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470" r:id="rId4"/>
    <p:sldId id="353" r:id="rId6"/>
    <p:sldId id="471" r:id="rId7"/>
    <p:sldId id="962" r:id="rId8"/>
    <p:sldId id="1023" r:id="rId9"/>
    <p:sldId id="963" r:id="rId10"/>
    <p:sldId id="964" r:id="rId11"/>
    <p:sldId id="965" r:id="rId12"/>
    <p:sldId id="559" r:id="rId13"/>
    <p:sldId id="994" r:id="rId14"/>
    <p:sldId id="555" r:id="rId15"/>
    <p:sldId id="507" r:id="rId16"/>
    <p:sldId id="606" r:id="rId17"/>
    <p:sldId id="966" r:id="rId18"/>
    <p:sldId id="553" r:id="rId19"/>
    <p:sldId id="506" r:id="rId20"/>
    <p:sldId id="502" r:id="rId21"/>
    <p:sldId id="967" r:id="rId22"/>
    <p:sldId id="968" r:id="rId23"/>
    <p:sldId id="969" r:id="rId24"/>
    <p:sldId id="499" r:id="rId25"/>
    <p:sldId id="970" r:id="rId26"/>
    <p:sldId id="956" r:id="rId27"/>
    <p:sldId id="975" r:id="rId28"/>
    <p:sldId id="976" r:id="rId29"/>
    <p:sldId id="977" r:id="rId30"/>
    <p:sldId id="971" r:id="rId31"/>
    <p:sldId id="1025" r:id="rId32"/>
    <p:sldId id="1026" r:id="rId33"/>
    <p:sldId id="1028" r:id="rId34"/>
    <p:sldId id="980" r:id="rId35"/>
    <p:sldId id="981" r:id="rId36"/>
    <p:sldId id="983" r:id="rId37"/>
    <p:sldId id="982" r:id="rId38"/>
    <p:sldId id="515" r:id="rId39"/>
    <p:sldId id="562" r:id="rId40"/>
    <p:sldId id="978" r:id="rId41"/>
    <p:sldId id="993" r:id="rId42"/>
    <p:sldId id="568" r:id="rId43"/>
    <p:sldId id="1030" r:id="rId44"/>
    <p:sldId id="1061" r:id="rId45"/>
    <p:sldId id="1063" r:id="rId46"/>
    <p:sldId id="1029" r:id="rId47"/>
    <p:sldId id="1064" r:id="rId48"/>
    <p:sldId id="1065" r:id="rId49"/>
    <p:sldId id="1067" r:id="rId50"/>
    <p:sldId id="1071" r:id="rId51"/>
    <p:sldId id="1073" r:id="rId52"/>
    <p:sldId id="1075" r:id="rId53"/>
    <p:sldId id="297" r:id="rId54"/>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A5A5"/>
    <a:srgbClr val="ED7D31"/>
    <a:srgbClr val="FF7900"/>
    <a:srgbClr val="BB9654"/>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showGuides="1">
      <p:cViewPr>
        <p:scale>
          <a:sx n="66" d="100"/>
          <a:sy n="66" d="100"/>
        </p:scale>
        <p:origin x="2316" y="1140"/>
      </p:cViewPr>
      <p:guideLst>
        <p:guide orient="horz" pos="2160"/>
        <p:guide pos="378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gs" Target="tags/tag66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408058781618"/>
          <c:y val="0"/>
          <c:w val="0.722259784440191"/>
          <c:h val="1"/>
        </c:manualLayout>
      </c:layout>
      <c:pieChart>
        <c:varyColors val="1"/>
        <c:ser>
          <c:idx val="0"/>
          <c:order val="0"/>
          <c:tx>
            <c:strRef>
              <c:f>Sheet1!$B$1</c:f>
              <c:strCache>
                <c:ptCount val="1"/>
                <c:pt idx="0">
                  <c:v>Sales</c:v>
                </c:pt>
              </c:strCache>
            </c:strRef>
          </c:tx>
          <c:spPr/>
          <c:explosion val="0"/>
          <c:dPt>
            <c:idx val="0"/>
            <c:bubble3D val="0"/>
            <c:spPr>
              <a:solidFill>
                <a:srgbClr val="2196F3">
                  <a:lumMod val="50000"/>
                </a:srgbClr>
              </a:solidFill>
              <a:ln w="19050">
                <a:solidFill>
                  <a:srgbClr val="FFFFFF"/>
                </a:solidFill>
              </a:ln>
              <a:effectLst/>
            </c:spPr>
          </c:dPt>
          <c:dPt>
            <c:idx val="1"/>
            <c:bubble3D val="0"/>
            <c:spPr>
              <a:solidFill>
                <a:srgbClr val="2196F3">
                  <a:lumMod val="75000"/>
                </a:srgbClr>
              </a:solidFill>
              <a:ln w="19050">
                <a:solidFill>
                  <a:srgbClr val="FFFFFF"/>
                </a:solidFill>
              </a:ln>
              <a:effectLst/>
            </c:spPr>
          </c:dPt>
          <c:dPt>
            <c:idx val="2"/>
            <c:bubble3D val="0"/>
            <c:spPr>
              <a:solidFill>
                <a:srgbClr val="2196F3"/>
              </a:solidFill>
              <a:ln w="19050">
                <a:solidFill>
                  <a:srgbClr val="FFFFFF"/>
                </a:solidFill>
              </a:ln>
              <a:effectLst/>
            </c:spPr>
          </c:dPt>
          <c:dPt>
            <c:idx val="3"/>
            <c:bubble3D val="0"/>
            <c:spPr>
              <a:solidFill>
                <a:srgbClr val="2196F3">
                  <a:lumMod val="60000"/>
                  <a:lumOff val="40000"/>
                </a:srgbClr>
              </a:solidFill>
              <a:ln w="19050">
                <a:solidFill>
                  <a:srgbClr val="FFFFFF"/>
                </a:solidFill>
              </a:ln>
              <a:effectLst/>
            </c:spPr>
          </c:dPt>
          <c:dLbls>
            <c:delete val="1"/>
          </c:dLbls>
          <c:cat>
            <c:strRef>
              <c:f>Sheet1!$A$2:$A$5</c:f>
              <c:strCache>
                <c:ptCount val="4"/>
                <c:pt idx="0">
                  <c:v>1st Qtr</c:v>
                </c:pt>
                <c:pt idx="1">
                  <c:v>2nd Qtr</c:v>
                </c:pt>
                <c:pt idx="2">
                  <c:v>3rd Qtr</c:v>
                </c:pt>
                <c:pt idx="3">
                  <c:v>4th Qtr</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rgbClr val="222222">
        <a:lumMod val="65000"/>
        <a:lumOff val="35000"/>
      </a:srgbClr>
    </cs:fontRef>
    <cs:defRPr sz="1330" kern="1200"/>
  </cs:axisTitle>
  <cs:categoryAxis>
    <cs:lnRef idx="0"/>
    <cs:fillRef idx="0"/>
    <cs:effectRef idx="0"/>
    <cs:fontRef idx="minor">
      <a:srgbClr val="222222">
        <a:lumMod val="65000"/>
        <a:lumOff val="35000"/>
      </a:srgbClr>
    </cs:fontRef>
    <cs:spPr>
      <a:ln w="9525" cap="flat" cmpd="sng" algn="ctr">
        <a:solidFill>
          <a:srgbClr val="222222">
            <a:lumMod val="15000"/>
            <a:lumOff val="85000"/>
          </a:srgbClr>
        </a:solidFill>
        <a:round/>
      </a:ln>
    </cs:spPr>
    <cs:defRPr sz="1195" kern="1200"/>
  </cs:categoryAxis>
  <cs:chartArea mods="allowNoFillOverride allowNoLineOverride">
    <cs:lnRef idx="0"/>
    <cs:fillRef idx="0"/>
    <cs:effectRef idx="0"/>
    <cs:fontRef idx="minor">
      <a:srgbClr val="222222"/>
    </cs:fontRef>
    <cs:spPr>
      <a:solidFill>
        <a:srgbClr val="FFFFFF"/>
      </a:solidFill>
      <a:ln w="9525" cap="flat" cmpd="sng" algn="ctr">
        <a:solidFill>
          <a:srgbClr val="222222">
            <a:lumMod val="15000"/>
            <a:lumOff val="85000"/>
          </a:srgbClr>
        </a:solidFill>
        <a:round/>
      </a:ln>
    </cs:spPr>
    <cs:defRPr sz="1195" kern="1200"/>
  </cs:chartArea>
  <cs:dataLabel>
    <cs:lnRef idx="0"/>
    <cs:fillRef idx="0"/>
    <cs:effectRef idx="0"/>
    <cs:fontRef idx="minor">
      <a:srgbClr val="222222">
        <a:lumMod val="75000"/>
        <a:lumOff val="25000"/>
      </a:srgbClr>
    </cs:fontRef>
    <cs:defRPr sz="1195" kern="1200"/>
  </cs:dataLabel>
  <cs:dataLabelCallout>
    <cs:lnRef idx="0"/>
    <cs:fillRef idx="0"/>
    <cs:effectRef idx="0"/>
    <cs:fontRef idx="minor">
      <a:srgbClr val="222222">
        <a:lumMod val="65000"/>
        <a:lumOff val="35000"/>
      </a:srgbClr>
    </cs:fontRef>
    <cs:spPr>
      <a:solidFill>
        <a:srgbClr val="FFFFFF"/>
      </a:solidFill>
      <a:ln>
        <a:solidFill>
          <a:srgbClr val="222222">
            <a:lumMod val="25000"/>
            <a:lumOff val="75000"/>
          </a:srgb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rgbClr val="222222"/>
    </cs:fontRef>
    <cs:spPr>
      <a:ln w="19050">
        <a:solidFill>
          <a:srgbClr val="FFFFFF"/>
        </a:solidFill>
      </a:ln>
    </cs:spPr>
  </cs:dataPoint>
  <cs:dataPoint3D>
    <cs:lnRef idx="0"/>
    <cs:fillRef idx="1">
      <cs:styleClr val="auto"/>
    </cs:fillRef>
    <cs:effectRef idx="0"/>
    <cs:fontRef idx="minor">
      <a:srgbClr val="222222"/>
    </cs:fontRef>
    <cs:spPr>
      <a:ln w="25400">
        <a:solidFill>
          <a:srgbClr val="FFFFFF"/>
        </a:solidFill>
      </a:ln>
    </cs:spPr>
  </cs:dataPoint3D>
  <cs:dataPointLine>
    <cs:lnRef idx="0">
      <cs:styleClr val="auto"/>
    </cs:lnRef>
    <cs:fillRef idx="0"/>
    <cs:effectRef idx="0"/>
    <cs:fontRef idx="minor">
      <a:srgbClr val="222222"/>
    </cs:fontRef>
    <cs:spPr>
      <a:ln w="28575" cap="rnd">
        <a:solidFill>
          <a:srgbClr val="FFFFFF"/>
        </a:solidFill>
        <a:round/>
      </a:ln>
    </cs:spPr>
  </cs:dataPointLine>
  <cs:dataPointMarker>
    <cs:lnRef idx="0">
      <cs:styleClr val="auto"/>
    </cs:lnRef>
    <cs:fillRef idx="1">
      <cs:styleClr val="auto"/>
    </cs:fillRef>
    <cs:effectRef idx="0"/>
    <cs:fontRef idx="minor">
      <a:srgbClr val="222222"/>
    </cs:fontRef>
    <cs:spPr>
      <a:ln w="9525">
        <a:solidFill>
          <a:srgbClr val="FFFFFF"/>
        </a:solidFill>
      </a:ln>
    </cs:spPr>
  </cs:dataPointMarker>
  <cs:dataPointMarkerLayout symbol="circle" size="5"/>
  <cs:dataPointWireframe>
    <cs:lnRef idx="0">
      <cs:styleClr val="auto"/>
    </cs:lnRef>
    <cs:fillRef idx="0"/>
    <cs:effectRef idx="0"/>
    <cs:fontRef idx="minor">
      <a:srgbClr val="222222"/>
    </cs:fontRef>
    <cs:spPr>
      <a:ln w="9525" cap="rnd">
        <a:solidFill>
          <a:srgbClr val="FFFFFF"/>
        </a:solidFill>
        <a:round/>
      </a:ln>
    </cs:spPr>
  </cs:dataPointWireframe>
  <cs:dataTable>
    <cs:lnRef idx="0"/>
    <cs:fillRef idx="0"/>
    <cs:effectRef idx="0"/>
    <cs:fontRef idx="minor">
      <a:srgbClr val="222222">
        <a:lumMod val="65000"/>
        <a:lumOff val="35000"/>
      </a:srgbClr>
    </cs:fontRef>
    <cs:spPr>
      <a:noFill/>
      <a:ln w="9525" cap="flat" cmpd="sng" algn="ctr">
        <a:solidFill>
          <a:srgbClr val="222222">
            <a:lumMod val="15000"/>
            <a:lumOff val="85000"/>
          </a:srgbClr>
        </a:solidFill>
        <a:round/>
      </a:ln>
    </cs:spPr>
    <cs:defRPr sz="1195" kern="1200"/>
  </cs:dataTable>
  <cs:downBar>
    <cs:lnRef idx="0"/>
    <cs:fillRef idx="0"/>
    <cs:effectRef idx="0"/>
    <cs:fontRef idx="minor">
      <a:srgbClr val="222222"/>
    </cs:fontRef>
    <cs:spPr>
      <a:solidFill>
        <a:srgbClr val="222222">
          <a:lumMod val="75000"/>
          <a:lumOff val="25000"/>
        </a:srgbClr>
      </a:solidFill>
      <a:ln w="9525" cap="flat" cmpd="sng" algn="ctr">
        <a:solidFill>
          <a:srgbClr val="222222">
            <a:lumMod val="65000"/>
            <a:lumOff val="35000"/>
          </a:srgbClr>
        </a:solidFill>
        <a:round/>
      </a:ln>
    </cs:spPr>
  </cs:downBar>
  <cs:dropLine>
    <cs:lnRef idx="0"/>
    <cs:fillRef idx="0"/>
    <cs:effectRef idx="0"/>
    <cs:fontRef idx="minor">
      <a:srgbClr val="222222"/>
    </cs:fontRef>
    <cs:spPr>
      <a:ln w="9525" cap="flat" cmpd="sng" algn="ctr">
        <a:solidFill>
          <a:srgbClr val="222222">
            <a:lumMod val="35000"/>
            <a:lumOff val="65000"/>
          </a:srgbClr>
        </a:solidFill>
        <a:round/>
      </a:ln>
    </cs:spPr>
  </cs:dropLine>
  <cs:errorBar>
    <cs:lnRef idx="0"/>
    <cs:fillRef idx="0"/>
    <cs:effectRef idx="0"/>
    <cs:fontRef idx="minor">
      <a:srgbClr val="222222"/>
    </cs:fontRef>
    <cs:spPr>
      <a:ln w="9525" cap="flat" cmpd="sng" algn="ctr">
        <a:solidFill>
          <a:srgbClr val="222222">
            <a:lumMod val="65000"/>
            <a:lumOff val="35000"/>
          </a:srgbClr>
        </a:solidFill>
        <a:round/>
      </a:ln>
    </cs:spPr>
  </cs:errorBar>
  <cs:floor>
    <cs:lnRef idx="0"/>
    <cs:fillRef idx="0"/>
    <cs:effectRef idx="0"/>
    <cs:fontRef idx="minor">
      <a:srgbClr val="222222"/>
    </cs:fontRef>
    <cs:spPr>
      <a:noFill/>
      <a:ln>
        <a:noFill/>
      </a:ln>
    </cs:spPr>
  </cs:floor>
  <cs:gridlineMajor>
    <cs:lnRef idx="0"/>
    <cs:fillRef idx="0"/>
    <cs:effectRef idx="0"/>
    <cs:fontRef idx="minor">
      <a:srgbClr val="222222"/>
    </cs:fontRef>
    <cs:spPr>
      <a:ln w="9525" cap="flat" cmpd="sng" algn="ctr">
        <a:solidFill>
          <a:srgbClr val="222222">
            <a:lumMod val="15000"/>
            <a:lumOff val="85000"/>
          </a:srgbClr>
        </a:solidFill>
        <a:round/>
      </a:ln>
    </cs:spPr>
  </cs:gridlineMajor>
  <cs:gridlineMinor>
    <cs:lnRef idx="0"/>
    <cs:fillRef idx="0"/>
    <cs:effectRef idx="0"/>
    <cs:fontRef idx="minor">
      <a:srgbClr val="222222"/>
    </cs:fontRef>
    <cs:spPr>
      <a:ln w="9525" cap="flat" cmpd="sng" algn="ctr">
        <a:solidFill>
          <a:srgbClr val="222222">
            <a:lumMod val="5000"/>
            <a:lumOff val="95000"/>
          </a:srgbClr>
        </a:solidFill>
        <a:round/>
      </a:ln>
    </cs:spPr>
  </cs:gridlineMinor>
  <cs:hiLoLine>
    <cs:lnRef idx="0"/>
    <cs:fillRef idx="0"/>
    <cs:effectRef idx="0"/>
    <cs:fontRef idx="minor">
      <a:srgbClr val="222222"/>
    </cs:fontRef>
    <cs:spPr>
      <a:ln w="9525" cap="flat" cmpd="sng" algn="ctr">
        <a:solidFill>
          <a:srgbClr val="222222">
            <a:lumMod val="50000"/>
            <a:lumOff val="50000"/>
          </a:srgbClr>
        </a:solidFill>
        <a:round/>
      </a:ln>
    </cs:spPr>
  </cs:hiLoLine>
  <cs:leaderLine>
    <cs:lnRef idx="0"/>
    <cs:fillRef idx="0"/>
    <cs:effectRef idx="0"/>
    <cs:fontRef idx="minor">
      <a:srgbClr val="222222"/>
    </cs:fontRef>
    <cs:spPr>
      <a:ln w="9525" cap="flat" cmpd="sng" algn="ctr">
        <a:solidFill>
          <a:srgbClr val="222222">
            <a:lumMod val="35000"/>
            <a:lumOff val="65000"/>
          </a:srgbClr>
        </a:solidFill>
        <a:round/>
      </a:ln>
    </cs:spPr>
  </cs:leaderLine>
  <cs:legend>
    <cs:lnRef idx="0"/>
    <cs:fillRef idx="0"/>
    <cs:effectRef idx="0"/>
    <cs:fontRef idx="minor">
      <a:srgbClr val="222222">
        <a:lumMod val="65000"/>
        <a:lumOff val="35000"/>
      </a:srgbClr>
    </cs:fontRef>
    <cs:defRPr sz="1195" kern="1200"/>
  </cs:legend>
  <cs:plotArea mods="allowNoFillOverride allowNoLineOverride">
    <cs:lnRef idx="0"/>
    <cs:fillRef idx="0"/>
    <cs:effectRef idx="0"/>
    <cs:fontRef idx="minor">
      <a:srgbClr val="222222"/>
    </cs:fontRef>
  </cs:plotArea>
  <cs:plotArea3D mods="allowNoFillOverride allowNoLineOverride">
    <cs:lnRef idx="0"/>
    <cs:fillRef idx="0"/>
    <cs:effectRef idx="0"/>
    <cs:fontRef idx="minor">
      <a:srgbClr val="222222"/>
    </cs:fontRef>
  </cs:plotArea3D>
  <cs:seriesAxis>
    <cs:lnRef idx="0"/>
    <cs:fillRef idx="0"/>
    <cs:effectRef idx="0"/>
    <cs:fontRef idx="minor">
      <a:srgbClr val="222222">
        <a:lumMod val="65000"/>
        <a:lumOff val="35000"/>
      </a:srgbClr>
    </cs:fontRef>
    <cs:defRPr sz="1195" kern="1200"/>
  </cs:seriesAxis>
  <cs:seriesLine>
    <cs:lnRef idx="0"/>
    <cs:fillRef idx="0"/>
    <cs:effectRef idx="0"/>
    <cs:fontRef idx="minor">
      <a:srgbClr val="222222"/>
    </cs:fontRef>
    <cs:spPr>
      <a:ln w="9525" cap="flat" cmpd="sng" algn="ctr">
        <a:solidFill>
          <a:srgbClr val="222222">
            <a:lumMod val="35000"/>
            <a:lumOff val="65000"/>
          </a:srgbClr>
        </a:solidFill>
        <a:round/>
      </a:ln>
    </cs:spPr>
  </cs:seriesLine>
  <cs:title>
    <cs:lnRef idx="0"/>
    <cs:fillRef idx="0"/>
    <cs:effectRef idx="0"/>
    <cs:fontRef idx="minor">
      <a:srgbClr val="222222">
        <a:lumMod val="65000"/>
        <a:lumOff val="35000"/>
      </a:srgbClr>
    </cs:fontRef>
    <cs:defRPr sz="1860" b="0" kern="1200" spc="0" baseline="0"/>
  </cs:title>
  <cs:trendline>
    <cs:lnRef idx="0">
      <cs:styleClr val="auto"/>
    </cs:lnRef>
    <cs:fillRef idx="0"/>
    <cs:effectRef idx="0"/>
    <cs:fontRef idx="minor">
      <a:srgbClr val="222222"/>
    </cs:fontRef>
    <cs:spPr>
      <a:ln w="19050" cap="rnd">
        <a:solidFill>
          <a:srgbClr val="FFFFFF"/>
        </a:solidFill>
        <a:prstDash val="sysDot"/>
      </a:ln>
    </cs:spPr>
  </cs:trendline>
  <cs:trendlineLabel>
    <cs:lnRef idx="0"/>
    <cs:fillRef idx="0"/>
    <cs:effectRef idx="0"/>
    <cs:fontRef idx="minor">
      <a:srgbClr val="222222">
        <a:lumMod val="65000"/>
        <a:lumOff val="35000"/>
      </a:srgbClr>
    </cs:fontRef>
    <cs:defRPr sz="1195" kern="1200"/>
  </cs:trendlineLabel>
  <cs:upBar>
    <cs:lnRef idx="0"/>
    <cs:fillRef idx="0"/>
    <cs:effectRef idx="0"/>
    <cs:fontRef idx="minor">
      <a:srgbClr val="222222"/>
    </cs:fontRef>
    <cs:spPr>
      <a:solidFill>
        <a:srgbClr val="FFFFFF"/>
      </a:solidFill>
      <a:ln w="9525" cap="flat" cmpd="sng" algn="ctr">
        <a:solidFill>
          <a:srgbClr val="222222">
            <a:lumMod val="65000"/>
            <a:lumOff val="35000"/>
          </a:srgbClr>
        </a:solidFill>
        <a:round/>
      </a:ln>
    </cs:spPr>
  </cs:upBar>
  <cs:valueAxis>
    <cs:lnRef idx="0"/>
    <cs:fillRef idx="0"/>
    <cs:effectRef idx="0"/>
    <cs:fontRef idx="minor">
      <a:srgbClr val="222222">
        <a:lumMod val="65000"/>
        <a:lumOff val="35000"/>
      </a:srgbClr>
    </cs:fontRef>
    <cs:defRPr sz="1195" kern="1200"/>
  </cs:valueAxis>
  <cs:wall>
    <cs:lnRef idx="0"/>
    <cs:fillRef idx="0"/>
    <cs:effectRef idx="0"/>
    <cs:fontRef idx="minor">
      <a:srgbClr val="222222"/>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2" name="矩形 21"/>
          <p:cNvSpPr/>
          <p:nvPr>
            <p:custDataLst>
              <p:tags r:id="rId2"/>
            </p:custDataLst>
          </p:nvPr>
        </p:nvSpPr>
        <p:spPr>
          <a:xfrm>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矩形 20"/>
          <p:cNvSpPr/>
          <p:nvPr>
            <p:custDataLst>
              <p:tags r:id="rId3"/>
            </p:custDataLst>
          </p:nvPr>
        </p:nvSpPr>
        <p:spPr>
          <a:xfrm>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 name="直接连接符 9"/>
          <p:cNvCxnSpPr/>
          <p:nvPr>
            <p:custDataLst>
              <p:tags r:id="rId4"/>
            </p:custDataLst>
          </p:nvPr>
        </p:nvCxnSpPr>
        <p:spPr>
          <a:xfrm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rot="5400000"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1666601" y="4093774"/>
            <a:ext cx="57330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7"/>
            </p:custDataLst>
          </p:nvPr>
        </p:nvSpPr>
        <p:spPr>
          <a:xfrm>
            <a:off x="1537200" y="2057140"/>
            <a:ext cx="3344400" cy="1861200"/>
          </a:xfrm>
        </p:spPr>
        <p:txBody>
          <a:bodyPr lIns="90000" tIns="46800" rIns="90000" bIns="46800" anchor="b">
            <a:normAutofit/>
          </a:bodyPr>
          <a:lstStyle>
            <a:lvl1pPr algn="l">
              <a:defRPr sz="5000" spc="600">
                <a:solidFill>
                  <a:schemeClr val="tx1"/>
                </a:solidFill>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8"/>
            </p:custDataLst>
          </p:nvPr>
        </p:nvSpPr>
        <p:spPr>
          <a:xfrm>
            <a:off x="1556250" y="4237781"/>
            <a:ext cx="3325350" cy="428400"/>
          </a:xfrm>
        </p:spPr>
        <p:txBody>
          <a:bodyPr>
            <a:normAutofit/>
          </a:bodyPr>
          <a:lstStyle>
            <a:lvl1pPr marL="0" indent="0" algn="l">
              <a:buNone/>
              <a:defRPr sz="2000" b="0" spc="3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lstStyle>
            <a:lvl1pPr>
              <a:defRPr>
                <a:solidFill>
                  <a:schemeClr val="tx1"/>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a:solidFill>
                  <a:schemeClr val="tx1"/>
                </a:solidFill>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tx1"/>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3663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1825622" y="0"/>
            <a:ext cx="36637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23888" y="406800"/>
            <a:ext cx="10944225" cy="863601"/>
          </a:xfrm>
        </p:spPr>
        <p:txBody>
          <a:bodyPr anchor="ctr">
            <a:normAutofit/>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idx="1"/>
            <p:custDataLst>
              <p:tags r:id="rId5"/>
            </p:custDataLst>
          </p:nvPr>
        </p:nvSpPr>
        <p:spPr>
          <a:xfrm>
            <a:off x="623888" y="1412875"/>
            <a:ext cx="10944224" cy="489585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rot="10800000" flipH="1">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矩形 8"/>
          <p:cNvSpPr/>
          <p:nvPr>
            <p:custDataLst>
              <p:tags r:id="rId3"/>
            </p:custDataLst>
          </p:nvPr>
        </p:nvSpPr>
        <p:spPr>
          <a:xfrm rot="10800000" flipH="1">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4305300" y="2759892"/>
            <a:ext cx="4206527" cy="863174"/>
          </a:xfrm>
        </p:spPr>
        <p:txBody>
          <a:bodyPr anchor="b">
            <a:normAutofit/>
          </a:bodyPr>
          <a:lstStyle>
            <a:lvl1pPr algn="l">
              <a:defRPr sz="3600">
                <a:solidFill>
                  <a:schemeClr val="bg1"/>
                </a:solidFill>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5"/>
            </p:custDataLst>
          </p:nvPr>
        </p:nvSpPr>
        <p:spPr>
          <a:xfrm>
            <a:off x="4305301" y="3706311"/>
            <a:ext cx="4206526" cy="1538789"/>
          </a:xfrm>
        </p:spPr>
        <p:txBody>
          <a:bodyPr>
            <a:normAutofit/>
          </a:bodyPr>
          <a:lstStyle>
            <a:lvl1pPr marL="0" indent="0" algn="l">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7450873"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矩形 7"/>
          <p:cNvSpPr/>
          <p:nvPr>
            <p:custDataLst>
              <p:tags r:id="rId3"/>
            </p:custDataLst>
          </p:nvPr>
        </p:nvSpPr>
        <p:spPr>
          <a:xfrm>
            <a:off x="7450873" y="0"/>
            <a:ext cx="47411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7450873" y="2399026"/>
            <a:ext cx="4732679" cy="1551781"/>
          </a:xfrm>
        </p:spPr>
        <p:txBody>
          <a:bodyPr anchor="ctr">
            <a:normAutofit/>
          </a:bodyPr>
          <a:lstStyle>
            <a:lvl1pPr algn="ctr">
              <a:defRPr sz="7200" spc="60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1" Type="http://schemas.openxmlformats.org/officeDocument/2006/relationships/notesSlide" Target="../notesSlides/notesSlide4.xml"/><Relationship Id="rId30" Type="http://schemas.openxmlformats.org/officeDocument/2006/relationships/slideLayout" Target="../slideLayouts/slideLayout20.xml"/><Relationship Id="rId3" Type="http://schemas.openxmlformats.org/officeDocument/2006/relationships/tags" Target="../tags/tag14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tags" Target="../tags/tag148.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11.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image" Target="../media/image5.png"/><Relationship Id="rId15" Type="http://schemas.openxmlformats.org/officeDocument/2006/relationships/slideLayout" Target="../slideLayouts/slideLayout12.xml"/><Relationship Id="rId14" Type="http://schemas.openxmlformats.org/officeDocument/2006/relationships/tags" Target="../tags/tag188.xml"/><Relationship Id="rId13" Type="http://schemas.openxmlformats.org/officeDocument/2006/relationships/tags" Target="../tags/tag187.xml"/><Relationship Id="rId12" Type="http://schemas.openxmlformats.org/officeDocument/2006/relationships/tags" Target="../tags/tag186.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tags" Target="../tags/tag176.xml"/></Relationships>
</file>

<file path=ppt/slides/_rels/slide1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5" Type="http://schemas.openxmlformats.org/officeDocument/2006/relationships/slideLayout" Target="../slideLayouts/slideLayout12.xml"/><Relationship Id="rId24" Type="http://schemas.openxmlformats.org/officeDocument/2006/relationships/tags" Target="../tags/tag208.xml"/><Relationship Id="rId23" Type="http://schemas.openxmlformats.org/officeDocument/2006/relationships/image" Target="../media/image9.jpeg"/><Relationship Id="rId22" Type="http://schemas.openxmlformats.org/officeDocument/2006/relationships/tags" Target="../tags/tag207.xml"/><Relationship Id="rId21" Type="http://schemas.openxmlformats.org/officeDocument/2006/relationships/image" Target="../media/image8.jpeg"/><Relationship Id="rId20" Type="http://schemas.openxmlformats.org/officeDocument/2006/relationships/tags" Target="../tags/tag206.xml"/><Relationship Id="rId2" Type="http://schemas.openxmlformats.org/officeDocument/2006/relationships/tags" Target="../tags/tag190.xml"/><Relationship Id="rId19" Type="http://schemas.openxmlformats.org/officeDocument/2006/relationships/image" Target="../media/image7.jpeg"/><Relationship Id="rId18" Type="http://schemas.openxmlformats.org/officeDocument/2006/relationships/tags" Target="../tags/tag205.xml"/><Relationship Id="rId17" Type="http://schemas.openxmlformats.org/officeDocument/2006/relationships/image" Target="../media/image6.jpeg"/><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13.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7" Type="http://schemas.openxmlformats.org/officeDocument/2006/relationships/slideLayout" Target="../slideLayouts/slideLayout12.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tags" Target="../tags/tag209.xml"/></Relationships>
</file>

<file path=ppt/slides/_rels/slide14.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5" Type="http://schemas.openxmlformats.org/officeDocument/2006/relationships/slideLayout" Target="../slideLayouts/slideLayout15.xml"/><Relationship Id="rId14" Type="http://schemas.openxmlformats.org/officeDocument/2006/relationships/tags" Target="../tags/tag238.xml"/><Relationship Id="rId13" Type="http://schemas.openxmlformats.org/officeDocument/2006/relationships/tags" Target="../tags/tag237.xml"/><Relationship Id="rId12" Type="http://schemas.openxmlformats.org/officeDocument/2006/relationships/tags" Target="../tags/tag23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tags" Target="../tags/tag22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45.xml"/><Relationship Id="rId7" Type="http://schemas.openxmlformats.org/officeDocument/2006/relationships/image" Target="../media/image10.png"/><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16.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image" Target="../media/image11.png"/><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9" Type="http://schemas.openxmlformats.org/officeDocument/2006/relationships/slideLayout" Target="../slideLayouts/slideLayout12.xml"/><Relationship Id="rId38" Type="http://schemas.openxmlformats.org/officeDocument/2006/relationships/tags" Target="../tags/tag279.xml"/><Relationship Id="rId37" Type="http://schemas.openxmlformats.org/officeDocument/2006/relationships/image" Target="../media/image14.png"/><Relationship Id="rId36" Type="http://schemas.openxmlformats.org/officeDocument/2006/relationships/tags" Target="../tags/tag278.xml"/><Relationship Id="rId35" Type="http://schemas.openxmlformats.org/officeDocument/2006/relationships/tags" Target="../tags/tag277.xml"/><Relationship Id="rId34" Type="http://schemas.openxmlformats.org/officeDocument/2006/relationships/tags" Target="../tags/tag276.xml"/><Relationship Id="rId33" Type="http://schemas.openxmlformats.org/officeDocument/2006/relationships/tags" Target="../tags/tag275.xml"/><Relationship Id="rId32" Type="http://schemas.openxmlformats.org/officeDocument/2006/relationships/tags" Target="../tags/tag274.xml"/><Relationship Id="rId31" Type="http://schemas.openxmlformats.org/officeDocument/2006/relationships/tags" Target="../tags/tag273.xml"/><Relationship Id="rId30" Type="http://schemas.openxmlformats.org/officeDocument/2006/relationships/tags" Target="../tags/tag272.xml"/><Relationship Id="rId3" Type="http://schemas.openxmlformats.org/officeDocument/2006/relationships/tags" Target="../tags/tag248.xml"/><Relationship Id="rId29" Type="http://schemas.openxmlformats.org/officeDocument/2006/relationships/tags" Target="../tags/tag271.xml"/><Relationship Id="rId28" Type="http://schemas.openxmlformats.org/officeDocument/2006/relationships/tags" Target="../tags/tag270.xml"/><Relationship Id="rId27" Type="http://schemas.openxmlformats.org/officeDocument/2006/relationships/tags" Target="../tags/tag269.xml"/><Relationship Id="rId26" Type="http://schemas.openxmlformats.org/officeDocument/2006/relationships/tags" Target="../tags/tag268.xml"/><Relationship Id="rId25" Type="http://schemas.openxmlformats.org/officeDocument/2006/relationships/tags" Target="../tags/tag267.xml"/><Relationship Id="rId24" Type="http://schemas.openxmlformats.org/officeDocument/2006/relationships/tags" Target="../tags/tag266.xml"/><Relationship Id="rId23" Type="http://schemas.openxmlformats.org/officeDocument/2006/relationships/tags" Target="../tags/tag265.xml"/><Relationship Id="rId22" Type="http://schemas.openxmlformats.org/officeDocument/2006/relationships/tags" Target="../tags/tag264.xml"/><Relationship Id="rId21" Type="http://schemas.openxmlformats.org/officeDocument/2006/relationships/tags" Target="../tags/tag263.xml"/><Relationship Id="rId20" Type="http://schemas.openxmlformats.org/officeDocument/2006/relationships/tags" Target="../tags/tag262.xml"/><Relationship Id="rId2" Type="http://schemas.openxmlformats.org/officeDocument/2006/relationships/tags" Target="../tags/tag247.xml"/><Relationship Id="rId19" Type="http://schemas.openxmlformats.org/officeDocument/2006/relationships/image" Target="../media/image13.png"/><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image" Target="../media/image12.png"/><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6.xml"/></Relationships>
</file>

<file path=ppt/slides/_rels/slide17.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7" Type="http://schemas.openxmlformats.org/officeDocument/2006/relationships/slideLayout" Target="../slideLayouts/slideLayout12.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0.xml"/></Relationships>
</file>

<file path=ppt/slides/_rels/slide18.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5" Type="http://schemas.openxmlformats.org/officeDocument/2006/relationships/notesSlide" Target="../notesSlides/notesSlide5.xml"/><Relationship Id="rId14" Type="http://schemas.openxmlformats.org/officeDocument/2006/relationships/slideLayout" Target="../slideLayouts/slideLayout12.xml"/><Relationship Id="rId13" Type="http://schemas.openxmlformats.org/officeDocument/2006/relationships/tags" Target="../tags/tag307.xml"/><Relationship Id="rId12" Type="http://schemas.openxmlformats.org/officeDocument/2006/relationships/image" Target="../media/image15.png"/><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19.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8" Type="http://schemas.openxmlformats.org/officeDocument/2006/relationships/notesSlide" Target="../notesSlides/notesSlide6.xml"/><Relationship Id="rId17" Type="http://schemas.openxmlformats.org/officeDocument/2006/relationships/slideLayout" Target="../slideLayouts/slideLayout12.xml"/><Relationship Id="rId16" Type="http://schemas.openxmlformats.org/officeDocument/2006/relationships/tags" Target="../tags/tag322.xml"/><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image" Target="../media/image16.png"/><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73.xml"/></Relationships>
</file>

<file path=ppt/slides/_rels/slide20.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8" Type="http://schemas.openxmlformats.org/officeDocument/2006/relationships/notesSlide" Target="../notesSlides/notesSlide7.xml"/><Relationship Id="rId17" Type="http://schemas.openxmlformats.org/officeDocument/2006/relationships/slideLayout" Target="../slideLayouts/slideLayout12.xml"/><Relationship Id="rId16" Type="http://schemas.openxmlformats.org/officeDocument/2006/relationships/tags" Target="../tags/tag337.xml"/><Relationship Id="rId15" Type="http://schemas.openxmlformats.org/officeDocument/2006/relationships/image" Target="../media/image17.png"/><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43.xml"/><Relationship Id="rId6" Type="http://schemas.openxmlformats.org/officeDocument/2006/relationships/image" Target="../media/image19.jpeg"/><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51.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26.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3" Type="http://schemas.openxmlformats.org/officeDocument/2006/relationships/slideLayout" Target="../slideLayouts/slideLayout12.xml"/><Relationship Id="rId22" Type="http://schemas.openxmlformats.org/officeDocument/2006/relationships/tags" Target="../tags/tag380.xml"/><Relationship Id="rId21" Type="http://schemas.openxmlformats.org/officeDocument/2006/relationships/tags" Target="../tags/tag379.xml"/><Relationship Id="rId20" Type="http://schemas.openxmlformats.org/officeDocument/2006/relationships/tags" Target="../tags/tag378.xml"/><Relationship Id="rId2" Type="http://schemas.openxmlformats.org/officeDocument/2006/relationships/tags" Target="../tags/tag360.xml"/><Relationship Id="rId19" Type="http://schemas.openxmlformats.org/officeDocument/2006/relationships/tags" Target="../tags/tag377.xml"/><Relationship Id="rId18" Type="http://schemas.openxmlformats.org/officeDocument/2006/relationships/tags" Target="../tags/tag376.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59.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image" Target="../media/image20.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91.xml"/><Relationship Id="rId6" Type="http://schemas.openxmlformats.org/officeDocument/2006/relationships/image" Target="../media/image21.jpeg"/><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97.xml"/><Relationship Id="rId6" Type="http://schemas.openxmlformats.org/officeDocument/2006/relationships/image" Target="../media/image22.jpeg"/><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03.xml"/><Relationship Id="rId6" Type="http://schemas.openxmlformats.org/officeDocument/2006/relationships/image" Target="../media/image23.jpeg"/><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_rels/slide31.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1" Type="http://schemas.openxmlformats.org/officeDocument/2006/relationships/slideLayout" Target="../slideLayouts/slideLayout12.xml"/><Relationship Id="rId20" Type="http://schemas.openxmlformats.org/officeDocument/2006/relationships/tags" Target="../tags/tag422.xml"/><Relationship Id="rId2" Type="http://schemas.openxmlformats.org/officeDocument/2006/relationships/tags" Target="../tags/tag405.xml"/><Relationship Id="rId19" Type="http://schemas.openxmlformats.org/officeDocument/2006/relationships/image" Target="../media/image24.jpeg"/><Relationship Id="rId18" Type="http://schemas.openxmlformats.org/officeDocument/2006/relationships/tags" Target="../tags/tag421.xml"/><Relationship Id="rId17" Type="http://schemas.openxmlformats.org/officeDocument/2006/relationships/tags" Target="../tags/tag420.xml"/><Relationship Id="rId16" Type="http://schemas.openxmlformats.org/officeDocument/2006/relationships/tags" Target="../tags/tag419.xml"/><Relationship Id="rId15" Type="http://schemas.openxmlformats.org/officeDocument/2006/relationships/tags" Target="../tags/tag418.xml"/><Relationship Id="rId14" Type="http://schemas.openxmlformats.org/officeDocument/2006/relationships/tags" Target="../tags/tag417.xml"/><Relationship Id="rId13" Type="http://schemas.openxmlformats.org/officeDocument/2006/relationships/tags" Target="../tags/tag416.xml"/><Relationship Id="rId12" Type="http://schemas.openxmlformats.org/officeDocument/2006/relationships/tags" Target="../tags/tag415.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tags" Target="../tags/tag404.xml"/></Relationships>
</file>

<file path=ppt/slides/_rels/slide32.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3" Type="http://schemas.openxmlformats.org/officeDocument/2006/relationships/slideLayout" Target="../slideLayouts/slideLayout12.xml"/><Relationship Id="rId12" Type="http://schemas.openxmlformats.org/officeDocument/2006/relationships/tags" Target="../tags/tag433.xml"/><Relationship Id="rId11" Type="http://schemas.openxmlformats.org/officeDocument/2006/relationships/image" Target="../media/image5.png"/><Relationship Id="rId10" Type="http://schemas.openxmlformats.org/officeDocument/2006/relationships/tags" Target="../tags/tag432.xml"/><Relationship Id="rId1" Type="http://schemas.openxmlformats.org/officeDocument/2006/relationships/tags" Target="../tags/tag423.xml"/></Relationships>
</file>

<file path=ppt/slides/_rels/slide33.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2" Type="http://schemas.openxmlformats.org/officeDocument/2006/relationships/slideLayout" Target="../slideLayouts/slideLayout12.xml"/><Relationship Id="rId31" Type="http://schemas.openxmlformats.org/officeDocument/2006/relationships/tags" Target="../tags/tag464.xml"/><Relationship Id="rId30" Type="http://schemas.openxmlformats.org/officeDocument/2006/relationships/tags" Target="../tags/tag463.xml"/><Relationship Id="rId3" Type="http://schemas.openxmlformats.org/officeDocument/2006/relationships/tags" Target="../tags/tag436.xml"/><Relationship Id="rId29" Type="http://schemas.openxmlformats.org/officeDocument/2006/relationships/tags" Target="../tags/tag462.xml"/><Relationship Id="rId28" Type="http://schemas.openxmlformats.org/officeDocument/2006/relationships/tags" Target="../tags/tag461.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tags" Target="../tags/tag458.xml"/><Relationship Id="rId24" Type="http://schemas.openxmlformats.org/officeDocument/2006/relationships/tags" Target="../tags/tag457.xml"/><Relationship Id="rId23" Type="http://schemas.openxmlformats.org/officeDocument/2006/relationships/tags" Target="../tags/tag456.xml"/><Relationship Id="rId22" Type="http://schemas.openxmlformats.org/officeDocument/2006/relationships/tags" Target="../tags/tag455.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4.xml"/></Relationships>
</file>

<file path=ppt/slides/_rels/slide34.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5" Type="http://schemas.openxmlformats.org/officeDocument/2006/relationships/slideLayout" Target="../slideLayouts/slideLayout12.xml"/><Relationship Id="rId24" Type="http://schemas.openxmlformats.org/officeDocument/2006/relationships/tags" Target="../tags/tag487.xml"/><Relationship Id="rId23" Type="http://schemas.openxmlformats.org/officeDocument/2006/relationships/image" Target="../media/image25.jpeg"/><Relationship Id="rId22" Type="http://schemas.openxmlformats.org/officeDocument/2006/relationships/tags" Target="../tags/tag486.xml"/><Relationship Id="rId21" Type="http://schemas.openxmlformats.org/officeDocument/2006/relationships/tags" Target="../tags/tag485.xml"/><Relationship Id="rId20" Type="http://schemas.openxmlformats.org/officeDocument/2006/relationships/tags" Target="../tags/tag484.xml"/><Relationship Id="rId2" Type="http://schemas.openxmlformats.org/officeDocument/2006/relationships/tags" Target="../tags/tag466.xml"/><Relationship Id="rId19" Type="http://schemas.openxmlformats.org/officeDocument/2006/relationships/tags" Target="../tags/tag483.xml"/><Relationship Id="rId18" Type="http://schemas.openxmlformats.org/officeDocument/2006/relationships/tags" Target="../tags/tag482.xml"/><Relationship Id="rId17" Type="http://schemas.openxmlformats.org/officeDocument/2006/relationships/tags" Target="../tags/tag48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5.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494.xml"/><Relationship Id="rId7" Type="http://schemas.openxmlformats.org/officeDocument/2006/relationships/image" Target="../media/image26.png"/><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s>
</file>

<file path=ppt/slides/_rels/slide36.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2" Type="http://schemas.openxmlformats.org/officeDocument/2006/relationships/slideLayout" Target="../slideLayouts/slideLayout12.xml"/><Relationship Id="rId31" Type="http://schemas.openxmlformats.org/officeDocument/2006/relationships/tags" Target="../tags/tag524.xml"/><Relationship Id="rId30" Type="http://schemas.openxmlformats.org/officeDocument/2006/relationships/tags" Target="../tags/tag523.xml"/><Relationship Id="rId3" Type="http://schemas.openxmlformats.org/officeDocument/2006/relationships/tags" Target="../tags/tag496.xml"/><Relationship Id="rId29" Type="http://schemas.openxmlformats.org/officeDocument/2006/relationships/tags" Target="../tags/tag522.xml"/><Relationship Id="rId28" Type="http://schemas.openxmlformats.org/officeDocument/2006/relationships/tags" Target="../tags/tag521.xml"/><Relationship Id="rId27" Type="http://schemas.openxmlformats.org/officeDocument/2006/relationships/tags" Target="../tags/tag520.xml"/><Relationship Id="rId26" Type="http://schemas.openxmlformats.org/officeDocument/2006/relationships/tags" Target="../tags/tag519.xml"/><Relationship Id="rId25" Type="http://schemas.openxmlformats.org/officeDocument/2006/relationships/tags" Target="../tags/tag518.xml"/><Relationship Id="rId24" Type="http://schemas.openxmlformats.org/officeDocument/2006/relationships/tags" Target="../tags/tag517.xml"/><Relationship Id="rId23" Type="http://schemas.openxmlformats.org/officeDocument/2006/relationships/tags" Target="../tags/tag516.xml"/><Relationship Id="rId22" Type="http://schemas.openxmlformats.org/officeDocument/2006/relationships/tags" Target="../tags/tag515.xml"/><Relationship Id="rId21" Type="http://schemas.openxmlformats.org/officeDocument/2006/relationships/tags" Target="../tags/tag514.xml"/><Relationship Id="rId20" Type="http://schemas.openxmlformats.org/officeDocument/2006/relationships/tags" Target="../tags/tag513.xml"/><Relationship Id="rId2" Type="http://schemas.openxmlformats.org/officeDocument/2006/relationships/image" Target="../media/image27.jpeg"/><Relationship Id="rId19" Type="http://schemas.openxmlformats.org/officeDocument/2006/relationships/tags" Target="../tags/tag512.xml"/><Relationship Id="rId18" Type="http://schemas.openxmlformats.org/officeDocument/2006/relationships/tags" Target="../tags/tag511.xml"/><Relationship Id="rId17" Type="http://schemas.openxmlformats.org/officeDocument/2006/relationships/tags" Target="../tags/tag510.xml"/><Relationship Id="rId16" Type="http://schemas.openxmlformats.org/officeDocument/2006/relationships/tags" Target="../tags/tag509.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tags" Target="../tags/tag495.xml"/></Relationships>
</file>

<file path=ppt/slides/_rels/slide37.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4" Type="http://schemas.openxmlformats.org/officeDocument/2006/relationships/slideLayout" Target="../slideLayouts/slideLayout12.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5.xml"/></Relationships>
</file>

<file path=ppt/slides/_rels/slide38.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4" Type="http://schemas.openxmlformats.org/officeDocument/2006/relationships/slideLayout" Target="../slideLayouts/slideLayout12.xml"/><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38.xml"/></Relationships>
</file>

<file path=ppt/slides/_rels/slide39.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7" Type="http://schemas.openxmlformats.org/officeDocument/2006/relationships/slideLayout" Target="../slideLayouts/slideLayout12.xml"/><Relationship Id="rId26" Type="http://schemas.openxmlformats.org/officeDocument/2006/relationships/tags" Target="../tags/tag576.xml"/><Relationship Id="rId25" Type="http://schemas.openxmlformats.org/officeDocument/2006/relationships/tags" Target="../tags/tag575.xml"/><Relationship Id="rId24" Type="http://schemas.openxmlformats.org/officeDocument/2006/relationships/tags" Target="../tags/tag574.xml"/><Relationship Id="rId23" Type="http://schemas.openxmlformats.org/officeDocument/2006/relationships/tags" Target="../tags/tag573.xml"/><Relationship Id="rId22" Type="http://schemas.openxmlformats.org/officeDocument/2006/relationships/tags" Target="../tags/tag572.xml"/><Relationship Id="rId21" Type="http://schemas.openxmlformats.org/officeDocument/2006/relationships/tags" Target="../tags/tag571.xml"/><Relationship Id="rId20" Type="http://schemas.openxmlformats.org/officeDocument/2006/relationships/tags" Target="../tags/tag570.xml"/><Relationship Id="rId2" Type="http://schemas.openxmlformats.org/officeDocument/2006/relationships/tags" Target="../tags/tag552.xml"/><Relationship Id="rId19" Type="http://schemas.openxmlformats.org/officeDocument/2006/relationships/tags" Target="../tags/tag569.xml"/><Relationship Id="rId18" Type="http://schemas.openxmlformats.org/officeDocument/2006/relationships/tags" Target="../tags/tag568.xml"/><Relationship Id="rId17" Type="http://schemas.openxmlformats.org/officeDocument/2006/relationships/tags" Target="../tags/tag567.xml"/><Relationship Id="rId16" Type="http://schemas.openxmlformats.org/officeDocument/2006/relationships/tags" Target="../tags/tag566.xml"/><Relationship Id="rId15" Type="http://schemas.openxmlformats.org/officeDocument/2006/relationships/tags" Target="../tags/tag565.xml"/><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1.xml"/></Relationships>
</file>

<file path=ppt/slides/_rels/slide4.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7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7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79.xml"/></Relationships>
</file>

<file path=ppt/slides/_rels/slide43.xml.rels><?xml version="1.0" encoding="UTF-8" standalone="yes"?>
<Relationships xmlns="http://schemas.openxmlformats.org/package/2006/relationships"><Relationship Id="rId9" Type="http://schemas.openxmlformats.org/officeDocument/2006/relationships/tags" Target="../tags/tag588.xml"/><Relationship Id="rId8" Type="http://schemas.openxmlformats.org/officeDocument/2006/relationships/tags" Target="../tags/tag587.xml"/><Relationship Id="rId7" Type="http://schemas.openxmlformats.org/officeDocument/2006/relationships/tags" Target="../tags/tag586.xml"/><Relationship Id="rId6" Type="http://schemas.openxmlformats.org/officeDocument/2006/relationships/tags" Target="../tags/tag585.xml"/><Relationship Id="rId5" Type="http://schemas.openxmlformats.org/officeDocument/2006/relationships/tags" Target="../tags/tag584.xml"/><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5" Type="http://schemas.openxmlformats.org/officeDocument/2006/relationships/slideLayout" Target="../slideLayouts/slideLayout12.xml"/><Relationship Id="rId14" Type="http://schemas.openxmlformats.org/officeDocument/2006/relationships/tags" Target="../tags/tag593.xml"/><Relationship Id="rId13" Type="http://schemas.openxmlformats.org/officeDocument/2006/relationships/tags" Target="../tags/tag592.xml"/><Relationship Id="rId12" Type="http://schemas.openxmlformats.org/officeDocument/2006/relationships/tags" Target="../tags/tag591.xml"/><Relationship Id="rId11" Type="http://schemas.openxmlformats.org/officeDocument/2006/relationships/tags" Target="../tags/tag590.xml"/><Relationship Id="rId10" Type="http://schemas.openxmlformats.org/officeDocument/2006/relationships/tags" Target="../tags/tag589.xml"/><Relationship Id="rId1" Type="http://schemas.openxmlformats.org/officeDocument/2006/relationships/tags" Target="../tags/tag580.xml"/></Relationships>
</file>

<file path=ppt/slides/_rels/slide44.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6" Type="http://schemas.openxmlformats.org/officeDocument/2006/relationships/slideLayout" Target="../slideLayouts/slideLayout12.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45.xml.rels><?xml version="1.0" encoding="UTF-8" standalone="yes"?>
<Relationships xmlns="http://schemas.openxmlformats.org/package/2006/relationships"><Relationship Id="rId9" Type="http://schemas.openxmlformats.org/officeDocument/2006/relationships/tags" Target="../tags/tag616.xml"/><Relationship Id="rId8" Type="http://schemas.openxmlformats.org/officeDocument/2006/relationships/tags" Target="../tags/tag615.xml"/><Relationship Id="rId7" Type="http://schemas.openxmlformats.org/officeDocument/2006/relationships/tags" Target="../tags/tag614.xml"/><Relationship Id="rId6" Type="http://schemas.openxmlformats.org/officeDocument/2006/relationships/tags" Target="../tags/tag613.xml"/><Relationship Id="rId5" Type="http://schemas.openxmlformats.org/officeDocument/2006/relationships/image" Target="../media/image28.png"/><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9" Type="http://schemas.openxmlformats.org/officeDocument/2006/relationships/slideLayout" Target="../slideLayouts/slideLayout12.xml"/><Relationship Id="rId18" Type="http://schemas.openxmlformats.org/officeDocument/2006/relationships/tags" Target="../tags/tag625.xml"/><Relationship Id="rId17" Type="http://schemas.openxmlformats.org/officeDocument/2006/relationships/tags" Target="../tags/tag624.xml"/><Relationship Id="rId16" Type="http://schemas.openxmlformats.org/officeDocument/2006/relationships/tags" Target="../tags/tag623.xml"/><Relationship Id="rId15" Type="http://schemas.openxmlformats.org/officeDocument/2006/relationships/tags" Target="../tags/tag622.xml"/><Relationship Id="rId14" Type="http://schemas.openxmlformats.org/officeDocument/2006/relationships/tags" Target="../tags/tag621.xml"/><Relationship Id="rId13" Type="http://schemas.openxmlformats.org/officeDocument/2006/relationships/tags" Target="../tags/tag620.xml"/><Relationship Id="rId12" Type="http://schemas.openxmlformats.org/officeDocument/2006/relationships/tags" Target="../tags/tag619.xml"/><Relationship Id="rId11" Type="http://schemas.openxmlformats.org/officeDocument/2006/relationships/tags" Target="../tags/tag618.xml"/><Relationship Id="rId10" Type="http://schemas.openxmlformats.org/officeDocument/2006/relationships/tags" Target="../tags/tag617.xml"/><Relationship Id="rId1" Type="http://schemas.openxmlformats.org/officeDocument/2006/relationships/tags" Target="../tags/tag609.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47.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tags" Target="../tags/tag635.xml"/><Relationship Id="rId12" Type="http://schemas.openxmlformats.org/officeDocument/2006/relationships/slideLayout" Target="../slideLayouts/slideLayout12.xml"/><Relationship Id="rId11" Type="http://schemas.openxmlformats.org/officeDocument/2006/relationships/tags" Target="../tags/tag644.xml"/><Relationship Id="rId10" Type="http://schemas.openxmlformats.org/officeDocument/2006/relationships/tags" Target="../tags/tag643.xml"/><Relationship Id="rId1" Type="http://schemas.openxmlformats.org/officeDocument/2006/relationships/tags" Target="../tags/tag634.xml"/></Relationships>
</file>

<file path=ppt/slides/_rels/slide48.xml.rels><?xml version="1.0" encoding="UTF-8" standalone="yes"?>
<Relationships xmlns="http://schemas.openxmlformats.org/package/2006/relationships"><Relationship Id="rId9" Type="http://schemas.openxmlformats.org/officeDocument/2006/relationships/tags" Target="../tags/tag653.xml"/><Relationship Id="rId8" Type="http://schemas.openxmlformats.org/officeDocument/2006/relationships/tags" Target="../tags/tag652.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2" Type="http://schemas.openxmlformats.org/officeDocument/2006/relationships/slideLayout" Target="../slideLayouts/slideLayout12.xml"/><Relationship Id="rId11" Type="http://schemas.openxmlformats.org/officeDocument/2006/relationships/tags" Target="../tags/tag655.xml"/><Relationship Id="rId10" Type="http://schemas.openxmlformats.org/officeDocument/2006/relationships/tags" Target="../tags/tag654.xml"/><Relationship Id="rId1" Type="http://schemas.openxmlformats.org/officeDocument/2006/relationships/tags" Target="../tags/tag645.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image" Target="../media/image3.png"/><Relationship Id="rId1" Type="http://schemas.openxmlformats.org/officeDocument/2006/relationships/tags" Target="../tags/tag8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8.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3" Type="http://schemas.openxmlformats.org/officeDocument/2006/relationships/slideLayout" Target="../slideLayouts/slideLayout12.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0" Type="http://schemas.openxmlformats.org/officeDocument/2006/relationships/slideLayout" Target="../slideLayouts/slideLayout12.xml"/><Relationship Id="rId3" Type="http://schemas.openxmlformats.org/officeDocument/2006/relationships/image" Target="../media/image4.png"/><Relationship Id="rId29" Type="http://schemas.openxmlformats.org/officeDocument/2006/relationships/tags" Target="../tags/tag146.xml"/><Relationship Id="rId28" Type="http://schemas.openxmlformats.org/officeDocument/2006/relationships/tags" Target="../tags/tag145.xml"/><Relationship Id="rId27" Type="http://schemas.openxmlformats.org/officeDocument/2006/relationships/tags" Target="../tags/tag144.xml"/><Relationship Id="rId26" Type="http://schemas.openxmlformats.org/officeDocument/2006/relationships/tags" Target="../tags/tag143.xml"/><Relationship Id="rId25" Type="http://schemas.openxmlformats.org/officeDocument/2006/relationships/tags" Target="../tags/tag142.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tags" Target="../tags/tag120.xml"/><Relationship Id="rId19" Type="http://schemas.openxmlformats.org/officeDocument/2006/relationships/tags" Target="../tags/tag136.xml"/><Relationship Id="rId18" Type="http://schemas.openxmlformats.org/officeDocument/2006/relationships/tags" Target="../tags/tag135.xml"/><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41586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51206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五边形 30"/>
          <p:cNvSpPr/>
          <p:nvPr>
            <p:custDataLst>
              <p:tags r:id="rId1"/>
            </p:custDataLst>
          </p:nvPr>
        </p:nvSpPr>
        <p:spPr bwMode="auto">
          <a:xfrm>
            <a:off x="814651" y="815430"/>
            <a:ext cx="5508612" cy="688548"/>
          </a:xfrm>
          <a:prstGeom prst="homePlate">
            <a:avLst/>
          </a:prstGeom>
          <a:solidFill>
            <a:schemeClr val="accent1"/>
          </a:solidFill>
          <a:ln w="28575">
            <a:solidFill>
              <a:schemeClr val="bg1"/>
            </a:solidFill>
            <a:round/>
          </a:ln>
        </p:spPr>
        <p:txBody>
          <a:bodyPr wrap="square" lIns="91440" tIns="45720" rIns="91440" bIns="45720" anchor="ctr">
            <a:normAutofit/>
          </a:bodyPr>
          <a:lstStyle/>
          <a:p>
            <a:pPr algn="ctr"/>
            <a:endParaRPr dirty="0">
              <a:latin typeface="微软雅黑" panose="020B0503020204020204" charset="-122"/>
              <a:ea typeface="微软雅黑" panose="020B0503020204020204" charset="-122"/>
              <a:cs typeface="微软雅黑" panose="020B0503020204020204" charset="-122"/>
            </a:endParaRPr>
          </a:p>
        </p:txBody>
      </p:sp>
      <p:sp>
        <p:nvSpPr>
          <p:cNvPr id="32" name="平行四边形 31"/>
          <p:cNvSpPr/>
          <p:nvPr>
            <p:custDataLst>
              <p:tags r:id="rId2"/>
            </p:custDataLst>
          </p:nvPr>
        </p:nvSpPr>
        <p:spPr bwMode="auto">
          <a:xfrm>
            <a:off x="5339582" y="807935"/>
            <a:ext cx="511514" cy="696043"/>
          </a:xfrm>
          <a:prstGeom prst="parallelogram">
            <a:avLst>
              <a:gd name="adj" fmla="val 43315"/>
            </a:avLst>
          </a:prstGeom>
          <a:solidFill>
            <a:schemeClr val="bg1"/>
          </a:solidFill>
          <a:ln w="19050">
            <a:noFill/>
            <a:round/>
          </a:ln>
        </p:spPr>
        <p:txBody>
          <a:bodyPr wrap="square" lIns="91440" tIns="45720" rIns="91440" bIns="45720" anchor="ctr">
            <a:normAutofit fontScale="72500"/>
          </a:bodyPr>
          <a:lstStyle/>
          <a:p>
            <a:pPr algn="ctr"/>
            <a:endParaRPr dirty="0">
              <a:latin typeface="微软雅黑" panose="020B0503020204020204" charset="-122"/>
              <a:ea typeface="微软雅黑" panose="020B0503020204020204" charset="-122"/>
              <a:cs typeface="微软雅黑" panose="020B0503020204020204" charset="-122"/>
            </a:endParaRPr>
          </a:p>
        </p:txBody>
      </p:sp>
      <p:sp>
        <p:nvSpPr>
          <p:cNvPr id="33" name="平行四边形 32"/>
          <p:cNvSpPr/>
          <p:nvPr>
            <p:custDataLst>
              <p:tags r:id="rId3"/>
            </p:custDataLst>
          </p:nvPr>
        </p:nvSpPr>
        <p:spPr bwMode="auto">
          <a:xfrm>
            <a:off x="5733055" y="807935"/>
            <a:ext cx="511514" cy="696043"/>
          </a:xfrm>
          <a:prstGeom prst="parallelogram">
            <a:avLst>
              <a:gd name="adj" fmla="val 43315"/>
            </a:avLst>
          </a:prstGeom>
          <a:solidFill>
            <a:schemeClr val="bg1"/>
          </a:solidFill>
          <a:ln w="19050">
            <a:noFill/>
            <a:round/>
          </a:ln>
        </p:spPr>
        <p:txBody>
          <a:bodyPr wrap="square" lIns="91440" tIns="45720" rIns="91440" bIns="45720" anchor="ctr">
            <a:normAutofit fontScale="72500"/>
          </a:bodyPr>
          <a:lstStyle/>
          <a:p>
            <a:pPr algn="ctr"/>
            <a:endParaRPr dirty="0">
              <a:latin typeface="微软雅黑" panose="020B0503020204020204" charset="-122"/>
              <a:ea typeface="微软雅黑" panose="020B0503020204020204" charset="-122"/>
              <a:cs typeface="微软雅黑" panose="020B0503020204020204" charset="-122"/>
            </a:endParaRPr>
          </a:p>
        </p:txBody>
      </p:sp>
      <p:sp>
        <p:nvSpPr>
          <p:cNvPr id="28" name="文本框 27"/>
          <p:cNvSpPr txBox="1"/>
          <p:nvPr>
            <p:custDataLst>
              <p:tags r:id="rId4"/>
            </p:custDataLst>
          </p:nvPr>
        </p:nvSpPr>
        <p:spPr>
          <a:xfrm>
            <a:off x="933450" y="955675"/>
            <a:ext cx="4076700" cy="400050"/>
          </a:xfrm>
          <a:prstGeom prst="rect">
            <a:avLst/>
          </a:prstGeom>
          <a:noFill/>
        </p:spPr>
        <p:txBody>
          <a:bodyPr wrap="square" lIns="91440" tIns="45720" rIns="91440" bIns="45720">
            <a:noAutofit/>
          </a:bodyPr>
          <a:lstStyle/>
          <a:p>
            <a:pPr algn="l"/>
            <a:r>
              <a:rPr lang="zh-CN" altLang="en-US" sz="2400" b="1"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经济全球化的影响是什么？</a:t>
            </a:r>
            <a:endParaRPr lang="zh-CN" altLang="en-US" sz="2400" b="1"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1736" name="圆形"/>
          <p:cNvSpPr/>
          <p:nvPr>
            <p:custDataLst>
              <p:tags r:id="rId5"/>
            </p:custDataLst>
          </p:nvPr>
        </p:nvSpPr>
        <p:spPr>
          <a:xfrm>
            <a:off x="7233920" y="2275205"/>
            <a:ext cx="868680" cy="862330"/>
          </a:xfrm>
          <a:prstGeom prst="ellipse">
            <a:avLst/>
          </a:prstGeom>
          <a:solidFill>
            <a:srgbClr val="FFC000"/>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37" name="形状"/>
          <p:cNvSpPr/>
          <p:nvPr>
            <p:custDataLst>
              <p:tags r:id="rId6"/>
            </p:custDataLst>
          </p:nvPr>
        </p:nvSpPr>
        <p:spPr>
          <a:xfrm>
            <a:off x="5082511" y="2647997"/>
            <a:ext cx="2073018" cy="2076217"/>
          </a:xfrm>
          <a:custGeom>
            <a:avLst/>
            <a:gdLst/>
            <a:ahLst/>
            <a:cxnLst>
              <a:cxn ang="0">
                <a:pos x="wd2" y="hd2"/>
              </a:cxn>
              <a:cxn ang="5400000">
                <a:pos x="wd2" y="hd2"/>
              </a:cxn>
              <a:cxn ang="10800000">
                <a:pos x="wd2" y="hd2"/>
              </a:cxn>
              <a:cxn ang="16200000">
                <a:pos x="wd2" y="hd2"/>
              </a:cxn>
            </a:cxnLst>
            <a:rect l="0" t="0" r="r" b="b"/>
            <a:pathLst>
              <a:path w="19574" h="19577" extrusionOk="0">
                <a:moveTo>
                  <a:pt x="19282" y="7419"/>
                </a:moveTo>
                <a:cubicBezTo>
                  <a:pt x="20587" y="12667"/>
                  <a:pt x="17400" y="17982"/>
                  <a:pt x="12161" y="19286"/>
                </a:cubicBezTo>
                <a:cubicBezTo>
                  <a:pt x="6922" y="20589"/>
                  <a:pt x="1615" y="17407"/>
                  <a:pt x="292" y="12159"/>
                </a:cubicBezTo>
                <a:cubicBezTo>
                  <a:pt x="-1013" y="6911"/>
                  <a:pt x="2174" y="1596"/>
                  <a:pt x="7413" y="292"/>
                </a:cubicBezTo>
                <a:cubicBezTo>
                  <a:pt x="12652" y="-1011"/>
                  <a:pt x="17959" y="2171"/>
                  <a:pt x="19282" y="7419"/>
                </a:cubicBezTo>
                <a:close/>
              </a:path>
            </a:pathLst>
          </a:custGeom>
          <a:solidFill>
            <a:schemeClr val="accent5">
              <a:lumMod val="20000"/>
              <a:lumOff val="80000"/>
            </a:schemeClr>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38" name="形状"/>
          <p:cNvSpPr/>
          <p:nvPr>
            <p:custDataLst>
              <p:tags r:id="rId7"/>
            </p:custDataLst>
          </p:nvPr>
        </p:nvSpPr>
        <p:spPr>
          <a:xfrm>
            <a:off x="5294919" y="2858922"/>
            <a:ext cx="1664182" cy="1667171"/>
          </a:xfrm>
          <a:custGeom>
            <a:avLst/>
            <a:gdLst/>
            <a:ahLst/>
            <a:cxnLst>
              <a:cxn ang="0">
                <a:pos x="wd2" y="hd2"/>
              </a:cxn>
              <a:cxn ang="5400000">
                <a:pos x="wd2" y="hd2"/>
              </a:cxn>
              <a:cxn ang="10800000">
                <a:pos x="wd2" y="hd2"/>
              </a:cxn>
              <a:cxn ang="16200000">
                <a:pos x="wd2" y="hd2"/>
              </a:cxn>
            </a:cxnLst>
            <a:rect l="0" t="0" r="r" b="b"/>
            <a:pathLst>
              <a:path w="19571" h="19572" extrusionOk="0">
                <a:moveTo>
                  <a:pt x="19276" y="7414"/>
                </a:moveTo>
                <a:cubicBezTo>
                  <a:pt x="20585" y="12661"/>
                  <a:pt x="17418" y="17972"/>
                  <a:pt x="12160" y="19278"/>
                </a:cubicBezTo>
                <a:cubicBezTo>
                  <a:pt x="6924" y="20585"/>
                  <a:pt x="1624" y="17403"/>
                  <a:pt x="294" y="12156"/>
                </a:cubicBezTo>
                <a:cubicBezTo>
                  <a:pt x="-1015" y="6909"/>
                  <a:pt x="2173" y="1598"/>
                  <a:pt x="7410" y="292"/>
                </a:cubicBezTo>
                <a:cubicBezTo>
                  <a:pt x="12646" y="-1015"/>
                  <a:pt x="17967" y="2188"/>
                  <a:pt x="19276" y="7414"/>
                </a:cubicBezTo>
                <a:close/>
              </a:path>
            </a:pathLst>
          </a:custGeom>
          <a:solidFill>
            <a:srgbClr val="FFC000"/>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39" name="椭圆形"/>
          <p:cNvSpPr/>
          <p:nvPr>
            <p:custDataLst>
              <p:tags r:id="rId8"/>
            </p:custDataLst>
          </p:nvPr>
        </p:nvSpPr>
        <p:spPr>
          <a:xfrm>
            <a:off x="5407025" y="2982048"/>
            <a:ext cx="1441452" cy="1433514"/>
          </a:xfrm>
          <a:prstGeom prst="ellipse">
            <a:avLst/>
          </a:prstGeom>
          <a:solidFill>
            <a:srgbClr val="FF7900"/>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40" name="形状"/>
          <p:cNvSpPr/>
          <p:nvPr>
            <p:custDataLst>
              <p:tags r:id="rId9"/>
            </p:custDataLst>
          </p:nvPr>
        </p:nvSpPr>
        <p:spPr>
          <a:xfrm>
            <a:off x="5594350" y="3288665"/>
            <a:ext cx="1066800" cy="819150"/>
          </a:xfrm>
          <a:custGeom>
            <a:avLst/>
            <a:gdLst/>
            <a:ahLst/>
            <a:cxnLst>
              <a:cxn ang="0">
                <a:pos x="wd2" y="hd2"/>
              </a:cxn>
              <a:cxn ang="5400000">
                <a:pos x="wd2" y="hd2"/>
              </a:cxn>
              <a:cxn ang="10800000">
                <a:pos x="wd2" y="hd2"/>
              </a:cxn>
              <a:cxn ang="16200000">
                <a:pos x="wd2" y="hd2"/>
              </a:cxn>
            </a:cxnLst>
            <a:rect l="0" t="0" r="r" b="b"/>
            <a:pathLst>
              <a:path w="21600" h="21600" extrusionOk="0">
                <a:moveTo>
                  <a:pt x="10736" y="0"/>
                </a:moveTo>
                <a:lnTo>
                  <a:pt x="0" y="3809"/>
                </a:lnTo>
                <a:lnTo>
                  <a:pt x="0" y="17791"/>
                </a:lnTo>
                <a:lnTo>
                  <a:pt x="10736" y="21600"/>
                </a:lnTo>
                <a:lnTo>
                  <a:pt x="21600" y="17791"/>
                </a:lnTo>
                <a:lnTo>
                  <a:pt x="21600" y="3809"/>
                </a:lnTo>
                <a:lnTo>
                  <a:pt x="10736" y="0"/>
                </a:lnTo>
                <a:close/>
                <a:moveTo>
                  <a:pt x="20764" y="16953"/>
                </a:moveTo>
                <a:lnTo>
                  <a:pt x="10736" y="20470"/>
                </a:lnTo>
                <a:lnTo>
                  <a:pt x="836" y="16953"/>
                </a:lnTo>
                <a:lnTo>
                  <a:pt x="836" y="4605"/>
                </a:lnTo>
                <a:lnTo>
                  <a:pt x="10736" y="1130"/>
                </a:lnTo>
                <a:lnTo>
                  <a:pt x="20764" y="4605"/>
                </a:lnTo>
                <a:lnTo>
                  <a:pt x="20764" y="16953"/>
                </a:lnTo>
                <a:close/>
              </a:path>
            </a:pathLst>
          </a:custGeom>
          <a:solidFill>
            <a:srgbClr val="FFFFFF"/>
          </a:solidFill>
          <a:ln w="12700" cap="flat">
            <a:noFill/>
            <a:miter lim="400000"/>
            <a:tailEnd type="triangle" w="med" len="med"/>
          </a:ln>
          <a:effectLst/>
        </p:spPr>
        <p:txBody>
          <a:bodyPr wrap="square" lIns="45719" tIns="45719" rIns="45719" bIns="45719" numCol="1" anchor="t">
            <a:noAutofit/>
          </a:body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70" name="形状"/>
          <p:cNvSpPr/>
          <p:nvPr>
            <p:custDataLst>
              <p:tags r:id="rId10"/>
            </p:custDataLst>
          </p:nvPr>
        </p:nvSpPr>
        <p:spPr>
          <a:xfrm>
            <a:off x="7480935" y="2519680"/>
            <a:ext cx="374015" cy="373380"/>
          </a:xfrm>
          <a:custGeom>
            <a:avLst/>
            <a:gdLst/>
            <a:ahLst/>
            <a:cxnLst>
              <a:cxn ang="0">
                <a:pos x="wd2" y="hd2"/>
              </a:cxn>
              <a:cxn ang="5400000">
                <a:pos x="wd2" y="hd2"/>
              </a:cxn>
              <a:cxn ang="10800000">
                <a:pos x="wd2" y="hd2"/>
              </a:cxn>
              <a:cxn ang="16200000">
                <a:pos x="wd2" y="hd2"/>
              </a:cxn>
            </a:cxnLst>
            <a:rect l="0" t="0" r="r" b="b"/>
            <a:pathLst>
              <a:path w="21600" h="21600" extrusionOk="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6" y="12063"/>
                </a:moveTo>
                <a:cubicBezTo>
                  <a:pt x="18673" y="12605"/>
                  <a:pt x="19071" y="13143"/>
                  <a:pt x="19357" y="13670"/>
                </a:cubicBezTo>
                <a:cubicBezTo>
                  <a:pt x="19642" y="14197"/>
                  <a:pt x="19789" y="14802"/>
                  <a:pt x="19789" y="15481"/>
                </a:cubicBezTo>
                <a:lnTo>
                  <a:pt x="19789" y="20817"/>
                </a:lnTo>
                <a:cubicBezTo>
                  <a:pt x="19695" y="20869"/>
                  <a:pt x="19621" y="20932"/>
                  <a:pt x="19558" y="20996"/>
                </a:cubicBezTo>
                <a:cubicBezTo>
                  <a:pt x="19498" y="21062"/>
                  <a:pt x="19426" y="21123"/>
                  <a:pt x="19345" y="21192"/>
                </a:cubicBezTo>
                <a:cubicBezTo>
                  <a:pt x="19263" y="21252"/>
                  <a:pt x="19174" y="21318"/>
                  <a:pt x="19076" y="21387"/>
                </a:cubicBezTo>
                <a:cubicBezTo>
                  <a:pt x="18977" y="21456"/>
                  <a:pt x="18836" y="21529"/>
                  <a:pt x="18663" y="21600"/>
                </a:cubicBezTo>
                <a:lnTo>
                  <a:pt x="2942" y="21600"/>
                </a:lnTo>
                <a:cubicBezTo>
                  <a:pt x="2675" y="21600"/>
                  <a:pt x="2467" y="21500"/>
                  <a:pt x="2318" y="21292"/>
                </a:cubicBezTo>
                <a:cubicBezTo>
                  <a:pt x="2167" y="21082"/>
                  <a:pt x="2003" y="20927"/>
                  <a:pt x="1819" y="20817"/>
                </a:cubicBezTo>
                <a:lnTo>
                  <a:pt x="1819" y="15481"/>
                </a:lnTo>
                <a:cubicBezTo>
                  <a:pt x="1819" y="14764"/>
                  <a:pt x="1989" y="14128"/>
                  <a:pt x="2335" y="13572"/>
                </a:cubicBezTo>
                <a:cubicBezTo>
                  <a:pt x="2678" y="13019"/>
                  <a:pt x="3052" y="12512"/>
                  <a:pt x="3460" y="12063"/>
                </a:cubicBezTo>
                <a:cubicBezTo>
                  <a:pt x="3535" y="11971"/>
                  <a:pt x="3633" y="11870"/>
                  <a:pt x="3753" y="11767"/>
                </a:cubicBezTo>
                <a:cubicBezTo>
                  <a:pt x="3873" y="11660"/>
                  <a:pt x="4000" y="11591"/>
                  <a:pt x="4137" y="11554"/>
                </a:cubicBezTo>
                <a:cubicBezTo>
                  <a:pt x="4276" y="11496"/>
                  <a:pt x="4432" y="11467"/>
                  <a:pt x="4610" y="11456"/>
                </a:cubicBezTo>
                <a:cubicBezTo>
                  <a:pt x="4785" y="11447"/>
                  <a:pt x="4956" y="11424"/>
                  <a:pt x="5126" y="11389"/>
                </a:cubicBezTo>
                <a:cubicBezTo>
                  <a:pt x="5594" y="11300"/>
                  <a:pt x="6091" y="11211"/>
                  <a:pt x="6621" y="11122"/>
                </a:cubicBezTo>
                <a:cubicBezTo>
                  <a:pt x="7149" y="11035"/>
                  <a:pt x="7665" y="10946"/>
                  <a:pt x="8172" y="10854"/>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3" y="3"/>
                </a:cubicBezTo>
                <a:cubicBezTo>
                  <a:pt x="11477" y="3"/>
                  <a:pt x="12113" y="158"/>
                  <a:pt x="12711" y="472"/>
                </a:cubicBezTo>
                <a:cubicBezTo>
                  <a:pt x="13308" y="786"/>
                  <a:pt x="13827" y="1203"/>
                  <a:pt x="14273" y="1733"/>
                </a:cubicBezTo>
                <a:cubicBezTo>
                  <a:pt x="14717" y="2260"/>
                  <a:pt x="15068" y="2885"/>
                  <a:pt x="15329" y="3608"/>
                </a:cubicBezTo>
                <a:cubicBezTo>
                  <a:pt x="15591" y="4331"/>
                  <a:pt x="15720" y="5097"/>
                  <a:pt x="15720" y="5903"/>
                </a:cubicBezTo>
                <a:cubicBezTo>
                  <a:pt x="15720" y="6939"/>
                  <a:pt x="15514" y="7890"/>
                  <a:pt x="15101" y="8757"/>
                </a:cubicBezTo>
                <a:cubicBezTo>
                  <a:pt x="14686" y="9620"/>
                  <a:pt x="14129" y="10320"/>
                  <a:pt x="13433" y="10854"/>
                </a:cubicBezTo>
                <a:cubicBezTo>
                  <a:pt x="13937" y="10946"/>
                  <a:pt x="14453" y="11032"/>
                  <a:pt x="14979" y="11116"/>
                </a:cubicBezTo>
                <a:cubicBezTo>
                  <a:pt x="15505" y="11199"/>
                  <a:pt x="16006" y="11289"/>
                  <a:pt x="16479" y="11389"/>
                </a:cubicBezTo>
                <a:cubicBezTo>
                  <a:pt x="16654" y="11427"/>
                  <a:pt x="16827" y="11450"/>
                  <a:pt x="16995" y="11456"/>
                </a:cubicBezTo>
                <a:cubicBezTo>
                  <a:pt x="17163" y="11467"/>
                  <a:pt x="17324" y="11496"/>
                  <a:pt x="17468" y="11554"/>
                </a:cubicBezTo>
                <a:cubicBezTo>
                  <a:pt x="17604" y="11591"/>
                  <a:pt x="17732" y="11660"/>
                  <a:pt x="17852" y="11767"/>
                </a:cubicBezTo>
                <a:cubicBezTo>
                  <a:pt x="17967" y="11870"/>
                  <a:pt x="18075" y="11971"/>
                  <a:pt x="18166" y="12063"/>
                </a:cubicBezTo>
                <a:moveTo>
                  <a:pt x="20475" y="5419"/>
                </a:moveTo>
                <a:cubicBezTo>
                  <a:pt x="20758" y="5419"/>
                  <a:pt x="20974" y="5505"/>
                  <a:pt x="21125" y="5687"/>
                </a:cubicBezTo>
                <a:cubicBezTo>
                  <a:pt x="21272" y="5865"/>
                  <a:pt x="21382" y="6078"/>
                  <a:pt x="21449" y="6326"/>
                </a:cubicBezTo>
                <a:cubicBezTo>
                  <a:pt x="21521" y="6574"/>
                  <a:pt x="21562" y="6836"/>
                  <a:pt x="21577" y="7106"/>
                </a:cubicBezTo>
                <a:cubicBezTo>
                  <a:pt x="21593" y="7377"/>
                  <a:pt x="21600" y="7596"/>
                  <a:pt x="21600" y="7760"/>
                </a:cubicBezTo>
                <a:lnTo>
                  <a:pt x="21600" y="9856"/>
                </a:lnTo>
                <a:cubicBezTo>
                  <a:pt x="21509" y="9928"/>
                  <a:pt x="21423" y="10015"/>
                  <a:pt x="21341" y="10110"/>
                </a:cubicBezTo>
                <a:cubicBezTo>
                  <a:pt x="21262" y="10208"/>
                  <a:pt x="21159" y="10257"/>
                  <a:pt x="21037" y="10257"/>
                </a:cubicBezTo>
                <a:lnTo>
                  <a:pt x="17269" y="10257"/>
                </a:lnTo>
                <a:cubicBezTo>
                  <a:pt x="17132" y="10257"/>
                  <a:pt x="17024" y="10208"/>
                  <a:pt x="16954" y="10110"/>
                </a:cubicBezTo>
                <a:cubicBezTo>
                  <a:pt x="16880" y="10015"/>
                  <a:pt x="16791" y="9928"/>
                  <a:pt x="16683" y="9856"/>
                </a:cubicBezTo>
                <a:lnTo>
                  <a:pt x="16683" y="7760"/>
                </a:lnTo>
                <a:cubicBezTo>
                  <a:pt x="16683" y="7596"/>
                  <a:pt x="16693" y="7377"/>
                  <a:pt x="16707" y="7106"/>
                </a:cubicBezTo>
                <a:cubicBezTo>
                  <a:pt x="16721" y="6836"/>
                  <a:pt x="16767" y="6574"/>
                  <a:pt x="16837" y="6326"/>
                </a:cubicBezTo>
                <a:cubicBezTo>
                  <a:pt x="16913" y="6078"/>
                  <a:pt x="17024" y="5865"/>
                  <a:pt x="17184" y="5687"/>
                </a:cubicBezTo>
                <a:cubicBezTo>
                  <a:pt x="17338" y="5508"/>
                  <a:pt x="17557" y="5419"/>
                  <a:pt x="17830" y="5419"/>
                </a:cubicBezTo>
                <a:cubicBezTo>
                  <a:pt x="17489" y="5151"/>
                  <a:pt x="17211" y="4803"/>
                  <a:pt x="17000" y="4377"/>
                </a:cubicBezTo>
                <a:cubicBezTo>
                  <a:pt x="16789" y="3950"/>
                  <a:pt x="16683" y="3469"/>
                  <a:pt x="16683" y="2937"/>
                </a:cubicBezTo>
                <a:cubicBezTo>
                  <a:pt x="16683" y="2539"/>
                  <a:pt x="16745" y="2162"/>
                  <a:pt x="16873" y="1805"/>
                </a:cubicBezTo>
                <a:cubicBezTo>
                  <a:pt x="17000" y="1448"/>
                  <a:pt x="17175" y="1134"/>
                  <a:pt x="17401" y="861"/>
                </a:cubicBezTo>
                <a:cubicBezTo>
                  <a:pt x="17626" y="590"/>
                  <a:pt x="17890" y="380"/>
                  <a:pt x="18188" y="227"/>
                </a:cubicBezTo>
                <a:cubicBezTo>
                  <a:pt x="18488" y="77"/>
                  <a:pt x="18809" y="0"/>
                  <a:pt x="19153" y="0"/>
                </a:cubicBezTo>
                <a:cubicBezTo>
                  <a:pt x="19481" y="0"/>
                  <a:pt x="19796" y="77"/>
                  <a:pt x="20096" y="227"/>
                </a:cubicBezTo>
                <a:cubicBezTo>
                  <a:pt x="20396" y="380"/>
                  <a:pt x="20657" y="590"/>
                  <a:pt x="20883" y="861"/>
                </a:cubicBezTo>
                <a:cubicBezTo>
                  <a:pt x="21109" y="1134"/>
                  <a:pt x="21286" y="1448"/>
                  <a:pt x="21413" y="1805"/>
                </a:cubicBezTo>
                <a:cubicBezTo>
                  <a:pt x="21538" y="2162"/>
                  <a:pt x="21600" y="2539"/>
                  <a:pt x="21600" y="2937"/>
                </a:cubicBezTo>
                <a:cubicBezTo>
                  <a:pt x="21600" y="3458"/>
                  <a:pt x="21500" y="3939"/>
                  <a:pt x="21296" y="4371"/>
                </a:cubicBezTo>
                <a:cubicBezTo>
                  <a:pt x="21094" y="4800"/>
                  <a:pt x="20821" y="5151"/>
                  <a:pt x="20475" y="5419"/>
                </a:cubicBezTo>
              </a:path>
            </a:pathLst>
          </a:custGeom>
          <a:solidFill>
            <a:srgbClr val="FFFFFF"/>
          </a:solidFill>
          <a:ln w="12700">
            <a:miter lim="400000"/>
            <a:tailEnd type="triangle"/>
          </a:ln>
        </p:spPr>
        <p:txBody>
          <a:bodyPr lIns="45719" rIns="45719" anchor="ctr"/>
          <a:lstStyle/>
          <a:p>
            <a:pPr marL="0" marR="0" lvl="0" indent="0" algn="l" defTabSz="456565" rtl="0" eaLnBrk="1" fontAlgn="auto" latinLnBrk="0" hangingPunct="1">
              <a:lnSpc>
                <a:spcPct val="120000"/>
              </a:lnSpc>
              <a:spcBef>
                <a:spcPts val="0"/>
              </a:spcBef>
              <a:spcAft>
                <a:spcPts val="0"/>
              </a:spcAft>
              <a:buClrTx/>
              <a:buSzTx/>
              <a:buFontTx/>
              <a:buNone/>
              <a:defRPr sz="3600">
                <a:solidFill>
                  <a:srgbClr val="44CEB9"/>
                </a:solidFill>
                <a:effectLst>
                  <a:outerShdw blurRad="38100" dist="38100" dir="2700000" rotWithShape="0">
                    <a:srgbClr val="000000"/>
                  </a:outerShdw>
                </a:effectLst>
                <a:latin typeface="Gill Sans" panose="020B0502020104020203"/>
                <a:ea typeface="Gill Sans" panose="020B0502020104020203"/>
                <a:cs typeface="Gill Sans" panose="020B0502020104020203"/>
                <a:sym typeface="Gill Sans" panose="020B0502020104020203"/>
              </a:defRPr>
            </a:pPr>
            <a:endParaRPr kumimoji="0" sz="3600" b="0" i="0" u="none" strike="noStrike" kern="1200" cap="none" spc="0" normalizeH="0" baseline="0" noProof="0">
              <a:ln>
                <a:noFill/>
              </a:ln>
              <a:solidFill>
                <a:srgbClr val="44CEB9"/>
              </a:solidFill>
              <a:effectLst>
                <a:outerShdw blurRad="38100" dist="38100" dir="2700000" rotWithShape="0">
                  <a:srgbClr val="000000"/>
                </a:outerShdw>
              </a:effectLst>
              <a:uLnTx/>
              <a:uFillTx/>
              <a:latin typeface="微软雅黑" panose="020B0503020204020204" charset="-122"/>
              <a:ea typeface="微软雅黑" panose="020B0503020204020204" charset="-122"/>
              <a:sym typeface="Gill Sans" panose="020B0502020104020203"/>
            </a:endParaRPr>
          </a:p>
        </p:txBody>
      </p:sp>
      <p:sp>
        <p:nvSpPr>
          <p:cNvPr id="1745" name="Cooperate"/>
          <p:cNvSpPr txBox="1"/>
          <p:nvPr>
            <p:custDataLst>
              <p:tags r:id="rId11"/>
            </p:custDataLst>
          </p:nvPr>
        </p:nvSpPr>
        <p:spPr>
          <a:xfrm>
            <a:off x="839470" y="2266315"/>
            <a:ext cx="2665730" cy="424180"/>
          </a:xfrm>
          <a:prstGeom prst="rect">
            <a:avLst/>
          </a:prstGeom>
          <a:ln w="12700">
            <a:miter lim="400000"/>
          </a:ln>
        </p:spPr>
        <p:txBody>
          <a:bodyPr wrap="square" lIns="90000" rIns="90000" bIns="0" anchor="b" anchorCtr="0">
            <a:noAutofit/>
          </a:bodyPr>
          <a:lstStyle>
            <a:lvl1pPr algn="r">
              <a:defRPr sz="1600">
                <a:solidFill>
                  <a:srgbClr val="3F4C62"/>
                </a:solidFill>
              </a:defRPr>
            </a:lvl1pPr>
          </a:lstStyle>
          <a:p>
            <a:pPr lvl="0">
              <a:lnSpc>
                <a:spcPct val="120000"/>
              </a:lnSpc>
              <a:defRPr/>
            </a:pPr>
            <a:r>
              <a:rPr lang="en-US" altLang="zh-CN" sz="2000" b="1" dirty="0">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1.</a:t>
            </a:r>
            <a:r>
              <a:rPr lang="zh-CN" altLang="en-US" sz="2000" b="1" dirty="0">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推动生产力的发展</a:t>
            </a:r>
            <a:endParaRPr lang="zh-CN" altLang="en-US" sz="2000" b="1" dirty="0">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endParaRPr>
          </a:p>
        </p:txBody>
      </p:sp>
      <p:sp>
        <p:nvSpPr>
          <p:cNvPr id="1746" name="Lorem ipsum dolor sit amet consectetur adipiscing elit."/>
          <p:cNvSpPr txBox="1"/>
          <p:nvPr>
            <p:custDataLst>
              <p:tags r:id="rId12"/>
            </p:custDataLst>
          </p:nvPr>
        </p:nvSpPr>
        <p:spPr>
          <a:xfrm>
            <a:off x="815340" y="2739390"/>
            <a:ext cx="2687955" cy="1464310"/>
          </a:xfrm>
          <a:prstGeom prst="rect">
            <a:avLst/>
          </a:prstGeom>
          <a:ln w="12700">
            <a:miter lim="400000"/>
          </a:ln>
        </p:spPr>
        <p:txBody>
          <a:bodyPr wrap="square" lIns="90000" tIns="0" rIns="90000">
            <a:noAutofit/>
          </a:bodyPr>
          <a:lstStyle>
            <a:lvl1pPr algn="r">
              <a:lnSpc>
                <a:spcPct val="120000"/>
              </a:lnSpc>
              <a:defRPr sz="1200">
                <a:solidFill>
                  <a:srgbClr val="3F4C62"/>
                </a:solidFill>
              </a:defRPr>
            </a:lvl1pPr>
          </a:lstStyle>
          <a:p>
            <a:pPr marL="0" marR="0" lvl="0" indent="0" algn="r" defTabSz="914400" rtl="0" eaLnBrk="1" fontAlgn="auto" latinLnBrk="0" hangingPunct="1">
              <a:spcBef>
                <a:spcPts val="0"/>
              </a:spcBef>
              <a:spcAft>
                <a:spcPts val="0"/>
              </a:spcAft>
              <a:buClrTx/>
              <a:buSzTx/>
              <a:buFontTx/>
              <a:buNone/>
              <a:defRPr/>
            </a:pPr>
            <a:r>
              <a:rPr kumimoji="0" lang="zh-CN" altLang="en-US" sz="1600" b="0" i="0" u="none" strike="noStrike" kern="1200" cap="none" spc="150" normalizeH="0" noProof="0" dirty="0">
                <a:ln>
                  <a:noFill/>
                </a:ln>
                <a:solidFill>
                  <a:schemeClr val="tx1"/>
                </a:solidFill>
                <a:effectLst/>
                <a:uLnTx/>
                <a:uFillTx/>
                <a:latin typeface="微软雅黑" panose="020B0503020204020204" charset="-122"/>
                <a:ea typeface="微软雅黑" panose="020B0503020204020204" charset="-122"/>
                <a:cs typeface="Helvetica" panose="020B0604020202030204"/>
              </a:rPr>
              <a:t>在经济全球化进程中,各生产要素可以在更大的范围内流动并不断优化，由</a:t>
            </a:r>
            <a:r>
              <a:rPr kumimoji="0" lang="zh-CN" altLang="en-US" sz="1600" b="0" i="0" u="none" strike="noStrike" kern="1200" cap="none" spc="150" normalizeH="0" noProof="0" dirty="0">
                <a:ln>
                  <a:noFill/>
                </a:ln>
                <a:solidFill>
                  <a:schemeClr val="tx1"/>
                </a:solidFill>
                <a:effectLst/>
                <a:uLnTx/>
                <a:uFillTx/>
                <a:latin typeface="微软雅黑" panose="020B0503020204020204" charset="-122"/>
                <a:ea typeface="微软雅黑" panose="020B0503020204020204" charset="-122"/>
                <a:cs typeface="Helvetica" panose="020B0604020202030204"/>
              </a:rPr>
              <a:t>此带来丰富的利益，推动世界生产力的发展;</a:t>
            </a:r>
            <a:endParaRPr kumimoji="0" lang="zh-CN" altLang="en-US" sz="1600" b="0" i="0" u="none" strike="noStrike" kern="1200" cap="none" spc="150" normalizeH="0" noProof="0" dirty="0">
              <a:ln>
                <a:noFill/>
              </a:ln>
              <a:solidFill>
                <a:schemeClr val="tx1"/>
              </a:solidFill>
              <a:effectLst/>
              <a:uLnTx/>
              <a:uFillTx/>
              <a:latin typeface="微软雅黑" panose="020B0503020204020204" charset="-122"/>
              <a:ea typeface="微软雅黑" panose="020B0503020204020204" charset="-122"/>
              <a:cs typeface="Helvetica" panose="020B0604020202030204"/>
            </a:endParaRPr>
          </a:p>
        </p:txBody>
      </p:sp>
      <p:sp>
        <p:nvSpPr>
          <p:cNvPr id="1761" name="圆形"/>
          <p:cNvSpPr/>
          <p:nvPr>
            <p:custDataLst>
              <p:tags r:id="rId13"/>
            </p:custDataLst>
          </p:nvPr>
        </p:nvSpPr>
        <p:spPr>
          <a:xfrm>
            <a:off x="3625215" y="2447925"/>
            <a:ext cx="228600" cy="228600"/>
          </a:xfrm>
          <a:prstGeom prst="ellipse">
            <a:avLst/>
          </a:prstGeom>
          <a:solidFill>
            <a:srgbClr val="FF7900"/>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Helvetica" panose="020B0604020202030204"/>
            </a:endParaRPr>
          </a:p>
        </p:txBody>
      </p:sp>
      <p:sp>
        <p:nvSpPr>
          <p:cNvPr id="1763" name="圆形"/>
          <p:cNvSpPr/>
          <p:nvPr>
            <p:custDataLst>
              <p:tags r:id="rId14"/>
            </p:custDataLst>
          </p:nvPr>
        </p:nvSpPr>
        <p:spPr>
          <a:xfrm>
            <a:off x="3625343" y="4660162"/>
            <a:ext cx="228601" cy="228601"/>
          </a:xfrm>
          <a:prstGeom prst="ellipse">
            <a:avLst/>
          </a:prstGeom>
          <a:solidFill>
            <a:srgbClr val="69A35B"/>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Helvetica" panose="020B0604020202030204"/>
            </a:endParaRPr>
          </a:p>
        </p:txBody>
      </p:sp>
      <p:sp>
        <p:nvSpPr>
          <p:cNvPr id="1765" name="圆形"/>
          <p:cNvSpPr/>
          <p:nvPr>
            <p:custDataLst>
              <p:tags r:id="rId15"/>
            </p:custDataLst>
          </p:nvPr>
        </p:nvSpPr>
        <p:spPr>
          <a:xfrm>
            <a:off x="8355330" y="2426335"/>
            <a:ext cx="228600" cy="228600"/>
          </a:xfrm>
          <a:prstGeom prst="ellipse">
            <a:avLst/>
          </a:prstGeom>
          <a:solidFill>
            <a:srgbClr val="FFC000"/>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Helvetica" panose="020B0604020202030204"/>
            </a:endParaRPr>
          </a:p>
        </p:txBody>
      </p:sp>
      <p:sp>
        <p:nvSpPr>
          <p:cNvPr id="1767" name="圆形"/>
          <p:cNvSpPr/>
          <p:nvPr>
            <p:custDataLst>
              <p:tags r:id="rId16"/>
            </p:custDataLst>
          </p:nvPr>
        </p:nvSpPr>
        <p:spPr>
          <a:xfrm>
            <a:off x="8355265" y="4638572"/>
            <a:ext cx="228601" cy="228601"/>
          </a:xfrm>
          <a:prstGeom prst="ellipse">
            <a:avLst/>
          </a:prstGeom>
          <a:solidFill>
            <a:srgbClr val="1AA3AA"/>
          </a:solidFill>
          <a:ln w="12700">
            <a:miter lim="400000"/>
            <a:tailEnd type="triangle"/>
          </a:ln>
        </p:spPr>
        <p:txBody>
          <a:bodyPr lIns="45719" rIns="45719" anchor="ctr"/>
          <a:lstStyle/>
          <a:p>
            <a:pPr marL="0" marR="0" lvl="0" indent="0" algn="ctr" defTabSz="914400" rtl="0" eaLnBrk="1" fontAlgn="auto" latinLnBrk="0" hangingPunct="1">
              <a:lnSpc>
                <a:spcPct val="120000"/>
              </a:lnSpc>
              <a:spcBef>
                <a:spcPts val="0"/>
              </a:spcBef>
              <a:spcAft>
                <a:spcPts val="0"/>
              </a:spcAft>
              <a:buClrTx/>
              <a:buSzTx/>
              <a:buFontTx/>
              <a:buNone/>
              <a:defRPr>
                <a:solidFill>
                  <a:srgbClr val="FFFFFF"/>
                </a:solidFill>
              </a:defRPr>
            </a:pPr>
            <a:endParaRPr kumimoji="0"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Helvetica" panose="020B0604020202030204"/>
            </a:endParaRPr>
          </a:p>
        </p:txBody>
      </p:sp>
      <p:sp>
        <p:nvSpPr>
          <p:cNvPr id="55" name="Cooperate"/>
          <p:cNvSpPr txBox="1"/>
          <p:nvPr>
            <p:custDataLst>
              <p:tags r:id="rId17"/>
            </p:custDataLst>
          </p:nvPr>
        </p:nvSpPr>
        <p:spPr>
          <a:xfrm>
            <a:off x="839744" y="4513842"/>
            <a:ext cx="2665703" cy="424732"/>
          </a:xfrm>
          <a:prstGeom prst="rect">
            <a:avLst/>
          </a:prstGeom>
          <a:ln w="12700">
            <a:miter lim="400000"/>
          </a:ln>
        </p:spPr>
        <p:txBody>
          <a:bodyPr wrap="square" lIns="90000" rIns="90000" bIns="0" anchor="b" anchorCtr="0">
            <a:noAutofit/>
          </a:bodyPr>
          <a:lstStyle>
            <a:lvl1pPr algn="r">
              <a:defRPr sz="1600">
                <a:solidFill>
                  <a:srgbClr val="3F4C62"/>
                </a:solidFill>
              </a:defRPr>
            </a:lvl1pPr>
          </a:lstStyle>
          <a:p>
            <a:pPr lvl="0">
              <a:lnSpc>
                <a:spcPct val="120000"/>
              </a:lnSpc>
              <a:defRPr/>
            </a:pPr>
            <a:r>
              <a:rPr lang="en-US" altLang="zh-CN"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3.</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缩短世界贫富</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分化</a:t>
            </a:r>
            <a:endPar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endParaRPr>
          </a:p>
        </p:txBody>
      </p:sp>
      <p:sp>
        <p:nvSpPr>
          <p:cNvPr id="56" name="Lorem ipsum dolor sit amet consectetur adipiscing elit."/>
          <p:cNvSpPr txBox="1"/>
          <p:nvPr>
            <p:custDataLst>
              <p:tags r:id="rId18"/>
            </p:custDataLst>
          </p:nvPr>
        </p:nvSpPr>
        <p:spPr>
          <a:xfrm>
            <a:off x="839470" y="4959350"/>
            <a:ext cx="2663825" cy="1169035"/>
          </a:xfrm>
          <a:prstGeom prst="rect">
            <a:avLst/>
          </a:prstGeom>
          <a:ln w="12700">
            <a:miter lim="400000"/>
          </a:ln>
        </p:spPr>
        <p:txBody>
          <a:bodyPr wrap="square" lIns="90000" tIns="0" rIns="90000">
            <a:noAutofit/>
          </a:bodyPr>
          <a:lstStyle>
            <a:lvl1pPr algn="r">
              <a:lnSpc>
                <a:spcPct val="120000"/>
              </a:lnSpc>
              <a:defRPr sz="1200">
                <a:solidFill>
                  <a:srgbClr val="3F4C62"/>
                </a:solidFill>
              </a:defRPr>
            </a:lvl1pPr>
          </a:lstStyle>
          <a:p>
            <a:pPr lvl="0">
              <a:defRPr/>
            </a:pPr>
            <a:r>
              <a:rPr lang="zh-CN" altLang="en-US" sz="1600" spc="150">
                <a:solidFill>
                  <a:schemeClr val="tx1"/>
                </a:solidFill>
                <a:latin typeface="微软雅黑" panose="020B0503020204020204" charset="-122"/>
                <a:ea typeface="微软雅黑" panose="020B0503020204020204" charset="-122"/>
                <a:cs typeface="Helvetica" panose="020B0604020202030204"/>
              </a:rPr>
              <a:t>发展中国家可以引进、借鉴外企,以完善产业结构,提高市场竞争力，缩短与发达国家的差距;</a:t>
            </a:r>
            <a:endParaRPr lang="zh-CN" altLang="en-US" sz="1600" spc="150">
              <a:solidFill>
                <a:schemeClr val="tx1"/>
              </a:solidFill>
              <a:latin typeface="微软雅黑" panose="020B0503020204020204" charset="-122"/>
              <a:ea typeface="微软雅黑" panose="020B0503020204020204" charset="-122"/>
              <a:cs typeface="Helvetica" panose="020B0604020202030204"/>
            </a:endParaRPr>
          </a:p>
        </p:txBody>
      </p:sp>
      <p:sp>
        <p:nvSpPr>
          <p:cNvPr id="61" name="Cooperate"/>
          <p:cNvSpPr txBox="1"/>
          <p:nvPr>
            <p:custDataLst>
              <p:tags r:id="rId19"/>
            </p:custDataLst>
          </p:nvPr>
        </p:nvSpPr>
        <p:spPr>
          <a:xfrm>
            <a:off x="8776335" y="2259330"/>
            <a:ext cx="2646680" cy="424180"/>
          </a:xfrm>
          <a:prstGeom prst="rect">
            <a:avLst/>
          </a:prstGeom>
          <a:ln w="12700">
            <a:miter lim="400000"/>
          </a:ln>
        </p:spPr>
        <p:txBody>
          <a:bodyPr wrap="square" lIns="90000" rIns="90000" bIns="0" anchor="b" anchorCtr="0">
            <a:noAutofit/>
          </a:bodyPr>
          <a:lstStyle>
            <a:lvl1pPr algn="r">
              <a:defRPr sz="1600">
                <a:solidFill>
                  <a:srgbClr val="3F4C62"/>
                </a:solidFill>
              </a:defRPr>
            </a:lvl1pPr>
          </a:lstStyle>
          <a:p>
            <a:pPr lvl="0" algn="l">
              <a:lnSpc>
                <a:spcPct val="120000"/>
              </a:lnSpc>
              <a:defRPr/>
            </a:pPr>
            <a:r>
              <a:rPr lang="en-US" altLang="zh-CN"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2.</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加速国际贸易发</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展</a:t>
            </a:r>
            <a:endPar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endParaRPr>
          </a:p>
        </p:txBody>
      </p:sp>
      <p:sp>
        <p:nvSpPr>
          <p:cNvPr id="62" name="Lorem ipsum dolor sit amet consectetur adipiscing elit."/>
          <p:cNvSpPr txBox="1"/>
          <p:nvPr>
            <p:custDataLst>
              <p:tags r:id="rId20"/>
            </p:custDataLst>
          </p:nvPr>
        </p:nvSpPr>
        <p:spPr>
          <a:xfrm>
            <a:off x="8776335" y="2704465"/>
            <a:ext cx="2646680" cy="1499235"/>
          </a:xfrm>
          <a:prstGeom prst="rect">
            <a:avLst/>
          </a:prstGeom>
          <a:ln w="12700">
            <a:miter lim="400000"/>
          </a:ln>
        </p:spPr>
        <p:txBody>
          <a:bodyPr wrap="square" lIns="90000" tIns="0" rIns="90000">
            <a:noAutofit/>
          </a:bodyPr>
          <a:lstStyle>
            <a:lvl1pPr algn="r">
              <a:lnSpc>
                <a:spcPct val="120000"/>
              </a:lnSpc>
              <a:defRPr sz="1200">
                <a:solidFill>
                  <a:srgbClr val="3F4C62"/>
                </a:solidFill>
              </a:defRPr>
            </a:lvl1pPr>
          </a:lstStyle>
          <a:p>
            <a:pPr lvl="0" algn="l">
              <a:defRPr/>
            </a:pPr>
            <a:r>
              <a:rPr lang="zh-CN" altLang="en-US" sz="1600" spc="150" dirty="0">
                <a:solidFill>
                  <a:schemeClr val="tx1"/>
                </a:solidFill>
                <a:latin typeface="微软雅黑" panose="020B0503020204020204" charset="-122"/>
                <a:ea typeface="微软雅黑" panose="020B0503020204020204" charset="-122"/>
                <a:cs typeface="Helvetica" panose="020B0604020202030204"/>
              </a:rPr>
              <a:t>不断扩大的国际市场可以解决更多产品滞销问题，利用对外贸易来带动本国</a:t>
            </a:r>
            <a:endParaRPr lang="zh-CN" altLang="en-US" sz="1600" spc="150" dirty="0">
              <a:solidFill>
                <a:schemeClr val="tx1"/>
              </a:solidFill>
              <a:latin typeface="微软雅黑" panose="020B0503020204020204" charset="-122"/>
              <a:ea typeface="微软雅黑" panose="020B0503020204020204" charset="-122"/>
              <a:cs typeface="Helvetica" panose="020B0604020202030204"/>
            </a:endParaRPr>
          </a:p>
          <a:p>
            <a:pPr lvl="0" algn="l">
              <a:defRPr/>
            </a:pPr>
            <a:r>
              <a:rPr lang="zh-CN" altLang="en-US" sz="1600" spc="150" dirty="0">
                <a:solidFill>
                  <a:schemeClr val="tx1"/>
                </a:solidFill>
                <a:latin typeface="微软雅黑" panose="020B0503020204020204" charset="-122"/>
                <a:ea typeface="微软雅黑" panose="020B0503020204020204" charset="-122"/>
                <a:cs typeface="Helvetica" panose="020B0604020202030204"/>
              </a:rPr>
              <a:t>的经济发展;</a:t>
            </a:r>
            <a:endParaRPr lang="zh-CN" altLang="en-US" sz="1600" spc="150" dirty="0">
              <a:solidFill>
                <a:schemeClr val="tx1"/>
              </a:solidFill>
              <a:latin typeface="微软雅黑" panose="020B0503020204020204" charset="-122"/>
              <a:ea typeface="微软雅黑" panose="020B0503020204020204" charset="-122"/>
              <a:cs typeface="Helvetica" panose="020B0604020202030204"/>
            </a:endParaRPr>
          </a:p>
        </p:txBody>
      </p:sp>
      <p:sp>
        <p:nvSpPr>
          <p:cNvPr id="67" name="Cooperate"/>
          <p:cNvSpPr txBox="1"/>
          <p:nvPr>
            <p:custDataLst>
              <p:tags r:id="rId21"/>
            </p:custDataLst>
          </p:nvPr>
        </p:nvSpPr>
        <p:spPr>
          <a:xfrm>
            <a:off x="8776129" y="4492252"/>
            <a:ext cx="2646886" cy="424732"/>
          </a:xfrm>
          <a:prstGeom prst="rect">
            <a:avLst/>
          </a:prstGeom>
          <a:ln w="12700">
            <a:miter lim="400000"/>
          </a:ln>
        </p:spPr>
        <p:txBody>
          <a:bodyPr wrap="square" lIns="90000" rIns="90000" bIns="0" anchor="b" anchorCtr="0">
            <a:noAutofit/>
          </a:bodyPr>
          <a:lstStyle>
            <a:lvl1pPr algn="r">
              <a:defRPr sz="1600">
                <a:solidFill>
                  <a:srgbClr val="3F4C62"/>
                </a:solidFill>
              </a:defRPr>
            </a:lvl1pPr>
          </a:lstStyle>
          <a:p>
            <a:pPr lvl="0" algn="l">
              <a:lnSpc>
                <a:spcPct val="120000"/>
              </a:lnSpc>
              <a:defRPr/>
            </a:pPr>
            <a:r>
              <a:rPr lang="en-US" altLang="zh-CN"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4.</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不利</a:t>
            </a:r>
            <a:r>
              <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rPr>
              <a:t>影响</a:t>
            </a:r>
            <a:endParaRPr lang="zh-CN" altLang="en-US" sz="2000" b="1">
              <a:solidFill>
                <a:srgbClr val="000000">
                  <a:lumMod val="65000"/>
                  <a:lumOff val="35000"/>
                </a:srgbClr>
              </a:solidFill>
              <a:uFillTx/>
              <a:latin typeface="Microsoft YaHei Bold" panose="020B0503020204020204" charset="-122"/>
              <a:ea typeface="Microsoft YaHei Bold" panose="020B0503020204020204" charset="-122"/>
              <a:cs typeface="Helvetica" panose="020B0604020202030204"/>
            </a:endParaRPr>
          </a:p>
        </p:txBody>
      </p:sp>
      <p:sp>
        <p:nvSpPr>
          <p:cNvPr id="68" name="Lorem ipsum dolor sit amet consectetur adipiscing elit."/>
          <p:cNvSpPr txBox="1"/>
          <p:nvPr>
            <p:custDataLst>
              <p:tags r:id="rId22"/>
            </p:custDataLst>
          </p:nvPr>
        </p:nvSpPr>
        <p:spPr>
          <a:xfrm>
            <a:off x="8776335" y="4937760"/>
            <a:ext cx="2646680" cy="1189990"/>
          </a:xfrm>
          <a:prstGeom prst="rect">
            <a:avLst/>
          </a:prstGeom>
          <a:ln w="12700">
            <a:miter lim="400000"/>
          </a:ln>
        </p:spPr>
        <p:txBody>
          <a:bodyPr wrap="square" lIns="90000" tIns="0" rIns="90000">
            <a:noAutofit/>
          </a:bodyPr>
          <a:lstStyle>
            <a:lvl1pPr algn="r">
              <a:lnSpc>
                <a:spcPct val="120000"/>
              </a:lnSpc>
              <a:defRPr sz="1200">
                <a:solidFill>
                  <a:srgbClr val="3F4C62"/>
                </a:solidFill>
              </a:defRPr>
            </a:lvl1pPr>
          </a:lstStyle>
          <a:p>
            <a:pPr lvl="0" algn="l">
              <a:defRPr/>
            </a:pPr>
            <a:r>
              <a:rPr lang="zh-CN" altLang="en-US" sz="1600" spc="150">
                <a:solidFill>
                  <a:schemeClr val="tx1"/>
                </a:solidFill>
                <a:latin typeface="微软雅黑" panose="020B0503020204020204" charset="-122"/>
                <a:ea typeface="微软雅黑" panose="020B0503020204020204" charset="-122"/>
                <a:cs typeface="Helvetica" panose="020B0604020202030204"/>
              </a:rPr>
              <a:t>经济全球化导致国际市场竞争更加激烈,少数跟不上发展的国家因此遭遇经济危机,政府破产。</a:t>
            </a:r>
            <a:endParaRPr lang="zh-CN" altLang="en-US" sz="1600" spc="150">
              <a:solidFill>
                <a:schemeClr val="tx1"/>
              </a:solidFill>
              <a:latin typeface="微软雅黑" panose="020B0503020204020204" charset="-122"/>
              <a:ea typeface="微软雅黑" panose="020B0503020204020204" charset="-122"/>
              <a:cs typeface="Helvetica" panose="020B0604020202030204"/>
            </a:endParaRPr>
          </a:p>
        </p:txBody>
      </p:sp>
      <p:sp>
        <p:nvSpPr>
          <p:cNvPr id="1734" name="圆形"/>
          <p:cNvSpPr/>
          <p:nvPr>
            <p:custDataLst>
              <p:tags r:id="rId23"/>
            </p:custDataLst>
          </p:nvPr>
        </p:nvSpPr>
        <p:spPr>
          <a:xfrm>
            <a:off x="4124325" y="2273935"/>
            <a:ext cx="866775" cy="862330"/>
          </a:xfrm>
          <a:prstGeom prst="ellipse">
            <a:avLst/>
          </a:prstGeom>
          <a:solidFill>
            <a:srgbClr val="FF7900"/>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33" name="圆形"/>
          <p:cNvSpPr/>
          <p:nvPr>
            <p:custDataLst>
              <p:tags r:id="rId24"/>
            </p:custDataLst>
          </p:nvPr>
        </p:nvSpPr>
        <p:spPr>
          <a:xfrm>
            <a:off x="7226300" y="4333487"/>
            <a:ext cx="866777" cy="862013"/>
          </a:xfrm>
          <a:prstGeom prst="ellipse">
            <a:avLst/>
          </a:prstGeom>
          <a:solidFill>
            <a:srgbClr val="1AA3AA"/>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57" name="形状"/>
          <p:cNvSpPr/>
          <p:nvPr>
            <p:custDataLst>
              <p:tags r:id="rId25"/>
            </p:custDataLst>
          </p:nvPr>
        </p:nvSpPr>
        <p:spPr>
          <a:xfrm>
            <a:off x="7438280" y="4497832"/>
            <a:ext cx="437471" cy="494992"/>
          </a:xfrm>
          <a:custGeom>
            <a:avLst/>
            <a:gdLst/>
            <a:ahLst/>
            <a:cxnLst>
              <a:cxn ang="0">
                <a:pos x="wd2" y="hd2"/>
              </a:cxn>
              <a:cxn ang="5400000">
                <a:pos x="wd2" y="hd2"/>
              </a:cxn>
              <a:cxn ang="10800000">
                <a:pos x="wd2" y="hd2"/>
              </a:cxn>
              <a:cxn ang="16200000">
                <a:pos x="wd2" y="hd2"/>
              </a:cxn>
            </a:cxnLst>
            <a:rect l="0" t="0" r="r" b="b"/>
            <a:pathLst>
              <a:path w="20301" h="20835" extrusionOk="0">
                <a:moveTo>
                  <a:pt x="18314" y="8890"/>
                </a:moveTo>
                <a:cubicBezTo>
                  <a:pt x="19793" y="2249"/>
                  <a:pt x="13703" y="-765"/>
                  <a:pt x="7013" y="164"/>
                </a:cubicBezTo>
                <a:cubicBezTo>
                  <a:pt x="297" y="1116"/>
                  <a:pt x="498" y="4720"/>
                  <a:pt x="97" y="6420"/>
                </a:cubicBezTo>
                <a:cubicBezTo>
                  <a:pt x="-755" y="10976"/>
                  <a:pt x="4282" y="15894"/>
                  <a:pt x="4282" y="15894"/>
                </a:cubicBezTo>
                <a:cubicBezTo>
                  <a:pt x="4081" y="20835"/>
                  <a:pt x="4081" y="20835"/>
                  <a:pt x="4081" y="20835"/>
                </a:cubicBezTo>
                <a:cubicBezTo>
                  <a:pt x="12250" y="20835"/>
                  <a:pt x="12250" y="20835"/>
                  <a:pt x="12250" y="20835"/>
                </a:cubicBezTo>
                <a:cubicBezTo>
                  <a:pt x="12877" y="18546"/>
                  <a:pt x="12877" y="18546"/>
                  <a:pt x="12877" y="18546"/>
                </a:cubicBezTo>
                <a:cubicBezTo>
                  <a:pt x="12877" y="18546"/>
                  <a:pt x="13077" y="19112"/>
                  <a:pt x="15182" y="19316"/>
                </a:cubicBezTo>
                <a:cubicBezTo>
                  <a:pt x="17487" y="19498"/>
                  <a:pt x="17061" y="17027"/>
                  <a:pt x="17061" y="17027"/>
                </a:cubicBezTo>
                <a:cubicBezTo>
                  <a:pt x="17061" y="17027"/>
                  <a:pt x="18540" y="16461"/>
                  <a:pt x="18540" y="16098"/>
                </a:cubicBezTo>
                <a:cubicBezTo>
                  <a:pt x="18540" y="15713"/>
                  <a:pt x="17688" y="15146"/>
                  <a:pt x="17688" y="15146"/>
                </a:cubicBezTo>
                <a:cubicBezTo>
                  <a:pt x="17688" y="15146"/>
                  <a:pt x="18540" y="15327"/>
                  <a:pt x="18941" y="14942"/>
                </a:cubicBezTo>
                <a:cubicBezTo>
                  <a:pt x="19141" y="14579"/>
                  <a:pt x="18540" y="13423"/>
                  <a:pt x="18540" y="13423"/>
                </a:cubicBezTo>
                <a:cubicBezTo>
                  <a:pt x="18540" y="13423"/>
                  <a:pt x="19567" y="13423"/>
                  <a:pt x="20193" y="12676"/>
                </a:cubicBezTo>
                <a:cubicBezTo>
                  <a:pt x="20845" y="12109"/>
                  <a:pt x="18314" y="10205"/>
                  <a:pt x="18314" y="8890"/>
                </a:cubicBezTo>
                <a:close/>
                <a:moveTo>
                  <a:pt x="6587" y="9842"/>
                </a:moveTo>
                <a:cubicBezTo>
                  <a:pt x="6587" y="9842"/>
                  <a:pt x="6587" y="9457"/>
                  <a:pt x="6587" y="9276"/>
                </a:cubicBezTo>
                <a:cubicBezTo>
                  <a:pt x="6361" y="9072"/>
                  <a:pt x="6161" y="9072"/>
                  <a:pt x="5961" y="9072"/>
                </a:cubicBezTo>
                <a:cubicBezTo>
                  <a:pt x="5760" y="9276"/>
                  <a:pt x="5334" y="9457"/>
                  <a:pt x="5334" y="9457"/>
                </a:cubicBezTo>
                <a:cubicBezTo>
                  <a:pt x="5109" y="9638"/>
                  <a:pt x="5109" y="9638"/>
                  <a:pt x="5109" y="9638"/>
                </a:cubicBezTo>
                <a:lnTo>
                  <a:pt x="4482" y="9457"/>
                </a:lnTo>
                <a:cubicBezTo>
                  <a:pt x="3229" y="8120"/>
                  <a:pt x="3229" y="8120"/>
                  <a:pt x="3229" y="8120"/>
                </a:cubicBezTo>
                <a:cubicBezTo>
                  <a:pt x="3229" y="7372"/>
                  <a:pt x="3229" y="7372"/>
                  <a:pt x="3229" y="7372"/>
                </a:cubicBezTo>
                <a:cubicBezTo>
                  <a:pt x="3229" y="7372"/>
                  <a:pt x="3655" y="6987"/>
                  <a:pt x="3856" y="6987"/>
                </a:cubicBezTo>
                <a:cubicBezTo>
                  <a:pt x="3856" y="6805"/>
                  <a:pt x="3856" y="6624"/>
                  <a:pt x="3856" y="6420"/>
                </a:cubicBezTo>
                <a:cubicBezTo>
                  <a:pt x="3455" y="6239"/>
                  <a:pt x="2803" y="6057"/>
                  <a:pt x="2803" y="6057"/>
                </a:cubicBezTo>
                <a:cubicBezTo>
                  <a:pt x="2603" y="5287"/>
                  <a:pt x="2603" y="5287"/>
                  <a:pt x="2603" y="5287"/>
                </a:cubicBezTo>
                <a:cubicBezTo>
                  <a:pt x="3455" y="3768"/>
                  <a:pt x="3455" y="3768"/>
                  <a:pt x="3455" y="3768"/>
                </a:cubicBezTo>
                <a:cubicBezTo>
                  <a:pt x="4282" y="3587"/>
                  <a:pt x="4282" y="3587"/>
                  <a:pt x="4282" y="3587"/>
                </a:cubicBezTo>
                <a:cubicBezTo>
                  <a:pt x="4282" y="3587"/>
                  <a:pt x="4908" y="3768"/>
                  <a:pt x="5109" y="3768"/>
                </a:cubicBezTo>
                <a:cubicBezTo>
                  <a:pt x="5334" y="3768"/>
                  <a:pt x="5334" y="3587"/>
                  <a:pt x="5535" y="3587"/>
                </a:cubicBezTo>
                <a:cubicBezTo>
                  <a:pt x="5535" y="3201"/>
                  <a:pt x="5535" y="2635"/>
                  <a:pt x="5535" y="2635"/>
                </a:cubicBezTo>
                <a:cubicBezTo>
                  <a:pt x="6161" y="2068"/>
                  <a:pt x="6161" y="2068"/>
                  <a:pt x="6161" y="2068"/>
                </a:cubicBezTo>
                <a:cubicBezTo>
                  <a:pt x="8040" y="1887"/>
                  <a:pt x="8040" y="1887"/>
                  <a:pt x="8040" y="1887"/>
                </a:cubicBezTo>
                <a:cubicBezTo>
                  <a:pt x="8667" y="2453"/>
                  <a:pt x="8667" y="2453"/>
                  <a:pt x="8667" y="2453"/>
                </a:cubicBezTo>
                <a:cubicBezTo>
                  <a:pt x="8667" y="2453"/>
                  <a:pt x="8667" y="3020"/>
                  <a:pt x="8667" y="3201"/>
                </a:cubicBezTo>
                <a:cubicBezTo>
                  <a:pt x="8892" y="3201"/>
                  <a:pt x="9093" y="3383"/>
                  <a:pt x="9318" y="3383"/>
                </a:cubicBezTo>
                <a:cubicBezTo>
                  <a:pt x="9519" y="3201"/>
                  <a:pt x="9945" y="3020"/>
                  <a:pt x="9945" y="3020"/>
                </a:cubicBezTo>
                <a:cubicBezTo>
                  <a:pt x="10772" y="3020"/>
                  <a:pt x="10772" y="3020"/>
                  <a:pt x="10772" y="3020"/>
                </a:cubicBezTo>
                <a:cubicBezTo>
                  <a:pt x="12025" y="4153"/>
                  <a:pt x="12025" y="4153"/>
                  <a:pt x="12025" y="4153"/>
                </a:cubicBezTo>
                <a:cubicBezTo>
                  <a:pt x="12025" y="4901"/>
                  <a:pt x="12025" y="4901"/>
                  <a:pt x="12025" y="4901"/>
                </a:cubicBezTo>
                <a:cubicBezTo>
                  <a:pt x="12025" y="4901"/>
                  <a:pt x="11624" y="5287"/>
                  <a:pt x="11198" y="5672"/>
                </a:cubicBezTo>
                <a:cubicBezTo>
                  <a:pt x="11398" y="5672"/>
                  <a:pt x="11398" y="5853"/>
                  <a:pt x="11398" y="6057"/>
                </a:cubicBezTo>
                <a:cubicBezTo>
                  <a:pt x="11624" y="6239"/>
                  <a:pt x="12250" y="6624"/>
                  <a:pt x="12250" y="6624"/>
                </a:cubicBezTo>
                <a:cubicBezTo>
                  <a:pt x="12451" y="7372"/>
                  <a:pt x="12451" y="7372"/>
                  <a:pt x="12451" y="7372"/>
                </a:cubicBezTo>
                <a:cubicBezTo>
                  <a:pt x="11624" y="8709"/>
                  <a:pt x="11624" y="8709"/>
                  <a:pt x="11624" y="8709"/>
                </a:cubicBezTo>
                <a:cubicBezTo>
                  <a:pt x="10772" y="8890"/>
                  <a:pt x="10772" y="8890"/>
                  <a:pt x="10772" y="8890"/>
                </a:cubicBezTo>
                <a:cubicBezTo>
                  <a:pt x="10772" y="8890"/>
                  <a:pt x="10346" y="8709"/>
                  <a:pt x="9945" y="8505"/>
                </a:cubicBezTo>
                <a:cubicBezTo>
                  <a:pt x="9945" y="8709"/>
                  <a:pt x="9719" y="8709"/>
                  <a:pt x="9519" y="8890"/>
                </a:cubicBezTo>
                <a:cubicBezTo>
                  <a:pt x="9519" y="9072"/>
                  <a:pt x="9719" y="9638"/>
                  <a:pt x="9719" y="9638"/>
                </a:cubicBezTo>
                <a:cubicBezTo>
                  <a:pt x="9093" y="10205"/>
                  <a:pt x="9093" y="10205"/>
                  <a:pt x="9093" y="10205"/>
                </a:cubicBezTo>
                <a:cubicBezTo>
                  <a:pt x="7213" y="10409"/>
                  <a:pt x="7213" y="10409"/>
                  <a:pt x="7213" y="10409"/>
                </a:cubicBezTo>
                <a:lnTo>
                  <a:pt x="6587" y="9842"/>
                </a:lnTo>
                <a:close/>
                <a:moveTo>
                  <a:pt x="14129" y="14194"/>
                </a:moveTo>
                <a:cubicBezTo>
                  <a:pt x="13703" y="14398"/>
                  <a:pt x="13703" y="14398"/>
                  <a:pt x="13703" y="14398"/>
                </a:cubicBezTo>
                <a:cubicBezTo>
                  <a:pt x="13703" y="14398"/>
                  <a:pt x="13303" y="14194"/>
                  <a:pt x="13303" y="14013"/>
                </a:cubicBezTo>
                <a:cubicBezTo>
                  <a:pt x="13077" y="14194"/>
                  <a:pt x="13077" y="14194"/>
                  <a:pt x="12877" y="14194"/>
                </a:cubicBezTo>
                <a:cubicBezTo>
                  <a:pt x="12877" y="14398"/>
                  <a:pt x="13077" y="14761"/>
                  <a:pt x="13077" y="14761"/>
                </a:cubicBezTo>
                <a:cubicBezTo>
                  <a:pt x="12651" y="15146"/>
                  <a:pt x="12651" y="15146"/>
                  <a:pt x="12651" y="15146"/>
                </a:cubicBezTo>
                <a:cubicBezTo>
                  <a:pt x="11398" y="15327"/>
                  <a:pt x="11398" y="15327"/>
                  <a:pt x="11398" y="15327"/>
                </a:cubicBezTo>
                <a:cubicBezTo>
                  <a:pt x="10997" y="14942"/>
                  <a:pt x="10997" y="14942"/>
                  <a:pt x="10997" y="14942"/>
                </a:cubicBezTo>
                <a:lnTo>
                  <a:pt x="10997" y="14579"/>
                </a:lnTo>
                <a:cubicBezTo>
                  <a:pt x="10772" y="14398"/>
                  <a:pt x="10772" y="14398"/>
                  <a:pt x="10571" y="14398"/>
                </a:cubicBezTo>
                <a:cubicBezTo>
                  <a:pt x="10145" y="14761"/>
                  <a:pt x="10145" y="14761"/>
                  <a:pt x="10145" y="14761"/>
                </a:cubicBezTo>
                <a:lnTo>
                  <a:pt x="9519" y="14761"/>
                </a:lnTo>
                <a:cubicBezTo>
                  <a:pt x="8892" y="13809"/>
                  <a:pt x="8892" y="13809"/>
                  <a:pt x="8892" y="13809"/>
                </a:cubicBezTo>
                <a:cubicBezTo>
                  <a:pt x="8892" y="13423"/>
                  <a:pt x="8892" y="13423"/>
                  <a:pt x="8892" y="13423"/>
                </a:cubicBezTo>
                <a:cubicBezTo>
                  <a:pt x="9318" y="13061"/>
                  <a:pt x="9318" y="13061"/>
                  <a:pt x="9318" y="13061"/>
                </a:cubicBezTo>
                <a:cubicBezTo>
                  <a:pt x="9318" y="12879"/>
                  <a:pt x="9318" y="12879"/>
                  <a:pt x="9318" y="12676"/>
                </a:cubicBezTo>
                <a:cubicBezTo>
                  <a:pt x="9093" y="12676"/>
                  <a:pt x="8667" y="12494"/>
                  <a:pt x="8667" y="12494"/>
                </a:cubicBezTo>
                <a:cubicBezTo>
                  <a:pt x="8466" y="11928"/>
                  <a:pt x="8466" y="11928"/>
                  <a:pt x="8466" y="11928"/>
                </a:cubicBezTo>
                <a:cubicBezTo>
                  <a:pt x="9093" y="10976"/>
                  <a:pt x="9093" y="10976"/>
                  <a:pt x="9093" y="10976"/>
                </a:cubicBezTo>
                <a:cubicBezTo>
                  <a:pt x="9519" y="10794"/>
                  <a:pt x="9519" y="10794"/>
                  <a:pt x="9519" y="10794"/>
                </a:cubicBezTo>
                <a:lnTo>
                  <a:pt x="9945" y="10976"/>
                </a:lnTo>
                <a:cubicBezTo>
                  <a:pt x="10145" y="10976"/>
                  <a:pt x="10346" y="10976"/>
                  <a:pt x="10346" y="10794"/>
                </a:cubicBezTo>
                <a:cubicBezTo>
                  <a:pt x="10346" y="10590"/>
                  <a:pt x="10346" y="10205"/>
                  <a:pt x="10346" y="10205"/>
                </a:cubicBezTo>
                <a:cubicBezTo>
                  <a:pt x="10772" y="9842"/>
                  <a:pt x="10772" y="9842"/>
                  <a:pt x="10772" y="9842"/>
                </a:cubicBezTo>
                <a:cubicBezTo>
                  <a:pt x="11824" y="9842"/>
                  <a:pt x="11824" y="9842"/>
                  <a:pt x="11824" y="9842"/>
                </a:cubicBezTo>
                <a:cubicBezTo>
                  <a:pt x="12250" y="10205"/>
                  <a:pt x="12250" y="10205"/>
                  <a:pt x="12250" y="10205"/>
                </a:cubicBezTo>
                <a:cubicBezTo>
                  <a:pt x="12250" y="10205"/>
                  <a:pt x="12250" y="10409"/>
                  <a:pt x="12250" y="10590"/>
                </a:cubicBezTo>
                <a:cubicBezTo>
                  <a:pt x="12451" y="10590"/>
                  <a:pt x="12651" y="10794"/>
                  <a:pt x="12877" y="10794"/>
                </a:cubicBezTo>
                <a:cubicBezTo>
                  <a:pt x="13077" y="10409"/>
                  <a:pt x="13077" y="10409"/>
                  <a:pt x="13077" y="10409"/>
                </a:cubicBezTo>
                <a:cubicBezTo>
                  <a:pt x="13703" y="10409"/>
                  <a:pt x="13703" y="10409"/>
                  <a:pt x="13703" y="10409"/>
                </a:cubicBezTo>
                <a:cubicBezTo>
                  <a:pt x="14555" y="11361"/>
                  <a:pt x="14555" y="11361"/>
                  <a:pt x="14555" y="11361"/>
                </a:cubicBezTo>
                <a:cubicBezTo>
                  <a:pt x="14555" y="11724"/>
                  <a:pt x="14555" y="11724"/>
                  <a:pt x="14555" y="11724"/>
                </a:cubicBezTo>
                <a:lnTo>
                  <a:pt x="14129" y="12109"/>
                </a:lnTo>
                <a:cubicBezTo>
                  <a:pt x="14129" y="12290"/>
                  <a:pt x="14129" y="12290"/>
                  <a:pt x="14129" y="12494"/>
                </a:cubicBezTo>
                <a:cubicBezTo>
                  <a:pt x="14330" y="12494"/>
                  <a:pt x="14756" y="12879"/>
                  <a:pt x="14756" y="12879"/>
                </a:cubicBezTo>
                <a:cubicBezTo>
                  <a:pt x="14756" y="13242"/>
                  <a:pt x="14756" y="13242"/>
                  <a:pt x="14756" y="13242"/>
                </a:cubicBezTo>
                <a:lnTo>
                  <a:pt x="14129" y="14194"/>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32" name="椭圆形"/>
          <p:cNvSpPr/>
          <p:nvPr>
            <p:custDataLst>
              <p:tags r:id="rId26"/>
            </p:custDataLst>
          </p:nvPr>
        </p:nvSpPr>
        <p:spPr>
          <a:xfrm>
            <a:off x="4139247" y="4333487"/>
            <a:ext cx="869951" cy="862013"/>
          </a:xfrm>
          <a:prstGeom prst="ellipse">
            <a:avLst/>
          </a:prstGeom>
          <a:solidFill>
            <a:srgbClr val="69A35B"/>
          </a:solidFill>
          <a:ln w="12700">
            <a:miter lim="400000"/>
            <a:tailEnd type="triangle"/>
          </a:ln>
        </p:spPr>
        <p:txBody>
          <a:bodyPr lIns="45719" rIns="45719"/>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1771" name="形状"/>
          <p:cNvSpPr/>
          <p:nvPr>
            <p:custDataLst>
              <p:tags r:id="rId27"/>
            </p:custDataLst>
          </p:nvPr>
        </p:nvSpPr>
        <p:spPr>
          <a:xfrm>
            <a:off x="4386580" y="2435860"/>
            <a:ext cx="342265" cy="538480"/>
          </a:xfrm>
          <a:custGeom>
            <a:avLst/>
            <a:gdLst/>
            <a:ahLst/>
            <a:cxnLst>
              <a:cxn ang="0">
                <a:pos x="wd2" y="hd2"/>
              </a:cxn>
              <a:cxn ang="5400000">
                <a:pos x="wd2" y="hd2"/>
              </a:cxn>
              <a:cxn ang="10800000">
                <a:pos x="wd2" y="hd2"/>
              </a:cxn>
              <a:cxn ang="16200000">
                <a:pos x="wd2" y="hd2"/>
              </a:cxn>
            </a:cxnLst>
            <a:rect l="0" t="0" r="r" b="b"/>
            <a:pathLst>
              <a:path w="21600" h="21600" extrusionOk="0">
                <a:moveTo>
                  <a:pt x="8232" y="19840"/>
                </a:moveTo>
                <a:cubicBezTo>
                  <a:pt x="13368" y="19840"/>
                  <a:pt x="13368" y="19840"/>
                  <a:pt x="13368" y="19840"/>
                </a:cubicBezTo>
                <a:cubicBezTo>
                  <a:pt x="13368" y="20280"/>
                  <a:pt x="13039" y="20720"/>
                  <a:pt x="12677" y="21160"/>
                </a:cubicBezTo>
                <a:cubicBezTo>
                  <a:pt x="11985" y="21370"/>
                  <a:pt x="11656" y="21600"/>
                  <a:pt x="10965" y="21600"/>
                </a:cubicBezTo>
                <a:cubicBezTo>
                  <a:pt x="10273" y="21600"/>
                  <a:pt x="9582" y="21370"/>
                  <a:pt x="9252" y="21160"/>
                </a:cubicBezTo>
                <a:cubicBezTo>
                  <a:pt x="8561" y="20720"/>
                  <a:pt x="8232" y="20280"/>
                  <a:pt x="8232" y="19840"/>
                </a:cubicBezTo>
                <a:close/>
                <a:moveTo>
                  <a:pt x="6849" y="19191"/>
                </a:moveTo>
                <a:cubicBezTo>
                  <a:pt x="14751" y="19191"/>
                  <a:pt x="14751" y="19191"/>
                  <a:pt x="14751" y="19191"/>
                </a:cubicBezTo>
                <a:cubicBezTo>
                  <a:pt x="15080" y="17452"/>
                  <a:pt x="15080" y="17452"/>
                  <a:pt x="15080" y="17452"/>
                </a:cubicBezTo>
                <a:cubicBezTo>
                  <a:pt x="6520" y="17452"/>
                  <a:pt x="6520" y="17452"/>
                  <a:pt x="6520" y="17452"/>
                </a:cubicBezTo>
                <a:lnTo>
                  <a:pt x="6849" y="19191"/>
                </a:lnTo>
                <a:close/>
                <a:moveTo>
                  <a:pt x="21600" y="6977"/>
                </a:moveTo>
                <a:cubicBezTo>
                  <a:pt x="21600" y="8715"/>
                  <a:pt x="20579" y="10245"/>
                  <a:pt x="18867" y="11565"/>
                </a:cubicBezTo>
                <a:lnTo>
                  <a:pt x="18505" y="11774"/>
                </a:lnTo>
                <a:cubicBezTo>
                  <a:pt x="18505" y="11774"/>
                  <a:pt x="18505" y="11984"/>
                  <a:pt x="18176" y="11984"/>
                </a:cubicBezTo>
                <a:cubicBezTo>
                  <a:pt x="17813" y="12424"/>
                  <a:pt x="17813" y="12864"/>
                  <a:pt x="17484" y="13304"/>
                </a:cubicBezTo>
                <a:cubicBezTo>
                  <a:pt x="17155" y="13744"/>
                  <a:pt x="16793" y="14184"/>
                  <a:pt x="16793" y="14603"/>
                </a:cubicBezTo>
                <a:cubicBezTo>
                  <a:pt x="16463" y="14603"/>
                  <a:pt x="16463" y="14603"/>
                  <a:pt x="16463" y="14833"/>
                </a:cubicBezTo>
                <a:lnTo>
                  <a:pt x="16463" y="15042"/>
                </a:lnTo>
                <a:cubicBezTo>
                  <a:pt x="16463" y="15273"/>
                  <a:pt x="16463" y="15273"/>
                  <a:pt x="16463" y="15273"/>
                </a:cubicBezTo>
                <a:cubicBezTo>
                  <a:pt x="16463" y="16572"/>
                  <a:pt x="16463" y="16572"/>
                  <a:pt x="16463" y="16572"/>
                </a:cubicBezTo>
                <a:cubicBezTo>
                  <a:pt x="5466" y="16572"/>
                  <a:pt x="5466" y="16572"/>
                  <a:pt x="5466" y="16572"/>
                </a:cubicBezTo>
                <a:cubicBezTo>
                  <a:pt x="5466" y="15273"/>
                  <a:pt x="5466" y="15273"/>
                  <a:pt x="5466" y="15273"/>
                </a:cubicBezTo>
                <a:cubicBezTo>
                  <a:pt x="5466" y="15042"/>
                  <a:pt x="5137" y="15042"/>
                  <a:pt x="5137" y="14833"/>
                </a:cubicBezTo>
                <a:lnTo>
                  <a:pt x="5137" y="14603"/>
                </a:lnTo>
                <a:cubicBezTo>
                  <a:pt x="4807" y="14184"/>
                  <a:pt x="4807" y="13744"/>
                  <a:pt x="4445" y="13304"/>
                </a:cubicBezTo>
                <a:cubicBezTo>
                  <a:pt x="4116" y="12864"/>
                  <a:pt x="3754" y="12424"/>
                  <a:pt x="3424" y="11984"/>
                </a:cubicBezTo>
                <a:cubicBezTo>
                  <a:pt x="3062" y="11774"/>
                  <a:pt x="3062" y="11774"/>
                  <a:pt x="3062" y="11565"/>
                </a:cubicBezTo>
                <a:lnTo>
                  <a:pt x="2733" y="11565"/>
                </a:lnTo>
                <a:cubicBezTo>
                  <a:pt x="1021" y="10245"/>
                  <a:pt x="0" y="8715"/>
                  <a:pt x="0" y="6977"/>
                </a:cubicBezTo>
                <a:cubicBezTo>
                  <a:pt x="0" y="5007"/>
                  <a:pt x="1021" y="3478"/>
                  <a:pt x="3424" y="2179"/>
                </a:cubicBezTo>
                <a:cubicBezTo>
                  <a:pt x="5466" y="649"/>
                  <a:pt x="7870" y="0"/>
                  <a:pt x="10965" y="0"/>
                </a:cubicBezTo>
                <a:cubicBezTo>
                  <a:pt x="13698" y="0"/>
                  <a:pt x="16463" y="649"/>
                  <a:pt x="18505" y="2179"/>
                </a:cubicBezTo>
                <a:cubicBezTo>
                  <a:pt x="20579" y="3478"/>
                  <a:pt x="21600" y="5007"/>
                  <a:pt x="21600" y="6977"/>
                </a:cubicBezTo>
                <a:close/>
                <a:moveTo>
                  <a:pt x="19196" y="6977"/>
                </a:moveTo>
                <a:cubicBezTo>
                  <a:pt x="19196" y="5447"/>
                  <a:pt x="18505" y="4148"/>
                  <a:pt x="16793" y="3268"/>
                </a:cubicBezTo>
                <a:cubicBezTo>
                  <a:pt x="15080" y="2179"/>
                  <a:pt x="13039" y="1739"/>
                  <a:pt x="10965" y="1739"/>
                </a:cubicBezTo>
                <a:cubicBezTo>
                  <a:pt x="8561" y="1739"/>
                  <a:pt x="6520" y="2179"/>
                  <a:pt x="5137" y="3268"/>
                </a:cubicBezTo>
                <a:cubicBezTo>
                  <a:pt x="3424" y="4148"/>
                  <a:pt x="2404" y="5447"/>
                  <a:pt x="2404" y="6977"/>
                </a:cubicBezTo>
                <a:cubicBezTo>
                  <a:pt x="2404" y="8296"/>
                  <a:pt x="3062" y="9386"/>
                  <a:pt x="4807" y="10454"/>
                </a:cubicBezTo>
                <a:cubicBezTo>
                  <a:pt x="4807" y="10454"/>
                  <a:pt x="4807" y="10685"/>
                  <a:pt x="5137" y="10685"/>
                </a:cubicBezTo>
                <a:cubicBezTo>
                  <a:pt x="5137" y="10894"/>
                  <a:pt x="5466" y="11125"/>
                  <a:pt x="5466" y="11334"/>
                </a:cubicBezTo>
                <a:cubicBezTo>
                  <a:pt x="5828" y="11774"/>
                  <a:pt x="6157" y="12214"/>
                  <a:pt x="6520" y="12654"/>
                </a:cubicBezTo>
                <a:cubicBezTo>
                  <a:pt x="6849" y="13073"/>
                  <a:pt x="7178" y="13513"/>
                  <a:pt x="7540" y="13953"/>
                </a:cubicBezTo>
                <a:cubicBezTo>
                  <a:pt x="7540" y="14603"/>
                  <a:pt x="7870" y="14833"/>
                  <a:pt x="7870" y="15042"/>
                </a:cubicBezTo>
                <a:cubicBezTo>
                  <a:pt x="14060" y="15042"/>
                  <a:pt x="14060" y="15042"/>
                  <a:pt x="14060" y="15042"/>
                </a:cubicBezTo>
                <a:cubicBezTo>
                  <a:pt x="14060" y="14833"/>
                  <a:pt x="14060" y="14603"/>
                  <a:pt x="14389" y="13953"/>
                </a:cubicBezTo>
                <a:cubicBezTo>
                  <a:pt x="14389" y="13513"/>
                  <a:pt x="14751" y="13073"/>
                  <a:pt x="15080" y="12654"/>
                </a:cubicBezTo>
                <a:cubicBezTo>
                  <a:pt x="15410" y="12214"/>
                  <a:pt x="15772" y="11774"/>
                  <a:pt x="16101" y="11334"/>
                </a:cubicBezTo>
                <a:cubicBezTo>
                  <a:pt x="16101" y="11125"/>
                  <a:pt x="16463" y="10894"/>
                  <a:pt x="16793" y="10894"/>
                </a:cubicBezTo>
                <a:cubicBezTo>
                  <a:pt x="16793" y="10685"/>
                  <a:pt x="16793" y="10454"/>
                  <a:pt x="17155" y="10454"/>
                </a:cubicBezTo>
                <a:cubicBezTo>
                  <a:pt x="18505" y="9386"/>
                  <a:pt x="19196" y="8296"/>
                  <a:pt x="19196" y="6977"/>
                </a:cubicBezTo>
                <a:close/>
                <a:moveTo>
                  <a:pt x="12677" y="8715"/>
                </a:moveTo>
                <a:cubicBezTo>
                  <a:pt x="11656" y="7416"/>
                  <a:pt x="11656" y="7416"/>
                  <a:pt x="11656" y="7416"/>
                </a:cubicBezTo>
                <a:cubicBezTo>
                  <a:pt x="10965" y="6327"/>
                  <a:pt x="10965" y="6327"/>
                  <a:pt x="10965" y="6327"/>
                </a:cubicBezTo>
                <a:cubicBezTo>
                  <a:pt x="9944" y="7416"/>
                  <a:pt x="9944" y="7416"/>
                  <a:pt x="9944" y="7416"/>
                </a:cubicBezTo>
                <a:cubicBezTo>
                  <a:pt x="8923" y="8715"/>
                  <a:pt x="8923" y="8715"/>
                  <a:pt x="8923" y="8715"/>
                </a:cubicBezTo>
                <a:cubicBezTo>
                  <a:pt x="7870" y="7416"/>
                  <a:pt x="7870" y="7416"/>
                  <a:pt x="7870" y="7416"/>
                </a:cubicBezTo>
                <a:cubicBezTo>
                  <a:pt x="6157" y="8066"/>
                  <a:pt x="6157" y="8066"/>
                  <a:pt x="6157" y="8066"/>
                </a:cubicBezTo>
                <a:cubicBezTo>
                  <a:pt x="8232" y="10454"/>
                  <a:pt x="8232" y="10454"/>
                  <a:pt x="8232" y="10454"/>
                </a:cubicBezTo>
                <a:cubicBezTo>
                  <a:pt x="8923" y="11565"/>
                  <a:pt x="8923" y="11565"/>
                  <a:pt x="8923" y="11565"/>
                </a:cubicBezTo>
                <a:cubicBezTo>
                  <a:pt x="9944" y="10454"/>
                  <a:pt x="9944" y="10454"/>
                  <a:pt x="9944" y="10454"/>
                </a:cubicBezTo>
                <a:cubicBezTo>
                  <a:pt x="10965" y="9155"/>
                  <a:pt x="10965" y="9155"/>
                  <a:pt x="10965" y="9155"/>
                </a:cubicBezTo>
                <a:cubicBezTo>
                  <a:pt x="11985" y="10454"/>
                  <a:pt x="11985" y="10454"/>
                  <a:pt x="11985" y="10454"/>
                </a:cubicBezTo>
                <a:cubicBezTo>
                  <a:pt x="12677" y="11565"/>
                  <a:pt x="12677" y="11565"/>
                  <a:pt x="12677" y="11565"/>
                </a:cubicBezTo>
                <a:cubicBezTo>
                  <a:pt x="13698" y="10454"/>
                  <a:pt x="13698" y="10454"/>
                  <a:pt x="13698" y="10454"/>
                </a:cubicBezTo>
                <a:cubicBezTo>
                  <a:pt x="15772" y="8066"/>
                  <a:pt x="15772" y="8066"/>
                  <a:pt x="15772" y="8066"/>
                </a:cubicBezTo>
                <a:cubicBezTo>
                  <a:pt x="14060" y="7416"/>
                  <a:pt x="14060" y="7416"/>
                  <a:pt x="14060" y="7416"/>
                </a:cubicBezTo>
                <a:lnTo>
                  <a:pt x="12677" y="8715"/>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2400"/>
            </a:pPr>
            <a:endParaRPr kumimoji="0" sz="2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2" name="形状"/>
          <p:cNvSpPr/>
          <p:nvPr>
            <p:custDataLst>
              <p:tags r:id="rId28"/>
            </p:custDataLst>
          </p:nvPr>
        </p:nvSpPr>
        <p:spPr>
          <a:xfrm>
            <a:off x="4330171" y="4546412"/>
            <a:ext cx="488103" cy="436162"/>
          </a:xfrm>
          <a:custGeom>
            <a:avLst/>
            <a:gdLst/>
            <a:ahLst/>
            <a:cxnLst>
              <a:cxn ang="0">
                <a:pos x="wd2" y="hd2"/>
              </a:cxn>
              <a:cxn ang="5400000">
                <a:pos x="wd2" y="hd2"/>
              </a:cxn>
              <a:cxn ang="10800000">
                <a:pos x="wd2" y="hd2"/>
              </a:cxn>
              <a:cxn ang="16200000">
                <a:pos x="wd2" y="hd2"/>
              </a:cxn>
            </a:cxnLst>
            <a:rect l="0" t="0" r="r" b="b"/>
            <a:pathLst>
              <a:path w="21600" h="21600" extrusionOk="0">
                <a:moveTo>
                  <a:pt x="3477" y="7346"/>
                </a:moveTo>
                <a:cubicBezTo>
                  <a:pt x="4216" y="6519"/>
                  <a:pt x="5041" y="6957"/>
                  <a:pt x="6171" y="8222"/>
                </a:cubicBezTo>
                <a:cubicBezTo>
                  <a:pt x="6563" y="8659"/>
                  <a:pt x="6563" y="8222"/>
                  <a:pt x="6563" y="8222"/>
                </a:cubicBezTo>
                <a:cubicBezTo>
                  <a:pt x="6954" y="8222"/>
                  <a:pt x="8084" y="6519"/>
                  <a:pt x="8475" y="6519"/>
                </a:cubicBezTo>
                <a:cubicBezTo>
                  <a:pt x="8475" y="6519"/>
                  <a:pt x="8475" y="6519"/>
                  <a:pt x="8475" y="6081"/>
                </a:cubicBezTo>
                <a:cubicBezTo>
                  <a:pt x="8084" y="6081"/>
                  <a:pt x="7736" y="5643"/>
                  <a:pt x="7736" y="5205"/>
                </a:cubicBezTo>
                <a:cubicBezTo>
                  <a:pt x="5780" y="2189"/>
                  <a:pt x="13082" y="486"/>
                  <a:pt x="11952" y="486"/>
                </a:cubicBezTo>
                <a:cubicBezTo>
                  <a:pt x="11169" y="0"/>
                  <a:pt x="8866" y="0"/>
                  <a:pt x="8475" y="0"/>
                </a:cubicBezTo>
                <a:cubicBezTo>
                  <a:pt x="7345" y="486"/>
                  <a:pt x="5433" y="1751"/>
                  <a:pt x="4650" y="2627"/>
                </a:cubicBezTo>
                <a:cubicBezTo>
                  <a:pt x="3477" y="3503"/>
                  <a:pt x="3129" y="3941"/>
                  <a:pt x="3129" y="3941"/>
                </a:cubicBezTo>
                <a:cubicBezTo>
                  <a:pt x="2695" y="4330"/>
                  <a:pt x="3129" y="5205"/>
                  <a:pt x="2303" y="5643"/>
                </a:cubicBezTo>
                <a:cubicBezTo>
                  <a:pt x="1565" y="6081"/>
                  <a:pt x="1173" y="5643"/>
                  <a:pt x="782" y="6081"/>
                </a:cubicBezTo>
                <a:cubicBezTo>
                  <a:pt x="782" y="6519"/>
                  <a:pt x="391" y="6519"/>
                  <a:pt x="0" y="6957"/>
                </a:cubicBezTo>
                <a:lnTo>
                  <a:pt x="0" y="7346"/>
                </a:lnTo>
                <a:lnTo>
                  <a:pt x="1565" y="9097"/>
                </a:lnTo>
                <a:cubicBezTo>
                  <a:pt x="1565" y="9535"/>
                  <a:pt x="1912" y="9535"/>
                  <a:pt x="2303" y="9535"/>
                </a:cubicBezTo>
                <a:cubicBezTo>
                  <a:pt x="2303" y="9097"/>
                  <a:pt x="2695" y="8659"/>
                  <a:pt x="3129" y="8659"/>
                </a:cubicBezTo>
                <a:cubicBezTo>
                  <a:pt x="3129" y="8659"/>
                  <a:pt x="3129" y="7346"/>
                  <a:pt x="3477" y="7346"/>
                </a:cubicBezTo>
                <a:close/>
                <a:moveTo>
                  <a:pt x="9648" y="7784"/>
                </a:moveTo>
                <a:cubicBezTo>
                  <a:pt x="9257" y="7784"/>
                  <a:pt x="9257" y="7784"/>
                  <a:pt x="9257" y="7784"/>
                </a:cubicBezTo>
                <a:cubicBezTo>
                  <a:pt x="7736" y="9097"/>
                  <a:pt x="7736" y="9097"/>
                  <a:pt x="7736" y="9097"/>
                </a:cubicBezTo>
                <a:cubicBezTo>
                  <a:pt x="7345" y="9535"/>
                  <a:pt x="7345" y="9535"/>
                  <a:pt x="7345" y="9924"/>
                </a:cubicBezTo>
                <a:cubicBezTo>
                  <a:pt x="16559" y="21162"/>
                  <a:pt x="16559" y="21162"/>
                  <a:pt x="16559" y="21162"/>
                </a:cubicBezTo>
                <a:cubicBezTo>
                  <a:pt x="16559" y="21600"/>
                  <a:pt x="16993" y="21600"/>
                  <a:pt x="17341" y="21162"/>
                </a:cubicBezTo>
                <a:cubicBezTo>
                  <a:pt x="18514" y="20286"/>
                  <a:pt x="18514" y="20286"/>
                  <a:pt x="18514" y="20286"/>
                </a:cubicBezTo>
                <a:cubicBezTo>
                  <a:pt x="18514" y="19849"/>
                  <a:pt x="18514" y="19459"/>
                  <a:pt x="18514" y="19459"/>
                </a:cubicBezTo>
                <a:lnTo>
                  <a:pt x="9648" y="7784"/>
                </a:lnTo>
                <a:close/>
                <a:moveTo>
                  <a:pt x="21600" y="3065"/>
                </a:moveTo>
                <a:cubicBezTo>
                  <a:pt x="21209" y="2189"/>
                  <a:pt x="21209" y="2627"/>
                  <a:pt x="20818" y="2627"/>
                </a:cubicBezTo>
                <a:cubicBezTo>
                  <a:pt x="20818" y="3065"/>
                  <a:pt x="20035" y="3941"/>
                  <a:pt x="20035" y="4330"/>
                </a:cubicBezTo>
                <a:cubicBezTo>
                  <a:pt x="19644" y="5205"/>
                  <a:pt x="18905" y="6081"/>
                  <a:pt x="17732" y="5205"/>
                </a:cubicBezTo>
                <a:cubicBezTo>
                  <a:pt x="16559" y="3941"/>
                  <a:pt x="16993" y="3503"/>
                  <a:pt x="17341" y="3065"/>
                </a:cubicBezTo>
                <a:cubicBezTo>
                  <a:pt x="17341" y="2627"/>
                  <a:pt x="18123" y="1362"/>
                  <a:pt x="18123" y="924"/>
                </a:cubicBezTo>
                <a:cubicBezTo>
                  <a:pt x="18514" y="924"/>
                  <a:pt x="18123" y="486"/>
                  <a:pt x="17732" y="486"/>
                </a:cubicBezTo>
                <a:cubicBezTo>
                  <a:pt x="17341" y="924"/>
                  <a:pt x="15037" y="1751"/>
                  <a:pt x="14646" y="3503"/>
                </a:cubicBezTo>
                <a:cubicBezTo>
                  <a:pt x="14255" y="4768"/>
                  <a:pt x="15037" y="6081"/>
                  <a:pt x="13864" y="7346"/>
                </a:cubicBezTo>
                <a:cubicBezTo>
                  <a:pt x="12343" y="9097"/>
                  <a:pt x="12343" y="9097"/>
                  <a:pt x="12343" y="9097"/>
                </a:cubicBezTo>
                <a:cubicBezTo>
                  <a:pt x="13864" y="11238"/>
                  <a:pt x="13864" y="11238"/>
                  <a:pt x="13864" y="11238"/>
                </a:cubicBezTo>
                <a:cubicBezTo>
                  <a:pt x="15820" y="9097"/>
                  <a:pt x="15820" y="9097"/>
                  <a:pt x="15820" y="9097"/>
                </a:cubicBezTo>
                <a:cubicBezTo>
                  <a:pt x="16167" y="8659"/>
                  <a:pt x="16993" y="8222"/>
                  <a:pt x="17732" y="8659"/>
                </a:cubicBezTo>
                <a:cubicBezTo>
                  <a:pt x="19644" y="9097"/>
                  <a:pt x="20427" y="8222"/>
                  <a:pt x="21209" y="6957"/>
                </a:cubicBezTo>
                <a:cubicBezTo>
                  <a:pt x="21600" y="5643"/>
                  <a:pt x="21600" y="3503"/>
                  <a:pt x="21600" y="3065"/>
                </a:cubicBezTo>
                <a:close/>
                <a:moveTo>
                  <a:pt x="3129" y="19459"/>
                </a:moveTo>
                <a:cubicBezTo>
                  <a:pt x="2695" y="19849"/>
                  <a:pt x="2695" y="20286"/>
                  <a:pt x="3129" y="20286"/>
                </a:cubicBezTo>
                <a:cubicBezTo>
                  <a:pt x="3868" y="21600"/>
                  <a:pt x="3868" y="21600"/>
                  <a:pt x="3868" y="21600"/>
                </a:cubicBezTo>
                <a:cubicBezTo>
                  <a:pt x="4216" y="21600"/>
                  <a:pt x="4650" y="21600"/>
                  <a:pt x="4650" y="21162"/>
                </a:cubicBezTo>
                <a:cubicBezTo>
                  <a:pt x="10039" y="15568"/>
                  <a:pt x="10039" y="15568"/>
                  <a:pt x="10039" y="15568"/>
                </a:cubicBezTo>
                <a:cubicBezTo>
                  <a:pt x="8475" y="13378"/>
                  <a:pt x="8475" y="13378"/>
                  <a:pt x="8475" y="13378"/>
                </a:cubicBezTo>
                <a:lnTo>
                  <a:pt x="3129" y="19459"/>
                </a:lnTo>
                <a:close/>
              </a:path>
            </a:pathLst>
          </a:custGeom>
          <a:solidFill>
            <a:srgbClr val="FFFFFF"/>
          </a:solidFill>
          <a:ln w="12700">
            <a:miter lim="400000"/>
            <a:tailEnd type="triangle"/>
          </a:ln>
        </p:spPr>
        <p:txBody>
          <a:bodyPr lIns="45719" rIns="45719" anchor="ctr"/>
          <a:lstStyle/>
          <a:p>
            <a:pPr marL="0" marR="0" lvl="0" indent="0" algn="l" defTabSz="914400" rtl="0" eaLnBrk="1" fontAlgn="auto" latinLnBrk="0" hangingPunct="1">
              <a:lnSpc>
                <a:spcPct val="120000"/>
              </a:lnSpc>
              <a:spcBef>
                <a:spcPts val="0"/>
              </a:spcBef>
              <a:spcAft>
                <a:spcPts val="0"/>
              </a:spcAft>
              <a:buClrTx/>
              <a:buSzTx/>
              <a:buFontTx/>
              <a:buNone/>
              <a:defRPr sz="1000"/>
            </a:pPr>
            <a:endParaRPr kumimoji="0" sz="10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Helvetica" panose="020B0604020202030204"/>
            </a:endParaRPr>
          </a:p>
        </p:txBody>
      </p:sp>
      <p:sp>
        <p:nvSpPr>
          <p:cNvPr id="4" name="文本框 3"/>
          <p:cNvSpPr txBox="1"/>
          <p:nvPr/>
        </p:nvSpPr>
        <p:spPr>
          <a:xfrm>
            <a:off x="5697220" y="3469005"/>
            <a:ext cx="868680" cy="460375"/>
          </a:xfrm>
          <a:prstGeom prst="rect">
            <a:avLst/>
          </a:prstGeom>
          <a:noFill/>
        </p:spPr>
        <p:txBody>
          <a:bodyPr wrap="none" rtlCol="0" anchor="t">
            <a:spAutoFit/>
          </a:bodyPr>
          <a:p>
            <a:pPr algn="ctr"/>
            <a:r>
              <a:rPr lang="zh-CN" altLang="en-US" sz="2400" b="1"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影响</a:t>
            </a:r>
            <a:endParaRPr lang="zh-CN" altLang="en-US" sz="2400" b="1" spc="30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PA_库_矩形 3"/>
          <p:cNvSpPr/>
          <p:nvPr>
            <p:custDataLst>
              <p:tags r:id="rId1"/>
            </p:custDataLst>
          </p:nvPr>
        </p:nvSpPr>
        <p:spPr>
          <a:xfrm>
            <a:off x="0" y="1292860"/>
            <a:ext cx="4073525" cy="4093210"/>
          </a:xfrm>
          <a:prstGeom prst="rect">
            <a:avLst/>
          </a:prstGeom>
          <a:blipFill>
            <a:blip r:embed="rId2"/>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
        <p:nvSpPr>
          <p:cNvPr id="25" name="任意多边形: 形状 24"/>
          <p:cNvSpPr/>
          <p:nvPr>
            <p:custDataLst>
              <p:tags r:id="rId3"/>
            </p:custDataLst>
          </p:nvPr>
        </p:nvSpPr>
        <p:spPr>
          <a:xfrm>
            <a:off x="7650071" y="6868"/>
            <a:ext cx="4541119" cy="6858002"/>
          </a:xfrm>
          <a:custGeom>
            <a:avLst/>
            <a:gdLst>
              <a:gd name="connsiteX0" fmla="*/ 477117 w 4541119"/>
              <a:gd name="connsiteY0" fmla="*/ 0 h 6858002"/>
              <a:gd name="connsiteX1" fmla="*/ 4541119 w 4541119"/>
              <a:gd name="connsiteY1" fmla="*/ 0 h 6858002"/>
              <a:gd name="connsiteX2" fmla="*/ 4541119 w 4541119"/>
              <a:gd name="connsiteY2" fmla="*/ 6858002 h 6858002"/>
              <a:gd name="connsiteX3" fmla="*/ 477117 w 4541119"/>
              <a:gd name="connsiteY3" fmla="*/ 6858002 h 6858002"/>
              <a:gd name="connsiteX4" fmla="*/ 477117 w 4541119"/>
              <a:gd name="connsiteY4" fmla="*/ 4200954 h 6858002"/>
              <a:gd name="connsiteX5" fmla="*/ 472362 w 4541119"/>
              <a:gd name="connsiteY5" fmla="*/ 4146189 h 6858002"/>
              <a:gd name="connsiteX6" fmla="*/ 197901 w 4541119"/>
              <a:gd name="connsiteY6" fmla="*/ 3827476 h 6858002"/>
              <a:gd name="connsiteX7" fmla="*/ 143877 w 4541119"/>
              <a:gd name="connsiteY7" fmla="*/ 3770127 h 6858002"/>
              <a:gd name="connsiteX8" fmla="*/ 139962 w 4541119"/>
              <a:gd name="connsiteY8" fmla="*/ 3766896 h 6858002"/>
              <a:gd name="connsiteX9" fmla="*/ 0 w 4541119"/>
              <a:gd name="connsiteY9" fmla="*/ 3429000 h 6858002"/>
              <a:gd name="connsiteX10" fmla="*/ 139962 w 4541119"/>
              <a:gd name="connsiteY10" fmla="*/ 3091105 h 6858002"/>
              <a:gd name="connsiteX11" fmla="*/ 179718 w 4541119"/>
              <a:gd name="connsiteY11" fmla="*/ 3058303 h 6858002"/>
              <a:gd name="connsiteX12" fmla="*/ 197900 w 4541119"/>
              <a:gd name="connsiteY12" fmla="*/ 3039001 h 6858002"/>
              <a:gd name="connsiteX13" fmla="*/ 472361 w 4541119"/>
              <a:gd name="connsiteY13" fmla="*/ 2720288 h 6858002"/>
              <a:gd name="connsiteX14" fmla="*/ 477117 w 4541119"/>
              <a:gd name="connsiteY14" fmla="*/ 266551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1119" h="6858002">
                <a:moveTo>
                  <a:pt x="477117" y="0"/>
                </a:moveTo>
                <a:lnTo>
                  <a:pt x="4541119" y="0"/>
                </a:lnTo>
                <a:lnTo>
                  <a:pt x="4541119" y="6858002"/>
                </a:lnTo>
                <a:lnTo>
                  <a:pt x="477117" y="6858002"/>
                </a:lnTo>
                <a:lnTo>
                  <a:pt x="477117" y="4200954"/>
                </a:lnTo>
                <a:lnTo>
                  <a:pt x="472362" y="4146189"/>
                </a:lnTo>
                <a:cubicBezTo>
                  <a:pt x="440934" y="3974536"/>
                  <a:pt x="311086" y="3929643"/>
                  <a:pt x="197901" y="3827476"/>
                </a:cubicBezTo>
                <a:lnTo>
                  <a:pt x="143877" y="3770127"/>
                </a:lnTo>
                <a:lnTo>
                  <a:pt x="139962" y="3766896"/>
                </a:lnTo>
                <a:cubicBezTo>
                  <a:pt x="53486" y="3680421"/>
                  <a:pt x="0" y="3560957"/>
                  <a:pt x="0" y="3429000"/>
                </a:cubicBezTo>
                <a:cubicBezTo>
                  <a:pt x="0" y="3297044"/>
                  <a:pt x="53486" y="3177580"/>
                  <a:pt x="139962" y="3091105"/>
                </a:cubicBezTo>
                <a:lnTo>
                  <a:pt x="179718" y="3058303"/>
                </a:lnTo>
                <a:lnTo>
                  <a:pt x="197900" y="3039001"/>
                </a:lnTo>
                <a:cubicBezTo>
                  <a:pt x="311085" y="2936834"/>
                  <a:pt x="440933" y="2891942"/>
                  <a:pt x="472361" y="2720288"/>
                </a:cubicBezTo>
                <a:lnTo>
                  <a:pt x="477117" y="2665512"/>
                </a:lnTo>
                <a:close/>
              </a:path>
            </a:pathLst>
          </a:cu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8" name="Freeform: Shape 46"/>
          <p:cNvSpPr/>
          <p:nvPr>
            <p:custDataLst>
              <p:tags r:id="rId4"/>
            </p:custDataLst>
          </p:nvPr>
        </p:nvSpPr>
        <p:spPr>
          <a:xfrm>
            <a:off x="11347490" y="190297"/>
            <a:ext cx="625136" cy="625136"/>
          </a:xfrm>
          <a:custGeom>
            <a:avLst/>
            <a:gdLst>
              <a:gd name="connsiteX0" fmla="*/ 1961310 w 3922620"/>
              <a:gd name="connsiteY0" fmla="*/ 895129 h 3922620"/>
              <a:gd name="connsiteX1" fmla="*/ 895129 w 3922620"/>
              <a:gd name="connsiteY1" fmla="*/ 1961310 h 3922620"/>
              <a:gd name="connsiteX2" fmla="*/ 1961310 w 3922620"/>
              <a:gd name="connsiteY2" fmla="*/ 3027491 h 3922620"/>
              <a:gd name="connsiteX3" fmla="*/ 3027491 w 3922620"/>
              <a:gd name="connsiteY3" fmla="*/ 1961310 h 3922620"/>
              <a:gd name="connsiteX4" fmla="*/ 1961310 w 3922620"/>
              <a:gd name="connsiteY4" fmla="*/ 895129 h 3922620"/>
              <a:gd name="connsiteX5" fmla="*/ 1961310 w 3922620"/>
              <a:gd name="connsiteY5" fmla="*/ 0 h 3922620"/>
              <a:gd name="connsiteX6" fmla="*/ 3922620 w 3922620"/>
              <a:gd name="connsiteY6" fmla="*/ 1961310 h 3922620"/>
              <a:gd name="connsiteX7" fmla="*/ 1961310 w 3922620"/>
              <a:gd name="connsiteY7" fmla="*/ 3922620 h 3922620"/>
              <a:gd name="connsiteX8" fmla="*/ 0 w 3922620"/>
              <a:gd name="connsiteY8" fmla="*/ 1961310 h 3922620"/>
              <a:gd name="connsiteX9" fmla="*/ 1961310 w 3922620"/>
              <a:gd name="connsiteY9" fmla="*/ 0 h 392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22620" h="3922620">
                <a:moveTo>
                  <a:pt x="1961310" y="895129"/>
                </a:moveTo>
                <a:cubicBezTo>
                  <a:pt x="1372474" y="895129"/>
                  <a:pt x="895129" y="1372474"/>
                  <a:pt x="895129" y="1961310"/>
                </a:cubicBezTo>
                <a:cubicBezTo>
                  <a:pt x="895129" y="2550146"/>
                  <a:pt x="1372474" y="3027491"/>
                  <a:pt x="1961310" y="3027491"/>
                </a:cubicBezTo>
                <a:cubicBezTo>
                  <a:pt x="2550146" y="3027491"/>
                  <a:pt x="3027491" y="2550146"/>
                  <a:pt x="3027491" y="1961310"/>
                </a:cubicBezTo>
                <a:cubicBezTo>
                  <a:pt x="3027491" y="1372474"/>
                  <a:pt x="2550146" y="895129"/>
                  <a:pt x="1961310" y="895129"/>
                </a:cubicBezTo>
                <a:close/>
                <a:moveTo>
                  <a:pt x="1961310" y="0"/>
                </a:moveTo>
                <a:cubicBezTo>
                  <a:pt x="3044512" y="0"/>
                  <a:pt x="3922620" y="878108"/>
                  <a:pt x="3922620" y="1961310"/>
                </a:cubicBezTo>
                <a:cubicBezTo>
                  <a:pt x="3922620" y="3044512"/>
                  <a:pt x="3044512" y="3922620"/>
                  <a:pt x="1961310" y="3922620"/>
                </a:cubicBezTo>
                <a:cubicBezTo>
                  <a:pt x="878108" y="3922620"/>
                  <a:pt x="0" y="3044512"/>
                  <a:pt x="0" y="1961310"/>
                </a:cubicBezTo>
                <a:cubicBezTo>
                  <a:pt x="0" y="878108"/>
                  <a:pt x="878108" y="0"/>
                  <a:pt x="1961310" y="0"/>
                </a:cubicBezTo>
                <a:close/>
              </a:path>
            </a:pathLst>
          </a:custGeom>
          <a:solidFill>
            <a:srgbClr val="FFFFFF">
              <a:alpha val="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 name="Freeform: Shape 19"/>
          <p:cNvSpPr/>
          <p:nvPr>
            <p:custDataLst>
              <p:tags r:id="rId5"/>
            </p:custDataLst>
          </p:nvPr>
        </p:nvSpPr>
        <p:spPr>
          <a:xfrm>
            <a:off x="3601394" y="0"/>
            <a:ext cx="4541118" cy="6858000"/>
          </a:xfrm>
          <a:custGeom>
            <a:avLst/>
            <a:gdLst>
              <a:gd name="connsiteX0" fmla="*/ 477120 w 4541118"/>
              <a:gd name="connsiteY0" fmla="*/ 0 h 6858000"/>
              <a:gd name="connsiteX1" fmla="*/ 4541118 w 4541118"/>
              <a:gd name="connsiteY1" fmla="*/ 0 h 6858000"/>
              <a:gd name="connsiteX2" fmla="*/ 4541118 w 4541118"/>
              <a:gd name="connsiteY2" fmla="*/ 2665523 h 6858000"/>
              <a:gd name="connsiteX3" fmla="*/ 4536363 w 4541118"/>
              <a:gd name="connsiteY3" fmla="*/ 2720287 h 6858000"/>
              <a:gd name="connsiteX4" fmla="*/ 4261902 w 4541118"/>
              <a:gd name="connsiteY4" fmla="*/ 3039000 h 6858000"/>
              <a:gd name="connsiteX5" fmla="*/ 4243720 w 4541118"/>
              <a:gd name="connsiteY5" fmla="*/ 3058302 h 6858000"/>
              <a:gd name="connsiteX6" fmla="*/ 4203964 w 4541118"/>
              <a:gd name="connsiteY6" fmla="*/ 3091104 h 6858000"/>
              <a:gd name="connsiteX7" fmla="*/ 4064002 w 4541118"/>
              <a:gd name="connsiteY7" fmla="*/ 3428999 h 6858000"/>
              <a:gd name="connsiteX8" fmla="*/ 4203964 w 4541118"/>
              <a:gd name="connsiteY8" fmla="*/ 3766895 h 6858000"/>
              <a:gd name="connsiteX9" fmla="*/ 4207879 w 4541118"/>
              <a:gd name="connsiteY9" fmla="*/ 3770126 h 6858000"/>
              <a:gd name="connsiteX10" fmla="*/ 4261903 w 4541118"/>
              <a:gd name="connsiteY10" fmla="*/ 3827475 h 6858000"/>
              <a:gd name="connsiteX11" fmla="*/ 4536364 w 4541118"/>
              <a:gd name="connsiteY11" fmla="*/ 4146188 h 6858000"/>
              <a:gd name="connsiteX12" fmla="*/ 4541118 w 4541118"/>
              <a:gd name="connsiteY12" fmla="*/ 4200941 h 6858000"/>
              <a:gd name="connsiteX13" fmla="*/ 4541118 w 4541118"/>
              <a:gd name="connsiteY13" fmla="*/ 6858000 h 6858000"/>
              <a:gd name="connsiteX14" fmla="*/ 477120 w 4541118"/>
              <a:gd name="connsiteY14" fmla="*/ 6858000 h 6858000"/>
              <a:gd name="connsiteX15" fmla="*/ 477120 w 4541118"/>
              <a:gd name="connsiteY15" fmla="*/ 4200987 h 6858000"/>
              <a:gd name="connsiteX16" fmla="*/ 472362 w 4541118"/>
              <a:gd name="connsiteY16" fmla="*/ 4146188 h 6858000"/>
              <a:gd name="connsiteX17" fmla="*/ 197901 w 4541118"/>
              <a:gd name="connsiteY17" fmla="*/ 3827475 h 6858000"/>
              <a:gd name="connsiteX18" fmla="*/ 143877 w 4541118"/>
              <a:gd name="connsiteY18" fmla="*/ 3770126 h 6858000"/>
              <a:gd name="connsiteX19" fmla="*/ 139962 w 4541118"/>
              <a:gd name="connsiteY19" fmla="*/ 3766895 h 6858000"/>
              <a:gd name="connsiteX20" fmla="*/ 0 w 4541118"/>
              <a:gd name="connsiteY20" fmla="*/ 3428999 h 6858000"/>
              <a:gd name="connsiteX21" fmla="*/ 139962 w 4541118"/>
              <a:gd name="connsiteY21" fmla="*/ 3091104 h 6858000"/>
              <a:gd name="connsiteX22" fmla="*/ 179718 w 4541118"/>
              <a:gd name="connsiteY22" fmla="*/ 3058302 h 6858000"/>
              <a:gd name="connsiteX23" fmla="*/ 197900 w 4541118"/>
              <a:gd name="connsiteY23" fmla="*/ 3039000 h 6858000"/>
              <a:gd name="connsiteX24" fmla="*/ 472361 w 4541118"/>
              <a:gd name="connsiteY24" fmla="*/ 2720287 h 6858000"/>
              <a:gd name="connsiteX25" fmla="*/ 477120 w 4541118"/>
              <a:gd name="connsiteY25" fmla="*/ 26654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41118" h="6858000">
                <a:moveTo>
                  <a:pt x="477120" y="0"/>
                </a:moveTo>
                <a:lnTo>
                  <a:pt x="4541118" y="0"/>
                </a:lnTo>
                <a:lnTo>
                  <a:pt x="4541118" y="2665523"/>
                </a:lnTo>
                <a:lnTo>
                  <a:pt x="4536363" y="2720287"/>
                </a:lnTo>
                <a:cubicBezTo>
                  <a:pt x="4504935" y="2891941"/>
                  <a:pt x="4375087" y="2936833"/>
                  <a:pt x="4261902" y="3039000"/>
                </a:cubicBezTo>
                <a:lnTo>
                  <a:pt x="4243720" y="3058302"/>
                </a:lnTo>
                <a:lnTo>
                  <a:pt x="4203964" y="3091104"/>
                </a:lnTo>
                <a:cubicBezTo>
                  <a:pt x="4117488" y="3177579"/>
                  <a:pt x="4064002" y="3297043"/>
                  <a:pt x="4064002" y="3428999"/>
                </a:cubicBezTo>
                <a:cubicBezTo>
                  <a:pt x="4064002" y="3560956"/>
                  <a:pt x="4117488" y="3680420"/>
                  <a:pt x="4203964" y="3766895"/>
                </a:cubicBezTo>
                <a:lnTo>
                  <a:pt x="4207879" y="3770126"/>
                </a:lnTo>
                <a:lnTo>
                  <a:pt x="4261903" y="3827475"/>
                </a:lnTo>
                <a:cubicBezTo>
                  <a:pt x="4375088" y="3929642"/>
                  <a:pt x="4504936" y="3974535"/>
                  <a:pt x="4536364" y="4146188"/>
                </a:cubicBezTo>
                <a:lnTo>
                  <a:pt x="4541118" y="4200941"/>
                </a:lnTo>
                <a:lnTo>
                  <a:pt x="4541118" y="6858000"/>
                </a:lnTo>
                <a:lnTo>
                  <a:pt x="477120" y="6858000"/>
                </a:lnTo>
                <a:lnTo>
                  <a:pt x="477120" y="4200987"/>
                </a:lnTo>
                <a:lnTo>
                  <a:pt x="472362" y="4146188"/>
                </a:lnTo>
                <a:cubicBezTo>
                  <a:pt x="440934" y="3974535"/>
                  <a:pt x="311086" y="3929642"/>
                  <a:pt x="197901" y="3827475"/>
                </a:cubicBezTo>
                <a:lnTo>
                  <a:pt x="143877" y="3770126"/>
                </a:lnTo>
                <a:lnTo>
                  <a:pt x="139962" y="3766895"/>
                </a:lnTo>
                <a:cubicBezTo>
                  <a:pt x="53486" y="3680420"/>
                  <a:pt x="0" y="3560956"/>
                  <a:pt x="0" y="3428999"/>
                </a:cubicBezTo>
                <a:cubicBezTo>
                  <a:pt x="0" y="3297043"/>
                  <a:pt x="53486" y="3177579"/>
                  <a:pt x="139962" y="3091104"/>
                </a:cubicBezTo>
                <a:lnTo>
                  <a:pt x="179718" y="3058302"/>
                </a:lnTo>
                <a:lnTo>
                  <a:pt x="197900" y="3039000"/>
                </a:lnTo>
                <a:cubicBezTo>
                  <a:pt x="311085" y="2936833"/>
                  <a:pt x="440933" y="2891941"/>
                  <a:pt x="472361" y="2720287"/>
                </a:cubicBezTo>
                <a:lnTo>
                  <a:pt x="477120" y="2665477"/>
                </a:lnTo>
                <a:close/>
              </a:path>
            </a:pathLst>
          </a:custGeom>
          <a:solidFill>
            <a:srgbClr val="1E6BC5">
              <a:alpha val="6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6" name="TextBox 11"/>
          <p:cNvSpPr txBox="1"/>
          <p:nvPr>
            <p:custDataLst>
              <p:tags r:id="rId6"/>
            </p:custDataLst>
          </p:nvPr>
        </p:nvSpPr>
        <p:spPr>
          <a:xfrm>
            <a:off x="4419595" y="815630"/>
            <a:ext cx="3300321" cy="1374140"/>
          </a:xfrm>
          <a:prstGeom prst="rect">
            <a:avLst/>
          </a:prstGeom>
          <a:noFill/>
        </p:spPr>
        <p:txBody>
          <a:bodyPr wrap="square" bIns="0" rtlCol="0" anchor="b" anchorCtr="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rPr>
              <a:t>高新科学技术的影响</a:t>
            </a:r>
            <a:endParaRPr kumimoji="0" lang="zh-CN" altLang="en-US" sz="3600" b="1" i="0" u="none" strike="noStrike" kern="1200" cap="none" spc="300" normalizeH="0" noProof="0">
              <a:ln>
                <a:noFill/>
              </a:ln>
              <a:solidFill>
                <a:srgbClr val="FFFFFF"/>
              </a:solidFill>
              <a:effectLst/>
              <a:uLnTx/>
              <a:uFillTx/>
              <a:latin typeface="微软雅黑" panose="020B0503020204020204" charset="-122"/>
              <a:ea typeface="微软雅黑" panose="020B0503020204020204" charset="-122"/>
            </a:endParaRPr>
          </a:p>
        </p:txBody>
      </p:sp>
      <p:sp>
        <p:nvSpPr>
          <p:cNvPr id="18" name="TextBox 14"/>
          <p:cNvSpPr txBox="1"/>
          <p:nvPr>
            <p:custDataLst>
              <p:tags r:id="rId7"/>
            </p:custDataLst>
          </p:nvPr>
        </p:nvSpPr>
        <p:spPr>
          <a:xfrm>
            <a:off x="4419596" y="2534162"/>
            <a:ext cx="3300320" cy="3646805"/>
          </a:xfrm>
          <a:prstGeom prst="rect">
            <a:avLst/>
          </a:prstGeom>
          <a:noFill/>
        </p:spPr>
        <p:txBody>
          <a:bodyPr wrap="square" tIns="0" rtlCol="0">
            <a:spAutoFit/>
          </a:bodyPr>
          <a:p>
            <a:pPr lvl="0" algn="just">
              <a:lnSpc>
                <a:spcPct val="130000"/>
              </a:lnSpc>
              <a:spcBef>
                <a:spcPts val="0"/>
              </a:spcBef>
              <a:spcAft>
                <a:spcPts val="0"/>
              </a:spcAft>
              <a:defRPr/>
            </a:pPr>
            <a:r>
              <a:rPr lang="zh-CN" altLang="en-US" sz="2000" b="1" spc="150">
                <a:solidFill>
                  <a:srgbClr val="FFFFFF">
                    <a:lumMod val="95000"/>
                  </a:srgbClr>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过去的20 世纪是科学技术成就辉煌的世纪，从上半叶的相对论、量子论和信息论，以及随之而来的一系列科学革命，发展到信息技术、新材料与制造技术、生物技术、新能源技术、海洋技术和空间技术的划时代创新。</a:t>
            </a:r>
            <a:endParaRPr lang="zh-CN" altLang="en-US" sz="2000" b="1" spc="150">
              <a:solidFill>
                <a:srgbClr val="FFFFFF">
                  <a:lumMod val="95000"/>
                </a:srgbClr>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
        <p:nvSpPr>
          <p:cNvPr id="20" name="TextBox 15"/>
          <p:cNvSpPr txBox="1"/>
          <p:nvPr>
            <p:custDataLst>
              <p:tags r:id="rId8"/>
            </p:custDataLst>
          </p:nvPr>
        </p:nvSpPr>
        <p:spPr>
          <a:xfrm>
            <a:off x="8514820" y="683119"/>
            <a:ext cx="1267809" cy="977265"/>
          </a:xfrm>
          <a:prstGeom prst="rect">
            <a:avLst/>
          </a:prstGeom>
          <a:solidFill>
            <a:srgbClr val="000000">
              <a:lumMod val="75000"/>
              <a:lumOff val="25000"/>
            </a:srgbClr>
          </a:solid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01</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1" name="TextBox 33"/>
          <p:cNvSpPr txBox="1"/>
          <p:nvPr>
            <p:custDataLst>
              <p:tags r:id="rId9"/>
            </p:custDataLst>
          </p:nvPr>
        </p:nvSpPr>
        <p:spPr>
          <a:xfrm>
            <a:off x="8514715" y="1652270"/>
            <a:ext cx="3256915" cy="692150"/>
          </a:xfrm>
          <a:prstGeom prst="rect">
            <a:avLst/>
          </a:prstGeom>
          <a:noFill/>
        </p:spPr>
        <p:txBody>
          <a:bodyPr wrap="square" rtlCol="0">
            <a:noAutofit/>
          </a:bodyPr>
          <a:p>
            <a:pPr lvl="0">
              <a:lnSpc>
                <a:spcPct val="130000"/>
              </a:lnSpc>
              <a:defRPr/>
            </a:pPr>
            <a:r>
              <a:rPr lang="zh-CN" altLang="en-US" sz="2000" b="1" spc="150">
                <a:solidFill>
                  <a:schemeClr val="bg1"/>
                </a:solidFill>
                <a:latin typeface="Microsoft YaHei Bold" panose="020B0503020204020204" charset="-122"/>
                <a:ea typeface="Microsoft YaHei Bold" panose="020B0503020204020204" charset="-122"/>
              </a:rPr>
              <a:t>人类对自身的认识和对社会的认识发生了巨大变化</a:t>
            </a:r>
            <a:endParaRPr lang="zh-CN" altLang="en-US" sz="2000" b="1" spc="150">
              <a:solidFill>
                <a:schemeClr val="bg1"/>
              </a:solidFill>
              <a:latin typeface="Microsoft YaHei Bold" panose="020B0503020204020204" charset="-122"/>
              <a:ea typeface="Microsoft YaHei Bold" panose="020B0503020204020204" charset="-122"/>
            </a:endParaRPr>
          </a:p>
        </p:txBody>
      </p:sp>
      <p:sp>
        <p:nvSpPr>
          <p:cNvPr id="22" name="TextBox 34"/>
          <p:cNvSpPr txBox="1"/>
          <p:nvPr>
            <p:custDataLst>
              <p:tags r:id="rId10"/>
            </p:custDataLst>
          </p:nvPr>
        </p:nvSpPr>
        <p:spPr>
          <a:xfrm>
            <a:off x="8514820" y="2534177"/>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02</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4" name="TextBox 36"/>
          <p:cNvSpPr txBox="1"/>
          <p:nvPr>
            <p:custDataLst>
              <p:tags r:id="rId11"/>
            </p:custDataLst>
          </p:nvPr>
        </p:nvSpPr>
        <p:spPr>
          <a:xfrm>
            <a:off x="8514820" y="4385234"/>
            <a:ext cx="1267809" cy="977265"/>
          </a:xfrm>
          <a:prstGeom prst="rect">
            <a:avLst/>
          </a:prstGeom>
          <a:noFill/>
        </p:spPr>
        <p:txBody>
          <a:bodyPr wrap="square" rtlCol="0">
            <a:sp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rPr>
              <a:t>03</a:t>
            </a:r>
            <a:endParaRPr kumimoji="0" lang="en-US" sz="4800" b="1" i="0" u="none" strike="noStrike" kern="1200" cap="none" spc="0" normalizeH="0" baseline="0" noProof="0" dirty="0">
              <a:ln>
                <a:noFill/>
              </a:ln>
              <a:solidFill>
                <a:srgbClr val="5B9BD4"/>
              </a:solidFill>
              <a:effectLst/>
              <a:uLnTx/>
              <a:uFillTx/>
              <a:latin typeface="Arial" panose="020B0604020202020204" pitchFamily="34" charset="0"/>
              <a:ea typeface="汉仪旗黑-45S" panose="00020600040101010101" pitchFamily="18" charset="-122"/>
              <a:cs typeface="Arial" panose="020B0604020202020204" pitchFamily="34" charset="0"/>
            </a:endParaRPr>
          </a:p>
        </p:txBody>
      </p:sp>
      <p:sp>
        <p:nvSpPr>
          <p:cNvPr id="27" name="TextBox 33"/>
          <p:cNvSpPr txBox="1"/>
          <p:nvPr>
            <p:custDataLst>
              <p:tags r:id="rId12"/>
            </p:custDataLst>
          </p:nvPr>
        </p:nvSpPr>
        <p:spPr>
          <a:xfrm>
            <a:off x="8514715" y="3503295"/>
            <a:ext cx="3256915" cy="692150"/>
          </a:xfrm>
          <a:prstGeom prst="rect">
            <a:avLst/>
          </a:prstGeom>
          <a:noFill/>
        </p:spPr>
        <p:txBody>
          <a:bodyPr wrap="square" rtlCol="0">
            <a:noAutofit/>
          </a:bodyPr>
          <a:p>
            <a:pPr lvl="0">
              <a:lnSpc>
                <a:spcPct val="130000"/>
              </a:lnSpc>
              <a:defRPr/>
            </a:pPr>
            <a:r>
              <a:rPr lang="zh-CN" altLang="en-US" sz="2000" b="1" spc="150">
                <a:solidFill>
                  <a:schemeClr val="bg1"/>
                </a:solidFill>
                <a:latin typeface="Microsoft YaHei Bold" panose="020B0503020204020204" charset="-122"/>
                <a:ea typeface="Microsoft YaHei Bold" panose="020B0503020204020204" charset="-122"/>
              </a:rPr>
              <a:t>终身教育和终身学习更加重要</a:t>
            </a:r>
            <a:endParaRPr lang="zh-CN" altLang="en-US" sz="2000" b="1" spc="150">
              <a:solidFill>
                <a:schemeClr val="bg1"/>
              </a:solidFill>
              <a:latin typeface="Microsoft YaHei Bold" panose="020B0503020204020204" charset="-122"/>
              <a:ea typeface="Microsoft YaHei Bold" panose="020B0503020204020204" charset="-122"/>
            </a:endParaRPr>
          </a:p>
        </p:txBody>
      </p:sp>
      <p:sp>
        <p:nvSpPr>
          <p:cNvPr id="28" name="TextBox 33"/>
          <p:cNvSpPr txBox="1"/>
          <p:nvPr>
            <p:custDataLst>
              <p:tags r:id="rId13"/>
            </p:custDataLst>
          </p:nvPr>
        </p:nvSpPr>
        <p:spPr>
          <a:xfrm>
            <a:off x="8514715" y="5354320"/>
            <a:ext cx="3256915" cy="491490"/>
          </a:xfrm>
          <a:prstGeom prst="rect">
            <a:avLst/>
          </a:prstGeom>
          <a:noFill/>
        </p:spPr>
        <p:txBody>
          <a:bodyPr wrap="square" rtlCol="0">
            <a:spAutoFit/>
          </a:bodyPr>
          <a:p>
            <a:pPr lvl="0">
              <a:lnSpc>
                <a:spcPct val="130000"/>
              </a:lnSpc>
              <a:defRPr/>
            </a:pPr>
            <a:r>
              <a:rPr lang="zh-CN" altLang="en-US" sz="2000" b="1" spc="150">
                <a:solidFill>
                  <a:schemeClr val="bg1"/>
                </a:solidFill>
                <a:latin typeface="Microsoft YaHei Bold" panose="020B0503020204020204" charset="-122"/>
                <a:ea typeface="Microsoft YaHei Bold" panose="020B0503020204020204" charset="-122"/>
              </a:rPr>
              <a:t>高等教育的模式迎来变</a:t>
            </a:r>
            <a:endParaRPr lang="zh-CN" altLang="en-US" sz="2000" b="1" spc="150">
              <a:solidFill>
                <a:schemeClr val="bg1"/>
              </a:solidFill>
              <a:latin typeface="Microsoft YaHei Bold" panose="020B0503020204020204" charset="-122"/>
              <a:ea typeface="Microsoft YaHei Bold"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2" name="Rectangle 1"/>
          <p:cNvSpPr/>
          <p:nvPr>
            <p:custDataLst>
              <p:tags r:id="rId1"/>
            </p:custDataLst>
          </p:nvPr>
        </p:nvSpPr>
        <p:spPr>
          <a:xfrm>
            <a:off x="1731111" y="1330860"/>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827939"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1437528"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827938"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1403841"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社会发展的影响</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370320" y="1061720"/>
            <a:ext cx="5079365" cy="3412490"/>
          </a:xfrm>
          <a:prstGeom prst="rect">
            <a:avLst/>
          </a:prstGeom>
          <a:noFill/>
        </p:spPr>
        <p:txBody>
          <a:bodyPr wrap="square" rtlCol="0">
            <a:spAutoFit/>
          </a:bodyPr>
          <a:p>
            <a:pPr lvl="0" algn="just" defTabSz="855345">
              <a:lnSpc>
                <a:spcPct val="120000"/>
              </a:lnSpc>
              <a:defRPr/>
            </a:pPr>
            <a:r>
              <a:rPr lang="zh-CN" altLang="en-US" spc="100">
                <a:solidFill>
                  <a:schemeClr val="bg1"/>
                </a:solidFill>
                <a:uFillTx/>
                <a:latin typeface="Microsoft YaHei Regular" panose="020B0503020204020204" charset="-122"/>
                <a:ea typeface="Microsoft YaHei Regular" panose="020B0503020204020204" charset="-122"/>
                <a:cs typeface="Microsoft YaHei Regular" panose="020B0503020204020204" charset="-122"/>
              </a:rPr>
              <a:t>21世纪是一个“文明大转换”的世纪。21世纪的中国社会在变革，社会成分日益复杂，社会结构再度调整，社会利益重新分配，社会生活急剧变化，尤其是社会发展的步伐大大加快。中国有可能在相对较短的时间内完成工业化过程。随着市场经济体制的建立，户籍对人口迁移限制作用力的减弱和大量农村剩余劳动力向城市涌入，未来中国城市化过程将出现难以避免的快速发展，2020年中国城市化水平将达到中等发达国家水平。</a:t>
            </a:r>
            <a:endParaRPr lang="zh-CN" altLang="en-US" spc="100">
              <a:solidFill>
                <a:schemeClr val="bg1"/>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20" name="TextBox 19"/>
          <p:cNvSpPr txBox="1"/>
          <p:nvPr>
            <p:custDataLst>
              <p:tags r:id="rId7"/>
            </p:custDataLst>
          </p:nvPr>
        </p:nvSpPr>
        <p:spPr>
          <a:xfrm>
            <a:off x="5908675" y="771525"/>
            <a:ext cx="588645" cy="631190"/>
          </a:xfrm>
          <a:prstGeom prst="rect">
            <a:avLst/>
          </a:prstGeom>
          <a:noFill/>
        </p:spPr>
        <p:txBody>
          <a:bodyPr wrap="square" rtlCol="0">
            <a:normAutofit fontScale="4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1" name="TextBox 20"/>
          <p:cNvSpPr txBox="1"/>
          <p:nvPr>
            <p:custDataLst>
              <p:tags r:id="rId8"/>
            </p:custDataLst>
          </p:nvPr>
        </p:nvSpPr>
        <p:spPr>
          <a:xfrm flipV="1">
            <a:off x="11106008" y="423543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32" name="Rectangle 10"/>
          <p:cNvSpPr/>
          <p:nvPr>
            <p:custDataLst>
              <p:tags r:id="rId9"/>
            </p:custDataLst>
          </p:nvPr>
        </p:nvSpPr>
        <p:spPr>
          <a:xfrm>
            <a:off x="1130863"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sp>
        <p:nvSpPr>
          <p:cNvPr id="36" name="TextBox 39"/>
          <p:cNvSpPr txBox="1"/>
          <p:nvPr>
            <p:custDataLst>
              <p:tags r:id="rId10"/>
            </p:custDataLst>
          </p:nvPr>
        </p:nvSpPr>
        <p:spPr>
          <a:xfrm>
            <a:off x="6823380" y="4881597"/>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01</a:t>
            </a:r>
            <a:endPar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 name="矩形 36"/>
          <p:cNvSpPr/>
          <p:nvPr>
            <p:custDataLst>
              <p:tags r:id="rId11"/>
            </p:custDataLst>
          </p:nvPr>
        </p:nvSpPr>
        <p:spPr>
          <a:xfrm>
            <a:off x="6555105" y="5386705"/>
            <a:ext cx="2286635" cy="810260"/>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lang="zh-CN" altLang="en-US" b="1" spc="150">
                <a:solidFill>
                  <a:prstClr val="white">
                    <a:lumMod val="95000"/>
                  </a:prstClr>
                </a:solidFill>
                <a:latin typeface="Microsoft YaHei Bold" panose="020B0503020204020204" charset="-122"/>
                <a:ea typeface="Microsoft YaHei Bold" panose="020B0503020204020204" charset="-122"/>
                <a:cs typeface="微软雅黑" panose="020B0503020204020204" charset="-122"/>
              </a:rPr>
              <a:t>生存理念的变化带来发展理念的蜕变</a:t>
            </a:r>
            <a:endParaRPr lang="zh-CN" altLang="en-US" b="1" spc="150">
              <a:solidFill>
                <a:prstClr val="white">
                  <a:lumMod val="95000"/>
                </a:prstClr>
              </a:solidFill>
              <a:latin typeface="Microsoft YaHei Bold" panose="020B0503020204020204" charset="-122"/>
              <a:ea typeface="Microsoft YaHei Bold" panose="020B0503020204020204" charset="-122"/>
              <a:cs typeface="微软雅黑" panose="020B0503020204020204" charset="-122"/>
            </a:endParaRPr>
          </a:p>
        </p:txBody>
      </p:sp>
      <p:cxnSp>
        <p:nvCxnSpPr>
          <p:cNvPr id="38" name="直接连接符 37"/>
          <p:cNvCxnSpPr/>
          <p:nvPr>
            <p:custDataLst>
              <p:tags r:id="rId12"/>
            </p:custDataLst>
          </p:nvPr>
        </p:nvCxnSpPr>
        <p:spPr>
          <a:xfrm>
            <a:off x="6512500" y="4935943"/>
            <a:ext cx="0" cy="126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sp>
        <p:nvSpPr>
          <p:cNvPr id="39" name="TextBox 39"/>
          <p:cNvSpPr txBox="1"/>
          <p:nvPr>
            <p:custDataLst>
              <p:tags r:id="rId13"/>
            </p:custDataLst>
          </p:nvPr>
        </p:nvSpPr>
        <p:spPr>
          <a:xfrm>
            <a:off x="9320320" y="4878375"/>
            <a:ext cx="1148071" cy="461665"/>
          </a:xfrm>
          <a:prstGeom prst="rect">
            <a:avLst/>
          </a:prstGeom>
          <a:noFill/>
        </p:spPr>
        <p:txBody>
          <a:bodyPr wrap="square" rtlCol="0" anchor="b">
            <a:normAutofit/>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rPr>
              <a:t>02</a:t>
            </a:r>
            <a:endParaRPr kumimoji="0" lang="en-US" altLang="zh-CN" b="1" i="0" u="none" strike="noStrike" kern="1200" cap="none" spc="300" normalizeH="0" noProof="0">
              <a:ln>
                <a:noFill/>
              </a:ln>
              <a:solidFill>
                <a:prstClr val="white">
                  <a:lumMod val="95000"/>
                </a:prst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14"/>
            </p:custDataLst>
          </p:nvPr>
        </p:nvSpPr>
        <p:spPr>
          <a:xfrm>
            <a:off x="9141460" y="5372100"/>
            <a:ext cx="2268220" cy="1170305"/>
          </a:xfrm>
          <a:prstGeom prst="rect">
            <a:avLst/>
          </a:prstGeom>
        </p:spPr>
        <p:txBody>
          <a:bodyPr wrap="square">
            <a:spAutoFit/>
          </a:bodyPr>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b="1" i="0" u="none" strike="noStrike" kern="1200" cap="none" spc="150" normalizeH="0" noProof="0">
                <a:ln>
                  <a:noFill/>
                </a:ln>
                <a:solidFill>
                  <a:prstClr val="white">
                    <a:lumMod val="95000"/>
                  </a:prstClr>
                </a:solidFill>
                <a:effectLst/>
                <a:uLnTx/>
                <a:uFillTx/>
                <a:latin typeface="Microsoft YaHei Bold" panose="020B0503020204020204" charset="-122"/>
                <a:ea typeface="Microsoft YaHei Bold" panose="020B0503020204020204" charset="-122"/>
                <a:cs typeface="微软雅黑" panose="020B0503020204020204" charset="-122"/>
              </a:rPr>
              <a:t>社会发展的新变化为人的发展提供了更为广阔的空间</a:t>
            </a:r>
            <a:endParaRPr kumimoji="0" lang="zh-CN" altLang="en-US" b="1" i="0" u="none" strike="noStrike" kern="1200" cap="none" spc="150" normalizeH="0" noProof="0">
              <a:ln>
                <a:noFill/>
              </a:ln>
              <a:solidFill>
                <a:prstClr val="white">
                  <a:lumMod val="95000"/>
                </a:prstClr>
              </a:solidFill>
              <a:effectLst/>
              <a:uLnTx/>
              <a:uFillTx/>
              <a:latin typeface="Microsoft YaHei Bold" panose="020B0503020204020204" charset="-122"/>
              <a:ea typeface="Microsoft YaHei Bold" panose="020B0503020204020204" charset="-122"/>
              <a:cs typeface="微软雅黑" panose="020B0503020204020204" charset="-122"/>
            </a:endParaRPr>
          </a:p>
        </p:txBody>
      </p:sp>
      <p:cxnSp>
        <p:nvCxnSpPr>
          <p:cNvPr id="41" name="直接连接符 40"/>
          <p:cNvCxnSpPr/>
          <p:nvPr>
            <p:custDataLst>
              <p:tags r:id="rId15"/>
            </p:custDataLst>
          </p:nvPr>
        </p:nvCxnSpPr>
        <p:spPr>
          <a:xfrm>
            <a:off x="9096124" y="4921690"/>
            <a:ext cx="0" cy="1260000"/>
          </a:xfrm>
          <a:prstGeom prst="line">
            <a:avLst/>
          </a:prstGeom>
          <a:ln w="19050">
            <a:solidFill>
              <a:sysClr val="window" lastClr="FFFFFF">
                <a:lumMod val="95000"/>
              </a:sysClr>
            </a:solidFill>
          </a:ln>
        </p:spPr>
        <p:style>
          <a:lnRef idx="1">
            <a:srgbClr val="1E6BC5"/>
          </a:lnRef>
          <a:fillRef idx="0">
            <a:srgbClr val="1E6BC5"/>
          </a:fillRef>
          <a:effectRef idx="0">
            <a:srgbClr val="1E6BC5"/>
          </a:effectRef>
          <a:fontRef idx="minor">
            <a:srgbClr val="000000"/>
          </a:fontRef>
        </p:style>
      </p:cxnSp>
      <p:pic>
        <p:nvPicPr>
          <p:cNvPr id="8" name="图片 7"/>
          <p:cNvPicPr>
            <a:picLocks noChangeAspect="1"/>
          </p:cNvPicPr>
          <p:nvPr>
            <p:custDataLst>
              <p:tags r:id="rId16"/>
            </p:custDataLst>
          </p:nvPr>
        </p:nvPicPr>
        <p:blipFill rotWithShape="1">
          <a:blip r:embed="rId17"/>
          <a:srcRect/>
          <a:stretch>
            <a:fillRect/>
          </a:stretch>
        </p:blipFill>
        <p:spPr>
          <a:xfrm>
            <a:off x="1838055" y="1449071"/>
            <a:ext cx="1743753" cy="2315180"/>
          </a:xfrm>
          <a:prstGeom prst="rect">
            <a:avLst/>
          </a:prstGeom>
        </p:spPr>
      </p:pic>
      <p:pic>
        <p:nvPicPr>
          <p:cNvPr id="10" name="图片 9"/>
          <p:cNvPicPr>
            <a:picLocks noChangeAspect="1"/>
          </p:cNvPicPr>
          <p:nvPr>
            <p:custDataLst>
              <p:tags r:id="rId18"/>
            </p:custDataLst>
          </p:nvPr>
        </p:nvPicPr>
        <p:blipFill rotWithShape="1">
          <a:blip r:embed="rId19"/>
          <a:srcRect/>
          <a:stretch>
            <a:fillRect/>
          </a:stretch>
        </p:blipFill>
        <p:spPr>
          <a:xfrm>
            <a:off x="3926739" y="1429407"/>
            <a:ext cx="1762052" cy="1777143"/>
          </a:xfrm>
          <a:prstGeom prst="rect">
            <a:avLst/>
          </a:prstGeom>
        </p:spPr>
      </p:pic>
      <p:pic>
        <p:nvPicPr>
          <p:cNvPr id="12" name="图片 11"/>
          <p:cNvPicPr>
            <a:picLocks noChangeAspect="1"/>
          </p:cNvPicPr>
          <p:nvPr>
            <p:custDataLst>
              <p:tags r:id="rId20"/>
            </p:custDataLst>
          </p:nvPr>
        </p:nvPicPr>
        <p:blipFill rotWithShape="1">
          <a:blip r:embed="rId21"/>
          <a:srcRect/>
          <a:stretch>
            <a:fillRect/>
          </a:stretch>
        </p:blipFill>
        <p:spPr>
          <a:xfrm>
            <a:off x="1250843" y="4112521"/>
            <a:ext cx="2328957" cy="1752523"/>
          </a:xfrm>
          <a:prstGeom prst="rect">
            <a:avLst/>
          </a:prstGeom>
        </p:spPr>
      </p:pic>
      <p:pic>
        <p:nvPicPr>
          <p:cNvPr id="14" name="图片 13"/>
          <p:cNvPicPr>
            <a:picLocks noChangeAspect="1"/>
          </p:cNvPicPr>
          <p:nvPr>
            <p:custDataLst>
              <p:tags r:id="rId22"/>
            </p:custDataLst>
          </p:nvPr>
        </p:nvPicPr>
        <p:blipFill rotWithShape="1">
          <a:blip r:embed="rId23"/>
          <a:srcRect/>
          <a:stretch>
            <a:fillRect/>
          </a:stretch>
        </p:blipFill>
        <p:spPr>
          <a:xfrm>
            <a:off x="3912531" y="3541499"/>
            <a:ext cx="1189080" cy="1162801"/>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chemeClr val="accent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6" name="Title 15"/>
          <p:cNvSpPr>
            <a:spLocks noGrp="1"/>
          </p:cNvSpPr>
          <p:nvPr>
            <p:custDataLst>
              <p:tags r:id="rId2"/>
            </p:custDataLst>
          </p:nvPr>
        </p:nvSpPr>
        <p:spPr>
          <a:xfrm>
            <a:off x="272415" y="405765"/>
            <a:ext cx="7851140" cy="784860"/>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00000"/>
              </a:lnSpc>
            </a:pPr>
            <a:r>
              <a:rPr lang="zh-CN" altLang="en-US" spc="300">
                <a:solidFill>
                  <a:srgbClr val="055740"/>
                </a:solidFill>
                <a:latin typeface="Microsoft YaHei Bold" panose="020B0503020204020204" charset="-122"/>
                <a:ea typeface="Microsoft YaHei Bold" panose="020B0503020204020204" charset="-122"/>
              </a:rPr>
              <a:t>随着世界经济的发展和社会政治的变革，我国经济社会也处于一个崭新的发展阶段。</a:t>
            </a:r>
            <a:endParaRPr lang="zh-CN" altLang="en-US" spc="300">
              <a:solidFill>
                <a:srgbClr val="055740"/>
              </a:solidFill>
              <a:latin typeface="Microsoft YaHei Bold" panose="020B0503020204020204" charset="-122"/>
              <a:ea typeface="Microsoft YaHei Bold" panose="020B0503020204020204" charset="-122"/>
            </a:endParaRPr>
          </a:p>
        </p:txBody>
      </p:sp>
      <p:grpSp>
        <p:nvGrpSpPr>
          <p:cNvPr id="7" name="组合 6"/>
          <p:cNvGrpSpPr/>
          <p:nvPr/>
        </p:nvGrpSpPr>
        <p:grpSpPr>
          <a:xfrm>
            <a:off x="826135" y="2000250"/>
            <a:ext cx="10495915" cy="734060"/>
            <a:chOff x="1191" y="3650"/>
            <a:chExt cx="16529" cy="1156"/>
          </a:xfrm>
        </p:grpSpPr>
        <p:sp>
          <p:nvSpPr>
            <p:cNvPr id="37" name="TextBox 36"/>
            <p:cNvSpPr txBox="1"/>
            <p:nvPr>
              <p:custDataLst>
                <p:tags r:id="rId3"/>
              </p:custDataLst>
            </p:nvPr>
          </p:nvSpPr>
          <p:spPr>
            <a:xfrm>
              <a:off x="2692" y="3650"/>
              <a:ext cx="15028" cy="1119"/>
            </a:xfrm>
            <a:prstGeom prst="rect">
              <a:avLst/>
            </a:prstGeom>
            <a:noFill/>
          </p:spPr>
          <p:txBody>
            <a:bodyPr wrap="square" lIns="90000" tIns="46800" rIns="90000" bIns="0" rtlCol="0" anchor="t" anchorCtr="0">
              <a:spAutoFit/>
            </a:bodyPr>
            <a:lstStyle/>
            <a:p>
              <a:pPr algn="just">
                <a:lnSpc>
                  <a:spcPct val="120000"/>
                </a:lnSpc>
              </a:pPr>
              <a:r>
                <a:rPr lang="zh-CN" altLang="en-US" spc="300">
                  <a:solidFill>
                    <a:schemeClr val="tx1"/>
                  </a:solidFill>
                  <a:latin typeface="微软雅黑" panose="020B0503020204020204" charset="-122"/>
                  <a:ea typeface="微软雅黑" panose="020B0503020204020204" charset="-122"/>
                </a:rPr>
                <a:t>一是新一轮的国际金融危机正在催生新的科技和产业革命，转变经济发展方式、培育战略性新产业为今天的人才发展提供了新机遇，也对人才发展提出了新要求。</a:t>
              </a:r>
              <a:endParaRPr lang="zh-CN" altLang="en-US" spc="300">
                <a:solidFill>
                  <a:schemeClr val="tx1"/>
                </a:solidFill>
                <a:latin typeface="微软雅黑" panose="020B0503020204020204" charset="-122"/>
                <a:ea typeface="微软雅黑" panose="020B0503020204020204" charset="-122"/>
              </a:endParaRPr>
            </a:p>
          </p:txBody>
        </p:sp>
        <p:sp>
          <p:nvSpPr>
            <p:cNvPr id="39" name="Round Diagonal Corner Rectangle 38"/>
            <p:cNvSpPr/>
            <p:nvPr>
              <p:custDataLst>
                <p:tags r:id="rId4"/>
              </p:custDataLst>
            </p:nvPr>
          </p:nvSpPr>
          <p:spPr>
            <a:xfrm flipV="1">
              <a:off x="1191" y="3672"/>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0" name="Freeform 11"/>
            <p:cNvSpPr>
              <a:spLocks noEditPoints="1"/>
            </p:cNvSpPr>
            <p:nvPr>
              <p:custDataLst>
                <p:tags r:id="rId5"/>
              </p:custDataLst>
            </p:nvPr>
          </p:nvSpPr>
          <p:spPr bwMode="auto">
            <a:xfrm>
              <a:off x="1546" y="388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p>
          </p:txBody>
        </p:sp>
      </p:grpSp>
      <p:grpSp>
        <p:nvGrpSpPr>
          <p:cNvPr id="3" name="组合 2"/>
          <p:cNvGrpSpPr/>
          <p:nvPr/>
        </p:nvGrpSpPr>
        <p:grpSpPr>
          <a:xfrm>
            <a:off x="823595" y="3058795"/>
            <a:ext cx="10497820" cy="1374775"/>
            <a:chOff x="1187" y="5069"/>
            <a:chExt cx="16532" cy="2165"/>
          </a:xfrm>
        </p:grpSpPr>
        <p:sp>
          <p:nvSpPr>
            <p:cNvPr id="43" name="TextBox 42"/>
            <p:cNvSpPr txBox="1"/>
            <p:nvPr>
              <p:custDataLst>
                <p:tags r:id="rId6"/>
              </p:custDataLst>
            </p:nvPr>
          </p:nvSpPr>
          <p:spPr>
            <a:xfrm>
              <a:off x="2688" y="5069"/>
              <a:ext cx="15031" cy="2165"/>
            </a:xfrm>
            <a:prstGeom prst="rect">
              <a:avLst/>
            </a:prstGeom>
            <a:noFill/>
          </p:spPr>
          <p:txBody>
            <a:bodyPr wrap="square" lIns="90000" tIns="46800" rIns="90000" bIns="0" rtlCol="0" anchor="t" anchorCtr="0">
              <a:spAutoFit/>
            </a:bodyPr>
            <a:lstStyle/>
            <a:p>
              <a:pPr>
                <a:lnSpc>
                  <a:spcPct val="120000"/>
                </a:lnSpc>
              </a:pPr>
              <a:r>
                <a:rPr lang="zh-CN" altLang="en-US" spc="300">
                  <a:solidFill>
                    <a:schemeClr val="tx1"/>
                  </a:solidFill>
                  <a:latin typeface="微软雅黑" panose="020B0503020204020204" charset="-122"/>
                  <a:ea typeface="微软雅黑" panose="020B0503020204020204" charset="-122"/>
                </a:rPr>
                <a:t>二是由于我国技术进步、制度变革的外溢效应，消费结构升级带来的不断增长的最终消费性需求、产业结构升级带来的生产性需求以及社会经济体制改革带来的政策性和体制性的需求，为我国的创业型经济发展创造了大量机会空间，也为创业型人才的发展创造了更多的机会空间。</a:t>
              </a:r>
              <a:endParaRPr lang="zh-CN" altLang="en-US" spc="300">
                <a:solidFill>
                  <a:schemeClr val="tx1"/>
                </a:solidFill>
                <a:latin typeface="微软雅黑" panose="020B0503020204020204" charset="-122"/>
                <a:ea typeface="微软雅黑" panose="020B0503020204020204" charset="-122"/>
              </a:endParaRPr>
            </a:p>
          </p:txBody>
        </p:sp>
        <p:sp>
          <p:nvSpPr>
            <p:cNvPr id="45" name="Round Diagonal Corner Rectangle 44"/>
            <p:cNvSpPr/>
            <p:nvPr>
              <p:custDataLst>
                <p:tags r:id="rId7"/>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sp>
          <p:nvSpPr>
            <p:cNvPr id="46" name="Freeform 12"/>
            <p:cNvSpPr>
              <a:spLocks noEditPoints="1"/>
            </p:cNvSpPr>
            <p:nvPr>
              <p:custDataLst>
                <p:tags r:id="rId8"/>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p>
          </p:txBody>
        </p:sp>
      </p:grpSp>
      <p:grpSp>
        <p:nvGrpSpPr>
          <p:cNvPr id="4" name="组合 3"/>
          <p:cNvGrpSpPr/>
          <p:nvPr/>
        </p:nvGrpSpPr>
        <p:grpSpPr>
          <a:xfrm>
            <a:off x="826135" y="4758055"/>
            <a:ext cx="10494645" cy="1374140"/>
            <a:chOff x="1301" y="7188"/>
            <a:chExt cx="16527" cy="2164"/>
          </a:xfrm>
        </p:grpSpPr>
        <p:sp>
          <p:nvSpPr>
            <p:cNvPr id="52" name="TextBox 51"/>
            <p:cNvSpPr txBox="1"/>
            <p:nvPr>
              <p:custDataLst>
                <p:tags r:id="rId9"/>
              </p:custDataLst>
            </p:nvPr>
          </p:nvSpPr>
          <p:spPr>
            <a:xfrm>
              <a:off x="2802" y="7188"/>
              <a:ext cx="15027" cy="2165"/>
            </a:xfrm>
            <a:prstGeom prst="rect">
              <a:avLst/>
            </a:prstGeom>
            <a:noFill/>
          </p:spPr>
          <p:txBody>
            <a:bodyPr wrap="square" lIns="90000" tIns="46800" rIns="90000" bIns="0" rtlCol="0" anchor="t" anchorCtr="0">
              <a:spAutoFit/>
            </a:bodyPr>
            <a:lstStyle/>
            <a:p>
              <a:pPr>
                <a:lnSpc>
                  <a:spcPct val="120000"/>
                </a:lnSpc>
              </a:pPr>
              <a:r>
                <a:rPr lang="zh-CN" altLang="en-US" spc="300">
                  <a:solidFill>
                    <a:schemeClr val="tx1"/>
                  </a:solidFill>
                  <a:latin typeface="微软雅黑" panose="020B0503020204020204" charset="-122"/>
                  <a:ea typeface="微软雅黑" panose="020B0503020204020204" charset="-122"/>
                </a:rPr>
                <a:t>三是行业、职场的变化使人才需求导向和人才培养模式发生了巨大的变化。社会经济的发展带来了行业、职场的变革，行业的划分突破了传统的分类，职场需求标准也发生了变异，新兴行业不断出现，热门行业不断更新，相应地对专业人才的培养模式提出了强化复合性、实践性的要求。</a:t>
              </a:r>
              <a:endParaRPr lang="zh-CN" altLang="en-US" spc="300">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rot="0">
              <a:off x="1301" y="7703"/>
              <a:ext cx="1134" cy="1134"/>
              <a:chOff x="1191" y="8199"/>
              <a:chExt cx="1134" cy="1134"/>
            </a:xfrm>
          </p:grpSpPr>
          <p:sp>
            <p:nvSpPr>
              <p:cNvPr id="61" name="Round Diagonal Corner Rectangle 60"/>
              <p:cNvSpPr/>
              <p:nvPr>
                <p:custDataLst>
                  <p:tags r:id="rId10"/>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rgbClr val="000000"/>
                  </a:solidFill>
                </a:endParaRPr>
              </a:p>
            </p:txBody>
          </p:sp>
          <p:grpSp>
            <p:nvGrpSpPr>
              <p:cNvPr id="62" name="Group 61"/>
              <p:cNvGrpSpPr/>
              <p:nvPr>
                <p:custDataLst>
                  <p:tags r:id="rId11"/>
                </p:custDataLst>
              </p:nvPr>
            </p:nvGrpSpPr>
            <p:grpSpPr>
              <a:xfrm>
                <a:off x="1418" y="8521"/>
                <a:ext cx="680" cy="490"/>
                <a:chOff x="2713038" y="622300"/>
                <a:chExt cx="431800" cy="311150"/>
              </a:xfrm>
              <a:solidFill>
                <a:sysClr val="window" lastClr="FFFFFF"/>
              </a:solidFill>
            </p:grpSpPr>
            <p:sp>
              <p:nvSpPr>
                <p:cNvPr id="63" name="Freeform 16"/>
                <p:cNvSpPr/>
                <p:nvPr>
                  <p:custDataLst>
                    <p:tags r:id="rId12"/>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4" name="Freeform 17"/>
                <p:cNvSpPr/>
                <p:nvPr>
                  <p:custDataLst>
                    <p:tags r:id="rId13"/>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5" name="Freeform 18"/>
                <p:cNvSpPr/>
                <p:nvPr>
                  <p:custDataLst>
                    <p:tags r:id="rId14"/>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sp>
        <p:nvSpPr>
          <p:cNvPr id="5" name="矩形 4"/>
          <p:cNvSpPr/>
          <p:nvPr>
            <p:custDataLst>
              <p:tags r:id="rId15"/>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133475" y="3185478"/>
            <a:ext cx="1019175" cy="1019175"/>
          </a:xfrm>
          <a:prstGeom prst="ellipse">
            <a:avLst/>
          </a:prstGeom>
          <a:solidFill>
            <a:srgbClr val="FFC92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五角星 1"/>
          <p:cNvSpPr/>
          <p:nvPr>
            <p:custDataLst>
              <p:tags r:id="rId2"/>
            </p:custDataLst>
          </p:nvPr>
        </p:nvSpPr>
        <p:spPr>
          <a:xfrm>
            <a:off x="1257300" y="327120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A</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custDataLst>
              <p:tags r:id="rId3"/>
            </p:custDataLst>
          </p:nvPr>
        </p:nvCxnSpPr>
        <p:spPr>
          <a:xfrm>
            <a:off x="2295526" y="2961640"/>
            <a:ext cx="0" cy="1466850"/>
          </a:xfrm>
          <a:prstGeom prst="line">
            <a:avLst/>
          </a:prstGeom>
          <a:ln>
            <a:solidFill>
              <a:srgbClr val="FFC926"/>
            </a:solidFill>
          </a:ln>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403475" y="3095625"/>
            <a:ext cx="1513205" cy="1198880"/>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（一）</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人口发展趋势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5"/>
            </p:custDataLst>
          </p:nvPr>
        </p:nvSpPr>
        <p:spPr>
          <a:xfrm>
            <a:off x="4676775" y="3185478"/>
            <a:ext cx="1019175" cy="1019175"/>
          </a:xfrm>
          <a:prstGeom prst="ellipse">
            <a:avLst/>
          </a:prstGeom>
          <a:solidFill>
            <a:srgbClr val="3B3B3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6"/>
            </p:custDataLst>
          </p:nvPr>
        </p:nvSpPr>
        <p:spPr>
          <a:xfrm>
            <a:off x="4800600" y="327120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B</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7"/>
            </p:custDataLst>
          </p:nvPr>
        </p:nvCxnSpPr>
        <p:spPr>
          <a:xfrm>
            <a:off x="5838826" y="2961640"/>
            <a:ext cx="0" cy="1466850"/>
          </a:xfrm>
          <a:prstGeom prst="line">
            <a:avLst/>
          </a:prstGeom>
          <a:ln>
            <a:solidFill>
              <a:srgbClr val="3B3B3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775" y="3095625"/>
            <a:ext cx="1670050" cy="1198880"/>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（二）</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人才资源的发展趋势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a:off x="8220075" y="3185478"/>
            <a:ext cx="1019175" cy="1019175"/>
          </a:xfrm>
          <a:prstGeom prst="ellipse">
            <a:avLst/>
          </a:prstGeom>
          <a:solidFill>
            <a:srgbClr val="FFC92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0"/>
            </p:custDataLst>
          </p:nvPr>
        </p:nvSpPr>
        <p:spPr>
          <a:xfrm>
            <a:off x="8343900" y="327120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rPr>
              <a:t>C</a:t>
            </a:r>
            <a:endParaRPr lang="en-US" altLang="zh-CN" spc="150" dirty="0">
              <a:solidFill>
                <a:srgbClr val="FFC926"/>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1"/>
            </p:custDataLst>
          </p:nvPr>
        </p:nvCxnSpPr>
        <p:spPr>
          <a:xfrm>
            <a:off x="9382126" y="2961640"/>
            <a:ext cx="0" cy="1466850"/>
          </a:xfrm>
          <a:prstGeom prst="line">
            <a:avLst/>
          </a:prstGeom>
          <a:ln>
            <a:solidFill>
              <a:srgbClr val="FFC926"/>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490075" y="3280093"/>
            <a:ext cx="1732280"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（三）</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就业新形势</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3"/>
            </p:custDataLst>
          </p:nvPr>
        </p:nvSpPr>
        <p:spPr>
          <a:xfrm>
            <a:off x="2260600" y="1565910"/>
            <a:ext cx="7670800" cy="577850"/>
          </a:xfrm>
          <a:prstGeom prst="rect">
            <a:avLst/>
          </a:prstGeom>
          <a:noFill/>
        </p:spPr>
        <p:txBody>
          <a:bodyPr wrap="square" rtlCol="0" anchor="ctr">
            <a:noAutofit/>
          </a:bodyPr>
          <a:p>
            <a:pPr algn="ctr">
              <a:lnSpc>
                <a:spcPct val="120000"/>
              </a:lnSpc>
            </a:pPr>
            <a:r>
              <a:rPr lang="zh-CN" altLang="en-US" sz="3200" b="1" spc="300">
                <a:latin typeface="Arial" panose="020B0604020202020204" pitchFamily="34" charset="0"/>
                <a:ea typeface="微软雅黑" panose="020B0503020204020204" charset="-122"/>
                <a:sym typeface="Arial" panose="020B0604020202020204" pitchFamily="34" charset="0"/>
              </a:rPr>
              <a:t>人口与人才资源的发展特点</a:t>
            </a:r>
            <a:endParaRPr lang="zh-CN" altLang="en-US" sz="3200" b="1" spc="300">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任意多边形: 形状 45"/>
          <p:cNvSpPr/>
          <p:nvPr>
            <p:custDataLst>
              <p:tags r:id="rId1"/>
            </p:custDataLst>
          </p:nvPr>
        </p:nvSpPr>
        <p:spPr>
          <a:xfrm rot="2700000">
            <a:off x="11304508" y="5537933"/>
            <a:ext cx="873009" cy="1746018"/>
          </a:xfrm>
          <a:custGeom>
            <a:avLst/>
            <a:gdLst>
              <a:gd name="connsiteX0" fmla="*/ 0 w 873009"/>
              <a:gd name="connsiteY0" fmla="*/ 0 h 1746018"/>
              <a:gd name="connsiteX1" fmla="*/ 873009 w 873009"/>
              <a:gd name="connsiteY1" fmla="*/ 873009 h 1746018"/>
              <a:gd name="connsiteX2" fmla="*/ 0 w 873009"/>
              <a:gd name="connsiteY2" fmla="*/ 1746018 h 1746018"/>
            </a:gdLst>
            <a:ahLst/>
            <a:cxnLst>
              <a:cxn ang="0">
                <a:pos x="connsiteX0" y="connsiteY0"/>
              </a:cxn>
              <a:cxn ang="0">
                <a:pos x="connsiteX1" y="connsiteY1"/>
              </a:cxn>
              <a:cxn ang="0">
                <a:pos x="connsiteX2" y="connsiteY2"/>
              </a:cxn>
            </a:cxnLst>
            <a:rect l="l" t="t" r="r" b="b"/>
            <a:pathLst>
              <a:path w="873009" h="1746018">
                <a:moveTo>
                  <a:pt x="0" y="0"/>
                </a:moveTo>
                <a:lnTo>
                  <a:pt x="873009" y="873009"/>
                </a:lnTo>
                <a:lnTo>
                  <a:pt x="0" y="1746018"/>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sp>
        <p:nvSpPr>
          <p:cNvPr id="7" name="矩形 6"/>
          <p:cNvSpPr/>
          <p:nvPr>
            <p:custDataLst>
              <p:tags r:id="rId2"/>
            </p:custDataLst>
          </p:nvPr>
        </p:nvSpPr>
        <p:spPr>
          <a:xfrm>
            <a:off x="682625" y="2004060"/>
            <a:ext cx="5768975" cy="3877310"/>
          </a:xfrm>
          <a:prstGeom prst="rect">
            <a:avLst/>
          </a:prstGeom>
          <a:solidFill>
            <a:srgbClr val="000000">
              <a:lumMod val="75000"/>
              <a:lumOff val="25000"/>
              <a:alpha val="80000"/>
            </a:srgbClr>
          </a:solidFill>
          <a:ln>
            <a:noFill/>
          </a:ln>
          <a:effectLst>
            <a:outerShdw blurRad="152400" dist="101600" dir="2700000" algn="tl"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8" name="Rectangle 1"/>
          <p:cNvSpPr/>
          <p:nvPr>
            <p:custDataLst>
              <p:tags r:id="rId3"/>
            </p:custDataLst>
          </p:nvPr>
        </p:nvSpPr>
        <p:spPr bwMode="auto">
          <a:xfrm>
            <a:off x="995806" y="2233203"/>
            <a:ext cx="3764788" cy="814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a:normAutofit fontScale="90000"/>
          </a:bodyPr>
          <a:p>
            <a:pPr>
              <a:lnSpc>
                <a:spcPct val="120000"/>
              </a:lnSpc>
            </a:pPr>
            <a:r>
              <a:rPr lang="zh-CN" altLang="en-US" sz="4000" b="1">
                <a:solidFill>
                  <a:srgbClr val="D2D379"/>
                </a:solidFill>
                <a:uFillTx/>
                <a:latin typeface="汉仪旗黑-80S" charset="0"/>
                <a:ea typeface="汉仪旗黑-80S" panose="00020600040101010101" pitchFamily="18" charset="-122"/>
                <a:cs typeface="Calibri" panose="020F0502020204030204" pitchFamily="34" charset="0"/>
                <a:sym typeface="Helvetica" panose="020B0604020202030204" pitchFamily="34" charset="0"/>
              </a:rPr>
              <a:t>人口发展趋势</a:t>
            </a:r>
            <a:endParaRPr lang="zh-CN" altLang="en-US" sz="4000" b="1">
              <a:solidFill>
                <a:srgbClr val="D2D379"/>
              </a:solidFill>
              <a:uFillTx/>
              <a:latin typeface="汉仪旗黑-80S" charset="0"/>
              <a:ea typeface="汉仪旗黑-80S" panose="00020600040101010101" pitchFamily="18" charset="-122"/>
              <a:cs typeface="Calibri" panose="020F0502020204030204" pitchFamily="34" charset="0"/>
              <a:sym typeface="Helvetica" panose="020B0604020202030204" pitchFamily="34" charset="0"/>
            </a:endParaRPr>
          </a:p>
        </p:txBody>
      </p:sp>
      <p:sp>
        <p:nvSpPr>
          <p:cNvPr id="10" name="Rectangle 2"/>
          <p:cNvSpPr/>
          <p:nvPr>
            <p:custDataLst>
              <p:tags r:id="rId4"/>
            </p:custDataLst>
          </p:nvPr>
        </p:nvSpPr>
        <p:spPr bwMode="auto">
          <a:xfrm>
            <a:off x="995680" y="3308350"/>
            <a:ext cx="5130800" cy="2341245"/>
          </a:xfrm>
          <a:prstGeom prst="rect">
            <a:avLst/>
          </a:prstGeom>
          <a:noFill/>
        </p:spPr>
        <p:txBody>
          <a:bodyPr wrap="square" lIns="90000" tIns="46800" rIns="90000" bIns="46800" rtlCol="0">
            <a:noAutofit/>
          </a:bodyPr>
          <a:p>
            <a:pPr algn="just">
              <a:lnSpc>
                <a:spcPct val="120000"/>
              </a:lnSpc>
              <a:spcAft>
                <a:spcPts val="1000"/>
              </a:spcAft>
            </a:pPr>
            <a:r>
              <a:rPr lang="zh-CN" altLang="en-US" spc="150">
                <a:solidFill>
                  <a:sysClr val="window" lastClr="FFFFFF">
                    <a:lumMod val="95000"/>
                  </a:sysClr>
                </a:solidFill>
                <a:uFillTx/>
                <a:latin typeface="微软雅黑" panose="020B0503020204020204" charset="-122"/>
                <a:ea typeface="微软雅黑" panose="020B0503020204020204" charset="-122"/>
                <a:sym typeface="Helvetica" panose="020B0604020202030204" pitchFamily="34" charset="0"/>
              </a:rPr>
              <a:t>中国是人口大国。改革开放以来，中国的经济取得了突飞猛进的发展，其中我国所拥有的丰富的劳动力资源为其提供了强劲的发展动力。然而，我们在受益于人口数量大的同时，也面临很多严峻的人口多带来的问题。预计人口增长在2024年前后将达到峰值14.2 亿，这将给就业带来巨大的压力。</a:t>
            </a:r>
            <a:endParaRPr lang="zh-CN" altLang="en-US" spc="150">
              <a:solidFill>
                <a:sysClr val="window" lastClr="FFFFFF">
                  <a:lumMod val="95000"/>
                </a:sysClr>
              </a:solidFill>
              <a:uFillTx/>
              <a:latin typeface="微软雅黑" panose="020B0503020204020204" charset="-122"/>
              <a:ea typeface="微软雅黑" panose="020B0503020204020204" charset="-122"/>
              <a:sym typeface="Helvetica" panose="020B0604020202030204" pitchFamily="34" charset="0"/>
            </a:endParaRPr>
          </a:p>
        </p:txBody>
      </p:sp>
      <p:sp>
        <p:nvSpPr>
          <p:cNvPr id="12" name="矩形 11"/>
          <p:cNvSpPr/>
          <p:nvPr>
            <p:custDataLst>
              <p:tags r:id="rId5"/>
            </p:custDataLst>
          </p:nvPr>
        </p:nvSpPr>
        <p:spPr>
          <a:xfrm>
            <a:off x="995806" y="3155316"/>
            <a:ext cx="3205990" cy="45719"/>
          </a:xfrm>
          <a:prstGeom prst="rect">
            <a:avLst/>
          </a:prstGeom>
          <a:solidFill>
            <a:srgbClr val="D2D37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50" name="任意多边形: 形状 49"/>
          <p:cNvSpPr/>
          <p:nvPr>
            <p:custDataLst>
              <p:tags r:id="rId6"/>
            </p:custDataLst>
          </p:nvPr>
        </p:nvSpPr>
        <p:spPr>
          <a:xfrm rot="10800000">
            <a:off x="129378" y="141467"/>
            <a:ext cx="2538244" cy="1684648"/>
          </a:xfrm>
          <a:custGeom>
            <a:avLst/>
            <a:gdLst>
              <a:gd name="connsiteX0" fmla="*/ 2538244 w 2538244"/>
              <a:gd name="connsiteY0" fmla="*/ 1684648 h 1684648"/>
              <a:gd name="connsiteX1" fmla="*/ 0 w 2538244"/>
              <a:gd name="connsiteY1" fmla="*/ 1684648 h 1684648"/>
              <a:gd name="connsiteX2" fmla="*/ 1684647 w 2538244"/>
              <a:gd name="connsiteY2" fmla="*/ 0 h 1684648"/>
              <a:gd name="connsiteX3" fmla="*/ 2514380 w 2538244"/>
              <a:gd name="connsiteY3" fmla="*/ 829733 h 1684648"/>
              <a:gd name="connsiteX4" fmla="*/ 2514380 w 2538244"/>
              <a:gd name="connsiteY4" fmla="*/ 1240147 h 1684648"/>
              <a:gd name="connsiteX5" fmla="*/ 2538244 w 2538244"/>
              <a:gd name="connsiteY5" fmla="*/ 1216283 h 168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244" h="1684648">
                <a:moveTo>
                  <a:pt x="2538244" y="1684648"/>
                </a:moveTo>
                <a:lnTo>
                  <a:pt x="0" y="1684648"/>
                </a:lnTo>
                <a:lnTo>
                  <a:pt x="1684647" y="0"/>
                </a:lnTo>
                <a:lnTo>
                  <a:pt x="2514380" y="829733"/>
                </a:lnTo>
                <a:lnTo>
                  <a:pt x="2514380" y="1240147"/>
                </a:lnTo>
                <a:lnTo>
                  <a:pt x="2538244" y="1216283"/>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pic>
        <p:nvPicPr>
          <p:cNvPr id="105" name="图片 104"/>
          <p:cNvPicPr/>
          <p:nvPr/>
        </p:nvPicPr>
        <p:blipFill>
          <a:blip r:embed="rId7"/>
          <a:stretch>
            <a:fillRect/>
          </a:stretch>
        </p:blipFill>
        <p:spPr>
          <a:xfrm>
            <a:off x="6832283" y="1320165"/>
            <a:ext cx="4752975" cy="300990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a:stCxn id="80" idx="0"/>
          </p:cNvCxnSpPr>
          <p:nvPr>
            <p:custDataLst>
              <p:tags r:id="rId1"/>
            </p:custDataLst>
          </p:nvPr>
        </p:nvCxnSpPr>
        <p:spPr>
          <a:xfrm flipV="1">
            <a:off x="3278416" y="2327459"/>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p:nvPr>
            <p:custDataLst>
              <p:tags r:id="rId2"/>
            </p:custDataLst>
          </p:nvPr>
        </p:nvGrpSpPr>
        <p:grpSpPr>
          <a:xfrm>
            <a:off x="1529646" y="1883466"/>
            <a:ext cx="1129030" cy="112903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p:nvPr>
            <p:custDataLst>
              <p:tags r:id="rId8"/>
            </p:custDataLst>
          </p:nvPr>
        </p:nvGrpSpPr>
        <p:grpSpPr>
          <a:xfrm>
            <a:off x="1479481" y="5060294"/>
            <a:ext cx="1129030" cy="112903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p:nvPr>
            <p:custDataLst>
              <p:tags r:id="rId14"/>
            </p:custDataLst>
          </p:nvPr>
        </p:nvGrpSpPr>
        <p:grpSpPr>
          <a:xfrm>
            <a:off x="3920421" y="3330612"/>
            <a:ext cx="1129030" cy="112903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165" y="666750"/>
            <a:ext cx="4824730" cy="1076325"/>
          </a:xfrm>
          <a:prstGeom prst="rect">
            <a:avLst/>
          </a:prstGeom>
          <a:noFill/>
        </p:spPr>
        <p:txBody>
          <a:bodyPr wrap="square" rtlCol="0">
            <a:spAutoFit/>
          </a:bodyPr>
          <a:p>
            <a:r>
              <a:rPr lang="en-US" altLang="zh-CN" sz="3200" b="1" spc="300">
                <a:solidFill>
                  <a:srgbClr val="297FD5">
                    <a:lumMod val="50000"/>
                  </a:srgbClr>
                </a:solidFill>
                <a:latin typeface="Microsoft YaHei Bold" panose="020B0503020204020204" charset="-122"/>
                <a:ea typeface="Microsoft YaHei Bold" panose="020B0503020204020204" charset="-122"/>
              </a:rPr>
              <a:t>人口增长总的趋势主要表现为以下几点</a:t>
            </a:r>
            <a:endParaRPr lang="en-US" altLang="zh-CN" sz="3200" b="1" spc="300">
              <a:solidFill>
                <a:srgbClr val="297FD5">
                  <a:lumMod val="50000"/>
                </a:srgbClr>
              </a:solidFill>
              <a:latin typeface="Microsoft YaHei Bold" panose="020B0503020204020204" charset="-122"/>
              <a:ea typeface="Microsoft YaHei Bold" panose="020B0503020204020204" charset="-122"/>
            </a:endParaRPr>
          </a:p>
        </p:txBody>
      </p:sp>
      <p:sp>
        <p:nvSpPr>
          <p:cNvPr id="64" name="文本框 63"/>
          <p:cNvSpPr txBox="1"/>
          <p:nvPr>
            <p:custDataLst>
              <p:tags r:id="rId21"/>
            </p:custDataLst>
          </p:nvPr>
        </p:nvSpPr>
        <p:spPr>
          <a:xfrm>
            <a:off x="3662045" y="2049145"/>
            <a:ext cx="2284095" cy="1014730"/>
          </a:xfrm>
          <a:prstGeom prst="rect">
            <a:avLst/>
          </a:prstGeom>
          <a:noFill/>
        </p:spPr>
        <p:txBody>
          <a:bodyPr wrap="square" rtlCol="0">
            <a:spAutoFit/>
          </a:bodyPr>
          <a:p>
            <a:r>
              <a:rPr lang="zh-CN" altLang="en-US" sz="2000" b="1" spc="20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rPr>
              <a:t>1. 同时面临相继到来、相互叠加的三大人口高峰</a:t>
            </a:r>
            <a:endParaRPr lang="zh-CN" altLang="en-US" sz="2000" b="1" spc="20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endParaRPr>
          </a:p>
        </p:txBody>
      </p:sp>
      <p:sp>
        <p:nvSpPr>
          <p:cNvPr id="69" name="文本框 68"/>
          <p:cNvSpPr txBox="1"/>
          <p:nvPr>
            <p:custDataLst>
              <p:tags r:id="rId22"/>
            </p:custDataLst>
          </p:nvPr>
        </p:nvSpPr>
        <p:spPr>
          <a:xfrm>
            <a:off x="1030605" y="3538855"/>
            <a:ext cx="2108835" cy="1014730"/>
          </a:xfrm>
          <a:prstGeom prst="rect">
            <a:avLst/>
          </a:prstGeom>
          <a:noFill/>
        </p:spPr>
        <p:txBody>
          <a:bodyPr wrap="square" rtlCol="0">
            <a:spAutoFit/>
          </a:bodyPr>
          <a:p>
            <a:r>
              <a:rPr lang="zh-CN" altLang="en-US" sz="2000" b="1" spc="20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rPr>
              <a:t>2. 就业人口持续增长，就业压力长期存在</a:t>
            </a:r>
            <a:endParaRPr lang="zh-CN" altLang="en-US" sz="2000" b="1" spc="20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endParaRPr>
          </a:p>
        </p:txBody>
      </p:sp>
      <p:sp>
        <p:nvSpPr>
          <p:cNvPr id="72" name="文本框 71"/>
          <p:cNvSpPr txBox="1"/>
          <p:nvPr>
            <p:custDataLst>
              <p:tags r:id="rId23"/>
            </p:custDataLst>
          </p:nvPr>
        </p:nvSpPr>
        <p:spPr>
          <a:xfrm>
            <a:off x="3662045" y="5182235"/>
            <a:ext cx="2283460" cy="706755"/>
          </a:xfrm>
          <a:prstGeom prst="rect">
            <a:avLst/>
          </a:prstGeom>
          <a:noFill/>
        </p:spPr>
        <p:txBody>
          <a:bodyPr wrap="square" rtlCol="0">
            <a:spAutoFit/>
          </a:bodyPr>
          <a:p>
            <a:r>
              <a:rPr lang="zh-CN" altLang="en-US" sz="2000" b="1" spc="200" dirty="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rPr>
              <a:t>3. 人口素质亟待提高</a:t>
            </a:r>
            <a:endParaRPr lang="zh-CN" altLang="en-US" sz="2000" b="1" spc="200" dirty="0">
              <a:solidFill>
                <a:srgbClr val="297FD5">
                  <a:lumMod val="50000"/>
                </a:srgbClr>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89" name="组合 88"/>
          <p:cNvGrpSpPr/>
          <p:nvPr>
            <p:custDataLst>
              <p:tags r:id="rId24"/>
            </p:custDataLst>
          </p:nvPr>
        </p:nvGrpSpPr>
        <p:grpSpPr>
          <a:xfrm>
            <a:off x="3143836" y="21820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119983" y="37247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cxnSp>
        <p:nvCxnSpPr>
          <p:cNvPr id="81" name="直接连接符 16"/>
          <p:cNvCxnSpPr>
            <a:stCxn id="87" idx="0"/>
          </p:cNvCxnSpPr>
          <p:nvPr>
            <p:custDataLst>
              <p:tags r:id="rId32"/>
            </p:custDataLst>
          </p:nvPr>
        </p:nvCxnSpPr>
        <p:spPr>
          <a:xfrm flipV="1">
            <a:off x="3256151" y="3983028"/>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3"/>
            </p:custDataLst>
          </p:nvPr>
        </p:nvGrpSpPr>
        <p:grpSpPr>
          <a:xfrm>
            <a:off x="3097718" y="5380334"/>
            <a:ext cx="316230" cy="316230"/>
            <a:chOff x="6723" y="4665"/>
            <a:chExt cx="498" cy="498"/>
          </a:xfrm>
        </p:grpSpPr>
        <p:sp>
          <p:nvSpPr>
            <p:cNvPr id="85" name="椭圆 84"/>
            <p:cNvSpPr/>
            <p:nvPr>
              <p:custDataLst>
                <p:tags r:id="rId34"/>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5"/>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6"/>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pic>
        <p:nvPicPr>
          <p:cNvPr id="104" name="图片 103"/>
          <p:cNvPicPr/>
          <p:nvPr/>
        </p:nvPicPr>
        <p:blipFill>
          <a:blip r:embed="rId37"/>
          <a:stretch>
            <a:fillRect/>
          </a:stretch>
        </p:blipFill>
        <p:spPr>
          <a:xfrm>
            <a:off x="6329045" y="2349500"/>
            <a:ext cx="5005705" cy="3103245"/>
          </a:xfrm>
          <a:prstGeom prst="rect">
            <a:avLst/>
          </a:prstGeom>
          <a:noFill/>
          <a:ln w="9525">
            <a:noFill/>
          </a:ln>
        </p:spPr>
      </p:pic>
    </p:spTree>
    <p:custDataLst>
      <p:tags r:id="rId38"/>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761095"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2"/>
            </p:custDataLst>
          </p:nvPr>
        </p:nvSpPr>
        <p:spPr>
          <a:xfrm>
            <a:off x="9295765" y="1183640"/>
            <a:ext cx="2245995" cy="4523105"/>
          </a:xfrm>
          <a:prstGeom prst="rect">
            <a:avLst/>
          </a:prstGeom>
          <a:noFill/>
        </p:spPr>
        <p:txBody>
          <a:bodyPr wrap="square" rtlCol="0">
            <a:spAutoFit/>
          </a:bodyPr>
          <a:lstStyle/>
          <a:p>
            <a:pPr algn="just">
              <a:lnSpc>
                <a:spcPct val="120000"/>
              </a:lnSpc>
            </a:pPr>
            <a:r>
              <a:rPr sz="20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据清华大学国情研究中心王亚华教授的研究成果披露，我国2020年劳动人口最高峰将近10亿人，2030 年总人口最高峰将近15亿人，2040年老年抚养人口最高峰约4.4 亿人，具体如表6-1、表6-2 和表6-3 所示。</a:t>
            </a:r>
            <a:endParaRPr sz="200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3"/>
            </p:custDataLst>
          </p:nvPr>
        </p:nvSpPr>
        <p:spPr>
          <a:xfrm>
            <a:off x="443865" y="364490"/>
            <a:ext cx="8006715" cy="607695"/>
          </a:xfrm>
          <a:prstGeom prst="rect">
            <a:avLst/>
          </a:prstGeom>
          <a:noFill/>
        </p:spPr>
        <p:txBody>
          <a:bodyPr wrap="square" rtlCol="0">
            <a:spAutoFit/>
          </a:bodyPr>
          <a:lstStyle/>
          <a:p>
            <a:pPr algn="ctr">
              <a:lnSpc>
                <a:spcPct val="12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1. 同时面临相继到来、相互叠加的三大人口高峰</a:t>
            </a:r>
            <a:endParaRPr lang="zh-CN" altLang="en-US" sz="2800" b="1">
              <a:solidFill>
                <a:schemeClr val="tx1"/>
              </a:solidFill>
              <a:uFillTx/>
              <a:latin typeface="微软雅黑" panose="020B0503020204020204" charset="-122"/>
              <a:ea typeface="微软雅黑" panose="020B0503020204020204" charset="-122"/>
              <a:cs typeface="微软雅黑" panose="020B0503020204020204" charset="-122"/>
            </a:endParaRPr>
          </a:p>
        </p:txBody>
      </p:sp>
      <p:grpSp>
        <p:nvGrpSpPr>
          <p:cNvPr id="44" name="PA-100-100470-Check mark-376788"/>
          <p:cNvGrpSpPr/>
          <p:nvPr>
            <p:custDataLst>
              <p:tags r:id="rId4"/>
            </p:custDataLst>
          </p:nvPr>
        </p:nvGrpSpPr>
        <p:grpSpPr>
          <a:xfrm>
            <a:off x="8964295" y="1314450"/>
            <a:ext cx="210185" cy="184150"/>
            <a:chOff x="10664007" y="238721"/>
            <a:chExt cx="1531121" cy="1232019"/>
          </a:xfrm>
          <a:solidFill>
            <a:srgbClr val="2196F3">
              <a:alpha val="50000"/>
            </a:srgbClr>
          </a:solidFill>
        </p:grpSpPr>
        <p:sp>
          <p:nvSpPr>
            <p:cNvPr id="45" name="PA-任意多边形: 形状 618"/>
            <p:cNvSpPr/>
            <p:nvPr>
              <p:custDataLst>
                <p:tags r:id="rId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7" name="文本框 6"/>
          <p:cNvSpPr txBox="1"/>
          <p:nvPr/>
        </p:nvSpPr>
        <p:spPr>
          <a:xfrm>
            <a:off x="443865" y="1183640"/>
            <a:ext cx="7693660" cy="368300"/>
          </a:xfrm>
          <a:prstGeom prst="rect">
            <a:avLst/>
          </a:prstGeom>
          <a:noFill/>
        </p:spPr>
        <p:txBody>
          <a:bodyPr wrap="square" rtlCol="0" anchor="t">
            <a:spAutoFit/>
          </a:bodyPr>
          <a:p>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表6-1　我国人口发展趋势（1990—2040）          单位：万人</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8" name="表格 7"/>
          <p:cNvGraphicFramePr/>
          <p:nvPr>
            <p:custDataLst>
              <p:tags r:id="rId15"/>
            </p:custDataLst>
          </p:nvPr>
        </p:nvGraphicFramePr>
        <p:xfrm>
          <a:off x="119380" y="1577975"/>
          <a:ext cx="8391525" cy="4996180"/>
        </p:xfrm>
        <a:graphic>
          <a:graphicData uri="http://schemas.openxmlformats.org/drawingml/2006/table">
            <a:tbl>
              <a:tblPr firstRow="1" bandRow="1">
                <a:tableStyleId>{B301B821-A1FF-4177-AEE7-76D212191A09}</a:tableStyleId>
              </a:tblPr>
              <a:tblGrid>
                <a:gridCol w="612775"/>
                <a:gridCol w="910590"/>
                <a:gridCol w="977265"/>
                <a:gridCol w="1028700"/>
                <a:gridCol w="894080"/>
                <a:gridCol w="993140"/>
                <a:gridCol w="977265"/>
                <a:gridCol w="1013460"/>
                <a:gridCol w="984250"/>
              </a:tblGrid>
              <a:tr h="579120">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rPr>
                        <a:t>年份</a:t>
                      </a:r>
                      <a:endParaRPr lang="zh-CN" altLang="en-US" sz="1600" b="1" spc="-100">
                        <a:solidFill>
                          <a:schemeClr val="bg1"/>
                        </a:solidFill>
                        <a:uFillTx/>
                        <a:latin typeface="Microsoft YaHei Bold" panose="020B0503020204020204" charset="-122"/>
                        <a:ea typeface="Microsoft YaHei Bold" panose="020B0503020204020204" charset="-122"/>
                      </a:endParaRPr>
                    </a:p>
                  </a:txBody>
                  <a:tcPr anchor="ctr" anchorCtr="0">
                    <a:lnL>
                      <a:noFill/>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rPr>
                        <a:t>总人口</a:t>
                      </a:r>
                      <a:endParaRPr lang="zh-CN" altLang="en-US" sz="1600" b="1" spc="-100">
                        <a:solidFill>
                          <a:schemeClr val="bg1"/>
                        </a:solidFill>
                        <a:uFillTx/>
                        <a:latin typeface="Microsoft YaHei Bold" panose="020B0503020204020204" charset="-122"/>
                        <a:ea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0～14 岁</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15～64岁</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rPr>
                        <a:t>劳动力</a:t>
                      </a:r>
                      <a:endParaRPr lang="zh-CN" altLang="en-US" sz="1600" b="1" spc="-100">
                        <a:solidFill>
                          <a:schemeClr val="bg1"/>
                        </a:solidFill>
                        <a:uFillTx/>
                        <a:latin typeface="Microsoft YaHei Bold" panose="020B0503020204020204" charset="-122"/>
                        <a:ea typeface="Microsoft YaHei Bold" panose="020B0503020204020204" charset="-122"/>
                      </a:endParaRPr>
                    </a:p>
                    <a:p>
                      <a:pPr algn="ctr">
                        <a:buNone/>
                      </a:pPr>
                      <a:r>
                        <a:rPr lang="zh-CN" altLang="en-US" sz="1600" b="1" spc="-100">
                          <a:solidFill>
                            <a:schemeClr val="bg1"/>
                          </a:solidFill>
                          <a:uFillTx/>
                          <a:latin typeface="Microsoft YaHei Bold" panose="020B0503020204020204" charset="-122"/>
                          <a:ea typeface="Microsoft YaHei Bold" panose="020B0503020204020204" charset="-122"/>
                        </a:rPr>
                        <a:t>人口</a:t>
                      </a:r>
                      <a:endParaRPr lang="zh-CN" altLang="en-US" sz="1600" b="1" spc="-100">
                        <a:solidFill>
                          <a:schemeClr val="bg1"/>
                        </a:solidFill>
                        <a:uFillTx/>
                        <a:latin typeface="Microsoft YaHei Bold" panose="020B0503020204020204" charset="-122"/>
                        <a:ea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老年抚养</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人口a</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老年抚养</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人口b</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抚养人口</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a</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w="12700">
                      <a:solidFill>
                        <a:schemeClr val="tx1"/>
                      </a:solidFill>
                      <a:prstDash val="solid"/>
                    </a:lnR>
                    <a:lnT>
                      <a:noFill/>
                    </a:lnT>
                    <a:lnB w="12700">
                      <a:solidFill>
                        <a:schemeClr val="accent1"/>
                      </a:solidFill>
                      <a:prstDash val="solid"/>
                    </a:lnB>
                    <a:lnTlToBr>
                      <a:noFill/>
                    </a:lnTlToBr>
                    <a:lnBlToTr>
                      <a:noFill/>
                    </a:lnBlToTr>
                  </a:tcPr>
                </a:tc>
                <a:tc>
                  <a:txBody>
                    <a:bodyPr/>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抚养人口</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p>
                      <a:pPr algn="ctr">
                        <a:buNone/>
                      </a:pPr>
                      <a:r>
                        <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rPr>
                        <a:t>b</a:t>
                      </a:r>
                      <a:endParaRPr lang="zh-CN" altLang="en-US" sz="1600" b="1" spc="-10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a:txBody>
                  <a:tcPr anchor="ctr" anchorCtr="0">
                    <a:lnL w="12700">
                      <a:solidFill>
                        <a:schemeClr val="tx1"/>
                      </a:solidFill>
                      <a:prstDash val="solid"/>
                    </a:lnL>
                    <a:lnR>
                      <a:noFill/>
                    </a:lnR>
                    <a:lnT>
                      <a:noFill/>
                    </a:lnT>
                    <a:lnB w="12700">
                      <a:solidFill>
                        <a:schemeClr val="accent1"/>
                      </a:solidFill>
                      <a:prstDash val="solid"/>
                    </a:lnB>
                    <a:lnTlToBr>
                      <a:noFill/>
                    </a:lnTlToBr>
                    <a:lnBlToTr>
                      <a:noFill/>
                    </a:lnBlToTr>
                  </a:tcPr>
                </a:tc>
              </a:tr>
              <a:tr h="441325">
                <a:tc>
                  <a:txBody>
                    <a:bodyPr/>
                    <a:p>
                      <a:pPr algn="ctr">
                        <a:buNone/>
                      </a:pPr>
                      <a:r>
                        <a:rPr lang="zh-CN" altLang="en-US" sz="1600" b="0"/>
                        <a:t>1990</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113 051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31 300</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67 903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11 684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en-US" altLang="zh-CN" sz="1600" b="0"/>
                        <a:t>—</a:t>
                      </a:r>
                      <a:endParaRPr lang="en-US" altLang="zh-CN"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42 984</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541020">
                <a:tc>
                  <a:txBody>
                    <a:bodyPr/>
                    <a:p>
                      <a:pPr algn="ctr">
                        <a:buNone/>
                      </a:pPr>
                      <a:r>
                        <a:rPr lang="zh-CN" altLang="en-US" sz="1600" b="0"/>
                        <a:t>199</a:t>
                      </a:r>
                      <a:r>
                        <a:rPr lang="en-US" altLang="zh-CN" sz="1600" b="0"/>
                        <a:t>5</a:t>
                      </a:r>
                      <a:endParaRPr lang="en-US" altLang="zh-CN"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121 121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32 248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80 946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73 112</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7 607</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15 761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39 855</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48 009</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504190">
                <a:tc>
                  <a:txBody>
                    <a:bodyPr/>
                    <a:p>
                      <a:pPr algn="ctr">
                        <a:buNone/>
                      </a:pPr>
                      <a:r>
                        <a:rPr lang="en-US" altLang="zh-CN" sz="1600" b="0"/>
                        <a:t>2000</a:t>
                      </a:r>
                      <a:endParaRPr lang="en-US" altLang="zh-CN"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127 178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32 105</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85 841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77 510</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8 913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17 563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41 018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49 668</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504190">
                <a:tc>
                  <a:txBody>
                    <a:bodyPr/>
                    <a:p>
                      <a:pPr algn="ctr">
                        <a:buNone/>
                      </a:pPr>
                      <a:r>
                        <a:rPr lang="zh-CN" altLang="en-US" sz="1600" b="0"/>
                        <a:t>2005</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131 996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29 497</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92 136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82 557</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10 043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19 924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39 540</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49 439</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516890">
                <a:tc>
                  <a:txBody>
                    <a:bodyPr/>
                    <a:p>
                      <a:pPr algn="ctr">
                        <a:buNone/>
                      </a:pPr>
                      <a:r>
                        <a:rPr lang="zh-CN" altLang="en-US" sz="1600" b="0"/>
                        <a:t>2010</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136 502</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28 248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96 799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85 184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11 136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23 070</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39 384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51 318</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516255">
                <a:tc>
                  <a:txBody>
                    <a:bodyPr/>
                    <a:p>
                      <a:pPr algn="ctr">
                        <a:buNone/>
                      </a:pPr>
                      <a:r>
                        <a:rPr lang="zh-CN" altLang="en-US" sz="1600" b="0"/>
                        <a:t>2015</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140 837</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27 746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99 628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86 598 </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sym typeface="+mn-ea"/>
                        </a:rPr>
                        <a:t>13 143</a:t>
                      </a:r>
                      <a:endParaRPr lang="zh-CN" altLang="en-US" sz="1600" b="0">
                        <a:sym typeface="+mn-ea"/>
                      </a:endParaRPr>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26 493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40 889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54 239</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454025">
                <a:tc>
                  <a:txBody>
                    <a:bodyPr/>
                    <a:p>
                      <a:pPr algn="ctr">
                        <a:buNone/>
                      </a:pPr>
                      <a:r>
                        <a:rPr lang="zh-CN" altLang="en-US" sz="1600" b="0"/>
                        <a:t>2020</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144 274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27 785</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99 696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85 981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16 474</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30 508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44 259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58 293</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478790">
                <a:tc>
                  <a:txBody>
                    <a:bodyPr/>
                    <a:p>
                      <a:pPr algn="ctr">
                        <a:buNone/>
                      </a:pPr>
                      <a:r>
                        <a:rPr lang="zh-CN" altLang="en-US" sz="1600" b="0"/>
                        <a:t>2030</a:t>
                      </a:r>
                      <a:endParaRPr lang="zh-CN" altLang="en-US" sz="1600" b="0"/>
                    </a:p>
                  </a:txBody>
                  <a:tcPr anchor="ctr" anchorCtr="0">
                    <a:lnL>
                      <a:noFill/>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147 560</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25 869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98 786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80 752</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22 586</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40 912</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48 455</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w="12700">
                      <a:solidFill>
                        <a:schemeClr val="accent1"/>
                      </a:solidFill>
                      <a:prstDash val="solid"/>
                    </a:lnB>
                    <a:lnTlToBr>
                      <a:noFill/>
                    </a:lnTlToBr>
                    <a:lnBlToTr>
                      <a:noFill/>
                    </a:lnBlToTr>
                  </a:tcPr>
                </a:tc>
                <a:tc>
                  <a:txBody>
                    <a:bodyPr/>
                    <a:p>
                      <a:pPr algn="ctr">
                        <a:buNone/>
                      </a:pPr>
                      <a:r>
                        <a:rPr lang="zh-CN" altLang="en-US" sz="1600" b="0"/>
                        <a:t>66 808</a:t>
                      </a:r>
                      <a:endParaRPr lang="zh-CN" altLang="en-US" sz="1600" b="0"/>
                    </a:p>
                  </a:txBody>
                  <a:tcPr anchor="ctr" anchorCtr="0">
                    <a:lnL w="12700">
                      <a:solidFill>
                        <a:schemeClr val="accent1"/>
                      </a:solidFill>
                      <a:prstDash val="solid"/>
                    </a:lnL>
                    <a:lnR>
                      <a:noFill/>
                    </a:lnR>
                    <a:lnT w="12700">
                      <a:solidFill>
                        <a:schemeClr val="accent1"/>
                      </a:solidFill>
                      <a:prstDash val="solid"/>
                    </a:lnT>
                    <a:lnB w="12700">
                      <a:solidFill>
                        <a:schemeClr val="accent1"/>
                      </a:solidFill>
                      <a:prstDash val="solid"/>
                    </a:lnB>
                    <a:lnTlToBr>
                      <a:noFill/>
                    </a:lnTlToBr>
                    <a:lnBlToTr>
                      <a:noFill/>
                    </a:lnBlToTr>
                  </a:tcPr>
                </a:tc>
              </a:tr>
              <a:tr h="460375">
                <a:tc>
                  <a:txBody>
                    <a:bodyPr/>
                    <a:p>
                      <a:pPr algn="ctr">
                        <a:buNone/>
                      </a:pPr>
                      <a:r>
                        <a:rPr lang="zh-CN" altLang="en-US" sz="1600" b="0"/>
                        <a:t>2040</a:t>
                      </a:r>
                      <a:endParaRPr lang="zh-CN" altLang="en-US" sz="1600" b="0"/>
                    </a:p>
                  </a:txBody>
                  <a:tcPr anchor="ctr" anchorCtr="0">
                    <a:lnL>
                      <a:noFill/>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146 771</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24 179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92 893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78 419</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29 378</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44 173</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53 557</a:t>
                      </a:r>
                      <a:endParaRPr lang="zh-CN" altLang="en-US" sz="1600" b="0"/>
                    </a:p>
                  </a:txBody>
                  <a:tcPr anchor="ctr" anchorCtr="0">
                    <a:lnL w="12700">
                      <a:solidFill>
                        <a:schemeClr val="accent1"/>
                      </a:solidFill>
                      <a:prstDash val="solid"/>
                    </a:lnL>
                    <a:lnR w="12700">
                      <a:solidFill>
                        <a:schemeClr val="accent1"/>
                      </a:solidFill>
                      <a:prstDash val="solid"/>
                    </a:lnR>
                    <a:lnT w="12700">
                      <a:solidFill>
                        <a:schemeClr val="accent1"/>
                      </a:solidFill>
                      <a:prstDash val="solid"/>
                    </a:lnT>
                    <a:lnB>
                      <a:noFill/>
                    </a:lnB>
                    <a:lnTlToBr>
                      <a:noFill/>
                    </a:lnTlToBr>
                    <a:lnBlToTr>
                      <a:noFill/>
                    </a:lnBlToTr>
                  </a:tcPr>
                </a:tc>
                <a:tc>
                  <a:txBody>
                    <a:bodyPr/>
                    <a:p>
                      <a:pPr algn="ctr">
                        <a:buNone/>
                      </a:pPr>
                      <a:r>
                        <a:rPr lang="zh-CN" altLang="en-US" sz="1600" b="0"/>
                        <a:t>68 352</a:t>
                      </a:r>
                      <a:endParaRPr lang="zh-CN" altLang="en-US" sz="1600" b="0"/>
                    </a:p>
                  </a:txBody>
                  <a:tcPr anchor="ctr" anchorCtr="0">
                    <a:lnL w="12700">
                      <a:solidFill>
                        <a:schemeClr val="accent1"/>
                      </a:solidFill>
                      <a:prstDash val="solid"/>
                    </a:lnL>
                    <a:lnR>
                      <a:noFill/>
                    </a:lnR>
                    <a:lnT w="12700">
                      <a:solidFill>
                        <a:schemeClr val="accent1"/>
                      </a:solidFill>
                      <a:prstDash val="solid"/>
                    </a:lnT>
                    <a:lnB>
                      <a:noFill/>
                    </a:lnB>
                    <a:lnTlToBr>
                      <a:noFill/>
                    </a:lnTlToBr>
                    <a:lnBlToTr>
                      <a:noFill/>
                    </a:lnBlToTr>
                  </a:tcPr>
                </a:tc>
              </a:tr>
            </a:tbl>
          </a:graphicData>
        </a:graphic>
      </p:graphicFrame>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915162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612775" y="702945"/>
            <a:ext cx="8059420" cy="607695"/>
          </a:xfrm>
          <a:prstGeom prst="rect">
            <a:avLst/>
          </a:prstGeom>
          <a:noFill/>
        </p:spPr>
        <p:txBody>
          <a:bodyPr wrap="square" rtlCol="0">
            <a:spAutoFit/>
          </a:bodyPr>
          <a:lstStyle/>
          <a:p>
            <a:pPr algn="ctr">
              <a:lnSpc>
                <a:spcPct val="12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1. 同时面临相继到来、相互叠加的三大人口高峰</a:t>
            </a:r>
            <a:endParaRPr lang="zh-CN" altLang="en-US" sz="2800" b="1">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3" name="图片 2"/>
          <p:cNvPicPr>
            <a:picLocks noChangeAspect="1"/>
          </p:cNvPicPr>
          <p:nvPr/>
        </p:nvPicPr>
        <p:blipFill>
          <a:blip r:embed="rId12"/>
          <a:stretch>
            <a:fillRect/>
          </a:stretch>
        </p:blipFill>
        <p:spPr>
          <a:xfrm>
            <a:off x="612775" y="1741805"/>
            <a:ext cx="8059420" cy="421576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453390" y="765810"/>
            <a:ext cx="7820660" cy="607695"/>
          </a:xfrm>
          <a:prstGeom prst="rect">
            <a:avLst/>
          </a:prstGeom>
          <a:noFill/>
        </p:spPr>
        <p:txBody>
          <a:bodyPr wrap="square" rtlCol="0">
            <a:spAutoFit/>
          </a:bodyPr>
          <a:lstStyle/>
          <a:p>
            <a:pPr algn="ctr">
              <a:lnSpc>
                <a:spcPct val="120000"/>
              </a:lnSpc>
            </a:pPr>
            <a:r>
              <a:rPr lang="zh-CN" altLang="en-US" sz="2800" b="1">
                <a:solidFill>
                  <a:schemeClr val="tx1"/>
                </a:solidFill>
                <a:uFillTx/>
                <a:latin typeface="微软雅黑" panose="020B0503020204020204" charset="-122"/>
                <a:ea typeface="微软雅黑" panose="020B0503020204020204" charset="-122"/>
                <a:cs typeface="微软雅黑" panose="020B0503020204020204" charset="-122"/>
              </a:rPr>
              <a:t>1. 同时面临相继到来、相互叠加的三大人口高峰</a:t>
            </a:r>
            <a:endParaRPr lang="zh-CN" altLang="en-US" sz="2800" b="1">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4" name="图片 3"/>
          <p:cNvPicPr>
            <a:picLocks noChangeAspect="1"/>
          </p:cNvPicPr>
          <p:nvPr/>
        </p:nvPicPr>
        <p:blipFill>
          <a:blip r:embed="rId12"/>
          <a:stretch>
            <a:fillRect/>
          </a:stretch>
        </p:blipFill>
        <p:spPr>
          <a:xfrm>
            <a:off x="453390" y="2314575"/>
            <a:ext cx="7885430" cy="2228850"/>
          </a:xfrm>
          <a:prstGeom prst="rect">
            <a:avLst/>
          </a:prstGeom>
        </p:spPr>
      </p:pic>
      <p:sp>
        <p:nvSpPr>
          <p:cNvPr id="41" name="文本框 40"/>
          <p:cNvSpPr txBox="1"/>
          <p:nvPr>
            <p:custDataLst>
              <p:tags r:id="rId13"/>
            </p:custDataLst>
          </p:nvPr>
        </p:nvSpPr>
        <p:spPr>
          <a:xfrm>
            <a:off x="9172575" y="910590"/>
            <a:ext cx="2606040" cy="4741545"/>
          </a:xfrm>
          <a:prstGeom prst="rect">
            <a:avLst/>
          </a:prstGeom>
          <a:noFill/>
        </p:spPr>
        <p:txBody>
          <a:bodyPr wrap="square" rtlCol="0">
            <a:spAutoFit/>
          </a:bodyPr>
          <a:lstStyle/>
          <a:p>
            <a:pPr algn="just">
              <a:lnSpc>
                <a:spcPct val="120000"/>
              </a:lnSpc>
            </a:pPr>
            <a:r>
              <a:rPr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从以上表中可以看出，由于我国人口基数较大，近几十年来我国的人口呈不断增加的趋势。劳动力人口2020 年左右达到顶峰，之后不断减少。老年人口不断增加，人口老龄化加重，抚养人口数也相应增加。我国面临着人口不断增长、劳动力人口总体下降及抚养人口数增多的状况。</a:t>
            </a:r>
            <a:endParaRPr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14"/>
            </p:custDataLst>
          </p:nvPr>
        </p:nvGrpSpPr>
        <p:grpSpPr>
          <a:xfrm>
            <a:off x="8841105" y="1041400"/>
            <a:ext cx="210185" cy="184150"/>
            <a:chOff x="10664007" y="238721"/>
            <a:chExt cx="1531121" cy="1232019"/>
          </a:xfrm>
          <a:solidFill>
            <a:srgbClr val="2196F3">
              <a:alpha val="50000"/>
            </a:srgbClr>
          </a:solidFill>
        </p:grpSpPr>
        <p:sp>
          <p:nvSpPr>
            <p:cNvPr id="45" name="PA-任意多边形: 形状 618"/>
            <p:cNvSpPr/>
            <p:nvPr>
              <p:custDataLst>
                <p:tags r:id="rId15"/>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2" name="文本框 41"/>
          <p:cNvSpPr txBox="1"/>
          <p:nvPr>
            <p:custDataLst>
              <p:tags r:id="rId2"/>
            </p:custDataLst>
          </p:nvPr>
        </p:nvSpPr>
        <p:spPr>
          <a:xfrm>
            <a:off x="378460" y="615315"/>
            <a:ext cx="7693660" cy="534035"/>
          </a:xfrm>
          <a:prstGeom prst="rect">
            <a:avLst/>
          </a:prstGeom>
          <a:noFill/>
        </p:spPr>
        <p:txBody>
          <a:bodyPr wrap="square" rtlCol="0">
            <a:spAutoFit/>
          </a:bodyPr>
          <a:lstStyle/>
          <a:p>
            <a:pPr algn="ctr">
              <a:lnSpc>
                <a:spcPct val="120000"/>
              </a:lnSpc>
            </a:pPr>
            <a:r>
              <a:rPr lang="zh-CN" altLang="en-US" sz="2400" b="1" spc="300">
                <a:solidFill>
                  <a:srgbClr val="2196F3">
                    <a:lumMod val="50000"/>
                  </a:srgbClr>
                </a:solidFill>
                <a:uFillTx/>
                <a:latin typeface="Arial" panose="020B0604020202020204" pitchFamily="34" charset="0"/>
                <a:ea typeface="微软雅黑" panose="020B0503020204020204" charset="-122"/>
              </a:rPr>
              <a:t>1. 同时面临相继到来、相互叠加的三大人口高峰</a:t>
            </a:r>
            <a:endParaRPr lang="zh-CN" altLang="en-US" sz="24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3"/>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4"/>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5"/>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6"/>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7"/>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8"/>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9"/>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0"/>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1"/>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41" name="文本框 40"/>
          <p:cNvSpPr txBox="1"/>
          <p:nvPr>
            <p:custDataLst>
              <p:tags r:id="rId12"/>
            </p:custDataLst>
          </p:nvPr>
        </p:nvSpPr>
        <p:spPr>
          <a:xfrm>
            <a:off x="9340345" y="1420817"/>
            <a:ext cx="2508301" cy="3412490"/>
          </a:xfrm>
          <a:prstGeom prst="rect">
            <a:avLst/>
          </a:prstGeom>
          <a:noFill/>
        </p:spPr>
        <p:txBody>
          <a:bodyPr wrap="square" rtlCol="0">
            <a:spAutoFit/>
          </a:bodyPr>
          <a:lstStyle/>
          <a:p>
            <a:pPr algn="just">
              <a:lnSpc>
                <a:spcPct val="120000"/>
              </a:lnSpc>
            </a:pPr>
            <a:r>
              <a:rPr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从图6–1 中可以看出，老年抚养人口a 和老年抚养人口b 都呈逐年上升的趋势，而且，老年抚养人口a 和老年抚养人口b 之间的差距逐年增大。老年抚养人口b 的比重一直高于老年抚养人口a 的比重。</a:t>
            </a:r>
            <a:endParaRPr spc="150">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44" name="PA-100-100470-Check mark-376788"/>
          <p:cNvGrpSpPr/>
          <p:nvPr>
            <p:custDataLst>
              <p:tags r:id="rId13"/>
            </p:custDataLst>
          </p:nvPr>
        </p:nvGrpSpPr>
        <p:grpSpPr>
          <a:xfrm>
            <a:off x="9008745" y="1551940"/>
            <a:ext cx="210185" cy="184150"/>
            <a:chOff x="10664007" y="238721"/>
            <a:chExt cx="1531121" cy="1232019"/>
          </a:xfrm>
          <a:solidFill>
            <a:srgbClr val="2196F3">
              <a:alpha val="50000"/>
            </a:srgbClr>
          </a:solidFill>
        </p:grpSpPr>
        <p:sp>
          <p:nvSpPr>
            <p:cNvPr id="45" name="PA-任意多边形: 形状 618"/>
            <p:cNvSpPr/>
            <p:nvPr>
              <p:custDataLst>
                <p:tags r:id="rId14"/>
              </p:custDataLst>
            </p:nvPr>
          </p:nvSpPr>
          <p:spPr>
            <a:xfrm>
              <a:off x="10664007" y="238721"/>
              <a:ext cx="1531121" cy="1232019"/>
            </a:xfrm>
            <a:custGeom>
              <a:avLst/>
              <a:gdLst>
                <a:gd name="connsiteX0" fmla="*/ 534908 w 1531121"/>
                <a:gd name="connsiteY0" fmla="*/ 1234168 h 1232018"/>
                <a:gd name="connsiteX1" fmla="*/ 3993 w 1531121"/>
                <a:gd name="connsiteY1" fmla="*/ 703246 h 1232018"/>
                <a:gd name="connsiteX2" fmla="*/ 239971 w 1531121"/>
                <a:gd name="connsiteY2" fmla="*/ 467275 h 1232018"/>
                <a:gd name="connsiteX3" fmla="*/ 534908 w 1531121"/>
                <a:gd name="connsiteY3" fmla="*/ 762212 h 1232018"/>
                <a:gd name="connsiteX4" fmla="*/ 1293127 w 1531121"/>
                <a:gd name="connsiteY4" fmla="*/ 3993 h 1232018"/>
                <a:gd name="connsiteX5" fmla="*/ 1529097 w 1531121"/>
                <a:gd name="connsiteY5" fmla="*/ 239971 h 1232018"/>
                <a:gd name="connsiteX6" fmla="*/ 534908 w 1531121"/>
                <a:gd name="connsiteY6" fmla="*/ 1234168 h 1232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1121" h="1232018">
                  <a:moveTo>
                    <a:pt x="534908" y="1234168"/>
                  </a:moveTo>
                  <a:lnTo>
                    <a:pt x="3993" y="703246"/>
                  </a:lnTo>
                  <a:lnTo>
                    <a:pt x="239971" y="467275"/>
                  </a:lnTo>
                  <a:lnTo>
                    <a:pt x="534908" y="762212"/>
                  </a:lnTo>
                  <a:lnTo>
                    <a:pt x="1293127" y="3993"/>
                  </a:lnTo>
                  <a:lnTo>
                    <a:pt x="1529097" y="239971"/>
                  </a:lnTo>
                  <a:lnTo>
                    <a:pt x="534908" y="1234168"/>
                  </a:lnTo>
                  <a:close/>
                </a:path>
              </a:pathLst>
            </a:custGeom>
            <a:grpFill/>
            <a:ln w="7121" cap="flat">
              <a:noFill/>
              <a:prstDash val="solid"/>
              <a:miter/>
            </a:ln>
          </p:spPr>
          <p:txBody>
            <a:bodyPr rtlCol="0" anchor="ctr"/>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a:p>
          </p:txBody>
        </p:sp>
      </p:grpSp>
      <p:pic>
        <p:nvPicPr>
          <p:cNvPr id="3" name="图片 2"/>
          <p:cNvPicPr>
            <a:picLocks noChangeAspect="1"/>
          </p:cNvPicPr>
          <p:nvPr/>
        </p:nvPicPr>
        <p:blipFill>
          <a:blip r:embed="rId15"/>
          <a:stretch>
            <a:fillRect/>
          </a:stretch>
        </p:blipFill>
        <p:spPr>
          <a:xfrm>
            <a:off x="1407795" y="2013585"/>
            <a:ext cx="5769610" cy="315658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60870" y="1880870"/>
            <a:ext cx="4031615" cy="4154805"/>
          </a:xfrm>
          <a:prstGeom prst="rect">
            <a:avLst/>
          </a:prstGeom>
          <a:noFill/>
        </p:spPr>
        <p:txBody>
          <a:bodyPr wrap="square" lIns="0" tIns="0" rIns="0" bIns="0" rtlCol="0">
            <a:spAutoFit/>
          </a:bodyPr>
          <a:lstStyle/>
          <a:p>
            <a:pPr indent="0" algn="just" fontAlgn="auto">
              <a:lnSpc>
                <a:spcPct val="150000"/>
              </a:lnSpc>
              <a:spcBef>
                <a:spcPts val="0"/>
              </a:spcBef>
              <a:spcAft>
                <a:spcPts val="0"/>
              </a:spcAf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中国面临的最大的发展难题就是为占世界总劳动力1/4的各类劳动人口提供就业岗位。在相当长一段时期，每年将有约</a:t>
            </a:r>
            <a:r>
              <a:rPr lang="en-US" altLang="zh-CN"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1000万新生劳动力等待就业，这还不包括每年几百万人可能下岗，同时将有上亿农业劳动力期待转移。在劳动力供给持续增长的同时，我国创造就业的能力还不够强，实际就业需求量增长不快，有时还会下降。就业矛盾难以在短时间内解决。</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9" name="组合 18"/>
          <p:cNvGrpSpPr/>
          <p:nvPr/>
        </p:nvGrpSpPr>
        <p:grpSpPr>
          <a:xfrm>
            <a:off x="1679047" y="520234"/>
            <a:ext cx="8834120" cy="508373"/>
            <a:chOff x="57150" y="286241"/>
            <a:chExt cx="8834120" cy="508373"/>
          </a:xfrm>
        </p:grpSpPr>
        <p:sp>
          <p:nvSpPr>
            <p:cNvPr id="20" name="TextBox 8"/>
            <p:cNvSpPr txBox="1">
              <a:spLocks noChangeArrowheads="1"/>
            </p:cNvSpPr>
            <p:nvPr/>
          </p:nvSpPr>
          <p:spPr bwMode="auto">
            <a:xfrm>
              <a:off x="1388745" y="364084"/>
              <a:ext cx="750252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2.就业人口持续增长，就业压力长期存在</a:t>
              </a:r>
              <a:endParaRPr lang="zh-CN" altLang="en-US" sz="2800" b="1" spc="3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6950710" y="1902460"/>
            <a:ext cx="4051935" cy="4111625"/>
          </a:xfrm>
          <a:prstGeom prst="rect">
            <a:avLst/>
          </a:prstGeom>
          <a:noFill/>
        </p:spPr>
        <p:txBody>
          <a:bodyPr wrap="square" lIns="0" tIns="0" rIns="0" bIns="0" rtlCol="0">
            <a:spAutoFit/>
          </a:bodyPr>
          <a:lstStyle/>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中国不仅是世界上人口最多的国家，还是总人力资本增长最快的国家。但与发达国家相比，人口素质还有相当大的差距，主要表现为受教育的程度低，素质教育、技能教育、终身教育都不够发达，优生优育体系和社会保障体系都有待完善。人口素质的提高是经济社会发展的一个重要源泉。世界银行研究表明，劳动力受教育的平均时间每增加一年，国内生产总值就会增加9%。21世纪，我国人口工作将任重而道远。</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19" name="组合 18"/>
          <p:cNvGrpSpPr/>
          <p:nvPr/>
        </p:nvGrpSpPr>
        <p:grpSpPr>
          <a:xfrm>
            <a:off x="3536422" y="595164"/>
            <a:ext cx="5119370" cy="508635"/>
            <a:chOff x="57150" y="286241"/>
            <a:chExt cx="5119370" cy="508635"/>
          </a:xfrm>
        </p:grpSpPr>
        <p:sp>
          <p:nvSpPr>
            <p:cNvPr id="20" name="TextBox 8"/>
            <p:cNvSpPr txBox="1">
              <a:spLocks noChangeArrowheads="1"/>
            </p:cNvSpPr>
            <p:nvPr/>
          </p:nvSpPr>
          <p:spPr bwMode="auto">
            <a:xfrm>
              <a:off x="1388745" y="364346"/>
              <a:ext cx="3787775"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just"/>
              <a:r>
                <a:rPr lang="zh-CN" altLang="en-US" sz="2800" b="1" spc="3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3.人口素质亟待提高</a:t>
              </a:r>
              <a:endParaRPr lang="zh-CN" altLang="en-US" sz="2800" b="1" spc="300" dirty="0">
                <a:solidFill>
                  <a:schemeClr val="tx1"/>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17"/>
          <p:cNvSpPr/>
          <p:nvPr>
            <p:custDataLst>
              <p:tags r:id="rId1"/>
            </p:custDataLst>
          </p:nvPr>
        </p:nvSpPr>
        <p:spPr>
          <a:xfrm>
            <a:off x="0" y="-2"/>
            <a:ext cx="3546173" cy="6858002"/>
          </a:xfrm>
          <a:custGeom>
            <a:avLst/>
            <a:gdLst>
              <a:gd name="connsiteX0" fmla="*/ 117172 w 3546173"/>
              <a:gd name="connsiteY0" fmla="*/ 0 h 6858002"/>
              <a:gd name="connsiteX1" fmla="*/ 3546173 w 3546173"/>
              <a:gd name="connsiteY1" fmla="*/ 3429001 h 6858002"/>
              <a:gd name="connsiteX2" fmla="*/ 117172 w 3546173"/>
              <a:gd name="connsiteY2" fmla="*/ 6858002 h 6858002"/>
              <a:gd name="connsiteX3" fmla="*/ 0 w 3546173"/>
              <a:gd name="connsiteY3" fmla="*/ 6855039 h 6858002"/>
              <a:gd name="connsiteX4" fmla="*/ 0 w 3546173"/>
              <a:gd name="connsiteY4" fmla="*/ 5125721 h 6858002"/>
              <a:gd name="connsiteX5" fmla="*/ 117172 w 3546173"/>
              <a:gd name="connsiteY5" fmla="*/ 5131637 h 6858002"/>
              <a:gd name="connsiteX6" fmla="*/ 1819808 w 3546173"/>
              <a:gd name="connsiteY6" fmla="*/ 3429001 h 6858002"/>
              <a:gd name="connsiteX7" fmla="*/ 117172 w 3546173"/>
              <a:gd name="connsiteY7" fmla="*/ 1726365 h 6858002"/>
              <a:gd name="connsiteX8" fmla="*/ 0 w 3546173"/>
              <a:gd name="connsiteY8" fmla="*/ 1732282 h 6858002"/>
              <a:gd name="connsiteX9" fmla="*/ 0 w 3546173"/>
              <a:gd name="connsiteY9" fmla="*/ 296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6173" h="6858002">
                <a:moveTo>
                  <a:pt x="117172" y="0"/>
                </a:moveTo>
                <a:cubicBezTo>
                  <a:pt x="2010957" y="0"/>
                  <a:pt x="3546173" y="1535216"/>
                  <a:pt x="3546173" y="3429001"/>
                </a:cubicBezTo>
                <a:cubicBezTo>
                  <a:pt x="3546173" y="5322786"/>
                  <a:pt x="2010957" y="6858002"/>
                  <a:pt x="117172" y="6858002"/>
                </a:cubicBezTo>
                <a:lnTo>
                  <a:pt x="0" y="6855039"/>
                </a:lnTo>
                <a:lnTo>
                  <a:pt x="0" y="5125721"/>
                </a:lnTo>
                <a:lnTo>
                  <a:pt x="117172" y="5131637"/>
                </a:lnTo>
                <a:cubicBezTo>
                  <a:pt x="1057512" y="5131637"/>
                  <a:pt x="1819808" y="4369341"/>
                  <a:pt x="1819808" y="3429001"/>
                </a:cubicBezTo>
                <a:cubicBezTo>
                  <a:pt x="1819808" y="2488661"/>
                  <a:pt x="1057512" y="1726365"/>
                  <a:pt x="117172" y="1726365"/>
                </a:cubicBezTo>
                <a:lnTo>
                  <a:pt x="0" y="1732282"/>
                </a:lnTo>
                <a:lnTo>
                  <a:pt x="0" y="2963"/>
                </a:ln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5" name="任意多边形: 形状 14"/>
          <p:cNvSpPr/>
          <p:nvPr>
            <p:custDataLst>
              <p:tags r:id="rId2"/>
            </p:custDataLst>
          </p:nvPr>
        </p:nvSpPr>
        <p:spPr>
          <a:xfrm flipH="1">
            <a:off x="9724571" y="0"/>
            <a:ext cx="2467428" cy="2466211"/>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20" name="矩形 19"/>
          <p:cNvSpPr/>
          <p:nvPr>
            <p:custDataLst>
              <p:tags r:id="rId3"/>
            </p:custDataLst>
          </p:nvPr>
        </p:nvSpPr>
        <p:spPr>
          <a:xfrm>
            <a:off x="0" y="2466462"/>
            <a:ext cx="12192000" cy="4058433"/>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4"/>
            </p:custDataLst>
          </p:nvPr>
        </p:nvSpPr>
        <p:spPr>
          <a:xfrm>
            <a:off x="524510" y="2708910"/>
            <a:ext cx="6861810" cy="323405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人才是衡量一个国家综合国力的重要指标。2021 年 9 月 27 日，在中央人才工作会议上，习近平总书记对加快建设国家战略人才力量提出明确要求，强调要“大力培养使用战略科学家”“打造大批一流科技领军人才和创新团队”“造就规模宏大的青年科技人才队伍”“培养大批卓越工程师”。</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a:p>
            <a:pPr marL="285750" lvl="0" indent="-285750" algn="just" fontAlgn="ctr">
              <a:lnSpc>
                <a:spcPct val="150000"/>
              </a:lnSpc>
              <a:spcBef>
                <a:spcPts val="1000"/>
              </a:spcBef>
              <a:spcAft>
                <a:spcPts val="0"/>
              </a:spcAft>
              <a:buSzPct val="100000"/>
              <a:buFont typeface="Wingdings" panose="05000000000000000000" charset="0"/>
              <a:buChar char=""/>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世界科技发展史证明，谁拥有了一流创新人才、拥有了一流科学家，谁就能在科技创新中占据优势。</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524510" y="1024890"/>
            <a:ext cx="10566400" cy="624840"/>
          </a:xfrm>
          <a:prstGeom prst="rect">
            <a:avLst/>
          </a:prstGeom>
          <a:noFill/>
        </p:spPr>
        <p:txBody>
          <a:bodyPr wrap="square" lIns="101600" tIns="38100" rIns="63500" bIns="38100" rtlCol="0">
            <a:noAutofit/>
          </a:bodyPr>
          <a:lstStyle/>
          <a:p>
            <a:pPr indent="0">
              <a:lnSpc>
                <a:spcPct val="120000"/>
              </a:lnSpc>
              <a:spcBef>
                <a:spcPts val="300"/>
              </a:spcBef>
              <a:spcAft>
                <a:spcPts val="30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人才资源的发展趋势</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pic>
        <p:nvPicPr>
          <p:cNvPr id="103" name="图片 102"/>
          <p:cNvPicPr/>
          <p:nvPr/>
        </p:nvPicPr>
        <p:blipFill>
          <a:blip r:embed="rId6"/>
          <a:stretch>
            <a:fillRect/>
          </a:stretch>
        </p:blipFill>
        <p:spPr>
          <a:xfrm>
            <a:off x="7868920" y="2737485"/>
            <a:ext cx="4140835" cy="3205480"/>
          </a:xfrm>
          <a:prstGeom prst="rect">
            <a:avLst/>
          </a:prstGeom>
          <a:noFill/>
          <a:ln w="9525">
            <a:noFill/>
          </a:ln>
        </p:spPr>
      </p:pic>
    </p:spTree>
    <p:custDataLst>
      <p:tags r:id="rId7"/>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46"/>
          <p:cNvSpPr txBox="1"/>
          <p:nvPr>
            <p:custDataLst>
              <p:tags r:id="rId1"/>
            </p:custDataLst>
          </p:nvPr>
        </p:nvSpPr>
        <p:spPr>
          <a:xfrm>
            <a:off x="1078230" y="900430"/>
            <a:ext cx="5501005" cy="608965"/>
          </a:xfrm>
          <a:prstGeom prst="rect">
            <a:avLst/>
          </a:prstGeom>
          <a:noFill/>
        </p:spPr>
        <p:txBody>
          <a:bodyPr wrap="square" lIns="90000" tIns="46800" rIns="90000" bIns="46800" anchor="b" anchorCtr="0">
            <a:spAutoFit/>
          </a:bodyPr>
          <a:p>
            <a:pPr algn="l">
              <a:lnSpc>
                <a:spcPct val="120000"/>
              </a:lnSpc>
            </a:pPr>
            <a:r>
              <a:rPr lang="zh-CN" altLang="en-US" sz="2800" b="1" spc="300">
                <a:latin typeface="微软雅黑" panose="020B0503020204020204" charset="-122"/>
                <a:ea typeface="微软雅黑" panose="020B0503020204020204" charset="-122"/>
                <a:cs typeface="+mn-ea"/>
              </a:rPr>
              <a:t>我国人才资源的发展重点：</a:t>
            </a:r>
            <a:endParaRPr lang="zh-CN" altLang="en-US" sz="2800" b="1" spc="300">
              <a:latin typeface="微软雅黑" panose="020B0503020204020204" charset="-122"/>
              <a:ea typeface="微软雅黑" panose="020B0503020204020204" charset="-122"/>
              <a:cs typeface="+mn-ea"/>
            </a:endParaRPr>
          </a:p>
        </p:txBody>
      </p:sp>
      <p:cxnSp>
        <p:nvCxnSpPr>
          <p:cNvPr id="57" name="直接连接符 56"/>
          <p:cNvCxnSpPr/>
          <p:nvPr>
            <p:custDataLst>
              <p:tags r:id="rId2"/>
            </p:custDataLst>
          </p:nvPr>
        </p:nvCxnSpPr>
        <p:spPr>
          <a:xfrm flipV="1">
            <a:off x="460994" y="3550056"/>
            <a:ext cx="8573135" cy="36195"/>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63" name="矩形 62"/>
          <p:cNvSpPr/>
          <p:nvPr>
            <p:custDataLst>
              <p:tags r:id="rId3"/>
            </p:custDataLst>
          </p:nvPr>
        </p:nvSpPr>
        <p:spPr>
          <a:xfrm>
            <a:off x="451786" y="2225413"/>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4"/>
            </p:custDataLst>
          </p:nvPr>
        </p:nvSpPr>
        <p:spPr>
          <a:xfrm>
            <a:off x="1534795" y="2122805"/>
            <a:ext cx="7581900" cy="1390650"/>
          </a:xfrm>
          <a:prstGeom prst="rect">
            <a:avLst/>
          </a:prstGeom>
        </p:spPr>
        <p:txBody>
          <a:bodyPr wrap="square" tIns="0"/>
          <a:lstStyle>
            <a:defPPr>
              <a:defRPr lang="zh-CN"/>
            </a:defPPr>
            <a:lvl1pPr>
              <a:defRPr>
                <a:solidFill>
                  <a:srgbClr val="E7E6E6">
                    <a:lumMod val="25000"/>
                  </a:srgbClr>
                </a:solidFill>
              </a:defRPr>
            </a:lvl1pPr>
          </a:lstStyle>
          <a:p>
            <a:pPr>
              <a:lnSpc>
                <a:spcPct val="130000"/>
              </a:lnSpc>
              <a:spcBef>
                <a:spcPts val="0"/>
              </a:spcBef>
              <a:spcAft>
                <a:spcPts val="0"/>
              </a:spcAft>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要坚持党管人才，坚持面向世界科技前沿、面向经济主战场、面向国家重大需求、面向人民生命健康，深入实施新时代人才强国战略，全方位培养、引进、用好人才，加快建设世界重要人才中心和创新高地，为2035 年基本实现社会主义现代化提供人才支撑，为2050 年全面建成社会主义现代化强国打好人才基础。</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5"/>
            </p:custDataLst>
          </p:nvPr>
        </p:nvCxnSpPr>
        <p:spPr>
          <a:xfrm flipV="1">
            <a:off x="541004" y="6330721"/>
            <a:ext cx="8554085" cy="64135"/>
          </a:xfrm>
          <a:prstGeom prst="line">
            <a:avLst/>
          </a:prstGeom>
          <a:ln w="12700">
            <a:solidFill>
              <a:srgbClr val="92D050"/>
            </a:solidFill>
          </a:ln>
        </p:spPr>
        <p:style>
          <a:lnRef idx="1">
            <a:srgbClr val="1F74AD"/>
          </a:lnRef>
          <a:fillRef idx="0">
            <a:srgbClr val="1F74AD"/>
          </a:fillRef>
          <a:effectRef idx="0">
            <a:srgbClr val="1F74AD"/>
          </a:effectRef>
          <a:fontRef idx="minor">
            <a:srgbClr val="000000"/>
          </a:fontRef>
        </p:style>
      </p:cxnSp>
      <p:sp>
        <p:nvSpPr>
          <p:cNvPr id="4" name="矩形 3"/>
          <p:cNvSpPr/>
          <p:nvPr>
            <p:custDataLst>
              <p:tags r:id="rId6"/>
            </p:custDataLst>
          </p:nvPr>
        </p:nvSpPr>
        <p:spPr>
          <a:xfrm>
            <a:off x="461311" y="5067038"/>
            <a:ext cx="914400" cy="914400"/>
          </a:xfrm>
          <a:prstGeom prst="rect">
            <a:avLst/>
          </a:pr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7"/>
            </p:custDataLst>
          </p:nvPr>
        </p:nvSpPr>
        <p:spPr>
          <a:xfrm>
            <a:off x="1614805" y="3983990"/>
            <a:ext cx="7794625" cy="1390650"/>
          </a:xfrm>
          <a:prstGeom prst="rect">
            <a:avLst/>
          </a:prstGeom>
        </p:spPr>
        <p:txBody>
          <a:bodyPr wrap="square" tIns="0"/>
          <a:lstStyle>
            <a:defPPr>
              <a:defRPr lang="zh-CN"/>
            </a:defPPr>
            <a:lvl1pPr>
              <a:defRPr>
                <a:solidFill>
                  <a:srgbClr val="E7E6E6">
                    <a:lumMod val="25000"/>
                  </a:srgbClr>
                </a:solidFill>
              </a:defRPr>
            </a:lvl1pPr>
          </a:lstStyle>
          <a:p>
            <a:pPr>
              <a:lnSpc>
                <a:spcPct val="130000"/>
              </a:lnSpc>
              <a:spcBef>
                <a:spcPts val="0"/>
              </a:spcBef>
              <a:spcAft>
                <a:spcPts val="0"/>
              </a:spcAft>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党的十八大以来，党中央深刻回答了为什么建设人才强国、什么是人才强国、怎样建设人才强国的重大理论和实践问题，提出了一系列新理念新战略新举措。一是坚持党对人才工作的全面领导，二是坚持人才引领发展的战略地位，三是坚持面向世界科技前沿、面向经济主战场、面向国家重大需求、面向人民生命健康，四是坚持全方位培养用好人才，五是坚持深化人才发展体制机制改革，六是坚持聚天下英才而用之，七是坚持营造识才爱才敬才用才的环境，八是坚持弘扬科学家精神。以上八条，是我们对我国人才事业发展规律性认识的深化，要始终坚持并不断丰富发展。</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flipV="1">
            <a:off x="601964" y="3744366"/>
            <a:ext cx="9925685" cy="36195"/>
          </a:xfrm>
          <a:prstGeom prst="line">
            <a:avLst/>
          </a:prstGeom>
          <a:ln w="12700">
            <a:solidFill>
              <a:srgbClr val="7030A0"/>
            </a:solidFill>
          </a:ln>
        </p:spPr>
        <p:style>
          <a:lnRef idx="1">
            <a:srgbClr val="1F74AD"/>
          </a:lnRef>
          <a:fillRef idx="0">
            <a:srgbClr val="1F74AD"/>
          </a:fillRef>
          <a:effectRef idx="0">
            <a:srgbClr val="1F74AD"/>
          </a:effectRef>
          <a:fontRef idx="minor">
            <a:srgbClr val="000000"/>
          </a:fontRef>
        </p:style>
      </p:cxnSp>
      <p:sp>
        <p:nvSpPr>
          <p:cNvPr id="3" name="矩形 2"/>
          <p:cNvSpPr/>
          <p:nvPr>
            <p:custDataLst>
              <p:tags r:id="rId2"/>
            </p:custDataLst>
          </p:nvPr>
        </p:nvSpPr>
        <p:spPr>
          <a:xfrm>
            <a:off x="541321" y="2311138"/>
            <a:ext cx="914400" cy="914400"/>
          </a:xfrm>
          <a:prstGeom prst="rect">
            <a:avLst/>
          </a:prstGeom>
          <a:solidFill>
            <a:srgbClr val="7030A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3"/>
            </p:custDataLst>
          </p:nvPr>
        </p:nvSpPr>
        <p:spPr>
          <a:xfrm>
            <a:off x="1711960" y="1236980"/>
            <a:ext cx="9080500" cy="2507615"/>
          </a:xfrm>
          <a:prstGeom prst="rect">
            <a:avLst/>
          </a:prstGeom>
        </p:spPr>
        <p:txBody>
          <a:bodyPr wrap="square" tIns="0"/>
          <a:lstStyle>
            <a:defPPr>
              <a:defRPr lang="zh-CN"/>
            </a:defPPr>
            <a:lvl1pPr>
              <a:defRPr>
                <a:solidFill>
                  <a:srgbClr val="E7E6E6">
                    <a:lumMod val="25000"/>
                  </a:srgbClr>
                </a:solidFill>
              </a:defRPr>
            </a:lvl1pPr>
          </a:lstStyle>
          <a:p>
            <a:pPr>
              <a:lnSpc>
                <a:spcPct val="130000"/>
              </a:lnSpc>
              <a:spcBef>
                <a:spcPts val="0"/>
              </a:spcBef>
              <a:spcAft>
                <a:spcPts val="0"/>
              </a:spcAft>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加快建设世界重要人才中心和创新高地，必须把握战略主动，做好顶层设计和战略谋划。我们的目标是：到2025 年，全社会研发经费投入大幅增长，科技创新主力军队伍建设取得重要进展，顶尖科学家集聚水平明显提高，人才自主培养能力不断增强，在关键核心技术领域拥有一大批战略科技人才、一流科技领军人才和创新团队；到2030 年，适应高质量发展的人才制度体系基本形成，创新人才自主培养能力显著提升，对世界优秀人才的吸引力明显增强，在主要科技领域有一批领跑者，在新兴前沿交叉领域有一批开拓者；到2035 年，形成我国在诸多领域人才竞争比较优势，国家战略科技力量和高水平人才队伍位居世界前列。</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cxnSp>
        <p:nvCxnSpPr>
          <p:cNvPr id="5" name="直接连接符 4"/>
          <p:cNvCxnSpPr/>
          <p:nvPr>
            <p:custDataLst>
              <p:tags r:id="rId4"/>
            </p:custDataLst>
          </p:nvPr>
        </p:nvCxnSpPr>
        <p:spPr>
          <a:xfrm flipV="1">
            <a:off x="621014" y="6209436"/>
            <a:ext cx="9991725" cy="100330"/>
          </a:xfrm>
          <a:prstGeom prst="line">
            <a:avLst/>
          </a:prstGeom>
        </p:spPr>
        <p:style>
          <a:lnRef idx="1">
            <a:schemeClr val="accent2"/>
          </a:lnRef>
          <a:fillRef idx="0">
            <a:schemeClr val="accent2"/>
          </a:fillRef>
          <a:effectRef idx="0">
            <a:schemeClr val="accent2"/>
          </a:effectRef>
          <a:fontRef idx="minor">
            <a:schemeClr val="tx1"/>
          </a:fontRef>
        </p:style>
      </p:cxnSp>
      <p:sp>
        <p:nvSpPr>
          <p:cNvPr id="6" name="矩形 5"/>
          <p:cNvSpPr/>
          <p:nvPr>
            <p:custDataLst>
              <p:tags r:id="rId5"/>
            </p:custDataLst>
          </p:nvPr>
        </p:nvSpPr>
        <p:spPr>
          <a:xfrm>
            <a:off x="541321" y="5140063"/>
            <a:ext cx="914400" cy="914400"/>
          </a:xfrm>
          <a:prstGeom prst="rect">
            <a:avLst/>
          </a:prstGeom>
          <a:solidFill>
            <a:schemeClr val="accent2">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1711960" y="4483735"/>
            <a:ext cx="9080500" cy="2143125"/>
          </a:xfrm>
          <a:prstGeom prst="rect">
            <a:avLst/>
          </a:prstGeom>
        </p:spPr>
        <p:txBody>
          <a:bodyPr wrap="square" tIns="0"/>
          <a:lstStyle>
            <a:defPPr>
              <a:defRPr lang="zh-CN"/>
            </a:defPPr>
            <a:lvl1pPr>
              <a:defRPr>
                <a:solidFill>
                  <a:srgbClr val="E7E6E6">
                    <a:lumMod val="25000"/>
                  </a:srgbClr>
                </a:solidFill>
              </a:defRPr>
            </a:lvl1pPr>
          </a:lstStyle>
          <a:p>
            <a:pPr>
              <a:lnSpc>
                <a:spcPct val="130000"/>
              </a:lnSpc>
              <a:spcBef>
                <a:spcPts val="0"/>
              </a:spcBef>
              <a:spcAft>
                <a:spcPts val="0"/>
              </a:spcAft>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要深化人才发展体制机制改革。要大力培养使用战略科学家，坚持实践标准，在国家重大科技任务担纲领衔者中发现具有深厚科学素养、长期奋战在科研第一线，视野开阔，前瞻性判断力、跨学科理解能力、大兵团作战组织领导能力强的科学家。要打造大批一流科技领军人才和创新团队，发挥国家实验室、国家科研机构、高水平研究型大学、科技领军企业的国家队作用，围绕国家重点领域、重点产业，组织产学研协同攻关。要下大气力全方位培养、引进、用好人才。</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a:stCxn id="4" idx="3"/>
          </p:cNvCxnSpPr>
          <p:nvPr>
            <p:custDataLst>
              <p:tags r:id="rId1"/>
            </p:custDataLst>
          </p:nvPr>
        </p:nvCxnSpPr>
        <p:spPr>
          <a:xfrm flipH="1">
            <a:off x="2940052" y="4465743"/>
            <a:ext cx="198966" cy="321733"/>
          </a:xfrm>
          <a:prstGeom prst="line">
            <a:avLst/>
          </a:prstGeom>
        </p:spPr>
        <p:style>
          <a:lnRef idx="1">
            <a:srgbClr val="1F74AD"/>
          </a:lnRef>
          <a:fillRef idx="0">
            <a:srgbClr val="1F74AD"/>
          </a:fillRef>
          <a:effectRef idx="0">
            <a:srgbClr val="1F74AD"/>
          </a:effectRef>
          <a:fontRef idx="minor">
            <a:srgbClr val="000000"/>
          </a:fontRef>
        </p:style>
      </p:cxnSp>
      <p:sp>
        <p:nvSpPr>
          <p:cNvPr id="4" name="任意多边形 3"/>
          <p:cNvSpPr/>
          <p:nvPr>
            <p:custDataLst>
              <p:tags r:id="rId2"/>
            </p:custDataLst>
          </p:nvPr>
        </p:nvSpPr>
        <p:spPr>
          <a:xfrm>
            <a:off x="1360170" y="2889885"/>
            <a:ext cx="1964055" cy="1707515"/>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3"/>
            </p:custDataLst>
          </p:nvPr>
        </p:nvSpPr>
        <p:spPr>
          <a:xfrm>
            <a:off x="1360172" y="2853268"/>
            <a:ext cx="1964266" cy="36000"/>
          </a:xfrm>
          <a:prstGeom prst="rect">
            <a:avLst/>
          </a:prstGeom>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4"/>
            </p:custDataLst>
          </p:nvPr>
        </p:nvSpPr>
        <p:spPr>
          <a:xfrm>
            <a:off x="2758018" y="4696882"/>
            <a:ext cx="364066" cy="364066"/>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a:stCxn id="25" idx="3"/>
          </p:cNvCxnSpPr>
          <p:nvPr>
            <p:custDataLst>
              <p:tags r:id="rId5"/>
            </p:custDataLst>
          </p:nvPr>
        </p:nvCxnSpPr>
        <p:spPr>
          <a:xfrm flipH="1">
            <a:off x="5442515" y="4465743"/>
            <a:ext cx="198966" cy="321733"/>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5" name="任意多边形 24"/>
          <p:cNvSpPr/>
          <p:nvPr>
            <p:custDataLst>
              <p:tags r:id="rId6"/>
            </p:custDataLst>
          </p:nvPr>
        </p:nvSpPr>
        <p:spPr>
          <a:xfrm>
            <a:off x="3862705" y="2889885"/>
            <a:ext cx="1964055" cy="1707515"/>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7"/>
            </p:custDataLst>
          </p:nvPr>
        </p:nvSpPr>
        <p:spPr>
          <a:xfrm>
            <a:off x="3862635" y="2853268"/>
            <a:ext cx="1964266" cy="36000"/>
          </a:xfrm>
          <a:prstGeom prst="rect">
            <a:avLst/>
          </a:prstGeom>
          <a:solidFill>
            <a:srgbClr val="3498DB"/>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a:off x="5260481" y="4696882"/>
            <a:ext cx="364066" cy="364066"/>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a:stCxn id="30" idx="3"/>
          </p:cNvCxnSpPr>
          <p:nvPr>
            <p:custDataLst>
              <p:tags r:id="rId9"/>
            </p:custDataLst>
          </p:nvPr>
        </p:nvCxnSpPr>
        <p:spPr>
          <a:xfrm flipH="1">
            <a:off x="7944978" y="4465743"/>
            <a:ext cx="198966" cy="321733"/>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0" name="任意多边形 29"/>
          <p:cNvSpPr/>
          <p:nvPr>
            <p:custDataLst>
              <p:tags r:id="rId10"/>
            </p:custDataLst>
          </p:nvPr>
        </p:nvSpPr>
        <p:spPr>
          <a:xfrm>
            <a:off x="6365240" y="2888615"/>
            <a:ext cx="1964055" cy="1708785"/>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11"/>
            </p:custDataLst>
          </p:nvPr>
        </p:nvSpPr>
        <p:spPr>
          <a:xfrm>
            <a:off x="6365098" y="2853268"/>
            <a:ext cx="1964266" cy="36000"/>
          </a:xfrm>
          <a:prstGeom prst="rect">
            <a:avLst/>
          </a:prstGeom>
          <a:solidFill>
            <a:srgbClr val="1AA3AA"/>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12"/>
            </p:custDataLst>
          </p:nvPr>
        </p:nvSpPr>
        <p:spPr>
          <a:xfrm>
            <a:off x="7762944" y="4696882"/>
            <a:ext cx="364066" cy="364066"/>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53" name="直接连接符 52"/>
          <p:cNvCxnSpPr>
            <a:stCxn id="54" idx="3"/>
          </p:cNvCxnSpPr>
          <p:nvPr>
            <p:custDataLst>
              <p:tags r:id="rId13"/>
            </p:custDataLst>
          </p:nvPr>
        </p:nvCxnSpPr>
        <p:spPr>
          <a:xfrm flipH="1">
            <a:off x="10447442" y="4465743"/>
            <a:ext cx="198966" cy="321733"/>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54" name="任意多边形 53"/>
          <p:cNvSpPr/>
          <p:nvPr>
            <p:custDataLst>
              <p:tags r:id="rId14"/>
            </p:custDataLst>
          </p:nvPr>
        </p:nvSpPr>
        <p:spPr>
          <a:xfrm>
            <a:off x="8867775" y="2889885"/>
            <a:ext cx="1964055" cy="1707515"/>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5"/>
            </p:custDataLst>
          </p:nvPr>
        </p:nvSpPr>
        <p:spPr>
          <a:xfrm>
            <a:off x="8867562" y="2853268"/>
            <a:ext cx="1964266" cy="36000"/>
          </a:xfrm>
          <a:prstGeom prst="rect">
            <a:avLst/>
          </a:prstGeom>
          <a:solidFill>
            <a:srgbClr val="69A35B"/>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custDataLst>
              <p:tags r:id="rId16"/>
            </p:custDataLst>
          </p:nvPr>
        </p:nvSpPr>
        <p:spPr>
          <a:xfrm>
            <a:off x="10265408" y="4696882"/>
            <a:ext cx="364066" cy="364066"/>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7"/>
            </p:custDataLst>
          </p:nvPr>
        </p:nvSpPr>
        <p:spPr>
          <a:xfrm>
            <a:off x="1413012" y="3214001"/>
            <a:ext cx="1858586" cy="926917"/>
          </a:xfrm>
          <a:prstGeom prst="rect">
            <a:avLst/>
          </a:prstGeom>
          <a:noFill/>
        </p:spPr>
        <p:txBody>
          <a:bodyPr wrap="square" rtlCol="0" anchor="ctr" anchorCtr="0">
            <a:noAutofit/>
          </a:bodyPr>
          <a:p>
            <a:pPr algn="ct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劳动力供大于求的总量性矛盾非常突出；</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8"/>
            </p:custDataLst>
          </p:nvPr>
        </p:nvSpPr>
        <p:spPr>
          <a:xfrm>
            <a:off x="3915475" y="3214001"/>
            <a:ext cx="1858586" cy="926917"/>
          </a:xfrm>
          <a:prstGeom prst="rect">
            <a:avLst/>
          </a:prstGeom>
          <a:noFill/>
        </p:spPr>
        <p:txBody>
          <a:bodyPr wrap="square" rtlCol="0" anchor="ctr" anchorCtr="0">
            <a:normAutofit/>
          </a:bodyPr>
          <a:p>
            <a:pPr algn="ct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就业结构性矛盾十分突出；</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9"/>
            </p:custDataLst>
          </p:nvPr>
        </p:nvSpPr>
        <p:spPr>
          <a:xfrm>
            <a:off x="6417938" y="3214001"/>
            <a:ext cx="1858586" cy="926917"/>
          </a:xfrm>
          <a:prstGeom prst="rect">
            <a:avLst/>
          </a:prstGeom>
          <a:noFill/>
        </p:spPr>
        <p:txBody>
          <a:bodyPr wrap="square" rtlCol="0" anchor="ctr" anchorCtr="0">
            <a:normAutofit/>
          </a:bodyPr>
          <a:p>
            <a:pPr algn="ct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稳定就业依然面临重大压力；</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20"/>
            </p:custDataLst>
          </p:nvPr>
        </p:nvSpPr>
        <p:spPr>
          <a:xfrm>
            <a:off x="8920402" y="3214001"/>
            <a:ext cx="1858586" cy="926917"/>
          </a:xfrm>
          <a:prstGeom prst="rect">
            <a:avLst/>
          </a:prstGeom>
          <a:noFill/>
        </p:spPr>
        <p:txBody>
          <a:bodyPr wrap="square" rtlCol="0" anchor="ctr" anchorCtr="0">
            <a:noAutofit/>
          </a:bodyPr>
          <a:p>
            <a:pPr algn="ct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转变经济增长方式对就业提出新的挑战。</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1"/>
            </p:custDataLst>
          </p:nvPr>
        </p:nvSpPr>
        <p:spPr>
          <a:xfrm>
            <a:off x="3153577" y="1384036"/>
            <a:ext cx="5886117" cy="646331"/>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就业形势严峻的主要表现如下：</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rcRect b="43894"/>
          <a:stretch>
            <a:fillRect/>
          </a:stretch>
        </p:blipFill>
        <p:spPr>
          <a:xfrm>
            <a:off x="1099820" y="453390"/>
            <a:ext cx="9610090" cy="2975610"/>
          </a:xfrm>
          <a:prstGeom prst="rect">
            <a:avLst/>
          </a:prstGeom>
          <a:noFill/>
          <a:ln w="9525">
            <a:noFill/>
          </a:ln>
        </p:spPr>
      </p:pic>
      <p:sp>
        <p:nvSpPr>
          <p:cNvPr id="15" name="任意多边形: 形状 14"/>
          <p:cNvSpPr/>
          <p:nvPr>
            <p:custDataLst>
              <p:tags r:id="rId2"/>
            </p:custDataLst>
          </p:nvPr>
        </p:nvSpPr>
        <p:spPr>
          <a:xfrm>
            <a:off x="0" y="0"/>
            <a:ext cx="12192000" cy="6858000"/>
          </a:xfrm>
          <a:custGeom>
            <a:avLst/>
            <a:gdLst>
              <a:gd name="connsiteX0" fmla="*/ 241472 w 12192000"/>
              <a:gd name="connsiteY0" fmla="*/ 219422 h 6858000"/>
              <a:gd name="connsiteX1" fmla="*/ 241472 w 12192000"/>
              <a:gd name="connsiteY1" fmla="*/ 6638579 h 6858000"/>
              <a:gd name="connsiteX2" fmla="*/ 11950529 w 12192000"/>
              <a:gd name="connsiteY2" fmla="*/ 6638579 h 6858000"/>
              <a:gd name="connsiteX3" fmla="*/ 11950529 w 12192000"/>
              <a:gd name="connsiteY3" fmla="*/ 219422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41472" y="219422"/>
                </a:moveTo>
                <a:lnTo>
                  <a:pt x="241472" y="6638579"/>
                </a:lnTo>
                <a:lnTo>
                  <a:pt x="11950529" y="6638579"/>
                </a:lnTo>
                <a:lnTo>
                  <a:pt x="11950529" y="219422"/>
                </a:lnTo>
                <a:close/>
                <a:moveTo>
                  <a:pt x="0" y="0"/>
                </a:moveTo>
                <a:lnTo>
                  <a:pt x="12192000" y="0"/>
                </a:lnTo>
                <a:lnTo>
                  <a:pt x="12192000" y="6858000"/>
                </a:lnTo>
                <a:lnTo>
                  <a:pt x="0" y="6858000"/>
                </a:lnTo>
                <a:close/>
              </a:path>
            </a:pathLst>
          </a:custGeom>
          <a:solidFill>
            <a:srgbClr val="44546A">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9" name="矩形 18"/>
          <p:cNvSpPr/>
          <p:nvPr>
            <p:custDataLst>
              <p:tags r:id="rId3"/>
            </p:custDataLst>
          </p:nvPr>
        </p:nvSpPr>
        <p:spPr>
          <a:xfrm>
            <a:off x="243205" y="165735"/>
            <a:ext cx="11705590" cy="3263265"/>
          </a:xfrm>
          <a:prstGeom prst="rect">
            <a:avLst/>
          </a:prstGeom>
          <a:solidFill>
            <a:srgbClr val="44546A">
              <a:lumMod val="7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16" name="文本框 15"/>
          <p:cNvSpPr txBox="1"/>
          <p:nvPr>
            <p:custDataLst>
              <p:tags r:id="rId4"/>
            </p:custDataLst>
          </p:nvPr>
        </p:nvSpPr>
        <p:spPr>
          <a:xfrm>
            <a:off x="955857" y="1661740"/>
            <a:ext cx="10566400" cy="624840"/>
          </a:xfrm>
          <a:prstGeom prst="rect">
            <a:avLst/>
          </a:prstGeom>
          <a:noFill/>
        </p:spPr>
        <p:txBody>
          <a:bodyPr wrap="square" lIns="101600" tIns="38100" rIns="63500" bIns="38100" rtlCol="0">
            <a:noAutofit/>
          </a:bodyPr>
          <a:lstStyle/>
          <a:p>
            <a:pPr indent="0" algn="ctr">
              <a:lnSpc>
                <a:spcPct val="100000"/>
              </a:lnSpc>
              <a:spcBef>
                <a:spcPts val="0"/>
              </a:spcBef>
              <a:spcAft>
                <a:spcPts val="0"/>
              </a:spcAft>
              <a:buSzPct val="100000"/>
            </a:pPr>
            <a:r>
              <a:rPr lang="zh-CN" altLang="en-US" sz="4000" b="1" spc="300">
                <a:solidFill>
                  <a:srgbClr val="FFFFFF"/>
                </a:solidFill>
                <a:latin typeface="Arial" panose="020B0604020202020204" pitchFamily="34" charset="0"/>
                <a:ea typeface="微软雅黑" panose="020B0503020204020204" charset="-122"/>
              </a:rPr>
              <a:t>就业新形势</a:t>
            </a:r>
            <a:endParaRPr lang="zh-CN" altLang="en-US" sz="4000" b="1" spc="300">
              <a:solidFill>
                <a:srgbClr val="FFFFFF"/>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669925" y="3840480"/>
            <a:ext cx="10852150" cy="24974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8775" lvl="0" indent="-358775" algn="just" fontAlgn="ctr">
              <a:lnSpc>
                <a:spcPct val="130000"/>
              </a:lnSpc>
              <a:spcBef>
                <a:spcPts val="1000"/>
              </a:spcBef>
              <a:spcAft>
                <a:spcPts val="0"/>
              </a:spcAft>
              <a:buSzPct val="13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针对严峻的就业形势，在党的十九届四中全会《中共中央关于坚持和完善中国特色社会主义制度、推进国家治理体系和治理能力现代化若干重大问题的决定》中指出，健全有利于更充分更高质量就业的促进机制。坚持就业是民生之本，实施就业优先政策，创造更多就业岗位。健全公共就业服务和终身职业技能培训制度，完善重点群体就业支持体系。建立促进创业带动就业、多渠道灵活就业机制，对就业困难人员实行托底帮扶。坚决防止和纠正就业歧视，营造公平就业制度环境。健全劳动关系协调机制，构建和谐劳动关系，促进广大劳动者实现体面劳动、全面发展。</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TextBox 23"/>
          <p:cNvSpPr txBox="1"/>
          <p:nvPr>
            <p:custDataLst>
              <p:tags r:id="rId1"/>
            </p:custDataLst>
          </p:nvPr>
        </p:nvSpPr>
        <p:spPr>
          <a:xfrm>
            <a:off x="294005" y="307340"/>
            <a:ext cx="11567160" cy="8115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大学生自主创业的优惠政策</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grpSp>
        <p:nvGrpSpPr>
          <p:cNvPr id="12" name="组合 11"/>
          <p:cNvGrpSpPr/>
          <p:nvPr>
            <p:custDataLst>
              <p:tags r:id="rId2"/>
            </p:custDataLst>
          </p:nvPr>
        </p:nvGrpSpPr>
        <p:grpSpPr>
          <a:xfrm>
            <a:off x="6347440" y="2386602"/>
            <a:ext cx="275590" cy="2972105"/>
            <a:chOff x="5479533" y="1920512"/>
            <a:chExt cx="275590" cy="2972105"/>
          </a:xfrm>
        </p:grpSpPr>
        <p:cxnSp>
          <p:nvCxnSpPr>
            <p:cNvPr id="10" name="直接连接符 9"/>
            <p:cNvCxnSpPr/>
            <p:nvPr>
              <p:custDataLst>
                <p:tags r:id="rId3"/>
              </p:custDataLst>
            </p:nvPr>
          </p:nvCxnSpPr>
          <p:spPr>
            <a:xfrm>
              <a:off x="5617010" y="43166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4"/>
              </p:custDataLst>
            </p:nvPr>
          </p:nvSpPr>
          <p:spPr>
            <a:xfrm rot="5400000">
              <a:off x="4619743" y="3370217"/>
              <a:ext cx="199517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5"/>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6" name="文本框 5"/>
          <p:cNvSpPr txBox="1"/>
          <p:nvPr/>
        </p:nvSpPr>
        <p:spPr>
          <a:xfrm>
            <a:off x="7679690" y="2175510"/>
            <a:ext cx="3736975" cy="3830955"/>
          </a:xfrm>
          <a:prstGeom prst="rect">
            <a:avLst/>
          </a:prstGeom>
          <a:solidFill>
            <a:schemeClr val="accent2">
              <a:lumMod val="60000"/>
              <a:lumOff val="40000"/>
            </a:schemeClr>
          </a:solid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持人社部门核发《就业创业证》的高校毕业生在毕业年度内创办个体工商户、个人独资企业的，3年内按每户每年8000元为限额依次扣减其当年实际应缴纳的营业税、城市维护建设税、教育费附加和个人所得税。对高校毕业生创办的小型微利企业，按国家规定享受相关税收支持政策。</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01320" y="1245235"/>
            <a:ext cx="5659755" cy="1014730"/>
          </a:xfrm>
          <a:prstGeom prst="rect">
            <a:avLst/>
          </a:prstGeom>
          <a:noFill/>
        </p:spPr>
        <p:txBody>
          <a:bodyPr wrap="square" rtlCol="0">
            <a:spAutoFit/>
          </a:bodyPr>
          <a:p>
            <a:r>
              <a:rPr lang="en-US" altLang="zh-CN" sz="6000" b="1">
                <a:solidFill>
                  <a:srgbClr val="7030A0"/>
                </a:solidFill>
                <a:latin typeface="微软雅黑" panose="020B0503020204020204" charset="-122"/>
                <a:ea typeface="微软雅黑" panose="020B0503020204020204" charset="-122"/>
                <a:cs typeface="微软雅黑" panose="020B0503020204020204" charset="-122"/>
              </a:rPr>
              <a:t>01</a:t>
            </a:r>
            <a:r>
              <a:rPr lang="en-US" altLang="zh-CN"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税收优惠</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101" name="图片 100"/>
          <p:cNvPicPr/>
          <p:nvPr/>
        </p:nvPicPr>
        <p:blipFill>
          <a:blip r:embed="rId6"/>
          <a:stretch>
            <a:fillRect/>
          </a:stretch>
        </p:blipFill>
        <p:spPr>
          <a:xfrm>
            <a:off x="859790" y="2386330"/>
            <a:ext cx="4953000" cy="3409950"/>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TextBox 23"/>
          <p:cNvSpPr txBox="1"/>
          <p:nvPr>
            <p:custDataLst>
              <p:tags r:id="rId1"/>
            </p:custDataLst>
          </p:nvPr>
        </p:nvSpPr>
        <p:spPr>
          <a:xfrm>
            <a:off x="294005" y="307340"/>
            <a:ext cx="11567160" cy="8115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大学生自主创业的优惠政策</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grpSp>
        <p:nvGrpSpPr>
          <p:cNvPr id="12" name="组合 11"/>
          <p:cNvGrpSpPr/>
          <p:nvPr>
            <p:custDataLst>
              <p:tags r:id="rId2"/>
            </p:custDataLst>
          </p:nvPr>
        </p:nvGrpSpPr>
        <p:grpSpPr>
          <a:xfrm>
            <a:off x="6347440" y="2386602"/>
            <a:ext cx="275590" cy="2972105"/>
            <a:chOff x="5479533" y="1920512"/>
            <a:chExt cx="275590" cy="2972105"/>
          </a:xfrm>
        </p:grpSpPr>
        <p:cxnSp>
          <p:nvCxnSpPr>
            <p:cNvPr id="10" name="直接连接符 9"/>
            <p:cNvCxnSpPr/>
            <p:nvPr>
              <p:custDataLst>
                <p:tags r:id="rId3"/>
              </p:custDataLst>
            </p:nvPr>
          </p:nvCxnSpPr>
          <p:spPr>
            <a:xfrm>
              <a:off x="5617010" y="43166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4"/>
              </p:custDataLst>
            </p:nvPr>
          </p:nvSpPr>
          <p:spPr>
            <a:xfrm rot="5400000">
              <a:off x="4619743" y="3370217"/>
              <a:ext cx="199517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5"/>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6" name="文本框 5"/>
          <p:cNvSpPr txBox="1"/>
          <p:nvPr/>
        </p:nvSpPr>
        <p:spPr>
          <a:xfrm>
            <a:off x="7709535" y="2077085"/>
            <a:ext cx="2844165" cy="3415030"/>
          </a:xfrm>
          <a:prstGeom prst="rect">
            <a:avLst/>
          </a:prstGeom>
          <a:solidFill>
            <a:schemeClr val="accent2">
              <a:lumMod val="60000"/>
              <a:lumOff val="40000"/>
            </a:schemeClr>
          </a:solid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有创业意愿的大学生，可免费获得公共就业和人才服务机构提供的创业指导服务，包括政策咨询、信息服务、项目开发、风险评估、开业指导、融资服务、跟踪扶持等“一条龙"创业服务。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52425" y="1550035"/>
            <a:ext cx="5659755" cy="1014730"/>
          </a:xfrm>
          <a:prstGeom prst="rect">
            <a:avLst/>
          </a:prstGeom>
          <a:noFill/>
        </p:spPr>
        <p:txBody>
          <a:bodyPr wrap="square" rtlCol="0">
            <a:spAutoFit/>
          </a:bodyPr>
          <a:p>
            <a:r>
              <a:rPr lang="en-US" altLang="zh-CN" sz="6000" b="1">
                <a:solidFill>
                  <a:srgbClr val="7030A0"/>
                </a:solidFill>
                <a:latin typeface="微软雅黑" panose="020B0503020204020204" charset="-122"/>
                <a:ea typeface="微软雅黑" panose="020B0503020204020204" charset="-122"/>
                <a:cs typeface="微软雅黑" panose="020B0503020204020204" charset="-122"/>
              </a:rPr>
              <a:t>02</a:t>
            </a:r>
            <a:r>
              <a:rPr lang="en-US" altLang="zh-CN"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免费创业服务</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102" name="图片 101"/>
          <p:cNvPicPr/>
          <p:nvPr/>
        </p:nvPicPr>
        <p:blipFill>
          <a:blip r:embed="rId6"/>
          <a:stretch>
            <a:fillRect/>
          </a:stretch>
        </p:blipFill>
        <p:spPr>
          <a:xfrm>
            <a:off x="770255" y="2620010"/>
            <a:ext cx="5080000" cy="3048000"/>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模块二</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2630170"/>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把握职业发展的环境与时代趋势，认识自己</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TextBox 23"/>
          <p:cNvSpPr txBox="1"/>
          <p:nvPr>
            <p:custDataLst>
              <p:tags r:id="rId1"/>
            </p:custDataLst>
          </p:nvPr>
        </p:nvSpPr>
        <p:spPr>
          <a:xfrm>
            <a:off x="294005" y="307340"/>
            <a:ext cx="11567160" cy="81153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大学生自主创业的优惠政策</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grpSp>
        <p:nvGrpSpPr>
          <p:cNvPr id="12" name="组合 11"/>
          <p:cNvGrpSpPr/>
          <p:nvPr>
            <p:custDataLst>
              <p:tags r:id="rId2"/>
            </p:custDataLst>
          </p:nvPr>
        </p:nvGrpSpPr>
        <p:grpSpPr>
          <a:xfrm>
            <a:off x="6347440" y="2544082"/>
            <a:ext cx="275590" cy="2972105"/>
            <a:chOff x="5479533" y="1920512"/>
            <a:chExt cx="275590" cy="2972105"/>
          </a:xfrm>
        </p:grpSpPr>
        <p:cxnSp>
          <p:nvCxnSpPr>
            <p:cNvPr id="10" name="直接连接符 9"/>
            <p:cNvCxnSpPr/>
            <p:nvPr>
              <p:custDataLst>
                <p:tags r:id="rId3"/>
              </p:custDataLst>
            </p:nvPr>
          </p:nvCxnSpPr>
          <p:spPr>
            <a:xfrm>
              <a:off x="5617010" y="43166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4"/>
              </p:custDataLst>
            </p:nvPr>
          </p:nvSpPr>
          <p:spPr>
            <a:xfrm rot="5400000">
              <a:off x="4619743" y="3370217"/>
              <a:ext cx="199517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5"/>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sp>
        <p:nvSpPr>
          <p:cNvPr id="6" name="文本框 5"/>
          <p:cNvSpPr txBox="1"/>
          <p:nvPr/>
        </p:nvSpPr>
        <p:spPr>
          <a:xfrm>
            <a:off x="7503795" y="1938655"/>
            <a:ext cx="4000500" cy="4246245"/>
          </a:xfrm>
          <a:prstGeom prst="rect">
            <a:avLst/>
          </a:prstGeom>
          <a:solidFill>
            <a:schemeClr val="accent2">
              <a:lumMod val="60000"/>
              <a:lumOff val="40000"/>
            </a:schemeClr>
          </a:solidFill>
        </p:spPr>
        <p:txBody>
          <a:bodyPr wrap="square" rtlCol="0">
            <a:spAutoFit/>
          </a:bodyPr>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自主创业大学生可享受各地各高校对自主创业学生实行的持续帮扶、全程指导、-站式服务。以及地方、高校两级信息服务平台，为学生实时提供的国家政策、市场动向等信息,和创业项目对接、知识产权交易等服务。可享受各地在充分发挥各类创业孵化基地作用的基础上，因地制宜建设的大学生创业孵化基地,和相关培训、指导服务等扶持政策。</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50215" y="1285240"/>
            <a:ext cx="5659755" cy="1014730"/>
          </a:xfrm>
          <a:prstGeom prst="rect">
            <a:avLst/>
          </a:prstGeom>
          <a:noFill/>
        </p:spPr>
        <p:txBody>
          <a:bodyPr wrap="square" rtlCol="0">
            <a:spAutoFit/>
          </a:bodyPr>
          <a:p>
            <a:r>
              <a:rPr lang="en-US" altLang="zh-CN" sz="6000" b="1">
                <a:solidFill>
                  <a:srgbClr val="7030A0"/>
                </a:solidFill>
                <a:latin typeface="微软雅黑" panose="020B0503020204020204" charset="-122"/>
                <a:ea typeface="微软雅黑" panose="020B0503020204020204" charset="-122"/>
                <a:cs typeface="微软雅黑" panose="020B0503020204020204" charset="-122"/>
              </a:rPr>
              <a:t>03</a:t>
            </a:r>
            <a:r>
              <a:rPr lang="en-US" altLang="zh-CN" b="1">
                <a:latin typeface="微软雅黑" panose="020B0503020204020204" charset="-122"/>
                <a:ea typeface="微软雅黑" panose="020B0503020204020204" charset="-122"/>
                <a:cs typeface="微软雅黑" panose="020B0503020204020204" charset="-122"/>
              </a:rPr>
              <a:t>   </a:t>
            </a:r>
            <a:r>
              <a:rPr lang="zh-CN" altLang="en-US" sz="2400" b="1">
                <a:latin typeface="微软雅黑" panose="020B0503020204020204" charset="-122"/>
                <a:ea typeface="微软雅黑" panose="020B0503020204020204" charset="-122"/>
                <a:cs typeface="微软雅黑" panose="020B0503020204020204" charset="-122"/>
              </a:rPr>
              <a:t>大学生创业指导服务</a:t>
            </a:r>
            <a:endParaRPr lang="zh-CN" altLang="en-US" sz="2400" b="1">
              <a:latin typeface="微软雅黑" panose="020B0503020204020204" charset="-122"/>
              <a:ea typeface="微软雅黑" panose="020B0503020204020204" charset="-122"/>
              <a:cs typeface="微软雅黑" panose="020B0503020204020204" charset="-122"/>
            </a:endParaRPr>
          </a:p>
        </p:txBody>
      </p:sp>
      <p:pic>
        <p:nvPicPr>
          <p:cNvPr id="108" name="图片 107"/>
          <p:cNvPicPr/>
          <p:nvPr/>
        </p:nvPicPr>
        <p:blipFill>
          <a:blip r:embed="rId6"/>
          <a:stretch>
            <a:fillRect/>
          </a:stretch>
        </p:blipFill>
        <p:spPr>
          <a:xfrm>
            <a:off x="1596390" y="2386330"/>
            <a:ext cx="3602355" cy="4039235"/>
          </a:xfrm>
          <a:prstGeom prst="rect">
            <a:avLst/>
          </a:prstGeom>
          <a:noFill/>
          <a:ln w="9525">
            <a:noFill/>
          </a:ln>
        </p:spPr>
      </p:pic>
    </p:spTree>
    <p:custDataLst>
      <p:tags r:id="rId7"/>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2"/>
          <p:cNvGrpSpPr/>
          <p:nvPr>
            <p:custDataLst>
              <p:tags r:id="rId1"/>
            </p:custDataLst>
          </p:nvPr>
        </p:nvGrpSpPr>
        <p:grpSpPr>
          <a:xfrm rot="0">
            <a:off x="1724660" y="2583180"/>
            <a:ext cx="1731010" cy="1731010"/>
            <a:chOff x="2275115" y="2275115"/>
            <a:chExt cx="2307771" cy="2307771"/>
          </a:xfrm>
        </p:grpSpPr>
        <p:grpSp>
          <p:nvGrpSpPr>
            <p:cNvPr id="2" name="Group 1"/>
            <p:cNvGrpSpPr/>
            <p:nvPr/>
          </p:nvGrpSpPr>
          <p:grpSpPr>
            <a:xfrm>
              <a:off x="2275115" y="2275115"/>
              <a:ext cx="2307771" cy="2307771"/>
              <a:chOff x="2275115" y="2275115"/>
              <a:chExt cx="2307771" cy="2307771"/>
            </a:xfrm>
          </p:grpSpPr>
          <p:sp>
            <p:nvSpPr>
              <p:cNvPr id="25" name="Diamond 24"/>
              <p:cNvSpPr/>
              <p:nvPr>
                <p:custDataLst>
                  <p:tags r:id="rId2"/>
                </p:custDataLst>
              </p:nvPr>
            </p:nvSpPr>
            <p:spPr>
              <a:xfrm>
                <a:off x="2275115" y="2275115"/>
                <a:ext cx="2307771" cy="2307771"/>
              </a:xfrm>
              <a:prstGeom prst="diamond">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a:p>
            </p:txBody>
          </p:sp>
          <p:sp>
            <p:nvSpPr>
              <p:cNvPr id="26" name="Diamond 25"/>
              <p:cNvSpPr/>
              <p:nvPr>
                <p:custDataLst>
                  <p:tags r:id="rId3"/>
                </p:custDataLst>
              </p:nvPr>
            </p:nvSpPr>
            <p:spPr>
              <a:xfrm>
                <a:off x="2418174" y="2418174"/>
                <a:ext cx="2021654" cy="2021652"/>
              </a:xfrm>
              <a:prstGeom prst="diamond">
                <a:avLst/>
              </a:prstGeom>
              <a:solidFill>
                <a:srgbClr val="E7E6E6">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1350" dirty="0"/>
              </a:p>
            </p:txBody>
          </p:sp>
        </p:grpSp>
        <p:sp>
          <p:nvSpPr>
            <p:cNvPr id="27" name="AutoShape 117"/>
            <p:cNvSpPr/>
            <p:nvPr>
              <p:custDataLst>
                <p:tags r:id="rId4"/>
              </p:custDataLst>
            </p:nvPr>
          </p:nvSpPr>
          <p:spPr bwMode="auto">
            <a:xfrm>
              <a:off x="3077956" y="3222901"/>
              <a:ext cx="702087" cy="52686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panose="020B0502020104020203" charset="0"/>
                <a:sym typeface="Gill Sans" panose="020B0502020104020203" charset="0"/>
              </a:endParaRPr>
            </a:p>
          </p:txBody>
        </p:sp>
      </p:grpSp>
      <p:sp>
        <p:nvSpPr>
          <p:cNvPr id="38" name="TextBox 23"/>
          <p:cNvSpPr txBox="1"/>
          <p:nvPr>
            <p:custDataLst>
              <p:tags r:id="rId5"/>
            </p:custDataLst>
          </p:nvPr>
        </p:nvSpPr>
        <p:spPr>
          <a:xfrm>
            <a:off x="6747323" y="1072280"/>
            <a:ext cx="3024000" cy="1531620"/>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4572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职业发展的</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a:p>
            <a:pPr>
              <a:lnSpc>
                <a:spcPct val="130000"/>
              </a:lnSpc>
            </a:pPr>
            <a:r>
              <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rPr>
              <a:t>新趋势</a:t>
            </a:r>
            <a:endParaRPr lang="zh-CN" altLang="en-US" sz="3600" b="1">
              <a:solidFill>
                <a:srgbClr val="000000">
                  <a:lumMod val="75000"/>
                  <a:lumOff val="25000"/>
                </a:srgbClr>
              </a:solidFill>
              <a:latin typeface="Arial" panose="020B0604020202020204" pitchFamily="34" charset="0"/>
              <a:ea typeface="微软雅黑" panose="020B0503020204020204" charset="-122"/>
              <a:cs typeface="Lato Heavy" panose="020F0902020204030203" pitchFamily="34" charset="0"/>
            </a:endParaRPr>
          </a:p>
        </p:txBody>
      </p:sp>
      <p:sp>
        <p:nvSpPr>
          <p:cNvPr id="8" name="椭圆 7"/>
          <p:cNvSpPr/>
          <p:nvPr>
            <p:custDataLst>
              <p:tags r:id="rId6"/>
            </p:custDataLst>
          </p:nvPr>
        </p:nvSpPr>
        <p:spPr>
          <a:xfrm>
            <a:off x="6857999" y="331581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文本框 3"/>
          <p:cNvSpPr txBox="1"/>
          <p:nvPr>
            <p:custDataLst>
              <p:tags r:id="rId7"/>
            </p:custDataLst>
          </p:nvPr>
        </p:nvSpPr>
        <p:spPr>
          <a:xfrm>
            <a:off x="6839634" y="341055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０１</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2" name="TextBox 46"/>
          <p:cNvSpPr txBox="1"/>
          <p:nvPr>
            <p:custDataLst>
              <p:tags r:id="rId8"/>
            </p:custDataLst>
          </p:nvPr>
        </p:nvSpPr>
        <p:spPr>
          <a:xfrm>
            <a:off x="7504329" y="3395151"/>
            <a:ext cx="3024000" cy="397510"/>
          </a:xfrm>
          <a:prstGeom prst="rect">
            <a:avLst/>
          </a:prstGeom>
          <a:noFill/>
        </p:spPr>
        <p:txBody>
          <a:bodyPr wrap="square" lIns="91428" tIns="45713" rIns="91428" bIns="45713" rtlCol="0" anchor="ctr" anchorCtr="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职业观念的新变化</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18" name="椭圆 17"/>
          <p:cNvSpPr/>
          <p:nvPr>
            <p:custDataLst>
              <p:tags r:id="rId9"/>
            </p:custDataLst>
          </p:nvPr>
        </p:nvSpPr>
        <p:spPr>
          <a:xfrm>
            <a:off x="6857999" y="404015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19" name="文本框 18"/>
          <p:cNvSpPr txBox="1"/>
          <p:nvPr>
            <p:custDataLst>
              <p:tags r:id="rId10"/>
            </p:custDataLst>
          </p:nvPr>
        </p:nvSpPr>
        <p:spPr>
          <a:xfrm>
            <a:off x="6839634" y="413489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０２</a:t>
            </a:r>
            <a:endParaRPr lang="zh-CN" altLang="en-US" b="1" spc="-300" dirty="0">
              <a:solidFill>
                <a:sysClr val="window" lastClr="FFFFFF"/>
              </a:solidFill>
              <a:latin typeface="Arial" panose="020B0604020202020204" pitchFamily="34" charset="0"/>
              <a:ea typeface="微软雅黑" panose="020B0503020204020204" charset="-122"/>
            </a:endParaRPr>
          </a:p>
        </p:txBody>
      </p:sp>
      <p:sp>
        <p:nvSpPr>
          <p:cNvPr id="23" name="TextBox 46"/>
          <p:cNvSpPr txBox="1"/>
          <p:nvPr>
            <p:custDataLst>
              <p:tags r:id="rId11"/>
            </p:custDataLst>
          </p:nvPr>
        </p:nvSpPr>
        <p:spPr>
          <a:xfrm>
            <a:off x="7504329" y="4119490"/>
            <a:ext cx="3024000" cy="397510"/>
          </a:xfrm>
          <a:prstGeom prst="rect">
            <a:avLst/>
          </a:prstGeom>
          <a:noFill/>
        </p:spPr>
        <p:txBody>
          <a:bodyPr wrap="square" lIns="91428" tIns="45713" rIns="91428" bIns="45713" rtlCol="0" anchor="ctr" anchorCtr="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rPr>
              <a:t>职业方式的新变化</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0" name="椭圆 19"/>
          <p:cNvSpPr/>
          <p:nvPr>
            <p:custDataLst>
              <p:tags r:id="rId12"/>
            </p:custDataLst>
          </p:nvPr>
        </p:nvSpPr>
        <p:spPr>
          <a:xfrm>
            <a:off x="6857999" y="4764498"/>
            <a:ext cx="558800" cy="558800"/>
          </a:xfrm>
          <a:prstGeom prst="ellipse">
            <a:avLst/>
          </a:prstGeom>
          <a:solidFill>
            <a:srgbClr val="4472C4"/>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21" name="文本框 20"/>
          <p:cNvSpPr txBox="1"/>
          <p:nvPr>
            <p:custDataLst>
              <p:tags r:id="rId13"/>
            </p:custDataLst>
          </p:nvPr>
        </p:nvSpPr>
        <p:spPr>
          <a:xfrm>
            <a:off x="6839634" y="4859232"/>
            <a:ext cx="563880" cy="368300"/>
          </a:xfrm>
          <a:prstGeom prst="rect">
            <a:avLst/>
          </a:prstGeom>
          <a:noFill/>
        </p:spPr>
        <p:txBody>
          <a:bodyPr wrap="none" rtlCol="0">
            <a:spAutoFit/>
          </a:bodyPr>
          <a:lstStyle/>
          <a:p>
            <a:r>
              <a:rPr lang="zh-CN" altLang="en-US" b="1" spc="-300" dirty="0">
                <a:solidFill>
                  <a:sysClr val="window" lastClr="FFFFFF"/>
                </a:solidFill>
                <a:latin typeface="Arial" panose="020B0604020202020204" pitchFamily="34" charset="0"/>
                <a:ea typeface="微软雅黑" panose="020B0503020204020204" charset="-122"/>
              </a:rPr>
              <a:t>０３</a:t>
            </a:r>
            <a:endParaRPr lang="en-US" altLang="zh-CN" b="1" spc="-300" dirty="0">
              <a:solidFill>
                <a:sysClr val="window" lastClr="FFFFFF"/>
              </a:solidFill>
              <a:latin typeface="Arial" panose="020B0604020202020204" pitchFamily="34" charset="0"/>
              <a:ea typeface="微软雅黑" panose="020B0503020204020204" charset="-122"/>
            </a:endParaRPr>
          </a:p>
        </p:txBody>
      </p:sp>
      <p:sp>
        <p:nvSpPr>
          <p:cNvPr id="24" name="TextBox 46"/>
          <p:cNvSpPr txBox="1"/>
          <p:nvPr>
            <p:custDataLst>
              <p:tags r:id="rId14"/>
            </p:custDataLst>
          </p:nvPr>
        </p:nvSpPr>
        <p:spPr>
          <a:xfrm>
            <a:off x="7504331" y="4843831"/>
            <a:ext cx="3024000" cy="397510"/>
          </a:xfrm>
          <a:prstGeom prst="rect">
            <a:avLst/>
          </a:prstGeom>
          <a:noFill/>
        </p:spPr>
        <p:txBody>
          <a:bodyPr wrap="square" lIns="91428" tIns="45713" rIns="91428" bIns="45713" rtlCol="0" anchor="ctr" anchorCtr="0">
            <a:spAutoFit/>
          </a:bodyPr>
          <a:lstStyle/>
          <a:p>
            <a:pPr>
              <a:defRPr/>
            </a:pPr>
            <a:r>
              <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职业新变动</a:t>
            </a:r>
            <a:endParaRPr lang="zh-CN" altLang="en-US" sz="2000" kern="0">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custDataLst>
              <p:tags r:id="rId15"/>
            </p:custDataLst>
          </p:nvPr>
        </p:nvGrpSpPr>
        <p:grpSpPr>
          <a:xfrm>
            <a:off x="5396210" y="1920512"/>
            <a:ext cx="275590" cy="2972105"/>
            <a:chOff x="5479533" y="1920512"/>
            <a:chExt cx="275590" cy="2972105"/>
          </a:xfrm>
        </p:grpSpPr>
        <p:cxnSp>
          <p:nvCxnSpPr>
            <p:cNvPr id="10" name="直接连接符 9"/>
            <p:cNvCxnSpPr/>
            <p:nvPr>
              <p:custDataLst>
                <p:tags r:id="rId16"/>
              </p:custDataLst>
            </p:nvPr>
          </p:nvCxnSpPr>
          <p:spPr>
            <a:xfrm>
              <a:off x="5617010" y="4316617"/>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sp>
          <p:nvSpPr>
            <p:cNvPr id="9" name="文本框 8"/>
            <p:cNvSpPr txBox="1"/>
            <p:nvPr>
              <p:custDataLst>
                <p:tags r:id="rId17"/>
              </p:custDataLst>
            </p:nvPr>
          </p:nvSpPr>
          <p:spPr>
            <a:xfrm rot="5400000">
              <a:off x="4619743" y="3370217"/>
              <a:ext cx="1995170" cy="275590"/>
            </a:xfrm>
            <a:prstGeom prst="rect">
              <a:avLst/>
            </a:prstGeom>
            <a:noFill/>
          </p:spPr>
          <p:txBody>
            <a:bodyPr wrap="square" rtlCol="0">
              <a:spAutoFit/>
            </a:bodyPr>
            <a:lstStyle/>
            <a:p>
              <a:r>
                <a:rPr lang="en-US" altLang="zh-CN" sz="1200">
                  <a:solidFill>
                    <a:sysClr val="window" lastClr="FFFFFF">
                      <a:lumMod val="75000"/>
                    </a:sysClr>
                  </a:solidFill>
                  <a:latin typeface="Arial" panose="020B0604020202020204" pitchFamily="34" charset="0"/>
                  <a:ea typeface="微软雅黑" panose="020B0503020204020204" charset="-122"/>
                </a:rPr>
                <a:t>www.textbookcenter.cn</a:t>
              </a:r>
              <a:endParaRPr lang="en-US" altLang="zh-CN" sz="1200">
                <a:solidFill>
                  <a:sysClr val="window" lastClr="FFFFFF">
                    <a:lumMod val="75000"/>
                  </a:sysClr>
                </a:solidFill>
                <a:latin typeface="Arial" panose="020B0604020202020204" pitchFamily="34" charset="0"/>
                <a:ea typeface="微软雅黑" panose="020B0503020204020204" charset="-122"/>
              </a:endParaRPr>
            </a:p>
          </p:txBody>
        </p:sp>
        <p:cxnSp>
          <p:nvCxnSpPr>
            <p:cNvPr id="32" name="直接连接符 31"/>
            <p:cNvCxnSpPr/>
            <p:nvPr>
              <p:custDataLst>
                <p:tags r:id="rId18"/>
              </p:custDataLst>
            </p:nvPr>
          </p:nvCxnSpPr>
          <p:spPr>
            <a:xfrm>
              <a:off x="5617010" y="1920512"/>
              <a:ext cx="0" cy="576000"/>
            </a:xfrm>
            <a:prstGeom prst="line">
              <a:avLst/>
            </a:prstGeom>
            <a:ln>
              <a:solidFill>
                <a:sysClr val="window" lastClr="FFFFFF">
                  <a:lumMod val="75000"/>
                </a:sysClr>
              </a:solidFill>
            </a:ln>
          </p:spPr>
          <p:style>
            <a:lnRef idx="1">
              <a:srgbClr val="1E6BC5"/>
            </a:lnRef>
            <a:fillRef idx="0">
              <a:srgbClr val="1E6BC5"/>
            </a:fillRef>
            <a:effectRef idx="0">
              <a:srgbClr val="1E6BC5"/>
            </a:effectRef>
            <a:fontRef idx="minor">
              <a:srgbClr val="000000"/>
            </a:fontRef>
          </p:style>
        </p:cxnSp>
      </p:grpSp>
      <p:pic>
        <p:nvPicPr>
          <p:cNvPr id="101" name="图片 100"/>
          <p:cNvPicPr/>
          <p:nvPr/>
        </p:nvPicPr>
        <p:blipFill>
          <a:blip r:embed="rId19"/>
          <a:stretch>
            <a:fillRect/>
          </a:stretch>
        </p:blipFill>
        <p:spPr>
          <a:xfrm>
            <a:off x="55880" y="1707515"/>
            <a:ext cx="5340350" cy="3872865"/>
          </a:xfrm>
          <a:prstGeom prst="rect">
            <a:avLst/>
          </a:prstGeom>
          <a:noFill/>
          <a:ln w="9525">
            <a:noFill/>
          </a:ln>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95910" y="-12065"/>
            <a:ext cx="4300220" cy="6858000"/>
          </a:xfrm>
          <a:prstGeom prst="rect">
            <a:avLst/>
          </a:prstGeom>
          <a:solidFill>
            <a:srgbClr val="C5CFCF">
              <a:lumMod val="20000"/>
              <a:lumOff val="8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7" name="椭圆 6"/>
          <p:cNvSpPr/>
          <p:nvPr>
            <p:custDataLst>
              <p:tags r:id="rId2"/>
            </p:custDataLst>
          </p:nvPr>
        </p:nvSpPr>
        <p:spPr>
          <a:xfrm>
            <a:off x="1096900" y="858423"/>
            <a:ext cx="2592600" cy="2592600"/>
          </a:xfrm>
          <a:prstGeom prst="ellipse">
            <a:avLst/>
          </a:prstGeom>
          <a:noFill/>
          <a:ln w="107950">
            <a:solidFill>
              <a:srgbClr val="E7E6E6">
                <a:lumMod val="75000"/>
              </a:srgbClr>
            </a:solidFill>
          </a:ln>
          <a:extLst>
            <a:ext uri="{909E8E84-426E-40DD-AFC4-6F175D3DCCD1}">
              <a14:hiddenFill xmlns:a14="http://schemas.microsoft.com/office/drawing/2010/main">
                <a:solidFill>
                  <a:sysClr val="window" lastClr="FFFFFF"/>
                </a:solidFill>
              </a14:hiddenFill>
            </a:ext>
          </a:extLst>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endParaRPr>
          </a:p>
        </p:txBody>
      </p:sp>
      <p:sp>
        <p:nvSpPr>
          <p:cNvPr id="2" name="标题 1"/>
          <p:cNvSpPr>
            <a:spLocks noGrp="1"/>
          </p:cNvSpPr>
          <p:nvPr>
            <p:custDataLst>
              <p:tags r:id="rId3"/>
            </p:custDataLst>
          </p:nvPr>
        </p:nvSpPr>
        <p:spPr>
          <a:xfrm>
            <a:off x="9147493" y="103972"/>
            <a:ext cx="3024187" cy="814388"/>
          </a:xfrm>
          <a:prstGeom prst="rect">
            <a:avLst/>
          </a:prstGeom>
        </p:spPr>
        <p:txBody>
          <a:bodyPr vert="horz" lIns="101600" tIns="38100" rIns="76200" bIns="3810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gn="r"/>
            <a:r>
              <a:rPr lang="en-US" altLang="zh-CN" sz="3600" b="1" dirty="0">
                <a:solidFill>
                  <a:srgbClr val="BB9654"/>
                </a:solidFill>
                <a:cs typeface="Arial" panose="020B0604020202020204" pitchFamily="34" charset="0"/>
              </a:rPr>
              <a:t>职业观</a:t>
            </a:r>
            <a:endParaRPr lang="en-US" altLang="zh-CN" b="1" dirty="0">
              <a:solidFill>
                <a:srgbClr val="D5BE95">
                  <a:lumMod val="75000"/>
                </a:srgbClr>
              </a:solidFill>
              <a:cs typeface="Arial" panose="020B0604020202020204" pitchFamily="34" charset="0"/>
            </a:endParaRPr>
          </a:p>
        </p:txBody>
      </p:sp>
      <p:sp>
        <p:nvSpPr>
          <p:cNvPr id="8" name="文本框 7"/>
          <p:cNvSpPr txBox="1"/>
          <p:nvPr>
            <p:custDataLst>
              <p:tags r:id="rId4"/>
            </p:custDataLst>
          </p:nvPr>
        </p:nvSpPr>
        <p:spPr>
          <a:xfrm>
            <a:off x="617855" y="3803650"/>
            <a:ext cx="3550285" cy="5835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职业观念的新变化</a:t>
            </a:r>
            <a:endParaRPr kumimoji="0" lang="zh-CN" altLang="en-US" sz="3200" b="1" i="0" u="none" strike="noStrike" kern="1200" cap="none" spc="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9" name="文本框 8"/>
          <p:cNvSpPr txBox="1"/>
          <p:nvPr>
            <p:custDataLst>
              <p:tags r:id="rId5"/>
            </p:custDataLst>
          </p:nvPr>
        </p:nvSpPr>
        <p:spPr>
          <a:xfrm>
            <a:off x="880554" y="4549890"/>
            <a:ext cx="3024022" cy="117030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b="0" i="0" u="none" strike="noStrike" kern="1200" cap="none" spc="150" normalizeH="0" noProof="0">
                <a:ln>
                  <a:noFill/>
                </a:ln>
                <a:solidFill>
                  <a:schemeClr val="tx1"/>
                </a:solidFill>
                <a:effectLst/>
                <a:uLnTx/>
                <a:uFillTx/>
                <a:latin typeface="微软雅黑" panose="020B0503020204020204" charset="-122"/>
                <a:ea typeface="微软雅黑" panose="020B0503020204020204" charset="-122"/>
                <a:sym typeface="Roboto Regular"/>
              </a:rPr>
              <a:t>随着社会经济的发展，职业观念、就业观念、创业观念都有了许多新的变化。</a:t>
            </a:r>
            <a:endParaRPr kumimoji="0" lang="zh-CN" altLang="en-US" b="0" i="0" u="none" strike="noStrike" kern="1200" cap="none" spc="150" normalizeH="0" noProof="0">
              <a:ln>
                <a:noFill/>
              </a:ln>
              <a:solidFill>
                <a:schemeClr val="tx1"/>
              </a:solidFill>
              <a:effectLst/>
              <a:uLnTx/>
              <a:uFillTx/>
              <a:latin typeface="微软雅黑" panose="020B0503020204020204" charset="-122"/>
              <a:ea typeface="微软雅黑" panose="020B0503020204020204" charset="-122"/>
              <a:sym typeface="Roboto Regular"/>
            </a:endParaRPr>
          </a:p>
        </p:txBody>
      </p:sp>
      <p:sp>
        <p:nvSpPr>
          <p:cNvPr id="12" name="矩形 11"/>
          <p:cNvSpPr/>
          <p:nvPr>
            <p:custDataLst>
              <p:tags r:id="rId6"/>
            </p:custDataLst>
          </p:nvPr>
        </p:nvSpPr>
        <p:spPr>
          <a:xfrm>
            <a:off x="-14358" y="138"/>
            <a:ext cx="310256" cy="6857862"/>
          </a:xfrm>
          <a:prstGeom prst="rect">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flipH="1">
            <a:off x="5013960" y="2948940"/>
            <a:ext cx="6659880" cy="3829685"/>
          </a:xfrm>
          <a:prstGeom prst="rect">
            <a:avLst/>
          </a:prstGeom>
          <a:noFill/>
        </p:spPr>
        <p:txBody>
          <a:bodyPr wrap="square" rtlCol="0">
            <a:spAutoFit/>
          </a:bodyPr>
          <a:lstStyle/>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一是人的职业属性由单位人转向社会人；</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二是人的职业信仰由对企业忠诚转向对职业忠诚；</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三是人的职业认知由身份社会转向能力社会；</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四是人的职业偏好由干一行爱一行转为爱一行干一行；</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五是人的价值由封闭型转向开放型；</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六是人的职业薪酬由按劳分配转向多种分配方式并存；</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七是人的职业能力提升由阶段性培训转为终身学习；</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八是人的职业变化由组织分配转为双向选择；</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九是人的职业考核由模糊评议到量化证据；</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a:p>
            <a:pPr marL="0" marR="0" lvl="0" indent="0" algn="l" defTabSz="914400" rtl="0" eaLnBrk="1" fontAlgn="auto" latinLnBrk="0" hangingPunct="1">
              <a:lnSpc>
                <a:spcPct val="135000"/>
              </a:lnSpc>
              <a:spcBef>
                <a:spcPts val="0"/>
              </a:spcBef>
              <a:spcAft>
                <a:spcPts val="0"/>
              </a:spcAft>
              <a:buClrTx/>
              <a:buSzTx/>
              <a:buFontTx/>
              <a:buNone/>
              <a:defRPr/>
            </a:pPr>
            <a:r>
              <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十是人的职业发展由人力资源扩张转为人力资本提升。</a:t>
            </a:r>
            <a:endParaRPr kumimoji="0" lang="zh-CN" altLang="en-US" b="1" i="0" u="none" strike="noStrike" kern="1200" cap="none" normalizeH="0" noProof="0">
              <a:ln>
                <a:noFill/>
              </a:ln>
              <a:solidFill>
                <a:srgbClr val="BB9654"/>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文本框 21"/>
          <p:cNvSpPr txBox="1"/>
          <p:nvPr>
            <p:custDataLst>
              <p:tags r:id="rId8"/>
            </p:custDataLst>
          </p:nvPr>
        </p:nvSpPr>
        <p:spPr>
          <a:xfrm flipH="1">
            <a:off x="5013960" y="968375"/>
            <a:ext cx="6313170"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15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sym typeface="微软雅黑" panose="020B0503020204020204" charset="-122"/>
              </a:rPr>
              <a:t>职业观是人们对职业理想、职业评价、职业成功等方面的综合评价。</a:t>
            </a:r>
            <a:endParaRPr kumimoji="0" lang="zh-CN" altLang="en-US" sz="2000" b="1" i="0" u="none" strike="noStrike" kern="1200" cap="none" spc="150" normalizeH="0" noProof="0">
              <a:ln>
                <a:noFill/>
              </a:ln>
              <a:solidFill>
                <a:srgbClr val="000000">
                  <a:lumMod val="75000"/>
                  <a:lumOff val="25000"/>
                </a:srgbClr>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custDataLst>
              <p:tags r:id="rId9"/>
            </p:custDataLst>
          </p:nvPr>
        </p:nvSpPr>
        <p:spPr>
          <a:xfrm>
            <a:off x="5013960" y="1725295"/>
            <a:ext cx="6313170" cy="1087120"/>
          </a:xfrm>
          <a:prstGeom prst="rect">
            <a:avLst/>
          </a:prstGeom>
        </p:spPr>
        <p:txBody>
          <a:bodyPr vert="horz" lIns="101600" tIns="0" rIns="82550" bIns="0" rtlCol="0">
            <a:normAutofit/>
          </a:bodyPr>
          <a:lstStyle>
            <a:lvl1pPr indent="0" fontAlgn="auto">
              <a:lnSpc>
                <a:spcPct val="130000"/>
              </a:lnSpc>
              <a:spcBef>
                <a:spcPts val="0"/>
              </a:spcBef>
              <a:spcAft>
                <a:spcPts val="1000"/>
              </a:spcAft>
              <a:buFont typeface="Arial" panose="020B0604020202020204" pitchFamily="34" charset="0"/>
              <a:buNone/>
              <a:defRPr sz="1600" u="none" strike="noStrike" cap="none" spc="150" normalizeH="0" baseline="0">
                <a:solidFill>
                  <a:sysClr val="window" lastClr="FFFFFF">
                    <a:lumMod val="50000"/>
                  </a:sysClr>
                </a:solidFill>
                <a:uFillTx/>
                <a:latin typeface="Arial" panose="020B0604020202020204" pitchFamily="34" charset="0"/>
                <a:ea typeface="微软雅黑" panose="020B050302020402020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a:solidFill>
                  <a:schemeClr val="tx1"/>
                </a:solidFill>
                <a:latin typeface="微软雅黑" panose="020B0503020204020204" charset="-122"/>
              </a:rPr>
              <a:t>职业观念发生了深刻的变化，职业理念逐步与国际接轨，职业能力渐渐与国际同步，职业素质不断提升。一些专家把此归结为以下十大变化。</a:t>
            </a:r>
            <a:endParaRPr lang="zh-CN" altLang="en-US" sz="1800">
              <a:solidFill>
                <a:schemeClr val="tx1"/>
              </a:solidFill>
              <a:latin typeface="微软雅黑" panose="020B0503020204020204" charset="-122"/>
            </a:endParaRPr>
          </a:p>
        </p:txBody>
      </p:sp>
      <p:sp>
        <p:nvSpPr>
          <p:cNvPr id="5" name="PA_库_矩形 3"/>
          <p:cNvSpPr/>
          <p:nvPr>
            <p:custDataLst>
              <p:tags r:id="rId10"/>
            </p:custDataLst>
          </p:nvPr>
        </p:nvSpPr>
        <p:spPr>
          <a:xfrm>
            <a:off x="1435100" y="1186180"/>
            <a:ext cx="1914525" cy="1937385"/>
          </a:xfrm>
          <a:custGeom>
            <a:avLst/>
            <a:gdLst>
              <a:gd name="connsiteX0" fmla="*/ 434 w 3415"/>
              <a:gd name="connsiteY0" fmla="*/ 428 h 3413"/>
              <a:gd name="connsiteX1" fmla="*/ 3416 w 3415"/>
              <a:gd name="connsiteY1" fmla="*/ 66 h 3413"/>
              <a:gd name="connsiteX2" fmla="*/ 3416 w 3415"/>
              <a:gd name="connsiteY2" fmla="*/ 3414 h 3413"/>
              <a:gd name="connsiteX3" fmla="*/ 60 w 3415"/>
              <a:gd name="connsiteY3" fmla="*/ 3414 h 3413"/>
              <a:gd name="connsiteX4" fmla="*/ 434 w 3415"/>
              <a:gd name="connsiteY4" fmla="*/ 428 h 3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6" h="3414">
                <a:moveTo>
                  <a:pt x="434" y="428"/>
                </a:moveTo>
                <a:cubicBezTo>
                  <a:pt x="1105" y="-242"/>
                  <a:pt x="2827" y="79"/>
                  <a:pt x="3416" y="66"/>
                </a:cubicBezTo>
                <a:lnTo>
                  <a:pt x="3416" y="3414"/>
                </a:lnTo>
                <a:lnTo>
                  <a:pt x="60" y="3414"/>
                </a:lnTo>
                <a:cubicBezTo>
                  <a:pt x="75" y="2824"/>
                  <a:pt x="-237" y="1098"/>
                  <a:pt x="434" y="428"/>
                </a:cubicBezTo>
                <a:close/>
              </a:path>
            </a:pathLst>
          </a:custGeom>
          <a:blipFill>
            <a:blip r:embed="rId11"/>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275182" y="1410926"/>
            <a:ext cx="3690548" cy="3690550"/>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589885"/>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2240782"/>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2333773"/>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微软雅黑" panose="020B0503020204020204" charset="-122"/>
              <a:ea typeface="微软雅黑" panose="020B0503020204020204" charset="-122"/>
            </a:endParaRPr>
          </a:p>
        </p:txBody>
      </p:sp>
      <p:sp>
        <p:nvSpPr>
          <p:cNvPr id="19" name="文本框 18"/>
          <p:cNvSpPr txBox="1"/>
          <p:nvPr>
            <p:custDataLst>
              <p:tags r:id="rId5"/>
            </p:custDataLst>
          </p:nvPr>
        </p:nvSpPr>
        <p:spPr>
          <a:xfrm>
            <a:off x="4337806" y="3097797"/>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就业观</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0" name="文本框 19"/>
          <p:cNvSpPr txBox="1"/>
          <p:nvPr>
            <p:custDataLst>
              <p:tags r:id="rId6"/>
            </p:custDataLst>
          </p:nvPr>
        </p:nvSpPr>
        <p:spPr>
          <a:xfrm>
            <a:off x="4339459" y="2942708"/>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2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职业观念的新变化</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16" name="矩形 15"/>
          <p:cNvSpPr/>
          <p:nvPr>
            <p:custDataLst>
              <p:tags r:id="rId7"/>
            </p:custDataLst>
          </p:nvPr>
        </p:nvSpPr>
        <p:spPr>
          <a:xfrm>
            <a:off x="4337806" y="2727965"/>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8"/>
            </p:custDataLst>
          </p:nvPr>
        </p:nvSpPr>
        <p:spPr>
          <a:xfrm>
            <a:off x="4337806" y="2727965"/>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9"/>
            </p:custDataLst>
          </p:nvPr>
        </p:nvSpPr>
        <p:spPr>
          <a:xfrm>
            <a:off x="5059519" y="2831161"/>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33" name="椭圆 32"/>
          <p:cNvSpPr/>
          <p:nvPr>
            <p:custDataLst>
              <p:tags r:id="rId10"/>
            </p:custDataLst>
          </p:nvPr>
        </p:nvSpPr>
        <p:spPr>
          <a:xfrm>
            <a:off x="6556028" y="1184233"/>
            <a:ext cx="671440" cy="671446"/>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4" name="任意多边形 22"/>
          <p:cNvSpPr/>
          <p:nvPr>
            <p:custDataLst>
              <p:tags r:id="rId11"/>
            </p:custDataLst>
          </p:nvPr>
        </p:nvSpPr>
        <p:spPr bwMode="auto">
          <a:xfrm>
            <a:off x="6720563" y="135210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5" name="文本框 34"/>
          <p:cNvSpPr txBox="1"/>
          <p:nvPr>
            <p:custDataLst>
              <p:tags r:id="rId12"/>
            </p:custDataLst>
          </p:nvPr>
        </p:nvSpPr>
        <p:spPr>
          <a:xfrm>
            <a:off x="8246110" y="979805"/>
            <a:ext cx="3312160" cy="756920"/>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一是由被动接受选择转为主动选择或“双向选择”；</a:t>
            </a:r>
            <a:endParaRPr lang="zh-CN" altLang="en-US" spc="150" dirty="0">
              <a:latin typeface="微软雅黑" panose="020B0503020204020204" charset="-122"/>
              <a:ea typeface="微软雅黑" panose="020B0503020204020204" charset="-122"/>
            </a:endParaRPr>
          </a:p>
        </p:txBody>
      </p:sp>
      <p:sp>
        <p:nvSpPr>
          <p:cNvPr id="51" name="椭圆 50"/>
          <p:cNvSpPr/>
          <p:nvPr>
            <p:custDataLst>
              <p:tags r:id="rId13"/>
            </p:custDataLst>
          </p:nvPr>
        </p:nvSpPr>
        <p:spPr>
          <a:xfrm>
            <a:off x="7355617" y="1993212"/>
            <a:ext cx="671440" cy="671446"/>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2" name="任意多边形 22"/>
          <p:cNvSpPr/>
          <p:nvPr>
            <p:custDataLst>
              <p:tags r:id="rId14"/>
            </p:custDataLst>
          </p:nvPr>
        </p:nvSpPr>
        <p:spPr bwMode="auto">
          <a:xfrm>
            <a:off x="7520152" y="2161086"/>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0" name="文本框 49"/>
          <p:cNvSpPr txBox="1"/>
          <p:nvPr>
            <p:custDataLst>
              <p:tags r:id="rId15"/>
            </p:custDataLst>
          </p:nvPr>
        </p:nvSpPr>
        <p:spPr>
          <a:xfrm>
            <a:off x="8246110" y="1776730"/>
            <a:ext cx="3312160" cy="1089025"/>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二是由把就业当作谋生手段转为把就业作为价值的自我实现；</a:t>
            </a:r>
            <a:endParaRPr lang="zh-CN" altLang="en-US" spc="150" dirty="0">
              <a:latin typeface="微软雅黑" panose="020B0503020204020204" charset="-122"/>
              <a:ea typeface="微软雅黑" panose="020B0503020204020204" charset="-122"/>
            </a:endParaRPr>
          </a:p>
        </p:txBody>
      </p:sp>
      <p:sp>
        <p:nvSpPr>
          <p:cNvPr id="56" name="椭圆 55"/>
          <p:cNvSpPr/>
          <p:nvPr>
            <p:custDataLst>
              <p:tags r:id="rId16"/>
            </p:custDataLst>
          </p:nvPr>
        </p:nvSpPr>
        <p:spPr>
          <a:xfrm>
            <a:off x="7581435" y="3048849"/>
            <a:ext cx="671440" cy="671446"/>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57" name="任意多边形 22"/>
          <p:cNvSpPr/>
          <p:nvPr>
            <p:custDataLst>
              <p:tags r:id="rId17"/>
            </p:custDataLst>
          </p:nvPr>
        </p:nvSpPr>
        <p:spPr bwMode="auto">
          <a:xfrm>
            <a:off x="7745970" y="3216723"/>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55" name="文本框 54"/>
          <p:cNvSpPr txBox="1"/>
          <p:nvPr>
            <p:custDataLst>
              <p:tags r:id="rId18"/>
            </p:custDataLst>
          </p:nvPr>
        </p:nvSpPr>
        <p:spPr>
          <a:xfrm>
            <a:off x="8246110" y="2905760"/>
            <a:ext cx="3312160" cy="756920"/>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三是由择业标准相对单一转为择业标准更加多样化；</a:t>
            </a:r>
            <a:endParaRPr lang="zh-CN" altLang="en-US" spc="150" dirty="0">
              <a:latin typeface="微软雅黑" panose="020B0503020204020204" charset="-122"/>
              <a:ea typeface="微软雅黑" panose="020B0503020204020204" charset="-122"/>
            </a:endParaRPr>
          </a:p>
        </p:txBody>
      </p:sp>
      <p:sp>
        <p:nvSpPr>
          <p:cNvPr id="61" name="椭圆 60"/>
          <p:cNvSpPr/>
          <p:nvPr>
            <p:custDataLst>
              <p:tags r:id="rId19"/>
            </p:custDataLst>
          </p:nvPr>
        </p:nvSpPr>
        <p:spPr>
          <a:xfrm>
            <a:off x="7184016" y="4070640"/>
            <a:ext cx="671440" cy="671446"/>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2" name="任意多边形 22"/>
          <p:cNvSpPr/>
          <p:nvPr>
            <p:custDataLst>
              <p:tags r:id="rId20"/>
            </p:custDataLst>
          </p:nvPr>
        </p:nvSpPr>
        <p:spPr bwMode="auto">
          <a:xfrm>
            <a:off x="7348551" y="4238514"/>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0" name="文本框 59"/>
          <p:cNvSpPr txBox="1"/>
          <p:nvPr>
            <p:custDataLst>
              <p:tags r:id="rId21"/>
            </p:custDataLst>
          </p:nvPr>
        </p:nvSpPr>
        <p:spPr>
          <a:xfrm>
            <a:off x="8246110" y="3702685"/>
            <a:ext cx="3312160" cy="756920"/>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四是由一步到位转为先就业后择业；</a:t>
            </a:r>
            <a:endParaRPr lang="zh-CN" altLang="en-US" spc="150" dirty="0">
              <a:latin typeface="微软雅黑" panose="020B0503020204020204" charset="-122"/>
              <a:ea typeface="微软雅黑" panose="020B0503020204020204" charset="-122"/>
            </a:endParaRPr>
          </a:p>
        </p:txBody>
      </p:sp>
      <p:sp>
        <p:nvSpPr>
          <p:cNvPr id="66" name="椭圆 65"/>
          <p:cNvSpPr/>
          <p:nvPr>
            <p:custDataLst>
              <p:tags r:id="rId22"/>
            </p:custDataLst>
          </p:nvPr>
        </p:nvSpPr>
        <p:spPr>
          <a:xfrm>
            <a:off x="6092748" y="4607923"/>
            <a:ext cx="671440" cy="671446"/>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67" name="任意多边形 22"/>
          <p:cNvSpPr/>
          <p:nvPr>
            <p:custDataLst>
              <p:tags r:id="rId23"/>
            </p:custDataLst>
          </p:nvPr>
        </p:nvSpPr>
        <p:spPr bwMode="auto">
          <a:xfrm>
            <a:off x="6257283" y="477579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65" name="文本框 64"/>
          <p:cNvSpPr txBox="1"/>
          <p:nvPr>
            <p:custDataLst>
              <p:tags r:id="rId24"/>
            </p:custDataLst>
          </p:nvPr>
        </p:nvSpPr>
        <p:spPr>
          <a:xfrm>
            <a:off x="8253095" y="4499610"/>
            <a:ext cx="3304540" cy="1089025"/>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五是由一般意义上的就业转为择机就业、自由职业、自己创业等多种就业方式；</a:t>
            </a:r>
            <a:endParaRPr lang="zh-CN" altLang="en-US" spc="150" dirty="0">
              <a:latin typeface="微软雅黑" panose="020B0503020204020204" charset="-122"/>
              <a:ea typeface="微软雅黑" panose="020B0503020204020204" charset="-122"/>
            </a:endParaRPr>
          </a:p>
        </p:txBody>
      </p:sp>
      <p:sp>
        <p:nvSpPr>
          <p:cNvPr id="32" name="椭圆 31"/>
          <p:cNvSpPr/>
          <p:nvPr>
            <p:custDataLst>
              <p:tags r:id="rId25"/>
            </p:custDataLst>
          </p:nvPr>
        </p:nvSpPr>
        <p:spPr>
          <a:xfrm>
            <a:off x="4857060" y="4489823"/>
            <a:ext cx="671440" cy="671446"/>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20000"/>
              </a:lnSpc>
            </a:pPr>
            <a:endParaRPr lang="zh-CN" altLang="en-US" dirty="0">
              <a:latin typeface="微软雅黑" panose="020B0503020204020204" charset="-122"/>
              <a:ea typeface="微软雅黑" panose="020B0503020204020204" charset="-122"/>
            </a:endParaRPr>
          </a:p>
        </p:txBody>
      </p:sp>
      <p:sp>
        <p:nvSpPr>
          <p:cNvPr id="36" name="任意多边形 22"/>
          <p:cNvSpPr/>
          <p:nvPr>
            <p:custDataLst>
              <p:tags r:id="rId26"/>
            </p:custDataLst>
          </p:nvPr>
        </p:nvSpPr>
        <p:spPr bwMode="auto">
          <a:xfrm>
            <a:off x="5021595" y="4657697"/>
            <a:ext cx="342370" cy="33569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sz="7200" dirty="0">
              <a:latin typeface="微软雅黑" panose="020B0503020204020204" charset="-122"/>
              <a:ea typeface="微软雅黑" panose="020B0503020204020204" charset="-122"/>
            </a:endParaRPr>
          </a:p>
        </p:txBody>
      </p:sp>
      <p:sp>
        <p:nvSpPr>
          <p:cNvPr id="37" name="文本框 36"/>
          <p:cNvSpPr txBox="1"/>
          <p:nvPr>
            <p:custDataLst>
              <p:tags r:id="rId27"/>
            </p:custDataLst>
          </p:nvPr>
        </p:nvSpPr>
        <p:spPr>
          <a:xfrm>
            <a:off x="8253095" y="5628640"/>
            <a:ext cx="3304540" cy="756920"/>
          </a:xfrm>
          <a:prstGeom prst="rect">
            <a:avLst/>
          </a:prstGeom>
          <a:noFill/>
        </p:spPr>
        <p:txBody>
          <a:bodyPr wrap="square" lIns="90000" tIns="46800" rIns="90000" bIns="46800" rtlCol="0">
            <a:spAutoFit/>
          </a:bodyPr>
          <a:lstStyle/>
          <a:p>
            <a:pPr>
              <a:lnSpc>
                <a:spcPct val="120000"/>
              </a:lnSpc>
            </a:pPr>
            <a:r>
              <a:rPr lang="zh-CN" altLang="en-US" spc="150" dirty="0">
                <a:latin typeface="微软雅黑" panose="020B0503020204020204" charset="-122"/>
                <a:ea typeface="微软雅黑" panose="020B0503020204020204" charset="-122"/>
              </a:rPr>
              <a:t>六是由一次就业为主流转为多次就业成时尚。</a:t>
            </a:r>
            <a:endParaRPr lang="zh-CN" altLang="en-US" spc="150" dirty="0">
              <a:latin typeface="微软雅黑" panose="020B0503020204020204" charset="-122"/>
              <a:ea typeface="微软雅黑" panose="020B0503020204020204" charset="-122"/>
            </a:endParaRPr>
          </a:p>
        </p:txBody>
      </p:sp>
      <p:sp>
        <p:nvSpPr>
          <p:cNvPr id="44" name="文本框 43"/>
          <p:cNvSpPr txBox="1"/>
          <p:nvPr>
            <p:custDataLst>
              <p:tags r:id="rId28"/>
            </p:custDataLst>
          </p:nvPr>
        </p:nvSpPr>
        <p:spPr>
          <a:xfrm>
            <a:off x="671100" y="2108840"/>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400" b="1" spc="300" dirty="0">
                <a:solidFill>
                  <a:srgbClr val="1F74AD"/>
                </a:solidFill>
                <a:latin typeface="微软雅黑" panose="020B0503020204020204" charset="-122"/>
                <a:ea typeface="微软雅黑" panose="020B0503020204020204" charset="-122"/>
                <a:cs typeface="+mn-ea"/>
              </a:rPr>
              <a:t>就业观</a:t>
            </a:r>
            <a:endParaRPr lang="zh-CN" altLang="en-US" sz="2400" b="1" spc="300" dirty="0">
              <a:solidFill>
                <a:srgbClr val="1F74AD"/>
              </a:solidFill>
              <a:latin typeface="微软雅黑" panose="020B0503020204020204" charset="-122"/>
              <a:ea typeface="微软雅黑" panose="020B0503020204020204" charset="-122"/>
              <a:cs typeface="+mn-ea"/>
            </a:endParaRPr>
          </a:p>
        </p:txBody>
      </p:sp>
      <p:sp>
        <p:nvSpPr>
          <p:cNvPr id="45" name="文本框 44"/>
          <p:cNvSpPr txBox="1"/>
          <p:nvPr>
            <p:custDataLst>
              <p:tags r:id="rId29"/>
            </p:custDataLst>
          </p:nvPr>
        </p:nvSpPr>
        <p:spPr>
          <a:xfrm>
            <a:off x="671195" y="2756535"/>
            <a:ext cx="3188970" cy="3367405"/>
          </a:xfrm>
          <a:prstGeom prst="rect">
            <a:avLst/>
          </a:prstGeom>
          <a:noFill/>
        </p:spPr>
        <p:txBody>
          <a:bodyPr wrap="square" lIns="90000" tIns="0" rIns="90000" bIns="46800" rtlCol="0">
            <a:spAutoFit/>
          </a:bodyPr>
          <a:lstStyle/>
          <a:p>
            <a:pPr algn="just">
              <a:lnSpc>
                <a:spcPct val="120000"/>
              </a:lnSpc>
            </a:pPr>
            <a:r>
              <a:rPr lang="zh-CN" altLang="en-US" dirty="0">
                <a:solidFill>
                  <a:schemeClr val="tx1"/>
                </a:solidFill>
                <a:uFillTx/>
                <a:latin typeface="微软雅黑" panose="020B0503020204020204" charset="-122"/>
                <a:ea typeface="微软雅黑" panose="020B0503020204020204" charset="-122"/>
              </a:rPr>
              <a:t>就业观指的是人们对就业岗位、就业方式的认识。在传统的就业观念里，被动就业和身份意识特别突出。社会长期形成的职业贵贱、重择业轻就业的风气在今天仍有相当大的影响。随着国家就业政策和产业结构的调整，就业渠道和就业方式的多元化，今天的就业观念有了巨大的变化。</a:t>
            </a:r>
            <a:endParaRPr lang="zh-CN" altLang="en-US" dirty="0">
              <a:solidFill>
                <a:schemeClr val="tx1"/>
              </a:solidFill>
              <a:uFillTx/>
              <a:latin typeface="微软雅黑" panose="020B0503020204020204" charset="-122"/>
              <a:ea typeface="微软雅黑" panose="020B0503020204020204" charset="-122"/>
            </a:endParaRPr>
          </a:p>
        </p:txBody>
      </p:sp>
      <p:sp>
        <p:nvSpPr>
          <p:cNvPr id="46" name="任意多边形 13"/>
          <p:cNvSpPr/>
          <p:nvPr>
            <p:custDataLst>
              <p:tags r:id="rId30"/>
            </p:custDataLst>
          </p:nvPr>
        </p:nvSpPr>
        <p:spPr bwMode="auto">
          <a:xfrm>
            <a:off x="820055" y="148891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6"/>
          <p:cNvSpPr/>
          <p:nvPr>
            <p:custDataLst>
              <p:tags r:id="rId1"/>
            </p:custDataLst>
          </p:nvPr>
        </p:nvSpPr>
        <p:spPr bwMode="auto">
          <a:xfrm>
            <a:off x="1460500" y="4714015"/>
            <a:ext cx="617538" cy="627063"/>
          </a:xfrm>
          <a:custGeom>
            <a:avLst/>
            <a:gdLst>
              <a:gd name="T0" fmla="*/ 152 w 170"/>
              <a:gd name="T1" fmla="*/ 19 h 171"/>
              <a:gd name="T2" fmla="*/ 84 w 170"/>
              <a:gd name="T3" fmla="*/ 19 h 171"/>
              <a:gd name="T4" fmla="*/ 18 w 170"/>
              <a:gd name="T5" fmla="*/ 84 h 171"/>
              <a:gd name="T6" fmla="*/ 18 w 170"/>
              <a:gd name="T7" fmla="*/ 152 h 171"/>
              <a:gd name="T8" fmla="*/ 18 w 170"/>
              <a:gd name="T9" fmla="*/ 152 h 171"/>
              <a:gd name="T10" fmla="*/ 86 w 170"/>
              <a:gd name="T11" fmla="*/ 152 h 171"/>
              <a:gd name="T12" fmla="*/ 152 w 170"/>
              <a:gd name="T13" fmla="*/ 87 h 171"/>
              <a:gd name="T14" fmla="*/ 152 w 170"/>
              <a:gd name="T15" fmla="*/ 19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71">
                <a:moveTo>
                  <a:pt x="152" y="19"/>
                </a:moveTo>
                <a:cubicBezTo>
                  <a:pt x="133" y="0"/>
                  <a:pt x="102" y="0"/>
                  <a:pt x="84" y="19"/>
                </a:cubicBezTo>
                <a:cubicBezTo>
                  <a:pt x="18" y="84"/>
                  <a:pt x="18" y="84"/>
                  <a:pt x="18" y="84"/>
                </a:cubicBezTo>
                <a:cubicBezTo>
                  <a:pt x="0" y="103"/>
                  <a:pt x="0" y="133"/>
                  <a:pt x="18" y="152"/>
                </a:cubicBezTo>
                <a:cubicBezTo>
                  <a:pt x="18" y="152"/>
                  <a:pt x="18" y="152"/>
                  <a:pt x="18" y="152"/>
                </a:cubicBezTo>
                <a:cubicBezTo>
                  <a:pt x="37" y="171"/>
                  <a:pt x="68" y="171"/>
                  <a:pt x="86" y="152"/>
                </a:cubicBezTo>
                <a:cubicBezTo>
                  <a:pt x="152" y="87"/>
                  <a:pt x="152" y="87"/>
                  <a:pt x="152" y="87"/>
                </a:cubicBezTo>
                <a:cubicBezTo>
                  <a:pt x="170" y="68"/>
                  <a:pt x="170" y="37"/>
                  <a:pt x="152"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Freeform 7"/>
          <p:cNvSpPr/>
          <p:nvPr>
            <p:custDataLst>
              <p:tags r:id="rId2"/>
            </p:custDataLst>
          </p:nvPr>
        </p:nvSpPr>
        <p:spPr bwMode="auto">
          <a:xfrm>
            <a:off x="282575" y="772252"/>
            <a:ext cx="4335463" cy="4260850"/>
          </a:xfrm>
          <a:custGeom>
            <a:avLst/>
            <a:gdLst>
              <a:gd name="T0" fmla="*/ 1106 w 1193"/>
              <a:gd name="T1" fmla="*/ 532 h 1163"/>
              <a:gd name="T2" fmla="*/ 1050 w 1193"/>
              <a:gd name="T3" fmla="*/ 588 h 1163"/>
              <a:gd name="T4" fmla="*/ 982 w 1193"/>
              <a:gd name="T5" fmla="*/ 588 h 1163"/>
              <a:gd name="T6" fmla="*/ 982 w 1193"/>
              <a:gd name="T7" fmla="*/ 588 h 1163"/>
              <a:gd name="T8" fmla="*/ 982 w 1193"/>
              <a:gd name="T9" fmla="*/ 521 h 1163"/>
              <a:gd name="T10" fmla="*/ 1103 w 1193"/>
              <a:gd name="T11" fmla="*/ 399 h 1163"/>
              <a:gd name="T12" fmla="*/ 1103 w 1193"/>
              <a:gd name="T13" fmla="*/ 331 h 1163"/>
              <a:gd name="T14" fmla="*/ 1036 w 1193"/>
              <a:gd name="T15" fmla="*/ 331 h 1163"/>
              <a:gd name="T16" fmla="*/ 1020 w 1193"/>
              <a:gd name="T17" fmla="*/ 347 h 1163"/>
              <a:gd name="T18" fmla="*/ 952 w 1193"/>
              <a:gd name="T19" fmla="*/ 347 h 1163"/>
              <a:gd name="T20" fmla="*/ 952 w 1193"/>
              <a:gd name="T21" fmla="*/ 279 h 1163"/>
              <a:gd name="T22" fmla="*/ 1145 w 1193"/>
              <a:gd name="T23" fmla="*/ 86 h 1163"/>
              <a:gd name="T24" fmla="*/ 1145 w 1193"/>
              <a:gd name="T25" fmla="*/ 18 h 1163"/>
              <a:gd name="T26" fmla="*/ 1077 w 1193"/>
              <a:gd name="T27" fmla="*/ 18 h 1163"/>
              <a:gd name="T28" fmla="*/ 764 w 1193"/>
              <a:gd name="T29" fmla="*/ 332 h 1163"/>
              <a:gd name="T30" fmla="*/ 762 w 1193"/>
              <a:gd name="T31" fmla="*/ 333 h 1163"/>
              <a:gd name="T32" fmla="*/ 697 w 1193"/>
              <a:gd name="T33" fmla="*/ 330 h 1163"/>
              <a:gd name="T34" fmla="*/ 696 w 1193"/>
              <a:gd name="T35" fmla="*/ 329 h 1163"/>
              <a:gd name="T36" fmla="*/ 696 w 1193"/>
              <a:gd name="T37" fmla="*/ 261 h 1163"/>
              <a:gd name="T38" fmla="*/ 767 w 1193"/>
              <a:gd name="T39" fmla="*/ 190 h 1163"/>
              <a:gd name="T40" fmla="*/ 767 w 1193"/>
              <a:gd name="T41" fmla="*/ 122 h 1163"/>
              <a:gd name="T42" fmla="*/ 699 w 1193"/>
              <a:gd name="T43" fmla="*/ 122 h 1163"/>
              <a:gd name="T44" fmla="*/ 163 w 1193"/>
              <a:gd name="T45" fmla="*/ 658 h 1163"/>
              <a:gd name="T46" fmla="*/ 163 w 1193"/>
              <a:gd name="T47" fmla="*/ 726 h 1163"/>
              <a:gd name="T48" fmla="*/ 163 w 1193"/>
              <a:gd name="T49" fmla="*/ 726 h 1163"/>
              <a:gd name="T50" fmla="*/ 231 w 1193"/>
              <a:gd name="T51" fmla="*/ 726 h 1163"/>
              <a:gd name="T52" fmla="*/ 351 w 1193"/>
              <a:gd name="T53" fmla="*/ 607 h 1163"/>
              <a:gd name="T54" fmla="*/ 418 w 1193"/>
              <a:gd name="T55" fmla="*/ 607 h 1163"/>
              <a:gd name="T56" fmla="*/ 420 w 1193"/>
              <a:gd name="T57" fmla="*/ 608 h 1163"/>
              <a:gd name="T58" fmla="*/ 423 w 1193"/>
              <a:gd name="T59" fmla="*/ 672 h 1163"/>
              <a:gd name="T60" fmla="*/ 18 w 1193"/>
              <a:gd name="T61" fmla="*/ 1077 h 1163"/>
              <a:gd name="T62" fmla="*/ 18 w 1193"/>
              <a:gd name="T63" fmla="*/ 1145 h 1163"/>
              <a:gd name="T64" fmla="*/ 86 w 1193"/>
              <a:gd name="T65" fmla="*/ 1145 h 1163"/>
              <a:gd name="T66" fmla="*/ 386 w 1193"/>
              <a:gd name="T67" fmla="*/ 845 h 1163"/>
              <a:gd name="T68" fmla="*/ 454 w 1193"/>
              <a:gd name="T69" fmla="*/ 845 h 1163"/>
              <a:gd name="T70" fmla="*/ 454 w 1193"/>
              <a:gd name="T71" fmla="*/ 845 h 1163"/>
              <a:gd name="T72" fmla="*/ 454 w 1193"/>
              <a:gd name="T73" fmla="*/ 912 h 1163"/>
              <a:gd name="T74" fmla="*/ 435 w 1193"/>
              <a:gd name="T75" fmla="*/ 932 h 1163"/>
              <a:gd name="T76" fmla="*/ 435 w 1193"/>
              <a:gd name="T77" fmla="*/ 1000 h 1163"/>
              <a:gd name="T78" fmla="*/ 502 w 1193"/>
              <a:gd name="T79" fmla="*/ 1000 h 1163"/>
              <a:gd name="T80" fmla="*/ 780 w 1193"/>
              <a:gd name="T81" fmla="*/ 722 h 1163"/>
              <a:gd name="T82" fmla="*/ 848 w 1193"/>
              <a:gd name="T83" fmla="*/ 722 h 1163"/>
              <a:gd name="T84" fmla="*/ 848 w 1193"/>
              <a:gd name="T85" fmla="*/ 722 h 1163"/>
              <a:gd name="T86" fmla="*/ 848 w 1193"/>
              <a:gd name="T87" fmla="*/ 790 h 1163"/>
              <a:gd name="T88" fmla="*/ 570 w 1193"/>
              <a:gd name="T89" fmla="*/ 1068 h 1163"/>
              <a:gd name="T90" fmla="*/ 570 w 1193"/>
              <a:gd name="T91" fmla="*/ 1136 h 1163"/>
              <a:gd name="T92" fmla="*/ 638 w 1193"/>
              <a:gd name="T93" fmla="*/ 1136 h 1163"/>
              <a:gd name="T94" fmla="*/ 1174 w 1193"/>
              <a:gd name="T95" fmla="*/ 600 h 1163"/>
              <a:gd name="T96" fmla="*/ 1174 w 1193"/>
              <a:gd name="T97" fmla="*/ 532 h 1163"/>
              <a:gd name="T98" fmla="*/ 1106 w 1193"/>
              <a:gd name="T99" fmla="*/ 532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3" h="1163">
                <a:moveTo>
                  <a:pt x="1106" y="532"/>
                </a:moveTo>
                <a:cubicBezTo>
                  <a:pt x="1050" y="588"/>
                  <a:pt x="1050" y="588"/>
                  <a:pt x="1050" y="588"/>
                </a:cubicBezTo>
                <a:cubicBezTo>
                  <a:pt x="1031" y="607"/>
                  <a:pt x="1001" y="607"/>
                  <a:pt x="982" y="588"/>
                </a:cubicBezTo>
                <a:cubicBezTo>
                  <a:pt x="982" y="588"/>
                  <a:pt x="982" y="588"/>
                  <a:pt x="982" y="588"/>
                </a:cubicBezTo>
                <a:cubicBezTo>
                  <a:pt x="963" y="570"/>
                  <a:pt x="963" y="539"/>
                  <a:pt x="982" y="521"/>
                </a:cubicBezTo>
                <a:cubicBezTo>
                  <a:pt x="1103" y="399"/>
                  <a:pt x="1103" y="399"/>
                  <a:pt x="1103" y="399"/>
                </a:cubicBezTo>
                <a:cubicBezTo>
                  <a:pt x="1122" y="380"/>
                  <a:pt x="1122" y="350"/>
                  <a:pt x="1103" y="331"/>
                </a:cubicBezTo>
                <a:cubicBezTo>
                  <a:pt x="1085" y="312"/>
                  <a:pt x="1054" y="312"/>
                  <a:pt x="1036" y="331"/>
                </a:cubicBezTo>
                <a:cubicBezTo>
                  <a:pt x="1020" y="347"/>
                  <a:pt x="1020" y="347"/>
                  <a:pt x="1020" y="347"/>
                </a:cubicBezTo>
                <a:cubicBezTo>
                  <a:pt x="1001" y="365"/>
                  <a:pt x="971" y="365"/>
                  <a:pt x="952" y="347"/>
                </a:cubicBezTo>
                <a:cubicBezTo>
                  <a:pt x="934" y="328"/>
                  <a:pt x="934" y="297"/>
                  <a:pt x="952" y="279"/>
                </a:cubicBezTo>
                <a:cubicBezTo>
                  <a:pt x="1145" y="86"/>
                  <a:pt x="1145" y="86"/>
                  <a:pt x="1145" y="86"/>
                </a:cubicBezTo>
                <a:cubicBezTo>
                  <a:pt x="1163" y="68"/>
                  <a:pt x="1163" y="37"/>
                  <a:pt x="1145" y="18"/>
                </a:cubicBezTo>
                <a:cubicBezTo>
                  <a:pt x="1126" y="0"/>
                  <a:pt x="1095" y="0"/>
                  <a:pt x="1077" y="18"/>
                </a:cubicBezTo>
                <a:cubicBezTo>
                  <a:pt x="764" y="332"/>
                  <a:pt x="764" y="332"/>
                  <a:pt x="764" y="332"/>
                </a:cubicBezTo>
                <a:cubicBezTo>
                  <a:pt x="762" y="333"/>
                  <a:pt x="762" y="333"/>
                  <a:pt x="762" y="333"/>
                </a:cubicBezTo>
                <a:cubicBezTo>
                  <a:pt x="743" y="349"/>
                  <a:pt x="715" y="348"/>
                  <a:pt x="697" y="330"/>
                </a:cubicBezTo>
                <a:cubicBezTo>
                  <a:pt x="696" y="329"/>
                  <a:pt x="696" y="329"/>
                  <a:pt x="696" y="329"/>
                </a:cubicBezTo>
                <a:cubicBezTo>
                  <a:pt x="678" y="310"/>
                  <a:pt x="678" y="280"/>
                  <a:pt x="696" y="261"/>
                </a:cubicBezTo>
                <a:cubicBezTo>
                  <a:pt x="767" y="190"/>
                  <a:pt x="767" y="190"/>
                  <a:pt x="767" y="190"/>
                </a:cubicBezTo>
                <a:cubicBezTo>
                  <a:pt x="786" y="172"/>
                  <a:pt x="786" y="141"/>
                  <a:pt x="767" y="122"/>
                </a:cubicBezTo>
                <a:cubicBezTo>
                  <a:pt x="748" y="104"/>
                  <a:pt x="718" y="104"/>
                  <a:pt x="699" y="122"/>
                </a:cubicBezTo>
                <a:cubicBezTo>
                  <a:pt x="163" y="658"/>
                  <a:pt x="163" y="658"/>
                  <a:pt x="163" y="658"/>
                </a:cubicBezTo>
                <a:cubicBezTo>
                  <a:pt x="145" y="677"/>
                  <a:pt x="145" y="707"/>
                  <a:pt x="163" y="726"/>
                </a:cubicBezTo>
                <a:cubicBezTo>
                  <a:pt x="163" y="726"/>
                  <a:pt x="163" y="726"/>
                  <a:pt x="163" y="726"/>
                </a:cubicBezTo>
                <a:cubicBezTo>
                  <a:pt x="182" y="745"/>
                  <a:pt x="213" y="745"/>
                  <a:pt x="231" y="726"/>
                </a:cubicBezTo>
                <a:cubicBezTo>
                  <a:pt x="351" y="607"/>
                  <a:pt x="351" y="607"/>
                  <a:pt x="351" y="607"/>
                </a:cubicBezTo>
                <a:cubicBezTo>
                  <a:pt x="369" y="588"/>
                  <a:pt x="400" y="588"/>
                  <a:pt x="418" y="607"/>
                </a:cubicBezTo>
                <a:cubicBezTo>
                  <a:pt x="420" y="608"/>
                  <a:pt x="420" y="608"/>
                  <a:pt x="420" y="608"/>
                </a:cubicBezTo>
                <a:cubicBezTo>
                  <a:pt x="437" y="626"/>
                  <a:pt x="438" y="654"/>
                  <a:pt x="423" y="672"/>
                </a:cubicBezTo>
                <a:cubicBezTo>
                  <a:pt x="18" y="1077"/>
                  <a:pt x="18" y="1077"/>
                  <a:pt x="18" y="1077"/>
                </a:cubicBezTo>
                <a:cubicBezTo>
                  <a:pt x="0" y="1095"/>
                  <a:pt x="0" y="1126"/>
                  <a:pt x="18" y="1145"/>
                </a:cubicBezTo>
                <a:cubicBezTo>
                  <a:pt x="37" y="1163"/>
                  <a:pt x="68" y="1163"/>
                  <a:pt x="86" y="1145"/>
                </a:cubicBezTo>
                <a:cubicBezTo>
                  <a:pt x="386" y="845"/>
                  <a:pt x="386" y="845"/>
                  <a:pt x="386" y="845"/>
                </a:cubicBezTo>
                <a:cubicBezTo>
                  <a:pt x="405" y="826"/>
                  <a:pt x="436" y="826"/>
                  <a:pt x="454" y="845"/>
                </a:cubicBezTo>
                <a:cubicBezTo>
                  <a:pt x="454" y="845"/>
                  <a:pt x="454" y="845"/>
                  <a:pt x="454" y="845"/>
                </a:cubicBezTo>
                <a:cubicBezTo>
                  <a:pt x="473" y="863"/>
                  <a:pt x="473" y="894"/>
                  <a:pt x="454" y="912"/>
                </a:cubicBezTo>
                <a:cubicBezTo>
                  <a:pt x="435" y="932"/>
                  <a:pt x="435" y="932"/>
                  <a:pt x="435" y="932"/>
                </a:cubicBezTo>
                <a:cubicBezTo>
                  <a:pt x="416" y="951"/>
                  <a:pt x="416" y="981"/>
                  <a:pt x="435" y="1000"/>
                </a:cubicBezTo>
                <a:cubicBezTo>
                  <a:pt x="453" y="1019"/>
                  <a:pt x="484" y="1019"/>
                  <a:pt x="502" y="1000"/>
                </a:cubicBezTo>
                <a:cubicBezTo>
                  <a:pt x="780" y="722"/>
                  <a:pt x="780" y="722"/>
                  <a:pt x="780" y="722"/>
                </a:cubicBezTo>
                <a:cubicBezTo>
                  <a:pt x="799" y="704"/>
                  <a:pt x="830" y="704"/>
                  <a:pt x="848" y="722"/>
                </a:cubicBezTo>
                <a:cubicBezTo>
                  <a:pt x="848" y="722"/>
                  <a:pt x="848" y="722"/>
                  <a:pt x="848" y="722"/>
                </a:cubicBezTo>
                <a:cubicBezTo>
                  <a:pt x="867" y="741"/>
                  <a:pt x="867" y="771"/>
                  <a:pt x="848" y="790"/>
                </a:cubicBezTo>
                <a:cubicBezTo>
                  <a:pt x="570" y="1068"/>
                  <a:pt x="570" y="1068"/>
                  <a:pt x="570" y="1068"/>
                </a:cubicBezTo>
                <a:cubicBezTo>
                  <a:pt x="552" y="1087"/>
                  <a:pt x="552" y="1117"/>
                  <a:pt x="570" y="1136"/>
                </a:cubicBezTo>
                <a:cubicBezTo>
                  <a:pt x="589" y="1154"/>
                  <a:pt x="620" y="1154"/>
                  <a:pt x="638" y="1136"/>
                </a:cubicBezTo>
                <a:cubicBezTo>
                  <a:pt x="1174" y="600"/>
                  <a:pt x="1174" y="600"/>
                  <a:pt x="1174" y="600"/>
                </a:cubicBezTo>
                <a:cubicBezTo>
                  <a:pt x="1193" y="581"/>
                  <a:pt x="1193" y="551"/>
                  <a:pt x="1174" y="532"/>
                </a:cubicBezTo>
                <a:cubicBezTo>
                  <a:pt x="1155" y="513"/>
                  <a:pt x="1125" y="513"/>
                  <a:pt x="1106" y="53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Freeform 8"/>
          <p:cNvSpPr/>
          <p:nvPr>
            <p:custDataLst>
              <p:tags r:id="rId3"/>
            </p:custDataLst>
          </p:nvPr>
        </p:nvSpPr>
        <p:spPr bwMode="auto">
          <a:xfrm>
            <a:off x="4665663" y="1064352"/>
            <a:ext cx="1035050" cy="1041400"/>
          </a:xfrm>
          <a:custGeom>
            <a:avLst/>
            <a:gdLst>
              <a:gd name="T0" fmla="*/ 266 w 285"/>
              <a:gd name="T1" fmla="*/ 18 h 284"/>
              <a:gd name="T2" fmla="*/ 198 w 285"/>
              <a:gd name="T3" fmla="*/ 18 h 284"/>
              <a:gd name="T4" fmla="*/ 19 w 285"/>
              <a:gd name="T5" fmla="*/ 198 h 284"/>
              <a:gd name="T6" fmla="*/ 19 w 285"/>
              <a:gd name="T7" fmla="*/ 266 h 284"/>
              <a:gd name="T8" fmla="*/ 87 w 285"/>
              <a:gd name="T9" fmla="*/ 266 h 284"/>
              <a:gd name="T10" fmla="*/ 266 w 285"/>
              <a:gd name="T11" fmla="*/ 86 h 284"/>
              <a:gd name="T12" fmla="*/ 266 w 285"/>
              <a:gd name="T13" fmla="*/ 18 h 284"/>
            </a:gdLst>
            <a:ahLst/>
            <a:cxnLst>
              <a:cxn ang="0">
                <a:pos x="T0" y="T1"/>
              </a:cxn>
              <a:cxn ang="0">
                <a:pos x="T2" y="T3"/>
              </a:cxn>
              <a:cxn ang="0">
                <a:pos x="T4" y="T5"/>
              </a:cxn>
              <a:cxn ang="0">
                <a:pos x="T6" y="T7"/>
              </a:cxn>
              <a:cxn ang="0">
                <a:pos x="T8" y="T9"/>
              </a:cxn>
              <a:cxn ang="0">
                <a:pos x="T10" y="T11"/>
              </a:cxn>
              <a:cxn ang="0">
                <a:pos x="T12" y="T13"/>
              </a:cxn>
            </a:cxnLst>
            <a:rect l="0" t="0" r="r" b="b"/>
            <a:pathLst>
              <a:path w="285" h="284">
                <a:moveTo>
                  <a:pt x="266" y="18"/>
                </a:moveTo>
                <a:cubicBezTo>
                  <a:pt x="247" y="0"/>
                  <a:pt x="217" y="0"/>
                  <a:pt x="198" y="18"/>
                </a:cubicBezTo>
                <a:cubicBezTo>
                  <a:pt x="19" y="198"/>
                  <a:pt x="19" y="198"/>
                  <a:pt x="19" y="198"/>
                </a:cubicBezTo>
                <a:cubicBezTo>
                  <a:pt x="0" y="216"/>
                  <a:pt x="0" y="247"/>
                  <a:pt x="19" y="266"/>
                </a:cubicBezTo>
                <a:cubicBezTo>
                  <a:pt x="37" y="284"/>
                  <a:pt x="68" y="284"/>
                  <a:pt x="87" y="266"/>
                </a:cubicBezTo>
                <a:cubicBezTo>
                  <a:pt x="266" y="86"/>
                  <a:pt x="266" y="86"/>
                  <a:pt x="266" y="86"/>
                </a:cubicBezTo>
                <a:cubicBezTo>
                  <a:pt x="285" y="68"/>
                  <a:pt x="285" y="37"/>
                  <a:pt x="266" y="1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Freeform 9"/>
          <p:cNvSpPr/>
          <p:nvPr>
            <p:custDataLst>
              <p:tags r:id="rId4"/>
            </p:custDataLst>
          </p:nvPr>
        </p:nvSpPr>
        <p:spPr bwMode="auto">
          <a:xfrm>
            <a:off x="3222625" y="3999640"/>
            <a:ext cx="1036638" cy="1044575"/>
          </a:xfrm>
          <a:custGeom>
            <a:avLst/>
            <a:gdLst>
              <a:gd name="T0" fmla="*/ 266 w 285"/>
              <a:gd name="T1" fmla="*/ 19 h 285"/>
              <a:gd name="T2" fmla="*/ 198 w 285"/>
              <a:gd name="T3" fmla="*/ 19 h 285"/>
              <a:gd name="T4" fmla="*/ 19 w 285"/>
              <a:gd name="T5" fmla="*/ 199 h 285"/>
              <a:gd name="T6" fmla="*/ 19 w 285"/>
              <a:gd name="T7" fmla="*/ 266 h 285"/>
              <a:gd name="T8" fmla="*/ 87 w 285"/>
              <a:gd name="T9" fmla="*/ 266 h 285"/>
              <a:gd name="T10" fmla="*/ 266 w 285"/>
              <a:gd name="T11" fmla="*/ 87 h 285"/>
              <a:gd name="T12" fmla="*/ 266 w 285"/>
              <a:gd name="T13" fmla="*/ 19 h 285"/>
            </a:gdLst>
            <a:ahLst/>
            <a:cxnLst>
              <a:cxn ang="0">
                <a:pos x="T0" y="T1"/>
              </a:cxn>
              <a:cxn ang="0">
                <a:pos x="T2" y="T3"/>
              </a:cxn>
              <a:cxn ang="0">
                <a:pos x="T4" y="T5"/>
              </a:cxn>
              <a:cxn ang="0">
                <a:pos x="T6" y="T7"/>
              </a:cxn>
              <a:cxn ang="0">
                <a:pos x="T8" y="T9"/>
              </a:cxn>
              <a:cxn ang="0">
                <a:pos x="T10" y="T11"/>
              </a:cxn>
              <a:cxn ang="0">
                <a:pos x="T12" y="T13"/>
              </a:cxn>
            </a:cxnLst>
            <a:rect l="0" t="0" r="r" b="b"/>
            <a:pathLst>
              <a:path w="285" h="285">
                <a:moveTo>
                  <a:pt x="266" y="19"/>
                </a:moveTo>
                <a:cubicBezTo>
                  <a:pt x="248" y="0"/>
                  <a:pt x="217" y="0"/>
                  <a:pt x="198" y="19"/>
                </a:cubicBezTo>
                <a:cubicBezTo>
                  <a:pt x="19" y="199"/>
                  <a:pt x="19" y="199"/>
                  <a:pt x="19" y="199"/>
                </a:cubicBezTo>
                <a:cubicBezTo>
                  <a:pt x="0" y="217"/>
                  <a:pt x="0" y="248"/>
                  <a:pt x="19" y="266"/>
                </a:cubicBezTo>
                <a:cubicBezTo>
                  <a:pt x="38" y="285"/>
                  <a:pt x="68" y="285"/>
                  <a:pt x="87" y="266"/>
                </a:cubicBezTo>
                <a:cubicBezTo>
                  <a:pt x="266" y="87"/>
                  <a:pt x="266" y="87"/>
                  <a:pt x="266" y="87"/>
                </a:cubicBezTo>
                <a:cubicBezTo>
                  <a:pt x="285" y="68"/>
                  <a:pt x="285" y="38"/>
                  <a:pt x="266" y="19"/>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Freeform 10"/>
          <p:cNvSpPr/>
          <p:nvPr>
            <p:custDataLst>
              <p:tags r:id="rId5"/>
            </p:custDataLst>
          </p:nvPr>
        </p:nvSpPr>
        <p:spPr bwMode="auto">
          <a:xfrm>
            <a:off x="2859088" y="305527"/>
            <a:ext cx="622300" cy="627063"/>
          </a:xfrm>
          <a:custGeom>
            <a:avLst/>
            <a:gdLst>
              <a:gd name="T0" fmla="*/ 87 w 171"/>
              <a:gd name="T1" fmla="*/ 152 h 171"/>
              <a:gd name="T2" fmla="*/ 152 w 171"/>
              <a:gd name="T3" fmla="*/ 87 h 171"/>
              <a:gd name="T4" fmla="*/ 152 w 171"/>
              <a:gd name="T5" fmla="*/ 19 h 171"/>
              <a:gd name="T6" fmla="*/ 85 w 171"/>
              <a:gd name="T7" fmla="*/ 19 h 171"/>
              <a:gd name="T8" fmla="*/ 19 w 171"/>
              <a:gd name="T9" fmla="*/ 84 h 171"/>
              <a:gd name="T10" fmla="*/ 19 w 171"/>
              <a:gd name="T11" fmla="*/ 152 h 171"/>
              <a:gd name="T12" fmla="*/ 87 w 171"/>
              <a:gd name="T13" fmla="*/ 152 h 171"/>
            </a:gdLst>
            <a:ahLst/>
            <a:cxnLst>
              <a:cxn ang="0">
                <a:pos x="T0" y="T1"/>
              </a:cxn>
              <a:cxn ang="0">
                <a:pos x="T2" y="T3"/>
              </a:cxn>
              <a:cxn ang="0">
                <a:pos x="T4" y="T5"/>
              </a:cxn>
              <a:cxn ang="0">
                <a:pos x="T6" y="T7"/>
              </a:cxn>
              <a:cxn ang="0">
                <a:pos x="T8" y="T9"/>
              </a:cxn>
              <a:cxn ang="0">
                <a:pos x="T10" y="T11"/>
              </a:cxn>
              <a:cxn ang="0">
                <a:pos x="T12" y="T13"/>
              </a:cxn>
            </a:cxnLst>
            <a:rect l="0" t="0" r="r" b="b"/>
            <a:pathLst>
              <a:path w="171" h="171">
                <a:moveTo>
                  <a:pt x="87" y="152"/>
                </a:moveTo>
                <a:cubicBezTo>
                  <a:pt x="152" y="87"/>
                  <a:pt x="152" y="87"/>
                  <a:pt x="152" y="87"/>
                </a:cubicBezTo>
                <a:cubicBezTo>
                  <a:pt x="171" y="68"/>
                  <a:pt x="171" y="38"/>
                  <a:pt x="152" y="19"/>
                </a:cubicBezTo>
                <a:cubicBezTo>
                  <a:pt x="134" y="0"/>
                  <a:pt x="103" y="0"/>
                  <a:pt x="85" y="19"/>
                </a:cubicBezTo>
                <a:cubicBezTo>
                  <a:pt x="19" y="84"/>
                  <a:pt x="19" y="84"/>
                  <a:pt x="19" y="84"/>
                </a:cubicBezTo>
                <a:cubicBezTo>
                  <a:pt x="0" y="103"/>
                  <a:pt x="0" y="134"/>
                  <a:pt x="19" y="152"/>
                </a:cubicBezTo>
                <a:cubicBezTo>
                  <a:pt x="38" y="171"/>
                  <a:pt x="68" y="171"/>
                  <a:pt x="87" y="152"/>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Freeform 11"/>
          <p:cNvSpPr/>
          <p:nvPr>
            <p:custDataLst>
              <p:tags r:id="rId6"/>
            </p:custDataLst>
          </p:nvPr>
        </p:nvSpPr>
        <p:spPr bwMode="auto">
          <a:xfrm>
            <a:off x="849313" y="951640"/>
            <a:ext cx="1516063" cy="1524000"/>
          </a:xfrm>
          <a:custGeom>
            <a:avLst/>
            <a:gdLst>
              <a:gd name="T0" fmla="*/ 87 w 417"/>
              <a:gd name="T1" fmla="*/ 398 h 416"/>
              <a:gd name="T2" fmla="*/ 398 w 417"/>
              <a:gd name="T3" fmla="*/ 87 h 416"/>
              <a:gd name="T4" fmla="*/ 398 w 417"/>
              <a:gd name="T5" fmla="*/ 19 h 416"/>
              <a:gd name="T6" fmla="*/ 330 w 417"/>
              <a:gd name="T7" fmla="*/ 19 h 416"/>
              <a:gd name="T8" fmla="*/ 19 w 417"/>
              <a:gd name="T9" fmla="*/ 330 h 416"/>
              <a:gd name="T10" fmla="*/ 19 w 417"/>
              <a:gd name="T11" fmla="*/ 398 h 416"/>
              <a:gd name="T12" fmla="*/ 87 w 417"/>
              <a:gd name="T13" fmla="*/ 398 h 416"/>
            </a:gdLst>
            <a:ahLst/>
            <a:cxnLst>
              <a:cxn ang="0">
                <a:pos x="T0" y="T1"/>
              </a:cxn>
              <a:cxn ang="0">
                <a:pos x="T2" y="T3"/>
              </a:cxn>
              <a:cxn ang="0">
                <a:pos x="T4" y="T5"/>
              </a:cxn>
              <a:cxn ang="0">
                <a:pos x="T6" y="T7"/>
              </a:cxn>
              <a:cxn ang="0">
                <a:pos x="T8" y="T9"/>
              </a:cxn>
              <a:cxn ang="0">
                <a:pos x="T10" y="T11"/>
              </a:cxn>
              <a:cxn ang="0">
                <a:pos x="T12" y="T13"/>
              </a:cxn>
            </a:cxnLst>
            <a:rect l="0" t="0" r="r" b="b"/>
            <a:pathLst>
              <a:path w="417" h="416">
                <a:moveTo>
                  <a:pt x="87" y="398"/>
                </a:moveTo>
                <a:cubicBezTo>
                  <a:pt x="398" y="87"/>
                  <a:pt x="398" y="87"/>
                  <a:pt x="398" y="87"/>
                </a:cubicBezTo>
                <a:cubicBezTo>
                  <a:pt x="417" y="68"/>
                  <a:pt x="417" y="37"/>
                  <a:pt x="398" y="19"/>
                </a:cubicBezTo>
                <a:cubicBezTo>
                  <a:pt x="379" y="0"/>
                  <a:pt x="349" y="0"/>
                  <a:pt x="330" y="19"/>
                </a:cubicBezTo>
                <a:cubicBezTo>
                  <a:pt x="19" y="330"/>
                  <a:pt x="19" y="330"/>
                  <a:pt x="19" y="330"/>
                </a:cubicBezTo>
                <a:cubicBezTo>
                  <a:pt x="0" y="348"/>
                  <a:pt x="0" y="379"/>
                  <a:pt x="19" y="398"/>
                </a:cubicBezTo>
                <a:cubicBezTo>
                  <a:pt x="38" y="416"/>
                  <a:pt x="68" y="416"/>
                  <a:pt x="87" y="398"/>
                </a:cubicBezTo>
                <a:close/>
              </a:path>
            </a:pathLst>
          </a:custGeom>
          <a:solidFill>
            <a:sysClr val="window" lastClr="FFFFFF">
              <a:lumMod val="85000"/>
              <a:alpha val="30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Rectangle: Rounded Corners 20"/>
          <p:cNvSpPr/>
          <p:nvPr>
            <p:custDataLst>
              <p:tags r:id="rId7"/>
            </p:custDataLst>
          </p:nvPr>
        </p:nvSpPr>
        <p:spPr>
          <a:xfrm>
            <a:off x="4730115" y="821055"/>
            <a:ext cx="6577330" cy="2269490"/>
          </a:xfrm>
          <a:prstGeom prst="roundRect">
            <a:avLst>
              <a:gd name="adj" fmla="val 6124"/>
            </a:avLst>
          </a:prstGeom>
          <a:solidFill>
            <a:srgbClr val="1E6BC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TextBox 21"/>
          <p:cNvSpPr txBox="1"/>
          <p:nvPr>
            <p:custDataLst>
              <p:tags r:id="rId8"/>
            </p:custDataLst>
          </p:nvPr>
        </p:nvSpPr>
        <p:spPr>
          <a:xfrm>
            <a:off x="5250815" y="1517015"/>
            <a:ext cx="5238115" cy="1375410"/>
          </a:xfrm>
          <a:prstGeom prst="rect">
            <a:avLst/>
          </a:prstGeom>
          <a:noFill/>
        </p:spPr>
        <p:txBody>
          <a:bodyPr wrap="square" rtlCol="0">
            <a:noAutofit/>
          </a:bodyPr>
          <a:lstStyle/>
          <a:p>
            <a:pPr>
              <a:lnSpc>
                <a:spcPct val="120000"/>
              </a:lnSpc>
              <a:defRPr/>
            </a:pPr>
            <a:r>
              <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rPr>
              <a:t>创业观是人们对创业形态、创业方式、创业价值的一种评价和认识。创业观念随着改革开放的深入逐步被人们所接受，但在当代大学生中还存在许多认识误区。</a:t>
            </a: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Text Placeholder 1"/>
          <p:cNvSpPr>
            <a:spLocks noGrp="1"/>
          </p:cNvSpPr>
          <p:nvPr>
            <p:custDataLst>
              <p:tags r:id="rId9"/>
            </p:custDataLst>
          </p:nvPr>
        </p:nvSpPr>
        <p:spPr>
          <a:xfrm>
            <a:off x="5250815" y="898525"/>
            <a:ext cx="5067935" cy="618490"/>
          </a:xfrm>
          <a:prstGeom prst="rect">
            <a:avLst/>
          </a:prstGeom>
        </p:spPr>
        <p:txBody>
          <a:bodyPr vert="horz" lIns="90000" tIns="46800" rIns="90000" bIns="46800" rtlCol="0" anchor="b">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rgbClr val="000000">
                    <a:lumMod val="85000"/>
                    <a:lumOff val="15000"/>
                  </a:srgbClr>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indent="0" algn="l">
              <a:lnSpc>
                <a:spcPct val="120000"/>
              </a:lnSpc>
              <a:spcAft>
                <a:spcPts val="0"/>
              </a:spcAft>
              <a:buNone/>
            </a:pPr>
            <a:r>
              <a:rPr lang="zh-CN" altLang="en-US" sz="2400" b="1" spc="300">
                <a:solidFill>
                  <a:sysClr val="window" lastClr="FFFFFF">
                    <a:lumMod val="95000"/>
                  </a:sysClr>
                </a:solidFill>
                <a:sym typeface="Arial" panose="020B0604020202020204" pitchFamily="34" charset="0"/>
              </a:rPr>
              <a:t>创业观</a:t>
            </a:r>
            <a:endParaRPr lang="zh-CN" altLang="en-US" sz="2400" b="1" spc="300">
              <a:solidFill>
                <a:sysClr val="window" lastClr="FFFFFF">
                  <a:lumMod val="95000"/>
                </a:sysClr>
              </a:solidFill>
              <a:sym typeface="Arial" panose="020B0604020202020204" pitchFamily="34" charset="0"/>
            </a:endParaRPr>
          </a:p>
        </p:txBody>
      </p:sp>
      <p:sp>
        <p:nvSpPr>
          <p:cNvPr id="26" name="Rectangle: Rounded Corners 25"/>
          <p:cNvSpPr/>
          <p:nvPr>
            <p:custDataLst>
              <p:tags r:id="rId10"/>
            </p:custDataLst>
          </p:nvPr>
        </p:nvSpPr>
        <p:spPr>
          <a:xfrm>
            <a:off x="10525552" y="1586619"/>
            <a:ext cx="1054905" cy="360363"/>
          </a:xfrm>
          <a:prstGeom prst="roundRect">
            <a:avLst>
              <a:gd name="adj" fmla="val 50000"/>
            </a:avLst>
          </a:prstGeom>
          <a:solidFill>
            <a:srgbClr val="C5CFC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7" name="Rectangle: Rounded Corners 26"/>
          <p:cNvSpPr/>
          <p:nvPr>
            <p:custDataLst>
              <p:tags r:id="rId11"/>
            </p:custDataLst>
          </p:nvPr>
        </p:nvSpPr>
        <p:spPr>
          <a:xfrm>
            <a:off x="10716373" y="2059181"/>
            <a:ext cx="1195871" cy="360363"/>
          </a:xfrm>
          <a:prstGeom prst="roundRect">
            <a:avLst>
              <a:gd name="adj" fmla="val 50000"/>
            </a:avLst>
          </a:prstGeom>
          <a:solidFill>
            <a:srgbClr val="1E6BC5">
              <a:lumMod val="40000"/>
              <a:lumOff val="6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5" name="Freeform 5"/>
          <p:cNvSpPr/>
          <p:nvPr>
            <p:custDataLst>
              <p:tags r:id="rId12"/>
            </p:custDataLst>
          </p:nvPr>
        </p:nvSpPr>
        <p:spPr bwMode="auto">
          <a:xfrm flipV="1">
            <a:off x="5161119" y="1769011"/>
            <a:ext cx="263296" cy="75432"/>
          </a:xfrm>
          <a:custGeom>
            <a:avLst/>
            <a:gdLst>
              <a:gd name="T0" fmla="*/ 194 w 242"/>
              <a:gd name="T1" fmla="*/ 98 h 98"/>
              <a:gd name="T2" fmla="*/ 48 w 242"/>
              <a:gd name="T3" fmla="*/ 98 h 98"/>
              <a:gd name="T4" fmla="*/ 0 w 242"/>
              <a:gd name="T5" fmla="*/ 50 h 98"/>
              <a:gd name="T6" fmla="*/ 0 w 242"/>
              <a:gd name="T7" fmla="*/ 48 h 98"/>
              <a:gd name="T8" fmla="*/ 48 w 242"/>
              <a:gd name="T9" fmla="*/ 0 h 98"/>
              <a:gd name="T10" fmla="*/ 194 w 242"/>
              <a:gd name="T11" fmla="*/ 0 h 98"/>
              <a:gd name="T12" fmla="*/ 242 w 242"/>
              <a:gd name="T13" fmla="*/ 48 h 98"/>
              <a:gd name="T14" fmla="*/ 242 w 242"/>
              <a:gd name="T15" fmla="*/ 50 h 98"/>
              <a:gd name="T16" fmla="*/ 194 w 242"/>
              <a:gd name="T17"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98">
                <a:moveTo>
                  <a:pt x="194" y="98"/>
                </a:moveTo>
                <a:cubicBezTo>
                  <a:pt x="48" y="98"/>
                  <a:pt x="48" y="98"/>
                  <a:pt x="48" y="98"/>
                </a:cubicBezTo>
                <a:cubicBezTo>
                  <a:pt x="22" y="98"/>
                  <a:pt x="0" y="76"/>
                  <a:pt x="0" y="50"/>
                </a:cubicBezTo>
                <a:cubicBezTo>
                  <a:pt x="0" y="48"/>
                  <a:pt x="0" y="48"/>
                  <a:pt x="0" y="48"/>
                </a:cubicBezTo>
                <a:cubicBezTo>
                  <a:pt x="0" y="22"/>
                  <a:pt x="22" y="0"/>
                  <a:pt x="48" y="0"/>
                </a:cubicBezTo>
                <a:cubicBezTo>
                  <a:pt x="194" y="0"/>
                  <a:pt x="194" y="0"/>
                  <a:pt x="194" y="0"/>
                </a:cubicBezTo>
                <a:cubicBezTo>
                  <a:pt x="220" y="0"/>
                  <a:pt x="242" y="22"/>
                  <a:pt x="242" y="48"/>
                </a:cubicBezTo>
                <a:cubicBezTo>
                  <a:pt x="242" y="50"/>
                  <a:pt x="242" y="50"/>
                  <a:pt x="242" y="50"/>
                </a:cubicBezTo>
                <a:cubicBezTo>
                  <a:pt x="242" y="76"/>
                  <a:pt x="220" y="98"/>
                  <a:pt x="194" y="98"/>
                </a:cubicBezTo>
                <a:close/>
              </a:path>
            </a:pathLst>
          </a:custGeom>
          <a:solidFill>
            <a:srgbClr val="1E6BC5"/>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TextBox 29"/>
          <p:cNvSpPr txBox="1"/>
          <p:nvPr>
            <p:custDataLst>
              <p:tags r:id="rId13"/>
            </p:custDataLst>
          </p:nvPr>
        </p:nvSpPr>
        <p:spPr>
          <a:xfrm>
            <a:off x="5404485" y="3332480"/>
            <a:ext cx="5907405" cy="1271270"/>
          </a:xfrm>
          <a:prstGeom prst="rect">
            <a:avLst/>
          </a:prstGeom>
          <a:noFill/>
        </p:spPr>
        <p:txBody>
          <a:bodyPr wrap="square" rtlCol="0" anchor="b" anchorCtr="0">
            <a:spAutoFit/>
          </a:bodyPr>
          <a:lstStyle/>
          <a:p>
            <a:pPr>
              <a:lnSpc>
                <a:spcPct val="120000"/>
              </a:lnSpc>
              <a:defRPr/>
            </a:pPr>
            <a:r>
              <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一是过于留恋传统的就业方式，认为就业岗位应与所学专业、学历文凭、工资待遇相对应，过高地估计了大众化教育时代大学生群体的“特殊性”和“优越性”，他们宁愿待业也不主动创业，甚至为了所谓的面子宁愿失业也不愿创业；</a:t>
            </a:r>
            <a:endPar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3" name="Text Placeholder 17"/>
          <p:cNvSpPr txBox="1"/>
          <p:nvPr>
            <p:custDataLst>
              <p:tags r:id="rId14"/>
            </p:custDataLst>
          </p:nvPr>
        </p:nvSpPr>
        <p:spPr>
          <a:xfrm>
            <a:off x="4736125" y="3978571"/>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01</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24" name="Freeform 6"/>
          <p:cNvSpPr/>
          <p:nvPr>
            <p:custDataLst>
              <p:tags r:id="rId15"/>
            </p:custDataLst>
          </p:nvPr>
        </p:nvSpPr>
        <p:spPr bwMode="auto">
          <a:xfrm>
            <a:off x="4403702" y="2035874"/>
            <a:ext cx="621869" cy="417316"/>
          </a:xfrm>
          <a:custGeom>
            <a:avLst/>
            <a:gdLst>
              <a:gd name="T0" fmla="*/ 109 w 157"/>
              <a:gd name="T1" fmla="*/ 97 h 97"/>
              <a:gd name="T2" fmla="*/ 48 w 157"/>
              <a:gd name="T3" fmla="*/ 97 h 97"/>
              <a:gd name="T4" fmla="*/ 0 w 157"/>
              <a:gd name="T5" fmla="*/ 49 h 97"/>
              <a:gd name="T6" fmla="*/ 0 w 157"/>
              <a:gd name="T7" fmla="*/ 48 h 97"/>
              <a:gd name="T8" fmla="*/ 48 w 157"/>
              <a:gd name="T9" fmla="*/ 0 h 97"/>
              <a:gd name="T10" fmla="*/ 109 w 157"/>
              <a:gd name="T11" fmla="*/ 0 h 97"/>
              <a:gd name="T12" fmla="*/ 157 w 157"/>
              <a:gd name="T13" fmla="*/ 48 h 97"/>
              <a:gd name="T14" fmla="*/ 157 w 157"/>
              <a:gd name="T15" fmla="*/ 49 h 97"/>
              <a:gd name="T16" fmla="*/ 109 w 157"/>
              <a:gd name="T1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7">
                <a:moveTo>
                  <a:pt x="109" y="97"/>
                </a:moveTo>
                <a:cubicBezTo>
                  <a:pt x="48" y="97"/>
                  <a:pt x="48" y="97"/>
                  <a:pt x="48" y="97"/>
                </a:cubicBezTo>
                <a:cubicBezTo>
                  <a:pt x="21" y="97"/>
                  <a:pt x="0" y="76"/>
                  <a:pt x="0" y="49"/>
                </a:cubicBezTo>
                <a:cubicBezTo>
                  <a:pt x="0" y="48"/>
                  <a:pt x="0" y="48"/>
                  <a:pt x="0" y="48"/>
                </a:cubicBezTo>
                <a:cubicBezTo>
                  <a:pt x="0" y="21"/>
                  <a:pt x="21" y="0"/>
                  <a:pt x="48" y="0"/>
                </a:cubicBezTo>
                <a:cubicBezTo>
                  <a:pt x="109" y="0"/>
                  <a:pt x="109" y="0"/>
                  <a:pt x="109" y="0"/>
                </a:cubicBezTo>
                <a:cubicBezTo>
                  <a:pt x="136" y="0"/>
                  <a:pt x="157" y="21"/>
                  <a:pt x="157" y="48"/>
                </a:cubicBezTo>
                <a:cubicBezTo>
                  <a:pt x="157" y="49"/>
                  <a:pt x="157" y="49"/>
                  <a:pt x="157" y="49"/>
                </a:cubicBezTo>
                <a:cubicBezTo>
                  <a:pt x="157" y="76"/>
                  <a:pt x="136" y="97"/>
                  <a:pt x="109" y="97"/>
                </a:cubicBezTo>
                <a:close/>
              </a:path>
            </a:pathLst>
          </a:custGeom>
          <a:solidFill>
            <a:sysClr val="window" lastClr="FFFFFF">
              <a:lumMod val="85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20000"/>
              </a:lnSpc>
              <a:buClrTx/>
              <a:buSzTx/>
              <a:buFontTx/>
              <a:buNone/>
              <a:defRPr/>
            </a:pPr>
            <a:endParaRPr kumimoji="0" lang="en-US" sz="1800" b="0" i="0" u="none" strike="noStrike" kern="1200" cap="none" spc="0" normalizeH="0" baseline="0" noProof="0">
              <a:ln>
                <a:noFill/>
              </a:ln>
              <a:solidFill>
                <a:srgbClr val="3F3F3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TextBox 29"/>
          <p:cNvSpPr txBox="1"/>
          <p:nvPr>
            <p:custDataLst>
              <p:tags r:id="rId16"/>
            </p:custDataLst>
          </p:nvPr>
        </p:nvSpPr>
        <p:spPr>
          <a:xfrm>
            <a:off x="5408295" y="4749800"/>
            <a:ext cx="5899150" cy="681355"/>
          </a:xfrm>
          <a:prstGeom prst="rect">
            <a:avLst/>
          </a:prstGeom>
          <a:noFill/>
        </p:spPr>
        <p:txBody>
          <a:bodyPr wrap="square" rtlCol="0" anchor="b" anchorCtr="0">
            <a:spAutoFit/>
          </a:bodyPr>
          <a:lstStyle/>
          <a:p>
            <a:pPr>
              <a:lnSpc>
                <a:spcPct val="120000"/>
              </a:lnSpc>
              <a:defRPr/>
            </a:pPr>
            <a:r>
              <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二是畏难情绪严重，认为自己没经验、没基础、没机会、没人帮，创业谈何容易，尤其怕冒险、怕失败；</a:t>
            </a:r>
            <a:endPar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7" name="Text Placeholder 17"/>
          <p:cNvSpPr txBox="1"/>
          <p:nvPr>
            <p:custDataLst>
              <p:tags r:id="rId17"/>
            </p:custDataLst>
          </p:nvPr>
        </p:nvSpPr>
        <p:spPr>
          <a:xfrm>
            <a:off x="4736125" y="4826751"/>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02</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49" name="Line"/>
          <p:cNvSpPr/>
          <p:nvPr>
            <p:custDataLst>
              <p:tags r:id="rId18"/>
            </p:custDataLst>
          </p:nvPr>
        </p:nvSpPr>
        <p:spPr>
          <a:xfrm flipV="1">
            <a:off x="5106977" y="4620697"/>
            <a:ext cx="4780311"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panose="02000503000000020004"/>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0" name="Line"/>
          <p:cNvSpPr/>
          <p:nvPr>
            <p:custDataLst>
              <p:tags r:id="rId19"/>
            </p:custDataLst>
          </p:nvPr>
        </p:nvSpPr>
        <p:spPr>
          <a:xfrm flipV="1">
            <a:off x="5106977" y="5462072"/>
            <a:ext cx="4846986"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panose="02000503000000020004"/>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31" name="TextBox 29"/>
          <p:cNvSpPr txBox="1"/>
          <p:nvPr>
            <p:custDataLst>
              <p:tags r:id="rId20"/>
            </p:custDataLst>
          </p:nvPr>
        </p:nvSpPr>
        <p:spPr>
          <a:xfrm>
            <a:off x="5403850" y="5582285"/>
            <a:ext cx="5908675" cy="681355"/>
          </a:xfrm>
          <a:prstGeom prst="rect">
            <a:avLst/>
          </a:prstGeom>
          <a:noFill/>
        </p:spPr>
        <p:txBody>
          <a:bodyPr wrap="square" rtlCol="0" anchor="b" anchorCtr="0">
            <a:spAutoFit/>
          </a:bodyPr>
          <a:lstStyle/>
          <a:p>
            <a:pPr>
              <a:lnSpc>
                <a:spcPct val="120000"/>
              </a:lnSpc>
              <a:defRPr/>
            </a:pPr>
            <a:r>
              <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三是没有充分的准备，对所涉足行业没有足够的调查，自身能力不足，并且这山望着那山高，无目的的盲目创业。</a:t>
            </a:r>
            <a:endParaRPr lang="zh-CN" altLang="en-US" sz="1600" kern="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5" name="Text Placeholder 17"/>
          <p:cNvSpPr txBox="1"/>
          <p:nvPr>
            <p:custDataLst>
              <p:tags r:id="rId21"/>
            </p:custDataLst>
          </p:nvPr>
        </p:nvSpPr>
        <p:spPr>
          <a:xfrm>
            <a:off x="4736125" y="5672572"/>
            <a:ext cx="766800" cy="500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Arial" panose="020B0604020202020204" pitchFamily="34" charset="0"/>
                <a:ea typeface="微软雅黑" panose="020B0503020204020204"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Arial" panose="020B0604020202020204" pitchFamily="34" charset="0"/>
                <a:ea typeface="微软雅黑" panose="020B0503020204020204"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Arial" panose="020B0604020202020204" pitchFamily="34" charset="0"/>
                <a:ea typeface="微软雅黑" panose="020B0503020204020204"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spcBef>
                <a:spcPts val="0"/>
              </a:spcBef>
              <a:buClrTx/>
              <a:buSzTx/>
              <a:buFont typeface="Arial" panose="020B0604020202020204" pitchFamily="34" charset="0"/>
              <a:buNone/>
              <a:defRPr/>
            </a:pPr>
            <a:r>
              <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rPr>
              <a:t>03</a:t>
            </a:r>
            <a:endParaRPr kumimoji="0" lang="en-US" b="1" i="1" u="none" strike="noStrike" kern="1200" cap="none" spc="0" normalizeH="0" noProof="0" dirty="0">
              <a:ln>
                <a:noFill/>
              </a:ln>
              <a:effectLst/>
              <a:uLnTx/>
              <a:uFillTx/>
              <a:latin typeface="Arial" panose="020B0604020202020204" pitchFamily="34" charset="0"/>
              <a:ea typeface="微软雅黑" panose="020B0503020204020204" charset="-122"/>
              <a:cs typeface="Lato" charset="0"/>
              <a:sym typeface="Arial" panose="020B0604020202020204" pitchFamily="34" charset="0"/>
            </a:endParaRPr>
          </a:p>
        </p:txBody>
      </p:sp>
      <p:sp>
        <p:nvSpPr>
          <p:cNvPr id="36" name="Line"/>
          <p:cNvSpPr/>
          <p:nvPr>
            <p:custDataLst>
              <p:tags r:id="rId22"/>
            </p:custDataLst>
          </p:nvPr>
        </p:nvSpPr>
        <p:spPr>
          <a:xfrm flipV="1">
            <a:off x="5106977" y="6307893"/>
            <a:ext cx="4846986" cy="0"/>
          </a:xfrm>
          <a:prstGeom prst="line">
            <a:avLst/>
          </a:prstGeom>
          <a:ln w="12700">
            <a:solidFill>
              <a:sysClr val="window" lastClr="FFFFFF">
                <a:lumMod val="85000"/>
              </a:sysClr>
            </a:solidFill>
            <a:miter lim="400000"/>
          </a:ln>
        </p:spPr>
        <p:txBody>
          <a:bodyPr lIns="0" tIns="0" rIns="0" bIns="0" anchor="ctr"/>
          <a:lstStyle/>
          <a:p>
            <a:pPr>
              <a:lnSpc>
                <a:spcPct val="120000"/>
              </a:lnSpc>
              <a:defRPr sz="3200" b="0">
                <a:solidFill>
                  <a:srgbClr val="FFFFFF"/>
                </a:solidFill>
                <a:latin typeface="Arial" panose="020B0604020202020204" pitchFamily="34" charset="0"/>
                <a:ea typeface="微软雅黑" panose="020B0503020204020204" charset="-122"/>
                <a:cs typeface="+mn-ea"/>
                <a:sym typeface="Helvetica Neue Medium" panose="02000503000000020004"/>
              </a:defRPr>
            </a:pPr>
            <a:endParaRPr sz="18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pic>
        <p:nvPicPr>
          <p:cNvPr id="100" name="图片 99"/>
          <p:cNvPicPr/>
          <p:nvPr/>
        </p:nvPicPr>
        <p:blipFill>
          <a:blip r:embed="rId23"/>
          <a:stretch>
            <a:fillRect/>
          </a:stretch>
        </p:blipFill>
        <p:spPr>
          <a:xfrm>
            <a:off x="384810" y="2200910"/>
            <a:ext cx="3874770" cy="2548890"/>
          </a:xfrm>
          <a:prstGeom prst="rect">
            <a:avLst/>
          </a:prstGeom>
          <a:noFill/>
          <a:ln w="9525">
            <a:noFill/>
          </a:ln>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216015" y="728980"/>
            <a:ext cx="3844290" cy="1568450"/>
          </a:xfrm>
          <a:prstGeom prst="rect">
            <a:avLst/>
          </a:prstGeom>
          <a:noFill/>
        </p:spPr>
        <p:txBody>
          <a:bodyPr wrap="square" rtlCol="0">
            <a:normAutofit lnSpcReduction="10000"/>
          </a:bodyPr>
          <a:lstStyle/>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a:p>
            <a:r>
              <a:rPr lang="zh-CN" altLang="en-US" sz="4800" b="1" dirty="0">
                <a:solidFill>
                  <a:srgbClr val="000000">
                    <a:lumMod val="85000"/>
                    <a:lumOff val="15000"/>
                  </a:srgbClr>
                </a:solidFill>
                <a:latin typeface="Arial" panose="020B0604020202020204" pitchFamily="34" charset="0"/>
                <a:ea typeface="微软雅黑" panose="020B0503020204020204" charset="-122"/>
              </a:rPr>
              <a:t>方式的新变化</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6216015" y="2297430"/>
            <a:ext cx="5454015" cy="4048125"/>
          </a:xfrm>
          <a:prstGeom prst="rect">
            <a:avLst/>
          </a:prstGeom>
          <a:noFill/>
        </p:spPr>
        <p:txBody>
          <a:bodyPr wrap="square" rtlCol="0">
            <a:spAutoFit/>
          </a:bodyPr>
          <a:lstStyle/>
          <a:p>
            <a:pPr>
              <a:lnSpc>
                <a:spcPct val="130000"/>
              </a:lnSpc>
              <a:spcBef>
                <a:spcPts val="0"/>
              </a:spcBef>
              <a:spcAft>
                <a:spcPts val="0"/>
              </a:spcAft>
            </a:pPr>
            <a:r>
              <a:rPr lang="zh-CN" altLang="en-US">
                <a:solidFill>
                  <a:schemeClr val="tx1"/>
                </a:solidFill>
                <a:uFillTx/>
                <a:latin typeface="微软雅黑" panose="020B0503020204020204" charset="-122"/>
                <a:ea typeface="Microsoft YaHei Regular" panose="020B0503020204020204" charset="-122"/>
                <a:sym typeface="+mn-ea"/>
              </a:rPr>
              <a:t>就业方式是指国家在政策和法规中确认的劳动者实现就业的形式（或渠道）。在传统的计划经济体制下，主要体现为政府主导型就业。在当今社会，随着改革开放的不断深入，社会主义市场经济的日臻完善，第三产业新领域迭现，高新技术产业迅猛发展，相应的多种所有制经济形式、多种分配方式共存共进，劳动用工制度、干部人事制度不断变革，传统意义上的就业方式出现了许多新变化，主要表现为职业介绍机构介绍就业、自愿组织就业、自谋职业和国家安置就业等多种途径。创业作为自主就业的一种方式，在大学生就业过程中发挥着独特的作用。</a:t>
            </a:r>
            <a:endParaRPr lang="zh-CN" altLang="en-US">
              <a:solidFill>
                <a:schemeClr val="tx1"/>
              </a:solidFill>
              <a:uFillTx/>
              <a:latin typeface="微软雅黑" panose="020B0503020204020204" charset="-122"/>
              <a:ea typeface="Microsoft YaHei Regular" panose="020B0503020204020204" charset="-122"/>
              <a:sym typeface="+mn-ea"/>
            </a:endParaRPr>
          </a:p>
        </p:txBody>
      </p:sp>
      <p:grpSp>
        <p:nvGrpSpPr>
          <p:cNvPr id="17" name="组合 16"/>
          <p:cNvGrpSpPr/>
          <p:nvPr>
            <p:custDataLst>
              <p:tags r:id="rId3"/>
            </p:custDataLst>
          </p:nvPr>
        </p:nvGrpSpPr>
        <p:grpSpPr>
          <a:xfrm>
            <a:off x="7680325" y="890270"/>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pic>
        <p:nvPicPr>
          <p:cNvPr id="23" name="图片 22"/>
          <p:cNvPicPr>
            <a:picLocks noChangeAspect="1"/>
          </p:cNvPicPr>
          <p:nvPr>
            <p:custDataLst>
              <p:tags r:id="rId6"/>
            </p:custDataLst>
          </p:nvPr>
        </p:nvPicPr>
        <p:blipFill>
          <a:blip r:embed="rId7"/>
          <a:stretch>
            <a:fillRect/>
          </a:stretch>
        </p:blipFill>
        <p:spPr>
          <a:xfrm>
            <a:off x="189230" y="2035810"/>
            <a:ext cx="5906770" cy="333248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12192000" cy="2804160"/>
          </a:xfrm>
          <a:prstGeom prst="rect">
            <a:avLst/>
          </a:prstGeom>
        </p:spPr>
      </p:pic>
      <p:sp>
        <p:nvSpPr>
          <p:cNvPr id="332" name="矩形 331"/>
          <p:cNvSpPr/>
          <p:nvPr>
            <p:custDataLst>
              <p:tags r:id="rId3"/>
            </p:custDataLst>
          </p:nvPr>
        </p:nvSpPr>
        <p:spPr>
          <a:xfrm>
            <a:off x="0" y="0"/>
            <a:ext cx="12192000" cy="2804160"/>
          </a:xfrm>
          <a:prstGeom prst="rect">
            <a:avLst/>
          </a:prstGeom>
          <a:solidFill>
            <a:srgbClr val="FFFFFF">
              <a:alpha val="71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333" name="TextBox 5"/>
          <p:cNvSpPr txBox="1"/>
          <p:nvPr>
            <p:custDataLst>
              <p:tags r:id="rId4"/>
            </p:custDataLst>
          </p:nvPr>
        </p:nvSpPr>
        <p:spPr>
          <a:xfrm>
            <a:off x="482600" y="479425"/>
            <a:ext cx="11303000" cy="695325"/>
          </a:xfrm>
          <a:prstGeom prst="rect">
            <a:avLst/>
          </a:prstGeom>
          <a:noFill/>
        </p:spPr>
        <p:txBody>
          <a:bodyPr wrap="square" lIns="90000" tIns="46800" rIns="90000" bIns="46800" rtlCol="0" anchor="ctr" anchorCtr="0">
            <a:noAutofit/>
          </a:bodyPr>
          <a:lstStyle/>
          <a:p>
            <a:pPr algn="ctr">
              <a:lnSpc>
                <a:spcPct val="120000"/>
              </a:lnSpc>
            </a:pPr>
            <a:r>
              <a:rPr lang="zh-CN" altLang="en-US" sz="3200" b="1" spc="300">
                <a:solidFill>
                  <a:srgbClr val="222222"/>
                </a:solidFill>
                <a:latin typeface="Arial" panose="020B0604020202020204" pitchFamily="34" charset="0"/>
                <a:ea typeface="微软雅黑" panose="020B0503020204020204" charset="-122"/>
              </a:rPr>
              <a:t>职业方式的新变化</a:t>
            </a:r>
            <a:endParaRPr lang="zh-CN" altLang="en-US" sz="3200" b="1" spc="300">
              <a:solidFill>
                <a:srgbClr val="222222"/>
              </a:solidFill>
              <a:latin typeface="Arial" panose="020B0604020202020204" pitchFamily="34" charset="0"/>
              <a:ea typeface="微软雅黑" panose="020B0503020204020204" charset="-122"/>
            </a:endParaRPr>
          </a:p>
        </p:txBody>
      </p:sp>
      <p:grpSp>
        <p:nvGrpSpPr>
          <p:cNvPr id="2" name="组合 1"/>
          <p:cNvGrpSpPr/>
          <p:nvPr/>
        </p:nvGrpSpPr>
        <p:grpSpPr>
          <a:xfrm>
            <a:off x="478155" y="2900239"/>
            <a:ext cx="2609850" cy="3350701"/>
            <a:chOff x="1519" y="4804"/>
            <a:chExt cx="4110" cy="5277"/>
          </a:xfrm>
        </p:grpSpPr>
        <p:sp>
          <p:nvSpPr>
            <p:cNvPr id="319" name="文本框 318"/>
            <p:cNvSpPr txBox="1"/>
            <p:nvPr>
              <p:custDataLst>
                <p:tags r:id="rId5"/>
              </p:custDataLst>
            </p:nvPr>
          </p:nvSpPr>
          <p:spPr>
            <a:xfrm>
              <a:off x="1519" y="6684"/>
              <a:ext cx="4110" cy="3397"/>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600" dirty="0">
                  <a:solidFill>
                    <a:srgbClr val="222222">
                      <a:lumMod val="75000"/>
                      <a:lumOff val="25000"/>
                    </a:srgbClr>
                  </a:solidFill>
                  <a:uFillTx/>
                  <a:latin typeface="Arial" panose="020B0604020202020204" pitchFamily="34" charset="0"/>
                  <a:ea typeface="微软雅黑" panose="020B0503020204020204" charset="-122"/>
                </a:rPr>
                <a:t>合作创业，即创建团队，做到优势互补、资金共筹、风险共担。这种创业模式不再追求个人英雄主义的行为，而是主张群体的智慧和能量，同时，成功的概率更大。</a:t>
              </a:r>
              <a:endParaRPr lang="zh-CN" altLang="en-US" sz="1600" dirty="0">
                <a:solidFill>
                  <a:srgbClr val="222222">
                    <a:lumMod val="75000"/>
                    <a:lumOff val="25000"/>
                  </a:srgbClr>
                </a:solidFill>
                <a:uFillTx/>
                <a:latin typeface="Arial" panose="020B0604020202020204" pitchFamily="34" charset="0"/>
                <a:ea typeface="微软雅黑" panose="020B0503020204020204" charset="-122"/>
              </a:endParaRPr>
            </a:p>
          </p:txBody>
        </p:sp>
        <p:sp>
          <p:nvSpPr>
            <p:cNvPr id="318" name="文本框 317"/>
            <p:cNvSpPr txBox="1"/>
            <p:nvPr>
              <p:custDataLst>
                <p:tags r:id="rId6"/>
              </p:custDataLst>
            </p:nvPr>
          </p:nvSpPr>
          <p:spPr>
            <a:xfrm>
              <a:off x="2003" y="6016"/>
              <a:ext cx="3141" cy="628"/>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1. 合作创业</a:t>
              </a:r>
              <a:endParaRPr lang="zh-CN" altLang="en-US" spc="300">
                <a:latin typeface="Arial" panose="020B0604020202020204" pitchFamily="34" charset="0"/>
                <a:ea typeface="微软雅黑" panose="020B0503020204020204" charset="-122"/>
              </a:endParaRPr>
            </a:p>
          </p:txBody>
        </p:sp>
        <p:sp>
          <p:nvSpPr>
            <p:cNvPr id="341" name="Oval 11"/>
            <p:cNvSpPr/>
            <p:nvPr>
              <p:custDataLst>
                <p:tags r:id="rId7"/>
              </p:custDataLst>
            </p:nvPr>
          </p:nvSpPr>
          <p:spPr>
            <a:xfrm>
              <a:off x="3026" y="4804"/>
              <a:ext cx="1096" cy="1096"/>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42" name="Freeform 6"/>
            <p:cNvSpPr>
              <a:spLocks noEditPoints="1"/>
            </p:cNvSpPr>
            <p:nvPr>
              <p:custDataLst>
                <p:tags r:id="rId8"/>
              </p:custDataLst>
            </p:nvPr>
          </p:nvSpPr>
          <p:spPr bwMode="auto">
            <a:xfrm>
              <a:off x="3381" y="5160"/>
              <a:ext cx="385" cy="385"/>
            </a:xfrm>
            <a:custGeom>
              <a:avLst/>
              <a:gdLst>
                <a:gd name="T0" fmla="*/ 1508 w 3299"/>
                <a:gd name="T1" fmla="*/ 1507 h 3296"/>
                <a:gd name="T2" fmla="*/ 1453 w 3299"/>
                <a:gd name="T3" fmla="*/ 1678 h 3296"/>
                <a:gd name="T4" fmla="*/ 1560 w 3299"/>
                <a:gd name="T5" fmla="*/ 1825 h 3296"/>
                <a:gd name="T6" fmla="*/ 1739 w 3299"/>
                <a:gd name="T7" fmla="*/ 1825 h 3296"/>
                <a:gd name="T8" fmla="*/ 1846 w 3299"/>
                <a:gd name="T9" fmla="*/ 1678 h 3296"/>
                <a:gd name="T10" fmla="*/ 1791 w 3299"/>
                <a:gd name="T11" fmla="*/ 1507 h 3296"/>
                <a:gd name="T12" fmla="*/ 841 w 3299"/>
                <a:gd name="T13" fmla="*/ 0 h 3296"/>
                <a:gd name="T14" fmla="*/ 1105 w 3299"/>
                <a:gd name="T15" fmla="*/ 60 h 3296"/>
                <a:gd name="T16" fmla="*/ 1340 w 3299"/>
                <a:gd name="T17" fmla="*/ 272 h 3296"/>
                <a:gd name="T18" fmla="*/ 1424 w 3299"/>
                <a:gd name="T19" fmla="*/ 530 h 3296"/>
                <a:gd name="T20" fmla="*/ 1403 w 3299"/>
                <a:gd name="T21" fmla="*/ 744 h 3296"/>
                <a:gd name="T22" fmla="*/ 1371 w 3299"/>
                <a:gd name="T23" fmla="*/ 950 h 3296"/>
                <a:gd name="T24" fmla="*/ 1438 w 3299"/>
                <a:gd name="T25" fmla="*/ 1140 h 3296"/>
                <a:gd name="T26" fmla="*/ 1529 w 3299"/>
                <a:gd name="T27" fmla="*/ 989 h 3296"/>
                <a:gd name="T28" fmla="*/ 1683 w 3299"/>
                <a:gd name="T29" fmla="*/ 580 h 3296"/>
                <a:gd name="T30" fmla="*/ 1959 w 3299"/>
                <a:gd name="T31" fmla="*/ 266 h 3296"/>
                <a:gd name="T32" fmla="*/ 2337 w 3299"/>
                <a:gd name="T33" fmla="*/ 109 h 3296"/>
                <a:gd name="T34" fmla="*/ 2741 w 3299"/>
                <a:gd name="T35" fmla="*/ 140 h 3296"/>
                <a:gd name="T36" fmla="*/ 3080 w 3299"/>
                <a:gd name="T37" fmla="*/ 347 h 3296"/>
                <a:gd name="T38" fmla="*/ 3277 w 3299"/>
                <a:gd name="T39" fmla="*/ 674 h 3296"/>
                <a:gd name="T40" fmla="*/ 3273 w 3299"/>
                <a:gd name="T41" fmla="*/ 1017 h 3296"/>
                <a:gd name="T42" fmla="*/ 3109 w 3299"/>
                <a:gd name="T43" fmla="*/ 1278 h 3296"/>
                <a:gd name="T44" fmla="*/ 2834 w 3299"/>
                <a:gd name="T45" fmla="*/ 1414 h 3296"/>
                <a:gd name="T46" fmla="*/ 2563 w 3299"/>
                <a:gd name="T47" fmla="*/ 1403 h 3296"/>
                <a:gd name="T48" fmla="*/ 2319 w 3299"/>
                <a:gd name="T49" fmla="*/ 1373 h 3296"/>
                <a:gd name="T50" fmla="*/ 2136 w 3299"/>
                <a:gd name="T51" fmla="*/ 1458 h 3296"/>
                <a:gd name="T52" fmla="*/ 2381 w 3299"/>
                <a:gd name="T53" fmla="*/ 1543 h 3296"/>
                <a:gd name="T54" fmla="*/ 2781 w 3299"/>
                <a:gd name="T55" fmla="*/ 1720 h 3296"/>
                <a:gd name="T56" fmla="*/ 3068 w 3299"/>
                <a:gd name="T57" fmla="*/ 2009 h 3296"/>
                <a:gd name="T58" fmla="*/ 3195 w 3299"/>
                <a:gd name="T59" fmla="*/ 2372 h 3296"/>
                <a:gd name="T60" fmla="*/ 3156 w 3299"/>
                <a:gd name="T61" fmla="*/ 2747 h 3296"/>
                <a:gd name="T62" fmla="*/ 2951 w 3299"/>
                <a:gd name="T63" fmla="*/ 3077 h 3296"/>
                <a:gd name="T64" fmla="*/ 2633 w 3299"/>
                <a:gd name="T65" fmla="*/ 3271 h 3296"/>
                <a:gd name="T66" fmla="*/ 2294 w 3299"/>
                <a:gd name="T67" fmla="*/ 3274 h 3296"/>
                <a:gd name="T68" fmla="*/ 2023 w 3299"/>
                <a:gd name="T69" fmla="*/ 3110 h 3296"/>
                <a:gd name="T70" fmla="*/ 1886 w 3299"/>
                <a:gd name="T71" fmla="*/ 2848 h 3296"/>
                <a:gd name="T72" fmla="*/ 1883 w 3299"/>
                <a:gd name="T73" fmla="*/ 2619 h 3296"/>
                <a:gd name="T74" fmla="*/ 1924 w 3299"/>
                <a:gd name="T75" fmla="*/ 2415 h 3296"/>
                <a:gd name="T76" fmla="*/ 1895 w 3299"/>
                <a:gd name="T77" fmla="*/ 2209 h 3296"/>
                <a:gd name="T78" fmla="*/ 1790 w 3299"/>
                <a:gd name="T79" fmla="*/ 2165 h 3296"/>
                <a:gd name="T80" fmla="*/ 1683 w 3299"/>
                <a:gd name="T81" fmla="*/ 2587 h 3296"/>
                <a:gd name="T82" fmla="*/ 1446 w 3299"/>
                <a:gd name="T83" fmla="*/ 2940 h 3296"/>
                <a:gd name="T84" fmla="*/ 1096 w 3299"/>
                <a:gd name="T85" fmla="*/ 3155 h 3296"/>
                <a:gd name="T86" fmla="*/ 688 w 3299"/>
                <a:gd name="T87" fmla="*/ 3187 h 3296"/>
                <a:gd name="T88" fmla="*/ 321 w 3299"/>
                <a:gd name="T89" fmla="*/ 3036 h 3296"/>
                <a:gd name="T90" fmla="*/ 65 w 3299"/>
                <a:gd name="T91" fmla="*/ 2737 h 3296"/>
                <a:gd name="T92" fmla="*/ 4 w 3299"/>
                <a:gd name="T93" fmla="*/ 2383 h 3296"/>
                <a:gd name="T94" fmla="*/ 121 w 3299"/>
                <a:gd name="T95" fmla="*/ 2095 h 3296"/>
                <a:gd name="T96" fmla="*/ 368 w 3299"/>
                <a:gd name="T97" fmla="*/ 1910 h 3296"/>
                <a:gd name="T98" fmla="*/ 653 w 3299"/>
                <a:gd name="T99" fmla="*/ 1879 h 3296"/>
                <a:gd name="T100" fmla="*/ 901 w 3299"/>
                <a:gd name="T101" fmla="*/ 1923 h 3296"/>
                <a:gd name="T102" fmla="*/ 1115 w 3299"/>
                <a:gd name="T103" fmla="*/ 1879 h 3296"/>
                <a:gd name="T104" fmla="*/ 1061 w 3299"/>
                <a:gd name="T105" fmla="*/ 1782 h 3296"/>
                <a:gd name="T106" fmla="*/ 644 w 3299"/>
                <a:gd name="T107" fmla="*/ 1648 h 3296"/>
                <a:gd name="T108" fmla="*/ 310 w 3299"/>
                <a:gd name="T109" fmla="*/ 1395 h 3296"/>
                <a:gd name="T110" fmla="*/ 128 w 3299"/>
                <a:gd name="T111" fmla="*/ 1050 h 3296"/>
                <a:gd name="T112" fmla="*/ 112 w 3299"/>
                <a:gd name="T113" fmla="*/ 672 h 3296"/>
                <a:gd name="T114" fmla="*/ 261 w 3299"/>
                <a:gd name="T115" fmla="*/ 320 h 3296"/>
                <a:gd name="T116" fmla="*/ 553 w 3299"/>
                <a:gd name="T117" fmla="*/ 70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99" h="3296">
                  <a:moveTo>
                    <a:pt x="1649" y="1450"/>
                  </a:moveTo>
                  <a:lnTo>
                    <a:pt x="1618" y="1452"/>
                  </a:lnTo>
                  <a:lnTo>
                    <a:pt x="1588" y="1459"/>
                  </a:lnTo>
                  <a:lnTo>
                    <a:pt x="1559" y="1471"/>
                  </a:lnTo>
                  <a:lnTo>
                    <a:pt x="1533" y="1487"/>
                  </a:lnTo>
                  <a:lnTo>
                    <a:pt x="1508" y="1507"/>
                  </a:lnTo>
                  <a:lnTo>
                    <a:pt x="1488" y="1532"/>
                  </a:lnTo>
                  <a:lnTo>
                    <a:pt x="1471" y="1559"/>
                  </a:lnTo>
                  <a:lnTo>
                    <a:pt x="1460" y="1588"/>
                  </a:lnTo>
                  <a:lnTo>
                    <a:pt x="1453" y="1618"/>
                  </a:lnTo>
                  <a:lnTo>
                    <a:pt x="1451" y="1648"/>
                  </a:lnTo>
                  <a:lnTo>
                    <a:pt x="1453" y="1678"/>
                  </a:lnTo>
                  <a:lnTo>
                    <a:pt x="1460" y="1708"/>
                  </a:lnTo>
                  <a:lnTo>
                    <a:pt x="1471" y="1738"/>
                  </a:lnTo>
                  <a:lnTo>
                    <a:pt x="1488" y="1764"/>
                  </a:lnTo>
                  <a:lnTo>
                    <a:pt x="1508" y="1789"/>
                  </a:lnTo>
                  <a:lnTo>
                    <a:pt x="1533" y="1809"/>
                  </a:lnTo>
                  <a:lnTo>
                    <a:pt x="1560" y="1825"/>
                  </a:lnTo>
                  <a:lnTo>
                    <a:pt x="1589" y="1836"/>
                  </a:lnTo>
                  <a:lnTo>
                    <a:pt x="1618" y="1843"/>
                  </a:lnTo>
                  <a:lnTo>
                    <a:pt x="1649" y="1845"/>
                  </a:lnTo>
                  <a:lnTo>
                    <a:pt x="1681" y="1843"/>
                  </a:lnTo>
                  <a:lnTo>
                    <a:pt x="1711" y="1836"/>
                  </a:lnTo>
                  <a:lnTo>
                    <a:pt x="1739" y="1825"/>
                  </a:lnTo>
                  <a:lnTo>
                    <a:pt x="1766" y="1809"/>
                  </a:lnTo>
                  <a:lnTo>
                    <a:pt x="1791" y="1789"/>
                  </a:lnTo>
                  <a:lnTo>
                    <a:pt x="1812" y="1764"/>
                  </a:lnTo>
                  <a:lnTo>
                    <a:pt x="1828" y="1738"/>
                  </a:lnTo>
                  <a:lnTo>
                    <a:pt x="1839" y="1708"/>
                  </a:lnTo>
                  <a:lnTo>
                    <a:pt x="1846" y="1678"/>
                  </a:lnTo>
                  <a:lnTo>
                    <a:pt x="1849" y="1648"/>
                  </a:lnTo>
                  <a:lnTo>
                    <a:pt x="1846" y="1618"/>
                  </a:lnTo>
                  <a:lnTo>
                    <a:pt x="1839" y="1588"/>
                  </a:lnTo>
                  <a:lnTo>
                    <a:pt x="1828" y="1559"/>
                  </a:lnTo>
                  <a:lnTo>
                    <a:pt x="1812" y="1532"/>
                  </a:lnTo>
                  <a:lnTo>
                    <a:pt x="1791" y="1507"/>
                  </a:lnTo>
                  <a:lnTo>
                    <a:pt x="1766" y="1487"/>
                  </a:lnTo>
                  <a:lnTo>
                    <a:pt x="1740" y="1471"/>
                  </a:lnTo>
                  <a:lnTo>
                    <a:pt x="1711" y="1459"/>
                  </a:lnTo>
                  <a:lnTo>
                    <a:pt x="1681" y="1452"/>
                  </a:lnTo>
                  <a:lnTo>
                    <a:pt x="1649" y="1450"/>
                  </a:lnTo>
                  <a:close/>
                  <a:moveTo>
                    <a:pt x="841" y="0"/>
                  </a:moveTo>
                  <a:lnTo>
                    <a:pt x="841" y="0"/>
                  </a:lnTo>
                  <a:lnTo>
                    <a:pt x="897" y="3"/>
                  </a:lnTo>
                  <a:lnTo>
                    <a:pt x="951" y="10"/>
                  </a:lnTo>
                  <a:lnTo>
                    <a:pt x="1005" y="22"/>
                  </a:lnTo>
                  <a:lnTo>
                    <a:pt x="1056" y="39"/>
                  </a:lnTo>
                  <a:lnTo>
                    <a:pt x="1105" y="60"/>
                  </a:lnTo>
                  <a:lnTo>
                    <a:pt x="1153" y="87"/>
                  </a:lnTo>
                  <a:lnTo>
                    <a:pt x="1197" y="116"/>
                  </a:lnTo>
                  <a:lnTo>
                    <a:pt x="1238" y="150"/>
                  </a:lnTo>
                  <a:lnTo>
                    <a:pt x="1276" y="187"/>
                  </a:lnTo>
                  <a:lnTo>
                    <a:pt x="1310" y="228"/>
                  </a:lnTo>
                  <a:lnTo>
                    <a:pt x="1340" y="272"/>
                  </a:lnTo>
                  <a:lnTo>
                    <a:pt x="1365" y="318"/>
                  </a:lnTo>
                  <a:lnTo>
                    <a:pt x="1385" y="362"/>
                  </a:lnTo>
                  <a:lnTo>
                    <a:pt x="1402" y="406"/>
                  </a:lnTo>
                  <a:lnTo>
                    <a:pt x="1413" y="448"/>
                  </a:lnTo>
                  <a:lnTo>
                    <a:pt x="1420" y="489"/>
                  </a:lnTo>
                  <a:lnTo>
                    <a:pt x="1424" y="530"/>
                  </a:lnTo>
                  <a:lnTo>
                    <a:pt x="1425" y="568"/>
                  </a:lnTo>
                  <a:lnTo>
                    <a:pt x="1424" y="605"/>
                  </a:lnTo>
                  <a:lnTo>
                    <a:pt x="1421" y="641"/>
                  </a:lnTo>
                  <a:lnTo>
                    <a:pt x="1416" y="677"/>
                  </a:lnTo>
                  <a:lnTo>
                    <a:pt x="1410" y="711"/>
                  </a:lnTo>
                  <a:lnTo>
                    <a:pt x="1403" y="744"/>
                  </a:lnTo>
                  <a:lnTo>
                    <a:pt x="1396" y="775"/>
                  </a:lnTo>
                  <a:lnTo>
                    <a:pt x="1387" y="811"/>
                  </a:lnTo>
                  <a:lnTo>
                    <a:pt x="1380" y="847"/>
                  </a:lnTo>
                  <a:lnTo>
                    <a:pt x="1375" y="882"/>
                  </a:lnTo>
                  <a:lnTo>
                    <a:pt x="1371" y="916"/>
                  </a:lnTo>
                  <a:lnTo>
                    <a:pt x="1371" y="950"/>
                  </a:lnTo>
                  <a:lnTo>
                    <a:pt x="1373" y="986"/>
                  </a:lnTo>
                  <a:lnTo>
                    <a:pt x="1379" y="1021"/>
                  </a:lnTo>
                  <a:lnTo>
                    <a:pt x="1390" y="1057"/>
                  </a:lnTo>
                  <a:lnTo>
                    <a:pt x="1404" y="1087"/>
                  </a:lnTo>
                  <a:lnTo>
                    <a:pt x="1420" y="1115"/>
                  </a:lnTo>
                  <a:lnTo>
                    <a:pt x="1438" y="1140"/>
                  </a:lnTo>
                  <a:lnTo>
                    <a:pt x="1459" y="1163"/>
                  </a:lnTo>
                  <a:lnTo>
                    <a:pt x="1482" y="1183"/>
                  </a:lnTo>
                  <a:lnTo>
                    <a:pt x="1506" y="1202"/>
                  </a:lnTo>
                  <a:lnTo>
                    <a:pt x="1509" y="1131"/>
                  </a:lnTo>
                  <a:lnTo>
                    <a:pt x="1516" y="1060"/>
                  </a:lnTo>
                  <a:lnTo>
                    <a:pt x="1529" y="989"/>
                  </a:lnTo>
                  <a:lnTo>
                    <a:pt x="1545" y="917"/>
                  </a:lnTo>
                  <a:lnTo>
                    <a:pt x="1565" y="847"/>
                  </a:lnTo>
                  <a:lnTo>
                    <a:pt x="1589" y="777"/>
                  </a:lnTo>
                  <a:lnTo>
                    <a:pt x="1617" y="709"/>
                  </a:lnTo>
                  <a:lnTo>
                    <a:pt x="1648" y="643"/>
                  </a:lnTo>
                  <a:lnTo>
                    <a:pt x="1683" y="580"/>
                  </a:lnTo>
                  <a:lnTo>
                    <a:pt x="1721" y="519"/>
                  </a:lnTo>
                  <a:lnTo>
                    <a:pt x="1762" y="461"/>
                  </a:lnTo>
                  <a:lnTo>
                    <a:pt x="1807" y="407"/>
                  </a:lnTo>
                  <a:lnTo>
                    <a:pt x="1853" y="356"/>
                  </a:lnTo>
                  <a:lnTo>
                    <a:pt x="1904" y="309"/>
                  </a:lnTo>
                  <a:lnTo>
                    <a:pt x="1959" y="266"/>
                  </a:lnTo>
                  <a:lnTo>
                    <a:pt x="2016" y="228"/>
                  </a:lnTo>
                  <a:lnTo>
                    <a:pt x="2077" y="193"/>
                  </a:lnTo>
                  <a:lnTo>
                    <a:pt x="2138" y="165"/>
                  </a:lnTo>
                  <a:lnTo>
                    <a:pt x="2203" y="141"/>
                  </a:lnTo>
                  <a:lnTo>
                    <a:pt x="2269" y="123"/>
                  </a:lnTo>
                  <a:lnTo>
                    <a:pt x="2337" y="109"/>
                  </a:lnTo>
                  <a:lnTo>
                    <a:pt x="2405" y="101"/>
                  </a:lnTo>
                  <a:lnTo>
                    <a:pt x="2475" y="98"/>
                  </a:lnTo>
                  <a:lnTo>
                    <a:pt x="2543" y="101"/>
                  </a:lnTo>
                  <a:lnTo>
                    <a:pt x="2611" y="109"/>
                  </a:lnTo>
                  <a:lnTo>
                    <a:pt x="2676" y="122"/>
                  </a:lnTo>
                  <a:lnTo>
                    <a:pt x="2741" y="140"/>
                  </a:lnTo>
                  <a:lnTo>
                    <a:pt x="2803" y="162"/>
                  </a:lnTo>
                  <a:lnTo>
                    <a:pt x="2864" y="190"/>
                  </a:lnTo>
                  <a:lnTo>
                    <a:pt x="2922" y="223"/>
                  </a:lnTo>
                  <a:lnTo>
                    <a:pt x="2977" y="260"/>
                  </a:lnTo>
                  <a:lnTo>
                    <a:pt x="3031" y="302"/>
                  </a:lnTo>
                  <a:lnTo>
                    <a:pt x="3080" y="347"/>
                  </a:lnTo>
                  <a:lnTo>
                    <a:pt x="3127" y="398"/>
                  </a:lnTo>
                  <a:lnTo>
                    <a:pt x="3168" y="449"/>
                  </a:lnTo>
                  <a:lnTo>
                    <a:pt x="3203" y="503"/>
                  </a:lnTo>
                  <a:lnTo>
                    <a:pt x="3233" y="559"/>
                  </a:lnTo>
                  <a:lnTo>
                    <a:pt x="3258" y="615"/>
                  </a:lnTo>
                  <a:lnTo>
                    <a:pt x="3277" y="674"/>
                  </a:lnTo>
                  <a:lnTo>
                    <a:pt x="3290" y="733"/>
                  </a:lnTo>
                  <a:lnTo>
                    <a:pt x="3297" y="792"/>
                  </a:lnTo>
                  <a:lnTo>
                    <a:pt x="3299" y="853"/>
                  </a:lnTo>
                  <a:lnTo>
                    <a:pt x="3295" y="913"/>
                  </a:lnTo>
                  <a:lnTo>
                    <a:pt x="3286" y="966"/>
                  </a:lnTo>
                  <a:lnTo>
                    <a:pt x="3273" y="1017"/>
                  </a:lnTo>
                  <a:lnTo>
                    <a:pt x="3256" y="1067"/>
                  </a:lnTo>
                  <a:lnTo>
                    <a:pt x="3233" y="1114"/>
                  </a:lnTo>
                  <a:lnTo>
                    <a:pt x="3207" y="1159"/>
                  </a:lnTo>
                  <a:lnTo>
                    <a:pt x="3178" y="1202"/>
                  </a:lnTo>
                  <a:lnTo>
                    <a:pt x="3146" y="1241"/>
                  </a:lnTo>
                  <a:lnTo>
                    <a:pt x="3109" y="1278"/>
                  </a:lnTo>
                  <a:lnTo>
                    <a:pt x="3069" y="1310"/>
                  </a:lnTo>
                  <a:lnTo>
                    <a:pt x="3027" y="1339"/>
                  </a:lnTo>
                  <a:lnTo>
                    <a:pt x="2979" y="1365"/>
                  </a:lnTo>
                  <a:lnTo>
                    <a:pt x="2932" y="1386"/>
                  </a:lnTo>
                  <a:lnTo>
                    <a:pt x="2884" y="1403"/>
                  </a:lnTo>
                  <a:lnTo>
                    <a:pt x="2834" y="1414"/>
                  </a:lnTo>
                  <a:lnTo>
                    <a:pt x="2785" y="1421"/>
                  </a:lnTo>
                  <a:lnTo>
                    <a:pt x="2734" y="1425"/>
                  </a:lnTo>
                  <a:lnTo>
                    <a:pt x="2689" y="1423"/>
                  </a:lnTo>
                  <a:lnTo>
                    <a:pt x="2646" y="1417"/>
                  </a:lnTo>
                  <a:lnTo>
                    <a:pt x="2604" y="1411"/>
                  </a:lnTo>
                  <a:lnTo>
                    <a:pt x="2563" y="1403"/>
                  </a:lnTo>
                  <a:lnTo>
                    <a:pt x="2523" y="1394"/>
                  </a:lnTo>
                  <a:lnTo>
                    <a:pt x="2481" y="1386"/>
                  </a:lnTo>
                  <a:lnTo>
                    <a:pt x="2439" y="1378"/>
                  </a:lnTo>
                  <a:lnTo>
                    <a:pt x="2398" y="1373"/>
                  </a:lnTo>
                  <a:lnTo>
                    <a:pt x="2358" y="1371"/>
                  </a:lnTo>
                  <a:lnTo>
                    <a:pt x="2319" y="1373"/>
                  </a:lnTo>
                  <a:lnTo>
                    <a:pt x="2279" y="1378"/>
                  </a:lnTo>
                  <a:lnTo>
                    <a:pt x="2241" y="1389"/>
                  </a:lnTo>
                  <a:lnTo>
                    <a:pt x="2211" y="1402"/>
                  </a:lnTo>
                  <a:lnTo>
                    <a:pt x="2183" y="1417"/>
                  </a:lnTo>
                  <a:lnTo>
                    <a:pt x="2158" y="1437"/>
                  </a:lnTo>
                  <a:lnTo>
                    <a:pt x="2136" y="1458"/>
                  </a:lnTo>
                  <a:lnTo>
                    <a:pt x="2116" y="1480"/>
                  </a:lnTo>
                  <a:lnTo>
                    <a:pt x="2097" y="1504"/>
                  </a:lnTo>
                  <a:lnTo>
                    <a:pt x="2167" y="1507"/>
                  </a:lnTo>
                  <a:lnTo>
                    <a:pt x="2238" y="1515"/>
                  </a:lnTo>
                  <a:lnTo>
                    <a:pt x="2309" y="1527"/>
                  </a:lnTo>
                  <a:lnTo>
                    <a:pt x="2381" y="1543"/>
                  </a:lnTo>
                  <a:lnTo>
                    <a:pt x="2452" y="1563"/>
                  </a:lnTo>
                  <a:lnTo>
                    <a:pt x="2521" y="1589"/>
                  </a:lnTo>
                  <a:lnTo>
                    <a:pt x="2590" y="1616"/>
                  </a:lnTo>
                  <a:lnTo>
                    <a:pt x="2656" y="1648"/>
                  </a:lnTo>
                  <a:lnTo>
                    <a:pt x="2720" y="1682"/>
                  </a:lnTo>
                  <a:lnTo>
                    <a:pt x="2781" y="1720"/>
                  </a:lnTo>
                  <a:lnTo>
                    <a:pt x="2838" y="1762"/>
                  </a:lnTo>
                  <a:lnTo>
                    <a:pt x="2893" y="1805"/>
                  </a:lnTo>
                  <a:lnTo>
                    <a:pt x="2942" y="1851"/>
                  </a:lnTo>
                  <a:lnTo>
                    <a:pt x="2989" y="1902"/>
                  </a:lnTo>
                  <a:lnTo>
                    <a:pt x="3031" y="1954"/>
                  </a:lnTo>
                  <a:lnTo>
                    <a:pt x="3068" y="2009"/>
                  </a:lnTo>
                  <a:lnTo>
                    <a:pt x="3100" y="2066"/>
                  </a:lnTo>
                  <a:lnTo>
                    <a:pt x="3129" y="2124"/>
                  </a:lnTo>
                  <a:lnTo>
                    <a:pt x="3152" y="2185"/>
                  </a:lnTo>
                  <a:lnTo>
                    <a:pt x="3171" y="2246"/>
                  </a:lnTo>
                  <a:lnTo>
                    <a:pt x="3185" y="2308"/>
                  </a:lnTo>
                  <a:lnTo>
                    <a:pt x="3195" y="2372"/>
                  </a:lnTo>
                  <a:lnTo>
                    <a:pt x="3200" y="2434"/>
                  </a:lnTo>
                  <a:lnTo>
                    <a:pt x="3200" y="2499"/>
                  </a:lnTo>
                  <a:lnTo>
                    <a:pt x="3196" y="2561"/>
                  </a:lnTo>
                  <a:lnTo>
                    <a:pt x="3187" y="2624"/>
                  </a:lnTo>
                  <a:lnTo>
                    <a:pt x="3174" y="2686"/>
                  </a:lnTo>
                  <a:lnTo>
                    <a:pt x="3156" y="2747"/>
                  </a:lnTo>
                  <a:lnTo>
                    <a:pt x="3134" y="2808"/>
                  </a:lnTo>
                  <a:lnTo>
                    <a:pt x="3106" y="2866"/>
                  </a:lnTo>
                  <a:lnTo>
                    <a:pt x="3074" y="2922"/>
                  </a:lnTo>
                  <a:lnTo>
                    <a:pt x="3038" y="2977"/>
                  </a:lnTo>
                  <a:lnTo>
                    <a:pt x="2997" y="3028"/>
                  </a:lnTo>
                  <a:lnTo>
                    <a:pt x="2951" y="3077"/>
                  </a:lnTo>
                  <a:lnTo>
                    <a:pt x="2903" y="3123"/>
                  </a:lnTo>
                  <a:lnTo>
                    <a:pt x="2853" y="3162"/>
                  </a:lnTo>
                  <a:lnTo>
                    <a:pt x="2800" y="3197"/>
                  </a:lnTo>
                  <a:lnTo>
                    <a:pt x="2746" y="3226"/>
                  </a:lnTo>
                  <a:lnTo>
                    <a:pt x="2690" y="3252"/>
                  </a:lnTo>
                  <a:lnTo>
                    <a:pt x="2633" y="3271"/>
                  </a:lnTo>
                  <a:lnTo>
                    <a:pt x="2575" y="3285"/>
                  </a:lnTo>
                  <a:lnTo>
                    <a:pt x="2517" y="3293"/>
                  </a:lnTo>
                  <a:lnTo>
                    <a:pt x="2458" y="3296"/>
                  </a:lnTo>
                  <a:lnTo>
                    <a:pt x="2402" y="3294"/>
                  </a:lnTo>
                  <a:lnTo>
                    <a:pt x="2348" y="3286"/>
                  </a:lnTo>
                  <a:lnTo>
                    <a:pt x="2294" y="3274"/>
                  </a:lnTo>
                  <a:lnTo>
                    <a:pt x="2243" y="3257"/>
                  </a:lnTo>
                  <a:lnTo>
                    <a:pt x="2194" y="3236"/>
                  </a:lnTo>
                  <a:lnTo>
                    <a:pt x="2146" y="3209"/>
                  </a:lnTo>
                  <a:lnTo>
                    <a:pt x="2102" y="3180"/>
                  </a:lnTo>
                  <a:lnTo>
                    <a:pt x="2062" y="3147"/>
                  </a:lnTo>
                  <a:lnTo>
                    <a:pt x="2023" y="3110"/>
                  </a:lnTo>
                  <a:lnTo>
                    <a:pt x="1989" y="3068"/>
                  </a:lnTo>
                  <a:lnTo>
                    <a:pt x="1960" y="3024"/>
                  </a:lnTo>
                  <a:lnTo>
                    <a:pt x="1934" y="2979"/>
                  </a:lnTo>
                  <a:lnTo>
                    <a:pt x="1913" y="2934"/>
                  </a:lnTo>
                  <a:lnTo>
                    <a:pt x="1898" y="2890"/>
                  </a:lnTo>
                  <a:lnTo>
                    <a:pt x="1886" y="2848"/>
                  </a:lnTo>
                  <a:lnTo>
                    <a:pt x="1879" y="2807"/>
                  </a:lnTo>
                  <a:lnTo>
                    <a:pt x="1875" y="2767"/>
                  </a:lnTo>
                  <a:lnTo>
                    <a:pt x="1874" y="2728"/>
                  </a:lnTo>
                  <a:lnTo>
                    <a:pt x="1875" y="2691"/>
                  </a:lnTo>
                  <a:lnTo>
                    <a:pt x="1878" y="2655"/>
                  </a:lnTo>
                  <a:lnTo>
                    <a:pt x="1883" y="2619"/>
                  </a:lnTo>
                  <a:lnTo>
                    <a:pt x="1889" y="2585"/>
                  </a:lnTo>
                  <a:lnTo>
                    <a:pt x="1896" y="2553"/>
                  </a:lnTo>
                  <a:lnTo>
                    <a:pt x="1903" y="2521"/>
                  </a:lnTo>
                  <a:lnTo>
                    <a:pt x="1911" y="2485"/>
                  </a:lnTo>
                  <a:lnTo>
                    <a:pt x="1918" y="2449"/>
                  </a:lnTo>
                  <a:lnTo>
                    <a:pt x="1924" y="2415"/>
                  </a:lnTo>
                  <a:lnTo>
                    <a:pt x="1928" y="2380"/>
                  </a:lnTo>
                  <a:lnTo>
                    <a:pt x="1929" y="2346"/>
                  </a:lnTo>
                  <a:lnTo>
                    <a:pt x="1926" y="2311"/>
                  </a:lnTo>
                  <a:lnTo>
                    <a:pt x="1919" y="2275"/>
                  </a:lnTo>
                  <a:lnTo>
                    <a:pt x="1908" y="2239"/>
                  </a:lnTo>
                  <a:lnTo>
                    <a:pt x="1895" y="2209"/>
                  </a:lnTo>
                  <a:lnTo>
                    <a:pt x="1879" y="2181"/>
                  </a:lnTo>
                  <a:lnTo>
                    <a:pt x="1861" y="2156"/>
                  </a:lnTo>
                  <a:lnTo>
                    <a:pt x="1840" y="2134"/>
                  </a:lnTo>
                  <a:lnTo>
                    <a:pt x="1817" y="2113"/>
                  </a:lnTo>
                  <a:lnTo>
                    <a:pt x="1793" y="2095"/>
                  </a:lnTo>
                  <a:lnTo>
                    <a:pt x="1790" y="2165"/>
                  </a:lnTo>
                  <a:lnTo>
                    <a:pt x="1782" y="2237"/>
                  </a:lnTo>
                  <a:lnTo>
                    <a:pt x="1770" y="2308"/>
                  </a:lnTo>
                  <a:lnTo>
                    <a:pt x="1754" y="2379"/>
                  </a:lnTo>
                  <a:lnTo>
                    <a:pt x="1734" y="2449"/>
                  </a:lnTo>
                  <a:lnTo>
                    <a:pt x="1710" y="2519"/>
                  </a:lnTo>
                  <a:lnTo>
                    <a:pt x="1683" y="2587"/>
                  </a:lnTo>
                  <a:lnTo>
                    <a:pt x="1650" y="2653"/>
                  </a:lnTo>
                  <a:lnTo>
                    <a:pt x="1616" y="2716"/>
                  </a:lnTo>
                  <a:lnTo>
                    <a:pt x="1578" y="2777"/>
                  </a:lnTo>
                  <a:lnTo>
                    <a:pt x="1537" y="2835"/>
                  </a:lnTo>
                  <a:lnTo>
                    <a:pt x="1493" y="2889"/>
                  </a:lnTo>
                  <a:lnTo>
                    <a:pt x="1446" y="2940"/>
                  </a:lnTo>
                  <a:lnTo>
                    <a:pt x="1395" y="2987"/>
                  </a:lnTo>
                  <a:lnTo>
                    <a:pt x="1340" y="3030"/>
                  </a:lnTo>
                  <a:lnTo>
                    <a:pt x="1283" y="3069"/>
                  </a:lnTo>
                  <a:lnTo>
                    <a:pt x="1222" y="3103"/>
                  </a:lnTo>
                  <a:lnTo>
                    <a:pt x="1161" y="3131"/>
                  </a:lnTo>
                  <a:lnTo>
                    <a:pt x="1096" y="3155"/>
                  </a:lnTo>
                  <a:lnTo>
                    <a:pt x="1031" y="3174"/>
                  </a:lnTo>
                  <a:lnTo>
                    <a:pt x="963" y="3187"/>
                  </a:lnTo>
                  <a:lnTo>
                    <a:pt x="894" y="3195"/>
                  </a:lnTo>
                  <a:lnTo>
                    <a:pt x="824" y="3198"/>
                  </a:lnTo>
                  <a:lnTo>
                    <a:pt x="756" y="3195"/>
                  </a:lnTo>
                  <a:lnTo>
                    <a:pt x="688" y="3187"/>
                  </a:lnTo>
                  <a:lnTo>
                    <a:pt x="623" y="3174"/>
                  </a:lnTo>
                  <a:lnTo>
                    <a:pt x="558" y="3157"/>
                  </a:lnTo>
                  <a:lnTo>
                    <a:pt x="496" y="3134"/>
                  </a:lnTo>
                  <a:lnTo>
                    <a:pt x="435" y="3106"/>
                  </a:lnTo>
                  <a:lnTo>
                    <a:pt x="377" y="3073"/>
                  </a:lnTo>
                  <a:lnTo>
                    <a:pt x="321" y="3036"/>
                  </a:lnTo>
                  <a:lnTo>
                    <a:pt x="268" y="2995"/>
                  </a:lnTo>
                  <a:lnTo>
                    <a:pt x="219" y="2949"/>
                  </a:lnTo>
                  <a:lnTo>
                    <a:pt x="172" y="2898"/>
                  </a:lnTo>
                  <a:lnTo>
                    <a:pt x="131" y="2847"/>
                  </a:lnTo>
                  <a:lnTo>
                    <a:pt x="96" y="2793"/>
                  </a:lnTo>
                  <a:lnTo>
                    <a:pt x="65" y="2737"/>
                  </a:lnTo>
                  <a:lnTo>
                    <a:pt x="41" y="2681"/>
                  </a:lnTo>
                  <a:lnTo>
                    <a:pt x="22" y="2622"/>
                  </a:lnTo>
                  <a:lnTo>
                    <a:pt x="9" y="2563"/>
                  </a:lnTo>
                  <a:lnTo>
                    <a:pt x="2" y="2504"/>
                  </a:lnTo>
                  <a:lnTo>
                    <a:pt x="0" y="2443"/>
                  </a:lnTo>
                  <a:lnTo>
                    <a:pt x="4" y="2383"/>
                  </a:lnTo>
                  <a:lnTo>
                    <a:pt x="13" y="2331"/>
                  </a:lnTo>
                  <a:lnTo>
                    <a:pt x="26" y="2279"/>
                  </a:lnTo>
                  <a:lnTo>
                    <a:pt x="44" y="2230"/>
                  </a:lnTo>
                  <a:lnTo>
                    <a:pt x="65" y="2183"/>
                  </a:lnTo>
                  <a:lnTo>
                    <a:pt x="92" y="2137"/>
                  </a:lnTo>
                  <a:lnTo>
                    <a:pt x="121" y="2095"/>
                  </a:lnTo>
                  <a:lnTo>
                    <a:pt x="154" y="2055"/>
                  </a:lnTo>
                  <a:lnTo>
                    <a:pt x="190" y="2018"/>
                  </a:lnTo>
                  <a:lnTo>
                    <a:pt x="230" y="1986"/>
                  </a:lnTo>
                  <a:lnTo>
                    <a:pt x="272" y="1958"/>
                  </a:lnTo>
                  <a:lnTo>
                    <a:pt x="319" y="1931"/>
                  </a:lnTo>
                  <a:lnTo>
                    <a:pt x="368" y="1910"/>
                  </a:lnTo>
                  <a:lnTo>
                    <a:pt x="416" y="1894"/>
                  </a:lnTo>
                  <a:lnTo>
                    <a:pt x="465" y="1882"/>
                  </a:lnTo>
                  <a:lnTo>
                    <a:pt x="515" y="1874"/>
                  </a:lnTo>
                  <a:lnTo>
                    <a:pt x="565" y="1872"/>
                  </a:lnTo>
                  <a:lnTo>
                    <a:pt x="610" y="1873"/>
                  </a:lnTo>
                  <a:lnTo>
                    <a:pt x="653" y="1879"/>
                  </a:lnTo>
                  <a:lnTo>
                    <a:pt x="695" y="1885"/>
                  </a:lnTo>
                  <a:lnTo>
                    <a:pt x="736" y="1893"/>
                  </a:lnTo>
                  <a:lnTo>
                    <a:pt x="776" y="1902"/>
                  </a:lnTo>
                  <a:lnTo>
                    <a:pt x="818" y="1911"/>
                  </a:lnTo>
                  <a:lnTo>
                    <a:pt x="860" y="1918"/>
                  </a:lnTo>
                  <a:lnTo>
                    <a:pt x="901" y="1923"/>
                  </a:lnTo>
                  <a:lnTo>
                    <a:pt x="941" y="1925"/>
                  </a:lnTo>
                  <a:lnTo>
                    <a:pt x="980" y="1924"/>
                  </a:lnTo>
                  <a:lnTo>
                    <a:pt x="1020" y="1918"/>
                  </a:lnTo>
                  <a:lnTo>
                    <a:pt x="1058" y="1907"/>
                  </a:lnTo>
                  <a:lnTo>
                    <a:pt x="1088" y="1895"/>
                  </a:lnTo>
                  <a:lnTo>
                    <a:pt x="1115" y="1879"/>
                  </a:lnTo>
                  <a:lnTo>
                    <a:pt x="1141" y="1859"/>
                  </a:lnTo>
                  <a:lnTo>
                    <a:pt x="1163" y="1839"/>
                  </a:lnTo>
                  <a:lnTo>
                    <a:pt x="1183" y="1816"/>
                  </a:lnTo>
                  <a:lnTo>
                    <a:pt x="1202" y="1792"/>
                  </a:lnTo>
                  <a:lnTo>
                    <a:pt x="1132" y="1789"/>
                  </a:lnTo>
                  <a:lnTo>
                    <a:pt x="1061" y="1782"/>
                  </a:lnTo>
                  <a:lnTo>
                    <a:pt x="989" y="1769"/>
                  </a:lnTo>
                  <a:lnTo>
                    <a:pt x="918" y="1753"/>
                  </a:lnTo>
                  <a:lnTo>
                    <a:pt x="847" y="1733"/>
                  </a:lnTo>
                  <a:lnTo>
                    <a:pt x="778" y="1708"/>
                  </a:lnTo>
                  <a:lnTo>
                    <a:pt x="709" y="1680"/>
                  </a:lnTo>
                  <a:lnTo>
                    <a:pt x="644" y="1648"/>
                  </a:lnTo>
                  <a:lnTo>
                    <a:pt x="579" y="1614"/>
                  </a:lnTo>
                  <a:lnTo>
                    <a:pt x="518" y="1576"/>
                  </a:lnTo>
                  <a:lnTo>
                    <a:pt x="460" y="1535"/>
                  </a:lnTo>
                  <a:lnTo>
                    <a:pt x="407" y="1491"/>
                  </a:lnTo>
                  <a:lnTo>
                    <a:pt x="357" y="1445"/>
                  </a:lnTo>
                  <a:lnTo>
                    <a:pt x="310" y="1395"/>
                  </a:lnTo>
                  <a:lnTo>
                    <a:pt x="269" y="1342"/>
                  </a:lnTo>
                  <a:lnTo>
                    <a:pt x="232" y="1288"/>
                  </a:lnTo>
                  <a:lnTo>
                    <a:pt x="198" y="1230"/>
                  </a:lnTo>
                  <a:lnTo>
                    <a:pt x="170" y="1172"/>
                  </a:lnTo>
                  <a:lnTo>
                    <a:pt x="147" y="1111"/>
                  </a:lnTo>
                  <a:lnTo>
                    <a:pt x="128" y="1050"/>
                  </a:lnTo>
                  <a:lnTo>
                    <a:pt x="114" y="988"/>
                  </a:lnTo>
                  <a:lnTo>
                    <a:pt x="105" y="925"/>
                  </a:lnTo>
                  <a:lnTo>
                    <a:pt x="100" y="862"/>
                  </a:lnTo>
                  <a:lnTo>
                    <a:pt x="99" y="798"/>
                  </a:lnTo>
                  <a:lnTo>
                    <a:pt x="103" y="735"/>
                  </a:lnTo>
                  <a:lnTo>
                    <a:pt x="112" y="672"/>
                  </a:lnTo>
                  <a:lnTo>
                    <a:pt x="125" y="610"/>
                  </a:lnTo>
                  <a:lnTo>
                    <a:pt x="143" y="549"/>
                  </a:lnTo>
                  <a:lnTo>
                    <a:pt x="166" y="489"/>
                  </a:lnTo>
                  <a:lnTo>
                    <a:pt x="193" y="431"/>
                  </a:lnTo>
                  <a:lnTo>
                    <a:pt x="225" y="375"/>
                  </a:lnTo>
                  <a:lnTo>
                    <a:pt x="261" y="320"/>
                  </a:lnTo>
                  <a:lnTo>
                    <a:pt x="302" y="268"/>
                  </a:lnTo>
                  <a:lnTo>
                    <a:pt x="348" y="219"/>
                  </a:lnTo>
                  <a:lnTo>
                    <a:pt x="396" y="174"/>
                  </a:lnTo>
                  <a:lnTo>
                    <a:pt x="446" y="134"/>
                  </a:lnTo>
                  <a:lnTo>
                    <a:pt x="499" y="100"/>
                  </a:lnTo>
                  <a:lnTo>
                    <a:pt x="553" y="70"/>
                  </a:lnTo>
                  <a:lnTo>
                    <a:pt x="609" y="44"/>
                  </a:lnTo>
                  <a:lnTo>
                    <a:pt x="666" y="25"/>
                  </a:lnTo>
                  <a:lnTo>
                    <a:pt x="723" y="11"/>
                  </a:lnTo>
                  <a:lnTo>
                    <a:pt x="782" y="3"/>
                  </a:lnTo>
                  <a:lnTo>
                    <a:pt x="84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grpSp>
      <p:grpSp>
        <p:nvGrpSpPr>
          <p:cNvPr id="3" name="组合 2"/>
          <p:cNvGrpSpPr/>
          <p:nvPr/>
        </p:nvGrpSpPr>
        <p:grpSpPr>
          <a:xfrm>
            <a:off x="3321685" y="2900239"/>
            <a:ext cx="2609850" cy="3056061"/>
            <a:chOff x="5456" y="4804"/>
            <a:chExt cx="4110" cy="4813"/>
          </a:xfrm>
        </p:grpSpPr>
        <p:sp>
          <p:nvSpPr>
            <p:cNvPr id="321" name="文本框 320"/>
            <p:cNvSpPr txBox="1"/>
            <p:nvPr>
              <p:custDataLst>
                <p:tags r:id="rId9"/>
              </p:custDataLst>
            </p:nvPr>
          </p:nvSpPr>
          <p:spPr>
            <a:xfrm>
              <a:off x="5456" y="6684"/>
              <a:ext cx="4110" cy="2933"/>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600">
                  <a:solidFill>
                    <a:srgbClr val="222222">
                      <a:lumMod val="75000"/>
                      <a:lumOff val="25000"/>
                    </a:srgbClr>
                  </a:solidFill>
                  <a:uFillTx/>
                  <a:latin typeface="Arial" panose="020B0604020202020204" pitchFamily="34" charset="0"/>
                  <a:ea typeface="微软雅黑" panose="020B0503020204020204" charset="-122"/>
                </a:rPr>
                <a:t>点子创业，即凭借创意来获得技术、资金、人才等的支持。这种创业模式需要有强烈的创新意识和独特的市场眼光，一旦成功就会有丰厚的回报。</a:t>
              </a:r>
              <a:endParaRPr lang="zh-CN" altLang="en-US" sz="1600">
                <a:solidFill>
                  <a:srgbClr val="222222">
                    <a:lumMod val="75000"/>
                    <a:lumOff val="25000"/>
                  </a:srgbClr>
                </a:solidFill>
                <a:uFillTx/>
                <a:latin typeface="Arial" panose="020B0604020202020204" pitchFamily="34" charset="0"/>
                <a:ea typeface="微软雅黑" panose="020B0503020204020204" charset="-122"/>
              </a:endParaRPr>
            </a:p>
          </p:txBody>
        </p:sp>
        <p:sp>
          <p:nvSpPr>
            <p:cNvPr id="320" name="文本框 319"/>
            <p:cNvSpPr txBox="1"/>
            <p:nvPr>
              <p:custDataLst>
                <p:tags r:id="rId10"/>
              </p:custDataLst>
            </p:nvPr>
          </p:nvSpPr>
          <p:spPr>
            <a:xfrm>
              <a:off x="5940" y="6016"/>
              <a:ext cx="3141" cy="628"/>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2. 点子创业</a:t>
              </a:r>
              <a:endParaRPr lang="zh-CN" altLang="en-US" spc="300">
                <a:latin typeface="Arial" panose="020B0604020202020204" pitchFamily="34" charset="0"/>
                <a:ea typeface="微软雅黑" panose="020B0503020204020204" charset="-122"/>
              </a:endParaRPr>
            </a:p>
          </p:txBody>
        </p:sp>
        <p:sp>
          <p:nvSpPr>
            <p:cNvPr id="344" name="Oval 12"/>
            <p:cNvSpPr/>
            <p:nvPr>
              <p:custDataLst>
                <p:tags r:id="rId11"/>
              </p:custDataLst>
            </p:nvPr>
          </p:nvSpPr>
          <p:spPr>
            <a:xfrm>
              <a:off x="6963" y="4804"/>
              <a:ext cx="1096" cy="1096"/>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46" name="Freeform 11"/>
            <p:cNvSpPr/>
            <p:nvPr>
              <p:custDataLst>
                <p:tags r:id="rId12"/>
              </p:custDataLst>
            </p:nvPr>
          </p:nvSpPr>
          <p:spPr bwMode="auto">
            <a:xfrm>
              <a:off x="7476" y="5341"/>
              <a:ext cx="69" cy="92"/>
            </a:xfrm>
            <a:custGeom>
              <a:avLst/>
              <a:gdLst>
                <a:gd name="T0" fmla="*/ 297 w 593"/>
                <a:gd name="T1" fmla="*/ 0 h 792"/>
                <a:gd name="T2" fmla="*/ 533 w 593"/>
                <a:gd name="T3" fmla="*/ 317 h 792"/>
                <a:gd name="T4" fmla="*/ 555 w 593"/>
                <a:gd name="T5" fmla="*/ 349 h 792"/>
                <a:gd name="T6" fmla="*/ 571 w 593"/>
                <a:gd name="T7" fmla="*/ 383 h 792"/>
                <a:gd name="T8" fmla="*/ 583 w 593"/>
                <a:gd name="T9" fmla="*/ 419 h 792"/>
                <a:gd name="T10" fmla="*/ 590 w 593"/>
                <a:gd name="T11" fmla="*/ 457 h 792"/>
                <a:gd name="T12" fmla="*/ 593 w 593"/>
                <a:gd name="T13" fmla="*/ 495 h 792"/>
                <a:gd name="T14" fmla="*/ 590 w 593"/>
                <a:gd name="T15" fmla="*/ 539 h 792"/>
                <a:gd name="T16" fmla="*/ 579 w 593"/>
                <a:gd name="T17" fmla="*/ 580 h 792"/>
                <a:gd name="T18" fmla="*/ 565 w 593"/>
                <a:gd name="T19" fmla="*/ 620 h 792"/>
                <a:gd name="T20" fmla="*/ 545 w 593"/>
                <a:gd name="T21" fmla="*/ 656 h 792"/>
                <a:gd name="T22" fmla="*/ 520 w 593"/>
                <a:gd name="T23" fmla="*/ 690 h 792"/>
                <a:gd name="T24" fmla="*/ 490 w 593"/>
                <a:gd name="T25" fmla="*/ 719 h 792"/>
                <a:gd name="T26" fmla="*/ 458 w 593"/>
                <a:gd name="T27" fmla="*/ 743 h 792"/>
                <a:gd name="T28" fmla="*/ 421 w 593"/>
                <a:gd name="T29" fmla="*/ 764 h 792"/>
                <a:gd name="T30" fmla="*/ 382 w 593"/>
                <a:gd name="T31" fmla="*/ 779 h 792"/>
                <a:gd name="T32" fmla="*/ 340 w 593"/>
                <a:gd name="T33" fmla="*/ 789 h 792"/>
                <a:gd name="T34" fmla="*/ 297 w 593"/>
                <a:gd name="T35" fmla="*/ 792 h 792"/>
                <a:gd name="T36" fmla="*/ 253 w 593"/>
                <a:gd name="T37" fmla="*/ 789 h 792"/>
                <a:gd name="T38" fmla="*/ 211 w 593"/>
                <a:gd name="T39" fmla="*/ 779 h 792"/>
                <a:gd name="T40" fmla="*/ 172 w 593"/>
                <a:gd name="T41" fmla="*/ 764 h 792"/>
                <a:gd name="T42" fmla="*/ 135 w 593"/>
                <a:gd name="T43" fmla="*/ 743 h 792"/>
                <a:gd name="T44" fmla="*/ 102 w 593"/>
                <a:gd name="T45" fmla="*/ 719 h 792"/>
                <a:gd name="T46" fmla="*/ 73 w 593"/>
                <a:gd name="T47" fmla="*/ 690 h 792"/>
                <a:gd name="T48" fmla="*/ 48 w 593"/>
                <a:gd name="T49" fmla="*/ 656 h 792"/>
                <a:gd name="T50" fmla="*/ 28 w 593"/>
                <a:gd name="T51" fmla="*/ 620 h 792"/>
                <a:gd name="T52" fmla="*/ 13 w 593"/>
                <a:gd name="T53" fmla="*/ 580 h 792"/>
                <a:gd name="T54" fmla="*/ 4 w 593"/>
                <a:gd name="T55" fmla="*/ 539 h 792"/>
                <a:gd name="T56" fmla="*/ 0 w 593"/>
                <a:gd name="T57" fmla="*/ 495 h 792"/>
                <a:gd name="T58" fmla="*/ 3 w 593"/>
                <a:gd name="T59" fmla="*/ 457 h 792"/>
                <a:gd name="T60" fmla="*/ 10 w 593"/>
                <a:gd name="T61" fmla="*/ 419 h 792"/>
                <a:gd name="T62" fmla="*/ 22 w 593"/>
                <a:gd name="T63" fmla="*/ 383 h 792"/>
                <a:gd name="T64" fmla="*/ 38 w 593"/>
                <a:gd name="T65" fmla="*/ 349 h 792"/>
                <a:gd name="T66" fmla="*/ 59 w 593"/>
                <a:gd name="T67" fmla="*/ 317 h 792"/>
                <a:gd name="T68" fmla="*/ 297 w 593"/>
                <a:gd name="T69"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792">
                  <a:moveTo>
                    <a:pt x="297" y="0"/>
                  </a:moveTo>
                  <a:lnTo>
                    <a:pt x="533" y="317"/>
                  </a:lnTo>
                  <a:lnTo>
                    <a:pt x="555" y="349"/>
                  </a:lnTo>
                  <a:lnTo>
                    <a:pt x="571" y="383"/>
                  </a:lnTo>
                  <a:lnTo>
                    <a:pt x="583" y="419"/>
                  </a:lnTo>
                  <a:lnTo>
                    <a:pt x="590" y="457"/>
                  </a:lnTo>
                  <a:lnTo>
                    <a:pt x="593" y="495"/>
                  </a:lnTo>
                  <a:lnTo>
                    <a:pt x="590" y="539"/>
                  </a:lnTo>
                  <a:lnTo>
                    <a:pt x="579" y="580"/>
                  </a:lnTo>
                  <a:lnTo>
                    <a:pt x="565" y="620"/>
                  </a:lnTo>
                  <a:lnTo>
                    <a:pt x="545" y="656"/>
                  </a:lnTo>
                  <a:lnTo>
                    <a:pt x="520" y="690"/>
                  </a:lnTo>
                  <a:lnTo>
                    <a:pt x="490" y="719"/>
                  </a:lnTo>
                  <a:lnTo>
                    <a:pt x="458" y="743"/>
                  </a:lnTo>
                  <a:lnTo>
                    <a:pt x="421" y="764"/>
                  </a:lnTo>
                  <a:lnTo>
                    <a:pt x="382" y="779"/>
                  </a:lnTo>
                  <a:lnTo>
                    <a:pt x="340" y="789"/>
                  </a:lnTo>
                  <a:lnTo>
                    <a:pt x="297" y="792"/>
                  </a:lnTo>
                  <a:lnTo>
                    <a:pt x="253" y="789"/>
                  </a:lnTo>
                  <a:lnTo>
                    <a:pt x="211" y="779"/>
                  </a:lnTo>
                  <a:lnTo>
                    <a:pt x="172" y="764"/>
                  </a:lnTo>
                  <a:lnTo>
                    <a:pt x="135" y="743"/>
                  </a:lnTo>
                  <a:lnTo>
                    <a:pt x="102" y="719"/>
                  </a:lnTo>
                  <a:lnTo>
                    <a:pt x="73" y="690"/>
                  </a:lnTo>
                  <a:lnTo>
                    <a:pt x="48" y="656"/>
                  </a:lnTo>
                  <a:lnTo>
                    <a:pt x="28" y="620"/>
                  </a:lnTo>
                  <a:lnTo>
                    <a:pt x="13" y="580"/>
                  </a:lnTo>
                  <a:lnTo>
                    <a:pt x="4" y="539"/>
                  </a:lnTo>
                  <a:lnTo>
                    <a:pt x="0" y="495"/>
                  </a:lnTo>
                  <a:lnTo>
                    <a:pt x="3" y="457"/>
                  </a:lnTo>
                  <a:lnTo>
                    <a:pt x="10" y="419"/>
                  </a:lnTo>
                  <a:lnTo>
                    <a:pt x="22" y="383"/>
                  </a:lnTo>
                  <a:lnTo>
                    <a:pt x="38" y="349"/>
                  </a:lnTo>
                  <a:lnTo>
                    <a:pt x="59" y="317"/>
                  </a:lnTo>
                  <a:lnTo>
                    <a:pt x="29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7" name="Rectangle 12"/>
            <p:cNvSpPr>
              <a:spLocks noChangeArrowheads="1"/>
            </p:cNvSpPr>
            <p:nvPr>
              <p:custDataLst>
                <p:tags r:id="rId13"/>
              </p:custDataLst>
            </p:nvPr>
          </p:nvSpPr>
          <p:spPr bwMode="auto">
            <a:xfrm>
              <a:off x="7350" y="5502"/>
              <a:ext cx="322" cy="46"/>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8" name="Freeform 13"/>
            <p:cNvSpPr>
              <a:spLocks noEditPoints="1"/>
            </p:cNvSpPr>
            <p:nvPr>
              <p:custDataLst>
                <p:tags r:id="rId14"/>
              </p:custDataLst>
            </p:nvPr>
          </p:nvSpPr>
          <p:spPr bwMode="auto">
            <a:xfrm>
              <a:off x="7350" y="5202"/>
              <a:ext cx="322" cy="277"/>
            </a:xfrm>
            <a:custGeom>
              <a:avLst/>
              <a:gdLst>
                <a:gd name="T0" fmla="*/ 493 w 2764"/>
                <a:gd name="T1" fmla="*/ 1385 h 2374"/>
                <a:gd name="T2" fmla="*/ 439 w 2764"/>
                <a:gd name="T3" fmla="*/ 1476 h 2374"/>
                <a:gd name="T4" fmla="*/ 406 w 2764"/>
                <a:gd name="T5" fmla="*/ 1576 h 2374"/>
                <a:gd name="T6" fmla="*/ 395 w 2764"/>
                <a:gd name="T7" fmla="*/ 1682 h 2374"/>
                <a:gd name="T8" fmla="*/ 406 w 2764"/>
                <a:gd name="T9" fmla="*/ 1788 h 2374"/>
                <a:gd name="T10" fmla="*/ 439 w 2764"/>
                <a:gd name="T11" fmla="*/ 1886 h 2374"/>
                <a:gd name="T12" fmla="*/ 490 w 2764"/>
                <a:gd name="T13" fmla="*/ 1974 h 2374"/>
                <a:gd name="T14" fmla="*/ 558 w 2764"/>
                <a:gd name="T15" fmla="*/ 2048 h 2374"/>
                <a:gd name="T16" fmla="*/ 640 w 2764"/>
                <a:gd name="T17" fmla="*/ 2109 h 2374"/>
                <a:gd name="T18" fmla="*/ 733 w 2764"/>
                <a:gd name="T19" fmla="*/ 2151 h 2374"/>
                <a:gd name="T20" fmla="*/ 834 w 2764"/>
                <a:gd name="T21" fmla="*/ 2174 h 2374"/>
                <a:gd name="T22" fmla="*/ 942 w 2764"/>
                <a:gd name="T23" fmla="*/ 2174 h 2374"/>
                <a:gd name="T24" fmla="*/ 1044 w 2764"/>
                <a:gd name="T25" fmla="*/ 2151 h 2374"/>
                <a:gd name="T26" fmla="*/ 1138 w 2764"/>
                <a:gd name="T27" fmla="*/ 2109 h 2374"/>
                <a:gd name="T28" fmla="*/ 1219 w 2764"/>
                <a:gd name="T29" fmla="*/ 2048 h 2374"/>
                <a:gd name="T30" fmla="*/ 1286 w 2764"/>
                <a:gd name="T31" fmla="*/ 1974 h 2374"/>
                <a:gd name="T32" fmla="*/ 1337 w 2764"/>
                <a:gd name="T33" fmla="*/ 1886 h 2374"/>
                <a:gd name="T34" fmla="*/ 1370 w 2764"/>
                <a:gd name="T35" fmla="*/ 1788 h 2374"/>
                <a:gd name="T36" fmla="*/ 1382 w 2764"/>
                <a:gd name="T37" fmla="*/ 1682 h 2374"/>
                <a:gd name="T38" fmla="*/ 1370 w 2764"/>
                <a:gd name="T39" fmla="*/ 1576 h 2374"/>
                <a:gd name="T40" fmla="*/ 1337 w 2764"/>
                <a:gd name="T41" fmla="*/ 1476 h 2374"/>
                <a:gd name="T42" fmla="*/ 1283 w 2764"/>
                <a:gd name="T43" fmla="*/ 1385 h 2374"/>
                <a:gd name="T44" fmla="*/ 1487 w 2764"/>
                <a:gd name="T45" fmla="*/ 372 h 2374"/>
                <a:gd name="T46" fmla="*/ 1428 w 2764"/>
                <a:gd name="T47" fmla="*/ 379 h 2374"/>
                <a:gd name="T48" fmla="*/ 1372 w 2764"/>
                <a:gd name="T49" fmla="*/ 402 h 2374"/>
                <a:gd name="T50" fmla="*/ 1325 w 2764"/>
                <a:gd name="T51" fmla="*/ 443 h 2374"/>
                <a:gd name="T52" fmla="*/ 1293 w 2764"/>
                <a:gd name="T53" fmla="*/ 500 h 2374"/>
                <a:gd name="T54" fmla="*/ 1281 w 2764"/>
                <a:gd name="T55" fmla="*/ 559 h 2374"/>
                <a:gd name="T56" fmla="*/ 1287 w 2764"/>
                <a:gd name="T57" fmla="*/ 621 h 2374"/>
                <a:gd name="T58" fmla="*/ 1312 w 2764"/>
                <a:gd name="T59" fmla="*/ 676 h 2374"/>
                <a:gd name="T60" fmla="*/ 1355 w 2764"/>
                <a:gd name="T61" fmla="*/ 724 h 2374"/>
                <a:gd name="T62" fmla="*/ 2134 w 2764"/>
                <a:gd name="T63" fmla="*/ 1347 h 2374"/>
                <a:gd name="T64" fmla="*/ 2192 w 2764"/>
                <a:gd name="T65" fmla="*/ 1369 h 2374"/>
                <a:gd name="T66" fmla="*/ 2252 w 2764"/>
                <a:gd name="T67" fmla="*/ 1371 h 2374"/>
                <a:gd name="T68" fmla="*/ 2310 w 2764"/>
                <a:gd name="T69" fmla="*/ 1355 h 2374"/>
                <a:gd name="T70" fmla="*/ 2361 w 2764"/>
                <a:gd name="T71" fmla="*/ 1323 h 2374"/>
                <a:gd name="T72" fmla="*/ 2402 w 2764"/>
                <a:gd name="T73" fmla="*/ 1273 h 2374"/>
                <a:gd name="T74" fmla="*/ 2425 w 2764"/>
                <a:gd name="T75" fmla="*/ 1216 h 2374"/>
                <a:gd name="T76" fmla="*/ 2428 w 2764"/>
                <a:gd name="T77" fmla="*/ 1154 h 2374"/>
                <a:gd name="T78" fmla="*/ 2411 w 2764"/>
                <a:gd name="T79" fmla="*/ 1094 h 2374"/>
                <a:gd name="T80" fmla="*/ 2378 w 2764"/>
                <a:gd name="T81" fmla="*/ 1042 h 2374"/>
                <a:gd name="T82" fmla="*/ 1602 w 2764"/>
                <a:gd name="T83" fmla="*/ 415 h 2374"/>
                <a:gd name="T84" fmla="*/ 1547 w 2764"/>
                <a:gd name="T85" fmla="*/ 384 h 2374"/>
                <a:gd name="T86" fmla="*/ 1487 w 2764"/>
                <a:gd name="T87" fmla="*/ 372 h 2374"/>
                <a:gd name="T88" fmla="*/ 1713 w 2764"/>
                <a:gd name="T89" fmla="*/ 0 h 2374"/>
                <a:gd name="T90" fmla="*/ 2764 w 2764"/>
                <a:gd name="T91" fmla="*/ 2374 h 2374"/>
                <a:gd name="T92" fmla="*/ 0 w 2764"/>
                <a:gd name="T93" fmla="*/ 0 h 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4" h="2374">
                  <a:moveTo>
                    <a:pt x="889" y="857"/>
                  </a:moveTo>
                  <a:lnTo>
                    <a:pt x="493" y="1385"/>
                  </a:lnTo>
                  <a:lnTo>
                    <a:pt x="463" y="1429"/>
                  </a:lnTo>
                  <a:lnTo>
                    <a:pt x="439" y="1476"/>
                  </a:lnTo>
                  <a:lnTo>
                    <a:pt x="419" y="1526"/>
                  </a:lnTo>
                  <a:lnTo>
                    <a:pt x="406" y="1576"/>
                  </a:lnTo>
                  <a:lnTo>
                    <a:pt x="398" y="1628"/>
                  </a:lnTo>
                  <a:lnTo>
                    <a:pt x="395" y="1682"/>
                  </a:lnTo>
                  <a:lnTo>
                    <a:pt x="398" y="1735"/>
                  </a:lnTo>
                  <a:lnTo>
                    <a:pt x="406" y="1788"/>
                  </a:lnTo>
                  <a:lnTo>
                    <a:pt x="420" y="1838"/>
                  </a:lnTo>
                  <a:lnTo>
                    <a:pt x="439" y="1886"/>
                  </a:lnTo>
                  <a:lnTo>
                    <a:pt x="462" y="1931"/>
                  </a:lnTo>
                  <a:lnTo>
                    <a:pt x="490" y="1974"/>
                  </a:lnTo>
                  <a:lnTo>
                    <a:pt x="522" y="2014"/>
                  </a:lnTo>
                  <a:lnTo>
                    <a:pt x="558" y="2048"/>
                  </a:lnTo>
                  <a:lnTo>
                    <a:pt x="597" y="2081"/>
                  </a:lnTo>
                  <a:lnTo>
                    <a:pt x="640" y="2109"/>
                  </a:lnTo>
                  <a:lnTo>
                    <a:pt x="685" y="2133"/>
                  </a:lnTo>
                  <a:lnTo>
                    <a:pt x="733" y="2151"/>
                  </a:lnTo>
                  <a:lnTo>
                    <a:pt x="782" y="2166"/>
                  </a:lnTo>
                  <a:lnTo>
                    <a:pt x="834" y="2174"/>
                  </a:lnTo>
                  <a:lnTo>
                    <a:pt x="889" y="2177"/>
                  </a:lnTo>
                  <a:lnTo>
                    <a:pt x="942" y="2174"/>
                  </a:lnTo>
                  <a:lnTo>
                    <a:pt x="994" y="2166"/>
                  </a:lnTo>
                  <a:lnTo>
                    <a:pt x="1044" y="2151"/>
                  </a:lnTo>
                  <a:lnTo>
                    <a:pt x="1092" y="2133"/>
                  </a:lnTo>
                  <a:lnTo>
                    <a:pt x="1138" y="2109"/>
                  </a:lnTo>
                  <a:lnTo>
                    <a:pt x="1180" y="2081"/>
                  </a:lnTo>
                  <a:lnTo>
                    <a:pt x="1219" y="2048"/>
                  </a:lnTo>
                  <a:lnTo>
                    <a:pt x="1254" y="2014"/>
                  </a:lnTo>
                  <a:lnTo>
                    <a:pt x="1286" y="1974"/>
                  </a:lnTo>
                  <a:lnTo>
                    <a:pt x="1315" y="1931"/>
                  </a:lnTo>
                  <a:lnTo>
                    <a:pt x="1337" y="1886"/>
                  </a:lnTo>
                  <a:lnTo>
                    <a:pt x="1357" y="1838"/>
                  </a:lnTo>
                  <a:lnTo>
                    <a:pt x="1370" y="1788"/>
                  </a:lnTo>
                  <a:lnTo>
                    <a:pt x="1378" y="1735"/>
                  </a:lnTo>
                  <a:lnTo>
                    <a:pt x="1382" y="1682"/>
                  </a:lnTo>
                  <a:lnTo>
                    <a:pt x="1378" y="1628"/>
                  </a:lnTo>
                  <a:lnTo>
                    <a:pt x="1370" y="1576"/>
                  </a:lnTo>
                  <a:lnTo>
                    <a:pt x="1357" y="1526"/>
                  </a:lnTo>
                  <a:lnTo>
                    <a:pt x="1337" y="1476"/>
                  </a:lnTo>
                  <a:lnTo>
                    <a:pt x="1313" y="1429"/>
                  </a:lnTo>
                  <a:lnTo>
                    <a:pt x="1283" y="1385"/>
                  </a:lnTo>
                  <a:lnTo>
                    <a:pt x="889" y="857"/>
                  </a:lnTo>
                  <a:close/>
                  <a:moveTo>
                    <a:pt x="1487" y="372"/>
                  </a:moveTo>
                  <a:lnTo>
                    <a:pt x="1457" y="372"/>
                  </a:lnTo>
                  <a:lnTo>
                    <a:pt x="1428" y="379"/>
                  </a:lnTo>
                  <a:lnTo>
                    <a:pt x="1399" y="388"/>
                  </a:lnTo>
                  <a:lnTo>
                    <a:pt x="1372" y="402"/>
                  </a:lnTo>
                  <a:lnTo>
                    <a:pt x="1348" y="421"/>
                  </a:lnTo>
                  <a:lnTo>
                    <a:pt x="1325" y="443"/>
                  </a:lnTo>
                  <a:lnTo>
                    <a:pt x="1307" y="470"/>
                  </a:lnTo>
                  <a:lnTo>
                    <a:pt x="1293" y="500"/>
                  </a:lnTo>
                  <a:lnTo>
                    <a:pt x="1284" y="530"/>
                  </a:lnTo>
                  <a:lnTo>
                    <a:pt x="1281" y="559"/>
                  </a:lnTo>
                  <a:lnTo>
                    <a:pt x="1281" y="590"/>
                  </a:lnTo>
                  <a:lnTo>
                    <a:pt x="1287" y="621"/>
                  </a:lnTo>
                  <a:lnTo>
                    <a:pt x="1298" y="650"/>
                  </a:lnTo>
                  <a:lnTo>
                    <a:pt x="1312" y="676"/>
                  </a:lnTo>
                  <a:lnTo>
                    <a:pt x="1331" y="702"/>
                  </a:lnTo>
                  <a:lnTo>
                    <a:pt x="1355" y="724"/>
                  </a:lnTo>
                  <a:lnTo>
                    <a:pt x="2107" y="1330"/>
                  </a:lnTo>
                  <a:lnTo>
                    <a:pt x="2134" y="1347"/>
                  </a:lnTo>
                  <a:lnTo>
                    <a:pt x="2162" y="1360"/>
                  </a:lnTo>
                  <a:lnTo>
                    <a:pt x="2192" y="1369"/>
                  </a:lnTo>
                  <a:lnTo>
                    <a:pt x="2222" y="1372"/>
                  </a:lnTo>
                  <a:lnTo>
                    <a:pt x="2252" y="1371"/>
                  </a:lnTo>
                  <a:lnTo>
                    <a:pt x="2281" y="1366"/>
                  </a:lnTo>
                  <a:lnTo>
                    <a:pt x="2310" y="1355"/>
                  </a:lnTo>
                  <a:lnTo>
                    <a:pt x="2337" y="1342"/>
                  </a:lnTo>
                  <a:lnTo>
                    <a:pt x="2361" y="1323"/>
                  </a:lnTo>
                  <a:lnTo>
                    <a:pt x="2384" y="1301"/>
                  </a:lnTo>
                  <a:lnTo>
                    <a:pt x="2402" y="1273"/>
                  </a:lnTo>
                  <a:lnTo>
                    <a:pt x="2416" y="1245"/>
                  </a:lnTo>
                  <a:lnTo>
                    <a:pt x="2425" y="1216"/>
                  </a:lnTo>
                  <a:lnTo>
                    <a:pt x="2428" y="1185"/>
                  </a:lnTo>
                  <a:lnTo>
                    <a:pt x="2428" y="1154"/>
                  </a:lnTo>
                  <a:lnTo>
                    <a:pt x="2422" y="1124"/>
                  </a:lnTo>
                  <a:lnTo>
                    <a:pt x="2411" y="1094"/>
                  </a:lnTo>
                  <a:lnTo>
                    <a:pt x="2397" y="1068"/>
                  </a:lnTo>
                  <a:lnTo>
                    <a:pt x="2378" y="1042"/>
                  </a:lnTo>
                  <a:lnTo>
                    <a:pt x="2354" y="1019"/>
                  </a:lnTo>
                  <a:lnTo>
                    <a:pt x="1602" y="415"/>
                  </a:lnTo>
                  <a:lnTo>
                    <a:pt x="1575" y="397"/>
                  </a:lnTo>
                  <a:lnTo>
                    <a:pt x="1547" y="384"/>
                  </a:lnTo>
                  <a:lnTo>
                    <a:pt x="1518" y="376"/>
                  </a:lnTo>
                  <a:lnTo>
                    <a:pt x="1487" y="372"/>
                  </a:lnTo>
                  <a:close/>
                  <a:moveTo>
                    <a:pt x="0" y="0"/>
                  </a:moveTo>
                  <a:lnTo>
                    <a:pt x="1713" y="0"/>
                  </a:lnTo>
                  <a:lnTo>
                    <a:pt x="2764" y="843"/>
                  </a:lnTo>
                  <a:lnTo>
                    <a:pt x="2764" y="2374"/>
                  </a:lnTo>
                  <a:lnTo>
                    <a:pt x="0" y="2374"/>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49" name="Rectangle 14"/>
            <p:cNvSpPr>
              <a:spLocks noChangeArrowheads="1"/>
            </p:cNvSpPr>
            <p:nvPr>
              <p:custDataLst>
                <p:tags r:id="rId15"/>
              </p:custDataLst>
            </p:nvPr>
          </p:nvSpPr>
          <p:spPr bwMode="auto">
            <a:xfrm>
              <a:off x="7453" y="5155"/>
              <a:ext cx="116" cy="24"/>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grpSp>
      <p:grpSp>
        <p:nvGrpSpPr>
          <p:cNvPr id="6" name="组合 5"/>
          <p:cNvGrpSpPr/>
          <p:nvPr/>
        </p:nvGrpSpPr>
        <p:grpSpPr>
          <a:xfrm>
            <a:off x="6165215" y="2900045"/>
            <a:ext cx="2687320" cy="3940810"/>
            <a:chOff x="9018" y="4567"/>
            <a:chExt cx="4232" cy="6206"/>
          </a:xfrm>
        </p:grpSpPr>
        <p:sp>
          <p:nvSpPr>
            <p:cNvPr id="323" name="文本框 322"/>
            <p:cNvSpPr txBox="1"/>
            <p:nvPr>
              <p:custDataLst>
                <p:tags r:id="rId16"/>
              </p:custDataLst>
            </p:nvPr>
          </p:nvSpPr>
          <p:spPr>
            <a:xfrm>
              <a:off x="9018" y="6447"/>
              <a:ext cx="4233" cy="4326"/>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600">
                  <a:solidFill>
                    <a:srgbClr val="222222">
                      <a:lumMod val="75000"/>
                      <a:lumOff val="25000"/>
                    </a:srgbClr>
                  </a:solidFill>
                  <a:uFillTx/>
                  <a:latin typeface="Arial" panose="020B0604020202020204" pitchFamily="34" charset="0"/>
                  <a:ea typeface="微软雅黑" panose="020B0503020204020204" charset="-122"/>
                </a:rPr>
                <a:t>加盟创业，即通过连锁加盟的方式利用已成熟的商品和市场资源进行创业。这种创业方式可以有分享品牌金矿、分享资源支持、分享技术支撑、分享经营诀窍的优势，可以少走弯路，但也要认真考察分析，量力而行，事先进行充分的准备。</a:t>
              </a:r>
              <a:endParaRPr lang="zh-CN" altLang="en-US" sz="1600">
                <a:solidFill>
                  <a:srgbClr val="222222">
                    <a:lumMod val="75000"/>
                    <a:lumOff val="25000"/>
                  </a:srgbClr>
                </a:solidFill>
                <a:uFillTx/>
                <a:latin typeface="Arial" panose="020B0604020202020204" pitchFamily="34" charset="0"/>
                <a:ea typeface="微软雅黑" panose="020B0503020204020204" charset="-122"/>
              </a:endParaRPr>
            </a:p>
          </p:txBody>
        </p:sp>
        <p:sp>
          <p:nvSpPr>
            <p:cNvPr id="322" name="文本框 321"/>
            <p:cNvSpPr txBox="1"/>
            <p:nvPr>
              <p:custDataLst>
                <p:tags r:id="rId17"/>
              </p:custDataLst>
            </p:nvPr>
          </p:nvSpPr>
          <p:spPr>
            <a:xfrm>
              <a:off x="9564" y="5779"/>
              <a:ext cx="3141" cy="628"/>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3. 加盟创业</a:t>
              </a:r>
              <a:endParaRPr lang="zh-CN" altLang="en-US" spc="300">
                <a:latin typeface="Arial" panose="020B0604020202020204" pitchFamily="34" charset="0"/>
                <a:ea typeface="微软雅黑" panose="020B0503020204020204" charset="-122"/>
              </a:endParaRPr>
            </a:p>
          </p:txBody>
        </p:sp>
        <p:sp>
          <p:nvSpPr>
            <p:cNvPr id="351" name="Oval 11"/>
            <p:cNvSpPr/>
            <p:nvPr>
              <p:custDataLst>
                <p:tags r:id="rId18"/>
              </p:custDataLst>
            </p:nvPr>
          </p:nvSpPr>
          <p:spPr>
            <a:xfrm>
              <a:off x="10587" y="4567"/>
              <a:ext cx="1096" cy="1096"/>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52" name="Freeform 6"/>
            <p:cNvSpPr>
              <a:spLocks noEditPoints="1"/>
            </p:cNvSpPr>
            <p:nvPr>
              <p:custDataLst>
                <p:tags r:id="rId19"/>
              </p:custDataLst>
            </p:nvPr>
          </p:nvSpPr>
          <p:spPr bwMode="auto">
            <a:xfrm>
              <a:off x="10942" y="4923"/>
              <a:ext cx="385" cy="385"/>
            </a:xfrm>
            <a:custGeom>
              <a:avLst/>
              <a:gdLst>
                <a:gd name="T0" fmla="*/ 1508 w 3299"/>
                <a:gd name="T1" fmla="*/ 1507 h 3296"/>
                <a:gd name="T2" fmla="*/ 1453 w 3299"/>
                <a:gd name="T3" fmla="*/ 1678 h 3296"/>
                <a:gd name="T4" fmla="*/ 1560 w 3299"/>
                <a:gd name="T5" fmla="*/ 1825 h 3296"/>
                <a:gd name="T6" fmla="*/ 1739 w 3299"/>
                <a:gd name="T7" fmla="*/ 1825 h 3296"/>
                <a:gd name="T8" fmla="*/ 1846 w 3299"/>
                <a:gd name="T9" fmla="*/ 1678 h 3296"/>
                <a:gd name="T10" fmla="*/ 1791 w 3299"/>
                <a:gd name="T11" fmla="*/ 1507 h 3296"/>
                <a:gd name="T12" fmla="*/ 841 w 3299"/>
                <a:gd name="T13" fmla="*/ 0 h 3296"/>
                <a:gd name="T14" fmla="*/ 1105 w 3299"/>
                <a:gd name="T15" fmla="*/ 60 h 3296"/>
                <a:gd name="T16" fmla="*/ 1340 w 3299"/>
                <a:gd name="T17" fmla="*/ 272 h 3296"/>
                <a:gd name="T18" fmla="*/ 1424 w 3299"/>
                <a:gd name="T19" fmla="*/ 530 h 3296"/>
                <a:gd name="T20" fmla="*/ 1403 w 3299"/>
                <a:gd name="T21" fmla="*/ 744 h 3296"/>
                <a:gd name="T22" fmla="*/ 1371 w 3299"/>
                <a:gd name="T23" fmla="*/ 950 h 3296"/>
                <a:gd name="T24" fmla="*/ 1438 w 3299"/>
                <a:gd name="T25" fmla="*/ 1140 h 3296"/>
                <a:gd name="T26" fmla="*/ 1529 w 3299"/>
                <a:gd name="T27" fmla="*/ 989 h 3296"/>
                <a:gd name="T28" fmla="*/ 1683 w 3299"/>
                <a:gd name="T29" fmla="*/ 580 h 3296"/>
                <a:gd name="T30" fmla="*/ 1959 w 3299"/>
                <a:gd name="T31" fmla="*/ 266 h 3296"/>
                <a:gd name="T32" fmla="*/ 2337 w 3299"/>
                <a:gd name="T33" fmla="*/ 109 h 3296"/>
                <a:gd name="T34" fmla="*/ 2741 w 3299"/>
                <a:gd name="T35" fmla="*/ 140 h 3296"/>
                <a:gd name="T36" fmla="*/ 3080 w 3299"/>
                <a:gd name="T37" fmla="*/ 347 h 3296"/>
                <a:gd name="T38" fmla="*/ 3277 w 3299"/>
                <a:gd name="T39" fmla="*/ 674 h 3296"/>
                <a:gd name="T40" fmla="*/ 3273 w 3299"/>
                <a:gd name="T41" fmla="*/ 1017 h 3296"/>
                <a:gd name="T42" fmla="*/ 3109 w 3299"/>
                <a:gd name="T43" fmla="*/ 1278 h 3296"/>
                <a:gd name="T44" fmla="*/ 2834 w 3299"/>
                <a:gd name="T45" fmla="*/ 1414 h 3296"/>
                <a:gd name="T46" fmla="*/ 2563 w 3299"/>
                <a:gd name="T47" fmla="*/ 1403 h 3296"/>
                <a:gd name="T48" fmla="*/ 2319 w 3299"/>
                <a:gd name="T49" fmla="*/ 1373 h 3296"/>
                <a:gd name="T50" fmla="*/ 2136 w 3299"/>
                <a:gd name="T51" fmla="*/ 1458 h 3296"/>
                <a:gd name="T52" fmla="*/ 2381 w 3299"/>
                <a:gd name="T53" fmla="*/ 1543 h 3296"/>
                <a:gd name="T54" fmla="*/ 2781 w 3299"/>
                <a:gd name="T55" fmla="*/ 1720 h 3296"/>
                <a:gd name="T56" fmla="*/ 3068 w 3299"/>
                <a:gd name="T57" fmla="*/ 2009 h 3296"/>
                <a:gd name="T58" fmla="*/ 3195 w 3299"/>
                <a:gd name="T59" fmla="*/ 2372 h 3296"/>
                <a:gd name="T60" fmla="*/ 3156 w 3299"/>
                <a:gd name="T61" fmla="*/ 2747 h 3296"/>
                <a:gd name="T62" fmla="*/ 2951 w 3299"/>
                <a:gd name="T63" fmla="*/ 3077 h 3296"/>
                <a:gd name="T64" fmla="*/ 2633 w 3299"/>
                <a:gd name="T65" fmla="*/ 3271 h 3296"/>
                <a:gd name="T66" fmla="*/ 2294 w 3299"/>
                <a:gd name="T67" fmla="*/ 3274 h 3296"/>
                <a:gd name="T68" fmla="*/ 2023 w 3299"/>
                <a:gd name="T69" fmla="*/ 3110 h 3296"/>
                <a:gd name="T70" fmla="*/ 1886 w 3299"/>
                <a:gd name="T71" fmla="*/ 2848 h 3296"/>
                <a:gd name="T72" fmla="*/ 1883 w 3299"/>
                <a:gd name="T73" fmla="*/ 2619 h 3296"/>
                <a:gd name="T74" fmla="*/ 1924 w 3299"/>
                <a:gd name="T75" fmla="*/ 2415 h 3296"/>
                <a:gd name="T76" fmla="*/ 1895 w 3299"/>
                <a:gd name="T77" fmla="*/ 2209 h 3296"/>
                <a:gd name="T78" fmla="*/ 1790 w 3299"/>
                <a:gd name="T79" fmla="*/ 2165 h 3296"/>
                <a:gd name="T80" fmla="*/ 1683 w 3299"/>
                <a:gd name="T81" fmla="*/ 2587 h 3296"/>
                <a:gd name="T82" fmla="*/ 1446 w 3299"/>
                <a:gd name="T83" fmla="*/ 2940 h 3296"/>
                <a:gd name="T84" fmla="*/ 1096 w 3299"/>
                <a:gd name="T85" fmla="*/ 3155 h 3296"/>
                <a:gd name="T86" fmla="*/ 688 w 3299"/>
                <a:gd name="T87" fmla="*/ 3187 h 3296"/>
                <a:gd name="T88" fmla="*/ 321 w 3299"/>
                <a:gd name="T89" fmla="*/ 3036 h 3296"/>
                <a:gd name="T90" fmla="*/ 65 w 3299"/>
                <a:gd name="T91" fmla="*/ 2737 h 3296"/>
                <a:gd name="T92" fmla="*/ 4 w 3299"/>
                <a:gd name="T93" fmla="*/ 2383 h 3296"/>
                <a:gd name="T94" fmla="*/ 121 w 3299"/>
                <a:gd name="T95" fmla="*/ 2095 h 3296"/>
                <a:gd name="T96" fmla="*/ 368 w 3299"/>
                <a:gd name="T97" fmla="*/ 1910 h 3296"/>
                <a:gd name="T98" fmla="*/ 653 w 3299"/>
                <a:gd name="T99" fmla="*/ 1879 h 3296"/>
                <a:gd name="T100" fmla="*/ 901 w 3299"/>
                <a:gd name="T101" fmla="*/ 1923 h 3296"/>
                <a:gd name="T102" fmla="*/ 1115 w 3299"/>
                <a:gd name="T103" fmla="*/ 1879 h 3296"/>
                <a:gd name="T104" fmla="*/ 1061 w 3299"/>
                <a:gd name="T105" fmla="*/ 1782 h 3296"/>
                <a:gd name="T106" fmla="*/ 644 w 3299"/>
                <a:gd name="T107" fmla="*/ 1648 h 3296"/>
                <a:gd name="T108" fmla="*/ 310 w 3299"/>
                <a:gd name="T109" fmla="*/ 1395 h 3296"/>
                <a:gd name="T110" fmla="*/ 128 w 3299"/>
                <a:gd name="T111" fmla="*/ 1050 h 3296"/>
                <a:gd name="T112" fmla="*/ 112 w 3299"/>
                <a:gd name="T113" fmla="*/ 672 h 3296"/>
                <a:gd name="T114" fmla="*/ 261 w 3299"/>
                <a:gd name="T115" fmla="*/ 320 h 3296"/>
                <a:gd name="T116" fmla="*/ 553 w 3299"/>
                <a:gd name="T117" fmla="*/ 70 h 3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99" h="3296">
                  <a:moveTo>
                    <a:pt x="1649" y="1450"/>
                  </a:moveTo>
                  <a:lnTo>
                    <a:pt x="1618" y="1452"/>
                  </a:lnTo>
                  <a:lnTo>
                    <a:pt x="1588" y="1459"/>
                  </a:lnTo>
                  <a:lnTo>
                    <a:pt x="1559" y="1471"/>
                  </a:lnTo>
                  <a:lnTo>
                    <a:pt x="1533" y="1487"/>
                  </a:lnTo>
                  <a:lnTo>
                    <a:pt x="1508" y="1507"/>
                  </a:lnTo>
                  <a:lnTo>
                    <a:pt x="1488" y="1532"/>
                  </a:lnTo>
                  <a:lnTo>
                    <a:pt x="1471" y="1559"/>
                  </a:lnTo>
                  <a:lnTo>
                    <a:pt x="1460" y="1588"/>
                  </a:lnTo>
                  <a:lnTo>
                    <a:pt x="1453" y="1618"/>
                  </a:lnTo>
                  <a:lnTo>
                    <a:pt x="1451" y="1648"/>
                  </a:lnTo>
                  <a:lnTo>
                    <a:pt x="1453" y="1678"/>
                  </a:lnTo>
                  <a:lnTo>
                    <a:pt x="1460" y="1708"/>
                  </a:lnTo>
                  <a:lnTo>
                    <a:pt x="1471" y="1738"/>
                  </a:lnTo>
                  <a:lnTo>
                    <a:pt x="1488" y="1764"/>
                  </a:lnTo>
                  <a:lnTo>
                    <a:pt x="1508" y="1789"/>
                  </a:lnTo>
                  <a:lnTo>
                    <a:pt x="1533" y="1809"/>
                  </a:lnTo>
                  <a:lnTo>
                    <a:pt x="1560" y="1825"/>
                  </a:lnTo>
                  <a:lnTo>
                    <a:pt x="1589" y="1836"/>
                  </a:lnTo>
                  <a:lnTo>
                    <a:pt x="1618" y="1843"/>
                  </a:lnTo>
                  <a:lnTo>
                    <a:pt x="1649" y="1845"/>
                  </a:lnTo>
                  <a:lnTo>
                    <a:pt x="1681" y="1843"/>
                  </a:lnTo>
                  <a:lnTo>
                    <a:pt x="1711" y="1836"/>
                  </a:lnTo>
                  <a:lnTo>
                    <a:pt x="1739" y="1825"/>
                  </a:lnTo>
                  <a:lnTo>
                    <a:pt x="1766" y="1809"/>
                  </a:lnTo>
                  <a:lnTo>
                    <a:pt x="1791" y="1789"/>
                  </a:lnTo>
                  <a:lnTo>
                    <a:pt x="1812" y="1764"/>
                  </a:lnTo>
                  <a:lnTo>
                    <a:pt x="1828" y="1738"/>
                  </a:lnTo>
                  <a:lnTo>
                    <a:pt x="1839" y="1708"/>
                  </a:lnTo>
                  <a:lnTo>
                    <a:pt x="1846" y="1678"/>
                  </a:lnTo>
                  <a:lnTo>
                    <a:pt x="1849" y="1648"/>
                  </a:lnTo>
                  <a:lnTo>
                    <a:pt x="1846" y="1618"/>
                  </a:lnTo>
                  <a:lnTo>
                    <a:pt x="1839" y="1588"/>
                  </a:lnTo>
                  <a:lnTo>
                    <a:pt x="1828" y="1559"/>
                  </a:lnTo>
                  <a:lnTo>
                    <a:pt x="1812" y="1532"/>
                  </a:lnTo>
                  <a:lnTo>
                    <a:pt x="1791" y="1507"/>
                  </a:lnTo>
                  <a:lnTo>
                    <a:pt x="1766" y="1487"/>
                  </a:lnTo>
                  <a:lnTo>
                    <a:pt x="1740" y="1471"/>
                  </a:lnTo>
                  <a:lnTo>
                    <a:pt x="1711" y="1459"/>
                  </a:lnTo>
                  <a:lnTo>
                    <a:pt x="1681" y="1452"/>
                  </a:lnTo>
                  <a:lnTo>
                    <a:pt x="1649" y="1450"/>
                  </a:lnTo>
                  <a:close/>
                  <a:moveTo>
                    <a:pt x="841" y="0"/>
                  </a:moveTo>
                  <a:lnTo>
                    <a:pt x="841" y="0"/>
                  </a:lnTo>
                  <a:lnTo>
                    <a:pt x="897" y="3"/>
                  </a:lnTo>
                  <a:lnTo>
                    <a:pt x="951" y="10"/>
                  </a:lnTo>
                  <a:lnTo>
                    <a:pt x="1005" y="22"/>
                  </a:lnTo>
                  <a:lnTo>
                    <a:pt x="1056" y="39"/>
                  </a:lnTo>
                  <a:lnTo>
                    <a:pt x="1105" y="60"/>
                  </a:lnTo>
                  <a:lnTo>
                    <a:pt x="1153" y="87"/>
                  </a:lnTo>
                  <a:lnTo>
                    <a:pt x="1197" y="116"/>
                  </a:lnTo>
                  <a:lnTo>
                    <a:pt x="1238" y="150"/>
                  </a:lnTo>
                  <a:lnTo>
                    <a:pt x="1276" y="187"/>
                  </a:lnTo>
                  <a:lnTo>
                    <a:pt x="1310" y="228"/>
                  </a:lnTo>
                  <a:lnTo>
                    <a:pt x="1340" y="272"/>
                  </a:lnTo>
                  <a:lnTo>
                    <a:pt x="1365" y="318"/>
                  </a:lnTo>
                  <a:lnTo>
                    <a:pt x="1385" y="362"/>
                  </a:lnTo>
                  <a:lnTo>
                    <a:pt x="1402" y="406"/>
                  </a:lnTo>
                  <a:lnTo>
                    <a:pt x="1413" y="448"/>
                  </a:lnTo>
                  <a:lnTo>
                    <a:pt x="1420" y="489"/>
                  </a:lnTo>
                  <a:lnTo>
                    <a:pt x="1424" y="530"/>
                  </a:lnTo>
                  <a:lnTo>
                    <a:pt x="1425" y="568"/>
                  </a:lnTo>
                  <a:lnTo>
                    <a:pt x="1424" y="605"/>
                  </a:lnTo>
                  <a:lnTo>
                    <a:pt x="1421" y="641"/>
                  </a:lnTo>
                  <a:lnTo>
                    <a:pt x="1416" y="677"/>
                  </a:lnTo>
                  <a:lnTo>
                    <a:pt x="1410" y="711"/>
                  </a:lnTo>
                  <a:lnTo>
                    <a:pt x="1403" y="744"/>
                  </a:lnTo>
                  <a:lnTo>
                    <a:pt x="1396" y="775"/>
                  </a:lnTo>
                  <a:lnTo>
                    <a:pt x="1387" y="811"/>
                  </a:lnTo>
                  <a:lnTo>
                    <a:pt x="1380" y="847"/>
                  </a:lnTo>
                  <a:lnTo>
                    <a:pt x="1375" y="882"/>
                  </a:lnTo>
                  <a:lnTo>
                    <a:pt x="1371" y="916"/>
                  </a:lnTo>
                  <a:lnTo>
                    <a:pt x="1371" y="950"/>
                  </a:lnTo>
                  <a:lnTo>
                    <a:pt x="1373" y="986"/>
                  </a:lnTo>
                  <a:lnTo>
                    <a:pt x="1379" y="1021"/>
                  </a:lnTo>
                  <a:lnTo>
                    <a:pt x="1390" y="1057"/>
                  </a:lnTo>
                  <a:lnTo>
                    <a:pt x="1404" y="1087"/>
                  </a:lnTo>
                  <a:lnTo>
                    <a:pt x="1420" y="1115"/>
                  </a:lnTo>
                  <a:lnTo>
                    <a:pt x="1438" y="1140"/>
                  </a:lnTo>
                  <a:lnTo>
                    <a:pt x="1459" y="1163"/>
                  </a:lnTo>
                  <a:lnTo>
                    <a:pt x="1482" y="1183"/>
                  </a:lnTo>
                  <a:lnTo>
                    <a:pt x="1506" y="1202"/>
                  </a:lnTo>
                  <a:lnTo>
                    <a:pt x="1509" y="1131"/>
                  </a:lnTo>
                  <a:lnTo>
                    <a:pt x="1516" y="1060"/>
                  </a:lnTo>
                  <a:lnTo>
                    <a:pt x="1529" y="989"/>
                  </a:lnTo>
                  <a:lnTo>
                    <a:pt x="1545" y="917"/>
                  </a:lnTo>
                  <a:lnTo>
                    <a:pt x="1565" y="847"/>
                  </a:lnTo>
                  <a:lnTo>
                    <a:pt x="1589" y="777"/>
                  </a:lnTo>
                  <a:lnTo>
                    <a:pt x="1617" y="709"/>
                  </a:lnTo>
                  <a:lnTo>
                    <a:pt x="1648" y="643"/>
                  </a:lnTo>
                  <a:lnTo>
                    <a:pt x="1683" y="580"/>
                  </a:lnTo>
                  <a:lnTo>
                    <a:pt x="1721" y="519"/>
                  </a:lnTo>
                  <a:lnTo>
                    <a:pt x="1762" y="461"/>
                  </a:lnTo>
                  <a:lnTo>
                    <a:pt x="1807" y="407"/>
                  </a:lnTo>
                  <a:lnTo>
                    <a:pt x="1853" y="356"/>
                  </a:lnTo>
                  <a:lnTo>
                    <a:pt x="1904" y="309"/>
                  </a:lnTo>
                  <a:lnTo>
                    <a:pt x="1959" y="266"/>
                  </a:lnTo>
                  <a:lnTo>
                    <a:pt x="2016" y="228"/>
                  </a:lnTo>
                  <a:lnTo>
                    <a:pt x="2077" y="193"/>
                  </a:lnTo>
                  <a:lnTo>
                    <a:pt x="2138" y="165"/>
                  </a:lnTo>
                  <a:lnTo>
                    <a:pt x="2203" y="141"/>
                  </a:lnTo>
                  <a:lnTo>
                    <a:pt x="2269" y="123"/>
                  </a:lnTo>
                  <a:lnTo>
                    <a:pt x="2337" y="109"/>
                  </a:lnTo>
                  <a:lnTo>
                    <a:pt x="2405" y="101"/>
                  </a:lnTo>
                  <a:lnTo>
                    <a:pt x="2475" y="98"/>
                  </a:lnTo>
                  <a:lnTo>
                    <a:pt x="2543" y="101"/>
                  </a:lnTo>
                  <a:lnTo>
                    <a:pt x="2611" y="109"/>
                  </a:lnTo>
                  <a:lnTo>
                    <a:pt x="2676" y="122"/>
                  </a:lnTo>
                  <a:lnTo>
                    <a:pt x="2741" y="140"/>
                  </a:lnTo>
                  <a:lnTo>
                    <a:pt x="2803" y="162"/>
                  </a:lnTo>
                  <a:lnTo>
                    <a:pt x="2864" y="190"/>
                  </a:lnTo>
                  <a:lnTo>
                    <a:pt x="2922" y="223"/>
                  </a:lnTo>
                  <a:lnTo>
                    <a:pt x="2977" y="260"/>
                  </a:lnTo>
                  <a:lnTo>
                    <a:pt x="3031" y="302"/>
                  </a:lnTo>
                  <a:lnTo>
                    <a:pt x="3080" y="347"/>
                  </a:lnTo>
                  <a:lnTo>
                    <a:pt x="3127" y="398"/>
                  </a:lnTo>
                  <a:lnTo>
                    <a:pt x="3168" y="449"/>
                  </a:lnTo>
                  <a:lnTo>
                    <a:pt x="3203" y="503"/>
                  </a:lnTo>
                  <a:lnTo>
                    <a:pt x="3233" y="559"/>
                  </a:lnTo>
                  <a:lnTo>
                    <a:pt x="3258" y="615"/>
                  </a:lnTo>
                  <a:lnTo>
                    <a:pt x="3277" y="674"/>
                  </a:lnTo>
                  <a:lnTo>
                    <a:pt x="3290" y="733"/>
                  </a:lnTo>
                  <a:lnTo>
                    <a:pt x="3297" y="792"/>
                  </a:lnTo>
                  <a:lnTo>
                    <a:pt x="3299" y="853"/>
                  </a:lnTo>
                  <a:lnTo>
                    <a:pt x="3295" y="913"/>
                  </a:lnTo>
                  <a:lnTo>
                    <a:pt x="3286" y="966"/>
                  </a:lnTo>
                  <a:lnTo>
                    <a:pt x="3273" y="1017"/>
                  </a:lnTo>
                  <a:lnTo>
                    <a:pt x="3256" y="1067"/>
                  </a:lnTo>
                  <a:lnTo>
                    <a:pt x="3233" y="1114"/>
                  </a:lnTo>
                  <a:lnTo>
                    <a:pt x="3207" y="1159"/>
                  </a:lnTo>
                  <a:lnTo>
                    <a:pt x="3178" y="1202"/>
                  </a:lnTo>
                  <a:lnTo>
                    <a:pt x="3146" y="1241"/>
                  </a:lnTo>
                  <a:lnTo>
                    <a:pt x="3109" y="1278"/>
                  </a:lnTo>
                  <a:lnTo>
                    <a:pt x="3069" y="1310"/>
                  </a:lnTo>
                  <a:lnTo>
                    <a:pt x="3027" y="1339"/>
                  </a:lnTo>
                  <a:lnTo>
                    <a:pt x="2979" y="1365"/>
                  </a:lnTo>
                  <a:lnTo>
                    <a:pt x="2932" y="1386"/>
                  </a:lnTo>
                  <a:lnTo>
                    <a:pt x="2884" y="1403"/>
                  </a:lnTo>
                  <a:lnTo>
                    <a:pt x="2834" y="1414"/>
                  </a:lnTo>
                  <a:lnTo>
                    <a:pt x="2785" y="1421"/>
                  </a:lnTo>
                  <a:lnTo>
                    <a:pt x="2734" y="1425"/>
                  </a:lnTo>
                  <a:lnTo>
                    <a:pt x="2689" y="1423"/>
                  </a:lnTo>
                  <a:lnTo>
                    <a:pt x="2646" y="1417"/>
                  </a:lnTo>
                  <a:lnTo>
                    <a:pt x="2604" y="1411"/>
                  </a:lnTo>
                  <a:lnTo>
                    <a:pt x="2563" y="1403"/>
                  </a:lnTo>
                  <a:lnTo>
                    <a:pt x="2523" y="1394"/>
                  </a:lnTo>
                  <a:lnTo>
                    <a:pt x="2481" y="1386"/>
                  </a:lnTo>
                  <a:lnTo>
                    <a:pt x="2439" y="1378"/>
                  </a:lnTo>
                  <a:lnTo>
                    <a:pt x="2398" y="1373"/>
                  </a:lnTo>
                  <a:lnTo>
                    <a:pt x="2358" y="1371"/>
                  </a:lnTo>
                  <a:lnTo>
                    <a:pt x="2319" y="1373"/>
                  </a:lnTo>
                  <a:lnTo>
                    <a:pt x="2279" y="1378"/>
                  </a:lnTo>
                  <a:lnTo>
                    <a:pt x="2241" y="1389"/>
                  </a:lnTo>
                  <a:lnTo>
                    <a:pt x="2211" y="1402"/>
                  </a:lnTo>
                  <a:lnTo>
                    <a:pt x="2183" y="1417"/>
                  </a:lnTo>
                  <a:lnTo>
                    <a:pt x="2158" y="1437"/>
                  </a:lnTo>
                  <a:lnTo>
                    <a:pt x="2136" y="1458"/>
                  </a:lnTo>
                  <a:lnTo>
                    <a:pt x="2116" y="1480"/>
                  </a:lnTo>
                  <a:lnTo>
                    <a:pt x="2097" y="1504"/>
                  </a:lnTo>
                  <a:lnTo>
                    <a:pt x="2167" y="1507"/>
                  </a:lnTo>
                  <a:lnTo>
                    <a:pt x="2238" y="1515"/>
                  </a:lnTo>
                  <a:lnTo>
                    <a:pt x="2309" y="1527"/>
                  </a:lnTo>
                  <a:lnTo>
                    <a:pt x="2381" y="1543"/>
                  </a:lnTo>
                  <a:lnTo>
                    <a:pt x="2452" y="1563"/>
                  </a:lnTo>
                  <a:lnTo>
                    <a:pt x="2521" y="1589"/>
                  </a:lnTo>
                  <a:lnTo>
                    <a:pt x="2590" y="1616"/>
                  </a:lnTo>
                  <a:lnTo>
                    <a:pt x="2656" y="1648"/>
                  </a:lnTo>
                  <a:lnTo>
                    <a:pt x="2720" y="1682"/>
                  </a:lnTo>
                  <a:lnTo>
                    <a:pt x="2781" y="1720"/>
                  </a:lnTo>
                  <a:lnTo>
                    <a:pt x="2838" y="1762"/>
                  </a:lnTo>
                  <a:lnTo>
                    <a:pt x="2893" y="1805"/>
                  </a:lnTo>
                  <a:lnTo>
                    <a:pt x="2942" y="1851"/>
                  </a:lnTo>
                  <a:lnTo>
                    <a:pt x="2989" y="1902"/>
                  </a:lnTo>
                  <a:lnTo>
                    <a:pt x="3031" y="1954"/>
                  </a:lnTo>
                  <a:lnTo>
                    <a:pt x="3068" y="2009"/>
                  </a:lnTo>
                  <a:lnTo>
                    <a:pt x="3100" y="2066"/>
                  </a:lnTo>
                  <a:lnTo>
                    <a:pt x="3129" y="2124"/>
                  </a:lnTo>
                  <a:lnTo>
                    <a:pt x="3152" y="2185"/>
                  </a:lnTo>
                  <a:lnTo>
                    <a:pt x="3171" y="2246"/>
                  </a:lnTo>
                  <a:lnTo>
                    <a:pt x="3185" y="2308"/>
                  </a:lnTo>
                  <a:lnTo>
                    <a:pt x="3195" y="2372"/>
                  </a:lnTo>
                  <a:lnTo>
                    <a:pt x="3200" y="2434"/>
                  </a:lnTo>
                  <a:lnTo>
                    <a:pt x="3200" y="2499"/>
                  </a:lnTo>
                  <a:lnTo>
                    <a:pt x="3196" y="2561"/>
                  </a:lnTo>
                  <a:lnTo>
                    <a:pt x="3187" y="2624"/>
                  </a:lnTo>
                  <a:lnTo>
                    <a:pt x="3174" y="2686"/>
                  </a:lnTo>
                  <a:lnTo>
                    <a:pt x="3156" y="2747"/>
                  </a:lnTo>
                  <a:lnTo>
                    <a:pt x="3134" y="2808"/>
                  </a:lnTo>
                  <a:lnTo>
                    <a:pt x="3106" y="2866"/>
                  </a:lnTo>
                  <a:lnTo>
                    <a:pt x="3074" y="2922"/>
                  </a:lnTo>
                  <a:lnTo>
                    <a:pt x="3038" y="2977"/>
                  </a:lnTo>
                  <a:lnTo>
                    <a:pt x="2997" y="3028"/>
                  </a:lnTo>
                  <a:lnTo>
                    <a:pt x="2951" y="3077"/>
                  </a:lnTo>
                  <a:lnTo>
                    <a:pt x="2903" y="3123"/>
                  </a:lnTo>
                  <a:lnTo>
                    <a:pt x="2853" y="3162"/>
                  </a:lnTo>
                  <a:lnTo>
                    <a:pt x="2800" y="3197"/>
                  </a:lnTo>
                  <a:lnTo>
                    <a:pt x="2746" y="3226"/>
                  </a:lnTo>
                  <a:lnTo>
                    <a:pt x="2690" y="3252"/>
                  </a:lnTo>
                  <a:lnTo>
                    <a:pt x="2633" y="3271"/>
                  </a:lnTo>
                  <a:lnTo>
                    <a:pt x="2575" y="3285"/>
                  </a:lnTo>
                  <a:lnTo>
                    <a:pt x="2517" y="3293"/>
                  </a:lnTo>
                  <a:lnTo>
                    <a:pt x="2458" y="3296"/>
                  </a:lnTo>
                  <a:lnTo>
                    <a:pt x="2402" y="3294"/>
                  </a:lnTo>
                  <a:lnTo>
                    <a:pt x="2348" y="3286"/>
                  </a:lnTo>
                  <a:lnTo>
                    <a:pt x="2294" y="3274"/>
                  </a:lnTo>
                  <a:lnTo>
                    <a:pt x="2243" y="3257"/>
                  </a:lnTo>
                  <a:lnTo>
                    <a:pt x="2194" y="3236"/>
                  </a:lnTo>
                  <a:lnTo>
                    <a:pt x="2146" y="3209"/>
                  </a:lnTo>
                  <a:lnTo>
                    <a:pt x="2102" y="3180"/>
                  </a:lnTo>
                  <a:lnTo>
                    <a:pt x="2062" y="3147"/>
                  </a:lnTo>
                  <a:lnTo>
                    <a:pt x="2023" y="3110"/>
                  </a:lnTo>
                  <a:lnTo>
                    <a:pt x="1989" y="3068"/>
                  </a:lnTo>
                  <a:lnTo>
                    <a:pt x="1960" y="3024"/>
                  </a:lnTo>
                  <a:lnTo>
                    <a:pt x="1934" y="2979"/>
                  </a:lnTo>
                  <a:lnTo>
                    <a:pt x="1913" y="2934"/>
                  </a:lnTo>
                  <a:lnTo>
                    <a:pt x="1898" y="2890"/>
                  </a:lnTo>
                  <a:lnTo>
                    <a:pt x="1886" y="2848"/>
                  </a:lnTo>
                  <a:lnTo>
                    <a:pt x="1879" y="2807"/>
                  </a:lnTo>
                  <a:lnTo>
                    <a:pt x="1875" y="2767"/>
                  </a:lnTo>
                  <a:lnTo>
                    <a:pt x="1874" y="2728"/>
                  </a:lnTo>
                  <a:lnTo>
                    <a:pt x="1875" y="2691"/>
                  </a:lnTo>
                  <a:lnTo>
                    <a:pt x="1878" y="2655"/>
                  </a:lnTo>
                  <a:lnTo>
                    <a:pt x="1883" y="2619"/>
                  </a:lnTo>
                  <a:lnTo>
                    <a:pt x="1889" y="2585"/>
                  </a:lnTo>
                  <a:lnTo>
                    <a:pt x="1896" y="2553"/>
                  </a:lnTo>
                  <a:lnTo>
                    <a:pt x="1903" y="2521"/>
                  </a:lnTo>
                  <a:lnTo>
                    <a:pt x="1911" y="2485"/>
                  </a:lnTo>
                  <a:lnTo>
                    <a:pt x="1918" y="2449"/>
                  </a:lnTo>
                  <a:lnTo>
                    <a:pt x="1924" y="2415"/>
                  </a:lnTo>
                  <a:lnTo>
                    <a:pt x="1928" y="2380"/>
                  </a:lnTo>
                  <a:lnTo>
                    <a:pt x="1929" y="2346"/>
                  </a:lnTo>
                  <a:lnTo>
                    <a:pt x="1926" y="2311"/>
                  </a:lnTo>
                  <a:lnTo>
                    <a:pt x="1919" y="2275"/>
                  </a:lnTo>
                  <a:lnTo>
                    <a:pt x="1908" y="2239"/>
                  </a:lnTo>
                  <a:lnTo>
                    <a:pt x="1895" y="2209"/>
                  </a:lnTo>
                  <a:lnTo>
                    <a:pt x="1879" y="2181"/>
                  </a:lnTo>
                  <a:lnTo>
                    <a:pt x="1861" y="2156"/>
                  </a:lnTo>
                  <a:lnTo>
                    <a:pt x="1840" y="2134"/>
                  </a:lnTo>
                  <a:lnTo>
                    <a:pt x="1817" y="2113"/>
                  </a:lnTo>
                  <a:lnTo>
                    <a:pt x="1793" y="2095"/>
                  </a:lnTo>
                  <a:lnTo>
                    <a:pt x="1790" y="2165"/>
                  </a:lnTo>
                  <a:lnTo>
                    <a:pt x="1782" y="2237"/>
                  </a:lnTo>
                  <a:lnTo>
                    <a:pt x="1770" y="2308"/>
                  </a:lnTo>
                  <a:lnTo>
                    <a:pt x="1754" y="2379"/>
                  </a:lnTo>
                  <a:lnTo>
                    <a:pt x="1734" y="2449"/>
                  </a:lnTo>
                  <a:lnTo>
                    <a:pt x="1710" y="2519"/>
                  </a:lnTo>
                  <a:lnTo>
                    <a:pt x="1683" y="2587"/>
                  </a:lnTo>
                  <a:lnTo>
                    <a:pt x="1650" y="2653"/>
                  </a:lnTo>
                  <a:lnTo>
                    <a:pt x="1616" y="2716"/>
                  </a:lnTo>
                  <a:lnTo>
                    <a:pt x="1578" y="2777"/>
                  </a:lnTo>
                  <a:lnTo>
                    <a:pt x="1537" y="2835"/>
                  </a:lnTo>
                  <a:lnTo>
                    <a:pt x="1493" y="2889"/>
                  </a:lnTo>
                  <a:lnTo>
                    <a:pt x="1446" y="2940"/>
                  </a:lnTo>
                  <a:lnTo>
                    <a:pt x="1395" y="2987"/>
                  </a:lnTo>
                  <a:lnTo>
                    <a:pt x="1340" y="3030"/>
                  </a:lnTo>
                  <a:lnTo>
                    <a:pt x="1283" y="3069"/>
                  </a:lnTo>
                  <a:lnTo>
                    <a:pt x="1222" y="3103"/>
                  </a:lnTo>
                  <a:lnTo>
                    <a:pt x="1161" y="3131"/>
                  </a:lnTo>
                  <a:lnTo>
                    <a:pt x="1096" y="3155"/>
                  </a:lnTo>
                  <a:lnTo>
                    <a:pt x="1031" y="3174"/>
                  </a:lnTo>
                  <a:lnTo>
                    <a:pt x="963" y="3187"/>
                  </a:lnTo>
                  <a:lnTo>
                    <a:pt x="894" y="3195"/>
                  </a:lnTo>
                  <a:lnTo>
                    <a:pt x="824" y="3198"/>
                  </a:lnTo>
                  <a:lnTo>
                    <a:pt x="756" y="3195"/>
                  </a:lnTo>
                  <a:lnTo>
                    <a:pt x="688" y="3187"/>
                  </a:lnTo>
                  <a:lnTo>
                    <a:pt x="623" y="3174"/>
                  </a:lnTo>
                  <a:lnTo>
                    <a:pt x="558" y="3157"/>
                  </a:lnTo>
                  <a:lnTo>
                    <a:pt x="496" y="3134"/>
                  </a:lnTo>
                  <a:lnTo>
                    <a:pt x="435" y="3106"/>
                  </a:lnTo>
                  <a:lnTo>
                    <a:pt x="377" y="3073"/>
                  </a:lnTo>
                  <a:lnTo>
                    <a:pt x="321" y="3036"/>
                  </a:lnTo>
                  <a:lnTo>
                    <a:pt x="268" y="2995"/>
                  </a:lnTo>
                  <a:lnTo>
                    <a:pt x="219" y="2949"/>
                  </a:lnTo>
                  <a:lnTo>
                    <a:pt x="172" y="2898"/>
                  </a:lnTo>
                  <a:lnTo>
                    <a:pt x="131" y="2847"/>
                  </a:lnTo>
                  <a:lnTo>
                    <a:pt x="96" y="2793"/>
                  </a:lnTo>
                  <a:lnTo>
                    <a:pt x="65" y="2737"/>
                  </a:lnTo>
                  <a:lnTo>
                    <a:pt x="41" y="2681"/>
                  </a:lnTo>
                  <a:lnTo>
                    <a:pt x="22" y="2622"/>
                  </a:lnTo>
                  <a:lnTo>
                    <a:pt x="9" y="2563"/>
                  </a:lnTo>
                  <a:lnTo>
                    <a:pt x="2" y="2504"/>
                  </a:lnTo>
                  <a:lnTo>
                    <a:pt x="0" y="2443"/>
                  </a:lnTo>
                  <a:lnTo>
                    <a:pt x="4" y="2383"/>
                  </a:lnTo>
                  <a:lnTo>
                    <a:pt x="13" y="2331"/>
                  </a:lnTo>
                  <a:lnTo>
                    <a:pt x="26" y="2279"/>
                  </a:lnTo>
                  <a:lnTo>
                    <a:pt x="44" y="2230"/>
                  </a:lnTo>
                  <a:lnTo>
                    <a:pt x="65" y="2183"/>
                  </a:lnTo>
                  <a:lnTo>
                    <a:pt x="92" y="2137"/>
                  </a:lnTo>
                  <a:lnTo>
                    <a:pt x="121" y="2095"/>
                  </a:lnTo>
                  <a:lnTo>
                    <a:pt x="154" y="2055"/>
                  </a:lnTo>
                  <a:lnTo>
                    <a:pt x="190" y="2018"/>
                  </a:lnTo>
                  <a:lnTo>
                    <a:pt x="230" y="1986"/>
                  </a:lnTo>
                  <a:lnTo>
                    <a:pt x="272" y="1958"/>
                  </a:lnTo>
                  <a:lnTo>
                    <a:pt x="319" y="1931"/>
                  </a:lnTo>
                  <a:lnTo>
                    <a:pt x="368" y="1910"/>
                  </a:lnTo>
                  <a:lnTo>
                    <a:pt x="416" y="1894"/>
                  </a:lnTo>
                  <a:lnTo>
                    <a:pt x="465" y="1882"/>
                  </a:lnTo>
                  <a:lnTo>
                    <a:pt x="515" y="1874"/>
                  </a:lnTo>
                  <a:lnTo>
                    <a:pt x="565" y="1872"/>
                  </a:lnTo>
                  <a:lnTo>
                    <a:pt x="610" y="1873"/>
                  </a:lnTo>
                  <a:lnTo>
                    <a:pt x="653" y="1879"/>
                  </a:lnTo>
                  <a:lnTo>
                    <a:pt x="695" y="1885"/>
                  </a:lnTo>
                  <a:lnTo>
                    <a:pt x="736" y="1893"/>
                  </a:lnTo>
                  <a:lnTo>
                    <a:pt x="776" y="1902"/>
                  </a:lnTo>
                  <a:lnTo>
                    <a:pt x="818" y="1911"/>
                  </a:lnTo>
                  <a:lnTo>
                    <a:pt x="860" y="1918"/>
                  </a:lnTo>
                  <a:lnTo>
                    <a:pt x="901" y="1923"/>
                  </a:lnTo>
                  <a:lnTo>
                    <a:pt x="941" y="1925"/>
                  </a:lnTo>
                  <a:lnTo>
                    <a:pt x="980" y="1924"/>
                  </a:lnTo>
                  <a:lnTo>
                    <a:pt x="1020" y="1918"/>
                  </a:lnTo>
                  <a:lnTo>
                    <a:pt x="1058" y="1907"/>
                  </a:lnTo>
                  <a:lnTo>
                    <a:pt x="1088" y="1895"/>
                  </a:lnTo>
                  <a:lnTo>
                    <a:pt x="1115" y="1879"/>
                  </a:lnTo>
                  <a:lnTo>
                    <a:pt x="1141" y="1859"/>
                  </a:lnTo>
                  <a:lnTo>
                    <a:pt x="1163" y="1839"/>
                  </a:lnTo>
                  <a:lnTo>
                    <a:pt x="1183" y="1816"/>
                  </a:lnTo>
                  <a:lnTo>
                    <a:pt x="1202" y="1792"/>
                  </a:lnTo>
                  <a:lnTo>
                    <a:pt x="1132" y="1789"/>
                  </a:lnTo>
                  <a:lnTo>
                    <a:pt x="1061" y="1782"/>
                  </a:lnTo>
                  <a:lnTo>
                    <a:pt x="989" y="1769"/>
                  </a:lnTo>
                  <a:lnTo>
                    <a:pt x="918" y="1753"/>
                  </a:lnTo>
                  <a:lnTo>
                    <a:pt x="847" y="1733"/>
                  </a:lnTo>
                  <a:lnTo>
                    <a:pt x="778" y="1708"/>
                  </a:lnTo>
                  <a:lnTo>
                    <a:pt x="709" y="1680"/>
                  </a:lnTo>
                  <a:lnTo>
                    <a:pt x="644" y="1648"/>
                  </a:lnTo>
                  <a:lnTo>
                    <a:pt x="579" y="1614"/>
                  </a:lnTo>
                  <a:lnTo>
                    <a:pt x="518" y="1576"/>
                  </a:lnTo>
                  <a:lnTo>
                    <a:pt x="460" y="1535"/>
                  </a:lnTo>
                  <a:lnTo>
                    <a:pt x="407" y="1491"/>
                  </a:lnTo>
                  <a:lnTo>
                    <a:pt x="357" y="1445"/>
                  </a:lnTo>
                  <a:lnTo>
                    <a:pt x="310" y="1395"/>
                  </a:lnTo>
                  <a:lnTo>
                    <a:pt x="269" y="1342"/>
                  </a:lnTo>
                  <a:lnTo>
                    <a:pt x="232" y="1288"/>
                  </a:lnTo>
                  <a:lnTo>
                    <a:pt x="198" y="1230"/>
                  </a:lnTo>
                  <a:lnTo>
                    <a:pt x="170" y="1172"/>
                  </a:lnTo>
                  <a:lnTo>
                    <a:pt x="147" y="1111"/>
                  </a:lnTo>
                  <a:lnTo>
                    <a:pt x="128" y="1050"/>
                  </a:lnTo>
                  <a:lnTo>
                    <a:pt x="114" y="988"/>
                  </a:lnTo>
                  <a:lnTo>
                    <a:pt x="105" y="925"/>
                  </a:lnTo>
                  <a:lnTo>
                    <a:pt x="100" y="862"/>
                  </a:lnTo>
                  <a:lnTo>
                    <a:pt x="99" y="798"/>
                  </a:lnTo>
                  <a:lnTo>
                    <a:pt x="103" y="735"/>
                  </a:lnTo>
                  <a:lnTo>
                    <a:pt x="112" y="672"/>
                  </a:lnTo>
                  <a:lnTo>
                    <a:pt x="125" y="610"/>
                  </a:lnTo>
                  <a:lnTo>
                    <a:pt x="143" y="549"/>
                  </a:lnTo>
                  <a:lnTo>
                    <a:pt x="166" y="489"/>
                  </a:lnTo>
                  <a:lnTo>
                    <a:pt x="193" y="431"/>
                  </a:lnTo>
                  <a:lnTo>
                    <a:pt x="225" y="375"/>
                  </a:lnTo>
                  <a:lnTo>
                    <a:pt x="261" y="320"/>
                  </a:lnTo>
                  <a:lnTo>
                    <a:pt x="302" y="268"/>
                  </a:lnTo>
                  <a:lnTo>
                    <a:pt x="348" y="219"/>
                  </a:lnTo>
                  <a:lnTo>
                    <a:pt x="396" y="174"/>
                  </a:lnTo>
                  <a:lnTo>
                    <a:pt x="446" y="134"/>
                  </a:lnTo>
                  <a:lnTo>
                    <a:pt x="499" y="100"/>
                  </a:lnTo>
                  <a:lnTo>
                    <a:pt x="553" y="70"/>
                  </a:lnTo>
                  <a:lnTo>
                    <a:pt x="609" y="44"/>
                  </a:lnTo>
                  <a:lnTo>
                    <a:pt x="666" y="25"/>
                  </a:lnTo>
                  <a:lnTo>
                    <a:pt x="723" y="11"/>
                  </a:lnTo>
                  <a:lnTo>
                    <a:pt x="782" y="3"/>
                  </a:lnTo>
                  <a:lnTo>
                    <a:pt x="841"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grpSp>
      <p:grpSp>
        <p:nvGrpSpPr>
          <p:cNvPr id="4" name="组合 3"/>
          <p:cNvGrpSpPr/>
          <p:nvPr/>
        </p:nvGrpSpPr>
        <p:grpSpPr>
          <a:xfrm>
            <a:off x="9086215" y="2900239"/>
            <a:ext cx="2609850" cy="3645976"/>
            <a:chOff x="13267" y="4804"/>
            <a:chExt cx="4110" cy="5742"/>
          </a:xfrm>
        </p:grpSpPr>
        <p:sp>
          <p:nvSpPr>
            <p:cNvPr id="324" name="文本框 323"/>
            <p:cNvSpPr txBox="1"/>
            <p:nvPr>
              <p:custDataLst>
                <p:tags r:id="rId20"/>
              </p:custDataLst>
            </p:nvPr>
          </p:nvSpPr>
          <p:spPr>
            <a:xfrm>
              <a:off x="13752" y="6016"/>
              <a:ext cx="3141" cy="628"/>
            </a:xfrm>
            <a:prstGeom prst="rect">
              <a:avLst/>
            </a:prstGeom>
            <a:noFill/>
          </p:spPr>
          <p:txBody>
            <a:bodyPr wrap="square" lIns="90000" tIns="46800" rIns="90000" bIns="46800" rtlCol="0" anchor="ctr" anchorCtr="0">
              <a:normAutofit lnSpcReduction="10000"/>
            </a:bodyPr>
            <a:lstStyle>
              <a:defPPr>
                <a:defRPr lang="en-US"/>
              </a:defPPr>
              <a:lvl1pPr>
                <a:lnSpc>
                  <a:spcPct val="120000"/>
                </a:lnSpc>
                <a:defRPr kumimoji="1" b="1">
                  <a:solidFill>
                    <a:srgbClr val="2196F3"/>
                  </a:solidFill>
                  <a:latin typeface="微软雅黑" panose="020B0503020204020204" charset="-122"/>
                </a:defRPr>
              </a:lvl1pPr>
            </a:lstStyle>
            <a:p>
              <a:pPr algn="ctr"/>
              <a:r>
                <a:rPr lang="zh-CN" altLang="en-US" spc="300">
                  <a:latin typeface="Arial" panose="020B0604020202020204" pitchFamily="34" charset="0"/>
                  <a:ea typeface="微软雅黑" panose="020B0503020204020204" charset="-122"/>
                </a:rPr>
                <a:t>4. 网络创业</a:t>
              </a:r>
              <a:endParaRPr lang="zh-CN" altLang="en-US" spc="300">
                <a:latin typeface="Arial" panose="020B0604020202020204" pitchFamily="34" charset="0"/>
                <a:ea typeface="微软雅黑" panose="020B0503020204020204" charset="-122"/>
              </a:endParaRPr>
            </a:p>
          </p:txBody>
        </p:sp>
        <p:sp>
          <p:nvSpPr>
            <p:cNvPr id="325" name="文本框 324"/>
            <p:cNvSpPr txBox="1"/>
            <p:nvPr>
              <p:custDataLst>
                <p:tags r:id="rId21"/>
              </p:custDataLst>
            </p:nvPr>
          </p:nvSpPr>
          <p:spPr>
            <a:xfrm>
              <a:off x="13267" y="6684"/>
              <a:ext cx="4110" cy="3862"/>
            </a:xfrm>
            <a:prstGeom prst="rect">
              <a:avLst/>
            </a:prstGeom>
            <a:noFill/>
          </p:spPr>
          <p:txBody>
            <a:bodyPr wrap="square" lIns="90000" tIns="46800" rIns="90000" bIns="4680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600">
                  <a:solidFill>
                    <a:srgbClr val="222222">
                      <a:lumMod val="75000"/>
                      <a:lumOff val="25000"/>
                    </a:srgbClr>
                  </a:solidFill>
                  <a:uFillTx/>
                  <a:latin typeface="Arial" panose="020B0604020202020204" pitchFamily="34" charset="0"/>
                  <a:ea typeface="微软雅黑" panose="020B0503020204020204" charset="-122"/>
                </a:rPr>
                <a:t>网络创业，即借助网络资源，通过网上开店、搭建电子商务平台等方式开展创业。这种创业方式门槛低、方式灵活、有政策支持，但网络技术要求高，并且要求创业者要熟悉网上“游戏规则”。</a:t>
              </a:r>
              <a:endParaRPr lang="zh-CN" altLang="en-US" sz="1600">
                <a:solidFill>
                  <a:srgbClr val="222222">
                    <a:lumMod val="75000"/>
                    <a:lumOff val="25000"/>
                  </a:srgbClr>
                </a:solidFill>
                <a:uFillTx/>
                <a:latin typeface="Arial" panose="020B0604020202020204" pitchFamily="34" charset="0"/>
                <a:ea typeface="微软雅黑" panose="020B0503020204020204" charset="-122"/>
              </a:endParaRPr>
            </a:p>
          </p:txBody>
        </p:sp>
        <p:sp>
          <p:nvSpPr>
            <p:cNvPr id="354" name="Oval 12"/>
            <p:cNvSpPr/>
            <p:nvPr>
              <p:custDataLst>
                <p:tags r:id="rId22"/>
              </p:custDataLst>
            </p:nvPr>
          </p:nvSpPr>
          <p:spPr>
            <a:xfrm>
              <a:off x="14774" y="4804"/>
              <a:ext cx="1096" cy="1096"/>
            </a:xfrm>
            <a:prstGeom prst="ellipse">
              <a:avLst/>
            </a:prstGeom>
            <a:solidFill>
              <a:srgbClr val="2196F3">
                <a:alpha val="86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a:latin typeface="Arial" panose="020B0604020202020204" pitchFamily="34" charset="0"/>
                <a:ea typeface="微软雅黑" panose="020B0503020204020204" charset="-122"/>
              </a:endParaRPr>
            </a:p>
          </p:txBody>
        </p:sp>
        <p:sp>
          <p:nvSpPr>
            <p:cNvPr id="356" name="Freeform 11"/>
            <p:cNvSpPr/>
            <p:nvPr>
              <p:custDataLst>
                <p:tags r:id="rId23"/>
              </p:custDataLst>
            </p:nvPr>
          </p:nvSpPr>
          <p:spPr bwMode="auto">
            <a:xfrm>
              <a:off x="15287" y="5341"/>
              <a:ext cx="69" cy="92"/>
            </a:xfrm>
            <a:custGeom>
              <a:avLst/>
              <a:gdLst>
                <a:gd name="T0" fmla="*/ 297 w 593"/>
                <a:gd name="T1" fmla="*/ 0 h 792"/>
                <a:gd name="T2" fmla="*/ 533 w 593"/>
                <a:gd name="T3" fmla="*/ 317 h 792"/>
                <a:gd name="T4" fmla="*/ 555 w 593"/>
                <a:gd name="T5" fmla="*/ 349 h 792"/>
                <a:gd name="T6" fmla="*/ 571 w 593"/>
                <a:gd name="T7" fmla="*/ 383 h 792"/>
                <a:gd name="T8" fmla="*/ 583 w 593"/>
                <a:gd name="T9" fmla="*/ 419 h 792"/>
                <a:gd name="T10" fmla="*/ 590 w 593"/>
                <a:gd name="T11" fmla="*/ 457 h 792"/>
                <a:gd name="T12" fmla="*/ 593 w 593"/>
                <a:gd name="T13" fmla="*/ 495 h 792"/>
                <a:gd name="T14" fmla="*/ 590 w 593"/>
                <a:gd name="T15" fmla="*/ 539 h 792"/>
                <a:gd name="T16" fmla="*/ 579 w 593"/>
                <a:gd name="T17" fmla="*/ 580 h 792"/>
                <a:gd name="T18" fmla="*/ 565 w 593"/>
                <a:gd name="T19" fmla="*/ 620 h 792"/>
                <a:gd name="T20" fmla="*/ 545 w 593"/>
                <a:gd name="T21" fmla="*/ 656 h 792"/>
                <a:gd name="T22" fmla="*/ 520 w 593"/>
                <a:gd name="T23" fmla="*/ 690 h 792"/>
                <a:gd name="T24" fmla="*/ 490 w 593"/>
                <a:gd name="T25" fmla="*/ 719 h 792"/>
                <a:gd name="T26" fmla="*/ 458 w 593"/>
                <a:gd name="T27" fmla="*/ 743 h 792"/>
                <a:gd name="T28" fmla="*/ 421 w 593"/>
                <a:gd name="T29" fmla="*/ 764 h 792"/>
                <a:gd name="T30" fmla="*/ 382 w 593"/>
                <a:gd name="T31" fmla="*/ 779 h 792"/>
                <a:gd name="T32" fmla="*/ 340 w 593"/>
                <a:gd name="T33" fmla="*/ 789 h 792"/>
                <a:gd name="T34" fmla="*/ 297 w 593"/>
                <a:gd name="T35" fmla="*/ 792 h 792"/>
                <a:gd name="T36" fmla="*/ 253 w 593"/>
                <a:gd name="T37" fmla="*/ 789 h 792"/>
                <a:gd name="T38" fmla="*/ 211 w 593"/>
                <a:gd name="T39" fmla="*/ 779 h 792"/>
                <a:gd name="T40" fmla="*/ 172 w 593"/>
                <a:gd name="T41" fmla="*/ 764 h 792"/>
                <a:gd name="T42" fmla="*/ 135 w 593"/>
                <a:gd name="T43" fmla="*/ 743 h 792"/>
                <a:gd name="T44" fmla="*/ 102 w 593"/>
                <a:gd name="T45" fmla="*/ 719 h 792"/>
                <a:gd name="T46" fmla="*/ 73 w 593"/>
                <a:gd name="T47" fmla="*/ 690 h 792"/>
                <a:gd name="T48" fmla="*/ 48 w 593"/>
                <a:gd name="T49" fmla="*/ 656 h 792"/>
                <a:gd name="T50" fmla="*/ 28 w 593"/>
                <a:gd name="T51" fmla="*/ 620 h 792"/>
                <a:gd name="T52" fmla="*/ 13 w 593"/>
                <a:gd name="T53" fmla="*/ 580 h 792"/>
                <a:gd name="T54" fmla="*/ 4 w 593"/>
                <a:gd name="T55" fmla="*/ 539 h 792"/>
                <a:gd name="T56" fmla="*/ 0 w 593"/>
                <a:gd name="T57" fmla="*/ 495 h 792"/>
                <a:gd name="T58" fmla="*/ 3 w 593"/>
                <a:gd name="T59" fmla="*/ 457 h 792"/>
                <a:gd name="T60" fmla="*/ 10 w 593"/>
                <a:gd name="T61" fmla="*/ 419 h 792"/>
                <a:gd name="T62" fmla="*/ 22 w 593"/>
                <a:gd name="T63" fmla="*/ 383 h 792"/>
                <a:gd name="T64" fmla="*/ 38 w 593"/>
                <a:gd name="T65" fmla="*/ 349 h 792"/>
                <a:gd name="T66" fmla="*/ 59 w 593"/>
                <a:gd name="T67" fmla="*/ 317 h 792"/>
                <a:gd name="T68" fmla="*/ 297 w 593"/>
                <a:gd name="T69" fmla="*/ 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3" h="792">
                  <a:moveTo>
                    <a:pt x="297" y="0"/>
                  </a:moveTo>
                  <a:lnTo>
                    <a:pt x="533" y="317"/>
                  </a:lnTo>
                  <a:lnTo>
                    <a:pt x="555" y="349"/>
                  </a:lnTo>
                  <a:lnTo>
                    <a:pt x="571" y="383"/>
                  </a:lnTo>
                  <a:lnTo>
                    <a:pt x="583" y="419"/>
                  </a:lnTo>
                  <a:lnTo>
                    <a:pt x="590" y="457"/>
                  </a:lnTo>
                  <a:lnTo>
                    <a:pt x="593" y="495"/>
                  </a:lnTo>
                  <a:lnTo>
                    <a:pt x="590" y="539"/>
                  </a:lnTo>
                  <a:lnTo>
                    <a:pt x="579" y="580"/>
                  </a:lnTo>
                  <a:lnTo>
                    <a:pt x="565" y="620"/>
                  </a:lnTo>
                  <a:lnTo>
                    <a:pt x="545" y="656"/>
                  </a:lnTo>
                  <a:lnTo>
                    <a:pt x="520" y="690"/>
                  </a:lnTo>
                  <a:lnTo>
                    <a:pt x="490" y="719"/>
                  </a:lnTo>
                  <a:lnTo>
                    <a:pt x="458" y="743"/>
                  </a:lnTo>
                  <a:lnTo>
                    <a:pt x="421" y="764"/>
                  </a:lnTo>
                  <a:lnTo>
                    <a:pt x="382" y="779"/>
                  </a:lnTo>
                  <a:lnTo>
                    <a:pt x="340" y="789"/>
                  </a:lnTo>
                  <a:lnTo>
                    <a:pt x="297" y="792"/>
                  </a:lnTo>
                  <a:lnTo>
                    <a:pt x="253" y="789"/>
                  </a:lnTo>
                  <a:lnTo>
                    <a:pt x="211" y="779"/>
                  </a:lnTo>
                  <a:lnTo>
                    <a:pt x="172" y="764"/>
                  </a:lnTo>
                  <a:lnTo>
                    <a:pt x="135" y="743"/>
                  </a:lnTo>
                  <a:lnTo>
                    <a:pt x="102" y="719"/>
                  </a:lnTo>
                  <a:lnTo>
                    <a:pt x="73" y="690"/>
                  </a:lnTo>
                  <a:lnTo>
                    <a:pt x="48" y="656"/>
                  </a:lnTo>
                  <a:lnTo>
                    <a:pt x="28" y="620"/>
                  </a:lnTo>
                  <a:lnTo>
                    <a:pt x="13" y="580"/>
                  </a:lnTo>
                  <a:lnTo>
                    <a:pt x="4" y="539"/>
                  </a:lnTo>
                  <a:lnTo>
                    <a:pt x="0" y="495"/>
                  </a:lnTo>
                  <a:lnTo>
                    <a:pt x="3" y="457"/>
                  </a:lnTo>
                  <a:lnTo>
                    <a:pt x="10" y="419"/>
                  </a:lnTo>
                  <a:lnTo>
                    <a:pt x="22" y="383"/>
                  </a:lnTo>
                  <a:lnTo>
                    <a:pt x="38" y="349"/>
                  </a:lnTo>
                  <a:lnTo>
                    <a:pt x="59" y="317"/>
                  </a:lnTo>
                  <a:lnTo>
                    <a:pt x="297"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7" name="Rectangle 12"/>
            <p:cNvSpPr>
              <a:spLocks noChangeArrowheads="1"/>
            </p:cNvSpPr>
            <p:nvPr>
              <p:custDataLst>
                <p:tags r:id="rId24"/>
              </p:custDataLst>
            </p:nvPr>
          </p:nvSpPr>
          <p:spPr bwMode="auto">
            <a:xfrm>
              <a:off x="15161" y="5502"/>
              <a:ext cx="322" cy="46"/>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8" name="Freeform 13"/>
            <p:cNvSpPr>
              <a:spLocks noEditPoints="1"/>
            </p:cNvSpPr>
            <p:nvPr>
              <p:custDataLst>
                <p:tags r:id="rId25"/>
              </p:custDataLst>
            </p:nvPr>
          </p:nvSpPr>
          <p:spPr bwMode="auto">
            <a:xfrm>
              <a:off x="15161" y="5202"/>
              <a:ext cx="322" cy="277"/>
            </a:xfrm>
            <a:custGeom>
              <a:avLst/>
              <a:gdLst>
                <a:gd name="T0" fmla="*/ 493 w 2764"/>
                <a:gd name="T1" fmla="*/ 1385 h 2374"/>
                <a:gd name="T2" fmla="*/ 439 w 2764"/>
                <a:gd name="T3" fmla="*/ 1476 h 2374"/>
                <a:gd name="T4" fmla="*/ 406 w 2764"/>
                <a:gd name="T5" fmla="*/ 1576 h 2374"/>
                <a:gd name="T6" fmla="*/ 395 w 2764"/>
                <a:gd name="T7" fmla="*/ 1682 h 2374"/>
                <a:gd name="T8" fmla="*/ 406 w 2764"/>
                <a:gd name="T9" fmla="*/ 1788 h 2374"/>
                <a:gd name="T10" fmla="*/ 439 w 2764"/>
                <a:gd name="T11" fmla="*/ 1886 h 2374"/>
                <a:gd name="T12" fmla="*/ 490 w 2764"/>
                <a:gd name="T13" fmla="*/ 1974 h 2374"/>
                <a:gd name="T14" fmla="*/ 558 w 2764"/>
                <a:gd name="T15" fmla="*/ 2048 h 2374"/>
                <a:gd name="T16" fmla="*/ 640 w 2764"/>
                <a:gd name="T17" fmla="*/ 2109 h 2374"/>
                <a:gd name="T18" fmla="*/ 733 w 2764"/>
                <a:gd name="T19" fmla="*/ 2151 h 2374"/>
                <a:gd name="T20" fmla="*/ 834 w 2764"/>
                <a:gd name="T21" fmla="*/ 2174 h 2374"/>
                <a:gd name="T22" fmla="*/ 942 w 2764"/>
                <a:gd name="T23" fmla="*/ 2174 h 2374"/>
                <a:gd name="T24" fmla="*/ 1044 w 2764"/>
                <a:gd name="T25" fmla="*/ 2151 h 2374"/>
                <a:gd name="T26" fmla="*/ 1138 w 2764"/>
                <a:gd name="T27" fmla="*/ 2109 h 2374"/>
                <a:gd name="T28" fmla="*/ 1219 w 2764"/>
                <a:gd name="T29" fmla="*/ 2048 h 2374"/>
                <a:gd name="T30" fmla="*/ 1286 w 2764"/>
                <a:gd name="T31" fmla="*/ 1974 h 2374"/>
                <a:gd name="T32" fmla="*/ 1337 w 2764"/>
                <a:gd name="T33" fmla="*/ 1886 h 2374"/>
                <a:gd name="T34" fmla="*/ 1370 w 2764"/>
                <a:gd name="T35" fmla="*/ 1788 h 2374"/>
                <a:gd name="T36" fmla="*/ 1382 w 2764"/>
                <a:gd name="T37" fmla="*/ 1682 h 2374"/>
                <a:gd name="T38" fmla="*/ 1370 w 2764"/>
                <a:gd name="T39" fmla="*/ 1576 h 2374"/>
                <a:gd name="T40" fmla="*/ 1337 w 2764"/>
                <a:gd name="T41" fmla="*/ 1476 h 2374"/>
                <a:gd name="T42" fmla="*/ 1283 w 2764"/>
                <a:gd name="T43" fmla="*/ 1385 h 2374"/>
                <a:gd name="T44" fmla="*/ 1487 w 2764"/>
                <a:gd name="T45" fmla="*/ 372 h 2374"/>
                <a:gd name="T46" fmla="*/ 1428 w 2764"/>
                <a:gd name="T47" fmla="*/ 379 h 2374"/>
                <a:gd name="T48" fmla="*/ 1372 w 2764"/>
                <a:gd name="T49" fmla="*/ 402 h 2374"/>
                <a:gd name="T50" fmla="*/ 1325 w 2764"/>
                <a:gd name="T51" fmla="*/ 443 h 2374"/>
                <a:gd name="T52" fmla="*/ 1293 w 2764"/>
                <a:gd name="T53" fmla="*/ 500 h 2374"/>
                <a:gd name="T54" fmla="*/ 1281 w 2764"/>
                <a:gd name="T55" fmla="*/ 559 h 2374"/>
                <a:gd name="T56" fmla="*/ 1287 w 2764"/>
                <a:gd name="T57" fmla="*/ 621 h 2374"/>
                <a:gd name="T58" fmla="*/ 1312 w 2764"/>
                <a:gd name="T59" fmla="*/ 676 h 2374"/>
                <a:gd name="T60" fmla="*/ 1355 w 2764"/>
                <a:gd name="T61" fmla="*/ 724 h 2374"/>
                <a:gd name="T62" fmla="*/ 2134 w 2764"/>
                <a:gd name="T63" fmla="*/ 1347 h 2374"/>
                <a:gd name="T64" fmla="*/ 2192 w 2764"/>
                <a:gd name="T65" fmla="*/ 1369 h 2374"/>
                <a:gd name="T66" fmla="*/ 2252 w 2764"/>
                <a:gd name="T67" fmla="*/ 1371 h 2374"/>
                <a:gd name="T68" fmla="*/ 2310 w 2764"/>
                <a:gd name="T69" fmla="*/ 1355 h 2374"/>
                <a:gd name="T70" fmla="*/ 2361 w 2764"/>
                <a:gd name="T71" fmla="*/ 1323 h 2374"/>
                <a:gd name="T72" fmla="*/ 2402 w 2764"/>
                <a:gd name="T73" fmla="*/ 1273 h 2374"/>
                <a:gd name="T74" fmla="*/ 2425 w 2764"/>
                <a:gd name="T75" fmla="*/ 1216 h 2374"/>
                <a:gd name="T76" fmla="*/ 2428 w 2764"/>
                <a:gd name="T77" fmla="*/ 1154 h 2374"/>
                <a:gd name="T78" fmla="*/ 2411 w 2764"/>
                <a:gd name="T79" fmla="*/ 1094 h 2374"/>
                <a:gd name="T80" fmla="*/ 2378 w 2764"/>
                <a:gd name="T81" fmla="*/ 1042 h 2374"/>
                <a:gd name="T82" fmla="*/ 1602 w 2764"/>
                <a:gd name="T83" fmla="*/ 415 h 2374"/>
                <a:gd name="T84" fmla="*/ 1547 w 2764"/>
                <a:gd name="T85" fmla="*/ 384 h 2374"/>
                <a:gd name="T86" fmla="*/ 1487 w 2764"/>
                <a:gd name="T87" fmla="*/ 372 h 2374"/>
                <a:gd name="T88" fmla="*/ 1713 w 2764"/>
                <a:gd name="T89" fmla="*/ 0 h 2374"/>
                <a:gd name="T90" fmla="*/ 2764 w 2764"/>
                <a:gd name="T91" fmla="*/ 2374 h 2374"/>
                <a:gd name="T92" fmla="*/ 0 w 2764"/>
                <a:gd name="T93" fmla="*/ 0 h 2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64" h="2374">
                  <a:moveTo>
                    <a:pt x="889" y="857"/>
                  </a:moveTo>
                  <a:lnTo>
                    <a:pt x="493" y="1385"/>
                  </a:lnTo>
                  <a:lnTo>
                    <a:pt x="463" y="1429"/>
                  </a:lnTo>
                  <a:lnTo>
                    <a:pt x="439" y="1476"/>
                  </a:lnTo>
                  <a:lnTo>
                    <a:pt x="419" y="1526"/>
                  </a:lnTo>
                  <a:lnTo>
                    <a:pt x="406" y="1576"/>
                  </a:lnTo>
                  <a:lnTo>
                    <a:pt x="398" y="1628"/>
                  </a:lnTo>
                  <a:lnTo>
                    <a:pt x="395" y="1682"/>
                  </a:lnTo>
                  <a:lnTo>
                    <a:pt x="398" y="1735"/>
                  </a:lnTo>
                  <a:lnTo>
                    <a:pt x="406" y="1788"/>
                  </a:lnTo>
                  <a:lnTo>
                    <a:pt x="420" y="1838"/>
                  </a:lnTo>
                  <a:lnTo>
                    <a:pt x="439" y="1886"/>
                  </a:lnTo>
                  <a:lnTo>
                    <a:pt x="462" y="1931"/>
                  </a:lnTo>
                  <a:lnTo>
                    <a:pt x="490" y="1974"/>
                  </a:lnTo>
                  <a:lnTo>
                    <a:pt x="522" y="2014"/>
                  </a:lnTo>
                  <a:lnTo>
                    <a:pt x="558" y="2048"/>
                  </a:lnTo>
                  <a:lnTo>
                    <a:pt x="597" y="2081"/>
                  </a:lnTo>
                  <a:lnTo>
                    <a:pt x="640" y="2109"/>
                  </a:lnTo>
                  <a:lnTo>
                    <a:pt x="685" y="2133"/>
                  </a:lnTo>
                  <a:lnTo>
                    <a:pt x="733" y="2151"/>
                  </a:lnTo>
                  <a:lnTo>
                    <a:pt x="782" y="2166"/>
                  </a:lnTo>
                  <a:lnTo>
                    <a:pt x="834" y="2174"/>
                  </a:lnTo>
                  <a:lnTo>
                    <a:pt x="889" y="2177"/>
                  </a:lnTo>
                  <a:lnTo>
                    <a:pt x="942" y="2174"/>
                  </a:lnTo>
                  <a:lnTo>
                    <a:pt x="994" y="2166"/>
                  </a:lnTo>
                  <a:lnTo>
                    <a:pt x="1044" y="2151"/>
                  </a:lnTo>
                  <a:lnTo>
                    <a:pt x="1092" y="2133"/>
                  </a:lnTo>
                  <a:lnTo>
                    <a:pt x="1138" y="2109"/>
                  </a:lnTo>
                  <a:lnTo>
                    <a:pt x="1180" y="2081"/>
                  </a:lnTo>
                  <a:lnTo>
                    <a:pt x="1219" y="2048"/>
                  </a:lnTo>
                  <a:lnTo>
                    <a:pt x="1254" y="2014"/>
                  </a:lnTo>
                  <a:lnTo>
                    <a:pt x="1286" y="1974"/>
                  </a:lnTo>
                  <a:lnTo>
                    <a:pt x="1315" y="1931"/>
                  </a:lnTo>
                  <a:lnTo>
                    <a:pt x="1337" y="1886"/>
                  </a:lnTo>
                  <a:lnTo>
                    <a:pt x="1357" y="1838"/>
                  </a:lnTo>
                  <a:lnTo>
                    <a:pt x="1370" y="1788"/>
                  </a:lnTo>
                  <a:lnTo>
                    <a:pt x="1378" y="1735"/>
                  </a:lnTo>
                  <a:lnTo>
                    <a:pt x="1382" y="1682"/>
                  </a:lnTo>
                  <a:lnTo>
                    <a:pt x="1378" y="1628"/>
                  </a:lnTo>
                  <a:lnTo>
                    <a:pt x="1370" y="1576"/>
                  </a:lnTo>
                  <a:lnTo>
                    <a:pt x="1357" y="1526"/>
                  </a:lnTo>
                  <a:lnTo>
                    <a:pt x="1337" y="1476"/>
                  </a:lnTo>
                  <a:lnTo>
                    <a:pt x="1313" y="1429"/>
                  </a:lnTo>
                  <a:lnTo>
                    <a:pt x="1283" y="1385"/>
                  </a:lnTo>
                  <a:lnTo>
                    <a:pt x="889" y="857"/>
                  </a:lnTo>
                  <a:close/>
                  <a:moveTo>
                    <a:pt x="1487" y="372"/>
                  </a:moveTo>
                  <a:lnTo>
                    <a:pt x="1457" y="372"/>
                  </a:lnTo>
                  <a:lnTo>
                    <a:pt x="1428" y="379"/>
                  </a:lnTo>
                  <a:lnTo>
                    <a:pt x="1399" y="388"/>
                  </a:lnTo>
                  <a:lnTo>
                    <a:pt x="1372" y="402"/>
                  </a:lnTo>
                  <a:lnTo>
                    <a:pt x="1348" y="421"/>
                  </a:lnTo>
                  <a:lnTo>
                    <a:pt x="1325" y="443"/>
                  </a:lnTo>
                  <a:lnTo>
                    <a:pt x="1307" y="470"/>
                  </a:lnTo>
                  <a:lnTo>
                    <a:pt x="1293" y="500"/>
                  </a:lnTo>
                  <a:lnTo>
                    <a:pt x="1284" y="530"/>
                  </a:lnTo>
                  <a:lnTo>
                    <a:pt x="1281" y="559"/>
                  </a:lnTo>
                  <a:lnTo>
                    <a:pt x="1281" y="590"/>
                  </a:lnTo>
                  <a:lnTo>
                    <a:pt x="1287" y="621"/>
                  </a:lnTo>
                  <a:lnTo>
                    <a:pt x="1298" y="650"/>
                  </a:lnTo>
                  <a:lnTo>
                    <a:pt x="1312" y="676"/>
                  </a:lnTo>
                  <a:lnTo>
                    <a:pt x="1331" y="702"/>
                  </a:lnTo>
                  <a:lnTo>
                    <a:pt x="1355" y="724"/>
                  </a:lnTo>
                  <a:lnTo>
                    <a:pt x="2107" y="1330"/>
                  </a:lnTo>
                  <a:lnTo>
                    <a:pt x="2134" y="1347"/>
                  </a:lnTo>
                  <a:lnTo>
                    <a:pt x="2162" y="1360"/>
                  </a:lnTo>
                  <a:lnTo>
                    <a:pt x="2192" y="1369"/>
                  </a:lnTo>
                  <a:lnTo>
                    <a:pt x="2222" y="1372"/>
                  </a:lnTo>
                  <a:lnTo>
                    <a:pt x="2252" y="1371"/>
                  </a:lnTo>
                  <a:lnTo>
                    <a:pt x="2281" y="1366"/>
                  </a:lnTo>
                  <a:lnTo>
                    <a:pt x="2310" y="1355"/>
                  </a:lnTo>
                  <a:lnTo>
                    <a:pt x="2337" y="1342"/>
                  </a:lnTo>
                  <a:lnTo>
                    <a:pt x="2361" y="1323"/>
                  </a:lnTo>
                  <a:lnTo>
                    <a:pt x="2384" y="1301"/>
                  </a:lnTo>
                  <a:lnTo>
                    <a:pt x="2402" y="1273"/>
                  </a:lnTo>
                  <a:lnTo>
                    <a:pt x="2416" y="1245"/>
                  </a:lnTo>
                  <a:lnTo>
                    <a:pt x="2425" y="1216"/>
                  </a:lnTo>
                  <a:lnTo>
                    <a:pt x="2428" y="1185"/>
                  </a:lnTo>
                  <a:lnTo>
                    <a:pt x="2428" y="1154"/>
                  </a:lnTo>
                  <a:lnTo>
                    <a:pt x="2422" y="1124"/>
                  </a:lnTo>
                  <a:lnTo>
                    <a:pt x="2411" y="1094"/>
                  </a:lnTo>
                  <a:lnTo>
                    <a:pt x="2397" y="1068"/>
                  </a:lnTo>
                  <a:lnTo>
                    <a:pt x="2378" y="1042"/>
                  </a:lnTo>
                  <a:lnTo>
                    <a:pt x="2354" y="1019"/>
                  </a:lnTo>
                  <a:lnTo>
                    <a:pt x="1602" y="415"/>
                  </a:lnTo>
                  <a:lnTo>
                    <a:pt x="1575" y="397"/>
                  </a:lnTo>
                  <a:lnTo>
                    <a:pt x="1547" y="384"/>
                  </a:lnTo>
                  <a:lnTo>
                    <a:pt x="1518" y="376"/>
                  </a:lnTo>
                  <a:lnTo>
                    <a:pt x="1487" y="372"/>
                  </a:lnTo>
                  <a:close/>
                  <a:moveTo>
                    <a:pt x="0" y="0"/>
                  </a:moveTo>
                  <a:lnTo>
                    <a:pt x="1713" y="0"/>
                  </a:lnTo>
                  <a:lnTo>
                    <a:pt x="2764" y="843"/>
                  </a:lnTo>
                  <a:lnTo>
                    <a:pt x="2764" y="2374"/>
                  </a:lnTo>
                  <a:lnTo>
                    <a:pt x="0" y="2374"/>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sp>
          <p:nvSpPr>
            <p:cNvPr id="359" name="Rectangle 14"/>
            <p:cNvSpPr>
              <a:spLocks noChangeArrowheads="1"/>
            </p:cNvSpPr>
            <p:nvPr>
              <p:custDataLst>
                <p:tags r:id="rId26"/>
              </p:custDataLst>
            </p:nvPr>
          </p:nvSpPr>
          <p:spPr bwMode="auto">
            <a:xfrm>
              <a:off x="15264" y="5155"/>
              <a:ext cx="116" cy="24"/>
            </a:xfrm>
            <a:prstGeom prst="rect">
              <a:avLst/>
            </a:prstGeom>
            <a:solidFill>
              <a:srgbClr val="FFFFFF"/>
            </a:solidFill>
            <a:ln w="0">
              <a:noFill/>
              <a:prstDash val="solid"/>
              <a:miter lim="800000"/>
            </a:ln>
          </p:spPr>
          <p:txBody>
            <a:bodyPr vert="horz" wrap="square" lIns="91440" tIns="45720" rIns="91440" bIns="45720" numCol="1" anchor="t" anchorCtr="0" compatLnSpc="1"/>
            <a:lstStyle/>
            <a:p>
              <a:endParaRPr lang="en-US">
                <a:latin typeface="Arial" panose="020B0604020202020204" pitchFamily="34" charset="0"/>
                <a:ea typeface="微软雅黑" panose="020B0503020204020204" charset="-122"/>
              </a:endParaRPr>
            </a:p>
          </p:txBody>
        </p:sp>
      </p:grpSp>
      <p:sp>
        <p:nvSpPr>
          <p:cNvPr id="361" name="文本框 360"/>
          <p:cNvSpPr txBox="1"/>
          <p:nvPr>
            <p:custDataLst>
              <p:tags r:id="rId27"/>
            </p:custDataLst>
          </p:nvPr>
        </p:nvSpPr>
        <p:spPr>
          <a:xfrm>
            <a:off x="1762646" y="1220309"/>
            <a:ext cx="8666709" cy="1421130"/>
          </a:xfrm>
          <a:prstGeom prst="rect">
            <a:avLst/>
          </a:prstGeom>
          <a:noFill/>
        </p:spPr>
        <p:txBody>
          <a:bodyPr wrap="square" lIns="90000" tIns="46800" rIns="90000" bIns="46800"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20000"/>
              </a:lnSpc>
              <a:buNone/>
            </a:pPr>
            <a:r>
              <a:rPr lang="zh-CN" altLang="en-US" sz="1800" spc="150" dirty="0">
                <a:solidFill>
                  <a:srgbClr val="222222"/>
                </a:solidFill>
                <a:latin typeface="Arial" panose="020B0604020202020204" pitchFamily="34" charset="0"/>
                <a:ea typeface="微软雅黑" panose="020B0503020204020204" charset="-122"/>
              </a:rPr>
              <a:t>传统的创业方式，人们想到最多的是开店、办公司、搞企业，但随着经济社会的快速发展，特别是知识经济的日新月异、互联网的迅速发展，信息和技术产业作为一种模式，日益体现出其无可比拟的优越性。综上所述，创业模式较以前有了更多的拓展，其主要有如下几种。</a:t>
            </a:r>
            <a:endParaRPr lang="zh-CN" altLang="en-US" sz="1800" spc="150" dirty="0">
              <a:solidFill>
                <a:srgbClr val="222222"/>
              </a:solidFill>
              <a:latin typeface="Arial" panose="020B0604020202020204" pitchFamily="34" charset="0"/>
              <a:ea typeface="微软雅黑" panose="020B0503020204020204" charset="-122"/>
            </a:endParaRPr>
          </a:p>
        </p:txBody>
      </p:sp>
      <p:cxnSp>
        <p:nvCxnSpPr>
          <p:cNvPr id="363" name="直接连接符 362"/>
          <p:cNvCxnSpPr/>
          <p:nvPr>
            <p:custDataLst>
              <p:tags r:id="rId28"/>
            </p:custDataLst>
          </p:nvPr>
        </p:nvCxnSpPr>
        <p:spPr>
          <a:xfrm>
            <a:off x="3204845" y="3783964"/>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cxnSp>
        <p:nvCxnSpPr>
          <p:cNvPr id="365" name="直接连接符 364"/>
          <p:cNvCxnSpPr/>
          <p:nvPr>
            <p:custDataLst>
              <p:tags r:id="rId29"/>
            </p:custDataLst>
          </p:nvPr>
        </p:nvCxnSpPr>
        <p:spPr>
          <a:xfrm>
            <a:off x="6048375" y="3783964"/>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cxnSp>
        <p:nvCxnSpPr>
          <p:cNvPr id="366" name="直接连接符 365"/>
          <p:cNvCxnSpPr/>
          <p:nvPr>
            <p:custDataLst>
              <p:tags r:id="rId30"/>
            </p:custDataLst>
          </p:nvPr>
        </p:nvCxnSpPr>
        <p:spPr>
          <a:xfrm>
            <a:off x="8969375" y="3783964"/>
            <a:ext cx="0" cy="1260000"/>
          </a:xfrm>
          <a:prstGeom prst="line">
            <a:avLst/>
          </a:prstGeom>
          <a:ln w="12700">
            <a:solidFill>
              <a:srgbClr val="FFFFFF">
                <a:lumMod val="65000"/>
              </a:srgbClr>
            </a:solidFill>
          </a:ln>
        </p:spPr>
        <p:style>
          <a:lnRef idx="1">
            <a:srgbClr val="2196F3"/>
          </a:lnRef>
          <a:fillRef idx="0">
            <a:srgbClr val="2196F3"/>
          </a:fillRef>
          <a:effectRef idx="0">
            <a:srgbClr val="2196F3"/>
          </a:effectRef>
          <a:fontRef idx="minor">
            <a:srgbClr val="222222"/>
          </a:fontRef>
        </p:style>
      </p:cxn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38132" y="533039"/>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职业新变动</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658495" y="1551940"/>
            <a:ext cx="10875645" cy="4594225"/>
          </a:xfrm>
          <a:prstGeom prst="rect">
            <a:avLst/>
          </a:prstGeom>
        </p:spPr>
        <p:txBody>
          <a:bodyPr>
            <a:no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rgbClr val="000000">
                    <a:lumMod val="75000"/>
                    <a:lumOff val="25000"/>
                  </a:srgbClr>
                </a:solidFill>
                <a:uFillTx/>
                <a:latin typeface="Arial" panose="020B0604020202020204" pitchFamily="34" charset="0"/>
                <a:ea typeface="微软雅黑" panose="020B0503020204020204" charset="-122"/>
              </a:rPr>
              <a:t>1971 年，美国心理学家E.H. 施恩（Edgar H. Schein）提出个人在特定组织内的三种流动方式，以实现组织对个人职业生涯的帮助和管理。三种不同的流动方式为：横向流动模式、向核心地位流动模式和纵向流动模式。这就是职业变动模式理论。职业变动是社会流动的重要内容和主要表现形式，是指劳动者在不同的职业群体之间流动，变换劳动角色的过程。</a:t>
            </a:r>
            <a:endParaRPr lang="zh-CN" altLang="en-US" sz="2000">
              <a:solidFill>
                <a:srgbClr val="000000">
                  <a:lumMod val="75000"/>
                  <a:lumOff val="25000"/>
                </a:srgbClr>
              </a:solidFill>
              <a:uFillTx/>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rgbClr val="000000">
                    <a:lumMod val="75000"/>
                    <a:lumOff val="25000"/>
                  </a:srgbClr>
                </a:solidFill>
                <a:uFillTx/>
                <a:latin typeface="Arial" panose="020B0604020202020204" pitchFamily="34" charset="0"/>
                <a:ea typeface="微软雅黑" panose="020B0503020204020204" charset="-122"/>
              </a:rPr>
              <a:t>改革开放以来，随着我国市场经济的确立以及知识经济的兴起，产生了许多新兴的职业。传统的职业种类消亡和迁移方兴未艾，新的职业种类层出不穷，且与人们的生活息息相关，与高新技术密切相连。这种变迁的大致状况是，第一、第二产业的社会职业以消亡变动和重组为主，第三产业正迅猛发展，如交通运输业、邮电通信业、商业、服务业、金融保险业、信息咨询业、租赁广告业、卫生、体育、教育培训和文化艺术等，尤其是其中的信息产业，潜力更为巨大。这些新兴行业的出现和兴起以及第一、第二产业不断推广应用新技术、新成果，将为社会提供更多的就业岗位，为就业者提供新的发展机遇。</a:t>
            </a:r>
            <a:endParaRPr lang="zh-CN" altLang="en-US" sz="2000">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38132" y="533039"/>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职业新变动</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658495" y="1551940"/>
            <a:ext cx="10875645" cy="4381500"/>
          </a:xfrm>
          <a:prstGeom prst="rect">
            <a:avLst/>
          </a:prstGeom>
        </p:spPr>
        <p:txBody>
          <a:bodyPr>
            <a:no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rgbClr val="000000">
                    <a:lumMod val="75000"/>
                    <a:lumOff val="25000"/>
                  </a:srgbClr>
                </a:solidFill>
                <a:uFillTx/>
                <a:latin typeface="Arial" panose="020B0604020202020204" pitchFamily="34" charset="0"/>
                <a:ea typeface="微软雅黑" panose="020B0503020204020204" charset="-122"/>
              </a:rPr>
              <a:t>人力资源和社会保障部在上海召开第十二批新职业信息发布会，正式向社会发布中国生产操作和服务业领域近年来产生的8 个新职业的信息。这8 个新职业是：皮革护理员、调味品品评师、混凝土泵工、机动车驾驶教练员、液化天然气操作工、煤气变压吸附制氢工、废热余压利用系统操作工、工程机械装配与调试工。这些职业的共同特点是：与人们生活质量的提高息息相关，与高新技术密切相连。</a:t>
            </a:r>
            <a:endParaRPr lang="zh-CN" altLang="en-US" sz="2000">
              <a:solidFill>
                <a:srgbClr val="000000">
                  <a:lumMod val="75000"/>
                  <a:lumOff val="25000"/>
                </a:srgbClr>
              </a:solidFill>
              <a:uFillTx/>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rgbClr val="000000">
                    <a:lumMod val="75000"/>
                    <a:lumOff val="25000"/>
                  </a:srgbClr>
                </a:solidFill>
                <a:uFillTx/>
                <a:latin typeface="Arial" panose="020B0604020202020204" pitchFamily="34" charset="0"/>
                <a:ea typeface="微软雅黑" panose="020B0503020204020204" charset="-122"/>
              </a:rPr>
              <a:t>可以说，职场上的变化以及由此而来的人们职业心理、职业行为模式的变化是改革开放以来中国社会最重大的变革之一。这种变化表明，当代中国人在个人的职业生涯发展中拥有了越来越多的选择机会和自主权力，同时也意味着个人对自己在职业上的成败负有越来越多的责任。加强自我职业生涯管理是这个时代对个人提出的要求。</a:t>
            </a:r>
            <a:endParaRPr lang="zh-CN" altLang="en-US" sz="2000">
              <a:solidFill>
                <a:srgbClr val="000000">
                  <a:lumMod val="75000"/>
                  <a:lumOff val="25000"/>
                </a:srgbClr>
              </a:solidFill>
              <a:uFillTx/>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79308" y="60027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职业倾向测验：六种职业类型</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25" name="文本框 24"/>
          <p:cNvSpPr txBox="1"/>
          <p:nvPr>
            <p:custDataLst>
              <p:tags r:id="rId2"/>
            </p:custDataLst>
          </p:nvPr>
        </p:nvSpPr>
        <p:spPr>
          <a:xfrm flipH="1">
            <a:off x="1198248" y="1795690"/>
            <a:ext cx="3571645" cy="396583"/>
          </a:xfrm>
          <a:prstGeom prst="rect">
            <a:avLst/>
          </a:prstGeom>
          <a:noFill/>
        </p:spPr>
        <p:txBody>
          <a:bodyPr wrap="square" bIns="0" rtlCol="0" anchor="ctr" anchorCtr="0">
            <a:normAutofit lnSpcReduction="1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dirty="0">
                <a:solidFill>
                  <a:srgbClr val="2196F3"/>
                </a:solidFill>
                <a:uFillTx/>
                <a:latin typeface="Microsoft YaHei Bold" panose="020B0503020204020204" charset="-122"/>
                <a:ea typeface="Microsoft YaHei Bold" panose="020B0503020204020204" charset="-122"/>
              </a:rPr>
              <a:t>传统型（Realistic）</a:t>
            </a:r>
            <a:endParaRPr lang="zh-CN" altLang="en-US" sz="2000" dirty="0">
              <a:solidFill>
                <a:srgbClr val="2196F3"/>
              </a:solidFill>
              <a:uFillTx/>
              <a:latin typeface="Microsoft YaHei Bold" panose="020B0503020204020204" charset="-122"/>
              <a:ea typeface="Microsoft YaHei Bold" panose="020B0503020204020204" charset="-122"/>
            </a:endParaRPr>
          </a:p>
        </p:txBody>
      </p:sp>
      <p:sp>
        <p:nvSpPr>
          <p:cNvPr id="26" name="文本框 25"/>
          <p:cNvSpPr txBox="1"/>
          <p:nvPr>
            <p:custDataLst>
              <p:tags r:id="rId3"/>
            </p:custDataLst>
          </p:nvPr>
        </p:nvSpPr>
        <p:spPr>
          <a:xfrm flipH="1">
            <a:off x="786130" y="2223135"/>
            <a:ext cx="3983990" cy="1042670"/>
          </a:xfrm>
          <a:prstGeom prst="rect">
            <a:avLst/>
          </a:prstGeom>
          <a:noFill/>
        </p:spPr>
        <p:txBody>
          <a:bodyPr wrap="square" tIns="0" bIns="46800" rtlCol="0" anchor="t" anchorCtr="0">
            <a:spAutoFit/>
          </a:bodyPr>
          <a:lstStyle/>
          <a:p>
            <a:pPr algn="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偏好规范、有序、清楚明确的活动。顺从、高效、实际、缺乏想象力、缺乏灵活性。</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34" name="文本框 33"/>
          <p:cNvSpPr txBox="1"/>
          <p:nvPr>
            <p:custDataLst>
              <p:tags r:id="rId4"/>
            </p:custDataLst>
          </p:nvPr>
        </p:nvSpPr>
        <p:spPr>
          <a:xfrm>
            <a:off x="7403058" y="1795327"/>
            <a:ext cx="3571645" cy="396583"/>
          </a:xfrm>
          <a:prstGeom prst="rect">
            <a:avLst/>
          </a:prstGeom>
          <a:noFill/>
        </p:spPr>
        <p:txBody>
          <a:bodyPr wrap="square" bIns="0" rtlCol="0" anchor="ctr" anchorCtr="0">
            <a:normAutofit lnSpcReduction="10000"/>
          </a:bodyPr>
          <a:lstStyle/>
          <a:p>
            <a:pPr>
              <a:lnSpc>
                <a:spcPct val="120000"/>
              </a:lnSpc>
            </a:pPr>
            <a:r>
              <a:rPr kumimoji="1" lang="zh-CN" altLang="en-US" sz="2000" b="1" dirty="0">
                <a:solidFill>
                  <a:srgbClr val="2196F3"/>
                </a:solidFill>
                <a:uFillTx/>
                <a:latin typeface="Microsoft YaHei Bold" panose="020B0503020204020204" charset="-122"/>
                <a:ea typeface="Microsoft YaHei Bold" panose="020B0503020204020204" charset="-122"/>
              </a:rPr>
              <a:t>社会型（Social）：</a:t>
            </a:r>
            <a:endParaRPr kumimoji="1" lang="zh-CN" altLang="en-US" sz="2000" b="1" dirty="0">
              <a:solidFill>
                <a:srgbClr val="2196F3"/>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5"/>
            </p:custDataLst>
          </p:nvPr>
        </p:nvSpPr>
        <p:spPr>
          <a:xfrm>
            <a:off x="7402830" y="2223770"/>
            <a:ext cx="4131945" cy="710565"/>
          </a:xfrm>
          <a:prstGeom prst="rect">
            <a:avLst/>
          </a:prstGeom>
          <a:noFill/>
        </p:spPr>
        <p:txBody>
          <a:bodyPr wrap="square" tIns="0" bIns="46800" rtlCol="0" anchor="t" anchorCtr="0">
            <a:spAutoFit/>
          </a:bodyPr>
          <a:lstStyle/>
          <a:p>
            <a:pP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偏好能够帮助和提高别人的活动。社会、友好、合作、理解。</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5" name="Oval 5"/>
          <p:cNvSpPr/>
          <p:nvPr>
            <p:custDataLst>
              <p:tags r:id="rId6"/>
            </p:custDataLst>
          </p:nvPr>
        </p:nvSpPr>
        <p:spPr>
          <a:xfrm>
            <a:off x="4907045" y="1842503"/>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dirty="0">
              <a:solidFill>
                <a:srgbClr val="222222">
                  <a:lumMod val="85000"/>
                  <a:lumOff val="15000"/>
                </a:srgbClr>
              </a:solidFill>
              <a:latin typeface="微软雅黑" panose="020B0503020204020204" charset="-122"/>
              <a:ea typeface="微软雅黑" panose="020B0503020204020204" charset="-122"/>
            </a:endParaRPr>
          </a:p>
        </p:txBody>
      </p:sp>
      <p:sp>
        <p:nvSpPr>
          <p:cNvPr id="148" name="任意多边形: 形状 147"/>
          <p:cNvSpPr/>
          <p:nvPr>
            <p:custDataLst>
              <p:tags r:id="rId7"/>
            </p:custDataLst>
          </p:nvPr>
        </p:nvSpPr>
        <p:spPr>
          <a:xfrm>
            <a:off x="5156155" y="2091613"/>
            <a:ext cx="425740" cy="425741"/>
          </a:xfrm>
          <a:custGeom>
            <a:avLst/>
            <a:gdLst>
              <a:gd name="connsiteX0" fmla="*/ 13500 w 432000"/>
              <a:gd name="connsiteY0" fmla="*/ 391500 h 432000"/>
              <a:gd name="connsiteX1" fmla="*/ 13500 w 432000"/>
              <a:gd name="connsiteY1" fmla="*/ 418500 h 432000"/>
              <a:gd name="connsiteX2" fmla="*/ 418500 w 432000"/>
              <a:gd name="connsiteY2" fmla="*/ 418500 h 432000"/>
              <a:gd name="connsiteX3" fmla="*/ 418500 w 432000"/>
              <a:gd name="connsiteY3" fmla="*/ 391500 h 432000"/>
              <a:gd name="connsiteX4" fmla="*/ 266045 w 432000"/>
              <a:gd name="connsiteY4" fmla="*/ 391500 h 432000"/>
              <a:gd name="connsiteX5" fmla="*/ 252545 w 432000"/>
              <a:gd name="connsiteY5" fmla="*/ 405000 h 432000"/>
              <a:gd name="connsiteX6" fmla="*/ 179455 w 432000"/>
              <a:gd name="connsiteY6" fmla="*/ 405000 h 432000"/>
              <a:gd name="connsiteX7" fmla="*/ 165955 w 432000"/>
              <a:gd name="connsiteY7" fmla="*/ 391500 h 432000"/>
              <a:gd name="connsiteX8" fmla="*/ 0 w 432000"/>
              <a:gd name="connsiteY8" fmla="*/ 378000 h 432000"/>
              <a:gd name="connsiteX9" fmla="*/ 171545 w 432000"/>
              <a:gd name="connsiteY9" fmla="*/ 378000 h 432000"/>
              <a:gd name="connsiteX10" fmla="*/ 185045 w 432000"/>
              <a:gd name="connsiteY10" fmla="*/ 391500 h 432000"/>
              <a:gd name="connsiteX11" fmla="*/ 246955 w 432000"/>
              <a:gd name="connsiteY11" fmla="*/ 391500 h 432000"/>
              <a:gd name="connsiteX12" fmla="*/ 260455 w 432000"/>
              <a:gd name="connsiteY12" fmla="*/ 378000 h 432000"/>
              <a:gd name="connsiteX13" fmla="*/ 432000 w 432000"/>
              <a:gd name="connsiteY13" fmla="*/ 378000 h 432000"/>
              <a:gd name="connsiteX14" fmla="*/ 432000 w 432000"/>
              <a:gd name="connsiteY14" fmla="*/ 418500 h 432000"/>
              <a:gd name="connsiteX15" fmla="*/ 418500 w 432000"/>
              <a:gd name="connsiteY15" fmla="*/ 432000 h 432000"/>
              <a:gd name="connsiteX16" fmla="*/ 13500 w 432000"/>
              <a:gd name="connsiteY16" fmla="*/ 432000 h 432000"/>
              <a:gd name="connsiteX17" fmla="*/ 0 w 432000"/>
              <a:gd name="connsiteY17" fmla="*/ 418500 h 432000"/>
              <a:gd name="connsiteX18" fmla="*/ 196020 w 432000"/>
              <a:gd name="connsiteY18" fmla="*/ 290524 h 432000"/>
              <a:gd name="connsiteX19" fmla="*/ 310803 w 432000"/>
              <a:gd name="connsiteY19" fmla="*/ 290524 h 432000"/>
              <a:gd name="connsiteX20" fmla="*/ 310803 w 432000"/>
              <a:gd name="connsiteY20" fmla="*/ 304024 h 432000"/>
              <a:gd name="connsiteX21" fmla="*/ 196020 w 432000"/>
              <a:gd name="connsiteY21" fmla="*/ 304024 h 432000"/>
              <a:gd name="connsiteX22" fmla="*/ 135066 w 432000"/>
              <a:gd name="connsiteY22" fmla="*/ 283612 h 432000"/>
              <a:gd name="connsiteX23" fmla="*/ 135066 w 432000"/>
              <a:gd name="connsiteY23" fmla="*/ 310605 h 432000"/>
              <a:gd name="connsiteX24" fmla="*/ 162059 w 432000"/>
              <a:gd name="connsiteY24" fmla="*/ 310605 h 432000"/>
              <a:gd name="connsiteX25" fmla="*/ 162059 w 432000"/>
              <a:gd name="connsiteY25" fmla="*/ 283612 h 432000"/>
              <a:gd name="connsiteX26" fmla="*/ 121566 w 432000"/>
              <a:gd name="connsiteY26" fmla="*/ 270112 h 432000"/>
              <a:gd name="connsiteX27" fmla="*/ 175559 w 432000"/>
              <a:gd name="connsiteY27" fmla="*/ 270112 h 432000"/>
              <a:gd name="connsiteX28" fmla="*/ 175559 w 432000"/>
              <a:gd name="connsiteY28" fmla="*/ 324105 h 432000"/>
              <a:gd name="connsiteX29" fmla="*/ 121566 w 432000"/>
              <a:gd name="connsiteY29" fmla="*/ 324105 h 432000"/>
              <a:gd name="connsiteX30" fmla="*/ 196020 w 432000"/>
              <a:gd name="connsiteY30" fmla="*/ 222981 h 432000"/>
              <a:gd name="connsiteX31" fmla="*/ 310803 w 432000"/>
              <a:gd name="connsiteY31" fmla="*/ 222981 h 432000"/>
              <a:gd name="connsiteX32" fmla="*/ 310803 w 432000"/>
              <a:gd name="connsiteY32" fmla="*/ 236481 h 432000"/>
              <a:gd name="connsiteX33" fmla="*/ 196020 w 432000"/>
              <a:gd name="connsiteY33" fmla="*/ 236481 h 432000"/>
              <a:gd name="connsiteX34" fmla="*/ 135066 w 432000"/>
              <a:gd name="connsiteY34" fmla="*/ 216073 h 432000"/>
              <a:gd name="connsiteX35" fmla="*/ 135066 w 432000"/>
              <a:gd name="connsiteY35" fmla="*/ 243066 h 432000"/>
              <a:gd name="connsiteX36" fmla="*/ 162059 w 432000"/>
              <a:gd name="connsiteY36" fmla="*/ 243066 h 432000"/>
              <a:gd name="connsiteX37" fmla="*/ 162059 w 432000"/>
              <a:gd name="connsiteY37" fmla="*/ 216073 h 432000"/>
              <a:gd name="connsiteX38" fmla="*/ 121566 w 432000"/>
              <a:gd name="connsiteY38" fmla="*/ 202573 h 432000"/>
              <a:gd name="connsiteX39" fmla="*/ 175559 w 432000"/>
              <a:gd name="connsiteY39" fmla="*/ 202573 h 432000"/>
              <a:gd name="connsiteX40" fmla="*/ 175559 w 432000"/>
              <a:gd name="connsiteY40" fmla="*/ 256566 h 432000"/>
              <a:gd name="connsiteX41" fmla="*/ 121566 w 432000"/>
              <a:gd name="connsiteY41" fmla="*/ 256566 h 432000"/>
              <a:gd name="connsiteX42" fmla="*/ 351387 w 432000"/>
              <a:gd name="connsiteY42" fmla="*/ 162000 h 432000"/>
              <a:gd name="connsiteX43" fmla="*/ 351426 w 432000"/>
              <a:gd name="connsiteY43" fmla="*/ 351000 h 432000"/>
              <a:gd name="connsiteX44" fmla="*/ 364500 w 432000"/>
              <a:gd name="connsiteY44" fmla="*/ 351000 h 432000"/>
              <a:gd name="connsiteX45" fmla="*/ 364500 w 432000"/>
              <a:gd name="connsiteY45" fmla="*/ 162000 h 432000"/>
              <a:gd name="connsiteX46" fmla="*/ 67500 w 432000"/>
              <a:gd name="connsiteY46" fmla="*/ 162000 h 432000"/>
              <a:gd name="connsiteX47" fmla="*/ 67500 w 432000"/>
              <a:gd name="connsiteY47" fmla="*/ 351000 h 432000"/>
              <a:gd name="connsiteX48" fmla="*/ 81059 w 432000"/>
              <a:gd name="connsiteY48" fmla="*/ 351000 h 432000"/>
              <a:gd name="connsiteX49" fmla="*/ 81059 w 432000"/>
              <a:gd name="connsiteY49" fmla="*/ 162000 h 432000"/>
              <a:gd name="connsiteX50" fmla="*/ 196020 w 432000"/>
              <a:gd name="connsiteY50" fmla="*/ 155441 h 432000"/>
              <a:gd name="connsiteX51" fmla="*/ 310803 w 432000"/>
              <a:gd name="connsiteY51" fmla="*/ 155441 h 432000"/>
              <a:gd name="connsiteX52" fmla="*/ 310803 w 432000"/>
              <a:gd name="connsiteY52" fmla="*/ 168941 h 432000"/>
              <a:gd name="connsiteX53" fmla="*/ 196020 w 432000"/>
              <a:gd name="connsiteY53" fmla="*/ 168941 h 432000"/>
              <a:gd name="connsiteX54" fmla="*/ 135066 w 432000"/>
              <a:gd name="connsiteY54" fmla="*/ 148533 h 432000"/>
              <a:gd name="connsiteX55" fmla="*/ 135066 w 432000"/>
              <a:gd name="connsiteY55" fmla="*/ 175523 h 432000"/>
              <a:gd name="connsiteX56" fmla="*/ 162059 w 432000"/>
              <a:gd name="connsiteY56" fmla="*/ 175523 h 432000"/>
              <a:gd name="connsiteX57" fmla="*/ 162059 w 432000"/>
              <a:gd name="connsiteY57" fmla="*/ 148533 h 432000"/>
              <a:gd name="connsiteX58" fmla="*/ 121566 w 432000"/>
              <a:gd name="connsiteY58" fmla="*/ 135033 h 432000"/>
              <a:gd name="connsiteX59" fmla="*/ 175559 w 432000"/>
              <a:gd name="connsiteY59" fmla="*/ 135033 h 432000"/>
              <a:gd name="connsiteX60" fmla="*/ 175559 w 432000"/>
              <a:gd name="connsiteY60" fmla="*/ 189023 h 432000"/>
              <a:gd name="connsiteX61" fmla="*/ 121566 w 432000"/>
              <a:gd name="connsiteY61" fmla="*/ 189023 h 432000"/>
              <a:gd name="connsiteX62" fmla="*/ 196020 w 432000"/>
              <a:gd name="connsiteY62" fmla="*/ 87902 h 432000"/>
              <a:gd name="connsiteX63" fmla="*/ 310803 w 432000"/>
              <a:gd name="connsiteY63" fmla="*/ 87902 h 432000"/>
              <a:gd name="connsiteX64" fmla="*/ 310803 w 432000"/>
              <a:gd name="connsiteY64" fmla="*/ 101402 h 432000"/>
              <a:gd name="connsiteX65" fmla="*/ 196020 w 432000"/>
              <a:gd name="connsiteY65" fmla="*/ 101402 h 432000"/>
              <a:gd name="connsiteX66" fmla="*/ 135066 w 432000"/>
              <a:gd name="connsiteY66" fmla="*/ 80993 h 432000"/>
              <a:gd name="connsiteX67" fmla="*/ 135066 w 432000"/>
              <a:gd name="connsiteY67" fmla="*/ 107983 h 432000"/>
              <a:gd name="connsiteX68" fmla="*/ 162059 w 432000"/>
              <a:gd name="connsiteY68" fmla="*/ 107983 h 432000"/>
              <a:gd name="connsiteX69" fmla="*/ 162059 w 432000"/>
              <a:gd name="connsiteY69" fmla="*/ 80993 h 432000"/>
              <a:gd name="connsiteX70" fmla="*/ 121566 w 432000"/>
              <a:gd name="connsiteY70" fmla="*/ 67493 h 432000"/>
              <a:gd name="connsiteX71" fmla="*/ 175559 w 432000"/>
              <a:gd name="connsiteY71" fmla="*/ 67493 h 432000"/>
              <a:gd name="connsiteX72" fmla="*/ 175559 w 432000"/>
              <a:gd name="connsiteY72" fmla="*/ 121483 h 432000"/>
              <a:gd name="connsiteX73" fmla="*/ 121566 w 432000"/>
              <a:gd name="connsiteY73" fmla="*/ 121483 h 432000"/>
              <a:gd name="connsiteX74" fmla="*/ 157142 w 432000"/>
              <a:gd name="connsiteY74" fmla="*/ 13500 h 432000"/>
              <a:gd name="connsiteX75" fmla="*/ 169521 w 432000"/>
              <a:gd name="connsiteY75" fmla="*/ 40203 h 432000"/>
              <a:gd name="connsiteX76" fmla="*/ 391230 w 432000"/>
              <a:gd name="connsiteY76" fmla="*/ 40203 h 432000"/>
              <a:gd name="connsiteX77" fmla="*/ 361079 w 432000"/>
              <a:gd name="connsiteY77" fmla="*/ 13500 h 432000"/>
              <a:gd name="connsiteX78" fmla="*/ 125350 w 432000"/>
              <a:gd name="connsiteY78" fmla="*/ 13449 h 432000"/>
              <a:gd name="connsiteX79" fmla="*/ 94559 w 432000"/>
              <a:gd name="connsiteY79" fmla="*/ 44340 h 432000"/>
              <a:gd name="connsiteX80" fmla="*/ 94559 w 432000"/>
              <a:gd name="connsiteY80" fmla="*/ 351000 h 432000"/>
              <a:gd name="connsiteX81" fmla="*/ 337926 w 432000"/>
              <a:gd name="connsiteY81" fmla="*/ 351000 h 432000"/>
              <a:gd name="connsiteX82" fmla="*/ 337865 w 432000"/>
              <a:gd name="connsiteY82" fmla="*/ 53703 h 432000"/>
              <a:gd name="connsiteX83" fmla="*/ 156239 w 432000"/>
              <a:gd name="connsiteY83" fmla="*/ 53703 h 432000"/>
              <a:gd name="connsiteX84" fmla="*/ 156239 w 432000"/>
              <a:gd name="connsiteY84" fmla="*/ 44640 h 432000"/>
              <a:gd name="connsiteX85" fmla="*/ 156241 w 432000"/>
              <a:gd name="connsiteY85" fmla="*/ 44239 h 432000"/>
              <a:gd name="connsiteX86" fmla="*/ 125350 w 432000"/>
              <a:gd name="connsiteY86" fmla="*/ 13449 h 432000"/>
              <a:gd name="connsiteX87" fmla="*/ 125403 w 432000"/>
              <a:gd name="connsiteY87" fmla="*/ 0 h 432000"/>
              <a:gd name="connsiteX88" fmla="*/ 361079 w 432000"/>
              <a:gd name="connsiteY88" fmla="*/ 0 h 432000"/>
              <a:gd name="connsiteX89" fmla="*/ 405422 w 432000"/>
              <a:gd name="connsiteY89" fmla="*/ 46953 h 432000"/>
              <a:gd name="connsiteX90" fmla="*/ 405422 w 432000"/>
              <a:gd name="connsiteY90" fmla="*/ 53703 h 432000"/>
              <a:gd name="connsiteX91" fmla="*/ 351365 w 432000"/>
              <a:gd name="connsiteY91" fmla="*/ 53703 h 432000"/>
              <a:gd name="connsiteX92" fmla="*/ 351379 w 432000"/>
              <a:gd name="connsiteY92" fmla="*/ 121500 h 432000"/>
              <a:gd name="connsiteX93" fmla="*/ 384750 w 432000"/>
              <a:gd name="connsiteY93" fmla="*/ 121500 h 432000"/>
              <a:gd name="connsiteX94" fmla="*/ 405000 w 432000"/>
              <a:gd name="connsiteY94" fmla="*/ 141750 h 432000"/>
              <a:gd name="connsiteX95" fmla="*/ 405000 w 432000"/>
              <a:gd name="connsiteY95" fmla="*/ 364500 h 432000"/>
              <a:gd name="connsiteX96" fmla="*/ 391500 w 432000"/>
              <a:gd name="connsiteY96" fmla="*/ 364500 h 432000"/>
              <a:gd name="connsiteX97" fmla="*/ 391500 w 432000"/>
              <a:gd name="connsiteY97" fmla="*/ 141750 h 432000"/>
              <a:gd name="connsiteX98" fmla="*/ 384750 w 432000"/>
              <a:gd name="connsiteY98" fmla="*/ 135000 h 432000"/>
              <a:gd name="connsiteX99" fmla="*/ 351382 w 432000"/>
              <a:gd name="connsiteY99" fmla="*/ 135000 h 432000"/>
              <a:gd name="connsiteX100" fmla="*/ 351384 w 432000"/>
              <a:gd name="connsiteY100" fmla="*/ 148500 h 432000"/>
              <a:gd name="connsiteX101" fmla="*/ 378000 w 432000"/>
              <a:gd name="connsiteY101" fmla="*/ 148500 h 432000"/>
              <a:gd name="connsiteX102" fmla="*/ 378000 w 432000"/>
              <a:gd name="connsiteY102" fmla="*/ 364500 h 432000"/>
              <a:gd name="connsiteX103" fmla="*/ 54000 w 432000"/>
              <a:gd name="connsiteY103" fmla="*/ 364500 h 432000"/>
              <a:gd name="connsiteX104" fmla="*/ 54000 w 432000"/>
              <a:gd name="connsiteY104" fmla="*/ 148500 h 432000"/>
              <a:gd name="connsiteX105" fmla="*/ 81059 w 432000"/>
              <a:gd name="connsiteY105" fmla="*/ 148500 h 432000"/>
              <a:gd name="connsiteX106" fmla="*/ 81059 w 432000"/>
              <a:gd name="connsiteY106" fmla="*/ 135000 h 432000"/>
              <a:gd name="connsiteX107" fmla="*/ 47250 w 432000"/>
              <a:gd name="connsiteY107" fmla="*/ 135000 h 432000"/>
              <a:gd name="connsiteX108" fmla="*/ 40500 w 432000"/>
              <a:gd name="connsiteY108" fmla="*/ 141750 h 432000"/>
              <a:gd name="connsiteX109" fmla="*/ 40500 w 432000"/>
              <a:gd name="connsiteY109" fmla="*/ 364500 h 432000"/>
              <a:gd name="connsiteX110" fmla="*/ 27000 w 432000"/>
              <a:gd name="connsiteY110" fmla="*/ 364500 h 432000"/>
              <a:gd name="connsiteX111" fmla="*/ 27000 w 432000"/>
              <a:gd name="connsiteY111" fmla="*/ 141750 h 432000"/>
              <a:gd name="connsiteX112" fmla="*/ 47250 w 432000"/>
              <a:gd name="connsiteY112" fmla="*/ 121500 h 432000"/>
              <a:gd name="connsiteX113" fmla="*/ 81060 w 432000"/>
              <a:gd name="connsiteY113" fmla="*/ 121500 h 432000"/>
              <a:gd name="connsiteX114" fmla="*/ 81060 w 432000"/>
              <a:gd name="connsiteY114" fmla="*/ 44340 h 432000"/>
              <a:gd name="connsiteX115" fmla="*/ 125403 w 432000"/>
              <a:gd name="connsiteY115"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32000" h="432000">
                <a:moveTo>
                  <a:pt x="13500" y="391500"/>
                </a:moveTo>
                <a:lnTo>
                  <a:pt x="13500" y="418500"/>
                </a:lnTo>
                <a:lnTo>
                  <a:pt x="418500" y="418500"/>
                </a:lnTo>
                <a:lnTo>
                  <a:pt x="418500" y="391500"/>
                </a:lnTo>
                <a:lnTo>
                  <a:pt x="266045" y="391500"/>
                </a:lnTo>
                <a:lnTo>
                  <a:pt x="252545" y="405000"/>
                </a:lnTo>
                <a:lnTo>
                  <a:pt x="179455" y="405000"/>
                </a:lnTo>
                <a:lnTo>
                  <a:pt x="165955" y="391500"/>
                </a:lnTo>
                <a:close/>
                <a:moveTo>
                  <a:pt x="0" y="378000"/>
                </a:moveTo>
                <a:lnTo>
                  <a:pt x="171545" y="378000"/>
                </a:lnTo>
                <a:lnTo>
                  <a:pt x="185045" y="391500"/>
                </a:lnTo>
                <a:lnTo>
                  <a:pt x="246955" y="391500"/>
                </a:lnTo>
                <a:lnTo>
                  <a:pt x="260455" y="378000"/>
                </a:lnTo>
                <a:lnTo>
                  <a:pt x="432000" y="378000"/>
                </a:lnTo>
                <a:lnTo>
                  <a:pt x="432000" y="418500"/>
                </a:lnTo>
                <a:cubicBezTo>
                  <a:pt x="431992" y="425952"/>
                  <a:pt x="425952" y="431992"/>
                  <a:pt x="418500" y="432000"/>
                </a:cubicBezTo>
                <a:lnTo>
                  <a:pt x="13500" y="432000"/>
                </a:lnTo>
                <a:cubicBezTo>
                  <a:pt x="6048" y="431992"/>
                  <a:pt x="9" y="425952"/>
                  <a:pt x="0" y="418500"/>
                </a:cubicBezTo>
                <a:close/>
                <a:moveTo>
                  <a:pt x="196020" y="290524"/>
                </a:moveTo>
                <a:lnTo>
                  <a:pt x="310803" y="290524"/>
                </a:lnTo>
                <a:lnTo>
                  <a:pt x="310803" y="304024"/>
                </a:lnTo>
                <a:lnTo>
                  <a:pt x="196020" y="304024"/>
                </a:lnTo>
                <a:close/>
                <a:moveTo>
                  <a:pt x="135066" y="283612"/>
                </a:moveTo>
                <a:lnTo>
                  <a:pt x="135066" y="310605"/>
                </a:lnTo>
                <a:lnTo>
                  <a:pt x="162059" y="310605"/>
                </a:lnTo>
                <a:lnTo>
                  <a:pt x="162059" y="283612"/>
                </a:lnTo>
                <a:close/>
                <a:moveTo>
                  <a:pt x="121566" y="270112"/>
                </a:moveTo>
                <a:lnTo>
                  <a:pt x="175559" y="270112"/>
                </a:lnTo>
                <a:lnTo>
                  <a:pt x="175559" y="324105"/>
                </a:lnTo>
                <a:lnTo>
                  <a:pt x="121566" y="324105"/>
                </a:lnTo>
                <a:close/>
                <a:moveTo>
                  <a:pt x="196020" y="222981"/>
                </a:moveTo>
                <a:lnTo>
                  <a:pt x="310803" y="222981"/>
                </a:lnTo>
                <a:lnTo>
                  <a:pt x="310803" y="236481"/>
                </a:lnTo>
                <a:lnTo>
                  <a:pt x="196020" y="236481"/>
                </a:lnTo>
                <a:close/>
                <a:moveTo>
                  <a:pt x="135066" y="216073"/>
                </a:moveTo>
                <a:lnTo>
                  <a:pt x="135066" y="243066"/>
                </a:lnTo>
                <a:lnTo>
                  <a:pt x="162059" y="243066"/>
                </a:lnTo>
                <a:lnTo>
                  <a:pt x="162059" y="216073"/>
                </a:lnTo>
                <a:close/>
                <a:moveTo>
                  <a:pt x="121566" y="202573"/>
                </a:moveTo>
                <a:lnTo>
                  <a:pt x="175559" y="202573"/>
                </a:lnTo>
                <a:lnTo>
                  <a:pt x="175559" y="256566"/>
                </a:lnTo>
                <a:lnTo>
                  <a:pt x="121566" y="256566"/>
                </a:lnTo>
                <a:close/>
                <a:moveTo>
                  <a:pt x="351387" y="162000"/>
                </a:moveTo>
                <a:lnTo>
                  <a:pt x="351426" y="351000"/>
                </a:lnTo>
                <a:lnTo>
                  <a:pt x="364500" y="351000"/>
                </a:lnTo>
                <a:lnTo>
                  <a:pt x="364500" y="162000"/>
                </a:lnTo>
                <a:close/>
                <a:moveTo>
                  <a:pt x="67500" y="162000"/>
                </a:moveTo>
                <a:lnTo>
                  <a:pt x="67500" y="351000"/>
                </a:lnTo>
                <a:lnTo>
                  <a:pt x="81059" y="351000"/>
                </a:lnTo>
                <a:lnTo>
                  <a:pt x="81059" y="162000"/>
                </a:lnTo>
                <a:close/>
                <a:moveTo>
                  <a:pt x="196020" y="155441"/>
                </a:moveTo>
                <a:lnTo>
                  <a:pt x="310803" y="155441"/>
                </a:lnTo>
                <a:lnTo>
                  <a:pt x="310803" y="168941"/>
                </a:lnTo>
                <a:lnTo>
                  <a:pt x="196020" y="168941"/>
                </a:lnTo>
                <a:close/>
                <a:moveTo>
                  <a:pt x="135066" y="148533"/>
                </a:moveTo>
                <a:lnTo>
                  <a:pt x="135066" y="175523"/>
                </a:lnTo>
                <a:lnTo>
                  <a:pt x="162059" y="175523"/>
                </a:lnTo>
                <a:lnTo>
                  <a:pt x="162059" y="148533"/>
                </a:lnTo>
                <a:close/>
                <a:moveTo>
                  <a:pt x="121566" y="135033"/>
                </a:moveTo>
                <a:lnTo>
                  <a:pt x="175559" y="135033"/>
                </a:lnTo>
                <a:lnTo>
                  <a:pt x="175559" y="189023"/>
                </a:lnTo>
                <a:lnTo>
                  <a:pt x="121566" y="189023"/>
                </a:lnTo>
                <a:close/>
                <a:moveTo>
                  <a:pt x="196020" y="87902"/>
                </a:moveTo>
                <a:lnTo>
                  <a:pt x="310803" y="87902"/>
                </a:lnTo>
                <a:lnTo>
                  <a:pt x="310803" y="101402"/>
                </a:lnTo>
                <a:lnTo>
                  <a:pt x="196020" y="101402"/>
                </a:lnTo>
                <a:close/>
                <a:moveTo>
                  <a:pt x="135066" y="80993"/>
                </a:moveTo>
                <a:lnTo>
                  <a:pt x="135066" y="107983"/>
                </a:lnTo>
                <a:lnTo>
                  <a:pt x="162059" y="107983"/>
                </a:lnTo>
                <a:lnTo>
                  <a:pt x="162059" y="80993"/>
                </a:lnTo>
                <a:close/>
                <a:moveTo>
                  <a:pt x="121566" y="67493"/>
                </a:moveTo>
                <a:lnTo>
                  <a:pt x="175559" y="67493"/>
                </a:lnTo>
                <a:lnTo>
                  <a:pt x="175559" y="121483"/>
                </a:lnTo>
                <a:lnTo>
                  <a:pt x="121566" y="121483"/>
                </a:lnTo>
                <a:close/>
                <a:moveTo>
                  <a:pt x="157142" y="13500"/>
                </a:moveTo>
                <a:cubicBezTo>
                  <a:pt x="164170" y="20745"/>
                  <a:pt x="168534" y="30158"/>
                  <a:pt x="169521" y="40203"/>
                </a:cubicBezTo>
                <a:lnTo>
                  <a:pt x="391230" y="40203"/>
                </a:lnTo>
                <a:cubicBezTo>
                  <a:pt x="388544" y="25412"/>
                  <a:pt x="376086" y="14379"/>
                  <a:pt x="361079" y="13500"/>
                </a:cubicBezTo>
                <a:close/>
                <a:moveTo>
                  <a:pt x="125350" y="13449"/>
                </a:moveTo>
                <a:cubicBezTo>
                  <a:pt x="108317" y="13477"/>
                  <a:pt x="94532" y="27307"/>
                  <a:pt x="94559" y="44340"/>
                </a:cubicBezTo>
                <a:lnTo>
                  <a:pt x="94559" y="351000"/>
                </a:lnTo>
                <a:lnTo>
                  <a:pt x="337926" y="351000"/>
                </a:lnTo>
                <a:lnTo>
                  <a:pt x="337865" y="53703"/>
                </a:lnTo>
                <a:lnTo>
                  <a:pt x="156239" y="53703"/>
                </a:lnTo>
                <a:lnTo>
                  <a:pt x="156239" y="44640"/>
                </a:lnTo>
                <a:cubicBezTo>
                  <a:pt x="156240" y="44506"/>
                  <a:pt x="156241" y="44373"/>
                  <a:pt x="156241" y="44239"/>
                </a:cubicBezTo>
                <a:cubicBezTo>
                  <a:pt x="156213" y="27206"/>
                  <a:pt x="142383" y="13421"/>
                  <a:pt x="125350" y="13449"/>
                </a:cubicBezTo>
                <a:close/>
                <a:moveTo>
                  <a:pt x="125403" y="0"/>
                </a:moveTo>
                <a:lnTo>
                  <a:pt x="361079" y="0"/>
                </a:lnTo>
                <a:cubicBezTo>
                  <a:pt x="385998" y="1361"/>
                  <a:pt x="405487" y="21997"/>
                  <a:pt x="405422" y="46953"/>
                </a:cubicBezTo>
                <a:lnTo>
                  <a:pt x="405422" y="53703"/>
                </a:lnTo>
                <a:lnTo>
                  <a:pt x="351365" y="53703"/>
                </a:lnTo>
                <a:lnTo>
                  <a:pt x="351379" y="121500"/>
                </a:lnTo>
                <a:lnTo>
                  <a:pt x="384750" y="121500"/>
                </a:lnTo>
                <a:cubicBezTo>
                  <a:pt x="395929" y="121512"/>
                  <a:pt x="404988" y="130571"/>
                  <a:pt x="405000" y="141750"/>
                </a:cubicBezTo>
                <a:lnTo>
                  <a:pt x="405000" y="364500"/>
                </a:lnTo>
                <a:lnTo>
                  <a:pt x="391500" y="364500"/>
                </a:lnTo>
                <a:lnTo>
                  <a:pt x="391500" y="141750"/>
                </a:lnTo>
                <a:cubicBezTo>
                  <a:pt x="391496" y="138024"/>
                  <a:pt x="388476" y="135004"/>
                  <a:pt x="384750" y="135000"/>
                </a:cubicBezTo>
                <a:lnTo>
                  <a:pt x="351382" y="135000"/>
                </a:lnTo>
                <a:lnTo>
                  <a:pt x="351384" y="148500"/>
                </a:lnTo>
                <a:lnTo>
                  <a:pt x="378000" y="148500"/>
                </a:lnTo>
                <a:lnTo>
                  <a:pt x="378000" y="364500"/>
                </a:lnTo>
                <a:lnTo>
                  <a:pt x="54000" y="364500"/>
                </a:lnTo>
                <a:lnTo>
                  <a:pt x="54000" y="148500"/>
                </a:lnTo>
                <a:lnTo>
                  <a:pt x="81059" y="148500"/>
                </a:lnTo>
                <a:lnTo>
                  <a:pt x="81059" y="135000"/>
                </a:lnTo>
                <a:lnTo>
                  <a:pt x="47250" y="135000"/>
                </a:lnTo>
                <a:cubicBezTo>
                  <a:pt x="43524" y="135004"/>
                  <a:pt x="40504" y="138024"/>
                  <a:pt x="40500" y="141750"/>
                </a:cubicBezTo>
                <a:lnTo>
                  <a:pt x="40500" y="364500"/>
                </a:lnTo>
                <a:lnTo>
                  <a:pt x="27000" y="364500"/>
                </a:lnTo>
                <a:lnTo>
                  <a:pt x="27000" y="141750"/>
                </a:lnTo>
                <a:cubicBezTo>
                  <a:pt x="27012" y="130571"/>
                  <a:pt x="36071" y="121512"/>
                  <a:pt x="47250" y="121500"/>
                </a:cubicBezTo>
                <a:lnTo>
                  <a:pt x="81060" y="121500"/>
                </a:lnTo>
                <a:lnTo>
                  <a:pt x="81060" y="44340"/>
                </a:lnTo>
                <a:cubicBezTo>
                  <a:pt x="81089" y="19862"/>
                  <a:pt x="100925" y="27"/>
                  <a:pt x="125403"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8" name="Oval 21"/>
          <p:cNvSpPr/>
          <p:nvPr>
            <p:custDataLst>
              <p:tags r:id="rId8"/>
            </p:custDataLst>
          </p:nvPr>
        </p:nvSpPr>
        <p:spPr>
          <a:xfrm>
            <a:off x="6356715" y="1842503"/>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45" name="图形 21"/>
          <p:cNvSpPr/>
          <p:nvPr>
            <p:custDataLst>
              <p:tags r:id="rId9"/>
            </p:custDataLst>
          </p:nvPr>
        </p:nvSpPr>
        <p:spPr>
          <a:xfrm>
            <a:off x="6588080" y="2073868"/>
            <a:ext cx="461219" cy="461219"/>
          </a:xfrm>
          <a:custGeom>
            <a:avLst/>
            <a:gdLst>
              <a:gd name="connsiteX0" fmla="*/ 15621 w 468000"/>
              <a:gd name="connsiteY0" fmla="*/ 254904 h 468000"/>
              <a:gd name="connsiteX1" fmla="*/ 213093 w 468000"/>
              <a:gd name="connsiteY1" fmla="*/ 452346 h 468000"/>
              <a:gd name="connsiteX2" fmla="*/ 240138 w 468000"/>
              <a:gd name="connsiteY2" fmla="*/ 467125 h 468000"/>
              <a:gd name="connsiteX3" fmla="*/ 254913 w 468000"/>
              <a:gd name="connsiteY3" fmla="*/ 452360 h 468000"/>
              <a:gd name="connsiteX4" fmla="*/ 452361 w 468000"/>
              <a:gd name="connsiteY4" fmla="*/ 254913 h 468000"/>
              <a:gd name="connsiteX5" fmla="*/ 467120 w 468000"/>
              <a:gd name="connsiteY5" fmla="*/ 227857 h 468000"/>
              <a:gd name="connsiteX6" fmla="*/ 452338 w 468000"/>
              <a:gd name="connsiteY6" fmla="*/ 213091 h 468000"/>
              <a:gd name="connsiteX7" fmla="*/ 254909 w 468000"/>
              <a:gd name="connsiteY7" fmla="*/ 15637 h 468000"/>
              <a:gd name="connsiteX8" fmla="*/ 227844 w 468000"/>
              <a:gd name="connsiteY8" fmla="*/ 895 h 468000"/>
              <a:gd name="connsiteX9" fmla="*/ 213091 w 468000"/>
              <a:gd name="connsiteY9" fmla="*/ 15674 h 468000"/>
              <a:gd name="connsiteX10" fmla="*/ 15651 w 468000"/>
              <a:gd name="connsiteY10" fmla="*/ 213098 h 468000"/>
              <a:gd name="connsiteX11" fmla="*/ 891 w 468000"/>
              <a:gd name="connsiteY11" fmla="*/ 240152 h 468000"/>
              <a:gd name="connsiteX12" fmla="*/ 15621 w 468000"/>
              <a:gd name="connsiteY12" fmla="*/ 254904 h 468000"/>
              <a:gd name="connsiteX13" fmla="*/ 15621 w 468000"/>
              <a:gd name="connsiteY13" fmla="*/ 254904 h 468000"/>
              <a:gd name="connsiteX14" fmla="*/ 107318 w 468000"/>
              <a:gd name="connsiteY14" fmla="*/ 148655 h 468000"/>
              <a:gd name="connsiteX15" fmla="*/ 117687 w 468000"/>
              <a:gd name="connsiteY15" fmla="*/ 159565 h 468000"/>
              <a:gd name="connsiteX16" fmla="*/ 111499 w 468000"/>
              <a:gd name="connsiteY16" fmla="*/ 205453 h 468000"/>
              <a:gd name="connsiteX17" fmla="*/ 89501 w 468000"/>
              <a:gd name="connsiteY17" fmla="*/ 226693 h 468000"/>
              <a:gd name="connsiteX18" fmla="*/ 42533 w 468000"/>
              <a:gd name="connsiteY18" fmla="*/ 226693 h 468000"/>
              <a:gd name="connsiteX19" fmla="*/ 32563 w 468000"/>
              <a:gd name="connsiteY19" fmla="*/ 214930 h 468000"/>
              <a:gd name="connsiteX20" fmla="*/ 107318 w 468000"/>
              <a:gd name="connsiteY20" fmla="*/ 148655 h 468000"/>
              <a:gd name="connsiteX21" fmla="*/ 214914 w 468000"/>
              <a:gd name="connsiteY21" fmla="*/ 32535 h 468000"/>
              <a:gd name="connsiteX22" fmla="*/ 226693 w 468000"/>
              <a:gd name="connsiteY22" fmla="*/ 42533 h 468000"/>
              <a:gd name="connsiteX23" fmla="*/ 226693 w 468000"/>
              <a:gd name="connsiteY23" fmla="*/ 81482 h 468000"/>
              <a:gd name="connsiteX24" fmla="*/ 204755 w 468000"/>
              <a:gd name="connsiteY24" fmla="*/ 109693 h 468000"/>
              <a:gd name="connsiteX25" fmla="*/ 204938 w 468000"/>
              <a:gd name="connsiteY25" fmla="*/ 111497 h 468000"/>
              <a:gd name="connsiteX26" fmla="*/ 156977 w 468000"/>
              <a:gd name="connsiteY26" fmla="*/ 118185 h 468000"/>
              <a:gd name="connsiteX27" fmla="*/ 147702 w 468000"/>
              <a:gd name="connsiteY27" fmla="*/ 109617 h 468000"/>
              <a:gd name="connsiteX28" fmla="*/ 214914 w 468000"/>
              <a:gd name="connsiteY28" fmla="*/ 32535 h 468000"/>
              <a:gd name="connsiteX29" fmla="*/ 214914 w 468000"/>
              <a:gd name="connsiteY29" fmla="*/ 32535 h 468000"/>
              <a:gd name="connsiteX30" fmla="*/ 253095 w 468000"/>
              <a:gd name="connsiteY30" fmla="*/ 32537 h 468000"/>
              <a:gd name="connsiteX31" fmla="*/ 320701 w 468000"/>
              <a:gd name="connsiteY31" fmla="*/ 110678 h 468000"/>
              <a:gd name="connsiteX32" fmla="*/ 312550 w 468000"/>
              <a:gd name="connsiteY32" fmla="*/ 118438 h 468000"/>
              <a:gd name="connsiteX33" fmla="*/ 263074 w 468000"/>
              <a:gd name="connsiteY33" fmla="*/ 111488 h 468000"/>
              <a:gd name="connsiteX34" fmla="*/ 263255 w 468000"/>
              <a:gd name="connsiteY34" fmla="*/ 109693 h 468000"/>
              <a:gd name="connsiteX35" fmla="*/ 241318 w 468000"/>
              <a:gd name="connsiteY35" fmla="*/ 81482 h 468000"/>
              <a:gd name="connsiteX36" fmla="*/ 241318 w 468000"/>
              <a:gd name="connsiteY36" fmla="*/ 42533 h 468000"/>
              <a:gd name="connsiteX37" fmla="*/ 253095 w 468000"/>
              <a:gd name="connsiteY37" fmla="*/ 32537 h 468000"/>
              <a:gd name="connsiteX38" fmla="*/ 435528 w 468000"/>
              <a:gd name="connsiteY38" fmla="*/ 214886 h 468000"/>
              <a:gd name="connsiteX39" fmla="*/ 425478 w 468000"/>
              <a:gd name="connsiteY39" fmla="*/ 226693 h 468000"/>
              <a:gd name="connsiteX40" fmla="*/ 378510 w 468000"/>
              <a:gd name="connsiteY40" fmla="*/ 226693 h 468000"/>
              <a:gd name="connsiteX41" fmla="*/ 356514 w 468000"/>
              <a:gd name="connsiteY41" fmla="*/ 205453 h 468000"/>
              <a:gd name="connsiteX42" fmla="*/ 350547 w 468000"/>
              <a:gd name="connsiteY42" fmla="*/ 160718 h 468000"/>
              <a:gd name="connsiteX43" fmla="*/ 361964 w 468000"/>
              <a:gd name="connsiteY43" fmla="*/ 149173 h 468000"/>
              <a:gd name="connsiteX44" fmla="*/ 435528 w 468000"/>
              <a:gd name="connsiteY44" fmla="*/ 214886 h 468000"/>
              <a:gd name="connsiteX45" fmla="*/ 349906 w 468000"/>
              <a:gd name="connsiteY45" fmla="*/ 310601 h 468000"/>
              <a:gd name="connsiteX46" fmla="*/ 356513 w 468000"/>
              <a:gd name="connsiteY46" fmla="*/ 262559 h 468000"/>
              <a:gd name="connsiteX47" fmla="*/ 378510 w 468000"/>
              <a:gd name="connsiteY47" fmla="*/ 241318 h 468000"/>
              <a:gd name="connsiteX48" fmla="*/ 425478 w 468000"/>
              <a:gd name="connsiteY48" fmla="*/ 241318 h 468000"/>
              <a:gd name="connsiteX49" fmla="*/ 435500 w 468000"/>
              <a:gd name="connsiteY49" fmla="*/ 253110 h 468000"/>
              <a:gd name="connsiteX50" fmla="*/ 360208 w 468000"/>
              <a:gd name="connsiteY50" fmla="*/ 319529 h 468000"/>
              <a:gd name="connsiteX51" fmla="*/ 349906 w 468000"/>
              <a:gd name="connsiteY51" fmla="*/ 310601 h 468000"/>
              <a:gd name="connsiteX52" fmla="*/ 349906 w 468000"/>
              <a:gd name="connsiteY52" fmla="*/ 310601 h 468000"/>
              <a:gd name="connsiteX53" fmla="*/ 253097 w 468000"/>
              <a:gd name="connsiteY53" fmla="*/ 435477 h 468000"/>
              <a:gd name="connsiteX54" fmla="*/ 241318 w 468000"/>
              <a:gd name="connsiteY54" fmla="*/ 425478 h 468000"/>
              <a:gd name="connsiteX55" fmla="*/ 241318 w 468000"/>
              <a:gd name="connsiteY55" fmla="*/ 386530 h 468000"/>
              <a:gd name="connsiteX56" fmla="*/ 263255 w 468000"/>
              <a:gd name="connsiteY56" fmla="*/ 358318 h 468000"/>
              <a:gd name="connsiteX57" fmla="*/ 263065 w 468000"/>
              <a:gd name="connsiteY57" fmla="*/ 356439 h 468000"/>
              <a:gd name="connsiteX58" fmla="*/ 310587 w 468000"/>
              <a:gd name="connsiteY58" fmla="*/ 349881 h 468000"/>
              <a:gd name="connsiteX59" fmla="*/ 319545 w 468000"/>
              <a:gd name="connsiteY59" fmla="*/ 360223 h 468000"/>
              <a:gd name="connsiteX60" fmla="*/ 253097 w 468000"/>
              <a:gd name="connsiteY60" fmla="*/ 435477 h 468000"/>
              <a:gd name="connsiteX61" fmla="*/ 253097 w 468000"/>
              <a:gd name="connsiteY61" fmla="*/ 435477 h 468000"/>
              <a:gd name="connsiteX62" fmla="*/ 214916 w 468000"/>
              <a:gd name="connsiteY62" fmla="*/ 435474 h 468000"/>
              <a:gd name="connsiteX63" fmla="*/ 148546 w 468000"/>
              <a:gd name="connsiteY63" fmla="*/ 360371 h 468000"/>
              <a:gd name="connsiteX64" fmla="*/ 158240 w 468000"/>
              <a:gd name="connsiteY64" fmla="*/ 350015 h 468000"/>
              <a:gd name="connsiteX65" fmla="*/ 204946 w 468000"/>
              <a:gd name="connsiteY65" fmla="*/ 356430 h 468000"/>
              <a:gd name="connsiteX66" fmla="*/ 204755 w 468000"/>
              <a:gd name="connsiteY66" fmla="*/ 358318 h 468000"/>
              <a:gd name="connsiteX67" fmla="*/ 226693 w 468000"/>
              <a:gd name="connsiteY67" fmla="*/ 386530 h 468000"/>
              <a:gd name="connsiteX68" fmla="*/ 226693 w 468000"/>
              <a:gd name="connsiteY68" fmla="*/ 425478 h 468000"/>
              <a:gd name="connsiteX69" fmla="*/ 214916 w 468000"/>
              <a:gd name="connsiteY69" fmla="*/ 435473 h 468000"/>
              <a:gd name="connsiteX70" fmla="*/ 214916 w 468000"/>
              <a:gd name="connsiteY70" fmla="*/ 435474 h 468000"/>
              <a:gd name="connsiteX71" fmla="*/ 108435 w 468000"/>
              <a:gd name="connsiteY71" fmla="*/ 319737 h 468000"/>
              <a:gd name="connsiteX72" fmla="*/ 32585 w 468000"/>
              <a:gd name="connsiteY72" fmla="*/ 253069 h 468000"/>
              <a:gd name="connsiteX73" fmla="*/ 42533 w 468000"/>
              <a:gd name="connsiteY73" fmla="*/ 241318 h 468000"/>
              <a:gd name="connsiteX74" fmla="*/ 89501 w 468000"/>
              <a:gd name="connsiteY74" fmla="*/ 241318 h 468000"/>
              <a:gd name="connsiteX75" fmla="*/ 111502 w 468000"/>
              <a:gd name="connsiteY75" fmla="*/ 262560 h 468000"/>
              <a:gd name="connsiteX76" fmla="*/ 118144 w 468000"/>
              <a:gd name="connsiteY76" fmla="*/ 310633 h 468000"/>
              <a:gd name="connsiteX77" fmla="*/ 108435 w 468000"/>
              <a:gd name="connsiteY77" fmla="*/ 319737 h 468000"/>
              <a:gd name="connsiteX78" fmla="*/ 132851 w 468000"/>
              <a:gd name="connsiteY78" fmla="*/ 163926 h 468000"/>
              <a:gd name="connsiteX79" fmla="*/ 162101 w 468000"/>
              <a:gd name="connsiteY79" fmla="*/ 134676 h 468000"/>
              <a:gd name="connsiteX80" fmla="*/ 161843 w 468000"/>
              <a:gd name="connsiteY80" fmla="*/ 132118 h 468000"/>
              <a:gd name="connsiteX81" fmla="*/ 209632 w 468000"/>
              <a:gd name="connsiteY81" fmla="*/ 125807 h 468000"/>
              <a:gd name="connsiteX82" fmla="*/ 226693 w 468000"/>
              <a:gd name="connsiteY82" fmla="*/ 137905 h 468000"/>
              <a:gd name="connsiteX83" fmla="*/ 226693 w 468000"/>
              <a:gd name="connsiteY83" fmla="*/ 190791 h 468000"/>
              <a:gd name="connsiteX84" fmla="*/ 190791 w 468000"/>
              <a:gd name="connsiteY84" fmla="*/ 226693 h 468000"/>
              <a:gd name="connsiteX85" fmla="*/ 145924 w 468000"/>
              <a:gd name="connsiteY85" fmla="*/ 226693 h 468000"/>
              <a:gd name="connsiteX86" fmla="*/ 126113 w 468000"/>
              <a:gd name="connsiteY86" fmla="*/ 206133 h 468000"/>
              <a:gd name="connsiteX87" fmla="*/ 131760 w 468000"/>
              <a:gd name="connsiteY87" fmla="*/ 163816 h 468000"/>
              <a:gd name="connsiteX88" fmla="*/ 132851 w 468000"/>
              <a:gd name="connsiteY88" fmla="*/ 163926 h 468000"/>
              <a:gd name="connsiteX89" fmla="*/ 234005 w 468000"/>
              <a:gd name="connsiteY89" fmla="*/ 95068 h 468000"/>
              <a:gd name="connsiteX90" fmla="*/ 248630 w 468000"/>
              <a:gd name="connsiteY90" fmla="*/ 109693 h 468000"/>
              <a:gd name="connsiteX91" fmla="*/ 234005 w 468000"/>
              <a:gd name="connsiteY91" fmla="*/ 124318 h 468000"/>
              <a:gd name="connsiteX92" fmla="*/ 219380 w 468000"/>
              <a:gd name="connsiteY92" fmla="*/ 109693 h 468000"/>
              <a:gd name="connsiteX93" fmla="*/ 234005 w 468000"/>
              <a:gd name="connsiteY93" fmla="*/ 95068 h 468000"/>
              <a:gd name="connsiteX94" fmla="*/ 258377 w 468000"/>
              <a:gd name="connsiteY94" fmla="*/ 125809 h 468000"/>
              <a:gd name="connsiteX95" fmla="*/ 307429 w 468000"/>
              <a:gd name="connsiteY95" fmla="*/ 132333 h 468000"/>
              <a:gd name="connsiteX96" fmla="*/ 307130 w 468000"/>
              <a:gd name="connsiteY96" fmla="*/ 135287 h 468000"/>
              <a:gd name="connsiteX97" fmla="*/ 336380 w 468000"/>
              <a:gd name="connsiteY97" fmla="*/ 164537 h 468000"/>
              <a:gd name="connsiteX98" fmla="*/ 336393 w 468000"/>
              <a:gd name="connsiteY98" fmla="*/ 164536 h 468000"/>
              <a:gd name="connsiteX99" fmla="*/ 341904 w 468000"/>
              <a:gd name="connsiteY99" fmla="*/ 206131 h 468000"/>
              <a:gd name="connsiteX100" fmla="*/ 322087 w 468000"/>
              <a:gd name="connsiteY100" fmla="*/ 226694 h 468000"/>
              <a:gd name="connsiteX101" fmla="*/ 277220 w 468000"/>
              <a:gd name="connsiteY101" fmla="*/ 226694 h 468000"/>
              <a:gd name="connsiteX102" fmla="*/ 241318 w 468000"/>
              <a:gd name="connsiteY102" fmla="*/ 190791 h 468000"/>
              <a:gd name="connsiteX103" fmla="*/ 241318 w 468000"/>
              <a:gd name="connsiteY103" fmla="*/ 137905 h 468000"/>
              <a:gd name="connsiteX104" fmla="*/ 258377 w 468000"/>
              <a:gd name="connsiteY104" fmla="*/ 125809 h 468000"/>
              <a:gd name="connsiteX105" fmla="*/ 335669 w 468000"/>
              <a:gd name="connsiteY105" fmla="*/ 307203 h 468000"/>
              <a:gd name="connsiteX106" fmla="*/ 307205 w 468000"/>
              <a:gd name="connsiteY106" fmla="*/ 335639 h 468000"/>
              <a:gd name="connsiteX107" fmla="*/ 258322 w 468000"/>
              <a:gd name="connsiteY107" fmla="*/ 342101 h 468000"/>
              <a:gd name="connsiteX108" fmla="*/ 241318 w 468000"/>
              <a:gd name="connsiteY108" fmla="*/ 330107 h 468000"/>
              <a:gd name="connsiteX109" fmla="*/ 241318 w 468000"/>
              <a:gd name="connsiteY109" fmla="*/ 277220 h 468000"/>
              <a:gd name="connsiteX110" fmla="*/ 277220 w 468000"/>
              <a:gd name="connsiteY110" fmla="*/ 241318 h 468000"/>
              <a:gd name="connsiteX111" fmla="*/ 322087 w 468000"/>
              <a:gd name="connsiteY111" fmla="*/ 241318 h 468000"/>
              <a:gd name="connsiteX112" fmla="*/ 341904 w 468000"/>
              <a:gd name="connsiteY112" fmla="*/ 261881 h 468000"/>
              <a:gd name="connsiteX113" fmla="*/ 335669 w 468000"/>
              <a:gd name="connsiteY113" fmla="*/ 307203 h 468000"/>
              <a:gd name="connsiteX114" fmla="*/ 234005 w 468000"/>
              <a:gd name="connsiteY114" fmla="*/ 372943 h 468000"/>
              <a:gd name="connsiteX115" fmla="*/ 219380 w 468000"/>
              <a:gd name="connsiteY115" fmla="*/ 358318 h 468000"/>
              <a:gd name="connsiteX116" fmla="*/ 234005 w 468000"/>
              <a:gd name="connsiteY116" fmla="*/ 343693 h 468000"/>
              <a:gd name="connsiteX117" fmla="*/ 248630 w 468000"/>
              <a:gd name="connsiteY117" fmla="*/ 358318 h 468000"/>
              <a:gd name="connsiteX118" fmla="*/ 234005 w 468000"/>
              <a:gd name="connsiteY118" fmla="*/ 372943 h 468000"/>
              <a:gd name="connsiteX119" fmla="*/ 209678 w 468000"/>
              <a:gd name="connsiteY119" fmla="*/ 342121 h 468000"/>
              <a:gd name="connsiteX120" fmla="*/ 162092 w 468000"/>
              <a:gd name="connsiteY120" fmla="*/ 335867 h 468000"/>
              <a:gd name="connsiteX121" fmla="*/ 162101 w 468000"/>
              <a:gd name="connsiteY121" fmla="*/ 335770 h 468000"/>
              <a:gd name="connsiteX122" fmla="*/ 132851 w 468000"/>
              <a:gd name="connsiteY122" fmla="*/ 306520 h 468000"/>
              <a:gd name="connsiteX123" fmla="*/ 132241 w 468000"/>
              <a:gd name="connsiteY123" fmla="*/ 306582 h 468000"/>
              <a:gd name="connsiteX124" fmla="*/ 126108 w 468000"/>
              <a:gd name="connsiteY124" fmla="*/ 261880 h 468000"/>
              <a:gd name="connsiteX125" fmla="*/ 145924 w 468000"/>
              <a:gd name="connsiteY125" fmla="*/ 241318 h 468000"/>
              <a:gd name="connsiteX126" fmla="*/ 190791 w 468000"/>
              <a:gd name="connsiteY126" fmla="*/ 241318 h 468000"/>
              <a:gd name="connsiteX127" fmla="*/ 226693 w 468000"/>
              <a:gd name="connsiteY127" fmla="*/ 277220 h 468000"/>
              <a:gd name="connsiteX128" fmla="*/ 226693 w 468000"/>
              <a:gd name="connsiteY128" fmla="*/ 330107 h 468000"/>
              <a:gd name="connsiteX129" fmla="*/ 209678 w 468000"/>
              <a:gd name="connsiteY129" fmla="*/ 342121 h 468000"/>
              <a:gd name="connsiteX130" fmla="*/ 234005 w 468000"/>
              <a:gd name="connsiteY130" fmla="*/ 204756 h 468000"/>
              <a:gd name="connsiteX131" fmla="*/ 263255 w 468000"/>
              <a:gd name="connsiteY131" fmla="*/ 234006 h 468000"/>
              <a:gd name="connsiteX132" fmla="*/ 234005 w 468000"/>
              <a:gd name="connsiteY132" fmla="*/ 263256 h 468000"/>
              <a:gd name="connsiteX133" fmla="*/ 204755 w 468000"/>
              <a:gd name="connsiteY133" fmla="*/ 234006 h 468000"/>
              <a:gd name="connsiteX134" fmla="*/ 234005 w 468000"/>
              <a:gd name="connsiteY134" fmla="*/ 204756 h 468000"/>
              <a:gd name="connsiteX135" fmla="*/ 350298 w 468000"/>
              <a:gd name="connsiteY135" fmla="*/ 248631 h 468000"/>
              <a:gd name="connsiteX136" fmla="*/ 335673 w 468000"/>
              <a:gd name="connsiteY136" fmla="*/ 234006 h 468000"/>
              <a:gd name="connsiteX137" fmla="*/ 350298 w 468000"/>
              <a:gd name="connsiteY137" fmla="*/ 219381 h 468000"/>
              <a:gd name="connsiteX138" fmla="*/ 364923 w 468000"/>
              <a:gd name="connsiteY138" fmla="*/ 234006 h 468000"/>
              <a:gd name="connsiteX139" fmla="*/ 350298 w 468000"/>
              <a:gd name="connsiteY139" fmla="*/ 248631 h 468000"/>
              <a:gd name="connsiteX140" fmla="*/ 117712 w 468000"/>
              <a:gd name="connsiteY140" fmla="*/ 219381 h 468000"/>
              <a:gd name="connsiteX141" fmla="*/ 132337 w 468000"/>
              <a:gd name="connsiteY141" fmla="*/ 234006 h 468000"/>
              <a:gd name="connsiteX142" fmla="*/ 117712 w 468000"/>
              <a:gd name="connsiteY142" fmla="*/ 248631 h 468000"/>
              <a:gd name="connsiteX143" fmla="*/ 103087 w 468000"/>
              <a:gd name="connsiteY143" fmla="*/ 234006 h 468000"/>
              <a:gd name="connsiteX144" fmla="*/ 117712 w 468000"/>
              <a:gd name="connsiteY144" fmla="*/ 219381 h 468000"/>
              <a:gd name="connsiteX145" fmla="*/ 132851 w 468000"/>
              <a:gd name="connsiteY145" fmla="*/ 321145 h 468000"/>
              <a:gd name="connsiteX146" fmla="*/ 147476 w 468000"/>
              <a:gd name="connsiteY146" fmla="*/ 335770 h 468000"/>
              <a:gd name="connsiteX147" fmla="*/ 132851 w 468000"/>
              <a:gd name="connsiteY147" fmla="*/ 350395 h 468000"/>
              <a:gd name="connsiteX148" fmla="*/ 118226 w 468000"/>
              <a:gd name="connsiteY148" fmla="*/ 335770 h 468000"/>
              <a:gd name="connsiteX149" fmla="*/ 132851 w 468000"/>
              <a:gd name="connsiteY149" fmla="*/ 321145 h 468000"/>
              <a:gd name="connsiteX150" fmla="*/ 336380 w 468000"/>
              <a:gd name="connsiteY150" fmla="*/ 351006 h 468000"/>
              <a:gd name="connsiteX151" fmla="*/ 321755 w 468000"/>
              <a:gd name="connsiteY151" fmla="*/ 336381 h 468000"/>
              <a:gd name="connsiteX152" fmla="*/ 336380 w 468000"/>
              <a:gd name="connsiteY152" fmla="*/ 321756 h 468000"/>
              <a:gd name="connsiteX153" fmla="*/ 351005 w 468000"/>
              <a:gd name="connsiteY153" fmla="*/ 336381 h 468000"/>
              <a:gd name="connsiteX154" fmla="*/ 336380 w 468000"/>
              <a:gd name="connsiteY154" fmla="*/ 351006 h 468000"/>
              <a:gd name="connsiteX155" fmla="*/ 336380 w 468000"/>
              <a:gd name="connsiteY155" fmla="*/ 149912 h 468000"/>
              <a:gd name="connsiteX156" fmla="*/ 321755 w 468000"/>
              <a:gd name="connsiteY156" fmla="*/ 135287 h 468000"/>
              <a:gd name="connsiteX157" fmla="*/ 336380 w 468000"/>
              <a:gd name="connsiteY157" fmla="*/ 120662 h 468000"/>
              <a:gd name="connsiteX158" fmla="*/ 351005 w 468000"/>
              <a:gd name="connsiteY158" fmla="*/ 135287 h 468000"/>
              <a:gd name="connsiteX159" fmla="*/ 336380 w 468000"/>
              <a:gd name="connsiteY159" fmla="*/ 149912 h 468000"/>
              <a:gd name="connsiteX160" fmla="*/ 132851 w 468000"/>
              <a:gd name="connsiteY160" fmla="*/ 120051 h 468000"/>
              <a:gd name="connsiteX161" fmla="*/ 147476 w 468000"/>
              <a:gd name="connsiteY161" fmla="*/ 134676 h 468000"/>
              <a:gd name="connsiteX162" fmla="*/ 132851 w 468000"/>
              <a:gd name="connsiteY162" fmla="*/ 149301 h 468000"/>
              <a:gd name="connsiteX163" fmla="*/ 118226 w 468000"/>
              <a:gd name="connsiteY163" fmla="*/ 134676 h 468000"/>
              <a:gd name="connsiteX164" fmla="*/ 132851 w 468000"/>
              <a:gd name="connsiteY164" fmla="*/ 120051 h 468000"/>
              <a:gd name="connsiteX165" fmla="*/ 36468 w 468000"/>
              <a:gd name="connsiteY165" fmla="*/ 287996 h 468000"/>
              <a:gd name="connsiteX166" fmla="*/ 103818 w 468000"/>
              <a:gd name="connsiteY166" fmla="*/ 333631 h 468000"/>
              <a:gd name="connsiteX167" fmla="*/ 103601 w 468000"/>
              <a:gd name="connsiteY167" fmla="*/ 335770 h 468000"/>
              <a:gd name="connsiteX168" fmla="*/ 132851 w 468000"/>
              <a:gd name="connsiteY168" fmla="*/ 365020 h 468000"/>
              <a:gd name="connsiteX169" fmla="*/ 134592 w 468000"/>
              <a:gd name="connsiteY169" fmla="*/ 364845 h 468000"/>
              <a:gd name="connsiteX170" fmla="*/ 179912 w 468000"/>
              <a:gd name="connsiteY170" fmla="*/ 431518 h 468000"/>
              <a:gd name="connsiteX171" fmla="*/ 36468 w 468000"/>
              <a:gd name="connsiteY171" fmla="*/ 287996 h 468000"/>
              <a:gd name="connsiteX172" fmla="*/ 234005 w 468000"/>
              <a:gd name="connsiteY172" fmla="*/ 453381 h 468000"/>
              <a:gd name="connsiteX173" fmla="*/ 226693 w 468000"/>
              <a:gd name="connsiteY173" fmla="*/ 446068 h 468000"/>
              <a:gd name="connsiteX174" fmla="*/ 234005 w 468000"/>
              <a:gd name="connsiteY174" fmla="*/ 438756 h 468000"/>
              <a:gd name="connsiteX175" fmla="*/ 241318 w 468000"/>
              <a:gd name="connsiteY175" fmla="*/ 446068 h 468000"/>
              <a:gd name="connsiteX176" fmla="*/ 234005 w 468000"/>
              <a:gd name="connsiteY176" fmla="*/ 453381 h 468000"/>
              <a:gd name="connsiteX177" fmla="*/ 288136 w 468000"/>
              <a:gd name="connsiteY177" fmla="*/ 431500 h 468000"/>
              <a:gd name="connsiteX178" fmla="*/ 333243 w 468000"/>
              <a:gd name="connsiteY178" fmla="*/ 365313 h 468000"/>
              <a:gd name="connsiteX179" fmla="*/ 336380 w 468000"/>
              <a:gd name="connsiteY179" fmla="*/ 365631 h 468000"/>
              <a:gd name="connsiteX180" fmla="*/ 365630 w 468000"/>
              <a:gd name="connsiteY180" fmla="*/ 336381 h 468000"/>
              <a:gd name="connsiteX181" fmla="*/ 365311 w 468000"/>
              <a:gd name="connsiteY181" fmla="*/ 333222 h 468000"/>
              <a:gd name="connsiteX182" fmla="*/ 431491 w 468000"/>
              <a:gd name="connsiteY182" fmla="*/ 288169 h 468000"/>
              <a:gd name="connsiteX183" fmla="*/ 288136 w 468000"/>
              <a:gd name="connsiteY183" fmla="*/ 431500 h 468000"/>
              <a:gd name="connsiteX184" fmla="*/ 446068 w 468000"/>
              <a:gd name="connsiteY184" fmla="*/ 241318 h 468000"/>
              <a:gd name="connsiteX185" fmla="*/ 438755 w 468000"/>
              <a:gd name="connsiteY185" fmla="*/ 234006 h 468000"/>
              <a:gd name="connsiteX186" fmla="*/ 446068 w 468000"/>
              <a:gd name="connsiteY186" fmla="*/ 226693 h 468000"/>
              <a:gd name="connsiteX187" fmla="*/ 453380 w 468000"/>
              <a:gd name="connsiteY187" fmla="*/ 234006 h 468000"/>
              <a:gd name="connsiteX188" fmla="*/ 446068 w 468000"/>
              <a:gd name="connsiteY188" fmla="*/ 241318 h 468000"/>
              <a:gd name="connsiteX189" fmla="*/ 431418 w 468000"/>
              <a:gd name="connsiteY189" fmla="*/ 179627 h 468000"/>
              <a:gd name="connsiteX190" fmla="*/ 365580 w 468000"/>
              <a:gd name="connsiteY190" fmla="*/ 134795 h 468000"/>
              <a:gd name="connsiteX191" fmla="*/ 336380 w 468000"/>
              <a:gd name="connsiteY191" fmla="*/ 106037 h 468000"/>
              <a:gd name="connsiteX192" fmla="*/ 334655 w 468000"/>
              <a:gd name="connsiteY192" fmla="*/ 106211 h 468000"/>
              <a:gd name="connsiteX193" fmla="*/ 288224 w 468000"/>
              <a:gd name="connsiteY193" fmla="*/ 36577 h 468000"/>
              <a:gd name="connsiteX194" fmla="*/ 431418 w 468000"/>
              <a:gd name="connsiteY194" fmla="*/ 179627 h 468000"/>
              <a:gd name="connsiteX195" fmla="*/ 234005 w 468000"/>
              <a:gd name="connsiteY195" fmla="*/ 14631 h 468000"/>
              <a:gd name="connsiteX196" fmla="*/ 241318 w 468000"/>
              <a:gd name="connsiteY196" fmla="*/ 21943 h 468000"/>
              <a:gd name="connsiteX197" fmla="*/ 234005 w 468000"/>
              <a:gd name="connsiteY197" fmla="*/ 29256 h 468000"/>
              <a:gd name="connsiteX198" fmla="*/ 226693 w 468000"/>
              <a:gd name="connsiteY198" fmla="*/ 21943 h 468000"/>
              <a:gd name="connsiteX199" fmla="*/ 234005 w 468000"/>
              <a:gd name="connsiteY199" fmla="*/ 14631 h 468000"/>
              <a:gd name="connsiteX200" fmla="*/ 179845 w 468000"/>
              <a:gd name="connsiteY200" fmla="*/ 36485 h 468000"/>
              <a:gd name="connsiteX201" fmla="*/ 133619 w 468000"/>
              <a:gd name="connsiteY201" fmla="*/ 105504 h 468000"/>
              <a:gd name="connsiteX202" fmla="*/ 132851 w 468000"/>
              <a:gd name="connsiteY202" fmla="*/ 105426 h 468000"/>
              <a:gd name="connsiteX203" fmla="*/ 103632 w 468000"/>
              <a:gd name="connsiteY203" fmla="*/ 134377 h 468000"/>
              <a:gd name="connsiteX204" fmla="*/ 36448 w 468000"/>
              <a:gd name="connsiteY204" fmla="*/ 179972 h 468000"/>
              <a:gd name="connsiteX205" fmla="*/ 179845 w 468000"/>
              <a:gd name="connsiteY205" fmla="*/ 36485 h 468000"/>
              <a:gd name="connsiteX206" fmla="*/ 21943 w 468000"/>
              <a:gd name="connsiteY206" fmla="*/ 226693 h 468000"/>
              <a:gd name="connsiteX207" fmla="*/ 29255 w 468000"/>
              <a:gd name="connsiteY207" fmla="*/ 234006 h 468000"/>
              <a:gd name="connsiteX208" fmla="*/ 21943 w 468000"/>
              <a:gd name="connsiteY208" fmla="*/ 241318 h 468000"/>
              <a:gd name="connsiteX209" fmla="*/ 14630 w 468000"/>
              <a:gd name="connsiteY209" fmla="*/ 234006 h 468000"/>
              <a:gd name="connsiteX210" fmla="*/ 21943 w 468000"/>
              <a:gd name="connsiteY210" fmla="*/ 226693 h 46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68000" h="468000">
                <a:moveTo>
                  <a:pt x="15621" y="254904"/>
                </a:moveTo>
                <a:cubicBezTo>
                  <a:pt x="25475" y="359607"/>
                  <a:pt x="108389" y="442508"/>
                  <a:pt x="213093" y="452346"/>
                </a:cubicBezTo>
                <a:cubicBezTo>
                  <a:pt x="216480" y="463895"/>
                  <a:pt x="228589" y="470512"/>
                  <a:pt x="240138" y="467125"/>
                </a:cubicBezTo>
                <a:cubicBezTo>
                  <a:pt x="247254" y="465038"/>
                  <a:pt x="252821" y="459475"/>
                  <a:pt x="254913" y="452360"/>
                </a:cubicBezTo>
                <a:cubicBezTo>
                  <a:pt x="359607" y="442505"/>
                  <a:pt x="442506" y="359607"/>
                  <a:pt x="452361" y="254913"/>
                </a:cubicBezTo>
                <a:cubicBezTo>
                  <a:pt x="463908" y="251517"/>
                  <a:pt x="470516" y="239403"/>
                  <a:pt x="467120" y="227857"/>
                </a:cubicBezTo>
                <a:cubicBezTo>
                  <a:pt x="465027" y="220740"/>
                  <a:pt x="459457" y="215176"/>
                  <a:pt x="452338" y="213091"/>
                </a:cubicBezTo>
                <a:cubicBezTo>
                  <a:pt x="442234" y="108520"/>
                  <a:pt x="359479" y="25754"/>
                  <a:pt x="254909" y="15637"/>
                </a:cubicBezTo>
                <a:cubicBezTo>
                  <a:pt x="251506" y="4092"/>
                  <a:pt x="239388" y="-2508"/>
                  <a:pt x="227844" y="895"/>
                </a:cubicBezTo>
                <a:cubicBezTo>
                  <a:pt x="220732" y="2991"/>
                  <a:pt x="215174" y="8559"/>
                  <a:pt x="213091" y="15674"/>
                </a:cubicBezTo>
                <a:cubicBezTo>
                  <a:pt x="108378" y="25467"/>
                  <a:pt x="25452" y="108386"/>
                  <a:pt x="15651" y="213098"/>
                </a:cubicBezTo>
                <a:cubicBezTo>
                  <a:pt x="4104" y="216493"/>
                  <a:pt x="-2504" y="228605"/>
                  <a:pt x="891" y="240152"/>
                </a:cubicBezTo>
                <a:cubicBezTo>
                  <a:pt x="2978" y="247251"/>
                  <a:pt x="8525" y="252806"/>
                  <a:pt x="15621" y="254904"/>
                </a:cubicBezTo>
                <a:lnTo>
                  <a:pt x="15621" y="254904"/>
                </a:lnTo>
                <a:close/>
                <a:moveTo>
                  <a:pt x="107318" y="148655"/>
                </a:moveTo>
                <a:cubicBezTo>
                  <a:pt x="109764" y="153134"/>
                  <a:pt x="113339" y="156895"/>
                  <a:pt x="117687" y="159565"/>
                </a:cubicBezTo>
                <a:cubicBezTo>
                  <a:pt x="114664" y="174716"/>
                  <a:pt x="112597" y="190042"/>
                  <a:pt x="111499" y="205453"/>
                </a:cubicBezTo>
                <a:cubicBezTo>
                  <a:pt x="100754" y="207831"/>
                  <a:pt x="92254" y="216039"/>
                  <a:pt x="89501" y="226693"/>
                </a:cubicBezTo>
                <a:lnTo>
                  <a:pt x="42533" y="226693"/>
                </a:lnTo>
                <a:cubicBezTo>
                  <a:pt x="40745" y="221693"/>
                  <a:pt x="37202" y="217513"/>
                  <a:pt x="32563" y="214930"/>
                </a:cubicBezTo>
                <a:cubicBezTo>
                  <a:pt x="41346" y="188957"/>
                  <a:pt x="67880" y="165357"/>
                  <a:pt x="107318" y="148655"/>
                </a:cubicBezTo>
                <a:close/>
                <a:moveTo>
                  <a:pt x="214914" y="32535"/>
                </a:moveTo>
                <a:cubicBezTo>
                  <a:pt x="217496" y="37188"/>
                  <a:pt x="221683" y="40741"/>
                  <a:pt x="226693" y="42533"/>
                </a:cubicBezTo>
                <a:lnTo>
                  <a:pt x="226693" y="81482"/>
                </a:lnTo>
                <a:cubicBezTo>
                  <a:pt x="213812" y="84797"/>
                  <a:pt x="204795" y="96393"/>
                  <a:pt x="204755" y="109693"/>
                </a:cubicBezTo>
                <a:cubicBezTo>
                  <a:pt x="204755" y="110311"/>
                  <a:pt x="204900" y="110889"/>
                  <a:pt x="204938" y="111497"/>
                </a:cubicBezTo>
                <a:cubicBezTo>
                  <a:pt x="188821" y="112667"/>
                  <a:pt x="172799" y="114902"/>
                  <a:pt x="156977" y="118185"/>
                </a:cubicBezTo>
                <a:cubicBezTo>
                  <a:pt x="154543" y="114690"/>
                  <a:pt x="151378" y="111767"/>
                  <a:pt x="147702" y="109617"/>
                </a:cubicBezTo>
                <a:cubicBezTo>
                  <a:pt x="164437" y="68853"/>
                  <a:pt x="188361" y="41514"/>
                  <a:pt x="214914" y="32535"/>
                </a:cubicBezTo>
                <a:lnTo>
                  <a:pt x="214914" y="32535"/>
                </a:lnTo>
                <a:close/>
                <a:moveTo>
                  <a:pt x="253095" y="32537"/>
                </a:moveTo>
                <a:cubicBezTo>
                  <a:pt x="279817" y="41594"/>
                  <a:pt x="303942" y="69382"/>
                  <a:pt x="320701" y="110678"/>
                </a:cubicBezTo>
                <a:cubicBezTo>
                  <a:pt x="317510" y="112715"/>
                  <a:pt x="314742" y="115350"/>
                  <a:pt x="312550" y="118438"/>
                </a:cubicBezTo>
                <a:cubicBezTo>
                  <a:pt x="296236" y="114996"/>
                  <a:pt x="279705" y="112674"/>
                  <a:pt x="263074" y="111488"/>
                </a:cubicBezTo>
                <a:cubicBezTo>
                  <a:pt x="263111" y="110883"/>
                  <a:pt x="263255" y="110308"/>
                  <a:pt x="263255" y="109693"/>
                </a:cubicBezTo>
                <a:cubicBezTo>
                  <a:pt x="263216" y="96393"/>
                  <a:pt x="254199" y="84797"/>
                  <a:pt x="241318" y="81482"/>
                </a:cubicBezTo>
                <a:lnTo>
                  <a:pt x="241318" y="42533"/>
                </a:lnTo>
                <a:cubicBezTo>
                  <a:pt x="246327" y="40742"/>
                  <a:pt x="250514" y="37189"/>
                  <a:pt x="253095" y="32537"/>
                </a:cubicBezTo>
                <a:close/>
                <a:moveTo>
                  <a:pt x="435528" y="214886"/>
                </a:moveTo>
                <a:cubicBezTo>
                  <a:pt x="430851" y="217465"/>
                  <a:pt x="427276" y="221664"/>
                  <a:pt x="425478" y="226693"/>
                </a:cubicBezTo>
                <a:lnTo>
                  <a:pt x="378510" y="226693"/>
                </a:lnTo>
                <a:cubicBezTo>
                  <a:pt x="375757" y="216039"/>
                  <a:pt x="367257" y="207832"/>
                  <a:pt x="356514" y="205453"/>
                </a:cubicBezTo>
                <a:cubicBezTo>
                  <a:pt x="355441" y="190434"/>
                  <a:pt x="353448" y="175494"/>
                  <a:pt x="350547" y="160718"/>
                </a:cubicBezTo>
                <a:cubicBezTo>
                  <a:pt x="355366" y="158025"/>
                  <a:pt x="359324" y="154022"/>
                  <a:pt x="361964" y="149173"/>
                </a:cubicBezTo>
                <a:cubicBezTo>
                  <a:pt x="400771" y="165828"/>
                  <a:pt x="426820" y="189108"/>
                  <a:pt x="435528" y="214886"/>
                </a:cubicBezTo>
                <a:close/>
                <a:moveTo>
                  <a:pt x="349906" y="310601"/>
                </a:moveTo>
                <a:cubicBezTo>
                  <a:pt x="353168" y="294751"/>
                  <a:pt x="355375" y="278702"/>
                  <a:pt x="356513" y="262559"/>
                </a:cubicBezTo>
                <a:cubicBezTo>
                  <a:pt x="367257" y="260180"/>
                  <a:pt x="375757" y="251973"/>
                  <a:pt x="378510" y="241318"/>
                </a:cubicBezTo>
                <a:lnTo>
                  <a:pt x="425478" y="241318"/>
                </a:lnTo>
                <a:cubicBezTo>
                  <a:pt x="427273" y="246337"/>
                  <a:pt x="430836" y="250530"/>
                  <a:pt x="435500" y="253110"/>
                </a:cubicBezTo>
                <a:cubicBezTo>
                  <a:pt x="426630" y="279210"/>
                  <a:pt x="399942" y="302841"/>
                  <a:pt x="360208" y="319529"/>
                </a:cubicBezTo>
                <a:cubicBezTo>
                  <a:pt x="357523" y="315785"/>
                  <a:pt x="353994" y="312727"/>
                  <a:pt x="349906" y="310601"/>
                </a:cubicBezTo>
                <a:lnTo>
                  <a:pt x="349906" y="310601"/>
                </a:lnTo>
                <a:close/>
                <a:moveTo>
                  <a:pt x="253097" y="435477"/>
                </a:moveTo>
                <a:cubicBezTo>
                  <a:pt x="250515" y="430824"/>
                  <a:pt x="246328" y="427270"/>
                  <a:pt x="241318" y="425478"/>
                </a:cubicBezTo>
                <a:lnTo>
                  <a:pt x="241318" y="386530"/>
                </a:lnTo>
                <a:cubicBezTo>
                  <a:pt x="254199" y="383215"/>
                  <a:pt x="263216" y="371619"/>
                  <a:pt x="263255" y="358318"/>
                </a:cubicBezTo>
                <a:cubicBezTo>
                  <a:pt x="263255" y="357675"/>
                  <a:pt x="263106" y="357072"/>
                  <a:pt x="263065" y="356439"/>
                </a:cubicBezTo>
                <a:cubicBezTo>
                  <a:pt x="279032" y="355290"/>
                  <a:pt x="294906" y="353099"/>
                  <a:pt x="310587" y="349881"/>
                </a:cubicBezTo>
                <a:cubicBezTo>
                  <a:pt x="312716" y="353986"/>
                  <a:pt x="315785" y="357530"/>
                  <a:pt x="319545" y="360223"/>
                </a:cubicBezTo>
                <a:cubicBezTo>
                  <a:pt x="302840" y="399927"/>
                  <a:pt x="279188" y="426626"/>
                  <a:pt x="253097" y="435477"/>
                </a:cubicBezTo>
                <a:lnTo>
                  <a:pt x="253097" y="435477"/>
                </a:lnTo>
                <a:close/>
                <a:moveTo>
                  <a:pt x="214916" y="435474"/>
                </a:moveTo>
                <a:cubicBezTo>
                  <a:pt x="188888" y="426639"/>
                  <a:pt x="165245" y="399978"/>
                  <a:pt x="148546" y="360371"/>
                </a:cubicBezTo>
                <a:cubicBezTo>
                  <a:pt x="152577" y="357765"/>
                  <a:pt x="155906" y="354209"/>
                  <a:pt x="158240" y="350015"/>
                </a:cubicBezTo>
                <a:cubicBezTo>
                  <a:pt x="173655" y="353150"/>
                  <a:pt x="189256" y="355293"/>
                  <a:pt x="204946" y="356430"/>
                </a:cubicBezTo>
                <a:cubicBezTo>
                  <a:pt x="204905" y="357066"/>
                  <a:pt x="204755" y="357672"/>
                  <a:pt x="204755" y="358318"/>
                </a:cubicBezTo>
                <a:cubicBezTo>
                  <a:pt x="204795" y="371619"/>
                  <a:pt x="213812" y="383215"/>
                  <a:pt x="226693" y="386530"/>
                </a:cubicBezTo>
                <a:lnTo>
                  <a:pt x="226693" y="425478"/>
                </a:lnTo>
                <a:cubicBezTo>
                  <a:pt x="221684" y="427269"/>
                  <a:pt x="217497" y="430822"/>
                  <a:pt x="214916" y="435473"/>
                </a:cubicBezTo>
                <a:lnTo>
                  <a:pt x="214916" y="435474"/>
                </a:lnTo>
                <a:close/>
                <a:moveTo>
                  <a:pt x="108435" y="319737"/>
                </a:moveTo>
                <a:cubicBezTo>
                  <a:pt x="68418" y="303032"/>
                  <a:pt x="41488" y="279285"/>
                  <a:pt x="32585" y="253069"/>
                </a:cubicBezTo>
                <a:cubicBezTo>
                  <a:pt x="37214" y="250485"/>
                  <a:pt x="40748" y="246310"/>
                  <a:pt x="42533" y="241318"/>
                </a:cubicBezTo>
                <a:lnTo>
                  <a:pt x="89501" y="241318"/>
                </a:lnTo>
                <a:cubicBezTo>
                  <a:pt x="92254" y="251974"/>
                  <a:pt x="100756" y="260182"/>
                  <a:pt x="111502" y="262560"/>
                </a:cubicBezTo>
                <a:cubicBezTo>
                  <a:pt x="112653" y="278713"/>
                  <a:pt x="114871" y="294773"/>
                  <a:pt x="118144" y="310633"/>
                </a:cubicBezTo>
                <a:cubicBezTo>
                  <a:pt x="114253" y="312884"/>
                  <a:pt x="110931" y="315999"/>
                  <a:pt x="108435" y="319737"/>
                </a:cubicBezTo>
                <a:close/>
                <a:moveTo>
                  <a:pt x="132851" y="163926"/>
                </a:moveTo>
                <a:cubicBezTo>
                  <a:pt x="148999" y="163909"/>
                  <a:pt x="162084" y="150824"/>
                  <a:pt x="162101" y="134676"/>
                </a:cubicBezTo>
                <a:cubicBezTo>
                  <a:pt x="162101" y="133800"/>
                  <a:pt x="161919" y="132975"/>
                  <a:pt x="161843" y="132118"/>
                </a:cubicBezTo>
                <a:cubicBezTo>
                  <a:pt x="177611" y="128933"/>
                  <a:pt x="193578" y="126825"/>
                  <a:pt x="209632" y="125807"/>
                </a:cubicBezTo>
                <a:cubicBezTo>
                  <a:pt x="213635" y="131803"/>
                  <a:pt x="219710" y="136111"/>
                  <a:pt x="226693" y="137905"/>
                </a:cubicBezTo>
                <a:lnTo>
                  <a:pt x="226693" y="190791"/>
                </a:lnTo>
                <a:cubicBezTo>
                  <a:pt x="208319" y="193927"/>
                  <a:pt x="193926" y="208319"/>
                  <a:pt x="190791" y="226693"/>
                </a:cubicBezTo>
                <a:lnTo>
                  <a:pt x="145924" y="226693"/>
                </a:lnTo>
                <a:cubicBezTo>
                  <a:pt x="143352" y="216857"/>
                  <a:pt x="135847" y="209067"/>
                  <a:pt x="126113" y="206133"/>
                </a:cubicBezTo>
                <a:cubicBezTo>
                  <a:pt x="127139" y="191926"/>
                  <a:pt x="129025" y="177795"/>
                  <a:pt x="131760" y="163816"/>
                </a:cubicBezTo>
                <a:cubicBezTo>
                  <a:pt x="132130" y="163830"/>
                  <a:pt x="132477" y="163926"/>
                  <a:pt x="132851" y="163926"/>
                </a:cubicBezTo>
                <a:close/>
                <a:moveTo>
                  <a:pt x="234005" y="95068"/>
                </a:moveTo>
                <a:cubicBezTo>
                  <a:pt x="242082" y="95068"/>
                  <a:pt x="248630" y="101616"/>
                  <a:pt x="248630" y="109693"/>
                </a:cubicBezTo>
                <a:cubicBezTo>
                  <a:pt x="248630" y="117770"/>
                  <a:pt x="242082" y="124318"/>
                  <a:pt x="234005" y="124318"/>
                </a:cubicBezTo>
                <a:cubicBezTo>
                  <a:pt x="225928" y="124318"/>
                  <a:pt x="219380" y="117770"/>
                  <a:pt x="219380" y="109693"/>
                </a:cubicBezTo>
                <a:cubicBezTo>
                  <a:pt x="219389" y="101620"/>
                  <a:pt x="225932" y="95077"/>
                  <a:pt x="234005" y="95068"/>
                </a:cubicBezTo>
                <a:close/>
                <a:moveTo>
                  <a:pt x="258377" y="125809"/>
                </a:moveTo>
                <a:cubicBezTo>
                  <a:pt x="274860" y="126837"/>
                  <a:pt x="291251" y="129017"/>
                  <a:pt x="307429" y="132333"/>
                </a:cubicBezTo>
                <a:cubicBezTo>
                  <a:pt x="307278" y="133312"/>
                  <a:pt x="307179" y="134298"/>
                  <a:pt x="307130" y="135287"/>
                </a:cubicBezTo>
                <a:cubicBezTo>
                  <a:pt x="307147" y="151434"/>
                  <a:pt x="320233" y="164520"/>
                  <a:pt x="336380" y="164537"/>
                </a:cubicBezTo>
                <a:lnTo>
                  <a:pt x="336393" y="164536"/>
                </a:lnTo>
                <a:cubicBezTo>
                  <a:pt x="339051" y="178280"/>
                  <a:pt x="340891" y="192169"/>
                  <a:pt x="341904" y="206131"/>
                </a:cubicBezTo>
                <a:cubicBezTo>
                  <a:pt x="332167" y="209064"/>
                  <a:pt x="324659" y="216855"/>
                  <a:pt x="322087" y="226694"/>
                </a:cubicBezTo>
                <a:lnTo>
                  <a:pt x="277220" y="226694"/>
                </a:lnTo>
                <a:cubicBezTo>
                  <a:pt x="274084" y="208320"/>
                  <a:pt x="259692" y="193927"/>
                  <a:pt x="241318" y="190791"/>
                </a:cubicBezTo>
                <a:lnTo>
                  <a:pt x="241318" y="137905"/>
                </a:lnTo>
                <a:cubicBezTo>
                  <a:pt x="248300" y="136112"/>
                  <a:pt x="254374" y="131805"/>
                  <a:pt x="258377" y="125809"/>
                </a:cubicBezTo>
                <a:close/>
                <a:moveTo>
                  <a:pt x="335669" y="307203"/>
                </a:moveTo>
                <a:cubicBezTo>
                  <a:pt x="320123" y="307590"/>
                  <a:pt x="307608" y="320093"/>
                  <a:pt x="307205" y="335639"/>
                </a:cubicBezTo>
                <a:cubicBezTo>
                  <a:pt x="291080" y="338926"/>
                  <a:pt x="274746" y="341085"/>
                  <a:pt x="258322" y="342101"/>
                </a:cubicBezTo>
                <a:cubicBezTo>
                  <a:pt x="254314" y="336155"/>
                  <a:pt x="248263" y="331887"/>
                  <a:pt x="241318" y="330107"/>
                </a:cubicBezTo>
                <a:lnTo>
                  <a:pt x="241318" y="277220"/>
                </a:lnTo>
                <a:cubicBezTo>
                  <a:pt x="259692" y="274085"/>
                  <a:pt x="274084" y="259692"/>
                  <a:pt x="277220" y="241318"/>
                </a:cubicBezTo>
                <a:lnTo>
                  <a:pt x="322087" y="241318"/>
                </a:lnTo>
                <a:cubicBezTo>
                  <a:pt x="324659" y="251157"/>
                  <a:pt x="332167" y="258948"/>
                  <a:pt x="341904" y="261881"/>
                </a:cubicBezTo>
                <a:cubicBezTo>
                  <a:pt x="340812" y="277108"/>
                  <a:pt x="338729" y="292247"/>
                  <a:pt x="335669" y="307203"/>
                </a:cubicBezTo>
                <a:close/>
                <a:moveTo>
                  <a:pt x="234005" y="372943"/>
                </a:moveTo>
                <a:cubicBezTo>
                  <a:pt x="225928" y="372943"/>
                  <a:pt x="219380" y="366395"/>
                  <a:pt x="219380" y="358318"/>
                </a:cubicBezTo>
                <a:cubicBezTo>
                  <a:pt x="219380" y="350241"/>
                  <a:pt x="225928" y="343693"/>
                  <a:pt x="234005" y="343693"/>
                </a:cubicBezTo>
                <a:cubicBezTo>
                  <a:pt x="242082" y="343693"/>
                  <a:pt x="248630" y="350241"/>
                  <a:pt x="248630" y="358318"/>
                </a:cubicBezTo>
                <a:cubicBezTo>
                  <a:pt x="248621" y="366392"/>
                  <a:pt x="242079" y="372934"/>
                  <a:pt x="234005" y="372943"/>
                </a:cubicBezTo>
                <a:close/>
                <a:moveTo>
                  <a:pt x="209678" y="342121"/>
                </a:moveTo>
                <a:cubicBezTo>
                  <a:pt x="193693" y="341114"/>
                  <a:pt x="177794" y="339024"/>
                  <a:pt x="162092" y="335867"/>
                </a:cubicBezTo>
                <a:lnTo>
                  <a:pt x="162101" y="335770"/>
                </a:lnTo>
                <a:cubicBezTo>
                  <a:pt x="162084" y="319623"/>
                  <a:pt x="148999" y="306537"/>
                  <a:pt x="132851" y="306520"/>
                </a:cubicBezTo>
                <a:cubicBezTo>
                  <a:pt x="132643" y="306520"/>
                  <a:pt x="132449" y="306577"/>
                  <a:pt x="132241" y="306582"/>
                </a:cubicBezTo>
                <a:cubicBezTo>
                  <a:pt x="129246" y="291827"/>
                  <a:pt x="127198" y="276896"/>
                  <a:pt x="126108" y="261880"/>
                </a:cubicBezTo>
                <a:cubicBezTo>
                  <a:pt x="135845" y="258946"/>
                  <a:pt x="143352" y="251156"/>
                  <a:pt x="145924" y="241318"/>
                </a:cubicBezTo>
                <a:lnTo>
                  <a:pt x="190791" y="241318"/>
                </a:lnTo>
                <a:cubicBezTo>
                  <a:pt x="193926" y="259692"/>
                  <a:pt x="208319" y="274085"/>
                  <a:pt x="226693" y="277220"/>
                </a:cubicBezTo>
                <a:lnTo>
                  <a:pt x="226693" y="330107"/>
                </a:lnTo>
                <a:cubicBezTo>
                  <a:pt x="219740" y="331890"/>
                  <a:pt x="213685" y="336166"/>
                  <a:pt x="209678" y="342121"/>
                </a:cubicBezTo>
                <a:close/>
                <a:moveTo>
                  <a:pt x="234005" y="204756"/>
                </a:moveTo>
                <a:cubicBezTo>
                  <a:pt x="250160" y="204756"/>
                  <a:pt x="263255" y="217851"/>
                  <a:pt x="263255" y="234006"/>
                </a:cubicBezTo>
                <a:cubicBezTo>
                  <a:pt x="263255" y="250160"/>
                  <a:pt x="250160" y="263256"/>
                  <a:pt x="234005" y="263256"/>
                </a:cubicBezTo>
                <a:cubicBezTo>
                  <a:pt x="217851" y="263256"/>
                  <a:pt x="204755" y="250160"/>
                  <a:pt x="204755" y="234006"/>
                </a:cubicBezTo>
                <a:cubicBezTo>
                  <a:pt x="204772" y="217859"/>
                  <a:pt x="217858" y="204773"/>
                  <a:pt x="234005" y="204756"/>
                </a:cubicBezTo>
                <a:close/>
                <a:moveTo>
                  <a:pt x="350298" y="248631"/>
                </a:moveTo>
                <a:cubicBezTo>
                  <a:pt x="342221" y="248631"/>
                  <a:pt x="335673" y="242083"/>
                  <a:pt x="335673" y="234006"/>
                </a:cubicBezTo>
                <a:cubicBezTo>
                  <a:pt x="335673" y="225929"/>
                  <a:pt x="342221" y="219381"/>
                  <a:pt x="350298" y="219381"/>
                </a:cubicBezTo>
                <a:cubicBezTo>
                  <a:pt x="358375" y="219381"/>
                  <a:pt x="364923" y="225929"/>
                  <a:pt x="364923" y="234006"/>
                </a:cubicBezTo>
                <a:cubicBezTo>
                  <a:pt x="364914" y="242079"/>
                  <a:pt x="358372" y="248622"/>
                  <a:pt x="350298" y="248631"/>
                </a:cubicBezTo>
                <a:close/>
                <a:moveTo>
                  <a:pt x="117712" y="219381"/>
                </a:moveTo>
                <a:cubicBezTo>
                  <a:pt x="125789" y="219381"/>
                  <a:pt x="132337" y="225929"/>
                  <a:pt x="132337" y="234006"/>
                </a:cubicBezTo>
                <a:cubicBezTo>
                  <a:pt x="132337" y="242083"/>
                  <a:pt x="125789" y="248631"/>
                  <a:pt x="117712" y="248631"/>
                </a:cubicBezTo>
                <a:cubicBezTo>
                  <a:pt x="109635" y="248631"/>
                  <a:pt x="103087" y="242083"/>
                  <a:pt x="103087" y="234006"/>
                </a:cubicBezTo>
                <a:cubicBezTo>
                  <a:pt x="103096" y="225932"/>
                  <a:pt x="109639" y="219390"/>
                  <a:pt x="117712" y="219381"/>
                </a:cubicBezTo>
                <a:close/>
                <a:moveTo>
                  <a:pt x="132851" y="321145"/>
                </a:moveTo>
                <a:cubicBezTo>
                  <a:pt x="140929" y="321145"/>
                  <a:pt x="147476" y="327693"/>
                  <a:pt x="147476" y="335770"/>
                </a:cubicBezTo>
                <a:cubicBezTo>
                  <a:pt x="147476" y="343847"/>
                  <a:pt x="140929" y="350395"/>
                  <a:pt x="132851" y="350395"/>
                </a:cubicBezTo>
                <a:cubicBezTo>
                  <a:pt x="124774" y="350395"/>
                  <a:pt x="118226" y="343847"/>
                  <a:pt x="118226" y="335770"/>
                </a:cubicBezTo>
                <a:cubicBezTo>
                  <a:pt x="118236" y="327697"/>
                  <a:pt x="124778" y="321154"/>
                  <a:pt x="132851" y="321145"/>
                </a:cubicBezTo>
                <a:close/>
                <a:moveTo>
                  <a:pt x="336380" y="351006"/>
                </a:moveTo>
                <a:cubicBezTo>
                  <a:pt x="328303" y="351006"/>
                  <a:pt x="321755" y="344458"/>
                  <a:pt x="321755" y="336381"/>
                </a:cubicBezTo>
                <a:cubicBezTo>
                  <a:pt x="321755" y="328304"/>
                  <a:pt x="328303" y="321756"/>
                  <a:pt x="336380" y="321756"/>
                </a:cubicBezTo>
                <a:cubicBezTo>
                  <a:pt x="344457" y="321756"/>
                  <a:pt x="351005" y="328304"/>
                  <a:pt x="351005" y="336381"/>
                </a:cubicBezTo>
                <a:cubicBezTo>
                  <a:pt x="350996" y="344454"/>
                  <a:pt x="344454" y="350997"/>
                  <a:pt x="336380" y="351006"/>
                </a:cubicBezTo>
                <a:close/>
                <a:moveTo>
                  <a:pt x="336380" y="149912"/>
                </a:moveTo>
                <a:cubicBezTo>
                  <a:pt x="328303" y="149912"/>
                  <a:pt x="321755" y="143364"/>
                  <a:pt x="321755" y="135287"/>
                </a:cubicBezTo>
                <a:cubicBezTo>
                  <a:pt x="321755" y="127210"/>
                  <a:pt x="328303" y="120662"/>
                  <a:pt x="336380" y="120662"/>
                </a:cubicBezTo>
                <a:cubicBezTo>
                  <a:pt x="344457" y="120662"/>
                  <a:pt x="351005" y="127210"/>
                  <a:pt x="351005" y="135287"/>
                </a:cubicBezTo>
                <a:cubicBezTo>
                  <a:pt x="350996" y="143360"/>
                  <a:pt x="344454" y="149903"/>
                  <a:pt x="336380" y="149912"/>
                </a:cubicBezTo>
                <a:close/>
                <a:moveTo>
                  <a:pt x="132851" y="120051"/>
                </a:moveTo>
                <a:cubicBezTo>
                  <a:pt x="140929" y="120051"/>
                  <a:pt x="147476" y="126599"/>
                  <a:pt x="147476" y="134676"/>
                </a:cubicBezTo>
                <a:cubicBezTo>
                  <a:pt x="147476" y="142754"/>
                  <a:pt x="140929" y="149301"/>
                  <a:pt x="132851" y="149301"/>
                </a:cubicBezTo>
                <a:cubicBezTo>
                  <a:pt x="124774" y="149301"/>
                  <a:pt x="118226" y="142754"/>
                  <a:pt x="118226" y="134676"/>
                </a:cubicBezTo>
                <a:cubicBezTo>
                  <a:pt x="118236" y="126603"/>
                  <a:pt x="124778" y="120061"/>
                  <a:pt x="132851" y="120051"/>
                </a:cubicBezTo>
                <a:close/>
                <a:moveTo>
                  <a:pt x="36468" y="287996"/>
                </a:moveTo>
                <a:cubicBezTo>
                  <a:pt x="55056" y="308247"/>
                  <a:pt x="78119" y="323874"/>
                  <a:pt x="103818" y="333631"/>
                </a:cubicBezTo>
                <a:cubicBezTo>
                  <a:pt x="103765" y="334350"/>
                  <a:pt x="103601" y="335038"/>
                  <a:pt x="103601" y="335770"/>
                </a:cubicBezTo>
                <a:cubicBezTo>
                  <a:pt x="103619" y="351918"/>
                  <a:pt x="116704" y="365003"/>
                  <a:pt x="132851" y="365020"/>
                </a:cubicBezTo>
                <a:cubicBezTo>
                  <a:pt x="133447" y="365020"/>
                  <a:pt x="134004" y="364880"/>
                  <a:pt x="134592" y="364845"/>
                </a:cubicBezTo>
                <a:cubicBezTo>
                  <a:pt x="144337" y="390276"/>
                  <a:pt x="159850" y="413099"/>
                  <a:pt x="179912" y="431518"/>
                </a:cubicBezTo>
                <a:cubicBezTo>
                  <a:pt x="110048" y="412466"/>
                  <a:pt x="55481" y="357870"/>
                  <a:pt x="36468" y="287996"/>
                </a:cubicBezTo>
                <a:close/>
                <a:moveTo>
                  <a:pt x="234005" y="453381"/>
                </a:moveTo>
                <a:cubicBezTo>
                  <a:pt x="229967" y="453381"/>
                  <a:pt x="226693" y="450107"/>
                  <a:pt x="226693" y="446068"/>
                </a:cubicBezTo>
                <a:cubicBezTo>
                  <a:pt x="226693" y="442030"/>
                  <a:pt x="229967" y="438756"/>
                  <a:pt x="234005" y="438756"/>
                </a:cubicBezTo>
                <a:cubicBezTo>
                  <a:pt x="238044" y="438756"/>
                  <a:pt x="241318" y="442030"/>
                  <a:pt x="241318" y="446068"/>
                </a:cubicBezTo>
                <a:cubicBezTo>
                  <a:pt x="241314" y="450105"/>
                  <a:pt x="238042" y="453377"/>
                  <a:pt x="234005" y="453381"/>
                </a:cubicBezTo>
                <a:close/>
                <a:moveTo>
                  <a:pt x="288136" y="431500"/>
                </a:moveTo>
                <a:cubicBezTo>
                  <a:pt x="308068" y="413205"/>
                  <a:pt x="323505" y="390555"/>
                  <a:pt x="333243" y="365313"/>
                </a:cubicBezTo>
                <a:cubicBezTo>
                  <a:pt x="334282" y="365477"/>
                  <a:pt x="335330" y="365583"/>
                  <a:pt x="336380" y="365631"/>
                </a:cubicBezTo>
                <a:cubicBezTo>
                  <a:pt x="352527" y="365614"/>
                  <a:pt x="365613" y="352528"/>
                  <a:pt x="365630" y="336381"/>
                </a:cubicBezTo>
                <a:cubicBezTo>
                  <a:pt x="365582" y="335323"/>
                  <a:pt x="365476" y="334268"/>
                  <a:pt x="365311" y="333222"/>
                </a:cubicBezTo>
                <a:cubicBezTo>
                  <a:pt x="390545" y="323499"/>
                  <a:pt x="413193" y="308081"/>
                  <a:pt x="431491" y="288169"/>
                </a:cubicBezTo>
                <a:cubicBezTo>
                  <a:pt x="412430" y="357944"/>
                  <a:pt x="357914" y="412450"/>
                  <a:pt x="288136" y="431500"/>
                </a:cubicBezTo>
                <a:close/>
                <a:moveTo>
                  <a:pt x="446068" y="241318"/>
                </a:moveTo>
                <a:cubicBezTo>
                  <a:pt x="442029" y="241318"/>
                  <a:pt x="438755" y="238044"/>
                  <a:pt x="438755" y="234006"/>
                </a:cubicBezTo>
                <a:cubicBezTo>
                  <a:pt x="438755" y="229967"/>
                  <a:pt x="442029" y="226693"/>
                  <a:pt x="446068" y="226693"/>
                </a:cubicBezTo>
                <a:cubicBezTo>
                  <a:pt x="450106" y="226693"/>
                  <a:pt x="453380" y="229967"/>
                  <a:pt x="453380" y="234006"/>
                </a:cubicBezTo>
                <a:cubicBezTo>
                  <a:pt x="453376" y="238043"/>
                  <a:pt x="450105" y="241314"/>
                  <a:pt x="446068" y="241318"/>
                </a:cubicBezTo>
                <a:close/>
                <a:moveTo>
                  <a:pt x="431418" y="179627"/>
                </a:moveTo>
                <a:cubicBezTo>
                  <a:pt x="413200" y="159832"/>
                  <a:pt x="390673" y="144493"/>
                  <a:pt x="365580" y="134795"/>
                </a:cubicBezTo>
                <a:cubicBezTo>
                  <a:pt x="365310" y="118853"/>
                  <a:pt x="352324" y="106064"/>
                  <a:pt x="336380" y="106037"/>
                </a:cubicBezTo>
                <a:cubicBezTo>
                  <a:pt x="335789" y="106037"/>
                  <a:pt x="335237" y="106177"/>
                  <a:pt x="334655" y="106211"/>
                </a:cubicBezTo>
                <a:cubicBezTo>
                  <a:pt x="324912" y="79650"/>
                  <a:pt x="308998" y="55783"/>
                  <a:pt x="288224" y="36577"/>
                </a:cubicBezTo>
                <a:cubicBezTo>
                  <a:pt x="357772" y="55793"/>
                  <a:pt x="412132" y="110098"/>
                  <a:pt x="431418" y="179627"/>
                </a:cubicBezTo>
                <a:close/>
                <a:moveTo>
                  <a:pt x="234005" y="14631"/>
                </a:moveTo>
                <a:cubicBezTo>
                  <a:pt x="238044" y="14631"/>
                  <a:pt x="241318" y="17905"/>
                  <a:pt x="241318" y="21943"/>
                </a:cubicBezTo>
                <a:cubicBezTo>
                  <a:pt x="241318" y="25982"/>
                  <a:pt x="238044" y="29256"/>
                  <a:pt x="234005" y="29256"/>
                </a:cubicBezTo>
                <a:cubicBezTo>
                  <a:pt x="229967" y="29256"/>
                  <a:pt x="226693" y="25982"/>
                  <a:pt x="226693" y="21943"/>
                </a:cubicBezTo>
                <a:cubicBezTo>
                  <a:pt x="226697" y="17906"/>
                  <a:pt x="229968" y="14635"/>
                  <a:pt x="234005" y="14631"/>
                </a:cubicBezTo>
                <a:close/>
                <a:moveTo>
                  <a:pt x="179845" y="36485"/>
                </a:moveTo>
                <a:cubicBezTo>
                  <a:pt x="159202" y="55518"/>
                  <a:pt x="143361" y="79170"/>
                  <a:pt x="133619" y="105504"/>
                </a:cubicBezTo>
                <a:cubicBezTo>
                  <a:pt x="133358" y="105497"/>
                  <a:pt x="133115" y="105426"/>
                  <a:pt x="132851" y="105426"/>
                </a:cubicBezTo>
                <a:cubicBezTo>
                  <a:pt x="116828" y="105450"/>
                  <a:pt x="103804" y="118354"/>
                  <a:pt x="103632" y="134377"/>
                </a:cubicBezTo>
                <a:cubicBezTo>
                  <a:pt x="77994" y="144140"/>
                  <a:pt x="54989" y="159752"/>
                  <a:pt x="36448" y="179972"/>
                </a:cubicBezTo>
                <a:cubicBezTo>
                  <a:pt x="55437" y="110108"/>
                  <a:pt x="109993" y="55518"/>
                  <a:pt x="179845" y="36485"/>
                </a:cubicBezTo>
                <a:close/>
                <a:moveTo>
                  <a:pt x="21943" y="226693"/>
                </a:moveTo>
                <a:cubicBezTo>
                  <a:pt x="25981" y="226693"/>
                  <a:pt x="29255" y="229967"/>
                  <a:pt x="29255" y="234006"/>
                </a:cubicBezTo>
                <a:cubicBezTo>
                  <a:pt x="29255" y="238044"/>
                  <a:pt x="25981" y="241318"/>
                  <a:pt x="21943" y="241318"/>
                </a:cubicBezTo>
                <a:cubicBezTo>
                  <a:pt x="17904" y="241318"/>
                  <a:pt x="14630" y="238044"/>
                  <a:pt x="14630" y="234006"/>
                </a:cubicBezTo>
                <a:cubicBezTo>
                  <a:pt x="14634" y="229969"/>
                  <a:pt x="17906" y="226697"/>
                  <a:pt x="21943" y="226693"/>
                </a:cubicBezTo>
                <a:close/>
              </a:path>
            </a:pathLst>
          </a:custGeom>
          <a:solidFill>
            <a:srgbClr val="FFFFFF"/>
          </a:solidFill>
          <a:ln w="7293" cap="flat">
            <a:noFill/>
            <a:prstDash val="solid"/>
            <a:miter/>
          </a:ln>
        </p:spPr>
        <p:txBody>
          <a:bodyPr rtlCol="0" anchor="ctr"/>
          <a:lstStyle/>
          <a:p>
            <a:endParaRPr lang="zh-CN" altLang="en-US">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a:xfrm>
            <a:off x="7422108" y="3324541"/>
            <a:ext cx="3571645" cy="396583"/>
          </a:xfrm>
          <a:prstGeom prst="rect">
            <a:avLst/>
          </a:prstGeom>
          <a:noFill/>
        </p:spPr>
        <p:txBody>
          <a:bodyPr wrap="square" bIns="0" rtlCol="0" anchor="ctr" anchorCtr="0">
            <a:noAutofit/>
          </a:bodyPr>
          <a:lstStyle/>
          <a:p>
            <a:pPr>
              <a:lnSpc>
                <a:spcPct val="120000"/>
              </a:lnSpc>
            </a:pPr>
            <a:r>
              <a:rPr kumimoji="1" lang="zh-CN" altLang="en-US" sz="1900" b="1" dirty="0">
                <a:solidFill>
                  <a:srgbClr val="2196F3"/>
                </a:solidFill>
                <a:uFillTx/>
                <a:latin typeface="Microsoft YaHei Bold" panose="020B0503020204020204" charset="-122"/>
                <a:ea typeface="Microsoft YaHei Bold" panose="020B0503020204020204" charset="-122"/>
              </a:rPr>
              <a:t>企业型（Enterprising）：</a:t>
            </a:r>
            <a:endParaRPr kumimoji="1" lang="zh-CN" altLang="en-US" sz="1900" b="1" dirty="0">
              <a:solidFill>
                <a:srgbClr val="2196F3"/>
              </a:solidFill>
              <a:uFillTx/>
              <a:latin typeface="Microsoft YaHei Bold" panose="020B0503020204020204" charset="-122"/>
              <a:ea typeface="Microsoft YaHei Bold" panose="020B0503020204020204" charset="-122"/>
            </a:endParaRPr>
          </a:p>
        </p:txBody>
      </p:sp>
      <p:sp>
        <p:nvSpPr>
          <p:cNvPr id="39" name="文本框 38"/>
          <p:cNvSpPr txBox="1"/>
          <p:nvPr>
            <p:custDataLst>
              <p:tags r:id="rId11"/>
            </p:custDataLst>
          </p:nvPr>
        </p:nvSpPr>
        <p:spPr>
          <a:xfrm>
            <a:off x="7421880" y="3743325"/>
            <a:ext cx="4112895" cy="710565"/>
          </a:xfrm>
          <a:prstGeom prst="rect">
            <a:avLst/>
          </a:prstGeom>
          <a:noFill/>
        </p:spPr>
        <p:txBody>
          <a:bodyPr wrap="square" tIns="0" bIns="46800" rtlCol="0" anchor="t" anchorCtr="0">
            <a:spAutoFit/>
          </a:bodyPr>
          <a:lstStyle/>
          <a:p>
            <a:pP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偏好能够影响他人和获得权力的活动。自信、进取、精力充沛、盛气凌人。</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9" name="Oval 25"/>
          <p:cNvSpPr/>
          <p:nvPr>
            <p:custDataLst>
              <p:tags r:id="rId12"/>
            </p:custDataLst>
          </p:nvPr>
        </p:nvSpPr>
        <p:spPr>
          <a:xfrm>
            <a:off x="6382463" y="3366862"/>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0" name="任意多边形: 形状 149"/>
          <p:cNvSpPr/>
          <p:nvPr>
            <p:custDataLst>
              <p:tags r:id="rId13"/>
            </p:custDataLst>
          </p:nvPr>
        </p:nvSpPr>
        <p:spPr>
          <a:xfrm>
            <a:off x="6631572" y="3615971"/>
            <a:ext cx="425740" cy="425741"/>
          </a:xfrm>
          <a:custGeom>
            <a:avLst/>
            <a:gdLst>
              <a:gd name="connsiteX0" fmla="*/ 391500 w 432000"/>
              <a:gd name="connsiteY0" fmla="*/ 391500 h 432000"/>
              <a:gd name="connsiteX1" fmla="*/ 405000 w 432000"/>
              <a:gd name="connsiteY1" fmla="*/ 391500 h 432000"/>
              <a:gd name="connsiteX2" fmla="*/ 405000 w 432000"/>
              <a:gd name="connsiteY2" fmla="*/ 405000 h 432000"/>
              <a:gd name="connsiteX3" fmla="*/ 391500 w 432000"/>
              <a:gd name="connsiteY3" fmla="*/ 405000 h 432000"/>
              <a:gd name="connsiteX4" fmla="*/ 364500 w 432000"/>
              <a:gd name="connsiteY4" fmla="*/ 391500 h 432000"/>
              <a:gd name="connsiteX5" fmla="*/ 378000 w 432000"/>
              <a:gd name="connsiteY5" fmla="*/ 391500 h 432000"/>
              <a:gd name="connsiteX6" fmla="*/ 378000 w 432000"/>
              <a:gd name="connsiteY6" fmla="*/ 405000 h 432000"/>
              <a:gd name="connsiteX7" fmla="*/ 364500 w 432000"/>
              <a:gd name="connsiteY7" fmla="*/ 405000 h 432000"/>
              <a:gd name="connsiteX8" fmla="*/ 337500 w 432000"/>
              <a:gd name="connsiteY8" fmla="*/ 391500 h 432000"/>
              <a:gd name="connsiteX9" fmla="*/ 351000 w 432000"/>
              <a:gd name="connsiteY9" fmla="*/ 391500 h 432000"/>
              <a:gd name="connsiteX10" fmla="*/ 351000 w 432000"/>
              <a:gd name="connsiteY10" fmla="*/ 405000 h 432000"/>
              <a:gd name="connsiteX11" fmla="*/ 337500 w 432000"/>
              <a:gd name="connsiteY11" fmla="*/ 405000 h 432000"/>
              <a:gd name="connsiteX12" fmla="*/ 310500 w 432000"/>
              <a:gd name="connsiteY12" fmla="*/ 391500 h 432000"/>
              <a:gd name="connsiteX13" fmla="*/ 324000 w 432000"/>
              <a:gd name="connsiteY13" fmla="*/ 391500 h 432000"/>
              <a:gd name="connsiteX14" fmla="*/ 324000 w 432000"/>
              <a:gd name="connsiteY14" fmla="*/ 405000 h 432000"/>
              <a:gd name="connsiteX15" fmla="*/ 310500 w 432000"/>
              <a:gd name="connsiteY15" fmla="*/ 405000 h 432000"/>
              <a:gd name="connsiteX16" fmla="*/ 283500 w 432000"/>
              <a:gd name="connsiteY16" fmla="*/ 391500 h 432000"/>
              <a:gd name="connsiteX17" fmla="*/ 297000 w 432000"/>
              <a:gd name="connsiteY17" fmla="*/ 391500 h 432000"/>
              <a:gd name="connsiteX18" fmla="*/ 297000 w 432000"/>
              <a:gd name="connsiteY18" fmla="*/ 405000 h 432000"/>
              <a:gd name="connsiteX19" fmla="*/ 283500 w 432000"/>
              <a:gd name="connsiteY19" fmla="*/ 405000 h 432000"/>
              <a:gd name="connsiteX20" fmla="*/ 256500 w 432000"/>
              <a:gd name="connsiteY20" fmla="*/ 391500 h 432000"/>
              <a:gd name="connsiteX21" fmla="*/ 270000 w 432000"/>
              <a:gd name="connsiteY21" fmla="*/ 391500 h 432000"/>
              <a:gd name="connsiteX22" fmla="*/ 270000 w 432000"/>
              <a:gd name="connsiteY22" fmla="*/ 405000 h 432000"/>
              <a:gd name="connsiteX23" fmla="*/ 256500 w 432000"/>
              <a:gd name="connsiteY23" fmla="*/ 405000 h 432000"/>
              <a:gd name="connsiteX24" fmla="*/ 229500 w 432000"/>
              <a:gd name="connsiteY24" fmla="*/ 391500 h 432000"/>
              <a:gd name="connsiteX25" fmla="*/ 243000 w 432000"/>
              <a:gd name="connsiteY25" fmla="*/ 391500 h 432000"/>
              <a:gd name="connsiteX26" fmla="*/ 243000 w 432000"/>
              <a:gd name="connsiteY26" fmla="*/ 405000 h 432000"/>
              <a:gd name="connsiteX27" fmla="*/ 229500 w 432000"/>
              <a:gd name="connsiteY27" fmla="*/ 405000 h 432000"/>
              <a:gd name="connsiteX28" fmla="*/ 202500 w 432000"/>
              <a:gd name="connsiteY28" fmla="*/ 391500 h 432000"/>
              <a:gd name="connsiteX29" fmla="*/ 216000 w 432000"/>
              <a:gd name="connsiteY29" fmla="*/ 391500 h 432000"/>
              <a:gd name="connsiteX30" fmla="*/ 216000 w 432000"/>
              <a:gd name="connsiteY30" fmla="*/ 405000 h 432000"/>
              <a:gd name="connsiteX31" fmla="*/ 202500 w 432000"/>
              <a:gd name="connsiteY31" fmla="*/ 405000 h 432000"/>
              <a:gd name="connsiteX32" fmla="*/ 175500 w 432000"/>
              <a:gd name="connsiteY32" fmla="*/ 391500 h 432000"/>
              <a:gd name="connsiteX33" fmla="*/ 189000 w 432000"/>
              <a:gd name="connsiteY33" fmla="*/ 391500 h 432000"/>
              <a:gd name="connsiteX34" fmla="*/ 189000 w 432000"/>
              <a:gd name="connsiteY34" fmla="*/ 405000 h 432000"/>
              <a:gd name="connsiteX35" fmla="*/ 175500 w 432000"/>
              <a:gd name="connsiteY35" fmla="*/ 405000 h 432000"/>
              <a:gd name="connsiteX36" fmla="*/ 148500 w 432000"/>
              <a:gd name="connsiteY36" fmla="*/ 391500 h 432000"/>
              <a:gd name="connsiteX37" fmla="*/ 162000 w 432000"/>
              <a:gd name="connsiteY37" fmla="*/ 391500 h 432000"/>
              <a:gd name="connsiteX38" fmla="*/ 162000 w 432000"/>
              <a:gd name="connsiteY38" fmla="*/ 405000 h 432000"/>
              <a:gd name="connsiteX39" fmla="*/ 148500 w 432000"/>
              <a:gd name="connsiteY39" fmla="*/ 405000 h 432000"/>
              <a:gd name="connsiteX40" fmla="*/ 121500 w 432000"/>
              <a:gd name="connsiteY40" fmla="*/ 391500 h 432000"/>
              <a:gd name="connsiteX41" fmla="*/ 135000 w 432000"/>
              <a:gd name="connsiteY41" fmla="*/ 391500 h 432000"/>
              <a:gd name="connsiteX42" fmla="*/ 135000 w 432000"/>
              <a:gd name="connsiteY42" fmla="*/ 405000 h 432000"/>
              <a:gd name="connsiteX43" fmla="*/ 121500 w 432000"/>
              <a:gd name="connsiteY43" fmla="*/ 405000 h 432000"/>
              <a:gd name="connsiteX44" fmla="*/ 94500 w 432000"/>
              <a:gd name="connsiteY44" fmla="*/ 391500 h 432000"/>
              <a:gd name="connsiteX45" fmla="*/ 108000 w 432000"/>
              <a:gd name="connsiteY45" fmla="*/ 391500 h 432000"/>
              <a:gd name="connsiteX46" fmla="*/ 108000 w 432000"/>
              <a:gd name="connsiteY46" fmla="*/ 405000 h 432000"/>
              <a:gd name="connsiteX47" fmla="*/ 94500 w 432000"/>
              <a:gd name="connsiteY47" fmla="*/ 405000 h 432000"/>
              <a:gd name="connsiteX48" fmla="*/ 82127 w 432000"/>
              <a:gd name="connsiteY48" fmla="*/ 270000 h 432000"/>
              <a:gd name="connsiteX49" fmla="*/ 135560 w 432000"/>
              <a:gd name="connsiteY49" fmla="*/ 270000 h 432000"/>
              <a:gd name="connsiteX50" fmla="*/ 135560 w 432000"/>
              <a:gd name="connsiteY50" fmla="*/ 283500 h 432000"/>
              <a:gd name="connsiteX51" fmla="*/ 82127 w 432000"/>
              <a:gd name="connsiteY51" fmla="*/ 283500 h 432000"/>
              <a:gd name="connsiteX52" fmla="*/ 67500 w 432000"/>
              <a:gd name="connsiteY52" fmla="*/ 256500 h 432000"/>
              <a:gd name="connsiteX53" fmla="*/ 67500 w 432000"/>
              <a:gd name="connsiteY53" fmla="*/ 297000 h 432000"/>
              <a:gd name="connsiteX54" fmla="*/ 148500 w 432000"/>
              <a:gd name="connsiteY54" fmla="*/ 297000 h 432000"/>
              <a:gd name="connsiteX55" fmla="*/ 148500 w 432000"/>
              <a:gd name="connsiteY55" fmla="*/ 256500 h 432000"/>
              <a:gd name="connsiteX56" fmla="*/ 67500 w 432000"/>
              <a:gd name="connsiteY56" fmla="*/ 189000 h 432000"/>
              <a:gd name="connsiteX57" fmla="*/ 67500 w 432000"/>
              <a:gd name="connsiteY57" fmla="*/ 243000 h 432000"/>
              <a:gd name="connsiteX58" fmla="*/ 162000 w 432000"/>
              <a:gd name="connsiteY58" fmla="*/ 243000 h 432000"/>
              <a:gd name="connsiteX59" fmla="*/ 162000 w 432000"/>
              <a:gd name="connsiteY59" fmla="*/ 310500 h 432000"/>
              <a:gd name="connsiteX60" fmla="*/ 67500 w 432000"/>
              <a:gd name="connsiteY60" fmla="*/ 310500 h 432000"/>
              <a:gd name="connsiteX61" fmla="*/ 67500 w 432000"/>
              <a:gd name="connsiteY61" fmla="*/ 398250 h 432000"/>
              <a:gd name="connsiteX62" fmla="*/ 60737 w 432000"/>
              <a:gd name="connsiteY62" fmla="*/ 418500 h 432000"/>
              <a:gd name="connsiteX63" fmla="*/ 398250 w 432000"/>
              <a:gd name="connsiteY63" fmla="*/ 418500 h 432000"/>
              <a:gd name="connsiteX64" fmla="*/ 418500 w 432000"/>
              <a:gd name="connsiteY64" fmla="*/ 398250 h 432000"/>
              <a:gd name="connsiteX65" fmla="*/ 418500 w 432000"/>
              <a:gd name="connsiteY65" fmla="*/ 189000 h 432000"/>
              <a:gd name="connsiteX66" fmla="*/ 13500 w 432000"/>
              <a:gd name="connsiteY66" fmla="*/ 128250 h 432000"/>
              <a:gd name="connsiteX67" fmla="*/ 13500 w 432000"/>
              <a:gd name="connsiteY67" fmla="*/ 398250 h 432000"/>
              <a:gd name="connsiteX68" fmla="*/ 33750 w 432000"/>
              <a:gd name="connsiteY68" fmla="*/ 418500 h 432000"/>
              <a:gd name="connsiteX69" fmla="*/ 54000 w 432000"/>
              <a:gd name="connsiteY69" fmla="*/ 398250 h 432000"/>
              <a:gd name="connsiteX70" fmla="*/ 54000 w 432000"/>
              <a:gd name="connsiteY70" fmla="*/ 175500 h 432000"/>
              <a:gd name="connsiteX71" fmla="*/ 108000 w 432000"/>
              <a:gd name="connsiteY71" fmla="*/ 175500 h 432000"/>
              <a:gd name="connsiteX72" fmla="*/ 108000 w 432000"/>
              <a:gd name="connsiteY72" fmla="*/ 148500 h 432000"/>
              <a:gd name="connsiteX73" fmla="*/ 96623 w 432000"/>
              <a:gd name="connsiteY73" fmla="*/ 148500 h 432000"/>
              <a:gd name="connsiteX74" fmla="*/ 81547 w 432000"/>
              <a:gd name="connsiteY74" fmla="*/ 128250 h 432000"/>
              <a:gd name="connsiteX75" fmla="*/ 200884 w 432000"/>
              <a:gd name="connsiteY75" fmla="*/ 13500 h 432000"/>
              <a:gd name="connsiteX76" fmla="*/ 216000 w 432000"/>
              <a:gd name="connsiteY76" fmla="*/ 62052 h 432000"/>
              <a:gd name="connsiteX77" fmla="*/ 216000 w 432000"/>
              <a:gd name="connsiteY77" fmla="*/ 94335 h 432000"/>
              <a:gd name="connsiteX78" fmla="*/ 206851 w 432000"/>
              <a:gd name="connsiteY78" fmla="*/ 94335 h 432000"/>
              <a:gd name="connsiteX79" fmla="*/ 260402 w 432000"/>
              <a:gd name="connsiteY79" fmla="*/ 136744 h 432000"/>
              <a:gd name="connsiteX80" fmla="*/ 307685 w 432000"/>
              <a:gd name="connsiteY80" fmla="*/ 94335 h 432000"/>
              <a:gd name="connsiteX81" fmla="*/ 297000 w 432000"/>
              <a:gd name="connsiteY81" fmla="*/ 94335 h 432000"/>
              <a:gd name="connsiteX82" fmla="*/ 297000 w 432000"/>
              <a:gd name="connsiteY82" fmla="*/ 62042 h 432000"/>
              <a:gd name="connsiteX83" fmla="*/ 248458 w 432000"/>
              <a:gd name="connsiteY83" fmla="*/ 13500 h 432000"/>
              <a:gd name="connsiteX84" fmla="*/ 98745 w 432000"/>
              <a:gd name="connsiteY84" fmla="*/ 13500 h 432000"/>
              <a:gd name="connsiteX85" fmla="*/ 121500 w 432000"/>
              <a:gd name="connsiteY85" fmla="*/ 60977 h 432000"/>
              <a:gd name="connsiteX86" fmla="*/ 121500 w 432000"/>
              <a:gd name="connsiteY86" fmla="*/ 135000 h 432000"/>
              <a:gd name="connsiteX87" fmla="*/ 122060 w 432000"/>
              <a:gd name="connsiteY87" fmla="*/ 135000 h 432000"/>
              <a:gd name="connsiteX88" fmla="*/ 122060 w 432000"/>
              <a:gd name="connsiteY88" fmla="*/ 148500 h 432000"/>
              <a:gd name="connsiteX89" fmla="*/ 121500 w 432000"/>
              <a:gd name="connsiteY89" fmla="*/ 148500 h 432000"/>
              <a:gd name="connsiteX90" fmla="*/ 121500 w 432000"/>
              <a:gd name="connsiteY90" fmla="*/ 175500 h 432000"/>
              <a:gd name="connsiteX91" fmla="*/ 378000 w 432000"/>
              <a:gd name="connsiteY91" fmla="*/ 175500 h 432000"/>
              <a:gd name="connsiteX92" fmla="*/ 378000 w 432000"/>
              <a:gd name="connsiteY92" fmla="*/ 60977 h 432000"/>
              <a:gd name="connsiteX93" fmla="*/ 330526 w 432000"/>
              <a:gd name="connsiteY93" fmla="*/ 13500 h 432000"/>
              <a:gd name="connsiteX94" fmla="*/ 286985 w 432000"/>
              <a:gd name="connsiteY94" fmla="*/ 13500 h 432000"/>
              <a:gd name="connsiteX95" fmla="*/ 310500 w 432000"/>
              <a:gd name="connsiteY95" fmla="*/ 62042 h 432000"/>
              <a:gd name="connsiteX96" fmla="*/ 310500 w 432000"/>
              <a:gd name="connsiteY96" fmla="*/ 80835 h 432000"/>
              <a:gd name="connsiteX97" fmla="*/ 342965 w 432000"/>
              <a:gd name="connsiteY97" fmla="*/ 80835 h 432000"/>
              <a:gd name="connsiteX98" fmla="*/ 260943 w 432000"/>
              <a:gd name="connsiteY98" fmla="*/ 154390 h 432000"/>
              <a:gd name="connsiteX99" fmla="*/ 168064 w 432000"/>
              <a:gd name="connsiteY99" fmla="*/ 80835 h 432000"/>
              <a:gd name="connsiteX100" fmla="*/ 202500 w 432000"/>
              <a:gd name="connsiteY100" fmla="*/ 80835 h 432000"/>
              <a:gd name="connsiteX101" fmla="*/ 202500 w 432000"/>
              <a:gd name="connsiteY101" fmla="*/ 62052 h 432000"/>
              <a:gd name="connsiteX102" fmla="*/ 167458 w 432000"/>
              <a:gd name="connsiteY102" fmla="*/ 13510 h 432000"/>
              <a:gd name="connsiteX103" fmla="*/ 167458 w 432000"/>
              <a:gd name="connsiteY103" fmla="*/ 13500 h 432000"/>
              <a:gd name="connsiteX104" fmla="*/ 57052 w 432000"/>
              <a:gd name="connsiteY104" fmla="*/ 13500 h 432000"/>
              <a:gd name="connsiteX105" fmla="*/ 26756 w 432000"/>
              <a:gd name="connsiteY105" fmla="*/ 27112 h 432000"/>
              <a:gd name="connsiteX106" fmla="*/ 93739 w 432000"/>
              <a:gd name="connsiteY106" fmla="*/ 27112 h 432000"/>
              <a:gd name="connsiteX107" fmla="*/ 60526 w 432000"/>
              <a:gd name="connsiteY107" fmla="*/ 13500 h 432000"/>
              <a:gd name="connsiteX108" fmla="*/ 57052 w 432000"/>
              <a:gd name="connsiteY108" fmla="*/ 0 h 432000"/>
              <a:gd name="connsiteX109" fmla="*/ 330526 w 432000"/>
              <a:gd name="connsiteY109" fmla="*/ 0 h 432000"/>
              <a:gd name="connsiteX110" fmla="*/ 391500 w 432000"/>
              <a:gd name="connsiteY110" fmla="*/ 60977 h 432000"/>
              <a:gd name="connsiteX111" fmla="*/ 391500 w 432000"/>
              <a:gd name="connsiteY111" fmla="*/ 175500 h 432000"/>
              <a:gd name="connsiteX112" fmla="*/ 432000 w 432000"/>
              <a:gd name="connsiteY112" fmla="*/ 175500 h 432000"/>
              <a:gd name="connsiteX113" fmla="*/ 432000 w 432000"/>
              <a:gd name="connsiteY113" fmla="*/ 398250 h 432000"/>
              <a:gd name="connsiteX114" fmla="*/ 398250 w 432000"/>
              <a:gd name="connsiteY114" fmla="*/ 432000 h 432000"/>
              <a:gd name="connsiteX115" fmla="*/ 37685 w 432000"/>
              <a:gd name="connsiteY115" fmla="*/ 432000 h 432000"/>
              <a:gd name="connsiteX116" fmla="*/ 37685 w 432000"/>
              <a:gd name="connsiteY116" fmla="*/ 431773 h 432000"/>
              <a:gd name="connsiteX117" fmla="*/ 33750 w 432000"/>
              <a:gd name="connsiteY117" fmla="*/ 432000 h 432000"/>
              <a:gd name="connsiteX118" fmla="*/ 0 w 432000"/>
              <a:gd name="connsiteY118" fmla="*/ 398250 h 432000"/>
              <a:gd name="connsiteX119" fmla="*/ 0 w 432000"/>
              <a:gd name="connsiteY119" fmla="*/ 114750 h 432000"/>
              <a:gd name="connsiteX120" fmla="*/ 88324 w 432000"/>
              <a:gd name="connsiteY120" fmla="*/ 114750 h 432000"/>
              <a:gd name="connsiteX121" fmla="*/ 103399 w 432000"/>
              <a:gd name="connsiteY121" fmla="*/ 135000 h 432000"/>
              <a:gd name="connsiteX122" fmla="*/ 108000 w 432000"/>
              <a:gd name="connsiteY122" fmla="*/ 135000 h 432000"/>
              <a:gd name="connsiteX123" fmla="*/ 108000 w 432000"/>
              <a:gd name="connsiteY123" fmla="*/ 60977 h 432000"/>
              <a:gd name="connsiteX124" fmla="*/ 103345 w 432000"/>
              <a:gd name="connsiteY124" fmla="*/ 40612 h 432000"/>
              <a:gd name="connsiteX125" fmla="*/ 1905 w 432000"/>
              <a:gd name="connsiteY125" fmla="*/ 40612 h 432000"/>
              <a:gd name="connsiteX126" fmla="*/ 7778 w 432000"/>
              <a:gd name="connsiteY126" fmla="*/ 30477 h 432000"/>
              <a:gd name="connsiteX127" fmla="*/ 57052 w 432000"/>
              <a:gd name="connsiteY127" fmla="*/ 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432000" h="432000">
                <a:moveTo>
                  <a:pt x="391500" y="391500"/>
                </a:moveTo>
                <a:lnTo>
                  <a:pt x="405000" y="391500"/>
                </a:lnTo>
                <a:lnTo>
                  <a:pt x="405000" y="405000"/>
                </a:lnTo>
                <a:lnTo>
                  <a:pt x="391500" y="405000"/>
                </a:lnTo>
                <a:close/>
                <a:moveTo>
                  <a:pt x="364500" y="391500"/>
                </a:moveTo>
                <a:lnTo>
                  <a:pt x="378000" y="391500"/>
                </a:lnTo>
                <a:lnTo>
                  <a:pt x="378000" y="405000"/>
                </a:lnTo>
                <a:lnTo>
                  <a:pt x="364500" y="405000"/>
                </a:lnTo>
                <a:close/>
                <a:moveTo>
                  <a:pt x="337500" y="391500"/>
                </a:moveTo>
                <a:lnTo>
                  <a:pt x="351000" y="391500"/>
                </a:lnTo>
                <a:lnTo>
                  <a:pt x="351000" y="405000"/>
                </a:lnTo>
                <a:lnTo>
                  <a:pt x="337500" y="405000"/>
                </a:lnTo>
                <a:close/>
                <a:moveTo>
                  <a:pt x="310500" y="391500"/>
                </a:moveTo>
                <a:lnTo>
                  <a:pt x="324000" y="391500"/>
                </a:lnTo>
                <a:lnTo>
                  <a:pt x="324000" y="405000"/>
                </a:lnTo>
                <a:lnTo>
                  <a:pt x="310500" y="405000"/>
                </a:lnTo>
                <a:close/>
                <a:moveTo>
                  <a:pt x="283500" y="391500"/>
                </a:moveTo>
                <a:lnTo>
                  <a:pt x="297000" y="391500"/>
                </a:lnTo>
                <a:lnTo>
                  <a:pt x="297000" y="405000"/>
                </a:lnTo>
                <a:lnTo>
                  <a:pt x="283500" y="405000"/>
                </a:lnTo>
                <a:close/>
                <a:moveTo>
                  <a:pt x="256500" y="391500"/>
                </a:moveTo>
                <a:lnTo>
                  <a:pt x="270000" y="391500"/>
                </a:lnTo>
                <a:lnTo>
                  <a:pt x="270000" y="405000"/>
                </a:lnTo>
                <a:lnTo>
                  <a:pt x="256500" y="405000"/>
                </a:lnTo>
                <a:close/>
                <a:moveTo>
                  <a:pt x="229500" y="391500"/>
                </a:moveTo>
                <a:lnTo>
                  <a:pt x="243000" y="391500"/>
                </a:lnTo>
                <a:lnTo>
                  <a:pt x="243000" y="405000"/>
                </a:lnTo>
                <a:lnTo>
                  <a:pt x="229500" y="405000"/>
                </a:lnTo>
                <a:close/>
                <a:moveTo>
                  <a:pt x="202500" y="391500"/>
                </a:moveTo>
                <a:lnTo>
                  <a:pt x="216000" y="391500"/>
                </a:lnTo>
                <a:lnTo>
                  <a:pt x="216000" y="405000"/>
                </a:lnTo>
                <a:lnTo>
                  <a:pt x="202500" y="405000"/>
                </a:lnTo>
                <a:close/>
                <a:moveTo>
                  <a:pt x="175500" y="391500"/>
                </a:moveTo>
                <a:lnTo>
                  <a:pt x="189000" y="391500"/>
                </a:lnTo>
                <a:lnTo>
                  <a:pt x="189000" y="405000"/>
                </a:lnTo>
                <a:lnTo>
                  <a:pt x="175500" y="405000"/>
                </a:lnTo>
                <a:close/>
                <a:moveTo>
                  <a:pt x="148500" y="391500"/>
                </a:moveTo>
                <a:lnTo>
                  <a:pt x="162000" y="391500"/>
                </a:lnTo>
                <a:lnTo>
                  <a:pt x="162000" y="405000"/>
                </a:lnTo>
                <a:lnTo>
                  <a:pt x="148500" y="405000"/>
                </a:lnTo>
                <a:close/>
                <a:moveTo>
                  <a:pt x="121500" y="391500"/>
                </a:moveTo>
                <a:lnTo>
                  <a:pt x="135000" y="391500"/>
                </a:lnTo>
                <a:lnTo>
                  <a:pt x="135000" y="405000"/>
                </a:lnTo>
                <a:lnTo>
                  <a:pt x="121500" y="405000"/>
                </a:lnTo>
                <a:close/>
                <a:moveTo>
                  <a:pt x="94500" y="391500"/>
                </a:moveTo>
                <a:lnTo>
                  <a:pt x="108000" y="391500"/>
                </a:lnTo>
                <a:lnTo>
                  <a:pt x="108000" y="405000"/>
                </a:lnTo>
                <a:lnTo>
                  <a:pt x="94500" y="405000"/>
                </a:lnTo>
                <a:close/>
                <a:moveTo>
                  <a:pt x="82127" y="270000"/>
                </a:moveTo>
                <a:lnTo>
                  <a:pt x="135560" y="270000"/>
                </a:lnTo>
                <a:lnTo>
                  <a:pt x="135560" y="283500"/>
                </a:lnTo>
                <a:lnTo>
                  <a:pt x="82127" y="283500"/>
                </a:lnTo>
                <a:close/>
                <a:moveTo>
                  <a:pt x="67500" y="256500"/>
                </a:moveTo>
                <a:lnTo>
                  <a:pt x="67500" y="297000"/>
                </a:lnTo>
                <a:lnTo>
                  <a:pt x="148500" y="297000"/>
                </a:lnTo>
                <a:lnTo>
                  <a:pt x="148500" y="256500"/>
                </a:lnTo>
                <a:close/>
                <a:moveTo>
                  <a:pt x="67500" y="189000"/>
                </a:moveTo>
                <a:lnTo>
                  <a:pt x="67500" y="243000"/>
                </a:lnTo>
                <a:lnTo>
                  <a:pt x="162000" y="243000"/>
                </a:lnTo>
                <a:lnTo>
                  <a:pt x="162000" y="310500"/>
                </a:lnTo>
                <a:lnTo>
                  <a:pt x="67500" y="310500"/>
                </a:lnTo>
                <a:lnTo>
                  <a:pt x="67500" y="398250"/>
                </a:lnTo>
                <a:cubicBezTo>
                  <a:pt x="67508" y="405556"/>
                  <a:pt x="65133" y="412665"/>
                  <a:pt x="60737" y="418500"/>
                </a:cubicBezTo>
                <a:lnTo>
                  <a:pt x="398250" y="418500"/>
                </a:lnTo>
                <a:cubicBezTo>
                  <a:pt x="409429" y="418488"/>
                  <a:pt x="418488" y="409429"/>
                  <a:pt x="418500" y="398250"/>
                </a:cubicBezTo>
                <a:lnTo>
                  <a:pt x="418500" y="189000"/>
                </a:lnTo>
                <a:close/>
                <a:moveTo>
                  <a:pt x="13500" y="128250"/>
                </a:moveTo>
                <a:lnTo>
                  <a:pt x="13500" y="398250"/>
                </a:lnTo>
                <a:cubicBezTo>
                  <a:pt x="13500" y="409434"/>
                  <a:pt x="22566" y="418500"/>
                  <a:pt x="33750" y="418500"/>
                </a:cubicBezTo>
                <a:cubicBezTo>
                  <a:pt x="44934" y="418500"/>
                  <a:pt x="54000" y="409434"/>
                  <a:pt x="54000" y="398250"/>
                </a:cubicBezTo>
                <a:lnTo>
                  <a:pt x="54000" y="175500"/>
                </a:lnTo>
                <a:lnTo>
                  <a:pt x="108000" y="175500"/>
                </a:lnTo>
                <a:lnTo>
                  <a:pt x="108000" y="148500"/>
                </a:lnTo>
                <a:lnTo>
                  <a:pt x="96623" y="148500"/>
                </a:lnTo>
                <a:lnTo>
                  <a:pt x="81547" y="128250"/>
                </a:lnTo>
                <a:close/>
                <a:moveTo>
                  <a:pt x="200884" y="13500"/>
                </a:moveTo>
                <a:cubicBezTo>
                  <a:pt x="210692" y="24058"/>
                  <a:pt x="216000" y="40527"/>
                  <a:pt x="216000" y="62052"/>
                </a:cubicBezTo>
                <a:lnTo>
                  <a:pt x="216000" y="94335"/>
                </a:lnTo>
                <a:lnTo>
                  <a:pt x="206851" y="94335"/>
                </a:lnTo>
                <a:lnTo>
                  <a:pt x="260402" y="136744"/>
                </a:lnTo>
                <a:lnTo>
                  <a:pt x="307685" y="94335"/>
                </a:lnTo>
                <a:lnTo>
                  <a:pt x="297000" y="94335"/>
                </a:lnTo>
                <a:lnTo>
                  <a:pt x="297000" y="62042"/>
                </a:lnTo>
                <a:cubicBezTo>
                  <a:pt x="296971" y="35245"/>
                  <a:pt x="275255" y="13529"/>
                  <a:pt x="248458" y="13500"/>
                </a:cubicBezTo>
                <a:close/>
                <a:moveTo>
                  <a:pt x="98745" y="13500"/>
                </a:moveTo>
                <a:cubicBezTo>
                  <a:pt x="113134" y="25059"/>
                  <a:pt x="121503" y="42521"/>
                  <a:pt x="121500" y="60977"/>
                </a:cubicBezTo>
                <a:lnTo>
                  <a:pt x="121500" y="135000"/>
                </a:lnTo>
                <a:lnTo>
                  <a:pt x="122060" y="135000"/>
                </a:lnTo>
                <a:lnTo>
                  <a:pt x="122060" y="148500"/>
                </a:lnTo>
                <a:lnTo>
                  <a:pt x="121500" y="148500"/>
                </a:lnTo>
                <a:lnTo>
                  <a:pt x="121500" y="175500"/>
                </a:lnTo>
                <a:lnTo>
                  <a:pt x="378000" y="175500"/>
                </a:lnTo>
                <a:lnTo>
                  <a:pt x="378000" y="60977"/>
                </a:lnTo>
                <a:cubicBezTo>
                  <a:pt x="377971" y="34770"/>
                  <a:pt x="356734" y="13531"/>
                  <a:pt x="330526" y="13500"/>
                </a:cubicBezTo>
                <a:lnTo>
                  <a:pt x="286985" y="13500"/>
                </a:lnTo>
                <a:cubicBezTo>
                  <a:pt x="301830" y="25237"/>
                  <a:pt x="310492" y="43118"/>
                  <a:pt x="310500" y="62042"/>
                </a:cubicBezTo>
                <a:lnTo>
                  <a:pt x="310500" y="80835"/>
                </a:lnTo>
                <a:lnTo>
                  <a:pt x="342965" y="80835"/>
                </a:lnTo>
                <a:lnTo>
                  <a:pt x="260943" y="154390"/>
                </a:lnTo>
                <a:lnTo>
                  <a:pt x="168064" y="80835"/>
                </a:lnTo>
                <a:lnTo>
                  <a:pt x="202500" y="80835"/>
                </a:lnTo>
                <a:lnTo>
                  <a:pt x="202500" y="62052"/>
                </a:lnTo>
                <a:cubicBezTo>
                  <a:pt x="202500" y="39907"/>
                  <a:pt x="196422" y="13510"/>
                  <a:pt x="167458" y="13510"/>
                </a:cubicBezTo>
                <a:lnTo>
                  <a:pt x="167458" y="13500"/>
                </a:lnTo>
                <a:close/>
                <a:moveTo>
                  <a:pt x="57052" y="13500"/>
                </a:moveTo>
                <a:cubicBezTo>
                  <a:pt x="45440" y="13347"/>
                  <a:pt x="34353" y="18328"/>
                  <a:pt x="26756" y="27112"/>
                </a:cubicBezTo>
                <a:lnTo>
                  <a:pt x="93739" y="27112"/>
                </a:lnTo>
                <a:cubicBezTo>
                  <a:pt x="84886" y="18387"/>
                  <a:pt x="72955" y="13497"/>
                  <a:pt x="60526" y="13500"/>
                </a:cubicBezTo>
                <a:close/>
                <a:moveTo>
                  <a:pt x="57052" y="0"/>
                </a:moveTo>
                <a:lnTo>
                  <a:pt x="330526" y="0"/>
                </a:lnTo>
                <a:cubicBezTo>
                  <a:pt x="364185" y="41"/>
                  <a:pt x="391461" y="27318"/>
                  <a:pt x="391500" y="60977"/>
                </a:cubicBezTo>
                <a:lnTo>
                  <a:pt x="391500" y="175500"/>
                </a:lnTo>
                <a:lnTo>
                  <a:pt x="432000" y="175500"/>
                </a:lnTo>
                <a:lnTo>
                  <a:pt x="432000" y="398250"/>
                </a:lnTo>
                <a:cubicBezTo>
                  <a:pt x="431978" y="416881"/>
                  <a:pt x="416881" y="431978"/>
                  <a:pt x="398250" y="432000"/>
                </a:cubicBezTo>
                <a:lnTo>
                  <a:pt x="37685" y="432000"/>
                </a:lnTo>
                <a:lnTo>
                  <a:pt x="37685" y="431773"/>
                </a:lnTo>
                <a:cubicBezTo>
                  <a:pt x="36379" y="431925"/>
                  <a:pt x="35065" y="432001"/>
                  <a:pt x="33750" y="432000"/>
                </a:cubicBezTo>
                <a:cubicBezTo>
                  <a:pt x="15119" y="431978"/>
                  <a:pt x="22" y="416881"/>
                  <a:pt x="0" y="398250"/>
                </a:cubicBezTo>
                <a:lnTo>
                  <a:pt x="0" y="114750"/>
                </a:lnTo>
                <a:lnTo>
                  <a:pt x="88324" y="114750"/>
                </a:lnTo>
                <a:lnTo>
                  <a:pt x="103399" y="135000"/>
                </a:lnTo>
                <a:lnTo>
                  <a:pt x="108000" y="135000"/>
                </a:lnTo>
                <a:lnTo>
                  <a:pt x="108000" y="60977"/>
                </a:lnTo>
                <a:cubicBezTo>
                  <a:pt x="107992" y="53926"/>
                  <a:pt x="106402" y="46967"/>
                  <a:pt x="103345" y="40612"/>
                </a:cubicBezTo>
                <a:lnTo>
                  <a:pt x="1905" y="40612"/>
                </a:lnTo>
                <a:lnTo>
                  <a:pt x="7778" y="30477"/>
                </a:lnTo>
                <a:cubicBezTo>
                  <a:pt x="17166" y="11862"/>
                  <a:pt x="36204" y="87"/>
                  <a:pt x="57052"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29" name="文本框 28"/>
          <p:cNvSpPr txBox="1"/>
          <p:nvPr>
            <p:custDataLst>
              <p:tags r:id="rId14"/>
            </p:custDataLst>
          </p:nvPr>
        </p:nvSpPr>
        <p:spPr>
          <a:xfrm flipH="1">
            <a:off x="1198248" y="3324904"/>
            <a:ext cx="3571645" cy="396583"/>
          </a:xfrm>
          <a:prstGeom prst="rect">
            <a:avLst/>
          </a:prstGeom>
          <a:noFill/>
        </p:spPr>
        <p:txBody>
          <a:bodyPr wrap="square" bIns="0" rtlCol="0" anchor="ctr" anchorCtr="0">
            <a:normAutofit fontScale="90000"/>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sz="2000" dirty="0">
                <a:solidFill>
                  <a:srgbClr val="2196F3"/>
                </a:solidFill>
                <a:uFillTx/>
                <a:latin typeface="Microsoft YaHei Bold" panose="020B0503020204020204" charset="-122"/>
                <a:ea typeface="Microsoft YaHei Bold" panose="020B0503020204020204" charset="-122"/>
              </a:rPr>
              <a:t>研究型（Investigative）：</a:t>
            </a:r>
            <a:endParaRPr lang="zh-CN" altLang="en-US" sz="2000" dirty="0">
              <a:solidFill>
                <a:srgbClr val="2196F3"/>
              </a:solidFill>
              <a:uFillTx/>
              <a:latin typeface="Microsoft YaHei Bold" panose="020B0503020204020204" charset="-122"/>
              <a:ea typeface="Microsoft YaHei Bold" panose="020B0503020204020204" charset="-122"/>
            </a:endParaRPr>
          </a:p>
        </p:txBody>
      </p:sp>
      <p:sp>
        <p:nvSpPr>
          <p:cNvPr id="30" name="文本框 29"/>
          <p:cNvSpPr txBox="1"/>
          <p:nvPr>
            <p:custDataLst>
              <p:tags r:id="rId15"/>
            </p:custDataLst>
          </p:nvPr>
        </p:nvSpPr>
        <p:spPr>
          <a:xfrm flipH="1">
            <a:off x="786130" y="3742690"/>
            <a:ext cx="3983990" cy="710565"/>
          </a:xfrm>
          <a:prstGeom prst="rect">
            <a:avLst/>
          </a:prstGeom>
          <a:noFill/>
        </p:spPr>
        <p:txBody>
          <a:bodyPr wrap="square" tIns="0" bIns="46800" rtlCol="0" anchor="t" anchorCtr="0">
            <a:spAutoFit/>
          </a:bodyPr>
          <a:lstStyle/>
          <a:p>
            <a:pPr algn="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偏好需要思考、组织和理解的活动。分析、创造、好奇、独立。</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6" name="Oval 11"/>
          <p:cNvSpPr/>
          <p:nvPr>
            <p:custDataLst>
              <p:tags r:id="rId16"/>
            </p:custDataLst>
          </p:nvPr>
        </p:nvSpPr>
        <p:spPr>
          <a:xfrm>
            <a:off x="4907045" y="3366862"/>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49" name="任意多边形: 形状 148"/>
          <p:cNvSpPr/>
          <p:nvPr>
            <p:custDataLst>
              <p:tags r:id="rId17"/>
            </p:custDataLst>
          </p:nvPr>
        </p:nvSpPr>
        <p:spPr>
          <a:xfrm>
            <a:off x="5156155" y="3615972"/>
            <a:ext cx="425740" cy="425741"/>
          </a:xfrm>
          <a:custGeom>
            <a:avLst/>
            <a:gdLst>
              <a:gd name="connsiteX0" fmla="*/ 243000 w 432000"/>
              <a:gd name="connsiteY0" fmla="*/ 364500 h 432000"/>
              <a:gd name="connsiteX1" fmla="*/ 243000 w 432000"/>
              <a:gd name="connsiteY1" fmla="*/ 391500 h 432000"/>
              <a:gd name="connsiteX2" fmla="*/ 270000 w 432000"/>
              <a:gd name="connsiteY2" fmla="*/ 391500 h 432000"/>
              <a:gd name="connsiteX3" fmla="*/ 270000 w 432000"/>
              <a:gd name="connsiteY3" fmla="*/ 364500 h 432000"/>
              <a:gd name="connsiteX4" fmla="*/ 175500 w 432000"/>
              <a:gd name="connsiteY4" fmla="*/ 364500 h 432000"/>
              <a:gd name="connsiteX5" fmla="*/ 175500 w 432000"/>
              <a:gd name="connsiteY5" fmla="*/ 391500 h 432000"/>
              <a:gd name="connsiteX6" fmla="*/ 202500 w 432000"/>
              <a:gd name="connsiteY6" fmla="*/ 391500 h 432000"/>
              <a:gd name="connsiteX7" fmla="*/ 202500 w 432000"/>
              <a:gd name="connsiteY7" fmla="*/ 364500 h 432000"/>
              <a:gd name="connsiteX8" fmla="*/ 108000 w 432000"/>
              <a:gd name="connsiteY8" fmla="*/ 364500 h 432000"/>
              <a:gd name="connsiteX9" fmla="*/ 108000 w 432000"/>
              <a:gd name="connsiteY9" fmla="*/ 391500 h 432000"/>
              <a:gd name="connsiteX10" fmla="*/ 135000 w 432000"/>
              <a:gd name="connsiteY10" fmla="*/ 391500 h 432000"/>
              <a:gd name="connsiteX11" fmla="*/ 135000 w 432000"/>
              <a:gd name="connsiteY11" fmla="*/ 364500 h 432000"/>
              <a:gd name="connsiteX12" fmla="*/ 40500 w 432000"/>
              <a:gd name="connsiteY12" fmla="*/ 364500 h 432000"/>
              <a:gd name="connsiteX13" fmla="*/ 40500 w 432000"/>
              <a:gd name="connsiteY13" fmla="*/ 391500 h 432000"/>
              <a:gd name="connsiteX14" fmla="*/ 67500 w 432000"/>
              <a:gd name="connsiteY14" fmla="*/ 391500 h 432000"/>
              <a:gd name="connsiteX15" fmla="*/ 67500 w 432000"/>
              <a:gd name="connsiteY15" fmla="*/ 364500 h 432000"/>
              <a:gd name="connsiteX16" fmla="*/ 297000 w 432000"/>
              <a:gd name="connsiteY16" fmla="*/ 351000 h 432000"/>
              <a:gd name="connsiteX17" fmla="*/ 310500 w 432000"/>
              <a:gd name="connsiteY17" fmla="*/ 351000 h 432000"/>
              <a:gd name="connsiteX18" fmla="*/ 310500 w 432000"/>
              <a:gd name="connsiteY18" fmla="*/ 405000 h 432000"/>
              <a:gd name="connsiteX19" fmla="*/ 297000 w 432000"/>
              <a:gd name="connsiteY19" fmla="*/ 405000 h 432000"/>
              <a:gd name="connsiteX20" fmla="*/ 229500 w 432000"/>
              <a:gd name="connsiteY20" fmla="*/ 351000 h 432000"/>
              <a:gd name="connsiteX21" fmla="*/ 283500 w 432000"/>
              <a:gd name="connsiteY21" fmla="*/ 351000 h 432000"/>
              <a:gd name="connsiteX22" fmla="*/ 283500 w 432000"/>
              <a:gd name="connsiteY22" fmla="*/ 405000 h 432000"/>
              <a:gd name="connsiteX23" fmla="*/ 229500 w 432000"/>
              <a:gd name="connsiteY23" fmla="*/ 405000 h 432000"/>
              <a:gd name="connsiteX24" fmla="*/ 162000 w 432000"/>
              <a:gd name="connsiteY24" fmla="*/ 351000 h 432000"/>
              <a:gd name="connsiteX25" fmla="*/ 216000 w 432000"/>
              <a:gd name="connsiteY25" fmla="*/ 351000 h 432000"/>
              <a:gd name="connsiteX26" fmla="*/ 216000 w 432000"/>
              <a:gd name="connsiteY26" fmla="*/ 405000 h 432000"/>
              <a:gd name="connsiteX27" fmla="*/ 162000 w 432000"/>
              <a:gd name="connsiteY27" fmla="*/ 405000 h 432000"/>
              <a:gd name="connsiteX28" fmla="*/ 94500 w 432000"/>
              <a:gd name="connsiteY28" fmla="*/ 351000 h 432000"/>
              <a:gd name="connsiteX29" fmla="*/ 148500 w 432000"/>
              <a:gd name="connsiteY29" fmla="*/ 351000 h 432000"/>
              <a:gd name="connsiteX30" fmla="*/ 148500 w 432000"/>
              <a:gd name="connsiteY30" fmla="*/ 405000 h 432000"/>
              <a:gd name="connsiteX31" fmla="*/ 94500 w 432000"/>
              <a:gd name="connsiteY31" fmla="*/ 405000 h 432000"/>
              <a:gd name="connsiteX32" fmla="*/ 27000 w 432000"/>
              <a:gd name="connsiteY32" fmla="*/ 351000 h 432000"/>
              <a:gd name="connsiteX33" fmla="*/ 81000 w 432000"/>
              <a:gd name="connsiteY33" fmla="*/ 351000 h 432000"/>
              <a:gd name="connsiteX34" fmla="*/ 81000 w 432000"/>
              <a:gd name="connsiteY34" fmla="*/ 405000 h 432000"/>
              <a:gd name="connsiteX35" fmla="*/ 27000 w 432000"/>
              <a:gd name="connsiteY35" fmla="*/ 405000 h 432000"/>
              <a:gd name="connsiteX36" fmla="*/ 13500 w 432000"/>
              <a:gd name="connsiteY36" fmla="*/ 337500 h 432000"/>
              <a:gd name="connsiteX37" fmla="*/ 13500 w 432000"/>
              <a:gd name="connsiteY37" fmla="*/ 418500 h 432000"/>
              <a:gd name="connsiteX38" fmla="*/ 342402 w 432000"/>
              <a:gd name="connsiteY38" fmla="*/ 418500 h 432000"/>
              <a:gd name="connsiteX39" fmla="*/ 324000 w 432000"/>
              <a:gd name="connsiteY39" fmla="*/ 378000 h 432000"/>
              <a:gd name="connsiteX40" fmla="*/ 324000 w 432000"/>
              <a:gd name="connsiteY40" fmla="*/ 337500 h 432000"/>
              <a:gd name="connsiteX41" fmla="*/ 364500 w 432000"/>
              <a:gd name="connsiteY41" fmla="*/ 310500 h 432000"/>
              <a:gd name="connsiteX42" fmla="*/ 364500 w 432000"/>
              <a:gd name="connsiteY42" fmla="*/ 337500 h 432000"/>
              <a:gd name="connsiteX43" fmla="*/ 391500 w 432000"/>
              <a:gd name="connsiteY43" fmla="*/ 337500 h 432000"/>
              <a:gd name="connsiteX44" fmla="*/ 391500 w 432000"/>
              <a:gd name="connsiteY44" fmla="*/ 310500 h 432000"/>
              <a:gd name="connsiteX45" fmla="*/ 351000 w 432000"/>
              <a:gd name="connsiteY45" fmla="*/ 297000 h 432000"/>
              <a:gd name="connsiteX46" fmla="*/ 405000 w 432000"/>
              <a:gd name="connsiteY46" fmla="*/ 297000 h 432000"/>
              <a:gd name="connsiteX47" fmla="*/ 405000 w 432000"/>
              <a:gd name="connsiteY47" fmla="*/ 351000 h 432000"/>
              <a:gd name="connsiteX48" fmla="*/ 351000 w 432000"/>
              <a:gd name="connsiteY48" fmla="*/ 351000 h 432000"/>
              <a:gd name="connsiteX49" fmla="*/ 254190 w 432000"/>
              <a:gd name="connsiteY49" fmla="*/ 246089 h 432000"/>
              <a:gd name="connsiteX50" fmla="*/ 239167 w 432000"/>
              <a:gd name="connsiteY50" fmla="*/ 262024 h 432000"/>
              <a:gd name="connsiteX51" fmla="*/ 239589 w 432000"/>
              <a:gd name="connsiteY51" fmla="*/ 290787 h 432000"/>
              <a:gd name="connsiteX52" fmla="*/ 268791 w 432000"/>
              <a:gd name="connsiteY52" fmla="*/ 290787 h 432000"/>
              <a:gd name="connsiteX53" fmla="*/ 269216 w 432000"/>
              <a:gd name="connsiteY53" fmla="*/ 262024 h 432000"/>
              <a:gd name="connsiteX54" fmla="*/ 364500 w 432000"/>
              <a:gd name="connsiteY54" fmla="*/ 243000 h 432000"/>
              <a:gd name="connsiteX55" fmla="*/ 364500 w 432000"/>
              <a:gd name="connsiteY55" fmla="*/ 270000 h 432000"/>
              <a:gd name="connsiteX56" fmla="*/ 391500 w 432000"/>
              <a:gd name="connsiteY56" fmla="*/ 270000 h 432000"/>
              <a:gd name="connsiteX57" fmla="*/ 391500 w 432000"/>
              <a:gd name="connsiteY57" fmla="*/ 243000 h 432000"/>
              <a:gd name="connsiteX58" fmla="*/ 351000 w 432000"/>
              <a:gd name="connsiteY58" fmla="*/ 229500 h 432000"/>
              <a:gd name="connsiteX59" fmla="*/ 405000 w 432000"/>
              <a:gd name="connsiteY59" fmla="*/ 229500 h 432000"/>
              <a:gd name="connsiteX60" fmla="*/ 405000 w 432000"/>
              <a:gd name="connsiteY60" fmla="*/ 283500 h 432000"/>
              <a:gd name="connsiteX61" fmla="*/ 351000 w 432000"/>
              <a:gd name="connsiteY61" fmla="*/ 283500 h 432000"/>
              <a:gd name="connsiteX62" fmla="*/ 254190 w 432000"/>
              <a:gd name="connsiteY62" fmla="*/ 226412 h 432000"/>
              <a:gd name="connsiteX63" fmla="*/ 279038 w 432000"/>
              <a:gd name="connsiteY63" fmla="*/ 252763 h 432000"/>
              <a:gd name="connsiteX64" fmla="*/ 279038 w 432000"/>
              <a:gd name="connsiteY64" fmla="*/ 299609 h 432000"/>
              <a:gd name="connsiteX65" fmla="*/ 230768 w 432000"/>
              <a:gd name="connsiteY65" fmla="*/ 301032 h 432000"/>
              <a:gd name="connsiteX66" fmla="*/ 229345 w 432000"/>
              <a:gd name="connsiteY66" fmla="*/ 252763 h 432000"/>
              <a:gd name="connsiteX67" fmla="*/ 364500 w 432000"/>
              <a:gd name="connsiteY67" fmla="*/ 175500 h 432000"/>
              <a:gd name="connsiteX68" fmla="*/ 364500 w 432000"/>
              <a:gd name="connsiteY68" fmla="*/ 202500 h 432000"/>
              <a:gd name="connsiteX69" fmla="*/ 391500 w 432000"/>
              <a:gd name="connsiteY69" fmla="*/ 202500 h 432000"/>
              <a:gd name="connsiteX70" fmla="*/ 391500 w 432000"/>
              <a:gd name="connsiteY70" fmla="*/ 175500 h 432000"/>
              <a:gd name="connsiteX71" fmla="*/ 351000 w 432000"/>
              <a:gd name="connsiteY71" fmla="*/ 162000 h 432000"/>
              <a:gd name="connsiteX72" fmla="*/ 405000 w 432000"/>
              <a:gd name="connsiteY72" fmla="*/ 162000 h 432000"/>
              <a:gd name="connsiteX73" fmla="*/ 405000 w 432000"/>
              <a:gd name="connsiteY73" fmla="*/ 216000 h 432000"/>
              <a:gd name="connsiteX74" fmla="*/ 351000 w 432000"/>
              <a:gd name="connsiteY74" fmla="*/ 216000 h 432000"/>
              <a:gd name="connsiteX75" fmla="*/ 167391 w 432000"/>
              <a:gd name="connsiteY75" fmla="*/ 138754 h 432000"/>
              <a:gd name="connsiteX76" fmla="*/ 138753 w 432000"/>
              <a:gd name="connsiteY76" fmla="*/ 167393 h 432000"/>
              <a:gd name="connsiteX77" fmla="*/ 185938 w 432000"/>
              <a:gd name="connsiteY77" fmla="*/ 214579 h 432000"/>
              <a:gd name="connsiteX78" fmla="*/ 195486 w 432000"/>
              <a:gd name="connsiteY78" fmla="*/ 214576 h 432000"/>
              <a:gd name="connsiteX79" fmla="*/ 200259 w 432000"/>
              <a:gd name="connsiteY79" fmla="*/ 209807 h 432000"/>
              <a:gd name="connsiteX80" fmla="*/ 219348 w 432000"/>
              <a:gd name="connsiteY80" fmla="*/ 228896 h 432000"/>
              <a:gd name="connsiteX81" fmla="*/ 228896 w 432000"/>
              <a:gd name="connsiteY81" fmla="*/ 219348 h 432000"/>
              <a:gd name="connsiteX82" fmla="*/ 209807 w 432000"/>
              <a:gd name="connsiteY82" fmla="*/ 200258 h 432000"/>
              <a:gd name="connsiteX83" fmla="*/ 214576 w 432000"/>
              <a:gd name="connsiteY83" fmla="*/ 195486 h 432000"/>
              <a:gd name="connsiteX84" fmla="*/ 214576 w 432000"/>
              <a:gd name="connsiteY84" fmla="*/ 185938 h 432000"/>
              <a:gd name="connsiteX85" fmla="*/ 364500 w 432000"/>
              <a:gd name="connsiteY85" fmla="*/ 108000 h 432000"/>
              <a:gd name="connsiteX86" fmla="*/ 364500 w 432000"/>
              <a:gd name="connsiteY86" fmla="*/ 135000 h 432000"/>
              <a:gd name="connsiteX87" fmla="*/ 391500 w 432000"/>
              <a:gd name="connsiteY87" fmla="*/ 135000 h 432000"/>
              <a:gd name="connsiteX88" fmla="*/ 391500 w 432000"/>
              <a:gd name="connsiteY88" fmla="*/ 108000 h 432000"/>
              <a:gd name="connsiteX89" fmla="*/ 129209 w 432000"/>
              <a:gd name="connsiteY89" fmla="*/ 100571 h 432000"/>
              <a:gd name="connsiteX90" fmla="*/ 100570 w 432000"/>
              <a:gd name="connsiteY90" fmla="*/ 129209 h 432000"/>
              <a:gd name="connsiteX91" fmla="*/ 129208 w 432000"/>
              <a:gd name="connsiteY91" fmla="*/ 157847 h 432000"/>
              <a:gd name="connsiteX92" fmla="*/ 157847 w 432000"/>
              <a:gd name="connsiteY92" fmla="*/ 129209 h 432000"/>
              <a:gd name="connsiteX93" fmla="*/ 351000 w 432000"/>
              <a:gd name="connsiteY93" fmla="*/ 94500 h 432000"/>
              <a:gd name="connsiteX94" fmla="*/ 405000 w 432000"/>
              <a:gd name="connsiteY94" fmla="*/ 94500 h 432000"/>
              <a:gd name="connsiteX95" fmla="*/ 405000 w 432000"/>
              <a:gd name="connsiteY95" fmla="*/ 148500 h 432000"/>
              <a:gd name="connsiteX96" fmla="*/ 351000 w 432000"/>
              <a:gd name="connsiteY96" fmla="*/ 148500 h 432000"/>
              <a:gd name="connsiteX97" fmla="*/ 129208 w 432000"/>
              <a:gd name="connsiteY97" fmla="*/ 62388 h 432000"/>
              <a:gd name="connsiteX98" fmla="*/ 119664 w 432000"/>
              <a:gd name="connsiteY98" fmla="*/ 71933 h 432000"/>
              <a:gd name="connsiteX99" fmla="*/ 71933 w 432000"/>
              <a:gd name="connsiteY99" fmla="*/ 119664 h 432000"/>
              <a:gd name="connsiteX100" fmla="*/ 62388 w 432000"/>
              <a:gd name="connsiteY100" fmla="*/ 129209 h 432000"/>
              <a:gd name="connsiteX101" fmla="*/ 71932 w 432000"/>
              <a:gd name="connsiteY101" fmla="*/ 138757 h 432000"/>
              <a:gd name="connsiteX102" fmla="*/ 81481 w 432000"/>
              <a:gd name="connsiteY102" fmla="*/ 129209 h 432000"/>
              <a:gd name="connsiteX103" fmla="*/ 129208 w 432000"/>
              <a:gd name="connsiteY103" fmla="*/ 81481 h 432000"/>
              <a:gd name="connsiteX104" fmla="*/ 138757 w 432000"/>
              <a:gd name="connsiteY104" fmla="*/ 71933 h 432000"/>
              <a:gd name="connsiteX105" fmla="*/ 364500 w 432000"/>
              <a:gd name="connsiteY105" fmla="*/ 40500 h 432000"/>
              <a:gd name="connsiteX106" fmla="*/ 364500 w 432000"/>
              <a:gd name="connsiteY106" fmla="*/ 67500 h 432000"/>
              <a:gd name="connsiteX107" fmla="*/ 391500 w 432000"/>
              <a:gd name="connsiteY107" fmla="*/ 67500 h 432000"/>
              <a:gd name="connsiteX108" fmla="*/ 391500 w 432000"/>
              <a:gd name="connsiteY108" fmla="*/ 40500 h 432000"/>
              <a:gd name="connsiteX109" fmla="*/ 351000 w 432000"/>
              <a:gd name="connsiteY109" fmla="*/ 27000 h 432000"/>
              <a:gd name="connsiteX110" fmla="*/ 405000 w 432000"/>
              <a:gd name="connsiteY110" fmla="*/ 27000 h 432000"/>
              <a:gd name="connsiteX111" fmla="*/ 405000 w 432000"/>
              <a:gd name="connsiteY111" fmla="*/ 81000 h 432000"/>
              <a:gd name="connsiteX112" fmla="*/ 351000 w 432000"/>
              <a:gd name="connsiteY112" fmla="*/ 81000 h 432000"/>
              <a:gd name="connsiteX113" fmla="*/ 33768 w 432000"/>
              <a:gd name="connsiteY113" fmla="*/ 13516 h 432000"/>
              <a:gd name="connsiteX114" fmla="*/ 19467 w 432000"/>
              <a:gd name="connsiteY114" fmla="*/ 19429 h 432000"/>
              <a:gd name="connsiteX115" fmla="*/ 19429 w 432000"/>
              <a:gd name="connsiteY115" fmla="*/ 48070 h 432000"/>
              <a:gd name="connsiteX116" fmla="*/ 71933 w 432000"/>
              <a:gd name="connsiteY116" fmla="*/ 100574 h 432000"/>
              <a:gd name="connsiteX117" fmla="*/ 100574 w 432000"/>
              <a:gd name="connsiteY117" fmla="*/ 71933 h 432000"/>
              <a:gd name="connsiteX118" fmla="*/ 48070 w 432000"/>
              <a:gd name="connsiteY118" fmla="*/ 19429 h 432000"/>
              <a:gd name="connsiteX119" fmla="*/ 33768 w 432000"/>
              <a:gd name="connsiteY119" fmla="*/ 13516 h 432000"/>
              <a:gd name="connsiteX120" fmla="*/ 337500 w 432000"/>
              <a:gd name="connsiteY120" fmla="*/ 13500 h 432000"/>
              <a:gd name="connsiteX121" fmla="*/ 337500 w 432000"/>
              <a:gd name="connsiteY121" fmla="*/ 378000 h 432000"/>
              <a:gd name="connsiteX122" fmla="*/ 378000 w 432000"/>
              <a:gd name="connsiteY122" fmla="*/ 418500 h 432000"/>
              <a:gd name="connsiteX123" fmla="*/ 418500 w 432000"/>
              <a:gd name="connsiteY123" fmla="*/ 378000 h 432000"/>
              <a:gd name="connsiteX124" fmla="*/ 418500 w 432000"/>
              <a:gd name="connsiteY124" fmla="*/ 13500 h 432000"/>
              <a:gd name="connsiteX125" fmla="*/ 310500 w 432000"/>
              <a:gd name="connsiteY125" fmla="*/ 13500 h 432000"/>
              <a:gd name="connsiteX126" fmla="*/ 310500 w 432000"/>
              <a:gd name="connsiteY126" fmla="*/ 324000 h 432000"/>
              <a:gd name="connsiteX127" fmla="*/ 324000 w 432000"/>
              <a:gd name="connsiteY127" fmla="*/ 324000 h 432000"/>
              <a:gd name="connsiteX128" fmla="*/ 324000 w 432000"/>
              <a:gd name="connsiteY128" fmla="*/ 13500 h 432000"/>
              <a:gd name="connsiteX129" fmla="*/ 33738 w 432000"/>
              <a:gd name="connsiteY129" fmla="*/ 28 h 432000"/>
              <a:gd name="connsiteX130" fmla="*/ 57615 w 432000"/>
              <a:gd name="connsiteY130" fmla="*/ 9884 h 432000"/>
              <a:gd name="connsiteX131" fmla="*/ 110119 w 432000"/>
              <a:gd name="connsiteY131" fmla="*/ 62388 h 432000"/>
              <a:gd name="connsiteX132" fmla="*/ 129209 w 432000"/>
              <a:gd name="connsiteY132" fmla="*/ 43298 h 432000"/>
              <a:gd name="connsiteX133" fmla="*/ 157847 w 432000"/>
              <a:gd name="connsiteY133" fmla="*/ 71933 h 432000"/>
              <a:gd name="connsiteX134" fmla="*/ 138753 w 432000"/>
              <a:gd name="connsiteY134" fmla="*/ 91026 h 432000"/>
              <a:gd name="connsiteX135" fmla="*/ 224124 w 432000"/>
              <a:gd name="connsiteY135" fmla="*/ 176393 h 432000"/>
              <a:gd name="connsiteX136" fmla="*/ 228079 w 432000"/>
              <a:gd name="connsiteY136" fmla="*/ 199438 h 432000"/>
              <a:gd name="connsiteX137" fmla="*/ 247986 w 432000"/>
              <a:gd name="connsiteY137" fmla="*/ 219349 h 432000"/>
              <a:gd name="connsiteX138" fmla="*/ 219348 w 432000"/>
              <a:gd name="connsiteY138" fmla="*/ 247987 h 432000"/>
              <a:gd name="connsiteX139" fmla="*/ 199437 w 432000"/>
              <a:gd name="connsiteY139" fmla="*/ 228080 h 432000"/>
              <a:gd name="connsiteX140" fmla="*/ 176393 w 432000"/>
              <a:gd name="connsiteY140" fmla="*/ 224128 h 432000"/>
              <a:gd name="connsiteX141" fmla="*/ 91025 w 432000"/>
              <a:gd name="connsiteY141" fmla="*/ 138755 h 432000"/>
              <a:gd name="connsiteX142" fmla="*/ 71933 w 432000"/>
              <a:gd name="connsiteY142" fmla="*/ 157847 h 432000"/>
              <a:gd name="connsiteX143" fmla="*/ 43298 w 432000"/>
              <a:gd name="connsiteY143" fmla="*/ 129209 h 432000"/>
              <a:gd name="connsiteX144" fmla="*/ 62388 w 432000"/>
              <a:gd name="connsiteY144" fmla="*/ 110119 h 432000"/>
              <a:gd name="connsiteX145" fmla="*/ 9884 w 432000"/>
              <a:gd name="connsiteY145" fmla="*/ 57615 h 432000"/>
              <a:gd name="connsiteX146" fmla="*/ 9884 w 432000"/>
              <a:gd name="connsiteY146" fmla="*/ 9943 h 432000"/>
              <a:gd name="connsiteX147" fmla="*/ 33738 w 432000"/>
              <a:gd name="connsiteY147" fmla="*/ 28 h 432000"/>
              <a:gd name="connsiteX148" fmla="*/ 270000 w 432000"/>
              <a:gd name="connsiteY148" fmla="*/ 0 h 432000"/>
              <a:gd name="connsiteX149" fmla="*/ 432000 w 432000"/>
              <a:gd name="connsiteY149" fmla="*/ 0 h 432000"/>
              <a:gd name="connsiteX150" fmla="*/ 432000 w 432000"/>
              <a:gd name="connsiteY150" fmla="*/ 378000 h 432000"/>
              <a:gd name="connsiteX151" fmla="*/ 378000 w 432000"/>
              <a:gd name="connsiteY151" fmla="*/ 432000 h 432000"/>
              <a:gd name="connsiteX152" fmla="*/ 0 w 432000"/>
              <a:gd name="connsiteY152" fmla="*/ 432000 h 432000"/>
              <a:gd name="connsiteX153" fmla="*/ 0 w 432000"/>
              <a:gd name="connsiteY153" fmla="*/ 324000 h 432000"/>
              <a:gd name="connsiteX154" fmla="*/ 297000 w 432000"/>
              <a:gd name="connsiteY154" fmla="*/ 324000 h 432000"/>
              <a:gd name="connsiteX155" fmla="*/ 297000 w 432000"/>
              <a:gd name="connsiteY155" fmla="*/ 13500 h 432000"/>
              <a:gd name="connsiteX156" fmla="*/ 283500 w 432000"/>
              <a:gd name="connsiteY156" fmla="*/ 13500 h 432000"/>
              <a:gd name="connsiteX157" fmla="*/ 283500 w 432000"/>
              <a:gd name="connsiteY157" fmla="*/ 229500 h 432000"/>
              <a:gd name="connsiteX158" fmla="*/ 270000 w 432000"/>
              <a:gd name="connsiteY158" fmla="*/ 22950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32000" h="432000">
                <a:moveTo>
                  <a:pt x="243000" y="364500"/>
                </a:moveTo>
                <a:lnTo>
                  <a:pt x="243000" y="391500"/>
                </a:lnTo>
                <a:lnTo>
                  <a:pt x="270000" y="391500"/>
                </a:lnTo>
                <a:lnTo>
                  <a:pt x="270000" y="364500"/>
                </a:lnTo>
                <a:close/>
                <a:moveTo>
                  <a:pt x="175500" y="364500"/>
                </a:moveTo>
                <a:lnTo>
                  <a:pt x="175500" y="391500"/>
                </a:lnTo>
                <a:lnTo>
                  <a:pt x="202500" y="391500"/>
                </a:lnTo>
                <a:lnTo>
                  <a:pt x="202500" y="364500"/>
                </a:lnTo>
                <a:close/>
                <a:moveTo>
                  <a:pt x="108000" y="364500"/>
                </a:moveTo>
                <a:lnTo>
                  <a:pt x="108000" y="391500"/>
                </a:lnTo>
                <a:lnTo>
                  <a:pt x="135000" y="391500"/>
                </a:lnTo>
                <a:lnTo>
                  <a:pt x="135000" y="364500"/>
                </a:lnTo>
                <a:close/>
                <a:moveTo>
                  <a:pt x="40500" y="364500"/>
                </a:moveTo>
                <a:lnTo>
                  <a:pt x="40500" y="391500"/>
                </a:lnTo>
                <a:lnTo>
                  <a:pt x="67500" y="391500"/>
                </a:lnTo>
                <a:lnTo>
                  <a:pt x="67500" y="364500"/>
                </a:lnTo>
                <a:close/>
                <a:moveTo>
                  <a:pt x="297000" y="351000"/>
                </a:moveTo>
                <a:lnTo>
                  <a:pt x="310500" y="351000"/>
                </a:lnTo>
                <a:lnTo>
                  <a:pt x="310500" y="405000"/>
                </a:lnTo>
                <a:lnTo>
                  <a:pt x="297000" y="405000"/>
                </a:lnTo>
                <a:close/>
                <a:moveTo>
                  <a:pt x="229500" y="351000"/>
                </a:moveTo>
                <a:lnTo>
                  <a:pt x="283500" y="351000"/>
                </a:lnTo>
                <a:lnTo>
                  <a:pt x="283500" y="405000"/>
                </a:lnTo>
                <a:lnTo>
                  <a:pt x="229500" y="405000"/>
                </a:lnTo>
                <a:close/>
                <a:moveTo>
                  <a:pt x="162000" y="351000"/>
                </a:moveTo>
                <a:lnTo>
                  <a:pt x="216000" y="351000"/>
                </a:lnTo>
                <a:lnTo>
                  <a:pt x="216000" y="405000"/>
                </a:lnTo>
                <a:lnTo>
                  <a:pt x="162000" y="405000"/>
                </a:lnTo>
                <a:close/>
                <a:moveTo>
                  <a:pt x="94500" y="351000"/>
                </a:moveTo>
                <a:lnTo>
                  <a:pt x="148500" y="351000"/>
                </a:lnTo>
                <a:lnTo>
                  <a:pt x="148500" y="405000"/>
                </a:lnTo>
                <a:lnTo>
                  <a:pt x="94500" y="405000"/>
                </a:lnTo>
                <a:close/>
                <a:moveTo>
                  <a:pt x="27000" y="351000"/>
                </a:moveTo>
                <a:lnTo>
                  <a:pt x="81000" y="351000"/>
                </a:lnTo>
                <a:lnTo>
                  <a:pt x="81000" y="405000"/>
                </a:lnTo>
                <a:lnTo>
                  <a:pt x="27000" y="405000"/>
                </a:lnTo>
                <a:close/>
                <a:moveTo>
                  <a:pt x="13500" y="337500"/>
                </a:moveTo>
                <a:lnTo>
                  <a:pt x="13500" y="418500"/>
                </a:lnTo>
                <a:lnTo>
                  <a:pt x="342402" y="418500"/>
                </a:lnTo>
                <a:cubicBezTo>
                  <a:pt x="330717" y="408284"/>
                  <a:pt x="324009" y="393522"/>
                  <a:pt x="324000" y="378000"/>
                </a:cubicBezTo>
                <a:lnTo>
                  <a:pt x="324000" y="337500"/>
                </a:lnTo>
                <a:close/>
                <a:moveTo>
                  <a:pt x="364500" y="310500"/>
                </a:moveTo>
                <a:lnTo>
                  <a:pt x="364500" y="337500"/>
                </a:lnTo>
                <a:lnTo>
                  <a:pt x="391500" y="337500"/>
                </a:lnTo>
                <a:lnTo>
                  <a:pt x="391500" y="310500"/>
                </a:lnTo>
                <a:close/>
                <a:moveTo>
                  <a:pt x="351000" y="297000"/>
                </a:moveTo>
                <a:lnTo>
                  <a:pt x="405000" y="297000"/>
                </a:lnTo>
                <a:lnTo>
                  <a:pt x="405000" y="351000"/>
                </a:lnTo>
                <a:lnTo>
                  <a:pt x="351000" y="351000"/>
                </a:lnTo>
                <a:close/>
                <a:moveTo>
                  <a:pt x="254190" y="246089"/>
                </a:moveTo>
                <a:lnTo>
                  <a:pt x="239167" y="262024"/>
                </a:lnTo>
                <a:cubicBezTo>
                  <a:pt x="231454" y="270128"/>
                  <a:pt x="231641" y="282914"/>
                  <a:pt x="239589" y="290787"/>
                </a:cubicBezTo>
                <a:cubicBezTo>
                  <a:pt x="247759" y="298592"/>
                  <a:pt x="260621" y="298592"/>
                  <a:pt x="268791" y="290787"/>
                </a:cubicBezTo>
                <a:cubicBezTo>
                  <a:pt x="276737" y="282913"/>
                  <a:pt x="276926" y="270130"/>
                  <a:pt x="269216" y="262024"/>
                </a:cubicBezTo>
                <a:close/>
                <a:moveTo>
                  <a:pt x="364500" y="243000"/>
                </a:moveTo>
                <a:lnTo>
                  <a:pt x="364500" y="270000"/>
                </a:lnTo>
                <a:lnTo>
                  <a:pt x="391500" y="270000"/>
                </a:lnTo>
                <a:lnTo>
                  <a:pt x="391500" y="243000"/>
                </a:lnTo>
                <a:close/>
                <a:moveTo>
                  <a:pt x="351000" y="229500"/>
                </a:moveTo>
                <a:lnTo>
                  <a:pt x="405000" y="229500"/>
                </a:lnTo>
                <a:lnTo>
                  <a:pt x="405000" y="283500"/>
                </a:lnTo>
                <a:lnTo>
                  <a:pt x="351000" y="283500"/>
                </a:lnTo>
                <a:close/>
                <a:moveTo>
                  <a:pt x="254190" y="226412"/>
                </a:moveTo>
                <a:lnTo>
                  <a:pt x="279038" y="252763"/>
                </a:lnTo>
                <a:cubicBezTo>
                  <a:pt x="291438" y="265916"/>
                  <a:pt x="291438" y="286456"/>
                  <a:pt x="279038" y="299609"/>
                </a:cubicBezTo>
                <a:cubicBezTo>
                  <a:pt x="266101" y="313331"/>
                  <a:pt x="244490" y="313969"/>
                  <a:pt x="230768" y="301032"/>
                </a:cubicBezTo>
                <a:cubicBezTo>
                  <a:pt x="217046" y="288096"/>
                  <a:pt x="216409" y="266485"/>
                  <a:pt x="229345" y="252763"/>
                </a:cubicBezTo>
                <a:close/>
                <a:moveTo>
                  <a:pt x="364500" y="175500"/>
                </a:moveTo>
                <a:lnTo>
                  <a:pt x="364500" y="202500"/>
                </a:lnTo>
                <a:lnTo>
                  <a:pt x="391500" y="202500"/>
                </a:lnTo>
                <a:lnTo>
                  <a:pt x="391500" y="175500"/>
                </a:lnTo>
                <a:close/>
                <a:moveTo>
                  <a:pt x="351000" y="162000"/>
                </a:moveTo>
                <a:lnTo>
                  <a:pt x="405000" y="162000"/>
                </a:lnTo>
                <a:lnTo>
                  <a:pt x="405000" y="216000"/>
                </a:lnTo>
                <a:lnTo>
                  <a:pt x="351000" y="216000"/>
                </a:lnTo>
                <a:close/>
                <a:moveTo>
                  <a:pt x="167391" y="138754"/>
                </a:moveTo>
                <a:lnTo>
                  <a:pt x="138753" y="167393"/>
                </a:lnTo>
                <a:lnTo>
                  <a:pt x="185938" y="214579"/>
                </a:lnTo>
                <a:cubicBezTo>
                  <a:pt x="188577" y="217212"/>
                  <a:pt x="192849" y="217210"/>
                  <a:pt x="195486" y="214576"/>
                </a:cubicBezTo>
                <a:lnTo>
                  <a:pt x="200259" y="209807"/>
                </a:lnTo>
                <a:lnTo>
                  <a:pt x="219348" y="228896"/>
                </a:lnTo>
                <a:lnTo>
                  <a:pt x="228896" y="219348"/>
                </a:lnTo>
                <a:lnTo>
                  <a:pt x="209807" y="200258"/>
                </a:lnTo>
                <a:lnTo>
                  <a:pt x="214576" y="195486"/>
                </a:lnTo>
                <a:cubicBezTo>
                  <a:pt x="217214" y="192850"/>
                  <a:pt x="217211" y="188577"/>
                  <a:pt x="214576" y="185938"/>
                </a:cubicBezTo>
                <a:close/>
                <a:moveTo>
                  <a:pt x="364500" y="108000"/>
                </a:moveTo>
                <a:lnTo>
                  <a:pt x="364500" y="135000"/>
                </a:lnTo>
                <a:lnTo>
                  <a:pt x="391500" y="135000"/>
                </a:lnTo>
                <a:lnTo>
                  <a:pt x="391500" y="108000"/>
                </a:lnTo>
                <a:close/>
                <a:moveTo>
                  <a:pt x="129209" y="100571"/>
                </a:moveTo>
                <a:lnTo>
                  <a:pt x="100570" y="129209"/>
                </a:lnTo>
                <a:lnTo>
                  <a:pt x="129208" y="157847"/>
                </a:lnTo>
                <a:lnTo>
                  <a:pt x="157847" y="129209"/>
                </a:lnTo>
                <a:close/>
                <a:moveTo>
                  <a:pt x="351000" y="94500"/>
                </a:moveTo>
                <a:lnTo>
                  <a:pt x="405000" y="94500"/>
                </a:lnTo>
                <a:lnTo>
                  <a:pt x="405000" y="148500"/>
                </a:lnTo>
                <a:lnTo>
                  <a:pt x="351000" y="148500"/>
                </a:lnTo>
                <a:close/>
                <a:moveTo>
                  <a:pt x="129208" y="62388"/>
                </a:moveTo>
                <a:lnTo>
                  <a:pt x="119664" y="71933"/>
                </a:lnTo>
                <a:lnTo>
                  <a:pt x="71933" y="119664"/>
                </a:lnTo>
                <a:lnTo>
                  <a:pt x="62388" y="129209"/>
                </a:lnTo>
                <a:lnTo>
                  <a:pt x="71932" y="138757"/>
                </a:lnTo>
                <a:lnTo>
                  <a:pt x="81481" y="129209"/>
                </a:lnTo>
                <a:lnTo>
                  <a:pt x="129208" y="81481"/>
                </a:lnTo>
                <a:lnTo>
                  <a:pt x="138757" y="71933"/>
                </a:lnTo>
                <a:close/>
                <a:moveTo>
                  <a:pt x="364500" y="40500"/>
                </a:moveTo>
                <a:lnTo>
                  <a:pt x="364500" y="67500"/>
                </a:lnTo>
                <a:lnTo>
                  <a:pt x="391500" y="67500"/>
                </a:lnTo>
                <a:lnTo>
                  <a:pt x="391500" y="40500"/>
                </a:lnTo>
                <a:close/>
                <a:moveTo>
                  <a:pt x="351000" y="27000"/>
                </a:moveTo>
                <a:lnTo>
                  <a:pt x="405000" y="27000"/>
                </a:lnTo>
                <a:lnTo>
                  <a:pt x="405000" y="81000"/>
                </a:lnTo>
                <a:lnTo>
                  <a:pt x="351000" y="81000"/>
                </a:lnTo>
                <a:close/>
                <a:moveTo>
                  <a:pt x="33768" y="13516"/>
                </a:moveTo>
                <a:cubicBezTo>
                  <a:pt x="28594" y="13516"/>
                  <a:pt x="23419" y="15487"/>
                  <a:pt x="19467" y="19429"/>
                </a:cubicBezTo>
                <a:cubicBezTo>
                  <a:pt x="11547" y="27328"/>
                  <a:pt x="11530" y="40151"/>
                  <a:pt x="19429" y="48070"/>
                </a:cubicBezTo>
                <a:lnTo>
                  <a:pt x="71933" y="100574"/>
                </a:lnTo>
                <a:lnTo>
                  <a:pt x="100574" y="71933"/>
                </a:lnTo>
                <a:lnTo>
                  <a:pt x="48070" y="19429"/>
                </a:lnTo>
                <a:cubicBezTo>
                  <a:pt x="44118" y="15487"/>
                  <a:pt x="38943" y="13516"/>
                  <a:pt x="33768" y="13516"/>
                </a:cubicBezTo>
                <a:close/>
                <a:moveTo>
                  <a:pt x="337500" y="13500"/>
                </a:moveTo>
                <a:lnTo>
                  <a:pt x="337500" y="378000"/>
                </a:lnTo>
                <a:cubicBezTo>
                  <a:pt x="337500" y="400368"/>
                  <a:pt x="355632" y="418500"/>
                  <a:pt x="378000" y="418500"/>
                </a:cubicBezTo>
                <a:cubicBezTo>
                  <a:pt x="400368" y="418500"/>
                  <a:pt x="418500" y="400368"/>
                  <a:pt x="418500" y="378000"/>
                </a:cubicBezTo>
                <a:lnTo>
                  <a:pt x="418500" y="13500"/>
                </a:lnTo>
                <a:close/>
                <a:moveTo>
                  <a:pt x="310500" y="13500"/>
                </a:moveTo>
                <a:lnTo>
                  <a:pt x="310500" y="324000"/>
                </a:lnTo>
                <a:lnTo>
                  <a:pt x="324000" y="324000"/>
                </a:lnTo>
                <a:lnTo>
                  <a:pt x="324000" y="13500"/>
                </a:lnTo>
                <a:close/>
                <a:moveTo>
                  <a:pt x="33738" y="28"/>
                </a:moveTo>
                <a:cubicBezTo>
                  <a:pt x="42376" y="17"/>
                  <a:pt x="51017" y="3302"/>
                  <a:pt x="57615" y="9884"/>
                </a:cubicBezTo>
                <a:lnTo>
                  <a:pt x="110119" y="62388"/>
                </a:lnTo>
                <a:lnTo>
                  <a:pt x="129209" y="43298"/>
                </a:lnTo>
                <a:lnTo>
                  <a:pt x="157847" y="71933"/>
                </a:lnTo>
                <a:lnTo>
                  <a:pt x="138753" y="91026"/>
                </a:lnTo>
                <a:lnTo>
                  <a:pt x="224124" y="176393"/>
                </a:lnTo>
                <a:cubicBezTo>
                  <a:pt x="230180" y="182467"/>
                  <a:pt x="231763" y="191693"/>
                  <a:pt x="228079" y="199438"/>
                </a:cubicBezTo>
                <a:lnTo>
                  <a:pt x="247986" y="219349"/>
                </a:lnTo>
                <a:lnTo>
                  <a:pt x="219348" y="247987"/>
                </a:lnTo>
                <a:lnTo>
                  <a:pt x="199437" y="228080"/>
                </a:lnTo>
                <a:cubicBezTo>
                  <a:pt x="191692" y="231763"/>
                  <a:pt x="182468" y="230181"/>
                  <a:pt x="176393" y="224128"/>
                </a:cubicBezTo>
                <a:lnTo>
                  <a:pt x="91025" y="138755"/>
                </a:lnTo>
                <a:lnTo>
                  <a:pt x="71933" y="157847"/>
                </a:lnTo>
                <a:lnTo>
                  <a:pt x="43298" y="129209"/>
                </a:lnTo>
                <a:lnTo>
                  <a:pt x="62388" y="110119"/>
                </a:lnTo>
                <a:lnTo>
                  <a:pt x="9884" y="57615"/>
                </a:lnTo>
                <a:cubicBezTo>
                  <a:pt x="-3257" y="44442"/>
                  <a:pt x="-3257" y="23117"/>
                  <a:pt x="9884" y="9943"/>
                </a:cubicBezTo>
                <a:cubicBezTo>
                  <a:pt x="16467" y="3345"/>
                  <a:pt x="25101" y="39"/>
                  <a:pt x="33738" y="28"/>
                </a:cubicBezTo>
                <a:close/>
                <a:moveTo>
                  <a:pt x="270000" y="0"/>
                </a:moveTo>
                <a:lnTo>
                  <a:pt x="432000" y="0"/>
                </a:lnTo>
                <a:lnTo>
                  <a:pt x="432000" y="378000"/>
                </a:lnTo>
                <a:cubicBezTo>
                  <a:pt x="431966" y="407809"/>
                  <a:pt x="407809" y="431966"/>
                  <a:pt x="378000" y="432000"/>
                </a:cubicBezTo>
                <a:lnTo>
                  <a:pt x="0" y="432000"/>
                </a:lnTo>
                <a:lnTo>
                  <a:pt x="0" y="324000"/>
                </a:lnTo>
                <a:lnTo>
                  <a:pt x="297000" y="324000"/>
                </a:lnTo>
                <a:lnTo>
                  <a:pt x="297000" y="13500"/>
                </a:lnTo>
                <a:lnTo>
                  <a:pt x="283500" y="13500"/>
                </a:lnTo>
                <a:lnTo>
                  <a:pt x="283500" y="229500"/>
                </a:lnTo>
                <a:lnTo>
                  <a:pt x="270000" y="22950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32" name="文本框 31"/>
          <p:cNvSpPr txBox="1"/>
          <p:nvPr>
            <p:custDataLst>
              <p:tags r:id="rId18"/>
            </p:custDataLst>
          </p:nvPr>
        </p:nvSpPr>
        <p:spPr>
          <a:xfrm flipH="1">
            <a:off x="1198248" y="4844408"/>
            <a:ext cx="3571645" cy="396583"/>
          </a:xfrm>
          <a:prstGeom prst="rect">
            <a:avLst/>
          </a:prstGeom>
          <a:noFill/>
        </p:spPr>
        <p:txBody>
          <a:bodyPr wrap="square" bIns="0" rtlCol="0" anchor="ctr" anchorCtr="0">
            <a:normAutofit/>
          </a:bodyPr>
          <a:lstStyle>
            <a:defPPr>
              <a:defRPr lang="en-US"/>
            </a:defPPr>
            <a:lvl1pPr algn="r">
              <a:defRPr kumimoji="1" b="1">
                <a:solidFill>
                  <a:srgbClr val="2196F3"/>
                </a:solidFill>
                <a:latin typeface="微软雅黑" panose="020B0503020204020204" charset="-122"/>
              </a:defRPr>
            </a:lvl1pPr>
          </a:lstStyle>
          <a:p>
            <a:pPr>
              <a:lnSpc>
                <a:spcPct val="120000"/>
              </a:lnSpc>
            </a:pPr>
            <a:r>
              <a:rPr lang="zh-CN" altLang="en-US" dirty="0">
                <a:solidFill>
                  <a:srgbClr val="2196F3"/>
                </a:solidFill>
                <a:uFillTx/>
                <a:latin typeface="Microsoft YaHei Bold" panose="020B0503020204020204" charset="-122"/>
                <a:ea typeface="Microsoft YaHei Bold" panose="020B0503020204020204" charset="-122"/>
              </a:rPr>
              <a:t>艺术型（Artistic）：</a:t>
            </a:r>
            <a:endParaRPr lang="zh-CN" altLang="en-US" dirty="0">
              <a:solidFill>
                <a:srgbClr val="2196F3"/>
              </a:solidFill>
              <a:uFillTx/>
              <a:latin typeface="Microsoft YaHei Bold" panose="020B0503020204020204" charset="-122"/>
              <a:ea typeface="Microsoft YaHei Bold" panose="020B0503020204020204" charset="-122"/>
            </a:endParaRPr>
          </a:p>
        </p:txBody>
      </p:sp>
      <p:sp>
        <p:nvSpPr>
          <p:cNvPr id="33" name="文本框 32"/>
          <p:cNvSpPr txBox="1"/>
          <p:nvPr>
            <p:custDataLst>
              <p:tags r:id="rId19"/>
            </p:custDataLst>
          </p:nvPr>
        </p:nvSpPr>
        <p:spPr>
          <a:xfrm flipH="1">
            <a:off x="785495" y="5276850"/>
            <a:ext cx="3984625" cy="1042670"/>
          </a:xfrm>
          <a:prstGeom prst="rect">
            <a:avLst/>
          </a:prstGeom>
          <a:noFill/>
        </p:spPr>
        <p:txBody>
          <a:bodyPr wrap="square" tIns="0" bIns="46800" rtlCol="0" anchor="t" anchorCtr="0">
            <a:spAutoFit/>
          </a:bodyPr>
          <a:lstStyle/>
          <a:p>
            <a:pPr algn="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偏好需要创造性表达的模糊且无规则可循的活动。富于想象力、无序、理想主义、情绪化、不实际。</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7" name="Oval 15"/>
          <p:cNvSpPr/>
          <p:nvPr>
            <p:custDataLst>
              <p:tags r:id="rId20"/>
            </p:custDataLst>
          </p:nvPr>
        </p:nvSpPr>
        <p:spPr>
          <a:xfrm>
            <a:off x="4907045" y="4893441"/>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1" name="任意多边形: 形状 150"/>
          <p:cNvSpPr/>
          <p:nvPr>
            <p:custDataLst>
              <p:tags r:id="rId21"/>
            </p:custDataLst>
          </p:nvPr>
        </p:nvSpPr>
        <p:spPr>
          <a:xfrm>
            <a:off x="5156155" y="5142535"/>
            <a:ext cx="425740" cy="425773"/>
          </a:xfrm>
          <a:custGeom>
            <a:avLst/>
            <a:gdLst>
              <a:gd name="connsiteX0" fmla="*/ 351383 w 432000"/>
              <a:gd name="connsiteY0" fmla="*/ 405033 h 432033"/>
              <a:gd name="connsiteX1" fmla="*/ 351349 w 432000"/>
              <a:gd name="connsiteY1" fmla="*/ 418533 h 432033"/>
              <a:gd name="connsiteX2" fmla="*/ 378349 w 432000"/>
              <a:gd name="connsiteY2" fmla="*/ 418533 h 432033"/>
              <a:gd name="connsiteX3" fmla="*/ 378383 w 432000"/>
              <a:gd name="connsiteY3" fmla="*/ 405033 h 432033"/>
              <a:gd name="connsiteX4" fmla="*/ 54382 w 432000"/>
              <a:gd name="connsiteY4" fmla="*/ 405033 h 432033"/>
              <a:gd name="connsiteX5" fmla="*/ 54346 w 432000"/>
              <a:gd name="connsiteY5" fmla="*/ 418533 h 432033"/>
              <a:gd name="connsiteX6" fmla="*/ 81346 w 432000"/>
              <a:gd name="connsiteY6" fmla="*/ 418533 h 432033"/>
              <a:gd name="connsiteX7" fmla="*/ 81382 w 432000"/>
              <a:gd name="connsiteY7" fmla="*/ 405033 h 432033"/>
              <a:gd name="connsiteX8" fmla="*/ 311126 w 432000"/>
              <a:gd name="connsiteY8" fmla="*/ 324000 h 432033"/>
              <a:gd name="connsiteX9" fmla="*/ 310500 w 432000"/>
              <a:gd name="connsiteY9" fmla="*/ 391533 h 432033"/>
              <a:gd name="connsiteX10" fmla="*/ 418500 w 432000"/>
              <a:gd name="connsiteY10" fmla="*/ 391533 h 432033"/>
              <a:gd name="connsiteX11" fmla="*/ 418500 w 432000"/>
              <a:gd name="connsiteY11" fmla="*/ 324000 h 432033"/>
              <a:gd name="connsiteX12" fmla="*/ 14126 w 432000"/>
              <a:gd name="connsiteY12" fmla="*/ 324000 h 432033"/>
              <a:gd name="connsiteX13" fmla="*/ 13500 w 432000"/>
              <a:gd name="connsiteY13" fmla="*/ 391533 h 432033"/>
              <a:gd name="connsiteX14" fmla="*/ 121500 w 432000"/>
              <a:gd name="connsiteY14" fmla="*/ 391533 h 432033"/>
              <a:gd name="connsiteX15" fmla="*/ 121500 w 432000"/>
              <a:gd name="connsiteY15" fmla="*/ 324000 h 432033"/>
              <a:gd name="connsiteX16" fmla="*/ 310500 w 432000"/>
              <a:gd name="connsiteY16" fmla="*/ 310500 h 432033"/>
              <a:gd name="connsiteX17" fmla="*/ 418500 w 432000"/>
              <a:gd name="connsiteY17" fmla="*/ 310500 h 432033"/>
              <a:gd name="connsiteX18" fmla="*/ 432000 w 432000"/>
              <a:gd name="connsiteY18" fmla="*/ 324000 h 432033"/>
              <a:gd name="connsiteX19" fmla="*/ 432000 w 432000"/>
              <a:gd name="connsiteY19" fmla="*/ 391533 h 432033"/>
              <a:gd name="connsiteX20" fmla="*/ 418500 w 432000"/>
              <a:gd name="connsiteY20" fmla="*/ 405033 h 432033"/>
              <a:gd name="connsiteX21" fmla="*/ 391883 w 432000"/>
              <a:gd name="connsiteY21" fmla="*/ 405033 h 432033"/>
              <a:gd name="connsiteX22" fmla="*/ 391849 w 432000"/>
              <a:gd name="connsiteY22" fmla="*/ 418533 h 432033"/>
              <a:gd name="connsiteX23" fmla="*/ 404941 w 432000"/>
              <a:gd name="connsiteY23" fmla="*/ 418533 h 432033"/>
              <a:gd name="connsiteX24" fmla="*/ 404941 w 432000"/>
              <a:gd name="connsiteY24" fmla="*/ 432033 h 432033"/>
              <a:gd name="connsiteX25" fmla="*/ 323941 w 432000"/>
              <a:gd name="connsiteY25" fmla="*/ 432033 h 432033"/>
              <a:gd name="connsiteX26" fmla="*/ 323941 w 432000"/>
              <a:gd name="connsiteY26" fmla="*/ 418533 h 432033"/>
              <a:gd name="connsiteX27" fmla="*/ 337848 w 432000"/>
              <a:gd name="connsiteY27" fmla="*/ 418533 h 432033"/>
              <a:gd name="connsiteX28" fmla="*/ 337883 w 432000"/>
              <a:gd name="connsiteY28" fmla="*/ 405033 h 432033"/>
              <a:gd name="connsiteX29" fmla="*/ 310500 w 432000"/>
              <a:gd name="connsiteY29" fmla="*/ 405033 h 432033"/>
              <a:gd name="connsiteX30" fmla="*/ 297000 w 432000"/>
              <a:gd name="connsiteY30" fmla="*/ 391533 h 432033"/>
              <a:gd name="connsiteX31" fmla="*/ 297000 w 432000"/>
              <a:gd name="connsiteY31" fmla="*/ 324000 h 432033"/>
              <a:gd name="connsiteX32" fmla="*/ 310500 w 432000"/>
              <a:gd name="connsiteY32" fmla="*/ 310500 h 432033"/>
              <a:gd name="connsiteX33" fmla="*/ 13500 w 432000"/>
              <a:gd name="connsiteY33" fmla="*/ 310500 h 432033"/>
              <a:gd name="connsiteX34" fmla="*/ 121500 w 432000"/>
              <a:gd name="connsiteY34" fmla="*/ 310500 h 432033"/>
              <a:gd name="connsiteX35" fmla="*/ 135000 w 432000"/>
              <a:gd name="connsiteY35" fmla="*/ 324000 h 432033"/>
              <a:gd name="connsiteX36" fmla="*/ 135000 w 432000"/>
              <a:gd name="connsiteY36" fmla="*/ 391533 h 432033"/>
              <a:gd name="connsiteX37" fmla="*/ 121500 w 432000"/>
              <a:gd name="connsiteY37" fmla="*/ 405033 h 432033"/>
              <a:gd name="connsiteX38" fmla="*/ 94882 w 432000"/>
              <a:gd name="connsiteY38" fmla="*/ 405033 h 432033"/>
              <a:gd name="connsiteX39" fmla="*/ 94846 w 432000"/>
              <a:gd name="connsiteY39" fmla="*/ 418533 h 432033"/>
              <a:gd name="connsiteX40" fmla="*/ 107944 w 432000"/>
              <a:gd name="connsiteY40" fmla="*/ 418533 h 432033"/>
              <a:gd name="connsiteX41" fmla="*/ 107944 w 432000"/>
              <a:gd name="connsiteY41" fmla="*/ 432033 h 432033"/>
              <a:gd name="connsiteX42" fmla="*/ 26944 w 432000"/>
              <a:gd name="connsiteY42" fmla="*/ 432033 h 432033"/>
              <a:gd name="connsiteX43" fmla="*/ 26944 w 432000"/>
              <a:gd name="connsiteY43" fmla="*/ 418533 h 432033"/>
              <a:gd name="connsiteX44" fmla="*/ 40846 w 432000"/>
              <a:gd name="connsiteY44" fmla="*/ 418533 h 432033"/>
              <a:gd name="connsiteX45" fmla="*/ 40882 w 432000"/>
              <a:gd name="connsiteY45" fmla="*/ 405033 h 432033"/>
              <a:gd name="connsiteX46" fmla="*/ 13500 w 432000"/>
              <a:gd name="connsiteY46" fmla="*/ 405033 h 432033"/>
              <a:gd name="connsiteX47" fmla="*/ 0 w 432000"/>
              <a:gd name="connsiteY47" fmla="*/ 391533 h 432033"/>
              <a:gd name="connsiteX48" fmla="*/ 0 w 432000"/>
              <a:gd name="connsiteY48" fmla="*/ 324000 h 432033"/>
              <a:gd name="connsiteX49" fmla="*/ 13500 w 432000"/>
              <a:gd name="connsiteY49" fmla="*/ 310500 h 432033"/>
              <a:gd name="connsiteX50" fmla="*/ 303757 w 432000"/>
              <a:gd name="connsiteY50" fmla="*/ 263332 h 432033"/>
              <a:gd name="connsiteX51" fmla="*/ 317257 w 432000"/>
              <a:gd name="connsiteY51" fmla="*/ 263332 h 432033"/>
              <a:gd name="connsiteX52" fmla="*/ 317257 w 432000"/>
              <a:gd name="connsiteY52" fmla="*/ 276832 h 432033"/>
              <a:gd name="connsiteX53" fmla="*/ 303757 w 432000"/>
              <a:gd name="connsiteY53" fmla="*/ 276832 h 432033"/>
              <a:gd name="connsiteX54" fmla="*/ 276757 w 432000"/>
              <a:gd name="connsiteY54" fmla="*/ 263332 h 432033"/>
              <a:gd name="connsiteX55" fmla="*/ 290257 w 432000"/>
              <a:gd name="connsiteY55" fmla="*/ 263332 h 432033"/>
              <a:gd name="connsiteX56" fmla="*/ 290257 w 432000"/>
              <a:gd name="connsiteY56" fmla="*/ 276832 h 432033"/>
              <a:gd name="connsiteX57" fmla="*/ 276757 w 432000"/>
              <a:gd name="connsiteY57" fmla="*/ 276832 h 432033"/>
              <a:gd name="connsiteX58" fmla="*/ 249750 w 432000"/>
              <a:gd name="connsiteY58" fmla="*/ 263332 h 432033"/>
              <a:gd name="connsiteX59" fmla="*/ 263250 w 432000"/>
              <a:gd name="connsiteY59" fmla="*/ 263332 h 432033"/>
              <a:gd name="connsiteX60" fmla="*/ 263250 w 432000"/>
              <a:gd name="connsiteY60" fmla="*/ 276832 h 432033"/>
              <a:gd name="connsiteX61" fmla="*/ 249750 w 432000"/>
              <a:gd name="connsiteY61" fmla="*/ 276832 h 432033"/>
              <a:gd name="connsiteX62" fmla="*/ 222750 w 432000"/>
              <a:gd name="connsiteY62" fmla="*/ 263332 h 432033"/>
              <a:gd name="connsiteX63" fmla="*/ 236250 w 432000"/>
              <a:gd name="connsiteY63" fmla="*/ 263332 h 432033"/>
              <a:gd name="connsiteX64" fmla="*/ 236250 w 432000"/>
              <a:gd name="connsiteY64" fmla="*/ 276832 h 432033"/>
              <a:gd name="connsiteX65" fmla="*/ 222750 w 432000"/>
              <a:gd name="connsiteY65" fmla="*/ 276832 h 432033"/>
              <a:gd name="connsiteX66" fmla="*/ 195753 w 432000"/>
              <a:gd name="connsiteY66" fmla="*/ 263332 h 432033"/>
              <a:gd name="connsiteX67" fmla="*/ 209253 w 432000"/>
              <a:gd name="connsiteY67" fmla="*/ 263332 h 432033"/>
              <a:gd name="connsiteX68" fmla="*/ 209253 w 432000"/>
              <a:gd name="connsiteY68" fmla="*/ 276832 h 432033"/>
              <a:gd name="connsiteX69" fmla="*/ 195753 w 432000"/>
              <a:gd name="connsiteY69" fmla="*/ 276832 h 432033"/>
              <a:gd name="connsiteX70" fmla="*/ 168753 w 432000"/>
              <a:gd name="connsiteY70" fmla="*/ 263332 h 432033"/>
              <a:gd name="connsiteX71" fmla="*/ 182253 w 432000"/>
              <a:gd name="connsiteY71" fmla="*/ 263332 h 432033"/>
              <a:gd name="connsiteX72" fmla="*/ 182253 w 432000"/>
              <a:gd name="connsiteY72" fmla="*/ 276832 h 432033"/>
              <a:gd name="connsiteX73" fmla="*/ 168753 w 432000"/>
              <a:gd name="connsiteY73" fmla="*/ 276832 h 432033"/>
              <a:gd name="connsiteX74" fmla="*/ 141753 w 432000"/>
              <a:gd name="connsiteY74" fmla="*/ 263332 h 432033"/>
              <a:gd name="connsiteX75" fmla="*/ 155253 w 432000"/>
              <a:gd name="connsiteY75" fmla="*/ 263332 h 432033"/>
              <a:gd name="connsiteX76" fmla="*/ 155253 w 432000"/>
              <a:gd name="connsiteY76" fmla="*/ 276832 h 432033"/>
              <a:gd name="connsiteX77" fmla="*/ 141753 w 432000"/>
              <a:gd name="connsiteY77" fmla="*/ 276832 h 432033"/>
              <a:gd name="connsiteX78" fmla="*/ 114753 w 432000"/>
              <a:gd name="connsiteY78" fmla="*/ 263332 h 432033"/>
              <a:gd name="connsiteX79" fmla="*/ 128253 w 432000"/>
              <a:gd name="connsiteY79" fmla="*/ 263332 h 432033"/>
              <a:gd name="connsiteX80" fmla="*/ 128253 w 432000"/>
              <a:gd name="connsiteY80" fmla="*/ 276832 h 432033"/>
              <a:gd name="connsiteX81" fmla="*/ 114753 w 432000"/>
              <a:gd name="connsiteY81" fmla="*/ 276832 h 432033"/>
              <a:gd name="connsiteX82" fmla="*/ 351125 w 432000"/>
              <a:gd name="connsiteY82" fmla="*/ 256592 h 432033"/>
              <a:gd name="connsiteX83" fmla="*/ 351125 w 432000"/>
              <a:gd name="connsiteY83" fmla="*/ 283592 h 432033"/>
              <a:gd name="connsiteX84" fmla="*/ 378125 w 432000"/>
              <a:gd name="connsiteY84" fmla="*/ 283592 h 432033"/>
              <a:gd name="connsiteX85" fmla="*/ 378125 w 432000"/>
              <a:gd name="connsiteY85" fmla="*/ 256592 h 432033"/>
              <a:gd name="connsiteX86" fmla="*/ 53947 w 432000"/>
              <a:gd name="connsiteY86" fmla="*/ 256592 h 432033"/>
              <a:gd name="connsiteX87" fmla="*/ 53947 w 432000"/>
              <a:gd name="connsiteY87" fmla="*/ 283592 h 432033"/>
              <a:gd name="connsiteX88" fmla="*/ 80947 w 432000"/>
              <a:gd name="connsiteY88" fmla="*/ 283592 h 432033"/>
              <a:gd name="connsiteX89" fmla="*/ 80947 w 432000"/>
              <a:gd name="connsiteY89" fmla="*/ 256592 h 432033"/>
              <a:gd name="connsiteX90" fmla="*/ 337625 w 432000"/>
              <a:gd name="connsiteY90" fmla="*/ 243092 h 432033"/>
              <a:gd name="connsiteX91" fmla="*/ 391625 w 432000"/>
              <a:gd name="connsiteY91" fmla="*/ 243092 h 432033"/>
              <a:gd name="connsiteX92" fmla="*/ 391625 w 432000"/>
              <a:gd name="connsiteY92" fmla="*/ 297092 h 432033"/>
              <a:gd name="connsiteX93" fmla="*/ 337625 w 432000"/>
              <a:gd name="connsiteY93" fmla="*/ 297092 h 432033"/>
              <a:gd name="connsiteX94" fmla="*/ 40447 w 432000"/>
              <a:gd name="connsiteY94" fmla="*/ 243092 h 432033"/>
              <a:gd name="connsiteX95" fmla="*/ 94447 w 432000"/>
              <a:gd name="connsiteY95" fmla="*/ 243092 h 432033"/>
              <a:gd name="connsiteX96" fmla="*/ 94447 w 432000"/>
              <a:gd name="connsiteY96" fmla="*/ 297092 h 432033"/>
              <a:gd name="connsiteX97" fmla="*/ 40447 w 432000"/>
              <a:gd name="connsiteY97" fmla="*/ 297092 h 432033"/>
              <a:gd name="connsiteX98" fmla="*/ 357842 w 432000"/>
              <a:gd name="connsiteY98" fmla="*/ 222779 h 432033"/>
              <a:gd name="connsiteX99" fmla="*/ 371342 w 432000"/>
              <a:gd name="connsiteY99" fmla="*/ 222779 h 432033"/>
              <a:gd name="connsiteX100" fmla="*/ 371342 w 432000"/>
              <a:gd name="connsiteY100" fmla="*/ 236263 h 432033"/>
              <a:gd name="connsiteX101" fmla="*/ 357842 w 432000"/>
              <a:gd name="connsiteY101" fmla="*/ 236263 h 432033"/>
              <a:gd name="connsiteX102" fmla="*/ 60661 w 432000"/>
              <a:gd name="connsiteY102" fmla="*/ 222779 h 432033"/>
              <a:gd name="connsiteX103" fmla="*/ 74161 w 432000"/>
              <a:gd name="connsiteY103" fmla="*/ 222779 h 432033"/>
              <a:gd name="connsiteX104" fmla="*/ 74161 w 432000"/>
              <a:gd name="connsiteY104" fmla="*/ 236263 h 432033"/>
              <a:gd name="connsiteX105" fmla="*/ 60661 w 432000"/>
              <a:gd name="connsiteY105" fmla="*/ 236263 h 432033"/>
              <a:gd name="connsiteX106" fmla="*/ 357842 w 432000"/>
              <a:gd name="connsiteY106" fmla="*/ 195779 h 432033"/>
              <a:gd name="connsiteX107" fmla="*/ 371342 w 432000"/>
              <a:gd name="connsiteY107" fmla="*/ 195779 h 432033"/>
              <a:gd name="connsiteX108" fmla="*/ 371342 w 432000"/>
              <a:gd name="connsiteY108" fmla="*/ 209279 h 432033"/>
              <a:gd name="connsiteX109" fmla="*/ 357842 w 432000"/>
              <a:gd name="connsiteY109" fmla="*/ 209279 h 432033"/>
              <a:gd name="connsiteX110" fmla="*/ 60661 w 432000"/>
              <a:gd name="connsiteY110" fmla="*/ 195779 h 432033"/>
              <a:gd name="connsiteX111" fmla="*/ 74161 w 432000"/>
              <a:gd name="connsiteY111" fmla="*/ 195779 h 432033"/>
              <a:gd name="connsiteX112" fmla="*/ 74161 w 432000"/>
              <a:gd name="connsiteY112" fmla="*/ 209279 h 432033"/>
              <a:gd name="connsiteX113" fmla="*/ 60661 w 432000"/>
              <a:gd name="connsiteY113" fmla="*/ 209279 h 432033"/>
              <a:gd name="connsiteX114" fmla="*/ 303757 w 432000"/>
              <a:gd name="connsiteY114" fmla="*/ 155266 h 432033"/>
              <a:gd name="connsiteX115" fmla="*/ 317257 w 432000"/>
              <a:gd name="connsiteY115" fmla="*/ 155266 h 432033"/>
              <a:gd name="connsiteX116" fmla="*/ 317257 w 432000"/>
              <a:gd name="connsiteY116" fmla="*/ 168766 h 432033"/>
              <a:gd name="connsiteX117" fmla="*/ 303757 w 432000"/>
              <a:gd name="connsiteY117" fmla="*/ 168766 h 432033"/>
              <a:gd name="connsiteX118" fmla="*/ 276757 w 432000"/>
              <a:gd name="connsiteY118" fmla="*/ 155266 h 432033"/>
              <a:gd name="connsiteX119" fmla="*/ 290257 w 432000"/>
              <a:gd name="connsiteY119" fmla="*/ 155266 h 432033"/>
              <a:gd name="connsiteX120" fmla="*/ 290257 w 432000"/>
              <a:gd name="connsiteY120" fmla="*/ 168766 h 432033"/>
              <a:gd name="connsiteX121" fmla="*/ 276757 w 432000"/>
              <a:gd name="connsiteY121" fmla="*/ 168766 h 432033"/>
              <a:gd name="connsiteX122" fmla="*/ 249750 w 432000"/>
              <a:gd name="connsiteY122" fmla="*/ 155266 h 432033"/>
              <a:gd name="connsiteX123" fmla="*/ 263250 w 432000"/>
              <a:gd name="connsiteY123" fmla="*/ 155266 h 432033"/>
              <a:gd name="connsiteX124" fmla="*/ 263250 w 432000"/>
              <a:gd name="connsiteY124" fmla="*/ 168766 h 432033"/>
              <a:gd name="connsiteX125" fmla="*/ 249750 w 432000"/>
              <a:gd name="connsiteY125" fmla="*/ 168766 h 432033"/>
              <a:gd name="connsiteX126" fmla="*/ 222750 w 432000"/>
              <a:gd name="connsiteY126" fmla="*/ 155266 h 432033"/>
              <a:gd name="connsiteX127" fmla="*/ 236250 w 432000"/>
              <a:gd name="connsiteY127" fmla="*/ 155266 h 432033"/>
              <a:gd name="connsiteX128" fmla="*/ 236250 w 432000"/>
              <a:gd name="connsiteY128" fmla="*/ 168766 h 432033"/>
              <a:gd name="connsiteX129" fmla="*/ 222750 w 432000"/>
              <a:gd name="connsiteY129" fmla="*/ 168766 h 432033"/>
              <a:gd name="connsiteX130" fmla="*/ 195753 w 432000"/>
              <a:gd name="connsiteY130" fmla="*/ 155266 h 432033"/>
              <a:gd name="connsiteX131" fmla="*/ 209253 w 432000"/>
              <a:gd name="connsiteY131" fmla="*/ 155266 h 432033"/>
              <a:gd name="connsiteX132" fmla="*/ 209253 w 432000"/>
              <a:gd name="connsiteY132" fmla="*/ 168766 h 432033"/>
              <a:gd name="connsiteX133" fmla="*/ 195753 w 432000"/>
              <a:gd name="connsiteY133" fmla="*/ 168766 h 432033"/>
              <a:gd name="connsiteX134" fmla="*/ 168753 w 432000"/>
              <a:gd name="connsiteY134" fmla="*/ 155266 h 432033"/>
              <a:gd name="connsiteX135" fmla="*/ 182253 w 432000"/>
              <a:gd name="connsiteY135" fmla="*/ 155266 h 432033"/>
              <a:gd name="connsiteX136" fmla="*/ 182253 w 432000"/>
              <a:gd name="connsiteY136" fmla="*/ 168766 h 432033"/>
              <a:gd name="connsiteX137" fmla="*/ 168753 w 432000"/>
              <a:gd name="connsiteY137" fmla="*/ 168766 h 432033"/>
              <a:gd name="connsiteX138" fmla="*/ 141753 w 432000"/>
              <a:gd name="connsiteY138" fmla="*/ 155266 h 432033"/>
              <a:gd name="connsiteX139" fmla="*/ 155253 w 432000"/>
              <a:gd name="connsiteY139" fmla="*/ 155266 h 432033"/>
              <a:gd name="connsiteX140" fmla="*/ 155253 w 432000"/>
              <a:gd name="connsiteY140" fmla="*/ 168766 h 432033"/>
              <a:gd name="connsiteX141" fmla="*/ 141753 w 432000"/>
              <a:gd name="connsiteY141" fmla="*/ 168766 h 432033"/>
              <a:gd name="connsiteX142" fmla="*/ 114753 w 432000"/>
              <a:gd name="connsiteY142" fmla="*/ 155266 h 432033"/>
              <a:gd name="connsiteX143" fmla="*/ 128253 w 432000"/>
              <a:gd name="connsiteY143" fmla="*/ 155266 h 432033"/>
              <a:gd name="connsiteX144" fmla="*/ 128253 w 432000"/>
              <a:gd name="connsiteY144" fmla="*/ 168766 h 432033"/>
              <a:gd name="connsiteX145" fmla="*/ 114753 w 432000"/>
              <a:gd name="connsiteY145" fmla="*/ 168766 h 432033"/>
              <a:gd name="connsiteX146" fmla="*/ 351125 w 432000"/>
              <a:gd name="connsiteY146" fmla="*/ 148530 h 432033"/>
              <a:gd name="connsiteX147" fmla="*/ 351125 w 432000"/>
              <a:gd name="connsiteY147" fmla="*/ 175530 h 432033"/>
              <a:gd name="connsiteX148" fmla="*/ 378125 w 432000"/>
              <a:gd name="connsiteY148" fmla="*/ 175530 h 432033"/>
              <a:gd name="connsiteX149" fmla="*/ 378125 w 432000"/>
              <a:gd name="connsiteY149" fmla="*/ 148530 h 432033"/>
              <a:gd name="connsiteX150" fmla="*/ 53947 w 432000"/>
              <a:gd name="connsiteY150" fmla="*/ 148530 h 432033"/>
              <a:gd name="connsiteX151" fmla="*/ 53947 w 432000"/>
              <a:gd name="connsiteY151" fmla="*/ 175530 h 432033"/>
              <a:gd name="connsiteX152" fmla="*/ 80947 w 432000"/>
              <a:gd name="connsiteY152" fmla="*/ 175530 h 432033"/>
              <a:gd name="connsiteX153" fmla="*/ 80947 w 432000"/>
              <a:gd name="connsiteY153" fmla="*/ 148530 h 432033"/>
              <a:gd name="connsiteX154" fmla="*/ 337625 w 432000"/>
              <a:gd name="connsiteY154" fmla="*/ 135030 h 432033"/>
              <a:gd name="connsiteX155" fmla="*/ 391625 w 432000"/>
              <a:gd name="connsiteY155" fmla="*/ 135030 h 432033"/>
              <a:gd name="connsiteX156" fmla="*/ 391625 w 432000"/>
              <a:gd name="connsiteY156" fmla="*/ 189030 h 432033"/>
              <a:gd name="connsiteX157" fmla="*/ 337625 w 432000"/>
              <a:gd name="connsiteY157" fmla="*/ 189030 h 432033"/>
              <a:gd name="connsiteX158" fmla="*/ 40447 w 432000"/>
              <a:gd name="connsiteY158" fmla="*/ 135030 h 432033"/>
              <a:gd name="connsiteX159" fmla="*/ 94447 w 432000"/>
              <a:gd name="connsiteY159" fmla="*/ 135030 h 432033"/>
              <a:gd name="connsiteX160" fmla="*/ 94447 w 432000"/>
              <a:gd name="connsiteY160" fmla="*/ 189030 h 432033"/>
              <a:gd name="connsiteX161" fmla="*/ 40447 w 432000"/>
              <a:gd name="connsiteY161" fmla="*/ 189030 h 432033"/>
              <a:gd name="connsiteX162" fmla="*/ 351383 w 432000"/>
              <a:gd name="connsiteY162" fmla="*/ 94533 h 432033"/>
              <a:gd name="connsiteX163" fmla="*/ 351349 w 432000"/>
              <a:gd name="connsiteY163" fmla="*/ 108033 h 432033"/>
              <a:gd name="connsiteX164" fmla="*/ 378349 w 432000"/>
              <a:gd name="connsiteY164" fmla="*/ 108033 h 432033"/>
              <a:gd name="connsiteX165" fmla="*/ 378383 w 432000"/>
              <a:gd name="connsiteY165" fmla="*/ 94533 h 432033"/>
              <a:gd name="connsiteX166" fmla="*/ 54382 w 432000"/>
              <a:gd name="connsiteY166" fmla="*/ 94533 h 432033"/>
              <a:gd name="connsiteX167" fmla="*/ 54346 w 432000"/>
              <a:gd name="connsiteY167" fmla="*/ 108033 h 432033"/>
              <a:gd name="connsiteX168" fmla="*/ 81346 w 432000"/>
              <a:gd name="connsiteY168" fmla="*/ 108033 h 432033"/>
              <a:gd name="connsiteX169" fmla="*/ 81382 w 432000"/>
              <a:gd name="connsiteY169" fmla="*/ 94533 h 432033"/>
              <a:gd name="connsiteX170" fmla="*/ 311126 w 432000"/>
              <a:gd name="connsiteY170" fmla="*/ 13500 h 432033"/>
              <a:gd name="connsiteX171" fmla="*/ 310500 w 432000"/>
              <a:gd name="connsiteY171" fmla="*/ 81033 h 432033"/>
              <a:gd name="connsiteX172" fmla="*/ 418500 w 432000"/>
              <a:gd name="connsiteY172" fmla="*/ 81033 h 432033"/>
              <a:gd name="connsiteX173" fmla="*/ 418500 w 432000"/>
              <a:gd name="connsiteY173" fmla="*/ 13500 h 432033"/>
              <a:gd name="connsiteX174" fmla="*/ 14126 w 432000"/>
              <a:gd name="connsiteY174" fmla="*/ 13500 h 432033"/>
              <a:gd name="connsiteX175" fmla="*/ 13500 w 432000"/>
              <a:gd name="connsiteY175" fmla="*/ 81033 h 432033"/>
              <a:gd name="connsiteX176" fmla="*/ 121500 w 432000"/>
              <a:gd name="connsiteY176" fmla="*/ 81033 h 432033"/>
              <a:gd name="connsiteX177" fmla="*/ 121500 w 432000"/>
              <a:gd name="connsiteY177" fmla="*/ 13500 h 432033"/>
              <a:gd name="connsiteX178" fmla="*/ 310500 w 432000"/>
              <a:gd name="connsiteY178" fmla="*/ 0 h 432033"/>
              <a:gd name="connsiteX179" fmla="*/ 418500 w 432000"/>
              <a:gd name="connsiteY179" fmla="*/ 0 h 432033"/>
              <a:gd name="connsiteX180" fmla="*/ 432000 w 432000"/>
              <a:gd name="connsiteY180" fmla="*/ 13500 h 432033"/>
              <a:gd name="connsiteX181" fmla="*/ 432000 w 432000"/>
              <a:gd name="connsiteY181" fmla="*/ 81033 h 432033"/>
              <a:gd name="connsiteX182" fmla="*/ 418500 w 432000"/>
              <a:gd name="connsiteY182" fmla="*/ 94533 h 432033"/>
              <a:gd name="connsiteX183" fmla="*/ 391883 w 432000"/>
              <a:gd name="connsiteY183" fmla="*/ 94533 h 432033"/>
              <a:gd name="connsiteX184" fmla="*/ 391849 w 432000"/>
              <a:gd name="connsiteY184" fmla="*/ 108033 h 432033"/>
              <a:gd name="connsiteX185" fmla="*/ 404941 w 432000"/>
              <a:gd name="connsiteY185" fmla="*/ 108033 h 432033"/>
              <a:gd name="connsiteX186" fmla="*/ 404941 w 432000"/>
              <a:gd name="connsiteY186" fmla="*/ 121533 h 432033"/>
              <a:gd name="connsiteX187" fmla="*/ 323941 w 432000"/>
              <a:gd name="connsiteY187" fmla="*/ 121533 h 432033"/>
              <a:gd name="connsiteX188" fmla="*/ 323941 w 432000"/>
              <a:gd name="connsiteY188" fmla="*/ 108033 h 432033"/>
              <a:gd name="connsiteX189" fmla="*/ 337848 w 432000"/>
              <a:gd name="connsiteY189" fmla="*/ 108033 h 432033"/>
              <a:gd name="connsiteX190" fmla="*/ 337883 w 432000"/>
              <a:gd name="connsiteY190" fmla="*/ 94533 h 432033"/>
              <a:gd name="connsiteX191" fmla="*/ 310500 w 432000"/>
              <a:gd name="connsiteY191" fmla="*/ 94533 h 432033"/>
              <a:gd name="connsiteX192" fmla="*/ 297000 w 432000"/>
              <a:gd name="connsiteY192" fmla="*/ 81033 h 432033"/>
              <a:gd name="connsiteX193" fmla="*/ 297000 w 432000"/>
              <a:gd name="connsiteY193" fmla="*/ 13500 h 432033"/>
              <a:gd name="connsiteX194" fmla="*/ 310500 w 432000"/>
              <a:gd name="connsiteY194" fmla="*/ 0 h 432033"/>
              <a:gd name="connsiteX195" fmla="*/ 13500 w 432000"/>
              <a:gd name="connsiteY195" fmla="*/ 0 h 432033"/>
              <a:gd name="connsiteX196" fmla="*/ 121500 w 432000"/>
              <a:gd name="connsiteY196" fmla="*/ 0 h 432033"/>
              <a:gd name="connsiteX197" fmla="*/ 135000 w 432000"/>
              <a:gd name="connsiteY197" fmla="*/ 13500 h 432033"/>
              <a:gd name="connsiteX198" fmla="*/ 135000 w 432000"/>
              <a:gd name="connsiteY198" fmla="*/ 81033 h 432033"/>
              <a:gd name="connsiteX199" fmla="*/ 121500 w 432000"/>
              <a:gd name="connsiteY199" fmla="*/ 94533 h 432033"/>
              <a:gd name="connsiteX200" fmla="*/ 94882 w 432000"/>
              <a:gd name="connsiteY200" fmla="*/ 94533 h 432033"/>
              <a:gd name="connsiteX201" fmla="*/ 94846 w 432000"/>
              <a:gd name="connsiteY201" fmla="*/ 108033 h 432033"/>
              <a:gd name="connsiteX202" fmla="*/ 107944 w 432000"/>
              <a:gd name="connsiteY202" fmla="*/ 108033 h 432033"/>
              <a:gd name="connsiteX203" fmla="*/ 107944 w 432000"/>
              <a:gd name="connsiteY203" fmla="*/ 121533 h 432033"/>
              <a:gd name="connsiteX204" fmla="*/ 26944 w 432000"/>
              <a:gd name="connsiteY204" fmla="*/ 121533 h 432033"/>
              <a:gd name="connsiteX205" fmla="*/ 26944 w 432000"/>
              <a:gd name="connsiteY205" fmla="*/ 108033 h 432033"/>
              <a:gd name="connsiteX206" fmla="*/ 40846 w 432000"/>
              <a:gd name="connsiteY206" fmla="*/ 108033 h 432033"/>
              <a:gd name="connsiteX207" fmla="*/ 40882 w 432000"/>
              <a:gd name="connsiteY207" fmla="*/ 94533 h 432033"/>
              <a:gd name="connsiteX208" fmla="*/ 13500 w 432000"/>
              <a:gd name="connsiteY208" fmla="*/ 94533 h 432033"/>
              <a:gd name="connsiteX209" fmla="*/ 0 w 432000"/>
              <a:gd name="connsiteY209" fmla="*/ 81033 h 432033"/>
              <a:gd name="connsiteX210" fmla="*/ 0 w 432000"/>
              <a:gd name="connsiteY210" fmla="*/ 13500 h 432033"/>
              <a:gd name="connsiteX211" fmla="*/ 13500 w 432000"/>
              <a:gd name="connsiteY211" fmla="*/ 0 h 432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32000" h="432033">
                <a:moveTo>
                  <a:pt x="351383" y="405033"/>
                </a:moveTo>
                <a:lnTo>
                  <a:pt x="351349" y="418533"/>
                </a:lnTo>
                <a:lnTo>
                  <a:pt x="378349" y="418533"/>
                </a:lnTo>
                <a:lnTo>
                  <a:pt x="378383" y="405033"/>
                </a:lnTo>
                <a:close/>
                <a:moveTo>
                  <a:pt x="54382" y="405033"/>
                </a:moveTo>
                <a:lnTo>
                  <a:pt x="54346" y="418533"/>
                </a:lnTo>
                <a:lnTo>
                  <a:pt x="81346" y="418533"/>
                </a:lnTo>
                <a:lnTo>
                  <a:pt x="81382" y="405033"/>
                </a:lnTo>
                <a:close/>
                <a:moveTo>
                  <a:pt x="311126" y="324000"/>
                </a:moveTo>
                <a:lnTo>
                  <a:pt x="310500" y="391533"/>
                </a:lnTo>
                <a:lnTo>
                  <a:pt x="418500" y="391533"/>
                </a:lnTo>
                <a:lnTo>
                  <a:pt x="418500" y="324000"/>
                </a:lnTo>
                <a:close/>
                <a:moveTo>
                  <a:pt x="14126" y="324000"/>
                </a:moveTo>
                <a:lnTo>
                  <a:pt x="13500" y="391533"/>
                </a:lnTo>
                <a:lnTo>
                  <a:pt x="121500" y="391533"/>
                </a:lnTo>
                <a:lnTo>
                  <a:pt x="121500" y="324000"/>
                </a:lnTo>
                <a:close/>
                <a:moveTo>
                  <a:pt x="310500" y="310500"/>
                </a:moveTo>
                <a:lnTo>
                  <a:pt x="418500" y="310500"/>
                </a:lnTo>
                <a:cubicBezTo>
                  <a:pt x="425952" y="310509"/>
                  <a:pt x="431992" y="316548"/>
                  <a:pt x="432000" y="324000"/>
                </a:cubicBezTo>
                <a:lnTo>
                  <a:pt x="432000" y="391533"/>
                </a:lnTo>
                <a:cubicBezTo>
                  <a:pt x="431992" y="398985"/>
                  <a:pt x="425952" y="405024"/>
                  <a:pt x="418500" y="405033"/>
                </a:cubicBezTo>
                <a:lnTo>
                  <a:pt x="391883" y="405033"/>
                </a:lnTo>
                <a:lnTo>
                  <a:pt x="391849" y="418533"/>
                </a:lnTo>
                <a:lnTo>
                  <a:pt x="404941" y="418533"/>
                </a:lnTo>
                <a:lnTo>
                  <a:pt x="404941" y="432033"/>
                </a:lnTo>
                <a:lnTo>
                  <a:pt x="323941" y="432033"/>
                </a:lnTo>
                <a:lnTo>
                  <a:pt x="323941" y="418533"/>
                </a:lnTo>
                <a:lnTo>
                  <a:pt x="337848" y="418533"/>
                </a:lnTo>
                <a:lnTo>
                  <a:pt x="337883" y="405033"/>
                </a:lnTo>
                <a:lnTo>
                  <a:pt x="310500" y="405033"/>
                </a:lnTo>
                <a:cubicBezTo>
                  <a:pt x="303048" y="405024"/>
                  <a:pt x="297008" y="398985"/>
                  <a:pt x="297000" y="391533"/>
                </a:cubicBezTo>
                <a:lnTo>
                  <a:pt x="297000" y="324000"/>
                </a:lnTo>
                <a:cubicBezTo>
                  <a:pt x="297008" y="316548"/>
                  <a:pt x="303048" y="310509"/>
                  <a:pt x="310500" y="310500"/>
                </a:cubicBezTo>
                <a:close/>
                <a:moveTo>
                  <a:pt x="13500" y="310500"/>
                </a:moveTo>
                <a:lnTo>
                  <a:pt x="121500" y="310500"/>
                </a:lnTo>
                <a:cubicBezTo>
                  <a:pt x="128953" y="310507"/>
                  <a:pt x="134993" y="316547"/>
                  <a:pt x="135000" y="324000"/>
                </a:cubicBezTo>
                <a:lnTo>
                  <a:pt x="135000" y="391533"/>
                </a:lnTo>
                <a:cubicBezTo>
                  <a:pt x="134993" y="398986"/>
                  <a:pt x="128953" y="405025"/>
                  <a:pt x="121500" y="405033"/>
                </a:cubicBezTo>
                <a:lnTo>
                  <a:pt x="94882" y="405033"/>
                </a:lnTo>
                <a:lnTo>
                  <a:pt x="94846" y="418533"/>
                </a:lnTo>
                <a:lnTo>
                  <a:pt x="107944" y="418533"/>
                </a:lnTo>
                <a:lnTo>
                  <a:pt x="107944" y="432033"/>
                </a:lnTo>
                <a:lnTo>
                  <a:pt x="26944" y="432033"/>
                </a:lnTo>
                <a:lnTo>
                  <a:pt x="26944" y="418533"/>
                </a:lnTo>
                <a:lnTo>
                  <a:pt x="40846" y="418533"/>
                </a:lnTo>
                <a:lnTo>
                  <a:pt x="40882" y="405033"/>
                </a:lnTo>
                <a:lnTo>
                  <a:pt x="13500" y="405033"/>
                </a:lnTo>
                <a:cubicBezTo>
                  <a:pt x="6047" y="405026"/>
                  <a:pt x="7" y="398986"/>
                  <a:pt x="0" y="391533"/>
                </a:cubicBezTo>
                <a:lnTo>
                  <a:pt x="0" y="324000"/>
                </a:lnTo>
                <a:cubicBezTo>
                  <a:pt x="7" y="316547"/>
                  <a:pt x="6047" y="310507"/>
                  <a:pt x="13500" y="310500"/>
                </a:cubicBezTo>
                <a:close/>
                <a:moveTo>
                  <a:pt x="303757" y="263332"/>
                </a:moveTo>
                <a:lnTo>
                  <a:pt x="317257" y="263332"/>
                </a:lnTo>
                <a:lnTo>
                  <a:pt x="317257" y="276832"/>
                </a:lnTo>
                <a:lnTo>
                  <a:pt x="303757" y="276832"/>
                </a:lnTo>
                <a:close/>
                <a:moveTo>
                  <a:pt x="276757" y="263332"/>
                </a:moveTo>
                <a:lnTo>
                  <a:pt x="290257" y="263332"/>
                </a:lnTo>
                <a:lnTo>
                  <a:pt x="290257" y="276832"/>
                </a:lnTo>
                <a:lnTo>
                  <a:pt x="276757" y="276832"/>
                </a:lnTo>
                <a:close/>
                <a:moveTo>
                  <a:pt x="249750" y="263332"/>
                </a:moveTo>
                <a:lnTo>
                  <a:pt x="263250" y="263332"/>
                </a:lnTo>
                <a:lnTo>
                  <a:pt x="263250" y="276832"/>
                </a:lnTo>
                <a:lnTo>
                  <a:pt x="249750" y="276832"/>
                </a:lnTo>
                <a:close/>
                <a:moveTo>
                  <a:pt x="222750" y="263332"/>
                </a:moveTo>
                <a:lnTo>
                  <a:pt x="236250" y="263332"/>
                </a:lnTo>
                <a:lnTo>
                  <a:pt x="236250" y="276832"/>
                </a:lnTo>
                <a:lnTo>
                  <a:pt x="222750" y="276832"/>
                </a:lnTo>
                <a:close/>
                <a:moveTo>
                  <a:pt x="195753" y="263332"/>
                </a:moveTo>
                <a:lnTo>
                  <a:pt x="209253" y="263332"/>
                </a:lnTo>
                <a:lnTo>
                  <a:pt x="209253" y="276832"/>
                </a:lnTo>
                <a:lnTo>
                  <a:pt x="195753" y="276832"/>
                </a:lnTo>
                <a:close/>
                <a:moveTo>
                  <a:pt x="168753" y="263332"/>
                </a:moveTo>
                <a:lnTo>
                  <a:pt x="182253" y="263332"/>
                </a:lnTo>
                <a:lnTo>
                  <a:pt x="182253" y="276832"/>
                </a:lnTo>
                <a:lnTo>
                  <a:pt x="168753" y="276832"/>
                </a:lnTo>
                <a:close/>
                <a:moveTo>
                  <a:pt x="141753" y="263332"/>
                </a:moveTo>
                <a:lnTo>
                  <a:pt x="155253" y="263332"/>
                </a:lnTo>
                <a:lnTo>
                  <a:pt x="155253" y="276832"/>
                </a:lnTo>
                <a:lnTo>
                  <a:pt x="141753" y="276832"/>
                </a:lnTo>
                <a:close/>
                <a:moveTo>
                  <a:pt x="114753" y="263332"/>
                </a:moveTo>
                <a:lnTo>
                  <a:pt x="128253" y="263332"/>
                </a:lnTo>
                <a:lnTo>
                  <a:pt x="128253" y="276832"/>
                </a:lnTo>
                <a:lnTo>
                  <a:pt x="114753" y="276832"/>
                </a:lnTo>
                <a:close/>
                <a:moveTo>
                  <a:pt x="351125" y="256592"/>
                </a:moveTo>
                <a:lnTo>
                  <a:pt x="351125" y="283592"/>
                </a:lnTo>
                <a:lnTo>
                  <a:pt x="378125" y="283592"/>
                </a:lnTo>
                <a:lnTo>
                  <a:pt x="378125" y="256592"/>
                </a:lnTo>
                <a:close/>
                <a:moveTo>
                  <a:pt x="53947" y="256592"/>
                </a:moveTo>
                <a:lnTo>
                  <a:pt x="53947" y="283592"/>
                </a:lnTo>
                <a:lnTo>
                  <a:pt x="80947" y="283592"/>
                </a:lnTo>
                <a:lnTo>
                  <a:pt x="80947" y="256592"/>
                </a:lnTo>
                <a:close/>
                <a:moveTo>
                  <a:pt x="337625" y="243092"/>
                </a:moveTo>
                <a:lnTo>
                  <a:pt x="391625" y="243092"/>
                </a:lnTo>
                <a:lnTo>
                  <a:pt x="391625" y="297092"/>
                </a:lnTo>
                <a:lnTo>
                  <a:pt x="337625" y="297092"/>
                </a:lnTo>
                <a:close/>
                <a:moveTo>
                  <a:pt x="40447" y="243092"/>
                </a:moveTo>
                <a:lnTo>
                  <a:pt x="94447" y="243092"/>
                </a:lnTo>
                <a:lnTo>
                  <a:pt x="94447" y="297092"/>
                </a:lnTo>
                <a:lnTo>
                  <a:pt x="40447" y="297092"/>
                </a:lnTo>
                <a:close/>
                <a:moveTo>
                  <a:pt x="357842" y="222779"/>
                </a:moveTo>
                <a:lnTo>
                  <a:pt x="371342" y="222779"/>
                </a:lnTo>
                <a:lnTo>
                  <a:pt x="371342" y="236263"/>
                </a:lnTo>
                <a:lnTo>
                  <a:pt x="357842" y="236263"/>
                </a:lnTo>
                <a:close/>
                <a:moveTo>
                  <a:pt x="60661" y="222779"/>
                </a:moveTo>
                <a:lnTo>
                  <a:pt x="74161" y="222779"/>
                </a:lnTo>
                <a:lnTo>
                  <a:pt x="74161" y="236263"/>
                </a:lnTo>
                <a:lnTo>
                  <a:pt x="60661" y="236263"/>
                </a:lnTo>
                <a:close/>
                <a:moveTo>
                  <a:pt x="357842" y="195779"/>
                </a:moveTo>
                <a:lnTo>
                  <a:pt x="371342" y="195779"/>
                </a:lnTo>
                <a:lnTo>
                  <a:pt x="371342" y="209279"/>
                </a:lnTo>
                <a:lnTo>
                  <a:pt x="357842" y="209279"/>
                </a:lnTo>
                <a:close/>
                <a:moveTo>
                  <a:pt x="60661" y="195779"/>
                </a:moveTo>
                <a:lnTo>
                  <a:pt x="74161" y="195779"/>
                </a:lnTo>
                <a:lnTo>
                  <a:pt x="74161" y="209279"/>
                </a:lnTo>
                <a:lnTo>
                  <a:pt x="60661" y="209279"/>
                </a:lnTo>
                <a:close/>
                <a:moveTo>
                  <a:pt x="303757" y="155266"/>
                </a:moveTo>
                <a:lnTo>
                  <a:pt x="317257" y="155266"/>
                </a:lnTo>
                <a:lnTo>
                  <a:pt x="317257" y="168766"/>
                </a:lnTo>
                <a:lnTo>
                  <a:pt x="303757" y="168766"/>
                </a:lnTo>
                <a:close/>
                <a:moveTo>
                  <a:pt x="276757" y="155266"/>
                </a:moveTo>
                <a:lnTo>
                  <a:pt x="290257" y="155266"/>
                </a:lnTo>
                <a:lnTo>
                  <a:pt x="290257" y="168766"/>
                </a:lnTo>
                <a:lnTo>
                  <a:pt x="276757" y="168766"/>
                </a:lnTo>
                <a:close/>
                <a:moveTo>
                  <a:pt x="249750" y="155266"/>
                </a:moveTo>
                <a:lnTo>
                  <a:pt x="263250" y="155266"/>
                </a:lnTo>
                <a:lnTo>
                  <a:pt x="263250" y="168766"/>
                </a:lnTo>
                <a:lnTo>
                  <a:pt x="249750" y="168766"/>
                </a:lnTo>
                <a:close/>
                <a:moveTo>
                  <a:pt x="222750" y="155266"/>
                </a:moveTo>
                <a:lnTo>
                  <a:pt x="236250" y="155266"/>
                </a:lnTo>
                <a:lnTo>
                  <a:pt x="236250" y="168766"/>
                </a:lnTo>
                <a:lnTo>
                  <a:pt x="222750" y="168766"/>
                </a:lnTo>
                <a:close/>
                <a:moveTo>
                  <a:pt x="195753" y="155266"/>
                </a:moveTo>
                <a:lnTo>
                  <a:pt x="209253" y="155266"/>
                </a:lnTo>
                <a:lnTo>
                  <a:pt x="209253" y="168766"/>
                </a:lnTo>
                <a:lnTo>
                  <a:pt x="195753" y="168766"/>
                </a:lnTo>
                <a:close/>
                <a:moveTo>
                  <a:pt x="168753" y="155266"/>
                </a:moveTo>
                <a:lnTo>
                  <a:pt x="182253" y="155266"/>
                </a:lnTo>
                <a:lnTo>
                  <a:pt x="182253" y="168766"/>
                </a:lnTo>
                <a:lnTo>
                  <a:pt x="168753" y="168766"/>
                </a:lnTo>
                <a:close/>
                <a:moveTo>
                  <a:pt x="141753" y="155266"/>
                </a:moveTo>
                <a:lnTo>
                  <a:pt x="155253" y="155266"/>
                </a:lnTo>
                <a:lnTo>
                  <a:pt x="155253" y="168766"/>
                </a:lnTo>
                <a:lnTo>
                  <a:pt x="141753" y="168766"/>
                </a:lnTo>
                <a:close/>
                <a:moveTo>
                  <a:pt x="114753" y="155266"/>
                </a:moveTo>
                <a:lnTo>
                  <a:pt x="128253" y="155266"/>
                </a:lnTo>
                <a:lnTo>
                  <a:pt x="128253" y="168766"/>
                </a:lnTo>
                <a:lnTo>
                  <a:pt x="114753" y="168766"/>
                </a:lnTo>
                <a:close/>
                <a:moveTo>
                  <a:pt x="351125" y="148530"/>
                </a:moveTo>
                <a:lnTo>
                  <a:pt x="351125" y="175530"/>
                </a:lnTo>
                <a:lnTo>
                  <a:pt x="378125" y="175530"/>
                </a:lnTo>
                <a:lnTo>
                  <a:pt x="378125" y="148530"/>
                </a:lnTo>
                <a:close/>
                <a:moveTo>
                  <a:pt x="53947" y="148530"/>
                </a:moveTo>
                <a:lnTo>
                  <a:pt x="53947" y="175530"/>
                </a:lnTo>
                <a:lnTo>
                  <a:pt x="80947" y="175530"/>
                </a:lnTo>
                <a:lnTo>
                  <a:pt x="80947" y="148530"/>
                </a:lnTo>
                <a:close/>
                <a:moveTo>
                  <a:pt x="337625" y="135030"/>
                </a:moveTo>
                <a:lnTo>
                  <a:pt x="391625" y="135030"/>
                </a:lnTo>
                <a:lnTo>
                  <a:pt x="391625" y="189030"/>
                </a:lnTo>
                <a:lnTo>
                  <a:pt x="337625" y="189030"/>
                </a:lnTo>
                <a:close/>
                <a:moveTo>
                  <a:pt x="40447" y="135030"/>
                </a:moveTo>
                <a:lnTo>
                  <a:pt x="94447" y="135030"/>
                </a:lnTo>
                <a:lnTo>
                  <a:pt x="94447" y="189030"/>
                </a:lnTo>
                <a:lnTo>
                  <a:pt x="40447" y="189030"/>
                </a:lnTo>
                <a:close/>
                <a:moveTo>
                  <a:pt x="351383" y="94533"/>
                </a:moveTo>
                <a:lnTo>
                  <a:pt x="351349" y="108033"/>
                </a:lnTo>
                <a:lnTo>
                  <a:pt x="378349" y="108033"/>
                </a:lnTo>
                <a:lnTo>
                  <a:pt x="378383" y="94533"/>
                </a:lnTo>
                <a:close/>
                <a:moveTo>
                  <a:pt x="54382" y="94533"/>
                </a:moveTo>
                <a:lnTo>
                  <a:pt x="54346" y="108033"/>
                </a:lnTo>
                <a:lnTo>
                  <a:pt x="81346" y="108033"/>
                </a:lnTo>
                <a:lnTo>
                  <a:pt x="81382" y="94533"/>
                </a:lnTo>
                <a:close/>
                <a:moveTo>
                  <a:pt x="311126" y="13500"/>
                </a:moveTo>
                <a:lnTo>
                  <a:pt x="310500" y="81033"/>
                </a:lnTo>
                <a:lnTo>
                  <a:pt x="418500" y="81033"/>
                </a:lnTo>
                <a:lnTo>
                  <a:pt x="418500" y="13500"/>
                </a:lnTo>
                <a:close/>
                <a:moveTo>
                  <a:pt x="14126" y="13500"/>
                </a:moveTo>
                <a:lnTo>
                  <a:pt x="13500" y="81033"/>
                </a:lnTo>
                <a:lnTo>
                  <a:pt x="121500" y="81033"/>
                </a:lnTo>
                <a:lnTo>
                  <a:pt x="121500" y="13500"/>
                </a:lnTo>
                <a:close/>
                <a:moveTo>
                  <a:pt x="310500" y="0"/>
                </a:moveTo>
                <a:lnTo>
                  <a:pt x="418500" y="0"/>
                </a:lnTo>
                <a:cubicBezTo>
                  <a:pt x="425952" y="9"/>
                  <a:pt x="431992" y="6048"/>
                  <a:pt x="432000" y="13500"/>
                </a:cubicBezTo>
                <a:lnTo>
                  <a:pt x="432000" y="81033"/>
                </a:lnTo>
                <a:cubicBezTo>
                  <a:pt x="431992" y="88485"/>
                  <a:pt x="425952" y="94524"/>
                  <a:pt x="418500" y="94533"/>
                </a:cubicBezTo>
                <a:lnTo>
                  <a:pt x="391883" y="94533"/>
                </a:lnTo>
                <a:lnTo>
                  <a:pt x="391849" y="108033"/>
                </a:lnTo>
                <a:lnTo>
                  <a:pt x="404941" y="108033"/>
                </a:lnTo>
                <a:lnTo>
                  <a:pt x="404941" y="121533"/>
                </a:lnTo>
                <a:lnTo>
                  <a:pt x="323941" y="121533"/>
                </a:lnTo>
                <a:lnTo>
                  <a:pt x="323941" y="108033"/>
                </a:lnTo>
                <a:lnTo>
                  <a:pt x="337848" y="108033"/>
                </a:lnTo>
                <a:lnTo>
                  <a:pt x="337883" y="94533"/>
                </a:lnTo>
                <a:lnTo>
                  <a:pt x="310500" y="94533"/>
                </a:lnTo>
                <a:cubicBezTo>
                  <a:pt x="303048" y="94524"/>
                  <a:pt x="297008" y="88485"/>
                  <a:pt x="297000" y="81033"/>
                </a:cubicBezTo>
                <a:lnTo>
                  <a:pt x="297000" y="13500"/>
                </a:lnTo>
                <a:cubicBezTo>
                  <a:pt x="297008" y="6048"/>
                  <a:pt x="303048" y="9"/>
                  <a:pt x="310500" y="0"/>
                </a:cubicBezTo>
                <a:close/>
                <a:moveTo>
                  <a:pt x="13500" y="0"/>
                </a:moveTo>
                <a:lnTo>
                  <a:pt x="121500" y="0"/>
                </a:lnTo>
                <a:cubicBezTo>
                  <a:pt x="128953" y="7"/>
                  <a:pt x="134993" y="6047"/>
                  <a:pt x="135000" y="13500"/>
                </a:cubicBezTo>
                <a:lnTo>
                  <a:pt x="135000" y="81033"/>
                </a:lnTo>
                <a:cubicBezTo>
                  <a:pt x="134993" y="88486"/>
                  <a:pt x="128953" y="94526"/>
                  <a:pt x="121500" y="94533"/>
                </a:cubicBezTo>
                <a:lnTo>
                  <a:pt x="94882" y="94533"/>
                </a:lnTo>
                <a:lnTo>
                  <a:pt x="94846" y="108033"/>
                </a:lnTo>
                <a:lnTo>
                  <a:pt x="107944" y="108033"/>
                </a:lnTo>
                <a:lnTo>
                  <a:pt x="107944" y="121533"/>
                </a:lnTo>
                <a:lnTo>
                  <a:pt x="26944" y="121533"/>
                </a:lnTo>
                <a:lnTo>
                  <a:pt x="26944" y="108033"/>
                </a:lnTo>
                <a:lnTo>
                  <a:pt x="40846" y="108033"/>
                </a:lnTo>
                <a:lnTo>
                  <a:pt x="40882" y="94533"/>
                </a:lnTo>
                <a:lnTo>
                  <a:pt x="13500" y="94533"/>
                </a:lnTo>
                <a:cubicBezTo>
                  <a:pt x="6047" y="94526"/>
                  <a:pt x="7" y="88486"/>
                  <a:pt x="0" y="81033"/>
                </a:cubicBezTo>
                <a:lnTo>
                  <a:pt x="0" y="13500"/>
                </a:lnTo>
                <a:cubicBezTo>
                  <a:pt x="7" y="6047"/>
                  <a:pt x="6047" y="7"/>
                  <a:pt x="13500" y="0"/>
                </a:cubicBez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
        <p:nvSpPr>
          <p:cNvPr id="41" name="文本框 40"/>
          <p:cNvSpPr txBox="1"/>
          <p:nvPr>
            <p:custDataLst>
              <p:tags r:id="rId22"/>
            </p:custDataLst>
          </p:nvPr>
        </p:nvSpPr>
        <p:spPr>
          <a:xfrm>
            <a:off x="7422108" y="4844045"/>
            <a:ext cx="3571645" cy="396583"/>
          </a:xfrm>
          <a:prstGeom prst="rect">
            <a:avLst/>
          </a:prstGeom>
          <a:noFill/>
        </p:spPr>
        <p:txBody>
          <a:bodyPr wrap="square" bIns="0" rtlCol="0" anchor="ctr" anchorCtr="0">
            <a:noAutofit/>
          </a:bodyPr>
          <a:lstStyle/>
          <a:p>
            <a:pPr>
              <a:lnSpc>
                <a:spcPct val="120000"/>
              </a:lnSpc>
            </a:pPr>
            <a:r>
              <a:rPr kumimoji="1" lang="zh-CN" altLang="en-US" sz="2200" b="1" dirty="0">
                <a:solidFill>
                  <a:srgbClr val="2196F3"/>
                </a:solidFill>
                <a:uFillTx/>
                <a:latin typeface="Microsoft YaHei Bold" panose="020B0503020204020204" charset="-122"/>
                <a:ea typeface="Microsoft YaHei Bold" panose="020B0503020204020204" charset="-122"/>
              </a:rPr>
              <a:t>现实型（Conventional）：</a:t>
            </a:r>
            <a:endParaRPr kumimoji="1" lang="zh-CN" altLang="en-US" sz="2200" b="1" dirty="0">
              <a:solidFill>
                <a:srgbClr val="2196F3"/>
              </a:solidFill>
              <a:uFillTx/>
              <a:latin typeface="Microsoft YaHei Bold" panose="020B0503020204020204" charset="-122"/>
              <a:ea typeface="Microsoft YaHei Bold" panose="020B0503020204020204" charset="-122"/>
            </a:endParaRPr>
          </a:p>
        </p:txBody>
      </p:sp>
      <p:sp>
        <p:nvSpPr>
          <p:cNvPr id="42" name="文本框 41"/>
          <p:cNvSpPr txBox="1"/>
          <p:nvPr>
            <p:custDataLst>
              <p:tags r:id="rId23"/>
            </p:custDataLst>
          </p:nvPr>
        </p:nvSpPr>
        <p:spPr>
          <a:xfrm>
            <a:off x="7421880" y="5276850"/>
            <a:ext cx="4113530" cy="710565"/>
          </a:xfrm>
          <a:prstGeom prst="rect">
            <a:avLst/>
          </a:prstGeom>
          <a:noFill/>
        </p:spPr>
        <p:txBody>
          <a:bodyPr wrap="square" tIns="0" bIns="46800" rtlCol="0" anchor="t" anchorCtr="0">
            <a:spAutoFit/>
          </a:bodyPr>
          <a:lstStyle/>
          <a:p>
            <a:pPr>
              <a:lnSpc>
                <a:spcPct val="120000"/>
              </a:lnSpc>
            </a:pPr>
            <a:r>
              <a:rPr kumimoji="1" lang="zh-CN" altLang="en-US" dirty="0">
                <a:solidFill>
                  <a:srgbClr val="222222">
                    <a:lumMod val="75000"/>
                    <a:lumOff val="25000"/>
                  </a:srgbClr>
                </a:solidFill>
                <a:uFillTx/>
                <a:latin typeface="微软雅黑" panose="020B0503020204020204" charset="-122"/>
                <a:ea typeface="微软雅黑" panose="020B0503020204020204" charset="-122"/>
              </a:rPr>
              <a:t>偏好技能、力量、协调性的体力活动。害羞、真诚、持久、稳定、顺从、实际。</a:t>
            </a:r>
            <a:endParaRPr kumimoji="1" lang="zh-CN" altLang="en-US" dirty="0">
              <a:solidFill>
                <a:srgbClr val="222222">
                  <a:lumMod val="75000"/>
                  <a:lumOff val="25000"/>
                </a:srgbClr>
              </a:solidFill>
              <a:uFillTx/>
              <a:latin typeface="微软雅黑" panose="020B0503020204020204" charset="-122"/>
              <a:ea typeface="微软雅黑" panose="020B0503020204020204" charset="-122"/>
            </a:endParaRPr>
          </a:p>
        </p:txBody>
      </p:sp>
      <p:sp>
        <p:nvSpPr>
          <p:cNvPr id="10" name="Oval 31"/>
          <p:cNvSpPr/>
          <p:nvPr>
            <p:custDataLst>
              <p:tags r:id="rId24"/>
            </p:custDataLst>
          </p:nvPr>
        </p:nvSpPr>
        <p:spPr>
          <a:xfrm>
            <a:off x="6356715" y="4893441"/>
            <a:ext cx="923960" cy="923960"/>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th-TH">
              <a:solidFill>
                <a:srgbClr val="222222">
                  <a:lumMod val="85000"/>
                  <a:lumOff val="15000"/>
                </a:srgbClr>
              </a:solidFill>
              <a:latin typeface="微软雅黑" panose="020B0503020204020204" charset="-122"/>
              <a:ea typeface="微软雅黑" panose="020B0503020204020204" charset="-122"/>
            </a:endParaRPr>
          </a:p>
        </p:txBody>
      </p:sp>
      <p:sp>
        <p:nvSpPr>
          <p:cNvPr id="152" name="任意多边形: 形状 151"/>
          <p:cNvSpPr/>
          <p:nvPr>
            <p:custDataLst>
              <p:tags r:id="rId25"/>
            </p:custDataLst>
          </p:nvPr>
        </p:nvSpPr>
        <p:spPr>
          <a:xfrm>
            <a:off x="6605825" y="5142551"/>
            <a:ext cx="425740" cy="425741"/>
          </a:xfrm>
          <a:custGeom>
            <a:avLst/>
            <a:gdLst>
              <a:gd name="connsiteX0" fmla="*/ 290183 w 432000"/>
              <a:gd name="connsiteY0" fmla="*/ 351000 h 432000"/>
              <a:gd name="connsiteX1" fmla="*/ 303683 w 432000"/>
              <a:gd name="connsiteY1" fmla="*/ 351000 h 432000"/>
              <a:gd name="connsiteX2" fmla="*/ 303683 w 432000"/>
              <a:gd name="connsiteY2" fmla="*/ 381955 h 432000"/>
              <a:gd name="connsiteX3" fmla="*/ 317318 w 432000"/>
              <a:gd name="connsiteY3" fmla="*/ 395590 h 432000"/>
              <a:gd name="connsiteX4" fmla="*/ 317318 w 432000"/>
              <a:gd name="connsiteY4" fmla="*/ 432000 h 432000"/>
              <a:gd name="connsiteX5" fmla="*/ 303818 w 432000"/>
              <a:gd name="connsiteY5" fmla="*/ 432000 h 432000"/>
              <a:gd name="connsiteX6" fmla="*/ 303818 w 432000"/>
              <a:gd name="connsiteY6" fmla="*/ 401186 h 432000"/>
              <a:gd name="connsiteX7" fmla="*/ 290183 w 432000"/>
              <a:gd name="connsiteY7" fmla="*/ 387545 h 432000"/>
              <a:gd name="connsiteX8" fmla="*/ 263183 w 432000"/>
              <a:gd name="connsiteY8" fmla="*/ 351000 h 432000"/>
              <a:gd name="connsiteX9" fmla="*/ 276683 w 432000"/>
              <a:gd name="connsiteY9" fmla="*/ 351000 h 432000"/>
              <a:gd name="connsiteX10" fmla="*/ 276683 w 432000"/>
              <a:gd name="connsiteY10" fmla="*/ 388705 h 432000"/>
              <a:gd name="connsiteX11" fmla="*/ 290318 w 432000"/>
              <a:gd name="connsiteY11" fmla="*/ 402340 h 432000"/>
              <a:gd name="connsiteX12" fmla="*/ 290318 w 432000"/>
              <a:gd name="connsiteY12" fmla="*/ 432000 h 432000"/>
              <a:gd name="connsiteX13" fmla="*/ 276818 w 432000"/>
              <a:gd name="connsiteY13" fmla="*/ 432000 h 432000"/>
              <a:gd name="connsiteX14" fmla="*/ 276818 w 432000"/>
              <a:gd name="connsiteY14" fmla="*/ 407936 h 432000"/>
              <a:gd name="connsiteX15" fmla="*/ 263183 w 432000"/>
              <a:gd name="connsiteY15" fmla="*/ 394295 h 432000"/>
              <a:gd name="connsiteX16" fmla="*/ 236183 w 432000"/>
              <a:gd name="connsiteY16" fmla="*/ 351000 h 432000"/>
              <a:gd name="connsiteX17" fmla="*/ 249683 w 432000"/>
              <a:gd name="connsiteY17" fmla="*/ 351000 h 432000"/>
              <a:gd name="connsiteX18" fmla="*/ 249683 w 432000"/>
              <a:gd name="connsiteY18" fmla="*/ 395455 h 432000"/>
              <a:gd name="connsiteX19" fmla="*/ 263318 w 432000"/>
              <a:gd name="connsiteY19" fmla="*/ 409090 h 432000"/>
              <a:gd name="connsiteX20" fmla="*/ 263318 w 432000"/>
              <a:gd name="connsiteY20" fmla="*/ 432000 h 432000"/>
              <a:gd name="connsiteX21" fmla="*/ 249818 w 432000"/>
              <a:gd name="connsiteY21" fmla="*/ 432000 h 432000"/>
              <a:gd name="connsiteX22" fmla="*/ 249818 w 432000"/>
              <a:gd name="connsiteY22" fmla="*/ 414686 h 432000"/>
              <a:gd name="connsiteX23" fmla="*/ 236183 w 432000"/>
              <a:gd name="connsiteY23" fmla="*/ 401045 h 432000"/>
              <a:gd name="connsiteX24" fmla="*/ 209317 w 432000"/>
              <a:gd name="connsiteY24" fmla="*/ 351000 h 432000"/>
              <a:gd name="connsiteX25" fmla="*/ 222817 w 432000"/>
              <a:gd name="connsiteY25" fmla="*/ 351000 h 432000"/>
              <a:gd name="connsiteX26" fmla="*/ 222682 w 432000"/>
              <a:gd name="connsiteY26" fmla="*/ 432000 h 432000"/>
              <a:gd name="connsiteX27" fmla="*/ 209182 w 432000"/>
              <a:gd name="connsiteY27" fmla="*/ 432000 h 432000"/>
              <a:gd name="connsiteX28" fmla="*/ 182317 w 432000"/>
              <a:gd name="connsiteY28" fmla="*/ 351000 h 432000"/>
              <a:gd name="connsiteX29" fmla="*/ 195817 w 432000"/>
              <a:gd name="connsiteY29" fmla="*/ 351000 h 432000"/>
              <a:gd name="connsiteX30" fmla="*/ 195817 w 432000"/>
              <a:gd name="connsiteY30" fmla="*/ 401045 h 432000"/>
              <a:gd name="connsiteX31" fmla="*/ 182182 w 432000"/>
              <a:gd name="connsiteY31" fmla="*/ 414686 h 432000"/>
              <a:gd name="connsiteX32" fmla="*/ 182182 w 432000"/>
              <a:gd name="connsiteY32" fmla="*/ 432000 h 432000"/>
              <a:gd name="connsiteX33" fmla="*/ 168682 w 432000"/>
              <a:gd name="connsiteY33" fmla="*/ 432000 h 432000"/>
              <a:gd name="connsiteX34" fmla="*/ 168682 w 432000"/>
              <a:gd name="connsiteY34" fmla="*/ 409090 h 432000"/>
              <a:gd name="connsiteX35" fmla="*/ 182317 w 432000"/>
              <a:gd name="connsiteY35" fmla="*/ 395455 h 432000"/>
              <a:gd name="connsiteX36" fmla="*/ 155317 w 432000"/>
              <a:gd name="connsiteY36" fmla="*/ 351000 h 432000"/>
              <a:gd name="connsiteX37" fmla="*/ 168817 w 432000"/>
              <a:gd name="connsiteY37" fmla="*/ 351000 h 432000"/>
              <a:gd name="connsiteX38" fmla="*/ 168817 w 432000"/>
              <a:gd name="connsiteY38" fmla="*/ 394295 h 432000"/>
              <a:gd name="connsiteX39" fmla="*/ 155182 w 432000"/>
              <a:gd name="connsiteY39" fmla="*/ 407936 h 432000"/>
              <a:gd name="connsiteX40" fmla="*/ 155182 w 432000"/>
              <a:gd name="connsiteY40" fmla="*/ 432000 h 432000"/>
              <a:gd name="connsiteX41" fmla="*/ 141682 w 432000"/>
              <a:gd name="connsiteY41" fmla="*/ 432000 h 432000"/>
              <a:gd name="connsiteX42" fmla="*/ 141682 w 432000"/>
              <a:gd name="connsiteY42" fmla="*/ 402340 h 432000"/>
              <a:gd name="connsiteX43" fmla="*/ 155317 w 432000"/>
              <a:gd name="connsiteY43" fmla="*/ 388705 h 432000"/>
              <a:gd name="connsiteX44" fmla="*/ 128317 w 432000"/>
              <a:gd name="connsiteY44" fmla="*/ 351000 h 432000"/>
              <a:gd name="connsiteX45" fmla="*/ 141817 w 432000"/>
              <a:gd name="connsiteY45" fmla="*/ 351000 h 432000"/>
              <a:gd name="connsiteX46" fmla="*/ 141817 w 432000"/>
              <a:gd name="connsiteY46" fmla="*/ 387545 h 432000"/>
              <a:gd name="connsiteX47" fmla="*/ 128182 w 432000"/>
              <a:gd name="connsiteY47" fmla="*/ 401186 h 432000"/>
              <a:gd name="connsiteX48" fmla="*/ 128182 w 432000"/>
              <a:gd name="connsiteY48" fmla="*/ 432000 h 432000"/>
              <a:gd name="connsiteX49" fmla="*/ 114682 w 432000"/>
              <a:gd name="connsiteY49" fmla="*/ 432000 h 432000"/>
              <a:gd name="connsiteX50" fmla="*/ 114682 w 432000"/>
              <a:gd name="connsiteY50" fmla="*/ 395590 h 432000"/>
              <a:gd name="connsiteX51" fmla="*/ 128317 w 432000"/>
              <a:gd name="connsiteY51" fmla="*/ 381955 h 432000"/>
              <a:gd name="connsiteX52" fmla="*/ 67426 w 432000"/>
              <a:gd name="connsiteY52" fmla="*/ 317317 h 432000"/>
              <a:gd name="connsiteX53" fmla="*/ 80926 w 432000"/>
              <a:gd name="connsiteY53" fmla="*/ 317317 h 432000"/>
              <a:gd name="connsiteX54" fmla="*/ 80926 w 432000"/>
              <a:gd name="connsiteY54" fmla="*/ 351000 h 432000"/>
              <a:gd name="connsiteX55" fmla="*/ 115803 w 432000"/>
              <a:gd name="connsiteY55" fmla="*/ 351000 h 432000"/>
              <a:gd name="connsiteX56" fmla="*/ 115803 w 432000"/>
              <a:gd name="connsiteY56" fmla="*/ 364500 h 432000"/>
              <a:gd name="connsiteX57" fmla="*/ 67426 w 432000"/>
              <a:gd name="connsiteY57" fmla="*/ 364500 h 432000"/>
              <a:gd name="connsiteX58" fmla="*/ 350926 w 432000"/>
              <a:gd name="connsiteY58" fmla="*/ 317183 h 432000"/>
              <a:gd name="connsiteX59" fmla="*/ 364426 w 432000"/>
              <a:gd name="connsiteY59" fmla="*/ 317183 h 432000"/>
              <a:gd name="connsiteX60" fmla="*/ 364426 w 432000"/>
              <a:gd name="connsiteY60" fmla="*/ 364500 h 432000"/>
              <a:gd name="connsiteX61" fmla="*/ 317176 w 432000"/>
              <a:gd name="connsiteY61" fmla="*/ 364500 h 432000"/>
              <a:gd name="connsiteX62" fmla="*/ 317176 w 432000"/>
              <a:gd name="connsiteY62" fmla="*/ 351000 h 432000"/>
              <a:gd name="connsiteX63" fmla="*/ 350926 w 432000"/>
              <a:gd name="connsiteY63" fmla="*/ 351000 h 432000"/>
              <a:gd name="connsiteX64" fmla="*/ 283428 w 432000"/>
              <a:gd name="connsiteY64" fmla="*/ 297000 h 432000"/>
              <a:gd name="connsiteX65" fmla="*/ 296928 w 432000"/>
              <a:gd name="connsiteY65" fmla="*/ 297000 h 432000"/>
              <a:gd name="connsiteX66" fmla="*/ 296928 w 432000"/>
              <a:gd name="connsiteY66" fmla="*/ 310500 h 432000"/>
              <a:gd name="connsiteX67" fmla="*/ 283428 w 432000"/>
              <a:gd name="connsiteY67" fmla="*/ 310500 h 432000"/>
              <a:gd name="connsiteX68" fmla="*/ 256428 w 432000"/>
              <a:gd name="connsiteY68" fmla="*/ 297000 h 432000"/>
              <a:gd name="connsiteX69" fmla="*/ 269928 w 432000"/>
              <a:gd name="connsiteY69" fmla="*/ 297000 h 432000"/>
              <a:gd name="connsiteX70" fmla="*/ 269928 w 432000"/>
              <a:gd name="connsiteY70" fmla="*/ 310500 h 432000"/>
              <a:gd name="connsiteX71" fmla="*/ 256428 w 432000"/>
              <a:gd name="connsiteY71" fmla="*/ 310500 h 432000"/>
              <a:gd name="connsiteX72" fmla="*/ 229428 w 432000"/>
              <a:gd name="connsiteY72" fmla="*/ 297000 h 432000"/>
              <a:gd name="connsiteX73" fmla="*/ 242928 w 432000"/>
              <a:gd name="connsiteY73" fmla="*/ 297000 h 432000"/>
              <a:gd name="connsiteX74" fmla="*/ 242928 w 432000"/>
              <a:gd name="connsiteY74" fmla="*/ 310500 h 432000"/>
              <a:gd name="connsiteX75" fmla="*/ 229428 w 432000"/>
              <a:gd name="connsiteY75" fmla="*/ 310500 h 432000"/>
              <a:gd name="connsiteX76" fmla="*/ 202428 w 432000"/>
              <a:gd name="connsiteY76" fmla="*/ 297000 h 432000"/>
              <a:gd name="connsiteX77" fmla="*/ 215928 w 432000"/>
              <a:gd name="connsiteY77" fmla="*/ 297000 h 432000"/>
              <a:gd name="connsiteX78" fmla="*/ 215928 w 432000"/>
              <a:gd name="connsiteY78" fmla="*/ 310500 h 432000"/>
              <a:gd name="connsiteX79" fmla="*/ 202428 w 432000"/>
              <a:gd name="connsiteY79" fmla="*/ 310500 h 432000"/>
              <a:gd name="connsiteX80" fmla="*/ 175428 w 432000"/>
              <a:gd name="connsiteY80" fmla="*/ 297000 h 432000"/>
              <a:gd name="connsiteX81" fmla="*/ 188928 w 432000"/>
              <a:gd name="connsiteY81" fmla="*/ 297000 h 432000"/>
              <a:gd name="connsiteX82" fmla="*/ 188928 w 432000"/>
              <a:gd name="connsiteY82" fmla="*/ 310500 h 432000"/>
              <a:gd name="connsiteX83" fmla="*/ 175428 w 432000"/>
              <a:gd name="connsiteY83" fmla="*/ 310500 h 432000"/>
              <a:gd name="connsiteX84" fmla="*/ 148428 w 432000"/>
              <a:gd name="connsiteY84" fmla="*/ 297000 h 432000"/>
              <a:gd name="connsiteX85" fmla="*/ 161928 w 432000"/>
              <a:gd name="connsiteY85" fmla="*/ 297000 h 432000"/>
              <a:gd name="connsiteX86" fmla="*/ 161928 w 432000"/>
              <a:gd name="connsiteY86" fmla="*/ 310500 h 432000"/>
              <a:gd name="connsiteX87" fmla="*/ 148428 w 432000"/>
              <a:gd name="connsiteY87" fmla="*/ 310500 h 432000"/>
              <a:gd name="connsiteX88" fmla="*/ 121428 w 432000"/>
              <a:gd name="connsiteY88" fmla="*/ 297000 h 432000"/>
              <a:gd name="connsiteX89" fmla="*/ 134928 w 432000"/>
              <a:gd name="connsiteY89" fmla="*/ 297000 h 432000"/>
              <a:gd name="connsiteX90" fmla="*/ 134928 w 432000"/>
              <a:gd name="connsiteY90" fmla="*/ 310500 h 432000"/>
              <a:gd name="connsiteX91" fmla="*/ 121428 w 432000"/>
              <a:gd name="connsiteY91" fmla="*/ 310500 h 432000"/>
              <a:gd name="connsiteX92" fmla="*/ 351000 w 432000"/>
              <a:gd name="connsiteY92" fmla="*/ 290183 h 432000"/>
              <a:gd name="connsiteX93" fmla="*/ 387545 w 432000"/>
              <a:gd name="connsiteY93" fmla="*/ 290183 h 432000"/>
              <a:gd name="connsiteX94" fmla="*/ 401186 w 432000"/>
              <a:gd name="connsiteY94" fmla="*/ 303818 h 432000"/>
              <a:gd name="connsiteX95" fmla="*/ 432000 w 432000"/>
              <a:gd name="connsiteY95" fmla="*/ 303818 h 432000"/>
              <a:gd name="connsiteX96" fmla="*/ 432000 w 432000"/>
              <a:gd name="connsiteY96" fmla="*/ 317318 h 432000"/>
              <a:gd name="connsiteX97" fmla="*/ 395590 w 432000"/>
              <a:gd name="connsiteY97" fmla="*/ 317318 h 432000"/>
              <a:gd name="connsiteX98" fmla="*/ 381955 w 432000"/>
              <a:gd name="connsiteY98" fmla="*/ 303683 h 432000"/>
              <a:gd name="connsiteX99" fmla="*/ 351000 w 432000"/>
              <a:gd name="connsiteY99" fmla="*/ 303683 h 432000"/>
              <a:gd name="connsiteX100" fmla="*/ 44456 w 432000"/>
              <a:gd name="connsiteY100" fmla="*/ 290183 h 432000"/>
              <a:gd name="connsiteX101" fmla="*/ 81000 w 432000"/>
              <a:gd name="connsiteY101" fmla="*/ 290183 h 432000"/>
              <a:gd name="connsiteX102" fmla="*/ 81000 w 432000"/>
              <a:gd name="connsiteY102" fmla="*/ 303683 h 432000"/>
              <a:gd name="connsiteX103" fmla="*/ 50045 w 432000"/>
              <a:gd name="connsiteY103" fmla="*/ 303683 h 432000"/>
              <a:gd name="connsiteX104" fmla="*/ 36410 w 432000"/>
              <a:gd name="connsiteY104" fmla="*/ 317318 h 432000"/>
              <a:gd name="connsiteX105" fmla="*/ 0 w 432000"/>
              <a:gd name="connsiteY105" fmla="*/ 317318 h 432000"/>
              <a:gd name="connsiteX106" fmla="*/ 0 w 432000"/>
              <a:gd name="connsiteY106" fmla="*/ 303818 h 432000"/>
              <a:gd name="connsiteX107" fmla="*/ 30814 w 432000"/>
              <a:gd name="connsiteY107" fmla="*/ 303818 h 432000"/>
              <a:gd name="connsiteX108" fmla="*/ 351000 w 432000"/>
              <a:gd name="connsiteY108" fmla="*/ 263183 h 432000"/>
              <a:gd name="connsiteX109" fmla="*/ 394295 w 432000"/>
              <a:gd name="connsiteY109" fmla="*/ 263183 h 432000"/>
              <a:gd name="connsiteX110" fmla="*/ 407936 w 432000"/>
              <a:gd name="connsiteY110" fmla="*/ 276818 h 432000"/>
              <a:gd name="connsiteX111" fmla="*/ 432000 w 432000"/>
              <a:gd name="connsiteY111" fmla="*/ 276818 h 432000"/>
              <a:gd name="connsiteX112" fmla="*/ 432000 w 432000"/>
              <a:gd name="connsiteY112" fmla="*/ 290318 h 432000"/>
              <a:gd name="connsiteX113" fmla="*/ 402340 w 432000"/>
              <a:gd name="connsiteY113" fmla="*/ 290318 h 432000"/>
              <a:gd name="connsiteX114" fmla="*/ 388705 w 432000"/>
              <a:gd name="connsiteY114" fmla="*/ 276683 h 432000"/>
              <a:gd name="connsiteX115" fmla="*/ 351000 w 432000"/>
              <a:gd name="connsiteY115" fmla="*/ 276683 h 432000"/>
              <a:gd name="connsiteX116" fmla="*/ 37706 w 432000"/>
              <a:gd name="connsiteY116" fmla="*/ 263183 h 432000"/>
              <a:gd name="connsiteX117" fmla="*/ 81000 w 432000"/>
              <a:gd name="connsiteY117" fmla="*/ 263183 h 432000"/>
              <a:gd name="connsiteX118" fmla="*/ 81000 w 432000"/>
              <a:gd name="connsiteY118" fmla="*/ 276683 h 432000"/>
              <a:gd name="connsiteX119" fmla="*/ 43295 w 432000"/>
              <a:gd name="connsiteY119" fmla="*/ 276683 h 432000"/>
              <a:gd name="connsiteX120" fmla="*/ 29660 w 432000"/>
              <a:gd name="connsiteY120" fmla="*/ 290318 h 432000"/>
              <a:gd name="connsiteX121" fmla="*/ 0 w 432000"/>
              <a:gd name="connsiteY121" fmla="*/ 290318 h 432000"/>
              <a:gd name="connsiteX122" fmla="*/ 0 w 432000"/>
              <a:gd name="connsiteY122" fmla="*/ 276818 h 432000"/>
              <a:gd name="connsiteX123" fmla="*/ 24064 w 432000"/>
              <a:gd name="connsiteY123" fmla="*/ 276818 h 432000"/>
              <a:gd name="connsiteX124" fmla="*/ 351000 w 432000"/>
              <a:gd name="connsiteY124" fmla="*/ 236183 h 432000"/>
              <a:gd name="connsiteX125" fmla="*/ 401045 w 432000"/>
              <a:gd name="connsiteY125" fmla="*/ 236183 h 432000"/>
              <a:gd name="connsiteX126" fmla="*/ 414686 w 432000"/>
              <a:gd name="connsiteY126" fmla="*/ 249818 h 432000"/>
              <a:gd name="connsiteX127" fmla="*/ 432000 w 432000"/>
              <a:gd name="connsiteY127" fmla="*/ 249818 h 432000"/>
              <a:gd name="connsiteX128" fmla="*/ 432000 w 432000"/>
              <a:gd name="connsiteY128" fmla="*/ 263318 h 432000"/>
              <a:gd name="connsiteX129" fmla="*/ 409090 w 432000"/>
              <a:gd name="connsiteY129" fmla="*/ 263318 h 432000"/>
              <a:gd name="connsiteX130" fmla="*/ 395455 w 432000"/>
              <a:gd name="connsiteY130" fmla="*/ 249683 h 432000"/>
              <a:gd name="connsiteX131" fmla="*/ 351000 w 432000"/>
              <a:gd name="connsiteY131" fmla="*/ 249683 h 432000"/>
              <a:gd name="connsiteX132" fmla="*/ 30956 w 432000"/>
              <a:gd name="connsiteY132" fmla="*/ 236183 h 432000"/>
              <a:gd name="connsiteX133" fmla="*/ 81000 w 432000"/>
              <a:gd name="connsiteY133" fmla="*/ 236183 h 432000"/>
              <a:gd name="connsiteX134" fmla="*/ 81000 w 432000"/>
              <a:gd name="connsiteY134" fmla="*/ 249683 h 432000"/>
              <a:gd name="connsiteX135" fmla="*/ 36545 w 432000"/>
              <a:gd name="connsiteY135" fmla="*/ 249683 h 432000"/>
              <a:gd name="connsiteX136" fmla="*/ 22910 w 432000"/>
              <a:gd name="connsiteY136" fmla="*/ 263318 h 432000"/>
              <a:gd name="connsiteX137" fmla="*/ 0 w 432000"/>
              <a:gd name="connsiteY137" fmla="*/ 263318 h 432000"/>
              <a:gd name="connsiteX138" fmla="*/ 0 w 432000"/>
              <a:gd name="connsiteY138" fmla="*/ 249818 h 432000"/>
              <a:gd name="connsiteX139" fmla="*/ 17314 w 432000"/>
              <a:gd name="connsiteY139" fmla="*/ 249818 h 432000"/>
              <a:gd name="connsiteX140" fmla="*/ 351000 w 432000"/>
              <a:gd name="connsiteY140" fmla="*/ 209182 h 432000"/>
              <a:gd name="connsiteX141" fmla="*/ 432000 w 432000"/>
              <a:gd name="connsiteY141" fmla="*/ 209317 h 432000"/>
              <a:gd name="connsiteX142" fmla="*/ 432000 w 432000"/>
              <a:gd name="connsiteY142" fmla="*/ 222817 h 432000"/>
              <a:gd name="connsiteX143" fmla="*/ 351000 w 432000"/>
              <a:gd name="connsiteY143" fmla="*/ 222682 h 432000"/>
              <a:gd name="connsiteX144" fmla="*/ 81000 w 432000"/>
              <a:gd name="connsiteY144" fmla="*/ 209182 h 432000"/>
              <a:gd name="connsiteX145" fmla="*/ 81000 w 432000"/>
              <a:gd name="connsiteY145" fmla="*/ 222682 h 432000"/>
              <a:gd name="connsiteX146" fmla="*/ 0 w 432000"/>
              <a:gd name="connsiteY146" fmla="*/ 222817 h 432000"/>
              <a:gd name="connsiteX147" fmla="*/ 0 w 432000"/>
              <a:gd name="connsiteY147" fmla="*/ 209317 h 432000"/>
              <a:gd name="connsiteX148" fmla="*/ 229428 w 432000"/>
              <a:gd name="connsiteY148" fmla="*/ 175500 h 432000"/>
              <a:gd name="connsiteX149" fmla="*/ 296928 w 432000"/>
              <a:gd name="connsiteY149" fmla="*/ 175500 h 432000"/>
              <a:gd name="connsiteX150" fmla="*/ 296928 w 432000"/>
              <a:gd name="connsiteY150" fmla="*/ 189000 h 432000"/>
              <a:gd name="connsiteX151" fmla="*/ 229428 w 432000"/>
              <a:gd name="connsiteY151" fmla="*/ 189000 h 432000"/>
              <a:gd name="connsiteX152" fmla="*/ 409090 w 432000"/>
              <a:gd name="connsiteY152" fmla="*/ 168682 h 432000"/>
              <a:gd name="connsiteX153" fmla="*/ 432000 w 432000"/>
              <a:gd name="connsiteY153" fmla="*/ 168682 h 432000"/>
              <a:gd name="connsiteX154" fmla="*/ 432000 w 432000"/>
              <a:gd name="connsiteY154" fmla="*/ 182182 h 432000"/>
              <a:gd name="connsiteX155" fmla="*/ 414686 w 432000"/>
              <a:gd name="connsiteY155" fmla="*/ 182182 h 432000"/>
              <a:gd name="connsiteX156" fmla="*/ 401045 w 432000"/>
              <a:gd name="connsiteY156" fmla="*/ 195817 h 432000"/>
              <a:gd name="connsiteX157" fmla="*/ 351000 w 432000"/>
              <a:gd name="connsiteY157" fmla="*/ 195817 h 432000"/>
              <a:gd name="connsiteX158" fmla="*/ 351000 w 432000"/>
              <a:gd name="connsiteY158" fmla="*/ 182317 h 432000"/>
              <a:gd name="connsiteX159" fmla="*/ 395455 w 432000"/>
              <a:gd name="connsiteY159" fmla="*/ 182317 h 432000"/>
              <a:gd name="connsiteX160" fmla="*/ 0 w 432000"/>
              <a:gd name="connsiteY160" fmla="*/ 168682 h 432000"/>
              <a:gd name="connsiteX161" fmla="*/ 22910 w 432000"/>
              <a:gd name="connsiteY161" fmla="*/ 168682 h 432000"/>
              <a:gd name="connsiteX162" fmla="*/ 36545 w 432000"/>
              <a:gd name="connsiteY162" fmla="*/ 182317 h 432000"/>
              <a:gd name="connsiteX163" fmla="*/ 81000 w 432000"/>
              <a:gd name="connsiteY163" fmla="*/ 182317 h 432000"/>
              <a:gd name="connsiteX164" fmla="*/ 81000 w 432000"/>
              <a:gd name="connsiteY164" fmla="*/ 195817 h 432000"/>
              <a:gd name="connsiteX165" fmla="*/ 30956 w 432000"/>
              <a:gd name="connsiteY165" fmla="*/ 195817 h 432000"/>
              <a:gd name="connsiteX166" fmla="*/ 17314 w 432000"/>
              <a:gd name="connsiteY166" fmla="*/ 182182 h 432000"/>
              <a:gd name="connsiteX167" fmla="*/ 0 w 432000"/>
              <a:gd name="connsiteY167" fmla="*/ 182182 h 432000"/>
              <a:gd name="connsiteX168" fmla="*/ 148428 w 432000"/>
              <a:gd name="connsiteY168" fmla="*/ 162000 h 432000"/>
              <a:gd name="connsiteX169" fmla="*/ 148428 w 432000"/>
              <a:gd name="connsiteY169" fmla="*/ 175500 h 432000"/>
              <a:gd name="connsiteX170" fmla="*/ 202428 w 432000"/>
              <a:gd name="connsiteY170" fmla="*/ 175500 h 432000"/>
              <a:gd name="connsiteX171" fmla="*/ 202428 w 432000"/>
              <a:gd name="connsiteY171" fmla="*/ 162000 h 432000"/>
              <a:gd name="connsiteX172" fmla="*/ 229428 w 432000"/>
              <a:gd name="connsiteY172" fmla="*/ 148500 h 432000"/>
              <a:gd name="connsiteX173" fmla="*/ 296928 w 432000"/>
              <a:gd name="connsiteY173" fmla="*/ 148500 h 432000"/>
              <a:gd name="connsiteX174" fmla="*/ 296928 w 432000"/>
              <a:gd name="connsiteY174" fmla="*/ 162000 h 432000"/>
              <a:gd name="connsiteX175" fmla="*/ 229428 w 432000"/>
              <a:gd name="connsiteY175" fmla="*/ 162000 h 432000"/>
              <a:gd name="connsiteX176" fmla="*/ 134928 w 432000"/>
              <a:gd name="connsiteY176" fmla="*/ 148500 h 432000"/>
              <a:gd name="connsiteX177" fmla="*/ 215928 w 432000"/>
              <a:gd name="connsiteY177" fmla="*/ 148500 h 432000"/>
              <a:gd name="connsiteX178" fmla="*/ 215928 w 432000"/>
              <a:gd name="connsiteY178" fmla="*/ 189000 h 432000"/>
              <a:gd name="connsiteX179" fmla="*/ 134928 w 432000"/>
              <a:gd name="connsiteY179" fmla="*/ 189000 h 432000"/>
              <a:gd name="connsiteX180" fmla="*/ 402340 w 432000"/>
              <a:gd name="connsiteY180" fmla="*/ 141682 h 432000"/>
              <a:gd name="connsiteX181" fmla="*/ 432000 w 432000"/>
              <a:gd name="connsiteY181" fmla="*/ 141682 h 432000"/>
              <a:gd name="connsiteX182" fmla="*/ 432000 w 432000"/>
              <a:gd name="connsiteY182" fmla="*/ 155182 h 432000"/>
              <a:gd name="connsiteX183" fmla="*/ 407936 w 432000"/>
              <a:gd name="connsiteY183" fmla="*/ 155182 h 432000"/>
              <a:gd name="connsiteX184" fmla="*/ 394295 w 432000"/>
              <a:gd name="connsiteY184" fmla="*/ 168817 h 432000"/>
              <a:gd name="connsiteX185" fmla="*/ 351000 w 432000"/>
              <a:gd name="connsiteY185" fmla="*/ 168817 h 432000"/>
              <a:gd name="connsiteX186" fmla="*/ 351000 w 432000"/>
              <a:gd name="connsiteY186" fmla="*/ 155317 h 432000"/>
              <a:gd name="connsiteX187" fmla="*/ 388705 w 432000"/>
              <a:gd name="connsiteY187" fmla="*/ 155317 h 432000"/>
              <a:gd name="connsiteX188" fmla="*/ 0 w 432000"/>
              <a:gd name="connsiteY188" fmla="*/ 141682 h 432000"/>
              <a:gd name="connsiteX189" fmla="*/ 29660 w 432000"/>
              <a:gd name="connsiteY189" fmla="*/ 141682 h 432000"/>
              <a:gd name="connsiteX190" fmla="*/ 43295 w 432000"/>
              <a:gd name="connsiteY190" fmla="*/ 155317 h 432000"/>
              <a:gd name="connsiteX191" fmla="*/ 81000 w 432000"/>
              <a:gd name="connsiteY191" fmla="*/ 155317 h 432000"/>
              <a:gd name="connsiteX192" fmla="*/ 81000 w 432000"/>
              <a:gd name="connsiteY192" fmla="*/ 168817 h 432000"/>
              <a:gd name="connsiteX193" fmla="*/ 37706 w 432000"/>
              <a:gd name="connsiteY193" fmla="*/ 168817 h 432000"/>
              <a:gd name="connsiteX194" fmla="*/ 24064 w 432000"/>
              <a:gd name="connsiteY194" fmla="*/ 155182 h 432000"/>
              <a:gd name="connsiteX195" fmla="*/ 0 w 432000"/>
              <a:gd name="connsiteY195" fmla="*/ 155182 h 432000"/>
              <a:gd name="connsiteX196" fmla="*/ 395590 w 432000"/>
              <a:gd name="connsiteY196" fmla="*/ 114682 h 432000"/>
              <a:gd name="connsiteX197" fmla="*/ 432000 w 432000"/>
              <a:gd name="connsiteY197" fmla="*/ 114682 h 432000"/>
              <a:gd name="connsiteX198" fmla="*/ 432000 w 432000"/>
              <a:gd name="connsiteY198" fmla="*/ 128182 h 432000"/>
              <a:gd name="connsiteX199" fmla="*/ 401186 w 432000"/>
              <a:gd name="connsiteY199" fmla="*/ 128182 h 432000"/>
              <a:gd name="connsiteX200" fmla="*/ 387545 w 432000"/>
              <a:gd name="connsiteY200" fmla="*/ 141817 h 432000"/>
              <a:gd name="connsiteX201" fmla="*/ 351000 w 432000"/>
              <a:gd name="connsiteY201" fmla="*/ 141817 h 432000"/>
              <a:gd name="connsiteX202" fmla="*/ 351000 w 432000"/>
              <a:gd name="connsiteY202" fmla="*/ 128317 h 432000"/>
              <a:gd name="connsiteX203" fmla="*/ 381955 w 432000"/>
              <a:gd name="connsiteY203" fmla="*/ 128317 h 432000"/>
              <a:gd name="connsiteX204" fmla="*/ 0 w 432000"/>
              <a:gd name="connsiteY204" fmla="*/ 114682 h 432000"/>
              <a:gd name="connsiteX205" fmla="*/ 36410 w 432000"/>
              <a:gd name="connsiteY205" fmla="*/ 114682 h 432000"/>
              <a:gd name="connsiteX206" fmla="*/ 50045 w 432000"/>
              <a:gd name="connsiteY206" fmla="*/ 128317 h 432000"/>
              <a:gd name="connsiteX207" fmla="*/ 81000 w 432000"/>
              <a:gd name="connsiteY207" fmla="*/ 128317 h 432000"/>
              <a:gd name="connsiteX208" fmla="*/ 81000 w 432000"/>
              <a:gd name="connsiteY208" fmla="*/ 141817 h 432000"/>
              <a:gd name="connsiteX209" fmla="*/ 44456 w 432000"/>
              <a:gd name="connsiteY209" fmla="*/ 141817 h 432000"/>
              <a:gd name="connsiteX210" fmla="*/ 30814 w 432000"/>
              <a:gd name="connsiteY210" fmla="*/ 128182 h 432000"/>
              <a:gd name="connsiteX211" fmla="*/ 0 w 432000"/>
              <a:gd name="connsiteY211" fmla="*/ 128182 h 432000"/>
              <a:gd name="connsiteX212" fmla="*/ 107928 w 432000"/>
              <a:gd name="connsiteY212" fmla="*/ 108000 h 432000"/>
              <a:gd name="connsiteX213" fmla="*/ 107928 w 432000"/>
              <a:gd name="connsiteY213" fmla="*/ 324000 h 432000"/>
              <a:gd name="connsiteX214" fmla="*/ 323928 w 432000"/>
              <a:gd name="connsiteY214" fmla="*/ 324000 h 432000"/>
              <a:gd name="connsiteX215" fmla="*/ 323928 w 432000"/>
              <a:gd name="connsiteY215" fmla="*/ 108000 h 432000"/>
              <a:gd name="connsiteX216" fmla="*/ 94428 w 432000"/>
              <a:gd name="connsiteY216" fmla="*/ 94500 h 432000"/>
              <a:gd name="connsiteX217" fmla="*/ 337428 w 432000"/>
              <a:gd name="connsiteY217" fmla="*/ 94500 h 432000"/>
              <a:gd name="connsiteX218" fmla="*/ 337428 w 432000"/>
              <a:gd name="connsiteY218" fmla="*/ 337500 h 432000"/>
              <a:gd name="connsiteX219" fmla="*/ 94428 w 432000"/>
              <a:gd name="connsiteY219" fmla="*/ 337500 h 432000"/>
              <a:gd name="connsiteX220" fmla="*/ 317176 w 432000"/>
              <a:gd name="connsiteY220" fmla="*/ 67500 h 432000"/>
              <a:gd name="connsiteX221" fmla="*/ 364426 w 432000"/>
              <a:gd name="connsiteY221" fmla="*/ 67500 h 432000"/>
              <a:gd name="connsiteX222" fmla="*/ 364426 w 432000"/>
              <a:gd name="connsiteY222" fmla="*/ 114818 h 432000"/>
              <a:gd name="connsiteX223" fmla="*/ 350926 w 432000"/>
              <a:gd name="connsiteY223" fmla="*/ 114818 h 432000"/>
              <a:gd name="connsiteX224" fmla="*/ 350926 w 432000"/>
              <a:gd name="connsiteY224" fmla="*/ 81000 h 432000"/>
              <a:gd name="connsiteX225" fmla="*/ 317176 w 432000"/>
              <a:gd name="connsiteY225" fmla="*/ 81000 h 432000"/>
              <a:gd name="connsiteX226" fmla="*/ 67426 w 432000"/>
              <a:gd name="connsiteY226" fmla="*/ 67500 h 432000"/>
              <a:gd name="connsiteX227" fmla="*/ 115803 w 432000"/>
              <a:gd name="connsiteY227" fmla="*/ 67500 h 432000"/>
              <a:gd name="connsiteX228" fmla="*/ 115803 w 432000"/>
              <a:gd name="connsiteY228" fmla="*/ 81000 h 432000"/>
              <a:gd name="connsiteX229" fmla="*/ 80926 w 432000"/>
              <a:gd name="connsiteY229" fmla="*/ 81000 h 432000"/>
              <a:gd name="connsiteX230" fmla="*/ 80926 w 432000"/>
              <a:gd name="connsiteY230" fmla="*/ 114683 h 432000"/>
              <a:gd name="connsiteX231" fmla="*/ 67426 w 432000"/>
              <a:gd name="connsiteY231" fmla="*/ 114683 h 432000"/>
              <a:gd name="connsiteX232" fmla="*/ 303818 w 432000"/>
              <a:gd name="connsiteY232" fmla="*/ 0 h 432000"/>
              <a:gd name="connsiteX233" fmla="*/ 317318 w 432000"/>
              <a:gd name="connsiteY233" fmla="*/ 0 h 432000"/>
              <a:gd name="connsiteX234" fmla="*/ 317318 w 432000"/>
              <a:gd name="connsiteY234" fmla="*/ 36410 h 432000"/>
              <a:gd name="connsiteX235" fmla="*/ 303683 w 432000"/>
              <a:gd name="connsiteY235" fmla="*/ 50045 h 432000"/>
              <a:gd name="connsiteX236" fmla="*/ 303683 w 432000"/>
              <a:gd name="connsiteY236" fmla="*/ 81000 h 432000"/>
              <a:gd name="connsiteX237" fmla="*/ 290183 w 432000"/>
              <a:gd name="connsiteY237" fmla="*/ 81000 h 432000"/>
              <a:gd name="connsiteX238" fmla="*/ 290183 w 432000"/>
              <a:gd name="connsiteY238" fmla="*/ 44456 h 432000"/>
              <a:gd name="connsiteX239" fmla="*/ 303818 w 432000"/>
              <a:gd name="connsiteY239" fmla="*/ 30814 h 432000"/>
              <a:gd name="connsiteX240" fmla="*/ 276818 w 432000"/>
              <a:gd name="connsiteY240" fmla="*/ 0 h 432000"/>
              <a:gd name="connsiteX241" fmla="*/ 290318 w 432000"/>
              <a:gd name="connsiteY241" fmla="*/ 0 h 432000"/>
              <a:gd name="connsiteX242" fmla="*/ 290318 w 432000"/>
              <a:gd name="connsiteY242" fmla="*/ 29660 h 432000"/>
              <a:gd name="connsiteX243" fmla="*/ 276683 w 432000"/>
              <a:gd name="connsiteY243" fmla="*/ 43295 h 432000"/>
              <a:gd name="connsiteX244" fmla="*/ 276683 w 432000"/>
              <a:gd name="connsiteY244" fmla="*/ 81000 h 432000"/>
              <a:gd name="connsiteX245" fmla="*/ 263183 w 432000"/>
              <a:gd name="connsiteY245" fmla="*/ 81000 h 432000"/>
              <a:gd name="connsiteX246" fmla="*/ 263183 w 432000"/>
              <a:gd name="connsiteY246" fmla="*/ 37706 h 432000"/>
              <a:gd name="connsiteX247" fmla="*/ 276818 w 432000"/>
              <a:gd name="connsiteY247" fmla="*/ 24064 h 432000"/>
              <a:gd name="connsiteX248" fmla="*/ 249818 w 432000"/>
              <a:gd name="connsiteY248" fmla="*/ 0 h 432000"/>
              <a:gd name="connsiteX249" fmla="*/ 263318 w 432000"/>
              <a:gd name="connsiteY249" fmla="*/ 0 h 432000"/>
              <a:gd name="connsiteX250" fmla="*/ 263318 w 432000"/>
              <a:gd name="connsiteY250" fmla="*/ 22910 h 432000"/>
              <a:gd name="connsiteX251" fmla="*/ 249683 w 432000"/>
              <a:gd name="connsiteY251" fmla="*/ 36545 h 432000"/>
              <a:gd name="connsiteX252" fmla="*/ 249683 w 432000"/>
              <a:gd name="connsiteY252" fmla="*/ 81000 h 432000"/>
              <a:gd name="connsiteX253" fmla="*/ 236183 w 432000"/>
              <a:gd name="connsiteY253" fmla="*/ 81000 h 432000"/>
              <a:gd name="connsiteX254" fmla="*/ 236183 w 432000"/>
              <a:gd name="connsiteY254" fmla="*/ 30956 h 432000"/>
              <a:gd name="connsiteX255" fmla="*/ 249818 w 432000"/>
              <a:gd name="connsiteY255" fmla="*/ 17314 h 432000"/>
              <a:gd name="connsiteX256" fmla="*/ 209182 w 432000"/>
              <a:gd name="connsiteY256" fmla="*/ 0 h 432000"/>
              <a:gd name="connsiteX257" fmla="*/ 222682 w 432000"/>
              <a:gd name="connsiteY257" fmla="*/ 0 h 432000"/>
              <a:gd name="connsiteX258" fmla="*/ 222817 w 432000"/>
              <a:gd name="connsiteY258" fmla="*/ 81000 h 432000"/>
              <a:gd name="connsiteX259" fmla="*/ 209317 w 432000"/>
              <a:gd name="connsiteY259" fmla="*/ 81000 h 432000"/>
              <a:gd name="connsiteX260" fmla="*/ 168682 w 432000"/>
              <a:gd name="connsiteY260" fmla="*/ 0 h 432000"/>
              <a:gd name="connsiteX261" fmla="*/ 182182 w 432000"/>
              <a:gd name="connsiteY261" fmla="*/ 0 h 432000"/>
              <a:gd name="connsiteX262" fmla="*/ 182182 w 432000"/>
              <a:gd name="connsiteY262" fmla="*/ 17314 h 432000"/>
              <a:gd name="connsiteX263" fmla="*/ 195817 w 432000"/>
              <a:gd name="connsiteY263" fmla="*/ 30956 h 432000"/>
              <a:gd name="connsiteX264" fmla="*/ 195817 w 432000"/>
              <a:gd name="connsiteY264" fmla="*/ 81000 h 432000"/>
              <a:gd name="connsiteX265" fmla="*/ 182317 w 432000"/>
              <a:gd name="connsiteY265" fmla="*/ 81000 h 432000"/>
              <a:gd name="connsiteX266" fmla="*/ 182317 w 432000"/>
              <a:gd name="connsiteY266" fmla="*/ 36545 h 432000"/>
              <a:gd name="connsiteX267" fmla="*/ 168682 w 432000"/>
              <a:gd name="connsiteY267" fmla="*/ 22910 h 432000"/>
              <a:gd name="connsiteX268" fmla="*/ 141682 w 432000"/>
              <a:gd name="connsiteY268" fmla="*/ 0 h 432000"/>
              <a:gd name="connsiteX269" fmla="*/ 155182 w 432000"/>
              <a:gd name="connsiteY269" fmla="*/ 0 h 432000"/>
              <a:gd name="connsiteX270" fmla="*/ 155182 w 432000"/>
              <a:gd name="connsiteY270" fmla="*/ 24064 h 432000"/>
              <a:gd name="connsiteX271" fmla="*/ 168817 w 432000"/>
              <a:gd name="connsiteY271" fmla="*/ 37706 h 432000"/>
              <a:gd name="connsiteX272" fmla="*/ 168817 w 432000"/>
              <a:gd name="connsiteY272" fmla="*/ 81000 h 432000"/>
              <a:gd name="connsiteX273" fmla="*/ 155317 w 432000"/>
              <a:gd name="connsiteY273" fmla="*/ 81000 h 432000"/>
              <a:gd name="connsiteX274" fmla="*/ 155317 w 432000"/>
              <a:gd name="connsiteY274" fmla="*/ 43295 h 432000"/>
              <a:gd name="connsiteX275" fmla="*/ 141682 w 432000"/>
              <a:gd name="connsiteY275" fmla="*/ 29660 h 432000"/>
              <a:gd name="connsiteX276" fmla="*/ 114682 w 432000"/>
              <a:gd name="connsiteY276" fmla="*/ 0 h 432000"/>
              <a:gd name="connsiteX277" fmla="*/ 128182 w 432000"/>
              <a:gd name="connsiteY277" fmla="*/ 0 h 432000"/>
              <a:gd name="connsiteX278" fmla="*/ 128182 w 432000"/>
              <a:gd name="connsiteY278" fmla="*/ 30814 h 432000"/>
              <a:gd name="connsiteX279" fmla="*/ 141817 w 432000"/>
              <a:gd name="connsiteY279" fmla="*/ 44456 h 432000"/>
              <a:gd name="connsiteX280" fmla="*/ 141817 w 432000"/>
              <a:gd name="connsiteY280" fmla="*/ 81000 h 432000"/>
              <a:gd name="connsiteX281" fmla="*/ 128317 w 432000"/>
              <a:gd name="connsiteY281" fmla="*/ 81000 h 432000"/>
              <a:gd name="connsiteX282" fmla="*/ 128317 w 432000"/>
              <a:gd name="connsiteY282" fmla="*/ 50045 h 432000"/>
              <a:gd name="connsiteX283" fmla="*/ 114682 w 432000"/>
              <a:gd name="connsiteY283" fmla="*/ 36410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432000" h="432000">
                <a:moveTo>
                  <a:pt x="290183" y="351000"/>
                </a:moveTo>
                <a:lnTo>
                  <a:pt x="303683" y="351000"/>
                </a:lnTo>
                <a:lnTo>
                  <a:pt x="303683" y="381955"/>
                </a:lnTo>
                <a:lnTo>
                  <a:pt x="317318" y="395590"/>
                </a:lnTo>
                <a:lnTo>
                  <a:pt x="317318" y="432000"/>
                </a:lnTo>
                <a:lnTo>
                  <a:pt x="303818" y="432000"/>
                </a:lnTo>
                <a:lnTo>
                  <a:pt x="303818" y="401186"/>
                </a:lnTo>
                <a:lnTo>
                  <a:pt x="290183" y="387545"/>
                </a:lnTo>
                <a:close/>
                <a:moveTo>
                  <a:pt x="263183" y="351000"/>
                </a:moveTo>
                <a:lnTo>
                  <a:pt x="276683" y="351000"/>
                </a:lnTo>
                <a:lnTo>
                  <a:pt x="276683" y="388705"/>
                </a:lnTo>
                <a:lnTo>
                  <a:pt x="290318" y="402340"/>
                </a:lnTo>
                <a:lnTo>
                  <a:pt x="290318" y="432000"/>
                </a:lnTo>
                <a:lnTo>
                  <a:pt x="276818" y="432000"/>
                </a:lnTo>
                <a:lnTo>
                  <a:pt x="276818" y="407936"/>
                </a:lnTo>
                <a:lnTo>
                  <a:pt x="263183" y="394295"/>
                </a:lnTo>
                <a:close/>
                <a:moveTo>
                  <a:pt x="236183" y="351000"/>
                </a:moveTo>
                <a:lnTo>
                  <a:pt x="249683" y="351000"/>
                </a:lnTo>
                <a:lnTo>
                  <a:pt x="249683" y="395455"/>
                </a:lnTo>
                <a:lnTo>
                  <a:pt x="263318" y="409090"/>
                </a:lnTo>
                <a:lnTo>
                  <a:pt x="263318" y="432000"/>
                </a:lnTo>
                <a:lnTo>
                  <a:pt x="249818" y="432000"/>
                </a:lnTo>
                <a:lnTo>
                  <a:pt x="249818" y="414686"/>
                </a:lnTo>
                <a:lnTo>
                  <a:pt x="236183" y="401045"/>
                </a:lnTo>
                <a:close/>
                <a:moveTo>
                  <a:pt x="209317" y="351000"/>
                </a:moveTo>
                <a:lnTo>
                  <a:pt x="222817" y="351000"/>
                </a:lnTo>
                <a:lnTo>
                  <a:pt x="222682" y="432000"/>
                </a:lnTo>
                <a:lnTo>
                  <a:pt x="209182" y="432000"/>
                </a:lnTo>
                <a:close/>
                <a:moveTo>
                  <a:pt x="182317" y="351000"/>
                </a:moveTo>
                <a:lnTo>
                  <a:pt x="195817" y="351000"/>
                </a:lnTo>
                <a:lnTo>
                  <a:pt x="195817" y="401045"/>
                </a:lnTo>
                <a:lnTo>
                  <a:pt x="182182" y="414686"/>
                </a:lnTo>
                <a:lnTo>
                  <a:pt x="182182" y="432000"/>
                </a:lnTo>
                <a:lnTo>
                  <a:pt x="168682" y="432000"/>
                </a:lnTo>
                <a:lnTo>
                  <a:pt x="168682" y="409090"/>
                </a:lnTo>
                <a:lnTo>
                  <a:pt x="182317" y="395455"/>
                </a:lnTo>
                <a:close/>
                <a:moveTo>
                  <a:pt x="155317" y="351000"/>
                </a:moveTo>
                <a:lnTo>
                  <a:pt x="168817" y="351000"/>
                </a:lnTo>
                <a:lnTo>
                  <a:pt x="168817" y="394295"/>
                </a:lnTo>
                <a:lnTo>
                  <a:pt x="155182" y="407936"/>
                </a:lnTo>
                <a:lnTo>
                  <a:pt x="155182" y="432000"/>
                </a:lnTo>
                <a:lnTo>
                  <a:pt x="141682" y="432000"/>
                </a:lnTo>
                <a:lnTo>
                  <a:pt x="141682" y="402340"/>
                </a:lnTo>
                <a:lnTo>
                  <a:pt x="155317" y="388705"/>
                </a:lnTo>
                <a:close/>
                <a:moveTo>
                  <a:pt x="128317" y="351000"/>
                </a:moveTo>
                <a:lnTo>
                  <a:pt x="141817" y="351000"/>
                </a:lnTo>
                <a:lnTo>
                  <a:pt x="141817" y="387545"/>
                </a:lnTo>
                <a:lnTo>
                  <a:pt x="128182" y="401186"/>
                </a:lnTo>
                <a:lnTo>
                  <a:pt x="128182" y="432000"/>
                </a:lnTo>
                <a:lnTo>
                  <a:pt x="114682" y="432000"/>
                </a:lnTo>
                <a:lnTo>
                  <a:pt x="114682" y="395590"/>
                </a:lnTo>
                <a:lnTo>
                  <a:pt x="128317" y="381955"/>
                </a:lnTo>
                <a:close/>
                <a:moveTo>
                  <a:pt x="67426" y="317317"/>
                </a:moveTo>
                <a:lnTo>
                  <a:pt x="80926" y="317317"/>
                </a:lnTo>
                <a:lnTo>
                  <a:pt x="80926" y="351000"/>
                </a:lnTo>
                <a:lnTo>
                  <a:pt x="115803" y="351000"/>
                </a:lnTo>
                <a:lnTo>
                  <a:pt x="115803" y="364500"/>
                </a:lnTo>
                <a:lnTo>
                  <a:pt x="67426" y="364500"/>
                </a:lnTo>
                <a:close/>
                <a:moveTo>
                  <a:pt x="350926" y="317183"/>
                </a:moveTo>
                <a:lnTo>
                  <a:pt x="364426" y="317183"/>
                </a:lnTo>
                <a:lnTo>
                  <a:pt x="364426" y="364500"/>
                </a:lnTo>
                <a:lnTo>
                  <a:pt x="317176" y="364500"/>
                </a:lnTo>
                <a:lnTo>
                  <a:pt x="317176" y="351000"/>
                </a:lnTo>
                <a:lnTo>
                  <a:pt x="350926" y="351000"/>
                </a:lnTo>
                <a:close/>
                <a:moveTo>
                  <a:pt x="283428" y="297000"/>
                </a:moveTo>
                <a:lnTo>
                  <a:pt x="296928" y="297000"/>
                </a:lnTo>
                <a:lnTo>
                  <a:pt x="296928" y="310500"/>
                </a:lnTo>
                <a:lnTo>
                  <a:pt x="283428" y="310500"/>
                </a:lnTo>
                <a:close/>
                <a:moveTo>
                  <a:pt x="256428" y="297000"/>
                </a:moveTo>
                <a:lnTo>
                  <a:pt x="269928" y="297000"/>
                </a:lnTo>
                <a:lnTo>
                  <a:pt x="269928" y="310500"/>
                </a:lnTo>
                <a:lnTo>
                  <a:pt x="256428" y="310500"/>
                </a:lnTo>
                <a:close/>
                <a:moveTo>
                  <a:pt x="229428" y="297000"/>
                </a:moveTo>
                <a:lnTo>
                  <a:pt x="242928" y="297000"/>
                </a:lnTo>
                <a:lnTo>
                  <a:pt x="242928" y="310500"/>
                </a:lnTo>
                <a:lnTo>
                  <a:pt x="229428" y="310500"/>
                </a:lnTo>
                <a:close/>
                <a:moveTo>
                  <a:pt x="202428" y="297000"/>
                </a:moveTo>
                <a:lnTo>
                  <a:pt x="215928" y="297000"/>
                </a:lnTo>
                <a:lnTo>
                  <a:pt x="215928" y="310500"/>
                </a:lnTo>
                <a:lnTo>
                  <a:pt x="202428" y="310500"/>
                </a:lnTo>
                <a:close/>
                <a:moveTo>
                  <a:pt x="175428" y="297000"/>
                </a:moveTo>
                <a:lnTo>
                  <a:pt x="188928" y="297000"/>
                </a:lnTo>
                <a:lnTo>
                  <a:pt x="188928" y="310500"/>
                </a:lnTo>
                <a:lnTo>
                  <a:pt x="175428" y="310500"/>
                </a:lnTo>
                <a:close/>
                <a:moveTo>
                  <a:pt x="148428" y="297000"/>
                </a:moveTo>
                <a:lnTo>
                  <a:pt x="161928" y="297000"/>
                </a:lnTo>
                <a:lnTo>
                  <a:pt x="161928" y="310500"/>
                </a:lnTo>
                <a:lnTo>
                  <a:pt x="148428" y="310500"/>
                </a:lnTo>
                <a:close/>
                <a:moveTo>
                  <a:pt x="121428" y="297000"/>
                </a:moveTo>
                <a:lnTo>
                  <a:pt x="134928" y="297000"/>
                </a:lnTo>
                <a:lnTo>
                  <a:pt x="134928" y="310500"/>
                </a:lnTo>
                <a:lnTo>
                  <a:pt x="121428" y="310500"/>
                </a:lnTo>
                <a:close/>
                <a:moveTo>
                  <a:pt x="351000" y="290183"/>
                </a:moveTo>
                <a:lnTo>
                  <a:pt x="387545" y="290183"/>
                </a:lnTo>
                <a:lnTo>
                  <a:pt x="401186" y="303818"/>
                </a:lnTo>
                <a:lnTo>
                  <a:pt x="432000" y="303818"/>
                </a:lnTo>
                <a:lnTo>
                  <a:pt x="432000" y="317318"/>
                </a:lnTo>
                <a:lnTo>
                  <a:pt x="395590" y="317318"/>
                </a:lnTo>
                <a:lnTo>
                  <a:pt x="381955" y="303683"/>
                </a:lnTo>
                <a:lnTo>
                  <a:pt x="351000" y="303683"/>
                </a:lnTo>
                <a:close/>
                <a:moveTo>
                  <a:pt x="44456" y="290183"/>
                </a:moveTo>
                <a:lnTo>
                  <a:pt x="81000" y="290183"/>
                </a:lnTo>
                <a:lnTo>
                  <a:pt x="81000" y="303683"/>
                </a:lnTo>
                <a:lnTo>
                  <a:pt x="50045" y="303683"/>
                </a:lnTo>
                <a:lnTo>
                  <a:pt x="36410" y="317318"/>
                </a:lnTo>
                <a:lnTo>
                  <a:pt x="0" y="317318"/>
                </a:lnTo>
                <a:lnTo>
                  <a:pt x="0" y="303818"/>
                </a:lnTo>
                <a:lnTo>
                  <a:pt x="30814" y="303818"/>
                </a:lnTo>
                <a:close/>
                <a:moveTo>
                  <a:pt x="351000" y="263183"/>
                </a:moveTo>
                <a:lnTo>
                  <a:pt x="394295" y="263183"/>
                </a:lnTo>
                <a:lnTo>
                  <a:pt x="407936" y="276818"/>
                </a:lnTo>
                <a:lnTo>
                  <a:pt x="432000" y="276818"/>
                </a:lnTo>
                <a:lnTo>
                  <a:pt x="432000" y="290318"/>
                </a:lnTo>
                <a:lnTo>
                  <a:pt x="402340" y="290318"/>
                </a:lnTo>
                <a:lnTo>
                  <a:pt x="388705" y="276683"/>
                </a:lnTo>
                <a:lnTo>
                  <a:pt x="351000" y="276683"/>
                </a:lnTo>
                <a:close/>
                <a:moveTo>
                  <a:pt x="37706" y="263183"/>
                </a:moveTo>
                <a:lnTo>
                  <a:pt x="81000" y="263183"/>
                </a:lnTo>
                <a:lnTo>
                  <a:pt x="81000" y="276683"/>
                </a:lnTo>
                <a:lnTo>
                  <a:pt x="43295" y="276683"/>
                </a:lnTo>
                <a:lnTo>
                  <a:pt x="29660" y="290318"/>
                </a:lnTo>
                <a:lnTo>
                  <a:pt x="0" y="290318"/>
                </a:lnTo>
                <a:lnTo>
                  <a:pt x="0" y="276818"/>
                </a:lnTo>
                <a:lnTo>
                  <a:pt x="24064" y="276818"/>
                </a:lnTo>
                <a:close/>
                <a:moveTo>
                  <a:pt x="351000" y="236183"/>
                </a:moveTo>
                <a:lnTo>
                  <a:pt x="401045" y="236183"/>
                </a:lnTo>
                <a:lnTo>
                  <a:pt x="414686" y="249818"/>
                </a:lnTo>
                <a:lnTo>
                  <a:pt x="432000" y="249818"/>
                </a:lnTo>
                <a:lnTo>
                  <a:pt x="432000" y="263318"/>
                </a:lnTo>
                <a:lnTo>
                  <a:pt x="409090" y="263318"/>
                </a:lnTo>
                <a:lnTo>
                  <a:pt x="395455" y="249683"/>
                </a:lnTo>
                <a:lnTo>
                  <a:pt x="351000" y="249683"/>
                </a:lnTo>
                <a:close/>
                <a:moveTo>
                  <a:pt x="30956" y="236183"/>
                </a:moveTo>
                <a:lnTo>
                  <a:pt x="81000" y="236183"/>
                </a:lnTo>
                <a:lnTo>
                  <a:pt x="81000" y="249683"/>
                </a:lnTo>
                <a:lnTo>
                  <a:pt x="36545" y="249683"/>
                </a:lnTo>
                <a:lnTo>
                  <a:pt x="22910" y="263318"/>
                </a:lnTo>
                <a:lnTo>
                  <a:pt x="0" y="263318"/>
                </a:lnTo>
                <a:lnTo>
                  <a:pt x="0" y="249818"/>
                </a:lnTo>
                <a:lnTo>
                  <a:pt x="17314" y="249818"/>
                </a:lnTo>
                <a:close/>
                <a:moveTo>
                  <a:pt x="351000" y="209182"/>
                </a:moveTo>
                <a:lnTo>
                  <a:pt x="432000" y="209317"/>
                </a:lnTo>
                <a:lnTo>
                  <a:pt x="432000" y="222817"/>
                </a:lnTo>
                <a:lnTo>
                  <a:pt x="351000" y="222682"/>
                </a:lnTo>
                <a:close/>
                <a:moveTo>
                  <a:pt x="81000" y="209182"/>
                </a:moveTo>
                <a:lnTo>
                  <a:pt x="81000" y="222682"/>
                </a:lnTo>
                <a:lnTo>
                  <a:pt x="0" y="222817"/>
                </a:lnTo>
                <a:lnTo>
                  <a:pt x="0" y="209317"/>
                </a:lnTo>
                <a:close/>
                <a:moveTo>
                  <a:pt x="229428" y="175500"/>
                </a:moveTo>
                <a:lnTo>
                  <a:pt x="296928" y="175500"/>
                </a:lnTo>
                <a:lnTo>
                  <a:pt x="296928" y="189000"/>
                </a:lnTo>
                <a:lnTo>
                  <a:pt x="229428" y="189000"/>
                </a:lnTo>
                <a:close/>
                <a:moveTo>
                  <a:pt x="409090" y="168682"/>
                </a:moveTo>
                <a:lnTo>
                  <a:pt x="432000" y="168682"/>
                </a:lnTo>
                <a:lnTo>
                  <a:pt x="432000" y="182182"/>
                </a:lnTo>
                <a:lnTo>
                  <a:pt x="414686" y="182182"/>
                </a:lnTo>
                <a:lnTo>
                  <a:pt x="401045" y="195817"/>
                </a:lnTo>
                <a:lnTo>
                  <a:pt x="351000" y="195817"/>
                </a:lnTo>
                <a:lnTo>
                  <a:pt x="351000" y="182317"/>
                </a:lnTo>
                <a:lnTo>
                  <a:pt x="395455" y="182317"/>
                </a:lnTo>
                <a:close/>
                <a:moveTo>
                  <a:pt x="0" y="168682"/>
                </a:moveTo>
                <a:lnTo>
                  <a:pt x="22910" y="168682"/>
                </a:lnTo>
                <a:lnTo>
                  <a:pt x="36545" y="182317"/>
                </a:lnTo>
                <a:lnTo>
                  <a:pt x="81000" y="182317"/>
                </a:lnTo>
                <a:lnTo>
                  <a:pt x="81000" y="195817"/>
                </a:lnTo>
                <a:lnTo>
                  <a:pt x="30956" y="195817"/>
                </a:lnTo>
                <a:lnTo>
                  <a:pt x="17314" y="182182"/>
                </a:lnTo>
                <a:lnTo>
                  <a:pt x="0" y="182182"/>
                </a:lnTo>
                <a:close/>
                <a:moveTo>
                  <a:pt x="148428" y="162000"/>
                </a:moveTo>
                <a:lnTo>
                  <a:pt x="148428" y="175500"/>
                </a:lnTo>
                <a:lnTo>
                  <a:pt x="202428" y="175500"/>
                </a:lnTo>
                <a:lnTo>
                  <a:pt x="202428" y="162000"/>
                </a:lnTo>
                <a:close/>
                <a:moveTo>
                  <a:pt x="229428" y="148500"/>
                </a:moveTo>
                <a:lnTo>
                  <a:pt x="296928" y="148500"/>
                </a:lnTo>
                <a:lnTo>
                  <a:pt x="296928" y="162000"/>
                </a:lnTo>
                <a:lnTo>
                  <a:pt x="229428" y="162000"/>
                </a:lnTo>
                <a:close/>
                <a:moveTo>
                  <a:pt x="134928" y="148500"/>
                </a:moveTo>
                <a:lnTo>
                  <a:pt x="215928" y="148500"/>
                </a:lnTo>
                <a:lnTo>
                  <a:pt x="215928" y="189000"/>
                </a:lnTo>
                <a:lnTo>
                  <a:pt x="134928" y="189000"/>
                </a:lnTo>
                <a:close/>
                <a:moveTo>
                  <a:pt x="402340" y="141682"/>
                </a:moveTo>
                <a:lnTo>
                  <a:pt x="432000" y="141682"/>
                </a:lnTo>
                <a:lnTo>
                  <a:pt x="432000" y="155182"/>
                </a:lnTo>
                <a:lnTo>
                  <a:pt x="407936" y="155182"/>
                </a:lnTo>
                <a:lnTo>
                  <a:pt x="394295" y="168817"/>
                </a:lnTo>
                <a:lnTo>
                  <a:pt x="351000" y="168817"/>
                </a:lnTo>
                <a:lnTo>
                  <a:pt x="351000" y="155317"/>
                </a:lnTo>
                <a:lnTo>
                  <a:pt x="388705" y="155317"/>
                </a:lnTo>
                <a:close/>
                <a:moveTo>
                  <a:pt x="0" y="141682"/>
                </a:moveTo>
                <a:lnTo>
                  <a:pt x="29660" y="141682"/>
                </a:lnTo>
                <a:lnTo>
                  <a:pt x="43295" y="155317"/>
                </a:lnTo>
                <a:lnTo>
                  <a:pt x="81000" y="155317"/>
                </a:lnTo>
                <a:lnTo>
                  <a:pt x="81000" y="168817"/>
                </a:lnTo>
                <a:lnTo>
                  <a:pt x="37706" y="168817"/>
                </a:lnTo>
                <a:lnTo>
                  <a:pt x="24064" y="155182"/>
                </a:lnTo>
                <a:lnTo>
                  <a:pt x="0" y="155182"/>
                </a:lnTo>
                <a:close/>
                <a:moveTo>
                  <a:pt x="395590" y="114682"/>
                </a:moveTo>
                <a:lnTo>
                  <a:pt x="432000" y="114682"/>
                </a:lnTo>
                <a:lnTo>
                  <a:pt x="432000" y="128182"/>
                </a:lnTo>
                <a:lnTo>
                  <a:pt x="401186" y="128182"/>
                </a:lnTo>
                <a:lnTo>
                  <a:pt x="387545" y="141817"/>
                </a:lnTo>
                <a:lnTo>
                  <a:pt x="351000" y="141817"/>
                </a:lnTo>
                <a:lnTo>
                  <a:pt x="351000" y="128317"/>
                </a:lnTo>
                <a:lnTo>
                  <a:pt x="381955" y="128317"/>
                </a:lnTo>
                <a:close/>
                <a:moveTo>
                  <a:pt x="0" y="114682"/>
                </a:moveTo>
                <a:lnTo>
                  <a:pt x="36410" y="114682"/>
                </a:lnTo>
                <a:lnTo>
                  <a:pt x="50045" y="128317"/>
                </a:lnTo>
                <a:lnTo>
                  <a:pt x="81000" y="128317"/>
                </a:lnTo>
                <a:lnTo>
                  <a:pt x="81000" y="141817"/>
                </a:lnTo>
                <a:lnTo>
                  <a:pt x="44456" y="141817"/>
                </a:lnTo>
                <a:lnTo>
                  <a:pt x="30814" y="128182"/>
                </a:lnTo>
                <a:lnTo>
                  <a:pt x="0" y="128182"/>
                </a:lnTo>
                <a:close/>
                <a:moveTo>
                  <a:pt x="107928" y="108000"/>
                </a:moveTo>
                <a:lnTo>
                  <a:pt x="107928" y="324000"/>
                </a:lnTo>
                <a:lnTo>
                  <a:pt x="323928" y="324000"/>
                </a:lnTo>
                <a:lnTo>
                  <a:pt x="323928" y="108000"/>
                </a:lnTo>
                <a:close/>
                <a:moveTo>
                  <a:pt x="94428" y="94500"/>
                </a:moveTo>
                <a:lnTo>
                  <a:pt x="337428" y="94500"/>
                </a:lnTo>
                <a:lnTo>
                  <a:pt x="337428" y="337500"/>
                </a:lnTo>
                <a:lnTo>
                  <a:pt x="94428" y="337500"/>
                </a:lnTo>
                <a:close/>
                <a:moveTo>
                  <a:pt x="317176" y="67500"/>
                </a:moveTo>
                <a:lnTo>
                  <a:pt x="364426" y="67500"/>
                </a:lnTo>
                <a:lnTo>
                  <a:pt x="364426" y="114818"/>
                </a:lnTo>
                <a:lnTo>
                  <a:pt x="350926" y="114818"/>
                </a:lnTo>
                <a:lnTo>
                  <a:pt x="350926" y="81000"/>
                </a:lnTo>
                <a:lnTo>
                  <a:pt x="317176" y="81000"/>
                </a:lnTo>
                <a:close/>
                <a:moveTo>
                  <a:pt x="67426" y="67500"/>
                </a:moveTo>
                <a:lnTo>
                  <a:pt x="115803" y="67500"/>
                </a:lnTo>
                <a:lnTo>
                  <a:pt x="115803" y="81000"/>
                </a:lnTo>
                <a:lnTo>
                  <a:pt x="80926" y="81000"/>
                </a:lnTo>
                <a:lnTo>
                  <a:pt x="80926" y="114683"/>
                </a:lnTo>
                <a:lnTo>
                  <a:pt x="67426" y="114683"/>
                </a:lnTo>
                <a:close/>
                <a:moveTo>
                  <a:pt x="303818" y="0"/>
                </a:moveTo>
                <a:lnTo>
                  <a:pt x="317318" y="0"/>
                </a:lnTo>
                <a:lnTo>
                  <a:pt x="317318" y="36410"/>
                </a:lnTo>
                <a:lnTo>
                  <a:pt x="303683" y="50045"/>
                </a:lnTo>
                <a:lnTo>
                  <a:pt x="303683" y="81000"/>
                </a:lnTo>
                <a:lnTo>
                  <a:pt x="290183" y="81000"/>
                </a:lnTo>
                <a:lnTo>
                  <a:pt x="290183" y="44456"/>
                </a:lnTo>
                <a:lnTo>
                  <a:pt x="303818" y="30814"/>
                </a:lnTo>
                <a:close/>
                <a:moveTo>
                  <a:pt x="276818" y="0"/>
                </a:moveTo>
                <a:lnTo>
                  <a:pt x="290318" y="0"/>
                </a:lnTo>
                <a:lnTo>
                  <a:pt x="290318" y="29660"/>
                </a:lnTo>
                <a:lnTo>
                  <a:pt x="276683" y="43295"/>
                </a:lnTo>
                <a:lnTo>
                  <a:pt x="276683" y="81000"/>
                </a:lnTo>
                <a:lnTo>
                  <a:pt x="263183" y="81000"/>
                </a:lnTo>
                <a:lnTo>
                  <a:pt x="263183" y="37706"/>
                </a:lnTo>
                <a:lnTo>
                  <a:pt x="276818" y="24064"/>
                </a:lnTo>
                <a:close/>
                <a:moveTo>
                  <a:pt x="249818" y="0"/>
                </a:moveTo>
                <a:lnTo>
                  <a:pt x="263318" y="0"/>
                </a:lnTo>
                <a:lnTo>
                  <a:pt x="263318" y="22910"/>
                </a:lnTo>
                <a:lnTo>
                  <a:pt x="249683" y="36545"/>
                </a:lnTo>
                <a:lnTo>
                  <a:pt x="249683" y="81000"/>
                </a:lnTo>
                <a:lnTo>
                  <a:pt x="236183" y="81000"/>
                </a:lnTo>
                <a:lnTo>
                  <a:pt x="236183" y="30956"/>
                </a:lnTo>
                <a:lnTo>
                  <a:pt x="249818" y="17314"/>
                </a:lnTo>
                <a:close/>
                <a:moveTo>
                  <a:pt x="209182" y="0"/>
                </a:moveTo>
                <a:lnTo>
                  <a:pt x="222682" y="0"/>
                </a:lnTo>
                <a:lnTo>
                  <a:pt x="222817" y="81000"/>
                </a:lnTo>
                <a:lnTo>
                  <a:pt x="209317" y="81000"/>
                </a:lnTo>
                <a:close/>
                <a:moveTo>
                  <a:pt x="168682" y="0"/>
                </a:moveTo>
                <a:lnTo>
                  <a:pt x="182182" y="0"/>
                </a:lnTo>
                <a:lnTo>
                  <a:pt x="182182" y="17314"/>
                </a:lnTo>
                <a:lnTo>
                  <a:pt x="195817" y="30956"/>
                </a:lnTo>
                <a:lnTo>
                  <a:pt x="195817" y="81000"/>
                </a:lnTo>
                <a:lnTo>
                  <a:pt x="182317" y="81000"/>
                </a:lnTo>
                <a:lnTo>
                  <a:pt x="182317" y="36545"/>
                </a:lnTo>
                <a:lnTo>
                  <a:pt x="168682" y="22910"/>
                </a:lnTo>
                <a:close/>
                <a:moveTo>
                  <a:pt x="141682" y="0"/>
                </a:moveTo>
                <a:lnTo>
                  <a:pt x="155182" y="0"/>
                </a:lnTo>
                <a:lnTo>
                  <a:pt x="155182" y="24064"/>
                </a:lnTo>
                <a:lnTo>
                  <a:pt x="168817" y="37706"/>
                </a:lnTo>
                <a:lnTo>
                  <a:pt x="168817" y="81000"/>
                </a:lnTo>
                <a:lnTo>
                  <a:pt x="155317" y="81000"/>
                </a:lnTo>
                <a:lnTo>
                  <a:pt x="155317" y="43295"/>
                </a:lnTo>
                <a:lnTo>
                  <a:pt x="141682" y="29660"/>
                </a:lnTo>
                <a:close/>
                <a:moveTo>
                  <a:pt x="114682" y="0"/>
                </a:moveTo>
                <a:lnTo>
                  <a:pt x="128182" y="0"/>
                </a:lnTo>
                <a:lnTo>
                  <a:pt x="128182" y="30814"/>
                </a:lnTo>
                <a:lnTo>
                  <a:pt x="141817" y="44456"/>
                </a:lnTo>
                <a:lnTo>
                  <a:pt x="141817" y="81000"/>
                </a:lnTo>
                <a:lnTo>
                  <a:pt x="128317" y="81000"/>
                </a:lnTo>
                <a:lnTo>
                  <a:pt x="128317" y="50045"/>
                </a:lnTo>
                <a:lnTo>
                  <a:pt x="114682" y="36410"/>
                </a:lnTo>
                <a:close/>
              </a:path>
            </a:pathLst>
          </a:custGeom>
          <a:solidFill>
            <a:srgbClr val="FFFFFF"/>
          </a:solidFill>
          <a:ln w="6697" cap="flat">
            <a:noFill/>
            <a:prstDash val="solid"/>
            <a:miter/>
          </a:ln>
        </p:spPr>
        <p:txBody>
          <a:bodyPr wrap="square" rtlCol="0" anchor="ctr">
            <a:noAutofit/>
          </a:bodyPr>
          <a:lstStyle/>
          <a:p>
            <a:endParaRPr lang="zh-CN" altLang="en-US">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2645410"/>
            <a:ext cx="5655945" cy="16700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时势造英雄</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——把握职业新环境</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学习单元六</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6886423" y="1710931"/>
            <a:ext cx="2466522" cy="1095563"/>
            <a:chOff x="6976364" y="2090057"/>
            <a:chExt cx="2466522" cy="1095563"/>
          </a:xfrm>
        </p:grpSpPr>
        <p:sp>
          <p:nvSpPr>
            <p:cNvPr id="5" name="Rectangle 5"/>
            <p:cNvSpPr>
              <a:spLocks noChangeArrowheads="1"/>
            </p:cNvSpPr>
            <p:nvPr/>
          </p:nvSpPr>
          <p:spPr bwMode="auto">
            <a:xfrm>
              <a:off x="7634003" y="2090057"/>
              <a:ext cx="1808883" cy="820168"/>
            </a:xfrm>
            <a:prstGeom prst="rect">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6"/>
            <p:cNvSpPr/>
            <p:nvPr/>
          </p:nvSpPr>
          <p:spPr bwMode="auto">
            <a:xfrm>
              <a:off x="6976364" y="2090057"/>
              <a:ext cx="657639" cy="1095563"/>
            </a:xfrm>
            <a:custGeom>
              <a:avLst/>
              <a:gdLst>
                <a:gd name="T0" fmla="*/ 437 w 437"/>
                <a:gd name="T1" fmla="*/ 0 h 728"/>
                <a:gd name="T2" fmla="*/ 0 w 437"/>
                <a:gd name="T3" fmla="*/ 674 h 728"/>
                <a:gd name="T4" fmla="*/ 57 w 437"/>
                <a:gd name="T5" fmla="*/ 728 h 728"/>
                <a:gd name="T6" fmla="*/ 437 w 437"/>
                <a:gd name="T7" fmla="*/ 545 h 728"/>
                <a:gd name="T8" fmla="*/ 437 w 437"/>
                <a:gd name="T9" fmla="*/ 0 h 728"/>
              </a:gdLst>
              <a:ahLst/>
              <a:cxnLst>
                <a:cxn ang="0">
                  <a:pos x="T0" y="T1"/>
                </a:cxn>
                <a:cxn ang="0">
                  <a:pos x="T2" y="T3"/>
                </a:cxn>
                <a:cxn ang="0">
                  <a:pos x="T4" y="T5"/>
                </a:cxn>
                <a:cxn ang="0">
                  <a:pos x="T6" y="T7"/>
                </a:cxn>
                <a:cxn ang="0">
                  <a:pos x="T8" y="T9"/>
                </a:cxn>
              </a:cxnLst>
              <a:rect l="0" t="0" r="r" b="b"/>
              <a:pathLst>
                <a:path w="437" h="728">
                  <a:moveTo>
                    <a:pt x="437" y="0"/>
                  </a:moveTo>
                  <a:lnTo>
                    <a:pt x="0" y="674"/>
                  </a:lnTo>
                  <a:lnTo>
                    <a:pt x="57" y="728"/>
                  </a:lnTo>
                  <a:lnTo>
                    <a:pt x="437" y="545"/>
                  </a:lnTo>
                  <a:lnTo>
                    <a:pt x="437" y="0"/>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4" name="Group 3"/>
          <p:cNvGrpSpPr/>
          <p:nvPr/>
        </p:nvGrpSpPr>
        <p:grpSpPr>
          <a:xfrm>
            <a:off x="2675728" y="1710931"/>
            <a:ext cx="2468027" cy="1095563"/>
            <a:chOff x="2765669" y="2090057"/>
            <a:chExt cx="2468027" cy="1095563"/>
          </a:xfrm>
        </p:grpSpPr>
        <p:sp>
          <p:nvSpPr>
            <p:cNvPr id="7" name="Rectangle 7"/>
            <p:cNvSpPr>
              <a:spLocks noChangeArrowheads="1"/>
            </p:cNvSpPr>
            <p:nvPr/>
          </p:nvSpPr>
          <p:spPr bwMode="auto">
            <a:xfrm>
              <a:off x="2765669" y="2090057"/>
              <a:ext cx="1811893" cy="820168"/>
            </a:xfrm>
            <a:prstGeom prst="rect">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8"/>
            <p:cNvSpPr/>
            <p:nvPr/>
          </p:nvSpPr>
          <p:spPr bwMode="auto">
            <a:xfrm>
              <a:off x="4577562" y="2090057"/>
              <a:ext cx="656134" cy="1095563"/>
            </a:xfrm>
            <a:custGeom>
              <a:avLst/>
              <a:gdLst>
                <a:gd name="T0" fmla="*/ 0 w 436"/>
                <a:gd name="T1" fmla="*/ 0 h 728"/>
                <a:gd name="T2" fmla="*/ 436 w 436"/>
                <a:gd name="T3" fmla="*/ 674 h 728"/>
                <a:gd name="T4" fmla="*/ 380 w 436"/>
                <a:gd name="T5" fmla="*/ 728 h 728"/>
                <a:gd name="T6" fmla="*/ 0 w 436"/>
                <a:gd name="T7" fmla="*/ 545 h 728"/>
                <a:gd name="T8" fmla="*/ 0 w 436"/>
                <a:gd name="T9" fmla="*/ 0 h 728"/>
              </a:gdLst>
              <a:ahLst/>
              <a:cxnLst>
                <a:cxn ang="0">
                  <a:pos x="T0" y="T1"/>
                </a:cxn>
                <a:cxn ang="0">
                  <a:pos x="T2" y="T3"/>
                </a:cxn>
                <a:cxn ang="0">
                  <a:pos x="T4" y="T5"/>
                </a:cxn>
                <a:cxn ang="0">
                  <a:pos x="T6" y="T7"/>
                </a:cxn>
                <a:cxn ang="0">
                  <a:pos x="T8" y="T9"/>
                </a:cxn>
              </a:cxnLst>
              <a:rect l="0" t="0" r="r" b="b"/>
              <a:pathLst>
                <a:path w="436" h="728">
                  <a:moveTo>
                    <a:pt x="0" y="0"/>
                  </a:moveTo>
                  <a:lnTo>
                    <a:pt x="436" y="674"/>
                  </a:lnTo>
                  <a:lnTo>
                    <a:pt x="380" y="728"/>
                  </a:lnTo>
                  <a:lnTo>
                    <a:pt x="0" y="545"/>
                  </a:lnTo>
                  <a:lnTo>
                    <a:pt x="0"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2" name="Group 31"/>
          <p:cNvGrpSpPr/>
          <p:nvPr/>
        </p:nvGrpSpPr>
        <p:grpSpPr>
          <a:xfrm>
            <a:off x="6874384" y="4639455"/>
            <a:ext cx="2466523" cy="1095564"/>
            <a:chOff x="6964325" y="5018581"/>
            <a:chExt cx="2466523" cy="1095564"/>
          </a:xfrm>
        </p:grpSpPr>
        <p:sp>
          <p:nvSpPr>
            <p:cNvPr id="9" name="Rectangle 9"/>
            <p:cNvSpPr>
              <a:spLocks noChangeArrowheads="1"/>
            </p:cNvSpPr>
            <p:nvPr/>
          </p:nvSpPr>
          <p:spPr bwMode="auto">
            <a:xfrm>
              <a:off x="7620459" y="5293977"/>
              <a:ext cx="1810389" cy="820168"/>
            </a:xfrm>
            <a:prstGeom prst="rect">
              <a:avLst/>
            </a:prstGeom>
            <a:solidFill>
              <a:schemeClr val="accent6"/>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10"/>
            <p:cNvSpPr/>
            <p:nvPr/>
          </p:nvSpPr>
          <p:spPr bwMode="auto">
            <a:xfrm>
              <a:off x="6964325" y="5018581"/>
              <a:ext cx="656134" cy="1095563"/>
            </a:xfrm>
            <a:custGeom>
              <a:avLst/>
              <a:gdLst>
                <a:gd name="T0" fmla="*/ 436 w 436"/>
                <a:gd name="T1" fmla="*/ 728 h 728"/>
                <a:gd name="T2" fmla="*/ 0 w 436"/>
                <a:gd name="T3" fmla="*/ 55 h 728"/>
                <a:gd name="T4" fmla="*/ 55 w 436"/>
                <a:gd name="T5" fmla="*/ 0 h 728"/>
                <a:gd name="T6" fmla="*/ 436 w 436"/>
                <a:gd name="T7" fmla="*/ 183 h 728"/>
                <a:gd name="T8" fmla="*/ 436 w 436"/>
                <a:gd name="T9" fmla="*/ 728 h 728"/>
              </a:gdLst>
              <a:ahLst/>
              <a:cxnLst>
                <a:cxn ang="0">
                  <a:pos x="T0" y="T1"/>
                </a:cxn>
                <a:cxn ang="0">
                  <a:pos x="T2" y="T3"/>
                </a:cxn>
                <a:cxn ang="0">
                  <a:pos x="T4" y="T5"/>
                </a:cxn>
                <a:cxn ang="0">
                  <a:pos x="T6" y="T7"/>
                </a:cxn>
                <a:cxn ang="0">
                  <a:pos x="T8" y="T9"/>
                </a:cxn>
              </a:cxnLst>
              <a:rect l="0" t="0" r="r" b="b"/>
              <a:pathLst>
                <a:path w="436" h="728">
                  <a:moveTo>
                    <a:pt x="436" y="728"/>
                  </a:moveTo>
                  <a:lnTo>
                    <a:pt x="0" y="55"/>
                  </a:lnTo>
                  <a:lnTo>
                    <a:pt x="55" y="0"/>
                  </a:lnTo>
                  <a:lnTo>
                    <a:pt x="436" y="183"/>
                  </a:lnTo>
                  <a:lnTo>
                    <a:pt x="436" y="728"/>
                  </a:lnTo>
                  <a:close/>
                </a:path>
              </a:pathLst>
            </a:custGeom>
            <a:solidFill>
              <a:schemeClr val="accent6">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3" name="Group 32"/>
          <p:cNvGrpSpPr/>
          <p:nvPr/>
        </p:nvGrpSpPr>
        <p:grpSpPr>
          <a:xfrm>
            <a:off x="2663689" y="4639455"/>
            <a:ext cx="2468027" cy="1095564"/>
            <a:chOff x="2753630" y="5018581"/>
            <a:chExt cx="2468027" cy="1095564"/>
          </a:xfrm>
        </p:grpSpPr>
        <p:sp>
          <p:nvSpPr>
            <p:cNvPr id="11" name="Rectangle 11"/>
            <p:cNvSpPr>
              <a:spLocks noChangeArrowheads="1"/>
            </p:cNvSpPr>
            <p:nvPr/>
          </p:nvSpPr>
          <p:spPr bwMode="auto">
            <a:xfrm>
              <a:off x="2753630" y="5293977"/>
              <a:ext cx="1811893" cy="820168"/>
            </a:xfrm>
            <a:prstGeom prst="rect">
              <a:avLst/>
            </a:pr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12"/>
            <p:cNvSpPr/>
            <p:nvPr/>
          </p:nvSpPr>
          <p:spPr bwMode="auto">
            <a:xfrm>
              <a:off x="4565523" y="5018581"/>
              <a:ext cx="656134" cy="1095563"/>
            </a:xfrm>
            <a:custGeom>
              <a:avLst/>
              <a:gdLst>
                <a:gd name="T0" fmla="*/ 0 w 436"/>
                <a:gd name="T1" fmla="*/ 728 h 728"/>
                <a:gd name="T2" fmla="*/ 436 w 436"/>
                <a:gd name="T3" fmla="*/ 55 h 728"/>
                <a:gd name="T4" fmla="*/ 380 w 436"/>
                <a:gd name="T5" fmla="*/ 0 h 728"/>
                <a:gd name="T6" fmla="*/ 0 w 436"/>
                <a:gd name="T7" fmla="*/ 183 h 728"/>
                <a:gd name="T8" fmla="*/ 0 w 436"/>
                <a:gd name="T9" fmla="*/ 728 h 728"/>
              </a:gdLst>
              <a:ahLst/>
              <a:cxnLst>
                <a:cxn ang="0">
                  <a:pos x="T0" y="T1"/>
                </a:cxn>
                <a:cxn ang="0">
                  <a:pos x="T2" y="T3"/>
                </a:cxn>
                <a:cxn ang="0">
                  <a:pos x="T4" y="T5"/>
                </a:cxn>
                <a:cxn ang="0">
                  <a:pos x="T6" y="T7"/>
                </a:cxn>
                <a:cxn ang="0">
                  <a:pos x="T8" y="T9"/>
                </a:cxn>
              </a:cxnLst>
              <a:rect l="0" t="0" r="r" b="b"/>
              <a:pathLst>
                <a:path w="436" h="728">
                  <a:moveTo>
                    <a:pt x="0" y="728"/>
                  </a:moveTo>
                  <a:lnTo>
                    <a:pt x="436" y="55"/>
                  </a:lnTo>
                  <a:lnTo>
                    <a:pt x="380" y="0"/>
                  </a:lnTo>
                  <a:lnTo>
                    <a:pt x="0" y="183"/>
                  </a:lnTo>
                  <a:lnTo>
                    <a:pt x="0" y="728"/>
                  </a:lnTo>
                  <a:close/>
                </a:path>
              </a:pathLst>
            </a:custGeom>
            <a:solidFill>
              <a:schemeClr val="accent3">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21" name="Group 20"/>
          <p:cNvGrpSpPr/>
          <p:nvPr/>
        </p:nvGrpSpPr>
        <p:grpSpPr>
          <a:xfrm>
            <a:off x="4671219" y="2385124"/>
            <a:ext cx="2662159" cy="2663663"/>
            <a:chOff x="4687888" y="2017713"/>
            <a:chExt cx="2808288" cy="2809875"/>
          </a:xfrm>
        </p:grpSpPr>
        <p:sp>
          <p:nvSpPr>
            <p:cNvPr id="13" name="Oval 13"/>
            <p:cNvSpPr>
              <a:spLocks noChangeArrowheads="1"/>
            </p:cNvSpPr>
            <p:nvPr/>
          </p:nvSpPr>
          <p:spPr bwMode="auto">
            <a:xfrm>
              <a:off x="4687888" y="2017713"/>
              <a:ext cx="2808288" cy="2809875"/>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4" name="Oval 14"/>
            <p:cNvSpPr>
              <a:spLocks noChangeArrowheads="1"/>
            </p:cNvSpPr>
            <p:nvPr/>
          </p:nvSpPr>
          <p:spPr bwMode="auto">
            <a:xfrm>
              <a:off x="5037138" y="2366963"/>
              <a:ext cx="2112963" cy="2114550"/>
            </a:xfrm>
            <a:prstGeom prst="ellipse">
              <a:avLst/>
            </a:pr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15"/>
            <p:cNvSpPr/>
            <p:nvPr/>
          </p:nvSpPr>
          <p:spPr bwMode="auto">
            <a:xfrm>
              <a:off x="4929188" y="2260601"/>
              <a:ext cx="1943100" cy="2011363"/>
            </a:xfrm>
            <a:custGeom>
              <a:avLst/>
              <a:gdLst>
                <a:gd name="T0" fmla="*/ 197 w 779"/>
                <a:gd name="T1" fmla="*/ 796 h 806"/>
                <a:gd name="T2" fmla="*/ 202 w 779"/>
                <a:gd name="T3" fmla="*/ 748 h 806"/>
                <a:gd name="T4" fmla="*/ 187 w 779"/>
                <a:gd name="T5" fmla="*/ 733 h 806"/>
                <a:gd name="T6" fmla="*/ 80 w 779"/>
                <a:gd name="T7" fmla="*/ 466 h 806"/>
                <a:gd name="T8" fmla="*/ 466 w 779"/>
                <a:gd name="T9" fmla="*/ 80 h 806"/>
                <a:gd name="T10" fmla="*/ 593 w 779"/>
                <a:gd name="T11" fmla="*/ 102 h 806"/>
                <a:gd name="T12" fmla="*/ 724 w 779"/>
                <a:gd name="T13" fmla="*/ 179 h 806"/>
                <a:gd name="T14" fmla="*/ 729 w 779"/>
                <a:gd name="T15" fmla="*/ 131 h 806"/>
                <a:gd name="T16" fmla="*/ 729 w 779"/>
                <a:gd name="T17" fmla="*/ 131 h 806"/>
                <a:gd name="T18" fmla="*/ 779 w 779"/>
                <a:gd name="T19" fmla="*/ 121 h 806"/>
                <a:gd name="T20" fmla="*/ 732 w 779"/>
                <a:gd name="T21" fmla="*/ 83 h 806"/>
                <a:gd name="T22" fmla="*/ 676 w 779"/>
                <a:gd name="T23" fmla="*/ 50 h 806"/>
                <a:gd name="T24" fmla="*/ 466 w 779"/>
                <a:gd name="T25" fmla="*/ 0 h 806"/>
                <a:gd name="T26" fmla="*/ 0 w 779"/>
                <a:gd name="T27" fmla="*/ 466 h 806"/>
                <a:gd name="T28" fmla="*/ 126 w 779"/>
                <a:gd name="T29" fmla="*/ 785 h 806"/>
                <a:gd name="T30" fmla="*/ 147 w 779"/>
                <a:gd name="T31" fmla="*/ 806 h 806"/>
                <a:gd name="T32" fmla="*/ 196 w 779"/>
                <a:gd name="T33" fmla="*/ 796 h 806"/>
                <a:gd name="T34" fmla="*/ 197 w 779"/>
                <a:gd name="T35" fmla="*/ 79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806">
                  <a:moveTo>
                    <a:pt x="197" y="796"/>
                  </a:moveTo>
                  <a:cubicBezTo>
                    <a:pt x="202" y="748"/>
                    <a:pt x="202" y="748"/>
                    <a:pt x="202" y="748"/>
                  </a:cubicBezTo>
                  <a:cubicBezTo>
                    <a:pt x="197" y="743"/>
                    <a:pt x="192" y="738"/>
                    <a:pt x="187" y="733"/>
                  </a:cubicBezTo>
                  <a:cubicBezTo>
                    <a:pt x="121" y="664"/>
                    <a:pt x="80" y="570"/>
                    <a:pt x="80" y="466"/>
                  </a:cubicBezTo>
                  <a:cubicBezTo>
                    <a:pt x="80" y="253"/>
                    <a:pt x="253" y="80"/>
                    <a:pt x="466" y="80"/>
                  </a:cubicBezTo>
                  <a:cubicBezTo>
                    <a:pt x="511" y="80"/>
                    <a:pt x="553" y="88"/>
                    <a:pt x="593" y="102"/>
                  </a:cubicBezTo>
                  <a:cubicBezTo>
                    <a:pt x="642" y="119"/>
                    <a:pt x="686" y="145"/>
                    <a:pt x="724" y="179"/>
                  </a:cubicBezTo>
                  <a:cubicBezTo>
                    <a:pt x="729" y="131"/>
                    <a:pt x="729" y="131"/>
                    <a:pt x="729" y="131"/>
                  </a:cubicBezTo>
                  <a:cubicBezTo>
                    <a:pt x="729" y="131"/>
                    <a:pt x="729" y="131"/>
                    <a:pt x="729" y="131"/>
                  </a:cubicBezTo>
                  <a:cubicBezTo>
                    <a:pt x="779" y="121"/>
                    <a:pt x="779" y="121"/>
                    <a:pt x="779" y="121"/>
                  </a:cubicBezTo>
                  <a:cubicBezTo>
                    <a:pt x="764" y="107"/>
                    <a:pt x="748" y="95"/>
                    <a:pt x="732" y="83"/>
                  </a:cubicBezTo>
                  <a:cubicBezTo>
                    <a:pt x="714" y="71"/>
                    <a:pt x="696" y="60"/>
                    <a:pt x="676" y="50"/>
                  </a:cubicBezTo>
                  <a:cubicBezTo>
                    <a:pt x="613" y="18"/>
                    <a:pt x="542" y="0"/>
                    <a:pt x="466" y="0"/>
                  </a:cubicBezTo>
                  <a:cubicBezTo>
                    <a:pt x="209" y="0"/>
                    <a:pt x="0" y="209"/>
                    <a:pt x="0" y="466"/>
                  </a:cubicBezTo>
                  <a:cubicBezTo>
                    <a:pt x="0" y="590"/>
                    <a:pt x="48" y="702"/>
                    <a:pt x="126" y="785"/>
                  </a:cubicBezTo>
                  <a:cubicBezTo>
                    <a:pt x="133" y="792"/>
                    <a:pt x="140" y="799"/>
                    <a:pt x="147" y="806"/>
                  </a:cubicBezTo>
                  <a:cubicBezTo>
                    <a:pt x="196" y="796"/>
                    <a:pt x="196" y="796"/>
                    <a:pt x="196" y="796"/>
                  </a:cubicBezTo>
                  <a:lnTo>
                    <a:pt x="197" y="796"/>
                  </a:lnTo>
                  <a:close/>
                </a:path>
              </a:pathLst>
            </a:custGeom>
            <a:solidFill>
              <a:schemeClr val="bg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16"/>
            <p:cNvSpPr/>
            <p:nvPr/>
          </p:nvSpPr>
          <p:spPr bwMode="auto">
            <a:xfrm>
              <a:off x="5307013" y="2568576"/>
              <a:ext cx="1947863" cy="2017713"/>
            </a:xfrm>
            <a:custGeom>
              <a:avLst/>
              <a:gdLst>
                <a:gd name="T0" fmla="*/ 632 w 781"/>
                <a:gd name="T1" fmla="*/ 0 h 808"/>
                <a:gd name="T2" fmla="*/ 582 w 781"/>
                <a:gd name="T3" fmla="*/ 10 h 808"/>
                <a:gd name="T4" fmla="*/ 582 w 781"/>
                <a:gd name="T5" fmla="*/ 10 h 808"/>
                <a:gd name="T6" fmla="*/ 577 w 781"/>
                <a:gd name="T7" fmla="*/ 59 h 808"/>
                <a:gd name="T8" fmla="*/ 701 w 781"/>
                <a:gd name="T9" fmla="*/ 342 h 808"/>
                <a:gd name="T10" fmla="*/ 315 w 781"/>
                <a:gd name="T11" fmla="*/ 728 h 808"/>
                <a:gd name="T12" fmla="*/ 55 w 781"/>
                <a:gd name="T13" fmla="*/ 627 h 808"/>
                <a:gd name="T14" fmla="*/ 50 w 781"/>
                <a:gd name="T15" fmla="*/ 676 h 808"/>
                <a:gd name="T16" fmla="*/ 50 w 781"/>
                <a:gd name="T17" fmla="*/ 676 h 808"/>
                <a:gd name="T18" fmla="*/ 0 w 781"/>
                <a:gd name="T19" fmla="*/ 686 h 808"/>
                <a:gd name="T20" fmla="*/ 18 w 781"/>
                <a:gd name="T21" fmla="*/ 702 h 808"/>
                <a:gd name="T22" fmla="*/ 315 w 781"/>
                <a:gd name="T23" fmla="*/ 808 h 808"/>
                <a:gd name="T24" fmla="*/ 781 w 781"/>
                <a:gd name="T25" fmla="*/ 342 h 808"/>
                <a:gd name="T26" fmla="*/ 632 w 781"/>
                <a:gd name="T27"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1" h="808">
                  <a:moveTo>
                    <a:pt x="632" y="0"/>
                  </a:moveTo>
                  <a:cubicBezTo>
                    <a:pt x="582" y="10"/>
                    <a:pt x="582" y="10"/>
                    <a:pt x="582" y="10"/>
                  </a:cubicBezTo>
                  <a:cubicBezTo>
                    <a:pt x="582" y="10"/>
                    <a:pt x="582" y="10"/>
                    <a:pt x="582" y="10"/>
                  </a:cubicBezTo>
                  <a:cubicBezTo>
                    <a:pt x="577" y="59"/>
                    <a:pt x="577" y="59"/>
                    <a:pt x="577" y="59"/>
                  </a:cubicBezTo>
                  <a:cubicBezTo>
                    <a:pt x="653" y="129"/>
                    <a:pt x="701" y="230"/>
                    <a:pt x="701" y="342"/>
                  </a:cubicBezTo>
                  <a:cubicBezTo>
                    <a:pt x="701" y="555"/>
                    <a:pt x="528" y="728"/>
                    <a:pt x="315" y="728"/>
                  </a:cubicBezTo>
                  <a:cubicBezTo>
                    <a:pt x="215" y="728"/>
                    <a:pt x="124" y="690"/>
                    <a:pt x="55" y="627"/>
                  </a:cubicBezTo>
                  <a:cubicBezTo>
                    <a:pt x="50" y="676"/>
                    <a:pt x="50" y="676"/>
                    <a:pt x="50" y="676"/>
                  </a:cubicBezTo>
                  <a:cubicBezTo>
                    <a:pt x="50" y="676"/>
                    <a:pt x="50" y="676"/>
                    <a:pt x="50" y="676"/>
                  </a:cubicBezTo>
                  <a:cubicBezTo>
                    <a:pt x="0" y="686"/>
                    <a:pt x="0" y="686"/>
                    <a:pt x="0" y="686"/>
                  </a:cubicBezTo>
                  <a:cubicBezTo>
                    <a:pt x="6" y="691"/>
                    <a:pt x="12" y="696"/>
                    <a:pt x="18" y="702"/>
                  </a:cubicBezTo>
                  <a:cubicBezTo>
                    <a:pt x="99" y="768"/>
                    <a:pt x="202" y="808"/>
                    <a:pt x="315" y="808"/>
                  </a:cubicBezTo>
                  <a:cubicBezTo>
                    <a:pt x="573" y="808"/>
                    <a:pt x="781" y="600"/>
                    <a:pt x="781" y="342"/>
                  </a:cubicBezTo>
                  <a:cubicBezTo>
                    <a:pt x="781" y="207"/>
                    <a:pt x="724" y="85"/>
                    <a:pt x="632" y="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1" name="Group 30"/>
          <p:cNvGrpSpPr/>
          <p:nvPr/>
        </p:nvGrpSpPr>
        <p:grpSpPr>
          <a:xfrm>
            <a:off x="7333377" y="3277526"/>
            <a:ext cx="2248313" cy="818662"/>
            <a:chOff x="7423318" y="3656652"/>
            <a:chExt cx="2248313" cy="818662"/>
          </a:xfrm>
        </p:grpSpPr>
        <p:sp>
          <p:nvSpPr>
            <p:cNvPr id="17" name="Rectangle 17"/>
            <p:cNvSpPr>
              <a:spLocks noChangeArrowheads="1"/>
            </p:cNvSpPr>
            <p:nvPr/>
          </p:nvSpPr>
          <p:spPr bwMode="auto">
            <a:xfrm>
              <a:off x="7861242" y="3656652"/>
              <a:ext cx="1810389" cy="818662"/>
            </a:xfrm>
            <a:prstGeom prst="rect">
              <a:avLst/>
            </a:prstGeom>
            <a:solidFill>
              <a:schemeClr val="accent5"/>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18"/>
            <p:cNvSpPr/>
            <p:nvPr/>
          </p:nvSpPr>
          <p:spPr bwMode="auto">
            <a:xfrm>
              <a:off x="7423318" y="3656652"/>
              <a:ext cx="437925" cy="818662"/>
            </a:xfrm>
            <a:custGeom>
              <a:avLst/>
              <a:gdLst>
                <a:gd name="T0" fmla="*/ 291 w 291"/>
                <a:gd name="T1" fmla="*/ 0 h 544"/>
                <a:gd name="T2" fmla="*/ 0 w 291"/>
                <a:gd name="T3" fmla="*/ 236 h 544"/>
                <a:gd name="T4" fmla="*/ 0 w 291"/>
                <a:gd name="T5" fmla="*/ 339 h 544"/>
                <a:gd name="T6" fmla="*/ 291 w 291"/>
                <a:gd name="T7" fmla="*/ 544 h 544"/>
                <a:gd name="T8" fmla="*/ 291 w 291"/>
                <a:gd name="T9" fmla="*/ 0 h 544"/>
              </a:gdLst>
              <a:ahLst/>
              <a:cxnLst>
                <a:cxn ang="0">
                  <a:pos x="T0" y="T1"/>
                </a:cxn>
                <a:cxn ang="0">
                  <a:pos x="T2" y="T3"/>
                </a:cxn>
                <a:cxn ang="0">
                  <a:pos x="T4" y="T5"/>
                </a:cxn>
                <a:cxn ang="0">
                  <a:pos x="T6" y="T7"/>
                </a:cxn>
                <a:cxn ang="0">
                  <a:pos x="T8" y="T9"/>
                </a:cxn>
              </a:cxnLst>
              <a:rect l="0" t="0" r="r" b="b"/>
              <a:pathLst>
                <a:path w="291" h="544">
                  <a:moveTo>
                    <a:pt x="291" y="0"/>
                  </a:moveTo>
                  <a:lnTo>
                    <a:pt x="0" y="236"/>
                  </a:lnTo>
                  <a:lnTo>
                    <a:pt x="0" y="339"/>
                  </a:lnTo>
                  <a:lnTo>
                    <a:pt x="291" y="544"/>
                  </a:lnTo>
                  <a:lnTo>
                    <a:pt x="291" y="0"/>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3" name="Group 2"/>
          <p:cNvGrpSpPr/>
          <p:nvPr/>
        </p:nvGrpSpPr>
        <p:grpSpPr>
          <a:xfrm>
            <a:off x="2430430" y="3277526"/>
            <a:ext cx="2249818" cy="818662"/>
            <a:chOff x="2520371" y="3656652"/>
            <a:chExt cx="2249818" cy="818662"/>
          </a:xfrm>
        </p:grpSpPr>
        <p:sp>
          <p:nvSpPr>
            <p:cNvPr id="19" name="Rectangle 19"/>
            <p:cNvSpPr>
              <a:spLocks noChangeArrowheads="1"/>
            </p:cNvSpPr>
            <p:nvPr/>
          </p:nvSpPr>
          <p:spPr bwMode="auto">
            <a:xfrm>
              <a:off x="2520371" y="3656652"/>
              <a:ext cx="1810389" cy="818662"/>
            </a:xfrm>
            <a:prstGeom prst="rect">
              <a:avLst/>
            </a:pr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20" name="Freeform 20"/>
            <p:cNvSpPr/>
            <p:nvPr/>
          </p:nvSpPr>
          <p:spPr bwMode="auto">
            <a:xfrm>
              <a:off x="4330760" y="3656652"/>
              <a:ext cx="439429" cy="818662"/>
            </a:xfrm>
            <a:custGeom>
              <a:avLst/>
              <a:gdLst>
                <a:gd name="T0" fmla="*/ 0 w 292"/>
                <a:gd name="T1" fmla="*/ 0 h 544"/>
                <a:gd name="T2" fmla="*/ 292 w 292"/>
                <a:gd name="T3" fmla="*/ 236 h 544"/>
                <a:gd name="T4" fmla="*/ 292 w 292"/>
                <a:gd name="T5" fmla="*/ 339 h 544"/>
                <a:gd name="T6" fmla="*/ 0 w 292"/>
                <a:gd name="T7" fmla="*/ 544 h 544"/>
                <a:gd name="T8" fmla="*/ 0 w 292"/>
                <a:gd name="T9" fmla="*/ 0 h 544"/>
              </a:gdLst>
              <a:ahLst/>
              <a:cxnLst>
                <a:cxn ang="0">
                  <a:pos x="T0" y="T1"/>
                </a:cxn>
                <a:cxn ang="0">
                  <a:pos x="T2" y="T3"/>
                </a:cxn>
                <a:cxn ang="0">
                  <a:pos x="T4" y="T5"/>
                </a:cxn>
                <a:cxn ang="0">
                  <a:pos x="T6" y="T7"/>
                </a:cxn>
                <a:cxn ang="0">
                  <a:pos x="T8" y="T9"/>
                </a:cxn>
              </a:cxnLst>
              <a:rect l="0" t="0" r="r" b="b"/>
              <a:pathLst>
                <a:path w="292" h="544">
                  <a:moveTo>
                    <a:pt x="0" y="0"/>
                  </a:moveTo>
                  <a:lnTo>
                    <a:pt x="292" y="236"/>
                  </a:lnTo>
                  <a:lnTo>
                    <a:pt x="292" y="339"/>
                  </a:lnTo>
                  <a:lnTo>
                    <a:pt x="0" y="544"/>
                  </a:lnTo>
                  <a:lnTo>
                    <a:pt x="0" y="0"/>
                  </a:ln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24" name="Inhaltsplatzhalter 4"/>
          <p:cNvSpPr txBox="1"/>
          <p:nvPr/>
        </p:nvSpPr>
        <p:spPr>
          <a:xfrm>
            <a:off x="423775" y="3472337"/>
            <a:ext cx="1815230" cy="4921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2"/>
                </a:solidFill>
                <a:latin typeface="微软雅黑" panose="020B0503020204020204" charset="-122"/>
                <a:ea typeface="微软雅黑" panose="020B0503020204020204" charset="-122"/>
                <a:cs typeface="+mn-ea"/>
                <a:sym typeface="+mn-lt"/>
              </a:rPr>
              <a:t>增材制造工程技术人员</a:t>
            </a:r>
            <a:endParaRPr lang="en-US" sz="1600" b="1" dirty="0">
              <a:solidFill>
                <a:schemeClr val="accent2"/>
              </a:solidFill>
              <a:latin typeface="微软雅黑" panose="020B0503020204020204" charset="-122"/>
              <a:ea typeface="微软雅黑" panose="020B0503020204020204" charset="-122"/>
              <a:cs typeface="+mn-ea"/>
              <a:sym typeface="+mn-lt"/>
            </a:endParaRPr>
          </a:p>
        </p:txBody>
      </p:sp>
      <p:sp>
        <p:nvSpPr>
          <p:cNvPr id="35" name="Inhaltsplatzhalter 4"/>
          <p:cNvSpPr txBox="1"/>
          <p:nvPr/>
        </p:nvSpPr>
        <p:spPr>
          <a:xfrm>
            <a:off x="607060" y="1945640"/>
            <a:ext cx="1946910" cy="24574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accent1"/>
                </a:solidFill>
                <a:latin typeface="微软雅黑" panose="020B0503020204020204" charset="-122"/>
                <a:ea typeface="微软雅黑" panose="020B0503020204020204" charset="-122"/>
                <a:cs typeface="+mn-ea"/>
                <a:sym typeface="+mn-lt"/>
              </a:rPr>
              <a:t>机器人工程技术人员</a:t>
            </a:r>
            <a:endParaRPr lang="en-US" sz="1600" b="1" dirty="0">
              <a:solidFill>
                <a:schemeClr val="accent1"/>
              </a:solidFill>
              <a:latin typeface="微软雅黑" panose="020B0503020204020204" charset="-122"/>
              <a:ea typeface="微软雅黑" panose="020B0503020204020204" charset="-122"/>
              <a:cs typeface="+mn-ea"/>
              <a:sym typeface="+mn-lt"/>
            </a:endParaRPr>
          </a:p>
        </p:txBody>
      </p:sp>
      <p:sp>
        <p:nvSpPr>
          <p:cNvPr id="36" name="Inhaltsplatzhalter 4"/>
          <p:cNvSpPr txBox="1"/>
          <p:nvPr/>
        </p:nvSpPr>
        <p:spPr>
          <a:xfrm>
            <a:off x="607041" y="5073152"/>
            <a:ext cx="1815230" cy="4921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3"/>
                </a:solidFill>
                <a:latin typeface="微软雅黑" panose="020B0503020204020204" charset="-122"/>
                <a:ea typeface="微软雅黑" panose="020B0503020204020204" charset="-122"/>
                <a:cs typeface="+mn-ea"/>
                <a:sym typeface="+mn-lt"/>
              </a:rPr>
              <a:t>数据安全工程技术人员</a:t>
            </a:r>
            <a:endParaRPr lang="en-US" sz="1600" b="1" dirty="0">
              <a:solidFill>
                <a:schemeClr val="accent3"/>
              </a:solidFill>
              <a:latin typeface="微软雅黑" panose="020B0503020204020204" charset="-122"/>
              <a:ea typeface="微软雅黑" panose="020B0503020204020204" charset="-122"/>
              <a:cs typeface="+mn-ea"/>
              <a:sym typeface="+mn-lt"/>
            </a:endParaRPr>
          </a:p>
        </p:txBody>
      </p:sp>
      <p:sp>
        <p:nvSpPr>
          <p:cNvPr id="39" name="Inhaltsplatzhalter 4"/>
          <p:cNvSpPr txBox="1"/>
          <p:nvPr/>
        </p:nvSpPr>
        <p:spPr>
          <a:xfrm>
            <a:off x="9765544" y="3440587"/>
            <a:ext cx="1815230" cy="4921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5"/>
                </a:solidFill>
                <a:latin typeface="微软雅黑" panose="020B0503020204020204" charset="-122"/>
                <a:ea typeface="微软雅黑" panose="020B0503020204020204" charset="-122"/>
                <a:cs typeface="+mn-ea"/>
                <a:sym typeface="+mn-lt"/>
              </a:rPr>
              <a:t>数字化解决方案设计师</a:t>
            </a:r>
            <a:endParaRPr lang="en-US" sz="1600" b="1" dirty="0">
              <a:solidFill>
                <a:schemeClr val="accent5"/>
              </a:solidFill>
              <a:latin typeface="微软雅黑" panose="020B0503020204020204" charset="-122"/>
              <a:ea typeface="微软雅黑" panose="020B0503020204020204" charset="-122"/>
              <a:cs typeface="+mn-ea"/>
              <a:sym typeface="+mn-lt"/>
            </a:endParaRPr>
          </a:p>
        </p:txBody>
      </p:sp>
      <p:sp>
        <p:nvSpPr>
          <p:cNvPr id="40" name="Inhaltsplatzhalter 4"/>
          <p:cNvSpPr txBox="1"/>
          <p:nvPr/>
        </p:nvSpPr>
        <p:spPr>
          <a:xfrm>
            <a:off x="9563275" y="1946067"/>
            <a:ext cx="1815230" cy="24574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4"/>
                </a:solidFill>
                <a:latin typeface="微软雅黑" panose="020B0503020204020204" charset="-122"/>
                <a:ea typeface="微软雅黑" panose="020B0503020204020204" charset="-122"/>
                <a:cs typeface="+mn-ea"/>
                <a:sym typeface="+mn-lt"/>
              </a:rPr>
              <a:t>退役军人事务员</a:t>
            </a:r>
            <a:endParaRPr lang="en-US" sz="1600" b="1" dirty="0">
              <a:solidFill>
                <a:schemeClr val="accent4"/>
              </a:solidFill>
              <a:latin typeface="微软雅黑" panose="020B0503020204020204" charset="-122"/>
              <a:ea typeface="微软雅黑" panose="020B0503020204020204" charset="-122"/>
              <a:cs typeface="+mn-ea"/>
              <a:sym typeface="+mn-lt"/>
            </a:endParaRPr>
          </a:p>
        </p:txBody>
      </p:sp>
      <p:sp>
        <p:nvSpPr>
          <p:cNvPr id="41" name="Inhaltsplatzhalter 4"/>
          <p:cNvSpPr txBox="1"/>
          <p:nvPr/>
        </p:nvSpPr>
        <p:spPr>
          <a:xfrm>
            <a:off x="9765840" y="5209677"/>
            <a:ext cx="1815230" cy="24574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6"/>
                </a:solidFill>
                <a:latin typeface="微软雅黑" panose="020B0503020204020204" charset="-122"/>
                <a:ea typeface="微软雅黑" panose="020B0503020204020204" charset="-122"/>
                <a:cs typeface="+mn-ea"/>
                <a:sym typeface="+mn-lt"/>
              </a:rPr>
              <a:t>数据库运行管理员</a:t>
            </a:r>
            <a:endParaRPr lang="en-US" sz="1600" b="1" dirty="0">
              <a:solidFill>
                <a:schemeClr val="accent6"/>
              </a:solidFill>
              <a:latin typeface="微软雅黑" panose="020B0503020204020204" charset="-122"/>
              <a:ea typeface="微软雅黑" panose="020B0503020204020204" charset="-122"/>
              <a:cs typeface="+mn-ea"/>
              <a:sym typeface="+mn-lt"/>
            </a:endParaRPr>
          </a:p>
        </p:txBody>
      </p:sp>
      <p:sp>
        <p:nvSpPr>
          <p:cNvPr id="42" name="Freeform 41"/>
          <p:cNvSpPr>
            <a:spLocks noEditPoints="1"/>
          </p:cNvSpPr>
          <p:nvPr/>
        </p:nvSpPr>
        <p:spPr bwMode="auto">
          <a:xfrm>
            <a:off x="2992423" y="3443324"/>
            <a:ext cx="577212" cy="469110"/>
          </a:xfrm>
          <a:custGeom>
            <a:avLst/>
            <a:gdLst/>
            <a:ahLst/>
            <a:cxnLst>
              <a:cxn ang="0">
                <a:pos x="229" y="22"/>
              </a:cxn>
              <a:cxn ang="0">
                <a:pos x="202" y="29"/>
              </a:cxn>
              <a:cxn ang="0">
                <a:pos x="223" y="3"/>
              </a:cxn>
              <a:cxn ang="0">
                <a:pos x="193" y="15"/>
              </a:cxn>
              <a:cxn ang="0">
                <a:pos x="158" y="0"/>
              </a:cxn>
              <a:cxn ang="0">
                <a:pos x="111" y="47"/>
              </a:cxn>
              <a:cxn ang="0">
                <a:pos x="113" y="58"/>
              </a:cxn>
              <a:cxn ang="0">
                <a:pos x="16" y="8"/>
              </a:cxn>
              <a:cxn ang="0">
                <a:pos x="9" y="32"/>
              </a:cxn>
              <a:cxn ang="0">
                <a:pos x="30" y="71"/>
              </a:cxn>
              <a:cxn ang="0">
                <a:pos x="9" y="65"/>
              </a:cxn>
              <a:cxn ang="0">
                <a:pos x="9" y="66"/>
              </a:cxn>
              <a:cxn ang="0">
                <a:pos x="47" y="112"/>
              </a:cxn>
              <a:cxn ang="0">
                <a:pos x="34" y="114"/>
              </a:cxn>
              <a:cxn ang="0">
                <a:pos x="26" y="113"/>
              </a:cxn>
              <a:cxn ang="0">
                <a:pos x="69" y="145"/>
              </a:cxn>
              <a:cxn ang="0">
                <a:pos x="11" y="165"/>
              </a:cxn>
              <a:cxn ang="0">
                <a:pos x="0" y="165"/>
              </a:cxn>
              <a:cxn ang="0">
                <a:pos x="72" y="186"/>
              </a:cxn>
              <a:cxn ang="0">
                <a:pos x="206" y="52"/>
              </a:cxn>
              <a:cxn ang="0">
                <a:pos x="205" y="46"/>
              </a:cxn>
              <a:cxn ang="0">
                <a:pos x="229" y="22"/>
              </a:cxn>
              <a:cxn ang="0">
                <a:pos x="229" y="22"/>
              </a:cxn>
              <a:cxn ang="0">
                <a:pos x="229" y="22"/>
              </a:cxn>
            </a:cxnLst>
            <a:rect l="0" t="0" r="r" b="b"/>
            <a:pathLst>
              <a:path w="229" h="186">
                <a:moveTo>
                  <a:pt x="229" y="22"/>
                </a:moveTo>
                <a:cubicBezTo>
                  <a:pt x="221" y="26"/>
                  <a:pt x="211" y="28"/>
                  <a:pt x="202" y="29"/>
                </a:cubicBezTo>
                <a:cubicBezTo>
                  <a:pt x="212" y="23"/>
                  <a:pt x="219" y="14"/>
                  <a:pt x="223" y="3"/>
                </a:cubicBezTo>
                <a:cubicBezTo>
                  <a:pt x="214" y="9"/>
                  <a:pt x="203" y="13"/>
                  <a:pt x="193" y="15"/>
                </a:cubicBezTo>
                <a:cubicBezTo>
                  <a:pt x="184" y="6"/>
                  <a:pt x="172" y="0"/>
                  <a:pt x="158" y="0"/>
                </a:cubicBezTo>
                <a:cubicBezTo>
                  <a:pt x="133" y="0"/>
                  <a:pt x="111" y="21"/>
                  <a:pt x="111" y="47"/>
                </a:cubicBezTo>
                <a:cubicBezTo>
                  <a:pt x="111" y="51"/>
                  <a:pt x="112" y="54"/>
                  <a:pt x="113" y="58"/>
                </a:cubicBezTo>
                <a:cubicBezTo>
                  <a:pt x="74" y="56"/>
                  <a:pt x="39" y="37"/>
                  <a:pt x="16" y="8"/>
                </a:cubicBezTo>
                <a:cubicBezTo>
                  <a:pt x="12" y="15"/>
                  <a:pt x="9" y="23"/>
                  <a:pt x="9" y="32"/>
                </a:cubicBezTo>
                <a:cubicBezTo>
                  <a:pt x="9" y="48"/>
                  <a:pt x="18" y="63"/>
                  <a:pt x="30" y="71"/>
                </a:cubicBezTo>
                <a:cubicBezTo>
                  <a:pt x="23" y="71"/>
                  <a:pt x="15" y="69"/>
                  <a:pt x="9" y="65"/>
                </a:cubicBezTo>
                <a:cubicBezTo>
                  <a:pt x="9" y="66"/>
                  <a:pt x="9" y="66"/>
                  <a:pt x="9" y="66"/>
                </a:cubicBezTo>
                <a:cubicBezTo>
                  <a:pt x="9" y="89"/>
                  <a:pt x="25" y="108"/>
                  <a:pt x="47" y="112"/>
                </a:cubicBezTo>
                <a:cubicBezTo>
                  <a:pt x="43" y="113"/>
                  <a:pt x="39" y="114"/>
                  <a:pt x="34" y="114"/>
                </a:cubicBezTo>
                <a:cubicBezTo>
                  <a:pt x="31" y="114"/>
                  <a:pt x="28" y="113"/>
                  <a:pt x="26" y="113"/>
                </a:cubicBezTo>
                <a:cubicBezTo>
                  <a:pt x="32" y="131"/>
                  <a:pt x="49" y="145"/>
                  <a:pt x="69" y="145"/>
                </a:cubicBezTo>
                <a:cubicBezTo>
                  <a:pt x="53" y="158"/>
                  <a:pt x="33" y="165"/>
                  <a:pt x="11" y="165"/>
                </a:cubicBezTo>
                <a:cubicBezTo>
                  <a:pt x="7" y="165"/>
                  <a:pt x="4" y="165"/>
                  <a:pt x="0" y="165"/>
                </a:cubicBezTo>
                <a:cubicBezTo>
                  <a:pt x="21" y="178"/>
                  <a:pt x="45" y="186"/>
                  <a:pt x="72" y="186"/>
                </a:cubicBezTo>
                <a:cubicBezTo>
                  <a:pt x="158" y="186"/>
                  <a:pt x="206" y="114"/>
                  <a:pt x="206" y="52"/>
                </a:cubicBezTo>
                <a:cubicBezTo>
                  <a:pt x="205" y="46"/>
                  <a:pt x="205" y="46"/>
                  <a:pt x="205" y="46"/>
                </a:cubicBezTo>
                <a:cubicBezTo>
                  <a:pt x="215" y="40"/>
                  <a:pt x="223" y="31"/>
                  <a:pt x="229" y="22"/>
                </a:cubicBezTo>
                <a:close/>
                <a:moveTo>
                  <a:pt x="229" y="22"/>
                </a:moveTo>
                <a:cubicBezTo>
                  <a:pt x="229" y="22"/>
                  <a:pt x="229" y="22"/>
                  <a:pt x="229" y="22"/>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3" name="Freeform 42"/>
          <p:cNvSpPr>
            <a:spLocks noEditPoints="1"/>
          </p:cNvSpPr>
          <p:nvPr/>
        </p:nvSpPr>
        <p:spPr bwMode="auto">
          <a:xfrm>
            <a:off x="3381292" y="5062283"/>
            <a:ext cx="279428" cy="513984"/>
          </a:xfrm>
          <a:custGeom>
            <a:avLst/>
            <a:gdLst/>
            <a:ahLst/>
            <a:cxnLst>
              <a:cxn ang="0">
                <a:pos x="107" y="0"/>
              </a:cxn>
              <a:cxn ang="0">
                <a:pos x="80" y="0"/>
              </a:cxn>
              <a:cxn ang="0">
                <a:pos x="31" y="50"/>
              </a:cxn>
              <a:cxn ang="0">
                <a:pos x="31" y="73"/>
              </a:cxn>
              <a:cxn ang="0">
                <a:pos x="4" y="73"/>
              </a:cxn>
              <a:cxn ang="0">
                <a:pos x="0" y="77"/>
              </a:cxn>
              <a:cxn ang="0">
                <a:pos x="0" y="111"/>
              </a:cxn>
              <a:cxn ang="0">
                <a:pos x="4" y="115"/>
              </a:cxn>
              <a:cxn ang="0">
                <a:pos x="31" y="115"/>
              </a:cxn>
              <a:cxn ang="0">
                <a:pos x="31" y="200"/>
              </a:cxn>
              <a:cxn ang="0">
                <a:pos x="35" y="204"/>
              </a:cxn>
              <a:cxn ang="0">
                <a:pos x="70" y="204"/>
              </a:cxn>
              <a:cxn ang="0">
                <a:pos x="74" y="200"/>
              </a:cxn>
              <a:cxn ang="0">
                <a:pos x="74" y="115"/>
              </a:cxn>
              <a:cxn ang="0">
                <a:pos x="105" y="115"/>
              </a:cxn>
              <a:cxn ang="0">
                <a:pos x="110" y="111"/>
              </a:cxn>
              <a:cxn ang="0">
                <a:pos x="110" y="77"/>
              </a:cxn>
              <a:cxn ang="0">
                <a:pos x="108" y="74"/>
              </a:cxn>
              <a:cxn ang="0">
                <a:pos x="105" y="73"/>
              </a:cxn>
              <a:cxn ang="0">
                <a:pos x="74" y="73"/>
              </a:cxn>
              <a:cxn ang="0">
                <a:pos x="74" y="53"/>
              </a:cxn>
              <a:cxn ang="0">
                <a:pos x="89" y="39"/>
              </a:cxn>
              <a:cxn ang="0">
                <a:pos x="107" y="39"/>
              </a:cxn>
              <a:cxn ang="0">
                <a:pos x="111" y="35"/>
              </a:cxn>
              <a:cxn ang="0">
                <a:pos x="111" y="4"/>
              </a:cxn>
              <a:cxn ang="0">
                <a:pos x="107" y="0"/>
              </a:cxn>
              <a:cxn ang="0">
                <a:pos x="107" y="0"/>
              </a:cxn>
              <a:cxn ang="0">
                <a:pos x="107" y="0"/>
              </a:cxn>
            </a:cxnLst>
            <a:rect l="0" t="0" r="r" b="b"/>
            <a:pathLst>
              <a:path w="111" h="204">
                <a:moveTo>
                  <a:pt x="107" y="0"/>
                </a:moveTo>
                <a:cubicBezTo>
                  <a:pt x="80" y="0"/>
                  <a:pt x="80" y="0"/>
                  <a:pt x="80" y="0"/>
                </a:cubicBezTo>
                <a:cubicBezTo>
                  <a:pt x="50" y="0"/>
                  <a:pt x="31" y="19"/>
                  <a:pt x="31" y="50"/>
                </a:cubicBezTo>
                <a:cubicBezTo>
                  <a:pt x="31" y="73"/>
                  <a:pt x="31" y="73"/>
                  <a:pt x="31" y="73"/>
                </a:cubicBezTo>
                <a:cubicBezTo>
                  <a:pt x="4" y="73"/>
                  <a:pt x="4" y="73"/>
                  <a:pt x="4" y="73"/>
                </a:cubicBezTo>
                <a:cubicBezTo>
                  <a:pt x="2" y="73"/>
                  <a:pt x="0" y="75"/>
                  <a:pt x="0" y="77"/>
                </a:cubicBezTo>
                <a:cubicBezTo>
                  <a:pt x="0" y="111"/>
                  <a:pt x="0" y="111"/>
                  <a:pt x="0" y="111"/>
                </a:cubicBezTo>
                <a:cubicBezTo>
                  <a:pt x="0" y="113"/>
                  <a:pt x="2" y="115"/>
                  <a:pt x="4" y="115"/>
                </a:cubicBezTo>
                <a:cubicBezTo>
                  <a:pt x="31" y="115"/>
                  <a:pt x="31" y="115"/>
                  <a:pt x="31" y="115"/>
                </a:cubicBezTo>
                <a:cubicBezTo>
                  <a:pt x="31" y="200"/>
                  <a:pt x="31" y="200"/>
                  <a:pt x="31" y="200"/>
                </a:cubicBezTo>
                <a:cubicBezTo>
                  <a:pt x="31" y="202"/>
                  <a:pt x="33" y="204"/>
                  <a:pt x="35" y="204"/>
                </a:cubicBezTo>
                <a:cubicBezTo>
                  <a:pt x="70" y="204"/>
                  <a:pt x="70" y="204"/>
                  <a:pt x="70" y="204"/>
                </a:cubicBezTo>
                <a:cubicBezTo>
                  <a:pt x="72" y="204"/>
                  <a:pt x="74" y="202"/>
                  <a:pt x="74" y="200"/>
                </a:cubicBezTo>
                <a:cubicBezTo>
                  <a:pt x="74" y="115"/>
                  <a:pt x="74" y="115"/>
                  <a:pt x="74" y="115"/>
                </a:cubicBezTo>
                <a:cubicBezTo>
                  <a:pt x="105" y="115"/>
                  <a:pt x="105" y="115"/>
                  <a:pt x="105" y="115"/>
                </a:cubicBezTo>
                <a:cubicBezTo>
                  <a:pt x="108" y="115"/>
                  <a:pt x="110" y="113"/>
                  <a:pt x="110" y="111"/>
                </a:cubicBezTo>
                <a:cubicBezTo>
                  <a:pt x="110" y="77"/>
                  <a:pt x="110" y="77"/>
                  <a:pt x="110" y="77"/>
                </a:cubicBezTo>
                <a:cubicBezTo>
                  <a:pt x="110" y="76"/>
                  <a:pt x="109" y="75"/>
                  <a:pt x="108" y="74"/>
                </a:cubicBezTo>
                <a:cubicBezTo>
                  <a:pt x="108" y="74"/>
                  <a:pt x="106" y="73"/>
                  <a:pt x="105" y="73"/>
                </a:cubicBezTo>
                <a:cubicBezTo>
                  <a:pt x="74" y="73"/>
                  <a:pt x="74" y="73"/>
                  <a:pt x="74" y="73"/>
                </a:cubicBezTo>
                <a:cubicBezTo>
                  <a:pt x="74" y="53"/>
                  <a:pt x="74" y="53"/>
                  <a:pt x="74" y="53"/>
                </a:cubicBezTo>
                <a:cubicBezTo>
                  <a:pt x="74" y="44"/>
                  <a:pt x="76" y="39"/>
                  <a:pt x="89" y="39"/>
                </a:cubicBezTo>
                <a:cubicBezTo>
                  <a:pt x="107" y="39"/>
                  <a:pt x="107" y="39"/>
                  <a:pt x="107" y="39"/>
                </a:cubicBezTo>
                <a:cubicBezTo>
                  <a:pt x="109" y="39"/>
                  <a:pt x="111" y="37"/>
                  <a:pt x="111" y="35"/>
                </a:cubicBezTo>
                <a:cubicBezTo>
                  <a:pt x="111" y="4"/>
                  <a:pt x="111" y="4"/>
                  <a:pt x="111" y="4"/>
                </a:cubicBezTo>
                <a:cubicBezTo>
                  <a:pt x="111" y="1"/>
                  <a:pt x="109" y="0"/>
                  <a:pt x="107" y="0"/>
                </a:cubicBezTo>
                <a:close/>
                <a:moveTo>
                  <a:pt x="107" y="0"/>
                </a:moveTo>
                <a:cubicBezTo>
                  <a:pt x="107" y="0"/>
                  <a:pt x="107" y="0"/>
                  <a:pt x="107" y="0"/>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4" name="Freeform 43"/>
          <p:cNvSpPr>
            <a:spLocks noEditPoints="1"/>
          </p:cNvSpPr>
          <p:nvPr/>
        </p:nvSpPr>
        <p:spPr bwMode="auto">
          <a:xfrm>
            <a:off x="3271153" y="1832626"/>
            <a:ext cx="499706" cy="479308"/>
          </a:xfrm>
          <a:custGeom>
            <a:avLst/>
            <a:gdLst/>
            <a:ahLst/>
            <a:cxnLst>
              <a:cxn ang="0">
                <a:pos x="199" y="116"/>
              </a:cxn>
              <a:cxn ang="0">
                <a:pos x="199" y="190"/>
              </a:cxn>
              <a:cxn ang="0">
                <a:pos x="156" y="190"/>
              </a:cxn>
              <a:cxn ang="0">
                <a:pos x="156" y="121"/>
              </a:cxn>
              <a:cxn ang="0">
                <a:pos x="135" y="92"/>
              </a:cxn>
              <a:cxn ang="0">
                <a:pos x="113" y="108"/>
              </a:cxn>
              <a:cxn ang="0">
                <a:pos x="112" y="118"/>
              </a:cxn>
              <a:cxn ang="0">
                <a:pos x="112" y="190"/>
              </a:cxn>
              <a:cxn ang="0">
                <a:pos x="69" y="190"/>
              </a:cxn>
              <a:cxn ang="0">
                <a:pos x="69" y="62"/>
              </a:cxn>
              <a:cxn ang="0">
                <a:pos x="112" y="62"/>
              </a:cxn>
              <a:cxn ang="0">
                <a:pos x="112" y="80"/>
              </a:cxn>
              <a:cxn ang="0">
                <a:pos x="111" y="80"/>
              </a:cxn>
              <a:cxn ang="0">
                <a:pos x="112" y="80"/>
              </a:cxn>
              <a:cxn ang="0">
                <a:pos x="112" y="80"/>
              </a:cxn>
              <a:cxn ang="0">
                <a:pos x="150" y="59"/>
              </a:cxn>
              <a:cxn ang="0">
                <a:pos x="199" y="116"/>
              </a:cxn>
              <a:cxn ang="0">
                <a:pos x="25" y="0"/>
              </a:cxn>
              <a:cxn ang="0">
                <a:pos x="0" y="22"/>
              </a:cxn>
              <a:cxn ang="0">
                <a:pos x="24" y="44"/>
              </a:cxn>
              <a:cxn ang="0">
                <a:pos x="24" y="44"/>
              </a:cxn>
              <a:cxn ang="0">
                <a:pos x="48" y="22"/>
              </a:cxn>
              <a:cxn ang="0">
                <a:pos x="25" y="0"/>
              </a:cxn>
              <a:cxn ang="0">
                <a:pos x="3" y="190"/>
              </a:cxn>
              <a:cxn ang="0">
                <a:pos x="46" y="190"/>
              </a:cxn>
              <a:cxn ang="0">
                <a:pos x="46" y="62"/>
              </a:cxn>
              <a:cxn ang="0">
                <a:pos x="3" y="62"/>
              </a:cxn>
              <a:cxn ang="0">
                <a:pos x="3" y="190"/>
              </a:cxn>
              <a:cxn ang="0">
                <a:pos x="3" y="190"/>
              </a:cxn>
              <a:cxn ang="0">
                <a:pos x="3" y="190"/>
              </a:cxn>
            </a:cxnLst>
            <a:rect l="0" t="0" r="r" b="b"/>
            <a:pathLst>
              <a:path w="199" h="190">
                <a:moveTo>
                  <a:pt x="199" y="116"/>
                </a:moveTo>
                <a:cubicBezTo>
                  <a:pt x="199" y="190"/>
                  <a:pt x="199" y="190"/>
                  <a:pt x="199" y="190"/>
                </a:cubicBezTo>
                <a:cubicBezTo>
                  <a:pt x="156" y="190"/>
                  <a:pt x="156" y="190"/>
                  <a:pt x="156" y="190"/>
                </a:cubicBezTo>
                <a:cubicBezTo>
                  <a:pt x="156" y="121"/>
                  <a:pt x="156" y="121"/>
                  <a:pt x="156" y="121"/>
                </a:cubicBezTo>
                <a:cubicBezTo>
                  <a:pt x="156" y="104"/>
                  <a:pt x="150" y="92"/>
                  <a:pt x="135" y="92"/>
                </a:cubicBezTo>
                <a:cubicBezTo>
                  <a:pt x="123" y="92"/>
                  <a:pt x="116" y="100"/>
                  <a:pt x="113" y="108"/>
                </a:cubicBezTo>
                <a:cubicBezTo>
                  <a:pt x="112" y="110"/>
                  <a:pt x="112" y="114"/>
                  <a:pt x="112" y="118"/>
                </a:cubicBezTo>
                <a:cubicBezTo>
                  <a:pt x="112" y="190"/>
                  <a:pt x="112" y="190"/>
                  <a:pt x="112" y="190"/>
                </a:cubicBezTo>
                <a:cubicBezTo>
                  <a:pt x="69" y="190"/>
                  <a:pt x="69" y="190"/>
                  <a:pt x="69" y="190"/>
                </a:cubicBezTo>
                <a:cubicBezTo>
                  <a:pt x="69" y="190"/>
                  <a:pt x="70" y="74"/>
                  <a:pt x="69" y="62"/>
                </a:cubicBezTo>
                <a:cubicBezTo>
                  <a:pt x="112" y="62"/>
                  <a:pt x="112" y="62"/>
                  <a:pt x="112" y="62"/>
                </a:cubicBezTo>
                <a:cubicBezTo>
                  <a:pt x="112" y="80"/>
                  <a:pt x="112" y="80"/>
                  <a:pt x="112" y="80"/>
                </a:cubicBezTo>
                <a:cubicBezTo>
                  <a:pt x="112" y="80"/>
                  <a:pt x="111" y="80"/>
                  <a:pt x="111" y="80"/>
                </a:cubicBezTo>
                <a:cubicBezTo>
                  <a:pt x="112" y="80"/>
                  <a:pt x="112" y="80"/>
                  <a:pt x="112" y="80"/>
                </a:cubicBezTo>
                <a:cubicBezTo>
                  <a:pt x="112" y="80"/>
                  <a:pt x="112" y="80"/>
                  <a:pt x="112" y="80"/>
                </a:cubicBezTo>
                <a:cubicBezTo>
                  <a:pt x="117" y="71"/>
                  <a:pt x="127" y="59"/>
                  <a:pt x="150" y="59"/>
                </a:cubicBezTo>
                <a:cubicBezTo>
                  <a:pt x="178" y="59"/>
                  <a:pt x="199" y="77"/>
                  <a:pt x="199" y="116"/>
                </a:cubicBezTo>
                <a:close/>
                <a:moveTo>
                  <a:pt x="25" y="0"/>
                </a:moveTo>
                <a:cubicBezTo>
                  <a:pt x="10" y="0"/>
                  <a:pt x="0" y="9"/>
                  <a:pt x="0" y="22"/>
                </a:cubicBezTo>
                <a:cubicBezTo>
                  <a:pt x="0" y="34"/>
                  <a:pt x="10" y="44"/>
                  <a:pt x="24" y="44"/>
                </a:cubicBezTo>
                <a:cubicBezTo>
                  <a:pt x="24" y="44"/>
                  <a:pt x="24" y="44"/>
                  <a:pt x="24" y="44"/>
                </a:cubicBezTo>
                <a:cubicBezTo>
                  <a:pt x="39" y="44"/>
                  <a:pt x="48" y="34"/>
                  <a:pt x="48" y="22"/>
                </a:cubicBezTo>
                <a:cubicBezTo>
                  <a:pt x="48" y="9"/>
                  <a:pt x="39" y="0"/>
                  <a:pt x="25" y="0"/>
                </a:cubicBezTo>
                <a:close/>
                <a:moveTo>
                  <a:pt x="3" y="190"/>
                </a:moveTo>
                <a:cubicBezTo>
                  <a:pt x="46" y="190"/>
                  <a:pt x="46" y="190"/>
                  <a:pt x="46" y="190"/>
                </a:cubicBezTo>
                <a:cubicBezTo>
                  <a:pt x="46" y="62"/>
                  <a:pt x="46" y="62"/>
                  <a:pt x="46" y="62"/>
                </a:cubicBezTo>
                <a:cubicBezTo>
                  <a:pt x="3" y="62"/>
                  <a:pt x="3" y="62"/>
                  <a:pt x="3" y="62"/>
                </a:cubicBezTo>
                <a:lnTo>
                  <a:pt x="3" y="190"/>
                </a:lnTo>
                <a:close/>
                <a:moveTo>
                  <a:pt x="3" y="190"/>
                </a:moveTo>
                <a:cubicBezTo>
                  <a:pt x="3" y="190"/>
                  <a:pt x="3" y="190"/>
                  <a:pt x="3" y="190"/>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5" name="Freeform 44"/>
          <p:cNvSpPr>
            <a:spLocks noEditPoints="1"/>
          </p:cNvSpPr>
          <p:nvPr/>
        </p:nvSpPr>
        <p:spPr bwMode="auto">
          <a:xfrm>
            <a:off x="8487531" y="3383143"/>
            <a:ext cx="444462" cy="556134"/>
          </a:xfrm>
          <a:custGeom>
            <a:avLst/>
            <a:gdLst/>
            <a:ahLst/>
            <a:cxnLst>
              <a:cxn ang="0">
                <a:pos x="154" y="59"/>
              </a:cxn>
              <a:cxn ang="0">
                <a:pos x="68" y="5"/>
              </a:cxn>
              <a:cxn ang="0">
                <a:pos x="1" y="73"/>
              </a:cxn>
              <a:cxn ang="0">
                <a:pos x="29" y="119"/>
              </a:cxn>
              <a:cxn ang="0">
                <a:pos x="24" y="86"/>
              </a:cxn>
              <a:cxn ang="0">
                <a:pos x="116" y="36"/>
              </a:cxn>
              <a:cxn ang="0">
                <a:pos x="86" y="127"/>
              </a:cxn>
              <a:cxn ang="0">
                <a:pos x="75" y="49"/>
              </a:cxn>
              <a:cxn ang="0">
                <a:pos x="49" y="97"/>
              </a:cxn>
              <a:cxn ang="0">
                <a:pos x="34" y="202"/>
              </a:cxn>
              <a:cxn ang="0">
                <a:pos x="64" y="135"/>
              </a:cxn>
              <a:cxn ang="0">
                <a:pos x="91" y="148"/>
              </a:cxn>
              <a:cxn ang="0">
                <a:pos x="154" y="59"/>
              </a:cxn>
              <a:cxn ang="0">
                <a:pos x="154" y="59"/>
              </a:cxn>
              <a:cxn ang="0">
                <a:pos x="154" y="59"/>
              </a:cxn>
            </a:cxnLst>
            <a:rect l="0" t="0" r="r" b="b"/>
            <a:pathLst>
              <a:path w="161" h="202">
                <a:moveTo>
                  <a:pt x="154" y="59"/>
                </a:moveTo>
                <a:cubicBezTo>
                  <a:pt x="149" y="20"/>
                  <a:pt x="110" y="0"/>
                  <a:pt x="68" y="5"/>
                </a:cubicBezTo>
                <a:cubicBezTo>
                  <a:pt x="35" y="8"/>
                  <a:pt x="2" y="35"/>
                  <a:pt x="1" y="73"/>
                </a:cubicBezTo>
                <a:cubicBezTo>
                  <a:pt x="0" y="96"/>
                  <a:pt x="7" y="114"/>
                  <a:pt x="29" y="119"/>
                </a:cubicBezTo>
                <a:cubicBezTo>
                  <a:pt x="39" y="102"/>
                  <a:pt x="26" y="98"/>
                  <a:pt x="24" y="86"/>
                </a:cubicBezTo>
                <a:cubicBezTo>
                  <a:pt x="16" y="35"/>
                  <a:pt x="82" y="1"/>
                  <a:pt x="116" y="36"/>
                </a:cubicBezTo>
                <a:cubicBezTo>
                  <a:pt x="140" y="61"/>
                  <a:pt x="125" y="135"/>
                  <a:pt x="86" y="127"/>
                </a:cubicBezTo>
                <a:cubicBezTo>
                  <a:pt x="49" y="120"/>
                  <a:pt x="104" y="61"/>
                  <a:pt x="75" y="49"/>
                </a:cubicBezTo>
                <a:cubicBezTo>
                  <a:pt x="51" y="39"/>
                  <a:pt x="38" y="78"/>
                  <a:pt x="49" y="97"/>
                </a:cubicBezTo>
                <a:cubicBezTo>
                  <a:pt x="43" y="130"/>
                  <a:pt x="28" y="161"/>
                  <a:pt x="34" y="202"/>
                </a:cubicBezTo>
                <a:cubicBezTo>
                  <a:pt x="53" y="189"/>
                  <a:pt x="59" y="162"/>
                  <a:pt x="64" y="135"/>
                </a:cubicBezTo>
                <a:cubicBezTo>
                  <a:pt x="74" y="141"/>
                  <a:pt x="79" y="147"/>
                  <a:pt x="91" y="148"/>
                </a:cubicBezTo>
                <a:cubicBezTo>
                  <a:pt x="136" y="151"/>
                  <a:pt x="161" y="103"/>
                  <a:pt x="154" y="59"/>
                </a:cubicBezTo>
                <a:close/>
                <a:moveTo>
                  <a:pt x="154" y="59"/>
                </a:moveTo>
                <a:cubicBezTo>
                  <a:pt x="154" y="59"/>
                  <a:pt x="154" y="59"/>
                  <a:pt x="154" y="59"/>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6" name="Freeform 45"/>
          <p:cNvSpPr>
            <a:spLocks noEditPoints="1"/>
          </p:cNvSpPr>
          <p:nvPr/>
        </p:nvSpPr>
        <p:spPr bwMode="auto">
          <a:xfrm>
            <a:off x="8188531" y="1806572"/>
            <a:ext cx="569054" cy="556816"/>
          </a:xfrm>
          <a:custGeom>
            <a:avLst/>
            <a:gdLst/>
            <a:ahLst/>
            <a:cxnLst>
              <a:cxn ang="0">
                <a:pos x="12" y="55"/>
              </a:cxn>
              <a:cxn ang="0">
                <a:pos x="31" y="95"/>
              </a:cxn>
              <a:cxn ang="0">
                <a:pos x="59" y="103"/>
              </a:cxn>
              <a:cxn ang="0">
                <a:pos x="63" y="103"/>
              </a:cxn>
              <a:cxn ang="0">
                <a:pos x="70" y="128"/>
              </a:cxn>
              <a:cxn ang="0">
                <a:pos x="70" y="128"/>
              </a:cxn>
              <a:cxn ang="0">
                <a:pos x="0" y="175"/>
              </a:cxn>
              <a:cxn ang="0">
                <a:pos x="59" y="221"/>
              </a:cxn>
              <a:cxn ang="0">
                <a:pos x="60" y="221"/>
              </a:cxn>
              <a:cxn ang="0">
                <a:pos x="62" y="221"/>
              </a:cxn>
              <a:cxn ang="0">
                <a:pos x="99" y="213"/>
              </a:cxn>
              <a:cxn ang="0">
                <a:pos x="129" y="164"/>
              </a:cxn>
              <a:cxn ang="0">
                <a:pos x="103" y="119"/>
              </a:cxn>
              <a:cxn ang="0">
                <a:pos x="90" y="103"/>
              </a:cxn>
              <a:cxn ang="0">
                <a:pos x="100" y="90"/>
              </a:cxn>
              <a:cxn ang="0">
                <a:pos x="117" y="50"/>
              </a:cxn>
              <a:cxn ang="0">
                <a:pos x="100" y="12"/>
              </a:cxn>
              <a:cxn ang="0">
                <a:pos x="109" y="10"/>
              </a:cxn>
              <a:cxn ang="0">
                <a:pos x="129" y="1"/>
              </a:cxn>
              <a:cxn ang="0">
                <a:pos x="129" y="0"/>
              </a:cxn>
              <a:cxn ang="0">
                <a:pos x="71" y="0"/>
              </a:cxn>
              <a:cxn ang="0">
                <a:pos x="12" y="55"/>
              </a:cxn>
              <a:cxn ang="0">
                <a:pos x="106" y="169"/>
              </a:cxn>
              <a:cxn ang="0">
                <a:pos x="69" y="201"/>
              </a:cxn>
              <a:cxn ang="0">
                <a:pos x="26" y="175"/>
              </a:cxn>
              <a:cxn ang="0">
                <a:pos x="36" y="151"/>
              </a:cxn>
              <a:cxn ang="0">
                <a:pos x="65" y="139"/>
              </a:cxn>
              <a:cxn ang="0">
                <a:pos x="69" y="139"/>
              </a:cxn>
              <a:cxn ang="0">
                <a:pos x="106" y="169"/>
              </a:cxn>
              <a:cxn ang="0">
                <a:pos x="91" y="43"/>
              </a:cxn>
              <a:cxn ang="0">
                <a:pos x="74" y="88"/>
              </a:cxn>
              <a:cxn ang="0">
                <a:pos x="69" y="88"/>
              </a:cxn>
              <a:cxn ang="0">
                <a:pos x="40" y="58"/>
              </a:cxn>
              <a:cxn ang="0">
                <a:pos x="40" y="32"/>
              </a:cxn>
              <a:cxn ang="0">
                <a:pos x="55" y="16"/>
              </a:cxn>
              <a:cxn ang="0">
                <a:pos x="60" y="16"/>
              </a:cxn>
              <a:cxn ang="0">
                <a:pos x="91" y="43"/>
              </a:cxn>
              <a:cxn ang="0">
                <a:pos x="188" y="86"/>
              </a:cxn>
              <a:cxn ang="0">
                <a:pos x="188" y="49"/>
              </a:cxn>
              <a:cxn ang="0">
                <a:pos x="164" y="49"/>
              </a:cxn>
              <a:cxn ang="0">
                <a:pos x="164" y="86"/>
              </a:cxn>
              <a:cxn ang="0">
                <a:pos x="127" y="86"/>
              </a:cxn>
              <a:cxn ang="0">
                <a:pos x="127" y="110"/>
              </a:cxn>
              <a:cxn ang="0">
                <a:pos x="164" y="110"/>
              </a:cxn>
              <a:cxn ang="0">
                <a:pos x="164" y="148"/>
              </a:cxn>
              <a:cxn ang="0">
                <a:pos x="188" y="148"/>
              </a:cxn>
              <a:cxn ang="0">
                <a:pos x="188" y="110"/>
              </a:cxn>
              <a:cxn ang="0">
                <a:pos x="226" y="110"/>
              </a:cxn>
              <a:cxn ang="0">
                <a:pos x="226" y="86"/>
              </a:cxn>
              <a:cxn ang="0">
                <a:pos x="188" y="86"/>
              </a:cxn>
              <a:cxn ang="0">
                <a:pos x="188" y="86"/>
              </a:cxn>
              <a:cxn ang="0">
                <a:pos x="188" y="86"/>
              </a:cxn>
            </a:cxnLst>
            <a:rect l="0" t="0" r="r" b="b"/>
            <a:pathLst>
              <a:path w="226" h="221">
                <a:moveTo>
                  <a:pt x="12" y="55"/>
                </a:moveTo>
                <a:cubicBezTo>
                  <a:pt x="12" y="74"/>
                  <a:pt x="19" y="87"/>
                  <a:pt x="31" y="95"/>
                </a:cubicBezTo>
                <a:cubicBezTo>
                  <a:pt x="41" y="102"/>
                  <a:pt x="53" y="103"/>
                  <a:pt x="59" y="103"/>
                </a:cubicBezTo>
                <a:cubicBezTo>
                  <a:pt x="61" y="103"/>
                  <a:pt x="62" y="103"/>
                  <a:pt x="63" y="103"/>
                </a:cubicBezTo>
                <a:cubicBezTo>
                  <a:pt x="63" y="103"/>
                  <a:pt x="61" y="115"/>
                  <a:pt x="70" y="128"/>
                </a:cubicBezTo>
                <a:cubicBezTo>
                  <a:pt x="70" y="128"/>
                  <a:pt x="70" y="128"/>
                  <a:pt x="70" y="128"/>
                </a:cubicBezTo>
                <a:cubicBezTo>
                  <a:pt x="53" y="128"/>
                  <a:pt x="0" y="131"/>
                  <a:pt x="0" y="175"/>
                </a:cubicBezTo>
                <a:cubicBezTo>
                  <a:pt x="0" y="219"/>
                  <a:pt x="49" y="221"/>
                  <a:pt x="59" y="221"/>
                </a:cubicBezTo>
                <a:cubicBezTo>
                  <a:pt x="60" y="221"/>
                  <a:pt x="60" y="221"/>
                  <a:pt x="60" y="221"/>
                </a:cubicBezTo>
                <a:cubicBezTo>
                  <a:pt x="60" y="221"/>
                  <a:pt x="61" y="221"/>
                  <a:pt x="62" y="221"/>
                </a:cubicBezTo>
                <a:cubicBezTo>
                  <a:pt x="68" y="221"/>
                  <a:pt x="84" y="221"/>
                  <a:pt x="99" y="213"/>
                </a:cubicBezTo>
                <a:cubicBezTo>
                  <a:pt x="119" y="204"/>
                  <a:pt x="129" y="187"/>
                  <a:pt x="129" y="164"/>
                </a:cubicBezTo>
                <a:cubicBezTo>
                  <a:pt x="129" y="142"/>
                  <a:pt x="114" y="129"/>
                  <a:pt x="103" y="119"/>
                </a:cubicBezTo>
                <a:cubicBezTo>
                  <a:pt x="96" y="113"/>
                  <a:pt x="90" y="108"/>
                  <a:pt x="90" y="103"/>
                </a:cubicBezTo>
                <a:cubicBezTo>
                  <a:pt x="90" y="98"/>
                  <a:pt x="94" y="95"/>
                  <a:pt x="100" y="90"/>
                </a:cubicBezTo>
                <a:cubicBezTo>
                  <a:pt x="108" y="82"/>
                  <a:pt x="117" y="71"/>
                  <a:pt x="117" y="50"/>
                </a:cubicBezTo>
                <a:cubicBezTo>
                  <a:pt x="117" y="32"/>
                  <a:pt x="114" y="19"/>
                  <a:pt x="100" y="12"/>
                </a:cubicBezTo>
                <a:cubicBezTo>
                  <a:pt x="101" y="11"/>
                  <a:pt x="107" y="10"/>
                  <a:pt x="109" y="10"/>
                </a:cubicBezTo>
                <a:cubicBezTo>
                  <a:pt x="117" y="9"/>
                  <a:pt x="129" y="8"/>
                  <a:pt x="129" y="1"/>
                </a:cubicBezTo>
                <a:cubicBezTo>
                  <a:pt x="129" y="0"/>
                  <a:pt x="129" y="0"/>
                  <a:pt x="129" y="0"/>
                </a:cubicBezTo>
                <a:cubicBezTo>
                  <a:pt x="71" y="0"/>
                  <a:pt x="71" y="0"/>
                  <a:pt x="71" y="0"/>
                </a:cubicBezTo>
                <a:cubicBezTo>
                  <a:pt x="70" y="0"/>
                  <a:pt x="12" y="2"/>
                  <a:pt x="12" y="55"/>
                </a:cubicBezTo>
                <a:close/>
                <a:moveTo>
                  <a:pt x="106" y="169"/>
                </a:moveTo>
                <a:cubicBezTo>
                  <a:pt x="107" y="186"/>
                  <a:pt x="92" y="199"/>
                  <a:pt x="69" y="201"/>
                </a:cubicBezTo>
                <a:cubicBezTo>
                  <a:pt x="46" y="203"/>
                  <a:pt x="27" y="192"/>
                  <a:pt x="26" y="175"/>
                </a:cubicBezTo>
                <a:cubicBezTo>
                  <a:pt x="25" y="166"/>
                  <a:pt x="29" y="158"/>
                  <a:pt x="36" y="151"/>
                </a:cubicBezTo>
                <a:cubicBezTo>
                  <a:pt x="44" y="144"/>
                  <a:pt x="54" y="140"/>
                  <a:pt x="65" y="139"/>
                </a:cubicBezTo>
                <a:cubicBezTo>
                  <a:pt x="66" y="139"/>
                  <a:pt x="68" y="139"/>
                  <a:pt x="69" y="139"/>
                </a:cubicBezTo>
                <a:cubicBezTo>
                  <a:pt x="90" y="139"/>
                  <a:pt x="105" y="152"/>
                  <a:pt x="106" y="169"/>
                </a:cubicBezTo>
                <a:close/>
                <a:moveTo>
                  <a:pt x="91" y="43"/>
                </a:moveTo>
                <a:cubicBezTo>
                  <a:pt x="96" y="63"/>
                  <a:pt x="88" y="84"/>
                  <a:pt x="74" y="88"/>
                </a:cubicBezTo>
                <a:cubicBezTo>
                  <a:pt x="73" y="88"/>
                  <a:pt x="71" y="88"/>
                  <a:pt x="69" y="88"/>
                </a:cubicBezTo>
                <a:cubicBezTo>
                  <a:pt x="57" y="88"/>
                  <a:pt x="44" y="76"/>
                  <a:pt x="40" y="58"/>
                </a:cubicBezTo>
                <a:cubicBezTo>
                  <a:pt x="37" y="48"/>
                  <a:pt x="37" y="40"/>
                  <a:pt x="40" y="32"/>
                </a:cubicBezTo>
                <a:cubicBezTo>
                  <a:pt x="43" y="24"/>
                  <a:pt x="48" y="18"/>
                  <a:pt x="55" y="16"/>
                </a:cubicBezTo>
                <a:cubicBezTo>
                  <a:pt x="57" y="16"/>
                  <a:pt x="58" y="16"/>
                  <a:pt x="60" y="16"/>
                </a:cubicBezTo>
                <a:cubicBezTo>
                  <a:pt x="75" y="16"/>
                  <a:pt x="85" y="22"/>
                  <a:pt x="91" y="43"/>
                </a:cubicBezTo>
                <a:close/>
                <a:moveTo>
                  <a:pt x="188" y="86"/>
                </a:moveTo>
                <a:cubicBezTo>
                  <a:pt x="188" y="49"/>
                  <a:pt x="188" y="49"/>
                  <a:pt x="188" y="49"/>
                </a:cubicBezTo>
                <a:cubicBezTo>
                  <a:pt x="164" y="49"/>
                  <a:pt x="164" y="49"/>
                  <a:pt x="164" y="49"/>
                </a:cubicBezTo>
                <a:cubicBezTo>
                  <a:pt x="164" y="86"/>
                  <a:pt x="164" y="86"/>
                  <a:pt x="164" y="86"/>
                </a:cubicBezTo>
                <a:cubicBezTo>
                  <a:pt x="127" y="86"/>
                  <a:pt x="127" y="86"/>
                  <a:pt x="127" y="86"/>
                </a:cubicBezTo>
                <a:cubicBezTo>
                  <a:pt x="127" y="110"/>
                  <a:pt x="127" y="110"/>
                  <a:pt x="127" y="110"/>
                </a:cubicBezTo>
                <a:cubicBezTo>
                  <a:pt x="164" y="110"/>
                  <a:pt x="164" y="110"/>
                  <a:pt x="164" y="110"/>
                </a:cubicBezTo>
                <a:cubicBezTo>
                  <a:pt x="164" y="148"/>
                  <a:pt x="164" y="148"/>
                  <a:pt x="164" y="148"/>
                </a:cubicBezTo>
                <a:cubicBezTo>
                  <a:pt x="188" y="148"/>
                  <a:pt x="188" y="148"/>
                  <a:pt x="188" y="148"/>
                </a:cubicBezTo>
                <a:cubicBezTo>
                  <a:pt x="188" y="110"/>
                  <a:pt x="188" y="110"/>
                  <a:pt x="188" y="110"/>
                </a:cubicBezTo>
                <a:cubicBezTo>
                  <a:pt x="226" y="110"/>
                  <a:pt x="226" y="110"/>
                  <a:pt x="226" y="110"/>
                </a:cubicBezTo>
                <a:cubicBezTo>
                  <a:pt x="226" y="86"/>
                  <a:pt x="226" y="86"/>
                  <a:pt x="226" y="86"/>
                </a:cubicBezTo>
                <a:lnTo>
                  <a:pt x="188" y="86"/>
                </a:lnTo>
                <a:close/>
                <a:moveTo>
                  <a:pt x="188" y="86"/>
                </a:moveTo>
                <a:cubicBezTo>
                  <a:pt x="188" y="86"/>
                  <a:pt x="188" y="86"/>
                  <a:pt x="188" y="86"/>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7" name="Freeform 46"/>
          <p:cNvSpPr>
            <a:spLocks noEditPoints="1"/>
          </p:cNvSpPr>
          <p:nvPr/>
        </p:nvSpPr>
        <p:spPr bwMode="auto">
          <a:xfrm>
            <a:off x="8212708" y="5137506"/>
            <a:ext cx="520700" cy="363538"/>
          </a:xfrm>
          <a:custGeom>
            <a:avLst/>
            <a:gdLst/>
            <a:ahLst/>
            <a:cxnLst>
              <a:cxn ang="0">
                <a:pos x="261" y="30"/>
              </a:cxn>
              <a:cxn ang="0">
                <a:pos x="232" y="4"/>
              </a:cxn>
              <a:cxn ang="0">
                <a:pos x="133" y="0"/>
              </a:cxn>
              <a:cxn ang="0">
                <a:pos x="33" y="4"/>
              </a:cxn>
              <a:cxn ang="0">
                <a:pos x="4" y="30"/>
              </a:cxn>
              <a:cxn ang="0">
                <a:pos x="0" y="93"/>
              </a:cxn>
              <a:cxn ang="0">
                <a:pos x="4" y="156"/>
              </a:cxn>
              <a:cxn ang="0">
                <a:pos x="33" y="182"/>
              </a:cxn>
              <a:cxn ang="0">
                <a:pos x="133" y="186"/>
              </a:cxn>
              <a:cxn ang="0">
                <a:pos x="232" y="182"/>
              </a:cxn>
              <a:cxn ang="0">
                <a:pos x="261" y="156"/>
              </a:cxn>
              <a:cxn ang="0">
                <a:pos x="266" y="93"/>
              </a:cxn>
              <a:cxn ang="0">
                <a:pos x="261" y="30"/>
              </a:cxn>
              <a:cxn ang="0">
                <a:pos x="98" y="134"/>
              </a:cxn>
              <a:cxn ang="0">
                <a:pos x="98" y="46"/>
              </a:cxn>
              <a:cxn ang="0">
                <a:pos x="183" y="90"/>
              </a:cxn>
              <a:cxn ang="0">
                <a:pos x="98" y="134"/>
              </a:cxn>
              <a:cxn ang="0">
                <a:pos x="98" y="134"/>
              </a:cxn>
              <a:cxn ang="0">
                <a:pos x="98" y="134"/>
              </a:cxn>
            </a:cxnLst>
            <a:rect l="0" t="0" r="r" b="b"/>
            <a:pathLst>
              <a:path w="266" h="186">
                <a:moveTo>
                  <a:pt x="261" y="30"/>
                </a:moveTo>
                <a:cubicBezTo>
                  <a:pt x="258" y="16"/>
                  <a:pt x="246" y="5"/>
                  <a:pt x="232" y="4"/>
                </a:cubicBezTo>
                <a:cubicBezTo>
                  <a:pt x="199" y="0"/>
                  <a:pt x="166" y="0"/>
                  <a:pt x="133" y="0"/>
                </a:cubicBezTo>
                <a:cubicBezTo>
                  <a:pt x="100" y="0"/>
                  <a:pt x="66" y="0"/>
                  <a:pt x="33" y="4"/>
                </a:cubicBezTo>
                <a:cubicBezTo>
                  <a:pt x="19" y="5"/>
                  <a:pt x="8" y="16"/>
                  <a:pt x="4" y="30"/>
                </a:cubicBezTo>
                <a:cubicBezTo>
                  <a:pt x="0" y="50"/>
                  <a:pt x="0" y="72"/>
                  <a:pt x="0" y="93"/>
                </a:cubicBezTo>
                <a:cubicBezTo>
                  <a:pt x="0" y="114"/>
                  <a:pt x="0" y="136"/>
                  <a:pt x="4" y="156"/>
                </a:cubicBezTo>
                <a:cubicBezTo>
                  <a:pt x="8" y="170"/>
                  <a:pt x="19" y="180"/>
                  <a:pt x="33" y="182"/>
                </a:cubicBezTo>
                <a:cubicBezTo>
                  <a:pt x="66" y="186"/>
                  <a:pt x="100" y="186"/>
                  <a:pt x="133" y="186"/>
                </a:cubicBezTo>
                <a:cubicBezTo>
                  <a:pt x="166" y="186"/>
                  <a:pt x="199" y="186"/>
                  <a:pt x="232" y="182"/>
                </a:cubicBezTo>
                <a:cubicBezTo>
                  <a:pt x="246" y="180"/>
                  <a:pt x="258" y="170"/>
                  <a:pt x="261" y="156"/>
                </a:cubicBezTo>
                <a:cubicBezTo>
                  <a:pt x="266" y="136"/>
                  <a:pt x="266" y="114"/>
                  <a:pt x="266" y="93"/>
                </a:cubicBezTo>
                <a:cubicBezTo>
                  <a:pt x="266" y="72"/>
                  <a:pt x="266" y="50"/>
                  <a:pt x="261" y="30"/>
                </a:cubicBezTo>
                <a:close/>
                <a:moveTo>
                  <a:pt x="98" y="134"/>
                </a:moveTo>
                <a:cubicBezTo>
                  <a:pt x="98" y="46"/>
                  <a:pt x="98" y="46"/>
                  <a:pt x="98" y="46"/>
                </a:cubicBezTo>
                <a:cubicBezTo>
                  <a:pt x="127" y="61"/>
                  <a:pt x="155" y="76"/>
                  <a:pt x="183" y="90"/>
                </a:cubicBezTo>
                <a:cubicBezTo>
                  <a:pt x="155" y="105"/>
                  <a:pt x="127" y="120"/>
                  <a:pt x="98" y="134"/>
                </a:cubicBezTo>
                <a:close/>
                <a:moveTo>
                  <a:pt x="98" y="134"/>
                </a:moveTo>
                <a:cubicBezTo>
                  <a:pt x="98" y="134"/>
                  <a:pt x="98" y="134"/>
                  <a:pt x="98" y="134"/>
                </a:cubicBezTo>
              </a:path>
            </a:pathLst>
          </a:custGeom>
          <a:solidFill>
            <a:schemeClr val="bg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48" name="Freeform 47"/>
          <p:cNvSpPr>
            <a:spLocks noEditPoints="1"/>
          </p:cNvSpPr>
          <p:nvPr/>
        </p:nvSpPr>
        <p:spPr bwMode="auto">
          <a:xfrm>
            <a:off x="5542841" y="3238450"/>
            <a:ext cx="918914" cy="918910"/>
          </a:xfrm>
          <a:custGeom>
            <a:avLst/>
            <a:gdLst/>
            <a:ahLst/>
            <a:cxnLst>
              <a:cxn ang="0">
                <a:pos x="146" y="130"/>
              </a:cxn>
              <a:cxn ang="0">
                <a:pos x="130" y="146"/>
              </a:cxn>
              <a:cxn ang="0">
                <a:pos x="146" y="162"/>
              </a:cxn>
              <a:cxn ang="0">
                <a:pos x="162" y="146"/>
              </a:cxn>
              <a:cxn ang="0">
                <a:pos x="146" y="130"/>
              </a:cxn>
              <a:cxn ang="0">
                <a:pos x="146" y="0"/>
              </a:cxn>
              <a:cxn ang="0">
                <a:pos x="0" y="146"/>
              </a:cxn>
              <a:cxn ang="0">
                <a:pos x="146" y="291"/>
              </a:cxn>
              <a:cxn ang="0">
                <a:pos x="291" y="146"/>
              </a:cxn>
              <a:cxn ang="0">
                <a:pos x="146" y="0"/>
              </a:cxn>
              <a:cxn ang="0">
                <a:pos x="178" y="178"/>
              </a:cxn>
              <a:cxn ang="0">
                <a:pos x="58" y="233"/>
              </a:cxn>
              <a:cxn ang="0">
                <a:pos x="114" y="114"/>
              </a:cxn>
              <a:cxn ang="0">
                <a:pos x="233" y="58"/>
              </a:cxn>
              <a:cxn ang="0">
                <a:pos x="178" y="178"/>
              </a:cxn>
              <a:cxn ang="0">
                <a:pos x="178" y="178"/>
              </a:cxn>
              <a:cxn ang="0">
                <a:pos x="178" y="178"/>
              </a:cxn>
            </a:cxnLst>
            <a:rect l="0" t="0" r="r" b="b"/>
            <a:pathLst>
              <a:path w="291" h="291">
                <a:moveTo>
                  <a:pt x="146" y="130"/>
                </a:moveTo>
                <a:cubicBezTo>
                  <a:pt x="137" y="130"/>
                  <a:pt x="130" y="137"/>
                  <a:pt x="130" y="146"/>
                </a:cubicBezTo>
                <a:cubicBezTo>
                  <a:pt x="130" y="155"/>
                  <a:pt x="137" y="162"/>
                  <a:pt x="146" y="162"/>
                </a:cubicBezTo>
                <a:cubicBezTo>
                  <a:pt x="154" y="162"/>
                  <a:pt x="162" y="155"/>
                  <a:pt x="162" y="146"/>
                </a:cubicBezTo>
                <a:cubicBezTo>
                  <a:pt x="162" y="137"/>
                  <a:pt x="154" y="130"/>
                  <a:pt x="146" y="130"/>
                </a:cubicBezTo>
                <a:close/>
                <a:moveTo>
                  <a:pt x="146" y="0"/>
                </a:moveTo>
                <a:cubicBezTo>
                  <a:pt x="66" y="0"/>
                  <a:pt x="0" y="66"/>
                  <a:pt x="0" y="146"/>
                </a:cubicBezTo>
                <a:cubicBezTo>
                  <a:pt x="0" y="226"/>
                  <a:pt x="66" y="291"/>
                  <a:pt x="146" y="291"/>
                </a:cubicBezTo>
                <a:cubicBezTo>
                  <a:pt x="226" y="291"/>
                  <a:pt x="291" y="226"/>
                  <a:pt x="291" y="146"/>
                </a:cubicBezTo>
                <a:cubicBezTo>
                  <a:pt x="291" y="66"/>
                  <a:pt x="226" y="0"/>
                  <a:pt x="146" y="0"/>
                </a:cubicBezTo>
                <a:close/>
                <a:moveTo>
                  <a:pt x="178" y="178"/>
                </a:moveTo>
                <a:cubicBezTo>
                  <a:pt x="58" y="233"/>
                  <a:pt x="58" y="233"/>
                  <a:pt x="58" y="233"/>
                </a:cubicBezTo>
                <a:cubicBezTo>
                  <a:pt x="114" y="114"/>
                  <a:pt x="114" y="114"/>
                  <a:pt x="114" y="114"/>
                </a:cubicBezTo>
                <a:cubicBezTo>
                  <a:pt x="233" y="58"/>
                  <a:pt x="233" y="58"/>
                  <a:pt x="233" y="58"/>
                </a:cubicBezTo>
                <a:lnTo>
                  <a:pt x="178" y="178"/>
                </a:lnTo>
                <a:close/>
                <a:moveTo>
                  <a:pt x="178" y="178"/>
                </a:moveTo>
                <a:cubicBezTo>
                  <a:pt x="178" y="178"/>
                  <a:pt x="178" y="178"/>
                  <a:pt x="178" y="178"/>
                </a:cubicBezTo>
              </a:path>
            </a:pathLst>
          </a:custGeom>
          <a:solidFill>
            <a:schemeClr val="bg1">
              <a:lumMod val="50000"/>
            </a:schemeClr>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2" name="TextBox 5"/>
          <p:cNvSpPr txBox="1"/>
          <p:nvPr>
            <p:custDataLst>
              <p:tags r:id="rId1"/>
            </p:custDataLst>
          </p:nvPr>
        </p:nvSpPr>
        <p:spPr>
          <a:xfrm>
            <a:off x="526933" y="296749"/>
            <a:ext cx="11308360" cy="607695"/>
          </a:xfrm>
          <a:prstGeom prst="rect">
            <a:avLst/>
          </a:prstGeom>
          <a:noFill/>
        </p:spPr>
        <p:txBody>
          <a:bodyPr wrap="square" rtlCol="0" anchor="ctr">
            <a:spAutoFit/>
          </a:bodyPr>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360"/>
                                          </p:val>
                                        </p:tav>
                                        <p:tav tm="100000">
                                          <p:val>
                                            <p:fltVal val="0"/>
                                          </p:val>
                                        </p:tav>
                                      </p:tavLst>
                                    </p:anim>
                                    <p:animEffect transition="in" filter="fade">
                                      <p:cBhvr>
                                        <p:cTn id="10" dur="500"/>
                                        <p:tgtEl>
                                          <p:spTgt spid="48"/>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 calcmode="lin" valueType="num">
                                      <p:cBhvr>
                                        <p:cTn id="20" dur="500" fill="hold"/>
                                        <p:tgtEl>
                                          <p:spTgt spid="44"/>
                                        </p:tgtEl>
                                        <p:attrNameLst>
                                          <p:attrName>style.rotation</p:attrName>
                                        </p:attrNameLst>
                                      </p:cBhvr>
                                      <p:tavLst>
                                        <p:tav tm="0">
                                          <p:val>
                                            <p:fltVal val="360"/>
                                          </p:val>
                                        </p:tav>
                                        <p:tav tm="100000">
                                          <p:val>
                                            <p:fltVal val="0"/>
                                          </p:val>
                                        </p:tav>
                                      </p:tavLst>
                                    </p:anim>
                                    <p:animEffect transition="in" filter="fade">
                                      <p:cBhvr>
                                        <p:cTn id="21" dur="500"/>
                                        <p:tgtEl>
                                          <p:spTgt spid="44"/>
                                        </p:tgtEl>
                                      </p:cBhvr>
                                    </p:animEffect>
                                  </p:childTnLst>
                                </p:cTn>
                              </p:par>
                              <p:par>
                                <p:cTn id="22" presetID="2" presetClass="entr" presetSubtype="8" accel="20000" decel="8000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0-#ppt_w/2"/>
                                          </p:val>
                                        </p:tav>
                                        <p:tav tm="100000">
                                          <p:val>
                                            <p:strVal val="#ppt_x"/>
                                          </p:val>
                                        </p:tav>
                                      </p:tavLst>
                                    </p:anim>
                                    <p:anim calcmode="lin" valueType="num">
                                      <p:cBhvr additive="base">
                                        <p:cTn id="25" dur="50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style.rotation</p:attrName>
                                        </p:attrNameLst>
                                      </p:cBhvr>
                                      <p:tavLst>
                                        <p:tav tm="0">
                                          <p:val>
                                            <p:fltVal val="360"/>
                                          </p:val>
                                        </p:tav>
                                        <p:tav tm="100000">
                                          <p:val>
                                            <p:fltVal val="0"/>
                                          </p:val>
                                        </p:tav>
                                      </p:tavLst>
                                    </p:anim>
                                    <p:animEffect transition="in" filter="fade">
                                      <p:cBhvr>
                                        <p:cTn id="36" dur="500"/>
                                        <p:tgtEl>
                                          <p:spTgt spid="42"/>
                                        </p:tgtEl>
                                      </p:cBhvr>
                                    </p:animEffect>
                                  </p:childTnLst>
                                </p:cTn>
                              </p:par>
                              <p:par>
                                <p:cTn id="37" presetID="2" presetClass="entr" presetSubtype="8" accel="20000" decel="8000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right)">
                                      <p:cBhvr>
                                        <p:cTn id="44" dur="500"/>
                                        <p:tgtEl>
                                          <p:spTgt spid="33"/>
                                        </p:tgtEl>
                                      </p:cBhvr>
                                    </p:animEffect>
                                  </p:childTnLst>
                                </p:cTn>
                              </p:par>
                            </p:childTnLst>
                          </p:cTn>
                        </p:par>
                        <p:par>
                          <p:cTn id="45" fill="hold">
                            <p:stCondLst>
                              <p:cond delay="3000"/>
                            </p:stCondLst>
                            <p:childTnLst>
                              <p:par>
                                <p:cTn id="46" presetID="49" presetClass="entr" presetSubtype="0" decel="10000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360"/>
                                          </p:val>
                                        </p:tav>
                                        <p:tav tm="100000">
                                          <p:val>
                                            <p:fltVal val="0"/>
                                          </p:val>
                                        </p:tav>
                                      </p:tavLst>
                                    </p:anim>
                                    <p:animEffect transition="in" filter="fade">
                                      <p:cBhvr>
                                        <p:cTn id="51" dur="500"/>
                                        <p:tgtEl>
                                          <p:spTgt spid="43"/>
                                        </p:tgtEl>
                                      </p:cBhvr>
                                    </p:animEffect>
                                  </p:childTnLst>
                                </p:cTn>
                              </p:par>
                              <p:par>
                                <p:cTn id="52" presetID="2" presetClass="entr" presetSubtype="8" accel="20000" decel="8000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0-#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par>
                          <p:cTn id="60" fill="hold">
                            <p:stCondLst>
                              <p:cond delay="4000"/>
                            </p:stCondLst>
                            <p:childTnLst>
                              <p:par>
                                <p:cTn id="61" presetID="49" presetClass="entr" presetSubtype="0" decel="10000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 calcmode="lin" valueType="num">
                                      <p:cBhvr>
                                        <p:cTn id="65" dur="500" fill="hold"/>
                                        <p:tgtEl>
                                          <p:spTgt spid="46"/>
                                        </p:tgtEl>
                                        <p:attrNameLst>
                                          <p:attrName>style.rotation</p:attrName>
                                        </p:attrNameLst>
                                      </p:cBhvr>
                                      <p:tavLst>
                                        <p:tav tm="0">
                                          <p:val>
                                            <p:fltVal val="360"/>
                                          </p:val>
                                        </p:tav>
                                        <p:tav tm="100000">
                                          <p:val>
                                            <p:fltVal val="0"/>
                                          </p:val>
                                        </p:tav>
                                      </p:tavLst>
                                    </p:anim>
                                    <p:animEffect transition="in" filter="fade">
                                      <p:cBhvr>
                                        <p:cTn id="66" dur="500"/>
                                        <p:tgtEl>
                                          <p:spTgt spid="46"/>
                                        </p:tgtEl>
                                      </p:cBhvr>
                                    </p:animEffect>
                                  </p:childTnLst>
                                </p:cTn>
                              </p:par>
                              <p:par>
                                <p:cTn id="67" presetID="2" presetClass="entr" presetSubtype="2" accel="20000" decel="8000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1+#ppt_w/2"/>
                                          </p:val>
                                        </p:tav>
                                        <p:tav tm="100000">
                                          <p:val>
                                            <p:strVal val="#ppt_x"/>
                                          </p:val>
                                        </p:tav>
                                      </p:tavLst>
                                    </p:anim>
                                    <p:anim calcmode="lin" valueType="num">
                                      <p:cBhvr additive="base">
                                        <p:cTn id="70" dur="500" fill="hold"/>
                                        <p:tgtEl>
                                          <p:spTgt spid="40"/>
                                        </p:tgtEl>
                                        <p:attrNameLst>
                                          <p:attrName>ppt_y</p:attrName>
                                        </p:attrNameLst>
                                      </p:cBhvr>
                                      <p:tavLst>
                                        <p:tav tm="0">
                                          <p:val>
                                            <p:strVal val="#ppt_y"/>
                                          </p:val>
                                        </p:tav>
                                        <p:tav tm="100000">
                                          <p:val>
                                            <p:strVal val="#ppt_y"/>
                                          </p:val>
                                        </p:tav>
                                      </p:tavLst>
                                    </p:anim>
                                  </p:childTnLst>
                                </p:cTn>
                              </p:par>
                            </p:childTnLst>
                          </p:cTn>
                        </p:par>
                        <p:par>
                          <p:cTn id="71" fill="hold">
                            <p:stCondLst>
                              <p:cond delay="4500"/>
                            </p:stCondLst>
                            <p:childTnLst>
                              <p:par>
                                <p:cTn id="72" presetID="22" presetClass="entr" presetSubtype="8"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left)">
                                      <p:cBhvr>
                                        <p:cTn id="74" dur="500"/>
                                        <p:tgtEl>
                                          <p:spTgt spid="31"/>
                                        </p:tgtEl>
                                      </p:cBhvr>
                                    </p:animEffect>
                                  </p:childTnLst>
                                </p:cTn>
                              </p:par>
                            </p:childTnLst>
                          </p:cTn>
                        </p:par>
                        <p:par>
                          <p:cTn id="75" fill="hold">
                            <p:stCondLst>
                              <p:cond delay="5000"/>
                            </p:stCondLst>
                            <p:childTnLst>
                              <p:par>
                                <p:cTn id="76" presetID="49" presetClass="entr" presetSubtype="0" decel="10000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 calcmode="lin" valueType="num">
                                      <p:cBhvr>
                                        <p:cTn id="78" dur="500" fill="hold"/>
                                        <p:tgtEl>
                                          <p:spTgt spid="45"/>
                                        </p:tgtEl>
                                        <p:attrNameLst>
                                          <p:attrName>ppt_w</p:attrName>
                                        </p:attrNameLst>
                                      </p:cBhvr>
                                      <p:tavLst>
                                        <p:tav tm="0">
                                          <p:val>
                                            <p:fltVal val="0"/>
                                          </p:val>
                                        </p:tav>
                                        <p:tav tm="100000">
                                          <p:val>
                                            <p:strVal val="#ppt_w"/>
                                          </p:val>
                                        </p:tav>
                                      </p:tavLst>
                                    </p:anim>
                                    <p:anim calcmode="lin" valueType="num">
                                      <p:cBhvr>
                                        <p:cTn id="79" dur="500" fill="hold"/>
                                        <p:tgtEl>
                                          <p:spTgt spid="45"/>
                                        </p:tgtEl>
                                        <p:attrNameLst>
                                          <p:attrName>ppt_h</p:attrName>
                                        </p:attrNameLst>
                                      </p:cBhvr>
                                      <p:tavLst>
                                        <p:tav tm="0">
                                          <p:val>
                                            <p:fltVal val="0"/>
                                          </p:val>
                                        </p:tav>
                                        <p:tav tm="100000">
                                          <p:val>
                                            <p:strVal val="#ppt_h"/>
                                          </p:val>
                                        </p:tav>
                                      </p:tavLst>
                                    </p:anim>
                                    <p:anim calcmode="lin" valueType="num">
                                      <p:cBhvr>
                                        <p:cTn id="80" dur="500" fill="hold"/>
                                        <p:tgtEl>
                                          <p:spTgt spid="45"/>
                                        </p:tgtEl>
                                        <p:attrNameLst>
                                          <p:attrName>style.rotation</p:attrName>
                                        </p:attrNameLst>
                                      </p:cBhvr>
                                      <p:tavLst>
                                        <p:tav tm="0">
                                          <p:val>
                                            <p:fltVal val="360"/>
                                          </p:val>
                                        </p:tav>
                                        <p:tav tm="100000">
                                          <p:val>
                                            <p:fltVal val="0"/>
                                          </p:val>
                                        </p:tav>
                                      </p:tavLst>
                                    </p:anim>
                                    <p:animEffect transition="in" filter="fade">
                                      <p:cBhvr>
                                        <p:cTn id="81" dur="500"/>
                                        <p:tgtEl>
                                          <p:spTgt spid="45"/>
                                        </p:tgtEl>
                                      </p:cBhvr>
                                    </p:animEffect>
                                  </p:childTnLst>
                                </p:cTn>
                              </p:par>
                              <p:par>
                                <p:cTn id="82" presetID="2" presetClass="entr" presetSubtype="2" accel="20000" decel="8000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 calcmode="lin" valueType="num">
                                      <p:cBhvr additive="base">
                                        <p:cTn id="84" dur="500" fill="hold"/>
                                        <p:tgtEl>
                                          <p:spTgt spid="39"/>
                                        </p:tgtEl>
                                        <p:attrNameLst>
                                          <p:attrName>ppt_x</p:attrName>
                                        </p:attrNameLst>
                                      </p:cBhvr>
                                      <p:tavLst>
                                        <p:tav tm="0">
                                          <p:val>
                                            <p:strVal val="1+#ppt_w/2"/>
                                          </p:val>
                                        </p:tav>
                                        <p:tav tm="100000">
                                          <p:val>
                                            <p:strVal val="#ppt_x"/>
                                          </p:val>
                                        </p:tav>
                                      </p:tavLst>
                                    </p:anim>
                                    <p:anim calcmode="lin" valueType="num">
                                      <p:cBhvr additive="base">
                                        <p:cTn id="85" dur="500" fill="hold"/>
                                        <p:tgtEl>
                                          <p:spTgt spid="39"/>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22" presetClass="entr" presetSubtype="8" fill="hold"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500"/>
                                        <p:tgtEl>
                                          <p:spTgt spid="32"/>
                                        </p:tgtEl>
                                      </p:cBhvr>
                                    </p:animEffect>
                                  </p:childTnLst>
                                </p:cTn>
                              </p:par>
                            </p:childTnLst>
                          </p:cTn>
                        </p:par>
                        <p:par>
                          <p:cTn id="90" fill="hold">
                            <p:stCondLst>
                              <p:cond delay="6000"/>
                            </p:stCondLst>
                            <p:childTnLst>
                              <p:par>
                                <p:cTn id="91" presetID="49" presetClass="entr" presetSubtype="0" decel="10000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p:cTn id="93" dur="500" fill="hold"/>
                                        <p:tgtEl>
                                          <p:spTgt spid="47"/>
                                        </p:tgtEl>
                                        <p:attrNameLst>
                                          <p:attrName>ppt_w</p:attrName>
                                        </p:attrNameLst>
                                      </p:cBhvr>
                                      <p:tavLst>
                                        <p:tav tm="0">
                                          <p:val>
                                            <p:fltVal val="0"/>
                                          </p:val>
                                        </p:tav>
                                        <p:tav tm="100000">
                                          <p:val>
                                            <p:strVal val="#ppt_w"/>
                                          </p:val>
                                        </p:tav>
                                      </p:tavLst>
                                    </p:anim>
                                    <p:anim calcmode="lin" valueType="num">
                                      <p:cBhvr>
                                        <p:cTn id="94" dur="500" fill="hold"/>
                                        <p:tgtEl>
                                          <p:spTgt spid="47"/>
                                        </p:tgtEl>
                                        <p:attrNameLst>
                                          <p:attrName>ppt_h</p:attrName>
                                        </p:attrNameLst>
                                      </p:cBhvr>
                                      <p:tavLst>
                                        <p:tav tm="0">
                                          <p:val>
                                            <p:fltVal val="0"/>
                                          </p:val>
                                        </p:tav>
                                        <p:tav tm="100000">
                                          <p:val>
                                            <p:strVal val="#ppt_h"/>
                                          </p:val>
                                        </p:tav>
                                      </p:tavLst>
                                    </p:anim>
                                    <p:anim calcmode="lin" valueType="num">
                                      <p:cBhvr>
                                        <p:cTn id="95" dur="500" fill="hold"/>
                                        <p:tgtEl>
                                          <p:spTgt spid="47"/>
                                        </p:tgtEl>
                                        <p:attrNameLst>
                                          <p:attrName>style.rotation</p:attrName>
                                        </p:attrNameLst>
                                      </p:cBhvr>
                                      <p:tavLst>
                                        <p:tav tm="0">
                                          <p:val>
                                            <p:fltVal val="360"/>
                                          </p:val>
                                        </p:tav>
                                        <p:tav tm="100000">
                                          <p:val>
                                            <p:fltVal val="0"/>
                                          </p:val>
                                        </p:tav>
                                      </p:tavLst>
                                    </p:anim>
                                    <p:animEffect transition="in" filter="fade">
                                      <p:cBhvr>
                                        <p:cTn id="96" dur="500"/>
                                        <p:tgtEl>
                                          <p:spTgt spid="47"/>
                                        </p:tgtEl>
                                      </p:cBhvr>
                                    </p:animEffect>
                                  </p:childTnLst>
                                </p:cTn>
                              </p:par>
                              <p:par>
                                <p:cTn id="97" presetID="2" presetClass="entr" presetSubtype="2" accel="20000" decel="80000" fill="hold" grpId="0"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additive="base">
                                        <p:cTn id="99" dur="500" fill="hold"/>
                                        <p:tgtEl>
                                          <p:spTgt spid="41"/>
                                        </p:tgtEl>
                                        <p:attrNameLst>
                                          <p:attrName>ppt_x</p:attrName>
                                        </p:attrNameLst>
                                      </p:cBhvr>
                                      <p:tavLst>
                                        <p:tav tm="0">
                                          <p:val>
                                            <p:strVal val="1+#ppt_w/2"/>
                                          </p:val>
                                        </p:tav>
                                        <p:tav tm="100000">
                                          <p:val>
                                            <p:strVal val="#ppt_x"/>
                                          </p:val>
                                        </p:tav>
                                      </p:tavLst>
                                    </p:anim>
                                    <p:anim calcmode="lin" valueType="num">
                                      <p:cBhvr additive="base">
                                        <p:cTn id="10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6" grpId="0"/>
      <p:bldP spid="39" grpId="0"/>
      <p:bldP spid="40" grpId="0"/>
      <p:bldP spid="41" grpId="0"/>
      <p:bldP spid="42" grpId="0" bldLvl="0" animBg="1"/>
      <p:bldP spid="43" grpId="0" bldLvl="0" animBg="1"/>
      <p:bldP spid="44" grpId="0" bldLvl="0" animBg="1"/>
      <p:bldP spid="45" grpId="0" bldLvl="0" animBg="1"/>
      <p:bldP spid="46" grpId="0" bldLvl="0" animBg="1"/>
      <p:bldP spid="47" grpId="0" bldLvl="0" animBg="1"/>
      <p:bldP spid="4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p:cNvSpPr/>
          <p:nvPr/>
        </p:nvSpPr>
        <p:spPr bwMode="auto">
          <a:xfrm>
            <a:off x="7642225" y="3310010"/>
            <a:ext cx="2106613" cy="723900"/>
          </a:xfrm>
          <a:custGeom>
            <a:avLst/>
            <a:gdLst>
              <a:gd name="T0" fmla="*/ 0 w 770"/>
              <a:gd name="T1" fmla="*/ 0 h 264"/>
              <a:gd name="T2" fmla="*/ 725 w 770"/>
              <a:gd name="T3" fmla="*/ 0 h 264"/>
              <a:gd name="T4" fmla="*/ 770 w 770"/>
              <a:gd name="T5" fmla="*/ 45 h 264"/>
              <a:gd name="T6" fmla="*/ 770 w 770"/>
              <a:gd name="T7" fmla="*/ 218 h 264"/>
              <a:gd name="T8" fmla="*/ 725 w 770"/>
              <a:gd name="T9" fmla="*/ 264 h 264"/>
              <a:gd name="T10" fmla="*/ 0 w 770"/>
              <a:gd name="T11" fmla="*/ 264 h 264"/>
              <a:gd name="T12" fmla="*/ 0 w 770"/>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0" h="264">
                <a:moveTo>
                  <a:pt x="0" y="0"/>
                </a:moveTo>
                <a:cubicBezTo>
                  <a:pt x="725" y="0"/>
                  <a:pt x="725" y="0"/>
                  <a:pt x="725" y="0"/>
                </a:cubicBezTo>
                <a:cubicBezTo>
                  <a:pt x="750" y="0"/>
                  <a:pt x="770" y="21"/>
                  <a:pt x="770" y="45"/>
                </a:cubicBezTo>
                <a:cubicBezTo>
                  <a:pt x="770" y="218"/>
                  <a:pt x="770" y="218"/>
                  <a:pt x="770" y="218"/>
                </a:cubicBezTo>
                <a:cubicBezTo>
                  <a:pt x="770" y="243"/>
                  <a:pt x="750" y="264"/>
                  <a:pt x="725" y="264"/>
                </a:cubicBezTo>
                <a:cubicBezTo>
                  <a:pt x="0" y="264"/>
                  <a:pt x="0" y="264"/>
                  <a:pt x="0" y="264"/>
                </a:cubicBezTo>
                <a:cubicBezTo>
                  <a:pt x="0" y="0"/>
                  <a:pt x="0" y="0"/>
                  <a:pt x="0" y="0"/>
                </a:cubicBezTo>
                <a:close/>
              </a:path>
            </a:pathLst>
          </a:custGeom>
          <a:solidFill>
            <a:schemeClr val="accent5"/>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12"/>
          <p:cNvSpPr/>
          <p:nvPr/>
        </p:nvSpPr>
        <p:spPr bwMode="auto">
          <a:xfrm>
            <a:off x="8413750" y="2100335"/>
            <a:ext cx="2105025" cy="722313"/>
          </a:xfrm>
          <a:custGeom>
            <a:avLst/>
            <a:gdLst>
              <a:gd name="T0" fmla="*/ 0 w 770"/>
              <a:gd name="T1" fmla="*/ 0 h 264"/>
              <a:gd name="T2" fmla="*/ 725 w 770"/>
              <a:gd name="T3" fmla="*/ 0 h 264"/>
              <a:gd name="T4" fmla="*/ 770 w 770"/>
              <a:gd name="T5" fmla="*/ 46 h 264"/>
              <a:gd name="T6" fmla="*/ 770 w 770"/>
              <a:gd name="T7" fmla="*/ 219 h 264"/>
              <a:gd name="T8" fmla="*/ 725 w 770"/>
              <a:gd name="T9" fmla="*/ 264 h 264"/>
              <a:gd name="T10" fmla="*/ 0 w 770"/>
              <a:gd name="T11" fmla="*/ 264 h 264"/>
              <a:gd name="T12" fmla="*/ 0 w 770"/>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0" h="264">
                <a:moveTo>
                  <a:pt x="0" y="0"/>
                </a:moveTo>
                <a:cubicBezTo>
                  <a:pt x="725" y="0"/>
                  <a:pt x="725" y="0"/>
                  <a:pt x="725" y="0"/>
                </a:cubicBezTo>
                <a:cubicBezTo>
                  <a:pt x="750" y="0"/>
                  <a:pt x="770" y="21"/>
                  <a:pt x="770" y="46"/>
                </a:cubicBezTo>
                <a:cubicBezTo>
                  <a:pt x="770" y="219"/>
                  <a:pt x="770" y="219"/>
                  <a:pt x="770" y="219"/>
                </a:cubicBezTo>
                <a:cubicBezTo>
                  <a:pt x="770" y="244"/>
                  <a:pt x="750" y="264"/>
                  <a:pt x="725" y="264"/>
                </a:cubicBezTo>
                <a:cubicBezTo>
                  <a:pt x="0" y="264"/>
                  <a:pt x="0" y="264"/>
                  <a:pt x="0" y="264"/>
                </a:cubicBezTo>
                <a:cubicBezTo>
                  <a:pt x="0" y="0"/>
                  <a:pt x="0" y="0"/>
                  <a:pt x="0" y="0"/>
                </a:cubicBezTo>
                <a:close/>
              </a:path>
            </a:pathLst>
          </a:custGeom>
          <a:solidFill>
            <a:schemeClr val="accent6"/>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16"/>
          <p:cNvSpPr/>
          <p:nvPr/>
        </p:nvSpPr>
        <p:spPr bwMode="auto">
          <a:xfrm>
            <a:off x="2444750" y="3310010"/>
            <a:ext cx="2105025" cy="723900"/>
          </a:xfrm>
          <a:custGeom>
            <a:avLst/>
            <a:gdLst>
              <a:gd name="T0" fmla="*/ 770 w 770"/>
              <a:gd name="T1" fmla="*/ 0 h 264"/>
              <a:gd name="T2" fmla="*/ 45 w 770"/>
              <a:gd name="T3" fmla="*/ 0 h 264"/>
              <a:gd name="T4" fmla="*/ 0 w 770"/>
              <a:gd name="T5" fmla="*/ 45 h 264"/>
              <a:gd name="T6" fmla="*/ 0 w 770"/>
              <a:gd name="T7" fmla="*/ 218 h 264"/>
              <a:gd name="T8" fmla="*/ 45 w 770"/>
              <a:gd name="T9" fmla="*/ 264 h 264"/>
              <a:gd name="T10" fmla="*/ 770 w 770"/>
              <a:gd name="T11" fmla="*/ 264 h 264"/>
              <a:gd name="T12" fmla="*/ 770 w 770"/>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0" h="264">
                <a:moveTo>
                  <a:pt x="770" y="0"/>
                </a:moveTo>
                <a:cubicBezTo>
                  <a:pt x="45" y="0"/>
                  <a:pt x="45" y="0"/>
                  <a:pt x="45" y="0"/>
                </a:cubicBezTo>
                <a:cubicBezTo>
                  <a:pt x="20" y="0"/>
                  <a:pt x="0" y="21"/>
                  <a:pt x="0" y="45"/>
                </a:cubicBezTo>
                <a:cubicBezTo>
                  <a:pt x="0" y="218"/>
                  <a:pt x="0" y="218"/>
                  <a:pt x="0" y="218"/>
                </a:cubicBezTo>
                <a:cubicBezTo>
                  <a:pt x="0" y="243"/>
                  <a:pt x="20" y="264"/>
                  <a:pt x="45" y="264"/>
                </a:cubicBezTo>
                <a:cubicBezTo>
                  <a:pt x="770" y="264"/>
                  <a:pt x="770" y="264"/>
                  <a:pt x="770" y="264"/>
                </a:cubicBezTo>
                <a:cubicBezTo>
                  <a:pt x="770" y="0"/>
                  <a:pt x="770" y="0"/>
                  <a:pt x="770" y="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grpSp>
        <p:nvGrpSpPr>
          <p:cNvPr id="45" name="Group 44"/>
          <p:cNvGrpSpPr/>
          <p:nvPr/>
        </p:nvGrpSpPr>
        <p:grpSpPr>
          <a:xfrm>
            <a:off x="4579938" y="2851223"/>
            <a:ext cx="1498600" cy="1641475"/>
            <a:chOff x="4579938" y="3019978"/>
            <a:chExt cx="1498600" cy="1641475"/>
          </a:xfrm>
        </p:grpSpPr>
        <p:sp>
          <p:nvSpPr>
            <p:cNvPr id="13" name="Freeform 13"/>
            <p:cNvSpPr/>
            <p:nvPr/>
          </p:nvSpPr>
          <p:spPr bwMode="auto">
            <a:xfrm>
              <a:off x="5329238" y="3478765"/>
              <a:ext cx="749300" cy="1182688"/>
            </a:xfrm>
            <a:custGeom>
              <a:avLst/>
              <a:gdLst>
                <a:gd name="T0" fmla="*/ 472 w 472"/>
                <a:gd name="T1" fmla="*/ 0 h 745"/>
                <a:gd name="T2" fmla="*/ 472 w 472"/>
                <a:gd name="T3" fmla="*/ 456 h 745"/>
                <a:gd name="T4" fmla="*/ 0 w 472"/>
                <a:gd name="T5" fmla="*/ 745 h 745"/>
                <a:gd name="T6" fmla="*/ 0 w 472"/>
                <a:gd name="T7" fmla="*/ 290 h 745"/>
                <a:gd name="T8" fmla="*/ 472 w 472"/>
                <a:gd name="T9" fmla="*/ 0 h 745"/>
                <a:gd name="T10" fmla="*/ 472 w 472"/>
                <a:gd name="T11" fmla="*/ 0 h 745"/>
              </a:gdLst>
              <a:ahLst/>
              <a:cxnLst>
                <a:cxn ang="0">
                  <a:pos x="T0" y="T1"/>
                </a:cxn>
                <a:cxn ang="0">
                  <a:pos x="T2" y="T3"/>
                </a:cxn>
                <a:cxn ang="0">
                  <a:pos x="T4" y="T5"/>
                </a:cxn>
                <a:cxn ang="0">
                  <a:pos x="T6" y="T7"/>
                </a:cxn>
                <a:cxn ang="0">
                  <a:pos x="T8" y="T9"/>
                </a:cxn>
                <a:cxn ang="0">
                  <a:pos x="T10" y="T11"/>
                </a:cxn>
              </a:cxnLst>
              <a:rect l="0" t="0" r="r" b="b"/>
              <a:pathLst>
                <a:path w="472" h="745">
                  <a:moveTo>
                    <a:pt x="472" y="0"/>
                  </a:moveTo>
                  <a:lnTo>
                    <a:pt x="472" y="456"/>
                  </a:lnTo>
                  <a:lnTo>
                    <a:pt x="0" y="745"/>
                  </a:lnTo>
                  <a:lnTo>
                    <a:pt x="0" y="290"/>
                  </a:lnTo>
                  <a:lnTo>
                    <a:pt x="472" y="0"/>
                  </a:lnTo>
                  <a:lnTo>
                    <a:pt x="472" y="0"/>
                  </a:lnTo>
                  <a:close/>
                </a:path>
              </a:pathLst>
            </a:custGeom>
            <a:solidFill>
              <a:schemeClr val="accent2">
                <a:lumMod val="40000"/>
                <a:lumOff val="6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14"/>
            <p:cNvSpPr/>
            <p:nvPr/>
          </p:nvSpPr>
          <p:spPr bwMode="auto">
            <a:xfrm>
              <a:off x="4579938" y="3478765"/>
              <a:ext cx="749300" cy="1182688"/>
            </a:xfrm>
            <a:custGeom>
              <a:avLst/>
              <a:gdLst>
                <a:gd name="T0" fmla="*/ 472 w 472"/>
                <a:gd name="T1" fmla="*/ 745 h 745"/>
                <a:gd name="T2" fmla="*/ 472 w 472"/>
                <a:gd name="T3" fmla="*/ 290 h 745"/>
                <a:gd name="T4" fmla="*/ 0 w 472"/>
                <a:gd name="T5" fmla="*/ 0 h 745"/>
                <a:gd name="T6" fmla="*/ 0 w 472"/>
                <a:gd name="T7" fmla="*/ 456 h 745"/>
                <a:gd name="T8" fmla="*/ 472 w 472"/>
                <a:gd name="T9" fmla="*/ 745 h 745"/>
                <a:gd name="T10" fmla="*/ 472 w 472"/>
                <a:gd name="T11" fmla="*/ 745 h 745"/>
              </a:gdLst>
              <a:ahLst/>
              <a:cxnLst>
                <a:cxn ang="0">
                  <a:pos x="T0" y="T1"/>
                </a:cxn>
                <a:cxn ang="0">
                  <a:pos x="T2" y="T3"/>
                </a:cxn>
                <a:cxn ang="0">
                  <a:pos x="T4" y="T5"/>
                </a:cxn>
                <a:cxn ang="0">
                  <a:pos x="T6" y="T7"/>
                </a:cxn>
                <a:cxn ang="0">
                  <a:pos x="T8" y="T9"/>
                </a:cxn>
                <a:cxn ang="0">
                  <a:pos x="T10" y="T11"/>
                </a:cxn>
              </a:cxnLst>
              <a:rect l="0" t="0" r="r" b="b"/>
              <a:pathLst>
                <a:path w="472" h="745">
                  <a:moveTo>
                    <a:pt x="472" y="745"/>
                  </a:moveTo>
                  <a:lnTo>
                    <a:pt x="472" y="290"/>
                  </a:lnTo>
                  <a:lnTo>
                    <a:pt x="0" y="0"/>
                  </a:lnTo>
                  <a:lnTo>
                    <a:pt x="0" y="456"/>
                  </a:lnTo>
                  <a:lnTo>
                    <a:pt x="472" y="745"/>
                  </a:lnTo>
                  <a:lnTo>
                    <a:pt x="472" y="745"/>
                  </a:ln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15"/>
            <p:cNvSpPr/>
            <p:nvPr/>
          </p:nvSpPr>
          <p:spPr bwMode="auto">
            <a:xfrm>
              <a:off x="4579938" y="3019978"/>
              <a:ext cx="1498600" cy="919163"/>
            </a:xfrm>
            <a:custGeom>
              <a:avLst/>
              <a:gdLst>
                <a:gd name="T0" fmla="*/ 472 w 944"/>
                <a:gd name="T1" fmla="*/ 579 h 579"/>
                <a:gd name="T2" fmla="*/ 944 w 944"/>
                <a:gd name="T3" fmla="*/ 289 h 579"/>
                <a:gd name="T4" fmla="*/ 472 w 944"/>
                <a:gd name="T5" fmla="*/ 0 h 579"/>
                <a:gd name="T6" fmla="*/ 0 w 944"/>
                <a:gd name="T7" fmla="*/ 289 h 579"/>
                <a:gd name="T8" fmla="*/ 472 w 944"/>
                <a:gd name="T9" fmla="*/ 579 h 579"/>
                <a:gd name="T10" fmla="*/ 472 w 944"/>
                <a:gd name="T11" fmla="*/ 579 h 579"/>
              </a:gdLst>
              <a:ahLst/>
              <a:cxnLst>
                <a:cxn ang="0">
                  <a:pos x="T0" y="T1"/>
                </a:cxn>
                <a:cxn ang="0">
                  <a:pos x="T2" y="T3"/>
                </a:cxn>
                <a:cxn ang="0">
                  <a:pos x="T4" y="T5"/>
                </a:cxn>
                <a:cxn ang="0">
                  <a:pos x="T6" y="T7"/>
                </a:cxn>
                <a:cxn ang="0">
                  <a:pos x="T8" y="T9"/>
                </a:cxn>
                <a:cxn ang="0">
                  <a:pos x="T10" y="T11"/>
                </a:cxn>
              </a:cxnLst>
              <a:rect l="0" t="0" r="r" b="b"/>
              <a:pathLst>
                <a:path w="944" h="579">
                  <a:moveTo>
                    <a:pt x="472" y="579"/>
                  </a:moveTo>
                  <a:lnTo>
                    <a:pt x="944" y="289"/>
                  </a:lnTo>
                  <a:lnTo>
                    <a:pt x="472" y="0"/>
                  </a:lnTo>
                  <a:lnTo>
                    <a:pt x="0" y="289"/>
                  </a:lnTo>
                  <a:lnTo>
                    <a:pt x="472" y="579"/>
                  </a:lnTo>
                  <a:lnTo>
                    <a:pt x="472" y="579"/>
                  </a:lnTo>
                  <a:close/>
                </a:path>
              </a:pathLst>
            </a:custGeom>
            <a:solidFill>
              <a:schemeClr val="accent2">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17"/>
            <p:cNvSpPr/>
            <p:nvPr/>
          </p:nvSpPr>
          <p:spPr bwMode="auto">
            <a:xfrm>
              <a:off x="4795838" y="3920090"/>
              <a:ext cx="171450" cy="344488"/>
            </a:xfrm>
            <a:custGeom>
              <a:avLst/>
              <a:gdLst>
                <a:gd name="T0" fmla="*/ 108 w 108"/>
                <a:gd name="T1" fmla="*/ 217 h 217"/>
                <a:gd name="T2" fmla="*/ 0 w 108"/>
                <a:gd name="T3" fmla="*/ 60 h 217"/>
                <a:gd name="T4" fmla="*/ 108 w 108"/>
                <a:gd name="T5" fmla="*/ 0 h 217"/>
                <a:gd name="T6" fmla="*/ 108 w 108"/>
                <a:gd name="T7" fmla="*/ 217 h 217"/>
                <a:gd name="T8" fmla="*/ 108 w 108"/>
                <a:gd name="T9" fmla="*/ 217 h 217"/>
              </a:gdLst>
              <a:ahLst/>
              <a:cxnLst>
                <a:cxn ang="0">
                  <a:pos x="T0" y="T1"/>
                </a:cxn>
                <a:cxn ang="0">
                  <a:pos x="T2" y="T3"/>
                </a:cxn>
                <a:cxn ang="0">
                  <a:pos x="T4" y="T5"/>
                </a:cxn>
                <a:cxn ang="0">
                  <a:pos x="T6" y="T7"/>
                </a:cxn>
                <a:cxn ang="0">
                  <a:pos x="T8" y="T9"/>
                </a:cxn>
              </a:cxnLst>
              <a:rect l="0" t="0" r="r" b="b"/>
              <a:pathLst>
                <a:path w="108" h="217">
                  <a:moveTo>
                    <a:pt x="108" y="217"/>
                  </a:moveTo>
                  <a:lnTo>
                    <a:pt x="0" y="60"/>
                  </a:lnTo>
                  <a:lnTo>
                    <a:pt x="108" y="0"/>
                  </a:lnTo>
                  <a:lnTo>
                    <a:pt x="108" y="217"/>
                  </a:lnTo>
                  <a:lnTo>
                    <a:pt x="108"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21" name="Freeform 21"/>
          <p:cNvSpPr/>
          <p:nvPr/>
        </p:nvSpPr>
        <p:spPr bwMode="auto">
          <a:xfrm>
            <a:off x="6877050" y="4521273"/>
            <a:ext cx="2105025" cy="722313"/>
          </a:xfrm>
          <a:custGeom>
            <a:avLst/>
            <a:gdLst>
              <a:gd name="T0" fmla="*/ 0 w 770"/>
              <a:gd name="T1" fmla="*/ 0 h 264"/>
              <a:gd name="T2" fmla="*/ 725 w 770"/>
              <a:gd name="T3" fmla="*/ 0 h 264"/>
              <a:gd name="T4" fmla="*/ 770 w 770"/>
              <a:gd name="T5" fmla="*/ 46 h 264"/>
              <a:gd name="T6" fmla="*/ 770 w 770"/>
              <a:gd name="T7" fmla="*/ 219 h 264"/>
              <a:gd name="T8" fmla="*/ 725 w 770"/>
              <a:gd name="T9" fmla="*/ 264 h 264"/>
              <a:gd name="T10" fmla="*/ 0 w 770"/>
              <a:gd name="T11" fmla="*/ 264 h 264"/>
              <a:gd name="T12" fmla="*/ 0 w 770"/>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0" h="264">
                <a:moveTo>
                  <a:pt x="0" y="0"/>
                </a:moveTo>
                <a:cubicBezTo>
                  <a:pt x="725" y="0"/>
                  <a:pt x="725" y="0"/>
                  <a:pt x="725" y="0"/>
                </a:cubicBezTo>
                <a:cubicBezTo>
                  <a:pt x="750" y="0"/>
                  <a:pt x="770" y="21"/>
                  <a:pt x="770" y="46"/>
                </a:cubicBezTo>
                <a:cubicBezTo>
                  <a:pt x="770" y="219"/>
                  <a:pt x="770" y="219"/>
                  <a:pt x="770" y="219"/>
                </a:cubicBezTo>
                <a:cubicBezTo>
                  <a:pt x="770" y="244"/>
                  <a:pt x="750" y="264"/>
                  <a:pt x="725" y="264"/>
                </a:cubicBezTo>
                <a:cubicBezTo>
                  <a:pt x="0" y="264"/>
                  <a:pt x="0" y="264"/>
                  <a:pt x="0" y="264"/>
                </a:cubicBezTo>
                <a:cubicBezTo>
                  <a:pt x="0" y="0"/>
                  <a:pt x="0" y="0"/>
                  <a:pt x="0" y="0"/>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22" name="Freeform 22"/>
          <p:cNvSpPr/>
          <p:nvPr/>
        </p:nvSpPr>
        <p:spPr bwMode="auto">
          <a:xfrm>
            <a:off x="3209925" y="4521273"/>
            <a:ext cx="2105025" cy="722313"/>
          </a:xfrm>
          <a:custGeom>
            <a:avLst/>
            <a:gdLst>
              <a:gd name="T0" fmla="*/ 770 w 770"/>
              <a:gd name="T1" fmla="*/ 0 h 264"/>
              <a:gd name="T2" fmla="*/ 46 w 770"/>
              <a:gd name="T3" fmla="*/ 0 h 264"/>
              <a:gd name="T4" fmla="*/ 0 w 770"/>
              <a:gd name="T5" fmla="*/ 46 h 264"/>
              <a:gd name="T6" fmla="*/ 0 w 770"/>
              <a:gd name="T7" fmla="*/ 219 h 264"/>
              <a:gd name="T8" fmla="*/ 46 w 770"/>
              <a:gd name="T9" fmla="*/ 264 h 264"/>
              <a:gd name="T10" fmla="*/ 770 w 770"/>
              <a:gd name="T11" fmla="*/ 264 h 264"/>
              <a:gd name="T12" fmla="*/ 770 w 770"/>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0" h="264">
                <a:moveTo>
                  <a:pt x="770" y="0"/>
                </a:moveTo>
                <a:cubicBezTo>
                  <a:pt x="46" y="0"/>
                  <a:pt x="46" y="0"/>
                  <a:pt x="46" y="0"/>
                </a:cubicBezTo>
                <a:cubicBezTo>
                  <a:pt x="21" y="0"/>
                  <a:pt x="0" y="21"/>
                  <a:pt x="0" y="46"/>
                </a:cubicBezTo>
                <a:cubicBezTo>
                  <a:pt x="0" y="219"/>
                  <a:pt x="0" y="219"/>
                  <a:pt x="0" y="219"/>
                </a:cubicBezTo>
                <a:cubicBezTo>
                  <a:pt x="0" y="244"/>
                  <a:pt x="21" y="264"/>
                  <a:pt x="46" y="264"/>
                </a:cubicBezTo>
                <a:cubicBezTo>
                  <a:pt x="770" y="264"/>
                  <a:pt x="770" y="264"/>
                  <a:pt x="770" y="264"/>
                </a:cubicBezTo>
                <a:cubicBezTo>
                  <a:pt x="770" y="0"/>
                  <a:pt x="770" y="0"/>
                  <a:pt x="770" y="0"/>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nvGrpSpPr>
          <p:cNvPr id="49" name="Group 48"/>
          <p:cNvGrpSpPr/>
          <p:nvPr/>
        </p:nvGrpSpPr>
        <p:grpSpPr>
          <a:xfrm>
            <a:off x="5348288" y="4060898"/>
            <a:ext cx="1498600" cy="1643063"/>
            <a:chOff x="5348288" y="4229653"/>
            <a:chExt cx="1498600" cy="1643063"/>
          </a:xfrm>
        </p:grpSpPr>
        <p:sp>
          <p:nvSpPr>
            <p:cNvPr id="18" name="Freeform 18"/>
            <p:cNvSpPr/>
            <p:nvPr/>
          </p:nvSpPr>
          <p:spPr bwMode="auto">
            <a:xfrm>
              <a:off x="5348288" y="4690028"/>
              <a:ext cx="749300" cy="1182688"/>
            </a:xfrm>
            <a:custGeom>
              <a:avLst/>
              <a:gdLst>
                <a:gd name="T0" fmla="*/ 0 w 472"/>
                <a:gd name="T1" fmla="*/ 0 h 745"/>
                <a:gd name="T2" fmla="*/ 0 w 472"/>
                <a:gd name="T3" fmla="*/ 455 h 745"/>
                <a:gd name="T4" fmla="*/ 472 w 472"/>
                <a:gd name="T5" fmla="*/ 745 h 745"/>
                <a:gd name="T6" fmla="*/ 472 w 472"/>
                <a:gd name="T7" fmla="*/ 289 h 745"/>
                <a:gd name="T8" fmla="*/ 0 w 472"/>
                <a:gd name="T9" fmla="*/ 0 h 745"/>
                <a:gd name="T10" fmla="*/ 0 w 472"/>
                <a:gd name="T11" fmla="*/ 0 h 745"/>
              </a:gdLst>
              <a:ahLst/>
              <a:cxnLst>
                <a:cxn ang="0">
                  <a:pos x="T0" y="T1"/>
                </a:cxn>
                <a:cxn ang="0">
                  <a:pos x="T2" y="T3"/>
                </a:cxn>
                <a:cxn ang="0">
                  <a:pos x="T4" y="T5"/>
                </a:cxn>
                <a:cxn ang="0">
                  <a:pos x="T6" y="T7"/>
                </a:cxn>
                <a:cxn ang="0">
                  <a:pos x="T8" y="T9"/>
                </a:cxn>
                <a:cxn ang="0">
                  <a:pos x="T10" y="T11"/>
                </a:cxn>
              </a:cxnLst>
              <a:rect l="0" t="0" r="r" b="b"/>
              <a:pathLst>
                <a:path w="472" h="745">
                  <a:moveTo>
                    <a:pt x="0" y="0"/>
                  </a:moveTo>
                  <a:lnTo>
                    <a:pt x="0" y="455"/>
                  </a:lnTo>
                  <a:lnTo>
                    <a:pt x="472" y="745"/>
                  </a:lnTo>
                  <a:lnTo>
                    <a:pt x="472" y="289"/>
                  </a:lnTo>
                  <a:lnTo>
                    <a:pt x="0" y="0"/>
                  </a:lnTo>
                  <a:lnTo>
                    <a:pt x="0" y="0"/>
                  </a:ln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nvGrpSpPr>
            <p:cNvPr id="46" name="Group 45"/>
            <p:cNvGrpSpPr/>
            <p:nvPr/>
          </p:nvGrpSpPr>
          <p:grpSpPr>
            <a:xfrm>
              <a:off x="5348288" y="4229653"/>
              <a:ext cx="1498600" cy="1643063"/>
              <a:chOff x="5348288" y="4229653"/>
              <a:chExt cx="1498600" cy="1643063"/>
            </a:xfrm>
          </p:grpSpPr>
          <p:sp>
            <p:nvSpPr>
              <p:cNvPr id="19" name="Freeform 19"/>
              <p:cNvSpPr/>
              <p:nvPr/>
            </p:nvSpPr>
            <p:spPr bwMode="auto">
              <a:xfrm>
                <a:off x="6097588" y="4690028"/>
                <a:ext cx="749300" cy="1182688"/>
              </a:xfrm>
              <a:custGeom>
                <a:avLst/>
                <a:gdLst>
                  <a:gd name="T0" fmla="*/ 0 w 472"/>
                  <a:gd name="T1" fmla="*/ 745 h 745"/>
                  <a:gd name="T2" fmla="*/ 0 w 472"/>
                  <a:gd name="T3" fmla="*/ 289 h 745"/>
                  <a:gd name="T4" fmla="*/ 472 w 472"/>
                  <a:gd name="T5" fmla="*/ 0 h 745"/>
                  <a:gd name="T6" fmla="*/ 470 w 472"/>
                  <a:gd name="T7" fmla="*/ 455 h 745"/>
                  <a:gd name="T8" fmla="*/ 0 w 472"/>
                  <a:gd name="T9" fmla="*/ 745 h 745"/>
                  <a:gd name="T10" fmla="*/ 0 w 472"/>
                  <a:gd name="T11" fmla="*/ 745 h 745"/>
                </a:gdLst>
                <a:ahLst/>
                <a:cxnLst>
                  <a:cxn ang="0">
                    <a:pos x="T0" y="T1"/>
                  </a:cxn>
                  <a:cxn ang="0">
                    <a:pos x="T2" y="T3"/>
                  </a:cxn>
                  <a:cxn ang="0">
                    <a:pos x="T4" y="T5"/>
                  </a:cxn>
                  <a:cxn ang="0">
                    <a:pos x="T6" y="T7"/>
                  </a:cxn>
                  <a:cxn ang="0">
                    <a:pos x="T8" y="T9"/>
                  </a:cxn>
                  <a:cxn ang="0">
                    <a:pos x="T10" y="T11"/>
                  </a:cxn>
                </a:cxnLst>
                <a:rect l="0" t="0" r="r" b="b"/>
                <a:pathLst>
                  <a:path w="472" h="745">
                    <a:moveTo>
                      <a:pt x="0" y="745"/>
                    </a:moveTo>
                    <a:lnTo>
                      <a:pt x="0" y="289"/>
                    </a:lnTo>
                    <a:lnTo>
                      <a:pt x="472" y="0"/>
                    </a:lnTo>
                    <a:lnTo>
                      <a:pt x="470" y="455"/>
                    </a:lnTo>
                    <a:lnTo>
                      <a:pt x="0" y="745"/>
                    </a:lnTo>
                    <a:lnTo>
                      <a:pt x="0" y="745"/>
                    </a:ln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20" name="Freeform 20"/>
              <p:cNvSpPr/>
              <p:nvPr/>
            </p:nvSpPr>
            <p:spPr bwMode="auto">
              <a:xfrm>
                <a:off x="5348288" y="4229653"/>
                <a:ext cx="1498600" cy="919163"/>
              </a:xfrm>
              <a:custGeom>
                <a:avLst/>
                <a:gdLst>
                  <a:gd name="T0" fmla="*/ 472 w 944"/>
                  <a:gd name="T1" fmla="*/ 579 h 579"/>
                  <a:gd name="T2" fmla="*/ 0 w 944"/>
                  <a:gd name="T3" fmla="*/ 290 h 579"/>
                  <a:gd name="T4" fmla="*/ 472 w 944"/>
                  <a:gd name="T5" fmla="*/ 0 h 579"/>
                  <a:gd name="T6" fmla="*/ 944 w 944"/>
                  <a:gd name="T7" fmla="*/ 290 h 579"/>
                  <a:gd name="T8" fmla="*/ 472 w 944"/>
                  <a:gd name="T9" fmla="*/ 579 h 579"/>
                  <a:gd name="T10" fmla="*/ 472 w 944"/>
                  <a:gd name="T11" fmla="*/ 579 h 579"/>
                </a:gdLst>
                <a:ahLst/>
                <a:cxnLst>
                  <a:cxn ang="0">
                    <a:pos x="T0" y="T1"/>
                  </a:cxn>
                  <a:cxn ang="0">
                    <a:pos x="T2" y="T3"/>
                  </a:cxn>
                  <a:cxn ang="0">
                    <a:pos x="T4" y="T5"/>
                  </a:cxn>
                  <a:cxn ang="0">
                    <a:pos x="T6" y="T7"/>
                  </a:cxn>
                  <a:cxn ang="0">
                    <a:pos x="T8" y="T9"/>
                  </a:cxn>
                  <a:cxn ang="0">
                    <a:pos x="T10" y="T11"/>
                  </a:cxn>
                </a:cxnLst>
                <a:rect l="0" t="0" r="r" b="b"/>
                <a:pathLst>
                  <a:path w="944" h="579">
                    <a:moveTo>
                      <a:pt x="472" y="579"/>
                    </a:moveTo>
                    <a:lnTo>
                      <a:pt x="0" y="290"/>
                    </a:lnTo>
                    <a:lnTo>
                      <a:pt x="472" y="0"/>
                    </a:lnTo>
                    <a:lnTo>
                      <a:pt x="944" y="290"/>
                    </a:lnTo>
                    <a:lnTo>
                      <a:pt x="472" y="579"/>
                    </a:lnTo>
                    <a:lnTo>
                      <a:pt x="472" y="579"/>
                    </a:lnTo>
                    <a:close/>
                  </a:path>
                </a:pathLst>
              </a:custGeom>
              <a:solidFill>
                <a:schemeClr val="accent3">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3" name="Freeform 23"/>
              <p:cNvSpPr/>
              <p:nvPr/>
            </p:nvSpPr>
            <p:spPr bwMode="auto">
              <a:xfrm>
                <a:off x="6419850" y="5136115"/>
                <a:ext cx="173038" cy="344488"/>
              </a:xfrm>
              <a:custGeom>
                <a:avLst/>
                <a:gdLst>
                  <a:gd name="T0" fmla="*/ 0 w 109"/>
                  <a:gd name="T1" fmla="*/ 217 h 217"/>
                  <a:gd name="T2" fmla="*/ 109 w 109"/>
                  <a:gd name="T3" fmla="*/ 60 h 217"/>
                  <a:gd name="T4" fmla="*/ 0 w 109"/>
                  <a:gd name="T5" fmla="*/ 0 h 217"/>
                  <a:gd name="T6" fmla="*/ 0 w 109"/>
                  <a:gd name="T7" fmla="*/ 217 h 217"/>
                  <a:gd name="T8" fmla="*/ 0 w 109"/>
                  <a:gd name="T9" fmla="*/ 217 h 217"/>
                </a:gdLst>
                <a:ahLst/>
                <a:cxnLst>
                  <a:cxn ang="0">
                    <a:pos x="T0" y="T1"/>
                  </a:cxn>
                  <a:cxn ang="0">
                    <a:pos x="T2" y="T3"/>
                  </a:cxn>
                  <a:cxn ang="0">
                    <a:pos x="T4" y="T5"/>
                  </a:cxn>
                  <a:cxn ang="0">
                    <a:pos x="T6" y="T7"/>
                  </a:cxn>
                  <a:cxn ang="0">
                    <a:pos x="T8" y="T9"/>
                  </a:cxn>
                </a:cxnLst>
                <a:rect l="0" t="0" r="r" b="b"/>
                <a:pathLst>
                  <a:path w="109" h="217">
                    <a:moveTo>
                      <a:pt x="0" y="217"/>
                    </a:moveTo>
                    <a:lnTo>
                      <a:pt x="109" y="60"/>
                    </a:lnTo>
                    <a:lnTo>
                      <a:pt x="0" y="0"/>
                    </a:lnTo>
                    <a:lnTo>
                      <a:pt x="0" y="217"/>
                    </a:lnTo>
                    <a:lnTo>
                      <a:pt x="0"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4" name="Freeform 24"/>
              <p:cNvSpPr/>
              <p:nvPr/>
            </p:nvSpPr>
            <p:spPr bwMode="auto">
              <a:xfrm>
                <a:off x="5578475" y="5136115"/>
                <a:ext cx="171450" cy="344488"/>
              </a:xfrm>
              <a:custGeom>
                <a:avLst/>
                <a:gdLst>
                  <a:gd name="T0" fmla="*/ 108 w 108"/>
                  <a:gd name="T1" fmla="*/ 217 h 217"/>
                  <a:gd name="T2" fmla="*/ 0 w 108"/>
                  <a:gd name="T3" fmla="*/ 60 h 217"/>
                  <a:gd name="T4" fmla="*/ 108 w 108"/>
                  <a:gd name="T5" fmla="*/ 0 h 217"/>
                  <a:gd name="T6" fmla="*/ 108 w 108"/>
                  <a:gd name="T7" fmla="*/ 217 h 217"/>
                  <a:gd name="T8" fmla="*/ 108 w 108"/>
                  <a:gd name="T9" fmla="*/ 217 h 217"/>
                </a:gdLst>
                <a:ahLst/>
                <a:cxnLst>
                  <a:cxn ang="0">
                    <a:pos x="T0" y="T1"/>
                  </a:cxn>
                  <a:cxn ang="0">
                    <a:pos x="T2" y="T3"/>
                  </a:cxn>
                  <a:cxn ang="0">
                    <a:pos x="T4" y="T5"/>
                  </a:cxn>
                  <a:cxn ang="0">
                    <a:pos x="T6" y="T7"/>
                  </a:cxn>
                  <a:cxn ang="0">
                    <a:pos x="T8" y="T9"/>
                  </a:cxn>
                </a:cxnLst>
                <a:rect l="0" t="0" r="r" b="b"/>
                <a:pathLst>
                  <a:path w="108" h="217">
                    <a:moveTo>
                      <a:pt x="108" y="217"/>
                    </a:moveTo>
                    <a:lnTo>
                      <a:pt x="0" y="60"/>
                    </a:lnTo>
                    <a:lnTo>
                      <a:pt x="108" y="0"/>
                    </a:lnTo>
                    <a:lnTo>
                      <a:pt x="108" y="217"/>
                    </a:lnTo>
                    <a:lnTo>
                      <a:pt x="108"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28" name="Freeform 28"/>
          <p:cNvSpPr/>
          <p:nvPr/>
        </p:nvSpPr>
        <p:spPr bwMode="auto">
          <a:xfrm>
            <a:off x="1670050" y="2100335"/>
            <a:ext cx="2108200" cy="722313"/>
          </a:xfrm>
          <a:custGeom>
            <a:avLst/>
            <a:gdLst>
              <a:gd name="T0" fmla="*/ 771 w 771"/>
              <a:gd name="T1" fmla="*/ 0 h 264"/>
              <a:gd name="T2" fmla="*/ 46 w 771"/>
              <a:gd name="T3" fmla="*/ 0 h 264"/>
              <a:gd name="T4" fmla="*/ 0 w 771"/>
              <a:gd name="T5" fmla="*/ 46 h 264"/>
              <a:gd name="T6" fmla="*/ 0 w 771"/>
              <a:gd name="T7" fmla="*/ 219 h 264"/>
              <a:gd name="T8" fmla="*/ 46 w 771"/>
              <a:gd name="T9" fmla="*/ 264 h 264"/>
              <a:gd name="T10" fmla="*/ 771 w 771"/>
              <a:gd name="T11" fmla="*/ 264 h 264"/>
              <a:gd name="T12" fmla="*/ 771 w 771"/>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771" h="264">
                <a:moveTo>
                  <a:pt x="771" y="0"/>
                </a:moveTo>
                <a:cubicBezTo>
                  <a:pt x="46" y="0"/>
                  <a:pt x="46" y="0"/>
                  <a:pt x="46" y="0"/>
                </a:cubicBezTo>
                <a:cubicBezTo>
                  <a:pt x="21" y="0"/>
                  <a:pt x="0" y="21"/>
                  <a:pt x="0" y="46"/>
                </a:cubicBezTo>
                <a:cubicBezTo>
                  <a:pt x="0" y="219"/>
                  <a:pt x="0" y="219"/>
                  <a:pt x="0" y="219"/>
                </a:cubicBezTo>
                <a:cubicBezTo>
                  <a:pt x="0" y="244"/>
                  <a:pt x="21" y="264"/>
                  <a:pt x="46" y="264"/>
                </a:cubicBezTo>
                <a:cubicBezTo>
                  <a:pt x="771" y="264"/>
                  <a:pt x="771" y="264"/>
                  <a:pt x="771" y="264"/>
                </a:cubicBezTo>
                <a:cubicBezTo>
                  <a:pt x="771" y="0"/>
                  <a:pt x="771" y="0"/>
                  <a:pt x="771" y="0"/>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4" name="Group 3"/>
          <p:cNvGrpSpPr/>
          <p:nvPr/>
        </p:nvGrpSpPr>
        <p:grpSpPr>
          <a:xfrm>
            <a:off x="3805238" y="1639960"/>
            <a:ext cx="1498600" cy="1643063"/>
            <a:chOff x="3805238" y="1808715"/>
            <a:chExt cx="1498600" cy="1643063"/>
          </a:xfrm>
        </p:grpSpPr>
        <p:sp>
          <p:nvSpPr>
            <p:cNvPr id="25" name="Freeform 25"/>
            <p:cNvSpPr/>
            <p:nvPr/>
          </p:nvSpPr>
          <p:spPr bwMode="auto">
            <a:xfrm>
              <a:off x="4554538" y="2269090"/>
              <a:ext cx="749300" cy="1182688"/>
            </a:xfrm>
            <a:custGeom>
              <a:avLst/>
              <a:gdLst>
                <a:gd name="T0" fmla="*/ 472 w 472"/>
                <a:gd name="T1" fmla="*/ 0 h 745"/>
                <a:gd name="T2" fmla="*/ 472 w 472"/>
                <a:gd name="T3" fmla="*/ 455 h 745"/>
                <a:gd name="T4" fmla="*/ 2 w 472"/>
                <a:gd name="T5" fmla="*/ 745 h 745"/>
                <a:gd name="T6" fmla="*/ 0 w 472"/>
                <a:gd name="T7" fmla="*/ 290 h 745"/>
                <a:gd name="T8" fmla="*/ 472 w 472"/>
                <a:gd name="T9" fmla="*/ 0 h 745"/>
                <a:gd name="T10" fmla="*/ 472 w 472"/>
                <a:gd name="T11" fmla="*/ 0 h 745"/>
              </a:gdLst>
              <a:ahLst/>
              <a:cxnLst>
                <a:cxn ang="0">
                  <a:pos x="T0" y="T1"/>
                </a:cxn>
                <a:cxn ang="0">
                  <a:pos x="T2" y="T3"/>
                </a:cxn>
                <a:cxn ang="0">
                  <a:pos x="T4" y="T5"/>
                </a:cxn>
                <a:cxn ang="0">
                  <a:pos x="T6" y="T7"/>
                </a:cxn>
                <a:cxn ang="0">
                  <a:pos x="T8" y="T9"/>
                </a:cxn>
                <a:cxn ang="0">
                  <a:pos x="T10" y="T11"/>
                </a:cxn>
              </a:cxnLst>
              <a:rect l="0" t="0" r="r" b="b"/>
              <a:pathLst>
                <a:path w="472" h="745">
                  <a:moveTo>
                    <a:pt x="472" y="0"/>
                  </a:moveTo>
                  <a:lnTo>
                    <a:pt x="472" y="455"/>
                  </a:lnTo>
                  <a:lnTo>
                    <a:pt x="2" y="745"/>
                  </a:lnTo>
                  <a:lnTo>
                    <a:pt x="0" y="290"/>
                  </a:lnTo>
                  <a:lnTo>
                    <a:pt x="472" y="0"/>
                  </a:lnTo>
                  <a:lnTo>
                    <a:pt x="472" y="0"/>
                  </a:ln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6" name="Freeform 26"/>
            <p:cNvSpPr/>
            <p:nvPr/>
          </p:nvSpPr>
          <p:spPr bwMode="auto">
            <a:xfrm>
              <a:off x="3805238" y="2269090"/>
              <a:ext cx="752475" cy="1182688"/>
            </a:xfrm>
            <a:custGeom>
              <a:avLst/>
              <a:gdLst>
                <a:gd name="T0" fmla="*/ 474 w 474"/>
                <a:gd name="T1" fmla="*/ 745 h 745"/>
                <a:gd name="T2" fmla="*/ 472 w 474"/>
                <a:gd name="T3" fmla="*/ 290 h 745"/>
                <a:gd name="T4" fmla="*/ 0 w 474"/>
                <a:gd name="T5" fmla="*/ 0 h 745"/>
                <a:gd name="T6" fmla="*/ 2 w 474"/>
                <a:gd name="T7" fmla="*/ 455 h 745"/>
                <a:gd name="T8" fmla="*/ 474 w 474"/>
                <a:gd name="T9" fmla="*/ 745 h 745"/>
                <a:gd name="T10" fmla="*/ 474 w 474"/>
                <a:gd name="T11" fmla="*/ 745 h 745"/>
              </a:gdLst>
              <a:ahLst/>
              <a:cxnLst>
                <a:cxn ang="0">
                  <a:pos x="T0" y="T1"/>
                </a:cxn>
                <a:cxn ang="0">
                  <a:pos x="T2" y="T3"/>
                </a:cxn>
                <a:cxn ang="0">
                  <a:pos x="T4" y="T5"/>
                </a:cxn>
                <a:cxn ang="0">
                  <a:pos x="T6" y="T7"/>
                </a:cxn>
                <a:cxn ang="0">
                  <a:pos x="T8" y="T9"/>
                </a:cxn>
                <a:cxn ang="0">
                  <a:pos x="T10" y="T11"/>
                </a:cxn>
              </a:cxnLst>
              <a:rect l="0" t="0" r="r" b="b"/>
              <a:pathLst>
                <a:path w="474" h="745">
                  <a:moveTo>
                    <a:pt x="474" y="745"/>
                  </a:moveTo>
                  <a:lnTo>
                    <a:pt x="472" y="290"/>
                  </a:lnTo>
                  <a:lnTo>
                    <a:pt x="0" y="0"/>
                  </a:lnTo>
                  <a:lnTo>
                    <a:pt x="2" y="455"/>
                  </a:lnTo>
                  <a:lnTo>
                    <a:pt x="474" y="745"/>
                  </a:lnTo>
                  <a:lnTo>
                    <a:pt x="474" y="745"/>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27" name="Freeform 27"/>
            <p:cNvSpPr/>
            <p:nvPr/>
          </p:nvSpPr>
          <p:spPr bwMode="auto">
            <a:xfrm>
              <a:off x="3805238" y="1808715"/>
              <a:ext cx="1498600" cy="920750"/>
            </a:xfrm>
            <a:custGeom>
              <a:avLst/>
              <a:gdLst>
                <a:gd name="T0" fmla="*/ 472 w 944"/>
                <a:gd name="T1" fmla="*/ 580 h 580"/>
                <a:gd name="T2" fmla="*/ 944 w 944"/>
                <a:gd name="T3" fmla="*/ 290 h 580"/>
                <a:gd name="T4" fmla="*/ 472 w 944"/>
                <a:gd name="T5" fmla="*/ 0 h 580"/>
                <a:gd name="T6" fmla="*/ 0 w 944"/>
                <a:gd name="T7" fmla="*/ 290 h 580"/>
                <a:gd name="T8" fmla="*/ 472 w 944"/>
                <a:gd name="T9" fmla="*/ 580 h 580"/>
                <a:gd name="T10" fmla="*/ 472 w 944"/>
                <a:gd name="T11" fmla="*/ 580 h 580"/>
              </a:gdLst>
              <a:ahLst/>
              <a:cxnLst>
                <a:cxn ang="0">
                  <a:pos x="T0" y="T1"/>
                </a:cxn>
                <a:cxn ang="0">
                  <a:pos x="T2" y="T3"/>
                </a:cxn>
                <a:cxn ang="0">
                  <a:pos x="T4" y="T5"/>
                </a:cxn>
                <a:cxn ang="0">
                  <a:pos x="T6" y="T7"/>
                </a:cxn>
                <a:cxn ang="0">
                  <a:pos x="T8" y="T9"/>
                </a:cxn>
                <a:cxn ang="0">
                  <a:pos x="T10" y="T11"/>
                </a:cxn>
              </a:cxnLst>
              <a:rect l="0" t="0" r="r" b="b"/>
              <a:pathLst>
                <a:path w="944" h="580">
                  <a:moveTo>
                    <a:pt x="472" y="580"/>
                  </a:moveTo>
                  <a:lnTo>
                    <a:pt x="944" y="290"/>
                  </a:lnTo>
                  <a:lnTo>
                    <a:pt x="472" y="0"/>
                  </a:lnTo>
                  <a:lnTo>
                    <a:pt x="0" y="290"/>
                  </a:lnTo>
                  <a:lnTo>
                    <a:pt x="472" y="580"/>
                  </a:lnTo>
                  <a:lnTo>
                    <a:pt x="472" y="580"/>
                  </a:ln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9" name="Freeform 29"/>
            <p:cNvSpPr/>
            <p:nvPr/>
          </p:nvSpPr>
          <p:spPr bwMode="auto">
            <a:xfrm>
              <a:off x="4051300" y="2715178"/>
              <a:ext cx="173038" cy="344488"/>
            </a:xfrm>
            <a:custGeom>
              <a:avLst/>
              <a:gdLst>
                <a:gd name="T0" fmla="*/ 109 w 109"/>
                <a:gd name="T1" fmla="*/ 217 h 217"/>
                <a:gd name="T2" fmla="*/ 0 w 109"/>
                <a:gd name="T3" fmla="*/ 61 h 217"/>
                <a:gd name="T4" fmla="*/ 109 w 109"/>
                <a:gd name="T5" fmla="*/ 0 h 217"/>
                <a:gd name="T6" fmla="*/ 109 w 109"/>
                <a:gd name="T7" fmla="*/ 217 h 217"/>
                <a:gd name="T8" fmla="*/ 109 w 109"/>
                <a:gd name="T9" fmla="*/ 217 h 217"/>
              </a:gdLst>
              <a:ahLst/>
              <a:cxnLst>
                <a:cxn ang="0">
                  <a:pos x="T0" y="T1"/>
                </a:cxn>
                <a:cxn ang="0">
                  <a:pos x="T2" y="T3"/>
                </a:cxn>
                <a:cxn ang="0">
                  <a:pos x="T4" y="T5"/>
                </a:cxn>
                <a:cxn ang="0">
                  <a:pos x="T6" y="T7"/>
                </a:cxn>
                <a:cxn ang="0">
                  <a:pos x="T8" y="T9"/>
                </a:cxn>
              </a:cxnLst>
              <a:rect l="0" t="0" r="r" b="b"/>
              <a:pathLst>
                <a:path w="109" h="217">
                  <a:moveTo>
                    <a:pt x="109" y="217"/>
                  </a:moveTo>
                  <a:lnTo>
                    <a:pt x="0" y="61"/>
                  </a:lnTo>
                  <a:lnTo>
                    <a:pt x="109" y="0"/>
                  </a:lnTo>
                  <a:lnTo>
                    <a:pt x="109" y="217"/>
                  </a:lnTo>
                  <a:lnTo>
                    <a:pt x="109"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47" name="Group 46"/>
          <p:cNvGrpSpPr/>
          <p:nvPr/>
        </p:nvGrpSpPr>
        <p:grpSpPr>
          <a:xfrm>
            <a:off x="6113463" y="2851223"/>
            <a:ext cx="1498600" cy="1641475"/>
            <a:chOff x="6113463" y="3019978"/>
            <a:chExt cx="1498600" cy="1641475"/>
          </a:xfrm>
        </p:grpSpPr>
        <p:sp>
          <p:nvSpPr>
            <p:cNvPr id="5" name="Freeform 5"/>
            <p:cNvSpPr/>
            <p:nvPr/>
          </p:nvSpPr>
          <p:spPr bwMode="auto">
            <a:xfrm>
              <a:off x="6113463" y="3478765"/>
              <a:ext cx="749300" cy="1182688"/>
            </a:xfrm>
            <a:custGeom>
              <a:avLst/>
              <a:gdLst>
                <a:gd name="T0" fmla="*/ 0 w 472"/>
                <a:gd name="T1" fmla="*/ 0 h 745"/>
                <a:gd name="T2" fmla="*/ 0 w 472"/>
                <a:gd name="T3" fmla="*/ 456 h 745"/>
                <a:gd name="T4" fmla="*/ 472 w 472"/>
                <a:gd name="T5" fmla="*/ 745 h 745"/>
                <a:gd name="T6" fmla="*/ 472 w 472"/>
                <a:gd name="T7" fmla="*/ 290 h 745"/>
                <a:gd name="T8" fmla="*/ 0 w 472"/>
                <a:gd name="T9" fmla="*/ 0 h 745"/>
                <a:gd name="T10" fmla="*/ 0 w 472"/>
                <a:gd name="T11" fmla="*/ 0 h 745"/>
              </a:gdLst>
              <a:ahLst/>
              <a:cxnLst>
                <a:cxn ang="0">
                  <a:pos x="T0" y="T1"/>
                </a:cxn>
                <a:cxn ang="0">
                  <a:pos x="T2" y="T3"/>
                </a:cxn>
                <a:cxn ang="0">
                  <a:pos x="T4" y="T5"/>
                </a:cxn>
                <a:cxn ang="0">
                  <a:pos x="T6" y="T7"/>
                </a:cxn>
                <a:cxn ang="0">
                  <a:pos x="T8" y="T9"/>
                </a:cxn>
                <a:cxn ang="0">
                  <a:pos x="T10" y="T11"/>
                </a:cxn>
              </a:cxnLst>
              <a:rect l="0" t="0" r="r" b="b"/>
              <a:pathLst>
                <a:path w="472" h="745">
                  <a:moveTo>
                    <a:pt x="0" y="0"/>
                  </a:moveTo>
                  <a:lnTo>
                    <a:pt x="0" y="456"/>
                  </a:lnTo>
                  <a:lnTo>
                    <a:pt x="472" y="745"/>
                  </a:lnTo>
                  <a:lnTo>
                    <a:pt x="472" y="290"/>
                  </a:lnTo>
                  <a:lnTo>
                    <a:pt x="0" y="0"/>
                  </a:lnTo>
                  <a:lnTo>
                    <a:pt x="0" y="0"/>
                  </a:lnTo>
                  <a:close/>
                </a:path>
              </a:pathLst>
            </a:custGeom>
            <a:solidFill>
              <a:schemeClr val="accent5">
                <a:lumMod val="60000"/>
                <a:lumOff val="4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6"/>
            <p:cNvSpPr/>
            <p:nvPr/>
          </p:nvSpPr>
          <p:spPr bwMode="auto">
            <a:xfrm>
              <a:off x="6862763" y="3478765"/>
              <a:ext cx="749300" cy="1182688"/>
            </a:xfrm>
            <a:custGeom>
              <a:avLst/>
              <a:gdLst>
                <a:gd name="T0" fmla="*/ 0 w 472"/>
                <a:gd name="T1" fmla="*/ 745 h 745"/>
                <a:gd name="T2" fmla="*/ 0 w 472"/>
                <a:gd name="T3" fmla="*/ 290 h 745"/>
                <a:gd name="T4" fmla="*/ 472 w 472"/>
                <a:gd name="T5" fmla="*/ 0 h 745"/>
                <a:gd name="T6" fmla="*/ 472 w 472"/>
                <a:gd name="T7" fmla="*/ 456 h 745"/>
                <a:gd name="T8" fmla="*/ 0 w 472"/>
                <a:gd name="T9" fmla="*/ 745 h 745"/>
                <a:gd name="T10" fmla="*/ 0 w 472"/>
                <a:gd name="T11" fmla="*/ 745 h 745"/>
              </a:gdLst>
              <a:ahLst/>
              <a:cxnLst>
                <a:cxn ang="0">
                  <a:pos x="T0" y="T1"/>
                </a:cxn>
                <a:cxn ang="0">
                  <a:pos x="T2" y="T3"/>
                </a:cxn>
                <a:cxn ang="0">
                  <a:pos x="T4" y="T5"/>
                </a:cxn>
                <a:cxn ang="0">
                  <a:pos x="T6" y="T7"/>
                </a:cxn>
                <a:cxn ang="0">
                  <a:pos x="T8" y="T9"/>
                </a:cxn>
                <a:cxn ang="0">
                  <a:pos x="T10" y="T11"/>
                </a:cxn>
              </a:cxnLst>
              <a:rect l="0" t="0" r="r" b="b"/>
              <a:pathLst>
                <a:path w="472" h="745">
                  <a:moveTo>
                    <a:pt x="0" y="745"/>
                  </a:moveTo>
                  <a:lnTo>
                    <a:pt x="0" y="290"/>
                  </a:lnTo>
                  <a:lnTo>
                    <a:pt x="472" y="0"/>
                  </a:lnTo>
                  <a:lnTo>
                    <a:pt x="472" y="456"/>
                  </a:lnTo>
                  <a:lnTo>
                    <a:pt x="0" y="745"/>
                  </a:lnTo>
                  <a:lnTo>
                    <a:pt x="0" y="745"/>
                  </a:lnTo>
                  <a:close/>
                </a:path>
              </a:pathLst>
            </a:custGeom>
            <a:solidFill>
              <a:schemeClr val="accent5"/>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7"/>
            <p:cNvSpPr/>
            <p:nvPr/>
          </p:nvSpPr>
          <p:spPr bwMode="auto">
            <a:xfrm>
              <a:off x="6113463" y="3019978"/>
              <a:ext cx="1498600" cy="919163"/>
            </a:xfrm>
            <a:custGeom>
              <a:avLst/>
              <a:gdLst>
                <a:gd name="T0" fmla="*/ 472 w 944"/>
                <a:gd name="T1" fmla="*/ 579 h 579"/>
                <a:gd name="T2" fmla="*/ 0 w 944"/>
                <a:gd name="T3" fmla="*/ 289 h 579"/>
                <a:gd name="T4" fmla="*/ 472 w 944"/>
                <a:gd name="T5" fmla="*/ 0 h 579"/>
                <a:gd name="T6" fmla="*/ 944 w 944"/>
                <a:gd name="T7" fmla="*/ 289 h 579"/>
                <a:gd name="T8" fmla="*/ 472 w 944"/>
                <a:gd name="T9" fmla="*/ 579 h 579"/>
                <a:gd name="T10" fmla="*/ 472 w 944"/>
                <a:gd name="T11" fmla="*/ 579 h 579"/>
              </a:gdLst>
              <a:ahLst/>
              <a:cxnLst>
                <a:cxn ang="0">
                  <a:pos x="T0" y="T1"/>
                </a:cxn>
                <a:cxn ang="0">
                  <a:pos x="T2" y="T3"/>
                </a:cxn>
                <a:cxn ang="0">
                  <a:pos x="T4" y="T5"/>
                </a:cxn>
                <a:cxn ang="0">
                  <a:pos x="T6" y="T7"/>
                </a:cxn>
                <a:cxn ang="0">
                  <a:pos x="T8" y="T9"/>
                </a:cxn>
                <a:cxn ang="0">
                  <a:pos x="T10" y="T11"/>
                </a:cxn>
              </a:cxnLst>
              <a:rect l="0" t="0" r="r" b="b"/>
              <a:pathLst>
                <a:path w="944" h="579">
                  <a:moveTo>
                    <a:pt x="472" y="579"/>
                  </a:moveTo>
                  <a:lnTo>
                    <a:pt x="0" y="289"/>
                  </a:lnTo>
                  <a:lnTo>
                    <a:pt x="472" y="0"/>
                  </a:lnTo>
                  <a:lnTo>
                    <a:pt x="944" y="289"/>
                  </a:lnTo>
                  <a:lnTo>
                    <a:pt x="472" y="579"/>
                  </a:lnTo>
                  <a:lnTo>
                    <a:pt x="472" y="579"/>
                  </a:lnTo>
                  <a:close/>
                </a:path>
              </a:pathLst>
            </a:custGeom>
            <a:solidFill>
              <a:schemeClr val="accent5">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1" name="Freeform 23"/>
            <p:cNvSpPr/>
            <p:nvPr/>
          </p:nvSpPr>
          <p:spPr bwMode="auto">
            <a:xfrm>
              <a:off x="7173119" y="3898659"/>
              <a:ext cx="173038" cy="344488"/>
            </a:xfrm>
            <a:custGeom>
              <a:avLst/>
              <a:gdLst>
                <a:gd name="T0" fmla="*/ 0 w 109"/>
                <a:gd name="T1" fmla="*/ 217 h 217"/>
                <a:gd name="T2" fmla="*/ 109 w 109"/>
                <a:gd name="T3" fmla="*/ 60 h 217"/>
                <a:gd name="T4" fmla="*/ 0 w 109"/>
                <a:gd name="T5" fmla="*/ 0 h 217"/>
                <a:gd name="T6" fmla="*/ 0 w 109"/>
                <a:gd name="T7" fmla="*/ 217 h 217"/>
                <a:gd name="T8" fmla="*/ 0 w 109"/>
                <a:gd name="T9" fmla="*/ 217 h 217"/>
              </a:gdLst>
              <a:ahLst/>
              <a:cxnLst>
                <a:cxn ang="0">
                  <a:pos x="T0" y="T1"/>
                </a:cxn>
                <a:cxn ang="0">
                  <a:pos x="T2" y="T3"/>
                </a:cxn>
                <a:cxn ang="0">
                  <a:pos x="T4" y="T5"/>
                </a:cxn>
                <a:cxn ang="0">
                  <a:pos x="T6" y="T7"/>
                </a:cxn>
                <a:cxn ang="0">
                  <a:pos x="T8" y="T9"/>
                </a:cxn>
              </a:cxnLst>
              <a:rect l="0" t="0" r="r" b="b"/>
              <a:pathLst>
                <a:path w="109" h="217">
                  <a:moveTo>
                    <a:pt x="0" y="217"/>
                  </a:moveTo>
                  <a:lnTo>
                    <a:pt x="109" y="60"/>
                  </a:lnTo>
                  <a:lnTo>
                    <a:pt x="0" y="0"/>
                  </a:lnTo>
                  <a:lnTo>
                    <a:pt x="0" y="217"/>
                  </a:lnTo>
                  <a:lnTo>
                    <a:pt x="0"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48" name="Group 47"/>
          <p:cNvGrpSpPr/>
          <p:nvPr/>
        </p:nvGrpSpPr>
        <p:grpSpPr>
          <a:xfrm>
            <a:off x="6884988" y="1639960"/>
            <a:ext cx="1498600" cy="1643063"/>
            <a:chOff x="6884988" y="1808715"/>
            <a:chExt cx="1498600" cy="1643063"/>
          </a:xfrm>
        </p:grpSpPr>
        <p:sp>
          <p:nvSpPr>
            <p:cNvPr id="9" name="Freeform 9"/>
            <p:cNvSpPr/>
            <p:nvPr/>
          </p:nvSpPr>
          <p:spPr bwMode="auto">
            <a:xfrm>
              <a:off x="6884988" y="2269090"/>
              <a:ext cx="749300" cy="1182688"/>
            </a:xfrm>
            <a:custGeom>
              <a:avLst/>
              <a:gdLst>
                <a:gd name="T0" fmla="*/ 0 w 472"/>
                <a:gd name="T1" fmla="*/ 0 h 745"/>
                <a:gd name="T2" fmla="*/ 0 w 472"/>
                <a:gd name="T3" fmla="*/ 455 h 745"/>
                <a:gd name="T4" fmla="*/ 472 w 472"/>
                <a:gd name="T5" fmla="*/ 745 h 745"/>
                <a:gd name="T6" fmla="*/ 472 w 472"/>
                <a:gd name="T7" fmla="*/ 290 h 745"/>
                <a:gd name="T8" fmla="*/ 0 w 472"/>
                <a:gd name="T9" fmla="*/ 0 h 745"/>
                <a:gd name="T10" fmla="*/ 0 w 472"/>
                <a:gd name="T11" fmla="*/ 0 h 745"/>
              </a:gdLst>
              <a:ahLst/>
              <a:cxnLst>
                <a:cxn ang="0">
                  <a:pos x="T0" y="T1"/>
                </a:cxn>
                <a:cxn ang="0">
                  <a:pos x="T2" y="T3"/>
                </a:cxn>
                <a:cxn ang="0">
                  <a:pos x="T4" y="T5"/>
                </a:cxn>
                <a:cxn ang="0">
                  <a:pos x="T6" y="T7"/>
                </a:cxn>
                <a:cxn ang="0">
                  <a:pos x="T8" y="T9"/>
                </a:cxn>
                <a:cxn ang="0">
                  <a:pos x="T10" y="T11"/>
                </a:cxn>
              </a:cxnLst>
              <a:rect l="0" t="0" r="r" b="b"/>
              <a:pathLst>
                <a:path w="472" h="745">
                  <a:moveTo>
                    <a:pt x="0" y="0"/>
                  </a:moveTo>
                  <a:lnTo>
                    <a:pt x="0" y="455"/>
                  </a:lnTo>
                  <a:lnTo>
                    <a:pt x="472" y="745"/>
                  </a:lnTo>
                  <a:lnTo>
                    <a:pt x="472" y="290"/>
                  </a:lnTo>
                  <a:lnTo>
                    <a:pt x="0" y="0"/>
                  </a:lnTo>
                  <a:lnTo>
                    <a:pt x="0" y="0"/>
                  </a:ln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10"/>
            <p:cNvSpPr/>
            <p:nvPr/>
          </p:nvSpPr>
          <p:spPr bwMode="auto">
            <a:xfrm>
              <a:off x="7634288" y="2269090"/>
              <a:ext cx="749300" cy="1182688"/>
            </a:xfrm>
            <a:custGeom>
              <a:avLst/>
              <a:gdLst>
                <a:gd name="T0" fmla="*/ 0 w 472"/>
                <a:gd name="T1" fmla="*/ 745 h 745"/>
                <a:gd name="T2" fmla="*/ 0 w 472"/>
                <a:gd name="T3" fmla="*/ 290 h 745"/>
                <a:gd name="T4" fmla="*/ 472 w 472"/>
                <a:gd name="T5" fmla="*/ 0 h 745"/>
                <a:gd name="T6" fmla="*/ 472 w 472"/>
                <a:gd name="T7" fmla="*/ 455 h 745"/>
                <a:gd name="T8" fmla="*/ 0 w 472"/>
                <a:gd name="T9" fmla="*/ 745 h 745"/>
                <a:gd name="T10" fmla="*/ 0 w 472"/>
                <a:gd name="T11" fmla="*/ 745 h 745"/>
              </a:gdLst>
              <a:ahLst/>
              <a:cxnLst>
                <a:cxn ang="0">
                  <a:pos x="T0" y="T1"/>
                </a:cxn>
                <a:cxn ang="0">
                  <a:pos x="T2" y="T3"/>
                </a:cxn>
                <a:cxn ang="0">
                  <a:pos x="T4" y="T5"/>
                </a:cxn>
                <a:cxn ang="0">
                  <a:pos x="T6" y="T7"/>
                </a:cxn>
                <a:cxn ang="0">
                  <a:pos x="T8" y="T9"/>
                </a:cxn>
                <a:cxn ang="0">
                  <a:pos x="T10" y="T11"/>
                </a:cxn>
              </a:cxnLst>
              <a:rect l="0" t="0" r="r" b="b"/>
              <a:pathLst>
                <a:path w="472" h="745">
                  <a:moveTo>
                    <a:pt x="0" y="745"/>
                  </a:moveTo>
                  <a:lnTo>
                    <a:pt x="0" y="290"/>
                  </a:lnTo>
                  <a:lnTo>
                    <a:pt x="472" y="0"/>
                  </a:lnTo>
                  <a:lnTo>
                    <a:pt x="472" y="455"/>
                  </a:lnTo>
                  <a:lnTo>
                    <a:pt x="0" y="745"/>
                  </a:lnTo>
                  <a:lnTo>
                    <a:pt x="0" y="745"/>
                  </a:lnTo>
                  <a:close/>
                </a:path>
              </a:pathLst>
            </a:custGeom>
            <a:solidFill>
              <a:schemeClr val="accent6"/>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11"/>
            <p:cNvSpPr/>
            <p:nvPr/>
          </p:nvSpPr>
          <p:spPr bwMode="auto">
            <a:xfrm>
              <a:off x="6884988" y="1808715"/>
              <a:ext cx="1498600" cy="920750"/>
            </a:xfrm>
            <a:custGeom>
              <a:avLst/>
              <a:gdLst>
                <a:gd name="T0" fmla="*/ 472 w 944"/>
                <a:gd name="T1" fmla="*/ 580 h 580"/>
                <a:gd name="T2" fmla="*/ 0 w 944"/>
                <a:gd name="T3" fmla="*/ 290 h 580"/>
                <a:gd name="T4" fmla="*/ 472 w 944"/>
                <a:gd name="T5" fmla="*/ 0 h 580"/>
                <a:gd name="T6" fmla="*/ 944 w 944"/>
                <a:gd name="T7" fmla="*/ 290 h 580"/>
                <a:gd name="T8" fmla="*/ 472 w 944"/>
                <a:gd name="T9" fmla="*/ 580 h 580"/>
                <a:gd name="T10" fmla="*/ 472 w 944"/>
                <a:gd name="T11" fmla="*/ 580 h 580"/>
              </a:gdLst>
              <a:ahLst/>
              <a:cxnLst>
                <a:cxn ang="0">
                  <a:pos x="T0" y="T1"/>
                </a:cxn>
                <a:cxn ang="0">
                  <a:pos x="T2" y="T3"/>
                </a:cxn>
                <a:cxn ang="0">
                  <a:pos x="T4" y="T5"/>
                </a:cxn>
                <a:cxn ang="0">
                  <a:pos x="T6" y="T7"/>
                </a:cxn>
                <a:cxn ang="0">
                  <a:pos x="T8" y="T9"/>
                </a:cxn>
                <a:cxn ang="0">
                  <a:pos x="T10" y="T11"/>
                </a:cxn>
              </a:cxnLst>
              <a:rect l="0" t="0" r="r" b="b"/>
              <a:pathLst>
                <a:path w="944" h="580">
                  <a:moveTo>
                    <a:pt x="472" y="580"/>
                  </a:moveTo>
                  <a:lnTo>
                    <a:pt x="0" y="290"/>
                  </a:lnTo>
                  <a:lnTo>
                    <a:pt x="472" y="0"/>
                  </a:lnTo>
                  <a:lnTo>
                    <a:pt x="944" y="290"/>
                  </a:lnTo>
                  <a:lnTo>
                    <a:pt x="472" y="580"/>
                  </a:lnTo>
                  <a:lnTo>
                    <a:pt x="472" y="580"/>
                  </a:lnTo>
                  <a:close/>
                </a:path>
              </a:pathLst>
            </a:custGeom>
            <a:solidFill>
              <a:schemeClr val="accent6">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2" name="Freeform 23"/>
            <p:cNvSpPr/>
            <p:nvPr/>
          </p:nvSpPr>
          <p:spPr bwMode="auto">
            <a:xfrm>
              <a:off x="7929562" y="2715178"/>
              <a:ext cx="173038" cy="344488"/>
            </a:xfrm>
            <a:custGeom>
              <a:avLst/>
              <a:gdLst>
                <a:gd name="T0" fmla="*/ 0 w 109"/>
                <a:gd name="T1" fmla="*/ 217 h 217"/>
                <a:gd name="T2" fmla="*/ 109 w 109"/>
                <a:gd name="T3" fmla="*/ 60 h 217"/>
                <a:gd name="T4" fmla="*/ 0 w 109"/>
                <a:gd name="T5" fmla="*/ 0 h 217"/>
                <a:gd name="T6" fmla="*/ 0 w 109"/>
                <a:gd name="T7" fmla="*/ 217 h 217"/>
                <a:gd name="T8" fmla="*/ 0 w 109"/>
                <a:gd name="T9" fmla="*/ 217 h 217"/>
              </a:gdLst>
              <a:ahLst/>
              <a:cxnLst>
                <a:cxn ang="0">
                  <a:pos x="T0" y="T1"/>
                </a:cxn>
                <a:cxn ang="0">
                  <a:pos x="T2" y="T3"/>
                </a:cxn>
                <a:cxn ang="0">
                  <a:pos x="T4" y="T5"/>
                </a:cxn>
                <a:cxn ang="0">
                  <a:pos x="T6" y="T7"/>
                </a:cxn>
                <a:cxn ang="0">
                  <a:pos x="T8" y="T9"/>
                </a:cxn>
              </a:cxnLst>
              <a:rect l="0" t="0" r="r" b="b"/>
              <a:pathLst>
                <a:path w="109" h="217">
                  <a:moveTo>
                    <a:pt x="0" y="217"/>
                  </a:moveTo>
                  <a:lnTo>
                    <a:pt x="109" y="60"/>
                  </a:lnTo>
                  <a:lnTo>
                    <a:pt x="0" y="0"/>
                  </a:lnTo>
                  <a:lnTo>
                    <a:pt x="0" y="217"/>
                  </a:lnTo>
                  <a:lnTo>
                    <a:pt x="0" y="217"/>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33" name="Inhaltsplatzhalter 4"/>
          <p:cNvSpPr txBox="1"/>
          <p:nvPr/>
        </p:nvSpPr>
        <p:spPr>
          <a:xfrm>
            <a:off x="7130436" y="5672470"/>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4"/>
                </a:solidFill>
                <a:latin typeface="微软雅黑" panose="020B0503020204020204" charset="-122"/>
                <a:ea typeface="微软雅黑" panose="020B0503020204020204" charset="-122"/>
                <a:cs typeface="+mn-ea"/>
                <a:sym typeface="+mn-lt"/>
              </a:rPr>
              <a:t>碳汇计量评估师</a:t>
            </a:r>
            <a:endParaRPr lang="en-US" sz="1600" b="1" dirty="0">
              <a:solidFill>
                <a:schemeClr val="accent4"/>
              </a:solidFill>
              <a:latin typeface="微软雅黑" panose="020B0503020204020204" charset="-122"/>
              <a:ea typeface="微软雅黑" panose="020B0503020204020204" charset="-122"/>
              <a:cs typeface="+mn-ea"/>
              <a:sym typeface="+mn-lt"/>
            </a:endParaRPr>
          </a:p>
        </p:txBody>
      </p:sp>
      <p:sp>
        <p:nvSpPr>
          <p:cNvPr id="34" name="Inhaltsplatzhalter 4"/>
          <p:cNvSpPr txBox="1"/>
          <p:nvPr/>
        </p:nvSpPr>
        <p:spPr>
          <a:xfrm>
            <a:off x="1105926" y="4480162"/>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rgbClr val="ED7D31"/>
                </a:solidFill>
                <a:latin typeface="微软雅黑" panose="020B0503020204020204" charset="-122"/>
                <a:ea typeface="微软雅黑" panose="020B0503020204020204" charset="-122"/>
                <a:cs typeface="+mn-ea"/>
                <a:sym typeface="+mn-lt"/>
              </a:rPr>
              <a:t>数字孪生应用技术员</a:t>
            </a:r>
            <a:endParaRPr lang="en-US" sz="1600" b="1" dirty="0">
              <a:solidFill>
                <a:srgbClr val="ED7D31"/>
              </a:solidFill>
              <a:latin typeface="微软雅黑" panose="020B0503020204020204" charset="-122"/>
              <a:ea typeface="微软雅黑" panose="020B0503020204020204" charset="-122"/>
              <a:cs typeface="+mn-ea"/>
              <a:sym typeface="+mn-lt"/>
            </a:endParaRPr>
          </a:p>
        </p:txBody>
      </p:sp>
      <p:sp>
        <p:nvSpPr>
          <p:cNvPr id="35" name="Inhaltsplatzhalter 4"/>
          <p:cNvSpPr txBox="1"/>
          <p:nvPr/>
        </p:nvSpPr>
        <p:spPr>
          <a:xfrm>
            <a:off x="3166385" y="5645483"/>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rgbClr val="A5A5A5"/>
                </a:solidFill>
                <a:latin typeface="微软雅黑" panose="020B0503020204020204" charset="-122"/>
                <a:ea typeface="微软雅黑" panose="020B0503020204020204" charset="-122"/>
                <a:cs typeface="+mn-ea"/>
                <a:sym typeface="+mn-lt"/>
              </a:rPr>
              <a:t>商务数据分析师</a:t>
            </a:r>
            <a:endParaRPr lang="en-US" sz="1600" b="1" dirty="0">
              <a:solidFill>
                <a:srgbClr val="A5A5A5"/>
              </a:solidFill>
              <a:latin typeface="微软雅黑" panose="020B0503020204020204" charset="-122"/>
              <a:ea typeface="微软雅黑" panose="020B0503020204020204" charset="-122"/>
              <a:cs typeface="+mn-ea"/>
              <a:sym typeface="+mn-lt"/>
            </a:endParaRPr>
          </a:p>
        </p:txBody>
      </p:sp>
      <p:sp>
        <p:nvSpPr>
          <p:cNvPr id="36" name="Inhaltsplatzhalter 4"/>
          <p:cNvSpPr txBox="1"/>
          <p:nvPr/>
        </p:nvSpPr>
        <p:spPr>
          <a:xfrm>
            <a:off x="377112" y="3230005"/>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1"/>
                </a:solidFill>
                <a:latin typeface="微软雅黑" panose="020B0503020204020204" charset="-122"/>
                <a:ea typeface="微软雅黑" panose="020B0503020204020204" charset="-122"/>
                <a:cs typeface="+mn-ea"/>
                <a:sym typeface="+mn-lt"/>
              </a:rPr>
              <a:t>信息系统适配验证师</a:t>
            </a:r>
            <a:endParaRPr lang="en-US" sz="1600" b="1" dirty="0">
              <a:solidFill>
                <a:schemeClr val="accent1"/>
              </a:solidFill>
              <a:latin typeface="微软雅黑" panose="020B0503020204020204" charset="-122"/>
              <a:ea typeface="微软雅黑" panose="020B0503020204020204" charset="-122"/>
              <a:cs typeface="+mn-ea"/>
              <a:sym typeface="+mn-lt"/>
            </a:endParaRPr>
          </a:p>
        </p:txBody>
      </p:sp>
      <p:sp>
        <p:nvSpPr>
          <p:cNvPr id="41" name="Inhaltsplatzhalter 4"/>
          <p:cNvSpPr txBox="1"/>
          <p:nvPr/>
        </p:nvSpPr>
        <p:spPr>
          <a:xfrm>
            <a:off x="9121545" y="4480162"/>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5"/>
                </a:solidFill>
                <a:latin typeface="微软雅黑" panose="020B0503020204020204" charset="-122"/>
                <a:ea typeface="微软雅黑" panose="020B0503020204020204" charset="-122"/>
                <a:cs typeface="+mn-ea"/>
                <a:sym typeface="+mn-lt"/>
              </a:rPr>
              <a:t>建筑节能减排咨询师</a:t>
            </a:r>
            <a:endParaRPr lang="en-US" sz="1600" b="1" dirty="0">
              <a:solidFill>
                <a:schemeClr val="accent5"/>
              </a:solidFill>
              <a:latin typeface="微软雅黑" panose="020B0503020204020204" charset="-122"/>
              <a:ea typeface="微软雅黑" panose="020B0503020204020204" charset="-122"/>
              <a:cs typeface="+mn-ea"/>
              <a:sym typeface="+mn-lt"/>
            </a:endParaRPr>
          </a:p>
        </p:txBody>
      </p:sp>
      <p:sp>
        <p:nvSpPr>
          <p:cNvPr id="42" name="Inhaltsplatzhalter 4"/>
          <p:cNvSpPr txBox="1"/>
          <p:nvPr/>
        </p:nvSpPr>
        <p:spPr>
          <a:xfrm>
            <a:off x="9914391" y="3230005"/>
            <a:ext cx="1942868"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6"/>
                </a:solidFill>
                <a:latin typeface="微软雅黑" panose="020B0503020204020204" charset="-122"/>
                <a:ea typeface="微软雅黑" panose="020B0503020204020204" charset="-122"/>
                <a:cs typeface="+mn-ea"/>
                <a:sym typeface="+mn-lt"/>
              </a:rPr>
              <a:t>综合能源服务员</a:t>
            </a:r>
            <a:endParaRPr lang="en-US" sz="1600" b="1" dirty="0">
              <a:solidFill>
                <a:schemeClr val="accent6"/>
              </a:solidFill>
              <a:latin typeface="微软雅黑" panose="020B0503020204020204" charset="-122"/>
              <a:ea typeface="微软雅黑" panose="020B0503020204020204" charset="-122"/>
              <a:cs typeface="+mn-ea"/>
              <a:sym typeface="+mn-lt"/>
            </a:endParaRPr>
          </a:p>
        </p:txBody>
      </p:sp>
      <p:sp>
        <p:nvSpPr>
          <p:cNvPr id="2" name="TextBox 5"/>
          <p:cNvSpPr txBox="1"/>
          <p:nvPr>
            <p:custDataLst>
              <p:tags r:id="rId1"/>
            </p:custDataLst>
          </p:nvPr>
        </p:nvSpPr>
        <p:spPr>
          <a:xfrm>
            <a:off x="526933" y="296749"/>
            <a:ext cx="11308360" cy="607695"/>
          </a:xfrm>
          <a:prstGeom prst="rect">
            <a:avLst/>
          </a:prstGeom>
          <a:noFill/>
        </p:spPr>
        <p:txBody>
          <a:bodyPr wrap="square" rtlCol="0" anchor="ctr">
            <a:spAutoFit/>
          </a:bodyPr>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63" name="Freeform 221"/>
          <p:cNvSpPr>
            <a:spLocks noEditPoints="1"/>
          </p:cNvSpPr>
          <p:nvPr/>
        </p:nvSpPr>
        <p:spPr bwMode="auto">
          <a:xfrm>
            <a:off x="2555289" y="2236465"/>
            <a:ext cx="337442" cy="449922"/>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 ang="0">
                <a:pos x="96" y="128"/>
              </a:cxn>
              <a:cxn ang="0">
                <a:pos x="64" y="96"/>
              </a:cxn>
              <a:cxn ang="0">
                <a:pos x="96" y="64"/>
              </a:cxn>
              <a:cxn ang="0">
                <a:pos x="128" y="96"/>
              </a:cxn>
              <a:cxn ang="0">
                <a:pos x="96" y="128"/>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moveTo>
                  <a:pt x="96" y="128"/>
                </a:moveTo>
                <a:cubicBezTo>
                  <a:pt x="78" y="128"/>
                  <a:pt x="64" y="114"/>
                  <a:pt x="64" y="96"/>
                </a:cubicBezTo>
                <a:cubicBezTo>
                  <a:pt x="64" y="78"/>
                  <a:pt x="78" y="64"/>
                  <a:pt x="96" y="64"/>
                </a:cubicBezTo>
                <a:cubicBezTo>
                  <a:pt x="114" y="64"/>
                  <a:pt x="128" y="78"/>
                  <a:pt x="128" y="96"/>
                </a:cubicBezTo>
                <a:cubicBezTo>
                  <a:pt x="128" y="114"/>
                  <a:pt x="114" y="128"/>
                  <a:pt x="96" y="128"/>
                </a:cubicBezTo>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
        <p:nvSpPr>
          <p:cNvPr id="62" name="Freeform 206"/>
          <p:cNvSpPr>
            <a:spLocks noEditPoints="1"/>
          </p:cNvSpPr>
          <p:nvPr/>
        </p:nvSpPr>
        <p:spPr bwMode="auto">
          <a:xfrm>
            <a:off x="3166152" y="3469820"/>
            <a:ext cx="404541" cy="404541"/>
          </a:xfrm>
          <a:custGeom>
            <a:avLst/>
            <a:gdLst/>
            <a:ahLst/>
            <a:cxnLst>
              <a:cxn ang="0">
                <a:pos x="249" y="215"/>
              </a:cxn>
              <a:cxn ang="0">
                <a:pos x="256" y="232"/>
              </a:cxn>
              <a:cxn ang="0">
                <a:pos x="232" y="256"/>
              </a:cxn>
              <a:cxn ang="0">
                <a:pos x="215" y="249"/>
              </a:cxn>
              <a:cxn ang="0">
                <a:pos x="145" y="179"/>
              </a:cxn>
              <a:cxn ang="0">
                <a:pos x="96" y="192"/>
              </a:cxn>
              <a:cxn ang="0">
                <a:pos x="0" y="96"/>
              </a:cxn>
              <a:cxn ang="0">
                <a:pos x="96" y="0"/>
              </a:cxn>
              <a:cxn ang="0">
                <a:pos x="192" y="96"/>
              </a:cxn>
              <a:cxn ang="0">
                <a:pos x="179" y="145"/>
              </a:cxn>
              <a:cxn ang="0">
                <a:pos x="249" y="215"/>
              </a:cxn>
              <a:cxn ang="0">
                <a:pos x="96" y="24"/>
              </a:cxn>
              <a:cxn ang="0">
                <a:pos x="24" y="96"/>
              </a:cxn>
              <a:cxn ang="0">
                <a:pos x="96" y="168"/>
              </a:cxn>
              <a:cxn ang="0">
                <a:pos x="168" y="96"/>
              </a:cxn>
              <a:cxn ang="0">
                <a:pos x="96" y="24"/>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
        <p:nvSpPr>
          <p:cNvPr id="3" name="Freeform 171"/>
          <p:cNvSpPr/>
          <p:nvPr/>
        </p:nvSpPr>
        <p:spPr bwMode="auto">
          <a:xfrm>
            <a:off x="3919618" y="4731542"/>
            <a:ext cx="396116" cy="333487"/>
          </a:xfrm>
          <a:custGeom>
            <a:avLst/>
            <a:gdLst/>
            <a:ahLst/>
            <a:cxnLst>
              <a:cxn ang="0">
                <a:pos x="251" y="74"/>
              </a:cxn>
              <a:cxn ang="0">
                <a:pos x="251" y="74"/>
              </a:cxn>
              <a:cxn ang="0">
                <a:pos x="251" y="74"/>
              </a:cxn>
              <a:cxn ang="0">
                <a:pos x="147" y="146"/>
              </a:cxn>
              <a:cxn ang="0">
                <a:pos x="147" y="146"/>
              </a:cxn>
              <a:cxn ang="0">
                <a:pos x="140" y="148"/>
              </a:cxn>
              <a:cxn ang="0">
                <a:pos x="133" y="146"/>
              </a:cxn>
              <a:cxn ang="0">
                <a:pos x="133" y="146"/>
              </a:cxn>
              <a:cxn ang="0">
                <a:pos x="133" y="146"/>
              </a:cxn>
              <a:cxn ang="0">
                <a:pos x="133" y="146"/>
              </a:cxn>
              <a:cxn ang="0">
                <a:pos x="80" y="110"/>
              </a:cxn>
              <a:cxn ang="0">
                <a:pos x="24" y="143"/>
              </a:cxn>
              <a:cxn ang="0">
                <a:pos x="24" y="192"/>
              </a:cxn>
              <a:cxn ang="0">
                <a:pos x="244" y="192"/>
              </a:cxn>
              <a:cxn ang="0">
                <a:pos x="256" y="204"/>
              </a:cxn>
              <a:cxn ang="0">
                <a:pos x="244" y="216"/>
              </a:cxn>
              <a:cxn ang="0">
                <a:pos x="12" y="216"/>
              </a:cxn>
              <a:cxn ang="0">
                <a:pos x="0" y="204"/>
              </a:cxn>
              <a:cxn ang="0">
                <a:pos x="0" y="12"/>
              </a:cxn>
              <a:cxn ang="0">
                <a:pos x="12" y="0"/>
              </a:cxn>
              <a:cxn ang="0">
                <a:pos x="24" y="12"/>
              </a:cxn>
              <a:cxn ang="0">
                <a:pos x="24" y="115"/>
              </a:cxn>
              <a:cxn ang="0">
                <a:pos x="74" y="86"/>
              </a:cxn>
              <a:cxn ang="0">
                <a:pos x="74" y="86"/>
              </a:cxn>
              <a:cxn ang="0">
                <a:pos x="80" y="84"/>
              </a:cxn>
              <a:cxn ang="0">
                <a:pos x="87" y="86"/>
              </a:cxn>
              <a:cxn ang="0">
                <a:pos x="87" y="86"/>
              </a:cxn>
              <a:cxn ang="0">
                <a:pos x="87" y="86"/>
              </a:cxn>
              <a:cxn ang="0">
                <a:pos x="87" y="86"/>
              </a:cxn>
              <a:cxn ang="0">
                <a:pos x="140" y="121"/>
              </a:cxn>
              <a:cxn ang="0">
                <a:pos x="237" y="54"/>
              </a:cxn>
              <a:cxn ang="0">
                <a:pos x="237" y="54"/>
              </a:cxn>
              <a:cxn ang="0">
                <a:pos x="244" y="52"/>
              </a:cxn>
              <a:cxn ang="0">
                <a:pos x="256" y="64"/>
              </a:cxn>
              <a:cxn ang="0">
                <a:pos x="251" y="74"/>
              </a:cxn>
            </a:cxnLst>
            <a:rect l="0" t="0" r="r" b="b"/>
            <a:pathLst>
              <a:path w="256" h="216">
                <a:moveTo>
                  <a:pt x="251" y="74"/>
                </a:moveTo>
                <a:cubicBezTo>
                  <a:pt x="251" y="74"/>
                  <a:pt x="251" y="74"/>
                  <a:pt x="251" y="74"/>
                </a:cubicBezTo>
                <a:cubicBezTo>
                  <a:pt x="251" y="74"/>
                  <a:pt x="251" y="74"/>
                  <a:pt x="251" y="74"/>
                </a:cubicBezTo>
                <a:cubicBezTo>
                  <a:pt x="147" y="146"/>
                  <a:pt x="147" y="146"/>
                  <a:pt x="147" y="146"/>
                </a:cubicBezTo>
                <a:cubicBezTo>
                  <a:pt x="147" y="146"/>
                  <a:pt x="147" y="146"/>
                  <a:pt x="147" y="146"/>
                </a:cubicBezTo>
                <a:cubicBezTo>
                  <a:pt x="145" y="147"/>
                  <a:pt x="143" y="148"/>
                  <a:pt x="140" y="148"/>
                </a:cubicBezTo>
                <a:cubicBezTo>
                  <a:pt x="138" y="148"/>
                  <a:pt x="135" y="147"/>
                  <a:pt x="133" y="146"/>
                </a:cubicBezTo>
                <a:cubicBezTo>
                  <a:pt x="133" y="146"/>
                  <a:pt x="133" y="146"/>
                  <a:pt x="133" y="146"/>
                </a:cubicBezTo>
                <a:cubicBezTo>
                  <a:pt x="133" y="146"/>
                  <a:pt x="133" y="146"/>
                  <a:pt x="133" y="146"/>
                </a:cubicBezTo>
                <a:cubicBezTo>
                  <a:pt x="133" y="146"/>
                  <a:pt x="133" y="146"/>
                  <a:pt x="133" y="146"/>
                </a:cubicBezTo>
                <a:cubicBezTo>
                  <a:pt x="80" y="110"/>
                  <a:pt x="80" y="110"/>
                  <a:pt x="80" y="110"/>
                </a:cubicBezTo>
                <a:cubicBezTo>
                  <a:pt x="24" y="143"/>
                  <a:pt x="24" y="143"/>
                  <a:pt x="24" y="143"/>
                </a:cubicBezTo>
                <a:cubicBezTo>
                  <a:pt x="24" y="192"/>
                  <a:pt x="24" y="192"/>
                  <a:pt x="24" y="192"/>
                </a:cubicBez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15"/>
                  <a:pt x="24" y="115"/>
                  <a:pt x="24" y="115"/>
                </a:cubicBezTo>
                <a:cubicBezTo>
                  <a:pt x="74" y="86"/>
                  <a:pt x="74" y="86"/>
                  <a:pt x="74" y="86"/>
                </a:cubicBezTo>
                <a:cubicBezTo>
                  <a:pt x="74" y="86"/>
                  <a:pt x="74" y="86"/>
                  <a:pt x="74" y="86"/>
                </a:cubicBezTo>
                <a:cubicBezTo>
                  <a:pt x="76" y="85"/>
                  <a:pt x="78" y="84"/>
                  <a:pt x="80" y="84"/>
                </a:cubicBezTo>
                <a:cubicBezTo>
                  <a:pt x="82" y="84"/>
                  <a:pt x="85" y="85"/>
                  <a:pt x="87" y="86"/>
                </a:cubicBezTo>
                <a:cubicBezTo>
                  <a:pt x="87" y="86"/>
                  <a:pt x="87" y="86"/>
                  <a:pt x="87" y="86"/>
                </a:cubicBezTo>
                <a:cubicBezTo>
                  <a:pt x="87" y="86"/>
                  <a:pt x="87" y="86"/>
                  <a:pt x="87" y="86"/>
                </a:cubicBezTo>
                <a:cubicBezTo>
                  <a:pt x="87" y="86"/>
                  <a:pt x="87" y="86"/>
                  <a:pt x="87" y="86"/>
                </a:cubicBezTo>
                <a:cubicBezTo>
                  <a:pt x="140" y="121"/>
                  <a:pt x="140" y="121"/>
                  <a:pt x="140" y="121"/>
                </a:cubicBezTo>
                <a:cubicBezTo>
                  <a:pt x="237" y="54"/>
                  <a:pt x="237" y="54"/>
                  <a:pt x="237" y="54"/>
                </a:cubicBezTo>
                <a:cubicBezTo>
                  <a:pt x="237" y="54"/>
                  <a:pt x="237" y="54"/>
                  <a:pt x="237" y="54"/>
                </a:cubicBezTo>
                <a:cubicBezTo>
                  <a:pt x="239" y="53"/>
                  <a:pt x="241" y="52"/>
                  <a:pt x="244" y="52"/>
                </a:cubicBezTo>
                <a:cubicBezTo>
                  <a:pt x="251" y="52"/>
                  <a:pt x="256" y="57"/>
                  <a:pt x="256" y="64"/>
                </a:cubicBezTo>
                <a:cubicBezTo>
                  <a:pt x="256" y="68"/>
                  <a:pt x="254" y="72"/>
                  <a:pt x="251" y="74"/>
                </a:cubicBezTo>
                <a:close/>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
        <p:nvSpPr>
          <p:cNvPr id="30" name="Freeform 182"/>
          <p:cNvSpPr>
            <a:spLocks noEditPoints="1"/>
          </p:cNvSpPr>
          <p:nvPr/>
        </p:nvSpPr>
        <p:spPr bwMode="auto">
          <a:xfrm>
            <a:off x="9285032" y="2279466"/>
            <a:ext cx="363018" cy="363018"/>
          </a:xfrm>
          <a:custGeom>
            <a:avLst/>
            <a:gdLst/>
            <a:ahLst/>
            <a:cxnLst>
              <a:cxn ang="0">
                <a:pos x="128" y="256"/>
              </a:cxn>
              <a:cxn ang="0">
                <a:pos x="0" y="128"/>
              </a:cxn>
              <a:cxn ang="0">
                <a:pos x="128" y="0"/>
              </a:cxn>
              <a:cxn ang="0">
                <a:pos x="256" y="128"/>
              </a:cxn>
              <a:cxn ang="0">
                <a:pos x="128" y="256"/>
              </a:cxn>
              <a:cxn ang="0">
                <a:pos x="128" y="24"/>
              </a:cxn>
              <a:cxn ang="0">
                <a:pos x="24" y="128"/>
              </a:cxn>
              <a:cxn ang="0">
                <a:pos x="128" y="232"/>
              </a:cxn>
              <a:cxn ang="0">
                <a:pos x="232" y="128"/>
              </a:cxn>
              <a:cxn ang="0">
                <a:pos x="128" y="24"/>
              </a:cxn>
              <a:cxn ang="0">
                <a:pos x="180" y="140"/>
              </a:cxn>
              <a:cxn ang="0">
                <a:pos x="156" y="140"/>
              </a:cxn>
              <a:cxn ang="0">
                <a:pos x="140" y="140"/>
              </a:cxn>
              <a:cxn ang="0">
                <a:pos x="128" y="140"/>
              </a:cxn>
              <a:cxn ang="0">
                <a:pos x="116" y="128"/>
              </a:cxn>
              <a:cxn ang="0">
                <a:pos x="116" y="56"/>
              </a:cxn>
              <a:cxn ang="0">
                <a:pos x="128" y="44"/>
              </a:cxn>
              <a:cxn ang="0">
                <a:pos x="140" y="56"/>
              </a:cxn>
              <a:cxn ang="0">
                <a:pos x="140" y="116"/>
              </a:cxn>
              <a:cxn ang="0">
                <a:pos x="156" y="116"/>
              </a:cxn>
              <a:cxn ang="0">
                <a:pos x="180" y="116"/>
              </a:cxn>
              <a:cxn ang="0">
                <a:pos x="192" y="128"/>
              </a:cxn>
              <a:cxn ang="0">
                <a:pos x="180"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80" y="140"/>
                </a:moveTo>
                <a:cubicBezTo>
                  <a:pt x="156" y="140"/>
                  <a:pt x="156" y="140"/>
                  <a:pt x="156" y="140"/>
                </a:cubicBezTo>
                <a:cubicBezTo>
                  <a:pt x="140" y="140"/>
                  <a:pt x="140" y="140"/>
                  <a:pt x="140" y="140"/>
                </a:cubicBezTo>
                <a:cubicBezTo>
                  <a:pt x="128" y="140"/>
                  <a:pt x="128" y="140"/>
                  <a:pt x="128" y="140"/>
                </a:cubicBezTo>
                <a:cubicBezTo>
                  <a:pt x="121" y="140"/>
                  <a:pt x="116" y="135"/>
                  <a:pt x="116" y="128"/>
                </a:cubicBezTo>
                <a:cubicBezTo>
                  <a:pt x="116" y="56"/>
                  <a:pt x="116" y="56"/>
                  <a:pt x="116" y="56"/>
                </a:cubicBezTo>
                <a:cubicBezTo>
                  <a:pt x="116" y="49"/>
                  <a:pt x="121" y="44"/>
                  <a:pt x="128" y="44"/>
                </a:cubicBezTo>
                <a:cubicBezTo>
                  <a:pt x="135" y="44"/>
                  <a:pt x="140" y="49"/>
                  <a:pt x="140" y="56"/>
                </a:cubicBezTo>
                <a:cubicBezTo>
                  <a:pt x="140" y="116"/>
                  <a:pt x="140" y="116"/>
                  <a:pt x="140" y="116"/>
                </a:cubicBezTo>
                <a:cubicBezTo>
                  <a:pt x="156" y="116"/>
                  <a:pt x="156" y="116"/>
                  <a:pt x="156" y="116"/>
                </a:cubicBezTo>
                <a:cubicBezTo>
                  <a:pt x="180" y="116"/>
                  <a:pt x="180" y="116"/>
                  <a:pt x="180" y="116"/>
                </a:cubicBezTo>
                <a:cubicBezTo>
                  <a:pt x="187" y="116"/>
                  <a:pt x="192" y="121"/>
                  <a:pt x="192" y="128"/>
                </a:cubicBezTo>
                <a:cubicBezTo>
                  <a:pt x="192" y="135"/>
                  <a:pt x="187" y="140"/>
                  <a:pt x="180" y="140"/>
                </a:cubicBezTo>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
        <p:nvSpPr>
          <p:cNvPr id="50" name="Freeform 191"/>
          <p:cNvSpPr/>
          <p:nvPr/>
        </p:nvSpPr>
        <p:spPr bwMode="auto">
          <a:xfrm>
            <a:off x="8484171" y="3472775"/>
            <a:ext cx="377200" cy="365224"/>
          </a:xfrm>
          <a:custGeom>
            <a:avLst/>
            <a:gdLst/>
            <a:ahLst/>
            <a:cxnLst>
              <a:cxn ang="0">
                <a:pos x="256" y="236"/>
              </a:cxn>
              <a:cxn ang="0">
                <a:pos x="256" y="236"/>
              </a:cxn>
              <a:cxn ang="0">
                <a:pos x="244" y="248"/>
              </a:cxn>
              <a:cxn ang="0">
                <a:pos x="12" y="248"/>
              </a:cxn>
              <a:cxn ang="0">
                <a:pos x="0" y="236"/>
              </a:cxn>
              <a:cxn ang="0">
                <a:pos x="0" y="236"/>
              </a:cxn>
              <a:cxn ang="0">
                <a:pos x="0" y="236"/>
              </a:cxn>
              <a:cxn ang="0">
                <a:pos x="32" y="176"/>
              </a:cxn>
              <a:cxn ang="0">
                <a:pos x="69" y="164"/>
              </a:cxn>
              <a:cxn ang="0">
                <a:pos x="100" y="150"/>
              </a:cxn>
              <a:cxn ang="0">
                <a:pos x="100" y="127"/>
              </a:cxn>
              <a:cxn ang="0">
                <a:pos x="88" y="97"/>
              </a:cxn>
              <a:cxn ang="0">
                <a:pos x="80" y="85"/>
              </a:cxn>
              <a:cxn ang="0">
                <a:pos x="84" y="65"/>
              </a:cxn>
              <a:cxn ang="0">
                <a:pos x="82" y="39"/>
              </a:cxn>
              <a:cxn ang="0">
                <a:pos x="128" y="0"/>
              </a:cxn>
              <a:cxn ang="0">
                <a:pos x="175" y="39"/>
              </a:cxn>
              <a:cxn ang="0">
                <a:pos x="172" y="65"/>
              </a:cxn>
              <a:cxn ang="0">
                <a:pos x="176" y="85"/>
              </a:cxn>
              <a:cxn ang="0">
                <a:pos x="168" y="97"/>
              </a:cxn>
              <a:cxn ang="0">
                <a:pos x="156" y="126"/>
              </a:cxn>
              <a:cxn ang="0">
                <a:pos x="156" y="150"/>
              </a:cxn>
              <a:cxn ang="0">
                <a:pos x="187" y="164"/>
              </a:cxn>
              <a:cxn ang="0">
                <a:pos x="224" y="176"/>
              </a:cxn>
              <a:cxn ang="0">
                <a:pos x="256" y="236"/>
              </a:cxn>
            </a:cxnLst>
            <a:rect l="0" t="0" r="r" b="b"/>
            <a:pathLst>
              <a:path w="256" h="248">
                <a:moveTo>
                  <a:pt x="256" y="236"/>
                </a:moveTo>
                <a:cubicBezTo>
                  <a:pt x="256" y="236"/>
                  <a:pt x="256" y="236"/>
                  <a:pt x="256" y="236"/>
                </a:cubicBezTo>
                <a:cubicBezTo>
                  <a:pt x="256" y="243"/>
                  <a:pt x="251" y="248"/>
                  <a:pt x="244" y="248"/>
                </a:cubicBezTo>
                <a:cubicBezTo>
                  <a:pt x="12" y="248"/>
                  <a:pt x="12" y="248"/>
                  <a:pt x="12" y="248"/>
                </a:cubicBezTo>
                <a:cubicBezTo>
                  <a:pt x="5" y="248"/>
                  <a:pt x="0" y="243"/>
                  <a:pt x="0" y="236"/>
                </a:cubicBezTo>
                <a:cubicBezTo>
                  <a:pt x="0" y="236"/>
                  <a:pt x="0" y="236"/>
                  <a:pt x="0" y="236"/>
                </a:cubicBezTo>
                <a:cubicBezTo>
                  <a:pt x="0" y="236"/>
                  <a:pt x="0" y="236"/>
                  <a:pt x="0" y="236"/>
                </a:cubicBezTo>
                <a:cubicBezTo>
                  <a:pt x="0" y="236"/>
                  <a:pt x="0" y="192"/>
                  <a:pt x="32" y="176"/>
                </a:cubicBezTo>
                <a:cubicBezTo>
                  <a:pt x="52" y="166"/>
                  <a:pt x="44" y="174"/>
                  <a:pt x="69" y="164"/>
                </a:cubicBezTo>
                <a:cubicBezTo>
                  <a:pt x="94" y="154"/>
                  <a:pt x="100" y="150"/>
                  <a:pt x="100" y="150"/>
                </a:cubicBezTo>
                <a:cubicBezTo>
                  <a:pt x="100" y="127"/>
                  <a:pt x="100" y="127"/>
                  <a:pt x="100" y="127"/>
                </a:cubicBezTo>
                <a:cubicBezTo>
                  <a:pt x="100" y="127"/>
                  <a:pt x="91" y="119"/>
                  <a:pt x="88" y="97"/>
                </a:cubicBezTo>
                <a:cubicBezTo>
                  <a:pt x="82" y="99"/>
                  <a:pt x="80" y="90"/>
                  <a:pt x="80" y="85"/>
                </a:cubicBezTo>
                <a:cubicBezTo>
                  <a:pt x="80" y="80"/>
                  <a:pt x="77" y="63"/>
                  <a:pt x="84" y="65"/>
                </a:cubicBezTo>
                <a:cubicBezTo>
                  <a:pt x="82" y="54"/>
                  <a:pt x="81" y="44"/>
                  <a:pt x="82" y="39"/>
                </a:cubicBezTo>
                <a:cubicBezTo>
                  <a:pt x="83" y="21"/>
                  <a:pt x="101" y="1"/>
                  <a:pt x="128" y="0"/>
                </a:cubicBezTo>
                <a:cubicBezTo>
                  <a:pt x="160" y="1"/>
                  <a:pt x="173" y="21"/>
                  <a:pt x="175" y="39"/>
                </a:cubicBezTo>
                <a:cubicBezTo>
                  <a:pt x="175" y="44"/>
                  <a:pt x="174" y="54"/>
                  <a:pt x="172" y="65"/>
                </a:cubicBezTo>
                <a:cubicBezTo>
                  <a:pt x="180" y="63"/>
                  <a:pt x="177" y="80"/>
                  <a:pt x="176" y="85"/>
                </a:cubicBezTo>
                <a:cubicBezTo>
                  <a:pt x="176" y="90"/>
                  <a:pt x="174" y="99"/>
                  <a:pt x="168" y="97"/>
                </a:cubicBezTo>
                <a:cubicBezTo>
                  <a:pt x="165" y="119"/>
                  <a:pt x="156" y="126"/>
                  <a:pt x="156" y="126"/>
                </a:cubicBezTo>
                <a:cubicBezTo>
                  <a:pt x="156" y="150"/>
                  <a:pt x="156" y="150"/>
                  <a:pt x="156" y="150"/>
                </a:cubicBezTo>
                <a:cubicBezTo>
                  <a:pt x="156" y="150"/>
                  <a:pt x="162" y="153"/>
                  <a:pt x="187" y="164"/>
                </a:cubicBezTo>
                <a:cubicBezTo>
                  <a:pt x="212" y="174"/>
                  <a:pt x="204" y="166"/>
                  <a:pt x="224" y="176"/>
                </a:cubicBezTo>
                <a:cubicBezTo>
                  <a:pt x="256" y="192"/>
                  <a:pt x="256" y="236"/>
                  <a:pt x="256" y="236"/>
                </a:cubicBezTo>
                <a:close/>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
        <p:nvSpPr>
          <p:cNvPr id="96" name="Freeform 153"/>
          <p:cNvSpPr/>
          <p:nvPr/>
        </p:nvSpPr>
        <p:spPr bwMode="auto">
          <a:xfrm>
            <a:off x="7792098" y="4715064"/>
            <a:ext cx="326307" cy="324514"/>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chemeClr val="bg1"/>
          </a:solidFill>
          <a:ln w="9525">
            <a:noFill/>
            <a:round/>
          </a:ln>
        </p:spPr>
        <p:txBody>
          <a:bodyPr vert="horz" wrap="square" lIns="91440" tIns="45720" rIns="91440" bIns="45720" numCol="1" anchor="t" anchorCtr="0" compatLnSpc="1"/>
          <a:p>
            <a:endParaRPr lang="en-US">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18000" decel="8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childTnLst>
                          </p:cTn>
                        </p:par>
                        <p:par>
                          <p:cTn id="12" fill="hold">
                            <p:stCondLst>
                              <p:cond delay="500"/>
                            </p:stCondLst>
                            <p:childTnLst>
                              <p:par>
                                <p:cTn id="13" presetID="2" presetClass="entr" presetSubtype="8" accel="18000" decel="8000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accel="18000" decel="8000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500" fill="hold"/>
                                        <p:tgtEl>
                                          <p:spTgt spid="45"/>
                                        </p:tgtEl>
                                        <p:attrNameLst>
                                          <p:attrName>ppt_x</p:attrName>
                                        </p:attrNameLst>
                                      </p:cBhvr>
                                      <p:tavLst>
                                        <p:tav tm="0">
                                          <p:val>
                                            <p:strVal val="1+#ppt_w/2"/>
                                          </p:val>
                                        </p:tav>
                                        <p:tav tm="100000">
                                          <p:val>
                                            <p:strVal val="#ppt_x"/>
                                          </p:val>
                                        </p:tav>
                                      </p:tavLst>
                                    </p:anim>
                                    <p:anim calcmode="lin" valueType="num">
                                      <p:cBhvr additive="base">
                                        <p:cTn id="21" dur="500" fill="hold"/>
                                        <p:tgtEl>
                                          <p:spTgt spid="45"/>
                                        </p:tgtEl>
                                        <p:attrNameLst>
                                          <p:attrName>ppt_y</p:attrName>
                                        </p:attrNameLst>
                                      </p:cBhvr>
                                      <p:tavLst>
                                        <p:tav tm="0">
                                          <p:val>
                                            <p:strVal val="#ppt_y"/>
                                          </p:val>
                                        </p:tav>
                                        <p:tav tm="100000">
                                          <p:val>
                                            <p:strVal val="#ppt_y"/>
                                          </p:val>
                                        </p:tav>
                                      </p:tavLst>
                                    </p:anim>
                                  </p:childTnLst>
                                </p:cTn>
                              </p:par>
                              <p:par>
                                <p:cTn id="22" presetID="22" presetClass="entr" presetSubtype="2"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childTnLst>
                          </p:cTn>
                        </p:par>
                        <p:par>
                          <p:cTn id="25" fill="hold">
                            <p:stCondLst>
                              <p:cond delay="1500"/>
                            </p:stCondLst>
                            <p:childTnLst>
                              <p:par>
                                <p:cTn id="26" presetID="2" presetClass="entr" presetSubtype="8" accel="18000" decel="8000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0-#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accel="18000" decel="80000"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1+#ppt_w/2"/>
                                          </p:val>
                                        </p:tav>
                                        <p:tav tm="100000">
                                          <p:val>
                                            <p:strVal val="#ppt_x"/>
                                          </p:val>
                                        </p:tav>
                                      </p:tavLst>
                                    </p:anim>
                                    <p:anim calcmode="lin" valueType="num">
                                      <p:cBhvr additive="base">
                                        <p:cTn id="34" dur="500" fill="hold"/>
                                        <p:tgtEl>
                                          <p:spTgt spid="49"/>
                                        </p:tgtEl>
                                        <p:attrNameLst>
                                          <p:attrName>ppt_y</p:attrName>
                                        </p:attrNameLst>
                                      </p:cBhvr>
                                      <p:tavLst>
                                        <p:tav tm="0">
                                          <p:val>
                                            <p:strVal val="#ppt_y"/>
                                          </p:val>
                                        </p:tav>
                                        <p:tav tm="100000">
                                          <p:val>
                                            <p:strVal val="#ppt_y"/>
                                          </p:val>
                                        </p:tav>
                                      </p:tavLst>
                                    </p:anim>
                                  </p:childTnLst>
                                </p:cTn>
                              </p:par>
                              <p:par>
                                <p:cTn id="35" presetID="22" presetClass="entr" presetSubtype="2"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right)">
                                      <p:cBhvr>
                                        <p:cTn id="37" dur="500"/>
                                        <p:tgtEl>
                                          <p:spTgt spid="22"/>
                                        </p:tgtEl>
                                      </p:cBhvr>
                                    </p:animEffect>
                                  </p:childTnLst>
                                </p:cTn>
                              </p:par>
                            </p:childTnLst>
                          </p:cTn>
                        </p:par>
                        <p:par>
                          <p:cTn id="38" fill="hold">
                            <p:stCondLst>
                              <p:cond delay="2500"/>
                            </p:stCondLst>
                            <p:childTnLst>
                              <p:par>
                                <p:cTn id="39" presetID="2" presetClass="entr" presetSubtype="8" accel="18000" decel="8000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0-#ppt_w/2"/>
                                          </p:val>
                                        </p:tav>
                                        <p:tav tm="100000">
                                          <p:val>
                                            <p:strVal val="#ppt_x"/>
                                          </p:val>
                                        </p:tav>
                                      </p:tavLst>
                                    </p:anim>
                                    <p:anim calcmode="lin" valueType="num">
                                      <p:cBhvr additive="base">
                                        <p:cTn id="42" dur="500" fill="hold"/>
                                        <p:tgtEl>
                                          <p:spTgt spid="35"/>
                                        </p:tgtEl>
                                        <p:attrNameLst>
                                          <p:attrName>ppt_y</p:attrName>
                                        </p:attrNameLst>
                                      </p:cBhvr>
                                      <p:tavLst>
                                        <p:tav tm="0">
                                          <p:val>
                                            <p:strVal val="#ppt_y"/>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3000"/>
                            </p:stCondLst>
                            <p:childTnLst>
                              <p:par>
                                <p:cTn id="47" presetID="2" presetClass="entr" presetSubtype="2" accel="18000" decel="8000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18000" decel="8000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4000"/>
                            </p:stCondLst>
                            <p:childTnLst>
                              <p:par>
                                <p:cTn id="60" presetID="2" presetClass="entr" presetSubtype="2" accel="18000" decel="8000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1+#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par>
                          <p:cTn id="64" fill="hold">
                            <p:stCondLst>
                              <p:cond delay="4500"/>
                            </p:stCondLst>
                            <p:childTnLst>
                              <p:par>
                                <p:cTn id="65" presetID="2" presetClass="entr" presetSubtype="2" accel="18000" decel="80000"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1+#ppt_w/2"/>
                                          </p:val>
                                        </p:tav>
                                        <p:tav tm="100000">
                                          <p:val>
                                            <p:strVal val="#ppt_x"/>
                                          </p:val>
                                        </p:tav>
                                      </p:tavLst>
                                    </p:anim>
                                    <p:anim calcmode="lin" valueType="num">
                                      <p:cBhvr additive="base">
                                        <p:cTn id="68" dur="500" fill="hold"/>
                                        <p:tgtEl>
                                          <p:spTgt spid="48"/>
                                        </p:tgtEl>
                                        <p:attrNameLst>
                                          <p:attrName>ppt_y</p:attrName>
                                        </p:attrNameLst>
                                      </p:cBhvr>
                                      <p:tavLst>
                                        <p:tav tm="0">
                                          <p:val>
                                            <p:strVal val="#ppt_y"/>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5000"/>
                            </p:stCondLst>
                            <p:childTnLst>
                              <p:par>
                                <p:cTn id="73" presetID="2" presetClass="entr" presetSubtype="2" accel="18000" decel="80000"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additive="base">
                                        <p:cTn id="75" dur="500" fill="hold"/>
                                        <p:tgtEl>
                                          <p:spTgt spid="42"/>
                                        </p:tgtEl>
                                        <p:attrNameLst>
                                          <p:attrName>ppt_x</p:attrName>
                                        </p:attrNameLst>
                                      </p:cBhvr>
                                      <p:tavLst>
                                        <p:tav tm="0">
                                          <p:val>
                                            <p:strVal val="1+#ppt_w/2"/>
                                          </p:val>
                                        </p:tav>
                                        <p:tav tm="100000">
                                          <p:val>
                                            <p:strVal val="#ppt_x"/>
                                          </p:val>
                                        </p:tav>
                                      </p:tavLst>
                                    </p:anim>
                                    <p:anim calcmode="lin" valueType="num">
                                      <p:cBhvr additive="base">
                                        <p:cTn id="76" dur="500" fill="hold"/>
                                        <p:tgtEl>
                                          <p:spTgt spid="42"/>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p:cTn id="80" dur="500" fill="hold"/>
                                        <p:tgtEl>
                                          <p:spTgt spid="63"/>
                                        </p:tgtEl>
                                        <p:attrNameLst>
                                          <p:attrName>ppt_w</p:attrName>
                                        </p:attrNameLst>
                                      </p:cBhvr>
                                      <p:tavLst>
                                        <p:tav tm="0">
                                          <p:val>
                                            <p:fltVal val="0"/>
                                          </p:val>
                                        </p:tav>
                                        <p:tav tm="100000">
                                          <p:val>
                                            <p:strVal val="#ppt_w"/>
                                          </p:val>
                                        </p:tav>
                                      </p:tavLst>
                                    </p:anim>
                                    <p:anim calcmode="lin" valueType="num">
                                      <p:cBhvr>
                                        <p:cTn id="81" dur="500" fill="hold"/>
                                        <p:tgtEl>
                                          <p:spTgt spid="63"/>
                                        </p:tgtEl>
                                        <p:attrNameLst>
                                          <p:attrName>ppt_h</p:attrName>
                                        </p:attrNameLst>
                                      </p:cBhvr>
                                      <p:tavLst>
                                        <p:tav tm="0">
                                          <p:val>
                                            <p:fltVal val="0"/>
                                          </p:val>
                                        </p:tav>
                                        <p:tav tm="100000">
                                          <p:val>
                                            <p:strVal val="#ppt_h"/>
                                          </p:val>
                                        </p:tav>
                                      </p:tavLst>
                                    </p:anim>
                                    <p:animEffect transition="in" filter="fade">
                                      <p:cBhvr>
                                        <p:cTn id="82" dur="500"/>
                                        <p:tgtEl>
                                          <p:spTgt spid="63"/>
                                        </p:tgtEl>
                                      </p:cBhvr>
                                    </p:animEffect>
                                  </p:childTnLst>
                                </p:cTn>
                              </p:par>
                            </p:childTnLst>
                          </p:cTn>
                        </p:par>
                        <p:par>
                          <p:cTn id="83" fill="hold">
                            <p:stCondLst>
                              <p:cond delay="6000"/>
                            </p:stCondLst>
                            <p:childTnLst>
                              <p:par>
                                <p:cTn id="84" presetID="53" presetClass="entr" presetSubtype="16" fill="hold" grpId="0" nodeType="afterEffect">
                                  <p:stCondLst>
                                    <p:cond delay="0"/>
                                  </p:stCondLst>
                                  <p:childTnLst>
                                    <p:set>
                                      <p:cBhvr>
                                        <p:cTn id="85" dur="1" fill="hold">
                                          <p:stCondLst>
                                            <p:cond delay="0"/>
                                          </p:stCondLst>
                                        </p:cTn>
                                        <p:tgtEl>
                                          <p:spTgt spid="62"/>
                                        </p:tgtEl>
                                        <p:attrNameLst>
                                          <p:attrName>style.visibility</p:attrName>
                                        </p:attrNameLst>
                                      </p:cBhvr>
                                      <p:to>
                                        <p:strVal val="visible"/>
                                      </p:to>
                                    </p:set>
                                    <p:anim calcmode="lin" valueType="num">
                                      <p:cBhvr>
                                        <p:cTn id="86" dur="500" fill="hold"/>
                                        <p:tgtEl>
                                          <p:spTgt spid="62"/>
                                        </p:tgtEl>
                                        <p:attrNameLst>
                                          <p:attrName>ppt_w</p:attrName>
                                        </p:attrNameLst>
                                      </p:cBhvr>
                                      <p:tavLst>
                                        <p:tav tm="0">
                                          <p:val>
                                            <p:fltVal val="0"/>
                                          </p:val>
                                        </p:tav>
                                        <p:tav tm="100000">
                                          <p:val>
                                            <p:strVal val="#ppt_w"/>
                                          </p:val>
                                        </p:tav>
                                      </p:tavLst>
                                    </p:anim>
                                    <p:anim calcmode="lin" valueType="num">
                                      <p:cBhvr>
                                        <p:cTn id="87" dur="500" fill="hold"/>
                                        <p:tgtEl>
                                          <p:spTgt spid="62"/>
                                        </p:tgtEl>
                                        <p:attrNameLst>
                                          <p:attrName>ppt_h</p:attrName>
                                        </p:attrNameLst>
                                      </p:cBhvr>
                                      <p:tavLst>
                                        <p:tav tm="0">
                                          <p:val>
                                            <p:fltVal val="0"/>
                                          </p:val>
                                        </p:tav>
                                        <p:tav tm="100000">
                                          <p:val>
                                            <p:strVal val="#ppt_h"/>
                                          </p:val>
                                        </p:tav>
                                      </p:tavLst>
                                    </p:anim>
                                    <p:animEffect transition="in" filter="fade">
                                      <p:cBhvr>
                                        <p:cTn id="88" dur="500"/>
                                        <p:tgtEl>
                                          <p:spTgt spid="62"/>
                                        </p:tgtEl>
                                      </p:cBhvr>
                                    </p:animEffect>
                                  </p:childTnLst>
                                </p:cTn>
                              </p:par>
                            </p:childTnLst>
                          </p:cTn>
                        </p:par>
                        <p:par>
                          <p:cTn id="89" fill="hold">
                            <p:stCondLst>
                              <p:cond delay="6500"/>
                            </p:stCondLst>
                            <p:childTnLst>
                              <p:par>
                                <p:cTn id="90" presetID="53" presetClass="entr" presetSubtype="16" fill="hold" grpId="0" nodeType="afterEffect">
                                  <p:stCondLst>
                                    <p:cond delay="0"/>
                                  </p:stCondLst>
                                  <p:childTnLst>
                                    <p:set>
                                      <p:cBhvr>
                                        <p:cTn id="91" dur="1" fill="hold">
                                          <p:stCondLst>
                                            <p:cond delay="0"/>
                                          </p:stCondLst>
                                        </p:cTn>
                                        <p:tgtEl>
                                          <p:spTgt spid="3"/>
                                        </p:tgtEl>
                                        <p:attrNameLst>
                                          <p:attrName>style.visibility</p:attrName>
                                        </p:attrNameLst>
                                      </p:cBhvr>
                                      <p:to>
                                        <p:strVal val="visible"/>
                                      </p:to>
                                    </p:set>
                                    <p:anim calcmode="lin" valueType="num">
                                      <p:cBhvr>
                                        <p:cTn id="92" dur="500" fill="hold"/>
                                        <p:tgtEl>
                                          <p:spTgt spid="3"/>
                                        </p:tgtEl>
                                        <p:attrNameLst>
                                          <p:attrName>ppt_w</p:attrName>
                                        </p:attrNameLst>
                                      </p:cBhvr>
                                      <p:tavLst>
                                        <p:tav tm="0">
                                          <p:val>
                                            <p:fltVal val="0"/>
                                          </p:val>
                                        </p:tav>
                                        <p:tav tm="100000">
                                          <p:val>
                                            <p:strVal val="#ppt_w"/>
                                          </p:val>
                                        </p:tav>
                                      </p:tavLst>
                                    </p:anim>
                                    <p:anim calcmode="lin" valueType="num">
                                      <p:cBhvr>
                                        <p:cTn id="93" dur="500" fill="hold"/>
                                        <p:tgtEl>
                                          <p:spTgt spid="3"/>
                                        </p:tgtEl>
                                        <p:attrNameLst>
                                          <p:attrName>ppt_h</p:attrName>
                                        </p:attrNameLst>
                                      </p:cBhvr>
                                      <p:tavLst>
                                        <p:tav tm="0">
                                          <p:val>
                                            <p:fltVal val="0"/>
                                          </p:val>
                                        </p:tav>
                                        <p:tav tm="100000">
                                          <p:val>
                                            <p:strVal val="#ppt_h"/>
                                          </p:val>
                                        </p:tav>
                                      </p:tavLst>
                                    </p:anim>
                                    <p:animEffect transition="in" filter="fade">
                                      <p:cBhvr>
                                        <p:cTn id="94" dur="500"/>
                                        <p:tgtEl>
                                          <p:spTgt spid="3"/>
                                        </p:tgtEl>
                                      </p:cBhvr>
                                    </p:animEffect>
                                  </p:childTnLst>
                                </p:cTn>
                              </p:par>
                            </p:childTnLst>
                          </p:cTn>
                        </p:par>
                        <p:par>
                          <p:cTn id="95" fill="hold">
                            <p:stCondLst>
                              <p:cond delay="7000"/>
                            </p:stCondLst>
                            <p:childTnLst>
                              <p:par>
                                <p:cTn id="96" presetID="53" presetClass="entr" presetSubtype="16"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50"/>
                                        </p:tgtEl>
                                        <p:attrNameLst>
                                          <p:attrName>style.visibility</p:attrName>
                                        </p:attrNameLst>
                                      </p:cBhvr>
                                      <p:to>
                                        <p:strVal val="visible"/>
                                      </p:to>
                                    </p:set>
                                    <p:anim calcmode="lin" valueType="num">
                                      <p:cBhvr>
                                        <p:cTn id="104" dur="500" fill="hold"/>
                                        <p:tgtEl>
                                          <p:spTgt spid="50"/>
                                        </p:tgtEl>
                                        <p:attrNameLst>
                                          <p:attrName>ppt_w</p:attrName>
                                        </p:attrNameLst>
                                      </p:cBhvr>
                                      <p:tavLst>
                                        <p:tav tm="0">
                                          <p:val>
                                            <p:fltVal val="0"/>
                                          </p:val>
                                        </p:tav>
                                        <p:tav tm="100000">
                                          <p:val>
                                            <p:strVal val="#ppt_w"/>
                                          </p:val>
                                        </p:tav>
                                      </p:tavLst>
                                    </p:anim>
                                    <p:anim calcmode="lin" valueType="num">
                                      <p:cBhvr>
                                        <p:cTn id="105" dur="500" fill="hold"/>
                                        <p:tgtEl>
                                          <p:spTgt spid="50"/>
                                        </p:tgtEl>
                                        <p:attrNameLst>
                                          <p:attrName>ppt_h</p:attrName>
                                        </p:attrNameLst>
                                      </p:cBhvr>
                                      <p:tavLst>
                                        <p:tav tm="0">
                                          <p:val>
                                            <p:fltVal val="0"/>
                                          </p:val>
                                        </p:tav>
                                        <p:tav tm="100000">
                                          <p:val>
                                            <p:strVal val="#ppt_h"/>
                                          </p:val>
                                        </p:tav>
                                      </p:tavLst>
                                    </p:anim>
                                    <p:animEffect transition="in" filter="fade">
                                      <p:cBhvr>
                                        <p:cTn id="106" dur="500"/>
                                        <p:tgtEl>
                                          <p:spTgt spid="50"/>
                                        </p:tgtEl>
                                      </p:cBhvr>
                                    </p:animEffect>
                                  </p:childTnLst>
                                </p:cTn>
                              </p:par>
                            </p:childTnLst>
                          </p:cTn>
                        </p:par>
                        <p:par>
                          <p:cTn id="107" fill="hold">
                            <p:stCondLst>
                              <p:cond delay="8000"/>
                            </p:stCondLst>
                            <p:childTnLst>
                              <p:par>
                                <p:cTn id="108" presetID="53" presetClass="entr" presetSubtype="16" fill="hold" grpId="0" nodeType="afterEffect">
                                  <p:stCondLst>
                                    <p:cond delay="0"/>
                                  </p:stCondLst>
                                  <p:childTnLst>
                                    <p:set>
                                      <p:cBhvr>
                                        <p:cTn id="109" dur="1" fill="hold">
                                          <p:stCondLst>
                                            <p:cond delay="0"/>
                                          </p:stCondLst>
                                        </p:cTn>
                                        <p:tgtEl>
                                          <p:spTgt spid="96"/>
                                        </p:tgtEl>
                                        <p:attrNameLst>
                                          <p:attrName>style.visibility</p:attrName>
                                        </p:attrNameLst>
                                      </p:cBhvr>
                                      <p:to>
                                        <p:strVal val="visible"/>
                                      </p:to>
                                    </p:set>
                                    <p:anim calcmode="lin" valueType="num">
                                      <p:cBhvr>
                                        <p:cTn id="110" dur="500" fill="hold"/>
                                        <p:tgtEl>
                                          <p:spTgt spid="96"/>
                                        </p:tgtEl>
                                        <p:attrNameLst>
                                          <p:attrName>ppt_w</p:attrName>
                                        </p:attrNameLst>
                                      </p:cBhvr>
                                      <p:tavLst>
                                        <p:tav tm="0">
                                          <p:val>
                                            <p:fltVal val="0"/>
                                          </p:val>
                                        </p:tav>
                                        <p:tav tm="100000">
                                          <p:val>
                                            <p:strVal val="#ppt_w"/>
                                          </p:val>
                                        </p:tav>
                                      </p:tavLst>
                                    </p:anim>
                                    <p:anim calcmode="lin" valueType="num">
                                      <p:cBhvr>
                                        <p:cTn id="111" dur="500" fill="hold"/>
                                        <p:tgtEl>
                                          <p:spTgt spid="96"/>
                                        </p:tgtEl>
                                        <p:attrNameLst>
                                          <p:attrName>ppt_h</p:attrName>
                                        </p:attrNameLst>
                                      </p:cBhvr>
                                      <p:tavLst>
                                        <p:tav tm="0">
                                          <p:val>
                                            <p:fltVal val="0"/>
                                          </p:val>
                                        </p:tav>
                                        <p:tav tm="100000">
                                          <p:val>
                                            <p:strVal val="#ppt_h"/>
                                          </p:val>
                                        </p:tav>
                                      </p:tavLst>
                                    </p:anim>
                                    <p:animEffect transition="in" filter="fade">
                                      <p:cBhvr>
                                        <p:cTn id="11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2" grpId="0" bldLvl="0" animBg="1"/>
      <p:bldP spid="16" grpId="0" bldLvl="0" animBg="1"/>
      <p:bldP spid="21" grpId="0" bldLvl="0" animBg="1"/>
      <p:bldP spid="22" grpId="0" bldLvl="0" animBg="1"/>
      <p:bldP spid="28" grpId="0" bldLvl="0" animBg="1"/>
      <p:bldP spid="33" grpId="0"/>
      <p:bldP spid="34" grpId="0"/>
      <p:bldP spid="35" grpId="0"/>
      <p:bldP spid="36" grpId="0"/>
      <p:bldP spid="41" grpId="0"/>
      <p:bldP spid="42" grpId="0"/>
      <p:bldP spid="63" grpId="0" bldLvl="0" animBg="1"/>
      <p:bldP spid="62" grpId="0" bldLvl="0" animBg="1"/>
      <p:bldP spid="3" grpId="0" bldLvl="0" animBg="1"/>
      <p:bldP spid="30" grpId="0" bldLvl="0" animBg="1"/>
      <p:bldP spid="50" grpId="0" bldLvl="0" animBg="1"/>
      <p:bldP spid="96"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59552" y="1707727"/>
            <a:ext cx="1096253" cy="1399584"/>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6"/>
          <p:cNvSpPr/>
          <p:nvPr/>
        </p:nvSpPr>
        <p:spPr bwMode="auto">
          <a:xfrm>
            <a:off x="7057807" y="3453216"/>
            <a:ext cx="1395595" cy="1003124"/>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6"/>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7"/>
          <p:cNvSpPr/>
          <p:nvPr/>
        </p:nvSpPr>
        <p:spPr bwMode="auto">
          <a:xfrm>
            <a:off x="3961956" y="3453216"/>
            <a:ext cx="1398255" cy="1003124"/>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8"/>
          <p:cNvSpPr/>
          <p:nvPr/>
        </p:nvSpPr>
        <p:spPr bwMode="auto">
          <a:xfrm>
            <a:off x="4623167" y="2363616"/>
            <a:ext cx="995142" cy="983168"/>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9"/>
          <p:cNvSpPr/>
          <p:nvPr/>
        </p:nvSpPr>
        <p:spPr bwMode="auto">
          <a:xfrm>
            <a:off x="6802370" y="4556121"/>
            <a:ext cx="983169" cy="983168"/>
          </a:xfrm>
          <a:custGeom>
            <a:avLst/>
            <a:gdLst>
              <a:gd name="T0" fmla="*/ 165 w 312"/>
              <a:gd name="T1" fmla="*/ 0 h 312"/>
              <a:gd name="T2" fmla="*/ 0 w 312"/>
              <a:gd name="T3" fmla="*/ 0 h 312"/>
              <a:gd name="T4" fmla="*/ 0 w 312"/>
              <a:gd name="T5" fmla="*/ 162 h 312"/>
              <a:gd name="T6" fmla="*/ 153 w 312"/>
              <a:gd name="T7" fmla="*/ 312 h 312"/>
              <a:gd name="T8" fmla="*/ 312 w 312"/>
              <a:gd name="T9" fmla="*/ 312 h 312"/>
              <a:gd name="T10" fmla="*/ 312 w 312"/>
              <a:gd name="T11" fmla="*/ 150 h 312"/>
              <a:gd name="T12" fmla="*/ 165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165" y="0"/>
                </a:moveTo>
                <a:cubicBezTo>
                  <a:pt x="0" y="0"/>
                  <a:pt x="0" y="0"/>
                  <a:pt x="0" y="0"/>
                </a:cubicBezTo>
                <a:cubicBezTo>
                  <a:pt x="0" y="162"/>
                  <a:pt x="0" y="162"/>
                  <a:pt x="0" y="162"/>
                </a:cubicBezTo>
                <a:cubicBezTo>
                  <a:pt x="0" y="246"/>
                  <a:pt x="69" y="312"/>
                  <a:pt x="153" y="312"/>
                </a:cubicBezTo>
                <a:cubicBezTo>
                  <a:pt x="312" y="312"/>
                  <a:pt x="312" y="312"/>
                  <a:pt x="312" y="312"/>
                </a:cubicBezTo>
                <a:cubicBezTo>
                  <a:pt x="312" y="150"/>
                  <a:pt x="312" y="150"/>
                  <a:pt x="312" y="150"/>
                </a:cubicBezTo>
                <a:cubicBezTo>
                  <a:pt x="312" y="67"/>
                  <a:pt x="248" y="0"/>
                  <a:pt x="165" y="0"/>
                </a:cubicBezTo>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10"/>
          <p:cNvSpPr/>
          <p:nvPr/>
        </p:nvSpPr>
        <p:spPr bwMode="auto">
          <a:xfrm>
            <a:off x="6802370" y="2363616"/>
            <a:ext cx="983169" cy="983168"/>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5"/>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11"/>
          <p:cNvSpPr/>
          <p:nvPr/>
        </p:nvSpPr>
        <p:spPr bwMode="auto">
          <a:xfrm>
            <a:off x="4623167" y="4556121"/>
            <a:ext cx="995142" cy="983168"/>
          </a:xfrm>
          <a:custGeom>
            <a:avLst/>
            <a:gdLst>
              <a:gd name="T0" fmla="*/ 316 w 316"/>
              <a:gd name="T1" fmla="*/ 0 h 312"/>
              <a:gd name="T2" fmla="*/ 150 w 316"/>
              <a:gd name="T3" fmla="*/ 0 h 312"/>
              <a:gd name="T4" fmla="*/ 0 w 316"/>
              <a:gd name="T5" fmla="*/ 150 h 312"/>
              <a:gd name="T6" fmla="*/ 0 w 316"/>
              <a:gd name="T7" fmla="*/ 312 h 312"/>
              <a:gd name="T8" fmla="*/ 162 w 316"/>
              <a:gd name="T9" fmla="*/ 312 h 312"/>
              <a:gd name="T10" fmla="*/ 316 w 316"/>
              <a:gd name="T11" fmla="*/ 162 h 312"/>
              <a:gd name="T12" fmla="*/ 316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316" y="0"/>
                </a:moveTo>
                <a:cubicBezTo>
                  <a:pt x="150" y="0"/>
                  <a:pt x="150" y="0"/>
                  <a:pt x="150" y="0"/>
                </a:cubicBezTo>
                <a:cubicBezTo>
                  <a:pt x="67" y="0"/>
                  <a:pt x="0" y="67"/>
                  <a:pt x="0" y="150"/>
                </a:cubicBezTo>
                <a:cubicBezTo>
                  <a:pt x="0" y="312"/>
                  <a:pt x="0" y="312"/>
                  <a:pt x="0" y="312"/>
                </a:cubicBezTo>
                <a:cubicBezTo>
                  <a:pt x="162" y="312"/>
                  <a:pt x="162" y="312"/>
                  <a:pt x="162" y="312"/>
                </a:cubicBezTo>
                <a:cubicBezTo>
                  <a:pt x="245" y="312"/>
                  <a:pt x="316" y="246"/>
                  <a:pt x="316" y="162"/>
                </a:cubicBezTo>
                <a:cubicBezTo>
                  <a:pt x="316" y="0"/>
                  <a:pt x="316" y="0"/>
                  <a:pt x="316" y="0"/>
                </a:cubicBezTo>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17" name="Group 16"/>
          <p:cNvGrpSpPr/>
          <p:nvPr/>
        </p:nvGrpSpPr>
        <p:grpSpPr>
          <a:xfrm>
            <a:off x="5448018" y="3195118"/>
            <a:ext cx="1521983" cy="2200487"/>
            <a:chOff x="5187951" y="2919413"/>
            <a:chExt cx="1816100" cy="2625725"/>
          </a:xfrm>
        </p:grpSpPr>
        <p:sp>
          <p:nvSpPr>
            <p:cNvPr id="12" name="Freeform 12"/>
            <p:cNvSpPr/>
            <p:nvPr/>
          </p:nvSpPr>
          <p:spPr bwMode="auto">
            <a:xfrm>
              <a:off x="5822951" y="5130801"/>
              <a:ext cx="546100" cy="93663"/>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13"/>
            <p:cNvSpPr/>
            <p:nvPr/>
          </p:nvSpPr>
          <p:spPr bwMode="auto">
            <a:xfrm>
              <a:off x="5822951" y="5235576"/>
              <a:ext cx="546100" cy="93663"/>
            </a:xfrm>
            <a:custGeom>
              <a:avLst/>
              <a:gdLst>
                <a:gd name="T0" fmla="*/ 145 w 145"/>
                <a:gd name="T1" fmla="*/ 13 h 25"/>
                <a:gd name="T2" fmla="*/ 129 w 145"/>
                <a:gd name="T3" fmla="*/ 25 h 25"/>
                <a:gd name="T4" fmla="*/ 16 w 145"/>
                <a:gd name="T5" fmla="*/ 25 h 25"/>
                <a:gd name="T6" fmla="*/ 0 w 145"/>
                <a:gd name="T7" fmla="*/ 13 h 25"/>
                <a:gd name="T8" fmla="*/ 16 w 145"/>
                <a:gd name="T9" fmla="*/ 0 h 25"/>
                <a:gd name="T10" fmla="*/ 129 w 145"/>
                <a:gd name="T11" fmla="*/ 0 h 25"/>
                <a:gd name="T12" fmla="*/ 145 w 145"/>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14"/>
            <p:cNvSpPr/>
            <p:nvPr/>
          </p:nvSpPr>
          <p:spPr bwMode="auto">
            <a:xfrm>
              <a:off x="5822951" y="5345113"/>
              <a:ext cx="546100" cy="93663"/>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15"/>
            <p:cNvSpPr/>
            <p:nvPr/>
          </p:nvSpPr>
          <p:spPr bwMode="auto">
            <a:xfrm>
              <a:off x="5940426" y="5449888"/>
              <a:ext cx="307975" cy="95250"/>
            </a:xfrm>
            <a:custGeom>
              <a:avLst/>
              <a:gdLst>
                <a:gd name="T0" fmla="*/ 82 w 82"/>
                <a:gd name="T1" fmla="*/ 0 h 25"/>
                <a:gd name="T2" fmla="*/ 41 w 82"/>
                <a:gd name="T3" fmla="*/ 25 h 25"/>
                <a:gd name="T4" fmla="*/ 0 w 82"/>
                <a:gd name="T5" fmla="*/ 0 h 25"/>
                <a:gd name="T6" fmla="*/ 82 w 82"/>
                <a:gd name="T7" fmla="*/ 0 h 25"/>
              </a:gdLst>
              <a:ahLst/>
              <a:cxnLst>
                <a:cxn ang="0">
                  <a:pos x="T0" y="T1"/>
                </a:cxn>
                <a:cxn ang="0">
                  <a:pos x="T2" y="T3"/>
                </a:cxn>
                <a:cxn ang="0">
                  <a:pos x="T4" y="T5"/>
                </a:cxn>
                <a:cxn ang="0">
                  <a:pos x="T6" y="T7"/>
                </a:cxn>
              </a:cxnLst>
              <a:rect l="0" t="0" r="r" b="b"/>
              <a:pathLst>
                <a:path w="82" h="25">
                  <a:moveTo>
                    <a:pt x="82" y="0"/>
                  </a:moveTo>
                  <a:cubicBezTo>
                    <a:pt x="82" y="14"/>
                    <a:pt x="64" y="25"/>
                    <a:pt x="41" y="25"/>
                  </a:cubicBezTo>
                  <a:cubicBezTo>
                    <a:pt x="18" y="25"/>
                    <a:pt x="0" y="14"/>
                    <a:pt x="0" y="0"/>
                  </a:cubicBezTo>
                  <a:lnTo>
                    <a:pt x="82" y="0"/>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16"/>
            <p:cNvSpPr>
              <a:spLocks noEditPoints="1"/>
            </p:cNvSpPr>
            <p:nvPr/>
          </p:nvSpPr>
          <p:spPr bwMode="auto">
            <a:xfrm>
              <a:off x="5187951" y="2919413"/>
              <a:ext cx="1816100" cy="2181225"/>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20" name="Inhaltsplatzhalter 4"/>
          <p:cNvSpPr txBox="1"/>
          <p:nvPr/>
        </p:nvSpPr>
        <p:spPr>
          <a:xfrm>
            <a:off x="7939866" y="2617770"/>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5"/>
                </a:solidFill>
                <a:latin typeface="微软雅黑" panose="020B0503020204020204" charset="-122"/>
                <a:ea typeface="微软雅黑" panose="020B0503020204020204" charset="-122"/>
                <a:cs typeface="+mn-ea"/>
                <a:sym typeface="+mn-lt"/>
              </a:rPr>
              <a:t>农业数字化技术员</a:t>
            </a:r>
            <a:endParaRPr lang="en-US" sz="1600" b="1" dirty="0">
              <a:solidFill>
                <a:schemeClr val="accent5"/>
              </a:solidFill>
              <a:latin typeface="微软雅黑" panose="020B0503020204020204" charset="-122"/>
              <a:ea typeface="微软雅黑" panose="020B0503020204020204" charset="-122"/>
              <a:cs typeface="+mn-ea"/>
              <a:sym typeface="+mn-lt"/>
            </a:endParaRPr>
          </a:p>
        </p:txBody>
      </p:sp>
      <p:sp>
        <p:nvSpPr>
          <p:cNvPr id="21" name="Inhaltsplatzhalter 4"/>
          <p:cNvSpPr txBox="1"/>
          <p:nvPr/>
        </p:nvSpPr>
        <p:spPr>
          <a:xfrm>
            <a:off x="8618073" y="3873032"/>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6"/>
                </a:solidFill>
                <a:latin typeface="微软雅黑" panose="020B0503020204020204" charset="-122"/>
                <a:ea typeface="微软雅黑" panose="020B0503020204020204" charset="-122"/>
                <a:cs typeface="+mn-ea"/>
                <a:sym typeface="+mn-lt"/>
              </a:rPr>
              <a:t>煤提质工</a:t>
            </a:r>
            <a:endParaRPr lang="en-US" sz="1600" b="1" dirty="0">
              <a:solidFill>
                <a:schemeClr val="accent6"/>
              </a:solidFill>
              <a:latin typeface="微软雅黑" panose="020B0503020204020204" charset="-122"/>
              <a:ea typeface="微软雅黑" panose="020B0503020204020204" charset="-122"/>
              <a:cs typeface="+mn-ea"/>
              <a:sym typeface="+mn-lt"/>
            </a:endParaRPr>
          </a:p>
        </p:txBody>
      </p:sp>
      <p:sp>
        <p:nvSpPr>
          <p:cNvPr id="22" name="Inhaltsplatzhalter 4"/>
          <p:cNvSpPr txBox="1"/>
          <p:nvPr/>
        </p:nvSpPr>
        <p:spPr>
          <a:xfrm>
            <a:off x="7972865" y="5039390"/>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600" b="1" dirty="0">
                <a:solidFill>
                  <a:schemeClr val="accent1"/>
                </a:solidFill>
                <a:latin typeface="微软雅黑" panose="020B0503020204020204" charset="-122"/>
                <a:ea typeface="微软雅黑" panose="020B0503020204020204" charset="-122"/>
                <a:cs typeface="+mn-ea"/>
                <a:sym typeface="+mn-lt"/>
              </a:rPr>
              <a:t>城市轨道交通检修工</a:t>
            </a:r>
            <a:endParaRPr lang="en-US" sz="1600" b="1" dirty="0">
              <a:solidFill>
                <a:schemeClr val="accent1"/>
              </a:solidFill>
              <a:latin typeface="微软雅黑" panose="020B0503020204020204" charset="-122"/>
              <a:ea typeface="微软雅黑" panose="020B0503020204020204" charset="-122"/>
              <a:cs typeface="+mn-ea"/>
              <a:sym typeface="+mn-lt"/>
            </a:endParaRPr>
          </a:p>
        </p:txBody>
      </p:sp>
      <p:sp>
        <p:nvSpPr>
          <p:cNvPr id="23" name="Inhaltsplatzhalter 4"/>
          <p:cNvSpPr txBox="1"/>
          <p:nvPr/>
        </p:nvSpPr>
        <p:spPr>
          <a:xfrm>
            <a:off x="1272386" y="5052551"/>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1"/>
                </a:solidFill>
                <a:latin typeface="微软雅黑" panose="020B0503020204020204" charset="-122"/>
                <a:ea typeface="微软雅黑" panose="020B0503020204020204" charset="-122"/>
                <a:cs typeface="+mn-ea"/>
                <a:sym typeface="+mn-lt"/>
              </a:rPr>
              <a:t>民宿管家</a:t>
            </a:r>
            <a:endParaRPr lang="en-US" sz="1600" b="1" dirty="0">
              <a:solidFill>
                <a:schemeClr val="accent1"/>
              </a:solidFill>
              <a:latin typeface="微软雅黑" panose="020B0503020204020204" charset="-122"/>
              <a:ea typeface="微软雅黑" panose="020B0503020204020204" charset="-122"/>
              <a:cs typeface="+mn-ea"/>
              <a:sym typeface="+mn-lt"/>
            </a:endParaRPr>
          </a:p>
        </p:txBody>
      </p:sp>
      <p:sp>
        <p:nvSpPr>
          <p:cNvPr id="24" name="Inhaltsplatzhalter 4"/>
          <p:cNvSpPr txBox="1"/>
          <p:nvPr/>
        </p:nvSpPr>
        <p:spPr>
          <a:xfrm>
            <a:off x="628771" y="3873032"/>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2"/>
                </a:solidFill>
                <a:latin typeface="微软雅黑" panose="020B0503020204020204" charset="-122"/>
                <a:ea typeface="微软雅黑" panose="020B0503020204020204" charset="-122"/>
                <a:cs typeface="+mn-ea"/>
                <a:sym typeface="+mn-lt"/>
              </a:rPr>
              <a:t>研学旅行指导师</a:t>
            </a:r>
            <a:endParaRPr lang="en-US" sz="1600" b="1" dirty="0">
              <a:solidFill>
                <a:schemeClr val="accent2"/>
              </a:solidFill>
              <a:latin typeface="微软雅黑" panose="020B0503020204020204" charset="-122"/>
              <a:ea typeface="微软雅黑" panose="020B0503020204020204" charset="-122"/>
              <a:cs typeface="+mn-ea"/>
              <a:sym typeface="+mn-lt"/>
            </a:endParaRPr>
          </a:p>
        </p:txBody>
      </p:sp>
      <p:sp>
        <p:nvSpPr>
          <p:cNvPr id="25" name="Inhaltsplatzhalter 4"/>
          <p:cNvSpPr txBox="1"/>
          <p:nvPr/>
        </p:nvSpPr>
        <p:spPr>
          <a:xfrm>
            <a:off x="1278473" y="2601480"/>
            <a:ext cx="3168515" cy="24574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600" b="1" dirty="0">
                <a:solidFill>
                  <a:schemeClr val="accent3"/>
                </a:solidFill>
                <a:latin typeface="微软雅黑" panose="020B0503020204020204" charset="-122"/>
                <a:ea typeface="微软雅黑" panose="020B0503020204020204" charset="-122"/>
                <a:cs typeface="+mn-ea"/>
                <a:sym typeface="+mn-lt"/>
              </a:rPr>
              <a:t>家庭教育指导师</a:t>
            </a:r>
            <a:endParaRPr lang="en-US" sz="1600" b="1" dirty="0">
              <a:solidFill>
                <a:schemeClr val="accent3"/>
              </a:solidFill>
              <a:latin typeface="微软雅黑" panose="020B0503020204020204" charset="-122"/>
              <a:ea typeface="微软雅黑" panose="020B0503020204020204" charset="-122"/>
              <a:cs typeface="+mn-ea"/>
              <a:sym typeface="+mn-lt"/>
            </a:endParaRPr>
          </a:p>
        </p:txBody>
      </p:sp>
      <p:grpSp>
        <p:nvGrpSpPr>
          <p:cNvPr id="26" name="Group 25"/>
          <p:cNvGrpSpPr/>
          <p:nvPr/>
        </p:nvGrpSpPr>
        <p:grpSpPr>
          <a:xfrm>
            <a:off x="4510755" y="3754045"/>
            <a:ext cx="300657" cy="401466"/>
            <a:chOff x="754063" y="1211263"/>
            <a:chExt cx="269875" cy="360363"/>
          </a:xfrm>
          <a:solidFill>
            <a:schemeClr val="bg1"/>
          </a:solidFill>
        </p:grpSpPr>
        <p:sp>
          <p:nvSpPr>
            <p:cNvPr id="27" name="Freeform 9"/>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28" name="Freeform 10"/>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29" name="Freeform 37"/>
          <p:cNvSpPr>
            <a:spLocks noEditPoints="1"/>
          </p:cNvSpPr>
          <p:nvPr/>
        </p:nvSpPr>
        <p:spPr bwMode="auto">
          <a:xfrm>
            <a:off x="4945538" y="4845854"/>
            <a:ext cx="275897" cy="401466"/>
          </a:xfrm>
          <a:custGeom>
            <a:avLst/>
            <a:gdLst/>
            <a:ahLst/>
            <a:cxnLst>
              <a:cxn ang="0">
                <a:pos x="38" y="109"/>
              </a:cxn>
              <a:cxn ang="0">
                <a:pos x="40" y="107"/>
              </a:cxn>
              <a:cxn ang="0">
                <a:pos x="44" y="107"/>
              </a:cxn>
              <a:cxn ang="0">
                <a:pos x="46" y="109"/>
              </a:cxn>
              <a:cxn ang="0">
                <a:pos x="44" y="111"/>
              </a:cxn>
              <a:cxn ang="0">
                <a:pos x="40" y="111"/>
              </a:cxn>
              <a:cxn ang="0">
                <a:pos x="38" y="109"/>
              </a:cxn>
              <a:cxn ang="0">
                <a:pos x="48" y="12"/>
              </a:cxn>
              <a:cxn ang="0">
                <a:pos x="37" y="12"/>
              </a:cxn>
              <a:cxn ang="0">
                <a:pos x="35" y="14"/>
              </a:cxn>
              <a:cxn ang="0">
                <a:pos x="37" y="15"/>
              </a:cxn>
              <a:cxn ang="0">
                <a:pos x="48" y="15"/>
              </a:cxn>
              <a:cxn ang="0">
                <a:pos x="50" y="14"/>
              </a:cxn>
              <a:cxn ang="0">
                <a:pos x="48" y="12"/>
              </a:cxn>
              <a:cxn ang="0">
                <a:pos x="85" y="12"/>
              </a:cxn>
              <a:cxn ang="0">
                <a:pos x="85" y="111"/>
              </a:cxn>
              <a:cxn ang="0">
                <a:pos x="73" y="123"/>
              </a:cxn>
              <a:cxn ang="0">
                <a:pos x="12" y="123"/>
              </a:cxn>
              <a:cxn ang="0">
                <a:pos x="0" y="111"/>
              </a:cxn>
              <a:cxn ang="0">
                <a:pos x="0" y="12"/>
              </a:cxn>
              <a:cxn ang="0">
                <a:pos x="12" y="0"/>
              </a:cxn>
              <a:cxn ang="0">
                <a:pos x="73" y="0"/>
              </a:cxn>
              <a:cxn ang="0">
                <a:pos x="85" y="12"/>
              </a:cxn>
              <a:cxn ang="0">
                <a:pos x="77" y="104"/>
              </a:cxn>
              <a:cxn ang="0">
                <a:pos x="8" y="104"/>
              </a:cxn>
              <a:cxn ang="0">
                <a:pos x="8" y="111"/>
              </a:cxn>
              <a:cxn ang="0">
                <a:pos x="12" y="115"/>
              </a:cxn>
              <a:cxn ang="0">
                <a:pos x="73" y="115"/>
              </a:cxn>
              <a:cxn ang="0">
                <a:pos x="77" y="111"/>
              </a:cxn>
              <a:cxn ang="0">
                <a:pos x="77" y="104"/>
              </a:cxn>
              <a:cxn ang="0">
                <a:pos x="77" y="23"/>
              </a:cxn>
              <a:cxn ang="0">
                <a:pos x="8" y="23"/>
              </a:cxn>
              <a:cxn ang="0">
                <a:pos x="8" y="100"/>
              </a:cxn>
              <a:cxn ang="0">
                <a:pos x="77" y="100"/>
              </a:cxn>
              <a:cxn ang="0">
                <a:pos x="77" y="23"/>
              </a:cxn>
              <a:cxn ang="0">
                <a:pos x="77" y="12"/>
              </a:cxn>
              <a:cxn ang="0">
                <a:pos x="73" y="8"/>
              </a:cxn>
              <a:cxn ang="0">
                <a:pos x="12" y="8"/>
              </a:cxn>
              <a:cxn ang="0">
                <a:pos x="8" y="12"/>
              </a:cxn>
              <a:cxn ang="0">
                <a:pos x="8" y="19"/>
              </a:cxn>
              <a:cxn ang="0">
                <a:pos x="77" y="19"/>
              </a:cxn>
              <a:cxn ang="0">
                <a:pos x="77" y="12"/>
              </a:cxn>
              <a:cxn ang="0">
                <a:pos x="77" y="12"/>
              </a:cxn>
              <a:cxn ang="0">
                <a:pos x="77" y="12"/>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chemeClr val="bg1"/>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30" name="Freeform 47"/>
          <p:cNvSpPr>
            <a:spLocks noEditPoints="1"/>
          </p:cNvSpPr>
          <p:nvPr/>
        </p:nvSpPr>
        <p:spPr bwMode="auto">
          <a:xfrm>
            <a:off x="7093221" y="4900679"/>
            <a:ext cx="401466" cy="291815"/>
          </a:xfrm>
          <a:custGeom>
            <a:avLst/>
            <a:gdLst/>
            <a:ahLst/>
            <a:cxnLst>
              <a:cxn ang="0">
                <a:pos x="100" y="32"/>
              </a:cxn>
              <a:cxn ang="0">
                <a:pos x="65" y="0"/>
              </a:cxn>
              <a:cxn ang="0">
                <a:pos x="34" y="20"/>
              </a:cxn>
              <a:cxn ang="0">
                <a:pos x="29" y="20"/>
              </a:cxn>
              <a:cxn ang="0">
                <a:pos x="12" y="37"/>
              </a:cxn>
              <a:cxn ang="0">
                <a:pos x="13" y="42"/>
              </a:cxn>
              <a:cxn ang="0">
                <a:pos x="0" y="64"/>
              </a:cxn>
              <a:cxn ang="0">
                <a:pos x="25" y="89"/>
              </a:cxn>
              <a:cxn ang="0">
                <a:pos x="94" y="89"/>
              </a:cxn>
              <a:cxn ang="0">
                <a:pos x="123" y="60"/>
              </a:cxn>
              <a:cxn ang="0">
                <a:pos x="100" y="32"/>
              </a:cxn>
              <a:cxn ang="0">
                <a:pos x="94" y="81"/>
              </a:cxn>
              <a:cxn ang="0">
                <a:pos x="94" y="81"/>
              </a:cxn>
              <a:cxn ang="0">
                <a:pos x="25" y="81"/>
              </a:cxn>
              <a:cxn ang="0">
                <a:pos x="8" y="64"/>
              </a:cxn>
              <a:cxn ang="0">
                <a:pos x="16" y="49"/>
              </a:cxn>
              <a:cxn ang="0">
                <a:pos x="20" y="40"/>
              </a:cxn>
              <a:cxn ang="0">
                <a:pos x="19" y="37"/>
              </a:cxn>
              <a:cxn ang="0">
                <a:pos x="29" y="27"/>
              </a:cxn>
              <a:cxn ang="0">
                <a:pos x="34" y="28"/>
              </a:cxn>
              <a:cxn ang="0">
                <a:pos x="41" y="24"/>
              </a:cxn>
              <a:cxn ang="0">
                <a:pos x="65" y="8"/>
              </a:cxn>
              <a:cxn ang="0">
                <a:pos x="92" y="32"/>
              </a:cxn>
              <a:cxn ang="0">
                <a:pos x="98" y="39"/>
              </a:cxn>
              <a:cxn ang="0">
                <a:pos x="115" y="60"/>
              </a:cxn>
              <a:cxn ang="0">
                <a:pos x="94" y="81"/>
              </a:cxn>
              <a:cxn ang="0">
                <a:pos x="94" y="81"/>
              </a:cxn>
              <a:cxn ang="0">
                <a:pos x="94" y="81"/>
              </a:cxn>
            </a:cxnLst>
            <a:rect l="0" t="0" r="r" b="b"/>
            <a:pathLst>
              <a:path w="123" h="89">
                <a:moveTo>
                  <a:pt x="100" y="32"/>
                </a:moveTo>
                <a:cubicBezTo>
                  <a:pt x="98" y="14"/>
                  <a:pt x="83" y="0"/>
                  <a:pt x="65" y="0"/>
                </a:cubicBezTo>
                <a:cubicBezTo>
                  <a:pt x="51" y="0"/>
                  <a:pt x="40" y="9"/>
                  <a:pt x="34" y="20"/>
                </a:cubicBezTo>
                <a:cubicBezTo>
                  <a:pt x="32" y="20"/>
                  <a:pt x="31" y="20"/>
                  <a:pt x="29" y="20"/>
                </a:cubicBezTo>
                <a:cubicBezTo>
                  <a:pt x="19" y="20"/>
                  <a:pt x="12" y="27"/>
                  <a:pt x="12" y="37"/>
                </a:cubicBezTo>
                <a:cubicBezTo>
                  <a:pt x="12" y="39"/>
                  <a:pt x="12" y="40"/>
                  <a:pt x="13" y="42"/>
                </a:cubicBezTo>
                <a:cubicBezTo>
                  <a:pt x="5" y="47"/>
                  <a:pt x="0" y="54"/>
                  <a:pt x="0" y="64"/>
                </a:cubicBezTo>
                <a:cubicBezTo>
                  <a:pt x="0" y="77"/>
                  <a:pt x="11" y="89"/>
                  <a:pt x="25" y="89"/>
                </a:cubicBezTo>
                <a:cubicBezTo>
                  <a:pt x="94" y="89"/>
                  <a:pt x="94" y="89"/>
                  <a:pt x="94" y="89"/>
                </a:cubicBezTo>
                <a:cubicBezTo>
                  <a:pt x="110" y="89"/>
                  <a:pt x="123" y="76"/>
                  <a:pt x="123" y="60"/>
                </a:cubicBezTo>
                <a:cubicBezTo>
                  <a:pt x="123" y="46"/>
                  <a:pt x="113" y="34"/>
                  <a:pt x="100" y="32"/>
                </a:cubicBezTo>
                <a:close/>
                <a:moveTo>
                  <a:pt x="94" y="81"/>
                </a:moveTo>
                <a:cubicBezTo>
                  <a:pt x="94" y="81"/>
                  <a:pt x="94" y="81"/>
                  <a:pt x="94" y="81"/>
                </a:cubicBezTo>
                <a:cubicBezTo>
                  <a:pt x="25" y="81"/>
                  <a:pt x="25" y="81"/>
                  <a:pt x="25" y="81"/>
                </a:cubicBezTo>
                <a:cubicBezTo>
                  <a:pt x="16" y="81"/>
                  <a:pt x="8" y="73"/>
                  <a:pt x="8" y="64"/>
                </a:cubicBezTo>
                <a:cubicBezTo>
                  <a:pt x="8" y="58"/>
                  <a:pt x="11" y="52"/>
                  <a:pt x="16" y="49"/>
                </a:cubicBezTo>
                <a:cubicBezTo>
                  <a:pt x="22" y="46"/>
                  <a:pt x="22" y="45"/>
                  <a:pt x="20" y="40"/>
                </a:cubicBezTo>
                <a:cubicBezTo>
                  <a:pt x="20" y="39"/>
                  <a:pt x="19" y="38"/>
                  <a:pt x="19" y="37"/>
                </a:cubicBezTo>
                <a:cubicBezTo>
                  <a:pt x="19" y="32"/>
                  <a:pt x="24" y="27"/>
                  <a:pt x="29" y="27"/>
                </a:cubicBezTo>
                <a:cubicBezTo>
                  <a:pt x="29" y="27"/>
                  <a:pt x="31" y="27"/>
                  <a:pt x="34" y="28"/>
                </a:cubicBezTo>
                <a:cubicBezTo>
                  <a:pt x="39" y="30"/>
                  <a:pt x="39" y="28"/>
                  <a:pt x="41" y="24"/>
                </a:cubicBezTo>
                <a:cubicBezTo>
                  <a:pt x="46" y="14"/>
                  <a:pt x="55" y="8"/>
                  <a:pt x="65" y="8"/>
                </a:cubicBezTo>
                <a:cubicBezTo>
                  <a:pt x="79" y="8"/>
                  <a:pt x="91" y="18"/>
                  <a:pt x="92" y="32"/>
                </a:cubicBezTo>
                <a:cubicBezTo>
                  <a:pt x="92" y="38"/>
                  <a:pt x="92" y="38"/>
                  <a:pt x="98" y="39"/>
                </a:cubicBezTo>
                <a:cubicBezTo>
                  <a:pt x="108" y="41"/>
                  <a:pt x="115" y="50"/>
                  <a:pt x="115" y="60"/>
                </a:cubicBezTo>
                <a:cubicBezTo>
                  <a:pt x="115" y="71"/>
                  <a:pt x="106" y="81"/>
                  <a:pt x="94" y="81"/>
                </a:cubicBezTo>
                <a:close/>
                <a:moveTo>
                  <a:pt x="94" y="81"/>
                </a:moveTo>
                <a:cubicBezTo>
                  <a:pt x="94" y="81"/>
                  <a:pt x="94" y="81"/>
                  <a:pt x="94" y="81"/>
                </a:cubicBezTo>
              </a:path>
            </a:pathLst>
          </a:custGeom>
          <a:solidFill>
            <a:schemeClr val="bg1"/>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31" name="Freeform 49"/>
          <p:cNvSpPr>
            <a:spLocks noEditPoints="1"/>
          </p:cNvSpPr>
          <p:nvPr/>
        </p:nvSpPr>
        <p:spPr bwMode="auto">
          <a:xfrm>
            <a:off x="6020210" y="2167513"/>
            <a:ext cx="374937" cy="373169"/>
          </a:xfrm>
          <a:custGeom>
            <a:avLst/>
            <a:gdLst/>
            <a:ahLst/>
            <a:cxnLst>
              <a:cxn ang="0">
                <a:pos x="111" y="101"/>
              </a:cxn>
              <a:cxn ang="0">
                <a:pos x="78" y="88"/>
              </a:cxn>
              <a:cxn ang="0">
                <a:pos x="92" y="59"/>
              </a:cxn>
              <a:cxn ang="0">
                <a:pos x="83" y="12"/>
              </a:cxn>
              <a:cxn ang="0">
                <a:pos x="57" y="0"/>
              </a:cxn>
              <a:cxn ang="0">
                <a:pos x="32" y="12"/>
              </a:cxn>
              <a:cxn ang="0">
                <a:pos x="23" y="59"/>
              </a:cxn>
              <a:cxn ang="0">
                <a:pos x="36" y="88"/>
              </a:cxn>
              <a:cxn ang="0">
                <a:pos x="3" y="101"/>
              </a:cxn>
              <a:cxn ang="0">
                <a:pos x="1" y="109"/>
              </a:cxn>
              <a:cxn ang="0">
                <a:pos x="7" y="114"/>
              </a:cxn>
              <a:cxn ang="0">
                <a:pos x="107" y="114"/>
              </a:cxn>
              <a:cxn ang="0">
                <a:pos x="114" y="109"/>
              </a:cxn>
              <a:cxn ang="0">
                <a:pos x="111" y="101"/>
              </a:cxn>
              <a:cxn ang="0">
                <a:pos x="29" y="38"/>
              </a:cxn>
              <a:cxn ang="0">
                <a:pos x="57" y="7"/>
              </a:cxn>
              <a:cxn ang="0">
                <a:pos x="85" y="38"/>
              </a:cxn>
              <a:cxn ang="0">
                <a:pos x="72" y="83"/>
              </a:cxn>
              <a:cxn ang="0">
                <a:pos x="71" y="85"/>
              </a:cxn>
              <a:cxn ang="0">
                <a:pos x="43" y="85"/>
              </a:cxn>
              <a:cxn ang="0">
                <a:pos x="42" y="83"/>
              </a:cxn>
              <a:cxn ang="0">
                <a:pos x="29" y="38"/>
              </a:cxn>
              <a:cxn ang="0">
                <a:pos x="7" y="107"/>
              </a:cxn>
              <a:cxn ang="0">
                <a:pos x="38" y="95"/>
              </a:cxn>
              <a:cxn ang="0">
                <a:pos x="47" y="93"/>
              </a:cxn>
              <a:cxn ang="0">
                <a:pos x="57" y="96"/>
              </a:cxn>
              <a:cxn ang="0">
                <a:pos x="68" y="93"/>
              </a:cxn>
              <a:cxn ang="0">
                <a:pos x="77" y="95"/>
              </a:cxn>
              <a:cxn ang="0">
                <a:pos x="107" y="107"/>
              </a:cxn>
              <a:cxn ang="0">
                <a:pos x="7" y="107"/>
              </a:cxn>
              <a:cxn ang="0">
                <a:pos x="7" y="107"/>
              </a:cxn>
              <a:cxn ang="0">
                <a:pos x="7" y="107"/>
              </a:cxn>
            </a:cxnLst>
            <a:rect l="0" t="0" r="r" b="b"/>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chemeClr val="bg1"/>
          </a:solidFill>
          <a:ln w="9525">
            <a:noFill/>
            <a:round/>
          </a:ln>
        </p:spPr>
        <p:txBody>
          <a:bodyPr vert="horz" wrap="square" lIns="91440" tIns="45720" rIns="91440" bIns="45720" numCol="1" anchor="t" anchorCtr="0" compatLnSpc="1"/>
          <a:lstStyle/>
          <a:p>
            <a:endParaRPr lang="en-US">
              <a:cs typeface="+mn-ea"/>
              <a:sym typeface="+mn-lt"/>
            </a:endParaRPr>
          </a:p>
        </p:txBody>
      </p:sp>
      <p:grpSp>
        <p:nvGrpSpPr>
          <p:cNvPr id="32" name="Group 31"/>
          <p:cNvGrpSpPr/>
          <p:nvPr/>
        </p:nvGrpSpPr>
        <p:grpSpPr>
          <a:xfrm>
            <a:off x="7109002" y="2674053"/>
            <a:ext cx="401466" cy="348409"/>
            <a:chOff x="8783638" y="1235076"/>
            <a:chExt cx="360363" cy="312738"/>
          </a:xfrm>
          <a:solidFill>
            <a:schemeClr val="bg1"/>
          </a:solidFill>
        </p:grpSpPr>
        <p:sp>
          <p:nvSpPr>
            <p:cNvPr id="33" name="Freeform 51"/>
            <p:cNvSpPr>
              <a:spLocks noEditPoints="1"/>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34" name="Freeform 52"/>
            <p:cNvSpPr>
              <a:spLocks noEditPoints="1"/>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35" name="Freeform 72"/>
          <p:cNvSpPr>
            <a:spLocks noEditPoints="1"/>
          </p:cNvSpPr>
          <p:nvPr/>
        </p:nvSpPr>
        <p:spPr bwMode="auto">
          <a:xfrm>
            <a:off x="4886530" y="2609904"/>
            <a:ext cx="401466" cy="401466"/>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vert="horz" wrap="square" lIns="91440" tIns="45720" rIns="91440" bIns="45720" numCol="1" anchor="t" anchorCtr="0" compatLnSpc="1"/>
          <a:lstStyle/>
          <a:p>
            <a:endParaRPr lang="en-US">
              <a:cs typeface="+mn-ea"/>
              <a:sym typeface="+mn-lt"/>
            </a:endParaRPr>
          </a:p>
        </p:txBody>
      </p:sp>
      <p:grpSp>
        <p:nvGrpSpPr>
          <p:cNvPr id="36" name="Group 35"/>
          <p:cNvGrpSpPr/>
          <p:nvPr/>
        </p:nvGrpSpPr>
        <p:grpSpPr>
          <a:xfrm>
            <a:off x="7554871" y="3754045"/>
            <a:ext cx="401466" cy="401466"/>
            <a:chOff x="8780463" y="1906588"/>
            <a:chExt cx="360363" cy="360363"/>
          </a:xfrm>
          <a:solidFill>
            <a:schemeClr val="bg1"/>
          </a:solidFill>
        </p:grpSpPr>
        <p:sp>
          <p:nvSpPr>
            <p:cNvPr id="37" name="Freeform 93"/>
            <p:cNvSpPr>
              <a:spLocks noEditPoints="1"/>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38" name="Freeform 94"/>
            <p:cNvSpPr>
              <a:spLocks noEditPoints="1"/>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39" name="Freeform 95"/>
            <p:cNvSpPr>
              <a:spLocks noEditPoints="1"/>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40" name="Freeform 96"/>
            <p:cNvSpPr>
              <a:spLocks noEditPoints="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41" name="Freeform 97"/>
            <p:cNvSpPr>
              <a:spLocks noEditPoints="1"/>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42" name="Freeform 98"/>
            <p:cNvSpPr>
              <a:spLocks noEditPoints="1"/>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2" name="TextBox 5"/>
          <p:cNvSpPr txBox="1"/>
          <p:nvPr>
            <p:custDataLst>
              <p:tags r:id="rId1"/>
            </p:custDataLst>
          </p:nvPr>
        </p:nvSpPr>
        <p:spPr>
          <a:xfrm>
            <a:off x="554873" y="457404"/>
            <a:ext cx="11308360" cy="607695"/>
          </a:xfrm>
          <a:prstGeom prst="rect">
            <a:avLst/>
          </a:prstGeom>
          <a:noFill/>
        </p:spPr>
        <p:txBody>
          <a:bodyPr wrap="square" rtlCol="0" anchor="ctr">
            <a:spAutoFit/>
          </a:bodyPr>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16000" decel="84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2" presetClass="entr" presetSubtype="8" accel="16000" decel="8400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2" presetClass="entr" presetSubtype="8" accel="16000" decel="8400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par>
                                <p:cTn id="53" presetID="2" presetClass="entr" presetSubtype="8" accel="16000" decel="8400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3500"/>
                            </p:stCondLst>
                            <p:childTnLst>
                              <p:par>
                                <p:cTn id="58" presetID="53" presetClass="entr" presetSubtype="16"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4500"/>
                            </p:stCondLst>
                            <p:childTnLst>
                              <p:par>
                                <p:cTn id="70" presetID="53" presetClass="entr" presetSubtype="16"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childTnLst>
                          </p:cTn>
                        </p:par>
                        <p:par>
                          <p:cTn id="75" fill="hold">
                            <p:stCondLst>
                              <p:cond delay="5000"/>
                            </p:stCondLst>
                            <p:childTnLst>
                              <p:par>
                                <p:cTn id="76" presetID="53" presetClass="entr" presetSubtype="16"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animEffect transition="in" filter="fade">
                                      <p:cBhvr>
                                        <p:cTn id="80" dur="500"/>
                                        <p:tgtEl>
                                          <p:spTgt spid="32"/>
                                        </p:tgtEl>
                                      </p:cBhvr>
                                    </p:animEffect>
                                  </p:childTnLst>
                                </p:cTn>
                              </p:par>
                              <p:par>
                                <p:cTn id="81" presetID="2" presetClass="entr" presetSubtype="2" accel="16000" decel="8400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1+#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p:cTn id="88" dur="500" fill="hold"/>
                                        <p:tgtEl>
                                          <p:spTgt spid="6"/>
                                        </p:tgtEl>
                                        <p:attrNameLst>
                                          <p:attrName>ppt_w</p:attrName>
                                        </p:attrNameLst>
                                      </p:cBhvr>
                                      <p:tavLst>
                                        <p:tav tm="0">
                                          <p:val>
                                            <p:fltVal val="0"/>
                                          </p:val>
                                        </p:tav>
                                        <p:tav tm="100000">
                                          <p:val>
                                            <p:strVal val="#ppt_w"/>
                                          </p:val>
                                        </p:tav>
                                      </p:tavLst>
                                    </p:anim>
                                    <p:anim calcmode="lin" valueType="num">
                                      <p:cBhvr>
                                        <p:cTn id="89" dur="500" fill="hold"/>
                                        <p:tgtEl>
                                          <p:spTgt spid="6"/>
                                        </p:tgtEl>
                                        <p:attrNameLst>
                                          <p:attrName>ppt_h</p:attrName>
                                        </p:attrNameLst>
                                      </p:cBhvr>
                                      <p:tavLst>
                                        <p:tav tm="0">
                                          <p:val>
                                            <p:fltVal val="0"/>
                                          </p:val>
                                        </p:tav>
                                        <p:tav tm="100000">
                                          <p:val>
                                            <p:strVal val="#ppt_h"/>
                                          </p:val>
                                        </p:tav>
                                      </p:tavLst>
                                    </p:anim>
                                    <p:animEffect transition="in" filter="fade">
                                      <p:cBhvr>
                                        <p:cTn id="90" dur="500"/>
                                        <p:tgtEl>
                                          <p:spTgt spid="6"/>
                                        </p:tgtEl>
                                      </p:cBhvr>
                                    </p:animEffect>
                                  </p:childTnLst>
                                </p:cTn>
                              </p:par>
                            </p:childTnLst>
                          </p:cTn>
                        </p:par>
                        <p:par>
                          <p:cTn id="91" fill="hold">
                            <p:stCondLst>
                              <p:cond delay="6000"/>
                            </p:stCondLst>
                            <p:childTnLst>
                              <p:par>
                                <p:cTn id="92" presetID="53" presetClass="entr" presetSubtype="16" fill="hold"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500" fill="hold"/>
                                        <p:tgtEl>
                                          <p:spTgt spid="36"/>
                                        </p:tgtEl>
                                        <p:attrNameLst>
                                          <p:attrName>ppt_w</p:attrName>
                                        </p:attrNameLst>
                                      </p:cBhvr>
                                      <p:tavLst>
                                        <p:tav tm="0">
                                          <p:val>
                                            <p:fltVal val="0"/>
                                          </p:val>
                                        </p:tav>
                                        <p:tav tm="100000">
                                          <p:val>
                                            <p:strVal val="#ppt_w"/>
                                          </p:val>
                                        </p:tav>
                                      </p:tavLst>
                                    </p:anim>
                                    <p:anim calcmode="lin" valueType="num">
                                      <p:cBhvr>
                                        <p:cTn id="95" dur="500" fill="hold"/>
                                        <p:tgtEl>
                                          <p:spTgt spid="36"/>
                                        </p:tgtEl>
                                        <p:attrNameLst>
                                          <p:attrName>ppt_h</p:attrName>
                                        </p:attrNameLst>
                                      </p:cBhvr>
                                      <p:tavLst>
                                        <p:tav tm="0">
                                          <p:val>
                                            <p:fltVal val="0"/>
                                          </p:val>
                                        </p:tav>
                                        <p:tav tm="100000">
                                          <p:val>
                                            <p:strVal val="#ppt_h"/>
                                          </p:val>
                                        </p:tav>
                                      </p:tavLst>
                                    </p:anim>
                                    <p:animEffect transition="in" filter="fade">
                                      <p:cBhvr>
                                        <p:cTn id="96" dur="500"/>
                                        <p:tgtEl>
                                          <p:spTgt spid="36"/>
                                        </p:tgtEl>
                                      </p:cBhvr>
                                    </p:animEffect>
                                  </p:childTnLst>
                                </p:cTn>
                              </p:par>
                              <p:par>
                                <p:cTn id="97" presetID="2" presetClass="entr" presetSubtype="2" accel="16000" decel="8400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500" fill="hold"/>
                                        <p:tgtEl>
                                          <p:spTgt spid="21"/>
                                        </p:tgtEl>
                                        <p:attrNameLst>
                                          <p:attrName>ppt_x</p:attrName>
                                        </p:attrNameLst>
                                      </p:cBhvr>
                                      <p:tavLst>
                                        <p:tav tm="0">
                                          <p:val>
                                            <p:strVal val="1+#ppt_w/2"/>
                                          </p:val>
                                        </p:tav>
                                        <p:tav tm="100000">
                                          <p:val>
                                            <p:strVal val="#ppt_x"/>
                                          </p:val>
                                        </p:tav>
                                      </p:tavLst>
                                    </p:anim>
                                    <p:anim calcmode="lin" valueType="num">
                                      <p:cBhvr additive="base">
                                        <p:cTn id="100" dur="500" fill="hold"/>
                                        <p:tgtEl>
                                          <p:spTgt spid="21"/>
                                        </p:tgtEl>
                                        <p:attrNameLst>
                                          <p:attrName>ppt_y</p:attrName>
                                        </p:attrNameLst>
                                      </p:cBhvr>
                                      <p:tavLst>
                                        <p:tav tm="0">
                                          <p:val>
                                            <p:strVal val="#ppt_y"/>
                                          </p:val>
                                        </p:tav>
                                        <p:tav tm="100000">
                                          <p:val>
                                            <p:strVal val="#ppt_y"/>
                                          </p:val>
                                        </p:tav>
                                      </p:tavLst>
                                    </p:anim>
                                  </p:childTnLst>
                                </p:cTn>
                              </p:par>
                            </p:childTnLst>
                          </p:cTn>
                        </p:par>
                        <p:par>
                          <p:cTn id="101" fill="hold">
                            <p:stCondLst>
                              <p:cond delay="6500"/>
                            </p:stCondLst>
                            <p:childTnLst>
                              <p:par>
                                <p:cTn id="102" presetID="53" presetClass="entr" presetSubtype="16" fill="hold" grpId="0" nodeType="afterEffect">
                                  <p:stCondLst>
                                    <p:cond delay="0"/>
                                  </p:stCondLst>
                                  <p:childTnLst>
                                    <p:set>
                                      <p:cBhvr>
                                        <p:cTn id="103" dur="1" fill="hold">
                                          <p:stCondLst>
                                            <p:cond delay="0"/>
                                          </p:stCondLst>
                                        </p:cTn>
                                        <p:tgtEl>
                                          <p:spTgt spid="9"/>
                                        </p:tgtEl>
                                        <p:attrNameLst>
                                          <p:attrName>style.visibility</p:attrName>
                                        </p:attrNameLst>
                                      </p:cBhvr>
                                      <p:to>
                                        <p:strVal val="visible"/>
                                      </p:to>
                                    </p:set>
                                    <p:anim calcmode="lin" valueType="num">
                                      <p:cBhvr>
                                        <p:cTn id="104" dur="500" fill="hold"/>
                                        <p:tgtEl>
                                          <p:spTgt spid="9"/>
                                        </p:tgtEl>
                                        <p:attrNameLst>
                                          <p:attrName>ppt_w</p:attrName>
                                        </p:attrNameLst>
                                      </p:cBhvr>
                                      <p:tavLst>
                                        <p:tav tm="0">
                                          <p:val>
                                            <p:fltVal val="0"/>
                                          </p:val>
                                        </p:tav>
                                        <p:tav tm="100000">
                                          <p:val>
                                            <p:strVal val="#ppt_w"/>
                                          </p:val>
                                        </p:tav>
                                      </p:tavLst>
                                    </p:anim>
                                    <p:anim calcmode="lin" valueType="num">
                                      <p:cBhvr>
                                        <p:cTn id="105" dur="500" fill="hold"/>
                                        <p:tgtEl>
                                          <p:spTgt spid="9"/>
                                        </p:tgtEl>
                                        <p:attrNameLst>
                                          <p:attrName>ppt_h</p:attrName>
                                        </p:attrNameLst>
                                      </p:cBhvr>
                                      <p:tavLst>
                                        <p:tav tm="0">
                                          <p:val>
                                            <p:fltVal val="0"/>
                                          </p:val>
                                        </p:tav>
                                        <p:tav tm="100000">
                                          <p:val>
                                            <p:strVal val="#ppt_h"/>
                                          </p:val>
                                        </p:tav>
                                      </p:tavLst>
                                    </p:anim>
                                    <p:animEffect transition="in" filter="fade">
                                      <p:cBhvr>
                                        <p:cTn id="106" dur="500"/>
                                        <p:tgtEl>
                                          <p:spTgt spid="9"/>
                                        </p:tgtEl>
                                      </p:cBhvr>
                                    </p:animEffect>
                                  </p:childTnLst>
                                </p:cTn>
                              </p:par>
                            </p:childTnLst>
                          </p:cTn>
                        </p:par>
                        <p:par>
                          <p:cTn id="107" fill="hold">
                            <p:stCondLst>
                              <p:cond delay="7000"/>
                            </p:stCondLst>
                            <p:childTnLst>
                              <p:par>
                                <p:cTn id="108" presetID="53" presetClass="entr" presetSubtype="16"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Effect transition="in" filter="fade">
                                      <p:cBhvr>
                                        <p:cTn id="112" dur="500"/>
                                        <p:tgtEl>
                                          <p:spTgt spid="30"/>
                                        </p:tgtEl>
                                      </p:cBhvr>
                                    </p:animEffect>
                                  </p:childTnLst>
                                </p:cTn>
                              </p:par>
                              <p:par>
                                <p:cTn id="113" presetID="2" presetClass="entr" presetSubtype="2" accel="16000" decel="8400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additive="base">
                                        <p:cTn id="115" dur="500" fill="hold"/>
                                        <p:tgtEl>
                                          <p:spTgt spid="22"/>
                                        </p:tgtEl>
                                        <p:attrNameLst>
                                          <p:attrName>ppt_x</p:attrName>
                                        </p:attrNameLst>
                                      </p:cBhvr>
                                      <p:tavLst>
                                        <p:tav tm="0">
                                          <p:val>
                                            <p:strVal val="1+#ppt_w/2"/>
                                          </p:val>
                                        </p:tav>
                                        <p:tav tm="100000">
                                          <p:val>
                                            <p:strVal val="#ppt_x"/>
                                          </p:val>
                                        </p:tav>
                                      </p:tavLst>
                                    </p:anim>
                                    <p:anim calcmode="lin" valueType="num">
                                      <p:cBhvr additive="base">
                                        <p:cTn id="11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20" grpId="0"/>
      <p:bldP spid="21" grpId="0"/>
      <p:bldP spid="22" grpId="0"/>
      <p:bldP spid="23" grpId="0"/>
      <p:bldP spid="24" grpId="0"/>
      <p:bldP spid="25" grpId="0"/>
      <p:bldP spid="29" grpId="0" bldLvl="0" animBg="1"/>
      <p:bldP spid="30" grpId="0" bldLvl="0" animBg="1"/>
      <p:bldP spid="31" grpId="0" bldLvl="0" animBg="1"/>
      <p:bldP spid="35"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41843" y="64853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17" name="Freeform 11"/>
          <p:cNvSpPr/>
          <p:nvPr userDrawn="1">
            <p:custDataLst>
              <p:tags r:id="rId2"/>
            </p:custDataLst>
          </p:nvPr>
        </p:nvSpPr>
        <p:spPr bwMode="auto">
          <a:xfrm>
            <a:off x="7000698" y="1920312"/>
            <a:ext cx="3634751" cy="4055183"/>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3"/>
            </p:custDataLst>
          </p:nvPr>
        </p:nvSpPr>
        <p:spPr bwMode="auto">
          <a:xfrm>
            <a:off x="7000698" y="1920312"/>
            <a:ext cx="3005141" cy="635822"/>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3" name="文本框 12"/>
          <p:cNvSpPr txBox="1"/>
          <p:nvPr>
            <p:custDataLst>
              <p:tags r:id="rId4"/>
            </p:custDataLst>
          </p:nvPr>
        </p:nvSpPr>
        <p:spPr>
          <a:xfrm>
            <a:off x="7928673" y="2957815"/>
            <a:ext cx="1945774" cy="2529508"/>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t>从事数据安全需求分析挖掘、技术方案设计、项目实施、运营管理等工作的工程技术人员。</a:t>
            </a:r>
            <a:endParaRPr lang="zh-CN" altLang="en-US" sz="1800" dirty="0"/>
          </a:p>
        </p:txBody>
      </p:sp>
      <p:sp>
        <p:nvSpPr>
          <p:cNvPr id="14" name="文本框 13"/>
          <p:cNvSpPr txBox="1"/>
          <p:nvPr>
            <p:custDataLst>
              <p:tags r:id="rId5"/>
            </p:custDataLst>
          </p:nvPr>
        </p:nvSpPr>
        <p:spPr>
          <a:xfrm>
            <a:off x="7277100" y="1995170"/>
            <a:ext cx="2652395" cy="561340"/>
          </a:xfrm>
          <a:prstGeom prst="rect">
            <a:avLst/>
          </a:prstGeom>
        </p:spPr>
        <p:txBody>
          <a:bodyPr anchor="ctr" anchorCtr="0">
            <a:no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latin typeface="Arial" panose="020B0604020202020204" pitchFamily="34" charset="0"/>
                <a:ea typeface="黑体" panose="02010600030101010101" charset="-122"/>
                <a:cs typeface="+mn-ea"/>
              </a:rPr>
              <a:t>3、数据安全工程技术人员</a:t>
            </a:r>
            <a:endParaRPr lang="zh-CN" altLang="en-US" sz="1600" dirty="0">
              <a:latin typeface="Arial" panose="020B0604020202020204" pitchFamily="34" charset="0"/>
              <a:ea typeface="黑体" panose="02010600030101010101" charset="-122"/>
              <a:cs typeface="+mn-ea"/>
            </a:endParaRPr>
          </a:p>
        </p:txBody>
      </p:sp>
      <p:sp>
        <p:nvSpPr>
          <p:cNvPr id="19" name="Freeform 13"/>
          <p:cNvSpPr/>
          <p:nvPr userDrawn="1">
            <p:custDataLst>
              <p:tags r:id="rId6"/>
            </p:custDataLst>
          </p:nvPr>
        </p:nvSpPr>
        <p:spPr bwMode="auto">
          <a:xfrm>
            <a:off x="4105323" y="1920312"/>
            <a:ext cx="3634751" cy="4055183"/>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7"/>
            </p:custDataLst>
          </p:nvPr>
        </p:nvSpPr>
        <p:spPr bwMode="auto">
          <a:xfrm>
            <a:off x="4105323" y="1920312"/>
            <a:ext cx="3007212" cy="635822"/>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5" name="文本框 34"/>
          <p:cNvSpPr txBox="1"/>
          <p:nvPr>
            <p:custDataLst>
              <p:tags r:id="rId8"/>
            </p:custDataLst>
          </p:nvPr>
        </p:nvSpPr>
        <p:spPr>
          <a:xfrm>
            <a:off x="5053315" y="2957815"/>
            <a:ext cx="1945774" cy="2529508"/>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t>从事增材制造技术、装备、产品研发、设计并指导应用的工程技术人员。</a:t>
            </a:r>
            <a:endParaRPr lang="zh-CN" altLang="en-US" sz="1800" dirty="0"/>
          </a:p>
        </p:txBody>
      </p:sp>
      <p:sp>
        <p:nvSpPr>
          <p:cNvPr id="36" name="文本框 35"/>
          <p:cNvSpPr txBox="1"/>
          <p:nvPr>
            <p:custDataLst>
              <p:tags r:id="rId9"/>
            </p:custDataLst>
          </p:nvPr>
        </p:nvSpPr>
        <p:spPr>
          <a:xfrm>
            <a:off x="4362450" y="1995170"/>
            <a:ext cx="2567305" cy="561340"/>
          </a:xfrm>
          <a:prstGeom prst="rect">
            <a:avLst/>
          </a:prstGeom>
        </p:spPr>
        <p:txBody>
          <a:bodyPr anchor="ctr" anchorCtr="0">
            <a:no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latin typeface="Arial" panose="020B0604020202020204" pitchFamily="34" charset="0"/>
                <a:ea typeface="黑体" panose="02010600030101010101" charset="-122"/>
                <a:cs typeface="+mn-ea"/>
              </a:rPr>
              <a:t>2、增材制造工程技术人员</a:t>
            </a:r>
            <a:endParaRPr lang="zh-CN" altLang="en-US" sz="1600" dirty="0">
              <a:latin typeface="Arial" panose="020B0604020202020204" pitchFamily="34" charset="0"/>
              <a:ea typeface="黑体" panose="02010600030101010101" charset="-122"/>
              <a:cs typeface="+mn-ea"/>
            </a:endParaRPr>
          </a:p>
        </p:txBody>
      </p:sp>
      <p:sp>
        <p:nvSpPr>
          <p:cNvPr id="18" name="Freeform 12"/>
          <p:cNvSpPr/>
          <p:nvPr userDrawn="1">
            <p:custDataLst>
              <p:tags r:id="rId10"/>
            </p:custDataLst>
          </p:nvPr>
        </p:nvSpPr>
        <p:spPr bwMode="auto">
          <a:xfrm>
            <a:off x="1209949" y="1920312"/>
            <a:ext cx="3636822" cy="4055183"/>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11"/>
            </p:custDataLst>
          </p:nvPr>
        </p:nvSpPr>
        <p:spPr bwMode="auto">
          <a:xfrm>
            <a:off x="1209949" y="1920312"/>
            <a:ext cx="3007212" cy="635822"/>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38" name="文本框 37"/>
          <p:cNvSpPr txBox="1"/>
          <p:nvPr>
            <p:custDataLst>
              <p:tags r:id="rId12"/>
            </p:custDataLst>
          </p:nvPr>
        </p:nvSpPr>
        <p:spPr>
          <a:xfrm>
            <a:off x="2188200" y="2957815"/>
            <a:ext cx="1945774" cy="2529508"/>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800" dirty="0"/>
              <a:t>从事机器人结构、控制、感知技术和集成机器人系统及产品研究、设计的工程技术人员。</a:t>
            </a:r>
            <a:endParaRPr lang="zh-CN" altLang="en-US" sz="1800" dirty="0"/>
          </a:p>
        </p:txBody>
      </p:sp>
      <p:sp>
        <p:nvSpPr>
          <p:cNvPr id="39" name="文本框 38"/>
          <p:cNvSpPr txBox="1"/>
          <p:nvPr>
            <p:custDataLst>
              <p:tags r:id="rId13"/>
            </p:custDataLst>
          </p:nvPr>
        </p:nvSpPr>
        <p:spPr>
          <a:xfrm>
            <a:off x="1469099" y="1995002"/>
            <a:ext cx="2471923" cy="561131"/>
          </a:xfrm>
          <a:prstGeom prst="rect">
            <a:avLst/>
          </a:prstGeom>
        </p:spPr>
        <p:txBody>
          <a:bodyPr lIns="90000" tIns="46800" rIns="90000" bIns="46800" anchor="ctr" anchorCtr="0">
            <a:normAutofit fontScale="8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latin typeface="Arial" panose="020B0604020202020204" pitchFamily="34" charset="0"/>
                <a:ea typeface="黑体" panose="02010600030101010101" charset="-122"/>
                <a:cs typeface="+mn-ea"/>
              </a:rPr>
              <a:t>1、机器人工程技术人员</a:t>
            </a:r>
            <a:endParaRPr lang="zh-CN" altLang="en-US" sz="2000" dirty="0">
              <a:latin typeface="Arial" panose="020B0604020202020204" pitchFamily="34" charset="0"/>
              <a:ea typeface="黑体" panose="02010600030101010101" charset="-122"/>
              <a:cs typeface="+mn-ea"/>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41843" y="86888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连接符 3"/>
          <p:cNvCxnSpPr/>
          <p:nvPr>
            <p:custDataLst>
              <p:tags r:id="rId2"/>
            </p:custDataLst>
          </p:nvPr>
        </p:nvCxnSpPr>
        <p:spPr>
          <a:xfrm>
            <a:off x="3339311" y="3615376"/>
            <a:ext cx="6165739" cy="0"/>
          </a:xfrm>
          <a:prstGeom prst="line">
            <a:avLst/>
          </a:prstGeom>
          <a:ln w="12700">
            <a:solidFill>
              <a:srgbClr val="E7E6E6">
                <a:lumMod val="90000"/>
              </a:srgbClr>
            </a:solidFill>
          </a:ln>
        </p:spPr>
        <p:style>
          <a:lnRef idx="1">
            <a:srgbClr val="27BDBA"/>
          </a:lnRef>
          <a:fillRef idx="0">
            <a:srgbClr val="27BDBA"/>
          </a:fillRef>
          <a:effectRef idx="0">
            <a:srgbClr val="27BDBA"/>
          </a:effectRef>
          <a:fontRef idx="minor">
            <a:sysClr val="windowText" lastClr="000000"/>
          </a:fontRef>
        </p:style>
      </p:cxnSp>
      <p:grpSp>
        <p:nvGrpSpPr>
          <p:cNvPr id="5" name="组合 4"/>
          <p:cNvGrpSpPr/>
          <p:nvPr>
            <p:custDataLst>
              <p:tags r:id="rId3"/>
            </p:custDataLst>
          </p:nvPr>
        </p:nvGrpSpPr>
        <p:grpSpPr>
          <a:xfrm>
            <a:off x="2202725" y="2687460"/>
            <a:ext cx="2345690" cy="2661921"/>
            <a:chOff x="1802607" y="2840616"/>
            <a:chExt cx="1698282" cy="1927233"/>
          </a:xfrm>
        </p:grpSpPr>
        <p:sp>
          <p:nvSpPr>
            <p:cNvPr id="6" name="圆角矩形 5"/>
            <p:cNvSpPr/>
            <p:nvPr>
              <p:custDataLst>
                <p:tags r:id="rId4"/>
              </p:custDataLst>
            </p:nvPr>
          </p:nvSpPr>
          <p:spPr>
            <a:xfrm>
              <a:off x="1918724" y="2840616"/>
              <a:ext cx="1465944" cy="388693"/>
            </a:xfrm>
            <a:prstGeom prst="roundRect">
              <a:avLst>
                <a:gd name="adj" fmla="val 50000"/>
              </a:avLst>
            </a:prstGeom>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4、退役军人事务员</a:t>
              </a:r>
              <a:endPar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 name="椭圆 8"/>
            <p:cNvSpPr/>
            <p:nvPr>
              <p:custDataLst>
                <p:tags r:id="rId5"/>
              </p:custDataLst>
            </p:nvPr>
          </p:nvSpPr>
          <p:spPr>
            <a:xfrm>
              <a:off x="2554516" y="3408584"/>
              <a:ext cx="194358" cy="194356"/>
            </a:xfrm>
            <a:prstGeom prst="ellipse">
              <a:avLst/>
            </a:prstGeom>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7" name="文本框 6"/>
            <p:cNvSpPr txBox="1"/>
            <p:nvPr>
              <p:custDataLst>
                <p:tags r:id="rId6"/>
              </p:custDataLst>
            </p:nvPr>
          </p:nvSpPr>
          <p:spPr>
            <a:xfrm>
              <a:off x="1802607" y="3868596"/>
              <a:ext cx="1698282" cy="899253"/>
            </a:xfrm>
            <a:prstGeom prst="rect">
              <a:avLst/>
            </a:prstGeom>
            <a:noFill/>
          </p:spPr>
          <p:txBody>
            <a:bodyPr wrap="square" lIns="0" tIns="0" rIns="0" bIns="0" rtlCol="0" anchor="t" anchorCtr="0">
              <a:normAutofit lnSpcReduction="10000"/>
            </a:bodyPr>
            <a:p>
              <a:pPr algn="just">
                <a:lnSpc>
                  <a:spcPct val="14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在退役军人服务中心(站)从事退役军人政策咨询、信访接待、权益保障、安置服务、就业创业扶持等事务办理的人员。</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8" name="组合 7"/>
          <p:cNvGrpSpPr/>
          <p:nvPr>
            <p:custDataLst>
              <p:tags r:id="rId7"/>
            </p:custDataLst>
          </p:nvPr>
        </p:nvGrpSpPr>
        <p:grpSpPr>
          <a:xfrm>
            <a:off x="5256725" y="2687460"/>
            <a:ext cx="2345690" cy="2719705"/>
            <a:chOff x="4013705" y="2840616"/>
            <a:chExt cx="1698282" cy="1969069"/>
          </a:xfrm>
        </p:grpSpPr>
        <p:sp>
          <p:nvSpPr>
            <p:cNvPr id="10" name="圆角矩形 9"/>
            <p:cNvSpPr/>
            <p:nvPr>
              <p:custDataLst>
                <p:tags r:id="rId8"/>
              </p:custDataLst>
            </p:nvPr>
          </p:nvSpPr>
          <p:spPr>
            <a:xfrm>
              <a:off x="4129822" y="2840616"/>
              <a:ext cx="1465944" cy="388693"/>
            </a:xfrm>
            <a:prstGeom prst="roundRect">
              <a:avLst>
                <a:gd name="adj" fmla="val 50000"/>
              </a:avLst>
            </a:prstGeom>
            <a:solidFill>
              <a:srgbClr val="66D9AB"/>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5、数字化解决方案设计师</a:t>
              </a:r>
              <a:endPar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 name="椭圆 10"/>
            <p:cNvSpPr/>
            <p:nvPr>
              <p:custDataLst>
                <p:tags r:id="rId9"/>
              </p:custDataLst>
            </p:nvPr>
          </p:nvSpPr>
          <p:spPr>
            <a:xfrm>
              <a:off x="4765614" y="3408584"/>
              <a:ext cx="194358" cy="194356"/>
            </a:xfrm>
            <a:prstGeom prst="ellipse">
              <a:avLst/>
            </a:prstGeom>
            <a:solidFill>
              <a:srgbClr val="66D9AB"/>
            </a:solidFill>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12" name="文本框 11"/>
            <p:cNvSpPr txBox="1"/>
            <p:nvPr>
              <p:custDataLst>
                <p:tags r:id="rId10"/>
              </p:custDataLst>
            </p:nvPr>
          </p:nvSpPr>
          <p:spPr>
            <a:xfrm>
              <a:off x="4013705" y="3868596"/>
              <a:ext cx="1698282" cy="941089"/>
            </a:xfrm>
            <a:prstGeom prst="rect">
              <a:avLst/>
            </a:prstGeom>
            <a:noFill/>
          </p:spPr>
          <p:txBody>
            <a:bodyPr wrap="square" lIns="0" tIns="0" rIns="0" bIns="0" rtlCol="0" anchor="t" anchorCtr="0">
              <a:normAutofit/>
            </a:bodyPr>
            <a:p>
              <a:pPr algn="just">
                <a:lnSpc>
                  <a:spcPct val="14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rPr>
                <a:t>从事产业数字化需求分析与挖掘、数字化解决方案制订、项目实施与运营技术支撑等工作的人员。</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endParaRPr>
            </a:p>
          </p:txBody>
        </p:sp>
      </p:grpSp>
      <p:grpSp>
        <p:nvGrpSpPr>
          <p:cNvPr id="15" name="组合 14"/>
          <p:cNvGrpSpPr/>
          <p:nvPr>
            <p:custDataLst>
              <p:tags r:id="rId11"/>
            </p:custDataLst>
          </p:nvPr>
        </p:nvGrpSpPr>
        <p:grpSpPr>
          <a:xfrm>
            <a:off x="8310724" y="2687460"/>
            <a:ext cx="2345690" cy="2230756"/>
            <a:chOff x="6224803" y="2840616"/>
            <a:chExt cx="1698282" cy="1615069"/>
          </a:xfrm>
        </p:grpSpPr>
        <p:sp>
          <p:nvSpPr>
            <p:cNvPr id="16" name="圆角矩形 15"/>
            <p:cNvSpPr/>
            <p:nvPr>
              <p:custDataLst>
                <p:tags r:id="rId12"/>
              </p:custDataLst>
            </p:nvPr>
          </p:nvSpPr>
          <p:spPr>
            <a:xfrm>
              <a:off x="6341117" y="2840616"/>
              <a:ext cx="1535074" cy="388481"/>
            </a:xfrm>
            <a:prstGeom prst="roundRect">
              <a:avLst>
                <a:gd name="adj" fmla="val 50000"/>
              </a:avLst>
            </a:prstGeom>
            <a:solidFill>
              <a:srgbClr val="CFD90A"/>
            </a:solidFill>
            <a:ln>
              <a:no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r>
                <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6、数据库运行管理员</a:t>
              </a:r>
              <a:endParaRPr lang="zh-CN" altLang="en-US" sz="1400"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3" name="椭圆 22"/>
            <p:cNvSpPr/>
            <p:nvPr>
              <p:custDataLst>
                <p:tags r:id="rId13"/>
              </p:custDataLst>
            </p:nvPr>
          </p:nvSpPr>
          <p:spPr>
            <a:xfrm>
              <a:off x="6976712" y="3408584"/>
              <a:ext cx="194358" cy="194356"/>
            </a:xfrm>
            <a:prstGeom prst="ellipse">
              <a:avLst/>
            </a:prstGeom>
            <a:solidFill>
              <a:srgbClr val="CFD90A"/>
            </a:solidFill>
            <a:ln>
              <a:solidFill>
                <a:sysClr val="window" lastClr="FFFFFF"/>
              </a:solidFill>
            </a:ln>
          </p:spPr>
          <p:style>
            <a:lnRef idx="2">
              <a:srgbClr val="27BDBA">
                <a:shade val="50000"/>
              </a:srgbClr>
            </a:lnRef>
            <a:fillRef idx="1">
              <a:srgbClr val="27BDBA"/>
            </a:fillRef>
            <a:effectRef idx="0">
              <a:srgbClr val="27BDBA"/>
            </a:effectRef>
            <a:fontRef idx="minor">
              <a:sysClr val="window" lastClr="FFFFFF"/>
            </a:fontRef>
          </p:style>
          <p:txBody>
            <a:bodyPr rtlCol="0" anchor="ctr"/>
            <a:p>
              <a:pPr algn="ctr"/>
              <a:endParaRPr lang="zh-CN" altLang="en-US">
                <a:sym typeface="Arial" panose="020B0604020202020204" pitchFamily="34" charset="0"/>
              </a:endParaRPr>
            </a:p>
          </p:txBody>
        </p:sp>
        <p:sp>
          <p:nvSpPr>
            <p:cNvPr id="24" name="文本框 23"/>
            <p:cNvSpPr txBox="1"/>
            <p:nvPr>
              <p:custDataLst>
                <p:tags r:id="rId14"/>
              </p:custDataLst>
            </p:nvPr>
          </p:nvSpPr>
          <p:spPr>
            <a:xfrm>
              <a:off x="6224803" y="3868596"/>
              <a:ext cx="1698282" cy="587089"/>
            </a:xfrm>
            <a:prstGeom prst="rect">
              <a:avLst/>
            </a:prstGeom>
            <a:noFill/>
          </p:spPr>
          <p:txBody>
            <a:bodyPr wrap="square" lIns="0" tIns="0" rIns="0" bIns="0" rtlCol="0" anchor="t" anchorCtr="0">
              <a:normAutofit/>
            </a:bodyPr>
            <a:p>
              <a:pPr algn="just">
                <a:lnSpc>
                  <a:spcPct val="140000"/>
                </a:lnSpc>
              </a:pPr>
              <a:r>
                <a:rPr lang="zh-CN" altLang="en-US" sz="1400"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rPr>
                <a:t>对系统所使用的数据库进行维护及管理等工作的人员。</a:t>
              </a:r>
              <a:endParaRPr lang="zh-CN" altLang="en-US" sz="1400" dirty="0">
                <a:solidFill>
                  <a:sysClr val="windowText" lastClr="000000">
                    <a:lumMod val="65000"/>
                    <a:lumOff val="35000"/>
                  </a:sysClr>
                </a:solidFill>
                <a:latin typeface="微软雅黑" panose="020B0503020204020204" charset="-122"/>
                <a:ea typeface="微软雅黑" panose="020B0503020204020204" charset="-122"/>
                <a:sym typeface="Arial" panose="020B0604020202020204" pitchFamily="34" charset="0"/>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41843" y="86888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8" name="组合 27"/>
          <p:cNvGrpSpPr/>
          <p:nvPr>
            <p:custDataLst>
              <p:tags r:id="rId2"/>
            </p:custDataLst>
          </p:nvPr>
        </p:nvGrpSpPr>
        <p:grpSpPr>
          <a:xfrm>
            <a:off x="1107697" y="2289377"/>
            <a:ext cx="3234690" cy="3441700"/>
            <a:chOff x="670401" y="2088238"/>
            <a:chExt cx="2520067" cy="2681343"/>
          </a:xfrm>
        </p:grpSpPr>
        <p:sp>
          <p:nvSpPr>
            <p:cNvPr id="29" name="任意多边形 28"/>
            <p:cNvSpPr/>
            <p:nvPr>
              <p:custDataLst>
                <p:tags r:id="rId3"/>
              </p:custDataLst>
            </p:nvPr>
          </p:nvSpPr>
          <p:spPr>
            <a:xfrm>
              <a:off x="1169681" y="2088238"/>
              <a:ext cx="1521440"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ln>
              <a:noFill/>
            </a:ln>
          </p:spPr>
          <p:style>
            <a:lnRef idx="2">
              <a:srgbClr val="92D050">
                <a:shade val="50000"/>
              </a:srgbClr>
            </a:lnRef>
            <a:fillRef idx="1">
              <a:srgbClr val="92D050"/>
            </a:fillRef>
            <a:effectRef idx="0">
              <a:srgbClr val="92D050"/>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3200" b="1" dirty="0">
                  <a:solidFill>
                    <a:sysClr val="window" lastClr="FFFFFF"/>
                  </a:solidFill>
                </a:rPr>
                <a:t>07</a:t>
              </a:r>
              <a:endParaRPr lang="zh-CN" altLang="en-US" sz="3200" b="1" dirty="0">
                <a:solidFill>
                  <a:sysClr val="window" lastClr="FFFFFF"/>
                </a:solidFill>
              </a:endParaRPr>
            </a:p>
          </p:txBody>
        </p:sp>
        <p:pic>
          <p:nvPicPr>
            <p:cNvPr id="30" name="图片 29"/>
            <p:cNvPicPr/>
            <p:nvPr>
              <p:custDataLst>
                <p:tags r:id="rId4"/>
              </p:custDataLst>
            </p:nvPr>
          </p:nvPicPr>
          <p:blipFill rotWithShape="1">
            <a:blip r:embed="rId5"/>
            <a:srcRect t="50886"/>
            <a:stretch>
              <a:fillRect/>
            </a:stretch>
          </p:blipFill>
          <p:spPr>
            <a:xfrm flipH="1">
              <a:off x="670401" y="2088238"/>
              <a:ext cx="2520000" cy="108000"/>
            </a:xfrm>
            <a:prstGeom prst="rect">
              <a:avLst/>
            </a:prstGeom>
          </p:spPr>
        </p:pic>
        <p:sp>
          <p:nvSpPr>
            <p:cNvPr id="36" name="矩形 35"/>
            <p:cNvSpPr/>
            <p:nvPr>
              <p:custDataLst>
                <p:tags r:id="rId6"/>
              </p:custDataLst>
            </p:nvPr>
          </p:nvSpPr>
          <p:spPr>
            <a:xfrm>
              <a:off x="856413" y="3569408"/>
              <a:ext cx="2334055" cy="1200173"/>
            </a:xfrm>
            <a:prstGeom prst="rect">
              <a:avLst/>
            </a:prstGeom>
          </p:spPr>
          <p:txBody>
            <a:bodyPr wrap="square" anchor="ctr" anchorCtr="0">
              <a:normAutofit/>
            </a:bodyPr>
            <a:lstStyle/>
            <a:p>
              <a:pPr algn="just"/>
              <a:r>
                <a:rPr lang="en-US" altLang="zh-CN" dirty="0"/>
                <a:t>从事信息系统基础环境、终端、安全体系、业务系统的适配、测试、调优、数据迁移、维护等工作的人员。</a:t>
              </a:r>
              <a:endParaRPr lang="en-US" altLang="zh-CN" dirty="0"/>
            </a:p>
          </p:txBody>
        </p:sp>
        <p:sp>
          <p:nvSpPr>
            <p:cNvPr id="37" name="矩形 36"/>
            <p:cNvSpPr/>
            <p:nvPr>
              <p:custDataLst>
                <p:tags r:id="rId7"/>
              </p:custDataLst>
            </p:nvPr>
          </p:nvSpPr>
          <p:spPr>
            <a:xfrm>
              <a:off x="856344" y="3003431"/>
              <a:ext cx="2148114" cy="400110"/>
            </a:xfrm>
            <a:prstGeom prst="rect">
              <a:avLst/>
            </a:prstGeom>
          </p:spPr>
          <p:txBody>
            <a:bodyPr wrap="square" anchor="ctr" anchorCtr="0">
              <a:normAutofit fontScale="90000"/>
            </a:bodyPr>
            <a:lstStyle/>
            <a:p>
              <a:pPr algn="ctr"/>
              <a:r>
                <a:rPr lang="en-US" altLang="zh-CN" sz="2000" b="1" dirty="0">
                  <a:solidFill>
                    <a:srgbClr val="92D050">
                      <a:lumMod val="75000"/>
                    </a:srgbClr>
                  </a:solidFill>
                  <a:latin typeface="微软雅黑" panose="020B0503020204020204" charset="-122"/>
                  <a:ea typeface="微软雅黑" panose="020B0503020204020204" charset="-122"/>
                  <a:cs typeface="微软雅黑" panose="020B0503020204020204" charset="-122"/>
                </a:rPr>
                <a:t>7、信息系统适配验证师</a:t>
              </a:r>
              <a:endParaRPr lang="en-US" altLang="zh-CN" sz="2000" b="1" dirty="0">
                <a:solidFill>
                  <a:srgbClr val="92D050">
                    <a:lumMod val="75000"/>
                  </a:srgbClr>
                </a:solidFill>
                <a:latin typeface="微软雅黑" panose="020B0503020204020204" charset="-122"/>
                <a:ea typeface="微软雅黑" panose="020B0503020204020204" charset="-122"/>
                <a:cs typeface="微软雅黑" panose="020B0503020204020204" charset="-122"/>
              </a:endParaRPr>
            </a:p>
          </p:txBody>
        </p:sp>
      </p:grpSp>
      <p:grpSp>
        <p:nvGrpSpPr>
          <p:cNvPr id="38" name="组合 37"/>
          <p:cNvGrpSpPr/>
          <p:nvPr>
            <p:custDataLst>
              <p:tags r:id="rId8"/>
            </p:custDataLst>
          </p:nvPr>
        </p:nvGrpSpPr>
        <p:grpSpPr>
          <a:xfrm>
            <a:off x="4498384" y="2289377"/>
            <a:ext cx="3234604" cy="3441932"/>
            <a:chOff x="3312001" y="2088238"/>
            <a:chExt cx="2520000" cy="2681524"/>
          </a:xfrm>
        </p:grpSpPr>
        <p:sp>
          <p:nvSpPr>
            <p:cNvPr id="39" name="任意多边形 38"/>
            <p:cNvSpPr/>
            <p:nvPr>
              <p:custDataLst>
                <p:tags r:id="rId9"/>
              </p:custDataLst>
            </p:nvPr>
          </p:nvSpPr>
          <p:spPr>
            <a:xfrm>
              <a:off x="3811281" y="2088238"/>
              <a:ext cx="1521440"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63A537"/>
            </a:solidFill>
            <a:ln>
              <a:noFill/>
            </a:ln>
          </p:spPr>
          <p:style>
            <a:lnRef idx="2">
              <a:srgbClr val="92D050">
                <a:shade val="50000"/>
              </a:srgbClr>
            </a:lnRef>
            <a:fillRef idx="1">
              <a:srgbClr val="92D050"/>
            </a:fillRef>
            <a:effectRef idx="0">
              <a:srgbClr val="92D050"/>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3200" b="1" dirty="0">
                  <a:solidFill>
                    <a:sysClr val="window" lastClr="FFFFFF"/>
                  </a:solidFill>
                </a:rPr>
                <a:t>08</a:t>
              </a:r>
              <a:endParaRPr lang="zh-CN" altLang="en-US" sz="3200" b="1" dirty="0">
                <a:solidFill>
                  <a:sysClr val="window" lastClr="FFFFFF"/>
                </a:solidFill>
              </a:endParaRPr>
            </a:p>
          </p:txBody>
        </p:sp>
        <p:pic>
          <p:nvPicPr>
            <p:cNvPr id="40" name="图片 39"/>
            <p:cNvPicPr/>
            <p:nvPr>
              <p:custDataLst>
                <p:tags r:id="rId10"/>
              </p:custDataLst>
            </p:nvPr>
          </p:nvPicPr>
          <p:blipFill rotWithShape="1">
            <a:blip r:embed="rId5"/>
            <a:srcRect t="50886"/>
            <a:stretch>
              <a:fillRect/>
            </a:stretch>
          </p:blipFill>
          <p:spPr>
            <a:xfrm flipH="1">
              <a:off x="3312001" y="2088238"/>
              <a:ext cx="2520000" cy="108000"/>
            </a:xfrm>
            <a:prstGeom prst="rect">
              <a:avLst/>
            </a:prstGeom>
          </p:spPr>
        </p:pic>
        <p:sp>
          <p:nvSpPr>
            <p:cNvPr id="41" name="矩形 40"/>
            <p:cNvSpPr/>
            <p:nvPr>
              <p:custDataLst>
                <p:tags r:id="rId11"/>
              </p:custDataLst>
            </p:nvPr>
          </p:nvSpPr>
          <p:spPr>
            <a:xfrm>
              <a:off x="3497944" y="3569433"/>
              <a:ext cx="2148114" cy="1200329"/>
            </a:xfrm>
            <a:prstGeom prst="rect">
              <a:avLst/>
            </a:prstGeom>
          </p:spPr>
          <p:txBody>
            <a:bodyPr wrap="square" anchor="ctr" anchorCtr="0">
              <a:normAutofit/>
            </a:bodyPr>
            <a:lstStyle/>
            <a:p>
              <a:pPr algn="just"/>
              <a:r>
                <a:rPr lang="en-US" altLang="zh-CN" dirty="0"/>
                <a:t>使用仿真技术工具和数字孪生平台，构建、运行维护数字孪生体，监控、预测并优化实体系统运行状态的人员。</a:t>
              </a:r>
              <a:endParaRPr lang="en-US" altLang="zh-CN" dirty="0"/>
            </a:p>
          </p:txBody>
        </p:sp>
        <p:sp>
          <p:nvSpPr>
            <p:cNvPr id="42" name="矩形 41"/>
            <p:cNvSpPr/>
            <p:nvPr>
              <p:custDataLst>
                <p:tags r:id="rId12"/>
              </p:custDataLst>
            </p:nvPr>
          </p:nvSpPr>
          <p:spPr>
            <a:xfrm>
              <a:off x="3497944" y="3003431"/>
              <a:ext cx="2148114" cy="400110"/>
            </a:xfrm>
            <a:prstGeom prst="rect">
              <a:avLst/>
            </a:prstGeom>
          </p:spPr>
          <p:txBody>
            <a:bodyPr wrap="square" anchor="ctr" anchorCtr="0">
              <a:normAutofit fontScale="90000"/>
            </a:bodyPr>
            <a:lstStyle/>
            <a:p>
              <a:pPr algn="ctr"/>
              <a:r>
                <a:rPr lang="en-US" altLang="zh-CN" sz="2000" b="1" dirty="0">
                  <a:solidFill>
                    <a:srgbClr val="63A537">
                      <a:lumMod val="75000"/>
                    </a:srgbClr>
                  </a:solidFill>
                  <a:latin typeface="微软雅黑" panose="020B0503020204020204" charset="-122"/>
                  <a:ea typeface="微软雅黑" panose="020B0503020204020204" charset="-122"/>
                  <a:cs typeface="微软雅黑" panose="020B0503020204020204" charset="-122"/>
                </a:rPr>
                <a:t>8、数字孪生应用技术员</a:t>
              </a:r>
              <a:endParaRPr lang="en-US" altLang="zh-CN" sz="2000" b="1" dirty="0">
                <a:solidFill>
                  <a:srgbClr val="63A537">
                    <a:lumMod val="75000"/>
                  </a:srgbClr>
                </a:solidFill>
                <a:latin typeface="微软雅黑" panose="020B0503020204020204" charset="-122"/>
                <a:ea typeface="微软雅黑" panose="020B0503020204020204" charset="-122"/>
                <a:cs typeface="微软雅黑" panose="020B0503020204020204" charset="-122"/>
              </a:endParaRPr>
            </a:p>
          </p:txBody>
        </p:sp>
      </p:grpSp>
      <p:grpSp>
        <p:nvGrpSpPr>
          <p:cNvPr id="43" name="组合 42"/>
          <p:cNvGrpSpPr/>
          <p:nvPr>
            <p:custDataLst>
              <p:tags r:id="rId13"/>
            </p:custDataLst>
          </p:nvPr>
        </p:nvGrpSpPr>
        <p:grpSpPr>
          <a:xfrm>
            <a:off x="7889069" y="2289377"/>
            <a:ext cx="3234604" cy="3441700"/>
            <a:chOff x="5953600" y="2088238"/>
            <a:chExt cx="2520000" cy="2681343"/>
          </a:xfrm>
        </p:grpSpPr>
        <p:sp>
          <p:nvSpPr>
            <p:cNvPr id="44" name="任意多边形 43"/>
            <p:cNvSpPr/>
            <p:nvPr>
              <p:custDataLst>
                <p:tags r:id="rId14"/>
              </p:custDataLst>
            </p:nvPr>
          </p:nvSpPr>
          <p:spPr>
            <a:xfrm>
              <a:off x="6452880" y="2088238"/>
              <a:ext cx="1521440"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37A76F"/>
            </a:solidFill>
            <a:ln>
              <a:noFill/>
            </a:ln>
          </p:spPr>
          <p:style>
            <a:lnRef idx="2">
              <a:srgbClr val="92D050">
                <a:shade val="50000"/>
              </a:srgbClr>
            </a:lnRef>
            <a:fillRef idx="1">
              <a:srgbClr val="92D050"/>
            </a:fillRef>
            <a:effectRef idx="0">
              <a:srgbClr val="92D050"/>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3200" b="1" dirty="0">
                  <a:solidFill>
                    <a:sysClr val="window" lastClr="FFFFFF"/>
                  </a:solidFill>
                </a:rPr>
                <a:t>09</a:t>
              </a:r>
              <a:endParaRPr lang="zh-CN" altLang="en-US" sz="3200" b="1" dirty="0">
                <a:solidFill>
                  <a:sysClr val="window" lastClr="FFFFFF"/>
                </a:solidFill>
              </a:endParaRPr>
            </a:p>
          </p:txBody>
        </p:sp>
        <p:pic>
          <p:nvPicPr>
            <p:cNvPr id="45" name="图片 44"/>
            <p:cNvPicPr/>
            <p:nvPr>
              <p:custDataLst>
                <p:tags r:id="rId15"/>
              </p:custDataLst>
            </p:nvPr>
          </p:nvPicPr>
          <p:blipFill rotWithShape="1">
            <a:blip r:embed="rId5"/>
            <a:srcRect t="50886"/>
            <a:stretch>
              <a:fillRect/>
            </a:stretch>
          </p:blipFill>
          <p:spPr>
            <a:xfrm flipH="1">
              <a:off x="5953600" y="2088238"/>
              <a:ext cx="2520000" cy="108000"/>
            </a:xfrm>
            <a:prstGeom prst="rect">
              <a:avLst/>
            </a:prstGeom>
          </p:spPr>
        </p:pic>
        <p:sp>
          <p:nvSpPr>
            <p:cNvPr id="46" name="矩形 45"/>
            <p:cNvSpPr/>
            <p:nvPr>
              <p:custDataLst>
                <p:tags r:id="rId16"/>
              </p:custDataLst>
            </p:nvPr>
          </p:nvSpPr>
          <p:spPr>
            <a:xfrm>
              <a:off x="6139612" y="3569408"/>
              <a:ext cx="2260343" cy="1200173"/>
            </a:xfrm>
            <a:prstGeom prst="rect">
              <a:avLst/>
            </a:prstGeom>
          </p:spPr>
          <p:txBody>
            <a:bodyPr wrap="square" anchor="ctr" anchorCtr="0">
              <a:normAutofit lnSpcReduction="10000"/>
            </a:bodyPr>
            <a:lstStyle/>
            <a:p>
              <a:pPr algn="just"/>
              <a:r>
                <a:rPr lang="en-US" altLang="zh-CN" dirty="0"/>
                <a:t>从事商务行为相关数据采集、清洗、挖掘、分析，发现问题、研判规律，形成数据分析报告并指导他人应用的人员。</a:t>
              </a:r>
              <a:endParaRPr lang="en-US" altLang="zh-CN" dirty="0"/>
            </a:p>
          </p:txBody>
        </p:sp>
        <p:sp>
          <p:nvSpPr>
            <p:cNvPr id="47" name="矩形 46"/>
            <p:cNvSpPr/>
            <p:nvPr>
              <p:custDataLst>
                <p:tags r:id="rId17"/>
              </p:custDataLst>
            </p:nvPr>
          </p:nvSpPr>
          <p:spPr>
            <a:xfrm>
              <a:off x="6139543" y="3003431"/>
              <a:ext cx="2148114" cy="400110"/>
            </a:xfrm>
            <a:prstGeom prst="rect">
              <a:avLst/>
            </a:prstGeom>
          </p:spPr>
          <p:txBody>
            <a:bodyPr wrap="square" anchor="ctr" anchorCtr="0">
              <a:normAutofit/>
            </a:bodyPr>
            <a:lstStyle/>
            <a:p>
              <a:pPr algn="ctr"/>
              <a:r>
                <a:rPr lang="en-US" altLang="zh-CN" b="1" dirty="0">
                  <a:solidFill>
                    <a:srgbClr val="37A76F">
                      <a:lumMod val="75000"/>
                    </a:srgbClr>
                  </a:solidFill>
                  <a:latin typeface="微软雅黑" panose="020B0503020204020204" charset="-122"/>
                  <a:ea typeface="微软雅黑" panose="020B0503020204020204" charset="-122"/>
                  <a:cs typeface="微软雅黑" panose="020B0503020204020204" charset="-122"/>
                </a:rPr>
                <a:t>9、商务数据分析师</a:t>
              </a:r>
              <a:endParaRPr lang="en-US" altLang="zh-CN" b="1" dirty="0">
                <a:solidFill>
                  <a:srgbClr val="37A76F">
                    <a:lumMod val="75000"/>
                  </a:srgbClr>
                </a:solidFill>
                <a:latin typeface="微软雅黑" panose="020B0503020204020204" charset="-122"/>
                <a:ea typeface="微软雅黑" panose="020B0503020204020204" charset="-122"/>
                <a:cs typeface="微软雅黑" panose="020B0503020204020204" charset="-122"/>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90103" y="66758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KSO_Shape"/>
          <p:cNvSpPr/>
          <p:nvPr>
            <p:custDataLst>
              <p:tags r:id="rId2"/>
            </p:custDataLst>
          </p:nvPr>
        </p:nvSpPr>
        <p:spPr bwMode="auto">
          <a:xfrm>
            <a:off x="1381557" y="2247974"/>
            <a:ext cx="2722759" cy="1021035"/>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5B9BD5"/>
          </a:solidFill>
          <a:ln>
            <a:noFill/>
          </a:ln>
          <a:extLst>
            <a:ext uri="{91240B29-F687-4F45-9708-019B960494DF}">
              <a14:hiddenLine xmlns:a14="http://schemas.microsoft.com/office/drawing/2010/main" w="9525">
                <a:solidFill>
                  <a:srgbClr val="000000"/>
                </a:solidFill>
                <a:round/>
              </a14:hiddenLine>
            </a:ext>
          </a:extLst>
        </p:spPr>
        <p:txBody>
          <a:bodyPr rIns="252000" anchor="ctr">
            <a:normAutofit/>
            <a:scene3d>
              <a:camera prst="orthographicFront"/>
              <a:lightRig rig="threePt" dir="t"/>
            </a:scene3d>
            <a:sp3d contourW="12700">
              <a:contourClr>
                <a:srgbClr val="FFFFFF"/>
              </a:contourClr>
            </a:sp3d>
          </a:bodyPr>
          <a:p>
            <a:pPr algn="ctr">
              <a:defRPr/>
            </a:pPr>
            <a:r>
              <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10、碳汇计量评估师</a:t>
            </a:r>
            <a:endPar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文本框 4"/>
          <p:cNvSpPr txBox="1"/>
          <p:nvPr>
            <p:custDataLst>
              <p:tags r:id="rId3"/>
            </p:custDataLst>
          </p:nvPr>
        </p:nvSpPr>
        <p:spPr>
          <a:xfrm>
            <a:off x="1381556" y="3269009"/>
            <a:ext cx="2516286" cy="2801359"/>
          </a:xfrm>
          <a:prstGeom prst="rect">
            <a:avLst/>
          </a:prstGeom>
          <a:noFill/>
        </p:spPr>
        <p:txBody>
          <a:bodyPr wrap="square" rtlCol="0" anchor="t" anchorCtr="0">
            <a:normAutofit/>
          </a:bodyPr>
          <a:p>
            <a:pPr algn="just">
              <a:lnSpc>
                <a:spcPct val="130000"/>
              </a:lnSpc>
            </a:pPr>
            <a:r>
              <a:rPr lang="zh-CN" altLang="en-US" dirty="0">
                <a:sym typeface="Arial" panose="020B0604020202020204" pitchFamily="34" charset="0"/>
              </a:rPr>
              <a:t>运用碳计量方法学，从事森林、草原等生态系统碳汇计量、审核、评估的人员。</a:t>
            </a:r>
            <a:endParaRPr lang="zh-CN" altLang="en-US" dirty="0">
              <a:sym typeface="Arial" panose="020B0604020202020204" pitchFamily="34" charset="0"/>
            </a:endParaRPr>
          </a:p>
        </p:txBody>
      </p:sp>
      <p:sp>
        <p:nvSpPr>
          <p:cNvPr id="8" name="KSO_Shape"/>
          <p:cNvSpPr/>
          <p:nvPr>
            <p:custDataLst>
              <p:tags r:id="rId4"/>
            </p:custDataLst>
          </p:nvPr>
        </p:nvSpPr>
        <p:spPr bwMode="auto">
          <a:xfrm>
            <a:off x="4876897" y="2247974"/>
            <a:ext cx="2722759" cy="1021035"/>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ED7D31"/>
          </a:solidFill>
          <a:ln>
            <a:noFill/>
          </a:ln>
        </p:spPr>
        <p:txBody>
          <a:bodyPr rIns="252000" anchor="ctr">
            <a:normAutofit/>
            <a:scene3d>
              <a:camera prst="orthographicFront"/>
              <a:lightRig rig="threePt" dir="t"/>
            </a:scene3d>
            <a:sp3d contourW="12700">
              <a:contourClr>
                <a:srgbClr val="FFFFFF"/>
              </a:contourClr>
            </a:sp3d>
          </a:bodyPr>
          <a:p>
            <a:pPr algn="ctr">
              <a:defRPr/>
            </a:pPr>
            <a:r>
              <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11、建筑节能减排咨</a:t>
            </a:r>
            <a:endPar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ctr">
              <a:defRPr/>
            </a:pPr>
            <a:r>
              <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询师</a:t>
            </a:r>
            <a:endPar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5"/>
            </p:custDataLst>
          </p:nvPr>
        </p:nvSpPr>
        <p:spPr>
          <a:xfrm>
            <a:off x="4876896" y="3269009"/>
            <a:ext cx="2516286" cy="2801359"/>
          </a:xfrm>
          <a:prstGeom prst="rect">
            <a:avLst/>
          </a:prstGeom>
          <a:noFill/>
        </p:spPr>
        <p:txBody>
          <a:bodyPr wrap="square" rtlCol="0" anchor="t" anchorCtr="0">
            <a:normAutofit/>
          </a:bodyPr>
          <a:p>
            <a:pPr algn="just">
              <a:lnSpc>
                <a:spcPct val="130000"/>
              </a:lnSpc>
            </a:pPr>
            <a:r>
              <a:rPr lang="zh-CN" altLang="en-US" dirty="0">
                <a:sym typeface="Arial" panose="020B0604020202020204" pitchFamily="34" charset="0"/>
              </a:rPr>
              <a:t>应用节能减排技术，从事建筑及其环境、附属设备测评、调适、改造、运维等工作的咨询服务人员。</a:t>
            </a:r>
            <a:endParaRPr lang="zh-CN" altLang="en-US" dirty="0">
              <a:sym typeface="Arial" panose="020B0604020202020204" pitchFamily="34" charset="0"/>
            </a:endParaRPr>
          </a:p>
        </p:txBody>
      </p:sp>
      <p:sp>
        <p:nvSpPr>
          <p:cNvPr id="14" name="KSO_Shape"/>
          <p:cNvSpPr/>
          <p:nvPr>
            <p:custDataLst>
              <p:tags r:id="rId6"/>
            </p:custDataLst>
          </p:nvPr>
        </p:nvSpPr>
        <p:spPr bwMode="auto">
          <a:xfrm>
            <a:off x="8372238" y="2247974"/>
            <a:ext cx="2722759" cy="1021035"/>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A5A5A5"/>
          </a:solidFill>
          <a:ln>
            <a:noFill/>
          </a:ln>
        </p:spPr>
        <p:txBody>
          <a:bodyPr rIns="252000" anchor="ctr">
            <a:normAutofit/>
            <a:scene3d>
              <a:camera prst="orthographicFront"/>
              <a:lightRig rig="threePt" dir="t"/>
            </a:scene3d>
            <a:sp3d contourW="12700">
              <a:contourClr>
                <a:srgbClr val="FFFFFF"/>
              </a:contourClr>
            </a:sp3d>
          </a:bodyPr>
          <a:p>
            <a:pPr algn="ctr">
              <a:defRPr/>
            </a:pPr>
            <a:r>
              <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12、综合能源服务员</a:t>
            </a:r>
            <a:endParaRPr lang="en-US" altLang="zh-CN" b="1" dirty="0">
              <a:solidFill>
                <a:sysClr val="window" lastClr="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8372238" y="3269009"/>
            <a:ext cx="2516286" cy="2801359"/>
          </a:xfrm>
          <a:prstGeom prst="rect">
            <a:avLst/>
          </a:prstGeom>
          <a:noFill/>
        </p:spPr>
        <p:txBody>
          <a:bodyPr wrap="square" rtlCol="0" anchor="t" anchorCtr="0">
            <a:normAutofit/>
          </a:bodyPr>
          <a:p>
            <a:pPr algn="just">
              <a:lnSpc>
                <a:spcPct val="130000"/>
              </a:lnSpc>
            </a:pPr>
            <a:r>
              <a:rPr lang="zh-CN" altLang="en-US" dirty="0">
                <a:sym typeface="Arial" panose="020B0604020202020204" pitchFamily="34" charset="0"/>
              </a:rPr>
              <a:t>从事客户用能情况诊断，综合能源方案策划，并组织实施和运维管理的人员。</a:t>
            </a:r>
            <a:endParaRPr lang="zh-CN" altLang="en-US" dirty="0">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90103" y="667589"/>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custDataLst>
              <p:tags r:id="rId2"/>
            </p:custDataLst>
          </p:nvPr>
        </p:nvSpPr>
        <p:spPr>
          <a:xfrm>
            <a:off x="2874758" y="3424577"/>
            <a:ext cx="8177838" cy="1124663"/>
          </a:xfrm>
          <a:prstGeom prst="rect">
            <a:avLst/>
          </a:prstGeom>
        </p:spPr>
        <p:txBody>
          <a:bodyPr wrap="square" anchor="ctr" anchorCtr="0">
            <a:normAutofit/>
          </a:bodyPr>
          <a:p>
            <a:pPr algn="just">
              <a:lnSpc>
                <a:spcPct val="130000"/>
              </a:lnSpc>
              <a:spcBef>
                <a:spcPts val="0"/>
              </a:spcBef>
              <a:spcAft>
                <a:spcPts val="0"/>
              </a:spcAft>
            </a:pPr>
            <a:r>
              <a:rPr lang="zh-CN" altLang="en-US" b="1" dirty="0">
                <a:latin typeface="微软雅黑" panose="020B0503020204020204" charset="-122"/>
                <a:ea typeface="微软雅黑" panose="020B0503020204020204" charset="-122"/>
                <a:cs typeface="微软雅黑" panose="020B0503020204020204" charset="-122"/>
                <a:sym typeface="Arial" panose="020B0604020202020204" pitchFamily="34" charset="0"/>
              </a:rPr>
              <a:t>14、研学旅行指导师：</a:t>
            </a: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策划、制订、实施研学旅行方案，组织、指导开展研学体验活动的人员。</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0" name="矩形 9"/>
          <p:cNvSpPr/>
          <p:nvPr>
            <p:custDataLst>
              <p:tags r:id="rId3"/>
            </p:custDataLst>
          </p:nvPr>
        </p:nvSpPr>
        <p:spPr>
          <a:xfrm>
            <a:off x="2874758" y="4986330"/>
            <a:ext cx="8177838" cy="1124663"/>
          </a:xfrm>
          <a:prstGeom prst="rect">
            <a:avLst/>
          </a:prstGeom>
        </p:spPr>
        <p:txBody>
          <a:bodyPr wrap="square" anchor="ctr" anchorCtr="0">
            <a:normAutofit/>
          </a:bodyPr>
          <a:p>
            <a:pPr algn="just">
              <a:lnSpc>
                <a:spcPct val="130000"/>
              </a:lnSpc>
              <a:spcBef>
                <a:spcPts val="0"/>
              </a:spcBef>
              <a:spcAft>
                <a:spcPts val="0"/>
              </a:spcAft>
              <a:buClrTx/>
              <a:buSzTx/>
              <a:buFontTx/>
            </a:pPr>
            <a:r>
              <a:rPr lang="zh-CN" altLang="en-US" b="1" dirty="0">
                <a:latin typeface="微软雅黑" panose="020B0503020204020204" charset="-122"/>
                <a:ea typeface="微软雅黑" panose="020B0503020204020204" charset="-122"/>
                <a:cs typeface="微软雅黑" panose="020B0503020204020204" charset="-122"/>
                <a:sym typeface="Arial" panose="020B0604020202020204" pitchFamily="34" charset="0"/>
              </a:rPr>
              <a:t>15、民宿管家：</a:t>
            </a: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提供客户住宿、餐饮以及当地自然环境、文化与生活方式体验等定制化服务的人员。</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 name="圆角矩形 10"/>
          <p:cNvSpPr/>
          <p:nvPr>
            <p:custDataLst>
              <p:tags r:id="rId4"/>
            </p:custDataLst>
          </p:nvPr>
        </p:nvSpPr>
        <p:spPr>
          <a:xfrm>
            <a:off x="1644022" y="1849536"/>
            <a:ext cx="998102" cy="998101"/>
          </a:xfrm>
          <a:prstGeom prst="roundRect">
            <a:avLst/>
          </a:prstGeom>
          <a:solidFill>
            <a:srgbClr val="B680DA"/>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a:solidFill>
                <a:srgbClr val="5F5F5F"/>
              </a:solidFill>
              <a:sym typeface="Arial" panose="020B0604020202020204" pitchFamily="34" charset="0"/>
            </a:endParaRPr>
          </a:p>
        </p:txBody>
      </p:sp>
      <p:sp>
        <p:nvSpPr>
          <p:cNvPr id="12" name="圆角矩形 11"/>
          <p:cNvSpPr/>
          <p:nvPr>
            <p:custDataLst>
              <p:tags r:id="rId5"/>
            </p:custDataLst>
          </p:nvPr>
        </p:nvSpPr>
        <p:spPr>
          <a:xfrm>
            <a:off x="1644022" y="3466161"/>
            <a:ext cx="998102" cy="998101"/>
          </a:xfrm>
          <a:prstGeom prst="roundRect">
            <a:avLst/>
          </a:prstGeom>
          <a:solidFill>
            <a:srgbClr val="AD59A1">
              <a:alpha val="70000"/>
            </a:srgbClr>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a:solidFill>
                <a:srgbClr val="5F5F5F"/>
              </a:solidFill>
              <a:sym typeface="Arial" panose="020B0604020202020204" pitchFamily="34" charset="0"/>
            </a:endParaRPr>
          </a:p>
        </p:txBody>
      </p:sp>
      <p:sp>
        <p:nvSpPr>
          <p:cNvPr id="13" name="圆角矩形 12"/>
          <p:cNvSpPr/>
          <p:nvPr>
            <p:custDataLst>
              <p:tags r:id="rId6"/>
            </p:custDataLst>
          </p:nvPr>
        </p:nvSpPr>
        <p:spPr>
          <a:xfrm>
            <a:off x="1644022" y="5069498"/>
            <a:ext cx="998102" cy="998101"/>
          </a:xfrm>
          <a:prstGeom prst="roundRect">
            <a:avLst/>
          </a:prstGeom>
          <a:solidFill>
            <a:srgbClr val="C1457D"/>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a:solidFill>
                <a:srgbClr val="5F5F5F"/>
              </a:solidFill>
              <a:sym typeface="Arial" panose="020B0604020202020204" pitchFamily="34" charset="0"/>
            </a:endParaRPr>
          </a:p>
        </p:txBody>
      </p:sp>
      <p:sp>
        <p:nvSpPr>
          <p:cNvPr id="16" name="Freeform 9"/>
          <p:cNvSpPr>
            <a:spLocks noEditPoints="1"/>
          </p:cNvSpPr>
          <p:nvPr>
            <p:custDataLst>
              <p:tags r:id="rId7"/>
            </p:custDataLst>
          </p:nvPr>
        </p:nvSpPr>
        <p:spPr bwMode="auto">
          <a:xfrm>
            <a:off x="1816031" y="3694419"/>
            <a:ext cx="654081" cy="541589"/>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ysClr val="window" lastClr="FFFFFF"/>
          </a:solidFill>
          <a:ln>
            <a:noFill/>
          </a:ln>
        </p:spPr>
        <p:txBody>
          <a:bodyPr vert="horz" wrap="square" lIns="91440" tIns="45720" rIns="91440" bIns="45720" numCol="1" anchor="t" anchorCtr="0" compatLnSpc="1">
            <a:normAutofit/>
          </a:bodyPr>
          <a:p>
            <a:endParaRPr lang="en-US" dirty="0">
              <a:sym typeface="Arial" panose="020B0604020202020204" pitchFamily="34" charset="0"/>
            </a:endParaRPr>
          </a:p>
        </p:txBody>
      </p:sp>
      <p:sp>
        <p:nvSpPr>
          <p:cNvPr id="17" name="任意多边形 16"/>
          <p:cNvSpPr/>
          <p:nvPr>
            <p:custDataLst>
              <p:tags r:id="rId8"/>
            </p:custDataLst>
          </p:nvPr>
        </p:nvSpPr>
        <p:spPr>
          <a:xfrm>
            <a:off x="1955319" y="5259198"/>
            <a:ext cx="351799" cy="618703"/>
          </a:xfrm>
          <a:custGeom>
            <a:avLst/>
            <a:gdLst>
              <a:gd name="connsiteX0" fmla="*/ 647699 w 1270000"/>
              <a:gd name="connsiteY0" fmla="*/ 1724025 h 1879600"/>
              <a:gd name="connsiteX1" fmla="*/ 593724 w 1270000"/>
              <a:gd name="connsiteY1" fmla="*/ 1778000 h 1879600"/>
              <a:gd name="connsiteX2" fmla="*/ 647699 w 1270000"/>
              <a:gd name="connsiteY2" fmla="*/ 1831975 h 1879600"/>
              <a:gd name="connsiteX3" fmla="*/ 701674 w 1270000"/>
              <a:gd name="connsiteY3" fmla="*/ 1778000 h 1879600"/>
              <a:gd name="connsiteX4" fmla="*/ 647699 w 1270000"/>
              <a:gd name="connsiteY4" fmla="*/ 1724025 h 1879600"/>
              <a:gd name="connsiteX5" fmla="*/ 68263 w 1270000"/>
              <a:gd name="connsiteY5" fmla="*/ 196850 h 1879600"/>
              <a:gd name="connsiteX6" fmla="*/ 68263 w 1270000"/>
              <a:gd name="connsiteY6" fmla="*/ 1658938 h 1879600"/>
              <a:gd name="connsiteX7" fmla="*/ 1201738 w 1270000"/>
              <a:gd name="connsiteY7" fmla="*/ 1658938 h 1879600"/>
              <a:gd name="connsiteX8" fmla="*/ 1201738 w 1270000"/>
              <a:gd name="connsiteY8" fmla="*/ 196850 h 1879600"/>
              <a:gd name="connsiteX9" fmla="*/ 650875 w 1270000"/>
              <a:gd name="connsiteY9" fmla="*/ 85410 h 1879600"/>
              <a:gd name="connsiteX10" fmla="*/ 628015 w 1270000"/>
              <a:gd name="connsiteY10" fmla="*/ 108270 h 1879600"/>
              <a:gd name="connsiteX11" fmla="*/ 650875 w 1270000"/>
              <a:gd name="connsiteY11" fmla="*/ 131130 h 1879600"/>
              <a:gd name="connsiteX12" fmla="*/ 673735 w 1270000"/>
              <a:gd name="connsiteY12" fmla="*/ 108270 h 1879600"/>
              <a:gd name="connsiteX13" fmla="*/ 650875 w 1270000"/>
              <a:gd name="connsiteY13" fmla="*/ 85410 h 1879600"/>
              <a:gd name="connsiteX14" fmla="*/ 100546 w 1270000"/>
              <a:gd name="connsiteY14" fmla="*/ 0 h 1879600"/>
              <a:gd name="connsiteX15" fmla="*/ 1169454 w 1270000"/>
              <a:gd name="connsiteY15" fmla="*/ 0 h 1879600"/>
              <a:gd name="connsiteX16" fmla="*/ 1270000 w 1270000"/>
              <a:gd name="connsiteY16" fmla="*/ 100546 h 1879600"/>
              <a:gd name="connsiteX17" fmla="*/ 1270000 w 1270000"/>
              <a:gd name="connsiteY17" fmla="*/ 1779054 h 1879600"/>
              <a:gd name="connsiteX18" fmla="*/ 1169454 w 1270000"/>
              <a:gd name="connsiteY18" fmla="*/ 1879600 h 1879600"/>
              <a:gd name="connsiteX19" fmla="*/ 100546 w 1270000"/>
              <a:gd name="connsiteY19" fmla="*/ 1879600 h 1879600"/>
              <a:gd name="connsiteX20" fmla="*/ 0 w 1270000"/>
              <a:gd name="connsiteY20" fmla="*/ 1779054 h 1879600"/>
              <a:gd name="connsiteX21" fmla="*/ 0 w 1270000"/>
              <a:gd name="connsiteY21" fmla="*/ 100546 h 1879600"/>
              <a:gd name="connsiteX22" fmla="*/ 100546 w 1270000"/>
              <a:gd name="connsiteY22" fmla="*/ 0 h 18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70000" h="1879600">
                <a:moveTo>
                  <a:pt x="647699" y="1724025"/>
                </a:moveTo>
                <a:cubicBezTo>
                  <a:pt x="617889" y="1724025"/>
                  <a:pt x="593724" y="1748190"/>
                  <a:pt x="593724" y="1778000"/>
                </a:cubicBezTo>
                <a:cubicBezTo>
                  <a:pt x="593724" y="1807810"/>
                  <a:pt x="617889" y="1831975"/>
                  <a:pt x="647699" y="1831975"/>
                </a:cubicBezTo>
                <a:cubicBezTo>
                  <a:pt x="677509" y="1831975"/>
                  <a:pt x="701674" y="1807810"/>
                  <a:pt x="701674" y="1778000"/>
                </a:cubicBezTo>
                <a:cubicBezTo>
                  <a:pt x="701674" y="1748190"/>
                  <a:pt x="677509" y="1724025"/>
                  <a:pt x="647699" y="1724025"/>
                </a:cubicBezTo>
                <a:close/>
                <a:moveTo>
                  <a:pt x="68263" y="196850"/>
                </a:moveTo>
                <a:lnTo>
                  <a:pt x="68263" y="1658938"/>
                </a:lnTo>
                <a:lnTo>
                  <a:pt x="1201738" y="1658938"/>
                </a:lnTo>
                <a:lnTo>
                  <a:pt x="1201738" y="196850"/>
                </a:lnTo>
                <a:close/>
                <a:moveTo>
                  <a:pt x="650875" y="85410"/>
                </a:moveTo>
                <a:cubicBezTo>
                  <a:pt x="638250" y="85410"/>
                  <a:pt x="628015" y="95645"/>
                  <a:pt x="628015" y="108270"/>
                </a:cubicBezTo>
                <a:cubicBezTo>
                  <a:pt x="628015" y="120895"/>
                  <a:pt x="638250" y="131130"/>
                  <a:pt x="650875" y="131130"/>
                </a:cubicBezTo>
                <a:cubicBezTo>
                  <a:pt x="663500" y="131130"/>
                  <a:pt x="673735" y="120895"/>
                  <a:pt x="673735" y="108270"/>
                </a:cubicBezTo>
                <a:cubicBezTo>
                  <a:pt x="673735" y="95645"/>
                  <a:pt x="663500" y="85410"/>
                  <a:pt x="650875" y="85410"/>
                </a:cubicBezTo>
                <a:close/>
                <a:moveTo>
                  <a:pt x="100546" y="0"/>
                </a:moveTo>
                <a:lnTo>
                  <a:pt x="1169454" y="0"/>
                </a:lnTo>
                <a:cubicBezTo>
                  <a:pt x="1224984" y="0"/>
                  <a:pt x="1270000" y="45016"/>
                  <a:pt x="1270000" y="100546"/>
                </a:cubicBezTo>
                <a:lnTo>
                  <a:pt x="1270000" y="1779054"/>
                </a:lnTo>
                <a:cubicBezTo>
                  <a:pt x="1270000" y="1834584"/>
                  <a:pt x="1224984" y="1879600"/>
                  <a:pt x="1169454" y="1879600"/>
                </a:cubicBezTo>
                <a:lnTo>
                  <a:pt x="100546" y="1879600"/>
                </a:lnTo>
                <a:cubicBezTo>
                  <a:pt x="45016" y="1879600"/>
                  <a:pt x="0" y="1834584"/>
                  <a:pt x="0" y="1779054"/>
                </a:cubicBezTo>
                <a:lnTo>
                  <a:pt x="0" y="100546"/>
                </a:lnTo>
                <a:cubicBezTo>
                  <a:pt x="0" y="45016"/>
                  <a:pt x="45016" y="0"/>
                  <a:pt x="100546" y="0"/>
                </a:cubicBez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18" name="Freeform 8"/>
          <p:cNvSpPr>
            <a:spLocks noEditPoints="1"/>
          </p:cNvSpPr>
          <p:nvPr>
            <p:custDataLst>
              <p:tags r:id="rId9"/>
            </p:custDataLst>
          </p:nvPr>
        </p:nvSpPr>
        <p:spPr bwMode="auto">
          <a:xfrm>
            <a:off x="1900170" y="2110376"/>
            <a:ext cx="485805" cy="476421"/>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20" name="矩形 19"/>
          <p:cNvSpPr/>
          <p:nvPr>
            <p:custDataLst>
              <p:tags r:id="rId10"/>
            </p:custDataLst>
          </p:nvPr>
        </p:nvSpPr>
        <p:spPr>
          <a:xfrm>
            <a:off x="2875393" y="1835172"/>
            <a:ext cx="8177838" cy="1124663"/>
          </a:xfrm>
          <a:prstGeom prst="rect">
            <a:avLst/>
          </a:prstGeom>
        </p:spPr>
        <p:txBody>
          <a:bodyPr wrap="square" anchor="ctr" anchorCtr="0">
            <a:normAutofit/>
          </a:bodyPr>
          <a:p>
            <a:pPr algn="just">
              <a:lnSpc>
                <a:spcPct val="130000"/>
              </a:lnSpc>
              <a:spcBef>
                <a:spcPts val="0"/>
              </a:spcBef>
              <a:spcAft>
                <a:spcPts val="0"/>
              </a:spcAft>
            </a:pPr>
            <a:r>
              <a:rPr lang="zh-CN" altLang="en-US" b="1" dirty="0">
                <a:latin typeface="微软雅黑" panose="020B0503020204020204" charset="-122"/>
                <a:ea typeface="微软雅黑" panose="020B0503020204020204" charset="-122"/>
                <a:cs typeface="微软雅黑" panose="020B0503020204020204" charset="-122"/>
                <a:sym typeface="Arial" panose="020B0604020202020204" pitchFamily="34" charset="0"/>
              </a:rPr>
              <a:t>13、家庭教育指导师：</a:t>
            </a:r>
            <a:r>
              <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rPr>
              <a:t>从事家庭教育知识传授、家庭教育指导咨询、家庭教育活动组织等的人员。</a:t>
            </a:r>
            <a:endParaRPr lang="zh-CN" altLang="en-US" dirty="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41843" y="74950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2022国家新增18个新职业有哪些</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custDataLst>
              <p:tags r:id="rId2"/>
            </p:custDataLst>
          </p:nvPr>
        </p:nvGrpSpPr>
        <p:grpSpPr>
          <a:xfrm>
            <a:off x="1119437" y="2173952"/>
            <a:ext cx="10144125" cy="3416061"/>
            <a:chOff x="2196193" y="2385046"/>
            <a:chExt cx="7799998" cy="2626670"/>
          </a:xfrm>
        </p:grpSpPr>
        <p:sp>
          <p:nvSpPr>
            <p:cNvPr id="25" name="任意多边形 24"/>
            <p:cNvSpPr/>
            <p:nvPr>
              <p:custDataLst>
                <p:tags r:id="rId3"/>
              </p:custDataLst>
            </p:nvPr>
          </p:nvSpPr>
          <p:spPr>
            <a:xfrm>
              <a:off x="6096000" y="2867849"/>
              <a:ext cx="423636" cy="449036"/>
            </a:xfrm>
            <a:custGeom>
              <a:avLst/>
              <a:gdLst>
                <a:gd name="connsiteX0" fmla="*/ 0 w 373600"/>
                <a:gd name="connsiteY0" fmla="*/ 0 h 396000"/>
                <a:gd name="connsiteX1" fmla="*/ 337600 w 373600"/>
                <a:gd name="connsiteY1" fmla="*/ 0 h 396000"/>
                <a:gd name="connsiteX2" fmla="*/ 360000 w 373600"/>
                <a:gd name="connsiteY2" fmla="*/ 0 h 396000"/>
                <a:gd name="connsiteX3" fmla="*/ 373600 w 373600"/>
                <a:gd name="connsiteY3" fmla="*/ 0 h 396000"/>
                <a:gd name="connsiteX4" fmla="*/ 373600 w 373600"/>
                <a:gd name="connsiteY4" fmla="*/ 396000 h 396000"/>
                <a:gd name="connsiteX5" fmla="*/ 337600 w 373600"/>
                <a:gd name="connsiteY5" fmla="*/ 396000 h 396000"/>
                <a:gd name="connsiteX6" fmla="*/ 337600 w 373600"/>
                <a:gd name="connsiteY6" fmla="*/ 36000 h 396000"/>
                <a:gd name="connsiteX7" fmla="*/ 0 w 373600"/>
                <a:gd name="connsiteY7" fmla="*/ 3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0" y="0"/>
                  </a:moveTo>
                  <a:lnTo>
                    <a:pt x="337600" y="0"/>
                  </a:lnTo>
                  <a:lnTo>
                    <a:pt x="360000" y="0"/>
                  </a:lnTo>
                  <a:lnTo>
                    <a:pt x="373600" y="0"/>
                  </a:lnTo>
                  <a:lnTo>
                    <a:pt x="373600" y="396000"/>
                  </a:lnTo>
                  <a:lnTo>
                    <a:pt x="337600" y="396000"/>
                  </a:lnTo>
                  <a:lnTo>
                    <a:pt x="337600" y="36000"/>
                  </a:lnTo>
                  <a:lnTo>
                    <a:pt x="0" y="36000"/>
                  </a:lnTo>
                  <a:close/>
                </a:path>
              </a:pathLst>
            </a:custGeom>
            <a:solidFill>
              <a:srgbClr val="FFFFFF">
                <a:lumMod val="85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sym typeface="Arial" panose="020B0604020202020204" pitchFamily="34" charset="0"/>
              </a:endParaRPr>
            </a:p>
          </p:txBody>
        </p:sp>
        <p:sp>
          <p:nvSpPr>
            <p:cNvPr id="26" name="任意多边形 25"/>
            <p:cNvSpPr/>
            <p:nvPr>
              <p:custDataLst>
                <p:tags r:id="rId4"/>
              </p:custDataLst>
            </p:nvPr>
          </p:nvSpPr>
          <p:spPr>
            <a:xfrm flipH="1">
              <a:off x="5672364" y="3678219"/>
              <a:ext cx="423636" cy="449036"/>
            </a:xfrm>
            <a:custGeom>
              <a:avLst/>
              <a:gdLst>
                <a:gd name="connsiteX0" fmla="*/ 373600 w 373600"/>
                <a:gd name="connsiteY0" fmla="*/ 0 h 396000"/>
                <a:gd name="connsiteX1" fmla="*/ 360000 w 373600"/>
                <a:gd name="connsiteY1" fmla="*/ 0 h 396000"/>
                <a:gd name="connsiteX2" fmla="*/ 337600 w 373600"/>
                <a:gd name="connsiteY2" fmla="*/ 0 h 396000"/>
                <a:gd name="connsiteX3" fmla="*/ 0 w 373600"/>
                <a:gd name="connsiteY3" fmla="*/ 0 h 396000"/>
                <a:gd name="connsiteX4" fmla="*/ 0 w 373600"/>
                <a:gd name="connsiteY4" fmla="*/ 36000 h 396000"/>
                <a:gd name="connsiteX5" fmla="*/ 337600 w 373600"/>
                <a:gd name="connsiteY5" fmla="*/ 36000 h 396000"/>
                <a:gd name="connsiteX6" fmla="*/ 337600 w 373600"/>
                <a:gd name="connsiteY6" fmla="*/ 396000 h 396000"/>
                <a:gd name="connsiteX7" fmla="*/ 373600 w 373600"/>
                <a:gd name="connsiteY7" fmla="*/ 396000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600" h="396000">
                  <a:moveTo>
                    <a:pt x="373600" y="0"/>
                  </a:moveTo>
                  <a:lnTo>
                    <a:pt x="360000" y="0"/>
                  </a:lnTo>
                  <a:lnTo>
                    <a:pt x="337600" y="0"/>
                  </a:lnTo>
                  <a:lnTo>
                    <a:pt x="0" y="0"/>
                  </a:lnTo>
                  <a:lnTo>
                    <a:pt x="0" y="36000"/>
                  </a:lnTo>
                  <a:lnTo>
                    <a:pt x="337600" y="36000"/>
                  </a:lnTo>
                  <a:lnTo>
                    <a:pt x="337600" y="396000"/>
                  </a:lnTo>
                  <a:lnTo>
                    <a:pt x="373600" y="396000"/>
                  </a:lnTo>
                  <a:close/>
                </a:path>
              </a:pathLst>
            </a:custGeom>
            <a:solidFill>
              <a:srgbClr val="FFFFFF">
                <a:lumMod val="85000"/>
              </a:srgbClr>
            </a:solidFill>
          </p:spPr>
          <p:txBody>
            <a:bodyPr rot="0" spcFirstLastPara="0" vertOverflow="overflow" horzOverflow="overflow" vert="horz" wrap="square" lIns="91440" tIns="45720" rIns="91440" bIns="45720" numCol="1" spcCol="0" rtlCol="0" fromWordArt="0" anchor="ctr" anchorCtr="0" forceAA="0" compatLnSpc="1">
              <a:normAutofit/>
            </a:bodyPr>
            <a:p>
              <a:pPr algn="just">
                <a:lnSpc>
                  <a:spcPct val="130000"/>
                </a:lnSpc>
              </a:pPr>
              <a:endParaRPr lang="zh-CN" altLang="en-US" dirty="0" err="1">
                <a:solidFill>
                  <a:srgbClr val="FFFFFF"/>
                </a:solidFill>
                <a:sym typeface="Arial" panose="020B0604020202020204" pitchFamily="34" charset="0"/>
              </a:endParaRPr>
            </a:p>
          </p:txBody>
        </p:sp>
        <p:sp>
          <p:nvSpPr>
            <p:cNvPr id="6" name="对角圆角矩形 5"/>
            <p:cNvSpPr/>
            <p:nvPr>
              <p:custDataLst>
                <p:tags r:id="rId5"/>
              </p:custDataLst>
            </p:nvPr>
          </p:nvSpPr>
          <p:spPr>
            <a:xfrm>
              <a:off x="5289550" y="2485035"/>
              <a:ext cx="806450" cy="806450"/>
            </a:xfrm>
            <a:prstGeom prst="round2DiagRect">
              <a:avLst>
                <a:gd name="adj1" fmla="val 34524"/>
                <a:gd name="adj2" fmla="val 0"/>
              </a:avLst>
            </a:prstGeom>
            <a:solidFill>
              <a:srgbClr val="628EE3"/>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AMET</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8" name="对角圆角矩形 7"/>
            <p:cNvSpPr/>
            <p:nvPr>
              <p:custDataLst>
                <p:tags r:id="rId6"/>
              </p:custDataLst>
            </p:nvPr>
          </p:nvSpPr>
          <p:spPr>
            <a:xfrm>
              <a:off x="5289550" y="4105276"/>
              <a:ext cx="806450" cy="806450"/>
            </a:xfrm>
            <a:prstGeom prst="round2DiagRect">
              <a:avLst>
                <a:gd name="adj1" fmla="val 34524"/>
                <a:gd name="adj2" fmla="val 0"/>
              </a:avLst>
            </a:prstGeom>
            <a:solidFill>
              <a:srgbClr val="81A1FB"/>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AMET</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9" name="对角圆角矩形 8"/>
            <p:cNvSpPr/>
            <p:nvPr>
              <p:custDataLst>
                <p:tags r:id="rId7"/>
              </p:custDataLst>
            </p:nvPr>
          </p:nvSpPr>
          <p:spPr>
            <a:xfrm>
              <a:off x="6096000" y="3295156"/>
              <a:ext cx="806450" cy="806450"/>
            </a:xfrm>
            <a:prstGeom prst="round2DiagRect">
              <a:avLst>
                <a:gd name="adj1" fmla="val 34524"/>
                <a:gd name="adj2" fmla="val 0"/>
              </a:avLst>
            </a:prstGeom>
            <a:solidFill>
              <a:srgbClr val="37AFE5"/>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mtClean="0">
                  <a:solidFill>
                    <a:srgbClr val="FFFFFF"/>
                  </a:solidFill>
                  <a:latin typeface="Arial" panose="020B0604020202020204" pitchFamily="34" charset="0"/>
                  <a:ea typeface="+mn-ea"/>
                  <a:cs typeface="+mn-ea"/>
                  <a:sym typeface="Arial" panose="020B0604020202020204" pitchFamily="34" charset="0"/>
                </a:rPr>
                <a:t>AMET</a:t>
              </a:r>
              <a:endParaRPr lang="en-US" altLang="zh-CN" smtClean="0">
                <a:solidFill>
                  <a:srgbClr val="FFFFFF"/>
                </a:solidFill>
                <a:latin typeface="Arial" panose="020B0604020202020204" pitchFamily="34" charset="0"/>
                <a:ea typeface="+mn-ea"/>
                <a:cs typeface="+mn-ea"/>
                <a:sym typeface="Arial" panose="020B0604020202020204" pitchFamily="34" charset="0"/>
              </a:endParaRPr>
            </a:p>
          </p:txBody>
        </p:sp>
        <p:sp>
          <p:nvSpPr>
            <p:cNvPr id="31" name="矩形 30"/>
            <p:cNvSpPr/>
            <p:nvPr>
              <p:custDataLst>
                <p:tags r:id="rId8"/>
              </p:custDataLst>
            </p:nvPr>
          </p:nvSpPr>
          <p:spPr>
            <a:xfrm>
              <a:off x="2196193" y="2385046"/>
              <a:ext cx="3009900" cy="1006429"/>
            </a:xfrm>
            <a:prstGeom prst="rect">
              <a:avLst/>
            </a:prstGeom>
          </p:spPr>
          <p:txBody>
            <a:bodyPr wrap="square" anchor="ctr">
              <a:normAutofit/>
            </a:bodyPr>
            <a:p>
              <a:pPr algn="just">
                <a:lnSpc>
                  <a:spcPct val="150000"/>
                </a:lnSpc>
              </a:pPr>
              <a:r>
                <a:rPr lang="zh-CN" altLang="en-US" sz="1400"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16、农业数字化技术员：从事农业生产、农村生活数字化技术应用、推广和服务活动的人员。</a:t>
              </a:r>
              <a:endParaRPr lang="zh-CN" altLang="en-US" sz="1400"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4" name="矩形 33"/>
            <p:cNvSpPr/>
            <p:nvPr>
              <p:custDataLst>
                <p:tags r:id="rId9"/>
              </p:custDataLst>
            </p:nvPr>
          </p:nvSpPr>
          <p:spPr>
            <a:xfrm>
              <a:off x="2196193" y="4005287"/>
              <a:ext cx="3009900" cy="1006429"/>
            </a:xfrm>
            <a:prstGeom prst="rect">
              <a:avLst/>
            </a:prstGeom>
          </p:spPr>
          <p:txBody>
            <a:bodyPr wrap="square" anchor="ctr">
              <a:normAutofit/>
            </a:bodyPr>
            <a:p>
              <a:pPr algn="just">
                <a:lnSpc>
                  <a:spcPct val="150000"/>
                </a:lnSpc>
              </a:pPr>
              <a:r>
                <a:rPr lang="zh-CN" altLang="en-US" sz="1400"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17、煤提质工：以煤为原料，操作干燥窑、热解窑、提质煤冷却器、急冷塔等设备，提高煤品质的生产人员。</a:t>
              </a:r>
              <a:endParaRPr lang="zh-CN" altLang="en-US" sz="1400"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6" name="矩形 35"/>
            <p:cNvSpPr/>
            <p:nvPr>
              <p:custDataLst>
                <p:tags r:id="rId10"/>
              </p:custDataLst>
            </p:nvPr>
          </p:nvSpPr>
          <p:spPr>
            <a:xfrm>
              <a:off x="6986051" y="3213140"/>
              <a:ext cx="3010140" cy="1278272"/>
            </a:xfrm>
            <a:prstGeom prst="rect">
              <a:avLst/>
            </a:prstGeom>
          </p:spPr>
          <p:txBody>
            <a:bodyPr wrap="square" anchor="ctr">
              <a:normAutofit fontScale="80000"/>
            </a:bodyPr>
            <a:p>
              <a:pPr algn="just">
                <a:lnSpc>
                  <a:spcPct val="150000"/>
                </a:lnSpc>
              </a:pPr>
              <a:r>
                <a:rPr lang="zh-CN" altLang="en-US"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18、城市轨道交通检修工：使用制动测试台、车轮轮缘尺、红外热像仪、扭矩扳手、液压起道器等检测设备和维护工器具，检修及维护保养城市轨道交通设备和设施的人员。</a:t>
              </a:r>
              <a:endParaRPr lang="zh-CN" altLang="en-US" dirty="0">
                <a:solidFill>
                  <a:srgbClr val="4D4D4D">
                    <a:lumMod val="60000"/>
                    <a:lumOff val="40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5"/>
          <p:cNvSpPr txBox="1"/>
          <p:nvPr>
            <p:custDataLst>
              <p:tags r:id="rId1"/>
            </p:custDataLst>
          </p:nvPr>
        </p:nvSpPr>
        <p:spPr>
          <a:xfrm>
            <a:off x="441843" y="557734"/>
            <a:ext cx="11308360"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新职业有什么特点</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3" name="矩形 2"/>
          <p:cNvSpPr/>
          <p:nvPr/>
        </p:nvSpPr>
        <p:spPr>
          <a:xfrm>
            <a:off x="210820" y="241935"/>
            <a:ext cx="11770360" cy="6374130"/>
          </a:xfrm>
          <a:prstGeom prst="rect">
            <a:avLst/>
          </a:prstGeom>
          <a:noFill/>
          <a:ln w="25400">
            <a:solidFill>
              <a:srgbClr val="0070C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custDataLst>
              <p:tags r:id="rId2"/>
            </p:custDataLst>
          </p:nvPr>
        </p:nvSpPr>
        <p:spPr bwMode="auto">
          <a:xfrm>
            <a:off x="1367562" y="1298019"/>
            <a:ext cx="9869081" cy="1011462"/>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3"/>
            </p:custDataLst>
          </p:nvPr>
        </p:nvSpPr>
        <p:spPr bwMode="auto">
          <a:xfrm>
            <a:off x="1367562" y="2978480"/>
            <a:ext cx="9333749" cy="1011462"/>
          </a:xfrm>
          <a:custGeom>
            <a:avLst/>
            <a:gdLst>
              <a:gd name="connsiteX0" fmla="*/ 8653590 w 9040730"/>
              <a:gd name="connsiteY0" fmla="*/ 443714 h 979708"/>
              <a:gd name="connsiteX1" fmla="*/ 0 w 9040730"/>
              <a:gd name="connsiteY1" fmla="*/ 443714 h 979708"/>
              <a:gd name="connsiteX2" fmla="*/ 0 w 9040730"/>
              <a:gd name="connsiteY2" fmla="*/ 332875 h 979708"/>
              <a:gd name="connsiteX3" fmla="*/ 8421127 w 9040730"/>
              <a:gd name="connsiteY3" fmla="*/ 332875 h 979708"/>
              <a:gd name="connsiteX4" fmla="*/ 8395561 w 9040730"/>
              <a:gd name="connsiteY4" fmla="*/ 313673 h 979708"/>
              <a:gd name="connsiteX5" fmla="*/ 8389119 w 9040730"/>
              <a:gd name="connsiteY5" fmla="*/ 306607 h 979708"/>
              <a:gd name="connsiteX6" fmla="*/ 8382676 w 9040730"/>
              <a:gd name="connsiteY6" fmla="*/ 299541 h 979708"/>
              <a:gd name="connsiteX7" fmla="*/ 8377154 w 9040730"/>
              <a:gd name="connsiteY7" fmla="*/ 292475 h 979708"/>
              <a:gd name="connsiteX8" fmla="*/ 8372245 w 9040730"/>
              <a:gd name="connsiteY8" fmla="*/ 284487 h 979708"/>
              <a:gd name="connsiteX9" fmla="*/ 8367337 w 9040730"/>
              <a:gd name="connsiteY9" fmla="*/ 276807 h 979708"/>
              <a:gd name="connsiteX10" fmla="*/ 8362735 w 9040730"/>
              <a:gd name="connsiteY10" fmla="*/ 269126 h 979708"/>
              <a:gd name="connsiteX11" fmla="*/ 8358747 w 9040730"/>
              <a:gd name="connsiteY11" fmla="*/ 260831 h 979708"/>
              <a:gd name="connsiteX12" fmla="*/ 8355372 w 9040730"/>
              <a:gd name="connsiteY12" fmla="*/ 252844 h 979708"/>
              <a:gd name="connsiteX13" fmla="*/ 8351998 w 9040730"/>
              <a:gd name="connsiteY13" fmla="*/ 244241 h 979708"/>
              <a:gd name="connsiteX14" fmla="*/ 8349237 w 9040730"/>
              <a:gd name="connsiteY14" fmla="*/ 235639 h 979708"/>
              <a:gd name="connsiteX15" fmla="*/ 8347089 w 9040730"/>
              <a:gd name="connsiteY15" fmla="*/ 227344 h 979708"/>
              <a:gd name="connsiteX16" fmla="*/ 8344942 w 9040730"/>
              <a:gd name="connsiteY16" fmla="*/ 218742 h 979708"/>
              <a:gd name="connsiteX17" fmla="*/ 8343714 w 9040730"/>
              <a:gd name="connsiteY17" fmla="*/ 209832 h 979708"/>
              <a:gd name="connsiteX18" fmla="*/ 8342487 w 9040730"/>
              <a:gd name="connsiteY18" fmla="*/ 201230 h 979708"/>
              <a:gd name="connsiteX19" fmla="*/ 8342180 w 9040730"/>
              <a:gd name="connsiteY19" fmla="*/ 192321 h 979708"/>
              <a:gd name="connsiteX20" fmla="*/ 8341874 w 9040730"/>
              <a:gd name="connsiteY20" fmla="*/ 183719 h 979708"/>
              <a:gd name="connsiteX21" fmla="*/ 8342180 w 9040730"/>
              <a:gd name="connsiteY21" fmla="*/ 175116 h 979708"/>
              <a:gd name="connsiteX22" fmla="*/ 8342487 w 9040730"/>
              <a:gd name="connsiteY22" fmla="*/ 166207 h 979708"/>
              <a:gd name="connsiteX23" fmla="*/ 8343714 w 9040730"/>
              <a:gd name="connsiteY23" fmla="*/ 157298 h 979708"/>
              <a:gd name="connsiteX24" fmla="*/ 8344942 w 9040730"/>
              <a:gd name="connsiteY24" fmla="*/ 148388 h 979708"/>
              <a:gd name="connsiteX25" fmla="*/ 8347089 w 9040730"/>
              <a:gd name="connsiteY25" fmla="*/ 140093 h 979708"/>
              <a:gd name="connsiteX26" fmla="*/ 8349237 w 9040730"/>
              <a:gd name="connsiteY26" fmla="*/ 131491 h 979708"/>
              <a:gd name="connsiteX27" fmla="*/ 8351998 w 9040730"/>
              <a:gd name="connsiteY27" fmla="*/ 122889 h 979708"/>
              <a:gd name="connsiteX28" fmla="*/ 8355372 w 9040730"/>
              <a:gd name="connsiteY28" fmla="*/ 114594 h 979708"/>
              <a:gd name="connsiteX29" fmla="*/ 8358747 w 9040730"/>
              <a:gd name="connsiteY29" fmla="*/ 106299 h 979708"/>
              <a:gd name="connsiteX30" fmla="*/ 8362735 w 9040730"/>
              <a:gd name="connsiteY30" fmla="*/ 98311 h 979708"/>
              <a:gd name="connsiteX31" fmla="*/ 8367337 w 9040730"/>
              <a:gd name="connsiteY31" fmla="*/ 90630 h 979708"/>
              <a:gd name="connsiteX32" fmla="*/ 8372245 w 9040730"/>
              <a:gd name="connsiteY32" fmla="*/ 82643 h 979708"/>
              <a:gd name="connsiteX33" fmla="*/ 8377154 w 9040730"/>
              <a:gd name="connsiteY33" fmla="*/ 75269 h 979708"/>
              <a:gd name="connsiteX34" fmla="*/ 8382676 w 9040730"/>
              <a:gd name="connsiteY34" fmla="*/ 67896 h 979708"/>
              <a:gd name="connsiteX35" fmla="*/ 8389119 w 9040730"/>
              <a:gd name="connsiteY35" fmla="*/ 60830 h 979708"/>
              <a:gd name="connsiteX36" fmla="*/ 8395561 w 9040730"/>
              <a:gd name="connsiteY36" fmla="*/ 53764 h 979708"/>
              <a:gd name="connsiteX37" fmla="*/ 8402310 w 9040730"/>
              <a:gd name="connsiteY37" fmla="*/ 47312 h 979708"/>
              <a:gd name="connsiteX38" fmla="*/ 8409673 w 9040730"/>
              <a:gd name="connsiteY38" fmla="*/ 41475 h 979708"/>
              <a:gd name="connsiteX39" fmla="*/ 8416729 w 9040730"/>
              <a:gd name="connsiteY39" fmla="*/ 35638 h 979708"/>
              <a:gd name="connsiteX40" fmla="*/ 8424399 w 9040730"/>
              <a:gd name="connsiteY40" fmla="*/ 30415 h 979708"/>
              <a:gd name="connsiteX41" fmla="*/ 8431762 w 9040730"/>
              <a:gd name="connsiteY41" fmla="*/ 25499 h 979708"/>
              <a:gd name="connsiteX42" fmla="*/ 8440045 w 9040730"/>
              <a:gd name="connsiteY42" fmla="*/ 21198 h 979708"/>
              <a:gd name="connsiteX43" fmla="*/ 8448021 w 9040730"/>
              <a:gd name="connsiteY43" fmla="*/ 16897 h 979708"/>
              <a:gd name="connsiteX44" fmla="*/ 8456304 w 9040730"/>
              <a:gd name="connsiteY44" fmla="*/ 13518 h 979708"/>
              <a:gd name="connsiteX45" fmla="*/ 8464281 w 9040730"/>
              <a:gd name="connsiteY45" fmla="*/ 10138 h 979708"/>
              <a:gd name="connsiteX46" fmla="*/ 8472871 w 9040730"/>
              <a:gd name="connsiteY46" fmla="*/ 7680 h 979708"/>
              <a:gd name="connsiteX47" fmla="*/ 8481461 w 9040730"/>
              <a:gd name="connsiteY47" fmla="*/ 5223 h 979708"/>
              <a:gd name="connsiteX48" fmla="*/ 8490051 w 9040730"/>
              <a:gd name="connsiteY48" fmla="*/ 3687 h 979708"/>
              <a:gd name="connsiteX49" fmla="*/ 8498948 w 9040730"/>
              <a:gd name="connsiteY49" fmla="*/ 2150 h 979708"/>
              <a:gd name="connsiteX50" fmla="*/ 8507231 w 9040730"/>
              <a:gd name="connsiteY50" fmla="*/ 1229 h 979708"/>
              <a:gd name="connsiteX51" fmla="*/ 8516128 w 9040730"/>
              <a:gd name="connsiteY51" fmla="*/ 307 h 979708"/>
              <a:gd name="connsiteX52" fmla="*/ 8525024 w 9040730"/>
              <a:gd name="connsiteY52" fmla="*/ 0 h 979708"/>
              <a:gd name="connsiteX53" fmla="*/ 8533921 w 9040730"/>
              <a:gd name="connsiteY53" fmla="*/ 307 h 979708"/>
              <a:gd name="connsiteX54" fmla="*/ 8542511 w 9040730"/>
              <a:gd name="connsiteY54" fmla="*/ 1229 h 979708"/>
              <a:gd name="connsiteX55" fmla="*/ 8551408 w 9040730"/>
              <a:gd name="connsiteY55" fmla="*/ 2150 h 979708"/>
              <a:gd name="connsiteX56" fmla="*/ 8559998 w 9040730"/>
              <a:gd name="connsiteY56" fmla="*/ 3687 h 979708"/>
              <a:gd name="connsiteX57" fmla="*/ 8568895 w 9040730"/>
              <a:gd name="connsiteY57" fmla="*/ 5223 h 979708"/>
              <a:gd name="connsiteX58" fmla="*/ 8577178 w 9040730"/>
              <a:gd name="connsiteY58" fmla="*/ 7680 h 979708"/>
              <a:gd name="connsiteX59" fmla="*/ 8585768 w 9040730"/>
              <a:gd name="connsiteY59" fmla="*/ 10138 h 979708"/>
              <a:gd name="connsiteX60" fmla="*/ 8594051 w 9040730"/>
              <a:gd name="connsiteY60" fmla="*/ 13518 h 979708"/>
              <a:gd name="connsiteX61" fmla="*/ 8602334 w 9040730"/>
              <a:gd name="connsiteY61" fmla="*/ 16897 h 979708"/>
              <a:gd name="connsiteX62" fmla="*/ 8610311 w 9040730"/>
              <a:gd name="connsiteY62" fmla="*/ 21198 h 979708"/>
              <a:gd name="connsiteX63" fmla="*/ 8618287 w 9040730"/>
              <a:gd name="connsiteY63" fmla="*/ 25499 h 979708"/>
              <a:gd name="connsiteX64" fmla="*/ 8625957 w 9040730"/>
              <a:gd name="connsiteY64" fmla="*/ 30415 h 979708"/>
              <a:gd name="connsiteX65" fmla="*/ 8633320 w 9040730"/>
              <a:gd name="connsiteY65" fmla="*/ 35638 h 979708"/>
              <a:gd name="connsiteX66" fmla="*/ 8640682 w 9040730"/>
              <a:gd name="connsiteY66" fmla="*/ 41475 h 979708"/>
              <a:gd name="connsiteX67" fmla="*/ 8647738 w 9040730"/>
              <a:gd name="connsiteY67" fmla="*/ 47312 h 979708"/>
              <a:gd name="connsiteX68" fmla="*/ 8654488 w 9040730"/>
              <a:gd name="connsiteY68" fmla="*/ 53764 h 979708"/>
              <a:gd name="connsiteX69" fmla="*/ 8987043 w 9040730"/>
              <a:gd name="connsiteY69" fmla="*/ 386793 h 979708"/>
              <a:gd name="connsiteX70" fmla="*/ 8992872 w 9040730"/>
              <a:gd name="connsiteY70" fmla="*/ 392937 h 979708"/>
              <a:gd name="connsiteX71" fmla="*/ 8998700 w 9040730"/>
              <a:gd name="connsiteY71" fmla="*/ 399696 h 979708"/>
              <a:gd name="connsiteX72" fmla="*/ 9004223 w 9040730"/>
              <a:gd name="connsiteY72" fmla="*/ 406455 h 979708"/>
              <a:gd name="connsiteX73" fmla="*/ 9009131 w 9040730"/>
              <a:gd name="connsiteY73" fmla="*/ 413828 h 979708"/>
              <a:gd name="connsiteX74" fmla="*/ 9014040 w 9040730"/>
              <a:gd name="connsiteY74" fmla="*/ 421509 h 979708"/>
              <a:gd name="connsiteX75" fmla="*/ 9018335 w 9040730"/>
              <a:gd name="connsiteY75" fmla="*/ 428882 h 979708"/>
              <a:gd name="connsiteX76" fmla="*/ 9022323 w 9040730"/>
              <a:gd name="connsiteY76" fmla="*/ 436870 h 979708"/>
              <a:gd name="connsiteX77" fmla="*/ 9026311 w 9040730"/>
              <a:gd name="connsiteY77" fmla="*/ 445165 h 979708"/>
              <a:gd name="connsiteX78" fmla="*/ 9029379 w 9040730"/>
              <a:gd name="connsiteY78" fmla="*/ 453153 h 979708"/>
              <a:gd name="connsiteX79" fmla="*/ 9032140 w 9040730"/>
              <a:gd name="connsiteY79" fmla="*/ 461755 h 979708"/>
              <a:gd name="connsiteX80" fmla="*/ 9034594 w 9040730"/>
              <a:gd name="connsiteY80" fmla="*/ 470357 h 979708"/>
              <a:gd name="connsiteX81" fmla="*/ 9036742 w 9040730"/>
              <a:gd name="connsiteY81" fmla="*/ 479266 h 979708"/>
              <a:gd name="connsiteX82" fmla="*/ 9038582 w 9040730"/>
              <a:gd name="connsiteY82" fmla="*/ 488483 h 979708"/>
              <a:gd name="connsiteX83" fmla="*/ 9039503 w 9040730"/>
              <a:gd name="connsiteY83" fmla="*/ 497700 h 979708"/>
              <a:gd name="connsiteX84" fmla="*/ 9040423 w 9040730"/>
              <a:gd name="connsiteY84" fmla="*/ 506916 h 979708"/>
              <a:gd name="connsiteX85" fmla="*/ 9040730 w 9040730"/>
              <a:gd name="connsiteY85" fmla="*/ 516440 h 979708"/>
              <a:gd name="connsiteX86" fmla="*/ 9040423 w 9040730"/>
              <a:gd name="connsiteY86" fmla="*/ 525964 h 979708"/>
              <a:gd name="connsiteX87" fmla="*/ 9039503 w 9040730"/>
              <a:gd name="connsiteY87" fmla="*/ 535181 h 979708"/>
              <a:gd name="connsiteX88" fmla="*/ 9038582 w 9040730"/>
              <a:gd name="connsiteY88" fmla="*/ 544397 h 979708"/>
              <a:gd name="connsiteX89" fmla="*/ 9036742 w 9040730"/>
              <a:gd name="connsiteY89" fmla="*/ 553307 h 979708"/>
              <a:gd name="connsiteX90" fmla="*/ 9034594 w 9040730"/>
              <a:gd name="connsiteY90" fmla="*/ 562524 h 979708"/>
              <a:gd name="connsiteX91" fmla="*/ 9032140 w 9040730"/>
              <a:gd name="connsiteY91" fmla="*/ 570819 h 979708"/>
              <a:gd name="connsiteX92" fmla="*/ 9029379 w 9040730"/>
              <a:gd name="connsiteY92" fmla="*/ 579421 h 979708"/>
              <a:gd name="connsiteX93" fmla="*/ 9026311 w 9040730"/>
              <a:gd name="connsiteY93" fmla="*/ 587716 h 979708"/>
              <a:gd name="connsiteX94" fmla="*/ 9022323 w 9040730"/>
              <a:gd name="connsiteY94" fmla="*/ 596011 h 979708"/>
              <a:gd name="connsiteX95" fmla="*/ 9018335 w 9040730"/>
              <a:gd name="connsiteY95" fmla="*/ 603691 h 979708"/>
              <a:gd name="connsiteX96" fmla="*/ 9014040 w 9040730"/>
              <a:gd name="connsiteY96" fmla="*/ 611679 h 979708"/>
              <a:gd name="connsiteX97" fmla="*/ 9009131 w 9040730"/>
              <a:gd name="connsiteY97" fmla="*/ 619052 h 979708"/>
              <a:gd name="connsiteX98" fmla="*/ 9004223 w 9040730"/>
              <a:gd name="connsiteY98" fmla="*/ 626426 h 979708"/>
              <a:gd name="connsiteX99" fmla="*/ 8998700 w 9040730"/>
              <a:gd name="connsiteY99" fmla="*/ 633185 h 979708"/>
              <a:gd name="connsiteX100" fmla="*/ 8992872 w 9040730"/>
              <a:gd name="connsiteY100" fmla="*/ 639943 h 979708"/>
              <a:gd name="connsiteX101" fmla="*/ 8987043 w 9040730"/>
              <a:gd name="connsiteY101" fmla="*/ 646088 h 979708"/>
              <a:gd name="connsiteX102" fmla="*/ 8654488 w 9040730"/>
              <a:gd name="connsiteY102" fmla="*/ 978809 h 979708"/>
              <a:gd name="connsiteX103" fmla="*/ 8653590 w 9040730"/>
              <a:gd name="connsiteY103" fmla="*/ 979708 h 979708"/>
              <a:gd name="connsiteX104" fmla="*/ 8745030 w 9040730"/>
              <a:gd name="connsiteY104" fmla="*/ 535154 h 979708"/>
              <a:gd name="connsiteX0-1" fmla="*/ 8653590 w 9040730"/>
              <a:gd name="connsiteY0-2" fmla="*/ 443714 h 979708"/>
              <a:gd name="connsiteX1-3" fmla="*/ 0 w 9040730"/>
              <a:gd name="connsiteY1-4" fmla="*/ 443714 h 979708"/>
              <a:gd name="connsiteX2-5" fmla="*/ 0 w 9040730"/>
              <a:gd name="connsiteY2-6" fmla="*/ 332875 h 979708"/>
              <a:gd name="connsiteX3-7" fmla="*/ 8421127 w 9040730"/>
              <a:gd name="connsiteY3-8" fmla="*/ 332875 h 979708"/>
              <a:gd name="connsiteX4-9" fmla="*/ 8395561 w 9040730"/>
              <a:gd name="connsiteY4-10" fmla="*/ 313673 h 979708"/>
              <a:gd name="connsiteX5-11" fmla="*/ 8389119 w 9040730"/>
              <a:gd name="connsiteY5-12" fmla="*/ 306607 h 979708"/>
              <a:gd name="connsiteX6-13" fmla="*/ 8382676 w 9040730"/>
              <a:gd name="connsiteY6-14" fmla="*/ 299541 h 979708"/>
              <a:gd name="connsiteX7-15" fmla="*/ 8377154 w 9040730"/>
              <a:gd name="connsiteY7-16" fmla="*/ 292475 h 979708"/>
              <a:gd name="connsiteX8-17" fmla="*/ 8372245 w 9040730"/>
              <a:gd name="connsiteY8-18" fmla="*/ 284487 h 979708"/>
              <a:gd name="connsiteX9-19" fmla="*/ 8367337 w 9040730"/>
              <a:gd name="connsiteY9-20" fmla="*/ 276807 h 979708"/>
              <a:gd name="connsiteX10-21" fmla="*/ 8362735 w 9040730"/>
              <a:gd name="connsiteY10-22" fmla="*/ 269126 h 979708"/>
              <a:gd name="connsiteX11-23" fmla="*/ 8358747 w 9040730"/>
              <a:gd name="connsiteY11-24" fmla="*/ 260831 h 979708"/>
              <a:gd name="connsiteX12-25" fmla="*/ 8355372 w 9040730"/>
              <a:gd name="connsiteY12-26" fmla="*/ 252844 h 979708"/>
              <a:gd name="connsiteX13-27" fmla="*/ 8351998 w 9040730"/>
              <a:gd name="connsiteY13-28" fmla="*/ 244241 h 979708"/>
              <a:gd name="connsiteX14-29" fmla="*/ 8349237 w 9040730"/>
              <a:gd name="connsiteY14-30" fmla="*/ 235639 h 979708"/>
              <a:gd name="connsiteX15-31" fmla="*/ 8347089 w 9040730"/>
              <a:gd name="connsiteY15-32" fmla="*/ 227344 h 979708"/>
              <a:gd name="connsiteX16-33" fmla="*/ 8344942 w 9040730"/>
              <a:gd name="connsiteY16-34" fmla="*/ 218742 h 979708"/>
              <a:gd name="connsiteX17-35" fmla="*/ 8343714 w 9040730"/>
              <a:gd name="connsiteY17-36" fmla="*/ 209832 h 979708"/>
              <a:gd name="connsiteX18-37" fmla="*/ 8342487 w 9040730"/>
              <a:gd name="connsiteY18-38" fmla="*/ 201230 h 979708"/>
              <a:gd name="connsiteX19-39" fmla="*/ 8342180 w 9040730"/>
              <a:gd name="connsiteY19-40" fmla="*/ 192321 h 979708"/>
              <a:gd name="connsiteX20-41" fmla="*/ 8341874 w 9040730"/>
              <a:gd name="connsiteY20-42" fmla="*/ 183719 h 979708"/>
              <a:gd name="connsiteX21-43" fmla="*/ 8342180 w 9040730"/>
              <a:gd name="connsiteY21-44" fmla="*/ 175116 h 979708"/>
              <a:gd name="connsiteX22-45" fmla="*/ 8342487 w 9040730"/>
              <a:gd name="connsiteY22-46" fmla="*/ 166207 h 979708"/>
              <a:gd name="connsiteX23-47" fmla="*/ 8343714 w 9040730"/>
              <a:gd name="connsiteY23-48" fmla="*/ 157298 h 979708"/>
              <a:gd name="connsiteX24-49" fmla="*/ 8344942 w 9040730"/>
              <a:gd name="connsiteY24-50" fmla="*/ 148388 h 979708"/>
              <a:gd name="connsiteX25-51" fmla="*/ 8347089 w 9040730"/>
              <a:gd name="connsiteY25-52" fmla="*/ 140093 h 979708"/>
              <a:gd name="connsiteX26-53" fmla="*/ 8349237 w 9040730"/>
              <a:gd name="connsiteY26-54" fmla="*/ 131491 h 979708"/>
              <a:gd name="connsiteX27-55" fmla="*/ 8351998 w 9040730"/>
              <a:gd name="connsiteY27-56" fmla="*/ 122889 h 979708"/>
              <a:gd name="connsiteX28-57" fmla="*/ 8355372 w 9040730"/>
              <a:gd name="connsiteY28-58" fmla="*/ 114594 h 979708"/>
              <a:gd name="connsiteX29-59" fmla="*/ 8358747 w 9040730"/>
              <a:gd name="connsiteY29-60" fmla="*/ 106299 h 979708"/>
              <a:gd name="connsiteX30-61" fmla="*/ 8362735 w 9040730"/>
              <a:gd name="connsiteY30-62" fmla="*/ 98311 h 979708"/>
              <a:gd name="connsiteX31-63" fmla="*/ 8367337 w 9040730"/>
              <a:gd name="connsiteY31-64" fmla="*/ 90630 h 979708"/>
              <a:gd name="connsiteX32-65" fmla="*/ 8372245 w 9040730"/>
              <a:gd name="connsiteY32-66" fmla="*/ 82643 h 979708"/>
              <a:gd name="connsiteX33-67" fmla="*/ 8377154 w 9040730"/>
              <a:gd name="connsiteY33-68" fmla="*/ 75269 h 979708"/>
              <a:gd name="connsiteX34-69" fmla="*/ 8382676 w 9040730"/>
              <a:gd name="connsiteY34-70" fmla="*/ 67896 h 979708"/>
              <a:gd name="connsiteX35-71" fmla="*/ 8389119 w 9040730"/>
              <a:gd name="connsiteY35-72" fmla="*/ 60830 h 979708"/>
              <a:gd name="connsiteX36-73" fmla="*/ 8395561 w 9040730"/>
              <a:gd name="connsiteY36-74" fmla="*/ 53764 h 979708"/>
              <a:gd name="connsiteX37-75" fmla="*/ 8402310 w 9040730"/>
              <a:gd name="connsiteY37-76" fmla="*/ 47312 h 979708"/>
              <a:gd name="connsiteX38-77" fmla="*/ 8409673 w 9040730"/>
              <a:gd name="connsiteY38-78" fmla="*/ 41475 h 979708"/>
              <a:gd name="connsiteX39-79" fmla="*/ 8416729 w 9040730"/>
              <a:gd name="connsiteY39-80" fmla="*/ 35638 h 979708"/>
              <a:gd name="connsiteX40-81" fmla="*/ 8424399 w 9040730"/>
              <a:gd name="connsiteY40-82" fmla="*/ 30415 h 979708"/>
              <a:gd name="connsiteX41-83" fmla="*/ 8431762 w 9040730"/>
              <a:gd name="connsiteY41-84" fmla="*/ 25499 h 979708"/>
              <a:gd name="connsiteX42-85" fmla="*/ 8440045 w 9040730"/>
              <a:gd name="connsiteY42-86" fmla="*/ 21198 h 979708"/>
              <a:gd name="connsiteX43-87" fmla="*/ 8448021 w 9040730"/>
              <a:gd name="connsiteY43-88" fmla="*/ 16897 h 979708"/>
              <a:gd name="connsiteX44-89" fmla="*/ 8456304 w 9040730"/>
              <a:gd name="connsiteY44-90" fmla="*/ 13518 h 979708"/>
              <a:gd name="connsiteX45-91" fmla="*/ 8464281 w 9040730"/>
              <a:gd name="connsiteY45-92" fmla="*/ 10138 h 979708"/>
              <a:gd name="connsiteX46-93" fmla="*/ 8472871 w 9040730"/>
              <a:gd name="connsiteY46-94" fmla="*/ 7680 h 979708"/>
              <a:gd name="connsiteX47-95" fmla="*/ 8481461 w 9040730"/>
              <a:gd name="connsiteY47-96" fmla="*/ 5223 h 979708"/>
              <a:gd name="connsiteX48-97" fmla="*/ 8490051 w 9040730"/>
              <a:gd name="connsiteY48-98" fmla="*/ 3687 h 979708"/>
              <a:gd name="connsiteX49-99" fmla="*/ 8498948 w 9040730"/>
              <a:gd name="connsiteY49-100" fmla="*/ 2150 h 979708"/>
              <a:gd name="connsiteX50-101" fmla="*/ 8507231 w 9040730"/>
              <a:gd name="connsiteY50-102" fmla="*/ 1229 h 979708"/>
              <a:gd name="connsiteX51-103" fmla="*/ 8516128 w 9040730"/>
              <a:gd name="connsiteY51-104" fmla="*/ 307 h 979708"/>
              <a:gd name="connsiteX52-105" fmla="*/ 8525024 w 9040730"/>
              <a:gd name="connsiteY52-106" fmla="*/ 0 h 979708"/>
              <a:gd name="connsiteX53-107" fmla="*/ 8533921 w 9040730"/>
              <a:gd name="connsiteY53-108" fmla="*/ 307 h 979708"/>
              <a:gd name="connsiteX54-109" fmla="*/ 8542511 w 9040730"/>
              <a:gd name="connsiteY54-110" fmla="*/ 1229 h 979708"/>
              <a:gd name="connsiteX55-111" fmla="*/ 8551408 w 9040730"/>
              <a:gd name="connsiteY55-112" fmla="*/ 2150 h 979708"/>
              <a:gd name="connsiteX56-113" fmla="*/ 8559998 w 9040730"/>
              <a:gd name="connsiteY56-114" fmla="*/ 3687 h 979708"/>
              <a:gd name="connsiteX57-115" fmla="*/ 8568895 w 9040730"/>
              <a:gd name="connsiteY57-116" fmla="*/ 5223 h 979708"/>
              <a:gd name="connsiteX58-117" fmla="*/ 8577178 w 9040730"/>
              <a:gd name="connsiteY58-118" fmla="*/ 7680 h 979708"/>
              <a:gd name="connsiteX59-119" fmla="*/ 8585768 w 9040730"/>
              <a:gd name="connsiteY59-120" fmla="*/ 10138 h 979708"/>
              <a:gd name="connsiteX60-121" fmla="*/ 8594051 w 9040730"/>
              <a:gd name="connsiteY60-122" fmla="*/ 13518 h 979708"/>
              <a:gd name="connsiteX61-123" fmla="*/ 8602334 w 9040730"/>
              <a:gd name="connsiteY61-124" fmla="*/ 16897 h 979708"/>
              <a:gd name="connsiteX62-125" fmla="*/ 8610311 w 9040730"/>
              <a:gd name="connsiteY62-126" fmla="*/ 21198 h 979708"/>
              <a:gd name="connsiteX63-127" fmla="*/ 8618287 w 9040730"/>
              <a:gd name="connsiteY63-128" fmla="*/ 25499 h 979708"/>
              <a:gd name="connsiteX64-129" fmla="*/ 8625957 w 9040730"/>
              <a:gd name="connsiteY64-130" fmla="*/ 30415 h 979708"/>
              <a:gd name="connsiteX65-131" fmla="*/ 8633320 w 9040730"/>
              <a:gd name="connsiteY65-132" fmla="*/ 35638 h 979708"/>
              <a:gd name="connsiteX66-133" fmla="*/ 8640682 w 9040730"/>
              <a:gd name="connsiteY66-134" fmla="*/ 41475 h 979708"/>
              <a:gd name="connsiteX67-135" fmla="*/ 8647738 w 9040730"/>
              <a:gd name="connsiteY67-136" fmla="*/ 47312 h 979708"/>
              <a:gd name="connsiteX68-137" fmla="*/ 8654488 w 9040730"/>
              <a:gd name="connsiteY68-138" fmla="*/ 53764 h 979708"/>
              <a:gd name="connsiteX69-139" fmla="*/ 8987043 w 9040730"/>
              <a:gd name="connsiteY69-140" fmla="*/ 386793 h 979708"/>
              <a:gd name="connsiteX70-141" fmla="*/ 8992872 w 9040730"/>
              <a:gd name="connsiteY70-142" fmla="*/ 392937 h 979708"/>
              <a:gd name="connsiteX71-143" fmla="*/ 8998700 w 9040730"/>
              <a:gd name="connsiteY71-144" fmla="*/ 399696 h 979708"/>
              <a:gd name="connsiteX72-145" fmla="*/ 9004223 w 9040730"/>
              <a:gd name="connsiteY72-146" fmla="*/ 406455 h 979708"/>
              <a:gd name="connsiteX73-147" fmla="*/ 9009131 w 9040730"/>
              <a:gd name="connsiteY73-148" fmla="*/ 413828 h 979708"/>
              <a:gd name="connsiteX74-149" fmla="*/ 9014040 w 9040730"/>
              <a:gd name="connsiteY74-150" fmla="*/ 421509 h 979708"/>
              <a:gd name="connsiteX75-151" fmla="*/ 9018335 w 9040730"/>
              <a:gd name="connsiteY75-152" fmla="*/ 428882 h 979708"/>
              <a:gd name="connsiteX76-153" fmla="*/ 9022323 w 9040730"/>
              <a:gd name="connsiteY76-154" fmla="*/ 436870 h 979708"/>
              <a:gd name="connsiteX77-155" fmla="*/ 9026311 w 9040730"/>
              <a:gd name="connsiteY77-156" fmla="*/ 445165 h 979708"/>
              <a:gd name="connsiteX78-157" fmla="*/ 9029379 w 9040730"/>
              <a:gd name="connsiteY78-158" fmla="*/ 453153 h 979708"/>
              <a:gd name="connsiteX79-159" fmla="*/ 9032140 w 9040730"/>
              <a:gd name="connsiteY79-160" fmla="*/ 461755 h 979708"/>
              <a:gd name="connsiteX80-161" fmla="*/ 9034594 w 9040730"/>
              <a:gd name="connsiteY80-162" fmla="*/ 470357 h 979708"/>
              <a:gd name="connsiteX81-163" fmla="*/ 9036742 w 9040730"/>
              <a:gd name="connsiteY81-164" fmla="*/ 479266 h 979708"/>
              <a:gd name="connsiteX82-165" fmla="*/ 9038582 w 9040730"/>
              <a:gd name="connsiteY82-166" fmla="*/ 488483 h 979708"/>
              <a:gd name="connsiteX83-167" fmla="*/ 9039503 w 9040730"/>
              <a:gd name="connsiteY83-168" fmla="*/ 497700 h 979708"/>
              <a:gd name="connsiteX84-169" fmla="*/ 9040423 w 9040730"/>
              <a:gd name="connsiteY84-170" fmla="*/ 506916 h 979708"/>
              <a:gd name="connsiteX85-171" fmla="*/ 9040730 w 9040730"/>
              <a:gd name="connsiteY85-172" fmla="*/ 516440 h 979708"/>
              <a:gd name="connsiteX86-173" fmla="*/ 9040423 w 9040730"/>
              <a:gd name="connsiteY86-174" fmla="*/ 525964 h 979708"/>
              <a:gd name="connsiteX87-175" fmla="*/ 9039503 w 9040730"/>
              <a:gd name="connsiteY87-176" fmla="*/ 535181 h 979708"/>
              <a:gd name="connsiteX88-177" fmla="*/ 9038582 w 9040730"/>
              <a:gd name="connsiteY88-178" fmla="*/ 544397 h 979708"/>
              <a:gd name="connsiteX89-179" fmla="*/ 9036742 w 9040730"/>
              <a:gd name="connsiteY89-180" fmla="*/ 553307 h 979708"/>
              <a:gd name="connsiteX90-181" fmla="*/ 9034594 w 9040730"/>
              <a:gd name="connsiteY90-182" fmla="*/ 562524 h 979708"/>
              <a:gd name="connsiteX91-183" fmla="*/ 9032140 w 9040730"/>
              <a:gd name="connsiteY91-184" fmla="*/ 570819 h 979708"/>
              <a:gd name="connsiteX92-185" fmla="*/ 9029379 w 9040730"/>
              <a:gd name="connsiteY92-186" fmla="*/ 579421 h 979708"/>
              <a:gd name="connsiteX93-187" fmla="*/ 9026311 w 9040730"/>
              <a:gd name="connsiteY93-188" fmla="*/ 587716 h 979708"/>
              <a:gd name="connsiteX94-189" fmla="*/ 9022323 w 9040730"/>
              <a:gd name="connsiteY94-190" fmla="*/ 596011 h 979708"/>
              <a:gd name="connsiteX95-191" fmla="*/ 9018335 w 9040730"/>
              <a:gd name="connsiteY95-192" fmla="*/ 603691 h 979708"/>
              <a:gd name="connsiteX96-193" fmla="*/ 9014040 w 9040730"/>
              <a:gd name="connsiteY96-194" fmla="*/ 611679 h 979708"/>
              <a:gd name="connsiteX97-195" fmla="*/ 9009131 w 9040730"/>
              <a:gd name="connsiteY97-196" fmla="*/ 619052 h 979708"/>
              <a:gd name="connsiteX98-197" fmla="*/ 9004223 w 9040730"/>
              <a:gd name="connsiteY98-198" fmla="*/ 626426 h 979708"/>
              <a:gd name="connsiteX99-199" fmla="*/ 8998700 w 9040730"/>
              <a:gd name="connsiteY99-200" fmla="*/ 633185 h 979708"/>
              <a:gd name="connsiteX100-201" fmla="*/ 8992872 w 9040730"/>
              <a:gd name="connsiteY100-202" fmla="*/ 639943 h 979708"/>
              <a:gd name="connsiteX101-203" fmla="*/ 8987043 w 9040730"/>
              <a:gd name="connsiteY101-204" fmla="*/ 646088 h 979708"/>
              <a:gd name="connsiteX102-205" fmla="*/ 8654488 w 9040730"/>
              <a:gd name="connsiteY102-206" fmla="*/ 978809 h 979708"/>
              <a:gd name="connsiteX103-207" fmla="*/ 8653590 w 9040730"/>
              <a:gd name="connsiteY103-208" fmla="*/ 979708 h 979708"/>
              <a:gd name="connsiteX0-209" fmla="*/ 0 w 9040730"/>
              <a:gd name="connsiteY0-210" fmla="*/ 443714 h 979708"/>
              <a:gd name="connsiteX1-211" fmla="*/ 0 w 9040730"/>
              <a:gd name="connsiteY1-212" fmla="*/ 332875 h 979708"/>
              <a:gd name="connsiteX2-213" fmla="*/ 8421127 w 9040730"/>
              <a:gd name="connsiteY2-214" fmla="*/ 332875 h 979708"/>
              <a:gd name="connsiteX3-215" fmla="*/ 8395561 w 9040730"/>
              <a:gd name="connsiteY3-216" fmla="*/ 313673 h 979708"/>
              <a:gd name="connsiteX4-217" fmla="*/ 8389119 w 9040730"/>
              <a:gd name="connsiteY4-218" fmla="*/ 306607 h 979708"/>
              <a:gd name="connsiteX5-219" fmla="*/ 8382676 w 9040730"/>
              <a:gd name="connsiteY5-220" fmla="*/ 299541 h 979708"/>
              <a:gd name="connsiteX6-221" fmla="*/ 8377154 w 9040730"/>
              <a:gd name="connsiteY6-222" fmla="*/ 292475 h 979708"/>
              <a:gd name="connsiteX7-223" fmla="*/ 8372245 w 9040730"/>
              <a:gd name="connsiteY7-224" fmla="*/ 284487 h 979708"/>
              <a:gd name="connsiteX8-225" fmla="*/ 8367337 w 9040730"/>
              <a:gd name="connsiteY8-226" fmla="*/ 276807 h 979708"/>
              <a:gd name="connsiteX9-227" fmla="*/ 8362735 w 9040730"/>
              <a:gd name="connsiteY9-228" fmla="*/ 269126 h 979708"/>
              <a:gd name="connsiteX10-229" fmla="*/ 8358747 w 9040730"/>
              <a:gd name="connsiteY10-230" fmla="*/ 260831 h 979708"/>
              <a:gd name="connsiteX11-231" fmla="*/ 8355372 w 9040730"/>
              <a:gd name="connsiteY11-232" fmla="*/ 252844 h 979708"/>
              <a:gd name="connsiteX12-233" fmla="*/ 8351998 w 9040730"/>
              <a:gd name="connsiteY12-234" fmla="*/ 244241 h 979708"/>
              <a:gd name="connsiteX13-235" fmla="*/ 8349237 w 9040730"/>
              <a:gd name="connsiteY13-236" fmla="*/ 235639 h 979708"/>
              <a:gd name="connsiteX14-237" fmla="*/ 8347089 w 9040730"/>
              <a:gd name="connsiteY14-238" fmla="*/ 227344 h 979708"/>
              <a:gd name="connsiteX15-239" fmla="*/ 8344942 w 9040730"/>
              <a:gd name="connsiteY15-240" fmla="*/ 218742 h 979708"/>
              <a:gd name="connsiteX16-241" fmla="*/ 8343714 w 9040730"/>
              <a:gd name="connsiteY16-242" fmla="*/ 209832 h 979708"/>
              <a:gd name="connsiteX17-243" fmla="*/ 8342487 w 9040730"/>
              <a:gd name="connsiteY17-244" fmla="*/ 201230 h 979708"/>
              <a:gd name="connsiteX18-245" fmla="*/ 8342180 w 9040730"/>
              <a:gd name="connsiteY18-246" fmla="*/ 192321 h 979708"/>
              <a:gd name="connsiteX19-247" fmla="*/ 8341874 w 9040730"/>
              <a:gd name="connsiteY19-248" fmla="*/ 183719 h 979708"/>
              <a:gd name="connsiteX20-249" fmla="*/ 8342180 w 9040730"/>
              <a:gd name="connsiteY20-250" fmla="*/ 175116 h 979708"/>
              <a:gd name="connsiteX21-251" fmla="*/ 8342487 w 9040730"/>
              <a:gd name="connsiteY21-252" fmla="*/ 166207 h 979708"/>
              <a:gd name="connsiteX22-253" fmla="*/ 8343714 w 9040730"/>
              <a:gd name="connsiteY22-254" fmla="*/ 157298 h 979708"/>
              <a:gd name="connsiteX23-255" fmla="*/ 8344942 w 9040730"/>
              <a:gd name="connsiteY23-256" fmla="*/ 148388 h 979708"/>
              <a:gd name="connsiteX24-257" fmla="*/ 8347089 w 9040730"/>
              <a:gd name="connsiteY24-258" fmla="*/ 140093 h 979708"/>
              <a:gd name="connsiteX25-259" fmla="*/ 8349237 w 9040730"/>
              <a:gd name="connsiteY25-260" fmla="*/ 131491 h 979708"/>
              <a:gd name="connsiteX26-261" fmla="*/ 8351998 w 9040730"/>
              <a:gd name="connsiteY26-262" fmla="*/ 122889 h 979708"/>
              <a:gd name="connsiteX27-263" fmla="*/ 8355372 w 9040730"/>
              <a:gd name="connsiteY27-264" fmla="*/ 114594 h 979708"/>
              <a:gd name="connsiteX28-265" fmla="*/ 8358747 w 9040730"/>
              <a:gd name="connsiteY28-266" fmla="*/ 106299 h 979708"/>
              <a:gd name="connsiteX29-267" fmla="*/ 8362735 w 9040730"/>
              <a:gd name="connsiteY29-268" fmla="*/ 98311 h 979708"/>
              <a:gd name="connsiteX30-269" fmla="*/ 8367337 w 9040730"/>
              <a:gd name="connsiteY30-270" fmla="*/ 90630 h 979708"/>
              <a:gd name="connsiteX31-271" fmla="*/ 8372245 w 9040730"/>
              <a:gd name="connsiteY31-272" fmla="*/ 82643 h 979708"/>
              <a:gd name="connsiteX32-273" fmla="*/ 8377154 w 9040730"/>
              <a:gd name="connsiteY32-274" fmla="*/ 75269 h 979708"/>
              <a:gd name="connsiteX33-275" fmla="*/ 8382676 w 9040730"/>
              <a:gd name="connsiteY33-276" fmla="*/ 67896 h 979708"/>
              <a:gd name="connsiteX34-277" fmla="*/ 8389119 w 9040730"/>
              <a:gd name="connsiteY34-278" fmla="*/ 60830 h 979708"/>
              <a:gd name="connsiteX35-279" fmla="*/ 8395561 w 9040730"/>
              <a:gd name="connsiteY35-280" fmla="*/ 53764 h 979708"/>
              <a:gd name="connsiteX36-281" fmla="*/ 8402310 w 9040730"/>
              <a:gd name="connsiteY36-282" fmla="*/ 47312 h 979708"/>
              <a:gd name="connsiteX37-283" fmla="*/ 8409673 w 9040730"/>
              <a:gd name="connsiteY37-284" fmla="*/ 41475 h 979708"/>
              <a:gd name="connsiteX38-285" fmla="*/ 8416729 w 9040730"/>
              <a:gd name="connsiteY38-286" fmla="*/ 35638 h 979708"/>
              <a:gd name="connsiteX39-287" fmla="*/ 8424399 w 9040730"/>
              <a:gd name="connsiteY39-288" fmla="*/ 30415 h 979708"/>
              <a:gd name="connsiteX40-289" fmla="*/ 8431762 w 9040730"/>
              <a:gd name="connsiteY40-290" fmla="*/ 25499 h 979708"/>
              <a:gd name="connsiteX41-291" fmla="*/ 8440045 w 9040730"/>
              <a:gd name="connsiteY41-292" fmla="*/ 21198 h 979708"/>
              <a:gd name="connsiteX42-293" fmla="*/ 8448021 w 9040730"/>
              <a:gd name="connsiteY42-294" fmla="*/ 16897 h 979708"/>
              <a:gd name="connsiteX43-295" fmla="*/ 8456304 w 9040730"/>
              <a:gd name="connsiteY43-296" fmla="*/ 13518 h 979708"/>
              <a:gd name="connsiteX44-297" fmla="*/ 8464281 w 9040730"/>
              <a:gd name="connsiteY44-298" fmla="*/ 10138 h 979708"/>
              <a:gd name="connsiteX45-299" fmla="*/ 8472871 w 9040730"/>
              <a:gd name="connsiteY45-300" fmla="*/ 7680 h 979708"/>
              <a:gd name="connsiteX46-301" fmla="*/ 8481461 w 9040730"/>
              <a:gd name="connsiteY46-302" fmla="*/ 5223 h 979708"/>
              <a:gd name="connsiteX47-303" fmla="*/ 8490051 w 9040730"/>
              <a:gd name="connsiteY47-304" fmla="*/ 3687 h 979708"/>
              <a:gd name="connsiteX48-305" fmla="*/ 8498948 w 9040730"/>
              <a:gd name="connsiteY48-306" fmla="*/ 2150 h 979708"/>
              <a:gd name="connsiteX49-307" fmla="*/ 8507231 w 9040730"/>
              <a:gd name="connsiteY49-308" fmla="*/ 1229 h 979708"/>
              <a:gd name="connsiteX50-309" fmla="*/ 8516128 w 9040730"/>
              <a:gd name="connsiteY50-310" fmla="*/ 307 h 979708"/>
              <a:gd name="connsiteX51-311" fmla="*/ 8525024 w 9040730"/>
              <a:gd name="connsiteY51-312" fmla="*/ 0 h 979708"/>
              <a:gd name="connsiteX52-313" fmla="*/ 8533921 w 9040730"/>
              <a:gd name="connsiteY52-314" fmla="*/ 307 h 979708"/>
              <a:gd name="connsiteX53-315" fmla="*/ 8542511 w 9040730"/>
              <a:gd name="connsiteY53-316" fmla="*/ 1229 h 979708"/>
              <a:gd name="connsiteX54-317" fmla="*/ 8551408 w 9040730"/>
              <a:gd name="connsiteY54-318" fmla="*/ 2150 h 979708"/>
              <a:gd name="connsiteX55-319" fmla="*/ 8559998 w 9040730"/>
              <a:gd name="connsiteY55-320" fmla="*/ 3687 h 979708"/>
              <a:gd name="connsiteX56-321" fmla="*/ 8568895 w 9040730"/>
              <a:gd name="connsiteY56-322" fmla="*/ 5223 h 979708"/>
              <a:gd name="connsiteX57-323" fmla="*/ 8577178 w 9040730"/>
              <a:gd name="connsiteY57-324" fmla="*/ 7680 h 979708"/>
              <a:gd name="connsiteX58-325" fmla="*/ 8585768 w 9040730"/>
              <a:gd name="connsiteY58-326" fmla="*/ 10138 h 979708"/>
              <a:gd name="connsiteX59-327" fmla="*/ 8594051 w 9040730"/>
              <a:gd name="connsiteY59-328" fmla="*/ 13518 h 979708"/>
              <a:gd name="connsiteX60-329" fmla="*/ 8602334 w 9040730"/>
              <a:gd name="connsiteY60-330" fmla="*/ 16897 h 979708"/>
              <a:gd name="connsiteX61-331" fmla="*/ 8610311 w 9040730"/>
              <a:gd name="connsiteY61-332" fmla="*/ 21198 h 979708"/>
              <a:gd name="connsiteX62-333" fmla="*/ 8618287 w 9040730"/>
              <a:gd name="connsiteY62-334" fmla="*/ 25499 h 979708"/>
              <a:gd name="connsiteX63-335" fmla="*/ 8625957 w 9040730"/>
              <a:gd name="connsiteY63-336" fmla="*/ 30415 h 979708"/>
              <a:gd name="connsiteX64-337" fmla="*/ 8633320 w 9040730"/>
              <a:gd name="connsiteY64-338" fmla="*/ 35638 h 979708"/>
              <a:gd name="connsiteX65-339" fmla="*/ 8640682 w 9040730"/>
              <a:gd name="connsiteY65-340" fmla="*/ 41475 h 979708"/>
              <a:gd name="connsiteX66-341" fmla="*/ 8647738 w 9040730"/>
              <a:gd name="connsiteY66-342" fmla="*/ 47312 h 979708"/>
              <a:gd name="connsiteX67-343" fmla="*/ 8654488 w 9040730"/>
              <a:gd name="connsiteY67-344" fmla="*/ 53764 h 979708"/>
              <a:gd name="connsiteX68-345" fmla="*/ 8987043 w 9040730"/>
              <a:gd name="connsiteY68-346" fmla="*/ 386793 h 979708"/>
              <a:gd name="connsiteX69-347" fmla="*/ 8992872 w 9040730"/>
              <a:gd name="connsiteY69-348" fmla="*/ 392937 h 979708"/>
              <a:gd name="connsiteX70-349" fmla="*/ 8998700 w 9040730"/>
              <a:gd name="connsiteY70-350" fmla="*/ 399696 h 979708"/>
              <a:gd name="connsiteX71-351" fmla="*/ 9004223 w 9040730"/>
              <a:gd name="connsiteY71-352" fmla="*/ 406455 h 979708"/>
              <a:gd name="connsiteX72-353" fmla="*/ 9009131 w 9040730"/>
              <a:gd name="connsiteY72-354" fmla="*/ 413828 h 979708"/>
              <a:gd name="connsiteX73-355" fmla="*/ 9014040 w 9040730"/>
              <a:gd name="connsiteY73-356" fmla="*/ 421509 h 979708"/>
              <a:gd name="connsiteX74-357" fmla="*/ 9018335 w 9040730"/>
              <a:gd name="connsiteY74-358" fmla="*/ 428882 h 979708"/>
              <a:gd name="connsiteX75-359" fmla="*/ 9022323 w 9040730"/>
              <a:gd name="connsiteY75-360" fmla="*/ 436870 h 979708"/>
              <a:gd name="connsiteX76-361" fmla="*/ 9026311 w 9040730"/>
              <a:gd name="connsiteY76-362" fmla="*/ 445165 h 979708"/>
              <a:gd name="connsiteX77-363" fmla="*/ 9029379 w 9040730"/>
              <a:gd name="connsiteY77-364" fmla="*/ 453153 h 979708"/>
              <a:gd name="connsiteX78-365" fmla="*/ 9032140 w 9040730"/>
              <a:gd name="connsiteY78-366" fmla="*/ 461755 h 979708"/>
              <a:gd name="connsiteX79-367" fmla="*/ 9034594 w 9040730"/>
              <a:gd name="connsiteY79-368" fmla="*/ 470357 h 979708"/>
              <a:gd name="connsiteX80-369" fmla="*/ 9036742 w 9040730"/>
              <a:gd name="connsiteY80-370" fmla="*/ 479266 h 979708"/>
              <a:gd name="connsiteX81-371" fmla="*/ 9038582 w 9040730"/>
              <a:gd name="connsiteY81-372" fmla="*/ 488483 h 979708"/>
              <a:gd name="connsiteX82-373" fmla="*/ 9039503 w 9040730"/>
              <a:gd name="connsiteY82-374" fmla="*/ 497700 h 979708"/>
              <a:gd name="connsiteX83-375" fmla="*/ 9040423 w 9040730"/>
              <a:gd name="connsiteY83-376" fmla="*/ 506916 h 979708"/>
              <a:gd name="connsiteX84-377" fmla="*/ 9040730 w 9040730"/>
              <a:gd name="connsiteY84-378" fmla="*/ 516440 h 979708"/>
              <a:gd name="connsiteX85-379" fmla="*/ 9040423 w 9040730"/>
              <a:gd name="connsiteY85-380" fmla="*/ 525964 h 979708"/>
              <a:gd name="connsiteX86-381" fmla="*/ 9039503 w 9040730"/>
              <a:gd name="connsiteY86-382" fmla="*/ 535181 h 979708"/>
              <a:gd name="connsiteX87-383" fmla="*/ 9038582 w 9040730"/>
              <a:gd name="connsiteY87-384" fmla="*/ 544397 h 979708"/>
              <a:gd name="connsiteX88-385" fmla="*/ 9036742 w 9040730"/>
              <a:gd name="connsiteY88-386" fmla="*/ 553307 h 979708"/>
              <a:gd name="connsiteX89-387" fmla="*/ 9034594 w 9040730"/>
              <a:gd name="connsiteY89-388" fmla="*/ 562524 h 979708"/>
              <a:gd name="connsiteX90-389" fmla="*/ 9032140 w 9040730"/>
              <a:gd name="connsiteY90-390" fmla="*/ 570819 h 979708"/>
              <a:gd name="connsiteX91-391" fmla="*/ 9029379 w 9040730"/>
              <a:gd name="connsiteY91-392" fmla="*/ 579421 h 979708"/>
              <a:gd name="connsiteX92-393" fmla="*/ 9026311 w 9040730"/>
              <a:gd name="connsiteY92-394" fmla="*/ 587716 h 979708"/>
              <a:gd name="connsiteX93-395" fmla="*/ 9022323 w 9040730"/>
              <a:gd name="connsiteY93-396" fmla="*/ 596011 h 979708"/>
              <a:gd name="connsiteX94-397" fmla="*/ 9018335 w 9040730"/>
              <a:gd name="connsiteY94-398" fmla="*/ 603691 h 979708"/>
              <a:gd name="connsiteX95-399" fmla="*/ 9014040 w 9040730"/>
              <a:gd name="connsiteY95-400" fmla="*/ 611679 h 979708"/>
              <a:gd name="connsiteX96-401" fmla="*/ 9009131 w 9040730"/>
              <a:gd name="connsiteY96-402" fmla="*/ 619052 h 979708"/>
              <a:gd name="connsiteX97-403" fmla="*/ 9004223 w 9040730"/>
              <a:gd name="connsiteY97-404" fmla="*/ 626426 h 979708"/>
              <a:gd name="connsiteX98-405" fmla="*/ 8998700 w 9040730"/>
              <a:gd name="connsiteY98-406" fmla="*/ 633185 h 979708"/>
              <a:gd name="connsiteX99-407" fmla="*/ 8992872 w 9040730"/>
              <a:gd name="connsiteY99-408" fmla="*/ 639943 h 979708"/>
              <a:gd name="connsiteX100-409" fmla="*/ 8987043 w 9040730"/>
              <a:gd name="connsiteY100-410" fmla="*/ 646088 h 979708"/>
              <a:gd name="connsiteX101-411" fmla="*/ 8654488 w 9040730"/>
              <a:gd name="connsiteY101-412" fmla="*/ 978809 h 979708"/>
              <a:gd name="connsiteX102-413" fmla="*/ 8653590 w 9040730"/>
              <a:gd name="connsiteY102-414" fmla="*/ 979708 h 979708"/>
              <a:gd name="connsiteX0-415" fmla="*/ 0 w 9040730"/>
              <a:gd name="connsiteY0-416" fmla="*/ 332875 h 979708"/>
              <a:gd name="connsiteX1-417" fmla="*/ 8421127 w 9040730"/>
              <a:gd name="connsiteY1-418" fmla="*/ 332875 h 979708"/>
              <a:gd name="connsiteX2-419" fmla="*/ 8395561 w 9040730"/>
              <a:gd name="connsiteY2-420" fmla="*/ 313673 h 979708"/>
              <a:gd name="connsiteX3-421" fmla="*/ 8389119 w 9040730"/>
              <a:gd name="connsiteY3-422" fmla="*/ 306607 h 979708"/>
              <a:gd name="connsiteX4-423" fmla="*/ 8382676 w 9040730"/>
              <a:gd name="connsiteY4-424" fmla="*/ 299541 h 979708"/>
              <a:gd name="connsiteX5-425" fmla="*/ 8377154 w 9040730"/>
              <a:gd name="connsiteY5-426" fmla="*/ 292475 h 979708"/>
              <a:gd name="connsiteX6-427" fmla="*/ 8372245 w 9040730"/>
              <a:gd name="connsiteY6-428" fmla="*/ 284487 h 979708"/>
              <a:gd name="connsiteX7-429" fmla="*/ 8367337 w 9040730"/>
              <a:gd name="connsiteY7-430" fmla="*/ 276807 h 979708"/>
              <a:gd name="connsiteX8-431" fmla="*/ 8362735 w 9040730"/>
              <a:gd name="connsiteY8-432" fmla="*/ 269126 h 979708"/>
              <a:gd name="connsiteX9-433" fmla="*/ 8358747 w 9040730"/>
              <a:gd name="connsiteY9-434" fmla="*/ 260831 h 979708"/>
              <a:gd name="connsiteX10-435" fmla="*/ 8355372 w 9040730"/>
              <a:gd name="connsiteY10-436" fmla="*/ 252844 h 979708"/>
              <a:gd name="connsiteX11-437" fmla="*/ 8351998 w 9040730"/>
              <a:gd name="connsiteY11-438" fmla="*/ 244241 h 979708"/>
              <a:gd name="connsiteX12-439" fmla="*/ 8349237 w 9040730"/>
              <a:gd name="connsiteY12-440" fmla="*/ 235639 h 979708"/>
              <a:gd name="connsiteX13-441" fmla="*/ 8347089 w 9040730"/>
              <a:gd name="connsiteY13-442" fmla="*/ 227344 h 979708"/>
              <a:gd name="connsiteX14-443" fmla="*/ 8344942 w 9040730"/>
              <a:gd name="connsiteY14-444" fmla="*/ 218742 h 979708"/>
              <a:gd name="connsiteX15-445" fmla="*/ 8343714 w 9040730"/>
              <a:gd name="connsiteY15-446" fmla="*/ 209832 h 979708"/>
              <a:gd name="connsiteX16-447" fmla="*/ 8342487 w 9040730"/>
              <a:gd name="connsiteY16-448" fmla="*/ 201230 h 979708"/>
              <a:gd name="connsiteX17-449" fmla="*/ 8342180 w 9040730"/>
              <a:gd name="connsiteY17-450" fmla="*/ 192321 h 979708"/>
              <a:gd name="connsiteX18-451" fmla="*/ 8341874 w 9040730"/>
              <a:gd name="connsiteY18-452" fmla="*/ 183719 h 979708"/>
              <a:gd name="connsiteX19-453" fmla="*/ 8342180 w 9040730"/>
              <a:gd name="connsiteY19-454" fmla="*/ 175116 h 979708"/>
              <a:gd name="connsiteX20-455" fmla="*/ 8342487 w 9040730"/>
              <a:gd name="connsiteY20-456" fmla="*/ 166207 h 979708"/>
              <a:gd name="connsiteX21-457" fmla="*/ 8343714 w 9040730"/>
              <a:gd name="connsiteY21-458" fmla="*/ 157298 h 979708"/>
              <a:gd name="connsiteX22-459" fmla="*/ 8344942 w 9040730"/>
              <a:gd name="connsiteY22-460" fmla="*/ 148388 h 979708"/>
              <a:gd name="connsiteX23-461" fmla="*/ 8347089 w 9040730"/>
              <a:gd name="connsiteY23-462" fmla="*/ 140093 h 979708"/>
              <a:gd name="connsiteX24-463" fmla="*/ 8349237 w 9040730"/>
              <a:gd name="connsiteY24-464" fmla="*/ 131491 h 979708"/>
              <a:gd name="connsiteX25-465" fmla="*/ 8351998 w 9040730"/>
              <a:gd name="connsiteY25-466" fmla="*/ 122889 h 979708"/>
              <a:gd name="connsiteX26-467" fmla="*/ 8355372 w 9040730"/>
              <a:gd name="connsiteY26-468" fmla="*/ 114594 h 979708"/>
              <a:gd name="connsiteX27-469" fmla="*/ 8358747 w 9040730"/>
              <a:gd name="connsiteY27-470" fmla="*/ 106299 h 979708"/>
              <a:gd name="connsiteX28-471" fmla="*/ 8362735 w 9040730"/>
              <a:gd name="connsiteY28-472" fmla="*/ 98311 h 979708"/>
              <a:gd name="connsiteX29-473" fmla="*/ 8367337 w 9040730"/>
              <a:gd name="connsiteY29-474" fmla="*/ 90630 h 979708"/>
              <a:gd name="connsiteX30-475" fmla="*/ 8372245 w 9040730"/>
              <a:gd name="connsiteY30-476" fmla="*/ 82643 h 979708"/>
              <a:gd name="connsiteX31-477" fmla="*/ 8377154 w 9040730"/>
              <a:gd name="connsiteY31-478" fmla="*/ 75269 h 979708"/>
              <a:gd name="connsiteX32-479" fmla="*/ 8382676 w 9040730"/>
              <a:gd name="connsiteY32-480" fmla="*/ 67896 h 979708"/>
              <a:gd name="connsiteX33-481" fmla="*/ 8389119 w 9040730"/>
              <a:gd name="connsiteY33-482" fmla="*/ 60830 h 979708"/>
              <a:gd name="connsiteX34-483" fmla="*/ 8395561 w 9040730"/>
              <a:gd name="connsiteY34-484" fmla="*/ 53764 h 979708"/>
              <a:gd name="connsiteX35-485" fmla="*/ 8402310 w 9040730"/>
              <a:gd name="connsiteY35-486" fmla="*/ 47312 h 979708"/>
              <a:gd name="connsiteX36-487" fmla="*/ 8409673 w 9040730"/>
              <a:gd name="connsiteY36-488" fmla="*/ 41475 h 979708"/>
              <a:gd name="connsiteX37-489" fmla="*/ 8416729 w 9040730"/>
              <a:gd name="connsiteY37-490" fmla="*/ 35638 h 979708"/>
              <a:gd name="connsiteX38-491" fmla="*/ 8424399 w 9040730"/>
              <a:gd name="connsiteY38-492" fmla="*/ 30415 h 979708"/>
              <a:gd name="connsiteX39-493" fmla="*/ 8431762 w 9040730"/>
              <a:gd name="connsiteY39-494" fmla="*/ 25499 h 979708"/>
              <a:gd name="connsiteX40-495" fmla="*/ 8440045 w 9040730"/>
              <a:gd name="connsiteY40-496" fmla="*/ 21198 h 979708"/>
              <a:gd name="connsiteX41-497" fmla="*/ 8448021 w 9040730"/>
              <a:gd name="connsiteY41-498" fmla="*/ 16897 h 979708"/>
              <a:gd name="connsiteX42-499" fmla="*/ 8456304 w 9040730"/>
              <a:gd name="connsiteY42-500" fmla="*/ 13518 h 979708"/>
              <a:gd name="connsiteX43-501" fmla="*/ 8464281 w 9040730"/>
              <a:gd name="connsiteY43-502" fmla="*/ 10138 h 979708"/>
              <a:gd name="connsiteX44-503" fmla="*/ 8472871 w 9040730"/>
              <a:gd name="connsiteY44-504" fmla="*/ 7680 h 979708"/>
              <a:gd name="connsiteX45-505" fmla="*/ 8481461 w 9040730"/>
              <a:gd name="connsiteY45-506" fmla="*/ 5223 h 979708"/>
              <a:gd name="connsiteX46-507" fmla="*/ 8490051 w 9040730"/>
              <a:gd name="connsiteY46-508" fmla="*/ 3687 h 979708"/>
              <a:gd name="connsiteX47-509" fmla="*/ 8498948 w 9040730"/>
              <a:gd name="connsiteY47-510" fmla="*/ 2150 h 979708"/>
              <a:gd name="connsiteX48-511" fmla="*/ 8507231 w 9040730"/>
              <a:gd name="connsiteY48-512" fmla="*/ 1229 h 979708"/>
              <a:gd name="connsiteX49-513" fmla="*/ 8516128 w 9040730"/>
              <a:gd name="connsiteY49-514" fmla="*/ 307 h 979708"/>
              <a:gd name="connsiteX50-515" fmla="*/ 8525024 w 9040730"/>
              <a:gd name="connsiteY50-516" fmla="*/ 0 h 979708"/>
              <a:gd name="connsiteX51-517" fmla="*/ 8533921 w 9040730"/>
              <a:gd name="connsiteY51-518" fmla="*/ 307 h 979708"/>
              <a:gd name="connsiteX52-519" fmla="*/ 8542511 w 9040730"/>
              <a:gd name="connsiteY52-520" fmla="*/ 1229 h 979708"/>
              <a:gd name="connsiteX53-521" fmla="*/ 8551408 w 9040730"/>
              <a:gd name="connsiteY53-522" fmla="*/ 2150 h 979708"/>
              <a:gd name="connsiteX54-523" fmla="*/ 8559998 w 9040730"/>
              <a:gd name="connsiteY54-524" fmla="*/ 3687 h 979708"/>
              <a:gd name="connsiteX55-525" fmla="*/ 8568895 w 9040730"/>
              <a:gd name="connsiteY55-526" fmla="*/ 5223 h 979708"/>
              <a:gd name="connsiteX56-527" fmla="*/ 8577178 w 9040730"/>
              <a:gd name="connsiteY56-528" fmla="*/ 7680 h 979708"/>
              <a:gd name="connsiteX57-529" fmla="*/ 8585768 w 9040730"/>
              <a:gd name="connsiteY57-530" fmla="*/ 10138 h 979708"/>
              <a:gd name="connsiteX58-531" fmla="*/ 8594051 w 9040730"/>
              <a:gd name="connsiteY58-532" fmla="*/ 13518 h 979708"/>
              <a:gd name="connsiteX59-533" fmla="*/ 8602334 w 9040730"/>
              <a:gd name="connsiteY59-534" fmla="*/ 16897 h 979708"/>
              <a:gd name="connsiteX60-535" fmla="*/ 8610311 w 9040730"/>
              <a:gd name="connsiteY60-536" fmla="*/ 21198 h 979708"/>
              <a:gd name="connsiteX61-537" fmla="*/ 8618287 w 9040730"/>
              <a:gd name="connsiteY61-538" fmla="*/ 25499 h 979708"/>
              <a:gd name="connsiteX62-539" fmla="*/ 8625957 w 9040730"/>
              <a:gd name="connsiteY62-540" fmla="*/ 30415 h 979708"/>
              <a:gd name="connsiteX63-541" fmla="*/ 8633320 w 9040730"/>
              <a:gd name="connsiteY63-542" fmla="*/ 35638 h 979708"/>
              <a:gd name="connsiteX64-543" fmla="*/ 8640682 w 9040730"/>
              <a:gd name="connsiteY64-544" fmla="*/ 41475 h 979708"/>
              <a:gd name="connsiteX65-545" fmla="*/ 8647738 w 9040730"/>
              <a:gd name="connsiteY65-546" fmla="*/ 47312 h 979708"/>
              <a:gd name="connsiteX66-547" fmla="*/ 8654488 w 9040730"/>
              <a:gd name="connsiteY66-548" fmla="*/ 53764 h 979708"/>
              <a:gd name="connsiteX67-549" fmla="*/ 8987043 w 9040730"/>
              <a:gd name="connsiteY67-550" fmla="*/ 386793 h 979708"/>
              <a:gd name="connsiteX68-551" fmla="*/ 8992872 w 9040730"/>
              <a:gd name="connsiteY68-552" fmla="*/ 392937 h 979708"/>
              <a:gd name="connsiteX69-553" fmla="*/ 8998700 w 9040730"/>
              <a:gd name="connsiteY69-554" fmla="*/ 399696 h 979708"/>
              <a:gd name="connsiteX70-555" fmla="*/ 9004223 w 9040730"/>
              <a:gd name="connsiteY70-556" fmla="*/ 406455 h 979708"/>
              <a:gd name="connsiteX71-557" fmla="*/ 9009131 w 9040730"/>
              <a:gd name="connsiteY71-558" fmla="*/ 413828 h 979708"/>
              <a:gd name="connsiteX72-559" fmla="*/ 9014040 w 9040730"/>
              <a:gd name="connsiteY72-560" fmla="*/ 421509 h 979708"/>
              <a:gd name="connsiteX73-561" fmla="*/ 9018335 w 9040730"/>
              <a:gd name="connsiteY73-562" fmla="*/ 428882 h 979708"/>
              <a:gd name="connsiteX74-563" fmla="*/ 9022323 w 9040730"/>
              <a:gd name="connsiteY74-564" fmla="*/ 436870 h 979708"/>
              <a:gd name="connsiteX75-565" fmla="*/ 9026311 w 9040730"/>
              <a:gd name="connsiteY75-566" fmla="*/ 445165 h 979708"/>
              <a:gd name="connsiteX76-567" fmla="*/ 9029379 w 9040730"/>
              <a:gd name="connsiteY76-568" fmla="*/ 453153 h 979708"/>
              <a:gd name="connsiteX77-569" fmla="*/ 9032140 w 9040730"/>
              <a:gd name="connsiteY77-570" fmla="*/ 461755 h 979708"/>
              <a:gd name="connsiteX78-571" fmla="*/ 9034594 w 9040730"/>
              <a:gd name="connsiteY78-572" fmla="*/ 470357 h 979708"/>
              <a:gd name="connsiteX79-573" fmla="*/ 9036742 w 9040730"/>
              <a:gd name="connsiteY79-574" fmla="*/ 479266 h 979708"/>
              <a:gd name="connsiteX80-575" fmla="*/ 9038582 w 9040730"/>
              <a:gd name="connsiteY80-576" fmla="*/ 488483 h 979708"/>
              <a:gd name="connsiteX81-577" fmla="*/ 9039503 w 9040730"/>
              <a:gd name="connsiteY81-578" fmla="*/ 497700 h 979708"/>
              <a:gd name="connsiteX82-579" fmla="*/ 9040423 w 9040730"/>
              <a:gd name="connsiteY82-580" fmla="*/ 506916 h 979708"/>
              <a:gd name="connsiteX83-581" fmla="*/ 9040730 w 9040730"/>
              <a:gd name="connsiteY83-582" fmla="*/ 516440 h 979708"/>
              <a:gd name="connsiteX84-583" fmla="*/ 9040423 w 9040730"/>
              <a:gd name="connsiteY84-584" fmla="*/ 525964 h 979708"/>
              <a:gd name="connsiteX85-585" fmla="*/ 9039503 w 9040730"/>
              <a:gd name="connsiteY85-586" fmla="*/ 535181 h 979708"/>
              <a:gd name="connsiteX86-587" fmla="*/ 9038582 w 9040730"/>
              <a:gd name="connsiteY86-588" fmla="*/ 544397 h 979708"/>
              <a:gd name="connsiteX87-589" fmla="*/ 9036742 w 9040730"/>
              <a:gd name="connsiteY87-590" fmla="*/ 553307 h 979708"/>
              <a:gd name="connsiteX88-591" fmla="*/ 9034594 w 9040730"/>
              <a:gd name="connsiteY88-592" fmla="*/ 562524 h 979708"/>
              <a:gd name="connsiteX89-593" fmla="*/ 9032140 w 9040730"/>
              <a:gd name="connsiteY89-594" fmla="*/ 570819 h 979708"/>
              <a:gd name="connsiteX90-595" fmla="*/ 9029379 w 9040730"/>
              <a:gd name="connsiteY90-596" fmla="*/ 579421 h 979708"/>
              <a:gd name="connsiteX91-597" fmla="*/ 9026311 w 9040730"/>
              <a:gd name="connsiteY91-598" fmla="*/ 587716 h 979708"/>
              <a:gd name="connsiteX92-599" fmla="*/ 9022323 w 9040730"/>
              <a:gd name="connsiteY92-600" fmla="*/ 596011 h 979708"/>
              <a:gd name="connsiteX93-601" fmla="*/ 9018335 w 9040730"/>
              <a:gd name="connsiteY93-602" fmla="*/ 603691 h 979708"/>
              <a:gd name="connsiteX94-603" fmla="*/ 9014040 w 9040730"/>
              <a:gd name="connsiteY94-604" fmla="*/ 611679 h 979708"/>
              <a:gd name="connsiteX95-605" fmla="*/ 9009131 w 9040730"/>
              <a:gd name="connsiteY95-606" fmla="*/ 619052 h 979708"/>
              <a:gd name="connsiteX96-607" fmla="*/ 9004223 w 9040730"/>
              <a:gd name="connsiteY96-608" fmla="*/ 626426 h 979708"/>
              <a:gd name="connsiteX97-609" fmla="*/ 8998700 w 9040730"/>
              <a:gd name="connsiteY97-610" fmla="*/ 633185 h 979708"/>
              <a:gd name="connsiteX98-611" fmla="*/ 8992872 w 9040730"/>
              <a:gd name="connsiteY98-612" fmla="*/ 639943 h 979708"/>
              <a:gd name="connsiteX99-613" fmla="*/ 8987043 w 9040730"/>
              <a:gd name="connsiteY99-614" fmla="*/ 646088 h 979708"/>
              <a:gd name="connsiteX100-615" fmla="*/ 8654488 w 9040730"/>
              <a:gd name="connsiteY100-616" fmla="*/ 978809 h 979708"/>
              <a:gd name="connsiteX101-617" fmla="*/ 8653590 w 9040730"/>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040730" h="979708">
                <a:moveTo>
                  <a:pt x="0" y="332875"/>
                </a:moveTo>
                <a:lnTo>
                  <a:pt x="8421127" y="332875"/>
                </a:lnTo>
                <a:lnTo>
                  <a:pt x="8395561" y="313673"/>
                </a:lnTo>
                <a:lnTo>
                  <a:pt x="8389119" y="306607"/>
                </a:lnTo>
                <a:lnTo>
                  <a:pt x="8382676" y="299541"/>
                </a:lnTo>
                <a:lnTo>
                  <a:pt x="8377154" y="292475"/>
                </a:lnTo>
                <a:lnTo>
                  <a:pt x="8372245" y="284487"/>
                </a:lnTo>
                <a:lnTo>
                  <a:pt x="8367337" y="276807"/>
                </a:lnTo>
                <a:lnTo>
                  <a:pt x="8362735" y="269126"/>
                </a:lnTo>
                <a:lnTo>
                  <a:pt x="8358747" y="260831"/>
                </a:lnTo>
                <a:lnTo>
                  <a:pt x="8355372" y="252844"/>
                </a:lnTo>
                <a:lnTo>
                  <a:pt x="8351998" y="244241"/>
                </a:lnTo>
                <a:lnTo>
                  <a:pt x="8349237" y="235639"/>
                </a:lnTo>
                <a:lnTo>
                  <a:pt x="8347089" y="227344"/>
                </a:lnTo>
                <a:lnTo>
                  <a:pt x="8344942" y="218742"/>
                </a:lnTo>
                <a:lnTo>
                  <a:pt x="8343714" y="209832"/>
                </a:lnTo>
                <a:lnTo>
                  <a:pt x="8342487" y="201230"/>
                </a:lnTo>
                <a:cubicBezTo>
                  <a:pt x="8342385" y="198260"/>
                  <a:pt x="8342282" y="195291"/>
                  <a:pt x="8342180" y="192321"/>
                </a:cubicBezTo>
                <a:lnTo>
                  <a:pt x="8341874" y="183719"/>
                </a:lnTo>
                <a:lnTo>
                  <a:pt x="8342180" y="175116"/>
                </a:lnTo>
                <a:cubicBezTo>
                  <a:pt x="8342282" y="172146"/>
                  <a:pt x="8342385" y="169177"/>
                  <a:pt x="8342487" y="166207"/>
                </a:cubicBezTo>
                <a:lnTo>
                  <a:pt x="8343714" y="157298"/>
                </a:lnTo>
                <a:lnTo>
                  <a:pt x="8344942" y="148388"/>
                </a:lnTo>
                <a:lnTo>
                  <a:pt x="8347089" y="140093"/>
                </a:lnTo>
                <a:lnTo>
                  <a:pt x="8349237" y="131491"/>
                </a:lnTo>
                <a:lnTo>
                  <a:pt x="8351998" y="122889"/>
                </a:lnTo>
                <a:lnTo>
                  <a:pt x="8355372" y="114594"/>
                </a:lnTo>
                <a:lnTo>
                  <a:pt x="8358747" y="106299"/>
                </a:lnTo>
                <a:lnTo>
                  <a:pt x="8362735" y="98311"/>
                </a:lnTo>
                <a:lnTo>
                  <a:pt x="8367337" y="90630"/>
                </a:lnTo>
                <a:lnTo>
                  <a:pt x="8372245" y="82643"/>
                </a:lnTo>
                <a:lnTo>
                  <a:pt x="8377154" y="75269"/>
                </a:lnTo>
                <a:lnTo>
                  <a:pt x="8382676" y="67896"/>
                </a:lnTo>
                <a:lnTo>
                  <a:pt x="8389119" y="60830"/>
                </a:lnTo>
                <a:lnTo>
                  <a:pt x="8395561" y="53764"/>
                </a:lnTo>
                <a:lnTo>
                  <a:pt x="8402310" y="47312"/>
                </a:lnTo>
                <a:lnTo>
                  <a:pt x="8409673" y="41475"/>
                </a:lnTo>
                <a:lnTo>
                  <a:pt x="8416729" y="35638"/>
                </a:lnTo>
                <a:lnTo>
                  <a:pt x="8424399" y="30415"/>
                </a:lnTo>
                <a:lnTo>
                  <a:pt x="8431762" y="25499"/>
                </a:lnTo>
                <a:lnTo>
                  <a:pt x="8440045" y="21198"/>
                </a:lnTo>
                <a:lnTo>
                  <a:pt x="8448021" y="16897"/>
                </a:lnTo>
                <a:lnTo>
                  <a:pt x="8456304" y="13518"/>
                </a:lnTo>
                <a:lnTo>
                  <a:pt x="8464281" y="10138"/>
                </a:lnTo>
                <a:lnTo>
                  <a:pt x="8472871" y="7680"/>
                </a:lnTo>
                <a:lnTo>
                  <a:pt x="8481461" y="5223"/>
                </a:lnTo>
                <a:lnTo>
                  <a:pt x="8490051" y="3687"/>
                </a:lnTo>
                <a:lnTo>
                  <a:pt x="8498948" y="2150"/>
                </a:lnTo>
                <a:lnTo>
                  <a:pt x="8507231" y="1229"/>
                </a:lnTo>
                <a:lnTo>
                  <a:pt x="8516128" y="307"/>
                </a:lnTo>
                <a:lnTo>
                  <a:pt x="8525024" y="0"/>
                </a:lnTo>
                <a:lnTo>
                  <a:pt x="8533921" y="307"/>
                </a:lnTo>
                <a:lnTo>
                  <a:pt x="8542511" y="1229"/>
                </a:lnTo>
                <a:lnTo>
                  <a:pt x="8551408" y="2150"/>
                </a:lnTo>
                <a:lnTo>
                  <a:pt x="8559998" y="3687"/>
                </a:lnTo>
                <a:lnTo>
                  <a:pt x="8568895" y="5223"/>
                </a:lnTo>
                <a:lnTo>
                  <a:pt x="8577178" y="7680"/>
                </a:lnTo>
                <a:lnTo>
                  <a:pt x="8585768" y="10138"/>
                </a:lnTo>
                <a:lnTo>
                  <a:pt x="8594051" y="13518"/>
                </a:lnTo>
                <a:lnTo>
                  <a:pt x="8602334" y="16897"/>
                </a:lnTo>
                <a:lnTo>
                  <a:pt x="8610311" y="21198"/>
                </a:lnTo>
                <a:lnTo>
                  <a:pt x="8618287" y="25499"/>
                </a:lnTo>
                <a:lnTo>
                  <a:pt x="8625957" y="30415"/>
                </a:lnTo>
                <a:lnTo>
                  <a:pt x="8633320" y="35638"/>
                </a:lnTo>
                <a:lnTo>
                  <a:pt x="8640682" y="41475"/>
                </a:lnTo>
                <a:lnTo>
                  <a:pt x="8647738" y="47312"/>
                </a:lnTo>
                <a:lnTo>
                  <a:pt x="8654488" y="53764"/>
                </a:lnTo>
                <a:lnTo>
                  <a:pt x="8987043" y="386793"/>
                </a:lnTo>
                <a:lnTo>
                  <a:pt x="8992872" y="392937"/>
                </a:lnTo>
                <a:lnTo>
                  <a:pt x="8998700" y="399696"/>
                </a:lnTo>
                <a:lnTo>
                  <a:pt x="9004223" y="406455"/>
                </a:lnTo>
                <a:lnTo>
                  <a:pt x="9009131" y="413828"/>
                </a:lnTo>
                <a:lnTo>
                  <a:pt x="9014040" y="421509"/>
                </a:lnTo>
                <a:lnTo>
                  <a:pt x="9018335" y="428882"/>
                </a:lnTo>
                <a:lnTo>
                  <a:pt x="9022323" y="436870"/>
                </a:lnTo>
                <a:lnTo>
                  <a:pt x="9026311" y="445165"/>
                </a:lnTo>
                <a:lnTo>
                  <a:pt x="9029379" y="453153"/>
                </a:lnTo>
                <a:lnTo>
                  <a:pt x="9032140" y="461755"/>
                </a:lnTo>
                <a:lnTo>
                  <a:pt x="9034594" y="470357"/>
                </a:lnTo>
                <a:lnTo>
                  <a:pt x="9036742" y="479266"/>
                </a:lnTo>
                <a:lnTo>
                  <a:pt x="9038582" y="488483"/>
                </a:lnTo>
                <a:lnTo>
                  <a:pt x="9039503" y="497700"/>
                </a:lnTo>
                <a:cubicBezTo>
                  <a:pt x="9039810" y="500772"/>
                  <a:pt x="9040116" y="503844"/>
                  <a:pt x="9040423" y="506916"/>
                </a:cubicBezTo>
                <a:cubicBezTo>
                  <a:pt x="9040525" y="510091"/>
                  <a:pt x="9040628" y="513265"/>
                  <a:pt x="9040730" y="516440"/>
                </a:cubicBezTo>
                <a:cubicBezTo>
                  <a:pt x="9040628" y="519615"/>
                  <a:pt x="9040525" y="522789"/>
                  <a:pt x="9040423" y="525964"/>
                </a:cubicBezTo>
                <a:cubicBezTo>
                  <a:pt x="9040116" y="529036"/>
                  <a:pt x="9039810" y="532109"/>
                  <a:pt x="9039503" y="535181"/>
                </a:cubicBezTo>
                <a:lnTo>
                  <a:pt x="9038582" y="544397"/>
                </a:lnTo>
                <a:lnTo>
                  <a:pt x="9036742" y="553307"/>
                </a:lnTo>
                <a:lnTo>
                  <a:pt x="9034594" y="562524"/>
                </a:lnTo>
                <a:lnTo>
                  <a:pt x="9032140" y="570819"/>
                </a:lnTo>
                <a:lnTo>
                  <a:pt x="9029379" y="579421"/>
                </a:lnTo>
                <a:lnTo>
                  <a:pt x="9026311" y="587716"/>
                </a:lnTo>
                <a:lnTo>
                  <a:pt x="9022323" y="596011"/>
                </a:lnTo>
                <a:lnTo>
                  <a:pt x="9018335" y="603691"/>
                </a:lnTo>
                <a:lnTo>
                  <a:pt x="9014040" y="611679"/>
                </a:lnTo>
                <a:lnTo>
                  <a:pt x="9009131" y="619052"/>
                </a:lnTo>
                <a:lnTo>
                  <a:pt x="9004223" y="626426"/>
                </a:lnTo>
                <a:lnTo>
                  <a:pt x="8998700" y="633185"/>
                </a:lnTo>
                <a:lnTo>
                  <a:pt x="8992872" y="639943"/>
                </a:lnTo>
                <a:lnTo>
                  <a:pt x="8987043" y="646088"/>
                </a:lnTo>
                <a:lnTo>
                  <a:pt x="8654488" y="978809"/>
                </a:lnTo>
                <a:lnTo>
                  <a:pt x="8653590"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4"/>
            </p:custDataLst>
          </p:nvPr>
        </p:nvSpPr>
        <p:spPr bwMode="auto">
          <a:xfrm>
            <a:off x="1367562" y="4658940"/>
            <a:ext cx="8798415" cy="1011462"/>
          </a:xfrm>
          <a:custGeom>
            <a:avLst/>
            <a:gdLst>
              <a:gd name="connsiteX0" fmla="*/ 8135062 w 8522202"/>
              <a:gd name="connsiteY0" fmla="*/ 443714 h 979708"/>
              <a:gd name="connsiteX1" fmla="*/ 0 w 8522202"/>
              <a:gd name="connsiteY1" fmla="*/ 443714 h 979708"/>
              <a:gd name="connsiteX2" fmla="*/ 0 w 8522202"/>
              <a:gd name="connsiteY2" fmla="*/ 332875 h 979708"/>
              <a:gd name="connsiteX3" fmla="*/ 7902599 w 8522202"/>
              <a:gd name="connsiteY3" fmla="*/ 332875 h 979708"/>
              <a:gd name="connsiteX4" fmla="*/ 7877033 w 8522202"/>
              <a:gd name="connsiteY4" fmla="*/ 313673 h 979708"/>
              <a:gd name="connsiteX5" fmla="*/ 7870591 w 8522202"/>
              <a:gd name="connsiteY5" fmla="*/ 306607 h 979708"/>
              <a:gd name="connsiteX6" fmla="*/ 7864148 w 8522202"/>
              <a:gd name="connsiteY6" fmla="*/ 299541 h 979708"/>
              <a:gd name="connsiteX7" fmla="*/ 7858626 w 8522202"/>
              <a:gd name="connsiteY7" fmla="*/ 292475 h 979708"/>
              <a:gd name="connsiteX8" fmla="*/ 7853717 w 8522202"/>
              <a:gd name="connsiteY8" fmla="*/ 284487 h 979708"/>
              <a:gd name="connsiteX9" fmla="*/ 7848809 w 8522202"/>
              <a:gd name="connsiteY9" fmla="*/ 276807 h 979708"/>
              <a:gd name="connsiteX10" fmla="*/ 7844207 w 8522202"/>
              <a:gd name="connsiteY10" fmla="*/ 269126 h 979708"/>
              <a:gd name="connsiteX11" fmla="*/ 7840219 w 8522202"/>
              <a:gd name="connsiteY11" fmla="*/ 260831 h 979708"/>
              <a:gd name="connsiteX12" fmla="*/ 7836844 w 8522202"/>
              <a:gd name="connsiteY12" fmla="*/ 252844 h 979708"/>
              <a:gd name="connsiteX13" fmla="*/ 7833470 w 8522202"/>
              <a:gd name="connsiteY13" fmla="*/ 244241 h 979708"/>
              <a:gd name="connsiteX14" fmla="*/ 7830709 w 8522202"/>
              <a:gd name="connsiteY14" fmla="*/ 235639 h 979708"/>
              <a:gd name="connsiteX15" fmla="*/ 7828561 w 8522202"/>
              <a:gd name="connsiteY15" fmla="*/ 227344 h 979708"/>
              <a:gd name="connsiteX16" fmla="*/ 7826414 w 8522202"/>
              <a:gd name="connsiteY16" fmla="*/ 218742 h 979708"/>
              <a:gd name="connsiteX17" fmla="*/ 7825186 w 8522202"/>
              <a:gd name="connsiteY17" fmla="*/ 209832 h 979708"/>
              <a:gd name="connsiteX18" fmla="*/ 7823959 w 8522202"/>
              <a:gd name="connsiteY18" fmla="*/ 201230 h 979708"/>
              <a:gd name="connsiteX19" fmla="*/ 7823652 w 8522202"/>
              <a:gd name="connsiteY19" fmla="*/ 192321 h 979708"/>
              <a:gd name="connsiteX20" fmla="*/ 7823346 w 8522202"/>
              <a:gd name="connsiteY20" fmla="*/ 183719 h 979708"/>
              <a:gd name="connsiteX21" fmla="*/ 7823652 w 8522202"/>
              <a:gd name="connsiteY21" fmla="*/ 175116 h 979708"/>
              <a:gd name="connsiteX22" fmla="*/ 7823959 w 8522202"/>
              <a:gd name="connsiteY22" fmla="*/ 166207 h 979708"/>
              <a:gd name="connsiteX23" fmla="*/ 7825186 w 8522202"/>
              <a:gd name="connsiteY23" fmla="*/ 157298 h 979708"/>
              <a:gd name="connsiteX24" fmla="*/ 7826414 w 8522202"/>
              <a:gd name="connsiteY24" fmla="*/ 148388 h 979708"/>
              <a:gd name="connsiteX25" fmla="*/ 7828561 w 8522202"/>
              <a:gd name="connsiteY25" fmla="*/ 140093 h 979708"/>
              <a:gd name="connsiteX26" fmla="*/ 7830709 w 8522202"/>
              <a:gd name="connsiteY26" fmla="*/ 131491 h 979708"/>
              <a:gd name="connsiteX27" fmla="*/ 7833470 w 8522202"/>
              <a:gd name="connsiteY27" fmla="*/ 122889 h 979708"/>
              <a:gd name="connsiteX28" fmla="*/ 7836844 w 8522202"/>
              <a:gd name="connsiteY28" fmla="*/ 114594 h 979708"/>
              <a:gd name="connsiteX29" fmla="*/ 7840219 w 8522202"/>
              <a:gd name="connsiteY29" fmla="*/ 106299 h 979708"/>
              <a:gd name="connsiteX30" fmla="*/ 7844207 w 8522202"/>
              <a:gd name="connsiteY30" fmla="*/ 98311 h 979708"/>
              <a:gd name="connsiteX31" fmla="*/ 7848809 w 8522202"/>
              <a:gd name="connsiteY31" fmla="*/ 90630 h 979708"/>
              <a:gd name="connsiteX32" fmla="*/ 7853717 w 8522202"/>
              <a:gd name="connsiteY32" fmla="*/ 82643 h 979708"/>
              <a:gd name="connsiteX33" fmla="*/ 7858626 w 8522202"/>
              <a:gd name="connsiteY33" fmla="*/ 75269 h 979708"/>
              <a:gd name="connsiteX34" fmla="*/ 7864148 w 8522202"/>
              <a:gd name="connsiteY34" fmla="*/ 67896 h 979708"/>
              <a:gd name="connsiteX35" fmla="*/ 7870591 w 8522202"/>
              <a:gd name="connsiteY35" fmla="*/ 60830 h 979708"/>
              <a:gd name="connsiteX36" fmla="*/ 7877033 w 8522202"/>
              <a:gd name="connsiteY36" fmla="*/ 53764 h 979708"/>
              <a:gd name="connsiteX37" fmla="*/ 7883782 w 8522202"/>
              <a:gd name="connsiteY37" fmla="*/ 47312 h 979708"/>
              <a:gd name="connsiteX38" fmla="*/ 7891145 w 8522202"/>
              <a:gd name="connsiteY38" fmla="*/ 41475 h 979708"/>
              <a:gd name="connsiteX39" fmla="*/ 7898201 w 8522202"/>
              <a:gd name="connsiteY39" fmla="*/ 35638 h 979708"/>
              <a:gd name="connsiteX40" fmla="*/ 7905871 w 8522202"/>
              <a:gd name="connsiteY40" fmla="*/ 30415 h 979708"/>
              <a:gd name="connsiteX41" fmla="*/ 7913234 w 8522202"/>
              <a:gd name="connsiteY41" fmla="*/ 25499 h 979708"/>
              <a:gd name="connsiteX42" fmla="*/ 7921517 w 8522202"/>
              <a:gd name="connsiteY42" fmla="*/ 21198 h 979708"/>
              <a:gd name="connsiteX43" fmla="*/ 7929493 w 8522202"/>
              <a:gd name="connsiteY43" fmla="*/ 16897 h 979708"/>
              <a:gd name="connsiteX44" fmla="*/ 7937776 w 8522202"/>
              <a:gd name="connsiteY44" fmla="*/ 13518 h 979708"/>
              <a:gd name="connsiteX45" fmla="*/ 7945753 w 8522202"/>
              <a:gd name="connsiteY45" fmla="*/ 10138 h 979708"/>
              <a:gd name="connsiteX46" fmla="*/ 7954343 w 8522202"/>
              <a:gd name="connsiteY46" fmla="*/ 7680 h 979708"/>
              <a:gd name="connsiteX47" fmla="*/ 7962933 w 8522202"/>
              <a:gd name="connsiteY47" fmla="*/ 5223 h 979708"/>
              <a:gd name="connsiteX48" fmla="*/ 7971523 w 8522202"/>
              <a:gd name="connsiteY48" fmla="*/ 3687 h 979708"/>
              <a:gd name="connsiteX49" fmla="*/ 7980420 w 8522202"/>
              <a:gd name="connsiteY49" fmla="*/ 2150 h 979708"/>
              <a:gd name="connsiteX50" fmla="*/ 7988703 w 8522202"/>
              <a:gd name="connsiteY50" fmla="*/ 1229 h 979708"/>
              <a:gd name="connsiteX51" fmla="*/ 7997600 w 8522202"/>
              <a:gd name="connsiteY51" fmla="*/ 307 h 979708"/>
              <a:gd name="connsiteX52" fmla="*/ 8006496 w 8522202"/>
              <a:gd name="connsiteY52" fmla="*/ 0 h 979708"/>
              <a:gd name="connsiteX53" fmla="*/ 8015393 w 8522202"/>
              <a:gd name="connsiteY53" fmla="*/ 307 h 979708"/>
              <a:gd name="connsiteX54" fmla="*/ 8023983 w 8522202"/>
              <a:gd name="connsiteY54" fmla="*/ 1229 h 979708"/>
              <a:gd name="connsiteX55" fmla="*/ 8032880 w 8522202"/>
              <a:gd name="connsiteY55" fmla="*/ 2150 h 979708"/>
              <a:gd name="connsiteX56" fmla="*/ 8041470 w 8522202"/>
              <a:gd name="connsiteY56" fmla="*/ 3687 h 979708"/>
              <a:gd name="connsiteX57" fmla="*/ 8050367 w 8522202"/>
              <a:gd name="connsiteY57" fmla="*/ 5223 h 979708"/>
              <a:gd name="connsiteX58" fmla="*/ 8058650 w 8522202"/>
              <a:gd name="connsiteY58" fmla="*/ 7680 h 979708"/>
              <a:gd name="connsiteX59" fmla="*/ 8067240 w 8522202"/>
              <a:gd name="connsiteY59" fmla="*/ 10138 h 979708"/>
              <a:gd name="connsiteX60" fmla="*/ 8075523 w 8522202"/>
              <a:gd name="connsiteY60" fmla="*/ 13518 h 979708"/>
              <a:gd name="connsiteX61" fmla="*/ 8083806 w 8522202"/>
              <a:gd name="connsiteY61" fmla="*/ 16897 h 979708"/>
              <a:gd name="connsiteX62" fmla="*/ 8091783 w 8522202"/>
              <a:gd name="connsiteY62" fmla="*/ 21198 h 979708"/>
              <a:gd name="connsiteX63" fmla="*/ 8099759 w 8522202"/>
              <a:gd name="connsiteY63" fmla="*/ 25499 h 979708"/>
              <a:gd name="connsiteX64" fmla="*/ 8107429 w 8522202"/>
              <a:gd name="connsiteY64" fmla="*/ 30415 h 979708"/>
              <a:gd name="connsiteX65" fmla="*/ 8114792 w 8522202"/>
              <a:gd name="connsiteY65" fmla="*/ 35638 h 979708"/>
              <a:gd name="connsiteX66" fmla="*/ 8122154 w 8522202"/>
              <a:gd name="connsiteY66" fmla="*/ 41475 h 979708"/>
              <a:gd name="connsiteX67" fmla="*/ 8129210 w 8522202"/>
              <a:gd name="connsiteY67" fmla="*/ 47312 h 979708"/>
              <a:gd name="connsiteX68" fmla="*/ 8135960 w 8522202"/>
              <a:gd name="connsiteY68" fmla="*/ 53764 h 979708"/>
              <a:gd name="connsiteX69" fmla="*/ 8468515 w 8522202"/>
              <a:gd name="connsiteY69" fmla="*/ 386793 h 979708"/>
              <a:gd name="connsiteX70" fmla="*/ 8474344 w 8522202"/>
              <a:gd name="connsiteY70" fmla="*/ 392937 h 979708"/>
              <a:gd name="connsiteX71" fmla="*/ 8480172 w 8522202"/>
              <a:gd name="connsiteY71" fmla="*/ 399696 h 979708"/>
              <a:gd name="connsiteX72" fmla="*/ 8485695 w 8522202"/>
              <a:gd name="connsiteY72" fmla="*/ 406455 h 979708"/>
              <a:gd name="connsiteX73" fmla="*/ 8490603 w 8522202"/>
              <a:gd name="connsiteY73" fmla="*/ 413828 h 979708"/>
              <a:gd name="connsiteX74" fmla="*/ 8495512 w 8522202"/>
              <a:gd name="connsiteY74" fmla="*/ 421509 h 979708"/>
              <a:gd name="connsiteX75" fmla="*/ 8499807 w 8522202"/>
              <a:gd name="connsiteY75" fmla="*/ 428882 h 979708"/>
              <a:gd name="connsiteX76" fmla="*/ 8503795 w 8522202"/>
              <a:gd name="connsiteY76" fmla="*/ 436870 h 979708"/>
              <a:gd name="connsiteX77" fmla="*/ 8507783 w 8522202"/>
              <a:gd name="connsiteY77" fmla="*/ 445165 h 979708"/>
              <a:gd name="connsiteX78" fmla="*/ 8510851 w 8522202"/>
              <a:gd name="connsiteY78" fmla="*/ 453153 h 979708"/>
              <a:gd name="connsiteX79" fmla="*/ 8513612 w 8522202"/>
              <a:gd name="connsiteY79" fmla="*/ 461755 h 979708"/>
              <a:gd name="connsiteX80" fmla="*/ 8516066 w 8522202"/>
              <a:gd name="connsiteY80" fmla="*/ 470357 h 979708"/>
              <a:gd name="connsiteX81" fmla="*/ 8518214 w 8522202"/>
              <a:gd name="connsiteY81" fmla="*/ 479266 h 979708"/>
              <a:gd name="connsiteX82" fmla="*/ 8520054 w 8522202"/>
              <a:gd name="connsiteY82" fmla="*/ 488483 h 979708"/>
              <a:gd name="connsiteX83" fmla="*/ 8520975 w 8522202"/>
              <a:gd name="connsiteY83" fmla="*/ 497700 h 979708"/>
              <a:gd name="connsiteX84" fmla="*/ 8521895 w 8522202"/>
              <a:gd name="connsiteY84" fmla="*/ 506916 h 979708"/>
              <a:gd name="connsiteX85" fmla="*/ 8522202 w 8522202"/>
              <a:gd name="connsiteY85" fmla="*/ 516440 h 979708"/>
              <a:gd name="connsiteX86" fmla="*/ 8521895 w 8522202"/>
              <a:gd name="connsiteY86" fmla="*/ 525964 h 979708"/>
              <a:gd name="connsiteX87" fmla="*/ 8520975 w 8522202"/>
              <a:gd name="connsiteY87" fmla="*/ 535181 h 979708"/>
              <a:gd name="connsiteX88" fmla="*/ 8520054 w 8522202"/>
              <a:gd name="connsiteY88" fmla="*/ 544397 h 979708"/>
              <a:gd name="connsiteX89" fmla="*/ 8518214 w 8522202"/>
              <a:gd name="connsiteY89" fmla="*/ 553307 h 979708"/>
              <a:gd name="connsiteX90" fmla="*/ 8516066 w 8522202"/>
              <a:gd name="connsiteY90" fmla="*/ 562524 h 979708"/>
              <a:gd name="connsiteX91" fmla="*/ 8513612 w 8522202"/>
              <a:gd name="connsiteY91" fmla="*/ 570819 h 979708"/>
              <a:gd name="connsiteX92" fmla="*/ 8510851 w 8522202"/>
              <a:gd name="connsiteY92" fmla="*/ 579421 h 979708"/>
              <a:gd name="connsiteX93" fmla="*/ 8507783 w 8522202"/>
              <a:gd name="connsiteY93" fmla="*/ 587716 h 979708"/>
              <a:gd name="connsiteX94" fmla="*/ 8503795 w 8522202"/>
              <a:gd name="connsiteY94" fmla="*/ 596011 h 979708"/>
              <a:gd name="connsiteX95" fmla="*/ 8499807 w 8522202"/>
              <a:gd name="connsiteY95" fmla="*/ 603691 h 979708"/>
              <a:gd name="connsiteX96" fmla="*/ 8495512 w 8522202"/>
              <a:gd name="connsiteY96" fmla="*/ 611679 h 979708"/>
              <a:gd name="connsiteX97" fmla="*/ 8490603 w 8522202"/>
              <a:gd name="connsiteY97" fmla="*/ 619052 h 979708"/>
              <a:gd name="connsiteX98" fmla="*/ 8485695 w 8522202"/>
              <a:gd name="connsiteY98" fmla="*/ 626426 h 979708"/>
              <a:gd name="connsiteX99" fmla="*/ 8480172 w 8522202"/>
              <a:gd name="connsiteY99" fmla="*/ 633185 h 979708"/>
              <a:gd name="connsiteX100" fmla="*/ 8474344 w 8522202"/>
              <a:gd name="connsiteY100" fmla="*/ 639943 h 979708"/>
              <a:gd name="connsiteX101" fmla="*/ 8468515 w 8522202"/>
              <a:gd name="connsiteY101" fmla="*/ 646088 h 979708"/>
              <a:gd name="connsiteX102" fmla="*/ 8135960 w 8522202"/>
              <a:gd name="connsiteY102" fmla="*/ 978809 h 979708"/>
              <a:gd name="connsiteX103" fmla="*/ 8135062 w 8522202"/>
              <a:gd name="connsiteY103" fmla="*/ 979708 h 979708"/>
              <a:gd name="connsiteX104" fmla="*/ 8226502 w 8522202"/>
              <a:gd name="connsiteY104" fmla="*/ 535154 h 979708"/>
              <a:gd name="connsiteX0-1" fmla="*/ 8135062 w 8522202"/>
              <a:gd name="connsiteY0-2" fmla="*/ 443714 h 979708"/>
              <a:gd name="connsiteX1-3" fmla="*/ 0 w 8522202"/>
              <a:gd name="connsiteY1-4" fmla="*/ 443714 h 979708"/>
              <a:gd name="connsiteX2-5" fmla="*/ 0 w 8522202"/>
              <a:gd name="connsiteY2-6" fmla="*/ 332875 h 979708"/>
              <a:gd name="connsiteX3-7" fmla="*/ 7902599 w 8522202"/>
              <a:gd name="connsiteY3-8" fmla="*/ 332875 h 979708"/>
              <a:gd name="connsiteX4-9" fmla="*/ 7877033 w 8522202"/>
              <a:gd name="connsiteY4-10" fmla="*/ 313673 h 979708"/>
              <a:gd name="connsiteX5-11" fmla="*/ 7870591 w 8522202"/>
              <a:gd name="connsiteY5-12" fmla="*/ 306607 h 979708"/>
              <a:gd name="connsiteX6-13" fmla="*/ 7864148 w 8522202"/>
              <a:gd name="connsiteY6-14" fmla="*/ 299541 h 979708"/>
              <a:gd name="connsiteX7-15" fmla="*/ 7858626 w 8522202"/>
              <a:gd name="connsiteY7-16" fmla="*/ 292475 h 979708"/>
              <a:gd name="connsiteX8-17" fmla="*/ 7853717 w 8522202"/>
              <a:gd name="connsiteY8-18" fmla="*/ 284487 h 979708"/>
              <a:gd name="connsiteX9-19" fmla="*/ 7848809 w 8522202"/>
              <a:gd name="connsiteY9-20" fmla="*/ 276807 h 979708"/>
              <a:gd name="connsiteX10-21" fmla="*/ 7844207 w 8522202"/>
              <a:gd name="connsiteY10-22" fmla="*/ 269126 h 979708"/>
              <a:gd name="connsiteX11-23" fmla="*/ 7840219 w 8522202"/>
              <a:gd name="connsiteY11-24" fmla="*/ 260831 h 979708"/>
              <a:gd name="connsiteX12-25" fmla="*/ 7836844 w 8522202"/>
              <a:gd name="connsiteY12-26" fmla="*/ 252844 h 979708"/>
              <a:gd name="connsiteX13-27" fmla="*/ 7833470 w 8522202"/>
              <a:gd name="connsiteY13-28" fmla="*/ 244241 h 979708"/>
              <a:gd name="connsiteX14-29" fmla="*/ 7830709 w 8522202"/>
              <a:gd name="connsiteY14-30" fmla="*/ 235639 h 979708"/>
              <a:gd name="connsiteX15-31" fmla="*/ 7828561 w 8522202"/>
              <a:gd name="connsiteY15-32" fmla="*/ 227344 h 979708"/>
              <a:gd name="connsiteX16-33" fmla="*/ 7826414 w 8522202"/>
              <a:gd name="connsiteY16-34" fmla="*/ 218742 h 979708"/>
              <a:gd name="connsiteX17-35" fmla="*/ 7825186 w 8522202"/>
              <a:gd name="connsiteY17-36" fmla="*/ 209832 h 979708"/>
              <a:gd name="connsiteX18-37" fmla="*/ 7823959 w 8522202"/>
              <a:gd name="connsiteY18-38" fmla="*/ 201230 h 979708"/>
              <a:gd name="connsiteX19-39" fmla="*/ 7823652 w 8522202"/>
              <a:gd name="connsiteY19-40" fmla="*/ 192321 h 979708"/>
              <a:gd name="connsiteX20-41" fmla="*/ 7823346 w 8522202"/>
              <a:gd name="connsiteY20-42" fmla="*/ 183719 h 979708"/>
              <a:gd name="connsiteX21-43" fmla="*/ 7823652 w 8522202"/>
              <a:gd name="connsiteY21-44" fmla="*/ 175116 h 979708"/>
              <a:gd name="connsiteX22-45" fmla="*/ 7823959 w 8522202"/>
              <a:gd name="connsiteY22-46" fmla="*/ 166207 h 979708"/>
              <a:gd name="connsiteX23-47" fmla="*/ 7825186 w 8522202"/>
              <a:gd name="connsiteY23-48" fmla="*/ 157298 h 979708"/>
              <a:gd name="connsiteX24-49" fmla="*/ 7826414 w 8522202"/>
              <a:gd name="connsiteY24-50" fmla="*/ 148388 h 979708"/>
              <a:gd name="connsiteX25-51" fmla="*/ 7828561 w 8522202"/>
              <a:gd name="connsiteY25-52" fmla="*/ 140093 h 979708"/>
              <a:gd name="connsiteX26-53" fmla="*/ 7830709 w 8522202"/>
              <a:gd name="connsiteY26-54" fmla="*/ 131491 h 979708"/>
              <a:gd name="connsiteX27-55" fmla="*/ 7833470 w 8522202"/>
              <a:gd name="connsiteY27-56" fmla="*/ 122889 h 979708"/>
              <a:gd name="connsiteX28-57" fmla="*/ 7836844 w 8522202"/>
              <a:gd name="connsiteY28-58" fmla="*/ 114594 h 979708"/>
              <a:gd name="connsiteX29-59" fmla="*/ 7840219 w 8522202"/>
              <a:gd name="connsiteY29-60" fmla="*/ 106299 h 979708"/>
              <a:gd name="connsiteX30-61" fmla="*/ 7844207 w 8522202"/>
              <a:gd name="connsiteY30-62" fmla="*/ 98311 h 979708"/>
              <a:gd name="connsiteX31-63" fmla="*/ 7848809 w 8522202"/>
              <a:gd name="connsiteY31-64" fmla="*/ 90630 h 979708"/>
              <a:gd name="connsiteX32-65" fmla="*/ 7853717 w 8522202"/>
              <a:gd name="connsiteY32-66" fmla="*/ 82643 h 979708"/>
              <a:gd name="connsiteX33-67" fmla="*/ 7858626 w 8522202"/>
              <a:gd name="connsiteY33-68" fmla="*/ 75269 h 979708"/>
              <a:gd name="connsiteX34-69" fmla="*/ 7864148 w 8522202"/>
              <a:gd name="connsiteY34-70" fmla="*/ 67896 h 979708"/>
              <a:gd name="connsiteX35-71" fmla="*/ 7870591 w 8522202"/>
              <a:gd name="connsiteY35-72" fmla="*/ 60830 h 979708"/>
              <a:gd name="connsiteX36-73" fmla="*/ 7877033 w 8522202"/>
              <a:gd name="connsiteY36-74" fmla="*/ 53764 h 979708"/>
              <a:gd name="connsiteX37-75" fmla="*/ 7883782 w 8522202"/>
              <a:gd name="connsiteY37-76" fmla="*/ 47312 h 979708"/>
              <a:gd name="connsiteX38-77" fmla="*/ 7891145 w 8522202"/>
              <a:gd name="connsiteY38-78" fmla="*/ 41475 h 979708"/>
              <a:gd name="connsiteX39-79" fmla="*/ 7898201 w 8522202"/>
              <a:gd name="connsiteY39-80" fmla="*/ 35638 h 979708"/>
              <a:gd name="connsiteX40-81" fmla="*/ 7905871 w 8522202"/>
              <a:gd name="connsiteY40-82" fmla="*/ 30415 h 979708"/>
              <a:gd name="connsiteX41-83" fmla="*/ 7913234 w 8522202"/>
              <a:gd name="connsiteY41-84" fmla="*/ 25499 h 979708"/>
              <a:gd name="connsiteX42-85" fmla="*/ 7921517 w 8522202"/>
              <a:gd name="connsiteY42-86" fmla="*/ 21198 h 979708"/>
              <a:gd name="connsiteX43-87" fmla="*/ 7929493 w 8522202"/>
              <a:gd name="connsiteY43-88" fmla="*/ 16897 h 979708"/>
              <a:gd name="connsiteX44-89" fmla="*/ 7937776 w 8522202"/>
              <a:gd name="connsiteY44-90" fmla="*/ 13518 h 979708"/>
              <a:gd name="connsiteX45-91" fmla="*/ 7945753 w 8522202"/>
              <a:gd name="connsiteY45-92" fmla="*/ 10138 h 979708"/>
              <a:gd name="connsiteX46-93" fmla="*/ 7954343 w 8522202"/>
              <a:gd name="connsiteY46-94" fmla="*/ 7680 h 979708"/>
              <a:gd name="connsiteX47-95" fmla="*/ 7962933 w 8522202"/>
              <a:gd name="connsiteY47-96" fmla="*/ 5223 h 979708"/>
              <a:gd name="connsiteX48-97" fmla="*/ 7971523 w 8522202"/>
              <a:gd name="connsiteY48-98" fmla="*/ 3687 h 979708"/>
              <a:gd name="connsiteX49-99" fmla="*/ 7980420 w 8522202"/>
              <a:gd name="connsiteY49-100" fmla="*/ 2150 h 979708"/>
              <a:gd name="connsiteX50-101" fmla="*/ 7988703 w 8522202"/>
              <a:gd name="connsiteY50-102" fmla="*/ 1229 h 979708"/>
              <a:gd name="connsiteX51-103" fmla="*/ 7997600 w 8522202"/>
              <a:gd name="connsiteY51-104" fmla="*/ 307 h 979708"/>
              <a:gd name="connsiteX52-105" fmla="*/ 8006496 w 8522202"/>
              <a:gd name="connsiteY52-106" fmla="*/ 0 h 979708"/>
              <a:gd name="connsiteX53-107" fmla="*/ 8015393 w 8522202"/>
              <a:gd name="connsiteY53-108" fmla="*/ 307 h 979708"/>
              <a:gd name="connsiteX54-109" fmla="*/ 8023983 w 8522202"/>
              <a:gd name="connsiteY54-110" fmla="*/ 1229 h 979708"/>
              <a:gd name="connsiteX55-111" fmla="*/ 8032880 w 8522202"/>
              <a:gd name="connsiteY55-112" fmla="*/ 2150 h 979708"/>
              <a:gd name="connsiteX56-113" fmla="*/ 8041470 w 8522202"/>
              <a:gd name="connsiteY56-114" fmla="*/ 3687 h 979708"/>
              <a:gd name="connsiteX57-115" fmla="*/ 8050367 w 8522202"/>
              <a:gd name="connsiteY57-116" fmla="*/ 5223 h 979708"/>
              <a:gd name="connsiteX58-117" fmla="*/ 8058650 w 8522202"/>
              <a:gd name="connsiteY58-118" fmla="*/ 7680 h 979708"/>
              <a:gd name="connsiteX59-119" fmla="*/ 8067240 w 8522202"/>
              <a:gd name="connsiteY59-120" fmla="*/ 10138 h 979708"/>
              <a:gd name="connsiteX60-121" fmla="*/ 8075523 w 8522202"/>
              <a:gd name="connsiteY60-122" fmla="*/ 13518 h 979708"/>
              <a:gd name="connsiteX61-123" fmla="*/ 8083806 w 8522202"/>
              <a:gd name="connsiteY61-124" fmla="*/ 16897 h 979708"/>
              <a:gd name="connsiteX62-125" fmla="*/ 8091783 w 8522202"/>
              <a:gd name="connsiteY62-126" fmla="*/ 21198 h 979708"/>
              <a:gd name="connsiteX63-127" fmla="*/ 8099759 w 8522202"/>
              <a:gd name="connsiteY63-128" fmla="*/ 25499 h 979708"/>
              <a:gd name="connsiteX64-129" fmla="*/ 8107429 w 8522202"/>
              <a:gd name="connsiteY64-130" fmla="*/ 30415 h 979708"/>
              <a:gd name="connsiteX65-131" fmla="*/ 8114792 w 8522202"/>
              <a:gd name="connsiteY65-132" fmla="*/ 35638 h 979708"/>
              <a:gd name="connsiteX66-133" fmla="*/ 8122154 w 8522202"/>
              <a:gd name="connsiteY66-134" fmla="*/ 41475 h 979708"/>
              <a:gd name="connsiteX67-135" fmla="*/ 8129210 w 8522202"/>
              <a:gd name="connsiteY67-136" fmla="*/ 47312 h 979708"/>
              <a:gd name="connsiteX68-137" fmla="*/ 8135960 w 8522202"/>
              <a:gd name="connsiteY68-138" fmla="*/ 53764 h 979708"/>
              <a:gd name="connsiteX69-139" fmla="*/ 8468515 w 8522202"/>
              <a:gd name="connsiteY69-140" fmla="*/ 386793 h 979708"/>
              <a:gd name="connsiteX70-141" fmla="*/ 8474344 w 8522202"/>
              <a:gd name="connsiteY70-142" fmla="*/ 392937 h 979708"/>
              <a:gd name="connsiteX71-143" fmla="*/ 8480172 w 8522202"/>
              <a:gd name="connsiteY71-144" fmla="*/ 399696 h 979708"/>
              <a:gd name="connsiteX72-145" fmla="*/ 8485695 w 8522202"/>
              <a:gd name="connsiteY72-146" fmla="*/ 406455 h 979708"/>
              <a:gd name="connsiteX73-147" fmla="*/ 8490603 w 8522202"/>
              <a:gd name="connsiteY73-148" fmla="*/ 413828 h 979708"/>
              <a:gd name="connsiteX74-149" fmla="*/ 8495512 w 8522202"/>
              <a:gd name="connsiteY74-150" fmla="*/ 421509 h 979708"/>
              <a:gd name="connsiteX75-151" fmla="*/ 8499807 w 8522202"/>
              <a:gd name="connsiteY75-152" fmla="*/ 428882 h 979708"/>
              <a:gd name="connsiteX76-153" fmla="*/ 8503795 w 8522202"/>
              <a:gd name="connsiteY76-154" fmla="*/ 436870 h 979708"/>
              <a:gd name="connsiteX77-155" fmla="*/ 8507783 w 8522202"/>
              <a:gd name="connsiteY77-156" fmla="*/ 445165 h 979708"/>
              <a:gd name="connsiteX78-157" fmla="*/ 8510851 w 8522202"/>
              <a:gd name="connsiteY78-158" fmla="*/ 453153 h 979708"/>
              <a:gd name="connsiteX79-159" fmla="*/ 8513612 w 8522202"/>
              <a:gd name="connsiteY79-160" fmla="*/ 461755 h 979708"/>
              <a:gd name="connsiteX80-161" fmla="*/ 8516066 w 8522202"/>
              <a:gd name="connsiteY80-162" fmla="*/ 470357 h 979708"/>
              <a:gd name="connsiteX81-163" fmla="*/ 8518214 w 8522202"/>
              <a:gd name="connsiteY81-164" fmla="*/ 479266 h 979708"/>
              <a:gd name="connsiteX82-165" fmla="*/ 8520054 w 8522202"/>
              <a:gd name="connsiteY82-166" fmla="*/ 488483 h 979708"/>
              <a:gd name="connsiteX83-167" fmla="*/ 8520975 w 8522202"/>
              <a:gd name="connsiteY83-168" fmla="*/ 497700 h 979708"/>
              <a:gd name="connsiteX84-169" fmla="*/ 8521895 w 8522202"/>
              <a:gd name="connsiteY84-170" fmla="*/ 506916 h 979708"/>
              <a:gd name="connsiteX85-171" fmla="*/ 8522202 w 8522202"/>
              <a:gd name="connsiteY85-172" fmla="*/ 516440 h 979708"/>
              <a:gd name="connsiteX86-173" fmla="*/ 8521895 w 8522202"/>
              <a:gd name="connsiteY86-174" fmla="*/ 525964 h 979708"/>
              <a:gd name="connsiteX87-175" fmla="*/ 8520975 w 8522202"/>
              <a:gd name="connsiteY87-176" fmla="*/ 535181 h 979708"/>
              <a:gd name="connsiteX88-177" fmla="*/ 8520054 w 8522202"/>
              <a:gd name="connsiteY88-178" fmla="*/ 544397 h 979708"/>
              <a:gd name="connsiteX89-179" fmla="*/ 8518214 w 8522202"/>
              <a:gd name="connsiteY89-180" fmla="*/ 553307 h 979708"/>
              <a:gd name="connsiteX90-181" fmla="*/ 8516066 w 8522202"/>
              <a:gd name="connsiteY90-182" fmla="*/ 562524 h 979708"/>
              <a:gd name="connsiteX91-183" fmla="*/ 8513612 w 8522202"/>
              <a:gd name="connsiteY91-184" fmla="*/ 570819 h 979708"/>
              <a:gd name="connsiteX92-185" fmla="*/ 8510851 w 8522202"/>
              <a:gd name="connsiteY92-186" fmla="*/ 579421 h 979708"/>
              <a:gd name="connsiteX93-187" fmla="*/ 8507783 w 8522202"/>
              <a:gd name="connsiteY93-188" fmla="*/ 587716 h 979708"/>
              <a:gd name="connsiteX94-189" fmla="*/ 8503795 w 8522202"/>
              <a:gd name="connsiteY94-190" fmla="*/ 596011 h 979708"/>
              <a:gd name="connsiteX95-191" fmla="*/ 8499807 w 8522202"/>
              <a:gd name="connsiteY95-192" fmla="*/ 603691 h 979708"/>
              <a:gd name="connsiteX96-193" fmla="*/ 8495512 w 8522202"/>
              <a:gd name="connsiteY96-194" fmla="*/ 611679 h 979708"/>
              <a:gd name="connsiteX97-195" fmla="*/ 8490603 w 8522202"/>
              <a:gd name="connsiteY97-196" fmla="*/ 619052 h 979708"/>
              <a:gd name="connsiteX98-197" fmla="*/ 8485695 w 8522202"/>
              <a:gd name="connsiteY98-198" fmla="*/ 626426 h 979708"/>
              <a:gd name="connsiteX99-199" fmla="*/ 8480172 w 8522202"/>
              <a:gd name="connsiteY99-200" fmla="*/ 633185 h 979708"/>
              <a:gd name="connsiteX100-201" fmla="*/ 8474344 w 8522202"/>
              <a:gd name="connsiteY100-202" fmla="*/ 639943 h 979708"/>
              <a:gd name="connsiteX101-203" fmla="*/ 8468515 w 8522202"/>
              <a:gd name="connsiteY101-204" fmla="*/ 646088 h 979708"/>
              <a:gd name="connsiteX102-205" fmla="*/ 8135960 w 8522202"/>
              <a:gd name="connsiteY102-206" fmla="*/ 978809 h 979708"/>
              <a:gd name="connsiteX103-207" fmla="*/ 8135062 w 8522202"/>
              <a:gd name="connsiteY103-208" fmla="*/ 979708 h 979708"/>
              <a:gd name="connsiteX0-209" fmla="*/ 0 w 8522202"/>
              <a:gd name="connsiteY0-210" fmla="*/ 443714 h 979708"/>
              <a:gd name="connsiteX1-211" fmla="*/ 0 w 8522202"/>
              <a:gd name="connsiteY1-212" fmla="*/ 332875 h 979708"/>
              <a:gd name="connsiteX2-213" fmla="*/ 7902599 w 8522202"/>
              <a:gd name="connsiteY2-214" fmla="*/ 332875 h 979708"/>
              <a:gd name="connsiteX3-215" fmla="*/ 7877033 w 8522202"/>
              <a:gd name="connsiteY3-216" fmla="*/ 313673 h 979708"/>
              <a:gd name="connsiteX4-217" fmla="*/ 7870591 w 8522202"/>
              <a:gd name="connsiteY4-218" fmla="*/ 306607 h 979708"/>
              <a:gd name="connsiteX5-219" fmla="*/ 7864148 w 8522202"/>
              <a:gd name="connsiteY5-220" fmla="*/ 299541 h 979708"/>
              <a:gd name="connsiteX6-221" fmla="*/ 7858626 w 8522202"/>
              <a:gd name="connsiteY6-222" fmla="*/ 292475 h 979708"/>
              <a:gd name="connsiteX7-223" fmla="*/ 7853717 w 8522202"/>
              <a:gd name="connsiteY7-224" fmla="*/ 284487 h 979708"/>
              <a:gd name="connsiteX8-225" fmla="*/ 7848809 w 8522202"/>
              <a:gd name="connsiteY8-226" fmla="*/ 276807 h 979708"/>
              <a:gd name="connsiteX9-227" fmla="*/ 7844207 w 8522202"/>
              <a:gd name="connsiteY9-228" fmla="*/ 269126 h 979708"/>
              <a:gd name="connsiteX10-229" fmla="*/ 7840219 w 8522202"/>
              <a:gd name="connsiteY10-230" fmla="*/ 260831 h 979708"/>
              <a:gd name="connsiteX11-231" fmla="*/ 7836844 w 8522202"/>
              <a:gd name="connsiteY11-232" fmla="*/ 252844 h 979708"/>
              <a:gd name="connsiteX12-233" fmla="*/ 7833470 w 8522202"/>
              <a:gd name="connsiteY12-234" fmla="*/ 244241 h 979708"/>
              <a:gd name="connsiteX13-235" fmla="*/ 7830709 w 8522202"/>
              <a:gd name="connsiteY13-236" fmla="*/ 235639 h 979708"/>
              <a:gd name="connsiteX14-237" fmla="*/ 7828561 w 8522202"/>
              <a:gd name="connsiteY14-238" fmla="*/ 227344 h 979708"/>
              <a:gd name="connsiteX15-239" fmla="*/ 7826414 w 8522202"/>
              <a:gd name="connsiteY15-240" fmla="*/ 218742 h 979708"/>
              <a:gd name="connsiteX16-241" fmla="*/ 7825186 w 8522202"/>
              <a:gd name="connsiteY16-242" fmla="*/ 209832 h 979708"/>
              <a:gd name="connsiteX17-243" fmla="*/ 7823959 w 8522202"/>
              <a:gd name="connsiteY17-244" fmla="*/ 201230 h 979708"/>
              <a:gd name="connsiteX18-245" fmla="*/ 7823652 w 8522202"/>
              <a:gd name="connsiteY18-246" fmla="*/ 192321 h 979708"/>
              <a:gd name="connsiteX19-247" fmla="*/ 7823346 w 8522202"/>
              <a:gd name="connsiteY19-248" fmla="*/ 183719 h 979708"/>
              <a:gd name="connsiteX20-249" fmla="*/ 7823652 w 8522202"/>
              <a:gd name="connsiteY20-250" fmla="*/ 175116 h 979708"/>
              <a:gd name="connsiteX21-251" fmla="*/ 7823959 w 8522202"/>
              <a:gd name="connsiteY21-252" fmla="*/ 166207 h 979708"/>
              <a:gd name="connsiteX22-253" fmla="*/ 7825186 w 8522202"/>
              <a:gd name="connsiteY22-254" fmla="*/ 157298 h 979708"/>
              <a:gd name="connsiteX23-255" fmla="*/ 7826414 w 8522202"/>
              <a:gd name="connsiteY23-256" fmla="*/ 148388 h 979708"/>
              <a:gd name="connsiteX24-257" fmla="*/ 7828561 w 8522202"/>
              <a:gd name="connsiteY24-258" fmla="*/ 140093 h 979708"/>
              <a:gd name="connsiteX25-259" fmla="*/ 7830709 w 8522202"/>
              <a:gd name="connsiteY25-260" fmla="*/ 131491 h 979708"/>
              <a:gd name="connsiteX26-261" fmla="*/ 7833470 w 8522202"/>
              <a:gd name="connsiteY26-262" fmla="*/ 122889 h 979708"/>
              <a:gd name="connsiteX27-263" fmla="*/ 7836844 w 8522202"/>
              <a:gd name="connsiteY27-264" fmla="*/ 114594 h 979708"/>
              <a:gd name="connsiteX28-265" fmla="*/ 7840219 w 8522202"/>
              <a:gd name="connsiteY28-266" fmla="*/ 106299 h 979708"/>
              <a:gd name="connsiteX29-267" fmla="*/ 7844207 w 8522202"/>
              <a:gd name="connsiteY29-268" fmla="*/ 98311 h 979708"/>
              <a:gd name="connsiteX30-269" fmla="*/ 7848809 w 8522202"/>
              <a:gd name="connsiteY30-270" fmla="*/ 90630 h 979708"/>
              <a:gd name="connsiteX31-271" fmla="*/ 7853717 w 8522202"/>
              <a:gd name="connsiteY31-272" fmla="*/ 82643 h 979708"/>
              <a:gd name="connsiteX32-273" fmla="*/ 7858626 w 8522202"/>
              <a:gd name="connsiteY32-274" fmla="*/ 75269 h 979708"/>
              <a:gd name="connsiteX33-275" fmla="*/ 7864148 w 8522202"/>
              <a:gd name="connsiteY33-276" fmla="*/ 67896 h 979708"/>
              <a:gd name="connsiteX34-277" fmla="*/ 7870591 w 8522202"/>
              <a:gd name="connsiteY34-278" fmla="*/ 60830 h 979708"/>
              <a:gd name="connsiteX35-279" fmla="*/ 7877033 w 8522202"/>
              <a:gd name="connsiteY35-280" fmla="*/ 53764 h 979708"/>
              <a:gd name="connsiteX36-281" fmla="*/ 7883782 w 8522202"/>
              <a:gd name="connsiteY36-282" fmla="*/ 47312 h 979708"/>
              <a:gd name="connsiteX37-283" fmla="*/ 7891145 w 8522202"/>
              <a:gd name="connsiteY37-284" fmla="*/ 41475 h 979708"/>
              <a:gd name="connsiteX38-285" fmla="*/ 7898201 w 8522202"/>
              <a:gd name="connsiteY38-286" fmla="*/ 35638 h 979708"/>
              <a:gd name="connsiteX39-287" fmla="*/ 7905871 w 8522202"/>
              <a:gd name="connsiteY39-288" fmla="*/ 30415 h 979708"/>
              <a:gd name="connsiteX40-289" fmla="*/ 7913234 w 8522202"/>
              <a:gd name="connsiteY40-290" fmla="*/ 25499 h 979708"/>
              <a:gd name="connsiteX41-291" fmla="*/ 7921517 w 8522202"/>
              <a:gd name="connsiteY41-292" fmla="*/ 21198 h 979708"/>
              <a:gd name="connsiteX42-293" fmla="*/ 7929493 w 8522202"/>
              <a:gd name="connsiteY42-294" fmla="*/ 16897 h 979708"/>
              <a:gd name="connsiteX43-295" fmla="*/ 7937776 w 8522202"/>
              <a:gd name="connsiteY43-296" fmla="*/ 13518 h 979708"/>
              <a:gd name="connsiteX44-297" fmla="*/ 7945753 w 8522202"/>
              <a:gd name="connsiteY44-298" fmla="*/ 10138 h 979708"/>
              <a:gd name="connsiteX45-299" fmla="*/ 7954343 w 8522202"/>
              <a:gd name="connsiteY45-300" fmla="*/ 7680 h 979708"/>
              <a:gd name="connsiteX46-301" fmla="*/ 7962933 w 8522202"/>
              <a:gd name="connsiteY46-302" fmla="*/ 5223 h 979708"/>
              <a:gd name="connsiteX47-303" fmla="*/ 7971523 w 8522202"/>
              <a:gd name="connsiteY47-304" fmla="*/ 3687 h 979708"/>
              <a:gd name="connsiteX48-305" fmla="*/ 7980420 w 8522202"/>
              <a:gd name="connsiteY48-306" fmla="*/ 2150 h 979708"/>
              <a:gd name="connsiteX49-307" fmla="*/ 7988703 w 8522202"/>
              <a:gd name="connsiteY49-308" fmla="*/ 1229 h 979708"/>
              <a:gd name="connsiteX50-309" fmla="*/ 7997600 w 8522202"/>
              <a:gd name="connsiteY50-310" fmla="*/ 307 h 979708"/>
              <a:gd name="connsiteX51-311" fmla="*/ 8006496 w 8522202"/>
              <a:gd name="connsiteY51-312" fmla="*/ 0 h 979708"/>
              <a:gd name="connsiteX52-313" fmla="*/ 8015393 w 8522202"/>
              <a:gd name="connsiteY52-314" fmla="*/ 307 h 979708"/>
              <a:gd name="connsiteX53-315" fmla="*/ 8023983 w 8522202"/>
              <a:gd name="connsiteY53-316" fmla="*/ 1229 h 979708"/>
              <a:gd name="connsiteX54-317" fmla="*/ 8032880 w 8522202"/>
              <a:gd name="connsiteY54-318" fmla="*/ 2150 h 979708"/>
              <a:gd name="connsiteX55-319" fmla="*/ 8041470 w 8522202"/>
              <a:gd name="connsiteY55-320" fmla="*/ 3687 h 979708"/>
              <a:gd name="connsiteX56-321" fmla="*/ 8050367 w 8522202"/>
              <a:gd name="connsiteY56-322" fmla="*/ 5223 h 979708"/>
              <a:gd name="connsiteX57-323" fmla="*/ 8058650 w 8522202"/>
              <a:gd name="connsiteY57-324" fmla="*/ 7680 h 979708"/>
              <a:gd name="connsiteX58-325" fmla="*/ 8067240 w 8522202"/>
              <a:gd name="connsiteY58-326" fmla="*/ 10138 h 979708"/>
              <a:gd name="connsiteX59-327" fmla="*/ 8075523 w 8522202"/>
              <a:gd name="connsiteY59-328" fmla="*/ 13518 h 979708"/>
              <a:gd name="connsiteX60-329" fmla="*/ 8083806 w 8522202"/>
              <a:gd name="connsiteY60-330" fmla="*/ 16897 h 979708"/>
              <a:gd name="connsiteX61-331" fmla="*/ 8091783 w 8522202"/>
              <a:gd name="connsiteY61-332" fmla="*/ 21198 h 979708"/>
              <a:gd name="connsiteX62-333" fmla="*/ 8099759 w 8522202"/>
              <a:gd name="connsiteY62-334" fmla="*/ 25499 h 979708"/>
              <a:gd name="connsiteX63-335" fmla="*/ 8107429 w 8522202"/>
              <a:gd name="connsiteY63-336" fmla="*/ 30415 h 979708"/>
              <a:gd name="connsiteX64-337" fmla="*/ 8114792 w 8522202"/>
              <a:gd name="connsiteY64-338" fmla="*/ 35638 h 979708"/>
              <a:gd name="connsiteX65-339" fmla="*/ 8122154 w 8522202"/>
              <a:gd name="connsiteY65-340" fmla="*/ 41475 h 979708"/>
              <a:gd name="connsiteX66-341" fmla="*/ 8129210 w 8522202"/>
              <a:gd name="connsiteY66-342" fmla="*/ 47312 h 979708"/>
              <a:gd name="connsiteX67-343" fmla="*/ 8135960 w 8522202"/>
              <a:gd name="connsiteY67-344" fmla="*/ 53764 h 979708"/>
              <a:gd name="connsiteX68-345" fmla="*/ 8468515 w 8522202"/>
              <a:gd name="connsiteY68-346" fmla="*/ 386793 h 979708"/>
              <a:gd name="connsiteX69-347" fmla="*/ 8474344 w 8522202"/>
              <a:gd name="connsiteY69-348" fmla="*/ 392937 h 979708"/>
              <a:gd name="connsiteX70-349" fmla="*/ 8480172 w 8522202"/>
              <a:gd name="connsiteY70-350" fmla="*/ 399696 h 979708"/>
              <a:gd name="connsiteX71-351" fmla="*/ 8485695 w 8522202"/>
              <a:gd name="connsiteY71-352" fmla="*/ 406455 h 979708"/>
              <a:gd name="connsiteX72-353" fmla="*/ 8490603 w 8522202"/>
              <a:gd name="connsiteY72-354" fmla="*/ 413828 h 979708"/>
              <a:gd name="connsiteX73-355" fmla="*/ 8495512 w 8522202"/>
              <a:gd name="connsiteY73-356" fmla="*/ 421509 h 979708"/>
              <a:gd name="connsiteX74-357" fmla="*/ 8499807 w 8522202"/>
              <a:gd name="connsiteY74-358" fmla="*/ 428882 h 979708"/>
              <a:gd name="connsiteX75-359" fmla="*/ 8503795 w 8522202"/>
              <a:gd name="connsiteY75-360" fmla="*/ 436870 h 979708"/>
              <a:gd name="connsiteX76-361" fmla="*/ 8507783 w 8522202"/>
              <a:gd name="connsiteY76-362" fmla="*/ 445165 h 979708"/>
              <a:gd name="connsiteX77-363" fmla="*/ 8510851 w 8522202"/>
              <a:gd name="connsiteY77-364" fmla="*/ 453153 h 979708"/>
              <a:gd name="connsiteX78-365" fmla="*/ 8513612 w 8522202"/>
              <a:gd name="connsiteY78-366" fmla="*/ 461755 h 979708"/>
              <a:gd name="connsiteX79-367" fmla="*/ 8516066 w 8522202"/>
              <a:gd name="connsiteY79-368" fmla="*/ 470357 h 979708"/>
              <a:gd name="connsiteX80-369" fmla="*/ 8518214 w 8522202"/>
              <a:gd name="connsiteY80-370" fmla="*/ 479266 h 979708"/>
              <a:gd name="connsiteX81-371" fmla="*/ 8520054 w 8522202"/>
              <a:gd name="connsiteY81-372" fmla="*/ 488483 h 979708"/>
              <a:gd name="connsiteX82-373" fmla="*/ 8520975 w 8522202"/>
              <a:gd name="connsiteY82-374" fmla="*/ 497700 h 979708"/>
              <a:gd name="connsiteX83-375" fmla="*/ 8521895 w 8522202"/>
              <a:gd name="connsiteY83-376" fmla="*/ 506916 h 979708"/>
              <a:gd name="connsiteX84-377" fmla="*/ 8522202 w 8522202"/>
              <a:gd name="connsiteY84-378" fmla="*/ 516440 h 979708"/>
              <a:gd name="connsiteX85-379" fmla="*/ 8521895 w 8522202"/>
              <a:gd name="connsiteY85-380" fmla="*/ 525964 h 979708"/>
              <a:gd name="connsiteX86-381" fmla="*/ 8520975 w 8522202"/>
              <a:gd name="connsiteY86-382" fmla="*/ 535181 h 979708"/>
              <a:gd name="connsiteX87-383" fmla="*/ 8520054 w 8522202"/>
              <a:gd name="connsiteY87-384" fmla="*/ 544397 h 979708"/>
              <a:gd name="connsiteX88-385" fmla="*/ 8518214 w 8522202"/>
              <a:gd name="connsiteY88-386" fmla="*/ 553307 h 979708"/>
              <a:gd name="connsiteX89-387" fmla="*/ 8516066 w 8522202"/>
              <a:gd name="connsiteY89-388" fmla="*/ 562524 h 979708"/>
              <a:gd name="connsiteX90-389" fmla="*/ 8513612 w 8522202"/>
              <a:gd name="connsiteY90-390" fmla="*/ 570819 h 979708"/>
              <a:gd name="connsiteX91-391" fmla="*/ 8510851 w 8522202"/>
              <a:gd name="connsiteY91-392" fmla="*/ 579421 h 979708"/>
              <a:gd name="connsiteX92-393" fmla="*/ 8507783 w 8522202"/>
              <a:gd name="connsiteY92-394" fmla="*/ 587716 h 979708"/>
              <a:gd name="connsiteX93-395" fmla="*/ 8503795 w 8522202"/>
              <a:gd name="connsiteY93-396" fmla="*/ 596011 h 979708"/>
              <a:gd name="connsiteX94-397" fmla="*/ 8499807 w 8522202"/>
              <a:gd name="connsiteY94-398" fmla="*/ 603691 h 979708"/>
              <a:gd name="connsiteX95-399" fmla="*/ 8495512 w 8522202"/>
              <a:gd name="connsiteY95-400" fmla="*/ 611679 h 979708"/>
              <a:gd name="connsiteX96-401" fmla="*/ 8490603 w 8522202"/>
              <a:gd name="connsiteY96-402" fmla="*/ 619052 h 979708"/>
              <a:gd name="connsiteX97-403" fmla="*/ 8485695 w 8522202"/>
              <a:gd name="connsiteY97-404" fmla="*/ 626426 h 979708"/>
              <a:gd name="connsiteX98-405" fmla="*/ 8480172 w 8522202"/>
              <a:gd name="connsiteY98-406" fmla="*/ 633185 h 979708"/>
              <a:gd name="connsiteX99-407" fmla="*/ 8474344 w 8522202"/>
              <a:gd name="connsiteY99-408" fmla="*/ 639943 h 979708"/>
              <a:gd name="connsiteX100-409" fmla="*/ 8468515 w 8522202"/>
              <a:gd name="connsiteY100-410" fmla="*/ 646088 h 979708"/>
              <a:gd name="connsiteX101-411" fmla="*/ 8135960 w 8522202"/>
              <a:gd name="connsiteY101-412" fmla="*/ 978809 h 979708"/>
              <a:gd name="connsiteX102-413" fmla="*/ 8135062 w 8522202"/>
              <a:gd name="connsiteY102-414" fmla="*/ 979708 h 979708"/>
              <a:gd name="connsiteX0-415" fmla="*/ 0 w 8522202"/>
              <a:gd name="connsiteY0-416" fmla="*/ 332875 h 979708"/>
              <a:gd name="connsiteX1-417" fmla="*/ 7902599 w 8522202"/>
              <a:gd name="connsiteY1-418" fmla="*/ 332875 h 979708"/>
              <a:gd name="connsiteX2-419" fmla="*/ 7877033 w 8522202"/>
              <a:gd name="connsiteY2-420" fmla="*/ 313673 h 979708"/>
              <a:gd name="connsiteX3-421" fmla="*/ 7870591 w 8522202"/>
              <a:gd name="connsiteY3-422" fmla="*/ 306607 h 979708"/>
              <a:gd name="connsiteX4-423" fmla="*/ 7864148 w 8522202"/>
              <a:gd name="connsiteY4-424" fmla="*/ 299541 h 979708"/>
              <a:gd name="connsiteX5-425" fmla="*/ 7858626 w 8522202"/>
              <a:gd name="connsiteY5-426" fmla="*/ 292475 h 979708"/>
              <a:gd name="connsiteX6-427" fmla="*/ 7853717 w 8522202"/>
              <a:gd name="connsiteY6-428" fmla="*/ 284487 h 979708"/>
              <a:gd name="connsiteX7-429" fmla="*/ 7848809 w 8522202"/>
              <a:gd name="connsiteY7-430" fmla="*/ 276807 h 979708"/>
              <a:gd name="connsiteX8-431" fmla="*/ 7844207 w 8522202"/>
              <a:gd name="connsiteY8-432" fmla="*/ 269126 h 979708"/>
              <a:gd name="connsiteX9-433" fmla="*/ 7840219 w 8522202"/>
              <a:gd name="connsiteY9-434" fmla="*/ 260831 h 979708"/>
              <a:gd name="connsiteX10-435" fmla="*/ 7836844 w 8522202"/>
              <a:gd name="connsiteY10-436" fmla="*/ 252844 h 979708"/>
              <a:gd name="connsiteX11-437" fmla="*/ 7833470 w 8522202"/>
              <a:gd name="connsiteY11-438" fmla="*/ 244241 h 979708"/>
              <a:gd name="connsiteX12-439" fmla="*/ 7830709 w 8522202"/>
              <a:gd name="connsiteY12-440" fmla="*/ 235639 h 979708"/>
              <a:gd name="connsiteX13-441" fmla="*/ 7828561 w 8522202"/>
              <a:gd name="connsiteY13-442" fmla="*/ 227344 h 979708"/>
              <a:gd name="connsiteX14-443" fmla="*/ 7826414 w 8522202"/>
              <a:gd name="connsiteY14-444" fmla="*/ 218742 h 979708"/>
              <a:gd name="connsiteX15-445" fmla="*/ 7825186 w 8522202"/>
              <a:gd name="connsiteY15-446" fmla="*/ 209832 h 979708"/>
              <a:gd name="connsiteX16-447" fmla="*/ 7823959 w 8522202"/>
              <a:gd name="connsiteY16-448" fmla="*/ 201230 h 979708"/>
              <a:gd name="connsiteX17-449" fmla="*/ 7823652 w 8522202"/>
              <a:gd name="connsiteY17-450" fmla="*/ 192321 h 979708"/>
              <a:gd name="connsiteX18-451" fmla="*/ 7823346 w 8522202"/>
              <a:gd name="connsiteY18-452" fmla="*/ 183719 h 979708"/>
              <a:gd name="connsiteX19-453" fmla="*/ 7823652 w 8522202"/>
              <a:gd name="connsiteY19-454" fmla="*/ 175116 h 979708"/>
              <a:gd name="connsiteX20-455" fmla="*/ 7823959 w 8522202"/>
              <a:gd name="connsiteY20-456" fmla="*/ 166207 h 979708"/>
              <a:gd name="connsiteX21-457" fmla="*/ 7825186 w 8522202"/>
              <a:gd name="connsiteY21-458" fmla="*/ 157298 h 979708"/>
              <a:gd name="connsiteX22-459" fmla="*/ 7826414 w 8522202"/>
              <a:gd name="connsiteY22-460" fmla="*/ 148388 h 979708"/>
              <a:gd name="connsiteX23-461" fmla="*/ 7828561 w 8522202"/>
              <a:gd name="connsiteY23-462" fmla="*/ 140093 h 979708"/>
              <a:gd name="connsiteX24-463" fmla="*/ 7830709 w 8522202"/>
              <a:gd name="connsiteY24-464" fmla="*/ 131491 h 979708"/>
              <a:gd name="connsiteX25-465" fmla="*/ 7833470 w 8522202"/>
              <a:gd name="connsiteY25-466" fmla="*/ 122889 h 979708"/>
              <a:gd name="connsiteX26-467" fmla="*/ 7836844 w 8522202"/>
              <a:gd name="connsiteY26-468" fmla="*/ 114594 h 979708"/>
              <a:gd name="connsiteX27-469" fmla="*/ 7840219 w 8522202"/>
              <a:gd name="connsiteY27-470" fmla="*/ 106299 h 979708"/>
              <a:gd name="connsiteX28-471" fmla="*/ 7844207 w 8522202"/>
              <a:gd name="connsiteY28-472" fmla="*/ 98311 h 979708"/>
              <a:gd name="connsiteX29-473" fmla="*/ 7848809 w 8522202"/>
              <a:gd name="connsiteY29-474" fmla="*/ 90630 h 979708"/>
              <a:gd name="connsiteX30-475" fmla="*/ 7853717 w 8522202"/>
              <a:gd name="connsiteY30-476" fmla="*/ 82643 h 979708"/>
              <a:gd name="connsiteX31-477" fmla="*/ 7858626 w 8522202"/>
              <a:gd name="connsiteY31-478" fmla="*/ 75269 h 979708"/>
              <a:gd name="connsiteX32-479" fmla="*/ 7864148 w 8522202"/>
              <a:gd name="connsiteY32-480" fmla="*/ 67896 h 979708"/>
              <a:gd name="connsiteX33-481" fmla="*/ 7870591 w 8522202"/>
              <a:gd name="connsiteY33-482" fmla="*/ 60830 h 979708"/>
              <a:gd name="connsiteX34-483" fmla="*/ 7877033 w 8522202"/>
              <a:gd name="connsiteY34-484" fmla="*/ 53764 h 979708"/>
              <a:gd name="connsiteX35-485" fmla="*/ 7883782 w 8522202"/>
              <a:gd name="connsiteY35-486" fmla="*/ 47312 h 979708"/>
              <a:gd name="connsiteX36-487" fmla="*/ 7891145 w 8522202"/>
              <a:gd name="connsiteY36-488" fmla="*/ 41475 h 979708"/>
              <a:gd name="connsiteX37-489" fmla="*/ 7898201 w 8522202"/>
              <a:gd name="connsiteY37-490" fmla="*/ 35638 h 979708"/>
              <a:gd name="connsiteX38-491" fmla="*/ 7905871 w 8522202"/>
              <a:gd name="connsiteY38-492" fmla="*/ 30415 h 979708"/>
              <a:gd name="connsiteX39-493" fmla="*/ 7913234 w 8522202"/>
              <a:gd name="connsiteY39-494" fmla="*/ 25499 h 979708"/>
              <a:gd name="connsiteX40-495" fmla="*/ 7921517 w 8522202"/>
              <a:gd name="connsiteY40-496" fmla="*/ 21198 h 979708"/>
              <a:gd name="connsiteX41-497" fmla="*/ 7929493 w 8522202"/>
              <a:gd name="connsiteY41-498" fmla="*/ 16897 h 979708"/>
              <a:gd name="connsiteX42-499" fmla="*/ 7937776 w 8522202"/>
              <a:gd name="connsiteY42-500" fmla="*/ 13518 h 979708"/>
              <a:gd name="connsiteX43-501" fmla="*/ 7945753 w 8522202"/>
              <a:gd name="connsiteY43-502" fmla="*/ 10138 h 979708"/>
              <a:gd name="connsiteX44-503" fmla="*/ 7954343 w 8522202"/>
              <a:gd name="connsiteY44-504" fmla="*/ 7680 h 979708"/>
              <a:gd name="connsiteX45-505" fmla="*/ 7962933 w 8522202"/>
              <a:gd name="connsiteY45-506" fmla="*/ 5223 h 979708"/>
              <a:gd name="connsiteX46-507" fmla="*/ 7971523 w 8522202"/>
              <a:gd name="connsiteY46-508" fmla="*/ 3687 h 979708"/>
              <a:gd name="connsiteX47-509" fmla="*/ 7980420 w 8522202"/>
              <a:gd name="connsiteY47-510" fmla="*/ 2150 h 979708"/>
              <a:gd name="connsiteX48-511" fmla="*/ 7988703 w 8522202"/>
              <a:gd name="connsiteY48-512" fmla="*/ 1229 h 979708"/>
              <a:gd name="connsiteX49-513" fmla="*/ 7997600 w 8522202"/>
              <a:gd name="connsiteY49-514" fmla="*/ 307 h 979708"/>
              <a:gd name="connsiteX50-515" fmla="*/ 8006496 w 8522202"/>
              <a:gd name="connsiteY50-516" fmla="*/ 0 h 979708"/>
              <a:gd name="connsiteX51-517" fmla="*/ 8015393 w 8522202"/>
              <a:gd name="connsiteY51-518" fmla="*/ 307 h 979708"/>
              <a:gd name="connsiteX52-519" fmla="*/ 8023983 w 8522202"/>
              <a:gd name="connsiteY52-520" fmla="*/ 1229 h 979708"/>
              <a:gd name="connsiteX53-521" fmla="*/ 8032880 w 8522202"/>
              <a:gd name="connsiteY53-522" fmla="*/ 2150 h 979708"/>
              <a:gd name="connsiteX54-523" fmla="*/ 8041470 w 8522202"/>
              <a:gd name="connsiteY54-524" fmla="*/ 3687 h 979708"/>
              <a:gd name="connsiteX55-525" fmla="*/ 8050367 w 8522202"/>
              <a:gd name="connsiteY55-526" fmla="*/ 5223 h 979708"/>
              <a:gd name="connsiteX56-527" fmla="*/ 8058650 w 8522202"/>
              <a:gd name="connsiteY56-528" fmla="*/ 7680 h 979708"/>
              <a:gd name="connsiteX57-529" fmla="*/ 8067240 w 8522202"/>
              <a:gd name="connsiteY57-530" fmla="*/ 10138 h 979708"/>
              <a:gd name="connsiteX58-531" fmla="*/ 8075523 w 8522202"/>
              <a:gd name="connsiteY58-532" fmla="*/ 13518 h 979708"/>
              <a:gd name="connsiteX59-533" fmla="*/ 8083806 w 8522202"/>
              <a:gd name="connsiteY59-534" fmla="*/ 16897 h 979708"/>
              <a:gd name="connsiteX60-535" fmla="*/ 8091783 w 8522202"/>
              <a:gd name="connsiteY60-536" fmla="*/ 21198 h 979708"/>
              <a:gd name="connsiteX61-537" fmla="*/ 8099759 w 8522202"/>
              <a:gd name="connsiteY61-538" fmla="*/ 25499 h 979708"/>
              <a:gd name="connsiteX62-539" fmla="*/ 8107429 w 8522202"/>
              <a:gd name="connsiteY62-540" fmla="*/ 30415 h 979708"/>
              <a:gd name="connsiteX63-541" fmla="*/ 8114792 w 8522202"/>
              <a:gd name="connsiteY63-542" fmla="*/ 35638 h 979708"/>
              <a:gd name="connsiteX64-543" fmla="*/ 8122154 w 8522202"/>
              <a:gd name="connsiteY64-544" fmla="*/ 41475 h 979708"/>
              <a:gd name="connsiteX65-545" fmla="*/ 8129210 w 8522202"/>
              <a:gd name="connsiteY65-546" fmla="*/ 47312 h 979708"/>
              <a:gd name="connsiteX66-547" fmla="*/ 8135960 w 8522202"/>
              <a:gd name="connsiteY66-548" fmla="*/ 53764 h 979708"/>
              <a:gd name="connsiteX67-549" fmla="*/ 8468515 w 8522202"/>
              <a:gd name="connsiteY67-550" fmla="*/ 386793 h 979708"/>
              <a:gd name="connsiteX68-551" fmla="*/ 8474344 w 8522202"/>
              <a:gd name="connsiteY68-552" fmla="*/ 392937 h 979708"/>
              <a:gd name="connsiteX69-553" fmla="*/ 8480172 w 8522202"/>
              <a:gd name="connsiteY69-554" fmla="*/ 399696 h 979708"/>
              <a:gd name="connsiteX70-555" fmla="*/ 8485695 w 8522202"/>
              <a:gd name="connsiteY70-556" fmla="*/ 406455 h 979708"/>
              <a:gd name="connsiteX71-557" fmla="*/ 8490603 w 8522202"/>
              <a:gd name="connsiteY71-558" fmla="*/ 413828 h 979708"/>
              <a:gd name="connsiteX72-559" fmla="*/ 8495512 w 8522202"/>
              <a:gd name="connsiteY72-560" fmla="*/ 421509 h 979708"/>
              <a:gd name="connsiteX73-561" fmla="*/ 8499807 w 8522202"/>
              <a:gd name="connsiteY73-562" fmla="*/ 428882 h 979708"/>
              <a:gd name="connsiteX74-563" fmla="*/ 8503795 w 8522202"/>
              <a:gd name="connsiteY74-564" fmla="*/ 436870 h 979708"/>
              <a:gd name="connsiteX75-565" fmla="*/ 8507783 w 8522202"/>
              <a:gd name="connsiteY75-566" fmla="*/ 445165 h 979708"/>
              <a:gd name="connsiteX76-567" fmla="*/ 8510851 w 8522202"/>
              <a:gd name="connsiteY76-568" fmla="*/ 453153 h 979708"/>
              <a:gd name="connsiteX77-569" fmla="*/ 8513612 w 8522202"/>
              <a:gd name="connsiteY77-570" fmla="*/ 461755 h 979708"/>
              <a:gd name="connsiteX78-571" fmla="*/ 8516066 w 8522202"/>
              <a:gd name="connsiteY78-572" fmla="*/ 470357 h 979708"/>
              <a:gd name="connsiteX79-573" fmla="*/ 8518214 w 8522202"/>
              <a:gd name="connsiteY79-574" fmla="*/ 479266 h 979708"/>
              <a:gd name="connsiteX80-575" fmla="*/ 8520054 w 8522202"/>
              <a:gd name="connsiteY80-576" fmla="*/ 488483 h 979708"/>
              <a:gd name="connsiteX81-577" fmla="*/ 8520975 w 8522202"/>
              <a:gd name="connsiteY81-578" fmla="*/ 497700 h 979708"/>
              <a:gd name="connsiteX82-579" fmla="*/ 8521895 w 8522202"/>
              <a:gd name="connsiteY82-580" fmla="*/ 506916 h 979708"/>
              <a:gd name="connsiteX83-581" fmla="*/ 8522202 w 8522202"/>
              <a:gd name="connsiteY83-582" fmla="*/ 516440 h 979708"/>
              <a:gd name="connsiteX84-583" fmla="*/ 8521895 w 8522202"/>
              <a:gd name="connsiteY84-584" fmla="*/ 525964 h 979708"/>
              <a:gd name="connsiteX85-585" fmla="*/ 8520975 w 8522202"/>
              <a:gd name="connsiteY85-586" fmla="*/ 535181 h 979708"/>
              <a:gd name="connsiteX86-587" fmla="*/ 8520054 w 8522202"/>
              <a:gd name="connsiteY86-588" fmla="*/ 544397 h 979708"/>
              <a:gd name="connsiteX87-589" fmla="*/ 8518214 w 8522202"/>
              <a:gd name="connsiteY87-590" fmla="*/ 553307 h 979708"/>
              <a:gd name="connsiteX88-591" fmla="*/ 8516066 w 8522202"/>
              <a:gd name="connsiteY88-592" fmla="*/ 562524 h 979708"/>
              <a:gd name="connsiteX89-593" fmla="*/ 8513612 w 8522202"/>
              <a:gd name="connsiteY89-594" fmla="*/ 570819 h 979708"/>
              <a:gd name="connsiteX90-595" fmla="*/ 8510851 w 8522202"/>
              <a:gd name="connsiteY90-596" fmla="*/ 579421 h 979708"/>
              <a:gd name="connsiteX91-597" fmla="*/ 8507783 w 8522202"/>
              <a:gd name="connsiteY91-598" fmla="*/ 587716 h 979708"/>
              <a:gd name="connsiteX92-599" fmla="*/ 8503795 w 8522202"/>
              <a:gd name="connsiteY92-600" fmla="*/ 596011 h 979708"/>
              <a:gd name="connsiteX93-601" fmla="*/ 8499807 w 8522202"/>
              <a:gd name="connsiteY93-602" fmla="*/ 603691 h 979708"/>
              <a:gd name="connsiteX94-603" fmla="*/ 8495512 w 8522202"/>
              <a:gd name="connsiteY94-604" fmla="*/ 611679 h 979708"/>
              <a:gd name="connsiteX95-605" fmla="*/ 8490603 w 8522202"/>
              <a:gd name="connsiteY95-606" fmla="*/ 619052 h 979708"/>
              <a:gd name="connsiteX96-607" fmla="*/ 8485695 w 8522202"/>
              <a:gd name="connsiteY96-608" fmla="*/ 626426 h 979708"/>
              <a:gd name="connsiteX97-609" fmla="*/ 8480172 w 8522202"/>
              <a:gd name="connsiteY97-610" fmla="*/ 633185 h 979708"/>
              <a:gd name="connsiteX98-611" fmla="*/ 8474344 w 8522202"/>
              <a:gd name="connsiteY98-612" fmla="*/ 639943 h 979708"/>
              <a:gd name="connsiteX99-613" fmla="*/ 8468515 w 8522202"/>
              <a:gd name="connsiteY99-614" fmla="*/ 646088 h 979708"/>
              <a:gd name="connsiteX100-615" fmla="*/ 8135960 w 8522202"/>
              <a:gd name="connsiteY100-616" fmla="*/ 978809 h 979708"/>
              <a:gd name="connsiteX101-617" fmla="*/ 8135062 w 8522202"/>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522202" h="979708">
                <a:moveTo>
                  <a:pt x="0" y="332875"/>
                </a:moveTo>
                <a:lnTo>
                  <a:pt x="7902599" y="332875"/>
                </a:lnTo>
                <a:lnTo>
                  <a:pt x="7877033" y="313673"/>
                </a:lnTo>
                <a:lnTo>
                  <a:pt x="7870591" y="306607"/>
                </a:lnTo>
                <a:lnTo>
                  <a:pt x="7864148" y="299541"/>
                </a:lnTo>
                <a:lnTo>
                  <a:pt x="7858626" y="292475"/>
                </a:lnTo>
                <a:lnTo>
                  <a:pt x="7853717" y="284487"/>
                </a:lnTo>
                <a:lnTo>
                  <a:pt x="7848809" y="276807"/>
                </a:lnTo>
                <a:lnTo>
                  <a:pt x="7844207" y="269126"/>
                </a:lnTo>
                <a:lnTo>
                  <a:pt x="7840219" y="260831"/>
                </a:lnTo>
                <a:lnTo>
                  <a:pt x="7836844" y="252844"/>
                </a:lnTo>
                <a:lnTo>
                  <a:pt x="7833470" y="244241"/>
                </a:lnTo>
                <a:lnTo>
                  <a:pt x="7830709" y="235639"/>
                </a:lnTo>
                <a:lnTo>
                  <a:pt x="7828561" y="227344"/>
                </a:lnTo>
                <a:lnTo>
                  <a:pt x="7826414" y="218742"/>
                </a:lnTo>
                <a:lnTo>
                  <a:pt x="7825186" y="209832"/>
                </a:lnTo>
                <a:lnTo>
                  <a:pt x="7823959" y="201230"/>
                </a:lnTo>
                <a:cubicBezTo>
                  <a:pt x="7823857" y="198260"/>
                  <a:pt x="7823754" y="195291"/>
                  <a:pt x="7823652" y="192321"/>
                </a:cubicBezTo>
                <a:lnTo>
                  <a:pt x="7823346" y="183719"/>
                </a:lnTo>
                <a:lnTo>
                  <a:pt x="7823652" y="175116"/>
                </a:lnTo>
                <a:cubicBezTo>
                  <a:pt x="7823754" y="172146"/>
                  <a:pt x="7823857" y="169177"/>
                  <a:pt x="7823959" y="166207"/>
                </a:cubicBezTo>
                <a:lnTo>
                  <a:pt x="7825186" y="157298"/>
                </a:lnTo>
                <a:lnTo>
                  <a:pt x="7826414" y="148388"/>
                </a:lnTo>
                <a:lnTo>
                  <a:pt x="7828561" y="140093"/>
                </a:lnTo>
                <a:lnTo>
                  <a:pt x="7830709" y="131491"/>
                </a:lnTo>
                <a:lnTo>
                  <a:pt x="7833470" y="122889"/>
                </a:lnTo>
                <a:lnTo>
                  <a:pt x="7836844" y="114594"/>
                </a:lnTo>
                <a:lnTo>
                  <a:pt x="7840219" y="106299"/>
                </a:lnTo>
                <a:lnTo>
                  <a:pt x="7844207" y="98311"/>
                </a:lnTo>
                <a:lnTo>
                  <a:pt x="7848809" y="90630"/>
                </a:lnTo>
                <a:lnTo>
                  <a:pt x="7853717" y="82643"/>
                </a:lnTo>
                <a:lnTo>
                  <a:pt x="7858626" y="75269"/>
                </a:lnTo>
                <a:lnTo>
                  <a:pt x="7864148" y="67896"/>
                </a:lnTo>
                <a:lnTo>
                  <a:pt x="7870591" y="60830"/>
                </a:lnTo>
                <a:lnTo>
                  <a:pt x="7877033" y="53764"/>
                </a:lnTo>
                <a:lnTo>
                  <a:pt x="7883782" y="47312"/>
                </a:lnTo>
                <a:lnTo>
                  <a:pt x="7891145" y="41475"/>
                </a:lnTo>
                <a:lnTo>
                  <a:pt x="7898201" y="35638"/>
                </a:lnTo>
                <a:lnTo>
                  <a:pt x="7905871" y="30415"/>
                </a:lnTo>
                <a:lnTo>
                  <a:pt x="7913234" y="25499"/>
                </a:lnTo>
                <a:lnTo>
                  <a:pt x="7921517" y="21198"/>
                </a:lnTo>
                <a:lnTo>
                  <a:pt x="7929493" y="16897"/>
                </a:lnTo>
                <a:lnTo>
                  <a:pt x="7937776" y="13518"/>
                </a:lnTo>
                <a:lnTo>
                  <a:pt x="7945753" y="10138"/>
                </a:lnTo>
                <a:lnTo>
                  <a:pt x="7954343" y="7680"/>
                </a:lnTo>
                <a:lnTo>
                  <a:pt x="7962933" y="5223"/>
                </a:lnTo>
                <a:lnTo>
                  <a:pt x="7971523" y="3687"/>
                </a:lnTo>
                <a:lnTo>
                  <a:pt x="7980420" y="2150"/>
                </a:lnTo>
                <a:lnTo>
                  <a:pt x="7988703" y="1229"/>
                </a:lnTo>
                <a:lnTo>
                  <a:pt x="7997600" y="307"/>
                </a:lnTo>
                <a:lnTo>
                  <a:pt x="8006496" y="0"/>
                </a:lnTo>
                <a:lnTo>
                  <a:pt x="8015393" y="307"/>
                </a:lnTo>
                <a:lnTo>
                  <a:pt x="8023983" y="1229"/>
                </a:lnTo>
                <a:lnTo>
                  <a:pt x="8032880" y="2150"/>
                </a:lnTo>
                <a:lnTo>
                  <a:pt x="8041470" y="3687"/>
                </a:lnTo>
                <a:lnTo>
                  <a:pt x="8050367" y="5223"/>
                </a:lnTo>
                <a:lnTo>
                  <a:pt x="8058650" y="7680"/>
                </a:lnTo>
                <a:lnTo>
                  <a:pt x="8067240" y="10138"/>
                </a:lnTo>
                <a:lnTo>
                  <a:pt x="8075523" y="13518"/>
                </a:lnTo>
                <a:lnTo>
                  <a:pt x="8083806" y="16897"/>
                </a:lnTo>
                <a:lnTo>
                  <a:pt x="8091783" y="21198"/>
                </a:lnTo>
                <a:lnTo>
                  <a:pt x="8099759" y="25499"/>
                </a:lnTo>
                <a:lnTo>
                  <a:pt x="8107429" y="30415"/>
                </a:lnTo>
                <a:lnTo>
                  <a:pt x="8114792" y="35638"/>
                </a:lnTo>
                <a:lnTo>
                  <a:pt x="8122154" y="41475"/>
                </a:lnTo>
                <a:lnTo>
                  <a:pt x="8129210" y="47312"/>
                </a:lnTo>
                <a:lnTo>
                  <a:pt x="8135960" y="53764"/>
                </a:lnTo>
                <a:lnTo>
                  <a:pt x="8468515" y="386793"/>
                </a:lnTo>
                <a:lnTo>
                  <a:pt x="8474344" y="392937"/>
                </a:lnTo>
                <a:lnTo>
                  <a:pt x="8480172" y="399696"/>
                </a:lnTo>
                <a:lnTo>
                  <a:pt x="8485695" y="406455"/>
                </a:lnTo>
                <a:lnTo>
                  <a:pt x="8490603" y="413828"/>
                </a:lnTo>
                <a:lnTo>
                  <a:pt x="8495512" y="421509"/>
                </a:lnTo>
                <a:lnTo>
                  <a:pt x="8499807" y="428882"/>
                </a:lnTo>
                <a:lnTo>
                  <a:pt x="8503795" y="436870"/>
                </a:lnTo>
                <a:lnTo>
                  <a:pt x="8507783" y="445165"/>
                </a:lnTo>
                <a:lnTo>
                  <a:pt x="8510851" y="453153"/>
                </a:lnTo>
                <a:lnTo>
                  <a:pt x="8513612" y="461755"/>
                </a:lnTo>
                <a:lnTo>
                  <a:pt x="8516066" y="470357"/>
                </a:lnTo>
                <a:lnTo>
                  <a:pt x="8518214" y="479266"/>
                </a:lnTo>
                <a:lnTo>
                  <a:pt x="8520054" y="488483"/>
                </a:lnTo>
                <a:lnTo>
                  <a:pt x="8520975" y="497700"/>
                </a:lnTo>
                <a:cubicBezTo>
                  <a:pt x="8521282" y="500772"/>
                  <a:pt x="8521588" y="503844"/>
                  <a:pt x="8521895" y="506916"/>
                </a:cubicBezTo>
                <a:cubicBezTo>
                  <a:pt x="8521997" y="510091"/>
                  <a:pt x="8522100" y="513265"/>
                  <a:pt x="8522202" y="516440"/>
                </a:cubicBezTo>
                <a:cubicBezTo>
                  <a:pt x="8522100" y="519615"/>
                  <a:pt x="8521997" y="522789"/>
                  <a:pt x="8521895" y="525964"/>
                </a:cubicBezTo>
                <a:cubicBezTo>
                  <a:pt x="8521588" y="529036"/>
                  <a:pt x="8521282" y="532109"/>
                  <a:pt x="8520975" y="535181"/>
                </a:cubicBezTo>
                <a:lnTo>
                  <a:pt x="8520054" y="544397"/>
                </a:lnTo>
                <a:lnTo>
                  <a:pt x="8518214" y="553307"/>
                </a:lnTo>
                <a:lnTo>
                  <a:pt x="8516066" y="562524"/>
                </a:lnTo>
                <a:lnTo>
                  <a:pt x="8513612" y="570819"/>
                </a:lnTo>
                <a:lnTo>
                  <a:pt x="8510851" y="579421"/>
                </a:lnTo>
                <a:lnTo>
                  <a:pt x="8507783" y="587716"/>
                </a:lnTo>
                <a:lnTo>
                  <a:pt x="8503795" y="596011"/>
                </a:lnTo>
                <a:lnTo>
                  <a:pt x="8499807" y="603691"/>
                </a:lnTo>
                <a:lnTo>
                  <a:pt x="8495512" y="611679"/>
                </a:lnTo>
                <a:lnTo>
                  <a:pt x="8490603" y="619052"/>
                </a:lnTo>
                <a:lnTo>
                  <a:pt x="8485695" y="626426"/>
                </a:lnTo>
                <a:lnTo>
                  <a:pt x="8480172" y="633185"/>
                </a:lnTo>
                <a:lnTo>
                  <a:pt x="8474344" y="639943"/>
                </a:lnTo>
                <a:lnTo>
                  <a:pt x="8468515" y="646088"/>
                </a:lnTo>
                <a:lnTo>
                  <a:pt x="8135960" y="978809"/>
                </a:lnTo>
                <a:lnTo>
                  <a:pt x="8135062"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5"/>
            </p:custDataLst>
          </p:nvPr>
        </p:nvSpPr>
        <p:spPr>
          <a:xfrm>
            <a:off x="1367790" y="1661160"/>
            <a:ext cx="7844155" cy="1590040"/>
          </a:xfrm>
          <a:prstGeom prst="rect">
            <a:avLst/>
          </a:prstGeom>
          <a:noFill/>
        </p:spPr>
        <p:txBody>
          <a:bodyPr wrap="square" rtlCol="0" anchor="ctr" anchorCtr="0">
            <a:noAutofit/>
          </a:bodyPr>
          <a:lstStyle/>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1、反映了数字经济发展的需要</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此次公示的“机器人工程技术人员”“增材制造工程技术人员”“数据安全工程技术人员”“数字化解决方案设计师”“数据库运行管理员”“信息系统适配验证师”“数字孪生应用技术员”“商务数据分析师”“农业数字化技术员”等，对数字特征明显的新职业予以了分类标注。</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1367790" y="3599180"/>
            <a:ext cx="7306945" cy="881380"/>
          </a:xfrm>
          <a:prstGeom prst="rect">
            <a:avLst/>
          </a:prstGeom>
          <a:noFill/>
        </p:spPr>
        <p:txBody>
          <a:bodyPr wrap="square" rtlCol="0" anchor="ctr" anchorCtr="0">
            <a:noAutofit/>
          </a:bodyPr>
          <a:lstStyle/>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2、顺应了碳达峰碳中和的趋势</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能源与经济结构悄然改变的同时，“碳汇计量评估师”“综合能源服务员”“建筑节能减排咨询师”“煤提质工”等新职业应运而生。</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1367790" y="5323205"/>
            <a:ext cx="7306945" cy="899795"/>
          </a:xfrm>
          <a:prstGeom prst="rect">
            <a:avLst/>
          </a:prstGeom>
          <a:noFill/>
        </p:spPr>
        <p:txBody>
          <a:bodyPr wrap="square" rtlCol="0" anchor="ctr" anchorCtr="0">
            <a:noAutofit/>
          </a:bodyPr>
          <a:lstStyle/>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3、满足了人民美好生活的需要</a:t>
            </a: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endParaRPr lang="zh-CN" altLang="en-US" sz="1400" spc="150">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400" spc="150">
                <a:latin typeface="Arial" panose="020B0604020202020204" pitchFamily="34" charset="0"/>
                <a:ea typeface="微软雅黑" panose="020B0503020204020204" charset="-122"/>
                <a:sym typeface="Arial" panose="020B0604020202020204" pitchFamily="34" charset="0"/>
              </a:rPr>
              <a:t>比如新出现的“民宿管家”“城市轨道交通检修工”“退役军人事务员”“家庭教育指导师”“研学旅行指导师”等职业。其中，民宿行业的蓬勃发展，短短几年便使“民宿管家”从业者实现由“0”到“百万”级规模跨越。</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HNJY1A4ET0FMHETNWK~ZH%5"/>
          <p:cNvPicPr>
            <a:picLocks noChangeAspect="1"/>
          </p:cNvPicPr>
          <p:nvPr>
            <p:custDataLst>
              <p:tags r:id="rId1"/>
            </p:custDataLst>
          </p:nvPr>
        </p:nvPicPr>
        <p:blipFill>
          <a:blip r:embed="rId2"/>
          <a:stretch>
            <a:fillRect/>
          </a:stretch>
        </p:blipFill>
        <p:spPr>
          <a:xfrm>
            <a:off x="1415415" y="708025"/>
            <a:ext cx="8702040" cy="2720975"/>
          </a:xfrm>
          <a:prstGeom prst="rect">
            <a:avLst/>
          </a:prstGeom>
        </p:spPr>
      </p:pic>
      <p:sp>
        <p:nvSpPr>
          <p:cNvPr id="15" name="任意多边形: 形状 14"/>
          <p:cNvSpPr/>
          <p:nvPr>
            <p:custDataLst>
              <p:tags r:id="rId3"/>
            </p:custDataLst>
          </p:nvPr>
        </p:nvSpPr>
        <p:spPr>
          <a:xfrm>
            <a:off x="0" y="0"/>
            <a:ext cx="12192000" cy="6858000"/>
          </a:xfrm>
          <a:custGeom>
            <a:avLst/>
            <a:gdLst>
              <a:gd name="connsiteX0" fmla="*/ 241472 w 12192000"/>
              <a:gd name="connsiteY0" fmla="*/ 219422 h 6858000"/>
              <a:gd name="connsiteX1" fmla="*/ 241472 w 12192000"/>
              <a:gd name="connsiteY1" fmla="*/ 6638579 h 6858000"/>
              <a:gd name="connsiteX2" fmla="*/ 11950529 w 12192000"/>
              <a:gd name="connsiteY2" fmla="*/ 6638579 h 6858000"/>
              <a:gd name="connsiteX3" fmla="*/ 11950529 w 12192000"/>
              <a:gd name="connsiteY3" fmla="*/ 219422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41472" y="219422"/>
                </a:moveTo>
                <a:lnTo>
                  <a:pt x="241472" y="6638579"/>
                </a:lnTo>
                <a:lnTo>
                  <a:pt x="11950529" y="6638579"/>
                </a:lnTo>
                <a:lnTo>
                  <a:pt x="11950529" y="219422"/>
                </a:lnTo>
                <a:close/>
                <a:moveTo>
                  <a:pt x="0" y="0"/>
                </a:moveTo>
                <a:lnTo>
                  <a:pt x="12192000" y="0"/>
                </a:lnTo>
                <a:lnTo>
                  <a:pt x="12192000" y="6858000"/>
                </a:lnTo>
                <a:lnTo>
                  <a:pt x="0" y="6858000"/>
                </a:lnTo>
                <a:close/>
              </a:path>
            </a:pathLst>
          </a:custGeom>
          <a:solidFill>
            <a:srgbClr val="44546A">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9" name="矩形 18"/>
          <p:cNvSpPr/>
          <p:nvPr>
            <p:custDataLst>
              <p:tags r:id="rId4"/>
            </p:custDataLst>
          </p:nvPr>
        </p:nvSpPr>
        <p:spPr>
          <a:xfrm>
            <a:off x="243205" y="165735"/>
            <a:ext cx="11705590" cy="3263265"/>
          </a:xfrm>
          <a:prstGeom prst="rect">
            <a:avLst/>
          </a:prstGeom>
          <a:solidFill>
            <a:srgbClr val="44546A">
              <a:lumMod val="75000"/>
              <a:alpha val="5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16" name="文本框 15"/>
          <p:cNvSpPr txBox="1"/>
          <p:nvPr>
            <p:custDataLst>
              <p:tags r:id="rId5"/>
            </p:custDataLst>
          </p:nvPr>
        </p:nvSpPr>
        <p:spPr>
          <a:xfrm>
            <a:off x="809172" y="1542360"/>
            <a:ext cx="10566400" cy="624840"/>
          </a:xfrm>
          <a:prstGeom prst="rect">
            <a:avLst/>
          </a:prstGeom>
          <a:noFill/>
        </p:spPr>
        <p:txBody>
          <a:bodyPr wrap="square" lIns="101600" tIns="38100" rIns="63500" bIns="38100" rtlCol="0">
            <a:noAutofit/>
          </a:bodyPr>
          <a:lstStyle/>
          <a:p>
            <a:pPr marL="0" indent="0" algn="ctr">
              <a:lnSpc>
                <a:spcPct val="100000"/>
              </a:lnSpc>
              <a:spcBef>
                <a:spcPts val="0"/>
              </a:spcBef>
              <a:spcAft>
                <a:spcPts val="0"/>
              </a:spcAft>
              <a:buSzPct val="100000"/>
            </a:pPr>
            <a:r>
              <a:rPr lang="zh-CN" altLang="en-US" sz="4000" b="1" spc="300">
                <a:solidFill>
                  <a:srgbClr val="FFFFFF"/>
                </a:solidFill>
                <a:latin typeface="Arial" panose="020B0604020202020204" pitchFamily="34" charset="0"/>
                <a:ea typeface="微软雅黑" panose="020B0503020204020204" charset="-122"/>
              </a:rPr>
              <a:t>经济全球化的时代，对我们未来的职业规划有什么影响?</a:t>
            </a:r>
            <a:endParaRPr lang="zh-CN" altLang="en-US" sz="4000" b="1" spc="300">
              <a:solidFill>
                <a:srgbClr val="FFFFFF"/>
              </a:solidFill>
              <a:latin typeface="Arial" panose="020B0604020202020204" pitchFamily="34" charset="0"/>
              <a:ea typeface="微软雅黑" panose="020B0503020204020204" charset="-122"/>
            </a:endParaRPr>
          </a:p>
        </p:txBody>
      </p:sp>
      <p:sp>
        <p:nvSpPr>
          <p:cNvPr id="9" name="文本框 8"/>
          <p:cNvSpPr txBox="1"/>
          <p:nvPr>
            <p:custDataLst>
              <p:tags r:id="rId6"/>
            </p:custDataLst>
          </p:nvPr>
        </p:nvSpPr>
        <p:spPr>
          <a:xfrm>
            <a:off x="666115" y="3781425"/>
            <a:ext cx="10852150" cy="24974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58775" lvl="0" indent="-358775" algn="just" fontAlgn="ctr">
              <a:lnSpc>
                <a:spcPct val="130000"/>
              </a:lnSpc>
              <a:spcBef>
                <a:spcPts val="1000"/>
              </a:spcBef>
              <a:spcAft>
                <a:spcPts val="0"/>
              </a:spcAft>
              <a:buSzPct val="13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答案解析</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a:p>
            <a:pPr lvl="0" indent="0" algn="just" fontAlgn="ctr">
              <a:lnSpc>
                <a:spcPct val="130000"/>
              </a:lnSpc>
              <a:spcBef>
                <a:spcPts val="1000"/>
              </a:spcBef>
              <a:spcAft>
                <a:spcPts val="0"/>
              </a:spcAft>
              <a:buSzPct val="130000"/>
              <a:buFont typeface="WPS-Bullets" pitchFamily="2" charset="0"/>
              <a:buNone/>
            </a:pPr>
            <a:r>
              <a:rPr lang="zh-CN" altLang="en-US" sz="1400" b="1">
                <a:solidFill>
                  <a:srgbClr val="000000">
                    <a:lumMod val="75000"/>
                    <a:lumOff val="25000"/>
                  </a:srgbClr>
                </a:solidFill>
                <a:latin typeface="Arial" panose="020B0604020202020204" pitchFamily="34" charset="0"/>
                <a:ea typeface="微软雅黑" panose="020B0503020204020204" charset="-122"/>
              </a:rPr>
              <a:t>(1)在经济全球化时代,科学技术突飞猛进,各国之间的联系愈益密切。社会分工逐渐细化，引起传统职业的变革和新兴职业的兴起。职业选择越来越丰富,发展空间越来越广阔,这给我们带来更多的就业机会和挑战。</a:t>
            </a:r>
            <a:endParaRPr lang="zh-CN" altLang="en-US" sz="1400" b="1">
              <a:solidFill>
                <a:srgbClr val="000000">
                  <a:lumMod val="75000"/>
                  <a:lumOff val="25000"/>
                </a:srgbClr>
              </a:solidFill>
              <a:latin typeface="Arial" panose="020B0604020202020204" pitchFamily="34" charset="0"/>
              <a:ea typeface="微软雅黑" panose="020B0503020204020204" charset="-122"/>
            </a:endParaRPr>
          </a:p>
          <a:p>
            <a:pPr lvl="0" indent="0" algn="just" fontAlgn="ctr">
              <a:lnSpc>
                <a:spcPct val="130000"/>
              </a:lnSpc>
              <a:spcBef>
                <a:spcPts val="1000"/>
              </a:spcBef>
              <a:spcAft>
                <a:spcPts val="0"/>
              </a:spcAft>
              <a:buSzPct val="130000"/>
              <a:buFont typeface="WPS-Bullets" pitchFamily="2" charset="0"/>
              <a:buNone/>
            </a:pPr>
            <a:r>
              <a:rPr lang="zh-CN" altLang="en-US" sz="1400" b="1">
                <a:solidFill>
                  <a:srgbClr val="000000">
                    <a:lumMod val="75000"/>
                    <a:lumOff val="25000"/>
                  </a:srgbClr>
                </a:solidFill>
                <a:latin typeface="Arial" panose="020B0604020202020204" pitchFamily="34" charset="0"/>
                <a:ea typeface="微软雅黑" panose="020B0503020204020204" charset="-122"/>
              </a:rPr>
              <a:t>(2)今天，人们的就业方式越来越多样。除传统就业方式之外，国家还鼓励劳动者自主创业和自谋职业，促进创业带动就业,提供全方位公共就业服务,努力使人人都有通过辛勤劳动实现自身发展的机会,满足人民日益增长的美好生活需要,这给劳动者带来了更多的机遇，也对劳动者的素质提出了更高的要求。</a:t>
            </a:r>
            <a:endParaRPr lang="zh-CN" altLang="en-US" sz="1400" b="1">
              <a:solidFill>
                <a:srgbClr val="000000">
                  <a:lumMod val="75000"/>
                  <a:lumOff val="25000"/>
                </a:srgbClr>
              </a:solidFill>
              <a:latin typeface="Arial" panose="020B0604020202020204" pitchFamily="34" charset="0"/>
              <a:ea typeface="微软雅黑" panose="020B0503020204020204" charset="-122"/>
            </a:endParaRPr>
          </a:p>
          <a:p>
            <a:pPr lvl="0" indent="0" algn="just" fontAlgn="ctr">
              <a:lnSpc>
                <a:spcPct val="130000"/>
              </a:lnSpc>
              <a:spcBef>
                <a:spcPts val="1000"/>
              </a:spcBef>
              <a:spcAft>
                <a:spcPts val="0"/>
              </a:spcAft>
              <a:buSzPct val="130000"/>
              <a:buFont typeface="WPS-Bullets" pitchFamily="2" charset="0"/>
              <a:buNone/>
            </a:pPr>
            <a:r>
              <a:rPr lang="zh-CN" altLang="en-US" sz="1400" b="1">
                <a:solidFill>
                  <a:srgbClr val="000000">
                    <a:lumMod val="75000"/>
                    <a:lumOff val="25000"/>
                  </a:srgbClr>
                </a:solidFill>
                <a:latin typeface="Arial" panose="020B0604020202020204" pitchFamily="34" charset="0"/>
                <a:ea typeface="微软雅黑" panose="020B0503020204020204" charset="-122"/>
              </a:rPr>
              <a:t>(3)我们要顺应时代的变化，抓住机遇,做好多方面的准备，努力提升自身素质,迎接未来世界的挑战。</a:t>
            </a:r>
            <a:endParaRPr lang="zh-CN" altLang="en-US" sz="14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735455"/>
            <a:ext cx="11476990" cy="4864735"/>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16728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奋斗的青春最美丽</a:t>
            </a:r>
            <a:r>
              <a:rPr lang="en-US" altLang="zh-CN" sz="1800" dirty="0">
                <a:solidFill>
                  <a:sysClr val="window" lastClr="FFFFFF"/>
                </a:solidFill>
                <a:latin typeface="Arial" panose="020B0604020202020204" pitchFamily="34" charset="0"/>
                <a:ea typeface="微软雅黑" panose="020B0503020204020204" charset="-122"/>
              </a:rPr>
              <a:t> </a:t>
            </a:r>
            <a:endParaRPr lang="en-US" altLang="zh-CN"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3495" y="2272660"/>
            <a:ext cx="10586275" cy="379095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凌晨的机场仍灯火通明，候机楼安静的灯光将一群年轻人穿着白色防护服的影子拖得很长。</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我们的青年突击队员们要不舍昼夜地继续坚守。”上海机场集团团委书记周巍至今记得除夕那天，上海启动重大突发公共卫生事件应急一级响应，为了“把好大门口的第一道防线”，在上海机场集团党委的领导下，上海两大机场连夜组建青年突击队，率先在机场筑起战疫防线。“当时，我们用不到两天的时间就集结了1 024 名队员，人数还在不断增多。”</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auto">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浦东机场急救站的护士马青怡是一名95 后，两年前她患过一次重病，但她依然第一时间加入了青年突击队。有一次，急救站副站长张宝钢发现她已经在一线连续工作两天，便近乎命令地劝她：“你快回家休息，你开过刀，更要好好爱惜自己的身体！”但一到家，马青怡又悄悄开始剪辑《正确穿脱防护服》的培训视频，“没人布置这个任务，但同事们看视频会更加直观”。</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42595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56845"/>
            <a:ext cx="11476990" cy="654431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3495" y="981388"/>
            <a:ext cx="10586275" cy="489648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8290" lvl="0" indent="0" algn="just" fontAlgn="auto">
              <a:lnSpc>
                <a:spcPct val="130000"/>
              </a:lnSpc>
              <a:spcBef>
                <a:spcPts val="0"/>
              </a:spcBef>
              <a:spcAft>
                <a:spcPts val="400"/>
              </a:spcAft>
              <a:buClr>
                <a:srgbClr val="68A5A6">
                  <a:lumMod val="20000"/>
                  <a:lumOff val="80000"/>
                </a:srgbClr>
              </a:buClr>
              <a:buSzPct val="100000"/>
              <a:buNone/>
            </a:pPr>
            <a:r>
              <a:rPr lang="en-US" altLang="zh-CN" spc="150" dirty="0">
                <a:solidFill>
                  <a:sysClr val="windowText" lastClr="000000">
                    <a:lumMod val="75000"/>
                    <a:lumOff val="25000"/>
                  </a:sysClr>
                </a:solidFill>
              </a:rPr>
              <a:t>       </a:t>
            </a:r>
            <a:r>
              <a:rPr lang="zh-CN" altLang="en-US" spc="150" dirty="0">
                <a:solidFill>
                  <a:sysClr val="windowText" lastClr="000000">
                    <a:lumMod val="75000"/>
                    <a:lumOff val="25000"/>
                  </a:sysClr>
                </a:solidFill>
              </a:rPr>
              <a:t>有同事问她：“你身体吃得消吗？”</a:t>
            </a:r>
            <a:endParaRPr lang="zh-CN" altLang="en-US" spc="150" dirty="0">
              <a:solidFill>
                <a:sysClr val="windowText" lastClr="000000">
                  <a:lumMod val="75000"/>
                  <a:lumOff val="25000"/>
                </a:sysClr>
              </a:solidFill>
            </a:endParaRPr>
          </a:p>
          <a:p>
            <a:pPr marL="288290" lvl="0" indent="0" algn="just" fontAlgn="auto">
              <a:lnSpc>
                <a:spcPct val="130000"/>
              </a:lnSpc>
              <a:spcBef>
                <a:spcPts val="0"/>
              </a:spcBef>
              <a:spcAft>
                <a:spcPts val="400"/>
              </a:spcAft>
              <a:buClr>
                <a:srgbClr val="68A5A6">
                  <a:lumMod val="20000"/>
                  <a:lumOff val="80000"/>
                </a:srgbClr>
              </a:buClr>
              <a:buSzPct val="100000"/>
              <a:buNone/>
            </a:pPr>
            <a:r>
              <a:rPr lang="en-US" altLang="zh-CN" spc="150" dirty="0">
                <a:solidFill>
                  <a:sysClr val="windowText" lastClr="000000">
                    <a:lumMod val="75000"/>
                    <a:lumOff val="25000"/>
                  </a:sysClr>
                </a:solidFill>
              </a:rPr>
              <a:t>       </a:t>
            </a:r>
            <a:r>
              <a:rPr lang="zh-CN" altLang="en-US" spc="150" dirty="0">
                <a:solidFill>
                  <a:sysClr val="windowText" lastClr="000000">
                    <a:lumMod val="75000"/>
                    <a:lumOff val="25000"/>
                  </a:sysClr>
                </a:solidFill>
              </a:rPr>
              <a:t>她却说：“我记得非典那年我才8 岁，看着当时的医护人员在竭尽全力地保护我们，这次换我们90 后守护大家！”</a:t>
            </a:r>
            <a:endParaRPr lang="zh-CN" altLang="en-US" spc="150" dirty="0">
              <a:solidFill>
                <a:sysClr val="windowText" lastClr="000000">
                  <a:lumMod val="75000"/>
                  <a:lumOff val="25000"/>
                </a:sysClr>
              </a:solidFill>
            </a:endParaRPr>
          </a:p>
          <a:p>
            <a:pPr marL="288290" lvl="0" indent="0" algn="just" fontAlgn="auto">
              <a:lnSpc>
                <a:spcPct val="130000"/>
              </a:lnSpc>
              <a:spcBef>
                <a:spcPts val="0"/>
              </a:spcBef>
              <a:spcAft>
                <a:spcPts val="400"/>
              </a:spcAft>
              <a:buClr>
                <a:srgbClr val="68A5A6">
                  <a:lumMod val="20000"/>
                  <a:lumOff val="80000"/>
                </a:srgbClr>
              </a:buClr>
              <a:buSzPct val="100000"/>
              <a:buNone/>
            </a:pPr>
            <a:r>
              <a:rPr lang="en-US" altLang="zh-CN" spc="150" dirty="0">
                <a:solidFill>
                  <a:sysClr val="windowText" lastClr="000000">
                    <a:lumMod val="75000"/>
                    <a:lumOff val="25000"/>
                  </a:sysClr>
                </a:solidFill>
              </a:rPr>
              <a:t>    </a:t>
            </a:r>
            <a:r>
              <a:rPr lang="zh-CN" altLang="en-US" spc="150" dirty="0">
                <a:solidFill>
                  <a:sysClr val="windowText" lastClr="000000">
                    <a:lumMod val="75000"/>
                    <a:lumOff val="25000"/>
                  </a:sysClr>
                </a:solidFill>
              </a:rPr>
              <a:t>“疫情不退，我们不撤。”以90 后为主的青年突击队员们戏称自己成了“半仙”——可以光干活，不吃饭。他们穿在防护服里的帽衫湿了又干，累了就席地而坐或靠墙而憩，佩戴的面罩常常布满水雾，“但大家都在坚持”。</a:t>
            </a:r>
            <a:endParaRPr lang="zh-CN" altLang="en-US" spc="150" dirty="0">
              <a:solidFill>
                <a:sysClr val="windowText" lastClr="000000">
                  <a:lumMod val="75000"/>
                  <a:lumOff val="25000"/>
                </a:sysClr>
              </a:solidFill>
            </a:endParaRPr>
          </a:p>
          <a:p>
            <a:pPr marL="288290" lvl="0" indent="0" algn="just" fontAlgn="auto">
              <a:lnSpc>
                <a:spcPct val="150000"/>
              </a:lnSpc>
              <a:spcBef>
                <a:spcPts val="0"/>
              </a:spcBef>
              <a:spcAft>
                <a:spcPts val="400"/>
              </a:spcAft>
              <a:buClr>
                <a:srgbClr val="68A5A6">
                  <a:lumMod val="20000"/>
                  <a:lumOff val="80000"/>
                </a:srgbClr>
              </a:buClr>
              <a:buSzPct val="100000"/>
              <a:buNone/>
            </a:pPr>
            <a:r>
              <a:rPr lang="en-US" altLang="zh-CN" spc="150" dirty="0">
                <a:solidFill>
                  <a:sysClr val="windowText" lastClr="000000">
                    <a:lumMod val="75000"/>
                    <a:lumOff val="25000"/>
                  </a:sysClr>
                </a:solidFill>
              </a:rPr>
              <a:t>      </a:t>
            </a:r>
            <a:r>
              <a:rPr lang="zh-CN" altLang="en-US" spc="150" dirty="0">
                <a:solidFill>
                  <a:sysClr val="windowText" lastClr="000000">
                    <a:lumMod val="75000"/>
                    <a:lumOff val="25000"/>
                  </a:sysClr>
                </a:solidFill>
              </a:rPr>
              <a:t>这些突击队员们各司其职，除了需要对进出旅客进行健康筛查，有的则需要紧急协调机位资源。“兄弟们，再抓紧点时间，为了武汉！”除夕夜，这句话在虹桥机场指挥大厅响起，军方医疗急救队在机坪集结，航站楼里第一批医疗人员和救援物资在机场大厅“整装待发”。青年突击队员们立即行动，协调各个部门，联系空管塔台、航空公司等单位保障飞机以最快的速度起飞。截至目前，上海累计保障15 架次医疗包机、1 649 名医务人员驰援武汉；保障全球援助、调配、采购的防疫物资超2 万吨经上海机场运往国内和全球。</a:t>
            </a:r>
            <a:endParaRPr lang="zh-CN" altLang="en-US" spc="150" dirty="0">
              <a:solidFill>
                <a:sysClr val="windowText" lastClr="000000">
                  <a:lumMod val="75000"/>
                  <a:lumOff val="25000"/>
                </a:sysClr>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0" y="-146"/>
            <a:ext cx="12192000" cy="3760470"/>
          </a:xfrm>
          <a:prstGeom prst="rect">
            <a:avLst/>
          </a:prstGeom>
          <a:solidFill>
            <a:schemeClr val="accent6">
              <a:lumMod val="20000"/>
              <a:lumOff val="80000"/>
            </a:schemeClr>
          </a:solidFill>
          <a:ln>
            <a:noFill/>
          </a:ln>
        </p:spPr>
        <p:style>
          <a:lnRef idx="2">
            <a:srgbClr val="FFFFFF">
              <a:shade val="50000"/>
            </a:srgbClr>
          </a:lnRef>
          <a:fillRef idx="1">
            <a:srgbClr val="FFFFFF"/>
          </a:fillRef>
          <a:effectRef idx="0">
            <a:srgbClr val="FFFFFF"/>
          </a:effectRef>
          <a:fontRef idx="minor">
            <a:srgbClr val="FFFFFF"/>
          </a:fontRef>
        </p:style>
        <p:txBody>
          <a:bodyPr rtlCol="0" anchor="ctr"/>
          <a:lstStyle/>
          <a:p>
            <a:pPr algn="ctr"/>
            <a:endParaRPr lang="zh-CN" altLang="en-US" dirty="0"/>
          </a:p>
        </p:txBody>
      </p:sp>
      <p:sp>
        <p:nvSpPr>
          <p:cNvPr id="37" name="矩形 36"/>
          <p:cNvSpPr/>
          <p:nvPr>
            <p:custDataLst>
              <p:tags r:id="rId2"/>
            </p:custDataLst>
          </p:nvPr>
        </p:nvSpPr>
        <p:spPr>
          <a:xfrm>
            <a:off x="4324350"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3" name="矩形 22"/>
          <p:cNvSpPr/>
          <p:nvPr>
            <p:custDataLst>
              <p:tags r:id="rId3"/>
            </p:custDataLst>
          </p:nvPr>
        </p:nvSpPr>
        <p:spPr>
          <a:xfrm>
            <a:off x="8208854"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9" name="矩形 28"/>
          <p:cNvSpPr/>
          <p:nvPr>
            <p:custDataLst>
              <p:tags r:id="rId4"/>
            </p:custDataLst>
          </p:nvPr>
        </p:nvSpPr>
        <p:spPr>
          <a:xfrm>
            <a:off x="433712" y="3543300"/>
            <a:ext cx="3543300" cy="2446020"/>
          </a:xfrm>
          <a:prstGeom prst="rect">
            <a:avLst/>
          </a:prstGeom>
          <a:solidFill>
            <a:srgbClr val="FFFFFF"/>
          </a:solidFill>
          <a:ln>
            <a:noFill/>
          </a:ln>
          <a:effectLst>
            <a:outerShdw blurRad="317500" dist="38100" dir="5400000" sx="101000" sy="101000" algn="t" rotWithShape="0">
              <a:prstClr val="black">
                <a:alpha val="32000"/>
              </a:prstClr>
            </a:outerShdw>
          </a:effectLst>
        </p:spPr>
        <p:style>
          <a:lnRef idx="2">
            <a:srgbClr val="FFFFFF">
              <a:shade val="50000"/>
            </a:srgbClr>
          </a:lnRef>
          <a:fillRef idx="1">
            <a:srgbClr val="FFFFFF"/>
          </a:fillRef>
          <a:effectRef idx="0">
            <a:srgbClr val="FFFFFF"/>
          </a:effectRef>
          <a:fontRef idx="minor">
            <a:srgbClr val="FFFFFF"/>
          </a:fontRef>
        </p:style>
        <p:txBody>
          <a:bodyPr wrap="square" lIns="90000" tIns="46800" rIns="90000" bIns="46800" rtlCol="0" anchor="ctr">
            <a:normAutofit/>
          </a:bodyPr>
          <a:lstStyle/>
          <a:p>
            <a:pPr algn="ctr"/>
            <a:endParaRPr lang="zh-CN" altLang="en-US"/>
          </a:p>
        </p:txBody>
      </p:sp>
      <p:sp>
        <p:nvSpPr>
          <p:cNvPr id="2" name="文本框 1"/>
          <p:cNvSpPr txBox="1"/>
          <p:nvPr>
            <p:custDataLst>
              <p:tags r:id="rId5"/>
            </p:custDataLst>
          </p:nvPr>
        </p:nvSpPr>
        <p:spPr>
          <a:xfrm>
            <a:off x="4488818"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02.</a:t>
            </a:r>
            <a:endParaRPr lang="zh-CN" altLang="en-US">
              <a:solidFill>
                <a:srgbClr val="000000">
                  <a:lumMod val="75000"/>
                  <a:lumOff val="25000"/>
                </a:srgbClr>
              </a:solidFill>
            </a:endParaRPr>
          </a:p>
        </p:txBody>
      </p:sp>
      <p:sp>
        <p:nvSpPr>
          <p:cNvPr id="4" name="文本框 3"/>
          <p:cNvSpPr txBox="1"/>
          <p:nvPr>
            <p:custDataLst>
              <p:tags r:id="rId6"/>
            </p:custDataLst>
          </p:nvPr>
        </p:nvSpPr>
        <p:spPr>
          <a:xfrm>
            <a:off x="4488818"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高新科学技术的影响</a:t>
            </a:r>
            <a:endParaRPr lang="zh-CN" altLang="en-US">
              <a:solidFill>
                <a:srgbClr val="000000">
                  <a:lumMod val="75000"/>
                  <a:lumOff val="25000"/>
                </a:srgbClr>
              </a:solidFill>
            </a:endParaRPr>
          </a:p>
        </p:txBody>
      </p:sp>
      <p:sp>
        <p:nvSpPr>
          <p:cNvPr id="5" name="文本框 4"/>
          <p:cNvSpPr txBox="1"/>
          <p:nvPr>
            <p:custDataLst>
              <p:tags r:id="rId7"/>
            </p:custDataLst>
          </p:nvPr>
        </p:nvSpPr>
        <p:spPr>
          <a:xfrm>
            <a:off x="8373322"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262626"/>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03.</a:t>
            </a:r>
            <a:endParaRPr lang="zh-CN" altLang="en-US">
              <a:solidFill>
                <a:srgbClr val="000000">
                  <a:lumMod val="75000"/>
                  <a:lumOff val="25000"/>
                </a:srgbClr>
              </a:solidFill>
            </a:endParaRPr>
          </a:p>
        </p:txBody>
      </p:sp>
      <p:sp>
        <p:nvSpPr>
          <p:cNvPr id="7" name="文本框 6"/>
          <p:cNvSpPr txBox="1"/>
          <p:nvPr>
            <p:custDataLst>
              <p:tags r:id="rId8"/>
            </p:custDataLst>
          </p:nvPr>
        </p:nvSpPr>
        <p:spPr>
          <a:xfrm>
            <a:off x="8373322"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spc="120">
                <a:solidFill>
                  <a:srgbClr val="262626"/>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社会发展的影响</a:t>
            </a:r>
            <a:endParaRPr lang="zh-CN" altLang="en-US">
              <a:solidFill>
                <a:srgbClr val="000000">
                  <a:lumMod val="75000"/>
                  <a:lumOff val="25000"/>
                </a:srgbClr>
              </a:solidFill>
            </a:endParaRPr>
          </a:p>
        </p:txBody>
      </p:sp>
      <p:sp>
        <p:nvSpPr>
          <p:cNvPr id="8" name="文本框 7"/>
          <p:cNvSpPr txBox="1"/>
          <p:nvPr>
            <p:custDataLst>
              <p:tags r:id="rId9"/>
            </p:custDataLst>
          </p:nvPr>
        </p:nvSpPr>
        <p:spPr>
          <a:xfrm>
            <a:off x="598180" y="3655570"/>
            <a:ext cx="2048504" cy="914546"/>
          </a:xfrm>
          <a:prstGeom prst="rect">
            <a:avLst/>
          </a:prstGeom>
          <a:noFill/>
        </p:spPr>
        <p:txBody>
          <a:bodyPr wrap="square" lIns="90000" tIns="46800" rIns="90000" bIns="46800" rtlCol="0" anchor="b" anchorCtr="0">
            <a:normAutofit lnSpcReduction="10000"/>
          </a:bodyPr>
          <a:lstStyle>
            <a:defPPr>
              <a:defRPr lang="zh-CN"/>
            </a:defPPr>
            <a:lvl1pPr lvl="0" defTabSz="913765">
              <a:buSzPct val="25000"/>
              <a:defRPr sz="54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solidFill>
                  <a:srgbClr val="000000">
                    <a:lumMod val="75000"/>
                    <a:lumOff val="25000"/>
                  </a:srgbClr>
                </a:solidFill>
              </a:rPr>
              <a:t>01.</a:t>
            </a:r>
            <a:endParaRPr lang="zh-CN" altLang="en-US">
              <a:solidFill>
                <a:srgbClr val="000000">
                  <a:lumMod val="75000"/>
                  <a:lumOff val="25000"/>
                </a:srgbClr>
              </a:solidFill>
            </a:endParaRPr>
          </a:p>
        </p:txBody>
      </p:sp>
      <p:sp>
        <p:nvSpPr>
          <p:cNvPr id="11" name="文本框 10"/>
          <p:cNvSpPr txBox="1"/>
          <p:nvPr>
            <p:custDataLst>
              <p:tags r:id="rId10"/>
            </p:custDataLst>
          </p:nvPr>
        </p:nvSpPr>
        <p:spPr>
          <a:xfrm>
            <a:off x="563576" y="4617501"/>
            <a:ext cx="3202096" cy="508215"/>
          </a:xfrm>
          <a:prstGeom prst="rect">
            <a:avLst/>
          </a:prstGeom>
          <a:noFill/>
        </p:spPr>
        <p:txBody>
          <a:bodyPr wrap="square" lIns="90000" tIns="46800" rIns="90000" bIns="46800" rtlCol="0" anchor="b">
            <a:normAutofit/>
          </a:bodyPr>
          <a:lstStyle>
            <a:defPPr>
              <a:defRPr lang="zh-CN"/>
            </a:defPPr>
            <a:lvl1pPr lvl="0" defTabSz="913765">
              <a:buSzPct val="25000"/>
              <a:defRPr sz="2400" b="1">
                <a:solidFill>
                  <a:srgbClr val="FFFFFF"/>
                </a:solidFill>
                <a:latin typeface="微软雅黑" panose="020B0503020204020204" charset="-122"/>
                <a:ea typeface="微软雅黑" panose="020B0503020204020204" charset="-122"/>
              </a:defRPr>
            </a:lvl1pPr>
          </a:lstStyle>
          <a:p>
            <a:r>
              <a:rPr lang="zh-CN" altLang="en-US">
                <a:solidFill>
                  <a:srgbClr val="000000">
                    <a:lumMod val="75000"/>
                    <a:lumOff val="25000"/>
                  </a:srgbClr>
                </a:solidFill>
              </a:rPr>
              <a:t>经济全球化的影响</a:t>
            </a:r>
            <a:endParaRPr lang="zh-CN" altLang="en-US">
              <a:solidFill>
                <a:srgbClr val="000000">
                  <a:lumMod val="75000"/>
                  <a:lumOff val="25000"/>
                </a:srgbClr>
              </a:solidFill>
            </a:endParaRPr>
          </a:p>
        </p:txBody>
      </p:sp>
      <p:sp>
        <p:nvSpPr>
          <p:cNvPr id="12" name="文本框 11"/>
          <p:cNvSpPr txBox="1"/>
          <p:nvPr>
            <p:custDataLst>
              <p:tags r:id="rId11"/>
            </p:custDataLst>
          </p:nvPr>
        </p:nvSpPr>
        <p:spPr>
          <a:xfrm>
            <a:off x="1759585" y="1083945"/>
            <a:ext cx="8672830" cy="1198880"/>
          </a:xfrm>
          <a:prstGeom prst="rect">
            <a:avLst/>
          </a:prstGeom>
          <a:noFill/>
          <a:ln>
            <a:noFill/>
          </a:ln>
        </p:spPr>
        <p:txBody>
          <a:bodyPr wrap="square" lIns="91440" tIns="45720" rIns="91440" bIns="45720" anchor="b" anchorCtr="0">
            <a:spAutoFit/>
          </a:bodyPr>
          <a:lstStyle>
            <a:defPPr>
              <a:defRPr lang="zh-CN"/>
            </a:defPPr>
            <a:lvl1pPr algn="ctr" defTabSz="913765">
              <a:lnSpc>
                <a:spcPct val="150000"/>
              </a:lnSpc>
              <a:buSzPct val="25000"/>
              <a:defRPr sz="4800" b="1" spc="600">
                <a:solidFill>
                  <a:srgbClr val="FFFFFF"/>
                </a:solidFill>
                <a:latin typeface="微软雅黑" panose="020B0503020204020204" charset="-122"/>
                <a:ea typeface="微软雅黑" panose="020B0503020204020204" charset="-122"/>
                <a:cs typeface="Arial" panose="020B0604020202020204" pitchFamily="34" charset="0"/>
              </a:defRPr>
            </a:lvl1pPr>
          </a:lstStyle>
          <a:p>
            <a:r>
              <a:rPr lang="zh-CN" altLang="en-US">
                <a:solidFill>
                  <a:schemeClr val="accent1"/>
                </a:solidFill>
                <a:effectLst>
                  <a:outerShdw blurRad="38100" dist="25400" dir="5400000" algn="ctr" rotWithShape="0">
                    <a:srgbClr val="6E747A">
                      <a:alpha val="43000"/>
                    </a:srgbClr>
                  </a:outerShdw>
                </a:effectLst>
              </a:rPr>
              <a:t>时代发展对人的发展的影响</a:t>
            </a:r>
            <a:endParaRPr lang="zh-CN" altLang="en-US">
              <a:solidFill>
                <a:schemeClr val="accent1"/>
              </a:solidFill>
              <a:effectLst>
                <a:outerShdw blurRad="38100" dist="25400" dir="5400000" algn="ctr" rotWithShape="0">
                  <a:srgbClr val="6E747A">
                    <a:alpha val="43000"/>
                  </a:srgbClr>
                </a:outerShdw>
              </a:effectLs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1257300" y="2852420"/>
            <a:ext cx="3883489" cy="3779848"/>
          </a:xfrm>
          <a:prstGeom prst="rect">
            <a:avLst/>
          </a:prstGeom>
        </p:spPr>
      </p:pic>
      <p:cxnSp>
        <p:nvCxnSpPr>
          <p:cNvPr id="64" name="Straight Connector 75"/>
          <p:cNvCxnSpPr/>
          <p:nvPr>
            <p:custDataLst>
              <p:tags r:id="rId4"/>
            </p:custDataLst>
          </p:nvPr>
        </p:nvCxnSpPr>
        <p:spPr>
          <a:xfrm flipH="1">
            <a:off x="4467860" y="4487545"/>
            <a:ext cx="126936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5" name="Straight Connector 76"/>
          <p:cNvCxnSpPr/>
          <p:nvPr>
            <p:custDataLst>
              <p:tags r:id="rId5"/>
            </p:custDataLst>
          </p:nvPr>
        </p:nvCxnSpPr>
        <p:spPr>
          <a:xfrm flipH="1">
            <a:off x="5713730" y="3190875"/>
            <a:ext cx="53149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6" name="Straight Connector 77"/>
          <p:cNvCxnSpPr/>
          <p:nvPr>
            <p:custDataLst>
              <p:tags r:id="rId6"/>
            </p:custDataLst>
          </p:nvPr>
        </p:nvCxnSpPr>
        <p:spPr>
          <a:xfrm flipH="1">
            <a:off x="5715000" y="4081780"/>
            <a:ext cx="53022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7" name="Straight Connector 78"/>
          <p:cNvCxnSpPr/>
          <p:nvPr>
            <p:custDataLst>
              <p:tags r:id="rId7"/>
            </p:custDataLst>
          </p:nvPr>
        </p:nvCxnSpPr>
        <p:spPr>
          <a:xfrm flipH="1" flipV="1">
            <a:off x="5745480" y="4912360"/>
            <a:ext cx="499745" cy="635"/>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8" name="Straight Connector 79"/>
          <p:cNvCxnSpPr/>
          <p:nvPr>
            <p:custDataLst>
              <p:tags r:id="rId8"/>
            </p:custDataLst>
          </p:nvPr>
        </p:nvCxnSpPr>
        <p:spPr>
          <a:xfrm flipH="1" flipV="1">
            <a:off x="5713730" y="5778500"/>
            <a:ext cx="531495" cy="0"/>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cxnSp>
        <p:nvCxnSpPr>
          <p:cNvPr id="69" name="Straight Connector 80"/>
          <p:cNvCxnSpPr/>
          <p:nvPr>
            <p:custDataLst>
              <p:tags r:id="rId9"/>
            </p:custDataLst>
          </p:nvPr>
        </p:nvCxnSpPr>
        <p:spPr>
          <a:xfrm>
            <a:off x="5729605" y="3199765"/>
            <a:ext cx="0" cy="2593975"/>
          </a:xfrm>
          <a:prstGeom prst="line">
            <a:avLst/>
          </a:prstGeom>
          <a:ln w="12700">
            <a:solidFill>
              <a:srgbClr val="2196F3"/>
            </a:solidFill>
            <a:prstDash val="sysDash"/>
          </a:ln>
        </p:spPr>
        <p:style>
          <a:lnRef idx="1">
            <a:srgbClr val="2196F3"/>
          </a:lnRef>
          <a:fillRef idx="0">
            <a:srgbClr val="2196F3"/>
          </a:fillRef>
          <a:effectRef idx="0">
            <a:srgbClr val="2196F3"/>
          </a:effectRef>
          <a:fontRef idx="minor">
            <a:srgbClr val="222222"/>
          </a:fontRef>
        </p:style>
      </p:cxnSp>
      <p:sp>
        <p:nvSpPr>
          <p:cNvPr id="71" name="Oval 82"/>
          <p:cNvSpPr/>
          <p:nvPr>
            <p:custDataLst>
              <p:tags r:id="rId10"/>
            </p:custDataLst>
          </p:nvPr>
        </p:nvSpPr>
        <p:spPr>
          <a:xfrm>
            <a:off x="6309159" y="2907812"/>
            <a:ext cx="584234" cy="584234"/>
          </a:xfrm>
          <a:prstGeom prst="ellipse">
            <a:avLst/>
          </a:prstGeom>
          <a:solidFill>
            <a:srgbClr val="2196F3">
              <a:lumMod val="5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solidFill>
                <a:srgbClr val="222222">
                  <a:lumMod val="75000"/>
                  <a:lumOff val="25000"/>
                </a:srgbClr>
              </a:solidFill>
              <a:latin typeface="Arial" panose="020B0604020202020204" pitchFamily="34" charset="0"/>
            </a:endParaRPr>
          </a:p>
        </p:txBody>
      </p:sp>
      <p:sp>
        <p:nvSpPr>
          <p:cNvPr id="72" name="Oval 83"/>
          <p:cNvSpPr/>
          <p:nvPr>
            <p:custDataLst>
              <p:tags r:id="rId11"/>
            </p:custDataLst>
          </p:nvPr>
        </p:nvSpPr>
        <p:spPr>
          <a:xfrm>
            <a:off x="6245550" y="2844203"/>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73" name="TextBox 84"/>
          <p:cNvSpPr txBox="1"/>
          <p:nvPr>
            <p:custDataLst>
              <p:tags r:id="rId12"/>
            </p:custDataLst>
          </p:nvPr>
        </p:nvSpPr>
        <p:spPr>
          <a:xfrm>
            <a:off x="6294138" y="3046041"/>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1</a:t>
            </a:r>
            <a:endParaRPr lang="en-US" sz="1200" spc="150">
              <a:solidFill>
                <a:srgbClr val="FFFFFF"/>
              </a:solidFill>
              <a:latin typeface="微软雅黑" panose="020B0503020204020204" charset="-122"/>
              <a:ea typeface="微软雅黑" panose="020B0503020204020204" charset="-122"/>
            </a:endParaRPr>
          </a:p>
        </p:txBody>
      </p:sp>
      <p:sp>
        <p:nvSpPr>
          <p:cNvPr id="75" name="Oval 86"/>
          <p:cNvSpPr/>
          <p:nvPr>
            <p:custDataLst>
              <p:tags r:id="rId13"/>
            </p:custDataLst>
          </p:nvPr>
        </p:nvSpPr>
        <p:spPr>
          <a:xfrm>
            <a:off x="6309159" y="3773163"/>
            <a:ext cx="584234" cy="584234"/>
          </a:xfrm>
          <a:prstGeom prst="ellipse">
            <a:avLst/>
          </a:prstGeom>
          <a:solidFill>
            <a:srgbClr val="2196F3">
              <a:lumMod val="7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Arial" panose="020B0604020202020204" pitchFamily="34" charset="0"/>
            </a:endParaRPr>
          </a:p>
        </p:txBody>
      </p:sp>
      <p:sp>
        <p:nvSpPr>
          <p:cNvPr id="76" name="Oval 87"/>
          <p:cNvSpPr/>
          <p:nvPr>
            <p:custDataLst>
              <p:tags r:id="rId14"/>
            </p:custDataLst>
          </p:nvPr>
        </p:nvSpPr>
        <p:spPr>
          <a:xfrm>
            <a:off x="6245550" y="3709554"/>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77" name="TextBox 88"/>
          <p:cNvSpPr txBox="1"/>
          <p:nvPr>
            <p:custDataLst>
              <p:tags r:id="rId15"/>
            </p:custDataLst>
          </p:nvPr>
        </p:nvSpPr>
        <p:spPr>
          <a:xfrm>
            <a:off x="6294138" y="3911392"/>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2</a:t>
            </a:r>
            <a:endParaRPr lang="en-US" sz="1200" spc="150">
              <a:solidFill>
                <a:srgbClr val="FFFFFF"/>
              </a:solidFill>
              <a:latin typeface="微软雅黑" panose="020B0503020204020204" charset="-122"/>
              <a:ea typeface="微软雅黑" panose="020B0503020204020204" charset="-122"/>
            </a:endParaRPr>
          </a:p>
        </p:txBody>
      </p:sp>
      <p:sp>
        <p:nvSpPr>
          <p:cNvPr id="79" name="Oval 90"/>
          <p:cNvSpPr/>
          <p:nvPr>
            <p:custDataLst>
              <p:tags r:id="rId16"/>
            </p:custDataLst>
          </p:nvPr>
        </p:nvSpPr>
        <p:spPr>
          <a:xfrm>
            <a:off x="6309159" y="4636504"/>
            <a:ext cx="584234" cy="584234"/>
          </a:xfrm>
          <a:prstGeom prst="ellipse">
            <a:avLst/>
          </a:prstGeom>
          <a:solidFill>
            <a:srgbClr val="2196F3"/>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400">
              <a:latin typeface="Arial" panose="020B0604020202020204" pitchFamily="34" charset="0"/>
            </a:endParaRPr>
          </a:p>
        </p:txBody>
      </p:sp>
      <p:sp>
        <p:nvSpPr>
          <p:cNvPr id="80" name="Oval 91"/>
          <p:cNvSpPr/>
          <p:nvPr>
            <p:custDataLst>
              <p:tags r:id="rId17"/>
            </p:custDataLst>
          </p:nvPr>
        </p:nvSpPr>
        <p:spPr>
          <a:xfrm>
            <a:off x="6245550" y="4572895"/>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81" name="TextBox 92"/>
          <p:cNvSpPr txBox="1"/>
          <p:nvPr>
            <p:custDataLst>
              <p:tags r:id="rId18"/>
            </p:custDataLst>
          </p:nvPr>
        </p:nvSpPr>
        <p:spPr>
          <a:xfrm>
            <a:off x="6294138" y="4774733"/>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3</a:t>
            </a:r>
            <a:endParaRPr lang="en-US" sz="1200" spc="150">
              <a:solidFill>
                <a:srgbClr val="FFFFFF"/>
              </a:solidFill>
              <a:latin typeface="微软雅黑" panose="020B0503020204020204" charset="-122"/>
              <a:ea typeface="微软雅黑" panose="020B0503020204020204" charset="-122"/>
            </a:endParaRPr>
          </a:p>
        </p:txBody>
      </p:sp>
      <p:sp>
        <p:nvSpPr>
          <p:cNvPr id="83" name="Oval 94"/>
          <p:cNvSpPr/>
          <p:nvPr>
            <p:custDataLst>
              <p:tags r:id="rId19"/>
            </p:custDataLst>
          </p:nvPr>
        </p:nvSpPr>
        <p:spPr>
          <a:xfrm>
            <a:off x="6309159" y="5501855"/>
            <a:ext cx="584234" cy="584234"/>
          </a:xfrm>
          <a:prstGeom prst="ellipse">
            <a:avLst/>
          </a:prstGeom>
          <a:solidFill>
            <a:srgbClr val="2196F3">
              <a:lumMod val="60000"/>
              <a:lumOff val="40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800">
              <a:latin typeface="Arial" panose="020B0604020202020204" pitchFamily="34" charset="0"/>
            </a:endParaRPr>
          </a:p>
        </p:txBody>
      </p:sp>
      <p:sp>
        <p:nvSpPr>
          <p:cNvPr id="84" name="Oval 95"/>
          <p:cNvSpPr/>
          <p:nvPr>
            <p:custDataLst>
              <p:tags r:id="rId20"/>
            </p:custDataLst>
          </p:nvPr>
        </p:nvSpPr>
        <p:spPr>
          <a:xfrm>
            <a:off x="6245550" y="5438246"/>
            <a:ext cx="711452" cy="711452"/>
          </a:xfrm>
          <a:prstGeom prst="ellipse">
            <a:avLst/>
          </a:prstGeom>
          <a:noFill/>
          <a:ln>
            <a:solidFill>
              <a:srgbClr val="2196F3"/>
            </a:solidFill>
            <a:prstDash val="sysDot"/>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en-US" sz="2300"/>
          </a:p>
        </p:txBody>
      </p:sp>
      <p:sp>
        <p:nvSpPr>
          <p:cNvPr id="85" name="TextBox 96"/>
          <p:cNvSpPr txBox="1"/>
          <p:nvPr>
            <p:custDataLst>
              <p:tags r:id="rId21"/>
            </p:custDataLst>
          </p:nvPr>
        </p:nvSpPr>
        <p:spPr>
          <a:xfrm>
            <a:off x="6294139" y="5640084"/>
            <a:ext cx="614271" cy="307777"/>
          </a:xfrm>
          <a:prstGeom prst="rect">
            <a:avLst/>
          </a:prstGeom>
          <a:noFill/>
        </p:spPr>
        <p:txBody>
          <a:bodyPr wrap="square" lIns="90000" rIns="90000" bIns="46800" rtlCol="0" anchor="ctr" anchorCtr="0">
            <a:normAutofit lnSpcReduction="10000"/>
          </a:bodyPr>
          <a:lstStyle/>
          <a:p>
            <a:pPr algn="ctr">
              <a:lnSpc>
                <a:spcPct val="120000"/>
              </a:lnSpc>
            </a:pPr>
            <a:r>
              <a:rPr lang="en-US" sz="1200" spc="150">
                <a:solidFill>
                  <a:srgbClr val="FFFFFF"/>
                </a:solidFill>
                <a:latin typeface="微软雅黑" panose="020B0503020204020204" charset="-122"/>
                <a:ea typeface="微软雅黑" panose="020B0503020204020204" charset="-122"/>
              </a:rPr>
              <a:t>4</a:t>
            </a:r>
            <a:endParaRPr lang="en-US" sz="1200" spc="150">
              <a:solidFill>
                <a:srgbClr val="FFFFFF"/>
              </a:solidFill>
              <a:latin typeface="微软雅黑" panose="020B0503020204020204" charset="-122"/>
              <a:ea typeface="微软雅黑" panose="020B0503020204020204" charset="-122"/>
            </a:endParaRPr>
          </a:p>
        </p:txBody>
      </p:sp>
      <p:sp>
        <p:nvSpPr>
          <p:cNvPr id="91" name="TextBox 5"/>
          <p:cNvSpPr txBox="1"/>
          <p:nvPr>
            <p:custDataLst>
              <p:tags r:id="rId22"/>
            </p:custDataLst>
          </p:nvPr>
        </p:nvSpPr>
        <p:spPr>
          <a:xfrm>
            <a:off x="444500" y="374837"/>
            <a:ext cx="11303000" cy="523220"/>
          </a:xfrm>
          <a:prstGeom prst="rect">
            <a:avLst/>
          </a:prstGeom>
          <a:noFill/>
        </p:spPr>
        <p:txBody>
          <a:bodyPr wrap="square" bIns="0" rtlCol="0" anchor="b" anchorCtr="0">
            <a:noAutofit/>
          </a:bodyPr>
          <a:lstStyle/>
          <a:p>
            <a:pPr algn="ctr">
              <a:lnSpc>
                <a:spcPct val="120000"/>
              </a:lnSpc>
            </a:pPr>
            <a:r>
              <a:rPr lang="zh-CN" altLang="en-US" sz="3200" b="1" spc="300">
                <a:latin typeface="微软雅黑" panose="020B0503020204020204" charset="-122"/>
                <a:ea typeface="微软雅黑" panose="020B0503020204020204" charset="-122"/>
              </a:rPr>
              <a:t>经济全球化的影响</a:t>
            </a:r>
            <a:endParaRPr lang="zh-CN" altLang="en-US" sz="3200" b="1" spc="300">
              <a:latin typeface="微软雅黑" panose="020B0503020204020204" charset="-122"/>
              <a:ea typeface="微软雅黑" panose="020B0503020204020204" charset="-122"/>
            </a:endParaRPr>
          </a:p>
        </p:txBody>
      </p:sp>
      <p:sp>
        <p:nvSpPr>
          <p:cNvPr id="93" name="文本框 92"/>
          <p:cNvSpPr txBox="1"/>
          <p:nvPr>
            <p:custDataLst>
              <p:tags r:id="rId23"/>
            </p:custDataLst>
          </p:nvPr>
        </p:nvSpPr>
        <p:spPr>
          <a:xfrm>
            <a:off x="739140" y="1083945"/>
            <a:ext cx="10743565" cy="152273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ctr">
              <a:lnSpc>
                <a:spcPct val="150000"/>
              </a:lnSpc>
              <a:buNone/>
            </a:pPr>
            <a:r>
              <a:rPr lang="en-US" altLang="zh-CN" sz="1600">
                <a:solidFill>
                  <a:srgbClr val="222222">
                    <a:lumMod val="75000"/>
                    <a:lumOff val="25000"/>
                  </a:srgbClr>
                </a:solidFill>
                <a:uFillTx/>
                <a:latin typeface="微软雅黑" panose="020B0503020204020204" charset="-122"/>
                <a:ea typeface="微软雅黑" panose="020B0503020204020204" charset="-122"/>
              </a:rPr>
              <a:t>经济全球化是指对外贸易、资本流动、技术转移、提供服务等经济活动超越国界，相互依存、相互联系而形成全球范围的经济整体，其主要表现为生产国际化、产品国际化、投资金融国际化、技术开发与利用国际化、世界经济区域集团化、国际经济规则不断趋于一致。经济全球化的实质是资本的全球化，是生产社会化和经济关系国际化发展的客观趋势。它已经并将更加深入地影响各国的经济活动，也深刻地改变着人们的工作方式。</a:t>
            </a:r>
            <a:endParaRPr lang="en-US" altLang="zh-CN" sz="1600">
              <a:solidFill>
                <a:srgbClr val="222222">
                  <a:lumMod val="75000"/>
                  <a:lumOff val="25000"/>
                </a:srgbClr>
              </a:solidFill>
              <a:uFillTx/>
              <a:latin typeface="微软雅黑" panose="020B0503020204020204" charset="-122"/>
              <a:ea typeface="微软雅黑" panose="020B0503020204020204" charset="-122"/>
            </a:endParaRPr>
          </a:p>
        </p:txBody>
      </p:sp>
      <p:sp>
        <p:nvSpPr>
          <p:cNvPr id="94" name="文本框 93"/>
          <p:cNvSpPr txBox="1"/>
          <p:nvPr>
            <p:custDataLst>
              <p:tags r:id="rId24"/>
            </p:custDataLst>
          </p:nvPr>
        </p:nvSpPr>
        <p:spPr>
          <a:xfrm>
            <a:off x="7017385" y="2781935"/>
            <a:ext cx="4462145" cy="755650"/>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z="1800" spc="150">
                <a:latin typeface="微软雅黑" panose="020B0503020204020204" charset="-122"/>
                <a:ea typeface="微软雅黑" panose="020B0503020204020204" charset="-122"/>
              </a:rPr>
              <a:t>就业岗位基于国际分工呈现出多样化和层次化的特点</a:t>
            </a:r>
            <a:endParaRPr lang="zh-CN" altLang="en-US" sz="1800" spc="150">
              <a:latin typeface="微软雅黑" panose="020B0503020204020204" charset="-122"/>
              <a:ea typeface="微软雅黑" panose="020B0503020204020204" charset="-122"/>
            </a:endParaRPr>
          </a:p>
        </p:txBody>
      </p:sp>
      <p:sp>
        <p:nvSpPr>
          <p:cNvPr id="95" name="文本框 94"/>
          <p:cNvSpPr txBox="1"/>
          <p:nvPr>
            <p:custDataLst>
              <p:tags r:id="rId25"/>
            </p:custDataLst>
          </p:nvPr>
        </p:nvSpPr>
        <p:spPr>
          <a:xfrm>
            <a:off x="7017385" y="3646170"/>
            <a:ext cx="4462145" cy="755650"/>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z="1800" spc="150">
                <a:latin typeface="微软雅黑" panose="020B0503020204020204" charset="-122"/>
                <a:ea typeface="微软雅黑" panose="020B0503020204020204" charset="-122"/>
              </a:rPr>
              <a:t>复合型和善于跨文化沟通的人才将成为职场的宠儿</a:t>
            </a:r>
            <a:endParaRPr lang="zh-CN" altLang="en-US" sz="1800" spc="150">
              <a:latin typeface="微软雅黑" panose="020B0503020204020204" charset="-122"/>
              <a:ea typeface="微软雅黑" panose="020B0503020204020204" charset="-122"/>
            </a:endParaRPr>
          </a:p>
        </p:txBody>
      </p:sp>
      <p:sp>
        <p:nvSpPr>
          <p:cNvPr id="96" name="文本框 95"/>
          <p:cNvSpPr txBox="1"/>
          <p:nvPr>
            <p:custDataLst>
              <p:tags r:id="rId26"/>
            </p:custDataLst>
          </p:nvPr>
        </p:nvSpPr>
        <p:spPr>
          <a:xfrm>
            <a:off x="7017385" y="4676775"/>
            <a:ext cx="4462780" cy="423545"/>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z="1800" spc="150">
                <a:latin typeface="微软雅黑" panose="020B0503020204020204" charset="-122"/>
                <a:ea typeface="微软雅黑" panose="020B0503020204020204" charset="-122"/>
              </a:rPr>
              <a:t>就业方式弹性化，非正规就业比例上升</a:t>
            </a:r>
            <a:endParaRPr lang="zh-CN" altLang="en-US" sz="1800" spc="150">
              <a:latin typeface="微软雅黑" panose="020B0503020204020204" charset="-122"/>
              <a:ea typeface="微软雅黑" panose="020B0503020204020204" charset="-122"/>
            </a:endParaRPr>
          </a:p>
        </p:txBody>
      </p:sp>
      <p:sp>
        <p:nvSpPr>
          <p:cNvPr id="97" name="文本框 96"/>
          <p:cNvSpPr txBox="1"/>
          <p:nvPr>
            <p:custDataLst>
              <p:tags r:id="rId27"/>
            </p:custDataLst>
          </p:nvPr>
        </p:nvSpPr>
        <p:spPr>
          <a:xfrm>
            <a:off x="7017385" y="5541645"/>
            <a:ext cx="4466590" cy="423545"/>
          </a:xfrm>
          <a:prstGeom prst="rect">
            <a:avLst/>
          </a:prstGeom>
          <a:noFill/>
        </p:spPr>
        <p:txBody>
          <a:bodyPr wrap="square"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altLang="en-US" sz="1800" spc="150">
                <a:latin typeface="微软雅黑" panose="020B0503020204020204" charset="-122"/>
                <a:ea typeface="微软雅黑" panose="020B0503020204020204" charset="-122"/>
              </a:rPr>
              <a:t>相对封闭的竞争转变为更为开放的竞争</a:t>
            </a:r>
            <a:endParaRPr lang="zh-CN" altLang="en-US" sz="1800" spc="150">
              <a:latin typeface="微软雅黑" panose="020B0503020204020204" charset="-122"/>
              <a:ea typeface="微软雅黑" panose="020B0503020204020204" charset="-122"/>
            </a:endParaRPr>
          </a:p>
        </p:txBody>
      </p:sp>
      <p:graphicFrame>
        <p:nvGraphicFramePr>
          <p:cNvPr id="21" name="Chart 24"/>
          <p:cNvGraphicFramePr/>
          <p:nvPr>
            <p:custDataLst>
              <p:tags r:id="rId28"/>
            </p:custDataLst>
          </p:nvPr>
        </p:nvGraphicFramePr>
        <p:xfrm>
          <a:off x="2619644" y="3235360"/>
          <a:ext cx="2252097" cy="1810320"/>
        </p:xfrm>
        <a:graphic>
          <a:graphicData uri="http://schemas.openxmlformats.org/drawingml/2006/chart">
            <c:chart xmlns:c="http://schemas.openxmlformats.org/drawingml/2006/chart" xmlns:r="http://schemas.openxmlformats.org/officeDocument/2006/relationships" r:id="rId1"/>
          </a:graphicData>
        </a:graphic>
      </p:graphicFrame>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0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0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678_2*i*1"/>
  <p:tag name="KSO_WM_TEMPLATE_CATEGORY" val="diagram"/>
  <p:tag name="KSO_WM_TEMPLATE_INDEX" val="20191678"/>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1678_2*l_h_i*1_2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1678_2*l_h_i*1_3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1678_2*l_h_i*1_1_2"/>
  <p:tag name="KSO_WM_TEMPLATE_CATEGORY" val="diagram"/>
  <p:tag name="KSO_WM_TEMPLATE_INDEX" val="20191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1678_2*l_h_i*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678_2*l_h_a*1_2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1678_2*l_h_i*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678_2*l_h_a*1_3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1678_2*l_h_i*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ISCONTENTSTITLE" val="0"/>
  <p:tag name="KSO_WM_UNIT_PRESET_TEXT" val="点击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678_2*l_h_a*1_1_1"/>
  <p:tag name="KSO_WM_TEMPLATE_CATEGORY" val="diagram"/>
  <p:tag name="KSO_WM_TEMPLATE_INDEX" val="2019167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678_2*a*1"/>
  <p:tag name="KSO_WM_TEMPLATE_CATEGORY" val="diagram"/>
  <p:tag name="KSO_WM_TEMPLATE_INDEX" val="20191678"/>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19.xml><?xml version="1.0" encoding="utf-8"?>
<p:tagLst xmlns:p="http://schemas.openxmlformats.org/presentationml/2006/main">
  <p:tag name="KSO_WM_BEAUTIFY_FLAG" val="#wm#"/>
  <p:tag name="KSO_WM_TEMPLATE_CATEGORY" val="diagram"/>
  <p:tag name="KSO_WM_TEMPLATE_INDEX" val="20191678"/>
  <p:tag name="KSO_WM_SLIDE_ID" val="diagram20191678_2"/>
  <p:tag name="KSO_WM_TEMPLATE_SUBCATEGORY" val="0"/>
  <p:tag name="KSO_WM_SLIDE_TYPE" val="text"/>
  <p:tag name="KSO_WM_SLIDE_SUBTYPE" val="diag"/>
  <p:tag name="KSO_WM_SLIDE_ITEM_CNT" val="3"/>
  <p:tag name="KSO_WM_SLIDE_INDEX" val="2"/>
  <p:tag name="KSO_WM_SLIDE_SIZE" val="891.216*192.6"/>
  <p:tag name="KSO_WM_SLIDE_POSITION" val="34.1506*279"/>
  <p:tag name="KSO_WM_DIAGRAM_GROUP_CODE" val="l1-1"/>
  <p:tag name="KSO_WM_SLIDE_DIAGTYPE" val="l"/>
  <p:tag name="KSO_WM_TAG_VERSION" val="1.0"/>
  <p:tag name="KSO_WM_SLIDE_LAYOUT" val="a_f_l"/>
  <p:tag name="KSO_WM_SLIDE_LAYOUT_CNT" val="1_1_1"/>
  <p:tag name="KSO_WM_TEMPLATE_MASTER_TYPE" val="0"/>
  <p:tag name="KSO_WM_TEMPLATE_COLOR_TYPE"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01326_1*l_i*1_8"/>
  <p:tag name="KSO_WM_TEMPLATE_CATEGORY" val="diagram"/>
  <p:tag name="KSO_WM_TEMPLATE_INDEX" val="20201326"/>
  <p:tag name="KSO_WM_UNIT_LAYERLEVEL" val="1_1"/>
  <p:tag name="KSO_WM_TAG_VERSION" val="1.0"/>
  <p:tag name="KSO_WM_BEAUTIFY_FLAG" val="#wm#"/>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26_1*l_i*1_1"/>
  <p:tag name="KSO_WM_TEMPLATE_CATEGORY" val="diagram"/>
  <p:tag name="KSO_WM_TEMPLATE_INDEX" val="20201326"/>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26_1*l_h_i*1_1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26_1*l_h_i*1_2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26_1*l_h_i*1_3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26_1*l_h_i*1_4_3"/>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01326_1*l_i*1_7"/>
  <p:tag name="KSO_WM_TEMPLATE_CATEGORY" val="diagram"/>
  <p:tag name="KSO_WM_TEMPLATE_INDEX" val="20201326"/>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26_1*l_h_i*1_1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26_1*l_h_i*1_1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201326_1*l_h_f*1_1_2"/>
  <p:tag name="KSO_WM_TEMPLATE_CATEGORY" val="diagram"/>
  <p:tag name="KSO_WM_TEMPLATE_INDEX" val="20201326"/>
  <p:tag name="KSO_WM_UNIT_LAYERLEVEL" val="1_1_1"/>
  <p:tag name="KSO_WM_TAG_VERSION" val="1.0"/>
  <p:tag name="KSO_WM_BEAUTIFY_FLAG" val="#wm#"/>
  <p:tag name="KSO_WM_UNIT_PRESET_TEXT" val="59%"/>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26_1*l_h_i*1_2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26_1*l_h_i*1_2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201326_1*l_h_f*1_2_2"/>
  <p:tag name="KSO_WM_TEMPLATE_CATEGORY" val="diagram"/>
  <p:tag name="KSO_WM_TEMPLATE_INDEX" val="20201326"/>
  <p:tag name="KSO_WM_UNIT_LAYERLEVEL" val="1_1_1"/>
  <p:tag name="KSO_WM_TAG_VERSION" val="1.0"/>
  <p:tag name="KSO_WM_BEAUTIFY_FLAG" val="#wm#"/>
  <p:tag name="KSO_WM_UNIT_PRESET_TEXT" val="23%"/>
  <p:tag name="KSO_WM_UNIT_TEXT_FILL_FORE_SCHEMECOLOR_INDEX" val="14"/>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26_1*l_h_i*1_3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26_1*l_h_i*1_3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201326_1*l_h_f*1_3_2"/>
  <p:tag name="KSO_WM_TEMPLATE_CATEGORY" val="diagram"/>
  <p:tag name="KSO_WM_TEMPLATE_INDEX" val="20201326"/>
  <p:tag name="KSO_WM_UNIT_LAYERLEVEL" val="1_1_1"/>
  <p:tag name="KSO_WM_TAG_VERSION" val="1.0"/>
  <p:tag name="KSO_WM_BEAUTIFY_FLAG" val="#wm#"/>
  <p:tag name="KSO_WM_UNIT_PRESET_TEXT" val="10%"/>
  <p:tag name="KSO_WM_UNIT_TEXT_FILL_FORE_SCHEMECOLOR_INDEX" val="14"/>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26_1*l_h_i*1_4_1"/>
  <p:tag name="KSO_WM_TEMPLATE_CATEGORY" val="diagram"/>
  <p:tag name="KSO_WM_TEMPLATE_INDEX" val="202013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26_1*l_h_i*1_4_2"/>
  <p:tag name="KSO_WM_TEMPLATE_CATEGORY" val="diagram"/>
  <p:tag name="KSO_WM_TEMPLATE_INDEX" val="2020132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20201326_1*l_h_f*1_4_2"/>
  <p:tag name="KSO_WM_TEMPLATE_CATEGORY" val="diagram"/>
  <p:tag name="KSO_WM_TEMPLATE_INDEX" val="20201326"/>
  <p:tag name="KSO_WM_UNIT_LAYERLEVEL" val="1_1_1"/>
  <p:tag name="KSO_WM_TAG_VERSION" val="1.0"/>
  <p:tag name="KSO_WM_BEAUTIFY_FLAG" val="#wm#"/>
  <p:tag name="KSO_WM_UNIT_PRESET_TEXT" val="08%"/>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UNIT_ISCONTENTSTITLE" val="0"/>
  <p:tag name="KSO_WM_UNIT_NOCLEAR" val="0"/>
  <p:tag name="KSO_WM_UNIT_VALUE" val="4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26_1*a*1"/>
  <p:tag name="KSO_WM_TEMPLATE_CATEGORY" val="diagram"/>
  <p:tag name="KSO_WM_TEMPLATE_INDEX" val="20201326"/>
  <p:tag name="KSO_WM_UNIT_LAYERLEVEL" val="1"/>
  <p:tag name="KSO_WM_TAG_VERSION" val="1.0"/>
  <p:tag name="KSO_WM_BEAUTIFY_FLAG" val="#wm#"/>
  <p:tag name="KSO_WM_UNIT_PRESET_TEXT" val="银行各项业务盈利情况"/>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1326_1*f*1"/>
  <p:tag name="KSO_WM_TEMPLATE_CATEGORY" val="diagram"/>
  <p:tag name="KSO_WM_TEMPLATE_INDEX" val="20201326"/>
  <p:tag name="KSO_WM_UNIT_LAYERLEVEL" val="1"/>
  <p:tag name="KSO_WM_TAG_VERSION" val="1.0"/>
  <p:tag name="KSO_WM_BEAUTIFY_FLAG" val="#wm#"/>
  <p:tag name="KSO_WM_UNIT_PRESET_TEXT" val="2018年是机遇与挑战并存的一年，虽然受市场经济环境和地域经济发展的影响，但我行盈利态势持续发展，业务增长幅度稳步提高"/>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26_1*l_h_f*1_1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26_1*l_h_f*1_2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26_1*l_h_f*1_3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26_1*l_h_f*1_4_1"/>
  <p:tag name="KSO_WM_TEMPLATE_CATEGORY" val="diagram"/>
  <p:tag name="KSO_WM_TEMPLATE_INDEX" val="20201326"/>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7"/>
  <p:tag name="KSO_WM_UNIT_ID" val="diagram20201326_1*l_i*1_27"/>
  <p:tag name="KSO_WM_TEMPLATE_CATEGORY" val="diagram"/>
  <p:tag name="KSO_WM_TEMPLATE_INDEX" val="20201326"/>
  <p:tag name="KSO_WM_UNIT_LAYERLEVEL" val="1_1"/>
  <p:tag name="KSO_WM_TAG_VERSION" val="1.0"/>
  <p:tag name="KSO_WM_BEAUTIFY_FLAG" val="#wm#"/>
  <p:tag name="KSO_WM_UNIT_USESOURCEFORMAT_APPLY" val="1"/>
</p:tagLst>
</file>

<file path=ppt/tags/tag146.xml><?xml version="1.0" encoding="utf-8"?>
<p:tagLst xmlns:p="http://schemas.openxmlformats.org/presentationml/2006/main">
  <p:tag name="KSO_WM_BEAUTIFY_FLAG" val="#wm#"/>
  <p:tag name="KSO_WM_TEMPLATE_CATEGORY" val="diagram"/>
  <p:tag name="KSO_WM_TEMPLATE_INDEX" val="20201326"/>
  <p:tag name="KSO_WM_SLIDE_ID" val="diagram20201326_1"/>
  <p:tag name="KSO_WM_TEMPLATE_SUBCATEGORY" val="0"/>
  <p:tag name="KSO_WM_SLIDE_TYPE" val="text"/>
  <p:tag name="KSO_WM_SLIDE_SUBTYPE" val="diag"/>
  <p:tag name="KSO_WM_SLIDE_ITEM_CNT" val="4"/>
  <p:tag name="KSO_WM_SLIDE_INDEX" val="1"/>
  <p:tag name="KSO_WM_SLIDE_SIZE" val="777.192*298.273"/>
  <p:tag name="KSO_WM_SLIDE_POSITION" val="99*213.503"/>
  <p:tag name="KSO_WM_DIAGRAM_GROUP_CODE" val="l1-1"/>
  <p:tag name="KSO_WM_SLIDE_DIAGTYPE" val="l"/>
  <p:tag name="KSO_WM_TAG_VERSION" val="1.0"/>
  <p:tag name="KSO_WM_SLIDE_LAYOUT" val="a_b_f_l"/>
  <p:tag name="KSO_WM_SLIDE_LAYOUT_CNT" val="1_1_1_1"/>
</p:tagLst>
</file>

<file path=ppt/tags/tag147.xml><?xml version="1.0" encoding="utf-8"?>
<p:tagLst xmlns:p="http://schemas.openxmlformats.org/presentationml/2006/main">
  <p:tag name="KSO_WM_UNIT_HIGHLIGHT" val="0"/>
  <p:tag name="KSO_WM_UNIT_COMPATIBLE" val="0"/>
  <p:tag name="KSO_WM_DIAGRAM_GROUP_CODE" val="m1-1"/>
  <p:tag name="KSO_WM_UNIT_TYPE" val="i"/>
  <p:tag name="KSO_WM_UNIT_INDEX" val="2"/>
  <p:tag name="KSO_WM_UNIT_ID" val="custom20191712_2*i*2"/>
  <p:tag name="KSO_WM_TEMPLATE_CATEGORY" val="custom"/>
  <p:tag name="KSO_WM_TEMPLATE_INDEX" val="20191712"/>
  <p:tag name="KSO_WM_UNIT_LAYERLEVEL" val="1"/>
  <p:tag name="KSO_WM_TAG_VERSION" val="1.0"/>
  <p:tag name="KSO_WM_BEAUTIFY_FLAG" val="#wm#"/>
  <p:tag name="KSO_WM_UNIT_COLOR_SCHEME_SHAPE_ID" val="31"/>
  <p:tag name="KSO_WM_UNIT_COLOR_SCHEME_PARENT_PAGE" val="0_4"/>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m1-1"/>
  <p:tag name="KSO_WM_UNIT_TYPE" val="i"/>
  <p:tag name="KSO_WM_UNIT_INDEX" val="3"/>
  <p:tag name="KSO_WM_UNIT_ID" val="custom20191712_2*i*3"/>
  <p:tag name="KSO_WM_TEMPLATE_CATEGORY" val="custom"/>
  <p:tag name="KSO_WM_TEMPLATE_INDEX" val="20191712"/>
  <p:tag name="KSO_WM_UNIT_LAYERLEVEL" val="1"/>
  <p:tag name="KSO_WM_TAG_VERSION" val="1.0"/>
  <p:tag name="KSO_WM_BEAUTIFY_FLAG" val="#wm#"/>
  <p:tag name="KSO_WM_UNIT_COLOR_SCHEME_SHAPE_ID" val="32"/>
  <p:tag name="KSO_WM_UNIT_COLOR_SCHEME_PARENT_PAGE" val="0_4"/>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m1-1"/>
  <p:tag name="KSO_WM_UNIT_TYPE" val="i"/>
  <p:tag name="KSO_WM_UNIT_INDEX" val="4"/>
  <p:tag name="KSO_WM_UNIT_ID" val="custom20191712_2*i*4"/>
  <p:tag name="KSO_WM_TEMPLATE_CATEGORY" val="custom"/>
  <p:tag name="KSO_WM_TEMPLATE_INDEX" val="20191712"/>
  <p:tag name="KSO_WM_UNIT_LAYERLEVEL" val="1"/>
  <p:tag name="KSO_WM_TAG_VERSION" val="1.0"/>
  <p:tag name="KSO_WM_BEAUTIFY_FLAG" val="#wm#"/>
  <p:tag name="KSO_WM_UNIT_COLOR_SCHEME_SHAPE_ID" val="33"/>
  <p:tag name="KSO_WM_UNIT_COLOR_SCHEME_PARENT_PAGE" val="0_4"/>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ISCONTENTSTITLE" val="1"/>
  <p:tag name="KSO_WM_UNIT_PRESET_TEXT" val="Contents"/>
  <p:tag name="KSO_WM_UNIT_VALUE" val="5"/>
  <p:tag name="KSO_WM_UNIT_HIGHLIGHT" val="0"/>
  <p:tag name="KSO_WM_UNIT_COMPATIBLE" val="0"/>
  <p:tag name="KSO_WM_DIAGRAM_GROUP_CODE" val="m1-1"/>
  <p:tag name="KSO_WM_UNIT_TYPE" val="a"/>
  <p:tag name="KSO_WM_UNIT_INDEX" val="1"/>
  <p:tag name="KSO_WM_UNIT_ID" val="custom20191712_2*a*1"/>
  <p:tag name="KSO_WM_TEMPLATE_CATEGORY" val="custom"/>
  <p:tag name="KSO_WM_TEMPLATE_INDEX" val="20191712"/>
  <p:tag name="KSO_WM_UNIT_LAYERLEVEL" val="1"/>
  <p:tag name="KSO_WM_TAG_VERSION" val="1.0"/>
  <p:tag name="KSO_WM_BEAUTIFY_FLAG" val="#wm#"/>
  <p:tag name="KSO_WM_UNIT_COLOR_SCHEME_SHAPE_ID" val="28"/>
  <p:tag name="KSO_WM_UNIT_COLOR_SCHEME_PARENT_PAGE" val="0_4"/>
  <p:tag name="KSO_WM_UNIT_DIAGRAM_ISNUMVISUAL" val="0"/>
  <p:tag name="KSO_WM_UNIT_DIAGRAM_ISREFERUNIT" val="0"/>
  <p:tag name="KSO_WM_UNIT_NOCLEAR" val="0"/>
  <p:tag name="KSO_WM_UNIT_TEXT_FILL_FORE_SCHEMECOLOR_INDEX" val="14"/>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2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i*1_1"/>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i*1_2"/>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2"/>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i*1_3"/>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3"/>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i*1_4"/>
  <p:tag name="KSO_WM_TEMPLATE_CATEGORY" val="diagram"/>
  <p:tag name="KSO_WM_TEMPLATE_INDEX" val="20200131"/>
  <p:tag name="KSO_WM_UNIT_LAYERLEVEL" val="1_1"/>
  <p:tag name="KSO_WM_TAG_VERSION" val="1.0"/>
  <p:tag name="KSO_WM_BEAUTIFY_FLAG" val="#wm#"/>
  <p:tag name="KSO_WM_DIAGRAM_GROUP_CODE" val="q1-1"/>
  <p:tag name="KSO_WM_UNIT_TYPE" val="q_i"/>
  <p:tag name="KSO_WM_UNIT_INDEX" val="1_4"/>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2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2"/>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a*1_1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1_1"/>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f*1_1_1"/>
  <p:tag name="KSO_WM_TEMPLATE_CATEGORY" val="diagram"/>
  <p:tag name="KSO_WM_TEMPLATE_INDEX" val="20200131"/>
  <p:tag name="KSO_WM_UNIT_LAYERLEVEL" val="1_1_1"/>
  <p:tag name="KSO_WM_TAG_VERSION" val="1.0"/>
  <p:tag name="KSO_WM_BEAUTIFY_FLAG" val="#wm#"/>
  <p:tag name="KSO_WM_UNIT_PRESET_TEXT" val="单击此处添加文本具体内容"/>
  <p:tag name="KSO_WM_UNIT_NOCLEAR" val="0"/>
  <p:tag name="KSO_WM_UNIT_VALUE" val="13"/>
  <p:tag name="KSO_WM_DIAGRAM_GROUP_CODE" val="q1-1"/>
  <p:tag name="KSO_WM_UNIT_TYPE" val="q_h_f"/>
  <p:tag name="KSO_WM_UNIT_INDEX" val="1_1_1"/>
  <p:tag name="KSO_WM_UNIT_TEXT_FILL_FORE_SCHEMECOLOR_INDEX" val="14"/>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1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4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1"/>
  <p:tag name="KSO_WM_UNIT_FILL_FORE_SCHEMECOLOR_INDEX" val="8"/>
  <p:tag name="KSO_WM_UNIT_FILL_TYPE" val="1"/>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2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3_1"/>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a*1_4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4_1"/>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f*1_4_1"/>
  <p:tag name="KSO_WM_TEMPLATE_CATEGORY" val="diagram"/>
  <p:tag name="KSO_WM_TEMPLATE_INDEX" val="20200131"/>
  <p:tag name="KSO_WM_UNIT_LAYERLEVEL" val="1_1_1"/>
  <p:tag name="KSO_WM_TAG_VERSION" val="1.0"/>
  <p:tag name="KSO_WM_BEAUTIFY_FLAG" val="#wm#"/>
  <p:tag name="KSO_WM_UNIT_PRESET_TEXT" val="单击此处添加文本具体内容"/>
  <p:tag name="KSO_WM_UNIT_NOCLEAR" val="0"/>
  <p:tag name="KSO_WM_UNIT_VALUE" val="13"/>
  <p:tag name="KSO_WM_DIAGRAM_GROUP_CODE" val="q1-1"/>
  <p:tag name="KSO_WM_UNIT_TYPE" val="q_h_f"/>
  <p:tag name="KSO_WM_UNIT_INDEX" val="1_4_1"/>
  <p:tag name="KSO_WM_UNIT_TEXT_FILL_FORE_SCHEMECOLOR_INDEX" val="14"/>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a*1_2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2_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f*1_2_1"/>
  <p:tag name="KSO_WM_TEMPLATE_CATEGORY" val="diagram"/>
  <p:tag name="KSO_WM_TEMPLATE_INDEX" val="20200131"/>
  <p:tag name="KSO_WM_UNIT_LAYERLEVEL" val="1_1_1"/>
  <p:tag name="KSO_WM_TAG_VERSION" val="1.0"/>
  <p:tag name="KSO_WM_BEAUTIFY_FLAG" val="#wm#"/>
  <p:tag name="KSO_WM_UNIT_PRESET_TEXT" val="单击此处添加文本具体内容"/>
  <p:tag name="KSO_WM_UNIT_NOCLEAR" val="0"/>
  <p:tag name="KSO_WM_UNIT_VALUE" val="13"/>
  <p:tag name="KSO_WM_DIAGRAM_GROUP_CODE" val="q1-1"/>
  <p:tag name="KSO_WM_UNIT_TYPE" val="q_h_f"/>
  <p:tag name="KSO_WM_UNIT_INDEX" val="1_2_1"/>
  <p:tag name="KSO_WM_UNIT_TEXT_FILL_FORE_SCHEMECOLOR_INDEX" val="14"/>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a*1_3_1"/>
  <p:tag name="KSO_WM_TEMPLATE_CATEGORY" val="diagram"/>
  <p:tag name="KSO_WM_TEMPLATE_INDEX" val="20200131"/>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q1-1"/>
  <p:tag name="KSO_WM_UNIT_TYPE" val="q_h_a"/>
  <p:tag name="KSO_WM_UNIT_INDEX" val="1_3_1"/>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f*1_3_1"/>
  <p:tag name="KSO_WM_TEMPLATE_CATEGORY" val="diagram"/>
  <p:tag name="KSO_WM_TEMPLATE_INDEX" val="20200131"/>
  <p:tag name="KSO_WM_UNIT_LAYERLEVEL" val="1_1_1"/>
  <p:tag name="KSO_WM_TAG_VERSION" val="1.0"/>
  <p:tag name="KSO_WM_BEAUTIFY_FLAG" val="#wm#"/>
  <p:tag name="KSO_WM_UNIT_PRESET_TEXT" val="单击此处添加文本具体内容"/>
  <p:tag name="KSO_WM_UNIT_NOCLEAR" val="0"/>
  <p:tag name="KSO_WM_UNIT_VALUE" val="13"/>
  <p:tag name="KSO_WM_DIAGRAM_GROUP_CODE" val="q1-1"/>
  <p:tag name="KSO_WM_UNIT_TYPE" val="q_h_f"/>
  <p:tag name="KSO_WM_UNIT_INDEX" val="1_3_1"/>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1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3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3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3_3"/>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4_2"/>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2"/>
  <p:tag name="KSO_WM_UNIT_FILL_FORE_SCHEMECOLOR_INDEX" val="8"/>
  <p:tag name="KSO_WM_UNI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1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1_3"/>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31_3*q_h_i*1_4_3"/>
  <p:tag name="KSO_WM_TEMPLATE_CATEGORY" val="diagram"/>
  <p:tag name="KSO_WM_TEMPLATE_INDEX" val="20200131"/>
  <p:tag name="KSO_WM_UNIT_LAYERLEVEL" val="1_1_1"/>
  <p:tag name="KSO_WM_TAG_VERSION" val="1.0"/>
  <p:tag name="KSO_WM_BEAUTIFY_FLAG" val="#wm#"/>
  <p:tag name="KSO_WM_DIAGRAM_GROUP_CODE" val="q1-1"/>
  <p:tag name="KSO_WM_UNIT_TYPE" val="q_h_i"/>
  <p:tag name="KSO_WM_UNIT_INDEX" val="1_4_3"/>
  <p:tag name="KSO_WM_UNIT_USESOURCEFORMAT_APPLY" val="1"/>
</p:tagLst>
</file>

<file path=ppt/tags/tag175.xml><?xml version="1.0" encoding="utf-8"?>
<p:tagLst xmlns:p="http://schemas.openxmlformats.org/presentationml/2006/main">
  <p:tag name="KSO_WM_SLIDE_ID" val="custom20191712_2"/>
  <p:tag name="KSO_WM_SLIDE_TYPE" val="contents"/>
  <p:tag name="KSO_WM_SLIDE_SUBTYPE" val="diag"/>
  <p:tag name="KSO_WM_SLIDE_ITEM_CNT" val="5"/>
  <p:tag name="KSO_WM_SLIDE_INDEX" val="2"/>
  <p:tag name="KSO_WM_DIAGRAM_GROUP_CODE" val="m1-1"/>
  <p:tag name="KSO_WM_SLIDE_DIAGTYPE" val="m"/>
  <p:tag name="KSO_WM_TAG_VERSION" val="1.0"/>
  <p:tag name="KSO_WM_BEAUTIFY_FLAG" val="#wm#"/>
  <p:tag name="KSO_WM_TEMPLATE_CATEGORY" val="custom"/>
  <p:tag name="KSO_WM_TEMPLATE_INDEX" val="20191712"/>
  <p:tag name="KSO_WM_SLIDE_LAYOUT" val="a_m"/>
  <p:tag name="KSO_WM_SLIDE_LAYOUT_CNT" val="1_1"/>
  <p:tag name="KSO_WM_SLIDE_COLORSCHEME_VERSION" val="3.2"/>
  <p:tag name="KSO_WM_TEMPLATE_SUBCATEGORY" val="0"/>
</p:tagLst>
</file>

<file path=ppt/tags/tag176.xml><?xml version="1.0" encoding="utf-8"?>
<p:tagLst xmlns:p="http://schemas.openxmlformats.org/presentationml/2006/main">
  <p:tag name="PA" val="v4.0.0"/>
  <p:tag name="KSO_WM_BEAUTIFY_FLAG" val=""/>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644_1*l_i*1_1"/>
  <p:tag name="KSO_WM_TEMPLATE_CATEGORY" val="diagram"/>
  <p:tag name="KSO_WM_TEMPLATE_INDEX" val="20200644"/>
  <p:tag name="KSO_WM_UNIT_LAYERLEVEL" val="1_1"/>
  <p:tag name="KSO_WM_TAG_VERSION" val="1.0"/>
  <p:tag name="KSO_WM_BEAUTIFY_FLAG" val="#wm#"/>
  <p:tag name="KSO_WM_UNIT_FILL_FORE_SCHEMECOLOR_INDEX" val="13"/>
  <p:tag name="KSO_WM_UNI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4_1*i*3"/>
  <p:tag name="KSO_WM_TEMPLATE_CATEGORY" val="diagram"/>
  <p:tag name="KSO_WM_TEMPLATE_INDEX" val="2020064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4_1*i*2"/>
  <p:tag name="KSO_WM_TEMPLATE_CATEGORY" val="diagram"/>
  <p:tag name="KSO_WM_TEMPLATE_INDEX" val="20200644"/>
  <p:tag name="KSO_WM_UNIT_LAYERLEVEL" val="1"/>
  <p:tag name="KSO_WM_TAG_VERSION" val="1.0"/>
  <p:tag name="KSO_WM_BEAUTIFY_FLAG" val="#wm#"/>
  <p:tag name="KSO_WM_UNIT_FILL_FORE_SCHEMECOLOR_INDEX" val="5"/>
  <p:tag name="KSO_WM_UNI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4_1*a*1"/>
  <p:tag name="KSO_WM_TEMPLATE_CATEGORY" val="diagram"/>
  <p:tag name="KSO_WM_TEMPLATE_INDEX" val="20200644"/>
  <p:tag name="KSO_WM_UNIT_LAYERLEVEL" val="1"/>
  <p:tag name="KSO_WM_TAG_VERSION" val="1.0"/>
  <p:tag name="KSO_WM_BEAUTIFY_FLAG" val="#wm#"/>
  <p:tag name="KSO_WM_UNIT_PRESET_TEXT" val="高尔夫&#13;比赛活动召集"/>
  <p:tag name="KSO_WM_UNIT_TEXT_FILL_FORE_SCHEMECOLOR_INDEX" val="14"/>
  <p:tag name="KSO_WM_UNIT_TEXT_FILL_TYPE" val="1"/>
  <p:tag name="KSO_WM_UNIT_USESOURCEFORMAT_APPLY" val="1"/>
</p:tagLst>
</file>

<file path=ppt/tags/tag181.xml><?xml version="1.0" encoding="utf-8"?>
<p:tagLst xmlns:p="http://schemas.openxmlformats.org/presentationml/2006/main">
  <p:tag name="KSO_WM_UNIT_NOCLEAR" val="0"/>
  <p:tag name="KSO_WM_UNIT_VALUE" val="14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644_1*f*1"/>
  <p:tag name="KSO_WM_TEMPLATE_CATEGORY" val="diagram"/>
  <p:tag name="KSO_WM_TEMPLATE_INDEX" val="2020064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4_1*l_h_i*1_1_1"/>
  <p:tag name="KSO_WM_TEMPLATE_CATEGORY" val="diagram"/>
  <p:tag name="KSO_WM_TEMPLATE_INDEX" val="20200644"/>
  <p:tag name="KSO_WM_UNIT_LAYERLEVEL" val="1_1_1"/>
  <p:tag name="KSO_WM_TAG_VERSION" val="1.0"/>
  <p:tag name="KSO_WM_BEAUTIFY_FLAG" val="#wm#"/>
  <p:tag name="KSO_WM_UNIT_FILL_FORE_SCHEMECOLOR_INDEX" val="13"/>
  <p:tag name="KSO_WM_UNIT_FILL_TYPE" val="1"/>
  <p:tag name="KSO_WM_UNIT_TEXT_FILL_FORE_SCHEMECOLOR_INDEX" val="15"/>
  <p:tag name="KSO_WM_UNIT_TEXT_FILL_TYPE" val="1"/>
  <p:tag name="KSO_WM_UNIT_USESOURCEFORMAT_APPLY" val="1"/>
</p:tagLst>
</file>

<file path=ppt/tags/tag183.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44_1*l_h_f*1_1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4_1*l_h_i*1_2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4_1*l_h_i*1_3_1"/>
  <p:tag name="KSO_WM_TEMPLATE_CATEGORY" val="diagram"/>
  <p:tag name="KSO_WM_TEMPLATE_INDEX" val="20200644"/>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18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44_1*l_h_f*1_2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44_1*l_h_f*1_3_1"/>
  <p:tag name="KSO_WM_TEMPLATE_CATEGORY" val="diagram"/>
  <p:tag name="KSO_WM_TEMPLATE_INDEX" val="20200644"/>
  <p:tag name="KSO_WM_UNIT_LAYERLEVEL" val="1_1_1"/>
  <p:tag name="KSO_WM_TAG_VERSION" val="1.0"/>
  <p:tag name="KSO_WM_BEAUTIFY_FLAG" val="#wm#"/>
  <p:tag name="KSO_WM_UNIT_PRESET_TEXT" val="单击此处添加文本具体内容，简明扼要地阐述你的观点"/>
  <p:tag name="KSO_WM_UNIT_TEXT_FILL_FORE_SCHEMECOLOR_INDEX" val="14"/>
  <p:tag name="KSO_WM_UNIT_TEXT_FILL_TYPE" val="1"/>
  <p:tag name="KSO_WM_UNIT_USESOURCEFORMAT_APPLY" val="1"/>
</p:tagLst>
</file>

<file path=ppt/tags/tag188.xml><?xml version="1.0" encoding="utf-8"?>
<p:tagLst xmlns:p="http://schemas.openxmlformats.org/presentationml/2006/main">
  <p:tag name="KSO_WM_BEAUTIFY_FLAG" val="#wm#"/>
  <p:tag name="KSO_WM_TEMPLATE_CATEGORY" val="diagram"/>
  <p:tag name="KSO_WM_TEMPLATE_INDEX" val="20200644"/>
  <p:tag name="KSO_WM_SLIDE_ID" val="diagram2020064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57.568*540"/>
  <p:tag name="KSO_WM_SLIDE_POSITION" val="602.368*0.540787"/>
  <p:tag name="KSO_WM_DIAGRAM_GROUP_CODE" val="l1-1"/>
  <p:tag name="KSO_WM_SLIDE_DIAGTYPE" val="l"/>
  <p:tag name="KSO_WM_TAG_VERSION" val="1.0"/>
  <p:tag name="KSO_WM_SLIDE_LAYOUT" val="a_b_f_l"/>
  <p:tag name="KSO_WM_SLIDE_LAYOUT_CNT" val="1_1_1_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3.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98.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710_1*l_h_a*1_1_1"/>
  <p:tag name="KSO_WM_TEMPLATE_CATEGORY" val="diagram"/>
  <p:tag name="KSO_WM_TEMPLATE_INDEX" val="20200710"/>
  <p:tag name="KSO_WM_UNIT_LAYERLEVEL" val="1_1_1"/>
  <p:tag name="KSO_WM_TAG_VERSION" val="1.0"/>
  <p:tag name="KSO_WM_BEAUTIFY_FLAG" val="#wm#"/>
  <p:tag name="KSO_WM_UNIT_PRESET_TEXT" val="5.3亿"/>
  <p:tag name="KSO_WM_UNIT_USESOURCEFORMAT_APPLY" val="1"/>
  <p:tag name="KSO_WM_UNIT_DIAGRAM_SCHEMECOLOR_ID" val="2"/>
</p:tagLst>
</file>

<file path=ppt/tags/tag199.xml><?xml version="1.0" encoding="utf-8"?>
<p:tagLst xmlns:p="http://schemas.openxmlformats.org/presentationml/2006/main">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710_1*l_h_f*1_1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710_1*l_h_i*1_1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01.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710_1*l_h_a*1_2_1"/>
  <p:tag name="KSO_WM_TEMPLATE_CATEGORY" val="diagram"/>
  <p:tag name="KSO_WM_TEMPLATE_INDEX" val="20200710"/>
  <p:tag name="KSO_WM_UNIT_LAYERLEVEL" val="1_1_1"/>
  <p:tag name="KSO_WM_TAG_VERSION" val="1.0"/>
  <p:tag name="KSO_WM_BEAUTIFY_FLAG" val="#wm#"/>
  <p:tag name="KSO_WM_UNIT_PRESET_TEXT" val="13.1亿"/>
  <p:tag name="KSO_WM_UNIT_USESOURCEFORMAT_APPLY" val="1"/>
  <p:tag name="KSO_WM_UNIT_DIAGRAM_SCHEMECOLOR_ID" val="2"/>
</p:tagLst>
</file>

<file path=ppt/tags/tag20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710_1*l_h_f*1_2_1"/>
  <p:tag name="KSO_WM_TEMPLATE_CATEGORY" val="diagram"/>
  <p:tag name="KSO_WM_TEMPLATE_INDEX" val="20200710"/>
  <p:tag name="KSO_WM_UNIT_LAYERLEVEL" val="1_1_1"/>
  <p:tag name="KSO_WM_TAG_VERSION" val="1.0"/>
  <p:tag name="KSO_WM_BEAUTIFY_FLAG" val="#wm#"/>
  <p:tag name="KSO_WM_UNIT_PRESET_TEXT" val="在此输入小标题"/>
  <p:tag name="KSO_WM_UNIT_USESOURCEFORMAT_APPLY" val="1"/>
  <p:tag name="KSO_WM_UNIT_DIAGRAM_SCHEMECOLOR_ID"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710_1*l_h_i*1_2_1"/>
  <p:tag name="KSO_WM_TEMPLATE_CATEGORY" val="diagram"/>
  <p:tag name="KSO_WM_TEMPLATE_INDEX" val="20200710"/>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2"/>
</p:tagLst>
</file>

<file path=ppt/tags/tag204.xml><?xml version="1.0" encoding="utf-8"?>
<p:tagLst xmlns:p="http://schemas.openxmlformats.org/presentationml/2006/main">
  <p:tag name="KSO_WM_UNIT_VALUE" val="643*4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10_1*d*1"/>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05.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06.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07.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208.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211.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3.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17.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0"/>
</p:tagLst>
</file>

<file path=ppt/tags/tag228.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0"/>
</p:tagLst>
</file>

<file path=ppt/tags/tag232.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0"/>
</p:tagLst>
</file>

<file path=ppt/tags/tag236.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0"/>
</p:tagLst>
</file>

<file path=ppt/tags/tag237.xml><?xml version="1.0" encoding="utf-8"?>
<p:tagLst xmlns:p="http://schemas.openxmlformats.org/presentationml/2006/main">
  <p:tag name="KSO_WM_UNIT_RELATE_UNITID" val="diagram719_2*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2*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238.xml><?xml version="1.0" encoding="utf-8"?>
<p:tagLst xmlns:p="http://schemas.openxmlformats.org/presentationml/2006/main">
  <p:tag name="KSO_WM_BEAUTIFY_FLAG" val="#wm#"/>
  <p:tag name="KSO_WM_TEMPLATE_CATEGORY" val="diagram"/>
  <p:tag name="KSO_WM_TEMPLATE_INDEX" val="719"/>
  <p:tag name="KSO_WM_SLIDE_ID" val="diagram719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774.99*115.5"/>
  <p:tag name="KSO_WM_SLIDE_POSITION" val="89.25*265.5"/>
  <p:tag name="KSO_WM_DIAGRAM_GROUP_CODE" val="l1-1"/>
  <p:tag name="KSO_WM_SLIDE_DIAGTYPE" val="l"/>
  <p:tag name="KSO_WM_TAG_VERSION" val="1.0"/>
  <p:tag name="KSO_WM_SLIDE_LAYOUT" val="a_l"/>
  <p:tag name="KSO_WM_SLIDE_LAYOUT_CNT" val="1_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0_1*i*6"/>
  <p:tag name="KSO_WM_TEMPLATE_CATEGORY" val="diagram"/>
  <p:tag name="KSO_WM_TEMPLATE_INDEX" val="2020065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5"/>
  <p:tag name="KSO_WM_UNIT_INDEX" val="5"/>
  <p:tag name="KSO_WM_UNIT_TYPE" val="i"/>
  <p:tag name="KSO_WM_UNIT_DIAGRAM_ISREFERUNIT" val="0"/>
  <p:tag name="KSO_WM_UNIT_DIAGRAM_ISNUMVISUAL" val="0"/>
  <p:tag name="KSO_WM_UNIT_COMPATIBLE" val="0"/>
  <p:tag name="KSO_WM_UNIT_HIGHLIGHT" val="0"/>
</p:tagLst>
</file>

<file path=ppt/tags/tag241.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a*1"/>
  <p:tag name="KSO_WM_UNIT_INDEX" val="1"/>
  <p:tag name="KSO_WM_UNIT_TYPE" val="a"/>
  <p:tag name="KSO_WM_UNIT_DIAGRAM_ISREFERUNIT" val="0"/>
  <p:tag name="KSO_WM_UNIT_DIAGRAM_ISNUMVISUAL" val="0"/>
  <p:tag name="KSO_WM_UNIT_COMPATIBLE" val="0"/>
  <p:tag name="KSO_WM_UNIT_HIGHLIGHT" val="0"/>
  <p:tag name="KSO_WM_UNIT_VALUE" val="7"/>
  <p:tag name="KSO_WM_UNIT_NOCLEAR" val="0"/>
  <p:tag name="KSO_WM_UNIT_PRESET_TEXT" val="协作接力比赛"/>
  <p:tag name="KSO_WM_UNIT_ISCONTENTSTITLE" val="0"/>
</p:tagLst>
</file>

<file path=ppt/tags/tag242.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f*1"/>
  <p:tag name="KSO_WM_UNIT_INDEX" val="1"/>
  <p:tag name="KSO_WM_UNIT_TYPE" val="f"/>
  <p:tag name="KSO_WM_UNIT_DIAGRAM_ISREFERUNIT" val="0"/>
  <p:tag name="KSO_WM_UNIT_DIAGRAM_ISNUMVISUAL" val="0"/>
  <p:tag name="KSO_WM_UNIT_COMPATIBLE" val="0"/>
  <p:tag name="KSO_WM_UNIT_HIGHLIGHT" val="0"/>
  <p:tag name="KSO_WM_UNIT_VALUE" val="110"/>
  <p:tag name="KSO_WM_UNIT_NOCLEAR" val="0"/>
  <p:tag name="KSO_WM_UNIT_PRESET_TEXT" val="单击此处添加文本具体内容。简明扼要的阐述您的观点。根据需要可酌情增减文字，以便观者准确的理解您传达的思想。"/>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0_1*i*9"/>
  <p:tag name="KSO_WM_TEMPLATE_CATEGORY" val="diagram"/>
  <p:tag name="KSO_WM_TEMPLATE_INDEX" val="20200650"/>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0_1*i*8"/>
  <p:tag name="KSO_WM_TEMPLATE_CATEGORY" val="diagram"/>
  <p:tag name="KSO_WM_TEMPLATE_INDEX" val="20200650"/>
  <p:tag name="KSO_WM_UNIT_LAYERLEVEL" val="1"/>
  <p:tag name="KSO_WM_TAG_VERSION" val="1.0"/>
  <p:tag name="KSO_WM_BEAUTIFY_FLAG" val="#wm#"/>
</p:tagLst>
</file>

<file path=ppt/tags/tag245.xml><?xml version="1.0" encoding="utf-8"?>
<p:tagLst xmlns:p="http://schemas.openxmlformats.org/presentationml/2006/main">
  <p:tag name="KSO_WM_BEAUTIFY_FLAG" val="#wm#"/>
  <p:tag name="KSO_WM_TEMPLATE_CATEGORY" val="diagram"/>
  <p:tag name="KSO_WM_TEMPLATE_INDEX" val="20200650"/>
  <p:tag name="KSO_WM_SLIDE_LAYOUT_CNT" val="1_1_1"/>
  <p:tag name="KSO_WM_SLIDE_LAYOUT" val="a_d_f"/>
  <p:tag name="KSO_WM_TAG_VERSION" val="1.0"/>
  <p:tag name="KSO_WM_SLIDE_POSITION" val="-32*-107"/>
  <p:tag name="KSO_WM_SLIDE_SIZE" val="1080*687"/>
  <p:tag name="KSO_WM_SLIDE_INDEX" val="1"/>
  <p:tag name="KSO_WM_SLIDE_ITEM_CNT" val="0"/>
  <p:tag name="KSO_WM_SLIDE_SUBTYPE" val="picTxt"/>
  <p:tag name="KSO_WM_SLIDE_TYPE" val="text"/>
  <p:tag name="KSO_WM_TEMPLATE_COLOR_TYPE" val="0"/>
  <p:tag name="KSO_WM_TEMPLATE_MASTER_TYPE" val="0"/>
  <p:tag name="KSO_WM_TEMPLATE_SUBCATEGORY" val="0"/>
  <p:tag name="KSO_WM_SLIDE_ID" val="diagram20200650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62.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263.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4.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5.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281.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282.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283.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284.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294.xml><?xml version="1.0" encoding="utf-8"?>
<p:tagLst xmlns:p="http://schemas.openxmlformats.org/presentationml/2006/main">
  <p:tag name="KSO_WM_UNIT_TABLE_BEAUTIFY" val="smartTable{a5439a5d-1065-4446-874a-156a9f850c6a}"/>
  <p:tag name="TABLE_ENDDRAG_ORIGIN_RECT" val="660*411"/>
  <p:tag name="TABLE_ENDDRAG_RECT" val="12*167*660*412"/>
</p:tagLst>
</file>

<file path=ppt/tags/tag295.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297.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307.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309.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319.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321.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322.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324.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334.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335.xml><?xml version="1.0" encoding="utf-8"?>
<p:tagLst xmlns:p="http://schemas.openxmlformats.org/presentationml/2006/main">
  <p:tag name="PA" val="v5.2.8"/>
  <p:tag name="PAMAINTYPE" val="4"/>
  <p:tag name="PATYPE" val="140"/>
  <p:tag name="PASUBTYPE" val="145"/>
  <p:tag name="RESOURCELIBID_SHAPE" val="376788"/>
  <p:tag name="RESOURCELIB_SHAPETYPE" val="4"/>
  <p:tag name="KSO_WM_UNIT_HIGHLIGHT" val="0"/>
  <p:tag name="KSO_WM_UNIT_COMPATIBLE" val="0"/>
  <p:tag name="KSO_WM_UNIT_DIAGRAM_ISNUMVISUAL" val="0"/>
  <p:tag name="KSO_WM_UNIT_DIAGRAM_ISREFERUNIT" val="0"/>
  <p:tag name="KSO_WM_UNIT_TYPE" val="i"/>
  <p:tag name="KSO_WM_UNIT_INDEX" val="2"/>
  <p:tag name="KSO_WM_UNIT_ID" val="diagram20201370_1*i*2"/>
  <p:tag name="KSO_WM_TEMPLATE_CATEGORY" val="diagram"/>
  <p:tag name="KSO_WM_TEMPLATE_INDEX" val="20201370"/>
  <p:tag name="KSO_WM_UNIT_LAYERLEVEL" val="1"/>
  <p:tag name="KSO_WM_TAG_VERSION" val="1.0"/>
  <p:tag name="KSO_WM_BEAUTIFY_FLAG" val="#wm#"/>
</p:tagLst>
</file>

<file path=ppt/tags/tag336.xml><?xml version="1.0" encoding="utf-8"?>
<p:tagLst xmlns:p="http://schemas.openxmlformats.org/presentationml/2006/main">
  <p:tag name="PA" val="v5.2.8"/>
  <p:tag name="KSO_WM_UNIT_HIGHLIGHT" val="0"/>
  <p:tag name="KSO_WM_UNIT_COMPATIBLE" val="0"/>
  <p:tag name="KSO_WM_UNIT_DIAGRAM_ISNUMVISUAL" val="0"/>
  <p:tag name="KSO_WM_UNIT_DIAGRAM_ISREFERUNIT" val="0"/>
  <p:tag name="KSO_WM_UNIT_TYPE" val="i"/>
  <p:tag name="KSO_WM_UNIT_INDEX" val="3"/>
  <p:tag name="KSO_WM_UNIT_ID" val="diagram20201370_1*i*3"/>
  <p:tag name="KSO_WM_TEMPLATE_CATEGORY" val="diagram"/>
  <p:tag name="KSO_WM_TEMPLATE_INDEX" val="20201370"/>
  <p:tag name="KSO_WM_UNIT_LAYERLEVEL" val="1"/>
  <p:tag name="KSO_WM_TAG_VERSION" val="1.0"/>
  <p:tag name="KSO_WM_BEAUTIFY_FLAG" val="#wm#"/>
</p:tagLst>
</file>

<file path=ppt/tags/tag337.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338.xml><?xml version="1.0" encoding="utf-8"?>
<p:tagLst xmlns:p="http://schemas.openxmlformats.org/presentationml/2006/main">
  <p:tag name="KSO_WM_UNIT_ADJUSTLAYOUT_ID" val="18"/>
  <p:tag name="KSO_WM_UNIT_COLOR_SCHEME_SHAPE_ID" val="18"/>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3873_1*i*3"/>
  <p:tag name="KSO_WM_TEMPLATE_CATEGORY" val="diagram"/>
  <p:tag name="KSO_WM_TEMPLATE_INDEX" val="20193873"/>
  <p:tag name="KSO_WM_UNIT_LAYERLEVEL" val="1"/>
  <p:tag name="KSO_WM_TAG_VERSION" val="1.0"/>
  <p:tag name="KSO_WM_BEAUTIFY_FLAG" val="#wm#"/>
</p:tagLst>
</file>

<file path=ppt/tags/tag339.xml><?xml version="1.0" encoding="utf-8"?>
<p:tagLst xmlns:p="http://schemas.openxmlformats.org/presentationml/2006/main">
  <p:tag name="KSO_WM_UNIT_ADJUSTLAYOUT_ID" val="15"/>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3873_1*i*1"/>
  <p:tag name="KSO_WM_TEMPLATE_CATEGORY" val="diagram"/>
  <p:tag name="KSO_WM_TEMPLATE_INDEX" val="2019387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3873_1*i*2"/>
  <p:tag name="KSO_WM_TEMPLATE_CATEGORY" val="diagram"/>
  <p:tag name="KSO_WM_TEMPLATE_INDEX" val="20193873"/>
  <p:tag name="KSO_WM_UNIT_LAYERLEVEL" val="1"/>
  <p:tag name="KSO_WM_TAG_VERSION" val="1.0"/>
  <p:tag name="KSO_WM_BEAUTIFY_FLAG" val="#wm#"/>
</p:tagLst>
</file>

<file path=ppt/tags/tag341.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3_1*f*1"/>
  <p:tag name="KSO_WM_TEMPLATE_CATEGORY" val="diagram"/>
  <p:tag name="KSO_WM_TEMPLATE_INDEX" val="2019387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342.xml><?xml version="1.0" encoding="utf-8"?>
<p:tagLst xmlns:p="http://schemas.openxmlformats.org/presentationml/2006/main">
  <p:tag name="KSO_WM_UNIT_ADJUSTLAYOUT_ID" val="9"/>
  <p:tag name="KSO_WM_UNIT_COLOR_SCHEME_SHAPE_ID" val="9"/>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73_1*a*1"/>
  <p:tag name="KSO_WM_TEMPLATE_CATEGORY" val="diagram"/>
  <p:tag name="KSO_WM_TEMPLATE_INDEX" val="20193873"/>
  <p:tag name="KSO_WM_UNIT_LAYERLEVEL" val="1"/>
  <p:tag name="KSO_WM_TAG_VERSION" val="1.0"/>
  <p:tag name="KSO_WM_BEAUTIFY_FLAG" val="#wm#"/>
  <p:tag name="KSO_WM_UNIT_PRESET_TEXT" val="单击此处添加标题"/>
  <p:tag name="KSO_WM_UNIT_TEXT_PART_ID_V2" val="a-4-1"/>
</p:tagLst>
</file>

<file path=ppt/tags/tag343.xml><?xml version="1.0" encoding="utf-8"?>
<p:tagLst xmlns:p="http://schemas.openxmlformats.org/presentationml/2006/main">
  <p:tag name="KSO_WM_BEAUTIFY_FLAG" val="#wm#"/>
  <p:tag name="KSO_WM_TEMPLATE_CATEGORY" val="diagram"/>
  <p:tag name="KSO_WM_TEMPLATE_INDEX" val="20193873"/>
  <p:tag name="KSO_WM_SLIDE_CONSTRAINT" val="%7b%22slideConstraint%22%3a%7b%22seriesAreas%22%3a%5b%5d%2c%22singleAreas%22%3a%5b%7b%22shapes%22%3a%5b5%5d%2c%22serialConstraintIndex%22%3a-1%2c%22areatextmark%22%3a0%2c%22pictureprocessmark%22%3a0%7d%5d%7d%7d"/>
  <p:tag name="KSO_WM_SLIDE_COLORSCHEME_VERSION" val="3.2"/>
  <p:tag name="KSO_WM_SLIDE_ID" val="diagram2019387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344.xml><?xml version="1.0" encoding="utf-8"?>
<p:tagLst xmlns:p="http://schemas.openxmlformats.org/presentationml/2006/main">
  <p:tag name="KSO_WM_UNIT_ISCONTENTSTITLE" val="0"/>
  <p:tag name="KSO_WM_UNIT_VALUE" val="8"/>
  <p:tag name="KSO_WM_UNIT_HIGHLIGHT" val="0"/>
  <p:tag name="KSO_WM_UNIT_COMPATIBLE" val="0"/>
  <p:tag name="KSO_WM_DIAGRAM_GROUP_CODE" val="l1-1"/>
  <p:tag name="KSO_WM_UNIT_TYPE" val="a"/>
  <p:tag name="KSO_WM_UNIT_INDEX" val="1"/>
  <p:tag name="KSO_WM_UNIT_ID" val="diagram20187846_3*a*1"/>
  <p:tag name="KSO_WM_TEMPLATE_CATEGORY" val="diagram"/>
  <p:tag name="KSO_WM_TEMPLATE_INDEX" val="20187846"/>
  <p:tag name="KSO_WM_UNIT_LAYERLEVEL" val="1"/>
  <p:tag name="KSO_WM_TAG_VERSION" val="1.0"/>
  <p:tag name="KSO_WM_BEAUTIFY_FLAG" val="#wm#"/>
  <p:tag name="KSO_WM_UNIT_PRESET_TEXT" val="添加标题"/>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
  <p:tag name="KSO_WM_UNIT_LINE_FORE_SCHEMECOLOR_INDEX" val="5"/>
  <p:tag name="KSO_WM_UNIT_LINE_FILL_TYPE" val="2"/>
  <p:tag name="KSO_WM_UNIT_USESOURCEFORMAT_APPLY" val="1"/>
</p:tagLst>
</file>

<file path=ppt/tags/tag3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
  <p:tag name="KSO_WM_UNIT_FILL_FORE_SCHEMECOLOR_INDEX" val="5"/>
  <p:tag name="KSO_WM_UNIT_FILL_TYPE" val="1"/>
  <p:tag name="KSO_WM_UNIT_TEXT_FILL_FORE_SCHEMECOLOR_INDEX" val="14"/>
  <p:tag name="KSO_WM_UNIT_TEXT_FILL_TYPE" val="1"/>
  <p:tag name="KSO_WM_UNIT_USESOURCEFORMAT_APPLY" val="1"/>
</p:tagLst>
</file>

<file path=ppt/tags/tag34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
  <p:tag name="KSO_WM_UNIT_LINE_FORE_SCHEMECOLOR_INDEX" val="5"/>
  <p:tag name="KSO_WM_UNIT_LINE_FILL_TYPE" val="2"/>
  <p:tag name="KSO_WM_UNIT_USESOURCEFORMAT_APPLY" val="1"/>
</p:tagLst>
</file>

<file path=ppt/tags/tag3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
  <p:tag name="KSO_WM_UNIT_FILL_FORE_SCHEMECOLOR_INDEX" val="5"/>
  <p:tag name="KSO_WM_UNIT_FILL_TYPE" val="1"/>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51.xml><?xml version="1.0" encoding="utf-8"?>
<p:tagLst xmlns:p="http://schemas.openxmlformats.org/presentationml/2006/main">
  <p:tag name="KSO_WM_BEAUTIFY_FLAG" val="#wm#"/>
  <p:tag name="KSO_WM_TEMPLATE_CATEGORY" val="diagram"/>
  <p:tag name="KSO_WM_TEMPLATE_INDEX" val="20187846"/>
  <p:tag name="KSO_WM_SLIDE_ID" val="diagram20187846_3"/>
  <p:tag name="KSO_WM_SLIDE_TYPE" val="text"/>
  <p:tag name="KSO_WM_SLIDE_SUBTYPE" val="diag"/>
  <p:tag name="KSO_WM_SLIDE_ITEM_CNT" val="3"/>
  <p:tag name="KSO_WM_SLIDE_INDEX" val="3"/>
  <p:tag name="KSO_WM_SLIDE_SIZE" val="577.678*280.492"/>
  <p:tag name="KSO_WM_SLIDE_POSITION" val="0*129.754"/>
  <p:tag name="KSO_WM_DIAGRAM_GROUP_CODE" val="l1-1"/>
  <p:tag name="KSO_WM_SLIDE_DIAGTYPE" val="l"/>
  <p:tag name="KSO_WM_TAG_VERSION" val="1.0"/>
  <p:tag name="KSO_WM_SLIDE_LAYOUT" val="a_f_l"/>
  <p:tag name="KSO_WM_SLIDE_LAYOUT_CNT" val="1_1_1"/>
  <p:tag name="KSO_WM_TEMPLATE_SUBCATEGORY" val="0"/>
</p:tagLst>
</file>

<file path=ppt/tags/tag3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
  <p:tag name="KSO_WM_UNIT_LINE_FORE_SCHEMECOLOR_INDEX" val="5"/>
  <p:tag name="KSO_WM_UNIT_LINE_FILL_TYPE" val="2"/>
  <p:tag name="KSO_WM_UNIT_USESOURCEFORMAT_APPLY" val="1"/>
</p:tagLst>
</file>

<file path=ppt/tags/tag3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
  <p:tag name="KSO_WM_UNIT_FILL_FORE_SCHEMECOLOR_INDEX" val="5"/>
  <p:tag name="KSO_WM_UNIT_FILL_TYPE" val="1"/>
  <p:tag name="KSO_WM_UNIT_TEXT_FILL_FORE_SCHEMECOLOR_INDEX" val="14"/>
  <p:tag name="KSO_WM_UNIT_TEXT_FILL_TYPE" val="1"/>
  <p:tag name="KSO_WM_UNIT_USESOURCEFORMAT_APPLY" val="1"/>
</p:tagLst>
</file>

<file path=ppt/tags/tag354.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
  <p:tag name="KSO_WM_UNIT_LINE_FORE_SCHEMECOLOR_INDEX" val="5"/>
  <p:tag name="KSO_WM_UNIT_LINE_FILL_TYPE" val="2"/>
  <p:tag name="KSO_WM_UNIT_USESOURCEFORMAT_APPLY" val="1"/>
</p:tagLst>
</file>

<file path=ppt/tags/tag3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
  <p:tag name="KSO_WM_UNIT_FILL_FORE_SCHEMECOLOR_INDEX" val="5"/>
  <p:tag name="KSO_WM_UNIT_FILL_TYPE" val="1"/>
  <p:tag name="KSO_WM_UNIT_TEXT_FILL_FORE_SCHEMECOLOR_INDEX" val="14"/>
  <p:tag name="KSO_WM_UNIT_TEXT_FILL_TYPE" val="1"/>
  <p:tag name="KSO_WM_UNIT_USESOURCEFORMAT_APPLY" val="1"/>
</p:tagLst>
</file>

<file path=ppt/tags/tag35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358.xml><?xml version="1.0" encoding="utf-8"?>
<p:tagLst xmlns:p="http://schemas.openxmlformats.org/presentationml/2006/main">
  <p:tag name="KSO_WM_BEAUTIFY_FLAG" val="#wm#"/>
  <p:tag name="KSO_WM_TEMPLATE_CATEGORY" val="diagram"/>
  <p:tag name="KSO_WM_TEMPLATE_INDEX" val="20170599"/>
  <p:tag name="KSO_WM_SLIDE_ID" val="diagram20170599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7_3*l_h_i*1_1_4"/>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7_3*l_h_i*1_2_4"/>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7_3*l_h_i*1_3_4"/>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7_3*l_h_i*1_4_4"/>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375.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376.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7_3*a*1"/>
  <p:tag name="KSO_WM_TEMPLATE_CATEGORY" val="diagram"/>
  <p:tag name="KSO_WM_TEMPLATE_INDEX" val="717"/>
  <p:tag name="KSO_WM_UNIT_LAYERLEVEL" val="1"/>
  <p:tag name="KSO_WM_TAG_VERSION" val="1.0"/>
  <p:tag name="KSO_WM_BEAUTIFY_FLAG" val="#wm#"/>
  <p:tag name="KSO_WM_UNIT_RELATE_UNITID" val="diagram717_3*l*1"/>
  <p:tag name="KSO_WM_UNIT_PRESET_TEXT" val="单击此处添加标题"/>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diagram"/>
  <p:tag name="KSO_WM_TEMPLATE_INDEX" val="717"/>
  <p:tag name="KSO_WM_SLIDE_ID" val="diagram717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45.8*145.333"/>
  <p:tag name="KSO_WM_SLIDE_POSITION" val="107.1*253.167"/>
  <p:tag name="KSO_WM_DIAGRAM_GROUP_CODE" val="l1-1"/>
  <p:tag name="KSO_WM_SLIDE_DIAGTYPE" val="l"/>
  <p:tag name="KSO_WM_TAG_VERSION" val="1.0"/>
  <p:tag name="KSO_WM_SLIDE_LAYOUT" val="a_l"/>
  <p:tag name="KSO_WM_SLIDE_LAYOUT_CNT" val="1_1"/>
</p:tagLst>
</file>

<file path=ppt/tags/tag381.xml><?xml version="1.0" encoding="utf-8"?>
<p:tagLst xmlns:p="http://schemas.openxmlformats.org/presentationml/2006/main">
  <p:tag name="KSO_WM_UNIT_ADJUSTLAYOUT_ID" val="15"/>
  <p:tag name="KSO_WM_UNIT_HIGHLIGHT" val="0"/>
  <p:tag name="KSO_WM_UNIT_COMPATIBLE" val="0"/>
  <p:tag name="KSO_WM_UNIT_DIAGRAM_ISNUMVISUAL" val="0"/>
  <p:tag name="KSO_WM_UNIT_DIAGRAM_ISREFERUNIT" val="0"/>
  <p:tag name="KSO_WM_UNIT_TYPE" val="i"/>
  <p:tag name="KSO_WM_UNIT_INDEX" val="1"/>
  <p:tag name="KSO_WM_UNIT_ID" val="diagram20196671_1*i*1"/>
  <p:tag name="KSO_WM_TEMPLATE_CATEGORY" val="diagram"/>
  <p:tag name="KSO_WM_TEMPLATE_INDEX" val="20196671"/>
  <p:tag name="KSO_WM_UNIT_LAYERLEVEL" val="1"/>
  <p:tag name="KSO_WM_TAG_VERSION" val="1.0"/>
  <p:tag name="KSO_WM_BEAUTIFY_FLAG" val="#wm#"/>
</p:tagLst>
</file>

<file path=ppt/tags/tag382.xml><?xml version="1.0" encoding="utf-8"?>
<p:tagLst xmlns:p="http://schemas.openxmlformats.org/presentationml/2006/main">
  <p:tag name="KSO_WM_UNIT_ADJUSTLAYOUT_ID" val="19"/>
  <p:tag name="KSO_WM_UNIT_HIGHLIGHT" val="0"/>
  <p:tag name="KSO_WM_UNIT_COMPATIBLE" val="0"/>
  <p:tag name="KSO_WM_UNIT_DIAGRAM_ISNUMVISUAL" val="0"/>
  <p:tag name="KSO_WM_UNIT_DIAGRAM_ISREFERUNIT" val="0"/>
  <p:tag name="KSO_WM_UNIT_TYPE" val="i"/>
  <p:tag name="KSO_WM_UNIT_INDEX" val="2"/>
  <p:tag name="KSO_WM_UNIT_ID" val="diagram20196671_1*i*2"/>
  <p:tag name="KSO_WM_TEMPLATE_CATEGORY" val="diagram"/>
  <p:tag name="KSO_WM_TEMPLATE_INDEX" val="20196671"/>
  <p:tag name="KSO_WM_UNIT_LAYERLEVEL" val="1"/>
  <p:tag name="KSO_WM_TAG_VERSION" val="1.0"/>
  <p:tag name="KSO_WM_BEAUTIFY_FLAG" val="#wm#"/>
</p:tagLst>
</file>

<file path=ppt/tags/tag383.xml><?xml version="1.0" encoding="utf-8"?>
<p:tagLst xmlns:p="http://schemas.openxmlformats.org/presentationml/2006/main">
  <p:tag name="KSO_WM_UNIT_ADJUSTLAYOUT_ID" val="16"/>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71_1*a*1"/>
  <p:tag name="KSO_WM_TEMPLATE_CATEGORY" val="diagram"/>
  <p:tag name="KSO_WM_TEMPLATE_INDEX" val="20196671"/>
  <p:tag name="KSO_WM_UNIT_LAYERLEVEL" val="1"/>
  <p:tag name="KSO_WM_TAG_VERSION" val="1.0"/>
  <p:tag name="KSO_WM_BEAUTIFY_FLAG" val="#wm#"/>
  <p:tag name="KSO_WM_UNIT_PRESET_TEXT" val="单击此处可添加您的大标题内容"/>
</p:tagLst>
</file>

<file path=ppt/tags/tag384.xml><?xml version="1.0" encoding="utf-8"?>
<p:tagLst xmlns:p="http://schemas.openxmlformats.org/presentationml/2006/main">
  <p:tag name="KSO_WM_UNIT_TEXT_PART_ID_V2" val="d-4-1"/>
  <p:tag name="KSO_WM_UNIT_ADJUSTLAYOUT_ID" val="9"/>
  <p:tag name="KSO_WM_UNIT_PRESET_TEXT" val="单击此处添加小标题:&#13;点击此处添加正文，文字是您思想的提炼，为了最终演示发布的良好效果。&#13;为了能让您有更直观的字数感受，并进一步方便使用，我们为您标注了最适合的位置。&#13;单击此处添加小标题:&#13;点击此处添加正文，文字是您思想的提炼，为了最终演示发布的良好效果。&#13;为了能让您有更直观的字数感受，并进一步方便使用，我们为您标注了最适合的位置。"/>
  <p:tag name="KSO_WM_UNIT_NOCLEAR" val="1"/>
  <p:tag name="KSO_WM_UNIT_VALUE" val="312"/>
  <p:tag name="KSO_WM_UNIT_HIGHLIGHT" val="0"/>
  <p:tag name="KSO_WM_UNIT_COMPATIBLE" val="0"/>
  <p:tag name="KSO_WM_UNIT_DIAGRAM_ISNUMVISUAL" val="0"/>
  <p:tag name="KSO_WM_UNIT_DIAGRAM_ISREFERUNIT" val="0"/>
  <p:tag name="KSO_WM_UNIT_TYPE" val="f"/>
  <p:tag name="KSO_WM_UNIT_INDEX" val="1"/>
  <p:tag name="KSO_WM_UNIT_ID" val="diagram20196671_1*f*1"/>
  <p:tag name="KSO_WM_TEMPLATE_CATEGORY" val="diagram"/>
  <p:tag name="KSO_WM_TEMPLATE_INDEX" val="20196671"/>
  <p:tag name="KSO_WM_UNIT_LAYERLEVEL" val="1"/>
  <p:tag name="KSO_WM_TAG_VERSION" val="1.0"/>
  <p:tag name="KSO_WM_BEAUTIFY_FLAG" val="#wm#"/>
</p:tagLst>
</file>

<file path=ppt/tags/tag385.xml><?xml version="1.0" encoding="utf-8"?>
<p:tagLst xmlns:p="http://schemas.openxmlformats.org/presentationml/2006/main">
  <p:tag name="KSO_WM_BEAUTIFY_FLAG" val="#wm#"/>
  <p:tag name="KSO_WM_TEMPLATE_CATEGORY" val="diagram"/>
  <p:tag name="KSO_WM_TEMPLATE_INDEX" val="20196671"/>
  <p:tag name="KSO_WM_SLIDE_CONSTRAINT" val="%7b%22slideConstraint%22%3a%7b%22seriesAreas%22%3a%5b%5d%2c%22singleAreas%22%3a%5b%7b%22shapes%22%3a%5b18%5d%2c%22serialConstraintIndex%22%3a-1%2c%22areatextmark%22%3a0%2c%22pictureprocessmark%22%3a0%7d%5d%7d%7d"/>
  <p:tag name="KSO_WM_SLIDE_ID" val="diagram20196671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Lst>
</file>

<file path=ppt/tags/tag386.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89.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91.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392.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95.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97.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398.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1.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3.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98863_1**"/>
  <p:tag name="KSO_WM_TEMPLATE_CATEGORY" val="diagram"/>
  <p:tag name="KSO_WM_TEMPLATE_INDEX" val="20198863"/>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63_2*i*2"/>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63_2*i*3"/>
  <p:tag name="KSO_WM_TEMPLATE_CATEGORY" val="diagram"/>
  <p:tag name="KSO_WM_TEMPLATE_INDEX" val="20198863"/>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63_2*i*4"/>
  <p:tag name="KSO_WM_TEMPLATE_CATEGORY" val="diagram"/>
  <p:tag name="KSO_WM_TEMPLATE_INDEX" val="2019886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08.xml><?xml version="1.0" encoding="utf-8"?>
<p:tagLst xmlns:p="http://schemas.openxmlformats.org/presentationml/2006/main">
  <p:tag name="KSO_WM_UNIT_ISCONTENTSTITLE" val="0"/>
  <p:tag name="KSO_WM_UNIT_PRESET_TEXT" val="此处&#13;添加大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63_2*a*1"/>
  <p:tag name="KSO_WM_TEMPLATE_CATEGORY" val="diagram"/>
  <p:tag name="KSO_WM_TEMPLATE_INDEX" val="2019886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198863_2*l_h_i*1_1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63_2*l_h_i*1_1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11.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63_2*l_h_f*1_1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198863_2*l_h_i*1_2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63_2*l_h_i*1_2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14.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63_2*l_h_f*1_2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198863_2*l_h_i*1_3_1"/>
  <p:tag name="KSO_WM_TEMPLATE_CATEGORY" val="diagram"/>
  <p:tag name="KSO_WM_TEMPLATE_INDEX" val="2019886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63_2*l_h_i*1_3_2"/>
  <p:tag name="KSO_WM_TEMPLATE_CATEGORY" val="diagram"/>
  <p:tag name="KSO_WM_TEMPLATE_INDEX" val="2019886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417.xml><?xml version="1.0" encoding="utf-8"?>
<p:tagLst xmlns:p="http://schemas.openxmlformats.org/presentationml/2006/main">
  <p:tag name="KSO_WM_UNIT_DIAGRAM_MODELTYPE" val="stripeEnum"/>
  <p:tag name="KSO_WM_UNIT_PRESET_TEXT" val="点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63_2*l_h_f*1_3_1"/>
  <p:tag name="KSO_WM_TEMPLATE_CATEGORY" val="diagram"/>
  <p:tag name="KSO_WM_TEMPLATE_INDEX" val="2019886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63_2*i*5"/>
  <p:tag name="KSO_WM_TEMPLATE_CATEGORY" val="diagram"/>
  <p:tag name="KSO_WM_TEMPLATE_INDEX" val="20198863"/>
  <p:tag name="KSO_WM_UNIT_LAYERLEVEL" val="1"/>
  <p:tag name="KSO_WM_TAG_VERSION" val="1.0"/>
  <p:tag name="KSO_WM_BEAUTIFY_FLAG" val="#wm#"/>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8863_2*i*6"/>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RELATE_UNITID" val="diagram20198863_2*i*1"/>
  <p:tag name="KSO_WM_UNIT_NOCLEAR" val="0"/>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63_2*i*8"/>
  <p:tag name="KSO_WM_TEMPLATE_CATEGORY" val="diagram"/>
  <p:tag name="KSO_WM_TEMPLATE_INDEX" val="20198863"/>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98863_2*i*7"/>
  <p:tag name="KSO_WM_TEMPLATE_CATEGORY" val="diagram"/>
  <p:tag name="KSO_WM_TEMPLATE_INDEX" val="20198863"/>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2.xml><?xml version="1.0" encoding="utf-8"?>
<p:tagLst xmlns:p="http://schemas.openxmlformats.org/presentationml/2006/main">
  <p:tag name="KSO_WM_BEAUTIFY_FLAG" val="#wm#"/>
  <p:tag name="KSO_WM_TEMPLATE_CATEGORY" val="diagram"/>
  <p:tag name="KSO_WM_TEMPLATE_INDEX" val="20198863"/>
  <p:tag name="KSO_WM_SLIDE_ID" val="diagram2019886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290.449*158.069"/>
  <p:tag name="KSO_WM_SLIDE_POSITION" val="538.554*261.088"/>
  <p:tag name="KSO_WM_DIAGRAM_GROUP_CODE" val="l1-1"/>
  <p:tag name="KSO_WM_SLIDE_DIAGTYPE" val="l"/>
  <p:tag name="KSO_WM_TAG_VERSION" val="1.0"/>
  <p:tag name="KSO_WM_SLIDE_LAYOUT" val="a_d_f_l"/>
  <p:tag name="KSO_WM_SLIDE_LAYOUT_CNT" val="1_4_1_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30_3*i*1"/>
  <p:tag name="KSO_WM_TEMPLATE_CATEGORY" val="diagram"/>
  <p:tag name="KSO_WM_TEMPLATE_INDEX" val="20198830"/>
  <p:tag name="KSO_WM_UNIT_LAYERLEVEL" val="1"/>
  <p:tag name="KSO_WM_TAG_VERSION" val="1.0"/>
  <p:tag name="KSO_WM_BEAUTIFY_FLAG" val="#wm#"/>
  <p:tag name="KSO_WM_UNIT_FILL_FORE_SCHEMECOLOR_INDEX" val="7"/>
  <p:tag name="KSO_WM_UNIT_FILL_TYPE" val="1"/>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30_3*i*2"/>
  <p:tag name="KSO_WM_TEMPLATE_CATEGORY" val="diagram"/>
  <p:tag name="KSO_WM_TEMPLATE_INDEX" val="20198830"/>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30_3*i*3"/>
  <p:tag name="KSO_WM_TEMPLATE_CATEGORY" val="diagram"/>
  <p:tag name="KSO_WM_TEMPLATE_INDEX" val="20198830"/>
  <p:tag name="KSO_WM_UNIT_LAYERLEVEL" val="1"/>
  <p:tag name="KSO_WM_TAG_VERSION" val="1.0"/>
  <p:tag name="KSO_WM_BEAUTIFY_FLAG" val="#wm#"/>
  <p:tag name="KSO_WM_UNIT_USESOURCEFORMAT_APPLY" val="1"/>
</p:tagLst>
</file>

<file path=ppt/tags/tag426.xml><?xml version="1.0" encoding="utf-8"?>
<p:tagLst xmlns:p="http://schemas.openxmlformats.org/presentationml/2006/main">
  <p:tag name="KSO_WM_UNIT_RELATE_UNITID" val="diagram20198830_3*d*1"/>
  <p:tag name="KSO_WM_UNIT_PRESET_TEXT" val="名字"/>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g"/>
  <p:tag name="KSO_WM_UNIT_INDEX" val="1"/>
  <p:tag name="KSO_WM_UNIT_ID" val="diagram20198830_3*g*1"/>
  <p:tag name="KSO_WM_TEMPLATE_CATEGORY" val="diagram"/>
  <p:tag name="KSO_WM_TEMPLATE_INDEX" val="2019883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PRESET_TEXT" val="点击此处添加个人描述，文字是您思想的提炼，为了最终呈现发布的良好效果，点击此处添加个人描述，文字是您思想的提炼。"/>
  <p:tag name="KSO_WM_UNIT_NOCLEAR" val="0"/>
  <p:tag name="KSO_WM_UNIT_VALUE" val="6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30_3*f*1"/>
  <p:tag name="KSO_WM_TEMPLATE_CATEGORY" val="diagram"/>
  <p:tag name="KSO_WM_TEMPLATE_INDEX" val="20198830"/>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30_3*i*4"/>
  <p:tag name="KSO_WM_TEMPLATE_CATEGORY" val="diagram"/>
  <p:tag name="KSO_WM_TEMPLATE_INDEX" val="20198830"/>
  <p:tag name="KSO_WM_UNIT_LAYERLEVEL" val="1"/>
  <p:tag name="KSO_WM_TAG_VERSION" val="1.0"/>
  <p:tag name="KSO_WM_BEAUTIFY_FLAG" val="#wm#"/>
  <p:tag name="KSO_WM_UNIT_FILL_FORE_SCHEMECOLOR_INDEX" val="10"/>
  <p:tag name="KSO_WM_UNIT_FILL_TYPE" val="1"/>
  <p:tag name="KSO_WM_UNIT_USESOURCEFORMAT_APPLY" val="1"/>
</p:tagLst>
</file>

<file path=ppt/tags/tag429.xml><?xml version="1.0" encoding="utf-8"?>
<p:tagLst xmlns:p="http://schemas.openxmlformats.org/presentationml/2006/main">
  <p:tag name="KSO_WM_UNIT_DIAGRAM_MODELTYPE" val="stripeEnum"/>
  <p:tag name="KSO_WM_UNIT_ISCONTENTSTITLE" val="0"/>
  <p:tag name="KSO_WM_UNIT_PRESET_TEXT" val="经历回顾："/>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198830_3*l_a*1_1"/>
  <p:tag name="KSO_WM_TEMPLATE_CATEGORY" val="diagram"/>
  <p:tag name="KSO_WM_TEMPLATE_INDEX" val="2019883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PRESET_TEXT" val="获奖经历："/>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h_a"/>
  <p:tag name="KSO_WM_UNIT_INDEX" val="1_1"/>
  <p:tag name="KSO_WM_UNIT_ID" val="diagram20198830_3*h_a*1_1"/>
  <p:tag name="KSO_WM_TEMPLATE_CATEGORY" val="diagram"/>
  <p:tag name="KSO_WM_TEMPLATE_INDEX" val="20198830"/>
  <p:tag name="KSO_WM_UNIT_LAYERLEVEL" val="1_1"/>
  <p:tag name="KSO_WM_TAG_VERSION" val="1.0"/>
  <p:tag name="KSO_WM_BEAUTIFY_FLAG" val="#wm#"/>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PRESET_TEXT" val="点击此处添加正文，文字是您思想的提炼，为了最终呈现发布的良好效果，请尽量言简意赅的阐述观点，点击此处添加正，点击此处添加正文，文字是您思想的提炼。"/>
  <p:tag name="KSO_WM_UNIT_NOCLEAR" val="0"/>
  <p:tag name="KSO_WM_UNIT_VALUE" val="93"/>
  <p:tag name="KSO_WM_UNIT_HIGHLIGHT" val="0"/>
  <p:tag name="KSO_WM_UNIT_COMPATIBLE" val="0"/>
  <p:tag name="KSO_WM_UNIT_DIAGRAM_ISNUMVISUAL" val="0"/>
  <p:tag name="KSO_WM_UNIT_DIAGRAM_ISREFERUNIT" val="0"/>
  <p:tag name="KSO_WM_DIAGRAM_GROUP_CODE" val="l1-1"/>
  <p:tag name="KSO_WM_UNIT_TYPE" val="h_f"/>
  <p:tag name="KSO_WM_UNIT_INDEX" val="1_1"/>
  <p:tag name="KSO_WM_UNIT_ID" val="diagram20198830_3*h_f*1_1"/>
  <p:tag name="KSO_WM_TEMPLATE_CATEGORY" val="diagram"/>
  <p:tag name="KSO_WM_TEMPLATE_INDEX" val="20198830"/>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432.xml><?xml version="1.0" encoding="utf-8"?>
<p:tagLst xmlns:p="http://schemas.openxmlformats.org/presentationml/2006/main">
  <p:tag name="PA" val="v4.0.0"/>
  <p:tag name="KSO_WM_BEAUTIFY_FLAG" val=""/>
</p:tagLst>
</file>

<file path=ppt/tags/tag433.xml><?xml version="1.0" encoding="utf-8"?>
<p:tagLst xmlns:p="http://schemas.openxmlformats.org/presentationml/2006/main">
  <p:tag name="KSO_WM_BEAUTIFY_FLAG" val="#wm#"/>
  <p:tag name="KSO_WM_TEMPLATE_CATEGORY" val="diagram"/>
  <p:tag name="KSO_WM_TEMPLATE_INDEX" val="20198830"/>
  <p:tag name="KSO_WM_SLIDE_ID" val="diagram2019883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524.375*364.808"/>
  <p:tag name="KSO_WM_SLIDE_POSITION" val="394.775*154.725"/>
  <p:tag name="KSO_WM_DIAGRAM_GROUP_CODE" val="l1-1"/>
  <p:tag name="KSO_WM_SLIDE_DIAGTYPE" val="l"/>
  <p:tag name="KSO_WM_TAG_VERSION" val="1.0"/>
  <p:tag name="KSO_WM_SLIDE_LAYOUT" val="d_f_g_h_l"/>
  <p:tag name="KSO_WM_SLIDE_LAYOUT_CNT" val="1_1_1_1_1"/>
</p:tagLst>
</file>

<file path=ppt/tags/tag434.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6*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6*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6*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6*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38.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6*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6*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6*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6*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6*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TEMPLATE_CATEGORY" val="diagram"/>
  <p:tag name="KSO_WM_TEMPLATE_INDEX" val="20187900"/>
  <p:tag name="KSO_WM_UNIT_TYPE" val="q_h_i"/>
  <p:tag name="KSO_WM_UNIT_INDEX" val="1_6_2"/>
  <p:tag name="KSO_WM_UNIT_ID" val="diagram20187900_6*q_h_i*1_6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TEMPLATE_CATEGORY" val="diagram"/>
  <p:tag name="KSO_WM_TEMPLATE_INDEX" val="20187900"/>
  <p:tag name="KSO_WM_UNIT_TYPE" val="q_h_i"/>
  <p:tag name="KSO_WM_UNIT_INDEX" val="1_6_1"/>
  <p:tag name="KSO_WM_UNIT_ID" val="diagram20187900_6*q_h_i*1_6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TEMPLATE_CATEGORY" val="diagram"/>
  <p:tag name="KSO_WM_TEMPLATE_INDEX" val="20187900"/>
  <p:tag name="KSO_WM_UNIT_TYPE" val="q_h_f"/>
  <p:tag name="KSO_WM_UNIT_INDEX" val="1_6_1"/>
  <p:tag name="KSO_WM_UNIT_ID" val="diagram20187900_6*q_h_f*1_6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TEMPLATE_CATEGORY" val="diagram"/>
  <p:tag name="KSO_WM_TEMPLATE_INDEX" val="20187900"/>
  <p:tag name="KSO_WM_UNIT_TYPE" val="q_h_i"/>
  <p:tag name="KSO_WM_UNIT_INDEX" val="1_5_2"/>
  <p:tag name="KSO_WM_UNIT_ID" val="diagram20187900_6*q_h_i*1_5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KSO_WM_TEMPLATE_CATEGORY" val="diagram"/>
  <p:tag name="KSO_WM_TEMPLATE_INDEX" val="20187900"/>
  <p:tag name="KSO_WM_UNIT_TYPE" val="q_h_i"/>
  <p:tag name="KSO_WM_UNIT_INDEX" val="1_5_1"/>
  <p:tag name="KSO_WM_UNIT_ID" val="diagram20187900_6*q_h_i*1_5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TEMPLATE_CATEGORY" val="diagram"/>
  <p:tag name="KSO_WM_TEMPLATE_INDEX" val="20187900"/>
  <p:tag name="KSO_WM_UNIT_TYPE" val="q_h_f"/>
  <p:tag name="KSO_WM_UNIT_INDEX" val="1_5_1"/>
  <p:tag name="KSO_WM_UNIT_ID" val="diagram20187900_6*q_h_f*1_5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TEMPLATE_CATEGORY" val="diagram"/>
  <p:tag name="KSO_WM_TEMPLATE_INDEX" val="20187900"/>
  <p:tag name="KSO_WM_UNIT_TYPE" val="q_h_i"/>
  <p:tag name="KSO_WM_UNIT_INDEX" val="1_4_2"/>
  <p:tag name="KSO_WM_UNIT_ID" val="diagram20187900_6*q_h_i*1_4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TEMPLATE_CATEGORY" val="diagram"/>
  <p:tag name="KSO_WM_TEMPLATE_INDEX" val="20187900"/>
  <p:tag name="KSO_WM_UNIT_TYPE" val="q_h_i"/>
  <p:tag name="KSO_WM_UNIT_INDEX" val="1_4_1"/>
  <p:tag name="KSO_WM_UNIT_ID" val="diagram20187900_6*q_h_i*1_4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TEMPLATE_CATEGORY" val="diagram"/>
  <p:tag name="KSO_WM_TEMPLATE_INDEX" val="20187900"/>
  <p:tag name="KSO_WM_UNIT_TYPE" val="q_h_f"/>
  <p:tag name="KSO_WM_UNIT_INDEX" val="1_4_1"/>
  <p:tag name="KSO_WM_UNIT_ID" val="diagram20187900_6*q_h_f*1_4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6*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3.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6*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6*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6*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6.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6*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6*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6*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6*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6*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6*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462.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6*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6*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BEAUTIFY_FLAG" val="#wm#"/>
  <p:tag name="KSO_WM_TEMPLATE_CATEGORY" val="diagram"/>
  <p:tag name="KSO_WM_TEMPLATE_INDEX" val="20187900"/>
  <p:tag name="KSO_WM_TAG_VERSION" val="1.0"/>
  <p:tag name="KSO_WM_SLIDE_INDEX" val="6"/>
  <p:tag name="KSO_WM_SLIDE_ITEM_CNT" val="6"/>
  <p:tag name="KSO_WM_SLIDE_LAYOUT" val="a_f_q"/>
  <p:tag name="KSO_WM_SLIDE_LAYOUT_CNT" val="1_2_1"/>
  <p:tag name="KSO_WM_SLIDE_TYPE" val="text"/>
  <p:tag name="KSO_WM_SLIDE_SUBTYPE" val="diag"/>
  <p:tag name="KSO_WM_SLIDE_POSITION" val="320.094*93.2467"/>
  <p:tag name="KSO_WM_SLIDE_SIZE" val="587.063*402.869"/>
  <p:tag name="KSO_WM_DIAGRAM_GROUP_CODE" val="q1-1"/>
  <p:tag name="KSO_WM_SLIDE_ID" val="diagram20187900_6"/>
  <p:tag name="KSO_WM_SLIDE_DIAGTYPE" val="q"/>
  <p:tag name="KSO_WM_TEMPLATE_SUBCATEGORY" val="0"/>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98873_3*i*8"/>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98873_3*i*9"/>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98873_3*i*10"/>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98873_3*i*11"/>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98873_3*i*12"/>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98873_3*i*13"/>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4"/>
  <p:tag name="KSO_WM_UNIT_ID" val="diagram20198873_3*i*1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472.xml><?xml version="1.0" encoding="utf-8"?>
<p:tagLst xmlns:p="http://schemas.openxmlformats.org/presentationml/2006/main">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3_3*f*1"/>
  <p:tag name="KSO_WM_TEMPLATE_CATEGORY" val="diagram"/>
  <p:tag name="KSO_WM_TEMPLATE_INDEX" val="20198873"/>
  <p:tag name="KSO_WM_UNIT_LAYERLEVEL" val="1"/>
  <p:tag name="KSO_WM_TAG_VERSION" val="1.0"/>
  <p:tag name="KSO_WM_BEAUTIFY_FLAG" val="#wm#"/>
  <p:tag name="KSO_WM_UNIT_PRESET_TEXT" val="点击此处添加正文，文字是您思想的提炼，为了最终呈现发布的良好效果，请尽量言简意赅的阐述观点；点击此处添加正文，文字是您思想的提炼。"/>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3_3*a*1"/>
  <p:tag name="KSO_WM_TEMPLATE_CATEGORY" val="diagram"/>
  <p:tag name="KSO_WM_TEMPLATE_INDEX" val="20198873"/>
  <p:tag name="KSO_WM_UNIT_LAYERLEVEL" val="1"/>
  <p:tag name="KSO_WM_TAG_VERSION" val="1.0"/>
  <p:tag name="KSO_WM_BEAUTIFY_FLAG" val="#wm#"/>
  <p:tag name="KSO_WM_UNIT_PRESET_TEXT" val="单击此处添加大标题"/>
  <p:tag name="KSO_WM_UNIT_TEXT_FILL_FORE_SCHEMECOLOR_INDEX" val="14"/>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3_3*i*2"/>
  <p:tag name="KSO_WM_TEMPLATE_CATEGORY" val="diagram"/>
  <p:tag name="KSO_WM_TEMPLATE_INDEX" val="20198873"/>
  <p:tag name="KSO_WM_UNIT_LAYERLEVEL" val="1"/>
  <p:tag name="KSO_WM_TAG_VERSION" val="1.0"/>
  <p:tag name="KSO_WM_BEAUTIFY_FLAG" val="#wm#"/>
  <p:tag name="KSO_WM_UNIT_FILL_FORE_SCHEMECOLOR_INDEX" val="7"/>
  <p:tag name="KSO_WM_UNI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3_3*i*3"/>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3_3*i*4"/>
  <p:tag name="KSO_WM_TEMPLATE_CATEGORY" val="diagram"/>
  <p:tag name="KSO_WM_TEMPLATE_INDEX" val="20198873"/>
  <p:tag name="KSO_WM_UNIT_LAYERLEVEL" val="1"/>
  <p:tag name="KSO_WM_TAG_VERSION" val="1.0"/>
  <p:tag name="KSO_WM_BEAUTIFY_FLAG" val="#wm#"/>
  <p:tag name="KSO_WM_UNIT_FILL_FORE_SCHEMECOLOR_INDEX" val="5"/>
  <p:tag name="KSO_WM_UNIT_FILL_TYPE" val="1"/>
  <p:tag name="KSO_WM_UNIT_USESOURCEFORMAT_APPLY" val="1"/>
</p:tagLst>
</file>

<file path=ppt/tags/tag477.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3_3*l_h_f*1_2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98873_3*l_h_i*1_2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3_3*i*5"/>
  <p:tag name="KSO_WM_TEMPLATE_CATEGORY" val="diagram"/>
  <p:tag name="KSO_WM_TEMPLATE_INDEX" val="2019887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3_3*l_h_f*1_3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3_3*l_h_i*1_2_2"/>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3_3*l_h_i*1_3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DIAGRAM_MODELTYPE" val="stripeEnum"/>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3_3*l_h_f*1_4_1"/>
  <p:tag name="KSO_WM_TEMPLATE_CATEGORY" val="diagram"/>
  <p:tag name="KSO_WM_TEMPLATE_INDEX" val="20198873"/>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3_3*l_h_i*1_4_1"/>
  <p:tag name="KSO_WM_TEMPLATE_CATEGORY" val="diagram"/>
  <p:tag name="KSO_WM_TEMPLATE_INDEX" val="20198873"/>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BEAUTIFY_FLAG" val="#wm#"/>
  <p:tag name="KSO_WM_TEMPLATE_CATEGORY" val="diagram"/>
  <p:tag name="KSO_WM_TEMPLATE_INDEX" val="20198873"/>
  <p:tag name="KSO_WM_TEMPLATE_THUMBS_INDEX" val="1"/>
  <p:tag name="KSO_WM_SLIDE_ID" val="diagram20198873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492.867*202.95"/>
  <p:tag name="KSO_WM_SLIDE_POSITION" val="420.797*304.611"/>
  <p:tag name="KSO_WM_DIAGRAM_GROUP_CODE" val="l1-1"/>
  <p:tag name="KSO_WM_SLIDE_DIAGTYPE" val="l"/>
  <p:tag name="KSO_WM_TAG_VERSION" val="1.0"/>
  <p:tag name="KSO_WM_SLIDE_LAYOUT" val="a_d_f_k_l"/>
  <p:tag name="KSO_WM_SLIDE_LAYOUT_CNT" val="1_1_1_1_1"/>
</p:tagLst>
</file>

<file path=ppt/tags/tag48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
</p:tagLst>
</file>

<file path=ppt/tags/tag494.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495.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1385_1*d*1"/>
  <p:tag name="KSO_WM_TEMPLATE_CATEGORY" val="diagram"/>
  <p:tag name="KSO_WM_TEMPLATE_INDEX" val="20201385"/>
  <p:tag name="KSO_WM_UNIT_SUPPORT_UNIT_TYPE" val="[&quot;all&quot;]"/>
  <p:tag name="KSO_WM_UNIT_LAYERLEVEL" val="1"/>
  <p:tag name="KSO_WM_TAG_VERSION" val="1.0"/>
  <p:tag name="KSO_WM_BEAUTIFY_FLAG" val="#wm#"/>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1385_1*i*1"/>
  <p:tag name="KSO_WM_TEMPLATE_CATEGORY" val="diagram"/>
  <p:tag name="KSO_WM_TEMPLATE_INDEX" val="20201385"/>
  <p:tag name="KSO_WM_UNIT_LAYERLEVEL" val="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ISCONTENTSTITLE" val="0"/>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85_1*a*1"/>
  <p:tag name="KSO_WM_TEMPLATE_CATEGORY" val="diagram"/>
  <p:tag name="KSO_WM_TEMPLATE_INDEX" val="20201385"/>
  <p:tag name="KSO_WM_UNIT_LAYERLEVEL" val="1"/>
  <p:tag name="KSO_WM_TAG_VERSION" val="1.0"/>
  <p:tag name="KSO_WM_BEAUTIFY_FLAG" val="#wm#"/>
  <p:tag name="KSO_WM_UNIT_PRESET_TEXT" val="个人心得体会"/>
  <p:tag name="KSO_WM_UNIT_TEXT_FILL_FORE_SCHEMECOLOR_INDEX" val="15"/>
  <p:tag name="KSO_WM_UNIT_TEXT_FILL_TYPE" val="1"/>
  <p:tag name="KSO_WM_UNIT_USESOURCEFORMAT_APPLY" val="1"/>
</p:tagLst>
</file>

<file path=ppt/tags/tag498.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85_1*l_h_f*1_1_1"/>
  <p:tag name="KSO_WM_TEMPLATE_CATEGORY" val="diagram"/>
  <p:tag name="KSO_WM_TEMPLATE_INDEX" val="20201385"/>
  <p:tag name="KSO_WM_UNIT_LAYERLEVEL" val="1_1_1"/>
  <p:tag name="KSO_WM_TAG_VERSION" val="1.0"/>
  <p:tag name="KSO_WM_BEAUTIFY_FLAG" val="#wm#"/>
  <p:tag name="KSO_WM_UNIT_PRESET_TEXT" val="明确奋斗目标&#13;转变工作角色&#13;重建职业规划"/>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85_1*l_h_a*1_1_1"/>
  <p:tag name="KSO_WM_TEMPLATE_CATEGORY" val="diagram"/>
  <p:tag name="KSO_WM_TEMPLATE_INDEX" val="20201385"/>
  <p:tag name="KSO_WM_UNIT_LAYERLEVEL" val="1_1_1"/>
  <p:tag name="KSO_WM_TAG_VERSION" val="1.0"/>
  <p:tag name="KSO_WM_BEAUTIFY_FLAG" val="#wm#"/>
  <p:tag name="KSO_WM_UNIT_PRESET_TEXT" val="转变观念"/>
  <p:tag name="KSO_WM_UNIT_TEXT_FILL_FORE_SCHEMECOLOR_INDEX" val="5"/>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85_1*l_h_i*1_1_2"/>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85_1*l_h_i*1_1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85_1*l_h_f*1_2_1"/>
  <p:tag name="KSO_WM_TEMPLATE_CATEGORY" val="diagram"/>
  <p:tag name="KSO_WM_TEMPLATE_INDEX" val="20201385"/>
  <p:tag name="KSO_WM_UNIT_LAYERLEVEL" val="1_1_1"/>
  <p:tag name="KSO_WM_TAG_VERSION" val="1.0"/>
  <p:tag name="KSO_WM_BEAUTIFY_FLAG" val="#wm#"/>
  <p:tag name="KSO_WM_UNIT_PRESET_TEXT" val="加强思想政治学习&#13;始终牢记安全教育&#13;强化岗位技能学习"/>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85_1*l_h_a*1_2_1"/>
  <p:tag name="KSO_WM_TEMPLATE_CATEGORY" val="diagram"/>
  <p:tag name="KSO_WM_TEMPLATE_INDEX" val="20201385"/>
  <p:tag name="KSO_WM_UNIT_LAYERLEVEL" val="1_1_1"/>
  <p:tag name="KSO_WM_TAG_VERSION" val="1.0"/>
  <p:tag name="KSO_WM_BEAUTIFY_FLAG" val="#wm#"/>
  <p:tag name="KSO_WM_UNIT_PRESET_TEXT" val="提升个人素质"/>
  <p:tag name="KSO_WM_UNIT_TEXT_FILL_FORE_SCHEMECOLOR_INDEX" val="5"/>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1385_1*l_h_i*1_2_5"/>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1385_1*l_h_i*1_2_4"/>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85_1*l_h_i*1_2_3"/>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85_1*l_h_i*1_2_2"/>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85_1*l_h_i*1_2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85_1*l_h_f*1_3_1"/>
  <p:tag name="KSO_WM_TEMPLATE_CATEGORY" val="diagram"/>
  <p:tag name="KSO_WM_TEMPLATE_INDEX" val="20201385"/>
  <p:tag name="KSO_WM_UNIT_LAYERLEVEL" val="1_1_1"/>
  <p:tag name="KSO_WM_TAG_VERSION" val="1.0"/>
  <p:tag name="KSO_WM_BEAUTIFY_FLAG" val="#wm#"/>
  <p:tag name="KSO_WM_UNIT_PRESET_TEXT" val="立足本职，踏实工作&#13;艰苦奋斗，刻苦钻研&#13;谦虚谨慎，不骄不躁"/>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85_1*l_h_a*1_3_1"/>
  <p:tag name="KSO_WM_TEMPLATE_CATEGORY" val="diagram"/>
  <p:tag name="KSO_WM_TEMPLATE_INDEX" val="20201385"/>
  <p:tag name="KSO_WM_UNIT_LAYERLEVEL" val="1_1_1"/>
  <p:tag name="KSO_WM_TAG_VERSION" val="1.0"/>
  <p:tag name="KSO_WM_BEAUTIFY_FLAG" val="#wm#"/>
  <p:tag name="KSO_WM_UNIT_PRESET_TEXT" val="勤奋工作"/>
  <p:tag name="KSO_WM_UNIT_TEXT_FILL_FORE_SCHEMECOLOR_INDEX" val="5"/>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85_1*l_h_i*1_3_2"/>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85_1*l_h_i*1_3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85_1*l_h_a*1_4_1"/>
  <p:tag name="KSO_WM_TEMPLATE_CATEGORY" val="diagram"/>
  <p:tag name="KSO_WM_TEMPLATE_INDEX" val="20201385"/>
  <p:tag name="KSO_WM_UNIT_LAYERLEVEL" val="1_1_1"/>
  <p:tag name="KSO_WM_TAG_VERSION" val="1.0"/>
  <p:tag name="KSO_WM_BEAUTIFY_FLAG" val="#wm#"/>
  <p:tag name="KSO_WM_UNIT_PRESET_TEXT" val="拓宽领域"/>
  <p:tag name="KSO_WM_UNIT_TEXT_FILL_FORE_SCHEMECOLOR_INDEX" val="5"/>
  <p:tag name="KSO_WM_UNIT_TEXT_FILL_TYPE" val="1"/>
  <p:tag name="KSO_WM_UNIT_USESOURCEFORMAT_APPLY" val="1"/>
</p:tagLst>
</file>

<file path=ppt/tags/tag514.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85_1*l_h_f*1_4_1"/>
  <p:tag name="KSO_WM_TEMPLATE_CATEGORY" val="diagram"/>
  <p:tag name="KSO_WM_TEMPLATE_INDEX" val="20201385"/>
  <p:tag name="KSO_WM_UNIT_LAYERLEVEL" val="1_1_1"/>
  <p:tag name="KSO_WM_TAG_VERSION" val="1.0"/>
  <p:tag name="KSO_WM_BEAUTIFY_FLAG" val="#wm#"/>
  <p:tag name="KSO_WM_UNIT_PRESET_TEXT" val="密切关注企业发展&#13;保持工作主动性&#13;充分挖掘个人特长"/>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01385_1*l_h_i*1_4_5"/>
  <p:tag name="KSO_WM_TEMPLATE_CATEGORY" val="diagram"/>
  <p:tag name="KSO_WM_TEMPLATE_INDEX" val="202013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1385_1*l_h_i*1_4_4"/>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1385_1*l_h_i*1_4_3"/>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85_1*l_h_i*1_4_2"/>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85_1*l_h_i*1_4_1"/>
  <p:tag name="KSO_WM_TEMPLATE_CATEGORY" val="diagram"/>
  <p:tag name="KSO_WM_TEMPLATE_INDEX" val="202013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NOCLEAR" val="0"/>
  <p:tag name="KSO_WM_UNIT_VALUE" val="9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1385_1*f*1"/>
  <p:tag name="KSO_WM_TEMPLATE_CATEGORY" val="diagram"/>
  <p:tag name="KSO_WM_TEMPLATE_INDEX" val="20201385"/>
  <p:tag name="KSO_WM_UNIT_LAYERLEVEL" val="1"/>
  <p:tag name="KSO_WM_TAG_VERSION" val="1.0"/>
  <p:tag name="KSO_WM_BEAUTIFY_FLAG" val="#wm#"/>
  <p:tag name="KSO_WM_UNIT_PRESET_TEXT" val="作为单位的一员，就必须要具备吃苦耐劳的精神，以单位的利益为中心，端正工作态度，不为失败找理由，要视结果为导向，勇于付出，敢于拼搏，才能蓄势待发的朝着更高更远的目标前进"/>
  <p:tag name="KSO_WM_UNIT_TEXT_FILL_FORE_SCHEMECOLOR_INDEX" val="15"/>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85_1*l_i*1_1"/>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85_1*l_i*1_2"/>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1385_1*l_i*1_3"/>
  <p:tag name="KSO_WM_TEMPLATE_CATEGORY" val="diagram"/>
  <p:tag name="KSO_WM_TEMPLATE_INDEX" val="20201385"/>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524.xml><?xml version="1.0" encoding="utf-8"?>
<p:tagLst xmlns:p="http://schemas.openxmlformats.org/presentationml/2006/main">
  <p:tag name="KSO_WM_BEAUTIFY_FLAG" val="#wm#"/>
  <p:tag name="KSO_WM_TEMPLATE_CATEGORY" val="diagram"/>
  <p:tag name="KSO_WM_TEMPLATE_INDEX" val="20201385"/>
  <p:tag name="KSO_WM_SLIDE_ID" val="diagram20201385_1"/>
  <p:tag name="KSO_WM_TEMPLATE_SUBCATEGORY" val="0"/>
  <p:tag name="KSO_WM_TEMPLATE_MASTER_TYPE" val="0"/>
  <p:tag name="KSO_WM_TEMPLATE_COLOR_TYPE" val="1"/>
  <p:tag name="KSO_WM_SLIDE_TYPE" val="text"/>
  <p:tag name="KSO_WM_SLIDE_SUBTYPE" val="diag"/>
  <p:tag name="KSO_WM_SLIDE_ITEM_CNT" val="4"/>
  <p:tag name="KSO_WM_SLIDE_INDEX" val="1"/>
  <p:tag name="KSO_WM_SLIDE_SIZE" val="759.817*177.832"/>
  <p:tag name="KSO_WM_SLIDE_POSITION" val="101.968*295.215"/>
  <p:tag name="KSO_WM_DIAGRAM_GROUP_CODE" val="l1-1"/>
  <p:tag name="KSO_WM_SLIDE_DIAGTYPE" val="l"/>
  <p:tag name="KSO_WM_TAG_VERSION" val="1.0"/>
  <p:tag name="KSO_WM_SLIDE_LAYOUT" val="a_b_d_f_l"/>
  <p:tag name="KSO_WM_SLIDE_LAYOUT_CNT" val="1_1_1_1_1"/>
</p:tagLst>
</file>

<file path=ppt/tags/tag525.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526.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537.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38.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539.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551.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ISCONTENTSTITLE" val="0"/>
  <p:tag name="KSO_WM_UNIT_PRESET_TEXT" val="每周召开销售例会"/>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6_1*l_h_a*1_1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5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6_1*l_h_f*1_1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54.xml><?xml version="1.0" encoding="utf-8"?>
<p:tagLst xmlns:p="http://schemas.openxmlformats.org/presentationml/2006/main">
  <p:tag name="KSO_WM_UNIT_ISCONTENTSTITLE" val="0"/>
  <p:tag name="KSO_WM_UNIT_PRESET_TEXT" val="检查工作进展"/>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6_1*l_h_a*1_2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55.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6_1*l_h_f*1_2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6_1*l_h_i*1_1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6_1*l_h_i*1_1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6_1*l_h_i*1_2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6_1*l_h_i*1_2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ISCONTENTSTITLE" val="0"/>
  <p:tag name="KSO_WM_UNIT_PRESET_TEXT" val="提出问题解决方案"/>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96_1*l_h_a*1_4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61.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96_1*l_h_f*1_4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96_1*l_h_i*1_4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1396_1*l_h_i*1_4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64.xml><?xml version="1.0" encoding="utf-8"?>
<p:tagLst xmlns:p="http://schemas.openxmlformats.org/presentationml/2006/main">
  <p:tag name="KSO_WM_UNIT_ISCONTENTSTITLE" val="0"/>
  <p:tag name="KSO_WM_UNIT_PRESET_TEXT" val="提出上周遇到的问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6_1*l_h_a*1_3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65.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6_1*l_h_f*1_3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6_1*l_h_i*1_3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6_1*l_h_i*1_3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ISCONTENTSTITLE" val="0"/>
  <p:tag name="KSO_WM_UNIT_PRESET_TEXT" val="传达本周工作内容"/>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396_1*l_h_a*1_5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69.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1396_1*l_h_f*1_5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396_1*l_h_i*1_5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1396_1*l_h_i*1_5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72.xml><?xml version="1.0" encoding="utf-8"?>
<p:tagLst xmlns:p="http://schemas.openxmlformats.org/presentationml/2006/main">
  <p:tag name="KSO_WM_UNIT_ISCONTENTSTITLE" val="0"/>
  <p:tag name="KSO_WM_UNIT_PRESET_TEXT" val="确定下周任务目标"/>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396_1*l_h_a*1_6_1"/>
  <p:tag name="KSO_WM_TEMPLATE_CATEGORY" val="diagram"/>
  <p:tag name="KSO_WM_TEMPLATE_INDEX" val="2020139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73.xml><?xml version="1.0" encoding="utf-8"?>
<p:tagLst xmlns:p="http://schemas.openxmlformats.org/presentationml/2006/main">
  <p:tag name="KSO_WM_UNIT_PRESET_TEXT" val="点击此处添加正文内容，文字是您思想的提炼，为了演示效果，请简要表达"/>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01396_1*l_h_f*1_6_1"/>
  <p:tag name="KSO_WM_TEMPLATE_CATEGORY" val="diagram"/>
  <p:tag name="KSO_WM_TEMPLATE_INDEX" val="2020139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396_1*l_h_i*1_6_1"/>
  <p:tag name="KSO_WM_TEMPLATE_CATEGORY" val="diagram"/>
  <p:tag name="KSO_WM_TEMPLATE_INDEX" val="20201396"/>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1396_1*l_h_i*1_6_2"/>
  <p:tag name="KSO_WM_TEMPLATE_CATEGORY" val="diagram"/>
  <p:tag name="KSO_WM_TEMPLATE_INDEX" val="20201396"/>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577.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79.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8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58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58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58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58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58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58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58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58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59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59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593.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594.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95.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1"/>
  <p:tag name="KSO_WM_UNIT_ID" val="diagram160266_3*l_i*1_1"/>
  <p:tag name="KSO_WM_UNIT_CLEAR" val="1"/>
  <p:tag name="KSO_WM_UNIT_LAYERLEVEL" val="1_1"/>
  <p:tag name="KSO_WM_BEAUTIFY_FLAG" val="#wm#"/>
  <p:tag name="KSO_WM_DIAGRAM_GROUP_CODE" val="l1-1"/>
  <p:tag name="KSO_WM_UNIT_LINE_FORE_SCHEMECOLOR_INDEX" val="16"/>
  <p:tag name="KSO_WM_UNIT_LINE_FILL_TYPE" val="2"/>
</p:tagLst>
</file>

<file path=ppt/tags/tag596.xml><?xml version="1.0" encoding="utf-8"?>
<p:tagLst xmlns:p="http://schemas.openxmlformats.org/presentationml/2006/main">
  <p:tag name="KSO_WM_TAG_VERSION" val="1.0"/>
  <p:tag name="KSO_WM_BEAUTIFY_FLAG" val="#wm#"/>
  <p:tag name="KSO_WM_UNIT_TYPE" val="i"/>
  <p:tag name="KSO_WM_UNIT_ID" val="diagram160266_3*i*1"/>
  <p:tag name="KSO_WM_TEMPLATE_CATEGORY" val="diagram"/>
  <p:tag name="KSO_WM_TEMPLATE_INDEX" val="160266"/>
  <p:tag name="KSO_WM_UNIT_INDEX" val="1"/>
</p:tagLst>
</file>

<file path=ppt/tags/tag597.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1_1"/>
  <p:tag name="KSO_WM_UNIT_ID" val="diagram160266_3*l_h_a*1_1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598.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2"/>
  <p:tag name="KSO_WM_UNIT_ID" val="diagram160266_3*l_i*1_2"/>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599.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1_1"/>
  <p:tag name="KSO_WM_UNIT_ID" val="diagram160266_3*l_h_f*1_1_1"/>
  <p:tag name="KSO_WM_UNIT_CLEAR" val="1"/>
  <p:tag name="KSO_WM_UNIT_LAYERLEVEL" val="1_1_1"/>
  <p:tag name="KSO_WM_UNIT_VALUE" val="48"/>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TAG_VERSION" val="1.0"/>
  <p:tag name="KSO_WM_BEAUTIFY_FLAG" val="#wm#"/>
  <p:tag name="KSO_WM_UNIT_TYPE" val="i"/>
  <p:tag name="KSO_WM_UNIT_ID" val="diagram160266_3*i*8"/>
  <p:tag name="KSO_WM_TEMPLATE_CATEGORY" val="diagram"/>
  <p:tag name="KSO_WM_TEMPLATE_INDEX" val="160266"/>
  <p:tag name="KSO_WM_UNIT_INDEX" val="8"/>
</p:tagLst>
</file>

<file path=ppt/tags/tag601.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2_1"/>
  <p:tag name="KSO_WM_UNIT_ID" val="diagram160266_3*l_h_a*1_2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602.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3"/>
  <p:tag name="KSO_WM_UNIT_ID" val="diagram160266_3*l_i*1_3"/>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603.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2_1"/>
  <p:tag name="KSO_WM_UNIT_ID" val="diagram160266_3*l_h_f*1_2_1"/>
  <p:tag name="KSO_WM_UNIT_CLEAR" val="1"/>
  <p:tag name="KSO_WM_UNIT_LAYERLEVEL" val="1_1_1"/>
  <p:tag name="KSO_WM_UNIT_VALUE" val="48"/>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604.xml><?xml version="1.0" encoding="utf-8"?>
<p:tagLst xmlns:p="http://schemas.openxmlformats.org/presentationml/2006/main">
  <p:tag name="KSO_WM_TAG_VERSION" val="1.0"/>
  <p:tag name="KSO_WM_BEAUTIFY_FLAG" val="#wm#"/>
  <p:tag name="KSO_WM_UNIT_TYPE" val="i"/>
  <p:tag name="KSO_WM_UNIT_ID" val="diagram160266_3*i*15"/>
  <p:tag name="KSO_WM_TEMPLATE_CATEGORY" val="diagram"/>
  <p:tag name="KSO_WM_TEMPLATE_INDEX" val="160266"/>
  <p:tag name="KSO_WM_UNIT_INDEX" val="15"/>
</p:tagLst>
</file>

<file path=ppt/tags/tag605.xml><?xml version="1.0" encoding="utf-8"?>
<p:tagLst xmlns:p="http://schemas.openxmlformats.org/presentationml/2006/main">
  <p:tag name="KSO_WM_TAG_VERSION" val="1.0"/>
  <p:tag name="KSO_WM_TEMPLATE_CATEGORY" val="diagram"/>
  <p:tag name="KSO_WM_TEMPLATE_INDEX" val="160266"/>
  <p:tag name="KSO_WM_UNIT_TYPE" val="l_h_a"/>
  <p:tag name="KSO_WM_UNIT_INDEX" val="1_3_1"/>
  <p:tag name="KSO_WM_UNIT_ID" val="diagram160266_3*l_h_a*1_3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606.xml><?xml version="1.0" encoding="utf-8"?>
<p:tagLst xmlns:p="http://schemas.openxmlformats.org/presentationml/2006/main">
  <p:tag name="KSO_WM_TAG_VERSION" val="1.0"/>
  <p:tag name="KSO_WM_TEMPLATE_CATEGORY" val="diagram"/>
  <p:tag name="KSO_WM_TEMPLATE_INDEX" val="160266"/>
  <p:tag name="KSO_WM_UNIT_TYPE" val="l_i"/>
  <p:tag name="KSO_WM_UNIT_INDEX" val="1_4"/>
  <p:tag name="KSO_WM_UNIT_ID" val="diagram160266_3*l_i*1_4"/>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607.xml><?xml version="1.0" encoding="utf-8"?>
<p:tagLst xmlns:p="http://schemas.openxmlformats.org/presentationml/2006/main">
  <p:tag name="KSO_WM_TAG_VERSION" val="1.0"/>
  <p:tag name="KSO_WM_TEMPLATE_CATEGORY" val="diagram"/>
  <p:tag name="KSO_WM_TEMPLATE_INDEX" val="160266"/>
  <p:tag name="KSO_WM_UNIT_TYPE" val="l_h_f"/>
  <p:tag name="KSO_WM_UNIT_INDEX" val="1_3_1"/>
  <p:tag name="KSO_WM_UNIT_ID" val="diagram160266_3*l_h_f*1_3_1"/>
  <p:tag name="KSO_WM_UNIT_CLEAR" val="1"/>
  <p:tag name="KSO_WM_UNIT_LAYERLEVEL" val="1_1_1"/>
  <p:tag name="KSO_WM_UNIT_VALUE" val="48"/>
  <p:tag name="KSO_WM_UNIT_HIGHLIGHT" val="0"/>
  <p:tag name="KSO_WM_UNIT_COMPATIBLE" val="0"/>
  <p:tag name="KSO_WM_UNIT_PRESET_TEXT_INDEX" val="5"/>
  <p:tag name="KSO_WM_UNIT_PRESET_TEXT_LEN" val="80"/>
  <p:tag name="KSO_WM_BEAUTIFY_FLAG" val="#wm#"/>
  <p:tag name="KSO_WM_DIAGRAM_GROUP_CODE" val="l1-1"/>
  <p:tag name="KSO_WM_UNIT_TEXT_FILL_FORE_SCHEMECOLOR_INDEX" val="13"/>
  <p:tag name="KSO_WM_UNIT_TEXT_FILL_TYPE" val="1"/>
</p:tagLst>
</file>

<file path=ppt/tags/tag608.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09.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TAG_VERSION" val="1.0"/>
  <p:tag name="KSO_WM_BEAUTIFY_FLAG" val="#wm#"/>
  <p:tag name="KSO_WM_UNIT_TYPE" val="i"/>
  <p:tag name="KSO_WM_UNIT_ID" val="diagram160104_4*i*0"/>
  <p:tag name="KSO_WM_TEMPLATE_CATEGORY" val="diagram"/>
  <p:tag name="KSO_WM_TEMPLATE_INDEX" val="160104"/>
  <p:tag name="KSO_WM_UNIT_INDEX" val="0"/>
</p:tagLst>
</file>

<file path=ppt/tags/tag611.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1"/>
  <p:tag name="KSO_WM_UNIT_ID" val="331*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612.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2"/>
  <p:tag name="KSO_WM_UNIT_ID" val="331*l_i*1_2"/>
  <p:tag name="KSO_WM_UNIT_CLEAR" val="1"/>
  <p:tag name="KSO_WM_UNIT_LAYERLEVEL" val="1_1"/>
  <p:tag name="KSO_WM_BEAUTIFY_FLAG" val="#wm#"/>
  <p:tag name="KSO_WM_DIAGRAM_GROUP_CODE" val="l1-1"/>
</p:tagLst>
</file>

<file path=ppt/tags/tag613.xml><?xml version="1.0" encoding="utf-8"?>
<p:tagLst xmlns:p="http://schemas.openxmlformats.org/presentationml/2006/main">
  <p:tag name="KSO_WM_TAG_VERSION" val="1.0"/>
  <p:tag name="KSO_WM_TEMPLATE_CATEGORY" val="diagram"/>
  <p:tag name="KSO_WM_TEMPLATE_INDEX" val="160104"/>
  <p:tag name="KSO_WM_UNIT_TYPE" val="l_h_f"/>
  <p:tag name="KSO_WM_UNIT_INDEX" val="1_1_1"/>
  <p:tag name="KSO_WM_UNIT_ID" val="331*l_h_f*1_1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1"/>
  <p:tag name="KSO_WM_DIAGRAM_GROUP_CODE" val="l1-1"/>
  <p:tag name="KSO_WM_UNIT_TEXT_FILL_FORE_SCHEMECOLOR_INDEX" val="13"/>
  <p:tag name="KSO_WM_UNIT_TEXT_FILL_TYPE" val="1"/>
</p:tagLst>
</file>

<file path=ppt/tags/tag614.xml><?xml version="1.0" encoding="utf-8"?>
<p:tagLst xmlns:p="http://schemas.openxmlformats.org/presentationml/2006/main">
  <p:tag name="KSO_WM_TAG_VERSION" val="1.0"/>
  <p:tag name="KSO_WM_TEMPLATE_CATEGORY" val="diagram"/>
  <p:tag name="KSO_WM_TEMPLATE_INDEX" val="160104"/>
  <p:tag name="KSO_WM_UNIT_TYPE" val="l_h_a"/>
  <p:tag name="KSO_WM_UNIT_INDEX" val="1_1_1"/>
  <p:tag name="KSO_WM_UNIT_ID" val="331*l_h_a*1_1_1"/>
  <p:tag name="KSO_WM_UNIT_CLEAR" val="1"/>
  <p:tag name="KSO_WM_UNIT_LAYERLEVEL" val="1_1_1"/>
  <p:tag name="KSO_WM_UNIT_VALUE" val="8"/>
  <p:tag name="KSO_WM_UNIT_HIGHLIGHT" val="0"/>
  <p:tag name="KSO_WM_UNIT_COMPATIBLE" val="0"/>
  <p:tag name="KSO_WM_BEAUTIFY_FLAG" val="#wm#"/>
  <p:tag name="KSO_WM_UNIT_PRESET_TEXT_INDEX" val="4"/>
  <p:tag name="KSO_WM_UNIT_PRESET_TEXT_LEN" val="12"/>
  <p:tag name="KSO_WM_DIAGRAM_GROUP_CODE" val="l1-1"/>
  <p:tag name="KSO_WM_UNIT_TEXT_FILL_FORE_SCHEMECOLOR_INDEX" val="5"/>
  <p:tag name="KSO_WM_UNIT_TEXT_FILL_TYPE" val="1"/>
</p:tagLst>
</file>

<file path=ppt/tags/tag615.xml><?xml version="1.0" encoding="utf-8"?>
<p:tagLst xmlns:p="http://schemas.openxmlformats.org/presentationml/2006/main">
  <p:tag name="KSO_WM_TAG_VERSION" val="1.0"/>
  <p:tag name="KSO_WM_BEAUTIFY_FLAG" val="#wm#"/>
  <p:tag name="KSO_WM_UNIT_TYPE" val="i"/>
  <p:tag name="KSO_WM_UNIT_ID" val="diagram160104_4*i*9"/>
  <p:tag name="KSO_WM_TEMPLATE_CATEGORY" val="diagram"/>
  <p:tag name="KSO_WM_TEMPLATE_INDEX" val="160104"/>
  <p:tag name="KSO_WM_UNIT_INDEX" val="9"/>
</p:tagLst>
</file>

<file path=ppt/tags/tag616.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3"/>
  <p:tag name="KSO_WM_UNIT_ID" val="331*l_i*1_3"/>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617.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4"/>
  <p:tag name="KSO_WM_UNIT_ID" val="331*l_i*1_4"/>
  <p:tag name="KSO_WM_UNIT_CLEAR" val="1"/>
  <p:tag name="KSO_WM_UNIT_LAYERLEVEL" val="1_1"/>
  <p:tag name="KSO_WM_BEAUTIFY_FLAG" val="#wm#"/>
  <p:tag name="KSO_WM_DIAGRAM_GROUP_CODE" val="l1-1"/>
</p:tagLst>
</file>

<file path=ppt/tags/tag618.xml><?xml version="1.0" encoding="utf-8"?>
<p:tagLst xmlns:p="http://schemas.openxmlformats.org/presentationml/2006/main">
  <p:tag name="KSO_WM_TAG_VERSION" val="1.0"/>
  <p:tag name="KSO_WM_TEMPLATE_CATEGORY" val="diagram"/>
  <p:tag name="KSO_WM_TEMPLATE_INDEX" val="160104"/>
  <p:tag name="KSO_WM_UNIT_TYPE" val="l_h_f"/>
  <p:tag name="KSO_WM_UNIT_INDEX" val="1_2_1"/>
  <p:tag name="KSO_WM_UNIT_ID" val="331*l_h_f*1_2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1"/>
  <p:tag name="KSO_WM_DIAGRAM_GROUP_CODE" val="l1-1"/>
  <p:tag name="KSO_WM_UNIT_TEXT_FILL_FORE_SCHEMECOLOR_INDEX" val="13"/>
  <p:tag name="KSO_WM_UNIT_TEXT_FILL_TYPE" val="1"/>
</p:tagLst>
</file>

<file path=ppt/tags/tag619.xml><?xml version="1.0" encoding="utf-8"?>
<p:tagLst xmlns:p="http://schemas.openxmlformats.org/presentationml/2006/main">
  <p:tag name="KSO_WM_TAG_VERSION" val="1.0"/>
  <p:tag name="KSO_WM_TEMPLATE_CATEGORY" val="diagram"/>
  <p:tag name="KSO_WM_TEMPLATE_INDEX" val="160104"/>
  <p:tag name="KSO_WM_UNIT_TYPE" val="l_h_a"/>
  <p:tag name="KSO_WM_UNIT_INDEX" val="1_2_1"/>
  <p:tag name="KSO_WM_UNIT_ID" val="331*l_h_a*1_2_1"/>
  <p:tag name="KSO_WM_UNIT_CLEAR" val="1"/>
  <p:tag name="KSO_WM_UNIT_LAYERLEVEL" val="1_1_1"/>
  <p:tag name="KSO_WM_UNIT_VALUE" val="8"/>
  <p:tag name="KSO_WM_UNIT_HIGHLIGHT" val="0"/>
  <p:tag name="KSO_WM_UNIT_COMPATIBLE" val="0"/>
  <p:tag name="KSO_WM_BEAUTIFY_FLAG" val="#wm#"/>
  <p:tag name="KSO_WM_UNIT_PRESET_TEXT_INDEX" val="4"/>
  <p:tag name="KSO_WM_UNIT_PRESET_TEXT_LEN" val="12"/>
  <p:tag name="KSO_WM_DIAGRAM_GROUP_CODE" val="l1-1"/>
  <p:tag name="KSO_WM_UNIT_TEXT_FILL_FORE_SCHEMECOLOR_INDEX" val="6"/>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TAG_VERSION" val="1.0"/>
  <p:tag name="KSO_WM_BEAUTIFY_FLAG" val="#wm#"/>
  <p:tag name="KSO_WM_UNIT_TYPE" val="i"/>
  <p:tag name="KSO_WM_UNIT_ID" val="diagram160104_4*i*18"/>
  <p:tag name="KSO_WM_TEMPLATE_CATEGORY" val="diagram"/>
  <p:tag name="KSO_WM_TEMPLATE_INDEX" val="160104"/>
  <p:tag name="KSO_WM_UNIT_INDEX" val="18"/>
</p:tagLst>
</file>

<file path=ppt/tags/tag621.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5"/>
  <p:tag name="KSO_WM_UNIT_ID" val="331*l_i*1_5"/>
  <p:tag name="KSO_WM_UNIT_CLEAR" val="1"/>
  <p:tag name="KSO_WM_UNIT_LAYERLEVEL" val="1_1"/>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622.xml><?xml version="1.0" encoding="utf-8"?>
<p:tagLst xmlns:p="http://schemas.openxmlformats.org/presentationml/2006/main">
  <p:tag name="KSO_WM_TAG_VERSION" val="1.0"/>
  <p:tag name="KSO_WM_TEMPLATE_CATEGORY" val="diagram"/>
  <p:tag name="KSO_WM_TEMPLATE_INDEX" val="160104"/>
  <p:tag name="KSO_WM_UNIT_TYPE" val="l_i"/>
  <p:tag name="KSO_WM_UNIT_INDEX" val="1_6"/>
  <p:tag name="KSO_WM_UNIT_ID" val="331*l_i*1_6"/>
  <p:tag name="KSO_WM_UNIT_CLEAR" val="1"/>
  <p:tag name="KSO_WM_UNIT_LAYERLEVEL" val="1_1"/>
  <p:tag name="KSO_WM_BEAUTIFY_FLAG" val="#wm#"/>
  <p:tag name="KSO_WM_DIAGRAM_GROUP_CODE" val="l1-1"/>
</p:tagLst>
</file>

<file path=ppt/tags/tag623.xml><?xml version="1.0" encoding="utf-8"?>
<p:tagLst xmlns:p="http://schemas.openxmlformats.org/presentationml/2006/main">
  <p:tag name="KSO_WM_TAG_VERSION" val="1.0"/>
  <p:tag name="KSO_WM_TEMPLATE_CATEGORY" val="diagram"/>
  <p:tag name="KSO_WM_TEMPLATE_INDEX" val="160104"/>
  <p:tag name="KSO_WM_UNIT_TYPE" val="l_h_f"/>
  <p:tag name="KSO_WM_UNIT_INDEX" val="1_3_1"/>
  <p:tag name="KSO_WM_UNIT_ID" val="331*l_h_f*1_3_1"/>
  <p:tag name="KSO_WM_UNIT_CLEAR" val="1"/>
  <p:tag name="KSO_WM_UNIT_LAYERLEVEL" val="1_1_1"/>
  <p:tag name="KSO_WM_UNIT_VALUE" val="32"/>
  <p:tag name="KSO_WM_UNIT_HIGHLIGHT" val="0"/>
  <p:tag name="KSO_WM_UNIT_COMPATIBLE" val="0"/>
  <p:tag name="KSO_WM_BEAUTIFY_FLAG" val="#wm#"/>
  <p:tag name="KSO_WM_UNIT_PRESET_TEXT_INDEX" val="4"/>
  <p:tag name="KSO_WM_UNIT_PRESET_TEXT_LEN" val="51"/>
  <p:tag name="KSO_WM_DIAGRAM_GROUP_CODE" val="l1-1"/>
  <p:tag name="KSO_WM_UNIT_TEXT_FILL_FORE_SCHEMECOLOR_INDEX" val="13"/>
  <p:tag name="KSO_WM_UNIT_TEXT_FILL_TYPE" val="1"/>
</p:tagLst>
</file>

<file path=ppt/tags/tag624.xml><?xml version="1.0" encoding="utf-8"?>
<p:tagLst xmlns:p="http://schemas.openxmlformats.org/presentationml/2006/main">
  <p:tag name="KSO_WM_TAG_VERSION" val="1.0"/>
  <p:tag name="KSO_WM_TEMPLATE_CATEGORY" val="diagram"/>
  <p:tag name="KSO_WM_TEMPLATE_INDEX" val="160104"/>
  <p:tag name="KSO_WM_UNIT_TYPE" val="l_h_a"/>
  <p:tag name="KSO_WM_UNIT_INDEX" val="1_3_1"/>
  <p:tag name="KSO_WM_UNIT_ID" val="331*l_h_a*1_3_1"/>
  <p:tag name="KSO_WM_UNIT_CLEAR" val="1"/>
  <p:tag name="KSO_WM_UNIT_LAYERLEVEL" val="1_1_1"/>
  <p:tag name="KSO_WM_UNIT_VALUE" val="8"/>
  <p:tag name="KSO_WM_UNIT_HIGHLIGHT" val="0"/>
  <p:tag name="KSO_WM_UNIT_COMPATIBLE" val="0"/>
  <p:tag name="KSO_WM_BEAUTIFY_FLAG" val="#wm#"/>
  <p:tag name="KSO_WM_UNIT_PRESET_TEXT_INDEX" val="4"/>
  <p:tag name="KSO_WM_UNIT_PRESET_TEXT_LEN" val="12"/>
  <p:tag name="KSO_WM_DIAGRAM_GROUP_CODE" val="l1-1"/>
  <p:tag name="KSO_WM_UNIT_TEXT_FILL_FORE_SCHEMECOLOR_INDEX" val="7"/>
  <p:tag name="KSO_WM_UNIT_TEXT_FILL_TYPE" val="1"/>
</p:tagLst>
</file>

<file path=ppt/tags/tag625.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26.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TAG_VERSION" val="1.0"/>
  <p:tag name="KSO_WM_TEMPLATE_CATEGORY" val="diagram"/>
  <p:tag name="KSO_WM_TEMPLATE_INDEX" val="160139"/>
  <p:tag name="KSO_WM_UNIT_TYPE" val="l_h_a"/>
  <p:tag name="KSO_WM_UNIT_INDEX" val="1_1_1"/>
  <p:tag name="KSO_WM_UNIT_ID" val="259*l_h_a*1_1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628.xml><?xml version="1.0" encoding="utf-8"?>
<p:tagLst xmlns:p="http://schemas.openxmlformats.org/presentationml/2006/main">
  <p:tag name="KSO_WM_TAG_VERSION" val="1.0"/>
  <p:tag name="KSO_WM_TEMPLATE_CATEGORY" val="diagram"/>
  <p:tag name="KSO_WM_TEMPLATE_INDEX" val="160139"/>
  <p:tag name="KSO_WM_UNIT_TYPE" val="l_h_f"/>
  <p:tag name="KSO_WM_UNIT_INDEX" val="1_1_1"/>
  <p:tag name="KSO_WM_UNIT_ID" val="259*l_h_f*1_1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29.xml><?xml version="1.0" encoding="utf-8"?>
<p:tagLst xmlns:p="http://schemas.openxmlformats.org/presentationml/2006/main">
  <p:tag name="KSO_WM_TAG_VERSION" val="1.0"/>
  <p:tag name="KSO_WM_TEMPLATE_CATEGORY" val="diagram"/>
  <p:tag name="KSO_WM_TEMPLATE_INDEX" val="160139"/>
  <p:tag name="KSO_WM_UNIT_TYPE" val="l_h_a"/>
  <p:tag name="KSO_WM_UNIT_INDEX" val="1_2_1"/>
  <p:tag name="KSO_WM_UNIT_ID" val="259*l_h_a*1_2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TAG_VERSION" val="1.0"/>
  <p:tag name="KSO_WM_TEMPLATE_CATEGORY" val="diagram"/>
  <p:tag name="KSO_WM_TEMPLATE_INDEX" val="160139"/>
  <p:tag name="KSO_WM_UNIT_TYPE" val="l_h_f"/>
  <p:tag name="KSO_WM_UNIT_INDEX" val="1_2_1"/>
  <p:tag name="KSO_WM_UNIT_ID" val="259*l_h_f*1_2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31.xml><?xml version="1.0" encoding="utf-8"?>
<p:tagLst xmlns:p="http://schemas.openxmlformats.org/presentationml/2006/main">
  <p:tag name="KSO_WM_TAG_VERSION" val="1.0"/>
  <p:tag name="KSO_WM_TEMPLATE_CATEGORY" val="diagram"/>
  <p:tag name="KSO_WM_TEMPLATE_INDEX" val="160139"/>
  <p:tag name="KSO_WM_UNIT_TYPE" val="l_h_a"/>
  <p:tag name="KSO_WM_UNIT_INDEX" val="1_3_1"/>
  <p:tag name="KSO_WM_UNIT_ID" val="259*l_h_a*1_3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632.xml><?xml version="1.0" encoding="utf-8"?>
<p:tagLst xmlns:p="http://schemas.openxmlformats.org/presentationml/2006/main">
  <p:tag name="KSO_WM_TAG_VERSION" val="1.0"/>
  <p:tag name="KSO_WM_TEMPLATE_CATEGORY" val="diagram"/>
  <p:tag name="KSO_WM_TEMPLATE_INDEX" val="160139"/>
  <p:tag name="KSO_WM_UNIT_TYPE" val="l_h_f"/>
  <p:tag name="KSO_WM_UNIT_INDEX" val="1_3_1"/>
  <p:tag name="KSO_WM_UNIT_ID" val="259*l_h_f*1_3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633.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34.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35.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4*l_h_f*1_2_1"/>
  <p:tag name="KSO_WM_UNIT_CLEAR" val="1"/>
  <p:tag name="KSO_WM_UNIT_LAYERLEVEL" val="1_1_1"/>
  <p:tag name="KSO_WM_UNIT_VALUE" val="90"/>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Lst>
</file>

<file path=ppt/tags/tag636.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3_1"/>
  <p:tag name="KSO_WM_UNIT_ID" val="diagram160568_4*l_h_f*1_3_1"/>
  <p:tag name="KSO_WM_UNIT_CLEAR" val="1"/>
  <p:tag name="KSO_WM_UNIT_LAYERLEVEL" val="1_1_1"/>
  <p:tag name="KSO_WM_UNIT_VALUE" val="90"/>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Lst>
</file>

<file path=ppt/tags/tag63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
  <p:tag name="KSO_WM_UNIT_ID" val="diagram160568_4*l_i*1_1"/>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Lst>
</file>

<file path=ppt/tags/tag638.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2"/>
  <p:tag name="KSO_WM_UNIT_ID" val="diagram160568_4*l_i*1_2"/>
  <p:tag name="KSO_WM_UNIT_CLEAR" val="1"/>
  <p:tag name="KSO_WM_UNIT_LAYERLEVEL" val="1_1"/>
  <p:tag name="KSO_WM_DIAGRAM_GROUP_CODE" val="l1-1"/>
  <p:tag name="KSO_WM_UNIT_FILL_FORE_SCHEMECOLOR_INDEX" val="6"/>
  <p:tag name="KSO_WM_UNIT_FILL_TYPE" val="1"/>
  <p:tag name="KSO_WM_UNIT_TEXT_FILL_FORE_SCHEMECOLOR_INDEX" val="13"/>
  <p:tag name="KSO_WM_UNIT_TEXT_FILL_TYPE" val="1"/>
</p:tagLst>
</file>

<file path=ppt/tags/tag63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3"/>
  <p:tag name="KSO_WM_UNIT_ID" val="diagram160568_4*l_i*1_3"/>
  <p:tag name="KSO_WM_UNIT_CLEAR" val="1"/>
  <p:tag name="KSO_WM_UNIT_LAYERLEVEL" val="1_1"/>
  <p:tag name="KSO_WM_DIAGRAM_GROUP_CODE" val="l1-1"/>
  <p:tag name="KSO_WM_UNIT_FILL_FORE_SCHEMECOLOR_INDEX" val="7"/>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4"/>
  <p:tag name="KSO_WM_UNIT_ID" val="diagram160568_4*l_i*1_4"/>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641.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5"/>
  <p:tag name="KSO_WM_UNIT_ID" val="diagram160568_4*l_i*1_5"/>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642.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6"/>
  <p:tag name="KSO_WM_UNIT_ID" val="diagram160568_4*l_i*1_6"/>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643.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4*l_h_f*1_2_1"/>
  <p:tag name="KSO_WM_UNIT_CLEAR" val="1"/>
  <p:tag name="KSO_WM_UNIT_LAYERLEVEL" val="1_1_1"/>
  <p:tag name="KSO_WM_UNIT_VALUE" val="90"/>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Lst>
</file>

<file path=ppt/tags/tag644.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45.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TAG_VERSION" val="1.0"/>
  <p:tag name="KSO_WM_BEAUTIFY_FLAG" val="#wm#"/>
  <p:tag name="KSO_WM_UNIT_TYPE" val="i"/>
  <p:tag name="KSO_WM_UNIT_ID" val="diagram160536_4*i*1"/>
  <p:tag name="KSO_WM_TEMPLATE_CATEGORY" val="diagram"/>
  <p:tag name="KSO_WM_TEMPLATE_INDEX" val="160536"/>
  <p:tag name="KSO_WM_UNIT_INDEX" val="1"/>
</p:tagLst>
</file>

<file path=ppt/tags/tag647.xml><?xml version="1.0" encoding="utf-8"?>
<p:tagLst xmlns:p="http://schemas.openxmlformats.org/presentationml/2006/main">
  <p:tag name="KSO_WM_TAG_VERSION" val="1.0"/>
  <p:tag name="KSO_WM_BEAUTIFY_FLAG" val="#wm#"/>
  <p:tag name="KSO_WM_UNIT_ID" val="diagram160536_4*l_i*1_1"/>
  <p:tag name="KSO_WM_TEMPLATE_CATEGORY" val="diagram"/>
  <p:tag name="KSO_WM_TEMPLATE_INDEX" val="160536"/>
  <p:tag name="KSO_WM_UNIT_TYPE" val="l_i"/>
  <p:tag name="KSO_WM_UNIT_INDEX" val="1_1"/>
  <p:tag name="KSO_WM_UNIT_CLEAR" val="1"/>
  <p:tag name="KSO_WM_UNIT_LAYERLEVEL" val="1_1"/>
  <p:tag name="KSO_WM_DIAGRAM_GROUP_CODE" val="l1-1"/>
  <p:tag name="KSO_WM_UNIT_FILL_FORE_SCHEMECOLOR_INDEX" val="14"/>
  <p:tag name="KSO_WM_UNIT_FILL_TYPE" val="1"/>
</p:tagLst>
</file>

<file path=ppt/tags/tag648.xml><?xml version="1.0" encoding="utf-8"?>
<p:tagLst xmlns:p="http://schemas.openxmlformats.org/presentationml/2006/main">
  <p:tag name="KSO_WM_TAG_VERSION" val="1.0"/>
  <p:tag name="KSO_WM_BEAUTIFY_FLAG" val="#wm#"/>
  <p:tag name="KSO_WM_UNIT_ID" val="diagram160536_4*l_i*1_2"/>
  <p:tag name="KSO_WM_TEMPLATE_CATEGORY" val="diagram"/>
  <p:tag name="KSO_WM_TEMPLATE_INDEX" val="160536"/>
  <p:tag name="KSO_WM_UNIT_TYPE" val="l_i"/>
  <p:tag name="KSO_WM_UNIT_INDEX" val="1_2"/>
  <p:tag name="KSO_WM_UNIT_CLEAR" val="1"/>
  <p:tag name="KSO_WM_UNIT_LAYERLEVEL" val="1_1"/>
  <p:tag name="KSO_WM_DIAGRAM_GROUP_CODE" val="l1-1"/>
  <p:tag name="KSO_WM_UNIT_FILL_FORE_SCHEMECOLOR_INDEX" val="14"/>
  <p:tag name="KSO_WM_UNIT_FILL_TYPE" val="1"/>
</p:tagLst>
</file>

<file path=ppt/tags/tag649.xml><?xml version="1.0" encoding="utf-8"?>
<p:tagLst xmlns:p="http://schemas.openxmlformats.org/presentationml/2006/main">
  <p:tag name="KSO_WM_TAG_VERSION" val="1.0"/>
  <p:tag name="KSO_WM_BEAUTIFY_FLAG" val="#wm#"/>
  <p:tag name="KSO_WM_UNIT_ID" val="diagram160536_4*l_h_a*1_1_1"/>
  <p:tag name="KSO_WM_TEMPLATE_CATEGORY" val="diagram"/>
  <p:tag name="KSO_WM_TEMPLATE_INDEX" val="160536"/>
  <p:tag name="KSO_WM_UNIT_TYPE" val="l_h_a"/>
  <p:tag name="KSO_WM_UNIT_INDEX" val="1_1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5"/>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TAG_VERSION" val="1.0"/>
  <p:tag name="KSO_WM_BEAUTIFY_FLAG" val="#wm#"/>
  <p:tag name="KSO_WM_UNIT_ID" val="diagram160536_4*l_h_a*1_3_1"/>
  <p:tag name="KSO_WM_TEMPLATE_CATEGORY" val="diagram"/>
  <p:tag name="KSO_WM_TEMPLATE_INDEX" val="160536"/>
  <p:tag name="KSO_WM_UNIT_TYPE" val="l_h_a"/>
  <p:tag name="KSO_WM_UNIT_INDEX" val="1_3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7"/>
  <p:tag name="KSO_WM_UNIT_FILL_TYPE" val="1"/>
  <p:tag name="KSO_WM_UNIT_TEXT_FILL_FORE_SCHEMECOLOR_INDEX" val="14"/>
  <p:tag name="KSO_WM_UNIT_TEXT_FILL_TYPE" val="1"/>
</p:tagLst>
</file>

<file path=ppt/tags/tag651.xml><?xml version="1.0" encoding="utf-8"?>
<p:tagLst xmlns:p="http://schemas.openxmlformats.org/presentationml/2006/main">
  <p:tag name="KSO_WM_TAG_VERSION" val="1.0"/>
  <p:tag name="KSO_WM_BEAUTIFY_FLAG" val="#wm#"/>
  <p:tag name="KSO_WM_UNIT_ID" val="diagram160536_4*l_h_a*1_2_1"/>
  <p:tag name="KSO_WM_TEMPLATE_CATEGORY" val="diagram"/>
  <p:tag name="KSO_WM_TEMPLATE_INDEX" val="160536"/>
  <p:tag name="KSO_WM_UNIT_TYPE" val="l_h_a"/>
  <p:tag name="KSO_WM_UNIT_INDEX" val="1_2_1"/>
  <p:tag name="KSO_WM_UNIT_CLEAR" val="1"/>
  <p:tag name="KSO_WM_UNIT_LAYERLEVEL" val="1_1_1"/>
  <p:tag name="KSO_WM_UNIT_VALUE" val="16"/>
  <p:tag name="KSO_WM_UNIT_HIGHLIGHT" val="0"/>
  <p:tag name="KSO_WM_UNIT_COMPATIBLE" val="0"/>
  <p:tag name="KSO_WM_UNIT_PRESET_TEXT" val="AMET"/>
  <p:tag name="KSO_WM_DIAGRAM_GROUP_CODE" val="l1-1"/>
  <p:tag name="KSO_WM_UNIT_FILL_FORE_SCHEMECOLOR_INDEX" val="6"/>
  <p:tag name="KSO_WM_UNIT_FILL_TYPE" val="1"/>
  <p:tag name="KSO_WM_UNIT_TEXT_FILL_FORE_SCHEMECOLOR_INDEX" val="14"/>
  <p:tag name="KSO_WM_UNIT_TEXT_FILL_TYPE" val="1"/>
</p:tagLst>
</file>

<file path=ppt/tags/tag652.xml><?xml version="1.0" encoding="utf-8"?>
<p:tagLst xmlns:p="http://schemas.openxmlformats.org/presentationml/2006/main">
  <p:tag name="KSO_WM_TAG_VERSION" val="1.0"/>
  <p:tag name="KSO_WM_BEAUTIFY_FLAG" val="#wm#"/>
  <p:tag name="KSO_WM_UNIT_ID" val="diagram160536_4*l_h_f*1_1_1"/>
  <p:tag name="KSO_WM_TEMPLATE_CATEGORY" val="diagram"/>
  <p:tag name="KSO_WM_TEMPLATE_INDEX" val="160536"/>
  <p:tag name="KSO_WM_UNIT_TYPE" val="l_h_f"/>
  <p:tag name="KSO_WM_UNIT_INDEX" val="1_1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653.xml><?xml version="1.0" encoding="utf-8"?>
<p:tagLst xmlns:p="http://schemas.openxmlformats.org/presentationml/2006/main">
  <p:tag name="KSO_WM_TAG_VERSION" val="1.0"/>
  <p:tag name="KSO_WM_BEAUTIFY_FLAG" val="#wm#"/>
  <p:tag name="KSO_WM_UNIT_ID" val="diagram160536_4*l_h_f*1_3_1"/>
  <p:tag name="KSO_WM_TEMPLATE_CATEGORY" val="diagram"/>
  <p:tag name="KSO_WM_TEMPLATE_INDEX" val="160536"/>
  <p:tag name="KSO_WM_UNIT_TYPE" val="l_h_f"/>
  <p:tag name="KSO_WM_UNIT_INDEX" val="1_3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654.xml><?xml version="1.0" encoding="utf-8"?>
<p:tagLst xmlns:p="http://schemas.openxmlformats.org/presentationml/2006/main">
  <p:tag name="KSO_WM_TAG_VERSION" val="1.0"/>
  <p:tag name="KSO_WM_BEAUTIFY_FLAG" val="#wm#"/>
  <p:tag name="KSO_WM_UNIT_ID" val="diagram160536_4*l_h_f*1_2_1"/>
  <p:tag name="KSO_WM_TEMPLATE_CATEGORY" val="diagram"/>
  <p:tag name="KSO_WM_TEMPLATE_INDEX" val="160536"/>
  <p:tag name="KSO_WM_UNIT_TYPE" val="l_h_f"/>
  <p:tag name="KSO_WM_UNIT_INDEX" val="1_2_1"/>
  <p:tag name="KSO_WM_UNIT_CLEAR" val="1"/>
  <p:tag name="KSO_WM_UNIT_LAYERLEVEL" val="1_1_1"/>
  <p:tag name="KSO_WM_UNIT_VALUE" val="64"/>
  <p:tag name="KSO_WM_UNIT_HIGHLIGHT" val="0"/>
  <p:tag name="KSO_WM_UNIT_COMPATIBLE" val="0"/>
  <p:tag name="KSO_WM_UNIT_PRESET_TEXT_INDEX" val="4"/>
  <p:tag name="KSO_WM_UNIT_PRESET_TEXT_LEN" val="57"/>
  <p:tag name="KSO_WM_DIAGRAM_GROUP_CODE" val="l1-1"/>
  <p:tag name="KSO_WM_UNIT_TEXT_FILL_FORE_SCHEMECOLOR_INDEX" val="15"/>
  <p:tag name="KSO_WM_UNIT_TEXT_FILL_TYPE" val="1"/>
</p:tagLst>
</file>

<file path=ppt/tags/tag655.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56.xml><?xml version="1.0" encoding="utf-8"?>
<p:tagLst xmlns:p="http://schemas.openxmlformats.org/presentationml/2006/main">
  <p:tag name="KSO_WM_UNIT_ISCONTENTSTITLE" val="0"/>
  <p:tag name="KSO_WM_UNIT_PRESET_TEXT" val="销售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6_1*a*1"/>
  <p:tag name="KSO_WM_TEMPLATE_CATEGORY" val="diagram"/>
  <p:tag name="KSO_WM_TEMPLATE_INDEX" val="2020139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661.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662.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663.xml><?xml version="1.0" encoding="utf-8"?>
<p:tagLst xmlns:p="http://schemas.openxmlformats.org/presentationml/2006/main">
  <p:tag name="KSO_WM_BEAUTIFY_FLAG" val="#wm#"/>
  <p:tag name="KSO_WM_TEMPLATE_CATEGORY" val="diagram"/>
  <p:tag name="KSO_WM_TEMPLATE_INDEX" val="20201396"/>
  <p:tag name="KSO_WM_SLIDE_ID" val="diagram20201396_1"/>
  <p:tag name="KSO_WM_TEMPLATE_SUBCATEGORY" val="0"/>
  <p:tag name="KSO_WM_SLIDE_TYPE" val="text"/>
  <p:tag name="KSO_WM_SLIDE_SUBTYPE" val="diag"/>
  <p:tag name="KSO_WM_SLIDE_ITEM_CNT" val="6"/>
  <p:tag name="KSO_WM_SLIDE_INDEX" val="1"/>
  <p:tag name="KSO_WM_SLIDE_SIZE" val="771.3*316.874"/>
  <p:tag name="KSO_WM_SLIDE_POSITION" val="94.3502*165.029"/>
  <p:tag name="KSO_WM_DIAGRAM_GROUP_CODE" val="l1-1"/>
  <p:tag name="KSO_WM_SLIDE_DIAGTYPE" val="l"/>
  <p:tag name="KSO_WM_TAG_VERSION" val="1.0"/>
  <p:tag name="KSO_WM_SLIDE_LAYOUT" val="a_b_l"/>
  <p:tag name="KSO_WM_SLIDE_LAYOUT_CNT" val="1_1_1"/>
</p:tagLst>
</file>

<file path=ppt/tags/tag664.xml><?xml version="1.0" encoding="utf-8"?>
<p:tagLst xmlns:p="http://schemas.openxmlformats.org/presentationml/2006/main">
  <p:tag name="ISPRING_PRESENTATION_TITLE" val="PowerPoint 演示文稿"/>
  <p:tag name="COMMONDATA" val="eyJoZGlkIjoiNWVlNjgzMjI3MjA2NDk3ZGIyMWMzNTczOWViNWQ5N2QifQ=="/>
  <p:tag name="KSO_WPP_MARK_KEY" val="1826f7de-a266-4358-a433-7f8daa3f9ee8"/>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TAG_VERSION" val="1.0"/>
  <p:tag name="KSO_WM_BEAUTIFY_FLAG" val="#wm#"/>
  <p:tag name="KSO_WM_TEMPLATE_CATEGORY" val="custom"/>
  <p:tag name="KSO_WM_TEMPLATE_INDEX" val="20191712"/>
  <p:tag name="KSO_WM_TEMPLATE_THUMBS_INDEX" val="1、2、3、4、5、6、7、8、9、10、11、12、13、14、15"/>
  <p:tag name="KSO_WM_TEMPLATE_SUBCATEGORY" val="0"/>
</p:tagLst>
</file>

<file path=ppt/tags/tag73.xml><?xml version="1.0" encoding="utf-8"?>
<p:tagLst xmlns:p="http://schemas.openxmlformats.org/presentationml/2006/main">
  <p:tag name="MH" val="20160830110146"/>
  <p:tag name="MH_LIBRARY" val="CONTENTS"/>
  <p:tag name="MH_TYPE" val="OTHERS"/>
  <p:tag name="ID" val="553512"/>
</p:tagLst>
</file>

<file path=ppt/tags/tag74.xml><?xml version="1.0" encoding="utf-8"?>
<p:tagLst xmlns:p="http://schemas.openxmlformats.org/presentationml/2006/main">
  <p:tag name="MH" val="20160830110146"/>
  <p:tag name="MH_LIBRARY" val="CONTENTS"/>
  <p:tag name="MH_TYPE" val="OTHERS"/>
  <p:tag name="ID" val="553512"/>
</p:tagLst>
</file>

<file path=ppt/tags/tag75.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7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87.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UNIT_ADJUSTLAYOUT_ID" val="15"/>
  <p:tag name="KSO_WM_UNIT_HIGHLIGHT" val="0"/>
  <p:tag name="KSO_WM_UNIT_COMPATIBLE" val="0"/>
  <p:tag name="KSO_WM_UNIT_DIAGRAM_ISNUMVISUAL" val="0"/>
  <p:tag name="KSO_WM_UNIT_DIAGRAM_ISREFERUNIT" val="0"/>
  <p:tag name="KSO_WM_UNIT_TYPE" val="i"/>
  <p:tag name="KSO_WM_UNIT_INDEX" val="1"/>
  <p:tag name="KSO_WM_UNIT_ID" val="diagram20196671_1*i*1"/>
  <p:tag name="KSO_WM_TEMPLATE_CATEGORY" val="diagram"/>
  <p:tag name="KSO_WM_TEMPLATE_INDEX" val="2019667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ADJUSTLAYOUT_ID" val="19"/>
  <p:tag name="KSO_WM_UNIT_HIGHLIGHT" val="0"/>
  <p:tag name="KSO_WM_UNIT_COMPATIBLE" val="0"/>
  <p:tag name="KSO_WM_UNIT_DIAGRAM_ISNUMVISUAL" val="0"/>
  <p:tag name="KSO_WM_UNIT_DIAGRAM_ISREFERUNIT" val="0"/>
  <p:tag name="KSO_WM_UNIT_TYPE" val="i"/>
  <p:tag name="KSO_WM_UNIT_INDEX" val="2"/>
  <p:tag name="KSO_WM_UNIT_ID" val="diagram20196671_1*i*2"/>
  <p:tag name="KSO_WM_TEMPLATE_CATEGORY" val="diagram"/>
  <p:tag name="KSO_WM_TEMPLATE_INDEX" val="20196671"/>
  <p:tag name="KSO_WM_UNIT_LAYERLEVEL" val="1"/>
  <p:tag name="KSO_WM_TAG_VERSION" val="1.0"/>
  <p:tag name="KSO_WM_BEAUTIFY_FLAG" val="#wm#"/>
</p:tagLst>
</file>

<file path=ppt/tags/tag91.xml><?xml version="1.0" encoding="utf-8"?>
<p:tagLst xmlns:p="http://schemas.openxmlformats.org/presentationml/2006/main">
  <p:tag name="KSO_WM_UNIT_ADJUSTLAYOUT_ID" val="16"/>
  <p:tag name="KSO_WM_UNIT_TEXT_PART_ID_V2" val="a-4-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71_1*a*1"/>
  <p:tag name="KSO_WM_TEMPLATE_CATEGORY" val="diagram"/>
  <p:tag name="KSO_WM_TEMPLATE_INDEX" val="20196671"/>
  <p:tag name="KSO_WM_UNIT_LAYERLEVEL" val="1"/>
  <p:tag name="KSO_WM_TAG_VERSION" val="1.0"/>
  <p:tag name="KSO_WM_BEAUTIFY_FLAG" val="#wm#"/>
  <p:tag name="KSO_WM_UNIT_PRESET_TEXT" val="单击此处可添加您的大标题内容"/>
</p:tagLst>
</file>

<file path=ppt/tags/tag92.xml><?xml version="1.0" encoding="utf-8"?>
<p:tagLst xmlns:p="http://schemas.openxmlformats.org/presentationml/2006/main">
  <p:tag name="KSO_WM_UNIT_TEXT_PART_ID_V2" val="d-4-1"/>
  <p:tag name="KSO_WM_UNIT_ADJUSTLAYOUT_ID" val="9"/>
  <p:tag name="KSO_WM_UNIT_PRESET_TEXT" val="单击此处添加小标题:&#13;点击此处添加正文，文字是您思想的提炼，为了最终演示发布的良好效果。&#13;为了能让您有更直观的字数感受，并进一步方便使用，我们为您标注了最适合的位置。&#13;单击此处添加小标题:&#13;点击此处添加正文，文字是您思想的提炼，为了最终演示发布的良好效果。&#13;为了能让您有更直观的字数感受，并进一步方便使用，我们为您标注了最适合的位置。"/>
  <p:tag name="KSO_WM_UNIT_NOCLEAR" val="1"/>
  <p:tag name="KSO_WM_UNIT_VALUE" val="312"/>
  <p:tag name="KSO_WM_UNIT_HIGHLIGHT" val="0"/>
  <p:tag name="KSO_WM_UNIT_COMPATIBLE" val="0"/>
  <p:tag name="KSO_WM_UNIT_DIAGRAM_ISNUMVISUAL" val="0"/>
  <p:tag name="KSO_WM_UNIT_DIAGRAM_ISREFERUNIT" val="0"/>
  <p:tag name="KSO_WM_UNIT_ID" val="diagram20196671_1*f*1"/>
  <p:tag name="KSO_WM_TEMPLATE_CATEGORY" val="diagram"/>
  <p:tag name="KSO_WM_TEMPLATE_INDEX" val="20196671"/>
  <p:tag name="KSO_WM_UNIT_LAYERLEVEL" val="1"/>
  <p:tag name="KSO_WM_TAG_VERSION" val="1.0"/>
</p:tagLst>
</file>

<file path=ppt/tags/tag93.xml><?xml version="1.0" encoding="utf-8"?>
<p:tagLst xmlns:p="http://schemas.openxmlformats.org/presentationml/2006/main">
  <p:tag name="KSO_WM_BEAUTIFY_FLAG" val="#wm#"/>
  <p:tag name="KSO_WM_TEMPLATE_CATEGORY" val="diagram"/>
  <p:tag name="KSO_WM_TEMPLATE_INDEX" val="20196671"/>
  <p:tag name="KSO_WM_SLIDE_CONSTRAINT" val="%7b%22slideConstraint%22%3a%7b%22seriesAreas%22%3a%5b%5d%2c%22singleAreas%22%3a%5b%7b%22shapes%22%3a%5b18%5d%2c%22serialConstraintIndex%22%3a-1%2c%22areatextmark%22%3a0%2c%22pictureprocessmark%22%3a0%7d%5d%7d%7d"/>
  <p:tag name="KSO_WM_SLIDE_ID" val="diagram20196671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98.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9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000000"/>
      </a:dk1>
      <a:lt1>
        <a:srgbClr val="FFFFFF"/>
      </a:lt1>
      <a:dk2>
        <a:srgbClr val="FFC926"/>
      </a:dk2>
      <a:lt2>
        <a:srgbClr val="3B3B3B"/>
      </a:lt2>
      <a:accent1>
        <a:srgbClr val="FFC926"/>
      </a:accent1>
      <a:accent2>
        <a:srgbClr val="3B3B3B"/>
      </a:accent2>
      <a:accent3>
        <a:srgbClr val="FFC926"/>
      </a:accent3>
      <a:accent4>
        <a:srgbClr val="3B3B3B"/>
      </a:accent4>
      <a:accent5>
        <a:srgbClr val="FFC926"/>
      </a:accent5>
      <a:accent6>
        <a:srgbClr val="3B3B3B"/>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10743</Words>
  <Application>WPS 演示</Application>
  <PresentationFormat>宽屏</PresentationFormat>
  <Paragraphs>744</Paragraphs>
  <Slides>50</Slides>
  <Notes>25</Notes>
  <HiddenSlides>0</HiddenSlides>
  <MMClips>1</MMClips>
  <ScaleCrop>false</ScaleCrop>
  <HeadingPairs>
    <vt:vector size="6" baseType="variant">
      <vt:variant>
        <vt:lpstr>已用的字体</vt:lpstr>
      </vt:variant>
      <vt:variant>
        <vt:i4>38</vt:i4>
      </vt:variant>
      <vt:variant>
        <vt:lpstr>主题</vt:lpstr>
      </vt:variant>
      <vt:variant>
        <vt:i4>2</vt:i4>
      </vt:variant>
      <vt:variant>
        <vt:lpstr>幻灯片标题</vt:lpstr>
      </vt:variant>
      <vt:variant>
        <vt:i4>50</vt:i4>
      </vt:variant>
    </vt:vector>
  </HeadingPairs>
  <TitlesOfParts>
    <vt:vector size="90" baseType="lpstr">
      <vt:lpstr>Arial</vt:lpstr>
      <vt:lpstr>宋体</vt:lpstr>
      <vt:lpstr>Wingdings</vt:lpstr>
      <vt:lpstr>Noto Sans S Chinese Bold</vt:lpstr>
      <vt:lpstr>微软雅黑</vt:lpstr>
      <vt:lpstr>Montserrat Semi</vt:lpstr>
      <vt:lpstr>Poppins SemiBold</vt:lpstr>
      <vt:lpstr>华文隶书</vt:lpstr>
      <vt:lpstr>华文琥珀</vt:lpstr>
      <vt:lpstr>WPS-Bullets</vt:lpstr>
      <vt:lpstr>Helvetica</vt:lpstr>
      <vt:lpstr>Gill Sans</vt:lpstr>
      <vt:lpstr>Microsoft YaHei Bold</vt:lpstr>
      <vt:lpstr>Arial Unicode MS</vt:lpstr>
      <vt:lpstr>字魂58号-创中黑</vt:lpstr>
      <vt:lpstr>等线</vt:lpstr>
      <vt:lpstr>汉仪旗黑-45S</vt:lpstr>
      <vt:lpstr>Microsoft YaHei Regular</vt:lpstr>
      <vt:lpstr>Open Sans</vt:lpstr>
      <vt:lpstr>汉仪旗黑-80S</vt:lpstr>
      <vt:lpstr>黑体</vt:lpstr>
      <vt:lpstr>汉仪旗黑-80S</vt:lpstr>
      <vt:lpstr>Calibri</vt:lpstr>
      <vt:lpstr>Helvetica</vt:lpstr>
      <vt:lpstr>Wingdings</vt:lpstr>
      <vt:lpstr>Arial Bold</vt:lpstr>
      <vt:lpstr>Lato Heavy</vt:lpstr>
      <vt:lpstr>華康圓體 Std W9</vt:lpstr>
      <vt:lpstr>Gill Sans</vt:lpstr>
      <vt:lpstr>Roboto Regular</vt:lpstr>
      <vt:lpstr>Latha</vt:lpstr>
      <vt:lpstr>Lato</vt:lpstr>
      <vt:lpstr>Helvetica Neue Medium</vt:lpstr>
      <vt:lpstr>Calibri Light</vt:lpstr>
      <vt:lpstr>Symbol</vt:lpstr>
      <vt:lpstr>Gill Sans MT</vt:lpstr>
      <vt:lpstr>Segoe Print</vt:lpstr>
      <vt:lpstr>Cordia New</vt:lpstr>
      <vt:lpstr>千图网拥有20W+精美PPT模板 更多PPT模板下载至：www.58pic.com/office/ppt​​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297</cp:revision>
  <dcterms:created xsi:type="dcterms:W3CDTF">2022-09-29T06:35:00Z</dcterms:created>
  <dcterms:modified xsi:type="dcterms:W3CDTF">2023-10-09T02:50:57Z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0F2D61CC308C4D88B8E2D610C933ED48</vt:lpwstr>
  </property>
</Properties>
</file>