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handoutMasterIdLst>
    <p:handoutMasterId r:id="rId78"/>
  </p:handoutMasterIdLst>
  <p:sldIdLst>
    <p:sldId id="256" r:id="rId4"/>
    <p:sldId id="751" r:id="rId5"/>
    <p:sldId id="279" r:id="rId6"/>
    <p:sldId id="759" r:id="rId8"/>
    <p:sldId id="760" r:id="rId9"/>
    <p:sldId id="781" r:id="rId10"/>
    <p:sldId id="951" r:id="rId11"/>
    <p:sldId id="952" r:id="rId12"/>
    <p:sldId id="954" r:id="rId13"/>
    <p:sldId id="918" r:id="rId14"/>
    <p:sldId id="888" r:id="rId15"/>
    <p:sldId id="919" r:id="rId16"/>
    <p:sldId id="955" r:id="rId17"/>
    <p:sldId id="956" r:id="rId18"/>
    <p:sldId id="957" r:id="rId19"/>
    <p:sldId id="958" r:id="rId20"/>
    <p:sldId id="870" r:id="rId21"/>
    <p:sldId id="871" r:id="rId22"/>
    <p:sldId id="959" r:id="rId23"/>
    <p:sldId id="960" r:id="rId24"/>
    <p:sldId id="926" r:id="rId25"/>
    <p:sldId id="927" r:id="rId26"/>
    <p:sldId id="961" r:id="rId27"/>
    <p:sldId id="962" r:id="rId28"/>
    <p:sldId id="963" r:id="rId29"/>
    <p:sldId id="964" r:id="rId30"/>
    <p:sldId id="936" r:id="rId31"/>
    <p:sldId id="965" r:id="rId32"/>
    <p:sldId id="966" r:id="rId33"/>
    <p:sldId id="967" r:id="rId34"/>
    <p:sldId id="937" r:id="rId35"/>
    <p:sldId id="968" r:id="rId36"/>
    <p:sldId id="969" r:id="rId37"/>
    <p:sldId id="970" r:id="rId38"/>
    <p:sldId id="971" r:id="rId39"/>
    <p:sldId id="972" r:id="rId40"/>
    <p:sldId id="973" r:id="rId41"/>
    <p:sldId id="975" r:id="rId42"/>
    <p:sldId id="939" r:id="rId43"/>
    <p:sldId id="940" r:id="rId44"/>
    <p:sldId id="941" r:id="rId45"/>
    <p:sldId id="976" r:id="rId46"/>
    <p:sldId id="977" r:id="rId47"/>
    <p:sldId id="978" r:id="rId48"/>
    <p:sldId id="979" r:id="rId49"/>
    <p:sldId id="980" r:id="rId50"/>
    <p:sldId id="981" r:id="rId51"/>
    <p:sldId id="982" r:id="rId52"/>
    <p:sldId id="983" r:id="rId53"/>
    <p:sldId id="942" r:id="rId54"/>
    <p:sldId id="984" r:id="rId55"/>
    <p:sldId id="985" r:id="rId56"/>
    <p:sldId id="986" r:id="rId57"/>
    <p:sldId id="943" r:id="rId58"/>
    <p:sldId id="944" r:id="rId59"/>
    <p:sldId id="987" r:id="rId60"/>
    <p:sldId id="988" r:id="rId61"/>
    <p:sldId id="989" r:id="rId62"/>
    <p:sldId id="990" r:id="rId63"/>
    <p:sldId id="992" r:id="rId64"/>
    <p:sldId id="993" r:id="rId65"/>
    <p:sldId id="994" r:id="rId66"/>
    <p:sldId id="945" r:id="rId67"/>
    <p:sldId id="995" r:id="rId68"/>
    <p:sldId id="946" r:id="rId69"/>
    <p:sldId id="996" r:id="rId70"/>
    <p:sldId id="997" r:id="rId71"/>
    <p:sldId id="947" r:id="rId72"/>
    <p:sldId id="998" r:id="rId73"/>
    <p:sldId id="999" r:id="rId74"/>
    <p:sldId id="948" r:id="rId75"/>
    <p:sldId id="949" r:id="rId76"/>
    <p:sldId id="270" r:id="rId77"/>
  </p:sldIdLst>
  <p:sldSz cx="12192000" cy="6858000"/>
  <p:notesSz cx="7103745" cy="10234295"/>
  <p:embeddedFontLst>
    <p:embeddedFont>
      <p:font typeface="黑体" panose="02010609060101010101" charset="-122"/>
      <p:regular r:id="rId83"/>
    </p:embeddedFont>
    <p:embeddedFont>
      <p:font typeface="微软雅黑" panose="020B0503020204020204" charset="-122"/>
      <p:regular r:id="rId84"/>
    </p:embeddedFont>
    <p:embeddedFont>
      <p:font typeface="华文细黑" panose="02010600040101010101" charset="-122"/>
      <p:regular r:id="rId85"/>
    </p:embeddedFont>
    <p:embeddedFont>
      <p:font typeface="Calibri" panose="020F0502020204030204" pitchFamily="34" charset="0"/>
      <p:regular r:id="rId86"/>
      <p:bold r:id="rId87"/>
      <p:italic r:id="rId88"/>
      <p:boldItalic r:id="rId8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74"/>
        <p:guide pos="38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9" Type="http://schemas.openxmlformats.org/officeDocument/2006/relationships/font" Target="fonts/font7.fntdata"/><Relationship Id="rId88" Type="http://schemas.openxmlformats.org/officeDocument/2006/relationships/font" Target="fonts/font6.fntdata"/><Relationship Id="rId87" Type="http://schemas.openxmlformats.org/officeDocument/2006/relationships/font" Target="fonts/font5.fntdata"/><Relationship Id="rId86" Type="http://schemas.openxmlformats.org/officeDocument/2006/relationships/font" Target="fonts/font4.fntdata"/><Relationship Id="rId85" Type="http://schemas.openxmlformats.org/officeDocument/2006/relationships/font" Target="fonts/font3.fntdata"/><Relationship Id="rId84" Type="http://schemas.openxmlformats.org/officeDocument/2006/relationships/font" Target="fonts/font2.fntdata"/><Relationship Id="rId83" Type="http://schemas.openxmlformats.org/officeDocument/2006/relationships/font" Target="fonts/font1.fntdata"/><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4.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8" Type="http://schemas.openxmlformats.org/officeDocument/2006/relationships/slideLayout" Target="../slideLayouts/slideLayout15.xml"/><Relationship Id="rId27" Type="http://schemas.openxmlformats.org/officeDocument/2006/relationships/tags" Target="../tags/tag50.xml"/><Relationship Id="rId26" Type="http://schemas.openxmlformats.org/officeDocument/2006/relationships/tags" Target="../tags/tag49.xml"/><Relationship Id="rId25" Type="http://schemas.openxmlformats.org/officeDocument/2006/relationships/tags" Target="../tags/tag48.xml"/><Relationship Id="rId24" Type="http://schemas.openxmlformats.org/officeDocument/2006/relationships/tags" Target="../tags/tag47.xml"/><Relationship Id="rId23" Type="http://schemas.openxmlformats.org/officeDocument/2006/relationships/tags" Target="../tags/tag46.xml"/><Relationship Id="rId22" Type="http://schemas.openxmlformats.org/officeDocument/2006/relationships/tags" Target="../tags/tag45.xml"/><Relationship Id="rId21" Type="http://schemas.openxmlformats.org/officeDocument/2006/relationships/tags" Target="../tags/tag44.xml"/><Relationship Id="rId20" Type="http://schemas.openxmlformats.org/officeDocument/2006/relationships/tags" Target="../tags/tag43.xml"/><Relationship Id="rId2" Type="http://schemas.openxmlformats.org/officeDocument/2006/relationships/tags" Target="../tags/tag25.xml"/><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2.png"/><Relationship Id="rId2" Type="http://schemas.openxmlformats.org/officeDocument/2006/relationships/tags" Target="../tags/tag52.xml"/><Relationship Id="rId1" Type="http://schemas.openxmlformats.org/officeDocument/2006/relationships/tags" Target="../tags/tag5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2.png"/><Relationship Id="rId2" Type="http://schemas.openxmlformats.org/officeDocument/2006/relationships/tags" Target="../tags/tag54.xml"/><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1.png"/><Relationship Id="rId2" Type="http://schemas.openxmlformats.org/officeDocument/2006/relationships/tags" Target="../tags/tag56.xml"/><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8.xml"/><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0.xml"/><Relationship Id="rId1" Type="http://schemas.openxmlformats.org/officeDocument/2006/relationships/tags" Target="../tags/tag5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3.png"/><Relationship Id="rId2" Type="http://schemas.openxmlformats.org/officeDocument/2006/relationships/tags" Target="../tags/tag62.xml"/><Relationship Id="rId1" Type="http://schemas.openxmlformats.org/officeDocument/2006/relationships/tags" Target="../tags/tag6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4" Type="http://schemas.openxmlformats.org/officeDocument/2006/relationships/slideLayout" Target="../slideLayouts/slideLayout15.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21.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5" Type="http://schemas.openxmlformats.org/officeDocument/2006/relationships/slideLayout" Target="../slideLayouts/slideLayout15.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8.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slideLayout" Target="../slideLayouts/slideLayout15.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42.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36.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4" Type="http://schemas.openxmlformats.org/officeDocument/2006/relationships/slideLayout" Target="../slideLayouts/slideLayout15.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72.xml"/></Relationships>
</file>

<file path=ppt/slides/_rels/slide38.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3" Type="http://schemas.openxmlformats.org/officeDocument/2006/relationships/slideLayout" Target="../slideLayouts/slideLayout15.xml"/><Relationship Id="rId22" Type="http://schemas.openxmlformats.org/officeDocument/2006/relationships/tags" Target="../tags/tag194.xml"/><Relationship Id="rId21" Type="http://schemas.openxmlformats.org/officeDocument/2006/relationships/tags" Target="../tags/tag193.xml"/><Relationship Id="rId20" Type="http://schemas.openxmlformats.org/officeDocument/2006/relationships/tags" Target="../tags/tag192.xml"/><Relationship Id="rId2" Type="http://schemas.openxmlformats.org/officeDocument/2006/relationships/tags" Target="../tags/tag174.xml"/><Relationship Id="rId19" Type="http://schemas.openxmlformats.org/officeDocument/2006/relationships/tags" Target="../tags/tag191.xml"/><Relationship Id="rId18" Type="http://schemas.openxmlformats.org/officeDocument/2006/relationships/tags" Target="../tags/tag190.xml"/><Relationship Id="rId17" Type="http://schemas.openxmlformats.org/officeDocument/2006/relationships/tags" Target="../tags/tag189.xml"/><Relationship Id="rId16" Type="http://schemas.openxmlformats.org/officeDocument/2006/relationships/tags" Target="../tags/tag188.xml"/><Relationship Id="rId15" Type="http://schemas.openxmlformats.org/officeDocument/2006/relationships/tags" Target="../tags/tag187.xml"/><Relationship Id="rId14" Type="http://schemas.openxmlformats.org/officeDocument/2006/relationships/tags" Target="../tags/tag186.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0.png"/><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0.png"/><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07.xml"/></Relationships>
</file>

<file path=ppt/slides/_rels/slide44.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3" Type="http://schemas.openxmlformats.org/officeDocument/2006/relationships/slideLayout" Target="../slideLayouts/slideLayout15.xml"/><Relationship Id="rId22" Type="http://schemas.openxmlformats.org/officeDocument/2006/relationships/tags" Target="../tags/tag229.xml"/><Relationship Id="rId21" Type="http://schemas.openxmlformats.org/officeDocument/2006/relationships/tags" Target="../tags/tag228.xml"/><Relationship Id="rId20" Type="http://schemas.openxmlformats.org/officeDocument/2006/relationships/tags" Target="../tags/tag227.xml"/><Relationship Id="rId2" Type="http://schemas.openxmlformats.org/officeDocument/2006/relationships/tags" Target="../tags/tag209.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8" Type="http://schemas.openxmlformats.org/officeDocument/2006/relationships/slideLayout" Target="../slideLayouts/slideLayout12.xml"/><Relationship Id="rId27" Type="http://schemas.openxmlformats.org/officeDocument/2006/relationships/tags" Target="../tags/tag256.xml"/><Relationship Id="rId26" Type="http://schemas.openxmlformats.org/officeDocument/2006/relationships/tags" Target="../tags/tag255.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1.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0.xml"/></Relationships>
</file>

<file path=ppt/slides/_rels/slide47.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4" Type="http://schemas.openxmlformats.org/officeDocument/2006/relationships/slideLayout" Target="../slideLayouts/slideLayout15.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48.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4" Type="http://schemas.openxmlformats.org/officeDocument/2006/relationships/slideLayout" Target="../slideLayouts/slideLayout15.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8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51.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8" Type="http://schemas.openxmlformats.org/officeDocument/2006/relationships/slideLayout" Target="../slideLayouts/slideLayout12.xml"/><Relationship Id="rId27" Type="http://schemas.openxmlformats.org/officeDocument/2006/relationships/tags" Target="../tags/tag314.xml"/><Relationship Id="rId26" Type="http://schemas.openxmlformats.org/officeDocument/2006/relationships/tags" Target="../tags/tag313.xml"/><Relationship Id="rId25" Type="http://schemas.openxmlformats.org/officeDocument/2006/relationships/tags" Target="../tags/tag312.xml"/><Relationship Id="rId24" Type="http://schemas.openxmlformats.org/officeDocument/2006/relationships/tags" Target="../tags/tag311.xml"/><Relationship Id="rId23" Type="http://schemas.openxmlformats.org/officeDocument/2006/relationships/tags" Target="../tags/tag310.xml"/><Relationship Id="rId22" Type="http://schemas.openxmlformats.org/officeDocument/2006/relationships/tags" Target="../tags/tag309.xml"/><Relationship Id="rId21" Type="http://schemas.openxmlformats.org/officeDocument/2006/relationships/tags" Target="../tags/tag308.xml"/><Relationship Id="rId20" Type="http://schemas.openxmlformats.org/officeDocument/2006/relationships/tags" Target="../tags/tag307.xml"/><Relationship Id="rId2" Type="http://schemas.openxmlformats.org/officeDocument/2006/relationships/tags" Target="../tags/tag289.xml"/><Relationship Id="rId19" Type="http://schemas.openxmlformats.org/officeDocument/2006/relationships/tags" Target="../tags/tag306.xml"/><Relationship Id="rId18" Type="http://schemas.openxmlformats.org/officeDocument/2006/relationships/tags" Target="../tags/tag305.xml"/><Relationship Id="rId17" Type="http://schemas.openxmlformats.org/officeDocument/2006/relationships/tags" Target="../tags/tag304.xml"/><Relationship Id="rId16" Type="http://schemas.openxmlformats.org/officeDocument/2006/relationships/tags" Target="../tags/tag303.xml"/><Relationship Id="rId15" Type="http://schemas.openxmlformats.org/officeDocument/2006/relationships/tags" Target="../tags/tag302.xml"/><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tags" Target="../tags/tag28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1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2.png"/><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32.xml"/></Relationships>
</file>

<file path=ppt/slides/_rels/slide59.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3" Type="http://schemas.openxmlformats.org/officeDocument/2006/relationships/slideLayout" Target="../slideLayouts/slideLayout12.xml"/><Relationship Id="rId22" Type="http://schemas.openxmlformats.org/officeDocument/2006/relationships/tags" Target="../tags/tag354.xml"/><Relationship Id="rId21" Type="http://schemas.openxmlformats.org/officeDocument/2006/relationships/tags" Target="../tags/tag353.xml"/><Relationship Id="rId20" Type="http://schemas.openxmlformats.org/officeDocument/2006/relationships/tags" Target="../tags/tag352.xml"/><Relationship Id="rId2" Type="http://schemas.openxmlformats.org/officeDocument/2006/relationships/tags" Target="../tags/tag334.xml"/><Relationship Id="rId19" Type="http://schemas.openxmlformats.org/officeDocument/2006/relationships/tags" Target="../tags/tag351.xml"/><Relationship Id="rId18" Type="http://schemas.openxmlformats.org/officeDocument/2006/relationships/tags" Target="../tags/tag350.xml"/><Relationship Id="rId17" Type="http://schemas.openxmlformats.org/officeDocument/2006/relationships/tags" Target="../tags/tag349.xml"/><Relationship Id="rId16" Type="http://schemas.openxmlformats.org/officeDocument/2006/relationships/tags" Target="../tags/tag348.xml"/><Relationship Id="rId15" Type="http://schemas.openxmlformats.org/officeDocument/2006/relationships/tags" Target="../tags/tag347.xml"/><Relationship Id="rId14" Type="http://schemas.openxmlformats.org/officeDocument/2006/relationships/tags" Target="../tags/tag346.xml"/><Relationship Id="rId13" Type="http://schemas.openxmlformats.org/officeDocument/2006/relationships/tags" Target="../tags/tag34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tags" Target="../tags/tag33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8" Type="http://schemas.openxmlformats.org/officeDocument/2006/relationships/slideLayout" Target="../slideLayouts/slideLayout12.xml"/><Relationship Id="rId27" Type="http://schemas.openxmlformats.org/officeDocument/2006/relationships/tags" Target="../tags/tag381.xml"/><Relationship Id="rId26" Type="http://schemas.openxmlformats.org/officeDocument/2006/relationships/tags" Target="../tags/tag380.xml"/><Relationship Id="rId25" Type="http://schemas.openxmlformats.org/officeDocument/2006/relationships/tags" Target="../tags/tag379.xml"/><Relationship Id="rId24" Type="http://schemas.openxmlformats.org/officeDocument/2006/relationships/tags" Target="../tags/tag378.xml"/><Relationship Id="rId23" Type="http://schemas.openxmlformats.org/officeDocument/2006/relationships/tags" Target="../tags/tag377.xml"/><Relationship Id="rId22" Type="http://schemas.openxmlformats.org/officeDocument/2006/relationships/tags" Target="../tags/tag376.xml"/><Relationship Id="rId21" Type="http://schemas.openxmlformats.org/officeDocument/2006/relationships/tags" Target="../tags/tag375.xml"/><Relationship Id="rId20" Type="http://schemas.openxmlformats.org/officeDocument/2006/relationships/tags" Target="../tags/tag374.xml"/><Relationship Id="rId2" Type="http://schemas.openxmlformats.org/officeDocument/2006/relationships/tags" Target="../tags/tag356.xml"/><Relationship Id="rId19" Type="http://schemas.openxmlformats.org/officeDocument/2006/relationships/tags" Target="../tags/tag373.xml"/><Relationship Id="rId18" Type="http://schemas.openxmlformats.org/officeDocument/2006/relationships/tags" Target="../tags/tag372.xml"/><Relationship Id="rId17" Type="http://schemas.openxmlformats.org/officeDocument/2006/relationships/tags" Target="../tags/tag371.xml"/><Relationship Id="rId16" Type="http://schemas.openxmlformats.org/officeDocument/2006/relationships/tags" Target="../tags/tag370.xml"/><Relationship Id="rId15" Type="http://schemas.openxmlformats.org/officeDocument/2006/relationships/tags" Target="../tags/tag369.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tags" Target="../tags/tag35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8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87.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9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93.xml"/></Relationships>
</file>

<file path=ppt/slides/_rels/slide6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1.png"/><Relationship Id="rId2" Type="http://schemas.openxmlformats.org/officeDocument/2006/relationships/tags" Target="../tags/tag8.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6" Type="http://schemas.openxmlformats.org/officeDocument/2006/relationships/slideLayout" Target="../slideLayouts/slideLayout12.xml"/><Relationship Id="rId15" Type="http://schemas.openxmlformats.org/officeDocument/2006/relationships/tags" Target="../tags/tag415.xml"/><Relationship Id="rId14" Type="http://schemas.openxmlformats.org/officeDocument/2006/relationships/image" Target="../media/image27.png"/><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tags" Target="../tags/tag402.xml"/></Relationships>
</file>

<file path=ppt/slides/_rels/slide71.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5" Type="http://schemas.openxmlformats.org/officeDocument/2006/relationships/slideLayout" Target="../slideLayouts/slideLayout15.xml"/><Relationship Id="rId24" Type="http://schemas.openxmlformats.org/officeDocument/2006/relationships/tags" Target="../tags/tag439.xml"/><Relationship Id="rId23" Type="http://schemas.openxmlformats.org/officeDocument/2006/relationships/tags" Target="../tags/tag438.xml"/><Relationship Id="rId22" Type="http://schemas.openxmlformats.org/officeDocument/2006/relationships/tags" Target="../tags/tag437.xml"/><Relationship Id="rId21" Type="http://schemas.openxmlformats.org/officeDocument/2006/relationships/tags" Target="../tags/tag436.xml"/><Relationship Id="rId20" Type="http://schemas.openxmlformats.org/officeDocument/2006/relationships/tags" Target="../tags/tag435.xml"/><Relationship Id="rId2" Type="http://schemas.openxmlformats.org/officeDocument/2006/relationships/tags" Target="../tags/tag417.xml"/><Relationship Id="rId19" Type="http://schemas.openxmlformats.org/officeDocument/2006/relationships/tags" Target="../tags/tag434.xml"/><Relationship Id="rId18" Type="http://schemas.openxmlformats.org/officeDocument/2006/relationships/tags" Target="../tags/tag433.xml"/><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6.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4" Type="http://schemas.openxmlformats.org/officeDocument/2006/relationships/slideLayout" Target="../slideLayouts/slideLayout15.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1.png"/><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56665"/>
            <a:ext cx="10870565" cy="47167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一、心脏骤停的病因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62660" y="1385570"/>
            <a:ext cx="1026604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（二）非心源性原因</a:t>
            </a:r>
            <a:endParaRPr lang="zh-CN" altLang="en-US" b="1" dirty="0">
              <a:solidFill>
                <a:schemeClr val="accent1"/>
              </a:solidFill>
              <a:latin typeface="微软雅黑" panose="020B0503020204020204" charset="-122"/>
              <a:ea typeface="微软雅黑" panose="020B0503020204020204" charset="-122"/>
            </a:endParaRPr>
          </a:p>
        </p:txBody>
      </p:sp>
      <p:grpSp>
        <p:nvGrpSpPr>
          <p:cNvPr id="102" name="组合 101"/>
          <p:cNvGrpSpPr/>
          <p:nvPr/>
        </p:nvGrpSpPr>
        <p:grpSpPr>
          <a:xfrm>
            <a:off x="2292985" y="2008505"/>
            <a:ext cx="1898650" cy="1950085"/>
            <a:chOff x="2329" y="3890"/>
            <a:chExt cx="2990" cy="3071"/>
          </a:xfrm>
        </p:grpSpPr>
        <p:cxnSp>
          <p:nvCxnSpPr>
            <p:cNvPr id="43" name="直接连接符 42"/>
            <p:cNvCxnSpPr>
              <a:stCxn id="44" idx="3"/>
            </p:cNvCxnSpPr>
            <p:nvPr>
              <p:custDataLst>
                <p:tags r:id="rId3"/>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4"/>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5"/>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6"/>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6</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7"/>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呼吸停止</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729798" y="2008505"/>
            <a:ext cx="1898650" cy="1950085"/>
            <a:chOff x="6168" y="3890"/>
            <a:chExt cx="2990" cy="3071"/>
          </a:xfrm>
        </p:grpSpPr>
        <p:cxnSp>
          <p:nvCxnSpPr>
            <p:cNvPr id="47" name="直接连接符 46"/>
            <p:cNvCxnSpPr>
              <a:stCxn id="48" idx="3"/>
            </p:cNvCxnSpPr>
            <p:nvPr>
              <p:custDataLst>
                <p:tags r:id="rId8"/>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9"/>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10"/>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1"/>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7</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2"/>
              </p:custDataLst>
            </p:nvPr>
          </p:nvSpPr>
          <p:spPr>
            <a:xfrm>
              <a:off x="6364" y="4275"/>
              <a:ext cx="2624" cy="1366"/>
            </a:xfrm>
            <a:prstGeom prst="rect">
              <a:avLst/>
            </a:prstGeom>
            <a:noFill/>
          </p:spPr>
          <p:txBody>
            <a:bodyPr wrap="square" rtlCol="0" anchor="ctr" anchorCtr="0">
              <a:noAutofit/>
            </a:bodyPr>
            <a:p>
              <a:pPr algn="just">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严重的电解质与酸碱平衡失调</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233285" y="2008505"/>
            <a:ext cx="1937385" cy="1950085"/>
            <a:chOff x="10109" y="3890"/>
            <a:chExt cx="3051" cy="3071"/>
          </a:xfrm>
        </p:grpSpPr>
        <p:cxnSp>
          <p:nvCxnSpPr>
            <p:cNvPr id="51" name="直接连接符 50"/>
            <p:cNvCxnSpPr>
              <a:stCxn id="52" idx="3"/>
            </p:cNvCxnSpPr>
            <p:nvPr>
              <p:custDataLst>
                <p:tags r:id="rId13"/>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4"/>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5"/>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6"/>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8</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7"/>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药物中毒或</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过敏</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4085273" y="3850005"/>
            <a:ext cx="1898650" cy="1950085"/>
            <a:chOff x="5152" y="6789"/>
            <a:chExt cx="2990" cy="3071"/>
          </a:xfrm>
        </p:grpSpPr>
        <p:cxnSp>
          <p:nvCxnSpPr>
            <p:cNvPr id="63" name="直接连接符 62"/>
            <p:cNvCxnSpPr>
              <a:stCxn id="64" idx="3"/>
            </p:cNvCxnSpPr>
            <p:nvPr>
              <p:custDataLst>
                <p:tags r:id="rId18"/>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9"/>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20"/>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1"/>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9</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2"/>
              </p:custDataLst>
            </p:nvPr>
          </p:nvSpPr>
          <p:spPr>
            <a:xfrm>
              <a:off x="5235" y="7174"/>
              <a:ext cx="2830" cy="1366"/>
            </a:xfrm>
            <a:prstGeom prst="rect">
              <a:avLst/>
            </a:prstGeom>
            <a:noFill/>
          </p:spPr>
          <p:txBody>
            <a:bodyPr wrap="square" rtlCol="0" anchor="ctr" anchorCtr="0">
              <a:normAutofit/>
            </a:bodyPr>
            <a:p>
              <a:pPr algn="just">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4. 各种意外事故</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587173" y="3870643"/>
            <a:ext cx="1937385" cy="1950085"/>
            <a:chOff x="9093" y="6823"/>
            <a:chExt cx="3051" cy="3071"/>
          </a:xfrm>
        </p:grpSpPr>
        <p:cxnSp>
          <p:nvCxnSpPr>
            <p:cNvPr id="67" name="直接连接符 66"/>
            <p:cNvCxnSpPr>
              <a:stCxn id="68" idx="3"/>
            </p:cNvCxnSpPr>
            <p:nvPr>
              <p:custDataLst>
                <p:tags r:id="rId23"/>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4"/>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5"/>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6"/>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10</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7"/>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5. 麻醉和手术</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意外</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741670" y="2759710"/>
            <a:ext cx="5187315" cy="13379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迅速清除毒物，尽快使用解毒药物，减少毒物的吸收，积极实施以维持正常呼吸功能为重点的对症治疗。</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98575" y="2286000"/>
            <a:ext cx="4184650" cy="31165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4085" y="1929130"/>
            <a:ext cx="639508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（一）现场救护</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立即脱离现场，脱去污染的衣物，用清水或肥皂水清洗头发、皮肤，减少毒物的吸收。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（二）院内救护</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迅速清除毒物口服中毒者，选择适当的洗胃液反复洗胃，直到洗出液澄清为止。</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解毒药物的使用及护理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（1）胆碱酯酶复能剂的使用及护理：对解除烟碱样症状明显，常用药物有解磷定、氯解磷定、双复磷、双解磷。</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559675" y="2790190"/>
            <a:ext cx="3712845" cy="276542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3610" y="2254885"/>
            <a:ext cx="607949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抗胆碱药的使用及护理：阿托品对缓解毒蕈碱样症状、对抗呼吸中枢抑制有效，应早期、足量、反复给药，直到阿托品化。阿托品化的临床表现有瞳孔较前散大、颜面潮红、口干、皮肤干燥、心率增快、肺内湿啰音消失，此时应逐渐减量或延长间隔时间。使用过程中要注意观察神经系统、皮肤状况、瞳孔大小、体温、心率等变化，防止出现高热、谵妄、瞳孔极度扩大、心动过速、昏迷等阿托品中毒症状。</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838440" y="2112645"/>
            <a:ext cx="3019425"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60780" y="2136775"/>
            <a:ext cx="987044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保持呼吸道通畅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有机磷农药中毒的主要死因为呼吸衰竭。中毒早期，呼吸道有大量分泌物且常伴有肺水肿，因此，要及时有效地清除呼吸道分泌物，吸氧，必要时进行气管插管或气管切开、机械辅助呼吸等措施，维持呼吸功能。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病情观察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防止“反跳”与猝死的发生：患者经急救后临床症状缓解，可在数日内突然再次昏迷，甚至发生肺水肿导致死亡，此为中毒后的“反跳”现象，与残留在体表、胃肠道内的毒物重吸收或解毒药物过早停用、减量过快有关。</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03630" y="2137410"/>
            <a:ext cx="987044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（2）预防“中间综合征”及迟发性神经病变：密切观察患者生命体征、瞳孔、神志、肢体活动等情况，尽早发现“中间综合征”及迟发性神经病变的先兆症状，及时协助医生予以及时抢救及对症治疗。</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（3）观察消化道出血症状：观察毒物刺激和反复洗胃后有无呕血、便血等消化道出血症状，一经发现，立即报告医生。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 对症护理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昏迷患者 3～5 天后应鼻饲饮食，头偏向一侧，防止呕吐时误吸。阿托品化的患者有口干症状，应做好口腔护理，防止感染。</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96035" y="2386965"/>
            <a:ext cx="4598035"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（三）健康教育</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生产、使用有机磷农药过程中，应检查仪器设备，遵守操作规程，加强个人防护，用后立即洗手、洗脸、更换污染衣物，农药器具要专用，要远离生活区域存放，避免污染水、食物等。</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575550" y="1752600"/>
            <a:ext cx="2301875" cy="4184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290799" y="16452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急性一氧化碳中毒患者的护理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057275" y="1791970"/>
            <a:ext cx="5807710"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（一）病因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 工业性中毒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炼钢、炼焦等工业生产过程中炉门关闭，煤气管道泄漏，矿井爆破时产生的炮烟，煤矿瓦斯爆炸等都有大量一氧化碳产生。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 生活性中毒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家用煤炉排烟不良，含碳化合物燃烧不完全时产生大量一氧化碳，煤气灶、煤气热水器等发生故障而漏气，且居室通风不良，都可引起一氧化碳中毒。</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233920" y="2332990"/>
            <a:ext cx="3887470" cy="299847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057275" y="2102485"/>
            <a:ext cx="5290185" cy="299974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（二）发病机制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氧化碳为无色、无味、无刺激性的气体，进入人体后主要的中毒机制为组织缺氧。一氧化碳被吸入人体后，与血红蛋白结合形成稳定的碳氧血红蛋白（COHb）。一氧化碳与血红蛋白的亲和力比氧气与血红蛋白的亲和力高240 倍，使血红蛋白丧失携氧的能力，因而导致组织缺氧。</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6626860" y="2102485"/>
            <a:ext cx="4057650" cy="31813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2. 中度中毒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3. 重度中毒</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1. 轻度中毒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9430"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38960"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患者有头痛、头晕、恶心、心悸等症状，甚至出现短暂性晕厥。如能及时脱离中毒环境，吸入新鲜空气，症状可很快得到缓解。</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50150" y="2456180"/>
            <a:ext cx="2334895"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患者呈深昏迷状态，面色苍白或青紫，常并发脑水肿而引起惊厥、呼吸抑制，可并发肺水肿、心肌损害、心律失常、上消化道出血等，严重者呼吸、循环衰竭而死亡。</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除有上述症状外，还会出现乙酰胆碱在横纹肌神经肌肉接头处过度蓄积和刺激而出现的烟碱样症状，使面部、眼睑、舌、四肢和全身横纹肌发生肌纤维颤动，表现为肌束颤动、牙关紧闭、抽搐、全身紧束压迫感，而后发生肌力减退和瘫痪。</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415415"/>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08430" y="1938655"/>
            <a:ext cx="10111105" cy="13379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（二）迟发性脑病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部分急性一氧化碳中毒者意识障碍恢复后，经过 2～60 天的“假愈期”，可发生迟发性脑病，出现下列一种或几种临床表现。</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4"/>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2" name="组合 101"/>
          <p:cNvGrpSpPr/>
          <p:nvPr/>
        </p:nvGrpSpPr>
        <p:grpSpPr>
          <a:xfrm>
            <a:off x="1449705" y="3561080"/>
            <a:ext cx="1898650" cy="1950085"/>
            <a:chOff x="2329" y="3890"/>
            <a:chExt cx="2990" cy="3071"/>
          </a:xfrm>
        </p:grpSpPr>
        <p:cxnSp>
          <p:nvCxnSpPr>
            <p:cNvPr id="43" name="直接连接符 42"/>
            <p:cNvCxnSpPr>
              <a:stCxn id="44" idx="3"/>
            </p:cNvCxnSpPr>
            <p:nvPr>
              <p:custDataLst>
                <p:tags r:id="rId5"/>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6"/>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7"/>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8"/>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9"/>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精神意识障碍</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886518" y="3561080"/>
            <a:ext cx="1898650" cy="1950085"/>
            <a:chOff x="6168" y="3890"/>
            <a:chExt cx="2990" cy="3071"/>
          </a:xfrm>
        </p:grpSpPr>
        <p:cxnSp>
          <p:nvCxnSpPr>
            <p:cNvPr id="47" name="直接连接符 46"/>
            <p:cNvCxnSpPr>
              <a:stCxn id="48" idx="3"/>
            </p:cNvCxnSpPr>
            <p:nvPr>
              <p:custDataLst>
                <p:tags r:id="rId10"/>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11"/>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12"/>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3"/>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4"/>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锥体外系神经障碍</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390005" y="3561080"/>
            <a:ext cx="1937385" cy="1950085"/>
            <a:chOff x="10109" y="3890"/>
            <a:chExt cx="3051" cy="3071"/>
          </a:xfrm>
        </p:grpSpPr>
        <p:cxnSp>
          <p:nvCxnSpPr>
            <p:cNvPr id="51" name="直接连接符 50"/>
            <p:cNvCxnSpPr>
              <a:stCxn id="52" idx="3"/>
            </p:cNvCxnSpPr>
            <p:nvPr>
              <p:custDataLst>
                <p:tags r:id="rId15"/>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6"/>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7"/>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8"/>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9"/>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锥体系神经</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损害</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2" name="组合 1"/>
          <p:cNvGrpSpPr/>
          <p:nvPr/>
        </p:nvGrpSpPr>
        <p:grpSpPr>
          <a:xfrm>
            <a:off x="8732838" y="3561080"/>
            <a:ext cx="1898650" cy="1950085"/>
            <a:chOff x="6168" y="3890"/>
            <a:chExt cx="2990" cy="3071"/>
          </a:xfrm>
        </p:grpSpPr>
        <p:cxnSp>
          <p:nvCxnSpPr>
            <p:cNvPr id="5" name="直接连接符 4"/>
            <p:cNvCxnSpPr>
              <a:stCxn id="8" idx="3"/>
            </p:cNvCxnSpPr>
            <p:nvPr>
              <p:custDataLst>
                <p:tags r:id="rId20"/>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21"/>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9" name="矩形 8"/>
            <p:cNvSpPr/>
            <p:nvPr>
              <p:custDataLst>
                <p:tags r:id="rId22"/>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0" name="椭圆 9"/>
            <p:cNvSpPr/>
            <p:nvPr>
              <p:custDataLst>
                <p:tags r:id="rId23"/>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4</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1" name="文本框 10"/>
            <p:cNvSpPr txBox="1"/>
            <p:nvPr>
              <p:custDataLst>
                <p:tags r:id="rId24"/>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4. 大脑皮质局灶性功能障碍</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30935" y="2038350"/>
            <a:ext cx="10073005" cy="299974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（一）血液检查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血液碳氧血红蛋白测定是诊断一氧化碳中毒、判断中毒程度的重要指标。正常人碳氧血红蛋白浓度低于 10%，10%～30% 为轻度中毒，30%～40% 为中度中毒，超过 50% 为重度中毒。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（二）脑电图检查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脑组织缺氧时可出现低幅慢波。</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（三）心电图检查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轻、中度中毒者可有心动过速，重度中毒导致心肌损害时可出现 S-T 段 及 T 波改变、心律失常等。</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07770" y="2479675"/>
            <a:ext cx="4820285" cy="13379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立即将患者转移至空气流通处，保持呼吸道通畅，吸氧，必要时给予高压氧治疗，积极进行对症治疗，预防迟发性脑病。</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rcRect t="246" b="-246"/>
          <a:stretch>
            <a:fillRect/>
          </a:stretch>
        </p:blipFill>
        <p:spPr>
          <a:xfrm>
            <a:off x="6685915" y="1778635"/>
            <a:ext cx="3248025" cy="387667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68730" y="1750060"/>
            <a:ext cx="9934575" cy="4048125"/>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（一）现场救护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立即将患者脱离中毒环境，转移至通风良好、空气新鲜处，解开领口、袖口及腰带等，保持呼吸道通畅，并注意保暖。</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（二）院内救护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迅速纠正缺氧</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及时清理呼吸道分泌物，保持呼吸道通畅，轻度中毒者给予鼻导管或面罩吸氧，中、重度中毒者给予高压氧治疗，以增加血液中氧含量，加速碳氧血红蛋白解离，纠正组织缺氧，减少或防止迟发性脑病。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对症护理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（1）改善脑组织代谢：重度中毒 24～48 小时后，脑水肿发展至高峰。患者应绝对卧床休息，抬高床头，头部置冰袋、冰帽降温，以减少脑部耗氧量。</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97305" y="1932305"/>
            <a:ext cx="9934575" cy="3688080"/>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皮肤护理：昏迷患者应保持皮肤清洁，定时协助翻身，易受压处垫棉垫或气垫保护，皮肤出现大水疱和红肿者，用无菌注射器将水疱内液体抽出，消毒后用无菌敷料覆盖，严格执行无菌操作，定时换药，防止感染。</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并发症预防及护理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密切观察患者神经系统的表现，有无偏瘫、失语、抽搐等症状，以便尽早防治迟发性脑病。准确记录出入量，观察尿量、颜色的变化，监测生命体征，防止肺水肿、心肌损害、肾功能损害等并发症的发生。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（三）健康教育</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一氧化碳中毒重在预防。工业生产中接触，产生一氧化碳的厂矿、企业等应严格遵守操作规程，做好职业监测与防护。</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8409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镇静催眠药中毒患者的护理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648460" y="1901825"/>
            <a:ext cx="9229725" cy="341503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一、病因与发病机制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（一）病因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苯二氮䓬类和巴比妥类药物中毒较常见，原因多见于口服或静脉注射过量镇静安眠药。</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（二）发病机制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中枢神经系统中苯二氮䓬类结合位点的分布状况与中枢抑制性递质 γ-氨基丁酸（GABA）的 GABA</a:t>
            </a:r>
            <a:r>
              <a:rPr lang="zh-CN" altLang="en-US" baseline="-25000">
                <a:latin typeface="微软雅黑" panose="020B0503020204020204" charset="-122"/>
                <a:ea typeface="微软雅黑" panose="020B0503020204020204" charset="-122"/>
                <a:cs typeface="微软雅黑" panose="020B0503020204020204" charset="-122"/>
              </a:rPr>
              <a:t>A</a:t>
            </a:r>
            <a:r>
              <a:rPr lang="zh-CN" altLang="en-US">
                <a:latin typeface="微软雅黑" panose="020B0503020204020204" charset="-122"/>
                <a:ea typeface="微软雅黑" panose="020B0503020204020204" charset="-122"/>
                <a:cs typeface="微软雅黑" panose="020B0503020204020204" charset="-122"/>
              </a:rPr>
              <a:t> 受体的分布基本一致。苯二氮䓬类能增强GABA 能神经传递功能和突触抑制效应；还能增强 GABA 与 GABA</a:t>
            </a:r>
            <a:r>
              <a:rPr lang="zh-CN" altLang="en-US" baseline="-25000">
                <a:latin typeface="微软雅黑" panose="020B0503020204020204" charset="-122"/>
                <a:ea typeface="微软雅黑" panose="020B0503020204020204" charset="-122"/>
                <a:cs typeface="微软雅黑" panose="020B0503020204020204" charset="-122"/>
              </a:rPr>
              <a:t>A</a:t>
            </a:r>
            <a:r>
              <a:rPr lang="zh-CN" altLang="en-US">
                <a:latin typeface="微软雅黑" panose="020B0503020204020204" charset="-122"/>
                <a:ea typeface="微软雅黑" panose="020B0503020204020204" charset="-122"/>
                <a:cs typeface="微软雅黑" panose="020B0503020204020204" charset="-122"/>
              </a:rPr>
              <a:t> 受体相结合的作用，使通道开放频率增加，内流增加，从而增强 GABA 抑制中枢神经效应。</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2. 中度中毒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3. 重度中毒</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1. 轻度中毒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9430"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38960"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嗜睡，头晕，乏力，步态不稳，言语不清，视物模糊，判断和定向障碍。生命体征平稳，各种反射存在。</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50150" y="2456180"/>
            <a:ext cx="2334895"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患者呈深昏迷，各种反射消失。脉搏细速，血压下降，体温下降，呼吸浅慢、不规则，肌张力减退，严重的呼吸抑制、心血管抑制作用会导致呼吸、心搏骤停而死亡。</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患者呈昏睡或浅昏迷状态。呼吸浅慢，口唇、手指、眼球可有震颤。</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293052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134485" y="2552700"/>
            <a:ext cx="6568440" cy="119888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患者的胃内容物、血、尿样送检可作为诊断参考，血生化、血气分析、心电图检查等可辅助对症治疗。</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932180" y="1312545"/>
            <a:ext cx="10327005" cy="3745865"/>
          </a:xfrm>
          <a:prstGeom prst="rect">
            <a:avLst/>
          </a:prstGeom>
          <a:noFill/>
        </p:spPr>
        <p:txBody>
          <a:bodyPr wrap="square">
            <a:spAutoFit/>
          </a:bodyPr>
          <a:lstStyle/>
          <a:p>
            <a:pPr algn="ctr">
              <a:lnSpc>
                <a:spcPct val="120000"/>
              </a:lnSpc>
              <a:spcBef>
                <a:spcPts val="0"/>
              </a:spcBef>
              <a:spcAft>
                <a:spcPts val="0"/>
              </a:spcAft>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单元六</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20000"/>
              </a:lnSpc>
              <a:spcBef>
                <a:spcPts val="0"/>
              </a:spcBef>
              <a:spcAft>
                <a:spcPts val="0"/>
              </a:spcAft>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理化因素所致疾病患者的急救与护理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293052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134485" y="2552700"/>
            <a:ext cx="6568440" cy="119888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促进毒物排出，减少毒物的吸收，拮抗镇静催眠药对中枢神经的抑制作用，及时给予对症治疗。</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26820" y="1901825"/>
            <a:ext cx="10073005"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（一）促进毒物排出的护理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清醒患者采用催吐法清除胃内容物，意识不清者则应尽早进行插胃管洗胃。洗胃过程中密切观察生命体征的变化，如有异常立即停止洗胃。遵医嘱进行导泻，以减少毒物的吸收。对于服药剂量大、中毒时间长的重度中毒患者，可行血液透析或血液灌流，并做好治疗过程中的监测与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（二）用药护理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遵医嘱应用纳洛酮、贝美格等中枢神经兴奋剂，苯二氮䓬类药物中毒可静脉注射拮抗剂氟马西尼，巴比妥类药物中毒可静脉输入 5% 碳酸氢钠溶液，以碱化尿液，减少毒物的吸收。遵医嘱应用利尿剂，以加速毒物排出。进行血生化、肾功能、心电图等指标监测，防止器官功能衰竭。</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88415" y="1820545"/>
            <a:ext cx="9929495"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（三）对症护理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保持呼吸道通畅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持续吸氧 2～4 L/min，必要时给予气管插管或气管切开接呼吸机辅助呼吸，及时清除呼吸道分泌物及呕吐物，防止误吸。</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饮食护理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给予高热量、高蛋白、易消化的流质饮食。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昏迷患者的护理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仰卧时头偏向一侧，定时翻身、拍背、吸痰，以防肺部感染。鼻饲饮食，按时给予口腔护理。保持皮肤清洁，勤翻身，防压疮。</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36675" y="2195195"/>
            <a:ext cx="4717415"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（四）健康教育</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对于失眠的患者，分析失眠原因，建立良好的睡眠习惯，以改善失眠，避免依赖药物作用而睡眠。对于需长期服用镇静催眠药的患者，做好用药指导，遵医嘱调整药物种类和剂量，不可随意更换或增减药量。药房、病房及家庭都要妥善保管镇静催眠药，以免发生意外。</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rcRect l="-11124" t="876" r="11124" b="-876"/>
          <a:stretch>
            <a:fillRect/>
          </a:stretch>
        </p:blipFill>
        <p:spPr>
          <a:xfrm>
            <a:off x="7021195" y="2064385"/>
            <a:ext cx="3496945" cy="333375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8409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急性酒精中毒患者的护理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8620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36675" y="1612900"/>
            <a:ext cx="626110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急性酒精中毒的常见病因是过量饮酒。进入人体的酒精经胃、十二指肠、空肠吸收后，随血流遍及全身，绝大部分在肝脏氧化分解，少部分经肺、皮肤及肾脏排出。乙醇在肝脏首先被乙醇脱氢酶氧化为乙醛，乙醛再被乙醛脱氢酶氧化为乙酸，乙酸最后被氧化为二氧化碳和水。肝脏代谢乙醇的速度是10 mL/h。若喝酒太快或量太大，远超肝脏代谢的速度，乙醇和乙醛便会积聚，造成中枢神经系统、循环系统和呼吸系统功能紊乱，而出现急性酒精中毒的症状。乙醛的作用比乙醇更大，乙醛脱氢酶的含量因人而异，因此人体对酒精的耐受性有个体差异。</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877175" y="2649855"/>
            <a:ext cx="3554730" cy="1844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2. 中度中毒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3. 重度中毒</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1. 轻度中毒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9430"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38960"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酒精中毒早期，大脑皮质处于兴奋状态，表现为头晕、头痛、面色潮红或苍白，患者常常言语增多、情绪多变，可有攻击行为。</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50150" y="2456180"/>
            <a:ext cx="2334895"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患者处于昏睡状态，瞳孔散大，体温降低，皮肤湿冷，呼吸缓慢，心率加快，血压下降，呈休克状态，会伴有酸碱平衡及电解质紊乱、低血糖等症状。</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随着血液中酒精浓度的增高，兴奋状态消失，患者开始出现共济失调，表现为行动笨拙、言语不清、语无伦次、步态不稳，可伴有恶心、呕吐及心率加快等症状。</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293052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134485" y="2552700"/>
            <a:ext cx="6568440" cy="175323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轻度中毒无需特殊处理，多休息；中度中毒者可进行催吐，避免呛咳及意外伤害；重度中毒者应保持呼吸道通畅，给予醒酒、保肝等对症治疗。</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493770" y="1741170"/>
            <a:ext cx="244983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642995" y="1749425"/>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4098608" y="4975543"/>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313170" y="1741170"/>
            <a:ext cx="245110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848158" y="497554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539750" y="1741170"/>
            <a:ext cx="2451100" cy="348996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683895" y="1758315"/>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1163320" y="4975543"/>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664585" y="2486025"/>
            <a:ext cx="2097405" cy="1454150"/>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保持呼吸道通畅，及时清除呕吐物及呼吸道分泌物，观察呕吐物的性状，以判断是否有胃黏膜损伤。</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503670" y="2486025"/>
            <a:ext cx="2184400" cy="2145030"/>
          </a:xfrm>
          <a:prstGeom prst="rect">
            <a:avLst/>
          </a:prstGeom>
          <a:noFill/>
        </p:spPr>
        <p:txBody>
          <a:bodyPr wrap="square" rtlCol="0"/>
          <a:p>
            <a:pPr marR="0" algn="just" defTabSz="914400">
              <a:lnSpc>
                <a:spcPct val="120000"/>
              </a:lnSpc>
              <a:buClrTx/>
              <a:buSzTx/>
              <a:buFontTx/>
              <a:defRPr/>
            </a:pPr>
            <a:r>
              <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重度中毒致昏迷、呼吸抑制的患者，可遵医嘱给予纳洛酮进行抢救。</a:t>
            </a:r>
            <a:endParaRPr kumimoji="0" lang="zh-CN" altLang="en-US" sz="1600"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437240" y="1758315"/>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631940" y="1856740"/>
            <a:ext cx="18472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（三）用药护理</a:t>
            </a:r>
            <a:endParaRPr lang="en-US" altLang="zh-CN"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806825" y="1838325"/>
            <a:ext cx="18853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（二）对症护理</a:t>
            </a:r>
            <a:endParaRPr lang="en-US" altLang="zh-CN"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772160" y="1781175"/>
            <a:ext cx="200787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（一）基础护理</a:t>
            </a:r>
            <a:endParaRPr lang="en-US" altLang="zh-CN"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238615" y="1741170"/>
            <a:ext cx="2451100" cy="34804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773603" y="495903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391015" y="2486025"/>
            <a:ext cx="2200910" cy="2145030"/>
          </a:xfrm>
          <a:prstGeom prst="rect">
            <a:avLst/>
          </a:prstGeom>
          <a:noFill/>
        </p:spPr>
        <p:txBody>
          <a:bodyPr wrap="square" rtlCol="0"/>
          <a:p>
            <a:pPr marR="0" algn="just" defTabSz="914400">
              <a:lnSpc>
                <a:spcPct val="120000"/>
              </a:lnSpc>
              <a:buClrTx/>
              <a:buSzTx/>
              <a:buFontTx/>
              <a:defRPr/>
            </a:pPr>
            <a:r>
              <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对工业及医用酒精要加强管理，避免误饮或滥用。</a:t>
            </a:r>
            <a:endParaRPr lang="zh-CN" altLang="en-US" sz="1600"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377925" y="1741805"/>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450705" y="1789430"/>
            <a:ext cx="196342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（四）健康教育</a:t>
            </a:r>
            <a:endParaRPr lang="en-US" altLang="zh-CN"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567055" y="2486025"/>
            <a:ext cx="2299970" cy="2699385"/>
          </a:xfrm>
          <a:prstGeom prst="rect">
            <a:avLst/>
          </a:prstGeom>
          <a:noFill/>
        </p:spPr>
        <p:txBody>
          <a:bodyPr wrap="square" rtlCol="0"/>
          <a:p>
            <a:pPr marR="0" algn="just" defTabSz="914400">
              <a:lnSpc>
                <a:spcPct val="110000"/>
              </a:lnSpc>
              <a:buClrTx/>
              <a:buSzTx/>
              <a:buFontTx/>
              <a:defRPr/>
            </a:pPr>
            <a:r>
              <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卧床休息，取侧卧位或平卧位，头偏向一侧，注意保暖。轻度中毒无需特殊处理，休息后可恢复。</a:t>
            </a:r>
            <a:endParaRPr kumimoji="0" lang="zh-CN" altLang="en-US" sz="1600"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8409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细菌性食物中毒患者的护理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652780" y="3847465"/>
            <a:ext cx="3472815" cy="288671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1. 理解有机磷农药中毒的常见病因，熟悉其临床表现，并掌握护理措施。</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2. 说出一氧化碳中毒的常见病因及临床表现，学会护理措施，并能做健康指导。</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3. 理解镇静催眠药中毒的发病机制，学会治疗原则及护理措施。</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4. 阐述酒精中毒的护理措施，并能为患者做合理的健康指导。</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3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5. 说出细菌性食物中毒的病因、临床表现及护理措施。</a:t>
            </a:r>
            <a:endParaRPr sz="1400" b="1" dirty="0" smtClean="0">
              <a:latin typeface="微软雅黑" panose="020B0503020204020204" charset="-122"/>
              <a:ea typeface="微软雅黑" panose="020B0503020204020204" charset="-122"/>
              <a:cs typeface="微软雅黑" panose="020B0503020204020204" charset="-122"/>
            </a:endParaRPr>
          </a:p>
        </p:txBody>
      </p:sp>
      <p:sp>
        <p:nvSpPr>
          <p:cNvPr id="5" name="文本框 22"/>
          <p:cNvSpPr txBox="1"/>
          <p:nvPr/>
        </p:nvSpPr>
        <p:spPr>
          <a:xfrm flipH="1">
            <a:off x="4916170" y="4088765"/>
            <a:ext cx="2541270" cy="86614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rPr>
              <a:t>学会中暑、淹溺及触电的治疗原则与护理措施，并能为患者做合理有效的健康指导。</a:t>
            </a:r>
            <a:endParaRPr lang="zh-CN" altLang="en-US" sz="1400" b="1" dirty="0" smtClean="0">
              <a:latin typeface="微软雅黑" panose="020B0503020204020204" charset="-122"/>
              <a:ea typeface="微软雅黑" panose="020B0503020204020204" charset="-122"/>
            </a:endParaRPr>
          </a:p>
        </p:txBody>
      </p:sp>
      <p:sp>
        <p:nvSpPr>
          <p:cNvPr id="6" name="文本框 22"/>
          <p:cNvSpPr txBox="1"/>
          <p:nvPr/>
        </p:nvSpPr>
        <p:spPr>
          <a:xfrm flipH="1">
            <a:off x="8314690" y="4088765"/>
            <a:ext cx="2513330" cy="86614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sym typeface="+mn-ea"/>
              </a:rPr>
              <a:t>养成良好的职业道德和行为习惯，以高度的爱心和责任心对待患者。</a:t>
            </a:r>
            <a:endParaRPr lang="zh-CN" altLang="en-US" sz="1400" b="1" dirty="0" smtClean="0">
              <a:latin typeface="微软雅黑" panose="020B0503020204020204" charset="-122"/>
              <a:ea typeface="微软雅黑" panose="020B0503020204020204" charset="-122"/>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75740" y="2293620"/>
            <a:ext cx="4975860"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本病多发生于夏秋季，由于食用被细菌或其毒素污染的食物而引起。进食未经加热处理的生食品，食物未烧熟煮透，生、熟食品未分开处理而使熟食受到生食交叉污染，烹调者有传染病或是带菌者，食物存放不当而变质，食物被苍蝇、蟑螂等污染，都是引发细菌性食物中毒的常见病因。</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146925" y="2038350"/>
            <a:ext cx="4029710" cy="3255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532255" y="2049780"/>
            <a:ext cx="5435600"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起病急，以腹痛、腹泻伴呕吐为主要症状。多有上腹部及脐周阵发性或持续性绞痛，触诊有轻度压痛，听诊肠鸣音亢进，腹泻数次至数十次，多为黄色稀水样便或黏液便。伴有恶心、呕吐，呕吐物为进食的食物，严重者呕出胆汁、胃液。剧烈的呕吐、腹泻导致脱水、酸中毒甚至周围循环衰竭。部分患者还可出现发热、头痛、乏力等全身中毒症状。</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499985" y="2049780"/>
            <a:ext cx="2162175" cy="3640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532255" y="2049780"/>
            <a:ext cx="5435600" cy="258445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（一）细菌培养</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取可疑的残存食物、患者的呕吐物及大便进行细菌培养，有全身中毒症状者做血培养。</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（二）血生化及电解质检查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呕吐、腹泻导致大量体液丢失，可发生代谢性酸中毒、低血钾等。</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499985" y="2049780"/>
            <a:ext cx="2162175" cy="3640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293052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134485" y="2552700"/>
            <a:ext cx="6568440" cy="119888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根据不同的病原菌选用敏感抗生素，口服或静脉补液，积极进行解痉止痛、纠正酸中毒、抗休克等对症治疗。</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Rounded Rectangle 4"/>
          <p:cNvSpPr/>
          <p:nvPr>
            <p:custDataLst>
              <p:tags r:id="rId1"/>
            </p:custDataLst>
          </p:nvPr>
        </p:nvSpPr>
        <p:spPr>
          <a:xfrm>
            <a:off x="3493770" y="1741170"/>
            <a:ext cx="244983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28" name="Round Same Side Corner Rectangle 5"/>
          <p:cNvSpPr/>
          <p:nvPr>
            <p:custDataLst>
              <p:tags r:id="rId2"/>
            </p:custDataLst>
          </p:nvPr>
        </p:nvSpPr>
        <p:spPr>
          <a:xfrm rot="10800000">
            <a:off x="3642995" y="1749425"/>
            <a:ext cx="2212975" cy="554990"/>
          </a:xfrm>
          <a:prstGeom prst="round2SameRect">
            <a:avLst>
              <a:gd name="adj1" fmla="val 50000"/>
              <a:gd name="adj2" fmla="val 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29" name="Rounded Rectangle 7"/>
          <p:cNvSpPr/>
          <p:nvPr>
            <p:custDataLst>
              <p:tags r:id="rId3"/>
            </p:custDataLst>
          </p:nvPr>
        </p:nvSpPr>
        <p:spPr>
          <a:xfrm>
            <a:off x="4098608" y="4975543"/>
            <a:ext cx="1435100" cy="76200"/>
          </a:xfrm>
          <a:prstGeom prst="roundRect">
            <a:avLst>
              <a:gd name="adj" fmla="val 50000"/>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8" name="Rounded Rectangle 4"/>
          <p:cNvSpPr/>
          <p:nvPr>
            <p:custDataLst>
              <p:tags r:id="rId4"/>
            </p:custDataLst>
          </p:nvPr>
        </p:nvSpPr>
        <p:spPr>
          <a:xfrm>
            <a:off x="6313170" y="1741170"/>
            <a:ext cx="2451100" cy="349440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2" name="Rounded Rectangle 7"/>
          <p:cNvSpPr/>
          <p:nvPr>
            <p:custDataLst>
              <p:tags r:id="rId5"/>
            </p:custDataLst>
          </p:nvPr>
        </p:nvSpPr>
        <p:spPr>
          <a:xfrm>
            <a:off x="6848158" y="497554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9" name="Rounded Rectangle 4"/>
          <p:cNvSpPr/>
          <p:nvPr>
            <p:custDataLst>
              <p:tags r:id="rId6"/>
            </p:custDataLst>
          </p:nvPr>
        </p:nvSpPr>
        <p:spPr>
          <a:xfrm>
            <a:off x="539750" y="1741170"/>
            <a:ext cx="2451100" cy="3489960"/>
          </a:xfrm>
          <a:prstGeom prst="roundRect">
            <a:avLst>
              <a:gd name="adj" fmla="val 18832"/>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7" name="Round Same Side Corner Rectangle 5"/>
          <p:cNvSpPr/>
          <p:nvPr>
            <p:custDataLst>
              <p:tags r:id="rId7"/>
            </p:custDataLst>
          </p:nvPr>
        </p:nvSpPr>
        <p:spPr>
          <a:xfrm rot="10800000">
            <a:off x="683895" y="1758315"/>
            <a:ext cx="2183130" cy="545465"/>
          </a:xfrm>
          <a:prstGeom prst="round2SameRect">
            <a:avLst>
              <a:gd name="adj1" fmla="val 50000"/>
              <a:gd name="adj2" fmla="val 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43" name="Rounded Rectangle 7"/>
          <p:cNvSpPr/>
          <p:nvPr>
            <p:custDataLst>
              <p:tags r:id="rId8"/>
            </p:custDataLst>
          </p:nvPr>
        </p:nvSpPr>
        <p:spPr>
          <a:xfrm>
            <a:off x="1163320" y="4975543"/>
            <a:ext cx="1435100" cy="76200"/>
          </a:xfrm>
          <a:prstGeom prst="roundRect">
            <a:avLst>
              <a:gd name="adj" fmla="val 50000"/>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44" name="文本框 143"/>
          <p:cNvSpPr txBox="1"/>
          <p:nvPr>
            <p:custDataLst>
              <p:tags r:id="rId9"/>
            </p:custDataLst>
          </p:nvPr>
        </p:nvSpPr>
        <p:spPr>
          <a:xfrm>
            <a:off x="3664585" y="2486025"/>
            <a:ext cx="2097405" cy="1454150"/>
          </a:xfrm>
          <a:prstGeom prst="rect">
            <a:avLst/>
          </a:prstGeom>
          <a:noFill/>
        </p:spPr>
        <p:txBody>
          <a:bodyPr wrap="square" rtlCol="0"/>
          <a:p>
            <a:pPr marR="0" algn="just" defTabSz="914400">
              <a:lnSpc>
                <a:spcPct val="110000"/>
              </a:lnSpc>
              <a:buClrTx/>
              <a:buSzTx/>
              <a:buFontTx/>
              <a:defRPr/>
            </a:pPr>
            <a:r>
              <a:rPr kumimoji="0" lang="zh-CN" altLang="en-US" sz="1200" b="1"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遵医嘱按时足量给予抗生素，静脉补充 5% 葡萄糖、生理盐水等液体，酸中毒者给予 5% 碳酸氢钠溶液纠正，腹痛明显者给予阿托品进行解痉止痛，根据电解质检查结果及尿量，酌情补钾，观察药物疗效及副作用。</a:t>
            </a:r>
            <a:endParaRPr kumimoji="0" lang="zh-CN" altLang="en-US" sz="1200" b="1"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45" name="文本框 144"/>
          <p:cNvSpPr txBox="1"/>
          <p:nvPr>
            <p:custDataLst>
              <p:tags r:id="rId10"/>
            </p:custDataLst>
          </p:nvPr>
        </p:nvSpPr>
        <p:spPr>
          <a:xfrm>
            <a:off x="6503670" y="2486025"/>
            <a:ext cx="2184400" cy="2145030"/>
          </a:xfrm>
          <a:prstGeom prst="rect">
            <a:avLst/>
          </a:prstGeom>
          <a:noFill/>
        </p:spPr>
        <p:txBody>
          <a:bodyPr wrap="square" rtlCol="0"/>
          <a:p>
            <a:pPr marR="0" algn="just" defTabSz="914400">
              <a:lnSpc>
                <a:spcPct val="120000"/>
              </a:lnSpc>
              <a:spcBef>
                <a:spcPts val="0"/>
              </a:spcBef>
              <a:spcAft>
                <a:spcPts val="0"/>
              </a:spcAft>
              <a:buClrTx/>
              <a:buSzTx/>
              <a:buFontTx/>
              <a:defRPr/>
            </a:pPr>
            <a:r>
              <a:rPr kumimoji="0" lang="zh-CN" altLang="en-US" sz="1200" b="1"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遵医嘱按时足量给予抗生素，静脉补充 5% 葡萄糖、生理盐水等液体，酸中毒者给予 5% 碳酸氢钠溶液纠正，腹痛明显者给予阿托品进行解痉止痛，根据电解质检查结果及尿量，酌情补钾，观察药物疗效及副作用。</a:t>
            </a:r>
            <a:endParaRPr kumimoji="0" lang="zh-CN" altLang="en-US" sz="1200" b="1" kern="1200" cap="none" spc="150" normalizeH="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31" name="Round Same Side Corner Rectangle 5"/>
          <p:cNvSpPr/>
          <p:nvPr>
            <p:custDataLst>
              <p:tags r:id="rId11"/>
            </p:custDataLst>
          </p:nvPr>
        </p:nvSpPr>
        <p:spPr>
          <a:xfrm rot="10800000">
            <a:off x="6437240" y="1758315"/>
            <a:ext cx="2214000" cy="546100"/>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100368" name="文本框 139"/>
          <p:cNvSpPr txBox="1"/>
          <p:nvPr>
            <p:custDataLst>
              <p:tags r:id="rId12"/>
            </p:custDataLst>
          </p:nvPr>
        </p:nvSpPr>
        <p:spPr>
          <a:xfrm>
            <a:off x="6631940" y="1856740"/>
            <a:ext cx="18472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（三）对症护理</a:t>
            </a:r>
            <a:endParaRPr lang="en-US" altLang="zh-CN" b="1">
              <a:solidFill>
                <a:srgbClr val="FFFFFF"/>
              </a:solidFill>
              <a:latin typeface="微软雅黑" panose="020B0503020204020204" charset="-122"/>
              <a:ea typeface="微软雅黑" panose="020B0503020204020204" charset="-122"/>
            </a:endParaRPr>
          </a:p>
        </p:txBody>
      </p:sp>
      <p:sp>
        <p:nvSpPr>
          <p:cNvPr id="100367" name="文本框 138"/>
          <p:cNvSpPr txBox="1"/>
          <p:nvPr>
            <p:custDataLst>
              <p:tags r:id="rId13"/>
            </p:custDataLst>
          </p:nvPr>
        </p:nvSpPr>
        <p:spPr>
          <a:xfrm>
            <a:off x="3806825" y="1838325"/>
            <a:ext cx="1885315"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（二）用药护理</a:t>
            </a:r>
            <a:endParaRPr lang="en-US" altLang="zh-CN" b="1">
              <a:solidFill>
                <a:srgbClr val="FFFFFF"/>
              </a:solidFill>
              <a:latin typeface="微软雅黑" panose="020B0503020204020204" charset="-122"/>
              <a:ea typeface="微软雅黑" panose="020B0503020204020204" charset="-122"/>
            </a:endParaRPr>
          </a:p>
        </p:txBody>
      </p:sp>
      <p:sp>
        <p:nvSpPr>
          <p:cNvPr id="100366" name="文本框 137"/>
          <p:cNvSpPr txBox="1"/>
          <p:nvPr>
            <p:custDataLst>
              <p:tags r:id="rId14"/>
            </p:custDataLst>
          </p:nvPr>
        </p:nvSpPr>
        <p:spPr>
          <a:xfrm>
            <a:off x="772160" y="1781175"/>
            <a:ext cx="200787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（一）病情观察</a:t>
            </a:r>
            <a:endParaRPr lang="en-US" altLang="zh-CN" b="1">
              <a:solidFill>
                <a:srgbClr val="FFFFFF"/>
              </a:solidFill>
              <a:latin typeface="微软雅黑" panose="020B0503020204020204" charset="-122"/>
              <a:ea typeface="微软雅黑" panose="020B0503020204020204" charset="-122"/>
            </a:endParaRPr>
          </a:p>
        </p:txBody>
      </p:sp>
      <p:sp>
        <p:nvSpPr>
          <p:cNvPr id="21" name="Rounded Rectangle 4"/>
          <p:cNvSpPr/>
          <p:nvPr>
            <p:custDataLst>
              <p:tags r:id="rId15"/>
            </p:custDataLst>
          </p:nvPr>
        </p:nvSpPr>
        <p:spPr>
          <a:xfrm>
            <a:off x="9238615" y="1741170"/>
            <a:ext cx="2451100" cy="3480435"/>
          </a:xfrm>
          <a:prstGeom prst="roundRect">
            <a:avLst/>
          </a:prstGeom>
          <a:solidFill>
            <a:srgbClr val="F0F0F0">
              <a:alpha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2" name="Rounded Rectangle 7"/>
          <p:cNvSpPr/>
          <p:nvPr>
            <p:custDataLst>
              <p:tags r:id="rId16"/>
            </p:custDataLst>
          </p:nvPr>
        </p:nvSpPr>
        <p:spPr>
          <a:xfrm>
            <a:off x="9773603" y="4959033"/>
            <a:ext cx="1435100" cy="76200"/>
          </a:xfrm>
          <a:prstGeom prst="roundRect">
            <a:avLst>
              <a:gd name="adj" fmla="val 5000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9391015" y="2486025"/>
            <a:ext cx="2200910" cy="2145030"/>
          </a:xfrm>
          <a:prstGeom prst="rect">
            <a:avLst/>
          </a:prstGeom>
          <a:noFill/>
        </p:spPr>
        <p:txBody>
          <a:bodyPr wrap="square" rtlCol="0"/>
          <a:p>
            <a:pPr marR="0" algn="just" defTabSz="914400">
              <a:lnSpc>
                <a:spcPct val="120000"/>
              </a:lnSpc>
              <a:buClrTx/>
              <a:buSzTx/>
              <a:buFontTx/>
              <a:defRPr/>
            </a:pPr>
            <a:r>
              <a:rPr lang="zh-CN" altLang="en-US" sz="1200" b="1"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rPr>
              <a:t>注意饮食卫生，严防“病从口入”。加工、贮存食物时要做到生、熟分开。</a:t>
            </a:r>
            <a:endParaRPr lang="zh-CN" altLang="en-US" sz="1200" b="1" spc="150" noProof="0">
              <a:solidFill>
                <a:schemeClr val="tx1">
                  <a:lumMod val="75000"/>
                  <a:lumOff val="25000"/>
                </a:schemeClr>
              </a:solidFill>
              <a:latin typeface="微软雅黑" panose="020B0503020204020204" charset="-122"/>
              <a:ea typeface="微软雅黑" panose="020B0503020204020204" charset="-122"/>
              <a:sym typeface="Calibri" panose="020F0502020204030204" pitchFamily="34" charset="0"/>
            </a:endParaRPr>
          </a:p>
        </p:txBody>
      </p:sp>
      <p:sp>
        <p:nvSpPr>
          <p:cNvPr id="25" name="Round Same Side Corner Rectangle 5"/>
          <p:cNvSpPr/>
          <p:nvPr>
            <p:custDataLst>
              <p:tags r:id="rId18"/>
            </p:custDataLst>
          </p:nvPr>
        </p:nvSpPr>
        <p:spPr>
          <a:xfrm rot="10800000">
            <a:off x="9377925" y="1741805"/>
            <a:ext cx="2214000" cy="561975"/>
          </a:xfrm>
          <a:prstGeom prst="round2SameRect">
            <a:avLst>
              <a:gd name="adj1" fmla="val 50000"/>
              <a:gd name="adj2" fmla="val 0"/>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文本框 139"/>
          <p:cNvSpPr txBox="1"/>
          <p:nvPr>
            <p:custDataLst>
              <p:tags r:id="rId19"/>
            </p:custDataLst>
          </p:nvPr>
        </p:nvSpPr>
        <p:spPr>
          <a:xfrm>
            <a:off x="9450705" y="1789430"/>
            <a:ext cx="1963420" cy="368300"/>
          </a:xfrm>
          <a:prstGeom prst="rect">
            <a:avLst/>
          </a:prstGeom>
          <a:noFill/>
          <a:ln w="9525">
            <a:noFill/>
          </a:ln>
        </p:spPr>
        <p:txBody>
          <a:bodyPr wrap="square" anchor="t" anchorCtr="0">
            <a:spAutoFit/>
          </a:bodyPr>
          <a:p>
            <a:pPr algn="ctr">
              <a:buSzTx/>
            </a:pPr>
            <a:r>
              <a:rPr lang="en-US" altLang="zh-CN" b="1">
                <a:solidFill>
                  <a:srgbClr val="FFFFFF"/>
                </a:solidFill>
                <a:latin typeface="微软雅黑" panose="020B0503020204020204" charset="-122"/>
                <a:ea typeface="微软雅黑" panose="020B0503020204020204" charset="-122"/>
              </a:rPr>
              <a:t>（四）健康教育</a:t>
            </a:r>
            <a:endParaRPr lang="en-US" altLang="zh-CN"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20"/>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custDataLst>
              <p:tags r:id="rId21"/>
            </p:custDataLst>
          </p:nvPr>
        </p:nvSpPr>
        <p:spPr>
          <a:xfrm>
            <a:off x="700405" y="2486025"/>
            <a:ext cx="2148205" cy="2699385"/>
          </a:xfrm>
          <a:prstGeom prst="rect">
            <a:avLst/>
          </a:prstGeom>
          <a:noFill/>
        </p:spPr>
        <p:txBody>
          <a:bodyPr wrap="square" rtlCol="0"/>
          <a:p>
            <a:pPr marR="0" algn="just" defTabSz="914400">
              <a:lnSpc>
                <a:spcPct val="110000"/>
              </a:lnSpc>
              <a:buClrTx/>
              <a:buSzTx/>
              <a:buFontTx/>
              <a:defRPr/>
            </a:pPr>
            <a:r>
              <a:rPr kumimoji="0" lang="zh-CN" altLang="en-US" sz="1200" b="1"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监测患者的生命体征，特别是血压的变化，密切注意神志、面色、皮肤弹性、尿量等。</a:t>
            </a:r>
            <a:endParaRPr kumimoji="0" lang="zh-CN" altLang="en-US" sz="1200" b="1" spc="10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24"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54884" y="202819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任务六</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中暑患者的护理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环境因素</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机体产热增加</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机体散热障碍</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机体热适应能力下降</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药物因素</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（一）病因</a:t>
            </a:r>
            <a:endParaRPr lang="zh-CN" altLang="en-US" b="1">
              <a:latin typeface="微软雅黑" panose="020B0503020204020204" charset="-122"/>
              <a:ea typeface="微软雅黑" panose="020B0503020204020204" charset="-122"/>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（二）轻度中暑</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（三）重度中暑</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（一）先兆中暑</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8795" y="224282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916430" y="2456180"/>
            <a:ext cx="228790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在高温环境下一段时间后，出现头痛、头晕、多汗、口渴、四肢无力，可伴有胸闷、心悸、恶心、耳鸣等症状，体温正常或略升高。</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674610" y="2456180"/>
            <a:ext cx="2200910"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具有轻度中暑的症状，还伴有高热、痉挛、晕厥甚至昏迷。</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除具有先兆中暑的症状之外，同时具备下列表现之一：体温超过 38 ℃；面色潮红、皮肤灼热、胸闷、心率加快；出现面色苍白、四肢皮肤湿冷、脉搏细速、血压下降等早期周围循环衰竭的表现。</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（二）尿液检查</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（三）心电图检查</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（一）血液检查</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8795" y="224282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916430" y="2456180"/>
            <a:ext cx="228790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热衰竭可有低钠、低钾血症。热痉挛可出现低钠、低氯血症。</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674610" y="2456180"/>
            <a:ext cx="2200910"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可出现心律失常及心肌损害的表现。</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尿常规检查可有不同程度的蛋白尿、血尿、管型尿改变。</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293052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4134485" y="2552700"/>
            <a:ext cx="6568440" cy="1753235"/>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及时脱离高温环境，迅速降温，适当补充体液，重度中暑患者要及时纠正水、电解质紊乱，调整酸碱平衡，积极防治循环衰竭、器官功能损害等严重并发症。</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有机磷农药中毒患者的护理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08430" y="1820545"/>
            <a:ext cx="644144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（一）现场救护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改变环境</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立即使患者脱离高温环境，转移至阴凉通风处，置患者于平卧位，解开或脱去外衣。</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迅速降温，适当补液</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反复进行全身冷水擦浴，给予清凉含盐饮料，轻度中暑和先兆中暑患者经现场救护后可恢复，重度中暑患者应尽快转送医院实施进一步救护。</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201025" y="1820545"/>
            <a:ext cx="2693035" cy="3990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实施有效降温</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保持呼吸道通畅</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维持水、电解质</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及酸碱平衡</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密切观察病情变化</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加强基础护理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（二）院内救护</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26"/>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47726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856355" y="2196465"/>
            <a:ext cx="6568440" cy="299974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（三）健康教育</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对高温作业人员做好隔热、通风、降温措施。避免在烈日下暴晒，注意遮阳，并穿宽松透气的衣服。做好居室通风，避免过度劳累，保持充足睡眠。大量出汗时要多喝水，同时要注意钠盐的补充。如出现过量出汗、头晕、眼花、耳鸣、胸闷、心悸、恶心、四肢无力等不适，应使患者立即脱离高温环境，到阴凉通风处休息，并饮用部分清凉含盐饮料。</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54884" y="202819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任务七</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淹溺患者的护理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一、原因与发病机制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41120" y="1597025"/>
            <a:ext cx="7158990" cy="4407535"/>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（一）原因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与游泳相关的情况</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游泳前饮酒过量或服用镇静药物，游泳时间过长发生低血糖或受冷水刺激发生肢体抽搐，潜在心脑血管、癫痫及其他疾病者游泳时疾病急性发作等均可导致淹溺。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意外事故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不慎落水、洪水灾害、自杀及他杀者。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（二）发病机制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根据淹溺发生机制的不同，可分为干性淹溺和湿性淹溺。当人入水后，因受强烈刺激（惊恐、寒冷等），引起喉头、气管、支气管反射性痉挛，导致窒息，呼吸道和肺泡很少或无水进入，这种为干性淹溺，约占淹溺者的 10%。</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8569960" y="1740535"/>
            <a:ext cx="2693035" cy="3990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17955" y="1580515"/>
            <a:ext cx="656590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（一）轻度淹溺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淹溺者神志清醒，面色苍白，口唇发绀，可有头痛、视觉障碍、胸痛、剧烈咳嗽、咳粉红色泡沫样痰等症状。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（二）重度淹溺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淹溺者意识障碍、面色青紫、球结膜充血、四肢厥冷，心跳、呼吸微弱或停止，腹部膨隆，口鼻腔充满泡沫或污泥、杂草等。血压不稳定，尿呈橘红色，可有少尿或无尿。复苏过程中可出现心律失常，甚至心室颤动，并伴有心力衰竭和肺水肿。淹溺 24～48 小时后可继发脑水肿、成人呼吸窘迫综合征、溶血性贫血、急性肾功能衰竭及肺部感染。</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8453120" y="2482215"/>
            <a:ext cx="2804795" cy="25273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03020" y="1758315"/>
            <a:ext cx="612521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（一）血液检查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动脉血气分析 </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有明显的低氧血症和代谢性酸中毒。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血常规检查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白细胞计数增高，红细胞和血红蛋白因血液浓缩或稀释情况不同而变化不同。</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 血电解质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淡水淹溺者血清钠、氯、钙均降低，发生溶血时出现高钾血症；海水淹溺者血清钠、氯、钙、镁均增高。</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836535" y="2251710"/>
            <a:ext cx="3454400" cy="31610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35710" y="2345055"/>
            <a:ext cx="6125210" cy="216852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（二）尿液检查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尿常规检查可有短时间蛋白尿及管型尿，发生溶血时可出现血红蛋白尿。</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（三）心电图检查</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可出现多种心律失常。</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836535" y="2251710"/>
            <a:ext cx="3454400" cy="31610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834005"/>
            <a:ext cx="8014335" cy="21602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963670" y="3465830"/>
            <a:ext cx="6568440" cy="92202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迅速将淹溺者救离出水，畅通呼吸道，实施心肺复苏，根据病情对症处理</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554990" y="301307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迅速将淹溺者救</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离出水</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579178" y="301307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畅通呼吸道</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603365" y="301307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为淹溺者倒水</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 name="文本框 1"/>
          <p:cNvSpPr txBox="1"/>
          <p:nvPr/>
        </p:nvSpPr>
        <p:spPr>
          <a:xfrm>
            <a:off x="631190" y="188722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（一）现场救护</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6"/>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nvGrpSpPr>
        <p:grpSpPr>
          <a:xfrm>
            <a:off x="9425305" y="3013393"/>
            <a:ext cx="2079625" cy="1595437"/>
            <a:chOff x="3200" y="6297"/>
            <a:chExt cx="3276" cy="2513"/>
          </a:xfrm>
        </p:grpSpPr>
        <p:sp>
          <p:nvSpPr>
            <p:cNvPr id="5" name="任意多边形 4"/>
            <p:cNvSpPr/>
            <p:nvPr>
              <p:custDataLst>
                <p:tags r:id="rId1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矩形 5"/>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1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2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心肺复苏</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22680" y="2000885"/>
            <a:ext cx="10266045" cy="36880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（一）病因</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生产性中毒</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生产过程中，生产设备密闭不严而造成化学毒物扩散，或在包装过程中未做好防护措施，通过呼吸道吸入或皮肤接触而中毒。</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使用性中毒</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在农药调配、喷洒过程中，违反操作规程或个人防护不当，药物污染衣物、皮肤，经由呼吸道、皮肤吸收而中毒。</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生活性中毒</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主要由于自服、误服或摄入被污染的水源、食物等引起，也有因误用有机磷农药灭蚊蝇、驱虫、治疗皮肤病等而导致中毒。</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1696085" y="2188845"/>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有效复温、保温</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720273" y="218884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维持呼吸功能</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7744460" y="2188845"/>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做好输液护理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3253105" y="4033203"/>
            <a:ext cx="2079625" cy="1595437"/>
            <a:chOff x="3200" y="6297"/>
            <a:chExt cx="3276" cy="2513"/>
          </a:xfrm>
        </p:grpSpPr>
        <p:sp>
          <p:nvSpPr>
            <p:cNvPr id="82" name="任意多边形 81"/>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监测病情变化</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6429058" y="4043363"/>
            <a:ext cx="2079625" cy="1595437"/>
            <a:chOff x="7962" y="6297"/>
            <a:chExt cx="3276" cy="2513"/>
          </a:xfrm>
        </p:grpSpPr>
        <p:sp>
          <p:nvSpPr>
            <p:cNvPr id="72" name="任意多边形 71"/>
            <p:cNvSpPr/>
            <p:nvPr>
              <p:custDataLst>
                <p:tags r:id="rId21"/>
              </p:custDataLst>
            </p:nvPr>
          </p:nvSpPr>
          <p:spPr>
            <a:xfrm>
              <a:off x="7962"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2"/>
              </p:custDataLst>
            </p:nvPr>
          </p:nvSpPr>
          <p:spPr>
            <a:xfrm>
              <a:off x="7962"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3"/>
              </p:custDataLst>
            </p:nvPr>
          </p:nvSpPr>
          <p:spPr>
            <a:xfrm>
              <a:off x="8446"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4"/>
              </p:custDataLst>
            </p:nvPr>
          </p:nvSpPr>
          <p:spPr>
            <a:xfrm>
              <a:off x="10515" y="6297"/>
              <a:ext cx="239" cy="690"/>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5"/>
              </p:custDataLst>
            </p:nvPr>
          </p:nvSpPr>
          <p:spPr>
            <a:xfrm>
              <a:off x="7962"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心理护理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（二）院内救护</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26"/>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p:tgtEl>
                                          <p:spTgt spid="66"/>
                                        </p:tgtEl>
                                        <p:attrNameLst>
                                          <p:attrName>ppt_y</p:attrName>
                                        </p:attrNameLst>
                                      </p:cBhvr>
                                      <p:tavLst>
                                        <p:tav tm="0">
                                          <p:val>
                                            <p:strVal val="#ppt_y-#ppt_h*1.125000"/>
                                          </p:val>
                                        </p:tav>
                                        <p:tav tm="100000">
                                          <p:val>
                                            <p:strVal val="#ppt_y"/>
                                          </p:val>
                                        </p:tav>
                                      </p:tavLst>
                                    </p:anim>
                                    <p:animEffect transition="in" filter="wipe(down)">
                                      <p:cBhvr>
                                        <p:cTn id="2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834005"/>
            <a:ext cx="8014335" cy="216027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963670" y="3037205"/>
            <a:ext cx="6568440" cy="175323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（三）健康教育</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强调游泳前的准备措施、游泳时的注意事项及水中自救方法，普及为淹溺者倒水的方法及心肺复苏术，掌握科学的自救及施救方法，以备不时之需。</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54884" y="202819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任务八</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触电患者的护理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07795" y="1695450"/>
            <a:ext cx="473583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（一）病因</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常见于人体直接或间接接触带电物体，如电气设备损坏、电线折断漏电、用电设备安装不合格、违反用电操作规程或直接用手牵拉触电等情况。</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（二）发病机制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电流对人体的伤害包括电流本身及转化为电能后的热和光效应两方面的作用，主要的发病机制是组织缺氧。</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6753860" y="2291715"/>
            <a:ext cx="3665220" cy="2888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599565"/>
            <a:ext cx="8014335" cy="4228465"/>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61740" y="1884045"/>
            <a:ext cx="7181215" cy="383095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（一）局部表现</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局部表现为电流通过皮肤所致的电烧伤。</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1. 低电压引起的电烧伤</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常见于电流进入点与流出点，与健康皮肤分界清楚，伤口较小，呈椭圆形或圆形，无痛的干燥创面，边缘整齐，焦黄或灰白色，偶可见水疱。</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2. 高电压引起的电烧伤</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创面不大，但可深达肌肉、血管、神经和骨骼，甚至造成组织碳化，引发坏死、出血、感染等。</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四、监护脑缺氧</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341120" y="1654175"/>
            <a:ext cx="10020300" cy="4048125"/>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（二）全身表现</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轻型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触电者瞬间接触电压低、电流弱的电源后出现惊慌、头晕、心悸、面色苍白、全身发软无力、呼吸及心跳加速，少数触电者出现晕厥、短暂意识丧失，一般于短时间内即可恢复。</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重型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重型见于接触电压高、电流强度大的电源或触电后未能及时脱离电源、触电时间较长的触电者，可出现肌肉抽搐、血压下降、皮肤发绀、瞳孔散大、心律失常甚至昏迷，部分触电者呼吸及心跳停止，须立即进行心肺复苏。</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（三）并发症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可出现局部组织坏死、出血、血运障碍、继发感染、肢体残障、失明、耳聋、高钾血症、酸中毒、急性肾功能衰竭、脑水肿、心律失常等并发症。</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394585"/>
            <a:ext cx="8014335" cy="283845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03955" y="2660650"/>
            <a:ext cx="7181215" cy="2168525"/>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（一）实验室检查</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早期可出现肌酸激酶、同工酶、乳酸脱氢酶的活性增高，尿中可见血红蛋白或肌红蛋白。</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（二）心电图检查</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可出现多种心律失常，部分患者有心肌或传导系统损害。</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2785745"/>
            <a:ext cx="8014335" cy="222504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674745" y="3195955"/>
            <a:ext cx="7181215" cy="922020"/>
          </a:xfrm>
          <a:prstGeom prst="rect">
            <a:avLst/>
          </a:prstGeom>
          <a:noFill/>
        </p:spPr>
        <p:txBody>
          <a:bodyPr wrap="square" lIns="91459" tIns="45729" rIns="91459" bIns="45729"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迅速脱离电源，尽快实施对症救护措施，对于心脏停搏者，立即进行心肺复苏及心电监护。</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四、治疗原则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26185" y="1901825"/>
            <a:ext cx="596138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（一）现场救护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迅速脱离电源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（1）切断电源：关闭电源开关，或用绝缘的钳子、剪刀等工具剪断电线，并妥善处理电线断端。</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（2）挑开电线：救护者可用干燥的竹竿、木棒等绝缘物将触及触电者的电线挑开，挑开的电线要妥当处置，避免再碰及他人。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（3）拉开触电者：可用干燥的木棒将触电者移开触电处，或用干燥绝缘的绳索套在触电者身上将其移开。</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612380" y="1873250"/>
            <a:ext cx="3627120" cy="31115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74445" y="2160905"/>
            <a:ext cx="5280660"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 现场救护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脱离电源后立即检查触电者，对于神志清楚、仅感心慌、乏力、四肢发麻的轻型触电者，给予就地休息及观察；对于重型触电者，如心跳、呼吸停止者，立即进行心肺复苏，实施抢救措施的同时，尽快转送至医院，创面可先用清洁敷料或干净被单等简单包裹，到医院后作进一步救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150100" y="2551430"/>
            <a:ext cx="3367405" cy="29705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一、病因与发病机制</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74420" y="1929130"/>
            <a:ext cx="6951980"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（二）发病机制</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有机磷农药通过皮肤黏膜、呼吸道及消化道吸收进入体内，与胆碱酯酶结合形成磷酰化胆碱酯酶，抑制胆碱酯酶的活性，使胆碱酯酶失去水解乙酰胆碱的能力，乙酰胆碱大量蓄积，导致体内以乙酰胆碱为神经介质的胆碱能神经功能的紊乱。体内胆碱能神经包括交感神经的节前纤维和副交感神经的节前和节后纤维，横纹肌的运动神经肌肉接头，一些控制汗腺分泌和血管收缩的交感神经节后纤维，以及中枢神经系统。乙酰胆碱的蓄积导致胆碱能神经先兴奋后抑制，相继出现毒蕈碱样症状、烟碱样症状和中枢神经系统症状。</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355965" y="2296160"/>
            <a:ext cx="3019425"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00" y="1149350"/>
            <a:ext cx="1041463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（二）院内救护</a:t>
            </a:r>
            <a:endParaRPr lang="zh-CN" altLang="en-US" b="1">
              <a:latin typeface="微软雅黑" panose="020B0503020204020204" charset="-122"/>
              <a:ea typeface="微软雅黑" panose="020B0503020204020204" charset="-122"/>
            </a:endParaRPr>
          </a:p>
        </p:txBody>
      </p:sp>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82950" name="组合 1"/>
          <p:cNvGrpSpPr/>
          <p:nvPr/>
        </p:nvGrpSpPr>
        <p:grpSpPr>
          <a:xfrm>
            <a:off x="1423988" y="2024063"/>
            <a:ext cx="8810334" cy="2915602"/>
            <a:chOff x="1465" y="3644"/>
            <a:chExt cx="13875" cy="4591"/>
          </a:xfrm>
        </p:grpSpPr>
        <p:grpSp>
          <p:nvGrpSpPr>
            <p:cNvPr id="82951" name="组合 115"/>
            <p:cNvGrpSpPr/>
            <p:nvPr/>
          </p:nvGrpSpPr>
          <p:grpSpPr>
            <a:xfrm>
              <a:off x="1465" y="3644"/>
              <a:ext cx="4337" cy="1107"/>
              <a:chOff x="1466" y="3646"/>
              <a:chExt cx="4336" cy="1106"/>
            </a:xfrm>
          </p:grpSpPr>
          <p:sp>
            <p:nvSpPr>
              <p:cNvPr id="103"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保持呼吸道通畅</a:t>
                </a:r>
                <a:endParaRPr sz="14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4" name="组合 116"/>
            <p:cNvGrpSpPr/>
            <p:nvPr/>
          </p:nvGrpSpPr>
          <p:grpSpPr>
            <a:xfrm>
              <a:off x="6112" y="3644"/>
              <a:ext cx="4335" cy="1107"/>
              <a:chOff x="6112" y="3646"/>
              <a:chExt cx="4336" cy="1106"/>
            </a:xfrm>
          </p:grpSpPr>
          <p:sp>
            <p:nvSpPr>
              <p:cNvPr id="104"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400" b="1" strike="noStrike" kern="0" spc="100" noProof="1" dirty="0">
                    <a:solidFill>
                      <a:srgbClr val="FFFFFF"/>
                    </a:solidFill>
                    <a:uFillTx/>
                    <a:latin typeface="微软雅黑" panose="020B0503020204020204" charset="-122"/>
                    <a:ea typeface="微软雅黑" panose="020B0503020204020204" charset="-122"/>
                  </a:rPr>
                  <a:t>2. 维持有效循环</a:t>
                </a:r>
                <a:endParaRPr lang="en-US" altLang="zh-CN" sz="14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57" name="组合 129"/>
            <p:cNvGrpSpPr/>
            <p:nvPr/>
          </p:nvGrpSpPr>
          <p:grpSpPr>
            <a:xfrm>
              <a:off x="1470" y="7128"/>
              <a:ext cx="4332" cy="1107"/>
              <a:chOff x="1469" y="7016"/>
              <a:chExt cx="4333" cy="1106"/>
            </a:xfrm>
          </p:grpSpPr>
          <p:sp>
            <p:nvSpPr>
              <p:cNvPr id="109" name="圆角矩形 12"/>
              <p:cNvSpPr/>
              <p:nvPr>
                <p:custDataLst>
                  <p:tags r:id="rId6"/>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lvl="0" algn="ctr" fontAlgn="ctr">
                  <a:lnSpc>
                    <a:spcPct val="130000"/>
                  </a:lnSpc>
                  <a:spcBef>
                    <a:spcPts val="1000"/>
                  </a:spcBef>
                  <a:spcAft>
                    <a:spcPts val="0"/>
                  </a:spcAft>
                  <a:buSzPct val="100000"/>
                  <a:buFont typeface="Wingdings" panose="05000000000000000000" charset="0"/>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心理护理</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82960" name="组合 128"/>
            <p:cNvGrpSpPr/>
            <p:nvPr/>
          </p:nvGrpSpPr>
          <p:grpSpPr>
            <a:xfrm>
              <a:off x="6115" y="7128"/>
              <a:ext cx="4332" cy="1107"/>
              <a:chOff x="6115" y="7016"/>
              <a:chExt cx="4333" cy="1106"/>
            </a:xfrm>
          </p:grpSpPr>
          <p:sp>
            <p:nvSpPr>
              <p:cNvPr id="108"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5. 病情观察</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10"/>
              </p:custDataLst>
            </p:nvPr>
          </p:nvSpPr>
          <p:spPr>
            <a:xfrm>
              <a:off x="10760" y="3645"/>
              <a:ext cx="2947" cy="1107"/>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防治脑水肿</a:t>
              </a:r>
              <a:endParaRPr sz="14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2" name="圆角右箭头 19"/>
            <p:cNvSpPr/>
            <p:nvPr>
              <p:custDataLst>
                <p:tags r:id="rId11"/>
              </p:custDataLst>
            </p:nvPr>
          </p:nvSpPr>
          <p:spPr>
            <a:xfrm rot="5400000">
              <a:off x="14076" y="3815"/>
              <a:ext cx="1223"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07" name="圆角矩形 10"/>
            <p:cNvSpPr/>
            <p:nvPr>
              <p:custDataLst>
                <p:tags r:id="rId12"/>
              </p:custDataLst>
            </p:nvPr>
          </p:nvSpPr>
          <p:spPr>
            <a:xfrm>
              <a:off x="10760" y="7130"/>
              <a:ext cx="2949" cy="1105"/>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4. 创面处理</a:t>
              </a:r>
              <a:endParaRPr sz="14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665"/>
              <a:ext cx="1222" cy="1303"/>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pic>
        <p:nvPicPr>
          <p:cNvPr id="4" name="图片 3"/>
          <p:cNvPicPr>
            <a:picLocks noChangeAspect="1"/>
          </p:cNvPicPr>
          <p:nvPr/>
        </p:nvPicPr>
        <p:blipFill>
          <a:blip r:embed="rId14"/>
          <a:stretch>
            <a:fillRect/>
          </a:stretch>
        </p:blipFill>
        <p:spPr>
          <a:xfrm>
            <a:off x="9358630" y="2934970"/>
            <a:ext cx="1114425" cy="1076325"/>
          </a:xfrm>
          <a:prstGeom prst="rect">
            <a:avLst/>
          </a:prstGeom>
        </p:spPr>
      </p:pic>
    </p:spTree>
    <p:custDataLst>
      <p:tags r:id="rId15"/>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六、病情观察</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grpSp>
        <p:nvGrpSpPr>
          <p:cNvPr id="102" name="组合 101"/>
          <p:cNvGrpSpPr/>
          <p:nvPr/>
        </p:nvGrpSpPr>
        <p:grpSpPr>
          <a:xfrm>
            <a:off x="1583055" y="2717800"/>
            <a:ext cx="1898650" cy="1950085"/>
            <a:chOff x="2329" y="3890"/>
            <a:chExt cx="2990" cy="3071"/>
          </a:xfrm>
        </p:grpSpPr>
        <p:cxnSp>
          <p:nvCxnSpPr>
            <p:cNvPr id="43" name="直接连接符 42"/>
            <p:cNvCxnSpPr>
              <a:stCxn id="44" idx="3"/>
            </p:cNvCxnSpPr>
            <p:nvPr>
              <p:custDataLst>
                <p:tags r:id="rId5"/>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6"/>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7"/>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8"/>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9"/>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（1）防止呼吸衰竭的发生</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019868" y="2717800"/>
            <a:ext cx="1898650" cy="1950085"/>
            <a:chOff x="6168" y="3890"/>
            <a:chExt cx="2990" cy="3071"/>
          </a:xfrm>
        </p:grpSpPr>
        <p:cxnSp>
          <p:nvCxnSpPr>
            <p:cNvPr id="47" name="直接连接符 46"/>
            <p:cNvCxnSpPr>
              <a:stCxn id="48" idx="3"/>
            </p:cNvCxnSpPr>
            <p:nvPr>
              <p:custDataLst>
                <p:tags r:id="rId10"/>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11"/>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12"/>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3"/>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4"/>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（2）防止休克的发生</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523355" y="2717800"/>
            <a:ext cx="1937385" cy="1950085"/>
            <a:chOff x="10109" y="3890"/>
            <a:chExt cx="3051" cy="3071"/>
          </a:xfrm>
        </p:grpSpPr>
        <p:cxnSp>
          <p:nvCxnSpPr>
            <p:cNvPr id="51" name="直接连接符 50"/>
            <p:cNvCxnSpPr>
              <a:stCxn id="52" idx="3"/>
            </p:cNvCxnSpPr>
            <p:nvPr>
              <p:custDataLst>
                <p:tags r:id="rId15"/>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6"/>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7"/>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8"/>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9"/>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（3）防止脑功能损伤</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9030018" y="2708275"/>
            <a:ext cx="1898650" cy="1950085"/>
            <a:chOff x="5152" y="6789"/>
            <a:chExt cx="2990" cy="3071"/>
          </a:xfrm>
        </p:grpSpPr>
        <p:cxnSp>
          <p:nvCxnSpPr>
            <p:cNvPr id="5" name="直接连接符 4"/>
            <p:cNvCxnSpPr>
              <a:stCxn id="8" idx="3"/>
            </p:cNvCxnSpPr>
            <p:nvPr>
              <p:custDataLst>
                <p:tags r:id="rId20"/>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21"/>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9" name="矩形 8"/>
            <p:cNvSpPr/>
            <p:nvPr>
              <p:custDataLst>
                <p:tags r:id="rId22"/>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0" name="椭圆 9"/>
            <p:cNvSpPr/>
            <p:nvPr>
              <p:custDataLst>
                <p:tags r:id="rId23"/>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4</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11" name="文本框 10"/>
            <p:cNvSpPr txBox="1"/>
            <p:nvPr>
              <p:custDataLst>
                <p:tags r:id="rId24"/>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（4）监测复苏是否好转</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七、防止继发感染</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22375" y="2006600"/>
            <a:ext cx="974725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心搏停止以后，由于昏迷及体内环境失调，营养供应困难，导致机体的抵抗能力下降。如在各种抢救措施中无菌操作不够严格及应用肾上腺皮质激素等，易并发感染，只有积极采取防治措施，才能控制感染的发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（1）保持室内的环境卫生，空气新鲜，室内清洁。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（2）各种护理操作中，注意无菌操作，器械物品要严格消毒。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（3）根据情况，防止褥疮及继发感染的发生。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（4）做好口腔卫生及眼部护理。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（5）气管切开的，做好吸痰及更换内套管的护理。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624705" y="178593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（二）中度中毒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624705" y="2259330"/>
            <a:ext cx="253365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461568"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rPr>
              <a:t>（三）重度中毒</a:t>
            </a:r>
            <a:endParaRPr lang="en-US" altLang="zh-CN" sz="1600" b="1" strike="noStrike" spc="150" noProof="1" dirty="0">
              <a:solidFill>
                <a:srgbClr val="FFFFFF"/>
              </a:solidFill>
              <a:effectLst/>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461885" y="2259330"/>
            <a:ext cx="2532380" cy="3099435"/>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1789430" y="178593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（一）轻度中毒</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5" name="矩形 4"/>
          <p:cNvSpPr/>
          <p:nvPr>
            <p:custDataLst>
              <p:tags r:id="rId6"/>
            </p:custDataLst>
          </p:nvPr>
        </p:nvSpPr>
        <p:spPr>
          <a:xfrm>
            <a:off x="1789430" y="2259330"/>
            <a:ext cx="2532380" cy="313309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838960" y="2456180"/>
            <a:ext cx="2365375" cy="2130425"/>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主要因副交感神经兴奋所致的腺体分泌增多和平滑肌痉挛而出现的毒蕈碱样症状。</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矩形 25"/>
          <p:cNvSpPr/>
          <p:nvPr>
            <p:custDataLst>
              <p:tags r:id="rId8"/>
            </p:custDataLst>
          </p:nvPr>
        </p:nvSpPr>
        <p:spPr>
          <a:xfrm>
            <a:off x="7550150" y="2456180"/>
            <a:ext cx="2334895" cy="2368550"/>
          </a:xfrm>
          <a:prstGeom prst="rect">
            <a:avLst/>
          </a:prstGeom>
        </p:spPr>
        <p:txBody>
          <a:bodyPr wrap="square" tIns="46800" bIns="46800"/>
          <a:p>
            <a:pPr lvl="0" algn="just" fontAlgn="base">
              <a:lnSpc>
                <a:spcPct val="120000"/>
              </a:lnSpc>
              <a:spcAft>
                <a:spcPts val="1000"/>
              </a:spcAft>
              <a:defRPr/>
            </a:pPr>
            <a:r>
              <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毒蕈碱样症状严重者出现肺水肿，伴血性泡沫痰。烟碱样症状严重者全身肌肉发生强制性痉挛，甚至出现呼吸肌麻痹引起周围性呼吸衰竭。</a:t>
            </a:r>
            <a:endParaRPr lang="zh-CN" altLang="en-US" sz="1400" b="0" strike="noStrike"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743450" y="2456180"/>
            <a:ext cx="2392680" cy="2368550"/>
          </a:xfrm>
          <a:prstGeom prst="rect">
            <a:avLst/>
          </a:prstGeom>
        </p:spPr>
        <p:txBody>
          <a:bodyPr wrap="square" tIns="46800" bIns="46800">
            <a:noAutofit/>
          </a:bodyPr>
          <a:p>
            <a:pPr lvl="0" algn="just" fontAlgn="base">
              <a:lnSpc>
                <a:spcPct val="120000"/>
              </a:lnSpc>
              <a:spcAft>
                <a:spcPts val="1000"/>
              </a:spcAft>
              <a:defRPr/>
            </a:pPr>
            <a:r>
              <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除有上述症状外，还会出现乙酰胆碱在横纹肌神经肌肉接头处过度蓄积和刺激而出现的烟碱样症状，使面部、眼睑、舌、四肢和全身横纹肌发生肌纤维颤动，表现为肌束颤动、牙关紧闭、抽搐、全身紧束压迫感，而后发生肌力减退和瘫痪。</a:t>
            </a:r>
            <a:endParaRPr lang="zh-CN" altLang="en-US" sz="14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224655"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064693" y="450056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Title 6"/>
          <p:cNvSpPr txBox="1"/>
          <p:nvPr>
            <p:custDataLst>
              <p:tags r:id="rId1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二、临床表现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三、辅助检查</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16635" y="2137410"/>
            <a:ext cx="6951980" cy="341503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（一）血液检查</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全血胆碱酯酶活力测定是确诊、判断中毒程度及观察疗效的重要指标。正常人胆碱酯酶活力为 100%，低于 70% 即可确诊。轻、中、重度中毒时，血中胆碱酯酶活力分别为 50%～70%、30%～50% 及 30% 以下。</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（二）尿液检查</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尿中有机磷农药分解产物测定有助于中毒的诊断。敌百虫中毒时尿中出现三氯乙醇，对硫磷和甲基对硫磷中毒时尿中出现硝基酚。</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355965" y="2296160"/>
            <a:ext cx="3019425"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3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3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1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1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19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7"/>
  <p:tag name="KSO_WM_UNIT_FILL_TYPE" val="1"/>
  <p:tag name="KSO_WM_UNIT_USESOURCEFORMAT_APPLY" val="1"/>
  <p:tag name="KSO_WM_UNIT_DIAGRAM_SCHEMECOLOR_ID" val="4"/>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6"/>
  <p:tag name="KSO_WM_UNIT_FILL_TYPE" val="1"/>
  <p:tag name="KSO_WM_UNIT_USESOURCEFORMAT_APPLY" val="1"/>
  <p:tag name="KSO_WM_UNIT_DIAGRAM_SCHEMECOLOR_ID" val="4"/>
</p:tagLst>
</file>

<file path=ppt/tags/tag2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1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 name="KSO_WM_UNIT_DIAGRAM_SCHEMECOLOR_ID" val="4"/>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USESOURCEFORMAT_APPLY" val="1"/>
  <p:tag name="KSO_WM_UNIT_DIAGRAM_SCHEMECOLOR_ID" val="4"/>
</p:tagLst>
</file>

<file path=ppt/tags/tag2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DIAGRAM_MODELTYPE" val="stripeEnu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DIAGRAM_MODELTYPE" val="stripeEnum"/>
  <p:tag name="KSO_WM_UNIT_TEXT_FILL_FORE_SCHEMECOLOR_INDEX" val="14"/>
  <p:tag name="KSO_WM_UNIT_TEXT_FILL_TYPE" val="1"/>
  <p:tag name="KSO_WM_UNIT_USESOURCEFORMAT_APPLY" val="1"/>
  <p:tag name="KSO_WM_UNIT_DIAGRAM_SCHEMECOLOR_ID" val="4"/>
</p:tagLst>
</file>

<file path=ppt/tags/tag2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DIAGRAM_MODELTYPE" val="stripeEnum"/>
  <p:tag name="KSO_WM_UNIT_TEXT_FILL_FORE_SCHEMECOLOR_INDEX" val="13"/>
  <p:tag name="KSO_WM_UNIT_TEXT_FILL_TYPE" val="1"/>
  <p:tag name="KSO_WM_UNIT_USESOURCEFORMAT_APPLY" val="1"/>
  <p:tag name="KSO_WM_UNIT_DIAGRAM_SCHEMECOLOR_ID" val="4"/>
</p:tagLst>
</file>

<file path=ppt/tags/tag22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3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3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3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3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4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4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45.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47.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0.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252.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6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6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6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27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7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7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8.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89.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90.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93.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94.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95.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98.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99.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00.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03.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04.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05.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308.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309.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10.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3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334.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335.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38.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39.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40.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43.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44.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45.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9.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50.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51.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35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55.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356.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357.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60.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61.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62.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65.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66.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67.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70.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72.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375.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376.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377.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0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0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0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0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0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0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0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41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41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4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4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4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4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4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4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4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9284</Words>
  <Application>WPS 演示</Application>
  <PresentationFormat>自定义</PresentationFormat>
  <Paragraphs>666</Paragraphs>
  <Slides>73</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73</vt:i4>
      </vt:variant>
    </vt:vector>
  </HeadingPairs>
  <TitlesOfParts>
    <vt:vector size="88" baseType="lpstr">
      <vt:lpstr>Arial</vt:lpstr>
      <vt:lpstr>宋体</vt:lpstr>
      <vt:lpstr>Wingdings</vt:lpstr>
      <vt:lpstr>黑体</vt:lpstr>
      <vt:lpstr>微软雅黑</vt:lpstr>
      <vt:lpstr>华文细黑</vt:lpstr>
      <vt:lpstr>字魂70号-灵悦黑体</vt:lpstr>
      <vt:lpstr>Segoe UI</vt:lpstr>
      <vt:lpstr>隶书</vt:lpstr>
      <vt:lpstr>Arial Unicode MS</vt:lpstr>
      <vt:lpstr>思源黑体</vt:lpstr>
      <vt:lpstr>Calibri</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323</cp:revision>
  <dcterms:created xsi:type="dcterms:W3CDTF">2019-11-11T13:37:00Z</dcterms:created>
  <dcterms:modified xsi:type="dcterms:W3CDTF">2022-02-22T05:46:14Z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