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33"/>
  </p:handoutMasterIdLst>
  <p:sldIdLst>
    <p:sldId id="256" r:id="rId4"/>
    <p:sldId id="751" r:id="rId5"/>
    <p:sldId id="279" r:id="rId6"/>
    <p:sldId id="759" r:id="rId8"/>
    <p:sldId id="760" r:id="rId9"/>
    <p:sldId id="781" r:id="rId10"/>
    <p:sldId id="866" r:id="rId11"/>
    <p:sldId id="867" r:id="rId12"/>
    <p:sldId id="868" r:id="rId13"/>
    <p:sldId id="869" r:id="rId14"/>
    <p:sldId id="870" r:id="rId15"/>
    <p:sldId id="871" r:id="rId16"/>
    <p:sldId id="872" r:id="rId17"/>
    <p:sldId id="873" r:id="rId18"/>
    <p:sldId id="874" r:id="rId19"/>
    <p:sldId id="875" r:id="rId20"/>
    <p:sldId id="876" r:id="rId21"/>
    <p:sldId id="877" r:id="rId22"/>
    <p:sldId id="878" r:id="rId23"/>
    <p:sldId id="879" r:id="rId24"/>
    <p:sldId id="880" r:id="rId25"/>
    <p:sldId id="881" r:id="rId26"/>
    <p:sldId id="882" r:id="rId27"/>
    <p:sldId id="883" r:id="rId28"/>
    <p:sldId id="884" r:id="rId29"/>
    <p:sldId id="885" r:id="rId30"/>
    <p:sldId id="886" r:id="rId31"/>
    <p:sldId id="270" r:id="rId32"/>
  </p:sldIdLst>
  <p:sldSz cx="12192000" cy="6858000"/>
  <p:notesSz cx="7103745" cy="10234295"/>
  <p:embeddedFontLst>
    <p:embeddedFont>
      <p:font typeface="黑体" panose="02010609060101010101" charset="-122"/>
      <p:regular r:id="rId38"/>
    </p:embeddedFont>
    <p:embeddedFont>
      <p:font typeface="微软雅黑" panose="020B0503020204020204" charset="-122"/>
      <p:regular r:id="rId39"/>
    </p:embeddedFont>
    <p:embeddedFont>
      <p:font typeface="华文细黑" panose="02010600040101010101" charset="-122"/>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7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font" Target="fonts/font3.fntdata"/><Relationship Id="rId4" Type="http://schemas.openxmlformats.org/officeDocument/2006/relationships/slide" Target="slides/slide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3" Type="http://schemas.openxmlformats.org/officeDocument/2006/relationships/slideLayout" Target="../slideLayouts/slideLayout14.xml"/><Relationship Id="rId42" Type="http://schemas.openxmlformats.org/officeDocument/2006/relationships/tags" Target="../tags/tag68.xml"/><Relationship Id="rId41" Type="http://schemas.openxmlformats.org/officeDocument/2006/relationships/tags" Target="../tags/tag67.xml"/><Relationship Id="rId40" Type="http://schemas.openxmlformats.org/officeDocument/2006/relationships/tags" Target="../tags/tag66.xml"/><Relationship Id="rId4" Type="http://schemas.openxmlformats.org/officeDocument/2006/relationships/tags" Target="../tags/tag30.xml"/><Relationship Id="rId39" Type="http://schemas.openxmlformats.org/officeDocument/2006/relationships/tags" Target="../tags/tag65.xml"/><Relationship Id="rId38" Type="http://schemas.openxmlformats.org/officeDocument/2006/relationships/tags" Target="../tags/tag64.xml"/><Relationship Id="rId37" Type="http://schemas.openxmlformats.org/officeDocument/2006/relationships/tags" Target="../tags/tag63.xml"/><Relationship Id="rId36" Type="http://schemas.openxmlformats.org/officeDocument/2006/relationships/tags" Target="../tags/tag62.xml"/><Relationship Id="rId35" Type="http://schemas.openxmlformats.org/officeDocument/2006/relationships/tags" Target="../tags/tag61.xml"/><Relationship Id="rId34" Type="http://schemas.openxmlformats.org/officeDocument/2006/relationships/tags" Target="../tags/tag60.xml"/><Relationship Id="rId33" Type="http://schemas.openxmlformats.org/officeDocument/2006/relationships/tags" Target="../tags/tag59.xml"/><Relationship Id="rId32" Type="http://schemas.openxmlformats.org/officeDocument/2006/relationships/tags" Target="../tags/tag58.xml"/><Relationship Id="rId31" Type="http://schemas.openxmlformats.org/officeDocument/2006/relationships/tags" Target="../tags/tag57.xml"/><Relationship Id="rId30" Type="http://schemas.openxmlformats.org/officeDocument/2006/relationships/tags" Target="../tags/tag56.xml"/><Relationship Id="rId3" Type="http://schemas.openxmlformats.org/officeDocument/2006/relationships/tags" Target="../tags/tag29.xml"/><Relationship Id="rId29" Type="http://schemas.openxmlformats.org/officeDocument/2006/relationships/tags" Target="../tags/tag55.xml"/><Relationship Id="rId28" Type="http://schemas.openxmlformats.org/officeDocument/2006/relationships/tags" Target="../tags/tag54.xml"/><Relationship Id="rId27" Type="http://schemas.openxmlformats.org/officeDocument/2006/relationships/tags" Target="../tags/tag53.xml"/><Relationship Id="rId26" Type="http://schemas.openxmlformats.org/officeDocument/2006/relationships/tags" Target="../tags/tag52.xml"/><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8.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9" Type="http://schemas.openxmlformats.org/officeDocument/2006/relationships/slideLayout" Target="../slideLayouts/slideLayout14.xml"/><Relationship Id="rId28" Type="http://schemas.openxmlformats.org/officeDocument/2006/relationships/tags" Target="../tags/tag100.xml"/><Relationship Id="rId27" Type="http://schemas.openxmlformats.org/officeDocument/2006/relationships/tags" Target="../tags/tag99.xml"/><Relationship Id="rId26" Type="http://schemas.openxmlformats.org/officeDocument/2006/relationships/tags" Target="../tags/tag98.xml"/><Relationship Id="rId25" Type="http://schemas.openxmlformats.org/officeDocument/2006/relationships/tags" Target="../tags/tag97.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25.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5" Type="http://schemas.openxmlformats.org/officeDocument/2006/relationships/slideLayout" Target="../slideLayouts/slideLayout14.xml"/><Relationship Id="rId24" Type="http://schemas.openxmlformats.org/officeDocument/2006/relationships/tags" Target="../tags/tag148.xml"/><Relationship Id="rId23" Type="http://schemas.openxmlformats.org/officeDocument/2006/relationships/tags" Target="../tags/tag147.xml"/><Relationship Id="rId22" Type="http://schemas.openxmlformats.org/officeDocument/2006/relationships/tags" Target="../tags/tag146.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tags" Target="../tags/tag126.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二、急诊科的设置</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850765" y="2265045"/>
            <a:ext cx="6212840"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（三）急诊科结构布局</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急诊科结构布局可分为医疗区和支持区，布局应合理，有利于缩短急诊检查和抢救半径。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（四）急救绿色通道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急救绿色通道，即急救绿色生命安全通道，是指对危急重患者一律实行优先抢救、优先检查和优先住院的原则，相关医疗手续按情况补办。</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466850" y="2176780"/>
            <a:ext cx="2518410" cy="3642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急诊科护理工作</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程序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一、急诊科护理工作特点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373" y="3032"/>
              <a:ext cx="10519"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（一）紧急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多为遭受突发意外伤害、突然发病或病情突变者，具有发病急骤、来势凶险、时间性强的特点，所以急诊的一切工作突出一个“急”字，要求护士要有高度的责任感和应急能力，要分秒必争、迅速做出反应和处理，工作做到紧张、有序、高效。</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（二）繁忙</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急诊病情变化快，就诊时间、人数、病种及危重程度均很难预料，因此随机性大、可控性小。</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1783080" y="1811655"/>
            <a:ext cx="2518410" cy="3642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一、急诊科护理工作特点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373" y="2832"/>
              <a:ext cx="10519"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（三）复杂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涉及各年龄段，疾病谱广、病种复杂，尤其是疑难病例及复合伤常常涉及多系统、多脏器、多学科。急诊还常遇到传染病及无主的患者，也有涉及法律与暴力事件的患者。与其他科室相比，急诊科工作要复杂得多，常需多科室人员协作诊疗。</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（四）易引发矛盾</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急诊多为突然发病或病情突然加重，家属在对其尚无心理准备的情况下，往往会出现急躁、愤怒及过激言语等一些不理智的行为，护士稍有疏忽即可引发护患矛盾。</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905510" y="2313940"/>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二、急诊护理工作流程</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643" y="3031"/>
              <a:ext cx="8769"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（一）急诊接诊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护士对到达急诊科的患者要热情接待，一般急诊可坐着候诊，危重患者应根据病情合理安置候诊位置。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（二）急诊分诊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急诊分诊是指接诊护士对到达急诊科的患者，通过快速、重点地收集资料，根据专业知识，在最短的时间内，对病情做出分类、分科判断，按轻、重、缓、急顺序安排就诊的过程。</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942340" y="2114550"/>
            <a:ext cx="4114800" cy="2886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565150" y="199707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一般患者处理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589338" y="199707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危急重患者处理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613525" y="199707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传染病患者处理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5" name="Title 6"/>
          <p:cNvSpPr txBox="1"/>
          <p:nvPr>
            <p:custDataLst>
              <p:tags r:id="rId1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（三）急诊护理处理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6100" y="1123315"/>
            <a:ext cx="4836795" cy="398780"/>
          </a:xfrm>
          <a:prstGeom prst="rect">
            <a:avLst/>
          </a:prstGeom>
          <a:noFill/>
        </p:spPr>
        <p:txBody>
          <a:bodyPr wrap="square" rtlCol="0">
            <a:spAutoFit/>
          </a:bodyPr>
          <a:p>
            <a:r>
              <a:rPr lang="zh-CN" altLang="en-US" sz="2000" b="1">
                <a:solidFill>
                  <a:srgbClr val="1F74AD"/>
                </a:solidFill>
                <a:latin typeface="微软雅黑" panose="020B0503020204020204" charset="-122"/>
                <a:ea typeface="微软雅黑" panose="020B0503020204020204" charset="-122"/>
              </a:rPr>
              <a:t>（三）急诊护理处理</a:t>
            </a:r>
            <a:endParaRPr lang="zh-CN" altLang="en-US" sz="2000" b="1">
              <a:solidFill>
                <a:srgbClr val="1F74AD"/>
              </a:solidFill>
              <a:latin typeface="微软雅黑" panose="020B0503020204020204" charset="-122"/>
              <a:ea typeface="微软雅黑" panose="020B0503020204020204" charset="-122"/>
            </a:endParaRPr>
          </a:p>
        </p:txBody>
      </p:sp>
      <p:grpSp>
        <p:nvGrpSpPr>
          <p:cNvPr id="3" name="组合 2"/>
          <p:cNvGrpSpPr/>
          <p:nvPr/>
        </p:nvGrpSpPr>
        <p:grpSpPr>
          <a:xfrm>
            <a:off x="9547860" y="1997393"/>
            <a:ext cx="2079625" cy="1595437"/>
            <a:chOff x="3200" y="6297"/>
            <a:chExt cx="3276" cy="2513"/>
          </a:xfrm>
        </p:grpSpPr>
        <p:sp>
          <p:nvSpPr>
            <p:cNvPr id="4" name="任意多边形 3"/>
            <p:cNvSpPr/>
            <p:nvPr>
              <p:custDataLst>
                <p:tags r:id="rId1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矩形 5"/>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1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2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成批患者处理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0" name="组合 9"/>
          <p:cNvGrpSpPr/>
          <p:nvPr/>
        </p:nvGrpSpPr>
        <p:grpSpPr>
          <a:xfrm>
            <a:off x="635000" y="4012565"/>
            <a:ext cx="2079625" cy="1595438"/>
            <a:chOff x="3200" y="3624"/>
            <a:chExt cx="3276" cy="2513"/>
          </a:xfrm>
        </p:grpSpPr>
        <p:sp>
          <p:nvSpPr>
            <p:cNvPr id="11" name="任意多边形 10"/>
            <p:cNvSpPr/>
            <p:nvPr>
              <p:custDataLst>
                <p:tags r:id="rId22"/>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2" name="矩形 11"/>
            <p:cNvSpPr/>
            <p:nvPr>
              <p:custDataLst>
                <p:tags r:id="rId23"/>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24"/>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圆角矩形 13"/>
            <p:cNvSpPr/>
            <p:nvPr>
              <p:custDataLst>
                <p:tags r:id="rId25"/>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5" name="文本框 14"/>
            <p:cNvSpPr txBox="1"/>
            <p:nvPr>
              <p:custDataLst>
                <p:tags r:id="rId26"/>
              </p:custDataLst>
            </p:nvPr>
          </p:nvSpPr>
          <p:spPr>
            <a:xfrm>
              <a:off x="3200" y="4539"/>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特殊患者处理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6" name="组合 15"/>
          <p:cNvGrpSpPr/>
          <p:nvPr/>
        </p:nvGrpSpPr>
        <p:grpSpPr>
          <a:xfrm>
            <a:off x="3659188" y="4012565"/>
            <a:ext cx="2079625" cy="1595438"/>
            <a:chOff x="7962" y="3624"/>
            <a:chExt cx="3276" cy="2513"/>
          </a:xfrm>
        </p:grpSpPr>
        <p:sp>
          <p:nvSpPr>
            <p:cNvPr id="17" name="任意多边形 16"/>
            <p:cNvSpPr/>
            <p:nvPr>
              <p:custDataLst>
                <p:tags r:id="rId27"/>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F</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矩形 17"/>
            <p:cNvSpPr/>
            <p:nvPr>
              <p:custDataLst>
                <p:tags r:id="rId28"/>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29"/>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圆角矩形 19"/>
            <p:cNvSpPr/>
            <p:nvPr>
              <p:custDataLst>
                <p:tags r:id="rId30"/>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31"/>
              </p:custDataLst>
            </p:nvPr>
          </p:nvSpPr>
          <p:spPr>
            <a:xfrm>
              <a:off x="7962" y="4523"/>
              <a:ext cx="3276" cy="1598"/>
            </a:xfrm>
            <a:prstGeom prst="rect">
              <a:avLst/>
            </a:prstGeom>
            <a:noFill/>
          </p:spPr>
          <p:txBody>
            <a:bodyPr wrap="none" rtlCol="0" anchor="ctr">
              <a:normAutofit lnSpcReduction="10000"/>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患者转运处理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2" name="组合 21"/>
          <p:cNvGrpSpPr/>
          <p:nvPr/>
        </p:nvGrpSpPr>
        <p:grpSpPr>
          <a:xfrm>
            <a:off x="6683375" y="4012565"/>
            <a:ext cx="2079625" cy="1595438"/>
            <a:chOff x="12724" y="3624"/>
            <a:chExt cx="3276" cy="2513"/>
          </a:xfrm>
        </p:grpSpPr>
        <p:sp>
          <p:nvSpPr>
            <p:cNvPr id="23" name="任意多边形 22"/>
            <p:cNvSpPr/>
            <p:nvPr>
              <p:custDataLst>
                <p:tags r:id="rId32"/>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G</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4" name="矩形 23"/>
            <p:cNvSpPr/>
            <p:nvPr>
              <p:custDataLst>
                <p:tags r:id="rId33"/>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5" name="圆角矩形 24"/>
            <p:cNvSpPr/>
            <p:nvPr>
              <p:custDataLst>
                <p:tags r:id="rId34"/>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圆角矩形 25"/>
            <p:cNvSpPr/>
            <p:nvPr>
              <p:custDataLst>
                <p:tags r:id="rId35"/>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1"/>
            <p:nvPr>
              <p:custDataLst>
                <p:tags r:id="rId36"/>
              </p:custDataLst>
            </p:nvPr>
          </p:nvSpPr>
          <p:spPr>
            <a:xfrm>
              <a:off x="12724" y="4523"/>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抢救时医嘱处理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8" name="组合 27"/>
          <p:cNvGrpSpPr/>
          <p:nvPr/>
        </p:nvGrpSpPr>
        <p:grpSpPr>
          <a:xfrm>
            <a:off x="9617710" y="4012883"/>
            <a:ext cx="2079625" cy="1595437"/>
            <a:chOff x="3200" y="6297"/>
            <a:chExt cx="3276" cy="2513"/>
          </a:xfrm>
        </p:grpSpPr>
        <p:sp>
          <p:nvSpPr>
            <p:cNvPr id="29" name="任意多边形 28"/>
            <p:cNvSpPr/>
            <p:nvPr>
              <p:custDataLst>
                <p:tags r:id="rId3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H</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0" name="矩形 29"/>
            <p:cNvSpPr/>
            <p:nvPr>
              <p:custDataLst>
                <p:tags r:id="rId3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圆角矩形 30"/>
            <p:cNvSpPr/>
            <p:nvPr>
              <p:custDataLst>
                <p:tags r:id="rId3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2" name="圆角矩形 31"/>
            <p:cNvSpPr/>
            <p:nvPr>
              <p:custDataLst>
                <p:tags r:id="rId4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3" name="文本框 32"/>
            <p:cNvSpPr txBox="1"/>
            <p:nvPr>
              <p:custDataLst>
                <p:tags r:id="rId41"/>
              </p:custDataLst>
            </p:nvPr>
          </p:nvSpPr>
          <p:spPr>
            <a:xfrm>
              <a:off x="3200" y="7196"/>
              <a:ext cx="3276" cy="1598"/>
            </a:xfrm>
            <a:prstGeom prst="rect">
              <a:avLst/>
            </a:prstGeom>
            <a:noFill/>
          </p:spPr>
          <p:txBody>
            <a:bodyPr wrap="none" rtlCol="0" anchor="ctr">
              <a:normAutofit/>
            </a:bodyPr>
            <a:p>
              <a:pPr algn="ctr">
                <a:lnSpc>
                  <a:spcPct val="120000"/>
                </a:lnSpc>
              </a:pPr>
              <a:r>
                <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交接班处理</a:t>
              </a:r>
              <a:endParaRPr lang="zh-CN" altLang="en-US"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4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p:tgtEl>
                                          <p:spTgt spid="3"/>
                                        </p:tgtEl>
                                        <p:attrNameLst>
                                          <p:attrName>ppt_y</p:attrName>
                                        </p:attrNameLst>
                                      </p:cBhvr>
                                      <p:tavLst>
                                        <p:tav tm="0">
                                          <p:val>
                                            <p:strVal val="#ppt_y-#ppt_h*1.125000"/>
                                          </p:val>
                                        </p:tav>
                                        <p:tav tm="100000">
                                          <p:val>
                                            <p:strVal val="#ppt_y"/>
                                          </p:val>
                                        </p:tav>
                                      </p:tavLst>
                                    </p:anim>
                                    <p:animEffect transition="in" filter="wipe(down)">
                                      <p:cBhvr>
                                        <p:cTn id="23" dur="500"/>
                                        <p:tgtEl>
                                          <p:spTgt spid="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p:tgtEl>
                                          <p:spTgt spid="10"/>
                                        </p:tgtEl>
                                        <p:attrNameLst>
                                          <p:attrName>ppt_y</p:attrName>
                                        </p:attrNameLst>
                                      </p:cBhvr>
                                      <p:tavLst>
                                        <p:tav tm="0">
                                          <p:val>
                                            <p:strVal val="#ppt_y-#ppt_h*1.125000"/>
                                          </p:val>
                                        </p:tav>
                                        <p:tav tm="100000">
                                          <p:val>
                                            <p:strVal val="#ppt_y"/>
                                          </p:val>
                                        </p:tav>
                                      </p:tavLst>
                                    </p:anim>
                                    <p:animEffect transition="in" filter="wipe(down)">
                                      <p:cBhvr>
                                        <p:cTn id="28" dur="500"/>
                                        <p:tgtEl>
                                          <p:spTgt spid="10"/>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p:tgtEl>
                                          <p:spTgt spid="16"/>
                                        </p:tgtEl>
                                        <p:attrNameLst>
                                          <p:attrName>ppt_y</p:attrName>
                                        </p:attrNameLst>
                                      </p:cBhvr>
                                      <p:tavLst>
                                        <p:tav tm="0">
                                          <p:val>
                                            <p:strVal val="#ppt_y-#ppt_h*1.125000"/>
                                          </p:val>
                                        </p:tav>
                                        <p:tav tm="100000">
                                          <p:val>
                                            <p:strVal val="#ppt_y"/>
                                          </p:val>
                                        </p:tav>
                                      </p:tavLst>
                                    </p:anim>
                                    <p:animEffect transition="in" filter="wipe(down)">
                                      <p:cBhvr>
                                        <p:cTn id="33" dur="500"/>
                                        <p:tgtEl>
                                          <p:spTgt spid="16"/>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p:tgtEl>
                                          <p:spTgt spid="22"/>
                                        </p:tgtEl>
                                        <p:attrNameLst>
                                          <p:attrName>ppt_y</p:attrName>
                                        </p:attrNameLst>
                                      </p:cBhvr>
                                      <p:tavLst>
                                        <p:tav tm="0">
                                          <p:val>
                                            <p:strVal val="#ppt_y-#ppt_h*1.125000"/>
                                          </p:val>
                                        </p:tav>
                                        <p:tav tm="100000">
                                          <p:val>
                                            <p:strVal val="#ppt_y"/>
                                          </p:val>
                                        </p:tav>
                                      </p:tavLst>
                                    </p:anim>
                                    <p:animEffect transition="in" filter="wipe(down)">
                                      <p:cBhvr>
                                        <p:cTn id="38" dur="500"/>
                                        <p:tgtEl>
                                          <p:spTgt spid="22"/>
                                        </p:tgtEl>
                                      </p:cBhvr>
                                    </p:animEffect>
                                  </p:childTnLst>
                                </p:cTn>
                              </p:par>
                            </p:childTnLst>
                          </p:cTn>
                        </p:par>
                        <p:par>
                          <p:cTn id="39" fill="hold">
                            <p:stCondLst>
                              <p:cond delay="3500"/>
                            </p:stCondLst>
                            <p:childTnLst>
                              <p:par>
                                <p:cTn id="40" presetID="12" presetClass="entr" presetSubtype="1" fill="hold"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p:tgtEl>
                                          <p:spTgt spid="28"/>
                                        </p:tgtEl>
                                        <p:attrNameLst>
                                          <p:attrName>ppt_y</p:attrName>
                                        </p:attrNameLst>
                                      </p:cBhvr>
                                      <p:tavLst>
                                        <p:tav tm="0">
                                          <p:val>
                                            <p:strVal val="#ppt_y-#ppt_h*1.125000"/>
                                          </p:val>
                                        </p:tav>
                                        <p:tav tm="100000">
                                          <p:val>
                                            <p:strVal val="#ppt_y"/>
                                          </p:val>
                                        </p:tav>
                                      </p:tavLst>
                                    </p:anim>
                                    <p:animEffect transition="in" filter="wipe(down)">
                                      <p:cBhvr>
                                        <p:cTn id="4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急诊科护理工作</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管理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一、急诊科人员管理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643" y="3330"/>
              <a:ext cx="8769" cy="341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（一）急诊科的人员编制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急诊科应配备足够数量、受过专门训练、掌握急诊医学基本理论、基础知识和基本操作技能、具备独立工作能力的医护人员。各医院可根据急诊任务的轻重及医院人员总编制情况确定急诊科的编制。</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1288415" y="1913255"/>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993775" y="1271588"/>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（二）急诊护理人员的素质要求</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2" name="组合 101"/>
          <p:cNvGrpSpPr/>
          <p:nvPr/>
        </p:nvGrpSpPr>
        <p:grpSpPr>
          <a:xfrm>
            <a:off x="2591435" y="2332355"/>
            <a:ext cx="1898650" cy="1822450"/>
            <a:chOff x="2329" y="3890"/>
            <a:chExt cx="2990" cy="2870"/>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lnSpcReduction="20000"/>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1. 具有良好的思想道德品质和高尚的医德</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5028248" y="2332355"/>
            <a:ext cx="1898650" cy="1822450"/>
            <a:chOff x="6168" y="3890"/>
            <a:chExt cx="2990" cy="2870"/>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rPr>
                <a:t>2. 具有精湛的护理技术</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531735" y="2332355"/>
            <a:ext cx="1898650" cy="1822450"/>
            <a:chOff x="10109" y="3890"/>
            <a:chExt cx="2990" cy="2870"/>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lnSpcReduction="20000"/>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3. 具有敏锐的观察力和应变</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能力</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4383723" y="4173855"/>
            <a:ext cx="1898650" cy="1822450"/>
            <a:chOff x="5152" y="6789"/>
            <a:chExt cx="2990" cy="2870"/>
          </a:xfrm>
        </p:grpSpPr>
        <p:cxnSp>
          <p:nvCxnSpPr>
            <p:cNvPr id="63" name="直接连接符 62"/>
            <p:cNvCxnSpPr>
              <a:stCxn id="64" idx="3"/>
            </p:cNvCxnSpPr>
            <p:nvPr>
              <p:custDataLst>
                <p:tags r:id="rId17"/>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8"/>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19"/>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0"/>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D</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1"/>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4. 具有良好的沟通能力</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885623" y="4194493"/>
            <a:ext cx="1898650" cy="1822450"/>
            <a:chOff x="9093" y="6823"/>
            <a:chExt cx="2990" cy="2870"/>
          </a:xfrm>
        </p:grpSpPr>
        <p:cxnSp>
          <p:nvCxnSpPr>
            <p:cNvPr id="67" name="直接连接符 66"/>
            <p:cNvCxnSpPr>
              <a:stCxn id="68" idx="3"/>
            </p:cNvCxnSpPr>
            <p:nvPr>
              <p:custDataLst>
                <p:tags r:id="rId22"/>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3"/>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4"/>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5"/>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E</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6"/>
              </p:custDataLst>
            </p:nvPr>
          </p:nvSpPr>
          <p:spPr>
            <a:xfrm>
              <a:off x="9176" y="7208"/>
              <a:ext cx="2830" cy="1366"/>
            </a:xfrm>
            <a:prstGeom prst="rect">
              <a:avLst/>
            </a:prstGeom>
            <a:noFill/>
            <a:ln>
              <a:noFill/>
            </a:ln>
          </p:spPr>
          <p:txBody>
            <a:bodyPr wrap="square" rtlCol="0" anchor="ctr" anchorCtr="0">
              <a:normAutofit lnSpcReduction="20000"/>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5. 具有职业自我防护意识和法律意识</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3" name="Title 6"/>
          <p:cNvSpPr txBox="1"/>
          <p:nvPr>
            <p:custDataLst>
              <p:tags r:id="rId27"/>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一、急诊科人员管理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一、急诊科人员管理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643" y="3031"/>
              <a:ext cx="8769"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（三）急诊科护理人员专业要求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主要掌握危急重症和生命支持治疗的基本功，包括心血管危重症、张力性气胸、脑血管意外、各种急性大出血、各种急性中毒、高热惊厥、烧伤、颅脑外伤、脊髓损伤、昏迷、休克、溺水、触电、急腹症等患者的诊治抢救与护理。所有医护人员均应掌握徒手心肺复苏、人工呼吸、气管插管或必要时切开、心脏除颤起搏、洗胃等急救技术。</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1288415" y="1913255"/>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二、急救设备的管理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832"/>
              <a:ext cx="16226"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（一）器材与药品基本配置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急诊科（室）应配备与其任务、功能、规模相应的急诊抢救药品与器材。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基本设备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心电图机、心电除颤仪、心电监护仪、吸氧装置、洗胃机、呼吸机、吸引器、抢救车、床边 X 线机、多功能抢救床、便携式超声仪、一般急救搬动/ 转运器械、通信设备。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必备无菌治疗包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腰椎穿刺包、胸腔穿刺包、腹腔穿刺包、气管切开包、清创缝合包、导尿包、静脉切开包、胃肠减压包、心脏按压包、烧伤包。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二、急救设备的管理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3239"/>
              <a:ext cx="7322"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常备主要药品种类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中枢神经兴奋剂、升压降压药、强心药、利尿及脱水药、抗心律失常药、血管扩张药、神经药、镇静去痛药、解热药、解毒药、止喘止咳药，纠正水电解质、酸碱平衡失调类药，包括各种输液、局麻药、激素类药、抗生素类药等。</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6541135" y="1824990"/>
            <a:ext cx="3785870" cy="3576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二、急救设备的管理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638"/>
              <a:ext cx="9918" cy="6375"/>
            </a:xfrm>
            <a:prstGeom prst="rect">
              <a:avLst/>
            </a:prstGeom>
            <a:noFill/>
          </p:spPr>
          <p:txBody>
            <a:bodyPr wrap="square" rtlCol="0">
              <a:spAutoFit/>
            </a:bodyPr>
            <a:lstStyle/>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（二）急救设备的管理 </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（1）按照专人保管、专人负责、妥善使用的原则。一般由 1 位护士负责管理，按不同仪器管理要求进行每日 1 次、每周 1 次、每月 1 次的清点并检查仪器的运转情况，使之随时保持在备用状态。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（2）新添仪器应进行调试，合格后方可投入使用，并由设备处与急诊科共同提出“三定”标准（定使用寿命、定收费标准、定使用效率）。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（3）所有贵重仪器设备均应制定出相应的仪器操作规则，写出书面文字卡片，连同使用登记本挂在仪器旁，便于仪器的正确使用。</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p:cNvPicPr>
            <a:picLocks noChangeAspect="1"/>
          </p:cNvPicPr>
          <p:nvPr/>
        </p:nvPicPr>
        <p:blipFill>
          <a:blip r:embed="rId5"/>
          <a:stretch>
            <a:fillRect/>
          </a:stretch>
        </p:blipFill>
        <p:spPr>
          <a:xfrm>
            <a:off x="7860665" y="2000250"/>
            <a:ext cx="3261360" cy="322643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二、急救设备的管理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638"/>
              <a:ext cx="9918" cy="5808"/>
            </a:xfrm>
            <a:prstGeom prst="rect">
              <a:avLst/>
            </a:prstGeom>
            <a:noFill/>
          </p:spPr>
          <p:txBody>
            <a:bodyPr wrap="square" rtlCol="0">
              <a:spAutoFit/>
            </a:bodyPr>
            <a:lstStyle/>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（4）操作前先检查仪器运转是否正常，操作中严格执行各项仪器操作规程，操作后要切断仪器电源，擦拭干净，并进行必要的消毒处理。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（5）操作人员应经过培训，正确掌握使用方法、适应证和注意事项，并熟悉仪器的结构和性能，负责日常清洁保养，及时排除故障。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6）医疗设备管理人员要定期检修，尤其是贵重、精密仪器，要及时调整不常使用或需要更新换代的设备，以使所有仪器发挥最大的使用效能。</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（7）各类仪器定位放置。</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p:cNvPicPr>
            <a:picLocks noChangeAspect="1"/>
          </p:cNvPicPr>
          <p:nvPr/>
        </p:nvPicPr>
        <p:blipFill>
          <a:blip r:embed="rId5"/>
          <a:stretch>
            <a:fillRect/>
          </a:stretch>
        </p:blipFill>
        <p:spPr>
          <a:xfrm>
            <a:off x="7860665" y="2000250"/>
            <a:ext cx="3261360" cy="322643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三、急诊科管理制度</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2143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76" y="3423"/>
              <a:ext cx="9918" cy="341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（1）严格执行《全国医院工作条例》中有关急诊方面的各项规章制度。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（2）制定切实可行的各项急诊抢救技术操作常规、急救程序、护理常规及质量标准。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（3）应有接收成批患者的紧急预案。</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5"/>
          <a:stretch>
            <a:fillRect/>
          </a:stretch>
        </p:blipFill>
        <p:spPr>
          <a:xfrm>
            <a:off x="7680960" y="2028825"/>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四、建立良好的急诊护患关系</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73" y="2832"/>
              <a:ext cx="15139" cy="79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（一）急诊患者及其家属的心理特点</a:t>
              </a:r>
              <a:endParaRPr lang="zh-CN" altLang="en-US">
                <a:latin typeface="微软雅黑" panose="020B0503020204020204" charset="-122"/>
                <a:ea typeface="微软雅黑" panose="020B0503020204020204" charset="-122"/>
                <a:cs typeface="微软雅黑" panose="020B0503020204020204" charset="-122"/>
              </a:endParaRPr>
            </a:p>
          </p:txBody>
        </p:sp>
      </p:grpSp>
      <p:grpSp>
        <p:nvGrpSpPr>
          <p:cNvPr id="4" name="组合 3"/>
          <p:cNvGrpSpPr/>
          <p:nvPr/>
        </p:nvGrpSpPr>
        <p:grpSpPr>
          <a:xfrm>
            <a:off x="1052830" y="3234055"/>
            <a:ext cx="2079625" cy="1595438"/>
            <a:chOff x="3200" y="3624"/>
            <a:chExt cx="3276" cy="2513"/>
          </a:xfrm>
        </p:grpSpPr>
        <p:sp>
          <p:nvSpPr>
            <p:cNvPr id="5" name="任意多边形 4"/>
            <p:cNvSpPr/>
            <p:nvPr>
              <p:custDataLst>
                <p:tags r:id="rId5"/>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 name="矩形 7"/>
            <p:cNvSpPr/>
            <p:nvPr>
              <p:custDataLst>
                <p:tags r:id="rId6"/>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圆角矩形 8"/>
            <p:cNvSpPr/>
            <p:nvPr>
              <p:custDataLst>
                <p:tags r:id="rId7"/>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 name="圆角矩形 9"/>
            <p:cNvSpPr/>
            <p:nvPr>
              <p:custDataLst>
                <p:tags r:id="rId8"/>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9"/>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恐惧感</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2" name="组合 11"/>
          <p:cNvGrpSpPr/>
          <p:nvPr/>
        </p:nvGrpSpPr>
        <p:grpSpPr>
          <a:xfrm>
            <a:off x="3743008" y="3244215"/>
            <a:ext cx="2079625" cy="1595438"/>
            <a:chOff x="7962" y="3624"/>
            <a:chExt cx="3276" cy="2513"/>
          </a:xfrm>
        </p:grpSpPr>
        <p:sp>
          <p:nvSpPr>
            <p:cNvPr id="13" name="任意多边形 12"/>
            <p:cNvSpPr/>
            <p:nvPr>
              <p:custDataLst>
                <p:tags r:id="rId10"/>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4" name="矩形 13"/>
            <p:cNvSpPr/>
            <p:nvPr>
              <p:custDataLst>
                <p:tags r:id="rId11"/>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5" name="圆角矩形 14"/>
            <p:cNvSpPr/>
            <p:nvPr>
              <p:custDataLst>
                <p:tags r:id="rId12"/>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6" name="圆角矩形 15"/>
            <p:cNvSpPr/>
            <p:nvPr>
              <p:custDataLst>
                <p:tags r:id="rId13"/>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优先感</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8" name="组合 17"/>
          <p:cNvGrpSpPr/>
          <p:nvPr/>
        </p:nvGrpSpPr>
        <p:grpSpPr>
          <a:xfrm>
            <a:off x="6405880" y="3234055"/>
            <a:ext cx="2079625" cy="1595438"/>
            <a:chOff x="12724" y="3624"/>
            <a:chExt cx="3276" cy="2513"/>
          </a:xfrm>
        </p:grpSpPr>
        <p:sp>
          <p:nvSpPr>
            <p:cNvPr id="19" name="任意多边形 18"/>
            <p:cNvSpPr/>
            <p:nvPr>
              <p:custDataLst>
                <p:tags r:id="rId15"/>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矩形 19"/>
            <p:cNvSpPr/>
            <p:nvPr>
              <p:custDataLst>
                <p:tags r:id="rId16"/>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圆角矩形 20"/>
            <p:cNvSpPr/>
            <p:nvPr>
              <p:custDataLst>
                <p:tags r:id="rId17"/>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5" name="圆角矩形 24"/>
            <p:cNvSpPr/>
            <p:nvPr>
              <p:custDataLst>
                <p:tags r:id="rId18"/>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19"/>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陌生感</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9199880" y="3202623"/>
            <a:ext cx="2079625" cy="1595437"/>
            <a:chOff x="3200" y="6297"/>
            <a:chExt cx="3276" cy="2513"/>
          </a:xfrm>
        </p:grpSpPr>
        <p:sp>
          <p:nvSpPr>
            <p:cNvPr id="82" name="任意多边形 81"/>
            <p:cNvSpPr/>
            <p:nvPr>
              <p:custDataLst>
                <p:tags r:id="rId20"/>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21"/>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22"/>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3"/>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4"/>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无助感</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p:tgtEl>
                                          <p:spTgt spid="12"/>
                                        </p:tgtEl>
                                        <p:attrNameLst>
                                          <p:attrName>ppt_y</p:attrName>
                                        </p:attrNameLst>
                                      </p:cBhvr>
                                      <p:tavLst>
                                        <p:tav tm="0">
                                          <p:val>
                                            <p:strVal val="#ppt_y-#ppt_h*1.125000"/>
                                          </p:val>
                                        </p:tav>
                                        <p:tav tm="100000">
                                          <p:val>
                                            <p:strVal val="#ppt_y"/>
                                          </p:val>
                                        </p:tav>
                                      </p:tavLst>
                                    </p:anim>
                                    <p:animEffect transition="in" filter="wipe(down)">
                                      <p:cBhvr>
                                        <p:cTn id="13" dur="500"/>
                                        <p:tgtEl>
                                          <p:spTgt spid="1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p:tgtEl>
                                          <p:spTgt spid="18"/>
                                        </p:tgtEl>
                                        <p:attrNameLst>
                                          <p:attrName>ppt_y</p:attrName>
                                        </p:attrNameLst>
                                      </p:cBhvr>
                                      <p:tavLst>
                                        <p:tav tm="0">
                                          <p:val>
                                            <p:strVal val="#ppt_y-#ppt_h*1.125000"/>
                                          </p:val>
                                        </p:tav>
                                        <p:tav tm="100000">
                                          <p:val>
                                            <p:strVal val="#ppt_y"/>
                                          </p:val>
                                        </p:tav>
                                      </p:tavLst>
                                    </p:anim>
                                    <p:animEffect transition="in" filter="wipe(down)">
                                      <p:cBhvr>
                                        <p:cTn id="18" dur="500"/>
                                        <p:tgtEl>
                                          <p:spTgt spid="18"/>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三、院外急救的任务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804" y="2377"/>
              <a:ext cx="16194" cy="637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（二）建立良好护患关系技巧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（1）分诊护士应将来院的急诊患者进行快速、准确地分诊、分流，使他们尽快就诊。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（2）护士应主动向患者及其家属介绍急诊科的设施与布局、急诊科就诊特点、有关治疗和作息的安排以及医院的相关规定，使他们尽快熟悉环境，消除陌生感与恐惧感，自觉遵守医院规定，配合诊疗。</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（3）接待要热情和真诚，处理问题要沉着而果断，技术操作要准确而熟练，从而赢得患者及其家属的信任。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（4）尽量安排检查、治疗和护理操作相对集中进行，避免医疗救治时间的延搁，减少患者的痛苦与潜在危险，使其尽可能处在安静、舒适的环境，稳定其心理，从而缓解其紧张情绪，以达到最佳的救治效果。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（5）尊重患者及其家属的知情权，及时向他们解释或通告病情、治疗方案和预后的变化。</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三、院外急救的任务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096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774" y="2832"/>
              <a:ext cx="10067" cy="5378"/>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对患者提供适当的心理安慰，指导他们如何配合医疗护理工作，及时对患者给予关心与支持。在不影响治疗的情况下，尽量让家属陪伴，消除患者的孤独感与无助感，使其心理得到支持与稳定。如果有可能抢救无效，应事先通知其家属，使他们有一定的心理准备。</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（7）对抢救无效死亡的患者，做好家属的心理疏导。严肃、认真地做好死者的善后护理，体现出对死者的关爱、同情与尊重。</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7719695" y="2126615"/>
            <a:ext cx="3713480" cy="2604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单元三</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医院急诊科管理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447800" y="4290695"/>
            <a:ext cx="2361565" cy="152971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pPr>
            <a:r>
              <a:rPr dirty="0" smtClean="0"/>
              <a:t>1. 说出急救绿色通道的管理制度。</a:t>
            </a:r>
            <a:endParaRPr dirty="0" smtClean="0"/>
          </a:p>
          <a:p>
            <a:pPr algn="just" fontAlgn="auto">
              <a:lnSpc>
                <a:spcPct val="130000"/>
              </a:lnSpc>
              <a:spcBef>
                <a:spcPts val="0"/>
              </a:spcBef>
              <a:spcAft>
                <a:spcPts val="0"/>
              </a:spcAft>
            </a:pPr>
            <a:r>
              <a:rPr dirty="0" smtClean="0"/>
              <a:t>2. 描述急诊工作特点。</a:t>
            </a:r>
            <a:endParaRPr dirty="0" smtClean="0"/>
          </a:p>
          <a:p>
            <a:pPr algn="just" fontAlgn="auto">
              <a:lnSpc>
                <a:spcPct val="130000"/>
              </a:lnSpc>
              <a:spcBef>
                <a:spcPts val="0"/>
              </a:spcBef>
              <a:spcAft>
                <a:spcPts val="0"/>
              </a:spcAft>
            </a:pPr>
            <a:r>
              <a:rPr dirty="0" smtClean="0"/>
              <a:t>3. 记住急诊分诊要求。</a:t>
            </a:r>
            <a:endParaRPr dirty="0" smtClean="0"/>
          </a:p>
        </p:txBody>
      </p:sp>
      <p:sp>
        <p:nvSpPr>
          <p:cNvPr id="5" name="文本框 22"/>
          <p:cNvSpPr txBox="1"/>
          <p:nvPr/>
        </p:nvSpPr>
        <p:spPr>
          <a:xfrm flipH="1">
            <a:off x="5078730" y="4088765"/>
            <a:ext cx="2378710" cy="7556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描述急救设备药品的管理。</a:t>
            </a:r>
            <a:endParaRPr lang="zh-CN" altLang="en-US" dirty="0" smtClean="0"/>
          </a:p>
        </p:txBody>
      </p:sp>
      <p:sp>
        <p:nvSpPr>
          <p:cNvPr id="6" name="文本框 22"/>
          <p:cNvSpPr txBox="1"/>
          <p:nvPr/>
        </p:nvSpPr>
        <p:spPr>
          <a:xfrm flipH="1">
            <a:off x="8314690" y="4088765"/>
            <a:ext cx="2513330" cy="7556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sym typeface="+mn-ea"/>
              </a:rPr>
              <a:t>具备与患者及家属良好沟通的职业素养。</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2049"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急诊科的任务与</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设置</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一、急诊科的任务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857240" y="2261870"/>
            <a:ext cx="518731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（一）急诊</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急诊接受各种来源的急症危重患者，24 小时随时应诊。到达医院后，急诊护士负责接收、预检分诊、参与治疗和护理。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（二）急救</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急诊科是抢救急、危、重症的前沿，负责对前来急诊和院外转送来的危重患者实施抢救。</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290955" y="2540000"/>
            <a:ext cx="4116070" cy="2896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一、急诊科的任务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726305" y="1929130"/>
            <a:ext cx="646176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（三）科研</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诊科医护人员应在临床实践中不断总结经验，积极开展对有关急症的病因、临床表现、诊断、治疗及护理诸方面的研究，从中探寻规律，总结经验，建立科学的诊治、抢救流程，提高对急诊危重症救治的医疗护理水平。</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（四）培训</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应建立健全各级各类急诊医护人员的岗位培训制度。对不同年资的医护人员制定相应的专业培训计划，使他们能够胜任日益繁重的急诊工作。</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129030" y="2861310"/>
            <a:ext cx="3319145" cy="246062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二、急诊科的设置</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726305" y="1929130"/>
            <a:ext cx="646176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（一）急诊科的设置种类</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一般有两类，一类是把急诊工作作为医院门诊的一部分，在门诊部内设急救室，属于门诊部管理；另一类就是独立于门诊部的急诊科，有时可设急救中心，以加强急诊工作的开展。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（二）急诊科布局要求</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（1）急诊科应独立或相对独立成区，位于医院的一侧或前部，并临近各类辅助检查部门，便于迅速到达。</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（2）急诊科应有明显的路标和标志，特别是夜间应设有明亮的指示牌，以方便和引导就诊。</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05510" y="2444750"/>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二、急诊科的设置</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735830" y="2207260"/>
            <a:ext cx="646176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（3）急诊科入口应通畅，设有无障碍通道，方便轮椅、平车出入，并设有救护车通道和专用停靠处；有条件的可分设急诊通道和救护车出入通道。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（4）院内紧急救治绿色通道标志应清楚明显，紧急救治相关科室的服务能够保持连续与畅通。</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（5）急诊科应明亮通风，候诊区宽敞，就诊流程便捷通畅，建筑格局和设施应符合医院感染管理的要求。</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（6）急诊科应设有专门传呼（电话、对讲机）装置。</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05510" y="2444750"/>
            <a:ext cx="360045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9.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31.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34.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35.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36.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39.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41.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45.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46.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8.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9.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2.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4.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9.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45.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48.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49.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53.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54.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55.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64.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65.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6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3446</Words>
  <Application>WPS 演示</Application>
  <PresentationFormat>自定义</PresentationFormat>
  <Paragraphs>267</Paragraphs>
  <Slides>28</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231</cp:revision>
  <dcterms:created xsi:type="dcterms:W3CDTF">2019-11-11T13:37:00Z</dcterms:created>
  <dcterms:modified xsi:type="dcterms:W3CDTF">2022-02-21T10:06:14Z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