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42"/>
  </p:handoutMasterIdLst>
  <p:sldIdLst>
    <p:sldId id="256" r:id="rId4"/>
    <p:sldId id="751" r:id="rId5"/>
    <p:sldId id="279" r:id="rId6"/>
    <p:sldId id="759" r:id="rId8"/>
    <p:sldId id="760" r:id="rId9"/>
    <p:sldId id="781" r:id="rId10"/>
    <p:sldId id="918" r:id="rId11"/>
    <p:sldId id="888" r:id="rId12"/>
    <p:sldId id="919" r:id="rId13"/>
    <p:sldId id="889" r:id="rId14"/>
    <p:sldId id="920" r:id="rId15"/>
    <p:sldId id="870" r:id="rId16"/>
    <p:sldId id="871" r:id="rId17"/>
    <p:sldId id="926" r:id="rId18"/>
    <p:sldId id="927" r:id="rId19"/>
    <p:sldId id="928" r:id="rId20"/>
    <p:sldId id="929" r:id="rId21"/>
    <p:sldId id="930" r:id="rId22"/>
    <p:sldId id="931" r:id="rId23"/>
    <p:sldId id="933" r:id="rId24"/>
    <p:sldId id="934" r:id="rId25"/>
    <p:sldId id="935" r:id="rId26"/>
    <p:sldId id="936" r:id="rId27"/>
    <p:sldId id="937" r:id="rId28"/>
    <p:sldId id="938" r:id="rId29"/>
    <p:sldId id="939" r:id="rId30"/>
    <p:sldId id="940" r:id="rId31"/>
    <p:sldId id="941" r:id="rId32"/>
    <p:sldId id="942" r:id="rId33"/>
    <p:sldId id="943" r:id="rId34"/>
    <p:sldId id="944" r:id="rId35"/>
    <p:sldId id="945" r:id="rId36"/>
    <p:sldId id="946" r:id="rId37"/>
    <p:sldId id="947" r:id="rId38"/>
    <p:sldId id="948" r:id="rId39"/>
    <p:sldId id="949" r:id="rId40"/>
    <p:sldId id="270" r:id="rId41"/>
  </p:sldIdLst>
  <p:sldSz cx="12192000" cy="6858000"/>
  <p:notesSz cx="7103745" cy="10234295"/>
  <p:embeddedFontLst>
    <p:embeddedFont>
      <p:font typeface="黑体" panose="02010609060101010101" charset="-122"/>
      <p:regular r:id="rId47"/>
    </p:embeddedFont>
    <p:embeddedFont>
      <p:font typeface="微软雅黑" panose="020B0503020204020204" charset="-122"/>
      <p:regular r:id="rId48"/>
    </p:embeddedFont>
    <p:embeddedFont>
      <p:font typeface="华文细黑" panose="02010600040101010101" charset="-122"/>
      <p:regular r:id="rId4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7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font" Target="fonts/font3.fntdata"/><Relationship Id="rId48" Type="http://schemas.openxmlformats.org/officeDocument/2006/relationships/font" Target="fonts/font2.fntdata"/><Relationship Id="rId47" Type="http://schemas.openxmlformats.org/officeDocument/2006/relationships/font" Target="fonts/font1.fntdata"/><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png"/><Relationship Id="rId2" Type="http://schemas.openxmlformats.org/officeDocument/2006/relationships/tags" Target="../tags/tag39.xml"/><Relationship Id="rId1" Type="http://schemas.openxmlformats.org/officeDocument/2006/relationships/tags" Target="../tags/tag38.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tags" Target="../tags/tag41.xml"/><Relationship Id="rId1" Type="http://schemas.openxmlformats.org/officeDocument/2006/relationships/tags" Target="../tags/tag4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6.png"/><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78.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25.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8" Type="http://schemas.openxmlformats.org/officeDocument/2006/relationships/slideLayout" Target="../slideLayouts/slideLayout14.xml"/><Relationship Id="rId27" Type="http://schemas.openxmlformats.org/officeDocument/2006/relationships/tags" Target="../tags/tag113.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tags" Target="../tags/tag106.xml"/><Relationship Id="rId2" Type="http://schemas.openxmlformats.org/officeDocument/2006/relationships/tags" Target="../tags/tag88.xml"/><Relationship Id="rId19" Type="http://schemas.openxmlformats.org/officeDocument/2006/relationships/tags" Target="../tags/tag105.xml"/><Relationship Id="rId18" Type="http://schemas.openxmlformats.org/officeDocument/2006/relationships/tags" Target="../tags/tag104.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0.png"/><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2.png"/><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3.png"/><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4.png"/><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35.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5" Type="http://schemas.openxmlformats.org/officeDocument/2006/relationships/slideLayout" Target="../slideLayouts/slideLayout14.xml"/><Relationship Id="rId24" Type="http://schemas.openxmlformats.org/officeDocument/2006/relationships/tags" Target="../tags/tag169.xml"/><Relationship Id="rId23" Type="http://schemas.openxmlformats.org/officeDocument/2006/relationships/tags" Target="../tags/tag168.xml"/><Relationship Id="rId22" Type="http://schemas.openxmlformats.org/officeDocument/2006/relationships/tags" Target="../tags/tag167.xml"/><Relationship Id="rId21" Type="http://schemas.openxmlformats.org/officeDocument/2006/relationships/tags" Target="../tags/tag166.xml"/><Relationship Id="rId20" Type="http://schemas.openxmlformats.org/officeDocument/2006/relationships/tags" Target="../tags/tag165.xml"/><Relationship Id="rId2" Type="http://schemas.openxmlformats.org/officeDocument/2006/relationships/tags" Target="../tags/tag147.xml"/><Relationship Id="rId19" Type="http://schemas.openxmlformats.org/officeDocument/2006/relationships/tags" Target="../tags/tag164.xml"/><Relationship Id="rId18" Type="http://schemas.openxmlformats.org/officeDocument/2006/relationships/tags" Target="../tags/tag163.xml"/><Relationship Id="rId17" Type="http://schemas.openxmlformats.org/officeDocument/2006/relationships/tags" Target="../tags/tag162.xml"/><Relationship Id="rId16" Type="http://schemas.openxmlformats.org/officeDocument/2006/relationships/tags" Target="../tags/tag161.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8" Type="http://schemas.openxmlformats.org/officeDocument/2006/relationships/slideLayout" Target="../slideLayouts/slideLayout14.xml"/><Relationship Id="rId27" Type="http://schemas.openxmlformats.org/officeDocument/2006/relationships/tags" Target="../tags/tag33.xml"/><Relationship Id="rId26" Type="http://schemas.openxmlformats.org/officeDocument/2006/relationships/tags" Target="../tags/tag32.xml"/><Relationship Id="rId25" Type="http://schemas.openxmlformats.org/officeDocument/2006/relationships/tags" Target="../tags/tag31.xml"/><Relationship Id="rId24" Type="http://schemas.openxmlformats.org/officeDocument/2006/relationships/tags" Target="../tags/tag30.xml"/><Relationship Id="rId23" Type="http://schemas.openxmlformats.org/officeDocument/2006/relationships/tags" Target="../tags/tag29.xml"/><Relationship Id="rId22" Type="http://schemas.openxmlformats.org/officeDocument/2006/relationships/tags" Target="../tags/tag28.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tags" Target="../tags/tag8.xml"/><Relationship Id="rId19" Type="http://schemas.openxmlformats.org/officeDocument/2006/relationships/tags" Target="../tags/tag25.xml"/><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35.xml"/><Relationship Id="rId1" Type="http://schemas.openxmlformats.org/officeDocument/2006/relationships/tags" Target="../tags/tag34.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37.xml"/><Relationship Id="rId1"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急救护理技术</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四、心脏骤停的诊断</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82675" y="2137410"/>
            <a:ext cx="498602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临床上患者一旦出现意识丧失、大动脉搏动消失即可诊断为心脏骤停。</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诊断心脏骤停的方法如下。</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（1）判断意识时，救护者可直接呼叫患者姓名或轻拍其肩（图 5-1）。判断内容包括意识状态，有无反应。不清楚有无头部损伤时不可摇其头部。判断过程要求在 10 秒内完成。明确意识丧失后，应立即呼救。</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6939915" y="2561590"/>
            <a:ext cx="3885565" cy="2193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75715"/>
            <a:ext cx="10870565" cy="469773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四、心脏骤停的诊断</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96975" y="1649095"/>
            <a:ext cx="9798050" cy="17532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（2）判断患者有无自主呼吸时，救护者先使其气道通畅，将耳及面部贴近患者口鼻，仔细听有无呼吸声音，面部感觉有无气体从呼吸道排出，眼睛观察胸廓有无起伏（图 5-2）。</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（3）判断大动脉搏动时，一手置于患者前额使其头部保持后仰的同时，另一手触摸其颈动脉（图 5-3），婴儿可触摸其肱动脉。</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3622040" y="3759200"/>
            <a:ext cx="5071110" cy="1802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290799" y="221043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心肺脑复苏</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866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一、基础生命支持（BLS）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pic>
        <p:nvPicPr>
          <p:cNvPr id="5" name="图片 4"/>
          <p:cNvPicPr>
            <a:picLocks noChangeAspect="1"/>
          </p:cNvPicPr>
          <p:nvPr/>
        </p:nvPicPr>
        <p:blipFill>
          <a:blip r:embed="rId5"/>
          <a:stretch>
            <a:fillRect/>
          </a:stretch>
        </p:blipFill>
        <p:spPr>
          <a:xfrm>
            <a:off x="6548120" y="1415415"/>
            <a:ext cx="4218940" cy="4416425"/>
          </a:xfrm>
          <a:prstGeom prst="rect">
            <a:avLst/>
          </a:prstGeom>
        </p:spPr>
      </p:pic>
      <p:sp>
        <p:nvSpPr>
          <p:cNvPr id="6" name="文本框 5"/>
          <p:cNvSpPr txBox="1"/>
          <p:nvPr/>
        </p:nvSpPr>
        <p:spPr>
          <a:xfrm>
            <a:off x="1140460" y="1708150"/>
            <a:ext cx="5118100" cy="383095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基础生命支持（BLS）又称初期复苏或现场急救。主要任务是迅速有效地恢复生命器官（特别是心脏和脑）的供血和供氧。</a:t>
            </a:r>
            <a:endParaRPr lang="en-US" altLang="zh-CN">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a:latin typeface="微软雅黑" panose="020B0503020204020204" charset="-122"/>
                <a:ea typeface="微软雅黑" panose="020B0503020204020204" charset="-122"/>
                <a:cs typeface="微软雅黑" panose="020B0503020204020204" charset="-122"/>
              </a:rPr>
              <a:t>在基础生命支持（BLS）阶段，除了条件允许尽早应用除颤仪外，该阶段的基本任务和步骤可归纳为 C、A、B 三步：C（circulation）指建立有效的人工循环；A（airway）指保持气道通畅；B（breathing）指进行有效的人工呼吸。成人基础生命支持程序如图 5-4 所示。</a:t>
            </a: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75</a:t>
            </a:r>
            <a:r>
              <a:rPr lang="zh-CN" altLang="en-US">
                <a:latin typeface="微软雅黑" panose="020B0503020204020204" charset="-122"/>
                <a:ea typeface="微软雅黑" panose="020B0503020204020204" charset="-122"/>
                <a:cs typeface="微软雅黑" panose="020B0503020204020204" charset="-122"/>
              </a:rPr>
              <a:t>页）</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866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一、基础生命支持（BLS）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140460" y="2014855"/>
            <a:ext cx="5118100" cy="2999740"/>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（一）人工循环（心脏按压）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心脏按压是指间接或直接按压心脏以形成暂时人工循环的方法。有效的人工循环能维持心脏的充盈和排出，诱发心脏的自律性搏动，并可能预防生命重要器官因长时间缺氧而导致的不可逆性改变。心脏按压分胸外心脏按压和开胸心脏按压两种方法。</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866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一、基础生命支持（BLS）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140460" y="1568450"/>
            <a:ext cx="10073005" cy="424624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（二）气道通畅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抢救呼吸停止的患者时，气道通畅是首要措施。清除患者口鼻咽腔异物。心搏停止后，意识丧失，全身肌肉（包括舌肌）松弛，舌根后坠，造成呼吸道阻塞。患者意识丧失后，会因各种原因发生呼吸道梗阻，其中较常见的原因是舌后坠和呼吸道内的分泌物、呕吐物等。因此，在施行人工呼吸前必须确</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保呼吸道通畅。其方法如下。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 仰面举颌（颏）法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仰面举颌（颏）法是保持气道通畅的常用方法。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 托下颌法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患者平卧，救护者用两手同时将左右下颌角托起，一面使其头后仰，一面将下颌骨前移（图 5-8）。</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866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一、基础生命支持（BLS）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1541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188720" y="1873250"/>
            <a:ext cx="10073005" cy="133794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 仰面抬颈法</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使患者平卧，救护者一手抬起患者颈部，另一手以小鱼际侧下按患者前额，使其头后仰，颈部抬起（图 5-9）。但对于颈部损伤的患者不用此法。</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3413760" y="3623310"/>
            <a:ext cx="5076825" cy="2009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866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一、基础生命支持（BLS）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188720" y="1873250"/>
            <a:ext cx="10073005" cy="216852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（三）人工呼吸</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人工呼吸的原理是利用人工方法使气体被动进入或排出肺脏，以保证机体氧的供给和二氧化碳的排出。人工呼吸方法可分为两类：一类是徒手人工呼吸法，其中以口对口（鼻）人工呼吸最适于现场复苏；另一类是利用器械或特制呼吸器以得到最佳的人工呼吸，主要用于进一步生命支持和延续生命支持。</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4373880" y="3791585"/>
            <a:ext cx="3703320" cy="2035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6972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二、进一步生命支持（ACLS）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188720" y="1873250"/>
            <a:ext cx="10073005" cy="3415030"/>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（一）呼吸支持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呼吸支持是在保持呼吸道通畅的基础上，利用器械或呼吸器进行人工呼吸。</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 气道控制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需行心肺复苏的患者中，约有 90% 的患者呼吸道都有不同程度的梗阻。仰面举颏等方法虽然可以保持呼吸道的通畅，但往往难以持久。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 机械呼吸</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利用器械或呼吸器进行人工呼吸，其效果较徒手人工呼吸更为有效。在建立通畅的呼吸道后应立即给患者进行机械呼吸。</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6972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二、进一步生命支持（ACLS）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169035" y="1820545"/>
            <a:ext cx="10073005" cy="383095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 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（1）严密观察病情：注意观察患者的呼吸、神志及皮肤颜色，及时送检血气分析。</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（2）保持呼吸道通畅：加强呼吸道管理，及时做好气道湿化，根据患者的表现及血气分析结果及时清除呼吸道分泌物，吸痰时严格无菌操作。</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（3）预防肺部并发症：心脏骤停的患者免疫力下降，咳嗽反射停止，加之气管插管等引起分泌物增多，故易并发肺部炎症。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4）使用机械通气的护理：①协助做好气管插管、气管切开等操作。②密切观察病情变化，根据病情调整潮气量、呼吸频率。③气管切开后应注意及时更换敷料，预防感染，观察有无导管阻塞、衔接松脱、皮下气肿等。④控制吸入氧的浓度和流量。</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院外急救护理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医院急诊科管理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重症监护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心肺脑复苏技术与护理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理化因素所致疾病患者的急救与护理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常用救护技术及护理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6972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二、进一步生命支持（ACLS）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17295" y="1597025"/>
            <a:ext cx="10073005" cy="424624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（二）复苏药物的应用</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 用药目的</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激发心脏复跳并增强心肌收缩力，防治心律失常，纠正酸中毒及电解质紊乱，降低除颤阈值，为除颤创造条件。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（1）静脉给药：是首选的复苏用药途径。复苏时的给药务必迅速准确，由于建立颈内或锁骨下静脉等中心静脉通道往往会受胸外按压术的干扰，最好经肘静脉穿刺置管，以便药物迅速经血液到达重要器官。</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（2）气管给药：某些药物可经气管插管注入气管，如在静脉通道建立之前已完成气管插管并及时给药，可迅速通过气管、支气管黏膜吸收而进入血液循环。常用药物有肾上腺素、利多卡因、阿托品等。</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6972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二、进一步生命支持（ACLS）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17295" y="1597025"/>
            <a:ext cx="10073005" cy="383095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（3）心内注射给药：心内注射给药有许多缺点，如给药时需中断 CPR，操作不当可发生气胸、血胸、心肌或冠状动脉撕裂、心包积血等，若将肾上腺素等药物注入心肌内，还可造成顽固性室颤。</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 常用药物</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（1）肾上腺素：是心肺复苏中的首选药物。</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（2）利多卡因：是治疗室性心律失常的有效药物。</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（3）阿托品：能解除迷走神经对心脏的抑制，加快心率，对窦性心动过缓有较好的疗效，尤其适用于因心肌梗死而致的严重窦性心动过缓合并有低血压时。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（4）碳酸氢钠：心脏骤停后由于呼吸循环停止导致代谢性酸中毒和呼吸性酸中毒。</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（5）胺碘酮：胺碘酮作用于阻断钠、钾、钙通道和 α、β 受体。</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882015" y="3155950"/>
            <a:ext cx="1938655" cy="1567180"/>
          </a:xfrm>
          <a:prstGeom prst="hexagon">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3200" b="1" dirty="0">
              <a:cs typeface="+mn-ea"/>
              <a:sym typeface="+mn-lt"/>
            </a:endParaRPr>
          </a:p>
        </p:txBody>
      </p:sp>
      <p:cxnSp>
        <p:nvCxnSpPr>
          <p:cNvPr id="8" name="直接箭头连接符 7"/>
          <p:cNvCxnSpPr>
            <a:stCxn id="5" idx="0"/>
          </p:cNvCxnSpPr>
          <p:nvPr/>
        </p:nvCxnSpPr>
        <p:spPr>
          <a:xfrm>
            <a:off x="2820670" y="39395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957705"/>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lstStyle/>
          <a:p>
            <a:pPr algn="ctr"/>
            <a:endParaRPr lang="zh-CN" altLang="en-US" sz="100">
              <a:cs typeface="+mn-ea"/>
              <a:sym typeface="+mn-lt"/>
            </a:endParaRPr>
          </a:p>
        </p:txBody>
      </p:sp>
      <p:sp>
        <p:nvSpPr>
          <p:cNvPr id="14" name="TextBox 9"/>
          <p:cNvSpPr txBox="1"/>
          <p:nvPr/>
        </p:nvSpPr>
        <p:spPr>
          <a:xfrm>
            <a:off x="3790315" y="2174875"/>
            <a:ext cx="7417435" cy="2861310"/>
          </a:xfrm>
          <a:prstGeom prst="rect">
            <a:avLst/>
          </a:prstGeom>
          <a:noFill/>
        </p:spPr>
        <p:txBody>
          <a:bodyPr wrap="square" lIns="91459" tIns="45729" rIns="91459" bIns="45729" rtlCol="0">
            <a:spAutoFit/>
          </a:bodyPr>
          <a:lstStyle/>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（三）心电监测</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a:p>
            <a:pPr indent="457200" algn="just" fontAlgn="auto">
              <a:lnSpc>
                <a:spcPct val="200000"/>
              </a:lnSpc>
              <a:spcBef>
                <a:spcPts val="0"/>
              </a:spcBef>
              <a:spcAft>
                <a:spcPts val="0"/>
              </a:spcAft>
              <a:extLst>
                <a:ext uri="{35155182-B16C-46BC-9424-99874614C6A1}">
                  <wpsdc:indentchars xmlns:wpsdc="http://www.wps.cn/officeDocument/2017/drawingmlCustomData" val="200" checksum="59296752"/>
                </a:ext>
              </a:extLst>
            </a:pPr>
            <a:r>
              <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rPr>
              <a:t>应尽快监测心电图。因为心脏停搏时的心律可能是心室停顿，也可能是心室纤颤，两者临床表现虽然相同，但治疗却各异，只有心电图才能鉴别。在复苏过程中还可能出现其他心律失常，心电图可明确其性质，为治疗提供重要依据。</a:t>
            </a:r>
            <a:endParaRPr dirty="0">
              <a:solidFill>
                <a:schemeClr val="accent1">
                  <a:lumMod val="75000"/>
                </a:schemeClr>
              </a:solidFill>
              <a:latin typeface="微软雅黑" panose="020B0503020204020204" charset="-122"/>
              <a:ea typeface="微软雅黑" panose="020B0503020204020204" charset="-122"/>
              <a:cs typeface="黑体" panose="02010609060101010101" charset="-122"/>
              <a:sym typeface="+mn-lt"/>
            </a:endParaRPr>
          </a:p>
        </p:txBody>
      </p:sp>
      <p:sp>
        <p:nvSpPr>
          <p:cNvPr id="12" name="Freeform 12"/>
          <p:cNvSpPr>
            <a:spLocks noEditPoints="1"/>
          </p:cNvSpPr>
          <p:nvPr/>
        </p:nvSpPr>
        <p:spPr bwMode="auto">
          <a:xfrm>
            <a:off x="1532389" y="3679457"/>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思源黑体" panose="020B0400000000000000" pitchFamily="34" charset="-122"/>
              <a:ea typeface="思源黑体" panose="020B0400000000000000" pitchFamily="34" charset="-122"/>
              <a:sym typeface="思源黑体" panose="020B0400000000000000" pitchFamily="34" charset="-122"/>
            </a:endParaRPr>
          </a:p>
        </p:txBody>
      </p:sp>
      <p:grpSp>
        <p:nvGrpSpPr>
          <p:cNvPr id="18" name="组合 17"/>
          <p:cNvGrpSpPr/>
          <p:nvPr/>
        </p:nvGrpSpPr>
        <p:grpSpPr>
          <a:xfrm rot="8134866">
            <a:off x="10232133" y="711878"/>
            <a:ext cx="2063758" cy="414895"/>
            <a:chOff x="-1807037" y="192249"/>
            <a:chExt cx="2880995" cy="579191"/>
          </a:xfrm>
        </p:grpSpPr>
        <p:sp>
          <p:nvSpPr>
            <p:cNvPr id="19" name="矩形: 圆角 18"/>
            <p:cNvSpPr/>
            <p:nvPr/>
          </p:nvSpPr>
          <p:spPr>
            <a:xfrm>
              <a:off x="-1807037" y="256103"/>
              <a:ext cx="2567235" cy="51533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22"/>
            <p:cNvSpPr/>
            <p:nvPr/>
          </p:nvSpPr>
          <p:spPr>
            <a:xfrm>
              <a:off x="27223" y="192249"/>
              <a:ext cx="1046735" cy="27943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itle 6"/>
          <p:cNvSpPr txBox="1"/>
          <p:nvPr>
            <p:custDataLst>
              <p:tags r:id="rId1"/>
            </p:custDataLst>
          </p:nvPr>
        </p:nvSpPr>
        <p:spPr>
          <a:xfrm>
            <a:off x="231407" y="87859"/>
            <a:ext cx="56972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二、进一步生命支持（ACLS）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P spid="1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771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三、延续生命支持（PLS）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17295" y="1597025"/>
            <a:ext cx="10073005" cy="424624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（一）脑复苏护理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 维持血压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复苏后往往有血压不稳或低血压状态，而脑血流依赖于脑灌注压，以恢复脑循环和改善周身组织灌注，同时应防止血压过高而加重脑水肿，防止血压过低而加重脑及其他脏器组织缺血、缺氧。</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 呼吸管理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大脑缺氧是脑水肿的重要根源，因此应维持良好的呼吸功能。患者应常规吸氧，尽早应用机械通气，并保持中等过度通气，以纠正低氧血症，降低PaCO</a:t>
            </a:r>
            <a:r>
              <a:rPr lang="en-US" altLang="zh-CN" baseline="-25000">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，从而使小动脉平滑肌收缩，降低颅内压。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3. 降温</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低温可使脑细胞的氧需要量降低，从而维持大脑氧的供需平衡，起到保护脑的作用。但体温过低（低于 28 ℃）易诱发室颤等严重的心律失常。</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771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三、延续生命支持（PLS）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17295" y="1597025"/>
            <a:ext cx="10073005" cy="3744595"/>
          </a:xfrm>
          <a:prstGeom prst="rect">
            <a:avLst/>
          </a:prstGeom>
          <a:noFill/>
        </p:spPr>
        <p:txBody>
          <a:bodyPr wrap="square" rtlCol="0">
            <a:spAutoFit/>
          </a:bodyPr>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 脑复苏药物的应用</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（1）冬眠药物：主要目的在于消除低温引起的寒战，解除低温时的血管痉挛，改善循环血流灌注和辅助物理降温。</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（2）脱 水 剂： 使 用 脱 水 剂 减 轻 脑 水 肿， 常 选 用 20% 甘 露 醇， 每 次200～250 mL 静脉注射或快速静滴，15～30 分钟输完。</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（3）激素：肾上腺皮质激素除能保持毛细血管和血脑屏障的完整性，减轻脑水肿和降低颅内压外，还有改善循环功能、稳定溶酶体膜、防止细胞自溶和死亡的作用。</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（4）促进脑细胞代谢药物：ATP 可供应脑细胞能量，恢复钠泵功能，有利于减轻脑水肿。</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（5）巴比妥酸盐：巴比妥是镇静、安眠、解痉的药物，对不完全性脑缺血、缺氧的脑组织具有良好的保护作用。</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（6）高压氧：高压氧能快速、大幅度地提高组织氧含量和储备，增加血氧弥散量及有效弥散距离。</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56665"/>
            <a:ext cx="10870565" cy="521462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771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三、延续生命支持（PLS）</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19785" y="1385570"/>
            <a:ext cx="10562590" cy="11709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chemeClr val="accent1"/>
                </a:solidFill>
                <a:latin typeface="微软雅黑" panose="020B0503020204020204" charset="-122"/>
                <a:ea typeface="微软雅黑" panose="020B0503020204020204" charset="-122"/>
              </a:rPr>
              <a:t>（二）复苏后护理</a:t>
            </a:r>
            <a:endParaRPr lang="zh-CN" altLang="en-US" b="1" dirty="0">
              <a:solidFill>
                <a:schemeClr val="accent1"/>
              </a:solidFill>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微软雅黑" panose="020B0503020204020204" charset="-122"/>
                <a:ea typeface="微软雅黑" panose="020B0503020204020204" charset="-122"/>
              </a:rPr>
              <a:t>患者复苏成功后病情尚未稳定，需密切观察生命体征，维持呼吸循环的稳定，加强基础护理，防止感染。</a:t>
            </a:r>
            <a:endParaRPr lang="zh-CN" altLang="en-US" dirty="0">
              <a:solidFill>
                <a:schemeClr val="tx1"/>
              </a:solidFill>
              <a:latin typeface="微软雅黑" panose="020B0503020204020204" charset="-122"/>
              <a:ea typeface="微软雅黑" panose="020B0503020204020204" charset="-122"/>
            </a:endParaRPr>
          </a:p>
        </p:txBody>
      </p:sp>
      <p:grpSp>
        <p:nvGrpSpPr>
          <p:cNvPr id="102" name="组合 101"/>
          <p:cNvGrpSpPr/>
          <p:nvPr/>
        </p:nvGrpSpPr>
        <p:grpSpPr>
          <a:xfrm>
            <a:off x="2331085" y="2526030"/>
            <a:ext cx="1898650" cy="1950085"/>
            <a:chOff x="2329" y="3890"/>
            <a:chExt cx="2990" cy="3071"/>
          </a:xfrm>
        </p:grpSpPr>
        <p:cxnSp>
          <p:nvCxnSpPr>
            <p:cNvPr id="43" name="直接连接符 42"/>
            <p:cNvCxnSpPr>
              <a:stCxn id="44" idx="3"/>
            </p:cNvCxnSpPr>
            <p:nvPr>
              <p:custDataLst>
                <p:tags r:id="rId3"/>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4"/>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5"/>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6"/>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7"/>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1. 维持良好的呼吸功能</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4767898" y="2526030"/>
            <a:ext cx="1898650" cy="1950085"/>
            <a:chOff x="6168" y="3890"/>
            <a:chExt cx="2990" cy="3071"/>
          </a:xfrm>
        </p:grpSpPr>
        <p:cxnSp>
          <p:nvCxnSpPr>
            <p:cNvPr id="47" name="直接连接符 46"/>
            <p:cNvCxnSpPr>
              <a:stCxn id="48" idx="3"/>
            </p:cNvCxnSpPr>
            <p:nvPr>
              <p:custDataLst>
                <p:tags r:id="rId8"/>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9"/>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10"/>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1"/>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2"/>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2. 确保有效循环稳定</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7271385" y="2526030"/>
            <a:ext cx="1937385" cy="1950085"/>
            <a:chOff x="10109" y="3890"/>
            <a:chExt cx="3051" cy="3071"/>
          </a:xfrm>
        </p:grpSpPr>
        <p:cxnSp>
          <p:nvCxnSpPr>
            <p:cNvPr id="51" name="直接连接符 50"/>
            <p:cNvCxnSpPr>
              <a:stCxn id="52" idx="3"/>
            </p:cNvCxnSpPr>
            <p:nvPr>
              <p:custDataLst>
                <p:tags r:id="rId13"/>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4"/>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5"/>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6"/>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7"/>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3. 防治肾衰竭</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9" name="组合 108"/>
          <p:cNvGrpSpPr/>
          <p:nvPr/>
        </p:nvGrpSpPr>
        <p:grpSpPr>
          <a:xfrm>
            <a:off x="4123373" y="4367530"/>
            <a:ext cx="1898650" cy="1950085"/>
            <a:chOff x="5152" y="6789"/>
            <a:chExt cx="2990" cy="3071"/>
          </a:xfrm>
        </p:grpSpPr>
        <p:cxnSp>
          <p:nvCxnSpPr>
            <p:cNvPr id="63" name="直接连接符 62"/>
            <p:cNvCxnSpPr>
              <a:stCxn id="64" idx="3"/>
            </p:cNvCxnSpPr>
            <p:nvPr>
              <p:custDataLst>
                <p:tags r:id="rId18"/>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9"/>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20"/>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21"/>
              </p:custDataLst>
            </p:nvPr>
          </p:nvSpPr>
          <p:spPr>
            <a:xfrm>
              <a:off x="7240" y="9010"/>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4</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2"/>
              </p:custDataLst>
            </p:nvPr>
          </p:nvSpPr>
          <p:spPr>
            <a:xfrm>
              <a:off x="5235" y="7174"/>
              <a:ext cx="2830" cy="1366"/>
            </a:xfrm>
            <a:prstGeom prst="rect">
              <a:avLst/>
            </a:prstGeom>
            <a:noFill/>
          </p:spPr>
          <p:txBody>
            <a:bodyPr wrap="square" rtlCol="0" anchor="ctr" anchorCtr="0">
              <a:normAutofit/>
            </a:bodyPr>
            <a:p>
              <a:pPr algn="just">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4. 治疗原发疾病</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8" name="组合 107"/>
          <p:cNvGrpSpPr/>
          <p:nvPr/>
        </p:nvGrpSpPr>
        <p:grpSpPr>
          <a:xfrm>
            <a:off x="6625273" y="4388168"/>
            <a:ext cx="1937385" cy="1950085"/>
            <a:chOff x="9093" y="6823"/>
            <a:chExt cx="3051" cy="3071"/>
          </a:xfrm>
        </p:grpSpPr>
        <p:cxnSp>
          <p:nvCxnSpPr>
            <p:cNvPr id="67" name="直接连接符 66"/>
            <p:cNvCxnSpPr>
              <a:stCxn id="68" idx="3"/>
            </p:cNvCxnSpPr>
            <p:nvPr>
              <p:custDataLst>
                <p:tags r:id="rId23"/>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4"/>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5"/>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6"/>
              </p:custDataLst>
            </p:nvPr>
          </p:nvSpPr>
          <p:spPr>
            <a:xfrm>
              <a:off x="11294" y="9044"/>
              <a:ext cx="850" cy="850"/>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200" b="1" strike="noStrike" noProof="1" dirty="0">
                  <a:solidFill>
                    <a:sysClr val="window" lastClr="FFFFFF"/>
                  </a:solidFill>
                  <a:latin typeface="微软雅黑" panose="020B0503020204020204" charset="-122"/>
                  <a:ea typeface="微软雅黑" panose="020B0503020204020204" charset="-122"/>
                </a:rPr>
                <a:t>5</a:t>
              </a:r>
              <a:endParaRPr lang="en-US" altLang="zh-CN" sz="1200" b="1" strike="noStrike" noProof="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27"/>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5. 其他治疗与</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护理</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984094"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复苏后的监测与</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771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三、延续生命支持（PLS）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07135" y="1750695"/>
            <a:ext cx="5789930"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（一）纠正代谢性酸中毒</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包括呼吸支持和碱性药物的应用。迅速建立和健全通气和换气功能，使二氧化碳加速排出，通过中等度换气法使 PaCO</a:t>
            </a:r>
            <a:r>
              <a:rPr lang="zh-CN" altLang="en-US" baseline="-25000">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 降至 3.3～4.6 kPa，形成呼吸性碱中毒，以代偿部分代谢性酸中毒。此外，通过静脉滴注碳酸氢钠，以纠正脑、心、肺等重要脏器的酸中毒，但不宜应用大剂量的碱性药物。同时，还要注意保护肾脏，适当应用利尿剂和补充血容量，保护肾脏排酸保碱的功能，充分发挥肾脏代偿功能。</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146925" y="2038350"/>
            <a:ext cx="4029710" cy="3255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9771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三、延续生命支持（PLS）</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07135" y="1750695"/>
            <a:ext cx="5789930"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（二）纠正呼吸性酸中毒</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通过建立有效的人工呼吸来纠正呼吸性酸中毒。如应用气管内插管辅助机械人工呼吸，即可加强通气，造成过度换气，以保证供氧，又使二氧化碳迅速排出，使 PaCO</a:t>
            </a:r>
            <a:r>
              <a:rPr lang="zh-CN" altLang="en-US" baseline="-25000">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 降低，呼吸性酸中毒得以纠正。</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护理中要密切观察生命体征，及时发现患者有无呼吸急促、烦躁不安、皮肤潮红、多汗和二氧化碳潴留导致的酸中毒症状，采取相应的防治措施。</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7499985" y="2049780"/>
            <a:ext cx="2162175" cy="3640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二、循环系统的监护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55395" y="2106930"/>
            <a:ext cx="9584690"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（一）心电监护</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患者复苏后的心律往往是不稳定的，必须配合心电监护，才能及时发现问题，采取抢救措施。要密切观察心电图的变化，及时发现室性早搏、室性心动过速等心律失常，采取相应的护理措施。</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（二）脉搏、心率和动脉压的监测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患者的脉搏、心率和血压要每 15 分钟测量一次，直至平稳。患者的血压一般维持在 11.9～13.33/7.95～9.33 kPa。脉压差小于 2.66 kPa 时，可用血管活性药物。药物的浓度可根据血压回升情况及心率变化而适当调整。</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单元五</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心肺脑复苏技术与护理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二、循环系统的监护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55395" y="2106930"/>
            <a:ext cx="5358130" cy="299974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（三）中心静脉压的监测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中心静脉压的测定对于了解血压低的因素、决定患者输液的量和指导用药有着重要的意义。</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（四）末梢循环的监测</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通过患者皮肤、口唇的颜色，四肢温度、湿度，指（趾）甲的颜色以及静脉的充盈度来观察末梢循环的情况，从而了解机体的循环功能。</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7706995" y="1836420"/>
            <a:ext cx="2693035" cy="3990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三、呼吸系统的监护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417955" y="1580515"/>
            <a:ext cx="6565900" cy="424624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（一）保持呼吸道通畅</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加强呼吸道管理，经常注意呼吸道湿化和清除呼吸道分泌物。</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（二）监护肺部并发症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患者心搏骤停后由于肺循环中断、呼吸停止、咳嗽反射停止、免疫抗感染功能低下及应用冬眠药物（抑制咳嗽反射）等因素的影响，使肺部感染在所</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难免，也是心肺脑复苏后期常见的并发症。因此，严密观察患者的感染征象，及早进行防治，也是监护的重要内容。如积极给予患者定时翻身、拍背、湿化气道、排痰、应用抗生素，都是预防肺部感染的重要护理措施。</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8453120" y="2482215"/>
            <a:ext cx="2804795" cy="252730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三、呼吸系统的监护</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407795" y="1695450"/>
            <a:ext cx="4735830"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（三）使用人工呼吸机的注意事项</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（1）根据患者的病情变化，调整好潮气量、吸气与呼气之比以及呼吸频率。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（2）吸入气体一定要湿化，避免刺激咽喉部。</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（3）对于气管切开的患者，要及时更换局部敷料，预防感染。随时观察有无导管阻塞、衔接松脱、气管黏膜溃疡、皮下气肿、通气过度或通气不足等现象。</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（4）随时控制调节吸氧浓度及流量。</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6656705" y="1901825"/>
            <a:ext cx="3926840" cy="359283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四、监护脑缺氧</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407795" y="1695450"/>
            <a:ext cx="5271770" cy="3830955"/>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心搏停止以后，如果抢救不及时，脑缺氧将出现，脑损害将不可逆。抢救过程中要随时观察患者的神志、瞳孔的变化及肢体活动等情况。</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（1）复苏成功后应及早应用低温疗法及脱水剂。降温时，以头部降温为主，保持头部温度在 30 ℃左右，不宜低于 30 ℃。体温要保持在适当水平，避免体温过高或过低，否则有导致室颤等并发症的危险。</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（2）密切监测血容量及电解质的变化。</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5"/>
          <a:stretch>
            <a:fillRect/>
          </a:stretch>
        </p:blipFill>
        <p:spPr>
          <a:xfrm>
            <a:off x="7087235" y="1901825"/>
            <a:ext cx="3782695" cy="362458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五、监测肾功能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06500" y="2006600"/>
            <a:ext cx="5271770"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肾功能的变化可通过肾血流量的变化来监测。尿的变化是反映肾血流量的重要指标。</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（1）对于使用血管收缩药物的患者，要每小时监测尿量一次，每 8 小时总结出入量 1 次，每 24 小时再总结 1 次。</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（2）密切观察尿的颜色、性状、比重及量的变化。如血尿和少尿同时存在，且尿的比重大于 1.010，或血尿素氮和肌酐水平升高，应警惕肾衰竭的发生。</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5"/>
          <a:stretch>
            <a:fillRect/>
          </a:stretch>
        </p:blipFill>
        <p:spPr>
          <a:xfrm>
            <a:off x="6989445" y="2310130"/>
            <a:ext cx="3627120" cy="311150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六、病情观察</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grpSp>
        <p:nvGrpSpPr>
          <p:cNvPr id="102" name="组合 101"/>
          <p:cNvGrpSpPr/>
          <p:nvPr/>
        </p:nvGrpSpPr>
        <p:grpSpPr>
          <a:xfrm>
            <a:off x="1583055" y="2717800"/>
            <a:ext cx="1898650" cy="1950085"/>
            <a:chOff x="2329" y="3890"/>
            <a:chExt cx="2990" cy="3071"/>
          </a:xfrm>
        </p:grpSpPr>
        <p:cxnSp>
          <p:nvCxnSpPr>
            <p:cNvPr id="43" name="直接连接符 42"/>
            <p:cNvCxnSpPr>
              <a:stCxn id="44" idx="3"/>
            </p:cNvCxnSpPr>
            <p:nvPr>
              <p:custDataLst>
                <p:tags r:id="rId5"/>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6"/>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7"/>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8"/>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9"/>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（1）防止呼吸衰竭的发生</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4019868" y="2717800"/>
            <a:ext cx="1898650" cy="1950085"/>
            <a:chOff x="6168" y="3890"/>
            <a:chExt cx="2990" cy="3071"/>
          </a:xfrm>
        </p:grpSpPr>
        <p:cxnSp>
          <p:nvCxnSpPr>
            <p:cNvPr id="47" name="直接连接符 46"/>
            <p:cNvCxnSpPr>
              <a:stCxn id="48" idx="3"/>
            </p:cNvCxnSpPr>
            <p:nvPr>
              <p:custDataLst>
                <p:tags r:id="rId10"/>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11"/>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12"/>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3"/>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4"/>
              </p:custDataLst>
            </p:nvPr>
          </p:nvSpPr>
          <p:spPr>
            <a:xfrm>
              <a:off x="6364" y="4275"/>
              <a:ext cx="2624" cy="1366"/>
            </a:xfrm>
            <a:prstGeom prst="rect">
              <a:avLst/>
            </a:prstGeom>
            <a:noFill/>
          </p:spPr>
          <p:txBody>
            <a:bodyPr wrap="square" rtlCol="0" anchor="ctr" anchorCtr="0">
              <a:no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（2）防止休克的发生</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6523355" y="2717800"/>
            <a:ext cx="1937385" cy="1950085"/>
            <a:chOff x="10109" y="3890"/>
            <a:chExt cx="3051" cy="3071"/>
          </a:xfrm>
        </p:grpSpPr>
        <p:cxnSp>
          <p:nvCxnSpPr>
            <p:cNvPr id="51" name="直接连接符 50"/>
            <p:cNvCxnSpPr>
              <a:stCxn id="52" idx="3"/>
            </p:cNvCxnSpPr>
            <p:nvPr>
              <p:custDataLst>
                <p:tags r:id="rId15"/>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6"/>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7"/>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8"/>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9"/>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（3）防止脑功能损伤</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4" name="组合 3"/>
          <p:cNvGrpSpPr/>
          <p:nvPr/>
        </p:nvGrpSpPr>
        <p:grpSpPr>
          <a:xfrm>
            <a:off x="9030018" y="2708275"/>
            <a:ext cx="1898650" cy="1950085"/>
            <a:chOff x="5152" y="6789"/>
            <a:chExt cx="2990" cy="3071"/>
          </a:xfrm>
        </p:grpSpPr>
        <p:cxnSp>
          <p:nvCxnSpPr>
            <p:cNvPr id="5" name="直接连接符 4"/>
            <p:cNvCxnSpPr>
              <a:stCxn id="8" idx="3"/>
            </p:cNvCxnSpPr>
            <p:nvPr>
              <p:custDataLst>
                <p:tags r:id="rId20"/>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21"/>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9" name="矩形 8"/>
            <p:cNvSpPr/>
            <p:nvPr>
              <p:custDataLst>
                <p:tags r:id="rId22"/>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0" name="椭圆 9"/>
            <p:cNvSpPr/>
            <p:nvPr>
              <p:custDataLst>
                <p:tags r:id="rId23"/>
              </p:custDataLst>
            </p:nvPr>
          </p:nvSpPr>
          <p:spPr>
            <a:xfrm>
              <a:off x="7240" y="9010"/>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4</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11" name="文本框 10"/>
            <p:cNvSpPr txBox="1"/>
            <p:nvPr>
              <p:custDataLst>
                <p:tags r:id="rId24"/>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（4）监测复苏是否好转</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七、防止继发感染</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44399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222375" y="2006600"/>
            <a:ext cx="9747250" cy="3415030"/>
          </a:xfrm>
          <a:prstGeom prst="rect">
            <a:avLst/>
          </a:prstGeom>
          <a:noFill/>
        </p:spPr>
        <p:txBody>
          <a:bodyPr wrap="square" rtlCol="0">
            <a:spAutoFit/>
          </a:bodyPr>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心搏停止以后，由于昏迷及体内环境失调，营养供应困难，导致机体的抵抗能力下降。如在各种抢救措施中无菌操作不够严格及应用肾上腺皮质激素等，易并发感染，只有积极采取防治措施，才能控制感染的发生。</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（1）保持室内的环境卫生，空气新鲜，室内清洁。</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（2）各种护理操作中，注意无菌操作，器械物品要严格消毒。</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（3）根据情况，防止褥疮及继发感染的发生。</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（4）做好口腔卫生及眼部护理。</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（5）气管切开的，做好吸痰及更换内套管的护理。</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447800" y="4290695"/>
            <a:ext cx="2361565" cy="18897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30000"/>
              </a:lnSpc>
              <a:spcBef>
                <a:spcPts val="0"/>
              </a:spcBef>
              <a:spcAft>
                <a:spcPts val="0"/>
              </a:spcAft>
            </a:pPr>
            <a:r>
              <a:rPr dirty="0" smtClean="0"/>
              <a:t>1. 说出心肺脑复苏及心搏骤停的概念。</a:t>
            </a:r>
            <a:endParaRPr dirty="0" smtClean="0"/>
          </a:p>
          <a:p>
            <a:pPr algn="just" fontAlgn="auto">
              <a:lnSpc>
                <a:spcPct val="130000"/>
              </a:lnSpc>
              <a:spcBef>
                <a:spcPts val="0"/>
              </a:spcBef>
              <a:spcAft>
                <a:spcPts val="0"/>
              </a:spcAft>
            </a:pPr>
            <a:r>
              <a:rPr dirty="0" smtClean="0"/>
              <a:t>2. 阐述心搏骤停的诊断要点及复苏的有效指征。</a:t>
            </a:r>
            <a:endParaRPr dirty="0" smtClean="0"/>
          </a:p>
        </p:txBody>
      </p:sp>
      <p:sp>
        <p:nvSpPr>
          <p:cNvPr id="5" name="文本框 22"/>
          <p:cNvSpPr txBox="1"/>
          <p:nvPr/>
        </p:nvSpPr>
        <p:spPr>
          <a:xfrm flipH="1">
            <a:off x="5078730" y="4088765"/>
            <a:ext cx="2378710"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1. 学会初期复苏的步骤及操作方法。</a:t>
            </a:r>
            <a:endParaRPr lang="zh-CN" altLang="en-US" dirty="0" smtClean="0"/>
          </a:p>
          <a:p>
            <a:pPr algn="just" fontAlgn="auto">
              <a:lnSpc>
                <a:spcPct val="120000"/>
              </a:lnSpc>
              <a:spcBef>
                <a:spcPts val="0"/>
              </a:spcBef>
              <a:spcAft>
                <a:spcPts val="0"/>
              </a:spcAft>
            </a:pPr>
            <a:r>
              <a:rPr lang="zh-CN" altLang="en-US" dirty="0" smtClean="0"/>
              <a:t>2. 熟悉复苏的药物及给药途径。</a:t>
            </a:r>
            <a:endParaRPr lang="zh-CN" altLang="en-US" dirty="0" smtClean="0"/>
          </a:p>
          <a:p>
            <a:pPr algn="just" fontAlgn="auto">
              <a:lnSpc>
                <a:spcPct val="120000"/>
              </a:lnSpc>
              <a:spcBef>
                <a:spcPts val="0"/>
              </a:spcBef>
              <a:spcAft>
                <a:spcPts val="0"/>
              </a:spcAft>
            </a:pPr>
            <a:r>
              <a:rPr lang="zh-CN" altLang="en-US" dirty="0" smtClean="0"/>
              <a:t>3. 描述脑复苏的护理内容与方法。</a:t>
            </a:r>
            <a:endParaRPr lang="zh-CN" altLang="en-US" dirty="0" smtClean="0"/>
          </a:p>
        </p:txBody>
      </p:sp>
      <p:sp>
        <p:nvSpPr>
          <p:cNvPr id="6" name="文本框 22"/>
          <p:cNvSpPr txBox="1"/>
          <p:nvPr/>
        </p:nvSpPr>
        <p:spPr>
          <a:xfrm flipH="1">
            <a:off x="8314690" y="4088765"/>
            <a:ext cx="2513330"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sym typeface="+mn-ea"/>
              </a:rPr>
              <a:t>在复苏操作中表现出对患者的同情与体贴，争分夺秒。</a:t>
            </a:r>
            <a:endParaRPr lang="zh-CN" altLang="en-US" dirty="0" smtClean="0">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心脏骤停的病因、类型及表现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一、心脏骤停的病因</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93470" y="2213610"/>
            <a:ext cx="1026604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chemeClr val="accent1"/>
                </a:solidFill>
                <a:latin typeface="微软雅黑" panose="020B0503020204020204" charset="-122"/>
                <a:ea typeface="微软雅黑" panose="020B0503020204020204" charset="-122"/>
              </a:rPr>
              <a:t>（一）心源性原因</a:t>
            </a:r>
            <a:endParaRPr lang="zh-CN" altLang="en-US" b="1" dirty="0">
              <a:solidFill>
                <a:schemeClr val="accent1"/>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冠状动脉粥样硬化性心脏病冠状动脉粥样硬化性心脏病（冠心病）是造成成人心脏骤停最常见的病因，约占 80%。急性冠状动脉供血不足或急性心肌梗死常引发心室颤动或心室停搏而导致心脏骤停。</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心肌病变</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急性病毒性心肌炎及原发性心肌病常并发室性心动过速或严重的房室传导阻滞，易导致心脏骤停。</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主动脉疾病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主动脉瘤破裂、夹层动脉瘤、主动脉发育异常等。</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56665"/>
            <a:ext cx="10870565" cy="47167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一、心脏骤停的病因</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62660" y="1385570"/>
            <a:ext cx="1026604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chemeClr val="accent1"/>
                </a:solidFill>
                <a:latin typeface="微软雅黑" panose="020B0503020204020204" charset="-122"/>
                <a:ea typeface="微软雅黑" panose="020B0503020204020204" charset="-122"/>
              </a:rPr>
              <a:t>（二）非心源性原因</a:t>
            </a:r>
            <a:endParaRPr lang="zh-CN" altLang="en-US" b="1" dirty="0">
              <a:solidFill>
                <a:schemeClr val="accent1"/>
              </a:solidFill>
              <a:latin typeface="微软雅黑" panose="020B0503020204020204" charset="-122"/>
              <a:ea typeface="微软雅黑" panose="020B0503020204020204" charset="-122"/>
            </a:endParaRPr>
          </a:p>
        </p:txBody>
      </p:sp>
      <p:grpSp>
        <p:nvGrpSpPr>
          <p:cNvPr id="102" name="组合 101"/>
          <p:cNvGrpSpPr/>
          <p:nvPr/>
        </p:nvGrpSpPr>
        <p:grpSpPr>
          <a:xfrm>
            <a:off x="2292985" y="2008505"/>
            <a:ext cx="1898650" cy="1950085"/>
            <a:chOff x="2329" y="3890"/>
            <a:chExt cx="2990" cy="3071"/>
          </a:xfrm>
        </p:grpSpPr>
        <p:cxnSp>
          <p:nvCxnSpPr>
            <p:cNvPr id="43" name="直接连接符 42"/>
            <p:cNvCxnSpPr>
              <a:stCxn id="44" idx="3"/>
            </p:cNvCxnSpPr>
            <p:nvPr>
              <p:custDataLst>
                <p:tags r:id="rId3"/>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4"/>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5"/>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6"/>
              </p:custDataLst>
            </p:nvPr>
          </p:nvSpPr>
          <p:spPr>
            <a:xfrm>
              <a:off x="4304" y="6111"/>
              <a:ext cx="850" cy="850"/>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6</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7"/>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1. 呼吸停止</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4729798" y="2008505"/>
            <a:ext cx="1898650" cy="1950085"/>
            <a:chOff x="6168" y="3890"/>
            <a:chExt cx="2990" cy="3071"/>
          </a:xfrm>
        </p:grpSpPr>
        <p:cxnSp>
          <p:nvCxnSpPr>
            <p:cNvPr id="47" name="直接连接符 46"/>
            <p:cNvCxnSpPr>
              <a:stCxn id="48" idx="3"/>
            </p:cNvCxnSpPr>
            <p:nvPr>
              <p:custDataLst>
                <p:tags r:id="rId8"/>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9"/>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10"/>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1"/>
              </p:custDataLst>
            </p:nvPr>
          </p:nvSpPr>
          <p:spPr>
            <a:xfrm>
              <a:off x="8256" y="6111"/>
              <a:ext cx="850" cy="850"/>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7</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2"/>
              </p:custDataLst>
            </p:nvPr>
          </p:nvSpPr>
          <p:spPr>
            <a:xfrm>
              <a:off x="6364" y="4275"/>
              <a:ext cx="2624" cy="1366"/>
            </a:xfrm>
            <a:prstGeom prst="rect">
              <a:avLst/>
            </a:prstGeom>
            <a:noFill/>
          </p:spPr>
          <p:txBody>
            <a:bodyPr wrap="square" rtlCol="0" anchor="ctr" anchorCtr="0">
              <a:noAutofit/>
            </a:bodyPr>
            <a:p>
              <a:pPr algn="just">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rPr>
                <a:t>2. 严重的电解质与酸碱平衡失调</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7233285" y="2008505"/>
            <a:ext cx="1937385" cy="1950085"/>
            <a:chOff x="10109" y="3890"/>
            <a:chExt cx="3051" cy="3071"/>
          </a:xfrm>
        </p:grpSpPr>
        <p:cxnSp>
          <p:nvCxnSpPr>
            <p:cNvPr id="51" name="直接连接符 50"/>
            <p:cNvCxnSpPr>
              <a:stCxn id="52" idx="3"/>
            </p:cNvCxnSpPr>
            <p:nvPr>
              <p:custDataLst>
                <p:tags r:id="rId13"/>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4"/>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5"/>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6"/>
              </p:custDataLst>
            </p:nvPr>
          </p:nvSpPr>
          <p:spPr>
            <a:xfrm>
              <a:off x="12310" y="6111"/>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8</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7"/>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3. 药物中毒或</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过敏</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9" name="组合 108"/>
          <p:cNvGrpSpPr/>
          <p:nvPr/>
        </p:nvGrpSpPr>
        <p:grpSpPr>
          <a:xfrm>
            <a:off x="4085273" y="3850005"/>
            <a:ext cx="1898650" cy="1950085"/>
            <a:chOff x="5152" y="6789"/>
            <a:chExt cx="2990" cy="3071"/>
          </a:xfrm>
        </p:grpSpPr>
        <p:cxnSp>
          <p:nvCxnSpPr>
            <p:cNvPr id="63" name="直接连接符 62"/>
            <p:cNvCxnSpPr>
              <a:stCxn id="64" idx="3"/>
            </p:cNvCxnSpPr>
            <p:nvPr>
              <p:custDataLst>
                <p:tags r:id="rId18"/>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9"/>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20"/>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21"/>
              </p:custDataLst>
            </p:nvPr>
          </p:nvSpPr>
          <p:spPr>
            <a:xfrm>
              <a:off x="7240" y="9010"/>
              <a:ext cx="850" cy="850"/>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9</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2"/>
              </p:custDataLst>
            </p:nvPr>
          </p:nvSpPr>
          <p:spPr>
            <a:xfrm>
              <a:off x="5235" y="7174"/>
              <a:ext cx="2830" cy="1366"/>
            </a:xfrm>
            <a:prstGeom prst="rect">
              <a:avLst/>
            </a:prstGeom>
            <a:noFill/>
          </p:spPr>
          <p:txBody>
            <a:bodyPr wrap="square" rtlCol="0" anchor="ctr" anchorCtr="0">
              <a:normAutofit/>
            </a:bodyPr>
            <a:p>
              <a:pPr algn="just">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4. 各种意外事故</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8" name="组合 107"/>
          <p:cNvGrpSpPr/>
          <p:nvPr/>
        </p:nvGrpSpPr>
        <p:grpSpPr>
          <a:xfrm>
            <a:off x="6587173" y="3870643"/>
            <a:ext cx="1937385" cy="1950085"/>
            <a:chOff x="9093" y="6823"/>
            <a:chExt cx="3051" cy="3071"/>
          </a:xfrm>
        </p:grpSpPr>
        <p:cxnSp>
          <p:nvCxnSpPr>
            <p:cNvPr id="67" name="直接连接符 66"/>
            <p:cNvCxnSpPr>
              <a:stCxn id="68" idx="3"/>
            </p:cNvCxnSpPr>
            <p:nvPr>
              <p:custDataLst>
                <p:tags r:id="rId23"/>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4"/>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5"/>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6"/>
              </p:custDataLst>
            </p:nvPr>
          </p:nvSpPr>
          <p:spPr>
            <a:xfrm>
              <a:off x="11294" y="9044"/>
              <a:ext cx="850" cy="850"/>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200" b="1" strike="noStrike" noProof="1" dirty="0">
                  <a:solidFill>
                    <a:sysClr val="window" lastClr="FFFFFF"/>
                  </a:solidFill>
                  <a:latin typeface="微软雅黑" panose="020B0503020204020204" charset="-122"/>
                  <a:ea typeface="微软雅黑" panose="020B0503020204020204" charset="-122"/>
                </a:rPr>
                <a:t>10</a:t>
              </a:r>
              <a:endParaRPr lang="en-US" altLang="zh-CN" sz="1200" b="1" strike="noStrike" noProof="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27"/>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5. 麻醉和手术</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意外</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二、心脏骤停的类型</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703570" y="1928495"/>
            <a:ext cx="518731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 心室纤颤</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心室肌发生极不规则的快速而又不协调的颤动，心脏有效泵血功能消失。</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2. 心脏停搏</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心脏大多处于舒张状态，无任何动作，心电图呈一直线。 </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3. 心电机械分离</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心电图仍有低幅的心室复合波，而心脏并无有效的泵血功能。</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298575" y="2286000"/>
            <a:ext cx="4184650" cy="311658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三、心脏骤停的表现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34085" y="1929130"/>
            <a:ext cx="678815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心脏骤停是临床死亡的标志，其症状和体征依次出现如下：</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（1）突然意识丧失或伴有全身抽搐。心脏停搏 30 秒则陷入昏迷状态。（2）心音消失，大动脉（成人以颈动脉、股动脉为准，幼儿以股动脉、肱动脉为准）搏动消失，血压测不出。（3）呼吸停止或呈叹息样呼吸，多发生在心脏停搏后 20～30 秒内。（4）瞳孔散大，对光反射消失。</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（5）皮肤苍白或发绀。（6）心电图表现如下。①心室颤动或扑动最为常见。②心电机械分离。③心室静止，呈无电波的一条直线，或仅见心房波。</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8115300" y="2427605"/>
            <a:ext cx="2894965" cy="2203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6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6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6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6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6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6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6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6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3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9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9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5696</Words>
  <Application>WPS 演示</Application>
  <PresentationFormat>自定义</PresentationFormat>
  <Paragraphs>326</Paragraphs>
  <Slides>37</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37</vt:i4>
      </vt:variant>
    </vt:vector>
  </HeadingPairs>
  <TitlesOfParts>
    <vt:vector size="50" baseType="lpstr">
      <vt:lpstr>Arial</vt:lpstr>
      <vt:lpstr>宋体</vt:lpstr>
      <vt:lpstr>Wingdings</vt:lpstr>
      <vt:lpstr>黑体</vt:lpstr>
      <vt:lpstr>微软雅黑</vt:lpstr>
      <vt:lpstr>华文细黑</vt:lpstr>
      <vt:lpstr>字魂70号-灵悦黑体</vt:lpstr>
      <vt:lpstr>Segoe UI</vt:lpstr>
      <vt:lpstr>隶书</vt:lpstr>
      <vt:lpstr>Arial Unicode MS</vt:lpstr>
      <vt:lpstr>思源黑体</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268</cp:revision>
  <dcterms:created xsi:type="dcterms:W3CDTF">2019-11-11T13:37:00Z</dcterms:created>
  <dcterms:modified xsi:type="dcterms:W3CDTF">2022-02-22T02:14:35Z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F47900CFCF14428F81F766D8B14004F0</vt:lpwstr>
  </property>
</Properties>
</file>