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74"/>
  </p:handoutMasterIdLst>
  <p:sldIdLst>
    <p:sldId id="256" r:id="rId4"/>
    <p:sldId id="751" r:id="rId5"/>
    <p:sldId id="279" r:id="rId6"/>
    <p:sldId id="759" r:id="rId8"/>
    <p:sldId id="760" r:id="rId9"/>
    <p:sldId id="918" r:id="rId10"/>
    <p:sldId id="888" r:id="rId11"/>
    <p:sldId id="952" r:id="rId12"/>
    <p:sldId id="919" r:id="rId13"/>
    <p:sldId id="955" r:id="rId14"/>
    <p:sldId id="956" r:id="rId15"/>
    <p:sldId id="1019" r:id="rId16"/>
    <p:sldId id="957" r:id="rId17"/>
    <p:sldId id="1020" r:id="rId18"/>
    <p:sldId id="958" r:id="rId19"/>
    <p:sldId id="1021" r:id="rId20"/>
    <p:sldId id="1022" r:id="rId21"/>
    <p:sldId id="1023" r:id="rId22"/>
    <p:sldId id="1024" r:id="rId23"/>
    <p:sldId id="1026" r:id="rId24"/>
    <p:sldId id="1025" r:id="rId25"/>
    <p:sldId id="870" r:id="rId26"/>
    <p:sldId id="1027" r:id="rId27"/>
    <p:sldId id="1028" r:id="rId28"/>
    <p:sldId id="1029" r:id="rId29"/>
    <p:sldId id="871" r:id="rId30"/>
    <p:sldId id="1030" r:id="rId31"/>
    <p:sldId id="1031" r:id="rId32"/>
    <p:sldId id="1032" r:id="rId33"/>
    <p:sldId id="959" r:id="rId34"/>
    <p:sldId id="1033" r:id="rId35"/>
    <p:sldId id="1034" r:id="rId36"/>
    <p:sldId id="1035" r:id="rId37"/>
    <p:sldId id="1036" r:id="rId38"/>
    <p:sldId id="1037" r:id="rId39"/>
    <p:sldId id="1038" r:id="rId40"/>
    <p:sldId id="1039" r:id="rId41"/>
    <p:sldId id="1040" r:id="rId42"/>
    <p:sldId id="964" r:id="rId43"/>
    <p:sldId id="936" r:id="rId44"/>
    <p:sldId id="1041" r:id="rId45"/>
    <p:sldId id="1042" r:id="rId46"/>
    <p:sldId id="1043" r:id="rId47"/>
    <p:sldId id="1044" r:id="rId48"/>
    <p:sldId id="1045" r:id="rId49"/>
    <p:sldId id="1046" r:id="rId50"/>
    <p:sldId id="1047" r:id="rId51"/>
    <p:sldId id="1048" r:id="rId52"/>
    <p:sldId id="1050" r:id="rId53"/>
    <p:sldId id="1051" r:id="rId54"/>
    <p:sldId id="1052" r:id="rId55"/>
    <p:sldId id="1049" r:id="rId56"/>
    <p:sldId id="1053" r:id="rId57"/>
    <p:sldId id="1054" r:id="rId58"/>
    <p:sldId id="1055" r:id="rId59"/>
    <p:sldId id="1056" r:id="rId60"/>
    <p:sldId id="1057" r:id="rId61"/>
    <p:sldId id="1058" r:id="rId62"/>
    <p:sldId id="1059" r:id="rId63"/>
    <p:sldId id="1060" r:id="rId64"/>
    <p:sldId id="1061" r:id="rId65"/>
    <p:sldId id="1062" r:id="rId66"/>
    <p:sldId id="1063" r:id="rId67"/>
    <p:sldId id="970" r:id="rId68"/>
    <p:sldId id="1064" r:id="rId69"/>
    <p:sldId id="971" r:id="rId70"/>
    <p:sldId id="1065" r:id="rId71"/>
    <p:sldId id="1066" r:id="rId72"/>
    <p:sldId id="270" r:id="rId73"/>
  </p:sldIdLst>
  <p:sldSz cx="12192000" cy="6858000"/>
  <p:notesSz cx="7103745" cy="10234295"/>
  <p:embeddedFontLst>
    <p:embeddedFont>
      <p:font typeface="黑体" panose="02010609060101010101" charset="-122"/>
      <p:regular r:id="rId79"/>
    </p:embeddedFont>
    <p:embeddedFont>
      <p:font typeface="微软雅黑" panose="020B0503020204020204" charset="-122"/>
      <p:regular r:id="rId80"/>
    </p:embeddedFont>
    <p:embeddedFont>
      <p:font typeface="华文细黑" panose="02010600040101010101" charset="-122"/>
      <p:regular r:id="rId81"/>
    </p:embeddedFont>
    <p:embeddedFont>
      <p:font typeface="Calibri" panose="020F0502020204030204" pitchFamily="34" charset="0"/>
      <p:regular r:id="rId82"/>
      <p:bold r:id="rId83"/>
      <p:italic r:id="rId84"/>
      <p:boldItalic r:id="rId8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39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4.xml"/><Relationship Id="rId79" Type="http://schemas.openxmlformats.org/officeDocument/2006/relationships/font" Target="fonts/font1.fntdata"/><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2.png"/><Relationship Id="rId2" Type="http://schemas.openxmlformats.org/officeDocument/2006/relationships/tags" Target="../tags/tag49.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1.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6" Type="http://schemas.openxmlformats.org/officeDocument/2006/relationships/slideLayout" Target="../slideLayouts/slideLayout12.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8.xml"/><Relationship Id="rId1" Type="http://schemas.openxmlformats.org/officeDocument/2006/relationships/tags" Target="../tags/tag67.xml"/></Relationships>
</file>

<file path=ppt/slides/_rels/slide14.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3" Type="http://schemas.openxmlformats.org/officeDocument/2006/relationships/slideLayout" Target="../slideLayouts/slideLayout15.xml"/><Relationship Id="rId42" Type="http://schemas.openxmlformats.org/officeDocument/2006/relationships/tags" Target="../tags/tag110.xml"/><Relationship Id="rId41" Type="http://schemas.openxmlformats.org/officeDocument/2006/relationships/tags" Target="../tags/tag109.xml"/><Relationship Id="rId40" Type="http://schemas.openxmlformats.org/officeDocument/2006/relationships/tags" Target="../tags/tag108.xml"/><Relationship Id="rId4" Type="http://schemas.openxmlformats.org/officeDocument/2006/relationships/tags" Target="../tags/tag72.xml"/><Relationship Id="rId39" Type="http://schemas.openxmlformats.org/officeDocument/2006/relationships/tags" Target="../tags/tag107.xml"/><Relationship Id="rId38" Type="http://schemas.openxmlformats.org/officeDocument/2006/relationships/tags" Target="../tags/tag106.xml"/><Relationship Id="rId37" Type="http://schemas.openxmlformats.org/officeDocument/2006/relationships/tags" Target="../tags/tag105.xml"/><Relationship Id="rId36" Type="http://schemas.openxmlformats.org/officeDocument/2006/relationships/tags" Target="../tags/tag104.xml"/><Relationship Id="rId35" Type="http://schemas.openxmlformats.org/officeDocument/2006/relationships/tags" Target="../tags/tag103.xml"/><Relationship Id="rId34" Type="http://schemas.openxmlformats.org/officeDocument/2006/relationships/tags" Target="../tags/tag102.xml"/><Relationship Id="rId33" Type="http://schemas.openxmlformats.org/officeDocument/2006/relationships/tags" Target="../tags/tag101.xml"/><Relationship Id="rId32" Type="http://schemas.openxmlformats.org/officeDocument/2006/relationships/tags" Target="../tags/tag100.xml"/><Relationship Id="rId31" Type="http://schemas.openxmlformats.org/officeDocument/2006/relationships/tags" Target="../tags/tag99.xml"/><Relationship Id="rId30" Type="http://schemas.openxmlformats.org/officeDocument/2006/relationships/tags" Target="../tags/tag98.xml"/><Relationship Id="rId3" Type="http://schemas.openxmlformats.org/officeDocument/2006/relationships/tags" Target="../tags/tag71.xml"/><Relationship Id="rId29" Type="http://schemas.openxmlformats.org/officeDocument/2006/relationships/tags" Target="../tags/tag97.xml"/><Relationship Id="rId28" Type="http://schemas.openxmlformats.org/officeDocument/2006/relationships/tags" Target="../tags/tag96.xml"/><Relationship Id="rId27" Type="http://schemas.openxmlformats.org/officeDocument/2006/relationships/tags" Target="../tags/tag95.xml"/><Relationship Id="rId26" Type="http://schemas.openxmlformats.org/officeDocument/2006/relationships/tags" Target="../tags/tag94.xml"/><Relationship Id="rId25" Type="http://schemas.openxmlformats.org/officeDocument/2006/relationships/tags" Target="../tags/tag93.xml"/><Relationship Id="rId24" Type="http://schemas.openxmlformats.org/officeDocument/2006/relationships/tags" Target="../tags/tag92.xml"/><Relationship Id="rId23" Type="http://schemas.openxmlformats.org/officeDocument/2006/relationships/tags" Target="../tags/tag9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3.png"/><Relationship Id="rId2" Type="http://schemas.openxmlformats.org/officeDocument/2006/relationships/tags" Target="../tags/tag112.xml"/><Relationship Id="rId1" Type="http://schemas.openxmlformats.org/officeDocument/2006/relationships/tags" Target="../tags/tag11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2.png"/><Relationship Id="rId2" Type="http://schemas.openxmlformats.org/officeDocument/2006/relationships/tags" Target="../tags/tag114.xml"/><Relationship Id="rId1" Type="http://schemas.openxmlformats.org/officeDocument/2006/relationships/tags" Target="../tags/tag1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16.xml"/><Relationship Id="rId1" Type="http://schemas.openxmlformats.org/officeDocument/2006/relationships/tags" Target="../tags/tag115.xml"/></Relationships>
</file>

<file path=ppt/slides/_rels/slide18.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2" Type="http://schemas.openxmlformats.org/officeDocument/2006/relationships/slideLayout" Target="../slideLayouts/slideLayout15.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19.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5" Type="http://schemas.openxmlformats.org/officeDocument/2006/relationships/slideLayout" Target="../slideLayouts/slideLayout1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8" Type="http://schemas.openxmlformats.org/officeDocument/2006/relationships/slideLayout" Target="../slideLayouts/slideLayout12.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2" Type="http://schemas.openxmlformats.org/officeDocument/2006/relationships/slideLayout" Target="../slideLayouts/slideLayout15.xml"/><Relationship Id="rId31" Type="http://schemas.openxmlformats.org/officeDocument/2006/relationships/tags" Target="../tags/tag213.xml"/><Relationship Id="rId30" Type="http://schemas.openxmlformats.org/officeDocument/2006/relationships/tags" Target="../tags/tag212.xml"/><Relationship Id="rId3" Type="http://schemas.openxmlformats.org/officeDocument/2006/relationships/tags" Target="../tags/tag185.xml"/><Relationship Id="rId29" Type="http://schemas.openxmlformats.org/officeDocument/2006/relationships/tags" Target="../tags/tag211.xml"/><Relationship Id="rId28" Type="http://schemas.openxmlformats.org/officeDocument/2006/relationships/tags" Target="../tags/tag210.xml"/><Relationship Id="rId27" Type="http://schemas.openxmlformats.org/officeDocument/2006/relationships/tags" Target="../tags/tag209.xml"/><Relationship Id="rId26" Type="http://schemas.openxmlformats.org/officeDocument/2006/relationships/tags" Target="../tags/tag208.xml"/><Relationship Id="rId25" Type="http://schemas.openxmlformats.org/officeDocument/2006/relationships/tags" Target="../tags/tag207.xml"/><Relationship Id="rId24" Type="http://schemas.openxmlformats.org/officeDocument/2006/relationships/tags" Target="../tags/tag206.xml"/><Relationship Id="rId23" Type="http://schemas.openxmlformats.org/officeDocument/2006/relationships/tags" Target="../tags/tag205.xml"/><Relationship Id="rId22" Type="http://schemas.openxmlformats.org/officeDocument/2006/relationships/tags" Target="../tags/tag204.xml"/><Relationship Id="rId21" Type="http://schemas.openxmlformats.org/officeDocument/2006/relationships/tags" Target="../tags/tag203.xml"/><Relationship Id="rId20" Type="http://schemas.openxmlformats.org/officeDocument/2006/relationships/tags" Target="../tags/tag202.xml"/><Relationship Id="rId2" Type="http://schemas.openxmlformats.org/officeDocument/2006/relationships/tags" Target="../tags/tag184.xml"/><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8" Type="http://schemas.openxmlformats.org/officeDocument/2006/relationships/slideLayout" Target="../slideLayouts/slideLayout12.xml"/><Relationship Id="rId27" Type="http://schemas.openxmlformats.org/officeDocument/2006/relationships/tags" Target="../tags/tag240.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25.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3" Type="http://schemas.openxmlformats.org/officeDocument/2006/relationships/slideLayout" Target="../slideLayouts/slideLayout15.xml"/><Relationship Id="rId22" Type="http://schemas.openxmlformats.org/officeDocument/2006/relationships/tags" Target="../tags/tag262.xml"/><Relationship Id="rId21" Type="http://schemas.openxmlformats.org/officeDocument/2006/relationships/tags" Target="../tags/tag261.xml"/><Relationship Id="rId20" Type="http://schemas.openxmlformats.org/officeDocument/2006/relationships/tags" Target="../tags/tag260.xml"/><Relationship Id="rId2" Type="http://schemas.openxmlformats.org/officeDocument/2006/relationships/tags" Target="../tags/tag242.xml"/><Relationship Id="rId19" Type="http://schemas.openxmlformats.org/officeDocument/2006/relationships/tags" Target="../tags/tag259.xml"/><Relationship Id="rId18" Type="http://schemas.openxmlformats.org/officeDocument/2006/relationships/tags" Target="../tags/tag258.xml"/><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tags" Target="../tags/tag253.xml"/><Relationship Id="rId12" Type="http://schemas.openxmlformats.org/officeDocument/2006/relationships/tags" Target="../tags/tag252.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tags" Target="../tags/tag24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34.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2" Type="http://schemas.openxmlformats.org/officeDocument/2006/relationships/slideLayout" Target="../slideLayouts/slideLayout15.xml"/><Relationship Id="rId41" Type="http://schemas.openxmlformats.org/officeDocument/2006/relationships/tags" Target="../tags/tag331.xml"/><Relationship Id="rId40" Type="http://schemas.openxmlformats.org/officeDocument/2006/relationships/tags" Target="../tags/tag330.xml"/><Relationship Id="rId4" Type="http://schemas.openxmlformats.org/officeDocument/2006/relationships/tags" Target="../tags/tag294.xml"/><Relationship Id="rId39" Type="http://schemas.openxmlformats.org/officeDocument/2006/relationships/tags" Target="../tags/tag329.xml"/><Relationship Id="rId38" Type="http://schemas.openxmlformats.org/officeDocument/2006/relationships/tags" Target="../tags/tag328.xml"/><Relationship Id="rId37" Type="http://schemas.openxmlformats.org/officeDocument/2006/relationships/tags" Target="../tags/tag327.xml"/><Relationship Id="rId36" Type="http://schemas.openxmlformats.org/officeDocument/2006/relationships/tags" Target="../tags/tag326.xml"/><Relationship Id="rId35" Type="http://schemas.openxmlformats.org/officeDocument/2006/relationships/tags" Target="../tags/tag325.xml"/><Relationship Id="rId34" Type="http://schemas.openxmlformats.org/officeDocument/2006/relationships/tags" Target="../tags/tag324.xml"/><Relationship Id="rId33" Type="http://schemas.openxmlformats.org/officeDocument/2006/relationships/tags" Target="../tags/tag323.xml"/><Relationship Id="rId32" Type="http://schemas.openxmlformats.org/officeDocument/2006/relationships/tags" Target="../tags/tag322.xml"/><Relationship Id="rId31" Type="http://schemas.openxmlformats.org/officeDocument/2006/relationships/tags" Target="../tags/tag321.xml"/><Relationship Id="rId30" Type="http://schemas.openxmlformats.org/officeDocument/2006/relationships/tags" Target="../tags/tag320.xml"/><Relationship Id="rId3" Type="http://schemas.openxmlformats.org/officeDocument/2006/relationships/tags" Target="../tags/tag293.xml"/><Relationship Id="rId29" Type="http://schemas.openxmlformats.org/officeDocument/2006/relationships/tags" Target="../tags/tag319.xml"/><Relationship Id="rId28" Type="http://schemas.openxmlformats.org/officeDocument/2006/relationships/tags" Target="../tags/tag318.xml"/><Relationship Id="rId27" Type="http://schemas.openxmlformats.org/officeDocument/2006/relationships/tags" Target="../tags/tag317.xml"/><Relationship Id="rId26" Type="http://schemas.openxmlformats.org/officeDocument/2006/relationships/tags" Target="../tags/tag316.xml"/><Relationship Id="rId25" Type="http://schemas.openxmlformats.org/officeDocument/2006/relationships/tags" Target="../tags/tag315.xml"/><Relationship Id="rId24" Type="http://schemas.openxmlformats.org/officeDocument/2006/relationships/tags" Target="../tags/tag314.xml"/><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tags" Target="../tags/tag292.xml"/><Relationship Id="rId19" Type="http://schemas.openxmlformats.org/officeDocument/2006/relationships/tags" Target="../tags/tag309.xml"/><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tags" Target="../tags/tag306.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37.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3" Type="http://schemas.openxmlformats.org/officeDocument/2006/relationships/slideLayout" Target="../slideLayouts/slideLayout15.xml"/><Relationship Id="rId22" Type="http://schemas.openxmlformats.org/officeDocument/2006/relationships/tags" Target="../tags/tag361.xml"/><Relationship Id="rId21" Type="http://schemas.openxmlformats.org/officeDocument/2006/relationships/tags" Target="../tags/tag360.xml"/><Relationship Id="rId20" Type="http://schemas.openxmlformats.org/officeDocument/2006/relationships/tags" Target="../tags/tag359.xml"/><Relationship Id="rId2" Type="http://schemas.openxmlformats.org/officeDocument/2006/relationships/tags" Target="../tags/tag341.xml"/><Relationship Id="rId19" Type="http://schemas.openxmlformats.org/officeDocument/2006/relationships/tags" Target="../tags/tag358.xml"/><Relationship Id="rId18" Type="http://schemas.openxmlformats.org/officeDocument/2006/relationships/tags" Target="../tags/tag357.xml"/><Relationship Id="rId17" Type="http://schemas.openxmlformats.org/officeDocument/2006/relationships/tags" Target="../tags/tag356.xml"/><Relationship Id="rId16" Type="http://schemas.openxmlformats.org/officeDocument/2006/relationships/tags" Target="../tags/tag355.xml"/><Relationship Id="rId15" Type="http://schemas.openxmlformats.org/officeDocument/2006/relationships/tags" Target="../tags/tag354.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tags" Target="../tags/tag340.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0.png"/><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51.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6" Type="http://schemas.openxmlformats.org/officeDocument/2006/relationships/slideLayout" Target="../slideLayouts/slideLayout12.xml"/><Relationship Id="rId15" Type="http://schemas.openxmlformats.org/officeDocument/2006/relationships/tags" Target="../tags/tag419.xml"/><Relationship Id="rId14" Type="http://schemas.openxmlformats.org/officeDocument/2006/relationships/image" Target="../media/image22.png"/><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55.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6" Type="http://schemas.openxmlformats.org/officeDocument/2006/relationships/slideLayout" Target="../slideLayouts/slideLayout12.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2.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slides/_rels/slide57.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6" Type="http://schemas.openxmlformats.org/officeDocument/2006/relationships/slideLayout" Target="../slideLayouts/slideLayout12.xml"/><Relationship Id="rId15" Type="http://schemas.openxmlformats.org/officeDocument/2006/relationships/tags" Target="../tags/tag464.xml"/><Relationship Id="rId14" Type="http://schemas.openxmlformats.org/officeDocument/2006/relationships/image" Target="../media/image22.png"/><Relationship Id="rId13" Type="http://schemas.openxmlformats.org/officeDocument/2006/relationships/tags" Target="../tags/tag463.xml"/><Relationship Id="rId12" Type="http://schemas.openxmlformats.org/officeDocument/2006/relationships/tags" Target="../tags/tag462.xml"/><Relationship Id="rId11" Type="http://schemas.openxmlformats.org/officeDocument/2006/relationships/tags" Target="../tags/tag461.xml"/><Relationship Id="rId10" Type="http://schemas.openxmlformats.org/officeDocument/2006/relationships/tags" Target="../tags/tag460.xml"/><Relationship Id="rId1" Type="http://schemas.openxmlformats.org/officeDocument/2006/relationships/tags" Target="../tags/tag451.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7" Type="http://schemas.openxmlformats.org/officeDocument/2006/relationships/slideLayout" Target="../slideLayouts/slideLayout15.xml"/><Relationship Id="rId26" Type="http://schemas.openxmlformats.org/officeDocument/2006/relationships/tags" Target="../tags/tag30.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0.png"/><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5.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4" Type="http://schemas.openxmlformats.org/officeDocument/2006/relationships/slideLayout" Target="../slideLayouts/slideLayout15.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89.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2.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slideLayout" Target="../slideLayouts/slideLayout15.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1.png"/><Relationship Id="rId2" Type="http://schemas.openxmlformats.org/officeDocument/2006/relationships/tags" Target="../tags/tag47.xml"/><Relationship Id="rId1" Type="http://schemas.openxmlformats.org/officeDocument/2006/relationships/tags" Target="../tags/tag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34795"/>
            <a:ext cx="10870565" cy="44386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3135" y="1929130"/>
            <a:ext cx="607949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（二）禁忌证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呼吸机治疗没有绝对禁忌证。下列情况可认为属于相对禁忌证。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（1）严重肺气肿，有肺大泡和气道梗阻者。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（2）失血性休克血容量严重不足未补充血容量之前。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（3）急性心肌梗死合并严重心源性休克或心律不齐者。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（4）DIC 有出血倾向，大咯血呼吸道积血时。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（5）未经引流的气胸或大量胸腔积液。</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（6）重症肺结核播散期。</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838440" y="2112645"/>
            <a:ext cx="3019425"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三、呼吸机的基本操作步骤</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60780" y="2136775"/>
            <a:ext cx="987044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（一）呼吸机的选择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根据不同患者、病情和应用呼吸机时间的长短，选用不同的呼吸机。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（二）呼吸机使用前的准备工作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（1）检查呼吸机各项工作性能是否正常。如各管道间的连接是否紧密、有无漏气；各附件是否齐全以及送气道和呼气道内活瓣是否灵敏等。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（2）检查电源和地线。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（3）氧气钢瓶内或中心供氧压力是否足够（氧气压力＞ 10 kPa/cm</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（4）湿化器是否清洁。</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（三）设置呼吸机常用参数</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三、呼吸机的基本操作步骤</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潮气量（TV）</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每分钟通气量（MV）</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7. 呼气末正压（PEEP）</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吸氧浓度（FiO</a:t>
                </a:r>
                <a:r>
                  <a:rPr sz="1400" b="1" strike="noStrike" kern="0" spc="100" baseline="-25000" noProof="1">
                    <a:solidFill>
                      <a:srgbClr val="FFFFFF"/>
                    </a:solidFill>
                    <a:uLnTx/>
                    <a:uFillTx/>
                    <a:latin typeface="微软雅黑" panose="020B0503020204020204" charset="-122"/>
                    <a:ea typeface="微软雅黑" panose="020B0503020204020204" charset="-122"/>
                    <a:sym typeface="Arial" panose="020B0604020202020204" pitchFamily="34" charset="0"/>
                  </a:rPr>
                  <a:t>2</a:t>
                </a: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呼吸频率（RR）</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5. 气道压力（AP）</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5" name="圆角矩形 6"/>
          <p:cNvSpPr/>
          <p:nvPr>
            <p:custDataLst>
              <p:tags r:id="rId14"/>
            </p:custDataLst>
          </p:nvPr>
        </p:nvSpPr>
        <p:spPr>
          <a:xfrm>
            <a:off x="9044428" y="3014663"/>
            <a:ext cx="1871283" cy="703021"/>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4. 吸呼比（I ∶ E）</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Tree>
    <p:custDataLst>
      <p:tags r:id="rId15"/>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三、呼吸机的基本操作步骤</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03630" y="2137410"/>
            <a:ext cx="987044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（四）呼吸机与患者的连接</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面罩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面罩主要用于神志清楚的患者，缺点是容易漏气，不便于吸痰，气体易进入胃内引起腹胀。</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气管插管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具有牢靠、效果好、维持时间长的特点，是临床上最常用的连接方法。梭型乳胶高压气囊维持时间为 72 小时，临床多用；低压预成形气囊插管维持时间可达 1 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气管切开</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长期需要进行呼吸机支持的患者应行气管切开。</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6"/>
          <p:cNvSpPr txBox="1"/>
          <p:nvPr>
            <p:custDataLst>
              <p:tags r:id="rId1"/>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三、护理工作中潜在的法律问题</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41680" y="1059815"/>
            <a:ext cx="8875395" cy="506730"/>
          </a:xfrm>
          <a:prstGeom prst="rect">
            <a:avLst/>
          </a:prstGeom>
          <a:noFill/>
        </p:spPr>
        <p:txBody>
          <a:bodyPr wrap="square" rtlCol="0">
            <a:spAutoFit/>
          </a:bodyPr>
          <a:p>
            <a:pPr algn="just">
              <a:lnSpc>
                <a:spcPct val="150000"/>
              </a:lnSpc>
            </a:pPr>
            <a:r>
              <a:rPr lang="zh-CN" altLang="en-US" b="1">
                <a:solidFill>
                  <a:srgbClr val="1F74AD"/>
                </a:solidFill>
                <a:latin typeface="微软雅黑" panose="020B0503020204020204" charset="-122"/>
                <a:ea typeface="微软雅黑" panose="020B0503020204020204" charset="-122"/>
              </a:rPr>
              <a:t>（五）操作步骤</a:t>
            </a:r>
            <a:endParaRPr lang="zh-CN" altLang="en-US" b="1">
              <a:solidFill>
                <a:srgbClr val="1F74AD"/>
              </a:solidFill>
              <a:latin typeface="微软雅黑" panose="020B0503020204020204" charset="-122"/>
              <a:ea typeface="微软雅黑" panose="020B0503020204020204" charset="-122"/>
            </a:endParaRPr>
          </a:p>
        </p:txBody>
      </p:sp>
      <p:grpSp>
        <p:nvGrpSpPr>
          <p:cNvPr id="3" name="组合 2"/>
          <p:cNvGrpSpPr/>
          <p:nvPr/>
        </p:nvGrpSpPr>
        <p:grpSpPr>
          <a:xfrm>
            <a:off x="758190" y="2065020"/>
            <a:ext cx="2079625" cy="1595438"/>
            <a:chOff x="3200" y="3624"/>
            <a:chExt cx="3276" cy="2513"/>
          </a:xfrm>
        </p:grpSpPr>
        <p:sp>
          <p:nvSpPr>
            <p:cNvPr id="4" name="任意多边形 3"/>
            <p:cNvSpPr/>
            <p:nvPr>
              <p:custDataLst>
                <p:tags r:id="rId2"/>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3"/>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4"/>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5"/>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（五）操作步骤</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0" name="组合 9"/>
          <p:cNvGrpSpPr/>
          <p:nvPr/>
        </p:nvGrpSpPr>
        <p:grpSpPr>
          <a:xfrm>
            <a:off x="3781743" y="2075180"/>
            <a:ext cx="2079625" cy="1595438"/>
            <a:chOff x="7962" y="3624"/>
            <a:chExt cx="3276" cy="2513"/>
          </a:xfrm>
        </p:grpSpPr>
        <p:sp>
          <p:nvSpPr>
            <p:cNvPr id="11" name="任意多边形 10"/>
            <p:cNvSpPr/>
            <p:nvPr>
              <p:custDataLst>
                <p:tags r:id="rId7"/>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2" name="矩形 11"/>
            <p:cNvSpPr/>
            <p:nvPr>
              <p:custDataLst>
                <p:tags r:id="rId8"/>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9"/>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10"/>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11"/>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（2）判断是否有机械</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en-US" altLang="zh-CN"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通气的相对禁忌证，</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en-US" altLang="zh-CN"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进行必要的处理。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6" name="组合 15"/>
          <p:cNvGrpSpPr/>
          <p:nvPr/>
        </p:nvGrpSpPr>
        <p:grpSpPr>
          <a:xfrm>
            <a:off x="6806565" y="2065020"/>
            <a:ext cx="2079625" cy="1595438"/>
            <a:chOff x="12724" y="3624"/>
            <a:chExt cx="3276" cy="2513"/>
          </a:xfrm>
        </p:grpSpPr>
        <p:sp>
          <p:nvSpPr>
            <p:cNvPr id="17" name="任意多边形 16"/>
            <p:cNvSpPr/>
            <p:nvPr>
              <p:custDataLst>
                <p:tags r:id="rId12"/>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矩形 17"/>
            <p:cNvSpPr/>
            <p:nvPr>
              <p:custDataLst>
                <p:tags r:id="rId13"/>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14"/>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圆角矩形 19"/>
            <p:cNvSpPr/>
            <p:nvPr>
              <p:custDataLst>
                <p:tags r:id="rId15"/>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16"/>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（3）确定通气模式。</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9705340" y="2033588"/>
            <a:ext cx="2079625" cy="1595437"/>
            <a:chOff x="3200" y="6297"/>
            <a:chExt cx="3276" cy="2513"/>
          </a:xfrm>
        </p:grpSpPr>
        <p:sp>
          <p:nvSpPr>
            <p:cNvPr id="82" name="任意多边形 81"/>
            <p:cNvSpPr/>
            <p:nvPr>
              <p:custDataLst>
                <p:tags r:id="rId1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（4）设置呼吸机参数。</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2" name="组合 21"/>
          <p:cNvGrpSpPr/>
          <p:nvPr/>
        </p:nvGrpSpPr>
        <p:grpSpPr>
          <a:xfrm>
            <a:off x="866140" y="4185920"/>
            <a:ext cx="2079625" cy="1595438"/>
            <a:chOff x="3200" y="3624"/>
            <a:chExt cx="3276" cy="2513"/>
          </a:xfrm>
        </p:grpSpPr>
        <p:sp>
          <p:nvSpPr>
            <p:cNvPr id="23" name="任意多边形 22"/>
            <p:cNvSpPr/>
            <p:nvPr>
              <p:custDataLst>
                <p:tags r:id="rId22"/>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4" name="矩形 23"/>
            <p:cNvSpPr/>
            <p:nvPr>
              <p:custDataLst>
                <p:tags r:id="rId23"/>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5" name="圆角矩形 24"/>
            <p:cNvSpPr/>
            <p:nvPr>
              <p:custDataLst>
                <p:tags r:id="rId24"/>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圆角矩形 25"/>
            <p:cNvSpPr/>
            <p:nvPr>
              <p:custDataLst>
                <p:tags r:id="rId25"/>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26"/>
              </p:custDataLst>
            </p:nvPr>
          </p:nvSpPr>
          <p:spPr>
            <a:xfrm>
              <a:off x="3200" y="4539"/>
              <a:ext cx="3276" cy="1598"/>
            </a:xfrm>
            <a:prstGeom prst="rect">
              <a:avLst/>
            </a:prstGeom>
            <a:noFill/>
          </p:spPr>
          <p:txBody>
            <a:bodyPr wrap="none" rtlCol="0" anchor="ctr">
              <a:noAutofit/>
            </a:bodyPr>
            <a:p>
              <a:pPr algn="ctr">
                <a:lnSpc>
                  <a:spcPct val="120000"/>
                </a:lnSpc>
              </a:pPr>
              <a:r>
                <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（5）确定报警限制和气</a:t>
              </a:r>
              <a:endPar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道压安全阀。</a:t>
              </a:r>
              <a:endParaRPr lang="zh-CN" altLang="en-US" sz="13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8" name="组合 27"/>
          <p:cNvGrpSpPr/>
          <p:nvPr/>
        </p:nvGrpSpPr>
        <p:grpSpPr>
          <a:xfrm>
            <a:off x="3889693" y="4196080"/>
            <a:ext cx="2079625" cy="1595438"/>
            <a:chOff x="7962" y="3624"/>
            <a:chExt cx="3276" cy="2513"/>
          </a:xfrm>
        </p:grpSpPr>
        <p:sp>
          <p:nvSpPr>
            <p:cNvPr id="29" name="任意多边形 28"/>
            <p:cNvSpPr/>
            <p:nvPr>
              <p:custDataLst>
                <p:tags r:id="rId27"/>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F</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矩形 29"/>
            <p:cNvSpPr/>
            <p:nvPr>
              <p:custDataLst>
                <p:tags r:id="rId28"/>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圆角矩形 30"/>
            <p:cNvSpPr/>
            <p:nvPr>
              <p:custDataLst>
                <p:tags r:id="rId29"/>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2" name="圆角矩形 31"/>
            <p:cNvSpPr/>
            <p:nvPr>
              <p:custDataLst>
                <p:tags r:id="rId30"/>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3" name="文本框 32"/>
            <p:cNvSpPr txBox="1"/>
            <p:nvPr>
              <p:custDataLst>
                <p:tags r:id="rId31"/>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（6）调节温化、湿</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化器。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34" name="组合 33"/>
          <p:cNvGrpSpPr/>
          <p:nvPr/>
        </p:nvGrpSpPr>
        <p:grpSpPr>
          <a:xfrm>
            <a:off x="6914515" y="4185920"/>
            <a:ext cx="2079625" cy="1595438"/>
            <a:chOff x="12724" y="3624"/>
            <a:chExt cx="3276" cy="2513"/>
          </a:xfrm>
        </p:grpSpPr>
        <p:sp>
          <p:nvSpPr>
            <p:cNvPr id="35" name="任意多边形 34"/>
            <p:cNvSpPr/>
            <p:nvPr>
              <p:custDataLst>
                <p:tags r:id="rId32"/>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G</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6" name="矩形 35"/>
            <p:cNvSpPr/>
            <p:nvPr>
              <p:custDataLst>
                <p:tags r:id="rId33"/>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7" name="圆角矩形 36"/>
            <p:cNvSpPr/>
            <p:nvPr>
              <p:custDataLst>
                <p:tags r:id="rId34"/>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8" name="圆角矩形 37"/>
            <p:cNvSpPr/>
            <p:nvPr>
              <p:custDataLst>
                <p:tags r:id="rId35"/>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9" name="文本框 38"/>
            <p:cNvSpPr txBox="1"/>
            <p:nvPr>
              <p:custDataLst>
                <p:tags r:id="rId36"/>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（7）调节同步触发灵</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敏度。</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40" name="组合 39"/>
          <p:cNvGrpSpPr/>
          <p:nvPr/>
        </p:nvGrpSpPr>
        <p:grpSpPr>
          <a:xfrm>
            <a:off x="9813290" y="4154488"/>
            <a:ext cx="2079625" cy="1595437"/>
            <a:chOff x="3200" y="6297"/>
            <a:chExt cx="3276" cy="2513"/>
          </a:xfrm>
        </p:grpSpPr>
        <p:sp>
          <p:nvSpPr>
            <p:cNvPr id="41" name="任意多边形 40"/>
            <p:cNvSpPr/>
            <p:nvPr>
              <p:custDataLst>
                <p:tags r:id="rId3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H</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3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3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4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文本框 44"/>
            <p:cNvSpPr txBox="1"/>
            <p:nvPr>
              <p:custDataLst>
                <p:tags r:id="rId4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（8）打开电源开关，</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en-US" altLang="zh-CN"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a:t>
              </a: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观察呼吸机工作状态。</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4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p:tgtEl>
                                          <p:spTgt spid="16"/>
                                        </p:tgtEl>
                                        <p:attrNameLst>
                                          <p:attrName>ppt_y</p:attrName>
                                        </p:attrNameLst>
                                      </p:cBhvr>
                                      <p:tavLst>
                                        <p:tav tm="0">
                                          <p:val>
                                            <p:strVal val="#ppt_y-#ppt_h*1.125000"/>
                                          </p:val>
                                        </p:tav>
                                        <p:tav tm="100000">
                                          <p:val>
                                            <p:strVal val="#ppt_y"/>
                                          </p:val>
                                        </p:tav>
                                      </p:tavLst>
                                    </p:anim>
                                    <p:animEffect transition="in" filter="wipe(down)">
                                      <p:cBhvr>
                                        <p:cTn id="18" dur="500"/>
                                        <p:tgtEl>
                                          <p:spTgt spid="16"/>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p:tgtEl>
                                          <p:spTgt spid="22"/>
                                        </p:tgtEl>
                                        <p:attrNameLst>
                                          <p:attrName>ppt_y</p:attrName>
                                        </p:attrNameLst>
                                      </p:cBhvr>
                                      <p:tavLst>
                                        <p:tav tm="0">
                                          <p:val>
                                            <p:strVal val="#ppt_y-#ppt_h*1.125000"/>
                                          </p:val>
                                        </p:tav>
                                        <p:tav tm="100000">
                                          <p:val>
                                            <p:strVal val="#ppt_y"/>
                                          </p:val>
                                        </p:tav>
                                      </p:tavLst>
                                    </p:anim>
                                    <p:animEffect transition="in" filter="wipe(down)">
                                      <p:cBhvr>
                                        <p:cTn id="28" dur="500"/>
                                        <p:tgtEl>
                                          <p:spTgt spid="22"/>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p:tgtEl>
                                          <p:spTgt spid="28"/>
                                        </p:tgtEl>
                                        <p:attrNameLst>
                                          <p:attrName>ppt_y</p:attrName>
                                        </p:attrNameLst>
                                      </p:cBhvr>
                                      <p:tavLst>
                                        <p:tav tm="0">
                                          <p:val>
                                            <p:strVal val="#ppt_y-#ppt_h*1.125000"/>
                                          </p:val>
                                        </p:tav>
                                        <p:tav tm="100000">
                                          <p:val>
                                            <p:strVal val="#ppt_y"/>
                                          </p:val>
                                        </p:tav>
                                      </p:tavLst>
                                    </p:anim>
                                    <p:animEffect transition="in" filter="wipe(down)">
                                      <p:cBhvr>
                                        <p:cTn id="33" dur="500"/>
                                        <p:tgtEl>
                                          <p:spTgt spid="28"/>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p:tgtEl>
                                          <p:spTgt spid="34"/>
                                        </p:tgtEl>
                                        <p:attrNameLst>
                                          <p:attrName>ppt_y</p:attrName>
                                        </p:attrNameLst>
                                      </p:cBhvr>
                                      <p:tavLst>
                                        <p:tav tm="0">
                                          <p:val>
                                            <p:strVal val="#ppt_y-#ppt_h*1.125000"/>
                                          </p:val>
                                        </p:tav>
                                        <p:tav tm="100000">
                                          <p:val>
                                            <p:strVal val="#ppt_y"/>
                                          </p:val>
                                        </p:tav>
                                      </p:tavLst>
                                    </p:anim>
                                    <p:animEffect transition="in" filter="wipe(down)">
                                      <p:cBhvr>
                                        <p:cTn id="38" dur="500"/>
                                        <p:tgtEl>
                                          <p:spTgt spid="34"/>
                                        </p:tgtEl>
                                      </p:cBhvr>
                                    </p:animEffect>
                                  </p:childTnLst>
                                </p:cTn>
                              </p:par>
                            </p:childTnLst>
                          </p:cTn>
                        </p:par>
                        <p:par>
                          <p:cTn id="39" fill="hold">
                            <p:stCondLst>
                              <p:cond delay="3500"/>
                            </p:stCondLst>
                            <p:childTnLst>
                              <p:par>
                                <p:cTn id="40" presetID="12" presetClass="entr" presetSubtype="1"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p:tgtEl>
                                          <p:spTgt spid="40"/>
                                        </p:tgtEl>
                                        <p:attrNameLst>
                                          <p:attrName>ppt_y</p:attrName>
                                        </p:attrNameLst>
                                      </p:cBhvr>
                                      <p:tavLst>
                                        <p:tav tm="0">
                                          <p:val>
                                            <p:strVal val="#ppt_y-#ppt_h*1.125000"/>
                                          </p:val>
                                        </p:tav>
                                        <p:tav tm="100000">
                                          <p:val>
                                            <p:strVal val="#ppt_y"/>
                                          </p:val>
                                        </p:tav>
                                      </p:tavLst>
                                    </p:anim>
                                    <p:animEffect transition="in" filter="wipe(down)">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10690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四、救治原则与护理措施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4580" y="2136775"/>
            <a:ext cx="423481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（一）严密观察病情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除需观察患者生命体征、神经精神症状外，重点观察呼吸情况，包括呼吸频率、胸廓起伏幅度、呼吸肌运动、有无呼吸困难、自主呼吸与机械呼吸的协调等。定时监测血气分析。综合患者的临床表现和通气指标进行机械通气效果的观察（表 7-1）。</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5557520" y="2815590"/>
            <a:ext cx="5837555" cy="2058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10690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四、救治原则与护理措施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55370" y="1929130"/>
            <a:ext cx="574802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（二）加强气道管理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呼吸道湿化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呼吸道湿化的主要目的是防止痰液黏稠，保持呼吸道通畅。可通过蒸汽和雾化等方法湿化，所需量要确保痰液稀薄易于咳出、吸出，同时肺底不因湿化过度而出现啰音。</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呼吸道分泌物的吸引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吸引负压不超过 19.6 kPa（200 cmH2O），每次吸痰时间成人不超过 15秒，儿童不超过 10 秒。</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646670" y="2112645"/>
            <a:ext cx="3019425"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10690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四、救治原则与护理措施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47140" y="2136775"/>
            <a:ext cx="949579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（三）生活护理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帮助患者定时翻身，经常拍背，以防止因呼吸道分泌物排出不畅引起阻塞性肺不张和长时间压迫导致压疮。昏迷患者注意防治眼球干燥、污染或角膜溃疡，用凡士林纱布覆盖眼部，每日滴抗生素眼液 2～3 次。加强口腔护理，预防口腔炎发生。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（四）心理护理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向患者说明呼吸机治疗的目的、需要配合的方法等。对发音障碍的患者鼓励其采用手势、点头或摇头、睁眼或闭眼、摇铃等方法进行交流，避免因为沟通障碍而出现烦躁心理。经常和患者握手、说话，操作轻柔，增加患者的舒适感。</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10690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四、救治原则与护理措施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92810" y="1017905"/>
            <a:ext cx="997648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（五）人机对抗的原因及处理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呼吸机与自主呼吸不协调的危害很大，可增加呼吸做功、加重循环负担和低氧血症，严重时可危及患者的生命。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（六）常见报警原因及处理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p:txBody>
      </p:sp>
      <p:grpSp>
        <p:nvGrpSpPr>
          <p:cNvPr id="102" name="组合 101"/>
          <p:cNvGrpSpPr/>
          <p:nvPr/>
        </p:nvGrpSpPr>
        <p:grpSpPr>
          <a:xfrm>
            <a:off x="1487805" y="3493770"/>
            <a:ext cx="1898650" cy="1950085"/>
            <a:chOff x="2329" y="3890"/>
            <a:chExt cx="2990" cy="3071"/>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高压报警原因</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7" name="组合 6"/>
          <p:cNvGrpSpPr/>
          <p:nvPr/>
        </p:nvGrpSpPr>
        <p:grpSpPr>
          <a:xfrm>
            <a:off x="3924618" y="3493770"/>
            <a:ext cx="1898650" cy="1950085"/>
            <a:chOff x="6168" y="3890"/>
            <a:chExt cx="2990" cy="3071"/>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低压报警原因</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8" name="组合 7"/>
          <p:cNvGrpSpPr/>
          <p:nvPr/>
        </p:nvGrpSpPr>
        <p:grpSpPr>
          <a:xfrm>
            <a:off x="6428105" y="3493770"/>
            <a:ext cx="1937385" cy="1950085"/>
            <a:chOff x="10109" y="3890"/>
            <a:chExt cx="3051" cy="3071"/>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通气不足报警</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9" name="组合 8"/>
          <p:cNvGrpSpPr/>
          <p:nvPr/>
        </p:nvGrpSpPr>
        <p:grpSpPr>
          <a:xfrm>
            <a:off x="8770938" y="3493770"/>
            <a:ext cx="1898650" cy="1950085"/>
            <a:chOff x="6168" y="3890"/>
            <a:chExt cx="2990" cy="3071"/>
          </a:xfrm>
        </p:grpSpPr>
        <p:cxnSp>
          <p:nvCxnSpPr>
            <p:cNvPr id="10" name="直接连接符 9"/>
            <p:cNvCxnSpPr>
              <a:stCxn id="11" idx="3"/>
            </p:cNvCxnSpPr>
            <p:nvPr>
              <p:custDataLst>
                <p:tags r:id="rId1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11" name="任意多边形 10"/>
            <p:cNvSpPr/>
            <p:nvPr>
              <p:custDataLst>
                <p:tags r:id="rId1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12" name="矩形 11"/>
            <p:cNvSpPr/>
            <p:nvPr>
              <p:custDataLst>
                <p:tags r:id="rId1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3" name="椭圆 12"/>
            <p:cNvSpPr/>
            <p:nvPr>
              <p:custDataLst>
                <p:tags r:id="rId2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4" name="文本框 13"/>
            <p:cNvSpPr txBox="1"/>
            <p:nvPr>
              <p:custDataLst>
                <p:tags r:id="rId2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4. 吸氧浓度报警</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（七）并发症的预防和护理</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四、救治原则与护理措施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653858" y="2282508"/>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气管损伤</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通气不足</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消化系统并发症</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5. 循环系统并发症</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呼吸性碱中毒</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4. 呼吸系统并发症</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6" name="太阳形 5"/>
          <p:cNvSpPr/>
          <p:nvPr/>
        </p:nvSpPr>
        <p:spPr>
          <a:xfrm>
            <a:off x="9785350" y="3253740"/>
            <a:ext cx="920750" cy="88646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4"/>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lnSpcReduction="20000"/>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（1）导致呼吸衰竭的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原因已经去除，一般</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情况好，感染控制，</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循环稳定。</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lnSpcReduction="20000"/>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（1）导致呼吸衰竭的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原因已经去除，一般</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情况好，感染控制，</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循环稳定。</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（3）肺活量＞ 15 m</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L/kg，最大吸气负压</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 -30 cmH2O。</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（4）意识清醒，血气</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分析正常或接近正常。</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（5）水、电解质紊</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乱得到纠正，肾功</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能恢复正常。</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881380"/>
            <a:ext cx="10414635" cy="922020"/>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rPr>
              <a:t>（八）呼吸机的撤离</a:t>
            </a:r>
            <a:endParaRPr lang="zh-CN" altLang="en-US" b="1">
              <a:latin typeface="微软雅黑" panose="020B0503020204020204" charset="-122"/>
              <a:ea typeface="微软雅黑" panose="020B0503020204020204" charset="-122"/>
            </a:endParaRPr>
          </a:p>
          <a:p>
            <a:pPr algn="just">
              <a:lnSpc>
                <a:spcPct val="150000"/>
              </a:lnSpc>
            </a:pPr>
            <a:r>
              <a:rPr lang="en-US" altLang="zh-CN" b="1">
                <a:latin typeface="微软雅黑" panose="020B0503020204020204" charset="-122"/>
                <a:ea typeface="微软雅黑" panose="020B0503020204020204" charset="-122"/>
              </a:rPr>
              <a:t>  </a:t>
            </a:r>
            <a:r>
              <a:rPr lang="zh-CN" altLang="en-US" b="1">
                <a:latin typeface="微软雅黑" panose="020B0503020204020204" charset="-122"/>
                <a:ea typeface="微软雅黑" panose="020B0503020204020204" charset="-122"/>
              </a:rPr>
              <a:t>1. 条件</a:t>
            </a:r>
            <a:endParaRPr lang="zh-CN" altLang="en-US" b="1">
              <a:latin typeface="微软雅黑" panose="020B0503020204020204" charset="-122"/>
              <a:ea typeface="微软雅黑" panose="020B0503020204020204" charset="-122"/>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8684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057275" y="1782445"/>
            <a:ext cx="9999980" cy="3830955"/>
          </a:xfrm>
          <a:prstGeom prst="rect">
            <a:avLst/>
          </a:prstGeom>
          <a:noFill/>
        </p:spPr>
        <p:txBody>
          <a:bodyPr wrap="square" rtlCol="0">
            <a:spAutoFit/>
          </a:bodyPr>
          <a:p>
            <a:pPr algn="just">
              <a:lnSpc>
                <a:spcPct val="150000"/>
              </a:lnSpc>
            </a:pPr>
            <a:r>
              <a:rPr b="1">
                <a:latin typeface="微软雅黑" panose="020B0503020204020204" charset="-122"/>
                <a:ea typeface="微软雅黑" panose="020B0503020204020204" charset="-122"/>
                <a:cs typeface="微软雅黑" panose="020B0503020204020204" charset="-122"/>
              </a:rPr>
              <a:t>2. 方法</a:t>
            </a:r>
            <a:endParaRPr b="1">
              <a:latin typeface="微软雅黑" panose="020B0503020204020204" charset="-122"/>
              <a:ea typeface="微软雅黑" panose="020B0503020204020204" charset="-122"/>
              <a:cs typeface="微软雅黑" panose="020B0503020204020204" charset="-122"/>
            </a:endParaRPr>
          </a:p>
          <a:p>
            <a:pPr algn="just">
              <a:lnSpc>
                <a:spcPct val="150000"/>
              </a:lnSpc>
            </a:pPr>
            <a:r>
              <a:rPr>
                <a:latin typeface="微软雅黑" panose="020B0503020204020204" charset="-122"/>
                <a:ea typeface="微软雅黑" panose="020B0503020204020204" charset="-122"/>
                <a:cs typeface="微软雅黑" panose="020B0503020204020204" charset="-122"/>
              </a:rPr>
              <a:t>加强心理护理，减轻患者心理负担和顾虑。一般在上午治疗护理完成后进行，患者取半卧位。常用撤机的方法有以下几种。</a:t>
            </a:r>
            <a:endParaRPr>
              <a:latin typeface="微软雅黑" panose="020B0503020204020204" charset="-122"/>
              <a:ea typeface="微软雅黑" panose="020B0503020204020204" charset="-122"/>
              <a:cs typeface="微软雅黑" panose="020B0503020204020204" charset="-122"/>
            </a:endParaRPr>
          </a:p>
          <a:p>
            <a:pPr algn="just">
              <a:lnSpc>
                <a:spcPct val="150000"/>
              </a:lnSpc>
            </a:pPr>
            <a:r>
              <a:rPr>
                <a:latin typeface="微软雅黑" panose="020B0503020204020204" charset="-122"/>
                <a:ea typeface="微软雅黑" panose="020B0503020204020204" charset="-122"/>
                <a:cs typeface="微软雅黑" panose="020B0503020204020204" charset="-122"/>
              </a:rPr>
              <a:t>（1）直接撤机：适用于原心肺功能好、支持时间短的患者。测量 TV ＞ 5 mL/kg，RR ＞ 10 次 / 分，MV&gt;0.1L/kg，咳嗽反射恢复，可拔除气管导管。必要时经面罩或鼻导管吸氧。</a:t>
            </a:r>
            <a:endParaRPr>
              <a:latin typeface="微软雅黑" panose="020B0503020204020204" charset="-122"/>
              <a:ea typeface="微软雅黑" panose="020B0503020204020204" charset="-122"/>
              <a:cs typeface="微软雅黑" panose="020B0503020204020204" charset="-122"/>
            </a:endParaRPr>
          </a:p>
          <a:p>
            <a:pPr algn="just">
              <a:lnSpc>
                <a:spcPct val="150000"/>
              </a:lnSpc>
            </a:pPr>
            <a:r>
              <a:rPr>
                <a:latin typeface="微软雅黑" panose="020B0503020204020204" charset="-122"/>
                <a:ea typeface="微软雅黑" panose="020B0503020204020204" charset="-122"/>
                <a:cs typeface="微软雅黑" panose="020B0503020204020204" charset="-122"/>
              </a:rPr>
              <a:t>（2）呼吸机过渡：可用 SIMV 等模式过渡。</a:t>
            </a:r>
            <a:endParaRPr>
              <a:latin typeface="微软雅黑" panose="020B0503020204020204" charset="-122"/>
              <a:ea typeface="微软雅黑" panose="020B0503020204020204" charset="-122"/>
              <a:cs typeface="微软雅黑" panose="020B0503020204020204" charset="-122"/>
            </a:endParaRPr>
          </a:p>
          <a:p>
            <a:pPr algn="just">
              <a:lnSpc>
                <a:spcPct val="150000"/>
              </a:lnSpc>
            </a:pPr>
            <a:r>
              <a:rPr>
                <a:latin typeface="微软雅黑" panose="020B0503020204020204" charset="-122"/>
                <a:ea typeface="微软雅黑" panose="020B0503020204020204" charset="-122"/>
                <a:cs typeface="微软雅黑" panose="020B0503020204020204" charset="-122"/>
              </a:rPr>
              <a:t>（3）间接撤机：如射流给氧、T 管给氧等，逐渐延长脱机时间。</a:t>
            </a:r>
            <a:endParaRPr>
              <a:latin typeface="微软雅黑" panose="020B0503020204020204" charset="-122"/>
              <a:ea typeface="微软雅黑" panose="020B0503020204020204" charset="-122"/>
              <a:cs typeface="微软雅黑" panose="020B0503020204020204" charset="-122"/>
            </a:endParaRPr>
          </a:p>
          <a:p>
            <a:pPr algn="just">
              <a:lnSpc>
                <a:spcPct val="150000"/>
              </a:lnSpc>
            </a:pPr>
            <a:r>
              <a:rPr b="1">
                <a:latin typeface="微软雅黑" panose="020B0503020204020204" charset="-122"/>
                <a:ea typeface="微软雅黑" panose="020B0503020204020204" charset="-122"/>
                <a:cs typeface="微软雅黑" panose="020B0503020204020204" charset="-122"/>
              </a:rPr>
              <a:t>3. 撤机后的监护</a:t>
            </a:r>
            <a:endParaRPr b="1">
              <a:latin typeface="微软雅黑" panose="020B0503020204020204" charset="-122"/>
              <a:ea typeface="微软雅黑" panose="020B0503020204020204" charset="-122"/>
              <a:cs typeface="微软雅黑" panose="020B0503020204020204" charset="-122"/>
            </a:endParaRPr>
          </a:p>
          <a:p>
            <a:pPr algn="just">
              <a:lnSpc>
                <a:spcPct val="150000"/>
              </a:lnSpc>
            </a:pPr>
            <a:r>
              <a:rPr>
                <a:latin typeface="微软雅黑" panose="020B0503020204020204" charset="-122"/>
                <a:ea typeface="微软雅黑" panose="020B0503020204020204" charset="-122"/>
                <a:cs typeface="微软雅黑" panose="020B0503020204020204" charset="-122"/>
              </a:rPr>
              <a:t>密切观察患者的呼吸情况，一旦出现以下变化，立即再行呼吸机辅助通气。</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90799" y="16452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气管内插管术及</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一、适应证和禁忌证</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85140" y="922655"/>
            <a:ext cx="1048575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（一）适应证</a:t>
            </a:r>
            <a:endParaRPr lang="zh-CN" altLang="en-US" b="1" dirty="0">
              <a:solidFill>
                <a:schemeClr val="accent1"/>
              </a:solidFill>
              <a:latin typeface="微软雅黑" panose="020B0503020204020204" charset="-122"/>
              <a:ea typeface="微软雅黑" panose="020B0503020204020204" charset="-122"/>
            </a:endParaRPr>
          </a:p>
        </p:txBody>
      </p:sp>
      <p:grpSp>
        <p:nvGrpSpPr>
          <p:cNvPr id="102" name="组合 101"/>
          <p:cNvGrpSpPr/>
          <p:nvPr/>
        </p:nvGrpSpPr>
        <p:grpSpPr>
          <a:xfrm>
            <a:off x="1209675" y="1970405"/>
            <a:ext cx="1898650" cy="1950085"/>
            <a:chOff x="2329" y="3890"/>
            <a:chExt cx="2990" cy="3071"/>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rPr>
                <a:t>（1）不能有效清理呼吸道，需行气管内吸引者。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646488" y="1970405"/>
            <a:ext cx="1898650" cy="1950085"/>
            <a:chOff x="6168" y="3890"/>
            <a:chExt cx="2990" cy="3071"/>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sym typeface="+mn-ea"/>
                </a:rPr>
                <a:t>（2）各种全麻或静脉复合麻醉者。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149975" y="1970405"/>
            <a:ext cx="1937385" cy="1950085"/>
            <a:chOff x="10109" y="3890"/>
            <a:chExt cx="3051" cy="3071"/>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rPr>
                <a:t>（3）呼吸、心搏骤停行心肺脑复苏者。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3174683" y="4013200"/>
            <a:ext cx="1898650" cy="1950085"/>
            <a:chOff x="5152" y="6789"/>
            <a:chExt cx="2990" cy="3071"/>
          </a:xfrm>
        </p:grpSpPr>
        <p:cxnSp>
          <p:nvCxnSpPr>
            <p:cNvPr id="63" name="直接连接符 62"/>
            <p:cNvCxnSpPr>
              <a:stCxn id="64" idx="3"/>
            </p:cNvCxnSpPr>
            <p:nvPr>
              <p:custDataLst>
                <p:tags r:id="rId17"/>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8"/>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9"/>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0"/>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5</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1"/>
              </p:custDataLst>
            </p:nvPr>
          </p:nvSpPr>
          <p:spPr>
            <a:xfrm>
              <a:off x="5235" y="7174"/>
              <a:ext cx="2830" cy="1366"/>
            </a:xfrm>
            <a:prstGeom prst="rect">
              <a:avLst/>
            </a:prstGeom>
            <a:noFill/>
          </p:spPr>
          <p:txBody>
            <a:bodyPr wrap="square" rtlCol="0" anchor="ctr" anchorCtr="0">
              <a:no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rPr>
                <a:t>（5）各种原因导致的新生儿呼吸困难者，婴幼儿气管切开前需行气管定位者。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202363" y="4089718"/>
            <a:ext cx="1937385" cy="1950085"/>
            <a:chOff x="9093" y="6823"/>
            <a:chExt cx="3051" cy="3071"/>
          </a:xfrm>
        </p:grpSpPr>
        <p:cxnSp>
          <p:nvCxnSpPr>
            <p:cNvPr id="67" name="直接连接符 66"/>
            <p:cNvCxnSpPr>
              <a:stCxn id="68" idx="3"/>
            </p:cNvCxnSpPr>
            <p:nvPr>
              <p:custDataLst>
                <p:tags r:id="rId22"/>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3"/>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4"/>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5"/>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6</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6"/>
              </p:custDataLst>
            </p:nvPr>
          </p:nvSpPr>
          <p:spPr>
            <a:xfrm>
              <a:off x="9176" y="7208"/>
              <a:ext cx="2830" cy="1366"/>
            </a:xfrm>
            <a:prstGeom prst="rect">
              <a:avLst/>
            </a:prstGeom>
            <a:noFill/>
            <a:ln>
              <a:noFill/>
            </a:ln>
          </p:spPr>
          <p:txBody>
            <a:bodyPr wrap="square" rtlCol="0" anchor="ctr" anchorCtr="0">
              <a:no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rPr>
                <a:t>（6）颌面部、颈部大手术者，呼吸道难以保持通畅者。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3" name="组合 2"/>
          <p:cNvGrpSpPr/>
          <p:nvPr/>
        </p:nvGrpSpPr>
        <p:grpSpPr>
          <a:xfrm>
            <a:off x="8760778" y="1928495"/>
            <a:ext cx="1898650" cy="1950085"/>
            <a:chOff x="6168" y="3890"/>
            <a:chExt cx="2990" cy="3071"/>
          </a:xfrm>
        </p:grpSpPr>
        <p:cxnSp>
          <p:nvCxnSpPr>
            <p:cNvPr id="4" name="直接连接符 3"/>
            <p:cNvCxnSpPr>
              <a:stCxn id="5" idx="3"/>
            </p:cNvCxnSpPr>
            <p:nvPr>
              <p:custDataLst>
                <p:tags r:id="rId2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6" name="矩形 5"/>
            <p:cNvSpPr/>
            <p:nvPr>
              <p:custDataLst>
                <p:tags r:id="rId2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3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8" name="文本框 7"/>
            <p:cNvSpPr txBox="1"/>
            <p:nvPr>
              <p:custDataLst>
                <p:tags r:id="rId3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sym typeface="+mn-ea"/>
                </a:rPr>
                <a:t>（4）呼吸衰竭或呼吸抑制需机械通气者。</a:t>
              </a:r>
              <a:endParaRPr lang="zh-CN" altLang="en-US" sz="12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fontScale="90000" lnSpcReduction="20000"/>
            </a:bodyPr>
            <a:p>
              <a:pPr algn="ctr">
                <a:lnSpc>
                  <a:spcPct val="120000"/>
                </a:lnSpc>
              </a:pPr>
              <a:r>
                <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（1）喉头水肿、气道急</a:t>
              </a:r>
              <a:endPar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性炎症、喉头黏膜下血</a:t>
              </a:r>
              <a:endPar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肿、插管创伤引起的</a:t>
              </a:r>
              <a:endPar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严重出血等。</a:t>
              </a:r>
              <a:endParaRPr lang="zh-CN" altLang="en-US" sz="15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（2）咽喉部烧伤、肿</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瘤或异物存留者。</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（3）主动脉瘤压迫气</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管者，插管易造成动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脉瘤损伤出血。</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lnSpcReduction="20000"/>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（4）下呼吸道分泌物</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潴留难以从插管内清</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除者，应行气管切开</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置管。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（5）颈椎骨折、脱</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位者。</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（二）禁忌证</a:t>
            </a:r>
            <a:endParaRPr lang="zh-CN" altLang="en-US" b="1">
              <a:latin typeface="微软雅黑" panose="020B0503020204020204" charset="-122"/>
              <a:ea typeface="微软雅黑" panose="020B0503020204020204" charset="-122"/>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65195" y="2029460"/>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614420" y="2037715"/>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70033" y="526383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284595" y="2029460"/>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819583" y="526383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511175" y="2029460"/>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655320" y="2046605"/>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134745" y="526383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636010" y="2774315"/>
            <a:ext cx="2097405" cy="1454150"/>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有橡胶、聚氯乙烯、硅胶聚乙烯等材料制成的导管，以硅胶导管为佳。应根据患者年龄、性别、体型选择不同长度、粗细、是否带气囊的导管。</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475095" y="2774315"/>
            <a:ext cx="2184400" cy="2145030"/>
          </a:xfrm>
          <a:prstGeom prst="rect">
            <a:avLst/>
          </a:prstGeom>
          <a:noFill/>
        </p:spPr>
        <p:txBody>
          <a:bodyPr wrap="square" rtlCol="0"/>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可用细金属条（铜、铝、铁丝皆可），长度以插入导管后其远端距离导管开口 0.5～1.0 cm 为宜。</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408665" y="2046605"/>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603365" y="2145030"/>
            <a:ext cx="18472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3. 导管管芯</a:t>
            </a:r>
            <a:endParaRPr lang="en-US" altLang="zh-CN"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778250" y="2126615"/>
            <a:ext cx="18853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2. 气管导管</a:t>
            </a:r>
            <a:endParaRPr lang="en-US" altLang="zh-CN"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743585" y="2069465"/>
            <a:ext cx="20078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1. 喉镜</a:t>
            </a:r>
            <a:endParaRPr lang="en-US" altLang="zh-CN"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210040" y="2029460"/>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745028" y="524732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62440" y="2774315"/>
            <a:ext cx="2200910" cy="2145030"/>
          </a:xfrm>
          <a:prstGeom prst="rect">
            <a:avLst/>
          </a:prstGeom>
          <a:noFill/>
        </p:spPr>
        <p:txBody>
          <a:bodyPr wrap="square" rtlCol="0"/>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牙垫、喉头喷雾器（内装 1% 普鲁卡因或其他局麻药）、注射器、润滑剂、胶布、血管钳或夹子、消毒凡士林、吸引装置、给氧装置等。</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349350" y="2030095"/>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422130" y="2077720"/>
            <a:ext cx="196342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4. 其他</a:t>
            </a:r>
            <a:endParaRPr lang="en-US" altLang="zh-CN"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538480" y="2774315"/>
            <a:ext cx="2299970" cy="2699385"/>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喉镜由喉镜柄和喉镜片组成。镜片近尖端处有电珠，使用前应检查其是否明亮。</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4" name="文本框 3"/>
          <p:cNvSpPr txBox="1"/>
          <p:nvPr/>
        </p:nvSpPr>
        <p:spPr>
          <a:xfrm>
            <a:off x="567055" y="1184910"/>
            <a:ext cx="8022590" cy="368300"/>
          </a:xfrm>
          <a:prstGeom prst="rect">
            <a:avLst/>
          </a:prstGeom>
          <a:noFill/>
        </p:spPr>
        <p:txBody>
          <a:bodyPr wrap="square" rtlCol="0">
            <a:spAutoFit/>
          </a:bodyPr>
          <a:p>
            <a:r>
              <a:rPr lang="zh-CN" altLang="en-US" b="1">
                <a:solidFill>
                  <a:srgbClr val="2E75B6"/>
                </a:solidFill>
                <a:latin typeface="微软雅黑" panose="020B0503020204020204" charset="-122"/>
                <a:ea typeface="微软雅黑" panose="020B0503020204020204" charset="-122"/>
              </a:rPr>
              <a:t>（一）物品准备</a:t>
            </a:r>
            <a:endParaRPr lang="zh-CN" altLang="en-US" b="1">
              <a:solidFill>
                <a:srgbClr val="2E75B6"/>
              </a:solidFill>
              <a:latin typeface="微软雅黑" panose="020B0503020204020204" charset="-122"/>
              <a:ea typeface="微软雅黑" panose="020B0503020204020204" charset="-122"/>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057275" y="1791970"/>
            <a:ext cx="6334760"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对意识清醒者，给予必要的解释、安慰和鼓励，取得患者的合作。对患者的家属说明插管的必要性，履行签字手续。</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（三）操作步骤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根据插管的途径将气管插管分为经口腔插管和经鼻腔插管两种方法。根据插管时是否用喉镜暴露声门将气管插管分为明视插管和盲探插管两种方法。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其中，经口明视插管法是目前临床应用最广泛的一种气管插管方法。</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8074660" y="2969260"/>
            <a:ext cx="3190875" cy="1476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26490" y="1791970"/>
            <a:ext cx="9860915" cy="3830955"/>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（一）插管前的护理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（1）对呼吸困难或呼吸停止者，插管前应先行人工呼吸、吸氧等，以免因插管费时而增加患者缺氧的时间。</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（2）插管前检查工具是否齐全适用，喉镜灯泡是否明亮，气囊有无漏气。</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（3）导管的选择应根据患者的年龄、性别、身材大小、插管途径来决定。</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（二）插管时的护理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（1）插管时，喉应暴露好，视野清楚。操作要轻柔、准确，以防损伤组织。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（2）动作迅速，勿使缺氧时间延长而致心搏骤停。</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（3）导管插入气管后要检查两肺呼吸音是否对称，防止误入一侧支气管导致对侧肺不张。</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26490" y="1791970"/>
            <a:ext cx="9860915" cy="3830955"/>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（三）插管后的护理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（1）随时观察气管插管的固定情况和导管外露的长度，定时进行口腔护理，随时清理口、鼻分泌物。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（2）密切观察患者神志和生命体征的变化，观察患者有无自主呼吸及深度和节律的变化。</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（3）保持呼吸道通畅，吸痰是主要措施，成人吸痰每次不超过 15 秒，儿童每次不超过 10 秒。注意无菌操作，避免因吸痰而加重缺氧。</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（4）保证气道湿化，以防痰液干涸，形成痰栓阻塞气道而造成窒息。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（5）导管不能留置过久，一般不宜超过 72 小时，以免引起喉头水肿。</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（6）注意气囊的管理。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202819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气管切开术及护理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932180" y="1666875"/>
            <a:ext cx="10327005" cy="2527935"/>
          </a:xfrm>
          <a:prstGeom prst="rect">
            <a:avLst/>
          </a:prstGeom>
          <a:noFill/>
        </p:spPr>
        <p:txBody>
          <a:bodyPr wrap="square">
            <a:spAutoFit/>
          </a:bodyPr>
          <a:lstStyle/>
          <a:p>
            <a:pPr algn="ctr">
              <a:lnSpc>
                <a:spcPct val="120000"/>
              </a:lnSpc>
              <a:spcBef>
                <a:spcPts val="0"/>
              </a:spcBef>
              <a:spcAft>
                <a:spcPts val="0"/>
              </a:spcAft>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单元七</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20000"/>
              </a:lnSpc>
              <a:spcBef>
                <a:spcPts val="0"/>
              </a:spcBef>
              <a:spcAft>
                <a:spcPts val="0"/>
              </a:spcAft>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常用救护技术及护理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一、适应证和禁忌证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25245" y="1835150"/>
            <a:ext cx="9537700"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（一）适应证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（1）喉阻塞：喉部炎症、肿瘤、外伤、异物或瘢痕性狭窄等引起的严重喉阻塞，导致呼吸困难、窒息者。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（2）下呼吸道分泌物潴留：重度颅脑损伤、呼吸道烧伤、严重肺部感染、昏迷、严重胸部外伤、颅脑肿瘤、神经系统病变等患者下呼吸道分泌物积聚不能有效咳出者。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（3）气管异物不能经喉取出者。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（4）预防性气管切开：某些头颈、颌面部、口腔等部位的手术，为了便于气管内麻醉及防止血液、分泌物流入下呼吸道，可行气管切开（由于气管插管术的广泛应用，预防性气管切开已较以前减少）。</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一、适应证和禁忌证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25245" y="1835150"/>
            <a:ext cx="4869815"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（5）需要较长时间应用呼吸机辅助呼吸者。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（6）各种原因造成呼吸功能障碍：如急性呼吸窘迫综合征、肺性脑病、神经肌肉病等所致的呼吸衰竭，患者短期治疗症状不能缓解，需气管切开行机械通气者。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（二）禁忌证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（1）严重出血性疾病。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（2）气管切开部位以下的占位性病变引起呼吸道梗阻者。</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461250" y="2153285"/>
            <a:ext cx="3373120" cy="2963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06195" y="1805305"/>
            <a:ext cx="6792595" cy="3688080"/>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（1）气管切开包：弯盘 1 个，药杯 1 个，5 mL 注射器 1 支，6 号及 7 号针头各 1 根，3 号刀柄 2 个，尖刀片和圆刀片各 1 片，气管钩 2 个，有齿镊 2把，无齿镊 1 把，蚊式钳 4 把，尖头和弯头手术剪各 1 把，大小拉钩各 2 个，持针钳 1 把，三角缝针 2 根，洞巾 1 块，气管垫 2 块，缝线 2 卷，纱布 6 块，气管套管 1 套（有金属、塑料、硅胶三种材质，分带气囊和不带气囊两种，</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型号选择常为成人 4～6 号、小儿 0～3 号）（图 7-5）。（2）无菌手套、消毒用品、1%～2% 利多卡因或 1% 普鲁卡因、生理盐水、吸引器、吸痰器、照明灯，必要时准备吸氧设备和呼吸机。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098790" y="2660015"/>
            <a:ext cx="3312160" cy="2277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593215" y="2322195"/>
            <a:ext cx="4042410" cy="258445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如患者意识清醒，应说明手术的必要性，鼓励和安慰患者，介绍配合的经验和体会，给予心理和行为支持，使患者处于接受手术的最佳心理状态，取得其主动合作。</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5898515" y="2070100"/>
            <a:ext cx="4480560" cy="357060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 name="组合 101"/>
          <p:cNvGrpSpPr/>
          <p:nvPr/>
        </p:nvGrpSpPr>
        <p:grpSpPr>
          <a:xfrm>
            <a:off x="1287145" y="1903095"/>
            <a:ext cx="1898650" cy="1950085"/>
            <a:chOff x="2329" y="3890"/>
            <a:chExt cx="2990" cy="3071"/>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体位</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723958" y="1903095"/>
            <a:ext cx="1898650" cy="1950085"/>
            <a:chOff x="6168" y="3890"/>
            <a:chExt cx="2990" cy="3071"/>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准备</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227445" y="1903095"/>
            <a:ext cx="1937385" cy="1950085"/>
            <a:chOff x="10109" y="3890"/>
            <a:chExt cx="3051" cy="3071"/>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麻醉</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2" name="组合 1"/>
          <p:cNvGrpSpPr/>
          <p:nvPr/>
        </p:nvGrpSpPr>
        <p:grpSpPr>
          <a:xfrm>
            <a:off x="8570278" y="1903095"/>
            <a:ext cx="1898650" cy="1950085"/>
            <a:chOff x="6168" y="3890"/>
            <a:chExt cx="2990" cy="3071"/>
          </a:xfrm>
        </p:grpSpPr>
        <p:cxnSp>
          <p:nvCxnSpPr>
            <p:cNvPr id="5" name="直接连接符 4"/>
            <p:cNvCxnSpPr>
              <a:stCxn id="8" idx="3"/>
            </p:cNvCxnSpPr>
            <p:nvPr>
              <p:custDataLst>
                <p:tags r:id="rId1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1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9" name="矩形 8"/>
            <p:cNvSpPr/>
            <p:nvPr>
              <p:custDataLst>
                <p:tags r:id="rId1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0" name="椭圆 9"/>
            <p:cNvSpPr/>
            <p:nvPr>
              <p:custDataLst>
                <p:tags r:id="rId2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2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4. 切口</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3" name="组合 2"/>
          <p:cNvGrpSpPr/>
          <p:nvPr/>
        </p:nvGrpSpPr>
        <p:grpSpPr>
          <a:xfrm>
            <a:off x="1354455" y="4151630"/>
            <a:ext cx="1898650" cy="1950085"/>
            <a:chOff x="2329" y="3890"/>
            <a:chExt cx="2990" cy="3071"/>
          </a:xfrm>
        </p:grpSpPr>
        <p:cxnSp>
          <p:nvCxnSpPr>
            <p:cNvPr id="12" name="直接连接符 11"/>
            <p:cNvCxnSpPr>
              <a:stCxn id="13" idx="3"/>
            </p:cNvCxnSpPr>
            <p:nvPr>
              <p:custDataLst>
                <p:tags r:id="rId2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13" name="任意多边形 12"/>
            <p:cNvSpPr/>
            <p:nvPr>
              <p:custDataLst>
                <p:tags r:id="rId2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14" name="矩形 13"/>
            <p:cNvSpPr/>
            <p:nvPr>
              <p:custDataLst>
                <p:tags r:id="rId2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6" name="椭圆 15"/>
            <p:cNvSpPr/>
            <p:nvPr>
              <p:custDataLst>
                <p:tags r:id="rId2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5</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7" name="文本框 16"/>
            <p:cNvSpPr txBox="1"/>
            <p:nvPr>
              <p:custDataLst>
                <p:tags r:id="rId2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5. 分离组织</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8" name="组合 17"/>
          <p:cNvGrpSpPr/>
          <p:nvPr/>
        </p:nvGrpSpPr>
        <p:grpSpPr>
          <a:xfrm>
            <a:off x="3791268" y="4151630"/>
            <a:ext cx="1898650" cy="1950085"/>
            <a:chOff x="6168" y="3890"/>
            <a:chExt cx="2990" cy="3071"/>
          </a:xfrm>
        </p:grpSpPr>
        <p:cxnSp>
          <p:nvCxnSpPr>
            <p:cNvPr id="19" name="直接连接符 18"/>
            <p:cNvCxnSpPr>
              <a:stCxn id="20" idx="3"/>
            </p:cNvCxnSpPr>
            <p:nvPr>
              <p:custDataLst>
                <p:tags r:id="rId2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20" name="任意多边形 19"/>
            <p:cNvSpPr/>
            <p:nvPr>
              <p:custDataLst>
                <p:tags r:id="rId2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21" name="矩形 20"/>
            <p:cNvSpPr/>
            <p:nvPr>
              <p:custDataLst>
                <p:tags r:id="rId2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25" name="椭圆 24"/>
            <p:cNvSpPr/>
            <p:nvPr>
              <p:custDataLst>
                <p:tags r:id="rId3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26" name="文本框 25"/>
            <p:cNvSpPr txBox="1"/>
            <p:nvPr>
              <p:custDataLst>
                <p:tags r:id="rId3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6. 切开气管</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27" name="组合 26"/>
          <p:cNvGrpSpPr/>
          <p:nvPr/>
        </p:nvGrpSpPr>
        <p:grpSpPr>
          <a:xfrm>
            <a:off x="6294755" y="4151630"/>
            <a:ext cx="1937385" cy="1950085"/>
            <a:chOff x="10109" y="3890"/>
            <a:chExt cx="3051" cy="3071"/>
          </a:xfrm>
        </p:grpSpPr>
        <p:cxnSp>
          <p:nvCxnSpPr>
            <p:cNvPr id="28" name="直接连接符 27"/>
            <p:cNvCxnSpPr>
              <a:stCxn id="29" idx="3"/>
            </p:cNvCxnSpPr>
            <p:nvPr>
              <p:custDataLst>
                <p:tags r:id="rId3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29" name="任意多边形 28"/>
            <p:cNvSpPr/>
            <p:nvPr>
              <p:custDataLst>
                <p:tags r:id="rId3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30" name="矩形 29"/>
            <p:cNvSpPr/>
            <p:nvPr>
              <p:custDataLst>
                <p:tags r:id="rId3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31" name="椭圆 30"/>
            <p:cNvSpPr/>
            <p:nvPr>
              <p:custDataLst>
                <p:tags r:id="rId3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2" name="文本框 31"/>
            <p:cNvSpPr txBox="1"/>
            <p:nvPr>
              <p:custDataLst>
                <p:tags r:id="rId3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7. 插入气管套管</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33" name="组合 32"/>
          <p:cNvGrpSpPr/>
          <p:nvPr/>
        </p:nvGrpSpPr>
        <p:grpSpPr>
          <a:xfrm>
            <a:off x="8637588" y="4151630"/>
            <a:ext cx="1898650" cy="1950085"/>
            <a:chOff x="6168" y="3890"/>
            <a:chExt cx="2990" cy="3071"/>
          </a:xfrm>
        </p:grpSpPr>
        <p:cxnSp>
          <p:nvCxnSpPr>
            <p:cNvPr id="34" name="直接连接符 33"/>
            <p:cNvCxnSpPr>
              <a:stCxn id="35" idx="3"/>
            </p:cNvCxnSpPr>
            <p:nvPr>
              <p:custDataLst>
                <p:tags r:id="rId3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36" name="矩形 35"/>
            <p:cNvSpPr/>
            <p:nvPr>
              <p:custDataLst>
                <p:tags r:id="rId3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37" name="椭圆 36"/>
            <p:cNvSpPr/>
            <p:nvPr>
              <p:custDataLst>
                <p:tags r:id="rId4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8" name="文本框 37"/>
            <p:cNvSpPr txBox="1"/>
            <p:nvPr>
              <p:custDataLst>
                <p:tags r:id="rId4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8. 创口处理</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sp>
        <p:nvSpPr>
          <p:cNvPr id="39" name="文本框 38"/>
          <p:cNvSpPr txBox="1"/>
          <p:nvPr/>
        </p:nvSpPr>
        <p:spPr>
          <a:xfrm>
            <a:off x="1130300" y="1223010"/>
            <a:ext cx="543433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（三）操作步骤</a:t>
            </a:r>
            <a:endParaRPr lang="zh-CN" altLang="en-US"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anim calcmode="lin" valueType="num">
                                      <p:cBhvr>
                                        <p:cTn id="32" dur="500" fill="hold"/>
                                        <p:tgtEl>
                                          <p:spTgt spid="3"/>
                                        </p:tgtEl>
                                        <p:attrNameLst>
                                          <p:attrName>ppt_x</p:attrName>
                                        </p:attrNameLst>
                                      </p:cBhvr>
                                      <p:tavLst>
                                        <p:tav tm="0">
                                          <p:val>
                                            <p:strVal val="#ppt_x"/>
                                          </p:val>
                                        </p:tav>
                                        <p:tav tm="100000">
                                          <p:val>
                                            <p:strVal val="#ppt_x"/>
                                          </p:val>
                                        </p:tav>
                                      </p:tavLst>
                                    </p:anim>
                                    <p:anim calcmode="lin" valueType="num">
                                      <p:cBhvr>
                                        <p:cTn id="33" dur="5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strVal val="#ppt_x"/>
                                          </p:val>
                                        </p:tav>
                                        <p:tav tm="100000">
                                          <p:val>
                                            <p:strVal val="#ppt_x"/>
                                          </p:val>
                                        </p:tav>
                                      </p:tavLst>
                                    </p:anim>
                                    <p:anim calcmode="lin" valueType="num">
                                      <p:cBhvr>
                                        <p:cTn id="45" dur="50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500"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anim calcmode="lin" valueType="num">
                                      <p:cBhvr>
                                        <p:cTn id="50" dur="500" fill="hold"/>
                                        <p:tgtEl>
                                          <p:spTgt spid="33"/>
                                        </p:tgtEl>
                                        <p:attrNameLst>
                                          <p:attrName>ppt_x</p:attrName>
                                        </p:attrNameLst>
                                      </p:cBhvr>
                                      <p:tavLst>
                                        <p:tav tm="0">
                                          <p:val>
                                            <p:strVal val="#ppt_x"/>
                                          </p:val>
                                        </p:tav>
                                        <p:tav tm="100000">
                                          <p:val>
                                            <p:strVal val="#ppt_x"/>
                                          </p:val>
                                        </p:tav>
                                      </p:tavLst>
                                    </p:anim>
                                    <p:anim calcmode="lin" valueType="num">
                                      <p:cBhvr>
                                        <p:cTn id="51"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76350" y="1584325"/>
            <a:ext cx="963930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（一）术前护理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镇静剂不宜过量，以免加重呼吸抑制。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（二）术中护理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（1）切口要保持在正中线上，防止损伤两侧大血管和甲状腺，引起大出血。</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（2）严禁切断第 1 软骨和环状软骨，以免遗留喉狭窄症。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（3）进刀时刀尖不宜插入过深，以免刺穿气管后壁，并发气管食管瘘。</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（三）术后护理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（1）室内保持清洁：湿度保持在 50%～60%，温度在 22 ℃左右，套管口覆盖 2～4 层湿温纱布，定时更换，防止灰尘及异物吸入，防止干痂形成。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（2）保持套管内管畅通：视分泌物的多少和黏稠程度，每隔 1～4 小时清洗煮沸消毒一次内管。</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76350" y="1584325"/>
            <a:ext cx="963930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（3）气囊的护理：现有高容量低张力型、低容量高张力型和自充式泡沫套囊，其中以高容量低张力型最常用。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（4）保持下呼吸道通畅：注意湿化气道，及时吸痰，吸痰前后应增加氧浓度，5～10 分钟后逐渐调回原浓度。</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（5）防止切口感染：常规每天换药 2 次或视分泌物污染的情况适当增加换药次数。已发生感染者，酌情给予抗生素。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（6）气管切开给氧：不可将氧气导管直接插入内套管内，而需用 T 管或氧罩。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（7）防止套管脱出：套管绳的松紧以能容纳 1 指为宜。</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（8）床头备齐气管切开包、吸引器、给氧装置、血管钳、呼吸机、照明灯等物品和急救药品，以备急需。</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74720" y="2096135"/>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623945" y="2104390"/>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79558" y="5330508"/>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294120" y="2096135"/>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829108" y="533050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520700" y="2096135"/>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664845" y="2113280"/>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144270" y="5330508"/>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645535" y="2840990"/>
            <a:ext cx="2097405" cy="1454150"/>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出血量少，可局部压迫止血；出血较多，应考虑血管损伤，重新打开伤口，结扎出血点。</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484620" y="2840990"/>
            <a:ext cx="2184400" cy="2145030"/>
          </a:xfrm>
          <a:prstGeom prst="rect">
            <a:avLst/>
          </a:prstGeom>
          <a:noFill/>
        </p:spPr>
        <p:txBody>
          <a:bodyPr wrap="square" rtlCol="0"/>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暴露气管时，向下分离过多、过深损伤胸膜，可引起气胸。</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418190" y="2113280"/>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398260" y="2202180"/>
            <a:ext cx="225933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3. 气胸和纵隔气肿</a:t>
            </a:r>
            <a:endParaRPr lang="en-US" altLang="zh-CN"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787775" y="2193290"/>
            <a:ext cx="18853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2. 出血</a:t>
            </a:r>
            <a:endParaRPr lang="en-US" altLang="zh-CN"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753110" y="2136140"/>
            <a:ext cx="20078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1. 皮下气肿</a:t>
            </a:r>
            <a:endParaRPr lang="en-US" altLang="zh-CN"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219565" y="2096135"/>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754553" y="5313998"/>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71965" y="2840990"/>
            <a:ext cx="2200910" cy="2145030"/>
          </a:xfrm>
          <a:prstGeom prst="rect">
            <a:avLst/>
          </a:prstGeom>
          <a:noFill/>
        </p:spPr>
        <p:txBody>
          <a:bodyPr wrap="square" rtlCol="0"/>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小儿多见。可做人工呼吸、注射兴奋剂和纠正酸中毒。</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358875" y="2096770"/>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431655" y="2144395"/>
            <a:ext cx="20967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4. 窒息或呼吸骤停</a:t>
            </a:r>
            <a:endParaRPr lang="en-US" altLang="zh-CN" b="1">
              <a:solidFill>
                <a:srgbClr val="FFFFFF"/>
              </a:solidFill>
              <a:latin typeface="微软雅黑" panose="020B0503020204020204" charset="-122"/>
              <a:ea typeface="微软雅黑" panose="020B0503020204020204" charset="-122"/>
            </a:endParaRPr>
          </a:p>
        </p:txBody>
      </p:sp>
      <p:sp>
        <p:nvSpPr>
          <p:cNvPr id="2" name="文本框 1"/>
          <p:cNvSpPr txBox="1"/>
          <p:nvPr>
            <p:custDataLst>
              <p:tags r:id="rId20"/>
            </p:custDataLst>
          </p:nvPr>
        </p:nvSpPr>
        <p:spPr>
          <a:xfrm>
            <a:off x="548005" y="2840990"/>
            <a:ext cx="2299970" cy="2699385"/>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最常见。多发生于颈部，也可达头面、胸、腹甚至全身。</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4" name="文本框 3"/>
          <p:cNvSpPr txBox="1"/>
          <p:nvPr/>
        </p:nvSpPr>
        <p:spPr>
          <a:xfrm>
            <a:off x="548005" y="1563370"/>
            <a:ext cx="647954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（四）常见并发症护理</a:t>
            </a:r>
            <a:endParaRPr lang="zh-CN" altLang="en-US" b="1">
              <a:latin typeface="微软雅黑" panose="020B0503020204020204" charset="-122"/>
              <a:ea typeface="微软雅黑" panose="020B0503020204020204" charset="-122"/>
            </a:endParaRPr>
          </a:p>
        </p:txBody>
      </p:sp>
      <p:sp>
        <p:nvSpPr>
          <p:cNvPr id="6" name="Title 6"/>
          <p:cNvSpPr txBox="1"/>
          <p:nvPr>
            <p:custDataLst>
              <p:tags r:id="rId2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36980" y="1683385"/>
            <a:ext cx="9639300" cy="4048125"/>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（五）拔管护理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拔管指征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（1）呼吸道梗阻因素已去除。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（2）气道保护性反射恢复。</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（3）具有呼吸道清洁能力。</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（4）已撤离呼吸机。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拔管过程护理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（1）先将气囊放气，用软木塞或橡胶塞堵塞内管管口，逐步由堵 1/3、1/2、2/3 至全堵。全堵后 24～48 小时患者无呼吸困难，即可拔管。</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（2）拔管前先吸尽气管内分泌物，然后松开固定带，顺套管弯度慢慢拔出。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（3）拔管后不需缝合伤口，可用凡士林纱布包扎或蝶形胶布拉拢伤口，2～3 天后可自愈。</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574790" y="1798320"/>
            <a:ext cx="2922270" cy="22161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动静脉穿刺置管术及护理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160145" y="4088765"/>
            <a:ext cx="2946400" cy="14890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1. 记住机械通气技术的适应证和禁忌证，呼吸机的类型和原理。</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2. 记住气管插管术、气管切开术、动静脉穿刺置管术及抗休克裤的适应证和禁忌证。</a:t>
            </a:r>
            <a:endParaRPr sz="1400" b="1" dirty="0" smtClean="0">
              <a:latin typeface="微软雅黑" panose="020B0503020204020204" charset="-122"/>
              <a:ea typeface="微软雅黑" panose="020B0503020204020204" charset="-122"/>
              <a:cs typeface="微软雅黑" panose="020B0503020204020204" charset="-122"/>
            </a:endParaRPr>
          </a:p>
        </p:txBody>
      </p:sp>
      <p:sp>
        <p:nvSpPr>
          <p:cNvPr id="5" name="文本框 22"/>
          <p:cNvSpPr txBox="1"/>
          <p:nvPr/>
        </p:nvSpPr>
        <p:spPr>
          <a:xfrm flipH="1">
            <a:off x="4657090" y="4088765"/>
            <a:ext cx="2953385" cy="16414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rPr>
              <a:t>1. 理解抗休克裤应用的原理。</a:t>
            </a:r>
            <a:endParaRPr lang="zh-CN" altLang="en-US" sz="1400" b="1" dirty="0" smtClean="0">
              <a:latin typeface="微软雅黑" panose="020B0503020204020204" charset="-122"/>
              <a:ea typeface="微软雅黑" panose="020B0503020204020204" charset="-122"/>
            </a:endParaRPr>
          </a:p>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rPr>
              <a:t>2. 阐述机械通气技术的救治原则和护理措施。</a:t>
            </a:r>
            <a:endParaRPr lang="zh-CN" altLang="en-US" sz="1400" b="1" dirty="0" smtClean="0">
              <a:latin typeface="微软雅黑" panose="020B0503020204020204" charset="-122"/>
              <a:ea typeface="微软雅黑" panose="020B0503020204020204" charset="-122"/>
            </a:endParaRPr>
          </a:p>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rPr>
              <a:t>3. 能够熟练掌握气管插管术、气管切开术、动静脉穿刺置管术及抗休克裤的操作方法和原理。</a:t>
            </a:r>
            <a:endParaRPr lang="zh-CN" altLang="en-US" sz="1400" b="1" dirty="0" smtClean="0">
              <a:latin typeface="微软雅黑" panose="020B0503020204020204" charset="-122"/>
              <a:ea typeface="微软雅黑" panose="020B0503020204020204" charset="-122"/>
            </a:endParaRPr>
          </a:p>
        </p:txBody>
      </p:sp>
      <p:sp>
        <p:nvSpPr>
          <p:cNvPr id="6" name="文本框 22"/>
          <p:cNvSpPr txBox="1"/>
          <p:nvPr/>
        </p:nvSpPr>
        <p:spPr>
          <a:xfrm flipH="1">
            <a:off x="8314690" y="4088765"/>
            <a:ext cx="2513330" cy="6076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sym typeface="+mn-ea"/>
              </a:rPr>
              <a:t>准确、迅速地配合医生完成救护技术，冷静处理急救护理。</a:t>
            </a:r>
            <a:endParaRPr lang="zh-CN" altLang="en-US" sz="1400" b="1" dirty="0" smtClean="0">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一、适应证和禁忌证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（一）静脉穿刺置管术</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98905" y="2364105"/>
            <a:ext cx="4849495" cy="2999740"/>
          </a:xfrm>
          <a:prstGeom prst="rect">
            <a:avLst/>
          </a:prstGeom>
          <a:solidFill>
            <a:srgbClr val="DAE3F3"/>
          </a:solidFill>
        </p:spPr>
        <p:txBody>
          <a:bodyPr wrap="square" rtlCol="0">
            <a:spAutoFit/>
          </a:bodyPr>
          <a:p>
            <a:pPr algn="just">
              <a:lnSpc>
                <a:spcPct val="150000"/>
              </a:lnSpc>
            </a:pPr>
            <a:r>
              <a:rPr lang="zh-CN" altLang="en-US"/>
              <a:t>1. 适应证</a:t>
            </a:r>
            <a:endParaRPr lang="zh-CN" altLang="en-US"/>
          </a:p>
          <a:p>
            <a:pPr algn="just">
              <a:lnSpc>
                <a:spcPct val="150000"/>
              </a:lnSpc>
            </a:pPr>
            <a:r>
              <a:rPr lang="zh-CN" altLang="en-US"/>
              <a:t>（1）外周静脉穿刺困难，需建立静脉通路者。</a:t>
            </a:r>
            <a:endParaRPr lang="zh-CN" altLang="en-US"/>
          </a:p>
          <a:p>
            <a:pPr algn="just">
              <a:lnSpc>
                <a:spcPct val="150000"/>
              </a:lnSpc>
            </a:pPr>
            <a:r>
              <a:rPr lang="zh-CN" altLang="en-US"/>
              <a:t>（2）急救时需快速静脉补液、输血、给药和检测中心静脉压者。</a:t>
            </a:r>
            <a:endParaRPr lang="zh-CN" altLang="en-US"/>
          </a:p>
          <a:p>
            <a:pPr algn="just">
              <a:lnSpc>
                <a:spcPct val="150000"/>
              </a:lnSpc>
            </a:pPr>
            <a:r>
              <a:rPr lang="zh-CN" altLang="en-US"/>
              <a:t>（3）穿刺法行导管检查术者。</a:t>
            </a:r>
            <a:endParaRPr lang="zh-CN" altLang="en-US"/>
          </a:p>
          <a:p>
            <a:pPr algn="just">
              <a:lnSpc>
                <a:spcPct val="150000"/>
              </a:lnSpc>
            </a:pPr>
            <a:r>
              <a:rPr lang="zh-CN" altLang="en-US"/>
              <a:t>（4）行胃肠外营养者。</a:t>
            </a:r>
            <a:endParaRPr lang="zh-CN" altLang="en-US"/>
          </a:p>
          <a:p>
            <a:pPr algn="just">
              <a:lnSpc>
                <a:spcPct val="150000"/>
              </a:lnSpc>
            </a:pPr>
            <a:r>
              <a:rPr lang="zh-CN" altLang="en-US"/>
              <a:t>（5）安装心脏起搏器。</a:t>
            </a:r>
            <a:endParaRPr lang="zh-CN" altLang="en-US"/>
          </a:p>
        </p:txBody>
      </p:sp>
      <p:sp>
        <p:nvSpPr>
          <p:cNvPr id="8" name="文本框 7"/>
          <p:cNvSpPr txBox="1"/>
          <p:nvPr/>
        </p:nvSpPr>
        <p:spPr>
          <a:xfrm>
            <a:off x="6248400" y="2364105"/>
            <a:ext cx="4808220" cy="2999740"/>
          </a:xfrm>
          <a:prstGeom prst="rect">
            <a:avLst/>
          </a:prstGeom>
          <a:solidFill>
            <a:schemeClr val="accent2">
              <a:lumMod val="20000"/>
              <a:lumOff val="80000"/>
            </a:schemeClr>
          </a:solidFill>
        </p:spPr>
        <p:txBody>
          <a:bodyPr wrap="square" rtlCol="0" anchor="t">
            <a:spAutoFit/>
          </a:bodyPr>
          <a:p>
            <a:pPr>
              <a:lnSpc>
                <a:spcPct val="150000"/>
              </a:lnSpc>
            </a:pPr>
            <a:r>
              <a:rPr lang="zh-CN" altLang="en-US"/>
              <a:t>2. 禁忌证</a:t>
            </a:r>
            <a:endParaRPr lang="zh-CN" altLang="en-US"/>
          </a:p>
          <a:p>
            <a:pPr>
              <a:lnSpc>
                <a:spcPct val="150000"/>
              </a:lnSpc>
            </a:pPr>
            <a:r>
              <a:rPr lang="zh-CN" altLang="en-US"/>
              <a:t>（1）出血倾向。</a:t>
            </a:r>
            <a:endParaRPr lang="zh-CN" altLang="en-US"/>
          </a:p>
          <a:p>
            <a:pPr>
              <a:lnSpc>
                <a:spcPct val="150000"/>
              </a:lnSpc>
            </a:pPr>
            <a:r>
              <a:rPr lang="zh-CN" altLang="en-US"/>
              <a:t>（2）穿刺局部感染。</a:t>
            </a:r>
            <a:endParaRPr lang="zh-CN" altLang="en-US"/>
          </a:p>
          <a:p>
            <a:pPr>
              <a:lnSpc>
                <a:spcPct val="150000"/>
              </a:lnSpc>
            </a:pPr>
            <a:r>
              <a:rPr lang="zh-CN" altLang="en-US"/>
              <a:t>（3）需穿刺的静脉通路上存在损伤或梗死。</a:t>
            </a:r>
            <a:endParaRPr lang="zh-CN" altLang="en-US"/>
          </a:p>
          <a:p>
            <a:pPr>
              <a:lnSpc>
                <a:spcPct val="150000"/>
              </a:lnSpc>
            </a:pPr>
            <a:r>
              <a:rPr lang="zh-CN" altLang="en-US"/>
              <a:t>（4）极度躁动不安，不能合作者。</a:t>
            </a:r>
            <a:endParaRPr lang="zh-CN" altLang="en-US"/>
          </a:p>
          <a:p>
            <a:pPr>
              <a:lnSpc>
                <a:spcPct val="150000"/>
              </a:lnSpc>
            </a:pPr>
            <a:endParaRPr lang="zh-CN" altLang="en-US"/>
          </a:p>
          <a:p>
            <a:pPr>
              <a:lnSpc>
                <a:spcPct val="150000"/>
              </a:lnSpc>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一、适应证和禁忌证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（二）动脉穿刺置管术</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640" y="2187575"/>
            <a:ext cx="10000615" cy="3744595"/>
          </a:xfrm>
          <a:prstGeom prst="rect">
            <a:avLst/>
          </a:prstGeom>
          <a:noFill/>
        </p:spPr>
        <p:txBody>
          <a:bodyPr wrap="square" rtlCol="0">
            <a:spAutoFit/>
          </a:bodyPr>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适应证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（1）重度休克患者需经动脉注射高渗葡萄糖溶液及输血等，以提高冠状动脉灌注量及增加有效血容量。</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（2）施行某些特殊检查，如选择性动脉造影和左心室造影等。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（3）危重及大手术后患者有创血压监测。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（4）施行某些治疗，如经动脉注射抗癌药物行区域性化疗。</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（5）需动脉采血检验，如血气分析。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禁忌证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（1）出血倾向、在抗凝治疗期间或高凝状态。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（2）局部感染。</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（3）侧支循环差（桡动脉侧支循环试验即 Allen’s test 阳性）者。</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（一）静脉穿刺置管术</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04265" y="2092325"/>
            <a:ext cx="10000615"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清洁盘，深静脉穿刺包，中心静脉导管，穿刺套管针，扩张管，生理盐水，5 mL 注射器及针头，1% 普鲁卡因。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和患者说明手术的重要性和必要性，介绍术者的工作业绩和技术水平，教会配合的方法，以减轻患者思想负担，增强其安全感和信心。</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（1）锁骨下静脉穿刺置管术：此法不影响气管插管和患者的活动，是临床上较常用的方法。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（2）颈内静脉穿刺置管术。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（3）股静脉穿刺置管术。</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（二）动脉置管术</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04265" y="2092325"/>
            <a:ext cx="10000615"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注射盘、无菌注射器和针头、肝素注射液。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（1）向患者说明插管的目的、必要性，尊重患者的意见，取得患者的合作。</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（2）介绍插管的简单步骤、持续的时间、术中可能出现的感觉、术中术后如何配合等知识，使患者了解插管的全部经过，以减轻患者的担心和恐惧。</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（3）做好术区皮肤准备。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操作步骤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（1）穿刺部位：常选股动脉、肱动脉、桡动脉等，以左手桡动脉为首选（图 7-13）。</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496175" y="1597025"/>
            <a:ext cx="3305175" cy="177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二、操作方法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（二）动脉置管术</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005" y="2351405"/>
            <a:ext cx="10000615"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（2）常规消毒皮肤，术者戴无菌手套，铺洞巾。进针处皮肤局部浸润麻醉。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（3）于动脉搏动最明显处，用两指上下固定欲穿刺的动脉，两指间隔0.5～1 cm 供进针。</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（4）右手持注射器或动脉插管套针（事先用肝素液冲洗），将穿刺针与皮肤呈 15°～30°角朝近心方向斜刺向动脉搏动点，如针尖部传来波动感，表示已触及动脉，再快速推入少许，即可刺入动脉，可见动脉血回流，应退出针芯少许，将外套管继续推进，使之深入动脉内以免脱出，而后拔出外套管，再根据需要，接上动脉压检测仪或动脉加压输血装置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（5）操作完毕，迅速拔针，用无菌纱布压迫针眼至少 5 分钟，以防出血。</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（一）常规护理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005" y="2351405"/>
            <a:ext cx="1000061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（1）妥善固定，防止脱出。严密观察插管局部有无渗血、渗液。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（2）保持导管通畅，防止受压、扭曲和堵塞。</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（3）加强心理护理，给予患者精神鼓励、心理支持和生活的全面照顾。</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栓塞</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血栓栓塞是最常见的并发症。主要与患者的防御反应加强、血液循环的速度减慢、血容量不足和血液黏稠度增高等因素有关。</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感染</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发生率较高，与机体抵抗力下降、用物的污染、无菌操作不严格以及置管时间过长等因素有关。</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98905" y="1597025"/>
            <a:ext cx="9229725" cy="506730"/>
          </a:xfrm>
          <a:prstGeom prst="rect">
            <a:avLst/>
          </a:prstGeom>
          <a:noFill/>
        </p:spPr>
        <p:txBody>
          <a:bodyPr wrap="square" rtlCol="0">
            <a:spAutoFit/>
          </a:bodyPr>
          <a:p>
            <a:pPr algn="just">
              <a:lnSpc>
                <a:spcPct val="150000"/>
              </a:lnSpc>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（一）常规护理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96010" y="2178685"/>
            <a:ext cx="648398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出血</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引起出血的原因有：插管时反复穿刺加重了血管壁损伤、插管后常规抗凝用药、护理不当致导管连接处松脱、拔管后按压血管时间过短等。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 气胸</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主要因锁骨下静脉插管时伤及胸膜腔和肺尖所致。预防的关键是熟悉局部解剖，正确操作。术后要注意观察患者呼吸，一旦出现呼吸急促或呼吸困难，及时报告医生进行处理。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134350" y="2778125"/>
            <a:ext cx="2922270" cy="22161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外伤止血、包扎、固定与搬运</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一、止血</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74445" y="2028190"/>
            <a:ext cx="591248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正常成人全身血量占体重的 7%～8%。体重 60 kg 的人，全身血量为 4200～4800 mL。出血是各种外伤的主要并发症。当失血量达到总血量的 20%（约 800 mL）以上时，可出现明显的症状体征，如头晕头昏、血压下降、脉搏细速等；如出血速度快，失血量达到总血量的 30%（约 1200 mL）即发生严重的失血性休克，危及生命。故合理有效的止血措施，对减少创伤的死亡率和残疾率均具有重要意义。</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562215" y="2192655"/>
            <a:ext cx="3494405" cy="3086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一、止血</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60805" y="1788795"/>
            <a:ext cx="9305925"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（一）出血的种类</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根据出血血管性质分类</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（1）动脉出血：色鲜红，呈喷射状，速度快，受心脏搏动速度的影响大，在短时间内可大量出血而危及生命。</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（2）静脉出血：血液呈暗红色，流出速度较慢，若破裂的血管大，也可能危及生命。</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（3）毛细血管出血：全部伤口呈点状或片状渗血，出血量少，可自行凝固止血。</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根据出血部位分类</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可分为内出血和外出血。现场急救止血，主要适用于外出血，是对周围血管创伤出血点紧急止血。</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机械通气技术及</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一、止血</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56690" y="2106930"/>
            <a:ext cx="594233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（二）术前准备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绷带、充气止血带、橡皮止血带、止血钳。紧急情况下可用干净的毛巾、布料、衣物等代替，但不可用绳索、电线或铁丝等代替。</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向患者解释止血的目的、操作要点，取得患者合作。鼓励安慰患者，解除其紧张恐惧心理。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802245" y="2286635"/>
            <a:ext cx="2997200" cy="3055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（三）常用的止血法</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一、止血</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加压包扎法</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指压止血法</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应用止血带的注意事项</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5. 止血带止血法</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2. 指压止血法</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4. 屈肢加压止血法</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4" name="图片 3"/>
          <p:cNvPicPr>
            <a:picLocks noChangeAspect="1"/>
          </p:cNvPicPr>
          <p:nvPr/>
        </p:nvPicPr>
        <p:blipFill>
          <a:blip r:embed="rId14"/>
          <a:stretch>
            <a:fillRect/>
          </a:stretch>
        </p:blipFill>
        <p:spPr>
          <a:xfrm>
            <a:off x="9358630" y="2934970"/>
            <a:ext cx="1114425" cy="1076325"/>
          </a:xfrm>
          <a:prstGeom prst="rect">
            <a:avLst/>
          </a:prstGeom>
        </p:spPr>
      </p:pic>
    </p:spTree>
    <p:custDataLst>
      <p:tags r:id="rId15"/>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二、包扎</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79855" y="2236470"/>
            <a:ext cx="5452745"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（一）术前准备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无菌纱布、绷带、三角巾等。现场没有常规包扎物品时，可用洁净的衣服、毛巾及手绢代替。</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向患者解释包扎的目的、操作要点，取得患者的合作。鼓励安慰患者，解除其紧张恐惧心理。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371080" y="2208530"/>
            <a:ext cx="2997200" cy="3055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二、包扎</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35710" y="1901825"/>
            <a:ext cx="5452745"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（二）常用方法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三角巾包扎</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使用三角巾时，两底角打结时应为外科方结，比较牢固，解开时将某一侧边和其底角拉直，即可迅速解开。三角巾的用途较多，可折叠成带状作为悬吊带或用作肢体创伤及头、眼、下颌、膝、肘、手部较小伤口的包扎；可展开或折成燕尾巾用于包扎躯干或四肢的大面积创伤；也可两块连接成双燕尾式或蝴蝶式（两块三角巾顶角连接在一起）进行包扎（图 7-20）。</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322185" y="2211705"/>
            <a:ext cx="3100705" cy="338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二、包扎</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35710" y="1901825"/>
            <a:ext cx="545274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（三）绷带包扎 </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绷带包扎是包扎技术的基础。它可用于制动、固定敷料和夹板、加压止血、促进组织液的吸收或防止组织液流失、支撑下肢以促进静脉回流，可随肢体的部位不同变换包扎方法。但绷带用于下肢及腹部伤包扎时，反复缠绕会增加伤员的痛苦且费时费力，其效果也不如三角巾。包扎过松，敷料易于滑脱；胸腹部包扎过紧，会影响伤员的呼吸。</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295515" y="2040255"/>
            <a:ext cx="3529965" cy="33909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（三）包扎的注意事项</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一、止血</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062769" y="2024063"/>
            <a:ext cx="9171553" cy="2915602"/>
            <a:chOff x="896" y="3644"/>
            <a:chExt cx="14444"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包扎之前要清创</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包扎动作要规范</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896" y="7128"/>
              <a:ext cx="4906" cy="1107"/>
              <a:chOff x="895" y="7016"/>
              <a:chExt cx="4907" cy="1106"/>
            </a:xfrm>
          </p:grpSpPr>
          <p:sp>
            <p:nvSpPr>
              <p:cNvPr id="109" name="圆角矩形 12"/>
              <p:cNvSpPr/>
              <p:nvPr>
                <p:custDataLst>
                  <p:tags r:id="rId6"/>
                </p:custDataLst>
              </p:nvPr>
            </p:nvSpPr>
            <p:spPr>
              <a:xfrm>
                <a:off x="895" y="7016"/>
                <a:ext cx="3523"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0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7. 解除绷带时先解开固定结或取下胶布，然后以两手互相传递松解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包扎打结避开</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伤口</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包扎松紧要适宜</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5. 包扎方向由远</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至近</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5" name="圆角矩形 4"/>
          <p:cNvSpPr/>
          <p:nvPr>
            <p:custDataLst>
              <p:tags r:id="rId14"/>
            </p:custDataLst>
          </p:nvPr>
        </p:nvSpPr>
        <p:spPr>
          <a:xfrm>
            <a:off x="9122728" y="3076893"/>
            <a:ext cx="1872985" cy="703021"/>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 包扎体位要舒适</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5"/>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三、固定</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80490" y="1892300"/>
            <a:ext cx="524256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（一）术前准备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物品准备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常用的固定器材是各种材质的夹板，在急救现场，可用竹板、木棒、枪托等代替，另备纱布、绷带、毛巾、棉垫、三角巾等。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患者准备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向患者解释固定的目的、操作要点，取得患者的合作。鼓励安慰患者，解除其紧张恐惧心理。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007860" y="2031365"/>
            <a:ext cx="3529965" cy="33909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（二）常用方法</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三、固定</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锁骨骨折固定法</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肱骨骨折固定法</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脊椎骨折固定法</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5. 小腿骨折固定法</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前臂骨折固定法</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4. 股骨骨折固定法</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4" name="图片 3"/>
          <p:cNvPicPr>
            <a:picLocks noChangeAspect="1"/>
          </p:cNvPicPr>
          <p:nvPr/>
        </p:nvPicPr>
        <p:blipFill>
          <a:blip r:embed="rId14"/>
          <a:stretch>
            <a:fillRect/>
          </a:stretch>
        </p:blipFill>
        <p:spPr>
          <a:xfrm>
            <a:off x="9358630" y="2934970"/>
            <a:ext cx="1114425" cy="1076325"/>
          </a:xfrm>
          <a:prstGeom prst="rect">
            <a:avLst/>
          </a:prstGeom>
        </p:spPr>
      </p:pic>
    </p:spTree>
    <p:custDataLst>
      <p:tags r:id="rId15"/>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三、固定</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27455" y="1603375"/>
            <a:ext cx="973709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（三）注意事项</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（1）若有伤口和出血，应先止血、包扎，然后再固定骨折部位；若有休克，应先行抗休克处理。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（2）临时骨折固定，是为了限制伤肢的活动。在处理开放性骨折时，刺出的骨折断端在未经清创时不可直接还纳伤口内，以防感染。</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（3）夹板的长度和宽度要和骨折的肢体相适应，长度必须超过骨折上、下两个关节，固定时除骨折部位上、下两端外，还要固定上、下两个关节。</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（4）夹板不可直接与皮肤接触，其间应用棉垫或其他软织物衬垫，尤其在骨隆突处、夹板两端、悬空部位应加厚衬垫，防止局部组织受压或固定不稳。</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（5）固定应松紧适度、牢固可靠，以免影响血液循环。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（6）固定后应避免不必要的搬动，尤其不可强制伤员进行各种难以完成的活动，以免加重损伤。</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四、搬运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32865" y="1811020"/>
            <a:ext cx="527050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（一）常用搬运法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单人搬运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（1）扶持法：搬运者站在伤员一侧，使伤员靠近并用手臂揽住搬运者头颈，搬运者用外侧的手牵伤员的手腕，另一手扶持伤员的腰背部，扶其行走。</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（2）抱持法：搬运者站在伤员一侧，一手托其背部，一手托其大腿，将伤员抱起。</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（3）背负法：搬运者站在伤员前面，微弯背部，将伤员背起。</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052945" y="2861945"/>
            <a:ext cx="3762375"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一、概述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27355" y="857250"/>
            <a:ext cx="10485755"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（一）呼吸机的分类</a:t>
            </a:r>
            <a:endParaRPr lang="zh-CN" altLang="en-US" b="1" dirty="0">
              <a:solidFill>
                <a:schemeClr val="accent1"/>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呼吸机有以下几种分类方法。</a:t>
            </a:r>
            <a:endParaRPr lang="zh-CN" altLang="en-US" b="1" dirty="0">
              <a:solidFill>
                <a:schemeClr val="accent1"/>
              </a:solidFill>
              <a:latin typeface="微软雅黑" panose="020B0503020204020204" charset="-122"/>
              <a:ea typeface="微软雅黑" panose="020B0503020204020204" charset="-122"/>
            </a:endParaRPr>
          </a:p>
        </p:txBody>
      </p:sp>
      <p:grpSp>
        <p:nvGrpSpPr>
          <p:cNvPr id="102" name="组合 101"/>
          <p:cNvGrpSpPr/>
          <p:nvPr/>
        </p:nvGrpSpPr>
        <p:grpSpPr>
          <a:xfrm>
            <a:off x="2129790" y="2103755"/>
            <a:ext cx="1898650" cy="1950085"/>
            <a:chOff x="2329" y="3890"/>
            <a:chExt cx="2990" cy="3071"/>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吸气向呼气</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转换</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566603" y="2103755"/>
            <a:ext cx="1898650" cy="1950085"/>
            <a:chOff x="6168" y="3890"/>
            <a:chExt cx="2990" cy="3071"/>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呼气向吸气</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转换</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070090" y="2103755"/>
            <a:ext cx="1937385" cy="1950085"/>
            <a:chOff x="10109" y="3890"/>
            <a:chExt cx="3051" cy="3071"/>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通气频率</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3922078" y="3945255"/>
            <a:ext cx="1898650" cy="1950085"/>
            <a:chOff x="5152" y="6789"/>
            <a:chExt cx="2990" cy="3071"/>
          </a:xfrm>
        </p:grpSpPr>
        <p:cxnSp>
          <p:nvCxnSpPr>
            <p:cNvPr id="63" name="直接连接符 62"/>
            <p:cNvCxnSpPr>
              <a:stCxn id="64" idx="3"/>
            </p:cNvCxnSpPr>
            <p:nvPr>
              <p:custDataLst>
                <p:tags r:id="rId17"/>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8"/>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19"/>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0"/>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1"/>
              </p:custDataLst>
            </p:nvPr>
          </p:nvSpPr>
          <p:spPr>
            <a:xfrm>
              <a:off x="5235" y="7174"/>
              <a:ext cx="2830" cy="1366"/>
            </a:xfrm>
            <a:prstGeom prst="rect">
              <a:avLst/>
            </a:prstGeom>
            <a:noFill/>
          </p:spPr>
          <p:txBody>
            <a:bodyPr wrap="square" rtlCol="0" anchor="ctr" anchorCtr="0">
              <a:norm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 同步装置</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423978" y="3965893"/>
            <a:ext cx="1937385" cy="1950085"/>
            <a:chOff x="9093" y="6823"/>
            <a:chExt cx="3051" cy="3071"/>
          </a:xfrm>
        </p:grpSpPr>
        <p:cxnSp>
          <p:nvCxnSpPr>
            <p:cNvPr id="67" name="直接连接符 66"/>
            <p:cNvCxnSpPr>
              <a:stCxn id="68" idx="3"/>
            </p:cNvCxnSpPr>
            <p:nvPr>
              <p:custDataLst>
                <p:tags r:id="rId22"/>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3"/>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4"/>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5"/>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5</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6"/>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5. 应用对象</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四、搬运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62075" y="1672590"/>
            <a:ext cx="9794240" cy="258445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双人搬运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（1）椅托式搬运法：一人以左膝、另一人以右膝跪地，各用一手伸入伤员的大腿下面并相互握紧，另一手彼此交替支持伤员的背部（图 7-39）。</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（2）拉车式搬运法：一名搬运者站在伤员的头部，两手插到其腋前，将伤员抱在怀里，另一人抬起伤员的腿部，跨在伤员两腿之间，两人同方向步调一致抬起前行（图 7-40）。</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（3）平抬或平抱搬运法：两人并排将伤员平抱，或一前一后或一左一右将伤员平抬起。</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4440555" y="4257040"/>
            <a:ext cx="3520440" cy="1613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四、搬运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13815" y="1603375"/>
            <a:ext cx="5959475"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三人或多人搬运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三人可并排将伤员抱起，齐步一致向前。六人可面对面站立，将伤员平抱进行搬运（图 7-41）。</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（二）特殊伤患者的搬运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脊柱损伤患者搬运法严防颈部和躯干前屈或扭转，应使脊柱保持伸直。颈椎损伤的患者，要有 3～4 人一起搬运，一人专管头部的牵引固定，保持头部与躯干成一直线，其余 3 人蹲在患者的同一侧，2 人托躯干，1 人托下肢，一齐起立，将患者放在硬质担架上，患者的头部两侧可用软枕、衣物等固定。</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635875" y="2118360"/>
            <a:ext cx="2545080" cy="3215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四、搬运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23340" y="1603375"/>
            <a:ext cx="656336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颅脑损伤患者搬运法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患者常有脑组织暴露和呼吸道不畅的表现。搬运时应使患者取半仰卧位或侧卧位，以利于保持呼吸道通畅，保护好暴露的脑组织，并用衣物、枕头等将患者头部垫好，减轻震动。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昏迷患者搬运法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使患者俯卧或侧卧于担架上，头偏向一侧，以利于呼吸道分泌物的引流（图 7-43）。</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 骨盆损伤患者搬运法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用三角巾或大块包扎材料先将骨盆做环形包扎，再让患者仰卧于门板或硬质担架上，膝微屈，膝下加垫（图 7-44）</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8237220" y="2038350"/>
            <a:ext cx="2819400" cy="1400175"/>
          </a:xfrm>
          <a:prstGeom prst="rect">
            <a:avLst/>
          </a:prstGeom>
        </p:spPr>
      </p:pic>
      <p:pic>
        <p:nvPicPr>
          <p:cNvPr id="5" name="图片 4"/>
          <p:cNvPicPr>
            <a:picLocks noChangeAspect="1"/>
          </p:cNvPicPr>
          <p:nvPr/>
        </p:nvPicPr>
        <p:blipFill>
          <a:blip r:embed="rId6"/>
          <a:stretch>
            <a:fillRect/>
          </a:stretch>
        </p:blipFill>
        <p:spPr>
          <a:xfrm>
            <a:off x="8542020" y="4093210"/>
            <a:ext cx="2514600" cy="108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四、搬运</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171950"/>
            <a:chOff x="960" y="2111"/>
            <a:chExt cx="17280" cy="6570"/>
          </a:xfrm>
        </p:grpSpPr>
        <p:sp>
          <p:nvSpPr>
            <p:cNvPr id="22" name="矩形: 圆角 1128"/>
            <p:cNvSpPr/>
            <p:nvPr>
              <p:custDataLst>
                <p:tags r:id="rId2"/>
              </p:custDataLst>
            </p:nvPr>
          </p:nvSpPr>
          <p:spPr>
            <a:xfrm>
              <a:off x="960" y="2111"/>
              <a:ext cx="17280" cy="6570"/>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27" y="7901"/>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13180" y="2020570"/>
            <a:ext cx="4789170"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（三）注意事项</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（1）动作要轻稳、敏捷、协调一致，避免震动，减少患者痛苦。</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（2）根据不同病情和环境采取不同的搬运方法，避免再次损伤和搬运不当造成的意外伤害。</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（3）搬运过程中，密切观察患者生命体征和病情、伤势变化。</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354570" y="2162810"/>
            <a:ext cx="2447925" cy="2714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32354" y="205676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抗休克裤的应用</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15180"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止血</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15180"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52043"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3. 骨折临时固定</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52360"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79905"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1. 增加回心血量</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79905"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29435"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抗休克裤充气后产生包绕性压力，人为地增加外周血管阻力和心脏后负荷，使受压部位的静脉收缩，动脉压力增高，可挤出 750～1000 mL 血液回流到心脏，从而增加心输出量，使血压上升，心、肺、脑等重要脏器的血流</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量增加，促进休克的复苏。</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40625" y="245618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抗休克裤内的包绕性坚硬气柱紧贴肢体可起到制动的作用，并且充气时气囊向相反方向延伸，对骨盆骨折及下肢骨折有良好的固定及止痛作用。</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33925"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由于外加压力作用于血管，降低血管内外压力梯度，缩小血管直径及其撕裂面积，使出血速度变慢甚至停止。</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15130"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55168"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21882"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一、原理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二、适应证和禁忌证</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8620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911985" y="1762760"/>
            <a:ext cx="4190365" cy="3830955"/>
          </a:xfrm>
          <a:prstGeom prst="rect">
            <a:avLst/>
          </a:prstGeom>
          <a:solidFill>
            <a:schemeClr val="accent2">
              <a:lumMod val="40000"/>
              <a:lumOff val="60000"/>
            </a:schemeClr>
          </a:solid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（一）适应证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（1）收缩压低于 80 mmHg 的低血容</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量性休克、神经源性休克、过敏性休克和感染性休克者。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（2）腹腔内出血及腹部以下活动性出血需直接加压止血者。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（3）骨盆及双下肢骨折的临时固定者。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（4）脑外科手术过程中用于预防低血压者。</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969000" y="1762760"/>
            <a:ext cx="4190365" cy="3830955"/>
          </a:xfrm>
          <a:prstGeom prst="rect">
            <a:avLst/>
          </a:prstGeom>
          <a:solidFill>
            <a:schemeClr val="accent2">
              <a:lumMod val="20000"/>
              <a:lumOff val="80000"/>
            </a:schemeClr>
          </a:solid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（二）禁忌证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（1）充血性心力衰竭、心源性休克，使用抗休克裤可能增加心脏负荷。</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（2）患有慢性阻塞性肺病、张力性气胸、胸腔内损伤者。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（3）脑水肿或脑疝者。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（4）横膈以上部位出血者。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（5）高血压、肥胖、身材过高者。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三、使用方法</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171950"/>
            <a:chOff x="960" y="2111"/>
            <a:chExt cx="17280" cy="6570"/>
          </a:xfrm>
        </p:grpSpPr>
        <p:sp>
          <p:nvSpPr>
            <p:cNvPr id="22" name="矩形: 圆角 1128"/>
            <p:cNvSpPr/>
            <p:nvPr>
              <p:custDataLst>
                <p:tags r:id="rId2"/>
              </p:custDataLst>
            </p:nvPr>
          </p:nvSpPr>
          <p:spPr>
            <a:xfrm>
              <a:off x="960" y="2111"/>
              <a:ext cx="17280" cy="6570"/>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27" y="7901"/>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562735" y="1721485"/>
            <a:ext cx="9503410" cy="3415030"/>
          </a:xfrm>
          <a:prstGeom prst="rect">
            <a:avLst/>
          </a:prstGeom>
          <a:noFill/>
        </p:spPr>
        <p:txBody>
          <a:bodyPr wrap="square" rtlCol="0">
            <a:spAutoFit/>
          </a:bodyPr>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（1）使用前检查抗休克裤及附件是否齐全和完好。根据患者情况选择合适的型号。</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（2）平铺抗休克裤于双足下，上移至臀部下方。抬高臀部，向上进一步移至肋缘下。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（3）依次包裹左下肢部分、右下肢部分和腹部部分，紧闭搭扣。</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（4）打开活塞，以脚踏气泵充气，要在 1～2 分钟内完成。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（5）抗休克裤可保持充气状态 2 小时，如果必须维持更长时间，应中途交替加压和减压。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20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（6）放气应在建立静脉通路、手术准备已就绪时。</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34465"/>
            <a:ext cx="10972800" cy="4171950"/>
            <a:chOff x="960" y="2111"/>
            <a:chExt cx="17280" cy="6570"/>
          </a:xfrm>
        </p:grpSpPr>
        <p:sp>
          <p:nvSpPr>
            <p:cNvPr id="22" name="矩形: 圆角 1128"/>
            <p:cNvSpPr/>
            <p:nvPr>
              <p:custDataLst>
                <p:tags r:id="rId2"/>
              </p:custDataLst>
            </p:nvPr>
          </p:nvSpPr>
          <p:spPr>
            <a:xfrm>
              <a:off x="960" y="2111"/>
              <a:ext cx="17280" cy="6570"/>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27" y="7901"/>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562735" y="1721485"/>
            <a:ext cx="950341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（1）由专业人员来决定抗休克裤的使用。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（2）使用前检查抗休克裤及附近是否齐全、完好，根据患者情况选择适当的型号。</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（3）穿着要正确，严密观察患者生命体征，每 30 分钟测 1 次血压、呼吸、脉搏；监测囊内压变化，严防漏气造成血液重新分配、血压突然下降而使病情恶化；观察肢端皮肤颜色和瞳孔的变化，及时排除相关因素。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（4）有条件时，穿抗休克裤的同时即输血、输液。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（5）解除抗休克裤时要加快输血、输液的速度，以免血压骤降重陷休克。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（6）较长时间穿抗休克裤时，应适当降低气压，并适量输入 5% 碳酸氢钠以防酸中毒。</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一、概述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33500" y="1929130"/>
            <a:ext cx="938466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（二）机械通气对生理的影响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机械通气是正压通气，吸气时肺泡内压及胸腔内压明显高于生理状态，故机械通气可对人体带来下列影响。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（1）气道与肺泡扩张，肺容积增加，肺血流量相对减少。（2）肺泡内压及胸腔内压升高，使回心血量减少，心输出量下降。（3）机械通气时吸入的氧浓度（FiO</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 21% 时，可使机体的化学感受器对低氧敏感性降低，调节不当可产生负面影响，发生呼吸抑制。（4）机械通气时，吸气是正压，吸气时间长于生理时间，肺泡内压增高，使肺泡毛细血管氧分压差增大，有助于氧的弥散及气体在肺内均匀分布，可抑制肺毛细血管内液体外渗，有防治肺水肿的作用。</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567555" y="234219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机械辅助通气（AMV）</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567555" y="281559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04418" y="234219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3. 辅助—控制通气</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04735" y="281559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32280" y="234219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1. 机械控制通气（CMV）</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32280" y="281559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781810" y="301244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适合于没有自主呼吸、呼吸中枢抑制、神经肌肉病、呼吸肌疲劳以及麻醉过程中的患者。</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493000" y="301244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辅助—控制通气是在辅助通气和控制通气两种通气方式的基础上建立起来的特殊通气模式。</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686300" y="301244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适合于有自主呼吸且自主呼吸可触发呼吸机送气者。潮气量由呼吸机控制，呼吸频率由患者控制。</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167505" y="505682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07543" y="505682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289685" y="1346200"/>
            <a:ext cx="10485755"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（三）通气模式</a:t>
            </a:r>
            <a:endParaRPr lang="zh-CN" altLang="en-US" b="1" dirty="0">
              <a:solidFill>
                <a:schemeClr val="accent1"/>
              </a:solidFill>
              <a:latin typeface="微软雅黑" panose="020B0503020204020204" charset="-122"/>
              <a:ea typeface="微软雅黑" panose="020B0503020204020204" charset="-122"/>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28090"/>
            <a:ext cx="10870565" cy="49072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二、适应证和禁忌证</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47725" y="1350645"/>
            <a:ext cx="7564120"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（一）适应证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（1）呼吸衰竭，呼吸频率＞ 40 次 / 分或＜ 5 次 / 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（2）急性呼吸窘迫综合征（ARDS）。</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（3）各型肺水肿。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（4）呼吸中枢控制失调、神经肌肉病。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（5）呼吸性酸碱平衡失调。</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（6）胸部创伤、多发性肋骨骨折。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（7）大手术后通气弥散功能障碍等。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（8）低氧血症，鼻导管给氧后 PaO2 ＜ 8.0 kPa（60 mmHg）。</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（9）SaO2 虽达 95%，但有潮式呼吸等呼吸困难。</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（10）应用呼吸机进行呼吸道药物和气溶胶治疗。</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924165" y="1733550"/>
            <a:ext cx="2952750" cy="31864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0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07.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10.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2.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53.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54.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57.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59.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60.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62.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63.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64.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67.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69.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70.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72.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173.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174.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14.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16.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19.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20.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21.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24.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25.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26.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2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3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3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36.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4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2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6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2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2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3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3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3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0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0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1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4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3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3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4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4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5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5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5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5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5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5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5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6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6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6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46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6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9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9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9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7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7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8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8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85.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86.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87.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9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9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9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9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9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11006</Words>
  <Application>WPS 演示</Application>
  <PresentationFormat>自定义</PresentationFormat>
  <Paragraphs>853</Paragraphs>
  <Slides>69</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69</vt:i4>
      </vt:variant>
    </vt:vector>
  </HeadingPairs>
  <TitlesOfParts>
    <vt:vector size="84" baseType="lpstr">
      <vt:lpstr>Arial</vt:lpstr>
      <vt:lpstr>宋体</vt:lpstr>
      <vt:lpstr>Wingdings</vt:lpstr>
      <vt:lpstr>黑体</vt:lpstr>
      <vt:lpstr>微软雅黑</vt:lpstr>
      <vt:lpstr>华文细黑</vt:lpstr>
      <vt:lpstr>字魂70号-灵悦黑体</vt:lpstr>
      <vt:lpstr>Segoe UI</vt:lpstr>
      <vt:lpstr>隶书</vt:lpstr>
      <vt:lpstr>Arial Unicode MS</vt:lpstr>
      <vt:lpstr>思源黑体</vt:lpstr>
      <vt:lpstr>Calibri</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376</cp:revision>
  <dcterms:created xsi:type="dcterms:W3CDTF">2019-11-11T13:37:00Z</dcterms:created>
  <dcterms:modified xsi:type="dcterms:W3CDTF">2022-02-22T07:57:46Z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