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7"/>
  </p:notesMasterIdLst>
  <p:handoutMasterIdLst>
    <p:handoutMasterId r:id="rId41"/>
  </p:handoutMasterIdLst>
  <p:sldIdLst>
    <p:sldId id="256" r:id="rId4"/>
    <p:sldId id="751" r:id="rId5"/>
    <p:sldId id="279" r:id="rId6"/>
    <p:sldId id="759" r:id="rId8"/>
    <p:sldId id="760" r:id="rId9"/>
    <p:sldId id="781" r:id="rId10"/>
    <p:sldId id="888" r:id="rId11"/>
    <p:sldId id="889" r:id="rId12"/>
    <p:sldId id="866" r:id="rId13"/>
    <p:sldId id="870" r:id="rId14"/>
    <p:sldId id="871" r:id="rId15"/>
    <p:sldId id="890" r:id="rId16"/>
    <p:sldId id="891" r:id="rId17"/>
    <p:sldId id="892" r:id="rId18"/>
    <p:sldId id="875" r:id="rId19"/>
    <p:sldId id="876" r:id="rId20"/>
    <p:sldId id="893" r:id="rId21"/>
    <p:sldId id="894" r:id="rId22"/>
    <p:sldId id="895" r:id="rId23"/>
    <p:sldId id="896" r:id="rId24"/>
    <p:sldId id="897" r:id="rId25"/>
    <p:sldId id="898" r:id="rId26"/>
    <p:sldId id="899" r:id="rId27"/>
    <p:sldId id="900" r:id="rId28"/>
    <p:sldId id="901" r:id="rId29"/>
    <p:sldId id="902" r:id="rId30"/>
    <p:sldId id="903" r:id="rId31"/>
    <p:sldId id="904" r:id="rId32"/>
    <p:sldId id="905" r:id="rId33"/>
    <p:sldId id="906" r:id="rId34"/>
    <p:sldId id="907" r:id="rId35"/>
    <p:sldId id="908" r:id="rId36"/>
    <p:sldId id="909" r:id="rId37"/>
    <p:sldId id="910" r:id="rId38"/>
    <p:sldId id="911" r:id="rId39"/>
    <p:sldId id="270" r:id="rId40"/>
  </p:sldIdLst>
  <p:sldSz cx="12192000" cy="6858000"/>
  <p:notesSz cx="7103745" cy="10234295"/>
  <p:embeddedFontLst>
    <p:embeddedFont>
      <p:font typeface="黑体" panose="02010609060101010101" charset="-122"/>
      <p:regular r:id="rId46"/>
    </p:embeddedFont>
    <p:embeddedFont>
      <p:font typeface="微软雅黑" panose="020B0503020204020204" charset="-122"/>
      <p:regular r:id="rId47"/>
    </p:embeddedFont>
    <p:embeddedFont>
      <p:font typeface="华文细黑" panose="02010600040101010101" charset="-122"/>
      <p:regular r:id="rId4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AE3F3"/>
    <a:srgbClr val="F3B96D"/>
    <a:srgbClr val="8EC0B9"/>
    <a:srgbClr val="2E75B6"/>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66" d="100"/>
          <a:sy n="66" d="100"/>
        </p:scale>
        <p:origin x="-552" y="-942"/>
      </p:cViewPr>
      <p:guideLst>
        <p:guide orient="horz" pos="2176"/>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8" Type="http://schemas.openxmlformats.org/officeDocument/2006/relationships/font" Target="fonts/font3.fntdata"/><Relationship Id="rId47" Type="http://schemas.openxmlformats.org/officeDocument/2006/relationships/font" Target="fonts/font2.fntdata"/><Relationship Id="rId46" Type="http://schemas.openxmlformats.org/officeDocument/2006/relationships/font" Target="fonts/font1.fntdata"/><Relationship Id="rId45" Type="http://schemas.openxmlformats.org/officeDocument/2006/relationships/commentAuthors" Target="commentAuthors.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1.png"/><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1.png"/><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14.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5" Type="http://schemas.openxmlformats.org/officeDocument/2006/relationships/slideLayout" Target="../slideLayouts/slideLayout14.xml"/><Relationship Id="rId24" Type="http://schemas.openxmlformats.org/officeDocument/2006/relationships/tags" Target="../tags/tag48.xml"/><Relationship Id="rId23" Type="http://schemas.openxmlformats.org/officeDocument/2006/relationships/tags" Target="../tags/tag47.xml"/><Relationship Id="rId22" Type="http://schemas.openxmlformats.org/officeDocument/2006/relationships/tags" Target="../tags/tag46.xml"/><Relationship Id="rId21" Type="http://schemas.openxmlformats.org/officeDocument/2006/relationships/tags" Target="../tags/tag45.xml"/><Relationship Id="rId20" Type="http://schemas.openxmlformats.org/officeDocument/2006/relationships/tags" Target="../tags/tag44.xml"/><Relationship Id="rId2" Type="http://schemas.openxmlformats.org/officeDocument/2006/relationships/tags" Target="../tags/tag26.xml"/><Relationship Id="rId19" Type="http://schemas.openxmlformats.org/officeDocument/2006/relationships/tags" Target="../tags/tag43.xml"/><Relationship Id="rId18" Type="http://schemas.openxmlformats.org/officeDocument/2006/relationships/tags" Target="../tags/tag42.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tags" Target="../tags/tag2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3.png"/><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4.png"/><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5.png"/><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3.png"/><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6.png"/><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7.png"/><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8.png"/><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9.png"/><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png"/><Relationship Id="rId2" Type="http://schemas.openxmlformats.org/officeDocument/2006/relationships/tags" Target="../tags/tag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png"/><Relationship Id="rId2" Type="http://schemas.openxmlformats.org/officeDocument/2006/relationships/tags" Target="../tags/tag8.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png"/><Relationship Id="rId2" Type="http://schemas.openxmlformats.org/officeDocument/2006/relationships/tags" Target="../tags/tag12.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急救护理技术</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208249" y="1577340"/>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ICU 的收治程序、对象及治疗原则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91160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一、ICU 的收治程序</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7373" y="2705"/>
              <a:ext cx="10519"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（1）ICU 的患者通常从手术室、急诊室、其他科室或从外院会诊转入。</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（2）床单位的准备：包括准备麻醉床、输液架、吸痰用物（吸痰管、手套、无菌盐水、负压吸引器等）、电极片、别针及约束带，确认监测仪、呼吸机及输液泵等处于良好运行状态等。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（3）患者的交接：患者被送至 ICU 后，护送人员应向医师、护士说明病情，包括心血管、呼吸、肝、肾、神经系统等的功能状态及简要的体格检查、阳性体征等。特殊处理和用药须另加说明，并交清患者的用物。</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5"/>
          <a:stretch>
            <a:fillRect/>
          </a:stretch>
        </p:blipFill>
        <p:spPr>
          <a:xfrm>
            <a:off x="954405" y="2571750"/>
            <a:ext cx="3302000" cy="21043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91160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一、ICU 的收治程序</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7373" y="3504"/>
              <a:ext cx="10519" cy="4724"/>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（4）护理评估：患者进入 ICU 后，护士应对患者从以下方面进行基本的护理评估。</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（5）医嘱的执行：一般情况下应避免口头医嘱，以免发生差错，但对于特别危重患者，先口头下医嘱，护士给予重复，并立即执行，事后补开医嘱。</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（6）建立 ICU 的护理记录单。</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（7）做好患者及家属的心理护理、卫生及健康教育指导。</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5"/>
          <a:stretch>
            <a:fillRect/>
          </a:stretch>
        </p:blipFill>
        <p:spPr>
          <a:xfrm>
            <a:off x="954405" y="2571750"/>
            <a:ext cx="3302000" cy="21043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91160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二、ICU 的收治对象</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1595"/>
            <a:ext cx="10972800" cy="4584065"/>
            <a:chOff x="960" y="2110"/>
            <a:chExt cx="17280" cy="7219"/>
          </a:xfrm>
        </p:grpSpPr>
        <p:sp>
          <p:nvSpPr>
            <p:cNvPr id="22" name="矩形: 圆角 1128"/>
            <p:cNvSpPr/>
            <p:nvPr>
              <p:custDataLst>
                <p:tags r:id="rId2"/>
              </p:custDataLst>
            </p:nvPr>
          </p:nvSpPr>
          <p:spPr>
            <a:xfrm>
              <a:off x="960" y="2110"/>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3015" y="3030"/>
              <a:ext cx="13899"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ICU 的收治对象包括临床各科的危重患者。危重患者指病情危重，处于生死关头，甚至有猝死危险的患者。危重患者大多由于急性病变或慢性病急性变化造成。</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急需心肺脑复苏及复苏后。（2）多发伤、复合伤和大手术后需监测救治的患者。（3）创伤、休克、感染等引起多脏器衰竭的患者。（4）急性心肌梗死、严重心律失常、急性心力衰竭、不稳定性心绞痛。（5）各类大出血、突然昏迷、抽搐、呼吸衰竭的患者。（6）严重水、电解质、渗透压和酸碱失衡的患者。（7）甲状腺、肾上腺、胰岛和垂体等内分泌危象。（8）急性物理、化学因素致伤性危急病症，如中毒、溺水、触电及中暑等。</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91160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三、ICU 的治疗原则</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1595"/>
            <a:ext cx="10972800" cy="4584065"/>
            <a:chOff x="960" y="2110"/>
            <a:chExt cx="17280" cy="7219"/>
          </a:xfrm>
        </p:grpSpPr>
        <p:sp>
          <p:nvSpPr>
            <p:cNvPr id="22" name="矩形: 圆角 1128"/>
            <p:cNvSpPr/>
            <p:nvPr>
              <p:custDataLst>
                <p:tags r:id="rId2"/>
              </p:custDataLst>
            </p:nvPr>
          </p:nvSpPr>
          <p:spPr>
            <a:xfrm>
              <a:off x="960" y="2110"/>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grpSp>
        <p:nvGrpSpPr>
          <p:cNvPr id="61" name="组合 60"/>
          <p:cNvGrpSpPr/>
          <p:nvPr/>
        </p:nvGrpSpPr>
        <p:grpSpPr>
          <a:xfrm>
            <a:off x="813435" y="3051175"/>
            <a:ext cx="2079625" cy="1595438"/>
            <a:chOff x="3200" y="3624"/>
            <a:chExt cx="3276" cy="2513"/>
          </a:xfrm>
        </p:grpSpPr>
        <p:sp>
          <p:nvSpPr>
            <p:cNvPr id="51" name="任意多边形 50"/>
            <p:cNvSpPr/>
            <p:nvPr>
              <p:custDataLst>
                <p:tags r:id="rId5"/>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6"/>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9" name="圆角矩形 78"/>
            <p:cNvSpPr/>
            <p:nvPr>
              <p:custDataLst>
                <p:tags r:id="rId7"/>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0" name="圆角矩形 79"/>
            <p:cNvSpPr/>
            <p:nvPr>
              <p:custDataLst>
                <p:tags r:id="rId8"/>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9"/>
              </p:custDataLst>
            </p:nvPr>
          </p:nvSpPr>
          <p:spPr>
            <a:xfrm>
              <a:off x="3200" y="4539"/>
              <a:ext cx="3276" cy="1598"/>
            </a:xfrm>
            <a:prstGeom prst="rect">
              <a:avLst/>
            </a:prstGeom>
            <a:noFill/>
          </p:spPr>
          <p:txBody>
            <a:bodyPr wrap="none" rtlCol="0" anchor="ctr">
              <a:normAutofit lnSpcReduction="10000"/>
            </a:bodyPr>
            <a:p>
              <a:pPr algn="ctr">
                <a:lnSpc>
                  <a:spcPct val="120000"/>
                </a:lnSpc>
              </a:pPr>
              <a:r>
                <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1. 病因治疗及</a:t>
              </a:r>
              <a:endPar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防治感染</a:t>
              </a:r>
              <a:endPar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2" name="组合 61"/>
          <p:cNvGrpSpPr/>
          <p:nvPr/>
        </p:nvGrpSpPr>
        <p:grpSpPr>
          <a:xfrm>
            <a:off x="3598863" y="3051175"/>
            <a:ext cx="2079625" cy="1595438"/>
            <a:chOff x="7962" y="3624"/>
            <a:chExt cx="3276" cy="2513"/>
          </a:xfrm>
        </p:grpSpPr>
        <p:sp>
          <p:nvSpPr>
            <p:cNvPr id="50" name="任意多边形 49"/>
            <p:cNvSpPr/>
            <p:nvPr>
              <p:custDataLst>
                <p:tags r:id="rId10"/>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11"/>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0" name="圆角矩形 59"/>
            <p:cNvSpPr/>
            <p:nvPr>
              <p:custDataLst>
                <p:tags r:id="rId12"/>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13"/>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4" name="文本框 53"/>
            <p:cNvSpPr txBox="1"/>
            <p:nvPr>
              <p:custDataLst>
                <p:tags r:id="rId14"/>
              </p:custDataLst>
            </p:nvPr>
          </p:nvSpPr>
          <p:spPr>
            <a:xfrm>
              <a:off x="7962" y="4523"/>
              <a:ext cx="3276" cy="1598"/>
            </a:xfrm>
            <a:prstGeom prst="rect">
              <a:avLst/>
            </a:prstGeom>
            <a:noFill/>
          </p:spPr>
          <p:txBody>
            <a:bodyPr wrap="none" rtlCol="0" anchor="ctr">
              <a:normAutofit lnSpcReduction="10000"/>
            </a:bodyPr>
            <a:p>
              <a:pPr algn="ctr">
                <a:lnSpc>
                  <a:spcPct val="120000"/>
                </a:lnSpc>
              </a:pPr>
              <a:r>
                <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2. 改善呼吸功能</a:t>
              </a:r>
              <a:endPar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3" name="组合 62"/>
          <p:cNvGrpSpPr/>
          <p:nvPr/>
        </p:nvGrpSpPr>
        <p:grpSpPr>
          <a:xfrm>
            <a:off x="6384925" y="3051175"/>
            <a:ext cx="2079625" cy="1595438"/>
            <a:chOff x="12724" y="3624"/>
            <a:chExt cx="3276" cy="2513"/>
          </a:xfrm>
        </p:grpSpPr>
        <p:sp>
          <p:nvSpPr>
            <p:cNvPr id="41" name="任意多边形 40"/>
            <p:cNvSpPr/>
            <p:nvPr>
              <p:custDataLst>
                <p:tags r:id="rId15"/>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16"/>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17"/>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18"/>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19"/>
              </p:custDataLst>
            </p:nvPr>
          </p:nvSpPr>
          <p:spPr>
            <a:xfrm>
              <a:off x="12724" y="4523"/>
              <a:ext cx="3276" cy="1598"/>
            </a:xfrm>
            <a:prstGeom prst="rect">
              <a:avLst/>
            </a:prstGeom>
            <a:noFill/>
          </p:spPr>
          <p:txBody>
            <a:bodyPr wrap="none" rtlCol="0" anchor="ctr">
              <a:normAutofit/>
            </a:bodyPr>
            <a:p>
              <a:pPr algn="ctr">
                <a:lnSpc>
                  <a:spcPct val="120000"/>
                </a:lnSpc>
              </a:pPr>
              <a:r>
                <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3. 纠正酸碱失衡</a:t>
              </a:r>
              <a:endPar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和电解质紊乱</a:t>
              </a:r>
              <a:endPar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4" name="组合 3"/>
          <p:cNvGrpSpPr/>
          <p:nvPr/>
        </p:nvGrpSpPr>
        <p:grpSpPr>
          <a:xfrm>
            <a:off x="9281160" y="3051493"/>
            <a:ext cx="2079625" cy="1595437"/>
            <a:chOff x="3200" y="6297"/>
            <a:chExt cx="3276" cy="2513"/>
          </a:xfrm>
        </p:grpSpPr>
        <p:sp>
          <p:nvSpPr>
            <p:cNvPr id="5" name="任意多边形 4"/>
            <p:cNvSpPr/>
            <p:nvPr>
              <p:custDataLst>
                <p:tags r:id="rId20"/>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6" name="矩形 5"/>
            <p:cNvSpPr/>
            <p:nvPr>
              <p:custDataLst>
                <p:tags r:id="rId21"/>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 name="圆角矩形 7"/>
            <p:cNvSpPr/>
            <p:nvPr>
              <p:custDataLst>
                <p:tags r:id="rId22"/>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9" name="圆角矩形 8"/>
            <p:cNvSpPr/>
            <p:nvPr>
              <p:custDataLst>
                <p:tags r:id="rId23"/>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0" name="文本框 9"/>
            <p:cNvSpPr txBox="1"/>
            <p:nvPr>
              <p:custDataLst>
                <p:tags r:id="rId24"/>
              </p:custDataLst>
            </p:nvPr>
          </p:nvSpPr>
          <p:spPr>
            <a:xfrm>
              <a:off x="3200" y="7196"/>
              <a:ext cx="3276" cy="1598"/>
            </a:xfrm>
            <a:prstGeom prst="rect">
              <a:avLst/>
            </a:prstGeom>
            <a:noFill/>
          </p:spPr>
          <p:txBody>
            <a:bodyPr wrap="none" rtlCol="0" anchor="ctr">
              <a:normAutofit/>
            </a:bodyPr>
            <a:p>
              <a:pPr algn="ctr">
                <a:lnSpc>
                  <a:spcPct val="120000"/>
                </a:lnSpc>
              </a:pPr>
              <a:r>
                <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4. 维持心、脑、</a:t>
              </a:r>
              <a:endPar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肺、肾功能</a:t>
              </a:r>
              <a:endPar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p:tgtEl>
                                          <p:spTgt spid="61"/>
                                        </p:tgtEl>
                                        <p:attrNameLst>
                                          <p:attrName>ppt_y</p:attrName>
                                        </p:attrNameLst>
                                      </p:cBhvr>
                                      <p:tavLst>
                                        <p:tav tm="0">
                                          <p:val>
                                            <p:strVal val="#ppt_y-#ppt_h*1.125000"/>
                                          </p:val>
                                        </p:tav>
                                        <p:tav tm="100000">
                                          <p:val>
                                            <p:strVal val="#ppt_y"/>
                                          </p:val>
                                        </p:tav>
                                      </p:tavLst>
                                    </p:anim>
                                    <p:animEffect transition="in" filter="wipe(down)">
                                      <p:cBhvr>
                                        <p:cTn id="8" dur="500"/>
                                        <p:tgtEl>
                                          <p:spTgt spid="61"/>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p:tgtEl>
                                          <p:spTgt spid="62"/>
                                        </p:tgtEl>
                                        <p:attrNameLst>
                                          <p:attrName>ppt_y</p:attrName>
                                        </p:attrNameLst>
                                      </p:cBhvr>
                                      <p:tavLst>
                                        <p:tav tm="0">
                                          <p:val>
                                            <p:strVal val="#ppt_y-#ppt_h*1.125000"/>
                                          </p:val>
                                        </p:tav>
                                        <p:tav tm="100000">
                                          <p:val>
                                            <p:strVal val="#ppt_y"/>
                                          </p:val>
                                        </p:tav>
                                      </p:tavLst>
                                    </p:anim>
                                    <p:animEffect transition="in" filter="wipe(down)">
                                      <p:cBhvr>
                                        <p:cTn id="13" dur="500"/>
                                        <p:tgtEl>
                                          <p:spTgt spid="62"/>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p:tgtEl>
                                          <p:spTgt spid="63"/>
                                        </p:tgtEl>
                                        <p:attrNameLst>
                                          <p:attrName>ppt_y</p:attrName>
                                        </p:attrNameLst>
                                      </p:cBhvr>
                                      <p:tavLst>
                                        <p:tav tm="0">
                                          <p:val>
                                            <p:strVal val="#ppt_y-#ppt_h*1.125000"/>
                                          </p:val>
                                        </p:tav>
                                        <p:tav tm="100000">
                                          <p:val>
                                            <p:strVal val="#ppt_y"/>
                                          </p:val>
                                        </p:tav>
                                      </p:tavLst>
                                    </p:anim>
                                    <p:animEffect transition="in" filter="wipe(down)">
                                      <p:cBhvr>
                                        <p:cTn id="18" dur="500"/>
                                        <p:tgtEl>
                                          <p:spTgt spid="63"/>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p:tgtEl>
                                          <p:spTgt spid="4"/>
                                        </p:tgtEl>
                                        <p:attrNameLst>
                                          <p:attrName>ppt_y</p:attrName>
                                        </p:attrNameLst>
                                      </p:cBhvr>
                                      <p:tavLst>
                                        <p:tav tm="0">
                                          <p:val>
                                            <p:strVal val="#ppt_y-#ppt_h*1.125000"/>
                                          </p:val>
                                        </p:tav>
                                        <p:tav tm="100000">
                                          <p:val>
                                            <p:strVal val="#ppt_y"/>
                                          </p:val>
                                        </p:tav>
                                      </p:tavLst>
                                    </p:anim>
                                    <p:animEffect transition="in" filter="wipe(down)">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131414" y="1683385"/>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任务三</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监护内容及监护</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分级</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一、监护内容</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2143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849" y="2643"/>
              <a:ext cx="15378" cy="6687"/>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（1）监护内容按照顺序依次分为心率、心电图、动脉血压、体温、脉搏、血氧饱和度、中心静脉压、血常规、血清电解质、动脉血气、肝肾功能等项。</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（2）按照系统，监护内容分为以下方面。</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①循环系统：包括心率、节律、心排量（CO）或心脏指数（CI）、心脏搏出量、左室做功指标、右室做功指标、中心静脉压（CVP）、肺动脉压、肺毛细血管楔压（PCWP）、全身血管阻力指数、肺血管阻力指数等。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②呼吸系统：潮气量、每分钟通气量、呼吸频率、呼吸幅度、平均气道压力、平均气阻力、吸气力、呼气力、气道峰值压力、肺的动态或静态顺应性、肺通气与血流比例、肺泡动脉氧分压差、末梢血氧饱和度、呼气末二氧化碳分压，以及血气分析指标（如 pH 值、氧分压、二氧化碳分压等）。</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一、监护内容</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2143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849" y="2643"/>
              <a:ext cx="15378"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③肾功能：24 小时或每小时尿量，尿比重、尿 pH 值、尿蛋白定量，血、尿肌酐和尿素氮的测定，内生肌酐清除率，血、尿渗透压比值，24 小时代谢产物（如尿素氮、肌酐、总氮及电解质成分等）在尿中排出量。</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④中枢神经系统：意识状态、瞳孔大小及对光反应、肢体肌力及肌腱反射、皮肤感觉等临床观察，有条件可做颅内压力、脑电图、脑血流图监测及头颅影像学检查。</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⑤水、电解质和酸碱平衡：血液钾、钠、氯、钙离子测定，微量元素的测定，24 小时尿电解质成分的排出量，血液 pH 值、动脉血氧分压（PaO</a:t>
              </a:r>
              <a:r>
                <a:rPr lang="zh-CN" altLang="en-US" baseline="-25000">
                  <a:latin typeface="微软雅黑" panose="020B0503020204020204" charset="-122"/>
                  <a:ea typeface="微软雅黑" panose="020B0503020204020204" charset="-122"/>
                  <a:cs typeface="微软雅黑" panose="020B0503020204020204" charset="-122"/>
                </a:rPr>
                <a:t>2</a:t>
              </a:r>
              <a:r>
                <a:rPr lang="zh-CN" altLang="en-US">
                  <a:latin typeface="微软雅黑" panose="020B0503020204020204" charset="-122"/>
                  <a:ea typeface="微软雅黑" panose="020B0503020204020204" charset="-122"/>
                  <a:cs typeface="微软雅黑" panose="020B0503020204020204" charset="-122"/>
                </a:rPr>
                <a:t>）、实际碳酸氢根、标准碳酸氢根、剩余碱和缓冲碱等。</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一、监护内容</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2143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911" y="3358"/>
              <a:ext cx="15378" cy="4724"/>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⑥血液系统：血红蛋白、红细胞压积、白细胞计数和分类、血小板计数、出血时间、凝血时间、凝血酶原时间、部分凝血活酶时间、纤维蛋白原定量、纤维蛋白原降解产物定量、3P 试验，必要时做骨髓穿刺检查。</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⑦消化系统：血清总胆红素、结合胆红素、白蛋白、球蛋白、谷丙转氨酶、胃液 pH 值、呕吐物或粪便潜血试验，观察腹胀、腹水、腹痛及肠鸣音等。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⑧代谢和营养：血清白蛋白、转铁蛋白含量，血葡萄糖、肌酐测定，24小时肌酐排出量，总氮平衡，基础代谢率、呼吸商测定，体重，皮下脂肪充实程度，中臂肌肉周长测定。</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二、监护分级</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2143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911" y="2832"/>
              <a:ext cx="15378"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charset="-122"/>
                  <a:ea typeface="微软雅黑" panose="020B0503020204020204" charset="-122"/>
                  <a:cs typeface="微软雅黑" panose="020B0503020204020204" charset="-122"/>
                </a:rPr>
                <a:t>1. 一级监测</a:t>
              </a:r>
              <a:endParaRPr lang="zh-CN" altLang="en-US" b="1">
                <a:solidFill>
                  <a:srgbClr val="C00000"/>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病情危重，随时需要抢救的患者。指两个以上脏器功能障碍者，病情重、病死率高。内容：常规监测（生命体征，尿量，出入量，心电图）；受损脏器功能监测；其他脏器功能监测。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charset="-122"/>
                  <a:ea typeface="微软雅黑" panose="020B0503020204020204" charset="-122"/>
                  <a:cs typeface="微软雅黑" panose="020B0503020204020204" charset="-122"/>
                </a:rPr>
                <a:t>2. 二级监测</a:t>
              </a:r>
              <a:endParaRPr lang="zh-CN" altLang="en-US" b="1">
                <a:solidFill>
                  <a:srgbClr val="C00000"/>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疾病和手术后可能有致命危险的患者。指一个脏器功能障碍者。内容：常规监测；受损脏器功能监测。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charset="-122"/>
                  <a:ea typeface="微软雅黑" panose="020B0503020204020204" charset="-122"/>
                  <a:cs typeface="微软雅黑" panose="020B0503020204020204" charset="-122"/>
                </a:rPr>
                <a:t>3. 三级监测</a:t>
              </a:r>
              <a:endParaRPr lang="zh-CN" altLang="en-US" b="1">
                <a:solidFill>
                  <a:srgbClr val="C00000"/>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病情趋于平稳的患者。指生命体征平稳，已经脱离危险。内容：常规监测。</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院外急救护理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医院急诊科管理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重症监护</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心肺脑复苏技术与护理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理化因素所致疾病患者的急救与护理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常用救护技术及护理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208249" y="2134235"/>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任务四</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常用重症监护技术</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一、体温监护</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2143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711" y="4176"/>
              <a:ext cx="5401" cy="2107"/>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方法同普通监护，体温监测每 4 小时一次。如有体温异常及时通知医生。</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5" name="图片 4"/>
          <p:cNvPicPr>
            <a:picLocks noChangeAspect="1"/>
          </p:cNvPicPr>
          <p:nvPr/>
        </p:nvPicPr>
        <p:blipFill>
          <a:blip r:embed="rId5"/>
          <a:stretch>
            <a:fillRect/>
          </a:stretch>
        </p:blipFill>
        <p:spPr>
          <a:xfrm>
            <a:off x="5985510" y="1939925"/>
            <a:ext cx="4246245" cy="29787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二、呼吸系统功能监护</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2143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927" y="2923"/>
              <a:ext cx="8268"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（一）人工气道的建立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 概念</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人工气道是将一导管经口 / 鼻或气管切开插入气管内建立的气体通道。</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建立人工气道是治疗和改善呼吸衰竭的重要手段，它可以纠正缺氧状态，改善通气功能，有效地清除气道分泌物，与多功能呼吸机连接，可通过监测通气量、呼吸力学等参数了解患者的呼吸功能。</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5"/>
          <a:stretch>
            <a:fillRect/>
          </a:stretch>
        </p:blipFill>
        <p:spPr>
          <a:xfrm>
            <a:off x="6991350" y="2028825"/>
            <a:ext cx="3600450" cy="2800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二、呼吸系统功能监护</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2143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665" y="2980"/>
              <a:ext cx="11240"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 人工气道的种类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气道的建立分为喉上途径和喉下途径。喉上途径是指经口和经鼻两种；喉下途径是指经环甲膜和经气管两种。常见的人工气道有：环甲膜穿刺、气管插管、气管切开等。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（1）环甲膜穿刺：该方法只作为突然呼吸停止急救时，提供有效通气的暂时性措施，应尽快做气管插管或气管切开。</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（2）气管插管：分为经口插管和经鼻插管两种。经鼻插管主要用于张口困难或口腔、颌骨外伤以及需较长时间保留气管插管者。</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（3）气管切开：适用于呼吸肌无力者。</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5" name="图片 4"/>
          <p:cNvPicPr>
            <a:picLocks noChangeAspect="1"/>
          </p:cNvPicPr>
          <p:nvPr/>
        </p:nvPicPr>
        <p:blipFill>
          <a:blip r:embed="rId5"/>
          <a:stretch>
            <a:fillRect/>
          </a:stretch>
        </p:blipFill>
        <p:spPr>
          <a:xfrm>
            <a:off x="8255635" y="2321560"/>
            <a:ext cx="3105785" cy="29343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二、呼吸系统功能监护</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2143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359" y="2980"/>
              <a:ext cx="14524"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 人工气道的管理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（1）人工气道的固定方法：应经常检查导管上的标记以确定导管的位置，正常情况下导管尖端应位于隆突上 2～3 cm 处。导管向上移位易导致声带损伤、意外脱管或通气障碍，向下移位易导致单肺通气。为防止移位，应该用绳子或胶布将导管妥善固定。</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（2）护理记录：需记录的项目有插管日期和时间、插管途径、插管深度、气囊的最佳充气量等。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（3）气囊的管理：定时给气囊放气，注意在决定拔管及气囊放气前，必须清除气囊上的滞留物，防止误吸、呛咳和窒息的发生。</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二、呼吸系统功能监护</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2143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338" y="2377"/>
              <a:ext cx="14524" cy="6687"/>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气道湿化：建立人工气道以后，使患者失去了鼻腔等上呼吸道对吸入气体的加湿加温作用，外界的冷而干燥的气体直接进入气道内，并且机械通气时被送入流速、容量较大的气体，使呼吸道失水，痰液变黏稠；损伤黏膜纤毛系统的功能，使清除气道分泌物的能力大大降低，痰液不易排除，甚至阻塞气道。因此，在进行机械通气时，应加强湿化。常用的湿化方法有：温湿交换过滤器、蒸汽加温加湿、雾化加湿、气管内直接滴液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（5）吸痰：及时清除气道内的分泌物，借助物理治疗方法，护士应及时吸痰。吸痰时应使用无菌技术，并在过程前后向患者提供纯氧，以减少因吸痰引起的缺氧、心律失常或肺不张等。每次吸痰时间不超过 15 秒。</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（6）口腔护理：每日两次细致的口腔护理，以预防由于口腔病原菌逆流而引起的呼吸道感染。</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二、呼吸系统功能监护</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2143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096" y="2326"/>
              <a:ext cx="14524" cy="6687"/>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（二）机械通气监测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机械通气是指自然通气和（或）氧合功能出现障碍时运用器械（主要是呼吸机）使患者恢复有效通气并改善氧合作用的支持手段。</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（三）血气分析的监测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 pH 值</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正常值：7.35～7.45。</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pH ＜ 7.35 为机体酸中毒，见于未代偿或代偿不全的原发性呼吸性或代谢性酸中毒，如肺心病、肺气肿、肺不张、肾功能衰竭等。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pH ＞ 7.45 为机体碱中毒，见于未代偿或代偿不全的原发性呼吸性或代谢性碱中毒，如感染、缺氧、呕吐、呼吸中枢兴奋等。</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二、呼吸系统功能监护</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2143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096" y="2326"/>
              <a:ext cx="15317" cy="6687"/>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 动脉血二氧化碳分压（PaCO2）</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正常值：婴儿 3.5～5.5 kPa，成人男性 4.7～6.4 kPa，成人女性 4.3～6.0 kPa。</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 动脉血氧分压（PaO2）</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正常值：新生儿 8.0～12.0 kPa，成人 10.6～13.3 kPa。</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 动脉血氧饱和度（SaO2）</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正常值：95%～100%。</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5. 剩余碱（BE）</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正 常 值： 新 生 儿 -10～-2 mmol/L，儿童 -4～+ 2 mmol/L， 成人 -3～+ 3 mmol/L。</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6. 缓冲碱（BB）</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正常值：45～55 mmol/L。</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二、呼吸系统功能监护</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2143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095" y="3358"/>
              <a:ext cx="15317" cy="4724"/>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7. 混合静脉血氧饱和度（SvO2）</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正常值：68%～77%。 当 SvO2 ＜ 68% 时，提示氧供应减少，可能为血红蛋白太低，心输出量减少，动脉氧含量减少或组织耗氧量增加。当 SvO2 ＜ 60% 时，提示氧供应严重不足，当 SvO2 ＜ 50% 时，将出现无氧代谢和酸中毒，这一指标在血气分析中非常重要。</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8. 混合静脉氧分压（PvO2）</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正常值：35～45 mmHg。</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它能间接反映全身组织的氧供求情况。</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三、循环系统功能监护</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2143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019" y="2664"/>
              <a:ext cx="8704"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（一）血流动力学监测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血流动力学监测可分为无创伤和有创伤两大类。无创的血流动力学监测，是应用对机体组织器官没有机械损伤的方法，经皮肤或黏膜等途径间接取得心血管功能的各项参数，如自动的无创动脉压监测、心电图等，已成为常用的监测手段。有创的血流动力学监测，是指经体表插入各种导管或监测探头，到心脏和（或）血管腔内，利用各种监测仪或监测装置直接测定各项生理参数，如中心静脉压、漂浮导管等。</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5" name="图片 4"/>
          <p:cNvPicPr>
            <a:picLocks noChangeAspect="1"/>
          </p:cNvPicPr>
          <p:nvPr/>
        </p:nvPicPr>
        <p:blipFill>
          <a:blip r:embed="rId5"/>
          <a:stretch>
            <a:fillRect/>
          </a:stretch>
        </p:blipFill>
        <p:spPr>
          <a:xfrm>
            <a:off x="7033895" y="2124075"/>
            <a:ext cx="4246245" cy="29787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单元四</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重症监护</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三、循环系统功能监护</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2143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868" y="2704"/>
              <a:ext cx="10378"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（二）皮肤、末梢的观察和处理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皮肤与末梢表面的温度、潮湿度、颜色、弹性，毛细血管和静脉的充盈度，动脉搏动可反映外周的循环状态。</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通过对皮肤、末梢的观察，可以了解循环状态。如果肢端皮肤温暖、干燥、红润、弹性好、按压指（趾）甲后当手离开时，甲床迅速恢复红润，则提示末梢循环良好。如果肢端皮肤湿凉、甲床发绀或皮肤有花斑，按压指甲后，甲床苍白，恢复红润缓慢，提示末梢循环不佳，为机体温度低、心力衰竭、低心排出量综合征或休克的表现，应予以注意。</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5"/>
          <a:stretch>
            <a:fillRect/>
          </a:stretch>
        </p:blipFill>
        <p:spPr>
          <a:xfrm>
            <a:off x="7981950" y="2249805"/>
            <a:ext cx="2931160" cy="25120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四、中枢神经系统功能监护</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2143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868" y="3031"/>
              <a:ext cx="8160" cy="4724"/>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（一）意识障碍的观察</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意识障碍是指人对周围环境以及自身状态的识别和观察能力出现障碍。一种是以兴奋性降低为特点，表现为嗜睡、意识模糊、昏睡甚至昏迷；另一种是以兴奋性增高为特点，表现为高级中枢急性活动失调的状态，包括意识模糊、定向力丧失、感觉错乱、躁动不安、言语杂乱等。</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5" name="图片 4"/>
          <p:cNvPicPr>
            <a:picLocks noChangeAspect="1"/>
          </p:cNvPicPr>
          <p:nvPr/>
        </p:nvPicPr>
        <p:blipFill>
          <a:blip r:embed="rId5"/>
          <a:stretch>
            <a:fillRect/>
          </a:stretch>
        </p:blipFill>
        <p:spPr>
          <a:xfrm>
            <a:off x="6957060" y="1750695"/>
            <a:ext cx="3041015" cy="356997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四、中枢神经系统功能监护</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2143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868" y="3031"/>
              <a:ext cx="8160"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（二）瞳孔的监测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 正确掌握观察瞳孔的方法</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正常成人瞳孔呈圆形，直径 2～5 mm，双侧对称等大等圆，对光反射灵敏。观察时要用聚光集中的电筒，对准两眼中间照射，对比观察两侧瞳孔大小、形状。再将光源分别移向双侧瞳孔中央，观察瞳孔的直接对光反射和间接对光反射，注意对光反射是否灵敏。</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5"/>
          <a:stretch>
            <a:fillRect/>
          </a:stretch>
        </p:blipFill>
        <p:spPr>
          <a:xfrm>
            <a:off x="7073265" y="2217420"/>
            <a:ext cx="2800350" cy="2790825"/>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四、中枢神经系统功能监护</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2143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163" y="2704"/>
              <a:ext cx="14587"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 颅脑损伤时的瞳孔变化</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（1）伤后一侧瞳孔扩大、对光反射消失是颅内血肿的表现，如果伤后患者神志清醒，而一侧瞳孔散大，可能为动眼神经损伤。</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（2）伤后一侧瞳孔进行性散大、对侧肢体瘫痪、意识障碍，提示脑受压或脑疝。</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（3）双侧瞳孔散大，对光反射消失，眼球固定伴深昏迷，则提示临终状态。</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（4）双侧瞳孔缩小，对光反射迟钝，则可能是脑桥损害、蛛网膜下腔出血，也可能是大量镇静药所致。</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（5）双侧瞳孔时大时小、变化不定，对光反应差，常为脑干损伤的特征。</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（6）眼球震颤为小脑或脑干损伤。</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五、肾功能监护</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2143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563" y="2704"/>
              <a:ext cx="16074"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 肾功能监测的主要指标</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（1）排尿量：排尿量是评估内脏循环状况的主要指标。正常尿量是指 1 mL/（kg·h）；少于此量的 50% 为尿少，即成人每小时尿量少于 30 mL，儿童每小时尿量少于 20 mL；多尿是指成人尿量超过 2 mL/min 或超过 2.5 L/d。 （2）尿比重：尿比重是评估肾小管功能状况的指标，正常情况下尿比重应大于 1.010。 （3）粗颗粒管型：粗颗粒管型是评估肾小管有否器质性病变的指标。（4）血尿素氮（BUN）：血尿素氮是评估肾小球滤过功能的指标，当肾小球滤过功能下降到正常的 50% 以上时，BUN 才升高，因此 BUN 不是反映肾小球滤过功能的敏感性指标。（5）血肌酐（SCr）：血肌酐是评估肾小球滤过功能的指标，当肾小球滤过功能下降到正常的 30% 时，SCr 才明显升高，因此 SCr 也不是反映肾小球滤过功能的敏感性指标。</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五、肾功能监护</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2143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563" y="3032"/>
              <a:ext cx="9010"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 围术期肾功能监护治疗 </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急性肾功能不全的主要表现是尿少或无尿，会导致酸中毒及高血钾。积极治疗原发病及控制发病环节是治疗急性肾功能不全的基础。在少尿期应严格控制水、钠摄入量，努力纠正水、电解质、酸碱平衡失调，并控制感染，必要时应行透析治疗。在多尿期要努力防治低血钾、低血钠、低血钙、低血镁及脱水，并应继续努力控制感染。</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5"/>
          <a:stretch>
            <a:fillRect/>
          </a:stretch>
        </p:blipFill>
        <p:spPr>
          <a:xfrm>
            <a:off x="7047865" y="1752600"/>
            <a:ext cx="4152900" cy="335280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理论目标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1447800" y="4290695"/>
            <a:ext cx="2361565" cy="152971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30000"/>
              </a:lnSpc>
              <a:spcBef>
                <a:spcPts val="0"/>
              </a:spcBef>
              <a:spcAft>
                <a:spcPts val="0"/>
              </a:spcAft>
            </a:pPr>
            <a:r>
              <a:rPr dirty="0" smtClean="0"/>
              <a:t>阐述 ICU 的设置、收治患者的程序与对象、监护内容及常用的重症监护技术。</a:t>
            </a:r>
            <a:endParaRPr dirty="0" smtClean="0"/>
          </a:p>
        </p:txBody>
      </p:sp>
      <p:sp>
        <p:nvSpPr>
          <p:cNvPr id="5" name="文本框 22"/>
          <p:cNvSpPr txBox="1"/>
          <p:nvPr/>
        </p:nvSpPr>
        <p:spPr>
          <a:xfrm flipH="1">
            <a:off x="5078730" y="4088765"/>
            <a:ext cx="2378710" cy="108775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理解 ICU 的感染控制、收治患者原则及监护分级。</a:t>
            </a:r>
            <a:endParaRPr lang="zh-CN" altLang="en-US" dirty="0" smtClean="0"/>
          </a:p>
        </p:txBody>
      </p:sp>
      <p:sp>
        <p:nvSpPr>
          <p:cNvPr id="6" name="文本框 22"/>
          <p:cNvSpPr txBox="1"/>
          <p:nvPr/>
        </p:nvSpPr>
        <p:spPr>
          <a:xfrm flipH="1">
            <a:off x="8314690" y="4088765"/>
            <a:ext cx="2513330" cy="108775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sym typeface="+mn-ea"/>
              </a:rPr>
              <a:t> ICU 进行有效的管理，最大限度地确保患者生存及生命质量。</a:t>
            </a:r>
            <a:endParaRPr lang="zh-CN" altLang="en-US" dirty="0" smtClean="0">
              <a:sym typeface="+mn-ea"/>
            </a:endParaRPr>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061210" y="1529715"/>
            <a:ext cx="806958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重症监护病房（ICU）的组织与管理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一、概念</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857240" y="2261870"/>
            <a:ext cx="5187315"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重症监护病房（Intensive Care Unit，ICU）意为加强监护病房或加强医疗科，我国规范其名称为重症监护治疗病房。它是医护人员应用现代医学理论和现代化医疗设备，以及复杂的临床监测技术，将人力、物力集中一处，进行集中监测和强化治疗的一种特殊组织形式。它是现代科学技术在医疗中的体现，是各种先进技术在治疗中的交汇。</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1205865" y="2648585"/>
            <a:ext cx="4144010" cy="26409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10261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二、ICU 的设置</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866765" y="2472690"/>
            <a:ext cx="5187315" cy="258445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ICU 的大小根据医院的功能、规模、疾病种类、技术力量和设备条件而定。一般 ICU 的病床数以该服务病床数或医院的病床总数的 2%～8% 为宜，床位使用率以 75% 为宜，至少保留有 1 张空床以备应急使用。全年床位使用率平均超过 85% 时，应该适度扩大规模。</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1298575" y="2286000"/>
            <a:ext cx="4184650" cy="311658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10261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三、ICU 的管理</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82675" y="2137410"/>
            <a:ext cx="10027285"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（1）建立健全各项规章制度、岗位职责和相关技术规范、操作规程，并严格遵守执行，保证医疗服务质量。</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加强质量控制和管理，指定专（兼）职人员负责医疗质量和安全管理。质量管理的指标包括：收入数、手术例数、抢救例数、平均住院天数、床位使用率、院内感染发生率、误拔管率、疾病严重程度评价、护理质量合格率及压疮发生率等。</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（3）医院应加强对 ICU 的医疗质量管理与评价，医疗、护理等管理部门应履行日常监管职能。</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（4）为患者提供满意的服务。质量管理应体现服务第一、预防为主的思想。患者的医疗护理安全是提高护理质量的基本保证。</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91160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四、ICU 的感染控制</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4726305" y="1767205"/>
            <a:ext cx="6461760" cy="424624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（1）ICU 要加强医院感染管理，严格执行手卫生规范及对特殊感染患者的隔离。</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（2）整体布局应该使放置病床的医疗区域、医疗辅助用房区域、污物处理区域和医务人员生活辅助用房区域等有相对的独立性，以减少彼此之间的干扰和控制医院感染。</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（3）病房应具备良好的通风、采光条件。</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（4）建筑应该满足提供医护人员便利的观察条件和在必要时尽快接触患者的通道。</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（5）隔离患者转出或出院后要做到终末消毒，包括仪器、床单位及物品的消毒及处理。</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1082675" y="2839085"/>
            <a:ext cx="3105150" cy="231267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0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0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0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9.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31.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2.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34.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35.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36.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7.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39.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41.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2.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44.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45.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46.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7.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4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9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9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6038</Words>
  <Application>WPS 演示</Application>
  <PresentationFormat>自定义</PresentationFormat>
  <Paragraphs>264</Paragraphs>
  <Slides>36</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36</vt:i4>
      </vt:variant>
    </vt:vector>
  </HeadingPairs>
  <TitlesOfParts>
    <vt:vector size="49" baseType="lpstr">
      <vt:lpstr>Arial</vt:lpstr>
      <vt:lpstr>宋体</vt:lpstr>
      <vt:lpstr>Wingdings</vt:lpstr>
      <vt:lpstr>黑体</vt:lpstr>
      <vt:lpstr>微软雅黑</vt:lpstr>
      <vt:lpstr>华文细黑</vt:lpstr>
      <vt:lpstr>字魂70号-灵悦黑体</vt:lpstr>
      <vt:lpstr>Segoe UI</vt:lpstr>
      <vt:lpstr>隶书</vt:lpstr>
      <vt:lpstr>Arial Unicode MS</vt:lpstr>
      <vt:lpstr>Wingdings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244</cp:revision>
  <dcterms:created xsi:type="dcterms:W3CDTF">2019-11-11T13:37:00Z</dcterms:created>
  <dcterms:modified xsi:type="dcterms:W3CDTF">2022-02-21T10:33:50Z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F47900CFCF14428F81F766D8B14004F0</vt:lpwstr>
  </property>
</Properties>
</file>