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26"/>
  </p:handoutMasterIdLst>
  <p:sldIdLst>
    <p:sldId id="256" r:id="rId4"/>
    <p:sldId id="751" r:id="rId5"/>
    <p:sldId id="279" r:id="rId6"/>
    <p:sldId id="759" r:id="rId8"/>
    <p:sldId id="760" r:id="rId9"/>
    <p:sldId id="781" r:id="rId10"/>
    <p:sldId id="829" r:id="rId11"/>
    <p:sldId id="784" r:id="rId12"/>
    <p:sldId id="785" r:id="rId13"/>
    <p:sldId id="830" r:id="rId14"/>
    <p:sldId id="831" r:id="rId15"/>
    <p:sldId id="832" r:id="rId16"/>
    <p:sldId id="833" r:id="rId17"/>
    <p:sldId id="788" r:id="rId18"/>
    <p:sldId id="797" r:id="rId19"/>
    <p:sldId id="834" r:id="rId20"/>
    <p:sldId id="835" r:id="rId21"/>
    <p:sldId id="836" r:id="rId22"/>
    <p:sldId id="837" r:id="rId23"/>
    <p:sldId id="839" r:id="rId24"/>
    <p:sldId id="270" r:id="rId25"/>
  </p:sldIdLst>
  <p:sldSz cx="12192000" cy="6858000"/>
  <p:notesSz cx="7103745" cy="10234295"/>
  <p:embeddedFontLst>
    <p:embeddedFont>
      <p:font typeface="黑体" panose="02010609060101010101" charset="-122"/>
      <p:regular r:id="rId31"/>
    </p:embeddedFont>
    <p:embeddedFont>
      <p:font typeface="微软雅黑" panose="020B0503020204020204" charset="-122"/>
      <p:regular r:id="rId32"/>
    </p:embeddedFont>
    <p:embeddedFont>
      <p:font typeface="华文细黑" panose="02010600040101010101" charset="-122"/>
      <p:regular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二、院内救护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061" y="3832"/>
              <a:ext cx="8650" cy="2761"/>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院内救护是院外急救的延续，是指院内急诊科的医护人员接收各种急诊患者，对其进行抢救治疗和护理，并根据病情变化对患者做出出院、留院观察、立即手术、收住专科病房或重症监护病房的决定。</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811655" y="178435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三、重症救护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061" y="3832"/>
              <a:ext cx="8650" cy="341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重症监护作为急救护理的重要组成部分，是指受过专门培训的医护人员，在配备有先进监护设备和急救设备的重症监护病房（ICU）中对继发于多种严重疾病或创伤的复杂并发症（如急性器官损害）所进行的全面监护及治疗。</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医疗病床卡通插画"/>
          <p:cNvPicPr>
            <a:picLocks noChangeAspect="1"/>
          </p:cNvPicPr>
          <p:nvPr/>
        </p:nvPicPr>
        <p:blipFill>
          <a:blip r:embed="rId5"/>
          <a:stretch>
            <a:fillRect/>
          </a:stretch>
        </p:blipFill>
        <p:spPr>
          <a:xfrm>
            <a:off x="1057275" y="2019300"/>
            <a:ext cx="4516120" cy="301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四、灾难救护</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061" y="3832"/>
              <a:ext cx="8650" cy="407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灾难救护是指对包括自然灾难，如地震、洪水、泥石流、台风、雪崩、虫害等；以及人为灾难，如交通事故、矿难、化学中毒、放射性污染、环境剧变、流行病或武装冲突等所造成的人员伤害进行的救护。灾难救护是灾难医学的重要组成部分，灾难医学是综合性医学科学，属于急诊医学范畴。</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descr="救护车，卡车，医疗，帮助，范平面颜色图标矢量图"/>
          <p:cNvPicPr>
            <a:picLocks noChangeAspect="1"/>
          </p:cNvPicPr>
          <p:nvPr/>
        </p:nvPicPr>
        <p:blipFill>
          <a:blip r:embed="rId5"/>
          <a:stretch>
            <a:fillRect/>
          </a:stretch>
        </p:blipFill>
        <p:spPr>
          <a:xfrm>
            <a:off x="1181100" y="1638300"/>
            <a:ext cx="4174490" cy="4174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五、教学、科研和管理</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5001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061" y="3832"/>
              <a:ext cx="8650" cy="407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急救护理人员专业技术水平的提高，是发展我国急救护理事业的一个重要举措。要有目的、有计划、不失时机地进行急救护理人才的培养。加强急诊急救护理工作的管理、科学研究和情报交流工作，使急救护理学教学、科研及实践紧密结合，进一步促进人才培养，提高学术水平。</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descr="9M1A9965"/>
          <p:cNvPicPr>
            <a:picLocks noChangeAspect="1"/>
          </p:cNvPicPr>
          <p:nvPr/>
        </p:nvPicPr>
        <p:blipFill>
          <a:blip r:embed="rId5"/>
          <a:stretch>
            <a:fillRect/>
          </a:stretch>
        </p:blipFill>
        <p:spPr>
          <a:xfrm>
            <a:off x="1416050" y="2459355"/>
            <a:ext cx="4029710" cy="2532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267585" y="2137410"/>
            <a:ext cx="752856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急诊医疗服务体系</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36105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701925"/>
            <a:ext cx="7417435" cy="175323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指挥系统为常设机构，负责本地区急救工作的领导、指挥、协调。指挥系统应由一名干部负责组织领导，由有关部门人员组成，其具体急救工作则由卫生行政部门负责组织执行。</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3" name="Title 6"/>
          <p:cNvSpPr txBox="1"/>
          <p:nvPr>
            <p:custDataLst>
              <p:tags r:id="rId1"/>
            </p:custDataLst>
          </p:nvPr>
        </p:nvSpPr>
        <p:spPr>
          <a:xfrm>
            <a:off x="231407" y="87859"/>
            <a:ext cx="94468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一、急诊医疗服务体系的组织和急救医疗网络的形成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35585" y="1023620"/>
            <a:ext cx="943546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（一）建立健全急救医疗指挥系统</a:t>
            </a:r>
            <a:endParaRPr lang="zh-CN" altLang="en-US" sz="24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97383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87445" y="2385060"/>
            <a:ext cx="7417435" cy="286131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整个城市应有一个负责通信、协调和指挥急救护理工作的中心（或急救站），根据本地区的地理特点和人口分布情况，划分若干区。每区设分中心或分站，并组织全市有条件的医院成为急救网络中的成员，分担各有关地区的急救和急诊任务。这样就大大缩短了抢救半径，从而提高了抢救效率</a:t>
            </a:r>
            <a:r>
              <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a:t>
            </a:r>
            <a:endPar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3" name="Title 6"/>
          <p:cNvSpPr txBox="1"/>
          <p:nvPr>
            <p:custDataLst>
              <p:tags r:id="rId1"/>
            </p:custDataLst>
          </p:nvPr>
        </p:nvSpPr>
        <p:spPr>
          <a:xfrm>
            <a:off x="231407" y="87859"/>
            <a:ext cx="94468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一、急诊医疗服务体系的组织和急救医疗网络的形成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35585" y="1023620"/>
            <a:ext cx="943546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（二）建立健全急救组织，形成城市三级医疗救护网络</a:t>
            </a:r>
            <a:endParaRPr lang="zh-CN" altLang="en-US" sz="24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二、急诊医疗服务体系的管理</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742950" y="166624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069" y="3195"/>
              <a:ext cx="9343"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外急救包括现场急救和途中救护。院外急救得当能争取到患者生存的关键时间，为医院急诊科或重症监护病房进一步急救创造有利条件。因此，加强院外急救管理是培养一支救护质量高效的急救队伍的基础。良好的院外急救包括：</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（1）有灵敏的通信和布局合理的急救网络。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（2）有一支管理业务好、施救技术精良的急救队伍。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（3）备有性能良好的救护车和急救设备。</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17" name="文本框 16"/>
          <p:cNvSpPr txBox="1"/>
          <p:nvPr/>
        </p:nvSpPr>
        <p:spPr>
          <a:xfrm>
            <a:off x="235585" y="1023620"/>
            <a:ext cx="943546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rPr>
              <a:t>（一）院外急救管理</a:t>
            </a:r>
            <a:endParaRPr lang="zh-CN" altLang="en-US" sz="2400" b="1">
              <a:latin typeface="微软雅黑" panose="020B0503020204020204" charset="-122"/>
              <a:ea typeface="微软雅黑" panose="020B0503020204020204" charset="-122"/>
            </a:endParaRPr>
          </a:p>
        </p:txBody>
      </p:sp>
      <p:pic>
        <p:nvPicPr>
          <p:cNvPr id="6" name="图片 5" descr="救护车，卡车，医疗，帮助，范平面颜色图标矢量图"/>
          <p:cNvPicPr>
            <a:picLocks noChangeAspect="1"/>
          </p:cNvPicPr>
          <p:nvPr/>
        </p:nvPicPr>
        <p:blipFill>
          <a:blip r:embed="rId5"/>
          <a:stretch>
            <a:fillRect/>
          </a:stretch>
        </p:blipFill>
        <p:spPr>
          <a:xfrm>
            <a:off x="1115060" y="2345055"/>
            <a:ext cx="3482340" cy="3482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97383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87445" y="2190750"/>
            <a:ext cx="7417435" cy="341503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急诊科的管理包括急诊医疗行政管理、急诊医疗质量管理、人才资源管理、急诊信息管理、急诊医疗经济学、急诊计算机运用等方面。具体如确定急诊范围，制订急诊医疗各种规章制度（包括首诊负责制、急诊抢救医疗常规、急诊医疗流程和工作程序），急诊病例资料管理，急诊患者咨询与投诉管理，急诊医疗事故差错及其防范，急诊科的安全保卫，涉及法律问题的患者的处理办法，急诊医疗成本与效益等</a:t>
            </a:r>
            <a:r>
              <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a:t>
            </a:r>
            <a:endParaRPr lang="zh-CN"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3" name="Title 6"/>
          <p:cNvSpPr txBox="1"/>
          <p:nvPr>
            <p:custDataLst>
              <p:tags r:id="rId1"/>
            </p:custDataLst>
          </p:nvPr>
        </p:nvSpPr>
        <p:spPr>
          <a:xfrm>
            <a:off x="231407" y="87859"/>
            <a:ext cx="94468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一、急诊医疗服务体系的组织和急救医疗网络的形成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35585" y="1023620"/>
            <a:ext cx="9435465" cy="46037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rPr>
              <a:t>（二）急诊科的管理</a:t>
            </a:r>
            <a:endParaRPr lang="zh-CN" altLang="en-US" sz="24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二、急诊医疗服务体系的管理</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742950" y="166624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7798" y="2656"/>
              <a:ext cx="9811" cy="6033"/>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为了确保重症监护病房工作能高效地运转，提高危重症患者救治成功率，就必须制定一整套严格的规章制度，包括重症监护病房工作制度、医护人员查房制度、护士执行医嘱和护理工作制度、消毒隔离制度、交接班制度、病史记录制度、业务学习制度、会诊制度、疑难或死亡病例讨论制度、药品和器械管理制度及各级工作人员职责等。各种规章制度的制定应根据各医院的实际情况和重症监护病房的功能定位而定，重症监护病房内的工作人员都必须自觉遵守各项规章制度，并互相督促，齐心协力做好本职工作。</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17" name="文本框 16"/>
          <p:cNvSpPr txBox="1"/>
          <p:nvPr/>
        </p:nvSpPr>
        <p:spPr>
          <a:xfrm>
            <a:off x="235585" y="1023620"/>
            <a:ext cx="943546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rPr>
              <a:t>（三）重症监护病房管理</a:t>
            </a:r>
            <a:endParaRPr lang="zh-CN" altLang="en-US" sz="2400" b="1">
              <a:latin typeface="微软雅黑" panose="020B0503020204020204" charset="-122"/>
              <a:ea typeface="微软雅黑" panose="020B0503020204020204" charset="-122"/>
            </a:endParaRPr>
          </a:p>
        </p:txBody>
      </p:sp>
      <p:pic>
        <p:nvPicPr>
          <p:cNvPr id="4" name="图片 3" descr="医疗病床卡通插画"/>
          <p:cNvPicPr>
            <a:picLocks noChangeAspect="1"/>
          </p:cNvPicPr>
          <p:nvPr/>
        </p:nvPicPr>
        <p:blipFill>
          <a:blip r:embed="rId5"/>
          <a:stretch>
            <a:fillRect/>
          </a:stretch>
        </p:blipFill>
        <p:spPr>
          <a:xfrm>
            <a:off x="1255395" y="2801620"/>
            <a:ext cx="3470275" cy="2313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三、急诊医疗服务体系的任务</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742950" y="1666240"/>
            <a:ext cx="10972800" cy="4584065"/>
            <a:chOff x="960" y="2126"/>
            <a:chExt cx="17280" cy="7219"/>
          </a:xfrm>
        </p:grpSpPr>
        <p:sp>
          <p:nvSpPr>
            <p:cNvPr id="22" name="矩形: 圆角 1128"/>
            <p:cNvSpPr/>
            <p:nvPr>
              <p:custDataLst>
                <p:tags r:id="rId2"/>
              </p:custDataLst>
            </p:nvPr>
          </p:nvSpPr>
          <p:spPr>
            <a:xfrm>
              <a:off x="960" y="212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123" y="3047"/>
              <a:ext cx="15395"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从院外急救的初步救护到抢救危及生命的各种危象，均是急诊医疗服务体系的任务。具体包括以下几个方面。</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（1）承担破坏性大、群体受伤较重的自然或人为灾害所导致的受害者的抢救和减轻伤亡程度的任务。</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（2）研究如何把急救医疗措施快速、及时、有效地送到患者身边以及灾害现场的组织管理方法。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（3）研究如何普及急诊医学知识、提高医疗质量、培训急救专业人才的方法和途径。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（4）研究急诊医学的学术课题。</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单元一</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绪论</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553210" y="4194810"/>
            <a:ext cx="2256155" cy="50673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dirty="0" smtClean="0"/>
              <a:t>阐述急救护理的范畴。</a:t>
            </a:r>
            <a:endParaRPr dirty="0" smtClean="0"/>
          </a:p>
        </p:txBody>
      </p:sp>
      <p:sp>
        <p:nvSpPr>
          <p:cNvPr id="5" name="文本框 22"/>
          <p:cNvSpPr txBox="1"/>
          <p:nvPr/>
        </p:nvSpPr>
        <p:spPr>
          <a:xfrm flipH="1">
            <a:off x="4954270" y="4088765"/>
            <a:ext cx="2655570" cy="9220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dirty="0" smtClean="0"/>
              <a:t>描述急诊医疗服务体系的组成和任务。</a:t>
            </a:r>
            <a:endParaRPr lang="zh-CN" altLang="en-US" dirty="0" smtClean="0"/>
          </a:p>
        </p:txBody>
      </p:sp>
      <p:sp>
        <p:nvSpPr>
          <p:cNvPr id="6" name="文本框 22"/>
          <p:cNvSpPr txBox="1"/>
          <p:nvPr/>
        </p:nvSpPr>
        <p:spPr>
          <a:xfrm flipH="1">
            <a:off x="8314690" y="4088765"/>
            <a:ext cx="2618105" cy="9220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dirty="0" smtClean="0"/>
              <a:t>说出急救护理的形成和发展。</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急救护理学的形成和发展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一、急救护理的概念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000750" y="2616200"/>
            <a:ext cx="5072380"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救护理是急诊医学的重要组成部分，是研究各种急性病、急性创伤、慢性病急性发作及危重患者的抢救与护理的综合性应用学科，是护理学的重要分支，与临床各专科护理既有密切联系，又有其独立性；既有其专门性，又有其综合性。</a:t>
            </a:r>
            <a:endParaRPr lang="zh-CN" altLang="en-US" dirty="0">
              <a:latin typeface="微软雅黑" panose="020B0503020204020204" charset="-122"/>
              <a:ea typeface="微软雅黑" panose="020B0503020204020204" charset="-122"/>
            </a:endParaRPr>
          </a:p>
        </p:txBody>
      </p:sp>
      <p:pic>
        <p:nvPicPr>
          <p:cNvPr id="3" name="图片 2" descr="护理老人卡通折纸矢量图"/>
          <p:cNvPicPr>
            <a:picLocks noChangeAspect="1"/>
          </p:cNvPicPr>
          <p:nvPr/>
        </p:nvPicPr>
        <p:blipFill>
          <a:blip r:embed="rId3"/>
          <a:stretch>
            <a:fillRect/>
          </a:stretch>
        </p:blipFill>
        <p:spPr>
          <a:xfrm>
            <a:off x="1417320" y="199961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二、急救护理的形成和发展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36235" y="2344420"/>
            <a:ext cx="563689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急救护理的起源可追溯到 19 世纪的南丁格尔（F.Nightingale）时代，南丁格尔在 1853—1856 年英、俄、土耳其等国家参与的克里米亚战争中，率领38 名护士前往战地救护伤员，使英国伤员的死亡率由 42% 下降到 2.2%，奠定了她在现代护理学中的地位。同时，也说明了有效地抢救及急救护理技术对患者的救护成功率是非常重要的。</a:t>
            </a:r>
            <a:endParaRPr lang="zh-CN" altLang="en-US"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401570" y="2099310"/>
            <a:ext cx="661035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急救护理的范畴</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一、院外急救</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8384" y="3031"/>
              <a:ext cx="9508" cy="5378"/>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院外急救是指急、危、重症患者进入医院以前的急救，有时也称初步急救。院外急救包括现场急救和途中急救。在现场急救中，现场的最初目击者首先需要对患者进行必要的初步急救，主要是依靠具有初步现场急救知识与技能的公民来完成。对患者进行有效的基础生命支持和基础创伤生命支持。正确有效的急救处理可大大提高急诊患者的存活率和治愈率。因此，向广大公众进行急救知识和操作的培训是急诊医务工作者的重要任务之一。</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4" name="图片 3" descr="扁平风插画120医疗医院急救救护车"/>
          <p:cNvPicPr>
            <a:picLocks noChangeAspect="1"/>
          </p:cNvPicPr>
          <p:nvPr/>
        </p:nvPicPr>
        <p:blipFill>
          <a:blip r:embed="rId5"/>
          <a:stretch>
            <a:fillRect/>
          </a:stretch>
        </p:blipFill>
        <p:spPr>
          <a:xfrm>
            <a:off x="609600" y="777240"/>
            <a:ext cx="5017770" cy="5017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2299</Words>
  <Application>WPS 演示</Application>
  <PresentationFormat>自定义</PresentationFormat>
  <Paragraphs>134</Paragraphs>
  <Slides>21</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Arial</vt:lpstr>
      <vt:lpstr>宋体</vt:lpstr>
      <vt:lpstr>Wingdings</vt:lpstr>
      <vt:lpstr>黑体</vt:lpstr>
      <vt:lpstr>微软雅黑</vt:lpstr>
      <vt:lpstr>华文细黑</vt:lpstr>
      <vt:lpstr>字魂70号-灵悦黑体</vt:lpstr>
      <vt:lpstr>Segoe UI</vt:lpstr>
      <vt:lpstr>华文中宋</vt:lpstr>
      <vt:lpstr>隶书</vt:lpstr>
      <vt:lpstr>思源黑体</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194</cp:revision>
  <dcterms:created xsi:type="dcterms:W3CDTF">2019-11-11T13:37:00Z</dcterms:created>
  <dcterms:modified xsi:type="dcterms:W3CDTF">2021-12-27T03:16:38Z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F47900CFCF14428F81F766D8B14004F0</vt:lpwstr>
  </property>
</Properties>
</file>