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jpeg" ContentType="image/jpeg"/>
  <Default Extension="JPG" ContentType="image/.jpg"/>
  <Default Extension="png" ContentType="image/png"/>
  <Default Extension="wmf" ContentType="image/x-wmf"/>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1.svg" ContentType="image/svg+xml"/>
  <Override PartName="/ppt/media/image13.svg" ContentType="image/svg+xml"/>
  <Override PartName="/ppt/media/image15.svg" ContentType="image/svg+xml"/>
  <Override PartName="/ppt/media/image22.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4" r:id="rId3"/>
    <p:sldMasterId id="2147483679" r:id="rId4"/>
    <p:sldMasterId id="2147483685" r:id="rId5"/>
    <p:sldMasterId id="2147483701" r:id="rId6"/>
  </p:sldMasterIdLst>
  <p:notesMasterIdLst>
    <p:notesMasterId r:id="rId8"/>
  </p:notesMasterIdLst>
  <p:sldIdLst>
    <p:sldId id="465" r:id="rId7"/>
    <p:sldId id="2181" r:id="rId9"/>
    <p:sldId id="4376" r:id="rId10"/>
    <p:sldId id="2182" r:id="rId11"/>
    <p:sldId id="1880" r:id="rId12"/>
    <p:sldId id="1874" r:id="rId13"/>
    <p:sldId id="1875" r:id="rId14"/>
    <p:sldId id="1876" r:id="rId15"/>
    <p:sldId id="4379" r:id="rId16"/>
    <p:sldId id="1187" r:id="rId17"/>
    <p:sldId id="1191" r:id="rId18"/>
    <p:sldId id="1192" r:id="rId19"/>
    <p:sldId id="1193" r:id="rId20"/>
    <p:sldId id="4378" r:id="rId21"/>
    <p:sldId id="4629" r:id="rId22"/>
    <p:sldId id="1887" r:id="rId23"/>
    <p:sldId id="4914" r:id="rId24"/>
    <p:sldId id="1892" r:id="rId25"/>
    <p:sldId id="4915" r:id="rId26"/>
    <p:sldId id="4916" r:id="rId27"/>
    <p:sldId id="1894" r:id="rId28"/>
    <p:sldId id="4630" r:id="rId29"/>
    <p:sldId id="4631" r:id="rId30"/>
    <p:sldId id="4633" r:id="rId31"/>
    <p:sldId id="4632" r:id="rId32"/>
    <p:sldId id="1895" r:id="rId33"/>
    <p:sldId id="1900" r:id="rId34"/>
    <p:sldId id="1906" r:id="rId35"/>
    <p:sldId id="4901" r:id="rId36"/>
    <p:sldId id="4902" r:id="rId37"/>
    <p:sldId id="2885" r:id="rId38"/>
    <p:sldId id="2886" r:id="rId39"/>
    <p:sldId id="1463" r:id="rId40"/>
    <p:sldId id="1216" r:id="rId41"/>
    <p:sldId id="1217" r:id="rId42"/>
    <p:sldId id="1909" r:id="rId43"/>
    <p:sldId id="4903" r:id="rId44"/>
    <p:sldId id="1910" r:id="rId45"/>
    <p:sldId id="4904" r:id="rId46"/>
    <p:sldId id="1225" r:id="rId47"/>
    <p:sldId id="4905" r:id="rId48"/>
    <p:sldId id="1912" r:id="rId49"/>
    <p:sldId id="1226" r:id="rId50"/>
    <p:sldId id="1345" r:id="rId51"/>
    <p:sldId id="2460" r:id="rId52"/>
    <p:sldId id="1346" r:id="rId53"/>
    <p:sldId id="1913" r:id="rId54"/>
    <p:sldId id="1920" r:id="rId55"/>
    <p:sldId id="1914" r:id="rId56"/>
    <p:sldId id="1916" r:id="rId57"/>
    <p:sldId id="1918" r:id="rId58"/>
    <p:sldId id="4906" r:id="rId59"/>
    <p:sldId id="1921" r:id="rId60"/>
    <p:sldId id="3103" r:id="rId61"/>
    <p:sldId id="1922" r:id="rId62"/>
    <p:sldId id="1923" r:id="rId63"/>
    <p:sldId id="1924" r:id="rId64"/>
    <p:sldId id="1925" r:id="rId65"/>
    <p:sldId id="1234" r:id="rId66"/>
    <p:sldId id="1235" r:id="rId67"/>
    <p:sldId id="1236" r:id="rId68"/>
    <p:sldId id="1237" r:id="rId69"/>
    <p:sldId id="1385" r:id="rId70"/>
    <p:sldId id="1464" r:id="rId71"/>
    <p:sldId id="1244" r:id="rId72"/>
    <p:sldId id="1245" r:id="rId73"/>
    <p:sldId id="1246" r:id="rId74"/>
    <p:sldId id="1389" r:id="rId75"/>
    <p:sldId id="1931" r:id="rId76"/>
    <p:sldId id="1390" r:id="rId77"/>
    <p:sldId id="1391" r:id="rId78"/>
    <p:sldId id="1392" r:id="rId79"/>
    <p:sldId id="1393" r:id="rId80"/>
    <p:sldId id="1394" r:id="rId81"/>
    <p:sldId id="4907" r:id="rId82"/>
    <p:sldId id="1934" r:id="rId83"/>
    <p:sldId id="1935" r:id="rId84"/>
    <p:sldId id="1936" r:id="rId85"/>
    <p:sldId id="1937" r:id="rId86"/>
    <p:sldId id="1938" r:id="rId87"/>
    <p:sldId id="1939" r:id="rId88"/>
    <p:sldId id="1940" r:id="rId89"/>
    <p:sldId id="4908" r:id="rId90"/>
    <p:sldId id="4856" r:id="rId91"/>
    <p:sldId id="4857" r:id="rId92"/>
    <p:sldId id="1335" r:id="rId93"/>
    <p:sldId id="4858" r:id="rId94"/>
    <p:sldId id="1337" r:id="rId95"/>
    <p:sldId id="1338" r:id="rId96"/>
    <p:sldId id="1339" r:id="rId97"/>
    <p:sldId id="4859" r:id="rId98"/>
    <p:sldId id="4860" r:id="rId99"/>
    <p:sldId id="4861" r:id="rId100"/>
    <p:sldId id="1944" r:id="rId101"/>
    <p:sldId id="1945" r:id="rId102"/>
    <p:sldId id="1948" r:id="rId103"/>
    <p:sldId id="1951" r:id="rId104"/>
    <p:sldId id="4862" r:id="rId105"/>
    <p:sldId id="1953" r:id="rId106"/>
    <p:sldId id="1954" r:id="rId107"/>
    <p:sldId id="1955" r:id="rId108"/>
    <p:sldId id="4243" r:id="rId109"/>
    <p:sldId id="3306" r:id="rId110"/>
    <p:sldId id="4911" r:id="rId111"/>
    <p:sldId id="4912" r:id="rId112"/>
    <p:sldId id="4913" r:id="rId113"/>
    <p:sldId id="3962" r:id="rId114"/>
    <p:sldId id="3963" r:id="rId115"/>
    <p:sldId id="1964" r:id="rId116"/>
    <p:sldId id="1965" r:id="rId117"/>
    <p:sldId id="1966" r:id="rId118"/>
    <p:sldId id="1967" r:id="rId119"/>
    <p:sldId id="4863" r:id="rId120"/>
    <p:sldId id="1968" r:id="rId121"/>
    <p:sldId id="1969" r:id="rId122"/>
    <p:sldId id="1970" r:id="rId123"/>
    <p:sldId id="1972" r:id="rId124"/>
    <p:sldId id="1973" r:id="rId125"/>
    <p:sldId id="1974" r:id="rId126"/>
    <p:sldId id="1975" r:id="rId127"/>
    <p:sldId id="1976" r:id="rId128"/>
    <p:sldId id="4244" r:id="rId129"/>
    <p:sldId id="4245" r:id="rId130"/>
    <p:sldId id="4246" r:id="rId131"/>
    <p:sldId id="4247" r:id="rId132"/>
    <p:sldId id="3305" r:id="rId133"/>
    <p:sldId id="1979" r:id="rId134"/>
    <p:sldId id="1980" r:id="rId135"/>
  </p:sldIdLst>
  <p:sldSz cx="9144000" cy="6858000" type="screen4x3"/>
  <p:notesSz cx="6858000" cy="9144000"/>
  <p:custDataLst>
    <p:tags r:id="rId140"/>
  </p:custDataLst>
  <p:defaultTextStyle>
    <a:defPPr>
      <a:defRPr lang="en-US"/>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9pPr>
  </p:defaultTextStyle>
  <p:extLst>
    <p:ext uri="{EFAFB233-063F-42B5-8137-9DF3F51BA10A}">
      <p15:sldGuideLst xmlns:p15="http://schemas.microsoft.com/office/powerpoint/2012/main">
        <p15:guide id="1" orient="horz" pos="433" userDrawn="1">
          <p15:clr>
            <a:srgbClr val="A4A3A4"/>
          </p15:clr>
        </p15:guide>
        <p15:guide id="2" orient="horz" pos="3095" userDrawn="1">
          <p15:clr>
            <a:srgbClr val="A4A3A4"/>
          </p15:clr>
        </p15:guide>
        <p15:guide id="3" orient="horz" pos="954" userDrawn="1">
          <p15:clr>
            <a:srgbClr val="A4A3A4"/>
          </p15:clr>
        </p15:guide>
        <p15:guide id="4"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novo" initials="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2FDB2607-1784-4EEB-B798-7EB5836EED8A}">
        <p14:showMediaCtrls xmlns:p14="http://schemas.microsoft.com/office/powerpoint/2010/main" val="1"/>
      </p:ext>
    </p:extLst>
  </p:showPr>
  <p:clrMru>
    <a:srgbClr val="FF0000"/>
    <a:srgbClr val="9933FF"/>
    <a:srgbClr val="660066"/>
    <a:srgbClr val="CC99FF"/>
    <a:srgbClr val="339933"/>
    <a:srgbClr val="FF9999"/>
    <a:srgbClr val="4D4D4D"/>
    <a:srgbClr val="99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5620"/>
    <p:restoredTop sz="92063"/>
  </p:normalViewPr>
  <p:slideViewPr>
    <p:cSldViewPr showGuides="1">
      <p:cViewPr>
        <p:scale>
          <a:sx n="75" d="100"/>
          <a:sy n="75" d="100"/>
        </p:scale>
        <p:origin x="-1272" y="120"/>
      </p:cViewPr>
      <p:guideLst>
        <p:guide orient="horz" pos="433"/>
        <p:guide orient="horz" pos="3095"/>
        <p:guide orient="horz" pos="95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2.xml"/><Relationship Id="rId98" Type="http://schemas.openxmlformats.org/officeDocument/2006/relationships/slide" Target="slides/slide91.xml"/><Relationship Id="rId97" Type="http://schemas.openxmlformats.org/officeDocument/2006/relationships/slide" Target="slides/slide90.xml"/><Relationship Id="rId96" Type="http://schemas.openxmlformats.org/officeDocument/2006/relationships/slide" Target="slides/slide89.xml"/><Relationship Id="rId95" Type="http://schemas.openxmlformats.org/officeDocument/2006/relationships/slide" Target="slides/slide88.xml"/><Relationship Id="rId94" Type="http://schemas.openxmlformats.org/officeDocument/2006/relationships/slide" Target="slides/slide87.xml"/><Relationship Id="rId93" Type="http://schemas.openxmlformats.org/officeDocument/2006/relationships/slide" Target="slides/slide86.xml"/><Relationship Id="rId92" Type="http://schemas.openxmlformats.org/officeDocument/2006/relationships/slide" Target="slides/slide85.xml"/><Relationship Id="rId91" Type="http://schemas.openxmlformats.org/officeDocument/2006/relationships/slide" Target="slides/slide84.xml"/><Relationship Id="rId90" Type="http://schemas.openxmlformats.org/officeDocument/2006/relationships/slide" Target="slides/slide83.xml"/><Relationship Id="rId9" Type="http://schemas.openxmlformats.org/officeDocument/2006/relationships/slide" Target="slides/slide2.xml"/><Relationship Id="rId89" Type="http://schemas.openxmlformats.org/officeDocument/2006/relationships/slide" Target="slides/slide82.xml"/><Relationship Id="rId88" Type="http://schemas.openxmlformats.org/officeDocument/2006/relationships/slide" Target="slides/slide81.xml"/><Relationship Id="rId87" Type="http://schemas.openxmlformats.org/officeDocument/2006/relationships/slide" Target="slides/slide80.xml"/><Relationship Id="rId86" Type="http://schemas.openxmlformats.org/officeDocument/2006/relationships/slide" Target="slides/slide79.xml"/><Relationship Id="rId85" Type="http://schemas.openxmlformats.org/officeDocument/2006/relationships/slide" Target="slides/slide78.xml"/><Relationship Id="rId84" Type="http://schemas.openxmlformats.org/officeDocument/2006/relationships/slide" Target="slides/slide77.xml"/><Relationship Id="rId83" Type="http://schemas.openxmlformats.org/officeDocument/2006/relationships/slide" Target="slides/slide76.xml"/><Relationship Id="rId82" Type="http://schemas.openxmlformats.org/officeDocument/2006/relationships/slide" Target="slides/slide75.xml"/><Relationship Id="rId81" Type="http://schemas.openxmlformats.org/officeDocument/2006/relationships/slide" Target="slides/slide74.xml"/><Relationship Id="rId80" Type="http://schemas.openxmlformats.org/officeDocument/2006/relationships/slide" Target="slides/slide73.xml"/><Relationship Id="rId8" Type="http://schemas.openxmlformats.org/officeDocument/2006/relationships/notesMaster" Target="notesMasters/notesMaster1.xml"/><Relationship Id="rId79" Type="http://schemas.openxmlformats.org/officeDocument/2006/relationships/slide" Target="slides/slide72.xml"/><Relationship Id="rId78" Type="http://schemas.openxmlformats.org/officeDocument/2006/relationships/slide" Target="slides/slide71.xml"/><Relationship Id="rId77" Type="http://schemas.openxmlformats.org/officeDocument/2006/relationships/slide" Target="slides/slide70.xml"/><Relationship Id="rId76" Type="http://schemas.openxmlformats.org/officeDocument/2006/relationships/slide" Target="slides/slide69.xml"/><Relationship Id="rId75" Type="http://schemas.openxmlformats.org/officeDocument/2006/relationships/slide" Target="slides/slide68.xml"/><Relationship Id="rId74" Type="http://schemas.openxmlformats.org/officeDocument/2006/relationships/slide" Target="slides/slide67.xml"/><Relationship Id="rId73" Type="http://schemas.openxmlformats.org/officeDocument/2006/relationships/slide" Target="slides/slide66.xml"/><Relationship Id="rId72" Type="http://schemas.openxmlformats.org/officeDocument/2006/relationships/slide" Target="slides/slide65.xml"/><Relationship Id="rId71" Type="http://schemas.openxmlformats.org/officeDocument/2006/relationships/slide" Target="slides/slide64.xml"/><Relationship Id="rId70" Type="http://schemas.openxmlformats.org/officeDocument/2006/relationships/slide" Target="slides/slide63.xml"/><Relationship Id="rId7" Type="http://schemas.openxmlformats.org/officeDocument/2006/relationships/slide" Target="slides/slide1.xml"/><Relationship Id="rId69" Type="http://schemas.openxmlformats.org/officeDocument/2006/relationships/slide" Target="slides/slide62.xml"/><Relationship Id="rId68" Type="http://schemas.openxmlformats.org/officeDocument/2006/relationships/slide" Target="slides/slide61.xml"/><Relationship Id="rId67" Type="http://schemas.openxmlformats.org/officeDocument/2006/relationships/slide" Target="slides/slide60.xml"/><Relationship Id="rId66" Type="http://schemas.openxmlformats.org/officeDocument/2006/relationships/slide" Target="slides/slide59.xml"/><Relationship Id="rId65" Type="http://schemas.openxmlformats.org/officeDocument/2006/relationships/slide" Target="slides/slide58.xml"/><Relationship Id="rId64" Type="http://schemas.openxmlformats.org/officeDocument/2006/relationships/slide" Target="slides/slide57.xml"/><Relationship Id="rId63" Type="http://schemas.openxmlformats.org/officeDocument/2006/relationships/slide" Target="slides/slide56.xml"/><Relationship Id="rId62" Type="http://schemas.openxmlformats.org/officeDocument/2006/relationships/slide" Target="slides/slide55.xml"/><Relationship Id="rId61" Type="http://schemas.openxmlformats.org/officeDocument/2006/relationships/slide" Target="slides/slide54.xml"/><Relationship Id="rId60" Type="http://schemas.openxmlformats.org/officeDocument/2006/relationships/slide" Target="slides/slide53.xml"/><Relationship Id="rId6" Type="http://schemas.openxmlformats.org/officeDocument/2006/relationships/slideMaster" Target="slideMasters/slideMaster5.xml"/><Relationship Id="rId59" Type="http://schemas.openxmlformats.org/officeDocument/2006/relationships/slide" Target="slides/slide52.xml"/><Relationship Id="rId58" Type="http://schemas.openxmlformats.org/officeDocument/2006/relationships/slide" Target="slides/slide51.xml"/><Relationship Id="rId57" Type="http://schemas.openxmlformats.org/officeDocument/2006/relationships/slide" Target="slides/slide50.xml"/><Relationship Id="rId56" Type="http://schemas.openxmlformats.org/officeDocument/2006/relationships/slide" Target="slides/slide49.xml"/><Relationship Id="rId55" Type="http://schemas.openxmlformats.org/officeDocument/2006/relationships/slide" Target="slides/slide48.xml"/><Relationship Id="rId54" Type="http://schemas.openxmlformats.org/officeDocument/2006/relationships/slide" Target="slides/slide47.xml"/><Relationship Id="rId53" Type="http://schemas.openxmlformats.org/officeDocument/2006/relationships/slide" Target="slides/slide46.xml"/><Relationship Id="rId52" Type="http://schemas.openxmlformats.org/officeDocument/2006/relationships/slide" Target="slides/slide45.xml"/><Relationship Id="rId51" Type="http://schemas.openxmlformats.org/officeDocument/2006/relationships/slide" Target="slides/slide44.xml"/><Relationship Id="rId50" Type="http://schemas.openxmlformats.org/officeDocument/2006/relationships/slide" Target="slides/slide43.xml"/><Relationship Id="rId5" Type="http://schemas.openxmlformats.org/officeDocument/2006/relationships/slideMaster" Target="slideMasters/slideMaster4.xml"/><Relationship Id="rId49" Type="http://schemas.openxmlformats.org/officeDocument/2006/relationships/slide" Target="slides/slide42.xml"/><Relationship Id="rId48" Type="http://schemas.openxmlformats.org/officeDocument/2006/relationships/slide" Target="slides/slide41.xml"/><Relationship Id="rId47" Type="http://schemas.openxmlformats.org/officeDocument/2006/relationships/slide" Target="slides/slide40.xml"/><Relationship Id="rId46" Type="http://schemas.openxmlformats.org/officeDocument/2006/relationships/slide" Target="slides/slide39.xml"/><Relationship Id="rId45" Type="http://schemas.openxmlformats.org/officeDocument/2006/relationships/slide" Target="slides/slide38.xml"/><Relationship Id="rId44" Type="http://schemas.openxmlformats.org/officeDocument/2006/relationships/slide" Target="slides/slide37.xml"/><Relationship Id="rId43" Type="http://schemas.openxmlformats.org/officeDocument/2006/relationships/slide" Target="slides/slide36.xml"/><Relationship Id="rId42" Type="http://schemas.openxmlformats.org/officeDocument/2006/relationships/slide" Target="slides/slide35.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0" Type="http://schemas.openxmlformats.org/officeDocument/2006/relationships/tags" Target="tags/tag253.xml"/><Relationship Id="rId14" Type="http://schemas.openxmlformats.org/officeDocument/2006/relationships/slide" Target="slides/slide7.xml"/><Relationship Id="rId139" Type="http://schemas.openxmlformats.org/officeDocument/2006/relationships/commentAuthors" Target="commentAuthors.xml"/><Relationship Id="rId138" Type="http://schemas.openxmlformats.org/officeDocument/2006/relationships/tableStyles" Target="tableStyles.xml"/><Relationship Id="rId137" Type="http://schemas.openxmlformats.org/officeDocument/2006/relationships/viewProps" Target="viewProps.xml"/><Relationship Id="rId136" Type="http://schemas.openxmlformats.org/officeDocument/2006/relationships/presProps" Target="presProps.xml"/><Relationship Id="rId135" Type="http://schemas.openxmlformats.org/officeDocument/2006/relationships/slide" Target="slides/slide128.xml"/><Relationship Id="rId134" Type="http://schemas.openxmlformats.org/officeDocument/2006/relationships/slide" Target="slides/slide127.xml"/><Relationship Id="rId133" Type="http://schemas.openxmlformats.org/officeDocument/2006/relationships/slide" Target="slides/slide126.xml"/><Relationship Id="rId132" Type="http://schemas.openxmlformats.org/officeDocument/2006/relationships/slide" Target="slides/slide125.xml"/><Relationship Id="rId131" Type="http://schemas.openxmlformats.org/officeDocument/2006/relationships/slide" Target="slides/slide124.xml"/><Relationship Id="rId130" Type="http://schemas.openxmlformats.org/officeDocument/2006/relationships/slide" Target="slides/slide123.xml"/><Relationship Id="rId13" Type="http://schemas.openxmlformats.org/officeDocument/2006/relationships/slide" Target="slides/slide6.xml"/><Relationship Id="rId129" Type="http://schemas.openxmlformats.org/officeDocument/2006/relationships/slide" Target="slides/slide122.xml"/><Relationship Id="rId128" Type="http://schemas.openxmlformats.org/officeDocument/2006/relationships/slide" Target="slides/slide121.xml"/><Relationship Id="rId127" Type="http://schemas.openxmlformats.org/officeDocument/2006/relationships/slide" Target="slides/slide120.xml"/><Relationship Id="rId126" Type="http://schemas.openxmlformats.org/officeDocument/2006/relationships/slide" Target="slides/slide119.xml"/><Relationship Id="rId125" Type="http://schemas.openxmlformats.org/officeDocument/2006/relationships/slide" Target="slides/slide118.xml"/><Relationship Id="rId124" Type="http://schemas.openxmlformats.org/officeDocument/2006/relationships/slide" Target="slides/slide117.xml"/><Relationship Id="rId123" Type="http://schemas.openxmlformats.org/officeDocument/2006/relationships/slide" Target="slides/slide116.xml"/><Relationship Id="rId122" Type="http://schemas.openxmlformats.org/officeDocument/2006/relationships/slide" Target="slides/slide115.xml"/><Relationship Id="rId121" Type="http://schemas.openxmlformats.org/officeDocument/2006/relationships/slide" Target="slides/slide114.xml"/><Relationship Id="rId120" Type="http://schemas.openxmlformats.org/officeDocument/2006/relationships/slide" Target="slides/slide113.xml"/><Relationship Id="rId12" Type="http://schemas.openxmlformats.org/officeDocument/2006/relationships/slide" Target="slides/slide5.xml"/><Relationship Id="rId119" Type="http://schemas.openxmlformats.org/officeDocument/2006/relationships/slide" Target="slides/slide112.xml"/><Relationship Id="rId118" Type="http://schemas.openxmlformats.org/officeDocument/2006/relationships/slide" Target="slides/slide111.xml"/><Relationship Id="rId117" Type="http://schemas.openxmlformats.org/officeDocument/2006/relationships/slide" Target="slides/slide110.xml"/><Relationship Id="rId116" Type="http://schemas.openxmlformats.org/officeDocument/2006/relationships/slide" Target="slides/slide109.xml"/><Relationship Id="rId115" Type="http://schemas.openxmlformats.org/officeDocument/2006/relationships/slide" Target="slides/slide108.xml"/><Relationship Id="rId114" Type="http://schemas.openxmlformats.org/officeDocument/2006/relationships/slide" Target="slides/slide107.xml"/><Relationship Id="rId113" Type="http://schemas.openxmlformats.org/officeDocument/2006/relationships/slide" Target="slides/slide106.xml"/><Relationship Id="rId112" Type="http://schemas.openxmlformats.org/officeDocument/2006/relationships/slide" Target="slides/slide105.xml"/><Relationship Id="rId111" Type="http://schemas.openxmlformats.org/officeDocument/2006/relationships/slide" Target="slides/slide104.xml"/><Relationship Id="rId110" Type="http://schemas.openxmlformats.org/officeDocument/2006/relationships/slide" Target="slides/slide103.xml"/><Relationship Id="rId11" Type="http://schemas.openxmlformats.org/officeDocument/2006/relationships/slide" Target="slides/slide4.xml"/><Relationship Id="rId109" Type="http://schemas.openxmlformats.org/officeDocument/2006/relationships/slide" Target="slides/slide102.xml"/><Relationship Id="rId108" Type="http://schemas.openxmlformats.org/officeDocument/2006/relationships/slide" Target="slides/slide101.xml"/><Relationship Id="rId107" Type="http://schemas.openxmlformats.org/officeDocument/2006/relationships/slide" Target="slides/slide100.xml"/><Relationship Id="rId106" Type="http://schemas.openxmlformats.org/officeDocument/2006/relationships/slide" Target="slides/slide99.xml"/><Relationship Id="rId105" Type="http://schemas.openxmlformats.org/officeDocument/2006/relationships/slide" Target="slides/slide98.xml"/><Relationship Id="rId104" Type="http://schemas.openxmlformats.org/officeDocument/2006/relationships/slide" Target="slides/slide97.xml"/><Relationship Id="rId103" Type="http://schemas.openxmlformats.org/officeDocument/2006/relationships/slide" Target="slides/slide96.xml"/><Relationship Id="rId102" Type="http://schemas.openxmlformats.org/officeDocument/2006/relationships/slide" Target="slides/slide95.xml"/><Relationship Id="rId101" Type="http://schemas.openxmlformats.org/officeDocument/2006/relationships/slide" Target="slides/slide94.xml"/><Relationship Id="rId100" Type="http://schemas.openxmlformats.org/officeDocument/2006/relationships/slide" Target="slides/slide93.xml"/><Relationship Id="rId10" Type="http://schemas.openxmlformats.org/officeDocument/2006/relationships/slide" Target="slides/slide3.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a:defRPr sz="1200">
                <a:latin typeface="Tahom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lstStyle>
            <a:lvl1pPr algn="r">
              <a:defRPr sz="1200">
                <a:latin typeface="Tahom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2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33796" name="Rectangle 4"/>
          <p:cNvSpPr>
            <a:spLocks noGrp="1"/>
          </p:cNvSpPr>
          <p:nvPr>
            <p:ph type="sldImg"/>
          </p:nvPr>
        </p:nvSpPr>
        <p:spPr>
          <a:xfrm>
            <a:off x="1143000" y="685800"/>
            <a:ext cx="4572000" cy="3429000"/>
          </a:xfrm>
          <a:prstGeom prst="rect">
            <a:avLst/>
          </a:prstGeom>
          <a:noFill/>
          <a:ln w="9525">
            <a:noFill/>
          </a:ln>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Click to edit Master text styles</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Second level</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Third level</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Fourth level</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Fifth level</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p:spPr>
        <p:txBody>
          <a:bodyPr vert="horz" wrap="square" lIns="91440" tIns="45720" rIns="91440" bIns="45720" numCol="1" anchor="b" anchorCtr="0" compatLnSpc="1"/>
          <a:lstStyle>
            <a:lvl1pPr>
              <a:defRPr sz="1200">
                <a:latin typeface="Tahom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2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
            <a:pPr lvl="0" algn="r" eaLnBrk="1" fontAlgn="base" hangingPunct="1"/>
            <a:fld id="{9A0DB2DC-4C9A-4742-B13C-FB6460FD3503}" type="slidenum">
              <a:rPr lang="zh-CN" altLang="en-US" sz="1200" strike="noStrike" noProof="1" dirty="0">
                <a:latin typeface="Tahoma" panose="020B0604030504040204" pitchFamily="34" charset="0"/>
                <a:ea typeface="宋体" panose="02010600030101010101" pitchFamily="2" charset="-122"/>
                <a:cs typeface="+mn-cs"/>
              </a:rPr>
            </a:fld>
            <a:endParaRPr lang="zh-CN" altLang="en-US" sz="1200" strike="noStrike" noProof="1" dirty="0">
              <a:latin typeface="Tahoma" panose="020B060403050404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幻灯片图像占位符 1"/>
          <p:cNvSpPr>
            <a:spLocks noGrp="1"/>
          </p:cNvSpPr>
          <p:nvPr>
            <p:ph type="sldImg"/>
          </p:nvPr>
        </p:nvSpPr>
        <p:spPr/>
      </p:sp>
      <p:sp>
        <p:nvSpPr>
          <p:cNvPr id="35842" name="文本占位符 2"/>
          <p:cNvSpPr/>
          <p:nvPr>
            <p:ph type="body"/>
          </p:nvPr>
        </p:nvSpPr>
        <p:spPr/>
        <p:txBody>
          <a:bodyPr wrap="square" lIns="91440" tIns="45720" rIns="91440" bIns="45720" anchor="ctr" anchorCtr="0"/>
          <a:p>
            <a:pPr lvl="0"/>
            <a:endParaRPr lang="zh-CN" altLang="en-US">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幻灯片图像占位符 1"/>
          <p:cNvSpPr>
            <a:spLocks noGrp="1" noRot="1" noChangeAspect="1" noTextEdit="1"/>
          </p:cNvSpPr>
          <p:nvPr>
            <p:ph type="sldImg"/>
          </p:nvPr>
        </p:nvSpPr>
        <p:spPr>
          <a:ln>
            <a:solidFill>
              <a:srgbClr val="000000"/>
            </a:solidFill>
            <a:miter/>
          </a:ln>
        </p:spPr>
      </p:sp>
      <p:sp>
        <p:nvSpPr>
          <p:cNvPr id="37890" name="备注占位符 2"/>
          <p:cNvSpPr>
            <a:spLocks noGrp="1"/>
          </p:cNvSpPr>
          <p:nvPr>
            <p:ph type="body"/>
          </p:nvPr>
        </p:nvSpPr>
        <p:spPr/>
        <p:txBody>
          <a:bodyPr wrap="square" lIns="91440" tIns="45720" rIns="91440" bIns="45720" anchor="t" anchorCtr="0"/>
          <a:p>
            <a:pPr lvl="0" eaLnBrk="1" hangingPunct="1">
              <a:spcBef>
                <a:spcPct val="0"/>
              </a:spcBef>
            </a:pPr>
            <a:endParaRPr lang="en-US" altLang="zh-CN"/>
          </a:p>
        </p:txBody>
      </p:sp>
      <p:sp>
        <p:nvSpPr>
          <p:cNvPr id="37891" name="灯片编号占位符 3"/>
          <p:cNvSpPr>
            <a:spLocks noGrp="1"/>
          </p:cNvSpPr>
          <p:nvPr>
            <p:ph type="sldNum" sz="quarter"/>
          </p:nvPr>
        </p:nvSpPr>
        <p:spPr>
          <a:xfrm>
            <a:off x="3886200" y="8686800"/>
            <a:ext cx="2971800" cy="457200"/>
          </a:xfrm>
          <a:prstGeom prst="rect">
            <a:avLst/>
          </a:prstGeom>
          <a:noFill/>
          <a:ln w="9525">
            <a:noFill/>
          </a:ln>
        </p:spPr>
        <p:txBody>
          <a:bodyPr vert="horz" wrap="square" lIns="91440" tIns="45720" rIns="91440" bIns="45720" anchor="b" anchorCtr="0"/>
          <a:p>
            <a:pPr lvl="0"/>
            <a:fld id="{9A0DB2DC-4C9A-4742-B13C-FB6460FD3503}" type="slidenum">
              <a:rPr lang="zh-CN" altLang="en-US">
                <a:latin typeface="Calibri" panose="020F0502020204030204" pitchFamily="34" charset="0"/>
                <a:ea typeface="宋体" panose="02010600030101010101" pitchFamily="2" charset="-122"/>
              </a:rPr>
            </a:fld>
            <a:endParaRPr lang="zh-CN" altLang="en-US">
              <a:latin typeface="Calibri" panose="020F050202020403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幻灯片图像占位符 1"/>
          <p:cNvSpPr>
            <a:spLocks noGrp="1" noRot="1" noChangeAspect="1" noTextEdit="1"/>
          </p:cNvSpPr>
          <p:nvPr>
            <p:ph type="sldImg"/>
          </p:nvPr>
        </p:nvSpPr>
        <p:spPr>
          <a:ln>
            <a:solidFill>
              <a:srgbClr val="000000"/>
            </a:solidFill>
            <a:miter/>
          </a:ln>
        </p:spPr>
      </p:sp>
      <p:sp>
        <p:nvSpPr>
          <p:cNvPr id="40962" name="备注占位符 2"/>
          <p:cNvSpPr>
            <a:spLocks noGrp="1"/>
          </p:cNvSpPr>
          <p:nvPr>
            <p:ph type="body"/>
          </p:nvPr>
        </p:nvSpPr>
        <p:spPr/>
        <p:txBody>
          <a:bodyPr wrap="square" lIns="91440" tIns="45720" rIns="91440" bIns="45720" anchor="t" anchorCtr="0"/>
          <a:p>
            <a:pPr lvl="0" eaLnBrk="1" hangingPunct="1">
              <a:spcBef>
                <a:spcPct val="0"/>
              </a:spcBef>
            </a:pPr>
            <a:endParaRPr lang="en-US" altLang="zh-CN"/>
          </a:p>
        </p:txBody>
      </p:sp>
      <p:sp>
        <p:nvSpPr>
          <p:cNvPr id="40963" name="灯片编号占位符 3"/>
          <p:cNvSpPr>
            <a:spLocks noGrp="1"/>
          </p:cNvSpPr>
          <p:nvPr>
            <p:ph type="sldNum" sz="quarter"/>
          </p:nvPr>
        </p:nvSpPr>
        <p:spPr>
          <a:xfrm>
            <a:off x="3886200" y="8686800"/>
            <a:ext cx="2971800" cy="457200"/>
          </a:xfrm>
          <a:prstGeom prst="rect">
            <a:avLst/>
          </a:prstGeom>
          <a:noFill/>
          <a:ln w="9525">
            <a:noFill/>
          </a:ln>
        </p:spPr>
        <p:txBody>
          <a:bodyPr vert="horz" wrap="square" lIns="91440" tIns="45720" rIns="91440" bIns="45720" anchor="b" anchorCtr="0"/>
          <a:p>
            <a:pPr lvl="0"/>
            <a:fld id="{9A0DB2DC-4C9A-4742-B13C-FB6460FD3503}" type="slidenum">
              <a:rPr lang="zh-CN" altLang="en-US" sz="1800">
                <a:latin typeface="Calibri" panose="020F0502020204030204" pitchFamily="34" charset="0"/>
                <a:ea typeface="宋体" panose="02010600030101010101" pitchFamily="2" charset="-122"/>
              </a:rPr>
            </a:fld>
            <a:endParaRPr lang="zh-CN" altLang="en-US" sz="1800">
              <a:latin typeface="Calibri" panose="020F050202020403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11266" name="Picture 2" descr="bg-1"/>
          <p:cNvPicPr>
            <a:picLocks noChangeAspect="1"/>
          </p:cNvPicPr>
          <p:nvPr/>
        </p:nvPicPr>
        <p:blipFill>
          <a:blip r:embed="rId3">
            <a:lum bright="1999"/>
          </a:blip>
          <a:stretch>
            <a:fillRect/>
          </a:stretch>
        </p:blipFill>
        <p:spPr>
          <a:xfrm>
            <a:off x="0" y="2162175"/>
            <a:ext cx="9144000" cy="4695825"/>
          </a:xfrm>
          <a:prstGeom prst="rect">
            <a:avLst/>
          </a:prstGeom>
          <a:noFill/>
          <a:ln w="9525">
            <a:noFill/>
          </a:ln>
        </p:spPr>
      </p:pic>
      <p:sp>
        <p:nvSpPr>
          <p:cNvPr id="13" name="未知"/>
          <p:cNvSpPr/>
          <p:nvPr/>
        </p:nvSpPr>
        <p:spPr bwMode="auto">
          <a:xfrm>
            <a:off x="-1587" y="1447800"/>
            <a:ext cx="9156700" cy="3832225"/>
          </a:xfrm>
          <a:custGeom>
            <a:avLst/>
            <a:gdLst>
              <a:gd name="T0" fmla="*/ 19034 w 5773"/>
              <a:gd name="T1" fmla="*/ 196850 h 2414"/>
              <a:gd name="T2" fmla="*/ 2190439 w 5773"/>
              <a:gd name="T3" fmla="*/ 19050 h 2414"/>
              <a:gd name="T4" fmla="*/ 6446013 w 5773"/>
              <a:gd name="T5" fmla="*/ 922338 h 2414"/>
              <a:gd name="T6" fmla="*/ 9156701 w 5773"/>
              <a:gd name="T7" fmla="*/ 187325 h 2414"/>
              <a:gd name="T8" fmla="*/ 9145598 w 5773"/>
              <a:gd name="T9" fmla="*/ 3414713 h 2414"/>
              <a:gd name="T10" fmla="*/ 6290573 w 5773"/>
              <a:gd name="T11" fmla="*/ 3592513 h 2414"/>
              <a:gd name="T12" fmla="*/ 3113564 w 5773"/>
              <a:gd name="T13" fmla="*/ 3011488 h 2414"/>
              <a:gd name="T14" fmla="*/ 9517 w 5773"/>
              <a:gd name="T15" fmla="*/ 3821113 h 2414"/>
              <a:gd name="T16" fmla="*/ 19034 w 5773"/>
              <a:gd name="T17" fmla="*/ 196850 h 2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4" name="未知"/>
          <p:cNvSpPr/>
          <p:nvPr/>
        </p:nvSpPr>
        <p:spPr bwMode="auto">
          <a:xfrm>
            <a:off x="-1587" y="1730375"/>
            <a:ext cx="9142413" cy="3265488"/>
          </a:xfrm>
          <a:custGeom>
            <a:avLst/>
            <a:gdLst>
              <a:gd name="T0" fmla="*/ 9517 w 5764"/>
              <a:gd name="T1" fmla="*/ 431800 h 2057"/>
              <a:gd name="T2" fmla="*/ 2304637 w 5764"/>
              <a:gd name="T3" fmla="*/ 15875 h 2057"/>
              <a:gd name="T4" fmla="*/ 6633166 w 5764"/>
              <a:gd name="T5" fmla="*/ 765175 h 2057"/>
              <a:gd name="T6" fmla="*/ 9142413 w 5764"/>
              <a:gd name="T7" fmla="*/ 244475 h 2057"/>
              <a:gd name="T8" fmla="*/ 9142413 w 5764"/>
              <a:gd name="T9" fmla="*/ 2867025 h 2057"/>
              <a:gd name="T10" fmla="*/ 6352423 w 5764"/>
              <a:gd name="T11" fmla="*/ 3165475 h 2057"/>
              <a:gd name="T12" fmla="*/ 2999359 w 5764"/>
              <a:gd name="T13" fmla="*/ 2416175 h 2057"/>
              <a:gd name="T14" fmla="*/ 9517 w 5764"/>
              <a:gd name="T15" fmla="*/ 3122613 h 2057"/>
              <a:gd name="T16" fmla="*/ 9517 w 5764"/>
              <a:gd name="T17" fmla="*/ 431800 h 20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nvGrpSpPr>
          <p:cNvPr id="11269" name="Group 5"/>
          <p:cNvGrpSpPr/>
          <p:nvPr/>
        </p:nvGrpSpPr>
        <p:grpSpPr>
          <a:xfrm>
            <a:off x="7086600" y="1947863"/>
            <a:ext cx="533400" cy="533400"/>
            <a:chOff x="0" y="0"/>
            <a:chExt cx="288" cy="288"/>
          </a:xfrm>
        </p:grpSpPr>
        <p:sp>
          <p:nvSpPr>
            <p:cNvPr id="16"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7"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1272" name="Group 8"/>
          <p:cNvGrpSpPr/>
          <p:nvPr/>
        </p:nvGrpSpPr>
        <p:grpSpPr>
          <a:xfrm>
            <a:off x="7620000" y="1371600"/>
            <a:ext cx="914400" cy="914400"/>
            <a:chOff x="0" y="0"/>
            <a:chExt cx="576" cy="576"/>
          </a:xfrm>
        </p:grpSpPr>
        <p:sp>
          <p:nvSpPr>
            <p:cNvPr id="19" name="Oval 9"/>
            <p:cNvSpPr>
              <a:spLocks noChangeArrowheads="1"/>
            </p:cNvSpPr>
            <p:nvPr/>
          </p:nvSpPr>
          <p:spPr bwMode="auto">
            <a:xfrm>
              <a:off x="0" y="0"/>
              <a:ext cx="576" cy="576"/>
            </a:xfrm>
            <a:prstGeom prst="ellipse">
              <a:avLst/>
            </a:prstGeom>
            <a:solidFill>
              <a:srgbClr val="CC99FF">
                <a:alpha val="52940"/>
              </a:srgbClr>
            </a:soli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0"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1275" name="Group 11"/>
          <p:cNvGrpSpPr/>
          <p:nvPr/>
        </p:nvGrpSpPr>
        <p:grpSpPr>
          <a:xfrm>
            <a:off x="304800" y="3429000"/>
            <a:ext cx="1295400" cy="1371600"/>
            <a:chOff x="0" y="0"/>
            <a:chExt cx="576" cy="576"/>
          </a:xfrm>
        </p:grpSpPr>
        <p:sp>
          <p:nvSpPr>
            <p:cNvPr id="22" name="Oval 12"/>
            <p:cNvSpPr>
              <a:spLocks noChangeArrowheads="1"/>
            </p:cNvSpPr>
            <p:nvPr/>
          </p:nvSpPr>
          <p:spPr bwMode="auto">
            <a:xfrm>
              <a:off x="0" y="0"/>
              <a:ext cx="576" cy="576"/>
            </a:xfrm>
            <a:prstGeom prst="ellipse">
              <a:avLst/>
            </a:prstGeom>
            <a:gradFill rotWithShape="1">
              <a:gsLst>
                <a:gs pos="0">
                  <a:srgbClr val="FFFFFF"/>
                </a:gs>
                <a:gs pos="100000">
                  <a:srgbClr val="9933FF"/>
                </a:gs>
              </a:gsLst>
              <a:path path="shape">
                <a:fillToRect l="50000" t="50000" r="50000" b="50000"/>
              </a:path>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3"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11278" name="Picture 16" descr="wechangelives"/>
          <p:cNvPicPr>
            <a:picLocks noChangeAspect="1"/>
          </p:cNvPicPr>
          <p:nvPr/>
        </p:nvPicPr>
        <p:blipFill>
          <a:blip r:embed="rId4">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2062" name="Rectangle 14"/>
          <p:cNvSpPr>
            <a:spLocks noGrp="1" noChangeArrowheads="1"/>
          </p:cNvSpPr>
          <p:nvPr>
            <p:ph type="ctrTitle"/>
          </p:nvPr>
        </p:nvSpPr>
        <p:spPr>
          <a:xfrm>
            <a:off x="1187450" y="3357563"/>
            <a:ext cx="7086600" cy="1012825"/>
          </a:xfrm>
          <a:effectLst>
            <a:outerShdw dist="28398" dir="1593903" algn="ctr" rotWithShape="0">
              <a:schemeClr val="bg2">
                <a:alpha val="50000"/>
              </a:schemeClr>
            </a:outerShdw>
          </a:effectLst>
        </p:spPr>
        <p:txBody>
          <a:bodyPr/>
          <a:lstStyle>
            <a:lvl1pPr algn="ctr">
              <a:defRPr sz="5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楷体_GB2312" pitchFamily="49" charset="-122"/>
              </a:defRPr>
            </a:lvl1pPr>
          </a:lstStyle>
          <a:p>
            <a:pPr lvl="0" fontAlgn="base"/>
            <a:r>
              <a:rPr lang="zh-CN" altLang="en-US" strike="noStrike" noProof="0" smtClean="0"/>
              <a:t>单击此处编辑母版标题样式</a:t>
            </a:r>
            <a:endParaRPr lang="zh-CN" altLang="en-US" strike="noStrike" noProof="0" smtClean="0"/>
          </a:p>
        </p:txBody>
      </p:sp>
      <p:sp>
        <p:nvSpPr>
          <p:cNvPr id="2063" name="Rectangle 15"/>
          <p:cNvSpPr>
            <a:spLocks noGrp="1" noChangeArrowheads="1"/>
          </p:cNvSpPr>
          <p:nvPr>
            <p:ph type="subTitle" idx="1"/>
          </p:nvPr>
        </p:nvSpPr>
        <p:spPr>
          <a:xfrm>
            <a:off x="1331913" y="2060575"/>
            <a:ext cx="6705600" cy="381000"/>
          </a:xfrm>
          <a:effectLst>
            <a:outerShdw dist="35921" dir="2700000" algn="ctr" rotWithShape="0">
              <a:schemeClr val="bg2"/>
            </a:outerShdw>
          </a:effectLst>
        </p:spPr>
        <p:txBody>
          <a:bodyPr/>
          <a:lstStyle>
            <a:lvl1pPr marL="0" indent="0" algn="ctr">
              <a:buFont typeface="Wingdings" panose="05000000000000000000" pitchFamily="2" charset="2"/>
              <a:buNone/>
              <a:defRPr sz="4000"/>
            </a:lvl1pPr>
          </a:lstStyle>
          <a:p>
            <a:pPr lvl="0" fontAlgn="base"/>
            <a:r>
              <a:rPr lang="zh-CN" altLang="en-US" strike="noStrike" noProof="0" smtClean="0"/>
              <a:t>单击此处编辑母版副标题样式</a:t>
            </a:r>
            <a:endParaRPr lang="zh-CN" altLang="en-US" strike="noStrike"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04813"/>
            <a:ext cx="2057400" cy="5688012"/>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04813"/>
            <a:ext cx="6019800" cy="5688012"/>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457200" y="1125538"/>
            <a:ext cx="8229600" cy="4967287"/>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Char char="v"/>
              <a:defRPr/>
            </a:pPr>
            <a:endParaRPr kumimoji="0" lang="zh-CN" altLang="en-US" sz="28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0" y="214313"/>
            <a:ext cx="466725" cy="431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fontAlgn="base"/>
            <a:endParaRPr lang="zh-CN" altLang="en-US" sz="1400" strike="noStrike" noProof="1" dirty="0">
              <a:solidFill>
                <a:srgbClr val="E7E6E6">
                  <a:lumMod val="50000"/>
                </a:srgbClr>
              </a:solidFill>
              <a:cs typeface="+mn-ea"/>
              <a:sym typeface="+mn-lt"/>
            </a:endParaRPr>
          </a:p>
        </p:txBody>
      </p:sp>
      <p:sp>
        <p:nvSpPr>
          <p:cNvPr id="12299" name="文本框 37"/>
          <p:cNvSpPr txBox="1"/>
          <p:nvPr userDrawn="1"/>
        </p:nvSpPr>
        <p:spPr>
          <a:xfrm>
            <a:off x="546100" y="261938"/>
            <a:ext cx="1355725" cy="314325"/>
          </a:xfrm>
          <a:prstGeom prst="rect">
            <a:avLst/>
          </a:prstGeom>
          <a:noFill/>
          <a:ln w="9525">
            <a:noFill/>
          </a:ln>
        </p:spPr>
        <p:txBody>
          <a:bodyPr wrap="none" lIns="68584" tIns="34292" rIns="68584" bIns="34292" anchor="t" anchorCtr="0">
            <a:spAutoFit/>
          </a:bodyPr>
          <a:p>
            <a:pPr lvl="0"/>
            <a:r>
              <a:rPr lang="zh-CN" altLang="zh-CN" sz="1600" dirty="0">
                <a:solidFill>
                  <a:schemeClr val="accent1"/>
                </a:solidFill>
                <a:latin typeface="微软雅黑" panose="020B0503020204020204" pitchFamily="34" charset="-122"/>
                <a:ea typeface="微软雅黑" panose="020B0503020204020204" pitchFamily="34" charset="-122"/>
              </a:rPr>
              <a:t>工作完成情况</a:t>
            </a:r>
            <a:endParaRPr lang="zh-CN" altLang="zh-CN" sz="16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13314" name="Picture 2" descr="bg-1"/>
          <p:cNvPicPr>
            <a:picLocks noChangeAspect="1"/>
          </p:cNvPicPr>
          <p:nvPr/>
        </p:nvPicPr>
        <p:blipFill>
          <a:blip r:embed="rId3">
            <a:lum bright="1999"/>
          </a:blip>
          <a:stretch>
            <a:fillRect/>
          </a:stretch>
        </p:blipFill>
        <p:spPr>
          <a:xfrm>
            <a:off x="0" y="2162175"/>
            <a:ext cx="9144000" cy="4695825"/>
          </a:xfrm>
          <a:prstGeom prst="rect">
            <a:avLst/>
          </a:prstGeom>
          <a:noFill/>
          <a:ln w="9525">
            <a:noFill/>
          </a:ln>
        </p:spPr>
      </p:pic>
      <p:sp>
        <p:nvSpPr>
          <p:cNvPr id="13" name="未知"/>
          <p:cNvSpPr/>
          <p:nvPr/>
        </p:nvSpPr>
        <p:spPr bwMode="auto">
          <a:xfrm>
            <a:off x="-1587" y="1447800"/>
            <a:ext cx="9156700" cy="3832225"/>
          </a:xfrm>
          <a:custGeom>
            <a:avLst/>
            <a:gdLst>
              <a:gd name="T0" fmla="*/ 19034 w 5773"/>
              <a:gd name="T1" fmla="*/ 196850 h 2414"/>
              <a:gd name="T2" fmla="*/ 2190439 w 5773"/>
              <a:gd name="T3" fmla="*/ 19050 h 2414"/>
              <a:gd name="T4" fmla="*/ 6446013 w 5773"/>
              <a:gd name="T5" fmla="*/ 922338 h 2414"/>
              <a:gd name="T6" fmla="*/ 9156701 w 5773"/>
              <a:gd name="T7" fmla="*/ 187325 h 2414"/>
              <a:gd name="T8" fmla="*/ 9145598 w 5773"/>
              <a:gd name="T9" fmla="*/ 3414713 h 2414"/>
              <a:gd name="T10" fmla="*/ 6290573 w 5773"/>
              <a:gd name="T11" fmla="*/ 3592513 h 2414"/>
              <a:gd name="T12" fmla="*/ 3113564 w 5773"/>
              <a:gd name="T13" fmla="*/ 3011488 h 2414"/>
              <a:gd name="T14" fmla="*/ 9517 w 5773"/>
              <a:gd name="T15" fmla="*/ 3821113 h 2414"/>
              <a:gd name="T16" fmla="*/ 19034 w 5773"/>
              <a:gd name="T17" fmla="*/ 196850 h 2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4" name="未知"/>
          <p:cNvSpPr/>
          <p:nvPr/>
        </p:nvSpPr>
        <p:spPr bwMode="auto">
          <a:xfrm>
            <a:off x="-1587" y="1730375"/>
            <a:ext cx="9142413" cy="3265488"/>
          </a:xfrm>
          <a:custGeom>
            <a:avLst/>
            <a:gdLst>
              <a:gd name="T0" fmla="*/ 9517 w 5764"/>
              <a:gd name="T1" fmla="*/ 431800 h 2057"/>
              <a:gd name="T2" fmla="*/ 2304637 w 5764"/>
              <a:gd name="T3" fmla="*/ 15875 h 2057"/>
              <a:gd name="T4" fmla="*/ 6633166 w 5764"/>
              <a:gd name="T5" fmla="*/ 765175 h 2057"/>
              <a:gd name="T6" fmla="*/ 9142413 w 5764"/>
              <a:gd name="T7" fmla="*/ 244475 h 2057"/>
              <a:gd name="T8" fmla="*/ 9142413 w 5764"/>
              <a:gd name="T9" fmla="*/ 2867025 h 2057"/>
              <a:gd name="T10" fmla="*/ 6352423 w 5764"/>
              <a:gd name="T11" fmla="*/ 3165475 h 2057"/>
              <a:gd name="T12" fmla="*/ 2999359 w 5764"/>
              <a:gd name="T13" fmla="*/ 2416175 h 2057"/>
              <a:gd name="T14" fmla="*/ 9517 w 5764"/>
              <a:gd name="T15" fmla="*/ 3122613 h 2057"/>
              <a:gd name="T16" fmla="*/ 9517 w 5764"/>
              <a:gd name="T17" fmla="*/ 431800 h 20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nvGrpSpPr>
          <p:cNvPr id="13317" name="Group 5"/>
          <p:cNvGrpSpPr/>
          <p:nvPr/>
        </p:nvGrpSpPr>
        <p:grpSpPr>
          <a:xfrm>
            <a:off x="7086600" y="1947863"/>
            <a:ext cx="533400" cy="533400"/>
            <a:chOff x="0" y="0"/>
            <a:chExt cx="288" cy="288"/>
          </a:xfrm>
        </p:grpSpPr>
        <p:sp>
          <p:nvSpPr>
            <p:cNvPr id="16"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7"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3320" name="Group 8"/>
          <p:cNvGrpSpPr/>
          <p:nvPr/>
        </p:nvGrpSpPr>
        <p:grpSpPr>
          <a:xfrm>
            <a:off x="7620000" y="1371600"/>
            <a:ext cx="914400" cy="914400"/>
            <a:chOff x="0" y="0"/>
            <a:chExt cx="576" cy="576"/>
          </a:xfrm>
        </p:grpSpPr>
        <p:sp>
          <p:nvSpPr>
            <p:cNvPr id="19" name="Oval 9"/>
            <p:cNvSpPr>
              <a:spLocks noChangeArrowheads="1"/>
            </p:cNvSpPr>
            <p:nvPr/>
          </p:nvSpPr>
          <p:spPr bwMode="auto">
            <a:xfrm>
              <a:off x="0" y="0"/>
              <a:ext cx="576" cy="576"/>
            </a:xfrm>
            <a:prstGeom prst="ellipse">
              <a:avLst/>
            </a:prstGeom>
            <a:solidFill>
              <a:srgbClr val="CC99FF">
                <a:alpha val="52940"/>
              </a:srgbClr>
            </a:soli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0"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3323" name="Group 11"/>
          <p:cNvGrpSpPr/>
          <p:nvPr/>
        </p:nvGrpSpPr>
        <p:grpSpPr>
          <a:xfrm>
            <a:off x="304800" y="3429000"/>
            <a:ext cx="1295400" cy="1371600"/>
            <a:chOff x="0" y="0"/>
            <a:chExt cx="576" cy="576"/>
          </a:xfrm>
        </p:grpSpPr>
        <p:sp>
          <p:nvSpPr>
            <p:cNvPr id="22" name="Oval 12"/>
            <p:cNvSpPr>
              <a:spLocks noChangeArrowheads="1"/>
            </p:cNvSpPr>
            <p:nvPr/>
          </p:nvSpPr>
          <p:spPr bwMode="auto">
            <a:xfrm>
              <a:off x="0" y="0"/>
              <a:ext cx="576" cy="576"/>
            </a:xfrm>
            <a:prstGeom prst="ellipse">
              <a:avLst/>
            </a:prstGeom>
            <a:gradFill rotWithShape="1">
              <a:gsLst>
                <a:gs pos="0">
                  <a:srgbClr val="FFFFFF"/>
                </a:gs>
                <a:gs pos="100000">
                  <a:srgbClr val="9933FF"/>
                </a:gs>
              </a:gsLst>
              <a:path path="shape">
                <a:fillToRect l="50000" t="50000" r="50000" b="50000"/>
              </a:path>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3"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13326" name="Picture 16" descr="wechangelives"/>
          <p:cNvPicPr>
            <a:picLocks noChangeAspect="1"/>
          </p:cNvPicPr>
          <p:nvPr/>
        </p:nvPicPr>
        <p:blipFill>
          <a:blip r:embed="rId4">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2062" name="Rectangle 14"/>
          <p:cNvSpPr>
            <a:spLocks noGrp="1" noChangeArrowheads="1"/>
          </p:cNvSpPr>
          <p:nvPr>
            <p:ph type="ctrTitle"/>
          </p:nvPr>
        </p:nvSpPr>
        <p:spPr>
          <a:xfrm>
            <a:off x="1187450" y="3357563"/>
            <a:ext cx="7086600" cy="1012825"/>
          </a:xfrm>
          <a:effectLst>
            <a:outerShdw dist="28398" dir="1593903" algn="ctr" rotWithShape="0">
              <a:schemeClr val="bg2">
                <a:alpha val="50000"/>
              </a:schemeClr>
            </a:outerShdw>
          </a:effectLst>
        </p:spPr>
        <p:txBody>
          <a:bodyPr/>
          <a:lstStyle>
            <a:lvl1pPr algn="ctr">
              <a:defRPr sz="5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楷体_GB2312" pitchFamily="49" charset="-122"/>
              </a:defRPr>
            </a:lvl1pPr>
          </a:lstStyle>
          <a:p>
            <a:pPr lvl="0" fontAlgn="base"/>
            <a:r>
              <a:rPr lang="zh-CN" altLang="en-US" strike="noStrike" noProof="0" smtClean="0"/>
              <a:t>单击此处编辑母版标题样式</a:t>
            </a:r>
            <a:endParaRPr lang="zh-CN" altLang="en-US" strike="noStrike" noProof="0" smtClean="0"/>
          </a:p>
        </p:txBody>
      </p:sp>
      <p:sp>
        <p:nvSpPr>
          <p:cNvPr id="2063" name="Rectangle 15"/>
          <p:cNvSpPr>
            <a:spLocks noGrp="1" noChangeArrowheads="1"/>
          </p:cNvSpPr>
          <p:nvPr>
            <p:ph type="subTitle" idx="1"/>
          </p:nvPr>
        </p:nvSpPr>
        <p:spPr>
          <a:xfrm>
            <a:off x="1331913" y="2060575"/>
            <a:ext cx="6705600" cy="381000"/>
          </a:xfrm>
          <a:effectLst>
            <a:outerShdw dist="35921" dir="2700000" algn="ctr" rotWithShape="0">
              <a:schemeClr val="bg2"/>
            </a:outerShdw>
          </a:effectLst>
        </p:spPr>
        <p:txBody>
          <a:bodyPr/>
          <a:lstStyle>
            <a:lvl1pPr marL="0" indent="0" algn="ctr">
              <a:buFont typeface="Wingdings" panose="05000000000000000000" pitchFamily="2" charset="2"/>
              <a:buNone/>
              <a:defRPr sz="4000"/>
            </a:lvl1pPr>
          </a:lstStyle>
          <a:p>
            <a:pPr lvl="0" fontAlgn="base"/>
            <a:r>
              <a:rPr lang="zh-CN" altLang="en-US" strike="noStrike" noProof="0" smtClean="0"/>
              <a:t>单击此处编辑母版副标题样式</a:t>
            </a:r>
            <a:endParaRPr lang="zh-CN" altLang="en-US" strike="noStrike" noProof="0" smtClean="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None/>
              <a:defRPr/>
            </a:pPr>
            <a:endParaRPr kumimoji="0" lang="zh-CN" altLang="en-US" sz="32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04813"/>
            <a:ext cx="2057400" cy="5688012"/>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04813"/>
            <a:ext cx="6019800" cy="5688012"/>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457200" y="1125538"/>
            <a:ext cx="8229600" cy="4967287"/>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Char char="v"/>
              <a:defRPr/>
            </a:pPr>
            <a:endParaRPr kumimoji="0" lang="zh-CN" altLang="en-US" sz="28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rgbClr val="076354"/>
        </a:solidFill>
        <a:effectLst/>
      </p:bgPr>
    </p:bg>
    <p:spTree>
      <p:nvGrpSpPr>
        <p:cNvPr id="1" name=""/>
        <p:cNvGrpSpPr/>
        <p:nvPr/>
      </p:nvGrpSpPr>
      <p:grpSpPr>
        <a:xfrm>
          <a:off x="0" y="0"/>
          <a:ext cx="0" cy="0"/>
          <a:chOff x="0" y="0"/>
          <a:chExt cx="0" cy="0"/>
        </a:xfrm>
      </p:grpSpPr>
      <p:pic>
        <p:nvPicPr>
          <p:cNvPr id="18434" name="图片 6"/>
          <p:cNvPicPr>
            <a:picLocks noChangeAspect="1"/>
          </p:cNvPicPr>
          <p:nvPr userDrawn="1"/>
        </p:nvPicPr>
        <p:blipFill>
          <a:blip r:embed="rId2">
            <a:clrChange>
              <a:clrFrom>
                <a:srgbClr val="244242"/>
              </a:clrFrom>
              <a:clrTo>
                <a:srgbClr val="244242">
                  <a:alpha val="0"/>
                </a:srgbClr>
              </a:clrTo>
            </a:clrChange>
          </a:blip>
          <a:stretch>
            <a:fillRect/>
          </a:stretch>
        </p:blipFill>
        <p:spPr>
          <a:xfrm>
            <a:off x="-77787" y="-90487"/>
            <a:ext cx="9299575" cy="7023100"/>
          </a:xfrm>
          <a:prstGeom prst="rect">
            <a:avLst/>
          </a:prstGeom>
          <a:noFill/>
          <a:ln w="9525">
            <a:noFill/>
          </a:ln>
        </p:spPr>
      </p:pic>
      <p:sp>
        <p:nvSpPr>
          <p:cNvPr id="2" name="日期占位符 1"/>
          <p:cNvSpPr>
            <a:spLocks noGrp="1"/>
          </p:cNvSpPr>
          <p:nvPr>
            <p:ph type="dt" sz="half" idx="10"/>
          </p:nvPr>
        </p:nvSpPr>
        <p:spPr>
          <a:xfrm>
            <a:off x="628650" y="6356350"/>
            <a:ext cx="2057400" cy="366713"/>
          </a:xfrm>
          <a:prstGeom prst="rect">
            <a:avLst/>
          </a:prstGeom>
        </p:spPr>
        <p:txBody>
          <a:bodyPr vert="horz" lIns="91440" tIns="45720" rIns="91440" bIns="45720" rtlCol="0" anchor="ctr"/>
          <a:p>
            <a:pPr marL="0" marR="0" lvl="0" indent="0" algn="l" defTabSz="685800" rtl="0" eaLnBrk="1" fontAlgn="auto" latinLnBrk="0" hangingPunct="1">
              <a:lnSpc>
                <a:spcPct val="100000"/>
              </a:lnSpc>
              <a:spcBef>
                <a:spcPts val="0"/>
              </a:spcBef>
              <a:spcAft>
                <a:spcPts val="0"/>
              </a:spcAft>
              <a:buClrTx/>
              <a:buSzTx/>
              <a:buFontTx/>
              <a:buNone/>
              <a:defRPr/>
            </a:pPr>
            <a:fld id="{8923DE96-F3CE-4349-9A86-B0B63BA7F594}" type="datetimeFigureOut">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a:xfrm>
            <a:off x="3028950" y="6356350"/>
            <a:ext cx="3086100" cy="366713"/>
          </a:xfrm>
          <a:prstGeom prst="rect">
            <a:avLst/>
          </a:prstGeom>
        </p:spPr>
        <p:txBody>
          <a:bodyPr vert="horz" lIns="91440" tIns="45720" rIns="91440" bIns="45720" rtlCol="0"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a:xfrm>
            <a:off x="6457950" y="6356350"/>
            <a:ext cx="2057400" cy="366713"/>
          </a:xfrm>
          <a:prstGeom prst="rect">
            <a:avLst/>
          </a:prstGeom>
        </p:spPr>
        <p:txBody>
          <a:bodyPr vert="horz" wrap="square" lIns="91440" tIns="45720" rIns="91440" bIns="45720" numCol="1" anchor="ctr" anchorCtr="0" compatLnSpc="1"/>
          <a:p>
            <a:pPr lvl="0" eaLnBrk="1" fontAlgn="base" hangingPunct="1">
              <a:buNone/>
            </a:pPr>
            <a:fld id="{9A0DB2DC-4C9A-4742-B13C-FB6460FD3503}" type="slidenum">
              <a:rPr lang="zh-CN" altLang="en-US" strike="noStrike" noProof="1" dirty="0">
                <a:latin typeface="Nexa Light" pitchFamily="50" charset="0"/>
                <a:ea typeface="华康少女文字W5(P)" pitchFamily="82" charset="-122"/>
                <a:cs typeface="+mn-cs"/>
              </a:rPr>
            </a:fld>
            <a:endParaRPr lang="zh-CN" altLang="en-US" strike="noStrike" noProof="1" dirty="0">
              <a:latin typeface="Nexa Light" pitchFamily="50" charset="0"/>
            </a:endParaRPr>
          </a:p>
        </p:txBody>
      </p:sp>
    </p:spTree>
  </p:cSld>
  <p:clrMapOvr>
    <a:masterClrMapping/>
  </p:clrMapOvr>
  <p:transition spd="slow"/>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标题和内容">
    <p:bg>
      <p:bgPr>
        <a:solidFill>
          <a:srgbClr val="076354"/>
        </a:solidFill>
        <a:effectLst/>
      </p:bgPr>
    </p:bg>
    <p:spTree>
      <p:nvGrpSpPr>
        <p:cNvPr id="1" name=""/>
        <p:cNvGrpSpPr/>
        <p:nvPr/>
      </p:nvGrpSpPr>
      <p:grpSpPr>
        <a:xfrm>
          <a:off x="0" y="0"/>
          <a:ext cx="0" cy="0"/>
          <a:chOff x="0" y="0"/>
          <a:chExt cx="0" cy="0"/>
        </a:xfrm>
      </p:grpSpPr>
      <p:pic>
        <p:nvPicPr>
          <p:cNvPr id="19458" name="图片 6"/>
          <p:cNvPicPr>
            <a:picLocks noChangeAspect="1"/>
          </p:cNvPicPr>
          <p:nvPr userDrawn="1"/>
        </p:nvPicPr>
        <p:blipFill>
          <a:blip r:embed="rId2">
            <a:clrChange>
              <a:clrFrom>
                <a:srgbClr val="244242"/>
              </a:clrFrom>
              <a:clrTo>
                <a:srgbClr val="244242">
                  <a:alpha val="0"/>
                </a:srgbClr>
              </a:clrTo>
            </a:clrChange>
          </a:blip>
          <a:stretch>
            <a:fillRect/>
          </a:stretch>
        </p:blipFill>
        <p:spPr>
          <a:xfrm>
            <a:off x="-77787" y="-90487"/>
            <a:ext cx="9299575" cy="7023100"/>
          </a:xfrm>
          <a:prstGeom prst="rect">
            <a:avLst/>
          </a:prstGeom>
          <a:noFill/>
          <a:ln w="9525">
            <a:noFill/>
          </a:ln>
        </p:spPr>
      </p:pic>
      <p:pic>
        <p:nvPicPr>
          <p:cNvPr id="19459" name="图片 7"/>
          <p:cNvPicPr>
            <a:picLocks noChangeAspect="1"/>
          </p:cNvPicPr>
          <p:nvPr userDrawn="1"/>
        </p:nvPicPr>
        <p:blipFill>
          <a:blip r:embed="rId3"/>
          <a:stretch>
            <a:fillRect/>
          </a:stretch>
        </p:blipFill>
        <p:spPr>
          <a:xfrm>
            <a:off x="7831138" y="298450"/>
            <a:ext cx="1023937" cy="1162050"/>
          </a:xfrm>
          <a:prstGeom prst="rect">
            <a:avLst/>
          </a:prstGeom>
          <a:noFill/>
          <a:ln w="9525">
            <a:noFill/>
          </a:ln>
        </p:spPr>
      </p:pic>
      <p:sp>
        <p:nvSpPr>
          <p:cNvPr id="4" name="内容占位符 8"/>
          <p:cNvSpPr>
            <a:spLocks noGrp="1"/>
          </p:cNvSpPr>
          <p:nvPr>
            <p:ph sz="quarter" idx="10"/>
          </p:nvPr>
        </p:nvSpPr>
        <p:spPr>
          <a:xfrm>
            <a:off x="385763" y="863599"/>
            <a:ext cx="6632575" cy="5372100"/>
          </a:xfrm>
        </p:spPr>
        <p:txBody>
          <a:bodyPr/>
          <a:lstStyle>
            <a:lvl1pPr marL="0" indent="467995" eaLnBrk="1" hangingPunct="1">
              <a:lnSpc>
                <a:spcPct val="140000"/>
              </a:lnSpc>
              <a:spcBef>
                <a:spcPts val="0"/>
              </a:spcBef>
              <a:buNone/>
              <a:defRPr sz="1800">
                <a:solidFill>
                  <a:schemeClr val="bg1"/>
                </a:solidFill>
                <a:latin typeface="微软雅黑" panose="020B0503020204020204" pitchFamily="34" charset="-122"/>
                <a:ea typeface="微软雅黑" panose="020B0503020204020204" pitchFamily="34" charset="-122"/>
              </a:defRPr>
            </a:lvl1pPr>
            <a:lvl2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2pPr>
            <a:lvl3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3pPr>
            <a:lvl4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4pPr>
            <a:lvl5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5pPr>
          </a:lstStyle>
          <a:p>
            <a:pPr lvl="0" fontAlgn="base"/>
            <a:r>
              <a:rPr lang="zh-CN" altLang="en-US" strike="noStrike" noProof="1" dirty="0" smtClean="0"/>
              <a:t>单击此处编辑母版文本样式</a:t>
            </a:r>
            <a:endParaRPr lang="zh-CN" altLang="en-US" strike="noStrike" noProof="1" dirty="0" smtClean="0"/>
          </a:p>
        </p:txBody>
      </p:sp>
      <p:sp>
        <p:nvSpPr>
          <p:cNvPr id="2" name="日期占位符 1"/>
          <p:cNvSpPr>
            <a:spLocks noGrp="1"/>
          </p:cNvSpPr>
          <p:nvPr>
            <p:ph type="dt" sz="half" idx="11"/>
          </p:nvPr>
        </p:nvSpPr>
        <p:spPr>
          <a:xfrm>
            <a:off x="628650" y="6356350"/>
            <a:ext cx="2057400" cy="366713"/>
          </a:xfrm>
          <a:prstGeom prst="rect">
            <a:avLst/>
          </a:prstGeom>
        </p:spPr>
        <p:txBody>
          <a:bodyPr vert="horz" lIns="91440" tIns="45720" rIns="91440" bIns="45720" rtlCol="0" anchor="ctr"/>
          <a:p>
            <a:pPr marL="0" marR="0" lvl="0" indent="0" algn="l" defTabSz="685800" rtl="0" eaLnBrk="1" fontAlgn="auto" latinLnBrk="0" hangingPunct="1">
              <a:lnSpc>
                <a:spcPct val="100000"/>
              </a:lnSpc>
              <a:spcBef>
                <a:spcPts val="0"/>
              </a:spcBef>
              <a:spcAft>
                <a:spcPts val="0"/>
              </a:spcAft>
              <a:buClrTx/>
              <a:buSzTx/>
              <a:buFontTx/>
              <a:buNone/>
              <a:defRPr/>
            </a:pPr>
            <a:fld id="{8923DE96-F3CE-4349-9A86-B0B63BA7F594}" type="datetimeFigureOut">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2"/>
          </p:nvPr>
        </p:nvSpPr>
        <p:spPr>
          <a:xfrm>
            <a:off x="3028950" y="6356350"/>
            <a:ext cx="3086100" cy="366713"/>
          </a:xfrm>
          <a:prstGeom prst="rect">
            <a:avLst/>
          </a:prstGeom>
        </p:spPr>
        <p:txBody>
          <a:bodyPr vert="horz" lIns="91440" tIns="45720" rIns="91440" bIns="45720" rtlCol="0"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3"/>
          </p:nvPr>
        </p:nvSpPr>
        <p:spPr>
          <a:xfrm>
            <a:off x="6457950" y="6356350"/>
            <a:ext cx="2057400" cy="366713"/>
          </a:xfrm>
          <a:prstGeom prst="rect">
            <a:avLst/>
          </a:prstGeom>
        </p:spPr>
        <p:txBody>
          <a:bodyPr vert="horz" wrap="square" lIns="91440" tIns="45720" rIns="91440" bIns="45720" numCol="1" anchor="ctr" anchorCtr="0" compatLnSpc="1"/>
          <a:p>
            <a:pPr lvl="0" eaLnBrk="1" fontAlgn="base" hangingPunct="1">
              <a:buNone/>
            </a:pPr>
            <a:fld id="{9A0DB2DC-4C9A-4742-B13C-FB6460FD3503}" type="slidenum">
              <a:rPr lang="zh-CN" altLang="en-US" strike="noStrike" noProof="1" dirty="0">
                <a:latin typeface="Nexa Light" pitchFamily="50" charset="0"/>
                <a:ea typeface="华康少女文字W5(P)" pitchFamily="82" charset="-122"/>
                <a:cs typeface="+mn-cs"/>
              </a:rPr>
            </a:fld>
            <a:endParaRPr lang="zh-CN" altLang="en-US" strike="noStrike" noProof="1" dirty="0">
              <a:latin typeface="Nexa Light" pitchFamily="50" charset="0"/>
            </a:endParaRPr>
          </a:p>
        </p:txBody>
      </p:sp>
    </p:spTree>
  </p:cSld>
  <p:clrMapOvr>
    <a:masterClrMapping/>
  </p:clrMapOvr>
  <p:transition spd="slow"/>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4_标题和内容">
    <p:bg>
      <p:bgPr>
        <a:solidFill>
          <a:srgbClr val="076354"/>
        </a:solidFill>
        <a:effectLst/>
      </p:bgPr>
    </p:bg>
    <p:spTree>
      <p:nvGrpSpPr>
        <p:cNvPr id="1" name=""/>
        <p:cNvGrpSpPr/>
        <p:nvPr/>
      </p:nvGrpSpPr>
      <p:grpSpPr>
        <a:xfrm>
          <a:off x="0" y="0"/>
          <a:ext cx="0" cy="0"/>
          <a:chOff x="0" y="0"/>
          <a:chExt cx="0" cy="0"/>
        </a:xfrm>
      </p:grpSpPr>
      <p:pic>
        <p:nvPicPr>
          <p:cNvPr id="20482" name="图片 6"/>
          <p:cNvPicPr>
            <a:picLocks noChangeAspect="1"/>
          </p:cNvPicPr>
          <p:nvPr userDrawn="1"/>
        </p:nvPicPr>
        <p:blipFill>
          <a:blip r:embed="rId2">
            <a:clrChange>
              <a:clrFrom>
                <a:srgbClr val="244242"/>
              </a:clrFrom>
              <a:clrTo>
                <a:srgbClr val="244242">
                  <a:alpha val="0"/>
                </a:srgbClr>
              </a:clrTo>
            </a:clrChange>
          </a:blip>
          <a:stretch>
            <a:fillRect/>
          </a:stretch>
        </p:blipFill>
        <p:spPr>
          <a:xfrm>
            <a:off x="-77787" y="-90487"/>
            <a:ext cx="9299575" cy="7023100"/>
          </a:xfrm>
          <a:prstGeom prst="rect">
            <a:avLst/>
          </a:prstGeom>
          <a:noFill/>
          <a:ln w="9525">
            <a:noFill/>
          </a:ln>
        </p:spPr>
      </p:pic>
      <p:sp>
        <p:nvSpPr>
          <p:cNvPr id="4" name="内容占位符 8"/>
          <p:cNvSpPr>
            <a:spLocks noGrp="1"/>
          </p:cNvSpPr>
          <p:nvPr>
            <p:ph sz="quarter" idx="10"/>
          </p:nvPr>
        </p:nvSpPr>
        <p:spPr>
          <a:xfrm>
            <a:off x="385763" y="863599"/>
            <a:ext cx="6632575" cy="5372100"/>
          </a:xfrm>
        </p:spPr>
        <p:txBody>
          <a:bodyPr/>
          <a:lstStyle>
            <a:lvl1pPr marL="0" indent="467995" eaLnBrk="1" hangingPunct="1">
              <a:lnSpc>
                <a:spcPct val="140000"/>
              </a:lnSpc>
              <a:spcBef>
                <a:spcPts val="0"/>
              </a:spcBef>
              <a:buNone/>
              <a:defRPr sz="1800">
                <a:solidFill>
                  <a:schemeClr val="bg1"/>
                </a:solidFill>
                <a:latin typeface="微软雅黑" panose="020B0503020204020204" pitchFamily="34" charset="-122"/>
                <a:ea typeface="微软雅黑" panose="020B0503020204020204" pitchFamily="34" charset="-122"/>
              </a:defRPr>
            </a:lvl1pPr>
            <a:lvl2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2pPr>
            <a:lvl3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3pPr>
            <a:lvl4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4pPr>
            <a:lvl5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5pPr>
          </a:lstStyle>
          <a:p>
            <a:pPr lvl="0" fontAlgn="base"/>
            <a:r>
              <a:rPr lang="zh-CN" altLang="en-US" strike="noStrike" noProof="1" dirty="0" smtClean="0"/>
              <a:t>单击此处编辑母版文本样式</a:t>
            </a:r>
            <a:endParaRPr lang="zh-CN" altLang="en-US" strike="noStrike" noProof="1" dirty="0" smtClean="0"/>
          </a:p>
        </p:txBody>
      </p:sp>
      <p:sp>
        <p:nvSpPr>
          <p:cNvPr id="2" name="日期占位符 1"/>
          <p:cNvSpPr>
            <a:spLocks noGrp="1"/>
          </p:cNvSpPr>
          <p:nvPr>
            <p:ph type="dt" sz="half" idx="11"/>
          </p:nvPr>
        </p:nvSpPr>
        <p:spPr>
          <a:xfrm>
            <a:off x="628650" y="6356350"/>
            <a:ext cx="2057400" cy="366713"/>
          </a:xfrm>
          <a:prstGeom prst="rect">
            <a:avLst/>
          </a:prstGeom>
        </p:spPr>
        <p:txBody>
          <a:bodyPr vert="horz" lIns="91440" tIns="45720" rIns="91440" bIns="45720" rtlCol="0" anchor="ctr"/>
          <a:p>
            <a:pPr marL="0" marR="0" lvl="0" indent="0" algn="l" defTabSz="685800" rtl="0" eaLnBrk="1" fontAlgn="auto" latinLnBrk="0" hangingPunct="1">
              <a:lnSpc>
                <a:spcPct val="100000"/>
              </a:lnSpc>
              <a:spcBef>
                <a:spcPts val="0"/>
              </a:spcBef>
              <a:spcAft>
                <a:spcPts val="0"/>
              </a:spcAft>
              <a:buClrTx/>
              <a:buSzTx/>
              <a:buFontTx/>
              <a:buNone/>
              <a:defRPr/>
            </a:pPr>
            <a:fld id="{8923DE96-F3CE-4349-9A86-B0B63BA7F594}" type="datetimeFigureOut">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2"/>
          </p:nvPr>
        </p:nvSpPr>
        <p:spPr>
          <a:xfrm>
            <a:off x="3028950" y="6356350"/>
            <a:ext cx="3086100" cy="366713"/>
          </a:xfrm>
          <a:prstGeom prst="rect">
            <a:avLst/>
          </a:prstGeom>
        </p:spPr>
        <p:txBody>
          <a:bodyPr vert="horz" lIns="91440" tIns="45720" rIns="91440" bIns="45720" rtlCol="0"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3"/>
          </p:nvPr>
        </p:nvSpPr>
        <p:spPr>
          <a:xfrm>
            <a:off x="6457950" y="6356350"/>
            <a:ext cx="2057400" cy="366713"/>
          </a:xfrm>
          <a:prstGeom prst="rect">
            <a:avLst/>
          </a:prstGeom>
        </p:spPr>
        <p:txBody>
          <a:bodyPr vert="horz" wrap="square" lIns="91440" tIns="45720" rIns="91440" bIns="45720" numCol="1" anchor="ctr" anchorCtr="0" compatLnSpc="1"/>
          <a:p>
            <a:pPr lvl="0" eaLnBrk="1" fontAlgn="base" hangingPunct="1">
              <a:buNone/>
            </a:pPr>
            <a:fld id="{9A0DB2DC-4C9A-4742-B13C-FB6460FD3503}" type="slidenum">
              <a:rPr lang="zh-CN" altLang="en-US" strike="noStrike" noProof="1" dirty="0">
                <a:latin typeface="Nexa Light" pitchFamily="50" charset="0"/>
                <a:ea typeface="华康少女文字W5(P)" pitchFamily="82" charset="-122"/>
                <a:cs typeface="+mn-cs"/>
              </a:rPr>
            </a:fld>
            <a:endParaRPr lang="zh-CN" altLang="en-US" strike="noStrike" noProof="1" dirty="0">
              <a:latin typeface="Nexa Light" pitchFamily="50" charset="0"/>
            </a:endParaRPr>
          </a:p>
        </p:txBody>
      </p:sp>
    </p:spTree>
  </p:cSld>
  <p:clrMapOvr>
    <a:masterClrMapping/>
  </p:clrMapOvr>
  <p:transition spd="slow"/>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076354"/>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a:xfrm>
            <a:off x="628650" y="6356350"/>
            <a:ext cx="2057400" cy="366713"/>
          </a:xfrm>
          <a:prstGeom prst="rect">
            <a:avLst/>
          </a:prstGeom>
        </p:spPr>
        <p:txBody>
          <a:bodyPr vert="horz" lIns="91440" tIns="45720" rIns="91440" bIns="45720" rtlCol="0" anchor="ct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a:xfrm>
            <a:off x="3028950" y="6356350"/>
            <a:ext cx="3086100" cy="366713"/>
          </a:xfrm>
          <a:prstGeom prst="rect">
            <a:avLst/>
          </a:prstGeom>
        </p:spPr>
        <p:txBody>
          <a:bodyPr vert="horz" lIns="91440" tIns="45720" rIns="91440" bIns="45720" rtlCol="0"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a:xfrm>
            <a:off x="6457950" y="6356350"/>
            <a:ext cx="2057400" cy="366713"/>
          </a:xfrm>
          <a:prstGeom prst="rect">
            <a:avLst/>
          </a:prstGeom>
        </p:spPr>
        <p:txBody>
          <a:bodyPr vert="horz" wrap="square" lIns="91440" tIns="45720" rIns="91440" bIns="45720" numCol="1" anchor="ctr" anchorCtr="0" compatLnSpc="1"/>
          <a:p>
            <a:pPr lvl="0" eaLnBrk="1" fontAlgn="base" hangingPunct="1">
              <a:buNone/>
            </a:pPr>
            <a:fld id="{9A0DB2DC-4C9A-4742-B13C-FB6460FD3503}" type="slidenum">
              <a:rPr lang="en-US" altLang="zh-CN" strike="noStrike" noProof="1" dirty="0">
                <a:latin typeface="Arial" panose="020B0604020202020204" pitchFamily="34" charset="0"/>
                <a:ea typeface="华康少女文字W5(P)" pitchFamily="82" charset="-122"/>
                <a:cs typeface="+mn-cs"/>
              </a:rPr>
            </a:fld>
            <a:endParaRPr lang="en-US" altLang="zh-CN" strike="noStrike" noProof="1" dirty="0">
              <a:latin typeface="Arial" panose="020B0604020202020204" pitchFamily="34" charset="0"/>
            </a:endParaRPr>
          </a:p>
        </p:txBody>
      </p:sp>
    </p:spTree>
  </p:cSld>
  <p:clrMapOvr>
    <a:masterClrMapping/>
  </p:clrMapOvr>
  <p:transition spd="slow"/>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2530" name="文本框 32"/>
          <p:cNvSpPr txBox="1"/>
          <p:nvPr userDrawn="1"/>
        </p:nvSpPr>
        <p:spPr>
          <a:xfrm>
            <a:off x="265113" y="342900"/>
            <a:ext cx="1787525" cy="266700"/>
          </a:xfrm>
          <a:prstGeom prst="rect">
            <a:avLst/>
          </a:prstGeom>
          <a:noFill/>
          <a:ln w="9525">
            <a:noFill/>
          </a:ln>
        </p:spPr>
        <p:txBody>
          <a:bodyPr wrap="none" lIns="68567" tIns="34283" rIns="68567" bIns="34283" anchor="t" anchorCtr="0">
            <a:spAutoFit/>
          </a:bodyPr>
          <a:p>
            <a:pPr lvl="0"/>
            <a:r>
              <a:rPr lang="zh-CN" altLang="en-US" sz="1300" dirty="0">
                <a:solidFill>
                  <a:srgbClr val="808080"/>
                </a:solidFill>
                <a:latin typeface="微软雅黑" panose="020B0503020204020204" pitchFamily="34" charset="-122"/>
                <a:ea typeface="微软雅黑" panose="020B0503020204020204" pitchFamily="34" charset="-122"/>
                <a:sym typeface="Nexa Light" pitchFamily="50" charset="0"/>
              </a:rPr>
              <a:t>点击添加相关标题文字</a:t>
            </a:r>
            <a:endParaRPr lang="zh-CN" altLang="en-US" sz="1300" dirty="0">
              <a:solidFill>
                <a:srgbClr val="808080"/>
              </a:solidFill>
              <a:latin typeface="微软雅黑" panose="020B0503020204020204" pitchFamily="34" charset="-122"/>
              <a:ea typeface="微软雅黑" panose="020B0503020204020204" pitchFamily="34" charset="-122"/>
              <a:sym typeface="Nexa Light" pitchFamily="50" charset="0"/>
            </a:endParaRPr>
          </a:p>
        </p:txBody>
      </p:sp>
      <p:sp>
        <p:nvSpPr>
          <p:cNvPr id="22531" name="文本框 33"/>
          <p:cNvSpPr txBox="1"/>
          <p:nvPr userDrawn="1"/>
        </p:nvSpPr>
        <p:spPr>
          <a:xfrm>
            <a:off x="265113" y="620713"/>
            <a:ext cx="1905000" cy="204787"/>
          </a:xfrm>
          <a:prstGeom prst="rect">
            <a:avLst/>
          </a:prstGeom>
          <a:noFill/>
          <a:ln w="9525">
            <a:noFill/>
          </a:ln>
        </p:spPr>
        <p:txBody>
          <a:bodyPr wrap="none" lIns="68567" tIns="34283" rIns="68567" bIns="34283" anchor="t" anchorCtr="0">
            <a:spAutoFit/>
          </a:bodyPr>
          <a:p>
            <a:pPr lvl="0"/>
            <a:r>
              <a:rPr lang="en-US" altLang="zh-CN" sz="900" dirty="0">
                <a:solidFill>
                  <a:srgbClr val="808080"/>
                </a:solidFill>
                <a:latin typeface="Nexa Light" pitchFamily="50" charset="0"/>
                <a:ea typeface="华康少女文字W5(P)" pitchFamily="82" charset="-122"/>
                <a:sym typeface="Nexa Light" pitchFamily="50" charset="0"/>
              </a:rPr>
              <a:t>ADD RELATED TITLE WORDS</a:t>
            </a:r>
            <a:endParaRPr lang="zh-CN" altLang="en-US" sz="900" dirty="0">
              <a:solidFill>
                <a:srgbClr val="808080"/>
              </a:solidFill>
              <a:latin typeface="Nexa Light" pitchFamily="50" charset="0"/>
              <a:ea typeface="华康少女文字W5(P)" pitchFamily="82" charset="-122"/>
              <a:sym typeface="Nexa Light" pitchFamily="50" charset="0"/>
            </a:endParaRPr>
          </a:p>
        </p:txBody>
      </p:sp>
      <p:sp>
        <p:nvSpPr>
          <p:cNvPr id="7" name="矩形 6"/>
          <p:cNvSpPr/>
          <p:nvPr userDrawn="1"/>
        </p:nvSpPr>
        <p:spPr>
          <a:xfrm>
            <a:off x="0" y="342900"/>
            <a:ext cx="160338" cy="5572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3" rIns="68567" bIns="34283" rtlCol="0" anchor="ctr"/>
          <a:lstStyle/>
          <a:p>
            <a:pPr algn="ctr" defTabSz="685800" fontAlgn="base"/>
            <a:endParaRPr lang="zh-CN" altLang="en-US" sz="1400" strike="noStrike" noProof="1" dirty="0">
              <a:solidFill>
                <a:srgbClr val="E7E6E6">
                  <a:lumMod val="50000"/>
                </a:srgbClr>
              </a:solidFill>
              <a:cs typeface="+mn-ea"/>
              <a:sym typeface="+mn-lt"/>
            </a:endParaRPr>
          </a:p>
        </p:txBody>
      </p:sp>
      <p:sp>
        <p:nvSpPr>
          <p:cNvPr id="2" name="日期占位符 1"/>
          <p:cNvSpPr>
            <a:spLocks noGrp="1"/>
          </p:cNvSpPr>
          <p:nvPr>
            <p:ph type="dt" sz="half" idx="10"/>
          </p:nvPr>
        </p:nvSpPr>
        <p:spPr>
          <a:xfrm>
            <a:off x="628650" y="6356350"/>
            <a:ext cx="2057400" cy="366713"/>
          </a:xfrm>
          <a:prstGeom prst="rect">
            <a:avLst/>
          </a:prstGeom>
        </p:spPr>
        <p:txBody>
          <a:bodyPr vert="horz" lIns="91440" tIns="45720" rIns="91440" bIns="45720" rtlCol="0" anchor="ctr"/>
          <a:p>
            <a:pPr marL="0" marR="0" lvl="0" indent="0" algn="l" defTabSz="685800" rtl="0" eaLnBrk="1" fontAlgn="auto" latinLnBrk="0" hangingPunct="1">
              <a:lnSpc>
                <a:spcPct val="100000"/>
              </a:lnSpc>
              <a:spcBef>
                <a:spcPts val="0"/>
              </a:spcBef>
              <a:spcAft>
                <a:spcPts val="0"/>
              </a:spcAft>
              <a:buClrTx/>
              <a:buSzTx/>
              <a:buFontTx/>
              <a:buNone/>
              <a:defRPr/>
            </a:pPr>
            <a:fld id="{8923DE96-F3CE-4349-9A86-B0B63BA7F594}" type="datetimeFigureOut">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a:xfrm>
            <a:off x="3028950" y="6356350"/>
            <a:ext cx="3086100" cy="366713"/>
          </a:xfrm>
          <a:prstGeom prst="rect">
            <a:avLst/>
          </a:prstGeom>
        </p:spPr>
        <p:txBody>
          <a:bodyPr vert="horz" lIns="91440" tIns="45720" rIns="91440" bIns="45720" rtlCol="0"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a:xfrm>
            <a:off x="6457950" y="6356350"/>
            <a:ext cx="2057400" cy="366713"/>
          </a:xfrm>
          <a:prstGeom prst="rect">
            <a:avLst/>
          </a:prstGeom>
        </p:spPr>
        <p:txBody>
          <a:bodyPr vert="horz" wrap="square" lIns="91440" tIns="45720" rIns="91440" bIns="45720" numCol="1" anchor="ctr" anchorCtr="0" compatLnSpc="1"/>
          <a:p>
            <a:pPr lvl="0" eaLnBrk="1" fontAlgn="base" hangingPunct="1">
              <a:buNone/>
            </a:pPr>
            <a:fld id="{9A0DB2DC-4C9A-4742-B13C-FB6460FD3503}" type="slidenum">
              <a:rPr lang="zh-CN" altLang="en-US" strike="noStrike" noProof="1" dirty="0">
                <a:latin typeface="Nexa Light" pitchFamily="50" charset="0"/>
                <a:ea typeface="华康少女文字W5(P)" pitchFamily="82" charset="-122"/>
                <a:cs typeface="+mn-cs"/>
              </a:rPr>
            </a:fld>
            <a:endParaRPr lang="zh-CN" altLang="en-US" strike="noStrike" noProof="1" dirty="0">
              <a:latin typeface="Nexa Light" pitchFamily="50" charset="0"/>
            </a:endParaRPr>
          </a:p>
        </p:txBody>
      </p:sp>
    </p:spTree>
  </p:cSld>
  <p:clrMapOvr>
    <a:overrideClrMapping bg1="lt1" tx1="dk1" bg2="lt2" tx2="dk2" accent1="accent1" accent2="accent2" accent3="accent3" accent4="accent4" accent5="accent5" accent6="accent6" hlink="hlink" folHlink="folHlink"/>
  </p:clrMapOvr>
  <p:transition spd="med" advClick="0" advTm="0">
    <p:push dir="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23554" name="Picture 2" descr="bg-1"/>
          <p:cNvPicPr>
            <a:picLocks noChangeAspect="1"/>
          </p:cNvPicPr>
          <p:nvPr/>
        </p:nvPicPr>
        <p:blipFill>
          <a:blip r:embed="rId3">
            <a:lum bright="1999"/>
          </a:blip>
          <a:stretch>
            <a:fillRect/>
          </a:stretch>
        </p:blipFill>
        <p:spPr>
          <a:xfrm>
            <a:off x="0" y="2162175"/>
            <a:ext cx="9144000" cy="4695825"/>
          </a:xfrm>
          <a:prstGeom prst="rect">
            <a:avLst/>
          </a:prstGeom>
          <a:noFill/>
          <a:ln w="9525">
            <a:noFill/>
          </a:ln>
        </p:spPr>
      </p:pic>
      <p:sp>
        <p:nvSpPr>
          <p:cNvPr id="13" name="未知"/>
          <p:cNvSpPr/>
          <p:nvPr/>
        </p:nvSpPr>
        <p:spPr bwMode="auto">
          <a:xfrm>
            <a:off x="-1587" y="1447800"/>
            <a:ext cx="9156700" cy="3832225"/>
          </a:xfrm>
          <a:custGeom>
            <a:avLst/>
            <a:gdLst>
              <a:gd name="T0" fmla="*/ 19034 w 5773"/>
              <a:gd name="T1" fmla="*/ 196850 h 2414"/>
              <a:gd name="T2" fmla="*/ 2190439 w 5773"/>
              <a:gd name="T3" fmla="*/ 19050 h 2414"/>
              <a:gd name="T4" fmla="*/ 6446013 w 5773"/>
              <a:gd name="T5" fmla="*/ 922338 h 2414"/>
              <a:gd name="T6" fmla="*/ 9156701 w 5773"/>
              <a:gd name="T7" fmla="*/ 187325 h 2414"/>
              <a:gd name="T8" fmla="*/ 9145598 w 5773"/>
              <a:gd name="T9" fmla="*/ 3414713 h 2414"/>
              <a:gd name="T10" fmla="*/ 6290573 w 5773"/>
              <a:gd name="T11" fmla="*/ 3592513 h 2414"/>
              <a:gd name="T12" fmla="*/ 3113564 w 5773"/>
              <a:gd name="T13" fmla="*/ 3011488 h 2414"/>
              <a:gd name="T14" fmla="*/ 9517 w 5773"/>
              <a:gd name="T15" fmla="*/ 3821113 h 2414"/>
              <a:gd name="T16" fmla="*/ 19034 w 5773"/>
              <a:gd name="T17" fmla="*/ 196850 h 2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4" name="未知"/>
          <p:cNvSpPr/>
          <p:nvPr/>
        </p:nvSpPr>
        <p:spPr bwMode="auto">
          <a:xfrm>
            <a:off x="-1587" y="1730375"/>
            <a:ext cx="9142413" cy="3265488"/>
          </a:xfrm>
          <a:custGeom>
            <a:avLst/>
            <a:gdLst>
              <a:gd name="T0" fmla="*/ 9517 w 5764"/>
              <a:gd name="T1" fmla="*/ 431800 h 2057"/>
              <a:gd name="T2" fmla="*/ 2304637 w 5764"/>
              <a:gd name="T3" fmla="*/ 15875 h 2057"/>
              <a:gd name="T4" fmla="*/ 6633166 w 5764"/>
              <a:gd name="T5" fmla="*/ 765175 h 2057"/>
              <a:gd name="T6" fmla="*/ 9142413 w 5764"/>
              <a:gd name="T7" fmla="*/ 244475 h 2057"/>
              <a:gd name="T8" fmla="*/ 9142413 w 5764"/>
              <a:gd name="T9" fmla="*/ 2867025 h 2057"/>
              <a:gd name="T10" fmla="*/ 6352423 w 5764"/>
              <a:gd name="T11" fmla="*/ 3165475 h 2057"/>
              <a:gd name="T12" fmla="*/ 2999359 w 5764"/>
              <a:gd name="T13" fmla="*/ 2416175 h 2057"/>
              <a:gd name="T14" fmla="*/ 9517 w 5764"/>
              <a:gd name="T15" fmla="*/ 3122613 h 2057"/>
              <a:gd name="T16" fmla="*/ 9517 w 5764"/>
              <a:gd name="T17" fmla="*/ 431800 h 20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nvGrpSpPr>
          <p:cNvPr id="23557" name="Group 5"/>
          <p:cNvGrpSpPr/>
          <p:nvPr/>
        </p:nvGrpSpPr>
        <p:grpSpPr>
          <a:xfrm>
            <a:off x="7086600" y="1947863"/>
            <a:ext cx="533400" cy="533400"/>
            <a:chOff x="0" y="0"/>
            <a:chExt cx="288" cy="288"/>
          </a:xfrm>
        </p:grpSpPr>
        <p:sp>
          <p:nvSpPr>
            <p:cNvPr id="16"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7"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23560" name="Group 8"/>
          <p:cNvGrpSpPr/>
          <p:nvPr/>
        </p:nvGrpSpPr>
        <p:grpSpPr>
          <a:xfrm>
            <a:off x="7620000" y="1371600"/>
            <a:ext cx="914400" cy="914400"/>
            <a:chOff x="0" y="0"/>
            <a:chExt cx="576" cy="576"/>
          </a:xfrm>
        </p:grpSpPr>
        <p:sp>
          <p:nvSpPr>
            <p:cNvPr id="19" name="Oval 9"/>
            <p:cNvSpPr>
              <a:spLocks noChangeArrowheads="1"/>
            </p:cNvSpPr>
            <p:nvPr/>
          </p:nvSpPr>
          <p:spPr bwMode="auto">
            <a:xfrm>
              <a:off x="0" y="0"/>
              <a:ext cx="576" cy="576"/>
            </a:xfrm>
            <a:prstGeom prst="ellipse">
              <a:avLst/>
            </a:prstGeom>
            <a:solidFill>
              <a:srgbClr val="CC99FF">
                <a:alpha val="52940"/>
              </a:srgbClr>
            </a:soli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0"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23563" name="Group 11"/>
          <p:cNvGrpSpPr/>
          <p:nvPr/>
        </p:nvGrpSpPr>
        <p:grpSpPr>
          <a:xfrm>
            <a:off x="304800" y="3429000"/>
            <a:ext cx="1295400" cy="1371600"/>
            <a:chOff x="0" y="0"/>
            <a:chExt cx="576" cy="576"/>
          </a:xfrm>
        </p:grpSpPr>
        <p:sp>
          <p:nvSpPr>
            <p:cNvPr id="22" name="Oval 12"/>
            <p:cNvSpPr>
              <a:spLocks noChangeArrowheads="1"/>
            </p:cNvSpPr>
            <p:nvPr/>
          </p:nvSpPr>
          <p:spPr bwMode="auto">
            <a:xfrm>
              <a:off x="0" y="0"/>
              <a:ext cx="576" cy="576"/>
            </a:xfrm>
            <a:prstGeom prst="ellipse">
              <a:avLst/>
            </a:prstGeom>
            <a:gradFill rotWithShape="1">
              <a:gsLst>
                <a:gs pos="0">
                  <a:srgbClr val="FFFFFF"/>
                </a:gs>
                <a:gs pos="100000">
                  <a:srgbClr val="9933FF"/>
                </a:gs>
              </a:gsLst>
              <a:path path="shape">
                <a:fillToRect l="50000" t="50000" r="50000" b="50000"/>
              </a:path>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3"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23566" name="Picture 16" descr="wechangelives"/>
          <p:cNvPicPr>
            <a:picLocks noChangeAspect="1"/>
          </p:cNvPicPr>
          <p:nvPr/>
        </p:nvPicPr>
        <p:blipFill>
          <a:blip r:embed="rId4">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2062" name="Rectangle 14"/>
          <p:cNvSpPr>
            <a:spLocks noGrp="1" noChangeArrowheads="1"/>
          </p:cNvSpPr>
          <p:nvPr>
            <p:ph type="ctrTitle"/>
          </p:nvPr>
        </p:nvSpPr>
        <p:spPr>
          <a:xfrm>
            <a:off x="1187450" y="3357563"/>
            <a:ext cx="7086600" cy="1012825"/>
          </a:xfrm>
          <a:effectLst>
            <a:outerShdw dist="28398" dir="1593903" algn="ctr" rotWithShape="0">
              <a:schemeClr val="bg2">
                <a:alpha val="50000"/>
              </a:schemeClr>
            </a:outerShdw>
          </a:effectLst>
        </p:spPr>
        <p:txBody>
          <a:bodyPr/>
          <a:lstStyle>
            <a:lvl1pPr algn="ctr">
              <a:defRPr sz="5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楷体_GB2312" pitchFamily="49" charset="-122"/>
              </a:defRPr>
            </a:lvl1pPr>
          </a:lstStyle>
          <a:p>
            <a:pPr lvl="0" fontAlgn="base"/>
            <a:r>
              <a:rPr lang="zh-CN" altLang="en-US" strike="noStrike" noProof="0" smtClean="0"/>
              <a:t>单击此处编辑母版标题样式</a:t>
            </a:r>
            <a:endParaRPr lang="zh-CN" altLang="en-US" strike="noStrike" noProof="0" smtClean="0"/>
          </a:p>
        </p:txBody>
      </p:sp>
      <p:sp>
        <p:nvSpPr>
          <p:cNvPr id="2063" name="Rectangle 15"/>
          <p:cNvSpPr>
            <a:spLocks noGrp="1" noChangeArrowheads="1"/>
          </p:cNvSpPr>
          <p:nvPr>
            <p:ph type="subTitle" idx="1"/>
          </p:nvPr>
        </p:nvSpPr>
        <p:spPr>
          <a:xfrm>
            <a:off x="1331913" y="2060575"/>
            <a:ext cx="6705600" cy="381000"/>
          </a:xfrm>
          <a:effectLst>
            <a:outerShdw dist="35921" dir="2700000" algn="ctr" rotWithShape="0">
              <a:schemeClr val="bg2"/>
            </a:outerShdw>
          </a:effectLst>
        </p:spPr>
        <p:txBody>
          <a:bodyPr/>
          <a:lstStyle>
            <a:lvl1pPr marL="0" indent="0" algn="ctr">
              <a:buFont typeface="Wingdings" panose="05000000000000000000" pitchFamily="2" charset="2"/>
              <a:buNone/>
              <a:defRPr sz="4000"/>
            </a:lvl1pPr>
          </a:lstStyle>
          <a:p>
            <a:pPr lvl="0" fontAlgn="base"/>
            <a:r>
              <a:rPr lang="zh-CN" altLang="en-US" strike="noStrike" noProof="0" smtClean="0"/>
              <a:t>单击此处编辑母版副标题样式</a:t>
            </a:r>
            <a:endParaRPr lang="zh-CN" altLang="en-US" strike="noStrike" noProof="0" smtClean="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None/>
              <a:defRPr/>
            </a:pPr>
            <a:endParaRPr kumimoji="0" lang="zh-CN" altLang="en-US" sz="32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04813"/>
            <a:ext cx="2057400" cy="5688012"/>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04813"/>
            <a:ext cx="6019800" cy="5688012"/>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457200" y="1125538"/>
            <a:ext cx="8229600" cy="4967287"/>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Char char="v"/>
              <a:defRPr/>
            </a:pPr>
            <a:endParaRPr kumimoji="0" lang="zh-CN" altLang="en-US" sz="28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0" y="214313"/>
            <a:ext cx="466725" cy="431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fontAlgn="base"/>
            <a:endParaRPr lang="zh-CN" altLang="en-US" sz="1400" strike="noStrike" noProof="1" dirty="0">
              <a:solidFill>
                <a:srgbClr val="E7E6E6">
                  <a:lumMod val="50000"/>
                </a:srgbClr>
              </a:solidFill>
              <a:cs typeface="+mn-ea"/>
              <a:sym typeface="+mn-lt"/>
            </a:endParaRPr>
          </a:p>
        </p:txBody>
      </p:sp>
      <p:sp>
        <p:nvSpPr>
          <p:cNvPr id="24587" name="文本框 37"/>
          <p:cNvSpPr txBox="1"/>
          <p:nvPr userDrawn="1"/>
        </p:nvSpPr>
        <p:spPr>
          <a:xfrm>
            <a:off x="546100" y="261938"/>
            <a:ext cx="1355725" cy="314325"/>
          </a:xfrm>
          <a:prstGeom prst="rect">
            <a:avLst/>
          </a:prstGeom>
          <a:noFill/>
          <a:ln w="9525">
            <a:noFill/>
          </a:ln>
        </p:spPr>
        <p:txBody>
          <a:bodyPr wrap="none" lIns="68584" tIns="34292" rIns="68584" bIns="34292" anchor="t" anchorCtr="0">
            <a:spAutoFit/>
          </a:bodyPr>
          <a:p>
            <a:pPr lvl="0"/>
            <a:r>
              <a:rPr lang="zh-CN" altLang="zh-CN" sz="1600" dirty="0">
                <a:solidFill>
                  <a:schemeClr val="accent1"/>
                </a:solidFill>
                <a:latin typeface="微软雅黑" panose="020B0503020204020204" pitchFamily="34" charset="-122"/>
                <a:ea typeface="微软雅黑" panose="020B0503020204020204" pitchFamily="34" charset="-122"/>
              </a:rPr>
              <a:t>工作完成情况</a:t>
            </a:r>
            <a:endParaRPr lang="zh-CN" altLang="zh-CN" sz="16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11266" name="Picture 2" descr="bg-1"/>
          <p:cNvPicPr>
            <a:picLocks noChangeAspect="1"/>
          </p:cNvPicPr>
          <p:nvPr/>
        </p:nvPicPr>
        <p:blipFill>
          <a:blip r:embed="rId3">
            <a:lum bright="1999"/>
          </a:blip>
          <a:stretch>
            <a:fillRect/>
          </a:stretch>
        </p:blipFill>
        <p:spPr>
          <a:xfrm>
            <a:off x="0" y="2162175"/>
            <a:ext cx="9144000" cy="4695825"/>
          </a:xfrm>
          <a:prstGeom prst="rect">
            <a:avLst/>
          </a:prstGeom>
          <a:noFill/>
          <a:ln w="9525">
            <a:noFill/>
          </a:ln>
        </p:spPr>
      </p:pic>
      <p:sp>
        <p:nvSpPr>
          <p:cNvPr id="13" name="未知"/>
          <p:cNvSpPr/>
          <p:nvPr/>
        </p:nvSpPr>
        <p:spPr bwMode="auto">
          <a:xfrm>
            <a:off x="-1587" y="1447800"/>
            <a:ext cx="9156700" cy="3832225"/>
          </a:xfrm>
          <a:custGeom>
            <a:avLst/>
            <a:gdLst>
              <a:gd name="T0" fmla="*/ 19034 w 5773"/>
              <a:gd name="T1" fmla="*/ 196850 h 2414"/>
              <a:gd name="T2" fmla="*/ 2190439 w 5773"/>
              <a:gd name="T3" fmla="*/ 19050 h 2414"/>
              <a:gd name="T4" fmla="*/ 6446013 w 5773"/>
              <a:gd name="T5" fmla="*/ 922338 h 2414"/>
              <a:gd name="T6" fmla="*/ 9156701 w 5773"/>
              <a:gd name="T7" fmla="*/ 187325 h 2414"/>
              <a:gd name="T8" fmla="*/ 9145598 w 5773"/>
              <a:gd name="T9" fmla="*/ 3414713 h 2414"/>
              <a:gd name="T10" fmla="*/ 6290573 w 5773"/>
              <a:gd name="T11" fmla="*/ 3592513 h 2414"/>
              <a:gd name="T12" fmla="*/ 3113564 w 5773"/>
              <a:gd name="T13" fmla="*/ 3011488 h 2414"/>
              <a:gd name="T14" fmla="*/ 9517 w 5773"/>
              <a:gd name="T15" fmla="*/ 3821113 h 2414"/>
              <a:gd name="T16" fmla="*/ 19034 w 5773"/>
              <a:gd name="T17" fmla="*/ 196850 h 2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4" name="未知"/>
          <p:cNvSpPr/>
          <p:nvPr/>
        </p:nvSpPr>
        <p:spPr bwMode="auto">
          <a:xfrm>
            <a:off x="-1587" y="1730375"/>
            <a:ext cx="9142413" cy="3265488"/>
          </a:xfrm>
          <a:custGeom>
            <a:avLst/>
            <a:gdLst>
              <a:gd name="T0" fmla="*/ 9517 w 5764"/>
              <a:gd name="T1" fmla="*/ 431800 h 2057"/>
              <a:gd name="T2" fmla="*/ 2304637 w 5764"/>
              <a:gd name="T3" fmla="*/ 15875 h 2057"/>
              <a:gd name="T4" fmla="*/ 6633166 w 5764"/>
              <a:gd name="T5" fmla="*/ 765175 h 2057"/>
              <a:gd name="T6" fmla="*/ 9142413 w 5764"/>
              <a:gd name="T7" fmla="*/ 244475 h 2057"/>
              <a:gd name="T8" fmla="*/ 9142413 w 5764"/>
              <a:gd name="T9" fmla="*/ 2867025 h 2057"/>
              <a:gd name="T10" fmla="*/ 6352423 w 5764"/>
              <a:gd name="T11" fmla="*/ 3165475 h 2057"/>
              <a:gd name="T12" fmla="*/ 2999359 w 5764"/>
              <a:gd name="T13" fmla="*/ 2416175 h 2057"/>
              <a:gd name="T14" fmla="*/ 9517 w 5764"/>
              <a:gd name="T15" fmla="*/ 3122613 h 2057"/>
              <a:gd name="T16" fmla="*/ 9517 w 5764"/>
              <a:gd name="T17" fmla="*/ 431800 h 20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nvGrpSpPr>
          <p:cNvPr id="11269" name="Group 5"/>
          <p:cNvGrpSpPr/>
          <p:nvPr/>
        </p:nvGrpSpPr>
        <p:grpSpPr>
          <a:xfrm>
            <a:off x="7086600" y="1947863"/>
            <a:ext cx="533400" cy="533400"/>
            <a:chOff x="0" y="0"/>
            <a:chExt cx="288" cy="288"/>
          </a:xfrm>
        </p:grpSpPr>
        <p:sp>
          <p:nvSpPr>
            <p:cNvPr id="16"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7"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1272" name="Group 8"/>
          <p:cNvGrpSpPr/>
          <p:nvPr/>
        </p:nvGrpSpPr>
        <p:grpSpPr>
          <a:xfrm>
            <a:off x="7620000" y="1371600"/>
            <a:ext cx="914400" cy="914400"/>
            <a:chOff x="0" y="0"/>
            <a:chExt cx="576" cy="576"/>
          </a:xfrm>
        </p:grpSpPr>
        <p:sp>
          <p:nvSpPr>
            <p:cNvPr id="19" name="Oval 9"/>
            <p:cNvSpPr>
              <a:spLocks noChangeArrowheads="1"/>
            </p:cNvSpPr>
            <p:nvPr/>
          </p:nvSpPr>
          <p:spPr bwMode="auto">
            <a:xfrm>
              <a:off x="0" y="0"/>
              <a:ext cx="576" cy="576"/>
            </a:xfrm>
            <a:prstGeom prst="ellipse">
              <a:avLst/>
            </a:prstGeom>
            <a:solidFill>
              <a:srgbClr val="CC99FF">
                <a:alpha val="52940"/>
              </a:srgbClr>
            </a:soli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0"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1275" name="Group 11"/>
          <p:cNvGrpSpPr/>
          <p:nvPr/>
        </p:nvGrpSpPr>
        <p:grpSpPr>
          <a:xfrm>
            <a:off x="304800" y="3429000"/>
            <a:ext cx="1295400" cy="1371600"/>
            <a:chOff x="0" y="0"/>
            <a:chExt cx="576" cy="576"/>
          </a:xfrm>
        </p:grpSpPr>
        <p:sp>
          <p:nvSpPr>
            <p:cNvPr id="22" name="Oval 12"/>
            <p:cNvSpPr>
              <a:spLocks noChangeArrowheads="1"/>
            </p:cNvSpPr>
            <p:nvPr/>
          </p:nvSpPr>
          <p:spPr bwMode="auto">
            <a:xfrm>
              <a:off x="0" y="0"/>
              <a:ext cx="576" cy="576"/>
            </a:xfrm>
            <a:prstGeom prst="ellipse">
              <a:avLst/>
            </a:prstGeom>
            <a:gradFill rotWithShape="1">
              <a:gsLst>
                <a:gs pos="0">
                  <a:srgbClr val="FFFFFF"/>
                </a:gs>
                <a:gs pos="100000">
                  <a:srgbClr val="9933FF"/>
                </a:gs>
              </a:gsLst>
              <a:path path="shape">
                <a:fillToRect l="50000" t="50000" r="50000" b="50000"/>
              </a:path>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3"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11278" name="Picture 16" descr="wechangelives"/>
          <p:cNvPicPr>
            <a:picLocks noChangeAspect="1"/>
          </p:cNvPicPr>
          <p:nvPr/>
        </p:nvPicPr>
        <p:blipFill>
          <a:blip r:embed="rId4">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2062" name="Rectangle 14"/>
          <p:cNvSpPr>
            <a:spLocks noGrp="1" noChangeArrowheads="1"/>
          </p:cNvSpPr>
          <p:nvPr>
            <p:ph type="ctrTitle"/>
          </p:nvPr>
        </p:nvSpPr>
        <p:spPr>
          <a:xfrm>
            <a:off x="1187450" y="3357563"/>
            <a:ext cx="7086600" cy="1012825"/>
          </a:xfrm>
          <a:effectLst>
            <a:outerShdw dist="28398" dir="1593903" algn="ctr" rotWithShape="0">
              <a:schemeClr val="bg2">
                <a:alpha val="50000"/>
              </a:schemeClr>
            </a:outerShdw>
          </a:effectLst>
        </p:spPr>
        <p:txBody>
          <a:bodyPr/>
          <a:lstStyle>
            <a:lvl1pPr algn="ctr">
              <a:defRPr sz="5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楷体_GB2312" pitchFamily="49" charset="-122"/>
              </a:defRPr>
            </a:lvl1pPr>
          </a:lstStyle>
          <a:p>
            <a:pPr lvl="0" fontAlgn="base"/>
            <a:r>
              <a:rPr lang="zh-CN" altLang="en-US" strike="noStrike" noProof="0" smtClean="0"/>
              <a:t>单击此处编辑母版标题样式</a:t>
            </a:r>
            <a:endParaRPr lang="zh-CN" altLang="en-US" strike="noStrike" noProof="0" smtClean="0"/>
          </a:p>
        </p:txBody>
      </p:sp>
      <p:sp>
        <p:nvSpPr>
          <p:cNvPr id="2063" name="Rectangle 15"/>
          <p:cNvSpPr>
            <a:spLocks noGrp="1" noChangeArrowheads="1"/>
          </p:cNvSpPr>
          <p:nvPr>
            <p:ph type="subTitle" idx="1"/>
          </p:nvPr>
        </p:nvSpPr>
        <p:spPr>
          <a:xfrm>
            <a:off x="1331913" y="2060575"/>
            <a:ext cx="6705600" cy="381000"/>
          </a:xfrm>
          <a:effectLst>
            <a:outerShdw dist="35921" dir="2700000" algn="ctr" rotWithShape="0">
              <a:schemeClr val="bg2"/>
            </a:outerShdw>
          </a:effectLst>
        </p:spPr>
        <p:txBody>
          <a:bodyPr/>
          <a:lstStyle>
            <a:lvl1pPr marL="0" indent="0" algn="ctr">
              <a:buFont typeface="Wingdings" panose="05000000000000000000" pitchFamily="2" charset="2"/>
              <a:buNone/>
              <a:defRPr sz="4000"/>
            </a:lvl1pPr>
          </a:lstStyle>
          <a:p>
            <a:pPr lvl="0" fontAlgn="base"/>
            <a:r>
              <a:rPr lang="zh-CN" altLang="en-US" strike="noStrike" noProof="0" smtClean="0"/>
              <a:t>单击此处编辑母版副标题样式</a:t>
            </a:r>
            <a:endParaRPr lang="zh-CN" altLang="en-US" strike="noStrike" noProof="0" smtClean="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None/>
              <a:defRPr/>
            </a:pPr>
            <a:endParaRPr kumimoji="0" lang="zh-CN" altLang="en-US" sz="32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04813"/>
            <a:ext cx="2057400" cy="5688012"/>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04813"/>
            <a:ext cx="6019800" cy="5688012"/>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457200" y="1125538"/>
            <a:ext cx="8229600" cy="4967287"/>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Char char="v"/>
              <a:defRPr/>
            </a:pPr>
            <a:endParaRPr kumimoji="0" lang="zh-CN" altLang="en-US" sz="28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0" y="214313"/>
            <a:ext cx="466725" cy="431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fontAlgn="base"/>
            <a:endParaRPr lang="zh-CN" altLang="en-US" sz="1400" strike="noStrike" noProof="1" dirty="0">
              <a:solidFill>
                <a:srgbClr val="E7E6E6">
                  <a:lumMod val="50000"/>
                </a:srgbClr>
              </a:solidFill>
              <a:cs typeface="+mn-ea"/>
              <a:sym typeface="+mn-lt"/>
            </a:endParaRPr>
          </a:p>
        </p:txBody>
      </p:sp>
      <p:sp>
        <p:nvSpPr>
          <p:cNvPr id="12299" name="文本框 37"/>
          <p:cNvSpPr txBox="1"/>
          <p:nvPr userDrawn="1"/>
        </p:nvSpPr>
        <p:spPr>
          <a:xfrm>
            <a:off x="546100" y="261938"/>
            <a:ext cx="1355725" cy="314325"/>
          </a:xfrm>
          <a:prstGeom prst="rect">
            <a:avLst/>
          </a:prstGeom>
          <a:noFill/>
          <a:ln w="9525">
            <a:noFill/>
          </a:ln>
        </p:spPr>
        <p:txBody>
          <a:bodyPr wrap="none" lIns="68584" tIns="34292" rIns="68584" bIns="34292" anchor="t" anchorCtr="0">
            <a:spAutoFit/>
          </a:bodyPr>
          <a:p>
            <a:pPr lvl="0"/>
            <a:r>
              <a:rPr lang="zh-CN" altLang="zh-CN" sz="1600" dirty="0">
                <a:solidFill>
                  <a:schemeClr val="accent1"/>
                </a:solidFill>
                <a:latin typeface="微软雅黑" panose="020B0503020204020204" pitchFamily="34" charset="-122"/>
                <a:ea typeface="微软雅黑" panose="020B0503020204020204" pitchFamily="34" charset="-122"/>
              </a:rPr>
              <a:t>工作完成情况</a:t>
            </a:r>
            <a:endParaRPr lang="zh-CN" altLang="zh-CN" sz="16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None/>
              <a:defRPr/>
            </a:pPr>
            <a:endParaRPr kumimoji="0" lang="zh-CN" altLang="en-US" sz="32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image" Target="../media/image7.png"/><Relationship Id="rId18" Type="http://schemas.openxmlformats.org/officeDocument/2006/relationships/image" Target="../media/image6.png"/><Relationship Id="rId17" Type="http://schemas.openxmlformats.org/officeDocument/2006/relationships/image" Target="../media/image5.png"/><Relationship Id="rId16" Type="http://schemas.openxmlformats.org/officeDocument/2006/relationships/image" Target="../media/image4.pn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4.xml"/><Relationship Id="rId8" Type="http://schemas.openxmlformats.org/officeDocument/2006/relationships/slideLayout" Target="../slideLayouts/slideLayout23.xml"/><Relationship Id="rId7" Type="http://schemas.openxmlformats.org/officeDocument/2006/relationships/slideLayout" Target="../slideLayouts/slideLayout22.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3" Type="http://schemas.openxmlformats.org/officeDocument/2006/relationships/slideLayout" Target="../slideLayouts/slideLayout18.xml"/><Relationship Id="rId2" Type="http://schemas.openxmlformats.org/officeDocument/2006/relationships/slideLayout" Target="../slideLayouts/slideLayout17.xml"/><Relationship Id="rId19" Type="http://schemas.openxmlformats.org/officeDocument/2006/relationships/theme" Target="../theme/theme2.xml"/><Relationship Id="rId18" Type="http://schemas.openxmlformats.org/officeDocument/2006/relationships/image" Target="../media/image7.png"/><Relationship Id="rId17" Type="http://schemas.openxmlformats.org/officeDocument/2006/relationships/image" Target="../media/image6.png"/><Relationship Id="rId16" Type="http://schemas.openxmlformats.org/officeDocument/2006/relationships/image" Target="../media/image5.png"/><Relationship Id="rId15" Type="http://schemas.openxmlformats.org/officeDocument/2006/relationships/image" Target="../media/image4.png"/><Relationship Id="rId14" Type="http://schemas.openxmlformats.org/officeDocument/2006/relationships/slideLayout" Target="../slideLayouts/slideLayout29.xml"/><Relationship Id="rId13" Type="http://schemas.openxmlformats.org/officeDocument/2006/relationships/slideLayout" Target="../slideLayouts/slideLayout28.xml"/><Relationship Id="rId12" Type="http://schemas.openxmlformats.org/officeDocument/2006/relationships/slideLayout" Target="../slideLayouts/slideLayout27.xml"/><Relationship Id="rId11" Type="http://schemas.openxmlformats.org/officeDocument/2006/relationships/slideLayout" Target="../slideLayouts/slideLayout26.xml"/><Relationship Id="rId10" Type="http://schemas.openxmlformats.org/officeDocument/2006/relationships/slideLayout" Target="../slideLayouts/slideLayout25.xml"/><Relationship Id="rId1"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6" Type="http://schemas.openxmlformats.org/officeDocument/2006/relationships/theme" Target="../theme/theme3.xml"/><Relationship Id="rId5" Type="http://schemas.openxmlformats.org/officeDocument/2006/relationships/slideLayout" Target="../slideLayouts/slideLayout34.xml"/><Relationship Id="rId4" Type="http://schemas.openxmlformats.org/officeDocument/2006/relationships/slideLayout" Target="../slideLayouts/slideLayout33.xml"/><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3.xml"/><Relationship Id="rId8" Type="http://schemas.openxmlformats.org/officeDocument/2006/relationships/slideLayout" Target="../slideLayouts/slideLayout42.xml"/><Relationship Id="rId7" Type="http://schemas.openxmlformats.org/officeDocument/2006/relationships/slideLayout" Target="../slideLayouts/slideLayout41.xml"/><Relationship Id="rId6" Type="http://schemas.openxmlformats.org/officeDocument/2006/relationships/slideLayout" Target="../slideLayouts/slideLayout40.xml"/><Relationship Id="rId5" Type="http://schemas.openxmlformats.org/officeDocument/2006/relationships/slideLayout" Target="../slideLayouts/slideLayout39.xml"/><Relationship Id="rId4" Type="http://schemas.openxmlformats.org/officeDocument/2006/relationships/slideLayout" Target="../slideLayouts/slideLayout38.xml"/><Relationship Id="rId3" Type="http://schemas.openxmlformats.org/officeDocument/2006/relationships/slideLayout" Target="../slideLayouts/slideLayout37.xml"/><Relationship Id="rId20" Type="http://schemas.openxmlformats.org/officeDocument/2006/relationships/theme" Target="../theme/theme4.xml"/><Relationship Id="rId2" Type="http://schemas.openxmlformats.org/officeDocument/2006/relationships/slideLayout" Target="../slideLayouts/slideLayout36.xml"/><Relationship Id="rId19" Type="http://schemas.openxmlformats.org/officeDocument/2006/relationships/image" Target="../media/image7.png"/><Relationship Id="rId18" Type="http://schemas.openxmlformats.org/officeDocument/2006/relationships/image" Target="../media/image6.png"/><Relationship Id="rId17" Type="http://schemas.openxmlformats.org/officeDocument/2006/relationships/image" Target="../media/image5.png"/><Relationship Id="rId16" Type="http://schemas.openxmlformats.org/officeDocument/2006/relationships/image" Target="../media/image4.png"/><Relationship Id="rId15" Type="http://schemas.openxmlformats.org/officeDocument/2006/relationships/slideLayout" Target="../slideLayouts/slideLayout49.xml"/><Relationship Id="rId14" Type="http://schemas.openxmlformats.org/officeDocument/2006/relationships/slideLayout" Target="../slideLayouts/slideLayout48.xml"/><Relationship Id="rId13" Type="http://schemas.openxmlformats.org/officeDocument/2006/relationships/slideLayout" Target="../slideLayouts/slideLayout47.xml"/><Relationship Id="rId12" Type="http://schemas.openxmlformats.org/officeDocument/2006/relationships/slideLayout" Target="../slideLayouts/slideLayout46.xml"/><Relationship Id="rId11" Type="http://schemas.openxmlformats.org/officeDocument/2006/relationships/slideLayout" Target="../slideLayouts/slideLayout45.xml"/><Relationship Id="rId10" Type="http://schemas.openxmlformats.org/officeDocument/2006/relationships/slideLayout" Target="../slideLayouts/slideLayout44.xml"/><Relationship Id="rId1"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8.xml"/><Relationship Id="rId8" Type="http://schemas.openxmlformats.org/officeDocument/2006/relationships/slideLayout" Target="../slideLayouts/slideLayout57.xml"/><Relationship Id="rId7" Type="http://schemas.openxmlformats.org/officeDocument/2006/relationships/slideLayout" Target="../slideLayouts/slideLayout56.xml"/><Relationship Id="rId6" Type="http://schemas.openxmlformats.org/officeDocument/2006/relationships/slideLayout" Target="../slideLayouts/slideLayout55.xml"/><Relationship Id="rId5" Type="http://schemas.openxmlformats.org/officeDocument/2006/relationships/slideLayout" Target="../slideLayouts/slideLayout54.xml"/><Relationship Id="rId4" Type="http://schemas.openxmlformats.org/officeDocument/2006/relationships/slideLayout" Target="../slideLayouts/slideLayout53.xml"/><Relationship Id="rId3" Type="http://schemas.openxmlformats.org/officeDocument/2006/relationships/slideLayout" Target="../slideLayouts/slideLayout52.xml"/><Relationship Id="rId20" Type="http://schemas.openxmlformats.org/officeDocument/2006/relationships/theme" Target="../theme/theme5.xml"/><Relationship Id="rId2" Type="http://schemas.openxmlformats.org/officeDocument/2006/relationships/slideLayout" Target="../slideLayouts/slideLayout51.xml"/><Relationship Id="rId19" Type="http://schemas.openxmlformats.org/officeDocument/2006/relationships/image" Target="../media/image7.png"/><Relationship Id="rId18" Type="http://schemas.openxmlformats.org/officeDocument/2006/relationships/image" Target="../media/image6.png"/><Relationship Id="rId17" Type="http://schemas.openxmlformats.org/officeDocument/2006/relationships/image" Target="../media/image5.png"/><Relationship Id="rId16" Type="http://schemas.openxmlformats.org/officeDocument/2006/relationships/image" Target="../media/image4.png"/><Relationship Id="rId15" Type="http://schemas.openxmlformats.org/officeDocument/2006/relationships/slideLayout" Target="../slideLayouts/slideLayout64.xml"/><Relationship Id="rId14" Type="http://schemas.openxmlformats.org/officeDocument/2006/relationships/slideLayout" Target="../slideLayouts/slideLayout63.xml"/><Relationship Id="rId13" Type="http://schemas.openxmlformats.org/officeDocument/2006/relationships/slideLayout" Target="../slideLayouts/slideLayout62.xml"/><Relationship Id="rId12" Type="http://schemas.openxmlformats.org/officeDocument/2006/relationships/slideLayout" Target="../slideLayouts/slideLayout61.xml"/><Relationship Id="rId11" Type="http://schemas.openxmlformats.org/officeDocument/2006/relationships/slideLayout" Target="../slideLayouts/slideLayout60.xml"/><Relationship Id="rId10" Type="http://schemas.openxmlformats.org/officeDocument/2006/relationships/slideLayout" Target="../slideLayouts/slideLayout59.xml"/><Relationship Id="rId1"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026" name="Picture 2" descr="rubin"/>
          <p:cNvPicPr>
            <a:picLocks noChangeAspect="1"/>
          </p:cNvPicPr>
          <p:nvPr userDrawn="1"/>
        </p:nvPicPr>
        <p:blipFill>
          <a:blip r:embed="rId16"/>
          <a:stretch>
            <a:fillRect/>
          </a:stretch>
        </p:blipFill>
        <p:spPr>
          <a:xfrm>
            <a:off x="-173037" y="0"/>
            <a:ext cx="9640887" cy="549275"/>
          </a:xfrm>
          <a:prstGeom prst="rect">
            <a:avLst/>
          </a:prstGeom>
          <a:noFill/>
          <a:ln w="9525">
            <a:noFill/>
          </a:ln>
        </p:spPr>
      </p:pic>
      <p:sp>
        <p:nvSpPr>
          <p:cNvPr id="1027" name="未知"/>
          <p:cNvSpPr/>
          <p:nvPr/>
        </p:nvSpPr>
        <p:spPr bwMode="auto">
          <a:xfrm>
            <a:off x="-12700" y="115888"/>
            <a:ext cx="9153525" cy="217488"/>
          </a:xfrm>
          <a:custGeom>
            <a:avLst/>
            <a:gdLst>
              <a:gd name="T0" fmla="*/ 31722 w 5771"/>
              <a:gd name="T1" fmla="*/ 37391 h 634"/>
              <a:gd name="T2" fmla="*/ 2287192 w 5771"/>
              <a:gd name="T3" fmla="*/ 1029 h 634"/>
              <a:gd name="T4" fmla="*/ 6582417 w 5771"/>
              <a:gd name="T5" fmla="*/ 50770 h 634"/>
              <a:gd name="T6" fmla="*/ 9153525 w 5771"/>
              <a:gd name="T7" fmla="*/ 12692 h 634"/>
              <a:gd name="T8" fmla="*/ 9153525 w 5771"/>
              <a:gd name="T9" fmla="*/ 191073 h 634"/>
              <a:gd name="T10" fmla="*/ 6252503 w 5771"/>
              <a:gd name="T11" fmla="*/ 203079 h 634"/>
              <a:gd name="T12" fmla="*/ 2916883 w 5771"/>
              <a:gd name="T13" fmla="*/ 156426 h 634"/>
              <a:gd name="T14" fmla="*/ 9517 w 5771"/>
              <a:gd name="T15" fmla="*/ 212684 h 634"/>
              <a:gd name="T16" fmla="*/ 31722 w 5771"/>
              <a:gd name="T17" fmla="*/ 37391 h 6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gradFill rotWithShape="1">
            <a:gsLst>
              <a:gs pos="0">
                <a:schemeClr val="bg1">
                  <a:alpha val="34998"/>
                </a:schemeClr>
              </a:gs>
              <a:gs pos="100000">
                <a:srgbClr val="9933FF">
                  <a:alpha val="32999"/>
                </a:srgbClr>
              </a:gs>
            </a:gsLst>
            <a:lin ang="27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pic>
        <p:nvPicPr>
          <p:cNvPr id="1028" name="Picture 4" descr="yb-3"/>
          <p:cNvPicPr>
            <a:picLocks noChangeAspect="1"/>
          </p:cNvPicPr>
          <p:nvPr userDrawn="1"/>
        </p:nvPicPr>
        <p:blipFill>
          <a:blip r:embed="rId17"/>
          <a:stretch>
            <a:fillRect/>
          </a:stretch>
        </p:blipFill>
        <p:spPr>
          <a:xfrm>
            <a:off x="15875" y="765175"/>
            <a:ext cx="6643688" cy="2940050"/>
          </a:xfrm>
          <a:prstGeom prst="rect">
            <a:avLst/>
          </a:prstGeom>
          <a:noFill/>
          <a:ln w="9525">
            <a:noFill/>
          </a:ln>
        </p:spPr>
      </p:pic>
      <p:sp>
        <p:nvSpPr>
          <p:cNvPr id="1029" name="Rectangle 5"/>
          <p:cNvSpPr>
            <a:spLocks noGrp="1"/>
          </p:cNvSpPr>
          <p:nvPr>
            <p:ph type="title"/>
          </p:nvPr>
        </p:nvSpPr>
        <p:spPr>
          <a:xfrm>
            <a:off x="539750" y="404813"/>
            <a:ext cx="7391400" cy="563562"/>
          </a:xfrm>
          <a:prstGeom prst="rect">
            <a:avLst/>
          </a:prstGeom>
          <a:noFill/>
          <a:ln w="9525">
            <a:noFill/>
          </a:ln>
          <a:effectLst>
            <a:outerShdw dist="35921" dir="2699999" algn="ctr" rotWithShape="0">
              <a:schemeClr val="bg2">
                <a:alpha val="50000"/>
              </a:schemeClr>
            </a:outerShdw>
          </a:effectLst>
        </p:spPr>
        <p:txBody>
          <a:bodyPr wrap="square" lIns="91440" tIns="45720" rIns="91440" bIns="45720" anchor="ctr" anchorCtr="0"/>
          <a:p>
            <a:pPr lvl="0"/>
            <a:r>
              <a:rPr lang="zh-CN" altLang="en-US" dirty="0"/>
              <a:t>单击此处编辑母版标题样式</a:t>
            </a:r>
            <a:endParaRPr lang="zh-CN" altLang="en-US" dirty="0"/>
          </a:p>
        </p:txBody>
      </p:sp>
      <p:sp>
        <p:nvSpPr>
          <p:cNvPr id="1030" name="Rectangle 6"/>
          <p:cNvSpPr>
            <a:spLocks noGrp="1"/>
          </p:cNvSpPr>
          <p:nvPr>
            <p:ph type="body"/>
          </p:nvPr>
        </p:nvSpPr>
        <p:spPr>
          <a:xfrm>
            <a:off x="457200" y="1125538"/>
            <a:ext cx="8229600" cy="4967287"/>
          </a:xfrm>
          <a:prstGeom prst="rect">
            <a:avLst/>
          </a:prstGeom>
          <a:noFill/>
          <a:ln w="9525">
            <a:noFill/>
          </a:ln>
        </p:spPr>
        <p:txBody>
          <a:bodyPr anchor="t" anchorCtr="0"/>
          <a:p>
            <a:pPr lvl="0"/>
            <a:r>
              <a:rPr lang="zh-CN" altLang="en-US" dirty="0"/>
              <a:t>单击此处编辑母版文本样式</a:t>
            </a:r>
            <a:endParaRPr lang="zh-CN" altLang="en-US" dirty="0"/>
          </a:p>
          <a:p>
            <a:pPr lvl="0"/>
            <a:r>
              <a:rPr lang="zh-CN" altLang="en-US" dirty="0"/>
              <a:t>第二级</a:t>
            </a:r>
            <a:endParaRPr lang="zh-CN" altLang="en-US" dirty="0"/>
          </a:p>
          <a:p>
            <a:pPr lvl="0"/>
            <a:r>
              <a:rPr lang="zh-CN" altLang="en-US" dirty="0"/>
              <a:t>第三级</a:t>
            </a:r>
            <a:endParaRPr lang="zh-CN" altLang="en-US" dirty="0"/>
          </a:p>
          <a:p>
            <a:pPr lvl="0"/>
            <a:r>
              <a:rPr lang="zh-CN" altLang="en-US" dirty="0"/>
              <a:t>第四级</a:t>
            </a:r>
            <a:endParaRPr lang="zh-CN" altLang="en-US" dirty="0"/>
          </a:p>
          <a:p>
            <a:pPr lvl="0"/>
            <a:r>
              <a:rPr lang="zh-CN" altLang="en-US" dirty="0"/>
              <a:t>第五级</a:t>
            </a:r>
            <a:endParaRPr lang="zh-CN" altLang="en-US" dirty="0"/>
          </a:p>
        </p:txBody>
      </p:sp>
      <p:pic>
        <p:nvPicPr>
          <p:cNvPr id="1031" name="Picture 7" descr="123"/>
          <p:cNvPicPr>
            <a:picLocks noChangeAspect="1"/>
          </p:cNvPicPr>
          <p:nvPr userDrawn="1"/>
        </p:nvPicPr>
        <p:blipFill>
          <a:blip r:embed="rId18"/>
          <a:stretch>
            <a:fillRect/>
          </a:stretch>
        </p:blipFill>
        <p:spPr>
          <a:xfrm>
            <a:off x="6873875" y="5502275"/>
            <a:ext cx="2270125" cy="1355725"/>
          </a:xfrm>
          <a:prstGeom prst="rect">
            <a:avLst/>
          </a:prstGeom>
          <a:noFill/>
          <a:ln w="9525">
            <a:noFill/>
          </a:ln>
        </p:spPr>
      </p:pic>
      <p:pic>
        <p:nvPicPr>
          <p:cNvPr id="1032" name="Picture 8" descr="logo"/>
          <p:cNvPicPr>
            <a:picLocks noChangeAspect="1"/>
          </p:cNvPicPr>
          <p:nvPr userDrawn="1"/>
        </p:nvPicPr>
        <p:blipFill>
          <a:blip r:embed="rId19">
            <a:lum bright="17999"/>
          </a:blip>
          <a:stretch>
            <a:fillRect/>
          </a:stretch>
        </p:blipFill>
        <p:spPr>
          <a:xfrm rot="-1820424">
            <a:off x="4572000" y="2205038"/>
            <a:ext cx="2376488" cy="939800"/>
          </a:xfrm>
          <a:prstGeom prst="rect">
            <a:avLst/>
          </a:prstGeom>
          <a:noFill/>
          <a:ln w="9525">
            <a:noFill/>
          </a:ln>
        </p:spPr>
      </p:pic>
      <p:pic>
        <p:nvPicPr>
          <p:cNvPr id="1033" name="Picture 9" descr="logo"/>
          <p:cNvPicPr>
            <a:picLocks noChangeAspect="1"/>
          </p:cNvPicPr>
          <p:nvPr userDrawn="1"/>
        </p:nvPicPr>
        <p:blipFill>
          <a:blip r:embed="rId19">
            <a:lum bright="17999"/>
          </a:blip>
          <a:stretch>
            <a:fillRect/>
          </a:stretch>
        </p:blipFill>
        <p:spPr>
          <a:xfrm rot="-1820424">
            <a:off x="4067175" y="4868863"/>
            <a:ext cx="2376488" cy="939800"/>
          </a:xfrm>
          <a:prstGeom prst="rect">
            <a:avLst/>
          </a:prstGeom>
          <a:noFill/>
          <a:ln w="9525">
            <a:noFill/>
          </a:ln>
        </p:spPr>
      </p:pic>
      <p:pic>
        <p:nvPicPr>
          <p:cNvPr id="1034" name="Picture 10" descr="logo"/>
          <p:cNvPicPr>
            <a:picLocks noChangeAspect="1"/>
          </p:cNvPicPr>
          <p:nvPr userDrawn="1"/>
        </p:nvPicPr>
        <p:blipFill>
          <a:blip r:embed="rId19">
            <a:lum bright="17999"/>
          </a:blip>
          <a:stretch>
            <a:fillRect/>
          </a:stretch>
        </p:blipFill>
        <p:spPr>
          <a:xfrm rot="-1820424">
            <a:off x="468313" y="1844675"/>
            <a:ext cx="2376487" cy="939800"/>
          </a:xfrm>
          <a:prstGeom prst="rect">
            <a:avLst/>
          </a:prstGeom>
          <a:noFill/>
          <a:ln w="9525">
            <a:noFill/>
          </a:ln>
        </p:spPr>
      </p:pic>
      <p:sp>
        <p:nvSpPr>
          <p:cNvPr id="1035" name="Rectangle 11"/>
          <p:cNvSpPr>
            <a:spLocks noChangeArrowheads="1"/>
          </p:cNvSpPr>
          <p:nvPr/>
        </p:nvSpPr>
        <p:spPr bwMode="auto">
          <a:xfrm>
            <a:off x="0" y="6408738"/>
            <a:ext cx="9144000" cy="476250"/>
          </a:xfrm>
          <a:prstGeom prst="rect">
            <a:avLst/>
          </a:prstGeom>
          <a:solidFill>
            <a:srgbClr val="000000">
              <a:alpha val="54117"/>
            </a:srgbClr>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cs typeface="+mj-cs"/>
        </a:defRPr>
      </a:lvl1pPr>
      <a:lvl2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2pPr>
      <a:lvl3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3pPr>
      <a:lvl4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4pPr>
      <a:lvl5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5pPr>
      <a:lvl6pPr marL="4572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6pPr>
      <a:lvl7pPr marL="9144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7pPr>
      <a:lvl8pPr marL="13716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8pPr>
      <a:lvl9pPr marL="18288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9pPr>
    </p:titleStyle>
    <p:bodyStyle>
      <a:lvl1pPr marL="342900" indent="-342900" algn="l" rtl="0" eaLnBrk="0" fontAlgn="base" hangingPunct="0">
        <a:spcBef>
          <a:spcPct val="20000"/>
        </a:spcBef>
        <a:spcAft>
          <a:spcPct val="0"/>
        </a:spcAft>
        <a:buClr>
          <a:srgbClr val="6600CC"/>
        </a:buClr>
        <a:buFont typeface="Wingdings" panose="05000000000000000000" pitchFamily="2" charset="2"/>
        <a:buChar char="v"/>
        <a:defRPr sz="2800" b="1">
          <a:solidFill>
            <a:schemeClr val="tx1"/>
          </a:solidFill>
          <a:latin typeface="黑体" panose="02010609060101010101" pitchFamily="49" charset="-122"/>
          <a:ea typeface="黑体" panose="02010609060101010101" pitchFamily="49" charset="-122"/>
          <a:cs typeface="+mn-cs"/>
        </a:defRPr>
      </a:lvl1pPr>
      <a:lvl2pPr marL="742950" indent="-28575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2pPr>
      <a:lvl3pPr marL="1143000" indent="-22860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3pPr>
      <a:lvl4pPr marL="16002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4pPr>
      <a:lvl5pPr marL="20574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5pPr>
      <a:lvl6pPr marL="25146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6pPr>
      <a:lvl7pPr marL="29718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7pPr>
      <a:lvl8pPr marL="34290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8pPr>
      <a:lvl9pPr marL="38862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2050" name="Picture 2" descr="rubin"/>
          <p:cNvPicPr>
            <a:picLocks noChangeAspect="1"/>
          </p:cNvPicPr>
          <p:nvPr userDrawn="1"/>
        </p:nvPicPr>
        <p:blipFill>
          <a:blip r:embed="rId15"/>
          <a:stretch>
            <a:fillRect/>
          </a:stretch>
        </p:blipFill>
        <p:spPr>
          <a:xfrm>
            <a:off x="-173037" y="0"/>
            <a:ext cx="9640887" cy="549275"/>
          </a:xfrm>
          <a:prstGeom prst="rect">
            <a:avLst/>
          </a:prstGeom>
          <a:noFill/>
          <a:ln w="9525">
            <a:noFill/>
          </a:ln>
        </p:spPr>
      </p:pic>
      <p:sp>
        <p:nvSpPr>
          <p:cNvPr id="1027" name="未知"/>
          <p:cNvSpPr/>
          <p:nvPr/>
        </p:nvSpPr>
        <p:spPr bwMode="auto">
          <a:xfrm>
            <a:off x="-12700" y="115888"/>
            <a:ext cx="9153525" cy="217488"/>
          </a:xfrm>
          <a:custGeom>
            <a:avLst/>
            <a:gdLst>
              <a:gd name="T0" fmla="*/ 31722 w 5771"/>
              <a:gd name="T1" fmla="*/ 37391 h 634"/>
              <a:gd name="T2" fmla="*/ 2287192 w 5771"/>
              <a:gd name="T3" fmla="*/ 1029 h 634"/>
              <a:gd name="T4" fmla="*/ 6582417 w 5771"/>
              <a:gd name="T5" fmla="*/ 50770 h 634"/>
              <a:gd name="T6" fmla="*/ 9153525 w 5771"/>
              <a:gd name="T7" fmla="*/ 12692 h 634"/>
              <a:gd name="T8" fmla="*/ 9153525 w 5771"/>
              <a:gd name="T9" fmla="*/ 191073 h 634"/>
              <a:gd name="T10" fmla="*/ 6252503 w 5771"/>
              <a:gd name="T11" fmla="*/ 203079 h 634"/>
              <a:gd name="T12" fmla="*/ 2916883 w 5771"/>
              <a:gd name="T13" fmla="*/ 156426 h 634"/>
              <a:gd name="T14" fmla="*/ 9517 w 5771"/>
              <a:gd name="T15" fmla="*/ 212684 h 634"/>
              <a:gd name="T16" fmla="*/ 31722 w 5771"/>
              <a:gd name="T17" fmla="*/ 37391 h 6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gradFill rotWithShape="1">
            <a:gsLst>
              <a:gs pos="0">
                <a:schemeClr val="bg1">
                  <a:alpha val="34998"/>
                </a:schemeClr>
              </a:gs>
              <a:gs pos="100000">
                <a:srgbClr val="9933FF">
                  <a:alpha val="32999"/>
                </a:srgbClr>
              </a:gs>
            </a:gsLst>
            <a:lin ang="27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pic>
        <p:nvPicPr>
          <p:cNvPr id="2052" name="Picture 4" descr="yb-3"/>
          <p:cNvPicPr>
            <a:picLocks noChangeAspect="1"/>
          </p:cNvPicPr>
          <p:nvPr userDrawn="1"/>
        </p:nvPicPr>
        <p:blipFill>
          <a:blip r:embed="rId16"/>
          <a:stretch>
            <a:fillRect/>
          </a:stretch>
        </p:blipFill>
        <p:spPr>
          <a:xfrm>
            <a:off x="15875" y="765175"/>
            <a:ext cx="6643688" cy="2940050"/>
          </a:xfrm>
          <a:prstGeom prst="rect">
            <a:avLst/>
          </a:prstGeom>
          <a:noFill/>
          <a:ln w="9525">
            <a:noFill/>
          </a:ln>
        </p:spPr>
      </p:pic>
      <p:sp>
        <p:nvSpPr>
          <p:cNvPr id="2053" name="Rectangle 5"/>
          <p:cNvSpPr>
            <a:spLocks noGrp="1"/>
          </p:cNvSpPr>
          <p:nvPr>
            <p:ph type="title"/>
          </p:nvPr>
        </p:nvSpPr>
        <p:spPr>
          <a:xfrm>
            <a:off x="539750" y="404813"/>
            <a:ext cx="7391400" cy="563562"/>
          </a:xfrm>
          <a:prstGeom prst="rect">
            <a:avLst/>
          </a:prstGeom>
          <a:noFill/>
          <a:ln w="9525">
            <a:noFill/>
          </a:ln>
          <a:effectLst>
            <a:outerShdw dist="35921" dir="2699999" algn="ctr" rotWithShape="0">
              <a:schemeClr val="bg2">
                <a:alpha val="50000"/>
              </a:schemeClr>
            </a:outerShdw>
          </a:effectLst>
        </p:spPr>
        <p:txBody>
          <a:bodyPr wrap="square" lIns="91440" tIns="45720" rIns="91440" bIns="45720" anchor="ctr" anchorCtr="0"/>
          <a:p>
            <a:pPr lvl="0"/>
            <a:r>
              <a:rPr lang="zh-CN" altLang="en-US" dirty="0"/>
              <a:t>单击此处编辑母版标题样式</a:t>
            </a:r>
            <a:endParaRPr lang="zh-CN" altLang="en-US" dirty="0"/>
          </a:p>
        </p:txBody>
      </p:sp>
      <p:sp>
        <p:nvSpPr>
          <p:cNvPr id="2054" name="Rectangle 6"/>
          <p:cNvSpPr>
            <a:spLocks noGrp="1"/>
          </p:cNvSpPr>
          <p:nvPr>
            <p:ph type="body"/>
          </p:nvPr>
        </p:nvSpPr>
        <p:spPr>
          <a:xfrm>
            <a:off x="457200" y="1125538"/>
            <a:ext cx="8229600" cy="4967287"/>
          </a:xfrm>
          <a:prstGeom prst="rect">
            <a:avLst/>
          </a:prstGeom>
          <a:noFill/>
          <a:ln w="9525">
            <a:noFill/>
          </a:ln>
        </p:spPr>
        <p:txBody>
          <a:bodyPr anchor="t" anchorCtr="0"/>
          <a:p>
            <a:pPr lvl="0"/>
            <a:r>
              <a:rPr lang="zh-CN" altLang="en-US" dirty="0"/>
              <a:t>单击此处编辑母版文本样式</a:t>
            </a:r>
            <a:endParaRPr lang="zh-CN" altLang="en-US" dirty="0"/>
          </a:p>
          <a:p>
            <a:pPr lvl="0"/>
            <a:r>
              <a:rPr lang="zh-CN" altLang="en-US" dirty="0"/>
              <a:t>第二级</a:t>
            </a:r>
            <a:endParaRPr lang="zh-CN" altLang="en-US" dirty="0"/>
          </a:p>
          <a:p>
            <a:pPr lvl="0"/>
            <a:r>
              <a:rPr lang="zh-CN" altLang="en-US" dirty="0"/>
              <a:t>第三级</a:t>
            </a:r>
            <a:endParaRPr lang="zh-CN" altLang="en-US" dirty="0"/>
          </a:p>
          <a:p>
            <a:pPr lvl="0"/>
            <a:r>
              <a:rPr lang="zh-CN" altLang="en-US" dirty="0"/>
              <a:t>第四级</a:t>
            </a:r>
            <a:endParaRPr lang="zh-CN" altLang="en-US" dirty="0"/>
          </a:p>
          <a:p>
            <a:pPr lvl="0"/>
            <a:r>
              <a:rPr lang="zh-CN" altLang="en-US" dirty="0"/>
              <a:t>第五级</a:t>
            </a:r>
            <a:endParaRPr lang="zh-CN" altLang="en-US" dirty="0"/>
          </a:p>
        </p:txBody>
      </p:sp>
      <p:pic>
        <p:nvPicPr>
          <p:cNvPr id="2055" name="Picture 7" descr="123"/>
          <p:cNvPicPr>
            <a:picLocks noChangeAspect="1"/>
          </p:cNvPicPr>
          <p:nvPr userDrawn="1"/>
        </p:nvPicPr>
        <p:blipFill>
          <a:blip r:embed="rId17"/>
          <a:stretch>
            <a:fillRect/>
          </a:stretch>
        </p:blipFill>
        <p:spPr>
          <a:xfrm>
            <a:off x="6873875" y="5502275"/>
            <a:ext cx="2270125" cy="1355725"/>
          </a:xfrm>
          <a:prstGeom prst="rect">
            <a:avLst/>
          </a:prstGeom>
          <a:noFill/>
          <a:ln w="9525">
            <a:noFill/>
          </a:ln>
        </p:spPr>
      </p:pic>
      <p:pic>
        <p:nvPicPr>
          <p:cNvPr id="2056" name="Picture 8" descr="logo"/>
          <p:cNvPicPr>
            <a:picLocks noChangeAspect="1"/>
          </p:cNvPicPr>
          <p:nvPr userDrawn="1"/>
        </p:nvPicPr>
        <p:blipFill>
          <a:blip r:embed="rId18">
            <a:lum bright="17996"/>
          </a:blip>
          <a:stretch>
            <a:fillRect/>
          </a:stretch>
        </p:blipFill>
        <p:spPr>
          <a:xfrm rot="-1820424">
            <a:off x="4572000" y="2205038"/>
            <a:ext cx="2376488" cy="939800"/>
          </a:xfrm>
          <a:prstGeom prst="rect">
            <a:avLst/>
          </a:prstGeom>
          <a:noFill/>
          <a:ln w="9525">
            <a:noFill/>
          </a:ln>
        </p:spPr>
      </p:pic>
      <p:pic>
        <p:nvPicPr>
          <p:cNvPr id="2057" name="Picture 9" descr="logo"/>
          <p:cNvPicPr>
            <a:picLocks noChangeAspect="1"/>
          </p:cNvPicPr>
          <p:nvPr userDrawn="1"/>
        </p:nvPicPr>
        <p:blipFill>
          <a:blip r:embed="rId18">
            <a:lum bright="17996"/>
          </a:blip>
          <a:stretch>
            <a:fillRect/>
          </a:stretch>
        </p:blipFill>
        <p:spPr>
          <a:xfrm rot="-1820424">
            <a:off x="4067175" y="4868863"/>
            <a:ext cx="2376488" cy="939800"/>
          </a:xfrm>
          <a:prstGeom prst="rect">
            <a:avLst/>
          </a:prstGeom>
          <a:noFill/>
          <a:ln w="9525">
            <a:noFill/>
          </a:ln>
        </p:spPr>
      </p:pic>
      <p:pic>
        <p:nvPicPr>
          <p:cNvPr id="2058" name="Picture 10" descr="logo"/>
          <p:cNvPicPr>
            <a:picLocks noChangeAspect="1"/>
          </p:cNvPicPr>
          <p:nvPr userDrawn="1"/>
        </p:nvPicPr>
        <p:blipFill>
          <a:blip r:embed="rId18">
            <a:lum bright="17996"/>
          </a:blip>
          <a:stretch>
            <a:fillRect/>
          </a:stretch>
        </p:blipFill>
        <p:spPr>
          <a:xfrm rot="-1820424">
            <a:off x="468313" y="1844675"/>
            <a:ext cx="2376487" cy="939800"/>
          </a:xfrm>
          <a:prstGeom prst="rect">
            <a:avLst/>
          </a:prstGeom>
          <a:noFill/>
          <a:ln w="9525">
            <a:noFill/>
          </a:ln>
        </p:spPr>
      </p:pic>
      <p:sp>
        <p:nvSpPr>
          <p:cNvPr id="1035" name="Rectangle 11"/>
          <p:cNvSpPr>
            <a:spLocks noChangeArrowheads="1"/>
          </p:cNvSpPr>
          <p:nvPr/>
        </p:nvSpPr>
        <p:spPr bwMode="auto">
          <a:xfrm>
            <a:off x="0" y="6408738"/>
            <a:ext cx="9144000" cy="476250"/>
          </a:xfrm>
          <a:prstGeom prst="rect">
            <a:avLst/>
          </a:prstGeom>
          <a:solidFill>
            <a:srgbClr val="000000">
              <a:alpha val="54117"/>
            </a:srgbClr>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Lst>
  <p:hf sldNum="0" hdr="0" ftr="0" dt="0"/>
  <p:txStyles>
    <p:titleStyle>
      <a:lvl1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cs typeface="+mj-cs"/>
        </a:defRPr>
      </a:lvl1pPr>
      <a:lvl2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2pPr>
      <a:lvl3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3pPr>
      <a:lvl4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4pPr>
      <a:lvl5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5pPr>
      <a:lvl6pPr marL="4572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6pPr>
      <a:lvl7pPr marL="9144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7pPr>
      <a:lvl8pPr marL="13716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8pPr>
      <a:lvl9pPr marL="18288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9pPr>
    </p:titleStyle>
    <p:bodyStyle>
      <a:lvl1pPr marL="342900" indent="-342900" algn="l" rtl="0" eaLnBrk="0" fontAlgn="base" hangingPunct="0">
        <a:spcBef>
          <a:spcPct val="20000"/>
        </a:spcBef>
        <a:spcAft>
          <a:spcPct val="0"/>
        </a:spcAft>
        <a:buClr>
          <a:srgbClr val="6600CC"/>
        </a:buClr>
        <a:buFont typeface="Wingdings" panose="05000000000000000000" pitchFamily="2" charset="2"/>
        <a:buChar char="v"/>
        <a:defRPr sz="2800" b="1">
          <a:solidFill>
            <a:schemeClr val="tx1"/>
          </a:solidFill>
          <a:latin typeface="黑体" panose="02010609060101010101" pitchFamily="49" charset="-122"/>
          <a:ea typeface="黑体" panose="02010609060101010101" pitchFamily="49" charset="-122"/>
          <a:cs typeface="+mn-cs"/>
        </a:defRPr>
      </a:lvl1pPr>
      <a:lvl2pPr marL="742950" indent="-28575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2pPr>
      <a:lvl3pPr marL="1143000" indent="-22860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3pPr>
      <a:lvl4pPr marL="16002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4pPr>
      <a:lvl5pPr marL="20574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5pPr>
      <a:lvl6pPr marL="25146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6pPr>
      <a:lvl7pPr marL="29718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7pPr>
      <a:lvl8pPr marL="34290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8pPr>
      <a:lvl9pPr marL="38862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76354"/>
        </a:solidFill>
        <a:effectLst/>
      </p:bgPr>
    </p:bg>
    <p:spTree>
      <p:nvGrpSpPr>
        <p:cNvPr id="1" name=""/>
        <p:cNvGrpSpPr/>
        <p:nvPr/>
      </p:nvGrpSpPr>
      <p:grpSpPr/>
      <p:sp>
        <p:nvSpPr>
          <p:cNvPr id="5122" name="Title Placeholder 1"/>
          <p:cNvSpPr>
            <a:spLocks noGrp="1"/>
          </p:cNvSpPr>
          <p:nvPr>
            <p:ph type="title"/>
          </p:nvPr>
        </p:nvSpPr>
        <p:spPr>
          <a:xfrm>
            <a:off x="628650" y="366713"/>
            <a:ext cx="7886700" cy="1323975"/>
          </a:xfrm>
          <a:prstGeom prst="rect">
            <a:avLst/>
          </a:prstGeom>
          <a:noFill/>
          <a:ln w="9525">
            <a:noFill/>
          </a:ln>
        </p:spPr>
        <p:txBody>
          <a:bodyPr anchor="ctr" anchorCtr="0"/>
          <a:p>
            <a:pPr lvl="0"/>
            <a:r>
              <a:rPr lang="zh-CN" altLang="en-US" dirty="0"/>
              <a:t>单击此处编辑母版标题样式</a:t>
            </a:r>
            <a:endParaRPr lang="en-US" altLang="zh-CN" dirty="0"/>
          </a:p>
        </p:txBody>
      </p:sp>
      <p:sp>
        <p:nvSpPr>
          <p:cNvPr id="5123" name="Text Placeholder 2"/>
          <p:cNvSpPr>
            <a:spLocks noGrp="1"/>
          </p:cNvSpPr>
          <p:nvPr>
            <p:ph type="body"/>
          </p:nvPr>
        </p:nvSpPr>
        <p:spPr>
          <a:xfrm>
            <a:off x="628650" y="1827213"/>
            <a:ext cx="7886700" cy="4349750"/>
          </a:xfrm>
          <a:prstGeom prst="rect">
            <a:avLst/>
          </a:prstGeom>
          <a:noFill/>
          <a:ln w="9525">
            <a:noFill/>
          </a:ln>
        </p:spPr>
        <p:txBody>
          <a:bodyPr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
        <p:nvSpPr>
          <p:cNvPr id="4" name="Date Placeholder 3"/>
          <p:cNvSpPr>
            <a:spLocks noGrp="1"/>
          </p:cNvSpPr>
          <p:nvPr>
            <p:ph type="dt" sz="half" idx="2"/>
          </p:nvPr>
        </p:nvSpPr>
        <p:spPr>
          <a:xfrm>
            <a:off x="628650" y="6356350"/>
            <a:ext cx="2057400" cy="366713"/>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ea typeface="+mn-ea"/>
              </a:defRPr>
            </a:lvl1pPr>
          </a:lstStyle>
          <a:p>
            <a:pPr marL="0" marR="0" lvl="0" indent="0" algn="l" defTabSz="685800" rtl="0" eaLnBrk="1" fontAlgn="auto" latinLnBrk="0" hangingPunct="1">
              <a:lnSpc>
                <a:spcPct val="100000"/>
              </a:lnSpc>
              <a:spcBef>
                <a:spcPts val="0"/>
              </a:spcBef>
              <a:spcAft>
                <a:spcPts val="0"/>
              </a:spcAft>
              <a:buClrTx/>
              <a:buSzTx/>
              <a:buFontTx/>
              <a:buNone/>
              <a:defRPr/>
            </a:pPr>
            <a:fld id="{8923DE96-F3CE-4349-9A86-B0B63BA7F594}" type="datetimeFigureOut">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Footer Placeholder 4"/>
          <p:cNvSpPr>
            <a:spLocks noGrp="1"/>
          </p:cNvSpPr>
          <p:nvPr>
            <p:ph type="ftr" sz="quarter" idx="3"/>
          </p:nvPr>
        </p:nvSpPr>
        <p:spPr>
          <a:xfrm>
            <a:off x="3028950" y="6356350"/>
            <a:ext cx="3086100" cy="366713"/>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ea typeface="+mn-ea"/>
              </a:defRPr>
            </a:lvl1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4"/>
          </p:nvPr>
        </p:nvSpPr>
        <p:spPr>
          <a:xfrm>
            <a:off x="6457950" y="6356350"/>
            <a:ext cx="2057400" cy="366713"/>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fontAlgn="base" hangingPunct="1">
              <a:buNone/>
            </a:pPr>
            <a:fld id="{9A0DB2DC-4C9A-4742-B13C-FB6460FD3503}" type="slidenum">
              <a:rPr lang="zh-CN" altLang="en-US" strike="noStrike" noProof="1" dirty="0">
                <a:latin typeface="Nexa Light" pitchFamily="50" charset="0"/>
                <a:ea typeface="华康少女文字W5(P)" pitchFamily="82" charset="-122"/>
                <a:cs typeface="+mn-cs"/>
              </a:rPr>
            </a:fld>
            <a:endParaRPr lang="zh-CN" altLang="en-US" strike="noStrike" noProof="1" dirty="0">
              <a:latin typeface="Nexa Light" pitchFamily="50" charset="0"/>
            </a:endParaRPr>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Lst>
  <p:transition spd="slow"/>
  <p:hf sldNum="0"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Nexa Light" pitchFamily="50" charset="0"/>
          <a:ea typeface="华康少女文字W5(P)" pitchFamily="82" charset="-122"/>
        </a:defRPr>
      </a:lvl2pPr>
      <a:lvl3pPr algn="l" defTabSz="685800" rtl="0" eaLnBrk="0" fontAlgn="base" hangingPunct="0">
        <a:lnSpc>
          <a:spcPct val="90000"/>
        </a:lnSpc>
        <a:spcBef>
          <a:spcPct val="0"/>
        </a:spcBef>
        <a:spcAft>
          <a:spcPct val="0"/>
        </a:spcAft>
        <a:defRPr sz="3300">
          <a:solidFill>
            <a:schemeClr val="tx1"/>
          </a:solidFill>
          <a:latin typeface="Nexa Light" pitchFamily="50" charset="0"/>
          <a:ea typeface="华康少女文字W5(P)" pitchFamily="82" charset="-122"/>
        </a:defRPr>
      </a:lvl3pPr>
      <a:lvl4pPr algn="l" defTabSz="685800" rtl="0" eaLnBrk="0" fontAlgn="base" hangingPunct="0">
        <a:lnSpc>
          <a:spcPct val="90000"/>
        </a:lnSpc>
        <a:spcBef>
          <a:spcPct val="0"/>
        </a:spcBef>
        <a:spcAft>
          <a:spcPct val="0"/>
        </a:spcAft>
        <a:defRPr sz="3300">
          <a:solidFill>
            <a:schemeClr val="tx1"/>
          </a:solidFill>
          <a:latin typeface="Nexa Light" pitchFamily="50" charset="0"/>
          <a:ea typeface="华康少女文字W5(P)" pitchFamily="82" charset="-122"/>
        </a:defRPr>
      </a:lvl4pPr>
      <a:lvl5pPr algn="l" defTabSz="685800" rtl="0" eaLnBrk="0" fontAlgn="base" hangingPunct="0">
        <a:lnSpc>
          <a:spcPct val="90000"/>
        </a:lnSpc>
        <a:spcBef>
          <a:spcPct val="0"/>
        </a:spcBef>
        <a:spcAft>
          <a:spcPct val="0"/>
        </a:spcAft>
        <a:defRPr sz="3300">
          <a:solidFill>
            <a:schemeClr val="tx1"/>
          </a:solidFill>
          <a:latin typeface="Nexa Light" pitchFamily="50" charset="0"/>
          <a:ea typeface="华康少女文字W5(P)" pitchFamily="82" charset="-122"/>
        </a:defRPr>
      </a:lvl5pPr>
      <a:lvl6pPr marL="457200" algn="l" defTabSz="685800" rtl="0" fontAlgn="base">
        <a:lnSpc>
          <a:spcPct val="90000"/>
        </a:lnSpc>
        <a:spcBef>
          <a:spcPct val="0"/>
        </a:spcBef>
        <a:spcAft>
          <a:spcPct val="0"/>
        </a:spcAft>
        <a:defRPr sz="3300">
          <a:solidFill>
            <a:schemeClr val="tx1"/>
          </a:solidFill>
          <a:latin typeface="Nexa Light" pitchFamily="50" charset="0"/>
          <a:ea typeface="华康少女文字W5(P)" pitchFamily="82" charset="-122"/>
        </a:defRPr>
      </a:lvl6pPr>
      <a:lvl7pPr marL="914400" algn="l" defTabSz="685800" rtl="0" fontAlgn="base">
        <a:lnSpc>
          <a:spcPct val="90000"/>
        </a:lnSpc>
        <a:spcBef>
          <a:spcPct val="0"/>
        </a:spcBef>
        <a:spcAft>
          <a:spcPct val="0"/>
        </a:spcAft>
        <a:defRPr sz="3300">
          <a:solidFill>
            <a:schemeClr val="tx1"/>
          </a:solidFill>
          <a:latin typeface="Nexa Light" pitchFamily="50" charset="0"/>
          <a:ea typeface="华康少女文字W5(P)" pitchFamily="82" charset="-122"/>
        </a:defRPr>
      </a:lvl7pPr>
      <a:lvl8pPr marL="1371600" algn="l" defTabSz="685800" rtl="0" fontAlgn="base">
        <a:lnSpc>
          <a:spcPct val="90000"/>
        </a:lnSpc>
        <a:spcBef>
          <a:spcPct val="0"/>
        </a:spcBef>
        <a:spcAft>
          <a:spcPct val="0"/>
        </a:spcAft>
        <a:defRPr sz="3300">
          <a:solidFill>
            <a:schemeClr val="tx1"/>
          </a:solidFill>
          <a:latin typeface="Nexa Light" pitchFamily="50" charset="0"/>
          <a:ea typeface="华康少女文字W5(P)" pitchFamily="82" charset="-122"/>
        </a:defRPr>
      </a:lvl8pPr>
      <a:lvl9pPr marL="1828800" algn="l" defTabSz="685800" rtl="0" fontAlgn="base">
        <a:lnSpc>
          <a:spcPct val="90000"/>
        </a:lnSpc>
        <a:spcBef>
          <a:spcPct val="0"/>
        </a:spcBef>
        <a:spcAft>
          <a:spcPct val="0"/>
        </a:spcAft>
        <a:defRPr sz="3300">
          <a:solidFill>
            <a:schemeClr val="tx1"/>
          </a:solidFill>
          <a:latin typeface="Nexa Light" pitchFamily="50" charset="0"/>
          <a:ea typeface="华康少女文字W5(P)" pitchFamily="8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6146" name="Picture 2" descr="rubin"/>
          <p:cNvPicPr>
            <a:picLocks noChangeAspect="1"/>
          </p:cNvPicPr>
          <p:nvPr userDrawn="1"/>
        </p:nvPicPr>
        <p:blipFill>
          <a:blip r:embed="rId16"/>
          <a:stretch>
            <a:fillRect/>
          </a:stretch>
        </p:blipFill>
        <p:spPr>
          <a:xfrm>
            <a:off x="-173037" y="0"/>
            <a:ext cx="9640887" cy="549275"/>
          </a:xfrm>
          <a:prstGeom prst="rect">
            <a:avLst/>
          </a:prstGeom>
          <a:noFill/>
          <a:ln w="9525">
            <a:noFill/>
          </a:ln>
        </p:spPr>
      </p:pic>
      <p:sp>
        <p:nvSpPr>
          <p:cNvPr id="1027" name="未知"/>
          <p:cNvSpPr/>
          <p:nvPr/>
        </p:nvSpPr>
        <p:spPr bwMode="auto">
          <a:xfrm>
            <a:off x="-12700" y="115888"/>
            <a:ext cx="9153525" cy="217488"/>
          </a:xfrm>
          <a:custGeom>
            <a:avLst/>
            <a:gdLst>
              <a:gd name="T0" fmla="*/ 31722 w 5771"/>
              <a:gd name="T1" fmla="*/ 37391 h 634"/>
              <a:gd name="T2" fmla="*/ 2287192 w 5771"/>
              <a:gd name="T3" fmla="*/ 1029 h 634"/>
              <a:gd name="T4" fmla="*/ 6582417 w 5771"/>
              <a:gd name="T5" fmla="*/ 50770 h 634"/>
              <a:gd name="T6" fmla="*/ 9153525 w 5771"/>
              <a:gd name="T7" fmla="*/ 12692 h 634"/>
              <a:gd name="T8" fmla="*/ 9153525 w 5771"/>
              <a:gd name="T9" fmla="*/ 191073 h 634"/>
              <a:gd name="T10" fmla="*/ 6252503 w 5771"/>
              <a:gd name="T11" fmla="*/ 203079 h 634"/>
              <a:gd name="T12" fmla="*/ 2916883 w 5771"/>
              <a:gd name="T13" fmla="*/ 156426 h 634"/>
              <a:gd name="T14" fmla="*/ 9517 w 5771"/>
              <a:gd name="T15" fmla="*/ 212684 h 634"/>
              <a:gd name="T16" fmla="*/ 31722 w 5771"/>
              <a:gd name="T17" fmla="*/ 37391 h 6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gradFill rotWithShape="1">
            <a:gsLst>
              <a:gs pos="0">
                <a:schemeClr val="bg1">
                  <a:alpha val="34998"/>
                </a:schemeClr>
              </a:gs>
              <a:gs pos="100000">
                <a:srgbClr val="9933FF">
                  <a:alpha val="32999"/>
                </a:srgbClr>
              </a:gs>
            </a:gsLst>
            <a:lin ang="27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pic>
        <p:nvPicPr>
          <p:cNvPr id="6148" name="Picture 4" descr="yb-3"/>
          <p:cNvPicPr>
            <a:picLocks noChangeAspect="1"/>
          </p:cNvPicPr>
          <p:nvPr userDrawn="1"/>
        </p:nvPicPr>
        <p:blipFill>
          <a:blip r:embed="rId17"/>
          <a:stretch>
            <a:fillRect/>
          </a:stretch>
        </p:blipFill>
        <p:spPr>
          <a:xfrm>
            <a:off x="15875" y="765175"/>
            <a:ext cx="6643688" cy="2940050"/>
          </a:xfrm>
          <a:prstGeom prst="rect">
            <a:avLst/>
          </a:prstGeom>
          <a:noFill/>
          <a:ln w="9525">
            <a:noFill/>
          </a:ln>
        </p:spPr>
      </p:pic>
      <p:sp>
        <p:nvSpPr>
          <p:cNvPr id="6149" name="Rectangle 5"/>
          <p:cNvSpPr>
            <a:spLocks noGrp="1"/>
          </p:cNvSpPr>
          <p:nvPr>
            <p:ph type="title"/>
          </p:nvPr>
        </p:nvSpPr>
        <p:spPr>
          <a:xfrm>
            <a:off x="539750" y="404813"/>
            <a:ext cx="7391400" cy="563562"/>
          </a:xfrm>
          <a:prstGeom prst="rect">
            <a:avLst/>
          </a:prstGeom>
          <a:noFill/>
          <a:ln w="9525">
            <a:noFill/>
          </a:ln>
          <a:effectLst>
            <a:outerShdw dist="35921" dir="2699999" algn="ctr" rotWithShape="0">
              <a:schemeClr val="bg2">
                <a:alpha val="50000"/>
              </a:schemeClr>
            </a:outerShdw>
          </a:effectLst>
        </p:spPr>
        <p:txBody>
          <a:bodyPr wrap="square" lIns="91440" tIns="45720" rIns="91440" bIns="45720" anchor="ctr" anchorCtr="0"/>
          <a:p>
            <a:pPr lvl="0"/>
            <a:r>
              <a:rPr lang="zh-CN" altLang="en-US" dirty="0"/>
              <a:t>单击此处编辑母版标题样式</a:t>
            </a:r>
            <a:endParaRPr lang="zh-CN" altLang="en-US" dirty="0"/>
          </a:p>
        </p:txBody>
      </p:sp>
      <p:sp>
        <p:nvSpPr>
          <p:cNvPr id="6150" name="Rectangle 6"/>
          <p:cNvSpPr>
            <a:spLocks noGrp="1"/>
          </p:cNvSpPr>
          <p:nvPr>
            <p:ph type="body"/>
          </p:nvPr>
        </p:nvSpPr>
        <p:spPr>
          <a:xfrm>
            <a:off x="457200" y="1125538"/>
            <a:ext cx="8229600" cy="4967287"/>
          </a:xfrm>
          <a:prstGeom prst="rect">
            <a:avLst/>
          </a:prstGeom>
          <a:noFill/>
          <a:ln w="9525">
            <a:noFill/>
          </a:ln>
        </p:spPr>
        <p:txBody>
          <a:bodyPr anchor="t" anchorCtr="0"/>
          <a:p>
            <a:pPr lvl="0"/>
            <a:r>
              <a:rPr lang="zh-CN" altLang="en-US" dirty="0"/>
              <a:t>单击此处编辑母版文本样式</a:t>
            </a:r>
            <a:endParaRPr lang="zh-CN" altLang="en-US" dirty="0"/>
          </a:p>
          <a:p>
            <a:pPr lvl="0"/>
            <a:r>
              <a:rPr lang="zh-CN" altLang="en-US" dirty="0"/>
              <a:t>第二级</a:t>
            </a:r>
            <a:endParaRPr lang="zh-CN" altLang="en-US" dirty="0"/>
          </a:p>
          <a:p>
            <a:pPr lvl="0"/>
            <a:r>
              <a:rPr lang="zh-CN" altLang="en-US" dirty="0"/>
              <a:t>第三级</a:t>
            </a:r>
            <a:endParaRPr lang="zh-CN" altLang="en-US" dirty="0"/>
          </a:p>
          <a:p>
            <a:pPr lvl="0"/>
            <a:r>
              <a:rPr lang="zh-CN" altLang="en-US" dirty="0"/>
              <a:t>第四级</a:t>
            </a:r>
            <a:endParaRPr lang="zh-CN" altLang="en-US" dirty="0"/>
          </a:p>
          <a:p>
            <a:pPr lvl="0"/>
            <a:r>
              <a:rPr lang="zh-CN" altLang="en-US" dirty="0"/>
              <a:t>第五级</a:t>
            </a:r>
            <a:endParaRPr lang="zh-CN" altLang="en-US" dirty="0"/>
          </a:p>
        </p:txBody>
      </p:sp>
      <p:pic>
        <p:nvPicPr>
          <p:cNvPr id="6151" name="Picture 7" descr="123"/>
          <p:cNvPicPr>
            <a:picLocks noChangeAspect="1"/>
          </p:cNvPicPr>
          <p:nvPr userDrawn="1"/>
        </p:nvPicPr>
        <p:blipFill>
          <a:blip r:embed="rId18"/>
          <a:stretch>
            <a:fillRect/>
          </a:stretch>
        </p:blipFill>
        <p:spPr>
          <a:xfrm>
            <a:off x="6873875" y="5502275"/>
            <a:ext cx="2270125" cy="1355725"/>
          </a:xfrm>
          <a:prstGeom prst="rect">
            <a:avLst/>
          </a:prstGeom>
          <a:noFill/>
          <a:ln w="9525">
            <a:noFill/>
          </a:ln>
        </p:spPr>
      </p:pic>
      <p:pic>
        <p:nvPicPr>
          <p:cNvPr id="6152" name="Picture 8" descr="logo"/>
          <p:cNvPicPr>
            <a:picLocks noChangeAspect="1"/>
          </p:cNvPicPr>
          <p:nvPr userDrawn="1"/>
        </p:nvPicPr>
        <p:blipFill>
          <a:blip r:embed="rId19">
            <a:lum bright="17996"/>
          </a:blip>
          <a:stretch>
            <a:fillRect/>
          </a:stretch>
        </p:blipFill>
        <p:spPr>
          <a:xfrm rot="-1820424">
            <a:off x="4572000" y="2205038"/>
            <a:ext cx="2376488" cy="939800"/>
          </a:xfrm>
          <a:prstGeom prst="rect">
            <a:avLst/>
          </a:prstGeom>
          <a:noFill/>
          <a:ln w="9525">
            <a:noFill/>
          </a:ln>
        </p:spPr>
      </p:pic>
      <p:pic>
        <p:nvPicPr>
          <p:cNvPr id="6153" name="Picture 9" descr="logo"/>
          <p:cNvPicPr>
            <a:picLocks noChangeAspect="1"/>
          </p:cNvPicPr>
          <p:nvPr userDrawn="1"/>
        </p:nvPicPr>
        <p:blipFill>
          <a:blip r:embed="rId19">
            <a:lum bright="17996"/>
          </a:blip>
          <a:stretch>
            <a:fillRect/>
          </a:stretch>
        </p:blipFill>
        <p:spPr>
          <a:xfrm rot="-1820424">
            <a:off x="4067175" y="4868863"/>
            <a:ext cx="2376488" cy="939800"/>
          </a:xfrm>
          <a:prstGeom prst="rect">
            <a:avLst/>
          </a:prstGeom>
          <a:noFill/>
          <a:ln w="9525">
            <a:noFill/>
          </a:ln>
        </p:spPr>
      </p:pic>
      <p:pic>
        <p:nvPicPr>
          <p:cNvPr id="6154" name="Picture 10" descr="logo"/>
          <p:cNvPicPr>
            <a:picLocks noChangeAspect="1"/>
          </p:cNvPicPr>
          <p:nvPr userDrawn="1"/>
        </p:nvPicPr>
        <p:blipFill>
          <a:blip r:embed="rId19">
            <a:lum bright="17996"/>
          </a:blip>
          <a:stretch>
            <a:fillRect/>
          </a:stretch>
        </p:blipFill>
        <p:spPr>
          <a:xfrm rot="-1820424">
            <a:off x="468313" y="1844675"/>
            <a:ext cx="2376487" cy="939800"/>
          </a:xfrm>
          <a:prstGeom prst="rect">
            <a:avLst/>
          </a:prstGeom>
          <a:noFill/>
          <a:ln w="9525">
            <a:noFill/>
          </a:ln>
        </p:spPr>
      </p:pic>
      <p:sp>
        <p:nvSpPr>
          <p:cNvPr id="1035" name="Rectangle 11"/>
          <p:cNvSpPr>
            <a:spLocks noChangeArrowheads="1"/>
          </p:cNvSpPr>
          <p:nvPr/>
        </p:nvSpPr>
        <p:spPr bwMode="auto">
          <a:xfrm>
            <a:off x="0" y="6408738"/>
            <a:ext cx="9144000" cy="476250"/>
          </a:xfrm>
          <a:prstGeom prst="rect">
            <a:avLst/>
          </a:prstGeom>
          <a:solidFill>
            <a:srgbClr val="000000">
              <a:alpha val="54117"/>
            </a:srgbClr>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Lst>
  <p:hf sldNum="0" hdr="0" ftr="0" dt="0"/>
  <p:txStyles>
    <p:titleStyle>
      <a:lvl1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cs typeface="+mj-cs"/>
        </a:defRPr>
      </a:lvl1pPr>
      <a:lvl2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2pPr>
      <a:lvl3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3pPr>
      <a:lvl4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4pPr>
      <a:lvl5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5pPr>
      <a:lvl6pPr marL="4572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6pPr>
      <a:lvl7pPr marL="9144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7pPr>
      <a:lvl8pPr marL="13716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8pPr>
      <a:lvl9pPr marL="18288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9pPr>
    </p:titleStyle>
    <p:bodyStyle>
      <a:lvl1pPr marL="342900" indent="-342900" algn="l" rtl="0" eaLnBrk="0" fontAlgn="base" hangingPunct="0">
        <a:spcBef>
          <a:spcPct val="20000"/>
        </a:spcBef>
        <a:spcAft>
          <a:spcPct val="0"/>
        </a:spcAft>
        <a:buClr>
          <a:srgbClr val="6600CC"/>
        </a:buClr>
        <a:buFont typeface="Wingdings" panose="05000000000000000000" pitchFamily="2" charset="2"/>
        <a:buChar char="v"/>
        <a:defRPr sz="2800" b="1">
          <a:solidFill>
            <a:schemeClr val="tx1"/>
          </a:solidFill>
          <a:latin typeface="黑体" panose="02010609060101010101" pitchFamily="49" charset="-122"/>
          <a:ea typeface="黑体" panose="02010609060101010101" pitchFamily="49" charset="-122"/>
          <a:cs typeface="+mn-cs"/>
        </a:defRPr>
      </a:lvl1pPr>
      <a:lvl2pPr marL="742950" indent="-28575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2pPr>
      <a:lvl3pPr marL="1143000" indent="-22860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3pPr>
      <a:lvl4pPr marL="16002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4pPr>
      <a:lvl5pPr marL="20574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5pPr>
      <a:lvl6pPr marL="25146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6pPr>
      <a:lvl7pPr marL="29718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7pPr>
      <a:lvl8pPr marL="34290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8pPr>
      <a:lvl9pPr marL="38862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026" name="Picture 2" descr="rubin"/>
          <p:cNvPicPr>
            <a:picLocks noChangeAspect="1"/>
          </p:cNvPicPr>
          <p:nvPr userDrawn="1"/>
        </p:nvPicPr>
        <p:blipFill>
          <a:blip r:embed="rId16"/>
          <a:stretch>
            <a:fillRect/>
          </a:stretch>
        </p:blipFill>
        <p:spPr>
          <a:xfrm>
            <a:off x="-173037" y="0"/>
            <a:ext cx="9640887" cy="549275"/>
          </a:xfrm>
          <a:prstGeom prst="rect">
            <a:avLst/>
          </a:prstGeom>
          <a:noFill/>
          <a:ln w="9525">
            <a:noFill/>
          </a:ln>
        </p:spPr>
      </p:pic>
      <p:sp>
        <p:nvSpPr>
          <p:cNvPr id="1027" name="未知"/>
          <p:cNvSpPr/>
          <p:nvPr/>
        </p:nvSpPr>
        <p:spPr bwMode="auto">
          <a:xfrm>
            <a:off x="-12700" y="115888"/>
            <a:ext cx="9153525" cy="217488"/>
          </a:xfrm>
          <a:custGeom>
            <a:avLst/>
            <a:gdLst>
              <a:gd name="T0" fmla="*/ 31722 w 5771"/>
              <a:gd name="T1" fmla="*/ 37391 h 634"/>
              <a:gd name="T2" fmla="*/ 2287192 w 5771"/>
              <a:gd name="T3" fmla="*/ 1029 h 634"/>
              <a:gd name="T4" fmla="*/ 6582417 w 5771"/>
              <a:gd name="T5" fmla="*/ 50770 h 634"/>
              <a:gd name="T6" fmla="*/ 9153525 w 5771"/>
              <a:gd name="T7" fmla="*/ 12692 h 634"/>
              <a:gd name="T8" fmla="*/ 9153525 w 5771"/>
              <a:gd name="T9" fmla="*/ 191073 h 634"/>
              <a:gd name="T10" fmla="*/ 6252503 w 5771"/>
              <a:gd name="T11" fmla="*/ 203079 h 634"/>
              <a:gd name="T12" fmla="*/ 2916883 w 5771"/>
              <a:gd name="T13" fmla="*/ 156426 h 634"/>
              <a:gd name="T14" fmla="*/ 9517 w 5771"/>
              <a:gd name="T15" fmla="*/ 212684 h 634"/>
              <a:gd name="T16" fmla="*/ 31722 w 5771"/>
              <a:gd name="T17" fmla="*/ 37391 h 6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gradFill rotWithShape="1">
            <a:gsLst>
              <a:gs pos="0">
                <a:schemeClr val="bg1">
                  <a:alpha val="34998"/>
                </a:schemeClr>
              </a:gs>
              <a:gs pos="100000">
                <a:srgbClr val="9933FF">
                  <a:alpha val="32999"/>
                </a:srgbClr>
              </a:gs>
            </a:gsLst>
            <a:lin ang="27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pic>
        <p:nvPicPr>
          <p:cNvPr id="1028" name="Picture 4" descr="yb-3"/>
          <p:cNvPicPr>
            <a:picLocks noChangeAspect="1"/>
          </p:cNvPicPr>
          <p:nvPr userDrawn="1"/>
        </p:nvPicPr>
        <p:blipFill>
          <a:blip r:embed="rId17"/>
          <a:stretch>
            <a:fillRect/>
          </a:stretch>
        </p:blipFill>
        <p:spPr>
          <a:xfrm>
            <a:off x="15875" y="765175"/>
            <a:ext cx="6643688" cy="2940050"/>
          </a:xfrm>
          <a:prstGeom prst="rect">
            <a:avLst/>
          </a:prstGeom>
          <a:noFill/>
          <a:ln w="9525">
            <a:noFill/>
          </a:ln>
        </p:spPr>
      </p:pic>
      <p:sp>
        <p:nvSpPr>
          <p:cNvPr id="1029" name="Rectangle 5"/>
          <p:cNvSpPr>
            <a:spLocks noGrp="1"/>
          </p:cNvSpPr>
          <p:nvPr>
            <p:ph type="title"/>
          </p:nvPr>
        </p:nvSpPr>
        <p:spPr>
          <a:xfrm>
            <a:off x="539750" y="404813"/>
            <a:ext cx="7391400" cy="563562"/>
          </a:xfrm>
          <a:prstGeom prst="rect">
            <a:avLst/>
          </a:prstGeom>
          <a:noFill/>
          <a:ln w="9525">
            <a:noFill/>
          </a:ln>
          <a:effectLst>
            <a:outerShdw dist="35921" dir="2699999" algn="ctr" rotWithShape="0">
              <a:schemeClr val="bg2">
                <a:alpha val="50000"/>
              </a:schemeClr>
            </a:outerShdw>
          </a:effectLst>
        </p:spPr>
        <p:txBody>
          <a:bodyPr wrap="square" lIns="91440" tIns="45720" rIns="91440" bIns="45720" anchor="ctr" anchorCtr="0"/>
          <a:p>
            <a:pPr lvl="0"/>
            <a:r>
              <a:rPr lang="zh-CN" altLang="en-US" dirty="0"/>
              <a:t>单击此处编辑母版标题样式</a:t>
            </a:r>
            <a:endParaRPr lang="zh-CN" altLang="en-US" dirty="0"/>
          </a:p>
        </p:txBody>
      </p:sp>
      <p:sp>
        <p:nvSpPr>
          <p:cNvPr id="1030" name="Rectangle 6"/>
          <p:cNvSpPr>
            <a:spLocks noGrp="1"/>
          </p:cNvSpPr>
          <p:nvPr>
            <p:ph type="body"/>
          </p:nvPr>
        </p:nvSpPr>
        <p:spPr>
          <a:xfrm>
            <a:off x="457200" y="1125538"/>
            <a:ext cx="8229600" cy="4967287"/>
          </a:xfrm>
          <a:prstGeom prst="rect">
            <a:avLst/>
          </a:prstGeom>
          <a:noFill/>
          <a:ln w="9525">
            <a:noFill/>
          </a:ln>
        </p:spPr>
        <p:txBody>
          <a:bodyPr anchor="t" anchorCtr="0"/>
          <a:p>
            <a:pPr lvl="0"/>
            <a:r>
              <a:rPr lang="zh-CN" altLang="en-US" dirty="0"/>
              <a:t>单击此处编辑母版文本样式</a:t>
            </a:r>
            <a:endParaRPr lang="zh-CN" altLang="en-US" dirty="0"/>
          </a:p>
          <a:p>
            <a:pPr lvl="0"/>
            <a:r>
              <a:rPr lang="zh-CN" altLang="en-US" dirty="0"/>
              <a:t>第二级</a:t>
            </a:r>
            <a:endParaRPr lang="zh-CN" altLang="en-US" dirty="0"/>
          </a:p>
          <a:p>
            <a:pPr lvl="0"/>
            <a:r>
              <a:rPr lang="zh-CN" altLang="en-US" dirty="0"/>
              <a:t>第三级</a:t>
            </a:r>
            <a:endParaRPr lang="zh-CN" altLang="en-US" dirty="0"/>
          </a:p>
          <a:p>
            <a:pPr lvl="0"/>
            <a:r>
              <a:rPr lang="zh-CN" altLang="en-US" dirty="0"/>
              <a:t>第四级</a:t>
            </a:r>
            <a:endParaRPr lang="zh-CN" altLang="en-US" dirty="0"/>
          </a:p>
          <a:p>
            <a:pPr lvl="0"/>
            <a:r>
              <a:rPr lang="zh-CN" altLang="en-US" dirty="0"/>
              <a:t>第五级</a:t>
            </a:r>
            <a:endParaRPr lang="zh-CN" altLang="en-US" dirty="0"/>
          </a:p>
        </p:txBody>
      </p:sp>
      <p:pic>
        <p:nvPicPr>
          <p:cNvPr id="1031" name="Picture 7" descr="123"/>
          <p:cNvPicPr>
            <a:picLocks noChangeAspect="1"/>
          </p:cNvPicPr>
          <p:nvPr userDrawn="1"/>
        </p:nvPicPr>
        <p:blipFill>
          <a:blip r:embed="rId18"/>
          <a:stretch>
            <a:fillRect/>
          </a:stretch>
        </p:blipFill>
        <p:spPr>
          <a:xfrm>
            <a:off x="6873875" y="5502275"/>
            <a:ext cx="2270125" cy="1355725"/>
          </a:xfrm>
          <a:prstGeom prst="rect">
            <a:avLst/>
          </a:prstGeom>
          <a:noFill/>
          <a:ln w="9525">
            <a:noFill/>
          </a:ln>
        </p:spPr>
      </p:pic>
      <p:pic>
        <p:nvPicPr>
          <p:cNvPr id="1032" name="Picture 8" descr="logo"/>
          <p:cNvPicPr>
            <a:picLocks noChangeAspect="1"/>
          </p:cNvPicPr>
          <p:nvPr userDrawn="1"/>
        </p:nvPicPr>
        <p:blipFill>
          <a:blip r:embed="rId19">
            <a:lum bright="17999"/>
          </a:blip>
          <a:stretch>
            <a:fillRect/>
          </a:stretch>
        </p:blipFill>
        <p:spPr>
          <a:xfrm rot="-1820424">
            <a:off x="4572000" y="2205038"/>
            <a:ext cx="2376488" cy="939800"/>
          </a:xfrm>
          <a:prstGeom prst="rect">
            <a:avLst/>
          </a:prstGeom>
          <a:noFill/>
          <a:ln w="9525">
            <a:noFill/>
          </a:ln>
        </p:spPr>
      </p:pic>
      <p:pic>
        <p:nvPicPr>
          <p:cNvPr id="1033" name="Picture 9" descr="logo"/>
          <p:cNvPicPr>
            <a:picLocks noChangeAspect="1"/>
          </p:cNvPicPr>
          <p:nvPr userDrawn="1"/>
        </p:nvPicPr>
        <p:blipFill>
          <a:blip r:embed="rId19">
            <a:lum bright="17999"/>
          </a:blip>
          <a:stretch>
            <a:fillRect/>
          </a:stretch>
        </p:blipFill>
        <p:spPr>
          <a:xfrm rot="-1820424">
            <a:off x="4067175" y="4868863"/>
            <a:ext cx="2376488" cy="939800"/>
          </a:xfrm>
          <a:prstGeom prst="rect">
            <a:avLst/>
          </a:prstGeom>
          <a:noFill/>
          <a:ln w="9525">
            <a:noFill/>
          </a:ln>
        </p:spPr>
      </p:pic>
      <p:pic>
        <p:nvPicPr>
          <p:cNvPr id="1034" name="Picture 10" descr="logo"/>
          <p:cNvPicPr>
            <a:picLocks noChangeAspect="1"/>
          </p:cNvPicPr>
          <p:nvPr userDrawn="1"/>
        </p:nvPicPr>
        <p:blipFill>
          <a:blip r:embed="rId19">
            <a:lum bright="17999"/>
          </a:blip>
          <a:stretch>
            <a:fillRect/>
          </a:stretch>
        </p:blipFill>
        <p:spPr>
          <a:xfrm rot="-1820424">
            <a:off x="468313" y="1844675"/>
            <a:ext cx="2376487" cy="939800"/>
          </a:xfrm>
          <a:prstGeom prst="rect">
            <a:avLst/>
          </a:prstGeom>
          <a:noFill/>
          <a:ln w="9525">
            <a:noFill/>
          </a:ln>
        </p:spPr>
      </p:pic>
      <p:sp>
        <p:nvSpPr>
          <p:cNvPr id="1035" name="Rectangle 11"/>
          <p:cNvSpPr>
            <a:spLocks noChangeArrowheads="1"/>
          </p:cNvSpPr>
          <p:nvPr/>
        </p:nvSpPr>
        <p:spPr bwMode="auto">
          <a:xfrm>
            <a:off x="0" y="6408738"/>
            <a:ext cx="9144000" cy="476250"/>
          </a:xfrm>
          <a:prstGeom prst="rect">
            <a:avLst/>
          </a:prstGeom>
          <a:solidFill>
            <a:srgbClr val="000000">
              <a:alpha val="54117"/>
            </a:srgbClr>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Lst>
  <p:hf sldNum="0" hdr="0" ftr="0" dt="0"/>
  <p:txStyles>
    <p:titleStyle>
      <a:lvl1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cs typeface="+mj-cs"/>
        </a:defRPr>
      </a:lvl1pPr>
      <a:lvl2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2pPr>
      <a:lvl3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3pPr>
      <a:lvl4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4pPr>
      <a:lvl5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5pPr>
      <a:lvl6pPr marL="4572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6pPr>
      <a:lvl7pPr marL="9144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7pPr>
      <a:lvl8pPr marL="13716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8pPr>
      <a:lvl9pPr marL="18288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9pPr>
    </p:titleStyle>
    <p:bodyStyle>
      <a:lvl1pPr marL="342900" indent="-342900" algn="l" rtl="0" eaLnBrk="0" fontAlgn="base" hangingPunct="0">
        <a:spcBef>
          <a:spcPct val="20000"/>
        </a:spcBef>
        <a:spcAft>
          <a:spcPct val="0"/>
        </a:spcAft>
        <a:buClr>
          <a:srgbClr val="6600CC"/>
        </a:buClr>
        <a:buFont typeface="Wingdings" panose="05000000000000000000" pitchFamily="2" charset="2"/>
        <a:buChar char="v"/>
        <a:defRPr sz="2800" b="1">
          <a:solidFill>
            <a:schemeClr val="tx1"/>
          </a:solidFill>
          <a:latin typeface="黑体" panose="02010609060101010101" pitchFamily="49" charset="-122"/>
          <a:ea typeface="黑体" panose="02010609060101010101" pitchFamily="49" charset="-122"/>
          <a:cs typeface="+mn-cs"/>
        </a:defRPr>
      </a:lvl1pPr>
      <a:lvl2pPr marL="742950" indent="-28575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2pPr>
      <a:lvl3pPr marL="1143000" indent="-22860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3pPr>
      <a:lvl4pPr marL="16002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4pPr>
      <a:lvl5pPr marL="20574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5pPr>
      <a:lvl6pPr marL="25146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6pPr>
      <a:lvl7pPr marL="29718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7pPr>
      <a:lvl8pPr marL="34290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8pPr>
      <a:lvl9pPr marL="38862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04.xml.rels><?xml version="1.0" encoding="UTF-8" standalone="yes"?>
<Relationships xmlns="http://schemas.openxmlformats.org/package/2006/relationships"><Relationship Id="rId9" Type="http://schemas.openxmlformats.org/officeDocument/2006/relationships/tags" Target="../tags/tag231.xml"/><Relationship Id="rId8" Type="http://schemas.openxmlformats.org/officeDocument/2006/relationships/tags" Target="../tags/tag230.xml"/><Relationship Id="rId7" Type="http://schemas.openxmlformats.org/officeDocument/2006/relationships/tags" Target="../tags/tag229.xml"/><Relationship Id="rId6" Type="http://schemas.openxmlformats.org/officeDocument/2006/relationships/tags" Target="../tags/tag228.xml"/><Relationship Id="rId5" Type="http://schemas.openxmlformats.org/officeDocument/2006/relationships/tags" Target="../tags/tag227.xml"/><Relationship Id="rId4" Type="http://schemas.openxmlformats.org/officeDocument/2006/relationships/tags" Target="../tags/tag226.xml"/><Relationship Id="rId3" Type="http://schemas.openxmlformats.org/officeDocument/2006/relationships/tags" Target="../tags/tag225.xml"/><Relationship Id="rId2" Type="http://schemas.openxmlformats.org/officeDocument/2006/relationships/tags" Target="../tags/tag224.xml"/><Relationship Id="rId11" Type="http://schemas.openxmlformats.org/officeDocument/2006/relationships/slideLayout" Target="../slideLayouts/slideLayout2.xml"/><Relationship Id="rId10" Type="http://schemas.openxmlformats.org/officeDocument/2006/relationships/tags" Target="../tags/tag232.xml"/><Relationship Id="rId1" Type="http://schemas.openxmlformats.org/officeDocument/2006/relationships/tags" Target="../tags/tag223.xml"/></Relationships>
</file>

<file path=ppt/slides/_rels/slide105.xml.rels><?xml version="1.0" encoding="UTF-8" standalone="yes"?>
<Relationships xmlns="http://schemas.openxmlformats.org/package/2006/relationships"><Relationship Id="rId9" Type="http://schemas.openxmlformats.org/officeDocument/2006/relationships/tags" Target="../tags/tag241.xml"/><Relationship Id="rId8" Type="http://schemas.openxmlformats.org/officeDocument/2006/relationships/tags" Target="../tags/tag240.xml"/><Relationship Id="rId7" Type="http://schemas.openxmlformats.org/officeDocument/2006/relationships/tags" Target="../tags/tag239.xml"/><Relationship Id="rId6" Type="http://schemas.openxmlformats.org/officeDocument/2006/relationships/tags" Target="../tags/tag238.xml"/><Relationship Id="rId5" Type="http://schemas.openxmlformats.org/officeDocument/2006/relationships/tags" Target="../tags/tag237.xml"/><Relationship Id="rId4" Type="http://schemas.openxmlformats.org/officeDocument/2006/relationships/tags" Target="../tags/tag236.xml"/><Relationship Id="rId3" Type="http://schemas.openxmlformats.org/officeDocument/2006/relationships/tags" Target="../tags/tag235.xml"/><Relationship Id="rId2" Type="http://schemas.openxmlformats.org/officeDocument/2006/relationships/tags" Target="../tags/tag234.xml"/><Relationship Id="rId11" Type="http://schemas.openxmlformats.org/officeDocument/2006/relationships/slideLayout" Target="../slideLayouts/slideLayout2.xml"/><Relationship Id="rId10" Type="http://schemas.openxmlformats.org/officeDocument/2006/relationships/tags" Target="../tags/tag242.xml"/><Relationship Id="rId1" Type="http://schemas.openxmlformats.org/officeDocument/2006/relationships/tags" Target="../tags/tag233.xml"/></Relationships>
</file>

<file path=ppt/slides/_rels/slide106.xml.rels><?xml version="1.0" encoding="UTF-8" standalone="yes"?>
<Relationships xmlns="http://schemas.openxmlformats.org/package/2006/relationships"><Relationship Id="rId9" Type="http://schemas.openxmlformats.org/officeDocument/2006/relationships/tags" Target="../tags/tag251.xml"/><Relationship Id="rId8" Type="http://schemas.openxmlformats.org/officeDocument/2006/relationships/tags" Target="../tags/tag250.xml"/><Relationship Id="rId7" Type="http://schemas.openxmlformats.org/officeDocument/2006/relationships/tags" Target="../tags/tag249.xml"/><Relationship Id="rId6" Type="http://schemas.openxmlformats.org/officeDocument/2006/relationships/tags" Target="../tags/tag248.xml"/><Relationship Id="rId5" Type="http://schemas.openxmlformats.org/officeDocument/2006/relationships/tags" Target="../tags/tag247.xml"/><Relationship Id="rId4" Type="http://schemas.openxmlformats.org/officeDocument/2006/relationships/tags" Target="../tags/tag246.xml"/><Relationship Id="rId3" Type="http://schemas.openxmlformats.org/officeDocument/2006/relationships/tags" Target="../tags/tag245.xml"/><Relationship Id="rId2" Type="http://schemas.openxmlformats.org/officeDocument/2006/relationships/tags" Target="../tags/tag244.xml"/><Relationship Id="rId10" Type="http://schemas.openxmlformats.org/officeDocument/2006/relationships/slideLayout" Target="../slideLayouts/slideLayout2.xml"/><Relationship Id="rId1" Type="http://schemas.openxmlformats.org/officeDocument/2006/relationships/tags" Target="../tags/tag243.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5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51.xml"/><Relationship Id="rId1" Type="http://schemas.openxmlformats.org/officeDocument/2006/relationships/tags" Target="../tags/tag8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tags" Target="../tags/tag8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8.png"/><Relationship Id="rId1" Type="http://schemas.openxmlformats.org/officeDocument/2006/relationships/tags" Target="../tags/tag82.xml"/></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14.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0" Type="http://schemas.openxmlformats.org/officeDocument/2006/relationships/notesSlide" Target="../notesSlides/notesSlide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9.png"/><Relationship Id="rId1" Type="http://schemas.openxmlformats.org/officeDocument/2006/relationships/tags" Target="../tags/tag8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9" Type="http://schemas.openxmlformats.org/officeDocument/2006/relationships/tags" Target="../tags/tag92.xml"/><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1" Type="http://schemas.openxmlformats.org/officeDocument/2006/relationships/slideLayout" Target="../slideLayouts/slideLayout2.xml"/><Relationship Id="rId10" Type="http://schemas.openxmlformats.org/officeDocument/2006/relationships/tags" Target="../tags/tag93.xml"/><Relationship Id="rId1" Type="http://schemas.openxmlformats.org/officeDocument/2006/relationships/tags" Target="../tags/tag84.xml"/></Relationships>
</file>

<file path=ppt/slides/_rels/slide3.xml.rels><?xml version="1.0" encoding="UTF-8" standalone="yes"?>
<Relationships xmlns="http://schemas.openxmlformats.org/package/2006/relationships"><Relationship Id="rId9" Type="http://schemas.openxmlformats.org/officeDocument/2006/relationships/tags" Target="../tags/tag17.xml"/><Relationship Id="rId8" Type="http://schemas.openxmlformats.org/officeDocument/2006/relationships/tags" Target="../tags/tag16.xml"/><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4" Type="http://schemas.openxmlformats.org/officeDocument/2006/relationships/slideLayout" Target="../slideLayouts/slideLayout14.xml"/><Relationship Id="rId23" Type="http://schemas.openxmlformats.org/officeDocument/2006/relationships/image" Target="../media/image15.svg"/><Relationship Id="rId22" Type="http://schemas.openxmlformats.org/officeDocument/2006/relationships/image" Target="../media/image14.png"/><Relationship Id="rId21" Type="http://schemas.openxmlformats.org/officeDocument/2006/relationships/tags" Target="../tags/tag25.xml"/><Relationship Id="rId20" Type="http://schemas.openxmlformats.org/officeDocument/2006/relationships/image" Target="../media/image13.svg"/><Relationship Id="rId2" Type="http://schemas.openxmlformats.org/officeDocument/2006/relationships/tags" Target="../tags/tag10.xml"/><Relationship Id="rId19" Type="http://schemas.openxmlformats.org/officeDocument/2006/relationships/image" Target="../media/image12.png"/><Relationship Id="rId18" Type="http://schemas.openxmlformats.org/officeDocument/2006/relationships/tags" Target="../tags/tag24.xml"/><Relationship Id="rId17" Type="http://schemas.openxmlformats.org/officeDocument/2006/relationships/image" Target="../media/image11.svg"/><Relationship Id="rId16" Type="http://schemas.openxmlformats.org/officeDocument/2006/relationships/image" Target="../media/image10.png"/><Relationship Id="rId15" Type="http://schemas.openxmlformats.org/officeDocument/2006/relationships/tags" Target="../tags/tag23.xml"/><Relationship Id="rId14" Type="http://schemas.openxmlformats.org/officeDocument/2006/relationships/tags" Target="../tags/tag22.xml"/><Relationship Id="rId13" Type="http://schemas.openxmlformats.org/officeDocument/2006/relationships/tags" Target="../tags/tag21.xml"/><Relationship Id="rId12" Type="http://schemas.openxmlformats.org/officeDocument/2006/relationships/tags" Target="../tags/tag20.xml"/><Relationship Id="rId11" Type="http://schemas.openxmlformats.org/officeDocument/2006/relationships/tags" Target="../tags/tag19.xml"/><Relationship Id="rId10" Type="http://schemas.openxmlformats.org/officeDocument/2006/relationships/tags" Target="../tags/tag18.xml"/><Relationship Id="rId1" Type="http://schemas.openxmlformats.org/officeDocument/2006/relationships/tags" Target="../tags/tag9.xml"/></Relationships>
</file>

<file path=ppt/slides/_rels/slide30.xml.rels><?xml version="1.0" encoding="UTF-8" standalone="yes"?>
<Relationships xmlns="http://schemas.openxmlformats.org/package/2006/relationships"><Relationship Id="rId9" Type="http://schemas.openxmlformats.org/officeDocument/2006/relationships/tags" Target="../tags/tag102.xml"/><Relationship Id="rId8" Type="http://schemas.openxmlformats.org/officeDocument/2006/relationships/tags" Target="../tags/tag101.xml"/><Relationship Id="rId7" Type="http://schemas.openxmlformats.org/officeDocument/2006/relationships/tags" Target="../tags/tag100.xml"/><Relationship Id="rId6" Type="http://schemas.openxmlformats.org/officeDocument/2006/relationships/tags" Target="../tags/tag99.xml"/><Relationship Id="rId5" Type="http://schemas.openxmlformats.org/officeDocument/2006/relationships/tags" Target="../tags/tag98.xml"/><Relationship Id="rId4" Type="http://schemas.openxmlformats.org/officeDocument/2006/relationships/tags" Target="../tags/tag97.xml"/><Relationship Id="rId3" Type="http://schemas.openxmlformats.org/officeDocument/2006/relationships/tags" Target="../tags/tag96.xml"/><Relationship Id="rId2" Type="http://schemas.openxmlformats.org/officeDocument/2006/relationships/tags" Target="../tags/tag95.xml"/><Relationship Id="rId11" Type="http://schemas.openxmlformats.org/officeDocument/2006/relationships/slideLayout" Target="../slideLayouts/slideLayout2.xml"/><Relationship Id="rId10" Type="http://schemas.openxmlformats.org/officeDocument/2006/relationships/tags" Target="../tags/tag103.xml"/><Relationship Id="rId1" Type="http://schemas.openxmlformats.org/officeDocument/2006/relationships/tags" Target="../tags/tag94.xml"/></Relationships>
</file>

<file path=ppt/slides/_rels/slide31.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20.wmf"/><Relationship Id="rId1" Type="http://schemas.openxmlformats.org/officeDocument/2006/relationships/oleObject" Target="../embeddings/oleObject1.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tags" Target="../tags/tag111.xml"/><Relationship Id="rId7" Type="http://schemas.openxmlformats.org/officeDocument/2006/relationships/tags" Target="../tags/tag110.xml"/><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tags" Target="../tags/tag105.xml"/><Relationship Id="rId10" Type="http://schemas.openxmlformats.org/officeDocument/2006/relationships/slideLayout" Target="../slideLayouts/slideLayout2.xml"/><Relationship Id="rId1" Type="http://schemas.openxmlformats.org/officeDocument/2006/relationships/tags" Target="../tags/tag10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9" Type="http://schemas.openxmlformats.org/officeDocument/2006/relationships/tags" Target="../tags/tag121.xml"/><Relationship Id="rId8" Type="http://schemas.openxmlformats.org/officeDocument/2006/relationships/tags" Target="../tags/tag120.xml"/><Relationship Id="rId7" Type="http://schemas.openxmlformats.org/officeDocument/2006/relationships/tags" Target="../tags/tag119.xml"/><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 Type="http://schemas.openxmlformats.org/officeDocument/2006/relationships/tags" Target="../tags/tag114.xml"/><Relationship Id="rId10" Type="http://schemas.openxmlformats.org/officeDocument/2006/relationships/slideLayout" Target="../slideLayouts/slideLayout2.xml"/><Relationship Id="rId1" Type="http://schemas.openxmlformats.org/officeDocument/2006/relationships/tags" Target="../tags/tag113.xml"/></Relationships>
</file>

<file path=ppt/slides/_rels/slide4.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3" Type="http://schemas.openxmlformats.org/officeDocument/2006/relationships/notesSlide" Target="../notesSlides/notesSlide3.xml"/><Relationship Id="rId12" Type="http://schemas.openxmlformats.org/officeDocument/2006/relationships/slideLayout" Target="../slideLayouts/slideLayout29.xml"/><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tags" Target="../tags/tag2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3" Type="http://schemas.openxmlformats.org/officeDocument/2006/relationships/tags" Target="../tags/tag124.xml"/><Relationship Id="rId2" Type="http://schemas.openxmlformats.org/officeDocument/2006/relationships/tags" Target="../tags/tag123.xml"/><Relationship Id="rId10" Type="http://schemas.openxmlformats.org/officeDocument/2006/relationships/slideLayout" Target="../slideLayouts/slideLayout2.xml"/><Relationship Id="rId1" Type="http://schemas.openxmlformats.org/officeDocument/2006/relationships/tags" Target="../tags/tag12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9" Type="http://schemas.openxmlformats.org/officeDocument/2006/relationships/tags" Target="../tags/tag139.xml"/><Relationship Id="rId8" Type="http://schemas.openxmlformats.org/officeDocument/2006/relationships/tags" Target="../tags/tag138.xml"/><Relationship Id="rId7" Type="http://schemas.openxmlformats.org/officeDocument/2006/relationships/tags" Target="../tags/tag137.xml"/><Relationship Id="rId6" Type="http://schemas.openxmlformats.org/officeDocument/2006/relationships/tags" Target="../tags/tag136.xml"/><Relationship Id="rId5" Type="http://schemas.openxmlformats.org/officeDocument/2006/relationships/tags" Target="../tags/tag135.xml"/><Relationship Id="rId4" Type="http://schemas.openxmlformats.org/officeDocument/2006/relationships/tags" Target="../tags/tag134.xml"/><Relationship Id="rId3" Type="http://schemas.openxmlformats.org/officeDocument/2006/relationships/tags" Target="../tags/tag133.xml"/><Relationship Id="rId2" Type="http://schemas.openxmlformats.org/officeDocument/2006/relationships/tags" Target="../tags/tag132.xml"/><Relationship Id="rId11" Type="http://schemas.openxmlformats.org/officeDocument/2006/relationships/slideLayout" Target="../slideLayouts/slideLayout2.xml"/><Relationship Id="rId10" Type="http://schemas.openxmlformats.org/officeDocument/2006/relationships/tags" Target="../tags/tag140.xml"/><Relationship Id="rId1" Type="http://schemas.openxmlformats.org/officeDocument/2006/relationships/tags" Target="../tags/tag13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9" Type="http://schemas.openxmlformats.org/officeDocument/2006/relationships/tags" Target="../tags/tag149.xml"/><Relationship Id="rId8" Type="http://schemas.openxmlformats.org/officeDocument/2006/relationships/tags" Target="../tags/tag148.xml"/><Relationship Id="rId7" Type="http://schemas.openxmlformats.org/officeDocument/2006/relationships/tags" Target="../tags/tag147.xml"/><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0" Type="http://schemas.openxmlformats.org/officeDocument/2006/relationships/slideLayout" Target="../slideLayouts/slideLayout2.xml"/><Relationship Id="rId1" Type="http://schemas.openxmlformats.org/officeDocument/2006/relationships/tags" Target="../tags/tag14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6.jpe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9" Type="http://schemas.openxmlformats.org/officeDocument/2006/relationships/tags" Target="../tags/tag158.xml"/><Relationship Id="rId8" Type="http://schemas.openxmlformats.org/officeDocument/2006/relationships/tags" Target="../tags/tag157.xml"/><Relationship Id="rId7" Type="http://schemas.openxmlformats.org/officeDocument/2006/relationships/tags" Target="../tags/tag156.xml"/><Relationship Id="rId6" Type="http://schemas.openxmlformats.org/officeDocument/2006/relationships/tags" Target="../tags/tag155.xml"/><Relationship Id="rId5" Type="http://schemas.openxmlformats.org/officeDocument/2006/relationships/tags" Target="../tags/tag154.xml"/><Relationship Id="rId4" Type="http://schemas.openxmlformats.org/officeDocument/2006/relationships/tags" Target="../tags/tag153.xml"/><Relationship Id="rId3" Type="http://schemas.openxmlformats.org/officeDocument/2006/relationships/tags" Target="../tags/tag152.xml"/><Relationship Id="rId2" Type="http://schemas.openxmlformats.org/officeDocument/2006/relationships/tags" Target="../tags/tag151.xml"/><Relationship Id="rId10" Type="http://schemas.openxmlformats.org/officeDocument/2006/relationships/slideLayout" Target="../slideLayouts/slideLayout2.xml"/><Relationship Id="rId1" Type="http://schemas.openxmlformats.org/officeDocument/2006/relationships/tags" Target="../tags/tag150.xml"/></Relationships>
</file>

<file path=ppt/slides/_rels/slide84.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tags" Target="../tags/tag165.xml"/><Relationship Id="rId6" Type="http://schemas.openxmlformats.org/officeDocument/2006/relationships/tags" Target="../tags/tag164.xml"/><Relationship Id="rId5" Type="http://schemas.openxmlformats.org/officeDocument/2006/relationships/tags" Target="../tags/tag163.xml"/><Relationship Id="rId4" Type="http://schemas.openxmlformats.org/officeDocument/2006/relationships/tags" Target="../tags/tag162.xml"/><Relationship Id="rId3" Type="http://schemas.openxmlformats.org/officeDocument/2006/relationships/tags" Target="../tags/tag161.xml"/><Relationship Id="rId2" Type="http://schemas.openxmlformats.org/officeDocument/2006/relationships/tags" Target="../tags/tag160.xml"/><Relationship Id="rId10" Type="http://schemas.openxmlformats.org/officeDocument/2006/relationships/slideLayout" Target="../slideLayouts/slideLayout2.xml"/><Relationship Id="rId1" Type="http://schemas.openxmlformats.org/officeDocument/2006/relationships/tags" Target="../tags/tag159.xml"/></Relationships>
</file>

<file path=ppt/slides/_rels/slide85.xml.rels><?xml version="1.0" encoding="UTF-8" standalone="yes"?>
<Relationships xmlns="http://schemas.openxmlformats.org/package/2006/relationships"><Relationship Id="rId9" Type="http://schemas.openxmlformats.org/officeDocument/2006/relationships/tags" Target="../tags/tag176.xml"/><Relationship Id="rId8" Type="http://schemas.openxmlformats.org/officeDocument/2006/relationships/tags" Target="../tags/tag175.xml"/><Relationship Id="rId7" Type="http://schemas.openxmlformats.org/officeDocument/2006/relationships/tags" Target="../tags/tag174.xml"/><Relationship Id="rId6" Type="http://schemas.openxmlformats.org/officeDocument/2006/relationships/tags" Target="../tags/tag173.xml"/><Relationship Id="rId5" Type="http://schemas.openxmlformats.org/officeDocument/2006/relationships/tags" Target="../tags/tag172.xml"/><Relationship Id="rId4" Type="http://schemas.openxmlformats.org/officeDocument/2006/relationships/tags" Target="../tags/tag171.xml"/><Relationship Id="rId3" Type="http://schemas.openxmlformats.org/officeDocument/2006/relationships/tags" Target="../tags/tag170.xml"/><Relationship Id="rId21" Type="http://schemas.openxmlformats.org/officeDocument/2006/relationships/slideLayout" Target="../slideLayouts/slideLayout2.xml"/><Relationship Id="rId20" Type="http://schemas.openxmlformats.org/officeDocument/2006/relationships/tags" Target="../tags/tag187.xml"/><Relationship Id="rId2" Type="http://schemas.openxmlformats.org/officeDocument/2006/relationships/tags" Target="../tags/tag169.xml"/><Relationship Id="rId19" Type="http://schemas.openxmlformats.org/officeDocument/2006/relationships/tags" Target="../tags/tag186.xml"/><Relationship Id="rId18" Type="http://schemas.openxmlformats.org/officeDocument/2006/relationships/tags" Target="../tags/tag185.xml"/><Relationship Id="rId17" Type="http://schemas.openxmlformats.org/officeDocument/2006/relationships/tags" Target="../tags/tag184.xml"/><Relationship Id="rId16" Type="http://schemas.openxmlformats.org/officeDocument/2006/relationships/tags" Target="../tags/tag183.xml"/><Relationship Id="rId15" Type="http://schemas.openxmlformats.org/officeDocument/2006/relationships/tags" Target="../tags/tag182.xml"/><Relationship Id="rId14" Type="http://schemas.openxmlformats.org/officeDocument/2006/relationships/tags" Target="../tags/tag181.xml"/><Relationship Id="rId13" Type="http://schemas.openxmlformats.org/officeDocument/2006/relationships/tags" Target="../tags/tag180.xml"/><Relationship Id="rId12" Type="http://schemas.openxmlformats.org/officeDocument/2006/relationships/tags" Target="../tags/tag179.xml"/><Relationship Id="rId11" Type="http://schemas.openxmlformats.org/officeDocument/2006/relationships/tags" Target="../tags/tag178.xml"/><Relationship Id="rId10" Type="http://schemas.openxmlformats.org/officeDocument/2006/relationships/tags" Target="../tags/tag177.xml"/><Relationship Id="rId1" Type="http://schemas.openxmlformats.org/officeDocument/2006/relationships/tags" Target="../tags/tag168.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189.xml"/><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tags" Target="../tags/tag188.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9" Type="http://schemas.openxmlformats.org/officeDocument/2006/relationships/tags" Target="../tags/tag45.xml"/><Relationship Id="rId8" Type="http://schemas.openxmlformats.org/officeDocument/2006/relationships/tags" Target="../tags/tag44.xml"/><Relationship Id="rId7" Type="http://schemas.openxmlformats.org/officeDocument/2006/relationships/tags" Target="../tags/tag43.xml"/><Relationship Id="rId6" Type="http://schemas.openxmlformats.org/officeDocument/2006/relationships/tags" Target="../tags/tag42.xml"/><Relationship Id="rId5" Type="http://schemas.openxmlformats.org/officeDocument/2006/relationships/tags" Target="../tags/tag41.xml"/><Relationship Id="rId44" Type="http://schemas.openxmlformats.org/officeDocument/2006/relationships/slideLayout" Target="../slideLayouts/slideLayout7.xml"/><Relationship Id="rId43" Type="http://schemas.openxmlformats.org/officeDocument/2006/relationships/tags" Target="../tags/tag79.xml"/><Relationship Id="rId42" Type="http://schemas.openxmlformats.org/officeDocument/2006/relationships/tags" Target="../tags/tag78.xml"/><Relationship Id="rId41" Type="http://schemas.openxmlformats.org/officeDocument/2006/relationships/tags" Target="../tags/tag77.xml"/><Relationship Id="rId40" Type="http://schemas.openxmlformats.org/officeDocument/2006/relationships/tags" Target="../tags/tag76.xml"/><Relationship Id="rId4" Type="http://schemas.openxmlformats.org/officeDocument/2006/relationships/tags" Target="../tags/tag40.xml"/><Relationship Id="rId39" Type="http://schemas.openxmlformats.org/officeDocument/2006/relationships/tags" Target="../tags/tag75.xml"/><Relationship Id="rId38" Type="http://schemas.openxmlformats.org/officeDocument/2006/relationships/tags" Target="../tags/tag74.xml"/><Relationship Id="rId37" Type="http://schemas.openxmlformats.org/officeDocument/2006/relationships/tags" Target="../tags/tag73.xml"/><Relationship Id="rId36" Type="http://schemas.openxmlformats.org/officeDocument/2006/relationships/tags" Target="../tags/tag72.xml"/><Relationship Id="rId35" Type="http://schemas.openxmlformats.org/officeDocument/2006/relationships/tags" Target="../tags/tag71.xml"/><Relationship Id="rId34" Type="http://schemas.openxmlformats.org/officeDocument/2006/relationships/tags" Target="../tags/tag70.xml"/><Relationship Id="rId33" Type="http://schemas.openxmlformats.org/officeDocument/2006/relationships/tags" Target="../tags/tag69.xml"/><Relationship Id="rId32" Type="http://schemas.openxmlformats.org/officeDocument/2006/relationships/tags" Target="../tags/tag68.xml"/><Relationship Id="rId31" Type="http://schemas.openxmlformats.org/officeDocument/2006/relationships/tags" Target="../tags/tag67.xml"/><Relationship Id="rId30" Type="http://schemas.openxmlformats.org/officeDocument/2006/relationships/tags" Target="../tags/tag66.xml"/><Relationship Id="rId3" Type="http://schemas.openxmlformats.org/officeDocument/2006/relationships/tags" Target="../tags/tag39.xml"/><Relationship Id="rId29" Type="http://schemas.openxmlformats.org/officeDocument/2006/relationships/tags" Target="../tags/tag65.xml"/><Relationship Id="rId28" Type="http://schemas.openxmlformats.org/officeDocument/2006/relationships/tags" Target="../tags/tag64.xml"/><Relationship Id="rId27" Type="http://schemas.openxmlformats.org/officeDocument/2006/relationships/tags" Target="../tags/tag63.xml"/><Relationship Id="rId26" Type="http://schemas.openxmlformats.org/officeDocument/2006/relationships/tags" Target="../tags/tag62.xml"/><Relationship Id="rId25" Type="http://schemas.openxmlformats.org/officeDocument/2006/relationships/tags" Target="../tags/tag61.xml"/><Relationship Id="rId24" Type="http://schemas.openxmlformats.org/officeDocument/2006/relationships/tags" Target="../tags/tag60.xml"/><Relationship Id="rId23" Type="http://schemas.openxmlformats.org/officeDocument/2006/relationships/tags" Target="../tags/tag59.xml"/><Relationship Id="rId22" Type="http://schemas.openxmlformats.org/officeDocument/2006/relationships/tags" Target="../tags/tag58.xml"/><Relationship Id="rId21" Type="http://schemas.openxmlformats.org/officeDocument/2006/relationships/tags" Target="../tags/tag57.xml"/><Relationship Id="rId20" Type="http://schemas.openxmlformats.org/officeDocument/2006/relationships/tags" Target="../tags/tag56.xml"/><Relationship Id="rId2" Type="http://schemas.openxmlformats.org/officeDocument/2006/relationships/tags" Target="../tags/tag38.xml"/><Relationship Id="rId19" Type="http://schemas.openxmlformats.org/officeDocument/2006/relationships/tags" Target="../tags/tag55.xml"/><Relationship Id="rId18" Type="http://schemas.openxmlformats.org/officeDocument/2006/relationships/tags" Target="../tags/tag54.xml"/><Relationship Id="rId17" Type="http://schemas.openxmlformats.org/officeDocument/2006/relationships/tags" Target="../tags/tag53.xml"/><Relationship Id="rId16" Type="http://schemas.openxmlformats.org/officeDocument/2006/relationships/tags" Target="../tags/tag52.xml"/><Relationship Id="rId15" Type="http://schemas.openxmlformats.org/officeDocument/2006/relationships/tags" Target="../tags/tag51.xml"/><Relationship Id="rId14" Type="http://schemas.openxmlformats.org/officeDocument/2006/relationships/tags" Target="../tags/tag50.xml"/><Relationship Id="rId13" Type="http://schemas.openxmlformats.org/officeDocument/2006/relationships/tags" Target="../tags/tag49.xml"/><Relationship Id="rId12" Type="http://schemas.openxmlformats.org/officeDocument/2006/relationships/tags" Target="../tags/tag48.xml"/><Relationship Id="rId11" Type="http://schemas.openxmlformats.org/officeDocument/2006/relationships/tags" Target="../tags/tag47.xml"/><Relationship Id="rId10" Type="http://schemas.openxmlformats.org/officeDocument/2006/relationships/tags" Target="../tags/tag46.xml"/><Relationship Id="rId1" Type="http://schemas.openxmlformats.org/officeDocument/2006/relationships/tags" Target="../tags/tag37.xml"/></Relationships>
</file>

<file path=ppt/slides/_rels/slide90.xml.rels><?xml version="1.0" encoding="UTF-8" standalone="yes"?>
<Relationships xmlns="http://schemas.openxmlformats.org/package/2006/relationships"><Relationship Id="rId9" Type="http://schemas.openxmlformats.org/officeDocument/2006/relationships/tags" Target="../tags/tag198.xml"/><Relationship Id="rId8" Type="http://schemas.openxmlformats.org/officeDocument/2006/relationships/tags" Target="../tags/tag197.xml"/><Relationship Id="rId7" Type="http://schemas.openxmlformats.org/officeDocument/2006/relationships/tags" Target="../tags/tag196.xml"/><Relationship Id="rId6" Type="http://schemas.openxmlformats.org/officeDocument/2006/relationships/tags" Target="../tags/tag195.xml"/><Relationship Id="rId5" Type="http://schemas.openxmlformats.org/officeDocument/2006/relationships/tags" Target="../tags/tag194.xml"/><Relationship Id="rId4" Type="http://schemas.openxmlformats.org/officeDocument/2006/relationships/tags" Target="../tags/tag193.xml"/><Relationship Id="rId3" Type="http://schemas.openxmlformats.org/officeDocument/2006/relationships/tags" Target="../tags/tag192.xml"/><Relationship Id="rId2" Type="http://schemas.openxmlformats.org/officeDocument/2006/relationships/tags" Target="../tags/tag191.xml"/><Relationship Id="rId10" Type="http://schemas.openxmlformats.org/officeDocument/2006/relationships/slideLayout" Target="../slideLayouts/slideLayout2.xml"/><Relationship Id="rId1" Type="http://schemas.openxmlformats.org/officeDocument/2006/relationships/tags" Target="../tags/tag190.xml"/></Relationships>
</file>

<file path=ppt/slides/_rels/slide91.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206.xml"/><Relationship Id="rId7" Type="http://schemas.openxmlformats.org/officeDocument/2006/relationships/tags" Target="../tags/tag205.xml"/><Relationship Id="rId6" Type="http://schemas.openxmlformats.org/officeDocument/2006/relationships/tags" Target="../tags/tag204.xml"/><Relationship Id="rId5" Type="http://schemas.openxmlformats.org/officeDocument/2006/relationships/tags" Target="../tags/tag203.xml"/><Relationship Id="rId4" Type="http://schemas.openxmlformats.org/officeDocument/2006/relationships/tags" Target="../tags/tag202.xml"/><Relationship Id="rId3" Type="http://schemas.openxmlformats.org/officeDocument/2006/relationships/tags" Target="../tags/tag201.xml"/><Relationship Id="rId2" Type="http://schemas.openxmlformats.org/officeDocument/2006/relationships/tags" Target="../tags/tag200.xml"/><Relationship Id="rId1" Type="http://schemas.openxmlformats.org/officeDocument/2006/relationships/tags" Target="../tags/tag199.xml"/></Relationships>
</file>

<file path=ppt/slides/_rels/slide92.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214.xml"/><Relationship Id="rId7" Type="http://schemas.openxmlformats.org/officeDocument/2006/relationships/tags" Target="../tags/tag213.xml"/><Relationship Id="rId6" Type="http://schemas.openxmlformats.org/officeDocument/2006/relationships/tags" Target="../tags/tag212.xml"/><Relationship Id="rId5" Type="http://schemas.openxmlformats.org/officeDocument/2006/relationships/tags" Target="../tags/tag211.xml"/><Relationship Id="rId4" Type="http://schemas.openxmlformats.org/officeDocument/2006/relationships/tags" Target="../tags/tag210.xml"/><Relationship Id="rId3" Type="http://schemas.openxmlformats.org/officeDocument/2006/relationships/tags" Target="../tags/tag209.xml"/><Relationship Id="rId2" Type="http://schemas.openxmlformats.org/officeDocument/2006/relationships/tags" Target="../tags/tag208.xml"/><Relationship Id="rId1" Type="http://schemas.openxmlformats.org/officeDocument/2006/relationships/tags" Target="../tags/tag207.xml"/></Relationships>
</file>

<file path=ppt/slides/_rels/slide93.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222.xml"/><Relationship Id="rId7" Type="http://schemas.openxmlformats.org/officeDocument/2006/relationships/tags" Target="../tags/tag221.xml"/><Relationship Id="rId6" Type="http://schemas.openxmlformats.org/officeDocument/2006/relationships/tags" Target="../tags/tag220.xml"/><Relationship Id="rId5" Type="http://schemas.openxmlformats.org/officeDocument/2006/relationships/tags" Target="../tags/tag219.xml"/><Relationship Id="rId4" Type="http://schemas.openxmlformats.org/officeDocument/2006/relationships/tags" Target="../tags/tag218.xml"/><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tags" Target="../tags/tag21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hyperlink" Target="&#12298;&#22686;&#20540;&#31246;&#21450;&#38468;&#21152;&#31246;&#36153;&#30003;&#25253;&#34920;&#65288;&#19968;&#33324;&#32435;&#31246;&#20154;&#36866;&#29992;&#65289;&#12299;%20&#21450;&#20854;&#38468;&#21015;&#36164;&#26009;&#22635;&#20889;&#35828;&#26126;.pdf" TargetMode="External"/><Relationship Id="rId1" Type="http://schemas.openxmlformats.org/officeDocument/2006/relationships/hyperlink" Target="&#12298;&#22686;&#20540;&#31246;&#21450;&#38468;&#21152;&#31246;&#36153;&#30003;&#25253;&#34920;&#65288;&#19968;&#33324;&#32435;&#31246;&#20154;&#36866;&#29992;&#65289;&#12299;%20&#21450;&#20854;&#38468;&#21015;&#36164;&#26009;.xls" TargetMode="Externa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34817" name="Picture 2" descr="bg-1"/>
          <p:cNvPicPr>
            <a:picLocks noChangeAspect="1"/>
          </p:cNvPicPr>
          <p:nvPr/>
        </p:nvPicPr>
        <p:blipFill>
          <a:blip r:embed="rId1">
            <a:lum bright="1999"/>
          </a:blip>
          <a:stretch>
            <a:fillRect/>
          </a:stretch>
        </p:blipFill>
        <p:spPr>
          <a:xfrm>
            <a:off x="0" y="2162175"/>
            <a:ext cx="9144000" cy="4695825"/>
          </a:xfrm>
          <a:prstGeom prst="rect">
            <a:avLst/>
          </a:prstGeom>
          <a:noFill/>
          <a:ln w="9525">
            <a:noFill/>
          </a:ln>
        </p:spPr>
      </p:pic>
      <p:sp>
        <p:nvSpPr>
          <p:cNvPr id="34818" name="未知"/>
          <p:cNvSpPr/>
          <p:nvPr/>
        </p:nvSpPr>
        <p:spPr>
          <a:xfrm>
            <a:off x="-1587" y="1447800"/>
            <a:ext cx="9156700" cy="3832225"/>
          </a:xfrm>
          <a:custGeom>
            <a:avLst/>
            <a:gdLst/>
            <a:ahLst/>
            <a:cxnLst>
              <a:cxn ang="0">
                <a:pos x="30190310" y="312499348"/>
              </a:cxn>
              <a:cxn ang="0">
                <a:pos x="2147483647" y="30241875"/>
              </a:cxn>
              <a:cxn ang="0">
                <a:pos x="2147483647" y="1464211380"/>
              </a:cxn>
              <a:cxn ang="0">
                <a:pos x="2147483647" y="297378416"/>
              </a:cxn>
              <a:cxn ang="0">
                <a:pos x="2147483647" y="2147483647"/>
              </a:cxn>
              <a:cxn ang="0">
                <a:pos x="2147483647" y="2147483647"/>
              </a:cxn>
              <a:cxn ang="0">
                <a:pos x="2147483647" y="2147483647"/>
              </a:cxn>
              <a:cxn ang="0">
                <a:pos x="15095155" y="2147483647"/>
              </a:cxn>
              <a:cxn ang="0">
                <a:pos x="30190310" y="312499348"/>
              </a:cxn>
            </a:cxnLst>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ln>
        </p:spPr>
        <p:txBody>
          <a:bodyPr/>
          <a:p>
            <a:endParaRPr lang="zh-CN" altLang="en-US"/>
          </a:p>
        </p:txBody>
      </p:sp>
      <p:sp>
        <p:nvSpPr>
          <p:cNvPr id="34819" name="未知"/>
          <p:cNvSpPr/>
          <p:nvPr/>
        </p:nvSpPr>
        <p:spPr>
          <a:xfrm>
            <a:off x="-1587" y="1730375"/>
            <a:ext cx="9142412" cy="3265488"/>
          </a:xfrm>
          <a:custGeom>
            <a:avLst/>
            <a:gdLst/>
            <a:ahLst/>
            <a:cxnLst>
              <a:cxn ang="0">
                <a:pos x="15095134" y="685482478"/>
              </a:cxn>
              <a:cxn ang="0">
                <a:pos x="2147483647" y="25201561"/>
              </a:cxn>
              <a:cxn ang="0">
                <a:pos x="2147483647" y="1214715319"/>
              </a:cxn>
              <a:cxn ang="0">
                <a:pos x="2147483647" y="388104037"/>
              </a:cxn>
              <a:cxn ang="0">
                <a:pos x="2147483647" y="2147483647"/>
              </a:cxn>
              <a:cxn ang="0">
                <a:pos x="2147483647" y="2147483647"/>
              </a:cxn>
              <a:cxn ang="0">
                <a:pos x="2147483647" y="2147483647"/>
              </a:cxn>
              <a:cxn ang="0">
                <a:pos x="15095134" y="2147483647"/>
              </a:cxn>
              <a:cxn ang="0">
                <a:pos x="15095134" y="685482478"/>
              </a:cxn>
            </a:cxnLst>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tileRect/>
          </a:gradFill>
          <a:ln w="9525">
            <a:noFill/>
          </a:ln>
        </p:spPr>
        <p:txBody>
          <a:bodyPr/>
          <a:p>
            <a:endParaRPr lang="zh-CN" altLang="en-US"/>
          </a:p>
        </p:txBody>
      </p:sp>
      <p:grpSp>
        <p:nvGrpSpPr>
          <p:cNvPr id="34820" name="Group 5"/>
          <p:cNvGrpSpPr/>
          <p:nvPr/>
        </p:nvGrpSpPr>
        <p:grpSpPr>
          <a:xfrm>
            <a:off x="7086600" y="1947863"/>
            <a:ext cx="533400" cy="533400"/>
            <a:chOff x="0" y="0"/>
            <a:chExt cx="288" cy="288"/>
          </a:xfrm>
        </p:grpSpPr>
        <p:sp>
          <p:nvSpPr>
            <p:cNvPr id="4102"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34823" name="Group 8"/>
          <p:cNvGrpSpPr/>
          <p:nvPr/>
        </p:nvGrpSpPr>
        <p:grpSpPr>
          <a:xfrm>
            <a:off x="7620000" y="1371600"/>
            <a:ext cx="914400" cy="914400"/>
            <a:chOff x="0" y="0"/>
            <a:chExt cx="576" cy="576"/>
          </a:xfrm>
        </p:grpSpPr>
        <p:sp>
          <p:nvSpPr>
            <p:cNvPr id="34824" name="Oval 9"/>
            <p:cNvSpPr/>
            <p:nvPr/>
          </p:nvSpPr>
          <p:spPr>
            <a:xfrm>
              <a:off x="0" y="0"/>
              <a:ext cx="576" cy="576"/>
            </a:xfrm>
            <a:prstGeom prst="ellipse">
              <a:avLst/>
            </a:prstGeom>
            <a:solidFill>
              <a:srgbClr val="CC99FF">
                <a:alpha val="52940"/>
              </a:srgbClr>
            </a:solidFill>
            <a:ln w="9525">
              <a:noFill/>
            </a:ln>
          </p:spPr>
          <p:txBody>
            <a:bodyPr wrap="none" anchor="ctr" anchorCtr="0"/>
            <a:p>
              <a:pPr algn="ctr"/>
              <a:endParaRPr lang="zh-CN" altLang="en-US" dirty="0">
                <a:latin typeface="Arial" panose="020B0604020202020204" pitchFamily="34" charset="0"/>
              </a:endParaRPr>
            </a:p>
          </p:txBody>
        </p:sp>
        <p:sp>
          <p:nvSpPr>
            <p:cNvPr id="3"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34826" name="Group 11"/>
          <p:cNvGrpSpPr/>
          <p:nvPr/>
        </p:nvGrpSpPr>
        <p:grpSpPr>
          <a:xfrm>
            <a:off x="285750" y="2286000"/>
            <a:ext cx="1295400" cy="1371600"/>
            <a:chOff x="0" y="0"/>
            <a:chExt cx="576" cy="576"/>
          </a:xfrm>
        </p:grpSpPr>
        <p:sp>
          <p:nvSpPr>
            <p:cNvPr id="34827" name="Oval 12"/>
            <p:cNvSpPr/>
            <p:nvPr/>
          </p:nvSpPr>
          <p:spPr>
            <a:xfrm>
              <a:off x="0" y="0"/>
              <a:ext cx="576" cy="576"/>
            </a:xfrm>
            <a:prstGeom prst="ellipse">
              <a:avLst/>
            </a:prstGeom>
            <a:gradFill rotWithShape="1">
              <a:gsLst>
                <a:gs pos="0">
                  <a:srgbClr val="FFFFFF"/>
                </a:gs>
                <a:gs pos="100000">
                  <a:srgbClr val="9933FF"/>
                </a:gs>
              </a:gsLst>
              <a:path path="shape">
                <a:fillToRect l="50000" t="50000" r="50000" b="50000"/>
              </a:path>
              <a:tileRect/>
            </a:gradFill>
            <a:ln w="9525">
              <a:noFill/>
            </a:ln>
          </p:spPr>
          <p:txBody>
            <a:bodyPr wrap="none" anchor="ctr" anchorCtr="0"/>
            <a:p>
              <a:pPr algn="ctr"/>
              <a:endParaRPr lang="zh-CN" altLang="en-US" dirty="0">
                <a:latin typeface="Arial" panose="020B0604020202020204" pitchFamily="34" charset="0"/>
              </a:endParaRPr>
            </a:p>
          </p:txBody>
        </p:sp>
        <p:sp>
          <p:nvSpPr>
            <p:cNvPr id="4"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34829" name="Picture 14" descr="wechangelives"/>
          <p:cNvPicPr>
            <a:picLocks noChangeAspect="1"/>
          </p:cNvPicPr>
          <p:nvPr/>
        </p:nvPicPr>
        <p:blipFill>
          <a:blip r:embed="rId2">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4110" name="Rectangle 2"/>
          <p:cNvSpPr>
            <a:spLocks noGrp="1" noChangeArrowheads="1"/>
          </p:cNvSpPr>
          <p:nvPr>
            <p:ph type="ctrTitle" idx="4294967295"/>
          </p:nvPr>
        </p:nvSpPr>
        <p:spPr>
          <a:xfrm>
            <a:off x="430213" y="2433638"/>
            <a:ext cx="8713788" cy="1066800"/>
          </a:xfrm>
        </p:spPr>
        <p:txBody>
          <a:bodyPr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400" b="1" i="0" u="none" strike="noStrike" kern="0" cap="none" spc="0" normalizeH="0" baseline="0" noProof="1" dirty="0">
                <a:solidFill>
                  <a:srgbClr val="FF0000"/>
                </a:solidFill>
                <a:latin typeface="华文新魏" panose="02010800040101010101" pitchFamily="2" charset="-122"/>
                <a:ea typeface="华文新魏" panose="02010800040101010101" pitchFamily="2" charset="-122"/>
                <a:cs typeface="+mj-cs"/>
                <a:sym typeface="+mn-ea"/>
              </a:rPr>
              <a:t>项目二   增值税计算与申报</a:t>
            </a:r>
            <a:endParaRPr kumimoji="0" lang="zh-CN" altLang="en-US" sz="4400" b="1" i="0" u="none" strike="noStrike" kern="0" cap="none" spc="0" normalizeH="0" baseline="0" noProof="0" dirty="0" smtClean="0">
              <a:ln>
                <a:noFill/>
              </a:ln>
              <a:solidFill>
                <a:srgbClr val="FF0000"/>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uLnTx/>
              <a:uFillTx/>
              <a:latin typeface="华文新魏" panose="02010800040101010101" pitchFamily="2" charset="-122"/>
              <a:ea typeface="华文新魏" panose="02010800040101010101" pitchFamily="2" charset="-122"/>
              <a:cs typeface="+mj-cs"/>
              <a:sym typeface="+mn-ea"/>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Rectangle 3"/>
          <p:cNvSpPr>
            <a:spLocks noGrp="1"/>
          </p:cNvSpPr>
          <p:nvPr>
            <p:ph idx="1"/>
          </p:nvPr>
        </p:nvSpPr>
        <p:spPr>
          <a:xfrm>
            <a:off x="539750" y="548640"/>
            <a:ext cx="3246120" cy="459740"/>
          </a:xfrm>
        </p:spPr>
        <p:txBody>
          <a:bodyPr wrap="square" lIns="91440" tIns="45720" rIns="91440" bIns="45720" anchor="t" anchorCtr="0"/>
          <a:p>
            <a:pPr marL="0" indent="0" eaLnBrk="1" hangingPunct="1">
              <a:buNone/>
            </a:pPr>
            <a:r>
              <a:rPr lang="zh-CN" altLang="en-US" dirty="0">
                <a:solidFill>
                  <a:srgbClr val="4F009E"/>
                </a:solidFill>
                <a:cs typeface="+mj-cs"/>
              </a:rPr>
              <a:t>2.视同销售</a:t>
            </a:r>
            <a:endParaRPr lang="zh-CN" altLang="en-US" dirty="0">
              <a:solidFill>
                <a:srgbClr val="4F009E"/>
              </a:solidFill>
              <a:cs typeface="+mj-cs"/>
            </a:endParaRPr>
          </a:p>
          <a:p>
            <a:pPr eaLnBrk="1" hangingPunct="1"/>
            <a:endParaRPr lang="zh-CN" altLang="en-US" dirty="0"/>
          </a:p>
        </p:txBody>
      </p:sp>
      <p:sp>
        <p:nvSpPr>
          <p:cNvPr id="2" name="文本框 1"/>
          <p:cNvSpPr txBox="1"/>
          <p:nvPr/>
        </p:nvSpPr>
        <p:spPr>
          <a:xfrm>
            <a:off x="899795" y="1196975"/>
            <a:ext cx="7248525" cy="4020820"/>
          </a:xfrm>
          <a:prstGeom prst="rect">
            <a:avLst/>
          </a:prstGeom>
          <a:noFill/>
          <a:ln>
            <a:solidFill>
              <a:srgbClr val="FFC000"/>
            </a:solidFill>
          </a:ln>
        </p:spPr>
        <p:txBody>
          <a:bodyPr wrap="square" rtlCol="0" anchor="t">
            <a:spAutoFit/>
          </a:bodyPr>
          <a:p>
            <a:pPr eaLnBrk="1" hangingPunct="1">
              <a:lnSpc>
                <a:spcPct val="115000"/>
              </a:lnSpc>
              <a:spcBef>
                <a:spcPts val="0"/>
              </a:spcBef>
              <a:spcAft>
                <a:spcPts val="0"/>
              </a:spcAft>
            </a:pP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800" dirty="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rPr>
              <a:t>）将货物交付其他单位或者个人代销。</a:t>
            </a:r>
            <a:endParaRPr lang="zh-CN" altLang="en-US" sz="180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15000"/>
              </a:lnSpc>
              <a:spcBef>
                <a:spcPts val="0"/>
              </a:spcBef>
              <a:spcAft>
                <a:spcPts val="0"/>
              </a:spcAft>
            </a:pP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800" dirty="0">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rPr>
              <a:t>）销售代销货物。</a:t>
            </a:r>
            <a:endParaRPr lang="zh-CN" altLang="en-US" sz="180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15000"/>
              </a:lnSpc>
              <a:spcBef>
                <a:spcPts val="0"/>
              </a:spcBef>
              <a:spcAft>
                <a:spcPts val="0"/>
              </a:spcAft>
            </a:pP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800" dirty="0">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rPr>
              <a:t>）设有两个以上机构并实行统一核算的纳税人，将货物从一个机构移送其他机构用于销售，但相关机构设在同一县</a:t>
            </a:r>
            <a:r>
              <a:rPr lang="en-US" altLang="zh-CN" sz="18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rPr>
              <a:t>市</a:t>
            </a:r>
            <a:r>
              <a:rPr lang="en-US" altLang="zh-CN" sz="18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rPr>
              <a:t>的除外。</a:t>
            </a:r>
            <a:endPar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eaLnBrk="1" hangingPunct="1">
              <a:lnSpc>
                <a:spcPct val="120000"/>
              </a:lnSpc>
              <a:spcBef>
                <a:spcPct val="0"/>
              </a:spcBef>
            </a:pP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rPr>
              <a:t>（4）将自产、委托加工的货物用于集体福利或个人消费；</a:t>
            </a:r>
            <a:endParaRPr lang="zh-CN" altLang="en-US" sz="180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ct val="0"/>
              </a:spcBef>
            </a:pP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rPr>
              <a:t>【解释】个人消费包括纳税人的交际应酬消费。</a:t>
            </a:r>
            <a:endParaRPr lang="zh-CN" altLang="en-US" sz="180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ct val="0"/>
              </a:spcBef>
            </a:pP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rPr>
              <a:t>（5）将自产、委托加工</a:t>
            </a:r>
            <a:r>
              <a:rPr lang="zh-CN" altLang="en-US" sz="18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或购进</a:t>
            </a: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rPr>
              <a:t>的货物作为投资；</a:t>
            </a:r>
            <a:endParaRPr lang="zh-CN" altLang="en-US" sz="180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ct val="0"/>
              </a:spcBef>
            </a:pP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rPr>
              <a:t>（6）将自产、委托加工</a:t>
            </a:r>
            <a:r>
              <a:rPr lang="zh-CN" altLang="en-US" sz="18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或购进</a:t>
            </a: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rPr>
              <a:t>的货物分配给股东或者投资者；</a:t>
            </a:r>
            <a:endParaRPr lang="zh-CN" altLang="en-US" sz="180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ct val="0"/>
              </a:spcBef>
            </a:pP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rPr>
              <a:t>（7）将自产、委托加工</a:t>
            </a:r>
            <a:r>
              <a:rPr lang="zh-CN" altLang="en-US" sz="18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或购进</a:t>
            </a: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rPr>
              <a:t>的货物无偿赠送他人。</a:t>
            </a:r>
            <a:endPar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eaLnBrk="1" hangingPunct="1">
              <a:lnSpc>
                <a:spcPct val="120000"/>
              </a:lnSpc>
              <a:spcBef>
                <a:spcPct val="0"/>
              </a:spcBef>
            </a:pP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rPr>
              <a:t>( 8）向其他单位或个体工商户或者个人无偿提供服务、转让无形资产或不动产，但用于公益事业或者以社会公众为对象的除外。</a:t>
            </a:r>
            <a:endPar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eaLnBrk="1" hangingPunct="1">
              <a:lnSpc>
                <a:spcPct val="120000"/>
              </a:lnSpc>
              <a:spcBef>
                <a:spcPct val="0"/>
              </a:spcBef>
            </a:pP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rPr>
              <a:t>( 9）财政部和国家税务总局规定的其他情形。</a:t>
            </a:r>
            <a:endParaRPr lang="zh-CN" altLang="en-US" sz="18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0529" name="标题 1"/>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80226" name="内容占位符 2"/>
          <p:cNvSpPr>
            <a:spLocks noGrp="1"/>
          </p:cNvSpPr>
          <p:nvPr>
            <p:ph idx="1"/>
          </p:nvPr>
        </p:nvSpPr>
        <p:spPr>
          <a:xfrm>
            <a:off x="214313" y="214313"/>
            <a:ext cx="8929687" cy="4967287"/>
          </a:xfrm>
        </p:spPr>
        <p:txBody>
          <a:bodyPr wrap="square" lIns="91440" tIns="45720" rIns="91440" bIns="45720" anchor="t" anchorCtr="0"/>
          <a:p>
            <a:r>
              <a:rPr lang="en-US" altLang="zh-CN" sz="2400" b="0" dirty="0">
                <a:solidFill>
                  <a:srgbClr val="FF0000"/>
                </a:solidFill>
                <a:latin typeface="微软雅黑" panose="020B0503020204020204" pitchFamily="34" charset="-122"/>
                <a:ea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rPr>
              <a:t>解析</a:t>
            </a:r>
            <a:r>
              <a:rPr lang="en-US" altLang="zh-CN" sz="2400" b="0" dirty="0">
                <a:solidFill>
                  <a:srgbClr val="FF0000"/>
                </a:solidFill>
                <a:latin typeface="微软雅黑" panose="020B0503020204020204" pitchFamily="34" charset="-122"/>
                <a:ea typeface="微软雅黑" panose="020B0503020204020204" pitchFamily="34" charset="-122"/>
              </a:rPr>
              <a:t>】</a:t>
            </a:r>
            <a:endParaRPr lang="en-US" altLang="zh-CN" sz="2400" b="0" dirty="0">
              <a:solidFill>
                <a:srgbClr val="FF0000"/>
              </a:solidFill>
              <a:latin typeface="微软雅黑" panose="020B0503020204020204" pitchFamily="34" charset="-122"/>
              <a:ea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）提供餐饮服务，适用征收率</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应纳税额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=51.5÷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×3%=1.5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）提供会议场地，适用征收率</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应纳税额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=20.6÷</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×3%=0.6</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）房屋出售，采用差额计税，适用征收率</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应纳税额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63-31.5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×5%=1.5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）销售使用过的商务车一辆，适用征收率</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减按</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征收。</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应纳税额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=2.678÷</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×2%=0.052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）销售货物，适用征收率</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应纳税额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=8.24÷</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×3%=0.24</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应纳增值税税额总计</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=1.5+0.6+1.5+0.052+0.24=3.892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1553" name="标题 1"/>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81250" name="内容占位符 2"/>
          <p:cNvSpPr>
            <a:spLocks noGrp="1"/>
          </p:cNvSpPr>
          <p:nvPr>
            <p:ph idx="1"/>
          </p:nvPr>
        </p:nvSpPr>
        <p:spPr/>
        <p:txBody>
          <a:bodyPr wrap="square" lIns="91440" tIns="45720" rIns="91440" bIns="45720" anchor="t" anchorCtr="0"/>
          <a:p>
            <a:pPr>
              <a:lnSpc>
                <a:spcPct val="120000"/>
              </a:lnSpc>
              <a:spcBef>
                <a:spcPts val="25"/>
              </a:spcBef>
            </a:pPr>
            <a:r>
              <a:rPr lang="en-US" altLang="zh-CN" dirty="0"/>
              <a:t>    </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业务（</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）采用差额计税，假设期初应税行为扣除额均为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，需填列</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增值税纳税申报表（小规模纳税人适用）</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（见表</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2-16</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 name="表格 3"/>
          <p:cNvGraphicFramePr/>
          <p:nvPr/>
        </p:nvGraphicFramePr>
        <p:xfrm>
          <a:off x="1062038" y="66675"/>
          <a:ext cx="6875463" cy="6413500"/>
        </p:xfrm>
        <a:graphic>
          <a:graphicData uri="http://schemas.openxmlformats.org/drawingml/2006/table">
            <a:tbl>
              <a:tblPr firstRow="1" bandRow="1">
                <a:tableStyleId>{5940675A-B579-460E-94D1-54222C63F5DA}</a:tableStyleId>
              </a:tblPr>
              <a:tblGrid>
                <a:gridCol w="424815"/>
                <a:gridCol w="412750"/>
                <a:gridCol w="334010"/>
                <a:gridCol w="445770"/>
                <a:gridCol w="450850"/>
                <a:gridCol w="449580"/>
                <a:gridCol w="1280795"/>
                <a:gridCol w="3076575"/>
              </a:tblGrid>
              <a:tr h="163195">
                <a:tc gridSpan="8">
                  <a:txBody>
                    <a:bodyPr/>
                    <a:p>
                      <a:pPr indent="0">
                        <a:buNone/>
                      </a:pPr>
                      <a:r>
                        <a:rPr lang="en-US" sz="600" b="1">
                          <a:solidFill>
                            <a:srgbClr val="000000"/>
                          </a:solidFill>
                          <a:latin typeface="宋体" panose="02010600030101010101" pitchFamily="2" charset="-122"/>
                          <a:ea typeface="宋体" panose="02010600030101010101" pitchFamily="2" charset="-122"/>
                          <a:cs typeface="宋体" panose="02010600030101010101" pitchFamily="2" charset="-122"/>
                        </a:rPr>
                        <a:t>表2-16                                  增值税及附加税费申报表</a:t>
                      </a:r>
                      <a:endParaRPr lang="en-US" altLang="en-US" sz="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a:noFill/>
                    </a:lnL>
                    <a:lnR cap="flat">
                      <a:noFill/>
                    </a:lnR>
                    <a:lnT cap="flat">
                      <a:noFill/>
                    </a:lnT>
                    <a:lnB cap="flat">
                      <a:noFill/>
                    </a:lnB>
                    <a:lnTlToBr>
                      <a:noFill/>
                    </a:lnTlToBr>
                    <a:lnBlToTr>
                      <a:noFill/>
                    </a:lnBlToTr>
                    <a:noFill/>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R cap="flat">
                      <a:noFill/>
                    </a:lnR>
                    <a:lnT cap="flat">
                      <a:noFill/>
                    </a:lnT>
                    <a:lnB cap="flat">
                      <a:noFill/>
                    </a:lnB>
                  </a:tcPr>
                </a:tc>
              </a:tr>
              <a:tr h="120015">
                <a:tc gridSpan="8">
                  <a:txBody>
                    <a:bodyPr/>
                    <a:p>
                      <a:pPr indent="0" algn="ctr">
                        <a:buNone/>
                      </a:pPr>
                      <a:r>
                        <a:rPr lang="en-US" sz="500" b="1">
                          <a:solidFill>
                            <a:srgbClr val="000000"/>
                          </a:solidFill>
                          <a:latin typeface="宋体" panose="02010600030101010101" pitchFamily="2" charset="-122"/>
                          <a:ea typeface="宋体" panose="02010600030101010101" pitchFamily="2" charset="-122"/>
                          <a:cs typeface="宋体" panose="02010600030101010101" pitchFamily="2" charset="-122"/>
                        </a:rPr>
                        <a:t>（小规模纳税人适用）</a:t>
                      </a:r>
                      <a:endParaRPr lang="en-US" altLang="en-US" sz="5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a:noFill/>
                    </a:lnL>
                    <a:lnR cap="flat">
                      <a:noFill/>
                    </a:lnR>
                    <a:lnT cap="flat">
                      <a:noFill/>
                    </a:lnT>
                    <a:lnB cap="flat">
                      <a:noFill/>
                    </a:lnB>
                    <a:lnTlToBr>
                      <a:noFill/>
                    </a:lnTlToBr>
                    <a:lnBlToTr>
                      <a:noFill/>
                    </a:lnBlToTr>
                    <a:noFill/>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R cap="flat">
                      <a:noFill/>
                    </a:lnR>
                    <a:lnT cap="flat">
                      <a:noFill/>
                    </a:lnT>
                    <a:lnB cap="flat">
                      <a:noFill/>
                    </a:lnB>
                  </a:tcPr>
                </a:tc>
              </a:tr>
              <a:tr h="120015">
                <a:tc gridSpan="8">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纳税人识别号(统一社会信用代码)：□□□□□□□□□□□□□□□□□□□□</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t">
                    <a:lnL>
                      <a:noFill/>
                    </a:lnL>
                    <a:lnR cap="flat">
                      <a:noFill/>
                    </a:lnR>
                    <a:lnT cap="flat">
                      <a:noFill/>
                    </a:lnT>
                    <a:lnB cap="flat">
                      <a:noFill/>
                    </a:lnB>
                    <a:lnTlToBr>
                      <a:noFill/>
                    </a:lnTlToBr>
                    <a:lnBlToTr>
                      <a:noFill/>
                    </a:lnBlToTr>
                    <a:noFill/>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R cap="flat">
                      <a:noFill/>
                    </a:lnR>
                    <a:lnT cap="flat">
                      <a:noFill/>
                    </a:lnT>
                    <a:lnB cap="flat">
                      <a:noFill/>
                    </a:lnB>
                  </a:tcPr>
                </a:tc>
              </a:tr>
              <a:tr h="132715">
                <a:tc>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纳税人名称：</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a:noFill/>
                    </a:lnL>
                    <a:lnR>
                      <a:noFill/>
                    </a:lnR>
                    <a:lnT cap="flat">
                      <a:noFill/>
                    </a:lnT>
                    <a:lnB cap="flat">
                      <a:noFill/>
                    </a:lnB>
                    <a:lnTlToBr>
                      <a:noFill/>
                    </a:lnTlToBr>
                    <a:lnBlToTr>
                      <a:noFill/>
                    </a:lnBlToTr>
                    <a:noFill/>
                  </a:tcPr>
                </a:tc>
                <a:tc>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乐乐康酒店</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a:noFill/>
                    </a:lnL>
                    <a:lnR>
                      <a:noFill/>
                    </a:lnR>
                    <a:lnT cap="flat">
                      <a:noFill/>
                    </a:lnT>
                    <a:lnB cap="flat">
                      <a:noFill/>
                    </a:lnB>
                    <a:lnTlToBr>
                      <a:noFill/>
                    </a:lnTlToBr>
                    <a:lnBlToTr>
                      <a:noFill/>
                    </a:lnBlToTr>
                    <a:noFill/>
                  </a:tcPr>
                </a:tc>
                <a:tc>
                  <a:txBody>
                    <a:bodyPr/>
                    <a:p>
                      <a:pPr indent="0">
                        <a:buNone/>
                      </a:pPr>
                      <a:r>
                        <a:rPr lang="en-US" sz="6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a:noFill/>
                    </a:lnL>
                    <a:lnR>
                      <a:noFill/>
                    </a:lnR>
                    <a:lnT cap="flat">
                      <a:noFill/>
                    </a:lnT>
                    <a:lnB cap="flat">
                      <a:noFill/>
                    </a:lnB>
                    <a:lnTlToBr>
                      <a:noFill/>
                    </a:lnTlToBr>
                    <a:lnBlToTr>
                      <a:noFill/>
                    </a:lnBlToTr>
                    <a:noFill/>
                  </a:tcPr>
                </a:tc>
                <a:tc>
                  <a:txBody>
                    <a:bodyPr/>
                    <a:p>
                      <a:pPr indent="0">
                        <a:buNone/>
                      </a:pPr>
                      <a:r>
                        <a:rPr lang="en-US" sz="6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a:noFill/>
                    </a:lnL>
                    <a:lnR>
                      <a:noFill/>
                    </a:lnR>
                    <a:lnT cap="flat">
                      <a:noFill/>
                    </a:lnT>
                    <a:lnB cap="flat">
                      <a:noFill/>
                    </a:lnB>
                    <a:lnTlToBr>
                      <a:noFill/>
                    </a:lnTlToBr>
                    <a:lnBlToTr>
                      <a:noFill/>
                    </a:lnBlToTr>
                    <a:noFill/>
                  </a:tcPr>
                </a:tc>
                <a:tc>
                  <a:txBody>
                    <a:bodyPr/>
                    <a:p>
                      <a:pPr indent="0">
                        <a:buNone/>
                      </a:pPr>
                      <a:r>
                        <a:rPr lang="en-US" sz="6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a:noFill/>
                    </a:lnL>
                    <a:lnR>
                      <a:noFill/>
                    </a:lnR>
                    <a:lnT cap="flat">
                      <a:noFill/>
                    </a:lnT>
                    <a:lnB cap="flat">
                      <a:noFill/>
                    </a:lnB>
                    <a:lnTlToBr>
                      <a:noFill/>
                    </a:lnTlToBr>
                    <a:lnBlToTr>
                      <a:noFill/>
                    </a:lnBlToTr>
                    <a:noFill/>
                  </a:tcPr>
                </a:tc>
                <a:tc>
                  <a:txBody>
                    <a:bodyPr/>
                    <a:p>
                      <a:pPr indent="0">
                        <a:buNone/>
                      </a:pPr>
                      <a:r>
                        <a:rPr lang="en-US" sz="6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a:noFill/>
                    </a:lnL>
                    <a:lnR>
                      <a:noFill/>
                    </a:lnR>
                    <a:lnT cap="flat">
                      <a:noFill/>
                    </a:lnT>
                    <a:lnB cap="flat">
                      <a:noFill/>
                    </a:lnB>
                    <a:lnTlToBr>
                      <a:noFill/>
                    </a:lnTlToBr>
                    <a:lnBlToTr>
                      <a:noFill/>
                    </a:lnBlToTr>
                    <a:noFill/>
                  </a:tcPr>
                </a:tc>
                <a:tc>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金额单位：元（列至角分）</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a:noFill/>
                    </a:lnL>
                    <a:lnR>
                      <a:noFill/>
                    </a:lnR>
                    <a:lnT cap="flat">
                      <a:noFill/>
                    </a:lnT>
                    <a:lnB cap="flat">
                      <a:noFill/>
                    </a:lnB>
                    <a:lnTlToBr>
                      <a:noFill/>
                    </a:lnTlToBr>
                    <a:lnBlToTr>
                      <a:noFill/>
                    </a:lnBlToTr>
                    <a:noFill/>
                  </a:tcPr>
                </a:tc>
                <a:tc>
                  <a:txBody>
                    <a:bodyPr/>
                    <a:p>
                      <a:pPr indent="0">
                        <a:buNone/>
                      </a:pPr>
                      <a:r>
                        <a:rPr lang="en-US" sz="6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a:noFill/>
                    </a:lnL>
                    <a:lnR cap="flat">
                      <a:noFill/>
                    </a:lnR>
                    <a:lnT cap="flat">
                      <a:noFill/>
                    </a:lnT>
                    <a:lnB cap="flat">
                      <a:noFill/>
                    </a:lnB>
                    <a:lnTlToBr>
                      <a:noFill/>
                    </a:lnTlToBr>
                    <a:lnBlToTr>
                      <a:noFill/>
                    </a:lnBlToTr>
                    <a:noFill/>
                  </a:tcPr>
                </a:tc>
              </a:tr>
              <a:tr h="120015">
                <a:tc gridSpan="5">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税款所属期：2022</a:t>
                      </a:r>
                      <a:r>
                        <a:rPr lang="en-US" sz="500" b="0">
                          <a:solidFill>
                            <a:srgbClr val="000000"/>
                          </a:solidFill>
                          <a:latin typeface="Times New Roman" panose="02020603050405020304" pitchFamily="18" charset="0"/>
                          <a:cs typeface="Times New Roman" panose="02020603050405020304" pitchFamily="18" charset="0"/>
                        </a:rPr>
                        <a:t> </a:t>
                      </a: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年1</a:t>
                      </a:r>
                      <a:r>
                        <a:rPr lang="en-US" sz="500" b="0">
                          <a:solidFill>
                            <a:srgbClr val="000000"/>
                          </a:solidFill>
                          <a:latin typeface="Times New Roman" panose="02020603050405020304" pitchFamily="18" charset="0"/>
                          <a:cs typeface="Times New Roman" panose="02020603050405020304" pitchFamily="18" charset="0"/>
                        </a:rPr>
                        <a:t> </a:t>
                      </a: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月</a:t>
                      </a:r>
                      <a:r>
                        <a:rPr lang="en-US" sz="500" b="0">
                          <a:solidFill>
                            <a:srgbClr val="000000"/>
                          </a:solidFill>
                          <a:latin typeface="Times New Roman" panose="02020603050405020304" pitchFamily="18" charset="0"/>
                          <a:cs typeface="Times New Roman" panose="02020603050405020304" pitchFamily="18" charset="0"/>
                        </a:rPr>
                        <a:t> </a:t>
                      </a: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1</a:t>
                      </a:r>
                      <a:r>
                        <a:rPr lang="en-US" sz="500" b="0">
                          <a:solidFill>
                            <a:srgbClr val="000000"/>
                          </a:solidFill>
                          <a:latin typeface="Times New Roman" panose="02020603050405020304" pitchFamily="18" charset="0"/>
                          <a:cs typeface="Times New Roman" panose="02020603050405020304" pitchFamily="18" charset="0"/>
                        </a:rPr>
                        <a:t> </a:t>
                      </a: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日至</a:t>
                      </a:r>
                      <a:r>
                        <a:rPr lang="en-US" sz="500" b="0">
                          <a:solidFill>
                            <a:srgbClr val="000000"/>
                          </a:solidFill>
                          <a:latin typeface="Times New Roman" panose="02020603050405020304" pitchFamily="18" charset="0"/>
                          <a:cs typeface="Times New Roman" panose="02020603050405020304" pitchFamily="18" charset="0"/>
                        </a:rPr>
                        <a:t> </a:t>
                      </a: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2022</a:t>
                      </a:r>
                      <a:r>
                        <a:rPr lang="en-US" sz="500" b="0">
                          <a:solidFill>
                            <a:srgbClr val="000000"/>
                          </a:solidFill>
                          <a:latin typeface="Times New Roman" panose="02020603050405020304" pitchFamily="18" charset="0"/>
                          <a:cs typeface="Times New Roman" panose="02020603050405020304" pitchFamily="18" charset="0"/>
                        </a:rPr>
                        <a:t> </a:t>
                      </a: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年</a:t>
                      </a:r>
                      <a:r>
                        <a:rPr lang="en-US" sz="500" b="0">
                          <a:solidFill>
                            <a:srgbClr val="000000"/>
                          </a:solidFill>
                          <a:latin typeface="Times New Roman" panose="02020603050405020304" pitchFamily="18" charset="0"/>
                          <a:cs typeface="Times New Roman" panose="02020603050405020304" pitchFamily="18" charset="0"/>
                        </a:rPr>
                        <a:t> </a:t>
                      </a: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3</a:t>
                      </a:r>
                      <a:r>
                        <a:rPr lang="en-US" sz="500" b="0">
                          <a:solidFill>
                            <a:srgbClr val="000000"/>
                          </a:solidFill>
                          <a:latin typeface="Times New Roman" panose="02020603050405020304" pitchFamily="18" charset="0"/>
                          <a:cs typeface="Times New Roman" panose="02020603050405020304" pitchFamily="18" charset="0"/>
                        </a:rPr>
                        <a:t> </a:t>
                      </a: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月31</a:t>
                      </a:r>
                      <a:r>
                        <a:rPr lang="en-US" sz="500" b="0">
                          <a:solidFill>
                            <a:srgbClr val="000000"/>
                          </a:solidFill>
                          <a:latin typeface="Times New Roman" panose="02020603050405020304" pitchFamily="18" charset="0"/>
                          <a:cs typeface="Times New Roman" panose="02020603050405020304" pitchFamily="18" charset="0"/>
                        </a:rPr>
                        <a:t> </a:t>
                      </a: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日</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a:noFill/>
                    </a:lnL>
                    <a:lnR>
                      <a:noFill/>
                    </a:lnR>
                    <a:lnT cap="flat">
                      <a:noFill/>
                    </a:lnT>
                    <a:lnB w="12700" cap="flat" cmpd="sng">
                      <a:solidFill>
                        <a:srgbClr val="000000"/>
                      </a:solidFill>
                      <a:prstDash val="solid"/>
                      <a:headEnd type="none" w="med" len="med"/>
                      <a:tailEnd type="none" w="med" len="med"/>
                    </a:lnB>
                    <a:lnTlToBr>
                      <a:noFill/>
                    </a:lnTlToBr>
                    <a:lnBlToTr>
                      <a:noFill/>
                    </a:lnBlToTr>
                    <a:noFill/>
                  </a:tcPr>
                </a:tc>
                <a:tc hMerge="1">
                  <a:tcPr>
                    <a:lnT cap="flat">
                      <a:noFill/>
                    </a:lnT>
                    <a:lnB w="12700" cap="flat" cmpd="sng">
                      <a:solidFill>
                        <a:srgbClr val="000000"/>
                      </a:solidFill>
                      <a:prstDash val="solid"/>
                      <a:headEnd type="none" w="med" len="med"/>
                      <a:tailEnd type="none" w="med" len="med"/>
                    </a:lnB>
                  </a:tcPr>
                </a:tc>
                <a:tc hMerge="1">
                  <a:tcPr>
                    <a:lnT cap="flat">
                      <a:noFill/>
                    </a:lnT>
                    <a:lnB w="12700" cap="flat" cmpd="sng">
                      <a:solidFill>
                        <a:srgbClr val="000000"/>
                      </a:solidFill>
                      <a:prstDash val="solid"/>
                      <a:headEnd type="none" w="med" len="med"/>
                      <a:tailEnd type="none" w="med" len="med"/>
                    </a:lnB>
                  </a:tcPr>
                </a:tc>
                <a:tc hMerge="1">
                  <a:tcPr>
                    <a:lnT cap="flat">
                      <a:noFill/>
                    </a:lnT>
                    <a:lnB w="12700" cap="flat" cmpd="sng">
                      <a:solidFill>
                        <a:srgbClr val="000000"/>
                      </a:solidFill>
                      <a:prstDash val="solid"/>
                      <a:headEnd type="none" w="med" len="med"/>
                      <a:tailEnd type="none" w="med" len="med"/>
                    </a:lnB>
                  </a:tcPr>
                </a:tc>
                <a:tc hMerge="1">
                  <a:tcPr>
                    <a:lnT cap="flat">
                      <a:noFill/>
                    </a:lnT>
                    <a:lnB w="12700" cap="flat" cmpd="sng">
                      <a:solidFill>
                        <a:srgbClr val="000000"/>
                      </a:solidFill>
                      <a:prstDash val="solid"/>
                      <a:headEnd type="none" w="med" len="med"/>
                      <a:tailEnd type="none" w="med" len="med"/>
                    </a:lnB>
                  </a:tcPr>
                </a:tc>
                <a:tc gridSpan="3">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填表日期：</a:t>
                      </a:r>
                      <a:r>
                        <a:rPr lang="en-US" sz="500" b="0">
                          <a:solidFill>
                            <a:srgbClr val="000000"/>
                          </a:solidFill>
                          <a:latin typeface="Times New Roman" panose="02020603050405020304" pitchFamily="18" charset="0"/>
                          <a:cs typeface="Times New Roman" panose="02020603050405020304" pitchFamily="18" charset="0"/>
                        </a:rPr>
                        <a:t>   </a:t>
                      </a: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2022</a:t>
                      </a:r>
                      <a:r>
                        <a:rPr lang="en-US" sz="500" b="0">
                          <a:solidFill>
                            <a:srgbClr val="000000"/>
                          </a:solidFill>
                          <a:latin typeface="Times New Roman" panose="02020603050405020304" pitchFamily="18" charset="0"/>
                          <a:cs typeface="Times New Roman" panose="02020603050405020304" pitchFamily="18" charset="0"/>
                        </a:rPr>
                        <a:t> </a:t>
                      </a: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年4月</a:t>
                      </a:r>
                      <a:r>
                        <a:rPr lang="en-US" sz="500" b="0">
                          <a:solidFill>
                            <a:srgbClr val="000000"/>
                          </a:solidFill>
                          <a:latin typeface="Times New Roman" panose="02020603050405020304" pitchFamily="18" charset="0"/>
                          <a:cs typeface="Times New Roman" panose="02020603050405020304" pitchFamily="18" charset="0"/>
                        </a:rPr>
                        <a:t> </a:t>
                      </a: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10日</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a:noFill/>
                    </a:lnL>
                    <a:lnR cap="flat">
                      <a:noFill/>
                    </a:lnR>
                    <a:lnT cap="flat">
                      <a:noFill/>
                    </a:lnT>
                    <a:lnB w="12700" cap="flat" cmpd="sng">
                      <a:solidFill>
                        <a:srgbClr val="000000"/>
                      </a:solidFill>
                      <a:prstDash val="solid"/>
                      <a:headEnd type="none" w="med" len="med"/>
                      <a:tailEnd type="none" w="med" len="med"/>
                    </a:lnB>
                    <a:lnTlToBr>
                      <a:noFill/>
                    </a:lnTlToBr>
                    <a:lnBlToTr>
                      <a:noFill/>
                    </a:lnBlToTr>
                    <a:noFill/>
                  </a:tcPr>
                </a:tc>
                <a:tc hMerge="1">
                  <a:tcPr>
                    <a:lnT cap="flat">
                      <a:noFill/>
                    </a:lnT>
                    <a:lnB w="12700" cap="flat" cmpd="sng">
                      <a:solidFill>
                        <a:srgbClr val="000000"/>
                      </a:solidFill>
                      <a:prstDash val="solid"/>
                      <a:headEnd type="none" w="med" len="med"/>
                      <a:tailEnd type="none" w="med" len="med"/>
                    </a:lnB>
                  </a:tcPr>
                </a:tc>
                <a:tc hMerge="1">
                  <a:tcPr>
                    <a:lnR cap="flat">
                      <a:noFill/>
                    </a:lnR>
                    <a:lnT cap="flat">
                      <a:noFill/>
                    </a:lnT>
                    <a:lnB w="12700" cap="flat" cmpd="sng">
                      <a:solidFill>
                        <a:srgbClr val="000000"/>
                      </a:solidFill>
                      <a:prstDash val="solid"/>
                      <a:headEnd type="none" w="med" len="med"/>
                      <a:tailEnd type="none" w="med" len="med"/>
                    </a:lnB>
                  </a:tcPr>
                </a:tc>
              </a:tr>
              <a:tr h="128905">
                <a:tc rowSpan="16">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一、计税依据</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gridSpan="2">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项</a:t>
                      </a:r>
                      <a:r>
                        <a:rPr lang="en-US" sz="500" b="0">
                          <a:solidFill>
                            <a:srgbClr val="000000"/>
                          </a:solidFill>
                          <a:latin typeface="Times New Roman" panose="02020603050405020304" pitchFamily="18" charset="0"/>
                          <a:cs typeface="Times New Roman" panose="02020603050405020304" pitchFamily="18" charset="0"/>
                        </a:rPr>
                        <a:t>   </a:t>
                      </a: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目</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tcPr>
                </a:tc>
                <a:tc rowSpan="2">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栏次</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本期数</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本年累计</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1272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gridSpan="2">
                  <a:tcPr>
                    <a:lnL w="12700" cap="flat" cmpd="sng">
                      <a:solidFill>
                        <a:srgbClr val="000000"/>
                      </a:solidFill>
                      <a:prstDash val="solid"/>
                      <a:headEnd type="none" w="med" len="med"/>
                      <a:tailEnd type="none" w="med" len="med"/>
                    </a:lnL>
                  </a:tcPr>
                </a:tc>
                <a:tc vMerge="1" hMerge="1">
                  <a:tcPr>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货物及劳务</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服务、不动产和无形资产</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货物及劳务</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服务、不动产和无形资产</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352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（一）应征增值税不含税销售额（</a:t>
                      </a:r>
                      <a:r>
                        <a:rPr lang="en-US" sz="500" b="0">
                          <a:solidFill>
                            <a:srgbClr val="000000"/>
                          </a:solidFill>
                          <a:latin typeface="Times New Roman" panose="02020603050405020304" pitchFamily="18" charset="0"/>
                          <a:cs typeface="Times New Roman" panose="02020603050405020304" pitchFamily="18" charset="0"/>
                        </a:rPr>
                        <a:t>3%</a:t>
                      </a: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征收率）</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1</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80 000</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700 000</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161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增值税专用发票不含税     销售额                    </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2</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272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其他增值税发票不含税</a:t>
                      </a:r>
                      <a:r>
                        <a:rPr lang="en-US" sz="500" b="0">
                          <a:solidFill>
                            <a:srgbClr val="000000"/>
                          </a:solidFill>
                          <a:latin typeface="Times New Roman" panose="02020603050405020304" pitchFamily="18" charset="0"/>
                          <a:cs typeface="Times New Roman" panose="02020603050405020304" pitchFamily="18" charset="0"/>
                        </a:rPr>
                        <a:t>         </a:t>
                      </a: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销售额</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3</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80 000</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700 000</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209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（二）应征增值税不含税销售额（</a:t>
                      </a:r>
                      <a:r>
                        <a:rPr lang="en-US" sz="500" b="0">
                          <a:solidFill>
                            <a:srgbClr val="000000"/>
                          </a:solidFill>
                          <a:latin typeface="Times New Roman" panose="02020603050405020304" pitchFamily="18" charset="0"/>
                          <a:cs typeface="Times New Roman" panose="02020603050405020304" pitchFamily="18" charset="0"/>
                        </a:rPr>
                        <a:t>5%</a:t>
                      </a: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征收率）</a:t>
                      </a: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4</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300 000</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336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增值税专用发票不含税     销售额                    </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5</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209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其他增值税发票不含税     销售额</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6</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300 000</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6733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（三）销售使用过的固定资产不含税销售额</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7(7</a:t>
                      </a: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sz="500" b="0">
                          <a:solidFill>
                            <a:srgbClr val="000000"/>
                          </a:solidFill>
                          <a:latin typeface="Times New Roman" panose="02020603050405020304" pitchFamily="18" charset="0"/>
                          <a:cs typeface="Times New Roman" panose="02020603050405020304" pitchFamily="18" charset="0"/>
                        </a:rPr>
                        <a:t>8)</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26 000</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Arial" panose="020B0604020202020204" pitchFamily="34" charset="0"/>
                          <a:ea typeface="宋体" panose="02010600030101010101" pitchFamily="2" charset="-122"/>
                          <a:cs typeface="宋体" panose="02010600030101010101" pitchFamily="2" charset="-122"/>
                        </a:rPr>
                        <a:t>——</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6606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     其中：其他增值税发票不含税销售额</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8</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26 000</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Arial" panose="020B0604020202020204" pitchFamily="34" charset="0"/>
                          <a:ea typeface="宋体" panose="02010600030101010101" pitchFamily="2" charset="-122"/>
                          <a:cs typeface="宋体" panose="02010600030101010101" pitchFamily="2" charset="-122"/>
                        </a:rPr>
                        <a:t>——</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6479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（四）免税销售额</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9=10+11+12</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209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 其中：小微企业免税销售额</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10</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272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   未达起征点销售额</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11</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5781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   其他免税销售额</a:t>
                      </a: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12</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2954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（五）出口免税销售额</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13(13</a:t>
                      </a: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sz="500" b="0">
                          <a:solidFill>
                            <a:srgbClr val="000000"/>
                          </a:solidFill>
                          <a:latin typeface="Times New Roman" panose="02020603050405020304" pitchFamily="18" charset="0"/>
                          <a:cs typeface="Times New Roman" panose="02020603050405020304" pitchFamily="18" charset="0"/>
                        </a:rPr>
                        <a:t>14)</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272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     其中：其他增值税发票不含税销售额</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14</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28905">
                <a:tc rowSpan="8">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二、税款计算</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 本期应纳税额</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15</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39 180</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2763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 本期应纳税额减征额</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16</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  260</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779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 本期免税额</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17</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4955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 其中：小微企业免税额</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18</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272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       未达起征点免税额</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19</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2890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 应纳税额合计</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20=15-16</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38 920</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1938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 本期预缴税额</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21</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Arial" panose="020B0604020202020204" pitchFamily="34" charset="0"/>
                          <a:ea typeface="宋体" panose="02010600030101010101" pitchFamily="2" charset="-122"/>
                          <a:cs typeface="宋体" panose="02010600030101010101" pitchFamily="2" charset="-122"/>
                        </a:rPr>
                        <a:t>——</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Arial" panose="020B0604020202020204" pitchFamily="34" charset="0"/>
                          <a:ea typeface="宋体" panose="02010600030101010101" pitchFamily="2" charset="-122"/>
                          <a:cs typeface="宋体" panose="02010600030101010101" pitchFamily="2" charset="-122"/>
                        </a:rPr>
                        <a:t>——</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2954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 本期应补（退）税额</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22=20-21</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Arial" panose="020B0604020202020204" pitchFamily="34" charset="0"/>
                          <a:ea typeface="宋体" panose="02010600030101010101" pitchFamily="2" charset="-122"/>
                          <a:cs typeface="宋体" panose="02010600030101010101" pitchFamily="2" charset="-122"/>
                        </a:rPr>
                        <a:t>——</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500" b="0">
                          <a:solidFill>
                            <a:srgbClr val="000000"/>
                          </a:solidFill>
                          <a:latin typeface="Arial" panose="020B0604020202020204" pitchFamily="34" charset="0"/>
                          <a:ea typeface="宋体" panose="02010600030101010101" pitchFamily="2" charset="-122"/>
                          <a:cs typeface="宋体" panose="02010600030101010101" pitchFamily="2" charset="-122"/>
                        </a:rPr>
                        <a:t>——</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2725">
                <a:tc rowSpan="3">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三、附加税费</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城市维护建设税本期应补（退）税额</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23</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1209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教育费附加本期应补（退）费额</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24</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1272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gridSpan="2">
                  <a:txBody>
                    <a:bodyPr/>
                    <a:p>
                      <a:pPr indent="0">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地方教育附加本期应补（退）费额</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500" b="0">
                          <a:solidFill>
                            <a:srgbClr val="000000"/>
                          </a:solidFill>
                          <a:latin typeface="Times New Roman" panose="02020603050405020304" pitchFamily="18" charset="0"/>
                          <a:cs typeface="Times New Roman" panose="02020603050405020304" pitchFamily="18" charset="0"/>
                        </a:rPr>
                        <a:t>25</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lgn="ctr">
                        <a:buNone/>
                      </a:pPr>
                      <a:r>
                        <a:rPr lang="en-US" sz="500" b="0">
                          <a:solidFill>
                            <a:srgbClr val="000000"/>
                          </a:solidFill>
                          <a:latin typeface="Times New Roman" panose="02020603050405020304" pitchFamily="18" charset="0"/>
                          <a:cs typeface="Times New Roman" panose="02020603050405020304" pitchFamily="18" charset="0"/>
                        </a:rPr>
                        <a:t> </a:t>
                      </a:r>
                      <a:endParaRPr lang="en-US" altLang="en-US" sz="5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lgn="ctr">
                        <a:buNone/>
                      </a:pPr>
                      <a:r>
                        <a:rPr lang="en-US" sz="5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5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12090">
                <a:tc gridSpan="8">
                  <a:txBody>
                    <a:bodyPr/>
                    <a:p>
                      <a:pPr indent="0">
                        <a:buNone/>
                      </a:pPr>
                      <a:r>
                        <a:rPr lang="en-US" sz="500" b="1">
                          <a:solidFill>
                            <a:srgbClr val="000000"/>
                          </a:solidFill>
                          <a:latin typeface="宋体" panose="02010600030101010101" pitchFamily="2" charset="-122"/>
                          <a:ea typeface="宋体" panose="02010600030101010101" pitchFamily="2" charset="-122"/>
                          <a:cs typeface="宋体" panose="02010600030101010101" pitchFamily="2" charset="-122"/>
                        </a:rPr>
                        <a:t>声明：此表是根据国家税收法律法规及相关规定填写的，本人（单位）对填报内容（及附带资料）的真实性、可靠性、完整性负责。                                                               纳税人（签章）：            年  月  日</a:t>
                      </a:r>
                      <a:endParaRPr lang="en-US" altLang="en-US" sz="5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tcPr>
                </a:tc>
                <a:tc hMerge="1">
                  <a:tcPr>
                    <a:lnT w="12700" cap="flat" cmpd="sng">
                      <a:solidFill>
                        <a:srgbClr val="000000"/>
                      </a:solidFill>
                      <a:prstDash val="solid"/>
                      <a:headEnd type="none" w="med" len="med"/>
                      <a:tailEnd type="none" w="med" len="med"/>
                    </a:lnT>
                  </a:tcPr>
                </a:tc>
                <a:tc hMerge="1">
                  <a:tcPr>
                    <a:lnT w="12700" cap="flat" cmpd="sng">
                      <a:solidFill>
                        <a:srgbClr val="000000"/>
                      </a:solidFill>
                      <a:prstDash val="solid"/>
                      <a:headEnd type="none" w="med" len="med"/>
                      <a:tailEnd type="none" w="med" len="med"/>
                    </a:lnT>
                  </a:tcPr>
                </a:tc>
                <a:tc hMerge="1">
                  <a:tcPr>
                    <a:lnT w="12700" cap="flat" cmpd="sng">
                      <a:solidFill>
                        <a:srgbClr val="000000"/>
                      </a:solidFill>
                      <a:prstDash val="solid"/>
                      <a:headEnd type="none" w="med" len="med"/>
                      <a:tailEnd type="none" w="med" len="med"/>
                    </a:lnT>
                  </a:tcPr>
                </a:tc>
                <a:tc hMerge="1">
                  <a:tcPr>
                    <a:lnT w="12700" cap="flat" cmpd="sng">
                      <a:solidFill>
                        <a:srgbClr val="000000"/>
                      </a:solidFill>
                      <a:prstDash val="solid"/>
                      <a:headEnd type="none" w="med" len="med"/>
                      <a:tailEnd type="none" w="med" len="med"/>
                    </a:lnT>
                  </a:tcPr>
                </a:tc>
                <a:tc hMerge="1">
                  <a:tcPr>
                    <a:lnT w="12700" cap="flat" cmpd="sng">
                      <a:solidFill>
                        <a:srgbClr val="000000"/>
                      </a:solidFill>
                      <a:prstDash val="solid"/>
                      <a:headEnd type="none" w="med" len="med"/>
                      <a:tailEnd type="none" w="med" len="med"/>
                    </a:lnT>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tcPr>
                </a:tc>
              </a:tr>
              <a:tr h="212725">
                <a:tc gridSpan="4">
                  <a:txBody>
                    <a:bodyPr/>
                    <a:p>
                      <a:pPr indent="0">
                        <a:buNone/>
                      </a:pPr>
                      <a:r>
                        <a:rPr lang="en-US" sz="500" b="1">
                          <a:solidFill>
                            <a:srgbClr val="000000"/>
                          </a:solidFill>
                          <a:latin typeface="宋体" panose="02010600030101010101" pitchFamily="2" charset="-122"/>
                          <a:ea typeface="宋体" panose="02010600030101010101" pitchFamily="2" charset="-122"/>
                          <a:cs typeface="宋体" panose="02010600030101010101" pitchFamily="2" charset="-122"/>
                        </a:rPr>
                        <a:t>经办人：经办人身份证号：代理机构签章：代理机构统一社会信用代码：</a:t>
                      </a:r>
                      <a:endParaRPr lang="en-US" altLang="en-US" sz="5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tcPr>
                </a:tc>
                <a:tc hMerge="1">
                  <a:tcPr>
                    <a:lnT w="12700" cap="flat" cmpd="sng">
                      <a:solidFill>
                        <a:srgbClr val="000000"/>
                      </a:solidFill>
                      <a:prstDash val="solid"/>
                      <a:headEnd type="none" w="med" len="med"/>
                      <a:tailEnd type="none" w="med" len="med"/>
                    </a:lnT>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tcPr>
                </a:tc>
                <a:tc gridSpan="4">
                  <a:txBody>
                    <a:bodyPr/>
                    <a:p>
                      <a:pPr indent="0">
                        <a:buNone/>
                      </a:pPr>
                      <a:r>
                        <a:rPr lang="en-US" sz="500" b="1">
                          <a:solidFill>
                            <a:srgbClr val="000000"/>
                          </a:solidFill>
                          <a:latin typeface="宋体" panose="02010600030101010101" pitchFamily="2" charset="-122"/>
                          <a:ea typeface="宋体" panose="02010600030101010101" pitchFamily="2" charset="-122"/>
                          <a:cs typeface="宋体" panose="02010600030101010101" pitchFamily="2" charset="-122"/>
                        </a:rPr>
                        <a:t>受理人：受理税务机关（章）：受理日期：       年  月  日</a:t>
                      </a:r>
                      <a:endParaRPr lang="en-US" altLang="en-US" sz="5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tcPr>
                </a:tc>
                <a:tc hMerge="1">
                  <a:tcPr>
                    <a:lnT w="12700" cap="flat" cmpd="sng">
                      <a:solidFill>
                        <a:srgbClr val="000000"/>
                      </a:solidFill>
                      <a:prstDash val="solid"/>
                      <a:headEnd type="none" w="med" len="med"/>
                      <a:tailEnd type="none" w="med" len="med"/>
                    </a:lnT>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tcPr>
                </a:tc>
              </a:tr>
            </a:tbl>
          </a:graphicData>
        </a:graphic>
      </p:graphicFrame>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3297" name="云形标注 1"/>
          <p:cNvSpPr/>
          <p:nvPr/>
        </p:nvSpPr>
        <p:spPr>
          <a:xfrm>
            <a:off x="6877050" y="404813"/>
            <a:ext cx="1655763" cy="936625"/>
          </a:xfrm>
          <a:prstGeom prst="cloudCallout">
            <a:avLst>
              <a:gd name="adj1" fmla="val -20833"/>
              <a:gd name="adj2" fmla="val 62500"/>
            </a:avLst>
          </a:prstGeom>
          <a:solidFill>
            <a:schemeClr val="accent1"/>
          </a:solidFill>
          <a:ln w="9525" cap="flat" cmpd="sng">
            <a:solidFill>
              <a:schemeClr val="tx1"/>
            </a:solidFill>
            <a:prstDash val="solid"/>
            <a:round/>
            <a:headEnd type="none" w="med" len="med"/>
            <a:tailEnd type="none" w="med" len="med"/>
          </a:ln>
        </p:spPr>
        <p:txBody>
          <a:bodyPr wrap="square" lIns="91440" tIns="45720" rIns="91440" bIns="45720" anchor="b" anchorCtr="0"/>
          <a:p>
            <a:pPr algn="ctr"/>
            <a:r>
              <a:rPr lang="zh-CN" altLang="en-US" sz="3200" b="1">
                <a:latin typeface="Arial" panose="020B0604020202020204" pitchFamily="34" charset="0"/>
                <a:ea typeface="文鼎中特广告体" pitchFamily="1" charset="-122"/>
              </a:rPr>
              <a:t>小结</a:t>
            </a:r>
            <a:endParaRPr lang="zh-CN" altLang="en-US" sz="3200" b="1">
              <a:latin typeface="Arial" panose="020B0604020202020204" pitchFamily="34" charset="0"/>
              <a:ea typeface="文鼎中特广告体" pitchFamily="1" charset="-122"/>
            </a:endParaRPr>
          </a:p>
        </p:txBody>
      </p:sp>
      <p:sp>
        <p:nvSpPr>
          <p:cNvPr id="183298" name="文本框 2"/>
          <p:cNvSpPr txBox="1"/>
          <p:nvPr/>
        </p:nvSpPr>
        <p:spPr>
          <a:xfrm>
            <a:off x="830263" y="1025525"/>
            <a:ext cx="6981825" cy="5113020"/>
          </a:xfrm>
          <a:prstGeom prst="rect">
            <a:avLst/>
          </a:prstGeom>
          <a:noFill/>
          <a:ln w="9525">
            <a:noFill/>
          </a:ln>
        </p:spPr>
        <p:txBody>
          <a:bodyPr wrap="square" anchor="t" anchorCtr="0">
            <a:spAutoFit/>
          </a:bodyPr>
          <a:p>
            <a:pPr>
              <a:lnSpc>
                <a:spcPct val="120000"/>
              </a:lnSpc>
            </a:pPr>
            <a:endParaRPr lang="zh-CN" altLang="en-US" sz="2400" b="1">
              <a:latin typeface="Arial" panose="020B0604020202020204" pitchFamily="34" charset="0"/>
              <a:ea typeface="文鼎中特广告体" pitchFamily="1" charset="-122"/>
            </a:endParaRPr>
          </a:p>
          <a:p>
            <a:pPr>
              <a:lnSpc>
                <a:spcPct val="120000"/>
              </a:lnSpc>
            </a:pPr>
            <a:r>
              <a:rPr lang="en-US" altLang="zh-CN" sz="2400" b="1">
                <a:latin typeface="Arial" panose="020B0604020202020204" pitchFamily="34" charset="0"/>
              </a:rPr>
              <a:t>1</a:t>
            </a:r>
            <a:r>
              <a:rPr lang="zh-CN" altLang="en-US" sz="2400" b="1">
                <a:latin typeface="Arial" panose="020B0604020202020204" pitchFamily="34" charset="0"/>
                <a:ea typeface="文鼎中特广告体" pitchFamily="1" charset="-122"/>
              </a:rPr>
              <a:t>、了解增值税纳税义务人、征税对象、税率、优惠政策等；</a:t>
            </a:r>
            <a:endParaRPr lang="zh-CN" altLang="en-US" sz="2400" b="1">
              <a:latin typeface="Arial" panose="020B0604020202020204" pitchFamily="34" charset="0"/>
              <a:ea typeface="文鼎中特广告体" pitchFamily="1" charset="-122"/>
            </a:endParaRPr>
          </a:p>
          <a:p>
            <a:pPr>
              <a:lnSpc>
                <a:spcPct val="120000"/>
              </a:lnSpc>
            </a:pPr>
            <a:r>
              <a:rPr lang="en-US" altLang="zh-CN" sz="2400" b="1" dirty="0">
                <a:latin typeface="楷体_GB2312" pitchFamily="49" charset="-122"/>
                <a:ea typeface="楷体_GB2312" pitchFamily="49" charset="-122"/>
              </a:rPr>
              <a:t>2</a:t>
            </a:r>
            <a:r>
              <a:rPr lang="zh-CN" altLang="en-US" sz="2400" b="1" dirty="0">
                <a:latin typeface="楷体_GB2312" pitchFamily="49" charset="-122"/>
                <a:ea typeface="楷体_GB2312" pitchFamily="49" charset="-122"/>
              </a:rPr>
              <a:t>、掌握</a:t>
            </a:r>
            <a:r>
              <a:rPr lang="zh-CN" altLang="en-US" sz="2400" b="1" dirty="0">
                <a:latin typeface="楷体_GB2312" pitchFamily="49" charset="-122"/>
                <a:ea typeface="楷体_GB2312" pitchFamily="49" charset="-122"/>
                <a:sym typeface="黑体" panose="02010609060101010101" pitchFamily="49" charset="-122"/>
              </a:rPr>
              <a:t>销项税额、进项税额、一般纳税人及小规模纳税人应纳税额的计算</a:t>
            </a:r>
            <a:endParaRPr lang="zh-CN" altLang="en-US" sz="2400" b="1" dirty="0">
              <a:latin typeface="楷体_GB2312" pitchFamily="49" charset="-122"/>
              <a:ea typeface="楷体_GB2312" pitchFamily="49" charset="-122"/>
              <a:sym typeface="黑体" panose="02010609060101010101" pitchFamily="49" charset="-122"/>
            </a:endParaRPr>
          </a:p>
          <a:p>
            <a:pPr>
              <a:lnSpc>
                <a:spcPct val="120000"/>
              </a:lnSpc>
            </a:pPr>
            <a:r>
              <a:rPr lang="en-US" altLang="zh-CN" sz="2400" b="1" dirty="0">
                <a:latin typeface="楷体_GB2312" pitchFamily="49" charset="-122"/>
                <a:ea typeface="楷体_GB2312" pitchFamily="49" charset="-122"/>
                <a:sym typeface="黑体" panose="02010609060101010101" pitchFamily="49" charset="-122"/>
              </a:rPr>
              <a:t>3</a:t>
            </a:r>
            <a:r>
              <a:rPr lang="zh-CN" altLang="en-US" sz="2400" b="1" dirty="0">
                <a:latin typeface="楷体_GB2312" pitchFamily="49" charset="-122"/>
                <a:ea typeface="楷体_GB2312" pitchFamily="49" charset="-122"/>
                <a:sym typeface="黑体" panose="02010609060101010101" pitchFamily="49" charset="-122"/>
              </a:rPr>
              <a:t>、熟悉增值税一般纳税人、小规模纳税人纳税申报表格式；</a:t>
            </a:r>
            <a:endParaRPr lang="zh-CN" altLang="en-US" sz="2400" b="1" dirty="0">
              <a:latin typeface="楷体_GB2312" pitchFamily="49" charset="-122"/>
              <a:ea typeface="楷体_GB2312" pitchFamily="49" charset="-122"/>
              <a:sym typeface="黑体" panose="02010609060101010101" pitchFamily="49" charset="-122"/>
            </a:endParaRPr>
          </a:p>
          <a:p>
            <a:pPr>
              <a:lnSpc>
                <a:spcPct val="120000"/>
              </a:lnSpc>
            </a:pPr>
            <a:r>
              <a:rPr lang="en-US" altLang="zh-CN" sz="2400" b="1" dirty="0">
                <a:latin typeface="楷体_GB2312" pitchFamily="49" charset="-122"/>
                <a:ea typeface="楷体_GB2312" pitchFamily="49" charset="-122"/>
                <a:sym typeface="黑体" panose="02010609060101010101" pitchFamily="49" charset="-122"/>
              </a:rPr>
              <a:t>4</a:t>
            </a:r>
            <a:r>
              <a:rPr lang="zh-CN" altLang="en-US" sz="2400" b="1" dirty="0">
                <a:latin typeface="楷体_GB2312" pitchFamily="49" charset="-122"/>
                <a:ea typeface="楷体_GB2312" pitchFamily="49" charset="-122"/>
                <a:sym typeface="黑体" panose="02010609060101010101" pitchFamily="49" charset="-122"/>
              </a:rPr>
              <a:t>、能熟练编制增值税及附加税费申报表。</a:t>
            </a:r>
            <a:endParaRPr lang="zh-CN" altLang="en-US" sz="2400" b="1">
              <a:latin typeface="Arial" panose="020B0604020202020204" pitchFamily="34" charset="0"/>
              <a:ea typeface="文鼎中特广告体" pitchFamily="1" charset="-122"/>
            </a:endParaRPr>
          </a:p>
          <a:p>
            <a:endParaRPr lang="zh-CN" altLang="en-US" sz="2400">
              <a:latin typeface="Arial" panose="020B0604020202020204" pitchFamily="34" charset="0"/>
              <a:ea typeface="文鼎中特广告体" pitchFamily="1" charset="-122"/>
            </a:endParaRPr>
          </a:p>
          <a:p>
            <a:endParaRPr lang="zh-CN" altLang="en-US" sz="2400">
              <a:latin typeface="Arial" panose="020B0604020202020204" pitchFamily="34" charset="0"/>
              <a:ea typeface="文鼎中特广告体" pitchFamily="1" charset="-122"/>
            </a:endParaRPr>
          </a:p>
          <a:p>
            <a:endParaRPr lang="zh-CN" altLang="en-US" sz="2400">
              <a:latin typeface="Arial" panose="020B0604020202020204" pitchFamily="34" charset="0"/>
              <a:ea typeface="文鼎中特广告体" pitchFamily="1" charset="-122"/>
            </a:endParaRPr>
          </a:p>
          <a:p>
            <a:endParaRPr lang="zh-CN" altLang="en-US" sz="2400">
              <a:latin typeface="Arial" panose="020B0604020202020204" pitchFamily="34" charset="0"/>
              <a:ea typeface="文鼎中特广告体" pitchFamily="1" charset="-122"/>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714375" y="621030"/>
            <a:ext cx="7595870" cy="457771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2" y="4019"/>
              <a:ext cx="6996" cy="2981"/>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5000"/>
                </a:lnSpc>
                <a:spcBef>
                  <a:spcPts val="0"/>
                </a:spcBef>
                <a:spcAft>
                  <a:spcPts val="0"/>
                </a:spcAft>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单选</a:t>
              </a:r>
              <a:r>
                <a:rPr lang="zh-CN" altLang="zh-CN" dirty="0">
                  <a:solidFill>
                    <a:srgbClr val="FF0000"/>
                  </a:solidFill>
                  <a:latin typeface="微软雅黑" panose="020B0503020204020204" pitchFamily="34" charset="-122"/>
                  <a:ea typeface="微软雅黑" panose="020B0503020204020204" pitchFamily="34" charset="-122"/>
                  <a:sym typeface="+mn-ea"/>
                </a:rPr>
                <a:t>题】</a:t>
              </a:r>
              <a:endParaRPr lang="zh-CN" altLang="zh-CN" dirty="0">
                <a:solidFill>
                  <a:srgbClr val="FF0000"/>
                </a:solidFill>
                <a:latin typeface="微软雅黑" panose="020B0503020204020204" pitchFamily="34" charset="-122"/>
                <a:ea typeface="微软雅黑" panose="020B0503020204020204" pitchFamily="34" charset="-122"/>
                <a:sym typeface="+mn-ea"/>
              </a:endParaRPr>
            </a:p>
            <a:p>
              <a:pPr>
                <a:lnSpc>
                  <a:spcPct val="125000"/>
                </a:lnSpc>
              </a:pPr>
              <a:r>
                <a:rPr lang="zh-CN" altLang="en-US" sz="2000">
                  <a:latin typeface="微软雅黑" panose="020B0503020204020204" pitchFamily="34" charset="-122"/>
                  <a:ea typeface="微软雅黑" panose="020B0503020204020204" pitchFamily="34" charset="-122"/>
                  <a:cs typeface="微软雅黑" panose="020B0503020204020204" pitchFamily="34" charset="-122"/>
                  <a:sym typeface="+mn-ea"/>
                </a:rPr>
                <a:t>1.下列结算方式中，以货物发出当天为增值税纳税义务发生时间的是（　 ）。</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pPr>
              <a:r>
                <a:rPr lang="zh-CN" altLang="en-US" sz="2000">
                  <a:latin typeface="微软雅黑" panose="020B0503020204020204" pitchFamily="34" charset="-122"/>
                  <a:ea typeface="微软雅黑" panose="020B0503020204020204" pitchFamily="34" charset="-122"/>
                  <a:cs typeface="微软雅黑" panose="020B0503020204020204" pitchFamily="34" charset="-122"/>
                  <a:sym typeface="+mn-ea"/>
                </a:rPr>
                <a:t>A、预收货款     B、赊销     C、分期收款     </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pPr>
              <a:r>
                <a:rPr lang="zh-CN" altLang="en-US" sz="2000">
                  <a:latin typeface="微软雅黑" panose="020B0503020204020204" pitchFamily="34" charset="-122"/>
                  <a:ea typeface="微软雅黑" panose="020B0503020204020204" pitchFamily="34" charset="-122"/>
                  <a:cs typeface="微软雅黑" panose="020B0503020204020204" pitchFamily="34" charset="-122"/>
                  <a:sym typeface="+mn-ea"/>
                </a:rPr>
                <a:t>D、将货物交付他人代销</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pPr>
              <a:r>
                <a:rPr lang="zh-CN" altLang="en-US" sz="2000">
                  <a:latin typeface="微软雅黑" panose="020B0503020204020204" pitchFamily="34" charset="-122"/>
                  <a:ea typeface="微软雅黑" panose="020B0503020204020204" pitchFamily="34" charset="-122"/>
                  <a:cs typeface="微软雅黑" panose="020B0503020204020204" pitchFamily="34" charset="-122"/>
                  <a:sym typeface="+mn-ea"/>
                </a:rPr>
                <a:t>2.根据我国《增值税暂行条例》的规定，纳税人采取分期收款方式销售商品时，其增值税纳税义务的发生时间是（   ）。 </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pPr>
              <a:r>
                <a:rPr lang="zh-CN" altLang="en-US" sz="2000">
                  <a:latin typeface="微软雅黑" panose="020B0503020204020204" pitchFamily="34" charset="-122"/>
                  <a:ea typeface="微软雅黑" panose="020B0503020204020204" pitchFamily="34" charset="-122"/>
                  <a:cs typeface="微软雅黑" panose="020B0503020204020204" pitchFamily="34" charset="-122"/>
                  <a:sym typeface="+mn-ea"/>
                </a:rPr>
                <a:t>A.发出商品的当天     　  B.收到全部货款的当天 </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pPr>
              <a:r>
                <a:rPr lang="zh-CN" altLang="en-US" sz="2000">
                  <a:latin typeface="微软雅黑" panose="020B0503020204020204" pitchFamily="34" charset="-122"/>
                  <a:ea typeface="微软雅黑" panose="020B0503020204020204" pitchFamily="34" charset="-122"/>
                  <a:cs typeface="微软雅黑" panose="020B0503020204020204" pitchFamily="34" charset="-122"/>
                  <a:sym typeface="+mn-ea"/>
                </a:rPr>
                <a:t>C.销售商品合同签订的当天  　　</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pPr>
              <a:r>
                <a:rPr lang="zh-CN" altLang="en-US" sz="2000">
                  <a:latin typeface="微软雅黑" panose="020B0503020204020204" pitchFamily="34" charset="-122"/>
                  <a:ea typeface="微软雅黑" panose="020B0503020204020204" pitchFamily="34" charset="-122"/>
                  <a:cs typeface="微软雅黑" panose="020B0503020204020204" pitchFamily="34" charset="-122"/>
                  <a:sym typeface="+mn-ea"/>
                </a:rPr>
                <a:t>D.销售商品合同约定的收款日期的当天</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553720" y="5589270"/>
            <a:ext cx="7746365" cy="47815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ym typeface="+mn-ea"/>
              </a:rPr>
              <a:t>1.A  2.D </a:t>
            </a:r>
            <a:endParaRPr lang="zh-CN" altLang="zh-CN" sz="1800" kern="1200" dirty="0">
              <a:latin typeface="微软雅黑" panose="020B0503020204020204" pitchFamily="34" charset="-122"/>
              <a:ea typeface="微软雅黑" panose="020B0503020204020204" pitchFamily="34" charset="-122"/>
              <a:cs typeface="+mn-cs"/>
            </a:endParaRPr>
          </a:p>
        </p:txBody>
      </p:sp>
      <p:sp>
        <p:nvSpPr>
          <p:cNvPr id="89091" name="云形标注 3"/>
          <p:cNvSpPr/>
          <p:nvPr>
            <p:custDataLst>
              <p:tags r:id="rId10"/>
            </p:custDataLst>
          </p:nvPr>
        </p:nvSpPr>
        <p:spPr>
          <a:xfrm>
            <a:off x="6659880" y="67945"/>
            <a:ext cx="2643188" cy="1357313"/>
          </a:xfrm>
          <a:prstGeom prst="cloudCallout">
            <a:avLst>
              <a:gd name="adj1" fmla="val -20833"/>
              <a:gd name="adj2" fmla="val 62500"/>
            </a:avLst>
          </a:prstGeom>
          <a:solidFill>
            <a:schemeClr val="accent1"/>
          </a:solidFill>
          <a:ln w="9525" cap="flat" cmpd="sng">
            <a:solidFill>
              <a:schemeClr val="tx1"/>
            </a:solidFill>
            <a:prstDash val="solid"/>
            <a:round/>
            <a:headEnd type="none" w="med" len="med"/>
            <a:tailEnd type="none" w="med" len="med"/>
          </a:ln>
        </p:spPr>
        <p:txBody>
          <a:bodyPr anchor="b" anchorCtr="0"/>
          <a:p>
            <a:pPr algn="ctr"/>
            <a:r>
              <a:rPr lang="zh-CN" altLang="en-US" sz="3200" dirty="0">
                <a:solidFill>
                  <a:srgbClr val="FF0000"/>
                </a:solidFill>
                <a:latin typeface="Arial" panose="020B0604020202020204" pitchFamily="34" charset="0"/>
              </a:rPr>
              <a:t>练一练</a:t>
            </a:r>
            <a:endParaRPr lang="zh-CN" altLang="en-US" sz="3200" dirty="0">
              <a:solidFill>
                <a:srgbClr val="FF0000"/>
              </a:solidFill>
              <a:latin typeface="Arial" panose="020B0604020202020204" pitchFamily="34" charset="0"/>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251460" y="0"/>
            <a:ext cx="7875270" cy="539369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2" y="4019"/>
              <a:ext cx="6996" cy="297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5000"/>
                </a:lnSpc>
                <a:spcBef>
                  <a:spcPts val="0"/>
                </a:spcBef>
                <a:spcAft>
                  <a:spcPts val="0"/>
                </a:spcAft>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单选</a:t>
              </a:r>
              <a:r>
                <a:rPr lang="zh-CN" altLang="zh-CN" dirty="0">
                  <a:solidFill>
                    <a:srgbClr val="FF0000"/>
                  </a:solidFill>
                  <a:latin typeface="微软雅黑" panose="020B0503020204020204" pitchFamily="34" charset="-122"/>
                  <a:ea typeface="微软雅黑" panose="020B0503020204020204" pitchFamily="34" charset="-122"/>
                  <a:sym typeface="+mn-ea"/>
                </a:rPr>
                <a:t>题】</a:t>
              </a:r>
              <a:endParaRPr lang="zh-CN" altLang="zh-CN" dirty="0">
                <a:solidFill>
                  <a:srgbClr val="FF0000"/>
                </a:solidFill>
                <a:latin typeface="微软雅黑" panose="020B0503020204020204" pitchFamily="34" charset="-122"/>
                <a:ea typeface="微软雅黑" panose="020B0503020204020204" pitchFamily="34" charset="-122"/>
                <a:sym typeface="+mn-ea"/>
              </a:endParaRPr>
            </a:p>
            <a:p>
              <a:pPr>
                <a:lnSpc>
                  <a:spcPct val="125000"/>
                </a:lnSpc>
              </a:pP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3.根据增值税法律制度的规定，下列关于增值税纳税义务发生时间的表述中，不正确的是（   ）。 </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pP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A.委托其他纳税人代销货物，为代销货物移送给委托方的当天 </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pP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B.销售应税劳务，为提供劳务同时收讫销售款或者取得索取销售款凭据的当天 </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pP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C.采取托收承付和委托银行收款方式销售货物，为发出货物并办妥托收手续的当天 </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pP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D.采取直接收款方式销售货物，为收到销售款或者取得索取销售款凭据的当天</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pP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4. 纳税人以1个月或者1个季度为1个纳税期的，自期满之日起（   ）日内申报纳税。</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pP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A.5           B.10           C.15         D.30</a:t>
              </a: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553720" y="5589270"/>
            <a:ext cx="7746365" cy="47815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ym typeface="+mn-ea"/>
              </a:rPr>
              <a:t>3</a:t>
            </a:r>
            <a:r>
              <a:rPr lang="en-US" altLang="zh-CN" sz="1800" dirty="0">
                <a:sym typeface="+mn-ea"/>
              </a:rPr>
              <a:t>.A  4.C</a:t>
            </a:r>
            <a:endParaRPr lang="zh-CN" altLang="zh-CN" sz="1800" kern="1200" dirty="0">
              <a:latin typeface="微软雅黑" panose="020B0503020204020204" pitchFamily="34" charset="-122"/>
              <a:ea typeface="微软雅黑" panose="020B0503020204020204" pitchFamily="34" charset="-122"/>
              <a:cs typeface="+mn-cs"/>
            </a:endParaRPr>
          </a:p>
        </p:txBody>
      </p:sp>
      <p:sp>
        <p:nvSpPr>
          <p:cNvPr id="89091" name="云形标注 3"/>
          <p:cNvSpPr/>
          <p:nvPr>
            <p:custDataLst>
              <p:tags r:id="rId10"/>
            </p:custDataLst>
          </p:nvPr>
        </p:nvSpPr>
        <p:spPr>
          <a:xfrm>
            <a:off x="7092315" y="-99060"/>
            <a:ext cx="2197735" cy="1109980"/>
          </a:xfrm>
          <a:prstGeom prst="cloudCallout">
            <a:avLst>
              <a:gd name="adj1" fmla="val -20833"/>
              <a:gd name="adj2" fmla="val 62500"/>
            </a:avLst>
          </a:prstGeom>
          <a:solidFill>
            <a:schemeClr val="accent1"/>
          </a:solidFill>
          <a:ln w="9525" cap="flat" cmpd="sng">
            <a:solidFill>
              <a:schemeClr val="tx1"/>
            </a:solidFill>
            <a:prstDash val="solid"/>
            <a:round/>
            <a:headEnd type="none" w="med" len="med"/>
            <a:tailEnd type="none" w="med" len="med"/>
          </a:ln>
        </p:spPr>
        <p:txBody>
          <a:bodyPr anchor="b" anchorCtr="0"/>
          <a:p>
            <a:pPr algn="ctr"/>
            <a:r>
              <a:rPr lang="zh-CN" altLang="en-US" sz="3200" dirty="0">
                <a:solidFill>
                  <a:srgbClr val="FF0000"/>
                </a:solidFill>
                <a:latin typeface="Arial" panose="020B0604020202020204" pitchFamily="34" charset="0"/>
              </a:rPr>
              <a:t>练一练</a:t>
            </a:r>
            <a:endParaRPr lang="zh-CN" altLang="en-US" sz="3200" dirty="0">
              <a:solidFill>
                <a:srgbClr val="FF0000"/>
              </a:solidFill>
              <a:latin typeface="Arial" panose="020B0604020202020204" pitchFamily="34" charset="0"/>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285496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182" y="4357"/>
              <a:ext cx="6996" cy="1930"/>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ts val="25"/>
                </a:spcBef>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en-US" dirty="0">
                  <a:solidFill>
                    <a:srgbClr val="FF0000"/>
                  </a:solidFill>
                  <a:latin typeface="微软雅黑" panose="020B0503020204020204" pitchFamily="34" charset="-122"/>
                  <a:ea typeface="微软雅黑" panose="020B0503020204020204" pitchFamily="34" charset="-122"/>
                  <a:sym typeface="+mn-ea"/>
                </a:rPr>
                <a:t>多</a:t>
              </a:r>
              <a:r>
                <a:rPr lang="zh-CN" altLang="zh-CN" dirty="0">
                  <a:solidFill>
                    <a:srgbClr val="FF0000"/>
                  </a:solidFill>
                  <a:latin typeface="微软雅黑" panose="020B0503020204020204" pitchFamily="34" charset="-122"/>
                  <a:ea typeface="微软雅黑" panose="020B0503020204020204" pitchFamily="34" charset="-122"/>
                  <a:sym typeface="+mn-ea"/>
                </a:rPr>
                <a:t>选题】</a:t>
              </a:r>
              <a:r>
                <a:rPr lang="zh-CN" altLang="en-US" sz="2000">
                  <a:latin typeface="微软雅黑" panose="020B0503020204020204" pitchFamily="34" charset="-122"/>
                  <a:ea typeface="微软雅黑" panose="020B0503020204020204" pitchFamily="34" charset="-122"/>
                  <a:cs typeface="微软雅黑" panose="020B0503020204020204" pitchFamily="34" charset="-122"/>
                  <a:sym typeface="+mn-ea"/>
                </a:rPr>
                <a:t>适用于以1个季度为纳税期限的规定的有（    ）。</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zh-CN" altLang="en-US" sz="2000">
                  <a:latin typeface="微软雅黑" panose="020B0503020204020204" pitchFamily="34" charset="-122"/>
                  <a:ea typeface="微软雅黑" panose="020B0503020204020204" pitchFamily="34" charset="-122"/>
                  <a:cs typeface="微软雅黑" panose="020B0503020204020204" pitchFamily="34" charset="-122"/>
                  <a:sym typeface="+mn-ea"/>
                </a:rPr>
                <a:t>A.小规模纳税人             B. 银行      </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zh-CN" altLang="en-US" sz="2000">
                  <a:latin typeface="微软雅黑" panose="020B0503020204020204" pitchFamily="34" charset="-122"/>
                  <a:ea typeface="微软雅黑" panose="020B0503020204020204" pitchFamily="34" charset="-122"/>
                  <a:cs typeface="微软雅黑" panose="020B0503020204020204" pitchFamily="34" charset="-122"/>
                  <a:sym typeface="+mn-ea"/>
                </a:rPr>
                <a:t> C. 财务公司                  D. 信托投资公司</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80745" y="3861435"/>
            <a:ext cx="7746365" cy="114300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ABCD </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endParaRPr lang="zh-CN" altLang="zh-CN" sz="180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latin typeface="微软雅黑" panose="020B0503020204020204" pitchFamily="34" charset="-122"/>
              <a:ea typeface="微软雅黑" panose="020B0503020204020204" pitchFamily="3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879475" y="163513"/>
            <a:ext cx="7845425" cy="5963920"/>
          </a:xfrm>
          <a:prstGeom prst="rect">
            <a:avLst/>
          </a:prstGeom>
          <a:noFill/>
          <a:ln w="9525">
            <a:noFill/>
          </a:ln>
        </p:spPr>
        <p:txBody>
          <a:bodyPr wrap="square">
            <a:spAutoFit/>
          </a:bodyPr>
          <a:p>
            <a:pPr>
              <a:lnSpc>
                <a:spcPct val="120000"/>
              </a:lnSpc>
              <a:spcBef>
                <a:spcPts val="0"/>
              </a:spcBef>
              <a:spcAft>
                <a:spcPts val="0"/>
              </a:spcAft>
            </a:pPr>
            <a:r>
              <a:rPr lang="en-US" altLang="zh-CN" sz="2400" b="1" noProof="1">
                <a:solidFill>
                  <a:srgbClr val="0000FF"/>
                </a:solidFill>
                <a:latin typeface="Arial" panose="020B0604020202020204" pitchFamily="34" charset="0"/>
                <a:ea typeface="宋体" panose="02010600030101010101" pitchFamily="2" charset="-122"/>
                <a:cs typeface="+mn-cs"/>
              </a:rPr>
              <a:t>                                 </a:t>
            </a:r>
            <a:r>
              <a:rPr lang="en-US" altLang="zh-CN" sz="2400" noProof="1">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 </a:t>
            </a:r>
            <a:r>
              <a:rPr lang="zh-CN" sz="2400" noProof="1">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实</a:t>
            </a:r>
            <a:r>
              <a:rPr lang="en-US" sz="2400" noProof="1">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  </a:t>
            </a:r>
            <a:r>
              <a:rPr lang="zh-CN" sz="2400" noProof="1">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训</a:t>
            </a:r>
            <a:r>
              <a:rPr lang="en-US" sz="2400" noProof="1">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  </a:t>
            </a:r>
            <a:r>
              <a:rPr lang="zh-CN" sz="2400" noProof="1">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一</a:t>
            </a:r>
            <a:r>
              <a:rPr lang="zh-CN" sz="2400" noProof="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（一）实训要求</a:t>
            </a:r>
            <a:endParaRPr lang="zh-CN" sz="2400" noProof="1">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0"/>
              </a:spcBef>
              <a:spcAft>
                <a:spcPts val="0"/>
              </a:spcAft>
            </a:pPr>
            <a:r>
              <a:rPr lang="zh-CN" sz="2000" noProof="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（1）正确计算某机械厂本月增值税销项税额。（2）正确计算某机械厂</a:t>
            </a:r>
            <a:r>
              <a:rPr lang="zh-CN" sz="2000" noProof="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本月进项税额转出数额。（3）正确计算某机械厂本月应纳增值税。（二）实训资料某机械厂为增值税一般纳税人，生产甲、乙两种产品，采用直接收款结算方式销售货物，20</a:t>
            </a:r>
            <a:r>
              <a:rPr lang="en-US" altLang="zh-CN" sz="2000" noProof="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22</a:t>
            </a:r>
            <a:r>
              <a:rPr lang="zh-CN" sz="2000" noProof="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2000" noProof="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sz="2000" noProof="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月发生下列经济业务：(1)开出增值税专用发票，销售甲产品50台，单价为8000元，并交给购货方，已取得销货款，但货物尚未运到购货方。(2)把20台乙产品分配给投资者，单位成本为6000元，没有同类产品价格。(3)本月丢失钢材8吨，不含税购进价2000元/吨，作待处理损失处理。(6)本月发生购进货物的全部进项税额为70000元。购销货物增值税税率均为1</a:t>
            </a:r>
            <a:r>
              <a:rPr lang="en-US" altLang="zh-CN" sz="2000" noProof="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r>
              <a:rPr lang="zh-CN" sz="2000" noProof="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2000" noProof="1">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0"/>
              </a:spcBef>
              <a:spcAft>
                <a:spcPts val="0"/>
              </a:spcAft>
            </a:pPr>
            <a:r>
              <a:rPr lang="en-US" sz="1050" b="1" noProof="1">
                <a:solidFill>
                  <a:srgbClr val="000000"/>
                </a:solidFill>
                <a:latin typeface="仿宋_GB2312" charset="0"/>
                <a:ea typeface="宋体" panose="02010600030101010101" pitchFamily="2" charset="-122"/>
                <a:cs typeface="Times New Roman" panose="02020603050405020304" pitchFamily="18" charset="0"/>
              </a:rPr>
              <a:t> </a:t>
            </a:r>
            <a:endParaRPr lang="zh-CN" altLang="en-US" noProof="1"/>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7393" name="文本框 99"/>
          <p:cNvSpPr txBox="1"/>
          <p:nvPr/>
        </p:nvSpPr>
        <p:spPr>
          <a:xfrm>
            <a:off x="620713" y="703263"/>
            <a:ext cx="8248650" cy="3969385"/>
          </a:xfrm>
          <a:prstGeom prst="rect">
            <a:avLst/>
          </a:prstGeom>
          <a:noFill/>
          <a:ln w="9525">
            <a:noFill/>
          </a:ln>
        </p:spPr>
        <p:txBody>
          <a:bodyPr wrap="square" anchor="t" anchorCtr="0">
            <a:spAutoFit/>
          </a:bodyPr>
          <a:p>
            <a:pPr>
              <a:lnSpc>
                <a:spcPct val="150000"/>
              </a:lnSpc>
            </a:pPr>
            <a:endParaRPr lang="zh-CN" altLang="zh-CN" sz="2400" b="1">
              <a:latin typeface="Arial" panose="020B0604020202020204" pitchFamily="34" charset="0"/>
              <a:ea typeface="宋体" panose="02010600030101010101" pitchFamily="2" charset="-122"/>
            </a:endParaRPr>
          </a:p>
          <a:p>
            <a:pPr>
              <a:lnSpc>
                <a:spcPct val="150000"/>
              </a:lnSpc>
            </a:pPr>
            <a:r>
              <a:rPr lang="zh-CN" alt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【解析】</a:t>
            </a:r>
            <a:endParaRPr lang="zh-CN" alt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zh-CN" sz="2400">
                <a:latin typeface="微软雅黑" panose="020B0503020204020204" pitchFamily="34" charset="-122"/>
                <a:ea typeface="微软雅黑" panose="020B0503020204020204" pitchFamily="34" charset="-122"/>
                <a:cs typeface="微软雅黑" panose="020B0503020204020204" pitchFamily="34" charset="-122"/>
              </a:rPr>
              <a:t>（1）销项税额=</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a:t>
            </a:r>
            <a:r>
              <a:rPr lang="zh-CN" altLang="zh-CN" sz="2400">
                <a:latin typeface="微软雅黑" panose="020B0503020204020204" pitchFamily="34" charset="-122"/>
                <a:ea typeface="微软雅黑" panose="020B0503020204020204" pitchFamily="34" charset="-122"/>
                <a:cs typeface="微软雅黑" panose="020B0503020204020204" pitchFamily="34" charset="-122"/>
              </a:rPr>
              <a:t>50×8000+6000×(1+10%)×2</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0)</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×13%=69160</a:t>
            </a:r>
            <a:r>
              <a:rPr lang="zh-CN" altLang="zh-CN" sz="2400">
                <a:latin typeface="微软雅黑" panose="020B0503020204020204" pitchFamily="34" charset="-122"/>
                <a:ea typeface="微软雅黑" panose="020B0503020204020204" pitchFamily="34" charset="-122"/>
                <a:cs typeface="微软雅黑" panose="020B0503020204020204" pitchFamily="34" charset="-122"/>
              </a:rPr>
              <a:t>(元)</a:t>
            </a:r>
            <a:endParaRPr lang="zh-CN" altLang="zh-CN" sz="240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zh-CN" sz="2400">
                <a:latin typeface="微软雅黑" panose="020B0503020204020204" pitchFamily="34" charset="-122"/>
                <a:ea typeface="微软雅黑" panose="020B0503020204020204" pitchFamily="34" charset="-122"/>
                <a:cs typeface="微软雅黑" panose="020B0503020204020204" pitchFamily="34" charset="-122"/>
              </a:rPr>
              <a:t>（2）进项税转出=2000×8×1</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3%=2080</a:t>
            </a:r>
            <a:r>
              <a:rPr lang="zh-CN" altLang="zh-CN" sz="2400">
                <a:latin typeface="微软雅黑" panose="020B0503020204020204" pitchFamily="34" charset="-122"/>
                <a:ea typeface="微软雅黑" panose="020B0503020204020204" pitchFamily="34" charset="-122"/>
                <a:cs typeface="微软雅黑" panose="020B0503020204020204" pitchFamily="34" charset="-122"/>
              </a:rPr>
              <a:t>(元)</a:t>
            </a:r>
            <a:endParaRPr lang="zh-CN" altLang="zh-CN" sz="240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zh-CN" sz="2400">
                <a:latin typeface="微软雅黑" panose="020B0503020204020204" pitchFamily="34" charset="-122"/>
                <a:ea typeface="微软雅黑" panose="020B0503020204020204" pitchFamily="34" charset="-122"/>
                <a:cs typeface="微软雅黑" panose="020B0503020204020204" pitchFamily="34" charset="-122"/>
              </a:rPr>
              <a:t>（3）进项税额</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=70000</a:t>
            </a:r>
            <a:r>
              <a:rPr lang="zh-CN" altLang="zh-CN" sz="2400">
                <a:latin typeface="微软雅黑" panose="020B0503020204020204" pitchFamily="34" charset="-122"/>
                <a:ea typeface="微软雅黑" panose="020B0503020204020204" pitchFamily="34" charset="-122"/>
                <a:cs typeface="微软雅黑" panose="020B0503020204020204" pitchFamily="34" charset="-122"/>
              </a:rPr>
              <a:t>(元)</a:t>
            </a:r>
            <a:endParaRPr lang="zh-CN" altLang="zh-CN" sz="240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zh-CN" sz="2400">
                <a:latin typeface="微软雅黑" panose="020B0503020204020204" pitchFamily="34" charset="-122"/>
                <a:ea typeface="微软雅黑" panose="020B0503020204020204" pitchFamily="34" charset="-122"/>
                <a:cs typeface="微软雅黑" panose="020B0503020204020204" pitchFamily="34" charset="-122"/>
              </a:rPr>
              <a:t>应纳增值税=</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69160-(70000-2080)=1240</a:t>
            </a:r>
            <a:r>
              <a:rPr lang="zh-CN" altLang="zh-CN" sz="2400">
                <a:latin typeface="微软雅黑" panose="020B0503020204020204" pitchFamily="34" charset="-122"/>
                <a:ea typeface="微软雅黑" panose="020B0503020204020204" pitchFamily="34" charset="-122"/>
                <a:cs typeface="微软雅黑" panose="020B0503020204020204" pitchFamily="34" charset="-122"/>
              </a:rPr>
              <a:t>(元)</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8417" name="Rectangle 2"/>
          <p:cNvSpPr>
            <a:spLocks noGrp="1"/>
          </p:cNvSpPr>
          <p:nvPr>
            <p:ph type="title" idx="4294967295"/>
          </p:nvPr>
        </p:nvSpPr>
        <p:spPr>
          <a:xfrm>
            <a:off x="611505" y="620713"/>
            <a:ext cx="7391400" cy="563562"/>
          </a:xfrm>
        </p:spPr>
        <p:txBody>
          <a:bodyPr wrap="square" lIns="91440" tIns="45720" rIns="91440" bIns="45720" anchor="ctr" anchorCtr="0"/>
          <a:p>
            <a:pPr algn="ctr"/>
            <a:r>
              <a:rPr lang="zh-CN" altLang="en-US" sz="3200" b="0" dirty="0">
                <a:solidFill>
                  <a:schemeClr val="accent5">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任务四  出口货物退（免）税</a:t>
            </a:r>
            <a:endParaRPr lang="zh-CN" altLang="en-US" sz="3200" b="0" dirty="0">
              <a:solidFill>
                <a:schemeClr val="accent5">
                  <a:lumMod val="5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8418" name="Rectangle 3"/>
          <p:cNvSpPr>
            <a:spLocks noGrp="1"/>
          </p:cNvSpPr>
          <p:nvPr>
            <p:ph type="body" idx="4294967295"/>
          </p:nvPr>
        </p:nvSpPr>
        <p:spPr>
          <a:xfrm>
            <a:off x="765175" y="1600200"/>
            <a:ext cx="8302625" cy="4495800"/>
          </a:xfrm>
        </p:spPr>
        <p:txBody>
          <a:bodyPr wrap="square" lIns="91440" tIns="45720" rIns="91440" bIns="45720" anchor="t" anchorCtr="0"/>
          <a:p>
            <a:pPr>
              <a:lnSpc>
                <a:spcPct val="120000"/>
              </a:lnSpc>
              <a:spcBef>
                <a:spcPts val="25"/>
              </a:spcBef>
            </a:pP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一、出口货物退免税范围</a:t>
            </a:r>
            <a:endPar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出口货物退</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免</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税，是指对报关出口的货物免征和</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或</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退还其在国内各生产环节和流转环节按税法规定缴纳的增值税和消费税，即对出口货物实行零税率。</a:t>
            </a:r>
            <a:endParaRPr lang="zh-CN" altLang="en-US" sz="2400" b="0" dirty="0">
              <a:solidFill>
                <a:schemeClr val="hlink"/>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（一）出口货物退</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免</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税基本政策</a:t>
            </a:r>
            <a:endParaRPr lang="en-US" altLang="zh-CN" sz="2400" b="0" dirty="0">
              <a:latin typeface="微软雅黑" panose="020B0503020204020204" pitchFamily="34" charset="-122"/>
              <a:ea typeface="微软雅黑" panose="020B0503020204020204" pitchFamily="34" charset="-122"/>
              <a:cs typeface="微软雅黑" panose="020B0503020204020204" pitchFamily="34" charset="-122"/>
            </a:endParaRPr>
          </a:p>
          <a:p>
            <a:pPr algn="just">
              <a:lnSpc>
                <a:spcPct val="120000"/>
              </a:lnSpc>
              <a:spcBef>
                <a:spcPts val="25"/>
              </a:spcBef>
              <a:buNone/>
            </a:pPr>
            <a:r>
              <a:rPr lang="en-US"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、出口免税并退税</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gn="just">
              <a:lnSpc>
                <a:spcPct val="120000"/>
              </a:lnSpc>
              <a:spcBef>
                <a:spcPts val="25"/>
              </a:spcBef>
              <a:buNone/>
            </a:pPr>
            <a:r>
              <a:rPr lang="en-US"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、出口免税不退税</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gn="just">
              <a:lnSpc>
                <a:spcPct val="120000"/>
              </a:lnSpc>
              <a:spcBef>
                <a:spcPts val="25"/>
              </a:spcBef>
              <a:buNone/>
            </a:pPr>
            <a:r>
              <a:rPr lang="en-US"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、出口不免税也不退税</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90000"/>
              </a:lnSpc>
            </a:pPr>
            <a:endParaRPr lang="en-US" altLang="zh-CN"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rPr>
              <a:t>                                                                   </a:t>
            </a: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64514" name="Rectangle 3"/>
          <p:cNvSpPr>
            <a:spLocks noGrp="1"/>
          </p:cNvSpPr>
          <p:nvPr>
            <p:ph idx="1"/>
          </p:nvPr>
        </p:nvSpPr>
        <p:spPr>
          <a:xfrm>
            <a:off x="323850" y="836930"/>
            <a:ext cx="8229600" cy="4752975"/>
          </a:xfrm>
        </p:spPr>
        <p:txBody>
          <a:bodyPr wrap="square" lIns="91440" tIns="45720" rIns="91440" bIns="45720" anchor="t" anchorCtr="0"/>
          <a:p>
            <a:pPr eaLnBrk="1" hangingPunct="1"/>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例题</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单选题</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甲市的</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B</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两店为实行统一核算的连锁店。根据增值税法律制度的规定，</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店的下列经营活动中，不属于视同销售货物行为的是（    ）。</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将货物交付给位于乙市的某商场代销</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B.</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销售乙市某商场的代销货物</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C.</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将货物移送</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B</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店销售</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D.</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为促销将本店货物无偿赠送给消费者</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364" name="Rectangle 4"/>
          <p:cNvSpPr/>
          <p:nvPr/>
        </p:nvSpPr>
        <p:spPr>
          <a:xfrm>
            <a:off x="4933157" y="1484948"/>
            <a:ext cx="476250" cy="583565"/>
          </a:xfrm>
          <a:prstGeom prst="rect">
            <a:avLst/>
          </a:prstGeom>
          <a:noFill/>
          <a:ln w="9525">
            <a:noFill/>
          </a:ln>
        </p:spPr>
        <p:txBody>
          <a:bodyPr wrap="none" anchor="b" anchorCtr="0">
            <a:spAutoFit/>
          </a:bodyPr>
          <a:p>
            <a:pPr algn="ctr"/>
            <a:r>
              <a:rPr lang="en-US" altLang="zh-CN" sz="3200" b="1" dirty="0">
                <a:latin typeface="Arial" panose="020B0604020202020204" pitchFamily="34" charset="0"/>
              </a:rPr>
              <a:t>C</a:t>
            </a:r>
            <a:endParaRPr lang="en-US" altLang="zh-CN" sz="3200" b="1"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4"/>
                                        </p:tgtEl>
                                        <p:attrNameLst>
                                          <p:attrName>style.visibility</p:attrName>
                                        </p:attrNameLst>
                                      </p:cBhvr>
                                      <p:to>
                                        <p:strVal val="visible"/>
                                      </p:to>
                                    </p:set>
                                    <p:anim calcmode="lin" valueType="num">
                                      <p:cBhvr additive="base">
                                        <p:cTn id="7" dur="500" fill="hold"/>
                                        <p:tgtEl>
                                          <p:spTgt spid="15364"/>
                                        </p:tgtEl>
                                        <p:attrNameLst>
                                          <p:attrName>ppt_x</p:attrName>
                                        </p:attrNameLst>
                                      </p:cBhvr>
                                      <p:tavLst>
                                        <p:tav tm="0">
                                          <p:val>
                                            <p:strVal val="#ppt_x"/>
                                          </p:val>
                                        </p:tav>
                                        <p:tav tm="100000">
                                          <p:val>
                                            <p:strVal val="#ppt_x"/>
                                          </p:val>
                                        </p:tav>
                                      </p:tavLst>
                                    </p:anim>
                                    <p:anim calcmode="lin" valueType="num">
                                      <p:cBhvr additive="base">
                                        <p:cTn id="8" dur="500" fill="hold"/>
                                        <p:tgtEl>
                                          <p:spTgt spid="153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5649" name="Rectangle 2"/>
          <p:cNvSpPr>
            <a:spLocks noGrp="1" noChangeArrowheads="1"/>
          </p:cNvSpPr>
          <p:nvPr>
            <p:ph type="title" idx="4294967295"/>
          </p:nvPr>
        </p:nvSpPr>
        <p:spPr>
          <a:xfrm>
            <a:off x="539750" y="404813"/>
            <a:ext cx="7391400" cy="563563"/>
          </a:xfrm>
        </p:spPr>
        <p:txBody>
          <a:bodyPr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zh-CN"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89442" name="Rectangle 3"/>
          <p:cNvSpPr>
            <a:spLocks noGrp="1"/>
          </p:cNvSpPr>
          <p:nvPr>
            <p:ph type="body" idx="4294967295"/>
          </p:nvPr>
        </p:nvSpPr>
        <p:spPr>
          <a:xfrm>
            <a:off x="357505" y="685800"/>
            <a:ext cx="8401050" cy="5031105"/>
          </a:xfrm>
        </p:spPr>
        <p:txBody>
          <a:bodyPr wrap="square" lIns="91440" tIns="45720" rIns="91440" bIns="45720" anchor="t" anchorCtr="0"/>
          <a:p>
            <a:pPr>
              <a:lnSpc>
                <a:spcPct val="150000"/>
              </a:lnSpc>
            </a:pPr>
            <a:r>
              <a:rPr lang="zh-CN" altLang="en-US" sz="2300" b="0" dirty="0">
                <a:latin typeface="微软雅黑" panose="020B0503020204020204" pitchFamily="34" charset="-122"/>
                <a:ea typeface="微软雅黑" panose="020B0503020204020204" pitchFamily="34" charset="-122"/>
              </a:rPr>
              <a:t>（二）增值税出口税收适用范围</a:t>
            </a:r>
            <a:endParaRPr lang="zh-CN" altLang="en-US" sz="2300" b="0" dirty="0">
              <a:latin typeface="微软雅黑" panose="020B0503020204020204" pitchFamily="34" charset="-122"/>
              <a:ea typeface="微软雅黑" panose="020B0503020204020204" pitchFamily="34" charset="-122"/>
            </a:endParaRPr>
          </a:p>
          <a:p>
            <a:pPr>
              <a:lnSpc>
                <a:spcPct val="150000"/>
              </a:lnSpc>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、出口免税并退税的适用范围</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货物的条件：（</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）已经征过增值税、消费税的货物（</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）报关离境（</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）财务上做销售处理（</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）出口创汇，并已核销 </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企业的条件：（</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）生产型企业，可以自营出口，也可委托外贸企业出口（</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）有出口经营权的外贸企业（可以直接购入出口，或委托其他外贸企业出口）（</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）生产企业委托外贸企业代理出口的自产货物；</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符合国家政策规定的特准退（免）税货物。</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80000"/>
              </a:lnSpc>
            </a:pPr>
            <a:endParaRPr lang="en-US" altLang="zh-CN" sz="20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6673" name="Rectangle 2"/>
          <p:cNvSpPr>
            <a:spLocks noGrp="1" noChangeArrowheads="1"/>
          </p:cNvSpPr>
          <p:nvPr>
            <p:ph type="title" idx="4294967295"/>
          </p:nvPr>
        </p:nvSpPr>
        <p:spPr>
          <a:xfrm>
            <a:off x="539750" y="404813"/>
            <a:ext cx="7391400" cy="563563"/>
          </a:xfrm>
        </p:spPr>
        <p:txBody>
          <a:bodyPr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zh-CN"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90466" name="Rectangle 3"/>
          <p:cNvSpPr>
            <a:spLocks noGrp="1"/>
          </p:cNvSpPr>
          <p:nvPr>
            <p:ph type="body" idx="4294967295"/>
          </p:nvPr>
        </p:nvSpPr>
        <p:spPr>
          <a:xfrm>
            <a:off x="457200" y="609600"/>
            <a:ext cx="8153400" cy="4498975"/>
          </a:xfrm>
        </p:spPr>
        <p:txBody>
          <a:bodyPr wrap="square" lIns="91440" tIns="45720" rIns="91440" bIns="45720" anchor="t" anchorCtr="0"/>
          <a:p>
            <a:pPr>
              <a:lnSpc>
                <a:spcPct val="150000"/>
              </a:lnSpc>
            </a:pPr>
            <a:r>
              <a:rPr lang="en-US" altLang="zh-CN" sz="23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3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出口免税不退税的</a:t>
            </a:r>
            <a:r>
              <a:rPr lang="zh-CN" altLang="en-US" sz="2300" b="0" dirty="0">
                <a:latin typeface="微软雅黑" panose="020B0503020204020204" pitchFamily="34" charset="-122"/>
                <a:ea typeface="微软雅黑" panose="020B0503020204020204" pitchFamily="34" charset="-122"/>
                <a:cs typeface="微软雅黑" panose="020B0503020204020204" pitchFamily="34" charset="-122"/>
              </a:rPr>
              <a:t>适用范围</a:t>
            </a:r>
            <a:endParaRPr lang="zh-CN" altLang="en-US" sz="23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sz="21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1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100" b="0" dirty="0">
                <a:latin typeface="微软雅黑" panose="020B0503020204020204" pitchFamily="34" charset="-122"/>
                <a:ea typeface="微软雅黑" panose="020B0503020204020204" pitchFamily="34" charset="-122"/>
                <a:cs typeface="微软雅黑" panose="020B0503020204020204" pitchFamily="34" charset="-122"/>
              </a:rPr>
              <a:t>）来料加工复出口货物；</a:t>
            </a:r>
            <a:endParaRPr lang="zh-CN" altLang="en-US" sz="21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sz="2100" b="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100" b="0" dirty="0">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2100" b="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100" b="0" dirty="0">
                <a:latin typeface="微软雅黑" panose="020B0503020204020204" pitchFamily="34" charset="-122"/>
                <a:ea typeface="微软雅黑" panose="020B0503020204020204" pitchFamily="34" charset="-122"/>
                <a:cs typeface="微软雅黑" panose="020B0503020204020204" pitchFamily="34" charset="-122"/>
              </a:rPr>
              <a:t>避孕药品和用具、古旧图书；</a:t>
            </a:r>
            <a:endParaRPr lang="zh-CN" altLang="en-US" sz="21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sz="2100" b="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100" b="0" dirty="0">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sz="2100" b="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100" b="0" dirty="0">
                <a:latin typeface="微软雅黑" panose="020B0503020204020204" pitchFamily="34" charset="-122"/>
                <a:ea typeface="微软雅黑" panose="020B0503020204020204" pitchFamily="34" charset="-122"/>
                <a:cs typeface="微软雅黑" panose="020B0503020204020204" pitchFamily="34" charset="-122"/>
              </a:rPr>
              <a:t>有出口卷烟经营权的企业出口国家出口卷烟计划内的卷烟；</a:t>
            </a:r>
            <a:endParaRPr lang="zh-CN" altLang="en-US" sz="21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sz="2100" b="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100" b="0" dirty="0">
                <a:latin typeface="微软雅黑" panose="020B0503020204020204" pitchFamily="34" charset="-122"/>
                <a:ea typeface="微软雅黑" panose="020B0503020204020204" pitchFamily="34" charset="-122"/>
                <a:cs typeface="微软雅黑" panose="020B0503020204020204" pitchFamily="34" charset="-122"/>
                <a:sym typeface="+mn-ea"/>
              </a:rPr>
              <a:t>4</a:t>
            </a:r>
            <a:r>
              <a:rPr lang="zh-CN" altLang="en-US" sz="2100" b="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100" b="0" dirty="0">
                <a:latin typeface="微软雅黑" panose="020B0503020204020204" pitchFamily="34" charset="-122"/>
                <a:ea typeface="微软雅黑" panose="020B0503020204020204" pitchFamily="34" charset="-122"/>
                <a:cs typeface="微软雅黑" panose="020B0503020204020204" pitchFamily="34" charset="-122"/>
              </a:rPr>
              <a:t>军品及军队系统企业出口军需工厂生产或军需部门调拨的货物；</a:t>
            </a:r>
            <a:endParaRPr lang="zh-CN" altLang="en-US" sz="21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sz="2100" b="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100" b="0" dirty="0">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altLang="en-US" sz="2100" b="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100" b="0" dirty="0">
                <a:latin typeface="微软雅黑" panose="020B0503020204020204" pitchFamily="34" charset="-122"/>
                <a:ea typeface="微软雅黑" panose="020B0503020204020204" pitchFamily="34" charset="-122"/>
                <a:cs typeface="微软雅黑" panose="020B0503020204020204" pitchFamily="34" charset="-122"/>
              </a:rPr>
              <a:t>国家规定的其他免税货物。</a:t>
            </a:r>
            <a:endParaRPr lang="zh-CN" altLang="en-US" sz="23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80000"/>
              </a:lnSpc>
            </a:pPr>
            <a:endParaRPr lang="en-US" altLang="zh-CN" sz="21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1490" name="Rectangle 3"/>
          <p:cNvSpPr>
            <a:spLocks noGrp="1"/>
          </p:cNvSpPr>
          <p:nvPr>
            <p:ph type="body" idx="4294967295"/>
          </p:nvPr>
        </p:nvSpPr>
        <p:spPr>
          <a:xfrm>
            <a:off x="457200" y="981075"/>
            <a:ext cx="8153400" cy="4498975"/>
          </a:xfrm>
        </p:spPr>
        <p:txBody>
          <a:bodyPr wrap="square" lIns="91440" tIns="45720" rIns="91440" bIns="45720" anchor="t" anchorCtr="0"/>
          <a:p>
            <a:pPr>
              <a:lnSpc>
                <a:spcPct val="115000"/>
              </a:lnSpc>
              <a:spcBef>
                <a:spcPts val="20"/>
              </a:spcBef>
              <a:spcAft>
                <a:spcPts val="0"/>
              </a:spcAft>
            </a:pPr>
            <a:r>
              <a:rPr lang="en-US" altLang="zh-CN"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b="0" dirty="0">
                <a:latin typeface="微软雅黑" panose="020B0503020204020204" pitchFamily="34" charset="-122"/>
                <a:ea typeface="微软雅黑" panose="020B0503020204020204" pitchFamily="34" charset="-122"/>
                <a:cs typeface="微软雅黑" panose="020B0503020204020204" pitchFamily="34" charset="-122"/>
              </a:rPr>
              <a:t>、不免税不退税的适用范围</a:t>
            </a:r>
            <a:endParaRPr lang="zh-CN" altLang="en-US"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20"/>
              </a:spcBef>
              <a:spcAft>
                <a:spcPts val="0"/>
              </a:spcAft>
            </a:pPr>
            <a:r>
              <a:rPr lang="zh-CN" sz="2400" b="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税法列举限制或禁止出口的货物，包括天然牛黄、麝香、铜及铜基合金、白金等；</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20"/>
              </a:spcBef>
              <a:spcAft>
                <a:spcPts val="0"/>
              </a:spcAft>
            </a:pPr>
            <a:r>
              <a:rPr lang="zh-CN" sz="2400" b="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国家计划外出口的原油；</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20"/>
              </a:spcBef>
              <a:spcAft>
                <a:spcPts val="0"/>
              </a:spcAft>
            </a:pPr>
            <a:r>
              <a:rPr lang="zh-CN" sz="2400" b="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援外出口货物。</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20"/>
              </a:spcBef>
              <a:spcAft>
                <a:spcPts val="0"/>
              </a:spcAft>
            </a:pPr>
            <a:endParaRPr lang="en-US" altLang="zh-CN"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75640" y="548640"/>
            <a:ext cx="6908800" cy="460375"/>
          </a:xfrm>
          <a:prstGeom prst="rect">
            <a:avLst/>
          </a:prstGeom>
          <a:noFill/>
        </p:spPr>
        <p:txBody>
          <a:bodyPr wrap="square" rtlCol="0">
            <a:spAutoFit/>
          </a:bodyPr>
          <a:p>
            <a:r>
              <a:rPr lang="zh-CN" altLang="en-US" sz="2400" b="1">
                <a:solidFill>
                  <a:srgbClr val="FF0000"/>
                </a:solidFill>
                <a:latin typeface="微软雅黑" panose="020B0503020204020204" pitchFamily="34" charset="-122"/>
                <a:ea typeface="微软雅黑" panose="020B0503020204020204" pitchFamily="34" charset="-122"/>
              </a:rPr>
              <a:t>二、增值税退（免）税办法</a:t>
            </a:r>
            <a:endParaRPr lang="zh-CN" altLang="en-US" sz="2400" b="1">
              <a:solidFill>
                <a:srgbClr val="FF0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58470" y="1341120"/>
            <a:ext cx="8404860" cy="1226820"/>
          </a:xfrm>
          <a:prstGeom prst="rect">
            <a:avLst/>
          </a:prstGeom>
          <a:noFill/>
        </p:spPr>
        <p:txBody>
          <a:bodyPr wrap="square" rtlCol="0" anchor="t">
            <a:noAutofit/>
          </a:bodyPr>
          <a:p>
            <a:pPr>
              <a:lnSpc>
                <a:spcPct val="115000"/>
              </a:lnSpc>
              <a:spcBef>
                <a:spcPts val="0"/>
              </a:spcBef>
              <a:spcAft>
                <a:spcPts val="0"/>
              </a:spcAft>
            </a:pPr>
            <a:r>
              <a:rPr lang="zh-CN" altLang="en-US" sz="2000">
                <a:latin typeface="微软雅黑" panose="020B0503020204020204" pitchFamily="34" charset="-122"/>
                <a:ea typeface="微软雅黑" panose="020B0503020204020204" pitchFamily="34" charset="-122"/>
                <a:cs typeface="微软雅黑" panose="020B0503020204020204" pitchFamily="34" charset="-122"/>
              </a:rPr>
              <a:t>增值税退(免)税办法实行免抵退税、免退税两类方法。具体如表2-18所示。</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a:p>
            <a:pPr algn="ctr">
              <a:lnSpc>
                <a:spcPct val="115000"/>
              </a:lnSpc>
              <a:spcBef>
                <a:spcPts val="0"/>
              </a:spcBef>
              <a:spcAft>
                <a:spcPts val="0"/>
              </a:spcAft>
            </a:pPr>
            <a:r>
              <a:rPr lang="zh-CN" altLang="en-US" sz="2000"/>
              <a:t>表2-18  增值税退(免)税办法</a:t>
            </a:r>
            <a:endParaRPr lang="zh-CN" altLang="en-US" sz="2000"/>
          </a:p>
        </p:txBody>
      </p:sp>
      <p:graphicFrame>
        <p:nvGraphicFramePr>
          <p:cNvPr id="4" name="表格 3"/>
          <p:cNvGraphicFramePr/>
          <p:nvPr>
            <p:custDataLst>
              <p:tags r:id="rId1"/>
            </p:custDataLst>
          </p:nvPr>
        </p:nvGraphicFramePr>
        <p:xfrm>
          <a:off x="802640" y="2094865"/>
          <a:ext cx="6967220" cy="3324860"/>
        </p:xfrm>
        <a:graphic>
          <a:graphicData uri="http://schemas.openxmlformats.org/drawingml/2006/table">
            <a:tbl>
              <a:tblPr firstRow="1" bandRow="1">
                <a:tableStyleId>{5C22544A-7EE6-4342-B048-85BDC9FD1C3A}</a:tableStyleId>
              </a:tblPr>
              <a:tblGrid>
                <a:gridCol w="1741805"/>
                <a:gridCol w="1741805"/>
                <a:gridCol w="1741805"/>
                <a:gridCol w="1741805"/>
              </a:tblGrid>
              <a:tr h="796290">
                <a:tc>
                  <a:txBody>
                    <a:bodyPr/>
                    <a:p>
                      <a:pPr>
                        <a:buNone/>
                      </a:pPr>
                      <a:r>
                        <a:rPr lang="zh-CN" altLang="en-US" sz="1600"/>
                        <a:t>退（免）税办法</a:t>
                      </a:r>
                      <a:endParaRPr lang="zh-CN" altLang="en-US" sz="1600"/>
                    </a:p>
                  </a:txBody>
                  <a:tcPr anchor="ctr" anchorCtr="0"/>
                </a:tc>
                <a:tc gridSpan="2">
                  <a:txBody>
                    <a:bodyPr/>
                    <a:p>
                      <a:pPr algn="ctr">
                        <a:buNone/>
                      </a:pPr>
                      <a:r>
                        <a:rPr lang="zh-CN" altLang="en-US" sz="1600"/>
                        <a:t>适用企业和情况</a:t>
                      </a:r>
                      <a:endParaRPr lang="zh-CN" altLang="en-US" sz="1600"/>
                    </a:p>
                  </a:txBody>
                  <a:tcPr anchor="ctr" anchorCtr="0"/>
                </a:tc>
                <a:tc hMerge="1">
                  <a:tcPr/>
                </a:tc>
                <a:tc>
                  <a:txBody>
                    <a:bodyPr/>
                    <a:p>
                      <a:pPr>
                        <a:buNone/>
                      </a:pPr>
                      <a:r>
                        <a:rPr lang="zh-CN" altLang="en-US" sz="1600"/>
                        <a:t>基本政策规定</a:t>
                      </a:r>
                      <a:endParaRPr lang="zh-CN" altLang="en-US" sz="1600"/>
                    </a:p>
                  </a:txBody>
                  <a:tcPr anchor="ctr" anchorCtr="0"/>
                </a:tc>
              </a:tr>
              <a:tr h="473710">
                <a:tc>
                  <a:txBody>
                    <a:bodyPr/>
                    <a:p>
                      <a:pPr>
                        <a:buNone/>
                      </a:pPr>
                      <a:endParaRPr lang="zh-CN" altLang="en-US" sz="1400"/>
                    </a:p>
                  </a:txBody>
                  <a:tcPr/>
                </a:tc>
                <a:tc>
                  <a:txBody>
                    <a:bodyPr/>
                    <a:p>
                      <a:pPr>
                        <a:buNone/>
                      </a:pPr>
                      <a:r>
                        <a:rPr lang="zh-CN" altLang="en-US" sz="1400"/>
                        <a:t>企业</a:t>
                      </a:r>
                      <a:endParaRPr lang="zh-CN" altLang="en-US" sz="1400"/>
                    </a:p>
                  </a:txBody>
                  <a:tcPr/>
                </a:tc>
                <a:tc>
                  <a:txBody>
                    <a:bodyPr/>
                    <a:p>
                      <a:pPr>
                        <a:buNone/>
                      </a:pPr>
                      <a:r>
                        <a:rPr lang="zh-CN" altLang="en-US" sz="1400"/>
                        <a:t>具体情况</a:t>
                      </a:r>
                      <a:endParaRPr lang="zh-CN" altLang="en-US" sz="1400"/>
                    </a:p>
                  </a:txBody>
                  <a:tcPr/>
                </a:tc>
                <a:tc>
                  <a:txBody>
                    <a:bodyPr/>
                    <a:p>
                      <a:pPr>
                        <a:buNone/>
                      </a:pPr>
                      <a:endParaRPr lang="zh-CN" altLang="en-US" sz="1400"/>
                    </a:p>
                  </a:txBody>
                  <a:tcPr/>
                </a:tc>
              </a:tr>
              <a:tr h="1356360">
                <a:tc>
                  <a:txBody>
                    <a:bodyPr/>
                    <a:p>
                      <a:pPr>
                        <a:buNone/>
                      </a:pPr>
                      <a:r>
                        <a:rPr lang="zh-CN" altLang="en-US" sz="1400"/>
                        <a:t>免抵退税</a:t>
                      </a:r>
                      <a:endParaRPr lang="zh-CN" altLang="en-US" sz="1400"/>
                    </a:p>
                  </a:txBody>
                  <a:tcPr/>
                </a:tc>
                <a:tc>
                  <a:txBody>
                    <a:bodyPr/>
                    <a:p>
                      <a:pPr>
                        <a:buNone/>
                      </a:pPr>
                      <a:r>
                        <a:rPr lang="zh-CN" altLang="en-US" sz="1400"/>
                        <a:t>生产企业</a:t>
                      </a:r>
                      <a:endParaRPr lang="zh-CN" altLang="en-US" sz="1400"/>
                    </a:p>
                  </a:txBody>
                  <a:tcPr/>
                </a:tc>
                <a:tc>
                  <a:txBody>
                    <a:bodyPr/>
                    <a:p>
                      <a:pPr>
                        <a:buNone/>
                      </a:pPr>
                      <a:r>
                        <a:rPr lang="zh-CN" altLang="en-US" sz="1400"/>
                        <a:t>(1)出口自产货物和规用自产货物及对外提供加工修理修配劳务</a:t>
                      </a:r>
                      <a:endParaRPr lang="zh-CN" altLang="en-US" sz="1400"/>
                    </a:p>
                    <a:p>
                      <a:pPr>
                        <a:buNone/>
                      </a:pPr>
                      <a:r>
                        <a:rPr lang="zh-CN" altLang="en-US" sz="1400"/>
                        <a:t>(2)列名生产企业出口非自产货物</a:t>
                      </a:r>
                      <a:endParaRPr lang="zh-CN" altLang="en-US" sz="1400"/>
                    </a:p>
                  </a:txBody>
                  <a:tcPr/>
                </a:tc>
                <a:tc>
                  <a:txBody>
                    <a:bodyPr/>
                    <a:p>
                      <a:pPr>
                        <a:buNone/>
                      </a:pPr>
                      <a:r>
                        <a:rPr lang="zh-CN" altLang="en-US" sz="1400"/>
                        <a:t>免征增值税，相应的进项税额抵减应纳增值税额(不包括造用增值税即征即退、先征后退政策的应纳增值税额)，未抵减完的部分予以退还</a:t>
                      </a:r>
                      <a:endParaRPr lang="zh-CN" altLang="en-US" sz="1400"/>
                    </a:p>
                  </a:txBody>
                  <a:tcPr/>
                </a:tc>
              </a:tr>
              <a:tr h="683260">
                <a:tc>
                  <a:txBody>
                    <a:bodyPr/>
                    <a:p>
                      <a:pPr>
                        <a:buNone/>
                      </a:pPr>
                      <a:r>
                        <a:rPr lang="zh-CN" altLang="en-US" sz="1400"/>
                        <a:t>免退税</a:t>
                      </a:r>
                      <a:endParaRPr lang="zh-CN" altLang="en-US" sz="1400"/>
                    </a:p>
                  </a:txBody>
                  <a:tcPr/>
                </a:tc>
                <a:tc>
                  <a:txBody>
                    <a:bodyPr/>
                    <a:p>
                      <a:pPr>
                        <a:buNone/>
                      </a:pPr>
                      <a:r>
                        <a:rPr lang="zh-CN" altLang="en-US" sz="1400"/>
                        <a:t>外贸企业或其他</a:t>
                      </a:r>
                      <a:endParaRPr lang="zh-CN" altLang="en-US" sz="1400"/>
                    </a:p>
                  </a:txBody>
                  <a:tcPr/>
                </a:tc>
                <a:tc>
                  <a:txBody>
                    <a:bodyPr/>
                    <a:p>
                      <a:pPr>
                        <a:buNone/>
                      </a:pPr>
                      <a:r>
                        <a:rPr lang="zh-CN" altLang="en-US" sz="1400"/>
                        <a:t>不具有生产能力的出口企业(以下称外贸企业)或其他单位出口货物劳务</a:t>
                      </a:r>
                      <a:endParaRPr lang="zh-CN" altLang="en-US" sz="1400"/>
                    </a:p>
                  </a:txBody>
                  <a:tcPr/>
                </a:tc>
                <a:tc>
                  <a:txBody>
                    <a:bodyPr/>
                    <a:p>
                      <a:pPr>
                        <a:buNone/>
                      </a:pPr>
                      <a:r>
                        <a:rPr lang="zh-CN" altLang="en-US" sz="1400"/>
                        <a:t>免征增值税，相应的进项税额予以退还</a:t>
                      </a:r>
                      <a:endParaRPr lang="zh-CN" altLang="en-US" sz="1400"/>
                    </a:p>
                  </a:txBody>
                  <a:tcPr/>
                </a:tc>
              </a:tr>
            </a:tbl>
          </a:graphicData>
        </a:graphic>
      </p:graphicFrame>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8721" name="Rectangle 2"/>
          <p:cNvSpPr>
            <a:spLocks noGrp="1" noChangeArrowheads="1"/>
          </p:cNvSpPr>
          <p:nvPr>
            <p:ph type="title" idx="4294967295"/>
          </p:nvPr>
        </p:nvSpPr>
        <p:spPr>
          <a:xfrm>
            <a:off x="539750" y="404813"/>
            <a:ext cx="7391400" cy="563563"/>
          </a:xfrm>
        </p:spPr>
        <p:txBody>
          <a:bodyPr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zh-CN"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92514" name="Rectangle 3"/>
          <p:cNvSpPr>
            <a:spLocks noGrp="1"/>
          </p:cNvSpPr>
          <p:nvPr>
            <p:ph type="body" idx="4294967295"/>
          </p:nvPr>
        </p:nvSpPr>
        <p:spPr>
          <a:xfrm>
            <a:off x="152400" y="914400"/>
            <a:ext cx="8763000" cy="4498975"/>
          </a:xfrm>
        </p:spPr>
        <p:txBody>
          <a:bodyPr wrap="square" lIns="91440" tIns="45720" rIns="91440" bIns="45720" anchor="t" anchorCtr="0"/>
          <a:p>
            <a:r>
              <a:rPr lang="zh-CN" altLang="en-US" sz="2400" b="0" dirty="0">
                <a:solidFill>
                  <a:srgbClr val="FF0000"/>
                </a:solidFill>
                <a:latin typeface="微软雅黑" panose="020B0503020204020204" pitchFamily="34" charset="-122"/>
                <a:ea typeface="微软雅黑" panose="020B0503020204020204" pitchFamily="34" charset="-122"/>
              </a:rPr>
              <a:t>三、出口货物退税率</a:t>
            </a:r>
            <a:endParaRPr lang="zh-CN" altLang="en-US" sz="2400" b="0" dirty="0">
              <a:solidFill>
                <a:srgbClr val="FF0000"/>
              </a:solidFill>
              <a:latin typeface="微软雅黑" panose="020B0503020204020204" pitchFamily="34" charset="-122"/>
              <a:ea typeface="微软雅黑" panose="020B0503020204020204" pitchFamily="34" charset="-122"/>
            </a:endParaRPr>
          </a:p>
          <a:p>
            <a:r>
              <a:rPr lang="zh-CN" altLang="en-US" sz="2400" b="0" dirty="0">
                <a:latin typeface="楷体_GB2312" pitchFamily="49" charset="-122"/>
                <a:ea typeface="楷体_GB2312" pitchFamily="49" charset="-122"/>
              </a:rPr>
              <a:t>退税率</a:t>
            </a:r>
            <a:r>
              <a:rPr lang="en-US" altLang="zh-CN" sz="2400" b="0" dirty="0">
                <a:latin typeface="楷体_GB2312" pitchFamily="49" charset="-122"/>
                <a:ea typeface="楷体_GB2312" pitchFamily="49" charset="-122"/>
              </a:rPr>
              <a:t>=</a:t>
            </a:r>
            <a:r>
              <a:rPr lang="zh-CN" altLang="en-US" sz="2400" b="0" dirty="0">
                <a:latin typeface="楷体_GB2312" pitchFamily="49" charset="-122"/>
                <a:ea typeface="楷体_GB2312" pitchFamily="49" charset="-122"/>
              </a:rPr>
              <a:t>实际退税额</a:t>
            </a:r>
            <a:r>
              <a:rPr lang="en-US" altLang="zh-CN" sz="2400" b="0" dirty="0">
                <a:latin typeface="楷体_GB2312" pitchFamily="49" charset="-122"/>
                <a:ea typeface="楷体_GB2312" pitchFamily="49" charset="-122"/>
              </a:rPr>
              <a:t>/</a:t>
            </a:r>
            <a:r>
              <a:rPr lang="zh-CN" altLang="en-US" sz="2400" b="0" dirty="0">
                <a:latin typeface="楷体_GB2312" pitchFamily="49" charset="-122"/>
                <a:ea typeface="楷体_GB2312" pitchFamily="49" charset="-122"/>
              </a:rPr>
              <a:t>出口货物的计税依据</a:t>
            </a:r>
            <a:endParaRPr lang="zh-CN" altLang="en-US" sz="2400" b="0" dirty="0">
              <a:latin typeface="楷体_GB2312" pitchFamily="49" charset="-122"/>
              <a:ea typeface="楷体_GB2312" pitchFamily="49" charset="-122"/>
            </a:endParaRPr>
          </a:p>
          <a:p>
            <a:r>
              <a:rPr lang="zh-CN" altLang="en-US" sz="2400" b="0" dirty="0">
                <a:latin typeface="楷体_GB2312" pitchFamily="49" charset="-122"/>
                <a:ea typeface="楷体_GB2312" pitchFamily="49" charset="-122"/>
              </a:rPr>
              <a:t>出口货物退税率是指出口货物的退税比率。我国现行出口退税率有13%、10%、9%、6%、0%五档。具体税率如表2-19所示。</a:t>
            </a:r>
            <a:endParaRPr lang="zh-CN" altLang="en-US" sz="2400" b="0" dirty="0">
              <a:latin typeface="楷体_GB2312" pitchFamily="49" charset="-122"/>
              <a:ea typeface="楷体_GB2312" pitchFamily="49" charset="-122"/>
            </a:endParaRPr>
          </a:p>
          <a:p>
            <a:pPr marL="0" indent="0" algn="ctr">
              <a:buNone/>
            </a:pPr>
            <a:r>
              <a:rPr lang="zh-CN" altLang="en-US" sz="1800" b="0" dirty="0">
                <a:latin typeface="楷体_GB2312" pitchFamily="49" charset="-122"/>
                <a:ea typeface="楷体_GB2312" pitchFamily="49" charset="-122"/>
              </a:rPr>
              <a:t>表2-19  出口退税税率表</a:t>
            </a:r>
            <a:endParaRPr lang="zh-CN" altLang="en-US" sz="1800" b="0" dirty="0">
              <a:latin typeface="楷体_GB2312" pitchFamily="49" charset="-122"/>
              <a:ea typeface="楷体_GB2312" pitchFamily="49" charset="-122"/>
            </a:endParaRPr>
          </a:p>
        </p:txBody>
      </p:sp>
      <p:graphicFrame>
        <p:nvGraphicFramePr>
          <p:cNvPr id="2" name="表格 1"/>
          <p:cNvGraphicFramePr/>
          <p:nvPr/>
        </p:nvGraphicFramePr>
        <p:xfrm>
          <a:off x="539750" y="2997390"/>
          <a:ext cx="10956925" cy="2997200"/>
        </p:xfrm>
        <a:graphic>
          <a:graphicData uri="http://schemas.openxmlformats.org/drawingml/2006/table">
            <a:tbl>
              <a:tblPr/>
              <a:tblGrid>
                <a:gridCol w="6250305"/>
                <a:gridCol w="1979295"/>
              </a:tblGrid>
              <a:tr h="276860">
                <a:tc>
                  <a:txBody>
                    <a:bodyPr/>
                    <a:p>
                      <a:pPr indent="0" algn="ctr">
                        <a:buNone/>
                      </a:pPr>
                      <a:r>
                        <a:rPr lang="en-US" sz="1400" b="0">
                          <a:solidFill>
                            <a:srgbClr val="000000"/>
                          </a:solidFill>
                          <a:latin typeface="宋体" panose="02010600030101010101" charset="-52"/>
                        </a:rPr>
                        <a:t>出口退税</a:t>
                      </a:r>
                      <a:endParaRPr lang="en-US" altLang="en-US" sz="1400" b="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BCBDC0"/>
                    </a:solidFill>
                  </a:tcPr>
                </a:tc>
                <a:tc>
                  <a:txBody>
                    <a:bodyPr/>
                    <a:p>
                      <a:pPr indent="0" algn="ctr">
                        <a:buNone/>
                      </a:pPr>
                      <a:r>
                        <a:rPr lang="en-US" sz="1400" b="0">
                          <a:solidFill>
                            <a:srgbClr val="000000"/>
                          </a:solidFill>
                          <a:latin typeface="宋体" panose="02010600030101010101" charset="-52"/>
                        </a:rPr>
                        <a:t>退税率</a:t>
                      </a:r>
                      <a:endParaRPr lang="en-US" altLang="en-US" sz="1400" b="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BCBDC0"/>
                    </a:solidFill>
                  </a:tcPr>
                </a:tc>
              </a:tr>
              <a:tr h="381000">
                <a:tc>
                  <a:txBody>
                    <a:bodyPr/>
                    <a:p>
                      <a:pPr indent="0">
                        <a:buNone/>
                      </a:pPr>
                      <a:r>
                        <a:rPr lang="en-US" sz="1400" b="0">
                          <a:solidFill>
                            <a:srgbClr val="000000"/>
                          </a:solidFill>
                          <a:latin typeface="宋体" panose="02010600030101010101" charset="-52"/>
                        </a:rPr>
                        <a:t>原适用16%税率且出口退税率为16%的出口货物劳务</a:t>
                      </a:r>
                      <a:endParaRPr lang="en-US" altLang="en-US" sz="1400" b="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C5E9F9"/>
                    </a:solidFill>
                  </a:tcPr>
                </a:tc>
                <a:tc>
                  <a:txBody>
                    <a:bodyPr/>
                    <a:p>
                      <a:pPr indent="0" algn="ctr">
                        <a:buNone/>
                      </a:pPr>
                      <a:r>
                        <a:rPr lang="en-US" sz="1400" b="0">
                          <a:solidFill>
                            <a:srgbClr val="000000"/>
                          </a:solidFill>
                          <a:latin typeface="宋体" panose="02010600030101010101" charset="-52"/>
                        </a:rPr>
                        <a:t>13%</a:t>
                      </a:r>
                      <a:endParaRPr lang="en-US" altLang="en-US" sz="1400" b="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C6EAFA"/>
                    </a:solidFill>
                  </a:tcPr>
                </a:tc>
              </a:tr>
              <a:tr h="391160">
                <a:tc>
                  <a:txBody>
                    <a:bodyPr/>
                    <a:p>
                      <a:pPr indent="0">
                        <a:buNone/>
                      </a:pPr>
                      <a:r>
                        <a:rPr lang="en-US" sz="1400" b="0">
                          <a:solidFill>
                            <a:srgbClr val="000000"/>
                          </a:solidFill>
                          <a:latin typeface="宋体" panose="02010600030101010101" charset="-52"/>
                        </a:rPr>
                        <a:t>原适用10%税率且出口退税率为10%的出口货物、跨境应税行为</a:t>
                      </a:r>
                      <a:endParaRPr lang="en-US" altLang="en-US" sz="1400" b="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C5E9F9"/>
                    </a:solidFill>
                  </a:tcPr>
                </a:tc>
                <a:tc>
                  <a:txBody>
                    <a:bodyPr/>
                    <a:p>
                      <a:pPr indent="0" algn="ctr">
                        <a:buNone/>
                      </a:pPr>
                      <a:r>
                        <a:rPr lang="en-US" sz="1400" b="0">
                          <a:solidFill>
                            <a:srgbClr val="000000"/>
                          </a:solidFill>
                          <a:latin typeface="宋体" panose="02010600030101010101" charset="-52"/>
                        </a:rPr>
                        <a:t>9%</a:t>
                      </a:r>
                      <a:endParaRPr lang="en-US" altLang="en-US" sz="1400" b="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C6EAFA"/>
                    </a:solidFill>
                  </a:tcPr>
                </a:tc>
              </a:tr>
              <a:tr h="372110">
                <a:tc gridSpan="2">
                  <a:txBody>
                    <a:bodyPr/>
                    <a:p>
                      <a:pPr indent="0">
                        <a:buNone/>
                      </a:pPr>
                      <a:r>
                        <a:rPr lang="en-US" sz="1400" b="0">
                          <a:solidFill>
                            <a:srgbClr val="000000"/>
                          </a:solidFill>
                          <a:latin typeface="宋体" panose="02010600030101010101" charset="-52"/>
                        </a:rPr>
                        <a:t>其他退税率，按国家税务总局发布的出口货物劳务退税率文库执行</a:t>
                      </a:r>
                      <a:endParaRPr lang="en-US" altLang="en-US" sz="1400" b="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C5E9F9"/>
                    </a:solid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829945">
                <a:tc gridSpan="2">
                  <a:txBody>
                    <a:bodyPr/>
                    <a:p>
                      <a:pPr indent="0">
                        <a:buNone/>
                      </a:pPr>
                      <a:r>
                        <a:rPr lang="en-US" sz="1400" b="0">
                          <a:solidFill>
                            <a:srgbClr val="000000"/>
                          </a:solidFill>
                          <a:latin typeface="宋体" panose="02010600030101010101" charset="-52"/>
                        </a:rPr>
                        <a:t>外贸企业2019年6月30日前出口的货物、销售的跨境应税行为，购进时已按调整前税率征收增值</a:t>
                      </a:r>
                      <a:endParaRPr lang="en-US" sz="1400" b="0">
                        <a:solidFill>
                          <a:srgbClr val="000000"/>
                        </a:solidFill>
                        <a:latin typeface="宋体" panose="02010600030101010101" charset="-52"/>
                      </a:endParaRPr>
                    </a:p>
                    <a:p>
                      <a:pPr indent="0">
                        <a:buNone/>
                      </a:pPr>
                      <a:r>
                        <a:rPr lang="en-US" sz="1400" b="0">
                          <a:solidFill>
                            <a:srgbClr val="000000"/>
                          </a:solidFill>
                          <a:latin typeface="宋体" panose="02010600030101010101" charset="-52"/>
                        </a:rPr>
                        <a:t>税的，执行调整前的出口税率；购进时已按调整后税率征收增值税的，执行调整后的出口退税率。</a:t>
                      </a:r>
                      <a:endParaRPr lang="en-US" sz="1400" b="0">
                        <a:solidFill>
                          <a:srgbClr val="000000"/>
                        </a:solidFill>
                        <a:latin typeface="宋体" panose="02010600030101010101" charset="-52"/>
                      </a:endParaRPr>
                    </a:p>
                    <a:p>
                      <a:pPr indent="0">
                        <a:buNone/>
                      </a:pPr>
                      <a:r>
                        <a:rPr lang="en-US" sz="1400" b="0">
                          <a:solidFill>
                            <a:srgbClr val="000000"/>
                          </a:solidFill>
                          <a:latin typeface="宋体" panose="02010600030101010101" charset="-52"/>
                        </a:rPr>
                        <a:t>生产企业2019年6月30日前出口的货物、销售的跨境应税行为，执行调整前的出口退税率</a:t>
                      </a:r>
                      <a:endParaRPr lang="en-US" altLang="en-US" sz="1400" b="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C5E9F9"/>
                    </a:solid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bl>
          </a:graphicData>
        </a:graphic>
      </p:graphicFrame>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3537" name="Rectangle 2"/>
          <p:cNvSpPr>
            <a:spLocks noGrp="1" noRot="1"/>
          </p:cNvSpPr>
          <p:nvPr>
            <p:ph type="title" idx="4294967295"/>
          </p:nvPr>
        </p:nvSpPr>
        <p:spPr/>
        <p:txBody>
          <a:bodyPr wrap="square" lIns="91440" tIns="45720" rIns="91440" bIns="45720" anchor="ctr" anchorCtr="0"/>
          <a:p>
            <a:pPr algn="l"/>
            <a:r>
              <a:rPr lang="zh-CN" altLang="en-US" sz="28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四、出口货物退</a:t>
            </a:r>
            <a:r>
              <a:rPr lang="en-US" altLang="zh-CN" sz="28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免</a:t>
            </a:r>
            <a:r>
              <a:rPr lang="en-US" altLang="zh-CN" sz="28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税的计算</a:t>
            </a:r>
            <a:endParaRPr lang="zh-CN" altLang="en-US" sz="28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3538" name="Rectangle 3"/>
          <p:cNvSpPr>
            <a:spLocks noGrp="1" noRot="1"/>
          </p:cNvSpPr>
          <p:nvPr>
            <p:ph type="body" idx="4294967295"/>
          </p:nvPr>
        </p:nvSpPr>
        <p:spPr>
          <a:xfrm>
            <a:off x="152400" y="1295400"/>
            <a:ext cx="8610600" cy="4803775"/>
          </a:xfrm>
        </p:spPr>
        <p:txBody>
          <a:bodyPr wrap="square" lIns="91440" tIns="45720" rIns="91440" bIns="45720" anchor="t" anchorCtr="0"/>
          <a:p>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现行出口货物退</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免</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税计算方法</a:t>
            </a:r>
            <a:endParaRPr lang="zh-CN" altLang="en-US" sz="2400" b="0" dirty="0">
              <a:solidFill>
                <a:schemeClr val="hlink"/>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400" dirty="0">
                <a:solidFill>
                  <a:srgbClr val="9933FF"/>
                </a:solidFill>
                <a:ea typeface="楷体_GB2312" pitchFamily="49" charset="-122"/>
              </a:rPr>
              <a:t>一种是</a:t>
            </a:r>
            <a:r>
              <a:rPr lang="zh-CN" altLang="en-US" sz="2400" dirty="0">
                <a:solidFill>
                  <a:srgbClr val="C00000"/>
                </a:solidFill>
                <a:ea typeface="楷体_GB2312" pitchFamily="49" charset="-122"/>
              </a:rPr>
              <a:t>“</a:t>
            </a:r>
            <a:r>
              <a:rPr lang="zh-CN" altLang="en-US" sz="2400" dirty="0">
                <a:solidFill>
                  <a:srgbClr val="C00000"/>
                </a:solidFill>
                <a:latin typeface="楷体_GB2312" pitchFamily="49" charset="-122"/>
                <a:ea typeface="楷体_GB2312" pitchFamily="49" charset="-122"/>
              </a:rPr>
              <a:t>免、抵、退</a:t>
            </a:r>
            <a:r>
              <a:rPr lang="zh-CN" altLang="en-US" sz="2400" dirty="0">
                <a:solidFill>
                  <a:srgbClr val="C00000"/>
                </a:solidFill>
                <a:ea typeface="楷体_GB2312" pitchFamily="49" charset="-122"/>
              </a:rPr>
              <a:t>”</a:t>
            </a:r>
            <a:r>
              <a:rPr lang="zh-CN" altLang="en-US" sz="2400" dirty="0">
                <a:solidFill>
                  <a:srgbClr val="9933FF"/>
                </a:solidFill>
                <a:ea typeface="楷体_GB2312" pitchFamily="49" charset="-122"/>
              </a:rPr>
              <a:t>办法，主要适用于自营和委托出口自产货物（含视同自产货物）的生产企业。</a:t>
            </a:r>
            <a:endParaRPr lang="zh-CN" altLang="en-US" sz="2400" dirty="0">
              <a:solidFill>
                <a:schemeClr val="hlink"/>
              </a:solidFill>
              <a:ea typeface="楷体_GB2312" pitchFamily="49" charset="-122"/>
            </a:endParaRPr>
          </a:p>
          <a:p>
            <a:r>
              <a:rPr lang="zh-CN" altLang="en-US" sz="2000" b="0" dirty="0">
                <a:ea typeface="楷体_GB2312" pitchFamily="49" charset="-122"/>
              </a:rPr>
              <a:t>视同自产货物包括以下</a:t>
            </a:r>
            <a:r>
              <a:rPr lang="en-US" altLang="zh-CN" sz="2000" b="0" dirty="0">
                <a:ea typeface="楷体_GB2312" pitchFamily="49" charset="-122"/>
              </a:rPr>
              <a:t>4</a:t>
            </a:r>
            <a:r>
              <a:rPr lang="zh-CN" altLang="en-US" sz="2000" b="0" dirty="0">
                <a:ea typeface="楷体_GB2312" pitchFamily="49" charset="-122"/>
              </a:rPr>
              <a:t>种：</a:t>
            </a:r>
            <a:endParaRPr lang="en-US" altLang="zh-CN" sz="2000" b="0" dirty="0">
              <a:ea typeface="楷体_GB2312" pitchFamily="49" charset="-122"/>
            </a:endParaRPr>
          </a:p>
          <a:p>
            <a:r>
              <a:rPr lang="en-US" altLang="zh-CN" sz="2000" b="0" dirty="0">
                <a:ea typeface="楷体_GB2312" pitchFamily="49" charset="-122"/>
              </a:rPr>
              <a:t>1</a:t>
            </a:r>
            <a:r>
              <a:rPr lang="zh-CN" altLang="en-US" sz="2000" b="0" dirty="0">
                <a:ea typeface="楷体_GB2312" pitchFamily="49" charset="-122"/>
              </a:rPr>
              <a:t>、外购的与本企业所生产的产品名称、性能相同，且使用本企业注册商标的产品</a:t>
            </a:r>
            <a:r>
              <a:rPr lang="en-US" altLang="zh-CN" sz="2000" b="0" dirty="0">
                <a:ea typeface="楷体_GB2312" pitchFamily="49" charset="-122"/>
              </a:rPr>
              <a:t>;</a:t>
            </a:r>
            <a:endParaRPr lang="en-US" altLang="zh-CN" sz="2000" b="0" dirty="0">
              <a:ea typeface="楷体_GB2312" pitchFamily="49" charset="-122"/>
            </a:endParaRPr>
          </a:p>
          <a:p>
            <a:r>
              <a:rPr lang="en-US" altLang="zh-CN" sz="2000" b="0" dirty="0">
                <a:ea typeface="楷体_GB2312" pitchFamily="49" charset="-122"/>
              </a:rPr>
              <a:t>2</a:t>
            </a:r>
            <a:r>
              <a:rPr lang="zh-CN" altLang="en-US" sz="2000" b="0" dirty="0">
                <a:ea typeface="楷体_GB2312" pitchFamily="49" charset="-122"/>
              </a:rPr>
              <a:t>、外购的与本企业所生产的产品配套出口的产品</a:t>
            </a:r>
            <a:r>
              <a:rPr lang="en-US" altLang="zh-CN" sz="2000" b="0" dirty="0">
                <a:ea typeface="楷体_GB2312" pitchFamily="49" charset="-122"/>
              </a:rPr>
              <a:t>;3</a:t>
            </a:r>
            <a:r>
              <a:rPr lang="zh-CN" altLang="en-US" sz="2000" b="0" dirty="0">
                <a:ea typeface="楷体_GB2312" pitchFamily="49" charset="-122"/>
              </a:rPr>
              <a:t>、收购经主管出口退税的税务机关认可的集团公司</a:t>
            </a:r>
            <a:r>
              <a:rPr lang="en-US" altLang="zh-CN" sz="2000" b="0" dirty="0">
                <a:ea typeface="楷体_GB2312" pitchFamily="49" charset="-122"/>
              </a:rPr>
              <a:t>(</a:t>
            </a:r>
            <a:r>
              <a:rPr lang="zh-CN" altLang="en-US" sz="2000" b="0" dirty="0">
                <a:ea typeface="楷体_GB2312" pitchFamily="49" charset="-122"/>
              </a:rPr>
              <a:t>或总厂</a:t>
            </a:r>
            <a:r>
              <a:rPr lang="en-US" altLang="zh-CN" sz="2000" b="0" dirty="0">
                <a:ea typeface="楷体_GB2312" pitchFamily="49" charset="-122"/>
              </a:rPr>
              <a:t>)</a:t>
            </a:r>
            <a:r>
              <a:rPr lang="zh-CN" altLang="en-US" sz="2000" b="0" dirty="0">
                <a:ea typeface="楷体_GB2312" pitchFamily="49" charset="-122"/>
              </a:rPr>
              <a:t>成员企业</a:t>
            </a:r>
            <a:r>
              <a:rPr lang="en-US" altLang="zh-CN" sz="2000" b="0" dirty="0">
                <a:ea typeface="楷体_GB2312" pitchFamily="49" charset="-122"/>
              </a:rPr>
              <a:t>(</a:t>
            </a:r>
            <a:r>
              <a:rPr lang="zh-CN" altLang="en-US" sz="2000" b="0" dirty="0">
                <a:ea typeface="楷体_GB2312" pitchFamily="49" charset="-122"/>
              </a:rPr>
              <a:t>或分厂</a:t>
            </a:r>
            <a:r>
              <a:rPr lang="en-US" altLang="zh-CN" sz="2000" b="0" dirty="0">
                <a:ea typeface="楷体_GB2312" pitchFamily="49" charset="-122"/>
              </a:rPr>
              <a:t>)</a:t>
            </a:r>
            <a:r>
              <a:rPr lang="zh-CN" altLang="en-US" sz="2000" b="0" dirty="0">
                <a:ea typeface="楷体_GB2312" pitchFamily="49" charset="-122"/>
              </a:rPr>
              <a:t>的产品</a:t>
            </a:r>
            <a:r>
              <a:rPr lang="en-US" altLang="zh-CN" sz="2000" b="0" dirty="0">
                <a:ea typeface="楷体_GB2312" pitchFamily="49" charset="-122"/>
              </a:rPr>
              <a:t>;</a:t>
            </a:r>
            <a:endParaRPr lang="en-US" altLang="zh-CN" sz="2000" b="0" dirty="0">
              <a:ea typeface="楷体_GB2312" pitchFamily="49" charset="-122"/>
            </a:endParaRPr>
          </a:p>
          <a:p>
            <a:r>
              <a:rPr lang="en-US" altLang="zh-CN" sz="2000" b="0" dirty="0">
                <a:ea typeface="楷体_GB2312" pitchFamily="49" charset="-122"/>
              </a:rPr>
              <a:t>4</a:t>
            </a:r>
            <a:r>
              <a:rPr lang="zh-CN" altLang="en-US" sz="2000" b="0" dirty="0">
                <a:ea typeface="楷体_GB2312" pitchFamily="49" charset="-122"/>
              </a:rPr>
              <a:t>、委托加工收回的产品。</a:t>
            </a:r>
            <a:endParaRPr lang="zh-CN" altLang="en-US" sz="2000" b="0" dirty="0">
              <a:ea typeface="楷体_GB2312" pitchFamily="49" charset="-122"/>
            </a:endParaRPr>
          </a:p>
          <a:p>
            <a:r>
              <a:rPr lang="zh-CN" altLang="en-US" sz="2400" dirty="0">
                <a:solidFill>
                  <a:srgbClr val="9933FF"/>
                </a:solidFill>
                <a:ea typeface="楷体_GB2312" pitchFamily="49" charset="-122"/>
              </a:rPr>
              <a:t>另一种是</a:t>
            </a:r>
            <a:r>
              <a:rPr lang="zh-CN" altLang="en-US" dirty="0">
                <a:solidFill>
                  <a:srgbClr val="C00000"/>
                </a:solidFill>
                <a:ea typeface="楷体_GB2312" pitchFamily="49" charset="-122"/>
              </a:rPr>
              <a:t>“先征后退”</a:t>
            </a:r>
            <a:r>
              <a:rPr lang="zh-CN" altLang="en-US" sz="2400" dirty="0">
                <a:solidFill>
                  <a:srgbClr val="9933FF"/>
                </a:solidFill>
                <a:ea typeface="楷体_GB2312" pitchFamily="49" charset="-122"/>
              </a:rPr>
              <a:t>办法，主要适用于收购货物出口的外（工）贸企业。</a:t>
            </a:r>
            <a:endParaRPr lang="zh-CN" altLang="en-US" sz="2400" dirty="0">
              <a:solidFill>
                <a:srgbClr val="9933FF"/>
              </a:solidFill>
              <a:ea typeface="楷体_GB2312" pitchFamily="49" charset="-122"/>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0769" name="Rectangle 2"/>
          <p:cNvSpPr>
            <a:spLocks noGrp="1" noRot="1" noChangeArrowheads="1"/>
          </p:cNvSpPr>
          <p:nvPr>
            <p:ph type="title" idx="4294967295"/>
          </p:nvPr>
        </p:nvSpPr>
        <p:spPr>
          <a:xfrm>
            <a:off x="539750" y="404813"/>
            <a:ext cx="7391400" cy="563563"/>
          </a:xfrm>
        </p:spPr>
        <p:txBody>
          <a:bodyPr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94562" name="Rectangle 3"/>
          <p:cNvSpPr>
            <a:spLocks noGrp="1" noRot="1"/>
          </p:cNvSpPr>
          <p:nvPr>
            <p:ph type="body" idx="4294967295"/>
          </p:nvPr>
        </p:nvSpPr>
        <p:spPr>
          <a:xfrm>
            <a:off x="457200" y="914400"/>
            <a:ext cx="8153400" cy="4498975"/>
          </a:xfrm>
        </p:spPr>
        <p:txBody>
          <a:bodyPr wrap="square" lIns="91440" tIns="45720" rIns="91440" bIns="45720" anchor="t" anchorCtr="0"/>
          <a:p>
            <a:pPr>
              <a:lnSpc>
                <a:spcPct val="125000"/>
              </a:lnSpc>
              <a:spcBef>
                <a:spcPts val="25"/>
              </a:spcBef>
            </a:pPr>
            <a:r>
              <a:rPr lang="zh-CN" altLang="en-US"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（一） “免、抵、退”税计算方法</a:t>
            </a:r>
            <a:endParaRPr lang="zh-CN" altLang="en-US"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免：出口销售货物，免征出口环节增值税；</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抵：兼营内销和外销货物的企业，用内销货物的应纳增值税，抵顶外销货物应纳增值税；</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退：只有当外销货物应退增值税大于内销货物的应纳增值税，抵顶后出现负数时，才将不够抵顶的数额退还给出口企业。</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6609" name="Rectangle 3"/>
          <p:cNvSpPr>
            <a:spLocks noGrp="1"/>
          </p:cNvSpPr>
          <p:nvPr>
            <p:ph type="body" idx="4294967295"/>
          </p:nvPr>
        </p:nvSpPr>
        <p:spPr>
          <a:xfrm>
            <a:off x="250825" y="284163"/>
            <a:ext cx="8458200" cy="4341812"/>
          </a:xfrm>
        </p:spPr>
        <p:txBody>
          <a:bodyPr wrap="square" lIns="91440" tIns="45720" rIns="91440" bIns="45720" anchor="t" anchorCtr="0"/>
          <a:p>
            <a:pPr algn="l">
              <a:lnSpc>
                <a:spcPct val="125000"/>
              </a:lnSpc>
              <a:spcBef>
                <a:spcPts val="25"/>
              </a:spcBef>
              <a:buSzTx/>
            </a:pPr>
            <a:r>
              <a:rPr lang="zh-CN" altLang="en-US" sz="240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（一） “免、抵、退”税计算方法</a:t>
            </a:r>
            <a:endParaRPr lang="zh-CN" altLang="en-US" sz="240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ts val="3500"/>
              </a:lnSpc>
              <a:buNone/>
            </a:pPr>
            <a:r>
              <a:rPr lang="en-US" altLang="zh-CN" sz="2400" dirty="0">
                <a:latin typeface="楷体_GB2312" pitchFamily="49" charset="-122"/>
                <a:ea typeface="楷体_GB2312" pitchFamily="49" charset="-122"/>
              </a:rPr>
              <a:t>1</a:t>
            </a:r>
            <a:r>
              <a:rPr lang="zh-CN" altLang="en-US" sz="2400" dirty="0">
                <a:latin typeface="楷体_GB2312" pitchFamily="49" charset="-122"/>
                <a:ea typeface="楷体_GB2312" pitchFamily="49" charset="-122"/>
              </a:rPr>
              <a:t>、原料从国内购进</a:t>
            </a:r>
            <a:endParaRPr lang="zh-CN" altLang="en-US" sz="2400" b="0" dirty="0">
              <a:latin typeface="楷体_GB2312" pitchFamily="49" charset="-122"/>
              <a:ea typeface="楷体_GB2312" pitchFamily="49" charset="-122"/>
            </a:endParaRPr>
          </a:p>
          <a:p>
            <a:pPr>
              <a:lnSpc>
                <a:spcPts val="3500"/>
              </a:lnSpc>
            </a:pPr>
            <a:r>
              <a:rPr lang="zh-CN" altLang="en-US" sz="2000" b="0" dirty="0">
                <a:latin typeface="楷体_GB2312" pitchFamily="49" charset="-122"/>
                <a:ea typeface="楷体_GB2312" pitchFamily="49" charset="-122"/>
              </a:rPr>
              <a:t>第一步</a:t>
            </a:r>
            <a:r>
              <a:rPr lang="en-US" altLang="zh-CN" sz="2000" b="0" dirty="0">
                <a:ea typeface="楷体_GB2312" pitchFamily="49" charset="-122"/>
              </a:rPr>
              <a:t>——</a:t>
            </a:r>
            <a:r>
              <a:rPr lang="zh-CN" altLang="en-US" sz="2000" b="0" dirty="0">
                <a:latin typeface="楷体_GB2312" pitchFamily="49" charset="-122"/>
                <a:ea typeface="楷体_GB2312" pitchFamily="49" charset="-122"/>
              </a:rPr>
              <a:t>抵税：</a:t>
            </a:r>
            <a:endParaRPr lang="zh-CN" altLang="en-US" sz="2000" b="0" dirty="0">
              <a:latin typeface="楷体_GB2312" pitchFamily="49" charset="-122"/>
              <a:ea typeface="楷体_GB2312" pitchFamily="49" charset="-122"/>
            </a:endParaRPr>
          </a:p>
          <a:p>
            <a:pPr>
              <a:lnSpc>
                <a:spcPts val="3500"/>
              </a:lnSpc>
            </a:pPr>
            <a:r>
              <a:rPr lang="zh-CN" altLang="en-US" sz="2000" dirty="0">
                <a:latin typeface="楷体_GB2312" pitchFamily="49" charset="-122"/>
                <a:ea typeface="楷体_GB2312" pitchFamily="49" charset="-122"/>
              </a:rPr>
              <a:t>计算当期应纳增值税额</a:t>
            </a:r>
            <a:br>
              <a:rPr lang="zh-CN" altLang="en-US" sz="2000" dirty="0">
                <a:latin typeface="楷体_GB2312" pitchFamily="49" charset="-122"/>
                <a:ea typeface="楷体_GB2312" pitchFamily="49" charset="-122"/>
              </a:rPr>
            </a:br>
            <a:r>
              <a:rPr lang="zh-CN" altLang="en-US" sz="2000" b="0" dirty="0">
                <a:latin typeface="楷体_GB2312" pitchFamily="49" charset="-122"/>
                <a:ea typeface="楷体_GB2312" pitchFamily="49" charset="-122"/>
              </a:rPr>
              <a:t>　</a:t>
            </a:r>
            <a:r>
              <a:rPr lang="zh-CN" altLang="en-US" sz="2000" dirty="0">
                <a:latin typeface="楷体_GB2312" pitchFamily="49" charset="-122"/>
                <a:ea typeface="楷体_GB2312" pitchFamily="49" charset="-122"/>
              </a:rPr>
              <a:t>　当期应纳税额＝当期内销的销项税额－（当期进项税额－</a:t>
            </a:r>
            <a:r>
              <a:rPr lang="zh-CN" altLang="en-US" sz="2000" dirty="0">
                <a:solidFill>
                  <a:srgbClr val="1F82DB"/>
                </a:solidFill>
                <a:latin typeface="楷体_GB2312" pitchFamily="49" charset="-122"/>
                <a:ea typeface="楷体_GB2312" pitchFamily="49" charset="-122"/>
              </a:rPr>
              <a:t>当期免抵退税不得免抵税额</a:t>
            </a:r>
            <a:r>
              <a:rPr lang="zh-CN" altLang="en-US" sz="2000" dirty="0">
                <a:latin typeface="楷体_GB2312" pitchFamily="49" charset="-122"/>
                <a:ea typeface="楷体_GB2312" pitchFamily="49" charset="-122"/>
              </a:rPr>
              <a:t>）－上期末留抵税额</a:t>
            </a:r>
            <a:endParaRPr lang="zh-CN" altLang="en-US" sz="2000" dirty="0">
              <a:latin typeface="楷体_GB2312" pitchFamily="49" charset="-122"/>
              <a:ea typeface="楷体_GB2312" pitchFamily="49" charset="-122"/>
            </a:endParaRPr>
          </a:p>
          <a:p>
            <a:pPr>
              <a:lnSpc>
                <a:spcPts val="3500"/>
              </a:lnSpc>
            </a:pPr>
            <a:r>
              <a:rPr lang="zh-CN" altLang="en-US" sz="2000" b="0" dirty="0">
                <a:latin typeface="楷体_GB2312" pitchFamily="49" charset="-122"/>
                <a:ea typeface="楷体_GB2312" pitchFamily="49" charset="-122"/>
              </a:rPr>
              <a:t>第二步</a:t>
            </a:r>
            <a:r>
              <a:rPr lang="en-US" altLang="zh-CN" sz="2000" b="0" dirty="0">
                <a:ea typeface="楷体_GB2312" pitchFamily="49" charset="-122"/>
              </a:rPr>
              <a:t>——</a:t>
            </a:r>
            <a:r>
              <a:rPr lang="zh-CN" altLang="en-US" sz="2000" b="0" dirty="0">
                <a:latin typeface="楷体_GB2312" pitchFamily="49" charset="-122"/>
                <a:ea typeface="楷体_GB2312" pitchFamily="49" charset="-122"/>
              </a:rPr>
              <a:t>剔税：</a:t>
            </a:r>
            <a:endParaRPr lang="zh-CN" altLang="en-US" sz="2000" b="0" dirty="0">
              <a:latin typeface="楷体_GB2312" pitchFamily="49" charset="-122"/>
              <a:ea typeface="楷体_GB2312" pitchFamily="49" charset="-122"/>
            </a:endParaRPr>
          </a:p>
          <a:p>
            <a:pPr>
              <a:lnSpc>
                <a:spcPts val="3500"/>
              </a:lnSpc>
            </a:pPr>
            <a:r>
              <a:rPr lang="zh-CN" altLang="en-US" sz="2000" dirty="0">
                <a:solidFill>
                  <a:srgbClr val="1F82DB"/>
                </a:solidFill>
                <a:latin typeface="楷体_GB2312" pitchFamily="49" charset="-122"/>
                <a:ea typeface="楷体_GB2312" pitchFamily="49" charset="-122"/>
              </a:rPr>
              <a:t>免抵退税不得免征和抵扣的税额</a:t>
            </a:r>
            <a:endParaRPr lang="zh-CN" altLang="en-US" sz="2000" dirty="0">
              <a:solidFill>
                <a:srgbClr val="1F82DB"/>
              </a:solidFill>
              <a:latin typeface="楷体_GB2312" pitchFamily="49" charset="-122"/>
              <a:ea typeface="楷体_GB2312" pitchFamily="49" charset="-122"/>
            </a:endParaRPr>
          </a:p>
          <a:p>
            <a:pPr>
              <a:lnSpc>
                <a:spcPts val="3500"/>
              </a:lnSpc>
            </a:pPr>
            <a:r>
              <a:rPr lang="zh-CN" altLang="en-US" sz="2000" dirty="0">
                <a:latin typeface="楷体_GB2312" pitchFamily="49" charset="-122"/>
                <a:ea typeface="楷体_GB2312" pitchFamily="49" charset="-122"/>
              </a:rPr>
              <a:t>＝离岸价格</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外汇牌价</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（出口货物征税率－出口货物退税率）</a:t>
            </a:r>
            <a:r>
              <a:rPr lang="en-US" altLang="zh-CN" sz="2000" dirty="0">
                <a:latin typeface="楷体_GB2312" pitchFamily="49" charset="-122"/>
                <a:ea typeface="楷体_GB2312" pitchFamily="49" charset="-122"/>
              </a:rPr>
              <a:t>-</a:t>
            </a:r>
            <a:r>
              <a:rPr lang="zh-CN" altLang="en-US" sz="2000" dirty="0">
                <a:solidFill>
                  <a:srgbClr val="FF0000"/>
                </a:solidFill>
                <a:latin typeface="楷体_GB2312" pitchFamily="49" charset="-122"/>
                <a:ea typeface="楷体_GB2312" pitchFamily="49" charset="-122"/>
              </a:rPr>
              <a:t>免抵退税不得免征和抵扣税额抵减额</a:t>
            </a:r>
            <a:endParaRPr lang="en-US" altLang="zh-CN" sz="2000" dirty="0">
              <a:solidFill>
                <a:srgbClr val="FF0000"/>
              </a:solidFill>
              <a:latin typeface="楷体_GB2312" pitchFamily="49" charset="-122"/>
              <a:ea typeface="楷体_GB2312" pitchFamily="49" charset="-122"/>
            </a:endParaRPr>
          </a:p>
          <a:p>
            <a:pPr>
              <a:lnSpc>
                <a:spcPts val="3500"/>
              </a:lnSpc>
            </a:pPr>
            <a:r>
              <a:rPr lang="zh-CN" altLang="en-US" sz="1800" dirty="0">
                <a:solidFill>
                  <a:srgbClr val="FF0000"/>
                </a:solidFill>
                <a:latin typeface="楷体_GB2312" pitchFamily="49" charset="-122"/>
                <a:ea typeface="楷体_GB2312" pitchFamily="49" charset="-122"/>
              </a:rPr>
              <a:t>免抵退税不得免征和抵扣税额抵减额</a:t>
            </a:r>
            <a:r>
              <a:rPr lang="en-US" altLang="zh-CN" sz="1800" dirty="0">
                <a:solidFill>
                  <a:srgbClr val="FF0000"/>
                </a:solidFill>
                <a:latin typeface="楷体_GB2312" pitchFamily="49" charset="-122"/>
                <a:ea typeface="楷体_GB2312" pitchFamily="49" charset="-122"/>
              </a:rPr>
              <a:t>=</a:t>
            </a:r>
            <a:r>
              <a:rPr lang="zh-CN" altLang="en-US" sz="1800" dirty="0">
                <a:solidFill>
                  <a:srgbClr val="FF0000"/>
                </a:solidFill>
                <a:latin typeface="楷体_GB2312" pitchFamily="49" charset="-122"/>
                <a:ea typeface="楷体_GB2312" pitchFamily="49" charset="-122"/>
              </a:rPr>
              <a:t>免税购进原材料价格</a:t>
            </a:r>
            <a:r>
              <a:rPr lang="en-US" altLang="zh-CN" sz="1800" dirty="0">
                <a:solidFill>
                  <a:srgbClr val="FF0000"/>
                </a:solidFill>
                <a:latin typeface="楷体_GB2312" pitchFamily="49" charset="-122"/>
                <a:ea typeface="楷体_GB2312" pitchFamily="49" charset="-122"/>
              </a:rPr>
              <a:t>×</a:t>
            </a:r>
            <a:r>
              <a:rPr lang="zh-CN" altLang="en-US" sz="1800" dirty="0">
                <a:solidFill>
                  <a:srgbClr val="FF0000"/>
                </a:solidFill>
                <a:latin typeface="楷体_GB2312" pitchFamily="49" charset="-122"/>
                <a:ea typeface="楷体_GB2312" pitchFamily="49" charset="-122"/>
              </a:rPr>
              <a:t>（出口货物征税税率－出口退税率）</a:t>
            </a:r>
            <a:endParaRPr lang="zh-CN" altLang="en-US" sz="2000" dirty="0">
              <a:latin typeface="楷体_GB2312" pitchFamily="49" charset="-122"/>
              <a:ea typeface="楷体_GB2312" pitchFamily="49" charset="-122"/>
            </a:endParaRPr>
          </a:p>
          <a:p>
            <a:pPr>
              <a:lnSpc>
                <a:spcPct val="80000"/>
              </a:lnSpc>
            </a:pPr>
            <a:endParaRPr lang="en-US" altLang="zh-CN" sz="2000" dirty="0">
              <a:latin typeface="楷体_GB2312" pitchFamily="49" charset="-122"/>
              <a:ea typeface="楷体_GB2312" pitchFamily="49" charset="-122"/>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41" name="Rectangle 2"/>
          <p:cNvSpPr>
            <a:spLocks noGrp="1" noChangeArrowheads="1"/>
          </p:cNvSpPr>
          <p:nvPr>
            <p:ph type="title" idx="4294967295"/>
          </p:nvPr>
        </p:nvSpPr>
        <p:spPr>
          <a:xfrm>
            <a:off x="838200" y="0"/>
            <a:ext cx="7845425" cy="1444625"/>
          </a:xfrm>
        </p:spPr>
        <p:txBody>
          <a:bodyPr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br>
              <a:rPr kumimoji="0" lang="en-US" altLang="zh-CN" sz="1800" b="0" i="0" u="none" strike="noStrike" kern="0" cap="none" spc="0" normalizeH="0" baseline="0" noProof="0" smtClean="0">
                <a:ln>
                  <a:noFill/>
                </a:ln>
                <a:solidFill>
                  <a:srgbClr val="4F009E"/>
                </a:solidFill>
                <a:effectLst/>
                <a:uLnTx/>
                <a:uFillTx/>
                <a:latin typeface="楷体_GB2312" pitchFamily="49" charset="-122"/>
                <a:ea typeface="楷体_GB2312" pitchFamily="49" charset="-122"/>
                <a:cs typeface="+mj-cs"/>
              </a:rPr>
            </a:br>
            <a:br>
              <a:rPr kumimoji="0" lang="en-US" altLang="zh-CN" sz="1800" b="0" i="0" u="none" strike="noStrike" kern="0" cap="none" spc="0" normalizeH="0" baseline="0" noProof="0" smtClean="0">
                <a:ln>
                  <a:noFill/>
                </a:ln>
                <a:solidFill>
                  <a:srgbClr val="4F009E"/>
                </a:solidFill>
                <a:effectLst/>
                <a:uLnTx/>
                <a:uFillTx/>
                <a:latin typeface="楷体_GB2312" pitchFamily="49" charset="-122"/>
                <a:ea typeface="楷体_GB2312" pitchFamily="49" charset="-122"/>
                <a:cs typeface="+mj-cs"/>
              </a:rPr>
            </a:br>
            <a:br>
              <a:rPr kumimoji="0" lang="en-US" altLang="zh-CN" sz="1800" b="0" i="0" u="none" strike="noStrike" kern="0" cap="none" spc="0" normalizeH="0" baseline="0" noProof="0" smtClean="0">
                <a:ln>
                  <a:noFill/>
                </a:ln>
                <a:solidFill>
                  <a:srgbClr val="4F009E"/>
                </a:solidFill>
                <a:effectLst/>
                <a:uLnTx/>
                <a:uFillTx/>
                <a:latin typeface="楷体_GB2312" pitchFamily="49" charset="-122"/>
                <a:ea typeface="楷体_GB2312" pitchFamily="49" charset="-122"/>
                <a:cs typeface="+mj-cs"/>
              </a:rPr>
            </a:br>
            <a:br>
              <a:rPr kumimoji="0" lang="en-US" altLang="zh-CN" sz="1800" b="0" i="0" u="none" strike="noStrike" kern="0" cap="none" spc="0" normalizeH="0" baseline="0" noProof="0" smtClean="0">
                <a:ln>
                  <a:noFill/>
                </a:ln>
                <a:solidFill>
                  <a:srgbClr val="4F009E"/>
                </a:solidFill>
                <a:effectLst/>
                <a:uLnTx/>
                <a:uFillTx/>
                <a:latin typeface="楷体_GB2312" pitchFamily="49" charset="-122"/>
                <a:ea typeface="楷体_GB2312" pitchFamily="49" charset="-122"/>
                <a:cs typeface="+mj-cs"/>
              </a:rPr>
            </a:br>
            <a:br>
              <a:rPr kumimoji="0" lang="en-US" altLang="zh-CN" sz="1800" b="0" i="0" u="none" strike="noStrike" kern="0" cap="none" spc="0" normalizeH="0" baseline="0" noProof="0" smtClean="0">
                <a:ln>
                  <a:noFill/>
                </a:ln>
                <a:solidFill>
                  <a:srgbClr val="4F009E"/>
                </a:solidFill>
                <a:effectLst/>
                <a:uLnTx/>
                <a:uFillTx/>
                <a:latin typeface="楷体_GB2312" pitchFamily="49" charset="-122"/>
                <a:ea typeface="楷体_GB2312" pitchFamily="49" charset="-122"/>
                <a:cs typeface="+mj-cs"/>
              </a:rPr>
            </a:br>
            <a:br>
              <a:rPr kumimoji="0" lang="en-US" altLang="zh-CN" sz="1800" b="0" i="0" u="none" strike="noStrike" kern="0" cap="none" spc="0" normalizeH="0" baseline="0" noProof="0" smtClean="0">
                <a:ln>
                  <a:noFill/>
                </a:ln>
                <a:solidFill>
                  <a:srgbClr val="4F009E"/>
                </a:solidFill>
                <a:effectLst/>
                <a:uLnTx/>
                <a:uFillTx/>
                <a:latin typeface="楷体_GB2312" pitchFamily="49" charset="-122"/>
                <a:ea typeface="楷体_GB2312" pitchFamily="49" charset="-122"/>
                <a:cs typeface="+mj-cs"/>
              </a:rPr>
            </a:br>
            <a:br>
              <a:rPr kumimoji="0" lang="en-US" altLang="zh-CN" sz="1800" b="0" i="0" u="none" strike="noStrike" kern="0" cap="none" spc="0" normalizeH="0" baseline="0" noProof="0" smtClean="0">
                <a:ln>
                  <a:noFill/>
                </a:ln>
                <a:solidFill>
                  <a:srgbClr val="4F009E"/>
                </a:solidFill>
                <a:effectLst/>
                <a:uLnTx/>
                <a:uFillTx/>
                <a:latin typeface="楷体_GB2312" pitchFamily="49" charset="-122"/>
                <a:ea typeface="楷体_GB2312" pitchFamily="49" charset="-122"/>
                <a:cs typeface="+mj-cs"/>
              </a:rPr>
            </a:br>
            <a:br>
              <a:rPr kumimoji="0" lang="en-US" altLang="zh-CN" sz="1800" b="0" i="0" u="none" strike="noStrike" kern="0" cap="none" spc="0" normalizeH="0" baseline="0" noProof="0" smtClean="0">
                <a:ln>
                  <a:noFill/>
                </a:ln>
                <a:solidFill>
                  <a:srgbClr val="4F009E"/>
                </a:solidFill>
                <a:effectLst/>
                <a:uLnTx/>
                <a:uFillTx/>
                <a:latin typeface="楷体_GB2312" pitchFamily="49" charset="-122"/>
                <a:ea typeface="楷体_GB2312" pitchFamily="49" charset="-122"/>
                <a:cs typeface="+mj-cs"/>
              </a:rPr>
            </a:br>
            <a:br>
              <a:rPr kumimoji="0" lang="en-US" altLang="zh-CN" sz="1800" b="0" i="0" u="none" strike="noStrike" kern="0" cap="none" spc="0" normalizeH="0" baseline="0" noProof="0" smtClean="0">
                <a:ln>
                  <a:noFill/>
                </a:ln>
                <a:solidFill>
                  <a:srgbClr val="4F009E"/>
                </a:solidFill>
                <a:effectLst/>
                <a:uLnTx/>
                <a:uFillTx/>
                <a:latin typeface="楷体_GB2312" pitchFamily="49" charset="-122"/>
                <a:ea typeface="楷体_GB2312" pitchFamily="49" charset="-122"/>
                <a:cs typeface="+mj-cs"/>
              </a:rPr>
            </a:br>
            <a:br>
              <a:rPr kumimoji="0" lang="en-US" altLang="zh-CN" sz="1800" b="0" i="0" u="none" strike="noStrike" kern="0" cap="none" spc="0" normalizeH="0" baseline="0" noProof="0" smtClean="0">
                <a:ln>
                  <a:noFill/>
                </a:ln>
                <a:solidFill>
                  <a:srgbClr val="4F009E"/>
                </a:solidFill>
                <a:effectLst/>
                <a:uLnTx/>
                <a:uFillTx/>
                <a:latin typeface="楷体_GB2312" pitchFamily="49" charset="-122"/>
                <a:ea typeface="楷体_GB2312" pitchFamily="49" charset="-122"/>
                <a:cs typeface="+mj-cs"/>
              </a:rPr>
            </a:br>
            <a:br>
              <a:rPr kumimoji="0" lang="en-US" altLang="zh-CN" sz="1800" b="0" i="0" u="none" strike="noStrike" kern="0" cap="none" spc="0" normalizeH="0" baseline="0" noProof="0" smtClean="0">
                <a:ln>
                  <a:noFill/>
                </a:ln>
                <a:solidFill>
                  <a:srgbClr val="4F009E"/>
                </a:solidFill>
                <a:effectLst/>
                <a:uLnTx/>
                <a:uFillTx/>
                <a:latin typeface="楷体_GB2312" pitchFamily="49" charset="-122"/>
                <a:ea typeface="楷体_GB2312" pitchFamily="49" charset="-122"/>
                <a:cs typeface="+mj-cs"/>
              </a:rPr>
            </a:br>
            <a:endParaRPr kumimoji="0" lang="en-US" altLang="zh-CN" sz="1800" b="0" i="0" u="none" strike="noStrike" kern="0" cap="none" spc="0" normalizeH="0" baseline="0" noProof="0" smtClean="0">
              <a:ln>
                <a:noFill/>
              </a:ln>
              <a:solidFill>
                <a:srgbClr val="4F009E"/>
              </a:solidFill>
              <a:effectLst/>
              <a:uLnTx/>
              <a:uFillTx/>
              <a:latin typeface="楷体_GB2312" pitchFamily="49" charset="-122"/>
              <a:ea typeface="楷体_GB2312" pitchFamily="49" charset="-122"/>
              <a:cs typeface="+mj-cs"/>
            </a:endParaRPr>
          </a:p>
        </p:txBody>
      </p:sp>
      <p:sp>
        <p:nvSpPr>
          <p:cNvPr id="197634" name="Rectangle 3"/>
          <p:cNvSpPr>
            <a:spLocks noGrp="1"/>
          </p:cNvSpPr>
          <p:nvPr>
            <p:ph type="body" idx="4294967295"/>
          </p:nvPr>
        </p:nvSpPr>
        <p:spPr>
          <a:xfrm>
            <a:off x="228600" y="-76200"/>
            <a:ext cx="8763000" cy="5791200"/>
          </a:xfrm>
        </p:spPr>
        <p:txBody>
          <a:bodyPr wrap="square" lIns="91440" tIns="45720" rIns="91440" bIns="45720" anchor="t" anchorCtr="0"/>
          <a:p>
            <a:pPr marL="0" indent="0">
              <a:lnSpc>
                <a:spcPts val="3840"/>
              </a:lnSpc>
              <a:buNone/>
            </a:pPr>
            <a:endParaRPr lang="en-US" altLang="zh-CN" sz="2400" b="0" dirty="0">
              <a:latin typeface="楷体_GB2312" pitchFamily="49" charset="-122"/>
              <a:ea typeface="楷体_GB2312" pitchFamily="49" charset="-122"/>
            </a:endParaRPr>
          </a:p>
          <a:p>
            <a:pPr marL="0" indent="0">
              <a:lnSpc>
                <a:spcPts val="3500"/>
              </a:lnSpc>
            </a:pPr>
            <a:r>
              <a:rPr lang="zh-CN" altLang="en-US" sz="2400" b="0" dirty="0">
                <a:latin typeface="楷体_GB2312" pitchFamily="49" charset="-122"/>
                <a:ea typeface="楷体_GB2312" pitchFamily="49" charset="-122"/>
              </a:rPr>
              <a:t>第三步</a:t>
            </a:r>
            <a:r>
              <a:rPr lang="en-US" altLang="zh-CN" sz="2400" b="0" dirty="0">
                <a:ea typeface="楷体_GB2312" pitchFamily="49" charset="-122"/>
              </a:rPr>
              <a:t>——</a:t>
            </a:r>
            <a:r>
              <a:rPr lang="zh-CN" altLang="en-US" sz="2400" b="0" dirty="0">
                <a:latin typeface="楷体_GB2312" pitchFamily="49" charset="-122"/>
                <a:ea typeface="楷体_GB2312" pitchFamily="49" charset="-122"/>
              </a:rPr>
              <a:t>算尺度：</a:t>
            </a:r>
            <a:r>
              <a:rPr lang="zh-CN" altLang="en-US" sz="2400" dirty="0">
                <a:latin typeface="楷体_GB2312" pitchFamily="49" charset="-122"/>
                <a:ea typeface="楷体_GB2312" pitchFamily="49" charset="-122"/>
              </a:rPr>
              <a:t>计算免抵退税额</a:t>
            </a:r>
            <a:br>
              <a:rPr lang="zh-CN" altLang="en-US" sz="2400" dirty="0">
                <a:latin typeface="楷体_GB2312" pitchFamily="49" charset="-122"/>
                <a:ea typeface="楷体_GB2312" pitchFamily="49" charset="-122"/>
              </a:rPr>
            </a:br>
            <a:r>
              <a:rPr lang="zh-CN" altLang="en-US" sz="2400" dirty="0">
                <a:latin typeface="楷体_GB2312" pitchFamily="49" charset="-122"/>
                <a:ea typeface="楷体_GB2312" pitchFamily="49" charset="-122"/>
              </a:rPr>
              <a:t>免抵退税额＝出口货物离岸价</a:t>
            </a:r>
            <a:r>
              <a:rPr lang="en-US" altLang="zh-CN" sz="2400" dirty="0">
                <a:latin typeface="楷体_GB2312" pitchFamily="49" charset="-122"/>
                <a:ea typeface="楷体_GB2312" pitchFamily="49" charset="-122"/>
              </a:rPr>
              <a:t>×</a:t>
            </a:r>
            <a:r>
              <a:rPr lang="zh-CN" altLang="en-US" sz="2400" dirty="0">
                <a:latin typeface="楷体_GB2312" pitchFamily="49" charset="-122"/>
                <a:ea typeface="楷体_GB2312" pitchFamily="49" charset="-122"/>
              </a:rPr>
              <a:t>外汇牌价</a:t>
            </a:r>
            <a:r>
              <a:rPr lang="en-US" altLang="zh-CN" sz="2400" dirty="0">
                <a:latin typeface="楷体_GB2312" pitchFamily="49" charset="-122"/>
                <a:ea typeface="楷体_GB2312" pitchFamily="49" charset="-122"/>
              </a:rPr>
              <a:t>×</a:t>
            </a:r>
            <a:r>
              <a:rPr lang="zh-CN" altLang="en-US" sz="2400" dirty="0">
                <a:latin typeface="楷体_GB2312" pitchFamily="49" charset="-122"/>
                <a:ea typeface="楷体_GB2312" pitchFamily="49" charset="-122"/>
              </a:rPr>
              <a:t>出口货物退税率</a:t>
            </a:r>
            <a:r>
              <a:rPr lang="en-US" altLang="zh-CN" sz="2400" dirty="0">
                <a:latin typeface="楷体_GB2312" pitchFamily="49" charset="-122"/>
                <a:ea typeface="楷体_GB2312" pitchFamily="49" charset="-122"/>
              </a:rPr>
              <a:t>-</a:t>
            </a:r>
            <a:r>
              <a:rPr lang="zh-CN" altLang="en-US" sz="2400" dirty="0">
                <a:solidFill>
                  <a:srgbClr val="FF0000"/>
                </a:solidFill>
                <a:latin typeface="楷体_GB2312" pitchFamily="49" charset="-122"/>
                <a:ea typeface="楷体_GB2312" pitchFamily="49" charset="-122"/>
              </a:rPr>
              <a:t>免抵退税额抵减额</a:t>
            </a:r>
            <a:endParaRPr lang="zh-CN" altLang="en-US" sz="2400" dirty="0">
              <a:latin typeface="楷体_GB2312" pitchFamily="49" charset="-122"/>
              <a:ea typeface="楷体_GB2312" pitchFamily="49" charset="-122"/>
            </a:endParaRPr>
          </a:p>
          <a:p>
            <a:pPr marL="0" indent="0">
              <a:lnSpc>
                <a:spcPts val="3840"/>
              </a:lnSpc>
            </a:pPr>
            <a:r>
              <a:rPr lang="zh-CN" altLang="en-US" sz="2000" dirty="0">
                <a:solidFill>
                  <a:srgbClr val="FF0000"/>
                </a:solidFill>
                <a:latin typeface="楷体_GB2312" pitchFamily="49" charset="-122"/>
                <a:ea typeface="楷体_GB2312" pitchFamily="49" charset="-122"/>
              </a:rPr>
              <a:t>免抵退税额抵减额</a:t>
            </a:r>
            <a:r>
              <a:rPr lang="en-US" altLang="zh-CN" sz="2000" dirty="0">
                <a:solidFill>
                  <a:srgbClr val="FF0000"/>
                </a:solidFill>
                <a:latin typeface="楷体_GB2312" pitchFamily="49" charset="-122"/>
                <a:ea typeface="楷体_GB2312" pitchFamily="49" charset="-122"/>
              </a:rPr>
              <a:t>=</a:t>
            </a:r>
            <a:r>
              <a:rPr lang="zh-CN" altLang="en-US" sz="2000" dirty="0">
                <a:solidFill>
                  <a:srgbClr val="FF0000"/>
                </a:solidFill>
                <a:latin typeface="楷体_GB2312" pitchFamily="49" charset="-122"/>
                <a:ea typeface="楷体_GB2312" pitchFamily="49" charset="-122"/>
              </a:rPr>
              <a:t>免税购进原材料价格</a:t>
            </a:r>
            <a:r>
              <a:rPr lang="en-US" altLang="zh-CN" sz="2000" dirty="0">
                <a:solidFill>
                  <a:srgbClr val="FF0000"/>
                </a:solidFill>
                <a:latin typeface="楷体_GB2312" pitchFamily="49" charset="-122"/>
                <a:ea typeface="楷体_GB2312" pitchFamily="49" charset="-122"/>
              </a:rPr>
              <a:t>×</a:t>
            </a:r>
            <a:r>
              <a:rPr lang="zh-CN" altLang="en-US" sz="2000" dirty="0">
                <a:solidFill>
                  <a:srgbClr val="FF0000"/>
                </a:solidFill>
                <a:latin typeface="楷体_GB2312" pitchFamily="49" charset="-122"/>
                <a:ea typeface="楷体_GB2312" pitchFamily="49" charset="-122"/>
              </a:rPr>
              <a:t>出口货物退税率</a:t>
            </a:r>
            <a:endParaRPr lang="en-US" altLang="zh-CN" sz="2400" dirty="0">
              <a:latin typeface="楷体_GB2312" pitchFamily="49" charset="-122"/>
              <a:ea typeface="楷体_GB2312" pitchFamily="49" charset="-122"/>
            </a:endParaRPr>
          </a:p>
          <a:p>
            <a:pPr marL="0" indent="0">
              <a:lnSpc>
                <a:spcPts val="3840"/>
              </a:lnSpc>
            </a:pPr>
            <a:endParaRPr lang="en-US" altLang="zh-CN" sz="2400" b="0" dirty="0">
              <a:latin typeface="楷体_GB2312" pitchFamily="49" charset="-122"/>
              <a:ea typeface="楷体_GB2312" pitchFamily="49" charset="-122"/>
            </a:endParaRPr>
          </a:p>
          <a:p>
            <a:pPr marL="0" indent="0">
              <a:lnSpc>
                <a:spcPts val="3840"/>
              </a:lnSpc>
            </a:pPr>
            <a:r>
              <a:rPr lang="zh-CN" altLang="en-US" sz="2400" b="0" dirty="0">
                <a:latin typeface="楷体_GB2312" pitchFamily="49" charset="-122"/>
                <a:ea typeface="楷体_GB2312" pitchFamily="49" charset="-122"/>
              </a:rPr>
              <a:t>第四步</a:t>
            </a:r>
            <a:r>
              <a:rPr lang="en-US" altLang="zh-CN" sz="2400" b="0" dirty="0">
                <a:ea typeface="楷体_GB2312" pitchFamily="49" charset="-122"/>
              </a:rPr>
              <a:t>——</a:t>
            </a:r>
            <a:r>
              <a:rPr lang="zh-CN" altLang="en-US" sz="2400" b="0" dirty="0">
                <a:latin typeface="楷体_GB2312" pitchFamily="49" charset="-122"/>
                <a:ea typeface="楷体_GB2312" pitchFamily="49" charset="-122"/>
              </a:rPr>
              <a:t>比较</a:t>
            </a:r>
            <a:r>
              <a:rPr lang="zh-CN" altLang="en-US" sz="2400" dirty="0">
                <a:latin typeface="楷体_GB2312" pitchFamily="49" charset="-122"/>
                <a:ea typeface="楷体_GB2312" pitchFamily="49" charset="-122"/>
              </a:rPr>
              <a:t>确定应退税额及免抵税额</a:t>
            </a:r>
            <a:r>
              <a:rPr lang="zh-CN" altLang="en-US" sz="2400" b="0" dirty="0">
                <a:latin typeface="楷体_GB2312" pitchFamily="49" charset="-122"/>
                <a:ea typeface="楷体_GB2312" pitchFamily="49" charset="-122"/>
              </a:rPr>
              <a:t> </a:t>
            </a:r>
            <a:endParaRPr lang="en-US" altLang="zh-CN" sz="2400" b="0" dirty="0">
              <a:latin typeface="楷体_GB2312" pitchFamily="49" charset="-122"/>
              <a:ea typeface="楷体_GB2312" pitchFamily="49" charset="-122"/>
            </a:endParaRPr>
          </a:p>
          <a:p>
            <a:pPr marL="0" indent="0">
              <a:lnSpc>
                <a:spcPts val="3840"/>
              </a:lnSpc>
              <a:buNone/>
            </a:pPr>
            <a:r>
              <a:rPr lang="en-US" altLang="zh-CN" sz="1800" dirty="0">
                <a:latin typeface="楷体_GB2312" pitchFamily="49" charset="-122"/>
                <a:ea typeface="楷体_GB2312" pitchFamily="49" charset="-122"/>
              </a:rPr>
              <a:t>1</a:t>
            </a:r>
            <a:r>
              <a:rPr lang="zh-CN" altLang="en-US" sz="1800" dirty="0">
                <a:latin typeface="楷体_GB2312" pitchFamily="49" charset="-122"/>
                <a:ea typeface="楷体_GB2312" pitchFamily="49" charset="-122"/>
              </a:rPr>
              <a:t>、当期期末留抵税额</a:t>
            </a:r>
            <a:r>
              <a:rPr lang="en-US" altLang="zh-CN" sz="1800" dirty="0">
                <a:latin typeface="Arial" panose="020B0604020202020204" pitchFamily="34" charset="0"/>
                <a:ea typeface="楷体_GB2312" pitchFamily="49" charset="-122"/>
              </a:rPr>
              <a:t>≤</a:t>
            </a:r>
            <a:r>
              <a:rPr lang="zh-CN" altLang="en-US" sz="1800" dirty="0">
                <a:latin typeface="Lucida Sans Unicode" panose="020B0602030504020204" pitchFamily="34" charset="0"/>
                <a:ea typeface="楷体_GB2312" pitchFamily="49" charset="-122"/>
              </a:rPr>
              <a:t>当期免抵退税额，则当期应退税额</a:t>
            </a:r>
            <a:r>
              <a:rPr lang="en-US" altLang="zh-CN" sz="1800" dirty="0">
                <a:latin typeface="Lucida Sans Unicode" panose="020B0602030504020204" pitchFamily="34" charset="0"/>
                <a:ea typeface="楷体_GB2312" pitchFamily="49" charset="-122"/>
              </a:rPr>
              <a:t>=</a:t>
            </a:r>
            <a:r>
              <a:rPr lang="zh-CN" altLang="en-US" sz="1800" dirty="0">
                <a:latin typeface="Lucida Sans Unicode" panose="020B0602030504020204" pitchFamily="34" charset="0"/>
                <a:ea typeface="楷体_GB2312" pitchFamily="49" charset="-122"/>
              </a:rPr>
              <a:t>当期期末留抵税额</a:t>
            </a:r>
            <a:endParaRPr lang="en-US" altLang="zh-CN" sz="1800" dirty="0">
              <a:latin typeface="楷体_GB2312" pitchFamily="49" charset="-122"/>
              <a:ea typeface="楷体_GB2312" pitchFamily="49" charset="-122"/>
            </a:endParaRPr>
          </a:p>
          <a:p>
            <a:pPr marL="0" indent="0">
              <a:lnSpc>
                <a:spcPts val="3840"/>
              </a:lnSpc>
              <a:buNone/>
            </a:pPr>
            <a:r>
              <a:rPr lang="zh-CN" altLang="en-US" sz="1800" dirty="0">
                <a:latin typeface="楷体_GB2312" pitchFamily="49" charset="-122"/>
                <a:ea typeface="楷体_GB2312" pitchFamily="49" charset="-122"/>
              </a:rPr>
              <a:t>当期免抵税额＝当期免抵退税额－当期应退税额</a:t>
            </a:r>
            <a:endParaRPr lang="en-US" altLang="zh-CN" sz="1800" dirty="0">
              <a:latin typeface="楷体_GB2312" pitchFamily="49" charset="-122"/>
              <a:ea typeface="楷体_GB2312" pitchFamily="49" charset="-122"/>
            </a:endParaRPr>
          </a:p>
          <a:p>
            <a:pPr marL="0" indent="0">
              <a:lnSpc>
                <a:spcPts val="3840"/>
              </a:lnSpc>
              <a:buNone/>
            </a:pPr>
            <a:r>
              <a:rPr lang="en-US" altLang="zh-CN" sz="1800" dirty="0">
                <a:latin typeface="楷体_GB2312" pitchFamily="49" charset="-122"/>
                <a:ea typeface="楷体_GB2312" pitchFamily="49" charset="-122"/>
              </a:rPr>
              <a:t>2</a:t>
            </a:r>
            <a:r>
              <a:rPr lang="zh-CN" altLang="en-US" sz="1800" dirty="0">
                <a:latin typeface="楷体_GB2312" pitchFamily="49" charset="-122"/>
                <a:ea typeface="楷体_GB2312" pitchFamily="49" charset="-122"/>
              </a:rPr>
              <a:t>、当期期末留抵税额</a:t>
            </a:r>
            <a:r>
              <a:rPr lang="en-US" altLang="zh-CN" sz="1800" dirty="0">
                <a:latin typeface="Lucida Sans Unicode" panose="020B0602030504020204" pitchFamily="34" charset="0"/>
                <a:ea typeface="楷体_GB2312" pitchFamily="49" charset="-122"/>
              </a:rPr>
              <a:t>&gt;</a:t>
            </a:r>
            <a:r>
              <a:rPr lang="zh-CN" altLang="en-US" sz="1800" dirty="0">
                <a:latin typeface="楷体_GB2312" pitchFamily="49" charset="-122"/>
                <a:ea typeface="楷体_GB2312" pitchFamily="49" charset="-122"/>
              </a:rPr>
              <a:t>当期免抵退税额，则当期应退税额</a:t>
            </a:r>
            <a:r>
              <a:rPr lang="en-US" altLang="zh-CN" sz="1800" dirty="0">
                <a:latin typeface="楷体_GB2312" pitchFamily="49" charset="-122"/>
                <a:ea typeface="楷体_GB2312" pitchFamily="49" charset="-122"/>
              </a:rPr>
              <a:t>=</a:t>
            </a:r>
            <a:r>
              <a:rPr lang="zh-CN" altLang="en-US" sz="1800" dirty="0">
                <a:latin typeface="楷体_GB2312" pitchFamily="49" charset="-122"/>
                <a:ea typeface="楷体_GB2312" pitchFamily="49" charset="-122"/>
              </a:rPr>
              <a:t>当期免抵退税额</a:t>
            </a:r>
            <a:br>
              <a:rPr lang="zh-CN" altLang="en-US" sz="2400" dirty="0">
                <a:latin typeface="楷体_GB2312" pitchFamily="49" charset="-122"/>
                <a:ea typeface="楷体_GB2312" pitchFamily="49" charset="-122"/>
              </a:rPr>
            </a:br>
            <a:r>
              <a:rPr lang="zh-CN" altLang="en-US" sz="2400" dirty="0">
                <a:latin typeface="楷体_GB2312" pitchFamily="49" charset="-122"/>
                <a:ea typeface="楷体_GB2312" pitchFamily="49" charset="-122"/>
              </a:rPr>
              <a:t>    </a:t>
            </a:r>
            <a:r>
              <a:rPr lang="zh-CN" altLang="en-US" sz="1800" dirty="0">
                <a:latin typeface="楷体_GB2312" pitchFamily="49" charset="-122"/>
                <a:ea typeface="楷体_GB2312" pitchFamily="49" charset="-122"/>
              </a:rPr>
              <a:t>当期免抵税额</a:t>
            </a:r>
            <a:r>
              <a:rPr lang="en-US" altLang="zh-CN" sz="1800" dirty="0">
                <a:latin typeface="楷体_GB2312" pitchFamily="49" charset="-122"/>
                <a:ea typeface="楷体_GB2312" pitchFamily="49" charset="-122"/>
              </a:rPr>
              <a:t>=0</a:t>
            </a:r>
            <a:r>
              <a:rPr lang="zh-CN" altLang="en-US" sz="1800" dirty="0">
                <a:latin typeface="楷体_GB2312" pitchFamily="49" charset="-122"/>
                <a:ea typeface="楷体_GB2312" pitchFamily="49" charset="-122"/>
              </a:rPr>
              <a:t>，期末留抵税额</a:t>
            </a:r>
            <a:r>
              <a:rPr lang="en-US" altLang="zh-CN" sz="1800" dirty="0">
                <a:latin typeface="楷体_GB2312" pitchFamily="49" charset="-122"/>
                <a:ea typeface="楷体_GB2312" pitchFamily="49" charset="-122"/>
              </a:rPr>
              <a:t>=</a:t>
            </a:r>
            <a:r>
              <a:rPr lang="zh-CN" altLang="en-US" sz="1800" dirty="0">
                <a:latin typeface="楷体_GB2312" pitchFamily="49" charset="-122"/>
                <a:ea typeface="楷体_GB2312" pitchFamily="49" charset="-122"/>
              </a:rPr>
              <a:t>当期期末留抵税额</a:t>
            </a:r>
            <a:r>
              <a:rPr lang="en-US" altLang="zh-CN" sz="1800" dirty="0">
                <a:latin typeface="楷体_GB2312" pitchFamily="49" charset="-122"/>
                <a:ea typeface="楷体_GB2312" pitchFamily="49" charset="-122"/>
              </a:rPr>
              <a:t>-</a:t>
            </a:r>
            <a:r>
              <a:rPr lang="zh-CN" altLang="en-US" sz="1800" dirty="0">
                <a:latin typeface="楷体_GB2312" pitchFamily="49" charset="-122"/>
                <a:ea typeface="楷体_GB2312" pitchFamily="49" charset="-122"/>
              </a:rPr>
              <a:t>当期免抵退税额</a:t>
            </a:r>
            <a:br>
              <a:rPr lang="zh-CN" altLang="en-US" sz="1800" dirty="0">
                <a:latin typeface="楷体_GB2312" pitchFamily="49" charset="-122"/>
                <a:ea typeface="楷体_GB2312" pitchFamily="49" charset="-122"/>
              </a:rPr>
            </a:br>
            <a:endParaRPr lang="en-US" altLang="zh-CN" sz="1800" b="0" dirty="0">
              <a:latin typeface="楷体_GB2312" pitchFamily="49" charset="-122"/>
              <a:ea typeface="楷体_GB2312" pitchFamily="49" charset="-122"/>
            </a:endParaRPr>
          </a:p>
          <a:p>
            <a:pPr marL="0" indent="0"/>
            <a:endParaRPr lang="zh-CN" altLang="en-US" sz="2400" b="0" dirty="0">
              <a:latin typeface="楷体_GB2312" pitchFamily="49" charset="-122"/>
              <a:ea typeface="楷体_GB2312" pitchFamily="49" charset="-122"/>
            </a:endParaRPr>
          </a:p>
          <a:p>
            <a:pPr marL="0" indent="0"/>
            <a:endParaRPr lang="en-US" altLang="zh-CN" sz="2400" dirty="0">
              <a:latin typeface="楷体_GB2312" pitchFamily="49" charset="-122"/>
              <a:ea typeface="楷体_GB2312" pitchFamily="49" charset="-122"/>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4865" name="标题 1"/>
          <p:cNvSpPr>
            <a:spLocks noGrp="1" noChangeArrowheads="1"/>
          </p:cNvSpPr>
          <p:nvPr>
            <p:ph type="title" idx="4294967295"/>
          </p:nvPr>
        </p:nvSpPr>
        <p:spPr>
          <a:xfrm>
            <a:off x="539750" y="404813"/>
            <a:ext cx="7391400" cy="563563"/>
          </a:xfrm>
        </p:spPr>
        <p:txBody>
          <a:bodyPr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98658" name="内容占位符 2"/>
          <p:cNvSpPr>
            <a:spLocks noGrp="1"/>
          </p:cNvSpPr>
          <p:nvPr>
            <p:ph idx="4294967295"/>
          </p:nvPr>
        </p:nvSpPr>
        <p:spPr>
          <a:xfrm>
            <a:off x="228600" y="304800"/>
            <a:ext cx="8620125" cy="6140450"/>
          </a:xfrm>
        </p:spPr>
        <p:txBody>
          <a:bodyPr wrap="square" lIns="91440" tIns="45720" rIns="91440" bIns="45720" anchor="t" anchorCtr="0"/>
          <a:p>
            <a:pPr>
              <a:lnSpc>
                <a:spcPct val="125000"/>
              </a:lnSpc>
              <a:spcBef>
                <a:spcPts val="20"/>
              </a:spcBef>
              <a:spcAft>
                <a:spcPts val="0"/>
              </a:spcAft>
            </a:pP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例</a:t>
            </a: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甲生产企业是增值税一般纳税人，出口货物税率为</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％，退税率为</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9</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2022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月相关经营业务如下：本月购进原材料一批，取得的增值税专用发票注明的价款</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300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万元，准予抵扣的进项税额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39</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万元已通过认证，上月末留抵税额为</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万元。本月内销货物不含税销售额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100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万元，取得</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113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万元存入银行，内销货物成本为</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60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万元，本月出口货物的销售额折合人民币</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400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万元，出口货物成本为</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240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en-US" altLang="zh-CN"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解：</a:t>
            </a:r>
            <a:endParaRPr lang="en-US" altLang="zh-CN"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）出口不得免征和抵扣的税额 </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 400 * </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13%-9%</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  16</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en-US" altLang="zh-CN"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）应纳税额 </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 13 - </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39-16</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  =-15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（即期末留抵</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）出口免抵退税额 </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 400 * 9% =36</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sym typeface="黑体" panose="02010609060101010101" pitchFamily="49" charset="-122"/>
              </a:rPr>
              <a:t>万元</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15&lt;36</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，则当期应退税额 </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 15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sym typeface="黑体" panose="02010609060101010101" pitchFamily="49" charset="-122"/>
              </a:rPr>
              <a:t>万元</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）当期免抵税额 </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 36-15 =21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sym typeface="黑体" panose="02010609060101010101" pitchFamily="49" charset="-122"/>
              </a:rPr>
              <a:t>万元</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0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65538" name="Rectangle 3"/>
          <p:cNvSpPr>
            <a:spLocks noGrp="1"/>
          </p:cNvSpPr>
          <p:nvPr>
            <p:ph idx="1"/>
          </p:nvPr>
        </p:nvSpPr>
        <p:spPr>
          <a:xfrm>
            <a:off x="457200" y="1412875"/>
            <a:ext cx="8229600" cy="4495800"/>
          </a:xfrm>
        </p:spPr>
        <p:txBody>
          <a:bodyPr wrap="square" lIns="91440" tIns="45720" rIns="91440" bIns="45720" anchor="t" anchorCtr="0"/>
          <a:p>
            <a:pPr eaLnBrk="1" hangingPunct="1"/>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例题</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单选题</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根据增值税法律制度的规定，下列各项中，不属于视同销售货物行为的是（    ）。</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将外购的货物分配给股东</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B.</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将外购的货物用于投资</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C.</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将外购的货物用于集体福利</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D.</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将外购的货物无偿赠送他人</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388" name="Rectangle 4"/>
          <p:cNvSpPr/>
          <p:nvPr/>
        </p:nvSpPr>
        <p:spPr>
          <a:xfrm>
            <a:off x="5796439" y="1700848"/>
            <a:ext cx="476250" cy="583565"/>
          </a:xfrm>
          <a:prstGeom prst="rect">
            <a:avLst/>
          </a:prstGeom>
          <a:noFill/>
          <a:ln w="9525">
            <a:noFill/>
          </a:ln>
        </p:spPr>
        <p:txBody>
          <a:bodyPr wrap="none" anchor="b" anchorCtr="0">
            <a:spAutoFit/>
          </a:bodyPr>
          <a:p>
            <a:pPr algn="ctr">
              <a:spcBef>
                <a:spcPct val="20000"/>
              </a:spcBef>
              <a:buClr>
                <a:srgbClr val="6600CC"/>
              </a:buClr>
              <a:buFont typeface="Wingdings" panose="05000000000000000000" pitchFamily="2" charset="2"/>
            </a:pPr>
            <a:r>
              <a:rPr lang="en-US" altLang="zh-CN" sz="3200" b="1" dirty="0">
                <a:latin typeface="Arial" panose="020B0604020202020204" pitchFamily="34" charset="0"/>
              </a:rPr>
              <a:t>C</a:t>
            </a:r>
            <a:endParaRPr lang="en-US" altLang="zh-CN" sz="3200" b="1"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388"/>
                                        </p:tgtEl>
                                        <p:attrNameLst>
                                          <p:attrName>style.visibility</p:attrName>
                                        </p:attrNameLst>
                                      </p:cBhvr>
                                      <p:to>
                                        <p:strVal val="visible"/>
                                      </p:to>
                                    </p:set>
                                    <p:anim calcmode="lin" valueType="num">
                                      <p:cBhvr additive="base">
                                        <p:cTn id="7" dur="500" fill="hold"/>
                                        <p:tgtEl>
                                          <p:spTgt spid="16388"/>
                                        </p:tgtEl>
                                        <p:attrNameLst>
                                          <p:attrName>ppt_x</p:attrName>
                                        </p:attrNameLst>
                                      </p:cBhvr>
                                      <p:tavLst>
                                        <p:tav tm="0">
                                          <p:val>
                                            <p:strVal val="#ppt_x"/>
                                          </p:val>
                                        </p:tav>
                                        <p:tav tm="100000">
                                          <p:val>
                                            <p:strVal val="#ppt_x"/>
                                          </p:val>
                                        </p:tav>
                                      </p:tavLst>
                                    </p:anim>
                                    <p:anim calcmode="lin" valueType="num">
                                      <p:cBhvr additive="base">
                                        <p:cTn id="8" dur="500" fill="hold"/>
                                        <p:tgtEl>
                                          <p:spTgt spid="163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9681" name="Rectangle 2"/>
          <p:cNvSpPr>
            <a:spLocks noGrp="1"/>
          </p:cNvSpPr>
          <p:nvPr>
            <p:ph type="title" idx="4294967295"/>
          </p:nvPr>
        </p:nvSpPr>
        <p:spPr/>
        <p:txBody>
          <a:bodyPr wrap="square" lIns="91440" tIns="45720" rIns="91440" bIns="45720" anchor="ctr" anchorCtr="0"/>
          <a:p>
            <a:r>
              <a:rPr lang="en-US" altLang="zh-CN" sz="2400" dirty="0">
                <a:latin typeface="楷体_GB2312" pitchFamily="49" charset="-122"/>
                <a:ea typeface="楷体_GB2312" pitchFamily="49" charset="-122"/>
              </a:rPr>
              <a:t>2</a:t>
            </a:r>
            <a:r>
              <a:rPr lang="zh-CN" altLang="en-US" sz="2400" dirty="0">
                <a:latin typeface="楷体_GB2312" pitchFamily="49" charset="-122"/>
                <a:ea typeface="楷体_GB2312" pitchFamily="49" charset="-122"/>
              </a:rPr>
              <a:t>、购进免税料件和进料加工（</a:t>
            </a:r>
            <a:r>
              <a:rPr lang="zh-CN" altLang="en-US" sz="2400" dirty="0"/>
              <a:t>步骤为七步）</a:t>
            </a:r>
            <a:endParaRPr lang="zh-CN" altLang="en-US" sz="2400" dirty="0"/>
          </a:p>
        </p:txBody>
      </p:sp>
      <p:sp>
        <p:nvSpPr>
          <p:cNvPr id="199682" name="Rectangle 3"/>
          <p:cNvSpPr>
            <a:spLocks noGrp="1"/>
          </p:cNvSpPr>
          <p:nvPr>
            <p:ph type="body" idx="4294967295"/>
          </p:nvPr>
        </p:nvSpPr>
        <p:spPr>
          <a:xfrm>
            <a:off x="1223963" y="1125538"/>
            <a:ext cx="7383462" cy="4543425"/>
          </a:xfrm>
        </p:spPr>
        <p:txBody>
          <a:bodyPr wrap="square" lIns="91440" tIns="45720" rIns="91440" bIns="45720" anchor="t" anchorCtr="0"/>
          <a:p>
            <a:pPr>
              <a:lnSpc>
                <a:spcPct val="115000"/>
              </a:lnSpc>
              <a:spcBef>
                <a:spcPts val="25"/>
              </a:spcBef>
            </a:pPr>
            <a:r>
              <a:rPr lang="zh-CN" altLang="en-US" sz="2400" b="0" dirty="0">
                <a:latin typeface="楷体_GB2312" pitchFamily="49" charset="-122"/>
                <a:ea typeface="楷体_GB2312" pitchFamily="49" charset="-122"/>
              </a:rPr>
              <a:t>第一步</a:t>
            </a:r>
            <a:r>
              <a:rPr lang="en-US" altLang="zh-CN" sz="2400" b="0" dirty="0">
                <a:ea typeface="楷体_GB2312" pitchFamily="49" charset="-122"/>
              </a:rPr>
              <a:t>——</a:t>
            </a:r>
            <a:r>
              <a:rPr lang="zh-CN" altLang="en-US" sz="2400" b="0" dirty="0">
                <a:latin typeface="楷体_GB2312" pitchFamily="49" charset="-122"/>
                <a:ea typeface="楷体_GB2312" pitchFamily="49" charset="-122"/>
              </a:rPr>
              <a:t>计算免抵退税不得免征和抵扣税额的抵减额：</a:t>
            </a:r>
            <a:endParaRPr lang="zh-CN" altLang="en-US" sz="2400" b="0" dirty="0">
              <a:latin typeface="楷体_GB2312" pitchFamily="49" charset="-122"/>
              <a:ea typeface="楷体_GB2312" pitchFamily="49" charset="-122"/>
            </a:endParaRPr>
          </a:p>
          <a:p>
            <a:pPr>
              <a:lnSpc>
                <a:spcPct val="115000"/>
              </a:lnSpc>
              <a:spcBef>
                <a:spcPts val="25"/>
              </a:spcBef>
            </a:pPr>
            <a:r>
              <a:rPr lang="zh-CN" altLang="en-US" sz="2400" b="0" dirty="0">
                <a:latin typeface="楷体_GB2312" pitchFamily="49" charset="-122"/>
                <a:ea typeface="楷体_GB2312" pitchFamily="49" charset="-122"/>
              </a:rPr>
              <a:t>免抵退税不得免征和抵扣税额抵减额＝免税进口料件的组成计税价格</a:t>
            </a:r>
            <a:r>
              <a:rPr lang="en-US" altLang="zh-CN" sz="2400" b="0" dirty="0">
                <a:latin typeface="楷体_GB2312" pitchFamily="49" charset="-122"/>
                <a:ea typeface="楷体_GB2312" pitchFamily="49" charset="-122"/>
              </a:rPr>
              <a:t>×</a:t>
            </a:r>
            <a:r>
              <a:rPr lang="zh-CN" altLang="en-US" sz="2400" b="0" dirty="0">
                <a:latin typeface="楷体_GB2312" pitchFamily="49" charset="-122"/>
                <a:ea typeface="楷体_GB2312" pitchFamily="49" charset="-122"/>
              </a:rPr>
              <a:t>（出口货物征税税率－出口货物退税税率） 　　</a:t>
            </a:r>
            <a:endParaRPr lang="zh-CN" altLang="en-US" sz="2400" b="0" dirty="0">
              <a:latin typeface="楷体_GB2312" pitchFamily="49" charset="-122"/>
              <a:ea typeface="楷体_GB2312" pitchFamily="49" charset="-122"/>
            </a:endParaRPr>
          </a:p>
          <a:p>
            <a:pPr>
              <a:lnSpc>
                <a:spcPct val="115000"/>
              </a:lnSpc>
              <a:spcBef>
                <a:spcPts val="25"/>
              </a:spcBef>
            </a:pPr>
            <a:r>
              <a:rPr lang="zh-CN" altLang="en-US" sz="2400" b="0" dirty="0">
                <a:latin typeface="楷体_GB2312" pitchFamily="49" charset="-122"/>
                <a:ea typeface="楷体_GB2312" pitchFamily="49" charset="-122"/>
              </a:rPr>
              <a:t>第二步</a:t>
            </a:r>
            <a:r>
              <a:rPr lang="en-US" altLang="zh-CN" sz="2400" b="0" dirty="0">
                <a:ea typeface="楷体_GB2312" pitchFamily="49" charset="-122"/>
              </a:rPr>
              <a:t>——</a:t>
            </a:r>
            <a:r>
              <a:rPr lang="zh-CN" altLang="en-US" sz="2400" b="0" dirty="0">
                <a:latin typeface="楷体_GB2312" pitchFamily="49" charset="-122"/>
                <a:ea typeface="楷体_GB2312" pitchFamily="49" charset="-122"/>
              </a:rPr>
              <a:t>剔税：计算不得免征和抵扣税额第三步</a:t>
            </a:r>
            <a:r>
              <a:rPr lang="en-US" altLang="zh-CN" sz="2400" b="0" dirty="0">
                <a:ea typeface="楷体_GB2312" pitchFamily="49" charset="-122"/>
              </a:rPr>
              <a:t>——</a:t>
            </a:r>
            <a:r>
              <a:rPr lang="zh-CN" altLang="en-US" sz="2400" b="0" dirty="0">
                <a:latin typeface="楷体_GB2312" pitchFamily="49" charset="-122"/>
                <a:ea typeface="楷体_GB2312" pitchFamily="49" charset="-122"/>
              </a:rPr>
              <a:t>抵税：计算当期应纳增值税额</a:t>
            </a:r>
            <a:br>
              <a:rPr lang="zh-CN" altLang="en-US" sz="2400" b="0" dirty="0">
                <a:latin typeface="楷体_GB2312" pitchFamily="49" charset="-122"/>
                <a:ea typeface="楷体_GB2312" pitchFamily="49" charset="-122"/>
              </a:rPr>
            </a:br>
            <a:r>
              <a:rPr lang="zh-CN" altLang="en-US" sz="2400" b="0" dirty="0">
                <a:latin typeface="楷体_GB2312" pitchFamily="49" charset="-122"/>
                <a:ea typeface="楷体_GB2312" pitchFamily="49" charset="-122"/>
              </a:rPr>
              <a:t>第四步</a:t>
            </a:r>
            <a:r>
              <a:rPr lang="en-US" altLang="zh-CN" sz="2400" b="0" dirty="0">
                <a:ea typeface="楷体_GB2312" pitchFamily="49" charset="-122"/>
              </a:rPr>
              <a:t>——</a:t>
            </a:r>
            <a:r>
              <a:rPr lang="zh-CN" altLang="en-US" sz="2400" b="0" dirty="0">
                <a:latin typeface="楷体_GB2312" pitchFamily="49" charset="-122"/>
                <a:ea typeface="楷体_GB2312" pitchFamily="49" charset="-122"/>
              </a:rPr>
              <a:t>计算免抵退税额抵减额</a:t>
            </a:r>
            <a:br>
              <a:rPr lang="zh-CN" altLang="en-US" sz="2400" b="0" dirty="0">
                <a:latin typeface="楷体_GB2312" pitchFamily="49" charset="-122"/>
                <a:ea typeface="楷体_GB2312" pitchFamily="49" charset="-122"/>
              </a:rPr>
            </a:br>
            <a:r>
              <a:rPr lang="zh-CN" altLang="en-US" sz="2400" b="0" dirty="0">
                <a:latin typeface="楷体_GB2312" pitchFamily="49" charset="-122"/>
                <a:ea typeface="楷体_GB2312" pitchFamily="49" charset="-122"/>
              </a:rPr>
              <a:t>第五步</a:t>
            </a:r>
            <a:r>
              <a:rPr lang="en-US" altLang="zh-CN" sz="2400" b="0" dirty="0">
                <a:ea typeface="楷体_GB2312" pitchFamily="49" charset="-122"/>
              </a:rPr>
              <a:t>——</a:t>
            </a:r>
            <a:r>
              <a:rPr lang="zh-CN" altLang="en-US" sz="2400" b="0" dirty="0">
                <a:latin typeface="楷体_GB2312" pitchFamily="49" charset="-122"/>
                <a:ea typeface="楷体_GB2312" pitchFamily="49" charset="-122"/>
              </a:rPr>
              <a:t>算尺度：计算免抵退税额</a:t>
            </a:r>
            <a:br>
              <a:rPr lang="zh-CN" altLang="en-US" sz="2400" b="0" dirty="0">
                <a:latin typeface="楷体_GB2312" pitchFamily="49" charset="-122"/>
                <a:ea typeface="楷体_GB2312" pitchFamily="49" charset="-122"/>
              </a:rPr>
            </a:br>
            <a:r>
              <a:rPr lang="zh-CN" altLang="en-US" sz="2400" b="0" dirty="0">
                <a:latin typeface="楷体_GB2312" pitchFamily="49" charset="-122"/>
                <a:ea typeface="楷体_GB2312" pitchFamily="49" charset="-122"/>
              </a:rPr>
              <a:t>第六步</a:t>
            </a:r>
            <a:r>
              <a:rPr lang="en-US" altLang="zh-CN" sz="2400" b="0" dirty="0">
                <a:ea typeface="楷体_GB2312" pitchFamily="49" charset="-122"/>
              </a:rPr>
              <a:t>——</a:t>
            </a:r>
            <a:r>
              <a:rPr lang="zh-CN" altLang="en-US" sz="2400" b="0" dirty="0">
                <a:latin typeface="楷体_GB2312" pitchFamily="49" charset="-122"/>
                <a:ea typeface="楷体_GB2312" pitchFamily="49" charset="-122"/>
              </a:rPr>
              <a:t>比较确定应退税额</a:t>
            </a:r>
            <a:br>
              <a:rPr lang="zh-CN" altLang="en-US" sz="2400" b="0" dirty="0">
                <a:latin typeface="楷体_GB2312" pitchFamily="49" charset="-122"/>
                <a:ea typeface="楷体_GB2312" pitchFamily="49" charset="-122"/>
              </a:rPr>
            </a:br>
            <a:r>
              <a:rPr lang="zh-CN" altLang="en-US" sz="2400" b="0" dirty="0">
                <a:latin typeface="楷体_GB2312" pitchFamily="49" charset="-122"/>
                <a:ea typeface="楷体_GB2312" pitchFamily="49" charset="-122"/>
              </a:rPr>
              <a:t>第七步</a:t>
            </a:r>
            <a:r>
              <a:rPr lang="en-US" altLang="zh-CN" sz="2400" b="0" dirty="0">
                <a:ea typeface="楷体_GB2312" pitchFamily="49" charset="-122"/>
              </a:rPr>
              <a:t>——</a:t>
            </a:r>
            <a:r>
              <a:rPr lang="zh-CN" altLang="en-US" sz="2400" b="0" dirty="0">
                <a:latin typeface="楷体_GB2312" pitchFamily="49" charset="-122"/>
                <a:ea typeface="楷体_GB2312" pitchFamily="49" charset="-122"/>
              </a:rPr>
              <a:t>确定免抵税额</a:t>
            </a:r>
            <a:br>
              <a:rPr lang="zh-CN" altLang="en-US" sz="2400" b="0" dirty="0">
                <a:latin typeface="楷体_GB2312" pitchFamily="49" charset="-122"/>
                <a:ea typeface="楷体_GB2312" pitchFamily="49" charset="-122"/>
              </a:rPr>
            </a:br>
            <a:endParaRPr lang="zh-CN" altLang="en-US" sz="2400" b="0" dirty="0">
              <a:latin typeface="楷体_GB2312" pitchFamily="49" charset="-122"/>
              <a:ea typeface="楷体_GB2312" pitchFamily="49" charset="-122"/>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0706" name="Rectangle 3"/>
          <p:cNvSpPr>
            <a:spLocks noGrp="1"/>
          </p:cNvSpPr>
          <p:nvPr>
            <p:ph type="body" idx="4294967295"/>
          </p:nvPr>
        </p:nvSpPr>
        <p:spPr>
          <a:xfrm>
            <a:off x="457200" y="533400"/>
            <a:ext cx="8534400" cy="5638800"/>
          </a:xfrm>
        </p:spPr>
        <p:txBody>
          <a:bodyPr wrap="square" lIns="91440" tIns="45720" rIns="91440" bIns="45720" anchor="t" anchorCtr="0"/>
          <a:p>
            <a:pPr>
              <a:lnSpc>
                <a:spcPts val="3840"/>
              </a:lnSpc>
            </a:pPr>
            <a:r>
              <a:rPr lang="zh-CN" altLang="en-US"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（二） “</a:t>
            </a:r>
            <a:r>
              <a:rPr lang="zh-CN" altLang="en-US"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先征后退”的计算方法</a:t>
            </a:r>
            <a:endParaRPr lang="zh-CN" altLang="en-US"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ts val="3840"/>
              </a:lnSpc>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应退税额＝外贸收购不含增值税购进金额</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退税率</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3840"/>
              </a:lnSpc>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出口货物数量</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加权平均单价 </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退税率</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3840"/>
              </a:lnSpc>
            </a:pPr>
            <a:endParaRPr lang="en-US" altLang="zh-CN"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3840"/>
              </a:lnSpc>
            </a:pP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例</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某进出口公司</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2022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月出口某国货物</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2000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吨，进货增值税专用发票列明单价</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吨，计税金额</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40000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元，退税税率</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，其应退税额为多少？</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3840"/>
              </a:lnSpc>
            </a:pP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【解析】</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应退增值税额</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=2000×20×13%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5200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a:t>
            </a:r>
            <a:br>
              <a:rPr lang="zh-CN" altLang="en-US" sz="2400" dirty="0">
                <a:latin typeface="楷体_GB2312" pitchFamily="49" charset="-122"/>
                <a:ea typeface="楷体_GB2312" pitchFamily="49" charset="-122"/>
              </a:rPr>
            </a:br>
            <a:endParaRPr lang="zh-CN" altLang="en-US" sz="2400" dirty="0">
              <a:latin typeface="楷体_GB2312" pitchFamily="49" charset="-122"/>
              <a:ea typeface="楷体_GB2312" pitchFamily="49" charset="-122"/>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1729" name="文本框 99"/>
          <p:cNvSpPr txBox="1"/>
          <p:nvPr/>
        </p:nvSpPr>
        <p:spPr>
          <a:xfrm>
            <a:off x="231775" y="293688"/>
            <a:ext cx="8334375" cy="5754370"/>
          </a:xfrm>
          <a:prstGeom prst="rect">
            <a:avLst/>
          </a:prstGeom>
          <a:noFill/>
          <a:ln w="9525">
            <a:noFill/>
          </a:ln>
        </p:spPr>
        <p:txBody>
          <a:bodyPr wrap="square" anchor="t" anchorCtr="0">
            <a:spAutoFit/>
          </a:bodyPr>
          <a:p>
            <a:pPr indent="306705"/>
            <a:r>
              <a:rPr lang="zh-CN" altLang="zh-CN" sz="2400">
                <a:solidFill>
                  <a:srgbClr val="FF0000"/>
                </a:solidFill>
                <a:latin typeface="微软雅黑" panose="020B0503020204020204" pitchFamily="34" charset="-122"/>
                <a:ea typeface="微软雅黑" panose="020B0503020204020204" pitchFamily="34" charset="-122"/>
              </a:rPr>
              <a:t>五、出口货物退（免）税规程</a:t>
            </a:r>
            <a:endParaRPr lang="zh-CN" altLang="zh-CN" sz="2400">
              <a:solidFill>
                <a:srgbClr val="FF0000"/>
              </a:solidFill>
              <a:latin typeface="微软雅黑" panose="020B0503020204020204" pitchFamily="34" charset="-122"/>
              <a:ea typeface="微软雅黑" panose="020B0503020204020204" pitchFamily="34" charset="-122"/>
            </a:endParaRPr>
          </a:p>
          <a:p>
            <a:pPr indent="306705"/>
            <a:endParaRPr lang="zh-CN" altLang="zh-CN" sz="2400">
              <a:solidFill>
                <a:srgbClr val="FF0000"/>
              </a:solidFill>
              <a:latin typeface="微软雅黑" panose="020B0503020204020204" pitchFamily="34" charset="-122"/>
              <a:ea typeface="微软雅黑" panose="020B0503020204020204" pitchFamily="34" charset="-122"/>
            </a:endParaRPr>
          </a:p>
          <a:p>
            <a:pPr indent="306705"/>
            <a:r>
              <a:rPr lang="zh-CN" altLang="zh-CN" sz="2000" b="1">
                <a:latin typeface="Times New Roman" panose="02020603050405020304" pitchFamily="18" charset="0"/>
                <a:ea typeface="宋体" panose="02010600030101010101" pitchFamily="2" charset="-122"/>
              </a:rPr>
              <a:t>（一）出口货物退（免）税的登记</a:t>
            </a:r>
            <a:endParaRPr lang="zh-CN" altLang="zh-CN" sz="2000" b="1">
              <a:latin typeface="Times New Roman" panose="02020603050405020304" pitchFamily="18" charset="0"/>
              <a:ea typeface="宋体" panose="02010600030101010101" pitchFamily="2" charset="-122"/>
            </a:endParaRPr>
          </a:p>
          <a:p>
            <a:pPr indent="306705"/>
            <a:r>
              <a:rPr lang="zh-CN" altLang="zh-CN" sz="2000">
                <a:latin typeface="Times New Roman" panose="02020603050405020304" pitchFamily="18" charset="0"/>
                <a:ea typeface="宋体" panose="02010600030101010101" pitchFamily="2" charset="-122"/>
              </a:rPr>
              <a:t>对外贸易经营者、没有出口经营资格的生产企业委托出口自产货物</a:t>
            </a:r>
            <a:r>
              <a:rPr lang="en-US" altLang="zh-CN" sz="2000">
                <a:latin typeface="Times New Roman" panose="02020603050405020304" pitchFamily="18" charset="0"/>
                <a:ea typeface="宋体" panose="02010600030101010101" pitchFamily="2" charset="-122"/>
              </a:rPr>
              <a:t>(</a:t>
            </a:r>
            <a:r>
              <a:rPr lang="zh-CN" altLang="zh-CN" sz="2000">
                <a:latin typeface="Times New Roman" panose="02020603050405020304" pitchFamily="18" charset="0"/>
                <a:ea typeface="宋体" panose="02010600030101010101" pitchFamily="2" charset="-122"/>
              </a:rPr>
              <a:t>含视同自产产品</a:t>
            </a:r>
            <a:r>
              <a:rPr lang="en-US" altLang="zh-CN" sz="2000">
                <a:latin typeface="Times New Roman" panose="02020603050405020304" pitchFamily="18" charset="0"/>
                <a:ea typeface="宋体" panose="02010600030101010101" pitchFamily="2" charset="-122"/>
              </a:rPr>
              <a:t>)</a:t>
            </a:r>
            <a:r>
              <a:rPr lang="zh-CN" altLang="zh-CN" sz="2000">
                <a:latin typeface="Times New Roman" panose="02020603050405020304" pitchFamily="18" charset="0"/>
                <a:ea typeface="宋体" panose="02010600030101010101" pitchFamily="2" charset="-122"/>
              </a:rPr>
              <a:t>、特定退（免）税的企业和人员，应分别在备案登记、代理出口协议签定之日起</a:t>
            </a:r>
            <a:r>
              <a:rPr lang="en-US" altLang="zh-CN" sz="2000">
                <a:latin typeface="Times New Roman" panose="02020603050405020304" pitchFamily="18" charset="0"/>
                <a:ea typeface="宋体" panose="02010600030101010101" pitchFamily="2" charset="-122"/>
              </a:rPr>
              <a:t>30</a:t>
            </a:r>
            <a:r>
              <a:rPr lang="zh-CN" altLang="zh-CN" sz="2000">
                <a:latin typeface="Times New Roman" panose="02020603050405020304" pitchFamily="18" charset="0"/>
                <a:ea typeface="宋体" panose="02010600030101010101" pitchFamily="2" charset="-122"/>
              </a:rPr>
              <a:t>日内持有关资料，填写《出口货物退</a:t>
            </a:r>
            <a:r>
              <a:rPr lang="en-US" altLang="zh-CN" sz="2000">
                <a:latin typeface="Times New Roman" panose="02020603050405020304" pitchFamily="18" charset="0"/>
                <a:ea typeface="宋体" panose="02010600030101010101" pitchFamily="2" charset="-122"/>
              </a:rPr>
              <a:t>(</a:t>
            </a:r>
            <a:r>
              <a:rPr lang="zh-CN" altLang="zh-CN" sz="2000">
                <a:latin typeface="Times New Roman" panose="02020603050405020304" pitchFamily="18" charset="0"/>
                <a:ea typeface="宋体" panose="02010600030101010101" pitchFamily="2" charset="-122"/>
              </a:rPr>
              <a:t>免</a:t>
            </a:r>
            <a:r>
              <a:rPr lang="en-US" altLang="zh-CN" sz="2000">
                <a:latin typeface="Times New Roman" panose="02020603050405020304" pitchFamily="18" charset="0"/>
                <a:ea typeface="宋体" panose="02010600030101010101" pitchFamily="2" charset="-122"/>
              </a:rPr>
              <a:t>)</a:t>
            </a:r>
            <a:r>
              <a:rPr lang="zh-CN" altLang="zh-CN" sz="2000">
                <a:latin typeface="Times New Roman" panose="02020603050405020304" pitchFamily="18" charset="0"/>
                <a:ea typeface="宋体" panose="02010600030101010101" pitchFamily="2" charset="-122"/>
              </a:rPr>
              <a:t>税认定表》，到所在地税务机关办理出口货物退</a:t>
            </a:r>
            <a:r>
              <a:rPr lang="en-US" altLang="zh-CN" sz="2000">
                <a:latin typeface="Times New Roman" panose="02020603050405020304" pitchFamily="18" charset="0"/>
                <a:ea typeface="宋体" panose="02010600030101010101" pitchFamily="2" charset="-122"/>
              </a:rPr>
              <a:t>(</a:t>
            </a:r>
            <a:r>
              <a:rPr lang="zh-CN" altLang="zh-CN" sz="2000">
                <a:latin typeface="Times New Roman" panose="02020603050405020304" pitchFamily="18" charset="0"/>
                <a:ea typeface="宋体" panose="02010600030101010101" pitchFamily="2" charset="-122"/>
              </a:rPr>
              <a:t>免</a:t>
            </a:r>
            <a:r>
              <a:rPr lang="en-US" altLang="zh-CN" sz="2000">
                <a:latin typeface="Times New Roman" panose="02020603050405020304" pitchFamily="18" charset="0"/>
                <a:ea typeface="宋体" panose="02010600030101010101" pitchFamily="2" charset="-122"/>
              </a:rPr>
              <a:t>)</a:t>
            </a:r>
            <a:r>
              <a:rPr lang="zh-CN" altLang="zh-CN" sz="2000">
                <a:latin typeface="Times New Roman" panose="02020603050405020304" pitchFamily="18" charset="0"/>
                <a:ea typeface="宋体" panose="02010600030101010101" pitchFamily="2" charset="-122"/>
              </a:rPr>
              <a:t>税认定手续。</a:t>
            </a:r>
            <a:endParaRPr lang="zh-CN" altLang="zh-CN" sz="2000">
              <a:latin typeface="Times New Roman" panose="02020603050405020304" pitchFamily="18" charset="0"/>
              <a:ea typeface="宋体" panose="02010600030101010101" pitchFamily="2" charset="-122"/>
            </a:endParaRPr>
          </a:p>
          <a:p>
            <a:pPr indent="306705"/>
            <a:r>
              <a:rPr lang="zh-CN" altLang="zh-CN" sz="2000">
                <a:latin typeface="Times New Roman" panose="02020603050405020304" pitchFamily="18" charset="0"/>
                <a:ea typeface="宋体" panose="02010600030101010101" pitchFamily="2" charset="-122"/>
              </a:rPr>
              <a:t>出口企业退（免）税认定申请需提供以下资料：</a:t>
            </a:r>
            <a:endParaRPr lang="zh-CN" altLang="zh-CN" sz="2000">
              <a:latin typeface="Times New Roman" panose="02020603050405020304" pitchFamily="18" charset="0"/>
              <a:ea typeface="宋体" panose="02010600030101010101" pitchFamily="2" charset="-122"/>
            </a:endParaRPr>
          </a:p>
          <a:p>
            <a:pPr indent="306705"/>
            <a:r>
              <a:rPr lang="zh-CN" altLang="zh-CN" sz="2000">
                <a:latin typeface="Times New Roman" panose="02020603050405020304" pitchFamily="18" charset="0"/>
                <a:ea typeface="宋体" panose="02010600030101010101" pitchFamily="2" charset="-122"/>
              </a:rPr>
              <a:t>（</a:t>
            </a:r>
            <a:r>
              <a:rPr lang="en-US" altLang="zh-CN" sz="2000">
                <a:latin typeface="Times New Roman" panose="02020603050405020304" pitchFamily="18" charset="0"/>
                <a:ea typeface="宋体" panose="02010600030101010101" pitchFamily="2" charset="-122"/>
              </a:rPr>
              <a:t>1</a:t>
            </a:r>
            <a:r>
              <a:rPr lang="zh-CN" altLang="zh-CN" sz="2000">
                <a:latin typeface="Times New Roman" panose="02020603050405020304" pitchFamily="18" charset="0"/>
                <a:ea typeface="宋体" panose="02010600030101010101" pitchFamily="2" charset="-122"/>
              </a:rPr>
              <a:t>）《出口货物退（免）税认定表》一式两份；</a:t>
            </a:r>
            <a:endParaRPr lang="zh-CN" altLang="zh-CN" sz="2000">
              <a:latin typeface="Times New Roman" panose="02020603050405020304" pitchFamily="18" charset="0"/>
              <a:ea typeface="宋体" panose="02010600030101010101" pitchFamily="2" charset="-122"/>
            </a:endParaRPr>
          </a:p>
          <a:p>
            <a:pPr indent="306705"/>
            <a:r>
              <a:rPr lang="zh-CN" altLang="zh-CN" sz="2000">
                <a:latin typeface="Times New Roman" panose="02020603050405020304" pitchFamily="18" charset="0"/>
                <a:ea typeface="宋体" panose="02010600030101010101" pitchFamily="2" charset="-122"/>
              </a:rPr>
              <a:t>（</a:t>
            </a:r>
            <a:r>
              <a:rPr lang="en-US" altLang="zh-CN" sz="2000">
                <a:latin typeface="Times New Roman" panose="02020603050405020304" pitchFamily="18" charset="0"/>
                <a:ea typeface="宋体" panose="02010600030101010101" pitchFamily="2" charset="-122"/>
              </a:rPr>
              <a:t>2</a:t>
            </a:r>
            <a:r>
              <a:rPr lang="zh-CN" altLang="zh-CN" sz="2000">
                <a:latin typeface="Times New Roman" panose="02020603050405020304" pitchFamily="18" charset="0"/>
                <a:ea typeface="宋体" panose="02010600030101010101" pitchFamily="2" charset="-122"/>
              </a:rPr>
              <a:t>）出示《税务登记证》（副本）；</a:t>
            </a:r>
            <a:r>
              <a:rPr lang="en-US" altLang="zh-CN" sz="2000">
                <a:latin typeface="Times New Roman" panose="02020603050405020304" pitchFamily="18" charset="0"/>
                <a:ea typeface="宋体" panose="02010600030101010101" pitchFamily="2" charset="-122"/>
              </a:rPr>
              <a:t> </a:t>
            </a:r>
            <a:endParaRPr lang="zh-CN" altLang="zh-CN" sz="2000">
              <a:latin typeface="Times New Roman" panose="02020603050405020304" pitchFamily="18" charset="0"/>
              <a:ea typeface="宋体" panose="02010600030101010101" pitchFamily="2" charset="-122"/>
            </a:endParaRPr>
          </a:p>
          <a:p>
            <a:pPr indent="306705"/>
            <a:r>
              <a:rPr lang="zh-CN" altLang="zh-CN" sz="2000">
                <a:latin typeface="Times New Roman" panose="02020603050405020304" pitchFamily="18" charset="0"/>
                <a:ea typeface="宋体" panose="02010600030101010101" pitchFamily="2" charset="-122"/>
              </a:rPr>
              <a:t>（</a:t>
            </a:r>
            <a:r>
              <a:rPr lang="en-US" altLang="zh-CN" sz="2000">
                <a:latin typeface="Times New Roman" panose="02020603050405020304" pitchFamily="18" charset="0"/>
                <a:ea typeface="宋体" panose="02010600030101010101" pitchFamily="2" charset="-122"/>
              </a:rPr>
              <a:t>3</a:t>
            </a:r>
            <a:r>
              <a:rPr lang="zh-CN" altLang="zh-CN" sz="2000">
                <a:latin typeface="Times New Roman" panose="02020603050405020304" pitchFamily="18" charset="0"/>
                <a:ea typeface="宋体" panose="02010600030101010101" pitchFamily="2" charset="-122"/>
              </a:rPr>
              <a:t>）《对外贸易经营者备案登记表》原件及其复印件；没有出口经营资格的生产企业委托出口货物的，提供代理出口协议原件及其复印件；</a:t>
            </a:r>
            <a:endParaRPr lang="zh-CN" altLang="zh-CN" sz="2000">
              <a:latin typeface="Times New Roman" panose="02020603050405020304" pitchFamily="18" charset="0"/>
              <a:ea typeface="宋体" panose="02010600030101010101" pitchFamily="2" charset="-122"/>
            </a:endParaRPr>
          </a:p>
          <a:p>
            <a:pPr indent="306705"/>
            <a:r>
              <a:rPr lang="zh-CN" altLang="zh-CN" sz="2000">
                <a:latin typeface="Times New Roman" panose="02020603050405020304" pitchFamily="18" charset="0"/>
                <a:ea typeface="宋体" panose="02010600030101010101" pitchFamily="2" charset="-122"/>
              </a:rPr>
              <a:t>（</a:t>
            </a:r>
            <a:r>
              <a:rPr lang="en-US" altLang="zh-CN" sz="2000">
                <a:latin typeface="Times New Roman" panose="02020603050405020304" pitchFamily="18" charset="0"/>
                <a:ea typeface="宋体" panose="02010600030101010101" pitchFamily="2" charset="-122"/>
              </a:rPr>
              <a:t>4</a:t>
            </a:r>
            <a:r>
              <a:rPr lang="zh-CN" altLang="zh-CN" sz="2000">
                <a:latin typeface="Times New Roman" panose="02020603050405020304" pitchFamily="18" charset="0"/>
                <a:ea typeface="宋体" panose="02010600030101010101" pitchFamily="2" charset="-122"/>
              </a:rPr>
              <a:t>）按规定不需办理备案登记的外商投资企业应提供《中华人民共和国外商投资企业批准证书》或《中华人民共和国台港澳侨投资企业批准证书》原件及其复印件；</a:t>
            </a:r>
            <a:r>
              <a:rPr lang="en-US" altLang="zh-CN" sz="2000">
                <a:latin typeface="Times New Roman" panose="02020603050405020304" pitchFamily="18" charset="0"/>
                <a:ea typeface="宋体" panose="02010600030101010101" pitchFamily="2" charset="-122"/>
              </a:rPr>
              <a:t>  </a:t>
            </a:r>
            <a:endParaRPr lang="zh-CN" altLang="zh-CN" sz="2000">
              <a:latin typeface="Times New Roman" panose="02020603050405020304" pitchFamily="18" charset="0"/>
              <a:ea typeface="宋体" panose="02010600030101010101" pitchFamily="2" charset="-122"/>
            </a:endParaRPr>
          </a:p>
          <a:p>
            <a:pPr indent="306705"/>
            <a:r>
              <a:rPr lang="zh-CN" altLang="zh-CN" sz="2000">
                <a:latin typeface="Times New Roman" panose="02020603050405020304" pitchFamily="18" charset="0"/>
                <a:ea typeface="宋体" panose="02010600030101010101" pitchFamily="2" charset="-122"/>
              </a:rPr>
              <a:t>（</a:t>
            </a:r>
            <a:r>
              <a:rPr lang="en-US" altLang="zh-CN" sz="2000">
                <a:latin typeface="Times New Roman" panose="02020603050405020304" pitchFamily="18" charset="0"/>
                <a:ea typeface="宋体" panose="02010600030101010101" pitchFamily="2" charset="-122"/>
              </a:rPr>
              <a:t>5</a:t>
            </a:r>
            <a:r>
              <a:rPr lang="zh-CN" altLang="zh-CN" sz="2000">
                <a:latin typeface="Times New Roman" panose="02020603050405020304" pitchFamily="18" charset="0"/>
                <a:ea typeface="宋体" panose="02010600030101010101" pitchFamily="2" charset="-122"/>
              </a:rPr>
              <a:t>）《海关自理报关单位注册登记证明书》原件及其复印件；</a:t>
            </a:r>
            <a:endParaRPr lang="zh-CN" altLang="zh-CN" sz="2000">
              <a:latin typeface="Times New Roman" panose="02020603050405020304" pitchFamily="18" charset="0"/>
              <a:ea typeface="宋体" panose="02010600030101010101" pitchFamily="2" charset="-122"/>
            </a:endParaRPr>
          </a:p>
          <a:p>
            <a:pPr indent="306705"/>
            <a:r>
              <a:rPr lang="zh-CN" altLang="zh-CN" sz="2000">
                <a:latin typeface="Times New Roman" panose="02020603050405020304" pitchFamily="18" charset="0"/>
                <a:ea typeface="宋体" panose="02010600030101010101" pitchFamily="2" charset="-122"/>
              </a:rPr>
              <a:t>（</a:t>
            </a:r>
            <a:r>
              <a:rPr lang="en-US" altLang="zh-CN" sz="2000">
                <a:latin typeface="Times New Roman" panose="02020603050405020304" pitchFamily="18" charset="0"/>
                <a:ea typeface="宋体" panose="02010600030101010101" pitchFamily="2" charset="-122"/>
              </a:rPr>
              <a:t>6</a:t>
            </a:r>
            <a:r>
              <a:rPr lang="zh-CN" altLang="zh-CN" sz="2000">
                <a:latin typeface="Times New Roman" panose="02020603050405020304" pitchFamily="18" charset="0"/>
                <a:ea typeface="宋体" panose="02010600030101010101" pitchFamily="2" charset="-122"/>
              </a:rPr>
              <a:t>）出口退税账户银行印鉴卡原件及复印件</a:t>
            </a:r>
            <a:endParaRPr lang="zh-CN" altLang="zh-CN" sz="2000">
              <a:latin typeface="Times New Roman" panose="02020603050405020304" pitchFamily="18" charset="0"/>
              <a:ea typeface="宋体" panose="02010600030101010101" pitchFamily="2" charset="-122"/>
            </a:endParaRPr>
          </a:p>
          <a:p>
            <a:pPr indent="306705"/>
            <a:r>
              <a:rPr lang="zh-CN" altLang="zh-CN" sz="2000">
                <a:latin typeface="Times New Roman" panose="02020603050405020304" pitchFamily="18" charset="0"/>
                <a:ea typeface="宋体" panose="02010600030101010101" pitchFamily="2" charset="-122"/>
              </a:rPr>
              <a:t>（</a:t>
            </a:r>
            <a:r>
              <a:rPr lang="en-US" altLang="zh-CN" sz="2000">
                <a:latin typeface="Times New Roman" panose="02020603050405020304" pitchFamily="18" charset="0"/>
                <a:ea typeface="宋体" panose="02010600030101010101" pitchFamily="2" charset="-122"/>
              </a:rPr>
              <a:t>7</a:t>
            </a:r>
            <a:r>
              <a:rPr lang="zh-CN" altLang="zh-CN" sz="2000">
                <a:latin typeface="Times New Roman" panose="02020603050405020304" pitchFamily="18" charset="0"/>
                <a:ea typeface="宋体" panose="02010600030101010101" pitchFamily="2" charset="-122"/>
              </a:rPr>
              <a:t>）主管退税税务机关要求提供的其他证件、资料。</a:t>
            </a:r>
            <a:endParaRPr lang="zh-CN" altLang="en-US" sz="2000">
              <a:latin typeface="Arial" panose="020B0604020202020204" pitchFamily="34" charset="0"/>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2753" name="文本框 99"/>
          <p:cNvSpPr txBox="1"/>
          <p:nvPr/>
        </p:nvSpPr>
        <p:spPr>
          <a:xfrm>
            <a:off x="606425" y="304800"/>
            <a:ext cx="7700963" cy="6554470"/>
          </a:xfrm>
          <a:prstGeom prst="rect">
            <a:avLst/>
          </a:prstGeom>
          <a:noFill/>
          <a:ln w="9525">
            <a:noFill/>
          </a:ln>
        </p:spPr>
        <p:txBody>
          <a:bodyPr wrap="square" anchor="t" anchorCtr="0">
            <a:spAutoFit/>
          </a:bodyPr>
          <a:p>
            <a:pPr indent="276225"/>
            <a:r>
              <a:rPr lang="zh-CN" altLang="zh-CN" sz="2000" b="1">
                <a:latin typeface="Times New Roman" panose="02020603050405020304" pitchFamily="18" charset="0"/>
                <a:ea typeface="宋体" panose="02010600030101010101" pitchFamily="2" charset="-122"/>
              </a:rPr>
              <a:t>（二）出口货物退免税的申报</a:t>
            </a:r>
            <a:endParaRPr lang="zh-CN" altLang="zh-CN" sz="2000" b="1">
              <a:latin typeface="Times New Roman" panose="02020603050405020304" pitchFamily="18" charset="0"/>
              <a:ea typeface="宋体" panose="02010600030101010101" pitchFamily="2" charset="-122"/>
            </a:endParaRPr>
          </a:p>
          <a:p>
            <a:pPr indent="276225"/>
            <a:r>
              <a:rPr lang="zh-CN" altLang="zh-CN" sz="2000">
                <a:latin typeface="Times New Roman" panose="02020603050405020304" pitchFamily="18" charset="0"/>
                <a:ea typeface="宋体" panose="02010600030101010101" pitchFamily="2" charset="-122"/>
              </a:rPr>
              <a:t>        出口企业向征税机关的退税部门办理免、抵、退税申报时，应提供申报表和经征税门审核签章的当期《增值税纳税申报表》及有关退税凭证。从</a:t>
            </a:r>
            <a:r>
              <a:rPr lang="en-US" altLang="zh-CN" sz="2000">
                <a:latin typeface="Times New Roman" panose="02020603050405020304" pitchFamily="18" charset="0"/>
                <a:ea typeface="宋体" panose="02010600030101010101" pitchFamily="2" charset="-122"/>
              </a:rPr>
              <a:t>2006</a:t>
            </a:r>
            <a:r>
              <a:rPr lang="zh-CN" altLang="zh-CN" sz="2000">
                <a:latin typeface="Times New Roman" panose="02020603050405020304" pitchFamily="18" charset="0"/>
                <a:ea typeface="宋体" panose="02010600030101010101" pitchFamily="2" charset="-122"/>
              </a:rPr>
              <a:t>年</a:t>
            </a:r>
            <a:r>
              <a:rPr lang="en-US" altLang="zh-CN" sz="2000">
                <a:latin typeface="Times New Roman" panose="02020603050405020304" pitchFamily="18" charset="0"/>
                <a:ea typeface="宋体" panose="02010600030101010101" pitchFamily="2" charset="-122"/>
              </a:rPr>
              <a:t>1</a:t>
            </a:r>
            <a:r>
              <a:rPr lang="zh-CN" altLang="zh-CN" sz="2000">
                <a:latin typeface="Times New Roman" panose="02020603050405020304" pitchFamily="18" charset="0"/>
                <a:ea typeface="宋体" panose="02010600030101010101" pitchFamily="2" charset="-122"/>
              </a:rPr>
              <a:t>月</a:t>
            </a:r>
            <a:r>
              <a:rPr lang="en-US" altLang="zh-CN" sz="2000">
                <a:latin typeface="Times New Roman" panose="02020603050405020304" pitchFamily="18" charset="0"/>
                <a:ea typeface="宋体" panose="02010600030101010101" pitchFamily="2" charset="-122"/>
              </a:rPr>
              <a:t>1</a:t>
            </a:r>
            <a:r>
              <a:rPr lang="zh-CN" altLang="zh-CN" sz="2000">
                <a:latin typeface="Times New Roman" panose="02020603050405020304" pitchFamily="18" charset="0"/>
                <a:ea typeface="宋体" panose="02010600030101010101" pitchFamily="2" charset="-122"/>
              </a:rPr>
              <a:t>日起启用新的出口货物退免税申报表：生产企业的申报表有《生产企业出口货物免抵退税申报汇总表》（见表</a:t>
            </a:r>
            <a:r>
              <a:rPr lang="en-US" altLang="zh-CN" sz="2000">
                <a:latin typeface="Times New Roman" panose="02020603050405020304" pitchFamily="18" charset="0"/>
                <a:ea typeface="宋体" panose="02010600030101010101" pitchFamily="2" charset="-122"/>
              </a:rPr>
              <a:t>2-19</a:t>
            </a:r>
            <a:r>
              <a:rPr lang="zh-CN" altLang="zh-CN" sz="2000">
                <a:latin typeface="Times New Roman" panose="02020603050405020304" pitchFamily="18" charset="0"/>
                <a:ea typeface="宋体" panose="02010600030101010101" pitchFamily="2" charset="-122"/>
              </a:rPr>
              <a:t>）、《生产企业出口货物免抵退税申报明细表》（见表</a:t>
            </a:r>
            <a:r>
              <a:rPr lang="en-US" altLang="zh-CN" sz="2000">
                <a:latin typeface="Times New Roman" panose="02020603050405020304" pitchFamily="18" charset="0"/>
                <a:ea typeface="宋体" panose="02010600030101010101" pitchFamily="2" charset="-122"/>
              </a:rPr>
              <a:t>2-20</a:t>
            </a:r>
            <a:r>
              <a:rPr lang="zh-CN" altLang="zh-CN" sz="2000">
                <a:latin typeface="Times New Roman" panose="02020603050405020304" pitchFamily="18" charset="0"/>
                <a:ea typeface="宋体" panose="02010600030101010101" pitchFamily="2" charset="-122"/>
              </a:rPr>
              <a:t>）；外贸企业的申报表有《外贸企业出口货物退税汇总申报表》（见表</a:t>
            </a:r>
            <a:r>
              <a:rPr lang="en-US" altLang="zh-CN" sz="2000">
                <a:latin typeface="Times New Roman" panose="02020603050405020304" pitchFamily="18" charset="0"/>
                <a:ea typeface="宋体" panose="02010600030101010101" pitchFamily="2" charset="-122"/>
              </a:rPr>
              <a:t>2-21</a:t>
            </a:r>
            <a:r>
              <a:rPr lang="zh-CN" altLang="zh-CN" sz="2000">
                <a:latin typeface="Times New Roman" panose="02020603050405020304" pitchFamily="18" charset="0"/>
                <a:ea typeface="宋体" panose="02010600030101010101" pitchFamily="2" charset="-122"/>
              </a:rPr>
              <a:t>）、《出口货物进货凭证申报表》。</a:t>
            </a:r>
            <a:endParaRPr lang="zh-CN" altLang="zh-CN" sz="2000">
              <a:latin typeface="Times New Roman" panose="02020603050405020304" pitchFamily="18" charset="0"/>
              <a:ea typeface="宋体" panose="02010600030101010101" pitchFamily="2" charset="-122"/>
            </a:endParaRPr>
          </a:p>
          <a:p>
            <a:pPr indent="276225"/>
            <a:r>
              <a:rPr lang="zh-CN" altLang="zh-CN" sz="2000" b="1">
                <a:latin typeface="Times New Roman" panose="02020603050405020304" pitchFamily="18" charset="0"/>
                <a:ea typeface="宋体" panose="02010600030101010101" pitchFamily="2" charset="-122"/>
              </a:rPr>
              <a:t>（三）退税凭证</a:t>
            </a:r>
            <a:endParaRPr lang="zh-CN" altLang="zh-CN" sz="2000" b="1">
              <a:latin typeface="Times New Roman" panose="02020603050405020304" pitchFamily="18" charset="0"/>
              <a:ea typeface="宋体" panose="02010600030101010101" pitchFamily="2" charset="-122"/>
            </a:endParaRPr>
          </a:p>
          <a:p>
            <a:pPr indent="276225"/>
            <a:r>
              <a:rPr lang="zh-CN" altLang="zh-CN" sz="2000">
                <a:latin typeface="Times New Roman" panose="02020603050405020304" pitchFamily="18" charset="0"/>
                <a:ea typeface="宋体" panose="02010600030101010101" pitchFamily="2" charset="-122"/>
              </a:rPr>
              <a:t>      办理出口退税时，必须提供以下凭证：</a:t>
            </a:r>
            <a:endParaRPr lang="zh-CN" altLang="zh-CN" sz="2000">
              <a:latin typeface="Times New Roman" panose="02020603050405020304" pitchFamily="18" charset="0"/>
              <a:ea typeface="宋体" panose="02010600030101010101" pitchFamily="2" charset="-122"/>
            </a:endParaRPr>
          </a:p>
          <a:p>
            <a:pPr indent="276225"/>
            <a:r>
              <a:rPr lang="zh-CN" altLang="zh-CN" sz="2000">
                <a:latin typeface="Times New Roman" panose="02020603050405020304" pitchFamily="18" charset="0"/>
                <a:ea typeface="宋体" panose="02010600030101010101" pitchFamily="2" charset="-122"/>
              </a:rPr>
              <a:t>（</a:t>
            </a:r>
            <a:r>
              <a:rPr lang="en-US" altLang="zh-CN" sz="2000">
                <a:latin typeface="Times New Roman" panose="02020603050405020304" pitchFamily="18" charset="0"/>
                <a:ea typeface="宋体" panose="02010600030101010101" pitchFamily="2" charset="-122"/>
              </a:rPr>
              <a:t>1</a:t>
            </a:r>
            <a:r>
              <a:rPr lang="zh-CN" altLang="zh-CN" sz="2000">
                <a:latin typeface="Times New Roman" panose="02020603050405020304" pitchFamily="18" charset="0"/>
                <a:ea typeface="宋体" panose="02010600030101010101" pitchFamily="2" charset="-122"/>
              </a:rPr>
              <a:t>）购进出口货物的增值税专用发票（抵扣联）或普通发票、出口销售发票。</a:t>
            </a:r>
            <a:endParaRPr lang="zh-CN" altLang="zh-CN" sz="2000">
              <a:latin typeface="Times New Roman" panose="02020603050405020304" pitchFamily="18" charset="0"/>
              <a:ea typeface="宋体" panose="02010600030101010101" pitchFamily="2" charset="-122"/>
            </a:endParaRPr>
          </a:p>
          <a:p>
            <a:pPr indent="276225"/>
            <a:r>
              <a:rPr lang="zh-CN" altLang="zh-CN" sz="2000">
                <a:latin typeface="Times New Roman" panose="02020603050405020304" pitchFamily="18" charset="0"/>
                <a:ea typeface="宋体" panose="02010600030101010101" pitchFamily="2" charset="-122"/>
              </a:rPr>
              <a:t>申请退消费税的企业，还应提供“税收（出口货物专用）缴款书”或“出口货物完税分割单”。</a:t>
            </a:r>
            <a:endParaRPr lang="zh-CN" altLang="zh-CN" sz="2000">
              <a:latin typeface="Times New Roman" panose="02020603050405020304" pitchFamily="18" charset="0"/>
              <a:ea typeface="宋体" panose="02010600030101010101" pitchFamily="2" charset="-122"/>
            </a:endParaRPr>
          </a:p>
          <a:p>
            <a:pPr indent="276225"/>
            <a:r>
              <a:rPr lang="zh-CN" altLang="zh-CN" sz="2000">
                <a:latin typeface="Times New Roman" panose="02020603050405020304" pitchFamily="18" charset="0"/>
                <a:ea typeface="宋体" panose="02010600030101010101" pitchFamily="2" charset="-122"/>
              </a:rPr>
              <a:t>（</a:t>
            </a:r>
            <a:r>
              <a:rPr lang="en-US" altLang="zh-CN" sz="2000">
                <a:latin typeface="Times New Roman" panose="02020603050405020304" pitchFamily="18" charset="0"/>
                <a:ea typeface="宋体" panose="02010600030101010101" pitchFamily="2" charset="-122"/>
              </a:rPr>
              <a:t>2</a:t>
            </a:r>
            <a:r>
              <a:rPr lang="zh-CN" altLang="zh-CN" sz="2000">
                <a:latin typeface="Times New Roman" panose="02020603050405020304" pitchFamily="18" charset="0"/>
                <a:ea typeface="宋体" panose="02010600030101010101" pitchFamily="2" charset="-122"/>
              </a:rPr>
              <a:t>）盖有海关验讫章的出口货物报关单（出口退税专用）；</a:t>
            </a:r>
            <a:endParaRPr lang="zh-CN" altLang="zh-CN" sz="2000">
              <a:latin typeface="Times New Roman" panose="02020603050405020304" pitchFamily="18" charset="0"/>
              <a:ea typeface="宋体" panose="02010600030101010101" pitchFamily="2" charset="-122"/>
            </a:endParaRPr>
          </a:p>
          <a:p>
            <a:pPr indent="276225"/>
            <a:r>
              <a:rPr lang="zh-CN" altLang="zh-CN" sz="2000">
                <a:latin typeface="Times New Roman" panose="02020603050405020304" pitchFamily="18" charset="0"/>
                <a:ea typeface="宋体" panose="02010600030101010101" pitchFamily="2" charset="-122"/>
              </a:rPr>
              <a:t>（</a:t>
            </a:r>
            <a:r>
              <a:rPr lang="en-US" altLang="zh-CN" sz="2000">
                <a:latin typeface="Times New Roman" panose="02020603050405020304" pitchFamily="18" charset="0"/>
                <a:ea typeface="宋体" panose="02010600030101010101" pitchFamily="2" charset="-122"/>
              </a:rPr>
              <a:t>3</a:t>
            </a:r>
            <a:r>
              <a:rPr lang="zh-CN" altLang="zh-CN" sz="2000">
                <a:latin typeface="Times New Roman" panose="02020603050405020304" pitchFamily="18" charset="0"/>
                <a:ea typeface="宋体" panose="02010600030101010101" pitchFamily="2" charset="-122"/>
              </a:rPr>
              <a:t>）由外汇管理部门核准开具的出口收汇核销单（出口退税专用）；</a:t>
            </a:r>
            <a:endParaRPr lang="zh-CN" altLang="zh-CN" sz="2000">
              <a:latin typeface="Times New Roman" panose="02020603050405020304" pitchFamily="18" charset="0"/>
              <a:ea typeface="宋体" panose="02010600030101010101" pitchFamily="2" charset="-122"/>
            </a:endParaRPr>
          </a:p>
          <a:p>
            <a:pPr indent="276225"/>
            <a:r>
              <a:rPr lang="zh-CN" altLang="zh-CN" sz="2000">
                <a:latin typeface="Times New Roman" panose="02020603050405020304" pitchFamily="18" charset="0"/>
                <a:ea typeface="宋体" panose="02010600030101010101" pitchFamily="2" charset="-122"/>
              </a:rPr>
              <a:t>（</a:t>
            </a:r>
            <a:r>
              <a:rPr lang="en-US" altLang="zh-CN" sz="2000">
                <a:latin typeface="Times New Roman" panose="02020603050405020304" pitchFamily="18" charset="0"/>
                <a:ea typeface="宋体" panose="02010600030101010101" pitchFamily="2" charset="-122"/>
              </a:rPr>
              <a:t>4</a:t>
            </a:r>
            <a:r>
              <a:rPr lang="zh-CN" altLang="zh-CN" sz="2000">
                <a:latin typeface="Times New Roman" panose="02020603050405020304" pitchFamily="18" charset="0"/>
                <a:ea typeface="宋体" panose="02010600030101010101" pitchFamily="2" charset="-122"/>
              </a:rPr>
              <a:t>）查账时提供出口货物销售明细账；</a:t>
            </a:r>
            <a:endParaRPr lang="zh-CN" altLang="zh-CN" sz="2000">
              <a:latin typeface="Times New Roman" panose="02020603050405020304" pitchFamily="18" charset="0"/>
              <a:ea typeface="宋体" panose="02010600030101010101" pitchFamily="2" charset="-122"/>
            </a:endParaRPr>
          </a:p>
          <a:p>
            <a:pPr indent="276225"/>
            <a:r>
              <a:rPr lang="zh-CN" altLang="zh-CN" sz="2000">
                <a:latin typeface="Times New Roman" panose="02020603050405020304" pitchFamily="18" charset="0"/>
                <a:ea typeface="宋体" panose="02010600030101010101" pitchFamily="2" charset="-122"/>
              </a:rPr>
              <a:t>（</a:t>
            </a:r>
            <a:r>
              <a:rPr lang="en-US" altLang="zh-CN" sz="2000">
                <a:latin typeface="Times New Roman" panose="02020603050405020304" pitchFamily="18" charset="0"/>
                <a:ea typeface="宋体" panose="02010600030101010101" pitchFamily="2" charset="-122"/>
              </a:rPr>
              <a:t>5</a:t>
            </a:r>
            <a:r>
              <a:rPr lang="zh-CN" altLang="zh-CN" sz="2000">
                <a:latin typeface="Times New Roman" panose="02020603050405020304" pitchFamily="18" charset="0"/>
                <a:ea typeface="宋体" panose="02010600030101010101" pitchFamily="2" charset="-122"/>
              </a:rPr>
              <a:t>）有委托业务的需提供由受托方税务机关签发的代理出口证明；有远期收汇业务时需提供由当地外经贸主管部门签发的中、远期结汇证明。</a:t>
            </a:r>
            <a:endParaRPr lang="zh-CN" altLang="en-US" sz="2000">
              <a:latin typeface="Arial" panose="020B0604020202020204" pitchFamily="34" charset="0"/>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3777" name="文本框 99"/>
          <p:cNvSpPr txBox="1"/>
          <p:nvPr/>
        </p:nvSpPr>
        <p:spPr>
          <a:xfrm>
            <a:off x="620713" y="434975"/>
            <a:ext cx="7902575" cy="5630863"/>
          </a:xfrm>
          <a:prstGeom prst="rect">
            <a:avLst/>
          </a:prstGeom>
          <a:noFill/>
          <a:ln w="9525">
            <a:noFill/>
          </a:ln>
        </p:spPr>
        <p:txBody>
          <a:bodyPr wrap="square" anchor="t" anchorCtr="0">
            <a:spAutoFit/>
          </a:bodyPr>
          <a:p>
            <a:pPr indent="276225"/>
            <a:r>
              <a:rPr lang="zh-CN" altLang="zh-CN" sz="2400">
                <a:solidFill>
                  <a:srgbClr val="FF0000"/>
                </a:solidFill>
                <a:latin typeface="Arial" panose="020B0604020202020204" pitchFamily="34" charset="0"/>
                <a:ea typeface="宋体" panose="02010600030101010101" pitchFamily="2" charset="-122"/>
              </a:rPr>
              <a:t>【工作实例2-16】</a:t>
            </a:r>
            <a:r>
              <a:rPr lang="zh-CN" altLang="zh-CN" sz="2400">
                <a:latin typeface="Arial" panose="020B0604020202020204" pitchFamily="34" charset="0"/>
                <a:ea typeface="宋体" panose="02010600030101010101" pitchFamily="2" charset="-122"/>
              </a:rPr>
              <a:t>皖江有限责任公司生产的产品既有出口又有内销，出口实行“免、抵、退”办法，产品销售适用1</a:t>
            </a:r>
            <a:r>
              <a:rPr lang="en-US" altLang="zh-CN" sz="2400">
                <a:latin typeface="Arial" panose="020B0604020202020204" pitchFamily="34" charset="0"/>
                <a:ea typeface="宋体" panose="02010600030101010101" pitchFamily="2" charset="-122"/>
              </a:rPr>
              <a:t>3</a:t>
            </a:r>
            <a:r>
              <a:rPr lang="zh-CN" altLang="zh-CN" sz="2400">
                <a:latin typeface="Arial" panose="020B0604020202020204" pitchFamily="34" charset="0"/>
                <a:ea typeface="宋体" panose="02010600030101010101" pitchFamily="2" charset="-122"/>
              </a:rPr>
              <a:t>%的税率，出口退税率1</a:t>
            </a:r>
            <a:r>
              <a:rPr lang="en-US" altLang="zh-CN" sz="2400">
                <a:latin typeface="Arial" panose="020B0604020202020204" pitchFamily="34" charset="0"/>
                <a:ea typeface="宋体" panose="02010600030101010101" pitchFamily="2" charset="-122"/>
              </a:rPr>
              <a:t>0</a:t>
            </a:r>
            <a:r>
              <a:rPr lang="zh-CN" altLang="zh-CN" sz="2400">
                <a:latin typeface="Arial" panose="020B0604020202020204" pitchFamily="34" charset="0"/>
                <a:ea typeface="宋体" panose="02010600030101010101" pitchFamily="2" charset="-122"/>
              </a:rPr>
              <a:t>%。20</a:t>
            </a:r>
            <a:r>
              <a:rPr lang="en-US" altLang="zh-CN" sz="2400">
                <a:latin typeface="Arial" panose="020B0604020202020204" pitchFamily="34" charset="0"/>
                <a:ea typeface="宋体" panose="02010600030101010101" pitchFamily="2" charset="-122"/>
              </a:rPr>
              <a:t>22</a:t>
            </a:r>
            <a:r>
              <a:rPr lang="zh-CN" altLang="zh-CN" sz="2400">
                <a:latin typeface="Arial" panose="020B0604020202020204" pitchFamily="34" charset="0"/>
                <a:ea typeface="宋体" panose="02010600030101010101" pitchFamily="2" charset="-122"/>
              </a:rPr>
              <a:t>年</a:t>
            </a:r>
            <a:r>
              <a:rPr lang="en-US" altLang="zh-CN" sz="2400">
                <a:latin typeface="Arial" panose="020B0604020202020204" pitchFamily="34" charset="0"/>
                <a:ea typeface="宋体" panose="02010600030101010101" pitchFamily="2" charset="-122"/>
              </a:rPr>
              <a:t>3</a:t>
            </a:r>
            <a:r>
              <a:rPr lang="zh-CN" altLang="zh-CN" sz="2400">
                <a:latin typeface="Arial" panose="020B0604020202020204" pitchFamily="34" charset="0"/>
                <a:ea typeface="宋体" panose="02010600030101010101" pitchFamily="2" charset="-122"/>
              </a:rPr>
              <a:t>月发生以下业务：</a:t>
            </a:r>
            <a:endParaRPr lang="zh-CN" altLang="zh-CN" sz="2400">
              <a:latin typeface="Arial" panose="020B0604020202020204" pitchFamily="34" charset="0"/>
              <a:ea typeface="宋体" panose="02010600030101010101" pitchFamily="2" charset="-122"/>
            </a:endParaRPr>
          </a:p>
          <a:p>
            <a:pPr indent="276225"/>
            <a:r>
              <a:rPr lang="zh-CN" altLang="zh-CN" sz="2400">
                <a:latin typeface="Arial" panose="020B0604020202020204" pitchFamily="34" charset="0"/>
                <a:ea typeface="宋体" panose="02010600030101010101" pitchFamily="2" charset="-122"/>
              </a:rPr>
              <a:t>（1）购进原材料取得增值税专用发票上注明价款3 700万元，税款</a:t>
            </a:r>
            <a:r>
              <a:rPr lang="en-US" altLang="zh-CN" sz="2400">
                <a:latin typeface="Arial" panose="020B0604020202020204" pitchFamily="34" charset="0"/>
                <a:ea typeface="宋体" panose="02010600030101010101" pitchFamily="2" charset="-122"/>
              </a:rPr>
              <a:t>481</a:t>
            </a:r>
            <a:r>
              <a:rPr lang="zh-CN" altLang="zh-CN" sz="2400">
                <a:latin typeface="Arial" panose="020B0604020202020204" pitchFamily="34" charset="0"/>
                <a:ea typeface="宋体" panose="02010600030101010101" pitchFamily="2" charset="-122"/>
              </a:rPr>
              <a:t>万元，款项已支付，货物已入库。</a:t>
            </a:r>
            <a:endParaRPr lang="zh-CN" altLang="zh-CN" sz="2400">
              <a:latin typeface="Arial" panose="020B0604020202020204" pitchFamily="34" charset="0"/>
              <a:ea typeface="宋体" panose="02010600030101010101" pitchFamily="2" charset="-122"/>
            </a:endParaRPr>
          </a:p>
          <a:p>
            <a:pPr indent="276225"/>
            <a:r>
              <a:rPr lang="zh-CN" altLang="zh-CN" sz="2400">
                <a:latin typeface="Arial" panose="020B0604020202020204" pitchFamily="34" charset="0"/>
                <a:ea typeface="宋体" panose="02010600030101010101" pitchFamily="2" charset="-122"/>
              </a:rPr>
              <a:t>（2）免税进口价值200万元的料件（含关税等），用于生产出口产品。</a:t>
            </a:r>
            <a:endParaRPr lang="zh-CN" altLang="zh-CN" sz="2400">
              <a:latin typeface="Arial" panose="020B0604020202020204" pitchFamily="34" charset="0"/>
              <a:ea typeface="宋体" panose="02010600030101010101" pitchFamily="2" charset="-122"/>
            </a:endParaRPr>
          </a:p>
          <a:p>
            <a:pPr indent="276225"/>
            <a:r>
              <a:rPr lang="zh-CN" altLang="zh-CN" sz="2400">
                <a:latin typeface="Arial" panose="020B0604020202020204" pitchFamily="34" charset="0"/>
                <a:ea typeface="宋体" panose="02010600030101010101" pitchFamily="2" charset="-122"/>
              </a:rPr>
              <a:t>（3）内销一批产品，不含税销售额为2800万元。款项已收到。</a:t>
            </a:r>
            <a:endParaRPr lang="zh-CN" altLang="zh-CN" sz="2400">
              <a:latin typeface="Arial" panose="020B0604020202020204" pitchFamily="34" charset="0"/>
              <a:ea typeface="宋体" panose="02010600030101010101" pitchFamily="2" charset="-122"/>
            </a:endParaRPr>
          </a:p>
          <a:p>
            <a:pPr indent="276225"/>
            <a:r>
              <a:rPr lang="zh-CN" altLang="zh-CN" sz="2400">
                <a:latin typeface="Arial" panose="020B0604020202020204" pitchFamily="34" charset="0"/>
                <a:ea typeface="宋体" panose="02010600030101010101" pitchFamily="2" charset="-122"/>
              </a:rPr>
              <a:t>（4）报关出口一批产品，离岸价格为300 万美元（假设汇率为1：</a:t>
            </a:r>
            <a:r>
              <a:rPr lang="en-US" altLang="zh-CN" sz="2400">
                <a:latin typeface="Arial" panose="020B0604020202020204" pitchFamily="34" charset="0"/>
                <a:ea typeface="宋体" panose="02010600030101010101" pitchFamily="2" charset="-122"/>
              </a:rPr>
              <a:t>7</a:t>
            </a:r>
            <a:r>
              <a:rPr lang="zh-CN" altLang="zh-CN" sz="2400">
                <a:latin typeface="Arial" panose="020B0604020202020204" pitchFamily="34" charset="0"/>
                <a:ea typeface="宋体" panose="02010600030101010101" pitchFamily="2" charset="-122"/>
              </a:rPr>
              <a:t>.</a:t>
            </a:r>
            <a:r>
              <a:rPr lang="en-US" altLang="zh-CN" sz="2400">
                <a:latin typeface="Arial" panose="020B0604020202020204" pitchFamily="34" charset="0"/>
                <a:ea typeface="宋体" panose="02010600030101010101" pitchFamily="2" charset="-122"/>
              </a:rPr>
              <a:t>0</a:t>
            </a:r>
            <a:r>
              <a:rPr lang="zh-CN" altLang="zh-CN" sz="2400">
                <a:latin typeface="Arial" panose="020B0604020202020204" pitchFamily="34" charset="0"/>
                <a:ea typeface="宋体" panose="02010600030101010101" pitchFamily="2" charset="-122"/>
              </a:rPr>
              <a:t>5</a:t>
            </a:r>
            <a:r>
              <a:rPr lang="en-US" altLang="zh-CN" sz="2400">
                <a:latin typeface="Arial" panose="020B0604020202020204" pitchFamily="34" charset="0"/>
                <a:ea typeface="宋体" panose="02010600030101010101" pitchFamily="2" charset="-122"/>
              </a:rPr>
              <a:t>90</a:t>
            </a:r>
            <a:r>
              <a:rPr lang="zh-CN" altLang="zh-CN" sz="2400">
                <a:latin typeface="Arial" panose="020B0604020202020204" pitchFamily="34" charset="0"/>
                <a:ea typeface="宋体" panose="02010600030101010101" pitchFamily="2" charset="-122"/>
              </a:rPr>
              <a:t>），款项尚未收到。</a:t>
            </a:r>
            <a:endParaRPr lang="zh-CN" altLang="zh-CN" sz="2400">
              <a:latin typeface="Arial" panose="020B0604020202020204" pitchFamily="34" charset="0"/>
              <a:ea typeface="宋体" panose="02010600030101010101" pitchFamily="2" charset="-122"/>
            </a:endParaRPr>
          </a:p>
          <a:p>
            <a:pPr indent="276225"/>
            <a:r>
              <a:rPr lang="zh-CN" altLang="zh-CN" sz="2400">
                <a:latin typeface="Arial" panose="020B0604020202020204" pitchFamily="34" charset="0"/>
                <a:ea typeface="宋体" panose="02010600030101010101" pitchFamily="2" charset="-122"/>
              </a:rPr>
              <a:t>（5）上期期末留抵税额5万元。</a:t>
            </a:r>
            <a:endParaRPr lang="zh-CN" altLang="zh-CN" sz="2400">
              <a:latin typeface="Arial" panose="020B0604020202020204" pitchFamily="34" charset="0"/>
              <a:ea typeface="宋体" panose="02010600030101010101" pitchFamily="2" charset="-122"/>
            </a:endParaRPr>
          </a:p>
          <a:p>
            <a:pPr indent="276225"/>
            <a:r>
              <a:rPr lang="zh-CN" altLang="zh-CN" sz="2400">
                <a:latin typeface="Arial" panose="020B0604020202020204" pitchFamily="34" charset="0"/>
                <a:ea typeface="宋体" panose="02010600030101010101" pitchFamily="2" charset="-122"/>
              </a:rPr>
              <a:t>要求：计算当期免抵退税额并填报相关出口货物免抵退税申报表。</a:t>
            </a:r>
            <a:endParaRPr lang="zh-CN" altLang="en-US" sz="2400">
              <a:latin typeface="Arial" panose="020B0604020202020204" pitchFamily="34" charset="0"/>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01" name="文本框 99"/>
          <p:cNvSpPr txBox="1"/>
          <p:nvPr/>
        </p:nvSpPr>
        <p:spPr>
          <a:xfrm>
            <a:off x="374650" y="177800"/>
            <a:ext cx="8480425" cy="6369050"/>
          </a:xfrm>
          <a:prstGeom prst="rect">
            <a:avLst/>
          </a:prstGeom>
          <a:noFill/>
          <a:ln w="9525">
            <a:noFill/>
          </a:ln>
        </p:spPr>
        <p:txBody>
          <a:bodyPr wrap="square" anchor="t" anchorCtr="0">
            <a:spAutoFit/>
          </a:bodyPr>
          <a:p>
            <a:pPr indent="276225"/>
            <a:r>
              <a:rPr lang="zh-CN" altLang="zh-CN" sz="2400">
                <a:solidFill>
                  <a:srgbClr val="FF0000"/>
                </a:solidFill>
                <a:latin typeface="Arial" panose="020B0604020202020204" pitchFamily="34" charset="0"/>
                <a:ea typeface="宋体" panose="02010600030101010101" pitchFamily="2" charset="-122"/>
              </a:rPr>
              <a:t>【解析】</a:t>
            </a:r>
            <a:endParaRPr lang="zh-CN" altLang="zh-CN" sz="2400">
              <a:latin typeface="Arial" panose="020B0604020202020204" pitchFamily="34" charset="0"/>
              <a:ea typeface="宋体" panose="02010600030101010101" pitchFamily="2" charset="-122"/>
            </a:endParaRPr>
          </a:p>
          <a:p>
            <a:pPr indent="276225"/>
            <a:r>
              <a:rPr lang="zh-CN" altLang="zh-CN" sz="2400">
                <a:latin typeface="Arial" panose="020B0604020202020204" pitchFamily="34" charset="0"/>
                <a:ea typeface="宋体" panose="02010600030101010101" pitchFamily="2" charset="-122"/>
              </a:rPr>
              <a:t>（1）计算当期不得免征和抵扣税额</a:t>
            </a:r>
            <a:endParaRPr lang="zh-CN" altLang="zh-CN" sz="2400">
              <a:latin typeface="Arial" panose="020B0604020202020204" pitchFamily="34" charset="0"/>
              <a:ea typeface="宋体" panose="02010600030101010101" pitchFamily="2" charset="-122"/>
            </a:endParaRPr>
          </a:p>
          <a:p>
            <a:pPr indent="276225"/>
            <a:r>
              <a:rPr lang="zh-CN" altLang="zh-CN" sz="2400">
                <a:latin typeface="Arial" panose="020B0604020202020204" pitchFamily="34" charset="0"/>
                <a:ea typeface="宋体" panose="02010600030101010101" pitchFamily="2" charset="-122"/>
              </a:rPr>
              <a:t>当期免抵退税不得免征和抵扣税额＝300×</a:t>
            </a:r>
            <a:r>
              <a:rPr lang="en-US" altLang="zh-CN" sz="2400">
                <a:latin typeface="Arial" panose="020B0604020202020204" pitchFamily="34" charset="0"/>
                <a:ea typeface="宋体" panose="02010600030101010101" pitchFamily="2" charset="-122"/>
              </a:rPr>
              <a:t>7</a:t>
            </a:r>
            <a:r>
              <a:rPr lang="zh-CN" altLang="zh-CN" sz="2400">
                <a:latin typeface="Arial" panose="020B0604020202020204" pitchFamily="34" charset="0"/>
                <a:ea typeface="宋体" panose="02010600030101010101" pitchFamily="2" charset="-122"/>
              </a:rPr>
              <a:t>.</a:t>
            </a:r>
            <a:r>
              <a:rPr lang="en-US" altLang="zh-CN" sz="2400">
                <a:latin typeface="Arial" panose="020B0604020202020204" pitchFamily="34" charset="0"/>
                <a:ea typeface="宋体" panose="02010600030101010101" pitchFamily="2" charset="-122"/>
              </a:rPr>
              <a:t>0</a:t>
            </a:r>
            <a:r>
              <a:rPr lang="zh-CN" altLang="zh-CN" sz="2400">
                <a:latin typeface="Arial" panose="020B0604020202020204" pitchFamily="34" charset="0"/>
                <a:ea typeface="宋体" panose="02010600030101010101" pitchFamily="2" charset="-122"/>
              </a:rPr>
              <a:t>5</a:t>
            </a:r>
            <a:r>
              <a:rPr lang="en-US" altLang="zh-CN" sz="2400">
                <a:latin typeface="Arial" panose="020B0604020202020204" pitchFamily="34" charset="0"/>
                <a:ea typeface="宋体" panose="02010600030101010101" pitchFamily="2" charset="-122"/>
              </a:rPr>
              <a:t>90</a:t>
            </a:r>
            <a:r>
              <a:rPr lang="zh-CN" altLang="zh-CN" sz="2400">
                <a:latin typeface="Arial" panose="020B0604020202020204" pitchFamily="34" charset="0"/>
                <a:ea typeface="宋体" panose="02010600030101010101" pitchFamily="2" charset="-122"/>
              </a:rPr>
              <a:t>×（1</a:t>
            </a:r>
            <a:r>
              <a:rPr lang="en-US" altLang="zh-CN" sz="2400">
                <a:latin typeface="Arial" panose="020B0604020202020204" pitchFamily="34" charset="0"/>
                <a:ea typeface="宋体" panose="02010600030101010101" pitchFamily="2" charset="-122"/>
              </a:rPr>
              <a:t>3</a:t>
            </a:r>
            <a:r>
              <a:rPr lang="zh-CN" altLang="zh-CN" sz="2400">
                <a:latin typeface="Arial" panose="020B0604020202020204" pitchFamily="34" charset="0"/>
                <a:ea typeface="宋体" panose="02010600030101010101" pitchFamily="2" charset="-122"/>
              </a:rPr>
              <a:t>%-1</a:t>
            </a:r>
            <a:r>
              <a:rPr lang="en-US" altLang="zh-CN" sz="2400">
                <a:latin typeface="Arial" panose="020B0604020202020204" pitchFamily="34" charset="0"/>
                <a:ea typeface="宋体" panose="02010600030101010101" pitchFamily="2" charset="-122"/>
              </a:rPr>
              <a:t>0</a:t>
            </a:r>
            <a:r>
              <a:rPr lang="zh-CN" altLang="zh-CN" sz="2400">
                <a:latin typeface="Arial" panose="020B0604020202020204" pitchFamily="34" charset="0"/>
                <a:ea typeface="宋体" panose="02010600030101010101" pitchFamily="2" charset="-122"/>
              </a:rPr>
              <a:t>%）-200×（1</a:t>
            </a:r>
            <a:r>
              <a:rPr lang="en-US" altLang="zh-CN" sz="2400">
                <a:latin typeface="Arial" panose="020B0604020202020204" pitchFamily="34" charset="0"/>
                <a:ea typeface="宋体" panose="02010600030101010101" pitchFamily="2" charset="-122"/>
              </a:rPr>
              <a:t>3</a:t>
            </a:r>
            <a:r>
              <a:rPr lang="zh-CN" altLang="zh-CN" sz="2400">
                <a:latin typeface="Arial" panose="020B0604020202020204" pitchFamily="34" charset="0"/>
                <a:ea typeface="宋体" panose="02010600030101010101" pitchFamily="2" charset="-122"/>
              </a:rPr>
              <a:t>%-1</a:t>
            </a:r>
            <a:r>
              <a:rPr lang="en-US" altLang="zh-CN" sz="2400">
                <a:latin typeface="Arial" panose="020B0604020202020204" pitchFamily="34" charset="0"/>
                <a:ea typeface="宋体" panose="02010600030101010101" pitchFamily="2" charset="-122"/>
              </a:rPr>
              <a:t>0</a:t>
            </a:r>
            <a:r>
              <a:rPr lang="zh-CN" altLang="zh-CN" sz="2400">
                <a:latin typeface="Arial" panose="020B0604020202020204" pitchFamily="34" charset="0"/>
                <a:ea typeface="宋体" panose="02010600030101010101" pitchFamily="2" charset="-122"/>
              </a:rPr>
              <a:t>%）=</a:t>
            </a:r>
            <a:r>
              <a:rPr lang="en-US" altLang="zh-CN" sz="2400">
                <a:latin typeface="Arial" panose="020B0604020202020204" pitchFamily="34" charset="0"/>
                <a:ea typeface="宋体" panose="02010600030101010101" pitchFamily="2" charset="-122"/>
              </a:rPr>
              <a:t>57.531</a:t>
            </a:r>
            <a:r>
              <a:rPr lang="zh-CN" altLang="zh-CN" sz="2400">
                <a:latin typeface="Arial" panose="020B0604020202020204" pitchFamily="34" charset="0"/>
                <a:ea typeface="宋体" panose="02010600030101010101" pitchFamily="2" charset="-122"/>
              </a:rPr>
              <a:t>（万元）</a:t>
            </a:r>
            <a:endParaRPr lang="zh-CN" altLang="zh-CN" sz="2400">
              <a:latin typeface="Arial" panose="020B0604020202020204" pitchFamily="34" charset="0"/>
              <a:ea typeface="宋体" panose="02010600030101010101" pitchFamily="2" charset="-122"/>
            </a:endParaRPr>
          </a:p>
          <a:p>
            <a:pPr indent="276225"/>
            <a:r>
              <a:rPr lang="zh-CN" altLang="zh-CN" sz="2400">
                <a:latin typeface="Arial" panose="020B0604020202020204" pitchFamily="34" charset="0"/>
                <a:ea typeface="宋体" panose="02010600030101010101" pitchFamily="2" charset="-122"/>
              </a:rPr>
              <a:t>（2）计算当期应纳税额</a:t>
            </a:r>
            <a:endParaRPr lang="zh-CN" altLang="zh-CN" sz="2400">
              <a:latin typeface="Arial" panose="020B0604020202020204" pitchFamily="34" charset="0"/>
              <a:ea typeface="宋体" panose="02010600030101010101" pitchFamily="2" charset="-122"/>
            </a:endParaRPr>
          </a:p>
          <a:p>
            <a:pPr indent="276225"/>
            <a:r>
              <a:rPr lang="zh-CN" altLang="zh-CN" sz="2400">
                <a:latin typeface="Arial" panose="020B0604020202020204" pitchFamily="34" charset="0"/>
                <a:ea typeface="宋体" panose="02010600030101010101" pitchFamily="2" charset="-122"/>
              </a:rPr>
              <a:t>当期应纳税额＝2800×1</a:t>
            </a:r>
            <a:r>
              <a:rPr lang="en-US" altLang="zh-CN" sz="2400">
                <a:latin typeface="Arial" panose="020B0604020202020204" pitchFamily="34" charset="0"/>
                <a:ea typeface="宋体" panose="02010600030101010101" pitchFamily="2" charset="-122"/>
              </a:rPr>
              <a:t>3</a:t>
            </a:r>
            <a:r>
              <a:rPr lang="zh-CN" altLang="zh-CN" sz="2400">
                <a:latin typeface="Arial" panose="020B0604020202020204" pitchFamily="34" charset="0"/>
                <a:ea typeface="宋体" panose="02010600030101010101" pitchFamily="2" charset="-122"/>
              </a:rPr>
              <a:t>%-（</a:t>
            </a:r>
            <a:r>
              <a:rPr lang="en-US" altLang="zh-CN" sz="2400">
                <a:latin typeface="Arial" panose="020B0604020202020204" pitchFamily="34" charset="0"/>
                <a:ea typeface="宋体" panose="02010600030101010101" pitchFamily="2" charset="-122"/>
              </a:rPr>
              <a:t>481</a:t>
            </a:r>
            <a:r>
              <a:rPr lang="zh-CN" altLang="zh-CN" sz="2400">
                <a:latin typeface="Arial" panose="020B0604020202020204" pitchFamily="34" charset="0"/>
                <a:ea typeface="宋体" panose="02010600030101010101" pitchFamily="2" charset="-122"/>
              </a:rPr>
              <a:t>-</a:t>
            </a:r>
            <a:r>
              <a:rPr lang="en-US" altLang="zh-CN" sz="2400">
                <a:latin typeface="Arial" panose="020B0604020202020204" pitchFamily="34" charset="0"/>
                <a:ea typeface="宋体" panose="02010600030101010101" pitchFamily="2" charset="-122"/>
              </a:rPr>
              <a:t>57.531</a:t>
            </a:r>
            <a:r>
              <a:rPr lang="zh-CN" altLang="zh-CN" sz="2400">
                <a:latin typeface="Arial" panose="020B0604020202020204" pitchFamily="34" charset="0"/>
                <a:ea typeface="宋体" panose="02010600030101010101" pitchFamily="2" charset="-122"/>
              </a:rPr>
              <a:t>）-5=-</a:t>
            </a:r>
            <a:r>
              <a:rPr lang="en-US" altLang="zh-CN" sz="2400">
                <a:latin typeface="Arial" panose="020B0604020202020204" pitchFamily="34" charset="0"/>
                <a:ea typeface="宋体" panose="02010600030101010101" pitchFamily="2" charset="-122"/>
              </a:rPr>
              <a:t>64.469</a:t>
            </a:r>
            <a:r>
              <a:rPr lang="zh-CN" altLang="zh-CN" sz="2400">
                <a:latin typeface="Arial" panose="020B0604020202020204" pitchFamily="34" charset="0"/>
                <a:ea typeface="宋体" panose="02010600030101010101" pitchFamily="2" charset="-122"/>
              </a:rPr>
              <a:t>（万元）</a:t>
            </a:r>
            <a:endParaRPr lang="zh-CN" altLang="zh-CN" sz="2400">
              <a:latin typeface="Arial" panose="020B0604020202020204" pitchFamily="34" charset="0"/>
              <a:ea typeface="宋体" panose="02010600030101010101" pitchFamily="2" charset="-122"/>
            </a:endParaRPr>
          </a:p>
          <a:p>
            <a:pPr indent="276225"/>
            <a:r>
              <a:rPr lang="zh-CN" altLang="zh-CN" sz="2400">
                <a:latin typeface="Arial" panose="020B0604020202020204" pitchFamily="34" charset="0"/>
                <a:ea typeface="宋体" panose="02010600030101010101" pitchFamily="2" charset="-122"/>
              </a:rPr>
              <a:t>（3）计算当期免抵退税额</a:t>
            </a:r>
            <a:endParaRPr lang="zh-CN" altLang="zh-CN" sz="2400">
              <a:latin typeface="Arial" panose="020B0604020202020204" pitchFamily="34" charset="0"/>
              <a:ea typeface="宋体" panose="02010600030101010101" pitchFamily="2" charset="-122"/>
            </a:endParaRPr>
          </a:p>
          <a:p>
            <a:pPr indent="276225"/>
            <a:r>
              <a:rPr lang="zh-CN" altLang="zh-CN" sz="2400">
                <a:latin typeface="Arial" panose="020B0604020202020204" pitchFamily="34" charset="0"/>
                <a:ea typeface="宋体" panose="02010600030101010101" pitchFamily="2" charset="-122"/>
              </a:rPr>
              <a:t>免抵退税额＝出口货物离岸价×外汇牌价×出口货物退税率－免抵退税额抵减额</a:t>
            </a:r>
            <a:endParaRPr lang="en-US" altLang="zh-CN" sz="2400">
              <a:latin typeface="宋体" panose="02010600030101010101" pitchFamily="2" charset="-122"/>
              <a:ea typeface="宋体" panose="02010600030101010101" pitchFamily="2" charset="-122"/>
            </a:endParaRPr>
          </a:p>
          <a:p>
            <a:pPr indent="276225"/>
            <a:r>
              <a:rPr lang="en-US" altLang="zh-CN" sz="2400">
                <a:latin typeface="宋体" panose="02010600030101010101" pitchFamily="2" charset="-122"/>
                <a:ea typeface="宋体" panose="02010600030101010101" pitchFamily="2" charset="-122"/>
              </a:rPr>
              <a:t>          =300×</a:t>
            </a:r>
            <a:r>
              <a:rPr lang="en-US" altLang="zh-CN" sz="2400">
                <a:latin typeface="Arial" panose="020B0604020202020204" pitchFamily="34" charset="0"/>
                <a:ea typeface="宋体" panose="02010600030101010101" pitchFamily="2" charset="-122"/>
              </a:rPr>
              <a:t>7</a:t>
            </a:r>
            <a:r>
              <a:rPr lang="zh-CN" altLang="zh-CN" sz="2400">
                <a:latin typeface="Arial" panose="020B0604020202020204" pitchFamily="34" charset="0"/>
                <a:ea typeface="宋体" panose="02010600030101010101" pitchFamily="2" charset="-122"/>
              </a:rPr>
              <a:t>.</a:t>
            </a:r>
            <a:r>
              <a:rPr lang="en-US" altLang="zh-CN" sz="2400">
                <a:latin typeface="Arial" panose="020B0604020202020204" pitchFamily="34" charset="0"/>
                <a:ea typeface="宋体" panose="02010600030101010101" pitchFamily="2" charset="-122"/>
              </a:rPr>
              <a:t>0</a:t>
            </a:r>
            <a:r>
              <a:rPr lang="zh-CN" altLang="zh-CN" sz="2400">
                <a:latin typeface="Arial" panose="020B0604020202020204" pitchFamily="34" charset="0"/>
                <a:ea typeface="宋体" panose="02010600030101010101" pitchFamily="2" charset="-122"/>
              </a:rPr>
              <a:t>5</a:t>
            </a:r>
            <a:r>
              <a:rPr lang="en-US" altLang="zh-CN" sz="2400">
                <a:latin typeface="Arial" panose="020B0604020202020204" pitchFamily="34" charset="0"/>
                <a:ea typeface="宋体" panose="02010600030101010101" pitchFamily="2" charset="-122"/>
              </a:rPr>
              <a:t>90</a:t>
            </a:r>
            <a:r>
              <a:rPr lang="en-US" altLang="zh-CN" sz="2400">
                <a:latin typeface="宋体" panose="02010600030101010101" pitchFamily="2" charset="-122"/>
                <a:ea typeface="宋体" panose="02010600030101010101" pitchFamily="2" charset="-122"/>
              </a:rPr>
              <a:t>×10%-200×</a:t>
            </a:r>
            <a:r>
              <a:rPr lang="zh-CN" altLang="zh-CN" sz="2400">
                <a:latin typeface="Arial" panose="020B0604020202020204" pitchFamily="34" charset="0"/>
                <a:ea typeface="宋体" panose="02010600030101010101" pitchFamily="2" charset="-122"/>
              </a:rPr>
              <a:t>1</a:t>
            </a:r>
            <a:r>
              <a:rPr lang="en-US" altLang="zh-CN" sz="2400">
                <a:latin typeface="Arial" panose="020B0604020202020204" pitchFamily="34" charset="0"/>
                <a:ea typeface="宋体" panose="02010600030101010101" pitchFamily="2" charset="-122"/>
              </a:rPr>
              <a:t>0</a:t>
            </a:r>
            <a:r>
              <a:rPr lang="zh-CN" altLang="zh-CN" sz="2400">
                <a:latin typeface="Arial" panose="020B0604020202020204" pitchFamily="34" charset="0"/>
                <a:ea typeface="宋体" panose="02010600030101010101" pitchFamily="2" charset="-122"/>
              </a:rPr>
              <a:t>%=19</a:t>
            </a:r>
            <a:r>
              <a:rPr lang="en-US" altLang="zh-CN" sz="2400">
                <a:latin typeface="Arial" panose="020B0604020202020204" pitchFamily="34" charset="0"/>
                <a:ea typeface="宋体" panose="02010600030101010101" pitchFamily="2" charset="-122"/>
              </a:rPr>
              <a:t>1</a:t>
            </a:r>
            <a:r>
              <a:rPr lang="zh-CN" altLang="zh-CN" sz="2400">
                <a:latin typeface="Arial" panose="020B0604020202020204" pitchFamily="34" charset="0"/>
                <a:ea typeface="宋体" panose="02010600030101010101" pitchFamily="2" charset="-122"/>
              </a:rPr>
              <a:t>.</a:t>
            </a:r>
            <a:r>
              <a:rPr lang="en-US" altLang="zh-CN" sz="2400">
                <a:latin typeface="Arial" panose="020B0604020202020204" pitchFamily="34" charset="0"/>
                <a:ea typeface="宋体" panose="02010600030101010101" pitchFamily="2" charset="-122"/>
              </a:rPr>
              <a:t>77</a:t>
            </a:r>
            <a:r>
              <a:rPr lang="zh-CN" altLang="zh-CN" sz="2400">
                <a:latin typeface="Arial" panose="020B0604020202020204" pitchFamily="34" charset="0"/>
                <a:ea typeface="宋体" panose="02010600030101010101" pitchFamily="2" charset="-122"/>
              </a:rPr>
              <a:t>（万元）</a:t>
            </a:r>
            <a:endParaRPr lang="zh-CN" altLang="zh-CN" sz="2400">
              <a:latin typeface="Arial" panose="020B0604020202020204" pitchFamily="34" charset="0"/>
              <a:ea typeface="宋体" panose="02010600030101010101" pitchFamily="2" charset="-122"/>
            </a:endParaRPr>
          </a:p>
          <a:p>
            <a:pPr indent="276225"/>
            <a:r>
              <a:rPr lang="zh-CN" altLang="zh-CN" sz="2400">
                <a:latin typeface="Arial" panose="020B0604020202020204" pitchFamily="34" charset="0"/>
                <a:ea typeface="宋体" panose="02010600030101010101" pitchFamily="2" charset="-122"/>
              </a:rPr>
              <a:t>（4）确定应退税额和免抵税额</a:t>
            </a:r>
            <a:endParaRPr lang="zh-CN" altLang="zh-CN" sz="2400">
              <a:latin typeface="Arial" panose="020B0604020202020204" pitchFamily="34" charset="0"/>
              <a:ea typeface="宋体" panose="02010600030101010101" pitchFamily="2" charset="-122"/>
            </a:endParaRPr>
          </a:p>
          <a:p>
            <a:pPr indent="276225"/>
            <a:r>
              <a:rPr lang="zh-CN" altLang="zh-CN" sz="2400">
                <a:latin typeface="Arial" panose="020B0604020202020204" pitchFamily="34" charset="0"/>
                <a:ea typeface="宋体" panose="02010600030101010101" pitchFamily="2" charset="-122"/>
              </a:rPr>
              <a:t>由（3）、（4）得出</a:t>
            </a:r>
            <a:r>
              <a:rPr lang="en-US" altLang="zh-CN" sz="2400">
                <a:latin typeface="Arial" panose="020B0604020202020204" pitchFamily="34" charset="0"/>
                <a:ea typeface="宋体" panose="02010600030101010101" pitchFamily="2" charset="-122"/>
              </a:rPr>
              <a:t>64.469</a:t>
            </a:r>
            <a:r>
              <a:rPr lang="zh-CN" altLang="zh-CN" sz="2400">
                <a:latin typeface="Arial" panose="020B0604020202020204" pitchFamily="34" charset="0"/>
                <a:ea typeface="宋体" panose="02010600030101010101" pitchFamily="2" charset="-122"/>
              </a:rPr>
              <a:t>﹤19</a:t>
            </a:r>
            <a:r>
              <a:rPr lang="en-US" altLang="zh-CN" sz="2400">
                <a:latin typeface="Arial" panose="020B0604020202020204" pitchFamily="34" charset="0"/>
                <a:ea typeface="宋体" panose="02010600030101010101" pitchFamily="2" charset="-122"/>
              </a:rPr>
              <a:t>1</a:t>
            </a:r>
            <a:r>
              <a:rPr lang="zh-CN" altLang="zh-CN" sz="2400">
                <a:latin typeface="Arial" panose="020B0604020202020204" pitchFamily="34" charset="0"/>
                <a:ea typeface="宋体" panose="02010600030101010101" pitchFamily="2" charset="-122"/>
              </a:rPr>
              <a:t>.</a:t>
            </a:r>
            <a:r>
              <a:rPr lang="en-US" altLang="zh-CN" sz="2400">
                <a:latin typeface="Arial" panose="020B0604020202020204" pitchFamily="34" charset="0"/>
                <a:ea typeface="宋体" panose="02010600030101010101" pitchFamily="2" charset="-122"/>
              </a:rPr>
              <a:t>77</a:t>
            </a:r>
            <a:r>
              <a:rPr lang="zh-CN" altLang="zh-CN" sz="2400">
                <a:latin typeface="Arial" panose="020B0604020202020204" pitchFamily="34" charset="0"/>
                <a:ea typeface="宋体" panose="02010600030101010101" pitchFamily="2" charset="-122"/>
              </a:rPr>
              <a:t>，</a:t>
            </a:r>
            <a:endParaRPr lang="zh-CN" altLang="zh-CN" sz="2400">
              <a:latin typeface="Arial" panose="020B0604020202020204" pitchFamily="34" charset="0"/>
              <a:ea typeface="宋体" panose="02010600030101010101" pitchFamily="2" charset="-122"/>
            </a:endParaRPr>
          </a:p>
          <a:p>
            <a:pPr indent="276225"/>
            <a:r>
              <a:rPr lang="zh-CN" altLang="zh-CN" sz="2400">
                <a:latin typeface="Arial" panose="020B0604020202020204" pitchFamily="34" charset="0"/>
                <a:ea typeface="宋体" panose="02010600030101010101" pitchFamily="2" charset="-122"/>
              </a:rPr>
              <a:t>则：当期应退税额＝期末未抵扣税额=</a:t>
            </a:r>
            <a:r>
              <a:rPr lang="en-US" altLang="zh-CN" sz="2400">
                <a:latin typeface="Arial" panose="020B0604020202020204" pitchFamily="34" charset="0"/>
                <a:ea typeface="宋体" panose="02010600030101010101" pitchFamily="2" charset="-122"/>
                <a:sym typeface="黑体" panose="02010609060101010101" pitchFamily="49" charset="-122"/>
              </a:rPr>
              <a:t>64.469</a:t>
            </a:r>
            <a:r>
              <a:rPr lang="zh-CN" altLang="zh-CN" sz="2400">
                <a:latin typeface="Arial" panose="020B0604020202020204" pitchFamily="34" charset="0"/>
                <a:ea typeface="宋体" panose="02010600030101010101" pitchFamily="2" charset="-122"/>
              </a:rPr>
              <a:t>万元，当期免抵税额＝免抵退税额－期末未抵扣税额</a:t>
            </a:r>
            <a:endParaRPr lang="zh-CN" altLang="zh-CN" sz="2400">
              <a:latin typeface="Arial" panose="020B0604020202020204" pitchFamily="34" charset="0"/>
              <a:ea typeface="宋体" panose="02010600030101010101" pitchFamily="2" charset="-122"/>
            </a:endParaRPr>
          </a:p>
          <a:p>
            <a:pPr indent="276225"/>
            <a:r>
              <a:rPr lang="zh-CN" altLang="zh-CN" sz="2400">
                <a:latin typeface="Arial" panose="020B0604020202020204" pitchFamily="34" charset="0"/>
                <a:ea typeface="宋体" panose="02010600030101010101" pitchFamily="2" charset="-122"/>
              </a:rPr>
              <a:t>=19</a:t>
            </a:r>
            <a:r>
              <a:rPr lang="en-US" altLang="zh-CN" sz="2400">
                <a:latin typeface="Arial" panose="020B0604020202020204" pitchFamily="34" charset="0"/>
                <a:ea typeface="宋体" panose="02010600030101010101" pitchFamily="2" charset="-122"/>
              </a:rPr>
              <a:t>1</a:t>
            </a:r>
            <a:r>
              <a:rPr lang="zh-CN" altLang="zh-CN" sz="2400">
                <a:latin typeface="Arial" panose="020B0604020202020204" pitchFamily="34" charset="0"/>
                <a:ea typeface="宋体" panose="02010600030101010101" pitchFamily="2" charset="-122"/>
              </a:rPr>
              <a:t>.</a:t>
            </a:r>
            <a:r>
              <a:rPr lang="en-US" altLang="zh-CN" sz="2400">
                <a:latin typeface="Arial" panose="020B0604020202020204" pitchFamily="34" charset="0"/>
                <a:ea typeface="宋体" panose="02010600030101010101" pitchFamily="2" charset="-122"/>
              </a:rPr>
              <a:t>77</a:t>
            </a:r>
            <a:r>
              <a:rPr lang="zh-CN" altLang="zh-CN" sz="2400">
                <a:latin typeface="Arial" panose="020B0604020202020204" pitchFamily="34" charset="0"/>
                <a:ea typeface="宋体" panose="02010600030101010101" pitchFamily="2" charset="-122"/>
              </a:rPr>
              <a:t>-</a:t>
            </a:r>
            <a:r>
              <a:rPr lang="en-US" altLang="zh-CN" sz="2400">
                <a:latin typeface="Arial" panose="020B0604020202020204" pitchFamily="34" charset="0"/>
                <a:ea typeface="宋体" panose="02010600030101010101" pitchFamily="2" charset="-122"/>
                <a:sym typeface="黑体" panose="02010609060101010101" pitchFamily="49" charset="-122"/>
              </a:rPr>
              <a:t>64.469</a:t>
            </a:r>
            <a:r>
              <a:rPr lang="zh-CN" altLang="zh-CN" sz="2400">
                <a:latin typeface="Arial" panose="020B0604020202020204" pitchFamily="34" charset="0"/>
                <a:ea typeface="宋体" panose="02010600030101010101" pitchFamily="2" charset="-122"/>
              </a:rPr>
              <a:t>=1</a:t>
            </a:r>
            <a:r>
              <a:rPr lang="en-US" altLang="zh-CN" sz="2400">
                <a:latin typeface="Arial" panose="020B0604020202020204" pitchFamily="34" charset="0"/>
                <a:ea typeface="宋体" panose="02010600030101010101" pitchFamily="2" charset="-122"/>
              </a:rPr>
              <a:t>27</a:t>
            </a:r>
            <a:r>
              <a:rPr lang="zh-CN" altLang="zh-CN" sz="2400">
                <a:latin typeface="Arial" panose="020B0604020202020204" pitchFamily="34" charset="0"/>
                <a:ea typeface="宋体" panose="02010600030101010101" pitchFamily="2" charset="-122"/>
              </a:rPr>
              <a:t>.</a:t>
            </a:r>
            <a:r>
              <a:rPr lang="en-US" altLang="zh-CN" sz="2400">
                <a:latin typeface="Arial" panose="020B0604020202020204" pitchFamily="34" charset="0"/>
                <a:ea typeface="宋体" panose="02010600030101010101" pitchFamily="2" charset="-122"/>
              </a:rPr>
              <a:t>301</a:t>
            </a:r>
            <a:r>
              <a:rPr lang="zh-CN" altLang="zh-CN" sz="2400">
                <a:latin typeface="Arial" panose="020B0604020202020204" pitchFamily="34" charset="0"/>
                <a:ea typeface="宋体" panose="02010600030101010101" pitchFamily="2" charset="-122"/>
              </a:rPr>
              <a:t>万元。</a:t>
            </a:r>
            <a:endParaRPr lang="zh-CN" altLang="zh-CN" sz="2400">
              <a:latin typeface="Arial" panose="020B0604020202020204" pitchFamily="34" charset="0"/>
              <a:ea typeface="宋体" panose="02010600030101010101" pitchFamily="2" charset="-122"/>
            </a:endParaRPr>
          </a:p>
          <a:p>
            <a:pPr indent="276225"/>
            <a:r>
              <a:rPr lang="zh-CN" altLang="zh-CN" sz="2400">
                <a:latin typeface="Arial" panose="020B0604020202020204" pitchFamily="34" charset="0"/>
                <a:ea typeface="宋体" panose="02010600030101010101" pitchFamily="2" charset="-122"/>
              </a:rPr>
              <a:t>（5）填报相关申报表（见教材</a:t>
            </a:r>
            <a:r>
              <a:rPr lang="zh-CN" altLang="zh-CN" sz="2400" b="1">
                <a:latin typeface="Arial" panose="020B0604020202020204" pitchFamily="34" charset="0"/>
                <a:ea typeface="宋体" panose="02010600030101010101" pitchFamily="2" charset="-122"/>
              </a:rPr>
              <a:t>）</a:t>
            </a:r>
            <a:endParaRPr lang="zh-CN" altLang="en-US" sz="2400" b="1">
              <a:latin typeface="Arial" panose="020B0604020202020204" pitchFamily="34" charset="0"/>
              <a:ea typeface="宋体" panose="02010600030101010101" pitchFamily="2" charset="-122"/>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5825" name="云形标注 1"/>
          <p:cNvSpPr/>
          <p:nvPr/>
        </p:nvSpPr>
        <p:spPr>
          <a:xfrm>
            <a:off x="6877050" y="404813"/>
            <a:ext cx="1655763" cy="936625"/>
          </a:xfrm>
          <a:prstGeom prst="cloudCallout">
            <a:avLst>
              <a:gd name="adj1" fmla="val -20833"/>
              <a:gd name="adj2" fmla="val 62500"/>
            </a:avLst>
          </a:prstGeom>
          <a:solidFill>
            <a:schemeClr val="accent1"/>
          </a:solidFill>
          <a:ln w="9525" cap="flat" cmpd="sng">
            <a:solidFill>
              <a:schemeClr val="tx1"/>
            </a:solidFill>
            <a:prstDash val="solid"/>
            <a:round/>
            <a:headEnd type="none" w="med" len="med"/>
            <a:tailEnd type="none" w="med" len="med"/>
          </a:ln>
        </p:spPr>
        <p:txBody>
          <a:bodyPr wrap="square" lIns="91440" tIns="45720" rIns="91440" bIns="45720" anchor="b" anchorCtr="0"/>
          <a:p>
            <a:pPr algn="ctr"/>
            <a:r>
              <a:rPr lang="zh-CN" altLang="en-US" sz="3200" b="1">
                <a:latin typeface="Arial" panose="020B0604020202020204" pitchFamily="34" charset="0"/>
              </a:rPr>
              <a:t>小结</a:t>
            </a:r>
            <a:endParaRPr lang="zh-CN" altLang="en-US" sz="3200" b="1">
              <a:latin typeface="Arial" panose="020B0604020202020204" pitchFamily="34" charset="0"/>
            </a:endParaRPr>
          </a:p>
        </p:txBody>
      </p:sp>
      <p:sp>
        <p:nvSpPr>
          <p:cNvPr id="205826" name="文本框 2"/>
          <p:cNvSpPr txBox="1"/>
          <p:nvPr/>
        </p:nvSpPr>
        <p:spPr>
          <a:xfrm>
            <a:off x="830263" y="1025525"/>
            <a:ext cx="6981825" cy="3784600"/>
          </a:xfrm>
          <a:prstGeom prst="rect">
            <a:avLst/>
          </a:prstGeom>
          <a:noFill/>
          <a:ln w="9525">
            <a:noFill/>
          </a:ln>
        </p:spPr>
        <p:txBody>
          <a:bodyPr wrap="square" anchor="t" anchorCtr="0">
            <a:spAutoFit/>
          </a:bodyPr>
          <a:p>
            <a:pPr>
              <a:lnSpc>
                <a:spcPct val="120000"/>
              </a:lnSpc>
            </a:pPr>
            <a:r>
              <a:rPr lang="zh-CN" altLang="en-US" sz="2400" b="1">
                <a:latin typeface="Arial" panose="020B0604020202020204" pitchFamily="34" charset="0"/>
              </a:rPr>
              <a:t>本内容要求：</a:t>
            </a:r>
            <a:endParaRPr lang="zh-CN" altLang="en-US" sz="2400" b="1">
              <a:latin typeface="Arial" panose="020B0604020202020204" pitchFamily="34" charset="0"/>
            </a:endParaRPr>
          </a:p>
          <a:p>
            <a:pPr>
              <a:lnSpc>
                <a:spcPct val="120000"/>
              </a:lnSpc>
            </a:pPr>
            <a:endParaRPr lang="zh-CN" altLang="en-US" sz="2400" b="1">
              <a:latin typeface="Arial" panose="020B0604020202020204" pitchFamily="34" charset="0"/>
            </a:endParaRPr>
          </a:p>
          <a:p>
            <a:pPr>
              <a:lnSpc>
                <a:spcPct val="120000"/>
              </a:lnSpc>
            </a:pPr>
            <a:r>
              <a:rPr lang="en-US" altLang="zh-CN" sz="2400" b="1">
                <a:latin typeface="Arial" panose="020B0604020202020204" pitchFamily="34" charset="0"/>
              </a:rPr>
              <a:t>1</a:t>
            </a:r>
            <a:r>
              <a:rPr lang="zh-CN" altLang="en-US" sz="2400" b="1">
                <a:latin typeface="Arial" panose="020B0604020202020204" pitchFamily="34" charset="0"/>
              </a:rPr>
              <a:t>、了解出口货物退（免）税政策；</a:t>
            </a:r>
            <a:endParaRPr lang="zh-CN" altLang="en-US" sz="2400" b="1">
              <a:latin typeface="Arial" panose="020B0604020202020204" pitchFamily="34" charset="0"/>
            </a:endParaRPr>
          </a:p>
          <a:p>
            <a:pPr>
              <a:lnSpc>
                <a:spcPct val="120000"/>
              </a:lnSpc>
            </a:pPr>
            <a:r>
              <a:rPr lang="en-US" altLang="zh-CN" sz="2400" b="1" dirty="0">
                <a:latin typeface="楷体_GB2312" pitchFamily="49" charset="-122"/>
                <a:ea typeface="楷体_GB2312" pitchFamily="49" charset="-122"/>
              </a:rPr>
              <a:t>2</a:t>
            </a:r>
            <a:r>
              <a:rPr lang="zh-CN" altLang="en-US" sz="2400" b="1" dirty="0">
                <a:latin typeface="楷体_GB2312" pitchFamily="49" charset="-122"/>
                <a:ea typeface="楷体_GB2312" pitchFamily="49" charset="-122"/>
              </a:rPr>
              <a:t>、掌握“免、抵、退”税计算方法的具体程序，并能熟练计算免抵退税额。</a:t>
            </a:r>
            <a:endParaRPr lang="zh-CN" altLang="en-US" sz="2400" b="1">
              <a:latin typeface="Arial" panose="020B0604020202020204" pitchFamily="34" charset="0"/>
            </a:endParaRPr>
          </a:p>
          <a:p>
            <a:endParaRPr lang="zh-CN" altLang="en-US" sz="2400">
              <a:latin typeface="Arial" panose="020B0604020202020204" pitchFamily="34" charset="0"/>
            </a:endParaRPr>
          </a:p>
          <a:p>
            <a:endParaRPr lang="zh-CN" altLang="en-US" sz="2400">
              <a:latin typeface="Arial" panose="020B0604020202020204" pitchFamily="34" charset="0"/>
            </a:endParaRPr>
          </a:p>
          <a:p>
            <a:endParaRPr lang="zh-CN" altLang="en-US" sz="2400">
              <a:latin typeface="Arial" panose="020B0604020202020204" pitchFamily="34" charset="0"/>
            </a:endParaRPr>
          </a:p>
          <a:p>
            <a:endParaRPr lang="zh-CN" altLang="en-US" sz="2400">
              <a:latin typeface="Arial" panose="020B0604020202020204" pitchFamily="34" charset="0"/>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8961" name="标题 1"/>
          <p:cNvSpPr>
            <a:spLocks noGrp="1" noChangeArrowheads="1"/>
          </p:cNvSpPr>
          <p:nvPr>
            <p:ph type="title" idx="4294967295"/>
          </p:nvPr>
        </p:nvSpPr>
        <p:spPr>
          <a:xfrm>
            <a:off x="539750" y="404813"/>
            <a:ext cx="7391400" cy="563563"/>
          </a:xfrm>
        </p:spPr>
        <p:txBody>
          <a:bodyPr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06850" name="内容占位符 2"/>
          <p:cNvSpPr>
            <a:spLocks noGrp="1"/>
          </p:cNvSpPr>
          <p:nvPr>
            <p:ph idx="4294967295"/>
          </p:nvPr>
        </p:nvSpPr>
        <p:spPr>
          <a:xfrm>
            <a:off x="38100" y="457200"/>
            <a:ext cx="8382000" cy="4498975"/>
          </a:xfrm>
        </p:spPr>
        <p:txBody>
          <a:bodyPr wrap="square" lIns="91440" tIns="45720" rIns="91440" bIns="45720" anchor="t" anchorCtr="0"/>
          <a:p>
            <a:pPr>
              <a:lnSpc>
                <a:spcPct val="120000"/>
              </a:lnSpc>
              <a:spcBef>
                <a:spcPts val="20"/>
              </a:spcBef>
              <a:spcAft>
                <a:spcPts val="0"/>
              </a:spcAft>
            </a:pPr>
            <a:r>
              <a:rPr lang="en-US" altLang="zh-CN" b="0" dirty="0">
                <a:solidFill>
                  <a:srgbClr val="1F82DB"/>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b="0" dirty="0">
                <a:solidFill>
                  <a:srgbClr val="1F82DB"/>
                </a:solidFill>
                <a:latin typeface="微软雅黑" panose="020B0503020204020204" pitchFamily="34" charset="-122"/>
                <a:ea typeface="微软雅黑" panose="020B0503020204020204" pitchFamily="34" charset="-122"/>
                <a:cs typeface="微软雅黑" panose="020B0503020204020204" pitchFamily="34" charset="-122"/>
              </a:rPr>
              <a:t>作业</a:t>
            </a:r>
            <a:r>
              <a:rPr lang="en-US" altLang="zh-CN" b="0" dirty="0">
                <a:solidFill>
                  <a:srgbClr val="1F82DB"/>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b="0" dirty="0">
              <a:solidFill>
                <a:srgbClr val="1F82DB"/>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某企业为增值税一般纳税人，生产的产品除内销外，部分出口到美国。</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2023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9</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月份的有关资料如下：</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、上期留抵税额</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20000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、购进原材料取得增值税专用发票注明的价款</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700000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元，税款</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91000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元，款项已支付，该进项发票已认证通过。</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、内销产品一批，含税收入为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565000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元，款项已收到。</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、报关出口产品一批离岸价为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50000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美元（外汇牌价为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6.3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），单证齐全。</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、出口货物征税率</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，退税率</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9%</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要求：计算该企业当期“免抵退”税额。</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9985" name="标题 1"/>
          <p:cNvSpPr>
            <a:spLocks noGrp="1" noChangeArrowheads="1"/>
          </p:cNvSpPr>
          <p:nvPr>
            <p:ph type="title" idx="4294967295"/>
          </p:nvPr>
        </p:nvSpPr>
        <p:spPr>
          <a:xfrm>
            <a:off x="539750" y="404813"/>
            <a:ext cx="7391400" cy="563563"/>
          </a:xfrm>
        </p:spPr>
        <p:txBody>
          <a:bodyPr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07874" name="内容占位符 2"/>
          <p:cNvSpPr>
            <a:spLocks noGrp="1"/>
          </p:cNvSpPr>
          <p:nvPr>
            <p:ph idx="4294967295"/>
          </p:nvPr>
        </p:nvSpPr>
        <p:spPr>
          <a:xfrm>
            <a:off x="609600" y="990600"/>
            <a:ext cx="8153400" cy="5108575"/>
          </a:xfrm>
        </p:spPr>
        <p:txBody>
          <a:bodyPr wrap="square" lIns="91440" tIns="45720" rIns="91440" bIns="45720" anchor="t" anchorCtr="0"/>
          <a:p>
            <a:pPr>
              <a:lnSpc>
                <a:spcPct val="120000"/>
              </a:lnSpc>
              <a:spcBef>
                <a:spcPts val="25"/>
              </a:spcBef>
            </a:pPr>
            <a:r>
              <a:rPr lang="zh-CN" altLang="en-US" sz="2000" dirty="0"/>
              <a:t>（</a:t>
            </a:r>
            <a:r>
              <a:rPr lang="en-US" altLang="zh-CN" sz="2000" dirty="0"/>
              <a:t>1</a:t>
            </a:r>
            <a:r>
              <a:rPr lang="zh-CN" altLang="en-US" sz="2000" dirty="0"/>
              <a:t>）当期不得抵扣的进项税额＝出口货物离岸价*外汇人民币牌价*（出口货物征税率</a:t>
            </a:r>
            <a:r>
              <a:rPr lang="en-US" altLang="zh-CN" sz="2000" dirty="0"/>
              <a:t>-</a:t>
            </a:r>
            <a:r>
              <a:rPr lang="zh-CN" altLang="en-US" sz="2000" dirty="0"/>
              <a:t>出口货物退税率）＝</a:t>
            </a:r>
            <a:r>
              <a:rPr lang="en-US" altLang="zh-CN" sz="2000" dirty="0"/>
              <a:t>50000*6.3*</a:t>
            </a:r>
            <a:r>
              <a:rPr lang="zh-CN" altLang="en-US" sz="2000" dirty="0"/>
              <a:t>（</a:t>
            </a:r>
            <a:r>
              <a:rPr lang="en-US" altLang="zh-CN" sz="2000" dirty="0"/>
              <a:t>13</a:t>
            </a:r>
            <a:r>
              <a:rPr lang="zh-CN" altLang="en-US" sz="2000" dirty="0"/>
              <a:t>％</a:t>
            </a:r>
            <a:r>
              <a:rPr lang="en-US" altLang="zh-CN" sz="2000" dirty="0"/>
              <a:t>-9</a:t>
            </a:r>
            <a:r>
              <a:rPr lang="zh-CN" altLang="en-US" sz="2000" dirty="0"/>
              <a:t>％）＝</a:t>
            </a:r>
            <a:r>
              <a:rPr lang="en-US" altLang="zh-CN" sz="2000" dirty="0"/>
              <a:t>12600</a:t>
            </a:r>
            <a:r>
              <a:rPr lang="zh-CN" altLang="en-US" sz="2000" dirty="0"/>
              <a:t>（元）</a:t>
            </a:r>
            <a:endParaRPr lang="en-US" altLang="zh-CN" sz="2000" dirty="0"/>
          </a:p>
          <a:p>
            <a:pPr>
              <a:lnSpc>
                <a:spcPct val="120000"/>
              </a:lnSpc>
              <a:spcBef>
                <a:spcPts val="25"/>
              </a:spcBef>
            </a:pPr>
            <a:r>
              <a:rPr lang="zh-CN" altLang="en-US" sz="2000" dirty="0"/>
              <a:t>（</a:t>
            </a:r>
            <a:r>
              <a:rPr lang="en-US" altLang="zh-CN" sz="2000" dirty="0"/>
              <a:t>2</a:t>
            </a:r>
            <a:r>
              <a:rPr lang="zh-CN" altLang="en-US" sz="2000" dirty="0"/>
              <a:t>）当期应纳税额＝内销货物销项税额</a:t>
            </a:r>
            <a:r>
              <a:rPr lang="en-US" altLang="zh-CN" sz="2000" dirty="0"/>
              <a:t>-</a:t>
            </a:r>
            <a:r>
              <a:rPr lang="zh-CN" altLang="en-US" sz="2000" dirty="0"/>
              <a:t>（当期全部进项税额</a:t>
            </a:r>
            <a:r>
              <a:rPr lang="en-US" altLang="zh-CN" sz="2000" dirty="0"/>
              <a:t>-</a:t>
            </a:r>
            <a:r>
              <a:rPr lang="zh-CN" altLang="en-US" sz="2000" dirty="0"/>
              <a:t>当期不予抵扣税额）</a:t>
            </a:r>
            <a:r>
              <a:rPr lang="en-US" altLang="zh-CN" sz="2000" dirty="0"/>
              <a:t>-</a:t>
            </a:r>
            <a:r>
              <a:rPr lang="zh-CN" altLang="en-US" sz="2000" dirty="0"/>
              <a:t>上期留抵税额＝</a:t>
            </a:r>
            <a:r>
              <a:rPr lang="en-US" altLang="zh-CN" sz="2000" dirty="0"/>
              <a:t>65000-</a:t>
            </a:r>
            <a:r>
              <a:rPr lang="zh-CN" altLang="en-US" sz="2000" dirty="0"/>
              <a:t>（</a:t>
            </a:r>
            <a:r>
              <a:rPr lang="en-US" altLang="zh-CN" sz="2000" dirty="0"/>
              <a:t>91000-12600</a:t>
            </a:r>
            <a:r>
              <a:rPr lang="zh-CN" altLang="en-US" sz="2000" dirty="0"/>
              <a:t>）</a:t>
            </a:r>
            <a:r>
              <a:rPr lang="en-US" altLang="zh-CN" sz="2000" dirty="0"/>
              <a:t>-20000</a:t>
            </a:r>
            <a:endParaRPr lang="en-US" altLang="zh-CN" sz="2000" dirty="0"/>
          </a:p>
          <a:p>
            <a:pPr>
              <a:lnSpc>
                <a:spcPct val="120000"/>
              </a:lnSpc>
              <a:spcBef>
                <a:spcPts val="25"/>
              </a:spcBef>
            </a:pPr>
            <a:r>
              <a:rPr lang="zh-CN" altLang="en-US" sz="2000" dirty="0"/>
              <a:t>＝</a:t>
            </a:r>
            <a:r>
              <a:rPr lang="en-US" altLang="zh-CN" sz="2000" dirty="0"/>
              <a:t>-33400</a:t>
            </a:r>
            <a:r>
              <a:rPr lang="zh-CN" altLang="en-US" sz="2000" dirty="0"/>
              <a:t>（当期留抵税额）</a:t>
            </a:r>
            <a:endParaRPr lang="en-US" altLang="zh-CN" sz="2000" dirty="0"/>
          </a:p>
          <a:p>
            <a:pPr>
              <a:lnSpc>
                <a:spcPct val="120000"/>
              </a:lnSpc>
              <a:spcBef>
                <a:spcPts val="25"/>
              </a:spcBef>
            </a:pPr>
            <a:r>
              <a:rPr lang="zh-CN" altLang="en-US" sz="2000" dirty="0"/>
              <a:t>（</a:t>
            </a:r>
            <a:r>
              <a:rPr lang="en-US" altLang="zh-CN" sz="2000" dirty="0"/>
              <a:t>3</a:t>
            </a:r>
            <a:r>
              <a:rPr lang="zh-CN" altLang="en-US" sz="2000" dirty="0"/>
              <a:t>）当期免抵退税额＝出口货物离岸价*外汇人民币牌价*出口货物退税率＝</a:t>
            </a:r>
            <a:r>
              <a:rPr lang="en-US" altLang="zh-CN" sz="2000" dirty="0"/>
              <a:t>50000*6.3*9</a:t>
            </a:r>
            <a:r>
              <a:rPr lang="zh-CN" altLang="en-US" sz="2000" dirty="0"/>
              <a:t>％＝</a:t>
            </a:r>
            <a:r>
              <a:rPr lang="en-US" altLang="zh-CN" sz="2000" dirty="0"/>
              <a:t>28350</a:t>
            </a:r>
            <a:r>
              <a:rPr lang="zh-CN" altLang="en-US" sz="2000" dirty="0"/>
              <a:t>（元）</a:t>
            </a:r>
            <a:endParaRPr lang="en-US" altLang="zh-CN" sz="2000" dirty="0"/>
          </a:p>
          <a:p>
            <a:pPr>
              <a:lnSpc>
                <a:spcPct val="120000"/>
              </a:lnSpc>
              <a:spcBef>
                <a:spcPts val="25"/>
              </a:spcBef>
            </a:pPr>
            <a:r>
              <a:rPr lang="zh-CN" altLang="en-US" sz="2000" dirty="0"/>
              <a:t>（</a:t>
            </a:r>
            <a:r>
              <a:rPr lang="en-US" altLang="zh-CN" sz="2000" dirty="0"/>
              <a:t>4</a:t>
            </a:r>
            <a:r>
              <a:rPr lang="zh-CN" altLang="en-US" sz="2000" dirty="0"/>
              <a:t>）当期期末留抵税额</a:t>
            </a:r>
            <a:r>
              <a:rPr lang="zh-CN" altLang="en-US" sz="2000" dirty="0">
                <a:latin typeface="宋体" panose="02010600030101010101" pitchFamily="2" charset="-122"/>
                <a:ea typeface="宋体" panose="02010600030101010101" pitchFamily="2" charset="-122"/>
              </a:rPr>
              <a:t>&gt;</a:t>
            </a:r>
            <a:r>
              <a:rPr lang="zh-CN" altLang="en-US" sz="2000" dirty="0"/>
              <a:t>当期免抵退税额时，则：</a:t>
            </a:r>
            <a:endParaRPr lang="zh-CN" altLang="en-US" sz="2000" dirty="0"/>
          </a:p>
          <a:p>
            <a:pPr>
              <a:lnSpc>
                <a:spcPct val="120000"/>
              </a:lnSpc>
              <a:spcBef>
                <a:spcPts val="25"/>
              </a:spcBef>
            </a:pPr>
            <a:r>
              <a:rPr lang="zh-CN" altLang="en-US" sz="2000" dirty="0"/>
              <a:t>当期应退税额</a:t>
            </a:r>
            <a:r>
              <a:rPr lang="en-US" altLang="zh-CN" sz="2000" dirty="0"/>
              <a:t>=</a:t>
            </a:r>
            <a:r>
              <a:rPr lang="zh-CN" altLang="en-US" sz="2000" dirty="0"/>
              <a:t>当期免抵退税额</a:t>
            </a:r>
            <a:r>
              <a:rPr lang="en-US" altLang="zh-CN" sz="2000" dirty="0"/>
              <a:t>=28350</a:t>
            </a:r>
            <a:r>
              <a:rPr lang="zh-CN" altLang="en-US" sz="2000" dirty="0"/>
              <a:t>元</a:t>
            </a:r>
            <a:endParaRPr lang="zh-CN" altLang="en-US" sz="2000" dirty="0"/>
          </a:p>
          <a:p>
            <a:pPr>
              <a:lnSpc>
                <a:spcPct val="120000"/>
              </a:lnSpc>
              <a:spcBef>
                <a:spcPts val="25"/>
              </a:spcBef>
            </a:pPr>
            <a:r>
              <a:rPr lang="zh-CN" altLang="en-US" sz="2000" dirty="0"/>
              <a:t>当期免抵税额</a:t>
            </a:r>
            <a:r>
              <a:rPr lang="en-US" altLang="zh-CN" sz="2000" dirty="0"/>
              <a:t>=0</a:t>
            </a:r>
            <a:r>
              <a:rPr lang="zh-CN" altLang="en-US" sz="2000" dirty="0"/>
              <a:t>元</a:t>
            </a:r>
            <a:endParaRPr lang="zh-CN" altLang="en-US"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66562" name="Rectangle 3"/>
          <p:cNvSpPr>
            <a:spLocks noGrp="1"/>
          </p:cNvSpPr>
          <p:nvPr>
            <p:ph idx="1"/>
          </p:nvPr>
        </p:nvSpPr>
        <p:spPr>
          <a:xfrm>
            <a:off x="457200" y="1412875"/>
            <a:ext cx="8229600" cy="4495800"/>
          </a:xfrm>
        </p:spPr>
        <p:txBody>
          <a:bodyPr wrap="square" lIns="91440" tIns="45720" rIns="91440" bIns="45720" anchor="t" anchorCtr="0"/>
          <a:p>
            <a:pPr eaLnBrk="1" hangingPunct="1"/>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例题</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多选题</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根据增值税法律制度的规定，企业发生的下列行为中，属于视同销售货物的有（    ）。</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将购进的货物用于扩建职工食堂</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B.</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将本企业生产的货物分配给投资者</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C.</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将委托加工的货物用于集体福利</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D.</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将购进的货物作为投资提供给其他单位</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412" name="Rectangle 4"/>
          <p:cNvSpPr/>
          <p:nvPr/>
        </p:nvSpPr>
        <p:spPr>
          <a:xfrm>
            <a:off x="6083935" y="1772920"/>
            <a:ext cx="952500" cy="521970"/>
          </a:xfrm>
          <a:prstGeom prst="rect">
            <a:avLst/>
          </a:prstGeom>
          <a:noFill/>
          <a:ln w="9525">
            <a:noFill/>
          </a:ln>
        </p:spPr>
        <p:txBody>
          <a:bodyPr wrap="none" anchor="b" anchorCtr="0">
            <a:spAutoFit/>
          </a:bodyPr>
          <a:p>
            <a:pPr algn="ctr">
              <a:spcBef>
                <a:spcPct val="20000"/>
              </a:spcBef>
              <a:buClr>
                <a:srgbClr val="6600CC"/>
              </a:buClr>
              <a:buFont typeface="Wingdings" panose="05000000000000000000" pitchFamily="2" charset="2"/>
            </a:pPr>
            <a:r>
              <a:rPr lang="en-US" altLang="zh-CN" sz="2800" b="1" dirty="0">
                <a:latin typeface="Arial" panose="020B0604020202020204" pitchFamily="34" charset="0"/>
              </a:rPr>
              <a:t>BCD</a:t>
            </a:r>
            <a:endParaRPr lang="en-US" altLang="zh-CN" sz="2800" b="1"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 calcmode="lin" valueType="num">
                                      <p:cBhvr additive="base">
                                        <p:cTn id="7" dur="500" fill="hold"/>
                                        <p:tgtEl>
                                          <p:spTgt spid="17412"/>
                                        </p:tgtEl>
                                        <p:attrNameLst>
                                          <p:attrName>ppt_x</p:attrName>
                                        </p:attrNameLst>
                                      </p:cBhvr>
                                      <p:tavLst>
                                        <p:tav tm="0">
                                          <p:val>
                                            <p:strVal val="#ppt_x"/>
                                          </p:val>
                                        </p:tav>
                                        <p:tav tm="100000">
                                          <p:val>
                                            <p:strVal val="#ppt_x"/>
                                          </p:val>
                                        </p:tav>
                                      </p:tavLst>
                                    </p:anim>
                                    <p:anim calcmode="lin" valueType="num">
                                      <p:cBhvr additive="base">
                                        <p:cTn id="8"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p:txBody>
          <a:bodyPr/>
          <a:p>
            <a:pPr eaLnBrk="1" hangingPunct="1">
              <a:lnSpc>
                <a:spcPct val="120000"/>
              </a:lnSpc>
              <a:spcBef>
                <a:spcPts val="25"/>
              </a:spcBef>
            </a:pPr>
            <a:r>
              <a:rPr lang="zh-CN" altLang="en-US" dirty="0">
                <a:solidFill>
                  <a:srgbClr val="FF0000"/>
                </a:solidFill>
                <a:sym typeface="+mn-ea"/>
              </a:rPr>
              <a:t>二、增值税的纳税人</a:t>
            </a:r>
            <a:endParaRPr lang="zh-CN" altLang="en-US" dirty="0">
              <a:solidFill>
                <a:srgbClr val="FF0000"/>
              </a:solidFill>
              <a:sym typeface="+mn-ea"/>
            </a:endParaRPr>
          </a:p>
          <a:p>
            <a:pPr eaLnBrk="1" hangingPunct="1">
              <a:lnSpc>
                <a:spcPct val="120000"/>
              </a:lnSpc>
              <a:spcBef>
                <a:spcPts val="25"/>
              </a:spcBef>
            </a:pPr>
            <a:endParaRPr lang="zh-CN" altLang="en-US" dirty="0">
              <a:solidFill>
                <a:srgbClr val="FF0000"/>
              </a:solidFill>
            </a:endParaRPr>
          </a:p>
          <a:p>
            <a:pPr eaLnBrk="1" hangingPunct="1">
              <a:lnSpc>
                <a:spcPct val="120000"/>
              </a:lnSpc>
              <a:spcBef>
                <a:spcPts val="25"/>
              </a:spcBef>
            </a:pPr>
            <a:r>
              <a:rPr lang="zh-CN" altLang="en-US" dirty="0">
                <a:sym typeface="+mn-ea"/>
              </a:rPr>
              <a:t>    在我国境内销售货物或者提供加工、修理修配劳务、进口货物以及销售服务、无形资产或者不动产的单位和个人，为增值税纳税人。</a:t>
            </a:r>
            <a:endParaRPr lang="zh-CN" altLang="en-US" dirty="0"/>
          </a:p>
          <a:p>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79070" y="620713"/>
            <a:ext cx="7391400" cy="563562"/>
          </a:xfrm>
        </p:spPr>
        <p:txBody>
          <a:bodyPr/>
          <a:p>
            <a:pPr algn="ctr"/>
            <a:r>
              <a:rPr lang="en-US" altLang="zh-CN" sz="2000"/>
              <a:t>    </a:t>
            </a:r>
            <a:r>
              <a:rPr lang="zh-CN" altLang="en-US" sz="2000"/>
              <a:t>表2-1  一般纳税人、小规模纳税人认定标准</a:t>
            </a:r>
            <a:endParaRPr lang="zh-CN" altLang="en-US" sz="2000"/>
          </a:p>
        </p:txBody>
      </p:sp>
      <p:graphicFrame>
        <p:nvGraphicFramePr>
          <p:cNvPr id="4" name="表格 3"/>
          <p:cNvGraphicFramePr/>
          <p:nvPr>
            <p:custDataLst>
              <p:tags r:id="rId1"/>
            </p:custDataLst>
          </p:nvPr>
        </p:nvGraphicFramePr>
        <p:xfrm>
          <a:off x="1103630" y="1471930"/>
          <a:ext cx="7678420" cy="3582670"/>
        </p:xfrm>
        <a:graphic>
          <a:graphicData uri="http://schemas.openxmlformats.org/drawingml/2006/table">
            <a:tbl>
              <a:tblPr firstRow="1" bandRow="1">
                <a:tableStyleId>{5C22544A-7EE6-4342-B048-85BDC9FD1C3A}</a:tableStyleId>
              </a:tblPr>
              <a:tblGrid>
                <a:gridCol w="1675765"/>
                <a:gridCol w="2163445"/>
                <a:gridCol w="1811020"/>
                <a:gridCol w="2028190"/>
              </a:tblGrid>
              <a:tr h="426720">
                <a:tc>
                  <a:txBody>
                    <a:bodyPr/>
                    <a:p>
                      <a:pPr algn="ctr">
                        <a:buNone/>
                      </a:pPr>
                      <a:r>
                        <a:rPr lang="zh-CN" altLang="en-US"/>
                        <a:t>纳税人</a:t>
                      </a:r>
                      <a:endParaRPr lang="zh-CN" altLang="en-US"/>
                    </a:p>
                  </a:txBody>
                  <a:tcPr/>
                </a:tc>
                <a:tc gridSpan="2">
                  <a:txBody>
                    <a:bodyPr/>
                    <a:p>
                      <a:pPr algn="ctr">
                        <a:buNone/>
                      </a:pPr>
                      <a:r>
                        <a:rPr lang="zh-CN" altLang="en-US"/>
                        <a:t>认定标准</a:t>
                      </a:r>
                      <a:endParaRPr lang="zh-CN" altLang="en-US"/>
                    </a:p>
                  </a:txBody>
                  <a:tcPr/>
                </a:tc>
                <a:tc hMerge="1">
                  <a:tcPr/>
                </a:tc>
                <a:tc>
                  <a:txBody>
                    <a:bodyPr/>
                    <a:p>
                      <a:pPr algn="ctr">
                        <a:buNone/>
                      </a:pPr>
                      <a:r>
                        <a:rPr lang="zh-CN" altLang="en-US"/>
                        <a:t>特别说明</a:t>
                      </a:r>
                      <a:endParaRPr lang="zh-CN" altLang="en-US"/>
                    </a:p>
                  </a:txBody>
                  <a:tcPr/>
                </a:tc>
              </a:tr>
              <a:tr h="427355">
                <a:tc>
                  <a:txBody>
                    <a:bodyPr/>
                    <a:p>
                      <a:pPr>
                        <a:buNone/>
                      </a:pPr>
                      <a:endParaRPr lang="zh-CN" altLang="en-US"/>
                    </a:p>
                  </a:txBody>
                  <a:tcPr/>
                </a:tc>
                <a:tc>
                  <a:txBody>
                    <a:bodyPr/>
                    <a:p>
                      <a:pPr>
                        <a:buNone/>
                      </a:pPr>
                      <a:r>
                        <a:rPr lang="zh-CN" altLang="en-US"/>
                        <a:t>年应税销售额</a:t>
                      </a:r>
                      <a:endParaRPr lang="zh-CN" altLang="en-US"/>
                    </a:p>
                  </a:txBody>
                  <a:tcPr/>
                </a:tc>
                <a:tc>
                  <a:txBody>
                    <a:bodyPr/>
                    <a:p>
                      <a:pPr>
                        <a:buNone/>
                      </a:pPr>
                      <a:r>
                        <a:rPr lang="zh-CN" altLang="en-US"/>
                        <a:t>会计核算健全</a:t>
                      </a:r>
                      <a:endParaRPr lang="zh-CN" altLang="en-US"/>
                    </a:p>
                  </a:txBody>
                  <a:tcPr/>
                </a:tc>
                <a:tc>
                  <a:txBody>
                    <a:bodyPr/>
                    <a:p>
                      <a:pPr>
                        <a:buNone/>
                      </a:pPr>
                      <a:endParaRPr lang="zh-CN" altLang="en-US"/>
                    </a:p>
                  </a:txBody>
                  <a:tcPr/>
                </a:tc>
              </a:tr>
              <a:tr h="1898650">
                <a:tc>
                  <a:txBody>
                    <a:bodyPr/>
                    <a:p>
                      <a:pPr>
                        <a:buNone/>
                      </a:pPr>
                      <a:endParaRPr lang="zh-CN" altLang="en-US"/>
                    </a:p>
                    <a:p>
                      <a:pPr>
                        <a:buNone/>
                      </a:pPr>
                      <a:endParaRPr lang="zh-CN" altLang="en-US"/>
                    </a:p>
                    <a:p>
                      <a:pPr>
                        <a:buNone/>
                      </a:pPr>
                      <a:endParaRPr lang="zh-CN" altLang="en-US"/>
                    </a:p>
                    <a:p>
                      <a:pPr>
                        <a:buNone/>
                      </a:pPr>
                      <a:r>
                        <a:rPr lang="zh-CN" altLang="en-US"/>
                        <a:t>小规模纳税人</a:t>
                      </a:r>
                      <a:endParaRPr lang="zh-CN" altLang="en-US"/>
                    </a:p>
                  </a:txBody>
                  <a:tcPr/>
                </a:tc>
                <a:tc>
                  <a:txBody>
                    <a:bodyPr/>
                    <a:p>
                      <a:pPr>
                        <a:buNone/>
                      </a:pPr>
                      <a:endParaRPr lang="zh-CN" altLang="en-US"/>
                    </a:p>
                    <a:p>
                      <a:pPr>
                        <a:buNone/>
                      </a:pPr>
                      <a:endParaRPr lang="zh-CN" altLang="en-US"/>
                    </a:p>
                    <a:p>
                      <a:pPr>
                        <a:buNone/>
                      </a:pPr>
                      <a:r>
                        <a:rPr lang="zh-CN" altLang="en-US"/>
                        <a:t>年应税销售额≤ 500万元</a:t>
                      </a:r>
                      <a:endParaRPr lang="zh-CN" altLang="en-US"/>
                    </a:p>
                  </a:txBody>
                  <a:tcPr/>
                </a:tc>
                <a:tc>
                  <a:txBody>
                    <a:bodyPr/>
                    <a:p>
                      <a:pPr>
                        <a:buNone/>
                      </a:pPr>
                      <a:endParaRPr lang="zh-CN" altLang="en-US"/>
                    </a:p>
                  </a:txBody>
                  <a:tcPr/>
                </a:tc>
                <a:tc>
                  <a:txBody>
                    <a:bodyPr/>
                    <a:p>
                      <a:pPr>
                        <a:buNone/>
                      </a:pPr>
                      <a:endParaRPr lang="zh-CN" altLang="en-US"/>
                    </a:p>
                    <a:p>
                      <a:pPr>
                        <a:buNone/>
                      </a:pPr>
                      <a:r>
                        <a:rPr lang="zh-CN" altLang="en-US"/>
                        <a:t>年应税销售额超过小规模纳机人标准的其他个人；非企业性单位、不经常发生应税行为的企业可选择</a:t>
                      </a:r>
                      <a:endParaRPr lang="zh-CN" altLang="en-US"/>
                    </a:p>
                  </a:txBody>
                  <a:tcPr/>
                </a:tc>
              </a:tr>
              <a:tr h="716915">
                <a:tc>
                  <a:txBody>
                    <a:bodyPr/>
                    <a:p>
                      <a:pPr>
                        <a:buNone/>
                      </a:pPr>
                      <a:r>
                        <a:rPr lang="zh-CN" altLang="en-US"/>
                        <a:t>一般纳税人</a:t>
                      </a:r>
                      <a:endParaRPr lang="zh-CN" altLang="en-US"/>
                    </a:p>
                  </a:txBody>
                  <a:tcPr/>
                </a:tc>
                <a:tc>
                  <a:txBody>
                    <a:bodyPr/>
                    <a:p>
                      <a:pPr>
                        <a:buNone/>
                      </a:pPr>
                      <a:r>
                        <a:rPr lang="zh-CN" altLang="en-US"/>
                        <a:t>年应税销售额&gt;500万元</a:t>
                      </a:r>
                      <a:endParaRPr lang="zh-CN" altLang="en-US"/>
                    </a:p>
                  </a:txBody>
                  <a:tcPr/>
                </a:tc>
                <a:tc>
                  <a:txBody>
                    <a:bodyPr/>
                    <a:p>
                      <a:pPr>
                        <a:buNone/>
                      </a:pPr>
                      <a:endParaRPr lang="zh-CN" altLang="en-US"/>
                    </a:p>
                  </a:txBody>
                  <a:tcPr/>
                </a:tc>
                <a:tc>
                  <a:txBody>
                    <a:bodyPr/>
                    <a:p>
                      <a:pPr>
                        <a:buNone/>
                      </a:pPr>
                      <a:endParaRPr lang="zh-CN" altLang="en-US"/>
                    </a:p>
                  </a:txBody>
                  <a:tcPr/>
                </a:tc>
              </a:tr>
            </a:tbl>
          </a:graphicData>
        </a:graphic>
      </p:graphicFrame>
      <p:sp>
        <p:nvSpPr>
          <p:cNvPr id="5" name="文本框 4"/>
          <p:cNvSpPr txBox="1"/>
          <p:nvPr/>
        </p:nvSpPr>
        <p:spPr>
          <a:xfrm>
            <a:off x="1131570" y="5301615"/>
            <a:ext cx="7393940" cy="829945"/>
          </a:xfrm>
          <a:prstGeom prst="rect">
            <a:avLst/>
          </a:prstGeom>
          <a:noFill/>
        </p:spPr>
        <p:txBody>
          <a:bodyPr wrap="square" rtlCol="0" anchor="t">
            <a:spAutoFit/>
          </a:bodyPr>
          <a:p>
            <a:pPr>
              <a:lnSpc>
                <a:spcPct val="120000"/>
              </a:lnSpc>
              <a:spcBef>
                <a:spcPts val="0"/>
              </a:spcBef>
              <a:spcAft>
                <a:spcPts val="0"/>
              </a:spcAft>
            </a:pPr>
            <a:r>
              <a:rPr lang="zh-CN" altLang="en-US" sz="2000" b="1">
                <a:solidFill>
                  <a:srgbClr val="FF0000"/>
                </a:solidFill>
              </a:rPr>
              <a:t>注意：</a:t>
            </a:r>
            <a:r>
              <a:rPr lang="zh-CN" altLang="en-US" sz="2000"/>
              <a:t>国家税务总局另有规定外，纳税人一经登记为一般纳税人，不得转为小规模纳税人。</a:t>
            </a:r>
            <a:endParaRPr lang="zh-CN" altLang="en-US" sz="20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Rectangle 2"/>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69634" name="Rectangle 3"/>
          <p:cNvSpPr>
            <a:spLocks noGrp="1"/>
          </p:cNvSpPr>
          <p:nvPr>
            <p:ph idx="1"/>
          </p:nvPr>
        </p:nvSpPr>
        <p:spPr>
          <a:xfrm>
            <a:off x="394970" y="620713"/>
            <a:ext cx="8229600" cy="4967287"/>
          </a:xfrm>
        </p:spPr>
        <p:txBody>
          <a:bodyPr wrap="square" lIns="91440" tIns="45720" rIns="91440" bIns="45720" anchor="t" anchorCtr="0"/>
          <a:p>
            <a:pPr eaLnBrk="1" hangingPunct="1"/>
            <a:r>
              <a:rPr lang="zh-CN" altLang="en-US" dirty="0">
                <a:solidFill>
                  <a:srgbClr val="FF0000"/>
                </a:solidFill>
              </a:rPr>
              <a:t>（三）增值税税率与征收率</a:t>
            </a:r>
            <a:endParaRPr lang="zh-CN" altLang="en-US" dirty="0">
              <a:solidFill>
                <a:srgbClr val="FF0000"/>
              </a:solidFill>
            </a:endParaRPr>
          </a:p>
          <a:p>
            <a:pPr eaLnBrk="1" hangingPunct="1"/>
            <a:r>
              <a:rPr lang="en-US" altLang="zh-CN" sz="2400" dirty="0"/>
              <a:t>    </a:t>
            </a:r>
            <a:r>
              <a:rPr lang="zh-CN" altLang="en-US" sz="2400" dirty="0"/>
              <a:t>我国现行增值税使用了税率和按简易办法计税的征收率。</a:t>
            </a:r>
            <a:endParaRPr lang="zh-CN" altLang="en-US" sz="2400" dirty="0"/>
          </a:p>
          <a:p>
            <a:pPr eaLnBrk="1" hangingPunct="1"/>
            <a:r>
              <a:rPr lang="en-US" altLang="zh-CN" sz="2400" dirty="0"/>
              <a:t>1</a:t>
            </a:r>
            <a:r>
              <a:rPr lang="zh-CN" altLang="en-US" sz="2400" dirty="0"/>
              <a:t>、增值税的税率</a:t>
            </a:r>
            <a:endParaRPr lang="zh-CN" altLang="en-US" sz="2400" dirty="0"/>
          </a:p>
          <a:p>
            <a:pPr eaLnBrk="1" hangingPunct="1"/>
            <a:r>
              <a:rPr lang="en-US" altLang="zh-CN" sz="2400" dirty="0"/>
              <a:t>    </a:t>
            </a:r>
            <a:r>
              <a:rPr lang="zh-CN" altLang="en-US" sz="2400" dirty="0"/>
              <a:t>增值税税率是指增值税的适用税率，即法定税率，用于增值税一般计税方法的计算。</a:t>
            </a:r>
            <a:endParaRPr lang="zh-CN" altLang="en-US" sz="2400" dirty="0"/>
          </a:p>
          <a:p>
            <a:pPr eaLnBrk="1" hangingPunct="1"/>
            <a:r>
              <a:rPr lang="en-US" sz="2400" dirty="0"/>
              <a:t>    </a:t>
            </a:r>
            <a:r>
              <a:rPr sz="2400" dirty="0"/>
              <a:t>按照2019年3月21日国家税务总局颁布的《关于深化增值税改革有关事项的公告》(国家税务总局公告2019年第14号),自2019年4月1日起增值税税率按表2-2执行。具体增值税税目与税率如表2-2所示。</a:t>
            </a:r>
            <a:r>
              <a:rPr lang="zh-CN" altLang="en-US" sz="2400" dirty="0"/>
              <a:t>    </a:t>
            </a:r>
            <a:endParaRPr lang="zh-CN" altLang="en-US"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4" name="图片 3"/>
          <p:cNvPicPr>
            <a:picLocks noChangeAspect="1"/>
          </p:cNvPicPr>
          <p:nvPr>
            <p:custDataLst>
              <p:tags r:id="rId1"/>
            </p:custDataLst>
          </p:nvPr>
        </p:nvPicPr>
        <p:blipFill>
          <a:blip r:embed="rId2"/>
          <a:stretch>
            <a:fillRect/>
          </a:stretch>
        </p:blipFill>
        <p:spPr>
          <a:xfrm>
            <a:off x="836930" y="251460"/>
            <a:ext cx="6938645" cy="609219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Rectangle 2"/>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74754" name="Rectangle 3"/>
          <p:cNvSpPr>
            <a:spLocks noGrp="1"/>
          </p:cNvSpPr>
          <p:nvPr>
            <p:ph idx="1"/>
          </p:nvPr>
        </p:nvSpPr>
        <p:spPr/>
        <p:txBody>
          <a:bodyPr wrap="square" lIns="91440" tIns="45720" rIns="91440" bIns="45720" anchor="t" anchorCtr="0"/>
          <a:p>
            <a:pPr eaLnBrk="1" hangingPunct="1">
              <a:lnSpc>
                <a:spcPct val="125000"/>
              </a:lnSpc>
              <a:spcBef>
                <a:spcPts val="20"/>
              </a:spcBef>
              <a:spcAft>
                <a:spcPts val="0"/>
              </a:spcAft>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、增值税征收率</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5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增值税征收率主要是针对小规模纳税人和一般纳税人适用或者选择采用简易计税方法计税的项目。采用征收率计税的，不得抵扣进项税额。</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5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增值税征收率有法定征收率</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及特殊征收率</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5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具体征收率如下表所示。 </a:t>
            </a:r>
            <a:r>
              <a:rPr lang="zh-CN" altLang="en-US" dirty="0"/>
              <a:t> </a:t>
            </a:r>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4" name="图片 3"/>
          <p:cNvPicPr>
            <a:picLocks noChangeAspect="1"/>
          </p:cNvPicPr>
          <p:nvPr>
            <p:custDataLst>
              <p:tags r:id="rId1"/>
            </p:custDataLst>
          </p:nvPr>
        </p:nvPicPr>
        <p:blipFill>
          <a:blip r:embed="rId2"/>
          <a:stretch>
            <a:fillRect/>
          </a:stretch>
        </p:blipFill>
        <p:spPr>
          <a:xfrm>
            <a:off x="1156335" y="337185"/>
            <a:ext cx="6282055" cy="587819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MH_Other_1"/>
          <p:cNvSpPr/>
          <p:nvPr>
            <p:custDataLst>
              <p:tags r:id="rId1"/>
            </p:custDataLst>
          </p:nvPr>
        </p:nvSpPr>
        <p:spPr>
          <a:xfrm>
            <a:off x="4337050" y="2205038"/>
            <a:ext cx="571500" cy="573087"/>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1</a:t>
            </a:r>
            <a:endPar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_2"/>
          <p:cNvSpPr/>
          <p:nvPr>
            <p:custDataLst>
              <p:tags r:id="rId2"/>
            </p:custDataLst>
          </p:nvPr>
        </p:nvSpPr>
        <p:spPr>
          <a:xfrm>
            <a:off x="4337050" y="2917825"/>
            <a:ext cx="571500" cy="571500"/>
          </a:xfrm>
          <a:prstGeom prst="ellipse">
            <a:avLst/>
          </a:prstGeom>
          <a:solidFill>
            <a:srgbClr val="FFFFFF"/>
          </a:solidFill>
          <a:ln w="57150" cap="flat" cmpd="sng">
            <a:solidFill>
              <a:schemeClr val="accent2"/>
            </a:solidFill>
            <a:prstDash val="solid"/>
            <a:round/>
            <a:headEnd type="none" w="med" len="med"/>
            <a:tailEnd type="none" w="med" len="med"/>
          </a:ln>
        </p:spPr>
        <p:txBody>
          <a:bodyPr lIns="0" tIns="0" rIns="0" bIns="0" anchor="ctr" anchorCtr="0"/>
          <a:p>
            <a:pPr algn="ctr"/>
            <a:r>
              <a:rPr lang="en-US" altLang="zh-CN" sz="3000" dirty="0">
                <a:latin typeface="Arial" panose="020B0604020202020204" pitchFamily="34" charset="0"/>
                <a:ea typeface="微软雅黑" panose="020B0503020204020204" pitchFamily="34" charset="-122"/>
                <a:sym typeface="Arial" panose="020B0604020202020204" pitchFamily="34" charset="0"/>
              </a:rPr>
              <a:t>2</a:t>
            </a:r>
            <a:endParaRPr lang="en-US" altLang="zh-CN" sz="3000" dirty="0">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_3"/>
          <p:cNvSpPr/>
          <p:nvPr>
            <p:custDataLst>
              <p:tags r:id="rId3"/>
            </p:custDataLst>
          </p:nvPr>
        </p:nvSpPr>
        <p:spPr>
          <a:xfrm>
            <a:off x="4337050" y="3629025"/>
            <a:ext cx="571500" cy="573088"/>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3</a:t>
            </a:r>
            <a:endPar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Others_1"/>
          <p:cNvSpPr txBox="1"/>
          <p:nvPr>
            <p:custDataLst>
              <p:tags r:id="rId4"/>
            </p:custDataLst>
          </p:nvPr>
        </p:nvSpPr>
        <p:spPr>
          <a:xfrm>
            <a:off x="1111250" y="2895600"/>
            <a:ext cx="2043113" cy="615950"/>
          </a:xfrm>
          <a:prstGeom prst="rect">
            <a:avLst/>
          </a:prstGeom>
          <a:noFill/>
          <a:ln w="9525">
            <a:noFill/>
          </a:ln>
        </p:spPr>
        <p:txBody>
          <a:bodyPr wrap="square" lIns="0" tIns="0" rIns="0" bIns="0" anchor="ctr" anchorCtr="0">
            <a:spAutoFit/>
          </a:bodyPr>
          <a:p>
            <a:pPr algn="ctr"/>
            <a:r>
              <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主要内容</a:t>
            </a:r>
            <a:endPar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Text_1"/>
          <p:cNvSpPr/>
          <p:nvPr>
            <p:custDataLst>
              <p:tags r:id="rId5"/>
            </p:custDataLst>
          </p:nvPr>
        </p:nvSpPr>
        <p:spPr>
          <a:xfrm>
            <a:off x="5113338" y="2214563"/>
            <a:ext cx="2357438" cy="503238"/>
          </a:xfrm>
          <a:prstGeom prst="rect">
            <a:avLst/>
          </a:prstGeom>
        </p:spPr>
        <p:txBody>
          <a:bodyPr wrap="square" lIns="0" tIns="0" rIns="0" bIns="0" anchor="ctr">
            <a:spAutoFit/>
          </a:bodyPr>
          <a:lstStyle/>
          <a:p>
            <a:pPr fontAlgn="base"/>
            <a:r>
              <a:rPr lang="zh-CN" altLang="en-US" sz="2275" b="1" strike="noStrike" noProof="1" dirty="0">
                <a:latin typeface="Arial" panose="020B0604020202020204" pitchFamily="34" charset="0"/>
                <a:ea typeface="文鼎中特广告体" pitchFamily="1" charset="-122"/>
                <a:cs typeface="+mn-cs"/>
                <a:sym typeface="+mn-ea"/>
              </a:rPr>
              <a:t>增值税法规解读</a:t>
            </a:r>
            <a:endParaRPr lang="en-US" altLang="zh-CN" sz="2275" b="1"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fontAlgn="base"/>
            <a:endParaRPr lang="zh-CN" altLang="en-US" sz="995" b="1"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MH_Text_2"/>
          <p:cNvSpPr/>
          <p:nvPr>
            <p:custDataLst>
              <p:tags r:id="rId6"/>
            </p:custDataLst>
          </p:nvPr>
        </p:nvSpPr>
        <p:spPr>
          <a:xfrm>
            <a:off x="5113338" y="2933700"/>
            <a:ext cx="1924050" cy="504825"/>
          </a:xfrm>
          <a:prstGeom prst="rect">
            <a:avLst/>
          </a:prstGeom>
        </p:spPr>
        <p:txBody>
          <a:bodyPr wrap="square" lIns="0" tIns="0" rIns="0" bIns="0" anchor="ctr">
            <a:spAutoFit/>
          </a:bodyPr>
          <a:lstStyle/>
          <a:p>
            <a:pPr lvl="0" fontAlgn="base"/>
            <a:r>
              <a:rPr lang="zh-CN" altLang="en-US" sz="2275" b="1" strike="noStrike" noProof="1" dirty="0">
                <a:latin typeface="Arial" panose="020B0604020202020204" pitchFamily="34" charset="0"/>
                <a:ea typeface="文鼎中特广告体" pitchFamily="1" charset="-122"/>
                <a:cs typeface="+mn-cs"/>
                <a:sym typeface="+mn-ea"/>
              </a:rPr>
              <a:t>增值税计算</a:t>
            </a:r>
            <a:endParaRPr lang="zh-CN" altLang="en-US" sz="2275" b="1" strike="noStrike" noProof="1" dirty="0">
              <a:solidFill>
                <a:schemeClr val="bg1">
                  <a:lumMod val="65000"/>
                </a:schemeClr>
              </a:solidFill>
              <a:latin typeface="Arial" panose="020B0604020202020204" pitchFamily="34" charset="0"/>
              <a:ea typeface="微软雅黑" panose="020B0503020204020204" pitchFamily="34" charset="-122"/>
              <a:sym typeface="+mn-ea"/>
            </a:endParaRPr>
          </a:p>
          <a:p>
            <a:pPr lvl="0" fontAlgn="base"/>
            <a:endParaRPr lang="zh-CN" altLang="en-US" sz="995"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MH_Text_4"/>
          <p:cNvSpPr/>
          <p:nvPr>
            <p:custDataLst>
              <p:tags r:id="rId7"/>
            </p:custDataLst>
          </p:nvPr>
        </p:nvSpPr>
        <p:spPr>
          <a:xfrm>
            <a:off x="5113338" y="3740150"/>
            <a:ext cx="2252663" cy="350838"/>
          </a:xfrm>
          <a:prstGeom prst="rect">
            <a:avLst/>
          </a:prstGeom>
        </p:spPr>
        <p:txBody>
          <a:bodyPr wrap="square" lIns="0" tIns="0" rIns="0" bIns="0" anchor="ctr">
            <a:spAutoFit/>
          </a:bodyPr>
          <a:lstStyle/>
          <a:p>
            <a:pPr lvl="0" fontAlgn="base"/>
            <a:r>
              <a:rPr lang="zh-CN" altLang="en-US" sz="2275" b="1" strike="noStrike" noProof="1" dirty="0">
                <a:latin typeface="Arial" panose="020B0604020202020204" pitchFamily="34" charset="0"/>
                <a:ea typeface="文鼎中特广告体" pitchFamily="1" charset="-122"/>
                <a:cs typeface="+mn-cs"/>
                <a:sym typeface="+mn-ea"/>
              </a:rPr>
              <a:t>增值税</a:t>
            </a:r>
            <a:r>
              <a:rPr lang="zh-CN" sz="2275" b="1" strike="noStrike" noProof="1" dirty="0">
                <a:latin typeface="Arial" panose="020B0604020202020204" pitchFamily="34" charset="0"/>
                <a:ea typeface="文鼎中特广告体" pitchFamily="1" charset="-122"/>
                <a:cs typeface="+mn-cs"/>
                <a:sym typeface="+mn-ea"/>
              </a:rPr>
              <a:t>纳税申报</a:t>
            </a:r>
            <a:endParaRPr lang="zh-CN" altLang="en-US" sz="995" b="1"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8"/>
    </p:custData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by="(-#ppt_w*2)" calcmode="lin" valueType="num">
                                      <p:cBhvr rctx="PPT">
                                        <p:cTn id="7" dur="500" autoRev="1" fill="hold">
                                          <p:stCondLst>
                                            <p:cond delay="0"/>
                                          </p:stCondLst>
                                        </p:cTn>
                                        <p:tgtEl>
                                          <p:spTgt spid="11"/>
                                        </p:tgtEl>
                                        <p:attrNameLst>
                                          <p:attrName>ppt_w</p:attrName>
                                        </p:attrNameLst>
                                      </p:cBhvr>
                                    </p:anim>
                                    <p:anim by="(#ppt_w*0.50)" calcmode="lin" valueType="num">
                                      <p:cBhvr>
                                        <p:cTn id="8" dur="500" decel="50000" autoRev="1" fill="hold">
                                          <p:stCondLst>
                                            <p:cond delay="0"/>
                                          </p:stCondLst>
                                        </p:cTn>
                                        <p:tgtEl>
                                          <p:spTgt spid="11"/>
                                        </p:tgtEl>
                                        <p:attrNameLst>
                                          <p:attrName>ppt_x</p:attrName>
                                        </p:attrNameLst>
                                      </p:cBhvr>
                                    </p:anim>
                                    <p:anim from="(-#ppt_h/2)" to="(#ppt_y)" calcmode="lin" valueType="num">
                                      <p:cBhvr>
                                        <p:cTn id="9" dur="1000" fill="hold">
                                          <p:stCondLst>
                                            <p:cond delay="0"/>
                                          </p:stCondLst>
                                        </p:cTn>
                                        <p:tgtEl>
                                          <p:spTgt spid="11"/>
                                        </p:tgtEl>
                                        <p:attrNameLst>
                                          <p:attrName>ppt_y</p:attrName>
                                        </p:attrNameLst>
                                      </p:cBhvr>
                                    </p:anim>
                                    <p:animRot by="21600000">
                                      <p:cBhvr>
                                        <p:cTn id="10" dur="1000" fill="hold">
                                          <p:stCondLst>
                                            <p:cond delay="0"/>
                                          </p:stCondLst>
                                        </p:cTn>
                                        <p:tgtEl>
                                          <p:spTgt spid="11"/>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ppt_x</p:attrName>
                                        </p:attrNameLst>
                                      </p:cBhvr>
                                      <p:tavLst>
                                        <p:tav tm="0">
                                          <p:val>
                                            <p:strVal val="0-#ppt_w/2"/>
                                          </p:val>
                                        </p:tav>
                                        <p:tav tm="100000">
                                          <p:val>
                                            <p:strVal val="#ppt_x"/>
                                          </p:val>
                                        </p:tav>
                                      </p:tavLst>
                                    </p:anim>
                                    <p:anim calcmode="lin" valueType="num">
                                      <p:cBhvr>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ppt_x</p:attrName>
                                        </p:attrNameLst>
                                      </p:cBhvr>
                                      <p:tavLst>
                                        <p:tav tm="0">
                                          <p:val>
                                            <p:strVal val="0-#ppt_w/2"/>
                                          </p:val>
                                        </p:tav>
                                        <p:tav tm="100000">
                                          <p:val>
                                            <p:strVal val="#ppt_x"/>
                                          </p:val>
                                        </p:tav>
                                      </p:tavLst>
                                    </p:anim>
                                    <p:anim calcmode="lin" valueType="num">
                                      <p:cBhvr>
                                        <p:cTn id="20"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ppt_x</p:attrName>
                                        </p:attrNameLst>
                                      </p:cBhvr>
                                      <p:tavLst>
                                        <p:tav tm="0">
                                          <p:val>
                                            <p:strVal val="0-#ppt_w/2"/>
                                          </p:val>
                                        </p:tav>
                                        <p:tav tm="100000">
                                          <p:val>
                                            <p:strVal val="#ppt_x"/>
                                          </p:val>
                                        </p:tav>
                                      </p:tavLst>
                                    </p:anim>
                                    <p:anim calcmode="lin" valueType="num">
                                      <p:cBhvr>
                                        <p:cTn id="26" dur="500" fill="hold"/>
                                        <p:tgtEl>
                                          <p:spTgt spid="14"/>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ppt_x</p:attrName>
                                        </p:attrNameLst>
                                      </p:cBhvr>
                                      <p:tavLst>
                                        <p:tav tm="0">
                                          <p:val>
                                            <p:strVal val="0-#ppt_w/2"/>
                                          </p:val>
                                        </p:tav>
                                        <p:tav tm="100000">
                                          <p:val>
                                            <p:strVal val="#ppt_x"/>
                                          </p:val>
                                        </p:tav>
                                      </p:tavLst>
                                    </p:anim>
                                    <p:anim calcmode="lin" valueType="num">
                                      <p:cBhvr>
                                        <p:cTn id="30"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ppt_x</p:attrName>
                                        </p:attrNameLst>
                                      </p:cBhvr>
                                      <p:tavLst>
                                        <p:tav tm="0">
                                          <p:val>
                                            <p:strVal val="0-#ppt_w/2"/>
                                          </p:val>
                                        </p:tav>
                                        <p:tav tm="100000">
                                          <p:val>
                                            <p:strVal val="#ppt_x"/>
                                          </p:val>
                                        </p:tav>
                                      </p:tavLst>
                                    </p:anim>
                                    <p:anim calcmode="lin" valueType="num">
                                      <p:cBhvr>
                                        <p:cTn id="36" dur="5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ppt_x</p:attrName>
                                        </p:attrNameLst>
                                      </p:cBhvr>
                                      <p:tavLst>
                                        <p:tav tm="0">
                                          <p:val>
                                            <p:strVal val="0-#ppt_w/2"/>
                                          </p:val>
                                        </p:tav>
                                        <p:tav tm="100000">
                                          <p:val>
                                            <p:strVal val="#ppt_x"/>
                                          </p:val>
                                        </p:tav>
                                      </p:tavLst>
                                    </p:anim>
                                    <p:anim calcmode="lin" valueType="num">
                                      <p:cBhvr>
                                        <p:cTn id="40"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14" grpId="0" bldLvl="0" animBg="1"/>
      <p:bldP spid="16" grpId="0" bldLvl="0" animBg="1"/>
      <p:bldP spid="11" grpId="0"/>
      <p:bldP spid="20" grpId="0"/>
      <p:bldP spid="21"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539750" y="765175"/>
            <a:ext cx="8229600" cy="1948815"/>
          </a:xfrm>
        </p:spPr>
        <p:txBody>
          <a:bodyPr/>
          <a:p>
            <a:pPr latinLnBrk="0">
              <a:lnSpc>
                <a:spcPct val="150000"/>
              </a:lnSpc>
              <a:spcBef>
                <a:spcPts val="0"/>
              </a:spcBef>
            </a:pPr>
            <a:r>
              <a:rPr lang="en-US" altLang="zh-CN" sz="2400" b="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a:latin typeface="微软雅黑" panose="020B0503020204020204" pitchFamily="34" charset="-122"/>
                <a:ea typeface="微软雅黑" panose="020B0503020204020204" pitchFamily="34" charset="-122"/>
                <a:cs typeface="微软雅黑" panose="020B0503020204020204" pitchFamily="34" charset="-122"/>
              </a:rPr>
              <a:t>增值税预征率</a:t>
            </a:r>
            <a:endParaRPr lang="zh-CN" altLang="en-US" sz="2400" b="0">
              <a:latin typeface="微软雅黑" panose="020B0503020204020204" pitchFamily="34" charset="-122"/>
              <a:ea typeface="微软雅黑" panose="020B0503020204020204" pitchFamily="34" charset="-122"/>
              <a:cs typeface="微软雅黑" panose="020B0503020204020204" pitchFamily="34" charset="-122"/>
            </a:endParaRPr>
          </a:p>
          <a:p>
            <a:pPr latinLnBrk="0">
              <a:lnSpc>
                <a:spcPct val="150000"/>
              </a:lnSpc>
              <a:spcBef>
                <a:spcPts val="0"/>
              </a:spcBef>
            </a:pPr>
            <a:r>
              <a:rPr lang="en-US" altLang="zh-CN" sz="2400" b="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0">
                <a:latin typeface="微软雅黑" panose="020B0503020204020204" pitchFamily="34" charset="-122"/>
                <a:ea typeface="微软雅黑" panose="020B0503020204020204" pitchFamily="34" charset="-122"/>
                <a:cs typeface="微软雅黑" panose="020B0503020204020204" pitchFamily="34" charset="-122"/>
              </a:rPr>
              <a:t>目前主要针对不动产和建筑行业采用预征办法，主要有5%、3%和2%的档次。具体项目如表2-4所示。</a:t>
            </a:r>
            <a:endParaRPr lang="zh-CN" altLang="en-US" sz="2400" b="0">
              <a:latin typeface="微软雅黑" panose="020B0503020204020204" pitchFamily="34" charset="-122"/>
              <a:ea typeface="微软雅黑" panose="020B0503020204020204" pitchFamily="34" charset="-122"/>
              <a:cs typeface="微软雅黑" panose="020B0503020204020204" pitchFamily="34" charset="-122"/>
            </a:endParaRPr>
          </a:p>
          <a:p>
            <a:pPr latinLnBrk="0">
              <a:lnSpc>
                <a:spcPct val="150000"/>
              </a:lnSpc>
              <a:spcBef>
                <a:spcPts val="0"/>
              </a:spcBef>
            </a:pPr>
            <a:endParaRPr lang="zh-CN" altLang="en-US" sz="2400" b="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4" name="图片 3"/>
          <p:cNvPicPr>
            <a:picLocks noChangeAspect="1"/>
          </p:cNvPicPr>
          <p:nvPr>
            <p:custDataLst>
              <p:tags r:id="rId1"/>
            </p:custDataLst>
          </p:nvPr>
        </p:nvPicPr>
        <p:blipFill>
          <a:blip r:embed="rId2"/>
          <a:stretch>
            <a:fillRect/>
          </a:stretch>
        </p:blipFill>
        <p:spPr>
          <a:xfrm>
            <a:off x="1226820" y="2847975"/>
            <a:ext cx="6491605" cy="271272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Rectangle 2"/>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76802" name="Rectangle 3"/>
          <p:cNvSpPr>
            <a:spLocks noGrp="1"/>
          </p:cNvSpPr>
          <p:nvPr>
            <p:ph idx="1"/>
          </p:nvPr>
        </p:nvSpPr>
        <p:spPr>
          <a:xfrm>
            <a:off x="457200" y="549275"/>
            <a:ext cx="8229600" cy="5543550"/>
          </a:xfrm>
        </p:spPr>
        <p:txBody>
          <a:bodyPr wrap="square" lIns="91440" tIns="45720" rIns="91440" bIns="45720" anchor="t" anchorCtr="0"/>
          <a:p>
            <a:pPr eaLnBrk="1" hangingPunct="1"/>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四、增值税的税收优惠</a:t>
            </a:r>
            <a:endPar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(一)《增值税暂行条例》规定的税收优惠政策</a:t>
            </a:r>
            <a:endParaRPr lang="en-US" altLang="zh-CN"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、法定免税项目</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根据</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增值税暂行条例</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的规定，下列项目免征增值税：</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）农业生产者销售的自产农产品，即从事种植业、养殖业、林业、牧业、水产业生产的单位和个人生产的初级农产品。</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）避孕药品和用具。</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）古旧图书。</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）直接用于科学研究、科学试验和教学的进口仪器、设备。</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）外国政府、国际组织无偿援助的进口物资和设备。</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6</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）由残疾人的组织直接进口供残疾人专用的物品。</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7</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）销售个人（不包括个体工商户）自己使用过的物品。</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Rectangle 2"/>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86018" name="Rectangle 3"/>
          <p:cNvSpPr>
            <a:spLocks noGrp="1"/>
          </p:cNvSpPr>
          <p:nvPr>
            <p:ph idx="1"/>
          </p:nvPr>
        </p:nvSpPr>
        <p:spPr>
          <a:xfrm>
            <a:off x="357188" y="571500"/>
            <a:ext cx="8329612" cy="5521325"/>
          </a:xfrm>
        </p:spPr>
        <p:txBody>
          <a:bodyPr wrap="square" lIns="91440" tIns="45720" rIns="91440" bIns="45720" anchor="t" anchorCtr="0"/>
          <a:p>
            <a:pPr eaLnBrk="1" hangingPunct="1">
              <a:lnSpc>
                <a:spcPct val="90000"/>
              </a:lnSpc>
            </a:pP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（二）营改增试点通知及相关部门规定的税收优惠政策</a:t>
            </a:r>
            <a:endPar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90000"/>
              </a:lnSpc>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、免征增值税项目</a:t>
            </a:r>
            <a:endParaRPr lang="en-US" altLang="zh-CN" sz="2400" b="0" dirty="0">
              <a:latin typeface="微软雅黑" panose="020B0503020204020204" pitchFamily="34" charset="-122"/>
              <a:ea typeface="微软雅黑" panose="020B0503020204020204" pitchFamily="34" charset="-122"/>
              <a:cs typeface="微软雅黑" panose="020B0503020204020204" pitchFamily="34" charset="-122"/>
            </a:endParaRPr>
          </a:p>
          <a:p>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）托儿所、幼儿园提供的保育和教育服务。</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）养老机构提供的养老服务。</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）残疾人福利机构提供的育养服务。</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）婚姻介绍服务。</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）殡葬服务。</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6</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）残疾人员本人为社会提供的服务。</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7</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）医疗机构提供的医疗服务。</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8</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）从事学历教育的学校提供的教育服务。</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9</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）学生勤工俭学提供的服务。</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90000"/>
              </a:lnSpc>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等总计</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49</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项。</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90000"/>
              </a:lnSpc>
            </a:pP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标题 1"/>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87042" name="内容占位符 2"/>
          <p:cNvSpPr>
            <a:spLocks noGrp="1"/>
          </p:cNvSpPr>
          <p:nvPr>
            <p:ph idx="1"/>
          </p:nvPr>
        </p:nvSpPr>
        <p:spPr>
          <a:xfrm>
            <a:off x="500063" y="642938"/>
            <a:ext cx="8186737" cy="5449887"/>
          </a:xfrm>
        </p:spPr>
        <p:txBody>
          <a:bodyPr wrap="square" lIns="91440" tIns="45720" rIns="91440" bIns="45720" anchor="t" anchorCtr="0"/>
          <a:p>
            <a:pPr eaLnBrk="1" hangingPunct="1">
              <a:lnSpc>
                <a:spcPct val="110000"/>
              </a:lnSpc>
              <a:spcBef>
                <a:spcPts val="25"/>
              </a:spcBef>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sym typeface="+mn-ea"/>
              </a:rPr>
              <a:t>增值税</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即征即退</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5"/>
              </a:spcBef>
              <a:spcAft>
                <a:spcPts val="0"/>
              </a:spcAft>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(1)增值税一般纳税人销售其自行开发生产的软件产品，按13%税率征收增值税后，对其增值税实际税负超过3%的部分实行即征即退政策。</a:t>
            </a:r>
            <a:endParaRPr lang="en-US" altLang="zh-CN"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5"/>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）一般纳税人提供管道运输服务，对其增值税实际税负超过</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的部分实行增值税即征即退政策。</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5"/>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）经人民银行、银监会或者商务部批准从事融资租赁业务的试点纳税人中的一般纳税人，提供有形动产融资租赁服务和有形动产融资性售后回租服务，对其增值税实际税负超过</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的部分实行增值税即征即退政策。</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5"/>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增值税实际税负，是指纳税人当期提供应税服务实际缴纳的增值税额占纳税人当期提供应税服务取得的全部价款和价外费用的比例。</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539750" y="908368"/>
            <a:ext cx="8229600" cy="4967287"/>
          </a:xfrm>
        </p:spPr>
        <p:txBody>
          <a:bodyPr/>
          <a:p>
            <a:r>
              <a:rPr lang="zh-CN" altLang="en-US" sz="2000" b="0">
                <a:latin typeface="微软雅黑" panose="020B0503020204020204" pitchFamily="34" charset="-122"/>
                <a:ea typeface="微软雅黑" panose="020B0503020204020204" pitchFamily="34" charset="-122"/>
                <a:cs typeface="微软雅黑" panose="020B0503020204020204" pitchFamily="34" charset="-122"/>
              </a:rPr>
              <a:t>(4)纳税人享受安置残疾人增值税即征即退优惠政策：</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a:latin typeface="微软雅黑" panose="020B0503020204020204" pitchFamily="34" charset="-122"/>
                <a:ea typeface="微软雅黑" panose="020B0503020204020204" pitchFamily="34" charset="-122"/>
                <a:cs typeface="微软雅黑" panose="020B0503020204020204" pitchFamily="34" charset="-122"/>
              </a:rPr>
              <a:t>①纳税人，是指安置残疾人的单位和个体工商户；</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a:latin typeface="微软雅黑" panose="020B0503020204020204" pitchFamily="34" charset="-122"/>
                <a:ea typeface="微软雅黑" panose="020B0503020204020204" pitchFamily="34" charset="-122"/>
                <a:cs typeface="微软雅黑" panose="020B0503020204020204" pitchFamily="34" charset="-122"/>
              </a:rPr>
              <a:t>②纳税人本期应退增值税额按下列公式计算</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a:latin typeface="微软雅黑" panose="020B0503020204020204" pitchFamily="34" charset="-122"/>
                <a:ea typeface="微软雅黑" panose="020B0503020204020204" pitchFamily="34" charset="-122"/>
                <a:cs typeface="微软雅黑" panose="020B0503020204020204" pitchFamily="34" charset="-122"/>
              </a:rPr>
              <a:t>本期应退增值税额=本期所含月份每月应退增值税额之和</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a:latin typeface="微软雅黑" panose="020B0503020204020204" pitchFamily="34" charset="-122"/>
                <a:ea typeface="微软雅黑" panose="020B0503020204020204" pitchFamily="34" charset="-122"/>
                <a:cs typeface="微软雅黑" panose="020B0503020204020204" pitchFamily="34" charset="-122"/>
              </a:rPr>
              <a:t>月应退增值税额=纳税人本月安置残疾人员人数×本月月最低工资标准的4倍</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a:latin typeface="微软雅黑" panose="020B0503020204020204" pitchFamily="34" charset="-122"/>
                <a:ea typeface="微软雅黑" panose="020B0503020204020204" pitchFamily="34" charset="-122"/>
                <a:cs typeface="微软雅黑" panose="020B0503020204020204" pitchFamily="34" charset="-122"/>
              </a:rPr>
              <a:t>月最低工资标准，是指纳税人所在区县(含县级市、区)适用的经省(含自治区、直辖市、计划单列市)人民政府批准的月最低工资标准；</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a:latin typeface="微软雅黑" panose="020B0503020204020204" pitchFamily="34" charset="-122"/>
                <a:ea typeface="微软雅黑" panose="020B0503020204020204" pitchFamily="34" charset="-122"/>
                <a:cs typeface="微软雅黑" panose="020B0503020204020204" pitchFamily="34" charset="-122"/>
              </a:rPr>
              <a:t>③纳税人新安置的残疾人从签订劳动合同并缴纳社会保险的次月起计算，其他职工从录用的次月起计算；安置的残疾人和其他职工减少的，从减少当月计算。</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a:latin typeface="微软雅黑" panose="020B0503020204020204" pitchFamily="34" charset="-122"/>
                <a:ea typeface="微软雅黑" panose="020B0503020204020204" pitchFamily="34" charset="-122"/>
                <a:cs typeface="微软雅黑" panose="020B0503020204020204" pitchFamily="34" charset="-122"/>
              </a:rPr>
              <a:t>(5)增值税的退还。</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a:latin typeface="微软雅黑" panose="020B0503020204020204" pitchFamily="34" charset="-122"/>
                <a:ea typeface="微软雅黑" panose="020B0503020204020204" pitchFamily="34" charset="-122"/>
                <a:cs typeface="微软雅黑" panose="020B0503020204020204" pitchFamily="34" charset="-122"/>
              </a:rPr>
              <a:t>(6)纳税人享受增值税即征即退政策。</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内容占位符 2"/>
          <p:cNvSpPr>
            <a:spLocks noGrp="1"/>
          </p:cNvSpPr>
          <p:nvPr>
            <p:ph idx="1"/>
          </p:nvPr>
        </p:nvSpPr>
        <p:spPr>
          <a:xfrm>
            <a:off x="428625" y="785813"/>
            <a:ext cx="8258175" cy="5307013"/>
          </a:xfrm>
        </p:spPr>
        <p:txBody>
          <a:bodyPr wrap="square" lIns="91440" tIns="45720" rIns="91440" bIns="45720" anchor="t"/>
          <a:p>
            <a:pPr marL="342900" marR="0" indent="-342900" algn="l" defTabSz="914400" rtl="0" eaLnBrk="0" fontAlgn="base" latinLnBrk="0" hangingPunct="0">
              <a:lnSpc>
                <a:spcPct val="125000"/>
              </a:lnSpc>
              <a:spcBef>
                <a:spcPts val="20"/>
              </a:spcBef>
              <a:spcAft>
                <a:spcPts val="0"/>
              </a:spcAft>
              <a:buClr>
                <a:srgbClr val="6600CC"/>
              </a:buClr>
              <a:buSzTx/>
              <a:buFont typeface="Wingdings" panose="05000000000000000000" pitchFamily="2" charset="2"/>
              <a:buChar char="v"/>
            </a:pPr>
            <a:r>
              <a:rPr kumimoji="0" lang="en-US" altLang="zh-CN" sz="2000" b="0" i="0" u="none" strike="noStrike" kern="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a:t>
            </a:r>
            <a:r>
              <a:rPr kumimoji="0" lang="zh-CN" altLang="en-US" sz="2000" b="0" i="0" u="none" strike="noStrike" kern="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、扣减增值税项目</a:t>
            </a:r>
            <a:endParaRPr kumimoji="0" lang="en-US" altLang="zh-CN" sz="2000" b="0" i="0" u="none" strike="noStrike" kern="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0" marR="0" indent="0" algn="l" defTabSz="914400" rtl="0" eaLnBrk="0" fontAlgn="base" latinLnBrk="0" hangingPunct="0">
              <a:lnSpc>
                <a:spcPct val="125000"/>
              </a:lnSpc>
              <a:spcBef>
                <a:spcPts val="20"/>
              </a:spcBef>
              <a:spcAft>
                <a:spcPts val="0"/>
              </a:spcAft>
              <a:buClr>
                <a:srgbClr val="6600CC"/>
              </a:buClr>
              <a:buSzTx/>
              <a:buFont typeface="Wingdings" panose="05000000000000000000" pitchFamily="2" charset="2"/>
              <a:buNone/>
            </a:pPr>
            <a:r>
              <a:rPr kumimoji="0" lang="en-US" altLang="zh-CN" sz="2000" b="0" i="0" u="none" strike="noStrike" kern="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r>
              <a:rPr kumimoji="0" lang="zh-CN" altLang="en-US" sz="2000" b="0" i="0" u="none" strike="noStrike" kern="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kumimoji="0" lang="en-US" altLang="zh-CN" sz="2000" b="0" i="0" u="none" strike="noStrike" kern="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a:t>
            </a:r>
            <a:r>
              <a:rPr kumimoji="0" lang="zh-CN" altLang="en-US" sz="2000" b="0" i="0" u="none" strike="noStrike" kern="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）退役士兵创业就业。</a:t>
            </a:r>
            <a:endParaRPr kumimoji="0" lang="zh-CN" altLang="en-US" sz="2000" b="0" i="0" u="none" strike="noStrike" kern="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342900" marR="0" indent="-342900" algn="l" defTabSz="914400" rtl="0" eaLnBrk="0" fontAlgn="base" latinLnBrk="0" hangingPunct="0">
              <a:lnSpc>
                <a:spcPct val="125000"/>
              </a:lnSpc>
              <a:spcBef>
                <a:spcPts val="20"/>
              </a:spcBef>
              <a:spcAft>
                <a:spcPts val="0"/>
              </a:spcAft>
              <a:buClr>
                <a:srgbClr val="6600CC"/>
              </a:buClr>
              <a:buSzTx/>
              <a:buFont typeface="Wingdings" panose="05000000000000000000" pitchFamily="2" charset="2"/>
              <a:buChar char="v"/>
            </a:pPr>
            <a:r>
              <a:rPr kumimoji="0" lang="en-US" altLang="zh-CN" sz="2000" b="0" i="0" u="none" strike="noStrike" kern="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r>
              <a:rPr kumimoji="0" lang="zh-CN" altLang="en-US" sz="2000" b="0" i="0" u="none" strike="noStrike" kern="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kumimoji="0" lang="en-US" altLang="zh-CN" sz="2000" b="0" i="0" u="none" strike="noStrike" kern="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a:t>
            </a:r>
            <a:r>
              <a:rPr kumimoji="0" lang="zh-CN" altLang="en-US" sz="2000" b="0" i="0" u="none" strike="noStrike" kern="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）重点群体创业就业。</a:t>
            </a:r>
            <a:endParaRPr kumimoji="0" lang="zh-CN" altLang="en-US" sz="2000" b="0" i="0" u="none" strike="noStrike" kern="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342900" marR="0" indent="-342900" algn="l" defTabSz="914400" rtl="0" eaLnBrk="0" fontAlgn="base" latinLnBrk="0" hangingPunct="0">
              <a:lnSpc>
                <a:spcPct val="125000"/>
              </a:lnSpc>
              <a:spcBef>
                <a:spcPts val="20"/>
              </a:spcBef>
              <a:spcAft>
                <a:spcPts val="0"/>
              </a:spcAft>
              <a:buClr>
                <a:srgbClr val="6600CC"/>
              </a:buClr>
              <a:buSzTx/>
              <a:buFont typeface="Wingdings" panose="05000000000000000000" pitchFamily="2" charset="2"/>
              <a:buChar char="v"/>
            </a:pPr>
            <a:r>
              <a:rPr kumimoji="0" lang="zh-CN" altLang="en-US" sz="2000" b="0" i="0" u="none" strike="noStrike" kern="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4、金融企业发放贷款后应收未收利息的增值税处理</a:t>
            </a:r>
            <a:endParaRPr kumimoji="0" lang="zh-CN" altLang="en-US" sz="2000" b="0" i="0" u="none" strike="noStrike" kern="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342900" marR="0" indent="-342900" algn="l" defTabSz="914400" rtl="0" eaLnBrk="0" fontAlgn="base" latinLnBrk="0" hangingPunct="0">
              <a:lnSpc>
                <a:spcPct val="125000"/>
              </a:lnSpc>
              <a:spcBef>
                <a:spcPts val="20"/>
              </a:spcBef>
              <a:spcAft>
                <a:spcPts val="0"/>
              </a:spcAft>
              <a:buClr>
                <a:srgbClr val="6600CC"/>
              </a:buClr>
              <a:buSzTx/>
              <a:buFont typeface="Wingdings" panose="05000000000000000000" pitchFamily="2" charset="2"/>
              <a:buChar char="v"/>
            </a:pPr>
            <a:r>
              <a:rPr kumimoji="0" lang="zh-CN" altLang="en-US" sz="2000" b="0" i="0" u="none" strike="noStrike" kern="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金融企业发放贷款后，自结息日起90天内发生的应收未收利息按现行规定缴纳增值税，自结息日起90天后发生的应收未收利息暂不缴纳增值税，待实际收到利息时按规定缴纳增值税。</a:t>
            </a:r>
            <a:endParaRPr kumimoji="0" lang="zh-CN" altLang="en-US" sz="2000" b="0" i="0" u="none" strike="noStrike" kern="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342900" marR="0" indent="-342900" algn="l" defTabSz="914400" rtl="0" eaLnBrk="0" fontAlgn="base" latinLnBrk="0" hangingPunct="0">
              <a:lnSpc>
                <a:spcPct val="125000"/>
              </a:lnSpc>
              <a:spcBef>
                <a:spcPts val="20"/>
              </a:spcBef>
              <a:spcAft>
                <a:spcPts val="0"/>
              </a:spcAft>
              <a:buClr>
                <a:srgbClr val="6600CC"/>
              </a:buClr>
              <a:buSzTx/>
              <a:buFont typeface="Wingdings" panose="05000000000000000000" pitchFamily="2" charset="2"/>
              <a:buChar char="v"/>
            </a:pPr>
            <a:r>
              <a:rPr kumimoji="0" lang="zh-CN" altLang="en-US" sz="2000" b="0" i="0" u="none" strike="noStrike" kern="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5、个人销售自购住房的征免增值税处理</a:t>
            </a:r>
            <a:endParaRPr kumimoji="0" lang="zh-CN" altLang="en-US" sz="2000" b="0" i="0" u="none" strike="noStrike" kern="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342900" marR="0" indent="-342900" algn="l" defTabSz="914400" rtl="0" eaLnBrk="0" fontAlgn="base" latinLnBrk="0" hangingPunct="0">
              <a:lnSpc>
                <a:spcPct val="115000"/>
              </a:lnSpc>
              <a:spcBef>
                <a:spcPts val="20"/>
              </a:spcBef>
              <a:spcAft>
                <a:spcPts val="0"/>
              </a:spcAft>
              <a:buClr>
                <a:srgbClr val="6600CC"/>
              </a:buClr>
              <a:buSzTx/>
              <a:buFont typeface="Wingdings" panose="05000000000000000000" pitchFamily="2" charset="2"/>
              <a:buChar char="v"/>
            </a:pPr>
            <a:endParaRPr kumimoji="0" lang="zh-CN" altLang="en-US" sz="28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endParaRPr>
          </a:p>
          <a:p>
            <a:pPr marL="342900" marR="0" indent="-34290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Char char="v"/>
            </a:pPr>
            <a:endParaRPr kumimoji="0" lang="zh-CN" altLang="en-US" sz="28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Rectangle 2"/>
          <p:cNvSpPr>
            <a:spLocks noGrp="1" noChangeArrowheads="1"/>
          </p:cNvSpPr>
          <p:nvPr>
            <p:ph type="title"/>
          </p:nvPr>
        </p:nvSpPr>
        <p:spPr>
          <a:xfrm>
            <a:off x="539115" y="476885"/>
            <a:ext cx="7862570" cy="714375"/>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r>
              <a:rPr sz="2400" b="0" dirty="0">
                <a:latin typeface="微软雅黑" panose="020B0503020204020204" pitchFamily="34" charset="-122"/>
                <a:ea typeface="微软雅黑" panose="020B0503020204020204" pitchFamily="34" charset="-122"/>
                <a:cs typeface="微软雅黑" panose="020B0503020204020204" pitchFamily="34" charset="-122"/>
                <a:sym typeface="+mn-ea"/>
              </a:rPr>
              <a:t>(三)财政部、国家税务总局规定的其他部分征免税项目</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sym typeface="+mn-ea"/>
              </a:rPr>
              <a:t> </a:t>
            </a:r>
            <a:b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br>
            <a:endParaRPr kumimoji="0" lang="zh-CN" altLang="en-US" sz="2400" b="0" i="0" u="none" strike="noStrike" kern="0" cap="none" spc="0" normalizeH="0" baseline="0" noProof="0" dirty="0" smtClean="0">
              <a:ln>
                <a:noFill/>
              </a:ln>
              <a:solidFill>
                <a:srgbClr val="4F009E"/>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7826" name="Rectangle 3"/>
          <p:cNvSpPr>
            <a:spLocks noGrp="1"/>
          </p:cNvSpPr>
          <p:nvPr>
            <p:ph idx="1"/>
          </p:nvPr>
        </p:nvSpPr>
        <p:spPr/>
        <p:txBody>
          <a:bodyPr wrap="square" lIns="91440" tIns="45720" rIns="91440" bIns="45720" anchor="t" anchorCtr="0"/>
          <a:p>
            <a:pPr eaLnBrk="1" hangingPunct="1">
              <a:lnSpc>
                <a:spcPct val="11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1.资源综合利用产品和劳务增值税优惠政策</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1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纳税人销售自产综合利用产品和资源综合利用劳务，可享受增值税即征即退政策。退税比例包括30%、50%、70%和100%四个档次。</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1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2.免征蔬菜流通环节增值税</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1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(1)对从事蔬菜批发、零售的纳税人销售的蔬菜免征增值税。</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1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经挑选、清洗、切分、晾哂、包装、脱水、冷藏、冷冻等工序加工的蔬菜，属于蔬菜的范围。各种蔬菜罐头不属于蔬菜的范围。</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1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(2)纳税人既销售蔬菜又销售其他增值税应税货物的，应分别核算蔬菜和其他增值税应税货物的销售额；未分别核算的，不得享受蔬菜增值税免税政策。</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1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3.粕类产品征免增值税处理</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1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豆粕属于征收增值税的饲料产品，除豆粕以外的其他粕类饲料产品，均免征增值税。</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15000"/>
              </a:lnSpc>
              <a:spcBef>
                <a:spcPts val="20"/>
              </a:spcBef>
              <a:spcAft>
                <a:spcPts val="0"/>
              </a:spcAft>
            </a:pPr>
            <a:r>
              <a:rPr lang="zh-CN" altLang="en-US"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等等</a:t>
            </a: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6" name="Rectangle 3"/>
          <p:cNvSpPr>
            <a:spLocks noGrp="1"/>
          </p:cNvSpPr>
          <p:nvPr>
            <p:ph idx="1"/>
          </p:nvPr>
        </p:nvSpPr>
        <p:spPr>
          <a:xfrm>
            <a:off x="467360" y="404813"/>
            <a:ext cx="8229600" cy="5688012"/>
          </a:xfrm>
        </p:spPr>
        <p:txBody>
          <a:bodyPr wrap="square" lIns="91440" tIns="45720" rIns="91440" bIns="45720" anchor="t" anchorCtr="0"/>
          <a:p>
            <a:pPr eaLnBrk="1" hangingPunct="1">
              <a:lnSpc>
                <a:spcPct val="125000"/>
              </a:lnSpc>
              <a:spcBef>
                <a:spcPts val="20"/>
              </a:spcBef>
              <a:spcAft>
                <a:spcPts val="0"/>
              </a:spcAft>
            </a:pPr>
            <a:r>
              <a:rPr 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（四）增值税</a:t>
            </a:r>
            <a:r>
              <a:rPr lang="zh-CN" altLang="en-US"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起征点的规定</a:t>
            </a:r>
            <a:endParaRPr lang="zh-CN" altLang="en-US"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对销售额未达到规定起征点的个人（包括小规模纳税人的个体工商户），可以免征增值税。</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2011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月</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日起增值税起征点的幅度规定如下：</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5000"/>
              </a:lnSpc>
              <a:spcBef>
                <a:spcPts val="20"/>
              </a:spcBef>
              <a:spcAft>
                <a:spcPts val="0"/>
              </a:spcAft>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按期纳税的，销售货物或应税劳务，为月销售额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5000-20000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元（含本数）。</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5000"/>
              </a:lnSpc>
              <a:spcBef>
                <a:spcPts val="20"/>
              </a:spcBef>
              <a:spcAft>
                <a:spcPts val="0"/>
              </a:spcAft>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按次纳税的，为每次</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日</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销售额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300-500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元（含本数）。</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起征点的调整由财政部和国家税务总局规定。省、自治区、直辖市财政厅</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局</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和国家税务局应在规定的幅度内，根据实际情况确定本地区适用的起征点，并报财政部、国家税务总局备案。</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对增值税小规模纳税人中月销售额未达到</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万元（季</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万元）的企业或非企业性单位，免征增值税。</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标题 1"/>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83970" name="内容占位符 2"/>
          <p:cNvSpPr>
            <a:spLocks noGrp="1"/>
          </p:cNvSpPr>
          <p:nvPr>
            <p:ph idx="1"/>
          </p:nvPr>
        </p:nvSpPr>
        <p:spPr/>
        <p:txBody>
          <a:bodyPr wrap="square" lIns="91440" tIns="45720" rIns="91440" bIns="45720" anchor="t" anchorCtr="0"/>
          <a:p>
            <a:pPr>
              <a:lnSpc>
                <a:spcPct val="150000"/>
              </a:lnSpc>
            </a:pP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特别提示</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增值税起征点所称的</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销售额</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不包括其应纳税额，即</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不含税销售额</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；纳税人达到增值税起征点的，应</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全额计算</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缴纳增值税，不应仅就超过增值税起征点的部分计算缴纳增值税。</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(五)其他有关减免税规定</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966470"/>
            <a:ext cx="7595870" cy="415417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52" y="4076"/>
              <a:ext cx="6996" cy="263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5000"/>
                </a:lnSpc>
                <a:spcBef>
                  <a:spcPts val="0"/>
                </a:spcBef>
                <a:spcAft>
                  <a:spcPts val="0"/>
                </a:spcAft>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判断题】</a:t>
              </a:r>
              <a:endParaRPr lang="zh-CN" altLang="zh-CN" dirty="0">
                <a:solidFill>
                  <a:srgbClr val="FF0000"/>
                </a:solidFill>
                <a:latin typeface="微软雅黑" panose="020B0503020204020204" pitchFamily="34" charset="-122"/>
                <a:ea typeface="微软雅黑" panose="020B0503020204020204" pitchFamily="34" charset="-122"/>
                <a:sym typeface="+mn-ea"/>
              </a:endParaRPr>
            </a:p>
            <a:p>
              <a:pPr eaLnBrk="1" hangingPunct="1">
                <a:lnSpc>
                  <a:spcPct val="125000"/>
                </a:lnSpc>
                <a:spcBef>
                  <a:spcPts val="0"/>
                </a:spcBef>
                <a:spcAft>
                  <a:spcPts val="0"/>
                </a:spcAft>
              </a:pPr>
              <a:r>
                <a:rPr lang="en-US" altLang="zh-CN" sz="2000" dirty="0">
                  <a:sym typeface="+mn-ea"/>
                </a:rPr>
                <a:t>1.</a:t>
              </a:r>
              <a:r>
                <a:rPr lang="zh-CN" altLang="en-US" sz="2000" dirty="0">
                  <a:sym typeface="+mn-ea"/>
                </a:rPr>
                <a:t>增值税的纳税人为中华人民共和国境内销售货物或者提供加工、修理修配劳务的单位和个人。</a:t>
              </a:r>
              <a:endParaRPr lang="zh-CN" altLang="en-US" sz="2000" dirty="0"/>
            </a:p>
            <a:p>
              <a:pPr eaLnBrk="1" hangingPunct="1">
                <a:lnSpc>
                  <a:spcPct val="125000"/>
                </a:lnSpc>
                <a:spcBef>
                  <a:spcPts val="0"/>
                </a:spcBef>
                <a:spcAft>
                  <a:spcPts val="0"/>
                </a:spcAft>
              </a:pPr>
              <a:r>
                <a:rPr lang="en-US" altLang="zh-CN" sz="2000" dirty="0">
                  <a:sym typeface="+mn-ea"/>
                </a:rPr>
                <a:t>2.</a:t>
              </a:r>
              <a:r>
                <a:rPr lang="zh-CN" altLang="en-US" sz="2000" dirty="0">
                  <a:sym typeface="+mn-ea"/>
                </a:rPr>
                <a:t>小规模纳税人销售货物或者应税劳务，实行按照销售额和征收率计算应纳税额的简易办法，并不得抵扣进项税额。</a:t>
              </a:r>
              <a:endParaRPr lang="zh-CN" altLang="en-US" sz="2000" dirty="0"/>
            </a:p>
            <a:p>
              <a:pPr eaLnBrk="1" hangingPunct="1">
                <a:lnSpc>
                  <a:spcPct val="125000"/>
                </a:lnSpc>
                <a:spcBef>
                  <a:spcPts val="0"/>
                </a:spcBef>
                <a:spcAft>
                  <a:spcPts val="0"/>
                </a:spcAft>
              </a:pPr>
              <a:r>
                <a:rPr lang="en-US" altLang="zh-CN" sz="2000" dirty="0">
                  <a:sym typeface="+mn-ea"/>
                </a:rPr>
                <a:t>3.</a:t>
              </a:r>
              <a:r>
                <a:rPr lang="zh-CN" altLang="en-US" sz="2000" dirty="0">
                  <a:sym typeface="+mn-ea"/>
                </a:rPr>
                <a:t>年应税销售额未超过财政部、国家税务总局规定的小规模纳税人标准及新开业的纳税人，可以向主管税务机关申请一般纳税人资格认定。</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539115" y="5157470"/>
            <a:ext cx="7746365" cy="75565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b="1" dirty="0">
                <a:sym typeface="+mn-ea"/>
              </a:rPr>
              <a:t>1. ×  2. √  3. √</a:t>
            </a:r>
            <a:endParaRPr lang="zh-CN" altLang="zh-CN" sz="180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latin typeface="微软雅黑" panose="020B0503020204020204" pitchFamily="34" charset="-122"/>
              <a:ea typeface="微软雅黑" panose="020B0503020204020204" pitchFamily="34" charset="-122"/>
              <a:cs typeface="+mn-cs"/>
            </a:endParaRPr>
          </a:p>
        </p:txBody>
      </p:sp>
      <p:sp>
        <p:nvSpPr>
          <p:cNvPr id="89091" name="云形标注 3"/>
          <p:cNvSpPr/>
          <p:nvPr>
            <p:custDataLst>
              <p:tags r:id="rId10"/>
            </p:custDataLst>
          </p:nvPr>
        </p:nvSpPr>
        <p:spPr>
          <a:xfrm>
            <a:off x="6659880" y="67945"/>
            <a:ext cx="2643188" cy="1357313"/>
          </a:xfrm>
          <a:prstGeom prst="cloudCallout">
            <a:avLst>
              <a:gd name="adj1" fmla="val -20833"/>
              <a:gd name="adj2" fmla="val 62500"/>
            </a:avLst>
          </a:prstGeom>
          <a:solidFill>
            <a:schemeClr val="accent1"/>
          </a:solidFill>
          <a:ln w="9525" cap="flat" cmpd="sng">
            <a:solidFill>
              <a:schemeClr val="tx1"/>
            </a:solidFill>
            <a:prstDash val="solid"/>
            <a:round/>
            <a:headEnd type="none" w="med" len="med"/>
            <a:tailEnd type="none" w="med" len="med"/>
          </a:ln>
        </p:spPr>
        <p:txBody>
          <a:bodyPr anchor="b" anchorCtr="0"/>
          <a:p>
            <a:pPr algn="ctr"/>
            <a:r>
              <a:rPr lang="zh-CN" altLang="en-US" sz="3200" dirty="0">
                <a:solidFill>
                  <a:srgbClr val="FF0000"/>
                </a:solidFill>
                <a:latin typeface="Arial" panose="020B0604020202020204" pitchFamily="34" charset="0"/>
              </a:rPr>
              <a:t>练一练</a:t>
            </a:r>
            <a:endParaRPr lang="zh-CN" altLang="en-US" sz="3200" dirty="0">
              <a:solidFill>
                <a:srgbClr val="FF0000"/>
              </a:solidFill>
              <a:latin typeface="Arial" panose="020B0604020202020204" pitchFamily="34" charset="0"/>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Rectangle 19"/>
          <p:cNvSpPr>
            <a:spLocks noChangeArrowheads="1"/>
          </p:cNvSpPr>
          <p:nvPr>
            <p:custDataLst>
              <p:tags r:id="rId1"/>
            </p:custDataLst>
          </p:nvPr>
        </p:nvSpPr>
        <p:spPr bwMode="gray">
          <a:xfrm>
            <a:off x="539750" y="333375"/>
            <a:ext cx="2155825" cy="465138"/>
          </a:xfrm>
          <a:prstGeom prst="rect">
            <a:avLst/>
          </a:prstGeom>
          <a:solidFill>
            <a:schemeClr val="accent4"/>
          </a:solidFill>
          <a:ln w="12700">
            <a:noFill/>
            <a:miter lim="800000"/>
          </a:ln>
          <a:effectLst/>
        </p:spPr>
        <p:txBody>
          <a:bodyPr lIns="95972" tIns="63982" rIns="95972" bIns="63982" anchor="ctr"/>
          <a:p>
            <a:pPr defTabSz="711835" eaLnBrk="0" fontAlgn="base" hangingPunct="0"/>
            <a:r>
              <a:rPr lang="zh-CN" sz="2800" b="1" strike="noStrike" noProof="1">
                <a:solidFill>
                  <a:srgbClr val="FF0000"/>
                </a:solidFill>
                <a:latin typeface="微软雅黑" panose="020B0503020204020204" pitchFamily="34" charset="-122"/>
                <a:ea typeface="微软雅黑" panose="020B0503020204020204" pitchFamily="34" charset="-122"/>
                <a:cs typeface="Arial" panose="020B0604020202020204" pitchFamily="34" charset="0"/>
              </a:rPr>
              <a:t>教学目标</a:t>
            </a:r>
            <a:endParaRPr lang="zh-CN" sz="2800" b="1" strike="noStrike" noProof="1">
              <a:solidFill>
                <a:srgbClr val="FF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 name="文本框 13"/>
          <p:cNvSpPr txBox="1"/>
          <p:nvPr>
            <p:custDataLst>
              <p:tags r:id="rId2"/>
            </p:custDataLst>
          </p:nvPr>
        </p:nvSpPr>
        <p:spPr>
          <a:xfrm>
            <a:off x="749003" y="1794691"/>
            <a:ext cx="2335276" cy="294844"/>
          </a:xfrm>
          <a:prstGeom prst="rect">
            <a:avLst/>
          </a:prstGeom>
          <a:noFill/>
        </p:spPr>
        <p:txBody>
          <a:bodyPr wrap="square" bIns="0" rtlCol="0">
            <a:noAutofit/>
          </a:bodyPr>
          <a:p>
            <a:pPr algn="r"/>
            <a:r>
              <a:rPr lang="zh-CN" altLang="zh-CN" sz="1800" b="1">
                <a:solidFill>
                  <a:srgbClr val="FFC000"/>
                </a:solidFill>
                <a:latin typeface="微软雅黑" panose="020B0503020204020204" pitchFamily="34" charset="-122"/>
                <a:ea typeface="微软雅黑" panose="020B0503020204020204" pitchFamily="34" charset="-122"/>
                <a:sym typeface="+mn-ea"/>
              </a:rPr>
              <a:t>知识目标</a:t>
            </a:r>
            <a:endParaRPr lang="zh-CN" altLang="zh-CN" sz="1800" b="1" spc="300">
              <a:solidFill>
                <a:srgbClr val="FFC000"/>
              </a:solidFill>
              <a:latin typeface="微软雅黑" panose="020B0503020204020204" pitchFamily="34" charset="-122"/>
              <a:ea typeface="微软雅黑" panose="020B0503020204020204" pitchFamily="34" charset="-122"/>
              <a:sym typeface="+mn-ea"/>
            </a:endParaRPr>
          </a:p>
        </p:txBody>
      </p:sp>
      <p:sp>
        <p:nvSpPr>
          <p:cNvPr id="11" name="文本框 10"/>
          <p:cNvSpPr txBox="1"/>
          <p:nvPr>
            <p:custDataLst>
              <p:tags r:id="rId3"/>
            </p:custDataLst>
          </p:nvPr>
        </p:nvSpPr>
        <p:spPr>
          <a:xfrm>
            <a:off x="705340" y="2362469"/>
            <a:ext cx="2892099" cy="1696448"/>
          </a:xfrm>
          <a:prstGeom prst="rect">
            <a:avLst/>
          </a:prstGeom>
          <a:noFill/>
        </p:spPr>
        <p:txBody>
          <a:bodyPr wrap="square" rtlCol="0">
            <a:noAutofit/>
          </a:bodyPr>
          <a:p>
            <a:pPr algn="l" fontAlgn="auto">
              <a:lnSpc>
                <a:spcPct val="130000"/>
              </a:lnSpc>
              <a:spcAft>
                <a:spcPts val="1000"/>
              </a:spcAft>
            </a:pPr>
            <a:r>
              <a:rPr lang="en-US" altLang="zh-CN"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掌握增值税的构成要素。</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r>
              <a:rPr lang="en-US" altLang="zh-CN"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掌握增值税进项税额和销项税额的相关规定。</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r>
              <a:rPr lang="en-US" altLang="zh-CN"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熟悉增值税的税收优惠。</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2" name="直接箭头连接符 1"/>
          <p:cNvCxnSpPr/>
          <p:nvPr>
            <p:custDataLst>
              <p:tags r:id="rId4"/>
            </p:custDataLst>
          </p:nvPr>
        </p:nvCxnSpPr>
        <p:spPr>
          <a:xfrm>
            <a:off x="1594410" y="2220525"/>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5" name="泪滴形 4"/>
          <p:cNvSpPr/>
          <p:nvPr>
            <p:custDataLst>
              <p:tags r:id="rId5"/>
            </p:custDataLst>
          </p:nvPr>
        </p:nvSpPr>
        <p:spPr>
          <a:xfrm flipH="1">
            <a:off x="3307917" y="1526609"/>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39" name="泪滴形 38"/>
          <p:cNvSpPr/>
          <p:nvPr>
            <p:custDataLst>
              <p:tags r:id="rId6"/>
            </p:custDataLst>
          </p:nvPr>
        </p:nvSpPr>
        <p:spPr>
          <a:xfrm>
            <a:off x="4843170" y="1526609"/>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3" name="泪滴形 2"/>
          <p:cNvSpPr/>
          <p:nvPr>
            <p:custDataLst>
              <p:tags r:id="rId7"/>
            </p:custDataLst>
          </p:nvPr>
        </p:nvSpPr>
        <p:spPr>
          <a:xfrm rot="2700000" flipH="1">
            <a:off x="4068501" y="2830401"/>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49" name="文本框 48"/>
          <p:cNvSpPr txBox="1"/>
          <p:nvPr>
            <p:custDataLst>
              <p:tags r:id="rId8"/>
            </p:custDataLst>
          </p:nvPr>
        </p:nvSpPr>
        <p:spPr>
          <a:xfrm>
            <a:off x="3008065" y="4272224"/>
            <a:ext cx="2335276" cy="294844"/>
          </a:xfrm>
          <a:prstGeom prst="rect">
            <a:avLst/>
          </a:prstGeom>
          <a:noFill/>
        </p:spPr>
        <p:txBody>
          <a:bodyPr wrap="square" bIns="0" rtlCol="0">
            <a:noAutofit/>
          </a:bodyPr>
          <a:p>
            <a:pPr algn="r"/>
            <a:r>
              <a:rPr lang="zh-CN" altLang="en-US" sz="1800" spc="300">
                <a:solidFill>
                  <a:srgbClr val="098902"/>
                </a:solidFill>
                <a:latin typeface="思源黑体 CN Heavy" panose="020B0A00000000000000" charset="-122"/>
                <a:ea typeface="思源黑体 CN Heavy" panose="020B0A00000000000000" charset="-122"/>
              </a:rPr>
              <a:t>素养目标</a:t>
            </a:r>
            <a:endParaRPr lang="zh-CN" altLang="en-US" sz="1800" spc="300">
              <a:solidFill>
                <a:srgbClr val="098902"/>
              </a:solidFill>
              <a:latin typeface="思源黑体 CN Heavy" panose="020B0A00000000000000" charset="-122"/>
              <a:ea typeface="思源黑体 CN Heavy" panose="020B0A00000000000000" charset="-122"/>
            </a:endParaRPr>
          </a:p>
        </p:txBody>
      </p:sp>
      <p:sp>
        <p:nvSpPr>
          <p:cNvPr id="50" name="文本框 49"/>
          <p:cNvSpPr txBox="1"/>
          <p:nvPr>
            <p:custDataLst>
              <p:tags r:id="rId9"/>
            </p:custDataLst>
          </p:nvPr>
        </p:nvSpPr>
        <p:spPr>
          <a:xfrm>
            <a:off x="1655445" y="4831080"/>
            <a:ext cx="6195060" cy="1262380"/>
          </a:xfrm>
          <a:prstGeom prst="rect">
            <a:avLst/>
          </a:prstGeom>
          <a:noFill/>
        </p:spPr>
        <p:txBody>
          <a:bodyPr wrap="square" rtlCol="0">
            <a:noAutofit/>
          </a:bodyPr>
          <a:p>
            <a:pPr algn="l" fontAlgn="auto">
              <a:lnSpc>
                <a:spcPct val="130000"/>
              </a:lnSpc>
              <a:spcAft>
                <a:spcPts val="1000"/>
              </a:spcAft>
            </a:pPr>
            <a:r>
              <a:rPr lang="en-US" altLang="zh-CN"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使学生明确增值税纳税人享有的权利和应承担的义务。</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r>
              <a:rPr lang="en-US" altLang="zh-CN"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培养学生对规则的尊重和敏仰，形成自觉的法律意识和职业责任意识。</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51" name="直接箭头连接符 50"/>
          <p:cNvCxnSpPr/>
          <p:nvPr>
            <p:custDataLst>
              <p:tags r:id="rId10"/>
            </p:custDataLst>
          </p:nvPr>
        </p:nvCxnSpPr>
        <p:spPr>
          <a:xfrm>
            <a:off x="3983678" y="4673644"/>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58" name="文本框 57"/>
          <p:cNvSpPr txBox="1"/>
          <p:nvPr>
            <p:custDataLst>
              <p:tags r:id="rId11"/>
            </p:custDataLst>
          </p:nvPr>
        </p:nvSpPr>
        <p:spPr>
          <a:xfrm flipH="1">
            <a:off x="6557459" y="1652590"/>
            <a:ext cx="2335276" cy="294844"/>
          </a:xfrm>
          <a:prstGeom prst="rect">
            <a:avLst/>
          </a:prstGeom>
          <a:noFill/>
        </p:spPr>
        <p:txBody>
          <a:bodyPr wrap="square" bIns="0" rtlCol="0">
            <a:noAutofit/>
          </a:bodyPr>
          <a:p>
            <a:pPr defTabSz="711200" eaLnBrk="0" hangingPunct="0"/>
            <a:r>
              <a:rPr lang="zh-CN" altLang="en-US" sz="1800" b="1">
                <a:solidFill>
                  <a:srgbClr val="FFC000"/>
                </a:solidFill>
                <a:latin typeface="微软雅黑" panose="020B0503020204020204" pitchFamily="34" charset="-122"/>
                <a:ea typeface="微软雅黑" panose="020B0503020204020204" pitchFamily="34" charset="-122"/>
                <a:sym typeface="+mn-ea"/>
              </a:rPr>
              <a:t>能力目标</a:t>
            </a:r>
            <a:endParaRPr lang="zh-CN" altLang="en-US" sz="1800" b="1" spc="300">
              <a:solidFill>
                <a:srgbClr val="FFC000"/>
              </a:solidFill>
              <a:latin typeface="微软雅黑" panose="020B0503020204020204" pitchFamily="34" charset="-122"/>
              <a:ea typeface="微软雅黑" panose="020B0503020204020204" pitchFamily="34" charset="-122"/>
              <a:sym typeface="+mn-ea"/>
            </a:endParaRPr>
          </a:p>
        </p:txBody>
      </p:sp>
      <p:sp>
        <p:nvSpPr>
          <p:cNvPr id="4" name="文本框 3"/>
          <p:cNvSpPr txBox="1"/>
          <p:nvPr>
            <p:custDataLst>
              <p:tags r:id="rId12"/>
            </p:custDataLst>
          </p:nvPr>
        </p:nvSpPr>
        <p:spPr>
          <a:xfrm flipH="1">
            <a:off x="6344933" y="2089535"/>
            <a:ext cx="2502730" cy="2383790"/>
          </a:xfrm>
          <a:prstGeom prst="rect">
            <a:avLst/>
          </a:prstGeom>
          <a:noFill/>
        </p:spPr>
        <p:txBody>
          <a:bodyPr wrap="square" rtlCol="0">
            <a:noAutofit/>
          </a:bodyPr>
          <a:p>
            <a:pPr algn="l" fontAlgn="auto">
              <a:lnSpc>
                <a:spcPct val="130000"/>
              </a:lnSpc>
              <a:spcAft>
                <a:spcPts val="1000"/>
              </a:spcAft>
            </a:pPr>
            <a:r>
              <a:rPr lang="en-US" altLang="zh-CN" sz="14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4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能够正确计算一般纳税人和小规模纳税人的应纳增值税税额。</a:t>
            </a:r>
            <a:endParaRPr lang="zh-CN" altLang="en-US" sz="14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r>
              <a:rPr lang="en-US" altLang="zh-CN" sz="14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14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能够进行增值税纳税申报表的填列与申报。</a:t>
            </a:r>
            <a:endParaRPr lang="zh-CN" altLang="en-US" sz="14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r>
              <a:rPr lang="en-US" altLang="zh-CN" sz="14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14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能够正确计算出口货物免抵退税额。</a:t>
            </a:r>
            <a:endParaRPr lang="zh-CN" altLang="en-US" sz="14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endParaRPr lang="zh-CN" altLang="en-US" sz="14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6" name="直接箭头连接符 5"/>
          <p:cNvCxnSpPr/>
          <p:nvPr>
            <p:custDataLst>
              <p:tags r:id="rId13"/>
            </p:custDataLst>
          </p:nvPr>
        </p:nvCxnSpPr>
        <p:spPr>
          <a:xfrm flipH="1">
            <a:off x="6486095" y="2078424"/>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9" name="菱形 8"/>
          <p:cNvSpPr/>
          <p:nvPr>
            <p:custDataLst>
              <p:tags r:id="rId14"/>
            </p:custDataLst>
          </p:nvPr>
        </p:nvSpPr>
        <p:spPr>
          <a:xfrm>
            <a:off x="297974" y="1081526"/>
            <a:ext cx="398133" cy="398133"/>
          </a:xfrm>
          <a:prstGeom prst="diamond">
            <a:avLst/>
          </a:prstGeom>
          <a:gradFill>
            <a:gsLst>
              <a:gs pos="51000">
                <a:srgbClr val="78D390">
                  <a:lumMod val="60000"/>
                  <a:lumOff val="40000"/>
                </a:srgbClr>
              </a:gs>
              <a:gs pos="0">
                <a:srgbClr val="78D390">
                  <a:lumMod val="40000"/>
                  <a:lumOff val="60000"/>
                </a:srgbClr>
              </a:gs>
              <a:gs pos="100000">
                <a:srgbClr val="78D390"/>
              </a:gs>
            </a:gsLst>
            <a:lin ang="135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pic>
        <p:nvPicPr>
          <p:cNvPr id="8" name="图片 7" descr="343435383038363b343532323338393bbacfd7f7bbfad6c6"/>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3633043" y="1851736"/>
            <a:ext cx="593444" cy="593444"/>
          </a:xfrm>
          <a:prstGeom prst="rect">
            <a:avLst/>
          </a:prstGeom>
          <a:effectLst>
            <a:reflection blurRad="6350" stA="52000" endA="300" endPos="35000" dir="5400000" sy="-100000" algn="bl" rotWithShape="0"/>
          </a:effectLst>
        </p:spPr>
      </p:pic>
      <p:pic>
        <p:nvPicPr>
          <p:cNvPr id="12" name="图片 11" descr="343435383038363b343532323339323bc6b7c5c6b9dcc0ed"/>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5187077" y="1870516"/>
            <a:ext cx="555884" cy="555884"/>
          </a:xfrm>
          <a:prstGeom prst="rect">
            <a:avLst/>
          </a:prstGeom>
          <a:effectLst>
            <a:reflection blurRad="6350" stA="52000" endA="300" endPos="35000" dir="5400000" sy="-100000" algn="bl" rotWithShape="0"/>
          </a:effectLst>
        </p:spPr>
      </p:pic>
      <p:pic>
        <p:nvPicPr>
          <p:cNvPr id="13" name="图片 12" descr="343435383036303b343532343134393bcdb7c4d4b7e7b1a9"/>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4412876" y="3174777"/>
            <a:ext cx="554945" cy="554945"/>
          </a:xfrm>
          <a:prstGeom prst="rect">
            <a:avLst/>
          </a:prstGeom>
          <a:effectLst>
            <a:reflection blurRad="6350" stA="52000" endA="300" endPos="35000" dir="5400000" sy="-100000" algn="bl" rotWithShape="0"/>
          </a:effectLst>
        </p:spPr>
      </p:pic>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60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735330"/>
            <a:ext cx="7595870" cy="438531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2" y="4019"/>
              <a:ext cx="6996" cy="280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5000"/>
                </a:lnSpc>
                <a:spcBef>
                  <a:spcPts val="0"/>
                </a:spcBef>
                <a:spcAft>
                  <a:spcPts val="0"/>
                </a:spcAft>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单选</a:t>
              </a:r>
              <a:r>
                <a:rPr lang="zh-CN" altLang="zh-CN" dirty="0">
                  <a:solidFill>
                    <a:srgbClr val="FF0000"/>
                  </a:solidFill>
                  <a:latin typeface="微软雅黑" panose="020B0503020204020204" pitchFamily="34" charset="-122"/>
                  <a:ea typeface="微软雅黑" panose="020B0503020204020204" pitchFamily="34" charset="-122"/>
                  <a:sym typeface="+mn-ea"/>
                </a:rPr>
                <a:t>题】</a:t>
              </a:r>
              <a:endParaRPr lang="zh-CN" altLang="zh-CN" dirty="0">
                <a:solidFill>
                  <a:srgbClr val="FF0000"/>
                </a:solidFill>
                <a:latin typeface="微软雅黑" panose="020B0503020204020204" pitchFamily="34" charset="-122"/>
                <a:ea typeface="微软雅黑" panose="020B0503020204020204" pitchFamily="34" charset="-122"/>
                <a:sym typeface="+mn-ea"/>
              </a:endParaRPr>
            </a:p>
            <a:p>
              <a:pPr eaLnBrk="1" hangingPunct="1"/>
              <a:r>
                <a:rPr lang="en-US" altLang="zh-CN" sz="2000" dirty="0">
                  <a:sym typeface="+mn-ea"/>
                </a:rPr>
                <a:t>1.</a:t>
              </a:r>
              <a:r>
                <a:rPr lang="zh-CN" altLang="en-US" sz="2000" dirty="0">
                  <a:sym typeface="+mn-ea"/>
                </a:rPr>
                <a:t>根据增值税法律制度规定，下列各项中，不属于增值税视同销售范围的是（  ）。</a:t>
              </a:r>
              <a:endParaRPr lang="zh-CN" altLang="en-US" sz="2000" dirty="0"/>
            </a:p>
            <a:p>
              <a:pPr eaLnBrk="1" hangingPunct="1"/>
              <a:r>
                <a:rPr lang="en-US" altLang="zh-CN" sz="2000" dirty="0">
                  <a:sym typeface="+mn-ea"/>
                </a:rPr>
                <a:t>A.</a:t>
              </a:r>
              <a:r>
                <a:rPr lang="zh-CN" altLang="en-US" sz="2000" dirty="0">
                  <a:sym typeface="+mn-ea"/>
                </a:rPr>
                <a:t>将外购的货物分配给股东        </a:t>
              </a:r>
              <a:endParaRPr lang="zh-CN" altLang="en-US" sz="2000" dirty="0"/>
            </a:p>
            <a:p>
              <a:pPr eaLnBrk="1" hangingPunct="1"/>
              <a:r>
                <a:rPr lang="en-US" altLang="zh-CN" sz="2000" dirty="0">
                  <a:sym typeface="+mn-ea"/>
                </a:rPr>
                <a:t>B.</a:t>
              </a:r>
              <a:r>
                <a:rPr lang="zh-CN" altLang="en-US" sz="2000" dirty="0">
                  <a:sym typeface="+mn-ea"/>
                </a:rPr>
                <a:t>将外购的货物用于投资</a:t>
              </a:r>
              <a:endParaRPr lang="zh-CN" altLang="en-US" sz="2000" dirty="0"/>
            </a:p>
            <a:p>
              <a:pPr eaLnBrk="1" hangingPunct="1"/>
              <a:r>
                <a:rPr lang="en-US" altLang="zh-CN" sz="2000" dirty="0">
                  <a:sym typeface="+mn-ea"/>
                </a:rPr>
                <a:t>C.</a:t>
              </a:r>
              <a:r>
                <a:rPr lang="zh-CN" altLang="en-US" sz="2000" dirty="0">
                  <a:sym typeface="+mn-ea"/>
                </a:rPr>
                <a:t>将外购的货物用于集体福利      </a:t>
              </a:r>
              <a:endParaRPr lang="zh-CN" altLang="en-US" sz="2000" dirty="0"/>
            </a:p>
            <a:p>
              <a:pPr eaLnBrk="1" hangingPunct="1"/>
              <a:r>
                <a:rPr lang="en-US" altLang="zh-CN" sz="2000" dirty="0">
                  <a:sym typeface="+mn-ea"/>
                </a:rPr>
                <a:t>D.</a:t>
              </a:r>
              <a:r>
                <a:rPr lang="zh-CN" altLang="en-US" sz="2000" dirty="0">
                  <a:sym typeface="+mn-ea"/>
                </a:rPr>
                <a:t>将外购的货物无偿赠送他人</a:t>
              </a:r>
              <a:endParaRPr lang="zh-CN" altLang="en-US" sz="2000" dirty="0"/>
            </a:p>
            <a:p>
              <a:pPr eaLnBrk="1" hangingPunct="1"/>
              <a:r>
                <a:rPr lang="en-US" altLang="zh-CN" sz="2000" dirty="0">
                  <a:sym typeface="+mn-ea"/>
                </a:rPr>
                <a:t>2.</a:t>
              </a:r>
              <a:r>
                <a:rPr lang="zh-CN" altLang="en-US" sz="2000" dirty="0">
                  <a:sym typeface="+mn-ea"/>
                </a:rPr>
                <a:t>除国家税务总局另有规定外，纳税人一经认定为一般纳税人后，（  ）转为小规模纳税人。</a:t>
              </a:r>
              <a:endParaRPr lang="zh-CN" altLang="en-US" sz="2000" dirty="0"/>
            </a:p>
            <a:p>
              <a:pPr eaLnBrk="1" hangingPunct="1"/>
              <a:r>
                <a:rPr lang="en-US" altLang="zh-CN" sz="2000" dirty="0">
                  <a:sym typeface="+mn-ea"/>
                </a:rPr>
                <a:t>A.</a:t>
              </a:r>
              <a:r>
                <a:rPr lang="zh-CN" altLang="en-US" sz="2000" dirty="0">
                  <a:sym typeface="+mn-ea"/>
                </a:rPr>
                <a:t>不得           </a:t>
              </a:r>
              <a:r>
                <a:rPr lang="en-US" altLang="zh-CN" sz="2000" dirty="0">
                  <a:sym typeface="+mn-ea"/>
                </a:rPr>
                <a:t>B.</a:t>
              </a:r>
              <a:r>
                <a:rPr lang="zh-CN" altLang="en-US" sz="2000" dirty="0">
                  <a:sym typeface="+mn-ea"/>
                </a:rPr>
                <a:t>可以        </a:t>
              </a:r>
              <a:endParaRPr lang="en-US" altLang="zh-CN" sz="2000" dirty="0"/>
            </a:p>
            <a:p>
              <a:pPr eaLnBrk="1" hangingPunct="1"/>
              <a:r>
                <a:rPr lang="en-US" altLang="zh-CN" sz="2000" dirty="0">
                  <a:sym typeface="+mn-ea"/>
                </a:rPr>
                <a:t>C.</a:t>
              </a:r>
              <a:r>
                <a:rPr lang="zh-CN" altLang="en-US" sz="2000" dirty="0">
                  <a:sym typeface="+mn-ea"/>
                </a:rPr>
                <a:t>随时可以       </a:t>
              </a:r>
              <a:r>
                <a:rPr lang="en-US" altLang="zh-CN" sz="2000" dirty="0">
                  <a:sym typeface="+mn-ea"/>
                </a:rPr>
                <a:t>D.</a:t>
              </a:r>
              <a:r>
                <a:rPr lang="zh-CN" altLang="en-US" sz="2000" dirty="0">
                  <a:sym typeface="+mn-ea"/>
                </a:rPr>
                <a:t>经过一段时间可以</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539115" y="5157470"/>
            <a:ext cx="7746365" cy="47815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ym typeface="+mn-ea"/>
              </a:rPr>
              <a:t>1.C  2.A </a:t>
            </a:r>
            <a:endParaRPr lang="zh-CN" altLang="zh-CN" sz="1800" kern="1200" dirty="0">
              <a:latin typeface="微软雅黑" panose="020B0503020204020204" pitchFamily="34" charset="-122"/>
              <a:ea typeface="微软雅黑" panose="020B0503020204020204" pitchFamily="34" charset="-122"/>
              <a:cs typeface="+mn-cs"/>
            </a:endParaRPr>
          </a:p>
        </p:txBody>
      </p:sp>
      <p:sp>
        <p:nvSpPr>
          <p:cNvPr id="89091" name="云形标注 3"/>
          <p:cNvSpPr/>
          <p:nvPr>
            <p:custDataLst>
              <p:tags r:id="rId10"/>
            </p:custDataLst>
          </p:nvPr>
        </p:nvSpPr>
        <p:spPr>
          <a:xfrm>
            <a:off x="6659880" y="67945"/>
            <a:ext cx="2643188" cy="1357313"/>
          </a:xfrm>
          <a:prstGeom prst="cloudCallout">
            <a:avLst>
              <a:gd name="adj1" fmla="val -20833"/>
              <a:gd name="adj2" fmla="val 62500"/>
            </a:avLst>
          </a:prstGeom>
          <a:solidFill>
            <a:schemeClr val="accent1"/>
          </a:solidFill>
          <a:ln w="9525" cap="flat" cmpd="sng">
            <a:solidFill>
              <a:schemeClr val="tx1"/>
            </a:solidFill>
            <a:prstDash val="solid"/>
            <a:round/>
            <a:headEnd type="none" w="med" len="med"/>
            <a:tailEnd type="none" w="med" len="med"/>
          </a:ln>
        </p:spPr>
        <p:txBody>
          <a:bodyPr anchor="b" anchorCtr="0"/>
          <a:p>
            <a:pPr algn="ctr"/>
            <a:r>
              <a:rPr lang="zh-CN" altLang="en-US" sz="3200" dirty="0">
                <a:solidFill>
                  <a:srgbClr val="FF0000"/>
                </a:solidFill>
                <a:latin typeface="Arial" panose="020B0604020202020204" pitchFamily="34" charset="0"/>
              </a:rPr>
              <a:t>练一练</a:t>
            </a:r>
            <a:endParaRPr lang="zh-CN" altLang="en-US" sz="3200" dirty="0">
              <a:solidFill>
                <a:srgbClr val="FF0000"/>
              </a:solidFill>
              <a:latin typeface="Arial" panose="020B0604020202020204" pitchFamily="34" charset="0"/>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7" name="Rectangle 3"/>
          <p:cNvSpPr>
            <a:spLocks noGrp="1" noRot="1"/>
          </p:cNvSpPr>
          <p:nvPr>
            <p:ph idx="1"/>
          </p:nvPr>
        </p:nvSpPr>
        <p:spPr>
          <a:xfrm>
            <a:off x="358775" y="974725"/>
            <a:ext cx="8626475" cy="4894263"/>
          </a:xfrm>
          <a:solidFill>
            <a:srgbClr val="9DC3E6"/>
          </a:solidFill>
        </p:spPr>
        <p:txBody>
          <a:bodyPr vert="horz" wrap="square" lIns="68580" tIns="34290" rIns="68580" bIns="34290" anchor="t" anchorCtr="0"/>
          <a:p>
            <a:pPr algn="ctr"/>
            <a:r>
              <a:rPr lang="zh-CN" altLang="en-US" dirty="0">
                <a:solidFill>
                  <a:srgbClr val="FF0000"/>
                </a:solidFill>
              </a:rPr>
              <a:t>任务二    增值税应纳税额的计算</a:t>
            </a:r>
            <a:endParaRPr lang="zh-CN" altLang="en-US" dirty="0">
              <a:solidFill>
                <a:srgbClr val="FFC000"/>
              </a:solidFill>
            </a:endParaRPr>
          </a:p>
          <a:p>
            <a:r>
              <a:rPr lang="zh-CN" altLang="en-US" dirty="0"/>
              <a:t>一、增值税的计税方法</a:t>
            </a:r>
            <a:endParaRPr lang="zh-CN" altLang="en-US" dirty="0"/>
          </a:p>
          <a:p>
            <a:r>
              <a:rPr lang="zh-CN" altLang="en-US" dirty="0"/>
              <a:t>一般计税方法、简易计税方法、扣缴计税方法。</a:t>
            </a:r>
            <a:endParaRPr lang="zh-CN" altLang="en-US" dirty="0"/>
          </a:p>
          <a:p>
            <a:endParaRPr lang="zh-CN" altLang="en-US" dirty="0"/>
          </a:p>
          <a:p>
            <a:r>
              <a:rPr lang="zh-CN" altLang="en-US" sz="2000" dirty="0"/>
              <a:t>一般纳税人：</a:t>
            </a:r>
            <a:endParaRPr lang="zh-CN" altLang="en-US" sz="2000" dirty="0"/>
          </a:p>
          <a:p>
            <a:r>
              <a:rPr lang="zh-CN" altLang="en-US" sz="2000" dirty="0"/>
              <a:t>当期应纳增值税额</a:t>
            </a:r>
            <a:endParaRPr lang="zh-CN" altLang="en-US" sz="2000" dirty="0"/>
          </a:p>
          <a:p>
            <a:r>
              <a:rPr lang="en-US" altLang="zh-CN" sz="2000" dirty="0"/>
              <a:t>        =</a:t>
            </a:r>
            <a:r>
              <a:rPr lang="zh-CN" altLang="en-US" sz="2000" dirty="0"/>
              <a:t>当期销项税额</a:t>
            </a:r>
            <a:r>
              <a:rPr lang="en-US" altLang="zh-CN" sz="2000" dirty="0"/>
              <a:t>-</a:t>
            </a:r>
            <a:r>
              <a:rPr lang="zh-CN" altLang="en-US" sz="2000" dirty="0"/>
              <a:t>当期进项税额</a:t>
            </a:r>
            <a:r>
              <a:rPr lang="en-US" altLang="zh-CN" sz="2000" dirty="0"/>
              <a:t>-</a:t>
            </a:r>
            <a:r>
              <a:rPr lang="zh-CN" altLang="en-US" sz="2000" dirty="0"/>
              <a:t>上期留抵税额</a:t>
            </a:r>
            <a:endParaRPr lang="zh-CN" altLang="en-US" sz="2000" dirty="0"/>
          </a:p>
          <a:p>
            <a:endParaRPr lang="zh-CN" altLang="en-US" sz="2000" dirty="0"/>
          </a:p>
          <a:p>
            <a:r>
              <a:rPr lang="zh-CN" altLang="en-US" sz="2000" dirty="0"/>
              <a:t>小规模纳税人：</a:t>
            </a:r>
            <a:endParaRPr lang="zh-CN" altLang="en-US" sz="2000" dirty="0"/>
          </a:p>
          <a:p>
            <a:r>
              <a:rPr lang="zh-CN" altLang="en-US" sz="2000" dirty="0"/>
              <a:t>应纳增值税额</a:t>
            </a:r>
            <a:r>
              <a:rPr lang="en-US" altLang="zh-CN" sz="2000" dirty="0"/>
              <a:t>=</a:t>
            </a:r>
            <a:r>
              <a:rPr lang="zh-CN" altLang="en-US" sz="2000" dirty="0"/>
              <a:t>不含税销售额</a:t>
            </a:r>
            <a:r>
              <a:rPr lang="en-US" altLang="zh-CN" sz="2000" dirty="0"/>
              <a:t>×</a:t>
            </a:r>
            <a:r>
              <a:rPr lang="zh-CN" altLang="en-US" sz="2000" dirty="0"/>
              <a:t>征收率</a:t>
            </a:r>
            <a:endParaRPr lang="zh-CN" altLang="en-US" sz="2000" dirty="0"/>
          </a:p>
          <a:p>
            <a:endParaRPr lang="zh-CN" altLang="en-US" sz="2000" dirty="0"/>
          </a:p>
          <a:p>
            <a:r>
              <a:rPr lang="zh-CN" altLang="en-US" sz="2000" dirty="0"/>
              <a:t>扣缴义务人：</a:t>
            </a:r>
            <a:endParaRPr lang="zh-CN" altLang="en-US" sz="2000" dirty="0">
              <a:solidFill>
                <a:schemeClr val="bg1"/>
              </a:solidFill>
            </a:endParaRPr>
          </a:p>
          <a:p>
            <a:endParaRPr lang="zh-CN" altLang="en-US" sz="2000" dirty="0">
              <a:solidFill>
                <a:schemeClr val="bg1"/>
              </a:solidFill>
            </a:endParaRPr>
          </a:p>
        </p:txBody>
      </p:sp>
      <p:graphicFrame>
        <p:nvGraphicFramePr>
          <p:cNvPr id="91138" name="对象 2"/>
          <p:cNvGraphicFramePr>
            <a:graphicFrameLocks noChangeAspect="1"/>
          </p:cNvGraphicFramePr>
          <p:nvPr/>
        </p:nvGraphicFramePr>
        <p:xfrm>
          <a:off x="2452688" y="5132388"/>
          <a:ext cx="4033837" cy="649287"/>
        </p:xfrm>
        <a:graphic>
          <a:graphicData uri="http://schemas.openxmlformats.org/presentationml/2006/ole">
            <mc:AlternateContent xmlns:mc="http://schemas.openxmlformats.org/markup-compatibility/2006">
              <mc:Choice xmlns:v="urn:schemas-microsoft-com:vml" Requires="v">
                <p:oleObj spid="_x0000_s3076" name="" r:id="rId1" imgW="2373630" imgH="381000" progId="Equation.DSMT4">
                  <p:embed/>
                </p:oleObj>
              </mc:Choice>
              <mc:Fallback>
                <p:oleObj name="" r:id="rId1" imgW="2373630" imgH="381000" progId="Equation.DSMT4">
                  <p:embed/>
                  <p:pic>
                    <p:nvPicPr>
                      <p:cNvPr id="0" name="图片 3075"/>
                      <p:cNvPicPr/>
                      <p:nvPr/>
                    </p:nvPicPr>
                    <p:blipFill>
                      <a:blip r:embed="rId2">
                        <a:lum bright="6000" contrast="17998"/>
                      </a:blip>
                      <a:stretch>
                        <a:fillRect/>
                      </a:stretch>
                    </p:blipFill>
                    <p:spPr>
                      <a:xfrm>
                        <a:off x="2452688" y="5132388"/>
                        <a:ext cx="4033837" cy="649287"/>
                      </a:xfrm>
                      <a:prstGeom prst="rect">
                        <a:avLst/>
                      </a:prstGeom>
                      <a:noFill/>
                      <a:ln w="38100">
                        <a:noFill/>
                        <a:miter/>
                      </a:ln>
                    </p:spPr>
                  </p:pic>
                </p:oleObj>
              </mc:Fallback>
            </mc:AlternateContent>
          </a:graphicData>
        </a:graphic>
      </p:graphicFrame>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92162" name="内容占位符 1"/>
          <p:cNvSpPr>
            <a:spLocks noGrp="1"/>
          </p:cNvSpPr>
          <p:nvPr>
            <p:ph sz="quarter" idx="10"/>
          </p:nvPr>
        </p:nvSpPr>
        <p:spPr>
          <a:xfrm>
            <a:off x="385763" y="863600"/>
            <a:ext cx="7627937" cy="5372100"/>
          </a:xfrm>
        </p:spPr>
        <p:txBody>
          <a:bodyPr vert="horz" wrap="square" lIns="91440" tIns="45720" rIns="91440" bIns="45720" anchor="t" anchorCtr="0"/>
          <a:p>
            <a:pPr indent="466725" defTabSz="685800">
              <a:spcBef>
                <a:spcPct val="0"/>
              </a:spcBef>
              <a:buClrTx/>
              <a:buSzTx/>
            </a:pPr>
            <a:r>
              <a:rPr lang="en-US" altLang="zh-CN" sz="2400" b="1" kern="1200" dirty="0">
                <a:solidFill>
                  <a:srgbClr val="FF0000"/>
                </a:solidFill>
                <a:latin typeface="微软雅黑" panose="020B0503020204020204" pitchFamily="34" charset="-122"/>
                <a:ea typeface="微软雅黑" panose="020B0503020204020204" pitchFamily="34" charset="-122"/>
                <a:cs typeface="+mn-cs"/>
              </a:rPr>
              <a:t>【</a:t>
            </a:r>
            <a:r>
              <a:rPr lang="zh-CN" altLang="zh-CN" sz="2400" b="1" kern="1200" dirty="0">
                <a:solidFill>
                  <a:srgbClr val="FF0000"/>
                </a:solidFill>
                <a:latin typeface="微软雅黑" panose="020B0503020204020204" pitchFamily="34" charset="-122"/>
                <a:ea typeface="微软雅黑" panose="020B0503020204020204" pitchFamily="34" charset="-122"/>
                <a:cs typeface="+mn-cs"/>
              </a:rPr>
              <a:t>提示</a:t>
            </a:r>
            <a:r>
              <a:rPr lang="en-US" altLang="zh-CN" sz="2400" b="1" kern="1200" dirty="0">
                <a:solidFill>
                  <a:srgbClr val="FF0000"/>
                </a:solidFill>
                <a:latin typeface="微软雅黑" panose="020B0503020204020204" pitchFamily="34" charset="-122"/>
                <a:ea typeface="微软雅黑" panose="020B0503020204020204" pitchFamily="34" charset="-122"/>
                <a:cs typeface="+mn-cs"/>
              </a:rPr>
              <a:t>1</a:t>
            </a:r>
            <a:r>
              <a:rPr lang="zh-CN" altLang="zh-CN" sz="2400" b="1" kern="1200" dirty="0">
                <a:solidFill>
                  <a:srgbClr val="FF0000"/>
                </a:solidFill>
                <a:latin typeface="微软雅黑" panose="020B0503020204020204" pitchFamily="34" charset="-122"/>
                <a:ea typeface="微软雅黑" panose="020B0503020204020204" pitchFamily="34" charset="-122"/>
                <a:cs typeface="+mn-cs"/>
              </a:rPr>
              <a:t>】</a:t>
            </a:r>
            <a:r>
              <a:rPr lang="zh-CN" altLang="zh-CN" sz="2400" b="1" kern="1200" dirty="0">
                <a:solidFill>
                  <a:schemeClr val="tx1"/>
                </a:solidFill>
                <a:latin typeface="微软雅黑" panose="020B0503020204020204" pitchFamily="34" charset="-122"/>
                <a:ea typeface="微软雅黑" panose="020B0503020204020204" pitchFamily="34" charset="-122"/>
                <a:cs typeface="+mn-cs"/>
              </a:rPr>
              <a:t>销项税额</a:t>
            </a:r>
            <a:r>
              <a:rPr lang="zh-CN" altLang="en-US" sz="2400" b="1" kern="1200" dirty="0">
                <a:solidFill>
                  <a:schemeClr val="tx1"/>
                </a:solidFill>
                <a:latin typeface="微软雅黑" panose="020B0503020204020204" pitchFamily="34" charset="-122"/>
                <a:ea typeface="微软雅黑" panose="020B0503020204020204" pitchFamily="34" charset="-122"/>
                <a:cs typeface="+mn-cs"/>
              </a:rPr>
              <a:t>：</a:t>
            </a:r>
            <a:r>
              <a:rPr lang="zh-CN" altLang="zh-CN" sz="2400" b="1" kern="1200" dirty="0">
                <a:solidFill>
                  <a:schemeClr val="tx1"/>
                </a:solidFill>
                <a:latin typeface="微软雅黑" panose="020B0503020204020204" pitchFamily="34" charset="-122"/>
                <a:ea typeface="微软雅黑" panose="020B0503020204020204" pitchFamily="34" charset="-122"/>
                <a:cs typeface="+mn-cs"/>
              </a:rPr>
              <a:t>指纳税人发生应税销售行为，按照销售额和适用税率计算并向购买方收取的增值税税款。</a:t>
            </a:r>
            <a:endParaRPr lang="zh-CN" altLang="zh-CN" sz="2400" b="1" kern="1200" dirty="0">
              <a:solidFill>
                <a:schemeClr val="tx1"/>
              </a:solidFill>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en-US" altLang="zh-CN" sz="2400" b="1" kern="1200" dirty="0">
                <a:solidFill>
                  <a:srgbClr val="FF0000"/>
                </a:solidFill>
                <a:latin typeface="微软雅黑" panose="020B0503020204020204" pitchFamily="34" charset="-122"/>
                <a:ea typeface="微软雅黑" panose="020B0503020204020204" pitchFamily="34" charset="-122"/>
                <a:cs typeface="+mn-cs"/>
              </a:rPr>
              <a:t>【</a:t>
            </a:r>
            <a:r>
              <a:rPr lang="zh-CN" altLang="zh-CN" sz="2400" b="1" kern="1200" dirty="0">
                <a:solidFill>
                  <a:srgbClr val="FF0000"/>
                </a:solidFill>
                <a:latin typeface="微软雅黑" panose="020B0503020204020204" pitchFamily="34" charset="-122"/>
                <a:ea typeface="微软雅黑" panose="020B0503020204020204" pitchFamily="34" charset="-122"/>
                <a:cs typeface="+mn-cs"/>
              </a:rPr>
              <a:t>提示</a:t>
            </a:r>
            <a:r>
              <a:rPr lang="en-US" altLang="zh-CN" sz="2400" b="1" kern="1200" dirty="0">
                <a:solidFill>
                  <a:srgbClr val="FF0000"/>
                </a:solidFill>
                <a:latin typeface="微软雅黑" panose="020B0503020204020204" pitchFamily="34" charset="-122"/>
                <a:ea typeface="微软雅黑" panose="020B0503020204020204" pitchFamily="34" charset="-122"/>
                <a:cs typeface="+mn-cs"/>
              </a:rPr>
              <a:t>2</a:t>
            </a:r>
            <a:r>
              <a:rPr lang="zh-CN" altLang="zh-CN" sz="2400" b="1" kern="1200" dirty="0">
                <a:solidFill>
                  <a:srgbClr val="FF0000"/>
                </a:solidFill>
                <a:latin typeface="微软雅黑" panose="020B0503020204020204" pitchFamily="34" charset="-122"/>
                <a:ea typeface="微软雅黑" panose="020B0503020204020204" pitchFamily="34" charset="-122"/>
                <a:cs typeface="+mn-cs"/>
              </a:rPr>
              <a:t>】</a:t>
            </a:r>
            <a:r>
              <a:rPr lang="zh-CN" altLang="zh-CN" sz="2400" b="1" kern="1200" dirty="0">
                <a:solidFill>
                  <a:schemeClr val="tx1"/>
                </a:solidFill>
                <a:latin typeface="微软雅黑" panose="020B0503020204020204" pitchFamily="34" charset="-122"/>
                <a:ea typeface="微软雅黑" panose="020B0503020204020204" pitchFamily="34" charset="-122"/>
                <a:cs typeface="+mn-cs"/>
              </a:rPr>
              <a:t>进项税额</a:t>
            </a:r>
            <a:r>
              <a:rPr lang="zh-CN" altLang="en-US" sz="2400" b="1" kern="1200" dirty="0">
                <a:solidFill>
                  <a:schemeClr val="tx1"/>
                </a:solidFill>
                <a:latin typeface="微软雅黑" panose="020B0503020204020204" pitchFamily="34" charset="-122"/>
                <a:ea typeface="微软雅黑" panose="020B0503020204020204" pitchFamily="34" charset="-122"/>
                <a:cs typeface="+mn-cs"/>
              </a:rPr>
              <a:t>：</a:t>
            </a:r>
            <a:r>
              <a:rPr lang="zh-CN" altLang="zh-CN" sz="2400" b="1" kern="1200" dirty="0">
                <a:solidFill>
                  <a:schemeClr val="tx1"/>
                </a:solidFill>
                <a:latin typeface="微软雅黑" panose="020B0503020204020204" pitchFamily="34" charset="-122"/>
                <a:ea typeface="微软雅黑" panose="020B0503020204020204" pitchFamily="34" charset="-122"/>
                <a:cs typeface="+mn-cs"/>
              </a:rPr>
              <a:t>指纳税人购进货物、劳务、服务、无形资产或者不动产，支付或者负担的增值税额。</a:t>
            </a:r>
            <a:endParaRPr lang="zh-CN" altLang="zh-CN" sz="2400" b="1" kern="1200" dirty="0">
              <a:solidFill>
                <a:schemeClr val="tx1"/>
              </a:solidFill>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en-US" altLang="zh-CN" sz="2400" b="1" kern="1200" dirty="0">
                <a:solidFill>
                  <a:srgbClr val="FF0000"/>
                </a:solidFill>
                <a:latin typeface="微软雅黑" panose="020B0503020204020204" pitchFamily="34" charset="-122"/>
                <a:ea typeface="微软雅黑" panose="020B0503020204020204" pitchFamily="34" charset="-122"/>
                <a:cs typeface="+mn-cs"/>
              </a:rPr>
              <a:t>【</a:t>
            </a:r>
            <a:r>
              <a:rPr lang="zh-CN" altLang="zh-CN" sz="2400" b="1" kern="1200" dirty="0">
                <a:solidFill>
                  <a:srgbClr val="FF0000"/>
                </a:solidFill>
                <a:latin typeface="微软雅黑" panose="020B0503020204020204" pitchFamily="34" charset="-122"/>
                <a:ea typeface="微软雅黑" panose="020B0503020204020204" pitchFamily="34" charset="-122"/>
                <a:cs typeface="+mn-cs"/>
              </a:rPr>
              <a:t>提示</a:t>
            </a:r>
            <a:r>
              <a:rPr lang="en-US" altLang="zh-CN" sz="2400" b="1" kern="1200" dirty="0">
                <a:solidFill>
                  <a:srgbClr val="FF0000"/>
                </a:solidFill>
                <a:latin typeface="微软雅黑" panose="020B0503020204020204" pitchFamily="34" charset="-122"/>
                <a:ea typeface="微软雅黑" panose="020B0503020204020204" pitchFamily="34" charset="-122"/>
                <a:cs typeface="+mn-cs"/>
              </a:rPr>
              <a:t>3</a:t>
            </a:r>
            <a:r>
              <a:rPr lang="zh-CN" altLang="zh-CN" sz="2400" b="1" kern="1200" dirty="0">
                <a:solidFill>
                  <a:srgbClr val="FF0000"/>
                </a:solidFill>
                <a:latin typeface="微软雅黑" panose="020B0503020204020204" pitchFamily="34" charset="-122"/>
                <a:ea typeface="微软雅黑" panose="020B0503020204020204" pitchFamily="34" charset="-122"/>
                <a:cs typeface="+mn-cs"/>
              </a:rPr>
              <a:t>】</a:t>
            </a:r>
            <a:r>
              <a:rPr lang="zh-CN" altLang="zh-CN" sz="2400" b="1" kern="1200" dirty="0">
                <a:solidFill>
                  <a:schemeClr val="tx1"/>
                </a:solidFill>
                <a:latin typeface="微软雅黑" panose="020B0503020204020204" pitchFamily="34" charset="-122"/>
                <a:ea typeface="微软雅黑" panose="020B0503020204020204" pitchFamily="34" charset="-122"/>
                <a:cs typeface="+mn-cs"/>
              </a:rPr>
              <a:t>当期销项税额小于当期进项税额不足抵扣时，其不足部分可以结转下期继续抵扣。</a:t>
            </a:r>
            <a:endParaRPr lang="zh-CN" altLang="zh-CN" sz="2400" b="1" kern="1200" dirty="0">
              <a:solidFill>
                <a:schemeClr val="tx1"/>
              </a:solidFill>
              <a:latin typeface="微软雅黑" panose="020B0503020204020204" pitchFamily="34" charset="-122"/>
              <a:ea typeface="微软雅黑" panose="020B0503020204020204" pitchFamily="34" charset="-122"/>
              <a:cs typeface="+mn-cs"/>
            </a:endParaRPr>
          </a:p>
        </p:txBody>
      </p:sp>
    </p:spTree>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5" name="Rectangle 2"/>
          <p:cNvSpPr>
            <a:spLocks noGrp="1"/>
          </p:cNvSpPr>
          <p:nvPr>
            <p:ph idx="1"/>
          </p:nvPr>
        </p:nvSpPr>
        <p:spPr>
          <a:xfrm>
            <a:off x="539750" y="404813"/>
            <a:ext cx="8229600" cy="4967287"/>
          </a:xfrm>
        </p:spPr>
        <p:txBody>
          <a:bodyPr wrap="square" lIns="91440" tIns="45720" rIns="91440" bIns="45720" anchor="t" anchorCtr="0"/>
          <a:p>
            <a:pPr eaLnBrk="1" hangingPunct="1"/>
            <a:endParaRPr lang="en-US" altLang="zh-CN" dirty="0"/>
          </a:p>
          <a:p>
            <a:pPr eaLnBrk="1" hangingPunct="1">
              <a:lnSpc>
                <a:spcPct val="115000"/>
              </a:lnSpc>
              <a:spcBef>
                <a:spcPts val="25"/>
              </a:spcBef>
            </a:pPr>
            <a:r>
              <a:rPr lang="zh-CN" altLang="en-US" dirty="0">
                <a:solidFill>
                  <a:srgbClr val="FF0000"/>
                </a:solidFill>
              </a:rPr>
              <a:t>一、一般纳税人应纳税额的计算</a:t>
            </a:r>
            <a:endParaRPr lang="zh-CN" altLang="en-US" dirty="0">
              <a:solidFill>
                <a:srgbClr val="FF0000"/>
              </a:solidFill>
            </a:endParaRPr>
          </a:p>
          <a:p>
            <a:pPr eaLnBrk="1" hangingPunct="1">
              <a:lnSpc>
                <a:spcPct val="115000"/>
              </a:lnSpc>
              <a:spcBef>
                <a:spcPts val="25"/>
              </a:spcBef>
            </a:pPr>
            <a:r>
              <a:rPr lang="zh-CN" altLang="en-US" dirty="0"/>
              <a:t>一般纳税人销售货物或提供应税劳务，采取扣税法计算。公式为：</a:t>
            </a:r>
            <a:endParaRPr lang="zh-CN" altLang="en-US" dirty="0"/>
          </a:p>
          <a:p>
            <a:pPr eaLnBrk="1" hangingPunct="1">
              <a:lnSpc>
                <a:spcPct val="115000"/>
              </a:lnSpc>
              <a:spcBef>
                <a:spcPts val="25"/>
              </a:spcBef>
            </a:pPr>
            <a:r>
              <a:rPr lang="zh-CN" altLang="en-US" dirty="0"/>
              <a:t>应纳税额</a:t>
            </a:r>
            <a:endParaRPr lang="zh-CN" altLang="en-US" dirty="0"/>
          </a:p>
          <a:p>
            <a:pPr eaLnBrk="1" hangingPunct="1">
              <a:lnSpc>
                <a:spcPct val="115000"/>
              </a:lnSpc>
              <a:spcBef>
                <a:spcPts val="25"/>
              </a:spcBef>
            </a:pPr>
            <a:r>
              <a:rPr lang="en-US" altLang="zh-CN" dirty="0"/>
              <a:t>=</a:t>
            </a:r>
            <a:r>
              <a:rPr lang="zh-CN" altLang="en-US" dirty="0"/>
              <a:t>当期销项税额</a:t>
            </a:r>
            <a:r>
              <a:rPr lang="en-US" altLang="zh-CN" dirty="0"/>
              <a:t>-</a:t>
            </a:r>
            <a:r>
              <a:rPr lang="zh-CN" altLang="en-US" dirty="0"/>
              <a:t>当期进项税额</a:t>
            </a:r>
            <a:r>
              <a:rPr lang="en-US" altLang="zh-CN" dirty="0"/>
              <a:t>-</a:t>
            </a:r>
            <a:r>
              <a:rPr lang="zh-CN" altLang="en-US" dirty="0"/>
              <a:t>上期留抵税额</a:t>
            </a:r>
            <a:endParaRPr lang="zh-CN" altLang="en-US" dirty="0"/>
          </a:p>
          <a:p>
            <a:pPr>
              <a:lnSpc>
                <a:spcPct val="115000"/>
              </a:lnSpc>
              <a:spcBef>
                <a:spcPts val="25"/>
              </a:spcBef>
            </a:pPr>
            <a:r>
              <a:rPr lang="zh-CN" altLang="en-US" dirty="0"/>
              <a:t>＝不含税销售额×适用税率－当期进项税额-上期留抵税额</a:t>
            </a:r>
            <a:endParaRPr lang="zh-CN" altLang="en-US" dirty="0"/>
          </a:p>
          <a:p>
            <a:pPr>
              <a:lnSpc>
                <a:spcPct val="115000"/>
              </a:lnSpc>
              <a:spcBef>
                <a:spcPts val="25"/>
              </a:spcBef>
            </a:pPr>
            <a:endParaRPr lang="zh-CN" altLang="en-US" dirty="0"/>
          </a:p>
          <a:p>
            <a:pPr>
              <a:lnSpc>
                <a:spcPct val="115000"/>
              </a:lnSpc>
              <a:spcBef>
                <a:spcPts val="25"/>
              </a:spcBef>
            </a:pPr>
            <a:r>
              <a:rPr lang="zh-CN" altLang="en-US" dirty="0"/>
              <a:t>当期销项税额小于当期进项税额不足抵扣时，其不足部分可以结转下期继续抵扣。</a:t>
            </a:r>
            <a:endParaRPr lang="zh-CN" altLang="en-US" dirty="0"/>
          </a:p>
          <a:p>
            <a:pPr eaLnBrk="1" hangingPunct="1"/>
            <a:endParaRPr lang="zh-CN" altLang="en-US" dirty="0"/>
          </a:p>
          <a:p>
            <a:pPr eaLnBrk="1" hangingPunct="1"/>
            <a:endParaRPr lang="zh-CN" alt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09" name="Rectangle 2"/>
          <p:cNvSpPr>
            <a:spLocks noGrp="1"/>
          </p:cNvSpPr>
          <p:nvPr>
            <p:ph idx="1"/>
          </p:nvPr>
        </p:nvSpPr>
        <p:spPr>
          <a:xfrm>
            <a:off x="468313" y="476250"/>
            <a:ext cx="8229600" cy="5473700"/>
          </a:xfrm>
        </p:spPr>
        <p:txBody>
          <a:bodyPr wrap="square" lIns="91440" tIns="45720" rIns="91440" bIns="45720" anchor="t" anchorCtr="0"/>
          <a:p>
            <a:pPr eaLnBrk="1" hangingPunct="1">
              <a:lnSpc>
                <a:spcPct val="120000"/>
              </a:lnSpc>
              <a:spcBef>
                <a:spcPct val="0"/>
              </a:spcBef>
              <a:spcAft>
                <a:spcPts val="0"/>
              </a:spcAft>
            </a:pPr>
            <a:r>
              <a:rPr lang="zh-CN" altLang="en-US" dirty="0">
                <a:solidFill>
                  <a:srgbClr val="FF0000"/>
                </a:solidFill>
              </a:rPr>
              <a:t>（一）销项税额</a:t>
            </a:r>
            <a:endParaRPr lang="zh-CN" altLang="en-US" dirty="0">
              <a:solidFill>
                <a:srgbClr val="FF0000"/>
              </a:solidFill>
            </a:endParaRPr>
          </a:p>
          <a:p>
            <a:pPr eaLnBrk="1" hangingPunct="1">
              <a:lnSpc>
                <a:spcPct val="120000"/>
              </a:lnSpc>
              <a:spcBef>
                <a:spcPct val="0"/>
              </a:spcBef>
              <a:spcAft>
                <a:spcPts val="0"/>
              </a:spcAft>
            </a:pPr>
            <a:r>
              <a:rPr lang="en-US" altLang="zh-CN" dirty="0"/>
              <a:t>1.</a:t>
            </a:r>
            <a:r>
              <a:rPr lang="zh-CN" altLang="en-US" dirty="0"/>
              <a:t>销售额的一般规定</a:t>
            </a:r>
            <a:endParaRPr lang="zh-CN" altLang="en-US" dirty="0"/>
          </a:p>
          <a:p>
            <a:pPr eaLnBrk="1" hangingPunct="1">
              <a:lnSpc>
                <a:spcPct val="120000"/>
              </a:lnSpc>
              <a:spcBef>
                <a:spcPct val="0"/>
              </a:spcBef>
              <a:spcAft>
                <a:spcPts val="0"/>
              </a:spcAft>
            </a:pPr>
            <a:r>
              <a:rPr lang="zh-CN" altLang="en-US" sz="2400" dirty="0"/>
              <a:t>（</a:t>
            </a:r>
            <a:r>
              <a:rPr lang="en-US" altLang="zh-CN" sz="2400" dirty="0"/>
              <a:t>1</a:t>
            </a:r>
            <a:r>
              <a:rPr lang="zh-CN" altLang="en-US" sz="2400" dirty="0"/>
              <a:t>）</a:t>
            </a:r>
            <a:r>
              <a:rPr lang="zh-CN" altLang="en-US" sz="2400" u="sng" dirty="0">
                <a:solidFill>
                  <a:srgbClr val="9933FF"/>
                </a:solidFill>
              </a:rPr>
              <a:t>销项税额＝不含税销售额</a:t>
            </a:r>
            <a:r>
              <a:rPr lang="en-US" altLang="zh-CN" sz="2400" u="sng" dirty="0">
                <a:solidFill>
                  <a:srgbClr val="9933FF"/>
                </a:solidFill>
              </a:rPr>
              <a:t>×</a:t>
            </a:r>
            <a:r>
              <a:rPr lang="zh-CN" altLang="en-US" sz="2400" u="sng" dirty="0">
                <a:solidFill>
                  <a:srgbClr val="9933FF"/>
                </a:solidFill>
              </a:rPr>
              <a:t>增值税税率</a:t>
            </a:r>
            <a:endParaRPr lang="zh-CN" altLang="en-US" sz="2400" u="sng" dirty="0">
              <a:solidFill>
                <a:srgbClr val="9933FF"/>
              </a:solidFill>
            </a:endParaRPr>
          </a:p>
          <a:p>
            <a:pPr eaLnBrk="1" hangingPunct="1">
              <a:lnSpc>
                <a:spcPct val="120000"/>
              </a:lnSpc>
              <a:spcBef>
                <a:spcPct val="0"/>
              </a:spcBef>
              <a:spcAft>
                <a:spcPts val="0"/>
              </a:spcAft>
            </a:pPr>
            <a:r>
              <a:rPr lang="zh-CN" altLang="en-US" sz="2400" dirty="0"/>
              <a:t>（</a:t>
            </a:r>
            <a:r>
              <a:rPr lang="en-US" altLang="zh-CN" sz="2400" dirty="0"/>
              <a:t>2</a:t>
            </a:r>
            <a:r>
              <a:rPr lang="zh-CN" altLang="en-US" sz="2400" dirty="0"/>
              <a:t>）</a:t>
            </a:r>
            <a:r>
              <a:rPr lang="zh-CN" altLang="en-US" sz="2400" u="sng" dirty="0">
                <a:solidFill>
                  <a:srgbClr val="9933FF"/>
                </a:solidFill>
              </a:rPr>
              <a:t>不含税销售额＝含税销售额</a:t>
            </a:r>
            <a:r>
              <a:rPr lang="en-US" altLang="zh-CN" sz="2400" u="sng" dirty="0">
                <a:solidFill>
                  <a:srgbClr val="9933FF"/>
                </a:solidFill>
              </a:rPr>
              <a:t>÷</a:t>
            </a:r>
            <a:r>
              <a:rPr lang="zh-CN" altLang="en-US" sz="2400" u="sng" dirty="0">
                <a:solidFill>
                  <a:srgbClr val="9933FF"/>
                </a:solidFill>
              </a:rPr>
              <a:t>（</a:t>
            </a:r>
            <a:r>
              <a:rPr lang="en-US" altLang="zh-CN" sz="2400" u="sng" dirty="0">
                <a:solidFill>
                  <a:srgbClr val="9933FF"/>
                </a:solidFill>
              </a:rPr>
              <a:t>1</a:t>
            </a:r>
            <a:r>
              <a:rPr lang="zh-CN" altLang="en-US" sz="2400" u="sng" dirty="0">
                <a:solidFill>
                  <a:srgbClr val="9933FF"/>
                </a:solidFill>
              </a:rPr>
              <a:t>＋增值税税率）</a:t>
            </a:r>
            <a:endParaRPr lang="zh-CN" altLang="en-US" sz="2400" u="sng" dirty="0">
              <a:solidFill>
                <a:srgbClr val="9933FF"/>
              </a:solidFill>
            </a:endParaRPr>
          </a:p>
          <a:p>
            <a:pPr eaLnBrk="1" hangingPunct="1">
              <a:lnSpc>
                <a:spcPct val="120000"/>
              </a:lnSpc>
              <a:spcBef>
                <a:spcPct val="0"/>
              </a:spcBef>
              <a:spcAft>
                <a:spcPts val="0"/>
              </a:spcAft>
            </a:pPr>
            <a:r>
              <a:rPr lang="en-US" altLang="zh-CN" sz="2400" dirty="0"/>
              <a:t>【</a:t>
            </a:r>
            <a:r>
              <a:rPr lang="zh-CN" altLang="en-US" sz="2400" dirty="0"/>
              <a:t>解释</a:t>
            </a:r>
            <a:r>
              <a:rPr lang="en-US" altLang="zh-CN" sz="2400" dirty="0"/>
              <a:t>】</a:t>
            </a:r>
            <a:r>
              <a:rPr lang="zh-CN" altLang="en-US" sz="2400" dirty="0"/>
              <a:t>增值税属于价外税，一般情况下，试题中会明确指出销售额是否含增值税。在未明确指出的情况下，注意以下原则：（</a:t>
            </a:r>
            <a:r>
              <a:rPr lang="en-US" altLang="zh-CN" sz="2400" dirty="0"/>
              <a:t>1</a:t>
            </a:r>
            <a:r>
              <a:rPr lang="zh-CN" altLang="en-US" sz="2400" dirty="0"/>
              <a:t>）商场的</a:t>
            </a:r>
            <a:r>
              <a:rPr lang="zh-CN" altLang="en-US" sz="2400" dirty="0">
                <a:latin typeface="Arial" panose="020B0604020202020204" pitchFamily="34" charset="0"/>
              </a:rPr>
              <a:t>“</a:t>
            </a:r>
            <a:r>
              <a:rPr lang="zh-CN" altLang="en-US" sz="2400" u="sng" dirty="0">
                <a:solidFill>
                  <a:srgbClr val="FF0000"/>
                </a:solidFill>
              </a:rPr>
              <a:t>零售</a:t>
            </a:r>
            <a:r>
              <a:rPr lang="zh-CN" altLang="en-US" sz="2400" dirty="0"/>
              <a:t>额</a:t>
            </a:r>
            <a:r>
              <a:rPr lang="zh-CN" altLang="en-US" sz="2400" dirty="0">
                <a:latin typeface="Arial" panose="020B0604020202020204" pitchFamily="34" charset="0"/>
              </a:rPr>
              <a:t>”</a:t>
            </a:r>
            <a:r>
              <a:rPr lang="zh-CN" altLang="en-US" sz="2400" dirty="0"/>
              <a:t>肯定</a:t>
            </a:r>
            <a:r>
              <a:rPr lang="zh-CN" altLang="en-US" sz="2400" u="sng" dirty="0">
                <a:solidFill>
                  <a:srgbClr val="FF0000"/>
                </a:solidFill>
              </a:rPr>
              <a:t>含</a:t>
            </a:r>
            <a:r>
              <a:rPr lang="zh-CN" altLang="en-US" sz="2400" dirty="0"/>
              <a:t>税；（</a:t>
            </a:r>
            <a:r>
              <a:rPr lang="en-US" altLang="zh-CN" sz="2400" dirty="0"/>
              <a:t>2</a:t>
            </a:r>
            <a:r>
              <a:rPr lang="zh-CN" altLang="en-US" sz="2400" dirty="0"/>
              <a:t>）增值税</a:t>
            </a:r>
            <a:r>
              <a:rPr lang="zh-CN" altLang="en-US" sz="2400" u="sng" dirty="0">
                <a:solidFill>
                  <a:srgbClr val="FF0000"/>
                </a:solidFill>
              </a:rPr>
              <a:t>专用发票</a:t>
            </a:r>
            <a:r>
              <a:rPr lang="zh-CN" altLang="en-US" sz="2400" dirty="0"/>
              <a:t>中的</a:t>
            </a:r>
            <a:r>
              <a:rPr lang="zh-CN" altLang="en-US" sz="2400" dirty="0">
                <a:latin typeface="Arial" panose="020B0604020202020204" pitchFamily="34" charset="0"/>
              </a:rPr>
              <a:t>“</a:t>
            </a:r>
            <a:r>
              <a:rPr lang="zh-CN" altLang="en-US" sz="2400" dirty="0"/>
              <a:t>销售额</a:t>
            </a:r>
            <a:r>
              <a:rPr lang="zh-CN" altLang="en-US" sz="2400" dirty="0">
                <a:latin typeface="Arial" panose="020B0604020202020204" pitchFamily="34" charset="0"/>
              </a:rPr>
              <a:t>”</a:t>
            </a:r>
            <a:r>
              <a:rPr lang="zh-CN" altLang="en-US" sz="2400" dirty="0"/>
              <a:t>肯定</a:t>
            </a:r>
            <a:r>
              <a:rPr lang="zh-CN" altLang="en-US" sz="2400" u="sng" dirty="0">
                <a:solidFill>
                  <a:srgbClr val="FF0000"/>
                </a:solidFill>
              </a:rPr>
              <a:t>不含税</a:t>
            </a:r>
            <a:r>
              <a:rPr lang="zh-CN" altLang="en-US" sz="2400" dirty="0"/>
              <a:t>；（</a:t>
            </a:r>
            <a:r>
              <a:rPr lang="en-US" altLang="zh-CN" sz="2400" dirty="0"/>
              <a:t>3</a:t>
            </a:r>
            <a:r>
              <a:rPr lang="zh-CN" altLang="en-US" sz="2400" dirty="0"/>
              <a:t>）价外费用和逾期包装物押金视为含税收入；（</a:t>
            </a:r>
            <a:r>
              <a:rPr lang="en-US" altLang="zh-CN" sz="2400" dirty="0"/>
              <a:t>4</a:t>
            </a:r>
            <a:r>
              <a:rPr lang="zh-CN" altLang="en-US" sz="2400" dirty="0"/>
              <a:t>）混合销售中的</a:t>
            </a:r>
            <a:r>
              <a:rPr lang="zh-CN" altLang="en-US" sz="2400" dirty="0">
                <a:latin typeface="Arial" panose="020B0604020202020204" pitchFamily="34" charset="0"/>
              </a:rPr>
              <a:t>“</a:t>
            </a:r>
            <a:r>
              <a:rPr lang="zh-CN" altLang="en-US" sz="2400" dirty="0"/>
              <a:t>非增值税应税劳务</a:t>
            </a:r>
            <a:r>
              <a:rPr lang="zh-CN" altLang="en-US" sz="2400" dirty="0">
                <a:latin typeface="Arial" panose="020B0604020202020204" pitchFamily="34" charset="0"/>
              </a:rPr>
              <a:t>”</a:t>
            </a:r>
            <a:r>
              <a:rPr lang="zh-CN" altLang="en-US" sz="2400" dirty="0"/>
              <a:t>（如空调的安装费）视为含税收入。</a:t>
            </a:r>
            <a:endParaRPr lang="zh-CN" altLang="en-US" sz="24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95234" name="Rectangle 3"/>
          <p:cNvSpPr>
            <a:spLocks noGrp="1"/>
          </p:cNvSpPr>
          <p:nvPr>
            <p:ph idx="1"/>
          </p:nvPr>
        </p:nvSpPr>
        <p:spPr>
          <a:xfrm>
            <a:off x="0" y="214313"/>
            <a:ext cx="8893175" cy="5256212"/>
          </a:xfrm>
        </p:spPr>
        <p:txBody>
          <a:bodyPr wrap="square" lIns="91440" tIns="45720" rIns="91440" bIns="45720" anchor="t" anchorCtr="0"/>
          <a:p>
            <a:pPr eaLnBrk="1" hangingPunct="1">
              <a:lnSpc>
                <a:spcPct val="120000"/>
              </a:lnSpc>
            </a:pPr>
            <a:r>
              <a:rPr lang="en-US" altLang="zh-CN" dirty="0"/>
              <a:t>2.</a:t>
            </a:r>
            <a:r>
              <a:rPr lang="zh-CN" altLang="en-US" dirty="0"/>
              <a:t>价外费用</a:t>
            </a:r>
            <a:endParaRPr lang="zh-CN" altLang="en-US" dirty="0"/>
          </a:p>
          <a:p>
            <a:r>
              <a:rPr lang="zh-CN" altLang="en-US" sz="2400" u="sng" dirty="0">
                <a:solidFill>
                  <a:srgbClr val="9933FF"/>
                </a:solidFill>
              </a:rPr>
              <a:t>价外费用</a:t>
            </a:r>
            <a:r>
              <a:rPr lang="zh-CN" altLang="en-US" sz="2400" dirty="0"/>
              <a:t>是指价外收取的各种性质的收费。包括加外向购买方收取的手续费、补贴、基金、集资费、返还利润、奖励费、违约金、滞纳金、延期付款利息、赔偿金、包装费、包装物租金、储备费、优质费、运输装卸费、代收款项、代垫款项及其他各种性质的价外收费。</a:t>
            </a:r>
            <a:endParaRPr lang="zh-CN" altLang="en-US" sz="2400" dirty="0"/>
          </a:p>
          <a:p>
            <a:r>
              <a:rPr lang="zh-CN" altLang="en-US" sz="2000" dirty="0"/>
              <a:t>但下列项目不包括在内</a:t>
            </a:r>
            <a:r>
              <a:rPr lang="en-US" altLang="zh-CN" sz="2000" dirty="0"/>
              <a:t>:</a:t>
            </a:r>
            <a:endParaRPr lang="zh-CN" altLang="en-US" sz="2000" dirty="0"/>
          </a:p>
          <a:p>
            <a:r>
              <a:rPr lang="zh-CN" altLang="en-US" sz="2000" dirty="0"/>
              <a:t>（</a:t>
            </a:r>
            <a:r>
              <a:rPr lang="en-US" altLang="zh-CN" sz="2000" dirty="0"/>
              <a:t>1</a:t>
            </a:r>
            <a:r>
              <a:rPr lang="zh-CN" altLang="en-US" sz="2000" dirty="0"/>
              <a:t>）向购买方收取的销项税额。</a:t>
            </a:r>
            <a:endParaRPr lang="zh-CN" altLang="en-US" sz="2000" dirty="0"/>
          </a:p>
          <a:p>
            <a:r>
              <a:rPr lang="zh-CN" altLang="en-US" sz="2000" dirty="0"/>
              <a:t>（</a:t>
            </a:r>
            <a:r>
              <a:rPr lang="en-US" altLang="zh-CN" sz="2000" dirty="0"/>
              <a:t>2</a:t>
            </a:r>
            <a:r>
              <a:rPr lang="zh-CN" altLang="en-US" sz="2000" dirty="0"/>
              <a:t>）受托加工应征消费税的消费品所代收代缴的消费税</a:t>
            </a:r>
            <a:r>
              <a:rPr lang="en-US" altLang="zh-CN" sz="2000" dirty="0"/>
              <a:t>.</a:t>
            </a:r>
            <a:endParaRPr lang="zh-CN" altLang="en-US" sz="2000" dirty="0"/>
          </a:p>
          <a:p>
            <a:r>
              <a:rPr lang="zh-CN" altLang="en-US" sz="2000" dirty="0"/>
              <a:t>（</a:t>
            </a:r>
            <a:r>
              <a:rPr lang="en-US" altLang="zh-CN" sz="2000" dirty="0"/>
              <a:t>3</a:t>
            </a:r>
            <a:r>
              <a:rPr lang="zh-CN" altLang="en-US" sz="2000" dirty="0"/>
              <a:t>）以委托方名义开具发票代委托方收取的款项。</a:t>
            </a:r>
            <a:endParaRPr lang="zh-CN" altLang="en-US" sz="2000" dirty="0"/>
          </a:p>
          <a:p>
            <a:r>
              <a:rPr lang="zh-CN" altLang="en-US" sz="2000" dirty="0"/>
              <a:t>（</a:t>
            </a:r>
            <a:r>
              <a:rPr lang="en-US" altLang="zh-CN" sz="2000" dirty="0"/>
              <a:t>4</a:t>
            </a:r>
            <a:r>
              <a:rPr lang="zh-CN" altLang="en-US" sz="2000" dirty="0"/>
              <a:t>）同时符合以下条件代为收取的政府性基金或行政事业性收费</a:t>
            </a:r>
            <a:r>
              <a:rPr lang="en-US" altLang="zh-CN" sz="2000" dirty="0"/>
              <a:t>: </a:t>
            </a:r>
            <a:r>
              <a:rPr lang="zh-CN" altLang="en-US" sz="2000" dirty="0"/>
              <a:t>①由国务院或财政部批准设立的政府性基金，及由国务院或省级人民政府及其财政、价格主管部门批准设立的行政事业性收费；②收取时开具省级以上（含省级）财政部门监（印）制的财政票据；③所有款项全额上缴财政。</a:t>
            </a:r>
            <a:endParaRPr lang="zh-CN" altLang="en-US" sz="2000" u="sng" dirty="0">
              <a:solidFill>
                <a:srgbClr val="9933FF"/>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标题 1"/>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96258" name="内容占位符 2"/>
          <p:cNvSpPr>
            <a:spLocks noGrp="1"/>
          </p:cNvSpPr>
          <p:nvPr>
            <p:ph idx="1"/>
          </p:nvPr>
        </p:nvSpPr>
        <p:spPr/>
        <p:txBody>
          <a:bodyPr wrap="square" lIns="91440" tIns="45720" rIns="91440" bIns="45720" anchor="t" anchorCtr="0"/>
          <a:p>
            <a:r>
              <a:rPr lang="zh-CN" altLang="en-US" dirty="0"/>
              <a:t>凡价外费用，无论其在会计上如何核算，</a:t>
            </a:r>
            <a:r>
              <a:rPr lang="zh-CN" altLang="en-US" u="sng" dirty="0">
                <a:solidFill>
                  <a:srgbClr val="9933FF"/>
                </a:solidFill>
              </a:rPr>
              <a:t>均应计入销售额</a:t>
            </a:r>
            <a:r>
              <a:rPr lang="zh-CN" altLang="en-US" dirty="0"/>
              <a:t>。</a:t>
            </a:r>
            <a:endParaRPr lang="zh-CN" altLang="en-US" dirty="0"/>
          </a:p>
          <a:p>
            <a:pPr eaLnBrk="1" hangingPunct="1">
              <a:lnSpc>
                <a:spcPct val="120000"/>
              </a:lnSpc>
            </a:pPr>
            <a:r>
              <a:rPr lang="en-US" altLang="zh-CN" dirty="0"/>
              <a:t>【</a:t>
            </a:r>
            <a:r>
              <a:rPr lang="zh-CN" altLang="en-US" dirty="0"/>
              <a:t>解释</a:t>
            </a:r>
            <a:r>
              <a:rPr lang="en-US" altLang="zh-CN" dirty="0"/>
              <a:t>】</a:t>
            </a:r>
            <a:r>
              <a:rPr lang="zh-CN" altLang="en-US" dirty="0"/>
              <a:t>站在买方的角度，属于价外费用；站在卖方的角度，属于价外收入。</a:t>
            </a:r>
            <a:r>
              <a:rPr lang="zh-CN" altLang="en-US" u="sng" dirty="0">
                <a:solidFill>
                  <a:srgbClr val="9933FF"/>
                </a:solidFill>
              </a:rPr>
              <a:t>价外费用视为含税收入。</a:t>
            </a:r>
            <a:endParaRPr lang="zh-CN" altLang="en-US" u="sng" dirty="0">
              <a:solidFill>
                <a:srgbClr val="9933FF"/>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24231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52" y="4076"/>
              <a:ext cx="6996" cy="2091"/>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0000"/>
                </a:lnSpc>
                <a:spcBef>
                  <a:spcPts val="0"/>
                </a:spcBef>
                <a:spcAft>
                  <a:spcPts val="0"/>
                </a:spcAft>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单选题】</a:t>
              </a:r>
              <a:r>
                <a:rPr lang="zh-CN" altLang="en-US" sz="2000" dirty="0">
                  <a:sym typeface="+mn-ea"/>
                </a:rPr>
                <a:t>甲公司为增值税一般纳税人，本月销售产品一批，取得不含增值税销售额</a:t>
              </a:r>
              <a:r>
                <a:rPr lang="en-US" altLang="zh-CN" sz="2000" dirty="0">
                  <a:sym typeface="+mn-ea"/>
                </a:rPr>
                <a:t>10</a:t>
              </a:r>
              <a:r>
                <a:rPr lang="zh-CN" altLang="en-US" sz="2000" dirty="0">
                  <a:sym typeface="+mn-ea"/>
                </a:rPr>
                <a:t>万元，同时向对方收取包装物租金</a:t>
              </a:r>
              <a:r>
                <a:rPr lang="en-US" altLang="zh-CN" sz="2000" dirty="0">
                  <a:sym typeface="+mn-ea"/>
                </a:rPr>
                <a:t>1000</a:t>
              </a:r>
              <a:r>
                <a:rPr lang="zh-CN" altLang="en-US" sz="2000" dirty="0">
                  <a:sym typeface="+mn-ea"/>
                </a:rPr>
                <a:t>元，已知增值税税率</a:t>
              </a:r>
              <a:r>
                <a:rPr lang="en-US" altLang="zh-CN" sz="2000" dirty="0">
                  <a:sym typeface="+mn-ea"/>
                </a:rPr>
                <a:t>13%</a:t>
              </a:r>
              <a:r>
                <a:rPr lang="zh-CN" altLang="en-US" sz="2000" dirty="0">
                  <a:sym typeface="+mn-ea"/>
                </a:rPr>
                <a:t>，则甲公司本月增值税销项税额为（ ）元。</a:t>
              </a:r>
              <a:endParaRPr lang="zh-CN" altLang="en-US" sz="2000" dirty="0"/>
            </a:p>
            <a:p>
              <a:pPr eaLnBrk="1" hangingPunct="1">
                <a:lnSpc>
                  <a:spcPct val="120000"/>
                </a:lnSpc>
                <a:spcBef>
                  <a:spcPts val="0"/>
                </a:spcBef>
                <a:spcAft>
                  <a:spcPts val="0"/>
                </a:spcAft>
              </a:pPr>
              <a:r>
                <a:rPr lang="en-US" altLang="zh-CN" sz="2000" dirty="0">
                  <a:sym typeface="+mn-ea"/>
                </a:rPr>
                <a:t>A.13675     B.13000  C.13145    D.13115.04</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622935" y="4077335"/>
            <a:ext cx="7746365" cy="152971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D</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en-US" sz="1800" b="1" dirty="0">
                <a:solidFill>
                  <a:srgbClr val="FF0000"/>
                </a:solidFill>
                <a:sym typeface="+mn-ea"/>
              </a:rPr>
              <a:t>【解析】</a:t>
            </a:r>
            <a:r>
              <a:rPr lang="zh-CN" altLang="en-US" sz="1800" dirty="0">
                <a:sym typeface="+mn-ea"/>
              </a:rPr>
              <a:t>增值税销项税额</a:t>
            </a:r>
            <a:r>
              <a:rPr lang="en-US" altLang="zh-CN" sz="1800" dirty="0">
                <a:sym typeface="+mn-ea"/>
              </a:rPr>
              <a:t>=</a:t>
            </a:r>
            <a:r>
              <a:rPr lang="en-US" altLang="zh-CN" sz="1800" dirty="0">
                <a:sym typeface="+mn-ea"/>
              </a:rPr>
              <a:t>【100000+1000/</a:t>
            </a:r>
            <a:r>
              <a:rPr lang="zh-CN" altLang="en-US" sz="1800" dirty="0">
                <a:sym typeface="+mn-ea"/>
              </a:rPr>
              <a:t>（</a:t>
            </a:r>
            <a:r>
              <a:rPr lang="en-US" altLang="zh-CN" sz="1800" dirty="0">
                <a:sym typeface="+mn-ea"/>
              </a:rPr>
              <a:t>1+13%</a:t>
            </a:r>
            <a:r>
              <a:rPr lang="zh-CN" altLang="en-US" sz="1800" dirty="0">
                <a:sym typeface="+mn-ea"/>
              </a:rPr>
              <a:t>）</a:t>
            </a:r>
            <a:r>
              <a:rPr lang="en-US" altLang="zh-CN" sz="1800" dirty="0">
                <a:sym typeface="+mn-ea"/>
              </a:rPr>
              <a:t>】×13%</a:t>
            </a:r>
            <a:endParaRPr lang="zh-CN" altLang="en-US" sz="1800" dirty="0">
              <a:latin typeface="Arial" panose="020B0604020202020204" pitchFamily="34" charset="0"/>
            </a:endParaRPr>
          </a:p>
          <a:p>
            <a:pPr indent="466725">
              <a:lnSpc>
                <a:spcPct val="140000"/>
              </a:lnSpc>
              <a:buSzTx/>
              <a:buFont typeface="Arial" panose="020B0604020202020204" pitchFamily="34" charset="0"/>
            </a:pPr>
            <a:endParaRPr lang="zh-CN" altLang="zh-CN" sz="180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latin typeface="微软雅黑" panose="020B0503020204020204" pitchFamily="34" charset="-122"/>
              <a:ea typeface="微软雅黑" panose="020B0503020204020204" pitchFamily="3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329" name="标题 1"/>
          <p:cNvSpPr>
            <a:spLocks noGrp="1"/>
          </p:cNvSpPr>
          <p:nvPr>
            <p:ph type="title"/>
          </p:nvPr>
        </p:nvSpPr>
        <p:spPr/>
        <p:txBody>
          <a:bodyPr wrap="square" lIns="91440" tIns="45720" rIns="91440" bIns="45720" anchor="ctr" anchorCtr="0"/>
          <a:p>
            <a:pPr algn="ct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、特殊销售方式下销售额的确定</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9330" name="内容占位符 2"/>
          <p:cNvSpPr>
            <a:spLocks noGrp="1"/>
          </p:cNvSpPr>
          <p:nvPr>
            <p:ph idx="1"/>
          </p:nvPr>
        </p:nvSpPr>
        <p:spPr>
          <a:xfrm>
            <a:off x="457200" y="1125538"/>
            <a:ext cx="8229600" cy="803275"/>
          </a:xfrm>
        </p:spPr>
        <p:txBody>
          <a:bodyPr wrap="square" lIns="91440" tIns="45720" rIns="91440" bIns="45720" anchor="t" anchorCtr="0"/>
          <a:p>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）折扣方式销售</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折扣销售方式一般有三种，其销售额的确定可归纳见下表。</a:t>
            </a:r>
            <a:endParaRPr lang="zh-CN" altLang="en-US" sz="2000" dirty="0"/>
          </a:p>
          <a:p>
            <a:endParaRPr lang="zh-CN" altLang="en-US" dirty="0"/>
          </a:p>
        </p:txBody>
      </p:sp>
      <p:graphicFrame>
        <p:nvGraphicFramePr>
          <p:cNvPr id="66564" name="表格 66563"/>
          <p:cNvGraphicFramePr/>
          <p:nvPr/>
        </p:nvGraphicFramePr>
        <p:xfrm>
          <a:off x="642938" y="2000250"/>
          <a:ext cx="8215313" cy="4219575"/>
        </p:xfrm>
        <a:graphic>
          <a:graphicData uri="http://schemas.openxmlformats.org/drawingml/2006/table">
            <a:tbl>
              <a:tblPr/>
              <a:tblGrid>
                <a:gridCol w="2738438"/>
                <a:gridCol w="2738437"/>
                <a:gridCol w="2738438"/>
              </a:tblGrid>
              <a:tr h="3238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stStyle>
                    <a:p>
                      <a:pPr lvl="0" algn="ctr" eaLnBrk="1" hangingPunct="1">
                        <a:buNone/>
                      </a:pPr>
                      <a:r>
                        <a:rPr lang="zh-CN" altLang="x-none" sz="1800" b="0" dirty="0">
                          <a:latin typeface="微软雅黑" panose="020B0503020204020204" pitchFamily="34" charset="-122"/>
                          <a:ea typeface="微软雅黑" panose="020B0503020204020204" pitchFamily="34" charset="-122"/>
                        </a:rPr>
                        <a:t>折扣方式</a:t>
                      </a:r>
                      <a:endParaRPr lang="zh-CN" altLang="x-none" sz="1800" b="0" dirty="0">
                        <a:latin typeface="微软雅黑" panose="020B0503020204020204" pitchFamily="34" charset="-122"/>
                        <a:ea typeface="微软雅黑" panose="020B0503020204020204" pitchFamily="34" charset="-122"/>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stStyle>
                    <a:p>
                      <a:pPr lvl="0" algn="ctr" eaLnBrk="1" hangingPunct="1">
                        <a:buNone/>
                      </a:pPr>
                      <a:r>
                        <a:rPr lang="zh-CN" altLang="x-none" sz="1800" b="0" dirty="0">
                          <a:latin typeface="微软雅黑" panose="020B0503020204020204" pitchFamily="34" charset="-122"/>
                          <a:ea typeface="微软雅黑" panose="020B0503020204020204" pitchFamily="34" charset="-122"/>
                        </a:rPr>
                        <a:t>税务处理</a:t>
                      </a:r>
                      <a:endParaRPr lang="zh-CN" altLang="x-none" sz="1800" b="0" dirty="0">
                        <a:latin typeface="微软雅黑" panose="020B0503020204020204" pitchFamily="34" charset="-122"/>
                        <a:ea typeface="微软雅黑" panose="020B0503020204020204" pitchFamily="34" charset="-122"/>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stStyle>
                    <a:p>
                      <a:pPr lvl="0" algn="ctr" eaLnBrk="1" hangingPunct="1">
                        <a:buNone/>
                      </a:pPr>
                      <a:r>
                        <a:rPr lang="zh-CN" altLang="x-none" sz="1800" b="0" dirty="0">
                          <a:latin typeface="微软雅黑" panose="020B0503020204020204" pitchFamily="34" charset="-122"/>
                          <a:ea typeface="微软雅黑" panose="020B0503020204020204" pitchFamily="34" charset="-122"/>
                        </a:rPr>
                        <a:t>说明</a:t>
                      </a:r>
                      <a:endParaRPr lang="zh-CN" altLang="x-none" sz="1800" b="0" dirty="0">
                        <a:latin typeface="微软雅黑" panose="020B0503020204020204" pitchFamily="34" charset="-122"/>
                        <a:ea typeface="微软雅黑" panose="020B0503020204020204" pitchFamily="34" charset="-122"/>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94627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stStyle>
                    <a:p>
                      <a:pPr lvl="0" eaLnBrk="1" hangingPunct="1">
                        <a:buNone/>
                      </a:pPr>
                      <a:r>
                        <a:rPr lang="zh-CN" altLang="x-none" sz="1800" b="0" dirty="0">
                          <a:latin typeface="微软雅黑" panose="020B0503020204020204" pitchFamily="34" charset="-122"/>
                          <a:ea typeface="微软雅黑" panose="020B0503020204020204" pitchFamily="34" charset="-122"/>
                        </a:rPr>
                        <a:t>折扣销售（商业折扣）</a:t>
                      </a:r>
                      <a:endParaRPr lang="zh-CN" altLang="x-none" sz="1800" b="0" dirty="0">
                        <a:latin typeface="微软雅黑" panose="020B0503020204020204" pitchFamily="34" charset="-122"/>
                        <a:ea typeface="微软雅黑" panose="020B0503020204020204" pitchFamily="34" charset="-122"/>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stStyle>
                    <a:p>
                      <a:pPr lvl="0" eaLnBrk="1" hangingPunct="1">
                        <a:buNone/>
                      </a:pPr>
                      <a:r>
                        <a:rPr lang="zh-CN" altLang="zh-CN" sz="1800" b="0" dirty="0">
                          <a:latin typeface="微软雅黑" panose="020B0503020204020204" pitchFamily="34" charset="-122"/>
                          <a:ea typeface="微软雅黑" panose="020B0503020204020204" pitchFamily="34" charset="-122"/>
                        </a:rPr>
                        <a:t>①</a:t>
                      </a:r>
                      <a:r>
                        <a:rPr lang="zh-CN" altLang="x-none" sz="1800" b="0" dirty="0">
                          <a:latin typeface="微软雅黑" panose="020B0503020204020204" pitchFamily="34" charset="-122"/>
                          <a:ea typeface="微软雅黑" panose="020B0503020204020204" pitchFamily="34" charset="-122"/>
                        </a:rPr>
                        <a:t>销售额与折扣额在同一张发票上分别注明的，按折扣后的余额为销售额</a:t>
                      </a:r>
                      <a:endParaRPr lang="zh-CN" altLang="x-none" sz="1800" b="0" dirty="0">
                        <a:latin typeface="微软雅黑" panose="020B0503020204020204" pitchFamily="34" charset="-122"/>
                        <a:ea typeface="微软雅黑" panose="020B0503020204020204" pitchFamily="34" charset="-122"/>
                      </a:endParaRPr>
                    </a:p>
                    <a:p>
                      <a:pPr lvl="0" eaLnBrk="1" hangingPunct="1">
                        <a:buNone/>
                      </a:pPr>
                      <a:r>
                        <a:rPr lang="zh-CN" altLang="zh-CN" sz="1800" b="0" dirty="0">
                          <a:latin typeface="微软雅黑" panose="020B0503020204020204" pitchFamily="34" charset="-122"/>
                          <a:ea typeface="微软雅黑" panose="020B0503020204020204" pitchFamily="34" charset="-122"/>
                        </a:rPr>
                        <a:t>②</a:t>
                      </a:r>
                      <a:r>
                        <a:rPr lang="zh-CN" altLang="x-none" sz="1800" b="0" dirty="0">
                          <a:latin typeface="微软雅黑" panose="020B0503020204020204" pitchFamily="34" charset="-122"/>
                          <a:ea typeface="微软雅黑" panose="020B0503020204020204" pitchFamily="34" charset="-122"/>
                        </a:rPr>
                        <a:t>折扣额另开发票，不论财务上如何处理，均不得从销售额中减除折扣额</a:t>
                      </a:r>
                      <a:endParaRPr lang="zh-CN" altLang="x-none" sz="1800" b="0" dirty="0">
                        <a:latin typeface="微软雅黑" panose="020B0503020204020204" pitchFamily="34" charset="-122"/>
                        <a:ea typeface="微软雅黑" panose="020B0503020204020204" pitchFamily="34" charset="-122"/>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stStyle>
                    <a:p>
                      <a:pPr lvl="0" eaLnBrk="1" hangingPunct="1">
                        <a:buNone/>
                      </a:pPr>
                      <a:r>
                        <a:rPr lang="zh-CN" altLang="zh-CN" sz="1800" b="0" dirty="0">
                          <a:latin typeface="微软雅黑" panose="020B0503020204020204" pitchFamily="34" charset="-122"/>
                          <a:ea typeface="微软雅黑" panose="020B0503020204020204" pitchFamily="34" charset="-122"/>
                          <a:cs typeface="微软雅黑" panose="020B0503020204020204" pitchFamily="34" charset="-122"/>
                        </a:rPr>
                        <a:t>①</a:t>
                      </a:r>
                      <a:r>
                        <a:rPr lang="zh-CN" altLang="x-none" sz="1800" b="0" dirty="0">
                          <a:latin typeface="微软雅黑" panose="020B0503020204020204" pitchFamily="34" charset="-122"/>
                          <a:ea typeface="微软雅黑" panose="020B0503020204020204" pitchFamily="34" charset="-122"/>
                          <a:cs typeface="微软雅黑" panose="020B0503020204020204" pitchFamily="34" charset="-122"/>
                        </a:rPr>
                        <a:t>目的：促销</a:t>
                      </a:r>
                      <a:endParaRPr lang="zh-CN" altLang="x-none" sz="1800" b="0" dirty="0">
                        <a:latin typeface="微软雅黑" panose="020B0503020204020204" pitchFamily="34" charset="-122"/>
                        <a:ea typeface="微软雅黑" panose="020B0503020204020204" pitchFamily="34" charset="-122"/>
                        <a:cs typeface="微软雅黑" panose="020B0503020204020204" pitchFamily="34" charset="-122"/>
                      </a:endParaRPr>
                    </a:p>
                    <a:p>
                      <a:pPr lvl="0" eaLnBrk="1" hangingPunct="1">
                        <a:buNone/>
                      </a:pPr>
                      <a:r>
                        <a:rPr lang="zh-CN" altLang="zh-CN" sz="1800" b="0" dirty="0">
                          <a:latin typeface="微软雅黑" panose="020B0503020204020204" pitchFamily="34" charset="-122"/>
                          <a:ea typeface="微软雅黑" panose="020B0503020204020204" pitchFamily="34" charset="-122"/>
                          <a:cs typeface="微软雅黑" panose="020B0503020204020204" pitchFamily="34" charset="-122"/>
                        </a:rPr>
                        <a:t>②</a:t>
                      </a:r>
                      <a:r>
                        <a:rPr lang="zh-CN" altLang="x-none" sz="1800" b="0" dirty="0">
                          <a:latin typeface="微软雅黑" panose="020B0503020204020204" pitchFamily="34" charset="-122"/>
                          <a:ea typeface="微软雅黑" panose="020B0503020204020204" pitchFamily="34" charset="-122"/>
                          <a:cs typeface="微软雅黑" panose="020B0503020204020204" pitchFamily="34" charset="-122"/>
                        </a:rPr>
                        <a:t>实物折扣：按视同销售中的“无偿赠送”处理，实物款额不能从原销售额中减除</a:t>
                      </a:r>
                      <a:endParaRPr lang="zh-CN" altLang="x-none" sz="1800" b="0" dirty="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97472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stStyle>
                    <a:p>
                      <a:pPr lvl="0" eaLnBrk="1" hangingPunct="1">
                        <a:buNone/>
                      </a:pPr>
                      <a:r>
                        <a:rPr lang="zh-CN" altLang="x-none" sz="1800" b="0" dirty="0">
                          <a:latin typeface="微软雅黑" panose="020B0503020204020204" pitchFamily="34" charset="-122"/>
                          <a:ea typeface="微软雅黑" panose="020B0503020204020204" pitchFamily="34" charset="-122"/>
                        </a:rPr>
                        <a:t>销售折扣（现金折扣）</a:t>
                      </a:r>
                      <a:endParaRPr lang="zh-CN" altLang="x-none" sz="1800" b="0" dirty="0">
                        <a:latin typeface="微软雅黑" panose="020B0503020204020204" pitchFamily="34" charset="-122"/>
                        <a:ea typeface="微软雅黑" panose="020B0503020204020204" pitchFamily="34" charset="-122"/>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stStyle>
                    <a:p>
                      <a:pPr lvl="0" eaLnBrk="1" hangingPunct="1">
                        <a:buNone/>
                      </a:pPr>
                      <a:r>
                        <a:rPr lang="zh-CN" altLang="x-none" sz="1800" b="0" dirty="0">
                          <a:latin typeface="微软雅黑" panose="020B0503020204020204" pitchFamily="34" charset="-122"/>
                          <a:ea typeface="微软雅黑" panose="020B0503020204020204" pitchFamily="34" charset="-122"/>
                        </a:rPr>
                        <a:t>折扣额不得从销售额中减除</a:t>
                      </a:r>
                      <a:endParaRPr lang="zh-CN" altLang="x-none" sz="1800" b="0" dirty="0">
                        <a:latin typeface="微软雅黑" panose="020B0503020204020204" pitchFamily="34" charset="-122"/>
                        <a:ea typeface="微软雅黑" panose="020B0503020204020204" pitchFamily="34" charset="-122"/>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stStyle>
                    <a:p>
                      <a:pPr lvl="0" eaLnBrk="1" hangingPunct="1">
                        <a:buNone/>
                      </a:pPr>
                      <a:r>
                        <a:rPr lang="zh-CN" altLang="x-none" sz="1800" b="0" dirty="0">
                          <a:latin typeface="微软雅黑" panose="020B0503020204020204" pitchFamily="34" charset="-122"/>
                          <a:ea typeface="微软雅黑" panose="020B0503020204020204" pitchFamily="34" charset="-122"/>
                        </a:rPr>
                        <a:t>目的：发生在销售之后，为了鼓励购买方及早偿还货款而给予购买方的价格优惠，属于一种融资行为</a:t>
                      </a:r>
                      <a:endParaRPr lang="zh-CN" altLang="x-none" sz="1800" b="0" dirty="0">
                        <a:latin typeface="微软雅黑" panose="020B0503020204020204" pitchFamily="34" charset="-122"/>
                        <a:ea typeface="微软雅黑" panose="020B0503020204020204" pitchFamily="34" charset="-122"/>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9731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stStyle>
                    <a:p>
                      <a:pPr lvl="0" eaLnBrk="1" hangingPunct="1">
                        <a:buNone/>
                      </a:pPr>
                      <a:r>
                        <a:rPr lang="zh-CN" altLang="x-none" sz="1800" b="0" dirty="0">
                          <a:latin typeface="微软雅黑" panose="020B0503020204020204" pitchFamily="34" charset="-122"/>
                          <a:ea typeface="微软雅黑" panose="020B0503020204020204" pitchFamily="34" charset="-122"/>
                        </a:rPr>
                        <a:t>销售折让</a:t>
                      </a:r>
                      <a:endParaRPr lang="zh-CN" altLang="x-none" sz="1800" b="0" dirty="0">
                        <a:latin typeface="微软雅黑" panose="020B0503020204020204" pitchFamily="34" charset="-122"/>
                        <a:ea typeface="微软雅黑" panose="020B0503020204020204" pitchFamily="34" charset="-122"/>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stStyle>
                    <a:p>
                      <a:pPr lvl="0" eaLnBrk="1" hangingPunct="1">
                        <a:buNone/>
                      </a:pPr>
                      <a:r>
                        <a:rPr lang="zh-CN" altLang="x-none" sz="1800" b="0" dirty="0">
                          <a:latin typeface="微软雅黑" panose="020B0503020204020204" pitchFamily="34" charset="-122"/>
                          <a:ea typeface="微软雅黑" panose="020B0503020204020204" pitchFamily="34" charset="-122"/>
                        </a:rPr>
                        <a:t>折扣额可以从销售额中减除</a:t>
                      </a:r>
                      <a:endParaRPr lang="zh-CN" altLang="x-none" sz="1800" b="0" dirty="0">
                        <a:latin typeface="微软雅黑" panose="020B0503020204020204" pitchFamily="34" charset="-122"/>
                        <a:ea typeface="微软雅黑" panose="020B0503020204020204" pitchFamily="34" charset="-122"/>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stStyle>
                    <a:p>
                      <a:pPr lvl="0" eaLnBrk="1" hangingPunct="1">
                        <a:buNone/>
                      </a:pPr>
                      <a:r>
                        <a:rPr lang="zh-CN" altLang="x-none" sz="1800" b="0" dirty="0">
                          <a:latin typeface="微软雅黑" panose="020B0503020204020204" pitchFamily="34" charset="-122"/>
                          <a:ea typeface="微软雅黑" panose="020B0503020204020204" pitchFamily="34" charset="-122"/>
                        </a:rPr>
                        <a:t>目的：保证商业信誉，对已售商品出现质量、品种问题而给予购买方的补偿</a:t>
                      </a:r>
                      <a:endParaRPr lang="zh-CN" altLang="x-none" sz="1800" b="0" dirty="0">
                        <a:latin typeface="微软雅黑" panose="020B0503020204020204" pitchFamily="34" charset="-122"/>
                        <a:ea typeface="微软雅黑" panose="020B0503020204020204" pitchFamily="34" charset="-122"/>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24231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52" y="4076"/>
              <a:ext cx="6996" cy="1891"/>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0000"/>
                </a:lnSpc>
                <a:spcBef>
                  <a:spcPts val="0"/>
                </a:spcBef>
                <a:spcAft>
                  <a:spcPts val="0"/>
                </a:spcAft>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a:solidFill>
                    <a:srgbClr val="FF0000"/>
                  </a:solidFill>
                  <a:sym typeface="+mn-ea"/>
                </a:rPr>
                <a:t>【</a:t>
              </a:r>
              <a:r>
                <a:rPr lang="zh-CN" altLang="en-US" dirty="0">
                  <a:solidFill>
                    <a:srgbClr val="FF0000"/>
                  </a:solidFill>
                  <a:sym typeface="+mn-ea"/>
                </a:rPr>
                <a:t>工作实例</a:t>
              </a:r>
              <a:r>
                <a:rPr lang="en-US" altLang="zh-CN" dirty="0">
                  <a:solidFill>
                    <a:srgbClr val="FF0000"/>
                  </a:solidFill>
                  <a:sym typeface="+mn-ea"/>
                </a:rPr>
                <a:t>2-1】</a:t>
              </a:r>
              <a:r>
                <a:rPr lang="zh-CN" altLang="en-US" dirty="0">
                  <a:sym typeface="+mn-ea"/>
                </a:rPr>
                <a:t>某商场（增值税一般纳税人）</a:t>
              </a:r>
              <a:r>
                <a:rPr lang="en-US" altLang="zh-CN" dirty="0">
                  <a:sym typeface="+mn-ea"/>
                </a:rPr>
                <a:t>2021</a:t>
              </a:r>
              <a:r>
                <a:rPr lang="zh-CN" altLang="en-US" dirty="0">
                  <a:sym typeface="+mn-ea"/>
                </a:rPr>
                <a:t>年</a:t>
              </a:r>
              <a:r>
                <a:rPr lang="en-US" altLang="zh-CN" dirty="0">
                  <a:sym typeface="+mn-ea"/>
                </a:rPr>
                <a:t>2</a:t>
              </a:r>
              <a:r>
                <a:rPr lang="zh-CN" altLang="en-US" dirty="0">
                  <a:sym typeface="+mn-ea"/>
                </a:rPr>
                <a:t>月</a:t>
              </a:r>
              <a:r>
                <a:rPr lang="en-US" altLang="zh-CN" dirty="0">
                  <a:sym typeface="+mn-ea"/>
                </a:rPr>
                <a:t>5</a:t>
              </a:r>
              <a:r>
                <a:rPr lang="zh-CN" altLang="en-US" dirty="0">
                  <a:sym typeface="+mn-ea"/>
                </a:rPr>
                <a:t>日批发电冰箱</a:t>
              </a:r>
              <a:r>
                <a:rPr lang="en-US" altLang="zh-CN" dirty="0">
                  <a:sym typeface="+mn-ea"/>
                </a:rPr>
                <a:t>100</a:t>
              </a:r>
              <a:r>
                <a:rPr lang="zh-CN" altLang="en-US" dirty="0">
                  <a:sym typeface="+mn-ea"/>
                </a:rPr>
                <a:t>台给某企业，不含税售价为</a:t>
              </a:r>
              <a:r>
                <a:rPr lang="en-US" altLang="zh-CN" dirty="0">
                  <a:sym typeface="+mn-ea"/>
                </a:rPr>
                <a:t>1500</a:t>
              </a:r>
              <a:r>
                <a:rPr lang="zh-CN" altLang="en-US" dirty="0">
                  <a:sym typeface="+mn-ea"/>
                </a:rPr>
                <a:t>元，给予购买方</a:t>
              </a:r>
              <a:r>
                <a:rPr lang="en-US" altLang="zh-CN" dirty="0">
                  <a:sym typeface="+mn-ea"/>
                </a:rPr>
                <a:t>8</a:t>
              </a:r>
              <a:r>
                <a:rPr lang="zh-CN" altLang="en-US" dirty="0">
                  <a:sym typeface="+mn-ea"/>
                </a:rPr>
                <a:t>折优惠，同时约定付款条件为“</a:t>
              </a:r>
              <a:r>
                <a:rPr lang="en-US" altLang="zh-CN" dirty="0">
                  <a:sym typeface="+mn-ea"/>
                </a:rPr>
                <a:t>4/10,2/20,n/30</a:t>
              </a:r>
              <a:r>
                <a:rPr lang="zh-CN" altLang="en-US" dirty="0">
                  <a:sym typeface="+mn-ea"/>
                </a:rPr>
                <a:t>”。商场开具发票将销售额和折扣额分别说明开在一张增值税专用发票上，当月</a:t>
              </a:r>
              <a:r>
                <a:rPr lang="en-US" altLang="zh-CN" dirty="0">
                  <a:sym typeface="+mn-ea"/>
                </a:rPr>
                <a:t>14</a:t>
              </a:r>
              <a:r>
                <a:rPr lang="zh-CN" altLang="en-US" dirty="0">
                  <a:sym typeface="+mn-ea"/>
                </a:rPr>
                <a:t>日收到购买方支付的全部货款。试确定上述销售业务的增值税计税销售额。</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611505" y="3721100"/>
            <a:ext cx="7746365" cy="230441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en-US" sz="1800" b="1" dirty="0">
                <a:solidFill>
                  <a:srgbClr val="FF0000"/>
                </a:solidFill>
                <a:sym typeface="+mn-ea"/>
              </a:rPr>
              <a:t>【解析】</a:t>
            </a:r>
            <a:r>
              <a:rPr lang="zh-CN" altLang="en-US" sz="1800" dirty="0">
                <a:sym typeface="+mn-ea"/>
              </a:rPr>
              <a:t>该商场采用了折扣销售与销售折扣相结合的促销方式。其中：</a:t>
            </a:r>
            <a:r>
              <a:rPr lang="en-US" altLang="zh-CN" sz="1800" dirty="0">
                <a:sym typeface="+mn-ea"/>
              </a:rPr>
              <a:t>8</a:t>
            </a:r>
            <a:r>
              <a:rPr lang="zh-CN" altLang="en-US" sz="1800" dirty="0">
                <a:sym typeface="+mn-ea"/>
              </a:rPr>
              <a:t>折优惠属于折扣销售，由于销售额与折扣额在同一张发票上分别注明，则按折扣后的余额为销售额。约定付款条件为“</a:t>
            </a:r>
            <a:r>
              <a:rPr lang="en-US" altLang="zh-CN" sz="1800" dirty="0">
                <a:sym typeface="+mn-ea"/>
              </a:rPr>
              <a:t>4/10,2/20,n/30</a:t>
            </a:r>
            <a:r>
              <a:rPr lang="zh-CN" altLang="en-US" sz="1800" dirty="0">
                <a:sym typeface="+mn-ea"/>
              </a:rPr>
              <a:t>”属于销售折扣，折扣额不得扣除。</a:t>
            </a:r>
            <a:endParaRPr lang="zh-CN" altLang="en-US" sz="1800" dirty="0"/>
          </a:p>
          <a:p>
            <a:pPr indent="466725">
              <a:lnSpc>
                <a:spcPct val="140000"/>
              </a:lnSpc>
              <a:buSzTx/>
              <a:buFont typeface="Arial" panose="020B0604020202020204" pitchFamily="34" charset="0"/>
            </a:pPr>
            <a:r>
              <a:rPr lang="zh-CN" altLang="en-US" sz="1800" dirty="0">
                <a:sym typeface="+mn-ea"/>
              </a:rPr>
              <a:t>计税销售额</a:t>
            </a:r>
            <a:r>
              <a:rPr lang="en-US" altLang="zh-CN" sz="1800" dirty="0">
                <a:sym typeface="+mn-ea"/>
              </a:rPr>
              <a:t>=1500×100×80%=120 000</a:t>
            </a:r>
            <a:r>
              <a:rPr lang="zh-CN" altLang="en-US" sz="1800" dirty="0">
                <a:sym typeface="+mn-ea"/>
              </a:rPr>
              <a:t>（元）</a:t>
            </a:r>
            <a:endParaRPr lang="zh-CN" altLang="zh-CN" sz="180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latin typeface="微软雅黑" panose="020B0503020204020204" pitchFamily="34" charset="-122"/>
              <a:ea typeface="微软雅黑" panose="020B0503020204020204" pitchFamily="34" charset="-122"/>
              <a:cs typeface="+mn-cs"/>
            </a:endParaRPr>
          </a:p>
        </p:txBody>
      </p:sp>
    </p:spTree>
  </p:cSld>
  <p:clrMapOvr>
    <a:masterClrMapping/>
  </p:clrMapOvr>
  <p:transition>
    <p:blinds dir="vert"/>
  </p:transition>
  <p:timing>
    <p:tnLst>
      <p:par>
        <p:cTn id="1" dur="indefinite" restart="never" nodeType="tmRoot"/>
      </p:par>
    </p:tnLst>
    <p:bldLst>
      <p:bldP spid="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MH_Other_1"/>
          <p:cNvSpPr/>
          <p:nvPr>
            <p:custDataLst>
              <p:tags r:id="rId1"/>
            </p:custDataLst>
          </p:nvPr>
        </p:nvSpPr>
        <p:spPr>
          <a:xfrm>
            <a:off x="4337050" y="2205038"/>
            <a:ext cx="571500" cy="573087"/>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1</a:t>
            </a:r>
            <a:endPar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_2"/>
          <p:cNvSpPr/>
          <p:nvPr>
            <p:custDataLst>
              <p:tags r:id="rId2"/>
            </p:custDataLst>
          </p:nvPr>
        </p:nvSpPr>
        <p:spPr>
          <a:xfrm>
            <a:off x="4337050" y="2917825"/>
            <a:ext cx="571500" cy="571500"/>
          </a:xfrm>
          <a:prstGeom prst="ellipse">
            <a:avLst/>
          </a:prstGeom>
          <a:solidFill>
            <a:srgbClr val="FFFFFF"/>
          </a:solidFill>
          <a:ln w="57150" cap="flat" cmpd="sng">
            <a:solidFill>
              <a:schemeClr val="accent2"/>
            </a:solidFill>
            <a:prstDash val="solid"/>
            <a:round/>
            <a:headEnd type="none" w="med" len="med"/>
            <a:tailEnd type="none" w="med" len="med"/>
          </a:ln>
        </p:spPr>
        <p:txBody>
          <a:bodyPr lIns="0" tIns="0" rIns="0" bIns="0" anchor="ctr" anchorCtr="0"/>
          <a:p>
            <a:pPr algn="ctr"/>
            <a:r>
              <a:rPr lang="en-US" altLang="zh-CN" sz="3000" dirty="0">
                <a:latin typeface="Arial" panose="020B0604020202020204" pitchFamily="34" charset="0"/>
                <a:ea typeface="微软雅黑" panose="020B0503020204020204" pitchFamily="34" charset="-122"/>
                <a:sym typeface="Arial" panose="020B0604020202020204" pitchFamily="34" charset="0"/>
              </a:rPr>
              <a:t>2</a:t>
            </a:r>
            <a:endParaRPr lang="en-US" altLang="zh-CN" sz="3000" dirty="0">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_3"/>
          <p:cNvSpPr/>
          <p:nvPr>
            <p:custDataLst>
              <p:tags r:id="rId3"/>
            </p:custDataLst>
          </p:nvPr>
        </p:nvSpPr>
        <p:spPr>
          <a:xfrm>
            <a:off x="4337050" y="3629025"/>
            <a:ext cx="571500" cy="573088"/>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3</a:t>
            </a:r>
            <a:endPar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Others_1"/>
          <p:cNvSpPr txBox="1"/>
          <p:nvPr>
            <p:custDataLst>
              <p:tags r:id="rId4"/>
            </p:custDataLst>
          </p:nvPr>
        </p:nvSpPr>
        <p:spPr>
          <a:xfrm>
            <a:off x="688975" y="2708275"/>
            <a:ext cx="2806700" cy="615950"/>
          </a:xfrm>
          <a:prstGeom prst="rect">
            <a:avLst/>
          </a:prstGeom>
          <a:noFill/>
          <a:ln w="9525">
            <a:noFill/>
          </a:ln>
        </p:spPr>
        <p:txBody>
          <a:bodyPr wrap="square" lIns="0" tIns="0" rIns="0" bIns="0" anchor="ctr" anchorCtr="0">
            <a:spAutoFit/>
          </a:bodyPr>
          <a:p>
            <a:pPr algn="ctr"/>
            <a:r>
              <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重点、难点</a:t>
            </a:r>
            <a:endPar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Text_1"/>
          <p:cNvSpPr/>
          <p:nvPr>
            <p:custDataLst>
              <p:tags r:id="rId5"/>
            </p:custDataLst>
          </p:nvPr>
        </p:nvSpPr>
        <p:spPr>
          <a:xfrm>
            <a:off x="5113338" y="2214563"/>
            <a:ext cx="3240088" cy="503238"/>
          </a:xfrm>
          <a:prstGeom prst="rect">
            <a:avLst/>
          </a:prstGeom>
        </p:spPr>
        <p:txBody>
          <a:bodyPr wrap="square" lIns="0" tIns="0" rIns="0" bIns="0" anchor="ctr">
            <a:spAutoFit/>
          </a:bodyPr>
          <a:lstStyle/>
          <a:p>
            <a:pPr fontAlgn="base"/>
            <a:r>
              <a:rPr lang="zh-CN" altLang="en-US" sz="2275" b="1" strike="noStrike" noProof="1" dirty="0">
                <a:latin typeface="Arial" panose="020B0604020202020204" pitchFamily="34" charset="0"/>
                <a:ea typeface="文鼎中特广告体" pitchFamily="1" charset="-122"/>
                <a:cs typeface="+mn-cs"/>
                <a:sym typeface="+mn-ea"/>
              </a:rPr>
              <a:t>增值税纳税人划分标准</a:t>
            </a:r>
            <a:endParaRPr lang="en-US" altLang="zh-CN" sz="2275" b="1"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fontAlgn="base"/>
            <a:endParaRPr lang="zh-CN" altLang="en-US" sz="995" b="1"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MH_Text_2"/>
          <p:cNvSpPr/>
          <p:nvPr>
            <p:custDataLst>
              <p:tags r:id="rId6"/>
            </p:custDataLst>
          </p:nvPr>
        </p:nvSpPr>
        <p:spPr>
          <a:xfrm>
            <a:off x="5113338" y="2933700"/>
            <a:ext cx="2917825" cy="504825"/>
          </a:xfrm>
          <a:prstGeom prst="rect">
            <a:avLst/>
          </a:prstGeom>
        </p:spPr>
        <p:txBody>
          <a:bodyPr wrap="square" lIns="0" tIns="0" rIns="0" bIns="0" anchor="ctr">
            <a:spAutoFit/>
          </a:bodyPr>
          <a:lstStyle/>
          <a:p>
            <a:pPr lvl="0" fontAlgn="base"/>
            <a:r>
              <a:rPr lang="zh-CN" altLang="en-US" sz="2275" b="1" strike="noStrike" noProof="1" dirty="0">
                <a:latin typeface="Arial" panose="020B0604020202020204" pitchFamily="34" charset="0"/>
                <a:ea typeface="文鼎中特广告体" pitchFamily="1" charset="-122"/>
                <a:cs typeface="+mn-cs"/>
                <a:sym typeface="+mn-ea"/>
              </a:rPr>
              <a:t>增值税应纳税额的计算</a:t>
            </a:r>
            <a:endParaRPr lang="zh-CN" altLang="en-US" sz="2275" b="1" strike="noStrike" noProof="1" dirty="0">
              <a:solidFill>
                <a:schemeClr val="bg1">
                  <a:lumMod val="65000"/>
                </a:schemeClr>
              </a:solidFill>
              <a:latin typeface="Arial" panose="020B0604020202020204" pitchFamily="34" charset="0"/>
              <a:ea typeface="微软雅黑" panose="020B0503020204020204" pitchFamily="34" charset="-122"/>
              <a:sym typeface="+mn-ea"/>
            </a:endParaRPr>
          </a:p>
          <a:p>
            <a:pPr lvl="0" fontAlgn="base"/>
            <a:endParaRPr lang="zh-CN" altLang="en-US" sz="995"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Text_3"/>
          <p:cNvSpPr/>
          <p:nvPr>
            <p:custDataLst>
              <p:tags r:id="rId7"/>
            </p:custDataLst>
          </p:nvPr>
        </p:nvSpPr>
        <p:spPr>
          <a:xfrm>
            <a:off x="5113338" y="3654425"/>
            <a:ext cx="2779713" cy="503238"/>
          </a:xfrm>
          <a:prstGeom prst="rect">
            <a:avLst/>
          </a:prstGeom>
        </p:spPr>
        <p:txBody>
          <a:bodyPr wrap="square" lIns="0" tIns="0" rIns="0" bIns="0" anchor="ctr">
            <a:spAutoFit/>
          </a:bodyPr>
          <a:lstStyle/>
          <a:p>
            <a:pPr lvl="0" fontAlgn="base"/>
            <a:endParaRPr lang="zh-CN" altLang="en-US" sz="2275" b="1" strike="noStrike" noProof="1" dirty="0">
              <a:solidFill>
                <a:schemeClr val="bg1">
                  <a:lumMod val="65000"/>
                </a:schemeClr>
              </a:solidFill>
              <a:latin typeface="Arial" panose="020B0604020202020204" pitchFamily="34" charset="0"/>
              <a:ea typeface="微软雅黑" panose="020B0503020204020204" pitchFamily="34" charset="-122"/>
              <a:sym typeface="+mn-ea"/>
            </a:endParaRPr>
          </a:p>
          <a:p>
            <a:pPr lvl="0" fontAlgn="base"/>
            <a:endParaRPr lang="zh-CN" altLang="en-US" sz="995"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MH_Text_4"/>
          <p:cNvSpPr/>
          <p:nvPr>
            <p:custDataLst>
              <p:tags r:id="rId8"/>
            </p:custDataLst>
          </p:nvPr>
        </p:nvSpPr>
        <p:spPr>
          <a:xfrm>
            <a:off x="5035550" y="3806825"/>
            <a:ext cx="3395663" cy="350838"/>
          </a:xfrm>
          <a:prstGeom prst="rect">
            <a:avLst/>
          </a:prstGeom>
        </p:spPr>
        <p:txBody>
          <a:bodyPr wrap="square" lIns="0" tIns="0" rIns="0" bIns="0" anchor="ctr">
            <a:spAutoFit/>
          </a:bodyPr>
          <a:lstStyle/>
          <a:p>
            <a:pPr lvl="0" fontAlgn="base"/>
            <a:r>
              <a:rPr lang="zh-CN" altLang="en-US" sz="2275" b="1" strike="noStrike" noProof="1" dirty="0">
                <a:latin typeface="Arial" panose="020B0604020202020204" pitchFamily="34" charset="0"/>
                <a:ea typeface="文鼎中特广告体" pitchFamily="1" charset="-122"/>
                <a:cs typeface="+mn-cs"/>
                <a:sym typeface="+mn-ea"/>
              </a:rPr>
              <a:t>增值税</a:t>
            </a:r>
            <a:r>
              <a:rPr lang="zh-CN" sz="2275" b="1" strike="noStrike" noProof="1" dirty="0">
                <a:latin typeface="Arial" panose="020B0604020202020204" pitchFamily="34" charset="0"/>
                <a:ea typeface="文鼎中特广告体" pitchFamily="1" charset="-122"/>
                <a:cs typeface="+mn-cs"/>
                <a:sym typeface="+mn-ea"/>
              </a:rPr>
              <a:t>纳税申报表编制</a:t>
            </a:r>
            <a:endParaRPr lang="zh-CN" altLang="en-US" sz="995" b="1"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MH_Other_3"/>
          <p:cNvSpPr/>
          <p:nvPr>
            <p:custDataLst>
              <p:tags r:id="rId9"/>
            </p:custDataLst>
          </p:nvPr>
        </p:nvSpPr>
        <p:spPr>
          <a:xfrm>
            <a:off x="4337050" y="4533900"/>
            <a:ext cx="571500" cy="573088"/>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4</a:t>
            </a:r>
            <a:endPar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MH_Text_1"/>
          <p:cNvSpPr/>
          <p:nvPr>
            <p:custDataLst>
              <p:tags r:id="rId10"/>
            </p:custDataLst>
          </p:nvPr>
        </p:nvSpPr>
        <p:spPr>
          <a:xfrm>
            <a:off x="5113338" y="4603750"/>
            <a:ext cx="3240088" cy="504825"/>
          </a:xfrm>
          <a:prstGeom prst="rect">
            <a:avLst/>
          </a:prstGeom>
        </p:spPr>
        <p:txBody>
          <a:bodyPr wrap="square" lIns="0" tIns="0" rIns="0" bIns="0" anchor="ctr">
            <a:spAutoFit/>
          </a:bodyPr>
          <a:p>
            <a:pPr fontAlgn="base"/>
            <a:r>
              <a:rPr lang="zh-CN" altLang="en-US" sz="2275" b="1" strike="noStrike" noProof="1" dirty="0">
                <a:latin typeface="Arial" panose="020B0604020202020204" pitchFamily="34" charset="0"/>
                <a:ea typeface="文鼎中特广告体" pitchFamily="1" charset="-122"/>
                <a:cs typeface="+mn-cs"/>
                <a:sym typeface="+mn-ea"/>
              </a:rPr>
              <a:t>增值税税收优惠</a:t>
            </a:r>
            <a:endParaRPr lang="en-US" altLang="zh-CN" sz="2275" b="1"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fontAlgn="base"/>
            <a:endParaRPr lang="zh-CN" altLang="en-US" sz="995" b="1"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1"/>
    </p:custData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by="(-#ppt_w*2)" calcmode="lin" valueType="num">
                                      <p:cBhvr rctx="PPT">
                                        <p:cTn id="7" dur="500" autoRev="1" fill="hold">
                                          <p:stCondLst>
                                            <p:cond delay="0"/>
                                          </p:stCondLst>
                                        </p:cTn>
                                        <p:tgtEl>
                                          <p:spTgt spid="11"/>
                                        </p:tgtEl>
                                        <p:attrNameLst>
                                          <p:attrName>ppt_w</p:attrName>
                                        </p:attrNameLst>
                                      </p:cBhvr>
                                    </p:anim>
                                    <p:anim by="(#ppt_w*0.50)" calcmode="lin" valueType="num">
                                      <p:cBhvr>
                                        <p:cTn id="8" dur="500" decel="50000" autoRev="1" fill="hold">
                                          <p:stCondLst>
                                            <p:cond delay="0"/>
                                          </p:stCondLst>
                                        </p:cTn>
                                        <p:tgtEl>
                                          <p:spTgt spid="11"/>
                                        </p:tgtEl>
                                        <p:attrNameLst>
                                          <p:attrName>ppt_x</p:attrName>
                                        </p:attrNameLst>
                                      </p:cBhvr>
                                    </p:anim>
                                    <p:anim from="(-#ppt_h/2)" to="(#ppt_y)" calcmode="lin" valueType="num">
                                      <p:cBhvr>
                                        <p:cTn id="9" dur="1000" fill="hold">
                                          <p:stCondLst>
                                            <p:cond delay="0"/>
                                          </p:stCondLst>
                                        </p:cTn>
                                        <p:tgtEl>
                                          <p:spTgt spid="11"/>
                                        </p:tgtEl>
                                        <p:attrNameLst>
                                          <p:attrName>ppt_y</p:attrName>
                                        </p:attrNameLst>
                                      </p:cBhvr>
                                    </p:anim>
                                    <p:animRot by="21600000">
                                      <p:cBhvr>
                                        <p:cTn id="10" dur="1000" fill="hold">
                                          <p:stCondLst>
                                            <p:cond delay="0"/>
                                          </p:stCondLst>
                                        </p:cTn>
                                        <p:tgtEl>
                                          <p:spTgt spid="11"/>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ppt_x</p:attrName>
                                        </p:attrNameLst>
                                      </p:cBhvr>
                                      <p:tavLst>
                                        <p:tav tm="0">
                                          <p:val>
                                            <p:strVal val="0-#ppt_w/2"/>
                                          </p:val>
                                        </p:tav>
                                        <p:tav tm="100000">
                                          <p:val>
                                            <p:strVal val="#ppt_x"/>
                                          </p:val>
                                        </p:tav>
                                      </p:tavLst>
                                    </p:anim>
                                    <p:anim calcmode="lin" valueType="num">
                                      <p:cBhvr>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ppt_x</p:attrName>
                                        </p:attrNameLst>
                                      </p:cBhvr>
                                      <p:tavLst>
                                        <p:tav tm="0">
                                          <p:val>
                                            <p:strVal val="0-#ppt_w/2"/>
                                          </p:val>
                                        </p:tav>
                                        <p:tav tm="100000">
                                          <p:val>
                                            <p:strVal val="#ppt_x"/>
                                          </p:val>
                                        </p:tav>
                                      </p:tavLst>
                                    </p:anim>
                                    <p:anim calcmode="lin" valueType="num">
                                      <p:cBhvr>
                                        <p:cTn id="20"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ppt_x</p:attrName>
                                        </p:attrNameLst>
                                      </p:cBhvr>
                                      <p:tavLst>
                                        <p:tav tm="0">
                                          <p:val>
                                            <p:strVal val="0-#ppt_w/2"/>
                                          </p:val>
                                        </p:tav>
                                        <p:tav tm="100000">
                                          <p:val>
                                            <p:strVal val="#ppt_x"/>
                                          </p:val>
                                        </p:tav>
                                      </p:tavLst>
                                    </p:anim>
                                    <p:anim calcmode="lin" valueType="num">
                                      <p:cBhvr>
                                        <p:cTn id="26" dur="500" fill="hold"/>
                                        <p:tgtEl>
                                          <p:spTgt spid="14"/>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ppt_x</p:attrName>
                                        </p:attrNameLst>
                                      </p:cBhvr>
                                      <p:tavLst>
                                        <p:tav tm="0">
                                          <p:val>
                                            <p:strVal val="0-#ppt_w/2"/>
                                          </p:val>
                                        </p:tav>
                                        <p:tav tm="100000">
                                          <p:val>
                                            <p:strVal val="#ppt_x"/>
                                          </p:val>
                                        </p:tav>
                                      </p:tavLst>
                                    </p:anim>
                                    <p:anim calcmode="lin" valueType="num">
                                      <p:cBhvr>
                                        <p:cTn id="30"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ppt_x</p:attrName>
                                        </p:attrNameLst>
                                      </p:cBhvr>
                                      <p:tavLst>
                                        <p:tav tm="0">
                                          <p:val>
                                            <p:strVal val="0-#ppt_w/2"/>
                                          </p:val>
                                        </p:tav>
                                        <p:tav tm="100000">
                                          <p:val>
                                            <p:strVal val="#ppt_x"/>
                                          </p:val>
                                        </p:tav>
                                      </p:tavLst>
                                    </p:anim>
                                    <p:anim calcmode="lin" valueType="num">
                                      <p:cBhvr>
                                        <p:cTn id="36" dur="5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ppt_x</p:attrName>
                                        </p:attrNameLst>
                                      </p:cBhvr>
                                      <p:tavLst>
                                        <p:tav tm="0">
                                          <p:val>
                                            <p:strVal val="0-#ppt_w/2"/>
                                          </p:val>
                                        </p:tav>
                                        <p:tav tm="100000">
                                          <p:val>
                                            <p:strVal val="#ppt_x"/>
                                          </p:val>
                                        </p:tav>
                                      </p:tavLst>
                                    </p:anim>
                                    <p:anim calcmode="lin" valueType="num">
                                      <p:cBhvr>
                                        <p:cTn id="40" dur="5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ppt_x</p:attrName>
                                        </p:attrNameLst>
                                      </p:cBhvr>
                                      <p:tavLst>
                                        <p:tav tm="0">
                                          <p:val>
                                            <p:strVal val="0-#ppt_w/2"/>
                                          </p:val>
                                        </p:tav>
                                        <p:tav tm="100000">
                                          <p:val>
                                            <p:strVal val="#ppt_x"/>
                                          </p:val>
                                        </p:tav>
                                      </p:tavLst>
                                    </p:anim>
                                    <p:anim calcmode="lin" valueType="num">
                                      <p:cBhvr>
                                        <p:cTn id="44"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p:cTn id="49" dur="500" fill="hold"/>
                                        <p:tgtEl>
                                          <p:spTgt spid="2"/>
                                        </p:tgtEl>
                                        <p:attrNameLst>
                                          <p:attrName>ppt_x</p:attrName>
                                        </p:attrNameLst>
                                      </p:cBhvr>
                                      <p:tavLst>
                                        <p:tav tm="0">
                                          <p:val>
                                            <p:strVal val="0-#ppt_w/2"/>
                                          </p:val>
                                        </p:tav>
                                        <p:tav tm="100000">
                                          <p:val>
                                            <p:strVal val="#ppt_x"/>
                                          </p:val>
                                        </p:tav>
                                      </p:tavLst>
                                    </p:anim>
                                    <p:anim calcmode="lin" valueType="num">
                                      <p:cBhvr>
                                        <p:cTn id="50" dur="500" fill="hold"/>
                                        <p:tgtEl>
                                          <p:spTgt spid="2"/>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500" fill="hold"/>
                                        <p:tgtEl>
                                          <p:spTgt spid="4"/>
                                        </p:tgtEl>
                                        <p:attrNameLst>
                                          <p:attrName>ppt_x</p:attrName>
                                        </p:attrNameLst>
                                      </p:cBhvr>
                                      <p:tavLst>
                                        <p:tav tm="0">
                                          <p:val>
                                            <p:strVal val="0-#ppt_w/2"/>
                                          </p:val>
                                        </p:tav>
                                        <p:tav tm="100000">
                                          <p:val>
                                            <p:strVal val="#ppt_x"/>
                                          </p:val>
                                        </p:tav>
                                      </p:tavLst>
                                    </p:anim>
                                    <p:anim calcmode="lin" valueType="num">
                                      <p:cBhvr>
                                        <p:cTn id="54"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14" grpId="0" bldLvl="0" animBg="1"/>
      <p:bldP spid="16" grpId="0" bldLvl="0" animBg="1"/>
      <p:bldP spid="11" grpId="0"/>
      <p:bldP spid="20" grpId="0"/>
      <p:bldP spid="21" grpId="0"/>
      <p:bldP spid="22" grpId="0"/>
      <p:bldP spid="23" grpId="0"/>
      <p:bldP spid="2" grpId="0" bldLvl="0" animBg="1"/>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71683" name="Rectangle 3"/>
          <p:cNvSpPr>
            <a:spLocks noGrp="1"/>
          </p:cNvSpPr>
          <p:nvPr>
            <p:ph idx="1"/>
          </p:nvPr>
        </p:nvSpPr>
        <p:spPr>
          <a:xfrm>
            <a:off x="357188" y="285750"/>
            <a:ext cx="8318500" cy="5335588"/>
          </a:xfrm>
        </p:spPr>
        <p:txBody>
          <a:bodyPr wrap="square" lIns="91440" tIns="45720" rIns="91440" bIns="45720" anchor="t" anchorCtr="0"/>
          <a:p>
            <a:pPr eaLnBrk="1" hangingPunct="1">
              <a:lnSpc>
                <a:spcPct val="115000"/>
              </a:lnSpc>
              <a:spcBef>
                <a:spcPts val="20"/>
              </a:spcBef>
              <a:spcAft>
                <a:spcPts val="0"/>
              </a:spcAft>
            </a:pPr>
            <a:r>
              <a:rPr lang="zh-CN" altLang="en-US"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）以旧换新</a:t>
            </a:r>
            <a:endParaRPr lang="zh-CN" altLang="en-US"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①非金银首饰。按新货同期销售价格确定销售额，不得扣减旧货收购价格。</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②金银首饰。可以按销售方实际收取的不含增值税的全部价款征收增值税。</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20"/>
              </a:spcBef>
              <a:spcAft>
                <a:spcPts val="0"/>
              </a:spcAft>
            </a:pPr>
            <a:endParaRPr lang="zh-CN" altLang="en-US" dirty="0"/>
          </a:p>
          <a:p>
            <a:pPr>
              <a:lnSpc>
                <a:spcPct val="125000"/>
              </a:lnSpc>
              <a:spcBef>
                <a:spcPts val="20"/>
              </a:spcBef>
              <a:spcAft>
                <a:spcPts val="0"/>
              </a:spcAft>
            </a:pP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工作实例</a:t>
            </a: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国美电器新百商场（增值税一般纳税人）采用“以旧换新”方式销售燃气热水器一台，新燃气热水器对外销售价格</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2400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元，旧热水器作价</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100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元，从消费者收取新旧差价款</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2300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元。试确定该笔业务的增值税计税销售额（假设上述价款均为含税价）。</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解析</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该笔业务的销售额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=2400÷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1+13%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=2123.89</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（元）</a:t>
            </a:r>
            <a:endPar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683">
                                            <p:txEl>
                                              <p:charRg st="200" end="237"/>
                                            </p:txEl>
                                          </p:spTgt>
                                        </p:tgtEl>
                                        <p:attrNameLst>
                                          <p:attrName>style.visibility</p:attrName>
                                        </p:attrNameLst>
                                      </p:cBhvr>
                                      <p:to>
                                        <p:strVal val="visible"/>
                                      </p:to>
                                    </p:set>
                                    <p:anim calcmode="lin" valueType="num">
                                      <p:cBhvr additive="base">
                                        <p:cTn id="7" dur="500" fill="hold"/>
                                        <p:tgtEl>
                                          <p:spTgt spid="71683">
                                            <p:txEl>
                                              <p:charRg st="200" end="23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683">
                                            <p:txEl>
                                              <p:charRg st="200" end="23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415417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52" y="4076"/>
              <a:ext cx="6996" cy="1943"/>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0000"/>
                </a:lnSpc>
                <a:spcBef>
                  <a:spcPts val="0"/>
                </a:spcBef>
                <a:spcAft>
                  <a:spcPts val="0"/>
                </a:spcAft>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单选题】</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甲公司为增值税一般纳税人，本月采用以旧换新方式销售冰箱</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50</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台，</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冰箱每台售价</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2000</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元，同时收到旧冰箱</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50</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台，每台折价</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200</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元，实际收到销售款</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9</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万元，已知增值税税率</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13%</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，则甲公司本月销售冰箱的增值税销项税额为（   ）元。</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0"/>
                </a:spcBef>
                <a:spcAft>
                  <a:spcPts val="0"/>
                </a:spcAft>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A.13077    B.14530  C.15300    D.13000</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622935" y="4693285"/>
            <a:ext cx="7746365" cy="157353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D</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en-US"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【解析】</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应纳</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增值税销项税额</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=2000×</a:t>
            </a:r>
            <a:r>
              <a:rPr 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50</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13%=13000</a:t>
            </a:r>
            <a:endParaRPr lang="en-US" altLang="zh-CN" sz="2000" dirty="0">
              <a:latin typeface="微软雅黑" panose="020B0503020204020204" pitchFamily="34" charset="-122"/>
              <a:ea typeface="微软雅黑" panose="020B0503020204020204" pitchFamily="34" charset="-122"/>
              <a:cs typeface="微软雅黑" panose="020B0503020204020204" pitchFamily="34" charset="-122"/>
            </a:endParaRPr>
          </a:p>
          <a:p>
            <a:pPr indent="466725">
              <a:lnSpc>
                <a:spcPct val="140000"/>
              </a:lnSpc>
              <a:buSzTx/>
              <a:buFont typeface="Arial" panose="020B0604020202020204" pitchFamily="34" charset="0"/>
            </a:pPr>
            <a:endParaRPr lang="zh-CN" altLang="zh-CN" sz="180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latin typeface="微软雅黑" panose="020B0503020204020204" pitchFamily="34" charset="-122"/>
              <a:ea typeface="微软雅黑" panose="020B0503020204020204" pitchFamily="3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标题 1"/>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3" name="内容占位符 2"/>
          <p:cNvSpPr>
            <a:spLocks noGrp="1"/>
          </p:cNvSpPr>
          <p:nvPr>
            <p:ph idx="1"/>
          </p:nvPr>
        </p:nvSpPr>
        <p:spPr>
          <a:xfrm>
            <a:off x="457200" y="642938"/>
            <a:ext cx="8229600" cy="5449887"/>
          </a:xfrm>
        </p:spPr>
        <p:txBody>
          <a:bodyPr wrap="square" lIns="91440" tIns="45720" rIns="91440" bIns="45720" anchor="t" anchorCtr="0"/>
          <a:p>
            <a:pPr>
              <a:lnSpc>
                <a:spcPct val="120000"/>
              </a:lnSpc>
              <a:spcBef>
                <a:spcPts val="20"/>
              </a:spcBef>
              <a:spcAft>
                <a:spcPts val="0"/>
              </a:spcAft>
            </a:pPr>
            <a:r>
              <a:rPr lang="zh-CN" altLang="en-US"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en-US"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）还本销售</a:t>
            </a:r>
            <a:endParaRPr lang="zh-CN" altLang="en-US"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还本销售是指纳税人在销售货物后，在一定期限内一次或分次退还给购货方全部或部分货款的一种销售方式。还本销售应以所售货物的销售价格确定销售额，不得扣减还本支出。</a:t>
            </a:r>
            <a:endParaRPr lang="zh-CN" altLang="en-US" dirty="0"/>
          </a:p>
          <a:p>
            <a:pPr>
              <a:lnSpc>
                <a:spcPct val="120000"/>
              </a:lnSpc>
              <a:spcBef>
                <a:spcPts val="20"/>
              </a:spcBef>
              <a:spcAft>
                <a:spcPts val="0"/>
              </a:spcAft>
            </a:pP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工作实例</a:t>
            </a: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某企业采用还本销售方式销售电脑</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台，不含税单价</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4800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元</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台，</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年后全部还本，共开具</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份增值税专用发票。试确定上述业务的增值税计税销售额。</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解析</a:t>
            </a: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该项业务的计税销售额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=4800×50=240 000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（元）</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charRg st="168" end="202"/>
                                            </p:txEl>
                                          </p:spTgt>
                                        </p:tgtEl>
                                        <p:attrNameLst>
                                          <p:attrName>style.visibility</p:attrName>
                                        </p:attrNameLst>
                                      </p:cBhvr>
                                      <p:to>
                                        <p:strVal val="visible"/>
                                      </p:to>
                                    </p:set>
                                    <p:anim calcmode="lin" valueType="num">
                                      <p:cBhvr additive="base">
                                        <p:cTn id="7" dur="500" fill="hold"/>
                                        <p:tgtEl>
                                          <p:spTgt spid="3">
                                            <p:txEl>
                                              <p:charRg st="168" end="20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charRg st="168" end="20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5"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73731" name="Rectangle 3"/>
          <p:cNvSpPr>
            <a:spLocks noGrp="1"/>
          </p:cNvSpPr>
          <p:nvPr>
            <p:ph idx="1"/>
          </p:nvPr>
        </p:nvSpPr>
        <p:spPr>
          <a:xfrm>
            <a:off x="142875" y="357505"/>
            <a:ext cx="8558530" cy="5551170"/>
          </a:xfrm>
        </p:spPr>
        <p:txBody>
          <a:bodyPr wrap="square" lIns="91440" tIns="45720" rIns="91440" bIns="45720" anchor="t" anchorCtr="0"/>
          <a:p>
            <a:pPr>
              <a:lnSpc>
                <a:spcPct val="120000"/>
              </a:lnSpc>
              <a:spcBef>
                <a:spcPts val="20"/>
              </a:spcBef>
              <a:spcAft>
                <a:spcPts val="0"/>
              </a:spcAft>
            </a:pPr>
            <a:r>
              <a:rPr lang="zh-CN" altLang="en-US" sz="20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en-US" sz="20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0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）以物易物销售</a:t>
            </a:r>
            <a:endParaRPr lang="zh-CN" altLang="en-US" sz="20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以物易物是指购销双方不是以货币结算，而是以同等价款的货物相互结算，实现货物购销的一种方式。以物易物双方均作购销处理，以各自发出的货物核算销售额并计算销项税额，以各自收到的货物核算购货额并计算进项税额。在以物易物销售中，应分别开具合法票据，如收到的货物不能取得相应的增值税专用发票或企业合法票据的，不能抵扣进项税额。</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工作实例</a:t>
            </a: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2-4】</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甲企业为机器设备生产企业</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乙企业为钢材生产企业</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现在甲企业将市场不含税售价为</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万元的机器设备换取乙企业不含税售价为</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万元的钢材。双方各自向对方开具增值税专用发票。试确定甲企业的计税销售额。</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解析</a:t>
            </a: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甲企业的计税销售额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=500 000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（元）</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3731">
                                            <p:txEl>
                                              <p:charRg st="274" end="299"/>
                                            </p:txEl>
                                          </p:spTgt>
                                        </p:tgtEl>
                                        <p:attrNameLst>
                                          <p:attrName>style.visibility</p:attrName>
                                        </p:attrNameLst>
                                      </p:cBhvr>
                                      <p:to>
                                        <p:strVal val="visible"/>
                                      </p:to>
                                    </p:set>
                                    <p:anim calcmode="lin" valueType="num">
                                      <p:cBhvr additive="base">
                                        <p:cTn id="7" dur="500" fill="hold"/>
                                        <p:tgtEl>
                                          <p:spTgt spid="73731">
                                            <p:txEl>
                                              <p:charRg st="274" end="299"/>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3731">
                                            <p:txEl>
                                              <p:charRg st="274" end="29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05474" name="Rectangle 3"/>
          <p:cNvSpPr>
            <a:spLocks noGrp="1"/>
          </p:cNvSpPr>
          <p:nvPr>
            <p:ph idx="1"/>
          </p:nvPr>
        </p:nvSpPr>
        <p:spPr>
          <a:xfrm>
            <a:off x="395288" y="620713"/>
            <a:ext cx="8229600" cy="5545137"/>
          </a:xfrm>
        </p:spPr>
        <p:txBody>
          <a:bodyPr wrap="square" lIns="91440" tIns="45720" rIns="91440" bIns="45720" anchor="t" anchorCtr="0"/>
          <a:p>
            <a:pPr>
              <a:lnSpc>
                <a:spcPct val="120000"/>
              </a:lnSpc>
              <a:spcBef>
                <a:spcPct val="0"/>
              </a:spcBef>
            </a:pPr>
            <a:r>
              <a:rPr lang="zh-CN" altLang="en-US" sz="20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en-US" sz="20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0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）包装物押金</a:t>
            </a:r>
            <a:endParaRPr lang="zh-CN" altLang="en-US" sz="20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ct val="0"/>
              </a:spcBef>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①纳税人为销售货物而出租、出借包装物收取的押金，单独记账核算的，且时间在</a:t>
            </a:r>
            <a:r>
              <a:rPr lang="en-US" altLang="zh-CN"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年以内</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，又未过期的，</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不并入销售额</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，税法另有规定的除外。</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ct val="0"/>
              </a:spcBef>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②因</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逾期未收回</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包装物</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不再退还</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的押金，应</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并入销售额</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（视为</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含税收入</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），按照所包装货物的适用税率征税。</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ct val="0"/>
              </a:spcBef>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③对收到</a:t>
            </a:r>
            <a:r>
              <a:rPr lang="en-US" altLang="zh-CN"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年以上押金</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无论是否退还</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均并入销售额征收。</a:t>
            </a:r>
            <a:endPar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ct val="0"/>
              </a:spcBef>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解释</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对销售除</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啤酒、黄酒</a:t>
            </a:r>
            <a:r>
              <a:rPr lang="zh-CN" altLang="en-US" sz="2000" b="0" u="sng"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外</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的其他酒类</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产品而收取的包装物押金，无论是否返还以及会计上如何核算，</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均应并入当期销售额</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中征税。</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7" name="标题 1"/>
          <p:cNvSpPr>
            <a:spLocks noGrp="1"/>
          </p:cNvSpPr>
          <p:nvPr>
            <p:ph type="title"/>
          </p:nvPr>
        </p:nvSpPr>
        <p:spPr/>
        <p:txBody>
          <a:bodyPr wrap="square" lIns="91440" tIns="45720" rIns="91440" bIns="45720" anchor="ctr" anchorCtr="0"/>
          <a:p>
            <a:endParaRPr lang="zh-CN" altLang="en-US"/>
          </a:p>
        </p:txBody>
      </p:sp>
      <p:graphicFrame>
        <p:nvGraphicFramePr>
          <p:cNvPr id="4" name="内容占位符 3"/>
          <p:cNvGraphicFramePr/>
          <p:nvPr>
            <p:ph idx="1"/>
          </p:nvPr>
        </p:nvGraphicFramePr>
        <p:xfrm>
          <a:off x="314325" y="404813"/>
          <a:ext cx="8372475" cy="5603875"/>
        </p:xfrm>
        <a:graphic>
          <a:graphicData uri="http://schemas.openxmlformats.org/drawingml/2006/table">
            <a:tbl>
              <a:tblPr firstRow="1" bandRow="1">
                <a:tableStyleId>{5C22544A-7EE6-4342-B048-85BDC9FD1C3A}</a:tableStyleId>
              </a:tblPr>
              <a:tblGrid>
                <a:gridCol w="1360805"/>
                <a:gridCol w="1546225"/>
                <a:gridCol w="1931035"/>
                <a:gridCol w="1660525"/>
                <a:gridCol w="1873885"/>
              </a:tblGrid>
              <a:tr h="428625">
                <a:tc gridSpan="2">
                  <a:txBody>
                    <a:bodyPr/>
                    <a:p>
                      <a:pPr algn="ctr">
                        <a:buNone/>
                      </a:pPr>
                      <a:r>
                        <a:rPr lang="zh-CN" altLang="en-US"/>
                        <a:t>货物</a:t>
                      </a:r>
                      <a:endParaRPr lang="zh-CN" altLang="en-US"/>
                    </a:p>
                  </a:txBody>
                  <a:tcPr/>
                </a:tc>
                <a:tc hMerge="1">
                  <a:tcPr/>
                </a:tc>
                <a:tc>
                  <a:txBody>
                    <a:bodyPr/>
                    <a:p>
                      <a:pPr>
                        <a:buNone/>
                      </a:pPr>
                      <a:r>
                        <a:rPr lang="zh-CN" altLang="en-US" sz="1800">
                          <a:sym typeface="+mn-ea"/>
                        </a:rPr>
                        <a:t>条件</a:t>
                      </a:r>
                      <a:endParaRPr lang="zh-CN" altLang="en-US" sz="1800">
                        <a:sym typeface="+mn-ea"/>
                      </a:endParaRPr>
                    </a:p>
                  </a:txBody>
                  <a:tcPr/>
                </a:tc>
                <a:tc>
                  <a:txBody>
                    <a:bodyPr/>
                    <a:p>
                      <a:pPr>
                        <a:buNone/>
                      </a:pPr>
                      <a:r>
                        <a:rPr lang="zh-CN" altLang="en-US"/>
                        <a:t>增值税</a:t>
                      </a:r>
                      <a:endParaRPr lang="zh-CN" altLang="en-US"/>
                    </a:p>
                  </a:txBody>
                  <a:tcPr/>
                </a:tc>
                <a:tc>
                  <a:txBody>
                    <a:bodyPr/>
                    <a:p>
                      <a:pPr>
                        <a:buNone/>
                      </a:pPr>
                      <a:r>
                        <a:rPr lang="zh-CN" altLang="en-US"/>
                        <a:t>消费税</a:t>
                      </a:r>
                      <a:endParaRPr lang="zh-CN" altLang="en-US"/>
                    </a:p>
                  </a:txBody>
                  <a:tcPr/>
                </a:tc>
              </a:tr>
              <a:tr h="720090">
                <a:tc rowSpan="3">
                  <a:txBody>
                    <a:bodyPr/>
                    <a:p>
                      <a:pPr>
                        <a:buNone/>
                      </a:pPr>
                      <a:endParaRPr lang="zh-CN" altLang="en-US"/>
                    </a:p>
                    <a:p>
                      <a:pPr>
                        <a:buNone/>
                      </a:pPr>
                      <a:endParaRPr lang="zh-CN" altLang="en-US"/>
                    </a:p>
                    <a:p>
                      <a:pPr algn="ctr">
                        <a:buNone/>
                      </a:pPr>
                      <a:r>
                        <a:rPr lang="zh-CN" altLang="en-US"/>
                        <a:t>酒类</a:t>
                      </a:r>
                      <a:endParaRPr lang="zh-CN" altLang="en-US"/>
                    </a:p>
                    <a:p>
                      <a:pPr>
                        <a:buNone/>
                      </a:pPr>
                      <a:r>
                        <a:rPr lang="zh-CN" altLang="en-US"/>
                        <a:t>包装物押金</a:t>
                      </a:r>
                      <a:endParaRPr lang="zh-CN" altLang="en-US"/>
                    </a:p>
                  </a:txBody>
                  <a:tcPr/>
                </a:tc>
                <a:tc>
                  <a:txBody>
                    <a:bodyPr/>
                    <a:p>
                      <a:pPr>
                        <a:buNone/>
                      </a:pPr>
                      <a:endParaRPr lang="zh-CN" altLang="en-US"/>
                    </a:p>
                    <a:p>
                      <a:pPr>
                        <a:buNone/>
                      </a:pPr>
                      <a:r>
                        <a:rPr lang="zh-CN" altLang="en-US"/>
                        <a:t>其他酒类</a:t>
                      </a:r>
                      <a:endParaRPr lang="zh-CN" altLang="en-US"/>
                    </a:p>
                  </a:txBody>
                  <a:tcPr/>
                </a:tc>
                <a:tc>
                  <a:txBody>
                    <a:bodyPr/>
                    <a:p>
                      <a:pPr>
                        <a:buNone/>
                      </a:pPr>
                      <a:r>
                        <a:rPr lang="zh-CN" altLang="en-US"/>
                        <a:t>不受逾期或</a:t>
                      </a:r>
                      <a:r>
                        <a:rPr lang="en-US" altLang="zh-CN"/>
                        <a:t>12</a:t>
                      </a:r>
                      <a:r>
                        <a:rPr lang="zh-CN" altLang="en-US"/>
                        <a:t>个月限制</a:t>
                      </a:r>
                      <a:endParaRPr lang="zh-CN" altLang="en-US"/>
                    </a:p>
                  </a:txBody>
                  <a:tcPr/>
                </a:tc>
                <a:tc>
                  <a:txBody>
                    <a:bodyPr/>
                    <a:p>
                      <a:pPr>
                        <a:buNone/>
                      </a:pPr>
                      <a:r>
                        <a:rPr lang="zh-CN" altLang="en-US"/>
                        <a:t>收取时并入</a:t>
                      </a:r>
                      <a:endParaRPr lang="zh-CN" altLang="en-US"/>
                    </a:p>
                    <a:p>
                      <a:pPr>
                        <a:buNone/>
                      </a:pPr>
                      <a:r>
                        <a:rPr lang="zh-CN" altLang="en-US"/>
                        <a:t>销售额</a:t>
                      </a:r>
                      <a:endParaRPr lang="zh-CN" altLang="en-US"/>
                    </a:p>
                  </a:txBody>
                  <a:tcPr/>
                </a:tc>
                <a:tc>
                  <a:txBody>
                    <a:bodyPr/>
                    <a:p>
                      <a:pPr>
                        <a:buNone/>
                      </a:pPr>
                      <a:r>
                        <a:rPr lang="zh-CN" altLang="en-US" sz="1800">
                          <a:sym typeface="+mn-ea"/>
                        </a:rPr>
                        <a:t>收取时并入销售额</a:t>
                      </a:r>
                      <a:endParaRPr lang="zh-CN" altLang="en-US"/>
                    </a:p>
                  </a:txBody>
                  <a:tcPr/>
                </a:tc>
              </a:tr>
              <a:tr h="1028065">
                <a:tc vMerge="1">
                  <a:tcPr/>
                </a:tc>
                <a:tc rowSpan="2">
                  <a:txBody>
                    <a:bodyPr/>
                    <a:p>
                      <a:pPr>
                        <a:buNone/>
                      </a:pPr>
                      <a:endParaRPr lang="zh-CN" altLang="en-US"/>
                    </a:p>
                    <a:p>
                      <a:pPr>
                        <a:buNone/>
                      </a:pPr>
                      <a:endParaRPr lang="zh-CN" altLang="en-US"/>
                    </a:p>
                    <a:p>
                      <a:pPr>
                        <a:buNone/>
                      </a:pPr>
                      <a:r>
                        <a:rPr lang="zh-CN" altLang="en-US"/>
                        <a:t>啤酒、黄酒</a:t>
                      </a:r>
                      <a:endParaRPr lang="zh-CN" altLang="en-US"/>
                    </a:p>
                  </a:txBody>
                  <a:tcPr/>
                </a:tc>
                <a:tc>
                  <a:txBody>
                    <a:bodyPr/>
                    <a:p>
                      <a:pPr>
                        <a:buNone/>
                      </a:pPr>
                      <a:r>
                        <a:rPr lang="zh-CN" altLang="en-US"/>
                        <a:t>单独核算</a:t>
                      </a:r>
                      <a:r>
                        <a:rPr lang="en-US" altLang="zh-CN"/>
                        <a:t>12 </a:t>
                      </a:r>
                      <a:r>
                        <a:rPr lang="zh-CN" altLang="en-US"/>
                        <a:t>个月以内且未逾期</a:t>
                      </a:r>
                      <a:endParaRPr lang="zh-CN" altLang="en-US"/>
                    </a:p>
                  </a:txBody>
                  <a:tcPr/>
                </a:tc>
                <a:tc>
                  <a:txBody>
                    <a:bodyPr/>
                    <a:p>
                      <a:pPr>
                        <a:buNone/>
                      </a:pPr>
                      <a:r>
                        <a:rPr lang="zh-CN" altLang="en-US"/>
                        <a:t>不并入销售额</a:t>
                      </a:r>
                      <a:endParaRPr lang="zh-CN" altLang="en-US"/>
                    </a:p>
                  </a:txBody>
                  <a:tcPr/>
                </a:tc>
                <a:tc>
                  <a:txBody>
                    <a:bodyPr/>
                    <a:p>
                      <a:pPr>
                        <a:buNone/>
                      </a:pPr>
                      <a:endParaRPr lang="zh-CN" altLang="en-US"/>
                    </a:p>
                  </a:txBody>
                  <a:tcPr/>
                </a:tc>
              </a:tr>
              <a:tr h="1597660">
                <a:tc vMerge="1">
                  <a:tcPr/>
                </a:tc>
                <a:tc vMerge="1">
                  <a:tcPr/>
                </a:tc>
                <a:tc>
                  <a:txBody>
                    <a:bodyPr/>
                    <a:p>
                      <a:pPr>
                        <a:buNone/>
                      </a:pPr>
                      <a:r>
                        <a:rPr lang="zh-CN" altLang="en-US"/>
                        <a:t>合同逾期或</a:t>
                      </a:r>
                      <a:r>
                        <a:rPr lang="en-US" altLang="zh-CN"/>
                        <a:t>12</a:t>
                      </a:r>
                      <a:r>
                        <a:rPr lang="zh-CN" altLang="en-US"/>
                        <a:t>个月以上</a:t>
                      </a:r>
                      <a:endParaRPr lang="zh-CN" altLang="en-US"/>
                    </a:p>
                  </a:txBody>
                  <a:tcPr/>
                </a:tc>
                <a:tc>
                  <a:txBody>
                    <a:bodyPr/>
                    <a:p>
                      <a:pPr>
                        <a:buNone/>
                      </a:pPr>
                      <a:r>
                        <a:rPr lang="zh-CN" altLang="en-US"/>
                        <a:t>并入销售额</a:t>
                      </a:r>
                      <a:endParaRPr lang="zh-CN" altLang="en-US"/>
                    </a:p>
                  </a:txBody>
                  <a:tcPr/>
                </a:tc>
                <a:tc>
                  <a:txBody>
                    <a:bodyPr/>
                    <a:p>
                      <a:pPr>
                        <a:buNone/>
                      </a:pPr>
                      <a:r>
                        <a:rPr lang="zh-CN" altLang="en-US"/>
                        <a:t>啤酒、黄酒是从量定额征收消费税的，包装物押金不用计算缴纳消费税</a:t>
                      </a:r>
                      <a:endParaRPr lang="zh-CN" altLang="en-US"/>
                    </a:p>
                  </a:txBody>
                  <a:tcPr/>
                </a:tc>
              </a:tr>
              <a:tr h="751840">
                <a:tc rowSpan="2" gridSpan="2">
                  <a:txBody>
                    <a:bodyPr/>
                    <a:p>
                      <a:pPr algn="ctr">
                        <a:buNone/>
                      </a:pPr>
                      <a:endParaRPr lang="zh-CN" altLang="en-US"/>
                    </a:p>
                    <a:p>
                      <a:pPr algn="ctr">
                        <a:buNone/>
                      </a:pPr>
                      <a:endParaRPr lang="zh-CN" altLang="en-US"/>
                    </a:p>
                    <a:p>
                      <a:pPr algn="ctr">
                        <a:buNone/>
                      </a:pPr>
                      <a:endParaRPr lang="zh-CN" altLang="en-US"/>
                    </a:p>
                    <a:p>
                      <a:pPr algn="ctr">
                        <a:buNone/>
                      </a:pPr>
                      <a:r>
                        <a:rPr lang="zh-CN" altLang="en-US"/>
                        <a:t>其他货物包装物押金</a:t>
                      </a:r>
                      <a:endParaRPr lang="zh-CN" altLang="en-US"/>
                    </a:p>
                  </a:txBody>
                  <a:tcPr/>
                </a:tc>
                <a:tc rowSpan="2" hMerge="1">
                  <a:tcPr/>
                </a:tc>
                <a:tc>
                  <a:txBody>
                    <a:bodyPr/>
                    <a:p>
                      <a:pPr>
                        <a:buNone/>
                      </a:pPr>
                      <a:r>
                        <a:rPr lang="zh-CN" altLang="en-US" sz="1800">
                          <a:sym typeface="+mn-ea"/>
                        </a:rPr>
                        <a:t>单独核算</a:t>
                      </a:r>
                      <a:r>
                        <a:rPr lang="en-US" altLang="zh-CN" sz="1800">
                          <a:sym typeface="+mn-ea"/>
                        </a:rPr>
                        <a:t>12 </a:t>
                      </a:r>
                      <a:r>
                        <a:rPr lang="zh-CN" altLang="en-US" sz="1800">
                          <a:sym typeface="+mn-ea"/>
                        </a:rPr>
                        <a:t>个月以内且未逾期</a:t>
                      </a:r>
                      <a:endParaRPr lang="zh-CN" altLang="en-US" sz="1800">
                        <a:sym typeface="+mn-ea"/>
                      </a:endParaRPr>
                    </a:p>
                    <a:p>
                      <a:pPr>
                        <a:buNone/>
                      </a:pPr>
                      <a:endParaRPr lang="zh-CN" altLang="en-US"/>
                    </a:p>
                  </a:txBody>
                  <a:tcPr/>
                </a:tc>
                <a:tc>
                  <a:txBody>
                    <a:bodyPr/>
                    <a:p>
                      <a:pPr>
                        <a:buNone/>
                      </a:pPr>
                      <a:r>
                        <a:rPr lang="zh-CN" altLang="en-US" sz="1800">
                          <a:sym typeface="+mn-ea"/>
                        </a:rPr>
                        <a:t>不并入销售额</a:t>
                      </a:r>
                      <a:endParaRPr lang="zh-CN" altLang="en-US" sz="1800">
                        <a:sym typeface="+mn-ea"/>
                      </a:endParaRPr>
                    </a:p>
                    <a:p>
                      <a:pPr>
                        <a:buNone/>
                      </a:pPr>
                      <a:endParaRPr lang="zh-CN" altLang="en-US"/>
                    </a:p>
                  </a:txBody>
                  <a:tcPr/>
                </a:tc>
                <a:tc>
                  <a:txBody>
                    <a:bodyPr/>
                    <a:p>
                      <a:pPr>
                        <a:buNone/>
                      </a:pPr>
                      <a:r>
                        <a:rPr lang="zh-CN" altLang="en-US" sz="1800">
                          <a:sym typeface="+mn-ea"/>
                        </a:rPr>
                        <a:t>不并入销售额</a:t>
                      </a:r>
                      <a:endParaRPr lang="zh-CN" altLang="en-US"/>
                    </a:p>
                  </a:txBody>
                  <a:tcPr/>
                </a:tc>
              </a:tr>
              <a:tr h="671830">
                <a:tc vMerge="1" gridSpan="2">
                  <a:tcPr/>
                </a:tc>
                <a:tc vMerge="1" hMerge="1">
                  <a:tcPr/>
                </a:tc>
                <a:tc>
                  <a:txBody>
                    <a:bodyPr/>
                    <a:p>
                      <a:pPr>
                        <a:buNone/>
                      </a:pPr>
                      <a:r>
                        <a:rPr lang="zh-CN" altLang="en-US" sz="1800">
                          <a:sym typeface="+mn-ea"/>
                        </a:rPr>
                        <a:t>合同逾期或</a:t>
                      </a:r>
                      <a:r>
                        <a:rPr lang="en-US" altLang="zh-CN" sz="1800">
                          <a:sym typeface="+mn-ea"/>
                        </a:rPr>
                        <a:t>12</a:t>
                      </a:r>
                      <a:r>
                        <a:rPr lang="zh-CN" altLang="en-US" sz="1800">
                          <a:sym typeface="+mn-ea"/>
                        </a:rPr>
                        <a:t>个月以上</a:t>
                      </a:r>
                      <a:endParaRPr lang="zh-CN" altLang="en-US" sz="1800">
                        <a:sym typeface="+mn-ea"/>
                      </a:endParaRPr>
                    </a:p>
                    <a:p>
                      <a:pPr>
                        <a:buNone/>
                      </a:pPr>
                      <a:endParaRPr lang="zh-CN" altLang="en-US"/>
                    </a:p>
                  </a:txBody>
                  <a:tcPr/>
                </a:tc>
                <a:tc>
                  <a:txBody>
                    <a:bodyPr/>
                    <a:p>
                      <a:pPr>
                        <a:buNone/>
                      </a:pPr>
                      <a:r>
                        <a:rPr lang="zh-CN" altLang="en-US" sz="1800">
                          <a:sym typeface="+mn-ea"/>
                        </a:rPr>
                        <a:t>并入销售额</a:t>
                      </a:r>
                      <a:endParaRPr lang="zh-CN" altLang="en-US" sz="1800">
                        <a:sym typeface="+mn-ea"/>
                      </a:endParaRPr>
                    </a:p>
                    <a:p>
                      <a:pPr>
                        <a:buNone/>
                      </a:pPr>
                      <a:endParaRPr lang="zh-CN" altLang="en-US"/>
                    </a:p>
                  </a:txBody>
                  <a:tcPr/>
                </a:tc>
                <a:tc>
                  <a:txBody>
                    <a:bodyPr/>
                    <a:p>
                      <a:pPr>
                        <a:buNone/>
                      </a:pPr>
                      <a:r>
                        <a:rPr lang="zh-CN" altLang="en-US" sz="1800">
                          <a:sym typeface="+mn-ea"/>
                        </a:rPr>
                        <a:t>并入销售额</a:t>
                      </a:r>
                      <a:endParaRPr lang="zh-CN" altLang="en-US"/>
                    </a:p>
                  </a:txBody>
                  <a:tcPr/>
                </a:tc>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07522" name="Rectangle 3"/>
          <p:cNvSpPr>
            <a:spLocks noGrp="1"/>
          </p:cNvSpPr>
          <p:nvPr>
            <p:ph idx="1"/>
          </p:nvPr>
        </p:nvSpPr>
        <p:spPr>
          <a:xfrm>
            <a:off x="285750" y="428625"/>
            <a:ext cx="8401050" cy="5480050"/>
          </a:xfrm>
        </p:spPr>
        <p:txBody>
          <a:bodyPr wrap="square" lIns="91440" tIns="45720" rIns="91440" bIns="45720" anchor="t" anchorCtr="0"/>
          <a:p>
            <a:pPr eaLnBrk="1" hangingPunct="1">
              <a:lnSpc>
                <a:spcPct val="150000"/>
              </a:lnSpc>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补充：</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包装物租金</a:t>
            </a:r>
            <a:endPar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50000"/>
              </a:lnSpc>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包装物租金属于价外费用，视为</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含税收入</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，应</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并入销售额计算销项税额</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50000"/>
              </a:lnSpc>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解释</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只要对方当事人按期退还了包装物，押金应予以退还；但收取的租金谈不上退还的问题。 </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50000"/>
              </a:lnSpc>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案例</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甲公司（增值税一般纳税人）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2021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9</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月销售一批货物，售价</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万元（不含税），向买方收取了</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万元的包装物租金，销项税额＝</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14.1504</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49"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09570" name="Rectangle 3"/>
          <p:cNvSpPr>
            <a:spLocks noGrp="1"/>
          </p:cNvSpPr>
          <p:nvPr>
            <p:ph idx="1"/>
          </p:nvPr>
        </p:nvSpPr>
        <p:spPr>
          <a:xfrm>
            <a:off x="468313" y="981075"/>
            <a:ext cx="8229600" cy="4495800"/>
          </a:xfrm>
        </p:spPr>
        <p:txBody>
          <a:bodyPr wrap="square" lIns="91440" tIns="45720" rIns="91440" bIns="45720" anchor="t" anchorCtr="0"/>
          <a:p>
            <a:pPr>
              <a:lnSpc>
                <a:spcPct val="120000"/>
              </a:lnSpc>
              <a:spcBef>
                <a:spcPts val="25"/>
              </a:spcBef>
            </a:pPr>
            <a:r>
              <a:rPr lang="zh-CN" altLang="en-US"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en-US"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6</a:t>
            </a:r>
            <a:r>
              <a:rPr lang="zh-CN" altLang="en-US"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）直销企业增值税销售额确定</a:t>
            </a:r>
            <a:endParaRPr lang="zh-CN" altLang="en-US"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）直销企业先将货物</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销售给直销员</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，直销员再将货物销售给消费者的，直销</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企业</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的销售额为其</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向直销员收取的全部价款和价外费用</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直销员</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将货物销售给消费者，应</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按照现行规定</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缴纳增值税。</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）直销企业通过直销员向消费者销售货物，直接向消费者收取货款，直销</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企业</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的销售额为其向消费者</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收取的全部价款和价外费用</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1617" name="标题 1"/>
          <p:cNvSpPr>
            <a:spLocks noGrp="1"/>
          </p:cNvSpPr>
          <p:nvPr>
            <p:ph type="title"/>
          </p:nvPr>
        </p:nvSpPr>
        <p:spPr>
          <a:xfrm>
            <a:off x="539750" y="404813"/>
            <a:ext cx="7391400" cy="881062"/>
          </a:xfrm>
        </p:spPr>
        <p:txBody>
          <a:bodyPr wrap="square" lIns="91440" tIns="45720" rIns="91440" bIns="45720" anchor="ctr" anchorCtr="0"/>
          <a:p>
            <a:pPr algn="ct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视同销售及价格明显偏低又无正当理由</a:t>
            </a:r>
            <a:b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b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1618" name="内容占位符 2"/>
          <p:cNvSpPr>
            <a:spLocks noGrp="1"/>
          </p:cNvSpPr>
          <p:nvPr>
            <p:ph idx="1"/>
          </p:nvPr>
        </p:nvSpPr>
        <p:spPr/>
        <p:txBody>
          <a:bodyPr wrap="square" lIns="91440" tIns="45720" rIns="91440" bIns="45720" anchor="t" anchorCtr="0"/>
          <a:p>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税法规定，对视同销售征税而无销售额的以及价格明显偏低并无正当理由的，按下列顺序确定其销售额。</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）按纳税人最近时期同类货物平均售价；</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）按其他纳税人最近时期同类货物平均售价；</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）按组成计税价格。</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①只征增值税的</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组成计税价格＝成本</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＋成本利润率）</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②既征增值税</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又征消费税的</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从价定率征消费税</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组成计税价格＝（成本＋利润）</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消费税比例税率）</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复合计税方式征收消费税</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组成计税价格＝（成本＋利润</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视同销售数量</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定额税率）</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消费税比例税率）</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注意</a:t>
            </a: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）核算的顺序；（</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）组价的应用；（</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）售价明显偏低无正当理由</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7" name="Rectangle 2"/>
          <p:cNvSpPr>
            <a:spLocks noGrp="1" noChangeArrowheads="1"/>
          </p:cNvSpPr>
          <p:nvPr>
            <p:ph type="title"/>
          </p:nvPr>
        </p:nvSpPr>
        <p:spPr>
          <a:xfrm>
            <a:off x="971550" y="333375"/>
            <a:ext cx="7391400" cy="563563"/>
          </a:xfrm>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FF0000"/>
              </a:solidFill>
              <a:effectLst/>
              <a:uLnTx/>
              <a:uFillTx/>
              <a:latin typeface="黑体" panose="02010609060101010101" pitchFamily="49" charset="-122"/>
              <a:ea typeface="黑体" panose="02010609060101010101" pitchFamily="49" charset="-122"/>
              <a:cs typeface="+mj-cs"/>
            </a:endParaRPr>
          </a:p>
        </p:txBody>
      </p:sp>
      <p:sp>
        <p:nvSpPr>
          <p:cNvPr id="112642" name="Rectangle 3"/>
          <p:cNvSpPr>
            <a:spLocks noGrp="1"/>
          </p:cNvSpPr>
          <p:nvPr>
            <p:ph idx="1"/>
          </p:nvPr>
        </p:nvSpPr>
        <p:spPr>
          <a:xfrm>
            <a:off x="395288" y="1052513"/>
            <a:ext cx="8229600" cy="5329237"/>
          </a:xfrm>
        </p:spPr>
        <p:txBody>
          <a:bodyPr wrap="square" lIns="91440" tIns="45720" rIns="91440" bIns="45720" anchor="t" anchorCtr="0"/>
          <a:p>
            <a:pPr eaLnBrk="1" hangingPunct="1">
              <a:lnSpc>
                <a:spcPct val="120000"/>
              </a:lnSpc>
              <a:spcBef>
                <a:spcPts val="20"/>
              </a:spcBef>
              <a:spcAft>
                <a:spcPts val="0"/>
              </a:spcAft>
            </a:pP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组成计税价格</a:t>
            </a:r>
            <a:endPar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不征消费税</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的</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0"/>
              </a:spcBef>
              <a:spcAft>
                <a:spcPts val="0"/>
              </a:spcAft>
            </a:pP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组成计税价格＝成本</a:t>
            </a:r>
            <a:r>
              <a:rPr lang="en-US" altLang="zh-CN"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＋成本利润率）</a:t>
            </a:r>
            <a:endPar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0"/>
              </a:spcBef>
              <a:spcAft>
                <a:spcPts val="0"/>
              </a:spcAft>
            </a:pP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应纳增值税税额＝成本</a:t>
            </a:r>
            <a:r>
              <a:rPr lang="en-US" altLang="zh-CN"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＋成本利润率）</a:t>
            </a:r>
            <a:r>
              <a:rPr lang="en-US" altLang="zh-CN"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增值税税率</a:t>
            </a:r>
            <a:endPar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0"/>
              </a:spcBef>
              <a:spcAft>
                <a:spcPts val="0"/>
              </a:spcAft>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案例</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某企业（增值税一般纳税人）将自己生产的特制计算机无偿赠送给消费者（没有同类货物的销售价格），生产该批计算机的成本为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万元，成本利润率为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％，该企业应纳增值税＝</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14.30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Rectangle 3"/>
          <p:cNvSpPr>
            <a:spLocks noGrp="1"/>
          </p:cNvSpPr>
          <p:nvPr>
            <p:ph idx="1"/>
          </p:nvPr>
        </p:nvSpPr>
        <p:spPr>
          <a:xfrm>
            <a:off x="611505" y="2277110"/>
            <a:ext cx="7711440" cy="2872740"/>
          </a:xfrm>
          <a:ln>
            <a:solidFill>
              <a:schemeClr val="accent1"/>
            </a:solidFill>
          </a:ln>
        </p:spPr>
        <p:txBody>
          <a:bodyPr wrap="square" lIns="91440" tIns="45720" rIns="91440" bIns="45720" anchor="t" anchorCtr="0"/>
          <a:p>
            <a:pPr eaLnBrk="1" hangingPunct="1">
              <a:lnSpc>
                <a:spcPct val="150000"/>
              </a:lnSpc>
              <a:spcBef>
                <a:spcPts val="25"/>
              </a:spcBef>
            </a:pPr>
            <a:r>
              <a:rPr lang="en-US"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4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增值税是对在我国境内销售货物、提供加工修理修配劳务和销售服务、无形资产、不动产以及进口货物的单位和个人，就其取得的增值额为征税对象征收的一种流转税。</a:t>
            </a:r>
            <a:endParaRPr lang="zh-CN" altLang="en-US" dirty="0">
              <a:solidFill>
                <a:srgbClr val="FF0000"/>
              </a:solidFill>
            </a:endParaRPr>
          </a:p>
          <a:p>
            <a:pPr eaLnBrk="1" hangingPunct="1">
              <a:lnSpc>
                <a:spcPct val="120000"/>
              </a:lnSpc>
              <a:spcBef>
                <a:spcPts val="25"/>
              </a:spcBef>
            </a:pPr>
            <a:endParaRPr lang="zh-CN" altLang="en-US" dirty="0">
              <a:solidFill>
                <a:srgbClr val="FF0000"/>
              </a:solidFill>
            </a:endParaRPr>
          </a:p>
          <a:p>
            <a:pPr eaLnBrk="1" hangingPunct="1">
              <a:lnSpc>
                <a:spcPct val="120000"/>
              </a:lnSpc>
              <a:spcBef>
                <a:spcPts val="25"/>
              </a:spcBef>
            </a:pPr>
            <a:endParaRPr lang="zh-CN" altLang="en-US" dirty="0">
              <a:solidFill>
                <a:srgbClr val="FF0000"/>
              </a:solidFill>
            </a:endParaRPr>
          </a:p>
          <a:p>
            <a:pPr eaLnBrk="1" hangingPunct="1">
              <a:lnSpc>
                <a:spcPct val="120000"/>
              </a:lnSpc>
              <a:spcBef>
                <a:spcPts val="25"/>
              </a:spcBef>
            </a:pPr>
            <a:endParaRPr lang="zh-CN" altLang="en-US" dirty="0"/>
          </a:p>
        </p:txBody>
      </p:sp>
      <p:sp>
        <p:nvSpPr>
          <p:cNvPr id="53250" name="Rectangle 4"/>
          <p:cNvSpPr>
            <a:spLocks noGrp="1"/>
          </p:cNvSpPr>
          <p:nvPr>
            <p:ph type="title"/>
          </p:nvPr>
        </p:nvSpPr>
        <p:spPr>
          <a:xfrm>
            <a:off x="827405" y="1124903"/>
            <a:ext cx="7391400" cy="563562"/>
          </a:xfrm>
        </p:spPr>
        <p:txBody>
          <a:bodyPr wrap="square" lIns="91440" tIns="45720" rIns="91440" bIns="45720" anchor="ctr" anchorCtr="0"/>
          <a:p>
            <a:pPr algn="ctr" eaLnBrk="1" hangingPunct="1"/>
            <a:r>
              <a:rPr lang="zh-CN" altLang="en-US" sz="3200" b="0" dirty="0">
                <a:solidFill>
                  <a:schemeClr val="accent5">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任务一</a:t>
            </a:r>
            <a:r>
              <a:rPr lang="en-US" altLang="zh-CN" sz="3200" b="0" dirty="0">
                <a:solidFill>
                  <a:schemeClr val="accent5">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b="0" dirty="0">
                <a:solidFill>
                  <a:schemeClr val="accent5">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增值税法规解读</a:t>
            </a:r>
            <a:endParaRPr lang="zh-CN" altLang="en-US" sz="3200" b="0" dirty="0">
              <a:solidFill>
                <a:schemeClr val="accent5">
                  <a:lumMod val="5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634365" y="365125"/>
            <a:ext cx="2425700" cy="521970"/>
          </a:xfrm>
          <a:prstGeom prst="rect">
            <a:avLst/>
          </a:prstGeom>
          <a:noFill/>
        </p:spPr>
        <p:txBody>
          <a:bodyPr wrap="square" rtlCol="0">
            <a:spAutoFit/>
          </a:bodyPr>
          <a:p>
            <a:r>
              <a:rPr lang="zh-CN" altLang="en-US" sz="2800">
                <a:solidFill>
                  <a:srgbClr val="FF0000"/>
                </a:solidFill>
                <a:latin typeface="微软雅黑" panose="020B0503020204020204" pitchFamily="34" charset="-122"/>
                <a:ea typeface="微软雅黑" panose="020B0503020204020204" pitchFamily="34" charset="-122"/>
              </a:rPr>
              <a:t>项目引例</a:t>
            </a:r>
            <a:endParaRPr lang="zh-CN" altLang="en-US" sz="280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5"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13666" name="Rectangle 3"/>
          <p:cNvSpPr>
            <a:spLocks noGrp="1"/>
          </p:cNvSpPr>
          <p:nvPr>
            <p:ph idx="1"/>
          </p:nvPr>
        </p:nvSpPr>
        <p:spPr>
          <a:xfrm>
            <a:off x="457200" y="549275"/>
            <a:ext cx="8229600" cy="5359400"/>
          </a:xfrm>
        </p:spPr>
        <p:txBody>
          <a:bodyPr wrap="square" lIns="91440" tIns="45720" rIns="91440" bIns="45720" anchor="t" anchorCtr="0"/>
          <a:p>
            <a:pPr eaLnBrk="1" hangingPunct="1">
              <a:lnSpc>
                <a:spcPct val="110000"/>
              </a:lnSpc>
            </a:pP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）征收消费税的（</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以</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从价</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计征消费税为例）</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10000"/>
              </a:lnSpc>
            </a:pPr>
            <a:r>
              <a:rPr lang="zh-CN" altLang="en-US"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组成计税价格</a:t>
            </a:r>
            <a:endParaRPr lang="zh-CN" altLang="en-US"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10000"/>
              </a:lnSpc>
            </a:pP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＝成本</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＋成本利润率）</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－消费税税率）或</a:t>
            </a:r>
            <a:endPar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10000"/>
              </a:lnSpc>
            </a:pP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成本</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＋成本利润率）</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消费税税额</a:t>
            </a:r>
            <a:endPar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10000"/>
              </a:lnSpc>
            </a:pP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应纳增值税税额＝成本</a:t>
            </a:r>
            <a:r>
              <a:rPr lang="en-US" altLang="zh-CN"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＋成本利润率）</a:t>
            </a:r>
            <a:r>
              <a:rPr lang="en-US" altLang="zh-CN"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－消费税税率）</a:t>
            </a:r>
            <a:r>
              <a:rPr lang="en-US" altLang="zh-CN"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增值税税率</a:t>
            </a:r>
            <a:endPar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10000"/>
              </a:lnSpc>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案例</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某企业（增值税一般纳税人）将自己生产的特制烟丝无偿赠送给消费者（没有同类货物的销售价格），生产该批烟丝的成本为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万元，成本利润率为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％，消费税税率为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％，该企业应纳增值税</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10000"/>
              </a:lnSpc>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20.4286</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4689" name="Rectangle 2"/>
          <p:cNvSpPr>
            <a:spLocks noGrp="1"/>
          </p:cNvSpPr>
          <p:nvPr>
            <p:ph idx="1"/>
          </p:nvPr>
        </p:nvSpPr>
        <p:spPr>
          <a:xfrm>
            <a:off x="250825" y="765175"/>
            <a:ext cx="8229600" cy="5616575"/>
          </a:xfrm>
        </p:spPr>
        <p:txBody>
          <a:bodyPr wrap="square" lIns="91440" tIns="45720" rIns="91440" bIns="45720" anchor="t" anchorCtr="0"/>
          <a:p>
            <a:pPr eaLnBrk="1" hangingPunct="1">
              <a:lnSpc>
                <a:spcPct val="110000"/>
              </a:lnSpc>
            </a:pPr>
            <a:r>
              <a:rPr lang="en-US" altLang="zh-CN" sz="2400" dirty="0">
                <a:solidFill>
                  <a:srgbClr val="FF0000"/>
                </a:solidFill>
              </a:rPr>
              <a:t>【</a:t>
            </a:r>
            <a:r>
              <a:rPr lang="zh-CN" altLang="en-US" sz="2400" dirty="0">
                <a:solidFill>
                  <a:srgbClr val="FF0000"/>
                </a:solidFill>
              </a:rPr>
              <a:t>解释</a:t>
            </a:r>
            <a:r>
              <a:rPr lang="en-US" altLang="zh-CN" sz="2400" dirty="0">
                <a:solidFill>
                  <a:srgbClr val="FF0000"/>
                </a:solidFill>
              </a:rPr>
              <a:t>1】</a:t>
            </a:r>
            <a:r>
              <a:rPr lang="zh-CN" altLang="en-US" sz="2400" dirty="0"/>
              <a:t>在视同销售中：（</a:t>
            </a:r>
            <a:r>
              <a:rPr lang="en-US" altLang="zh-CN" sz="2400" dirty="0"/>
              <a:t>1</a:t>
            </a:r>
            <a:r>
              <a:rPr lang="zh-CN" altLang="en-US" sz="2400" dirty="0"/>
              <a:t>）有</a:t>
            </a:r>
            <a:r>
              <a:rPr lang="zh-CN" altLang="en-US" sz="2400" dirty="0">
                <a:latin typeface="Arial" panose="020B0604020202020204" pitchFamily="34" charset="0"/>
              </a:rPr>
              <a:t>“</a:t>
            </a:r>
            <a:r>
              <a:rPr lang="zh-CN" altLang="en-US" sz="2400" dirty="0"/>
              <a:t>同类货物</a:t>
            </a:r>
            <a:r>
              <a:rPr lang="zh-CN" altLang="en-US" sz="2400" dirty="0">
                <a:latin typeface="Arial" panose="020B0604020202020204" pitchFamily="34" charset="0"/>
              </a:rPr>
              <a:t>”</a:t>
            </a:r>
            <a:r>
              <a:rPr lang="zh-CN" altLang="en-US" sz="2400" dirty="0"/>
              <a:t>的，直接按照</a:t>
            </a:r>
            <a:r>
              <a:rPr lang="zh-CN" altLang="en-US" sz="2400" dirty="0">
                <a:latin typeface="Arial" panose="020B0604020202020204" pitchFamily="34" charset="0"/>
              </a:rPr>
              <a:t>“</a:t>
            </a:r>
            <a:r>
              <a:rPr lang="zh-CN" altLang="en-US" sz="2400" dirty="0"/>
              <a:t>纳税人、其他纳税人</a:t>
            </a:r>
            <a:r>
              <a:rPr lang="zh-CN" altLang="en-US" sz="2400" dirty="0">
                <a:latin typeface="Arial" panose="020B0604020202020204" pitchFamily="34" charset="0"/>
              </a:rPr>
              <a:t>”</a:t>
            </a:r>
            <a:r>
              <a:rPr lang="zh-CN" altLang="en-US" sz="2400" dirty="0"/>
              <a:t>最近时期同类货物的</a:t>
            </a:r>
            <a:r>
              <a:rPr lang="zh-CN" altLang="en-US" sz="2400" dirty="0">
                <a:latin typeface="Arial" panose="020B0604020202020204" pitchFamily="34" charset="0"/>
              </a:rPr>
              <a:t>“</a:t>
            </a:r>
            <a:r>
              <a:rPr lang="zh-CN" altLang="en-US" sz="2400" dirty="0"/>
              <a:t>平均销售价格</a:t>
            </a:r>
            <a:r>
              <a:rPr lang="zh-CN" altLang="en-US" sz="2400" dirty="0">
                <a:latin typeface="Arial" panose="020B0604020202020204" pitchFamily="34" charset="0"/>
              </a:rPr>
              <a:t>”</a:t>
            </a:r>
            <a:r>
              <a:rPr lang="zh-CN" altLang="en-US" sz="2400" dirty="0"/>
              <a:t>确定销售额即可；（</a:t>
            </a:r>
            <a:r>
              <a:rPr lang="en-US" altLang="zh-CN" sz="2400" dirty="0"/>
              <a:t>2</a:t>
            </a:r>
            <a:r>
              <a:rPr lang="zh-CN" altLang="en-US" sz="2400" dirty="0"/>
              <a:t>）没有</a:t>
            </a:r>
            <a:r>
              <a:rPr lang="zh-CN" altLang="en-US" sz="2400" dirty="0">
                <a:latin typeface="Arial" panose="020B0604020202020204" pitchFamily="34" charset="0"/>
              </a:rPr>
              <a:t>“</a:t>
            </a:r>
            <a:r>
              <a:rPr lang="zh-CN" altLang="en-US" sz="2400" dirty="0"/>
              <a:t>同类货物</a:t>
            </a:r>
            <a:r>
              <a:rPr lang="zh-CN" altLang="en-US" sz="2400" dirty="0">
                <a:latin typeface="Arial" panose="020B0604020202020204" pitchFamily="34" charset="0"/>
              </a:rPr>
              <a:t>”</a:t>
            </a:r>
            <a:r>
              <a:rPr lang="zh-CN" altLang="en-US" sz="2400" dirty="0"/>
              <a:t>的，才需要计算组成计税价格。</a:t>
            </a:r>
            <a:endParaRPr lang="zh-CN" altLang="en-US" sz="2400" dirty="0"/>
          </a:p>
          <a:p>
            <a:pPr eaLnBrk="1" hangingPunct="1">
              <a:lnSpc>
                <a:spcPct val="110000"/>
              </a:lnSpc>
            </a:pPr>
            <a:r>
              <a:rPr lang="en-US" altLang="zh-CN" sz="2400" dirty="0">
                <a:solidFill>
                  <a:srgbClr val="FF0000"/>
                </a:solidFill>
              </a:rPr>
              <a:t>【</a:t>
            </a:r>
            <a:r>
              <a:rPr lang="zh-CN" altLang="en-US" sz="2400" dirty="0">
                <a:solidFill>
                  <a:srgbClr val="FF0000"/>
                </a:solidFill>
              </a:rPr>
              <a:t>解释</a:t>
            </a:r>
            <a:r>
              <a:rPr lang="en-US" altLang="zh-CN" sz="2400" dirty="0">
                <a:solidFill>
                  <a:srgbClr val="FF0000"/>
                </a:solidFill>
              </a:rPr>
              <a:t>2】</a:t>
            </a:r>
            <a:r>
              <a:rPr lang="zh-CN" altLang="en-US" sz="2400" dirty="0"/>
              <a:t>在计算组成计税价格时，关键在于该商品是否需要缴纳消费税。由于消费税是价内税：（</a:t>
            </a:r>
            <a:r>
              <a:rPr lang="en-US" altLang="zh-CN" sz="2400" dirty="0"/>
              <a:t>1</a:t>
            </a:r>
            <a:r>
              <a:rPr lang="zh-CN" altLang="en-US" sz="2400" dirty="0"/>
              <a:t>）</a:t>
            </a:r>
            <a:r>
              <a:rPr lang="zh-CN" altLang="en-US" sz="2400" u="sng" dirty="0">
                <a:solidFill>
                  <a:srgbClr val="9933FF"/>
                </a:solidFill>
              </a:rPr>
              <a:t>不缴</a:t>
            </a:r>
            <a:r>
              <a:rPr lang="zh-CN" altLang="en-US" sz="2400" dirty="0"/>
              <a:t>纳消费税的商品，价格包括两个组成部分（</a:t>
            </a:r>
            <a:r>
              <a:rPr lang="zh-CN" altLang="en-US" sz="2400" u="sng" dirty="0">
                <a:solidFill>
                  <a:srgbClr val="9933FF"/>
                </a:solidFill>
              </a:rPr>
              <a:t>成本＋利润</a:t>
            </a:r>
            <a:r>
              <a:rPr lang="zh-CN" altLang="en-US" sz="2400" dirty="0"/>
              <a:t>）；（</a:t>
            </a:r>
            <a:r>
              <a:rPr lang="en-US" altLang="zh-CN" sz="2400" dirty="0"/>
              <a:t>2</a:t>
            </a:r>
            <a:r>
              <a:rPr lang="zh-CN" altLang="en-US" sz="2400" dirty="0"/>
              <a:t>）</a:t>
            </a:r>
            <a:r>
              <a:rPr lang="zh-CN" altLang="en-US" sz="2400" u="sng" dirty="0">
                <a:solidFill>
                  <a:srgbClr val="9933FF"/>
                </a:solidFill>
              </a:rPr>
              <a:t>缴纳消费税</a:t>
            </a:r>
            <a:r>
              <a:rPr lang="zh-CN" altLang="en-US" sz="2400" dirty="0"/>
              <a:t>的商品，价格包括三个组成部分（</a:t>
            </a:r>
            <a:r>
              <a:rPr lang="zh-CN" altLang="en-US" sz="2400" u="sng" dirty="0">
                <a:solidFill>
                  <a:srgbClr val="9933FF"/>
                </a:solidFill>
              </a:rPr>
              <a:t>成本＋利润＋消费税</a:t>
            </a:r>
            <a:r>
              <a:rPr lang="zh-CN" altLang="en-US" sz="2400" dirty="0"/>
              <a:t>）。</a:t>
            </a:r>
            <a:endParaRPr lang="zh-CN" altLang="en-US" sz="2400" dirty="0"/>
          </a:p>
          <a:p>
            <a:pPr eaLnBrk="1" hangingPunct="1">
              <a:lnSpc>
                <a:spcPct val="110000"/>
              </a:lnSpc>
            </a:pPr>
            <a:r>
              <a:rPr lang="en-US" altLang="zh-CN" sz="2400" dirty="0">
                <a:solidFill>
                  <a:srgbClr val="FF0000"/>
                </a:solidFill>
              </a:rPr>
              <a:t>【</a:t>
            </a:r>
            <a:r>
              <a:rPr lang="zh-CN" altLang="en-US" sz="2400" dirty="0">
                <a:solidFill>
                  <a:srgbClr val="FF0000"/>
                </a:solidFill>
              </a:rPr>
              <a:t>解释</a:t>
            </a:r>
            <a:r>
              <a:rPr lang="en-US" altLang="zh-CN" sz="2400" dirty="0">
                <a:solidFill>
                  <a:srgbClr val="FF0000"/>
                </a:solidFill>
              </a:rPr>
              <a:t>3】</a:t>
            </a:r>
            <a:r>
              <a:rPr lang="zh-CN" altLang="en-US" sz="2400" dirty="0"/>
              <a:t>成本利润率试题中会给出，一般为</a:t>
            </a:r>
            <a:r>
              <a:rPr lang="en-US" altLang="zh-CN" sz="2400" dirty="0"/>
              <a:t>10</a:t>
            </a:r>
            <a:r>
              <a:rPr lang="zh-CN" altLang="en-US" sz="2400" dirty="0"/>
              <a:t>％。</a:t>
            </a:r>
            <a:r>
              <a:rPr lang="zh-CN" altLang="en-US" dirty="0"/>
              <a:t> </a:t>
            </a:r>
            <a:endParaRPr lang="zh-CN" alt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966470"/>
            <a:ext cx="7595870" cy="309245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52" y="4076"/>
              <a:ext cx="6996" cy="2358"/>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0000"/>
                </a:lnSpc>
                <a:spcBef>
                  <a:spcPts val="0"/>
                </a:spcBef>
                <a:spcAft>
                  <a:spcPts val="0"/>
                </a:spcAft>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rgbClr val="FF0000"/>
                  </a:solidFill>
                  <a:sym typeface="+mn-ea"/>
                </a:rPr>
                <a:t>【例题  单选题】</a:t>
              </a:r>
              <a:r>
                <a:rPr lang="zh-CN" altLang="en-US" dirty="0">
                  <a:sym typeface="+mn-ea"/>
                </a:rPr>
                <a:t>甲公司为增值税一般纳税人，本月将一批新研制的产品赠送给老顾客使用，甲公司并无同类产品销售价格，其他公司也无同类货物，已知该批产品的生产成本为</a:t>
              </a:r>
              <a:r>
                <a:rPr lang="en-US" altLang="zh-CN" dirty="0">
                  <a:sym typeface="+mn-ea"/>
                </a:rPr>
                <a:t>10</a:t>
              </a:r>
              <a:r>
                <a:rPr lang="zh-CN" altLang="en-US" dirty="0">
                  <a:sym typeface="+mn-ea"/>
                </a:rPr>
                <a:t>万元，甲公司的成本利润率为</a:t>
              </a:r>
              <a:r>
                <a:rPr lang="en-US" altLang="zh-CN" dirty="0">
                  <a:sym typeface="+mn-ea"/>
                </a:rPr>
                <a:t>10%</a:t>
              </a:r>
              <a:r>
                <a:rPr lang="zh-CN" altLang="en-US" dirty="0">
                  <a:sym typeface="+mn-ea"/>
                </a:rPr>
                <a:t>，则甲公司本月视同销售的增值税销项税额为（      ）元。</a:t>
              </a:r>
              <a:endParaRPr lang="zh-CN" altLang="en-US" dirty="0"/>
            </a:p>
            <a:p>
              <a:pPr eaLnBrk="1" hangingPunct="1">
                <a:lnSpc>
                  <a:spcPct val="120000"/>
                </a:lnSpc>
                <a:spcBef>
                  <a:spcPts val="0"/>
                </a:spcBef>
                <a:spcAft>
                  <a:spcPts val="0"/>
                </a:spcAft>
              </a:pPr>
              <a:r>
                <a:rPr lang="en-US" altLang="zh-CN" dirty="0">
                  <a:sym typeface="+mn-ea"/>
                </a:rPr>
                <a:t>A.17000   B.18500   C.14300    D.18888</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522605" y="4230370"/>
            <a:ext cx="7746365" cy="129667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C</a:t>
            </a:r>
            <a:endParaRPr lang="en-US"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en-US"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【解析】</a:t>
            </a:r>
            <a:r>
              <a:rPr lang="en-US" altLang="zh-CN" sz="2000">
                <a:latin typeface="微软雅黑" panose="020B0503020204020204" pitchFamily="34" charset="-122"/>
                <a:ea typeface="微软雅黑" panose="020B0503020204020204" pitchFamily="34" charset="-122"/>
                <a:cs typeface="微软雅黑" panose="020B0503020204020204" pitchFamily="34" charset="-122"/>
                <a:sym typeface="+mn-ea"/>
              </a:rPr>
              <a:t>100000×</a:t>
            </a:r>
            <a:r>
              <a:rPr lang="zh-CN" altLang="en-US" sz="200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a:latin typeface="微软雅黑" panose="020B0503020204020204" pitchFamily="34" charset="-122"/>
                <a:ea typeface="微软雅黑" panose="020B0503020204020204" pitchFamily="34" charset="-122"/>
                <a:cs typeface="微软雅黑" panose="020B0503020204020204" pitchFamily="34" charset="-122"/>
                <a:sym typeface="+mn-ea"/>
              </a:rPr>
              <a:t>1+10%</a:t>
            </a:r>
            <a:r>
              <a:rPr lang="zh-CN" altLang="en-US" sz="200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a:latin typeface="微软雅黑" panose="020B0503020204020204" pitchFamily="34" charset="-122"/>
                <a:ea typeface="微软雅黑" panose="020B0503020204020204" pitchFamily="34" charset="-122"/>
                <a:cs typeface="微软雅黑" panose="020B0503020204020204" pitchFamily="34" charset="-122"/>
                <a:sym typeface="+mn-ea"/>
              </a:rPr>
              <a:t>13%=14300</a:t>
            </a:r>
            <a:endParaRPr lang="en-US" altLang="zh-CN" sz="2000">
              <a:latin typeface="微软雅黑" panose="020B0503020204020204" pitchFamily="34" charset="-122"/>
              <a:ea typeface="微软雅黑" panose="020B0503020204020204" pitchFamily="34" charset="-122"/>
              <a:cs typeface="微软雅黑" panose="020B0503020204020204" pitchFamily="34" charset="-122"/>
            </a:endParaRPr>
          </a:p>
          <a:p>
            <a:pPr indent="466725">
              <a:lnSpc>
                <a:spcPct val="140000"/>
              </a:lnSpc>
              <a:buSzTx/>
              <a:buFont typeface="Arial" panose="020B0604020202020204" pitchFamily="34" charset="0"/>
            </a:pPr>
            <a:r>
              <a:rPr lang="zh-CN" altLang="en-US" sz="1800" dirty="0">
                <a:sym typeface="+mn-ea"/>
              </a:rPr>
              <a:t> </a:t>
            </a:r>
            <a:endParaRPr lang="zh-CN" altLang="zh-CN" sz="1800" kern="1200" dirty="0">
              <a:latin typeface="微软雅黑" panose="020B0503020204020204" pitchFamily="34" charset="-122"/>
              <a:ea typeface="微软雅黑" panose="020B0503020204020204" pitchFamily="34" charset="-122"/>
              <a:cs typeface="+mn-cs"/>
            </a:endParaRPr>
          </a:p>
        </p:txBody>
      </p:sp>
      <p:sp>
        <p:nvSpPr>
          <p:cNvPr id="89091" name="云形标注 3"/>
          <p:cNvSpPr/>
          <p:nvPr>
            <p:custDataLst>
              <p:tags r:id="rId10"/>
            </p:custDataLst>
          </p:nvPr>
        </p:nvSpPr>
        <p:spPr>
          <a:xfrm>
            <a:off x="6659880" y="67945"/>
            <a:ext cx="2643188" cy="1357313"/>
          </a:xfrm>
          <a:prstGeom prst="cloudCallout">
            <a:avLst>
              <a:gd name="adj1" fmla="val -20833"/>
              <a:gd name="adj2" fmla="val 62500"/>
            </a:avLst>
          </a:prstGeom>
          <a:solidFill>
            <a:schemeClr val="accent1"/>
          </a:solidFill>
          <a:ln w="9525" cap="flat" cmpd="sng">
            <a:solidFill>
              <a:schemeClr val="tx1"/>
            </a:solidFill>
            <a:prstDash val="solid"/>
            <a:round/>
            <a:headEnd type="none" w="med" len="med"/>
            <a:tailEnd type="none" w="med" len="med"/>
          </a:ln>
        </p:spPr>
        <p:txBody>
          <a:bodyPr anchor="b" anchorCtr="0"/>
          <a:p>
            <a:pPr algn="ctr"/>
            <a:r>
              <a:rPr lang="zh-CN" altLang="en-US" sz="3200" dirty="0">
                <a:solidFill>
                  <a:srgbClr val="FF0000"/>
                </a:solidFill>
                <a:latin typeface="Arial" panose="020B0604020202020204" pitchFamily="34" charset="0"/>
              </a:rPr>
              <a:t>练一练</a:t>
            </a:r>
            <a:endParaRPr lang="zh-CN" altLang="en-US" sz="3200" dirty="0">
              <a:solidFill>
                <a:srgbClr val="FF0000"/>
              </a:solidFill>
              <a:latin typeface="Arial" panose="020B0604020202020204" pitchFamily="34" charset="0"/>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1" name="标题 1"/>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16738" name="内容占位符 2"/>
          <p:cNvSpPr>
            <a:spLocks noGrp="1"/>
          </p:cNvSpPr>
          <p:nvPr>
            <p:ph idx="1"/>
          </p:nvPr>
        </p:nvSpPr>
        <p:spPr>
          <a:xfrm>
            <a:off x="327025" y="731838"/>
            <a:ext cx="8229600" cy="5735637"/>
          </a:xfrm>
        </p:spPr>
        <p:txBody>
          <a:bodyPr wrap="square" lIns="91440" tIns="45720" rIns="91440" bIns="45720" anchor="t" anchorCtr="0"/>
          <a:p>
            <a:pPr>
              <a:lnSpc>
                <a:spcPct val="120000"/>
              </a:lnSpc>
              <a:spcBef>
                <a:spcPts val="20"/>
              </a:spcBef>
              <a:spcAft>
                <a:spcPts val="0"/>
              </a:spcAft>
            </a:pPr>
            <a:r>
              <a:rPr lang="en-US" altLang="en-US" sz="2400" b="0" dirty="0">
                <a:solidFill>
                  <a:srgbClr val="4F009E"/>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400" b="0" dirty="0">
                <a:solidFill>
                  <a:srgbClr val="4F009E"/>
                </a:solidFill>
                <a:latin typeface="微软雅黑" panose="020B0503020204020204" pitchFamily="34" charset="-122"/>
                <a:ea typeface="微软雅黑" panose="020B0503020204020204" pitchFamily="34" charset="-122"/>
                <a:cs typeface="微软雅黑" panose="020B0503020204020204" pitchFamily="34" charset="-122"/>
              </a:rPr>
              <a:t>金融业特殊行为销售额确定</a:t>
            </a:r>
            <a:endParaRPr lang="zh-CN" altLang="en-US" sz="2400" b="0" dirty="0">
              <a:solidFill>
                <a:srgbClr val="4F009E"/>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）贷款服务，以提供贷款服务取得的全部利息及利息性质的收入为销售额。</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）直接收费金融服务，以提供直接收费金融服务收取的手续费、佣金、酬金、管理费、服务费、经手费、开户费、过户费、结算费、转托管费等各类费用为销售额。</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dirty="0"/>
          </a:p>
          <a:p>
            <a:endParaRPr lang="zh-CN" alt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1" name="标题 1"/>
          <p:cNvSpPr>
            <a:spLocks noGrp="1"/>
          </p:cNvSpPr>
          <p:nvPr>
            <p:ph type="title"/>
          </p:nvPr>
        </p:nvSpPr>
        <p:spPr/>
        <p:txBody>
          <a:bodyPr wrap="square" lIns="91440" tIns="45720" rIns="91440" bIns="45720" anchor="ctr" anchorCtr="0"/>
          <a:p>
            <a:endParaRPr lang="zh-CN" altLang="en-US"/>
          </a:p>
        </p:txBody>
      </p:sp>
      <p:sp>
        <p:nvSpPr>
          <p:cNvPr id="117762" name="内容占位符 2"/>
          <p:cNvSpPr>
            <a:spLocks noGrp="1"/>
          </p:cNvSpPr>
          <p:nvPr>
            <p:ph idx="1"/>
          </p:nvPr>
        </p:nvSpPr>
        <p:spPr>
          <a:xfrm>
            <a:off x="467360" y="764858"/>
            <a:ext cx="8229600" cy="4967287"/>
          </a:xfrm>
        </p:spPr>
        <p:txBody>
          <a:bodyPr anchor="t" anchorCtr="0"/>
          <a:p>
            <a:pPr>
              <a:lnSpc>
                <a:spcPct val="120000"/>
              </a:lnSpc>
            </a:pPr>
            <a:r>
              <a:rPr lang="zh-CN" altLang="en-US" sz="2400" b="0" dirty="0">
                <a:latin typeface="微软雅黑" panose="020B0503020204020204" pitchFamily="34" charset="-122"/>
                <a:ea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rPr>
              <a:t>）</a:t>
            </a:r>
            <a:r>
              <a:rPr lang="zh-CN" altLang="zh-CN" sz="2400" b="0" dirty="0">
                <a:latin typeface="微软雅黑" panose="020B0503020204020204" pitchFamily="34" charset="-122"/>
                <a:ea typeface="微软雅黑" panose="020B0503020204020204" pitchFamily="34" charset="-122"/>
              </a:rPr>
              <a:t>金融商品转让</a:t>
            </a:r>
            <a:endParaRPr lang="zh-CN" altLang="en-US" sz="2400" b="0" dirty="0">
              <a:latin typeface="微软雅黑" panose="020B0503020204020204" pitchFamily="34" charset="-122"/>
              <a:ea typeface="微软雅黑" panose="020B0503020204020204" pitchFamily="34" charset="-122"/>
            </a:endParaRPr>
          </a:p>
          <a:p>
            <a:pPr>
              <a:lnSpc>
                <a:spcPct val="120000"/>
              </a:lnSpc>
            </a:pPr>
            <a:r>
              <a:rPr lang="zh-CN" altLang="zh-CN" sz="2400" b="0" dirty="0">
                <a:latin typeface="微软雅黑" panose="020B0503020204020204" pitchFamily="34" charset="-122"/>
                <a:ea typeface="微软雅黑" panose="020B0503020204020204" pitchFamily="34" charset="-122"/>
              </a:rPr>
              <a:t>销售额＝卖出价—买入价</a:t>
            </a:r>
            <a:r>
              <a:rPr lang="zh-CN" altLang="en-US" sz="2400" b="0" dirty="0">
                <a:latin typeface="微软雅黑" panose="020B0503020204020204" pitchFamily="34" charset="-122"/>
                <a:ea typeface="微软雅黑" panose="020B0503020204020204" pitchFamily="34" charset="-122"/>
              </a:rPr>
              <a:t>（</a:t>
            </a:r>
            <a:r>
              <a:rPr lang="zh-CN" altLang="zh-CN" sz="2400" b="0" dirty="0">
                <a:latin typeface="微软雅黑" panose="020B0503020204020204" pitchFamily="34" charset="-122"/>
                <a:ea typeface="微软雅黑" panose="020B0503020204020204" pitchFamily="34" charset="-122"/>
              </a:rPr>
              <a:t>注意</a:t>
            </a:r>
            <a:r>
              <a:rPr lang="zh-CN" altLang="en-US" sz="2400" b="0" dirty="0">
                <a:latin typeface="微软雅黑" panose="020B0503020204020204" pitchFamily="34" charset="-122"/>
                <a:ea typeface="微软雅黑" panose="020B0503020204020204" pitchFamily="34" charset="-122"/>
              </a:rPr>
              <a:t>：</a:t>
            </a:r>
            <a:r>
              <a:rPr lang="zh-CN" altLang="zh-CN" sz="2400" b="0" dirty="0">
                <a:latin typeface="微软雅黑" panose="020B0503020204020204" pitchFamily="34" charset="-122"/>
                <a:ea typeface="微软雅黑" panose="020B0503020204020204" pitchFamily="34" charset="-122"/>
              </a:rPr>
              <a:t>换算成不含税</a:t>
            </a:r>
            <a:r>
              <a:rPr lang="zh-CN" altLang="en-US" sz="2400" b="0" dirty="0">
                <a:latin typeface="微软雅黑" panose="020B0503020204020204" pitchFamily="34" charset="-122"/>
                <a:ea typeface="微软雅黑" panose="020B0503020204020204" pitchFamily="34" charset="-122"/>
              </a:rPr>
              <a:t>）</a:t>
            </a:r>
            <a:r>
              <a:rPr lang="zh-CN" altLang="zh-CN" sz="2400" b="0" dirty="0">
                <a:latin typeface="微软雅黑" panose="020B0503020204020204" pitchFamily="34" charset="-122"/>
                <a:ea typeface="微软雅黑" panose="020B0503020204020204" pitchFamily="34" charset="-122"/>
              </a:rPr>
              <a:t> </a:t>
            </a:r>
            <a:endParaRPr lang="zh-CN" altLang="zh-CN" sz="2400" b="0" dirty="0">
              <a:latin typeface="微软雅黑" panose="020B0503020204020204" pitchFamily="34" charset="-122"/>
              <a:ea typeface="微软雅黑" panose="020B0503020204020204" pitchFamily="34" charset="-122"/>
            </a:endParaRPr>
          </a:p>
          <a:p>
            <a:pPr>
              <a:lnSpc>
                <a:spcPct val="120000"/>
              </a:lnSpc>
            </a:pPr>
            <a:r>
              <a:rPr lang="zh-CN" altLang="zh-CN" sz="2400" b="0" dirty="0">
                <a:solidFill>
                  <a:srgbClr val="FF0000"/>
                </a:solidFill>
                <a:latin typeface="微软雅黑" panose="020B0503020204020204" pitchFamily="34" charset="-122"/>
                <a:ea typeface="微软雅黑" panose="020B0503020204020204" pitchFamily="34" charset="-122"/>
              </a:rPr>
              <a:t>【提示</a:t>
            </a:r>
            <a:r>
              <a:rPr lang="en-US" altLang="zh-CN" sz="2400" b="0" dirty="0">
                <a:solidFill>
                  <a:srgbClr val="FF0000"/>
                </a:solidFill>
                <a:latin typeface="微软雅黑" panose="020B0503020204020204" pitchFamily="34" charset="-122"/>
                <a:ea typeface="微软雅黑" panose="020B0503020204020204" pitchFamily="34" charset="-122"/>
              </a:rPr>
              <a:t>1</a:t>
            </a:r>
            <a:r>
              <a:rPr lang="zh-CN" altLang="zh-CN" sz="2400" b="0" dirty="0">
                <a:solidFill>
                  <a:srgbClr val="FF0000"/>
                </a:solidFill>
                <a:latin typeface="微软雅黑" panose="020B0503020204020204" pitchFamily="34" charset="-122"/>
                <a:ea typeface="微软雅黑" panose="020B0503020204020204" pitchFamily="34" charset="-122"/>
              </a:rPr>
              <a:t>】</a:t>
            </a:r>
            <a:r>
              <a:rPr lang="zh-CN" altLang="zh-CN" sz="2400" b="0" dirty="0">
                <a:latin typeface="微软雅黑" panose="020B0503020204020204" pitchFamily="34" charset="-122"/>
                <a:ea typeface="微软雅黑" panose="020B0503020204020204" pitchFamily="34" charset="-122"/>
              </a:rPr>
              <a:t>正负差盈亏相抵后的余额为销售额。若相抵后出现负差，可结转下一纳税期相抵，但年末时仍出现负差的，不得转入下一个会计年度。</a:t>
            </a:r>
            <a:r>
              <a:rPr lang="zh-CN" altLang="en-US" sz="2400" b="0" dirty="0">
                <a:latin typeface="微软雅黑" panose="020B0503020204020204" pitchFamily="34" charset="-122"/>
                <a:ea typeface="微软雅黑" panose="020B0503020204020204" pitchFamily="34" charset="-122"/>
              </a:rPr>
              <a:t>（</a:t>
            </a:r>
            <a:r>
              <a:rPr lang="zh-CN" altLang="zh-CN" sz="2400" b="0" dirty="0">
                <a:latin typeface="微软雅黑" panose="020B0503020204020204" pitchFamily="34" charset="-122"/>
                <a:ea typeface="微软雅黑" panose="020B0503020204020204" pitchFamily="34" charset="-122"/>
              </a:rPr>
              <a:t>记忆小贴士</a:t>
            </a:r>
            <a:r>
              <a:rPr lang="zh-CN" altLang="en-US" sz="2400" b="0" dirty="0">
                <a:latin typeface="微软雅黑" panose="020B0503020204020204" pitchFamily="34" charset="-122"/>
                <a:ea typeface="微软雅黑" panose="020B0503020204020204" pitchFamily="34" charset="-122"/>
              </a:rPr>
              <a:t>：</a:t>
            </a:r>
            <a:r>
              <a:rPr lang="zh-CN" altLang="zh-CN" sz="2400" b="0" dirty="0">
                <a:latin typeface="微软雅黑" panose="020B0503020204020204" pitchFamily="34" charset="-122"/>
                <a:ea typeface="微软雅黑" panose="020B0503020204020204" pitchFamily="34" charset="-122"/>
              </a:rPr>
              <a:t>同年度负差可结转相抵</a:t>
            </a:r>
            <a:r>
              <a:rPr lang="zh-CN" altLang="en-US" sz="2400" b="0" dirty="0">
                <a:latin typeface="微软雅黑" panose="020B0503020204020204" pitchFamily="34" charset="-122"/>
                <a:ea typeface="微软雅黑" panose="020B0503020204020204" pitchFamily="34" charset="-122"/>
              </a:rPr>
              <a:t>）</a:t>
            </a:r>
            <a:endParaRPr lang="zh-CN" altLang="zh-CN" sz="2400" b="0" dirty="0">
              <a:latin typeface="微软雅黑" panose="020B0503020204020204" pitchFamily="34" charset="-122"/>
              <a:ea typeface="微软雅黑" panose="020B0503020204020204" pitchFamily="34" charset="-122"/>
            </a:endParaRPr>
          </a:p>
          <a:p>
            <a:pPr>
              <a:lnSpc>
                <a:spcPct val="120000"/>
              </a:lnSpc>
            </a:pPr>
            <a:r>
              <a:rPr lang="zh-CN" altLang="zh-CN" sz="2400" b="0" dirty="0">
                <a:solidFill>
                  <a:srgbClr val="FF0000"/>
                </a:solidFill>
                <a:latin typeface="微软雅黑" panose="020B0503020204020204" pitchFamily="34" charset="-122"/>
                <a:ea typeface="微软雅黑" panose="020B0503020204020204" pitchFamily="34" charset="-122"/>
              </a:rPr>
              <a:t>【提示</a:t>
            </a:r>
            <a:r>
              <a:rPr lang="en-US" altLang="zh-CN" sz="2400" b="0" dirty="0">
                <a:solidFill>
                  <a:srgbClr val="FF0000"/>
                </a:solidFill>
                <a:latin typeface="微软雅黑" panose="020B0503020204020204" pitchFamily="34" charset="-122"/>
                <a:ea typeface="微软雅黑" panose="020B0503020204020204" pitchFamily="34" charset="-122"/>
              </a:rPr>
              <a:t>2</a:t>
            </a:r>
            <a:r>
              <a:rPr lang="zh-CN" altLang="zh-CN" sz="2400" b="0" dirty="0">
                <a:solidFill>
                  <a:srgbClr val="FF0000"/>
                </a:solidFill>
                <a:latin typeface="微软雅黑" panose="020B0503020204020204" pitchFamily="34" charset="-122"/>
                <a:ea typeface="微软雅黑" panose="020B0503020204020204" pitchFamily="34" charset="-122"/>
              </a:rPr>
              <a:t>】</a:t>
            </a:r>
            <a:r>
              <a:rPr lang="zh-CN" altLang="zh-CN" sz="2400" b="0" dirty="0">
                <a:latin typeface="微软雅黑" panose="020B0503020204020204" pitchFamily="34" charset="-122"/>
                <a:ea typeface="微软雅黑" panose="020B0503020204020204" pitchFamily="34" charset="-122"/>
              </a:rPr>
              <a:t>买入价可选择按照加权平均法或移动加权平均法进行核算，选择后</a:t>
            </a:r>
            <a:r>
              <a:rPr lang="en-US" altLang="zh-CN" sz="2400" b="0" dirty="0">
                <a:latin typeface="微软雅黑" panose="020B0503020204020204" pitchFamily="34" charset="-122"/>
                <a:ea typeface="微软雅黑" panose="020B0503020204020204" pitchFamily="34" charset="-122"/>
              </a:rPr>
              <a:t>36</a:t>
            </a:r>
            <a:r>
              <a:rPr lang="zh-CN" altLang="zh-CN" sz="2400" b="0" dirty="0">
                <a:latin typeface="微软雅黑" panose="020B0503020204020204" pitchFamily="34" charset="-122"/>
                <a:ea typeface="微软雅黑" panose="020B0503020204020204" pitchFamily="34" charset="-122"/>
              </a:rPr>
              <a:t>个月内不得变更。</a:t>
            </a:r>
            <a:endParaRPr lang="zh-CN" altLang="zh-CN" sz="2400" b="0" dirty="0">
              <a:latin typeface="微软雅黑" panose="020B0503020204020204" pitchFamily="34" charset="-122"/>
              <a:ea typeface="微软雅黑" panose="020B0503020204020204" pitchFamily="34" charset="-122"/>
            </a:endParaRPr>
          </a:p>
          <a:p>
            <a:pPr>
              <a:lnSpc>
                <a:spcPct val="120000"/>
              </a:lnSpc>
            </a:pPr>
            <a:r>
              <a:rPr lang="zh-CN" altLang="zh-CN" sz="2400" b="0" dirty="0">
                <a:solidFill>
                  <a:srgbClr val="FF0000"/>
                </a:solidFill>
                <a:latin typeface="微软雅黑" panose="020B0503020204020204" pitchFamily="34" charset="-122"/>
                <a:ea typeface="微软雅黑" panose="020B0503020204020204" pitchFamily="34" charset="-122"/>
              </a:rPr>
              <a:t>【提示</a:t>
            </a:r>
            <a:r>
              <a:rPr lang="en-US" altLang="zh-CN" sz="2400" b="0" dirty="0">
                <a:solidFill>
                  <a:srgbClr val="FF0000"/>
                </a:solidFill>
                <a:latin typeface="微软雅黑" panose="020B0503020204020204" pitchFamily="34" charset="-122"/>
                <a:ea typeface="微软雅黑" panose="020B0503020204020204" pitchFamily="34" charset="-122"/>
              </a:rPr>
              <a:t>3</a:t>
            </a:r>
            <a:r>
              <a:rPr lang="zh-CN" altLang="zh-CN" sz="2400" b="0" dirty="0">
                <a:solidFill>
                  <a:srgbClr val="FF0000"/>
                </a:solidFill>
                <a:latin typeface="微软雅黑" panose="020B0503020204020204" pitchFamily="34" charset="-122"/>
                <a:ea typeface="微软雅黑" panose="020B0503020204020204" pitchFamily="34" charset="-122"/>
              </a:rPr>
              <a:t>】</a:t>
            </a:r>
            <a:r>
              <a:rPr lang="zh-CN" altLang="zh-CN" sz="2400" b="0" dirty="0">
                <a:latin typeface="微软雅黑" panose="020B0503020204020204" pitchFamily="34" charset="-122"/>
                <a:ea typeface="微软雅黑" panose="020B0503020204020204" pitchFamily="34" charset="-122"/>
              </a:rPr>
              <a:t>金融商品转让不得开具增值税专用发票</a:t>
            </a:r>
            <a:endParaRPr lang="zh-CN" altLang="zh-CN" sz="2400" b="0" dirty="0">
              <a:latin typeface="微软雅黑" panose="020B0503020204020204" pitchFamily="34" charset="-122"/>
              <a:ea typeface="微软雅黑" panose="020B0503020204020204" pitchFamily="34" charset="-122"/>
            </a:endParaRPr>
          </a:p>
          <a:p>
            <a:endParaRPr lang="zh-CN" altLang="en-US" sz="2400" b="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5" name="标题 1"/>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18786" name="内容占位符 2"/>
          <p:cNvSpPr>
            <a:spLocks noGrp="1"/>
          </p:cNvSpPr>
          <p:nvPr>
            <p:ph idx="1"/>
          </p:nvPr>
        </p:nvSpPr>
        <p:spPr>
          <a:xfrm>
            <a:off x="285750" y="428625"/>
            <a:ext cx="8401050" cy="5664200"/>
          </a:xfrm>
        </p:spPr>
        <p:txBody>
          <a:bodyPr wrap="square" lIns="91440" tIns="45720" rIns="91440" bIns="45720" anchor="t" anchorCtr="0"/>
          <a:p>
            <a:pPr>
              <a:lnSpc>
                <a:spcPct val="120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zh-CN" sz="2400" b="0" dirty="0">
                <a:latin typeface="微软雅黑" panose="020B0503020204020204" pitchFamily="34" charset="-122"/>
                <a:ea typeface="微软雅黑" panose="020B0503020204020204" pitchFamily="34" charset="-122"/>
                <a:cs typeface="微软雅黑" panose="020B0503020204020204" pitchFamily="34" charset="-122"/>
              </a:rPr>
              <a:t>经纪代理服务</a:t>
            </a:r>
            <a:endParaRPr lang="zh-CN" altLang="zh-CN"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zh-CN" altLang="zh-CN" sz="2400" b="0" dirty="0">
                <a:latin typeface="微软雅黑" panose="020B0503020204020204" pitchFamily="34" charset="-122"/>
                <a:ea typeface="微软雅黑" panose="020B0503020204020204" pitchFamily="34" charset="-122"/>
                <a:cs typeface="微软雅黑" panose="020B0503020204020204" pitchFamily="34" charset="-122"/>
              </a:rPr>
              <a:t>销售额＝全部价款和价外费用—向委托方收取并代为支付的政府性基金或行政事业性收费</a:t>
            </a:r>
            <a:endParaRPr lang="zh-CN" altLang="zh-CN"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向委托方收取的政府性基金或者行政事业性收费，不得开具增值税专用发票。</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）融资租赁和融资性售后回租业务。经人民银行、银监会或者商务部批准提供</a:t>
            </a:r>
            <a:r>
              <a:rPr lang="zh-CN" altLang="en-US" sz="2400" b="0" dirty="0">
                <a:solidFill>
                  <a:srgbClr val="0070C0"/>
                </a:solidFill>
                <a:latin typeface="微软雅黑" panose="020B0503020204020204" pitchFamily="34" charset="-122"/>
                <a:ea typeface="微软雅黑" panose="020B0503020204020204" pitchFamily="34" charset="-122"/>
                <a:cs typeface="微软雅黑" panose="020B0503020204020204" pitchFamily="34" charset="-122"/>
              </a:rPr>
              <a:t>融资租赁服务</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，以取得的</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全部价款和价外费用</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0070C0"/>
                </a:solidFill>
                <a:latin typeface="微软雅黑" panose="020B0503020204020204" pitchFamily="34" charset="-122"/>
                <a:ea typeface="微软雅黑" panose="020B0503020204020204" pitchFamily="34" charset="-122"/>
                <a:cs typeface="微软雅黑" panose="020B0503020204020204" pitchFamily="34" charset="-122"/>
              </a:rPr>
              <a:t>扣除</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支付的</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借款利息</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（包括外汇借款和人民币借款利息）、</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发行债券利息</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和</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车辆购置税</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后的余额为销售额；经批准提供</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融资性售后回租服务</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，以取得的</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全部价款和价外费用</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（不含本金），</a:t>
            </a:r>
            <a:r>
              <a:rPr lang="zh-CN" altLang="en-US" sz="2400" b="0" dirty="0">
                <a:solidFill>
                  <a:srgbClr val="0070C0"/>
                </a:solidFill>
                <a:latin typeface="微软雅黑" panose="020B0503020204020204" pitchFamily="34" charset="-122"/>
                <a:ea typeface="微软雅黑" panose="020B0503020204020204" pitchFamily="34" charset="-122"/>
                <a:cs typeface="微软雅黑" panose="020B0503020204020204" pitchFamily="34" charset="-122"/>
              </a:rPr>
              <a:t>扣除</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对外支付的</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借款利息</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（包括外汇借款和人民币借款利息）、</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发行债券利息</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后的余额作为销售额。</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89" name="标题 1"/>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19810" name="内容占位符 2"/>
          <p:cNvSpPr>
            <a:spLocks noGrp="1"/>
          </p:cNvSpPr>
          <p:nvPr>
            <p:ph idx="1"/>
          </p:nvPr>
        </p:nvSpPr>
        <p:spPr>
          <a:xfrm>
            <a:off x="428625" y="500063"/>
            <a:ext cx="8258175" cy="5592762"/>
          </a:xfrm>
        </p:spPr>
        <p:txBody>
          <a:bodyPr wrap="square" lIns="91440" tIns="45720" rIns="91440" bIns="45720" anchor="t" anchorCtr="0"/>
          <a:p>
            <a:pPr>
              <a:lnSpc>
                <a:spcPct val="120000"/>
              </a:lnSpc>
              <a:spcBef>
                <a:spcPts val="20"/>
              </a:spcBef>
              <a:spcAft>
                <a:spcPts val="0"/>
              </a:spcAft>
            </a:pPr>
            <a:r>
              <a:rPr lang="en-US" altLang="en-US" sz="2400" b="0" dirty="0">
                <a:solidFill>
                  <a:srgbClr val="4F009E"/>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400" b="0" dirty="0">
                <a:solidFill>
                  <a:srgbClr val="4F009E"/>
                </a:solidFill>
                <a:latin typeface="微软雅黑" panose="020B0503020204020204" pitchFamily="34" charset="-122"/>
                <a:ea typeface="微软雅黑" panose="020B0503020204020204" pitchFamily="34" charset="-122"/>
                <a:cs typeface="微软雅黑" panose="020B0503020204020204" pitchFamily="34" charset="-122"/>
              </a:rPr>
              <a:t>销售额确定的其他特殊规定</a:t>
            </a:r>
            <a:endParaRPr lang="zh-CN" altLang="en-US" sz="2400" b="0" dirty="0">
              <a:solidFill>
                <a:srgbClr val="4F009E"/>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）航空运输企业的销售额，不包括代收的机场建设费和代售其他航空运输企业客票而代收转付的价款。</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）试点纳税人中的一般纳税人提供客运场站服务，以其取得的全部价款和价外费用，扣除支付给承运方运费后的余额为销售额。</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zh-CN" sz="2400" b="0" dirty="0">
                <a:latin typeface="微软雅黑" panose="020B0503020204020204" pitchFamily="34" charset="-122"/>
                <a:ea typeface="微软雅黑" panose="020B0503020204020204" pitchFamily="34" charset="-122"/>
                <a:cs typeface="微软雅黑" panose="020B0503020204020204" pitchFamily="34" charset="-122"/>
              </a:rPr>
              <a:t>试点纳税人提供旅游服务</a:t>
            </a:r>
            <a:endParaRPr lang="zh-CN" altLang="zh-CN"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zh-CN" sz="2400" b="0" dirty="0">
                <a:latin typeface="微软雅黑" panose="020B0503020204020204" pitchFamily="34" charset="-122"/>
                <a:ea typeface="微软雅黑" panose="020B0503020204020204" pitchFamily="34" charset="-122"/>
                <a:cs typeface="微软雅黑" panose="020B0503020204020204" pitchFamily="34" charset="-122"/>
              </a:rPr>
              <a:t>销售额＝全部价款和价外费用—向旅游服务购买方收取并支付给其他单位或者个人的住宿费、餐饮费、交通费、签证费、门票费和支付给其他接团旅游企业的旅游费用。</a:t>
            </a:r>
            <a:endParaRPr lang="zh-CN" altLang="zh-CN" sz="2400" b="0" dirty="0">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3" name="标题 1"/>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20834" name="内容占位符 2"/>
          <p:cNvSpPr>
            <a:spLocks noGrp="1"/>
          </p:cNvSpPr>
          <p:nvPr>
            <p:ph idx="1"/>
          </p:nvPr>
        </p:nvSpPr>
        <p:spPr>
          <a:xfrm>
            <a:off x="457200" y="563563"/>
            <a:ext cx="8229600" cy="4967287"/>
          </a:xfrm>
        </p:spPr>
        <p:txBody>
          <a:bodyPr wrap="square" lIns="91440" tIns="45720" rIns="91440" bIns="45720" anchor="t" anchorCtr="0"/>
          <a:p>
            <a:pPr>
              <a:lnSpc>
                <a:spcPct val="120000"/>
              </a:lnSpc>
              <a:spcBef>
                <a:spcPct val="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zh-CN" sz="2400" b="0" dirty="0">
                <a:latin typeface="微软雅黑" panose="020B0503020204020204" pitchFamily="34" charset="-122"/>
                <a:ea typeface="微软雅黑" panose="020B0503020204020204" pitchFamily="34" charset="-122"/>
                <a:cs typeface="微软雅黑" panose="020B0503020204020204" pitchFamily="34" charset="-122"/>
              </a:rPr>
              <a:t>试点纳税人提供建筑服务适用简易计税方法的销售额＝全部价款和价外费用—支付的分包款</a:t>
            </a:r>
            <a:endParaRPr lang="zh-CN" altLang="zh-CN"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ct val="0"/>
              </a:spcBef>
              <a:spcAft>
                <a:spcPts val="0"/>
              </a:spcAft>
            </a:pP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ct val="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zh-CN" sz="2400" b="0" dirty="0">
                <a:latin typeface="微软雅黑" panose="020B0503020204020204" pitchFamily="34" charset="-122"/>
                <a:ea typeface="微软雅黑" panose="020B0503020204020204" pitchFamily="34" charset="-122"/>
                <a:cs typeface="微软雅黑" panose="020B0503020204020204" pitchFamily="34" charset="-122"/>
              </a:rPr>
              <a:t>房地产开发企业中的一般纳税人销售其开发的房地产项目</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zh-CN" sz="2400" b="0" dirty="0">
                <a:latin typeface="微软雅黑" panose="020B0503020204020204" pitchFamily="34" charset="-122"/>
                <a:ea typeface="微软雅黑" panose="020B0503020204020204" pitchFamily="34" charset="-122"/>
                <a:cs typeface="微软雅黑" panose="020B0503020204020204" pitchFamily="34" charset="-122"/>
              </a:rPr>
              <a:t>选择简易计税方法的房地产老项目除外</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zh-CN" sz="2400" b="0" dirty="0">
                <a:latin typeface="微软雅黑" panose="020B0503020204020204" pitchFamily="34" charset="-122"/>
                <a:ea typeface="微软雅黑" panose="020B0503020204020204" pitchFamily="34" charset="-122"/>
                <a:cs typeface="微软雅黑" panose="020B0503020204020204" pitchFamily="34" charset="-122"/>
              </a:rPr>
              <a:t>销售额＝全部价款和价外费用—受让土地时向政府部门支付的土地价款</a:t>
            </a:r>
            <a:endParaRPr lang="zh-CN" altLang="zh-CN"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ct val="0"/>
              </a:spcBef>
              <a:spcAft>
                <a:spcPts val="0"/>
              </a:spcAft>
            </a:pPr>
            <a:r>
              <a:rPr lang="zh-CN" altLang="en-US" sz="2400" b="0" dirty="0">
                <a:solidFill>
                  <a:srgbClr val="0070C0"/>
                </a:solidFill>
                <a:latin typeface="微软雅黑" panose="020B0503020204020204" pitchFamily="34" charset="-122"/>
                <a:ea typeface="微软雅黑" panose="020B0503020204020204" pitchFamily="34" charset="-122"/>
                <a:cs typeface="微软雅黑" panose="020B0503020204020204" pitchFamily="34" charset="-122"/>
              </a:rPr>
              <a:t>房地产老项目，</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是指</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建筑工程施工许可证</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注明的合同开工日期在</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2016</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日前的房地产项目。</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ct val="0"/>
              </a:spcBef>
              <a:spcAft>
                <a:spcPts val="0"/>
              </a:spcAft>
            </a:pP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7" name="标题 1"/>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22882" name="内容占位符 2"/>
          <p:cNvSpPr>
            <a:spLocks noGrp="1"/>
          </p:cNvSpPr>
          <p:nvPr>
            <p:ph idx="1"/>
          </p:nvPr>
        </p:nvSpPr>
        <p:spPr>
          <a:xfrm>
            <a:off x="668655" y="1125855"/>
            <a:ext cx="8018145" cy="4966970"/>
          </a:xfrm>
        </p:spPr>
        <p:txBody>
          <a:bodyPr wrap="square" lIns="91440" tIns="45720" rIns="91440" bIns="45720" anchor="t" anchorCtr="0"/>
          <a:p>
            <a:pPr>
              <a:lnSpc>
                <a:spcPct val="125000"/>
              </a:lnSpc>
              <a:spcBef>
                <a:spcPts val="20"/>
              </a:spcBef>
              <a:spcAft>
                <a:spcPts val="0"/>
              </a:spcAft>
            </a:pP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（二）进项税额</a:t>
            </a:r>
            <a:endPar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进项税额，是指纳税人购进货物、加工修理修配劳务、服务、无形资产或者不动产，支付或者负担的增值税额。在开具增值税专用发票的情况下，销售方收取的销项税额就是购买方支付的进项税额。</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增值税进项税额确定的</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关键</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就是判断哪些进项税额可以抵扣，哪些不得抵扣。</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1"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23906" name="Rectangle 3"/>
          <p:cNvSpPr>
            <a:spLocks noGrp="1"/>
          </p:cNvSpPr>
          <p:nvPr>
            <p:ph idx="1"/>
          </p:nvPr>
        </p:nvSpPr>
        <p:spPr>
          <a:xfrm>
            <a:off x="323850" y="549275"/>
            <a:ext cx="8229600" cy="5616575"/>
          </a:xfrm>
        </p:spPr>
        <p:txBody>
          <a:bodyPr wrap="square" lIns="91440" tIns="45720" rIns="91440" bIns="45720" anchor="t" anchorCtr="0"/>
          <a:p>
            <a:pPr eaLnBrk="1" hangingPunct="1">
              <a:lnSpc>
                <a:spcPct val="120000"/>
              </a:lnSpc>
              <a:spcBef>
                <a:spcPts val="20"/>
              </a:spcBef>
              <a:spcAft>
                <a:spcPts val="0"/>
              </a:spcAft>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准予从销项税额中抵扣的进项税额</a:t>
            </a:r>
            <a:endParaRPr lang="zh-CN" altLang="en-US"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）一般纳税人（从国内）购进货物或者应税劳务的进项税额，为从销售方取得的“</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增值税专用发票</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”上注明的增值税税额。</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0"/>
              </a:spcBef>
              <a:spcAft>
                <a:spcPts val="0"/>
              </a:spcAft>
            </a:pP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解释</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非</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增值税专用发票</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不得抵扣。</a:t>
            </a:r>
            <a:endPar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0"/>
              </a:spcBef>
              <a:spcAft>
                <a:spcPts val="0"/>
              </a:spcAft>
            </a:pP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解释</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一般纳税人从小规模纳税人取得的普通发票，不得作为抵扣依据；但一般纳税人取得由税务机关为小规模纳税人代开的增值税专用发票，可以将专用发票上填写的税额作为进项税额抵扣。</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Rectangle 2"/>
          <p:cNvSpPr>
            <a:spLocks noGrp="1"/>
          </p:cNvSpPr>
          <p:nvPr>
            <p:ph type="title" idx="4294967295"/>
          </p:nvPr>
        </p:nvSpPr>
        <p:spPr>
          <a:xfrm>
            <a:off x="539750" y="260350"/>
            <a:ext cx="7905750" cy="563563"/>
          </a:xfrm>
        </p:spPr>
        <p:txBody>
          <a:bodyPr wrap="square" lIns="91440" tIns="45720" rIns="91440" bIns="45720" anchor="ctr" anchorCtr="0"/>
          <a:p>
            <a:pPr algn="ctr" eaLnBrk="1" hangingPunct="1"/>
            <a:r>
              <a:rPr lang="zh-CN" altLang="en-US" sz="2800" b="0" dirty="0">
                <a:solidFill>
                  <a:srgbClr val="FF0000"/>
                </a:solidFill>
                <a:latin typeface="微软雅黑" panose="020B0503020204020204" pitchFamily="34" charset="-122"/>
                <a:ea typeface="微软雅黑" panose="020B0503020204020204" pitchFamily="34" charset="-122"/>
              </a:rPr>
              <a:t>一、增值税的征税范围</a:t>
            </a:r>
            <a:r>
              <a:rPr lang="zh-CN" altLang="en-US" dirty="0">
                <a:solidFill>
                  <a:srgbClr val="FF0000"/>
                </a:solidFill>
                <a:ea typeface="宋体" panose="02010600030101010101" pitchFamily="2" charset="-122"/>
              </a:rPr>
              <a:t> </a:t>
            </a:r>
            <a:endParaRPr lang="zh-CN" altLang="en-US" dirty="0">
              <a:solidFill>
                <a:srgbClr val="FF0000"/>
              </a:solidFill>
              <a:ea typeface="宋体" panose="02010600030101010101" pitchFamily="2" charset="-122"/>
            </a:endParaRPr>
          </a:p>
        </p:txBody>
      </p:sp>
      <p:sp>
        <p:nvSpPr>
          <p:cNvPr id="55298" name="Rectangle 3"/>
          <p:cNvSpPr>
            <a:spLocks noGrp="1"/>
          </p:cNvSpPr>
          <p:nvPr>
            <p:ph type="body" idx="4294967295"/>
          </p:nvPr>
        </p:nvSpPr>
        <p:spPr>
          <a:xfrm>
            <a:off x="611505" y="1153795"/>
            <a:ext cx="7873365" cy="4551045"/>
          </a:xfrm>
          <a:ln>
            <a:solidFill>
              <a:srgbClr val="FFC000"/>
            </a:solidFill>
          </a:ln>
        </p:spPr>
        <p:txBody>
          <a:bodyPr wrap="square" lIns="91440" tIns="45720" rIns="91440" bIns="45720" anchor="t" anchorCtr="0"/>
          <a:p>
            <a:pPr eaLnBrk="1" hangingPunct="1">
              <a:lnSpc>
                <a:spcPct val="125000"/>
              </a:lnSpc>
            </a:pPr>
            <a:r>
              <a:rPr lang="en-US" altLang="zh-CN" sz="2400" dirty="0">
                <a:ea typeface="宋体" panose="02010600030101010101" pitchFamily="2" charset="-122"/>
              </a:rPr>
              <a:t>【</a:t>
            </a:r>
            <a:r>
              <a:rPr lang="zh-CN" altLang="en-US" sz="2400" dirty="0">
                <a:ea typeface="宋体" panose="02010600030101010101" pitchFamily="2" charset="-122"/>
              </a:rPr>
              <a:t>引例</a:t>
            </a:r>
            <a:r>
              <a:rPr lang="en-US" altLang="zh-CN" sz="2400" dirty="0">
                <a:ea typeface="宋体" panose="02010600030101010101" pitchFamily="2" charset="-122"/>
              </a:rPr>
              <a:t>】</a:t>
            </a:r>
            <a:r>
              <a:rPr lang="zh-CN" altLang="en-US" sz="2400" dirty="0">
                <a:ea typeface="宋体" panose="02010600030101010101" pitchFamily="2" charset="-122"/>
              </a:rPr>
              <a:t>兴隆食品公司主要从事各种糕点的生产、销售业务。在销售过程中，客户可以自提货物，也可以由兴隆公司代办托运，还可以由兴隆公司送货上门；每年春节、端午节、中秋节和国庆节期间，兴隆公司都将生产的食品分发给企业职工；并向各大超市免费赠送新产品，以提升产品知名度。</a:t>
            </a:r>
            <a:endParaRPr lang="zh-CN" altLang="en-US" sz="2400" dirty="0">
              <a:ea typeface="宋体" panose="02010600030101010101" pitchFamily="2" charset="-122"/>
            </a:endParaRPr>
          </a:p>
          <a:p>
            <a:pPr eaLnBrk="1" hangingPunct="1">
              <a:lnSpc>
                <a:spcPct val="125000"/>
              </a:lnSpc>
            </a:pPr>
            <a:r>
              <a:rPr lang="en-US" altLang="zh-CN" sz="2400" dirty="0">
                <a:ea typeface="宋体" panose="02010600030101010101" pitchFamily="2" charset="-122"/>
                <a:sym typeface="+mn-ea"/>
              </a:rPr>
              <a:t>    </a:t>
            </a:r>
            <a:r>
              <a:rPr lang="zh-CN" altLang="en-US" sz="2400" dirty="0">
                <a:ea typeface="宋体" panose="02010600030101010101" pitchFamily="2" charset="-122"/>
                <a:sym typeface="+mn-ea"/>
              </a:rPr>
              <a:t>此外，兴隆公司还利用企业的优越的地理位置，开设了一家餐厅，对外提供餐饮服务。</a:t>
            </a:r>
            <a:endParaRPr lang="zh-CN" altLang="en-US" sz="2400" dirty="0">
              <a:ea typeface="宋体" panose="02010600030101010101" pitchFamily="2" charset="-122"/>
            </a:endParaRPr>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5"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24930" name="Rectangle 3"/>
          <p:cNvSpPr>
            <a:spLocks noGrp="1"/>
          </p:cNvSpPr>
          <p:nvPr>
            <p:ph idx="1"/>
          </p:nvPr>
        </p:nvSpPr>
        <p:spPr>
          <a:xfrm>
            <a:off x="468313" y="765175"/>
            <a:ext cx="8229600" cy="5545138"/>
          </a:xfrm>
        </p:spPr>
        <p:txBody>
          <a:bodyPr wrap="square" lIns="91440" tIns="45720" rIns="91440" bIns="45720" anchor="t" anchorCtr="0"/>
          <a:p>
            <a:pPr eaLnBrk="1" hangingPunct="1">
              <a:lnSpc>
                <a:spcPct val="120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）一般纳税人</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进口</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货物的进项税额，为从海关取得的海关</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进口增值税专用缴款书</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上注明的增值税税额。</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0"/>
              </a:spcBef>
              <a:spcAft>
                <a:spcPts val="0"/>
              </a:spcAft>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解释</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纳税人进口货物取得的海关进口增值税专用缴款书，是计算增值税进项税额的唯一依据。纳税人进口货物报关后，境外供货商向国内进口企业退还或返还的资金，或进口货物向境外实际支付的货款低于进口报关价格的差额，不作进项税额转出处理。</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09"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25954" name="Rectangle 3"/>
          <p:cNvSpPr>
            <a:spLocks noGrp="1"/>
          </p:cNvSpPr>
          <p:nvPr>
            <p:ph idx="1"/>
          </p:nvPr>
        </p:nvSpPr>
        <p:spPr>
          <a:xfrm>
            <a:off x="457200" y="1412875"/>
            <a:ext cx="8229600" cy="4495800"/>
          </a:xfrm>
        </p:spPr>
        <p:txBody>
          <a:bodyPr wrap="square" lIns="91440" tIns="45720" rIns="91440" bIns="45720" anchor="t" anchorCtr="0"/>
          <a:p>
            <a:pPr eaLnBrk="1" hangingPunct="1">
              <a:lnSpc>
                <a:spcPct val="120000"/>
              </a:lnSpc>
              <a:spcBef>
                <a:spcPts val="20"/>
              </a:spcBef>
              <a:spcAft>
                <a:spcPts val="0"/>
              </a:spcAft>
            </a:pP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案例</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某汽车制造厂进口汽车配件，在海关缴纳了</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万元的进口增值税，利用进口配件在国内生产销售汽车，在计算汽车制造厂当期销售环节应缴纳的增值税时，</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万元的进口增值税可以凭海关进口增值税专用缴款书抵扣。</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7" name="内容占位符 1"/>
          <p:cNvSpPr>
            <a:spLocks noGrp="1"/>
          </p:cNvSpPr>
          <p:nvPr/>
        </p:nvSpPr>
        <p:spPr>
          <a:xfrm>
            <a:off x="573088" y="460375"/>
            <a:ext cx="7713662" cy="5829300"/>
          </a:xfrm>
          <a:prstGeom prst="rect">
            <a:avLst/>
          </a:prstGeom>
          <a:noFill/>
          <a:ln w="9525">
            <a:noFill/>
          </a:ln>
        </p:spPr>
        <p:txBody>
          <a:bodyPr wrap="square" lIns="91440" tIns="45720" rIns="91440" bIns="45720" anchor="t" anchorCtr="0"/>
          <a:p>
            <a:pPr indent="466725" defTabSz="685800">
              <a:lnSpc>
                <a:spcPct val="140000"/>
              </a:lnSpc>
            </a:pPr>
            <a:r>
              <a:rPr lang="zh-CN" altLang="en-US" sz="2400" b="1" dirty="0">
                <a:latin typeface="微软雅黑" panose="020B0503020204020204" pitchFamily="34" charset="-122"/>
                <a:ea typeface="微软雅黑" panose="020B0503020204020204" pitchFamily="34" charset="-122"/>
              </a:rPr>
              <a:t>（</a:t>
            </a:r>
            <a:r>
              <a:rPr lang="en-US" altLang="zh-CN" sz="2400" b="1" dirty="0">
                <a:latin typeface="微软雅黑" panose="020B0503020204020204" pitchFamily="34" charset="-122"/>
                <a:ea typeface="微软雅黑" panose="020B0503020204020204" pitchFamily="34" charset="-122"/>
              </a:rPr>
              <a:t>3</a:t>
            </a:r>
            <a:r>
              <a:rPr lang="zh-CN" altLang="en-US" sz="2400" b="1" dirty="0">
                <a:latin typeface="微软雅黑" panose="020B0503020204020204" pitchFamily="34" charset="-122"/>
                <a:ea typeface="微软雅黑" panose="020B0503020204020204" pitchFamily="34" charset="-122"/>
              </a:rPr>
              <a:t>）</a:t>
            </a:r>
            <a:r>
              <a:rPr lang="zh-CN" altLang="zh-CN" sz="2400" b="1" dirty="0">
                <a:latin typeface="微软雅黑" panose="020B0503020204020204" pitchFamily="34" charset="-122"/>
                <a:ea typeface="微软雅黑" panose="020B0503020204020204" pitchFamily="34" charset="-122"/>
              </a:rPr>
              <a:t>纳税人购进农产品，按下列规定抵扣进项税额</a:t>
            </a:r>
            <a:r>
              <a:rPr lang="zh-CN" altLang="en-US" sz="2400" b="1" dirty="0">
                <a:latin typeface="微软雅黑" panose="020B0503020204020204" pitchFamily="34" charset="-122"/>
                <a:ea typeface="微软雅黑" panose="020B0503020204020204" pitchFamily="34" charset="-122"/>
              </a:rPr>
              <a:t>：</a:t>
            </a:r>
            <a:endParaRPr lang="en-US" altLang="zh-CN" sz="2400" b="1" dirty="0">
              <a:latin typeface="微软雅黑" panose="020B0503020204020204" pitchFamily="34" charset="-122"/>
              <a:ea typeface="微软雅黑" panose="020B0503020204020204" pitchFamily="34" charset="-122"/>
            </a:endParaRPr>
          </a:p>
          <a:p>
            <a:pPr indent="466725" defTabSz="685800">
              <a:lnSpc>
                <a:spcPct val="140000"/>
              </a:lnSpc>
            </a:pPr>
            <a:endParaRPr lang="en-US" altLang="zh-CN" sz="1800" dirty="0">
              <a:latin typeface="微软雅黑" panose="020B0503020204020204" pitchFamily="34" charset="-122"/>
              <a:ea typeface="微软雅黑" panose="020B0503020204020204" pitchFamily="34" charset="-122"/>
            </a:endParaRPr>
          </a:p>
          <a:p>
            <a:pPr indent="466725" defTabSz="685800">
              <a:lnSpc>
                <a:spcPct val="140000"/>
              </a:lnSpc>
            </a:pPr>
            <a:endParaRPr lang="en-US" altLang="zh-CN" sz="1800" dirty="0">
              <a:latin typeface="微软雅黑" panose="020B0503020204020204" pitchFamily="34" charset="-122"/>
              <a:ea typeface="微软雅黑" panose="020B0503020204020204" pitchFamily="34" charset="-122"/>
            </a:endParaRPr>
          </a:p>
          <a:p>
            <a:pPr indent="466725" defTabSz="685800">
              <a:lnSpc>
                <a:spcPct val="140000"/>
              </a:lnSpc>
            </a:pPr>
            <a:endParaRPr lang="en-US" altLang="zh-CN" sz="1800" dirty="0">
              <a:latin typeface="微软雅黑" panose="020B0503020204020204" pitchFamily="34" charset="-122"/>
              <a:ea typeface="微软雅黑" panose="020B0503020204020204" pitchFamily="34" charset="-122"/>
            </a:endParaRPr>
          </a:p>
          <a:p>
            <a:pPr indent="466725" defTabSz="685800">
              <a:lnSpc>
                <a:spcPct val="140000"/>
              </a:lnSpc>
            </a:pPr>
            <a:endParaRPr lang="en-US" altLang="zh-CN" sz="1800" dirty="0">
              <a:latin typeface="微软雅黑" panose="020B0503020204020204" pitchFamily="34" charset="-122"/>
              <a:ea typeface="微软雅黑" panose="020B0503020204020204" pitchFamily="34" charset="-122"/>
            </a:endParaRPr>
          </a:p>
          <a:p>
            <a:pPr indent="466725" defTabSz="685800">
              <a:lnSpc>
                <a:spcPct val="140000"/>
              </a:lnSpc>
            </a:pPr>
            <a:endParaRPr lang="en-US" altLang="zh-CN" sz="1800" dirty="0">
              <a:latin typeface="微软雅黑" panose="020B0503020204020204" pitchFamily="34" charset="-122"/>
              <a:ea typeface="微软雅黑" panose="020B0503020204020204" pitchFamily="34" charset="-122"/>
            </a:endParaRPr>
          </a:p>
          <a:p>
            <a:pPr indent="466725" defTabSz="685800">
              <a:lnSpc>
                <a:spcPct val="140000"/>
              </a:lnSpc>
            </a:pPr>
            <a:endParaRPr lang="en-US" altLang="zh-CN" sz="1800" dirty="0">
              <a:latin typeface="微软雅黑" panose="020B0503020204020204" pitchFamily="34" charset="-122"/>
              <a:ea typeface="微软雅黑" panose="020B0503020204020204" pitchFamily="34" charset="-122"/>
            </a:endParaRPr>
          </a:p>
          <a:p>
            <a:pPr indent="466725" defTabSz="685800">
              <a:lnSpc>
                <a:spcPct val="140000"/>
              </a:lnSpc>
            </a:pPr>
            <a:endParaRPr lang="en-US" altLang="zh-CN" sz="1800" dirty="0">
              <a:latin typeface="微软雅黑" panose="020B0503020204020204" pitchFamily="34" charset="-122"/>
              <a:ea typeface="微软雅黑" panose="020B0503020204020204" pitchFamily="34" charset="-122"/>
            </a:endParaRPr>
          </a:p>
          <a:p>
            <a:pPr indent="466725" defTabSz="685800">
              <a:lnSpc>
                <a:spcPct val="140000"/>
              </a:lnSpc>
            </a:pPr>
            <a:endParaRPr lang="en-US" altLang="zh-CN" sz="1800" dirty="0">
              <a:latin typeface="微软雅黑" panose="020B0503020204020204" pitchFamily="34" charset="-122"/>
              <a:ea typeface="微软雅黑" panose="020B0503020204020204" pitchFamily="34" charset="-122"/>
            </a:endParaRPr>
          </a:p>
          <a:p>
            <a:pPr indent="466725" defTabSz="685800">
              <a:lnSpc>
                <a:spcPct val="140000"/>
              </a:lnSpc>
            </a:pPr>
            <a:endParaRPr lang="en-US" altLang="zh-CN" sz="1800" dirty="0">
              <a:latin typeface="微软雅黑" panose="020B0503020204020204" pitchFamily="34" charset="-122"/>
              <a:ea typeface="微软雅黑" panose="020B0503020204020204" pitchFamily="34" charset="-122"/>
            </a:endParaRPr>
          </a:p>
          <a:p>
            <a:pPr indent="466725" defTabSz="685800">
              <a:lnSpc>
                <a:spcPct val="140000"/>
              </a:lnSpc>
            </a:pPr>
            <a:r>
              <a:rPr lang="zh-CN" altLang="zh-CN" sz="1800" b="1" dirty="0">
                <a:solidFill>
                  <a:srgbClr val="FF0000"/>
                </a:solidFill>
                <a:latin typeface="微软雅黑" panose="020B0503020204020204" pitchFamily="34" charset="-122"/>
                <a:ea typeface="微软雅黑" panose="020B0503020204020204" pitchFamily="34" charset="-122"/>
              </a:rPr>
              <a:t>【提示</a:t>
            </a:r>
            <a:r>
              <a:rPr lang="en-US" altLang="zh-CN" sz="1800" b="1" dirty="0">
                <a:solidFill>
                  <a:srgbClr val="FF0000"/>
                </a:solidFill>
                <a:latin typeface="微软雅黑" panose="020B0503020204020204" pitchFamily="34" charset="-122"/>
                <a:ea typeface="微软雅黑" panose="020B0503020204020204" pitchFamily="34" charset="-122"/>
              </a:rPr>
              <a:t>1</a:t>
            </a:r>
            <a:r>
              <a:rPr lang="zh-CN" altLang="zh-CN" sz="1800" b="1" dirty="0">
                <a:solidFill>
                  <a:srgbClr val="FF0000"/>
                </a:solidFill>
                <a:latin typeface="微软雅黑" panose="020B0503020204020204" pitchFamily="34" charset="-122"/>
                <a:ea typeface="微软雅黑" panose="020B0503020204020204" pitchFamily="34" charset="-122"/>
              </a:rPr>
              <a:t>】</a:t>
            </a:r>
            <a:r>
              <a:rPr lang="zh-CN" altLang="zh-CN" sz="1800" b="1" dirty="0">
                <a:latin typeface="微软雅黑" panose="020B0503020204020204" pitchFamily="34" charset="-122"/>
                <a:ea typeface="微软雅黑" panose="020B0503020204020204" pitchFamily="34" charset="-122"/>
              </a:rPr>
              <a:t>纳税人购进用于生产销售或委托受托加工</a:t>
            </a:r>
            <a:r>
              <a:rPr lang="en-US" altLang="zh-CN" sz="1800" b="1" dirty="0">
                <a:latin typeface="微软雅黑" panose="020B0503020204020204" pitchFamily="34" charset="-122"/>
                <a:ea typeface="微软雅黑" panose="020B0503020204020204" pitchFamily="34" charset="-122"/>
              </a:rPr>
              <a:t>13%</a:t>
            </a:r>
            <a:r>
              <a:rPr lang="zh-CN" altLang="zh-CN" sz="1800" b="1" dirty="0">
                <a:latin typeface="微软雅黑" panose="020B0503020204020204" pitchFamily="34" charset="-122"/>
                <a:ea typeface="微软雅黑" panose="020B0503020204020204" pitchFamily="34" charset="-122"/>
              </a:rPr>
              <a:t>税率货物的农产品，按照</a:t>
            </a:r>
            <a:r>
              <a:rPr lang="en-US" altLang="zh-CN" sz="1800" b="1" dirty="0">
                <a:latin typeface="微软雅黑" panose="020B0503020204020204" pitchFamily="34" charset="-122"/>
                <a:ea typeface="微软雅黑" panose="020B0503020204020204" pitchFamily="34" charset="-122"/>
              </a:rPr>
              <a:t>10%</a:t>
            </a:r>
            <a:r>
              <a:rPr lang="zh-CN" altLang="zh-CN" sz="1800" b="1" dirty="0">
                <a:latin typeface="微软雅黑" panose="020B0503020204020204" pitchFamily="34" charset="-122"/>
                <a:ea typeface="微软雅黑" panose="020B0503020204020204" pitchFamily="34" charset="-122"/>
              </a:rPr>
              <a:t>的扣除率计算进项税额。</a:t>
            </a:r>
            <a:endParaRPr lang="zh-CN" altLang="zh-CN" sz="1800" b="1" dirty="0">
              <a:latin typeface="微软雅黑" panose="020B0503020204020204" pitchFamily="34" charset="-122"/>
              <a:ea typeface="微软雅黑" panose="020B0503020204020204" pitchFamily="34" charset="-122"/>
            </a:endParaRPr>
          </a:p>
          <a:p>
            <a:pPr indent="466725" defTabSz="685800">
              <a:lnSpc>
                <a:spcPct val="140000"/>
              </a:lnSpc>
            </a:pPr>
            <a:r>
              <a:rPr lang="zh-CN" altLang="zh-CN" sz="1800" b="1" dirty="0">
                <a:solidFill>
                  <a:srgbClr val="FF0000"/>
                </a:solidFill>
                <a:latin typeface="微软雅黑" panose="020B0503020204020204" pitchFamily="34" charset="-122"/>
                <a:ea typeface="微软雅黑" panose="020B0503020204020204" pitchFamily="34" charset="-122"/>
              </a:rPr>
              <a:t>【提示</a:t>
            </a:r>
            <a:r>
              <a:rPr lang="en-US" altLang="zh-CN" sz="1800" b="1" dirty="0">
                <a:solidFill>
                  <a:srgbClr val="FF0000"/>
                </a:solidFill>
                <a:latin typeface="微软雅黑" panose="020B0503020204020204" pitchFamily="34" charset="-122"/>
                <a:ea typeface="微软雅黑" panose="020B0503020204020204" pitchFamily="34" charset="-122"/>
              </a:rPr>
              <a:t>2</a:t>
            </a:r>
            <a:r>
              <a:rPr lang="zh-CN" altLang="zh-CN" sz="1800" b="1" dirty="0">
                <a:solidFill>
                  <a:srgbClr val="FF0000"/>
                </a:solidFill>
                <a:latin typeface="微软雅黑" panose="020B0503020204020204" pitchFamily="34" charset="-122"/>
                <a:ea typeface="微软雅黑" panose="020B0503020204020204" pitchFamily="34" charset="-122"/>
              </a:rPr>
              <a:t>】</a:t>
            </a:r>
            <a:r>
              <a:rPr lang="zh-CN" altLang="zh-CN" sz="1800" b="1" dirty="0">
                <a:latin typeface="微软雅黑" panose="020B0503020204020204" pitchFamily="34" charset="-122"/>
                <a:ea typeface="微软雅黑" panose="020B0503020204020204" pitchFamily="34" charset="-122"/>
              </a:rPr>
              <a:t>进项税额计算公式</a:t>
            </a:r>
            <a:r>
              <a:rPr lang="zh-CN" altLang="en-US" sz="1800" b="1" dirty="0">
                <a:latin typeface="微软雅黑" panose="020B0503020204020204" pitchFamily="34" charset="-122"/>
                <a:ea typeface="微软雅黑" panose="020B0503020204020204" pitchFamily="34" charset="-122"/>
              </a:rPr>
              <a:t>：</a:t>
            </a:r>
            <a:r>
              <a:rPr lang="zh-CN" altLang="zh-CN" sz="1800" b="1" dirty="0">
                <a:latin typeface="微软雅黑" panose="020B0503020204020204" pitchFamily="34" charset="-122"/>
                <a:ea typeface="微软雅黑" panose="020B0503020204020204" pitchFamily="34" charset="-122"/>
              </a:rPr>
              <a:t>进项税额＝买价×扣除率</a:t>
            </a:r>
            <a:endParaRPr lang="zh-CN" altLang="zh-CN" sz="1800" b="1" dirty="0">
              <a:latin typeface="微软雅黑" panose="020B0503020204020204" pitchFamily="34" charset="-122"/>
              <a:ea typeface="微软雅黑" panose="020B0503020204020204" pitchFamily="34" charset="-122"/>
            </a:endParaRPr>
          </a:p>
          <a:p>
            <a:pPr indent="466725" defTabSz="685800">
              <a:lnSpc>
                <a:spcPct val="140000"/>
              </a:lnSpc>
            </a:pPr>
            <a:endParaRPr lang="zh-CN" altLang="zh-CN" sz="1800" dirty="0">
              <a:latin typeface="微软雅黑" panose="020B0503020204020204" pitchFamily="34" charset="-122"/>
              <a:ea typeface="微软雅黑" panose="020B0503020204020204" pitchFamily="34" charset="-122"/>
            </a:endParaRPr>
          </a:p>
          <a:p>
            <a:pPr indent="466725" defTabSz="685800">
              <a:lnSpc>
                <a:spcPct val="140000"/>
              </a:lnSpc>
            </a:pPr>
            <a:endParaRPr lang="zh-CN" altLang="zh-CN" sz="1800" dirty="0">
              <a:latin typeface="微软雅黑" panose="020B0503020204020204" pitchFamily="34" charset="-122"/>
              <a:ea typeface="微软雅黑" panose="020B0503020204020204" pitchFamily="34" charset="-122"/>
            </a:endParaRPr>
          </a:p>
        </p:txBody>
      </p:sp>
      <p:graphicFrame>
        <p:nvGraphicFramePr>
          <p:cNvPr id="3" name="表格 2"/>
          <p:cNvGraphicFramePr>
            <a:graphicFrameLocks noGrp="1"/>
          </p:cNvGraphicFramePr>
          <p:nvPr/>
        </p:nvGraphicFramePr>
        <p:xfrm>
          <a:off x="588963" y="1379538"/>
          <a:ext cx="7809230" cy="2960688"/>
        </p:xfrm>
        <a:graphic>
          <a:graphicData uri="http://schemas.openxmlformats.org/drawingml/2006/table">
            <a:tbl>
              <a:tblPr/>
              <a:tblGrid>
                <a:gridCol w="4675505"/>
                <a:gridCol w="3133725"/>
              </a:tblGrid>
              <a:tr h="328930">
                <a:tc>
                  <a:txBody>
                    <a:bodyPr/>
                    <a:p>
                      <a:pPr algn="ctr">
                        <a:lnSpc>
                          <a:spcPct val="12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抵扣凭证来源</a:t>
                      </a:r>
                      <a:endPar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2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rPr>
                        <a:t>可抵扣进项税额</a:t>
                      </a:r>
                      <a:endPar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657860">
                <a:tc>
                  <a:txBody>
                    <a:bodyPr/>
                    <a:p>
                      <a:pPr>
                        <a:lnSpc>
                          <a:spcPct val="12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一般纳税人开具的增值税专用发票或海关进口增值税专用缴款书 </a:t>
                      </a:r>
                      <a:endPar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rPr>
                        <a:t>专用发票或专用缴款书上注明增值税额</a:t>
                      </a:r>
                      <a:endParaRPr lang="zh-CN" sz="18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986790">
                <a:tc>
                  <a:txBody>
                    <a:bodyPr/>
                    <a:p>
                      <a:pPr>
                        <a:lnSpc>
                          <a:spcPct val="12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从按照简易计税方法依照</a:t>
                      </a:r>
                      <a:r>
                        <a:rPr lang="en-US"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a:t>
                      </a:r>
                      <a:r>
                        <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征收率计算缴纳增值税的小规模纳税人取得增值税专用发票 </a:t>
                      </a:r>
                      <a:endPar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专用发票上注明金额和</a:t>
                      </a:r>
                      <a:r>
                        <a:rPr lang="en-US"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9%</a:t>
                      </a:r>
                      <a:r>
                        <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扣除率计算 </a:t>
                      </a:r>
                      <a:endPar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986790">
                <a:tc>
                  <a:txBody>
                    <a:bodyPr/>
                    <a:p>
                      <a:pPr>
                        <a:lnSpc>
                          <a:spcPct val="120000"/>
                        </a:lnSpc>
                        <a:spcAft>
                          <a:spcPts val="0"/>
                        </a:spcAft>
                      </a:pPr>
                      <a:r>
                        <a:rPr lang="zh-CN" sz="18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取得</a:t>
                      </a:r>
                      <a:r>
                        <a:rPr lang="zh-CN" altLang="en-US" sz="18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a:t>
                      </a:r>
                      <a:r>
                        <a:rPr lang="zh-CN" sz="18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开具</a:t>
                      </a:r>
                      <a:r>
                        <a:rPr lang="zh-CN" altLang="en-US" sz="18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a:t>
                      </a:r>
                      <a:r>
                        <a:rPr lang="zh-CN" sz="18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的</a:t>
                      </a:r>
                      <a:r>
                        <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农产品销售发票或收购发票 </a:t>
                      </a:r>
                      <a:endPar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农产品销售或收购发票注明的农产品买价和</a:t>
                      </a:r>
                      <a:r>
                        <a:rPr lang="en-US"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9%</a:t>
                      </a:r>
                      <a:r>
                        <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扣除率计算 </a:t>
                      </a:r>
                      <a:endPar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8001" name="Rectangle 2"/>
          <p:cNvSpPr>
            <a:spLocks noGrp="1"/>
          </p:cNvSpPr>
          <p:nvPr>
            <p:ph idx="1"/>
          </p:nvPr>
        </p:nvSpPr>
        <p:spPr>
          <a:xfrm>
            <a:off x="346075" y="712788"/>
            <a:ext cx="8229600" cy="4495800"/>
          </a:xfrm>
        </p:spPr>
        <p:txBody>
          <a:bodyPr wrap="square" lIns="91440" tIns="45720" rIns="91440" bIns="45720" anchor="t" anchorCtr="0"/>
          <a:p>
            <a:pPr eaLnBrk="1" hangingPunct="1">
              <a:lnSpc>
                <a:spcPct val="120000"/>
              </a:lnSpc>
              <a:spcBef>
                <a:spcPts val="25"/>
              </a:spcBef>
            </a:pPr>
            <a:r>
              <a:rPr lang="zh-CN" altLang="zh-CN"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4</a:t>
            </a:r>
            <a:r>
              <a:rPr lang="zh-CN" altLang="en-US"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纳税人购进国内旅客运输服务未取得增值税专用发票的，暂按照以下规定确定进税额</a:t>
            </a:r>
            <a:r>
              <a:rPr lang="zh-CN" altLang="en-US" sz="2400" dirty="0">
                <a:latin typeface="微软雅黑" panose="020B0503020204020204" pitchFamily="34" charset="-122"/>
                <a:ea typeface="微软雅黑" panose="020B0503020204020204" pitchFamily="34" charset="-122"/>
              </a:rPr>
              <a:t>：</a:t>
            </a:r>
            <a:endParaRPr lang="zh-CN" altLang="zh-CN" sz="2400" dirty="0">
              <a:latin typeface="微软雅黑" panose="020B0503020204020204" pitchFamily="34" charset="-122"/>
              <a:ea typeface="微软雅黑" panose="020B0503020204020204" pitchFamily="34" charset="-122"/>
            </a:endParaRPr>
          </a:p>
          <a:p>
            <a:pPr eaLnBrk="1" hangingPunct="1"/>
            <a:endParaRPr lang="zh-CN" altLang="en-US" sz="2400" dirty="0"/>
          </a:p>
        </p:txBody>
      </p:sp>
      <p:graphicFrame>
        <p:nvGraphicFramePr>
          <p:cNvPr id="3" name="表格 2"/>
          <p:cNvGraphicFramePr>
            <a:graphicFrameLocks noGrp="1"/>
          </p:cNvGraphicFramePr>
          <p:nvPr/>
        </p:nvGraphicFramePr>
        <p:xfrm>
          <a:off x="846138" y="2397125"/>
          <a:ext cx="7228205" cy="2508250"/>
        </p:xfrm>
        <a:graphic>
          <a:graphicData uri="http://schemas.openxmlformats.org/drawingml/2006/table">
            <a:tbl>
              <a:tblPr/>
              <a:tblGrid>
                <a:gridCol w="3577590"/>
                <a:gridCol w="3650615"/>
              </a:tblGrid>
              <a:tr h="307975">
                <a:tc>
                  <a:txBody>
                    <a:bodyPr/>
                    <a:p>
                      <a:pPr marL="0" algn="ctr" defTabSz="685800" rtl="0" eaLnBrk="1" latinLnBrk="0" hangingPunct="1">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抵扣凭证来源</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marL="0" algn="ctr" defTabSz="685800" rtl="0" eaLnBrk="1" latinLnBrk="0" hangingPunct="1">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可抵扣进项税额</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316865">
                <a:tc>
                  <a:txBody>
                    <a:bodyPr/>
                    <a:p>
                      <a:pPr marL="0" algn="l" defTabSz="685800" rtl="0" eaLnBrk="1" latinLnBrk="0" hangingPunct="1">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增值税电子普通发票</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marL="0" algn="l" defTabSz="685800" rtl="0" eaLnBrk="1" latinLnBrk="0" hangingPunct="1">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发票上注明的税额</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633730">
                <a:tc>
                  <a:txBody>
                    <a:bodyPr/>
                    <a:p>
                      <a:pPr marL="0" algn="l" defTabSz="685800" rtl="0" eaLnBrk="1" latinLnBrk="0" hangingPunct="1">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取得注明旅客身份信息的航空运输电子客票行程单</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marL="0" algn="l" defTabSz="685800" rtl="0" eaLnBrk="1" latinLnBrk="0" hangingPunct="1">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航空旅客运输进项税额</a:t>
                      </a:r>
                      <a:r>
                        <a:rPr lang="zh-CN"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a:t>
                      </a:r>
                      <a:r>
                        <a:rPr lang="zh-CN"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票价</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燃油</a:t>
                      </a:r>
                      <a:r>
                        <a:rPr lang="zh-CN"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附加费</a:t>
                      </a:r>
                      <a:r>
                        <a:rPr lang="zh-CN" altLang="en-US"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a:t>
                      </a:r>
                      <a:r>
                        <a:rPr lang="zh-CN"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（1</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9</a:t>
                      </a:r>
                      <a:r>
                        <a:rPr lang="en-US"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a:t>
                      </a:r>
                      <a:r>
                        <a:rPr lang="zh-CN"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9%</a:t>
                      </a:r>
                      <a:endPar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615950">
                <a:tc>
                  <a:txBody>
                    <a:bodyPr/>
                    <a:p>
                      <a:pPr marL="0" algn="l" defTabSz="685800" rtl="0" eaLnBrk="1" latinLnBrk="0" hangingPunct="1">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取得注明旅客身份信息的铁路车票</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marL="0" algn="l" defTabSz="685800" rtl="0" eaLnBrk="1" latinLnBrk="0" hangingPunct="1">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铁路旅客运输进项税额＝票面金额</a:t>
                      </a:r>
                      <a:r>
                        <a:rPr lang="zh-CN"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（1</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9</a:t>
                      </a:r>
                      <a:r>
                        <a:rPr lang="en-US"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a:t>
                      </a:r>
                      <a:r>
                        <a:rPr lang="zh-CN"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9%</a:t>
                      </a:r>
                      <a:endPar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633730">
                <a:tc>
                  <a:txBody>
                    <a:bodyPr/>
                    <a:p>
                      <a:pPr marL="0" algn="l" defTabSz="685800" rtl="0" eaLnBrk="1" latinLnBrk="0" hangingPunct="1">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取得注明旅客身份信息的公路、水路等其他客票</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marL="0" algn="l" defTabSz="685800" rtl="0" eaLnBrk="1" latinLnBrk="0" hangingPunct="1">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公路、水路等其他旅客运输进项税额＝票面金额</a:t>
                      </a:r>
                      <a:r>
                        <a:rPr lang="zh-CN"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（1</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a:t>
                      </a:r>
                      <a:r>
                        <a:rPr lang="en-US"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a:t>
                      </a:r>
                      <a:r>
                        <a:rPr lang="zh-CN"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a:t>
                      </a:r>
                      <a:endPar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1" name="Rectangle 2"/>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29026" name="Rectangle 3"/>
          <p:cNvSpPr>
            <a:spLocks noGrp="1"/>
          </p:cNvSpPr>
          <p:nvPr>
            <p:ph idx="1"/>
          </p:nvPr>
        </p:nvSpPr>
        <p:spPr/>
        <p:txBody>
          <a:bodyPr wrap="square" lIns="91440" tIns="45720" rIns="91440" bIns="45720" anchor="t" anchorCtr="0"/>
          <a:p>
            <a:pPr indent="466725" defTabSz="685800">
              <a:lnSpc>
                <a:spcPct val="125000"/>
              </a:lnSpc>
              <a:spcBef>
                <a:spcPct val="0"/>
              </a:spcBef>
              <a:buClrTx/>
            </a:pPr>
            <a:r>
              <a:rPr lang="zh-CN" altLang="en-US" dirty="0"/>
              <a:t>（</a:t>
            </a:r>
            <a:r>
              <a:rPr lang="en-US" altLang="zh-CN" dirty="0"/>
              <a:t>5</a:t>
            </a:r>
            <a:r>
              <a:rPr lang="zh-CN" altLang="en-US" dirty="0"/>
              <a:t>）</a:t>
            </a:r>
            <a:r>
              <a:rPr lang="zh-CN" altLang="zh-CN" sz="2400" dirty="0">
                <a:latin typeface="微软雅黑" panose="020B0503020204020204" pitchFamily="34" charset="-122"/>
                <a:ea typeface="微软雅黑" panose="020B0503020204020204" pitchFamily="34" charset="-122"/>
              </a:rPr>
              <a:t>从境外单位或者个人购进劳务、服务、无形资产或者境内的不动产，从税务机关或者扣缴义务人取得的代扣代缴税款的完税凭证上注明的增值税额。</a:t>
            </a:r>
            <a:endParaRPr lang="zh-CN" altLang="zh-CN" sz="2400" dirty="0">
              <a:latin typeface="微软雅黑" panose="020B0503020204020204" pitchFamily="34" charset="-122"/>
              <a:ea typeface="微软雅黑" panose="020B0503020204020204" pitchFamily="34" charset="-122"/>
            </a:endParaRPr>
          </a:p>
          <a:p>
            <a:pPr indent="466725" defTabSz="685800">
              <a:lnSpc>
                <a:spcPct val="125000"/>
              </a:lnSpc>
              <a:spcBef>
                <a:spcPct val="0"/>
              </a:spcBef>
              <a:buClrTx/>
            </a:pPr>
            <a:r>
              <a:rPr lang="zh-CN" altLang="zh-CN" sz="2400" dirty="0">
                <a:solidFill>
                  <a:srgbClr val="FF0000"/>
                </a:solidFill>
                <a:latin typeface="微软雅黑" panose="020B0503020204020204" pitchFamily="34" charset="-122"/>
                <a:ea typeface="微软雅黑" panose="020B0503020204020204" pitchFamily="34" charset="-122"/>
              </a:rPr>
              <a:t>【总结】</a:t>
            </a:r>
            <a:r>
              <a:rPr lang="zh-CN" altLang="zh-CN" sz="2400" dirty="0">
                <a:latin typeface="微软雅黑" panose="020B0503020204020204" pitchFamily="34" charset="-122"/>
                <a:ea typeface="微软雅黑" panose="020B0503020204020204" pitchFamily="34" charset="-122"/>
              </a:rPr>
              <a:t>增值税扣税凭证，是指增值税专用发票、海关进口增值税专用缴款书、农产品收购发票、农产品销售发票、完税凭证和符合规定的国内旅客运输发票。</a:t>
            </a:r>
            <a:endParaRPr lang="zh-CN" altLang="en-US" sz="24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3425"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36194" name="Rectangle 3"/>
          <p:cNvSpPr>
            <a:spLocks noGrp="1"/>
          </p:cNvSpPr>
          <p:nvPr>
            <p:ph idx="1"/>
          </p:nvPr>
        </p:nvSpPr>
        <p:spPr>
          <a:xfrm>
            <a:off x="0" y="214313"/>
            <a:ext cx="8599488" cy="6124575"/>
          </a:xfrm>
        </p:spPr>
        <p:txBody>
          <a:bodyPr wrap="square" lIns="91440" tIns="45720" rIns="91440" bIns="45720" anchor="t" anchorCtr="0"/>
          <a:p>
            <a:pPr eaLnBrk="1" hangingPunct="1">
              <a:lnSpc>
                <a:spcPct val="120000"/>
              </a:lnSpc>
              <a:spcBef>
                <a:spcPct val="0"/>
              </a:spcBef>
              <a:spcAft>
                <a:spcPts val="0"/>
              </a:spcAft>
            </a:pP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不得抵扣的进项税额</a:t>
            </a:r>
            <a:endPar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ct val="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纳税人取得的增值税扣税凭证不符合法律、行政法规或者国家税务总局有关规定的，其进项税额不得从销项税额中抵扣。</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ct val="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    增值税扣税凭证，</a:t>
            </a:r>
            <a:r>
              <a:rPr lang="zh-CN" altLang="zh-CN" sz="2000" b="0" dirty="0">
                <a:latin typeface="微软雅黑" panose="020B0503020204020204" pitchFamily="34" charset="-122"/>
                <a:ea typeface="微软雅黑" panose="020B0503020204020204" pitchFamily="34" charset="-122"/>
                <a:cs typeface="微软雅黑" panose="020B0503020204020204" pitchFamily="34" charset="-122"/>
              </a:rPr>
              <a:t>是指增值税专用发票、海关进口增值税专用缴款书、农产品收购发票、农产品销售发票、完税凭证和符合规定的国内旅客运输发票。</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ct val="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）用于简易计税方法计税项目、免征增值税项目、集体福利或者个人消费的购进货物、加工修理修配劳务、服务、无形资产和不动产。其进项税额</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不得抵扣</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ct val="0"/>
              </a:spcBef>
              <a:spcAft>
                <a:spcPts val="0"/>
              </a:spcAft>
            </a:pP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解释</a:t>
            </a: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免征增值税项目，是指销售商品时免征增值税，没有销项税额。因此，外购的用于生产该商品的原材料，其进项税额不得抵扣（否则纳税人就占便宜了）。 </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49"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37218" name="Rectangle 3"/>
          <p:cNvSpPr>
            <a:spLocks noGrp="1"/>
          </p:cNvSpPr>
          <p:nvPr>
            <p:ph idx="1"/>
          </p:nvPr>
        </p:nvSpPr>
        <p:spPr>
          <a:xfrm>
            <a:off x="457200" y="1282700"/>
            <a:ext cx="8229600" cy="4495800"/>
          </a:xfrm>
        </p:spPr>
        <p:txBody>
          <a:bodyPr wrap="square" lIns="91440" tIns="45720" rIns="91440" bIns="45720" anchor="t" anchorCtr="0"/>
          <a:p>
            <a:pPr eaLnBrk="1" hangingPunct="1">
              <a:lnSpc>
                <a:spcPct val="120000"/>
              </a:lnSpc>
              <a:spcBef>
                <a:spcPts val="25"/>
              </a:spcBef>
              <a:spcAft>
                <a:spcPts val="0"/>
              </a:spcAft>
            </a:pP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解释</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）如果纳税人将</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“外购”的货物用于集体福利或者个人消费（如卷烟厂将外购的饼干用于集体福利），不视同销售，没有销项税额，其进项税额不能抵扣（否则纳税人就占便宜了）；（</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）如果纳税人将“</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自己生产”的货物用于集体福利或者个人消费（如饼干厂将自己生产的饼干用于集体福利），视同销售，有销项税额，为生产货物所购进原材料的进项税额就可以抵扣。</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5"/>
              </a:spcBef>
              <a:spcAft>
                <a:spcPts val="0"/>
              </a:spcAft>
            </a:pP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解释</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用于</a:t>
            </a:r>
            <a:r>
              <a:rPr lang="zh-CN" altLang="en-US" sz="2400" b="0" u="sng"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劳动保护</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方面的购进货物，其进项税额可以抵扣。 </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3"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38242" name="Rectangle 3"/>
          <p:cNvSpPr>
            <a:spLocks noGrp="1"/>
          </p:cNvSpPr>
          <p:nvPr>
            <p:ph idx="1"/>
          </p:nvPr>
        </p:nvSpPr>
        <p:spPr>
          <a:xfrm>
            <a:off x="252095" y="405130"/>
            <a:ext cx="8307705" cy="5548630"/>
          </a:xfrm>
        </p:spPr>
        <p:txBody>
          <a:bodyPr wrap="square" lIns="91440" tIns="45720" rIns="91440" bIns="45720" anchor="t" anchorCtr="0"/>
          <a:p>
            <a:pPr eaLnBrk="1" hangingPunct="1"/>
            <a:r>
              <a:rPr lang="zh-CN" altLang="en-US"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）非常损失</a:t>
            </a:r>
            <a:endParaRPr lang="zh-CN" altLang="en-US" dirty="0">
              <a:solidFill>
                <a:srgbClr val="9933FF"/>
              </a:solidFill>
            </a:endParaRPr>
          </a:p>
          <a:p>
            <a:pPr>
              <a:lnSpc>
                <a:spcPct val="115000"/>
              </a:lnSpc>
              <a:spcBef>
                <a:spcPts val="20"/>
              </a:spcBef>
              <a:spcAft>
                <a:spcPts val="0"/>
              </a:spcAft>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）非正常损失的购进货物，以及相关的加工修理修配劳务和交通运输服务。</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20"/>
              </a:spcBef>
              <a:spcAft>
                <a:spcPts val="0"/>
              </a:spcAft>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）非正常损失的在产品、产成品所耗用的购进货物</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不包括固定资产</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、加工修理修配劳务和交通运输服务。</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20"/>
              </a:spcBef>
              <a:spcAft>
                <a:spcPts val="0"/>
              </a:spcAft>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）非正常损失的不动产，以及该不动产所耗用的购进货物、设计服务和建筑服务。</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20"/>
              </a:spcBef>
              <a:spcAft>
                <a:spcPts val="0"/>
              </a:spcAft>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）非正常损失的不动产在建工程所耗用的购进货物、设计服务和建筑服务。</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    纳税人新建、改建、扩建、修缮、装饰不动产，均属于不动产在建工程。</a:t>
            </a:r>
            <a:endParaRPr lang="en-US" altLang="zh-CN"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20"/>
              </a:spcBef>
              <a:spcAft>
                <a:spcPts val="0"/>
              </a:spcAft>
            </a:pP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解释</a:t>
            </a: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非正常损失，是指因管理不善造成</a:t>
            </a:r>
            <a:r>
              <a:rPr lang="zh-CN" altLang="en-US" sz="2000" b="0" u="sng"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被盗、丢失、霉烂变质</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以及因违反法律法规造成货物或者不动产被依法没收、销毁、拆除的情形。</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15000"/>
              </a:lnSpc>
              <a:spcBef>
                <a:spcPts val="20"/>
              </a:spcBef>
              <a:spcAft>
                <a:spcPts val="0"/>
              </a:spcAft>
            </a:pP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解释</a:t>
            </a: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因</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“不可抗力”</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造成的非正常损失的购进货物，</a:t>
            </a:r>
            <a:r>
              <a:rPr lang="zh-CN" altLang="en-US" sz="2000" b="0" u="sng"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其进项税额可以抵扣</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1314" name="Rectangle 3"/>
          <p:cNvSpPr>
            <a:spLocks noGrp="1"/>
          </p:cNvSpPr>
          <p:nvPr>
            <p:ph idx="1"/>
          </p:nvPr>
        </p:nvSpPr>
        <p:spPr>
          <a:xfrm>
            <a:off x="395288" y="476568"/>
            <a:ext cx="8229600" cy="4968875"/>
          </a:xfrm>
        </p:spPr>
        <p:txBody>
          <a:bodyPr wrap="square" lIns="91440" tIns="45720" rIns="91440" bIns="45720" anchor="t" anchorCtr="0"/>
          <a:p>
            <a:pPr eaLnBrk="1" hangingPunct="1">
              <a:lnSpc>
                <a:spcPct val="120000"/>
              </a:lnSpc>
              <a:spcBef>
                <a:spcPct val="0"/>
              </a:spcBef>
              <a:spcAft>
                <a:spcPts val="0"/>
              </a:spcAft>
            </a:pP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、扣减进项税额</a:t>
            </a:r>
            <a:endPar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ct val="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已抵扣进项税额的购进货物（不含固定资产）、劳务、服务，发生(简易计税方法计税项目、免征增值税项目除外)的，应当将该进项税额从当期进项税额中扣减；无法确定该进项税额的，按照当期实际成本计算应扣减的进项税额。</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ct val="0"/>
              </a:spcBef>
              <a:spcAft>
                <a:spcPts val="0"/>
              </a:spcAft>
            </a:pP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例</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甲公司（增值税一般纳税人）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月份购进</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万元的原材料，其进项税额</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万元已经在</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月份抵扣。</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日，甲公司将其中</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40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万元的原材料用于集体福利，则</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40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万元对应的进项税额</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5.2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万元，应当从</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月份的进项税额中扣减（</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月份的进项税额抵扣多了，</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月份就少抵扣些）。</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8545" name="标题 1"/>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42338" name="内容占位符 2"/>
          <p:cNvSpPr>
            <a:spLocks noGrp="1"/>
          </p:cNvSpPr>
          <p:nvPr>
            <p:ph idx="1"/>
          </p:nvPr>
        </p:nvSpPr>
        <p:spPr/>
        <p:txBody>
          <a:bodyPr wrap="square" lIns="91440" tIns="45720" rIns="91440" bIns="45720" anchor="t" anchorCtr="0"/>
          <a:p>
            <a:pPr>
              <a:lnSpc>
                <a:spcPct val="125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）对已抵扣进项税额的固定资产、无形资产或者不动产，发生上述</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规定情形的，按照下列公式计算不得抵扣的进项税额：</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不得抵扣的进项税额</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5"/>
              </a:spcBef>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固定资产、无形资产或者不动产净值</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适用税率</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固定资产、无形资产或者不动产净值，是指纳税人根据财务会计制度计提折旧或摊销后的余额。</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Rectangle 2"/>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0" cap="none" spc="0" normalizeH="0" baseline="0" noProof="0" smtClean="0">
                <a:ln>
                  <a:noFill/>
                </a:ln>
                <a:solidFill>
                  <a:srgbClr val="4F009E"/>
                </a:solidFill>
                <a:effectLst/>
                <a:uLnTx/>
                <a:uFillTx/>
                <a:latin typeface="黑体" panose="02010609060101010101" pitchFamily="49" charset="-122"/>
                <a:ea typeface="宋体" panose="02010600030101010101" pitchFamily="2" charset="-122"/>
                <a:cs typeface="+mj-cs"/>
              </a:rPr>
              <a:t>问题</a:t>
            </a:r>
            <a:endParaRPr kumimoji="0" lang="zh-CN" altLang="en-US" sz="2800" b="1" i="0" u="none" strike="noStrike" kern="0" cap="none" spc="0" normalizeH="0" baseline="0" noProof="0" smtClean="0">
              <a:ln>
                <a:noFill/>
              </a:ln>
              <a:solidFill>
                <a:srgbClr val="4F009E"/>
              </a:solidFill>
              <a:effectLst/>
              <a:uLnTx/>
              <a:uFillTx/>
              <a:latin typeface="黑体" panose="02010609060101010101" pitchFamily="49" charset="-122"/>
              <a:ea typeface="宋体" panose="02010600030101010101" pitchFamily="2" charset="-122"/>
              <a:cs typeface="+mj-cs"/>
            </a:endParaRPr>
          </a:p>
        </p:txBody>
      </p:sp>
      <p:sp>
        <p:nvSpPr>
          <p:cNvPr id="56322" name="Rectangle 3"/>
          <p:cNvSpPr>
            <a:spLocks noGrp="1"/>
          </p:cNvSpPr>
          <p:nvPr>
            <p:ph idx="1"/>
          </p:nvPr>
        </p:nvSpPr>
        <p:spPr>
          <a:xfrm>
            <a:off x="434975" y="1412875"/>
            <a:ext cx="8499475" cy="3272155"/>
          </a:xfrm>
          <a:ln>
            <a:solidFill>
              <a:srgbClr val="FFC000"/>
            </a:solidFill>
          </a:ln>
        </p:spPr>
        <p:txBody>
          <a:bodyPr wrap="square" lIns="91440" tIns="45720" rIns="91440" bIns="45720" anchor="t" anchorCtr="0"/>
          <a:p>
            <a:pPr eaLnBrk="1" hangingPunct="1">
              <a:lnSpc>
                <a:spcPct val="125000"/>
              </a:lnSpc>
            </a:pPr>
            <a:r>
              <a:rPr lang="en-US" altLang="zh-CN" sz="2400" dirty="0">
                <a:ea typeface="宋体" panose="02010600030101010101" pitchFamily="2" charset="-122"/>
              </a:rPr>
              <a:t>1.</a:t>
            </a:r>
            <a:r>
              <a:rPr lang="zh-CN" altLang="en-US" sz="2400" dirty="0">
                <a:ea typeface="宋体" panose="02010600030101010101" pitchFamily="2" charset="-122"/>
              </a:rPr>
              <a:t>公司生产、销售食品应缴纳何种税？</a:t>
            </a:r>
            <a:endParaRPr lang="zh-CN" altLang="en-US" sz="2400" dirty="0">
              <a:ea typeface="宋体" panose="02010600030101010101" pitchFamily="2" charset="-122"/>
            </a:endParaRPr>
          </a:p>
          <a:p>
            <a:pPr eaLnBrk="1" hangingPunct="1">
              <a:lnSpc>
                <a:spcPct val="125000"/>
              </a:lnSpc>
            </a:pPr>
            <a:r>
              <a:rPr lang="en-US" altLang="zh-CN" sz="2400" dirty="0">
                <a:ea typeface="宋体" panose="02010600030101010101" pitchFamily="2" charset="-122"/>
              </a:rPr>
              <a:t>2.</a:t>
            </a:r>
            <a:r>
              <a:rPr lang="zh-CN" altLang="en-US" sz="2400" dirty="0">
                <a:ea typeface="宋体" panose="02010600030101010101" pitchFamily="2" charset="-122"/>
              </a:rPr>
              <a:t>对外提供餐饮服务应缴纳何种税？</a:t>
            </a:r>
            <a:endParaRPr lang="zh-CN" altLang="en-US" sz="2400" dirty="0">
              <a:ea typeface="宋体" panose="02010600030101010101" pitchFamily="2" charset="-122"/>
            </a:endParaRPr>
          </a:p>
          <a:p>
            <a:pPr eaLnBrk="1" hangingPunct="1">
              <a:lnSpc>
                <a:spcPct val="125000"/>
              </a:lnSpc>
            </a:pPr>
            <a:r>
              <a:rPr lang="en-US" altLang="zh-CN" sz="2400" dirty="0">
                <a:ea typeface="宋体" panose="02010600030101010101" pitchFamily="2" charset="-122"/>
              </a:rPr>
              <a:t>3. </a:t>
            </a:r>
            <a:r>
              <a:rPr lang="zh-CN" altLang="en-US" sz="2400" dirty="0">
                <a:ea typeface="宋体" panose="02010600030101010101" pitchFamily="2" charset="-122"/>
              </a:rPr>
              <a:t>将自产食品分发给企业职工的行为、免费赠送新产品的行为是否应该纳税？</a:t>
            </a:r>
            <a:endParaRPr lang="zh-CN" altLang="en-US" sz="2400" dirty="0">
              <a:ea typeface="宋体" panose="02010600030101010101" pitchFamily="2" charset="-122"/>
            </a:endParaRPr>
          </a:p>
          <a:p>
            <a:pPr eaLnBrk="1" hangingPunct="1">
              <a:lnSpc>
                <a:spcPct val="125000"/>
              </a:lnSpc>
            </a:pPr>
            <a:r>
              <a:rPr lang="en-US" altLang="zh-CN" sz="2400" dirty="0">
                <a:ea typeface="宋体" panose="02010600030101010101" pitchFamily="2" charset="-122"/>
              </a:rPr>
              <a:t>4. </a:t>
            </a:r>
            <a:r>
              <a:rPr lang="zh-CN" altLang="en-US" sz="2400" dirty="0">
                <a:ea typeface="宋体" panose="02010600030101010101" pitchFamily="2" charset="-122"/>
              </a:rPr>
              <a:t>公司送货上门并单独收取费用的行为应缴纳何种税？ </a:t>
            </a:r>
            <a:endParaRPr lang="zh-CN" altLang="en-US" sz="2400" dirty="0">
              <a:ea typeface="宋体" panose="02010600030101010101" pitchFamily="2" charset="-122"/>
            </a:endParaRPr>
          </a:p>
          <a:p>
            <a:pPr eaLnBrk="1" hangingPunct="1"/>
            <a:endParaRPr lang="zh-CN" altLang="en-US" sz="2400" dirty="0"/>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69"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43362" name="Rectangle 3"/>
          <p:cNvSpPr>
            <a:spLocks noGrp="1"/>
          </p:cNvSpPr>
          <p:nvPr>
            <p:ph idx="1"/>
          </p:nvPr>
        </p:nvSpPr>
        <p:spPr>
          <a:xfrm>
            <a:off x="457200" y="1412875"/>
            <a:ext cx="8229600" cy="4495800"/>
          </a:xfrm>
        </p:spPr>
        <p:txBody>
          <a:bodyPr wrap="square" lIns="91440" tIns="45720" rIns="91440" bIns="45720" anchor="t" anchorCtr="0"/>
          <a:p>
            <a:pPr eaLnBrk="1" hangingPunct="1">
              <a:lnSpc>
                <a:spcPct val="120000"/>
              </a:lnSpc>
              <a:spcBef>
                <a:spcPts val="25"/>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）因</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进货退回或折让</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而收回的进项税额，应从发生进货退</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回</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或折让当期的进项税额中扣减。</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5"/>
              </a:spcBef>
              <a:spcAft>
                <a:spcPts val="0"/>
              </a:spcAft>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相关链接</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一般纳税人销售货物或者应税劳务，开具增值税专用发票后，发生销售货物退回或者折让、开票有误等情形，应按国家税务总局的规定开具红字增值税专用发票。未按规定开具红字增值税专用发票的，增值税额不得从销项税额中扣减。</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0593"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44386" name="Rectangle 3"/>
          <p:cNvSpPr>
            <a:spLocks noGrp="1"/>
          </p:cNvSpPr>
          <p:nvPr>
            <p:ph idx="1"/>
          </p:nvPr>
        </p:nvSpPr>
        <p:spPr>
          <a:xfrm>
            <a:off x="467995" y="1125220"/>
            <a:ext cx="8229600" cy="4495800"/>
          </a:xfrm>
          <a:ln>
            <a:solidFill>
              <a:schemeClr val="accent1"/>
            </a:solidFill>
          </a:ln>
        </p:spPr>
        <p:txBody>
          <a:bodyPr wrap="square" lIns="91440" tIns="45720" rIns="91440" bIns="45720" anchor="t" anchorCtr="0"/>
          <a:p>
            <a:pPr eaLnBrk="1" hangingPunct="1">
              <a:lnSpc>
                <a:spcPct val="120000"/>
              </a:lnSpc>
              <a:spcBef>
                <a:spcPts val="25"/>
              </a:spcBef>
              <a:spcAft>
                <a:spcPts val="0"/>
              </a:spcAft>
            </a:pP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案例</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甲公司（增值税一般纳税人）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月份从乙公司购进</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万元（不含增值税）的原材料，其进项税额</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万元已经在</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月份抵扣。</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月，发生退货</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40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万元（或者因原材料质量问题乙公司给予甲公司</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40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万元的折让）。（</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）甲公司：</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40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万元对应的进项税额</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5.2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万元，应当从</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月份的进项税额中扣减；（</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）乙公司：</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40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万元对应的销项税额</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5.2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万元，应当从</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月份的销项税额中扣减（未按规定开具红字增值税专用发票的，增值税额不得从销项税额中扣减）。</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5410" name="Rectangle 3"/>
          <p:cNvSpPr>
            <a:spLocks noGrp="1"/>
          </p:cNvSpPr>
          <p:nvPr>
            <p:ph idx="1"/>
          </p:nvPr>
        </p:nvSpPr>
        <p:spPr>
          <a:xfrm>
            <a:off x="457200" y="836930"/>
            <a:ext cx="8229600" cy="4495800"/>
          </a:xfrm>
        </p:spPr>
        <p:txBody>
          <a:bodyPr wrap="square" lIns="91440" tIns="45720" rIns="91440" bIns="45720" anchor="t" anchorCtr="0"/>
          <a:p>
            <a:pPr eaLnBrk="1" hangingPunct="1"/>
            <a:r>
              <a:rPr lang="en-US" altLang="zh-CN" dirty="0">
                <a:solidFill>
                  <a:srgbClr val="FF0000"/>
                </a:solidFill>
              </a:rPr>
              <a:t>4</a:t>
            </a:r>
            <a:r>
              <a:rPr lang="zh-CN" altLang="en-US" dirty="0">
                <a:solidFill>
                  <a:srgbClr val="FF0000"/>
                </a:solidFill>
              </a:rPr>
              <a:t>、进项税额的抵扣时限</a:t>
            </a:r>
            <a:endParaRPr lang="zh-CN" altLang="en-US" dirty="0">
              <a:solidFill>
                <a:srgbClr val="FF0000"/>
              </a:solidFill>
            </a:endParaRPr>
          </a:p>
          <a:p>
            <a:pPr eaLnBrk="1" hangingPunct="1">
              <a:lnSpc>
                <a:spcPct val="120000"/>
              </a:lnSpc>
              <a:spcBef>
                <a:spcPts val="25"/>
              </a:spcBef>
            </a:pPr>
            <a:r>
              <a:rPr lang="zh-CN" sz="2400" dirty="0"/>
              <a:t>（</a:t>
            </a:r>
            <a:r>
              <a:rPr lang="en-US" altLang="zh-CN" sz="2400" dirty="0"/>
              <a:t>1</a:t>
            </a:r>
            <a:r>
              <a:rPr lang="zh-CN" altLang="en-US" sz="2400" dirty="0"/>
              <a:t>）增值税专用发票  </a:t>
            </a:r>
            <a:endParaRPr lang="en-US" altLang="zh-CN" sz="2400" dirty="0"/>
          </a:p>
          <a:p>
            <a:pPr>
              <a:lnSpc>
                <a:spcPct val="120000"/>
              </a:lnSpc>
              <a:spcBef>
                <a:spcPts val="25"/>
              </a:spcBef>
            </a:pPr>
            <a:r>
              <a:rPr lang="en-US" altLang="zh-CN" sz="2400" dirty="0"/>
              <a:t>    </a:t>
            </a:r>
            <a:r>
              <a:rPr lang="zh-CN" altLang="en-US" sz="2400" dirty="0"/>
              <a:t>增值税一般纳税人取得的</a:t>
            </a:r>
            <a:r>
              <a:rPr lang="en-US" altLang="zh-CN" sz="2400" dirty="0"/>
              <a:t>2017</a:t>
            </a:r>
            <a:r>
              <a:rPr lang="zh-CN" altLang="en-US" sz="2400" dirty="0"/>
              <a:t>年</a:t>
            </a:r>
            <a:r>
              <a:rPr lang="en-US" altLang="zh-CN" sz="2400" dirty="0"/>
              <a:t>7</a:t>
            </a:r>
            <a:r>
              <a:rPr lang="zh-CN" altLang="en-US" sz="2400" dirty="0"/>
              <a:t>月</a:t>
            </a:r>
            <a:r>
              <a:rPr lang="en-US" altLang="zh-CN" sz="2400" dirty="0"/>
              <a:t>1</a:t>
            </a:r>
            <a:r>
              <a:rPr lang="zh-CN" altLang="en-US" sz="2400" dirty="0"/>
              <a:t>日及以后开具的增值税专用发票和机动车销售统一发票，应自开具之日起</a:t>
            </a:r>
            <a:r>
              <a:rPr lang="en-US" altLang="zh-CN" sz="2400" dirty="0">
                <a:solidFill>
                  <a:srgbClr val="FF0000"/>
                </a:solidFill>
              </a:rPr>
              <a:t>360</a:t>
            </a:r>
            <a:r>
              <a:rPr lang="zh-CN" altLang="en-US" sz="2400" dirty="0">
                <a:solidFill>
                  <a:srgbClr val="FF0000"/>
                </a:solidFill>
              </a:rPr>
              <a:t>日内认证</a:t>
            </a:r>
            <a:r>
              <a:rPr lang="zh-CN" altLang="en-US" sz="2400" dirty="0"/>
              <a:t>或登录增值税发票选择确认平台进行确认，并在</a:t>
            </a:r>
            <a:r>
              <a:rPr lang="zh-CN" altLang="en-US" sz="2400" dirty="0">
                <a:solidFill>
                  <a:srgbClr val="FF0000"/>
                </a:solidFill>
              </a:rPr>
              <a:t>认证通过的次月</a:t>
            </a:r>
            <a:r>
              <a:rPr lang="zh-CN" altLang="en-US" sz="2400" dirty="0"/>
              <a:t>申报期内，向主管税务机关申报抵扣进项税额。</a:t>
            </a:r>
            <a:endParaRPr lang="zh-CN" altLang="en-US" sz="2400"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41"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46434" name="Rectangle 3"/>
          <p:cNvSpPr>
            <a:spLocks noGrp="1"/>
          </p:cNvSpPr>
          <p:nvPr>
            <p:ph idx="1"/>
          </p:nvPr>
        </p:nvSpPr>
        <p:spPr>
          <a:xfrm>
            <a:off x="457200" y="1412875"/>
            <a:ext cx="8229600" cy="3124835"/>
          </a:xfrm>
          <a:ln>
            <a:solidFill>
              <a:schemeClr val="accent1"/>
            </a:solidFill>
          </a:ln>
        </p:spPr>
        <p:txBody>
          <a:bodyPr wrap="square" lIns="91440" tIns="45720" rIns="91440" bIns="45720" anchor="t" anchorCtr="0"/>
          <a:p>
            <a:pPr eaLnBrk="1" hangingPunct="1">
              <a:lnSpc>
                <a:spcPct val="120000"/>
              </a:lnSpc>
              <a:spcBef>
                <a:spcPts val="25"/>
              </a:spcBef>
            </a:pP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案例</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甲公司购进一批原材料，取得增值税专用发票（开具日期为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2023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日），假设该专用发票于</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2023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8</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月被认证通过，甲公司应当在</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2023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9</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16</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日之前（纳税人以</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个月为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个纳税期的，自期满之日起</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15</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日内申报纳税），向主管税务机关申报抵扣进项税额。</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7458" name="Rectangle 3"/>
          <p:cNvSpPr>
            <a:spLocks noGrp="1"/>
          </p:cNvSpPr>
          <p:nvPr>
            <p:ph idx="1"/>
          </p:nvPr>
        </p:nvSpPr>
        <p:spPr>
          <a:xfrm>
            <a:off x="394970" y="981075"/>
            <a:ext cx="8229600" cy="3314065"/>
          </a:xfrm>
          <a:ln>
            <a:solidFill>
              <a:schemeClr val="accent1"/>
            </a:solidFill>
          </a:ln>
        </p:spPr>
        <p:txBody>
          <a:bodyPr wrap="square" lIns="91440" tIns="45720" rIns="91440" bIns="45720" anchor="t" anchorCtr="0"/>
          <a:p>
            <a:pPr eaLnBrk="1" hangingPunct="1"/>
            <a:r>
              <a:rPr lang="zh-CN" sz="24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）进口增值税专用缴款书</a:t>
            </a:r>
            <a:endParaRPr lang="zh-CN" altLang="en-US" sz="24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    增值税一般纳税人取得的</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2017</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7</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日及以后开具的海关进口增值税专用缴款书（以下简称海关缴款书）应自开具之日起</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360</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日内</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向主管税务机关报送</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海关完税凭证抵扣清单</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（包括纸质资料和电子数据）申请稽核比对，稽核比对结果相符的，</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当月申报期内</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进行申报抵扣，否则不予抵扣。</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543560" y="96520"/>
            <a:ext cx="8200390" cy="4598456"/>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52" y="4076"/>
              <a:ext cx="6996" cy="285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ts val="25"/>
                </a:spcBef>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多选题】</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甲公司为一般纳税人，本月进口产品</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200000</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元，海关征收</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26000</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元增值税，发生价外费用</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2500</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元（其中运费</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1900</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元，建设基金</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100</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元，装卸费</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450</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元，保险费</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50</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元）；向农业生产者购入免税产品</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30000</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元；购入原材料</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300000</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元，增值税专用发票上注明的增值税款</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39000</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元。已知：该企业取得发票、缴款书等均符合法律规定，并已认证、比对，购进和销售产品适用税率</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13%</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，运输费率</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9%</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，购进免税农产品扣除率</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9%</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，则下列关于准予抵扣进项税额中说法正确的有（    ）。</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A.</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进口产品准予抵扣的进项税额为</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26000</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元</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B.</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运输费用准予抵扣的进项税额为</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271</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元</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C.</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购进免税农产品准予抵扣的进项税额为</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2700</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元</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D.</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购进原材料准予抵扣的进项税额为</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39000</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元</a:t>
              </a: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739140" y="4869180"/>
            <a:ext cx="7746365" cy="114300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ACD</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en-US" sz="1800" b="1" dirty="0">
                <a:solidFill>
                  <a:srgbClr val="FF0000"/>
                </a:solidFill>
                <a:sym typeface="+mn-ea"/>
              </a:rPr>
              <a:t>【解析】</a:t>
            </a:r>
            <a:r>
              <a:rPr lang="en-US" altLang="zh-CN" sz="1800" b="1" kern="0" noProof="0" smtClean="0">
                <a:ln>
                  <a:noFill/>
                </a:ln>
                <a:solidFill>
                  <a:srgbClr val="4F009E"/>
                </a:solidFill>
                <a:effectLst/>
                <a:uLnTx/>
                <a:uFillTx/>
                <a:latin typeface="黑体" panose="02010609060101010101" pitchFamily="49" charset="-122"/>
                <a:ea typeface="黑体" panose="02010609060101010101" pitchFamily="49" charset="-122"/>
                <a:cs typeface="+mj-cs"/>
                <a:sym typeface="+mn-ea"/>
              </a:rPr>
              <a:t>B</a:t>
            </a:r>
            <a:r>
              <a:rPr lang="zh-CN" altLang="en-US" sz="1800" b="1" kern="0" noProof="0" smtClean="0">
                <a:ln>
                  <a:noFill/>
                </a:ln>
                <a:solidFill>
                  <a:srgbClr val="4F009E"/>
                </a:solidFill>
                <a:effectLst/>
                <a:uLnTx/>
                <a:uFillTx/>
                <a:latin typeface="黑体" panose="02010609060101010101" pitchFamily="49" charset="-122"/>
                <a:ea typeface="黑体" panose="02010609060101010101" pitchFamily="49" charset="-122"/>
                <a:cs typeface="+mj-cs"/>
                <a:sym typeface="+mn-ea"/>
              </a:rPr>
              <a:t>选项：</a:t>
            </a:r>
            <a:r>
              <a:rPr lang="zh-CN" altLang="en-US" sz="1800" dirty="0">
                <a:latin typeface="黑体" panose="02010609060101010101" pitchFamily="49" charset="-122"/>
                <a:ea typeface="黑体" panose="02010609060101010101" pitchFamily="49" charset="-122"/>
                <a:cs typeface="+mj-cs"/>
                <a:sym typeface="+mn-ea"/>
              </a:rPr>
              <a:t>运输费用准予抵扣的进项税额</a:t>
            </a:r>
            <a:r>
              <a:rPr lang="en-US" altLang="zh-CN" sz="1800" dirty="0">
                <a:latin typeface="黑体" panose="02010609060101010101" pitchFamily="49" charset="-122"/>
                <a:ea typeface="黑体" panose="02010609060101010101" pitchFamily="49" charset="-122"/>
                <a:cs typeface="+mj-cs"/>
                <a:sym typeface="+mn-ea"/>
              </a:rPr>
              <a:t>=</a:t>
            </a:r>
            <a:r>
              <a:rPr lang="en-US" altLang="zh-CN" sz="1800" b="1" kern="0" noProof="0" smtClean="0">
                <a:ln>
                  <a:noFill/>
                </a:ln>
                <a:solidFill>
                  <a:srgbClr val="4F009E"/>
                </a:solidFill>
                <a:effectLst/>
                <a:uLnTx/>
                <a:uFillTx/>
                <a:latin typeface="黑体" panose="02010609060101010101" pitchFamily="49" charset="-122"/>
                <a:ea typeface="黑体" panose="02010609060101010101" pitchFamily="49" charset="-122"/>
                <a:cs typeface="+mj-cs"/>
                <a:sym typeface="+mn-ea"/>
              </a:rPr>
              <a:t>1900*9%=171 </a:t>
            </a:r>
            <a:endParaRPr lang="zh-CN" altLang="zh-CN" sz="180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latin typeface="微软雅黑" panose="020B0503020204020204" pitchFamily="34" charset="-122"/>
              <a:ea typeface="微软雅黑" panose="020B0503020204020204" pitchFamily="3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0530" name="内容占位符 2"/>
          <p:cNvSpPr>
            <a:spLocks noGrp="1"/>
          </p:cNvSpPr>
          <p:nvPr>
            <p:ph idx="1"/>
          </p:nvPr>
        </p:nvSpPr>
        <p:spPr>
          <a:xfrm>
            <a:off x="251143" y="476568"/>
            <a:ext cx="8431212" cy="4967287"/>
          </a:xfrm>
        </p:spPr>
        <p:txBody>
          <a:bodyPr wrap="square" lIns="91440" tIns="45720" rIns="91440" bIns="45720" anchor="t" anchorCtr="0"/>
          <a:p>
            <a:pPr>
              <a:lnSpc>
                <a:spcPct val="120000"/>
              </a:lnSpc>
              <a:spcBef>
                <a:spcPts val="25"/>
              </a:spcBef>
            </a:pPr>
            <a:endParaRPr lang="zh-CN" altLang="en-US" sz="2000" dirty="0"/>
          </a:p>
          <a:p>
            <a:pPr>
              <a:lnSpc>
                <a:spcPct val="120000"/>
              </a:lnSpc>
              <a:spcBef>
                <a:spcPts val="25"/>
              </a:spcBef>
            </a:pPr>
            <a:r>
              <a:rPr lang="en-US" altLang="zh-CN" sz="2400" b="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400" b="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、应纳税额的计算</a:t>
            </a:r>
            <a:endParaRPr lang="zh-CN" altLang="en-US" sz="2400" b="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增值税一般纳税人应纳税额计算公式：</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应纳税额</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当期销项税额</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当期准予抵扣进项税额</a:t>
            </a:r>
            <a:endPar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    上述公式计算结果若大于零，则为当期应纳增值税；计算结果若小于零，则形成留抵税额，等待下期抵扣，下期应纳税额的计算公式演变为：</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应纳税额</a:t>
            </a:r>
            <a:endPar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当期销项税额</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当期准予抵扣进项税额</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上期留抵税额</a:t>
            </a:r>
            <a:endPar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1554" name="内容占位符 2"/>
          <p:cNvSpPr>
            <a:spLocks noGrp="1"/>
          </p:cNvSpPr>
          <p:nvPr>
            <p:ph idx="1"/>
          </p:nvPr>
        </p:nvSpPr>
        <p:spPr>
          <a:xfrm>
            <a:off x="251143" y="382270"/>
            <a:ext cx="8472487" cy="6092825"/>
          </a:xfrm>
        </p:spPr>
        <p:txBody>
          <a:bodyPr wrap="square" lIns="91440" tIns="45720" rIns="91440" bIns="45720" anchor="t" anchorCtr="0"/>
          <a:p>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工作实例</a:t>
            </a: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2-8】</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某生产企业为增值税一般纳税人，适用增值税税率</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2022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月有关生产经营业务如下：</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）销售</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产品给某大商场，开具增值税专用发票，取得不含税销售额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万元；另外，开具普通发票，取得销售</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产品的送货运输费收入</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5.65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）销售</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B</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产品，开具普通发票，取得含税销售额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33.9</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）将试制的一批应税新产品用于本企业职工福利，成本价为</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万元，成本利润率为</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，该产品无同类产品市场销售价格。</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）销售使用过的进口摩托车</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辆，开具普通发票，每辆取得含税销售额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1.03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万元；该摩托车原值</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8</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辆。</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）购进货物取得增值税专用发票，注明支付的货款</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6</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万元，进项税额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0.78</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万元，货物验收入库；另外，支付购货的运输费用</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0.545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万元，取得运输公司开具的增值税专用发票。</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6</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）向农业生产者购进免税农产品一批，支付收购价</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万元，农产品验收入库。本月下旬将购进的农产品的</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％用于本企业职工福利。</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上述相关票据均通过认证，试计算该企业</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2021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月应缴纳的增值税税额。</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9809" name="标题 1"/>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52578" name="内容占位符 2"/>
          <p:cNvSpPr>
            <a:spLocks noGrp="1"/>
          </p:cNvSpPr>
          <p:nvPr>
            <p:ph idx="1"/>
          </p:nvPr>
        </p:nvSpPr>
        <p:spPr>
          <a:xfrm>
            <a:off x="323850" y="476885"/>
            <a:ext cx="8572500" cy="6307138"/>
          </a:xfrm>
        </p:spPr>
        <p:txBody>
          <a:bodyPr wrap="square" lIns="91440" tIns="45720" rIns="91440" bIns="45720" anchor="t" anchorCtr="0"/>
          <a:p>
            <a:pPr>
              <a:lnSpc>
                <a:spcPct val="120000"/>
              </a:lnSpc>
              <a:spcBef>
                <a:spcPts val="20"/>
              </a:spcBef>
              <a:spcAft>
                <a:spcPts val="0"/>
              </a:spcAft>
            </a:pP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解析</a:t>
            </a: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）销售</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产品的销项税额：</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20×13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+5.65÷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3.25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）销售</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B</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产品的销项税额：</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33.9÷</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3.9</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）自用新产品的销项税额：</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0.286</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）销售使用过的摩托车应纳销项税额：</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1.03×5÷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0.1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）外购货物应抵扣的进项税额：</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0.78</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0.545÷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9</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×9</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0.825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6</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）外购免税农产品应抵扣的进项税额：</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5×9</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0.441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7</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）该企业</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月份应缴纳的增值税额：</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3.25</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3.9</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0.286</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0.1—0.825—0.441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6.27</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（万元）</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01" name="标题 1"/>
          <p:cNvSpPr>
            <a:spLocks noGrp="1"/>
          </p:cNvSpPr>
          <p:nvPr>
            <p:ph type="title"/>
          </p:nvPr>
        </p:nvSpPr>
        <p:spPr/>
        <p:txBody>
          <a:bodyPr wrap="square" lIns="91440" tIns="45720" rIns="91440" bIns="45720" anchor="ctr" anchorCtr="0"/>
          <a:p>
            <a:r>
              <a:rPr lang="zh-CN" altLang="en-US" sz="2800" b="0" dirty="0">
                <a:solidFill>
                  <a:srgbClr val="FF0000"/>
                </a:solidFill>
                <a:latin typeface="微软雅黑" panose="020B0503020204020204" pitchFamily="34" charset="-122"/>
                <a:ea typeface="微软雅黑" panose="020B0503020204020204" pitchFamily="34" charset="-122"/>
              </a:rPr>
              <a:t>二、小规模纳税人应纳税额的计算</a:t>
            </a:r>
            <a:br>
              <a:rPr lang="zh-CN" altLang="en-US" dirty="0"/>
            </a:br>
            <a:endParaRPr lang="zh-CN" altLang="en-US" dirty="0"/>
          </a:p>
        </p:txBody>
      </p:sp>
      <p:sp>
        <p:nvSpPr>
          <p:cNvPr id="153602" name="内容占位符 2"/>
          <p:cNvSpPr>
            <a:spLocks noGrp="1"/>
          </p:cNvSpPr>
          <p:nvPr>
            <p:ph idx="1"/>
          </p:nvPr>
        </p:nvSpPr>
        <p:spPr>
          <a:xfrm>
            <a:off x="285750" y="714375"/>
            <a:ext cx="8643938" cy="5378450"/>
          </a:xfrm>
        </p:spPr>
        <p:txBody>
          <a:bodyPr wrap="square" lIns="91440" tIns="45720" rIns="91440" bIns="45720" anchor="t" anchorCtr="0"/>
          <a:p>
            <a:pPr>
              <a:lnSpc>
                <a:spcPct val="125000"/>
              </a:lnSpc>
              <a:spcBef>
                <a:spcPts val="20"/>
              </a:spcBef>
              <a:spcAft>
                <a:spcPts val="0"/>
              </a:spcAft>
            </a:pPr>
            <a:r>
              <a:rPr lang="en-US" altLang="zh-CN" sz="2400" dirty="0"/>
              <a:t>   </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小规模纳税人销售货物、加工修理修配劳务、服务、无形资产或者不动产，实行按照销售额和增值税征收率计算应纳税额的简易计税方法，不得抵扣进项税额。按下列公式计算应纳税额：</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应纳税额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销售额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征收率</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其中销售额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含税销售额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征收率</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工作实例</a:t>
            </a: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2-9】</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某餐饮店为增值税小规模纳税人，本月提供餐饮服务共取得收入额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15450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元，计算该餐饮店当月应纳增值税额。</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解析</a:t>
            </a:r>
            <a:r>
              <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增值税应纳税额</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=15450÷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×3%=450</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（元）</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5000"/>
              </a:lnSpc>
              <a:spcBef>
                <a:spcPts val="2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纳税人适用简易计税方法计税的，因销售折让、中止或者退回而退还给购买方的销售额，应当从当期销售额中扣减。扣减当期销售额后仍有余额造成多缴的税款，可以从以后的应纳税额中扣减。</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Rectangle 2"/>
          <p:cNvSpPr>
            <a:spLocks noGrp="1"/>
          </p:cNvSpPr>
          <p:nvPr>
            <p:ph type="title" idx="4294967295"/>
          </p:nvPr>
        </p:nvSpPr>
        <p:spPr>
          <a:xfrm>
            <a:off x="971550" y="1621155"/>
            <a:ext cx="2621280" cy="563880"/>
          </a:xfrm>
        </p:spPr>
        <p:txBody>
          <a:bodyPr wrap="square" lIns="91440" tIns="45720" rIns="91440" bIns="45720" anchor="ctr" anchorCtr="0"/>
          <a:p>
            <a:pPr algn="ctr" eaLnBrk="1" hangingPunct="1"/>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一般规定</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7346" name="Text Box 3" descr="蓝色面巾纸"/>
          <p:cNvSpPr txBox="1"/>
          <p:nvPr/>
        </p:nvSpPr>
        <p:spPr>
          <a:xfrm>
            <a:off x="1116013" y="2781300"/>
            <a:ext cx="1152525" cy="460375"/>
          </a:xfrm>
          <a:prstGeom prst="rect">
            <a:avLst/>
          </a:prstGeom>
          <a:blipFill rotWithShape="1">
            <a:blip r:embed="rId1"/>
          </a:blipFill>
          <a:ln w="9525"/>
          <a:scene3d>
            <a:camera prst="legacyObliqueTopRight">
              <a:rot lat="0" lon="0" rev="0"/>
            </a:camera>
            <a:lightRig rig="legacyFlat3" dir="b"/>
          </a:scene3d>
          <a:sp3d extrusionH="430200" prstMaterial="legacyMatte">
            <a:bevelT w="13500" h="13500" prst="angle"/>
            <a:bevelB w="13500" h="13500" prst="angle"/>
            <a:extrusionClr>
              <a:srgbClr val="CCECFF"/>
            </a:extrusionClr>
          </a:sp3d>
        </p:spPr>
        <p:txBody>
          <a:bodyPr anchor="t" anchorCtr="0">
            <a:spAutoFit/>
            <a:flatTx/>
          </a:bodyPr>
          <a:p>
            <a:pPr>
              <a:spcBef>
                <a:spcPct val="50000"/>
              </a:spcBef>
            </a:pPr>
            <a:r>
              <a:rPr lang="zh-CN" altLang="en-US" sz="2400" dirty="0">
                <a:latin typeface="微软雅黑" panose="020B0503020204020204" pitchFamily="34" charset="-122"/>
                <a:ea typeface="微软雅黑" panose="020B0503020204020204" pitchFamily="34" charset="-122"/>
              </a:rPr>
              <a:t>资产</a:t>
            </a:r>
            <a:endParaRPr lang="zh-CN" altLang="en-US" sz="2400" dirty="0">
              <a:latin typeface="微软雅黑" panose="020B0503020204020204" pitchFamily="34" charset="-122"/>
              <a:ea typeface="微软雅黑" panose="020B0503020204020204" pitchFamily="34" charset="-122"/>
            </a:endParaRPr>
          </a:p>
        </p:txBody>
      </p:sp>
      <p:sp>
        <p:nvSpPr>
          <p:cNvPr id="57347" name="Text Box 4" descr="蓝色面巾纸"/>
          <p:cNvSpPr txBox="1"/>
          <p:nvPr/>
        </p:nvSpPr>
        <p:spPr>
          <a:xfrm>
            <a:off x="1116013" y="5013325"/>
            <a:ext cx="1152525" cy="460375"/>
          </a:xfrm>
          <a:prstGeom prst="rect">
            <a:avLst/>
          </a:prstGeom>
          <a:blipFill rotWithShape="1">
            <a:blip r:embed="rId1"/>
          </a:blipFill>
          <a:ln w="9525"/>
          <a:scene3d>
            <a:camera prst="legacyObliqueTopRight">
              <a:rot lat="0" lon="0" rev="0"/>
            </a:camera>
            <a:lightRig rig="legacyFlat3" dir="b"/>
          </a:scene3d>
          <a:sp3d extrusionH="430200" prstMaterial="legacyMatte">
            <a:bevelT w="13500" h="13500" prst="angle"/>
            <a:bevelB w="13500" h="13500" prst="angle"/>
            <a:extrusionClr>
              <a:srgbClr val="CCECFF"/>
            </a:extrusionClr>
          </a:sp3d>
        </p:spPr>
        <p:txBody>
          <a:bodyPr anchor="t" anchorCtr="0">
            <a:spAutoFit/>
            <a:flatTx/>
          </a:bodyPr>
          <a:p>
            <a:pPr>
              <a:spcBef>
                <a:spcPct val="50000"/>
              </a:spcBef>
            </a:pPr>
            <a:r>
              <a:rPr lang="zh-CN" altLang="en-US" sz="2400" dirty="0">
                <a:latin typeface="微软雅黑" panose="020B0503020204020204" pitchFamily="34" charset="-122"/>
                <a:ea typeface="微软雅黑" panose="020B0503020204020204" pitchFamily="34" charset="-122"/>
              </a:rPr>
              <a:t>劳务</a:t>
            </a:r>
            <a:endParaRPr lang="zh-CN" altLang="en-US" sz="2400" dirty="0">
              <a:latin typeface="微软雅黑" panose="020B0503020204020204" pitchFamily="34" charset="-122"/>
              <a:ea typeface="微软雅黑" panose="020B0503020204020204" pitchFamily="34" charset="-122"/>
            </a:endParaRPr>
          </a:p>
        </p:txBody>
      </p:sp>
      <p:sp>
        <p:nvSpPr>
          <p:cNvPr id="57348" name="AutoShape 5"/>
          <p:cNvSpPr/>
          <p:nvPr/>
        </p:nvSpPr>
        <p:spPr>
          <a:xfrm>
            <a:off x="2555875" y="2492375"/>
            <a:ext cx="215900" cy="1223963"/>
          </a:xfrm>
          <a:prstGeom prst="leftBrace">
            <a:avLst>
              <a:gd name="adj1" fmla="val 46534"/>
              <a:gd name="adj2" fmla="val 50000"/>
            </a:avLst>
          </a:prstGeom>
          <a:noFill/>
          <a:ln w="57150" cap="flat" cmpd="sng">
            <a:solidFill>
              <a:schemeClr val="tx1"/>
            </a:solidFill>
            <a:prstDash val="solid"/>
            <a:round/>
            <a:headEnd type="none" w="med" len="med"/>
            <a:tailEnd type="none" w="med" len="med"/>
          </a:ln>
        </p:spPr>
        <p:txBody>
          <a:bodyPr wrap="none" anchor="ctr" anchorCtr="0"/>
          <a:p>
            <a:endParaRPr lang="zh-CN" altLang="en-US" sz="3200" dirty="0">
              <a:latin typeface="Arial" panose="020B0604020202020204" pitchFamily="34" charset="0"/>
              <a:ea typeface="宋体" panose="02010600030101010101" pitchFamily="2" charset="-122"/>
            </a:endParaRPr>
          </a:p>
        </p:txBody>
      </p:sp>
      <p:sp>
        <p:nvSpPr>
          <p:cNvPr id="57349" name="AutoShape 6"/>
          <p:cNvSpPr/>
          <p:nvPr/>
        </p:nvSpPr>
        <p:spPr>
          <a:xfrm>
            <a:off x="2484438" y="4437063"/>
            <a:ext cx="287337" cy="1366837"/>
          </a:xfrm>
          <a:prstGeom prst="leftBrace">
            <a:avLst>
              <a:gd name="adj1" fmla="val 39046"/>
              <a:gd name="adj2" fmla="val 50000"/>
            </a:avLst>
          </a:prstGeom>
          <a:noFill/>
          <a:ln w="57150" cap="flat" cmpd="sng">
            <a:solidFill>
              <a:schemeClr val="tx1"/>
            </a:solidFill>
            <a:prstDash val="solid"/>
            <a:round/>
            <a:headEnd type="none" w="med" len="med"/>
            <a:tailEnd type="none" w="med" len="med"/>
          </a:ln>
        </p:spPr>
        <p:txBody>
          <a:bodyPr wrap="none" anchor="ctr" anchorCtr="0"/>
          <a:p>
            <a:endParaRPr lang="zh-CN" altLang="en-US" sz="3200" dirty="0">
              <a:latin typeface="Arial" panose="020B0604020202020204" pitchFamily="34" charset="0"/>
              <a:ea typeface="宋体" panose="02010600030101010101" pitchFamily="2" charset="-122"/>
            </a:endParaRPr>
          </a:p>
        </p:txBody>
      </p:sp>
      <p:sp>
        <p:nvSpPr>
          <p:cNvPr id="57350" name="Text Box 7" descr="蓝色面巾纸"/>
          <p:cNvSpPr txBox="1"/>
          <p:nvPr/>
        </p:nvSpPr>
        <p:spPr>
          <a:xfrm>
            <a:off x="2987675" y="2276475"/>
            <a:ext cx="1728788" cy="460375"/>
          </a:xfrm>
          <a:prstGeom prst="rect">
            <a:avLst/>
          </a:prstGeom>
          <a:blipFill rotWithShape="1">
            <a:blip r:embed="rId1"/>
          </a:blipFill>
          <a:ln w="9525"/>
          <a:scene3d>
            <a:camera prst="legacyObliqueTopRight">
              <a:rot lat="0" lon="0" rev="0"/>
            </a:camera>
            <a:lightRig rig="legacyFlat3" dir="b"/>
          </a:scene3d>
          <a:sp3d extrusionH="430200" prstMaterial="legacyMatte">
            <a:bevelT w="13500" h="13500" prst="angle"/>
            <a:bevelB w="13500" h="13500" prst="angle"/>
            <a:extrusionClr>
              <a:srgbClr val="CCECFF"/>
            </a:extrusionClr>
          </a:sp3d>
        </p:spPr>
        <p:txBody>
          <a:bodyPr anchor="t" anchorCtr="0">
            <a:spAutoFit/>
            <a:flatTx/>
          </a:bodyPr>
          <a:p>
            <a:pPr>
              <a:spcBef>
                <a:spcPct val="50000"/>
              </a:spcBef>
            </a:pPr>
            <a:r>
              <a:rPr lang="zh-CN" altLang="en-US" sz="2400" dirty="0">
                <a:latin typeface="微软雅黑" panose="020B0503020204020204" pitchFamily="34" charset="-122"/>
                <a:ea typeface="微软雅黑" panose="020B0503020204020204" pitchFamily="34" charset="-122"/>
              </a:rPr>
              <a:t>有形资产</a:t>
            </a:r>
            <a:endParaRPr lang="zh-CN" altLang="en-US" sz="2400" dirty="0">
              <a:latin typeface="微软雅黑" panose="020B0503020204020204" pitchFamily="34" charset="-122"/>
              <a:ea typeface="微软雅黑" panose="020B0503020204020204" pitchFamily="34" charset="-122"/>
            </a:endParaRPr>
          </a:p>
        </p:txBody>
      </p:sp>
      <p:sp>
        <p:nvSpPr>
          <p:cNvPr id="57351" name="Text Box 8" descr="蓝色面巾纸"/>
          <p:cNvSpPr txBox="1"/>
          <p:nvPr/>
        </p:nvSpPr>
        <p:spPr>
          <a:xfrm>
            <a:off x="2987675" y="3284538"/>
            <a:ext cx="2016125" cy="460375"/>
          </a:xfrm>
          <a:prstGeom prst="rect">
            <a:avLst/>
          </a:prstGeom>
          <a:blipFill rotWithShape="1">
            <a:blip r:embed="rId1"/>
          </a:blipFill>
          <a:ln w="9525"/>
          <a:scene3d>
            <a:camera prst="legacyObliqueTopRight">
              <a:rot lat="0" lon="0" rev="0"/>
            </a:camera>
            <a:lightRig rig="legacyFlat3" dir="b"/>
          </a:scene3d>
          <a:sp3d extrusionH="430200" prstMaterial="legacyMatte">
            <a:bevelT w="13500" h="13500" prst="angle"/>
            <a:bevelB w="13500" h="13500" prst="angle"/>
            <a:extrusionClr>
              <a:srgbClr val="CCECFF"/>
            </a:extrusionClr>
          </a:sp3d>
        </p:spPr>
        <p:txBody>
          <a:bodyPr anchor="t" anchorCtr="0">
            <a:spAutoFit/>
            <a:flatTx/>
          </a:bodyPr>
          <a:p>
            <a:pPr>
              <a:spcBef>
                <a:spcPct val="50000"/>
              </a:spcBef>
            </a:pPr>
            <a:r>
              <a:rPr lang="zh-CN" altLang="en-US" sz="2400" dirty="0">
                <a:latin typeface="微软雅黑" panose="020B0503020204020204" pitchFamily="34" charset="-122"/>
                <a:ea typeface="微软雅黑" panose="020B0503020204020204" pitchFamily="34" charset="-122"/>
              </a:rPr>
              <a:t>无形资产</a:t>
            </a:r>
            <a:endParaRPr lang="zh-CN" altLang="en-US" sz="2400" dirty="0">
              <a:latin typeface="微软雅黑" panose="020B0503020204020204" pitchFamily="34" charset="-122"/>
              <a:ea typeface="微软雅黑" panose="020B0503020204020204" pitchFamily="34" charset="-122"/>
            </a:endParaRPr>
          </a:p>
        </p:txBody>
      </p:sp>
      <p:sp>
        <p:nvSpPr>
          <p:cNvPr id="57352" name="AutoShape 9"/>
          <p:cNvSpPr/>
          <p:nvPr/>
        </p:nvSpPr>
        <p:spPr>
          <a:xfrm>
            <a:off x="5003800" y="1916113"/>
            <a:ext cx="288925" cy="933450"/>
          </a:xfrm>
          <a:prstGeom prst="leftBrace">
            <a:avLst>
              <a:gd name="adj1" fmla="val 26519"/>
              <a:gd name="adj2" fmla="val 50000"/>
            </a:avLst>
          </a:prstGeom>
          <a:noFill/>
          <a:ln w="57150" cap="flat" cmpd="sng">
            <a:solidFill>
              <a:schemeClr val="tx1"/>
            </a:solidFill>
            <a:prstDash val="solid"/>
            <a:round/>
            <a:headEnd type="none" w="med" len="med"/>
            <a:tailEnd type="none" w="med" len="med"/>
          </a:ln>
        </p:spPr>
        <p:txBody>
          <a:bodyPr wrap="none" anchor="ctr" anchorCtr="0"/>
          <a:p>
            <a:endParaRPr lang="zh-CN" altLang="en-US" sz="3200" dirty="0">
              <a:latin typeface="Arial" panose="020B0604020202020204" pitchFamily="34" charset="0"/>
              <a:ea typeface="宋体" panose="02010600030101010101" pitchFamily="2" charset="-122"/>
            </a:endParaRPr>
          </a:p>
        </p:txBody>
      </p:sp>
      <p:sp>
        <p:nvSpPr>
          <p:cNvPr id="57353" name="Text Box 10" descr="蓝色面巾纸"/>
          <p:cNvSpPr txBox="1"/>
          <p:nvPr/>
        </p:nvSpPr>
        <p:spPr>
          <a:xfrm>
            <a:off x="5435600" y="1773238"/>
            <a:ext cx="1728788" cy="460375"/>
          </a:xfrm>
          <a:prstGeom prst="rect">
            <a:avLst/>
          </a:prstGeom>
          <a:blipFill rotWithShape="1">
            <a:blip r:embed="rId1"/>
          </a:blipFill>
          <a:ln w="9525"/>
          <a:scene3d>
            <a:camera prst="legacyObliqueTopRight">
              <a:rot lat="0" lon="0" rev="0"/>
            </a:camera>
            <a:lightRig rig="legacyFlat3" dir="b"/>
          </a:scene3d>
          <a:sp3d extrusionH="430200" prstMaterial="legacyMatte">
            <a:bevelT w="13500" h="13500" prst="angle"/>
            <a:bevelB w="13500" h="13500" prst="angle"/>
            <a:extrusionClr>
              <a:srgbClr val="CCECFF"/>
            </a:extrusionClr>
          </a:sp3d>
        </p:spPr>
        <p:txBody>
          <a:bodyPr anchor="t" anchorCtr="0">
            <a:spAutoFit/>
            <a:flatTx/>
          </a:bodyPr>
          <a:p>
            <a:pPr>
              <a:spcBef>
                <a:spcPct val="50000"/>
              </a:spcBef>
            </a:pPr>
            <a:r>
              <a:rPr lang="zh-CN" altLang="en-US" sz="2400" dirty="0">
                <a:latin typeface="微软雅黑" panose="020B0503020204020204" pitchFamily="34" charset="-122"/>
                <a:ea typeface="微软雅黑" panose="020B0503020204020204" pitchFamily="34" charset="-122"/>
              </a:rPr>
              <a:t>有形动产</a:t>
            </a:r>
            <a:endParaRPr lang="zh-CN" altLang="en-US" sz="2400" dirty="0">
              <a:latin typeface="微软雅黑" panose="020B0503020204020204" pitchFamily="34" charset="-122"/>
              <a:ea typeface="微软雅黑" panose="020B0503020204020204" pitchFamily="34" charset="-122"/>
            </a:endParaRPr>
          </a:p>
        </p:txBody>
      </p:sp>
      <p:sp>
        <p:nvSpPr>
          <p:cNvPr id="57354" name="Text Box 11" descr="蓝色面巾纸"/>
          <p:cNvSpPr txBox="1"/>
          <p:nvPr/>
        </p:nvSpPr>
        <p:spPr>
          <a:xfrm>
            <a:off x="5435600" y="2636838"/>
            <a:ext cx="1728788" cy="460375"/>
          </a:xfrm>
          <a:prstGeom prst="rect">
            <a:avLst/>
          </a:prstGeom>
          <a:blipFill rotWithShape="1">
            <a:blip r:embed="rId1"/>
          </a:blipFill>
          <a:ln w="9525"/>
          <a:scene3d>
            <a:camera prst="legacyObliqueTopRight">
              <a:rot lat="0" lon="0" rev="0"/>
            </a:camera>
            <a:lightRig rig="legacyFlat3" dir="b"/>
          </a:scene3d>
          <a:sp3d extrusionH="430200" prstMaterial="legacyMatte">
            <a:bevelT w="13500" h="13500" prst="angle"/>
            <a:bevelB w="13500" h="13500" prst="angle"/>
            <a:extrusionClr>
              <a:srgbClr val="CCECFF"/>
            </a:extrusionClr>
          </a:sp3d>
        </p:spPr>
        <p:txBody>
          <a:bodyPr anchor="t" anchorCtr="0">
            <a:spAutoFit/>
            <a:flatTx/>
          </a:bodyPr>
          <a:p>
            <a:pPr>
              <a:spcBef>
                <a:spcPct val="50000"/>
              </a:spcBef>
            </a:pPr>
            <a:r>
              <a:rPr lang="zh-CN" altLang="en-US" sz="2400" dirty="0">
                <a:latin typeface="微软雅黑" panose="020B0503020204020204" pitchFamily="34" charset="-122"/>
                <a:ea typeface="微软雅黑" panose="020B0503020204020204" pitchFamily="34" charset="-122"/>
              </a:rPr>
              <a:t>不动产</a:t>
            </a:r>
            <a:endParaRPr lang="zh-CN" altLang="en-US" sz="2400" dirty="0">
              <a:latin typeface="微软雅黑" panose="020B0503020204020204" pitchFamily="34" charset="-122"/>
              <a:ea typeface="微软雅黑" panose="020B0503020204020204" pitchFamily="34" charset="-122"/>
            </a:endParaRPr>
          </a:p>
        </p:txBody>
      </p:sp>
      <p:sp>
        <p:nvSpPr>
          <p:cNvPr id="57355" name="Text Box 12" descr="蓝色面巾纸"/>
          <p:cNvSpPr txBox="1"/>
          <p:nvPr/>
        </p:nvSpPr>
        <p:spPr>
          <a:xfrm>
            <a:off x="2916238" y="4365625"/>
            <a:ext cx="3744912" cy="460375"/>
          </a:xfrm>
          <a:prstGeom prst="rect">
            <a:avLst/>
          </a:prstGeom>
          <a:blipFill rotWithShape="1">
            <a:blip r:embed="rId1"/>
          </a:blipFill>
          <a:ln w="9525"/>
          <a:scene3d>
            <a:camera prst="legacyObliqueTopRight">
              <a:rot lat="0" lon="0" rev="0"/>
            </a:camera>
            <a:lightRig rig="legacyFlat3" dir="b"/>
          </a:scene3d>
          <a:sp3d extrusionH="430200" prstMaterial="legacyMatte">
            <a:bevelT w="13500" h="13500" prst="angle"/>
            <a:bevelB w="13500" h="13500" prst="angle"/>
            <a:extrusionClr>
              <a:srgbClr val="CCECFF"/>
            </a:extrusionClr>
          </a:sp3d>
        </p:spPr>
        <p:txBody>
          <a:bodyPr anchor="t" anchorCtr="0">
            <a:spAutoFit/>
            <a:flatTx/>
          </a:bodyPr>
          <a:p>
            <a:pPr>
              <a:spcBef>
                <a:spcPct val="50000"/>
              </a:spcBef>
            </a:pPr>
            <a:r>
              <a:rPr lang="zh-CN" altLang="en-US" sz="2400" dirty="0">
                <a:latin typeface="微软雅黑" panose="020B0503020204020204" pitchFamily="34" charset="-122"/>
                <a:ea typeface="微软雅黑" panose="020B0503020204020204" pitchFamily="34" charset="-122"/>
              </a:rPr>
              <a:t>加工、修理修配劳务</a:t>
            </a:r>
            <a:endParaRPr lang="zh-CN" altLang="en-US" sz="2400" dirty="0">
              <a:latin typeface="微软雅黑" panose="020B0503020204020204" pitchFamily="34" charset="-122"/>
              <a:ea typeface="微软雅黑" panose="020B0503020204020204" pitchFamily="34" charset="-122"/>
            </a:endParaRPr>
          </a:p>
        </p:txBody>
      </p:sp>
      <p:sp>
        <p:nvSpPr>
          <p:cNvPr id="57356" name="Text Box 13" descr="蓝色面巾纸"/>
          <p:cNvSpPr txBox="1"/>
          <p:nvPr/>
        </p:nvSpPr>
        <p:spPr>
          <a:xfrm>
            <a:off x="2916238" y="5516563"/>
            <a:ext cx="5256212" cy="460375"/>
          </a:xfrm>
          <a:prstGeom prst="rect">
            <a:avLst/>
          </a:prstGeom>
          <a:blipFill rotWithShape="1">
            <a:blip r:embed="rId1"/>
          </a:blipFill>
          <a:ln w="9525"/>
          <a:scene3d>
            <a:camera prst="legacyObliqueTopRight">
              <a:rot lat="0" lon="0" rev="0"/>
            </a:camera>
            <a:lightRig rig="legacyFlat3" dir="b"/>
          </a:scene3d>
          <a:sp3d extrusionH="430200" prstMaterial="legacyMatte">
            <a:bevelT w="13500" h="13500" prst="angle"/>
            <a:bevelB w="13500" h="13500" prst="angle"/>
            <a:extrusionClr>
              <a:srgbClr val="CCECFF"/>
            </a:extrusionClr>
          </a:sp3d>
        </p:spPr>
        <p:txBody>
          <a:bodyPr anchor="t" anchorCtr="0">
            <a:spAutoFit/>
            <a:flatTx/>
          </a:bodyPr>
          <a:p>
            <a:pPr>
              <a:spcBef>
                <a:spcPct val="50000"/>
              </a:spcBef>
            </a:pPr>
            <a:r>
              <a:rPr lang="zh-CN" altLang="en-US" sz="2400" dirty="0">
                <a:latin typeface="微软雅黑" panose="020B0503020204020204" pitchFamily="34" charset="-122"/>
                <a:ea typeface="微软雅黑" panose="020B0503020204020204" pitchFamily="34" charset="-122"/>
              </a:rPr>
              <a:t>除加工修理修配劳务外的劳务</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611505" y="444500"/>
            <a:ext cx="7670800" cy="869315"/>
          </a:xfrm>
          <a:prstGeom prst="rect">
            <a:avLst/>
          </a:prstGeom>
          <a:noFill/>
        </p:spPr>
        <p:txBody>
          <a:bodyPr wrap="square" rtlCol="0" anchor="t">
            <a:spAutoFit/>
          </a:bodyPr>
          <a:p>
            <a:pPr>
              <a:lnSpc>
                <a:spcPct val="115000"/>
              </a:lnSpc>
              <a:spcBef>
                <a:spcPts val="0"/>
              </a:spcBef>
              <a:spcAft>
                <a:spcPts val="0"/>
              </a:spcAft>
            </a:pPr>
            <a:r>
              <a:rPr lang="en-US" altLang="zh-CN" sz="2400" dirty="0">
                <a:sym typeface="+mn-ea"/>
              </a:rPr>
              <a:t>    </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增值税征税的一般范围，包括在我国境内的销售货物、提供应税劳务和销售服务、无形资产、不动产及进口货物。</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1857" name="标题 1"/>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54626" name="内容占位符 2"/>
          <p:cNvSpPr>
            <a:spLocks noGrp="1"/>
          </p:cNvSpPr>
          <p:nvPr>
            <p:ph idx="1"/>
          </p:nvPr>
        </p:nvSpPr>
        <p:spPr/>
        <p:txBody>
          <a:bodyPr wrap="square" lIns="91440" tIns="45720" rIns="91440" bIns="45720" anchor="t" anchorCtr="0"/>
          <a:p>
            <a:pPr>
              <a:lnSpc>
                <a:spcPct val="120000"/>
              </a:lnSpc>
              <a:spcBef>
                <a:spcPts val="25"/>
              </a:spcBef>
            </a:pP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工作实例</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2-10】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某小规模纳税人仅经营某项应税服务，</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20×</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月发生一笔销售额为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1000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元的业务并就此缴纳税额，</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月该业务由于合理原因发生退款。（</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）若该纳税人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月该应税服务销售额为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5000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）若</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月该应税服务销售额为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600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月该应税服务销售额为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6000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元，试计算该纳税人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月实际应纳增值税额。（假设销售额皆为不含税销售额且不考虑小微企业政策因素）</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81" name="标题 1"/>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55650" name="内容占位符 2"/>
          <p:cNvSpPr>
            <a:spLocks noGrp="1"/>
          </p:cNvSpPr>
          <p:nvPr>
            <p:ph idx="1"/>
          </p:nvPr>
        </p:nvSpPr>
        <p:spPr>
          <a:xfrm>
            <a:off x="285750" y="357188"/>
            <a:ext cx="8401050" cy="5735637"/>
          </a:xfrm>
        </p:spPr>
        <p:txBody>
          <a:bodyPr wrap="square" lIns="91440" tIns="45720" rIns="91440" bIns="45720" anchor="t" anchorCtr="0"/>
          <a:p>
            <a:pPr>
              <a:lnSpc>
                <a:spcPct val="120000"/>
              </a:lnSpc>
              <a:spcBef>
                <a:spcPts val="25"/>
              </a:spcBef>
            </a:pPr>
            <a:r>
              <a:rPr lang="en-US" altLang="zh-CN" sz="2400" b="0" dirty="0">
                <a:solidFill>
                  <a:srgbClr val="FF0000"/>
                </a:solidFill>
                <a:latin typeface="微软雅黑" panose="020B0503020204020204" pitchFamily="34" charset="-122"/>
                <a:ea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rPr>
              <a:t>解析</a:t>
            </a:r>
            <a:r>
              <a:rPr lang="en-US" altLang="zh-CN" sz="2400" b="0" dirty="0">
                <a:solidFill>
                  <a:srgbClr val="FF0000"/>
                </a:solidFill>
                <a:latin typeface="微软雅黑" panose="020B0503020204020204" pitchFamily="34" charset="-122"/>
                <a:ea typeface="微软雅黑" panose="020B0503020204020204" pitchFamily="34" charset="-122"/>
              </a:rPr>
              <a:t>】</a:t>
            </a:r>
            <a:endParaRPr lang="en-US" altLang="zh-CN" sz="2400" b="0" dirty="0">
              <a:solidFill>
                <a:srgbClr val="FF0000"/>
              </a:solidFill>
              <a:latin typeface="微软雅黑" panose="020B0503020204020204" pitchFamily="34" charset="-122"/>
              <a:ea typeface="微软雅黑" panose="020B0503020204020204" pitchFamily="34" charset="-122"/>
            </a:endParaRPr>
          </a:p>
          <a:p>
            <a:pPr>
              <a:lnSpc>
                <a:spcPct val="120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）若</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月</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该应税服务销售额为</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5000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在</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月的销售额中扣除退款的</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1000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月最终的计税销售额为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5000-1000=4000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月交纳的增值税为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4000×3%=120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）若</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月</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该应税服务销售额为</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600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月该应税服务销售额为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6000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5"/>
              </a:spcBef>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月的销售额中扣除退款中的</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600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月最终的计税销售额为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600-600=0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月应纳增值税额为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0×3%=0</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月销售额不足扣减而多缴的税款为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400×3%=12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元，可以从以后纳税期扣减应纳税额。</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月实际应纳增值税额为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6000×3%-12=168</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元。</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6673" name="标题 1"/>
          <p:cNvSpPr>
            <a:spLocks noGrp="1"/>
          </p:cNvSpPr>
          <p:nvPr>
            <p:ph type="title"/>
          </p:nvPr>
        </p:nvSpPr>
        <p:spPr/>
        <p:txBody>
          <a:bodyPr wrap="square" lIns="91440" tIns="45720" rIns="91440" bIns="45720" anchor="ctr" anchorCtr="0"/>
          <a:p>
            <a:pPr algn="ctr"/>
            <a:r>
              <a:rPr lang="zh-CN" altLang="en-US" sz="2800" b="0" dirty="0">
                <a:solidFill>
                  <a:srgbClr val="FF0000"/>
                </a:solidFill>
                <a:latin typeface="微软雅黑" panose="020B0503020204020204" pitchFamily="34" charset="-122"/>
                <a:ea typeface="微软雅黑" panose="020B0503020204020204" pitchFamily="34" charset="-122"/>
              </a:rPr>
              <a:t>三、进口货物应纳税额的计算</a:t>
            </a:r>
            <a:br>
              <a:rPr lang="zh-CN" altLang="en-US" dirty="0"/>
            </a:br>
            <a:endParaRPr lang="zh-CN" altLang="en-US" dirty="0"/>
          </a:p>
        </p:txBody>
      </p:sp>
      <p:sp>
        <p:nvSpPr>
          <p:cNvPr id="156674" name="内容占位符 2"/>
          <p:cNvSpPr>
            <a:spLocks noGrp="1"/>
          </p:cNvSpPr>
          <p:nvPr>
            <p:ph idx="1"/>
          </p:nvPr>
        </p:nvSpPr>
        <p:spPr>
          <a:xfrm>
            <a:off x="357505" y="786130"/>
            <a:ext cx="8432800" cy="5306695"/>
          </a:xfrm>
        </p:spPr>
        <p:txBody>
          <a:bodyPr wrap="square" lIns="91440" tIns="45720" rIns="91440" bIns="45720" anchor="t" anchorCtr="0"/>
          <a:p>
            <a:pPr>
              <a:lnSpc>
                <a:spcPct val="120000"/>
              </a:lnSpc>
              <a:spcBef>
                <a:spcPts val="20"/>
              </a:spcBef>
              <a:spcAft>
                <a:spcPts val="0"/>
              </a:spcAft>
            </a:pPr>
            <a:r>
              <a:rPr lang="en-US" altLang="zh-CN" sz="2400" dirty="0"/>
              <a:t>    </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无论是一般纳税人还是小规模纳税人申报进口货物都应缴纳增值税，需按规定的组成计税价格和规定的税率计算增值税额。其计算公式为：</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应纳税额</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组成计税价格</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税率</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组成计税价格有以下两种情况：</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进口货物只征收增值税的</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组成计税价格</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关税完税价格</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关税</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关税完税价格</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关税税率）</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进口货物既征收增值税，又征收消费税的</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组成计税价格</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关税完税价格</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关税</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消费税</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关税完税价格</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关税税率）</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消费税税率</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36232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52" y="4076"/>
              <a:ext cx="6996" cy="193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ts val="25"/>
                </a:spcBef>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工作实例</a:t>
              </a:r>
              <a:r>
                <a:rPr lang="en-US" altLang="zh-CN"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2-11】</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某企业为增值税一般纳税人。</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sym typeface="+mn-ea"/>
                </a:rPr>
                <a:t>2022</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年</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月进口一批化妆品，关税完税价格</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sym typeface="+mn-ea"/>
                </a:rPr>
                <a:t>56</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万元。已知：化妆品关税税率为</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sym typeface="+mn-ea"/>
                </a:rPr>
                <a:t>20%</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、消费税税率为</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sym typeface="+mn-ea"/>
                </a:rPr>
                <a:t>30%.</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试计算该企业进口化妆品应纳进口增值税税额。</a:t>
              </a:r>
              <a:endParaRPr lang="zh-CN" altLang="en-US" sz="2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714375" y="3933190"/>
            <a:ext cx="7746365" cy="1035685"/>
          </a:xfrm>
          <a:prstGeom prst="rect">
            <a:avLst/>
          </a:prstGeom>
          <a:noFill/>
        </p:spPr>
        <p:txBody>
          <a:bodyPr wrap="square" rtlCol="0" anchor="t">
            <a:spAutoFit/>
          </a:bodyPr>
          <a:p>
            <a:pPr>
              <a:lnSpc>
                <a:spcPct val="120000"/>
              </a:lnSpc>
              <a:spcBef>
                <a:spcPts val="25"/>
              </a:spcBef>
            </a:pPr>
            <a:r>
              <a:rPr lang="zh-CN" altLang="en-US" sz="1800" b="1" dirty="0">
                <a:solidFill>
                  <a:srgbClr val="FF0000"/>
                </a:solidFill>
                <a:sym typeface="+mn-ea"/>
              </a:rPr>
              <a:t>【解析】</a:t>
            </a:r>
            <a:r>
              <a:rPr lang="zh-CN" altLang="en-US" sz="1800" dirty="0">
                <a:sym typeface="+mn-ea"/>
              </a:rPr>
              <a:t>应纳进口增值税税额</a:t>
            </a:r>
            <a:r>
              <a:rPr lang="en-US" altLang="zh-CN" sz="1800" dirty="0">
                <a:sym typeface="+mn-ea"/>
              </a:rPr>
              <a:t>=</a:t>
            </a:r>
            <a:endParaRPr lang="en-US" altLang="zh-CN" sz="1800" dirty="0"/>
          </a:p>
          <a:p>
            <a:pPr>
              <a:lnSpc>
                <a:spcPct val="120000"/>
              </a:lnSpc>
              <a:spcBef>
                <a:spcPts val="25"/>
              </a:spcBef>
            </a:pPr>
            <a:r>
              <a:rPr lang="en-US" altLang="zh-CN" sz="1800" dirty="0">
                <a:sym typeface="+mn-ea"/>
              </a:rPr>
              <a:t>56×</a:t>
            </a:r>
            <a:r>
              <a:rPr lang="zh-CN" altLang="en-US" sz="1800" dirty="0">
                <a:sym typeface="+mn-ea"/>
              </a:rPr>
              <a:t>（</a:t>
            </a:r>
            <a:r>
              <a:rPr lang="en-US" altLang="zh-CN" sz="1800" dirty="0">
                <a:sym typeface="+mn-ea"/>
              </a:rPr>
              <a:t>1+20%</a:t>
            </a:r>
            <a:r>
              <a:rPr lang="zh-CN" altLang="en-US" sz="1800" dirty="0">
                <a:sym typeface="+mn-ea"/>
              </a:rPr>
              <a:t>）</a:t>
            </a:r>
            <a:r>
              <a:rPr lang="en-US" altLang="zh-CN" sz="1800" dirty="0">
                <a:sym typeface="+mn-ea"/>
              </a:rPr>
              <a:t>÷(1-30%)×13%=12.48</a:t>
            </a:r>
            <a:r>
              <a:rPr lang="zh-CN" altLang="en-US" sz="1800" dirty="0">
                <a:sym typeface="+mn-ea"/>
              </a:rPr>
              <a:t>（万元）</a:t>
            </a:r>
            <a:endParaRPr lang="zh-CN" altLang="zh-CN" sz="180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latin typeface="微软雅黑" panose="020B0503020204020204" pitchFamily="34" charset="-122"/>
              <a:ea typeface="微软雅黑" panose="020B0503020204020204" pitchFamily="3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67360" y="548323"/>
            <a:ext cx="7391400" cy="563562"/>
          </a:xfrm>
        </p:spPr>
        <p:txBody>
          <a:bodyPr/>
          <a:p>
            <a:pPr algn="ctr"/>
            <a:r>
              <a:rPr lang="zh-CN" altLang="en-US" sz="2800" b="0" dirty="0">
                <a:solidFill>
                  <a:srgbClr val="FF0000"/>
                </a:solidFill>
                <a:latin typeface="微软雅黑" panose="020B0503020204020204" pitchFamily="34" charset="-122"/>
                <a:ea typeface="微软雅黑" panose="020B0503020204020204" pitchFamily="34" charset="-122"/>
                <a:sym typeface="+mn-ea"/>
              </a:rPr>
              <a:t>四、扣缴义务人应纳税额的计算</a:t>
            </a:r>
            <a:endParaRPr lang="zh-CN" altLang="en-US" sz="2800" b="0" dirty="0">
              <a:solidFill>
                <a:srgbClr val="FF0000"/>
              </a:solidFill>
              <a:latin typeface="微软雅黑" panose="020B0503020204020204" pitchFamily="34" charset="-122"/>
              <a:ea typeface="微软雅黑" panose="020B0503020204020204" pitchFamily="34" charset="-122"/>
              <a:sym typeface="+mn-ea"/>
            </a:endParaRPr>
          </a:p>
        </p:txBody>
      </p:sp>
      <p:grpSp>
        <p:nvGrpSpPr>
          <p:cNvPr id="7" name="组合 6" descr="7b0a202020202274657874626f78223a2022220a7d0a"/>
          <p:cNvGrpSpPr/>
          <p:nvPr/>
        </p:nvGrpSpPr>
        <p:grpSpPr>
          <a:xfrm>
            <a:off x="1574800" y="1530350"/>
            <a:ext cx="6533515" cy="3009900"/>
            <a:chOff x="5868" y="3651"/>
            <a:chExt cx="7463" cy="3499"/>
          </a:xfrm>
        </p:grpSpPr>
        <p:grpSp>
          <p:nvGrpSpPr>
            <p:cNvPr id="8" name="图形 138"/>
            <p:cNvGrpSpPr/>
            <p:nvPr/>
          </p:nvGrpSpPr>
          <p:grpSpPr>
            <a:xfrm>
              <a:off x="5868" y="3651"/>
              <a:ext cx="7463" cy="3499"/>
              <a:chOff x="3726473" y="2318083"/>
              <a:chExt cx="4739054" cy="2221834"/>
            </a:xfrm>
          </p:grpSpPr>
          <p:grpSp>
            <p:nvGrpSpPr>
              <p:cNvPr id="9" name="图形 138"/>
              <p:cNvGrpSpPr/>
              <p:nvPr/>
            </p:nvGrpSpPr>
            <p:grpSpPr>
              <a:xfrm>
                <a:off x="3843343" y="2601912"/>
                <a:ext cx="4615761" cy="1939288"/>
                <a:chOff x="3843343" y="2601912"/>
                <a:chExt cx="4615761" cy="1939288"/>
              </a:xfrm>
            </p:grpSpPr>
            <p:sp>
              <p:nvSpPr>
                <p:cNvPr id="10"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2" name="图形 138"/>
              <p:cNvGrpSpPr/>
              <p:nvPr/>
            </p:nvGrpSpPr>
            <p:grpSpPr>
              <a:xfrm>
                <a:off x="3798393" y="2556962"/>
                <a:ext cx="4615761" cy="1939288"/>
                <a:chOff x="3798393" y="2556962"/>
                <a:chExt cx="4615761" cy="1939288"/>
              </a:xfrm>
            </p:grpSpPr>
            <p:sp>
              <p:nvSpPr>
                <p:cNvPr id="13"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 name="图形 138"/>
              <p:cNvGrpSpPr/>
              <p:nvPr/>
            </p:nvGrpSpPr>
            <p:grpSpPr>
              <a:xfrm>
                <a:off x="3726473" y="2479904"/>
                <a:ext cx="4641447" cy="1964974"/>
                <a:chOff x="3726473" y="2479904"/>
                <a:chExt cx="4641447" cy="1964974"/>
              </a:xfrm>
            </p:grpSpPr>
            <p:sp>
              <p:nvSpPr>
                <p:cNvPr id="16"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8" name="图形 138"/>
              <p:cNvGrpSpPr/>
              <p:nvPr/>
            </p:nvGrpSpPr>
            <p:grpSpPr>
              <a:xfrm>
                <a:off x="3792167" y="2318369"/>
                <a:ext cx="415557" cy="653420"/>
                <a:chOff x="3792167" y="2318369"/>
                <a:chExt cx="415557" cy="653420"/>
              </a:xfrm>
              <a:solidFill>
                <a:srgbClr val="007BD4"/>
              </a:solidFill>
            </p:grpSpPr>
            <p:sp>
              <p:nvSpPr>
                <p:cNvPr id="19"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21" name="文本框 20"/>
            <p:cNvSpPr txBox="1"/>
            <p:nvPr>
              <p:custDataLst>
                <p:tags r:id="rId9"/>
              </p:custDataLst>
            </p:nvPr>
          </p:nvSpPr>
          <p:spPr>
            <a:xfrm>
              <a:off x="6278" y="4215"/>
              <a:ext cx="6491" cy="2400"/>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spcBef>
                  <a:spcPts val="25"/>
                </a:spcBef>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dirty="0">
                  <a:sym typeface="+mn-ea"/>
                </a:rPr>
                <a:t>境外单位或个人在境内销售服务、无形资产或者不动产，在境内未设有经营机构的，扣缴义务人按照下列公式计算应扣缴税款：</a:t>
              </a:r>
              <a:endParaRPr lang="zh-CN" altLang="en-US" sz="2000" dirty="0"/>
            </a:p>
            <a:p>
              <a:pPr>
                <a:lnSpc>
                  <a:spcPct val="125000"/>
                </a:lnSpc>
                <a:spcBef>
                  <a:spcPts val="25"/>
                </a:spcBef>
              </a:pPr>
              <a:r>
                <a:rPr lang="zh-CN" altLang="en-US" sz="2000" dirty="0">
                  <a:sym typeface="+mn-ea"/>
                </a:rPr>
                <a:t>应扣缴税额</a:t>
              </a:r>
              <a:r>
                <a:rPr lang="en-US" altLang="zh-CN" sz="2000" dirty="0">
                  <a:sym typeface="+mn-ea"/>
                </a:rPr>
                <a:t>=</a:t>
              </a:r>
              <a:r>
                <a:rPr lang="zh-CN" altLang="en-US" sz="2000" dirty="0">
                  <a:sym typeface="+mn-ea"/>
                </a:rPr>
                <a:t>购买方支付的价款</a:t>
              </a:r>
              <a:r>
                <a:rPr lang="en-US" altLang="zh-CN" sz="2000" dirty="0">
                  <a:sym typeface="+mn-ea"/>
                </a:rPr>
                <a:t>÷(1+</a:t>
              </a:r>
              <a:r>
                <a:rPr lang="zh-CN" altLang="en-US" sz="2000" dirty="0">
                  <a:sym typeface="+mn-ea"/>
                </a:rPr>
                <a:t>税率</a:t>
              </a:r>
              <a:r>
                <a:rPr lang="en-US" altLang="zh-CN" sz="2000" dirty="0">
                  <a:sym typeface="+mn-ea"/>
                </a:rPr>
                <a:t>)×</a:t>
              </a:r>
              <a:r>
                <a:rPr lang="zh-CN" altLang="en-US" sz="2000" dirty="0">
                  <a:sym typeface="+mn-ea"/>
                </a:rPr>
                <a:t>税率</a:t>
              </a:r>
              <a:endParaRPr lang="zh-CN" altLang="en-US" sz="2000" dirty="0"/>
            </a:p>
            <a:p>
              <a:pPr algn="just">
                <a:lnSpc>
                  <a:spcPct val="140000"/>
                </a:lnSpc>
                <a:spcBef>
                  <a:spcPts val="0"/>
                </a:spcBef>
                <a:spcAft>
                  <a:spcPts val="0"/>
                </a:spcAft>
              </a:pP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 name="组合 4" descr="7b0a202020202274657874626f78223a2022220a7d0a"/>
          <p:cNvGrpSpPr/>
          <p:nvPr/>
        </p:nvGrpSpPr>
        <p:grpSpPr>
          <a:xfrm>
            <a:off x="1466215" y="593090"/>
            <a:ext cx="6544310" cy="2616835"/>
            <a:chOff x="5910" y="3275"/>
            <a:chExt cx="9631" cy="4212"/>
          </a:xfrm>
        </p:grpSpPr>
        <p:sp>
          <p:nvSpPr>
            <p:cNvPr id="2126" name="图形 2114"/>
            <p:cNvSpPr/>
            <p:nvPr>
              <p:custDataLst>
                <p:tags r:id="rId1"/>
              </p:custDataLst>
            </p:nvPr>
          </p:nvSpPr>
          <p:spPr>
            <a:xfrm>
              <a:off x="12806" y="7044"/>
              <a:ext cx="462" cy="443"/>
            </a:xfrm>
            <a:custGeom>
              <a:avLst/>
              <a:gdLst>
                <a:gd name="connsiteX0" fmla="*/ 153621 w 293354"/>
                <a:gd name="connsiteY0" fmla="*/ 242148 h 281203"/>
                <a:gd name="connsiteX1" fmla="*/ 6943 w 293354"/>
                <a:gd name="connsiteY1" fmla="*/ 242148 h 281203"/>
                <a:gd name="connsiteX2" fmla="*/ 6943 w 293354"/>
                <a:gd name="connsiteY2" fmla="*/ 51207 h 281203"/>
                <a:gd name="connsiteX3" fmla="*/ 6943 w 293354"/>
                <a:gd name="connsiteY3" fmla="*/ 0 h 281203"/>
                <a:gd name="connsiteX4" fmla="*/ 0 w 293354"/>
                <a:gd name="connsiteY4" fmla="*/ 0 h 281203"/>
                <a:gd name="connsiteX5" fmla="*/ 0 w 293354"/>
                <a:gd name="connsiteY5" fmla="*/ 90263 h 281203"/>
                <a:gd name="connsiteX6" fmla="*/ 0 w 293354"/>
                <a:gd name="connsiteY6" fmla="*/ 281204 h 281203"/>
                <a:gd name="connsiteX7" fmla="*/ 146677 w 293354"/>
                <a:gd name="connsiteY7" fmla="*/ 281204 h 281203"/>
                <a:gd name="connsiteX8" fmla="*/ 293355 w 293354"/>
                <a:gd name="connsiteY8" fmla="*/ 144941 h 281203"/>
                <a:gd name="connsiteX9" fmla="*/ 153621 w 293354"/>
                <a:gd name="connsiteY9" fmla="*/ 242148 h 281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3354" h="281203">
                  <a:moveTo>
                    <a:pt x="153621" y="242148"/>
                  </a:moveTo>
                  <a:lnTo>
                    <a:pt x="6943" y="242148"/>
                  </a:lnTo>
                  <a:lnTo>
                    <a:pt x="6943" y="51207"/>
                  </a:lnTo>
                  <a:lnTo>
                    <a:pt x="6943" y="0"/>
                  </a:lnTo>
                  <a:lnTo>
                    <a:pt x="0" y="0"/>
                  </a:lnTo>
                  <a:lnTo>
                    <a:pt x="0" y="90263"/>
                  </a:lnTo>
                  <a:lnTo>
                    <a:pt x="0" y="281204"/>
                  </a:lnTo>
                  <a:lnTo>
                    <a:pt x="146677" y="281204"/>
                  </a:lnTo>
                  <a:cubicBezTo>
                    <a:pt x="226526" y="281204"/>
                    <a:pt x="290751" y="220450"/>
                    <a:pt x="293355" y="144941"/>
                  </a:cubicBezTo>
                  <a:cubicBezTo>
                    <a:pt x="274261" y="201356"/>
                    <a:pt x="218714" y="242148"/>
                    <a:pt x="153621" y="242148"/>
                  </a:cubicBezTo>
                  <a:close/>
                </a:path>
              </a:pathLst>
            </a:custGeom>
            <a:solidFill>
              <a:srgbClr val="FFBB00"/>
            </a:solidFill>
            <a:ln w="8678" cap="flat">
              <a:noFill/>
              <a:prstDash val="solid"/>
              <a:miter/>
            </a:ln>
          </p:spPr>
          <p:txBody>
            <a:bodyPr rtlCol="0" anchor="ctr"/>
            <a:lstStyle/>
            <a:p>
              <a:endParaRPr lang="zh-CN" altLang="en-US"/>
            </a:p>
          </p:txBody>
        </p:sp>
        <p:sp>
          <p:nvSpPr>
            <p:cNvPr id="2127" name="图形 2114"/>
            <p:cNvSpPr/>
            <p:nvPr>
              <p:custDataLst>
                <p:tags r:id="rId2"/>
              </p:custDataLst>
            </p:nvPr>
          </p:nvSpPr>
          <p:spPr>
            <a:xfrm>
              <a:off x="12837" y="6967"/>
              <a:ext cx="443" cy="288"/>
            </a:xfrm>
            <a:custGeom>
              <a:avLst/>
              <a:gdLst>
                <a:gd name="connsiteX0" fmla="*/ 274261 w 281204"/>
                <a:gd name="connsiteY0" fmla="*/ 178790 h 183129"/>
                <a:gd name="connsiteX1" fmla="*/ 274261 w 281204"/>
                <a:gd name="connsiteY1" fmla="*/ 183130 h 183129"/>
                <a:gd name="connsiteX2" fmla="*/ 281204 w 281204"/>
                <a:gd name="connsiteY2" fmla="*/ 140602 h 183129"/>
                <a:gd name="connsiteX3" fmla="*/ 140602 w 281204"/>
                <a:gd name="connsiteY3" fmla="*/ 0 h 183129"/>
                <a:gd name="connsiteX4" fmla="*/ 0 w 281204"/>
                <a:gd name="connsiteY4" fmla="*/ 0 h 183129"/>
                <a:gd name="connsiteX5" fmla="*/ 0 w 281204"/>
                <a:gd name="connsiteY5" fmla="*/ 39056 h 183129"/>
                <a:gd name="connsiteX6" fmla="*/ 133659 w 281204"/>
                <a:gd name="connsiteY6" fmla="*/ 39056 h 183129"/>
                <a:gd name="connsiteX7" fmla="*/ 274261 w 281204"/>
                <a:gd name="connsiteY7" fmla="*/ 178790 h 183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1204" h="183129">
                  <a:moveTo>
                    <a:pt x="274261" y="178790"/>
                  </a:moveTo>
                  <a:cubicBezTo>
                    <a:pt x="274261" y="180526"/>
                    <a:pt x="274261" y="181394"/>
                    <a:pt x="274261" y="183130"/>
                  </a:cubicBezTo>
                  <a:cubicBezTo>
                    <a:pt x="278601" y="169243"/>
                    <a:pt x="281204" y="155356"/>
                    <a:pt x="281204" y="140602"/>
                  </a:cubicBezTo>
                  <a:cubicBezTo>
                    <a:pt x="281204" y="63358"/>
                    <a:pt x="218714" y="0"/>
                    <a:pt x="140602" y="0"/>
                  </a:cubicBezTo>
                  <a:lnTo>
                    <a:pt x="0" y="0"/>
                  </a:lnTo>
                  <a:lnTo>
                    <a:pt x="0" y="39056"/>
                  </a:lnTo>
                  <a:lnTo>
                    <a:pt x="133659" y="39056"/>
                  </a:lnTo>
                  <a:cubicBezTo>
                    <a:pt x="211771" y="38188"/>
                    <a:pt x="274261" y="101546"/>
                    <a:pt x="274261" y="178790"/>
                  </a:cubicBezTo>
                  <a:close/>
                </a:path>
              </a:pathLst>
            </a:custGeom>
            <a:solidFill>
              <a:srgbClr val="FFBB00"/>
            </a:solidFill>
            <a:ln w="8678" cap="flat">
              <a:noFill/>
              <a:prstDash val="solid"/>
              <a:miter/>
            </a:ln>
          </p:spPr>
          <p:txBody>
            <a:bodyPr rtlCol="0" anchor="ctr"/>
            <a:lstStyle/>
            <a:p>
              <a:endParaRPr lang="zh-CN" altLang="en-US"/>
            </a:p>
          </p:txBody>
        </p:sp>
        <p:sp>
          <p:nvSpPr>
            <p:cNvPr id="2128" name="图形 2114"/>
            <p:cNvSpPr/>
            <p:nvPr>
              <p:custDataLst>
                <p:tags r:id="rId3"/>
              </p:custDataLst>
            </p:nvPr>
          </p:nvSpPr>
          <p:spPr>
            <a:xfrm>
              <a:off x="5930" y="3658"/>
              <a:ext cx="7338" cy="3589"/>
            </a:xfrm>
            <a:custGeom>
              <a:avLst/>
              <a:gdLst>
                <a:gd name="connsiteX0" fmla="*/ 1626503 w 4659861"/>
                <a:gd name="connsiteY0" fmla="*/ 2190614 h 2279141"/>
                <a:gd name="connsiteX1" fmla="*/ 144107 w 4659861"/>
                <a:gd name="connsiteY1" fmla="*/ 2190614 h 2279141"/>
                <a:gd name="connsiteX2" fmla="*/ 33 w 4659861"/>
                <a:gd name="connsiteY2" fmla="*/ 2048276 h 2279141"/>
                <a:gd name="connsiteX3" fmla="*/ 140635 w 4659861"/>
                <a:gd name="connsiteY3" fmla="*/ 1910278 h 2279141"/>
                <a:gd name="connsiteX4" fmla="*/ 281237 w 4659861"/>
                <a:gd name="connsiteY4" fmla="*/ 1910278 h 2279141"/>
                <a:gd name="connsiteX5" fmla="*/ 281237 w 4659861"/>
                <a:gd name="connsiteY5" fmla="*/ 0 h 2279141"/>
                <a:gd name="connsiteX6" fmla="*/ 1626503 w 4659861"/>
                <a:gd name="connsiteY6" fmla="*/ 0 h 2279141"/>
                <a:gd name="connsiteX7" fmla="*/ 3033392 w 4659861"/>
                <a:gd name="connsiteY7" fmla="*/ 0 h 2279141"/>
                <a:gd name="connsiteX8" fmla="*/ 4468921 w 4659861"/>
                <a:gd name="connsiteY8" fmla="*/ 0 h 2279141"/>
                <a:gd name="connsiteX9" fmla="*/ 4659862 w 4659861"/>
                <a:gd name="connsiteY9" fmla="*/ 190941 h 2279141"/>
                <a:gd name="connsiteX10" fmla="*/ 4659862 w 4659861"/>
                <a:gd name="connsiteY10" fmla="*/ 2279141 h 2279141"/>
                <a:gd name="connsiteX11" fmla="*/ 4519260 w 4659861"/>
                <a:gd name="connsiteY11" fmla="*/ 2189746 h 2279141"/>
                <a:gd name="connsiteX12" fmla="*/ 3033392 w 4659861"/>
                <a:gd name="connsiteY12" fmla="*/ 2189746 h 2279141"/>
                <a:gd name="connsiteX13" fmla="*/ 1626503 w 4659861"/>
                <a:gd name="connsiteY13" fmla="*/ 2189746 h 2279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59861" h="2279141">
                  <a:moveTo>
                    <a:pt x="1626503" y="2190614"/>
                  </a:moveTo>
                  <a:lnTo>
                    <a:pt x="144107" y="2190614"/>
                  </a:lnTo>
                  <a:cubicBezTo>
                    <a:pt x="65127" y="2190614"/>
                    <a:pt x="-1703" y="2126389"/>
                    <a:pt x="33" y="2048276"/>
                  </a:cubicBezTo>
                  <a:cubicBezTo>
                    <a:pt x="1769" y="1971900"/>
                    <a:pt x="63391" y="1910278"/>
                    <a:pt x="140635" y="1910278"/>
                  </a:cubicBezTo>
                  <a:lnTo>
                    <a:pt x="281237" y="1910278"/>
                  </a:lnTo>
                  <a:lnTo>
                    <a:pt x="281237" y="0"/>
                  </a:lnTo>
                  <a:lnTo>
                    <a:pt x="1626503" y="0"/>
                  </a:lnTo>
                  <a:lnTo>
                    <a:pt x="3033392" y="0"/>
                  </a:lnTo>
                  <a:lnTo>
                    <a:pt x="4468921" y="0"/>
                  </a:lnTo>
                  <a:cubicBezTo>
                    <a:pt x="4574806" y="0"/>
                    <a:pt x="4659862" y="85923"/>
                    <a:pt x="4659862" y="190941"/>
                  </a:cubicBezTo>
                  <a:lnTo>
                    <a:pt x="4659862" y="2279141"/>
                  </a:lnTo>
                  <a:cubicBezTo>
                    <a:pt x="4659862" y="2201897"/>
                    <a:pt x="4597372" y="2189746"/>
                    <a:pt x="4519260" y="2189746"/>
                  </a:cubicBezTo>
                  <a:lnTo>
                    <a:pt x="3033392" y="2189746"/>
                  </a:lnTo>
                  <a:lnTo>
                    <a:pt x="1626503" y="2189746"/>
                  </a:lnTo>
                  <a:close/>
                </a:path>
              </a:pathLst>
            </a:custGeom>
            <a:solidFill>
              <a:srgbClr val="FFBB00"/>
            </a:solidFill>
            <a:ln w="8678" cap="flat">
              <a:noFill/>
              <a:prstDash val="solid"/>
              <a:miter/>
            </a:ln>
          </p:spPr>
          <p:txBody>
            <a:bodyPr rtlCol="0" anchor="ctr"/>
            <a:lstStyle/>
            <a:p>
              <a:endParaRPr lang="zh-CN" altLang="en-US"/>
            </a:p>
          </p:txBody>
        </p:sp>
        <p:sp>
          <p:nvSpPr>
            <p:cNvPr id="2129" name="图形 2114"/>
            <p:cNvSpPr/>
            <p:nvPr>
              <p:custDataLst>
                <p:tags r:id="rId4"/>
              </p:custDataLst>
            </p:nvPr>
          </p:nvSpPr>
          <p:spPr>
            <a:xfrm>
              <a:off x="13268" y="7131"/>
              <a:ext cx="14" cy="56"/>
            </a:xfrm>
            <a:custGeom>
              <a:avLst/>
              <a:gdLst>
                <a:gd name="connsiteX0" fmla="*/ 0 w 8679"/>
                <a:gd name="connsiteY0" fmla="*/ 0 h 35584"/>
                <a:gd name="connsiteX1" fmla="*/ 0 w 8679"/>
                <a:gd name="connsiteY1" fmla="*/ 35585 h 35584"/>
              </a:gdLst>
              <a:ahLst/>
              <a:cxnLst>
                <a:cxn ang="0">
                  <a:pos x="connsiteX0" y="connsiteY0"/>
                </a:cxn>
                <a:cxn ang="0">
                  <a:pos x="connsiteX1" y="connsiteY1"/>
                </a:cxn>
              </a:cxnLst>
              <a:rect l="l" t="t" r="r" b="b"/>
              <a:pathLst>
                <a:path w="8679" h="35584">
                  <a:moveTo>
                    <a:pt x="0" y="0"/>
                  </a:moveTo>
                  <a:lnTo>
                    <a:pt x="0" y="35585"/>
                  </a:lnTo>
                </a:path>
              </a:pathLst>
            </a:custGeom>
            <a:solidFill>
              <a:srgbClr val="FFFFFF"/>
            </a:solidFill>
            <a:ln w="26035" cap="flat">
              <a:solidFill>
                <a:srgbClr val="5477EC"/>
              </a:solidFill>
              <a:prstDash val="solid"/>
              <a:miter/>
            </a:ln>
          </p:spPr>
          <p:txBody>
            <a:bodyPr rtlCol="0" anchor="ctr"/>
            <a:lstStyle/>
            <a:p>
              <a:endParaRPr lang="zh-CN" altLang="en-US"/>
            </a:p>
          </p:txBody>
        </p:sp>
        <p:sp>
          <p:nvSpPr>
            <p:cNvPr id="2130" name="图形 2114"/>
            <p:cNvSpPr/>
            <p:nvPr>
              <p:custDataLst>
                <p:tags r:id="rId5"/>
              </p:custDataLst>
            </p:nvPr>
          </p:nvSpPr>
          <p:spPr>
            <a:xfrm>
              <a:off x="5930" y="3516"/>
              <a:ext cx="9611" cy="3671"/>
            </a:xfrm>
            <a:custGeom>
              <a:avLst/>
              <a:gdLst>
                <a:gd name="connsiteX0" fmla="*/ 4659862 w 4659861"/>
                <a:gd name="connsiteY0" fmla="*/ 2331216 h 2331216"/>
                <a:gd name="connsiteX1" fmla="*/ 4519260 w 4659861"/>
                <a:gd name="connsiteY1" fmla="*/ 2190614 h 2331216"/>
                <a:gd name="connsiteX2" fmla="*/ 3033392 w 4659861"/>
                <a:gd name="connsiteY2" fmla="*/ 2190614 h 2331216"/>
                <a:gd name="connsiteX3" fmla="*/ 1626503 w 4659861"/>
                <a:gd name="connsiteY3" fmla="*/ 2190614 h 2331216"/>
                <a:gd name="connsiteX4" fmla="*/ 144107 w 4659861"/>
                <a:gd name="connsiteY4" fmla="*/ 2190614 h 2331216"/>
                <a:gd name="connsiteX5" fmla="*/ 33 w 4659861"/>
                <a:gd name="connsiteY5" fmla="*/ 2047408 h 2331216"/>
                <a:gd name="connsiteX6" fmla="*/ 140635 w 4659861"/>
                <a:gd name="connsiteY6" fmla="*/ 1909410 h 2331216"/>
                <a:gd name="connsiteX7" fmla="*/ 281237 w 4659861"/>
                <a:gd name="connsiteY7" fmla="*/ 1909410 h 2331216"/>
                <a:gd name="connsiteX8" fmla="*/ 281237 w 4659861"/>
                <a:gd name="connsiteY8" fmla="*/ 0 h 2331216"/>
                <a:gd name="connsiteX9" fmla="*/ 1626503 w 4659861"/>
                <a:gd name="connsiteY9" fmla="*/ 0 h 2331216"/>
                <a:gd name="connsiteX10" fmla="*/ 3033392 w 4659861"/>
                <a:gd name="connsiteY10" fmla="*/ 0 h 2331216"/>
                <a:gd name="connsiteX11" fmla="*/ 4468921 w 4659861"/>
                <a:gd name="connsiteY11" fmla="*/ 0 h 2331216"/>
                <a:gd name="connsiteX12" fmla="*/ 4659862 w 4659861"/>
                <a:gd name="connsiteY12" fmla="*/ 190941 h 2331216"/>
                <a:gd name="connsiteX13" fmla="*/ 4659862 w 4659861"/>
                <a:gd name="connsiteY13" fmla="*/ 2295632 h 233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59861" h="2331216">
                  <a:moveTo>
                    <a:pt x="4659862" y="2331216"/>
                  </a:moveTo>
                  <a:cubicBezTo>
                    <a:pt x="4659862" y="2253972"/>
                    <a:pt x="4597372" y="2190614"/>
                    <a:pt x="4519260" y="2190614"/>
                  </a:cubicBezTo>
                  <a:lnTo>
                    <a:pt x="3033392" y="2190614"/>
                  </a:lnTo>
                  <a:lnTo>
                    <a:pt x="1626503" y="2190614"/>
                  </a:lnTo>
                  <a:lnTo>
                    <a:pt x="144107" y="2190614"/>
                  </a:lnTo>
                  <a:cubicBezTo>
                    <a:pt x="65127" y="2190614"/>
                    <a:pt x="-1703" y="2126389"/>
                    <a:pt x="33" y="2047408"/>
                  </a:cubicBezTo>
                  <a:cubicBezTo>
                    <a:pt x="1769" y="1971032"/>
                    <a:pt x="63391" y="1909410"/>
                    <a:pt x="140635" y="1909410"/>
                  </a:cubicBezTo>
                  <a:lnTo>
                    <a:pt x="281237" y="1909410"/>
                  </a:lnTo>
                  <a:lnTo>
                    <a:pt x="281237" y="0"/>
                  </a:lnTo>
                  <a:lnTo>
                    <a:pt x="1626503" y="0"/>
                  </a:lnTo>
                  <a:lnTo>
                    <a:pt x="3033392" y="0"/>
                  </a:lnTo>
                  <a:lnTo>
                    <a:pt x="4468921" y="0"/>
                  </a:lnTo>
                  <a:cubicBezTo>
                    <a:pt x="4574806" y="0"/>
                    <a:pt x="4659862" y="85923"/>
                    <a:pt x="4659862" y="190941"/>
                  </a:cubicBezTo>
                  <a:lnTo>
                    <a:pt x="4659862" y="2295632"/>
                  </a:lnTo>
                </a:path>
              </a:pathLst>
            </a:custGeom>
            <a:solidFill>
              <a:srgbClr val="FFFFFF"/>
            </a:solidFill>
            <a:ln w="26035" cap="flat">
              <a:solidFill>
                <a:srgbClr val="5477EC"/>
              </a:solidFill>
              <a:prstDash val="solid"/>
              <a:miter/>
            </a:ln>
          </p:spPr>
          <p:txBody>
            <a:bodyPr rtlCol="0" anchor="ctr"/>
            <a:lstStyle/>
            <a:p>
              <a:endParaRPr lang="zh-CN" altLang="en-US"/>
            </a:p>
          </p:txBody>
        </p:sp>
        <p:sp>
          <p:nvSpPr>
            <p:cNvPr id="2131" name="图形 2114"/>
            <p:cNvSpPr/>
            <p:nvPr>
              <p:custDataLst>
                <p:tags r:id="rId6"/>
              </p:custDataLst>
            </p:nvPr>
          </p:nvSpPr>
          <p:spPr>
            <a:xfrm>
              <a:off x="5933" y="3356"/>
              <a:ext cx="509" cy="3442"/>
            </a:xfrm>
            <a:custGeom>
              <a:avLst/>
              <a:gdLst>
                <a:gd name="connsiteX0" fmla="*/ 322899 w 322899"/>
                <a:gd name="connsiteY0" fmla="*/ 0 h 2185406"/>
                <a:gd name="connsiteX1" fmla="*/ 322899 w 322899"/>
                <a:gd name="connsiteY1" fmla="*/ 2061295 h 2185406"/>
                <a:gd name="connsiteX2" fmla="*/ 166675 w 322899"/>
                <a:gd name="connsiteY2" fmla="*/ 2061295 h 2185406"/>
                <a:gd name="connsiteX3" fmla="*/ 15658 w 322899"/>
                <a:gd name="connsiteY3" fmla="*/ 2185407 h 2185406"/>
                <a:gd name="connsiteX4" fmla="*/ 9582 w 322899"/>
                <a:gd name="connsiteY4" fmla="*/ 141470 h 2185406"/>
                <a:gd name="connsiteX5" fmla="*/ 165807 w 322899"/>
                <a:gd name="connsiteY5" fmla="*/ 0 h 2185406"/>
                <a:gd name="connsiteX6" fmla="*/ 322899 w 322899"/>
                <a:gd name="connsiteY6" fmla="*/ 0 h 2185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899" h="2185406">
                  <a:moveTo>
                    <a:pt x="322899" y="0"/>
                  </a:moveTo>
                  <a:lnTo>
                    <a:pt x="322899" y="2061295"/>
                  </a:lnTo>
                  <a:lnTo>
                    <a:pt x="166675" y="2061295"/>
                  </a:lnTo>
                  <a:cubicBezTo>
                    <a:pt x="79883" y="2061295"/>
                    <a:pt x="36488" y="2114238"/>
                    <a:pt x="15658" y="2185407"/>
                  </a:cubicBezTo>
                  <a:cubicBezTo>
                    <a:pt x="-15587" y="2179331"/>
                    <a:pt x="9582" y="141470"/>
                    <a:pt x="9582" y="141470"/>
                  </a:cubicBezTo>
                  <a:cubicBezTo>
                    <a:pt x="9582" y="63358"/>
                    <a:pt x="79883" y="0"/>
                    <a:pt x="165807" y="0"/>
                  </a:cubicBezTo>
                  <a:lnTo>
                    <a:pt x="322899" y="0"/>
                  </a:lnTo>
                  <a:close/>
                </a:path>
              </a:pathLst>
            </a:custGeom>
            <a:solidFill>
              <a:srgbClr val="FFBB00"/>
            </a:solidFill>
            <a:ln w="8678" cap="flat">
              <a:noFill/>
              <a:prstDash val="solid"/>
              <a:miter/>
            </a:ln>
          </p:spPr>
          <p:txBody>
            <a:bodyPr rtlCol="0" anchor="ctr"/>
            <a:lstStyle/>
            <a:p>
              <a:endParaRPr lang="zh-CN" altLang="en-US"/>
            </a:p>
          </p:txBody>
        </p:sp>
        <p:sp>
          <p:nvSpPr>
            <p:cNvPr id="2132" name="图形 2114"/>
            <p:cNvSpPr/>
            <p:nvPr>
              <p:custDataLst>
                <p:tags r:id="rId7"/>
              </p:custDataLst>
            </p:nvPr>
          </p:nvSpPr>
          <p:spPr>
            <a:xfrm>
              <a:off x="5930" y="3296"/>
              <a:ext cx="443" cy="3450"/>
            </a:xfrm>
            <a:custGeom>
              <a:avLst/>
              <a:gdLst>
                <a:gd name="connsiteX0" fmla="*/ 0 w 281204"/>
                <a:gd name="connsiteY0" fmla="*/ 2178463 h 2190613"/>
                <a:gd name="connsiteX1" fmla="*/ 0 w 281204"/>
                <a:gd name="connsiteY1" fmla="*/ 140602 h 2190613"/>
                <a:gd name="connsiteX2" fmla="*/ 140602 w 281204"/>
                <a:gd name="connsiteY2" fmla="*/ 0 h 2190613"/>
                <a:gd name="connsiteX3" fmla="*/ 281204 w 281204"/>
                <a:gd name="connsiteY3" fmla="*/ 0 h 2190613"/>
                <a:gd name="connsiteX4" fmla="*/ 281204 w 281204"/>
                <a:gd name="connsiteY4" fmla="*/ 2050012 h 2190613"/>
                <a:gd name="connsiteX5" fmla="*/ 140602 w 281204"/>
                <a:gd name="connsiteY5" fmla="*/ 2050012 h 2190613"/>
                <a:gd name="connsiteX6" fmla="*/ 0 w 281204"/>
                <a:gd name="connsiteY6" fmla="*/ 2190614 h 2190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204" h="2190613">
                  <a:moveTo>
                    <a:pt x="0" y="2178463"/>
                  </a:moveTo>
                  <a:lnTo>
                    <a:pt x="0" y="140602"/>
                  </a:lnTo>
                  <a:cubicBezTo>
                    <a:pt x="0" y="63358"/>
                    <a:pt x="62490" y="0"/>
                    <a:pt x="140602" y="0"/>
                  </a:cubicBezTo>
                  <a:lnTo>
                    <a:pt x="281204" y="0"/>
                  </a:lnTo>
                  <a:lnTo>
                    <a:pt x="281204" y="2050012"/>
                  </a:lnTo>
                  <a:lnTo>
                    <a:pt x="140602" y="2050012"/>
                  </a:lnTo>
                  <a:cubicBezTo>
                    <a:pt x="63358" y="2050012"/>
                    <a:pt x="0" y="2112502"/>
                    <a:pt x="0" y="2190614"/>
                  </a:cubicBezTo>
                </a:path>
              </a:pathLst>
            </a:custGeom>
            <a:solidFill>
              <a:srgbClr val="FFFFFF"/>
            </a:solidFill>
            <a:ln w="26035" cap="flat">
              <a:solidFill>
                <a:srgbClr val="5477EC"/>
              </a:solidFill>
              <a:prstDash val="solid"/>
              <a:miter/>
            </a:ln>
          </p:spPr>
          <p:txBody>
            <a:bodyPr rtlCol="0" anchor="ctr"/>
            <a:lstStyle/>
            <a:p>
              <a:endParaRPr lang="zh-CN" altLang="en-US"/>
            </a:p>
          </p:txBody>
        </p:sp>
        <p:sp>
          <p:nvSpPr>
            <p:cNvPr id="2133" name="图形 2114"/>
            <p:cNvSpPr/>
            <p:nvPr>
              <p:custDataLst>
                <p:tags r:id="rId8"/>
              </p:custDataLst>
            </p:nvPr>
          </p:nvSpPr>
          <p:spPr>
            <a:xfrm>
              <a:off x="5930" y="6726"/>
              <a:ext cx="14" cy="19"/>
            </a:xfrm>
            <a:custGeom>
              <a:avLst/>
              <a:gdLst>
                <a:gd name="connsiteX0" fmla="*/ 0 w 8679"/>
                <a:gd name="connsiteY0" fmla="*/ 12151 h 12150"/>
                <a:gd name="connsiteX1" fmla="*/ 0 w 8679"/>
                <a:gd name="connsiteY1" fmla="*/ 0 h 12150"/>
              </a:gdLst>
              <a:ahLst/>
              <a:cxnLst>
                <a:cxn ang="0">
                  <a:pos x="connsiteX0" y="connsiteY0"/>
                </a:cxn>
                <a:cxn ang="0">
                  <a:pos x="connsiteX1" y="connsiteY1"/>
                </a:cxn>
              </a:cxnLst>
              <a:rect l="l" t="t" r="r" b="b"/>
              <a:pathLst>
                <a:path w="8679" h="12150">
                  <a:moveTo>
                    <a:pt x="0" y="12151"/>
                  </a:moveTo>
                  <a:lnTo>
                    <a:pt x="0" y="0"/>
                  </a:lnTo>
                </a:path>
              </a:pathLst>
            </a:custGeom>
            <a:solidFill>
              <a:srgbClr val="FFFFFF"/>
            </a:solidFill>
            <a:ln w="26035" cap="flat">
              <a:solidFill>
                <a:srgbClr val="5477EC"/>
              </a:solidFill>
              <a:prstDash val="solid"/>
              <a:miter/>
            </a:ln>
          </p:spPr>
          <p:txBody>
            <a:bodyPr rtlCol="0" anchor="ctr"/>
            <a:lstStyle/>
            <a:p>
              <a:endParaRPr lang="zh-CN" altLang="en-US"/>
            </a:p>
          </p:txBody>
        </p:sp>
        <p:sp>
          <p:nvSpPr>
            <p:cNvPr id="2134" name="图形 2114"/>
            <p:cNvSpPr/>
            <p:nvPr>
              <p:custDataLst>
                <p:tags r:id="rId9"/>
              </p:custDataLst>
            </p:nvPr>
          </p:nvSpPr>
          <p:spPr>
            <a:xfrm>
              <a:off x="5910" y="3275"/>
              <a:ext cx="14" cy="14"/>
            </a:xfrm>
            <a:custGeom>
              <a:avLst/>
              <a:gdLst/>
              <a:ahLst/>
              <a:cxnLst/>
              <a:rect l="l" t="t" r="r" b="b"/>
              <a:pathLst>
                <a:path w="8679" h="8679"/>
              </a:pathLst>
            </a:custGeom>
            <a:noFill/>
            <a:ln w="26035" cap="flat">
              <a:solidFill>
                <a:srgbClr val="5477EC"/>
              </a:solidFill>
              <a:prstDash val="solid"/>
              <a:miter/>
            </a:ln>
          </p:spPr>
          <p:txBody>
            <a:bodyPr rtlCol="0" anchor="ctr"/>
            <a:lstStyle/>
            <a:p>
              <a:endParaRPr lang="zh-CN" altLang="en-US"/>
            </a:p>
          </p:txBody>
        </p:sp>
        <p:sp>
          <p:nvSpPr>
            <p:cNvPr id="2135" name="图形 2114"/>
            <p:cNvSpPr/>
            <p:nvPr>
              <p:custDataLst>
                <p:tags r:id="rId10"/>
              </p:custDataLst>
            </p:nvPr>
          </p:nvSpPr>
          <p:spPr>
            <a:xfrm>
              <a:off x="12826" y="6967"/>
              <a:ext cx="443" cy="443"/>
            </a:xfrm>
            <a:custGeom>
              <a:avLst/>
              <a:gdLst>
                <a:gd name="connsiteX0" fmla="*/ 0 w 281204"/>
                <a:gd name="connsiteY0" fmla="*/ 0 h 281203"/>
                <a:gd name="connsiteX1" fmla="*/ 140602 w 281204"/>
                <a:gd name="connsiteY1" fmla="*/ 0 h 281203"/>
                <a:gd name="connsiteX2" fmla="*/ 281204 w 281204"/>
                <a:gd name="connsiteY2" fmla="*/ 140602 h 281203"/>
                <a:gd name="connsiteX3" fmla="*/ 140602 w 281204"/>
                <a:gd name="connsiteY3" fmla="*/ 281204 h 281203"/>
                <a:gd name="connsiteX4" fmla="*/ 0 w 281204"/>
                <a:gd name="connsiteY4" fmla="*/ 281204 h 281203"/>
                <a:gd name="connsiteX5" fmla="*/ 0 w 281204"/>
                <a:gd name="connsiteY5" fmla="*/ 90263 h 281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1204" h="281203">
                  <a:moveTo>
                    <a:pt x="0" y="0"/>
                  </a:moveTo>
                  <a:lnTo>
                    <a:pt x="140602" y="0"/>
                  </a:lnTo>
                  <a:cubicBezTo>
                    <a:pt x="217846" y="0"/>
                    <a:pt x="281204" y="62490"/>
                    <a:pt x="281204" y="140602"/>
                  </a:cubicBezTo>
                  <a:cubicBezTo>
                    <a:pt x="281204" y="217846"/>
                    <a:pt x="218714" y="281204"/>
                    <a:pt x="140602" y="281204"/>
                  </a:cubicBezTo>
                  <a:lnTo>
                    <a:pt x="0" y="281204"/>
                  </a:lnTo>
                  <a:lnTo>
                    <a:pt x="0" y="90263"/>
                  </a:lnTo>
                </a:path>
              </a:pathLst>
            </a:custGeom>
            <a:noFill/>
            <a:ln w="26035" cap="flat">
              <a:solidFill>
                <a:srgbClr val="5477EC"/>
              </a:solidFill>
              <a:prstDash val="solid"/>
              <a:miter/>
            </a:ln>
          </p:spPr>
          <p:txBody>
            <a:bodyPr rtlCol="0" anchor="ctr"/>
            <a:lstStyle/>
            <a:p>
              <a:endParaRPr lang="zh-CN" altLang="en-US"/>
            </a:p>
          </p:txBody>
        </p:sp>
        <p:sp>
          <p:nvSpPr>
            <p:cNvPr id="6" name="文本框 5"/>
            <p:cNvSpPr txBox="1"/>
            <p:nvPr>
              <p:custDataLst>
                <p:tags r:id="rId11"/>
              </p:custDataLst>
            </p:nvPr>
          </p:nvSpPr>
          <p:spPr>
            <a:xfrm>
              <a:off x="6906" y="3750"/>
              <a:ext cx="8386" cy="3047"/>
            </a:xfrm>
            <a:prstGeom prst="rect">
              <a:avLst/>
            </a:prstGeom>
            <a:noFill/>
          </p:spPr>
          <p:txBody>
            <a:bodyPr wrap="square" rtlCol="0">
              <a:noAutofit/>
            </a:bodyPr>
            <a:p>
              <a:pPr indent="457200" algn="just" fontAlgn="auto">
                <a:lnSpc>
                  <a:spcPct val="130000"/>
                </a:lnSpc>
              </a:pPr>
              <a:r>
                <a:rPr lang="en-US" altLang="zh-CN" sz="2000" b="1" dirty="0">
                  <a:solidFill>
                    <a:srgbClr val="FF0000"/>
                  </a:solidFill>
                  <a:sym typeface="+mn-ea"/>
                </a:rPr>
                <a:t>【</a:t>
              </a:r>
              <a:r>
                <a:rPr lang="zh-CN" altLang="en-US" sz="2000" b="1" dirty="0">
                  <a:solidFill>
                    <a:srgbClr val="FF0000"/>
                  </a:solidFill>
                  <a:sym typeface="+mn-ea"/>
                </a:rPr>
                <a:t>工作实例</a:t>
              </a:r>
              <a:r>
                <a:rPr lang="en-US" altLang="zh-CN" sz="2000" b="1" dirty="0">
                  <a:solidFill>
                    <a:srgbClr val="FF0000"/>
                  </a:solidFill>
                  <a:sym typeface="+mn-ea"/>
                </a:rPr>
                <a:t>2-12】</a:t>
              </a:r>
              <a:r>
                <a:rPr lang="en-US" altLang="zh-CN" sz="2000" b="1" dirty="0">
                  <a:sym typeface="+mn-ea"/>
                </a:rPr>
                <a:t>A</a:t>
              </a:r>
              <a:r>
                <a:rPr lang="zh-CN" altLang="en-US" sz="2000" b="1" dirty="0">
                  <a:sym typeface="+mn-ea"/>
                </a:rPr>
                <a:t>国某鉴证服务公司向我国境内</a:t>
              </a:r>
              <a:r>
                <a:rPr lang="en-US" altLang="zh-CN" sz="2000" b="1" dirty="0">
                  <a:sym typeface="+mn-ea"/>
                </a:rPr>
                <a:t>B</a:t>
              </a:r>
              <a:r>
                <a:rPr lang="zh-CN" altLang="en-US" sz="2000" b="1" dirty="0">
                  <a:sym typeface="+mn-ea"/>
                </a:rPr>
                <a:t>企业提供鉴证服务，合同约定价款</a:t>
              </a:r>
              <a:r>
                <a:rPr lang="en-US" altLang="zh-CN" sz="2000" b="1" dirty="0">
                  <a:sym typeface="+mn-ea"/>
                </a:rPr>
                <a:t>53</a:t>
              </a:r>
              <a:r>
                <a:rPr lang="zh-CN" altLang="en-US" sz="2000" b="1" dirty="0">
                  <a:sym typeface="+mn-ea"/>
                </a:rPr>
                <a:t>万元，且该鉴证公司未在我国设立经营机构，</a:t>
              </a:r>
              <a:r>
                <a:rPr lang="en-US" altLang="zh-CN" sz="2000" b="1" dirty="0">
                  <a:sym typeface="+mn-ea"/>
                </a:rPr>
                <a:t>B</a:t>
              </a:r>
              <a:r>
                <a:rPr lang="zh-CN" altLang="en-US" sz="2000" b="1" dirty="0">
                  <a:sym typeface="+mn-ea"/>
                </a:rPr>
                <a:t>企业应为增值税扣缴义务人。试计算</a:t>
              </a:r>
              <a:r>
                <a:rPr lang="en-US" altLang="zh-CN" sz="2000" b="1" dirty="0">
                  <a:sym typeface="+mn-ea"/>
                </a:rPr>
                <a:t>B</a:t>
              </a:r>
              <a:r>
                <a:rPr lang="zh-CN" altLang="en-US" sz="2000" b="1" dirty="0">
                  <a:sym typeface="+mn-ea"/>
                </a:rPr>
                <a:t>企业应扣缴的增值税税额。</a:t>
              </a:r>
              <a:endParaRPr lang="zh-CN" altLang="en-US" sz="2000" b="1" spc="200">
                <a:solidFill>
                  <a:schemeClr val="tx1"/>
                </a:solidFill>
                <a:uFillTx/>
                <a:latin typeface="汉仪晴空体W" panose="00020600040101010101" charset="-122"/>
                <a:ea typeface="汉仪晴空体W" panose="00020600040101010101" charset="-122"/>
              </a:endParaRPr>
            </a:p>
          </p:txBody>
        </p:sp>
      </p:grpSp>
      <p:grpSp>
        <p:nvGrpSpPr>
          <p:cNvPr id="28" name="组合 27" descr="7b0a202020202274657874626f78223a2022220a7d0a"/>
          <p:cNvGrpSpPr/>
          <p:nvPr/>
        </p:nvGrpSpPr>
        <p:grpSpPr>
          <a:xfrm>
            <a:off x="1819910" y="3285490"/>
            <a:ext cx="6076950" cy="2056130"/>
            <a:chOff x="5447" y="1526"/>
            <a:chExt cx="8322" cy="3238"/>
          </a:xfrm>
        </p:grpSpPr>
        <p:grpSp>
          <p:nvGrpSpPr>
            <p:cNvPr id="7" name="组合 6"/>
            <p:cNvGrpSpPr/>
            <p:nvPr/>
          </p:nvGrpSpPr>
          <p:grpSpPr>
            <a:xfrm>
              <a:off x="5447" y="1526"/>
              <a:ext cx="8323" cy="3239"/>
              <a:chOff x="3298826" y="2341563"/>
              <a:chExt cx="5589587" cy="2174875"/>
            </a:xfrm>
            <a:gradFill>
              <a:gsLst>
                <a:gs pos="0">
                  <a:srgbClr val="0755F9"/>
                </a:gs>
                <a:gs pos="100000">
                  <a:srgbClr val="ED28A0"/>
                </a:gs>
              </a:gsLst>
              <a:lin ang="5400000" scaled="1"/>
            </a:gradFill>
          </p:grpSpPr>
          <p:sp>
            <p:nvSpPr>
              <p:cNvPr id="19" name="Freeform 7"/>
              <p:cNvSpPr>
                <a:spLocks noEditPoints="1"/>
              </p:cNvSpPr>
              <p:nvPr>
                <p:custDataLst>
                  <p:tags r:id="rId12"/>
                </p:custDataLst>
              </p:nvPr>
            </p:nvSpPr>
            <p:spPr bwMode="auto">
              <a:xfrm>
                <a:off x="3562351" y="4346575"/>
                <a:ext cx="165100" cy="169863"/>
              </a:xfrm>
              <a:custGeom>
                <a:avLst/>
                <a:gdLst>
                  <a:gd name="T0" fmla="*/ 20 w 39"/>
                  <a:gd name="T1" fmla="*/ 40 h 40"/>
                  <a:gd name="T2" fmla="*/ 0 w 39"/>
                  <a:gd name="T3" fmla="*/ 20 h 40"/>
                  <a:gd name="T4" fmla="*/ 20 w 39"/>
                  <a:gd name="T5" fmla="*/ 0 h 40"/>
                  <a:gd name="T6" fmla="*/ 39 w 39"/>
                  <a:gd name="T7" fmla="*/ 20 h 40"/>
                  <a:gd name="T8" fmla="*/ 20 w 39"/>
                  <a:gd name="T9" fmla="*/ 40 h 40"/>
                  <a:gd name="T10" fmla="*/ 20 w 39"/>
                  <a:gd name="T11" fmla="*/ 9 h 40"/>
                  <a:gd name="T12" fmla="*/ 8 w 39"/>
                  <a:gd name="T13" fmla="*/ 20 h 40"/>
                  <a:gd name="T14" fmla="*/ 20 w 39"/>
                  <a:gd name="T15" fmla="*/ 31 h 40"/>
                  <a:gd name="T16" fmla="*/ 31 w 39"/>
                  <a:gd name="T17" fmla="*/ 20 h 40"/>
                  <a:gd name="T18" fmla="*/ 20 w 39"/>
                  <a:gd name="T19"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0">
                    <a:moveTo>
                      <a:pt x="20" y="40"/>
                    </a:moveTo>
                    <a:cubicBezTo>
                      <a:pt x="9" y="40"/>
                      <a:pt x="0" y="31"/>
                      <a:pt x="0" y="20"/>
                    </a:cubicBezTo>
                    <a:cubicBezTo>
                      <a:pt x="0" y="9"/>
                      <a:pt x="9" y="0"/>
                      <a:pt x="20" y="0"/>
                    </a:cubicBezTo>
                    <a:cubicBezTo>
                      <a:pt x="31" y="0"/>
                      <a:pt x="39" y="9"/>
                      <a:pt x="39" y="20"/>
                    </a:cubicBezTo>
                    <a:cubicBezTo>
                      <a:pt x="39" y="31"/>
                      <a:pt x="31" y="40"/>
                      <a:pt x="20" y="40"/>
                    </a:cubicBezTo>
                    <a:close/>
                    <a:moveTo>
                      <a:pt x="20" y="9"/>
                    </a:moveTo>
                    <a:cubicBezTo>
                      <a:pt x="13" y="9"/>
                      <a:pt x="8" y="14"/>
                      <a:pt x="8" y="20"/>
                    </a:cubicBezTo>
                    <a:cubicBezTo>
                      <a:pt x="8" y="26"/>
                      <a:pt x="13" y="31"/>
                      <a:pt x="20" y="31"/>
                    </a:cubicBezTo>
                    <a:cubicBezTo>
                      <a:pt x="26" y="31"/>
                      <a:pt x="31" y="26"/>
                      <a:pt x="31" y="20"/>
                    </a:cubicBezTo>
                    <a:cubicBezTo>
                      <a:pt x="31" y="14"/>
                      <a:pt x="26" y="9"/>
                      <a:pt x="2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0" name="Freeform 8"/>
              <p:cNvSpPr/>
              <p:nvPr>
                <p:custDataLst>
                  <p:tags r:id="rId13"/>
                </p:custDataLst>
              </p:nvPr>
            </p:nvSpPr>
            <p:spPr bwMode="auto">
              <a:xfrm>
                <a:off x="8786813" y="3081338"/>
                <a:ext cx="101600" cy="728663"/>
              </a:xfrm>
              <a:custGeom>
                <a:avLst/>
                <a:gdLst>
                  <a:gd name="T0" fmla="*/ 0 w 64"/>
                  <a:gd name="T1" fmla="*/ 459 h 459"/>
                  <a:gd name="T2" fmla="*/ 64 w 64"/>
                  <a:gd name="T3" fmla="*/ 392 h 459"/>
                  <a:gd name="T4" fmla="*/ 64 w 64"/>
                  <a:gd name="T5" fmla="*/ 67 h 459"/>
                  <a:gd name="T6" fmla="*/ 0 w 64"/>
                  <a:gd name="T7" fmla="*/ 0 h 459"/>
                  <a:gd name="T8" fmla="*/ 0 w 64"/>
                  <a:gd name="T9" fmla="*/ 459 h 459"/>
                </a:gdLst>
                <a:ahLst/>
                <a:cxnLst>
                  <a:cxn ang="0">
                    <a:pos x="T0" y="T1"/>
                  </a:cxn>
                  <a:cxn ang="0">
                    <a:pos x="T2" y="T3"/>
                  </a:cxn>
                  <a:cxn ang="0">
                    <a:pos x="T4" y="T5"/>
                  </a:cxn>
                  <a:cxn ang="0">
                    <a:pos x="T6" y="T7"/>
                  </a:cxn>
                  <a:cxn ang="0">
                    <a:pos x="T8" y="T9"/>
                  </a:cxn>
                </a:cxnLst>
                <a:rect l="0" t="0" r="r" b="b"/>
                <a:pathLst>
                  <a:path w="64" h="459">
                    <a:moveTo>
                      <a:pt x="0" y="459"/>
                    </a:moveTo>
                    <a:lnTo>
                      <a:pt x="64" y="392"/>
                    </a:lnTo>
                    <a:lnTo>
                      <a:pt x="64" y="67"/>
                    </a:lnTo>
                    <a:lnTo>
                      <a:pt x="0" y="0"/>
                    </a:lnTo>
                    <a:lnTo>
                      <a:pt x="0" y="4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1" name="Freeform 9"/>
              <p:cNvSpPr/>
              <p:nvPr>
                <p:custDataLst>
                  <p:tags r:id="rId14"/>
                </p:custDataLst>
              </p:nvPr>
            </p:nvSpPr>
            <p:spPr bwMode="auto">
              <a:xfrm>
                <a:off x="3298826" y="3081338"/>
                <a:ext cx="101600" cy="728663"/>
              </a:xfrm>
              <a:custGeom>
                <a:avLst/>
                <a:gdLst>
                  <a:gd name="T0" fmla="*/ 64 w 64"/>
                  <a:gd name="T1" fmla="*/ 459 h 459"/>
                  <a:gd name="T2" fmla="*/ 0 w 64"/>
                  <a:gd name="T3" fmla="*/ 392 h 459"/>
                  <a:gd name="T4" fmla="*/ 0 w 64"/>
                  <a:gd name="T5" fmla="*/ 67 h 459"/>
                  <a:gd name="T6" fmla="*/ 64 w 64"/>
                  <a:gd name="T7" fmla="*/ 0 h 459"/>
                  <a:gd name="T8" fmla="*/ 64 w 64"/>
                  <a:gd name="T9" fmla="*/ 459 h 459"/>
                </a:gdLst>
                <a:ahLst/>
                <a:cxnLst>
                  <a:cxn ang="0">
                    <a:pos x="T0" y="T1"/>
                  </a:cxn>
                  <a:cxn ang="0">
                    <a:pos x="T2" y="T3"/>
                  </a:cxn>
                  <a:cxn ang="0">
                    <a:pos x="T4" y="T5"/>
                  </a:cxn>
                  <a:cxn ang="0">
                    <a:pos x="T6" y="T7"/>
                  </a:cxn>
                  <a:cxn ang="0">
                    <a:pos x="T8" y="T9"/>
                  </a:cxn>
                </a:cxnLst>
                <a:rect l="0" t="0" r="r" b="b"/>
                <a:pathLst>
                  <a:path w="64" h="459">
                    <a:moveTo>
                      <a:pt x="64" y="459"/>
                    </a:moveTo>
                    <a:lnTo>
                      <a:pt x="0" y="392"/>
                    </a:lnTo>
                    <a:lnTo>
                      <a:pt x="0" y="67"/>
                    </a:lnTo>
                    <a:lnTo>
                      <a:pt x="64" y="0"/>
                    </a:lnTo>
                    <a:lnTo>
                      <a:pt x="64" y="4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2" name="Freeform 10"/>
              <p:cNvSpPr/>
              <p:nvPr>
                <p:custDataLst>
                  <p:tags r:id="rId15"/>
                </p:custDataLst>
              </p:nvPr>
            </p:nvSpPr>
            <p:spPr bwMode="auto">
              <a:xfrm>
                <a:off x="3397251" y="2417763"/>
                <a:ext cx="249238" cy="2057400"/>
              </a:xfrm>
              <a:custGeom>
                <a:avLst/>
                <a:gdLst>
                  <a:gd name="T0" fmla="*/ 58 w 59"/>
                  <a:gd name="T1" fmla="*/ 0 h 483"/>
                  <a:gd name="T2" fmla="*/ 0 w 59"/>
                  <a:gd name="T3" fmla="*/ 0 h 483"/>
                  <a:gd name="T4" fmla="*/ 0 w 59"/>
                  <a:gd name="T5" fmla="*/ 482 h 483"/>
                  <a:gd name="T6" fmla="*/ 3 w 59"/>
                  <a:gd name="T7" fmla="*/ 482 h 483"/>
                  <a:gd name="T8" fmla="*/ 11 w 59"/>
                  <a:gd name="T9" fmla="*/ 483 h 483"/>
                  <a:gd name="T10" fmla="*/ 11 w 59"/>
                  <a:gd name="T11" fmla="*/ 483 h 483"/>
                  <a:gd name="T12" fmla="*/ 11 w 59"/>
                  <a:gd name="T13" fmla="*/ 11 h 483"/>
                  <a:gd name="T14" fmla="*/ 59 w 59"/>
                  <a:gd name="T15" fmla="*/ 11 h 483"/>
                  <a:gd name="T16" fmla="*/ 58 w 59"/>
                  <a:gd name="T17"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483">
                    <a:moveTo>
                      <a:pt x="58" y="0"/>
                    </a:moveTo>
                    <a:cubicBezTo>
                      <a:pt x="0" y="0"/>
                      <a:pt x="0" y="0"/>
                      <a:pt x="0" y="0"/>
                    </a:cubicBezTo>
                    <a:cubicBezTo>
                      <a:pt x="0" y="482"/>
                      <a:pt x="0" y="482"/>
                      <a:pt x="0" y="482"/>
                    </a:cubicBezTo>
                    <a:cubicBezTo>
                      <a:pt x="1" y="482"/>
                      <a:pt x="2" y="482"/>
                      <a:pt x="3" y="482"/>
                    </a:cubicBezTo>
                    <a:cubicBezTo>
                      <a:pt x="5" y="482"/>
                      <a:pt x="8" y="483"/>
                      <a:pt x="11" y="483"/>
                    </a:cubicBezTo>
                    <a:cubicBezTo>
                      <a:pt x="11" y="483"/>
                      <a:pt x="11" y="483"/>
                      <a:pt x="11" y="483"/>
                    </a:cubicBezTo>
                    <a:cubicBezTo>
                      <a:pt x="11" y="11"/>
                      <a:pt x="11" y="11"/>
                      <a:pt x="11" y="11"/>
                    </a:cubicBezTo>
                    <a:cubicBezTo>
                      <a:pt x="59" y="11"/>
                      <a:pt x="59" y="11"/>
                      <a:pt x="59" y="11"/>
                    </a:cubicBezTo>
                    <a:cubicBezTo>
                      <a:pt x="59" y="7"/>
                      <a:pt x="59" y="3"/>
                      <a:pt x="5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3" name="Freeform 11"/>
              <p:cNvSpPr/>
              <p:nvPr>
                <p:custDataLst>
                  <p:tags r:id="rId16"/>
                </p:custDataLst>
              </p:nvPr>
            </p:nvSpPr>
            <p:spPr bwMode="auto">
              <a:xfrm>
                <a:off x="3697288" y="2417763"/>
                <a:ext cx="5097463" cy="2039938"/>
              </a:xfrm>
              <a:custGeom>
                <a:avLst/>
                <a:gdLst>
                  <a:gd name="T0" fmla="*/ 175 w 1202"/>
                  <a:gd name="T1" fmla="*/ 0 h 479"/>
                  <a:gd name="T2" fmla="*/ 174 w 1202"/>
                  <a:gd name="T3" fmla="*/ 11 h 479"/>
                  <a:gd name="T4" fmla="*/ 1191 w 1202"/>
                  <a:gd name="T5" fmla="*/ 11 h 479"/>
                  <a:gd name="T6" fmla="*/ 1191 w 1202"/>
                  <a:gd name="T7" fmla="*/ 468 h 479"/>
                  <a:gd name="T8" fmla="*/ 0 w 1202"/>
                  <a:gd name="T9" fmla="*/ 468 h 479"/>
                  <a:gd name="T10" fmla="*/ 0 w 1202"/>
                  <a:gd name="T11" fmla="*/ 479 h 479"/>
                  <a:gd name="T12" fmla="*/ 1202 w 1202"/>
                  <a:gd name="T13" fmla="*/ 479 h 479"/>
                  <a:gd name="T14" fmla="*/ 1202 w 1202"/>
                  <a:gd name="T15" fmla="*/ 0 h 479"/>
                  <a:gd name="T16" fmla="*/ 175 w 1202"/>
                  <a:gd name="T17" fmla="*/ 0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2" h="479">
                    <a:moveTo>
                      <a:pt x="175" y="0"/>
                    </a:moveTo>
                    <a:cubicBezTo>
                      <a:pt x="174" y="3"/>
                      <a:pt x="174" y="7"/>
                      <a:pt x="174" y="11"/>
                    </a:cubicBezTo>
                    <a:cubicBezTo>
                      <a:pt x="1191" y="11"/>
                      <a:pt x="1191" y="11"/>
                      <a:pt x="1191" y="11"/>
                    </a:cubicBezTo>
                    <a:cubicBezTo>
                      <a:pt x="1191" y="468"/>
                      <a:pt x="1191" y="468"/>
                      <a:pt x="1191" y="468"/>
                    </a:cubicBezTo>
                    <a:cubicBezTo>
                      <a:pt x="0" y="468"/>
                      <a:pt x="0" y="468"/>
                      <a:pt x="0" y="468"/>
                    </a:cubicBezTo>
                    <a:cubicBezTo>
                      <a:pt x="0" y="472"/>
                      <a:pt x="0" y="476"/>
                      <a:pt x="0" y="479"/>
                    </a:cubicBezTo>
                    <a:cubicBezTo>
                      <a:pt x="1202" y="479"/>
                      <a:pt x="1202" y="479"/>
                      <a:pt x="1202" y="479"/>
                    </a:cubicBezTo>
                    <a:cubicBezTo>
                      <a:pt x="1202" y="0"/>
                      <a:pt x="1202" y="0"/>
                      <a:pt x="1202" y="0"/>
                    </a:cubicBezTo>
                    <a:lnTo>
                      <a:pt x="17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4" name="Freeform 12"/>
              <p:cNvSpPr/>
              <p:nvPr>
                <p:custDataLst>
                  <p:tags r:id="rId17"/>
                </p:custDataLst>
              </p:nvPr>
            </p:nvSpPr>
            <p:spPr bwMode="auto">
              <a:xfrm>
                <a:off x="4194176" y="2344738"/>
                <a:ext cx="139700" cy="184150"/>
              </a:xfrm>
              <a:custGeom>
                <a:avLst/>
                <a:gdLst>
                  <a:gd name="T0" fmla="*/ 4 w 33"/>
                  <a:gd name="T1" fmla="*/ 40 h 43"/>
                  <a:gd name="T2" fmla="*/ 6 w 33"/>
                  <a:gd name="T3" fmla="*/ 39 h 43"/>
                  <a:gd name="T4" fmla="*/ 30 w 33"/>
                  <a:gd name="T5" fmla="*/ 25 h 43"/>
                  <a:gd name="T6" fmla="*/ 31 w 33"/>
                  <a:gd name="T7" fmla="*/ 19 h 43"/>
                  <a:gd name="T8" fmla="*/ 30 w 33"/>
                  <a:gd name="T9" fmla="*/ 18 h 43"/>
                  <a:gd name="T10" fmla="*/ 7 w 33"/>
                  <a:gd name="T11" fmla="*/ 4 h 43"/>
                  <a:gd name="T12" fmla="*/ 4 w 33"/>
                  <a:gd name="T13" fmla="*/ 3 h 43"/>
                  <a:gd name="T14" fmla="*/ 2 w 33"/>
                  <a:gd name="T15" fmla="*/ 1 h 43"/>
                  <a:gd name="T16" fmla="*/ 0 w 33"/>
                  <a:gd name="T17" fmla="*/ 0 h 43"/>
                  <a:gd name="T18" fmla="*/ 2 w 33"/>
                  <a:gd name="T19" fmla="*/ 5 h 43"/>
                  <a:gd name="T20" fmla="*/ 4 w 33"/>
                  <a:gd name="T21" fmla="*/ 10 h 43"/>
                  <a:gd name="T22" fmla="*/ 4 w 33"/>
                  <a:gd name="T23" fmla="*/ 13 h 43"/>
                  <a:gd name="T24" fmla="*/ 2 w 33"/>
                  <a:gd name="T25" fmla="*/ 19 h 43"/>
                  <a:gd name="T26" fmla="*/ 1 w 33"/>
                  <a:gd name="T27" fmla="*/ 20 h 43"/>
                  <a:gd name="T28" fmla="*/ 1 w 33"/>
                  <a:gd name="T29" fmla="*/ 23 h 43"/>
                  <a:gd name="T30" fmla="*/ 2 w 33"/>
                  <a:gd name="T31" fmla="*/ 24 h 43"/>
                  <a:gd name="T32" fmla="*/ 4 w 33"/>
                  <a:gd name="T33" fmla="*/ 30 h 43"/>
                  <a:gd name="T34" fmla="*/ 3 w 33"/>
                  <a:gd name="T35" fmla="*/ 33 h 43"/>
                  <a:gd name="T36" fmla="*/ 2 w 33"/>
                  <a:gd name="T37" fmla="*/ 38 h 43"/>
                  <a:gd name="T38" fmla="*/ 0 w 33"/>
                  <a:gd name="T39" fmla="*/ 43 h 43"/>
                  <a:gd name="T40" fmla="*/ 2 w 33"/>
                  <a:gd name="T41" fmla="*/ 42 h 43"/>
                  <a:gd name="T42" fmla="*/ 4 w 33"/>
                  <a:gd name="T43" fmla="*/ 4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 h="43">
                    <a:moveTo>
                      <a:pt x="4" y="40"/>
                    </a:moveTo>
                    <a:cubicBezTo>
                      <a:pt x="6" y="39"/>
                      <a:pt x="6" y="39"/>
                      <a:pt x="6" y="39"/>
                    </a:cubicBezTo>
                    <a:cubicBezTo>
                      <a:pt x="30" y="25"/>
                      <a:pt x="30" y="25"/>
                      <a:pt x="30" y="25"/>
                    </a:cubicBezTo>
                    <a:cubicBezTo>
                      <a:pt x="32" y="24"/>
                      <a:pt x="33" y="21"/>
                      <a:pt x="31" y="19"/>
                    </a:cubicBezTo>
                    <a:cubicBezTo>
                      <a:pt x="31" y="19"/>
                      <a:pt x="30" y="18"/>
                      <a:pt x="30" y="18"/>
                    </a:cubicBezTo>
                    <a:cubicBezTo>
                      <a:pt x="7" y="4"/>
                      <a:pt x="7" y="4"/>
                      <a:pt x="7" y="4"/>
                    </a:cubicBezTo>
                    <a:cubicBezTo>
                      <a:pt x="4" y="3"/>
                      <a:pt x="4" y="3"/>
                      <a:pt x="4" y="3"/>
                    </a:cubicBezTo>
                    <a:cubicBezTo>
                      <a:pt x="2" y="1"/>
                      <a:pt x="2" y="1"/>
                      <a:pt x="2" y="1"/>
                    </a:cubicBezTo>
                    <a:cubicBezTo>
                      <a:pt x="0" y="0"/>
                      <a:pt x="0" y="0"/>
                      <a:pt x="0" y="0"/>
                    </a:cubicBezTo>
                    <a:cubicBezTo>
                      <a:pt x="2" y="5"/>
                      <a:pt x="2" y="5"/>
                      <a:pt x="2" y="5"/>
                    </a:cubicBezTo>
                    <a:cubicBezTo>
                      <a:pt x="4" y="10"/>
                      <a:pt x="4" y="10"/>
                      <a:pt x="4" y="10"/>
                    </a:cubicBezTo>
                    <a:cubicBezTo>
                      <a:pt x="4" y="11"/>
                      <a:pt x="4" y="12"/>
                      <a:pt x="4" y="13"/>
                    </a:cubicBezTo>
                    <a:cubicBezTo>
                      <a:pt x="2" y="19"/>
                      <a:pt x="2" y="19"/>
                      <a:pt x="2" y="19"/>
                    </a:cubicBezTo>
                    <a:cubicBezTo>
                      <a:pt x="1" y="20"/>
                      <a:pt x="1" y="20"/>
                      <a:pt x="1" y="20"/>
                    </a:cubicBezTo>
                    <a:cubicBezTo>
                      <a:pt x="1" y="21"/>
                      <a:pt x="1" y="22"/>
                      <a:pt x="1" y="23"/>
                    </a:cubicBezTo>
                    <a:cubicBezTo>
                      <a:pt x="2" y="24"/>
                      <a:pt x="2" y="24"/>
                      <a:pt x="2" y="24"/>
                    </a:cubicBezTo>
                    <a:cubicBezTo>
                      <a:pt x="4" y="30"/>
                      <a:pt x="4" y="30"/>
                      <a:pt x="4" y="30"/>
                    </a:cubicBezTo>
                    <a:cubicBezTo>
                      <a:pt x="4" y="31"/>
                      <a:pt x="4" y="32"/>
                      <a:pt x="3" y="33"/>
                    </a:cubicBezTo>
                    <a:cubicBezTo>
                      <a:pt x="2" y="38"/>
                      <a:pt x="2" y="38"/>
                      <a:pt x="2" y="38"/>
                    </a:cubicBezTo>
                    <a:cubicBezTo>
                      <a:pt x="0" y="43"/>
                      <a:pt x="0" y="43"/>
                      <a:pt x="0" y="43"/>
                    </a:cubicBezTo>
                    <a:cubicBezTo>
                      <a:pt x="2" y="42"/>
                      <a:pt x="2" y="42"/>
                      <a:pt x="2" y="42"/>
                    </a:cubicBezTo>
                    <a:lnTo>
                      <a:pt x="4"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5" name="Freeform 13"/>
              <p:cNvSpPr/>
              <p:nvPr>
                <p:custDataLst>
                  <p:tags r:id="rId18"/>
                </p:custDataLst>
              </p:nvPr>
            </p:nvSpPr>
            <p:spPr bwMode="auto">
              <a:xfrm>
                <a:off x="3732213" y="2341563"/>
                <a:ext cx="436563" cy="195263"/>
              </a:xfrm>
              <a:custGeom>
                <a:avLst/>
                <a:gdLst>
                  <a:gd name="T0" fmla="*/ 0 w 275"/>
                  <a:gd name="T1" fmla="*/ 120 h 123"/>
                  <a:gd name="T2" fmla="*/ 34 w 275"/>
                  <a:gd name="T3" fmla="*/ 120 h 123"/>
                  <a:gd name="T4" fmla="*/ 275 w 275"/>
                  <a:gd name="T5" fmla="*/ 123 h 123"/>
                  <a:gd name="T6" fmla="*/ 275 w 275"/>
                  <a:gd name="T7" fmla="*/ 72 h 123"/>
                  <a:gd name="T8" fmla="*/ 37 w 275"/>
                  <a:gd name="T9" fmla="*/ 69 h 123"/>
                  <a:gd name="T10" fmla="*/ 37 w 275"/>
                  <a:gd name="T11" fmla="*/ 51 h 123"/>
                  <a:gd name="T12" fmla="*/ 275 w 275"/>
                  <a:gd name="T13" fmla="*/ 51 h 123"/>
                  <a:gd name="T14" fmla="*/ 275 w 275"/>
                  <a:gd name="T15" fmla="*/ 2 h 123"/>
                  <a:gd name="T16" fmla="*/ 37 w 275"/>
                  <a:gd name="T17" fmla="*/ 0 h 123"/>
                  <a:gd name="T18" fmla="*/ 0 w 275"/>
                  <a:gd name="T19" fmla="*/ 0 h 123"/>
                  <a:gd name="T20" fmla="*/ 0 w 275"/>
                  <a:gd name="T21" fmla="*/ 12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5" h="123">
                    <a:moveTo>
                      <a:pt x="0" y="120"/>
                    </a:moveTo>
                    <a:lnTo>
                      <a:pt x="34" y="120"/>
                    </a:lnTo>
                    <a:lnTo>
                      <a:pt x="275" y="123"/>
                    </a:lnTo>
                    <a:lnTo>
                      <a:pt x="275" y="72"/>
                    </a:lnTo>
                    <a:lnTo>
                      <a:pt x="37" y="69"/>
                    </a:lnTo>
                    <a:lnTo>
                      <a:pt x="37" y="51"/>
                    </a:lnTo>
                    <a:lnTo>
                      <a:pt x="275" y="51"/>
                    </a:lnTo>
                    <a:lnTo>
                      <a:pt x="275" y="2"/>
                    </a:lnTo>
                    <a:lnTo>
                      <a:pt x="37" y="0"/>
                    </a:lnTo>
                    <a:lnTo>
                      <a:pt x="0" y="0"/>
                    </a:lnTo>
                    <a:lnTo>
                      <a:pt x="0" y="1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6" name="Freeform 14"/>
              <p:cNvSpPr/>
              <p:nvPr>
                <p:custDataLst>
                  <p:tags r:id="rId19"/>
                </p:custDataLst>
              </p:nvPr>
            </p:nvSpPr>
            <p:spPr bwMode="auto">
              <a:xfrm>
                <a:off x="3646488" y="2341563"/>
                <a:ext cx="50800" cy="190500"/>
              </a:xfrm>
              <a:custGeom>
                <a:avLst/>
                <a:gdLst>
                  <a:gd name="T0" fmla="*/ 0 w 12"/>
                  <a:gd name="T1" fmla="*/ 5 h 45"/>
                  <a:gd name="T2" fmla="*/ 0 w 12"/>
                  <a:gd name="T3" fmla="*/ 40 h 45"/>
                  <a:gd name="T4" fmla="*/ 1 w 12"/>
                  <a:gd name="T5" fmla="*/ 43 h 45"/>
                  <a:gd name="T6" fmla="*/ 4 w 12"/>
                  <a:gd name="T7" fmla="*/ 45 h 45"/>
                  <a:gd name="T8" fmla="*/ 11 w 12"/>
                  <a:gd name="T9" fmla="*/ 45 h 45"/>
                  <a:gd name="T10" fmla="*/ 12 w 12"/>
                  <a:gd name="T11" fmla="*/ 0 h 45"/>
                  <a:gd name="T12" fmla="*/ 2 w 12"/>
                  <a:gd name="T13" fmla="*/ 0 h 45"/>
                  <a:gd name="T14" fmla="*/ 0 w 12"/>
                  <a:gd name="T15" fmla="*/ 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45">
                    <a:moveTo>
                      <a:pt x="0" y="5"/>
                    </a:moveTo>
                    <a:cubicBezTo>
                      <a:pt x="0" y="40"/>
                      <a:pt x="0" y="40"/>
                      <a:pt x="0" y="40"/>
                    </a:cubicBezTo>
                    <a:cubicBezTo>
                      <a:pt x="0" y="42"/>
                      <a:pt x="0" y="43"/>
                      <a:pt x="1" y="43"/>
                    </a:cubicBezTo>
                    <a:cubicBezTo>
                      <a:pt x="2" y="44"/>
                      <a:pt x="3" y="45"/>
                      <a:pt x="4" y="45"/>
                    </a:cubicBezTo>
                    <a:cubicBezTo>
                      <a:pt x="11" y="45"/>
                      <a:pt x="11" y="45"/>
                      <a:pt x="11" y="45"/>
                    </a:cubicBezTo>
                    <a:cubicBezTo>
                      <a:pt x="12" y="0"/>
                      <a:pt x="12" y="0"/>
                      <a:pt x="12" y="0"/>
                    </a:cubicBezTo>
                    <a:cubicBezTo>
                      <a:pt x="2" y="0"/>
                      <a:pt x="2" y="0"/>
                      <a:pt x="2" y="0"/>
                    </a:cubicBezTo>
                    <a:cubicBezTo>
                      <a:pt x="0" y="0"/>
                      <a:pt x="0" y="3"/>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grpSp>
        <p:sp>
          <p:nvSpPr>
            <p:cNvPr id="27" name="文本框 7"/>
            <p:cNvSpPr txBox="1"/>
            <p:nvPr>
              <p:custDataLst>
                <p:tags r:id="rId20"/>
              </p:custDataLst>
            </p:nvPr>
          </p:nvSpPr>
          <p:spPr>
            <a:xfrm>
              <a:off x="6011" y="2079"/>
              <a:ext cx="7197" cy="2133"/>
            </a:xfrm>
            <a:prstGeom prst="rect">
              <a:avLst/>
            </a:prstGeom>
            <a:noFill/>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ts val="25"/>
                </a:spcBef>
              </a:pPr>
              <a:r>
                <a:rPr lang="en-US" altLang="zh-CN" sz="2000" dirty="0">
                  <a:sym typeface="+mn-ea"/>
                </a:rPr>
                <a:t>【</a:t>
              </a:r>
              <a:r>
                <a:rPr lang="zh-CN" altLang="en-US" sz="2000" dirty="0">
                  <a:sym typeface="+mn-ea"/>
                </a:rPr>
                <a:t>解析</a:t>
              </a:r>
              <a:r>
                <a:rPr lang="en-US" altLang="zh-CN" sz="2000" dirty="0">
                  <a:sym typeface="+mn-ea"/>
                </a:rPr>
                <a:t>】B</a:t>
              </a:r>
              <a:r>
                <a:rPr lang="zh-CN" altLang="en-US" sz="2000" dirty="0">
                  <a:sym typeface="+mn-ea"/>
                </a:rPr>
                <a:t>企业应按适用税率</a:t>
              </a:r>
              <a:r>
                <a:rPr lang="en-US" altLang="zh-CN" sz="2000" dirty="0">
                  <a:sym typeface="+mn-ea"/>
                </a:rPr>
                <a:t>6%</a:t>
              </a:r>
              <a:r>
                <a:rPr lang="zh-CN" altLang="en-US" sz="2000" dirty="0">
                  <a:sym typeface="+mn-ea"/>
                </a:rPr>
                <a:t>扣缴增值税。</a:t>
              </a:r>
              <a:endParaRPr lang="zh-CN" altLang="en-US" sz="2000" dirty="0"/>
            </a:p>
            <a:p>
              <a:pPr>
                <a:lnSpc>
                  <a:spcPct val="120000"/>
                </a:lnSpc>
                <a:spcBef>
                  <a:spcPts val="25"/>
                </a:spcBef>
              </a:pPr>
              <a:r>
                <a:rPr lang="zh-CN" altLang="en-US" sz="2000" dirty="0">
                  <a:sym typeface="+mn-ea"/>
                </a:rPr>
                <a:t>扣缴增值税＝</a:t>
              </a:r>
              <a:r>
                <a:rPr lang="en-US" altLang="zh-CN" sz="2000" dirty="0">
                  <a:sym typeface="+mn-ea"/>
                </a:rPr>
                <a:t>53÷</a:t>
              </a:r>
              <a:r>
                <a:rPr lang="zh-CN" altLang="en-US" sz="2000" dirty="0">
                  <a:sym typeface="+mn-ea"/>
                </a:rPr>
                <a:t>（</a:t>
              </a:r>
              <a:r>
                <a:rPr lang="en-US" altLang="zh-CN" sz="2000" dirty="0">
                  <a:sym typeface="+mn-ea"/>
                </a:rPr>
                <a:t>1</a:t>
              </a:r>
              <a:r>
                <a:rPr lang="zh-CN" altLang="en-US" sz="2000" dirty="0">
                  <a:sym typeface="+mn-ea"/>
                </a:rPr>
                <a:t>＋</a:t>
              </a:r>
              <a:r>
                <a:rPr lang="en-US" altLang="zh-CN" sz="2000" dirty="0">
                  <a:sym typeface="+mn-ea"/>
                </a:rPr>
                <a:t>6%</a:t>
              </a:r>
              <a:r>
                <a:rPr lang="zh-CN" altLang="en-US" sz="2000" dirty="0">
                  <a:sym typeface="+mn-ea"/>
                </a:rPr>
                <a:t>）</a:t>
              </a:r>
              <a:r>
                <a:rPr lang="en-US" altLang="zh-CN" sz="2000" dirty="0">
                  <a:sym typeface="+mn-ea"/>
                </a:rPr>
                <a:t>×6%</a:t>
              </a:r>
              <a:r>
                <a:rPr lang="zh-CN" altLang="en-US" sz="2000" dirty="0">
                  <a:sym typeface="+mn-ea"/>
                </a:rPr>
                <a:t>＝</a:t>
              </a:r>
              <a:r>
                <a:rPr lang="en-US" altLang="zh-CN" sz="2000" dirty="0">
                  <a:sym typeface="+mn-ea"/>
                </a:rPr>
                <a:t>3</a:t>
              </a:r>
              <a:r>
                <a:rPr lang="zh-CN" altLang="en-US" sz="2000" dirty="0">
                  <a:sym typeface="+mn-ea"/>
                </a:rPr>
                <a:t>（万元）</a:t>
              </a:r>
              <a:endParaRPr lang="zh-CN" altLang="en-US" sz="2000" dirty="0">
                <a:solidFill>
                  <a:srgbClr val="404040"/>
                </a:solidFill>
                <a:latin typeface="汉仪中黑简" panose="02010600000101010101" charset="-122"/>
                <a:ea typeface="汉仪中黑简" panose="02010600000101010101" charset="-122"/>
                <a:cs typeface="Times New Roman" panose="02020603050405020304"/>
                <a:sym typeface="Times New Roman" panose="02020603050405020304"/>
              </a:endParaRPr>
            </a:p>
          </p:txBody>
        </p:sp>
      </p:gr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41" name="Rectangle 2"/>
          <p:cNvSpPr>
            <a:spLocks noGrp="1"/>
          </p:cNvSpPr>
          <p:nvPr>
            <p:ph type="title"/>
          </p:nvPr>
        </p:nvSpPr>
        <p:spPr>
          <a:xfrm>
            <a:off x="357188" y="357188"/>
            <a:ext cx="7391400" cy="563562"/>
          </a:xfrm>
        </p:spPr>
        <p:txBody>
          <a:bodyPr wrap="square" lIns="91440" tIns="45720" rIns="91440" bIns="45720" anchor="ctr" anchorCtr="0"/>
          <a:p>
            <a:pPr algn="ctr" eaLnBrk="1" hangingPunct="1"/>
            <a:r>
              <a:rPr lang="zh-CN" altLang="en-US" sz="3200" b="0" dirty="0">
                <a:latin typeface="微软雅黑" panose="020B0503020204020204" pitchFamily="34" charset="-122"/>
                <a:ea typeface="微软雅黑" panose="020B0503020204020204" pitchFamily="34" charset="-122"/>
                <a:cs typeface="微软雅黑" panose="020B0503020204020204" pitchFamily="34" charset="-122"/>
              </a:rPr>
              <a:t>任务三  增值税纳税申报</a:t>
            </a:r>
            <a:endParaRPr lang="zh-CN" altLang="en-US" sz="3200" b="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3842" name="Rectangle 3"/>
          <p:cNvSpPr>
            <a:spLocks noGrp="1"/>
          </p:cNvSpPr>
          <p:nvPr>
            <p:ph idx="1"/>
          </p:nvPr>
        </p:nvSpPr>
        <p:spPr>
          <a:xfrm>
            <a:off x="457200" y="981075"/>
            <a:ext cx="8229600" cy="4824413"/>
          </a:xfrm>
        </p:spPr>
        <p:txBody>
          <a:bodyPr wrap="square" lIns="91440" tIns="45720" rIns="91440" bIns="45720" anchor="t" anchorCtr="0"/>
          <a:p>
            <a:pPr eaLnBrk="1" hangingPunct="1">
              <a:lnSpc>
                <a:spcPct val="90000"/>
              </a:lnSpc>
            </a:pPr>
            <a:endParaRPr lang="zh-CN" altLang="en-US" b="0" dirty="0">
              <a:solidFill>
                <a:srgbClr val="FF0000"/>
              </a:solidFill>
              <a:latin typeface="微软雅黑" panose="020B0503020204020204" pitchFamily="34" charset="-122"/>
              <a:ea typeface="微软雅黑" panose="020B0503020204020204" pitchFamily="34" charset="-122"/>
            </a:endParaRPr>
          </a:p>
          <a:p>
            <a:pPr eaLnBrk="1" hangingPunct="1">
              <a:lnSpc>
                <a:spcPct val="90000"/>
              </a:lnSpc>
            </a:pPr>
            <a:r>
              <a:rPr lang="zh-CN" altLang="en-US" b="0" dirty="0">
                <a:solidFill>
                  <a:srgbClr val="FF0000"/>
                </a:solidFill>
                <a:latin typeface="微软雅黑" panose="020B0503020204020204" pitchFamily="34" charset="-122"/>
                <a:ea typeface="微软雅黑" panose="020B0503020204020204" pitchFamily="34" charset="-122"/>
              </a:rPr>
              <a:t>一、增值税的纳税义务发生时间</a:t>
            </a:r>
            <a:endParaRPr lang="zh-CN" altLang="en-US" b="0" dirty="0">
              <a:solidFill>
                <a:srgbClr val="FF0000"/>
              </a:solidFill>
              <a:latin typeface="微软雅黑" panose="020B0503020204020204" pitchFamily="34" charset="-122"/>
              <a:ea typeface="微软雅黑" panose="020B0503020204020204" pitchFamily="34" charset="-122"/>
            </a:endParaRPr>
          </a:p>
          <a:p>
            <a:pPr eaLnBrk="1" hangingPunct="1">
              <a:lnSpc>
                <a:spcPct val="120000"/>
              </a:lnSpc>
              <a:spcBef>
                <a:spcPts val="25"/>
              </a:spcBef>
              <a:spcAft>
                <a:spcPts val="0"/>
              </a:spcAft>
            </a:pPr>
            <a:endParaRPr lang="en-US" altLang="zh-CN"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5"/>
              </a:spcBef>
              <a:spcAft>
                <a:spcPts val="0"/>
              </a:spcAft>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、一般规定</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5"/>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销售货物或者提供应税劳务的，其纳税义务发生时间为</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收讫销售款或者取得索取销售款凭据的当天</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；先开具发票的，为开具发票的当天。</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5"/>
              </a:spcBef>
              <a:spcAft>
                <a:spcPts val="0"/>
              </a:spcAft>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、特殊规定</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5"/>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）采取</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直接收款</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方式销售货物，不论货物是否发出，均为</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收到销售款</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或者取得索取销售款凭据的当天。</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5"/>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）采取</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托收承付</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和委托银行收款方式销售货物，为</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发出</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货物并</a:t>
            </a:r>
            <a:r>
              <a:rPr lang="zh-CN" altLang="en-US" sz="2000" b="0" u="sng"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办妥托收手续</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的当天。 </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名言框" descr="7b0a202020202274657874626f78223a2022220a7d0a"/>
          <p:cNvGrpSpPr/>
          <p:nvPr/>
        </p:nvGrpSpPr>
        <p:grpSpPr>
          <a:xfrm>
            <a:off x="252498" y="836396"/>
            <a:ext cx="8879847" cy="4031970"/>
            <a:chOff x="6619" y="3774"/>
            <a:chExt cx="6656" cy="3760"/>
          </a:xfrm>
        </p:grpSpPr>
        <p:pic>
          <p:nvPicPr>
            <p:cNvPr id="13" name="图片 12" descr="F:\稻壳-阿源设计\H活动供稿\2020-01-07-文本框\SVG-横着\横着-13.svg横着-13"/>
            <p:cNvPicPr>
              <a:picLocks noChangeAspect="1"/>
            </p:cNvPicPr>
            <p:nvPr>
              <p:custDataLst>
                <p:tags r:id="rId1"/>
              </p:custDataLst>
            </p:nvPr>
          </p:nvPicPr>
          <p:blipFill>
            <a:blip r:embed="rId2">
              <a:extLst>
                <a:ext uri="{96DAC541-7B7A-43D3-8B79-37D633B846F1}">
                  <asvg:svgBlip xmlns:asvg="http://schemas.microsoft.com/office/drawing/2016/SVG/main" r:embed="rId3"/>
                </a:ext>
              </a:extLst>
            </a:blip>
            <a:srcRect/>
            <a:stretch>
              <a:fillRect/>
            </a:stretch>
          </p:blipFill>
          <p:spPr>
            <a:xfrm>
              <a:off x="6619" y="3774"/>
              <a:ext cx="6656" cy="3760"/>
            </a:xfrm>
            <a:prstGeom prst="rect">
              <a:avLst/>
            </a:prstGeom>
          </p:spPr>
        </p:pic>
        <p:sp>
          <p:nvSpPr>
            <p:cNvPr id="11" name="文本框 10"/>
            <p:cNvSpPr txBox="1"/>
            <p:nvPr>
              <p:custDataLst>
                <p:tags r:id="rId4"/>
              </p:custDataLst>
            </p:nvPr>
          </p:nvSpPr>
          <p:spPr>
            <a:xfrm>
              <a:off x="7967" y="4379"/>
              <a:ext cx="4202" cy="2151"/>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0000"/>
                </a:lnSpc>
                <a:spcBef>
                  <a:spcPts val="25"/>
                </a:spcBef>
              </a:pPr>
              <a:r>
                <a:rPr lang="en-US" altLang="zh-CN" sz="2000" b="1" dirty="0">
                  <a:solidFill>
                    <a:srgbClr val="FF0000"/>
                  </a:solidFill>
                  <a:sym typeface="+mn-ea"/>
                </a:rPr>
                <a:t>【</a:t>
              </a:r>
              <a:r>
                <a:rPr lang="zh-CN" altLang="en-US" sz="2000" b="1" dirty="0">
                  <a:solidFill>
                    <a:srgbClr val="FF0000"/>
                  </a:solidFill>
                  <a:sym typeface="+mn-ea"/>
                </a:rPr>
                <a:t>案例</a:t>
              </a:r>
              <a:r>
                <a:rPr lang="en-US" altLang="zh-CN" sz="2000" b="1" dirty="0">
                  <a:solidFill>
                    <a:srgbClr val="FF0000"/>
                  </a:solidFill>
                  <a:sym typeface="+mn-ea"/>
                </a:rPr>
                <a:t>】</a:t>
              </a:r>
              <a:r>
                <a:rPr lang="zh-CN" altLang="en-US" sz="2000" dirty="0">
                  <a:sym typeface="+mn-ea"/>
                </a:rPr>
                <a:t>甲企业</a:t>
              </a:r>
              <a:r>
                <a:rPr lang="en-US" altLang="zh-CN" sz="2000" dirty="0">
                  <a:sym typeface="+mn-ea"/>
                </a:rPr>
                <a:t>2023</a:t>
              </a:r>
              <a:r>
                <a:rPr lang="zh-CN" altLang="en-US" sz="2000" dirty="0">
                  <a:sym typeface="+mn-ea"/>
                </a:rPr>
                <a:t>年</a:t>
              </a:r>
              <a:r>
                <a:rPr lang="en-US" altLang="zh-CN" sz="2000" dirty="0">
                  <a:sym typeface="+mn-ea"/>
                </a:rPr>
                <a:t>8</a:t>
              </a:r>
              <a:r>
                <a:rPr lang="zh-CN" altLang="en-US" sz="2000" dirty="0">
                  <a:sym typeface="+mn-ea"/>
                </a:rPr>
                <a:t>月采取托收承付方式销售货物</a:t>
              </a:r>
              <a:r>
                <a:rPr lang="en-US" altLang="zh-CN" sz="2000" dirty="0">
                  <a:sym typeface="+mn-ea"/>
                </a:rPr>
                <a:t>1000</a:t>
              </a:r>
              <a:r>
                <a:rPr lang="zh-CN" altLang="en-US" sz="2000" dirty="0">
                  <a:sym typeface="+mn-ea"/>
                </a:rPr>
                <a:t>万元（含税），</a:t>
              </a:r>
              <a:r>
                <a:rPr lang="en-US" altLang="zh-CN" sz="2000" dirty="0">
                  <a:sym typeface="+mn-ea"/>
                </a:rPr>
                <a:t>8</a:t>
              </a:r>
              <a:r>
                <a:rPr lang="zh-CN" altLang="en-US" sz="2000" dirty="0">
                  <a:sym typeface="+mn-ea"/>
                </a:rPr>
                <a:t>月</a:t>
              </a:r>
              <a:r>
                <a:rPr lang="en-US" altLang="zh-CN" sz="2000" dirty="0">
                  <a:sym typeface="+mn-ea"/>
                </a:rPr>
                <a:t>26</a:t>
              </a:r>
              <a:r>
                <a:rPr lang="zh-CN" altLang="en-US" sz="2000" dirty="0">
                  <a:sym typeface="+mn-ea"/>
                </a:rPr>
                <a:t>日发出货物并办妥托收手续， </a:t>
              </a:r>
              <a:r>
                <a:rPr lang="en-US" altLang="zh-CN" sz="2000" dirty="0">
                  <a:sym typeface="+mn-ea"/>
                </a:rPr>
                <a:t>9</a:t>
              </a:r>
              <a:r>
                <a:rPr lang="zh-CN" altLang="en-US" sz="2000" dirty="0">
                  <a:sym typeface="+mn-ea"/>
                </a:rPr>
                <a:t>月</a:t>
              </a:r>
              <a:r>
                <a:rPr lang="en-US" altLang="zh-CN" sz="2000" dirty="0">
                  <a:sym typeface="+mn-ea"/>
                </a:rPr>
                <a:t>11</a:t>
              </a:r>
              <a:r>
                <a:rPr lang="zh-CN" altLang="en-US" sz="2000" dirty="0">
                  <a:sym typeface="+mn-ea"/>
                </a:rPr>
                <a:t>日收到货款。对于托收承付结算方式，其增值税纳税义务发生时间为发出货物并办妥托收手续的当天，因此</a:t>
              </a:r>
              <a:r>
                <a:rPr lang="en-US" altLang="zh-CN" sz="2000" dirty="0">
                  <a:sym typeface="+mn-ea"/>
                </a:rPr>
                <a:t>1000</a:t>
              </a:r>
              <a:r>
                <a:rPr lang="zh-CN" altLang="en-US" sz="2000" dirty="0">
                  <a:sym typeface="+mn-ea"/>
                </a:rPr>
                <a:t>万元的销售收入应计入</a:t>
              </a:r>
              <a:r>
                <a:rPr lang="en-US" altLang="zh-CN" sz="2000" dirty="0">
                  <a:sym typeface="+mn-ea"/>
                </a:rPr>
                <a:t>8</a:t>
              </a:r>
              <a:r>
                <a:rPr lang="zh-CN" altLang="en-US" sz="2000" dirty="0">
                  <a:sym typeface="+mn-ea"/>
                </a:rPr>
                <a:t>月份的销售额计算缴纳增值税。</a:t>
              </a:r>
              <a:endParaRPr lang="zh-CN" altLang="en-US" sz="2000">
                <a:solidFill>
                  <a:schemeClr val="tx1">
                    <a:lumMod val="75000"/>
                    <a:lumOff val="25000"/>
                  </a:schemeClr>
                </a:solidFill>
                <a:latin typeface="汉仪刚艺体-85W" panose="00020600040101010101" charset="-122"/>
                <a:ea typeface="汉仪刚艺体-85W" panose="00020600040101010101" charset="-122"/>
                <a:cs typeface="汉仪刚艺体-85W" panose="00020600040101010101" charset="-122"/>
              </a:endParaRPr>
            </a:p>
          </p:txBody>
        </p:sp>
      </p:gr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0049"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65890" name="Rectangle 3"/>
          <p:cNvSpPr>
            <a:spLocks noGrp="1"/>
          </p:cNvSpPr>
          <p:nvPr>
            <p:ph idx="1"/>
          </p:nvPr>
        </p:nvSpPr>
        <p:spPr>
          <a:xfrm>
            <a:off x="457200" y="1412875"/>
            <a:ext cx="8229600" cy="4495800"/>
          </a:xfrm>
        </p:spPr>
        <p:txBody>
          <a:bodyPr wrap="square" lIns="91440" tIns="45720" rIns="91440" bIns="45720" anchor="t" anchorCtr="0"/>
          <a:p>
            <a:pPr eaLnBrk="1" hangingPunct="1">
              <a:lnSpc>
                <a:spcPct val="120000"/>
              </a:lnSpc>
              <a:spcBef>
                <a:spcPts val="25"/>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）采取</a:t>
            </a:r>
            <a:r>
              <a:rPr lang="zh-CN" altLang="en-US" sz="2400" b="0" u="sng"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赊销和</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分期收款</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方式销售货物，为书面</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合同约定</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的收款日期的当天；无书面合同或者书面合同没有约定收款日期的，为</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货物发出</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的当天。</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20000"/>
              </a:lnSpc>
              <a:spcBef>
                <a:spcPts val="25"/>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）采取</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预收货款</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方式销售货物，为货物</a:t>
            </a:r>
            <a:r>
              <a:rPr lang="zh-CN" altLang="en-US" sz="24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发出</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的当天；但生产工期超过</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个月的大型机械设备、船舶、飞机等货物，为收到预收款或者书面合同约定的收款日期的当天。</a:t>
            </a:r>
            <a:r>
              <a:rPr lang="zh-CN" altLang="en-US" sz="2400" dirty="0"/>
              <a:t> </a:t>
            </a:r>
            <a:endParaRPr lang="zh-CN" altLang="en-US" sz="2400"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6914" name="Rectangle 3"/>
          <p:cNvSpPr>
            <a:spLocks noGrp="1"/>
          </p:cNvSpPr>
          <p:nvPr>
            <p:ph idx="1"/>
          </p:nvPr>
        </p:nvSpPr>
        <p:spPr>
          <a:xfrm>
            <a:off x="395288" y="908050"/>
            <a:ext cx="8229600" cy="5400675"/>
          </a:xfrm>
        </p:spPr>
        <p:txBody>
          <a:bodyPr wrap="square" lIns="91440" tIns="45720" rIns="91440" bIns="45720" anchor="t" anchorCtr="0"/>
          <a:p>
            <a:pPr eaLnBrk="1" hangingPunct="1">
              <a:lnSpc>
                <a:spcPct val="120000"/>
              </a:lnSpc>
              <a:spcBef>
                <a:spcPts val="25"/>
              </a:spcBef>
            </a:pPr>
            <a:r>
              <a:rPr lang="zh-CN" altLang="en-US" sz="2400" dirty="0"/>
              <a:t>（</a:t>
            </a:r>
            <a:r>
              <a:rPr lang="en-US" altLang="zh-CN" sz="2400" dirty="0"/>
              <a:t>5</a:t>
            </a:r>
            <a:r>
              <a:rPr lang="zh-CN" altLang="en-US" sz="2400" dirty="0"/>
              <a:t>）</a:t>
            </a:r>
            <a:r>
              <a:rPr lang="zh-CN" altLang="en-US" sz="2400" u="sng" dirty="0">
                <a:solidFill>
                  <a:srgbClr val="9933FF"/>
                </a:solidFill>
              </a:rPr>
              <a:t>委托</a:t>
            </a:r>
            <a:r>
              <a:rPr lang="zh-CN" altLang="en-US" sz="2400" dirty="0"/>
              <a:t>其他纳税人</a:t>
            </a:r>
            <a:r>
              <a:rPr lang="zh-CN" altLang="en-US" sz="2400" u="sng" dirty="0">
                <a:solidFill>
                  <a:srgbClr val="9933FF"/>
                </a:solidFill>
              </a:rPr>
              <a:t>代销</a:t>
            </a:r>
            <a:r>
              <a:rPr lang="zh-CN" altLang="en-US" sz="2400" dirty="0"/>
              <a:t>货物，为</a:t>
            </a:r>
            <a:r>
              <a:rPr lang="zh-CN" altLang="en-US" sz="2400" u="sng" dirty="0">
                <a:solidFill>
                  <a:srgbClr val="9933FF"/>
                </a:solidFill>
              </a:rPr>
              <a:t>收到</a:t>
            </a:r>
            <a:r>
              <a:rPr lang="zh-CN" altLang="en-US" sz="2400" dirty="0"/>
              <a:t>代销单位的</a:t>
            </a:r>
            <a:r>
              <a:rPr lang="zh-CN" altLang="en-US" sz="2400" u="sng" dirty="0">
                <a:solidFill>
                  <a:srgbClr val="9933FF"/>
                </a:solidFill>
              </a:rPr>
              <a:t>代销清单</a:t>
            </a:r>
            <a:r>
              <a:rPr lang="zh-CN" altLang="en-US" sz="2400" dirty="0"/>
              <a:t>或者收到全部或者部分货款的</a:t>
            </a:r>
            <a:r>
              <a:rPr lang="zh-CN" altLang="en-US" sz="2400" u="sng" dirty="0">
                <a:solidFill>
                  <a:srgbClr val="9933FF"/>
                </a:solidFill>
              </a:rPr>
              <a:t>当天</a:t>
            </a:r>
            <a:r>
              <a:rPr lang="zh-CN" altLang="en-US" sz="2400" dirty="0"/>
              <a:t>；未收到代销清单及货款的，为发出代销货物满</a:t>
            </a:r>
            <a:r>
              <a:rPr lang="en-US" altLang="zh-CN" sz="2400" dirty="0"/>
              <a:t>180</a:t>
            </a:r>
            <a:r>
              <a:rPr lang="zh-CN" altLang="en-US" sz="2400" dirty="0"/>
              <a:t>天的当天。</a:t>
            </a:r>
            <a:endParaRPr lang="zh-CN" altLang="en-US" sz="2400" dirty="0"/>
          </a:p>
          <a:p>
            <a:pPr eaLnBrk="1" hangingPunct="1">
              <a:lnSpc>
                <a:spcPct val="120000"/>
              </a:lnSpc>
              <a:spcBef>
                <a:spcPts val="25"/>
              </a:spcBef>
            </a:pPr>
            <a:r>
              <a:rPr lang="zh-CN" altLang="en-US" sz="2400" dirty="0"/>
              <a:t>（</a:t>
            </a:r>
            <a:r>
              <a:rPr lang="en-US" altLang="zh-CN" sz="2400" dirty="0"/>
              <a:t>6</a:t>
            </a:r>
            <a:r>
              <a:rPr lang="zh-CN" altLang="en-US" sz="2400" dirty="0"/>
              <a:t>）销售</a:t>
            </a:r>
            <a:r>
              <a:rPr lang="zh-CN" altLang="en-US" sz="2400" u="sng" dirty="0">
                <a:solidFill>
                  <a:srgbClr val="9933FF"/>
                </a:solidFill>
              </a:rPr>
              <a:t>应税劳务</a:t>
            </a:r>
            <a:r>
              <a:rPr lang="zh-CN" altLang="en-US" sz="2400" dirty="0"/>
              <a:t>，为提供劳务同时</a:t>
            </a:r>
            <a:r>
              <a:rPr lang="zh-CN" altLang="en-US" sz="2400" u="sng" dirty="0">
                <a:solidFill>
                  <a:srgbClr val="9933FF"/>
                </a:solidFill>
              </a:rPr>
              <a:t>收讫</a:t>
            </a:r>
            <a:r>
              <a:rPr lang="zh-CN" altLang="en-US" sz="2400" dirty="0"/>
              <a:t>销售款或者取得索取销售款凭据的当天。</a:t>
            </a:r>
            <a:endParaRPr lang="zh-CN" altLang="en-US" sz="2400" dirty="0"/>
          </a:p>
          <a:p>
            <a:pPr eaLnBrk="1" hangingPunct="1">
              <a:lnSpc>
                <a:spcPct val="120000"/>
              </a:lnSpc>
              <a:spcBef>
                <a:spcPts val="25"/>
              </a:spcBef>
            </a:pPr>
            <a:r>
              <a:rPr lang="zh-CN" altLang="en-US" sz="2400" dirty="0"/>
              <a:t>（</a:t>
            </a:r>
            <a:r>
              <a:rPr lang="en-US" altLang="zh-CN" sz="2400" dirty="0"/>
              <a:t>7</a:t>
            </a:r>
            <a:r>
              <a:rPr lang="zh-CN" altLang="en-US" sz="2400" dirty="0"/>
              <a:t>）纳税人发生</a:t>
            </a:r>
            <a:r>
              <a:rPr lang="zh-CN" altLang="en-US" sz="2400" u="sng" dirty="0">
                <a:solidFill>
                  <a:srgbClr val="9933FF"/>
                </a:solidFill>
              </a:rPr>
              <a:t>视同销售</a:t>
            </a:r>
            <a:r>
              <a:rPr lang="zh-CN" altLang="en-US" sz="2400" dirty="0"/>
              <a:t>货物行为（委托他人代销、销售代销货物除外），为</a:t>
            </a:r>
            <a:r>
              <a:rPr lang="zh-CN" altLang="en-US" sz="2400" u="sng" dirty="0">
                <a:solidFill>
                  <a:srgbClr val="9933FF"/>
                </a:solidFill>
              </a:rPr>
              <a:t>货物移送</a:t>
            </a:r>
            <a:r>
              <a:rPr lang="zh-CN" altLang="en-US" sz="2400" dirty="0"/>
              <a:t>的当天。</a:t>
            </a:r>
            <a:endParaRPr lang="zh-CN" altLang="en-US" sz="2400" dirty="0"/>
          </a:p>
          <a:p>
            <a:pPr eaLnBrk="1" hangingPunct="1">
              <a:lnSpc>
                <a:spcPct val="120000"/>
              </a:lnSpc>
              <a:spcBef>
                <a:spcPts val="25"/>
              </a:spcBef>
            </a:pPr>
            <a:r>
              <a:rPr lang="en-US" altLang="zh-CN" sz="2400" dirty="0"/>
              <a:t>【</a:t>
            </a:r>
            <a:r>
              <a:rPr lang="zh-CN" altLang="en-US" sz="2400" dirty="0"/>
              <a:t>解释</a:t>
            </a:r>
            <a:r>
              <a:rPr lang="en-US" altLang="zh-CN" sz="2400" dirty="0"/>
              <a:t>】</a:t>
            </a:r>
            <a:r>
              <a:rPr lang="zh-CN" altLang="en-US" sz="2400" dirty="0"/>
              <a:t>视同销售有</a:t>
            </a:r>
            <a:r>
              <a:rPr lang="en-US" altLang="zh-CN" sz="2400" dirty="0"/>
              <a:t>8</a:t>
            </a:r>
            <a:r>
              <a:rPr lang="zh-CN" altLang="en-US" sz="2400" dirty="0"/>
              <a:t>种情形，除</a:t>
            </a:r>
            <a:r>
              <a:rPr lang="zh-CN" altLang="en-US" sz="2400" dirty="0">
                <a:latin typeface="Arial" panose="020B0604020202020204" pitchFamily="34" charset="0"/>
              </a:rPr>
              <a:t>“</a:t>
            </a:r>
            <a:r>
              <a:rPr lang="zh-CN" altLang="en-US" sz="2400" dirty="0"/>
              <a:t>委托他人代销、销售代销货物</a:t>
            </a:r>
            <a:r>
              <a:rPr lang="zh-CN" altLang="en-US" sz="2400" dirty="0">
                <a:latin typeface="Arial" panose="020B0604020202020204" pitchFamily="34" charset="0"/>
              </a:rPr>
              <a:t>”</a:t>
            </a:r>
            <a:r>
              <a:rPr lang="zh-CN" altLang="en-US" sz="2400" dirty="0"/>
              <a:t>以外，其余</a:t>
            </a:r>
            <a:r>
              <a:rPr lang="en-US" altLang="zh-CN" sz="2400" dirty="0"/>
              <a:t>6</a:t>
            </a:r>
            <a:r>
              <a:rPr lang="zh-CN" altLang="en-US" sz="2400" dirty="0"/>
              <a:t>种情形均为货物移送的当天。</a:t>
            </a:r>
            <a:endParaRPr lang="zh-CN" altLang="en-US" sz="2400" dirty="0"/>
          </a:p>
          <a:p>
            <a:pPr eaLnBrk="1" hangingPunct="1">
              <a:lnSpc>
                <a:spcPct val="120000"/>
              </a:lnSpc>
              <a:spcBef>
                <a:spcPts val="25"/>
              </a:spcBef>
            </a:pPr>
            <a:r>
              <a:rPr lang="zh-CN" altLang="en-US" sz="2400" dirty="0">
                <a:solidFill>
                  <a:srgbClr val="FF0000"/>
                </a:solidFill>
              </a:rPr>
              <a:t>    先开发票的，为开具发票的当天</a:t>
            </a:r>
            <a:endParaRPr lang="zh-CN" altLang="en-US" sz="2400"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平行四边形 19"/>
          <p:cNvSpPr/>
          <p:nvPr>
            <p:custDataLst>
              <p:tags r:id="rId1"/>
            </p:custDataLst>
          </p:nvPr>
        </p:nvSpPr>
        <p:spPr>
          <a:xfrm>
            <a:off x="902970" y="1970246"/>
            <a:ext cx="3374231" cy="998696"/>
          </a:xfrm>
          <a:prstGeom prst="parallelogram">
            <a:avLst>
              <a:gd name="adj" fmla="val 19751"/>
            </a:avLst>
          </a:prstGeom>
          <a:gradFill>
            <a:gsLst>
              <a:gs pos="0">
                <a:srgbClr val="7D01AA">
                  <a:lumMod val="20000"/>
                  <a:lumOff val="80000"/>
                  <a:alpha val="2000"/>
                </a:srgbClr>
              </a:gs>
              <a:gs pos="100000">
                <a:srgbClr val="7D01AA">
                  <a:lumMod val="20000"/>
                  <a:lumOff val="80000"/>
                </a:srgbClr>
              </a:gs>
            </a:gsLst>
            <a:lin ang="108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cs typeface="思源黑体 CN Regular" panose="020B0500000000000000" charset="-122"/>
            </a:endParaRPr>
          </a:p>
        </p:txBody>
      </p:sp>
      <p:sp>
        <p:nvSpPr>
          <p:cNvPr id="5" name="文本框 4"/>
          <p:cNvSpPr txBox="1"/>
          <p:nvPr>
            <p:custDataLst>
              <p:tags r:id="rId2"/>
            </p:custDataLst>
          </p:nvPr>
        </p:nvSpPr>
        <p:spPr>
          <a:xfrm>
            <a:off x="1100455" y="2165350"/>
            <a:ext cx="2707640" cy="607695"/>
          </a:xfrm>
          <a:prstGeom prst="rect">
            <a:avLst/>
          </a:prstGeom>
          <a:noFill/>
        </p:spPr>
        <p:txBody>
          <a:bodyPr wrap="square" rtlCol="0" anchor="t">
            <a:noAutofit/>
          </a:bodyPr>
          <a:p>
            <a:pPr algn="l" fontAlgn="auto">
              <a:lnSpc>
                <a:spcPct val="130000"/>
              </a:lnSpc>
              <a:spcAft>
                <a:spcPts val="1000"/>
              </a:spcAft>
            </a:pPr>
            <a:r>
              <a:rPr lang="zh-CN" altLang="en-US" sz="900" b="1" dirty="0">
                <a:sym typeface="+mn-ea"/>
              </a:rPr>
              <a:t>货物是指</a:t>
            </a:r>
            <a:r>
              <a:rPr lang="zh-CN" altLang="en-US" sz="900" b="1" u="sng" dirty="0">
                <a:solidFill>
                  <a:srgbClr val="660066"/>
                </a:solidFill>
                <a:sym typeface="+mn-ea"/>
              </a:rPr>
              <a:t>有形动产</a:t>
            </a:r>
            <a:r>
              <a:rPr lang="zh-CN" altLang="en-US" sz="900" b="1" dirty="0">
                <a:sym typeface="+mn-ea"/>
              </a:rPr>
              <a:t>，包括电力、热力和气体在内。销售货物是指有偿转让货物的所有权。有偿是指从购买方取得货币、货物或其他经济利益。</a:t>
            </a:r>
            <a:endParaRPr lang="zh-CN" altLang="en-US" sz="800" b="1" spc="150" dirty="0">
              <a:solidFill>
                <a:srgbClr val="000000">
                  <a:lumMod val="75000"/>
                  <a:lumOff val="25000"/>
                </a:srgbClr>
              </a:solidFill>
              <a:effectLst/>
              <a:uFillTx/>
              <a:latin typeface="思源黑体 CN Regular" panose="020B0500000000000000" charset="-122"/>
              <a:ea typeface="思源黑体 CN Regular" panose="020B0500000000000000" charset="-122"/>
              <a:cs typeface="思源黑体 CN Regular" panose="020B0500000000000000" charset="-122"/>
              <a:sym typeface="+mn-ea"/>
            </a:endParaRPr>
          </a:p>
        </p:txBody>
      </p:sp>
      <p:sp>
        <p:nvSpPr>
          <p:cNvPr id="52" name="文本框 51"/>
          <p:cNvSpPr txBox="1"/>
          <p:nvPr>
            <p:custDataLst>
              <p:tags r:id="rId3"/>
            </p:custDataLst>
          </p:nvPr>
        </p:nvSpPr>
        <p:spPr>
          <a:xfrm>
            <a:off x="3420904" y="1728788"/>
            <a:ext cx="531495" cy="313373"/>
          </a:xfrm>
          <a:prstGeom prst="rect">
            <a:avLst/>
          </a:prstGeom>
          <a:noFill/>
        </p:spPr>
        <p:txBody>
          <a:bodyPr wrap="square" rtlCol="0" anchor="ctr" anchorCtr="0">
            <a:normAutofit lnSpcReduction="10000"/>
          </a:bodyPr>
          <a:p>
            <a:pPr algn="ctr"/>
            <a:r>
              <a:rPr lang="en-US" altLang="zh-CN" sz="1500" dirty="0">
                <a:ln>
                  <a:noFill/>
                </a:ln>
                <a:gradFill>
                  <a:gsLst>
                    <a:gs pos="15000">
                      <a:srgbClr val="7D01AA"/>
                    </a:gs>
                    <a:gs pos="100000">
                      <a:srgbClr val="7D01AA">
                        <a:lumMod val="20000"/>
                        <a:lumOff val="80000"/>
                        <a:alpha val="50000"/>
                      </a:srgbClr>
                    </a:gs>
                  </a:gsLst>
                  <a:lin ang="5400000" scaled="0"/>
                </a:gradFill>
                <a:latin typeface="思源黑体 CN Bold" panose="020B0800000000000000" charset="-122"/>
                <a:ea typeface="思源黑体 CN Bold" panose="020B0800000000000000" charset="-122"/>
                <a:cs typeface="思源黑体 CN Regular" panose="020B0500000000000000" charset="-122"/>
                <a:sym typeface="微软雅黑" panose="020B0503020204020204" pitchFamily="34" charset="-122"/>
              </a:rPr>
              <a:t>01</a:t>
            </a:r>
            <a:endParaRPr lang="en-US" altLang="zh-CN" sz="1500" dirty="0">
              <a:ln>
                <a:noFill/>
              </a:ln>
              <a:gradFill>
                <a:gsLst>
                  <a:gs pos="15000">
                    <a:srgbClr val="7D01AA"/>
                  </a:gs>
                  <a:gs pos="100000">
                    <a:srgbClr val="7D01AA">
                      <a:lumMod val="20000"/>
                      <a:lumOff val="80000"/>
                      <a:alpha val="50000"/>
                    </a:srgbClr>
                  </a:gs>
                </a:gsLst>
                <a:lin ang="5400000" scaled="0"/>
              </a:gradFill>
              <a:latin typeface="思源黑体 CN Bold" panose="020B0800000000000000" charset="-122"/>
              <a:ea typeface="思源黑体 CN Bold" panose="020B0800000000000000" charset="-122"/>
              <a:cs typeface="思源黑体 CN Regular" panose="020B0500000000000000" charset="-122"/>
              <a:sym typeface="微软雅黑" panose="020B0503020204020204" pitchFamily="34" charset="-122"/>
            </a:endParaRPr>
          </a:p>
        </p:txBody>
      </p:sp>
      <p:cxnSp>
        <p:nvCxnSpPr>
          <p:cNvPr id="53" name="直接箭头连接符 52"/>
          <p:cNvCxnSpPr/>
          <p:nvPr>
            <p:custDataLst>
              <p:tags r:id="rId4"/>
            </p:custDataLst>
          </p:nvPr>
        </p:nvCxnSpPr>
        <p:spPr>
          <a:xfrm>
            <a:off x="2947988" y="1886426"/>
            <a:ext cx="381000" cy="0"/>
          </a:xfrm>
          <a:prstGeom prst="straightConnector1">
            <a:avLst/>
          </a:prstGeom>
          <a:noFill/>
          <a:ln w="6350" cap="flat" cmpd="sng" algn="ctr">
            <a:solidFill>
              <a:srgbClr val="7D01AA">
                <a:alpha val="20000"/>
              </a:srgbClr>
            </a:solidFill>
            <a:prstDash val="solid"/>
            <a:miter lim="800000"/>
            <a:tailEnd type="stealth"/>
          </a:ln>
          <a:effectLst/>
        </p:spPr>
      </p:cxnSp>
      <p:sp>
        <p:nvSpPr>
          <p:cNvPr id="9" name="平行四边形 8"/>
          <p:cNvSpPr/>
          <p:nvPr>
            <p:custDataLst>
              <p:tags r:id="rId5"/>
            </p:custDataLst>
          </p:nvPr>
        </p:nvSpPr>
        <p:spPr>
          <a:xfrm>
            <a:off x="1012984" y="1843564"/>
            <a:ext cx="1790700" cy="221456"/>
          </a:xfrm>
          <a:prstGeom prst="parallelogram">
            <a:avLst/>
          </a:prstGeom>
          <a:solidFill>
            <a:srgbClr val="7D01AA">
              <a:lumMod val="20000"/>
              <a:lumOff val="80000"/>
            </a:srgbClr>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cs typeface="思源黑体 CN Regular" panose="020B0500000000000000" charset="-122"/>
            </a:endParaRPr>
          </a:p>
        </p:txBody>
      </p:sp>
      <p:sp>
        <p:nvSpPr>
          <p:cNvPr id="8" name="平行四边形 7"/>
          <p:cNvSpPr/>
          <p:nvPr>
            <p:custDataLst>
              <p:tags r:id="rId6"/>
            </p:custDataLst>
          </p:nvPr>
        </p:nvSpPr>
        <p:spPr>
          <a:xfrm>
            <a:off x="844868" y="1688783"/>
            <a:ext cx="1871186" cy="376238"/>
          </a:xfrm>
          <a:prstGeom prst="parallelogram">
            <a:avLst/>
          </a:prstGeom>
          <a:solidFill>
            <a:srgbClr val="7D01AA"/>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cs typeface="思源黑体 CN Regular" panose="020B0500000000000000" charset="-122"/>
            </a:endParaRPr>
          </a:p>
        </p:txBody>
      </p:sp>
      <p:sp>
        <p:nvSpPr>
          <p:cNvPr id="58" name="文本框 57"/>
          <p:cNvSpPr txBox="1"/>
          <p:nvPr>
            <p:custDataLst>
              <p:tags r:id="rId7"/>
            </p:custDataLst>
          </p:nvPr>
        </p:nvSpPr>
        <p:spPr>
          <a:xfrm>
            <a:off x="1041559" y="1725454"/>
            <a:ext cx="1520190" cy="293370"/>
          </a:xfrm>
          <a:prstGeom prst="rect">
            <a:avLst/>
          </a:prstGeom>
          <a:noFill/>
        </p:spPr>
        <p:txBody>
          <a:bodyPr wrap="square" bIns="0" rtlCol="0" anchor="ctr" anchorCtr="0">
            <a:normAutofit/>
          </a:bodyPr>
          <a:p>
            <a:pPr algn="ctr" eaLnBrk="1" hangingPunct="1">
              <a:lnSpc>
                <a:spcPct val="90000"/>
              </a:lnSpc>
            </a:pPr>
            <a:r>
              <a:rPr lang="zh-CN" altLang="en-US" sz="1600" b="1" dirty="0">
                <a:solidFill>
                  <a:srgbClr val="FF0000"/>
                </a:solidFill>
                <a:sym typeface="+mn-ea"/>
              </a:rPr>
              <a:t>销售货物</a:t>
            </a:r>
            <a:endParaRPr lang="zh-CN" altLang="en-US" sz="1600" b="1" spc="300">
              <a:solidFill>
                <a:srgbClr val="FFFFFF"/>
              </a:solidFill>
              <a:uFillTx/>
              <a:latin typeface="思源黑体 CN Bold" panose="020B0800000000000000" charset="-122"/>
              <a:ea typeface="思源黑体 CN Bold" panose="020B0800000000000000" charset="-122"/>
              <a:cs typeface="思源黑体 CN Regular" panose="020B0500000000000000" charset="-122"/>
            </a:endParaRPr>
          </a:p>
        </p:txBody>
      </p:sp>
      <p:sp>
        <p:nvSpPr>
          <p:cNvPr id="16" name="平行四边形 15"/>
          <p:cNvSpPr/>
          <p:nvPr>
            <p:custDataLst>
              <p:tags r:id="rId8"/>
            </p:custDataLst>
          </p:nvPr>
        </p:nvSpPr>
        <p:spPr>
          <a:xfrm>
            <a:off x="4924901" y="1970246"/>
            <a:ext cx="3374231" cy="998696"/>
          </a:xfrm>
          <a:prstGeom prst="parallelogram">
            <a:avLst>
              <a:gd name="adj" fmla="val 19751"/>
            </a:avLst>
          </a:prstGeom>
          <a:gradFill>
            <a:gsLst>
              <a:gs pos="0">
                <a:srgbClr val="9157D7">
                  <a:lumMod val="20000"/>
                  <a:lumOff val="80000"/>
                  <a:alpha val="2000"/>
                </a:srgbClr>
              </a:gs>
              <a:gs pos="100000">
                <a:srgbClr val="9157D7">
                  <a:lumMod val="20000"/>
                  <a:lumOff val="80000"/>
                </a:srgbClr>
              </a:gs>
            </a:gsLst>
            <a:lin ang="108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cs typeface="思源黑体 CN Regular" panose="020B0500000000000000" charset="-122"/>
            </a:endParaRPr>
          </a:p>
        </p:txBody>
      </p:sp>
      <p:sp>
        <p:nvSpPr>
          <p:cNvPr id="23" name="文本框 22"/>
          <p:cNvSpPr txBox="1"/>
          <p:nvPr>
            <p:custDataLst>
              <p:tags r:id="rId9"/>
            </p:custDataLst>
          </p:nvPr>
        </p:nvSpPr>
        <p:spPr>
          <a:xfrm>
            <a:off x="5034280" y="2165350"/>
            <a:ext cx="2999740" cy="607695"/>
          </a:xfrm>
          <a:prstGeom prst="rect">
            <a:avLst/>
          </a:prstGeom>
          <a:noFill/>
        </p:spPr>
        <p:txBody>
          <a:bodyPr wrap="square" rtlCol="0" anchor="t">
            <a:noAutofit/>
          </a:bodyPr>
          <a:p>
            <a:pPr eaLnBrk="1" hangingPunct="1"/>
            <a:r>
              <a:rPr lang="zh-CN" altLang="en-US" sz="1100" b="1" dirty="0">
                <a:solidFill>
                  <a:schemeClr val="tx1"/>
                </a:solidFill>
                <a:sym typeface="+mn-ea"/>
              </a:rPr>
              <a:t>是指转让无形资产所有权或者使用权的业务活动。无形资产，是指不具实物形态，但能带来经济利益的资产，包括技术、商标、著作权、商誉、自然资源使用权和其他权益性无形资产。</a:t>
            </a:r>
            <a:endParaRPr lang="zh-CN" altLang="en-US" sz="900" b="1" spc="150" dirty="0">
              <a:solidFill>
                <a:schemeClr val="tx1"/>
              </a:solidFill>
              <a:effectLst/>
              <a:uFillTx/>
              <a:latin typeface="思源黑体 CN Regular" panose="020B0500000000000000" charset="-122"/>
              <a:ea typeface="思源黑体 CN Regular" panose="020B0500000000000000" charset="-122"/>
              <a:cs typeface="思源黑体 CN Regular" panose="020B0500000000000000" charset="-122"/>
              <a:sym typeface="+mn-ea"/>
            </a:endParaRPr>
          </a:p>
        </p:txBody>
      </p:sp>
      <p:sp>
        <p:nvSpPr>
          <p:cNvPr id="27" name="文本框 26"/>
          <p:cNvSpPr txBox="1"/>
          <p:nvPr>
            <p:custDataLst>
              <p:tags r:id="rId10"/>
            </p:custDataLst>
          </p:nvPr>
        </p:nvSpPr>
        <p:spPr>
          <a:xfrm>
            <a:off x="7442835" y="1728788"/>
            <a:ext cx="531495" cy="313373"/>
          </a:xfrm>
          <a:prstGeom prst="rect">
            <a:avLst/>
          </a:prstGeom>
          <a:noFill/>
        </p:spPr>
        <p:txBody>
          <a:bodyPr wrap="square" rtlCol="0" anchor="ctr" anchorCtr="0">
            <a:normAutofit lnSpcReduction="10000"/>
          </a:bodyPr>
          <a:p>
            <a:pPr algn="ctr"/>
            <a:r>
              <a:rPr lang="en-US" altLang="zh-CN" sz="1500">
                <a:ln>
                  <a:noFill/>
                </a:ln>
                <a:gradFill>
                  <a:gsLst>
                    <a:gs pos="15000">
                      <a:srgbClr val="7D01AA"/>
                    </a:gs>
                    <a:gs pos="100000">
                      <a:srgbClr val="7D01AA">
                        <a:lumMod val="20000"/>
                        <a:lumOff val="80000"/>
                        <a:alpha val="50000"/>
                      </a:srgbClr>
                    </a:gs>
                  </a:gsLst>
                  <a:lin ang="5400000" scaled="0"/>
                </a:gradFill>
                <a:latin typeface="思源黑体 CN Bold" panose="020B0800000000000000" charset="-122"/>
                <a:ea typeface="思源黑体 CN Bold" panose="020B0800000000000000" charset="-122"/>
                <a:cs typeface="思源黑体 CN Regular" panose="020B0500000000000000" charset="-122"/>
                <a:sym typeface="微软雅黑" panose="020B0503020204020204" pitchFamily="34" charset="-122"/>
              </a:rPr>
              <a:t>04</a:t>
            </a:r>
            <a:endParaRPr lang="en-US" altLang="zh-CN" sz="1500">
              <a:ln>
                <a:noFill/>
              </a:ln>
              <a:gradFill>
                <a:gsLst>
                  <a:gs pos="15000">
                    <a:srgbClr val="7D01AA"/>
                  </a:gs>
                  <a:gs pos="100000">
                    <a:srgbClr val="7D01AA">
                      <a:lumMod val="20000"/>
                      <a:lumOff val="80000"/>
                      <a:alpha val="50000"/>
                    </a:srgbClr>
                  </a:gs>
                </a:gsLst>
                <a:lin ang="5400000" scaled="0"/>
              </a:gradFill>
              <a:latin typeface="思源黑体 CN Bold" panose="020B0800000000000000" charset="-122"/>
              <a:ea typeface="思源黑体 CN Bold" panose="020B0800000000000000" charset="-122"/>
              <a:cs typeface="思源黑体 CN Regular" panose="020B0500000000000000" charset="-122"/>
              <a:sym typeface="微软雅黑" panose="020B0503020204020204" pitchFamily="34" charset="-122"/>
            </a:endParaRPr>
          </a:p>
        </p:txBody>
      </p:sp>
      <p:cxnSp>
        <p:nvCxnSpPr>
          <p:cNvPr id="28" name="直接箭头连接符 27"/>
          <p:cNvCxnSpPr/>
          <p:nvPr>
            <p:custDataLst>
              <p:tags r:id="rId11"/>
            </p:custDataLst>
          </p:nvPr>
        </p:nvCxnSpPr>
        <p:spPr>
          <a:xfrm>
            <a:off x="6969919" y="1886426"/>
            <a:ext cx="381000" cy="0"/>
          </a:xfrm>
          <a:prstGeom prst="straightConnector1">
            <a:avLst/>
          </a:prstGeom>
          <a:noFill/>
          <a:ln w="6350" cap="flat" cmpd="sng" algn="ctr">
            <a:solidFill>
              <a:srgbClr val="7D01AA">
                <a:alpha val="20000"/>
              </a:srgbClr>
            </a:solidFill>
            <a:prstDash val="solid"/>
            <a:miter lim="800000"/>
            <a:tailEnd type="stealth"/>
          </a:ln>
          <a:effectLst/>
        </p:spPr>
      </p:cxnSp>
      <p:sp>
        <p:nvSpPr>
          <p:cNvPr id="29" name="平行四边形 28"/>
          <p:cNvSpPr/>
          <p:nvPr>
            <p:custDataLst>
              <p:tags r:id="rId12"/>
            </p:custDataLst>
          </p:nvPr>
        </p:nvSpPr>
        <p:spPr>
          <a:xfrm>
            <a:off x="5034915" y="1843564"/>
            <a:ext cx="1790700" cy="221456"/>
          </a:xfrm>
          <a:prstGeom prst="parallelogram">
            <a:avLst/>
          </a:prstGeom>
          <a:solidFill>
            <a:srgbClr val="9157D7">
              <a:lumMod val="20000"/>
              <a:lumOff val="80000"/>
            </a:srgbClr>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cs typeface="思源黑体 CN Regular" panose="020B0500000000000000" charset="-122"/>
            </a:endParaRPr>
          </a:p>
        </p:txBody>
      </p:sp>
      <p:sp>
        <p:nvSpPr>
          <p:cNvPr id="30" name="平行四边形 29"/>
          <p:cNvSpPr/>
          <p:nvPr>
            <p:custDataLst>
              <p:tags r:id="rId13"/>
            </p:custDataLst>
          </p:nvPr>
        </p:nvSpPr>
        <p:spPr>
          <a:xfrm>
            <a:off x="4866799" y="1688783"/>
            <a:ext cx="1871186" cy="376238"/>
          </a:xfrm>
          <a:prstGeom prst="parallelogram">
            <a:avLst/>
          </a:prstGeom>
          <a:solidFill>
            <a:srgbClr val="9157D7"/>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cs typeface="思源黑体 CN Regular" panose="020B0500000000000000" charset="-122"/>
            </a:endParaRPr>
          </a:p>
        </p:txBody>
      </p:sp>
      <p:sp>
        <p:nvSpPr>
          <p:cNvPr id="33" name="文本框 32"/>
          <p:cNvSpPr txBox="1"/>
          <p:nvPr>
            <p:custDataLst>
              <p:tags r:id="rId14"/>
            </p:custDataLst>
          </p:nvPr>
        </p:nvSpPr>
        <p:spPr>
          <a:xfrm>
            <a:off x="5063490" y="1725454"/>
            <a:ext cx="1520190" cy="293370"/>
          </a:xfrm>
          <a:prstGeom prst="rect">
            <a:avLst/>
          </a:prstGeom>
          <a:noFill/>
        </p:spPr>
        <p:txBody>
          <a:bodyPr wrap="square" bIns="0" rtlCol="0" anchor="ctr" anchorCtr="0">
            <a:normAutofit/>
          </a:bodyPr>
          <a:p>
            <a:pPr algn="l"/>
            <a:r>
              <a:rPr lang="zh-CN" altLang="en-US" sz="1500" b="1" dirty="0">
                <a:solidFill>
                  <a:srgbClr val="FF0000"/>
                </a:solidFill>
                <a:latin typeface="微软雅黑" panose="020B0503020204020204" pitchFamily="34" charset="-122"/>
                <a:ea typeface="微软雅黑" panose="020B0503020204020204" pitchFamily="34" charset="-122"/>
                <a:sym typeface="+mn-ea"/>
              </a:rPr>
              <a:t>销售无形资产</a:t>
            </a:r>
            <a:endParaRPr lang="zh-CN" altLang="en-US" sz="1500" b="1" spc="300">
              <a:solidFill>
                <a:srgbClr val="FFFFFF"/>
              </a:solidFill>
              <a:uFillTx/>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51" name="平行四边形 50"/>
          <p:cNvSpPr/>
          <p:nvPr>
            <p:custDataLst>
              <p:tags r:id="rId15"/>
            </p:custDataLst>
          </p:nvPr>
        </p:nvSpPr>
        <p:spPr>
          <a:xfrm>
            <a:off x="902970" y="3372803"/>
            <a:ext cx="3374231" cy="998696"/>
          </a:xfrm>
          <a:prstGeom prst="parallelogram">
            <a:avLst>
              <a:gd name="adj" fmla="val 19751"/>
            </a:avLst>
          </a:prstGeom>
          <a:gradFill>
            <a:gsLst>
              <a:gs pos="0">
                <a:srgbClr val="892BC0">
                  <a:lumMod val="20000"/>
                  <a:lumOff val="80000"/>
                  <a:alpha val="2000"/>
                </a:srgbClr>
              </a:gs>
              <a:gs pos="100000">
                <a:srgbClr val="7D01AA">
                  <a:lumMod val="20000"/>
                  <a:lumOff val="80000"/>
                </a:srgbClr>
              </a:gs>
            </a:gsLst>
            <a:lin ang="108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cs typeface="思源黑体 CN Regular" panose="020B0500000000000000" charset="-122"/>
            </a:endParaRPr>
          </a:p>
        </p:txBody>
      </p:sp>
      <p:sp>
        <p:nvSpPr>
          <p:cNvPr id="54" name="文本框 53"/>
          <p:cNvSpPr txBox="1"/>
          <p:nvPr>
            <p:custDataLst>
              <p:tags r:id="rId16"/>
            </p:custDataLst>
          </p:nvPr>
        </p:nvSpPr>
        <p:spPr>
          <a:xfrm>
            <a:off x="1244918" y="3568065"/>
            <a:ext cx="2317909" cy="607695"/>
          </a:xfrm>
          <a:prstGeom prst="rect">
            <a:avLst/>
          </a:prstGeom>
          <a:noFill/>
        </p:spPr>
        <p:txBody>
          <a:bodyPr wrap="square" rtlCol="0" anchor="t">
            <a:noAutofit/>
          </a:bodyPr>
          <a:p>
            <a:pPr algn="l" fontAlgn="auto">
              <a:lnSpc>
                <a:spcPct val="130000"/>
              </a:lnSpc>
              <a:spcAft>
                <a:spcPts val="1000"/>
              </a:spcAft>
            </a:pPr>
            <a:r>
              <a:rPr lang="zh-CN" altLang="en-US" sz="1200" dirty="0">
                <a:latin typeface="微软雅黑" panose="020B0503020204020204" pitchFamily="34" charset="-122"/>
                <a:ea typeface="微软雅黑" panose="020B0503020204020204" pitchFamily="34" charset="-122"/>
                <a:sym typeface="+mn-ea"/>
              </a:rPr>
              <a:t>单位员工为本单位提供的加工、修理修配劳务，不属于增值税的征税范围。</a:t>
            </a:r>
            <a:endParaRPr lang="zh-CN" altLang="en-US" sz="1200" spc="150" dirty="0">
              <a:solidFill>
                <a:srgbClr val="000000">
                  <a:lumMod val="75000"/>
                  <a:lumOff val="25000"/>
                </a:srgbClr>
              </a:solidFill>
              <a:effectLst/>
              <a:uFillTx/>
              <a:latin typeface="微软雅黑" panose="020B0503020204020204" pitchFamily="34" charset="-122"/>
              <a:ea typeface="微软雅黑" panose="020B0503020204020204" pitchFamily="34" charset="-122"/>
              <a:cs typeface="思源黑体 CN Regular" panose="020B0500000000000000" charset="-122"/>
              <a:sym typeface="+mn-ea"/>
            </a:endParaRPr>
          </a:p>
        </p:txBody>
      </p:sp>
      <p:sp>
        <p:nvSpPr>
          <p:cNvPr id="55" name="文本框 54"/>
          <p:cNvSpPr txBox="1"/>
          <p:nvPr>
            <p:custDataLst>
              <p:tags r:id="rId17"/>
            </p:custDataLst>
          </p:nvPr>
        </p:nvSpPr>
        <p:spPr>
          <a:xfrm>
            <a:off x="3420904" y="3131344"/>
            <a:ext cx="531495" cy="313373"/>
          </a:xfrm>
          <a:prstGeom prst="rect">
            <a:avLst/>
          </a:prstGeom>
          <a:noFill/>
        </p:spPr>
        <p:txBody>
          <a:bodyPr wrap="square" rtlCol="0" anchor="ctr" anchorCtr="0">
            <a:normAutofit lnSpcReduction="10000"/>
          </a:bodyPr>
          <a:p>
            <a:pPr algn="ctr"/>
            <a:r>
              <a:rPr lang="en-US" altLang="zh-CN" sz="1500">
                <a:ln>
                  <a:noFill/>
                </a:ln>
                <a:gradFill>
                  <a:gsLst>
                    <a:gs pos="15000">
                      <a:srgbClr val="7D01AA"/>
                    </a:gs>
                    <a:gs pos="100000">
                      <a:srgbClr val="7D01AA">
                        <a:lumMod val="20000"/>
                        <a:lumOff val="80000"/>
                        <a:alpha val="50000"/>
                      </a:srgbClr>
                    </a:gs>
                  </a:gsLst>
                  <a:lin ang="5400000" scaled="0"/>
                </a:gradFill>
                <a:latin typeface="思源黑体 CN Bold" panose="020B0800000000000000" charset="-122"/>
                <a:ea typeface="思源黑体 CN Bold" panose="020B0800000000000000" charset="-122"/>
                <a:cs typeface="思源黑体 CN Regular" panose="020B0500000000000000" charset="-122"/>
                <a:sym typeface="微软雅黑" panose="020B0503020204020204" pitchFamily="34" charset="-122"/>
              </a:rPr>
              <a:t>02</a:t>
            </a:r>
            <a:endParaRPr lang="en-US" altLang="zh-CN" sz="1500">
              <a:ln>
                <a:noFill/>
              </a:ln>
              <a:gradFill>
                <a:gsLst>
                  <a:gs pos="15000">
                    <a:srgbClr val="7D01AA"/>
                  </a:gs>
                  <a:gs pos="100000">
                    <a:srgbClr val="7D01AA">
                      <a:lumMod val="20000"/>
                      <a:lumOff val="80000"/>
                      <a:alpha val="50000"/>
                    </a:srgbClr>
                  </a:gs>
                </a:gsLst>
                <a:lin ang="5400000" scaled="0"/>
              </a:gradFill>
              <a:latin typeface="思源黑体 CN Bold" panose="020B0800000000000000" charset="-122"/>
              <a:ea typeface="思源黑体 CN Bold" panose="020B0800000000000000" charset="-122"/>
              <a:cs typeface="思源黑体 CN Regular" panose="020B0500000000000000" charset="-122"/>
              <a:sym typeface="微软雅黑" panose="020B0503020204020204" pitchFamily="34" charset="-122"/>
            </a:endParaRPr>
          </a:p>
        </p:txBody>
      </p:sp>
      <p:cxnSp>
        <p:nvCxnSpPr>
          <p:cNvPr id="56" name="直接箭头连接符 55"/>
          <p:cNvCxnSpPr/>
          <p:nvPr>
            <p:custDataLst>
              <p:tags r:id="rId18"/>
            </p:custDataLst>
          </p:nvPr>
        </p:nvCxnSpPr>
        <p:spPr>
          <a:xfrm>
            <a:off x="2947988" y="3288983"/>
            <a:ext cx="381000" cy="0"/>
          </a:xfrm>
          <a:prstGeom prst="straightConnector1">
            <a:avLst/>
          </a:prstGeom>
          <a:noFill/>
          <a:ln w="6350" cap="flat" cmpd="sng" algn="ctr">
            <a:solidFill>
              <a:srgbClr val="7D01AA">
                <a:alpha val="20000"/>
              </a:srgbClr>
            </a:solidFill>
            <a:prstDash val="solid"/>
            <a:miter lim="800000"/>
            <a:tailEnd type="stealth"/>
          </a:ln>
          <a:effectLst/>
        </p:spPr>
      </p:cxnSp>
      <p:sp>
        <p:nvSpPr>
          <p:cNvPr id="57" name="平行四边形 56"/>
          <p:cNvSpPr/>
          <p:nvPr>
            <p:custDataLst>
              <p:tags r:id="rId19"/>
            </p:custDataLst>
          </p:nvPr>
        </p:nvSpPr>
        <p:spPr>
          <a:xfrm>
            <a:off x="1012984" y="3246120"/>
            <a:ext cx="1790700" cy="221456"/>
          </a:xfrm>
          <a:prstGeom prst="parallelogram">
            <a:avLst/>
          </a:prstGeom>
          <a:solidFill>
            <a:srgbClr val="892BC0">
              <a:lumMod val="20000"/>
              <a:lumOff val="80000"/>
            </a:srgbClr>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cs typeface="思源黑体 CN Regular" panose="020B0500000000000000" charset="-122"/>
            </a:endParaRPr>
          </a:p>
        </p:txBody>
      </p:sp>
      <p:sp>
        <p:nvSpPr>
          <p:cNvPr id="59" name="平行四边形 58"/>
          <p:cNvSpPr/>
          <p:nvPr>
            <p:custDataLst>
              <p:tags r:id="rId20"/>
            </p:custDataLst>
          </p:nvPr>
        </p:nvSpPr>
        <p:spPr>
          <a:xfrm>
            <a:off x="844868" y="3091339"/>
            <a:ext cx="1871186" cy="376238"/>
          </a:xfrm>
          <a:prstGeom prst="parallelogram">
            <a:avLst/>
          </a:prstGeom>
          <a:solidFill>
            <a:srgbClr val="892BC0"/>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cs typeface="思源黑体 CN Regular" panose="020B0500000000000000" charset="-122"/>
            </a:endParaRPr>
          </a:p>
        </p:txBody>
      </p:sp>
      <p:sp>
        <p:nvSpPr>
          <p:cNvPr id="60" name="文本框 59"/>
          <p:cNvSpPr txBox="1"/>
          <p:nvPr>
            <p:custDataLst>
              <p:tags r:id="rId21"/>
            </p:custDataLst>
          </p:nvPr>
        </p:nvSpPr>
        <p:spPr>
          <a:xfrm>
            <a:off x="902970" y="3091815"/>
            <a:ext cx="1786255" cy="329565"/>
          </a:xfrm>
          <a:prstGeom prst="rect">
            <a:avLst/>
          </a:prstGeom>
          <a:noFill/>
        </p:spPr>
        <p:txBody>
          <a:bodyPr wrap="square" bIns="0" rtlCol="0" anchor="ctr" anchorCtr="0">
            <a:noAutofit/>
          </a:bodyPr>
          <a:p>
            <a:pPr algn="l"/>
            <a:r>
              <a:rPr lang="zh-CN" altLang="en-US" sz="1100" dirty="0">
                <a:solidFill>
                  <a:srgbClr val="FF0000"/>
                </a:solidFill>
                <a:sym typeface="+mn-ea"/>
              </a:rPr>
              <a:t>提供加工、修理修配劳务</a:t>
            </a:r>
            <a:endParaRPr lang="zh-CN" altLang="en-US" sz="600" spc="300" dirty="0">
              <a:solidFill>
                <a:srgbClr val="FF0000"/>
              </a:solidFill>
              <a:uFillTx/>
              <a:latin typeface="思源黑体 CN Bold" panose="020B0800000000000000" charset="-122"/>
              <a:ea typeface="思源黑体 CN Bold" panose="020B0800000000000000" charset="-122"/>
              <a:cs typeface="思源黑体 CN Regular" panose="020B0500000000000000" charset="-122"/>
              <a:sym typeface="+mn-ea"/>
            </a:endParaRPr>
          </a:p>
        </p:txBody>
      </p:sp>
      <p:sp>
        <p:nvSpPr>
          <p:cNvPr id="62" name="平行四边形 61"/>
          <p:cNvSpPr/>
          <p:nvPr>
            <p:custDataLst>
              <p:tags r:id="rId22"/>
            </p:custDataLst>
          </p:nvPr>
        </p:nvSpPr>
        <p:spPr>
          <a:xfrm>
            <a:off x="902970" y="4775359"/>
            <a:ext cx="3374231" cy="998696"/>
          </a:xfrm>
          <a:prstGeom prst="parallelogram">
            <a:avLst>
              <a:gd name="adj" fmla="val 19751"/>
            </a:avLst>
          </a:prstGeom>
          <a:gradFill>
            <a:gsLst>
              <a:gs pos="0">
                <a:srgbClr val="8D41CB">
                  <a:lumMod val="20000"/>
                  <a:lumOff val="80000"/>
                  <a:alpha val="2000"/>
                </a:srgbClr>
              </a:gs>
              <a:gs pos="100000">
                <a:srgbClr val="8D41CB">
                  <a:lumMod val="20000"/>
                  <a:lumOff val="80000"/>
                </a:srgbClr>
              </a:gs>
            </a:gsLst>
            <a:lin ang="108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cs typeface="思源黑体 CN Regular" panose="020B0500000000000000" charset="-122"/>
            </a:endParaRPr>
          </a:p>
        </p:txBody>
      </p:sp>
      <p:sp>
        <p:nvSpPr>
          <p:cNvPr id="63" name="文本框 62"/>
          <p:cNvSpPr txBox="1"/>
          <p:nvPr>
            <p:custDataLst>
              <p:tags r:id="rId23"/>
            </p:custDataLst>
          </p:nvPr>
        </p:nvSpPr>
        <p:spPr>
          <a:xfrm>
            <a:off x="1244918" y="4970621"/>
            <a:ext cx="2317909" cy="607695"/>
          </a:xfrm>
          <a:prstGeom prst="rect">
            <a:avLst/>
          </a:prstGeom>
          <a:noFill/>
        </p:spPr>
        <p:txBody>
          <a:bodyPr wrap="square" rtlCol="0" anchor="t">
            <a:noAutofit/>
          </a:bodyPr>
          <a:p>
            <a:pPr eaLnBrk="1" hangingPunct="1"/>
            <a:r>
              <a:rPr lang="zh-CN" altLang="en-US" sz="1200" dirty="0">
                <a:latin typeface="微软雅黑" panose="020B0503020204020204" pitchFamily="34" charset="-122"/>
                <a:ea typeface="微软雅黑" panose="020B0503020204020204" pitchFamily="34" charset="-122"/>
                <a:cs typeface="微软雅黑" panose="020B0503020204020204" pitchFamily="34" charset="-122"/>
                <a:sym typeface="+mn-ea"/>
              </a:rPr>
              <a:t>是指提供交通运输服务、邮政服务、电信服务、建筑服务、金融服务、现代服务、生活服务。 </a:t>
            </a:r>
            <a:endParaRPr lang="zh-CN" altLang="en-US" sz="1200" spc="150" dirty="0">
              <a:solidFill>
                <a:srgbClr val="000000">
                  <a:lumMod val="75000"/>
                  <a:lumOff val="2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64" name="文本框 63"/>
          <p:cNvSpPr txBox="1"/>
          <p:nvPr>
            <p:custDataLst>
              <p:tags r:id="rId24"/>
            </p:custDataLst>
          </p:nvPr>
        </p:nvSpPr>
        <p:spPr>
          <a:xfrm>
            <a:off x="3420904" y="4533900"/>
            <a:ext cx="531495" cy="313373"/>
          </a:xfrm>
          <a:prstGeom prst="rect">
            <a:avLst/>
          </a:prstGeom>
          <a:noFill/>
        </p:spPr>
        <p:txBody>
          <a:bodyPr wrap="square" rtlCol="0" anchor="ctr" anchorCtr="0">
            <a:normAutofit lnSpcReduction="10000"/>
          </a:bodyPr>
          <a:p>
            <a:pPr algn="ctr"/>
            <a:r>
              <a:rPr lang="en-US" altLang="zh-CN" sz="1500">
                <a:ln>
                  <a:noFill/>
                </a:ln>
                <a:gradFill>
                  <a:gsLst>
                    <a:gs pos="15000">
                      <a:srgbClr val="7D01AA"/>
                    </a:gs>
                    <a:gs pos="100000">
                      <a:srgbClr val="7D01AA">
                        <a:lumMod val="20000"/>
                        <a:lumOff val="80000"/>
                        <a:alpha val="50000"/>
                      </a:srgbClr>
                    </a:gs>
                  </a:gsLst>
                  <a:lin ang="5400000" scaled="0"/>
                </a:gradFill>
                <a:latin typeface="思源黑体 CN Bold" panose="020B0800000000000000" charset="-122"/>
                <a:ea typeface="思源黑体 CN Bold" panose="020B0800000000000000" charset="-122"/>
                <a:cs typeface="思源黑体 CN Regular" panose="020B0500000000000000" charset="-122"/>
                <a:sym typeface="微软雅黑" panose="020B0503020204020204" pitchFamily="34" charset="-122"/>
              </a:rPr>
              <a:t>03</a:t>
            </a:r>
            <a:endParaRPr lang="en-US" altLang="zh-CN" sz="1500">
              <a:ln>
                <a:noFill/>
              </a:ln>
              <a:gradFill>
                <a:gsLst>
                  <a:gs pos="15000">
                    <a:srgbClr val="7D01AA"/>
                  </a:gs>
                  <a:gs pos="100000">
                    <a:srgbClr val="7D01AA">
                      <a:lumMod val="20000"/>
                      <a:lumOff val="80000"/>
                      <a:alpha val="50000"/>
                    </a:srgbClr>
                  </a:gs>
                </a:gsLst>
                <a:lin ang="5400000" scaled="0"/>
              </a:gradFill>
              <a:latin typeface="思源黑体 CN Bold" panose="020B0800000000000000" charset="-122"/>
              <a:ea typeface="思源黑体 CN Bold" panose="020B0800000000000000" charset="-122"/>
              <a:cs typeface="思源黑体 CN Regular" panose="020B0500000000000000" charset="-122"/>
              <a:sym typeface="微软雅黑" panose="020B0503020204020204" pitchFamily="34" charset="-122"/>
            </a:endParaRPr>
          </a:p>
        </p:txBody>
      </p:sp>
      <p:cxnSp>
        <p:nvCxnSpPr>
          <p:cNvPr id="65" name="直接箭头连接符 64"/>
          <p:cNvCxnSpPr/>
          <p:nvPr>
            <p:custDataLst>
              <p:tags r:id="rId25"/>
            </p:custDataLst>
          </p:nvPr>
        </p:nvCxnSpPr>
        <p:spPr>
          <a:xfrm>
            <a:off x="2947988" y="4691539"/>
            <a:ext cx="381000" cy="0"/>
          </a:xfrm>
          <a:prstGeom prst="straightConnector1">
            <a:avLst/>
          </a:prstGeom>
          <a:noFill/>
          <a:ln w="6350" cap="flat" cmpd="sng" algn="ctr">
            <a:solidFill>
              <a:srgbClr val="7D01AA">
                <a:alpha val="20000"/>
              </a:srgbClr>
            </a:solidFill>
            <a:prstDash val="solid"/>
            <a:miter lim="800000"/>
            <a:tailEnd type="stealth"/>
          </a:ln>
          <a:effectLst/>
        </p:spPr>
      </p:cxnSp>
      <p:sp>
        <p:nvSpPr>
          <p:cNvPr id="66" name="平行四边形 65"/>
          <p:cNvSpPr/>
          <p:nvPr>
            <p:custDataLst>
              <p:tags r:id="rId26"/>
            </p:custDataLst>
          </p:nvPr>
        </p:nvSpPr>
        <p:spPr>
          <a:xfrm>
            <a:off x="1012984" y="4648676"/>
            <a:ext cx="1790700" cy="221456"/>
          </a:xfrm>
          <a:prstGeom prst="parallelogram">
            <a:avLst/>
          </a:prstGeom>
          <a:solidFill>
            <a:srgbClr val="892BC0">
              <a:lumMod val="20000"/>
              <a:lumOff val="80000"/>
            </a:srgbClr>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cs typeface="思源黑体 CN Regular" panose="020B0500000000000000" charset="-122"/>
            </a:endParaRPr>
          </a:p>
        </p:txBody>
      </p:sp>
      <p:sp>
        <p:nvSpPr>
          <p:cNvPr id="67" name="平行四边形 66"/>
          <p:cNvSpPr/>
          <p:nvPr>
            <p:custDataLst>
              <p:tags r:id="rId27"/>
            </p:custDataLst>
          </p:nvPr>
        </p:nvSpPr>
        <p:spPr>
          <a:xfrm>
            <a:off x="844868" y="4493895"/>
            <a:ext cx="1871186" cy="376238"/>
          </a:xfrm>
          <a:prstGeom prst="parallelogram">
            <a:avLst/>
          </a:prstGeom>
          <a:solidFill>
            <a:srgbClr val="8D41CB"/>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cs typeface="思源黑体 CN Regular" panose="020B0500000000000000" charset="-122"/>
            </a:endParaRPr>
          </a:p>
        </p:txBody>
      </p:sp>
      <p:sp>
        <p:nvSpPr>
          <p:cNvPr id="68" name="文本框 67"/>
          <p:cNvSpPr txBox="1"/>
          <p:nvPr>
            <p:custDataLst>
              <p:tags r:id="rId28"/>
            </p:custDataLst>
          </p:nvPr>
        </p:nvSpPr>
        <p:spPr>
          <a:xfrm>
            <a:off x="1041559" y="4530566"/>
            <a:ext cx="1520190" cy="293370"/>
          </a:xfrm>
          <a:prstGeom prst="rect">
            <a:avLst/>
          </a:prstGeom>
          <a:noFill/>
        </p:spPr>
        <p:txBody>
          <a:bodyPr wrap="square" bIns="0" rtlCol="0" anchor="ctr" anchorCtr="0">
            <a:normAutofit fontScale="90000"/>
          </a:bodyPr>
          <a:p>
            <a:pPr eaLnBrk="1" hangingPunct="1"/>
            <a:r>
              <a:rPr lang="zh-CN" altLang="en-US" sz="1600" b="1" dirty="0">
                <a:solidFill>
                  <a:srgbClr val="FF0000"/>
                </a:solidFill>
                <a:latin typeface="微软雅黑" panose="020B0503020204020204" pitchFamily="34" charset="-122"/>
                <a:ea typeface="微软雅黑" panose="020B0503020204020204" pitchFamily="34" charset="-122"/>
                <a:sym typeface="+mn-ea"/>
              </a:rPr>
              <a:t>销售服务</a:t>
            </a:r>
            <a:endParaRPr lang="zh-CN" altLang="en-US" sz="1600" b="1" spc="300">
              <a:solidFill>
                <a:srgbClr val="FFFFFF"/>
              </a:solidFill>
              <a:uFillTx/>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70" name="平行四边形 69"/>
          <p:cNvSpPr/>
          <p:nvPr>
            <p:custDataLst>
              <p:tags r:id="rId29"/>
            </p:custDataLst>
          </p:nvPr>
        </p:nvSpPr>
        <p:spPr>
          <a:xfrm>
            <a:off x="4925378" y="3372803"/>
            <a:ext cx="3374231" cy="998696"/>
          </a:xfrm>
          <a:prstGeom prst="parallelogram">
            <a:avLst>
              <a:gd name="adj" fmla="val 19751"/>
            </a:avLst>
          </a:prstGeom>
          <a:gradFill>
            <a:gsLst>
              <a:gs pos="0">
                <a:srgbClr val="966EE0">
                  <a:lumMod val="20000"/>
                  <a:lumOff val="80000"/>
                  <a:alpha val="2000"/>
                </a:srgbClr>
              </a:gs>
              <a:gs pos="100000">
                <a:srgbClr val="966EE0">
                  <a:lumMod val="20000"/>
                  <a:lumOff val="80000"/>
                </a:srgbClr>
              </a:gs>
            </a:gsLst>
            <a:lin ang="108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cs typeface="思源黑体 CN Regular" panose="020B0500000000000000" charset="-122"/>
            </a:endParaRPr>
          </a:p>
        </p:txBody>
      </p:sp>
      <p:sp>
        <p:nvSpPr>
          <p:cNvPr id="71" name="文本框 70"/>
          <p:cNvSpPr txBox="1"/>
          <p:nvPr>
            <p:custDataLst>
              <p:tags r:id="rId30"/>
            </p:custDataLst>
          </p:nvPr>
        </p:nvSpPr>
        <p:spPr>
          <a:xfrm>
            <a:off x="5115560" y="3568065"/>
            <a:ext cx="2816860" cy="669290"/>
          </a:xfrm>
          <a:prstGeom prst="rect">
            <a:avLst/>
          </a:prstGeom>
          <a:noFill/>
        </p:spPr>
        <p:txBody>
          <a:bodyPr wrap="square" rtlCol="0" anchor="t">
            <a:noAutofit/>
          </a:bodyPr>
          <a:p>
            <a:pPr algn="l" fontAlgn="auto">
              <a:lnSpc>
                <a:spcPct val="130000"/>
              </a:lnSpc>
              <a:spcAft>
                <a:spcPts val="1000"/>
              </a:spcAft>
            </a:pPr>
            <a:r>
              <a:rPr lang="zh-CN" altLang="en-US" sz="1100" b="1" dirty="0">
                <a:latin typeface="微软雅黑" panose="020B0503020204020204" pitchFamily="34" charset="-122"/>
                <a:ea typeface="微软雅黑" panose="020B0503020204020204" pitchFamily="34" charset="-122"/>
                <a:sym typeface="+mn-ea"/>
              </a:rPr>
              <a:t>是指转让不动产所有权的业务活动。不动产，是指不能移动或者移动后会引起性质、形状改变的财产，包括建筑物、构筑物等。</a:t>
            </a:r>
            <a:endParaRPr lang="zh-CN" altLang="en-US" sz="900" b="1" spc="150" dirty="0">
              <a:solidFill>
                <a:srgbClr val="000000">
                  <a:lumMod val="75000"/>
                  <a:lumOff val="25000"/>
                </a:srgbClr>
              </a:solidFill>
              <a:effectLst/>
              <a:uFillTx/>
              <a:latin typeface="微软雅黑" panose="020B0503020204020204" pitchFamily="34" charset="-122"/>
              <a:ea typeface="微软雅黑" panose="020B0503020204020204" pitchFamily="34" charset="-122"/>
              <a:cs typeface="思源黑体 CN Regular" panose="020B0500000000000000" charset="-122"/>
              <a:sym typeface="+mn-ea"/>
            </a:endParaRPr>
          </a:p>
        </p:txBody>
      </p:sp>
      <p:sp>
        <p:nvSpPr>
          <p:cNvPr id="72" name="文本框 71"/>
          <p:cNvSpPr txBox="1"/>
          <p:nvPr>
            <p:custDataLst>
              <p:tags r:id="rId31"/>
            </p:custDataLst>
          </p:nvPr>
        </p:nvSpPr>
        <p:spPr>
          <a:xfrm>
            <a:off x="7443311" y="3131344"/>
            <a:ext cx="531495" cy="313373"/>
          </a:xfrm>
          <a:prstGeom prst="rect">
            <a:avLst/>
          </a:prstGeom>
          <a:noFill/>
        </p:spPr>
        <p:txBody>
          <a:bodyPr wrap="square" rtlCol="0" anchor="ctr" anchorCtr="0">
            <a:normAutofit lnSpcReduction="10000"/>
          </a:bodyPr>
          <a:p>
            <a:pPr algn="ctr"/>
            <a:r>
              <a:rPr lang="en-US" altLang="zh-CN" sz="1500">
                <a:ln>
                  <a:noFill/>
                </a:ln>
                <a:gradFill>
                  <a:gsLst>
                    <a:gs pos="15000">
                      <a:srgbClr val="7D01AA"/>
                    </a:gs>
                    <a:gs pos="100000">
                      <a:srgbClr val="7D01AA">
                        <a:lumMod val="20000"/>
                        <a:lumOff val="80000"/>
                        <a:alpha val="50000"/>
                      </a:srgbClr>
                    </a:gs>
                  </a:gsLst>
                  <a:lin ang="5400000" scaled="0"/>
                </a:gradFill>
                <a:latin typeface="思源黑体 CN Bold" panose="020B0800000000000000" charset="-122"/>
                <a:ea typeface="思源黑体 CN Bold" panose="020B0800000000000000" charset="-122"/>
                <a:cs typeface="思源黑体 CN Regular" panose="020B0500000000000000" charset="-122"/>
                <a:sym typeface="微软雅黑" panose="020B0503020204020204" pitchFamily="34" charset="-122"/>
              </a:rPr>
              <a:t>05</a:t>
            </a:r>
            <a:endParaRPr lang="en-US" altLang="zh-CN" sz="1500">
              <a:ln>
                <a:noFill/>
              </a:ln>
              <a:gradFill>
                <a:gsLst>
                  <a:gs pos="15000">
                    <a:srgbClr val="7D01AA"/>
                  </a:gs>
                  <a:gs pos="100000">
                    <a:srgbClr val="7D01AA">
                      <a:lumMod val="20000"/>
                      <a:lumOff val="80000"/>
                      <a:alpha val="50000"/>
                    </a:srgbClr>
                  </a:gs>
                </a:gsLst>
                <a:lin ang="5400000" scaled="0"/>
              </a:gradFill>
              <a:latin typeface="思源黑体 CN Bold" panose="020B0800000000000000" charset="-122"/>
              <a:ea typeface="思源黑体 CN Bold" panose="020B0800000000000000" charset="-122"/>
              <a:cs typeface="思源黑体 CN Regular" panose="020B0500000000000000" charset="-122"/>
              <a:sym typeface="微软雅黑" panose="020B0503020204020204" pitchFamily="34" charset="-122"/>
            </a:endParaRPr>
          </a:p>
        </p:txBody>
      </p:sp>
      <p:cxnSp>
        <p:nvCxnSpPr>
          <p:cNvPr id="73" name="直接箭头连接符 72"/>
          <p:cNvCxnSpPr/>
          <p:nvPr>
            <p:custDataLst>
              <p:tags r:id="rId32"/>
            </p:custDataLst>
          </p:nvPr>
        </p:nvCxnSpPr>
        <p:spPr>
          <a:xfrm>
            <a:off x="6970395" y="3288983"/>
            <a:ext cx="381000" cy="0"/>
          </a:xfrm>
          <a:prstGeom prst="straightConnector1">
            <a:avLst/>
          </a:prstGeom>
          <a:noFill/>
          <a:ln w="6350" cap="flat" cmpd="sng" algn="ctr">
            <a:solidFill>
              <a:srgbClr val="7D01AA">
                <a:alpha val="20000"/>
              </a:srgbClr>
            </a:solidFill>
            <a:prstDash val="solid"/>
            <a:miter lim="800000"/>
            <a:tailEnd type="stealth"/>
          </a:ln>
          <a:effectLst/>
        </p:spPr>
      </p:cxnSp>
      <p:sp>
        <p:nvSpPr>
          <p:cNvPr id="74" name="平行四边形 73"/>
          <p:cNvSpPr/>
          <p:nvPr>
            <p:custDataLst>
              <p:tags r:id="rId33"/>
            </p:custDataLst>
          </p:nvPr>
        </p:nvSpPr>
        <p:spPr>
          <a:xfrm>
            <a:off x="5035391" y="3246120"/>
            <a:ext cx="1790700" cy="221456"/>
          </a:xfrm>
          <a:prstGeom prst="parallelogram">
            <a:avLst/>
          </a:prstGeom>
          <a:solidFill>
            <a:srgbClr val="966EE0">
              <a:lumMod val="20000"/>
              <a:lumOff val="80000"/>
            </a:srgbClr>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cs typeface="思源黑体 CN Regular" panose="020B0500000000000000" charset="-122"/>
            </a:endParaRPr>
          </a:p>
        </p:txBody>
      </p:sp>
      <p:sp>
        <p:nvSpPr>
          <p:cNvPr id="75" name="平行四边形 74"/>
          <p:cNvSpPr/>
          <p:nvPr>
            <p:custDataLst>
              <p:tags r:id="rId34"/>
            </p:custDataLst>
          </p:nvPr>
        </p:nvSpPr>
        <p:spPr>
          <a:xfrm>
            <a:off x="4867275" y="3091339"/>
            <a:ext cx="1871186" cy="376238"/>
          </a:xfrm>
          <a:prstGeom prst="parallelogram">
            <a:avLst/>
          </a:prstGeom>
          <a:solidFill>
            <a:srgbClr val="966EE0"/>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cs typeface="思源黑体 CN Regular" panose="020B0500000000000000" charset="-122"/>
            </a:endParaRPr>
          </a:p>
        </p:txBody>
      </p:sp>
      <p:sp>
        <p:nvSpPr>
          <p:cNvPr id="76" name="文本框 75"/>
          <p:cNvSpPr txBox="1"/>
          <p:nvPr>
            <p:custDataLst>
              <p:tags r:id="rId35"/>
            </p:custDataLst>
          </p:nvPr>
        </p:nvSpPr>
        <p:spPr>
          <a:xfrm>
            <a:off x="5063966" y="3128010"/>
            <a:ext cx="1520190" cy="293370"/>
          </a:xfrm>
          <a:prstGeom prst="rect">
            <a:avLst/>
          </a:prstGeom>
          <a:noFill/>
        </p:spPr>
        <p:txBody>
          <a:bodyPr wrap="square" bIns="0" rtlCol="0" anchor="ctr" anchorCtr="0">
            <a:normAutofit/>
          </a:bodyPr>
          <a:p>
            <a:pPr algn="l"/>
            <a:r>
              <a:rPr lang="zh-CN" altLang="en-US" sz="1400" b="1" dirty="0">
                <a:solidFill>
                  <a:srgbClr val="FF0000"/>
                </a:solidFill>
                <a:latin typeface="微软雅黑" panose="020B0503020204020204" pitchFamily="34" charset="-122"/>
                <a:ea typeface="微软雅黑" panose="020B0503020204020204" pitchFamily="34" charset="-122"/>
                <a:sym typeface="+mn-ea"/>
              </a:rPr>
              <a:t>销售不动产</a:t>
            </a:r>
            <a:endParaRPr lang="zh-CN" altLang="en-US" sz="1400" b="1" spc="300">
              <a:solidFill>
                <a:srgbClr val="FFFFFF"/>
              </a:solidFill>
              <a:uFillTx/>
              <a:latin typeface="微软雅黑" panose="020B0503020204020204" pitchFamily="34" charset="-122"/>
              <a:ea typeface="微软雅黑" panose="020B0503020204020204" pitchFamily="34" charset="-122"/>
              <a:cs typeface="思源黑体 CN Regular" panose="020B0500000000000000" charset="-122"/>
            </a:endParaRPr>
          </a:p>
        </p:txBody>
      </p:sp>
      <p:cxnSp>
        <p:nvCxnSpPr>
          <p:cNvPr id="81" name="直接箭头连接符 80"/>
          <p:cNvCxnSpPr/>
          <p:nvPr>
            <p:custDataLst>
              <p:tags r:id="rId36"/>
            </p:custDataLst>
          </p:nvPr>
        </p:nvCxnSpPr>
        <p:spPr>
          <a:xfrm>
            <a:off x="6970395" y="4834414"/>
            <a:ext cx="381000" cy="0"/>
          </a:xfrm>
          <a:prstGeom prst="straightConnector1">
            <a:avLst/>
          </a:prstGeom>
          <a:noFill/>
          <a:ln w="6350" cap="flat" cmpd="sng" algn="ctr">
            <a:solidFill>
              <a:srgbClr val="7D01AA">
                <a:alpha val="20000"/>
              </a:srgbClr>
            </a:solidFill>
            <a:prstDash val="solid"/>
            <a:miter lim="800000"/>
            <a:tailEnd type="stealth"/>
          </a:ln>
          <a:effectLst/>
        </p:spPr>
      </p:cxnSp>
      <p:sp>
        <p:nvSpPr>
          <p:cNvPr id="78" name="平行四边形 77"/>
          <p:cNvSpPr/>
          <p:nvPr>
            <p:custDataLst>
              <p:tags r:id="rId37"/>
            </p:custDataLst>
          </p:nvPr>
        </p:nvSpPr>
        <p:spPr>
          <a:xfrm>
            <a:off x="4925854" y="4775359"/>
            <a:ext cx="3374231" cy="998696"/>
          </a:xfrm>
          <a:prstGeom prst="parallelogram">
            <a:avLst>
              <a:gd name="adj" fmla="val 19751"/>
            </a:avLst>
          </a:prstGeom>
          <a:gradFill>
            <a:gsLst>
              <a:gs pos="0">
                <a:srgbClr val="9C81EA">
                  <a:lumMod val="20000"/>
                  <a:lumOff val="80000"/>
                  <a:alpha val="2000"/>
                </a:srgbClr>
              </a:gs>
              <a:gs pos="100000">
                <a:srgbClr val="7D01AA">
                  <a:lumMod val="20000"/>
                  <a:lumOff val="80000"/>
                </a:srgbClr>
              </a:gs>
            </a:gsLst>
            <a:lin ang="108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cs typeface="思源黑体 CN Regular" panose="020B0500000000000000" charset="-122"/>
            </a:endParaRPr>
          </a:p>
        </p:txBody>
      </p:sp>
      <p:sp>
        <p:nvSpPr>
          <p:cNvPr id="79" name="文本框 78"/>
          <p:cNvSpPr txBox="1"/>
          <p:nvPr>
            <p:custDataLst>
              <p:tags r:id="rId38"/>
            </p:custDataLst>
          </p:nvPr>
        </p:nvSpPr>
        <p:spPr>
          <a:xfrm>
            <a:off x="4976495" y="4970780"/>
            <a:ext cx="2807335" cy="685800"/>
          </a:xfrm>
          <a:prstGeom prst="rect">
            <a:avLst/>
          </a:prstGeom>
          <a:noFill/>
        </p:spPr>
        <p:txBody>
          <a:bodyPr wrap="square" rtlCol="0" anchor="t">
            <a:noAutofit/>
          </a:bodyPr>
          <a:p>
            <a:pPr algn="l" fontAlgn="auto">
              <a:lnSpc>
                <a:spcPct val="130000"/>
              </a:lnSpc>
              <a:spcAft>
                <a:spcPts val="1000"/>
              </a:spcAft>
            </a:pPr>
            <a:r>
              <a:rPr lang="zh-CN" altLang="en-US" sz="1200" b="1" dirty="0">
                <a:latin typeface="微软雅黑" panose="020B0503020204020204" pitchFamily="34" charset="-122"/>
                <a:ea typeface="微软雅黑" panose="020B0503020204020204" pitchFamily="34" charset="-122"/>
                <a:sym typeface="+mn-ea"/>
              </a:rPr>
              <a:t>是指将货物从我国境外移送至我国境内的行为。凡报关进口的货物，均应在进口报关时向海关缴纳进口环节增值税。</a:t>
            </a:r>
            <a:endParaRPr lang="zh-CN" altLang="en-US" sz="1200" b="1" spc="150" dirty="0">
              <a:solidFill>
                <a:srgbClr val="000000">
                  <a:lumMod val="75000"/>
                  <a:lumOff val="25000"/>
                </a:srgbClr>
              </a:solidFill>
              <a:effectLst/>
              <a:uFillTx/>
              <a:latin typeface="微软雅黑" panose="020B0503020204020204" pitchFamily="34" charset="-122"/>
              <a:ea typeface="微软雅黑" panose="020B0503020204020204" pitchFamily="34" charset="-122"/>
              <a:cs typeface="思源黑体 CN Regular" panose="020B0500000000000000" charset="-122"/>
              <a:sym typeface="+mn-ea"/>
            </a:endParaRPr>
          </a:p>
        </p:txBody>
      </p:sp>
      <p:sp>
        <p:nvSpPr>
          <p:cNvPr id="80" name="文本框 79"/>
          <p:cNvSpPr txBox="1"/>
          <p:nvPr>
            <p:custDataLst>
              <p:tags r:id="rId39"/>
            </p:custDataLst>
          </p:nvPr>
        </p:nvSpPr>
        <p:spPr>
          <a:xfrm>
            <a:off x="7443788" y="4533900"/>
            <a:ext cx="531495" cy="313373"/>
          </a:xfrm>
          <a:prstGeom prst="rect">
            <a:avLst/>
          </a:prstGeom>
          <a:noFill/>
        </p:spPr>
        <p:txBody>
          <a:bodyPr wrap="square" rtlCol="0" anchor="ctr" anchorCtr="0">
            <a:normAutofit lnSpcReduction="10000"/>
          </a:bodyPr>
          <a:p>
            <a:pPr algn="ctr"/>
            <a:r>
              <a:rPr lang="en-US" altLang="zh-CN" sz="1500">
                <a:ln>
                  <a:noFill/>
                </a:ln>
                <a:gradFill>
                  <a:gsLst>
                    <a:gs pos="15000">
                      <a:srgbClr val="7D01AA"/>
                    </a:gs>
                    <a:gs pos="100000">
                      <a:srgbClr val="7D01AA">
                        <a:lumMod val="20000"/>
                        <a:lumOff val="80000"/>
                        <a:alpha val="50000"/>
                      </a:srgbClr>
                    </a:gs>
                  </a:gsLst>
                  <a:lin ang="5400000" scaled="0"/>
                </a:gradFill>
                <a:latin typeface="思源黑体 CN Bold" panose="020B0800000000000000" charset="-122"/>
                <a:ea typeface="思源黑体 CN Bold" panose="020B0800000000000000" charset="-122"/>
                <a:cs typeface="思源黑体 CN Regular" panose="020B0500000000000000" charset="-122"/>
                <a:sym typeface="微软雅黑" panose="020B0503020204020204" pitchFamily="34" charset="-122"/>
              </a:rPr>
              <a:t>06</a:t>
            </a:r>
            <a:endParaRPr lang="en-US" altLang="zh-CN" sz="1500">
              <a:ln>
                <a:noFill/>
              </a:ln>
              <a:gradFill>
                <a:gsLst>
                  <a:gs pos="15000">
                    <a:srgbClr val="7D01AA"/>
                  </a:gs>
                  <a:gs pos="100000">
                    <a:srgbClr val="7D01AA">
                      <a:lumMod val="20000"/>
                      <a:lumOff val="80000"/>
                      <a:alpha val="50000"/>
                    </a:srgbClr>
                  </a:gs>
                </a:gsLst>
                <a:lin ang="5400000" scaled="0"/>
              </a:gradFill>
              <a:latin typeface="思源黑体 CN Bold" panose="020B0800000000000000" charset="-122"/>
              <a:ea typeface="思源黑体 CN Bold" panose="020B0800000000000000" charset="-122"/>
              <a:cs typeface="思源黑体 CN Regular" panose="020B0500000000000000" charset="-122"/>
              <a:sym typeface="微软雅黑" panose="020B0503020204020204" pitchFamily="34" charset="-122"/>
            </a:endParaRPr>
          </a:p>
        </p:txBody>
      </p:sp>
      <p:sp>
        <p:nvSpPr>
          <p:cNvPr id="82" name="平行四边形 81"/>
          <p:cNvSpPr/>
          <p:nvPr>
            <p:custDataLst>
              <p:tags r:id="rId40"/>
            </p:custDataLst>
          </p:nvPr>
        </p:nvSpPr>
        <p:spPr>
          <a:xfrm>
            <a:off x="5035868" y="4648676"/>
            <a:ext cx="1790700" cy="221456"/>
          </a:xfrm>
          <a:prstGeom prst="parallelogram">
            <a:avLst/>
          </a:prstGeom>
          <a:solidFill>
            <a:srgbClr val="9C81EA">
              <a:lumMod val="20000"/>
              <a:lumOff val="80000"/>
            </a:srgbClr>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cs typeface="思源黑体 CN Regular" panose="020B0500000000000000" charset="-122"/>
            </a:endParaRPr>
          </a:p>
        </p:txBody>
      </p:sp>
      <p:sp>
        <p:nvSpPr>
          <p:cNvPr id="83" name="平行四边形 82"/>
          <p:cNvSpPr/>
          <p:nvPr>
            <p:custDataLst>
              <p:tags r:id="rId41"/>
            </p:custDataLst>
          </p:nvPr>
        </p:nvSpPr>
        <p:spPr>
          <a:xfrm>
            <a:off x="4867751" y="4493895"/>
            <a:ext cx="1871186" cy="376238"/>
          </a:xfrm>
          <a:prstGeom prst="parallelogram">
            <a:avLst/>
          </a:prstGeom>
          <a:solidFill>
            <a:srgbClr val="9C81EA"/>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cs typeface="思源黑体 CN Regular" panose="020B0500000000000000" charset="-122"/>
            </a:endParaRPr>
          </a:p>
        </p:txBody>
      </p:sp>
      <p:sp>
        <p:nvSpPr>
          <p:cNvPr id="84" name="文本框 83"/>
          <p:cNvSpPr txBox="1"/>
          <p:nvPr>
            <p:custDataLst>
              <p:tags r:id="rId42"/>
            </p:custDataLst>
          </p:nvPr>
        </p:nvSpPr>
        <p:spPr>
          <a:xfrm>
            <a:off x="5064443" y="4530566"/>
            <a:ext cx="1520190" cy="293370"/>
          </a:xfrm>
          <a:prstGeom prst="rect">
            <a:avLst/>
          </a:prstGeom>
          <a:noFill/>
        </p:spPr>
        <p:txBody>
          <a:bodyPr wrap="square" bIns="0" rtlCol="0" anchor="ctr" anchorCtr="0">
            <a:noAutofit/>
          </a:bodyPr>
          <a:p>
            <a:pPr eaLnBrk="1" hangingPunct="1"/>
            <a:r>
              <a:rPr lang="zh-CN" altLang="en-US" sz="1600" b="1" dirty="0">
                <a:solidFill>
                  <a:srgbClr val="FF0000"/>
                </a:solidFill>
                <a:latin typeface="微软雅黑" panose="020B0503020204020204" pitchFamily="34" charset="-122"/>
                <a:ea typeface="微软雅黑" panose="020B0503020204020204" pitchFamily="34" charset="-122"/>
                <a:sym typeface="+mn-ea"/>
              </a:rPr>
              <a:t>进口货物</a:t>
            </a:r>
            <a:endParaRPr lang="zh-CN" altLang="en-US" sz="1600" b="1" spc="300" dirty="0">
              <a:solidFill>
                <a:srgbClr val="FF0000"/>
              </a:solidFill>
              <a:uFillTx/>
              <a:latin typeface="微软雅黑" panose="020B0503020204020204" pitchFamily="34" charset="-122"/>
              <a:ea typeface="微软雅黑" panose="020B0503020204020204" pitchFamily="34" charset="-122"/>
              <a:cs typeface="思源黑体 CN Regular" panose="020B0500000000000000" charset="-122"/>
              <a:sym typeface="+mn-ea"/>
            </a:endParaRPr>
          </a:p>
        </p:txBody>
      </p:sp>
      <p:sp>
        <p:nvSpPr>
          <p:cNvPr id="93" name="文本框 92"/>
          <p:cNvSpPr txBox="1"/>
          <p:nvPr>
            <p:custDataLst>
              <p:tags r:id="rId43"/>
            </p:custDataLst>
          </p:nvPr>
        </p:nvSpPr>
        <p:spPr>
          <a:xfrm>
            <a:off x="2402523" y="621189"/>
            <a:ext cx="3827621" cy="440055"/>
          </a:xfrm>
          <a:prstGeom prst="rect">
            <a:avLst/>
          </a:prstGeom>
          <a:noFill/>
        </p:spPr>
        <p:txBody>
          <a:bodyPr wrap="square" bIns="0" rtlCol="0">
            <a:normAutofit/>
          </a:bodyPr>
          <a:p>
            <a:pPr algn="l"/>
            <a:r>
              <a:rPr lang="zh-CN" altLang="en-US" sz="2400" dirty="0">
                <a:solidFill>
                  <a:schemeClr val="tx1"/>
                </a:solidFill>
                <a:latin typeface="微软雅黑" panose="020B0503020204020204" pitchFamily="34" charset="-122"/>
                <a:ea typeface="微软雅黑" panose="020B0503020204020204" pitchFamily="34" charset="-122"/>
                <a:sym typeface="+mn-ea"/>
              </a:rPr>
              <a:t>增值税征税范围一般规定</a:t>
            </a:r>
            <a:endParaRPr lang="zh-CN" altLang="en-US" sz="2400" spc="300" dirty="0">
              <a:solidFill>
                <a:schemeClr val="tx1"/>
              </a:solidFill>
              <a:uFillTx/>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7937" name="Rectangle 3"/>
          <p:cNvSpPr>
            <a:spLocks noGrp="1"/>
          </p:cNvSpPr>
          <p:nvPr>
            <p:ph idx="1"/>
          </p:nvPr>
        </p:nvSpPr>
        <p:spPr>
          <a:xfrm>
            <a:off x="457200" y="115888"/>
            <a:ext cx="8229600" cy="5616575"/>
          </a:xfrm>
        </p:spPr>
        <p:txBody>
          <a:bodyPr wrap="square" lIns="91440" tIns="45720" rIns="91440" bIns="45720" anchor="t" anchorCtr="0"/>
          <a:p>
            <a:pPr eaLnBrk="1" hangingPunct="1">
              <a:lnSpc>
                <a:spcPct val="110000"/>
              </a:lnSpc>
              <a:spcBef>
                <a:spcPts val="25"/>
              </a:spcBef>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进口</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货物的，其纳税义务发生时间为</a:t>
            </a:r>
            <a:r>
              <a:rPr lang="zh-CN" altLang="en-US" sz="2000" b="0" u="sng" dirty="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报关进口</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的当天。</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10000"/>
              </a:lnSpc>
              <a:spcBef>
                <a:spcPts val="25"/>
              </a:spcBef>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解释</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某项收入是否计入“当期”的销项税额，取决于增值税的纳税义务发生时间。基本原则是：确认时间不得滞后。</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10000"/>
              </a:lnSpc>
              <a:spcBef>
                <a:spcPts val="25"/>
              </a:spcBef>
            </a:pPr>
            <a:endParaRPr lang="zh-CN" altLang="en-US" sz="2400" dirty="0"/>
          </a:p>
        </p:txBody>
      </p:sp>
      <p:grpSp>
        <p:nvGrpSpPr>
          <p:cNvPr id="4" name="组合 3" descr="7b0a202020202274657874626f78223a2022220a7d0a"/>
          <p:cNvGrpSpPr/>
          <p:nvPr/>
        </p:nvGrpSpPr>
        <p:grpSpPr>
          <a:xfrm>
            <a:off x="788670" y="966470"/>
            <a:ext cx="7595870" cy="415417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52" y="4076"/>
              <a:ext cx="6996" cy="2654"/>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10000"/>
                </a:lnSpc>
                <a:spcBef>
                  <a:spcPts val="25"/>
                </a:spcBef>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单选题】</a:t>
              </a:r>
              <a:r>
                <a:rPr lang="zh-CN" altLang="en-US" sz="2000" dirty="0">
                  <a:sym typeface="+mn-ea"/>
                </a:rPr>
                <a:t>根据增值税法律制度的规定，下列关于增值税纳税义务发生时间的表述中，不正确的是（    ）。</a:t>
              </a:r>
              <a:endParaRPr lang="zh-CN" altLang="en-US" sz="2000" dirty="0"/>
            </a:p>
            <a:p>
              <a:pPr eaLnBrk="1" hangingPunct="1">
                <a:lnSpc>
                  <a:spcPct val="110000"/>
                </a:lnSpc>
                <a:spcBef>
                  <a:spcPts val="25"/>
                </a:spcBef>
              </a:pPr>
              <a:r>
                <a:rPr lang="en-US" altLang="zh-CN" sz="2000" dirty="0">
                  <a:sym typeface="+mn-ea"/>
                </a:rPr>
                <a:t>A.</a:t>
              </a:r>
              <a:r>
                <a:rPr lang="zh-CN" altLang="en-US" sz="2000" dirty="0">
                  <a:sym typeface="+mn-ea"/>
                </a:rPr>
                <a:t>委托其他纳税人代销货物，为代销货物移送给委托方的当天</a:t>
              </a:r>
              <a:endParaRPr lang="zh-CN" altLang="en-US" sz="2000" dirty="0"/>
            </a:p>
            <a:p>
              <a:pPr eaLnBrk="1" hangingPunct="1">
                <a:lnSpc>
                  <a:spcPct val="110000"/>
                </a:lnSpc>
                <a:spcBef>
                  <a:spcPts val="25"/>
                </a:spcBef>
              </a:pPr>
              <a:r>
                <a:rPr lang="en-US" altLang="zh-CN" sz="2000" dirty="0">
                  <a:sym typeface="+mn-ea"/>
                </a:rPr>
                <a:t>B.</a:t>
              </a:r>
              <a:r>
                <a:rPr lang="zh-CN" altLang="en-US" sz="2000" dirty="0">
                  <a:sym typeface="+mn-ea"/>
                </a:rPr>
                <a:t>销售应税劳务，为提供劳务同时收讫销售款或者取得索取销售款凭据的当天</a:t>
              </a:r>
              <a:endParaRPr lang="zh-CN" altLang="en-US" sz="2000" dirty="0"/>
            </a:p>
            <a:p>
              <a:pPr eaLnBrk="1" hangingPunct="1">
                <a:lnSpc>
                  <a:spcPct val="110000"/>
                </a:lnSpc>
                <a:spcBef>
                  <a:spcPts val="25"/>
                </a:spcBef>
              </a:pPr>
              <a:r>
                <a:rPr lang="en-US" altLang="zh-CN" sz="2000" dirty="0">
                  <a:sym typeface="+mn-ea"/>
                </a:rPr>
                <a:t>C.</a:t>
              </a:r>
              <a:r>
                <a:rPr lang="zh-CN" altLang="en-US" sz="2000" dirty="0">
                  <a:sym typeface="+mn-ea"/>
                </a:rPr>
                <a:t>采取托收承付和委托银行收款方式销售货物，为发出货物并办妥托收手续的当天</a:t>
              </a:r>
              <a:endParaRPr lang="zh-CN" altLang="en-US" sz="2000" dirty="0"/>
            </a:p>
            <a:p>
              <a:pPr eaLnBrk="1" hangingPunct="1">
                <a:lnSpc>
                  <a:spcPct val="110000"/>
                </a:lnSpc>
                <a:spcBef>
                  <a:spcPts val="25"/>
                </a:spcBef>
              </a:pPr>
              <a:r>
                <a:rPr lang="en-US" altLang="zh-CN" sz="2000" dirty="0">
                  <a:sym typeface="+mn-ea"/>
                </a:rPr>
                <a:t>D.</a:t>
              </a:r>
              <a:r>
                <a:rPr lang="zh-CN" altLang="en-US" sz="2000" dirty="0">
                  <a:sym typeface="+mn-ea"/>
                </a:rPr>
                <a:t>采取直接收款方式销售货物，为收到销售款或者取得索取销售款凭据的当天</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2" name="文本框 1"/>
          <p:cNvSpPr txBox="1"/>
          <p:nvPr/>
        </p:nvSpPr>
        <p:spPr>
          <a:xfrm>
            <a:off x="1403985" y="5229225"/>
            <a:ext cx="4572000" cy="86550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A</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endParaRPr lang="en-US" altLang="zh-CN" sz="1800" b="1" dirty="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sz="2800" b="0" dirty="0">
                <a:latin typeface="微软雅黑" panose="020B0503020204020204" pitchFamily="34" charset="-122"/>
                <a:ea typeface="微软雅黑" panose="020B0503020204020204" pitchFamily="34" charset="-122"/>
                <a:sym typeface="+mn-ea"/>
              </a:rPr>
              <a:t>二、纳税期限</a:t>
            </a:r>
            <a:endParaRPr lang="zh-CN" altLang="en-US" sz="2800" b="0" dirty="0">
              <a:latin typeface="微软雅黑" panose="020B0503020204020204" pitchFamily="34" charset="-122"/>
              <a:ea typeface="微软雅黑" panose="020B0503020204020204" pitchFamily="34" charset="-122"/>
              <a:sym typeface="+mn-ea"/>
            </a:endParaRPr>
          </a:p>
        </p:txBody>
      </p:sp>
      <p:grpSp>
        <p:nvGrpSpPr>
          <p:cNvPr id="78" name="组合 77" descr="7b0a202020202274657874626f78223a2022220a7d0a"/>
          <p:cNvGrpSpPr/>
          <p:nvPr/>
        </p:nvGrpSpPr>
        <p:grpSpPr>
          <a:xfrm>
            <a:off x="1052830" y="1588135"/>
            <a:ext cx="7051675" cy="3217873"/>
            <a:chOff x="5370" y="3510"/>
            <a:chExt cx="8461" cy="3999"/>
          </a:xfrm>
        </p:grpSpPr>
        <p:sp>
          <p:nvSpPr>
            <p:cNvPr id="79" name="矩形 78"/>
            <p:cNvSpPr/>
            <p:nvPr>
              <p:custDataLst>
                <p:tags r:id="rId1"/>
              </p:custDataLst>
            </p:nvPr>
          </p:nvSpPr>
          <p:spPr>
            <a:xfrm>
              <a:off x="5720" y="3832"/>
              <a:ext cx="7761" cy="3136"/>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0" name="椭圆 79"/>
            <p:cNvSpPr/>
            <p:nvPr>
              <p:custDataLst>
                <p:tags r:id="rId2"/>
              </p:custDataLst>
            </p:nvPr>
          </p:nvSpPr>
          <p:spPr>
            <a:xfrm>
              <a:off x="5370" y="3510"/>
              <a:ext cx="227" cy="22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81" name="直接连接符 80"/>
            <p:cNvCxnSpPr/>
            <p:nvPr>
              <p:custDataLst>
                <p:tags r:id="rId3"/>
              </p:custDataLst>
            </p:nvPr>
          </p:nvCxnSpPr>
          <p:spPr>
            <a:xfrm>
              <a:off x="5596" y="3616"/>
              <a:ext cx="794" cy="0"/>
            </a:xfrm>
            <a:prstGeom prst="line">
              <a:avLst/>
            </a:prstGeom>
            <a:ln w="25400" cmpd="sng">
              <a:solidFill>
                <a:srgbClr val="C0C0C0"/>
              </a:solidFill>
              <a:prstDash val="sysDash"/>
              <a:round/>
              <a:headEnd type="none"/>
            </a:ln>
          </p:spPr>
          <p:style>
            <a:lnRef idx="1">
              <a:schemeClr val="accent1"/>
            </a:lnRef>
            <a:fillRef idx="0">
              <a:schemeClr val="accent1"/>
            </a:fillRef>
            <a:effectRef idx="0">
              <a:schemeClr val="accent1"/>
            </a:effectRef>
            <a:fontRef idx="minor">
              <a:schemeClr val="tx1"/>
            </a:fontRef>
          </p:style>
        </p:cxnSp>
        <p:sp>
          <p:nvSpPr>
            <p:cNvPr id="82" name="任意多边形 81"/>
            <p:cNvSpPr/>
            <p:nvPr>
              <p:custDataLst>
                <p:tags r:id="rId4"/>
              </p:custDataLst>
            </p:nvPr>
          </p:nvSpPr>
          <p:spPr>
            <a:xfrm>
              <a:off x="6390" y="3616"/>
              <a:ext cx="7275" cy="1372"/>
            </a:xfrm>
            <a:custGeom>
              <a:avLst/>
              <a:gdLst>
                <a:gd name="connisteX0" fmla="*/ 0 w 5389880"/>
                <a:gd name="connsiteY0" fmla="*/ 0 h 2423795"/>
                <a:gd name="connisteX1" fmla="*/ 5389880 w 5389880"/>
                <a:gd name="connsiteY1" fmla="*/ 0 h 2423795"/>
                <a:gd name="connisteX2" fmla="*/ 5389880 w 5389880"/>
                <a:gd name="connsiteY2" fmla="*/ 2423795 h 2423795"/>
              </a:gdLst>
              <a:ahLst/>
              <a:cxnLst>
                <a:cxn ang="0">
                  <a:pos x="connisteX0" y="connsiteY0"/>
                </a:cxn>
                <a:cxn ang="0">
                  <a:pos x="connisteX1" y="connsiteY1"/>
                </a:cxn>
                <a:cxn ang="0">
                  <a:pos x="connisteX2" y="connsiteY2"/>
                </a:cxn>
              </a:cxnLst>
              <a:rect l="l" t="t" r="r" b="b"/>
              <a:pathLst>
                <a:path w="5389880" h="2423795">
                  <a:moveTo>
                    <a:pt x="0" y="0"/>
                  </a:moveTo>
                  <a:lnTo>
                    <a:pt x="5389880" y="0"/>
                  </a:lnTo>
                  <a:lnTo>
                    <a:pt x="5389880" y="2423795"/>
                  </a:lnTo>
                </a:path>
              </a:pathLst>
            </a:custGeom>
            <a:noFill/>
            <a:ln w="254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3" name="任意多边形 82"/>
            <p:cNvSpPr/>
            <p:nvPr>
              <p:custDataLst>
                <p:tags r:id="rId5"/>
              </p:custDataLst>
            </p:nvPr>
          </p:nvSpPr>
          <p:spPr>
            <a:xfrm rot="10800000">
              <a:off x="5522" y="5696"/>
              <a:ext cx="7347" cy="1481"/>
            </a:xfrm>
            <a:custGeom>
              <a:avLst/>
              <a:gdLst>
                <a:gd name="connisteX0" fmla="*/ 0 w 5389880"/>
                <a:gd name="connsiteY0" fmla="*/ 0 h 2423795"/>
                <a:gd name="connisteX1" fmla="*/ 5389880 w 5389880"/>
                <a:gd name="connsiteY1" fmla="*/ 0 h 2423795"/>
                <a:gd name="connisteX2" fmla="*/ 5389880 w 5389880"/>
                <a:gd name="connsiteY2" fmla="*/ 2423795 h 2423795"/>
              </a:gdLst>
              <a:ahLst/>
              <a:cxnLst>
                <a:cxn ang="0">
                  <a:pos x="connisteX0" y="connsiteY0"/>
                </a:cxn>
                <a:cxn ang="0">
                  <a:pos x="connisteX1" y="connsiteY1"/>
                </a:cxn>
                <a:cxn ang="0">
                  <a:pos x="connisteX2" y="connsiteY2"/>
                </a:cxn>
              </a:cxnLst>
              <a:rect l="l" t="t" r="r" b="b"/>
              <a:pathLst>
                <a:path w="5389880" h="2423795">
                  <a:moveTo>
                    <a:pt x="0" y="0"/>
                  </a:moveTo>
                  <a:lnTo>
                    <a:pt x="5389880" y="0"/>
                  </a:lnTo>
                  <a:lnTo>
                    <a:pt x="5389880" y="2423795"/>
                  </a:lnTo>
                </a:path>
              </a:pathLst>
            </a:custGeom>
            <a:noFill/>
            <a:ln w="254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84" name="直接连接符 83"/>
            <p:cNvCxnSpPr/>
            <p:nvPr>
              <p:custDataLst>
                <p:tags r:id="rId6"/>
              </p:custDataLst>
            </p:nvPr>
          </p:nvCxnSpPr>
          <p:spPr>
            <a:xfrm>
              <a:off x="12914" y="7177"/>
              <a:ext cx="763" cy="0"/>
            </a:xfrm>
            <a:prstGeom prst="line">
              <a:avLst/>
            </a:prstGeom>
            <a:ln w="25400" cmpd="sng">
              <a:solidFill>
                <a:srgbClr val="C0C0C0"/>
              </a:solidFill>
              <a:prstDash val="sysDash"/>
            </a:ln>
          </p:spPr>
          <p:style>
            <a:lnRef idx="1">
              <a:schemeClr val="accent1"/>
            </a:lnRef>
            <a:fillRef idx="0">
              <a:schemeClr val="accent1"/>
            </a:fillRef>
            <a:effectRef idx="0">
              <a:schemeClr val="accent1"/>
            </a:effectRef>
            <a:fontRef idx="minor">
              <a:schemeClr val="tx1"/>
            </a:fontRef>
          </p:style>
        </p:cxnSp>
        <p:sp>
          <p:nvSpPr>
            <p:cNvPr id="85" name="椭圆 84"/>
            <p:cNvSpPr/>
            <p:nvPr>
              <p:custDataLst>
                <p:tags r:id="rId7"/>
              </p:custDataLst>
            </p:nvPr>
          </p:nvSpPr>
          <p:spPr>
            <a:xfrm>
              <a:off x="13604" y="7063"/>
              <a:ext cx="227" cy="22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6" name="文本框 85"/>
            <p:cNvSpPr txBox="1"/>
            <p:nvPr>
              <p:custDataLst>
                <p:tags r:id="rId8"/>
              </p:custDataLst>
            </p:nvPr>
          </p:nvSpPr>
          <p:spPr>
            <a:xfrm>
              <a:off x="5597" y="3737"/>
              <a:ext cx="8068" cy="3772"/>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pPr>
              <a:r>
                <a:rPr lang="en-US" sz="2200">
                  <a:latin typeface="汉仪晓波折纸体简" panose="00020600040101010101" charset="-122"/>
                  <a:ea typeface="汉仪晓波折纸体简" panose="00020600040101010101" charset="-122"/>
                  <a:cs typeface="汉仪晓波折纸体简" panose="00020600040101010101" charset="-122"/>
                </a:rPr>
                <a:t>        </a:t>
              </a:r>
              <a:r>
                <a:rPr sz="2200">
                  <a:latin typeface="汉仪晓波折纸体简" panose="00020600040101010101" charset="-122"/>
                  <a:ea typeface="汉仪晓波折纸体简" panose="00020600040101010101" charset="-122"/>
                  <a:cs typeface="汉仪晓波折纸体简" panose="00020600040101010101" charset="-122"/>
                </a:rPr>
                <a:t>增值税的纳税期限分别为1日、3日、5日、10日、15日、1个月或者1个季度。纳税人的具体纳税期限，由主管税务机关根据纳税人应纳税额的大小分别核定。以</a:t>
              </a:r>
              <a:r>
                <a:rPr sz="2200" b="1">
                  <a:solidFill>
                    <a:srgbClr val="FF0000"/>
                  </a:solidFill>
                  <a:latin typeface="汉仪晓波折纸体简" panose="00020600040101010101" charset="-122"/>
                  <a:ea typeface="汉仪晓波折纸体简" panose="00020600040101010101" charset="-122"/>
                  <a:cs typeface="汉仪晓波折纸体简" panose="00020600040101010101" charset="-122"/>
                </a:rPr>
                <a:t>1个季度</a:t>
              </a:r>
              <a:r>
                <a:rPr sz="2200">
                  <a:latin typeface="汉仪晓波折纸体简" panose="00020600040101010101" charset="-122"/>
                  <a:ea typeface="汉仪晓波折纸体简" panose="00020600040101010101" charset="-122"/>
                  <a:cs typeface="汉仪晓波折纸体简" panose="00020600040101010101" charset="-122"/>
                </a:rPr>
                <a:t>为纳税期限的规定适用于</a:t>
              </a:r>
              <a:r>
                <a:rPr sz="2200">
                  <a:solidFill>
                    <a:srgbClr val="FF0000"/>
                  </a:solidFill>
                  <a:latin typeface="汉仪晓波折纸体简" panose="00020600040101010101" charset="-122"/>
                  <a:ea typeface="汉仪晓波折纸体简" panose="00020600040101010101" charset="-122"/>
                  <a:cs typeface="汉仪晓波折纸体简" panose="00020600040101010101" charset="-122"/>
                </a:rPr>
                <a:t>小规模纳税人、银行、财务公司、信托投资公司、信用社，以及财政部和国家税务总局规定的其他纳税人</a:t>
              </a:r>
              <a:r>
                <a:rPr sz="2200">
                  <a:latin typeface="汉仪晓波折纸体简" panose="00020600040101010101" charset="-122"/>
                  <a:ea typeface="汉仪晓波折纸体简" panose="00020600040101010101" charset="-122"/>
                  <a:cs typeface="汉仪晓波折纸体简" panose="00020600040101010101" charset="-122"/>
                </a:rPr>
                <a:t>。不能按照固定期限纳税的，可以按次纳税。</a:t>
              </a:r>
              <a:endParaRPr sz="2200">
                <a:latin typeface="汉仪晓波折纸体简" panose="00020600040101010101" charset="-122"/>
                <a:ea typeface="汉仪晓波折纸体简" panose="00020600040101010101" charset="-122"/>
                <a:cs typeface="汉仪晓波折纸体简" panose="00020600040101010101" charset="-122"/>
              </a:endParaRPr>
            </a:p>
          </p:txBody>
        </p:sp>
      </p:gr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8" name="组合 77" descr="7b0a202020202274657874626f78223a2022220a7d0a"/>
          <p:cNvGrpSpPr/>
          <p:nvPr/>
        </p:nvGrpSpPr>
        <p:grpSpPr>
          <a:xfrm>
            <a:off x="1052830" y="981075"/>
            <a:ext cx="7051675" cy="3657600"/>
            <a:chOff x="5370" y="3510"/>
            <a:chExt cx="8461" cy="4184"/>
          </a:xfrm>
        </p:grpSpPr>
        <p:sp>
          <p:nvSpPr>
            <p:cNvPr id="79" name="矩形 78"/>
            <p:cNvSpPr/>
            <p:nvPr>
              <p:custDataLst>
                <p:tags r:id="rId1"/>
              </p:custDataLst>
            </p:nvPr>
          </p:nvSpPr>
          <p:spPr>
            <a:xfrm>
              <a:off x="5720" y="3832"/>
              <a:ext cx="7761" cy="3136"/>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0" name="椭圆 79"/>
            <p:cNvSpPr/>
            <p:nvPr>
              <p:custDataLst>
                <p:tags r:id="rId2"/>
              </p:custDataLst>
            </p:nvPr>
          </p:nvSpPr>
          <p:spPr>
            <a:xfrm>
              <a:off x="5370" y="3510"/>
              <a:ext cx="227" cy="22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81" name="直接连接符 80"/>
            <p:cNvCxnSpPr/>
            <p:nvPr>
              <p:custDataLst>
                <p:tags r:id="rId3"/>
              </p:custDataLst>
            </p:nvPr>
          </p:nvCxnSpPr>
          <p:spPr>
            <a:xfrm>
              <a:off x="5596" y="3616"/>
              <a:ext cx="794" cy="0"/>
            </a:xfrm>
            <a:prstGeom prst="line">
              <a:avLst/>
            </a:prstGeom>
            <a:ln w="25400" cmpd="sng">
              <a:solidFill>
                <a:srgbClr val="C0C0C0"/>
              </a:solidFill>
              <a:prstDash val="sysDash"/>
              <a:round/>
              <a:headEnd type="none"/>
            </a:ln>
          </p:spPr>
          <p:style>
            <a:lnRef idx="1">
              <a:schemeClr val="accent1"/>
            </a:lnRef>
            <a:fillRef idx="0">
              <a:schemeClr val="accent1"/>
            </a:fillRef>
            <a:effectRef idx="0">
              <a:schemeClr val="accent1"/>
            </a:effectRef>
            <a:fontRef idx="minor">
              <a:schemeClr val="tx1"/>
            </a:fontRef>
          </p:style>
        </p:cxnSp>
        <p:sp>
          <p:nvSpPr>
            <p:cNvPr id="82" name="任意多边形 81"/>
            <p:cNvSpPr/>
            <p:nvPr>
              <p:custDataLst>
                <p:tags r:id="rId4"/>
              </p:custDataLst>
            </p:nvPr>
          </p:nvSpPr>
          <p:spPr>
            <a:xfrm>
              <a:off x="6390" y="3616"/>
              <a:ext cx="7275" cy="1372"/>
            </a:xfrm>
            <a:custGeom>
              <a:avLst/>
              <a:gdLst>
                <a:gd name="connisteX0" fmla="*/ 0 w 5389880"/>
                <a:gd name="connsiteY0" fmla="*/ 0 h 2423795"/>
                <a:gd name="connisteX1" fmla="*/ 5389880 w 5389880"/>
                <a:gd name="connsiteY1" fmla="*/ 0 h 2423795"/>
                <a:gd name="connisteX2" fmla="*/ 5389880 w 5389880"/>
                <a:gd name="connsiteY2" fmla="*/ 2423795 h 2423795"/>
              </a:gdLst>
              <a:ahLst/>
              <a:cxnLst>
                <a:cxn ang="0">
                  <a:pos x="connisteX0" y="connsiteY0"/>
                </a:cxn>
                <a:cxn ang="0">
                  <a:pos x="connisteX1" y="connsiteY1"/>
                </a:cxn>
                <a:cxn ang="0">
                  <a:pos x="connisteX2" y="connsiteY2"/>
                </a:cxn>
              </a:cxnLst>
              <a:rect l="l" t="t" r="r" b="b"/>
              <a:pathLst>
                <a:path w="5389880" h="2423795">
                  <a:moveTo>
                    <a:pt x="0" y="0"/>
                  </a:moveTo>
                  <a:lnTo>
                    <a:pt x="5389880" y="0"/>
                  </a:lnTo>
                  <a:lnTo>
                    <a:pt x="5389880" y="2423795"/>
                  </a:lnTo>
                </a:path>
              </a:pathLst>
            </a:custGeom>
            <a:noFill/>
            <a:ln w="254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3" name="任意多边形 82"/>
            <p:cNvSpPr/>
            <p:nvPr>
              <p:custDataLst>
                <p:tags r:id="rId5"/>
              </p:custDataLst>
            </p:nvPr>
          </p:nvSpPr>
          <p:spPr>
            <a:xfrm rot="10800000">
              <a:off x="5522" y="5696"/>
              <a:ext cx="7347" cy="1481"/>
            </a:xfrm>
            <a:custGeom>
              <a:avLst/>
              <a:gdLst>
                <a:gd name="connisteX0" fmla="*/ 0 w 5389880"/>
                <a:gd name="connsiteY0" fmla="*/ 0 h 2423795"/>
                <a:gd name="connisteX1" fmla="*/ 5389880 w 5389880"/>
                <a:gd name="connsiteY1" fmla="*/ 0 h 2423795"/>
                <a:gd name="connisteX2" fmla="*/ 5389880 w 5389880"/>
                <a:gd name="connsiteY2" fmla="*/ 2423795 h 2423795"/>
              </a:gdLst>
              <a:ahLst/>
              <a:cxnLst>
                <a:cxn ang="0">
                  <a:pos x="connisteX0" y="connsiteY0"/>
                </a:cxn>
                <a:cxn ang="0">
                  <a:pos x="connisteX1" y="connsiteY1"/>
                </a:cxn>
                <a:cxn ang="0">
                  <a:pos x="connisteX2" y="connsiteY2"/>
                </a:cxn>
              </a:cxnLst>
              <a:rect l="l" t="t" r="r" b="b"/>
              <a:pathLst>
                <a:path w="5389880" h="2423795">
                  <a:moveTo>
                    <a:pt x="0" y="0"/>
                  </a:moveTo>
                  <a:lnTo>
                    <a:pt x="5389880" y="0"/>
                  </a:lnTo>
                  <a:lnTo>
                    <a:pt x="5389880" y="2423795"/>
                  </a:lnTo>
                </a:path>
              </a:pathLst>
            </a:custGeom>
            <a:noFill/>
            <a:ln w="254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84" name="直接连接符 83"/>
            <p:cNvCxnSpPr/>
            <p:nvPr>
              <p:custDataLst>
                <p:tags r:id="rId6"/>
              </p:custDataLst>
            </p:nvPr>
          </p:nvCxnSpPr>
          <p:spPr>
            <a:xfrm>
              <a:off x="12914" y="7177"/>
              <a:ext cx="763" cy="0"/>
            </a:xfrm>
            <a:prstGeom prst="line">
              <a:avLst/>
            </a:prstGeom>
            <a:ln w="25400" cmpd="sng">
              <a:solidFill>
                <a:srgbClr val="C0C0C0"/>
              </a:solidFill>
              <a:prstDash val="sysDash"/>
            </a:ln>
          </p:spPr>
          <p:style>
            <a:lnRef idx="1">
              <a:schemeClr val="accent1"/>
            </a:lnRef>
            <a:fillRef idx="0">
              <a:schemeClr val="accent1"/>
            </a:fillRef>
            <a:effectRef idx="0">
              <a:schemeClr val="accent1"/>
            </a:effectRef>
            <a:fontRef idx="minor">
              <a:schemeClr val="tx1"/>
            </a:fontRef>
          </p:style>
        </p:cxnSp>
        <p:sp>
          <p:nvSpPr>
            <p:cNvPr id="85" name="椭圆 84"/>
            <p:cNvSpPr/>
            <p:nvPr>
              <p:custDataLst>
                <p:tags r:id="rId7"/>
              </p:custDataLst>
            </p:nvPr>
          </p:nvSpPr>
          <p:spPr>
            <a:xfrm>
              <a:off x="13604" y="7063"/>
              <a:ext cx="227" cy="22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6" name="文本框 85"/>
            <p:cNvSpPr txBox="1"/>
            <p:nvPr>
              <p:custDataLst>
                <p:tags r:id="rId8"/>
              </p:custDataLst>
            </p:nvPr>
          </p:nvSpPr>
          <p:spPr>
            <a:xfrm>
              <a:off x="5597" y="3737"/>
              <a:ext cx="8068" cy="3957"/>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pPr>
              <a:r>
                <a:rPr lang="en-US" sz="2200">
                  <a:latin typeface="汉仪晓波折纸体简" panose="00020600040101010101" charset="-122"/>
                  <a:ea typeface="汉仪晓波折纸体简" panose="00020600040101010101" charset="-122"/>
                  <a:cs typeface="汉仪晓波折纸体简" panose="00020600040101010101" charset="-122"/>
                </a:rPr>
                <a:t>       </a:t>
              </a:r>
              <a:r>
                <a:rPr sz="2200">
                  <a:latin typeface="汉仪晓波折纸体简" panose="00020600040101010101" charset="-122"/>
                  <a:ea typeface="汉仪晓波折纸体简" panose="00020600040101010101" charset="-122"/>
                  <a:cs typeface="汉仪晓波折纸体简" panose="00020600040101010101" charset="-122"/>
                </a:rPr>
                <a:t>纳税人以1个月或者1个季度为1个纳税期的，自期满之日起15日内申报纳税；以1日、3日、5日、10日或者15日为1个纳税期的，自期满之日起5日内预缴税款，于次月1日起15日内申报纳税并结清上月应纳税款。</a:t>
              </a:r>
              <a:endParaRPr sz="2200">
                <a:latin typeface="汉仪晓波折纸体简" panose="00020600040101010101" charset="-122"/>
                <a:ea typeface="汉仪晓波折纸体简" panose="00020600040101010101" charset="-122"/>
                <a:cs typeface="汉仪晓波折纸体简" panose="00020600040101010101" charset="-122"/>
              </a:endParaRPr>
            </a:p>
            <a:p>
              <a:pPr fontAlgn="auto">
                <a:lnSpc>
                  <a:spcPct val="120000"/>
                </a:lnSpc>
              </a:pPr>
              <a:r>
                <a:rPr lang="en-US" sz="2200">
                  <a:latin typeface="汉仪晓波折纸体简" panose="00020600040101010101" charset="-122"/>
                  <a:ea typeface="汉仪晓波折纸体简" panose="00020600040101010101" charset="-122"/>
                  <a:cs typeface="汉仪晓波折纸体简" panose="00020600040101010101" charset="-122"/>
                </a:rPr>
                <a:t>       </a:t>
              </a:r>
              <a:r>
                <a:rPr sz="2200">
                  <a:latin typeface="汉仪晓波折纸体简" panose="00020600040101010101" charset="-122"/>
                  <a:ea typeface="汉仪晓波折纸体简" panose="00020600040101010101" charset="-122"/>
                  <a:cs typeface="汉仪晓波折纸体简" panose="00020600040101010101" charset="-122"/>
                </a:rPr>
                <a:t>纳税人进口货物，应当自海关填发海关进口增值税专用缴款书之日起15日内缴纳税款。</a:t>
              </a:r>
              <a:endParaRPr sz="2200">
                <a:latin typeface="汉仪晓波折纸体简" panose="00020600040101010101" charset="-122"/>
                <a:ea typeface="汉仪晓波折纸体简" panose="00020600040101010101" charset="-122"/>
                <a:cs typeface="汉仪晓波折纸体简" panose="00020600040101010101" charset="-122"/>
              </a:endParaRPr>
            </a:p>
          </p:txBody>
        </p:sp>
      </p:gr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8" name="组合 77" descr="7b0a202020202274657874626f78223a2022220a7d0a"/>
          <p:cNvGrpSpPr/>
          <p:nvPr/>
        </p:nvGrpSpPr>
        <p:grpSpPr>
          <a:xfrm>
            <a:off x="810895" y="1610995"/>
            <a:ext cx="7883525" cy="3657600"/>
            <a:chOff x="5370" y="3510"/>
            <a:chExt cx="8461" cy="4184"/>
          </a:xfrm>
        </p:grpSpPr>
        <p:sp>
          <p:nvSpPr>
            <p:cNvPr id="79" name="矩形 78"/>
            <p:cNvSpPr/>
            <p:nvPr>
              <p:custDataLst>
                <p:tags r:id="rId1"/>
              </p:custDataLst>
            </p:nvPr>
          </p:nvSpPr>
          <p:spPr>
            <a:xfrm>
              <a:off x="5720" y="3832"/>
              <a:ext cx="7761" cy="3136"/>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0" name="椭圆 79"/>
            <p:cNvSpPr/>
            <p:nvPr>
              <p:custDataLst>
                <p:tags r:id="rId2"/>
              </p:custDataLst>
            </p:nvPr>
          </p:nvSpPr>
          <p:spPr>
            <a:xfrm>
              <a:off x="5370" y="3510"/>
              <a:ext cx="227" cy="22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81" name="直接连接符 80"/>
            <p:cNvCxnSpPr/>
            <p:nvPr>
              <p:custDataLst>
                <p:tags r:id="rId3"/>
              </p:custDataLst>
            </p:nvPr>
          </p:nvCxnSpPr>
          <p:spPr>
            <a:xfrm>
              <a:off x="5596" y="3616"/>
              <a:ext cx="794" cy="0"/>
            </a:xfrm>
            <a:prstGeom prst="line">
              <a:avLst/>
            </a:prstGeom>
            <a:ln w="25400" cmpd="sng">
              <a:solidFill>
                <a:srgbClr val="C0C0C0"/>
              </a:solidFill>
              <a:prstDash val="sysDash"/>
              <a:round/>
              <a:headEnd type="none"/>
            </a:ln>
          </p:spPr>
          <p:style>
            <a:lnRef idx="1">
              <a:schemeClr val="accent1"/>
            </a:lnRef>
            <a:fillRef idx="0">
              <a:schemeClr val="accent1"/>
            </a:fillRef>
            <a:effectRef idx="0">
              <a:schemeClr val="accent1"/>
            </a:effectRef>
            <a:fontRef idx="minor">
              <a:schemeClr val="tx1"/>
            </a:fontRef>
          </p:style>
        </p:cxnSp>
        <p:sp>
          <p:nvSpPr>
            <p:cNvPr id="82" name="任意多边形 81"/>
            <p:cNvSpPr/>
            <p:nvPr>
              <p:custDataLst>
                <p:tags r:id="rId4"/>
              </p:custDataLst>
            </p:nvPr>
          </p:nvSpPr>
          <p:spPr>
            <a:xfrm>
              <a:off x="6390" y="3616"/>
              <a:ext cx="7275" cy="1372"/>
            </a:xfrm>
            <a:custGeom>
              <a:avLst/>
              <a:gdLst>
                <a:gd name="connisteX0" fmla="*/ 0 w 5389880"/>
                <a:gd name="connsiteY0" fmla="*/ 0 h 2423795"/>
                <a:gd name="connisteX1" fmla="*/ 5389880 w 5389880"/>
                <a:gd name="connsiteY1" fmla="*/ 0 h 2423795"/>
                <a:gd name="connisteX2" fmla="*/ 5389880 w 5389880"/>
                <a:gd name="connsiteY2" fmla="*/ 2423795 h 2423795"/>
              </a:gdLst>
              <a:ahLst/>
              <a:cxnLst>
                <a:cxn ang="0">
                  <a:pos x="connisteX0" y="connsiteY0"/>
                </a:cxn>
                <a:cxn ang="0">
                  <a:pos x="connisteX1" y="connsiteY1"/>
                </a:cxn>
                <a:cxn ang="0">
                  <a:pos x="connisteX2" y="connsiteY2"/>
                </a:cxn>
              </a:cxnLst>
              <a:rect l="l" t="t" r="r" b="b"/>
              <a:pathLst>
                <a:path w="5389880" h="2423795">
                  <a:moveTo>
                    <a:pt x="0" y="0"/>
                  </a:moveTo>
                  <a:lnTo>
                    <a:pt x="5389880" y="0"/>
                  </a:lnTo>
                  <a:lnTo>
                    <a:pt x="5389880" y="2423795"/>
                  </a:lnTo>
                </a:path>
              </a:pathLst>
            </a:custGeom>
            <a:noFill/>
            <a:ln w="254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3" name="任意多边形 82"/>
            <p:cNvSpPr/>
            <p:nvPr>
              <p:custDataLst>
                <p:tags r:id="rId5"/>
              </p:custDataLst>
            </p:nvPr>
          </p:nvSpPr>
          <p:spPr>
            <a:xfrm rot="10800000">
              <a:off x="5522" y="5696"/>
              <a:ext cx="7347" cy="1481"/>
            </a:xfrm>
            <a:custGeom>
              <a:avLst/>
              <a:gdLst>
                <a:gd name="connisteX0" fmla="*/ 0 w 5389880"/>
                <a:gd name="connsiteY0" fmla="*/ 0 h 2423795"/>
                <a:gd name="connisteX1" fmla="*/ 5389880 w 5389880"/>
                <a:gd name="connsiteY1" fmla="*/ 0 h 2423795"/>
                <a:gd name="connisteX2" fmla="*/ 5389880 w 5389880"/>
                <a:gd name="connsiteY2" fmla="*/ 2423795 h 2423795"/>
              </a:gdLst>
              <a:ahLst/>
              <a:cxnLst>
                <a:cxn ang="0">
                  <a:pos x="connisteX0" y="connsiteY0"/>
                </a:cxn>
                <a:cxn ang="0">
                  <a:pos x="connisteX1" y="connsiteY1"/>
                </a:cxn>
                <a:cxn ang="0">
                  <a:pos x="connisteX2" y="connsiteY2"/>
                </a:cxn>
              </a:cxnLst>
              <a:rect l="l" t="t" r="r" b="b"/>
              <a:pathLst>
                <a:path w="5389880" h="2423795">
                  <a:moveTo>
                    <a:pt x="0" y="0"/>
                  </a:moveTo>
                  <a:lnTo>
                    <a:pt x="5389880" y="0"/>
                  </a:lnTo>
                  <a:lnTo>
                    <a:pt x="5389880" y="2423795"/>
                  </a:lnTo>
                </a:path>
              </a:pathLst>
            </a:custGeom>
            <a:noFill/>
            <a:ln w="254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84" name="直接连接符 83"/>
            <p:cNvCxnSpPr/>
            <p:nvPr>
              <p:custDataLst>
                <p:tags r:id="rId6"/>
              </p:custDataLst>
            </p:nvPr>
          </p:nvCxnSpPr>
          <p:spPr>
            <a:xfrm>
              <a:off x="12914" y="7177"/>
              <a:ext cx="763" cy="0"/>
            </a:xfrm>
            <a:prstGeom prst="line">
              <a:avLst/>
            </a:prstGeom>
            <a:ln w="25400" cmpd="sng">
              <a:solidFill>
                <a:srgbClr val="C0C0C0"/>
              </a:solidFill>
              <a:prstDash val="sysDash"/>
            </a:ln>
          </p:spPr>
          <p:style>
            <a:lnRef idx="1">
              <a:schemeClr val="accent1"/>
            </a:lnRef>
            <a:fillRef idx="0">
              <a:schemeClr val="accent1"/>
            </a:fillRef>
            <a:effectRef idx="0">
              <a:schemeClr val="accent1"/>
            </a:effectRef>
            <a:fontRef idx="minor">
              <a:schemeClr val="tx1"/>
            </a:fontRef>
          </p:style>
        </p:cxnSp>
        <p:sp>
          <p:nvSpPr>
            <p:cNvPr id="85" name="椭圆 84"/>
            <p:cNvSpPr/>
            <p:nvPr>
              <p:custDataLst>
                <p:tags r:id="rId7"/>
              </p:custDataLst>
            </p:nvPr>
          </p:nvSpPr>
          <p:spPr>
            <a:xfrm>
              <a:off x="13604" y="7063"/>
              <a:ext cx="227" cy="22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6" name="文本框 85"/>
            <p:cNvSpPr txBox="1"/>
            <p:nvPr>
              <p:custDataLst>
                <p:tags r:id="rId8"/>
              </p:custDataLst>
            </p:nvPr>
          </p:nvSpPr>
          <p:spPr>
            <a:xfrm>
              <a:off x="5597" y="3737"/>
              <a:ext cx="8068" cy="3957"/>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0000"/>
                </a:lnSpc>
                <a:spcBef>
                  <a:spcPts val="25"/>
                </a:spcBef>
              </a:pPr>
              <a:r>
                <a:rPr lang="zh-CN" altLang="en-US" sz="2200" dirty="0">
                  <a:sym typeface="+mn-ea"/>
                </a:rPr>
                <a:t>（</a:t>
              </a:r>
              <a:r>
                <a:rPr lang="en-US" altLang="zh-CN" sz="2200" dirty="0">
                  <a:sym typeface="+mn-ea"/>
                </a:rPr>
                <a:t>1</a:t>
              </a:r>
              <a:r>
                <a:rPr lang="zh-CN" altLang="en-US" sz="2200" dirty="0">
                  <a:sym typeface="+mn-ea"/>
                </a:rPr>
                <a:t>）固定业户：机构所在地或者居住地主管税务机关；</a:t>
              </a:r>
              <a:endParaRPr lang="zh-CN" altLang="en-US" sz="2200" dirty="0"/>
            </a:p>
            <a:p>
              <a:pPr eaLnBrk="1" hangingPunct="1">
                <a:lnSpc>
                  <a:spcPct val="120000"/>
                </a:lnSpc>
                <a:spcBef>
                  <a:spcPts val="25"/>
                </a:spcBef>
              </a:pPr>
              <a:r>
                <a:rPr lang="zh-CN" altLang="en-US" sz="2200" dirty="0">
                  <a:sym typeface="+mn-ea"/>
                </a:rPr>
                <a:t>（</a:t>
              </a:r>
              <a:r>
                <a:rPr lang="en-US" altLang="zh-CN" sz="2200" dirty="0">
                  <a:sym typeface="+mn-ea"/>
                </a:rPr>
                <a:t>2</a:t>
              </a:r>
              <a:r>
                <a:rPr lang="zh-CN" altLang="en-US" sz="2200" dirty="0">
                  <a:sym typeface="+mn-ea"/>
                </a:rPr>
                <a:t>）非固定业户：应税行为发生地主管税务机关；</a:t>
              </a:r>
              <a:endParaRPr lang="zh-CN" altLang="en-US" sz="2200" dirty="0">
                <a:sym typeface="+mn-ea"/>
              </a:endParaRPr>
            </a:p>
            <a:p>
              <a:pPr eaLnBrk="1" hangingPunct="1">
                <a:lnSpc>
                  <a:spcPct val="120000"/>
                </a:lnSpc>
                <a:spcBef>
                  <a:spcPts val="25"/>
                </a:spcBef>
              </a:pPr>
              <a:r>
                <a:rPr lang="en-US" altLang="zh-CN" sz="2200" dirty="0">
                  <a:sym typeface="+mn-ea"/>
                </a:rPr>
                <a:t> </a:t>
              </a:r>
              <a:r>
                <a:rPr lang="zh-CN" altLang="en-US" sz="2200" dirty="0">
                  <a:sym typeface="+mn-ea"/>
                </a:rPr>
                <a:t>(3)其他个人提供建筑服务，销售或者租赁不动产，转让自然资源使用权，应向建筑服务发生地、不动产所在地、自然资源所在地主管税务机关申报纳税；</a:t>
              </a:r>
              <a:endParaRPr lang="zh-CN" altLang="en-US" sz="2200" dirty="0">
                <a:sym typeface="+mn-ea"/>
              </a:endParaRPr>
            </a:p>
            <a:p>
              <a:pPr eaLnBrk="1" hangingPunct="1">
                <a:lnSpc>
                  <a:spcPct val="120000"/>
                </a:lnSpc>
                <a:spcBef>
                  <a:spcPts val="25"/>
                </a:spcBef>
              </a:pPr>
              <a:r>
                <a:rPr lang="zh-CN" altLang="en-US" sz="2200" dirty="0">
                  <a:sym typeface="+mn-ea"/>
                </a:rPr>
                <a:t>（</a:t>
              </a:r>
              <a:r>
                <a:rPr lang="en-US" altLang="zh-CN" sz="2200" dirty="0">
                  <a:sym typeface="+mn-ea"/>
                </a:rPr>
                <a:t>4</a:t>
              </a:r>
              <a:r>
                <a:rPr lang="zh-CN" altLang="en-US" sz="2200" dirty="0">
                  <a:sym typeface="+mn-ea"/>
                </a:rPr>
                <a:t>）扣缴义务人：机构所在地或者居住地主管税务机关。</a:t>
              </a:r>
              <a:endParaRPr sz="2200">
                <a:latin typeface="汉仪晓波折纸体简" panose="00020600040101010101" charset="-122"/>
                <a:ea typeface="汉仪晓波折纸体简" panose="00020600040101010101" charset="-122"/>
                <a:cs typeface="汉仪晓波折纸体简" panose="00020600040101010101" charset="-122"/>
              </a:endParaRPr>
            </a:p>
          </p:txBody>
        </p:sp>
      </p:grpSp>
      <p:sp>
        <p:nvSpPr>
          <p:cNvPr id="2" name="文本框 1"/>
          <p:cNvSpPr txBox="1"/>
          <p:nvPr/>
        </p:nvSpPr>
        <p:spPr>
          <a:xfrm>
            <a:off x="1142365" y="188595"/>
            <a:ext cx="4572000" cy="521970"/>
          </a:xfrm>
          <a:prstGeom prst="rect">
            <a:avLst/>
          </a:prstGeom>
          <a:noFill/>
        </p:spPr>
        <p:txBody>
          <a:bodyPr wrap="square" rtlCol="0" anchor="t">
            <a:spAutoFit/>
          </a:bodyPr>
          <a:p>
            <a:pPr algn="l">
              <a:buClrTx/>
              <a:buSzTx/>
              <a:buFontTx/>
            </a:pPr>
            <a:r>
              <a:rPr lang="zh-CN" altLang="en-US" sz="2800" kern="0" dirty="0">
                <a:solidFill>
                  <a:srgbClr val="FF0000"/>
                </a:solidFill>
                <a:latin typeface="微软雅黑" panose="020B0503020204020204" pitchFamily="34" charset="-122"/>
                <a:ea typeface="微软雅黑" panose="020B0503020204020204" pitchFamily="34" charset="-122"/>
                <a:cs typeface="+mj-cs"/>
                <a:sym typeface="+mn-ea"/>
              </a:rPr>
              <a:t>三、纳税地点</a:t>
            </a:r>
            <a:endParaRPr lang="zh-CN" altLang="en-US" sz="2800" kern="0" dirty="0">
              <a:solidFill>
                <a:srgbClr val="FF0000"/>
              </a:solidFill>
              <a:latin typeface="微软雅黑" panose="020B0503020204020204" pitchFamily="34" charset="-122"/>
              <a:ea typeface="微软雅黑" panose="020B0503020204020204" pitchFamily="34" charset="-122"/>
              <a:cs typeface="+mj-cs"/>
              <a:sym typeface="+mn-ea"/>
            </a:endParaRPr>
          </a:p>
        </p:txBody>
      </p:sp>
      <p:sp>
        <p:nvSpPr>
          <p:cNvPr id="3" name="文本框 2"/>
          <p:cNvSpPr txBox="1"/>
          <p:nvPr/>
        </p:nvSpPr>
        <p:spPr>
          <a:xfrm>
            <a:off x="1187450" y="836930"/>
            <a:ext cx="7249160" cy="460375"/>
          </a:xfrm>
          <a:prstGeom prst="rect">
            <a:avLst/>
          </a:prstGeom>
          <a:noFill/>
        </p:spPr>
        <p:txBody>
          <a:bodyPr wrap="square" rtlCol="0" anchor="t">
            <a:spAutoFit/>
          </a:bodyPr>
          <a:p>
            <a:r>
              <a:rPr lang="zh-CN" altLang="en-US" sz="2400" b="1" dirty="0">
                <a:sym typeface="+mn-ea"/>
              </a:rPr>
              <a:t>一般情况下，增值税实行“</a:t>
            </a:r>
            <a:r>
              <a:rPr lang="zh-CN" altLang="en-US" sz="2400" b="1" dirty="0">
                <a:solidFill>
                  <a:srgbClr val="FF0000"/>
                </a:solidFill>
                <a:sym typeface="+mn-ea"/>
              </a:rPr>
              <a:t>就地纳税</a:t>
            </a:r>
            <a:r>
              <a:rPr lang="zh-CN" altLang="en-US" sz="2400" b="1" dirty="0">
                <a:sym typeface="+mn-ea"/>
              </a:rPr>
              <a:t>”原则。</a:t>
            </a:r>
            <a:endParaRPr lang="zh-CN" altLang="en-US" sz="2400" b="1" dirty="0">
              <a:sym typeface="+mn-ea"/>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1009" name="标题 1"/>
          <p:cNvSpPr>
            <a:spLocks noGrp="1"/>
          </p:cNvSpPr>
          <p:nvPr>
            <p:ph type="title"/>
          </p:nvPr>
        </p:nvSpPr>
        <p:spPr>
          <a:xfrm>
            <a:off x="539750" y="620713"/>
            <a:ext cx="7391400" cy="563562"/>
          </a:xfrm>
        </p:spPr>
        <p:txBody>
          <a:bodyPr wrap="square" lIns="91440" tIns="45720" rIns="91440" bIns="45720" anchor="ctr" anchorCtr="0"/>
          <a:p>
            <a:pPr algn="l"/>
            <a:r>
              <a:rPr lang="zh-CN" altLang="en-US" sz="28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四、纳税申报</a:t>
            </a:r>
            <a:br>
              <a:rPr lang="zh-CN" altLang="en-US" sz="28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br>
            <a:endParaRPr lang="zh-CN" altLang="en-US" sz="28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1010" name="内容占位符 2"/>
          <p:cNvSpPr>
            <a:spLocks noGrp="1"/>
          </p:cNvSpPr>
          <p:nvPr>
            <p:ph idx="1"/>
          </p:nvPr>
        </p:nvSpPr>
        <p:spPr>
          <a:xfrm>
            <a:off x="457200" y="1124903"/>
            <a:ext cx="8229600" cy="4967287"/>
          </a:xfrm>
        </p:spPr>
        <p:txBody>
          <a:bodyPr wrap="square" lIns="91440" tIns="45720" rIns="91440" bIns="45720" anchor="t" anchorCtr="0"/>
          <a:p>
            <a:pPr>
              <a:lnSpc>
                <a:spcPct val="115000"/>
              </a:lnSpc>
              <a:spcBef>
                <a:spcPts val="25"/>
              </a:spcBef>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增值税的纳税申报，分为一般纳税人和小规模纳税人的纳税申报。</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25"/>
              </a:spcBef>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（一）一般纳税人的纳税申报</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25"/>
              </a:spcBef>
            </a:pP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     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提供纳税申报资料</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25"/>
              </a:spcBef>
            </a:pPr>
            <a:r>
              <a:rPr lang="zh-CN" altLang="zh-CN" sz="2400" b="0"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400" b="0" dirty="0">
                <a:latin typeface="微软雅黑" panose="020B0503020204020204" pitchFamily="34" charset="-122"/>
                <a:ea typeface="微软雅黑" panose="020B0503020204020204" pitchFamily="34" charset="-122"/>
                <a:cs typeface="微软雅黑" panose="020B0503020204020204" pitchFamily="34" charset="-122"/>
              </a:rPr>
              <a:t>根据《国家税务总局关于增值税 消费税与附加税费申报表整合有关事项的公告》（国家税务总局公告2021年第20号）的规定，一般纳税人申报资料包括一张主表、五个附列资料及增值税减免税申报明细表。</a:t>
            </a:r>
            <a:endParaRPr lang="zh-CN" altLang="zh-CN"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35171" name="表格 135170"/>
          <p:cNvGraphicFramePr/>
          <p:nvPr/>
        </p:nvGraphicFramePr>
        <p:xfrm>
          <a:off x="571500" y="1071563"/>
          <a:ext cx="8215313" cy="4273550"/>
        </p:xfrm>
        <a:graphic>
          <a:graphicData uri="http://schemas.openxmlformats.org/drawingml/2006/table">
            <a:tbl>
              <a:tblPr/>
              <a:tblGrid>
                <a:gridCol w="1500188"/>
                <a:gridCol w="6715125"/>
              </a:tblGrid>
              <a:tr h="511175">
                <a:tc rowSpan="3">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stStyle>
                    <a:p>
                      <a:pPr lvl="0" eaLnBrk="1" hangingPunct="1">
                        <a:lnSpc>
                          <a:spcPts val="2000"/>
                        </a:lnSpc>
                        <a:buNone/>
                      </a:pPr>
                      <a:endParaRPr lang="en-US" altLang="zh-CN" sz="1400" b="1" dirty="0">
                        <a:latin typeface="Times New Roman" panose="02020603050405020304" pitchFamily="18" charset="0"/>
                        <a:ea typeface="宋体" panose="02010600030101010101" pitchFamily="2" charset="-122"/>
                      </a:endParaRPr>
                    </a:p>
                    <a:p>
                      <a:pPr lvl="0" eaLnBrk="1" hangingPunct="1">
                        <a:lnSpc>
                          <a:spcPts val="2000"/>
                        </a:lnSpc>
                        <a:buNone/>
                      </a:pPr>
                      <a:endParaRPr lang="zh-CN" altLang="x-none" sz="2400" b="1" dirty="0">
                        <a:latin typeface="Times New Roman" panose="02020603050405020304" pitchFamily="18" charset="0"/>
                        <a:ea typeface="宋体" panose="02010600030101010101" pitchFamily="2" charset="-122"/>
                      </a:endParaRPr>
                    </a:p>
                    <a:p>
                      <a:pPr lvl="0" eaLnBrk="1" hangingPunct="1">
                        <a:lnSpc>
                          <a:spcPts val="2000"/>
                        </a:lnSpc>
                        <a:buNone/>
                      </a:pPr>
                      <a:endParaRPr lang="zh-CN" altLang="x-none" sz="2400" b="1" dirty="0">
                        <a:latin typeface="Times New Roman" panose="02020603050405020304" pitchFamily="18" charset="0"/>
                        <a:ea typeface="宋体" panose="02010600030101010101" pitchFamily="2" charset="-122"/>
                      </a:endParaRPr>
                    </a:p>
                    <a:p>
                      <a:pPr lvl="0" eaLnBrk="1" hangingPunct="1">
                        <a:lnSpc>
                          <a:spcPts val="2000"/>
                        </a:lnSpc>
                        <a:buNone/>
                      </a:pPr>
                      <a:endParaRPr lang="zh-CN" altLang="x-none" sz="2400" b="1" dirty="0">
                        <a:latin typeface="Times New Roman" panose="02020603050405020304" pitchFamily="18" charset="0"/>
                        <a:ea typeface="宋体" panose="02010600030101010101" pitchFamily="2" charset="-122"/>
                      </a:endParaRPr>
                    </a:p>
                    <a:p>
                      <a:pPr lvl="0" eaLnBrk="1" hangingPunct="1">
                        <a:lnSpc>
                          <a:spcPts val="2000"/>
                        </a:lnSpc>
                        <a:buNone/>
                      </a:pPr>
                      <a:endParaRPr lang="zh-CN" altLang="x-none" sz="2400" b="1" dirty="0">
                        <a:latin typeface="Times New Roman" panose="02020603050405020304" pitchFamily="18" charset="0"/>
                        <a:ea typeface="宋体" panose="02010600030101010101" pitchFamily="2" charset="-122"/>
                      </a:endParaRPr>
                    </a:p>
                    <a:p>
                      <a:pPr lvl="0" eaLnBrk="1" hangingPunct="1">
                        <a:lnSpc>
                          <a:spcPts val="2000"/>
                        </a:lnSpc>
                        <a:buNone/>
                      </a:pPr>
                      <a:endParaRPr lang="zh-CN" altLang="x-none" sz="2400" b="1" dirty="0">
                        <a:latin typeface="Times New Roman" panose="02020603050405020304" pitchFamily="18" charset="0"/>
                        <a:ea typeface="宋体" panose="02010600030101010101" pitchFamily="2" charset="-122"/>
                      </a:endParaRPr>
                    </a:p>
                    <a:p>
                      <a:pPr lvl="0" eaLnBrk="1" hangingPunct="1">
                        <a:lnSpc>
                          <a:spcPts val="2800"/>
                        </a:lnSpc>
                        <a:buNone/>
                      </a:pPr>
                      <a:r>
                        <a:rPr lang="zh-CN" altLang="x-none" sz="2400" b="1" dirty="0">
                          <a:latin typeface="Times New Roman" panose="02020603050405020304" pitchFamily="18" charset="0"/>
                          <a:ea typeface="宋体" panose="02010600030101010101" pitchFamily="2" charset="-122"/>
                        </a:rPr>
                        <a:t>填写的</a:t>
                      </a:r>
                      <a:endParaRPr lang="zh-CN" altLang="x-none" sz="2400" b="1" dirty="0">
                        <a:latin typeface="Times New Roman" panose="02020603050405020304" pitchFamily="18" charset="0"/>
                        <a:ea typeface="宋体" panose="02010600030101010101" pitchFamily="2" charset="-122"/>
                      </a:endParaRPr>
                    </a:p>
                    <a:p>
                      <a:pPr lvl="0" eaLnBrk="1" hangingPunct="1">
                        <a:lnSpc>
                          <a:spcPts val="2800"/>
                        </a:lnSpc>
                        <a:buNone/>
                      </a:pPr>
                      <a:r>
                        <a:rPr lang="zh-CN" altLang="x-none" sz="2400" b="1" dirty="0">
                          <a:latin typeface="Times New Roman" panose="02020603050405020304" pitchFamily="18" charset="0"/>
                          <a:ea typeface="宋体" panose="02010600030101010101" pitchFamily="2" charset="-122"/>
                        </a:rPr>
                        <a:t>表单</a:t>
                      </a:r>
                      <a:endParaRPr lang="zh-CN" altLang="x-none" sz="2400" b="1" dirty="0">
                        <a:latin typeface="Times New Roman" panose="02020603050405020304" pitchFamily="18" charset="0"/>
                        <a:ea typeface="宋体" panose="02010600030101010101" pitchFamily="2" charset="-122"/>
                      </a:endParaRPr>
                    </a:p>
                  </a:txBody>
                  <a:tcPr marL="43526" marR="4352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stStyle>
                    <a:p>
                      <a:pPr lvl="0" eaLnBrk="1" hangingPunct="1">
                        <a:lnSpc>
                          <a:spcPts val="2500"/>
                        </a:lnSpc>
                        <a:buNone/>
                      </a:pPr>
                      <a:r>
                        <a:rPr lang="zh-CN" altLang="x-none" sz="1800" b="1" dirty="0">
                          <a:latin typeface="Times New Roman" panose="02020603050405020304" pitchFamily="18" charset="0"/>
                          <a:ea typeface="宋体" panose="02010600030101010101" pitchFamily="2" charset="-122"/>
                        </a:rPr>
                        <a:t>（</a:t>
                      </a:r>
                      <a:r>
                        <a:rPr lang="en-US" altLang="zh-CN" sz="1800" b="1" dirty="0">
                          <a:latin typeface="Times New Roman" panose="02020603050405020304" pitchFamily="18" charset="0"/>
                          <a:ea typeface="宋体" panose="02010600030101010101" pitchFamily="2" charset="-122"/>
                        </a:rPr>
                        <a:t>1</a:t>
                      </a:r>
                      <a:r>
                        <a:rPr lang="zh-CN" altLang="x-none" sz="1800" b="1" dirty="0">
                          <a:latin typeface="Times New Roman" panose="02020603050405020304" pitchFamily="18" charset="0"/>
                          <a:ea typeface="宋体" panose="02010600030101010101" pitchFamily="2" charset="-122"/>
                        </a:rPr>
                        <a:t>）一张主表：</a:t>
                      </a:r>
                      <a:r>
                        <a:rPr lang="zh-CN" altLang="zh-CN" sz="1800" b="1" dirty="0">
                          <a:latin typeface="Times New Roman" panose="02020603050405020304" pitchFamily="18" charset="0"/>
                          <a:ea typeface="宋体" panose="02010600030101010101" pitchFamily="2" charset="-122"/>
                        </a:rPr>
                        <a:t>《</a:t>
                      </a:r>
                      <a:r>
                        <a:rPr lang="zh-CN" altLang="x-none" sz="1800" b="1" dirty="0">
                          <a:latin typeface="Times New Roman" panose="02020603050405020304" pitchFamily="18" charset="0"/>
                          <a:ea typeface="宋体" panose="02010600030101010101" pitchFamily="2" charset="-122"/>
                        </a:rPr>
                        <a:t>增值税纳税申报表（适用于增值税一般纳税人）</a:t>
                      </a:r>
                      <a:r>
                        <a:rPr lang="zh-CN" altLang="zh-CN" sz="1800" b="1" dirty="0">
                          <a:latin typeface="Times New Roman" panose="02020603050405020304" pitchFamily="18" charset="0"/>
                          <a:ea typeface="宋体" panose="02010600030101010101" pitchFamily="2" charset="-122"/>
                        </a:rPr>
                        <a:t>》</a:t>
                      </a:r>
                      <a:r>
                        <a:rPr lang="zh-CN" altLang="x-none" sz="1800" b="1" dirty="0">
                          <a:latin typeface="Times New Roman" panose="02020603050405020304" pitchFamily="18" charset="0"/>
                          <a:ea typeface="宋体" panose="02010600030101010101" pitchFamily="2" charset="-122"/>
                        </a:rPr>
                        <a:t>。</a:t>
                      </a:r>
                      <a:endParaRPr lang="zh-CN" altLang="x-none" sz="1800" b="1" dirty="0">
                        <a:latin typeface="Times New Roman" panose="02020603050405020304" pitchFamily="18" charset="0"/>
                        <a:ea typeface="宋体" panose="02010600030101010101" pitchFamily="2" charset="-122"/>
                      </a:endParaRPr>
                    </a:p>
                  </a:txBody>
                  <a:tcPr marL="43526" marR="4352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08991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stStyle>
                    <a:p>
                      <a:pPr lvl="0" eaLnBrk="1" hangingPunct="1">
                        <a:lnSpc>
                          <a:spcPts val="2500"/>
                        </a:lnSpc>
                        <a:buNone/>
                      </a:pPr>
                      <a:r>
                        <a:rPr lang="zh-CN" altLang="x-none" sz="1800" b="1" dirty="0">
                          <a:latin typeface="Times New Roman" panose="02020603050405020304" pitchFamily="18" charset="0"/>
                          <a:ea typeface="宋体" panose="02010600030101010101" pitchFamily="2" charset="-122"/>
                        </a:rPr>
                        <a:t>（</a:t>
                      </a:r>
                      <a:r>
                        <a:rPr lang="en-US" altLang="zh-CN" sz="1800" b="1" dirty="0">
                          <a:latin typeface="Times New Roman" panose="02020603050405020304" pitchFamily="18" charset="0"/>
                          <a:ea typeface="宋体" panose="02010600030101010101" pitchFamily="2" charset="-122"/>
                        </a:rPr>
                        <a:t>2</a:t>
                      </a:r>
                      <a:r>
                        <a:rPr lang="zh-CN" altLang="x-none" sz="1800" b="1" dirty="0">
                          <a:latin typeface="Times New Roman" panose="02020603050405020304" pitchFamily="18" charset="0"/>
                          <a:ea typeface="宋体" panose="02010600030101010101" pitchFamily="2" charset="-122"/>
                        </a:rPr>
                        <a:t>）五个附列资料：</a:t>
                      </a:r>
                      <a:endParaRPr lang="zh-CN" altLang="x-none" sz="1800" b="1" dirty="0">
                        <a:latin typeface="Times New Roman" panose="02020603050405020304" pitchFamily="18" charset="0"/>
                        <a:ea typeface="宋体" panose="02010600030101010101" pitchFamily="2" charset="-122"/>
                      </a:endParaRPr>
                    </a:p>
                    <a:p>
                      <a:pPr lvl="0" eaLnBrk="1" hangingPunct="1">
                        <a:lnSpc>
                          <a:spcPts val="2500"/>
                        </a:lnSpc>
                        <a:buNone/>
                      </a:pPr>
                      <a:r>
                        <a:rPr lang="zh-CN" altLang="zh-CN" sz="1800" b="1" dirty="0">
                          <a:latin typeface="Times New Roman" panose="02020603050405020304" pitchFamily="18" charset="0"/>
                          <a:ea typeface="宋体" panose="02010600030101010101" pitchFamily="2" charset="-122"/>
                        </a:rPr>
                        <a:t>①《</a:t>
                      </a:r>
                      <a:r>
                        <a:rPr lang="zh-CN" altLang="x-none" sz="1800" b="1" dirty="0">
                          <a:latin typeface="Times New Roman" panose="02020603050405020304" pitchFamily="18" charset="0"/>
                          <a:ea typeface="宋体" panose="02010600030101010101" pitchFamily="2" charset="-122"/>
                        </a:rPr>
                        <a:t>增值税纳税申报表附列资料（一）</a:t>
                      </a:r>
                      <a:r>
                        <a:rPr lang="zh-CN" altLang="zh-CN" sz="1800" b="1" dirty="0">
                          <a:latin typeface="Times New Roman" panose="02020603050405020304" pitchFamily="18" charset="0"/>
                          <a:ea typeface="宋体" panose="02010600030101010101" pitchFamily="2" charset="-122"/>
                        </a:rPr>
                        <a:t>》</a:t>
                      </a:r>
                      <a:r>
                        <a:rPr lang="zh-CN" altLang="x-none" sz="1800" b="1" dirty="0">
                          <a:latin typeface="Times New Roman" panose="02020603050405020304" pitchFamily="18" charset="0"/>
                          <a:ea typeface="宋体" panose="02010600030101010101" pitchFamily="2" charset="-122"/>
                        </a:rPr>
                        <a:t>（本期销售情况明细）；</a:t>
                      </a:r>
                      <a:endParaRPr lang="zh-CN" altLang="x-none" sz="1800" b="1" dirty="0">
                        <a:latin typeface="Times New Roman" panose="02020603050405020304" pitchFamily="18" charset="0"/>
                        <a:ea typeface="宋体" panose="02010600030101010101" pitchFamily="2" charset="-122"/>
                      </a:endParaRPr>
                    </a:p>
                    <a:p>
                      <a:pPr lvl="0" eaLnBrk="1" hangingPunct="1">
                        <a:lnSpc>
                          <a:spcPts val="2500"/>
                        </a:lnSpc>
                        <a:buNone/>
                      </a:pPr>
                      <a:r>
                        <a:rPr lang="zh-CN" altLang="zh-CN" sz="1800" b="1" dirty="0">
                          <a:latin typeface="Times New Roman" panose="02020603050405020304" pitchFamily="18" charset="0"/>
                          <a:ea typeface="宋体" panose="02010600030101010101" pitchFamily="2" charset="-122"/>
                        </a:rPr>
                        <a:t>②《</a:t>
                      </a:r>
                      <a:r>
                        <a:rPr lang="zh-CN" altLang="x-none" sz="1800" b="1" dirty="0">
                          <a:latin typeface="Times New Roman" panose="02020603050405020304" pitchFamily="18" charset="0"/>
                          <a:ea typeface="宋体" panose="02010600030101010101" pitchFamily="2" charset="-122"/>
                        </a:rPr>
                        <a:t>增值税纳税申报表附列资料（二）</a:t>
                      </a:r>
                      <a:r>
                        <a:rPr lang="zh-CN" altLang="zh-CN" sz="1800" b="1" dirty="0">
                          <a:latin typeface="Times New Roman" panose="02020603050405020304" pitchFamily="18" charset="0"/>
                          <a:ea typeface="宋体" panose="02010600030101010101" pitchFamily="2" charset="-122"/>
                        </a:rPr>
                        <a:t>》</a:t>
                      </a:r>
                      <a:r>
                        <a:rPr lang="zh-CN" altLang="x-none" sz="1800" b="1" dirty="0">
                          <a:latin typeface="Times New Roman" panose="02020603050405020304" pitchFamily="18" charset="0"/>
                          <a:ea typeface="宋体" panose="02010600030101010101" pitchFamily="2" charset="-122"/>
                        </a:rPr>
                        <a:t>（本期进项税额明细）；</a:t>
                      </a:r>
                      <a:endParaRPr lang="zh-CN" altLang="x-none" sz="1800" b="1" dirty="0">
                        <a:latin typeface="Times New Roman" panose="02020603050405020304" pitchFamily="18" charset="0"/>
                        <a:ea typeface="宋体" panose="02010600030101010101" pitchFamily="2" charset="-122"/>
                      </a:endParaRPr>
                    </a:p>
                    <a:p>
                      <a:pPr lvl="0" eaLnBrk="1" hangingPunct="1">
                        <a:lnSpc>
                          <a:spcPts val="2500"/>
                        </a:lnSpc>
                        <a:buNone/>
                      </a:pPr>
                      <a:r>
                        <a:rPr lang="zh-CN" altLang="zh-CN" sz="1800" b="1" dirty="0">
                          <a:latin typeface="Times New Roman" panose="02020603050405020304" pitchFamily="18" charset="0"/>
                          <a:ea typeface="宋体" panose="02010600030101010101" pitchFamily="2" charset="-122"/>
                        </a:rPr>
                        <a:t>③《</a:t>
                      </a:r>
                      <a:r>
                        <a:rPr lang="zh-CN" altLang="x-none" sz="1800" b="1" dirty="0">
                          <a:latin typeface="Times New Roman" panose="02020603050405020304" pitchFamily="18" charset="0"/>
                          <a:ea typeface="宋体" panose="02010600030101010101" pitchFamily="2" charset="-122"/>
                        </a:rPr>
                        <a:t>增值税纳税申报表附列资料（三）</a:t>
                      </a:r>
                      <a:r>
                        <a:rPr lang="zh-CN" altLang="zh-CN" sz="1800" b="1" dirty="0">
                          <a:latin typeface="Times New Roman" panose="02020603050405020304" pitchFamily="18" charset="0"/>
                          <a:ea typeface="宋体" panose="02010600030101010101" pitchFamily="2" charset="-122"/>
                        </a:rPr>
                        <a:t>》</a:t>
                      </a:r>
                      <a:r>
                        <a:rPr lang="zh-CN" altLang="x-none" sz="1800" b="1" dirty="0">
                          <a:latin typeface="Times New Roman" panose="02020603050405020304" pitchFamily="18" charset="0"/>
                          <a:ea typeface="宋体" panose="02010600030101010101" pitchFamily="2" charset="-122"/>
                        </a:rPr>
                        <a:t>（服务、不动产和无形资产扣除项目明细）；</a:t>
                      </a:r>
                      <a:endParaRPr lang="zh-CN" altLang="x-none" sz="1800" b="1" dirty="0">
                        <a:latin typeface="Times New Roman" panose="02020603050405020304" pitchFamily="18" charset="0"/>
                        <a:ea typeface="宋体" panose="02010600030101010101" pitchFamily="2" charset="-122"/>
                      </a:endParaRPr>
                    </a:p>
                    <a:p>
                      <a:pPr lvl="0" eaLnBrk="1" hangingPunct="1">
                        <a:lnSpc>
                          <a:spcPts val="2500"/>
                        </a:lnSpc>
                        <a:buNone/>
                      </a:pPr>
                      <a:r>
                        <a:rPr lang="zh-CN" altLang="zh-CN" sz="1800" b="1" dirty="0">
                          <a:latin typeface="Times New Roman" panose="02020603050405020304" pitchFamily="18" charset="0"/>
                          <a:ea typeface="宋体" panose="02010600030101010101" pitchFamily="2" charset="-122"/>
                        </a:rPr>
                        <a:t>④《</a:t>
                      </a:r>
                      <a:r>
                        <a:rPr lang="zh-CN" altLang="x-none" sz="1800" b="1" dirty="0">
                          <a:latin typeface="Times New Roman" panose="02020603050405020304" pitchFamily="18" charset="0"/>
                          <a:ea typeface="宋体" panose="02010600030101010101" pitchFamily="2" charset="-122"/>
                        </a:rPr>
                        <a:t>增值税纳税申报表附列资料（四）</a:t>
                      </a:r>
                      <a:r>
                        <a:rPr lang="zh-CN" altLang="zh-CN" sz="1800" b="1" dirty="0">
                          <a:latin typeface="Times New Roman" panose="02020603050405020304" pitchFamily="18" charset="0"/>
                          <a:ea typeface="宋体" panose="02010600030101010101" pitchFamily="2" charset="-122"/>
                        </a:rPr>
                        <a:t>》</a:t>
                      </a:r>
                      <a:r>
                        <a:rPr lang="zh-CN" altLang="x-none" sz="1800" b="1" dirty="0">
                          <a:latin typeface="Times New Roman" panose="02020603050405020304" pitchFamily="18" charset="0"/>
                          <a:ea typeface="宋体" panose="02010600030101010101" pitchFamily="2" charset="-122"/>
                        </a:rPr>
                        <a:t>（税额抵减情况表）；</a:t>
                      </a:r>
                      <a:endParaRPr lang="zh-CN" altLang="x-none" sz="1800" b="1" dirty="0">
                        <a:latin typeface="Times New Roman" panose="02020603050405020304" pitchFamily="18" charset="0"/>
                        <a:ea typeface="宋体" panose="02010600030101010101" pitchFamily="2" charset="-122"/>
                      </a:endParaRPr>
                    </a:p>
                    <a:p>
                      <a:pPr lvl="0" eaLnBrk="1" hangingPunct="1">
                        <a:lnSpc>
                          <a:spcPts val="2500"/>
                        </a:lnSpc>
                        <a:buNone/>
                      </a:pPr>
                      <a:r>
                        <a:rPr lang="zh-CN" altLang="zh-CN" sz="1800" b="1" dirty="0">
                          <a:latin typeface="Times New Roman" panose="02020603050405020304" pitchFamily="18" charset="0"/>
                          <a:ea typeface="宋体" panose="02010600030101010101" pitchFamily="2" charset="-122"/>
                        </a:rPr>
                        <a:t>⑤</a:t>
                      </a:r>
                      <a:r>
                        <a:rPr lang="zh-CN" altLang="zh-CN" sz="1800" b="1" dirty="0">
                          <a:latin typeface="Times New Roman" panose="02020603050405020304" pitchFamily="18" charset="0"/>
                          <a:ea typeface="宋体" panose="02010600030101010101" pitchFamily="2" charset="-122"/>
                          <a:sym typeface="+mn-ea"/>
                        </a:rPr>
                        <a:t>《</a:t>
                      </a:r>
                      <a:r>
                        <a:rPr lang="zh-CN" altLang="x-none" sz="1800" b="1" dirty="0">
                          <a:latin typeface="Times New Roman" panose="02020603050405020304" pitchFamily="18" charset="0"/>
                          <a:ea typeface="宋体" panose="02010600030101010101" pitchFamily="2" charset="-122"/>
                          <a:sym typeface="+mn-ea"/>
                        </a:rPr>
                        <a:t>增值税纳税申报表附列资料（五）</a:t>
                      </a:r>
                      <a:r>
                        <a:rPr lang="zh-CN" altLang="zh-CN" sz="1800" b="1" dirty="0">
                          <a:latin typeface="Times New Roman" panose="02020603050405020304" pitchFamily="18" charset="0"/>
                          <a:ea typeface="宋体" panose="02010600030101010101" pitchFamily="2" charset="-122"/>
                          <a:sym typeface="+mn-ea"/>
                        </a:rPr>
                        <a:t>》</a:t>
                      </a:r>
                      <a:r>
                        <a:rPr lang="zh-CN" altLang="zh-CN" sz="1800" b="1" dirty="0">
                          <a:latin typeface="Times New Roman" panose="02020603050405020304" pitchFamily="18" charset="0"/>
                          <a:ea typeface="宋体" panose="02010600030101010101" pitchFamily="2" charset="-122"/>
                        </a:rPr>
                        <a:t>（附加税费情况表）。</a:t>
                      </a:r>
                      <a:endParaRPr lang="zh-CN" altLang="zh-CN" sz="1800" b="1" dirty="0">
                        <a:latin typeface="Times New Roman" panose="02020603050405020304" pitchFamily="18" charset="0"/>
                        <a:ea typeface="宋体" panose="02010600030101010101" pitchFamily="2" charset="-122"/>
                      </a:endParaRPr>
                    </a:p>
                    <a:p>
                      <a:pPr lvl="0" eaLnBrk="1" hangingPunct="1">
                        <a:buNone/>
                      </a:pPr>
                      <a:endParaRPr lang="zh-CN" altLang="x-none" sz="1800" b="1" dirty="0">
                        <a:latin typeface="Times New Roman" panose="02020603050405020304" pitchFamily="18" charset="0"/>
                        <a:ea typeface="宋体" panose="02010600030101010101" pitchFamily="2" charset="-122"/>
                      </a:endParaRPr>
                    </a:p>
                  </a:txBody>
                  <a:tcPr marL="43526" marR="4352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927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stStyle>
                    <a:p>
                      <a:pPr lvl="0" eaLnBrk="1" hangingPunct="1">
                        <a:lnSpc>
                          <a:spcPts val="2500"/>
                        </a:lnSpc>
                        <a:buNone/>
                      </a:pPr>
                      <a:r>
                        <a:rPr lang="zh-CN" altLang="x-none" sz="1800" b="1" dirty="0">
                          <a:latin typeface="Times New Roman" panose="02020603050405020304" pitchFamily="18" charset="0"/>
                          <a:ea typeface="宋体" panose="02010600030101010101" pitchFamily="2" charset="-122"/>
                        </a:rPr>
                        <a:t>（</a:t>
                      </a:r>
                      <a:r>
                        <a:rPr lang="en-US" altLang="zh-CN" sz="1800" b="1" dirty="0">
                          <a:latin typeface="Times New Roman" panose="02020603050405020304" pitchFamily="18" charset="0"/>
                          <a:ea typeface="宋体" panose="02010600030101010101" pitchFamily="2" charset="-122"/>
                        </a:rPr>
                        <a:t>3</a:t>
                      </a:r>
                      <a:r>
                        <a:rPr lang="zh-CN" altLang="x-none" sz="1800" b="1" dirty="0">
                          <a:latin typeface="Times New Roman" panose="02020603050405020304" pitchFamily="18" charset="0"/>
                          <a:ea typeface="宋体" panose="02010600030101010101" pitchFamily="2" charset="-122"/>
                        </a:rPr>
                        <a:t>）</a:t>
                      </a:r>
                      <a:r>
                        <a:rPr lang="zh-CN" altLang="zh-CN" sz="1800" b="1" dirty="0">
                          <a:latin typeface="Times New Roman" panose="02020603050405020304" pitchFamily="18" charset="0"/>
                          <a:ea typeface="宋体" panose="02010600030101010101" pitchFamily="2" charset="-122"/>
                          <a:sym typeface="+mn-ea"/>
                        </a:rPr>
                        <a:t>《</a:t>
                      </a:r>
                      <a:r>
                        <a:rPr lang="zh-CN" altLang="x-none" sz="1800" b="1" dirty="0">
                          <a:latin typeface="Times New Roman" panose="02020603050405020304" pitchFamily="18" charset="0"/>
                          <a:ea typeface="宋体" panose="02010600030101010101" pitchFamily="2" charset="-122"/>
                          <a:sym typeface="+mn-ea"/>
                        </a:rPr>
                        <a:t>增值税减免税申报明细表</a:t>
                      </a:r>
                      <a:r>
                        <a:rPr lang="zh-CN" altLang="zh-CN" sz="1800" b="1" dirty="0">
                          <a:latin typeface="Times New Roman" panose="02020603050405020304" pitchFamily="18" charset="0"/>
                          <a:ea typeface="宋体" panose="02010600030101010101" pitchFamily="2" charset="-122"/>
                          <a:sym typeface="+mn-ea"/>
                        </a:rPr>
                        <a:t>》</a:t>
                      </a:r>
                      <a:endParaRPr lang="zh-CN" altLang="x-none" sz="1800" b="1" dirty="0">
                        <a:latin typeface="Times New Roman" panose="02020603050405020304" pitchFamily="18" charset="0"/>
                        <a:ea typeface="宋体" panose="02010600030101010101" pitchFamily="2" charset="-122"/>
                      </a:endParaRPr>
                    </a:p>
                  </a:txBody>
                  <a:tcPr marL="43526" marR="4352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9265" name="标题 1"/>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73058" name="内容占位符 2"/>
          <p:cNvSpPr>
            <a:spLocks noGrp="1"/>
          </p:cNvSpPr>
          <p:nvPr>
            <p:ph idx="1"/>
          </p:nvPr>
        </p:nvSpPr>
        <p:spPr/>
        <p:txBody>
          <a:bodyPr wrap="square" lIns="91440" tIns="45720" rIns="91440" bIns="45720" anchor="t" anchorCtr="0"/>
          <a:p>
            <a:r>
              <a:rPr lang="en-US" altLang="zh-CN"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b="0" dirty="0">
                <a:latin typeface="微软雅黑" panose="020B0503020204020204" pitchFamily="34" charset="-122"/>
                <a:ea typeface="微软雅黑" panose="020B0503020204020204" pitchFamily="34" charset="-122"/>
                <a:cs typeface="微软雅黑" panose="020B0503020204020204" pitchFamily="34" charset="-122"/>
              </a:rPr>
              <a:t>增值税纳税申报表式样及填报</a:t>
            </a:r>
            <a:endParaRPr lang="zh-CN" altLang="en-US" b="0"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b="0" dirty="0">
                <a:latin typeface="微软雅黑" panose="020B0503020204020204" pitchFamily="34" charset="-122"/>
                <a:ea typeface="微软雅黑" panose="020B0503020204020204" pitchFamily="34" charset="-122"/>
                <a:cs typeface="微软雅黑" panose="020B0503020204020204" pitchFamily="34" charset="-122"/>
                <a:hlinkClick r:id="rId1" action="ppaction://hlinkfile"/>
              </a:rPr>
              <a:t>见教材</a:t>
            </a:r>
            <a:endParaRPr lang="zh-CN" altLang="en-US" b="0" dirty="0">
              <a:latin typeface="微软雅黑" panose="020B0503020204020204" pitchFamily="34" charset="-122"/>
              <a:ea typeface="微软雅黑" panose="020B0503020204020204" pitchFamily="34" charset="-122"/>
              <a:cs typeface="微软雅黑" panose="020B0503020204020204" pitchFamily="34" charset="-122"/>
              <a:hlinkClick r:id="rId1" action="ppaction://hlinkfile"/>
            </a:endParaRPr>
          </a:p>
          <a:p>
            <a:r>
              <a:rPr lang="zh-CN" altLang="en-US" b="0" dirty="0">
                <a:latin typeface="微软雅黑" panose="020B0503020204020204" pitchFamily="34" charset="-122"/>
                <a:ea typeface="微软雅黑" panose="020B0503020204020204" pitchFamily="34" charset="-122"/>
                <a:cs typeface="微软雅黑" panose="020B0503020204020204" pitchFamily="34" charset="-122"/>
                <a:hlinkClick r:id="rId2" action="ppaction://hlinkfile"/>
              </a:rPr>
              <a:t>说明</a:t>
            </a:r>
            <a:endParaRPr lang="zh-CN" altLang="en-US" b="0" dirty="0">
              <a:latin typeface="微软雅黑" panose="020B0503020204020204" pitchFamily="34" charset="-122"/>
              <a:ea typeface="微软雅黑" panose="020B0503020204020204" pitchFamily="34" charset="-122"/>
              <a:cs typeface="微软雅黑" panose="020B0503020204020204" pitchFamily="34" charset="-122"/>
              <a:hlinkClick r:id="rId2" action="ppaction://hlinkfile"/>
            </a:endParaRPr>
          </a:p>
          <a:p>
            <a:r>
              <a:rPr lang="en-US" altLang="zh-CN"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b="0" dirty="0">
                <a:latin typeface="微软雅黑" panose="020B0503020204020204" pitchFamily="34" charset="-122"/>
                <a:ea typeface="微软雅黑" panose="020B0503020204020204" pitchFamily="34" charset="-122"/>
                <a:cs typeface="微软雅黑" panose="020B0503020204020204" pitchFamily="34" charset="-122"/>
              </a:rPr>
              <a:t>案例分析（见教材）</a:t>
            </a:r>
            <a:endParaRPr lang="zh-CN" altLang="en-US"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7153" name="标题 1"/>
          <p:cNvSpPr>
            <a:spLocks noGrp="1"/>
          </p:cNvSpPr>
          <p:nvPr>
            <p:ph type="title"/>
          </p:nvPr>
        </p:nvSpPr>
        <p:spPr/>
        <p:txBody>
          <a:bodyPr wrap="square" lIns="91440" tIns="45720" rIns="91440" bIns="45720" anchor="ctr" anchorCtr="0"/>
          <a:p>
            <a:pPr algn="ct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（二）小规模纳税人的纳税申报</a:t>
            </a:r>
            <a:b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b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7154" name="内容占位符 2"/>
          <p:cNvSpPr>
            <a:spLocks noGrp="1"/>
          </p:cNvSpPr>
          <p:nvPr>
            <p:ph idx="1"/>
          </p:nvPr>
        </p:nvSpPr>
        <p:spPr>
          <a:xfrm>
            <a:off x="279400" y="1111250"/>
            <a:ext cx="8483600" cy="4967288"/>
          </a:xfrm>
        </p:spPr>
        <p:txBody>
          <a:bodyPr wrap="square" lIns="91440" tIns="45720" rIns="91440" bIns="45720" anchor="t" anchorCtr="0"/>
          <a:p>
            <a:pPr>
              <a:lnSpc>
                <a:spcPct val="130000"/>
              </a:lnSpc>
              <a:spcBef>
                <a:spcPts val="0"/>
              </a:spcBef>
              <a:spcAft>
                <a:spcPts val="0"/>
              </a:spcAft>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提供纳税申报资料</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30000"/>
              </a:lnSpc>
              <a:spcBef>
                <a:spcPts val="0"/>
              </a:spcBef>
              <a:spcAft>
                <a:spcPts val="0"/>
              </a:spcAft>
            </a:pPr>
            <a:r>
              <a:rPr lang="zh-CN" altLang="zh-CN" sz="2000" b="0" dirty="0">
                <a:latin typeface="微软雅黑" panose="020B0503020204020204" pitchFamily="34" charset="-122"/>
                <a:ea typeface="微软雅黑" panose="020B0503020204020204" pitchFamily="34" charset="-122"/>
                <a:cs typeface="微软雅黑" panose="020B0503020204020204" pitchFamily="34" charset="-122"/>
              </a:rPr>
              <a:t>    根据《国家税务总局关于增值税 消费税与附加税费申报表整合有关事项的公告》（国家税务总局公告2021年第20号）的规定，小规模纳税人申报资料包括一张主表、二个附列资料。分别是</a:t>
            </a:r>
            <a:endParaRPr lang="zh-CN" altLang="zh-CN"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30000"/>
              </a:lnSpc>
              <a:spcBef>
                <a:spcPts val="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zh-CN" sz="2000" b="0" dirty="0">
                <a:latin typeface="微软雅黑" panose="020B0503020204020204" pitchFamily="34" charset="-122"/>
                <a:ea typeface="微软雅黑" panose="020B0503020204020204" pitchFamily="34" charset="-122"/>
                <a:cs typeface="微软雅黑" panose="020B0503020204020204" pitchFamily="34" charset="-122"/>
              </a:rPr>
              <a:t> 增值税及附加税费申报表（小规模纳税人适用）附列资料（一）</a:t>
            </a:r>
            <a:endParaRPr lang="zh-CN" altLang="zh-CN"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30000"/>
              </a:lnSpc>
              <a:spcBef>
                <a:spcPts val="0"/>
              </a:spcBef>
              <a:spcAft>
                <a:spcPts val="0"/>
              </a:spcAft>
            </a:pPr>
            <a:r>
              <a:rPr lang="zh-CN" altLang="zh-CN" sz="2000" b="0" dirty="0">
                <a:latin typeface="微软雅黑" panose="020B0503020204020204" pitchFamily="34" charset="-122"/>
                <a:ea typeface="微软雅黑" panose="020B0503020204020204" pitchFamily="34" charset="-122"/>
                <a:cs typeface="微软雅黑" panose="020B0503020204020204" pitchFamily="34" charset="-122"/>
              </a:rPr>
              <a:t>（服务、不动产和无形资产扣除项目明细）</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30000"/>
              </a:lnSpc>
              <a:spcBef>
                <a:spcPts val="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zh-CN" sz="2000" b="0" dirty="0">
                <a:latin typeface="微软雅黑" panose="020B0503020204020204" pitchFamily="34" charset="-122"/>
                <a:ea typeface="微软雅黑" panose="020B0503020204020204" pitchFamily="34" charset="-122"/>
                <a:cs typeface="微软雅黑" panose="020B0503020204020204" pitchFamily="34" charset="-122"/>
              </a:rPr>
              <a:t>增值税及附加税费申报表（小规模纳税人适用）附列资料（二）</a:t>
            </a:r>
            <a:endParaRPr lang="zh-CN" altLang="zh-CN"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30000"/>
              </a:lnSpc>
              <a:spcBef>
                <a:spcPts val="0"/>
              </a:spcBef>
              <a:spcAft>
                <a:spcPts val="0"/>
              </a:spcAft>
            </a:pPr>
            <a:r>
              <a:rPr lang="zh-CN" altLang="zh-CN" sz="2000" b="0" dirty="0">
                <a:latin typeface="微软雅黑" panose="020B0503020204020204" pitchFamily="34" charset="-122"/>
                <a:ea typeface="微软雅黑" panose="020B0503020204020204" pitchFamily="34" charset="-122"/>
                <a:cs typeface="微软雅黑" panose="020B0503020204020204" pitchFamily="34" charset="-122"/>
              </a:rPr>
              <a:t>（附加税费情况表）</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30000"/>
              </a:lnSpc>
              <a:spcBef>
                <a:spcPts val="0"/>
              </a:spcBef>
              <a:spcAft>
                <a:spcPts val="0"/>
              </a:spcAft>
            </a:pP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增值税纳税申报表（小规模纳税人适用）</a:t>
            </a: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0" dirty="0">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sz="20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678180" y="1125855"/>
            <a:ext cx="7811135" cy="4966970"/>
          </a:xfrm>
        </p:spPr>
        <p:txBody>
          <a:bodyPr/>
          <a:p>
            <a:pPr>
              <a:lnSpc>
                <a:spcPct val="150000"/>
              </a:lnSpc>
            </a:pPr>
            <a:r>
              <a:rPr lang="zh-CN" altLang="en-US" sz="2400" b="0">
                <a:latin typeface="微软雅黑" panose="020B0503020204020204" pitchFamily="34" charset="-122"/>
                <a:ea typeface="微软雅黑" panose="020B0503020204020204" pitchFamily="34" charset="-122"/>
                <a:cs typeface="微软雅黑" panose="020B0503020204020204" pitchFamily="34" charset="-122"/>
              </a:rPr>
              <a:t>2.增值税纳税申报表式样及填报</a:t>
            </a:r>
            <a:endParaRPr lang="zh-CN" altLang="en-US" sz="2400" b="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0">
                <a:latin typeface="微软雅黑" panose="020B0503020204020204" pitchFamily="34" charset="-122"/>
                <a:ea typeface="微软雅黑" panose="020B0503020204020204" pitchFamily="34" charset="-122"/>
                <a:cs typeface="微软雅黑" panose="020B0503020204020204" pitchFamily="34" charset="-122"/>
              </a:rPr>
              <a:t>增值税小规模纳税人纳税申报表的具体式样见教材表所示。</a:t>
            </a:r>
            <a:endParaRPr lang="zh-CN" altLang="en-US"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9505" name="标题 1"/>
          <p:cNvSpPr>
            <a:spLocks noGrp="1" noChangeArrowheads="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179202" name="内容占位符 2"/>
          <p:cNvSpPr>
            <a:spLocks noGrp="1"/>
          </p:cNvSpPr>
          <p:nvPr>
            <p:ph idx="1"/>
          </p:nvPr>
        </p:nvSpPr>
        <p:spPr>
          <a:xfrm>
            <a:off x="386715" y="214630"/>
            <a:ext cx="8359775" cy="5627370"/>
          </a:xfrm>
        </p:spPr>
        <p:txBody>
          <a:bodyPr wrap="square" lIns="91440" tIns="45720" rIns="91440" bIns="45720" anchor="t" anchorCtr="0"/>
          <a:p>
            <a:pPr>
              <a:lnSpc>
                <a:spcPct val="120000"/>
              </a:lnSpc>
              <a:spcBef>
                <a:spcPct val="0"/>
              </a:spcBef>
              <a:spcAft>
                <a:spcPts val="0"/>
              </a:spcAft>
            </a:pP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工作实例</a:t>
            </a:r>
            <a:r>
              <a:rPr lang="en-US" altLang="zh-CN" sz="24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2-14】</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乐乐康酒店为增值税小规模纳税人，</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2022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年第一季度发生如下业务：</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ct val="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）提供餐饮服务取得收入</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51.5</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万元，开具增值税普通发票。</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ct val="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）提供会议场地取得收入</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20.6</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万元，开具增值税普通发票。</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ct val="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）出售</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2015</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年以</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31.5</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万元取得的闲置房屋，售价</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63</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万元，开具由税务机关代开增值税专用发票。</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ct val="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）销售使用过的商务车一辆，售价</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2.678</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万元，开具增值税普通发票。</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ct val="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）销售货物取得收入</a:t>
            </a:r>
            <a:r>
              <a:rPr lang="en-US" altLang="zh-CN" sz="2400" b="0" dirty="0">
                <a:latin typeface="微软雅黑" panose="020B0503020204020204" pitchFamily="34" charset="-122"/>
                <a:ea typeface="微软雅黑" panose="020B0503020204020204" pitchFamily="34" charset="-122"/>
                <a:cs typeface="微软雅黑" panose="020B0503020204020204" pitchFamily="34" charset="-122"/>
              </a:rPr>
              <a:t>8.24</a:t>
            </a: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万元，开具增值税普通发票。</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ct val="0"/>
              </a:spcBef>
              <a:spcAft>
                <a:spcPts val="0"/>
              </a:spcAft>
            </a:pPr>
            <a:r>
              <a:rPr lang="zh-CN" altLang="en-US" sz="2400" b="0" dirty="0">
                <a:latin typeface="微软雅黑" panose="020B0503020204020204" pitchFamily="34" charset="-122"/>
                <a:ea typeface="微软雅黑" panose="020B0503020204020204" pitchFamily="34" charset="-122"/>
                <a:cs typeface="微软雅黑" panose="020B0503020204020204" pitchFamily="34" charset="-122"/>
              </a:rPr>
              <a:t>要求：填报乐乐康酒店第一季度增值税纳税申报表。</a:t>
            </a: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ct val="0"/>
              </a:spcBef>
              <a:spcAft>
                <a:spcPts val="0"/>
              </a:spcAft>
            </a:pPr>
            <a:endParaRPr lang="zh-CN"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tags/tag1.xml><?xml version="1.0" encoding="utf-8"?>
<p:tagLst xmlns:p="http://schemas.openxmlformats.org/presentationml/2006/main">
  <p:tag name="MH" val="20161022203400"/>
  <p:tag name="MH_LIBRARY" val="GRAPHIC"/>
  <p:tag name="MH_TYPE" val="Other"/>
  <p:tag name="MH_ORDER" val="1"/>
</p:tagLst>
</file>

<file path=ppt/tags/tag10.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79_3*l_h_a*1_1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7979_3*l_h_f*1_1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BEAUTIFY_FLAG" val=""/>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79_3*l_h_i*1_1_1"/>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BEAUTIFY_FLAG" val=""/>
</p:tagLst>
</file>

<file path=ppt/tags/tag122.xml><?xml version="1.0" encoding="utf-8"?>
<p:tagLst xmlns:p="http://schemas.openxmlformats.org/presentationml/2006/main">
  <p:tag name="KSO_WM_BEAUTIFY_FLAG" val=""/>
</p:tagLst>
</file>

<file path=ppt/tags/tag123.xml><?xml version="1.0" encoding="utf-8"?>
<p:tagLst xmlns:p="http://schemas.openxmlformats.org/presentationml/2006/main">
  <p:tag name="KSO_WM_BEAUTIFY_FLAG" val=""/>
</p:tagLst>
</file>

<file path=ppt/tags/tag124.xml><?xml version="1.0" encoding="utf-8"?>
<p:tagLst xmlns:p="http://schemas.openxmlformats.org/presentationml/2006/main">
  <p:tag name="KSO_WM_BEAUTIFY_FLAG" val=""/>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79_3*l_h_i*1_1_2"/>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79_3*l_h_i*1_2_1"/>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KSO_WM_BEAUTIFY_FLAG" val=""/>
</p:tagLst>
</file>

<file path=ppt/tags/tag143.xml><?xml version="1.0" encoding="utf-8"?>
<p:tagLst xmlns:p="http://schemas.openxmlformats.org/presentationml/2006/main">
  <p:tag name="KSO_WM_BEAUTIFY_FLAG" val=""/>
</p:tagLst>
</file>

<file path=ppt/tags/tag144.xml><?xml version="1.0" encoding="utf-8"?>
<p:tagLst xmlns:p="http://schemas.openxmlformats.org/presentationml/2006/main">
  <p:tag name="KSO_WM_BEAUTIFY_FLAG" val=""/>
</p:tagLst>
</file>

<file path=ppt/tags/tag145.xml><?xml version="1.0" encoding="utf-8"?>
<p:tagLst xmlns:p="http://schemas.openxmlformats.org/presentationml/2006/main">
  <p:tag name="KSO_WM_BEAUTIFY_FLAG" val=""/>
</p:tagLst>
</file>

<file path=ppt/tags/tag146.xml><?xml version="1.0" encoding="utf-8"?>
<p:tagLst xmlns:p="http://schemas.openxmlformats.org/presentationml/2006/main">
  <p:tag name="KSO_WM_BEAUTIFY_FLAG" val=""/>
</p:tagLst>
</file>

<file path=ppt/tags/tag147.xml><?xml version="1.0" encoding="utf-8"?>
<p:tagLst xmlns:p="http://schemas.openxmlformats.org/presentationml/2006/main">
  <p:tag name="KSO_WM_BEAUTIFY_FLAG" val=""/>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79_3*l_h_i*1_3_1"/>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50.xml><?xml version="1.0" encoding="utf-8"?>
<p:tagLst xmlns:p="http://schemas.openxmlformats.org/presentationml/2006/main">
  <p:tag name="KSO_WM_BEAUTIFY_FLAG" v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
</p:tagLst>
</file>

<file path=ppt/tags/tag155.xml><?xml version="1.0" encoding="utf-8"?>
<p:tagLst xmlns:p="http://schemas.openxmlformats.org/presentationml/2006/main">
  <p:tag name="KSO_WM_BEAUTIFY_FLAG" val=""/>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79_3*l_h_a*1_3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KSO_WM_BEAUTIFY_FLAG" val=""/>
</p:tagLst>
</file>

<file path=ppt/tags/tag17.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7979_3*l_h_f*1_3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170.xml><?xml version="1.0" encoding="utf-8"?>
<p:tagLst xmlns:p="http://schemas.openxmlformats.org/presentationml/2006/main">
  <p:tag name="KSO_WM_BEAUTIFY_FLAG" val=""/>
</p:tagLst>
</file>

<file path=ppt/tags/tag171.xml><?xml version="1.0" encoding="utf-8"?>
<p:tagLst xmlns:p="http://schemas.openxmlformats.org/presentationml/2006/main">
  <p:tag name="KSO_WM_BEAUTIFY_FLAG" val=""/>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KSO_WM_BEAUTIFY_FLAG" val=""/>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BEAUTIFY_FLAG" val=""/>
</p:tagLst>
</file>

<file path=ppt/tags/tag178.xml><?xml version="1.0" encoding="utf-8"?>
<p:tagLst xmlns:p="http://schemas.openxmlformats.org/presentationml/2006/main">
  <p:tag name="KSO_WM_BEAUTIFY_FLAG" val=""/>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79_3*l_h_i*1_3_2"/>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BEAUTIFY_FLAG" val=""/>
</p:tagLst>
</file>

<file path=ppt/tags/tag184.xml><?xml version="1.0" encoding="utf-8"?>
<p:tagLst xmlns:p="http://schemas.openxmlformats.org/presentationml/2006/main">
  <p:tag name="KSO_WM_BEAUTIFY_FLAG" val=""/>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79_3*l_h_a*1_2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MH" val="20161022203400"/>
  <p:tag name="MH_LIBRARY" val="GRAPHIC"/>
  <p:tag name="MH_TYPE" val="Other"/>
  <p:tag name="MH_ORDER" val="2"/>
</p:tagLst>
</file>

<file path=ppt/tags/tag20.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7979_3*l_h_f*1_2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BEAUTIFY_FLAG" val=""/>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79_3*l_h_i*1_2_2"/>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
</p:tagLst>
</file>

<file path=ppt/tags/tag218.xml><?xml version="1.0" encoding="utf-8"?>
<p:tagLst xmlns:p="http://schemas.openxmlformats.org/presentationml/2006/main">
  <p:tag name="KSO_WM_BEAUTIFY_FLAG" val=""/>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979_3*l_h_i*1_1_3"/>
  <p:tag name="KSO_WM_TEMPLATE_CATEGORY" val="diagram"/>
  <p:tag name="KSO_WM_TEMPLATE_INDEX" val="20227979"/>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220.xml><?xml version="1.0" encoding="utf-8"?>
<p:tagLst xmlns:p="http://schemas.openxmlformats.org/presentationml/2006/main">
  <p:tag name="KSO_WM_BEAUTIFY_FLAG" val=""/>
</p:tagLst>
</file>

<file path=ppt/tags/tag221.xml><?xml version="1.0" encoding="utf-8"?>
<p:tagLst xmlns:p="http://schemas.openxmlformats.org/presentationml/2006/main">
  <p:tag name="KSO_WM_BEAUTIFY_FLAG" val=""/>
</p:tagLst>
</file>

<file path=ppt/tags/tag222.xml><?xml version="1.0" encoding="utf-8"?>
<p:tagLst xmlns:p="http://schemas.openxmlformats.org/presentationml/2006/main">
  <p:tag name="KSO_WM_BEAUTIFY_FLAG" val=""/>
</p:tagLst>
</file>

<file path=ppt/tags/tag223.xml><?xml version="1.0" encoding="utf-8"?>
<p:tagLst xmlns:p="http://schemas.openxmlformats.org/presentationml/2006/main">
  <p:tag name="KSO_WM_BEAUTIFY_FLAG" val=""/>
</p:tagLst>
</file>

<file path=ppt/tags/tag224.xml><?xml version="1.0" encoding="utf-8"?>
<p:tagLst xmlns:p="http://schemas.openxmlformats.org/presentationml/2006/main">
  <p:tag name="KSO_WM_BEAUTIFY_FLAG" val=""/>
</p:tagLst>
</file>

<file path=ppt/tags/tag225.xml><?xml version="1.0" encoding="utf-8"?>
<p:tagLst xmlns:p="http://schemas.openxmlformats.org/presentationml/2006/main">
  <p:tag name="KSO_WM_BEAUTIFY_FLAG" val=""/>
</p:tagLst>
</file>

<file path=ppt/tags/tag226.xml><?xml version="1.0" encoding="utf-8"?>
<p:tagLst xmlns:p="http://schemas.openxmlformats.org/presentationml/2006/main">
  <p:tag name="KSO_WM_BEAUTIFY_FLAG" val=""/>
</p:tagLst>
</file>

<file path=ppt/tags/tag227.xml><?xml version="1.0" encoding="utf-8"?>
<p:tagLst xmlns:p="http://schemas.openxmlformats.org/presentationml/2006/main">
  <p:tag name="KSO_WM_BEAUTIFY_FLAG" val=""/>
</p:tagLst>
</file>

<file path=ppt/tags/tag228.xml><?xml version="1.0" encoding="utf-8"?>
<p:tagLst xmlns:p="http://schemas.openxmlformats.org/presentationml/2006/main">
  <p:tag name="KSO_WM_BEAUTIFY_FLAG" val=""/>
</p:tagLst>
</file>

<file path=ppt/tags/tag229.xml><?xml version="1.0" encoding="utf-8"?>
<p:tagLst xmlns:p="http://schemas.openxmlformats.org/presentationml/2006/main">
  <p:tag name="KSO_WM_BEAUTIFY_FLAG" val=""/>
</p:tagLst>
</file>

<file path=ppt/tags/tag23.xml><?xml version="1.0" encoding="utf-8"?>
<p:tagLst xmlns:p="http://schemas.openxmlformats.org/presentationml/2006/main">
  <p:tag name="KSO_WM_UNIT_VALUE" val="223*223"/>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7979_3*l_h_x*1_1_1"/>
  <p:tag name="KSO_WM_TEMPLATE_CATEGORY" val="diagram"/>
  <p:tag name="KSO_WM_TEMPLATE_INDEX" val="20227979"/>
  <p:tag name="KSO_WM_UNIT_LAYERLEVEL" val="1_1_1"/>
  <p:tag name="KSO_WM_TAG_VERSION" val="1.0"/>
  <p:tag name="KSO_WM_BEAUTIFY_FLAG" val="#wm#"/>
</p:tagLst>
</file>

<file path=ppt/tags/tag230.xml><?xml version="1.0" encoding="utf-8"?>
<p:tagLst xmlns:p="http://schemas.openxmlformats.org/presentationml/2006/main">
  <p:tag name="KSO_WM_BEAUTIFY_FLAG" val=""/>
</p:tagLst>
</file>

<file path=ppt/tags/tag231.xml><?xml version="1.0" encoding="utf-8"?>
<p:tagLst xmlns:p="http://schemas.openxmlformats.org/presentationml/2006/main">
  <p:tag name="KSO_WM_BEAUTIFY_FLAG" val=""/>
</p:tagLst>
</file>

<file path=ppt/tags/tag232.xml><?xml version="1.0" encoding="utf-8"?>
<p:tagLst xmlns:p="http://schemas.openxmlformats.org/presentationml/2006/main">
  <p:tag name="KSO_WM_BEAUTIFY_FLAG" val=""/>
</p:tagLst>
</file>

<file path=ppt/tags/tag233.xml><?xml version="1.0" encoding="utf-8"?>
<p:tagLst xmlns:p="http://schemas.openxmlformats.org/presentationml/2006/main">
  <p:tag name="KSO_WM_BEAUTIFY_FLAG" val=""/>
</p:tagLst>
</file>

<file path=ppt/tags/tag234.xml><?xml version="1.0" encoding="utf-8"?>
<p:tagLst xmlns:p="http://schemas.openxmlformats.org/presentationml/2006/main">
  <p:tag name="KSO_WM_BEAUTIFY_FLAG" val=""/>
</p:tagLst>
</file>

<file path=ppt/tags/tag235.xml><?xml version="1.0" encoding="utf-8"?>
<p:tagLst xmlns:p="http://schemas.openxmlformats.org/presentationml/2006/main">
  <p:tag name="KSO_WM_BEAUTIFY_FLAG" val=""/>
</p:tagLst>
</file>

<file path=ppt/tags/tag236.xml><?xml version="1.0" encoding="utf-8"?>
<p:tagLst xmlns:p="http://schemas.openxmlformats.org/presentationml/2006/main">
  <p:tag name="KSO_WM_BEAUTIFY_FLAG" val=""/>
</p:tagLst>
</file>

<file path=ppt/tags/tag237.xml><?xml version="1.0" encoding="utf-8"?>
<p:tagLst xmlns:p="http://schemas.openxmlformats.org/presentationml/2006/main">
  <p:tag name="KSO_WM_BEAUTIFY_FLAG" val=""/>
</p:tagLst>
</file>

<file path=ppt/tags/tag238.xml><?xml version="1.0" encoding="utf-8"?>
<p:tagLst xmlns:p="http://schemas.openxmlformats.org/presentationml/2006/main">
  <p:tag name="KSO_WM_BEAUTIFY_FLAG" val=""/>
</p:tagLst>
</file>

<file path=ppt/tags/tag239.xml><?xml version="1.0" encoding="utf-8"?>
<p:tagLst xmlns:p="http://schemas.openxmlformats.org/presentationml/2006/main">
  <p:tag name="KSO_WM_BEAUTIFY_FLAG" val=""/>
</p:tagLst>
</file>

<file path=ppt/tags/tag24.xml><?xml version="1.0" encoding="utf-8"?>
<p:tagLst xmlns:p="http://schemas.openxmlformats.org/presentationml/2006/main">
  <p:tag name="KSO_WM_UNIT_VALUE" val="209*209"/>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7979_3*l_h_x*1_2_1"/>
  <p:tag name="KSO_WM_TEMPLATE_CATEGORY" val="diagram"/>
  <p:tag name="KSO_WM_TEMPLATE_INDEX" val="20227979"/>
  <p:tag name="KSO_WM_UNIT_LAYERLEVEL" val="1_1_1"/>
  <p:tag name="KSO_WM_TAG_VERSION" val="1.0"/>
  <p:tag name="KSO_WM_BEAUTIFY_FLAG" val="#wm#"/>
</p:tagLst>
</file>

<file path=ppt/tags/tag240.xml><?xml version="1.0" encoding="utf-8"?>
<p:tagLst xmlns:p="http://schemas.openxmlformats.org/presentationml/2006/main">
  <p:tag name="KSO_WM_BEAUTIFY_FLAG" val=""/>
</p:tagLst>
</file>

<file path=ppt/tags/tag241.xml><?xml version="1.0" encoding="utf-8"?>
<p:tagLst xmlns:p="http://schemas.openxmlformats.org/presentationml/2006/main">
  <p:tag name="KSO_WM_BEAUTIFY_FLAG" val=""/>
</p:tagLst>
</file>

<file path=ppt/tags/tag242.xml><?xml version="1.0" encoding="utf-8"?>
<p:tagLst xmlns:p="http://schemas.openxmlformats.org/presentationml/2006/main">
  <p:tag name="KSO_WM_BEAUTIFY_FLAG" val=""/>
</p:tagLst>
</file>

<file path=ppt/tags/tag243.xml><?xml version="1.0" encoding="utf-8"?>
<p:tagLst xmlns:p="http://schemas.openxmlformats.org/presentationml/2006/main">
  <p:tag name="KSO_WM_BEAUTIFY_FLAG" val=""/>
</p:tagLst>
</file>

<file path=ppt/tags/tag244.xml><?xml version="1.0" encoding="utf-8"?>
<p:tagLst xmlns:p="http://schemas.openxmlformats.org/presentationml/2006/main">
  <p:tag name="KSO_WM_BEAUTIFY_FLAG" val=""/>
</p:tagLst>
</file>

<file path=ppt/tags/tag245.xml><?xml version="1.0" encoding="utf-8"?>
<p:tagLst xmlns:p="http://schemas.openxmlformats.org/presentationml/2006/main">
  <p:tag name="KSO_WM_BEAUTIFY_FLAG" val=""/>
</p:tagLst>
</file>

<file path=ppt/tags/tag246.xml><?xml version="1.0" encoding="utf-8"?>
<p:tagLst xmlns:p="http://schemas.openxmlformats.org/presentationml/2006/main">
  <p:tag name="KSO_WM_BEAUTIFY_FLAG" val=""/>
</p:tagLst>
</file>

<file path=ppt/tags/tag247.xml><?xml version="1.0" encoding="utf-8"?>
<p:tagLst xmlns:p="http://schemas.openxmlformats.org/presentationml/2006/main">
  <p:tag name="KSO_WM_BEAUTIFY_FLAG" val=""/>
</p:tagLst>
</file>

<file path=ppt/tags/tag248.xml><?xml version="1.0" encoding="utf-8"?>
<p:tagLst xmlns:p="http://schemas.openxmlformats.org/presentationml/2006/main">
  <p:tag name="KSO_WM_BEAUTIFY_FLAG" val=""/>
</p:tagLst>
</file>

<file path=ppt/tags/tag249.xml><?xml version="1.0" encoding="utf-8"?>
<p:tagLst xmlns:p="http://schemas.openxmlformats.org/presentationml/2006/main">
  <p:tag name="KSO_WM_BEAUTIFY_FLAG" val=""/>
</p:tagLst>
</file>

<file path=ppt/tags/tag25.xml><?xml version="1.0" encoding="utf-8"?>
<p:tagLst xmlns:p="http://schemas.openxmlformats.org/presentationml/2006/main">
  <p:tag name="KSO_WM_UNIT_VALUE" val="208*208"/>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7979_3*l_h_x*1_3_1"/>
  <p:tag name="KSO_WM_TEMPLATE_CATEGORY" val="diagram"/>
  <p:tag name="KSO_WM_TEMPLATE_INDEX" val="20227979"/>
  <p:tag name="KSO_WM_UNIT_LAYERLEVEL" val="1_1_1"/>
  <p:tag name="KSO_WM_TAG_VERSION" val="1.0"/>
  <p:tag name="KSO_WM_BEAUTIFY_FLAG" val="#wm#"/>
</p:tagLst>
</file>

<file path=ppt/tags/tag250.xml><?xml version="1.0" encoding="utf-8"?>
<p:tagLst xmlns:p="http://schemas.openxmlformats.org/presentationml/2006/main">
  <p:tag name="KSO_WM_BEAUTIFY_FLAG" val=""/>
</p:tagLst>
</file>

<file path=ppt/tags/tag251.xml><?xml version="1.0" encoding="utf-8"?>
<p:tagLst xmlns:p="http://schemas.openxmlformats.org/presentationml/2006/main">
  <p:tag name="KSO_WM_BEAUTIFY_FLAG" val=""/>
</p:tagLst>
</file>

<file path=ppt/tags/tag252.xml><?xml version="1.0" encoding="utf-8"?>
<p:tagLst xmlns:p="http://schemas.openxmlformats.org/presentationml/2006/main">
  <p:tag name="TABLE_ENDDRAG_ORIGIN_RECT" val="534*163"/>
  <p:tag name="TABLE_ENDDRAG_RECT" val="76*186*534*163"/>
</p:tagLst>
</file>

<file path=ppt/tags/tag253.xml><?xml version="1.0" encoding="utf-8"?>
<p:tagLst xmlns:p="http://schemas.openxmlformats.org/presentationml/2006/main">
  <p:tag name="COMMONDATA" val="eyJoZGlkIjoiYTVhMzUzYzA1OWE2YTZhOTEzZGE3MDg3NWE2YTcxMjAifQ=="/>
</p:tagLst>
</file>

<file path=ppt/tags/tag26.xml><?xml version="1.0" encoding="utf-8"?>
<p:tagLst xmlns:p="http://schemas.openxmlformats.org/presentationml/2006/main">
  <p:tag name="MH" val="20161022203400"/>
  <p:tag name="MH_LIBRARY" val="GRAPHIC"/>
  <p:tag name="MH_TYPE" val="Other"/>
  <p:tag name="MH_ORDER" val="1"/>
</p:tagLst>
</file>

<file path=ppt/tags/tag27.xml><?xml version="1.0" encoding="utf-8"?>
<p:tagLst xmlns:p="http://schemas.openxmlformats.org/presentationml/2006/main">
  <p:tag name="MH" val="20161022203400"/>
  <p:tag name="MH_LIBRARY" val="GRAPHIC"/>
  <p:tag name="MH_TYPE" val="Other"/>
  <p:tag name="MH_ORDER" val="2"/>
</p:tagLst>
</file>

<file path=ppt/tags/tag28.xml><?xml version="1.0" encoding="utf-8"?>
<p:tagLst xmlns:p="http://schemas.openxmlformats.org/presentationml/2006/main">
  <p:tag name="MH" val="20161022203400"/>
  <p:tag name="MH_LIBRARY" val="GRAPHIC"/>
  <p:tag name="MH_TYPE" val="Other"/>
  <p:tag name="MH_ORDER" val="3"/>
</p:tagLst>
</file>

<file path=ppt/tags/tag29.xml><?xml version="1.0" encoding="utf-8"?>
<p:tagLst xmlns:p="http://schemas.openxmlformats.org/presentationml/2006/main">
  <p:tag name="MH" val="20160830110146"/>
  <p:tag name="MH_LIBRARY" val="CONTENTS"/>
  <p:tag name="MH_TYPE" val="OTHERS"/>
  <p:tag name="ID" val="553512"/>
</p:tagLst>
</file>

<file path=ppt/tags/tag3.xml><?xml version="1.0" encoding="utf-8"?>
<p:tagLst xmlns:p="http://schemas.openxmlformats.org/presentationml/2006/main">
  <p:tag name="MH" val="20161022203400"/>
  <p:tag name="MH_LIBRARY" val="GRAPHIC"/>
  <p:tag name="MH_TYPE" val="Other"/>
  <p:tag name="MH_ORDER" val="3"/>
</p:tagLst>
</file>

<file path=ppt/tags/tag30.xml><?xml version="1.0" encoding="utf-8"?>
<p:tagLst xmlns:p="http://schemas.openxmlformats.org/presentationml/2006/main">
  <p:tag name="MH" val="20161022192605"/>
  <p:tag name="MH_LIBRARY" val="GRAPHIC"/>
  <p:tag name="MH_TYPE" val="Text"/>
  <p:tag name="MH_ORDER" val="1"/>
</p:tagLst>
</file>

<file path=ppt/tags/tag31.xml><?xml version="1.0" encoding="utf-8"?>
<p:tagLst xmlns:p="http://schemas.openxmlformats.org/presentationml/2006/main">
  <p:tag name="MH" val="20161022192605"/>
  <p:tag name="MH_LIBRARY" val="GRAPHIC"/>
  <p:tag name="MH_TYPE" val="Text"/>
  <p:tag name="MH_ORDER" val="2"/>
</p:tagLst>
</file>

<file path=ppt/tags/tag32.xml><?xml version="1.0" encoding="utf-8"?>
<p:tagLst xmlns:p="http://schemas.openxmlformats.org/presentationml/2006/main">
  <p:tag name="MH" val="20161022192605"/>
  <p:tag name="MH_LIBRARY" val="GRAPHIC"/>
  <p:tag name="MH_TYPE" val="Text"/>
  <p:tag name="MH_ORDER" val="3"/>
</p:tagLst>
</file>

<file path=ppt/tags/tag33.xml><?xml version="1.0" encoding="utf-8"?>
<p:tagLst xmlns:p="http://schemas.openxmlformats.org/presentationml/2006/main">
  <p:tag name="MH" val="20161022192605"/>
  <p:tag name="MH_LIBRARY" val="GRAPHIC"/>
  <p:tag name="MH_TYPE" val="Text"/>
  <p:tag name="MH_ORDER" val="4"/>
</p:tagLst>
</file>

<file path=ppt/tags/tag34.xml><?xml version="1.0" encoding="utf-8"?>
<p:tagLst xmlns:p="http://schemas.openxmlformats.org/presentationml/2006/main">
  <p:tag name="MH" val="20161022203400"/>
  <p:tag name="MH_LIBRARY" val="GRAPHIC"/>
  <p:tag name="MH_TYPE" val="Other"/>
  <p:tag name="MH_ORDER" val="3"/>
</p:tagLst>
</file>

<file path=ppt/tags/tag35.xml><?xml version="1.0" encoding="utf-8"?>
<p:tagLst xmlns:p="http://schemas.openxmlformats.org/presentationml/2006/main">
  <p:tag name="MH" val="20161022192605"/>
  <p:tag name="MH_LIBRARY" val="GRAPHIC"/>
  <p:tag name="MH_TYPE" val="Text"/>
  <p:tag name="MH_ORDER" val="1"/>
</p:tagLst>
</file>

<file path=ppt/tags/tag36.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83_6*l_h_i*1_1_1"/>
  <p:tag name="KSO_WM_TEMPLATE_CATEGORY" val="diagram"/>
  <p:tag name="KSO_WM_TEMPLATE_INDEX" val="20228083"/>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8.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83_6*l_h_f*1_1_1"/>
  <p:tag name="KSO_WM_TEMPLATE_CATEGORY" val="diagram"/>
  <p:tag name="KSO_WM_TEMPLATE_INDEX" val="20228083"/>
  <p:tag name="KSO_WM_UNIT_LAYERLEVEL" val="1_1_1"/>
  <p:tag name="KSO_WM_TAG_VERSION" val="1.0"/>
  <p:tag name="KSO_WM_BEAUTIFY_FLAG" val="#wm#"/>
  <p:tag name="KSO_WM_UNIT_TEXT_FILL_FORE_SCHEMECOLOR_INDEX" val="13"/>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28083_6*l_h_i*1_1_1"/>
  <p:tag name="KSO_WM_TEMPLATE_CATEGORY" val="diagram"/>
  <p:tag name="KSO_WM_TEMPLATE_INDEX" val="20228083"/>
  <p:tag name="KSO_WM_UNIT_LAYERLEVEL" val="1_1_1"/>
  <p:tag name="KSO_WM_TAG_VERSION" val="1.0"/>
  <p:tag name="KSO_WM_BEAUTIFY_FLAG" val="#wm#"/>
  <p:tag name="KSO_WM_UNIT_TEXT_FILL_FORE_SCHEMECOLOR_INDEX" val="5"/>
  <p:tag name="KSO_WM_UNIT_TEXT_FILL_TYPE" val="1"/>
</p:tagLst>
</file>

<file path=ppt/tags/tag4.xml><?xml version="1.0" encoding="utf-8"?>
<p:tagLst xmlns:p="http://schemas.openxmlformats.org/presentationml/2006/main">
  <p:tag name="MH" val="20160830110146"/>
  <p:tag name="MH_LIBRARY" val="CONTENTS"/>
  <p:tag name="MH_TYPE" val="OTHERS"/>
  <p:tag name="ID" val="553512"/>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83_6*l_h_i*1_1_2"/>
  <p:tag name="KSO_WM_TEMPLATE_CATEGORY" val="diagram"/>
  <p:tag name="KSO_WM_TEMPLATE_INDEX" val="20228083"/>
  <p:tag name="KSO_WM_UNIT_LAYERLEVEL" val="1_1_1"/>
  <p:tag name="KSO_WM_TAG_VERSION" val="1.0"/>
  <p:tag name="KSO_WM_BEAUTIFY_FLAG" val="#wm#"/>
  <p:tag name="KSO_WM_UNIT_LINE_FORE_SCHEMECOLOR_INDEX" val="5"/>
  <p:tag name="KSO_WM_UNIT_LINE_FILL_TYPE" val="2"/>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83_6*l_h_i*1_1_3"/>
  <p:tag name="KSO_WM_TEMPLATE_CATEGORY" val="diagram"/>
  <p:tag name="KSO_WM_TEMPLATE_INDEX" val="20228083"/>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83_6*l_h_i*1_1_4"/>
  <p:tag name="KSO_WM_TEMPLATE_CATEGORY" val="diagram"/>
  <p:tag name="KSO_WM_TEMPLATE_INDEX" val="20228083"/>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3.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83_6*l_h_a*1_1_1"/>
  <p:tag name="KSO_WM_TEMPLATE_CATEGORY" val="diagram"/>
  <p:tag name="KSO_WM_TEMPLATE_INDEX" val="20228083"/>
  <p:tag name="KSO_WM_UNIT_LAYERLEVEL" val="1_1_1"/>
  <p:tag name="KSO_WM_TAG_VERSION" val="1.0"/>
  <p:tag name="KSO_WM_BEAUTIFY_FLAG" val="#wm#"/>
  <p:tag name="KSO_WM_UNIT_TEXT_FILL_FORE_SCHEMECOLOR_INDEX" val="14"/>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83_6*l_h_i*1_4_1"/>
  <p:tag name="KSO_WM_TEMPLATE_CATEGORY" val="diagram"/>
  <p:tag name="KSO_WM_TEMPLATE_INDEX" val="20228083"/>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45.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28083_6*l_h_f*1_4_1"/>
  <p:tag name="KSO_WM_TEMPLATE_CATEGORY" val="diagram"/>
  <p:tag name="KSO_WM_TEMPLATE_INDEX" val="20228083"/>
  <p:tag name="KSO_WM_UNIT_LAYERLEVEL" val="1_1_1"/>
  <p:tag name="KSO_WM_TAG_VERSION" val="1.0"/>
  <p:tag name="KSO_WM_BEAUTIFY_FLAG" val="#wm#"/>
  <p:tag name="KSO_WM_UNIT_TEXT_FILL_FORE_SCHEMECOLOR_INDEX" val="13"/>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228083_6*l_h_i*1_4_1"/>
  <p:tag name="KSO_WM_TEMPLATE_CATEGORY" val="diagram"/>
  <p:tag name="KSO_WM_TEMPLATE_INDEX" val="20228083"/>
  <p:tag name="KSO_WM_UNIT_LAYERLEVEL" val="1_1_1"/>
  <p:tag name="KSO_WM_TAG_VERSION" val="1.0"/>
  <p:tag name="KSO_WM_BEAUTIFY_FLAG" val="#wm#"/>
  <p:tag name="KSO_WM_UNIT_TEXT_FILL_FORE_SCHEMECOLOR_INDEX" val="5"/>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83_6*l_h_i*1_4_2"/>
  <p:tag name="KSO_WM_TEMPLATE_CATEGORY" val="diagram"/>
  <p:tag name="KSO_WM_TEMPLATE_INDEX" val="20228083"/>
  <p:tag name="KSO_WM_UNIT_LAYERLEVEL" val="1_1_1"/>
  <p:tag name="KSO_WM_TAG_VERSION" val="1.0"/>
  <p:tag name="KSO_WM_BEAUTIFY_FLAG" val="#wm#"/>
  <p:tag name="KSO_WM_UNIT_LINE_FORE_SCHEMECOLOR_INDEX" val="5"/>
  <p:tag name="KSO_WM_UNIT_LINE_FILL_TYPE" val="2"/>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83_6*l_h_i*1_4_3"/>
  <p:tag name="KSO_WM_TEMPLATE_CATEGORY" val="diagram"/>
  <p:tag name="KSO_WM_TEMPLATE_INDEX" val="20228083"/>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8083_6*l_h_i*1_4_4"/>
  <p:tag name="KSO_WM_TEMPLATE_CATEGORY" val="diagram"/>
  <p:tag name="KSO_WM_TEMPLATE_INDEX" val="20228083"/>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5.xml><?xml version="1.0" encoding="utf-8"?>
<p:tagLst xmlns:p="http://schemas.openxmlformats.org/presentationml/2006/main">
  <p:tag name="MH" val="20161022192605"/>
  <p:tag name="MH_LIBRARY" val="GRAPHIC"/>
  <p:tag name="MH_TYPE" val="Text"/>
  <p:tag name="MH_ORDER" val="1"/>
</p:tagLst>
</file>

<file path=ppt/tags/tag50.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83_6*l_h_a*1_4_1"/>
  <p:tag name="KSO_WM_TEMPLATE_CATEGORY" val="diagram"/>
  <p:tag name="KSO_WM_TEMPLATE_INDEX" val="20228083"/>
  <p:tag name="KSO_WM_UNIT_LAYERLEVEL" val="1_1_1"/>
  <p:tag name="KSO_WM_TAG_VERSION" val="1.0"/>
  <p:tag name="KSO_WM_BEAUTIFY_FLAG" val="#wm#"/>
  <p:tag name="KSO_WM_UNIT_TEXT_FILL_FORE_SCHEMECOLOR_INDEX" val="14"/>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83_6*l_h_i*1_2_1"/>
  <p:tag name="KSO_WM_TEMPLATE_CATEGORY" val="diagram"/>
  <p:tag name="KSO_WM_TEMPLATE_INDEX" val="20228083"/>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52.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83_6*l_h_f*1_2_1"/>
  <p:tag name="KSO_WM_TEMPLATE_CATEGORY" val="diagram"/>
  <p:tag name="KSO_WM_TEMPLATE_INDEX" val="20228083"/>
  <p:tag name="KSO_WM_UNIT_LAYERLEVEL" val="1_1_1"/>
  <p:tag name="KSO_WM_TAG_VERSION" val="1.0"/>
  <p:tag name="KSO_WM_BEAUTIFY_FLAG" val="#wm#"/>
  <p:tag name="KSO_WM_UNIT_TEXT_FILL_FORE_SCHEMECOLOR_INDEX" val="13"/>
  <p:tag name="KSO_WM_UNIT_TEX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28083_6*l_h_i*1_2_1"/>
  <p:tag name="KSO_WM_TEMPLATE_CATEGORY" val="diagram"/>
  <p:tag name="KSO_WM_TEMPLATE_INDEX" val="20228083"/>
  <p:tag name="KSO_WM_UNIT_LAYERLEVEL" val="1_1_1"/>
  <p:tag name="KSO_WM_TAG_VERSION" val="1.0"/>
  <p:tag name="KSO_WM_BEAUTIFY_FLAG" val="#wm#"/>
  <p:tag name="KSO_WM_UNIT_TEXT_FILL_FORE_SCHEMECOLOR_INDEX" val="5"/>
  <p:tag name="KSO_WM_UNIT_TEXT_FILL_TYPE"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83_6*l_h_i*1_2_2"/>
  <p:tag name="KSO_WM_TEMPLATE_CATEGORY" val="diagram"/>
  <p:tag name="KSO_WM_TEMPLATE_INDEX" val="20228083"/>
  <p:tag name="KSO_WM_UNIT_LAYERLEVEL" val="1_1_1"/>
  <p:tag name="KSO_WM_TAG_VERSION" val="1.0"/>
  <p:tag name="KSO_WM_BEAUTIFY_FLAG" val="#wm#"/>
  <p:tag name="KSO_WM_UNIT_LINE_FORE_SCHEMECOLOR_INDEX" val="5"/>
  <p:tag name="KSO_WM_UNIT_LINE_FILL_TYPE" val="2"/>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83_6*l_h_i*1_2_3"/>
  <p:tag name="KSO_WM_TEMPLATE_CATEGORY" val="diagram"/>
  <p:tag name="KSO_WM_TEMPLATE_INDEX" val="20228083"/>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83_6*l_h_i*1_2_4"/>
  <p:tag name="KSO_WM_TEMPLATE_CATEGORY" val="diagram"/>
  <p:tag name="KSO_WM_TEMPLATE_INDEX" val="20228083"/>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57.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83_6*l_h_a*1_2_1"/>
  <p:tag name="KSO_WM_TEMPLATE_CATEGORY" val="diagram"/>
  <p:tag name="KSO_WM_TEMPLATE_INDEX" val="20228083"/>
  <p:tag name="KSO_WM_UNIT_LAYERLEVEL" val="1_1_1"/>
  <p:tag name="KSO_WM_TAG_VERSION" val="1.0"/>
  <p:tag name="KSO_WM_BEAUTIFY_FLAG" val="#wm#"/>
  <p:tag name="KSO_WM_UNIT_TEXT_FILL_FORE_SCHEMECOLOR_INDEX" val="14"/>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83_6*l_h_i*1_3_1"/>
  <p:tag name="KSO_WM_TEMPLATE_CATEGORY" val="diagram"/>
  <p:tag name="KSO_WM_TEMPLATE_INDEX" val="20228083"/>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9.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083_6*l_h_f*1_3_1"/>
  <p:tag name="KSO_WM_TEMPLATE_CATEGORY" val="diagram"/>
  <p:tag name="KSO_WM_TEMPLATE_INDEX" val="20228083"/>
  <p:tag name="KSO_WM_UNIT_LAYERLEVEL" val="1_1_1"/>
  <p:tag name="KSO_WM_TAG_VERSION" val="1.0"/>
  <p:tag name="KSO_WM_BEAUTIFY_FLAG" val="#wm#"/>
  <p:tag name="KSO_WM_UNIT_TEXT_FILL_FORE_SCHEMECOLOR_INDEX" val="13"/>
  <p:tag name="KSO_WM_UNIT_TEXT_FILL_TYPE" val="1"/>
</p:tagLst>
</file>

<file path=ppt/tags/tag6.xml><?xml version="1.0" encoding="utf-8"?>
<p:tagLst xmlns:p="http://schemas.openxmlformats.org/presentationml/2006/main">
  <p:tag name="MH" val="20161022192605"/>
  <p:tag name="MH_LIBRARY" val="GRAPHIC"/>
  <p:tag name="MH_TYPE" val="Text"/>
  <p:tag name="MH_ORDER" val="2"/>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28083_6*l_h_i*1_3_1"/>
  <p:tag name="KSO_WM_TEMPLATE_CATEGORY" val="diagram"/>
  <p:tag name="KSO_WM_TEMPLATE_INDEX" val="20228083"/>
  <p:tag name="KSO_WM_UNIT_LAYERLEVEL" val="1_1_1"/>
  <p:tag name="KSO_WM_TAG_VERSION" val="1.0"/>
  <p:tag name="KSO_WM_BEAUTIFY_FLAG" val="#wm#"/>
  <p:tag name="KSO_WM_UNIT_TEXT_FILL_FORE_SCHEMECOLOR_INDEX" val="5"/>
  <p:tag name="KSO_WM_UNIT_TEX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83_6*l_h_i*1_3_2"/>
  <p:tag name="KSO_WM_TEMPLATE_CATEGORY" val="diagram"/>
  <p:tag name="KSO_WM_TEMPLATE_INDEX" val="20228083"/>
  <p:tag name="KSO_WM_UNIT_LAYERLEVEL" val="1_1_1"/>
  <p:tag name="KSO_WM_TAG_VERSION" val="1.0"/>
  <p:tag name="KSO_WM_BEAUTIFY_FLAG" val="#wm#"/>
  <p:tag name="KSO_WM_UNIT_LINE_FORE_SCHEMECOLOR_INDEX" val="5"/>
  <p:tag name="KSO_WM_UNIT_LINE_FILL_TYPE" val="2"/>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83_6*l_h_i*1_3_3"/>
  <p:tag name="KSO_WM_TEMPLATE_CATEGORY" val="diagram"/>
  <p:tag name="KSO_WM_TEMPLATE_INDEX" val="20228083"/>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83_6*l_h_i*1_3_4"/>
  <p:tag name="KSO_WM_TEMPLATE_CATEGORY" val="diagram"/>
  <p:tag name="KSO_WM_TEMPLATE_INDEX" val="20228083"/>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64.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83_6*l_h_a*1_3_1"/>
  <p:tag name="KSO_WM_TEMPLATE_CATEGORY" val="diagram"/>
  <p:tag name="KSO_WM_TEMPLATE_INDEX" val="20228083"/>
  <p:tag name="KSO_WM_UNIT_LAYERLEVEL" val="1_1_1"/>
  <p:tag name="KSO_WM_TAG_VERSION" val="1.0"/>
  <p:tag name="KSO_WM_BEAUTIFY_FLAG" val="#wm#"/>
  <p:tag name="KSO_WM_UNIT_TEXT_FILL_FORE_SCHEMECOLOR_INDEX" val="14"/>
  <p:tag name="KSO_WM_UNIT_TEXT_FILL_TYPE"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8083_6*l_h_i*1_5_1"/>
  <p:tag name="KSO_WM_TEMPLATE_CATEGORY" val="diagram"/>
  <p:tag name="KSO_WM_TEMPLATE_INDEX" val="20228083"/>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6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28083_6*l_h_f*1_5_1"/>
  <p:tag name="KSO_WM_TEMPLATE_CATEGORY" val="diagram"/>
  <p:tag name="KSO_WM_TEMPLATE_INDEX" val="20228083"/>
  <p:tag name="KSO_WM_UNIT_LAYERLEVEL" val="1_1_1"/>
  <p:tag name="KSO_WM_TAG_VERSION" val="1.0"/>
  <p:tag name="KSO_WM_BEAUTIFY_FLAG" val="#wm#"/>
  <p:tag name="KSO_WM_UNIT_TEXT_FILL_FORE_SCHEMECOLOR_INDEX" val="13"/>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20228083_6*l_h_i*1_5_1"/>
  <p:tag name="KSO_WM_TEMPLATE_CATEGORY" val="diagram"/>
  <p:tag name="KSO_WM_TEMPLATE_INDEX" val="20228083"/>
  <p:tag name="KSO_WM_UNIT_LAYERLEVEL" val="1_1_1"/>
  <p:tag name="KSO_WM_TAG_VERSION" val="1.0"/>
  <p:tag name="KSO_WM_BEAUTIFY_FLAG" val="#wm#"/>
  <p:tag name="KSO_WM_UNIT_TEXT_FILL_FORE_SCHEMECOLOR_INDEX" val="5"/>
  <p:tag name="KSO_WM_UNIT_TEXT_FILL_TYPE"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28083_6*l_h_i*1_5_2"/>
  <p:tag name="KSO_WM_TEMPLATE_CATEGORY" val="diagram"/>
  <p:tag name="KSO_WM_TEMPLATE_INDEX" val="20228083"/>
  <p:tag name="KSO_WM_UNIT_LAYERLEVEL" val="1_1_1"/>
  <p:tag name="KSO_WM_TAG_VERSION" val="1.0"/>
  <p:tag name="KSO_WM_BEAUTIFY_FLAG" val="#wm#"/>
  <p:tag name="KSO_WM_UNIT_LINE_FORE_SCHEMECOLOR_INDEX" val="5"/>
  <p:tag name="KSO_WM_UNIT_LINE_FILL_TYPE" val="2"/>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28083_6*l_h_i*1_5_3"/>
  <p:tag name="KSO_WM_TEMPLATE_CATEGORY" val="diagram"/>
  <p:tag name="KSO_WM_TEMPLATE_INDEX" val="20228083"/>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7.xml><?xml version="1.0" encoding="utf-8"?>
<p:tagLst xmlns:p="http://schemas.openxmlformats.org/presentationml/2006/main">
  <p:tag name="MH" val="20161022192605"/>
  <p:tag name="MH_LIBRARY" val="GRAPHIC"/>
  <p:tag name="MH_TYPE" val="Text"/>
  <p:tag name="MH_ORDER" val="4"/>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4"/>
  <p:tag name="KSO_WM_UNIT_ID" val="diagram20228083_6*l_h_i*1_5_4"/>
  <p:tag name="KSO_WM_TEMPLATE_CATEGORY" val="diagram"/>
  <p:tag name="KSO_WM_TEMPLATE_INDEX" val="20228083"/>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71.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8083_6*l_h_a*1_5_1"/>
  <p:tag name="KSO_WM_TEMPLATE_CATEGORY" val="diagram"/>
  <p:tag name="KSO_WM_TEMPLATE_INDEX" val="20228083"/>
  <p:tag name="KSO_WM_UNIT_LAYERLEVEL" val="1_1_1"/>
  <p:tag name="KSO_WM_TAG_VERSION" val="1.0"/>
  <p:tag name="KSO_WM_BEAUTIFY_FLAG" val="#wm#"/>
  <p:tag name="KSO_WM_UNIT_TEXT_FILL_FORE_SCHEMECOLOR_INDEX" val="14"/>
  <p:tag name="KSO_WM_UNIT_TEXT_FILL_TYPE"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20228083_6*l_h_i*1_6_1"/>
  <p:tag name="KSO_WM_TEMPLATE_CATEGORY" val="diagram"/>
  <p:tag name="KSO_WM_TEMPLATE_INDEX" val="20228083"/>
  <p:tag name="KSO_WM_UNIT_LAYERLEVEL" val="1_1_1"/>
  <p:tag name="KSO_WM_TAG_VERSION" val="1.0"/>
  <p:tag name="KSO_WM_BEAUTIFY_FLAG" val="#wm#"/>
  <p:tag name="KSO_WM_UNIT_LINE_FORE_SCHEMECOLOR_INDEX" val="5"/>
  <p:tag name="KSO_WM_UNIT_LINE_FILL_TYPE"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ID" val="diagram20228083_6*l_h_i*1_6_2"/>
  <p:tag name="KSO_WM_TEMPLATE_CATEGORY" val="diagram"/>
  <p:tag name="KSO_WM_TEMPLATE_INDEX" val="20228083"/>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74.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diagram20228083_6*l_h_f*1_6_1"/>
  <p:tag name="KSO_WM_TEMPLATE_CATEGORY" val="diagram"/>
  <p:tag name="KSO_WM_TEMPLATE_INDEX" val="20228083"/>
  <p:tag name="KSO_WM_UNIT_LAYERLEVEL" val="1_1_1"/>
  <p:tag name="KSO_WM_TAG_VERSION" val="1.0"/>
  <p:tag name="KSO_WM_BEAUTIFY_FLAG" val="#wm#"/>
  <p:tag name="KSO_WM_UNIT_TEXT_FILL_FORE_SCHEMECOLOR_INDEX" val="13"/>
  <p:tag name="KSO_WM_UNIT_TEXT_FILL_TYPE"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1"/>
  <p:tag name="KSO_WM_UNIT_ID" val="diagram20228083_6*l_h_i*1_6_1"/>
  <p:tag name="KSO_WM_TEMPLATE_CATEGORY" val="diagram"/>
  <p:tag name="KSO_WM_TEMPLATE_INDEX" val="20228083"/>
  <p:tag name="KSO_WM_UNIT_LAYERLEVEL" val="1_1_1"/>
  <p:tag name="KSO_WM_TAG_VERSION" val="1.0"/>
  <p:tag name="KSO_WM_BEAUTIFY_FLAG" val="#wm#"/>
  <p:tag name="KSO_WM_UNIT_TEXT_FILL_FORE_SCHEMECOLOR_INDEX" val="5"/>
  <p:tag name="KSO_WM_UNIT_TEXT_FILL_TYPE" val="1"/>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3"/>
  <p:tag name="KSO_WM_UNIT_ID" val="diagram20228083_6*l_h_i*1_6_3"/>
  <p:tag name="KSO_WM_TEMPLATE_CATEGORY" val="diagram"/>
  <p:tag name="KSO_WM_TEMPLATE_INDEX" val="20228083"/>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4"/>
  <p:tag name="KSO_WM_UNIT_ID" val="diagram20228083_6*l_h_i*1_6_4"/>
  <p:tag name="KSO_WM_TEMPLATE_CATEGORY" val="diagram"/>
  <p:tag name="KSO_WM_TEMPLATE_INDEX" val="20228083"/>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78.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6_1"/>
  <p:tag name="KSO_WM_UNIT_ID" val="diagram20228083_6*l_h_a*1_6_1"/>
  <p:tag name="KSO_WM_TEMPLATE_CATEGORY" val="diagram"/>
  <p:tag name="KSO_WM_TEMPLATE_INDEX" val="20228083"/>
  <p:tag name="KSO_WM_UNIT_LAYERLEVEL" val="1_1_1"/>
  <p:tag name="KSO_WM_TAG_VERSION" val="1.0"/>
  <p:tag name="KSO_WM_BEAUTIFY_FLAG" val="#wm#"/>
  <p:tag name="KSO_WM_UNIT_TEXT_FILL_FORE_SCHEMECOLOR_INDEX" val="14"/>
  <p:tag name="KSO_WM_UNIT_TEXT_FILL_TYPE" val="1"/>
</p:tagLst>
</file>

<file path=ppt/tags/tag7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83_6*a*1"/>
  <p:tag name="KSO_WM_TEMPLATE_CATEGORY" val="diagram"/>
  <p:tag name="KSO_WM_TEMPLATE_INDEX" val="20228083"/>
  <p:tag name="KSO_WM_UNIT_LAYERLEVEL" val="1"/>
  <p:tag name="KSO_WM_TAG_VERSION" val="1.0"/>
  <p:tag name="KSO_WM_BEAUTIFY_FLAG" val="#wm#"/>
  <p:tag name="KSO_WM_UNIT_TEXT_FILL_FORE_SCHEMECOLOR_INDEX" val="15"/>
  <p:tag name="KSO_WM_UNIT_TEXT_FILL_TYPE" val="1"/>
</p:tagLst>
</file>

<file path=ppt/tags/tag8.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80.xml><?xml version="1.0" encoding="utf-8"?>
<p:tagLst xmlns:p="http://schemas.openxmlformats.org/presentationml/2006/main">
  <p:tag name="TABLE_ENDDRAG_ORIGIN_RECT" val="604*325"/>
  <p:tag name="TABLE_ENDDRAG_RECT" val="86*115*604*325"/>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模板">
  <a:themeElements>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模板">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lnDef>
  </a:objectDefaults>
  <a:extraClrSchemeLst>
    <a:extraClrScheme>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模板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模板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模板">
  <a:themeElements>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模板">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lnDef>
  </a:objectDefaults>
  <a:extraClrSchemeLst>
    <a:extraClrScheme>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模板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模板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4">
      <a:majorFont>
        <a:latin typeface="Nexa Light"/>
        <a:ea typeface="华康少女文字W5(P)"/>
        <a:cs typeface=""/>
      </a:majorFont>
      <a:minorFont>
        <a:latin typeface="Nexa Light"/>
        <a:ea typeface="华康少女文字W5(P)"/>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模板">
  <a:themeElements>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模板">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lnDef>
  </a:objectDefaults>
  <a:extraClrSchemeLst>
    <a:extraClrScheme>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模板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模板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9_模板">
  <a:themeElements>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模板">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lnDef>
  </a:objectDefaults>
  <a:extraClrSchemeLst>
    <a:extraClrScheme>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模板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模板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28685</Words>
  <Application>WPS 演示</Application>
  <PresentationFormat/>
  <Paragraphs>1785</Paragraphs>
  <Slides>128</Slides>
  <Notes>0</Notes>
  <HiddenSlides>0</HiddenSlides>
  <MMClips>0</MMClips>
  <ScaleCrop>false</ScaleCrop>
  <HeadingPairs>
    <vt:vector size="8" baseType="variant">
      <vt:variant>
        <vt:lpstr>已用的字体</vt:lpstr>
      </vt:variant>
      <vt:variant>
        <vt:i4>29</vt:i4>
      </vt:variant>
      <vt:variant>
        <vt:lpstr>主题</vt:lpstr>
      </vt:variant>
      <vt:variant>
        <vt:i4>5</vt:i4>
      </vt:variant>
      <vt:variant>
        <vt:lpstr>嵌入 OLE 服务器</vt:lpstr>
      </vt:variant>
      <vt:variant>
        <vt:i4>1</vt:i4>
      </vt:variant>
      <vt:variant>
        <vt:lpstr>幻灯片标题</vt:lpstr>
      </vt:variant>
      <vt:variant>
        <vt:i4>128</vt:i4>
      </vt:variant>
    </vt:vector>
  </HeadingPairs>
  <TitlesOfParts>
    <vt:vector size="163" baseType="lpstr">
      <vt:lpstr>Arial</vt:lpstr>
      <vt:lpstr>宋体</vt:lpstr>
      <vt:lpstr>Wingdings</vt:lpstr>
      <vt:lpstr>文鼎中特广告体</vt:lpstr>
      <vt:lpstr>黑体</vt:lpstr>
      <vt:lpstr>楷体_GB2312</vt:lpstr>
      <vt:lpstr>新宋体</vt:lpstr>
      <vt:lpstr>微软雅黑</vt:lpstr>
      <vt:lpstr>Nexa Light</vt:lpstr>
      <vt:lpstr>华康少女文字W5(P)</vt:lpstr>
      <vt:lpstr>Segoe Print</vt:lpstr>
      <vt:lpstr>Tahoma</vt:lpstr>
      <vt:lpstr>Times New Roman</vt:lpstr>
      <vt:lpstr>华文新魏</vt:lpstr>
      <vt:lpstr>Calibri</vt:lpstr>
      <vt:lpstr>思源黑体 CN Heavy</vt:lpstr>
      <vt:lpstr>思源黑体 CN Regular</vt:lpstr>
      <vt:lpstr>思源黑体 CN Bold</vt:lpstr>
      <vt:lpstr>Arial Unicode MS</vt:lpstr>
      <vt:lpstr>Times New Roman</vt:lpstr>
      <vt:lpstr>汉仪晴空体W</vt:lpstr>
      <vt:lpstr>汉仪中黑简</vt:lpstr>
      <vt:lpstr>汉仪刚艺体-85W</vt:lpstr>
      <vt:lpstr>汉仪晓波折纸体简</vt:lpstr>
      <vt:lpstr>仿宋_GB2312</vt:lpstr>
      <vt:lpstr>仿宋</vt:lpstr>
      <vt:lpstr>宋体</vt:lpstr>
      <vt:lpstr>Lucida Sans Unicode</vt:lpstr>
      <vt:lpstr>华文琥珀</vt:lpstr>
      <vt:lpstr>模板</vt:lpstr>
      <vt:lpstr>1_模板</vt:lpstr>
      <vt:lpstr>Office 主题</vt:lpstr>
      <vt:lpstr>4_模板</vt:lpstr>
      <vt:lpstr>9_模板</vt:lpstr>
      <vt:lpstr>Equation.DSMT4</vt:lpstr>
      <vt:lpstr>项目二   增值税计算与申报</vt:lpstr>
      <vt:lpstr>PowerPoint 演示文稿</vt:lpstr>
      <vt:lpstr>PowerPoint 演示文稿</vt:lpstr>
      <vt:lpstr>PowerPoint 演示文稿</vt:lpstr>
      <vt:lpstr>PowerPoint 演示文稿</vt:lpstr>
      <vt:lpstr>一、增值税的征税范围 </vt:lpstr>
      <vt:lpstr>问题</vt:lpstr>
      <vt:lpstr>1.一般规定</vt:lpstr>
      <vt:lpstr>PowerPoint 演示文稿</vt:lpstr>
      <vt:lpstr>PowerPoint 演示文稿</vt:lpstr>
      <vt:lpstr>                                                                   </vt:lpstr>
      <vt:lpstr>PowerPoint 演示文稿</vt:lpstr>
      <vt:lpstr>PowerPoint 演示文稿</vt:lpstr>
      <vt:lpstr>PowerPoint 演示文稿</vt:lpstr>
      <vt:lpstr>    表2-1  一般纳税人、小规模纳税人认定标准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(三)财政部、国家税务总局规定的其他部分征免税项目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2、特殊销售方式下销售额的确定</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3.视同销售及价格明显偏低又无正当理由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二、小规模纳税人应纳税额的计算 </vt:lpstr>
      <vt:lpstr>PowerPoint 演示文稿</vt:lpstr>
      <vt:lpstr>PowerPoint 演示文稿</vt:lpstr>
      <vt:lpstr>三、进口货物应纳税额的计算 </vt:lpstr>
      <vt:lpstr>PowerPoint 演示文稿</vt:lpstr>
      <vt:lpstr>四、扣缴义务人应纳税额的计算</vt:lpstr>
      <vt:lpstr>PowerPoint 演示文稿</vt:lpstr>
      <vt:lpstr>任务三  增值税纳税申报</vt:lpstr>
      <vt:lpstr>PowerPoint 演示文稿</vt:lpstr>
      <vt:lpstr>PowerPoint 演示文稿</vt:lpstr>
      <vt:lpstr>PowerPoint 演示文稿</vt:lpstr>
      <vt:lpstr>PowerPoint 演示文稿</vt:lpstr>
      <vt:lpstr>二、纳税期限</vt:lpstr>
      <vt:lpstr>PowerPoint 演示文稿</vt:lpstr>
      <vt:lpstr>PowerPoint 演示文稿</vt:lpstr>
      <vt:lpstr>四、纳税申报 </vt:lpstr>
      <vt:lpstr>PowerPoint 演示文稿</vt:lpstr>
      <vt:lpstr>PowerPoint 演示文稿</vt:lpstr>
      <vt:lpstr>（二）小规模纳税人的纳税申报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任务四  出口货物退（免）税</vt:lpstr>
      <vt:lpstr>PowerPoint 演示文稿</vt:lpstr>
      <vt:lpstr>PowerPoint 演示文稿</vt:lpstr>
      <vt:lpstr>PowerPoint 演示文稿</vt:lpstr>
      <vt:lpstr>PowerPoint 演示文稿</vt:lpstr>
      <vt:lpstr>PowerPoint 演示文稿</vt:lpstr>
      <vt:lpstr>四、出口货物退(免)税的计算</vt:lpstr>
      <vt:lpstr>PowerPoint 演示文稿</vt:lpstr>
      <vt:lpstr>PowerPoint 演示文稿</vt:lpstr>
      <vt:lpstr>           </vt:lpstr>
      <vt:lpstr>PowerPoint 演示文稿</vt:lpstr>
      <vt:lpstr>2、购进免税料件和进料加工（步骤为七步）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星回°</cp:lastModifiedBy>
  <cp:revision>81</cp:revision>
  <dcterms:created xsi:type="dcterms:W3CDTF">2006-03-08T06:55:00Z</dcterms:created>
  <dcterms:modified xsi:type="dcterms:W3CDTF">2023-09-25T13:37:01Z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2052-12.1.0.15374</vt:lpwstr>
  </property>
  <property fmtid="{D5CDD505-2E9C-101B-9397-08002B2CF9AE}" pid="3" name="ICV">
    <vt:lpwstr>280510966D62440E9D9404103269C12B_12</vt:lpwstr>
  </property>
</Properties>
</file>