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1.svg" ContentType="image/svg+xml"/>
  <Override PartName="/ppt/media/image13.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 id="2147483680" r:id="rId4"/>
  </p:sldMasterIdLst>
  <p:notesMasterIdLst>
    <p:notesMasterId r:id="rId6"/>
  </p:notesMasterIdLst>
  <p:sldIdLst>
    <p:sldId id="465" r:id="rId5"/>
    <p:sldId id="2184" r:id="rId7"/>
    <p:sldId id="5008" r:id="rId8"/>
    <p:sldId id="2183" r:id="rId9"/>
    <p:sldId id="1110" r:id="rId10"/>
    <p:sldId id="1132" r:id="rId11"/>
    <p:sldId id="1415" r:id="rId12"/>
    <p:sldId id="3525" r:id="rId13"/>
    <p:sldId id="3524" r:id="rId14"/>
    <p:sldId id="3528" r:id="rId15"/>
    <p:sldId id="3526" r:id="rId16"/>
    <p:sldId id="1411" r:id="rId17"/>
    <p:sldId id="1133" r:id="rId18"/>
    <p:sldId id="1135" r:id="rId19"/>
    <p:sldId id="1136" r:id="rId20"/>
    <p:sldId id="1137" r:id="rId21"/>
    <p:sldId id="3502" r:id="rId22"/>
    <p:sldId id="3503" r:id="rId23"/>
    <p:sldId id="3504" r:id="rId24"/>
    <p:sldId id="1419" r:id="rId25"/>
    <p:sldId id="3530" r:id="rId26"/>
    <p:sldId id="3505" r:id="rId27"/>
    <p:sldId id="1422" r:id="rId28"/>
    <p:sldId id="3507" r:id="rId29"/>
    <p:sldId id="3506" r:id="rId30"/>
    <p:sldId id="1424" r:id="rId31"/>
    <p:sldId id="1426" r:id="rId32"/>
    <p:sldId id="1427" r:id="rId33"/>
    <p:sldId id="3531" r:id="rId34"/>
    <p:sldId id="1439" r:id="rId35"/>
    <p:sldId id="1139" r:id="rId36"/>
    <p:sldId id="1140" r:id="rId37"/>
    <p:sldId id="1141" r:id="rId38"/>
    <p:sldId id="1430" r:id="rId39"/>
    <p:sldId id="3532" r:id="rId40"/>
    <p:sldId id="1146" r:id="rId41"/>
    <p:sldId id="1148" r:id="rId42"/>
    <p:sldId id="3533" r:id="rId43"/>
    <p:sldId id="1149" r:id="rId44"/>
    <p:sldId id="1151" r:id="rId45"/>
    <p:sldId id="3534" r:id="rId46"/>
    <p:sldId id="1154" r:id="rId47"/>
    <p:sldId id="1152" r:id="rId48"/>
    <p:sldId id="1156" r:id="rId49"/>
    <p:sldId id="1159" r:id="rId50"/>
    <p:sldId id="1160" r:id="rId51"/>
    <p:sldId id="3535" r:id="rId52"/>
    <p:sldId id="1162" r:id="rId53"/>
    <p:sldId id="1163" r:id="rId54"/>
    <p:sldId id="1440" r:id="rId55"/>
    <p:sldId id="1166" r:id="rId56"/>
    <p:sldId id="1167" r:id="rId57"/>
    <p:sldId id="1168" r:id="rId58"/>
    <p:sldId id="1169" r:id="rId59"/>
    <p:sldId id="1170" r:id="rId60"/>
    <p:sldId id="1433" r:id="rId61"/>
    <p:sldId id="1984" r:id="rId62"/>
    <p:sldId id="1985" r:id="rId63"/>
    <p:sldId id="2849" r:id="rId64"/>
    <p:sldId id="2851" r:id="rId65"/>
    <p:sldId id="2852" r:id="rId66"/>
    <p:sldId id="1986" r:id="rId67"/>
    <p:sldId id="1987" r:id="rId68"/>
    <p:sldId id="2850" r:id="rId69"/>
    <p:sldId id="1988" r:id="rId70"/>
    <p:sldId id="1989" r:id="rId71"/>
    <p:sldId id="1990" r:id="rId72"/>
    <p:sldId id="1991" r:id="rId73"/>
    <p:sldId id="1992" r:id="rId74"/>
    <p:sldId id="1993" r:id="rId75"/>
    <p:sldId id="1994" r:id="rId76"/>
    <p:sldId id="1995" r:id="rId77"/>
    <p:sldId id="1173" r:id="rId78"/>
    <p:sldId id="1174" r:id="rId79"/>
    <p:sldId id="1175" r:id="rId80"/>
    <p:sldId id="1450" r:id="rId81"/>
    <p:sldId id="1996" r:id="rId82"/>
    <p:sldId id="3508" r:id="rId83"/>
    <p:sldId id="3509" r:id="rId84"/>
    <p:sldId id="3510" r:id="rId85"/>
    <p:sldId id="3512" r:id="rId86"/>
    <p:sldId id="3513" r:id="rId87"/>
    <p:sldId id="3514" r:id="rId88"/>
    <p:sldId id="3515" r:id="rId89"/>
    <p:sldId id="3516" r:id="rId90"/>
    <p:sldId id="3517" r:id="rId91"/>
    <p:sldId id="3518" r:id="rId92"/>
    <p:sldId id="3519" r:id="rId93"/>
    <p:sldId id="3521" r:id="rId94"/>
    <p:sldId id="3522" r:id="rId95"/>
    <p:sldId id="3523" r:id="rId96"/>
    <p:sldId id="1176" r:id="rId97"/>
    <p:sldId id="1177" r:id="rId98"/>
    <p:sldId id="1451" r:id="rId99"/>
    <p:sldId id="1997" r:id="rId100"/>
    <p:sldId id="3539" r:id="rId101"/>
    <p:sldId id="2001" r:id="rId102"/>
    <p:sldId id="2002" r:id="rId103"/>
    <p:sldId id="3540" r:id="rId104"/>
    <p:sldId id="2853" r:id="rId105"/>
    <p:sldId id="2854" r:id="rId106"/>
    <p:sldId id="3536" r:id="rId107"/>
    <p:sldId id="3537" r:id="rId108"/>
    <p:sldId id="3626" r:id="rId109"/>
    <p:sldId id="3538" r:id="rId110"/>
  </p:sldIdLst>
  <p:sldSz cx="9144000" cy="6858000" type="screen4x3"/>
  <p:notesSz cx="6858000" cy="9144000"/>
  <p:custDataLst>
    <p:tags r:id="rId114"/>
  </p:custDataLst>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9pPr>
  </p:defaultTextStyle>
  <p:extLst>
    <p:ext uri="{EFAFB233-063F-42B5-8137-9DF3F51BA10A}">
      <p15:sldGuideLst xmlns:p15="http://schemas.microsoft.com/office/powerpoint/2012/main">
        <p15:guide id="1" orient="horz" pos="433" userDrawn="1">
          <p15:clr>
            <a:srgbClr val="A4A3A4"/>
          </p15:clr>
        </p15:guide>
        <p15:guide id="2" orient="horz" pos="3095" userDrawn="1">
          <p15:clr>
            <a:srgbClr val="A4A3A4"/>
          </p15:clr>
        </p15:guide>
        <p15:guide id="3" orient="horz" pos="954" userDrawn="1">
          <p15:clr>
            <a:srgbClr val="A4A3A4"/>
          </p15:clr>
        </p15:guide>
        <p15:guide id="4"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2FDB2607-1784-4EEB-B798-7EB5836EED8A}">
        <p14:showMediaCtrls xmlns:p14="http://schemas.microsoft.com/office/powerpoint/2010/main" val="1"/>
      </p:ext>
    </p:extLst>
  </p:showPr>
  <p:clrMru>
    <a:srgbClr val="9933FF"/>
    <a:srgbClr val="FF0000"/>
    <a:srgbClr val="660066"/>
    <a:srgbClr val="CC99FF"/>
    <a:srgbClr val="339933"/>
    <a:srgbClr val="FF9999"/>
    <a:srgbClr val="4D4D4D"/>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2063"/>
  </p:normalViewPr>
  <p:slideViewPr>
    <p:cSldViewPr showGuides="1">
      <p:cViewPr>
        <p:scale>
          <a:sx n="75" d="100"/>
          <a:sy n="75" d="100"/>
        </p:scale>
        <p:origin x="-1272" y="120"/>
      </p:cViewPr>
      <p:guideLst>
        <p:guide orient="horz" pos="433"/>
        <p:guide orient="horz" pos="3095"/>
        <p:guide orient="horz" pos="95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4.xml"/><Relationship Id="rId98" Type="http://schemas.openxmlformats.org/officeDocument/2006/relationships/slide" Target="slides/slide93.xml"/><Relationship Id="rId97" Type="http://schemas.openxmlformats.org/officeDocument/2006/relationships/slide" Target="slides/slide92.xml"/><Relationship Id="rId96" Type="http://schemas.openxmlformats.org/officeDocument/2006/relationships/slide" Target="slides/slide91.xml"/><Relationship Id="rId95" Type="http://schemas.openxmlformats.org/officeDocument/2006/relationships/slide" Target="slides/slide90.xml"/><Relationship Id="rId94" Type="http://schemas.openxmlformats.org/officeDocument/2006/relationships/slide" Target="slides/slide89.xml"/><Relationship Id="rId93" Type="http://schemas.openxmlformats.org/officeDocument/2006/relationships/slide" Target="slides/slide88.xml"/><Relationship Id="rId92" Type="http://schemas.openxmlformats.org/officeDocument/2006/relationships/slide" Target="slides/slide87.xml"/><Relationship Id="rId91" Type="http://schemas.openxmlformats.org/officeDocument/2006/relationships/slide" Target="slides/slide86.xml"/><Relationship Id="rId90" Type="http://schemas.openxmlformats.org/officeDocument/2006/relationships/slide" Target="slides/slide85.xml"/><Relationship Id="rId9" Type="http://schemas.openxmlformats.org/officeDocument/2006/relationships/slide" Target="slides/slide4.xml"/><Relationship Id="rId89" Type="http://schemas.openxmlformats.org/officeDocument/2006/relationships/slide" Target="slides/slide84.xml"/><Relationship Id="rId88" Type="http://schemas.openxmlformats.org/officeDocument/2006/relationships/slide" Target="slides/slide83.xml"/><Relationship Id="rId87" Type="http://schemas.openxmlformats.org/officeDocument/2006/relationships/slide" Target="slides/slide82.xml"/><Relationship Id="rId86" Type="http://schemas.openxmlformats.org/officeDocument/2006/relationships/slide" Target="slides/slide81.xml"/><Relationship Id="rId85" Type="http://schemas.openxmlformats.org/officeDocument/2006/relationships/slide" Target="slides/slide80.xml"/><Relationship Id="rId84" Type="http://schemas.openxmlformats.org/officeDocument/2006/relationships/slide" Target="slides/slide79.xml"/><Relationship Id="rId83" Type="http://schemas.openxmlformats.org/officeDocument/2006/relationships/slide" Target="slides/slide78.xml"/><Relationship Id="rId82" Type="http://schemas.openxmlformats.org/officeDocument/2006/relationships/slide" Target="slides/slide77.xml"/><Relationship Id="rId81" Type="http://schemas.openxmlformats.org/officeDocument/2006/relationships/slide" Target="slides/slide76.xml"/><Relationship Id="rId80" Type="http://schemas.openxmlformats.org/officeDocument/2006/relationships/slide" Target="slides/slide75.xml"/><Relationship Id="rId8" Type="http://schemas.openxmlformats.org/officeDocument/2006/relationships/slide" Target="slides/slide3.xml"/><Relationship Id="rId79" Type="http://schemas.openxmlformats.org/officeDocument/2006/relationships/slide" Target="slides/slide74.xml"/><Relationship Id="rId78" Type="http://schemas.openxmlformats.org/officeDocument/2006/relationships/slide" Target="slides/slide73.xml"/><Relationship Id="rId77" Type="http://schemas.openxmlformats.org/officeDocument/2006/relationships/slide" Target="slides/slide72.xml"/><Relationship Id="rId76" Type="http://schemas.openxmlformats.org/officeDocument/2006/relationships/slide" Target="slides/slide71.xml"/><Relationship Id="rId75" Type="http://schemas.openxmlformats.org/officeDocument/2006/relationships/slide" Target="slides/slide70.xml"/><Relationship Id="rId74" Type="http://schemas.openxmlformats.org/officeDocument/2006/relationships/slide" Target="slides/slide69.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2.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4" Type="http://schemas.openxmlformats.org/officeDocument/2006/relationships/tags" Target="tags/tag35.xml"/><Relationship Id="rId113" Type="http://schemas.openxmlformats.org/officeDocument/2006/relationships/tableStyles" Target="tableStyles.xml"/><Relationship Id="rId112" Type="http://schemas.openxmlformats.org/officeDocument/2006/relationships/viewProps" Target="viewProps.xml"/><Relationship Id="rId111" Type="http://schemas.openxmlformats.org/officeDocument/2006/relationships/presProps" Target="presProps.xml"/><Relationship Id="rId110" Type="http://schemas.openxmlformats.org/officeDocument/2006/relationships/slide" Target="slides/slide105.xml"/><Relationship Id="rId11" Type="http://schemas.openxmlformats.org/officeDocument/2006/relationships/slide" Target="slides/slide6.xml"/><Relationship Id="rId109" Type="http://schemas.openxmlformats.org/officeDocument/2006/relationships/slide" Target="slides/slide104.xml"/><Relationship Id="rId108" Type="http://schemas.openxmlformats.org/officeDocument/2006/relationships/slide" Target="slides/slide103.xml"/><Relationship Id="rId107" Type="http://schemas.openxmlformats.org/officeDocument/2006/relationships/slide" Target="slides/slide102.xml"/><Relationship Id="rId106" Type="http://schemas.openxmlformats.org/officeDocument/2006/relationships/slide" Target="slides/slide101.xml"/><Relationship Id="rId105" Type="http://schemas.openxmlformats.org/officeDocument/2006/relationships/slide" Target="slides/slide100.xml"/><Relationship Id="rId104" Type="http://schemas.openxmlformats.org/officeDocument/2006/relationships/slide" Target="slides/slide99.xml"/><Relationship Id="rId103" Type="http://schemas.openxmlformats.org/officeDocument/2006/relationships/slide" Target="slides/slide98.xml"/><Relationship Id="rId102" Type="http://schemas.openxmlformats.org/officeDocument/2006/relationships/slide" Target="slides/slide97.xml"/><Relationship Id="rId101" Type="http://schemas.openxmlformats.org/officeDocument/2006/relationships/slide" Target="slides/slide96.xml"/><Relationship Id="rId100" Type="http://schemas.openxmlformats.org/officeDocument/2006/relationships/slide" Target="slides/slide95.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Tahom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Tahom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3796" name="Rectangle 4"/>
          <p:cNvSpPr>
            <a:spLocks noGrp="1"/>
          </p:cNvSpPr>
          <p:nvPr>
            <p:ph type="sldImg"/>
          </p:nvPr>
        </p:nvSpPr>
        <p:spPr>
          <a:xfrm>
            <a:off x="1143000" y="685800"/>
            <a:ext cx="4572000" cy="3429000"/>
          </a:xfrm>
          <a:prstGeom prst="rect">
            <a:avLst/>
          </a:prstGeom>
          <a:noFill/>
          <a:ln w="9525">
            <a:noFill/>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Click to edit Master text styles</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Second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Third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Fourth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Fifth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lstStyle>
            <a:lvl1pPr>
              <a:defRPr sz="1200">
                <a:latin typeface="Tahom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zh-CN" altLang="en-US" sz="1200" strike="noStrike" noProof="1" dirty="0">
                <a:latin typeface="Tahoma" panose="020B0604030504040204" pitchFamily="34" charset="0"/>
                <a:ea typeface="宋体" panose="02010600030101010101" pitchFamily="2" charset="-122"/>
                <a:cs typeface="+mn-cs"/>
              </a:rPr>
            </a:fld>
            <a:endParaRPr lang="zh-CN" altLang="en-US" sz="1200" strike="noStrike" noProof="1" dirty="0">
              <a:latin typeface="Tahom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幻灯片图像占位符 1"/>
          <p:cNvSpPr>
            <a:spLocks noGrp="1"/>
          </p:cNvSpPr>
          <p:nvPr>
            <p:ph type="sldImg"/>
          </p:nvPr>
        </p:nvSpPr>
        <p:spPr/>
      </p:sp>
      <p:sp>
        <p:nvSpPr>
          <p:cNvPr id="35842" name="文本占位符 2"/>
          <p:cNvSpPr/>
          <p:nvPr>
            <p:ph type="body"/>
          </p:nvPr>
        </p:nvSpPr>
        <p:spPr/>
        <p:txBody>
          <a:bodyPr wrap="square" lIns="91440" tIns="45720" rIns="91440" bIns="45720" anchor="ctr" anchorCtr="0"/>
          <a:p>
            <a:pPr lvl="0"/>
            <a:endParaRPr lang="zh-CN" altLang="en-US">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0945" name="幻灯片图像占位符 1"/>
          <p:cNvSpPr>
            <a:spLocks noGrp="1" noRot="1" noChangeAspect="1" noTextEdit="1"/>
          </p:cNvSpPr>
          <p:nvPr>
            <p:ph type="sldImg"/>
          </p:nvPr>
        </p:nvSpPr>
        <p:spPr>
          <a:ln>
            <a:solidFill>
              <a:srgbClr val="000000"/>
            </a:solidFill>
            <a:miter/>
          </a:ln>
        </p:spPr>
      </p:sp>
      <p:sp>
        <p:nvSpPr>
          <p:cNvPr id="210946" name="备注占位符 2"/>
          <p:cNvSpPr>
            <a:spLocks noGrp="1"/>
          </p:cNvSpPr>
          <p:nvPr>
            <p:ph type="body"/>
          </p:nvPr>
        </p:nvSpPr>
        <p:spPr/>
        <p:txBody>
          <a:bodyPr wrap="square" lIns="91440" tIns="45720" rIns="91440" bIns="45720" anchor="t" anchorCtr="0"/>
          <a:p>
            <a:pPr lvl="0" eaLnBrk="1" hangingPunct="1">
              <a:spcBef>
                <a:spcPct val="0"/>
              </a:spcBef>
            </a:pPr>
            <a:endParaRPr lang="en-US" altLang="zh-CN"/>
          </a:p>
        </p:txBody>
      </p:sp>
      <p:sp>
        <p:nvSpPr>
          <p:cNvPr id="210947"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a:latin typeface="Calibri" panose="020F0502020204030204" pitchFamily="34" charset="0"/>
                <a:ea typeface="宋体" panose="02010600030101010101" pitchFamily="2" charset="-122"/>
              </a:rPr>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4017" name="幻灯片图像占位符 1"/>
          <p:cNvSpPr>
            <a:spLocks noGrp="1" noRot="1" noChangeAspect="1" noTextEdit="1"/>
          </p:cNvSpPr>
          <p:nvPr>
            <p:ph type="sldImg"/>
          </p:nvPr>
        </p:nvSpPr>
        <p:spPr>
          <a:ln>
            <a:solidFill>
              <a:srgbClr val="000000"/>
            </a:solidFill>
            <a:miter/>
          </a:ln>
        </p:spPr>
      </p:sp>
      <p:sp>
        <p:nvSpPr>
          <p:cNvPr id="214018" name="备注占位符 2"/>
          <p:cNvSpPr>
            <a:spLocks noGrp="1"/>
          </p:cNvSpPr>
          <p:nvPr>
            <p:ph type="body"/>
          </p:nvPr>
        </p:nvSpPr>
        <p:spPr/>
        <p:txBody>
          <a:bodyPr wrap="square" lIns="91440" tIns="45720" rIns="91440" bIns="45720" anchor="t" anchorCtr="0"/>
          <a:p>
            <a:pPr lvl="0" eaLnBrk="1" hangingPunct="1">
              <a:spcBef>
                <a:spcPct val="0"/>
              </a:spcBef>
            </a:pPr>
            <a:endParaRPr lang="en-US" altLang="zh-CN"/>
          </a:p>
        </p:txBody>
      </p:sp>
      <p:sp>
        <p:nvSpPr>
          <p:cNvPr id="214019"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a:latin typeface="Calibri" panose="020F0502020204030204" pitchFamily="34" charset="0"/>
                <a:ea typeface="宋体" panose="02010600030101010101" pitchFamily="2" charset="-122"/>
              </a:rPr>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1266"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1269"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2"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5"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1278"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12299"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6386"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6389"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6392"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6395"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6398"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17419"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25602"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25605"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5608"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5611"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25614"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26635"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image" Target="../media/image7.png"/><Relationship Id="rId18" Type="http://schemas.openxmlformats.org/officeDocument/2006/relationships/image" Target="../media/image6.png"/><Relationship Id="rId17" Type="http://schemas.openxmlformats.org/officeDocument/2006/relationships/image" Target="../media/image5.png"/><Relationship Id="rId16" Type="http://schemas.openxmlformats.org/officeDocument/2006/relationships/image" Target="../media/image4.pn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0" Type="http://schemas.openxmlformats.org/officeDocument/2006/relationships/theme" Target="../theme/theme2.xml"/><Relationship Id="rId2" Type="http://schemas.openxmlformats.org/officeDocument/2006/relationships/slideLayout" Target="../slideLayouts/slideLayout17.xml"/><Relationship Id="rId19" Type="http://schemas.openxmlformats.org/officeDocument/2006/relationships/image" Target="../media/image7.png"/><Relationship Id="rId18" Type="http://schemas.openxmlformats.org/officeDocument/2006/relationships/image" Target="../media/image6.png"/><Relationship Id="rId17" Type="http://schemas.openxmlformats.org/officeDocument/2006/relationships/image" Target="../media/image5.png"/><Relationship Id="rId16" Type="http://schemas.openxmlformats.org/officeDocument/2006/relationships/image" Target="../media/image4.png"/><Relationship Id="rId15" Type="http://schemas.openxmlformats.org/officeDocument/2006/relationships/slideLayout" Target="../slideLayouts/slideLayout30.xml"/><Relationship Id="rId14" Type="http://schemas.openxmlformats.org/officeDocument/2006/relationships/slideLayout" Target="../slideLayouts/slideLayout29.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0" Type="http://schemas.openxmlformats.org/officeDocument/2006/relationships/theme" Target="../theme/theme3.xml"/><Relationship Id="rId2" Type="http://schemas.openxmlformats.org/officeDocument/2006/relationships/slideLayout" Target="../slideLayouts/slideLayout32.xml"/><Relationship Id="rId19" Type="http://schemas.openxmlformats.org/officeDocument/2006/relationships/image" Target="../media/image7.png"/><Relationship Id="rId18" Type="http://schemas.openxmlformats.org/officeDocument/2006/relationships/image" Target="../media/image6.png"/><Relationship Id="rId17" Type="http://schemas.openxmlformats.org/officeDocument/2006/relationships/image" Target="../media/image5.png"/><Relationship Id="rId16" Type="http://schemas.openxmlformats.org/officeDocument/2006/relationships/image" Target="../media/image4.png"/><Relationship Id="rId15" Type="http://schemas.openxmlformats.org/officeDocument/2006/relationships/slideLayout" Target="../slideLayouts/slideLayout45.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1028"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1029"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1030"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1031"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1032" name="Picture 8" descr="logo"/>
          <p:cNvPicPr>
            <a:picLocks noChangeAspect="1"/>
          </p:cNvPicPr>
          <p:nvPr userDrawn="1"/>
        </p:nvPicPr>
        <p:blipFill>
          <a:blip r:embed="rId19">
            <a:lum bright="17999"/>
          </a:blip>
          <a:stretch>
            <a:fillRect/>
          </a:stretch>
        </p:blipFill>
        <p:spPr>
          <a:xfrm rot="-1820424">
            <a:off x="4572000" y="2205038"/>
            <a:ext cx="2376488" cy="939800"/>
          </a:xfrm>
          <a:prstGeom prst="rect">
            <a:avLst/>
          </a:prstGeom>
          <a:noFill/>
          <a:ln w="9525">
            <a:noFill/>
          </a:ln>
        </p:spPr>
      </p:pic>
      <p:pic>
        <p:nvPicPr>
          <p:cNvPr id="1033" name="Picture 9" descr="logo"/>
          <p:cNvPicPr>
            <a:picLocks noChangeAspect="1"/>
          </p:cNvPicPr>
          <p:nvPr userDrawn="1"/>
        </p:nvPicPr>
        <p:blipFill>
          <a:blip r:embed="rId19">
            <a:lum bright="17999"/>
          </a:blip>
          <a:stretch>
            <a:fillRect/>
          </a:stretch>
        </p:blipFill>
        <p:spPr>
          <a:xfrm rot="-1820424">
            <a:off x="4067175" y="4868863"/>
            <a:ext cx="2376488" cy="939800"/>
          </a:xfrm>
          <a:prstGeom prst="rect">
            <a:avLst/>
          </a:prstGeom>
          <a:noFill/>
          <a:ln w="9525">
            <a:noFill/>
          </a:ln>
        </p:spPr>
      </p:pic>
      <p:pic>
        <p:nvPicPr>
          <p:cNvPr id="1034" name="Picture 10" descr="logo"/>
          <p:cNvPicPr>
            <a:picLocks noChangeAspect="1"/>
          </p:cNvPicPr>
          <p:nvPr userDrawn="1"/>
        </p:nvPicPr>
        <p:blipFill>
          <a:blip r:embed="rId19">
            <a:lum bright="17999"/>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4098"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4100"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4101"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4102"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4103"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4104" name="Picture 8" descr="logo"/>
          <p:cNvPicPr>
            <a:picLocks noChangeAspect="1"/>
          </p:cNvPicPr>
          <p:nvPr userDrawn="1"/>
        </p:nvPicPr>
        <p:blipFill>
          <a:blip r:embed="rId19">
            <a:lum bright="17996"/>
          </a:blip>
          <a:stretch>
            <a:fillRect/>
          </a:stretch>
        </p:blipFill>
        <p:spPr>
          <a:xfrm rot="-1820424">
            <a:off x="4572000" y="2205038"/>
            <a:ext cx="2376488" cy="939800"/>
          </a:xfrm>
          <a:prstGeom prst="rect">
            <a:avLst/>
          </a:prstGeom>
          <a:noFill/>
          <a:ln w="9525">
            <a:noFill/>
          </a:ln>
        </p:spPr>
      </p:pic>
      <p:pic>
        <p:nvPicPr>
          <p:cNvPr id="4105" name="Picture 9" descr="logo"/>
          <p:cNvPicPr>
            <a:picLocks noChangeAspect="1"/>
          </p:cNvPicPr>
          <p:nvPr userDrawn="1"/>
        </p:nvPicPr>
        <p:blipFill>
          <a:blip r:embed="rId19">
            <a:lum bright="17996"/>
          </a:blip>
          <a:stretch>
            <a:fillRect/>
          </a:stretch>
        </p:blipFill>
        <p:spPr>
          <a:xfrm rot="-1820424">
            <a:off x="4067175" y="4868863"/>
            <a:ext cx="2376488" cy="939800"/>
          </a:xfrm>
          <a:prstGeom prst="rect">
            <a:avLst/>
          </a:prstGeom>
          <a:noFill/>
          <a:ln w="9525">
            <a:noFill/>
          </a:ln>
        </p:spPr>
      </p:pic>
      <p:pic>
        <p:nvPicPr>
          <p:cNvPr id="4106" name="Picture 10" descr="logo"/>
          <p:cNvPicPr>
            <a:picLocks noChangeAspect="1"/>
          </p:cNvPicPr>
          <p:nvPr userDrawn="1"/>
        </p:nvPicPr>
        <p:blipFill>
          <a:blip r:embed="rId19">
            <a:lum bright="17996"/>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170"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7172"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7173"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7174"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7175"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7176" name="Picture 8" descr="logo"/>
          <p:cNvPicPr>
            <a:picLocks noChangeAspect="1"/>
          </p:cNvPicPr>
          <p:nvPr userDrawn="1"/>
        </p:nvPicPr>
        <p:blipFill>
          <a:blip r:embed="rId19">
            <a:lum bright="17996"/>
          </a:blip>
          <a:stretch>
            <a:fillRect/>
          </a:stretch>
        </p:blipFill>
        <p:spPr>
          <a:xfrm rot="-1820424">
            <a:off x="4572000" y="2205038"/>
            <a:ext cx="2376488" cy="939800"/>
          </a:xfrm>
          <a:prstGeom prst="rect">
            <a:avLst/>
          </a:prstGeom>
          <a:noFill/>
          <a:ln w="9525">
            <a:noFill/>
          </a:ln>
        </p:spPr>
      </p:pic>
      <p:pic>
        <p:nvPicPr>
          <p:cNvPr id="7177" name="Picture 9" descr="logo"/>
          <p:cNvPicPr>
            <a:picLocks noChangeAspect="1"/>
          </p:cNvPicPr>
          <p:nvPr userDrawn="1"/>
        </p:nvPicPr>
        <p:blipFill>
          <a:blip r:embed="rId19">
            <a:lum bright="17996"/>
          </a:blip>
          <a:stretch>
            <a:fillRect/>
          </a:stretch>
        </p:blipFill>
        <p:spPr>
          <a:xfrm rot="-1820424">
            <a:off x="4067175" y="4868863"/>
            <a:ext cx="2376488" cy="939800"/>
          </a:xfrm>
          <a:prstGeom prst="rect">
            <a:avLst/>
          </a:prstGeom>
          <a:noFill/>
          <a:ln w="9525">
            <a:noFill/>
          </a:ln>
        </p:spPr>
      </p:pic>
      <p:pic>
        <p:nvPicPr>
          <p:cNvPr id="7178" name="Picture 10" descr="logo"/>
          <p:cNvPicPr>
            <a:picLocks noChangeAspect="1"/>
          </p:cNvPicPr>
          <p:nvPr userDrawn="1"/>
        </p:nvPicPr>
        <p:blipFill>
          <a:blip r:embed="rId19">
            <a:lum bright="17996"/>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2.xml"/><Relationship Id="rId11" Type="http://schemas.openxmlformats.org/officeDocument/2006/relationships/slideLayout" Target="../slideLayouts/slideLayout14.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4" Type="http://schemas.openxmlformats.org/officeDocument/2006/relationships/slideLayout" Target="../slideLayouts/slideLayout14.xml"/><Relationship Id="rId23" Type="http://schemas.openxmlformats.org/officeDocument/2006/relationships/image" Target="../media/image13.svg"/><Relationship Id="rId22" Type="http://schemas.openxmlformats.org/officeDocument/2006/relationships/image" Target="../media/image12.png"/><Relationship Id="rId21" Type="http://schemas.openxmlformats.org/officeDocument/2006/relationships/tags" Target="../tags/tag27.xml"/><Relationship Id="rId20" Type="http://schemas.openxmlformats.org/officeDocument/2006/relationships/image" Target="../media/image11.svg"/><Relationship Id="rId2" Type="http://schemas.openxmlformats.org/officeDocument/2006/relationships/tags" Target="../tags/tag12.xml"/><Relationship Id="rId19" Type="http://schemas.openxmlformats.org/officeDocument/2006/relationships/image" Target="../media/image10.png"/><Relationship Id="rId18" Type="http://schemas.openxmlformats.org/officeDocument/2006/relationships/tags" Target="../tags/tag26.xml"/><Relationship Id="rId17" Type="http://schemas.openxmlformats.org/officeDocument/2006/relationships/image" Target="../media/image9.svg"/><Relationship Id="rId16" Type="http://schemas.openxmlformats.org/officeDocument/2006/relationships/image" Target="../media/image8.png"/><Relationship Id="rId15" Type="http://schemas.openxmlformats.org/officeDocument/2006/relationships/tags" Target="../tags/tag25.xml"/><Relationship Id="rId14" Type="http://schemas.openxmlformats.org/officeDocument/2006/relationships/tags" Target="../tags/tag24.xml"/><Relationship Id="rId13" Type="http://schemas.openxmlformats.org/officeDocument/2006/relationships/tags" Target="../tags/tag23.xml"/><Relationship Id="rId12" Type="http://schemas.openxmlformats.org/officeDocument/2006/relationships/tags" Target="../tags/tag22.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tags" Target="../tags/tag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4.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image" Target="../media/image17.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image" Target="../media/image18.png"/></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image" Target="../media/image19.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7.&#28040;&#36153;&#31246;&#21450;&#38468;&#21152;&#31246;&#36153;&#30003;&#25253;&#34920;.pdf" TargetMode="External"/></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4817" name="Picture 2" descr="bg-1"/>
          <p:cNvPicPr>
            <a:picLocks noChangeAspect="1"/>
          </p:cNvPicPr>
          <p:nvPr/>
        </p:nvPicPr>
        <p:blipFill>
          <a:blip r:embed="rId1">
            <a:lum bright="1999"/>
          </a:blip>
          <a:stretch>
            <a:fillRect/>
          </a:stretch>
        </p:blipFill>
        <p:spPr>
          <a:xfrm>
            <a:off x="0" y="2162175"/>
            <a:ext cx="9144000" cy="4695825"/>
          </a:xfrm>
          <a:prstGeom prst="rect">
            <a:avLst/>
          </a:prstGeom>
          <a:noFill/>
          <a:ln w="9525">
            <a:noFill/>
          </a:ln>
        </p:spPr>
      </p:pic>
      <p:sp>
        <p:nvSpPr>
          <p:cNvPr id="34818" name="未知"/>
          <p:cNvSpPr/>
          <p:nvPr/>
        </p:nvSpPr>
        <p:spPr>
          <a:xfrm>
            <a:off x="-1587" y="1447800"/>
            <a:ext cx="9156700" cy="3832225"/>
          </a:xfrm>
          <a:custGeom>
            <a:avLst/>
            <a:gdLst/>
            <a:ahLst/>
            <a:cxnLst>
              <a:cxn ang="0">
                <a:pos x="30190310" y="312499348"/>
              </a:cxn>
              <a:cxn ang="0">
                <a:pos x="2147483647" y="30241875"/>
              </a:cxn>
              <a:cxn ang="0">
                <a:pos x="2147483647" y="1464211380"/>
              </a:cxn>
              <a:cxn ang="0">
                <a:pos x="2147483647" y="297378416"/>
              </a:cxn>
              <a:cxn ang="0">
                <a:pos x="2147483647" y="2147483647"/>
              </a:cxn>
              <a:cxn ang="0">
                <a:pos x="2147483647" y="2147483647"/>
              </a:cxn>
              <a:cxn ang="0">
                <a:pos x="2147483647" y="2147483647"/>
              </a:cxn>
              <a:cxn ang="0">
                <a:pos x="15095155" y="2147483647"/>
              </a:cxn>
              <a:cxn ang="0">
                <a:pos x="30190310" y="312499348"/>
              </a:cxn>
            </a:cxnLst>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ln>
        </p:spPr>
        <p:txBody>
          <a:bodyPr/>
          <a:p>
            <a:endParaRPr lang="zh-CN" altLang="en-US"/>
          </a:p>
        </p:txBody>
      </p:sp>
      <p:sp>
        <p:nvSpPr>
          <p:cNvPr id="34819" name="未知"/>
          <p:cNvSpPr/>
          <p:nvPr/>
        </p:nvSpPr>
        <p:spPr>
          <a:xfrm>
            <a:off x="-1587" y="1730375"/>
            <a:ext cx="9142412" cy="3265488"/>
          </a:xfrm>
          <a:custGeom>
            <a:avLst/>
            <a:gdLst/>
            <a:ahLst/>
            <a:cxnLst>
              <a:cxn ang="0">
                <a:pos x="15095134" y="685482478"/>
              </a:cxn>
              <a:cxn ang="0">
                <a:pos x="2147483647" y="25201561"/>
              </a:cxn>
              <a:cxn ang="0">
                <a:pos x="2147483647" y="1214715319"/>
              </a:cxn>
              <a:cxn ang="0">
                <a:pos x="2147483647" y="388104037"/>
              </a:cxn>
              <a:cxn ang="0">
                <a:pos x="2147483647" y="2147483647"/>
              </a:cxn>
              <a:cxn ang="0">
                <a:pos x="2147483647" y="2147483647"/>
              </a:cxn>
              <a:cxn ang="0">
                <a:pos x="2147483647" y="2147483647"/>
              </a:cxn>
              <a:cxn ang="0">
                <a:pos x="15095134" y="2147483647"/>
              </a:cxn>
              <a:cxn ang="0">
                <a:pos x="15095134" y="685482478"/>
              </a:cxn>
            </a:cxnLst>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tileRect/>
          </a:gradFill>
          <a:ln w="9525">
            <a:noFill/>
          </a:ln>
        </p:spPr>
        <p:txBody>
          <a:bodyPr/>
          <a:p>
            <a:endParaRPr lang="zh-CN" altLang="en-US"/>
          </a:p>
        </p:txBody>
      </p:sp>
      <p:grpSp>
        <p:nvGrpSpPr>
          <p:cNvPr id="34820" name="Group 5"/>
          <p:cNvGrpSpPr/>
          <p:nvPr/>
        </p:nvGrpSpPr>
        <p:grpSpPr>
          <a:xfrm>
            <a:off x="7086600" y="1947863"/>
            <a:ext cx="533400" cy="533400"/>
            <a:chOff x="0" y="0"/>
            <a:chExt cx="288" cy="288"/>
          </a:xfrm>
        </p:grpSpPr>
        <p:sp>
          <p:nvSpPr>
            <p:cNvPr id="4102"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34823" name="Group 8"/>
          <p:cNvGrpSpPr/>
          <p:nvPr/>
        </p:nvGrpSpPr>
        <p:grpSpPr>
          <a:xfrm>
            <a:off x="7620000" y="1371600"/>
            <a:ext cx="914400" cy="914400"/>
            <a:chOff x="0" y="0"/>
            <a:chExt cx="576" cy="576"/>
          </a:xfrm>
        </p:grpSpPr>
        <p:sp>
          <p:nvSpPr>
            <p:cNvPr id="34824" name="Oval 9"/>
            <p:cNvSpPr/>
            <p:nvPr/>
          </p:nvSpPr>
          <p:spPr>
            <a:xfrm>
              <a:off x="0" y="0"/>
              <a:ext cx="576" cy="576"/>
            </a:xfrm>
            <a:prstGeom prst="ellipse">
              <a:avLst/>
            </a:prstGeom>
            <a:solidFill>
              <a:srgbClr val="CC99FF">
                <a:alpha val="52940"/>
              </a:srgbClr>
            </a:solidFill>
            <a:ln w="9525">
              <a:noFill/>
            </a:ln>
          </p:spPr>
          <p:txBody>
            <a:bodyPr wrap="none" anchor="ctr" anchorCtr="0"/>
            <a:p>
              <a:pPr algn="ctr"/>
              <a:endParaRPr lang="zh-CN" altLang="en-US" dirty="0">
                <a:latin typeface="Arial" panose="020B0604020202020204" pitchFamily="34" charset="0"/>
              </a:endParaRPr>
            </a:p>
          </p:txBody>
        </p:sp>
        <p:sp>
          <p:nvSpPr>
            <p:cNvPr id="3"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34826" name="Group 11"/>
          <p:cNvGrpSpPr/>
          <p:nvPr/>
        </p:nvGrpSpPr>
        <p:grpSpPr>
          <a:xfrm>
            <a:off x="285750" y="2286000"/>
            <a:ext cx="1295400" cy="1371600"/>
            <a:chOff x="0" y="0"/>
            <a:chExt cx="576" cy="576"/>
          </a:xfrm>
        </p:grpSpPr>
        <p:sp>
          <p:nvSpPr>
            <p:cNvPr id="34827" name="Oval 12"/>
            <p:cNvSpPr/>
            <p:nvPr/>
          </p:nvSpPr>
          <p:spPr>
            <a:xfrm>
              <a:off x="0" y="0"/>
              <a:ext cx="576" cy="576"/>
            </a:xfrm>
            <a:prstGeom prst="ellipse">
              <a:avLst/>
            </a:prstGeom>
            <a:gradFill rotWithShape="1">
              <a:gsLst>
                <a:gs pos="0">
                  <a:srgbClr val="FFFFFF"/>
                </a:gs>
                <a:gs pos="100000">
                  <a:srgbClr val="9933FF"/>
                </a:gs>
              </a:gsLst>
              <a:path path="shape">
                <a:fillToRect l="50000" t="50000" r="50000" b="50000"/>
              </a:path>
              <a:tileRect/>
            </a:gradFill>
            <a:ln w="9525">
              <a:noFill/>
            </a:ln>
          </p:spPr>
          <p:txBody>
            <a:bodyPr wrap="none" anchor="ctr" anchorCtr="0"/>
            <a:p>
              <a:pPr algn="ctr"/>
              <a:endParaRPr lang="zh-CN" altLang="en-US" dirty="0">
                <a:latin typeface="Arial" panose="020B0604020202020204" pitchFamily="34" charset="0"/>
              </a:endParaRPr>
            </a:p>
          </p:txBody>
        </p:sp>
        <p:sp>
          <p:nvSpPr>
            <p:cNvPr id="4"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34829" name="Picture 14" descr="wechangelives"/>
          <p:cNvPicPr>
            <a:picLocks noChangeAspect="1"/>
          </p:cNvPicPr>
          <p:nvPr/>
        </p:nvPicPr>
        <p:blipFill>
          <a:blip r:embed="rId2">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4110" name="Rectangle 2"/>
          <p:cNvSpPr>
            <a:spLocks noGrp="1" noChangeArrowheads="1"/>
          </p:cNvSpPr>
          <p:nvPr>
            <p:ph type="ctrTitle" idx="4294967295"/>
          </p:nvPr>
        </p:nvSpPr>
        <p:spPr>
          <a:xfrm>
            <a:off x="430213" y="2433638"/>
            <a:ext cx="8713788" cy="1066800"/>
          </a:xfrm>
        </p:spPr>
        <p:txBody>
          <a:bodyPr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400" b="1" i="0" u="none" strike="noStrike" kern="0" cap="none" spc="0" normalizeH="0" baseline="0" noProof="1" dirty="0">
                <a:solidFill>
                  <a:srgbClr val="FF0000"/>
                </a:solidFill>
                <a:latin typeface="华文新魏" panose="02010800040101010101" pitchFamily="2" charset="-122"/>
                <a:ea typeface="华文新魏" panose="02010800040101010101" pitchFamily="2" charset="-122"/>
                <a:cs typeface="+mj-cs"/>
                <a:sym typeface="+mn-ea"/>
              </a:rPr>
              <a:t>项目三   消费税计算与申报</a:t>
            </a:r>
            <a:endParaRPr kumimoji="0" lang="zh-CN" altLang="en-US" sz="4400" b="1" i="0" u="none" strike="noStrike" kern="0" cap="none" spc="0" normalizeH="0" baseline="0" noProof="0" dirty="0" smtClean="0">
              <a:ln>
                <a:noFill/>
              </a:ln>
              <a:solidFill>
                <a:srgbClr val="FF0000"/>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uLnTx/>
              <a:uFillTx/>
              <a:latin typeface="华文新魏" panose="02010800040101010101" pitchFamily="2" charset="-122"/>
              <a:ea typeface="华文新魏" panose="02010800040101010101" pitchFamily="2" charset="-122"/>
              <a:cs typeface="+mj-cs"/>
              <a:sym typeface="+mn-e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0161" name="标题 1"/>
          <p:cNvSpPr>
            <a:spLocks noGrp="1"/>
          </p:cNvSpPr>
          <p:nvPr>
            <p:ph type="title"/>
          </p:nvPr>
        </p:nvSpPr>
        <p:spPr>
          <a:xfrm>
            <a:off x="596900" y="592138"/>
            <a:ext cx="7391400" cy="563562"/>
          </a:xfrm>
        </p:spPr>
        <p:txBody>
          <a:bodyPr wrap="square" lIns="91440" tIns="45720" rIns="91440" bIns="45720" anchor="ctr" anchorCtr="0"/>
          <a:p>
            <a:pPr algn="l"/>
            <a:r>
              <a:rPr lang="zh-CN" altLang="en-US" sz="2800" dirty="0">
                <a:solidFill>
                  <a:srgbClr val="9933FF"/>
                </a:solidFill>
                <a:sym typeface="黑体" panose="02010609060101010101" pitchFamily="49" charset="-122"/>
              </a:rPr>
              <a:t>续表</a:t>
            </a:r>
            <a:endParaRPr lang="zh-CN" altLang="en-US" sz="2800" dirty="0">
              <a:solidFill>
                <a:srgbClr val="9933FF"/>
              </a:solidFill>
              <a:sym typeface="黑体" panose="02010609060101010101" pitchFamily="49" charset="-122"/>
            </a:endParaRPr>
          </a:p>
        </p:txBody>
      </p:sp>
      <p:graphicFrame>
        <p:nvGraphicFramePr>
          <p:cNvPr id="4" name="表格 3"/>
          <p:cNvGraphicFramePr/>
          <p:nvPr/>
        </p:nvGraphicFramePr>
        <p:xfrm>
          <a:off x="714375" y="1241425"/>
          <a:ext cx="7885113" cy="3371850"/>
        </p:xfrm>
        <a:graphic>
          <a:graphicData uri="http://schemas.openxmlformats.org/drawingml/2006/table">
            <a:tbl>
              <a:tblPr firstRow="1" bandRow="1">
                <a:tableStyleId>{5940675A-B579-460E-94D1-54222C63F5DA}</a:tableStyleId>
              </a:tblPr>
              <a:tblGrid>
                <a:gridCol w="3907790"/>
                <a:gridCol w="3977005"/>
              </a:tblGrid>
              <a:tr h="279400">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税目</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税率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38200">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六、成品油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1.汽油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2.柴油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3.航空煤油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4.石脑油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5.溶剂油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6.润滑油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7.燃料油</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600" b="1">
                        <a:latin typeface="Calibri" panose="020F0502020204030204" pitchFamily="34" charset="0"/>
                        <a:cs typeface="Calibri" panose="020F0502020204030204" pitchFamily="34" charset="0"/>
                      </a:endParaRPr>
                    </a:p>
                    <a:p>
                      <a:pPr indent="0">
                        <a:buNone/>
                      </a:pPr>
                      <a:r>
                        <a:rPr lang="en-US" sz="1600" b="1">
                          <a:latin typeface="Calibri" panose="020F0502020204030204" pitchFamily="34" charset="0"/>
                          <a:cs typeface="Calibri" panose="020F0502020204030204" pitchFamily="34" charset="0"/>
                        </a:rPr>
                        <a:t> </a:t>
                      </a:r>
                      <a:r>
                        <a:rPr lang="en-US" sz="1600" b="1">
                          <a:latin typeface="宋体" panose="02010600030101010101" pitchFamily="2" charset="-122"/>
                          <a:ea typeface="宋体" panose="02010600030101010101" pitchFamily="2" charset="-122"/>
                          <a:cs typeface="宋体" panose="02010600030101010101" pitchFamily="2" charset="-122"/>
                        </a:rPr>
                        <a:t>1.52元/升</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1.20元/升</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1.20元/升</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1.52元/升</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1.52元/升</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1.52元/升</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1.20元/升</a:t>
                      </a:r>
                      <a:r>
                        <a:rPr lang="en-US" sz="1600" b="1">
                          <a:latin typeface="Calibri" panose="020F0502020204030204" pitchFamily="34" charset="0"/>
                          <a:cs typeface="Calibri" panose="020F0502020204030204" pitchFamily="34" charset="0"/>
                        </a:rPr>
                        <a:t> </a:t>
                      </a:r>
                      <a:endParaRPr lang="en-US" altLang="en-US" sz="16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116965">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七、摩托车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1.气缸容量（排气量，下同）在250毫升（含250毫升）以下的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2.气缸容量在250毫升以上的</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600" b="1">
                        <a:latin typeface="Calibri" panose="020F0502020204030204" pitchFamily="34" charset="0"/>
                        <a:cs typeface="Calibri" panose="020F0502020204030204" pitchFamily="34" charset="0"/>
                      </a:endParaRPr>
                    </a:p>
                    <a:p>
                      <a:pPr indent="0">
                        <a:buNone/>
                      </a:pPr>
                      <a:r>
                        <a:rPr lang="en-US" sz="1600" b="1">
                          <a:latin typeface="Calibri" panose="020F0502020204030204" pitchFamily="34" charset="0"/>
                          <a:cs typeface="Calibri" panose="020F0502020204030204" pitchFamily="34" charset="0"/>
                        </a:rPr>
                        <a:t> 3%</a:t>
                      </a:r>
                      <a:endParaRPr lang="en-US" sz="1600" b="1">
                        <a:latin typeface="Calibri" panose="020F0502020204030204" pitchFamily="34" charset="0"/>
                        <a:cs typeface="Calibri" panose="020F0502020204030204" pitchFamily="34" charset="0"/>
                      </a:endParaRPr>
                    </a:p>
                    <a:p>
                      <a:pPr indent="0">
                        <a:buNone/>
                      </a:pPr>
                      <a:endParaRPr lang="en-US" sz="1600" b="1">
                        <a:latin typeface="Calibri" panose="020F0502020204030204" pitchFamily="34" charset="0"/>
                        <a:cs typeface="Calibri" panose="020F0502020204030204" pitchFamily="34" charset="0"/>
                      </a:endParaRPr>
                    </a:p>
                    <a:p>
                      <a:pPr indent="0">
                        <a:buNone/>
                      </a:pPr>
                      <a:r>
                        <a:rPr lang="en-US" sz="1600" b="1">
                          <a:latin typeface="Calibri" panose="020F0502020204030204" pitchFamily="34" charset="0"/>
                          <a:cs typeface="Calibri" panose="020F0502020204030204" pitchFamily="34" charset="0"/>
                        </a:rPr>
                        <a:t> 10%</a:t>
                      </a:r>
                      <a:endParaRPr lang="en-US" altLang="en-US" sz="16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4369" name="标题 1"/>
          <p:cNvSpPr>
            <a:spLocks noGrp="1"/>
          </p:cNvSpPr>
          <p:nvPr>
            <p:ph type="title"/>
          </p:nvPr>
        </p:nvSpPr>
        <p:spPr/>
        <p:txBody>
          <a:bodyPr wrap="square" lIns="91440" tIns="45720" rIns="91440" bIns="45720" anchor="ctr" anchorCtr="0"/>
          <a:p>
            <a:endParaRPr lang="zh-CN" altLang="en-US"/>
          </a:p>
        </p:txBody>
      </p:sp>
      <p:sp>
        <p:nvSpPr>
          <p:cNvPr id="314370" name="内容占位符 2"/>
          <p:cNvSpPr>
            <a:spLocks noGrp="1"/>
          </p:cNvSpPr>
          <p:nvPr>
            <p:ph idx="1"/>
          </p:nvPr>
        </p:nvSpPr>
        <p:spPr>
          <a:xfrm>
            <a:off x="430213" y="461963"/>
            <a:ext cx="8602662" cy="5932487"/>
          </a:xfrm>
        </p:spPr>
        <p:txBody>
          <a:bodyPr anchor="t" anchorCtr="0"/>
          <a:p>
            <a:pPr>
              <a:lnSpc>
                <a:spcPct val="120000"/>
              </a:lnSpc>
              <a:spcBef>
                <a:spcPts val="25"/>
              </a:spcBef>
            </a:pPr>
            <a:r>
              <a:rPr lang="zh-CN" altLang="en-US" sz="2400"/>
              <a:t>【资料】某酒厂20</a:t>
            </a:r>
            <a:r>
              <a:rPr lang="en-US" altLang="zh-CN" sz="2400">
                <a:latin typeface="Arial" panose="020B0604020202020204" pitchFamily="34" charset="0"/>
              </a:rPr>
              <a:t>××</a:t>
            </a:r>
            <a:r>
              <a:rPr lang="zh-CN" altLang="en-US" sz="2400"/>
              <a:t>年</a:t>
            </a:r>
            <a:r>
              <a:rPr lang="en-US" altLang="zh-CN" sz="2400"/>
              <a:t>10</a:t>
            </a:r>
            <a:r>
              <a:rPr lang="zh-CN" altLang="en-US" sz="2400"/>
              <a:t>月发生如下经济业务：</a:t>
            </a:r>
            <a:endParaRPr lang="zh-CN" altLang="en-US" sz="2400"/>
          </a:p>
          <a:p>
            <a:pPr>
              <a:lnSpc>
                <a:spcPct val="120000"/>
              </a:lnSpc>
              <a:spcBef>
                <a:spcPts val="25"/>
              </a:spcBef>
            </a:pPr>
            <a:r>
              <a:rPr lang="zh-CN" altLang="en-US" sz="2400"/>
              <a:t>（1）销售粮食白酒20吨，不含税单价6000元/吨，销售散装白酒8吨，不含税单价4500元/吨，款项全部存入银行。</a:t>
            </a:r>
            <a:endParaRPr lang="zh-CN" altLang="en-US" sz="2400"/>
          </a:p>
          <a:p>
            <a:pPr>
              <a:lnSpc>
                <a:spcPct val="120000"/>
              </a:lnSpc>
              <a:spcBef>
                <a:spcPts val="25"/>
              </a:spcBef>
            </a:pPr>
            <a:r>
              <a:rPr lang="zh-CN" altLang="en-US" sz="2400"/>
              <a:t>（2）销售以外购薯类白酒和自产糠麸白酒勾兑的散装白酒4吨，不含税单价3200元/吨，货款已收回。</a:t>
            </a:r>
            <a:endParaRPr lang="zh-CN" altLang="en-US" sz="2400"/>
          </a:p>
          <a:p>
            <a:pPr>
              <a:lnSpc>
                <a:spcPct val="120000"/>
              </a:lnSpc>
              <a:spcBef>
                <a:spcPts val="25"/>
              </a:spcBef>
            </a:pPr>
            <a:r>
              <a:rPr lang="zh-CN" altLang="en-US" sz="2400"/>
              <a:t>（3）用自产的散装白酒10吨，从农民手中换玉米，玉米已验收入库，开出收购专用发票。</a:t>
            </a:r>
            <a:endParaRPr lang="zh-CN" altLang="en-US" sz="2400"/>
          </a:p>
          <a:p>
            <a:pPr>
              <a:lnSpc>
                <a:spcPct val="120000"/>
              </a:lnSpc>
              <a:spcBef>
                <a:spcPts val="25"/>
              </a:spcBef>
            </a:pPr>
            <a:r>
              <a:rPr lang="zh-CN" altLang="en-US" sz="2400" dirty="0"/>
              <a:t>    已知白洒类消费税适用复合征收的管理办法，白酒统一适用20%税率，定额税为0.5元</a:t>
            </a:r>
            <a:r>
              <a:rPr lang="en-US" altLang="zh-CN" sz="2400" dirty="0"/>
              <a:t>/</a:t>
            </a:r>
            <a:r>
              <a:rPr lang="zh-CN" altLang="en-US" sz="2400" dirty="0"/>
              <a:t>斤。</a:t>
            </a:r>
            <a:endParaRPr lang="zh-CN" altLang="en-US" sz="2400" dirty="0"/>
          </a:p>
          <a:p>
            <a:pPr>
              <a:lnSpc>
                <a:spcPct val="120000"/>
              </a:lnSpc>
              <a:spcBef>
                <a:spcPts val="25"/>
              </a:spcBef>
            </a:pPr>
            <a:endParaRPr lang="zh-CN" altLang="en-US" sz="2400"/>
          </a:p>
          <a:p>
            <a:pPr>
              <a:lnSpc>
                <a:spcPct val="120000"/>
              </a:lnSpc>
              <a:spcBef>
                <a:spcPts val="25"/>
              </a:spcBef>
            </a:pPr>
            <a:r>
              <a:rPr lang="zh-CN" altLang="en-US" sz="2400"/>
              <a:t>要求：</a:t>
            </a:r>
            <a:r>
              <a:rPr lang="en-US" altLang="zh-CN" sz="2400"/>
              <a:t>1</a:t>
            </a:r>
            <a:r>
              <a:rPr lang="zh-CN" altLang="en-US" sz="2400"/>
              <a:t>、计算该厂当月应纳消费税税额。</a:t>
            </a:r>
            <a:endParaRPr lang="zh-CN" altLang="en-US" sz="2400"/>
          </a:p>
          <a:p>
            <a:pPr>
              <a:lnSpc>
                <a:spcPct val="120000"/>
              </a:lnSpc>
              <a:spcBef>
                <a:spcPts val="25"/>
              </a:spcBef>
            </a:pPr>
            <a:r>
              <a:rPr lang="zh-CN" altLang="en-US" sz="2400"/>
              <a:t>     </a:t>
            </a:r>
            <a:r>
              <a:rPr lang="en-US" altLang="zh-CN" sz="2400"/>
              <a:t>2</a:t>
            </a:r>
            <a:r>
              <a:rPr lang="zh-CN" altLang="en-US" sz="2400"/>
              <a:t>、编制酒类应税消费品消费税纳税申报表</a:t>
            </a:r>
            <a:endParaRPr lang="zh-CN" altLang="en-US" sz="2400"/>
          </a:p>
        </p:txBody>
      </p:sp>
      <p:sp>
        <p:nvSpPr>
          <p:cNvPr id="314371" name="云形标注 1"/>
          <p:cNvSpPr/>
          <p:nvPr/>
        </p:nvSpPr>
        <p:spPr>
          <a:xfrm>
            <a:off x="7191375" y="4143375"/>
            <a:ext cx="1657350" cy="720725"/>
          </a:xfrm>
          <a:prstGeom prst="cloudCallout">
            <a:avLst>
              <a:gd name="adj1" fmla="val -53681"/>
              <a:gd name="adj2" fmla="val 114375"/>
            </a:avLst>
          </a:prstGeom>
          <a:solidFill>
            <a:schemeClr val="accent1"/>
          </a:solidFill>
          <a:ln w="9525" cap="flat" cmpd="sng">
            <a:solidFill>
              <a:schemeClr val="tx1"/>
            </a:solidFill>
            <a:prstDash val="solid"/>
            <a:round/>
            <a:headEnd type="none" w="med" len="med"/>
            <a:tailEnd type="none" w="med" len="med"/>
          </a:ln>
        </p:spPr>
        <p:txBody>
          <a:bodyPr wrap="square" lIns="91440" tIns="45720" rIns="91440" bIns="45720" anchor="b" anchorCtr="0"/>
          <a:p>
            <a:pPr algn="ctr"/>
            <a:r>
              <a:rPr lang="zh-CN" altLang="en-US" sz="2800" b="1">
                <a:solidFill>
                  <a:srgbClr val="FF0000"/>
                </a:solidFill>
                <a:latin typeface="Arial" panose="020B0604020202020204" pitchFamily="34" charset="0"/>
              </a:rPr>
              <a:t>作业</a:t>
            </a:r>
            <a:endParaRPr lang="zh-CN" altLang="en-US" sz="2800" b="1">
              <a:solidFill>
                <a:srgbClr val="FF0000"/>
              </a:solidFill>
              <a:latin typeface="Arial" panose="020B0604020202020204" pitchFamily="34" charset="0"/>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315394" name="内容占位符 2"/>
          <p:cNvSpPr>
            <a:spLocks noGrp="1"/>
          </p:cNvSpPr>
          <p:nvPr>
            <p:ph idx="1"/>
          </p:nvPr>
        </p:nvSpPr>
        <p:spPr>
          <a:xfrm>
            <a:off x="400050" y="533400"/>
            <a:ext cx="8286750" cy="5559425"/>
          </a:xfrm>
        </p:spPr>
        <p:txBody>
          <a:bodyPr wrap="square" lIns="91440" tIns="45720" rIns="91440" bIns="45720" anchor="t" anchorCtr="0"/>
          <a:p>
            <a:r>
              <a:rPr lang="zh-CN" altLang="en-US" sz="2400" dirty="0"/>
              <a:t>【解析】计算过程：</a:t>
            </a:r>
            <a:endParaRPr lang="zh-CN" altLang="en-US" sz="2400" dirty="0"/>
          </a:p>
          <a:p>
            <a:r>
              <a:rPr lang="zh-CN" altLang="en-US" sz="2400" dirty="0"/>
              <a:t>（</a:t>
            </a:r>
            <a:r>
              <a:rPr lang="en-US" altLang="zh-CN" sz="2400" dirty="0"/>
              <a:t>1</a:t>
            </a:r>
            <a:r>
              <a:rPr lang="zh-CN" altLang="en-US" sz="2400" dirty="0"/>
              <a:t>）从价计征计算：</a:t>
            </a:r>
            <a:endParaRPr lang="zh-CN" altLang="en-US" sz="2400" dirty="0"/>
          </a:p>
          <a:p>
            <a:r>
              <a:rPr lang="zh-CN" altLang="en-US" sz="2400" dirty="0"/>
              <a:t>(6000</a:t>
            </a:r>
            <a:r>
              <a:rPr lang="zh-CN" altLang="en-US" sz="2400" dirty="0">
                <a:latin typeface="Arial" panose="020B0604020202020204" pitchFamily="34" charset="0"/>
                <a:sym typeface="黑体" panose="02010609060101010101" pitchFamily="49" charset="-122"/>
              </a:rPr>
              <a:t>×</a:t>
            </a:r>
            <a:r>
              <a:rPr lang="zh-CN" altLang="en-US" sz="2400" dirty="0"/>
              <a:t>20+4500</a:t>
            </a:r>
            <a:r>
              <a:rPr lang="zh-CN" altLang="en-US" sz="2400" dirty="0">
                <a:latin typeface="Arial" panose="020B0604020202020204" pitchFamily="34" charset="0"/>
                <a:sym typeface="黑体" panose="02010609060101010101" pitchFamily="49" charset="-122"/>
              </a:rPr>
              <a:t>×</a:t>
            </a:r>
            <a:r>
              <a:rPr lang="zh-CN" altLang="en-US" sz="2400" dirty="0"/>
              <a:t>8)</a:t>
            </a:r>
            <a:r>
              <a:rPr lang="zh-CN" altLang="en-US" sz="2400" dirty="0">
                <a:latin typeface="Arial" panose="020B0604020202020204" pitchFamily="34" charset="0"/>
                <a:sym typeface="黑体" panose="02010609060101010101" pitchFamily="49" charset="-122"/>
              </a:rPr>
              <a:t>×</a:t>
            </a:r>
            <a:r>
              <a:rPr lang="zh-CN" altLang="en-US" sz="2400" dirty="0"/>
              <a:t>20%=（120000+360000）</a:t>
            </a:r>
            <a:r>
              <a:rPr lang="zh-CN" altLang="en-US" sz="2400" dirty="0">
                <a:latin typeface="Arial" panose="020B0604020202020204" pitchFamily="34" charset="0"/>
                <a:sym typeface="黑体" panose="02010609060101010101" pitchFamily="49" charset="-122"/>
              </a:rPr>
              <a:t>×</a:t>
            </a:r>
            <a:r>
              <a:rPr lang="zh-CN" altLang="en-US" sz="2400" dirty="0"/>
              <a:t>20%＝96000（元）</a:t>
            </a:r>
            <a:endParaRPr lang="zh-CN" altLang="en-US" sz="2400" dirty="0"/>
          </a:p>
          <a:p>
            <a:r>
              <a:rPr lang="zh-CN" altLang="en-US" sz="2400" dirty="0"/>
              <a:t>   从量计算计算：（20+8）</a:t>
            </a:r>
            <a:r>
              <a:rPr lang="zh-CN" altLang="en-US" sz="2400" dirty="0">
                <a:latin typeface="Arial" panose="020B0604020202020204" pitchFamily="34" charset="0"/>
                <a:sym typeface="黑体" panose="02010609060101010101" pitchFamily="49" charset="-122"/>
              </a:rPr>
              <a:t>×</a:t>
            </a:r>
            <a:r>
              <a:rPr lang="zh-CN" altLang="en-US" sz="2400" dirty="0"/>
              <a:t>1000</a:t>
            </a:r>
            <a:r>
              <a:rPr lang="zh-CN" altLang="en-US" sz="2400" dirty="0">
                <a:latin typeface="Arial" panose="020B0604020202020204" pitchFamily="34" charset="0"/>
                <a:sym typeface="黑体" panose="02010609060101010101" pitchFamily="49" charset="-122"/>
              </a:rPr>
              <a:t>×</a:t>
            </a:r>
            <a:r>
              <a:rPr lang="zh-CN" altLang="en-US" sz="2400" dirty="0"/>
              <a:t>2</a:t>
            </a:r>
            <a:r>
              <a:rPr lang="zh-CN" altLang="en-US" sz="2400" dirty="0">
                <a:latin typeface="Arial" panose="020B0604020202020204" pitchFamily="34" charset="0"/>
                <a:sym typeface="黑体" panose="02010609060101010101" pitchFamily="49" charset="-122"/>
              </a:rPr>
              <a:t>×</a:t>
            </a:r>
            <a:r>
              <a:rPr lang="zh-CN" altLang="en-US" sz="2400" dirty="0"/>
              <a:t>0.5＝28</a:t>
            </a:r>
            <a:r>
              <a:rPr lang="zh-CN" altLang="en-US" sz="2400" dirty="0">
                <a:latin typeface="Arial" panose="020B0604020202020204" pitchFamily="34" charset="0"/>
                <a:sym typeface="黑体" panose="02010609060101010101" pitchFamily="49" charset="-122"/>
              </a:rPr>
              <a:t>×</a:t>
            </a:r>
            <a:r>
              <a:rPr lang="zh-CN" altLang="en-US" sz="2400" dirty="0"/>
              <a:t>2000</a:t>
            </a:r>
            <a:r>
              <a:rPr lang="zh-CN" altLang="en-US" sz="2400" dirty="0">
                <a:latin typeface="Arial" panose="020B0604020202020204" pitchFamily="34" charset="0"/>
                <a:sym typeface="黑体" panose="02010609060101010101" pitchFamily="49" charset="-122"/>
              </a:rPr>
              <a:t>×</a:t>
            </a:r>
            <a:r>
              <a:rPr lang="zh-CN" altLang="en-US" sz="2400" dirty="0"/>
              <a:t>0.5＝28000（元）</a:t>
            </a:r>
            <a:endParaRPr lang="zh-CN" altLang="en-US" sz="2400" dirty="0"/>
          </a:p>
          <a:p>
            <a:r>
              <a:rPr lang="zh-CN" altLang="en-US" sz="2400" dirty="0"/>
              <a:t>（</a:t>
            </a:r>
            <a:r>
              <a:rPr lang="en-US" altLang="zh-CN" sz="2400" dirty="0"/>
              <a:t>2</a:t>
            </a:r>
            <a:r>
              <a:rPr lang="zh-CN" altLang="en-US" sz="2400" dirty="0"/>
              <a:t>）从价计征计算：3200</a:t>
            </a:r>
            <a:r>
              <a:rPr lang="zh-CN" altLang="en-US" sz="2400" dirty="0">
                <a:latin typeface="Arial" panose="020B0604020202020204" pitchFamily="34" charset="0"/>
                <a:sym typeface="黑体" panose="02010609060101010101" pitchFamily="49" charset="-122"/>
              </a:rPr>
              <a:t>×</a:t>
            </a:r>
            <a:r>
              <a:rPr lang="zh-CN" altLang="en-US" sz="2400" dirty="0"/>
              <a:t>4</a:t>
            </a:r>
            <a:r>
              <a:rPr lang="zh-CN" altLang="en-US" sz="2400" dirty="0">
                <a:latin typeface="Arial" panose="020B0604020202020204" pitchFamily="34" charset="0"/>
                <a:sym typeface="黑体" panose="02010609060101010101" pitchFamily="49" charset="-122"/>
              </a:rPr>
              <a:t>×</a:t>
            </a:r>
            <a:r>
              <a:rPr lang="zh-CN" altLang="en-US" sz="2400" dirty="0"/>
              <a:t>20%＝2560（元）</a:t>
            </a:r>
            <a:endParaRPr lang="zh-CN" altLang="en-US" sz="2400" dirty="0"/>
          </a:p>
          <a:p>
            <a:r>
              <a:rPr lang="zh-CN" altLang="en-US" sz="2400" dirty="0"/>
              <a:t>   从量计算计算：4</a:t>
            </a:r>
            <a:r>
              <a:rPr lang="zh-CN" altLang="en-US" sz="2400" dirty="0">
                <a:latin typeface="Arial" panose="020B0604020202020204" pitchFamily="34" charset="0"/>
                <a:sym typeface="黑体" panose="02010609060101010101" pitchFamily="49" charset="-122"/>
              </a:rPr>
              <a:t>×</a:t>
            </a:r>
            <a:r>
              <a:rPr lang="zh-CN" altLang="en-US" sz="2400" dirty="0"/>
              <a:t>1000</a:t>
            </a:r>
            <a:r>
              <a:rPr lang="zh-CN" altLang="en-US" sz="2400" dirty="0">
                <a:latin typeface="Arial" panose="020B0604020202020204" pitchFamily="34" charset="0"/>
                <a:sym typeface="黑体" panose="02010609060101010101" pitchFamily="49" charset="-122"/>
              </a:rPr>
              <a:t>×</a:t>
            </a:r>
            <a:r>
              <a:rPr lang="zh-CN" altLang="en-US" sz="2400" dirty="0"/>
              <a:t>2</a:t>
            </a:r>
            <a:r>
              <a:rPr lang="zh-CN" altLang="en-US" sz="2400" dirty="0">
                <a:latin typeface="Arial" panose="020B0604020202020204" pitchFamily="34" charset="0"/>
                <a:sym typeface="黑体" panose="02010609060101010101" pitchFamily="49" charset="-122"/>
              </a:rPr>
              <a:t>×</a:t>
            </a:r>
            <a:r>
              <a:rPr lang="zh-CN" altLang="en-US" sz="2400" dirty="0"/>
              <a:t>0.5＝4000（元）</a:t>
            </a:r>
            <a:endParaRPr lang="zh-CN" altLang="en-US" sz="2400" dirty="0"/>
          </a:p>
          <a:p>
            <a:r>
              <a:rPr lang="zh-CN" altLang="en-US" sz="2400" dirty="0">
                <a:sym typeface="黑体" panose="02010609060101010101" pitchFamily="49" charset="-122"/>
              </a:rPr>
              <a:t>（</a:t>
            </a:r>
            <a:r>
              <a:rPr lang="en-US" altLang="zh-CN" sz="2400" dirty="0">
                <a:sym typeface="黑体" panose="02010609060101010101" pitchFamily="49" charset="-122"/>
              </a:rPr>
              <a:t>3</a:t>
            </a:r>
            <a:r>
              <a:rPr lang="zh-CN" altLang="en-US" sz="2400" dirty="0">
                <a:sym typeface="黑体" panose="02010609060101010101" pitchFamily="49" charset="-122"/>
              </a:rPr>
              <a:t>）自产的散装白酒换玉米，视同销售。价格（</a:t>
            </a:r>
            <a:r>
              <a:rPr lang="en-US" altLang="zh-CN" sz="2400" dirty="0">
                <a:sym typeface="黑体" panose="02010609060101010101" pitchFamily="49" charset="-122"/>
              </a:rPr>
              <a:t>1</a:t>
            </a:r>
            <a:r>
              <a:rPr lang="zh-CN" altLang="en-US" sz="2400" dirty="0">
                <a:sym typeface="黑体" panose="02010609060101010101" pitchFamily="49" charset="-122"/>
              </a:rPr>
              <a:t>）已给出。“销售散装白酒8吨，不含税单价4500元/吨”</a:t>
            </a:r>
            <a:endParaRPr lang="zh-CN" altLang="en-US" sz="2400" dirty="0"/>
          </a:p>
          <a:p>
            <a:r>
              <a:rPr lang="zh-CN" altLang="en-US" sz="2400" dirty="0">
                <a:sym typeface="黑体" panose="02010609060101010101" pitchFamily="49" charset="-122"/>
              </a:rPr>
              <a:t>   从价计征计算：4500</a:t>
            </a:r>
            <a:r>
              <a:rPr lang="zh-CN" altLang="en-US" sz="2400" dirty="0">
                <a:latin typeface="Arial" panose="020B0604020202020204" pitchFamily="34" charset="0"/>
                <a:sym typeface="黑体" panose="02010609060101010101" pitchFamily="49" charset="-122"/>
              </a:rPr>
              <a:t>×</a:t>
            </a:r>
            <a:r>
              <a:rPr lang="zh-CN" altLang="en-US" sz="2400" dirty="0">
                <a:sym typeface="黑体" panose="02010609060101010101" pitchFamily="49" charset="-122"/>
              </a:rPr>
              <a:t>10</a:t>
            </a:r>
            <a:r>
              <a:rPr lang="zh-CN" altLang="en-US" sz="2400" dirty="0">
                <a:latin typeface="Arial" panose="020B0604020202020204" pitchFamily="34" charset="0"/>
                <a:sym typeface="黑体" panose="02010609060101010101" pitchFamily="49" charset="-122"/>
              </a:rPr>
              <a:t>×</a:t>
            </a:r>
            <a:r>
              <a:rPr lang="zh-CN" altLang="en-US" sz="2400" dirty="0">
                <a:sym typeface="黑体" panose="02010609060101010101" pitchFamily="49" charset="-122"/>
              </a:rPr>
              <a:t>20%＝9000（元）</a:t>
            </a:r>
            <a:endParaRPr lang="zh-CN" altLang="en-US" sz="2400" dirty="0"/>
          </a:p>
          <a:p>
            <a:r>
              <a:rPr lang="zh-CN" altLang="en-US" sz="2400" dirty="0">
                <a:sym typeface="黑体" panose="02010609060101010101" pitchFamily="49" charset="-122"/>
              </a:rPr>
              <a:t>   从量计征计算：10</a:t>
            </a:r>
            <a:r>
              <a:rPr lang="zh-CN" altLang="en-US" sz="2400" dirty="0">
                <a:latin typeface="Arial" panose="020B0604020202020204" pitchFamily="34" charset="0"/>
                <a:sym typeface="黑体" panose="02010609060101010101" pitchFamily="49" charset="-122"/>
              </a:rPr>
              <a:t>×</a:t>
            </a:r>
            <a:r>
              <a:rPr lang="zh-CN" altLang="en-US" sz="2400" dirty="0">
                <a:sym typeface="黑体" panose="02010609060101010101" pitchFamily="49" charset="-122"/>
              </a:rPr>
              <a:t>1000</a:t>
            </a:r>
            <a:r>
              <a:rPr lang="zh-CN" altLang="en-US" sz="2400" dirty="0">
                <a:latin typeface="Arial" panose="020B0604020202020204" pitchFamily="34" charset="0"/>
                <a:sym typeface="黑体" panose="02010609060101010101" pitchFamily="49" charset="-122"/>
              </a:rPr>
              <a:t>×</a:t>
            </a:r>
            <a:r>
              <a:rPr lang="zh-CN" altLang="en-US" sz="2400" dirty="0">
                <a:sym typeface="黑体" panose="02010609060101010101" pitchFamily="49" charset="-122"/>
              </a:rPr>
              <a:t>2</a:t>
            </a:r>
            <a:r>
              <a:rPr lang="zh-CN" altLang="en-US" sz="2400" dirty="0">
                <a:latin typeface="Arial" panose="020B0604020202020204" pitchFamily="34" charset="0"/>
                <a:sym typeface="黑体" panose="02010609060101010101" pitchFamily="49" charset="-122"/>
              </a:rPr>
              <a:t>×</a:t>
            </a:r>
            <a:r>
              <a:rPr lang="zh-CN" altLang="en-US" sz="2400" dirty="0">
                <a:sym typeface="黑体" panose="02010609060101010101" pitchFamily="49" charset="-122"/>
              </a:rPr>
              <a:t>0.5＝10000（元）</a:t>
            </a:r>
            <a:endParaRPr lang="zh-CN" altLang="en-US" sz="2400" dirty="0"/>
          </a:p>
          <a:p>
            <a:r>
              <a:rPr lang="zh-CN" altLang="en-US" sz="2400" dirty="0">
                <a:sym typeface="黑体" panose="02010609060101010101" pitchFamily="49" charset="-122"/>
              </a:rPr>
              <a:t>所以当月应缴纳的消费税为：96000+28000+2560+4000+9000+10000＝1</a:t>
            </a:r>
            <a:r>
              <a:rPr lang="en-US" altLang="zh-CN" sz="2400" dirty="0">
                <a:sym typeface="黑体" panose="02010609060101010101" pitchFamily="49" charset="-122"/>
              </a:rPr>
              <a:t>495</a:t>
            </a:r>
            <a:r>
              <a:rPr lang="zh-CN" altLang="en-US" sz="2400" dirty="0">
                <a:sym typeface="黑体" panose="02010609060101010101" pitchFamily="49" charset="-122"/>
              </a:rPr>
              <a:t>60（元）</a:t>
            </a:r>
            <a:endParaRPr lang="zh-CN" altLang="en-US" sz="2400" dirty="0"/>
          </a:p>
          <a:p>
            <a:endParaRPr lang="zh-CN" altLang="en-US" sz="2400" dirty="0"/>
          </a:p>
          <a:p>
            <a:endParaRPr lang="zh-CN" altLang="en-US" sz="2400"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316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316418" name="Rectangle 3"/>
          <p:cNvSpPr>
            <a:spLocks noGrp="1"/>
          </p:cNvSpPr>
          <p:nvPr>
            <p:ph idx="1"/>
          </p:nvPr>
        </p:nvSpPr>
        <p:spPr>
          <a:xfrm>
            <a:off x="139700" y="146050"/>
            <a:ext cx="8604250" cy="6378575"/>
          </a:xfrm>
        </p:spPr>
        <p:txBody>
          <a:bodyPr wrap="square" lIns="91440" tIns="45720" rIns="91440" bIns="45720" anchor="t" anchorCtr="0"/>
          <a:p>
            <a:pPr eaLnBrk="1" hangingPunct="1">
              <a:lnSpc>
                <a:spcPct val="120000"/>
              </a:lnSpc>
              <a:spcBef>
                <a:spcPts val="25"/>
              </a:spcBef>
            </a:pPr>
            <a:r>
              <a:rPr lang="en-US" altLang="zh-CN" sz="2400" dirty="0"/>
              <a:t>【</a:t>
            </a:r>
            <a:r>
              <a:rPr lang="zh-CN" altLang="en-US" sz="2400" dirty="0"/>
              <a:t>例题</a:t>
            </a:r>
            <a:r>
              <a:rPr lang="en-US" altLang="zh-CN" sz="2400" dirty="0">
                <a:latin typeface="Arial" panose="020B0604020202020204" pitchFamily="34" charset="0"/>
              </a:rPr>
              <a:t>·</a:t>
            </a:r>
            <a:r>
              <a:rPr lang="zh-CN" altLang="en-US" sz="2400" dirty="0"/>
              <a:t>不定项选择题</a:t>
            </a:r>
            <a:r>
              <a:rPr lang="en-US" altLang="zh-CN" sz="2400" dirty="0"/>
              <a:t>】</a:t>
            </a:r>
            <a:r>
              <a:rPr lang="zh-CN" altLang="en-US" sz="2400" dirty="0"/>
              <a:t>甲化妆品公司为增值税一般纳税人，主要从事化妆品的生产、进口和销售业务，</a:t>
            </a:r>
            <a:r>
              <a:rPr lang="en-US" altLang="zh-CN" sz="2400" dirty="0"/>
              <a:t>2021</a:t>
            </a:r>
            <a:r>
              <a:rPr lang="zh-CN" altLang="en-US" sz="2400" dirty="0"/>
              <a:t>年</a:t>
            </a:r>
            <a:r>
              <a:rPr lang="en-US" altLang="zh-CN" sz="2400" dirty="0"/>
              <a:t>11</a:t>
            </a:r>
            <a:r>
              <a:rPr lang="zh-CN" altLang="en-US" sz="2400" dirty="0"/>
              <a:t>月发生以下经济业务：</a:t>
            </a:r>
            <a:br>
              <a:rPr lang="zh-CN" altLang="en-US" sz="2400" dirty="0"/>
            </a:br>
            <a:r>
              <a:rPr lang="zh-CN" altLang="en-US" sz="2400" dirty="0"/>
              <a:t>　　（</a:t>
            </a:r>
            <a:r>
              <a:rPr lang="en-US" altLang="zh-CN" sz="2400" dirty="0"/>
              <a:t>1</a:t>
            </a:r>
            <a:r>
              <a:rPr lang="zh-CN" altLang="en-US" sz="2400" dirty="0"/>
              <a:t>）从国外进口一批化妆品，海关核定的关税完税价格为</a:t>
            </a:r>
            <a:r>
              <a:rPr lang="en-US" altLang="zh-CN" sz="2400" dirty="0"/>
              <a:t>112</a:t>
            </a:r>
            <a:r>
              <a:rPr lang="zh-CN" altLang="en-US" sz="2400" dirty="0"/>
              <a:t>万元，公司按规定向海关缴纳了关税、消费税和进口环节增值税，并取得了相关完税凭证。</a:t>
            </a:r>
            <a:br>
              <a:rPr lang="zh-CN" altLang="en-US" sz="2400" dirty="0"/>
            </a:br>
            <a:r>
              <a:rPr lang="zh-CN" altLang="en-US" sz="2400" dirty="0"/>
              <a:t>　　（</a:t>
            </a:r>
            <a:r>
              <a:rPr lang="en-US" altLang="zh-CN" sz="2400" dirty="0"/>
              <a:t>2</a:t>
            </a:r>
            <a:r>
              <a:rPr lang="zh-CN" altLang="en-US" sz="2400" dirty="0"/>
              <a:t>）向公司员工发放一批新研发的化妆品作为职工福利，该批化妆品不含增值税的销售价格为</a:t>
            </a:r>
            <a:r>
              <a:rPr lang="en-US" altLang="zh-CN" sz="2400" dirty="0"/>
              <a:t>75</a:t>
            </a:r>
            <a:r>
              <a:rPr lang="zh-CN" altLang="en-US" sz="2400" dirty="0"/>
              <a:t>万元。</a:t>
            </a:r>
            <a:endParaRPr lang="zh-CN" altLang="en-US" sz="2400" dirty="0"/>
          </a:p>
          <a:p>
            <a:pPr eaLnBrk="1" hangingPunct="1">
              <a:lnSpc>
                <a:spcPct val="120000"/>
              </a:lnSpc>
              <a:spcBef>
                <a:spcPts val="25"/>
              </a:spcBef>
            </a:pPr>
            <a:r>
              <a:rPr lang="zh-CN" altLang="en-US" sz="2400" dirty="0">
                <a:sym typeface="黑体" panose="02010609060101010101" pitchFamily="49" charset="-122"/>
              </a:rPr>
              <a:t>（</a:t>
            </a:r>
            <a:r>
              <a:rPr lang="en-US" altLang="zh-CN" sz="2400" dirty="0">
                <a:sym typeface="黑体" panose="02010609060101010101" pitchFamily="49" charset="-122"/>
              </a:rPr>
              <a:t>3</a:t>
            </a:r>
            <a:r>
              <a:rPr lang="zh-CN" altLang="en-US" sz="2400" dirty="0">
                <a:sym typeface="黑体" panose="02010609060101010101" pitchFamily="49" charset="-122"/>
              </a:rPr>
              <a:t>）委托乙公司加工一批化妆品，提供的材料成本为</a:t>
            </a:r>
            <a:r>
              <a:rPr lang="en-US" altLang="zh-CN" sz="2400" dirty="0">
                <a:sym typeface="黑体" panose="02010609060101010101" pitchFamily="49" charset="-122"/>
              </a:rPr>
              <a:t>86</a:t>
            </a:r>
            <a:r>
              <a:rPr lang="zh-CN" altLang="en-US" sz="2400" dirty="0">
                <a:sym typeface="黑体" panose="02010609060101010101" pitchFamily="49" charset="-122"/>
              </a:rPr>
              <a:t>万元，支付乙公司加工费</a:t>
            </a:r>
            <a:r>
              <a:rPr lang="en-US" altLang="zh-CN" sz="2400" dirty="0">
                <a:sym typeface="黑体" panose="02010609060101010101" pitchFamily="49" charset="-122"/>
              </a:rPr>
              <a:t>5</a:t>
            </a:r>
            <a:r>
              <a:rPr lang="zh-CN" altLang="en-US" sz="2400" dirty="0">
                <a:sym typeface="黑体" panose="02010609060101010101" pitchFamily="49" charset="-122"/>
              </a:rPr>
              <a:t>万元（不含增值税），当月尚未收回该批委托加工的化妆品，乙公司没有同类消费品销售价格。</a:t>
            </a:r>
            <a:br>
              <a:rPr lang="zh-CN" altLang="en-US" sz="2400" dirty="0">
                <a:sym typeface="黑体" panose="02010609060101010101" pitchFamily="49" charset="-122"/>
              </a:rPr>
            </a:br>
            <a:r>
              <a:rPr lang="zh-CN" altLang="en-US" sz="2400" dirty="0">
                <a:sym typeface="黑体" panose="02010609060101010101" pitchFamily="49" charset="-122"/>
              </a:rPr>
              <a:t>　　已知：该公司适用的增值税税率为</a:t>
            </a:r>
            <a:r>
              <a:rPr lang="en-US" altLang="zh-CN" sz="2400" dirty="0">
                <a:sym typeface="黑体" panose="02010609060101010101" pitchFamily="49" charset="-122"/>
              </a:rPr>
              <a:t>13%</a:t>
            </a:r>
            <a:r>
              <a:rPr lang="zh-CN" altLang="en-US" sz="2400" dirty="0">
                <a:sym typeface="黑体" panose="02010609060101010101" pitchFamily="49" charset="-122"/>
              </a:rPr>
              <a:t>，化妆品适用的消费税税率为</a:t>
            </a:r>
            <a:r>
              <a:rPr lang="en-US" altLang="zh-CN" sz="2400" dirty="0">
                <a:sym typeface="黑体" panose="02010609060101010101" pitchFamily="49" charset="-122"/>
              </a:rPr>
              <a:t>30%</a:t>
            </a:r>
            <a:r>
              <a:rPr lang="zh-CN" altLang="en-US" sz="2400" dirty="0">
                <a:sym typeface="黑体" panose="02010609060101010101" pitchFamily="49" charset="-122"/>
              </a:rPr>
              <a:t>，关税税率为</a:t>
            </a:r>
            <a:r>
              <a:rPr lang="en-US" altLang="zh-CN" sz="2400" dirty="0">
                <a:sym typeface="黑体" panose="02010609060101010101" pitchFamily="49" charset="-122"/>
              </a:rPr>
              <a:t>25%</a:t>
            </a:r>
            <a:r>
              <a:rPr lang="zh-CN" altLang="en-US" sz="2400" dirty="0">
                <a:sym typeface="黑体" panose="02010609060101010101" pitchFamily="49" charset="-122"/>
              </a:rPr>
              <a:t>。</a:t>
            </a:r>
            <a:br>
              <a:rPr lang="zh-CN" altLang="en-US" sz="2400" dirty="0">
                <a:sym typeface="黑体" panose="02010609060101010101" pitchFamily="49" charset="-122"/>
              </a:rPr>
            </a:br>
            <a:r>
              <a:rPr lang="zh-CN" altLang="en-US" sz="2400" dirty="0">
                <a:sym typeface="黑体" panose="02010609060101010101" pitchFamily="49" charset="-122"/>
              </a:rPr>
              <a:t>　　根据上述资料，回答下列问题： </a:t>
            </a:r>
            <a:endParaRPr lang="zh-CN" altLang="en-US" sz="2400" dirty="0"/>
          </a:p>
          <a:p>
            <a:pPr eaLnBrk="1" hangingPunct="1">
              <a:lnSpc>
                <a:spcPct val="120000"/>
              </a:lnSpc>
              <a:spcBef>
                <a:spcPts val="25"/>
              </a:spcBef>
            </a:pPr>
            <a:br>
              <a:rPr lang="zh-CN" altLang="en-US" sz="2400" dirty="0"/>
            </a:br>
            <a:br>
              <a:rPr lang="zh-CN" altLang="en-US" sz="2400" dirty="0"/>
            </a:br>
            <a:endParaRPr lang="zh-CN" altLang="en-US" sz="2400"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2" name="Rectangle 3"/>
          <p:cNvSpPr>
            <a:spLocks noGrp="1"/>
          </p:cNvSpPr>
          <p:nvPr>
            <p:ph idx="1"/>
          </p:nvPr>
        </p:nvSpPr>
        <p:spPr>
          <a:xfrm>
            <a:off x="457200" y="360363"/>
            <a:ext cx="8229600" cy="4495800"/>
          </a:xfrm>
        </p:spPr>
        <p:txBody>
          <a:bodyPr wrap="square" lIns="91440" tIns="45720" rIns="91440" bIns="45720" anchor="t" anchorCtr="0"/>
          <a:p>
            <a:pPr eaLnBrk="1" hangingPunct="1"/>
            <a:r>
              <a:rPr lang="en-US" altLang="zh-CN" dirty="0"/>
              <a:t>1.</a:t>
            </a:r>
            <a:r>
              <a:rPr lang="zh-CN" altLang="en-US" dirty="0"/>
              <a:t>该公司当月进口环节应缴纳的增值税及消费税税额合计为（　）万元。</a:t>
            </a:r>
            <a:br>
              <a:rPr lang="zh-CN" altLang="en-US" dirty="0"/>
            </a:br>
            <a:r>
              <a:rPr lang="en-US" altLang="zh-CN" dirty="0"/>
              <a:t>A.34</a:t>
            </a:r>
            <a:r>
              <a:rPr lang="zh-CN" altLang="en-US" dirty="0"/>
              <a:t>　　</a:t>
            </a:r>
            <a:r>
              <a:rPr lang="en-US" altLang="zh-CN" dirty="0"/>
              <a:t>B.60   </a:t>
            </a:r>
            <a:r>
              <a:rPr lang="zh-CN" altLang="en-US" dirty="0"/>
              <a:t>　</a:t>
            </a:r>
            <a:r>
              <a:rPr lang="en-US" altLang="zh-CN" dirty="0"/>
              <a:t>C.65.8</a:t>
            </a:r>
            <a:r>
              <a:rPr lang="zh-CN" altLang="en-US" dirty="0"/>
              <a:t>　　</a:t>
            </a:r>
            <a:r>
              <a:rPr lang="en-US" altLang="zh-CN" dirty="0"/>
              <a:t>D.86</a:t>
            </a:r>
            <a:endParaRPr lang="en-US" altLang="zh-CN" dirty="0"/>
          </a:p>
          <a:p>
            <a:pPr eaLnBrk="1" hangingPunct="1"/>
            <a:r>
              <a:rPr lang="zh-CN" altLang="en-US" sz="2400" dirty="0"/>
              <a:t>　【解析】</a:t>
            </a:r>
            <a:endParaRPr lang="zh-CN" altLang="en-US" sz="2400" dirty="0"/>
          </a:p>
          <a:p>
            <a:pPr eaLnBrk="1" hangingPunct="1"/>
            <a:r>
              <a:rPr lang="zh-CN" altLang="en-US" sz="2400" dirty="0"/>
              <a:t>应纳消费税</a:t>
            </a:r>
            <a:r>
              <a:rPr lang="en-US" altLang="zh-CN" sz="2400" dirty="0"/>
              <a:t>=</a:t>
            </a:r>
            <a:r>
              <a:rPr lang="zh-CN" altLang="en-US" sz="2400" dirty="0"/>
              <a:t>（</a:t>
            </a:r>
            <a:r>
              <a:rPr lang="en-US" altLang="zh-CN" sz="2400" dirty="0"/>
              <a:t>112+112</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25%</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1-30%</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30%</a:t>
            </a:r>
            <a:endParaRPr lang="en-US" altLang="zh-CN" sz="2400" dirty="0">
              <a:latin typeface="Arial" panose="020B0604020202020204" pitchFamily="34" charset="0"/>
              <a:sym typeface="黑体" panose="02010609060101010101" pitchFamily="49" charset="-122"/>
            </a:endParaRPr>
          </a:p>
          <a:p>
            <a:pPr eaLnBrk="1" hangingPunct="1"/>
            <a:r>
              <a:rPr lang="en-US" altLang="zh-CN" sz="2400" dirty="0">
                <a:latin typeface="Arial" panose="020B0604020202020204" pitchFamily="34" charset="0"/>
                <a:sym typeface="黑体" panose="02010609060101010101" pitchFamily="49" charset="-122"/>
              </a:rPr>
              <a:t>                  =60</a:t>
            </a:r>
            <a:r>
              <a:rPr lang="zh-CN" altLang="en-US" sz="2400" dirty="0">
                <a:latin typeface="Arial" panose="020B0604020202020204" pitchFamily="34" charset="0"/>
                <a:sym typeface="黑体" panose="02010609060101010101" pitchFamily="49" charset="-122"/>
              </a:rPr>
              <a:t>（万元）</a:t>
            </a:r>
            <a:endParaRPr lang="en-US" altLang="zh-CN" sz="2400" dirty="0">
              <a:latin typeface="Arial" panose="020B0604020202020204" pitchFamily="34" charset="0"/>
              <a:sym typeface="黑体" panose="02010609060101010101" pitchFamily="49" charset="-122"/>
            </a:endParaRPr>
          </a:p>
          <a:p>
            <a:pPr eaLnBrk="1" hangingPunct="1"/>
            <a:r>
              <a:rPr lang="zh-CN" altLang="en-US" sz="2400" dirty="0"/>
              <a:t>应纳增值税</a:t>
            </a:r>
            <a:r>
              <a:rPr lang="en-US" altLang="zh-CN" sz="2400" dirty="0"/>
              <a:t>=</a:t>
            </a:r>
            <a:r>
              <a:rPr lang="zh-CN" altLang="en-US" sz="2400" dirty="0"/>
              <a:t>（</a:t>
            </a:r>
            <a:r>
              <a:rPr lang="en-US" altLang="zh-CN" sz="2400" dirty="0">
                <a:sym typeface="黑体" panose="02010609060101010101" pitchFamily="49" charset="-122"/>
              </a:rPr>
              <a:t>112+112</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25%</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1-30%</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13%=26</a:t>
            </a:r>
            <a:r>
              <a:rPr lang="zh-CN" altLang="en-US" sz="2400" dirty="0">
                <a:latin typeface="Arial" panose="020B0604020202020204" pitchFamily="34" charset="0"/>
                <a:sym typeface="黑体" panose="02010609060101010101" pitchFamily="49" charset="-122"/>
              </a:rPr>
              <a:t>（万元）</a:t>
            </a:r>
            <a:endParaRPr lang="zh-CN" altLang="en-US" sz="2400" dirty="0"/>
          </a:p>
          <a:p>
            <a:pPr eaLnBrk="1" hangingPunct="1"/>
            <a:r>
              <a:rPr lang="zh-CN" altLang="en-US" dirty="0">
                <a:latin typeface="Arial" panose="020B0604020202020204" pitchFamily="34" charset="0"/>
                <a:sym typeface="黑体" panose="02010609060101010101" pitchFamily="49" charset="-122"/>
              </a:rPr>
              <a:t>应纳税额合计</a:t>
            </a:r>
            <a:r>
              <a:rPr lang="en-US" altLang="zh-CN" dirty="0">
                <a:latin typeface="Arial" panose="020B0604020202020204" pitchFamily="34" charset="0"/>
                <a:sym typeface="黑体" panose="02010609060101010101" pitchFamily="49" charset="-122"/>
              </a:rPr>
              <a:t>=60+26=86</a:t>
            </a:r>
            <a:r>
              <a:rPr lang="zh-CN" altLang="en-US" dirty="0">
                <a:latin typeface="Arial" panose="020B0604020202020204" pitchFamily="34" charset="0"/>
                <a:sym typeface="黑体" panose="02010609060101010101" pitchFamily="49" charset="-122"/>
              </a:rPr>
              <a:t>（万元）</a:t>
            </a:r>
            <a:r>
              <a:rPr lang="zh-CN" altLang="en-US" dirty="0"/>
              <a:t>　</a:t>
            </a:r>
            <a:endParaRPr lang="en-US" altLang="zh-CN" dirty="0"/>
          </a:p>
        </p:txBody>
      </p:sp>
      <p:sp>
        <p:nvSpPr>
          <p:cNvPr id="220164" name="Rectangle 4"/>
          <p:cNvSpPr/>
          <p:nvPr/>
        </p:nvSpPr>
        <p:spPr>
          <a:xfrm>
            <a:off x="2987675" y="779463"/>
            <a:ext cx="590550" cy="579437"/>
          </a:xfrm>
          <a:prstGeom prst="rect">
            <a:avLst/>
          </a:prstGeom>
          <a:noFill/>
          <a:ln w="9525">
            <a:noFill/>
          </a:ln>
        </p:spPr>
        <p:txBody>
          <a:bodyPr wrap="none" anchor="ctr" anchorCtr="0">
            <a:spAutoFit/>
          </a:bodyPr>
          <a:p>
            <a:r>
              <a:rPr lang="en-US" altLang="zh-CN" sz="3200" dirty="0">
                <a:solidFill>
                  <a:srgbClr val="FF0000"/>
                </a:solidFill>
                <a:latin typeface="Arial" panose="020B0604020202020204" pitchFamily="34" charset="0"/>
              </a:rPr>
              <a:t>D </a:t>
            </a:r>
            <a:endParaRPr lang="en-US" altLang="zh-CN" sz="3200"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0164"/>
                                        </p:tgtEl>
                                        <p:attrNameLst>
                                          <p:attrName>style.visibility</p:attrName>
                                        </p:attrNameLst>
                                      </p:cBhvr>
                                      <p:to>
                                        <p:strVal val="visible"/>
                                      </p:to>
                                    </p:set>
                                    <p:anim calcmode="lin" valueType="num">
                                      <p:cBhvr>
                                        <p:cTn id="7" dur="500" fill="hold"/>
                                        <p:tgtEl>
                                          <p:spTgt spid="220164"/>
                                        </p:tgtEl>
                                        <p:attrNameLst>
                                          <p:attrName>ppt_x</p:attrName>
                                        </p:attrNameLst>
                                      </p:cBhvr>
                                      <p:tavLst>
                                        <p:tav tm="0">
                                          <p:val>
                                            <p:strVal val="#ppt_x"/>
                                          </p:val>
                                        </p:tav>
                                        <p:tav tm="100000">
                                          <p:val>
                                            <p:strVal val="#ppt_x"/>
                                          </p:val>
                                        </p:tav>
                                      </p:tavLst>
                                    </p:anim>
                                    <p:anim calcmode="lin" valueType="num">
                                      <p:cBhvr>
                                        <p:cTn id="8" dur="500" fill="hold"/>
                                        <p:tgtEl>
                                          <p:spTgt spid="22016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1842">
                                            <p:txEl>
                                              <p:charRg st="61" end="67"/>
                                            </p:txEl>
                                          </p:spTgt>
                                        </p:tgtEl>
                                        <p:attrNameLst>
                                          <p:attrName>style.visibility</p:attrName>
                                        </p:attrNameLst>
                                      </p:cBhvr>
                                      <p:to>
                                        <p:strVal val="visible"/>
                                      </p:to>
                                    </p:set>
                                    <p:anim calcmode="lin" valueType="num">
                                      <p:cBhvr additive="base">
                                        <p:cTn id="13" dur="500" fill="hold"/>
                                        <p:tgtEl>
                                          <p:spTgt spid="291842">
                                            <p:txEl>
                                              <p:charRg st="61" end="6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1842">
                                            <p:txEl>
                                              <p:charRg st="61" end="67"/>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91842">
                                            <p:txEl>
                                              <p:charRg st="67" end="99"/>
                                            </p:txEl>
                                          </p:spTgt>
                                        </p:tgtEl>
                                        <p:attrNameLst>
                                          <p:attrName>style.visibility</p:attrName>
                                        </p:attrNameLst>
                                      </p:cBhvr>
                                      <p:to>
                                        <p:strVal val="visible"/>
                                      </p:to>
                                    </p:set>
                                    <p:anim calcmode="lin" valueType="num">
                                      <p:cBhvr additive="base">
                                        <p:cTn id="17" dur="500" fill="hold"/>
                                        <p:tgtEl>
                                          <p:spTgt spid="291842">
                                            <p:txEl>
                                              <p:charRg st="67" end="99"/>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91842">
                                            <p:txEl>
                                              <p:charRg st="67" end="99"/>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91842">
                                            <p:txEl>
                                              <p:charRg st="99" end="125"/>
                                            </p:txEl>
                                          </p:spTgt>
                                        </p:tgtEl>
                                        <p:attrNameLst>
                                          <p:attrName>style.visibility</p:attrName>
                                        </p:attrNameLst>
                                      </p:cBhvr>
                                      <p:to>
                                        <p:strVal val="visible"/>
                                      </p:to>
                                    </p:set>
                                    <p:anim calcmode="lin" valueType="num">
                                      <p:cBhvr additive="base">
                                        <p:cTn id="21" dur="500" fill="hold"/>
                                        <p:tgtEl>
                                          <p:spTgt spid="291842">
                                            <p:txEl>
                                              <p:charRg st="99" end="12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91842">
                                            <p:txEl>
                                              <p:charRg st="99" end="12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91842">
                                            <p:txEl>
                                              <p:charRg st="125" end="164"/>
                                            </p:txEl>
                                          </p:spTgt>
                                        </p:tgtEl>
                                        <p:attrNameLst>
                                          <p:attrName>style.visibility</p:attrName>
                                        </p:attrNameLst>
                                      </p:cBhvr>
                                      <p:to>
                                        <p:strVal val="visible"/>
                                      </p:to>
                                    </p:set>
                                    <p:anim calcmode="lin" valueType="num">
                                      <p:cBhvr additive="base">
                                        <p:cTn id="25" dur="500" fill="hold"/>
                                        <p:tgtEl>
                                          <p:spTgt spid="291842">
                                            <p:txEl>
                                              <p:charRg st="125" end="16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1842">
                                            <p:txEl>
                                              <p:charRg st="125" end="16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91842">
                                            <p:txEl>
                                              <p:charRg st="164" end="185"/>
                                            </p:txEl>
                                          </p:spTgt>
                                        </p:tgtEl>
                                        <p:attrNameLst>
                                          <p:attrName>style.visibility</p:attrName>
                                        </p:attrNameLst>
                                      </p:cBhvr>
                                      <p:to>
                                        <p:strVal val="visible"/>
                                      </p:to>
                                    </p:set>
                                    <p:anim calcmode="lin" valueType="num">
                                      <p:cBhvr additive="base">
                                        <p:cTn id="29" dur="500" fill="hold"/>
                                        <p:tgtEl>
                                          <p:spTgt spid="291842">
                                            <p:txEl>
                                              <p:charRg st="164" end="18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91842">
                                            <p:txEl>
                                              <p:charRg st="164" end="18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4"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39750" y="944563"/>
            <a:ext cx="8229600" cy="4967287"/>
          </a:xfrm>
        </p:spPr>
        <p:txBody>
          <a:bodyPr anchor="t" anchorCtr="0"/>
          <a:p>
            <a:pPr>
              <a:lnSpc>
                <a:spcPct val="120000"/>
              </a:lnSpc>
              <a:spcBef>
                <a:spcPts val="25"/>
              </a:spcBef>
            </a:pPr>
            <a:r>
              <a:rPr lang="en-US" altLang="zh-CN" dirty="0"/>
              <a:t>2.</a:t>
            </a:r>
            <a:r>
              <a:rPr lang="zh-CN" altLang="en-US" dirty="0"/>
              <a:t>该公司当月作为职工福利发放的化妆品应缴纳的增值税及消费税税额合计为（　）万元。</a:t>
            </a:r>
            <a:br>
              <a:rPr lang="zh-CN" altLang="en-US" dirty="0"/>
            </a:br>
            <a:r>
              <a:rPr lang="en-US" altLang="zh-CN" dirty="0"/>
              <a:t>A.12.75</a:t>
            </a:r>
            <a:r>
              <a:rPr lang="zh-CN" altLang="en-US" dirty="0"/>
              <a:t>　　</a:t>
            </a:r>
            <a:r>
              <a:rPr lang="en-US" altLang="zh-CN" dirty="0"/>
              <a:t>B.22.5  </a:t>
            </a:r>
            <a:r>
              <a:rPr lang="zh-CN" altLang="en-US" dirty="0"/>
              <a:t>　</a:t>
            </a:r>
            <a:r>
              <a:rPr lang="en-US" altLang="zh-CN" dirty="0"/>
              <a:t>C.35</a:t>
            </a:r>
            <a:r>
              <a:rPr lang="zh-CN" altLang="en-US" dirty="0"/>
              <a:t>　　</a:t>
            </a:r>
            <a:r>
              <a:rPr lang="en-US" altLang="zh-CN" dirty="0"/>
              <a:t>D.32.25 </a:t>
            </a:r>
            <a:endParaRPr lang="en-US" altLang="zh-CN" dirty="0"/>
          </a:p>
          <a:p>
            <a:pPr eaLnBrk="1" hangingPunct="1">
              <a:lnSpc>
                <a:spcPct val="120000"/>
              </a:lnSpc>
              <a:spcBef>
                <a:spcPts val="25"/>
              </a:spcBef>
            </a:pPr>
            <a:r>
              <a:rPr lang="zh-CN" altLang="en-US" dirty="0"/>
              <a:t>【解析】</a:t>
            </a:r>
            <a:endParaRPr lang="zh-CN" altLang="en-US" dirty="0"/>
          </a:p>
          <a:p>
            <a:pPr eaLnBrk="1" hangingPunct="1">
              <a:lnSpc>
                <a:spcPct val="120000"/>
              </a:lnSpc>
              <a:spcBef>
                <a:spcPts val="25"/>
              </a:spcBef>
            </a:pPr>
            <a:r>
              <a:rPr lang="zh-CN" altLang="en-US" dirty="0"/>
              <a:t>应纳消费税</a:t>
            </a:r>
            <a:r>
              <a:rPr lang="en-US" altLang="zh-CN" dirty="0"/>
              <a:t>=75</a:t>
            </a:r>
            <a:r>
              <a:rPr lang="zh-CN" altLang="en-US" dirty="0">
                <a:latin typeface="Arial" panose="020B0604020202020204" pitchFamily="34" charset="0"/>
                <a:sym typeface="黑体" panose="02010609060101010101" pitchFamily="49" charset="-122"/>
              </a:rPr>
              <a:t>×</a:t>
            </a:r>
            <a:r>
              <a:rPr lang="en-US" altLang="zh-CN" dirty="0">
                <a:latin typeface="Arial" panose="020B0604020202020204" pitchFamily="34" charset="0"/>
                <a:sym typeface="黑体" panose="02010609060101010101" pitchFamily="49" charset="-122"/>
              </a:rPr>
              <a:t>30% =22.5</a:t>
            </a:r>
            <a:r>
              <a:rPr lang="zh-CN" altLang="en-US" dirty="0">
                <a:latin typeface="Arial" panose="020B0604020202020204" pitchFamily="34" charset="0"/>
                <a:sym typeface="黑体" panose="02010609060101010101" pitchFamily="49" charset="-122"/>
              </a:rPr>
              <a:t>（万元）</a:t>
            </a:r>
            <a:endParaRPr lang="en-US" altLang="zh-CN" dirty="0">
              <a:latin typeface="Arial" panose="020B0604020202020204" pitchFamily="34" charset="0"/>
              <a:sym typeface="黑体" panose="02010609060101010101" pitchFamily="49" charset="-122"/>
            </a:endParaRPr>
          </a:p>
          <a:p>
            <a:pPr eaLnBrk="1" hangingPunct="1">
              <a:lnSpc>
                <a:spcPct val="120000"/>
              </a:lnSpc>
              <a:spcBef>
                <a:spcPts val="25"/>
              </a:spcBef>
            </a:pPr>
            <a:r>
              <a:rPr lang="zh-CN" altLang="en-US" dirty="0">
                <a:sym typeface="黑体" panose="02010609060101010101" pitchFamily="49" charset="-122"/>
              </a:rPr>
              <a:t>应纳增值税</a:t>
            </a:r>
            <a:r>
              <a:rPr lang="en-US" altLang="zh-CN" dirty="0">
                <a:sym typeface="黑体" panose="02010609060101010101" pitchFamily="49" charset="-122"/>
              </a:rPr>
              <a:t>=75</a:t>
            </a:r>
            <a:r>
              <a:rPr lang="zh-CN" altLang="en-US" dirty="0">
                <a:latin typeface="Arial" panose="020B0604020202020204" pitchFamily="34" charset="0"/>
                <a:sym typeface="黑体" panose="02010609060101010101" pitchFamily="49" charset="-122"/>
              </a:rPr>
              <a:t>×</a:t>
            </a:r>
            <a:r>
              <a:rPr lang="en-US" altLang="zh-CN" dirty="0">
                <a:latin typeface="Arial" panose="020B0604020202020204" pitchFamily="34" charset="0"/>
                <a:sym typeface="黑体" panose="02010609060101010101" pitchFamily="49" charset="-122"/>
              </a:rPr>
              <a:t>13%=9.75</a:t>
            </a:r>
            <a:r>
              <a:rPr lang="zh-CN" altLang="en-US" dirty="0">
                <a:latin typeface="Arial" panose="020B0604020202020204" pitchFamily="34" charset="0"/>
                <a:sym typeface="黑体" panose="02010609060101010101" pitchFamily="49" charset="-122"/>
              </a:rPr>
              <a:t>（万元）</a:t>
            </a:r>
            <a:endParaRPr lang="zh-CN" altLang="en-US" dirty="0">
              <a:latin typeface="Arial" panose="020B0604020202020204" pitchFamily="34" charset="0"/>
              <a:sym typeface="黑体" panose="02010609060101010101" pitchFamily="49" charset="-122"/>
            </a:endParaRPr>
          </a:p>
          <a:p>
            <a:pPr eaLnBrk="1" hangingPunct="1">
              <a:lnSpc>
                <a:spcPct val="120000"/>
              </a:lnSpc>
              <a:spcBef>
                <a:spcPts val="25"/>
              </a:spcBef>
            </a:pPr>
            <a:r>
              <a:rPr lang="zh-CN" altLang="en-US" dirty="0">
                <a:latin typeface="Arial" panose="020B0604020202020204" pitchFamily="34" charset="0"/>
                <a:sym typeface="黑体" panose="02010609060101010101" pitchFamily="49" charset="-122"/>
              </a:rPr>
              <a:t>应纳税额合计</a:t>
            </a:r>
            <a:r>
              <a:rPr lang="en-US" altLang="zh-CN" dirty="0">
                <a:latin typeface="Arial" panose="020B0604020202020204" pitchFamily="34" charset="0"/>
                <a:sym typeface="黑体" panose="02010609060101010101" pitchFamily="49" charset="-122"/>
              </a:rPr>
              <a:t>=22.5+9.75=32.25</a:t>
            </a:r>
            <a:r>
              <a:rPr lang="zh-CN" altLang="en-US" dirty="0">
                <a:latin typeface="Arial" panose="020B0604020202020204" pitchFamily="34" charset="0"/>
                <a:sym typeface="黑体" panose="02010609060101010101" pitchFamily="49" charset="-122"/>
              </a:rPr>
              <a:t>（万元）</a:t>
            </a:r>
            <a:endParaRPr lang="zh-CN" altLang="en-US" dirty="0"/>
          </a:p>
          <a:p>
            <a:endParaRPr lang="zh-CN" altLang="en-US"/>
          </a:p>
        </p:txBody>
      </p:sp>
      <p:sp>
        <p:nvSpPr>
          <p:cNvPr id="220165" name="Rectangle 5"/>
          <p:cNvSpPr/>
          <p:nvPr/>
        </p:nvSpPr>
        <p:spPr>
          <a:xfrm>
            <a:off x="5867400" y="1468438"/>
            <a:ext cx="590550" cy="579437"/>
          </a:xfrm>
          <a:prstGeom prst="rect">
            <a:avLst/>
          </a:prstGeom>
          <a:noFill/>
          <a:ln w="9525">
            <a:noFill/>
          </a:ln>
        </p:spPr>
        <p:txBody>
          <a:bodyPr wrap="none" anchor="ctr" anchorCtr="0">
            <a:spAutoFit/>
          </a:bodyPr>
          <a:p>
            <a:r>
              <a:rPr lang="en-US" altLang="zh-CN" sz="3200" dirty="0">
                <a:solidFill>
                  <a:srgbClr val="FF0000"/>
                </a:solidFill>
                <a:latin typeface="Arial" panose="020B0604020202020204" pitchFamily="34" charset="0"/>
              </a:rPr>
              <a:t>D </a:t>
            </a:r>
            <a:endParaRPr lang="en-US" altLang="zh-CN" sz="3200"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0165"/>
                                        </p:tgtEl>
                                        <p:attrNameLst>
                                          <p:attrName>style.visibility</p:attrName>
                                        </p:attrNameLst>
                                      </p:cBhvr>
                                      <p:to>
                                        <p:strVal val="visible"/>
                                      </p:to>
                                    </p:set>
                                    <p:anim calcmode="lin" valueType="num">
                                      <p:cBhvr>
                                        <p:cTn id="7" dur="500" fill="hold"/>
                                        <p:tgtEl>
                                          <p:spTgt spid="220165"/>
                                        </p:tgtEl>
                                        <p:attrNameLst>
                                          <p:attrName>ppt_x</p:attrName>
                                        </p:attrNameLst>
                                      </p:cBhvr>
                                      <p:tavLst>
                                        <p:tav tm="0">
                                          <p:val>
                                            <p:strVal val="#ppt_x"/>
                                          </p:val>
                                        </p:tav>
                                        <p:tav tm="100000">
                                          <p:val>
                                            <p:strVal val="#ppt_x"/>
                                          </p:val>
                                        </p:tav>
                                      </p:tavLst>
                                    </p:anim>
                                    <p:anim calcmode="lin" valueType="num">
                                      <p:cBhvr>
                                        <p:cTn id="8" dur="500" fill="hold"/>
                                        <p:tgtEl>
                                          <p:spTgt spid="22016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charRg st="75" end="80"/>
                                            </p:txEl>
                                          </p:spTgt>
                                        </p:tgtEl>
                                        <p:attrNameLst>
                                          <p:attrName>style.visibility</p:attrName>
                                        </p:attrNameLst>
                                      </p:cBhvr>
                                      <p:to>
                                        <p:strVal val="visible"/>
                                      </p:to>
                                    </p:set>
                                    <p:anim calcmode="lin" valueType="num">
                                      <p:cBhvr additive="base">
                                        <p:cTn id="13" dur="500" fill="hold"/>
                                        <p:tgtEl>
                                          <p:spTgt spid="3">
                                            <p:txEl>
                                              <p:charRg st="75" end="8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charRg st="75" end="8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charRg st="80" end="103"/>
                                            </p:txEl>
                                          </p:spTgt>
                                        </p:tgtEl>
                                        <p:attrNameLst>
                                          <p:attrName>style.visibility</p:attrName>
                                        </p:attrNameLst>
                                      </p:cBhvr>
                                      <p:to>
                                        <p:strVal val="visible"/>
                                      </p:to>
                                    </p:set>
                                    <p:anim calcmode="lin" valueType="num">
                                      <p:cBhvr additive="base">
                                        <p:cTn id="17" dur="500" fill="hold"/>
                                        <p:tgtEl>
                                          <p:spTgt spid="3">
                                            <p:txEl>
                                              <p:charRg st="80" end="10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charRg st="80" end="10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charRg st="103" end="125"/>
                                            </p:txEl>
                                          </p:spTgt>
                                        </p:tgtEl>
                                        <p:attrNameLst>
                                          <p:attrName>style.visibility</p:attrName>
                                        </p:attrNameLst>
                                      </p:cBhvr>
                                      <p:to>
                                        <p:strVal val="visible"/>
                                      </p:to>
                                    </p:set>
                                    <p:anim calcmode="lin" valueType="num">
                                      <p:cBhvr additive="base">
                                        <p:cTn id="21" dur="500" fill="hold"/>
                                        <p:tgtEl>
                                          <p:spTgt spid="3">
                                            <p:txEl>
                                              <p:charRg st="103" end="12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charRg st="103" end="12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charRg st="125" end="152"/>
                                            </p:txEl>
                                          </p:spTgt>
                                        </p:tgtEl>
                                        <p:attrNameLst>
                                          <p:attrName>style.visibility</p:attrName>
                                        </p:attrNameLst>
                                      </p:cBhvr>
                                      <p:to>
                                        <p:strVal val="visible"/>
                                      </p:to>
                                    </p:set>
                                    <p:anim calcmode="lin" valueType="num">
                                      <p:cBhvr additive="base">
                                        <p:cTn id="25" dur="500" fill="hold"/>
                                        <p:tgtEl>
                                          <p:spTgt spid="3">
                                            <p:txEl>
                                              <p:charRg st="125" end="15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charRg st="125" end="15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5"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2866" name="Rectangle 3"/>
          <p:cNvSpPr>
            <a:spLocks noGrp="1"/>
          </p:cNvSpPr>
          <p:nvPr>
            <p:ph idx="1"/>
          </p:nvPr>
        </p:nvSpPr>
        <p:spPr>
          <a:xfrm>
            <a:off x="457200" y="922338"/>
            <a:ext cx="8229600" cy="4495800"/>
          </a:xfrm>
        </p:spPr>
        <p:txBody>
          <a:bodyPr wrap="square" lIns="91440" tIns="45720" rIns="91440" bIns="45720" anchor="t" anchorCtr="0"/>
          <a:p>
            <a:pPr eaLnBrk="1" hangingPunct="1">
              <a:lnSpc>
                <a:spcPct val="120000"/>
              </a:lnSpc>
              <a:spcBef>
                <a:spcPts val="25"/>
              </a:spcBef>
            </a:pPr>
            <a:r>
              <a:rPr lang="zh-CN" altLang="en-US" dirty="0"/>
              <a:t>　　</a:t>
            </a:r>
            <a:r>
              <a:rPr lang="en-US" altLang="zh-CN" dirty="0"/>
              <a:t>3.</a:t>
            </a:r>
            <a:r>
              <a:rPr lang="zh-CN" altLang="en-US" dirty="0"/>
              <a:t>乙公司受托加工的化妆品在交货时应代收代缴的消费税税额为（　）万元。</a:t>
            </a:r>
            <a:br>
              <a:rPr lang="zh-CN" altLang="en-US" dirty="0"/>
            </a:br>
            <a:r>
              <a:rPr lang="zh-CN" altLang="en-US" dirty="0"/>
              <a:t>　　</a:t>
            </a:r>
            <a:r>
              <a:rPr lang="en-US" altLang="zh-CN" dirty="0"/>
              <a:t>A.0</a:t>
            </a:r>
            <a:r>
              <a:rPr lang="zh-CN" altLang="en-US" dirty="0"/>
              <a:t>　　</a:t>
            </a:r>
            <a:r>
              <a:rPr lang="en-US" altLang="zh-CN" dirty="0"/>
              <a:t>B.36.86   C.39   D.130 </a:t>
            </a:r>
            <a:endParaRPr lang="en-US" altLang="zh-CN" dirty="0"/>
          </a:p>
          <a:p>
            <a:pPr eaLnBrk="1" hangingPunct="1">
              <a:lnSpc>
                <a:spcPct val="120000"/>
              </a:lnSpc>
              <a:spcBef>
                <a:spcPts val="25"/>
              </a:spcBef>
            </a:pPr>
            <a:r>
              <a:rPr lang="zh-CN" altLang="en-US" sz="2400" dirty="0">
                <a:sym typeface="黑体" panose="02010609060101010101" pitchFamily="49" charset="-122"/>
              </a:rPr>
              <a:t>【解析】</a:t>
            </a:r>
            <a:endParaRPr lang="zh-CN" altLang="en-US" sz="2400" dirty="0"/>
          </a:p>
          <a:p>
            <a:pPr eaLnBrk="1" hangingPunct="1">
              <a:lnSpc>
                <a:spcPct val="120000"/>
              </a:lnSpc>
              <a:spcBef>
                <a:spcPts val="25"/>
              </a:spcBef>
            </a:pPr>
            <a:r>
              <a:rPr lang="zh-CN" altLang="en-US" sz="2400" dirty="0">
                <a:sym typeface="黑体" panose="02010609060101010101" pitchFamily="49" charset="-122"/>
              </a:rPr>
              <a:t>组成计税价格</a:t>
            </a:r>
            <a:r>
              <a:rPr lang="en-US" altLang="zh-CN" sz="2400" dirty="0">
                <a:sym typeface="黑体" panose="02010609060101010101" pitchFamily="49" charset="-122"/>
              </a:rPr>
              <a:t>=</a:t>
            </a:r>
            <a:r>
              <a:rPr lang="zh-CN" altLang="en-US" sz="2400" dirty="0">
                <a:sym typeface="黑体" panose="02010609060101010101" pitchFamily="49" charset="-122"/>
              </a:rPr>
              <a:t>（</a:t>
            </a:r>
            <a:r>
              <a:rPr lang="en-US" altLang="zh-CN" sz="2400" dirty="0">
                <a:sym typeface="黑体" panose="02010609060101010101" pitchFamily="49" charset="-122"/>
              </a:rPr>
              <a:t>86+5</a:t>
            </a:r>
            <a:r>
              <a:rPr lang="zh-CN" altLang="en-US" sz="2400" dirty="0">
                <a:sym typeface="黑体" panose="02010609060101010101" pitchFamily="49" charset="-122"/>
              </a:rPr>
              <a:t>）</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1-30%</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 =130</a:t>
            </a:r>
            <a:r>
              <a:rPr lang="zh-CN" altLang="en-US" sz="2400" dirty="0">
                <a:latin typeface="Arial" panose="020B0604020202020204" pitchFamily="34" charset="0"/>
                <a:sym typeface="黑体" panose="02010609060101010101" pitchFamily="49" charset="-122"/>
              </a:rPr>
              <a:t>（万元）</a:t>
            </a:r>
            <a:endParaRPr lang="zh-CN" altLang="en-US" sz="2400" dirty="0">
              <a:latin typeface="Arial" panose="020B0604020202020204" pitchFamily="34" charset="0"/>
              <a:sym typeface="黑体" panose="02010609060101010101" pitchFamily="49" charset="-122"/>
            </a:endParaRPr>
          </a:p>
          <a:p>
            <a:pPr eaLnBrk="1" hangingPunct="1">
              <a:lnSpc>
                <a:spcPct val="120000"/>
              </a:lnSpc>
              <a:spcBef>
                <a:spcPts val="25"/>
              </a:spcBef>
            </a:pPr>
            <a:r>
              <a:rPr lang="zh-CN" altLang="en-US" sz="2400" dirty="0">
                <a:sym typeface="黑体" panose="02010609060101010101" pitchFamily="49" charset="-122"/>
              </a:rPr>
              <a:t>应纳消费税</a:t>
            </a:r>
            <a:r>
              <a:rPr lang="en-US" altLang="zh-CN" sz="2400" dirty="0">
                <a:sym typeface="黑体" panose="02010609060101010101" pitchFamily="49" charset="-122"/>
              </a:rPr>
              <a:t>=</a:t>
            </a:r>
            <a:r>
              <a:rPr lang="zh-CN" altLang="en-US" sz="2400" dirty="0">
                <a:sym typeface="黑体" panose="02010609060101010101" pitchFamily="49" charset="-122"/>
              </a:rPr>
              <a:t>组成计税价格</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30%=130</a:t>
            </a:r>
            <a:r>
              <a:rPr lang="zh-CN" altLang="en-US" sz="2400" dirty="0">
                <a:latin typeface="Arial" panose="020B0604020202020204" pitchFamily="34" charset="0"/>
                <a:sym typeface="黑体" panose="02010609060101010101" pitchFamily="49" charset="-122"/>
              </a:rPr>
              <a:t>×</a:t>
            </a:r>
            <a:r>
              <a:rPr lang="en-US" altLang="zh-CN" sz="2400" dirty="0">
                <a:latin typeface="Arial" panose="020B0604020202020204" pitchFamily="34" charset="0"/>
                <a:sym typeface="黑体" panose="02010609060101010101" pitchFamily="49" charset="-122"/>
              </a:rPr>
              <a:t>30%=39</a:t>
            </a:r>
            <a:r>
              <a:rPr lang="zh-CN" altLang="en-US" sz="2400" dirty="0">
                <a:latin typeface="Arial" panose="020B0604020202020204" pitchFamily="34" charset="0"/>
                <a:sym typeface="黑体" panose="02010609060101010101" pitchFamily="49" charset="-122"/>
              </a:rPr>
              <a:t>（万元）</a:t>
            </a:r>
            <a:endParaRPr lang="en-US" altLang="zh-CN" sz="2400" dirty="0">
              <a:latin typeface="Arial" panose="020B0604020202020204" pitchFamily="34" charset="0"/>
              <a:sym typeface="黑体" panose="02010609060101010101" pitchFamily="49" charset="-122"/>
            </a:endParaRPr>
          </a:p>
          <a:p>
            <a:pPr eaLnBrk="1" hangingPunct="1">
              <a:lnSpc>
                <a:spcPct val="120000"/>
              </a:lnSpc>
              <a:spcBef>
                <a:spcPts val="25"/>
              </a:spcBef>
            </a:pPr>
            <a:endParaRPr lang="zh-CN" altLang="en-US" dirty="0"/>
          </a:p>
          <a:p>
            <a:pPr eaLnBrk="1" hangingPunct="1">
              <a:lnSpc>
                <a:spcPct val="120000"/>
              </a:lnSpc>
              <a:spcBef>
                <a:spcPts val="25"/>
              </a:spcBef>
            </a:pPr>
            <a:endParaRPr lang="en-US" altLang="zh-CN" dirty="0"/>
          </a:p>
        </p:txBody>
      </p:sp>
      <p:sp>
        <p:nvSpPr>
          <p:cNvPr id="221188" name="Rectangle 4"/>
          <p:cNvSpPr/>
          <p:nvPr/>
        </p:nvSpPr>
        <p:spPr>
          <a:xfrm>
            <a:off x="4418013" y="1512888"/>
            <a:ext cx="476250" cy="582612"/>
          </a:xfrm>
          <a:prstGeom prst="rect">
            <a:avLst/>
          </a:prstGeom>
          <a:noFill/>
          <a:ln w="9525">
            <a:noFill/>
          </a:ln>
        </p:spPr>
        <p:txBody>
          <a:bodyPr wrap="none" anchor="ctr" anchorCtr="0">
            <a:spAutoFit/>
          </a:bodyPr>
          <a:p>
            <a:r>
              <a:rPr lang="en-US" altLang="zh-CN" sz="3200" dirty="0">
                <a:solidFill>
                  <a:srgbClr val="FF0000"/>
                </a:solidFill>
                <a:latin typeface="Arial" panose="020B0604020202020204" pitchFamily="34" charset="0"/>
              </a:rPr>
              <a:t>C </a:t>
            </a:r>
            <a:endParaRPr lang="en-US" altLang="zh-CN" sz="3200"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1188"/>
                                        </p:tgtEl>
                                        <p:attrNameLst>
                                          <p:attrName>style.visibility</p:attrName>
                                        </p:attrNameLst>
                                      </p:cBhvr>
                                      <p:to>
                                        <p:strVal val="visible"/>
                                      </p:to>
                                    </p:set>
                                    <p:anim calcmode="lin" valueType="num">
                                      <p:cBhvr>
                                        <p:cTn id="7" dur="500" fill="hold"/>
                                        <p:tgtEl>
                                          <p:spTgt spid="221188"/>
                                        </p:tgtEl>
                                        <p:attrNameLst>
                                          <p:attrName>ppt_x</p:attrName>
                                        </p:attrNameLst>
                                      </p:cBhvr>
                                      <p:tavLst>
                                        <p:tav tm="0">
                                          <p:val>
                                            <p:strVal val="#ppt_x"/>
                                          </p:val>
                                        </p:tav>
                                        <p:tav tm="100000">
                                          <p:val>
                                            <p:strVal val="#ppt_x"/>
                                          </p:val>
                                        </p:tav>
                                      </p:tavLst>
                                    </p:anim>
                                    <p:anim calcmode="lin" valueType="num">
                                      <p:cBhvr>
                                        <p:cTn id="8" dur="500" fill="hold"/>
                                        <p:tgtEl>
                                          <p:spTgt spid="22118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2866">
                                            <p:txEl>
                                              <p:charRg st="69" end="74"/>
                                            </p:txEl>
                                          </p:spTgt>
                                        </p:tgtEl>
                                        <p:attrNameLst>
                                          <p:attrName>style.visibility</p:attrName>
                                        </p:attrNameLst>
                                      </p:cBhvr>
                                      <p:to>
                                        <p:strVal val="visible"/>
                                      </p:to>
                                    </p:set>
                                    <p:anim calcmode="lin" valueType="num">
                                      <p:cBhvr additive="base">
                                        <p:cTn id="13" dur="500" fill="hold"/>
                                        <p:tgtEl>
                                          <p:spTgt spid="292866">
                                            <p:txEl>
                                              <p:charRg st="69" end="7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2866">
                                            <p:txEl>
                                              <p:charRg st="69" end="7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92866">
                                            <p:txEl>
                                              <p:charRg st="74" end="105"/>
                                            </p:txEl>
                                          </p:spTgt>
                                        </p:tgtEl>
                                        <p:attrNameLst>
                                          <p:attrName>style.visibility</p:attrName>
                                        </p:attrNameLst>
                                      </p:cBhvr>
                                      <p:to>
                                        <p:strVal val="visible"/>
                                      </p:to>
                                    </p:set>
                                    <p:anim calcmode="lin" valueType="num">
                                      <p:cBhvr additive="base">
                                        <p:cTn id="17" dur="500" fill="hold"/>
                                        <p:tgtEl>
                                          <p:spTgt spid="292866">
                                            <p:txEl>
                                              <p:charRg st="74" end="10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92866">
                                            <p:txEl>
                                              <p:charRg st="74" end="10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92866">
                                            <p:txEl>
                                              <p:charRg st="105" end="137"/>
                                            </p:txEl>
                                          </p:spTgt>
                                        </p:tgtEl>
                                        <p:attrNameLst>
                                          <p:attrName>style.visibility</p:attrName>
                                        </p:attrNameLst>
                                      </p:cBhvr>
                                      <p:to>
                                        <p:strVal val="visible"/>
                                      </p:to>
                                    </p:set>
                                    <p:anim calcmode="lin" valueType="num">
                                      <p:cBhvr additive="base">
                                        <p:cTn id="21" dur="500" fill="hold"/>
                                        <p:tgtEl>
                                          <p:spTgt spid="292866">
                                            <p:txEl>
                                              <p:charRg st="105" end="13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92866">
                                            <p:txEl>
                                              <p:charRg st="105" end="13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1185" name="标题 1"/>
          <p:cNvSpPr>
            <a:spLocks noGrp="1"/>
          </p:cNvSpPr>
          <p:nvPr>
            <p:ph type="title"/>
          </p:nvPr>
        </p:nvSpPr>
        <p:spPr/>
        <p:txBody>
          <a:bodyPr wrap="square" lIns="91440" tIns="45720" rIns="91440" bIns="45720" anchor="ctr" anchorCtr="0"/>
          <a:p>
            <a:endParaRPr lang="zh-CN" altLang="en-US"/>
          </a:p>
        </p:txBody>
      </p:sp>
      <p:graphicFrame>
        <p:nvGraphicFramePr>
          <p:cNvPr id="4" name="表格 3"/>
          <p:cNvGraphicFramePr/>
          <p:nvPr/>
        </p:nvGraphicFramePr>
        <p:xfrm>
          <a:off x="354013" y="447675"/>
          <a:ext cx="7696835" cy="5737225"/>
        </p:xfrm>
        <a:graphic>
          <a:graphicData uri="http://schemas.openxmlformats.org/drawingml/2006/table">
            <a:tbl>
              <a:tblPr firstRow="1" bandRow="1">
                <a:tableStyleId>{5940675A-B579-460E-94D1-54222C63F5DA}</a:tableStyleId>
              </a:tblPr>
              <a:tblGrid>
                <a:gridCol w="5638800"/>
                <a:gridCol w="2058035"/>
              </a:tblGrid>
              <a:tr h="293370">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税目</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税率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78835">
                <a:tc>
                  <a:txBody>
                    <a:bodyPr/>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八、小汽车　1.乘用车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（1）气缸容量（排气量，下同）在1.0升（含1.0升）以下的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（2）气缸容量在1.0升以上至1.5升（含1.5升）的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（3）气缸容量在1.5升以上至2.0升（含2.0升）的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（4）气缸容量在2.0升以上至2.5升（含2.5升）的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（5）气缸容量在2.5升以上至3.0升（含3.0升）的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（6）气缸容量在3.0升以上至4.0升（含4.0升）的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（7）气缸容量在4.0升以上的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2.中轻型商用客车</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50000"/>
                        </a:lnSpc>
                        <a:buNone/>
                      </a:pPr>
                      <a:r>
                        <a:rPr lang="en-US" sz="1600" b="1">
                          <a:latin typeface="Calibri" panose="020F0502020204030204" pitchFamily="34" charset="0"/>
                          <a:cs typeface="Calibri" panose="020F0502020204030204" pitchFamily="34" charset="0"/>
                        </a:rPr>
                        <a:t> </a:t>
                      </a:r>
                      <a:endParaRPr lang="en-US" sz="1600" b="1">
                        <a:latin typeface="Calibri" panose="020F0502020204030204" pitchFamily="34" charset="0"/>
                        <a:cs typeface="Calibri" panose="020F0502020204030204" pitchFamily="34" charset="0"/>
                      </a:endParaRPr>
                    </a:p>
                    <a:p>
                      <a:pPr indent="0">
                        <a:lnSpc>
                          <a:spcPct val="150000"/>
                        </a:lnSpc>
                        <a:buNone/>
                      </a:pPr>
                      <a:r>
                        <a:rPr lang="en-US" sz="1600" b="1">
                          <a:latin typeface="Calibri" panose="020F0502020204030204" pitchFamily="34" charset="0"/>
                          <a:cs typeface="Calibri" panose="020F0502020204030204" pitchFamily="34" charset="0"/>
                        </a:rPr>
                        <a:t> </a:t>
                      </a:r>
                      <a:r>
                        <a:rPr lang="en-US" sz="1600" b="1">
                          <a:latin typeface="宋体" panose="02010600030101010101" pitchFamily="2" charset="-122"/>
                          <a:ea typeface="宋体" panose="02010600030101010101" pitchFamily="2" charset="-122"/>
                          <a:cs typeface="宋体" panose="02010600030101010101" pitchFamily="2" charset="-122"/>
                        </a:rPr>
                        <a:t>1%　</a:t>
                      </a:r>
                      <a:r>
                        <a:rPr lang="en-US" sz="1600" b="1">
                          <a:latin typeface="Calibri" panose="020F0502020204030204" pitchFamily="34" charset="0"/>
                          <a:cs typeface="Calibri" panose="020F0502020204030204" pitchFamily="34" charset="0"/>
                        </a:rPr>
                        <a:t> </a:t>
                      </a:r>
                      <a:endParaRPr lang="en-US" sz="1600" b="1">
                        <a:latin typeface="Calibri" panose="020F0502020204030204" pitchFamily="34" charset="0"/>
                        <a:cs typeface="Calibri" panose="020F0502020204030204" pitchFamily="34" charset="0"/>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3%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Calibri" panose="020F0502020204030204" pitchFamily="34" charset="0"/>
                          <a:cs typeface="Calibri" panose="020F0502020204030204" pitchFamily="34" charset="0"/>
                        </a:rPr>
                        <a:t> </a:t>
                      </a:r>
                      <a:r>
                        <a:rPr lang="en-US" sz="1600" b="1">
                          <a:latin typeface="宋体" panose="02010600030101010101" pitchFamily="2" charset="-122"/>
                          <a:ea typeface="宋体" panose="02010600030101010101" pitchFamily="2" charset="-122"/>
                          <a:cs typeface="宋体" panose="02010600030101010101" pitchFamily="2" charset="-122"/>
                        </a:rPr>
                        <a:t>5%　</a:t>
                      </a:r>
                      <a:r>
                        <a:rPr lang="en-US" sz="1600" b="1">
                          <a:latin typeface="Calibri" panose="020F0502020204030204" pitchFamily="34" charset="0"/>
                          <a:cs typeface="Calibri" panose="020F0502020204030204" pitchFamily="34" charset="0"/>
                        </a:rPr>
                        <a:t> </a:t>
                      </a:r>
                      <a:endParaRPr lang="en-US" sz="1600" b="1">
                        <a:latin typeface="Calibri" panose="020F0502020204030204" pitchFamily="34" charset="0"/>
                        <a:cs typeface="Calibri" panose="020F0502020204030204" pitchFamily="34" charset="0"/>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9%　</a:t>
                      </a:r>
                      <a:r>
                        <a:rPr lang="en-US" sz="1600" b="1">
                          <a:latin typeface="Calibri" panose="020F0502020204030204" pitchFamily="34" charset="0"/>
                          <a:cs typeface="Calibri" panose="020F0502020204030204" pitchFamily="34" charset="0"/>
                        </a:rPr>
                        <a:t> </a:t>
                      </a:r>
                      <a:endParaRPr lang="en-US" sz="1600" b="1">
                        <a:latin typeface="Calibri" panose="020F0502020204030204" pitchFamily="34" charset="0"/>
                        <a:ea typeface="宋体" panose="02010600030101010101" pitchFamily="2" charset="-122"/>
                        <a:cs typeface="Calibri" panose="020F0502020204030204" pitchFamily="34" charset="0"/>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12%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Calibri" panose="020F0502020204030204" pitchFamily="34" charset="0"/>
                          <a:cs typeface="Calibri" panose="020F0502020204030204" pitchFamily="34" charset="0"/>
                        </a:rPr>
                        <a:t> </a:t>
                      </a:r>
                      <a:r>
                        <a:rPr lang="en-US" sz="1600" b="1">
                          <a:latin typeface="宋体" panose="02010600030101010101" pitchFamily="2" charset="-122"/>
                          <a:ea typeface="宋体" panose="02010600030101010101" pitchFamily="2" charset="-122"/>
                          <a:cs typeface="宋体" panose="02010600030101010101" pitchFamily="2" charset="-122"/>
                        </a:rPr>
                        <a:t>25%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Calibri" panose="020F0502020204030204" pitchFamily="34" charset="0"/>
                          <a:cs typeface="Calibri" panose="020F0502020204030204" pitchFamily="34" charset="0"/>
                        </a:rPr>
                        <a:t> </a:t>
                      </a:r>
                      <a:r>
                        <a:rPr lang="en-US" sz="1600" b="1">
                          <a:latin typeface="宋体" panose="02010600030101010101" pitchFamily="2" charset="-122"/>
                          <a:ea typeface="宋体" panose="02010600030101010101" pitchFamily="2" charset="-122"/>
                          <a:cs typeface="宋体" panose="02010600030101010101" pitchFamily="2" charset="-122"/>
                        </a:rPr>
                        <a:t>40%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lnSpc>
                          <a:spcPct val="150000"/>
                        </a:lnSpc>
                        <a:buNone/>
                      </a:pPr>
                      <a:r>
                        <a:rPr lang="en-US" sz="1600" b="1">
                          <a:latin typeface="宋体" panose="02010600030101010101" pitchFamily="2" charset="-122"/>
                          <a:ea typeface="宋体" panose="02010600030101010101" pitchFamily="2" charset="-122"/>
                          <a:cs typeface="宋体" panose="02010600030101010101" pitchFamily="2" charset="-122"/>
                        </a:rPr>
                        <a:t>5%　</a:t>
                      </a:r>
                      <a:endParaRPr lang="en-US" altLang="en-US" sz="16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4005">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九、高尔夫球及球具</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10%</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2735">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十、高档手表</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20%</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3370">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十一、游艇</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10%</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2735">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十二、木制一次性筷子</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5%</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4005">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十三、实木地板</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5%</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2735">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十四、电池</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4%</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3370">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十五、涂料</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4%</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6609" name="Rectangle 2"/>
          <p:cNvSpPr>
            <a:spLocks noGrp="1" noChangeArrowheads="1"/>
          </p:cNvSpPr>
          <p:nvPr>
            <p:ph type="title"/>
          </p:nvPr>
        </p:nvSpPr>
        <p:spPr>
          <a:xfrm>
            <a:off x="323850" y="549275"/>
            <a:ext cx="7391400" cy="563563"/>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0" cap="none" spc="0" normalizeH="0" baseline="0" noProof="0" smtClean="0">
                <a:ln>
                  <a:noFill/>
                </a:ln>
                <a:solidFill>
                  <a:srgbClr val="FF0000"/>
                </a:solidFill>
                <a:effectLst/>
                <a:uLnTx/>
                <a:uFillTx/>
                <a:latin typeface="黑体" panose="02010609060101010101" pitchFamily="49" charset="-122"/>
                <a:ea typeface="黑体" panose="02010609060101010101" pitchFamily="49" charset="-122"/>
                <a:cs typeface="+mj-cs"/>
              </a:rPr>
              <a:t>（二）税率</a:t>
            </a:r>
            <a:endParaRPr kumimoji="0" lang="zh-CN" altLang="en-US" sz="3200" b="1" i="0" u="none" strike="noStrike" kern="0" cap="none" spc="0" normalizeH="0" baseline="0" noProof="0" smtClean="0">
              <a:ln>
                <a:noFill/>
              </a:ln>
              <a:solidFill>
                <a:srgbClr val="FF0000"/>
              </a:solidFill>
              <a:effectLst/>
              <a:uLnTx/>
              <a:uFillTx/>
              <a:latin typeface="黑体" panose="02010609060101010101" pitchFamily="49" charset="-122"/>
              <a:ea typeface="黑体" panose="02010609060101010101" pitchFamily="49" charset="-122"/>
              <a:cs typeface="+mj-cs"/>
            </a:endParaRPr>
          </a:p>
        </p:txBody>
      </p:sp>
      <p:sp>
        <p:nvSpPr>
          <p:cNvPr id="205826" name="Rectangle 3"/>
          <p:cNvSpPr>
            <a:spLocks noGrp="1"/>
          </p:cNvSpPr>
          <p:nvPr>
            <p:ph idx="1"/>
          </p:nvPr>
        </p:nvSpPr>
        <p:spPr>
          <a:xfrm>
            <a:off x="457200" y="1112838"/>
            <a:ext cx="8229600" cy="4495800"/>
          </a:xfrm>
        </p:spPr>
        <p:txBody>
          <a:bodyPr wrap="square" lIns="91440" tIns="45720" rIns="91440" bIns="45720" anchor="t"/>
          <a:p>
            <a:pPr marL="342900" marR="0" indent="-342900" algn="l" defTabSz="914400" rtl="0" eaLnBrk="1" fontAlgn="base" latinLnBrk="0" hangingPunct="1">
              <a:lnSpc>
                <a:spcPct val="100000"/>
              </a:lnSpc>
              <a:spcBef>
                <a:spcPct val="20000"/>
              </a:spcBef>
              <a:spcAft>
                <a:spcPct val="0"/>
              </a:spcAft>
              <a:buClr>
                <a:srgbClr val="6600CC"/>
              </a:buClr>
              <a:buSzTx/>
              <a:buFont typeface="Wingdings" panose="05000000000000000000" pitchFamily="2" charset="2"/>
              <a:buChar char="v"/>
            </a:pPr>
            <a:r>
              <a:rPr kumimoji="0" lang="en-US" altLang="zh-CN"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1.</a:t>
            </a: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消费税的税率包括比例税率和定额税率两类：</a:t>
            </a:r>
            <a:endPar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a:p>
            <a:pPr marL="342900" marR="0" indent="-342900" algn="l" defTabSz="914400" rtl="0" eaLnBrk="1" fontAlgn="base" latinLnBrk="0" hangingPunct="1">
              <a:lnSpc>
                <a:spcPct val="100000"/>
              </a:lnSpc>
              <a:spcBef>
                <a:spcPct val="20000"/>
              </a:spcBef>
              <a:spcAft>
                <a:spcPct val="0"/>
              </a:spcAft>
              <a:buClr>
                <a:srgbClr val="6600CC"/>
              </a:buClr>
              <a:buSzTx/>
              <a:buFont typeface="Wingdings" panose="05000000000000000000" pitchFamily="2" charset="2"/>
              <a:buChar char="v"/>
            </a:pP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a:t>
            </a:r>
            <a:r>
              <a:rPr kumimoji="0" lang="en-US" altLang="zh-CN"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1</a:t>
            </a: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）多数适用比例税率；</a:t>
            </a:r>
            <a:endPar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a:p>
            <a:pPr marL="342900" marR="0" indent="-342900" algn="l" defTabSz="914400" rtl="0" eaLnBrk="1" fontAlgn="base" latinLnBrk="0" hangingPunct="1">
              <a:lnSpc>
                <a:spcPct val="100000"/>
              </a:lnSpc>
              <a:spcBef>
                <a:spcPct val="20000"/>
              </a:spcBef>
              <a:spcAft>
                <a:spcPct val="0"/>
              </a:spcAft>
              <a:buClr>
                <a:srgbClr val="6600CC"/>
              </a:buClr>
              <a:buSzTx/>
              <a:buFont typeface="Wingdings" panose="05000000000000000000" pitchFamily="2" charset="2"/>
              <a:buChar char="v"/>
            </a:pP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a:t>
            </a:r>
            <a:r>
              <a:rPr kumimoji="0" lang="en-US" altLang="zh-CN"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2</a:t>
            </a: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）定额税率：成品油、啤酒、黄酒</a:t>
            </a:r>
            <a:endPar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a:p>
            <a:pPr marL="342900" marR="0" indent="-342900" algn="l" defTabSz="914400" rtl="0" eaLnBrk="1" fontAlgn="base" latinLnBrk="0" hangingPunct="1">
              <a:lnSpc>
                <a:spcPct val="100000"/>
              </a:lnSpc>
              <a:spcBef>
                <a:spcPct val="20000"/>
              </a:spcBef>
              <a:spcAft>
                <a:spcPct val="0"/>
              </a:spcAft>
              <a:buClr>
                <a:srgbClr val="6600CC"/>
              </a:buClr>
              <a:buSzTx/>
              <a:buFont typeface="Wingdings" panose="05000000000000000000" pitchFamily="2" charset="2"/>
              <a:buChar char="v"/>
            </a:pP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a:t>
            </a:r>
            <a:r>
              <a:rPr kumimoji="0" lang="en-US" altLang="zh-CN"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3</a:t>
            </a: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）复合计征：卷烟和白酒</a:t>
            </a:r>
            <a:endPar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v"/>
            </a:pPr>
            <a:r>
              <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下列卷烟不分征税类别一律按照</a:t>
            </a:r>
            <a:r>
              <a:rPr kumimoji="0" lang="en-US"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56%</a:t>
            </a:r>
            <a:r>
              <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卷烟税率征税，并按照定额每标准箱</a:t>
            </a:r>
            <a:r>
              <a:rPr kumimoji="0" lang="en-US"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150</a:t>
            </a:r>
            <a:r>
              <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元计算征税</a:t>
            </a:r>
            <a:r>
              <a:rPr kumimoji="0" lang="zh-CN" altLang="en-US"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 </a:t>
            </a:r>
            <a:endPar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v"/>
            </a:pPr>
            <a:r>
              <a:rPr kumimoji="0" lang="zh-CN" altLang="en-US"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①</a:t>
            </a:r>
            <a:r>
              <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白包卷烟； </a:t>
            </a:r>
            <a:endPar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v"/>
            </a:pPr>
            <a:r>
              <a:rPr kumimoji="0" lang="zh-CN" altLang="en-US"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②</a:t>
            </a:r>
            <a:r>
              <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手工卷烟； </a:t>
            </a:r>
            <a:endPar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v"/>
            </a:pPr>
            <a:r>
              <a:rPr kumimoji="0" lang="zh-CN" altLang="en-US"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③</a:t>
            </a:r>
            <a:r>
              <a:rPr kumimoji="0" lang="zh-CN" altLang="zh-CN"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未经国务院批准纳入计划的企业和个人生产的卷烟。</a:t>
            </a:r>
            <a:endParaRPr kumimoji="0" lang="zh-CN" altLang="en-US" sz="20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a:p>
            <a:pPr marL="342900" marR="0" indent="-342900" algn="l" defTabSz="914400" rtl="0" eaLnBrk="1" fontAlgn="base" latinLnBrk="0" hangingPunct="1">
              <a:lnSpc>
                <a:spcPct val="115000"/>
              </a:lnSpc>
              <a:spcBef>
                <a:spcPts val="20"/>
              </a:spcBef>
              <a:spcAft>
                <a:spcPts val="0"/>
              </a:spcAft>
              <a:buClr>
                <a:srgbClr val="6600CC"/>
              </a:buClr>
              <a:buSzTx/>
              <a:buFont typeface="Wingdings" panose="05000000000000000000" pitchFamily="2" charset="2"/>
              <a:buChar char="v"/>
            </a:pPr>
            <a:r>
              <a:rPr kumimoji="0" lang="en-US" altLang="zh-CN"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2.</a:t>
            </a: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纳税人</a:t>
            </a:r>
            <a:r>
              <a:rPr kumimoji="0" lang="zh-CN" altLang="en-US" sz="24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兼营</a:t>
            </a: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不同税率的应税消费品，应当分别核算</a:t>
            </a:r>
            <a:r>
              <a:rPr kumimoji="0" lang="zh-CN" altLang="en-US" sz="24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不同税率</a:t>
            </a: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应税消费品的销售额、销售数量。未分别核算销售额、销售数量的，或者将不同税率的应税消费品组成</a:t>
            </a:r>
            <a:r>
              <a:rPr kumimoji="0" lang="zh-CN" altLang="en-US" sz="24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成套</a:t>
            </a: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消费品销售的，</a:t>
            </a:r>
            <a:r>
              <a:rPr kumimoji="0" lang="zh-CN" altLang="en-US" sz="2400" b="1" i="0" u="none" strike="noStrike" kern="0" cap="none" spc="0" normalizeH="0" baseline="0" noProof="1" dirty="0">
                <a:solidFill>
                  <a:schemeClr val="tx1"/>
                </a:solidFill>
                <a:latin typeface="Arial" panose="020B0604020202020204" pitchFamily="34" charset="0"/>
                <a:ea typeface="黑体" panose="02010609060101010101" pitchFamily="49" charset="-122"/>
                <a:cs typeface="+mn-cs"/>
              </a:rPr>
              <a:t>“</a:t>
            </a:r>
            <a:r>
              <a:rPr kumimoji="0" lang="zh-CN" altLang="en-US" sz="24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从高</a:t>
            </a:r>
            <a:r>
              <a:rPr kumimoji="0" lang="zh-CN" altLang="en-US" sz="2400" b="1" i="0" u="none" strike="noStrike" kern="0" cap="none" spc="0" normalizeH="0" baseline="0" noProof="1" dirty="0">
                <a:solidFill>
                  <a:schemeClr val="tx1"/>
                </a:solidFill>
                <a:latin typeface="Arial" panose="020B0604020202020204" pitchFamily="34" charset="0"/>
                <a:ea typeface="黑体" panose="02010609060101010101" pitchFamily="49" charset="-122"/>
                <a:cs typeface="+mn-cs"/>
              </a:rPr>
              <a:t>”</a:t>
            </a:r>
            <a:r>
              <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rPr>
              <a:t>适用税率。</a:t>
            </a:r>
            <a:endPar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a:p>
            <a:pPr marL="342900" marR="0" indent="-342900" algn="l" defTabSz="914400" rtl="0" eaLnBrk="1" fontAlgn="base" latinLnBrk="0" hangingPunct="1">
              <a:lnSpc>
                <a:spcPct val="100000"/>
              </a:lnSpc>
              <a:spcBef>
                <a:spcPct val="20000"/>
              </a:spcBef>
              <a:spcAft>
                <a:spcPct val="0"/>
              </a:spcAft>
              <a:buClr>
                <a:srgbClr val="6600CC"/>
              </a:buClr>
              <a:buSzTx/>
              <a:buFont typeface="Wingdings" panose="05000000000000000000" pitchFamily="2" charset="2"/>
              <a:buChar char="v"/>
            </a:pPr>
            <a:endParaRPr kumimoji="0" lang="zh-CN" altLang="en-US" sz="2400" b="1"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763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23234"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en-US" altLang="zh-CN" dirty="0"/>
              <a:t>【</a:t>
            </a:r>
            <a:r>
              <a:rPr lang="zh-CN" altLang="en-US" dirty="0"/>
              <a:t>例题</a:t>
            </a:r>
            <a:r>
              <a:rPr lang="en-US" altLang="zh-CN" dirty="0">
                <a:latin typeface="Arial" panose="020B0604020202020204" pitchFamily="34" charset="0"/>
              </a:rPr>
              <a:t>·</a:t>
            </a:r>
            <a:r>
              <a:rPr lang="zh-CN" altLang="en-US" dirty="0"/>
              <a:t>多选题</a:t>
            </a:r>
            <a:r>
              <a:rPr lang="en-US" altLang="zh-CN" dirty="0"/>
              <a:t>】</a:t>
            </a:r>
            <a:r>
              <a:rPr lang="zh-CN" altLang="en-US" dirty="0"/>
              <a:t>根据消费税法律制度的规定，对下列各项应税消费品，在计算应纳消费税额时采用定额税率从量计征的有（    ）。</a:t>
            </a:r>
            <a:endParaRPr lang="zh-CN" altLang="en-US" dirty="0"/>
          </a:p>
          <a:p>
            <a:pPr eaLnBrk="1" hangingPunct="1"/>
            <a:r>
              <a:rPr lang="en-US" altLang="zh-CN" dirty="0"/>
              <a:t>A.</a:t>
            </a:r>
            <a:r>
              <a:rPr lang="zh-CN" altLang="en-US" dirty="0"/>
              <a:t>烟丝</a:t>
            </a:r>
            <a:endParaRPr lang="zh-CN" altLang="en-US" dirty="0"/>
          </a:p>
          <a:p>
            <a:pPr eaLnBrk="1" hangingPunct="1"/>
            <a:r>
              <a:rPr lang="en-US" altLang="zh-CN" dirty="0"/>
              <a:t>B.</a:t>
            </a:r>
            <a:r>
              <a:rPr lang="zh-CN" altLang="en-US" dirty="0"/>
              <a:t>电池</a:t>
            </a:r>
            <a:endParaRPr lang="zh-CN" altLang="en-US" dirty="0"/>
          </a:p>
          <a:p>
            <a:pPr eaLnBrk="1" hangingPunct="1"/>
            <a:r>
              <a:rPr lang="en-US" altLang="zh-CN" dirty="0"/>
              <a:t>C.</a:t>
            </a:r>
            <a:r>
              <a:rPr lang="zh-CN" altLang="en-US" dirty="0"/>
              <a:t>汽油</a:t>
            </a:r>
            <a:endParaRPr lang="zh-CN" altLang="en-US" dirty="0"/>
          </a:p>
          <a:p>
            <a:pPr eaLnBrk="1" hangingPunct="1"/>
            <a:r>
              <a:rPr lang="en-US" altLang="zh-CN" dirty="0"/>
              <a:t>D.</a:t>
            </a:r>
            <a:r>
              <a:rPr lang="zh-CN" altLang="en-US" dirty="0"/>
              <a:t>黄酒</a:t>
            </a:r>
            <a:endParaRPr lang="zh-CN" altLang="en-US" dirty="0"/>
          </a:p>
        </p:txBody>
      </p:sp>
      <p:sp>
        <p:nvSpPr>
          <p:cNvPr id="152580" name="Rectangle 4"/>
          <p:cNvSpPr/>
          <p:nvPr/>
        </p:nvSpPr>
        <p:spPr>
          <a:xfrm>
            <a:off x="5292725" y="2492375"/>
            <a:ext cx="625475" cy="457200"/>
          </a:xfrm>
          <a:prstGeom prst="rect">
            <a:avLst/>
          </a:prstGeom>
          <a:noFill/>
          <a:ln w="9525">
            <a:noFill/>
          </a:ln>
        </p:spPr>
        <p:txBody>
          <a:bodyPr wrap="none" anchor="b" anchorCtr="0">
            <a:spAutoFit/>
          </a:bodyPr>
          <a:p>
            <a:pPr algn="ctr"/>
            <a:r>
              <a:rPr lang="en-US" altLang="zh-CN" sz="2400" b="1" dirty="0">
                <a:latin typeface="Arial" panose="020B0604020202020204" pitchFamily="34" charset="0"/>
              </a:rPr>
              <a:t>CD</a:t>
            </a:r>
            <a:endParaRPr lang="zh-CN" altLang="en-US" sz="24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2580"/>
                                        </p:tgtEl>
                                        <p:attrNameLst>
                                          <p:attrName>style.visibility</p:attrName>
                                        </p:attrNameLst>
                                      </p:cBhvr>
                                      <p:to>
                                        <p:strVal val="visible"/>
                                      </p:to>
                                    </p:set>
                                    <p:anim calcmode="lin" valueType="num">
                                      <p:cBhvr additive="base">
                                        <p:cTn id="7" dur="500" fill="hold"/>
                                        <p:tgtEl>
                                          <p:spTgt spid="152580"/>
                                        </p:tgtEl>
                                        <p:attrNameLst>
                                          <p:attrName>ppt_x</p:attrName>
                                        </p:attrNameLst>
                                      </p:cBhvr>
                                      <p:tavLst>
                                        <p:tav tm="0">
                                          <p:val>
                                            <p:strVal val="#ppt_x"/>
                                          </p:val>
                                        </p:tav>
                                        <p:tav tm="100000">
                                          <p:val>
                                            <p:strVal val="#ppt_x"/>
                                          </p:val>
                                        </p:tav>
                                      </p:tavLst>
                                    </p:anim>
                                    <p:anim calcmode="lin" valueType="num">
                                      <p:cBhvr additive="base">
                                        <p:cTn id="8" dur="500" fill="hold"/>
                                        <p:tgtEl>
                                          <p:spTgt spid="152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8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4258" name="Rectangle 4"/>
          <p:cNvSpPr>
            <a:spLocks noGrp="1"/>
          </p:cNvSpPr>
          <p:nvPr>
            <p:ph idx="1"/>
          </p:nvPr>
        </p:nvSpPr>
        <p:spPr>
          <a:xfrm>
            <a:off x="395605" y="621030"/>
            <a:ext cx="8229600" cy="4495800"/>
          </a:xfrm>
        </p:spPr>
        <p:txBody>
          <a:bodyPr wrap="square" lIns="91440" tIns="45720" rIns="91440" bIns="45720" anchor="t" anchorCtr="0"/>
          <a:p>
            <a:pPr eaLnBrk="1" hangingPunct="1"/>
            <a:r>
              <a:rPr lang="zh-CN" altLang="en-US" sz="3200" dirty="0">
                <a:solidFill>
                  <a:srgbClr val="9933FF"/>
                </a:solidFill>
              </a:rPr>
              <a:t>任务二   消费税应纳税额的计算</a:t>
            </a:r>
            <a:r>
              <a:rPr lang="zh-CN" altLang="en-US" sz="3200" u="sng" dirty="0">
                <a:solidFill>
                  <a:srgbClr val="9933FF"/>
                </a:solidFill>
              </a:rPr>
              <a:t> </a:t>
            </a:r>
            <a:endParaRPr lang="zh-CN" altLang="en-US" sz="3200" u="sng" dirty="0">
              <a:solidFill>
                <a:srgbClr val="9933FF"/>
              </a:solidFill>
            </a:endParaRPr>
          </a:p>
          <a:p>
            <a:pPr eaLnBrk="1" hangingPunct="1"/>
            <a:r>
              <a:rPr lang="zh-CN" altLang="en-US" sz="2400" dirty="0">
                <a:solidFill>
                  <a:srgbClr val="FF0000"/>
                </a:solidFill>
              </a:rPr>
              <a:t>一、自产自销应税消费品应纳税额的计算</a:t>
            </a:r>
            <a:endParaRPr lang="zh-CN" altLang="en-US" dirty="0">
              <a:solidFill>
                <a:srgbClr val="FF0000"/>
              </a:solidFill>
            </a:endParaRPr>
          </a:p>
          <a:p>
            <a:pPr eaLnBrk="1" hangingPunct="1"/>
            <a:r>
              <a:rPr lang="zh-CN" altLang="en-US" sz="2000" dirty="0"/>
              <a:t>（一）从价定率</a:t>
            </a:r>
            <a:endParaRPr lang="zh-CN" altLang="en-US" sz="2000" dirty="0"/>
          </a:p>
          <a:p>
            <a:pPr eaLnBrk="1" hangingPunct="1"/>
            <a:r>
              <a:rPr lang="zh-CN" altLang="en-US" sz="2000" dirty="0"/>
              <a:t> 应纳税额</a:t>
            </a:r>
            <a:r>
              <a:rPr lang="en-US" altLang="zh-CN" sz="2000" dirty="0"/>
              <a:t>=</a:t>
            </a:r>
            <a:r>
              <a:rPr lang="zh-CN" altLang="en-US" sz="2000" dirty="0"/>
              <a:t>应税消费品销售额</a:t>
            </a:r>
            <a:r>
              <a:rPr lang="en-US" altLang="zh-CN" sz="2000" dirty="0"/>
              <a:t>×</a:t>
            </a:r>
            <a:r>
              <a:rPr lang="zh-CN" altLang="en-US" sz="2000" dirty="0"/>
              <a:t>比例税率</a:t>
            </a:r>
            <a:endParaRPr lang="zh-CN" altLang="en-US" sz="2000" dirty="0"/>
          </a:p>
          <a:p>
            <a:pPr eaLnBrk="1" hangingPunct="1"/>
            <a:r>
              <a:rPr lang="en-US" altLang="zh-CN" sz="2000" dirty="0"/>
              <a:t>1.</a:t>
            </a:r>
            <a:r>
              <a:rPr lang="zh-CN" altLang="en-US" sz="2000" dirty="0"/>
              <a:t>销售额是否含增值税</a:t>
            </a:r>
            <a:endParaRPr lang="zh-CN" altLang="en-US" sz="2000" dirty="0"/>
          </a:p>
          <a:p>
            <a:pPr eaLnBrk="1" hangingPunct="1">
              <a:lnSpc>
                <a:spcPct val="150000"/>
              </a:lnSpc>
            </a:pPr>
            <a:r>
              <a:rPr lang="zh-CN" altLang="en-US" sz="2000" dirty="0">
                <a:solidFill>
                  <a:srgbClr val="9933FF"/>
                </a:solidFill>
              </a:rPr>
              <a:t>    实行从价定率</a:t>
            </a:r>
            <a:r>
              <a:rPr lang="zh-CN" altLang="en-US" sz="2000" dirty="0"/>
              <a:t>征收的应税消费品，消费税（价内税）和增值税（价外税）的计税依据是一致的，其计税依据为</a:t>
            </a:r>
            <a:r>
              <a:rPr lang="zh-CN" altLang="en-US" sz="2000" dirty="0">
                <a:solidFill>
                  <a:srgbClr val="9933FF"/>
                </a:solidFill>
              </a:rPr>
              <a:t>含消费税而不含增值税的销售额</a:t>
            </a:r>
            <a:r>
              <a:rPr lang="zh-CN" altLang="en-US" sz="2000" dirty="0"/>
              <a:t>，如果销售额为含增值税的销售额时，必须换算成不含增值税的销售额。</a:t>
            </a:r>
            <a:endParaRPr lang="zh-CN" altLang="en-US" sz="2000" dirty="0"/>
          </a:p>
          <a:p>
            <a:pPr eaLnBrk="1" hangingPunct="1">
              <a:lnSpc>
                <a:spcPct val="150000"/>
              </a:lnSpc>
            </a:pPr>
            <a:r>
              <a:rPr lang="zh-CN" altLang="zh-CN" sz="2000" dirty="0">
                <a:latin typeface="微软雅黑" panose="020B0503020204020204" pitchFamily="34" charset="-122"/>
                <a:ea typeface="微软雅黑" panose="020B0503020204020204" pitchFamily="34" charset="-122"/>
              </a:rPr>
              <a:t>应税消费品的销售额</a:t>
            </a:r>
            <a:endParaRPr lang="zh-CN" altLang="zh-CN" sz="2000" dirty="0">
              <a:latin typeface="微软雅黑" panose="020B0503020204020204" pitchFamily="34" charset="-122"/>
              <a:ea typeface="微软雅黑" panose="020B0503020204020204" pitchFamily="34" charset="-122"/>
            </a:endParaRPr>
          </a:p>
          <a:p>
            <a:pPr eaLnBrk="1" hangingPunct="1">
              <a:lnSpc>
                <a:spcPct val="150000"/>
              </a:lnSpc>
            </a:pPr>
            <a:r>
              <a:rPr lang="zh-CN" altLang="zh-CN" sz="2000" dirty="0">
                <a:latin typeface="微软雅黑" panose="020B0503020204020204" pitchFamily="34" charset="-122"/>
                <a:ea typeface="微软雅黑" panose="020B0503020204020204" pitchFamily="34" charset="-122"/>
              </a:rPr>
              <a:t>＝含增值税的销售额÷</a:t>
            </a:r>
            <a:r>
              <a:rPr lang="zh-CN" altLang="en-US"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1</a:t>
            </a:r>
            <a:r>
              <a:rPr lang="zh-CN" altLang="zh-CN" sz="2000" dirty="0">
                <a:latin typeface="微软雅黑" panose="020B0503020204020204" pitchFamily="34" charset="-122"/>
                <a:ea typeface="微软雅黑" panose="020B0503020204020204" pitchFamily="34" charset="-122"/>
              </a:rPr>
              <a:t>＋增值税税率或征收率</a:t>
            </a:r>
            <a:r>
              <a:rPr lang="zh-CN" altLang="en-US" sz="2000" dirty="0">
                <a:latin typeface="微软雅黑" panose="020B0503020204020204" pitchFamily="34" charset="-122"/>
                <a:ea typeface="微软雅黑" panose="020B0503020204020204" pitchFamily="34" charset="-122"/>
              </a:rPr>
              <a:t>）</a:t>
            </a:r>
            <a:endParaRPr lang="zh-CN" altLang="en-US" sz="2000" dirty="0">
              <a:solidFill>
                <a:srgbClr val="FFFF00"/>
              </a:solidFill>
              <a:latin typeface="微软雅黑" panose="020B0503020204020204" pitchFamily="34" charset="-122"/>
              <a:ea typeface="微软雅黑" panose="020B0503020204020204" pitchFamily="34" charset="-122"/>
            </a:endParaRPr>
          </a:p>
          <a:p>
            <a:pPr eaLnBrk="1" hangingPunct="1">
              <a:lnSpc>
                <a:spcPct val="150000"/>
              </a:lnSpc>
            </a:pPr>
            <a:endParaRPr lang="zh-CN" alt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172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25282" name="Rectangle 3"/>
          <p:cNvSpPr>
            <a:spLocks noGrp="1"/>
          </p:cNvSpPr>
          <p:nvPr>
            <p:ph idx="1"/>
          </p:nvPr>
        </p:nvSpPr>
        <p:spPr>
          <a:xfrm>
            <a:off x="457200" y="1052513"/>
            <a:ext cx="8229600" cy="4495800"/>
          </a:xfrm>
        </p:spPr>
        <p:txBody>
          <a:bodyPr wrap="square" lIns="91440" tIns="45720" rIns="91440" bIns="45720" anchor="t" anchorCtr="0"/>
          <a:p>
            <a:pPr eaLnBrk="1" hangingPunct="1"/>
            <a:r>
              <a:rPr lang="en-US" altLang="zh-CN" sz="2400" dirty="0"/>
              <a:t>【</a:t>
            </a:r>
            <a:r>
              <a:rPr lang="zh-CN" altLang="en-US" sz="2400" dirty="0"/>
              <a:t>例题</a:t>
            </a:r>
            <a:r>
              <a:rPr lang="en-US" altLang="zh-CN" sz="2400" dirty="0">
                <a:latin typeface="Arial" panose="020B0604020202020204" pitchFamily="34" charset="0"/>
              </a:rPr>
              <a:t>·</a:t>
            </a:r>
            <a:r>
              <a:rPr lang="zh-CN" altLang="en-US" sz="2400" dirty="0"/>
              <a:t>单选题</a:t>
            </a:r>
            <a:r>
              <a:rPr lang="en-US" altLang="zh-CN" sz="2400" dirty="0"/>
              <a:t>】</a:t>
            </a:r>
            <a:r>
              <a:rPr lang="zh-CN" altLang="en-US" sz="2400" dirty="0"/>
              <a:t>根据增值税和消费税法律制度的规定，下列关于增值税和消费税计税依据的表述中，正确的是（    ）。</a:t>
            </a:r>
            <a:endParaRPr lang="zh-CN" altLang="en-US" sz="2400" dirty="0"/>
          </a:p>
          <a:p>
            <a:pPr eaLnBrk="1" hangingPunct="1"/>
            <a:r>
              <a:rPr lang="en-US" altLang="zh-CN" sz="2400" dirty="0"/>
              <a:t>A.</a:t>
            </a:r>
            <a:r>
              <a:rPr lang="zh-CN" altLang="en-US" sz="2400" dirty="0"/>
              <a:t>计算增值税时所依据的销售额中含应纳消费税本身，但不含增值税销项税额</a:t>
            </a:r>
            <a:endParaRPr lang="zh-CN" altLang="en-US" sz="2400" dirty="0"/>
          </a:p>
          <a:p>
            <a:pPr eaLnBrk="1" hangingPunct="1"/>
            <a:r>
              <a:rPr lang="en-US" altLang="zh-CN" sz="2400" dirty="0"/>
              <a:t>B.</a:t>
            </a:r>
            <a:r>
              <a:rPr lang="zh-CN" altLang="en-US" sz="2400" dirty="0"/>
              <a:t>适用从价定率征收消费税的应税消费品，在计算增值税和消费税时各自依据的销售额不同</a:t>
            </a:r>
            <a:endParaRPr lang="zh-CN" altLang="en-US" sz="2400" dirty="0"/>
          </a:p>
          <a:p>
            <a:pPr eaLnBrk="1" hangingPunct="1"/>
            <a:r>
              <a:rPr lang="en-US" altLang="zh-CN" sz="2400" dirty="0"/>
              <a:t>C.</a:t>
            </a:r>
            <a:r>
              <a:rPr lang="zh-CN" altLang="en-US" sz="2400" dirty="0"/>
              <a:t>适用从价定率征收消费税的应税消费品，其销售额中含增值税销项税额和应纳消费税本身</a:t>
            </a:r>
            <a:endParaRPr lang="zh-CN" altLang="en-US" sz="2400" dirty="0"/>
          </a:p>
          <a:p>
            <a:pPr eaLnBrk="1" hangingPunct="1"/>
            <a:r>
              <a:rPr lang="en-US" altLang="zh-CN" sz="2400" dirty="0"/>
              <a:t>D.</a:t>
            </a:r>
            <a:r>
              <a:rPr lang="zh-CN" altLang="en-US" sz="2400" dirty="0"/>
              <a:t>适用从价定率征收消费税的应税消费品，其销售额中含增值税销项税额，但不含应纳消费税本身</a:t>
            </a:r>
            <a:endParaRPr lang="zh-CN" altLang="en-US" sz="2400" dirty="0"/>
          </a:p>
          <a:p>
            <a:pPr eaLnBrk="1" hangingPunct="1"/>
            <a:endParaRPr lang="zh-CN" altLang="en-US" sz="2400" dirty="0"/>
          </a:p>
        </p:txBody>
      </p:sp>
      <p:sp>
        <p:nvSpPr>
          <p:cNvPr id="156676" name="Rectangle 4"/>
          <p:cNvSpPr/>
          <p:nvPr/>
        </p:nvSpPr>
        <p:spPr>
          <a:xfrm>
            <a:off x="1301750" y="1714500"/>
            <a:ext cx="477838" cy="579438"/>
          </a:xfrm>
          <a:prstGeom prst="rect">
            <a:avLst/>
          </a:prstGeom>
          <a:noFill/>
          <a:ln w="9525">
            <a:noFill/>
          </a:ln>
        </p:spPr>
        <p:txBody>
          <a:bodyPr wrap="none" anchor="b" anchorCtr="0">
            <a:spAutoFit/>
          </a:bodyPr>
          <a:p>
            <a:pPr algn="ctr"/>
            <a:r>
              <a:rPr lang="en-US" altLang="zh-CN" sz="3200" b="1" dirty="0">
                <a:latin typeface="Arial" panose="020B0604020202020204" pitchFamily="34" charset="0"/>
              </a:rPr>
              <a:t>A</a:t>
            </a:r>
            <a:endParaRPr lang="zh-CN" altLang="en-US" sz="32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6676"/>
                                        </p:tgtEl>
                                        <p:attrNameLst>
                                          <p:attrName>style.visibility</p:attrName>
                                        </p:attrNameLst>
                                      </p:cBhvr>
                                      <p:to>
                                        <p:strVal val="visible"/>
                                      </p:to>
                                    </p:set>
                                    <p:anim calcmode="lin" valueType="num">
                                      <p:cBhvr additive="base">
                                        <p:cTn id="7" dur="500" fill="hold"/>
                                        <p:tgtEl>
                                          <p:spTgt spid="156676"/>
                                        </p:tgtEl>
                                        <p:attrNameLst>
                                          <p:attrName>ppt_x</p:attrName>
                                        </p:attrNameLst>
                                      </p:cBhvr>
                                      <p:tavLst>
                                        <p:tav tm="0">
                                          <p:val>
                                            <p:strVal val="#ppt_x"/>
                                          </p:val>
                                        </p:tav>
                                        <p:tav tm="100000">
                                          <p:val>
                                            <p:strVal val="#ppt_x"/>
                                          </p:val>
                                        </p:tav>
                                      </p:tavLst>
                                    </p:anim>
                                    <p:anim calcmode="lin" valueType="num">
                                      <p:cBhvr additive="base">
                                        <p:cTn id="8" dur="500" fill="hold"/>
                                        <p:tgtEl>
                                          <p:spTgt spid="1566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275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26306" name="Rectangle 3"/>
          <p:cNvSpPr>
            <a:spLocks noGrp="1"/>
          </p:cNvSpPr>
          <p:nvPr>
            <p:ph idx="1"/>
          </p:nvPr>
        </p:nvSpPr>
        <p:spPr>
          <a:xfrm>
            <a:off x="457200" y="981075"/>
            <a:ext cx="8229600" cy="4495800"/>
          </a:xfrm>
        </p:spPr>
        <p:txBody>
          <a:bodyPr wrap="square" lIns="91440" tIns="45720" rIns="91440" bIns="45720" anchor="t" anchorCtr="0"/>
          <a:p>
            <a:pPr eaLnBrk="1" hangingPunct="1"/>
            <a:r>
              <a:rPr lang="en-US" altLang="zh-CN" dirty="0">
                <a:solidFill>
                  <a:srgbClr val="9933FF"/>
                </a:solidFill>
              </a:rPr>
              <a:t>2.</a:t>
            </a:r>
            <a:r>
              <a:rPr lang="zh-CN" altLang="en-US" dirty="0">
                <a:solidFill>
                  <a:srgbClr val="9933FF"/>
                </a:solidFill>
              </a:rPr>
              <a:t>价外费用</a:t>
            </a:r>
            <a:endParaRPr lang="zh-CN" altLang="en-US" dirty="0">
              <a:solidFill>
                <a:srgbClr val="9933FF"/>
              </a:solidFill>
            </a:endParaRPr>
          </a:p>
          <a:p>
            <a:pPr eaLnBrk="1" hangingPunct="1"/>
            <a:r>
              <a:rPr lang="zh-CN" altLang="en-US" dirty="0">
                <a:solidFill>
                  <a:srgbClr val="9933FF"/>
                </a:solidFill>
              </a:rPr>
              <a:t>（</a:t>
            </a:r>
            <a:r>
              <a:rPr lang="en-US" altLang="zh-CN" dirty="0">
                <a:solidFill>
                  <a:srgbClr val="9933FF"/>
                </a:solidFill>
              </a:rPr>
              <a:t>1</a:t>
            </a:r>
            <a:r>
              <a:rPr lang="zh-CN" altLang="en-US" dirty="0">
                <a:solidFill>
                  <a:srgbClr val="9933FF"/>
                </a:solidFill>
              </a:rPr>
              <a:t>）价外费用应并入销售额计征消费税。</a:t>
            </a:r>
            <a:endParaRPr lang="zh-CN" altLang="en-US" u="sng" dirty="0">
              <a:solidFill>
                <a:srgbClr val="9933FF"/>
              </a:solidFill>
            </a:endParaRPr>
          </a:p>
          <a:p>
            <a:pPr eaLnBrk="1" hangingPunct="1">
              <a:lnSpc>
                <a:spcPct val="120000"/>
              </a:lnSpc>
              <a:spcBef>
                <a:spcPts val="25"/>
              </a:spcBef>
            </a:pPr>
            <a:r>
              <a:rPr lang="en-US" altLang="zh-CN" sz="2400" dirty="0"/>
              <a:t>   【</a:t>
            </a:r>
            <a:r>
              <a:rPr lang="zh-CN" altLang="en-US" sz="2400" dirty="0"/>
              <a:t>案例</a:t>
            </a:r>
            <a:r>
              <a:rPr lang="en-US" altLang="zh-CN" sz="2400" dirty="0"/>
              <a:t>】</a:t>
            </a:r>
            <a:r>
              <a:rPr lang="zh-CN" altLang="en-US" sz="2400" dirty="0"/>
              <a:t>甲汽车制造厂（增值税一般纳税人）向乙销售小汽车（适用的消费税税率为</a:t>
            </a:r>
            <a:r>
              <a:rPr lang="en-US" altLang="zh-CN" sz="2400" dirty="0"/>
              <a:t>9%</a:t>
            </a:r>
            <a:r>
              <a:rPr lang="zh-CN" altLang="en-US" sz="2400" dirty="0"/>
              <a:t>），价款</a:t>
            </a:r>
            <a:r>
              <a:rPr lang="en-US" altLang="zh-CN" sz="2400" dirty="0"/>
              <a:t>100</a:t>
            </a:r>
            <a:r>
              <a:rPr lang="zh-CN" altLang="en-US" sz="2400" dirty="0"/>
              <a:t>万元（不含增值税），同时向乙收取了</a:t>
            </a:r>
            <a:r>
              <a:rPr lang="en-US" altLang="zh-CN" sz="2400" dirty="0"/>
              <a:t>5</a:t>
            </a:r>
            <a:r>
              <a:rPr lang="zh-CN" altLang="en-US" sz="2400" dirty="0"/>
              <a:t>万元的手续费，试计算甲应纳增值税、消费税税额？</a:t>
            </a:r>
            <a:endParaRPr lang="zh-CN" altLang="en-US" sz="2400" dirty="0"/>
          </a:p>
          <a:p>
            <a:pPr eaLnBrk="1" hangingPunct="1">
              <a:lnSpc>
                <a:spcPct val="120000"/>
              </a:lnSpc>
              <a:spcBef>
                <a:spcPts val="25"/>
              </a:spcBef>
            </a:pPr>
            <a:r>
              <a:rPr lang="zh-CN" altLang="en-US" sz="2400" dirty="0"/>
              <a:t>【解析】（</a:t>
            </a:r>
            <a:r>
              <a:rPr lang="en-US" altLang="zh-CN" sz="2400" dirty="0"/>
              <a:t>1</a:t>
            </a:r>
            <a:r>
              <a:rPr lang="zh-CN" altLang="en-US" sz="2400" dirty="0"/>
              <a:t>）甲企业增值税销项税额</a:t>
            </a:r>
            <a:endParaRPr lang="zh-CN" altLang="en-US" sz="2400" dirty="0"/>
          </a:p>
          <a:p>
            <a:pPr eaLnBrk="1" hangingPunct="1">
              <a:lnSpc>
                <a:spcPct val="120000"/>
              </a:lnSpc>
              <a:spcBef>
                <a:spcPts val="25"/>
              </a:spcBef>
            </a:pPr>
            <a:r>
              <a:rPr lang="en-US" altLang="zh-CN" sz="2400" dirty="0"/>
              <a:t>=[100+5÷</a:t>
            </a:r>
            <a:r>
              <a:rPr lang="zh-CN" altLang="en-US" sz="2400" dirty="0"/>
              <a:t>（</a:t>
            </a:r>
            <a:r>
              <a:rPr lang="en-US" altLang="zh-CN" sz="2400" dirty="0"/>
              <a:t>1+13%</a:t>
            </a:r>
            <a:r>
              <a:rPr lang="zh-CN" altLang="en-US" sz="2400" dirty="0"/>
              <a:t>）</a:t>
            </a:r>
            <a:r>
              <a:rPr lang="en-US" altLang="zh-CN" sz="2400" dirty="0"/>
              <a:t>]×13%=13.58</a:t>
            </a:r>
            <a:r>
              <a:rPr lang="zh-CN" altLang="en-US" sz="2400" dirty="0"/>
              <a:t>（万元）；</a:t>
            </a:r>
            <a:endParaRPr lang="zh-CN" altLang="en-US" sz="2400" dirty="0"/>
          </a:p>
          <a:p>
            <a:pPr eaLnBrk="1" hangingPunct="1">
              <a:lnSpc>
                <a:spcPct val="120000"/>
              </a:lnSpc>
              <a:spcBef>
                <a:spcPts val="25"/>
              </a:spcBef>
            </a:pPr>
            <a:r>
              <a:rPr lang="zh-CN" altLang="en-US" sz="2400" dirty="0"/>
              <a:t>（</a:t>
            </a:r>
            <a:r>
              <a:rPr lang="en-US" altLang="zh-CN" sz="2400" dirty="0"/>
              <a:t>2</a:t>
            </a:r>
            <a:r>
              <a:rPr lang="zh-CN" altLang="en-US" sz="2400" dirty="0"/>
              <a:t>）甲企业应纳消费税</a:t>
            </a:r>
            <a:r>
              <a:rPr lang="en-US" altLang="zh-CN" sz="2400" dirty="0"/>
              <a:t>=[100+5÷</a:t>
            </a:r>
            <a:r>
              <a:rPr lang="zh-CN" altLang="en-US" sz="2400" dirty="0"/>
              <a:t>（</a:t>
            </a:r>
            <a:r>
              <a:rPr lang="en-US" altLang="zh-CN" sz="2400" dirty="0"/>
              <a:t>1+13%</a:t>
            </a:r>
            <a:r>
              <a:rPr lang="zh-CN" altLang="en-US" sz="2400" dirty="0"/>
              <a:t>）</a:t>
            </a:r>
            <a:r>
              <a:rPr lang="en-US" altLang="zh-CN" sz="2400" dirty="0"/>
              <a:t>]×9%=9.40</a:t>
            </a:r>
            <a:r>
              <a:rPr lang="zh-CN" altLang="en-US" sz="2400" dirty="0"/>
              <a:t>（万元）。</a:t>
            </a:r>
            <a:endParaRPr lang="zh-CN" alt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7329" name="标题 1"/>
          <p:cNvSpPr>
            <a:spLocks noGrp="1"/>
          </p:cNvSpPr>
          <p:nvPr>
            <p:ph type="title"/>
          </p:nvPr>
        </p:nvSpPr>
        <p:spPr/>
        <p:txBody>
          <a:bodyPr wrap="square" lIns="91440" tIns="45720" rIns="91440" bIns="45720" anchor="ctr" anchorCtr="0"/>
          <a:p>
            <a:endParaRPr lang="zh-CN" altLang="en-US"/>
          </a:p>
        </p:txBody>
      </p:sp>
      <p:sp>
        <p:nvSpPr>
          <p:cNvPr id="3" name="内容占位符 2"/>
          <p:cNvSpPr>
            <a:spLocks noGrp="1"/>
          </p:cNvSpPr>
          <p:nvPr>
            <p:ph idx="1"/>
          </p:nvPr>
        </p:nvSpPr>
        <p:spPr>
          <a:xfrm>
            <a:off x="457200" y="1125538"/>
            <a:ext cx="8229600" cy="4967288"/>
          </a:xfrm>
        </p:spPr>
        <p:txBody>
          <a:bodyPr/>
          <a:p>
            <a:pPr marL="342900" marR="0" indent="466725" algn="l" defTabSz="685800" rtl="0" eaLnBrk="0" fontAlgn="base" latinLnBrk="0" hangingPunct="0">
              <a:lnSpc>
                <a:spcPct val="125000"/>
              </a:lnSpc>
              <a:spcBef>
                <a:spcPct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2</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下列项目不包括在销售额内</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5000"/>
              </a:lnSpc>
              <a:spcBef>
                <a:spcPct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①</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同时符合以下条件的代垫运输费用</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承运部门的运输费用发票开具给购买方的；纳税人将该项发票转交给购买方的。</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5000"/>
              </a:lnSpc>
              <a:spcBef>
                <a:spcPct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②</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同时符合以下条件代为收取的政府性基金或者行政事业性收费</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由国务院或者财政部批准设立的政府性基金，由国务院或者省级人民政府及其财政、价格主管部门批准设立的行政事业性收费；收取时开具省级以上财政部门印制的财政票据；所收款项全额上缴财政。</a:t>
            </a:r>
            <a:endPar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342900" algn="l" defTabSz="914400" rtl="0" eaLnBrk="0" fontAlgn="base" latinLnBrk="0" hangingPunct="0">
              <a:lnSpc>
                <a:spcPct val="125000"/>
              </a:lnSpc>
              <a:spcBef>
                <a:spcPct val="20000"/>
              </a:spcBef>
              <a:spcAft>
                <a:spcPts val="0"/>
              </a:spcAft>
              <a:buClr>
                <a:srgbClr val="6600CC"/>
              </a:buClr>
              <a:buSzTx/>
              <a:buFont typeface="Wingdings" panose="05000000000000000000" pitchFamily="2" charset="2"/>
              <a:buChar char="v"/>
            </a:pPr>
            <a:endParaRPr kumimoji="0" lang="zh-CN" altLang="en-US" sz="2400" b="1" i="0" u="none" strike="noStrike" kern="0" cap="none" spc="0" normalizeH="0" baseline="0" noProof="1">
              <a:solidFill>
                <a:schemeClr val="tx1"/>
              </a:soli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8353" name="标题 1"/>
          <p:cNvSpPr>
            <a:spLocks noGrp="1"/>
          </p:cNvSpPr>
          <p:nvPr>
            <p:ph type="title"/>
          </p:nvPr>
        </p:nvSpPr>
        <p:spPr/>
        <p:txBody>
          <a:bodyPr wrap="square" lIns="91440" tIns="45720" rIns="91440" bIns="45720" anchor="ctr" anchorCtr="0"/>
          <a:p>
            <a:endParaRPr lang="zh-CN" altLang="en-US"/>
          </a:p>
        </p:txBody>
      </p:sp>
      <p:sp>
        <p:nvSpPr>
          <p:cNvPr id="3" name="内容占位符 2"/>
          <p:cNvSpPr>
            <a:spLocks noGrp="1"/>
          </p:cNvSpPr>
          <p:nvPr>
            <p:ph idx="1"/>
          </p:nvPr>
        </p:nvSpPr>
        <p:spPr>
          <a:xfrm>
            <a:off x="457200" y="1125538"/>
            <a:ext cx="8229600" cy="4967288"/>
          </a:xfrm>
        </p:spPr>
        <p:txBody>
          <a:bodyPr/>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3</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白酒生产企业向商业销售单位收取的“品牌使用费”，不论企业采取何种方式或以何种名义收取价款，均应并入白酒的销售额中缴纳消费税。</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4</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实行从价计征办法征收消费税的应税消费品连同包装销售的，无论包装物是否单独计价，也不论在会计上如何核算，均并入销售额缴纳消费税。 </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5</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包装物押金</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除啤酒和黄酒外与增值税相同</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①</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销售啤酒、黄酒以外的酒收到时并入当期销售额征税；</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②</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其他非酒类产品</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逾期时并入征税；</a:t>
            </a:r>
            <a:endPar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pPr>
            <a:endParaRPr kumimoji="0" lang="zh-CN" altLang="en-US" sz="2400" b="1" i="0" u="none" strike="noStrike" kern="0" cap="none" spc="0" normalizeH="0" baseline="0" noProof="1">
              <a:solidFill>
                <a:schemeClr val="tx1"/>
              </a:soli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9377" name="标题 1"/>
          <p:cNvSpPr>
            <a:spLocks noGrp="1"/>
          </p:cNvSpPr>
          <p:nvPr>
            <p:ph type="title"/>
          </p:nvPr>
        </p:nvSpPr>
        <p:spPr/>
        <p:txBody>
          <a:bodyPr wrap="square" lIns="91440" tIns="45720" rIns="91440" bIns="45720" anchor="ctr" anchorCtr="0"/>
          <a:p>
            <a:endParaRPr lang="zh-CN" altLang="en-US"/>
          </a:p>
        </p:txBody>
      </p:sp>
      <p:sp>
        <p:nvSpPr>
          <p:cNvPr id="3" name="内容占位符 2"/>
          <p:cNvSpPr>
            <a:spLocks noGrp="1"/>
          </p:cNvSpPr>
          <p:nvPr>
            <p:ph idx="1"/>
          </p:nvPr>
        </p:nvSpPr>
        <p:spPr>
          <a:xfrm>
            <a:off x="457200" y="1125538"/>
            <a:ext cx="8229600" cy="4967288"/>
          </a:xfrm>
        </p:spPr>
        <p:txBody>
          <a:bodyPr/>
          <a:p>
            <a:pPr marL="342900" marR="0" indent="466725" algn="l" defTabSz="685800" rtl="0" eaLnBrk="0" fontAlgn="base" latinLnBrk="0" hangingPunct="0">
              <a:lnSpc>
                <a:spcPct val="125000"/>
              </a:lnSpc>
              <a:spcBef>
                <a:spcPct val="0"/>
              </a:spcBef>
              <a:spcAft>
                <a:spcPts val="0"/>
              </a:spcAft>
              <a:buClrTx/>
              <a:buSzTx/>
              <a:buFont typeface="Wingdings" panose="05000000000000000000" pitchFamily="2" charset="2"/>
              <a:buChar char="v"/>
            </a:pPr>
            <a:r>
              <a:rPr kumimoji="0" lang="en-US"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sym typeface="+mn-ea"/>
              </a:rPr>
              <a:t>提示</a:t>
            </a:r>
            <a:r>
              <a:rPr kumimoji="0" lang="en-US"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sym typeface="+mn-ea"/>
              </a:rPr>
              <a:t>1</a:t>
            </a:r>
            <a:r>
              <a:rPr kumimoji="0" lang="zh-CN"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“逾期”是指按合同约定实际逾期或以</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12</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个月为期限，对收取的时间超过</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12</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个月以上的押金，无论是否退还均并入销售额征税。</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5000"/>
              </a:lnSpc>
              <a:spcBef>
                <a:spcPct val="0"/>
              </a:spcBef>
              <a:spcAft>
                <a:spcPts val="0"/>
              </a:spcAft>
              <a:buClrTx/>
              <a:buSzTx/>
              <a:buFont typeface="Wingdings" panose="05000000000000000000" pitchFamily="2" charset="2"/>
              <a:buChar char="v"/>
            </a:pPr>
            <a:r>
              <a:rPr kumimoji="0" lang="en-US"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sym typeface="+mn-ea"/>
              </a:rPr>
              <a:t>提示</a:t>
            </a:r>
            <a:r>
              <a:rPr kumimoji="0" lang="en-US"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sym typeface="+mn-ea"/>
              </a:rPr>
              <a:t>2</a:t>
            </a:r>
            <a:r>
              <a:rPr kumimoji="0" lang="zh-CN"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押金为含税收入。</a:t>
            </a:r>
            <a:endPar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342900" algn="l" defTabSz="914400" rtl="0" eaLnBrk="0" fontAlgn="base" latinLnBrk="0" hangingPunct="0">
              <a:lnSpc>
                <a:spcPct val="125000"/>
              </a:lnSpc>
              <a:spcBef>
                <a:spcPct val="20000"/>
              </a:spcBef>
              <a:spcAft>
                <a:spcPts val="0"/>
              </a:spcAft>
              <a:buClr>
                <a:srgbClr val="6600CC"/>
              </a:buClr>
              <a:buSzTx/>
              <a:buFont typeface="Wingdings" panose="05000000000000000000" pitchFamily="2" charset="2"/>
              <a:buChar char="v"/>
            </a:pPr>
            <a:endParaRPr kumimoji="0" lang="zh-CN" altLang="en-US" sz="2400" b="1" i="0" u="none" strike="noStrike" kern="0" cap="none" spc="0" normalizeH="0" baseline="0" noProof="1">
              <a:solidFill>
                <a:schemeClr val="tx1"/>
              </a:soli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3678238" y="21796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p:nvPr>
            <p:custDataLst>
              <p:tags r:id="rId2"/>
            </p:custDataLst>
          </p:nvPr>
        </p:nvSpPr>
        <p:spPr>
          <a:xfrm>
            <a:off x="3678238" y="2917825"/>
            <a:ext cx="571500" cy="571500"/>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nchorCtr="0"/>
          <a:p>
            <a:pPr algn="ctr"/>
            <a:r>
              <a:rPr lang="en-US" altLang="zh-CN" sz="300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p:nvPr>
            <p:custDataLst>
              <p:tags r:id="rId3"/>
            </p:custDataLst>
          </p:nvPr>
        </p:nvSpPr>
        <p:spPr>
          <a:xfrm>
            <a:off x="3678238" y="3695700"/>
            <a:ext cx="571500" cy="571500"/>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4"/>
          <p:cNvSpPr/>
          <p:nvPr>
            <p:custDataLst>
              <p:tags r:id="rId4"/>
            </p:custDataLst>
          </p:nvPr>
        </p:nvSpPr>
        <p:spPr>
          <a:xfrm>
            <a:off x="3678238" y="4551363"/>
            <a:ext cx="571500" cy="573087"/>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nchorCtr="0"/>
          <a:p>
            <a:pPr algn="ctr"/>
            <a:r>
              <a:rPr lang="en-US" altLang="zh-CN" sz="300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9925" name="MH_Others_1"/>
          <p:cNvSpPr txBox="1"/>
          <p:nvPr>
            <p:custDataLst>
              <p:tags r:id="rId5"/>
            </p:custDataLst>
          </p:nvPr>
        </p:nvSpPr>
        <p:spPr>
          <a:xfrm>
            <a:off x="1111250" y="2895600"/>
            <a:ext cx="2043113" cy="615950"/>
          </a:xfrm>
          <a:prstGeom prst="rect">
            <a:avLst/>
          </a:prstGeom>
          <a:noFill/>
          <a:ln w="9525">
            <a:noFill/>
          </a:ln>
        </p:spPr>
        <p:txBody>
          <a:bodyPr wrap="square" lIns="0" tIns="0" rIns="0" bIns="0" anchor="ctr" anchorCtr="0">
            <a:spAutoFit/>
          </a:bodyPr>
          <a:p>
            <a:pPr algn="ctr"/>
            <a:r>
              <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主要内容</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6"/>
            </p:custDataLst>
          </p:nvPr>
        </p:nvSpPr>
        <p:spPr>
          <a:xfrm>
            <a:off x="4311650" y="2325688"/>
            <a:ext cx="2725738" cy="350838"/>
          </a:xfrm>
          <a:prstGeom prst="rect">
            <a:avLst/>
          </a:prstGeom>
        </p:spPr>
        <p:txBody>
          <a:bodyPr wrap="square" lIns="0" tIns="0" rIns="0" bIns="0" anchor="ctr">
            <a:spAutoFit/>
          </a:bodyPr>
          <a:lstStyle/>
          <a:p>
            <a:pPr fontAlgn="base"/>
            <a:r>
              <a:rPr lang="zh-CN" sz="2275" b="1" strike="noStrike"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rPr>
              <a:t>消费税法规解读</a:t>
            </a:r>
            <a:endParaRPr lang="zh-CN" altLang="en-US" sz="2275" b="1" strike="noStrike"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 name="MH_Text_2"/>
          <p:cNvSpPr/>
          <p:nvPr>
            <p:custDataLst>
              <p:tags r:id="rId7"/>
            </p:custDataLst>
          </p:nvPr>
        </p:nvSpPr>
        <p:spPr>
          <a:xfrm>
            <a:off x="4311650" y="2994025"/>
            <a:ext cx="3397250" cy="350838"/>
          </a:xfrm>
          <a:prstGeom prst="rect">
            <a:avLst/>
          </a:prstGeom>
        </p:spPr>
        <p:txBody>
          <a:bodyPr wrap="square" lIns="0" tIns="0" rIns="0" bIns="0" anchor="ctr">
            <a:spAutoFit/>
          </a:bodyPr>
          <a:lstStyle/>
          <a:p>
            <a:pPr lvl="0" fontAlgn="base"/>
            <a:r>
              <a:rPr lang="zh-CN" altLang="en-US" sz="2275" b="1" strike="noStrike"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rPr>
              <a:t>消费税应纳税额的计算</a:t>
            </a:r>
            <a:endParaRPr lang="zh-CN" altLang="en-US" sz="2275" b="1" strike="noStrike"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 name="MH_Text_3"/>
          <p:cNvSpPr/>
          <p:nvPr>
            <p:custDataLst>
              <p:tags r:id="rId8"/>
            </p:custDataLst>
          </p:nvPr>
        </p:nvSpPr>
        <p:spPr>
          <a:xfrm>
            <a:off x="4311650" y="3763963"/>
            <a:ext cx="4378325" cy="503238"/>
          </a:xfrm>
          <a:prstGeom prst="rect">
            <a:avLst/>
          </a:prstGeom>
        </p:spPr>
        <p:txBody>
          <a:bodyPr wrap="square" lIns="0" tIns="0" rIns="0" bIns="0" anchor="ctr">
            <a:spAutoFit/>
          </a:bodyPr>
          <a:lstStyle/>
          <a:p>
            <a:pPr lvl="0" fontAlgn="base"/>
            <a:r>
              <a:rPr lang="zh-CN" altLang="en-US" sz="2275" b="1" strike="noStrike"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rPr>
              <a:t>出口应税消费品退（免）税的计算</a:t>
            </a:r>
            <a:endParaRPr lang="zh-CN" altLang="en-US" sz="227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fontAlgn="base"/>
            <a:endParaRPr lang="zh-CN" altLang="en-US" sz="995"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MH_Text_4"/>
          <p:cNvSpPr/>
          <p:nvPr>
            <p:custDataLst>
              <p:tags r:id="rId9"/>
            </p:custDataLst>
          </p:nvPr>
        </p:nvSpPr>
        <p:spPr>
          <a:xfrm>
            <a:off x="4251325" y="4662488"/>
            <a:ext cx="2962275" cy="350838"/>
          </a:xfrm>
          <a:prstGeom prst="rect">
            <a:avLst/>
          </a:prstGeom>
        </p:spPr>
        <p:txBody>
          <a:bodyPr wrap="square" lIns="0" tIns="0" rIns="0" bIns="0" anchor="ctr">
            <a:spAutoFit/>
          </a:bodyPr>
          <a:lstStyle/>
          <a:p>
            <a:pPr lvl="0" fontAlgn="base"/>
            <a:r>
              <a:rPr lang="zh-CN" altLang="en-US" sz="2275" strike="noStrike" noProof="1"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 </a:t>
            </a:r>
            <a:r>
              <a:rPr lang="zh-CN" altLang="en-US" sz="2275" b="1" strike="noStrike"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rPr>
              <a:t>消费税纳税申报</a:t>
            </a:r>
            <a:endParaRPr lang="zh-CN" altLang="en-US" sz="2275" b="1" strike="noStrike"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endParaRPr>
          </a:p>
        </p:txBody>
      </p:sp>
    </p:spTree>
    <p:custDataLst>
      <p:tags r:id="rId10"/>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ppt_x</p:attrName>
                                        </p:attrNameLst>
                                      </p:cBhvr>
                                      <p:tavLst>
                                        <p:tav tm="0">
                                          <p:val>
                                            <p:strVal val="0-#ppt_w/2"/>
                                          </p:val>
                                        </p:tav>
                                        <p:tav tm="100000">
                                          <p:val>
                                            <p:strVal val="#ppt_x"/>
                                          </p:val>
                                        </p:tav>
                                      </p:tavLst>
                                    </p:anim>
                                    <p:anim calcmode="lin" valueType="num">
                                      <p:cBhvr>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ppt_x</p:attrName>
                                        </p:attrNameLst>
                                      </p:cBhvr>
                                      <p:tavLst>
                                        <p:tav tm="0">
                                          <p:val>
                                            <p:strVal val="0-#ppt_w/2"/>
                                          </p:val>
                                        </p:tav>
                                        <p:tav tm="100000">
                                          <p:val>
                                            <p:strVal val="#ppt_x"/>
                                          </p:val>
                                        </p:tav>
                                      </p:tavLst>
                                    </p:anim>
                                    <p:anim calcmode="lin" valueType="num">
                                      <p:cBhvr>
                                        <p:cTn id="12"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ppt_x</p:attrName>
                                        </p:attrNameLst>
                                      </p:cBhvr>
                                      <p:tavLst>
                                        <p:tav tm="0">
                                          <p:val>
                                            <p:strVal val="0-#ppt_w/2"/>
                                          </p:val>
                                        </p:tav>
                                        <p:tav tm="100000">
                                          <p:val>
                                            <p:strVal val="#ppt_x"/>
                                          </p:val>
                                        </p:tav>
                                      </p:tavLst>
                                    </p:anim>
                                    <p:anim calcmode="lin" valueType="num">
                                      <p:cBhvr>
                                        <p:cTn id="18" dur="500" fill="hold"/>
                                        <p:tgtEl>
                                          <p:spTgt spid="14"/>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ppt_x</p:attrName>
                                        </p:attrNameLst>
                                      </p:cBhvr>
                                      <p:tavLst>
                                        <p:tav tm="0">
                                          <p:val>
                                            <p:strVal val="0-#ppt_w/2"/>
                                          </p:val>
                                        </p:tav>
                                        <p:tav tm="100000">
                                          <p:val>
                                            <p:strVal val="#ppt_x"/>
                                          </p:val>
                                        </p:tav>
                                      </p:tavLst>
                                    </p:anim>
                                    <p:anim calcmode="lin" valueType="num">
                                      <p:cBhvr>
                                        <p:cTn id="2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ppt_x</p:attrName>
                                        </p:attrNameLst>
                                      </p:cBhvr>
                                      <p:tavLst>
                                        <p:tav tm="0">
                                          <p:val>
                                            <p:strVal val="0-#ppt_w/2"/>
                                          </p:val>
                                        </p:tav>
                                        <p:tav tm="100000">
                                          <p:val>
                                            <p:strVal val="#ppt_x"/>
                                          </p:val>
                                        </p:tav>
                                      </p:tavLst>
                                    </p:anim>
                                    <p:anim calcmode="lin" valueType="num">
                                      <p:cBhvr>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ppt_x</p:attrName>
                                        </p:attrNameLst>
                                      </p:cBhvr>
                                      <p:tavLst>
                                        <p:tav tm="0">
                                          <p:val>
                                            <p:strVal val="0-#ppt_w/2"/>
                                          </p:val>
                                        </p:tav>
                                        <p:tav tm="100000">
                                          <p:val>
                                            <p:strVal val="#ppt_x"/>
                                          </p:val>
                                        </p:tav>
                                      </p:tavLst>
                                    </p:anim>
                                    <p:anim calcmode="lin" valueType="num">
                                      <p:cBhvr>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ppt_x</p:attrName>
                                        </p:attrNameLst>
                                      </p:cBhvr>
                                      <p:tavLst>
                                        <p:tav tm="0">
                                          <p:val>
                                            <p:strVal val="0-#ppt_w/2"/>
                                          </p:val>
                                        </p:tav>
                                        <p:tav tm="100000">
                                          <p:val>
                                            <p:strVal val="#ppt_x"/>
                                          </p:val>
                                        </p:tav>
                                      </p:tavLst>
                                    </p:anim>
                                    <p:anim calcmode="lin" valueType="num">
                                      <p:cBhvr>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ppt_x</p:attrName>
                                        </p:attrNameLst>
                                      </p:cBhvr>
                                      <p:tavLst>
                                        <p:tav tm="0">
                                          <p:val>
                                            <p:strVal val="0-#ppt_w/2"/>
                                          </p:val>
                                        </p:tav>
                                        <p:tav tm="100000">
                                          <p:val>
                                            <p:strVal val="#ppt_x"/>
                                          </p:val>
                                        </p:tav>
                                      </p:tavLst>
                                    </p:anim>
                                    <p:anim calcmode="lin" valueType="num">
                                      <p:cBhvr>
                                        <p:cTn id="4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4" grpId="0" bldLvl="0" animBg="1"/>
      <p:bldP spid="16" grpId="0" bldLvl="0" animBg="1"/>
      <p:bldP spid="10" grpId="0" bldLvl="0" animBg="1"/>
      <p:bldP spid="20"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1425" name="Rectangle 2"/>
          <p:cNvSpPr>
            <a:spLocks noGrp="1"/>
          </p:cNvSpPr>
          <p:nvPr>
            <p:ph type="title"/>
          </p:nvPr>
        </p:nvSpPr>
        <p:spPr>
          <a:xfrm>
            <a:off x="468313" y="620713"/>
            <a:ext cx="7391400" cy="563562"/>
          </a:xfrm>
        </p:spPr>
        <p:txBody>
          <a:bodyPr wrap="square" lIns="91440" tIns="45720" rIns="91440" bIns="45720" anchor="ctr" anchorCtr="0"/>
          <a:p>
            <a:pPr algn="l" eaLnBrk="1" hangingPunct="1"/>
            <a:r>
              <a:rPr lang="en-US" altLang="zh-CN" sz="3200" dirty="0"/>
              <a:t>2</a:t>
            </a:r>
            <a:r>
              <a:rPr lang="zh-CN" altLang="en-US" sz="3200" dirty="0"/>
              <a:t>、从量计征</a:t>
            </a:r>
            <a:endParaRPr lang="en-US" altLang="zh-CN" sz="3200" dirty="0"/>
          </a:p>
        </p:txBody>
      </p:sp>
      <p:sp>
        <p:nvSpPr>
          <p:cNvPr id="231426"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zh-CN" altLang="en-US" dirty="0"/>
              <a:t>应纳消费税额</a:t>
            </a:r>
            <a:r>
              <a:rPr lang="en-US" altLang="zh-CN" dirty="0"/>
              <a:t>=</a:t>
            </a:r>
            <a:r>
              <a:rPr lang="zh-CN" altLang="en-US" dirty="0"/>
              <a:t>销售数量</a:t>
            </a:r>
            <a:r>
              <a:rPr lang="en-US" altLang="zh-CN" dirty="0"/>
              <a:t>X</a:t>
            </a:r>
            <a:r>
              <a:rPr lang="zh-CN" altLang="en-US" dirty="0"/>
              <a:t>单位税额</a:t>
            </a:r>
            <a:endParaRPr lang="zh-CN" altLang="en-US" dirty="0"/>
          </a:p>
          <a:p>
            <a:pPr eaLnBrk="1" hangingPunct="1"/>
            <a:endParaRPr lang="zh-CN" altLang="zh-CN" dirty="0">
              <a:latin typeface="微软雅黑" panose="020B0503020204020204" pitchFamily="34" charset="-122"/>
              <a:ea typeface="微软雅黑" panose="020B0503020204020204" pitchFamily="34" charset="-122"/>
            </a:endParaRPr>
          </a:p>
          <a:p>
            <a:pPr eaLnBrk="1" hangingPunct="1"/>
            <a:r>
              <a:rPr lang="zh-CN" altLang="zh-CN" dirty="0">
                <a:latin typeface="微软雅黑" panose="020B0503020204020204" pitchFamily="34" charset="-122"/>
                <a:ea typeface="微软雅黑" panose="020B0503020204020204" pitchFamily="34" charset="-122"/>
              </a:rPr>
              <a:t>销售数量确定</a:t>
            </a:r>
            <a:endParaRPr lang="zh-CN" altLang="en-US" dirty="0"/>
          </a:p>
          <a:p>
            <a:pPr eaLnBrk="1" hangingPunct="1"/>
            <a:r>
              <a:rPr lang="zh-CN" altLang="en-US" dirty="0"/>
              <a:t>①销售应税消费品的，按销售数量；</a:t>
            </a:r>
            <a:endParaRPr lang="zh-CN" altLang="en-US" dirty="0"/>
          </a:p>
          <a:p>
            <a:pPr eaLnBrk="1" hangingPunct="1"/>
            <a:r>
              <a:rPr lang="zh-CN" altLang="en-US" dirty="0"/>
              <a:t>②自产自用</a:t>
            </a:r>
            <a:r>
              <a:rPr lang="zh-CN" altLang="en-US" dirty="0">
                <a:sym typeface="黑体" panose="02010609060101010101" pitchFamily="49" charset="-122"/>
              </a:rPr>
              <a:t>应税消费品</a:t>
            </a:r>
            <a:r>
              <a:rPr lang="zh-CN" altLang="en-US" dirty="0"/>
              <a:t>的，按移送数量</a:t>
            </a:r>
            <a:endParaRPr lang="zh-CN" altLang="en-US" dirty="0"/>
          </a:p>
          <a:p>
            <a:pPr eaLnBrk="1" hangingPunct="1"/>
            <a:r>
              <a:rPr lang="zh-CN" altLang="en-US" dirty="0"/>
              <a:t>③委托加工</a:t>
            </a:r>
            <a:r>
              <a:rPr lang="zh-CN" altLang="en-US" dirty="0">
                <a:sym typeface="黑体" panose="02010609060101010101" pitchFamily="49" charset="-122"/>
              </a:rPr>
              <a:t>应税消费品</a:t>
            </a:r>
            <a:r>
              <a:rPr lang="zh-CN" altLang="en-US" dirty="0"/>
              <a:t>的，按收回数量</a:t>
            </a:r>
            <a:endParaRPr lang="zh-CN" altLang="en-US" dirty="0"/>
          </a:p>
          <a:p>
            <a:pPr eaLnBrk="1" hangingPunct="1"/>
            <a:r>
              <a:rPr lang="zh-CN" altLang="en-US" dirty="0"/>
              <a:t>④进口</a:t>
            </a:r>
            <a:r>
              <a:rPr lang="zh-CN" altLang="en-US" dirty="0">
                <a:sym typeface="黑体" panose="02010609060101010101" pitchFamily="49" charset="-122"/>
              </a:rPr>
              <a:t>应税消费品</a:t>
            </a:r>
            <a:r>
              <a:rPr lang="zh-CN" altLang="en-US" dirty="0"/>
              <a:t>的，按海关核定的应税消费品进口征税数量</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2449" name="标题 1"/>
          <p:cNvSpPr>
            <a:spLocks noGrp="1"/>
          </p:cNvSpPr>
          <p:nvPr>
            <p:ph type="title"/>
          </p:nvPr>
        </p:nvSpPr>
        <p:spPr/>
        <p:txBody>
          <a:bodyPr wrap="square" lIns="91440" tIns="45720" rIns="91440" bIns="45720" anchor="ctr" anchorCtr="0"/>
          <a:p>
            <a:r>
              <a:rPr lang="zh-CN" altLang="en-US" sz="2000"/>
              <a:t>黄酒，啤酒以吨为税额单位，汽油，柴油是以升为税额单位。</a:t>
            </a:r>
            <a:endParaRPr lang="zh-CN" altLang="en-US" sz="2000"/>
          </a:p>
        </p:txBody>
      </p:sp>
      <p:sp>
        <p:nvSpPr>
          <p:cNvPr id="100" name="文本框 99"/>
          <p:cNvSpPr txBox="1"/>
          <p:nvPr/>
        </p:nvSpPr>
        <p:spPr>
          <a:xfrm>
            <a:off x="1758950" y="809625"/>
            <a:ext cx="5568950" cy="460375"/>
          </a:xfrm>
          <a:prstGeom prst="rect">
            <a:avLst/>
          </a:prstGeom>
          <a:noFill/>
          <a:ln w="9525">
            <a:noFill/>
          </a:ln>
        </p:spPr>
        <p:txBody>
          <a:bodyPr wrap="square">
            <a:spAutoFit/>
          </a:bodyPr>
          <a:p>
            <a:pPr indent="267970"/>
            <a:r>
              <a:rPr lang="en-US" sz="1050" b="1" noProof="1">
                <a:latin typeface="宋体" panose="02010600030101010101" pitchFamily="2" charset="-122"/>
                <a:ea typeface="宋体" panose="02010600030101010101" pitchFamily="2" charset="-122"/>
                <a:cs typeface="Times New Roman" panose="02020603050405020304" pitchFamily="18" charset="0"/>
              </a:rPr>
              <a:t> </a:t>
            </a:r>
            <a:r>
              <a:rPr lang="en-US" sz="2400" b="1" noProof="1">
                <a:latin typeface="宋体" panose="02010600030101010101" pitchFamily="2" charset="-122"/>
                <a:ea typeface="宋体" panose="02010600030101010101" pitchFamily="2" charset="-122"/>
                <a:cs typeface="Times New Roman" panose="02020603050405020304" pitchFamily="18" charset="0"/>
              </a:rPr>
              <a:t> </a:t>
            </a:r>
            <a:r>
              <a:rPr lang="zh-CN" sz="2400" b="1" noProof="1">
                <a:latin typeface="Arial" panose="020B0604020202020204" pitchFamily="34" charset="0"/>
                <a:ea typeface="宋体" panose="02010600030101010101" pitchFamily="2" charset="-122"/>
                <a:cs typeface="+mn-cs"/>
              </a:rPr>
              <a:t>相关应税消费品计量单位的换算标准</a:t>
            </a:r>
            <a:endParaRPr lang="zh-CN" altLang="en-US" sz="2400" noProof="1"/>
          </a:p>
        </p:txBody>
      </p:sp>
      <p:graphicFrame>
        <p:nvGraphicFramePr>
          <p:cNvPr id="4" name="表格 3"/>
          <p:cNvGraphicFramePr/>
          <p:nvPr/>
        </p:nvGraphicFramePr>
        <p:xfrm>
          <a:off x="1265238" y="1427163"/>
          <a:ext cx="7129463" cy="4065588"/>
        </p:xfrm>
        <a:graphic>
          <a:graphicData uri="http://schemas.openxmlformats.org/drawingml/2006/table">
            <a:tbl>
              <a:tblPr firstRow="1" bandRow="1">
                <a:tableStyleId>{5940675A-B579-460E-94D1-54222C63F5DA}</a:tableStyleId>
              </a:tblPr>
              <a:tblGrid>
                <a:gridCol w="1781175"/>
                <a:gridCol w="1781810"/>
                <a:gridCol w="1782445"/>
                <a:gridCol w="1783715"/>
              </a:tblGrid>
              <a:tr h="677545">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产品名称</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换算公式</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产品名称</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换算公式</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77545">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啤酒</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1吨=988升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溶剂油</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1吨=1282升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77545">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黄酒</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1吨=962升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润滑油</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1吨=1126升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77545">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汽油</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1吨=1388升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燃料油</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1吨=1015升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77545">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柴油</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1吨=1176升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航空煤油</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1吨=1246升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77545">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石脑油</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1吨=1385升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Times New Roman" panose="02020603050405020304" pitchFamily="18" charset="0"/>
                          <a:cs typeface="Times New Roman" panose="02020603050405020304" pitchFamily="18" charset="0"/>
                        </a:rPr>
                        <a:t> </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Times New Roman" panose="02020603050405020304" pitchFamily="18" charset="0"/>
                          <a:cs typeface="Times New Roman" panose="02020603050405020304" pitchFamily="18" charset="0"/>
                        </a:rPr>
                        <a:t> </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5" name="文本框 4"/>
          <p:cNvSpPr txBox="1"/>
          <p:nvPr/>
        </p:nvSpPr>
        <p:spPr>
          <a:xfrm>
            <a:off x="1543050" y="3025775"/>
            <a:ext cx="5568950" cy="414338"/>
          </a:xfrm>
          <a:prstGeom prst="rect">
            <a:avLst/>
          </a:prstGeom>
          <a:noFill/>
          <a:ln w="9525">
            <a:noFill/>
          </a:ln>
        </p:spPr>
        <p:txBody>
          <a:bodyPr wrap="square">
            <a:spAutoFit/>
          </a:bodyPr>
          <a:p>
            <a:pPr indent="266700"/>
            <a:r>
              <a:rPr lang="en-US" sz="1050" noProof="1">
                <a:latin typeface="Times New Roman" panose="02020603050405020304" pitchFamily="18" charset="0"/>
                <a:ea typeface="宋体" panose="02010600030101010101" pitchFamily="2" charset="-122"/>
                <a:cs typeface="+mn-cs"/>
              </a:rPr>
              <a:t> </a:t>
            </a:r>
            <a:endParaRPr lang="zh-CN" altLang="en-US" noProof="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3473" name="标题 1"/>
          <p:cNvSpPr>
            <a:spLocks noGrp="1"/>
          </p:cNvSpPr>
          <p:nvPr>
            <p:ph type="title"/>
          </p:nvPr>
        </p:nvSpPr>
        <p:spPr/>
        <p:txBody>
          <a:bodyPr wrap="square" lIns="91440" tIns="45720" rIns="91440" bIns="45720" anchor="ctr" anchorCtr="0"/>
          <a:p>
            <a:endParaRPr lang="zh-CN" altLang="en-US"/>
          </a:p>
        </p:txBody>
      </p:sp>
      <p:sp>
        <p:nvSpPr>
          <p:cNvPr id="3" name="内容占位符 2"/>
          <p:cNvSpPr>
            <a:spLocks noGrp="1"/>
          </p:cNvSpPr>
          <p:nvPr>
            <p:ph idx="1"/>
          </p:nvPr>
        </p:nvSpPr>
        <p:spPr/>
        <p:txBody>
          <a:bodyPr anchor="t" anchorCtr="0"/>
          <a:p>
            <a:r>
              <a:rPr lang="zh-CN" altLang="en-US"/>
              <a:t>【例 单选题】某啤酒厂</a:t>
            </a:r>
            <a:r>
              <a:rPr lang="en-US" altLang="zh-CN"/>
              <a:t>2023</a:t>
            </a:r>
            <a:r>
              <a:rPr lang="zh-CN" altLang="en-US"/>
              <a:t>年</a:t>
            </a:r>
            <a:r>
              <a:rPr lang="en-US" altLang="zh-CN"/>
              <a:t>10</a:t>
            </a:r>
            <a:r>
              <a:rPr lang="zh-CN" altLang="en-US"/>
              <a:t>月销售乙类啤酒</a:t>
            </a:r>
            <a:r>
              <a:rPr lang="en-US" altLang="zh-CN"/>
              <a:t>400</a:t>
            </a:r>
            <a:r>
              <a:rPr lang="zh-CN" altLang="en-US"/>
              <a:t>吨，每吨出厂价格</a:t>
            </a:r>
            <a:r>
              <a:rPr lang="en-US" altLang="zh-CN"/>
              <a:t>2800</a:t>
            </a:r>
            <a:r>
              <a:rPr lang="zh-CN" altLang="en-US"/>
              <a:t>元。则该月该啤酒厂应纳消费税税额为（   ）元。（乙类啤酒定额税率为</a:t>
            </a:r>
            <a:r>
              <a:rPr lang="en-US" altLang="zh-CN"/>
              <a:t>220</a:t>
            </a:r>
            <a:r>
              <a:rPr lang="zh-CN" altLang="en-US"/>
              <a:t>元</a:t>
            </a:r>
            <a:r>
              <a:rPr lang="en-US" altLang="zh-CN"/>
              <a:t>/</a:t>
            </a:r>
            <a:r>
              <a:rPr lang="zh-CN" altLang="en-US"/>
              <a:t>吨）</a:t>
            </a:r>
            <a:endParaRPr lang="zh-CN" altLang="en-US"/>
          </a:p>
          <a:p>
            <a:r>
              <a:rPr lang="en-US" altLang="zh-CN"/>
              <a:t>A.88000   B.190400   C.100000  D.616000</a:t>
            </a:r>
            <a:endParaRPr lang="en-US" altLang="zh-CN"/>
          </a:p>
          <a:p>
            <a:r>
              <a:rPr lang="zh-CN" altLang="en-US"/>
              <a:t>【答案】</a:t>
            </a:r>
            <a:r>
              <a:rPr lang="en-US" altLang="zh-CN"/>
              <a:t>A</a:t>
            </a:r>
            <a:endParaRPr lang="en-US" altLang="zh-CN"/>
          </a:p>
          <a:p>
            <a:r>
              <a:rPr lang="zh-CN" altLang="en-US"/>
              <a:t>【解析】应纳消费税税额</a:t>
            </a:r>
            <a:r>
              <a:rPr lang="en-US" altLang="zh-CN"/>
              <a:t>=400</a:t>
            </a:r>
            <a:r>
              <a:rPr lang="en-US" altLang="zh-CN" dirty="0"/>
              <a:t>X220=88000</a:t>
            </a:r>
            <a:r>
              <a:rPr lang="zh-CN" altLang="en-US" dirty="0"/>
              <a:t>（元）</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122" end="128"/>
                                            </p:txEl>
                                          </p:spTgt>
                                        </p:tgtEl>
                                        <p:attrNameLst>
                                          <p:attrName>style.visibility</p:attrName>
                                        </p:attrNameLst>
                                      </p:cBhvr>
                                      <p:to>
                                        <p:strVal val="visible"/>
                                      </p:to>
                                    </p:set>
                                    <p:anim calcmode="lin" valueType="num">
                                      <p:cBhvr additive="base">
                                        <p:cTn id="7" dur="500" fill="hold"/>
                                        <p:tgtEl>
                                          <p:spTgt spid="3">
                                            <p:txEl>
                                              <p:charRg st="122" end="12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122" end="128"/>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charRg st="128" end="157"/>
                                            </p:txEl>
                                          </p:spTgt>
                                        </p:tgtEl>
                                        <p:attrNameLst>
                                          <p:attrName>style.visibility</p:attrName>
                                        </p:attrNameLst>
                                      </p:cBhvr>
                                      <p:to>
                                        <p:strVal val="visible"/>
                                      </p:to>
                                    </p:set>
                                    <p:anim calcmode="lin" valueType="num">
                                      <p:cBhvr additive="base">
                                        <p:cTn id="11" dur="500" fill="hold"/>
                                        <p:tgtEl>
                                          <p:spTgt spid="3">
                                            <p:txEl>
                                              <p:charRg st="128" end="15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charRg st="128" end="15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4497" name="Rectangle 2"/>
          <p:cNvSpPr>
            <a:spLocks noGrp="1"/>
          </p:cNvSpPr>
          <p:nvPr>
            <p:ph type="title"/>
          </p:nvPr>
        </p:nvSpPr>
        <p:spPr>
          <a:xfrm>
            <a:off x="395288" y="692150"/>
            <a:ext cx="8208962" cy="563563"/>
          </a:xfrm>
        </p:spPr>
        <p:txBody>
          <a:bodyPr wrap="square" lIns="91440" tIns="45720" rIns="91440" bIns="45720" anchor="ctr" anchorCtr="0"/>
          <a:p>
            <a:pPr algn="l" eaLnBrk="1" hangingPunct="1"/>
            <a:r>
              <a:rPr lang="en-US" altLang="zh-CN" sz="3200" dirty="0"/>
              <a:t>3</a:t>
            </a:r>
            <a:r>
              <a:rPr lang="zh-CN" altLang="en-US" sz="3200" dirty="0"/>
              <a:t>、复合计征</a:t>
            </a:r>
            <a:r>
              <a:rPr lang="en-US" altLang="zh-CN" sz="3200" dirty="0"/>
              <a:t>(</a:t>
            </a:r>
            <a:r>
              <a:rPr lang="zh-CN" altLang="en-US" sz="3200" dirty="0"/>
              <a:t>即从价</a:t>
            </a:r>
            <a:r>
              <a:rPr lang="en-US" altLang="zh-CN" sz="3200" dirty="0"/>
              <a:t>+</a:t>
            </a:r>
            <a:r>
              <a:rPr lang="zh-CN" altLang="en-US" sz="3200" dirty="0"/>
              <a:t>从量，如</a:t>
            </a:r>
            <a:r>
              <a:rPr lang="zh-CN" altLang="en-US" sz="3200" dirty="0">
                <a:solidFill>
                  <a:srgbClr val="FF0000"/>
                </a:solidFill>
              </a:rPr>
              <a:t>卷烟、白酒</a:t>
            </a:r>
            <a:r>
              <a:rPr lang="en-US" altLang="zh-CN" sz="3200" dirty="0"/>
              <a:t>)</a:t>
            </a:r>
            <a:endParaRPr lang="en-US" altLang="zh-CN" sz="3200" dirty="0"/>
          </a:p>
        </p:txBody>
      </p:sp>
      <p:sp>
        <p:nvSpPr>
          <p:cNvPr id="234498" name="Rectangle 3"/>
          <p:cNvSpPr>
            <a:spLocks noGrp="1"/>
          </p:cNvSpPr>
          <p:nvPr>
            <p:ph idx="1"/>
          </p:nvPr>
        </p:nvSpPr>
        <p:spPr>
          <a:xfrm>
            <a:off x="457200" y="1412875"/>
            <a:ext cx="8229600" cy="4495800"/>
          </a:xfrm>
        </p:spPr>
        <p:txBody>
          <a:bodyPr wrap="square" lIns="91440" tIns="45720" rIns="91440" bIns="45720" anchor="t" anchorCtr="0"/>
          <a:p>
            <a:pPr eaLnBrk="1" hangingPunct="1">
              <a:lnSpc>
                <a:spcPct val="125000"/>
              </a:lnSpc>
              <a:spcBef>
                <a:spcPts val="25"/>
              </a:spcBef>
            </a:pPr>
            <a:r>
              <a:rPr lang="zh-CN" altLang="zh-CN" sz="2400" dirty="0">
                <a:latin typeface="微软雅黑" panose="020B0503020204020204" pitchFamily="34" charset="-122"/>
                <a:ea typeface="微软雅黑" panose="020B0503020204020204" pitchFamily="34" charset="-122"/>
              </a:rPr>
              <a:t>应纳税额＝销售额×比例税率＋销售数量×单位税额 </a:t>
            </a:r>
            <a:endParaRPr lang="zh-CN" altLang="zh-CN" sz="2400" dirty="0">
              <a:latin typeface="微软雅黑" panose="020B0503020204020204" pitchFamily="34" charset="-122"/>
              <a:ea typeface="微软雅黑" panose="020B0503020204020204" pitchFamily="34" charset="-122"/>
            </a:endParaRPr>
          </a:p>
          <a:p>
            <a:pPr eaLnBrk="1" hangingPunct="1">
              <a:lnSpc>
                <a:spcPct val="125000"/>
              </a:lnSpc>
              <a:spcBef>
                <a:spcPts val="25"/>
              </a:spcBef>
            </a:pPr>
            <a:endParaRPr lang="en-US" altLang="zh-CN" sz="2400" dirty="0">
              <a:solidFill>
                <a:srgbClr val="0070C0"/>
              </a:solidFill>
              <a:latin typeface="微软雅黑" panose="020B0503020204020204" pitchFamily="34" charset="-122"/>
              <a:ea typeface="微软雅黑" panose="020B0503020204020204" pitchFamily="34" charset="-122"/>
            </a:endParaRPr>
          </a:p>
          <a:p>
            <a:pPr eaLnBrk="1" hangingPunct="1">
              <a:lnSpc>
                <a:spcPct val="125000"/>
              </a:lnSpc>
              <a:spcBef>
                <a:spcPts val="25"/>
              </a:spcBef>
            </a:pPr>
            <a:r>
              <a:rPr lang="en-US" altLang="zh-CN" sz="2400" dirty="0">
                <a:solidFill>
                  <a:srgbClr val="0070C0"/>
                </a:solidFill>
                <a:latin typeface="微软雅黑" panose="020B0503020204020204" pitchFamily="34" charset="-122"/>
                <a:ea typeface="微软雅黑" panose="020B0503020204020204" pitchFamily="34" charset="-122"/>
              </a:rPr>
              <a:t>【</a:t>
            </a:r>
            <a:r>
              <a:rPr lang="zh-CN" altLang="zh-CN" sz="2400" dirty="0">
                <a:solidFill>
                  <a:srgbClr val="0070C0"/>
                </a:solidFill>
                <a:latin typeface="微软雅黑" panose="020B0503020204020204" pitchFamily="34" charset="-122"/>
                <a:ea typeface="微软雅黑" panose="020B0503020204020204" pitchFamily="34" charset="-122"/>
              </a:rPr>
              <a:t>举例】</a:t>
            </a:r>
            <a:r>
              <a:rPr lang="zh-CN" altLang="zh-CN" sz="2400" dirty="0">
                <a:latin typeface="微软雅黑" panose="020B0503020204020204" pitchFamily="34" charset="-122"/>
                <a:ea typeface="微软雅黑" panose="020B0503020204020204" pitchFamily="34" charset="-122"/>
              </a:rPr>
              <a:t>某卷烟生产企业为増值税一般纳税人，</a:t>
            </a:r>
            <a:r>
              <a:rPr lang="en-US" altLang="zh-CN" sz="2400" dirty="0">
                <a:latin typeface="微软雅黑" panose="020B0503020204020204" pitchFamily="34" charset="-122"/>
                <a:ea typeface="微软雅黑" panose="020B0503020204020204" pitchFamily="34" charset="-122"/>
              </a:rPr>
              <a:t>2023</a:t>
            </a:r>
            <a:r>
              <a:rPr lang="zh-CN" altLang="zh-CN" sz="2400" dirty="0">
                <a:latin typeface="微软雅黑" panose="020B0503020204020204" pitchFamily="34" charset="-122"/>
                <a:ea typeface="微软雅黑" panose="020B0503020204020204" pitchFamily="34" charset="-122"/>
              </a:rPr>
              <a:t>年</a:t>
            </a:r>
            <a:r>
              <a:rPr lang="en-US" altLang="zh-CN" sz="2400" dirty="0">
                <a:latin typeface="微软雅黑" panose="020B0503020204020204" pitchFamily="34" charset="-122"/>
                <a:ea typeface="微软雅黑" panose="020B0503020204020204" pitchFamily="34" charset="-122"/>
              </a:rPr>
              <a:t>10</a:t>
            </a:r>
            <a:r>
              <a:rPr lang="zh-CN" altLang="zh-CN" sz="2400" dirty="0">
                <a:latin typeface="微软雅黑" panose="020B0503020204020204" pitchFamily="34" charset="-122"/>
                <a:ea typeface="微软雅黑" panose="020B0503020204020204" pitchFamily="34" charset="-122"/>
              </a:rPr>
              <a:t>月销售乙类卷烟</a:t>
            </a:r>
            <a:r>
              <a:rPr lang="en-US" altLang="zh-CN" sz="2400" dirty="0">
                <a:latin typeface="微软雅黑" panose="020B0503020204020204" pitchFamily="34" charset="-122"/>
                <a:ea typeface="微软雅黑" panose="020B0503020204020204" pitchFamily="34" charset="-122"/>
              </a:rPr>
              <a:t>1 500</a:t>
            </a:r>
            <a:r>
              <a:rPr lang="zh-CN" altLang="zh-CN" sz="2400" dirty="0">
                <a:latin typeface="微软雅黑" panose="020B0503020204020204" pitchFamily="34" charset="-122"/>
                <a:ea typeface="微软雅黑" panose="020B0503020204020204" pitchFamily="34" charset="-122"/>
              </a:rPr>
              <a:t>标准条，取得含增值税销售额</a:t>
            </a:r>
            <a:r>
              <a:rPr lang="en-US" altLang="zh-CN" sz="2400" dirty="0">
                <a:latin typeface="微软雅黑" panose="020B0503020204020204" pitchFamily="34" charset="-122"/>
                <a:ea typeface="微软雅黑" panose="020B0503020204020204" pitchFamily="34" charset="-122"/>
              </a:rPr>
              <a:t>87 750</a:t>
            </a:r>
            <a:r>
              <a:rPr lang="zh-CN" altLang="zh-CN" sz="2400" dirty="0">
                <a:latin typeface="微软雅黑" panose="020B0503020204020204" pitchFamily="34" charset="-122"/>
                <a:ea typeface="微软雅黑" panose="020B0503020204020204" pitchFamily="34" charset="-122"/>
              </a:rPr>
              <a:t>元。已知乙类卷烟消费税比例税率为</a:t>
            </a:r>
            <a:r>
              <a:rPr lang="en-US" altLang="zh-CN" sz="2400" dirty="0">
                <a:latin typeface="微软雅黑" panose="020B0503020204020204" pitchFamily="34" charset="-122"/>
                <a:ea typeface="微软雅黑" panose="020B0503020204020204" pitchFamily="34" charset="-122"/>
              </a:rPr>
              <a:t>36%</a:t>
            </a:r>
            <a:r>
              <a:rPr lang="zh-CN" altLang="zh-CN" sz="2400" dirty="0">
                <a:latin typeface="微软雅黑" panose="020B0503020204020204" pitchFamily="34" charset="-122"/>
                <a:ea typeface="微软雅黑" panose="020B0503020204020204" pitchFamily="34" charset="-122"/>
              </a:rPr>
              <a:t>，定额税率为</a:t>
            </a:r>
            <a:r>
              <a:rPr lang="en-US" altLang="zh-CN" sz="2400" dirty="0">
                <a:latin typeface="微软雅黑" panose="020B0503020204020204" pitchFamily="34" charset="-122"/>
                <a:ea typeface="微软雅黑" panose="020B0503020204020204" pitchFamily="34" charset="-122"/>
              </a:rPr>
              <a:t>0.003</a:t>
            </a:r>
            <a:r>
              <a:rPr lang="zh-CN" altLang="zh-CN" sz="2400" dirty="0">
                <a:latin typeface="微软雅黑" panose="020B0503020204020204" pitchFamily="34" charset="-122"/>
                <a:ea typeface="微软雅黑" panose="020B0503020204020204" pitchFamily="34" charset="-122"/>
              </a:rPr>
              <a:t>元</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支，每标准条有</a:t>
            </a:r>
            <a:r>
              <a:rPr lang="en-US" altLang="zh-CN" sz="2400" dirty="0">
                <a:latin typeface="微软雅黑" panose="020B0503020204020204" pitchFamily="34" charset="-122"/>
                <a:ea typeface="微软雅黑" panose="020B0503020204020204" pitchFamily="34" charset="-122"/>
              </a:rPr>
              <a:t>200</a:t>
            </a:r>
            <a:r>
              <a:rPr lang="zh-CN" altLang="zh-CN" sz="2400" dirty="0">
                <a:latin typeface="微软雅黑" panose="020B0503020204020204" pitchFamily="34" charset="-122"/>
                <a:ea typeface="微软雅黑" panose="020B0503020204020204" pitchFamily="34" charset="-122"/>
              </a:rPr>
              <a:t>支；增值税税率为</a:t>
            </a:r>
            <a:r>
              <a:rPr lang="en-US" altLang="zh-CN" sz="2400" dirty="0">
                <a:latin typeface="微软雅黑" panose="020B0503020204020204" pitchFamily="34" charset="-122"/>
                <a:ea typeface="微软雅黑" panose="020B0503020204020204" pitchFamily="34" charset="-122"/>
              </a:rPr>
              <a:t>13%</a:t>
            </a:r>
            <a:r>
              <a:rPr lang="zh-CN" altLang="zh-CN" sz="2400" dirty="0">
                <a:latin typeface="微软雅黑" panose="020B0503020204020204" pitchFamily="34" charset="-122"/>
                <a:ea typeface="微软雅黑" panose="020B0503020204020204" pitchFamily="34" charset="-122"/>
              </a:rPr>
              <a:t>。计算该企业当月应纳消费税税额。</a:t>
            </a:r>
            <a:endParaRPr lang="zh-CN" altLang="en-US" sz="2400" dirty="0">
              <a:latin typeface="微软雅黑" panose="020B0503020204020204" pitchFamily="34" charset="-122"/>
              <a:ea typeface="微软雅黑" panose="020B0503020204020204" pitchFamily="34" charset="-122"/>
            </a:endParaRPr>
          </a:p>
          <a:p>
            <a:pPr eaLnBrk="1" hangingPunct="1">
              <a:lnSpc>
                <a:spcPct val="125000"/>
              </a:lnSpc>
              <a:spcBef>
                <a:spcPts val="25"/>
              </a:spcBef>
            </a:pPr>
            <a:endParaRPr lang="zh-CN" alt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21" name="标题 1"/>
          <p:cNvSpPr>
            <a:spLocks noGrp="1"/>
          </p:cNvSpPr>
          <p:nvPr>
            <p:ph type="title"/>
          </p:nvPr>
        </p:nvSpPr>
        <p:spPr/>
        <p:txBody>
          <a:bodyPr wrap="square" lIns="91440" tIns="45720" rIns="91440" bIns="45720" anchor="ctr" anchorCtr="0"/>
          <a:p>
            <a:endParaRPr lang="zh-CN" altLang="en-US"/>
          </a:p>
        </p:txBody>
      </p:sp>
      <p:sp>
        <p:nvSpPr>
          <p:cNvPr id="3" name="内容占位符 2"/>
          <p:cNvSpPr>
            <a:spLocks noGrp="1"/>
          </p:cNvSpPr>
          <p:nvPr>
            <p:ph idx="1"/>
          </p:nvPr>
        </p:nvSpPr>
        <p:spPr>
          <a:xfrm>
            <a:off x="312738" y="838200"/>
            <a:ext cx="8618538" cy="4965700"/>
          </a:xfrm>
        </p:spPr>
        <p:txBody>
          <a:bodyPr/>
          <a:p>
            <a:pPr marL="342900" marR="0" indent="466725" algn="l" defTabSz="685800" rtl="0" eaLnBrk="0" fontAlgn="base" latinLnBrk="0" hangingPunct="0">
              <a:lnSpc>
                <a:spcPct val="130000"/>
              </a:lnSpc>
              <a:spcBef>
                <a:spcPct val="0"/>
              </a:spcBef>
              <a:spcAft>
                <a:spcPts val="0"/>
              </a:spcAft>
              <a:buClrTx/>
              <a:buSzTx/>
              <a:buFont typeface="Wingdings" panose="05000000000000000000" pitchFamily="2" charset="2"/>
              <a:buChar char="v"/>
            </a:pPr>
            <a:r>
              <a:rPr kumimoji="0" lang="zh-CN"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sym typeface="+mn-ea"/>
              </a:rPr>
              <a:t>【解析】</a:t>
            </a:r>
            <a:endParaRPr kumimoji="0" lang="zh-CN" altLang="zh-CN" sz="2400" b="1" i="0" u="none" strike="noStrike" kern="1200" cap="none" spc="0" normalizeH="0" baseline="0" noProof="1" dirty="0">
              <a:solidFill>
                <a:srgbClr val="0070C0"/>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30000"/>
              </a:lnSpc>
              <a:spcBef>
                <a:spcPct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1</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不含增值税销售额</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endParaRPr>
          </a:p>
          <a:p>
            <a:pPr marL="342900" marR="0" indent="466725" algn="l" defTabSz="685800" rtl="0" eaLnBrk="0" fontAlgn="base" latinLnBrk="0" hangingPunct="0">
              <a:lnSpc>
                <a:spcPct val="130000"/>
              </a:lnSpc>
              <a:spcBef>
                <a:spcPct val="0"/>
              </a:spcBef>
              <a:spcAft>
                <a:spcPts val="0"/>
              </a:spcAft>
              <a:buClrTx/>
              <a:buSzTx/>
              <a:buFont typeface="Wingdings" panose="05000000000000000000" pitchFamily="2" charset="2"/>
              <a:buChar char="v"/>
            </a:pP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87 750</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1</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13%</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77 654.87</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元</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30000"/>
              </a:lnSpc>
              <a:spcBef>
                <a:spcPct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2</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从价定率应纳税额</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endParaRPr>
          </a:p>
          <a:p>
            <a:pPr marL="342900" marR="0" indent="466725" algn="l" defTabSz="685800" rtl="0" eaLnBrk="0" fontAlgn="base" latinLnBrk="0" hangingPunct="0">
              <a:lnSpc>
                <a:spcPct val="130000"/>
              </a:lnSpc>
              <a:spcBef>
                <a:spcPct val="0"/>
              </a:spcBef>
              <a:spcAft>
                <a:spcPts val="0"/>
              </a:spcAft>
              <a:buClrTx/>
              <a:buSzTx/>
              <a:buFont typeface="Wingdings" panose="05000000000000000000" pitchFamily="2" charset="2"/>
              <a:buChar char="v"/>
            </a:pP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77 654.87</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36%</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27 955.75</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元</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30000"/>
              </a:lnSpc>
              <a:spcBef>
                <a:spcPct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3</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从量定额应纳税额</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endParaRPr>
          </a:p>
          <a:p>
            <a:pPr marL="342900" marR="0" indent="466725" algn="l" defTabSz="685800" rtl="0" eaLnBrk="0" fontAlgn="base" latinLnBrk="0" hangingPunct="0">
              <a:lnSpc>
                <a:spcPct val="130000"/>
              </a:lnSpc>
              <a:spcBef>
                <a:spcPct val="0"/>
              </a:spcBef>
              <a:spcAft>
                <a:spcPts val="0"/>
              </a:spcAft>
              <a:buClrTx/>
              <a:buSzTx/>
              <a:buFont typeface="Wingdings" panose="05000000000000000000" pitchFamily="2" charset="2"/>
              <a:buChar char="v"/>
            </a:pP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1 500</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200</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0.003</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900</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元</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30000"/>
              </a:lnSpc>
              <a:spcBef>
                <a:spcPct val="0"/>
              </a:spcBef>
              <a:spcAft>
                <a:spcPts val="0"/>
              </a:spcAft>
              <a:buClrTx/>
              <a:buSzTx/>
              <a:buFont typeface="Wingdings" panose="05000000000000000000" pitchFamily="2" charset="2"/>
              <a:buChar char="v"/>
            </a:pP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4</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应纳消费税税额合计</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endParaRPr>
          </a:p>
          <a:p>
            <a:pPr marL="342900" marR="0" indent="466725" algn="l" defTabSz="685800" rtl="0" eaLnBrk="0" fontAlgn="base" latinLnBrk="0" hangingPunct="0">
              <a:lnSpc>
                <a:spcPct val="130000"/>
              </a:lnSpc>
              <a:spcBef>
                <a:spcPct val="0"/>
              </a:spcBef>
              <a:spcAft>
                <a:spcPts val="0"/>
              </a:spcAft>
              <a:buClrTx/>
              <a:buSzTx/>
              <a:buFont typeface="Wingdings" panose="05000000000000000000" pitchFamily="2" charset="2"/>
              <a:buChar char="v"/>
            </a:pP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27 955.75</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900</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28 855.75</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元</a:t>
            </a:r>
            <a:r>
              <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 </a:t>
            </a:r>
            <a:endPar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342900" algn="l" defTabSz="914400" rtl="0" eaLnBrk="0" fontAlgn="base" latinLnBrk="0" hangingPunct="0">
              <a:lnSpc>
                <a:spcPct val="130000"/>
              </a:lnSpc>
              <a:spcBef>
                <a:spcPct val="20000"/>
              </a:spcBef>
              <a:spcAft>
                <a:spcPts val="0"/>
              </a:spcAft>
              <a:buClr>
                <a:srgbClr val="6600CC"/>
              </a:buClr>
              <a:buSzTx/>
              <a:buFont typeface="Wingdings" panose="05000000000000000000" pitchFamily="2" charset="2"/>
              <a:buChar char="v"/>
            </a:pPr>
            <a:endParaRPr kumimoji="0" lang="zh-CN" altLang="en-US" sz="2400" b="1" i="0" u="none" strike="noStrike" kern="0" cap="none" spc="0" normalizeH="0" baseline="0" noProof="1">
              <a:solidFill>
                <a:schemeClr val="tx1"/>
              </a:soli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34950" y="679450"/>
            <a:ext cx="8675688" cy="7549515"/>
          </a:xfrm>
          <a:prstGeom prst="rect">
            <a:avLst/>
          </a:prstGeom>
          <a:noFill/>
        </p:spPr>
        <p:txBody>
          <a:bodyPr wrap="square" rtlCol="0">
            <a:spAutoFit/>
          </a:bodyPr>
          <a:p>
            <a:r>
              <a:rPr lang="zh-CN" altLang="en-US" sz="2400" b="1" noProof="1">
                <a:latin typeface="宋体" panose="02010600030101010101" pitchFamily="2" charset="-122"/>
                <a:ea typeface="宋体" panose="02010600030101010101" pitchFamily="2" charset="-122"/>
                <a:cs typeface="+mn-cs"/>
              </a:rPr>
              <a:t>【单选题】某酒厂为增值税一般纳税人，</a:t>
            </a:r>
            <a:r>
              <a:rPr lang="en-US" altLang="zh-CN" sz="2400" b="1" noProof="1">
                <a:latin typeface="宋体" panose="02010600030101010101" pitchFamily="2" charset="-122"/>
                <a:ea typeface="宋体" panose="02010600030101010101" pitchFamily="2" charset="-122"/>
                <a:cs typeface="+mn-cs"/>
              </a:rPr>
              <a:t>2023</a:t>
            </a:r>
            <a:r>
              <a:rPr lang="zh-CN" altLang="en-US" sz="2400" b="1" noProof="1">
                <a:latin typeface="宋体" panose="02010600030101010101" pitchFamily="2" charset="-122"/>
                <a:ea typeface="宋体" panose="02010600030101010101" pitchFamily="2" charset="-122"/>
                <a:cs typeface="+mn-cs"/>
              </a:rPr>
              <a:t>年</a:t>
            </a:r>
            <a:r>
              <a:rPr lang="en-US" altLang="zh-CN" sz="2400" b="1" noProof="1">
                <a:latin typeface="宋体" panose="02010600030101010101" pitchFamily="2" charset="-122"/>
                <a:ea typeface="宋体" panose="02010600030101010101" pitchFamily="2" charset="-122"/>
                <a:cs typeface="+mn-cs"/>
              </a:rPr>
              <a:t>4</a:t>
            </a:r>
            <a:r>
              <a:rPr lang="zh-CN" altLang="en-US" sz="2400" b="1" noProof="1">
                <a:latin typeface="宋体" panose="02010600030101010101" pitchFamily="2" charset="-122"/>
                <a:ea typeface="宋体" panose="02010600030101010101" pitchFamily="2" charset="-122"/>
                <a:cs typeface="+mn-cs"/>
              </a:rPr>
              <a:t>月销售粮食白酒</a:t>
            </a:r>
            <a:r>
              <a:rPr lang="en-US" altLang="zh-CN" sz="2400" b="1" noProof="1">
                <a:latin typeface="宋体" panose="02010600030101010101" pitchFamily="2" charset="-122"/>
                <a:ea typeface="宋体" panose="02010600030101010101" pitchFamily="2" charset="-122"/>
                <a:cs typeface="+mn-cs"/>
              </a:rPr>
              <a:t>4000</a:t>
            </a:r>
            <a:r>
              <a:rPr lang="zh-CN" altLang="en-US" sz="2400" b="1" noProof="1">
                <a:latin typeface="宋体" panose="02010600030101010101" pitchFamily="2" charset="-122"/>
                <a:ea typeface="宋体" panose="02010600030101010101" pitchFamily="2" charset="-122"/>
                <a:cs typeface="+mn-cs"/>
              </a:rPr>
              <a:t>斤，取得销售收入</a:t>
            </a:r>
            <a:r>
              <a:rPr lang="en-US" altLang="zh-CN" sz="2400" b="1" noProof="1">
                <a:latin typeface="宋体" panose="02010600030101010101" pitchFamily="2" charset="-122"/>
                <a:ea typeface="宋体" panose="02010600030101010101" pitchFamily="2" charset="-122"/>
                <a:cs typeface="+mn-cs"/>
              </a:rPr>
              <a:t>22600</a:t>
            </a:r>
            <a:r>
              <a:rPr lang="zh-CN" altLang="en-US" sz="2400" b="1" noProof="1">
                <a:latin typeface="宋体" panose="02010600030101010101" pitchFamily="2" charset="-122"/>
                <a:ea typeface="宋体" panose="02010600030101010101" pitchFamily="2" charset="-122"/>
                <a:cs typeface="+mn-cs"/>
              </a:rPr>
              <a:t>元（含增值税）。已知粮食白酒消费税定额税率为</a:t>
            </a:r>
            <a:r>
              <a:rPr lang="en-US" altLang="zh-CN" sz="2400" b="1" noProof="1">
                <a:latin typeface="宋体" panose="02010600030101010101" pitchFamily="2" charset="-122"/>
                <a:ea typeface="宋体" panose="02010600030101010101" pitchFamily="2" charset="-122"/>
                <a:cs typeface="+mn-cs"/>
              </a:rPr>
              <a:t>0.5</a:t>
            </a:r>
            <a:r>
              <a:rPr lang="zh-CN" altLang="en-US" sz="2400" b="1" noProof="1">
                <a:latin typeface="宋体" panose="02010600030101010101" pitchFamily="2" charset="-122"/>
                <a:ea typeface="宋体" panose="02010600030101010101" pitchFamily="2" charset="-122"/>
                <a:cs typeface="+mn-cs"/>
              </a:rPr>
              <a:t>元</a:t>
            </a:r>
            <a:r>
              <a:rPr lang="en-US" altLang="zh-CN" sz="2400" b="1" noProof="1">
                <a:latin typeface="宋体" panose="02010600030101010101" pitchFamily="2" charset="-122"/>
                <a:ea typeface="宋体" panose="02010600030101010101" pitchFamily="2" charset="-122"/>
                <a:cs typeface="+mn-cs"/>
              </a:rPr>
              <a:t>/</a:t>
            </a:r>
            <a:r>
              <a:rPr lang="zh-CN" altLang="en-US" sz="2400" b="1" noProof="1">
                <a:latin typeface="宋体" panose="02010600030101010101" pitchFamily="2" charset="-122"/>
                <a:ea typeface="宋体" panose="02010600030101010101" pitchFamily="2" charset="-122"/>
                <a:cs typeface="+mn-cs"/>
              </a:rPr>
              <a:t>斤，比例税率为</a:t>
            </a:r>
            <a:r>
              <a:rPr lang="en-US" altLang="zh-CN" sz="2400" b="1" noProof="1">
                <a:latin typeface="宋体" panose="02010600030101010101" pitchFamily="2" charset="-122"/>
                <a:ea typeface="宋体" panose="02010600030101010101" pitchFamily="2" charset="-122"/>
                <a:cs typeface="+mn-cs"/>
              </a:rPr>
              <a:t>20%</a:t>
            </a:r>
            <a:r>
              <a:rPr lang="zh-CN" altLang="en-US" sz="2400" b="1" noProof="1">
                <a:latin typeface="宋体" panose="02010600030101010101" pitchFamily="2" charset="-122"/>
                <a:ea typeface="宋体" panose="02010600030101010101" pitchFamily="2" charset="-122"/>
                <a:cs typeface="+mn-cs"/>
              </a:rPr>
              <a:t>。该酒厂</a:t>
            </a:r>
            <a:r>
              <a:rPr lang="en-US" altLang="zh-CN" sz="2400" b="1" noProof="1">
                <a:latin typeface="宋体" panose="02010600030101010101" pitchFamily="2" charset="-122"/>
                <a:ea typeface="宋体" panose="02010600030101010101" pitchFamily="2" charset="-122"/>
                <a:cs typeface="+mn-cs"/>
              </a:rPr>
              <a:t>4</a:t>
            </a:r>
            <a:r>
              <a:rPr lang="zh-CN" altLang="en-US" sz="2400" b="1" noProof="1">
                <a:latin typeface="宋体" panose="02010600030101010101" pitchFamily="2" charset="-122"/>
                <a:ea typeface="宋体" panose="02010600030101010101" pitchFamily="2" charset="-122"/>
                <a:cs typeface="+mn-cs"/>
              </a:rPr>
              <a:t>月应缴纳的消费税额为（  ）元。</a:t>
            </a:r>
            <a:endParaRPr lang="zh-CN" altLang="en-US" sz="2400" b="1" noProof="1">
              <a:latin typeface="宋体" panose="02010600030101010101" pitchFamily="2" charset="-122"/>
              <a:ea typeface="宋体" panose="02010600030101010101" pitchFamily="2" charset="-122"/>
            </a:endParaRPr>
          </a:p>
          <a:p>
            <a:endParaRPr lang="zh-CN" altLang="en-US" sz="2400" b="1" noProof="1">
              <a:latin typeface="宋体" panose="02010600030101010101" pitchFamily="2" charset="-122"/>
              <a:ea typeface="宋体" panose="02010600030101010101" pitchFamily="2" charset="-122"/>
            </a:endParaRPr>
          </a:p>
          <a:p>
            <a:r>
              <a:rPr lang="en-US" altLang="zh-CN" sz="2400" b="1" noProof="1">
                <a:latin typeface="宋体" panose="02010600030101010101" pitchFamily="2" charset="-122"/>
                <a:ea typeface="宋体" panose="02010600030101010101" pitchFamily="2" charset="-122"/>
                <a:cs typeface="+mn-cs"/>
              </a:rPr>
              <a:t>A.6229.92    B.5510    C. 4200   D.4000</a:t>
            </a:r>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r>
              <a:rPr lang="zh-CN" altLang="en-US" sz="2400" b="1" noProof="1">
                <a:latin typeface="宋体" panose="02010600030101010101" pitchFamily="2" charset="-122"/>
                <a:ea typeface="宋体" panose="02010600030101010101" pitchFamily="2" charset="-122"/>
                <a:cs typeface="+mn-cs"/>
              </a:rPr>
              <a:t>【答案】</a:t>
            </a:r>
            <a:r>
              <a:rPr lang="en-US" altLang="zh-CN" sz="2400" b="1" noProof="1">
                <a:solidFill>
                  <a:srgbClr val="FF0000"/>
                </a:solidFill>
                <a:latin typeface="宋体" panose="02010600030101010101" pitchFamily="2" charset="-122"/>
                <a:ea typeface="宋体" panose="02010600030101010101" pitchFamily="2" charset="-122"/>
                <a:cs typeface="+mn-cs"/>
              </a:rPr>
              <a:t>C</a:t>
            </a:r>
            <a:endParaRPr lang="en-US" altLang="zh-CN" sz="2400" b="1" noProof="1">
              <a:solidFill>
                <a:srgbClr val="FF0000"/>
              </a:solidFill>
              <a:latin typeface="宋体" panose="02010600030101010101" pitchFamily="2" charset="-122"/>
              <a:ea typeface="宋体" panose="02010600030101010101" pitchFamily="2" charset="-122"/>
            </a:endParaRPr>
          </a:p>
          <a:p>
            <a:r>
              <a:rPr lang="zh-CN" altLang="en-US" sz="2400" b="1" noProof="1">
                <a:latin typeface="宋体" panose="02010600030101010101" pitchFamily="2" charset="-122"/>
                <a:ea typeface="宋体" panose="02010600030101010101" pitchFamily="2" charset="-122"/>
                <a:cs typeface="+mn-cs"/>
              </a:rPr>
              <a:t>【解析】</a:t>
            </a:r>
            <a:r>
              <a:rPr lang="zh-CN" altLang="en-US"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1</a:t>
            </a:r>
            <a:r>
              <a:rPr lang="zh-CN" altLang="en-US" sz="2400" noProof="1" dirty="0">
                <a:latin typeface="微软雅黑" panose="020B0503020204020204" pitchFamily="34" charset="-122"/>
                <a:ea typeface="微软雅黑" panose="020B0503020204020204" pitchFamily="34" charset="-122"/>
                <a:cs typeface="+mn-cs"/>
                <a:sym typeface="+mn-ea"/>
              </a:rPr>
              <a:t>）</a:t>
            </a:r>
            <a:r>
              <a:rPr lang="zh-CN" altLang="zh-CN" sz="2400" noProof="1" dirty="0">
                <a:latin typeface="微软雅黑" panose="020B0503020204020204" pitchFamily="34" charset="-122"/>
                <a:ea typeface="微软雅黑" panose="020B0503020204020204" pitchFamily="34" charset="-122"/>
                <a:cs typeface="+mn-cs"/>
                <a:sym typeface="+mn-ea"/>
              </a:rPr>
              <a:t>从价定率应纳税额</a:t>
            </a:r>
            <a:endParaRPr lang="zh-CN" altLang="zh-CN" sz="2400" kern="1200" noProof="1" dirty="0">
              <a:latin typeface="微软雅黑" panose="020B0503020204020204" pitchFamily="34" charset="-122"/>
              <a:ea typeface="微软雅黑" panose="020B0503020204020204" pitchFamily="34" charset="-122"/>
              <a:sym typeface="+mn-ea"/>
            </a:endParaRPr>
          </a:p>
          <a:p>
            <a:pPr indent="466725" defTabSz="685800">
              <a:lnSpc>
                <a:spcPct val="130000"/>
              </a:lnSpc>
              <a:spcAft>
                <a:spcPts val="0"/>
              </a:spcAft>
              <a:buClrTx/>
              <a:buSzTx/>
            </a:pPr>
            <a:r>
              <a:rPr lang="zh-CN" altLang="zh-CN"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22600</a:t>
            </a:r>
            <a:r>
              <a:rPr lang="zh-CN" altLang="zh-CN" sz="2400" noProof="1" dirty="0">
                <a:latin typeface="微软雅黑" panose="020B0503020204020204" pitchFamily="34" charset="-122"/>
                <a:ea typeface="微软雅黑" panose="020B0503020204020204" pitchFamily="34" charset="-122"/>
                <a:cs typeface="+mn-cs"/>
                <a:sym typeface="+mn-ea"/>
              </a:rPr>
              <a:t>÷</a:t>
            </a:r>
            <a:r>
              <a:rPr lang="zh-CN" altLang="en-US"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1</a:t>
            </a:r>
            <a:r>
              <a:rPr lang="zh-CN" altLang="zh-CN"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13%</a:t>
            </a:r>
            <a:r>
              <a:rPr lang="zh-CN" altLang="en-US" sz="2400" noProof="1" dirty="0">
                <a:latin typeface="微软雅黑" panose="020B0503020204020204" pitchFamily="34" charset="-122"/>
                <a:ea typeface="微软雅黑" panose="020B0503020204020204" pitchFamily="34" charset="-122"/>
                <a:cs typeface="+mn-cs"/>
                <a:sym typeface="+mn-ea"/>
              </a:rPr>
              <a:t>）</a:t>
            </a:r>
            <a:r>
              <a:rPr lang="zh-CN" altLang="zh-CN"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20%</a:t>
            </a:r>
            <a:r>
              <a:rPr lang="zh-CN" altLang="zh-CN"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4000</a:t>
            </a:r>
            <a:r>
              <a:rPr lang="zh-CN" altLang="en-US" sz="2400" noProof="1" dirty="0">
                <a:latin typeface="微软雅黑" panose="020B0503020204020204" pitchFamily="34" charset="-122"/>
                <a:ea typeface="微软雅黑" panose="020B0503020204020204" pitchFamily="34" charset="-122"/>
                <a:cs typeface="+mn-cs"/>
                <a:sym typeface="+mn-ea"/>
              </a:rPr>
              <a:t>（</a:t>
            </a:r>
            <a:r>
              <a:rPr lang="zh-CN" altLang="zh-CN" sz="2400" noProof="1" dirty="0">
                <a:latin typeface="微软雅黑" panose="020B0503020204020204" pitchFamily="34" charset="-122"/>
                <a:ea typeface="微软雅黑" panose="020B0503020204020204" pitchFamily="34" charset="-122"/>
                <a:cs typeface="+mn-cs"/>
                <a:sym typeface="+mn-ea"/>
              </a:rPr>
              <a:t>元</a:t>
            </a:r>
            <a:r>
              <a:rPr lang="zh-CN" altLang="en-US" sz="2400" noProof="1" dirty="0">
                <a:latin typeface="微软雅黑" panose="020B0503020204020204" pitchFamily="34" charset="-122"/>
                <a:ea typeface="微软雅黑" panose="020B0503020204020204" pitchFamily="34" charset="-122"/>
                <a:cs typeface="+mn-cs"/>
                <a:sym typeface="+mn-ea"/>
              </a:rPr>
              <a:t>）</a:t>
            </a:r>
            <a:endParaRPr lang="zh-CN" altLang="zh-CN" sz="2400" kern="1200" noProof="1" dirty="0">
              <a:latin typeface="微软雅黑" panose="020B0503020204020204" pitchFamily="34" charset="-122"/>
              <a:ea typeface="微软雅黑" panose="020B0503020204020204" pitchFamily="34" charset="-122"/>
              <a:cs typeface="+mn-cs"/>
            </a:endParaRPr>
          </a:p>
          <a:p>
            <a:pPr indent="466725" defTabSz="685800">
              <a:lnSpc>
                <a:spcPct val="130000"/>
              </a:lnSpc>
              <a:spcAft>
                <a:spcPts val="0"/>
              </a:spcAft>
              <a:buClrTx/>
              <a:buSzTx/>
            </a:pPr>
            <a:r>
              <a:rPr lang="zh-CN" altLang="en-US"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2</a:t>
            </a:r>
            <a:r>
              <a:rPr lang="zh-CN" altLang="en-US" sz="2400" noProof="1" dirty="0">
                <a:latin typeface="微软雅黑" panose="020B0503020204020204" pitchFamily="34" charset="-122"/>
                <a:ea typeface="微软雅黑" panose="020B0503020204020204" pitchFamily="34" charset="-122"/>
                <a:cs typeface="+mn-cs"/>
                <a:sym typeface="+mn-ea"/>
              </a:rPr>
              <a:t>）</a:t>
            </a:r>
            <a:r>
              <a:rPr lang="zh-CN" altLang="zh-CN" sz="2400" noProof="1" dirty="0">
                <a:latin typeface="微软雅黑" panose="020B0503020204020204" pitchFamily="34" charset="-122"/>
                <a:ea typeface="微软雅黑" panose="020B0503020204020204" pitchFamily="34" charset="-122"/>
                <a:cs typeface="+mn-cs"/>
                <a:sym typeface="+mn-ea"/>
              </a:rPr>
              <a:t>从量定额应纳税额＝</a:t>
            </a:r>
            <a:r>
              <a:rPr lang="en-US" sz="2400" noProof="1" dirty="0">
                <a:latin typeface="微软雅黑" panose="020B0503020204020204" pitchFamily="34" charset="-122"/>
                <a:ea typeface="微软雅黑" panose="020B0503020204020204" pitchFamily="34" charset="-122"/>
                <a:cs typeface="+mn-cs"/>
                <a:sym typeface="+mn-ea"/>
              </a:rPr>
              <a:t>40</a:t>
            </a:r>
            <a:r>
              <a:rPr lang="en-US" altLang="zh-CN" sz="2400" noProof="1" dirty="0">
                <a:latin typeface="微软雅黑" panose="020B0503020204020204" pitchFamily="34" charset="-122"/>
                <a:ea typeface="微软雅黑" panose="020B0503020204020204" pitchFamily="34" charset="-122"/>
                <a:cs typeface="+mn-cs"/>
                <a:sym typeface="+mn-ea"/>
              </a:rPr>
              <a:t>00</a:t>
            </a:r>
            <a:r>
              <a:rPr lang="zh-CN" altLang="zh-CN"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0.5</a:t>
            </a:r>
            <a:r>
              <a:rPr lang="zh-CN" altLang="zh-CN"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200</a:t>
            </a:r>
            <a:r>
              <a:rPr lang="zh-CN" altLang="en-US" sz="2400" noProof="1" dirty="0">
                <a:latin typeface="微软雅黑" panose="020B0503020204020204" pitchFamily="34" charset="-122"/>
                <a:ea typeface="微软雅黑" panose="020B0503020204020204" pitchFamily="34" charset="-122"/>
                <a:cs typeface="+mn-cs"/>
                <a:sym typeface="+mn-ea"/>
              </a:rPr>
              <a:t>（</a:t>
            </a:r>
            <a:r>
              <a:rPr lang="zh-CN" altLang="zh-CN" sz="2400" noProof="1" dirty="0">
                <a:latin typeface="微软雅黑" panose="020B0503020204020204" pitchFamily="34" charset="-122"/>
                <a:ea typeface="微软雅黑" panose="020B0503020204020204" pitchFamily="34" charset="-122"/>
                <a:cs typeface="+mn-cs"/>
                <a:sym typeface="+mn-ea"/>
              </a:rPr>
              <a:t>元</a:t>
            </a:r>
            <a:r>
              <a:rPr lang="zh-CN" altLang="en-US" sz="2400" noProof="1" dirty="0">
                <a:latin typeface="微软雅黑" panose="020B0503020204020204" pitchFamily="34" charset="-122"/>
                <a:ea typeface="微软雅黑" panose="020B0503020204020204" pitchFamily="34" charset="-122"/>
                <a:cs typeface="+mn-cs"/>
                <a:sym typeface="+mn-ea"/>
              </a:rPr>
              <a:t>）</a:t>
            </a:r>
            <a:endParaRPr lang="zh-CN" altLang="en-US" sz="2400" noProof="1" dirty="0">
              <a:latin typeface="微软雅黑" panose="020B0503020204020204" pitchFamily="34" charset="-122"/>
              <a:ea typeface="微软雅黑" panose="020B0503020204020204" pitchFamily="34" charset="-122"/>
              <a:sym typeface="+mn-ea"/>
            </a:endParaRPr>
          </a:p>
          <a:p>
            <a:pPr indent="466725" defTabSz="685800">
              <a:lnSpc>
                <a:spcPct val="130000"/>
              </a:lnSpc>
              <a:spcAft>
                <a:spcPts val="0"/>
              </a:spcAft>
              <a:buClrTx/>
              <a:buSzTx/>
            </a:pPr>
            <a:r>
              <a:rPr lang="zh-CN" altLang="en-US" sz="2400" noProof="1" dirty="0">
                <a:latin typeface="微软雅黑" panose="020B0503020204020204" pitchFamily="34" charset="-122"/>
                <a:ea typeface="微软雅黑" panose="020B0503020204020204" pitchFamily="34" charset="-122"/>
                <a:cs typeface="+mn-cs"/>
                <a:sym typeface="+mn-ea"/>
              </a:rPr>
              <a:t>（</a:t>
            </a:r>
            <a:r>
              <a:rPr lang="en-US" altLang="zh-CN" sz="2400" noProof="1" dirty="0">
                <a:latin typeface="微软雅黑" panose="020B0503020204020204" pitchFamily="34" charset="-122"/>
                <a:ea typeface="微软雅黑" panose="020B0503020204020204" pitchFamily="34" charset="-122"/>
                <a:cs typeface="+mn-cs"/>
                <a:sym typeface="+mn-ea"/>
              </a:rPr>
              <a:t>3</a:t>
            </a:r>
            <a:r>
              <a:rPr lang="zh-CN" altLang="en-US" sz="2400" noProof="1" dirty="0">
                <a:latin typeface="微软雅黑" panose="020B0503020204020204" pitchFamily="34" charset="-122"/>
                <a:ea typeface="微软雅黑" panose="020B0503020204020204" pitchFamily="34" charset="-122"/>
                <a:cs typeface="+mn-cs"/>
                <a:sym typeface="+mn-ea"/>
              </a:rPr>
              <a:t>）</a:t>
            </a:r>
            <a:r>
              <a:rPr lang="zh-CN" altLang="zh-CN" sz="2400" noProof="1" dirty="0">
                <a:latin typeface="微软雅黑" panose="020B0503020204020204" pitchFamily="34" charset="-122"/>
                <a:ea typeface="微软雅黑" panose="020B0503020204020204" pitchFamily="34" charset="-122"/>
                <a:cs typeface="+mn-cs"/>
                <a:sym typeface="+mn-ea"/>
              </a:rPr>
              <a:t>应纳消费税税额合计</a:t>
            </a:r>
            <a:r>
              <a:rPr lang="en-US" altLang="zh-CN" sz="2400" noProof="1" dirty="0">
                <a:latin typeface="微软雅黑" panose="020B0503020204020204" pitchFamily="34" charset="-122"/>
                <a:ea typeface="微软雅黑" panose="020B0503020204020204" pitchFamily="34" charset="-122"/>
                <a:cs typeface="+mn-cs"/>
                <a:sym typeface="+mn-ea"/>
              </a:rPr>
              <a:t>=4000+200=4200</a:t>
            </a:r>
            <a:r>
              <a:rPr lang="zh-CN" altLang="en-US" sz="2400" noProof="1" dirty="0">
                <a:latin typeface="微软雅黑" panose="020B0503020204020204" pitchFamily="34" charset="-122"/>
                <a:ea typeface="微软雅黑" panose="020B0503020204020204" pitchFamily="34" charset="-122"/>
                <a:cs typeface="+mn-cs"/>
                <a:sym typeface="+mn-ea"/>
              </a:rPr>
              <a:t>（</a:t>
            </a:r>
            <a:r>
              <a:rPr lang="zh-CN" altLang="zh-CN" sz="2400" noProof="1" dirty="0">
                <a:latin typeface="微软雅黑" panose="020B0503020204020204" pitchFamily="34" charset="-122"/>
                <a:ea typeface="微软雅黑" panose="020B0503020204020204" pitchFamily="34" charset="-122"/>
                <a:cs typeface="+mn-cs"/>
                <a:sym typeface="+mn-ea"/>
              </a:rPr>
              <a:t>元</a:t>
            </a:r>
            <a:r>
              <a:rPr lang="zh-CN" altLang="en-US" sz="2400" noProof="1" dirty="0">
                <a:latin typeface="微软雅黑" panose="020B0503020204020204" pitchFamily="34" charset="-122"/>
                <a:ea typeface="微软雅黑" panose="020B0503020204020204" pitchFamily="34" charset="-122"/>
                <a:cs typeface="+mn-cs"/>
                <a:sym typeface="+mn-ea"/>
              </a:rPr>
              <a:t>）</a:t>
            </a:r>
            <a:endParaRPr lang="zh-CN" altLang="zh-CN" sz="2400" kern="1200" noProof="1" dirty="0">
              <a:latin typeface="微软雅黑" panose="020B0503020204020204" pitchFamily="34" charset="-122"/>
              <a:ea typeface="微软雅黑" panose="020B0503020204020204" pitchFamily="34" charset="-122"/>
              <a:sym typeface="+mn-ea"/>
            </a:endParaRPr>
          </a:p>
          <a:p>
            <a:pPr indent="466725" defTabSz="685800">
              <a:lnSpc>
                <a:spcPct val="130000"/>
              </a:lnSpc>
              <a:spcAft>
                <a:spcPts val="0"/>
              </a:spcAft>
              <a:buClrTx/>
              <a:buSzTx/>
            </a:pPr>
            <a:endParaRPr lang="zh-CN" altLang="zh-CN" sz="2400" kern="1200" noProof="1" dirty="0">
              <a:latin typeface="微软雅黑" panose="020B0503020204020204" pitchFamily="34" charset="-122"/>
              <a:ea typeface="微软雅黑" panose="020B0503020204020204" pitchFamily="34" charset="-122"/>
              <a:cs typeface="+mn-cs"/>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charRg st="149" end="155"/>
                                            </p:txEl>
                                          </p:spTgt>
                                        </p:tgtEl>
                                        <p:attrNameLst>
                                          <p:attrName>style.visibility</p:attrName>
                                        </p:attrNameLst>
                                      </p:cBhvr>
                                      <p:to>
                                        <p:strVal val="visible"/>
                                      </p:to>
                                    </p:set>
                                    <p:anim calcmode="lin" valueType="num">
                                      <p:cBhvr additive="base">
                                        <p:cTn id="7" dur="500" fill="hold"/>
                                        <p:tgtEl>
                                          <p:spTgt spid="4">
                                            <p:txEl>
                                              <p:charRg st="149" end="15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charRg st="149" end="15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charRg st="155" end="171"/>
                                            </p:txEl>
                                          </p:spTgt>
                                        </p:tgtEl>
                                        <p:attrNameLst>
                                          <p:attrName>style.visibility</p:attrName>
                                        </p:attrNameLst>
                                      </p:cBhvr>
                                      <p:to>
                                        <p:strVal val="visible"/>
                                      </p:to>
                                    </p:set>
                                    <p:anim calcmode="lin" valueType="num">
                                      <p:cBhvr additive="base">
                                        <p:cTn id="11" dur="500" fill="hold"/>
                                        <p:tgtEl>
                                          <p:spTgt spid="4">
                                            <p:txEl>
                                              <p:charRg st="155" end="17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charRg st="155" end="17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charRg st="171" end="198"/>
                                            </p:txEl>
                                          </p:spTgt>
                                        </p:tgtEl>
                                        <p:attrNameLst>
                                          <p:attrName>style.visibility</p:attrName>
                                        </p:attrNameLst>
                                      </p:cBhvr>
                                      <p:to>
                                        <p:strVal val="visible"/>
                                      </p:to>
                                    </p:set>
                                    <p:anim calcmode="lin" valueType="num">
                                      <p:cBhvr additive="base">
                                        <p:cTn id="15" dur="500" fill="hold"/>
                                        <p:tgtEl>
                                          <p:spTgt spid="4">
                                            <p:txEl>
                                              <p:charRg st="171" end="19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charRg st="171" end="19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charRg st="198" end="226"/>
                                            </p:txEl>
                                          </p:spTgt>
                                        </p:tgtEl>
                                        <p:attrNameLst>
                                          <p:attrName>style.visibility</p:attrName>
                                        </p:attrNameLst>
                                      </p:cBhvr>
                                      <p:to>
                                        <p:strVal val="visible"/>
                                      </p:to>
                                    </p:set>
                                    <p:anim calcmode="lin" valueType="num">
                                      <p:cBhvr additive="base">
                                        <p:cTn id="19" dur="500" fill="hold"/>
                                        <p:tgtEl>
                                          <p:spTgt spid="4">
                                            <p:txEl>
                                              <p:charRg st="198" end="22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charRg st="198" end="22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charRg st="226" end="256"/>
                                            </p:txEl>
                                          </p:spTgt>
                                        </p:tgtEl>
                                        <p:attrNameLst>
                                          <p:attrName>style.visibility</p:attrName>
                                        </p:attrNameLst>
                                      </p:cBhvr>
                                      <p:to>
                                        <p:strVal val="visible"/>
                                      </p:to>
                                    </p:set>
                                    <p:anim calcmode="lin" valueType="num">
                                      <p:cBhvr additive="base">
                                        <p:cTn id="23" dur="500" fill="hold"/>
                                        <p:tgtEl>
                                          <p:spTgt spid="4">
                                            <p:txEl>
                                              <p:charRg st="226" end="25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charRg st="226" end="25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094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19138" name="Rectangle 3"/>
          <p:cNvSpPr>
            <a:spLocks noGrp="1"/>
          </p:cNvSpPr>
          <p:nvPr>
            <p:ph idx="1"/>
          </p:nvPr>
        </p:nvSpPr>
        <p:spPr>
          <a:xfrm>
            <a:off x="457200" y="619125"/>
            <a:ext cx="8194675" cy="5775325"/>
          </a:xfrm>
        </p:spPr>
        <p:txBody>
          <a:bodyPr wrap="square" lIns="91440" tIns="45720" rIns="91440" bIns="45720" anchor="t" anchorCtr="0"/>
          <a:p>
            <a:pPr eaLnBrk="1" hangingPunct="1">
              <a:lnSpc>
                <a:spcPct val="90000"/>
              </a:lnSpc>
            </a:pPr>
            <a:r>
              <a:rPr lang="en-US" altLang="zh-CN" dirty="0">
                <a:solidFill>
                  <a:srgbClr val="9933FF"/>
                </a:solidFill>
              </a:rPr>
              <a:t>1.</a:t>
            </a:r>
            <a:r>
              <a:rPr lang="zh-CN" altLang="en-US" dirty="0">
                <a:solidFill>
                  <a:srgbClr val="9933FF"/>
                </a:solidFill>
              </a:rPr>
              <a:t>非独立核算门市部</a:t>
            </a:r>
            <a:endParaRPr lang="zh-CN" altLang="en-US" dirty="0">
              <a:solidFill>
                <a:srgbClr val="9933FF"/>
              </a:solidFill>
            </a:endParaRPr>
          </a:p>
          <a:p>
            <a:pPr eaLnBrk="1" hangingPunct="1">
              <a:lnSpc>
                <a:spcPct val="115000"/>
              </a:lnSpc>
              <a:spcBef>
                <a:spcPts val="25"/>
              </a:spcBef>
            </a:pPr>
            <a:r>
              <a:rPr lang="zh-CN" altLang="en-US" sz="2400" dirty="0"/>
              <a:t>    纳税人通过自设</a:t>
            </a:r>
            <a:r>
              <a:rPr lang="zh-CN" altLang="en-US" sz="2400" dirty="0">
                <a:solidFill>
                  <a:srgbClr val="FF0000"/>
                </a:solidFill>
              </a:rPr>
              <a:t>非</a:t>
            </a:r>
            <a:r>
              <a:rPr lang="zh-CN" altLang="en-US" sz="2400" dirty="0">
                <a:solidFill>
                  <a:srgbClr val="9933FF"/>
                </a:solidFill>
              </a:rPr>
              <a:t>独立核算门市部销售</a:t>
            </a:r>
            <a:r>
              <a:rPr lang="zh-CN" altLang="en-US" sz="2400" dirty="0"/>
              <a:t>的</a:t>
            </a:r>
            <a:r>
              <a:rPr lang="zh-CN" altLang="en-US" sz="2400" dirty="0">
                <a:solidFill>
                  <a:srgbClr val="9933FF"/>
                </a:solidFill>
              </a:rPr>
              <a:t>自产</a:t>
            </a:r>
            <a:r>
              <a:rPr lang="zh-CN" altLang="en-US" sz="2400" dirty="0"/>
              <a:t>应税消费品，应按</a:t>
            </a:r>
            <a:r>
              <a:rPr lang="zh-CN" altLang="en-US" sz="2400" dirty="0">
                <a:solidFill>
                  <a:srgbClr val="9933FF"/>
                </a:solidFill>
              </a:rPr>
              <a:t>门市部</a:t>
            </a:r>
            <a:r>
              <a:rPr lang="zh-CN" altLang="en-US" sz="2400" dirty="0">
                <a:solidFill>
                  <a:srgbClr val="9933FF"/>
                </a:solidFill>
                <a:latin typeface="Arial" panose="020B0604020202020204" pitchFamily="34" charset="0"/>
              </a:rPr>
              <a:t>“</a:t>
            </a:r>
            <a:r>
              <a:rPr lang="zh-CN" altLang="en-US" sz="2400" dirty="0">
                <a:solidFill>
                  <a:srgbClr val="9933FF"/>
                </a:solidFill>
              </a:rPr>
              <a:t>对外销售额或者销售数量</a:t>
            </a:r>
            <a:r>
              <a:rPr lang="zh-CN" altLang="en-US" sz="2400" dirty="0">
                <a:solidFill>
                  <a:srgbClr val="9933FF"/>
                </a:solidFill>
                <a:latin typeface="Arial" panose="020B0604020202020204" pitchFamily="34" charset="0"/>
              </a:rPr>
              <a:t>”</a:t>
            </a:r>
            <a:r>
              <a:rPr lang="zh-CN" altLang="en-US" sz="2400" dirty="0">
                <a:solidFill>
                  <a:srgbClr val="9933FF"/>
                </a:solidFill>
              </a:rPr>
              <a:t>征收消费税。</a:t>
            </a:r>
            <a:endParaRPr lang="zh-CN" altLang="en-US" dirty="0">
              <a:solidFill>
                <a:srgbClr val="9933FF"/>
              </a:solidFill>
            </a:endParaRPr>
          </a:p>
          <a:p>
            <a:pPr eaLnBrk="1" hangingPunct="1">
              <a:lnSpc>
                <a:spcPct val="115000"/>
              </a:lnSpc>
              <a:spcBef>
                <a:spcPts val="25"/>
              </a:spcBef>
            </a:pPr>
            <a:r>
              <a:rPr lang="en-US" altLang="zh-CN" sz="2400" dirty="0"/>
              <a:t>【</a:t>
            </a:r>
            <a:r>
              <a:rPr lang="zh-CN" altLang="en-US" sz="2400" dirty="0"/>
              <a:t>例题</a:t>
            </a:r>
            <a:r>
              <a:rPr lang="en-US" altLang="zh-CN" sz="2400" dirty="0">
                <a:latin typeface="Arial" panose="020B0604020202020204" pitchFamily="34" charset="0"/>
              </a:rPr>
              <a:t>·</a:t>
            </a:r>
            <a:r>
              <a:rPr lang="zh-CN" altLang="en-US" sz="2400" dirty="0"/>
              <a:t>单选题</a:t>
            </a:r>
            <a:r>
              <a:rPr lang="en-US" altLang="zh-CN" sz="2400" dirty="0"/>
              <a:t>】</a:t>
            </a:r>
            <a:r>
              <a:rPr lang="zh-CN" altLang="en-US" sz="2400" dirty="0"/>
              <a:t>某高尔夫球具厂为增值税一般纳税人，下设一个</a:t>
            </a:r>
            <a:r>
              <a:rPr lang="zh-CN" altLang="en-US" sz="2400" dirty="0">
                <a:solidFill>
                  <a:srgbClr val="FF0000"/>
                </a:solidFill>
              </a:rPr>
              <a:t>非</a:t>
            </a:r>
            <a:r>
              <a:rPr lang="zh-CN" altLang="en-US" sz="2400" dirty="0"/>
              <a:t>独立核算的门市部。</a:t>
            </a:r>
            <a:r>
              <a:rPr lang="en-US" altLang="zh-CN" sz="2400" dirty="0"/>
              <a:t>2023</a:t>
            </a:r>
            <a:r>
              <a:rPr lang="zh-CN" altLang="en-US" sz="2400" dirty="0"/>
              <a:t>年</a:t>
            </a:r>
            <a:r>
              <a:rPr lang="en-US" altLang="zh-CN" sz="2400" dirty="0"/>
              <a:t>4</a:t>
            </a:r>
            <a:r>
              <a:rPr lang="zh-CN" altLang="en-US" sz="2400" dirty="0"/>
              <a:t>月该厂将生产的一批成本价为</a:t>
            </a:r>
            <a:r>
              <a:rPr lang="en-US" altLang="zh-CN" sz="2400" dirty="0"/>
              <a:t>70</a:t>
            </a:r>
            <a:r>
              <a:rPr lang="zh-CN" altLang="en-US" sz="2400" dirty="0"/>
              <a:t>万元的高尔夫球具移送门市部，门市部将其中的</a:t>
            </a:r>
            <a:r>
              <a:rPr lang="en-US" altLang="zh-CN" sz="2400" dirty="0"/>
              <a:t>80%</a:t>
            </a:r>
            <a:r>
              <a:rPr lang="zh-CN" altLang="en-US" sz="2400" dirty="0"/>
              <a:t>销售，取得含税销售额</a:t>
            </a:r>
            <a:r>
              <a:rPr lang="en-US" altLang="zh-CN" sz="2400" dirty="0"/>
              <a:t>74.58</a:t>
            </a:r>
            <a:r>
              <a:rPr lang="zh-CN" altLang="en-US" sz="2400" dirty="0"/>
              <a:t>万元。已知高尔夫球具的消费税税率为</a:t>
            </a:r>
            <a:r>
              <a:rPr lang="en-US" altLang="zh-CN" sz="2400" dirty="0"/>
              <a:t>10%</a:t>
            </a:r>
            <a:r>
              <a:rPr lang="zh-CN" altLang="en-US" sz="2400" dirty="0"/>
              <a:t>，成本利润率为</a:t>
            </a:r>
            <a:r>
              <a:rPr lang="en-US" altLang="zh-CN" sz="2400" dirty="0"/>
              <a:t>10%</a:t>
            </a:r>
            <a:r>
              <a:rPr lang="zh-CN" altLang="en-US" sz="2400" dirty="0"/>
              <a:t>。根据消费税法律制度的规定，高尔夫球具厂该项业务应缴纳消费税（  </a:t>
            </a:r>
            <a:r>
              <a:rPr lang="zh-CN" altLang="en-US" sz="2400" dirty="0">
                <a:solidFill>
                  <a:srgbClr val="FF0000"/>
                </a:solidFill>
              </a:rPr>
              <a:t>  </a:t>
            </a:r>
            <a:r>
              <a:rPr lang="zh-CN" altLang="en-US" sz="2400" dirty="0"/>
              <a:t>）万元。</a:t>
            </a:r>
            <a:endParaRPr lang="zh-CN" altLang="en-US" sz="2400" dirty="0"/>
          </a:p>
          <a:p>
            <a:pPr eaLnBrk="1" hangingPunct="1">
              <a:lnSpc>
                <a:spcPct val="115000"/>
              </a:lnSpc>
              <a:spcBef>
                <a:spcPts val="25"/>
              </a:spcBef>
            </a:pPr>
            <a:r>
              <a:rPr lang="en-US" altLang="zh-CN" sz="2400" dirty="0"/>
              <a:t>A.5.13        B.6      C.6.60      D.7.72</a:t>
            </a:r>
            <a:endParaRPr lang="en-US" altLang="zh-CN" sz="2400" dirty="0"/>
          </a:p>
          <a:p>
            <a:pPr eaLnBrk="1" hangingPunct="1">
              <a:lnSpc>
                <a:spcPct val="115000"/>
              </a:lnSpc>
              <a:spcBef>
                <a:spcPts val="25"/>
              </a:spcBef>
            </a:pPr>
            <a:r>
              <a:rPr lang="zh-CN" altLang="en-US" sz="2400" dirty="0"/>
              <a:t>【解析】应缴纳消费税额</a:t>
            </a:r>
            <a:r>
              <a:rPr lang="en-US" altLang="zh-CN" sz="2400" dirty="0"/>
              <a:t>=</a:t>
            </a:r>
            <a:r>
              <a:rPr lang="zh-CN" altLang="en-US" sz="2400" dirty="0"/>
              <a:t>74.58</a:t>
            </a:r>
            <a:r>
              <a:rPr lang="zh-CN" altLang="en-US" sz="2400" dirty="0">
                <a:sym typeface="黑体" panose="02010609060101010101" pitchFamily="49" charset="-122"/>
              </a:rPr>
              <a:t>÷（1＋13%）×10%</a:t>
            </a:r>
            <a:endParaRPr lang="zh-CN" altLang="en-US" sz="2400" dirty="0">
              <a:sym typeface="黑体" panose="02010609060101010101" pitchFamily="49" charset="-122"/>
            </a:endParaRPr>
          </a:p>
          <a:p>
            <a:pPr eaLnBrk="1" hangingPunct="1">
              <a:lnSpc>
                <a:spcPct val="115000"/>
              </a:lnSpc>
              <a:spcBef>
                <a:spcPts val="25"/>
              </a:spcBef>
            </a:pPr>
            <a:r>
              <a:rPr lang="zh-CN" altLang="en-US" sz="2400" dirty="0">
                <a:sym typeface="黑体" panose="02010609060101010101" pitchFamily="49" charset="-122"/>
              </a:rPr>
              <a:t>＝6.6（万元）</a:t>
            </a:r>
            <a:endParaRPr lang="zh-CN" altLang="en-US" sz="2400" dirty="0"/>
          </a:p>
          <a:p>
            <a:pPr eaLnBrk="1" hangingPunct="1">
              <a:lnSpc>
                <a:spcPct val="115000"/>
              </a:lnSpc>
              <a:spcBef>
                <a:spcPts val="25"/>
              </a:spcBef>
            </a:pPr>
            <a:endParaRPr lang="en-US" altLang="zh-CN" sz="2400" dirty="0"/>
          </a:p>
        </p:txBody>
      </p:sp>
      <p:sp>
        <p:nvSpPr>
          <p:cNvPr id="165892" name="Rectangle 4"/>
          <p:cNvSpPr/>
          <p:nvPr/>
        </p:nvSpPr>
        <p:spPr>
          <a:xfrm>
            <a:off x="1389063" y="4821238"/>
            <a:ext cx="528637" cy="646112"/>
          </a:xfrm>
          <a:prstGeom prst="rect">
            <a:avLst/>
          </a:prstGeom>
          <a:noFill/>
          <a:ln w="9525">
            <a:noFill/>
          </a:ln>
        </p:spPr>
        <p:txBody>
          <a:bodyPr wrap="square" anchor="b" anchorCtr="0">
            <a:spAutoFit/>
          </a:bodyPr>
          <a:p>
            <a:pPr algn="ctr"/>
            <a:r>
              <a:rPr lang="en-US" altLang="zh-CN" sz="3600" b="1" dirty="0">
                <a:solidFill>
                  <a:srgbClr val="FF0000"/>
                </a:solidFill>
                <a:latin typeface="Arial" panose="020B0604020202020204" pitchFamily="34" charset="0"/>
              </a:rPr>
              <a:t>C</a:t>
            </a:r>
            <a:endParaRPr lang="en-US" altLang="zh-CN" sz="3600" b="1" dirty="0">
              <a:solidFill>
                <a:srgbClr val="FF0000"/>
              </a:solidFill>
              <a:latin typeface="Arial" panose="020B0604020202020204" pitchFamily="34" charset="0"/>
            </a:endParaRPr>
          </a:p>
        </p:txBody>
      </p:sp>
      <p:sp>
        <p:nvSpPr>
          <p:cNvPr id="210948" name="AutoShape 5"/>
          <p:cNvSpPr>
            <a:spLocks noChangeArrowheads="1"/>
          </p:cNvSpPr>
          <p:nvPr/>
        </p:nvSpPr>
        <p:spPr bwMode="auto">
          <a:xfrm>
            <a:off x="5219700" y="188913"/>
            <a:ext cx="3430588" cy="563563"/>
          </a:xfrm>
          <a:prstGeom prst="roundRect">
            <a:avLst>
              <a:gd name="adj" fmla="val 16667"/>
            </a:avLst>
          </a:prstGeom>
          <a:solidFill>
            <a:schemeClr val="bg1"/>
          </a:solidFill>
          <a:ln w="9525">
            <a:solidFill>
              <a:srgbClr val="FF0000"/>
            </a:solidFill>
            <a:round/>
          </a:ln>
          <a:effectLst>
            <a:outerShdw dist="35921" dir="2700000" algn="ctr" rotWithShape="0">
              <a:schemeClr val="bg2">
                <a:alpha val="50000"/>
              </a:scheme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600" b="1" i="0" u="none" strike="noStrike" kern="1200" cap="none" spc="0" normalizeH="0" baseline="0" noProof="0">
                <a:ln>
                  <a:noFill/>
                </a:ln>
                <a:solidFill>
                  <a:srgbClr val="FF0000"/>
                </a:solidFill>
                <a:effectLst/>
                <a:uLnTx/>
                <a:uFillTx/>
                <a:latin typeface="黑体" panose="02010609060101010101" pitchFamily="49" charset="-122"/>
                <a:ea typeface="黑体" panose="02010609060101010101" pitchFamily="49" charset="-122"/>
                <a:cs typeface="+mn-cs"/>
              </a:rPr>
              <a:t>特殊情况</a:t>
            </a:r>
            <a:endParaRPr kumimoji="0" lang="zh-CN" altLang="en-US" sz="3600" b="1" i="0" u="none" strike="noStrike" kern="1200" cap="none" spc="0" normalizeH="0" baseline="0" noProof="0">
              <a:ln>
                <a:noFill/>
              </a:ln>
              <a:solidFill>
                <a:srgbClr val="FF0000"/>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5892"/>
                                        </p:tgtEl>
                                        <p:attrNameLst>
                                          <p:attrName>style.visibility</p:attrName>
                                        </p:attrNameLst>
                                      </p:cBhvr>
                                      <p:to>
                                        <p:strVal val="visible"/>
                                      </p:to>
                                    </p:set>
                                    <p:anim calcmode="lin" valueType="num">
                                      <p:cBhvr additive="base">
                                        <p:cTn id="7" dur="500" fill="hold"/>
                                        <p:tgtEl>
                                          <p:spTgt spid="165892"/>
                                        </p:tgtEl>
                                        <p:attrNameLst>
                                          <p:attrName>ppt_x</p:attrName>
                                        </p:attrNameLst>
                                      </p:cBhvr>
                                      <p:tavLst>
                                        <p:tav tm="0">
                                          <p:val>
                                            <p:strVal val="#ppt_x"/>
                                          </p:val>
                                        </p:tav>
                                        <p:tav tm="100000">
                                          <p:val>
                                            <p:strVal val="#ppt_x"/>
                                          </p:val>
                                        </p:tav>
                                      </p:tavLst>
                                    </p:anim>
                                    <p:anim calcmode="lin" valueType="num">
                                      <p:cBhvr additive="base">
                                        <p:cTn id="8" dur="500" fill="hold"/>
                                        <p:tgtEl>
                                          <p:spTgt spid="16589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9138">
                                            <p:txEl>
                                              <p:charRg st="277" end="307"/>
                                            </p:txEl>
                                          </p:spTgt>
                                        </p:tgtEl>
                                        <p:attrNameLst>
                                          <p:attrName>style.visibility</p:attrName>
                                        </p:attrNameLst>
                                      </p:cBhvr>
                                      <p:to>
                                        <p:strVal val="visible"/>
                                      </p:to>
                                    </p:set>
                                    <p:anim calcmode="lin" valueType="num">
                                      <p:cBhvr additive="base">
                                        <p:cTn id="13" dur="500" fill="hold"/>
                                        <p:tgtEl>
                                          <p:spTgt spid="219138">
                                            <p:txEl>
                                              <p:charRg st="277" end="30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9138">
                                            <p:txEl>
                                              <p:charRg st="277" end="307"/>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19138">
                                            <p:txEl>
                                              <p:charRg st="307" end="316"/>
                                            </p:txEl>
                                          </p:spTgt>
                                        </p:tgtEl>
                                        <p:attrNameLst>
                                          <p:attrName>style.visibility</p:attrName>
                                        </p:attrNameLst>
                                      </p:cBhvr>
                                      <p:to>
                                        <p:strVal val="visible"/>
                                      </p:to>
                                    </p:set>
                                    <p:anim calcmode="lin" valueType="num">
                                      <p:cBhvr additive="base">
                                        <p:cTn id="17" dur="500" fill="hold"/>
                                        <p:tgtEl>
                                          <p:spTgt spid="219138">
                                            <p:txEl>
                                              <p:charRg st="307" end="31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19138">
                                            <p:txEl>
                                              <p:charRg st="307" end="3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8594" name="Rectangle 3"/>
          <p:cNvSpPr>
            <a:spLocks noGrp="1"/>
          </p:cNvSpPr>
          <p:nvPr>
            <p:ph idx="1"/>
          </p:nvPr>
        </p:nvSpPr>
        <p:spPr>
          <a:xfrm>
            <a:off x="296863" y="836613"/>
            <a:ext cx="8713787" cy="4895850"/>
          </a:xfrm>
        </p:spPr>
        <p:txBody>
          <a:bodyPr wrap="square" lIns="91440" tIns="45720" rIns="91440" bIns="45720" anchor="t" anchorCtr="0"/>
          <a:p>
            <a:pPr eaLnBrk="1" hangingPunct="1"/>
            <a:r>
              <a:rPr lang="en-US" altLang="zh-CN" dirty="0">
                <a:solidFill>
                  <a:srgbClr val="9933FF"/>
                </a:solidFill>
              </a:rPr>
              <a:t>2.</a:t>
            </a:r>
            <a:r>
              <a:rPr lang="zh-CN" altLang="en-US" dirty="0">
                <a:solidFill>
                  <a:srgbClr val="9933FF"/>
                </a:solidFill>
              </a:rPr>
              <a:t>视同销售</a:t>
            </a:r>
            <a:endParaRPr lang="zh-CN" altLang="en-US" dirty="0">
              <a:solidFill>
                <a:srgbClr val="9933FF"/>
              </a:solidFill>
            </a:endParaRPr>
          </a:p>
          <a:p>
            <a:pPr eaLnBrk="1" hangingPunct="1">
              <a:lnSpc>
                <a:spcPct val="120000"/>
              </a:lnSpc>
              <a:spcBef>
                <a:spcPts val="25"/>
              </a:spcBef>
            </a:pPr>
            <a:r>
              <a:rPr lang="zh-CN" altLang="en-US" sz="2400" dirty="0"/>
              <a:t>（</a:t>
            </a:r>
            <a:r>
              <a:rPr lang="en-US" altLang="zh-CN" sz="2400" dirty="0"/>
              <a:t>1</a:t>
            </a:r>
            <a:r>
              <a:rPr lang="zh-CN" altLang="en-US" sz="2400" dirty="0"/>
              <a:t>）纳税人用于</a:t>
            </a:r>
            <a:r>
              <a:rPr lang="zh-CN" altLang="en-US" sz="2400" dirty="0">
                <a:solidFill>
                  <a:srgbClr val="9933FF"/>
                </a:solidFill>
              </a:rPr>
              <a:t>换取</a:t>
            </a:r>
            <a:r>
              <a:rPr lang="zh-CN" altLang="en-US" sz="2400" dirty="0"/>
              <a:t>生产资料和消费资料、</a:t>
            </a:r>
            <a:r>
              <a:rPr lang="zh-CN" altLang="en-US" sz="2400" dirty="0">
                <a:solidFill>
                  <a:srgbClr val="9933FF"/>
                </a:solidFill>
              </a:rPr>
              <a:t>投资入股</a:t>
            </a:r>
            <a:r>
              <a:rPr lang="zh-CN" altLang="en-US" sz="2400" dirty="0"/>
              <a:t>和</a:t>
            </a:r>
            <a:r>
              <a:rPr lang="zh-CN" altLang="en-US" sz="2400" dirty="0">
                <a:solidFill>
                  <a:srgbClr val="9933FF"/>
                </a:solidFill>
              </a:rPr>
              <a:t>抵偿债务</a:t>
            </a:r>
            <a:r>
              <a:rPr lang="zh-CN" altLang="en-US" sz="2400" dirty="0"/>
              <a:t>等方面的应税消费品，应当以纳税人同类应税消费品的</a:t>
            </a:r>
            <a:r>
              <a:rPr lang="zh-CN" altLang="en-US" sz="2400" dirty="0">
                <a:latin typeface="Arial" panose="020B0604020202020204" pitchFamily="34" charset="0"/>
              </a:rPr>
              <a:t>“</a:t>
            </a:r>
            <a:r>
              <a:rPr lang="zh-CN" altLang="en-US" sz="2400" dirty="0">
                <a:solidFill>
                  <a:srgbClr val="9933FF"/>
                </a:solidFill>
              </a:rPr>
              <a:t>最高</a:t>
            </a:r>
            <a:r>
              <a:rPr lang="zh-CN" altLang="en-US" sz="2400" dirty="0">
                <a:latin typeface="Arial" panose="020B0604020202020204" pitchFamily="34" charset="0"/>
              </a:rPr>
              <a:t>”</a:t>
            </a:r>
            <a:r>
              <a:rPr lang="zh-CN" altLang="en-US" sz="2400" dirty="0"/>
              <a:t>销售价格作为计税依据计算征收消费税。</a:t>
            </a:r>
            <a:endParaRPr lang="zh-CN" altLang="en-US" sz="2400" dirty="0"/>
          </a:p>
          <a:p>
            <a:pPr eaLnBrk="1" hangingPunct="1">
              <a:lnSpc>
                <a:spcPct val="120000"/>
              </a:lnSpc>
              <a:spcBef>
                <a:spcPts val="25"/>
              </a:spcBef>
            </a:pPr>
            <a:r>
              <a:rPr lang="en-US" altLang="zh-CN" sz="2400" dirty="0">
                <a:solidFill>
                  <a:srgbClr val="FF0000"/>
                </a:solidFill>
              </a:rPr>
              <a:t>【</a:t>
            </a:r>
            <a:r>
              <a:rPr lang="zh-CN" altLang="en-US" sz="2400" dirty="0">
                <a:solidFill>
                  <a:srgbClr val="FF0000"/>
                </a:solidFill>
              </a:rPr>
              <a:t>记忆</a:t>
            </a:r>
            <a:r>
              <a:rPr lang="en-US" altLang="zh-CN" sz="2400" dirty="0">
                <a:solidFill>
                  <a:srgbClr val="FF0000"/>
                </a:solidFill>
              </a:rPr>
              <a:t>】</a:t>
            </a:r>
            <a:r>
              <a:rPr lang="en-US" altLang="zh-CN" sz="2400" u="sng" dirty="0">
                <a:solidFill>
                  <a:srgbClr val="FF0000"/>
                </a:solidFill>
                <a:latin typeface="Arial" panose="020B0604020202020204" pitchFamily="34" charset="0"/>
              </a:rPr>
              <a:t>“</a:t>
            </a:r>
            <a:r>
              <a:rPr lang="zh-CN" altLang="en-US" sz="2400" u="sng" dirty="0">
                <a:solidFill>
                  <a:srgbClr val="FF0000"/>
                </a:solidFill>
              </a:rPr>
              <a:t>换、抵、投</a:t>
            </a:r>
            <a:r>
              <a:rPr lang="zh-CN" altLang="en-US" sz="2400" u="sng" dirty="0">
                <a:solidFill>
                  <a:srgbClr val="FF0000"/>
                </a:solidFill>
                <a:latin typeface="Arial" panose="020B0604020202020204" pitchFamily="34" charset="0"/>
              </a:rPr>
              <a:t>”</a:t>
            </a:r>
            <a:r>
              <a:rPr lang="zh-CN" altLang="en-US" sz="2400" dirty="0">
                <a:solidFill>
                  <a:srgbClr val="FF0000"/>
                </a:solidFill>
              </a:rPr>
              <a:t>按最高销售价格 </a:t>
            </a:r>
            <a:endParaRPr lang="zh-CN" altLang="en-US" sz="2400" dirty="0">
              <a:solidFill>
                <a:srgbClr val="FF0000"/>
              </a:solidFill>
            </a:endParaRPr>
          </a:p>
          <a:p>
            <a:pPr eaLnBrk="1" hangingPunct="1">
              <a:lnSpc>
                <a:spcPct val="120000"/>
              </a:lnSpc>
              <a:spcBef>
                <a:spcPts val="25"/>
              </a:spcBef>
            </a:pPr>
            <a:r>
              <a:rPr lang="zh-CN" altLang="en-US" sz="2400" dirty="0"/>
              <a:t>（</a:t>
            </a:r>
            <a:r>
              <a:rPr lang="en-US" altLang="zh-CN" sz="2400" dirty="0"/>
              <a:t>2</a:t>
            </a:r>
            <a:r>
              <a:rPr lang="zh-CN" altLang="en-US" sz="2400" dirty="0"/>
              <a:t>）纳税人将自己生产的应税消费品用于其他方面的（如</a:t>
            </a:r>
            <a:r>
              <a:rPr lang="zh-CN" altLang="en-US" sz="2400" u="sng" dirty="0">
                <a:solidFill>
                  <a:srgbClr val="9933FF"/>
                </a:solidFill>
              </a:rPr>
              <a:t>无偿赠送</a:t>
            </a:r>
            <a:r>
              <a:rPr lang="zh-CN" altLang="en-US" sz="2400" dirty="0"/>
              <a:t>他人），按照纳税人</a:t>
            </a:r>
            <a:r>
              <a:rPr lang="zh-CN" altLang="en-US" sz="2400" u="sng" dirty="0">
                <a:solidFill>
                  <a:srgbClr val="9933FF"/>
                </a:solidFill>
              </a:rPr>
              <a:t>最近</a:t>
            </a:r>
            <a:r>
              <a:rPr lang="zh-CN" altLang="en-US" sz="2400" dirty="0"/>
              <a:t>时期同类货物的</a:t>
            </a:r>
            <a:r>
              <a:rPr lang="zh-CN" altLang="en-US" sz="2400" dirty="0">
                <a:latin typeface="Arial" panose="020B0604020202020204" pitchFamily="34" charset="0"/>
              </a:rPr>
              <a:t>“</a:t>
            </a:r>
            <a:r>
              <a:rPr lang="zh-CN" altLang="en-US" sz="2400" u="sng" dirty="0">
                <a:solidFill>
                  <a:srgbClr val="9933FF"/>
                </a:solidFill>
              </a:rPr>
              <a:t>平均</a:t>
            </a:r>
            <a:r>
              <a:rPr lang="zh-CN" altLang="en-US" sz="2400" dirty="0">
                <a:latin typeface="Arial" panose="020B0604020202020204" pitchFamily="34" charset="0"/>
              </a:rPr>
              <a:t>”</a:t>
            </a:r>
            <a:r>
              <a:rPr lang="zh-CN" altLang="en-US" sz="2400" dirty="0"/>
              <a:t>（加权平均数）销售价格作为计税依据计算征收消费税。</a:t>
            </a:r>
            <a:endParaRPr lang="zh-CN" altLang="en-US" sz="2400" dirty="0"/>
          </a:p>
          <a:p>
            <a:pPr eaLnBrk="1" hangingPunct="1">
              <a:lnSpc>
                <a:spcPct val="120000"/>
              </a:lnSpc>
              <a:spcBef>
                <a:spcPts val="25"/>
              </a:spcBef>
            </a:pPr>
            <a:endParaRPr lang="zh-CN" alt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4017"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39618"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en-US" altLang="zh-CN" dirty="0"/>
              <a:t>【</a:t>
            </a:r>
            <a:r>
              <a:rPr lang="zh-CN" altLang="en-US" dirty="0"/>
              <a:t>例题</a:t>
            </a:r>
            <a:r>
              <a:rPr lang="en-US" altLang="zh-CN" dirty="0">
                <a:latin typeface="Arial" panose="020B0604020202020204" pitchFamily="34" charset="0"/>
              </a:rPr>
              <a:t>·</a:t>
            </a:r>
            <a:r>
              <a:rPr lang="zh-CN" altLang="en-US" dirty="0"/>
              <a:t>多选题</a:t>
            </a:r>
            <a:r>
              <a:rPr lang="en-US" altLang="zh-CN" dirty="0"/>
              <a:t>】</a:t>
            </a:r>
            <a:r>
              <a:rPr lang="zh-CN" altLang="en-US" dirty="0"/>
              <a:t>根据消费税法律制度的规定，下列各项中，应按纳税人同类应税消费品的最高销售价格作为计税依据计征消费税的有（    ）。</a:t>
            </a:r>
            <a:endParaRPr lang="zh-CN" altLang="en-US" dirty="0"/>
          </a:p>
          <a:p>
            <a:pPr eaLnBrk="1" hangingPunct="1"/>
            <a:r>
              <a:rPr lang="en-US" altLang="zh-CN" dirty="0"/>
              <a:t>A.</a:t>
            </a:r>
            <a:r>
              <a:rPr lang="zh-CN" altLang="en-US" dirty="0"/>
              <a:t>用于抵债的应税消费品</a:t>
            </a:r>
            <a:endParaRPr lang="zh-CN" altLang="en-US" dirty="0"/>
          </a:p>
          <a:p>
            <a:pPr eaLnBrk="1" hangingPunct="1"/>
            <a:r>
              <a:rPr lang="en-US" altLang="zh-CN" dirty="0"/>
              <a:t>B.</a:t>
            </a:r>
            <a:r>
              <a:rPr lang="zh-CN" altLang="en-US" dirty="0"/>
              <a:t>用于馈赠的应税消费品</a:t>
            </a:r>
            <a:endParaRPr lang="zh-CN" altLang="en-US" dirty="0"/>
          </a:p>
          <a:p>
            <a:pPr eaLnBrk="1" hangingPunct="1"/>
            <a:r>
              <a:rPr lang="en-US" altLang="zh-CN" dirty="0"/>
              <a:t>C.</a:t>
            </a:r>
            <a:r>
              <a:rPr lang="zh-CN" altLang="en-US" dirty="0"/>
              <a:t>用于换取生产资料的应税消费品</a:t>
            </a:r>
            <a:endParaRPr lang="zh-CN" altLang="en-US" dirty="0"/>
          </a:p>
          <a:p>
            <a:pPr eaLnBrk="1" hangingPunct="1"/>
            <a:r>
              <a:rPr lang="en-US" altLang="zh-CN" dirty="0"/>
              <a:t>D.</a:t>
            </a:r>
            <a:r>
              <a:rPr lang="zh-CN" altLang="en-US" dirty="0"/>
              <a:t>用于投资入股的应税消费品</a:t>
            </a:r>
            <a:endParaRPr lang="zh-CN" altLang="en-US" dirty="0"/>
          </a:p>
        </p:txBody>
      </p:sp>
      <p:sp>
        <p:nvSpPr>
          <p:cNvPr id="168964" name="Rectangle 4"/>
          <p:cNvSpPr/>
          <p:nvPr/>
        </p:nvSpPr>
        <p:spPr>
          <a:xfrm>
            <a:off x="6804025" y="2349500"/>
            <a:ext cx="955675" cy="519113"/>
          </a:xfrm>
          <a:prstGeom prst="rect">
            <a:avLst/>
          </a:prstGeom>
          <a:noFill/>
          <a:ln w="9525">
            <a:noFill/>
          </a:ln>
        </p:spPr>
        <p:txBody>
          <a:bodyPr wrap="none" anchor="b" anchorCtr="0">
            <a:spAutoFit/>
          </a:bodyPr>
          <a:p>
            <a:pPr algn="ctr"/>
            <a:r>
              <a:rPr lang="en-US" altLang="zh-CN" sz="2800" b="1" dirty="0">
                <a:latin typeface="Arial" panose="020B0604020202020204" pitchFamily="34" charset="0"/>
              </a:rPr>
              <a:t>ACD</a:t>
            </a:r>
            <a:endParaRPr lang="zh-CN" altLang="en-US" sz="28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8964"/>
                                        </p:tgtEl>
                                        <p:attrNameLst>
                                          <p:attrName>style.visibility</p:attrName>
                                        </p:attrNameLst>
                                      </p:cBhvr>
                                      <p:to>
                                        <p:strVal val="visible"/>
                                      </p:to>
                                    </p:set>
                                    <p:anim calcmode="lin" valueType="num">
                                      <p:cBhvr additive="base">
                                        <p:cTn id="7" dur="500" fill="hold"/>
                                        <p:tgtEl>
                                          <p:spTgt spid="168964"/>
                                        </p:tgtEl>
                                        <p:attrNameLst>
                                          <p:attrName>ppt_x</p:attrName>
                                        </p:attrNameLst>
                                      </p:cBhvr>
                                      <p:tavLst>
                                        <p:tav tm="0">
                                          <p:val>
                                            <p:strVal val="#ppt_x"/>
                                          </p:val>
                                        </p:tav>
                                        <p:tav tm="100000">
                                          <p:val>
                                            <p:strVal val="#ppt_x"/>
                                          </p:val>
                                        </p:tav>
                                      </p:tavLst>
                                    </p:anim>
                                    <p:anim calcmode="lin" valueType="num">
                                      <p:cBhvr additive="base">
                                        <p:cTn id="8" dur="500" fill="hold"/>
                                        <p:tgtEl>
                                          <p:spTgt spid="1689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22898" y="548323"/>
            <a:ext cx="8229600" cy="4967287"/>
          </a:xfrm>
        </p:spPr>
        <p:txBody>
          <a:bodyPr anchor="t" anchorCtr="0"/>
          <a:p>
            <a:r>
              <a:rPr lang="zh-CN" altLang="en-US" sz="2400"/>
              <a:t>【学中做3-1】A公司以一批自产化妆品抵偿对B公司的债务，该批化妆品成本为30万，同类产品的市场平均售价为40万，最低售价为38万，最高售价为45万，则该批化妆品应纳的消费税为（  ）万元。（售价均为不含增值税售价，化妆品适用消费税税率30%）</a:t>
            </a:r>
            <a:endParaRPr lang="zh-CN" altLang="en-US" sz="2400"/>
          </a:p>
          <a:p>
            <a:r>
              <a:rPr lang="zh-CN" altLang="en-US" sz="2400"/>
              <a:t>A.13.5     B.12     C.9     D.11.4 </a:t>
            </a:r>
            <a:endParaRPr lang="zh-CN" altLang="en-US"/>
          </a:p>
          <a:p>
            <a:r>
              <a:rPr lang="zh-CN" altLang="en-US" sz="2400"/>
              <a:t>【正确答案】A </a:t>
            </a:r>
            <a:endParaRPr lang="zh-CN" altLang="en-US" sz="2400"/>
          </a:p>
          <a:p>
            <a:r>
              <a:rPr lang="zh-CN" altLang="en-US" sz="2400"/>
              <a:t>【解析】自产的应税消费品用于换取生产资料和消费资料、抵偿债务和投资入股等方面的，应当按纳税人应税消费品的最高销售价格作为计税依据。</a:t>
            </a:r>
            <a:endParaRPr lang="zh-CN" altLang="en-US" sz="2400"/>
          </a:p>
          <a:p>
            <a:r>
              <a:rPr lang="zh-CN" altLang="en-US" sz="2400"/>
              <a:t>45万×30%=13.5万元。</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159" end="168"/>
                                            </p:txEl>
                                          </p:spTgt>
                                        </p:tgtEl>
                                        <p:attrNameLst>
                                          <p:attrName>style.visibility</p:attrName>
                                        </p:attrNameLst>
                                      </p:cBhvr>
                                      <p:to>
                                        <p:strVal val="visible"/>
                                      </p:to>
                                    </p:set>
                                    <p:anim calcmode="lin" valueType="num">
                                      <p:cBhvr additive="base">
                                        <p:cTn id="7" dur="500" fill="hold"/>
                                        <p:tgtEl>
                                          <p:spTgt spid="3">
                                            <p:txEl>
                                              <p:charRg st="159" end="16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159" end="168"/>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charRg st="168" end="234"/>
                                            </p:txEl>
                                          </p:spTgt>
                                        </p:tgtEl>
                                        <p:attrNameLst>
                                          <p:attrName>style.visibility</p:attrName>
                                        </p:attrNameLst>
                                      </p:cBhvr>
                                      <p:to>
                                        <p:strVal val="visible"/>
                                      </p:to>
                                    </p:set>
                                    <p:anim calcmode="lin" valueType="num">
                                      <p:cBhvr additive="base">
                                        <p:cTn id="11" dur="500" fill="hold"/>
                                        <p:tgtEl>
                                          <p:spTgt spid="3">
                                            <p:txEl>
                                              <p:charRg st="168" end="23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charRg st="168" end="23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charRg st="234" end="250"/>
                                            </p:txEl>
                                          </p:spTgt>
                                        </p:tgtEl>
                                        <p:attrNameLst>
                                          <p:attrName>style.visibility</p:attrName>
                                        </p:attrNameLst>
                                      </p:cBhvr>
                                      <p:to>
                                        <p:strVal val="visible"/>
                                      </p:to>
                                    </p:set>
                                    <p:anim calcmode="lin" valueType="num">
                                      <p:cBhvr additive="base">
                                        <p:cTn id="15" dur="500" fill="hold"/>
                                        <p:tgtEl>
                                          <p:spTgt spid="3">
                                            <p:txEl>
                                              <p:charRg st="234" end="25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charRg st="234" end="25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19"/>
          <p:cNvSpPr>
            <a:spLocks noChangeArrowheads="1"/>
          </p:cNvSpPr>
          <p:nvPr>
            <p:custDataLst>
              <p:tags r:id="rId1"/>
            </p:custDataLst>
          </p:nvPr>
        </p:nvSpPr>
        <p:spPr bwMode="gray">
          <a:xfrm>
            <a:off x="539750" y="333375"/>
            <a:ext cx="2155825" cy="465138"/>
          </a:xfrm>
          <a:prstGeom prst="rect">
            <a:avLst/>
          </a:prstGeom>
          <a:solidFill>
            <a:schemeClr val="accent4"/>
          </a:solidFill>
          <a:ln w="12700">
            <a:noFill/>
            <a:miter lim="800000"/>
          </a:ln>
          <a:effectLst/>
        </p:spPr>
        <p:txBody>
          <a:bodyPr lIns="95972" tIns="63982" rIns="95972" bIns="63982" anchor="ctr"/>
          <a:p>
            <a:pPr defTabSz="711835" eaLnBrk="0" fontAlgn="base" hangingPunct="0"/>
            <a:r>
              <a:rPr lang="zh-CN" sz="28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rPr>
              <a:t>教学目标</a:t>
            </a:r>
            <a:endParaRPr lang="zh-CN" sz="28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文本框 13"/>
          <p:cNvSpPr txBox="1"/>
          <p:nvPr>
            <p:custDataLst>
              <p:tags r:id="rId2"/>
            </p:custDataLst>
          </p:nvPr>
        </p:nvSpPr>
        <p:spPr>
          <a:xfrm>
            <a:off x="749003" y="1794691"/>
            <a:ext cx="2335276" cy="294844"/>
          </a:xfrm>
          <a:prstGeom prst="rect">
            <a:avLst/>
          </a:prstGeom>
          <a:noFill/>
        </p:spPr>
        <p:txBody>
          <a:bodyPr wrap="square" bIns="0" rtlCol="0">
            <a:noAutofit/>
          </a:bodyPr>
          <a:p>
            <a:pPr algn="r"/>
            <a:r>
              <a:rPr lang="zh-CN" altLang="zh-CN" sz="1800" b="1">
                <a:solidFill>
                  <a:srgbClr val="FFC000"/>
                </a:solidFill>
                <a:latin typeface="微软雅黑" panose="020B0503020204020204" pitchFamily="34" charset="-122"/>
                <a:ea typeface="微软雅黑" panose="020B0503020204020204" pitchFamily="34" charset="-122"/>
                <a:sym typeface="+mn-ea"/>
              </a:rPr>
              <a:t>知识目标</a:t>
            </a:r>
            <a:endParaRPr lang="zh-CN" altLang="zh-CN" sz="1800" b="1" spc="300">
              <a:solidFill>
                <a:srgbClr val="FFC000"/>
              </a:solidFill>
              <a:latin typeface="微软雅黑" panose="020B0503020204020204" pitchFamily="34" charset="-122"/>
              <a:ea typeface="微软雅黑" panose="020B0503020204020204" pitchFamily="34" charset="-122"/>
              <a:sym typeface="+mn-ea"/>
            </a:endParaRPr>
          </a:p>
        </p:txBody>
      </p:sp>
      <p:sp>
        <p:nvSpPr>
          <p:cNvPr id="11" name="文本框 10"/>
          <p:cNvSpPr txBox="1"/>
          <p:nvPr>
            <p:custDataLst>
              <p:tags r:id="rId3"/>
            </p:custDataLst>
          </p:nvPr>
        </p:nvSpPr>
        <p:spPr>
          <a:xfrm>
            <a:off x="705340" y="2362469"/>
            <a:ext cx="2892099" cy="1696448"/>
          </a:xfrm>
          <a:prstGeom prst="rect">
            <a:avLst/>
          </a:prstGeom>
          <a:noFill/>
        </p:spPr>
        <p:txBody>
          <a:bodyPr wrap="square" rtlCol="0">
            <a:noAutofit/>
          </a:bodyPr>
          <a:p>
            <a:pPr algn="l" fontAlgn="auto">
              <a:lnSpc>
                <a:spcPct val="13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掌握消费税的构成要素。</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熟悉</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消费</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税的税收优惠。</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2" name="直接箭头连接符 1"/>
          <p:cNvCxnSpPr/>
          <p:nvPr>
            <p:custDataLst>
              <p:tags r:id="rId4"/>
            </p:custDataLst>
          </p:nvPr>
        </p:nvCxnSpPr>
        <p:spPr>
          <a:xfrm>
            <a:off x="1594410" y="2220525"/>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5"/>
            </p:custDataLst>
          </p:nvPr>
        </p:nvSpPr>
        <p:spPr>
          <a:xfrm flipH="1">
            <a:off x="3307917"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9" name="泪滴形 38"/>
          <p:cNvSpPr/>
          <p:nvPr>
            <p:custDataLst>
              <p:tags r:id="rId6"/>
            </p:custDataLst>
          </p:nvPr>
        </p:nvSpPr>
        <p:spPr>
          <a:xfrm>
            <a:off x="4843170"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 name="泪滴形 2"/>
          <p:cNvSpPr/>
          <p:nvPr>
            <p:custDataLst>
              <p:tags r:id="rId7"/>
            </p:custDataLst>
          </p:nvPr>
        </p:nvSpPr>
        <p:spPr>
          <a:xfrm rot="2700000" flipH="1">
            <a:off x="4068501" y="2830401"/>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9" name="文本框 48"/>
          <p:cNvSpPr txBox="1"/>
          <p:nvPr>
            <p:custDataLst>
              <p:tags r:id="rId8"/>
            </p:custDataLst>
          </p:nvPr>
        </p:nvSpPr>
        <p:spPr>
          <a:xfrm>
            <a:off x="3008065" y="4272224"/>
            <a:ext cx="2335276" cy="294844"/>
          </a:xfrm>
          <a:prstGeom prst="rect">
            <a:avLst/>
          </a:prstGeom>
          <a:noFill/>
        </p:spPr>
        <p:txBody>
          <a:bodyPr wrap="square" bIns="0" rtlCol="0">
            <a:noAutofit/>
          </a:bodyPr>
          <a:p>
            <a:pPr algn="r"/>
            <a:r>
              <a:rPr lang="zh-CN" altLang="en-US" sz="1800" spc="300">
                <a:solidFill>
                  <a:srgbClr val="098902"/>
                </a:solidFill>
                <a:latin typeface="思源黑体 CN Heavy" panose="020B0A00000000000000" charset="-122"/>
                <a:ea typeface="思源黑体 CN Heavy" panose="020B0A00000000000000" charset="-122"/>
              </a:rPr>
              <a:t>素养目标</a:t>
            </a:r>
            <a:endParaRPr lang="zh-CN" altLang="en-US" sz="1800" spc="300">
              <a:solidFill>
                <a:srgbClr val="098902"/>
              </a:solidFill>
              <a:latin typeface="思源黑体 CN Heavy" panose="020B0A00000000000000" charset="-122"/>
              <a:ea typeface="思源黑体 CN Heavy" panose="020B0A00000000000000" charset="-122"/>
            </a:endParaRPr>
          </a:p>
        </p:txBody>
      </p:sp>
      <p:sp>
        <p:nvSpPr>
          <p:cNvPr id="50" name="文本框 49"/>
          <p:cNvSpPr txBox="1"/>
          <p:nvPr>
            <p:custDataLst>
              <p:tags r:id="rId9"/>
            </p:custDataLst>
          </p:nvPr>
        </p:nvSpPr>
        <p:spPr>
          <a:xfrm>
            <a:off x="1655445" y="4831080"/>
            <a:ext cx="6195060" cy="1262380"/>
          </a:xfrm>
          <a:prstGeom prst="rect">
            <a:avLst/>
          </a:prstGeom>
          <a:noFill/>
        </p:spPr>
        <p:txBody>
          <a:bodyPr wrap="square" rtlCol="0">
            <a:noAutofit/>
          </a:bodyPr>
          <a:p>
            <a:pPr algn="l" fontAlgn="auto">
              <a:lnSpc>
                <a:spcPct val="130000"/>
              </a:lnSpc>
              <a:spcAft>
                <a:spcPts val="1000"/>
              </a:spcAft>
            </a:pP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600" spc="15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培养学生遵守制度规范，具有诚实守信的职业操守。</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600" spc="15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使学生形成良好的消费观念和消费习惯。</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51" name="直接箭头连接符 50"/>
          <p:cNvCxnSpPr/>
          <p:nvPr>
            <p:custDataLst>
              <p:tags r:id="rId10"/>
            </p:custDataLst>
          </p:nvPr>
        </p:nvCxnSpPr>
        <p:spPr>
          <a:xfrm>
            <a:off x="3983678" y="467364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8" name="文本框 57"/>
          <p:cNvSpPr txBox="1"/>
          <p:nvPr>
            <p:custDataLst>
              <p:tags r:id="rId11"/>
            </p:custDataLst>
          </p:nvPr>
        </p:nvSpPr>
        <p:spPr>
          <a:xfrm flipH="1">
            <a:off x="6557459" y="1652590"/>
            <a:ext cx="2335276" cy="294844"/>
          </a:xfrm>
          <a:prstGeom prst="rect">
            <a:avLst/>
          </a:prstGeom>
          <a:noFill/>
        </p:spPr>
        <p:txBody>
          <a:bodyPr wrap="square" bIns="0" rtlCol="0">
            <a:noAutofit/>
          </a:bodyPr>
          <a:p>
            <a:pPr defTabSz="711200" eaLnBrk="0" hangingPunct="0"/>
            <a:r>
              <a:rPr lang="zh-CN" altLang="en-US" sz="1800" b="1">
                <a:solidFill>
                  <a:srgbClr val="FFC000"/>
                </a:solidFill>
                <a:latin typeface="微软雅黑" panose="020B0503020204020204" pitchFamily="34" charset="-122"/>
                <a:ea typeface="微软雅黑" panose="020B0503020204020204" pitchFamily="34" charset="-122"/>
                <a:sym typeface="+mn-ea"/>
              </a:rPr>
              <a:t>能力目标</a:t>
            </a:r>
            <a:endParaRPr lang="zh-CN" altLang="en-US" sz="1800" b="1" spc="300">
              <a:solidFill>
                <a:srgbClr val="FFC000"/>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12"/>
            </p:custDataLst>
          </p:nvPr>
        </p:nvSpPr>
        <p:spPr>
          <a:xfrm flipH="1">
            <a:off x="6344933" y="2089535"/>
            <a:ext cx="2502730" cy="2383790"/>
          </a:xfrm>
          <a:prstGeom prst="rect">
            <a:avLst/>
          </a:prstGeom>
          <a:noFill/>
        </p:spPr>
        <p:txBody>
          <a:bodyPr wrap="square" rtlCol="0">
            <a:noAutofit/>
          </a:bodyPr>
          <a:p>
            <a:pPr algn="l" fontAlgn="auto">
              <a:lnSpc>
                <a:spcPct val="130000"/>
              </a:lnSpc>
              <a:spcAft>
                <a:spcPts val="1000"/>
              </a:spcAft>
            </a:pPr>
            <a:r>
              <a:rPr lang="en-US" altLang="zh-CN"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能够正确</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计算</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应纳消费税税额。</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2.能够正确计算</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消费税出口退（免）税税额。</a:t>
            </a:r>
            <a:endPar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l" fontAlgn="auto">
              <a:lnSpc>
                <a:spcPct val="130000"/>
              </a:lnSpc>
              <a:spcAft>
                <a:spcPts val="1000"/>
              </a:spcAft>
            </a:pP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3.能够进行</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消费</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税纳税申报表的填列与申报。</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endPar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6" name="直接箭头连接符 5"/>
          <p:cNvCxnSpPr/>
          <p:nvPr>
            <p:custDataLst>
              <p:tags r:id="rId13"/>
            </p:custDataLst>
          </p:nvPr>
        </p:nvCxnSpPr>
        <p:spPr>
          <a:xfrm flipH="1">
            <a:off x="6486095" y="207842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9" name="菱形 8"/>
          <p:cNvSpPr/>
          <p:nvPr>
            <p:custDataLst>
              <p:tags r:id="rId14"/>
            </p:custDataLst>
          </p:nvPr>
        </p:nvSpPr>
        <p:spPr>
          <a:xfrm>
            <a:off x="297974" y="1081526"/>
            <a:ext cx="398133" cy="398133"/>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pic>
        <p:nvPicPr>
          <p:cNvPr id="8" name="图片 7" descr="343435383038363b343532323338393bbacfd7f7bbfad6c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633043" y="1851736"/>
            <a:ext cx="593444" cy="593444"/>
          </a:xfrm>
          <a:prstGeom prst="rect">
            <a:avLst/>
          </a:prstGeom>
          <a:effectLst>
            <a:reflection blurRad="6350" stA="52000" endA="300" endPos="35000" dir="5400000" sy="-100000" algn="bl" rotWithShape="0"/>
          </a:effectLst>
        </p:spPr>
      </p:pic>
      <p:pic>
        <p:nvPicPr>
          <p:cNvPr id="12" name="图片 11" descr="343435383038363b343532323339323bc6b7c5c6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187077" y="1870516"/>
            <a:ext cx="555884" cy="555884"/>
          </a:xfrm>
          <a:prstGeom prst="rect">
            <a:avLst/>
          </a:prstGeom>
          <a:effectLst>
            <a:reflection blurRad="6350" stA="52000" endA="300" endPos="35000" dir="5400000" sy="-100000" algn="bl" rotWithShape="0"/>
          </a:effectLst>
        </p:spPr>
      </p:pic>
      <p:pic>
        <p:nvPicPr>
          <p:cNvPr id="13" name="图片 12" descr="343435383036303b343532343134393bcdb7c4d4b7e7b1a9"/>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412876" y="3174777"/>
            <a:ext cx="554945" cy="554945"/>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1666" name="Rectangle 3"/>
          <p:cNvSpPr>
            <a:spLocks noGrp="1"/>
          </p:cNvSpPr>
          <p:nvPr>
            <p:ph idx="1"/>
          </p:nvPr>
        </p:nvSpPr>
        <p:spPr>
          <a:xfrm>
            <a:off x="457200" y="995363"/>
            <a:ext cx="8229600" cy="4495800"/>
          </a:xfrm>
        </p:spPr>
        <p:txBody>
          <a:bodyPr wrap="square" lIns="91440" tIns="45720" rIns="91440" bIns="45720" anchor="t" anchorCtr="0"/>
          <a:p>
            <a:pPr eaLnBrk="1" hangingPunct="1">
              <a:lnSpc>
                <a:spcPct val="125000"/>
              </a:lnSpc>
              <a:spcBef>
                <a:spcPts val="25"/>
              </a:spcBef>
            </a:pPr>
            <a:r>
              <a:rPr lang="zh-CN" altLang="en-US" dirty="0"/>
              <a:t>　　</a:t>
            </a:r>
            <a:r>
              <a:rPr lang="en-US" altLang="zh-CN" dirty="0"/>
              <a:t>【</a:t>
            </a:r>
            <a:r>
              <a:rPr lang="zh-CN" altLang="en-US" dirty="0"/>
              <a:t>例题</a:t>
            </a:r>
            <a:r>
              <a:rPr lang="en-US" altLang="zh-CN" dirty="0">
                <a:latin typeface="Arial" panose="020B0604020202020204" pitchFamily="34" charset="0"/>
              </a:rPr>
              <a:t>·</a:t>
            </a:r>
            <a:r>
              <a:rPr lang="zh-CN" altLang="en-US" dirty="0"/>
              <a:t>单选题</a:t>
            </a:r>
            <a:r>
              <a:rPr lang="en-US" altLang="zh-CN" dirty="0"/>
              <a:t>】</a:t>
            </a:r>
            <a:r>
              <a:rPr lang="zh-CN" altLang="en-US" dirty="0"/>
              <a:t>纳税人自产的应税消费品用于换取生产资料的，计算征收消费税的计税依据为（　）。</a:t>
            </a:r>
            <a:br>
              <a:rPr lang="zh-CN" altLang="en-US" dirty="0"/>
            </a:br>
            <a:r>
              <a:rPr lang="zh-CN" altLang="en-US" dirty="0"/>
              <a:t>　　</a:t>
            </a:r>
            <a:r>
              <a:rPr lang="en-US" altLang="zh-CN" sz="2400" dirty="0"/>
              <a:t>A.</a:t>
            </a:r>
            <a:r>
              <a:rPr lang="zh-CN" altLang="en-US" sz="2400" dirty="0"/>
              <a:t>纳税人同类应税消费品的最高销售价格</a:t>
            </a:r>
            <a:br>
              <a:rPr lang="zh-CN" altLang="en-US" sz="2400" dirty="0"/>
            </a:br>
            <a:r>
              <a:rPr lang="zh-CN" altLang="en-US" sz="2400" dirty="0"/>
              <a:t>　　</a:t>
            </a:r>
            <a:r>
              <a:rPr lang="en-US" altLang="zh-CN" sz="2400" dirty="0"/>
              <a:t>B.</a:t>
            </a:r>
            <a:r>
              <a:rPr lang="zh-CN" altLang="en-US" sz="2400" dirty="0"/>
              <a:t>纳税人同类应税消费品的最低销售价格</a:t>
            </a:r>
            <a:br>
              <a:rPr lang="zh-CN" altLang="en-US" sz="2400" dirty="0"/>
            </a:br>
            <a:r>
              <a:rPr lang="zh-CN" altLang="en-US" sz="2400" dirty="0"/>
              <a:t>　　</a:t>
            </a:r>
            <a:r>
              <a:rPr lang="en-US" altLang="zh-CN" sz="2400" dirty="0"/>
              <a:t>C.</a:t>
            </a:r>
            <a:r>
              <a:rPr lang="zh-CN" altLang="en-US" sz="2400" dirty="0"/>
              <a:t>纳税人同类应税消费品的平均销售价格</a:t>
            </a:r>
            <a:br>
              <a:rPr lang="zh-CN" altLang="en-US" sz="2400" dirty="0"/>
            </a:br>
            <a:r>
              <a:rPr lang="zh-CN" altLang="en-US" sz="2400" dirty="0"/>
              <a:t>　　</a:t>
            </a:r>
            <a:r>
              <a:rPr lang="en-US" altLang="zh-CN" sz="2400" dirty="0"/>
              <a:t>D.</a:t>
            </a:r>
            <a:r>
              <a:rPr lang="zh-CN" altLang="en-US" sz="2400" dirty="0"/>
              <a:t>纳税人同类应税消费品的加权平均销售价格 </a:t>
            </a:r>
            <a:endParaRPr lang="zh-CN" altLang="en-US" sz="2400" dirty="0"/>
          </a:p>
        </p:txBody>
      </p:sp>
      <p:sp>
        <p:nvSpPr>
          <p:cNvPr id="171012" name="Rectangle 4"/>
          <p:cNvSpPr/>
          <p:nvPr/>
        </p:nvSpPr>
        <p:spPr>
          <a:xfrm>
            <a:off x="1460500" y="2074863"/>
            <a:ext cx="792163" cy="762000"/>
          </a:xfrm>
          <a:prstGeom prst="rect">
            <a:avLst/>
          </a:prstGeom>
          <a:noFill/>
          <a:ln w="9525">
            <a:noFill/>
          </a:ln>
        </p:spPr>
        <p:txBody>
          <a:bodyPr anchor="ctr" anchorCtr="0">
            <a:spAutoFit/>
          </a:bodyPr>
          <a:p>
            <a:r>
              <a:rPr lang="en-US" altLang="zh-CN" sz="4400" dirty="0">
                <a:solidFill>
                  <a:srgbClr val="FF0000"/>
                </a:solidFill>
                <a:latin typeface="Arial" panose="020B0604020202020204" pitchFamily="34" charset="0"/>
              </a:rPr>
              <a:t>A </a:t>
            </a:r>
            <a:endParaRPr lang="en-US" altLang="zh-CN" sz="4400"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1012"/>
                                        </p:tgtEl>
                                        <p:attrNameLst>
                                          <p:attrName>style.visibility</p:attrName>
                                        </p:attrNameLst>
                                      </p:cBhvr>
                                      <p:to>
                                        <p:strVal val="visible"/>
                                      </p:to>
                                    </p:set>
                                    <p:anim calcmode="lin" valueType="num">
                                      <p:cBhvr additive="base">
                                        <p:cTn id="7" dur="500" fill="hold"/>
                                        <p:tgtEl>
                                          <p:spTgt spid="171012"/>
                                        </p:tgtEl>
                                        <p:attrNameLst>
                                          <p:attrName>ppt_x</p:attrName>
                                        </p:attrNameLst>
                                      </p:cBhvr>
                                      <p:tavLst>
                                        <p:tav tm="0">
                                          <p:val>
                                            <p:strVal val="#ppt_x"/>
                                          </p:val>
                                        </p:tav>
                                        <p:tav tm="100000">
                                          <p:val>
                                            <p:strVal val="#ppt_x"/>
                                          </p:val>
                                        </p:tav>
                                      </p:tavLst>
                                    </p:anim>
                                    <p:anim calcmode="lin" valueType="num">
                                      <p:cBhvr additive="base">
                                        <p:cTn id="8" dur="500" fill="hold"/>
                                        <p:tgtEl>
                                          <p:spTgt spid="1710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2689" name="Rectangle 3"/>
          <p:cNvSpPr>
            <a:spLocks noGrp="1"/>
          </p:cNvSpPr>
          <p:nvPr>
            <p:ph idx="1"/>
          </p:nvPr>
        </p:nvSpPr>
        <p:spPr>
          <a:xfrm>
            <a:off x="457200" y="476250"/>
            <a:ext cx="8229600" cy="5184775"/>
          </a:xfrm>
        </p:spPr>
        <p:txBody>
          <a:bodyPr wrap="square" lIns="91440" tIns="45720" rIns="91440" bIns="45720" anchor="t" anchorCtr="0"/>
          <a:p>
            <a:pPr eaLnBrk="1" hangingPunct="1">
              <a:lnSpc>
                <a:spcPct val="90000"/>
              </a:lnSpc>
            </a:pPr>
            <a:r>
              <a:rPr lang="en-US" altLang="zh-CN" dirty="0">
                <a:solidFill>
                  <a:srgbClr val="9933FF"/>
                </a:solidFill>
              </a:rPr>
              <a:t>3.</a:t>
            </a:r>
            <a:r>
              <a:rPr lang="zh-CN" altLang="en-US" dirty="0">
                <a:solidFill>
                  <a:srgbClr val="9933FF"/>
                </a:solidFill>
              </a:rPr>
              <a:t>包装物</a:t>
            </a:r>
            <a:endParaRPr lang="zh-CN" altLang="en-US" dirty="0">
              <a:solidFill>
                <a:srgbClr val="9933FF"/>
              </a:solidFill>
            </a:endParaRPr>
          </a:p>
          <a:p>
            <a:pPr eaLnBrk="1" hangingPunct="1">
              <a:lnSpc>
                <a:spcPct val="90000"/>
              </a:lnSpc>
            </a:pPr>
            <a:r>
              <a:rPr lang="zh-CN" altLang="en-US" dirty="0"/>
              <a:t>（</a:t>
            </a:r>
            <a:r>
              <a:rPr lang="en-US" altLang="zh-CN" dirty="0"/>
              <a:t>1</a:t>
            </a:r>
            <a:r>
              <a:rPr lang="zh-CN" altLang="en-US" dirty="0"/>
              <a:t>）销售</a:t>
            </a:r>
            <a:endParaRPr lang="zh-CN" altLang="en-US" dirty="0"/>
          </a:p>
          <a:p>
            <a:pPr eaLnBrk="1" hangingPunct="1">
              <a:lnSpc>
                <a:spcPct val="115000"/>
              </a:lnSpc>
              <a:spcBef>
                <a:spcPts val="25"/>
              </a:spcBef>
            </a:pPr>
            <a:r>
              <a:rPr lang="zh-CN" altLang="en-US" sz="2400" dirty="0"/>
              <a:t>   包装物连同应税消费品一并销售的，无论包装物是否单独计价以及在会计上如何核算，均应</a:t>
            </a:r>
            <a:r>
              <a:rPr lang="zh-CN" altLang="en-US" sz="2400" dirty="0">
                <a:solidFill>
                  <a:srgbClr val="9933FF"/>
                </a:solidFill>
              </a:rPr>
              <a:t>并入应税消费品的销售额中</a:t>
            </a:r>
            <a:r>
              <a:rPr lang="zh-CN" altLang="en-US" sz="2400" dirty="0"/>
              <a:t>缴纳消费税。</a:t>
            </a:r>
            <a:endParaRPr lang="zh-CN" altLang="en-US" sz="2400" dirty="0"/>
          </a:p>
          <a:p>
            <a:pPr eaLnBrk="1" hangingPunct="1">
              <a:lnSpc>
                <a:spcPct val="115000"/>
              </a:lnSpc>
              <a:spcBef>
                <a:spcPts val="25"/>
              </a:spcBef>
            </a:pPr>
            <a:r>
              <a:rPr lang="zh-CN" altLang="en-US" sz="2400" dirty="0"/>
              <a:t>（</a:t>
            </a:r>
            <a:r>
              <a:rPr lang="en-US" altLang="zh-CN" sz="2400" dirty="0"/>
              <a:t>2</a:t>
            </a:r>
            <a:r>
              <a:rPr lang="zh-CN" altLang="en-US" sz="2400" dirty="0"/>
              <a:t>）押金</a:t>
            </a:r>
            <a:endParaRPr lang="zh-CN" altLang="en-US" sz="2400" dirty="0"/>
          </a:p>
          <a:p>
            <a:pPr eaLnBrk="1" hangingPunct="1">
              <a:lnSpc>
                <a:spcPct val="115000"/>
              </a:lnSpc>
              <a:spcBef>
                <a:spcPts val="25"/>
              </a:spcBef>
            </a:pPr>
            <a:r>
              <a:rPr lang="zh-CN" altLang="en-US" sz="2400" dirty="0"/>
              <a:t>①如果包装物不作价随同应税消费品销售，而是收取押金，此项</a:t>
            </a:r>
            <a:r>
              <a:rPr lang="zh-CN" altLang="en-US" sz="2400" dirty="0">
                <a:solidFill>
                  <a:srgbClr val="9933FF"/>
                </a:solidFill>
              </a:rPr>
              <a:t>押金一般不征税</a:t>
            </a:r>
            <a:r>
              <a:rPr lang="zh-CN" altLang="en-US" sz="2400" dirty="0"/>
              <a:t>。</a:t>
            </a:r>
            <a:endParaRPr lang="zh-CN" altLang="en-US" sz="2400" dirty="0"/>
          </a:p>
          <a:p>
            <a:pPr eaLnBrk="1" hangingPunct="1">
              <a:lnSpc>
                <a:spcPct val="115000"/>
              </a:lnSpc>
              <a:spcBef>
                <a:spcPts val="25"/>
              </a:spcBef>
            </a:pPr>
            <a:r>
              <a:rPr lang="zh-CN" altLang="en-US" sz="2400" dirty="0"/>
              <a:t>②因</a:t>
            </a:r>
            <a:r>
              <a:rPr lang="zh-CN" altLang="en-US" sz="2400" dirty="0">
                <a:solidFill>
                  <a:srgbClr val="9933FF"/>
                </a:solidFill>
              </a:rPr>
              <a:t>逾期未收回</a:t>
            </a:r>
            <a:r>
              <a:rPr lang="zh-CN" altLang="en-US" sz="2400" dirty="0"/>
              <a:t>包装物不再退还的押金或者已收取的时间</a:t>
            </a:r>
            <a:r>
              <a:rPr lang="zh-CN" altLang="en-US" sz="2400" dirty="0">
                <a:solidFill>
                  <a:srgbClr val="9933FF"/>
                </a:solidFill>
              </a:rPr>
              <a:t>超过</a:t>
            </a:r>
            <a:r>
              <a:rPr lang="en-US" altLang="zh-CN" sz="2400" dirty="0">
                <a:solidFill>
                  <a:srgbClr val="9933FF"/>
                </a:solidFill>
              </a:rPr>
              <a:t>12</a:t>
            </a:r>
            <a:r>
              <a:rPr lang="zh-CN" altLang="en-US" sz="2400" dirty="0">
                <a:solidFill>
                  <a:srgbClr val="9933FF"/>
                </a:solidFill>
              </a:rPr>
              <a:t>个月</a:t>
            </a:r>
            <a:r>
              <a:rPr lang="zh-CN" altLang="en-US" sz="2400" dirty="0"/>
              <a:t>的押金，应</a:t>
            </a:r>
            <a:r>
              <a:rPr lang="zh-CN" altLang="en-US" sz="2400" dirty="0">
                <a:solidFill>
                  <a:srgbClr val="9933FF"/>
                </a:solidFill>
              </a:rPr>
              <a:t>并入应税</a:t>
            </a:r>
            <a:r>
              <a:rPr lang="zh-CN" altLang="en-US" sz="2400" dirty="0"/>
              <a:t>消费品的销售额，按照应税消费品的适用税率计算缴纳消费税。</a:t>
            </a:r>
            <a:endParaRPr lang="zh-CN" altLang="en-U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811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43714"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en-US" altLang="zh-CN" dirty="0"/>
              <a:t>【</a:t>
            </a:r>
            <a:r>
              <a:rPr lang="zh-CN" altLang="en-US" dirty="0"/>
              <a:t>案例</a:t>
            </a:r>
            <a:r>
              <a:rPr lang="en-US" altLang="zh-CN" dirty="0"/>
              <a:t>】</a:t>
            </a:r>
            <a:r>
              <a:rPr lang="zh-CN" altLang="en-US" dirty="0"/>
              <a:t>甲公司（增值税一般纳税人）</a:t>
            </a:r>
            <a:r>
              <a:rPr lang="en-US" altLang="zh-CN" dirty="0"/>
              <a:t>2023</a:t>
            </a:r>
            <a:r>
              <a:rPr lang="zh-CN" altLang="en-US" dirty="0"/>
              <a:t>年</a:t>
            </a:r>
            <a:r>
              <a:rPr lang="en-US" altLang="zh-CN" dirty="0"/>
              <a:t>4</a:t>
            </a:r>
            <a:r>
              <a:rPr lang="zh-CN" altLang="en-US" dirty="0"/>
              <a:t>月取得一批烟丝的逾期包装物押金收入</a:t>
            </a:r>
            <a:r>
              <a:rPr lang="en-US" altLang="zh-CN" dirty="0"/>
              <a:t>10</a:t>
            </a:r>
            <a:r>
              <a:rPr lang="zh-CN" altLang="en-US" dirty="0"/>
              <a:t>万元，烟丝适用的消费税税率为</a:t>
            </a:r>
            <a:r>
              <a:rPr lang="en-US" altLang="zh-CN" dirty="0"/>
              <a:t>30%.</a:t>
            </a:r>
            <a:endParaRPr lang="zh-CN" altLang="en-US" dirty="0"/>
          </a:p>
          <a:p>
            <a:pPr eaLnBrk="1" hangingPunct="1"/>
            <a:endParaRPr lang="zh-CN" altLang="en-US" dirty="0"/>
          </a:p>
          <a:p>
            <a:pPr eaLnBrk="1" hangingPunct="1"/>
            <a:r>
              <a:rPr lang="zh-CN" altLang="en-US" dirty="0"/>
              <a:t>则（</a:t>
            </a:r>
            <a:r>
              <a:rPr lang="en-US" altLang="zh-CN" dirty="0"/>
              <a:t>1</a:t>
            </a:r>
            <a:r>
              <a:rPr lang="zh-CN" altLang="en-US" dirty="0"/>
              <a:t>）应纳增值税</a:t>
            </a:r>
            <a:endParaRPr lang="zh-CN" altLang="en-US" dirty="0"/>
          </a:p>
          <a:p>
            <a:pPr eaLnBrk="1" hangingPunct="1"/>
            <a:r>
              <a:rPr lang="en-US" altLang="zh-CN" dirty="0"/>
              <a:t>=10÷</a:t>
            </a:r>
            <a:r>
              <a:rPr lang="zh-CN" altLang="en-US" dirty="0"/>
              <a:t>（</a:t>
            </a:r>
            <a:r>
              <a:rPr lang="en-US" altLang="zh-CN" dirty="0"/>
              <a:t>1+13%</a:t>
            </a:r>
            <a:r>
              <a:rPr lang="zh-CN" altLang="en-US" dirty="0"/>
              <a:t>）</a:t>
            </a:r>
            <a:r>
              <a:rPr lang="en-US" altLang="zh-CN" dirty="0"/>
              <a:t>×13%=1.15</a:t>
            </a:r>
            <a:r>
              <a:rPr lang="zh-CN" altLang="en-US" dirty="0"/>
              <a:t>（万元）；</a:t>
            </a:r>
            <a:endParaRPr lang="zh-CN" altLang="en-US" dirty="0"/>
          </a:p>
          <a:p>
            <a:pPr eaLnBrk="1" hangingPunct="1"/>
            <a:r>
              <a:rPr lang="zh-CN" altLang="en-US" dirty="0"/>
              <a:t>（</a:t>
            </a:r>
            <a:r>
              <a:rPr lang="en-US" altLang="zh-CN" dirty="0"/>
              <a:t>2</a:t>
            </a:r>
            <a:r>
              <a:rPr lang="zh-CN" altLang="en-US" dirty="0"/>
              <a:t>）应纳消费税</a:t>
            </a:r>
            <a:endParaRPr lang="zh-CN" altLang="en-US" dirty="0"/>
          </a:p>
          <a:p>
            <a:pPr eaLnBrk="1" hangingPunct="1"/>
            <a:r>
              <a:rPr lang="en-US" altLang="zh-CN" dirty="0"/>
              <a:t>=10÷</a:t>
            </a:r>
            <a:r>
              <a:rPr lang="zh-CN" altLang="en-US" dirty="0"/>
              <a:t>（</a:t>
            </a:r>
            <a:r>
              <a:rPr lang="en-US" altLang="zh-CN" dirty="0"/>
              <a:t>1+13%</a:t>
            </a:r>
            <a:r>
              <a:rPr lang="zh-CN" altLang="en-US" dirty="0"/>
              <a:t>）</a:t>
            </a:r>
            <a:r>
              <a:rPr lang="en-US" altLang="zh-CN" dirty="0"/>
              <a:t>×30%=2.65</a:t>
            </a:r>
            <a:r>
              <a:rPr lang="zh-CN" altLang="en-US" dirty="0"/>
              <a:t>（万元）。</a:t>
            </a:r>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9137"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44738" name="Rectangle 3"/>
          <p:cNvSpPr>
            <a:spLocks noGrp="1"/>
          </p:cNvSpPr>
          <p:nvPr>
            <p:ph idx="1"/>
          </p:nvPr>
        </p:nvSpPr>
        <p:spPr>
          <a:xfrm>
            <a:off x="457200" y="1412875"/>
            <a:ext cx="8229600" cy="4495800"/>
          </a:xfrm>
        </p:spPr>
        <p:txBody>
          <a:bodyPr wrap="square" lIns="91440" tIns="45720" rIns="91440" bIns="45720" anchor="t" anchorCtr="0"/>
          <a:p>
            <a:pPr eaLnBrk="1" hangingPunct="1">
              <a:lnSpc>
                <a:spcPct val="150000"/>
              </a:lnSpc>
            </a:pPr>
            <a:r>
              <a:rPr lang="zh-CN" altLang="en-US" dirty="0"/>
              <a:t>③对</a:t>
            </a:r>
            <a:r>
              <a:rPr lang="zh-CN" altLang="en-US" dirty="0">
                <a:solidFill>
                  <a:srgbClr val="9933FF"/>
                </a:solidFill>
              </a:rPr>
              <a:t>酒类</a:t>
            </a:r>
            <a:r>
              <a:rPr lang="zh-CN" altLang="en-US" dirty="0"/>
              <a:t>生产企业销售酒类产品而</a:t>
            </a:r>
            <a:r>
              <a:rPr lang="zh-CN" altLang="en-US" dirty="0">
                <a:solidFill>
                  <a:srgbClr val="FF0000"/>
                </a:solidFill>
              </a:rPr>
              <a:t>收取</a:t>
            </a:r>
            <a:r>
              <a:rPr lang="zh-CN" altLang="en-US" dirty="0"/>
              <a:t>的包装物押金，无论押金是否返还也不管会计上如何核算，</a:t>
            </a:r>
            <a:r>
              <a:rPr lang="zh-CN" altLang="en-US" dirty="0">
                <a:solidFill>
                  <a:srgbClr val="9933FF"/>
                </a:solidFill>
              </a:rPr>
              <a:t>均应并入</a:t>
            </a:r>
            <a:r>
              <a:rPr lang="zh-CN" altLang="en-US" dirty="0"/>
              <a:t>酒类产品销售额，</a:t>
            </a:r>
            <a:r>
              <a:rPr lang="zh-CN" altLang="en-US" dirty="0">
                <a:solidFill>
                  <a:srgbClr val="9933FF"/>
                </a:solidFill>
              </a:rPr>
              <a:t>征收消费税。</a:t>
            </a:r>
            <a:endParaRPr lang="zh-CN" altLang="en-US" dirty="0">
              <a:solidFill>
                <a:srgbClr val="9933FF"/>
              </a:solidFill>
            </a:endParaRPr>
          </a:p>
          <a:p>
            <a:pPr eaLnBrk="1" hangingPunct="1">
              <a:lnSpc>
                <a:spcPct val="150000"/>
              </a:lnSpc>
            </a:pPr>
            <a:endParaRPr lang="zh-CN" altLang="en-US" dirty="0">
              <a:solidFill>
                <a:srgbClr val="9933FF"/>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61" name="Rectangle 2"/>
          <p:cNvSpPr>
            <a:spLocks noGrp="1"/>
          </p:cNvSpPr>
          <p:nvPr>
            <p:ph idx="1"/>
          </p:nvPr>
        </p:nvSpPr>
        <p:spPr>
          <a:xfrm>
            <a:off x="241300" y="849313"/>
            <a:ext cx="7897813" cy="4495800"/>
          </a:xfrm>
        </p:spPr>
        <p:txBody>
          <a:bodyPr wrap="square" lIns="91440" tIns="45720" rIns="91440" bIns="45720" anchor="t" anchorCtr="0"/>
          <a:p>
            <a:pPr eaLnBrk="1" hangingPunct="1"/>
            <a:r>
              <a:rPr lang="zh-CN" altLang="en-US" dirty="0"/>
              <a:t>【多选题】根据消费税法律制度规定，下列各项中，应当缴纳消费税的有（   ）。</a:t>
            </a:r>
            <a:endParaRPr lang="zh-CN" altLang="en-US" dirty="0"/>
          </a:p>
          <a:p>
            <a:pPr eaLnBrk="1" hangingPunct="1"/>
            <a:r>
              <a:rPr lang="en-US" altLang="zh-CN" dirty="0"/>
              <a:t>A.</a:t>
            </a:r>
            <a:r>
              <a:rPr lang="zh-CN" altLang="en-US" dirty="0"/>
              <a:t>销售白酒而取得的包装物作价收入</a:t>
            </a:r>
            <a:endParaRPr lang="zh-CN" altLang="en-US" dirty="0"/>
          </a:p>
          <a:p>
            <a:pPr eaLnBrk="1" hangingPunct="1"/>
            <a:r>
              <a:rPr lang="en-US" altLang="zh-CN" dirty="0"/>
              <a:t>B.</a:t>
            </a:r>
            <a:r>
              <a:rPr lang="zh-CN" altLang="en-US" dirty="0"/>
              <a:t>销售白酒而取得的包装物押金收入</a:t>
            </a:r>
            <a:endParaRPr lang="en-US" altLang="zh-CN" dirty="0"/>
          </a:p>
          <a:p>
            <a:pPr eaLnBrk="1" hangingPunct="1"/>
            <a:r>
              <a:rPr lang="en-US" altLang="zh-CN" dirty="0"/>
              <a:t>C.</a:t>
            </a:r>
            <a:r>
              <a:rPr lang="zh-CN" altLang="en-US" dirty="0"/>
              <a:t>将自产白酒作为福利发给本厂职工</a:t>
            </a:r>
            <a:endParaRPr lang="en-US" altLang="zh-CN" dirty="0"/>
          </a:p>
          <a:p>
            <a:pPr eaLnBrk="1" hangingPunct="1"/>
            <a:r>
              <a:rPr lang="en-US" altLang="zh-CN" dirty="0"/>
              <a:t>D.</a:t>
            </a:r>
            <a:r>
              <a:rPr lang="zh-CN" altLang="en-US" dirty="0"/>
              <a:t>使用自产酒精生产白酒</a:t>
            </a:r>
            <a:endParaRPr lang="zh-CN" altLang="en-US" dirty="0"/>
          </a:p>
        </p:txBody>
      </p:sp>
      <p:sp>
        <p:nvSpPr>
          <p:cNvPr id="176132" name="Rectangle 4"/>
          <p:cNvSpPr>
            <a:spLocks noGrp="1" noChangeArrowheads="1"/>
          </p:cNvSpPr>
          <p:nvPr>
            <p:ph type="title"/>
          </p:nvPr>
        </p:nvSpPr>
        <p:spPr>
          <a:xfrm>
            <a:off x="5060950" y="1252538"/>
            <a:ext cx="982663"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0" cap="none" spc="0" normalizeH="0" baseline="0" noProof="0" smtClean="0">
                <a:ln>
                  <a:noFill/>
                </a:ln>
                <a:solidFill>
                  <a:srgbClr val="FF0000"/>
                </a:solidFill>
                <a:effectLst/>
                <a:uLnTx/>
                <a:uFillTx/>
                <a:latin typeface="黑体" panose="02010609060101010101" pitchFamily="49" charset="-122"/>
                <a:ea typeface="黑体" panose="02010609060101010101" pitchFamily="49" charset="-122"/>
                <a:cs typeface="+mj-cs"/>
              </a:rPr>
              <a:t>ABC</a:t>
            </a:r>
            <a:endParaRPr kumimoji="0" lang="en-US" altLang="zh-CN" sz="3200" b="1" i="0" u="none" strike="noStrike" kern="0" cap="none" spc="0" normalizeH="0" baseline="0" noProof="0" smtClean="0">
              <a:ln>
                <a:noFill/>
              </a:ln>
              <a:solidFill>
                <a:srgbClr val="FF0000"/>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6132"/>
                                        </p:tgtEl>
                                        <p:attrNameLst>
                                          <p:attrName>style.visibility</p:attrName>
                                        </p:attrNameLst>
                                      </p:cBhvr>
                                      <p:to>
                                        <p:strVal val="visible"/>
                                      </p:to>
                                    </p:set>
                                    <p:anim calcmode="lin" valueType="num">
                                      <p:cBhvr additive="base">
                                        <p:cTn id="7" dur="500" fill="hold"/>
                                        <p:tgtEl>
                                          <p:spTgt spid="176132"/>
                                        </p:tgtEl>
                                        <p:attrNameLst>
                                          <p:attrName>ppt_x</p:attrName>
                                        </p:attrNameLst>
                                      </p:cBhvr>
                                      <p:tavLst>
                                        <p:tav tm="0">
                                          <p:val>
                                            <p:strVal val="#ppt_x"/>
                                          </p:val>
                                        </p:tav>
                                        <p:tav tm="100000">
                                          <p:val>
                                            <p:strVal val="#ppt_x"/>
                                          </p:val>
                                        </p:tav>
                                      </p:tavLst>
                                    </p:anim>
                                    <p:anim calcmode="lin" valueType="num">
                                      <p:cBhvr additive="base">
                                        <p:cTn id="8" dur="500" fill="hold"/>
                                        <p:tgtEl>
                                          <p:spTgt spid="1761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2"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6785" name="Rectangle 3"/>
          <p:cNvSpPr>
            <a:spLocks noGrp="1"/>
          </p:cNvSpPr>
          <p:nvPr>
            <p:ph idx="1"/>
          </p:nvPr>
        </p:nvSpPr>
        <p:spPr>
          <a:xfrm>
            <a:off x="457200" y="1412875"/>
            <a:ext cx="8229600" cy="4495800"/>
          </a:xfrm>
        </p:spPr>
        <p:txBody>
          <a:bodyPr wrap="square" lIns="91440" tIns="45720" rIns="91440" bIns="45720" anchor="t" anchorCtr="0"/>
          <a:p>
            <a:pPr eaLnBrk="1" hangingPunct="1">
              <a:lnSpc>
                <a:spcPct val="150000"/>
              </a:lnSpc>
            </a:pPr>
            <a:r>
              <a:rPr lang="en-US" altLang="zh-CN" sz="2400" dirty="0">
                <a:sym typeface="黑体" panose="02010609060101010101" pitchFamily="49" charset="-122"/>
              </a:rPr>
              <a:t>    </a:t>
            </a:r>
            <a:r>
              <a:rPr lang="zh-CN" altLang="en-US" sz="2400" dirty="0">
                <a:sym typeface="黑体" panose="02010609060101010101" pitchFamily="49" charset="-122"/>
              </a:rPr>
              <a:t>纳税人自产自用的应税消费品，用于连续生产应税消费品的，不纳税；凡用于其他方面（如生产非应税消费品、在建工程、管理部门、非生产机构、提供劳务、馈赠、赞助、集资、广告、样品、职工福利、奖励等）的，均视同对外销售，并按照纳税人生产的同类消费品的销售价格计算，于移送使用时计算缴纳消费税，没有同类消费品销售价格的，按照组成计税价格计算纳税。</a:t>
            </a:r>
            <a:endParaRPr lang="zh-CN" altLang="en-US" sz="2400" dirty="0">
              <a:sym typeface="黑体" panose="02010609060101010101" pitchFamily="49" charset="-122"/>
            </a:endParaRPr>
          </a:p>
        </p:txBody>
      </p:sp>
      <p:sp>
        <p:nvSpPr>
          <p:cNvPr id="246786" name="标题 1"/>
          <p:cNvSpPr>
            <a:spLocks noGrp="1"/>
          </p:cNvSpPr>
          <p:nvPr>
            <p:ph type="title"/>
          </p:nvPr>
        </p:nvSpPr>
        <p:spPr>
          <a:xfrm>
            <a:off x="323850" y="504825"/>
            <a:ext cx="7391400" cy="563563"/>
          </a:xfrm>
        </p:spPr>
        <p:txBody>
          <a:bodyPr wrap="square" lIns="91440" tIns="45720" rIns="91440" bIns="45720" anchor="ctr" anchorCtr="0"/>
          <a:p>
            <a:r>
              <a:rPr lang="zh-CN" altLang="en-US" sz="2800"/>
              <a:t>二、自产自用应税消费品应纳税额的计算</a:t>
            </a:r>
            <a:endParaRPr lang="zh-CN" altLang="en-US" sz="28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4257"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47810" name="Rectangle 3"/>
          <p:cNvSpPr>
            <a:spLocks noGrp="1"/>
          </p:cNvSpPr>
          <p:nvPr>
            <p:ph idx="1"/>
          </p:nvPr>
        </p:nvSpPr>
        <p:spPr>
          <a:xfrm>
            <a:off x="358775" y="619125"/>
            <a:ext cx="8324850" cy="5303838"/>
          </a:xfrm>
        </p:spPr>
        <p:txBody>
          <a:bodyPr wrap="square" lIns="91440" tIns="45720" rIns="91440" bIns="45720" anchor="t" anchorCtr="0"/>
          <a:p>
            <a:pPr eaLnBrk="1" hangingPunct="1"/>
            <a:r>
              <a:rPr lang="zh-CN" altLang="en-US" sz="2400" dirty="0">
                <a:sym typeface="黑体" panose="02010609060101010101" pitchFamily="49" charset="-122"/>
              </a:rPr>
              <a:t>1.实行从价定率计征消费税的，其计算公式为：</a:t>
            </a:r>
            <a:endParaRPr lang="zh-CN" altLang="en-US" sz="2400" dirty="0">
              <a:sym typeface="黑体" panose="02010609060101010101" pitchFamily="49" charset="-122"/>
            </a:endParaRPr>
          </a:p>
          <a:p>
            <a:pPr eaLnBrk="1" hangingPunct="1"/>
            <a:r>
              <a:rPr lang="zh-CN" altLang="en-US" sz="2400" dirty="0">
                <a:sym typeface="黑体" panose="02010609060101010101" pitchFamily="49" charset="-122"/>
              </a:rPr>
              <a:t>组成计税价格＝（成本＋利润）÷（1－消费税比例税率） </a:t>
            </a:r>
            <a:endParaRPr lang="zh-CN" altLang="en-US" sz="2400" dirty="0">
              <a:sym typeface="黑体" panose="02010609060101010101" pitchFamily="49" charset="-122"/>
            </a:endParaRPr>
          </a:p>
          <a:p>
            <a:pPr eaLnBrk="1" hangingPunct="1"/>
            <a:r>
              <a:rPr lang="zh-CN" altLang="en-US" sz="2400" dirty="0">
                <a:sym typeface="黑体" panose="02010609060101010101" pitchFamily="49" charset="-122"/>
              </a:rPr>
              <a:t>应纳税额=组成计税价格×消费税比例税率</a:t>
            </a:r>
            <a:endParaRPr lang="zh-CN" altLang="en-US" sz="2400" dirty="0">
              <a:sym typeface="黑体" panose="02010609060101010101" pitchFamily="49" charset="-122"/>
            </a:endParaRPr>
          </a:p>
          <a:p>
            <a:pPr eaLnBrk="1" hangingPunct="1"/>
            <a:endParaRPr lang="zh-CN" altLang="en-US" sz="2400" dirty="0"/>
          </a:p>
          <a:p>
            <a:pPr eaLnBrk="1" hangingPunct="1">
              <a:lnSpc>
                <a:spcPct val="150000"/>
              </a:lnSpc>
            </a:pPr>
            <a:r>
              <a:rPr lang="zh-CN" altLang="zh-CN" sz="2400" dirty="0"/>
              <a:t>【工作实例3-4】某化妆品企业于20</a:t>
            </a:r>
            <a:r>
              <a:rPr lang="en-US" altLang="zh-CN" sz="2400" dirty="0"/>
              <a:t>23</a:t>
            </a:r>
            <a:r>
              <a:rPr lang="zh-CN" altLang="zh-CN" sz="2400" dirty="0"/>
              <a:t>年3月8日将一批自制成套化妆品用于职工福利，该产品无同类消费品销售价格，该批产品成本为10万元，成本利率为5%，消费税税率为30%，计算该批产品应纳消费税税额。</a:t>
            </a:r>
            <a:endParaRPr lang="zh-CN" altLang="zh-CN" sz="2400" dirty="0"/>
          </a:p>
          <a:p>
            <a:pPr eaLnBrk="1" hangingPunct="1">
              <a:lnSpc>
                <a:spcPct val="150000"/>
              </a:lnSpc>
            </a:pPr>
            <a:r>
              <a:rPr lang="zh-CN" altLang="zh-CN" sz="2400" dirty="0"/>
              <a:t>【解析】应纳消费税税额=10×（1+5％）/（1-30％）×30％＝4.5（万元）</a:t>
            </a:r>
            <a:endParaRPr lang="zh-CN" altLang="zh-CN"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630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48834" name="Rectangle 3"/>
          <p:cNvSpPr>
            <a:spLocks noGrp="1"/>
          </p:cNvSpPr>
          <p:nvPr>
            <p:ph idx="1"/>
          </p:nvPr>
        </p:nvSpPr>
        <p:spPr>
          <a:xfrm>
            <a:off x="371475" y="836613"/>
            <a:ext cx="8229600" cy="4495800"/>
          </a:xfrm>
        </p:spPr>
        <p:txBody>
          <a:bodyPr wrap="square" lIns="91440" tIns="45720" rIns="91440" bIns="45720" anchor="t" anchorCtr="0"/>
          <a:p>
            <a:pPr eaLnBrk="1" hangingPunct="1"/>
            <a:r>
              <a:rPr lang="en-US" altLang="zh-CN" dirty="0"/>
              <a:t>2</a:t>
            </a:r>
            <a:r>
              <a:rPr lang="zh-CN" altLang="en-US" dirty="0"/>
              <a:t>、实行复合计税的</a:t>
            </a:r>
            <a:endParaRPr lang="zh-CN" altLang="en-US" dirty="0"/>
          </a:p>
          <a:p>
            <a:pPr eaLnBrk="1" hangingPunct="1"/>
            <a:r>
              <a:rPr lang="zh-CN" altLang="en-US" sz="2400" dirty="0"/>
              <a:t>组成计税价格</a:t>
            </a:r>
            <a:endParaRPr lang="zh-CN" altLang="en-US" sz="2400" dirty="0"/>
          </a:p>
          <a:p>
            <a:pPr eaLnBrk="1" hangingPunct="1"/>
            <a:r>
              <a:rPr lang="zh-CN" altLang="en-US" sz="2400" dirty="0"/>
              <a:t>＝</a:t>
            </a:r>
            <a:r>
              <a:rPr lang="en-US" altLang="zh-CN" sz="2400" dirty="0"/>
              <a:t>[</a:t>
            </a:r>
            <a:r>
              <a:rPr lang="zh-CN" altLang="en-US" sz="2400" dirty="0"/>
              <a:t>成本</a:t>
            </a:r>
            <a:r>
              <a:rPr lang="en-US" altLang="zh-CN" sz="2400" dirty="0"/>
              <a:t>×</a:t>
            </a:r>
            <a:r>
              <a:rPr lang="zh-CN" altLang="en-US" sz="2400" dirty="0"/>
              <a:t>（</a:t>
            </a:r>
            <a:r>
              <a:rPr lang="en-US" altLang="zh-CN" sz="2400" dirty="0"/>
              <a:t>1</a:t>
            </a:r>
            <a:r>
              <a:rPr lang="zh-CN" altLang="en-US" sz="2400" dirty="0"/>
              <a:t>＋成本利润率）＋自产自用数量</a:t>
            </a:r>
            <a:r>
              <a:rPr lang="en-US" altLang="zh-CN" sz="2400" dirty="0"/>
              <a:t>×</a:t>
            </a:r>
            <a:r>
              <a:rPr lang="zh-CN" altLang="en-US" sz="2400" dirty="0"/>
              <a:t>消费税定额税率</a:t>
            </a:r>
            <a:r>
              <a:rPr lang="en-US" altLang="zh-CN" sz="2400" dirty="0"/>
              <a:t>]÷</a:t>
            </a:r>
            <a:r>
              <a:rPr lang="zh-CN" altLang="en-US" sz="2400" dirty="0"/>
              <a:t>（</a:t>
            </a:r>
            <a:r>
              <a:rPr lang="en-US" altLang="zh-CN" sz="2400" dirty="0"/>
              <a:t>1</a:t>
            </a:r>
            <a:r>
              <a:rPr lang="zh-CN" altLang="en-US" sz="2400" dirty="0"/>
              <a:t>－消费税比例税率）</a:t>
            </a:r>
            <a:endParaRPr lang="zh-CN" altLang="en-US" sz="2400" dirty="0"/>
          </a:p>
          <a:p>
            <a:pPr eaLnBrk="1" hangingPunct="1"/>
            <a:r>
              <a:rPr lang="zh-CN" altLang="en-US" sz="2400" dirty="0"/>
              <a:t>应纳消费税＝组成计税价格×消费税比例税率＋自产自用数量×消费税定额税率</a:t>
            </a:r>
            <a:endParaRPr lang="zh-CN" altLang="en-US" sz="2400" dirty="0"/>
          </a:p>
          <a:p>
            <a:pPr eaLnBrk="1" hangingPunct="1"/>
            <a:r>
              <a:rPr lang="en-US" altLang="zh-CN" sz="2400" dirty="0">
                <a:solidFill>
                  <a:srgbClr val="9933FF"/>
                </a:solidFill>
              </a:rPr>
              <a:t>=[</a:t>
            </a:r>
            <a:r>
              <a:rPr lang="zh-CN" altLang="en-US" sz="2400" dirty="0">
                <a:solidFill>
                  <a:srgbClr val="9933FF"/>
                </a:solidFill>
              </a:rPr>
              <a:t>成本</a:t>
            </a:r>
            <a:r>
              <a:rPr lang="en-US" altLang="zh-CN" sz="2400" dirty="0">
                <a:solidFill>
                  <a:srgbClr val="9933FF"/>
                </a:solidFill>
              </a:rPr>
              <a:t>×</a:t>
            </a:r>
            <a:r>
              <a:rPr lang="zh-CN" altLang="en-US" sz="2400" dirty="0">
                <a:solidFill>
                  <a:srgbClr val="9933FF"/>
                </a:solidFill>
              </a:rPr>
              <a:t>（</a:t>
            </a:r>
            <a:r>
              <a:rPr lang="en-US" altLang="zh-CN" sz="2400" dirty="0">
                <a:solidFill>
                  <a:srgbClr val="9933FF"/>
                </a:solidFill>
              </a:rPr>
              <a:t>1</a:t>
            </a:r>
            <a:r>
              <a:rPr lang="zh-CN" altLang="en-US" sz="2400" dirty="0">
                <a:solidFill>
                  <a:srgbClr val="9933FF"/>
                </a:solidFill>
              </a:rPr>
              <a:t>＋成本利润率）＋自产自用数量</a:t>
            </a:r>
            <a:r>
              <a:rPr lang="en-US" altLang="zh-CN" sz="2400" dirty="0">
                <a:solidFill>
                  <a:srgbClr val="9933FF"/>
                </a:solidFill>
              </a:rPr>
              <a:t>×</a:t>
            </a:r>
            <a:r>
              <a:rPr lang="zh-CN" altLang="en-US" sz="2400" dirty="0">
                <a:solidFill>
                  <a:srgbClr val="9933FF"/>
                </a:solidFill>
              </a:rPr>
              <a:t>消费税定额税率</a:t>
            </a:r>
            <a:r>
              <a:rPr lang="en-US" altLang="zh-CN" sz="2400" dirty="0">
                <a:solidFill>
                  <a:srgbClr val="9933FF"/>
                </a:solidFill>
              </a:rPr>
              <a:t>]÷</a:t>
            </a:r>
            <a:r>
              <a:rPr lang="zh-CN" altLang="en-US" sz="2400" dirty="0">
                <a:solidFill>
                  <a:srgbClr val="9933FF"/>
                </a:solidFill>
              </a:rPr>
              <a:t>（</a:t>
            </a:r>
            <a:r>
              <a:rPr lang="en-US" altLang="zh-CN" sz="2400" dirty="0">
                <a:solidFill>
                  <a:srgbClr val="9933FF"/>
                </a:solidFill>
              </a:rPr>
              <a:t>1</a:t>
            </a:r>
            <a:r>
              <a:rPr lang="zh-CN" altLang="en-US" sz="2400" dirty="0">
                <a:solidFill>
                  <a:srgbClr val="9933FF"/>
                </a:solidFill>
              </a:rPr>
              <a:t>－消费税比例税率）</a:t>
            </a:r>
            <a:r>
              <a:rPr lang="en-US" altLang="zh-CN" sz="2400" dirty="0">
                <a:solidFill>
                  <a:srgbClr val="9933FF"/>
                </a:solidFill>
              </a:rPr>
              <a:t>×</a:t>
            </a:r>
            <a:r>
              <a:rPr lang="zh-CN" altLang="en-US" sz="2400" dirty="0">
                <a:solidFill>
                  <a:srgbClr val="9933FF"/>
                </a:solidFill>
              </a:rPr>
              <a:t>消费税比例税率＋自产自用数量</a:t>
            </a:r>
            <a:r>
              <a:rPr lang="en-US" altLang="zh-CN" sz="2400" dirty="0">
                <a:solidFill>
                  <a:srgbClr val="9933FF"/>
                </a:solidFill>
              </a:rPr>
              <a:t>×</a:t>
            </a:r>
            <a:r>
              <a:rPr lang="zh-CN" altLang="en-US" sz="2400" dirty="0">
                <a:solidFill>
                  <a:srgbClr val="9933FF"/>
                </a:solidFill>
              </a:rPr>
              <a:t>消费税定额税率</a:t>
            </a:r>
            <a:endParaRPr lang="zh-CN" altLang="en-US" sz="2400" dirty="0">
              <a:solidFill>
                <a:srgbClr val="9933FF"/>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9857" name="文本框 99"/>
          <p:cNvSpPr txBox="1"/>
          <p:nvPr/>
        </p:nvSpPr>
        <p:spPr>
          <a:xfrm>
            <a:off x="2032000" y="566738"/>
            <a:ext cx="5080000" cy="460375"/>
          </a:xfrm>
          <a:prstGeom prst="rect">
            <a:avLst/>
          </a:prstGeom>
          <a:noFill/>
          <a:ln w="9525">
            <a:noFill/>
          </a:ln>
        </p:spPr>
        <p:txBody>
          <a:bodyPr anchor="t" anchorCtr="0">
            <a:spAutoFit/>
          </a:bodyPr>
          <a:p>
            <a:pPr indent="268605"/>
            <a:r>
              <a:rPr lang="en-US" altLang="zh-CN" sz="2400" b="1">
                <a:latin typeface="宋体" panose="02010600030101010101" pitchFamily="2" charset="-122"/>
                <a:ea typeface="宋体" panose="02010600030101010101" pitchFamily="2" charset="-122"/>
              </a:rPr>
              <a:t> </a:t>
            </a:r>
            <a:r>
              <a:rPr lang="zh-CN" altLang="zh-CN" sz="2400" b="1">
                <a:latin typeface="Arial" panose="020B0604020202020204" pitchFamily="34" charset="0"/>
                <a:ea typeface="宋体" panose="02010600030101010101" pitchFamily="2" charset="-122"/>
              </a:rPr>
              <a:t>应税消费品全国平均成本利润率</a:t>
            </a:r>
            <a:endParaRPr lang="zh-CN" altLang="en-US" sz="2400">
              <a:latin typeface="Arial" panose="020B0604020202020204" pitchFamily="34" charset="0"/>
            </a:endParaRPr>
          </a:p>
        </p:txBody>
      </p:sp>
      <p:graphicFrame>
        <p:nvGraphicFramePr>
          <p:cNvPr id="4" name="表格 3"/>
          <p:cNvGraphicFramePr/>
          <p:nvPr/>
        </p:nvGraphicFramePr>
        <p:xfrm>
          <a:off x="649288" y="1157288"/>
          <a:ext cx="7787005" cy="4870450"/>
        </p:xfrm>
        <a:graphic>
          <a:graphicData uri="http://schemas.openxmlformats.org/drawingml/2006/table">
            <a:tbl>
              <a:tblPr firstRow="1" bandRow="1">
                <a:tableStyleId>{5940675A-B579-460E-94D1-54222C63F5DA}</a:tableStyleId>
              </a:tblPr>
              <a:tblGrid>
                <a:gridCol w="1774825"/>
                <a:gridCol w="1561465"/>
                <a:gridCol w="2776855"/>
                <a:gridCol w="1673860"/>
              </a:tblGrid>
              <a:tr h="763905">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货物名称</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成本利润率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货物名称</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成本利润率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2120">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1.甲类卷烟</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10</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10.实木地板</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2120">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2.乙类卷烟</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11.木质一次性筷子</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90220">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3.雪茄烟</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12.贵重首饰及珠宝宝石</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6</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1485">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4.烟丝</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13.摩托车</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6</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2120">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5.粮食白酒</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10</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14.中轻型商用客车</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2120">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6.薯类白酒</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15.乘用车</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8</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2120">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7.其他酒</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16.高尔夫球及球具</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10</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1485">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8.化妆品</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17.高档手表</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20</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2120">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9.鞭炮、烟火</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5</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宋体" panose="02010600030101010101" pitchFamily="2" charset="-122"/>
                          <a:ea typeface="宋体" panose="02010600030101010101" pitchFamily="2" charset="-122"/>
                          <a:cs typeface="宋体" panose="02010600030101010101" pitchFamily="2" charset="-122"/>
                        </a:rPr>
                        <a:t>18.游艇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10</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732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50882" name="Rectangle 3"/>
          <p:cNvSpPr>
            <a:spLocks noGrp="1"/>
          </p:cNvSpPr>
          <p:nvPr>
            <p:ph idx="1"/>
          </p:nvPr>
        </p:nvSpPr>
        <p:spPr>
          <a:xfrm>
            <a:off x="214313" y="619125"/>
            <a:ext cx="8713787" cy="5040313"/>
          </a:xfrm>
        </p:spPr>
        <p:txBody>
          <a:bodyPr wrap="square" lIns="91440" tIns="45720" rIns="91440" bIns="45720" anchor="t" anchorCtr="0"/>
          <a:p>
            <a:pPr eaLnBrk="1" hangingPunct="1">
              <a:lnSpc>
                <a:spcPct val="115000"/>
              </a:lnSpc>
              <a:spcBef>
                <a:spcPts val="25"/>
              </a:spcBef>
            </a:pPr>
            <a:r>
              <a:rPr lang="zh-CN" altLang="zh-CN" sz="2400" dirty="0"/>
              <a:t>【工作实例3-5】某白酒厂20</a:t>
            </a:r>
            <a:r>
              <a:rPr lang="en-US" altLang="zh-CN" sz="2400" dirty="0"/>
              <a:t>23</a:t>
            </a:r>
            <a:r>
              <a:rPr lang="zh-CN" altLang="zh-CN" sz="2400" dirty="0"/>
              <a:t>年春节前，将新研制的薯类白酒2吨作为过节福利发放给员工饮用，该薯类白酒无同类产品市场销售价格。已知该批薯类白酒生产成本30 000元，成本利润率为5%，白酒消费税比例税率为20%；定额税率为0.5元/500克。计算该批薯类白酒应纳消费税税额。</a:t>
            </a:r>
            <a:endParaRPr lang="zh-CN" altLang="zh-CN" sz="2400" dirty="0"/>
          </a:p>
          <a:p>
            <a:pPr eaLnBrk="1" hangingPunct="1">
              <a:lnSpc>
                <a:spcPct val="115000"/>
              </a:lnSpc>
              <a:spcBef>
                <a:spcPts val="25"/>
              </a:spcBef>
            </a:pPr>
            <a:r>
              <a:rPr lang="zh-CN" altLang="zh-CN" sz="2400" dirty="0"/>
              <a:t>【解析】根据消费税法律制度的规定，纳税人自产自用的应税消费品，用于企业员工福利的，应按照同类消费品的销售价格计算缴纳消费税；没有同类消费品销售价格的，按照组成计税价格计算纳税。计算过程：</a:t>
            </a:r>
            <a:endParaRPr lang="zh-CN" altLang="zh-CN" sz="2400" dirty="0"/>
          </a:p>
          <a:p>
            <a:pPr eaLnBrk="1" hangingPunct="1">
              <a:lnSpc>
                <a:spcPct val="115000"/>
              </a:lnSpc>
              <a:spcBef>
                <a:spcPts val="25"/>
              </a:spcBef>
            </a:pPr>
            <a:r>
              <a:rPr lang="zh-CN" altLang="zh-CN" sz="2400" dirty="0"/>
              <a:t>（1）组成计税价格</a:t>
            </a:r>
            <a:endParaRPr lang="zh-CN" altLang="zh-CN" sz="2400" dirty="0"/>
          </a:p>
          <a:p>
            <a:pPr eaLnBrk="1" hangingPunct="1">
              <a:lnSpc>
                <a:spcPct val="115000"/>
              </a:lnSpc>
              <a:spcBef>
                <a:spcPts val="25"/>
              </a:spcBef>
            </a:pPr>
            <a:r>
              <a:rPr lang="zh-CN" altLang="zh-CN" sz="2400" dirty="0"/>
              <a:t>=[30000×（1+5%）+（2×2000×0.5）]÷（1－20%）=41875（元）</a:t>
            </a:r>
            <a:endParaRPr lang="zh-CN" altLang="zh-CN" sz="2400" dirty="0"/>
          </a:p>
          <a:p>
            <a:pPr eaLnBrk="1" hangingPunct="1">
              <a:lnSpc>
                <a:spcPct val="115000"/>
              </a:lnSpc>
              <a:spcBef>
                <a:spcPts val="25"/>
              </a:spcBef>
            </a:pPr>
            <a:r>
              <a:rPr lang="zh-CN" altLang="zh-CN" sz="2400" dirty="0"/>
              <a:t>（2）应纳消费税税额=41875×20% + 2×2 000×0.5=10375（元）</a:t>
            </a:r>
            <a:endParaRPr lang="zh-CN" altLang="zh-CN"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p:nvPr>
            <p:custDataLst>
              <p:tags r:id="rId2"/>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s_1"/>
          <p:cNvSpPr txBox="1"/>
          <p:nvPr>
            <p:custDataLst>
              <p:tags r:id="rId3"/>
            </p:custDataLst>
          </p:nvPr>
        </p:nvSpPr>
        <p:spPr>
          <a:xfrm>
            <a:off x="912813" y="2797175"/>
            <a:ext cx="2714625" cy="615950"/>
          </a:xfrm>
          <a:prstGeom prst="rect">
            <a:avLst/>
          </a:prstGeom>
          <a:noFill/>
          <a:ln w="9525">
            <a:noFill/>
          </a:ln>
        </p:spPr>
        <p:txBody>
          <a:bodyPr wrap="square" lIns="0" tIns="0" rIns="0" bIns="0" anchor="ctr" anchorCtr="0">
            <a:spAutoFit/>
          </a:bodyPr>
          <a:p>
            <a:pPr algn="ctr"/>
            <a:r>
              <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重点、难点</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txBox="1"/>
          <p:nvPr>
            <p:custDataLst>
              <p:tags r:id="rId4"/>
            </p:custDataLst>
          </p:nvPr>
        </p:nvSpPr>
        <p:spPr>
          <a:xfrm>
            <a:off x="1168400" y="3487738"/>
            <a:ext cx="2024063" cy="306388"/>
          </a:xfrm>
          <a:prstGeom prst="rect">
            <a:avLst/>
          </a:prstGeom>
          <a:noFill/>
        </p:spPr>
        <p:txBody>
          <a:bodyPr wrap="square" lIns="0" tIns="0" rIns="0" bIns="0">
            <a:spAutoFit/>
          </a:bodyPr>
          <a:lstStyle/>
          <a:p>
            <a:pPr algn="ctr">
              <a:defRPr/>
            </a:pPr>
            <a:r>
              <a:rPr lang="en-US" altLang="zh-CN" sz="1990" b="1"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CONTENTS</a:t>
            </a:r>
            <a:endParaRPr lang="zh-CN" altLang="en-US" sz="1990" b="1" noProof="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5113338" y="2214563"/>
            <a:ext cx="3001963" cy="503238"/>
          </a:xfrm>
          <a:prstGeom prst="rect">
            <a:avLst/>
          </a:prstGeom>
        </p:spPr>
        <p:txBody>
          <a:bodyPr wrap="square" lIns="0" tIns="0" rIns="0" bIns="0" anchor="ctr">
            <a:spAutoFit/>
          </a:bodyPr>
          <a:lstStyle/>
          <a:p>
            <a:pPr fontAlgn="base"/>
            <a:r>
              <a:rPr lang="zh-CN" altLang="en-US" sz="2275" b="1" strike="noStrike" noProof="1" dirty="0">
                <a:latin typeface="Arial" panose="020B0604020202020204" pitchFamily="34" charset="0"/>
                <a:ea typeface="文鼎中特广告体" pitchFamily="1" charset="-122"/>
                <a:cs typeface="+mn-cs"/>
                <a:sym typeface="+mn-ea"/>
              </a:rPr>
              <a:t>应纳消费税税额的计</a:t>
            </a:r>
            <a:r>
              <a:rPr lang="zh-CN" altLang="en-US" sz="2275" strike="noStrike" noProof="1" dirty="0">
                <a:latin typeface="Arial" panose="020B0604020202020204" pitchFamily="34" charset="0"/>
                <a:ea typeface="文鼎中特广告体" pitchFamily="1" charset="-122"/>
                <a:cs typeface="+mn-cs"/>
                <a:sym typeface="+mn-ea"/>
              </a:rPr>
              <a:t>算</a:t>
            </a:r>
            <a:endParaRPr lang="en-US" altLang="zh-CN" sz="2275"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fontAlgn="base"/>
            <a:r>
              <a:rPr lang="en-US" altLang="zh-CN" sz="995" strike="noStrike" noProof="1"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Y</a:t>
            </a:r>
            <a:endParaRPr lang="zh-CN" altLang="en-US" sz="995"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Text_3"/>
          <p:cNvSpPr/>
          <p:nvPr>
            <p:custDataLst>
              <p:tags r:id="rId6"/>
            </p:custDataLst>
          </p:nvPr>
        </p:nvSpPr>
        <p:spPr>
          <a:xfrm>
            <a:off x="5113338" y="3730625"/>
            <a:ext cx="3227388" cy="350838"/>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消费税纳税申报表的填列</a:t>
            </a:r>
            <a:endParaRPr lang="zh-CN" altLang="en-US" sz="995" b="1"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7"/>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by="(-#ppt_w*2)" calcmode="lin" valueType="num">
                                      <p:cBhvr rctx="PPT">
                                        <p:cTn id="13" dur="500" autoRev="1" fill="hold">
                                          <p:stCondLst>
                                            <p:cond delay="0"/>
                                          </p:stCondLst>
                                        </p:cTn>
                                        <p:tgtEl>
                                          <p:spTgt spid="17"/>
                                        </p:tgtEl>
                                        <p:attrNameLst>
                                          <p:attrName>ppt_w</p:attrName>
                                        </p:attrNameLst>
                                      </p:cBhvr>
                                    </p:anim>
                                    <p:anim by="(#ppt_w*0.50)" calcmode="lin" valueType="num">
                                      <p:cBhvr>
                                        <p:cTn id="14" dur="500" decel="50000" autoRev="1" fill="hold">
                                          <p:stCondLst>
                                            <p:cond delay="0"/>
                                          </p:stCondLst>
                                        </p:cTn>
                                        <p:tgtEl>
                                          <p:spTgt spid="17"/>
                                        </p:tgtEl>
                                        <p:attrNameLst>
                                          <p:attrName>ppt_x</p:attrName>
                                        </p:attrNameLst>
                                      </p:cBhvr>
                                    </p:anim>
                                    <p:anim from="(-#ppt_h/2)" to="(#ppt_y)" calcmode="lin" valueType="num">
                                      <p:cBhvr>
                                        <p:cTn id="15" dur="1000" fill="hold">
                                          <p:stCondLst>
                                            <p:cond delay="0"/>
                                          </p:stCondLst>
                                        </p:cTn>
                                        <p:tgtEl>
                                          <p:spTgt spid="17"/>
                                        </p:tgtEl>
                                        <p:attrNameLst>
                                          <p:attrName>ppt_y</p:attrName>
                                        </p:attrNameLst>
                                      </p:cBhvr>
                                    </p:anim>
                                    <p:animRot by="21600000">
                                      <p:cBhvr>
                                        <p:cTn id="16" dur="1000" fill="hold">
                                          <p:stCondLst>
                                            <p:cond delay="0"/>
                                          </p:stCondLst>
                                        </p:cTn>
                                        <p:tgtEl>
                                          <p:spTgt spid="17"/>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ppt_x</p:attrName>
                                        </p:attrNameLst>
                                      </p:cBhvr>
                                      <p:tavLst>
                                        <p:tav tm="0">
                                          <p:val>
                                            <p:strVal val="0-#ppt_w/2"/>
                                          </p:val>
                                        </p:tav>
                                        <p:tav tm="100000">
                                          <p:val>
                                            <p:strVal val="#ppt_x"/>
                                          </p:val>
                                        </p:tav>
                                      </p:tavLst>
                                    </p:anim>
                                    <p:anim calcmode="lin" valueType="num">
                                      <p:cBhvr>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ppt_x</p:attrName>
                                        </p:attrNameLst>
                                      </p:cBhvr>
                                      <p:tavLst>
                                        <p:tav tm="0">
                                          <p:val>
                                            <p:strVal val="0-#ppt_w/2"/>
                                          </p:val>
                                        </p:tav>
                                        <p:tav tm="100000">
                                          <p:val>
                                            <p:strVal val="#ppt_x"/>
                                          </p:val>
                                        </p:tav>
                                      </p:tavLst>
                                    </p:anim>
                                    <p:anim calcmode="lin" valueType="num">
                                      <p:cBhvr>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ppt_x</p:attrName>
                                        </p:attrNameLst>
                                      </p:cBhvr>
                                      <p:tavLst>
                                        <p:tav tm="0">
                                          <p:val>
                                            <p:strVal val="0-#ppt_w/2"/>
                                          </p:val>
                                        </p:tav>
                                        <p:tav tm="100000">
                                          <p:val>
                                            <p:strVal val="#ppt_x"/>
                                          </p:val>
                                        </p:tav>
                                      </p:tavLst>
                                    </p:anim>
                                    <p:anim calcmode="lin" valueType="num">
                                      <p:cBhvr>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ppt_x</p:attrName>
                                        </p:attrNameLst>
                                      </p:cBhvr>
                                      <p:tavLst>
                                        <p:tav tm="0">
                                          <p:val>
                                            <p:strVal val="0-#ppt_w/2"/>
                                          </p:val>
                                        </p:tav>
                                        <p:tav tm="100000">
                                          <p:val>
                                            <p:strVal val="#ppt_x"/>
                                          </p:val>
                                        </p:tav>
                                      </p:tavLst>
                                    </p:anim>
                                    <p:anim calcmode="lin" valueType="num">
                                      <p:cBhvr>
                                        <p:cTn id="36"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6" grpId="0" bldLvl="0" animBg="1"/>
      <p:bldP spid="11" grpId="0"/>
      <p:bldP spid="17" grpId="0"/>
      <p:bldP spid="20"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0401"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51906" name="Rectangle 3"/>
          <p:cNvSpPr>
            <a:spLocks noGrp="1"/>
          </p:cNvSpPr>
          <p:nvPr>
            <p:ph idx="1"/>
          </p:nvPr>
        </p:nvSpPr>
        <p:spPr>
          <a:xfrm>
            <a:off x="323850" y="619125"/>
            <a:ext cx="8229600" cy="4495800"/>
          </a:xfrm>
        </p:spPr>
        <p:txBody>
          <a:bodyPr wrap="square" lIns="91440" tIns="45720" rIns="91440" bIns="45720" anchor="t" anchorCtr="0"/>
          <a:p>
            <a:pPr eaLnBrk="1" hangingPunct="1">
              <a:lnSpc>
                <a:spcPct val="120000"/>
              </a:lnSpc>
              <a:spcBef>
                <a:spcPts val="25"/>
              </a:spcBef>
            </a:pPr>
            <a:r>
              <a:rPr lang="zh-CN" altLang="zh-CN" dirty="0">
                <a:solidFill>
                  <a:srgbClr val="9933FF"/>
                </a:solidFill>
              </a:rPr>
              <a:t>三、委托加工应税消费品应纳税额的计算</a:t>
            </a:r>
            <a:r>
              <a:rPr lang="zh-CN" altLang="en-US" dirty="0"/>
              <a:t>　　</a:t>
            </a:r>
            <a:endParaRPr lang="zh-CN" altLang="en-US" dirty="0"/>
          </a:p>
          <a:p>
            <a:pPr eaLnBrk="1" hangingPunct="1">
              <a:lnSpc>
                <a:spcPct val="120000"/>
              </a:lnSpc>
              <a:spcBef>
                <a:spcPts val="25"/>
              </a:spcBef>
            </a:pPr>
            <a:r>
              <a:rPr lang="zh-CN" altLang="en-US" sz="2400" dirty="0"/>
              <a:t>（</a:t>
            </a:r>
            <a:r>
              <a:rPr lang="en-US" altLang="zh-CN" sz="2400" dirty="0"/>
              <a:t>1</a:t>
            </a:r>
            <a:r>
              <a:rPr lang="zh-CN" altLang="en-US" sz="2400" dirty="0"/>
              <a:t>）按照</a:t>
            </a:r>
            <a:r>
              <a:rPr lang="zh-CN" altLang="en-US" sz="2400" dirty="0">
                <a:latin typeface="Arial" panose="020B0604020202020204" pitchFamily="34" charset="0"/>
              </a:rPr>
              <a:t>“</a:t>
            </a:r>
            <a:r>
              <a:rPr lang="zh-CN" altLang="en-US" sz="2400" dirty="0">
                <a:solidFill>
                  <a:schemeClr val="tx2"/>
                </a:solidFill>
              </a:rPr>
              <a:t>受托方</a:t>
            </a:r>
            <a:r>
              <a:rPr lang="zh-CN" altLang="en-US" sz="2400" dirty="0">
                <a:latin typeface="Arial" panose="020B0604020202020204" pitchFamily="34" charset="0"/>
              </a:rPr>
              <a:t>”</a:t>
            </a:r>
            <a:r>
              <a:rPr lang="zh-CN" altLang="en-US" sz="2400" dirty="0"/>
              <a:t>的同类消费品的销售价格计算纳税；</a:t>
            </a:r>
            <a:br>
              <a:rPr lang="zh-CN" altLang="en-US" sz="2400" dirty="0"/>
            </a:br>
            <a:r>
              <a:rPr lang="zh-CN" altLang="en-US" sz="2400" dirty="0"/>
              <a:t>（</a:t>
            </a:r>
            <a:r>
              <a:rPr lang="en-US" altLang="zh-CN" sz="2400" dirty="0"/>
              <a:t>2</a:t>
            </a:r>
            <a:r>
              <a:rPr lang="zh-CN" altLang="en-US" sz="2400" dirty="0"/>
              <a:t>）没有同类消费品销售价格的，按照组成计税价格计算纳税。 </a:t>
            </a:r>
            <a:endParaRPr lang="zh-CN" altLang="en-US" sz="2400" dirty="0">
              <a:solidFill>
                <a:srgbClr val="9933FF"/>
              </a:solidFill>
            </a:endParaRPr>
          </a:p>
          <a:p>
            <a:pPr eaLnBrk="1" hangingPunct="1">
              <a:lnSpc>
                <a:spcPct val="120000"/>
              </a:lnSpc>
              <a:spcBef>
                <a:spcPts val="25"/>
              </a:spcBef>
            </a:pPr>
            <a:r>
              <a:rPr lang="zh-CN" altLang="en-US" sz="2400" dirty="0">
                <a:solidFill>
                  <a:srgbClr val="339933"/>
                </a:solidFill>
              </a:rPr>
              <a:t>①实行从价定率的</a:t>
            </a:r>
            <a:endParaRPr lang="zh-CN" altLang="en-US" sz="2400" dirty="0">
              <a:solidFill>
                <a:srgbClr val="339933"/>
              </a:solidFill>
            </a:endParaRPr>
          </a:p>
          <a:p>
            <a:pPr eaLnBrk="1" hangingPunct="1">
              <a:lnSpc>
                <a:spcPct val="120000"/>
              </a:lnSpc>
              <a:spcBef>
                <a:spcPts val="25"/>
              </a:spcBef>
            </a:pPr>
            <a:r>
              <a:rPr lang="zh-CN" altLang="en-US" sz="2400" dirty="0"/>
              <a:t>组成计税价格</a:t>
            </a:r>
            <a:endParaRPr lang="zh-CN" altLang="en-US" sz="2400" dirty="0"/>
          </a:p>
          <a:p>
            <a:pPr eaLnBrk="1" hangingPunct="1">
              <a:lnSpc>
                <a:spcPct val="120000"/>
              </a:lnSpc>
              <a:spcBef>
                <a:spcPts val="25"/>
              </a:spcBef>
            </a:pPr>
            <a:r>
              <a:rPr lang="zh-CN" altLang="en-US" sz="2400" dirty="0"/>
              <a:t>＝</a:t>
            </a:r>
            <a:r>
              <a:rPr lang="zh-CN" altLang="en-US" sz="2400" dirty="0">
                <a:solidFill>
                  <a:srgbClr val="9933FF"/>
                </a:solidFill>
              </a:rPr>
              <a:t>（材料成本＋加工费）</a:t>
            </a:r>
            <a:r>
              <a:rPr lang="en-US" altLang="zh-CN" sz="2400" dirty="0">
                <a:solidFill>
                  <a:srgbClr val="9933FF"/>
                </a:solidFill>
              </a:rPr>
              <a:t>÷</a:t>
            </a:r>
            <a:r>
              <a:rPr lang="zh-CN" altLang="en-US" sz="2400" dirty="0">
                <a:solidFill>
                  <a:srgbClr val="9933FF"/>
                </a:solidFill>
              </a:rPr>
              <a:t>（</a:t>
            </a:r>
            <a:r>
              <a:rPr lang="en-US" altLang="zh-CN" sz="2400" dirty="0">
                <a:solidFill>
                  <a:srgbClr val="9933FF"/>
                </a:solidFill>
              </a:rPr>
              <a:t>1</a:t>
            </a:r>
            <a:r>
              <a:rPr lang="zh-CN" altLang="en-US" sz="2400" dirty="0">
                <a:solidFill>
                  <a:srgbClr val="9933FF"/>
                </a:solidFill>
              </a:rPr>
              <a:t>－消费税比例税率）</a:t>
            </a:r>
            <a:endParaRPr lang="zh-CN" altLang="en-US" sz="2400" dirty="0">
              <a:solidFill>
                <a:srgbClr val="9933FF"/>
              </a:solidFill>
            </a:endParaRPr>
          </a:p>
          <a:p>
            <a:pPr eaLnBrk="1" hangingPunct="1">
              <a:lnSpc>
                <a:spcPct val="120000"/>
              </a:lnSpc>
              <a:spcBef>
                <a:spcPts val="25"/>
              </a:spcBef>
            </a:pPr>
            <a:r>
              <a:rPr lang="zh-CN" altLang="en-US" sz="2400" dirty="0"/>
              <a:t>应纳消费税</a:t>
            </a:r>
            <a:endParaRPr lang="zh-CN" altLang="en-US" sz="2400" dirty="0"/>
          </a:p>
          <a:p>
            <a:pPr eaLnBrk="1" hangingPunct="1">
              <a:lnSpc>
                <a:spcPct val="120000"/>
              </a:lnSpc>
              <a:spcBef>
                <a:spcPts val="25"/>
              </a:spcBef>
            </a:pPr>
            <a:r>
              <a:rPr lang="zh-CN" altLang="en-US" sz="2400" dirty="0"/>
              <a:t>＝</a:t>
            </a:r>
            <a:r>
              <a:rPr lang="zh-CN" altLang="en-US" sz="2400" dirty="0">
                <a:solidFill>
                  <a:srgbClr val="9933FF"/>
                </a:solidFill>
              </a:rPr>
              <a:t>（材料成本＋加工费）</a:t>
            </a:r>
            <a:r>
              <a:rPr lang="en-US" altLang="zh-CN" sz="2400" dirty="0">
                <a:solidFill>
                  <a:srgbClr val="9933FF"/>
                </a:solidFill>
              </a:rPr>
              <a:t>÷</a:t>
            </a:r>
            <a:r>
              <a:rPr lang="zh-CN" altLang="en-US" sz="2400" dirty="0">
                <a:solidFill>
                  <a:srgbClr val="9933FF"/>
                </a:solidFill>
              </a:rPr>
              <a:t>（</a:t>
            </a:r>
            <a:r>
              <a:rPr lang="en-US" altLang="zh-CN" sz="2400" dirty="0">
                <a:solidFill>
                  <a:srgbClr val="9933FF"/>
                </a:solidFill>
              </a:rPr>
              <a:t>1</a:t>
            </a:r>
            <a:r>
              <a:rPr lang="zh-CN" altLang="en-US" sz="2400" dirty="0">
                <a:solidFill>
                  <a:srgbClr val="9933FF"/>
                </a:solidFill>
              </a:rPr>
              <a:t>－消费税比例税率）</a:t>
            </a:r>
            <a:r>
              <a:rPr lang="en-US" altLang="zh-CN" sz="2400" dirty="0">
                <a:solidFill>
                  <a:srgbClr val="9933FF"/>
                </a:solidFill>
              </a:rPr>
              <a:t>×</a:t>
            </a:r>
            <a:r>
              <a:rPr lang="zh-CN" altLang="en-US" sz="2400" dirty="0">
                <a:solidFill>
                  <a:srgbClr val="9933FF"/>
                </a:solidFill>
              </a:rPr>
              <a:t>消费税比例税率</a:t>
            </a:r>
            <a:endParaRPr lang="zh-CN" altLang="en-US" sz="2400" dirty="0">
              <a:solidFill>
                <a:srgbClr val="9933FF"/>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2929" name="标题 1"/>
          <p:cNvSpPr>
            <a:spLocks noGrp="1"/>
          </p:cNvSpPr>
          <p:nvPr>
            <p:ph type="title"/>
          </p:nvPr>
        </p:nvSpPr>
        <p:spPr/>
        <p:txBody>
          <a:bodyPr wrap="square" lIns="91440" tIns="45720" rIns="91440" bIns="45720" anchor="ctr" anchorCtr="0"/>
          <a:p>
            <a:endParaRPr lang="zh-CN" altLang="en-US"/>
          </a:p>
        </p:txBody>
      </p:sp>
      <p:sp>
        <p:nvSpPr>
          <p:cNvPr id="252930" name="内容占位符 2"/>
          <p:cNvSpPr>
            <a:spLocks noGrp="1"/>
          </p:cNvSpPr>
          <p:nvPr>
            <p:ph idx="1"/>
          </p:nvPr>
        </p:nvSpPr>
        <p:spPr/>
        <p:txBody>
          <a:bodyPr anchor="t" anchorCtr="0"/>
          <a:p>
            <a:pPr latinLnBrk="0">
              <a:lnSpc>
                <a:spcPct val="150000"/>
              </a:lnSpc>
              <a:spcBef>
                <a:spcPct val="0"/>
              </a:spcBef>
            </a:pPr>
            <a:r>
              <a:rPr lang="zh-CN" altLang="en-US" sz="2400">
                <a:solidFill>
                  <a:schemeClr val="tx2"/>
                </a:solidFill>
              </a:rPr>
              <a:t>【提示</a:t>
            </a:r>
            <a:r>
              <a:rPr lang="en-US" altLang="zh-CN" sz="2400">
                <a:solidFill>
                  <a:schemeClr val="tx2"/>
                </a:solidFill>
              </a:rPr>
              <a:t>1</a:t>
            </a:r>
            <a:r>
              <a:rPr lang="zh-CN" altLang="en-US" sz="2400">
                <a:solidFill>
                  <a:schemeClr val="tx2"/>
                </a:solidFill>
              </a:rPr>
              <a:t>】</a:t>
            </a:r>
            <a:r>
              <a:rPr lang="zh-CN" altLang="en-US" sz="2400"/>
              <a:t>“材料成本”，是指委托方所提供加工材料的实际成本。凡未提供材料成本或所在地主管税务机关认为不合理的，税务机关有权重新核定其材料成本。</a:t>
            </a:r>
            <a:endParaRPr lang="zh-CN" altLang="en-US" sz="2400"/>
          </a:p>
          <a:p>
            <a:pPr latinLnBrk="0">
              <a:lnSpc>
                <a:spcPct val="150000"/>
              </a:lnSpc>
              <a:spcBef>
                <a:spcPct val="0"/>
              </a:spcBef>
            </a:pPr>
            <a:r>
              <a:rPr lang="zh-CN" altLang="en-US" sz="2400">
                <a:solidFill>
                  <a:schemeClr val="tx2"/>
                </a:solidFill>
              </a:rPr>
              <a:t>【提示</a:t>
            </a:r>
            <a:r>
              <a:rPr lang="en-US" altLang="zh-CN" sz="2400">
                <a:solidFill>
                  <a:schemeClr val="tx2"/>
                </a:solidFill>
              </a:rPr>
              <a:t>2</a:t>
            </a:r>
            <a:r>
              <a:rPr lang="zh-CN" altLang="en-US" sz="2400">
                <a:solidFill>
                  <a:schemeClr val="tx2"/>
                </a:solidFill>
              </a:rPr>
              <a:t>】</a:t>
            </a:r>
            <a:r>
              <a:rPr lang="zh-CN" altLang="en-US" sz="2400"/>
              <a:t>“加工费”，是指受托方加工应税消费品向委托方收取的全部费用（包括代垫辅助材料的实际成本，但不包括增值税税额）。</a:t>
            </a:r>
            <a:endParaRPr lang="zh-CN" altLang="en-US" sz="24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3954" name="Rectangle 3"/>
          <p:cNvSpPr>
            <a:spLocks noGrp="1"/>
          </p:cNvSpPr>
          <p:nvPr>
            <p:ph idx="1"/>
          </p:nvPr>
        </p:nvSpPr>
        <p:spPr>
          <a:xfrm>
            <a:off x="322898" y="765175"/>
            <a:ext cx="8229600" cy="4495800"/>
          </a:xfrm>
        </p:spPr>
        <p:txBody>
          <a:bodyPr wrap="square" lIns="91440" tIns="45720" rIns="91440" bIns="45720" anchor="t" anchorCtr="0"/>
          <a:p>
            <a:pPr eaLnBrk="1" hangingPunct="1">
              <a:lnSpc>
                <a:spcPct val="125000"/>
              </a:lnSpc>
              <a:spcBef>
                <a:spcPts val="25"/>
              </a:spcBef>
            </a:pPr>
            <a:r>
              <a:rPr lang="zh-CN" altLang="zh-CN" sz="2400" dirty="0">
                <a:solidFill>
                  <a:srgbClr val="FF0000"/>
                </a:solidFill>
              </a:rPr>
              <a:t>【工作实例3-6】</a:t>
            </a:r>
            <a:r>
              <a:rPr lang="zh-CN" altLang="zh-CN" sz="2400" dirty="0"/>
              <a:t>甲企业委托乙企业加工一批应税消费品，甲企业为乙企业提供原材料，实际成本为150000元，支付乙企业加工费30000元，其中包括乙企业代垫的辅助材料500元。已知适用消费税税率为10％。同时该应税消费品，受托方无同类消费品销售价格。试计算乙企业代扣代缴应税消费品的消费税税额。</a:t>
            </a:r>
            <a:endParaRPr lang="zh-CN" altLang="zh-CN" sz="2400" dirty="0"/>
          </a:p>
          <a:p>
            <a:pPr eaLnBrk="1" hangingPunct="1">
              <a:lnSpc>
                <a:spcPct val="125000"/>
              </a:lnSpc>
              <a:spcBef>
                <a:spcPts val="25"/>
              </a:spcBef>
            </a:pPr>
            <a:r>
              <a:rPr lang="zh-CN" altLang="zh-CN" sz="2400" dirty="0"/>
              <a:t>【解析】</a:t>
            </a:r>
            <a:endParaRPr lang="zh-CN" altLang="zh-CN" sz="2400" dirty="0"/>
          </a:p>
          <a:p>
            <a:pPr eaLnBrk="1" hangingPunct="1">
              <a:lnSpc>
                <a:spcPct val="125000"/>
              </a:lnSpc>
              <a:spcBef>
                <a:spcPts val="25"/>
              </a:spcBef>
            </a:pPr>
            <a:r>
              <a:rPr lang="zh-CN" altLang="zh-CN" sz="2400" dirty="0"/>
              <a:t>组成计税价格</a:t>
            </a:r>
            <a:endParaRPr lang="zh-CN" altLang="zh-CN" sz="2400" dirty="0"/>
          </a:p>
          <a:p>
            <a:pPr eaLnBrk="1" hangingPunct="1">
              <a:lnSpc>
                <a:spcPct val="125000"/>
              </a:lnSpc>
              <a:spcBef>
                <a:spcPts val="25"/>
              </a:spcBef>
            </a:pPr>
            <a:r>
              <a:rPr lang="zh-CN" altLang="zh-CN" sz="2400" dirty="0"/>
              <a:t>＝（150000＋30000）÷（1-10％）＝200000（元）</a:t>
            </a:r>
            <a:endParaRPr lang="zh-CN" altLang="zh-CN" sz="2400" dirty="0"/>
          </a:p>
          <a:p>
            <a:pPr eaLnBrk="1" hangingPunct="1">
              <a:lnSpc>
                <a:spcPct val="125000"/>
              </a:lnSpc>
              <a:spcBef>
                <a:spcPts val="25"/>
              </a:spcBef>
            </a:pPr>
            <a:r>
              <a:rPr lang="zh-CN" altLang="zh-CN" sz="2400" dirty="0"/>
              <a:t>受托方代扣代缴消费税税额=200000×10％＝20000（元）</a:t>
            </a:r>
            <a:endParaRPr lang="zh-CN" altLang="zh-CN" sz="2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347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54978" name="Rectangle 3"/>
          <p:cNvSpPr>
            <a:spLocks noGrp="1"/>
          </p:cNvSpPr>
          <p:nvPr>
            <p:ph idx="1"/>
          </p:nvPr>
        </p:nvSpPr>
        <p:spPr>
          <a:xfrm>
            <a:off x="395288" y="1052513"/>
            <a:ext cx="8229600" cy="4495800"/>
          </a:xfrm>
        </p:spPr>
        <p:txBody>
          <a:bodyPr wrap="square" lIns="91440" tIns="45720" rIns="91440" bIns="45720" anchor="t" anchorCtr="0"/>
          <a:p>
            <a:pPr eaLnBrk="1" hangingPunct="1"/>
            <a:r>
              <a:rPr lang="zh-CN" altLang="en-US" dirty="0">
                <a:solidFill>
                  <a:srgbClr val="9933FF"/>
                </a:solidFill>
              </a:rPr>
              <a:t>②实行复合计税的</a:t>
            </a:r>
            <a:endParaRPr lang="zh-CN" altLang="en-US" dirty="0">
              <a:solidFill>
                <a:srgbClr val="9933FF"/>
              </a:solidFill>
            </a:endParaRPr>
          </a:p>
          <a:p>
            <a:pPr eaLnBrk="1" hangingPunct="1">
              <a:lnSpc>
                <a:spcPct val="120000"/>
              </a:lnSpc>
              <a:spcBef>
                <a:spcPts val="25"/>
              </a:spcBef>
            </a:pPr>
            <a:r>
              <a:rPr lang="zh-CN" altLang="en-US" sz="2400" dirty="0"/>
              <a:t>组成计税价格</a:t>
            </a:r>
            <a:endParaRPr lang="zh-CN" altLang="en-US" sz="2400" dirty="0"/>
          </a:p>
          <a:p>
            <a:pPr eaLnBrk="1" hangingPunct="1">
              <a:lnSpc>
                <a:spcPct val="120000"/>
              </a:lnSpc>
              <a:spcBef>
                <a:spcPts val="25"/>
              </a:spcBef>
            </a:pPr>
            <a:r>
              <a:rPr lang="zh-CN" altLang="en-US" sz="2400" dirty="0"/>
              <a:t>＝（材料成本＋加工费＋委托加工数量</a:t>
            </a:r>
            <a:r>
              <a:rPr lang="en-US" altLang="zh-CN" sz="2400" dirty="0"/>
              <a:t>×</a:t>
            </a:r>
            <a:r>
              <a:rPr lang="zh-CN" altLang="en-US" sz="2400" dirty="0"/>
              <a:t>消费税定额税率）</a:t>
            </a:r>
            <a:r>
              <a:rPr lang="en-US" altLang="zh-CN" sz="2400" dirty="0"/>
              <a:t>÷</a:t>
            </a:r>
            <a:r>
              <a:rPr lang="zh-CN" altLang="en-US" sz="2400" dirty="0"/>
              <a:t>（</a:t>
            </a:r>
            <a:r>
              <a:rPr lang="en-US" altLang="zh-CN" sz="2400" dirty="0"/>
              <a:t>1</a:t>
            </a:r>
            <a:r>
              <a:rPr lang="zh-CN" altLang="en-US" sz="2400" dirty="0"/>
              <a:t>－消费税比例税率）</a:t>
            </a:r>
            <a:endParaRPr lang="zh-CN" altLang="en-US" sz="2400" dirty="0"/>
          </a:p>
          <a:p>
            <a:pPr eaLnBrk="1" hangingPunct="1">
              <a:lnSpc>
                <a:spcPct val="120000"/>
              </a:lnSpc>
              <a:spcBef>
                <a:spcPts val="25"/>
              </a:spcBef>
            </a:pPr>
            <a:r>
              <a:rPr lang="zh-CN" altLang="en-US" sz="2400" dirty="0"/>
              <a:t>应纳消费税</a:t>
            </a:r>
            <a:endParaRPr lang="zh-CN" altLang="en-US" sz="2400" dirty="0"/>
          </a:p>
          <a:p>
            <a:pPr eaLnBrk="1" hangingPunct="1">
              <a:lnSpc>
                <a:spcPct val="120000"/>
              </a:lnSpc>
              <a:spcBef>
                <a:spcPts val="25"/>
              </a:spcBef>
            </a:pPr>
            <a:r>
              <a:rPr lang="zh-CN" altLang="en-US" sz="2400" dirty="0"/>
              <a:t>＝（材料成本＋加工费＋委托加工数量</a:t>
            </a:r>
            <a:r>
              <a:rPr lang="en-US" altLang="zh-CN" sz="2400" dirty="0"/>
              <a:t>×</a:t>
            </a:r>
            <a:r>
              <a:rPr lang="zh-CN" altLang="en-US" sz="2400" dirty="0"/>
              <a:t>消费税定额税率）</a:t>
            </a:r>
            <a:r>
              <a:rPr lang="en-US" altLang="zh-CN" sz="2400" dirty="0"/>
              <a:t>÷</a:t>
            </a:r>
            <a:r>
              <a:rPr lang="zh-CN" altLang="en-US" sz="2400" dirty="0"/>
              <a:t>（</a:t>
            </a:r>
            <a:r>
              <a:rPr lang="en-US" altLang="zh-CN" sz="2400" dirty="0"/>
              <a:t>1</a:t>
            </a:r>
            <a:r>
              <a:rPr lang="zh-CN" altLang="en-US" sz="2400" dirty="0"/>
              <a:t>－消费税比例税率）</a:t>
            </a:r>
            <a:r>
              <a:rPr lang="en-US" altLang="zh-CN" sz="2400" dirty="0"/>
              <a:t>×</a:t>
            </a:r>
            <a:r>
              <a:rPr lang="zh-CN" altLang="en-US" sz="2400" dirty="0"/>
              <a:t>消费税比例税率＋委托加工数量</a:t>
            </a:r>
            <a:r>
              <a:rPr lang="en-US" altLang="zh-CN" sz="2400" dirty="0"/>
              <a:t>×</a:t>
            </a:r>
            <a:r>
              <a:rPr lang="zh-CN" altLang="en-US" sz="2400" dirty="0"/>
              <a:t>消费税定额税率</a:t>
            </a:r>
            <a:endParaRPr lang="zh-CN" altLang="en-US"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4497"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56002" name="Rectangle 3"/>
          <p:cNvSpPr>
            <a:spLocks noGrp="1"/>
          </p:cNvSpPr>
          <p:nvPr>
            <p:ph idx="1"/>
          </p:nvPr>
        </p:nvSpPr>
        <p:spPr>
          <a:xfrm>
            <a:off x="457200" y="893763"/>
            <a:ext cx="8229600" cy="4495800"/>
          </a:xfrm>
        </p:spPr>
        <p:txBody>
          <a:bodyPr wrap="square" lIns="91440" tIns="45720" rIns="91440" bIns="45720" anchor="t" anchorCtr="0"/>
          <a:p>
            <a:pPr eaLnBrk="1" hangingPunct="1">
              <a:lnSpc>
                <a:spcPct val="120000"/>
              </a:lnSpc>
              <a:spcBef>
                <a:spcPts val="25"/>
              </a:spcBef>
            </a:pPr>
            <a:r>
              <a:rPr lang="en-US" altLang="zh-CN" sz="2400" dirty="0"/>
              <a:t>【</a:t>
            </a:r>
            <a:r>
              <a:rPr lang="zh-CN" altLang="en-US" sz="2400" dirty="0"/>
              <a:t>案例</a:t>
            </a:r>
            <a:r>
              <a:rPr lang="en-US" altLang="zh-CN" sz="2400" dirty="0"/>
              <a:t>】</a:t>
            </a:r>
            <a:r>
              <a:rPr lang="zh-CN" altLang="en-US" sz="2400" dirty="0"/>
              <a:t>甲公司为增值税一般纳税人，接受乙酒厂委托加工粮食白酒</a:t>
            </a:r>
            <a:r>
              <a:rPr lang="en-US" altLang="zh-CN" sz="2400" dirty="0"/>
              <a:t>2000</a:t>
            </a:r>
            <a:r>
              <a:rPr lang="zh-CN" altLang="en-US" sz="2400" dirty="0"/>
              <a:t>斤，乙酒厂提供的主要材料不含税成本为</a:t>
            </a:r>
            <a:r>
              <a:rPr lang="en-US" altLang="zh-CN" sz="2400" dirty="0"/>
              <a:t>30000</a:t>
            </a:r>
            <a:r>
              <a:rPr lang="zh-CN" altLang="en-US" sz="2400" dirty="0"/>
              <a:t>元，甲公司收取不含税加工费和代垫辅料费</a:t>
            </a:r>
            <a:r>
              <a:rPr lang="en-US" altLang="zh-CN" sz="2400" dirty="0"/>
              <a:t>10000</a:t>
            </a:r>
            <a:r>
              <a:rPr lang="zh-CN" altLang="en-US" sz="2400" dirty="0"/>
              <a:t>元，甲公司没有同类白酒的销售价格。已知粮食白酒消费税的定额税率为</a:t>
            </a:r>
            <a:r>
              <a:rPr lang="en-US" altLang="zh-CN" sz="2400" dirty="0"/>
              <a:t>0.5</a:t>
            </a:r>
            <a:r>
              <a:rPr lang="zh-CN" altLang="en-US" sz="2400" dirty="0"/>
              <a:t>元</a:t>
            </a:r>
            <a:r>
              <a:rPr lang="en-US" altLang="zh-CN" sz="2400" dirty="0"/>
              <a:t>/</a:t>
            </a:r>
            <a:r>
              <a:rPr lang="zh-CN" altLang="en-US" sz="2400" dirty="0"/>
              <a:t>斤，比例税率为</a:t>
            </a:r>
            <a:r>
              <a:rPr lang="en-US" altLang="zh-CN" sz="2400" dirty="0"/>
              <a:t>20</a:t>
            </a:r>
            <a:r>
              <a:rPr lang="zh-CN" altLang="en-US" sz="2400" dirty="0"/>
              <a:t>％。根据消费税法律制度的规定，甲公司应代收代缴的消费税</a:t>
            </a:r>
            <a:endParaRPr lang="zh-CN" altLang="en-US" sz="2400" dirty="0"/>
          </a:p>
          <a:p>
            <a:pPr eaLnBrk="1" hangingPunct="1">
              <a:lnSpc>
                <a:spcPct val="120000"/>
              </a:lnSpc>
              <a:spcBef>
                <a:spcPts val="25"/>
              </a:spcBef>
            </a:pPr>
            <a:r>
              <a:rPr lang="zh-CN" altLang="en-US" sz="2400" dirty="0"/>
              <a:t>＝（</a:t>
            </a:r>
            <a:r>
              <a:rPr lang="en-US" altLang="zh-CN" sz="2400" dirty="0"/>
              <a:t>30000</a:t>
            </a:r>
            <a:r>
              <a:rPr lang="zh-CN" altLang="en-US" sz="2400" dirty="0"/>
              <a:t>＋</a:t>
            </a:r>
            <a:r>
              <a:rPr lang="en-US" altLang="zh-CN" sz="2400" dirty="0"/>
              <a:t>10000</a:t>
            </a:r>
            <a:r>
              <a:rPr lang="zh-CN" altLang="en-US" sz="2400" dirty="0"/>
              <a:t>＋</a:t>
            </a:r>
            <a:r>
              <a:rPr lang="en-US" altLang="zh-CN" sz="2400" dirty="0"/>
              <a:t>2000×0.5</a:t>
            </a:r>
            <a:r>
              <a:rPr lang="zh-CN" altLang="en-US" sz="2400" dirty="0"/>
              <a:t>）</a:t>
            </a:r>
            <a:r>
              <a:rPr lang="en-US" altLang="zh-CN" sz="2400" dirty="0"/>
              <a:t>÷</a:t>
            </a:r>
            <a:r>
              <a:rPr lang="zh-CN" altLang="en-US" sz="2400" dirty="0"/>
              <a:t>（</a:t>
            </a:r>
            <a:r>
              <a:rPr lang="en-US" altLang="zh-CN" sz="2400" dirty="0"/>
              <a:t>1</a:t>
            </a:r>
            <a:r>
              <a:rPr lang="zh-CN" altLang="en-US" sz="2400" dirty="0"/>
              <a:t>－</a:t>
            </a:r>
            <a:r>
              <a:rPr lang="en-US" altLang="zh-CN" sz="2400" dirty="0"/>
              <a:t>20</a:t>
            </a:r>
            <a:r>
              <a:rPr lang="zh-CN" altLang="en-US" sz="2400" dirty="0"/>
              <a:t>％）</a:t>
            </a:r>
            <a:r>
              <a:rPr lang="en-US" altLang="zh-CN" sz="2400" dirty="0"/>
              <a:t>×20</a:t>
            </a:r>
            <a:r>
              <a:rPr lang="zh-CN" altLang="en-US" sz="2400" dirty="0"/>
              <a:t>％＋</a:t>
            </a:r>
            <a:r>
              <a:rPr lang="en-US" altLang="zh-CN" sz="2400" dirty="0"/>
              <a:t>2000×0.5</a:t>
            </a:r>
            <a:r>
              <a:rPr lang="zh-CN" altLang="en-US" sz="2400" dirty="0"/>
              <a:t>＝</a:t>
            </a:r>
            <a:r>
              <a:rPr lang="en-US" altLang="zh-CN" sz="2400" dirty="0"/>
              <a:t>11250</a:t>
            </a:r>
            <a:r>
              <a:rPr lang="zh-CN" altLang="en-US" sz="2400" dirty="0"/>
              <a:t>（元）。</a:t>
            </a:r>
            <a:endParaRPr lang="zh-CN" altLang="en-US" sz="2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756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57026" name="Rectangle 3"/>
          <p:cNvSpPr>
            <a:spLocks noGrp="1"/>
          </p:cNvSpPr>
          <p:nvPr>
            <p:ph idx="1"/>
          </p:nvPr>
        </p:nvSpPr>
        <p:spPr>
          <a:xfrm>
            <a:off x="457200" y="922338"/>
            <a:ext cx="8229600" cy="4495800"/>
          </a:xfrm>
        </p:spPr>
        <p:txBody>
          <a:bodyPr wrap="square" lIns="91440" tIns="45720" rIns="91440" bIns="45720" anchor="t" anchorCtr="0"/>
          <a:p>
            <a:pPr eaLnBrk="1" hangingPunct="1"/>
            <a:r>
              <a:rPr lang="zh-CN" altLang="en-US" dirty="0">
                <a:solidFill>
                  <a:schemeClr val="tx2"/>
                </a:solidFill>
              </a:rPr>
              <a:t>四、进口应税消费品应纳税额的计算</a:t>
            </a:r>
            <a:endParaRPr lang="zh-CN" altLang="en-US" dirty="0"/>
          </a:p>
          <a:p>
            <a:pPr eaLnBrk="1" hangingPunct="1"/>
            <a:endParaRPr lang="zh-CN" altLang="en-US" dirty="0"/>
          </a:p>
          <a:p>
            <a:pPr eaLnBrk="1" hangingPunct="1"/>
            <a:r>
              <a:rPr lang="zh-CN" altLang="en-US" dirty="0"/>
              <a:t>①</a:t>
            </a:r>
            <a:r>
              <a:rPr lang="zh-CN" altLang="en-US"/>
              <a:t>进口应税消费品</a:t>
            </a:r>
            <a:r>
              <a:rPr lang="zh-CN" altLang="en-US" dirty="0"/>
              <a:t>实行从价定率的</a:t>
            </a:r>
            <a:endParaRPr lang="zh-CN" altLang="en-US" dirty="0"/>
          </a:p>
          <a:p>
            <a:pPr eaLnBrk="1" hangingPunct="1">
              <a:lnSpc>
                <a:spcPct val="150000"/>
              </a:lnSpc>
            </a:pPr>
            <a:r>
              <a:rPr lang="zh-CN" altLang="en-US" sz="2400" dirty="0"/>
              <a:t>组成计税价格</a:t>
            </a:r>
            <a:endParaRPr lang="zh-CN" altLang="en-US" sz="2400" dirty="0"/>
          </a:p>
          <a:p>
            <a:pPr eaLnBrk="1" hangingPunct="1">
              <a:lnSpc>
                <a:spcPct val="150000"/>
              </a:lnSpc>
            </a:pPr>
            <a:r>
              <a:rPr lang="zh-CN" altLang="en-US" sz="2400" dirty="0"/>
              <a:t>＝（</a:t>
            </a:r>
            <a:r>
              <a:rPr lang="zh-CN" altLang="en-US" sz="2400" u="sng" dirty="0">
                <a:solidFill>
                  <a:srgbClr val="9933FF"/>
                </a:solidFill>
              </a:rPr>
              <a:t>关税完税价格＋关税</a:t>
            </a:r>
            <a:r>
              <a:rPr lang="zh-CN" altLang="en-US" sz="2400" dirty="0"/>
              <a:t>）</a:t>
            </a:r>
            <a:r>
              <a:rPr lang="en-US" altLang="zh-CN" sz="2400" dirty="0"/>
              <a:t>÷</a:t>
            </a:r>
            <a:r>
              <a:rPr lang="zh-CN" altLang="en-US" sz="2400" dirty="0"/>
              <a:t>（</a:t>
            </a:r>
            <a:r>
              <a:rPr lang="en-US" altLang="zh-CN" sz="2400" dirty="0"/>
              <a:t>1</a:t>
            </a:r>
            <a:r>
              <a:rPr lang="zh-CN" altLang="en-US" sz="2400" dirty="0"/>
              <a:t>－消费税比例税率）</a:t>
            </a:r>
            <a:endParaRPr lang="zh-CN" altLang="en-US" sz="2400" dirty="0"/>
          </a:p>
          <a:p>
            <a:pPr eaLnBrk="1" hangingPunct="1">
              <a:lnSpc>
                <a:spcPct val="150000"/>
              </a:lnSpc>
            </a:pPr>
            <a:r>
              <a:rPr lang="zh-CN" altLang="en-US" sz="2400" dirty="0"/>
              <a:t>应纳消费税</a:t>
            </a:r>
            <a:endParaRPr lang="zh-CN" altLang="en-US" sz="2400" dirty="0"/>
          </a:p>
          <a:p>
            <a:pPr eaLnBrk="1" hangingPunct="1">
              <a:lnSpc>
                <a:spcPct val="150000"/>
              </a:lnSpc>
            </a:pPr>
            <a:r>
              <a:rPr lang="zh-CN" altLang="en-US" sz="2400" dirty="0"/>
              <a:t>＝（关税完税价格＋关税）</a:t>
            </a:r>
            <a:r>
              <a:rPr lang="en-US" altLang="zh-CN" sz="2400" dirty="0"/>
              <a:t>÷</a:t>
            </a:r>
            <a:r>
              <a:rPr lang="zh-CN" altLang="en-US" sz="2400" dirty="0"/>
              <a:t>（</a:t>
            </a:r>
            <a:r>
              <a:rPr lang="en-US" altLang="zh-CN" sz="2400" dirty="0"/>
              <a:t>1</a:t>
            </a:r>
            <a:r>
              <a:rPr lang="zh-CN" altLang="en-US" sz="2400" dirty="0"/>
              <a:t>－消费税比例税率）</a:t>
            </a:r>
            <a:r>
              <a:rPr lang="en-US" altLang="zh-CN" sz="2400" dirty="0"/>
              <a:t>×</a:t>
            </a:r>
            <a:r>
              <a:rPr lang="zh-CN" altLang="en-US" sz="2400" dirty="0"/>
              <a:t>消费税比例税率</a:t>
            </a:r>
            <a:endParaRPr lang="zh-CN" altLang="en-US" sz="24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859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58050" name="Rectangle 3"/>
          <p:cNvSpPr>
            <a:spLocks noGrp="1"/>
          </p:cNvSpPr>
          <p:nvPr>
            <p:ph idx="1"/>
          </p:nvPr>
        </p:nvSpPr>
        <p:spPr>
          <a:xfrm>
            <a:off x="457200" y="1052513"/>
            <a:ext cx="8229600" cy="4856162"/>
          </a:xfrm>
        </p:spPr>
        <p:txBody>
          <a:bodyPr wrap="square" lIns="91440" tIns="45720" rIns="91440" bIns="45720" anchor="t" anchorCtr="0"/>
          <a:p>
            <a:pPr eaLnBrk="1" hangingPunct="1">
              <a:lnSpc>
                <a:spcPct val="125000"/>
              </a:lnSpc>
              <a:spcBef>
                <a:spcPts val="25"/>
              </a:spcBef>
            </a:pPr>
            <a:r>
              <a:rPr lang="en-US" altLang="zh-CN" sz="2400" dirty="0"/>
              <a:t>【</a:t>
            </a:r>
            <a:r>
              <a:rPr lang="zh-CN" altLang="en-US" sz="2400" dirty="0"/>
              <a:t>案例</a:t>
            </a:r>
            <a:r>
              <a:rPr lang="en-US" altLang="zh-CN" sz="2400" dirty="0"/>
              <a:t>】</a:t>
            </a:r>
            <a:r>
              <a:rPr lang="zh-CN" altLang="en-US" sz="2400" dirty="0"/>
              <a:t>某企业</a:t>
            </a:r>
            <a:r>
              <a:rPr lang="en-US" altLang="zh-CN" sz="2400" dirty="0"/>
              <a:t>2021</a:t>
            </a:r>
            <a:r>
              <a:rPr lang="zh-CN" altLang="en-US" sz="2400" dirty="0"/>
              <a:t>年</a:t>
            </a:r>
            <a:r>
              <a:rPr lang="en-US" altLang="zh-CN" sz="2400" dirty="0"/>
              <a:t>9</a:t>
            </a:r>
            <a:r>
              <a:rPr lang="zh-CN" altLang="en-US" sz="2400" dirty="0"/>
              <a:t>月进口一批烟丝，关税完税价格为</a:t>
            </a:r>
            <a:r>
              <a:rPr lang="en-US" altLang="zh-CN" sz="2400" dirty="0"/>
              <a:t>100</a:t>
            </a:r>
            <a:r>
              <a:rPr lang="zh-CN" altLang="en-US" sz="2400" dirty="0"/>
              <a:t>万元。已知：烟丝适用的关税税率为</a:t>
            </a:r>
            <a:r>
              <a:rPr lang="en-US" altLang="zh-CN" sz="2400" dirty="0"/>
              <a:t>40</a:t>
            </a:r>
            <a:r>
              <a:rPr lang="zh-CN" altLang="en-US" sz="2400" dirty="0"/>
              <a:t>％，消费税税率为</a:t>
            </a:r>
            <a:r>
              <a:rPr lang="en-US" altLang="zh-CN" sz="2400" dirty="0"/>
              <a:t>30</a:t>
            </a:r>
            <a:r>
              <a:rPr lang="zh-CN" altLang="en-US" sz="2400" dirty="0"/>
              <a:t>％。则</a:t>
            </a:r>
            <a:endParaRPr lang="zh-CN" altLang="en-US" sz="2400" dirty="0"/>
          </a:p>
          <a:p>
            <a:pPr eaLnBrk="1" hangingPunct="1">
              <a:lnSpc>
                <a:spcPct val="125000"/>
              </a:lnSpc>
              <a:spcBef>
                <a:spcPts val="25"/>
              </a:spcBef>
            </a:pPr>
            <a:r>
              <a:rPr lang="zh-CN" altLang="en-US" sz="2400" dirty="0"/>
              <a:t>（</a:t>
            </a:r>
            <a:r>
              <a:rPr lang="en-US" altLang="zh-CN" sz="2400" dirty="0"/>
              <a:t>1</a:t>
            </a:r>
            <a:r>
              <a:rPr lang="zh-CN" altLang="en-US" sz="2400" dirty="0"/>
              <a:t>）关税＝</a:t>
            </a:r>
            <a:r>
              <a:rPr lang="en-US" altLang="zh-CN" sz="2400" dirty="0"/>
              <a:t>100×40</a:t>
            </a:r>
            <a:r>
              <a:rPr lang="zh-CN" altLang="en-US" sz="2400" dirty="0"/>
              <a:t>％＝</a:t>
            </a:r>
            <a:r>
              <a:rPr lang="en-US" altLang="zh-CN" sz="2400" dirty="0"/>
              <a:t>40</a:t>
            </a:r>
            <a:r>
              <a:rPr lang="zh-CN" altLang="en-US" sz="2400" dirty="0"/>
              <a:t>（万元）</a:t>
            </a:r>
            <a:endParaRPr lang="zh-CN" altLang="en-US" sz="2400" dirty="0"/>
          </a:p>
          <a:p>
            <a:pPr eaLnBrk="1" hangingPunct="1">
              <a:lnSpc>
                <a:spcPct val="125000"/>
              </a:lnSpc>
              <a:spcBef>
                <a:spcPts val="25"/>
              </a:spcBef>
            </a:pPr>
            <a:r>
              <a:rPr lang="zh-CN" altLang="en-US" sz="2400" dirty="0"/>
              <a:t>（</a:t>
            </a:r>
            <a:r>
              <a:rPr lang="en-US" altLang="zh-CN" sz="2400" dirty="0"/>
              <a:t>2</a:t>
            </a:r>
            <a:r>
              <a:rPr lang="zh-CN" altLang="en-US" sz="2400" dirty="0"/>
              <a:t>）进口消费税</a:t>
            </a:r>
            <a:endParaRPr lang="zh-CN" altLang="en-US" sz="2400" dirty="0"/>
          </a:p>
          <a:p>
            <a:pPr eaLnBrk="1" hangingPunct="1">
              <a:lnSpc>
                <a:spcPct val="125000"/>
              </a:lnSpc>
              <a:spcBef>
                <a:spcPts val="25"/>
              </a:spcBef>
            </a:pPr>
            <a:r>
              <a:rPr lang="zh-CN" altLang="en-US" sz="2400" dirty="0"/>
              <a:t>＝（</a:t>
            </a:r>
            <a:r>
              <a:rPr lang="en-US" altLang="zh-CN" sz="2400" dirty="0"/>
              <a:t>100</a:t>
            </a:r>
            <a:r>
              <a:rPr lang="zh-CN" altLang="en-US" sz="2400" dirty="0"/>
              <a:t>＋</a:t>
            </a:r>
            <a:r>
              <a:rPr lang="en-US" altLang="zh-CN" sz="2400" dirty="0"/>
              <a:t>40</a:t>
            </a:r>
            <a:r>
              <a:rPr lang="zh-CN" altLang="en-US" sz="2400" dirty="0"/>
              <a:t>）</a:t>
            </a:r>
            <a:r>
              <a:rPr lang="en-US" altLang="zh-CN" sz="2400" dirty="0"/>
              <a:t>÷</a:t>
            </a:r>
            <a:r>
              <a:rPr lang="zh-CN" altLang="en-US" sz="2400" dirty="0"/>
              <a:t>（</a:t>
            </a:r>
            <a:r>
              <a:rPr lang="en-US" altLang="zh-CN" sz="2400" dirty="0"/>
              <a:t>1</a:t>
            </a:r>
            <a:r>
              <a:rPr lang="zh-CN" altLang="en-US" sz="2400" dirty="0"/>
              <a:t>－</a:t>
            </a:r>
            <a:r>
              <a:rPr lang="en-US" altLang="zh-CN" sz="2400" dirty="0"/>
              <a:t>30</a:t>
            </a:r>
            <a:r>
              <a:rPr lang="zh-CN" altLang="en-US" sz="2400" dirty="0"/>
              <a:t>％）</a:t>
            </a:r>
            <a:r>
              <a:rPr lang="en-US" altLang="zh-CN" sz="2400" dirty="0"/>
              <a:t>×30</a:t>
            </a:r>
            <a:r>
              <a:rPr lang="zh-CN" altLang="en-US" sz="2400" dirty="0"/>
              <a:t>％＝</a:t>
            </a:r>
            <a:r>
              <a:rPr lang="en-US" altLang="zh-CN" sz="2400" dirty="0"/>
              <a:t>60</a:t>
            </a:r>
            <a:r>
              <a:rPr lang="zh-CN" altLang="en-US" sz="2400" dirty="0"/>
              <a:t>（万元）</a:t>
            </a:r>
            <a:endParaRPr lang="zh-CN" altLang="en-US" sz="2400" dirty="0"/>
          </a:p>
          <a:p>
            <a:pPr eaLnBrk="1" hangingPunct="1">
              <a:lnSpc>
                <a:spcPct val="125000"/>
              </a:lnSpc>
              <a:spcBef>
                <a:spcPts val="25"/>
              </a:spcBef>
            </a:pPr>
            <a:r>
              <a:rPr lang="zh-CN" altLang="en-US" sz="2400" dirty="0"/>
              <a:t>（</a:t>
            </a:r>
            <a:r>
              <a:rPr lang="en-US" altLang="zh-CN" sz="2400" dirty="0"/>
              <a:t>3</a:t>
            </a:r>
            <a:r>
              <a:rPr lang="zh-CN" altLang="en-US" sz="2400" dirty="0"/>
              <a:t>）进口增值税</a:t>
            </a:r>
            <a:endParaRPr lang="zh-CN" altLang="en-US" sz="2400" dirty="0"/>
          </a:p>
          <a:p>
            <a:pPr eaLnBrk="1" hangingPunct="1">
              <a:lnSpc>
                <a:spcPct val="125000"/>
              </a:lnSpc>
              <a:spcBef>
                <a:spcPts val="25"/>
              </a:spcBef>
            </a:pPr>
            <a:r>
              <a:rPr lang="zh-CN" altLang="en-US" sz="2400" dirty="0"/>
              <a:t>＝（</a:t>
            </a:r>
            <a:r>
              <a:rPr lang="en-US" altLang="zh-CN" sz="2400" dirty="0"/>
              <a:t>100</a:t>
            </a:r>
            <a:r>
              <a:rPr lang="zh-CN" altLang="en-US" sz="2400" dirty="0"/>
              <a:t>＋</a:t>
            </a:r>
            <a:r>
              <a:rPr lang="en-US" altLang="zh-CN" sz="2400" dirty="0"/>
              <a:t>40</a:t>
            </a:r>
            <a:r>
              <a:rPr lang="zh-CN" altLang="en-US" sz="2400" dirty="0"/>
              <a:t>）</a:t>
            </a:r>
            <a:r>
              <a:rPr lang="en-US" altLang="zh-CN" sz="2400" dirty="0"/>
              <a:t>÷</a:t>
            </a:r>
            <a:r>
              <a:rPr lang="zh-CN" altLang="en-US" sz="2400" dirty="0"/>
              <a:t>（</a:t>
            </a:r>
            <a:r>
              <a:rPr lang="en-US" altLang="zh-CN" sz="2400" dirty="0"/>
              <a:t>1</a:t>
            </a:r>
            <a:r>
              <a:rPr lang="zh-CN" altLang="en-US" sz="2400" dirty="0"/>
              <a:t>－</a:t>
            </a:r>
            <a:r>
              <a:rPr lang="en-US" altLang="zh-CN" sz="2400" dirty="0"/>
              <a:t>30</a:t>
            </a:r>
            <a:r>
              <a:rPr lang="zh-CN" altLang="en-US" sz="2400" dirty="0"/>
              <a:t>％）</a:t>
            </a:r>
            <a:r>
              <a:rPr lang="en-US" altLang="zh-CN" sz="2400" dirty="0"/>
              <a:t>×13</a:t>
            </a:r>
            <a:r>
              <a:rPr lang="zh-CN" altLang="en-US" sz="2400" dirty="0"/>
              <a:t>％＝</a:t>
            </a:r>
            <a:r>
              <a:rPr lang="en-US" altLang="zh-CN" sz="2400" dirty="0"/>
              <a:t>26</a:t>
            </a:r>
            <a:r>
              <a:rPr lang="zh-CN" altLang="en-US" sz="2400" dirty="0"/>
              <a:t>（万元）</a:t>
            </a:r>
            <a:endParaRPr lang="zh-CN" altLang="en-US" sz="2400" dirty="0"/>
          </a:p>
          <a:p>
            <a:pPr eaLnBrk="1" hangingPunct="1">
              <a:lnSpc>
                <a:spcPct val="125000"/>
              </a:lnSpc>
              <a:spcBef>
                <a:spcPts val="25"/>
              </a:spcBef>
            </a:pPr>
            <a:r>
              <a:rPr lang="zh-CN" altLang="en-US" sz="2400" dirty="0"/>
              <a:t>或者：</a:t>
            </a:r>
            <a:endParaRPr lang="zh-CN" altLang="en-US" sz="2400" dirty="0"/>
          </a:p>
          <a:p>
            <a:pPr eaLnBrk="1" hangingPunct="1">
              <a:lnSpc>
                <a:spcPct val="125000"/>
              </a:lnSpc>
              <a:spcBef>
                <a:spcPts val="25"/>
              </a:spcBef>
            </a:pPr>
            <a:r>
              <a:rPr lang="zh-CN" altLang="en-US" sz="2400" dirty="0"/>
              <a:t>进口增值税＝（</a:t>
            </a:r>
            <a:r>
              <a:rPr lang="en-US" altLang="zh-CN" sz="2400" dirty="0"/>
              <a:t>100</a:t>
            </a:r>
            <a:r>
              <a:rPr lang="zh-CN" altLang="en-US" sz="2400" dirty="0"/>
              <a:t>＋</a:t>
            </a:r>
            <a:r>
              <a:rPr lang="en-US" altLang="zh-CN" sz="2400" dirty="0"/>
              <a:t>40</a:t>
            </a:r>
            <a:r>
              <a:rPr lang="zh-CN" altLang="en-US" sz="2400" dirty="0"/>
              <a:t>＋</a:t>
            </a:r>
            <a:r>
              <a:rPr lang="en-US" altLang="zh-CN" sz="2400" dirty="0"/>
              <a:t>60</a:t>
            </a:r>
            <a:r>
              <a:rPr lang="zh-CN" altLang="en-US" sz="2400" dirty="0"/>
              <a:t>）</a:t>
            </a:r>
            <a:r>
              <a:rPr lang="en-US" altLang="zh-CN" sz="2400" dirty="0"/>
              <a:t>×13</a:t>
            </a:r>
            <a:r>
              <a:rPr lang="zh-CN" altLang="en-US" sz="2400" dirty="0"/>
              <a:t>％＝</a:t>
            </a:r>
            <a:r>
              <a:rPr lang="en-US" altLang="zh-CN" sz="2400" dirty="0"/>
              <a:t>26</a:t>
            </a:r>
            <a:r>
              <a:rPr lang="zh-CN" altLang="en-US" sz="2400" dirty="0"/>
              <a:t>（万元）。</a:t>
            </a:r>
            <a:endParaRPr lang="zh-CN" altLang="en-US" sz="2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9073" name="标题 1"/>
          <p:cNvSpPr>
            <a:spLocks noGrp="1"/>
          </p:cNvSpPr>
          <p:nvPr>
            <p:ph type="title"/>
          </p:nvPr>
        </p:nvSpPr>
        <p:spPr/>
        <p:txBody>
          <a:bodyPr wrap="square" lIns="91440" tIns="45720" rIns="91440" bIns="45720" anchor="ctr" anchorCtr="0"/>
          <a:p>
            <a:endParaRPr lang="zh-CN" altLang="en-US"/>
          </a:p>
        </p:txBody>
      </p:sp>
      <p:sp>
        <p:nvSpPr>
          <p:cNvPr id="259074" name="内容占位符 2"/>
          <p:cNvSpPr>
            <a:spLocks noGrp="1"/>
          </p:cNvSpPr>
          <p:nvPr>
            <p:ph idx="1"/>
          </p:nvPr>
        </p:nvSpPr>
        <p:spPr/>
        <p:txBody>
          <a:bodyPr anchor="t" anchorCtr="0"/>
          <a:p>
            <a:r>
              <a:rPr lang="zh-CN" altLang="en-US" dirty="0"/>
              <a:t>②</a:t>
            </a:r>
            <a:r>
              <a:rPr lang="zh-CN" altLang="en-US"/>
              <a:t>进口应税消费品实行从量定额的</a:t>
            </a:r>
            <a:endParaRPr lang="zh-CN" altLang="en-US"/>
          </a:p>
          <a:p>
            <a:endParaRPr lang="zh-CN" altLang="en-US"/>
          </a:p>
          <a:p>
            <a:r>
              <a:rPr lang="zh-CN" altLang="en-US"/>
              <a:t>应纳税额=应税消费品数量×消费税单位税额</a:t>
            </a:r>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0641"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0098" name="Rectangle 3"/>
          <p:cNvSpPr>
            <a:spLocks noGrp="1"/>
          </p:cNvSpPr>
          <p:nvPr>
            <p:ph idx="1"/>
          </p:nvPr>
        </p:nvSpPr>
        <p:spPr>
          <a:xfrm>
            <a:off x="298450" y="390525"/>
            <a:ext cx="8229600" cy="4495800"/>
          </a:xfrm>
        </p:spPr>
        <p:txBody>
          <a:bodyPr wrap="square" lIns="91440" tIns="45720" rIns="91440" bIns="45720" anchor="t" anchorCtr="0"/>
          <a:p>
            <a:pPr eaLnBrk="1" hangingPunct="1"/>
            <a:r>
              <a:rPr lang="zh-CN" altLang="en-US" dirty="0">
                <a:latin typeface="Calibri" panose="020F0502020204030204" pitchFamily="34" charset="0"/>
              </a:rPr>
              <a:t>③</a:t>
            </a:r>
            <a:r>
              <a:rPr lang="zh-CN" altLang="en-US"/>
              <a:t>进口应税消费品</a:t>
            </a:r>
            <a:r>
              <a:rPr lang="zh-CN" altLang="en-US" dirty="0"/>
              <a:t>实行复合计税的</a:t>
            </a:r>
            <a:endParaRPr lang="zh-CN" altLang="en-US" dirty="0"/>
          </a:p>
          <a:p>
            <a:pPr eaLnBrk="1" hangingPunct="1"/>
            <a:endParaRPr lang="zh-CN" altLang="en-US" dirty="0"/>
          </a:p>
          <a:p>
            <a:pPr eaLnBrk="1" hangingPunct="1">
              <a:lnSpc>
                <a:spcPct val="120000"/>
              </a:lnSpc>
              <a:spcBef>
                <a:spcPts val="25"/>
              </a:spcBef>
            </a:pPr>
            <a:r>
              <a:rPr lang="zh-CN" altLang="en-US" sz="2400" dirty="0"/>
              <a:t>组成计税价格</a:t>
            </a:r>
            <a:endParaRPr lang="zh-CN" altLang="en-US" sz="2400" dirty="0"/>
          </a:p>
          <a:p>
            <a:pPr eaLnBrk="1" hangingPunct="1">
              <a:lnSpc>
                <a:spcPct val="120000"/>
              </a:lnSpc>
              <a:spcBef>
                <a:spcPts val="25"/>
              </a:spcBef>
            </a:pPr>
            <a:r>
              <a:rPr lang="zh-CN" altLang="en-US" sz="2400" dirty="0"/>
              <a:t>＝（关税完税价格＋关税＋进口数量</a:t>
            </a:r>
            <a:r>
              <a:rPr lang="en-US" altLang="zh-CN" sz="2400" dirty="0"/>
              <a:t>×</a:t>
            </a:r>
            <a:r>
              <a:rPr lang="zh-CN" altLang="en-US" sz="2400" dirty="0"/>
              <a:t>消费税定额税率）</a:t>
            </a:r>
            <a:r>
              <a:rPr lang="en-US" altLang="zh-CN" sz="2400" dirty="0"/>
              <a:t>÷</a:t>
            </a:r>
            <a:r>
              <a:rPr lang="zh-CN" altLang="en-US" sz="2400" dirty="0"/>
              <a:t>（</a:t>
            </a:r>
            <a:r>
              <a:rPr lang="en-US" altLang="zh-CN" sz="2400" dirty="0"/>
              <a:t>1</a:t>
            </a:r>
            <a:r>
              <a:rPr lang="zh-CN" altLang="en-US" sz="2400" dirty="0"/>
              <a:t>－消费税比例税率）</a:t>
            </a:r>
            <a:endParaRPr lang="zh-CN" altLang="en-US" sz="2400" dirty="0"/>
          </a:p>
          <a:p>
            <a:pPr eaLnBrk="1" hangingPunct="1">
              <a:lnSpc>
                <a:spcPct val="120000"/>
              </a:lnSpc>
              <a:spcBef>
                <a:spcPts val="25"/>
              </a:spcBef>
            </a:pPr>
            <a:r>
              <a:rPr lang="zh-CN" altLang="en-US" sz="2400" dirty="0"/>
              <a:t>应纳消费税</a:t>
            </a:r>
            <a:endParaRPr lang="zh-CN" altLang="en-US" sz="2400" dirty="0"/>
          </a:p>
          <a:p>
            <a:pPr eaLnBrk="1" hangingPunct="1">
              <a:lnSpc>
                <a:spcPct val="120000"/>
              </a:lnSpc>
              <a:spcBef>
                <a:spcPts val="25"/>
              </a:spcBef>
            </a:pPr>
            <a:r>
              <a:rPr lang="zh-CN" altLang="en-US" sz="2400" dirty="0"/>
              <a:t>＝组成计税价格</a:t>
            </a:r>
            <a:r>
              <a:rPr lang="en-US" altLang="zh-CN" sz="2400" dirty="0"/>
              <a:t>×</a:t>
            </a:r>
            <a:r>
              <a:rPr lang="zh-CN" altLang="en-US" sz="2400" dirty="0"/>
              <a:t>消费税比例税率＋进口数量</a:t>
            </a:r>
            <a:r>
              <a:rPr lang="en-US" altLang="zh-CN" sz="2400" dirty="0"/>
              <a:t>×</a:t>
            </a:r>
            <a:r>
              <a:rPr lang="zh-CN" altLang="en-US" sz="2400" dirty="0"/>
              <a:t>消费税定额税率</a:t>
            </a:r>
            <a:endParaRPr lang="zh-CN" altLang="en-US" sz="2400" dirty="0"/>
          </a:p>
          <a:p>
            <a:pPr eaLnBrk="1" hangingPunct="1">
              <a:lnSpc>
                <a:spcPct val="120000"/>
              </a:lnSpc>
              <a:spcBef>
                <a:spcPts val="25"/>
              </a:spcBef>
            </a:pPr>
            <a:r>
              <a:rPr lang="en-US" altLang="zh-CN" sz="2400" dirty="0"/>
              <a:t>=</a:t>
            </a:r>
            <a:r>
              <a:rPr lang="zh-CN" altLang="en-US" sz="2400" dirty="0"/>
              <a:t>（关税完税价格＋关税＋进口数量</a:t>
            </a:r>
            <a:r>
              <a:rPr lang="en-US" altLang="zh-CN" sz="2400" dirty="0"/>
              <a:t>×</a:t>
            </a:r>
            <a:r>
              <a:rPr lang="zh-CN" altLang="en-US" sz="2400" dirty="0"/>
              <a:t>消费税定额税率）</a:t>
            </a:r>
            <a:r>
              <a:rPr lang="en-US" altLang="zh-CN" sz="2400" dirty="0"/>
              <a:t>÷</a:t>
            </a:r>
            <a:r>
              <a:rPr lang="zh-CN" altLang="en-US" sz="2400" dirty="0"/>
              <a:t>（</a:t>
            </a:r>
            <a:r>
              <a:rPr lang="en-US" altLang="zh-CN" sz="2400" dirty="0"/>
              <a:t>1</a:t>
            </a:r>
            <a:r>
              <a:rPr lang="zh-CN" altLang="en-US" sz="2400" dirty="0"/>
              <a:t>－消费税比例税率）</a:t>
            </a:r>
            <a:r>
              <a:rPr lang="en-US" altLang="zh-CN" sz="2400" dirty="0"/>
              <a:t>×</a:t>
            </a:r>
            <a:r>
              <a:rPr lang="zh-CN" altLang="en-US" sz="2400" dirty="0"/>
              <a:t>消费税比例税率＋进口数量</a:t>
            </a:r>
            <a:r>
              <a:rPr lang="en-US" altLang="zh-CN" sz="2400" dirty="0"/>
              <a:t>×</a:t>
            </a:r>
            <a:r>
              <a:rPr lang="zh-CN" altLang="en-US" sz="2400" dirty="0"/>
              <a:t>消费税定额税率</a:t>
            </a:r>
            <a:endParaRPr lang="zh-CN" altLang="en-US" sz="2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166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1122" name="Rectangle 3"/>
          <p:cNvSpPr>
            <a:spLocks noGrp="1"/>
          </p:cNvSpPr>
          <p:nvPr>
            <p:ph idx="1"/>
          </p:nvPr>
        </p:nvSpPr>
        <p:spPr>
          <a:xfrm>
            <a:off x="0" y="908050"/>
            <a:ext cx="9144000" cy="5400675"/>
          </a:xfrm>
        </p:spPr>
        <p:txBody>
          <a:bodyPr wrap="square" lIns="91440" tIns="45720" rIns="91440" bIns="45720" anchor="t" anchorCtr="0"/>
          <a:p>
            <a:pPr eaLnBrk="1" hangingPunct="1">
              <a:lnSpc>
                <a:spcPct val="120000"/>
              </a:lnSpc>
              <a:spcBef>
                <a:spcPts val="25"/>
              </a:spcBef>
            </a:pPr>
            <a:r>
              <a:rPr lang="en-US" altLang="zh-CN" sz="2400" dirty="0"/>
              <a:t>【</a:t>
            </a:r>
            <a:r>
              <a:rPr lang="zh-CN" altLang="en-US" sz="2400" dirty="0"/>
              <a:t>案例</a:t>
            </a:r>
            <a:r>
              <a:rPr lang="en-US" altLang="zh-CN" sz="2400" dirty="0"/>
              <a:t>】</a:t>
            </a:r>
            <a:r>
              <a:rPr lang="zh-CN" altLang="en-US" sz="2400" dirty="0"/>
              <a:t>某企业（增值税一般纳税人）</a:t>
            </a:r>
            <a:r>
              <a:rPr lang="en-US" altLang="zh-CN" sz="2400" dirty="0"/>
              <a:t>2023</a:t>
            </a:r>
            <a:r>
              <a:rPr lang="zh-CN" altLang="en-US" sz="2400" dirty="0"/>
              <a:t>年</a:t>
            </a:r>
            <a:r>
              <a:rPr lang="en-US" altLang="zh-CN" sz="2400" dirty="0"/>
              <a:t>4</a:t>
            </a:r>
            <a:r>
              <a:rPr lang="zh-CN" altLang="en-US" sz="2400" dirty="0"/>
              <a:t>月进口卷烟</a:t>
            </a:r>
            <a:r>
              <a:rPr lang="en-US" altLang="zh-CN" sz="2400" dirty="0"/>
              <a:t>200</a:t>
            </a:r>
            <a:r>
              <a:rPr lang="zh-CN" altLang="en-US" sz="2400" dirty="0"/>
              <a:t>标准箱，每标准箱的关税完税价格</a:t>
            </a:r>
            <a:r>
              <a:rPr lang="en-US" altLang="zh-CN" sz="2400" dirty="0"/>
              <a:t>60000</a:t>
            </a:r>
            <a:r>
              <a:rPr lang="zh-CN" altLang="en-US" sz="2400" dirty="0"/>
              <a:t>元。已知：关税税率为</a:t>
            </a:r>
            <a:r>
              <a:rPr lang="en-US" altLang="zh-CN" sz="2400" dirty="0"/>
              <a:t>25</a:t>
            </a:r>
            <a:r>
              <a:rPr lang="zh-CN" altLang="en-US" sz="2400" dirty="0"/>
              <a:t>％，该批卷烟的消费税比例税率为</a:t>
            </a:r>
            <a:r>
              <a:rPr lang="en-US" altLang="zh-CN" sz="2400" dirty="0"/>
              <a:t>56</a:t>
            </a:r>
            <a:r>
              <a:rPr lang="zh-CN" altLang="en-US" sz="2400" dirty="0"/>
              <a:t>％，定额税率为</a:t>
            </a:r>
            <a:r>
              <a:rPr lang="en-US" altLang="zh-CN" sz="2400" dirty="0"/>
              <a:t>150</a:t>
            </a:r>
            <a:r>
              <a:rPr lang="zh-CN" altLang="en-US" sz="2400" dirty="0"/>
              <a:t>元</a:t>
            </a:r>
            <a:r>
              <a:rPr lang="en-US" altLang="zh-CN" sz="2400" dirty="0"/>
              <a:t>/</a:t>
            </a:r>
            <a:r>
              <a:rPr lang="zh-CN" altLang="en-US" sz="2400" dirty="0"/>
              <a:t>标准箱。在本题中：</a:t>
            </a:r>
            <a:endParaRPr lang="zh-CN" altLang="en-US" sz="2400" dirty="0"/>
          </a:p>
          <a:p>
            <a:pPr eaLnBrk="1" hangingPunct="1">
              <a:lnSpc>
                <a:spcPct val="120000"/>
              </a:lnSpc>
              <a:spcBef>
                <a:spcPts val="25"/>
              </a:spcBef>
            </a:pPr>
            <a:r>
              <a:rPr lang="zh-CN" altLang="en-US" sz="2400" dirty="0"/>
              <a:t>（</a:t>
            </a:r>
            <a:r>
              <a:rPr lang="en-US" altLang="zh-CN" sz="2400" dirty="0"/>
              <a:t>1</a:t>
            </a:r>
            <a:r>
              <a:rPr lang="zh-CN" altLang="en-US" sz="2400" dirty="0"/>
              <a:t>）应缴纳关税＝</a:t>
            </a:r>
            <a:r>
              <a:rPr lang="en-US" altLang="zh-CN" sz="2400" dirty="0"/>
              <a:t>60000×200×25</a:t>
            </a:r>
            <a:r>
              <a:rPr lang="zh-CN" altLang="en-US" sz="2400" dirty="0"/>
              <a:t>％＝</a:t>
            </a:r>
            <a:r>
              <a:rPr lang="en-US" altLang="zh-CN" sz="2400" dirty="0"/>
              <a:t>3000000</a:t>
            </a:r>
            <a:r>
              <a:rPr lang="zh-CN" altLang="en-US" sz="2400" dirty="0"/>
              <a:t>（元）</a:t>
            </a:r>
            <a:endParaRPr lang="zh-CN" altLang="en-US" sz="2400" dirty="0"/>
          </a:p>
          <a:p>
            <a:pPr eaLnBrk="1" hangingPunct="1">
              <a:lnSpc>
                <a:spcPct val="120000"/>
              </a:lnSpc>
              <a:spcBef>
                <a:spcPts val="25"/>
              </a:spcBef>
            </a:pPr>
            <a:r>
              <a:rPr lang="zh-CN" altLang="en-US" sz="2400" dirty="0"/>
              <a:t>（</a:t>
            </a:r>
            <a:r>
              <a:rPr lang="en-US" altLang="zh-CN" sz="2400" dirty="0"/>
              <a:t>2</a:t>
            </a:r>
            <a:r>
              <a:rPr lang="zh-CN" altLang="en-US" sz="2400" dirty="0"/>
              <a:t>）应缴纳消费税＝（</a:t>
            </a:r>
            <a:r>
              <a:rPr lang="en-US" altLang="zh-CN" sz="2400" dirty="0"/>
              <a:t>60000×200</a:t>
            </a:r>
            <a:r>
              <a:rPr lang="zh-CN" altLang="en-US" sz="2400" dirty="0"/>
              <a:t>＋</a:t>
            </a:r>
            <a:r>
              <a:rPr lang="en-US" altLang="zh-CN" sz="2400" dirty="0"/>
              <a:t>3000000</a:t>
            </a:r>
            <a:r>
              <a:rPr lang="zh-CN" altLang="en-US" sz="2400" dirty="0"/>
              <a:t>＋</a:t>
            </a:r>
            <a:r>
              <a:rPr lang="en-US" altLang="zh-CN" sz="2400" dirty="0"/>
              <a:t>150×200</a:t>
            </a:r>
            <a:r>
              <a:rPr lang="zh-CN" altLang="en-US" sz="2400" dirty="0"/>
              <a:t>）</a:t>
            </a:r>
            <a:r>
              <a:rPr lang="en-US" altLang="zh-CN" sz="2400" dirty="0"/>
              <a:t>÷</a:t>
            </a:r>
            <a:r>
              <a:rPr lang="zh-CN" altLang="en-US" sz="2400" dirty="0"/>
              <a:t>（</a:t>
            </a:r>
            <a:r>
              <a:rPr lang="en-US" altLang="zh-CN" sz="2400" dirty="0"/>
              <a:t>1</a:t>
            </a:r>
            <a:r>
              <a:rPr lang="zh-CN" altLang="en-US" sz="2400" dirty="0"/>
              <a:t>－</a:t>
            </a:r>
            <a:r>
              <a:rPr lang="en-US" altLang="zh-CN" sz="2400" dirty="0"/>
              <a:t>56</a:t>
            </a:r>
            <a:r>
              <a:rPr lang="zh-CN" altLang="en-US" sz="2400" dirty="0"/>
              <a:t>％）</a:t>
            </a:r>
            <a:r>
              <a:rPr lang="en-US" altLang="zh-CN" sz="2400" dirty="0"/>
              <a:t>×56</a:t>
            </a:r>
            <a:r>
              <a:rPr lang="zh-CN" altLang="en-US" sz="2400" dirty="0"/>
              <a:t>％＋</a:t>
            </a:r>
            <a:r>
              <a:rPr lang="en-US" altLang="zh-CN" sz="2400" dirty="0"/>
              <a:t>150×200</a:t>
            </a:r>
            <a:r>
              <a:rPr lang="zh-CN" altLang="en-US" sz="2400" dirty="0"/>
              <a:t>＝</a:t>
            </a:r>
            <a:r>
              <a:rPr lang="en-US" altLang="zh-CN" sz="2400" dirty="0"/>
              <a:t>19159090.91</a:t>
            </a:r>
            <a:r>
              <a:rPr lang="zh-CN" altLang="en-US" sz="2400" dirty="0"/>
              <a:t>（元）</a:t>
            </a:r>
            <a:endParaRPr lang="zh-CN" altLang="en-US" sz="2400" dirty="0"/>
          </a:p>
          <a:p>
            <a:pPr eaLnBrk="1" hangingPunct="1">
              <a:lnSpc>
                <a:spcPct val="120000"/>
              </a:lnSpc>
              <a:spcBef>
                <a:spcPts val="25"/>
              </a:spcBef>
            </a:pPr>
            <a:r>
              <a:rPr lang="zh-CN" altLang="en-US" sz="2400" dirty="0"/>
              <a:t>（</a:t>
            </a:r>
            <a:r>
              <a:rPr lang="en-US" altLang="zh-CN" sz="2400" dirty="0"/>
              <a:t>3</a:t>
            </a:r>
            <a:r>
              <a:rPr lang="zh-CN" altLang="en-US" sz="2400" dirty="0"/>
              <a:t>）应缴纳增值税＝（</a:t>
            </a:r>
            <a:r>
              <a:rPr lang="en-US" altLang="zh-CN" sz="2400" dirty="0"/>
              <a:t>60000×200</a:t>
            </a:r>
            <a:r>
              <a:rPr lang="zh-CN" altLang="en-US" sz="2400" dirty="0"/>
              <a:t>＋</a:t>
            </a:r>
            <a:r>
              <a:rPr lang="en-US" altLang="zh-CN" sz="2400" dirty="0"/>
              <a:t>3000000</a:t>
            </a:r>
            <a:r>
              <a:rPr lang="zh-CN" altLang="en-US" sz="2400" dirty="0"/>
              <a:t>＋</a:t>
            </a:r>
            <a:r>
              <a:rPr lang="en-US" altLang="zh-CN" sz="2400" dirty="0"/>
              <a:t>150×200</a:t>
            </a:r>
            <a:r>
              <a:rPr lang="zh-CN" altLang="en-US" sz="2400" dirty="0"/>
              <a:t>）</a:t>
            </a:r>
            <a:r>
              <a:rPr lang="en-US" altLang="zh-CN" sz="2400" dirty="0"/>
              <a:t>÷</a:t>
            </a:r>
            <a:r>
              <a:rPr lang="zh-CN" altLang="en-US" sz="2400" dirty="0"/>
              <a:t>（</a:t>
            </a:r>
            <a:r>
              <a:rPr lang="en-US" altLang="zh-CN" sz="2400" dirty="0"/>
              <a:t>1</a:t>
            </a:r>
            <a:r>
              <a:rPr lang="zh-CN" altLang="en-US" sz="2400" dirty="0"/>
              <a:t>－</a:t>
            </a:r>
            <a:r>
              <a:rPr lang="en-US" altLang="zh-CN" sz="2400" dirty="0"/>
              <a:t>56</a:t>
            </a:r>
            <a:r>
              <a:rPr lang="zh-CN" altLang="en-US" sz="2400" dirty="0"/>
              <a:t>％）</a:t>
            </a:r>
            <a:r>
              <a:rPr lang="en-US" altLang="zh-CN" sz="2400" dirty="0"/>
              <a:t>×13</a:t>
            </a:r>
            <a:r>
              <a:rPr lang="zh-CN" altLang="en-US" sz="2400" dirty="0"/>
              <a:t>％＝</a:t>
            </a:r>
            <a:r>
              <a:rPr lang="en-US" altLang="zh-CN" sz="2400" dirty="0"/>
              <a:t>4440681.82</a:t>
            </a:r>
            <a:r>
              <a:rPr lang="zh-CN" altLang="en-US" sz="2400" dirty="0"/>
              <a:t>（元）。</a:t>
            </a:r>
            <a:endParaRPr lang="zh-CN" alt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41" name="Rectangle 3"/>
          <p:cNvSpPr>
            <a:spLocks noGrp="1"/>
          </p:cNvSpPr>
          <p:nvPr>
            <p:ph idx="1"/>
          </p:nvPr>
        </p:nvSpPr>
        <p:spPr>
          <a:xfrm>
            <a:off x="357188" y="857250"/>
            <a:ext cx="8101012" cy="5360988"/>
          </a:xfrm>
        </p:spPr>
        <p:txBody>
          <a:bodyPr wrap="square" lIns="91440" tIns="45720" rIns="91440" bIns="45720" anchor="t" anchorCtr="0"/>
          <a:p>
            <a:pPr algn="ctr" eaLnBrk="1" hangingPunct="1"/>
            <a:r>
              <a:rPr lang="zh-CN" altLang="en-US" sz="3600" dirty="0">
                <a:solidFill>
                  <a:schemeClr val="tx2"/>
                </a:solidFill>
              </a:rPr>
              <a:t>任务一   消费税法规解读</a:t>
            </a:r>
            <a:endParaRPr lang="zh-CN" altLang="en-US" sz="3600" dirty="0">
              <a:solidFill>
                <a:schemeClr val="tx2"/>
              </a:solidFill>
            </a:endParaRPr>
          </a:p>
          <a:p>
            <a:pPr eaLnBrk="1" hangingPunct="1"/>
            <a:endParaRPr lang="zh-CN" altLang="en-US" dirty="0">
              <a:solidFill>
                <a:schemeClr val="tx2"/>
              </a:solidFill>
            </a:endParaRPr>
          </a:p>
          <a:p>
            <a:pPr eaLnBrk="1" hangingPunct="1"/>
            <a:r>
              <a:rPr lang="zh-CN" altLang="en-US" dirty="0">
                <a:solidFill>
                  <a:schemeClr val="tx2"/>
                </a:solidFill>
              </a:rPr>
              <a:t>一、消费税的征税范围</a:t>
            </a:r>
            <a:endParaRPr lang="zh-CN" altLang="en-US" dirty="0">
              <a:solidFill>
                <a:schemeClr val="tx2"/>
              </a:solidFill>
            </a:endParaRPr>
          </a:p>
          <a:p>
            <a:pPr eaLnBrk="1" hangingPunct="1">
              <a:lnSpc>
                <a:spcPct val="115000"/>
              </a:lnSpc>
              <a:spcBef>
                <a:spcPts val="20"/>
              </a:spcBef>
              <a:spcAft>
                <a:spcPts val="0"/>
              </a:spcAft>
            </a:pPr>
            <a:r>
              <a:rPr lang="zh-CN" altLang="en-US" dirty="0"/>
              <a:t>    </a:t>
            </a:r>
            <a:r>
              <a:rPr lang="zh-CN" altLang="en-US" sz="2000" dirty="0"/>
              <a:t>消费税是对在我国境内</a:t>
            </a:r>
            <a:r>
              <a:rPr lang="zh-CN" altLang="en-US" sz="2000" dirty="0">
                <a:solidFill>
                  <a:srgbClr val="9933FF"/>
                </a:solidFill>
              </a:rPr>
              <a:t>生产、委托加工和进口</a:t>
            </a:r>
            <a:r>
              <a:rPr lang="zh-CN" altLang="en-US" sz="2000" dirty="0"/>
              <a:t>应税消费品的单位和个人，就其销售额或销售数量，在特定环节所征收的一种税。</a:t>
            </a:r>
            <a:endParaRPr lang="zh-CN" altLang="en-US" sz="2000" dirty="0"/>
          </a:p>
          <a:p>
            <a:pPr marL="457200" lvl="1" indent="0" eaLnBrk="1" hangingPunct="1">
              <a:lnSpc>
                <a:spcPct val="115000"/>
              </a:lnSpc>
              <a:spcBef>
                <a:spcPts val="20"/>
              </a:spcBef>
              <a:spcAft>
                <a:spcPts val="0"/>
              </a:spcAft>
              <a:buNone/>
            </a:pPr>
            <a:r>
              <a:rPr lang="zh-CN" altLang="en-US" sz="2000" dirty="0"/>
              <a:t>    根据《中华人民共和国消费税暂行条例》的规定，消费税的征税范围主要包括：烟，酒，鞭炮，焰火，化妆品，成品油，贵重首饰及珠宝玉石，高尔夫球及球具，高档手表，游艇，木制一次性筷子，实木地板，摩托车，小汽车，电池，涂料等15个税目。</a:t>
            </a:r>
            <a:endParaRPr lang="zh-CN" altLang="en-US" sz="2000" dirty="0"/>
          </a:p>
        </p:txBody>
      </p:sp>
      <p:sp>
        <p:nvSpPr>
          <p:cNvPr id="2" name="文本框 1"/>
          <p:cNvSpPr txBox="1"/>
          <p:nvPr/>
        </p:nvSpPr>
        <p:spPr>
          <a:xfrm>
            <a:off x="540385" y="188595"/>
            <a:ext cx="2303145" cy="521970"/>
          </a:xfrm>
          <a:prstGeom prst="rect">
            <a:avLst/>
          </a:prstGeom>
          <a:noFill/>
        </p:spPr>
        <p:txBody>
          <a:bodyPr wrap="square" rtlCol="0">
            <a:spAutoFit/>
          </a:bodyPr>
          <a:p>
            <a:r>
              <a:rPr lang="zh-CN" altLang="en-US" sz="2800" b="1">
                <a:solidFill>
                  <a:srgbClr val="FF0000"/>
                </a:solidFill>
              </a:rPr>
              <a:t>项目引例</a:t>
            </a:r>
            <a:endParaRPr lang="zh-CN" altLang="en-US" sz="2800" b="1">
              <a:solidFill>
                <a:srgbClr val="FF0000"/>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61"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pic>
        <p:nvPicPr>
          <p:cNvPr id="262146" name="Picture 3" descr="图片10副本"/>
          <p:cNvPicPr>
            <a:picLocks noChangeAspect="1"/>
          </p:cNvPicPr>
          <p:nvPr/>
        </p:nvPicPr>
        <p:blipFill>
          <a:blip r:embed="rId1"/>
          <a:stretch>
            <a:fillRect/>
          </a:stretch>
        </p:blipFill>
        <p:spPr>
          <a:xfrm>
            <a:off x="179388" y="765175"/>
            <a:ext cx="8496300" cy="5151438"/>
          </a:xfrm>
          <a:prstGeom prst="rect">
            <a:avLst/>
          </a:prstGeom>
          <a:noFill/>
          <a:ln w="9525">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3169" name="Rectangle 2"/>
          <p:cNvSpPr>
            <a:spLocks noGrp="1"/>
          </p:cNvSpPr>
          <p:nvPr>
            <p:ph type="title"/>
          </p:nvPr>
        </p:nvSpPr>
        <p:spPr>
          <a:xfrm>
            <a:off x="571500" y="619125"/>
            <a:ext cx="8439150" cy="563563"/>
          </a:xfrm>
        </p:spPr>
        <p:txBody>
          <a:bodyPr wrap="square" lIns="91440" tIns="45720" rIns="91440" bIns="45720" anchor="ctr" anchorCtr="0"/>
          <a:p>
            <a:pPr algn="l" eaLnBrk="1" hangingPunct="1"/>
            <a:r>
              <a:rPr lang="zh-CN" altLang="en-US" sz="2800" dirty="0"/>
              <a:t>五、准予从消费税应纳税额中抵扣税款的计算</a:t>
            </a:r>
            <a:endParaRPr lang="zh-CN" altLang="en-US" sz="2800" dirty="0"/>
          </a:p>
        </p:txBody>
      </p:sp>
      <p:sp>
        <p:nvSpPr>
          <p:cNvPr id="263170" name="Rectangle 3"/>
          <p:cNvSpPr>
            <a:spLocks noGrp="1"/>
          </p:cNvSpPr>
          <p:nvPr>
            <p:ph idx="1"/>
          </p:nvPr>
        </p:nvSpPr>
        <p:spPr>
          <a:xfrm>
            <a:off x="457200" y="1412875"/>
            <a:ext cx="8229600" cy="4495800"/>
          </a:xfrm>
        </p:spPr>
        <p:txBody>
          <a:bodyPr wrap="square" lIns="91440" tIns="45720" rIns="91440" bIns="45720" anchor="t" anchorCtr="0"/>
          <a:p>
            <a:pPr eaLnBrk="1" hangingPunct="1"/>
            <a:endParaRPr lang="en-US" altLang="zh-CN" u="sng" dirty="0">
              <a:solidFill>
                <a:srgbClr val="9933FF"/>
              </a:solidFill>
            </a:endParaRPr>
          </a:p>
          <a:p>
            <a:pPr eaLnBrk="1" hangingPunct="1"/>
            <a:r>
              <a:rPr lang="zh-CN" altLang="en-US" dirty="0">
                <a:solidFill>
                  <a:srgbClr val="FF0000"/>
                </a:solidFill>
              </a:rPr>
              <a:t>（一）外购应税消费品已纳消费税的扣除</a:t>
            </a:r>
            <a:endParaRPr lang="zh-CN" altLang="en-US" dirty="0">
              <a:solidFill>
                <a:srgbClr val="FF0000"/>
              </a:solidFill>
            </a:endParaRPr>
          </a:p>
          <a:p>
            <a:pPr eaLnBrk="1" hangingPunct="1">
              <a:lnSpc>
                <a:spcPct val="125000"/>
              </a:lnSpc>
              <a:spcBef>
                <a:spcPts val="25"/>
              </a:spcBef>
            </a:pPr>
            <a:r>
              <a:rPr lang="en-US" altLang="zh-CN" sz="2400" dirty="0"/>
              <a:t>【</a:t>
            </a:r>
            <a:r>
              <a:rPr lang="zh-CN" altLang="en-US" sz="2400" dirty="0"/>
              <a:t>解释</a:t>
            </a:r>
            <a:r>
              <a:rPr lang="en-US" altLang="zh-CN" sz="2400" dirty="0"/>
              <a:t>1】</a:t>
            </a:r>
            <a:r>
              <a:rPr lang="zh-CN" altLang="en-US" sz="2400" dirty="0"/>
              <a:t>（</a:t>
            </a:r>
            <a:r>
              <a:rPr lang="en-US" altLang="zh-CN" sz="2400" dirty="0"/>
              <a:t>1</a:t>
            </a:r>
            <a:r>
              <a:rPr lang="zh-CN" altLang="en-US" sz="2400" dirty="0"/>
              <a:t>）在计算增值税一般纳税人的当期应纳税额时，可以抵扣进项税额；</a:t>
            </a:r>
            <a:endParaRPr lang="zh-CN" altLang="en-US" sz="2400" dirty="0"/>
          </a:p>
          <a:p>
            <a:pPr eaLnBrk="1" hangingPunct="1">
              <a:lnSpc>
                <a:spcPct val="125000"/>
              </a:lnSpc>
              <a:spcBef>
                <a:spcPts val="25"/>
              </a:spcBef>
            </a:pPr>
            <a:r>
              <a:rPr lang="zh-CN" altLang="en-US" sz="2400" dirty="0"/>
              <a:t>（</a:t>
            </a:r>
            <a:r>
              <a:rPr lang="en-US" altLang="zh-CN" sz="2400" dirty="0"/>
              <a:t>2</a:t>
            </a:r>
            <a:r>
              <a:rPr lang="zh-CN" altLang="en-US" sz="2400" dirty="0"/>
              <a:t>）在计算消费税时，一般情况下谈不上抵扣的问题；只有当外购（或委托加工）的</a:t>
            </a:r>
            <a:r>
              <a:rPr lang="zh-CN" altLang="en-US" sz="2400" dirty="0">
                <a:latin typeface="Arial" panose="020B0604020202020204" pitchFamily="34" charset="0"/>
              </a:rPr>
              <a:t>“</a:t>
            </a:r>
            <a:r>
              <a:rPr lang="zh-CN" altLang="en-US" sz="2400" dirty="0"/>
              <a:t>主要原材料</a:t>
            </a:r>
            <a:r>
              <a:rPr lang="zh-CN" altLang="en-US" sz="2400" dirty="0">
                <a:latin typeface="Arial" panose="020B0604020202020204" pitchFamily="34" charset="0"/>
              </a:rPr>
              <a:t>”</a:t>
            </a:r>
            <a:r>
              <a:rPr lang="zh-CN" altLang="en-US" sz="2400" dirty="0"/>
              <a:t>（烟丝）已经缴纳过消费税，为避免重复征税，在计算</a:t>
            </a:r>
            <a:r>
              <a:rPr lang="zh-CN" altLang="en-US" sz="2400" dirty="0">
                <a:latin typeface="Arial" panose="020B0604020202020204" pitchFamily="34" charset="0"/>
              </a:rPr>
              <a:t>“</a:t>
            </a:r>
            <a:r>
              <a:rPr lang="zh-CN" altLang="en-US" sz="2400" dirty="0"/>
              <a:t>最终产品</a:t>
            </a:r>
            <a:r>
              <a:rPr lang="zh-CN" altLang="en-US" sz="2400" dirty="0">
                <a:latin typeface="Arial" panose="020B0604020202020204" pitchFamily="34" charset="0"/>
              </a:rPr>
              <a:t>”</a:t>
            </a:r>
            <a:r>
              <a:rPr lang="zh-CN" altLang="en-US" sz="2400" dirty="0"/>
              <a:t>（卷烟）的消费税时，才会出现抵扣的问题。</a:t>
            </a:r>
            <a:endParaRPr lang="zh-CN" altLang="en-US" sz="24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780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4194" name="Rectangle 3"/>
          <p:cNvSpPr>
            <a:spLocks noGrp="1"/>
          </p:cNvSpPr>
          <p:nvPr>
            <p:ph idx="1"/>
          </p:nvPr>
        </p:nvSpPr>
        <p:spPr>
          <a:xfrm>
            <a:off x="457200" y="1412875"/>
            <a:ext cx="8229600" cy="4495800"/>
          </a:xfrm>
        </p:spPr>
        <p:txBody>
          <a:bodyPr wrap="square" lIns="91440" tIns="45720" rIns="91440" bIns="45720" anchor="t" anchorCtr="0"/>
          <a:p>
            <a:pPr eaLnBrk="1" hangingPunct="1">
              <a:lnSpc>
                <a:spcPct val="125000"/>
              </a:lnSpc>
              <a:spcBef>
                <a:spcPts val="25"/>
              </a:spcBef>
            </a:pPr>
            <a:r>
              <a:rPr lang="en-US" altLang="zh-CN" sz="2400" dirty="0"/>
              <a:t>【</a:t>
            </a:r>
            <a:r>
              <a:rPr lang="zh-CN" altLang="en-US" sz="2400" dirty="0"/>
              <a:t>解释</a:t>
            </a:r>
            <a:r>
              <a:rPr lang="en-US" altLang="zh-CN" sz="2400" dirty="0"/>
              <a:t>2】</a:t>
            </a:r>
            <a:r>
              <a:rPr lang="zh-CN" altLang="en-US" sz="2400" dirty="0"/>
              <a:t>（</a:t>
            </a:r>
            <a:r>
              <a:rPr lang="en-US" altLang="zh-CN" sz="2400" dirty="0"/>
              <a:t>1</a:t>
            </a:r>
            <a:r>
              <a:rPr lang="zh-CN" altLang="en-US" sz="2400" dirty="0"/>
              <a:t>）如果甲卷烟厂将</a:t>
            </a:r>
            <a:r>
              <a:rPr lang="zh-CN" altLang="en-US" sz="2400" dirty="0">
                <a:latin typeface="Arial" panose="020B0604020202020204" pitchFamily="34" charset="0"/>
              </a:rPr>
              <a:t>“</a:t>
            </a:r>
            <a:r>
              <a:rPr lang="zh-CN" altLang="en-US" sz="2400" dirty="0"/>
              <a:t>自己生产</a:t>
            </a:r>
            <a:r>
              <a:rPr lang="zh-CN" altLang="en-US" sz="2400" dirty="0">
                <a:latin typeface="Arial" panose="020B0604020202020204" pitchFamily="34" charset="0"/>
              </a:rPr>
              <a:t>”</a:t>
            </a:r>
            <a:r>
              <a:rPr lang="zh-CN" altLang="en-US" sz="2400" dirty="0"/>
              <a:t>的烟丝连续生产卷烟，对烟丝当时未征消费税，因此，在计算卷烟的消费税时，谈不上抵扣的问题；</a:t>
            </a:r>
            <a:endParaRPr lang="zh-CN" altLang="en-US" sz="2400" dirty="0"/>
          </a:p>
          <a:p>
            <a:pPr eaLnBrk="1" hangingPunct="1">
              <a:lnSpc>
                <a:spcPct val="125000"/>
              </a:lnSpc>
              <a:spcBef>
                <a:spcPts val="25"/>
              </a:spcBef>
            </a:pPr>
            <a:r>
              <a:rPr lang="zh-CN" altLang="en-US" sz="2400" dirty="0"/>
              <a:t>（</a:t>
            </a:r>
            <a:r>
              <a:rPr lang="en-US" altLang="zh-CN" sz="2400" dirty="0"/>
              <a:t>2</a:t>
            </a:r>
            <a:r>
              <a:rPr lang="zh-CN" altLang="en-US" sz="2400" dirty="0"/>
              <a:t>）如果甲卷烟厂将</a:t>
            </a:r>
            <a:r>
              <a:rPr lang="zh-CN" altLang="en-US" sz="2400" dirty="0">
                <a:latin typeface="Arial" panose="020B0604020202020204" pitchFamily="34" charset="0"/>
              </a:rPr>
              <a:t>“</a:t>
            </a:r>
            <a:r>
              <a:rPr lang="zh-CN" altLang="en-US" sz="2400" dirty="0"/>
              <a:t>外购（或委托加工）</a:t>
            </a:r>
            <a:r>
              <a:rPr lang="zh-CN" altLang="en-US" sz="2400" dirty="0">
                <a:latin typeface="Arial" panose="020B0604020202020204" pitchFamily="34" charset="0"/>
              </a:rPr>
              <a:t>”</a:t>
            </a:r>
            <a:r>
              <a:rPr lang="zh-CN" altLang="en-US" sz="2400" dirty="0"/>
              <a:t>的烟丝连续生产卷烟，由于外购（或委托加工）的烟丝已经缴纳过消费税，因此，在计算卷烟的消费税时，才会出现抵扣的问题。</a:t>
            </a:r>
            <a:endParaRPr lang="zh-CN" altLang="en-US" sz="24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883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5218" name="Rectangle 3"/>
          <p:cNvSpPr>
            <a:spLocks noGrp="1"/>
          </p:cNvSpPr>
          <p:nvPr>
            <p:ph idx="1"/>
          </p:nvPr>
        </p:nvSpPr>
        <p:spPr>
          <a:xfrm>
            <a:off x="395288" y="1196975"/>
            <a:ext cx="8229600" cy="4495800"/>
          </a:xfrm>
        </p:spPr>
        <p:txBody>
          <a:bodyPr wrap="square" lIns="91440" tIns="45720" rIns="91440" bIns="45720" anchor="t" anchorCtr="0"/>
          <a:p>
            <a:pPr eaLnBrk="1" hangingPunct="1">
              <a:lnSpc>
                <a:spcPct val="90000"/>
              </a:lnSpc>
            </a:pPr>
            <a:r>
              <a:rPr lang="en-US" altLang="zh-CN" dirty="0"/>
              <a:t>1.</a:t>
            </a:r>
            <a:r>
              <a:rPr lang="zh-CN" altLang="en-US" dirty="0"/>
              <a:t>准予抵扣的情形</a:t>
            </a:r>
            <a:endParaRPr lang="zh-CN" altLang="en-US" dirty="0"/>
          </a:p>
          <a:p>
            <a:pPr eaLnBrk="1" hangingPunct="1">
              <a:lnSpc>
                <a:spcPct val="90000"/>
              </a:lnSpc>
            </a:pPr>
            <a:r>
              <a:rPr lang="zh-CN" altLang="en-US" dirty="0"/>
              <a:t>（</a:t>
            </a:r>
            <a:r>
              <a:rPr lang="en-US" altLang="zh-CN" dirty="0"/>
              <a:t>1</a:t>
            </a:r>
            <a:r>
              <a:rPr lang="zh-CN" altLang="en-US" dirty="0"/>
              <a:t>）外购的已税烟丝生产的卷烟。</a:t>
            </a:r>
            <a:endParaRPr lang="zh-CN" altLang="en-US" dirty="0"/>
          </a:p>
          <a:p>
            <a:pPr eaLnBrk="1" hangingPunct="1">
              <a:lnSpc>
                <a:spcPct val="90000"/>
              </a:lnSpc>
            </a:pPr>
            <a:r>
              <a:rPr lang="zh-CN" altLang="en-US" dirty="0"/>
              <a:t>（</a:t>
            </a:r>
            <a:r>
              <a:rPr lang="en-US" altLang="zh-CN" dirty="0"/>
              <a:t>2</a:t>
            </a:r>
            <a:r>
              <a:rPr lang="zh-CN" altLang="en-US" dirty="0"/>
              <a:t>）外购的已税化妆品生产的化妆品。</a:t>
            </a:r>
            <a:endParaRPr lang="zh-CN" altLang="en-US" dirty="0"/>
          </a:p>
          <a:p>
            <a:pPr eaLnBrk="1" hangingPunct="1">
              <a:lnSpc>
                <a:spcPct val="90000"/>
              </a:lnSpc>
            </a:pPr>
            <a:r>
              <a:rPr lang="zh-CN" altLang="en-US" dirty="0"/>
              <a:t>（</a:t>
            </a:r>
            <a:r>
              <a:rPr lang="en-US" altLang="zh-CN" dirty="0"/>
              <a:t>3</a:t>
            </a:r>
            <a:r>
              <a:rPr lang="zh-CN" altLang="en-US" dirty="0"/>
              <a:t>）外购的已税珠宝玉石生产的贵重首饰及珠宝玉石。</a:t>
            </a:r>
            <a:endParaRPr lang="zh-CN" altLang="en-US" dirty="0"/>
          </a:p>
          <a:p>
            <a:pPr eaLnBrk="1" hangingPunct="1">
              <a:lnSpc>
                <a:spcPct val="90000"/>
              </a:lnSpc>
            </a:pPr>
            <a:r>
              <a:rPr lang="zh-CN" altLang="en-US" dirty="0"/>
              <a:t>（</a:t>
            </a:r>
            <a:r>
              <a:rPr lang="en-US" altLang="zh-CN" dirty="0"/>
              <a:t>4</a:t>
            </a:r>
            <a:r>
              <a:rPr lang="zh-CN" altLang="en-US" dirty="0"/>
              <a:t>）外购的已税鞭炮、焰火生产的鞭炮、焰火。</a:t>
            </a:r>
            <a:endParaRPr lang="en-US" altLang="zh-CN" dirty="0"/>
          </a:p>
          <a:p>
            <a:pPr eaLnBrk="1" hangingPunct="1">
              <a:lnSpc>
                <a:spcPct val="90000"/>
              </a:lnSpc>
            </a:pPr>
            <a:r>
              <a:rPr lang="zh-CN" altLang="en-US" dirty="0"/>
              <a:t>（</a:t>
            </a:r>
            <a:r>
              <a:rPr lang="en-US" altLang="zh-CN" dirty="0"/>
              <a:t>5</a:t>
            </a:r>
            <a:r>
              <a:rPr lang="zh-CN" altLang="en-US" dirty="0"/>
              <a:t>）以外购的已税摩托车为原料生产的摩托车；</a:t>
            </a:r>
            <a:endParaRPr lang="zh-CN" altLang="en-US" dirty="0"/>
          </a:p>
          <a:p>
            <a:pPr eaLnBrk="1" hangingPunct="1">
              <a:lnSpc>
                <a:spcPct val="90000"/>
              </a:lnSpc>
            </a:pPr>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9857"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6242" name="Rectangle 3"/>
          <p:cNvSpPr>
            <a:spLocks noGrp="1"/>
          </p:cNvSpPr>
          <p:nvPr>
            <p:ph idx="1"/>
          </p:nvPr>
        </p:nvSpPr>
        <p:spPr>
          <a:xfrm>
            <a:off x="428625" y="857250"/>
            <a:ext cx="8258175" cy="5051425"/>
          </a:xfrm>
        </p:spPr>
        <p:txBody>
          <a:bodyPr wrap="square" lIns="91440" tIns="45720" rIns="91440" bIns="45720" anchor="t" anchorCtr="0"/>
          <a:p>
            <a:pPr eaLnBrk="1" hangingPunct="1">
              <a:lnSpc>
                <a:spcPct val="90000"/>
              </a:lnSpc>
            </a:pPr>
            <a:r>
              <a:rPr lang="zh-CN" altLang="en-US" dirty="0"/>
              <a:t>（</a:t>
            </a:r>
            <a:r>
              <a:rPr lang="en-US" altLang="zh-CN" dirty="0"/>
              <a:t>6</a:t>
            </a:r>
            <a:r>
              <a:rPr lang="zh-CN" altLang="en-US" dirty="0"/>
              <a:t>）以外购的已税杆头、杆身和握把为原料生产的高尔夫球杆。</a:t>
            </a:r>
            <a:endParaRPr lang="zh-CN" altLang="en-US" dirty="0"/>
          </a:p>
          <a:p>
            <a:pPr eaLnBrk="1" hangingPunct="1">
              <a:lnSpc>
                <a:spcPct val="90000"/>
              </a:lnSpc>
            </a:pPr>
            <a:r>
              <a:rPr lang="zh-CN" altLang="en-US" dirty="0"/>
              <a:t>（</a:t>
            </a:r>
            <a:r>
              <a:rPr lang="en-US" altLang="zh-CN" dirty="0"/>
              <a:t>7</a:t>
            </a:r>
            <a:r>
              <a:rPr lang="zh-CN" altLang="en-US" dirty="0"/>
              <a:t>）以外购的已税木制一次性筷子为原料生产的木制一次性筷子。</a:t>
            </a:r>
            <a:endParaRPr lang="zh-CN" altLang="en-US" dirty="0"/>
          </a:p>
          <a:p>
            <a:pPr eaLnBrk="1" hangingPunct="1">
              <a:lnSpc>
                <a:spcPct val="90000"/>
              </a:lnSpc>
            </a:pPr>
            <a:r>
              <a:rPr lang="zh-CN" altLang="en-US" dirty="0"/>
              <a:t>（</a:t>
            </a:r>
            <a:r>
              <a:rPr lang="en-US" altLang="zh-CN" dirty="0"/>
              <a:t>8</a:t>
            </a:r>
            <a:r>
              <a:rPr lang="zh-CN" altLang="en-US" dirty="0"/>
              <a:t>）以外购的已税实木地板为原料生产的实木地板。</a:t>
            </a:r>
            <a:endParaRPr lang="zh-CN" altLang="en-US" dirty="0"/>
          </a:p>
          <a:p>
            <a:pPr eaLnBrk="1" hangingPunct="1">
              <a:lnSpc>
                <a:spcPct val="90000"/>
              </a:lnSpc>
            </a:pPr>
            <a:r>
              <a:rPr lang="zh-CN" altLang="en-US" dirty="0"/>
              <a:t>（</a:t>
            </a:r>
            <a:r>
              <a:rPr lang="en-US" altLang="zh-CN" dirty="0"/>
              <a:t>9</a:t>
            </a:r>
            <a:r>
              <a:rPr lang="zh-CN" altLang="en-US" dirty="0"/>
              <a:t>）以外购的已税石脑油、润滑油、燃料油为原料生产的成品油。</a:t>
            </a:r>
            <a:endParaRPr lang="en-US" altLang="zh-CN" dirty="0"/>
          </a:p>
          <a:p>
            <a:pPr eaLnBrk="1" hangingPunct="1">
              <a:lnSpc>
                <a:spcPct val="90000"/>
              </a:lnSpc>
            </a:pPr>
            <a:r>
              <a:rPr lang="zh-CN" altLang="en-US" dirty="0"/>
              <a:t>（</a:t>
            </a:r>
            <a:r>
              <a:rPr lang="en-US" altLang="zh-CN" dirty="0"/>
              <a:t>10</a:t>
            </a:r>
            <a:r>
              <a:rPr lang="zh-CN" altLang="en-US" dirty="0"/>
              <a:t>）以外购的已税汽油、柴油为原料生产的汽油、柴油。</a:t>
            </a:r>
            <a:endParaRPr lang="zh-CN" altLang="en-US" dirty="0"/>
          </a:p>
          <a:p>
            <a:pPr eaLnBrk="1" hangingPunct="1">
              <a:lnSpc>
                <a:spcPct val="90000"/>
              </a:lnSpc>
            </a:pPr>
            <a:endParaRPr lang="zh-CN" altLang="en-US" dirty="0"/>
          </a:p>
          <a:p>
            <a:pPr eaLnBrk="1" hangingPunct="1">
              <a:lnSpc>
                <a:spcPct val="90000"/>
              </a:lnSpc>
            </a:pPr>
            <a:endParaRPr lang="zh-CN"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190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7266"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en-US" altLang="zh-CN" dirty="0"/>
              <a:t>【</a:t>
            </a:r>
            <a:r>
              <a:rPr lang="zh-CN" altLang="en-US" dirty="0"/>
              <a:t>解释</a:t>
            </a:r>
            <a:r>
              <a:rPr lang="en-US" altLang="zh-CN" dirty="0"/>
              <a:t>1】</a:t>
            </a:r>
            <a:r>
              <a:rPr lang="zh-CN" altLang="en-US" dirty="0"/>
              <a:t>当期准予扣除外购或委托加工的应税消费品的已纳消费税税款，应按当期</a:t>
            </a:r>
            <a:r>
              <a:rPr lang="zh-CN" altLang="en-US" dirty="0">
                <a:latin typeface="Arial" panose="020B0604020202020204" pitchFamily="34" charset="0"/>
              </a:rPr>
              <a:t>“</a:t>
            </a:r>
            <a:r>
              <a:rPr lang="zh-CN" altLang="en-US" dirty="0"/>
              <a:t>生产领用数量</a:t>
            </a:r>
            <a:r>
              <a:rPr lang="zh-CN" altLang="en-US" dirty="0">
                <a:latin typeface="Arial" panose="020B0604020202020204" pitchFamily="34" charset="0"/>
              </a:rPr>
              <a:t>”</a:t>
            </a:r>
            <a:r>
              <a:rPr lang="zh-CN" altLang="en-US" dirty="0"/>
              <a:t>计算。</a:t>
            </a:r>
            <a:endParaRPr lang="zh-CN" altLang="en-US" dirty="0"/>
          </a:p>
          <a:p>
            <a:pPr eaLnBrk="1" hangingPunct="1"/>
            <a:r>
              <a:rPr lang="en-US" altLang="zh-CN" dirty="0"/>
              <a:t>【</a:t>
            </a:r>
            <a:r>
              <a:rPr lang="zh-CN" altLang="en-US" dirty="0"/>
              <a:t>解释</a:t>
            </a:r>
            <a:r>
              <a:rPr lang="en-US" altLang="zh-CN" dirty="0"/>
              <a:t>2】</a:t>
            </a:r>
            <a:r>
              <a:rPr lang="zh-CN" altLang="en-US" dirty="0"/>
              <a:t>在计算增值税一般纳税人的当期应纳税额时，如果取得了增值税专用发票并通过认证的，可以全额抵扣，与</a:t>
            </a:r>
            <a:r>
              <a:rPr lang="zh-CN" altLang="en-US" dirty="0">
                <a:latin typeface="Arial" panose="020B0604020202020204" pitchFamily="34" charset="0"/>
              </a:rPr>
              <a:t>“</a:t>
            </a:r>
            <a:r>
              <a:rPr lang="zh-CN" altLang="en-US" dirty="0"/>
              <a:t>生产领用数量</a:t>
            </a:r>
            <a:r>
              <a:rPr lang="zh-CN" altLang="en-US" dirty="0">
                <a:latin typeface="Arial" panose="020B0604020202020204" pitchFamily="34" charset="0"/>
              </a:rPr>
              <a:t>”</a:t>
            </a:r>
            <a:r>
              <a:rPr lang="zh-CN" altLang="en-US" dirty="0"/>
              <a:t>无关。</a:t>
            </a:r>
            <a:endParaRPr lang="zh-CN"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2929" name="Rectangle 2"/>
          <p:cNvSpPr>
            <a:spLocks noGrp="1" noChangeArrowheads="1"/>
          </p:cNvSpPr>
          <p:nvPr>
            <p:ph type="title"/>
          </p:nvPr>
        </p:nvSpPr>
        <p:spPr>
          <a:xfrm>
            <a:off x="539750" y="620713"/>
            <a:ext cx="7391400" cy="563563"/>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rPr>
              <a:t>特点：</a:t>
            </a:r>
            <a:endParaRPr kumimoji="0" lang="zh-CN" altLang="en-US" sz="32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8290" name="Rectangle 3"/>
          <p:cNvSpPr>
            <a:spLocks noGrp="1"/>
          </p:cNvSpPr>
          <p:nvPr>
            <p:ph idx="1"/>
          </p:nvPr>
        </p:nvSpPr>
        <p:spPr>
          <a:xfrm>
            <a:off x="457200" y="1412875"/>
            <a:ext cx="8229600" cy="4495800"/>
          </a:xfrm>
        </p:spPr>
        <p:txBody>
          <a:bodyPr wrap="square" lIns="91440" tIns="45720" rIns="91440" bIns="45720" anchor="t" anchorCtr="0"/>
          <a:p>
            <a:pPr marL="533400" indent="-533400" eaLnBrk="1" hangingPunct="1">
              <a:buFont typeface="Wingdings" panose="05000000000000000000" pitchFamily="2" charset="2"/>
              <a:buAutoNum type="arabicPeriod"/>
            </a:pPr>
            <a:r>
              <a:rPr lang="zh-CN" altLang="en-US" dirty="0"/>
              <a:t>扣除范围不包括</a:t>
            </a:r>
            <a:r>
              <a:rPr lang="zh-CN" altLang="en-US" dirty="0">
                <a:latin typeface="Arial" panose="020B0604020202020204" pitchFamily="34" charset="0"/>
              </a:rPr>
              <a:t>“</a:t>
            </a:r>
            <a:r>
              <a:rPr lang="zh-CN" altLang="en-US" dirty="0"/>
              <a:t>酒类</a:t>
            </a:r>
            <a:r>
              <a:rPr lang="zh-CN" altLang="en-US" dirty="0">
                <a:latin typeface="Arial" panose="020B0604020202020204" pitchFamily="34" charset="0"/>
              </a:rPr>
              <a:t>”</a:t>
            </a:r>
            <a:r>
              <a:rPr lang="zh-CN" altLang="en-US" dirty="0"/>
              <a:t>；</a:t>
            </a:r>
            <a:endParaRPr lang="zh-CN" altLang="en-US" dirty="0"/>
          </a:p>
          <a:p>
            <a:pPr marL="533400" indent="-533400" eaLnBrk="1" hangingPunct="1">
              <a:buFont typeface="Wingdings" panose="05000000000000000000" pitchFamily="2" charset="2"/>
              <a:buAutoNum type="arabicPeriod"/>
            </a:pPr>
            <a:r>
              <a:rPr lang="zh-CN" altLang="en-US" dirty="0"/>
              <a:t>同一税目产品可以扣除；</a:t>
            </a:r>
            <a:endParaRPr lang="zh-CN" altLang="en-US" dirty="0"/>
          </a:p>
          <a:p>
            <a:pPr marL="533400" indent="-533400" eaLnBrk="1" hangingPunct="1">
              <a:buFont typeface="Wingdings" panose="05000000000000000000" pitchFamily="2" charset="2"/>
              <a:buAutoNum type="arabicPeriod"/>
            </a:pPr>
            <a:r>
              <a:rPr lang="zh-CN" altLang="en-US" dirty="0"/>
              <a:t>不同税目产品不得扣除；</a:t>
            </a:r>
            <a:endParaRPr lang="zh-CN" altLang="en-US" dirty="0"/>
          </a:p>
          <a:p>
            <a:pPr marL="533400" indent="-533400" eaLnBrk="1" hangingPunct="1">
              <a:buFont typeface="Wingdings" panose="05000000000000000000" pitchFamily="2" charset="2"/>
              <a:buAutoNum type="arabicPeriod"/>
            </a:pPr>
            <a:r>
              <a:rPr lang="zh-CN" altLang="en-US" dirty="0"/>
              <a:t>纳税环节不同不得扣除；</a:t>
            </a:r>
            <a:endParaRPr lang="zh-CN" altLang="en-US" dirty="0"/>
          </a:p>
          <a:p>
            <a:pPr marL="533400" indent="-533400" eaLnBrk="1" hangingPunct="1">
              <a:buFont typeface="Wingdings" panose="05000000000000000000" pitchFamily="2" charset="2"/>
              <a:buAutoNum type="arabicPeriod"/>
            </a:pPr>
            <a:r>
              <a:rPr lang="zh-CN" altLang="en-US" dirty="0"/>
              <a:t>用于生产非应消费税产品不得扣除。</a:t>
            </a:r>
            <a:endParaRPr lang="zh-CN" alt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9314" name="内容占位符 2"/>
          <p:cNvSpPr>
            <a:spLocks noGrp="1"/>
          </p:cNvSpPr>
          <p:nvPr>
            <p:ph idx="1"/>
          </p:nvPr>
        </p:nvSpPr>
        <p:spPr>
          <a:xfrm>
            <a:off x="357188" y="785813"/>
            <a:ext cx="8329612" cy="5307012"/>
          </a:xfrm>
        </p:spPr>
        <p:txBody>
          <a:bodyPr wrap="square" lIns="91440" tIns="45720" rIns="91440" bIns="45720" anchor="t" anchorCtr="0"/>
          <a:p>
            <a:r>
              <a:rPr lang="zh-CN" altLang="en-US" dirty="0"/>
              <a:t>当期准予扣除外购应税消费品已纳消费税税款的计算公式为：</a:t>
            </a:r>
            <a:endParaRPr lang="zh-CN" altLang="en-US" dirty="0"/>
          </a:p>
          <a:p>
            <a:pPr>
              <a:lnSpc>
                <a:spcPct val="115000"/>
              </a:lnSpc>
              <a:spcBef>
                <a:spcPts val="25"/>
              </a:spcBef>
            </a:pPr>
            <a:r>
              <a:rPr lang="zh-CN" altLang="en-US" sz="2400" dirty="0"/>
              <a:t>当期准予扣除的外购应税消费品已纳税款</a:t>
            </a:r>
            <a:r>
              <a:rPr lang="en-US" altLang="zh-CN" sz="2400" dirty="0"/>
              <a:t>=</a:t>
            </a:r>
            <a:r>
              <a:rPr lang="zh-CN" altLang="en-US" sz="2400" dirty="0"/>
              <a:t>当期准予扣除的外购应税消费品买价或数量</a:t>
            </a:r>
            <a:r>
              <a:rPr lang="en-US" altLang="zh-CN" sz="2400" dirty="0"/>
              <a:t>×</a:t>
            </a:r>
            <a:r>
              <a:rPr lang="zh-CN" altLang="en-US" sz="2400" dirty="0"/>
              <a:t>外购应税消费品的适用税率或税额</a:t>
            </a:r>
            <a:endParaRPr lang="zh-CN" altLang="en-US" sz="2400" dirty="0"/>
          </a:p>
          <a:p>
            <a:pPr>
              <a:lnSpc>
                <a:spcPct val="115000"/>
              </a:lnSpc>
              <a:spcBef>
                <a:spcPts val="25"/>
              </a:spcBef>
            </a:pPr>
            <a:r>
              <a:rPr lang="zh-CN" altLang="en-US" sz="2400" dirty="0"/>
              <a:t>当期准予扣除的外购应税消费品买价或数量</a:t>
            </a:r>
            <a:r>
              <a:rPr lang="en-US" altLang="zh-CN" sz="2400" dirty="0"/>
              <a:t>=</a:t>
            </a:r>
            <a:r>
              <a:rPr lang="zh-CN" altLang="en-US" sz="2400" dirty="0"/>
              <a:t>期初库存的外购应税消费品的买价或数量</a:t>
            </a:r>
            <a:r>
              <a:rPr lang="en-US" altLang="zh-CN" sz="2400" dirty="0"/>
              <a:t>+</a:t>
            </a:r>
            <a:r>
              <a:rPr lang="zh-CN" altLang="en-US" sz="2400" dirty="0"/>
              <a:t>当期购进的应税消费品的买价或数量</a:t>
            </a:r>
            <a:r>
              <a:rPr lang="en-US" altLang="zh-CN" sz="2400" dirty="0"/>
              <a:t>-</a:t>
            </a:r>
            <a:r>
              <a:rPr lang="zh-CN" altLang="en-US" sz="2400" dirty="0"/>
              <a:t>期末库存的外购应税消费品的买价或数量</a:t>
            </a:r>
            <a:endParaRPr lang="zh-CN" altLang="en-US" sz="2400" dirty="0"/>
          </a:p>
          <a:p>
            <a:pPr>
              <a:lnSpc>
                <a:spcPct val="115000"/>
              </a:lnSpc>
              <a:spcBef>
                <a:spcPts val="25"/>
              </a:spcBef>
            </a:pPr>
            <a:r>
              <a:rPr lang="zh-CN" altLang="en-US" sz="2400" dirty="0"/>
              <a:t>外购已税消费品的买价是指外购应税消费品增值税专用发票上注明的销售额（不包括增值税税额）。</a:t>
            </a:r>
            <a:endParaRPr lang="zh-CN" altLang="en-US" sz="24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0338" name="内容占位符 2"/>
          <p:cNvSpPr>
            <a:spLocks noGrp="1"/>
          </p:cNvSpPr>
          <p:nvPr>
            <p:ph idx="1"/>
          </p:nvPr>
        </p:nvSpPr>
        <p:spPr>
          <a:xfrm>
            <a:off x="179705" y="621030"/>
            <a:ext cx="8858250" cy="5664200"/>
          </a:xfrm>
        </p:spPr>
        <p:txBody>
          <a:bodyPr wrap="square" lIns="91440" tIns="45720" rIns="91440" bIns="45720" anchor="t" anchorCtr="0"/>
          <a:p>
            <a:pPr>
              <a:lnSpc>
                <a:spcPct val="120000"/>
              </a:lnSpc>
              <a:spcBef>
                <a:spcPts val="25"/>
              </a:spcBef>
            </a:pPr>
            <a:r>
              <a:rPr lang="en-US" altLang="zh-CN" sz="2400" dirty="0">
                <a:solidFill>
                  <a:srgbClr val="FF0000"/>
                </a:solidFill>
              </a:rPr>
              <a:t>【</a:t>
            </a:r>
            <a:r>
              <a:rPr lang="zh-CN" altLang="en-US" sz="2400" dirty="0">
                <a:solidFill>
                  <a:srgbClr val="FF0000"/>
                </a:solidFill>
              </a:rPr>
              <a:t>工作实例</a:t>
            </a:r>
            <a:r>
              <a:rPr lang="en-US" altLang="zh-CN" sz="2400" dirty="0">
                <a:solidFill>
                  <a:srgbClr val="FF0000"/>
                </a:solidFill>
              </a:rPr>
              <a:t>3-8】</a:t>
            </a:r>
            <a:r>
              <a:rPr lang="zh-CN" altLang="en-US" sz="2400" dirty="0"/>
              <a:t>某化妆品厂</a:t>
            </a:r>
            <a:r>
              <a:rPr lang="en-US" altLang="zh-CN" sz="2400" dirty="0"/>
              <a:t>2023</a:t>
            </a:r>
            <a:r>
              <a:rPr lang="zh-CN" altLang="en-US" sz="2400" dirty="0"/>
              <a:t>年</a:t>
            </a:r>
            <a:r>
              <a:rPr lang="en-US" altLang="zh-CN" sz="2400" dirty="0"/>
              <a:t>2</a:t>
            </a:r>
            <a:r>
              <a:rPr lang="zh-CN" altLang="en-US" sz="2400" dirty="0"/>
              <a:t>月外购香水精生产高档化妆品，取得一般纳税人开具的增值税专用发票上注明增值税税款为</a:t>
            </a:r>
            <a:r>
              <a:rPr lang="en-US" altLang="zh-CN" sz="2400" dirty="0"/>
              <a:t>39</a:t>
            </a:r>
            <a:r>
              <a:rPr lang="zh-CN" altLang="en-US" sz="2400" dirty="0"/>
              <a:t>万元，本月生产香水领用香水精</a:t>
            </a:r>
            <a:r>
              <a:rPr lang="en-US" altLang="zh-CN" sz="2400" dirty="0"/>
              <a:t>70%</a:t>
            </a:r>
            <a:r>
              <a:rPr lang="zh-CN" altLang="en-US" sz="2400" dirty="0"/>
              <a:t>，期初尚有库存的外购香水精</a:t>
            </a:r>
            <a:r>
              <a:rPr lang="en-US" altLang="zh-CN" sz="2400" dirty="0"/>
              <a:t>15</a:t>
            </a:r>
            <a:r>
              <a:rPr lang="zh-CN" altLang="en-US" sz="2400" dirty="0"/>
              <a:t>万元，期末库存香水精</a:t>
            </a:r>
            <a:r>
              <a:rPr lang="en-US" altLang="zh-CN" sz="2400" dirty="0"/>
              <a:t>105</a:t>
            </a:r>
            <a:r>
              <a:rPr lang="zh-CN" altLang="en-US" sz="2400" dirty="0"/>
              <a:t>万元，试计算该企业本月应纳消费税中可扣除的消费税。</a:t>
            </a:r>
            <a:endParaRPr lang="zh-CN" altLang="en-US" sz="2400" dirty="0"/>
          </a:p>
          <a:p>
            <a:pPr>
              <a:lnSpc>
                <a:spcPct val="120000"/>
              </a:lnSpc>
              <a:spcBef>
                <a:spcPts val="25"/>
              </a:spcBef>
            </a:pPr>
            <a:r>
              <a:rPr lang="en-US" altLang="zh-CN" sz="2400" dirty="0"/>
              <a:t>【</a:t>
            </a:r>
            <a:r>
              <a:rPr lang="zh-CN" altLang="en-US" sz="2400" dirty="0"/>
              <a:t>解析</a:t>
            </a:r>
            <a:r>
              <a:rPr lang="en-US" altLang="zh-CN" sz="2400" dirty="0"/>
              <a:t>】</a:t>
            </a:r>
            <a:r>
              <a:rPr lang="zh-CN" altLang="en-US" sz="2400" dirty="0"/>
              <a:t>本月外购香水精的买价＝</a:t>
            </a:r>
            <a:r>
              <a:rPr lang="en-US" altLang="zh-CN" sz="2400" dirty="0"/>
              <a:t>39÷13%</a:t>
            </a:r>
            <a:r>
              <a:rPr lang="zh-CN" altLang="en-US" sz="2400" dirty="0"/>
              <a:t>＝</a:t>
            </a:r>
            <a:r>
              <a:rPr lang="en-US" altLang="zh-CN" sz="2400" dirty="0"/>
              <a:t>300</a:t>
            </a:r>
            <a:r>
              <a:rPr lang="zh-CN" altLang="en-US" sz="2400" dirty="0"/>
              <a:t>（万元），</a:t>
            </a:r>
            <a:endParaRPr lang="zh-CN" altLang="en-US" sz="2400" dirty="0"/>
          </a:p>
          <a:p>
            <a:pPr>
              <a:lnSpc>
                <a:spcPct val="120000"/>
              </a:lnSpc>
              <a:spcBef>
                <a:spcPts val="25"/>
              </a:spcBef>
            </a:pPr>
            <a:r>
              <a:rPr lang="zh-CN" altLang="en-US" sz="2400" dirty="0"/>
              <a:t>生产领用部分的买价＝</a:t>
            </a:r>
            <a:r>
              <a:rPr lang="en-US" altLang="zh-CN" sz="2400" dirty="0"/>
              <a:t>300×70%</a:t>
            </a:r>
            <a:r>
              <a:rPr lang="zh-CN" altLang="en-US" sz="2400" dirty="0"/>
              <a:t>＝</a:t>
            </a:r>
            <a:r>
              <a:rPr lang="en-US" altLang="zh-CN" sz="2400" dirty="0"/>
              <a:t>210</a:t>
            </a:r>
            <a:r>
              <a:rPr lang="zh-CN" altLang="en-US" sz="2400" dirty="0"/>
              <a:t>（万元），</a:t>
            </a:r>
            <a:endParaRPr lang="zh-CN" altLang="en-US" sz="2400" dirty="0"/>
          </a:p>
          <a:p>
            <a:pPr>
              <a:lnSpc>
                <a:spcPct val="120000"/>
              </a:lnSpc>
              <a:spcBef>
                <a:spcPts val="25"/>
              </a:spcBef>
            </a:pPr>
            <a:r>
              <a:rPr lang="zh-CN" altLang="en-US" sz="2400" dirty="0"/>
              <a:t>或生产领用部分买价＝</a:t>
            </a:r>
            <a:r>
              <a:rPr lang="en-US" altLang="zh-CN" sz="2400" dirty="0"/>
              <a:t>15</a:t>
            </a:r>
            <a:r>
              <a:rPr lang="zh-CN" altLang="en-US" sz="2400" dirty="0"/>
              <a:t>＋</a:t>
            </a:r>
            <a:r>
              <a:rPr lang="en-US" altLang="zh-CN" sz="2400" dirty="0"/>
              <a:t>300</a:t>
            </a:r>
            <a:r>
              <a:rPr lang="zh-CN" altLang="en-US" sz="2400" dirty="0"/>
              <a:t>－</a:t>
            </a:r>
            <a:r>
              <a:rPr lang="en-US" altLang="zh-CN" sz="2400" dirty="0"/>
              <a:t>105</a:t>
            </a:r>
            <a:r>
              <a:rPr lang="zh-CN" altLang="en-US" sz="2400" dirty="0"/>
              <a:t>＝</a:t>
            </a:r>
            <a:r>
              <a:rPr lang="en-US" altLang="zh-CN" sz="2400" dirty="0"/>
              <a:t>210</a:t>
            </a:r>
            <a:r>
              <a:rPr lang="zh-CN" altLang="en-US" sz="2400" dirty="0"/>
              <a:t>（万元），</a:t>
            </a:r>
            <a:endParaRPr lang="zh-CN" altLang="en-US" sz="2400" dirty="0"/>
          </a:p>
          <a:p>
            <a:pPr>
              <a:lnSpc>
                <a:spcPct val="120000"/>
              </a:lnSpc>
              <a:spcBef>
                <a:spcPts val="25"/>
              </a:spcBef>
            </a:pPr>
            <a:r>
              <a:rPr lang="zh-CN" altLang="en-US" sz="2400" dirty="0"/>
              <a:t>准予扣除的消费税＝</a:t>
            </a:r>
            <a:r>
              <a:rPr lang="en-US" altLang="zh-CN" sz="2400" dirty="0"/>
              <a:t>210×30%</a:t>
            </a:r>
            <a:r>
              <a:rPr lang="zh-CN" altLang="en-US" sz="2400" dirty="0"/>
              <a:t>＝</a:t>
            </a:r>
            <a:r>
              <a:rPr lang="en-US" altLang="zh-CN" sz="2400" dirty="0"/>
              <a:t>63</a:t>
            </a:r>
            <a:r>
              <a:rPr lang="zh-CN" altLang="en-US" sz="2400" dirty="0"/>
              <a:t>（万元）</a:t>
            </a:r>
            <a:endParaRPr lang="zh-CN" altLang="en-US" sz="2400" dirty="0"/>
          </a:p>
          <a:p>
            <a:endParaRPr lang="zh-CN" altLang="en-US" sz="24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3953" name="Rectangle 2"/>
          <p:cNvSpPr>
            <a:spLocks noGrp="1" noChangeArrowheads="1"/>
          </p:cNvSpPr>
          <p:nvPr>
            <p:ph type="title"/>
          </p:nvPr>
        </p:nvSpPr>
        <p:spPr>
          <a:xfrm>
            <a:off x="1490663" y="28575"/>
            <a:ext cx="7534275" cy="952500"/>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rPr>
              <a:t>练一练</a:t>
            </a: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3170" name="Rectangle 3"/>
          <p:cNvSpPr>
            <a:spLocks noGrp="1"/>
          </p:cNvSpPr>
          <p:nvPr>
            <p:ph idx="1"/>
          </p:nvPr>
        </p:nvSpPr>
        <p:spPr>
          <a:xfrm>
            <a:off x="457200" y="981075"/>
            <a:ext cx="8229600" cy="5327650"/>
          </a:xfrm>
        </p:spPr>
        <p:txBody>
          <a:bodyPr wrap="square" lIns="91440" tIns="45720" rIns="91440" bIns="45720" anchor="t" anchorCtr="0"/>
          <a:p>
            <a:pPr eaLnBrk="1" hangingPunct="1">
              <a:lnSpc>
                <a:spcPct val="115000"/>
              </a:lnSpc>
              <a:spcBef>
                <a:spcPts val="25"/>
              </a:spcBef>
            </a:pPr>
            <a:r>
              <a:rPr lang="en-US" altLang="zh-CN" sz="2400" dirty="0"/>
              <a:t>【</a:t>
            </a:r>
            <a:r>
              <a:rPr lang="zh-CN" altLang="en-US" sz="2400" dirty="0"/>
              <a:t>单选题</a:t>
            </a:r>
            <a:r>
              <a:rPr lang="en-US" altLang="zh-CN" sz="2400" dirty="0"/>
              <a:t>1】</a:t>
            </a:r>
            <a:r>
              <a:rPr lang="zh-CN" altLang="en-US" sz="2400" dirty="0"/>
              <a:t>根据消费税法律制度的规定，企业发生的下列经营行为中，外购应税消费品已纳消费税税额准予从应纳消费税税额中抵扣的是（    ）。</a:t>
            </a:r>
            <a:endParaRPr lang="zh-CN" altLang="en-US" sz="2400" dirty="0"/>
          </a:p>
          <a:p>
            <a:pPr eaLnBrk="1" hangingPunct="1">
              <a:lnSpc>
                <a:spcPct val="115000"/>
              </a:lnSpc>
              <a:spcBef>
                <a:spcPts val="25"/>
              </a:spcBef>
            </a:pPr>
            <a:r>
              <a:rPr lang="en-US" altLang="zh-CN" sz="2400" dirty="0"/>
              <a:t>A.</a:t>
            </a:r>
            <a:r>
              <a:rPr lang="zh-CN" altLang="en-US" sz="2400" dirty="0"/>
              <a:t>以外购已税酒精为原料生产白酒</a:t>
            </a:r>
            <a:endParaRPr lang="zh-CN" altLang="en-US" sz="2400" dirty="0"/>
          </a:p>
          <a:p>
            <a:pPr eaLnBrk="1" hangingPunct="1">
              <a:lnSpc>
                <a:spcPct val="115000"/>
              </a:lnSpc>
              <a:spcBef>
                <a:spcPts val="25"/>
              </a:spcBef>
            </a:pPr>
            <a:r>
              <a:rPr lang="en-US" altLang="zh-CN" sz="2400" dirty="0"/>
              <a:t>B.</a:t>
            </a:r>
            <a:r>
              <a:rPr lang="zh-CN" altLang="en-US" sz="2400" dirty="0"/>
              <a:t>以外购已税烟丝为原料生产卷烟</a:t>
            </a:r>
            <a:endParaRPr lang="zh-CN" altLang="en-US" sz="2400" dirty="0"/>
          </a:p>
          <a:p>
            <a:pPr eaLnBrk="1" hangingPunct="1">
              <a:lnSpc>
                <a:spcPct val="115000"/>
              </a:lnSpc>
              <a:spcBef>
                <a:spcPts val="25"/>
              </a:spcBef>
            </a:pPr>
            <a:r>
              <a:rPr lang="en-US" altLang="zh-CN" sz="2400" dirty="0"/>
              <a:t>C.</a:t>
            </a:r>
            <a:r>
              <a:rPr lang="zh-CN" altLang="en-US" sz="2400" dirty="0"/>
              <a:t>以外购已税汽油为原料生产润滑油</a:t>
            </a:r>
            <a:endParaRPr lang="zh-CN" altLang="en-US" sz="2400" dirty="0"/>
          </a:p>
          <a:p>
            <a:pPr eaLnBrk="1" hangingPunct="1">
              <a:lnSpc>
                <a:spcPct val="115000"/>
              </a:lnSpc>
              <a:spcBef>
                <a:spcPts val="25"/>
              </a:spcBef>
            </a:pPr>
            <a:r>
              <a:rPr lang="en-US" altLang="zh-CN" sz="2400" dirty="0"/>
              <a:t>D.</a:t>
            </a:r>
            <a:r>
              <a:rPr lang="zh-CN" altLang="en-US" sz="2400" dirty="0"/>
              <a:t>以外购已税汽车轮胎为原料生产应税小汽车</a:t>
            </a:r>
            <a:endParaRPr lang="zh-CN" altLang="en-US" sz="2400" dirty="0"/>
          </a:p>
          <a:p>
            <a:pPr eaLnBrk="1" hangingPunct="1">
              <a:lnSpc>
                <a:spcPct val="115000"/>
              </a:lnSpc>
              <a:spcBef>
                <a:spcPts val="25"/>
              </a:spcBef>
            </a:pPr>
            <a:r>
              <a:rPr lang="en-US" altLang="zh-CN" sz="2400" dirty="0"/>
              <a:t>【</a:t>
            </a:r>
            <a:r>
              <a:rPr lang="zh-CN" altLang="en-US" sz="2400" dirty="0"/>
              <a:t>解析</a:t>
            </a:r>
            <a:r>
              <a:rPr lang="en-US" altLang="zh-CN" sz="2400" dirty="0"/>
              <a:t>】</a:t>
            </a:r>
            <a:r>
              <a:rPr lang="zh-CN" altLang="en-US" sz="2400" dirty="0"/>
              <a:t>（</a:t>
            </a:r>
            <a:r>
              <a:rPr lang="en-US" altLang="zh-CN" sz="2400" dirty="0"/>
              <a:t>1</a:t>
            </a:r>
            <a:r>
              <a:rPr lang="zh-CN" altLang="en-US" sz="2400" dirty="0"/>
              <a:t>）选项</a:t>
            </a:r>
            <a:r>
              <a:rPr lang="en-US" altLang="zh-CN" sz="2400" dirty="0"/>
              <a:t>A</a:t>
            </a:r>
            <a:r>
              <a:rPr lang="zh-CN" altLang="en-US" sz="2400" dirty="0"/>
              <a:t>：酒类没有消费税的扣税规定；（</a:t>
            </a:r>
            <a:r>
              <a:rPr lang="en-US" altLang="zh-CN" sz="2400" dirty="0"/>
              <a:t>2</a:t>
            </a:r>
            <a:r>
              <a:rPr lang="zh-CN" altLang="en-US" sz="2400" dirty="0"/>
              <a:t>）选项</a:t>
            </a:r>
            <a:r>
              <a:rPr lang="en-US" altLang="zh-CN" sz="2400" dirty="0"/>
              <a:t>C</a:t>
            </a:r>
            <a:r>
              <a:rPr lang="zh-CN" altLang="en-US" sz="2400" dirty="0"/>
              <a:t>：以外购的已税</a:t>
            </a:r>
            <a:r>
              <a:rPr lang="zh-CN" altLang="en-US" sz="2400" dirty="0">
                <a:latin typeface="Arial" panose="020B0604020202020204" pitchFamily="34" charset="0"/>
              </a:rPr>
              <a:t>“</a:t>
            </a:r>
            <a:r>
              <a:rPr lang="zh-CN" altLang="en-US" sz="2400" dirty="0"/>
              <a:t>润滑油</a:t>
            </a:r>
            <a:r>
              <a:rPr lang="zh-CN" altLang="en-US" sz="2400" dirty="0">
                <a:latin typeface="Arial" panose="020B0604020202020204" pitchFamily="34" charset="0"/>
              </a:rPr>
              <a:t>”</a:t>
            </a:r>
            <a:r>
              <a:rPr lang="zh-CN" altLang="en-US" sz="2400" dirty="0"/>
              <a:t>为原料生产的</a:t>
            </a:r>
            <a:r>
              <a:rPr lang="zh-CN" altLang="en-US" sz="2400" dirty="0">
                <a:latin typeface="Arial" panose="020B0604020202020204" pitchFamily="34" charset="0"/>
              </a:rPr>
              <a:t>“</a:t>
            </a:r>
            <a:r>
              <a:rPr lang="zh-CN" altLang="en-US" sz="2400" dirty="0"/>
              <a:t>润滑油</a:t>
            </a:r>
            <a:r>
              <a:rPr lang="zh-CN" altLang="en-US" sz="2400" dirty="0">
                <a:latin typeface="Arial" panose="020B0604020202020204" pitchFamily="34" charset="0"/>
              </a:rPr>
              <a:t>”</a:t>
            </a:r>
            <a:r>
              <a:rPr lang="zh-CN" altLang="en-US" sz="2400" dirty="0"/>
              <a:t>，才准予抵扣；（</a:t>
            </a:r>
            <a:r>
              <a:rPr lang="en-US" altLang="zh-CN" sz="2400" dirty="0"/>
              <a:t>3</a:t>
            </a:r>
            <a:r>
              <a:rPr lang="zh-CN" altLang="en-US" sz="2400" dirty="0"/>
              <a:t>）选项</a:t>
            </a:r>
            <a:r>
              <a:rPr lang="en-US" altLang="zh-CN" sz="2400" dirty="0"/>
              <a:t>D</a:t>
            </a:r>
            <a:r>
              <a:rPr lang="zh-CN" altLang="en-US" sz="2400" dirty="0"/>
              <a:t>：外购汽车轮胎没有抵扣消费税的规定。</a:t>
            </a:r>
            <a:endParaRPr lang="zh-CN" altLang="en-US" sz="2400" dirty="0"/>
          </a:p>
        </p:txBody>
      </p:sp>
      <p:sp>
        <p:nvSpPr>
          <p:cNvPr id="208900" name="Rectangle 4"/>
          <p:cNvSpPr/>
          <p:nvPr/>
        </p:nvSpPr>
        <p:spPr>
          <a:xfrm>
            <a:off x="4732338" y="1801813"/>
            <a:ext cx="477837" cy="579437"/>
          </a:xfrm>
          <a:prstGeom prst="rect">
            <a:avLst/>
          </a:prstGeom>
          <a:noFill/>
          <a:ln w="9525">
            <a:noFill/>
          </a:ln>
        </p:spPr>
        <p:txBody>
          <a:bodyPr wrap="none" anchor="b" anchorCtr="0">
            <a:spAutoFit/>
          </a:bodyPr>
          <a:p>
            <a:pPr algn="ctr"/>
            <a:r>
              <a:rPr lang="en-US" altLang="zh-CN" sz="3200" b="1" dirty="0">
                <a:latin typeface="Arial" panose="020B0604020202020204" pitchFamily="34" charset="0"/>
              </a:rPr>
              <a:t>B</a:t>
            </a:r>
            <a:endParaRPr lang="zh-CN" altLang="en-US" sz="3200" b="1" dirty="0">
              <a:latin typeface="Arial" panose="020B0604020202020204" pitchFamily="34" charset="0"/>
              <a:ea typeface="文鼎中特广告体"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8900"/>
                                        </p:tgtEl>
                                        <p:attrNameLst>
                                          <p:attrName>style.visibility</p:attrName>
                                        </p:attrNameLst>
                                      </p:cBhvr>
                                      <p:to>
                                        <p:strVal val="visible"/>
                                      </p:to>
                                    </p:set>
                                    <p:anim calcmode="lin" valueType="num">
                                      <p:cBhvr>
                                        <p:cTn id="7" dur="500" fill="hold"/>
                                        <p:tgtEl>
                                          <p:spTgt spid="208900"/>
                                        </p:tgtEl>
                                        <p:attrNameLst>
                                          <p:attrName>ppt_x</p:attrName>
                                        </p:attrNameLst>
                                      </p:cBhvr>
                                      <p:tavLst>
                                        <p:tav tm="0">
                                          <p:val>
                                            <p:strVal val="#ppt_x"/>
                                          </p:val>
                                        </p:tav>
                                        <p:tav tm="100000">
                                          <p:val>
                                            <p:strVal val="#ppt_x"/>
                                          </p:val>
                                        </p:tav>
                                      </p:tavLst>
                                    </p:anim>
                                    <p:anim calcmode="lin" valueType="num">
                                      <p:cBhvr>
                                        <p:cTn id="8" dur="500" fill="hold"/>
                                        <p:tgtEl>
                                          <p:spTgt spid="20890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3170">
                                            <p:txEl>
                                              <p:charRg st="143" end="228"/>
                                            </p:txEl>
                                          </p:spTgt>
                                        </p:tgtEl>
                                        <p:attrNameLst>
                                          <p:attrName>style.visibility</p:attrName>
                                        </p:attrNameLst>
                                      </p:cBhvr>
                                      <p:to>
                                        <p:strVal val="visible"/>
                                      </p:to>
                                    </p:set>
                                    <p:anim calcmode="lin" valueType="num">
                                      <p:cBhvr additive="base">
                                        <p:cTn id="13" dur="500" fill="hold"/>
                                        <p:tgtEl>
                                          <p:spTgt spid="263170">
                                            <p:txEl>
                                              <p:charRg st="143" end="22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3170">
                                            <p:txEl>
                                              <p:charRg st="143" end="22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6065" name="Rectangle 3"/>
          <p:cNvSpPr>
            <a:spLocks noGrp="1"/>
          </p:cNvSpPr>
          <p:nvPr>
            <p:ph idx="1"/>
          </p:nvPr>
        </p:nvSpPr>
        <p:spPr>
          <a:xfrm>
            <a:off x="457200" y="549275"/>
            <a:ext cx="8229600" cy="5111750"/>
          </a:xfrm>
        </p:spPr>
        <p:txBody>
          <a:bodyPr wrap="square" lIns="91440" tIns="45720" rIns="91440" bIns="45720" anchor="t" anchorCtr="0"/>
          <a:p>
            <a:pPr eaLnBrk="1" hangingPunct="1"/>
            <a:r>
              <a:rPr lang="en-US" altLang="zh-CN" sz="2400" dirty="0"/>
              <a:t>【</a:t>
            </a:r>
            <a:r>
              <a:rPr lang="zh-CN" altLang="en-US" sz="2400" dirty="0">
                <a:solidFill>
                  <a:srgbClr val="660066"/>
                </a:solidFill>
              </a:rPr>
              <a:t>注意</a:t>
            </a:r>
            <a:r>
              <a:rPr lang="en-US" altLang="zh-CN" sz="2400" dirty="0">
                <a:solidFill>
                  <a:srgbClr val="660066"/>
                </a:solidFill>
              </a:rPr>
              <a:t>1</a:t>
            </a:r>
            <a:r>
              <a:rPr lang="en-US" altLang="zh-CN" sz="2400" dirty="0"/>
              <a:t>】</a:t>
            </a:r>
            <a:r>
              <a:rPr lang="zh-CN" altLang="en-US" sz="2400" dirty="0">
                <a:solidFill>
                  <a:srgbClr val="FF0000"/>
                </a:solidFill>
              </a:rPr>
              <a:t>：酒不包括</a:t>
            </a:r>
            <a:r>
              <a:rPr lang="zh-CN" altLang="en-US" sz="2400" dirty="0">
                <a:solidFill>
                  <a:srgbClr val="FF0000"/>
                </a:solidFill>
                <a:latin typeface="Arial" panose="020B0604020202020204" pitchFamily="34" charset="0"/>
              </a:rPr>
              <a:t>“</a:t>
            </a:r>
            <a:r>
              <a:rPr lang="zh-CN" altLang="en-US" sz="2400" dirty="0">
                <a:solidFill>
                  <a:srgbClr val="FF0000"/>
                </a:solidFill>
              </a:rPr>
              <a:t>调味料酒</a:t>
            </a:r>
            <a:r>
              <a:rPr lang="zh-CN" altLang="en-US" sz="2400" dirty="0">
                <a:solidFill>
                  <a:srgbClr val="FF0000"/>
                </a:solidFill>
                <a:latin typeface="Arial" panose="020B0604020202020204" pitchFamily="34" charset="0"/>
              </a:rPr>
              <a:t>”</a:t>
            </a:r>
            <a:endParaRPr lang="zh-CN" altLang="en-US" sz="2400" dirty="0">
              <a:solidFill>
                <a:srgbClr val="FF0000"/>
              </a:solidFill>
            </a:endParaRPr>
          </a:p>
          <a:p>
            <a:pPr eaLnBrk="1" hangingPunct="1"/>
            <a:r>
              <a:rPr lang="en-US" altLang="zh-CN" sz="2400" dirty="0"/>
              <a:t>【</a:t>
            </a:r>
            <a:r>
              <a:rPr lang="zh-CN" altLang="en-US" sz="2400" dirty="0">
                <a:solidFill>
                  <a:srgbClr val="660066"/>
                </a:solidFill>
              </a:rPr>
              <a:t>注意</a:t>
            </a:r>
            <a:r>
              <a:rPr lang="en-US" altLang="zh-CN" sz="2400" dirty="0">
                <a:solidFill>
                  <a:srgbClr val="660066"/>
                </a:solidFill>
              </a:rPr>
              <a:t>2</a:t>
            </a:r>
            <a:r>
              <a:rPr lang="en-US" altLang="zh-CN" sz="2400" dirty="0"/>
              <a:t>】</a:t>
            </a:r>
            <a:r>
              <a:rPr lang="zh-CN" altLang="en-US" sz="2400" dirty="0">
                <a:solidFill>
                  <a:srgbClr val="FF0000"/>
                </a:solidFill>
              </a:rPr>
              <a:t>：化妆品不包括</a:t>
            </a:r>
            <a:r>
              <a:rPr lang="zh-CN" altLang="en-US" sz="2400" dirty="0">
                <a:solidFill>
                  <a:srgbClr val="FF0000"/>
                </a:solidFill>
                <a:latin typeface="Arial" panose="020B0604020202020204" pitchFamily="34" charset="0"/>
              </a:rPr>
              <a:t>“</a:t>
            </a:r>
            <a:r>
              <a:rPr lang="zh-CN" altLang="en-US" sz="2400" dirty="0">
                <a:solidFill>
                  <a:srgbClr val="FF0000"/>
                </a:solidFill>
              </a:rPr>
              <a:t>护肤、护发产品</a:t>
            </a:r>
            <a:r>
              <a:rPr lang="zh-CN" altLang="en-US" sz="2400" dirty="0">
                <a:solidFill>
                  <a:srgbClr val="FF0000"/>
                </a:solidFill>
                <a:latin typeface="Arial" panose="020B0604020202020204" pitchFamily="34" charset="0"/>
              </a:rPr>
              <a:t>”</a:t>
            </a:r>
            <a:r>
              <a:rPr lang="zh-CN" altLang="en-US" sz="2400" dirty="0">
                <a:solidFill>
                  <a:srgbClr val="FF0000"/>
                </a:solidFill>
              </a:rPr>
              <a:t>及演员用的</a:t>
            </a:r>
            <a:r>
              <a:rPr lang="zh-CN" altLang="en-US" sz="2400" dirty="0">
                <a:solidFill>
                  <a:srgbClr val="FF0000"/>
                </a:solidFill>
                <a:latin typeface="Arial" panose="020B0604020202020204" pitchFamily="34" charset="0"/>
              </a:rPr>
              <a:t>“</a:t>
            </a:r>
            <a:r>
              <a:rPr lang="zh-CN" altLang="en-US" sz="2400" dirty="0">
                <a:solidFill>
                  <a:srgbClr val="FF0000"/>
                </a:solidFill>
              </a:rPr>
              <a:t>上妆油、卸装油、油彩</a:t>
            </a:r>
            <a:r>
              <a:rPr lang="zh-CN" altLang="en-US" sz="2400" dirty="0">
                <a:solidFill>
                  <a:srgbClr val="FF0000"/>
                </a:solidFill>
                <a:latin typeface="Arial" panose="020B0604020202020204" pitchFamily="34" charset="0"/>
              </a:rPr>
              <a:t>”。</a:t>
            </a:r>
            <a:endParaRPr lang="zh-CN" altLang="en-US" sz="2400" dirty="0">
              <a:solidFill>
                <a:srgbClr val="FF0000"/>
              </a:solidFill>
              <a:latin typeface="Arial" panose="020B0604020202020204" pitchFamily="34" charset="0"/>
            </a:endParaRPr>
          </a:p>
          <a:p>
            <a:pPr eaLnBrk="1" hangingPunct="1">
              <a:lnSpc>
                <a:spcPct val="125000"/>
              </a:lnSpc>
              <a:spcBef>
                <a:spcPts val="25"/>
              </a:spcBef>
            </a:pPr>
            <a:r>
              <a:rPr lang="en-US" altLang="zh-CN" sz="2400" dirty="0">
                <a:solidFill>
                  <a:srgbClr val="9933FF"/>
                </a:solidFill>
              </a:rPr>
              <a:t>【</a:t>
            </a:r>
            <a:r>
              <a:rPr lang="zh-CN" altLang="en-US" sz="2400" dirty="0">
                <a:solidFill>
                  <a:srgbClr val="9933FF"/>
                </a:solidFill>
              </a:rPr>
              <a:t>注意</a:t>
            </a:r>
            <a:r>
              <a:rPr lang="en-US" altLang="zh-CN" sz="2400" dirty="0">
                <a:solidFill>
                  <a:srgbClr val="9933FF"/>
                </a:solidFill>
              </a:rPr>
              <a:t>3】</a:t>
            </a:r>
            <a:r>
              <a:rPr lang="zh-CN" altLang="en-US" sz="2400" dirty="0"/>
              <a:t>鞭炮和焰火不包括</a:t>
            </a:r>
            <a:r>
              <a:rPr lang="zh-CN" altLang="en-US" sz="2400" dirty="0">
                <a:solidFill>
                  <a:srgbClr val="FF0000"/>
                </a:solidFill>
                <a:latin typeface="Arial" panose="020B0604020202020204" pitchFamily="34" charset="0"/>
              </a:rPr>
              <a:t>“</a:t>
            </a:r>
            <a:r>
              <a:rPr lang="zh-CN" altLang="en-US" sz="2400" dirty="0">
                <a:solidFill>
                  <a:srgbClr val="FF0000"/>
                </a:solidFill>
              </a:rPr>
              <a:t>体育上用的发令纸</a:t>
            </a:r>
            <a:r>
              <a:rPr lang="zh-CN" altLang="en-US" sz="2400" dirty="0">
                <a:solidFill>
                  <a:srgbClr val="FF0000"/>
                </a:solidFill>
                <a:latin typeface="Arial" panose="020B0604020202020204" pitchFamily="34" charset="0"/>
              </a:rPr>
              <a:t>”</a:t>
            </a:r>
            <a:r>
              <a:rPr lang="zh-CN" altLang="en-US" sz="2400" dirty="0">
                <a:solidFill>
                  <a:srgbClr val="FF0000"/>
                </a:solidFill>
              </a:rPr>
              <a:t>、</a:t>
            </a:r>
            <a:r>
              <a:rPr lang="zh-CN" altLang="en-US" sz="2400" dirty="0">
                <a:solidFill>
                  <a:srgbClr val="FF0000"/>
                </a:solidFill>
                <a:latin typeface="Arial" panose="020B0604020202020204" pitchFamily="34" charset="0"/>
              </a:rPr>
              <a:t>“</a:t>
            </a:r>
            <a:r>
              <a:rPr lang="zh-CN" altLang="en-US" sz="2400" dirty="0">
                <a:solidFill>
                  <a:srgbClr val="FF0000"/>
                </a:solidFill>
              </a:rPr>
              <a:t>鞭炮药引线</a:t>
            </a:r>
            <a:r>
              <a:rPr lang="zh-CN" altLang="en-US" sz="2400" dirty="0">
                <a:solidFill>
                  <a:srgbClr val="FF0000"/>
                </a:solidFill>
                <a:latin typeface="Arial" panose="020B0604020202020204" pitchFamily="34" charset="0"/>
              </a:rPr>
              <a:t>”</a:t>
            </a:r>
            <a:r>
              <a:rPr lang="zh-CN" altLang="en-US" sz="2400" dirty="0">
                <a:solidFill>
                  <a:srgbClr val="FF0000"/>
                </a:solidFill>
              </a:rPr>
              <a:t>。</a:t>
            </a:r>
            <a:endParaRPr lang="zh-CN" altLang="en-US" sz="2400" dirty="0"/>
          </a:p>
          <a:p>
            <a:pPr eaLnBrk="1" hangingPunct="1">
              <a:lnSpc>
                <a:spcPct val="125000"/>
              </a:lnSpc>
              <a:spcBef>
                <a:spcPts val="25"/>
              </a:spcBef>
            </a:pPr>
            <a:r>
              <a:rPr lang="en-US" altLang="zh-CN" sz="2400" dirty="0">
                <a:solidFill>
                  <a:srgbClr val="9933FF"/>
                </a:solidFill>
              </a:rPr>
              <a:t>【</a:t>
            </a:r>
            <a:r>
              <a:rPr lang="zh-CN" altLang="en-US" sz="2400" dirty="0">
                <a:solidFill>
                  <a:srgbClr val="9933FF"/>
                </a:solidFill>
              </a:rPr>
              <a:t>注意</a:t>
            </a:r>
            <a:r>
              <a:rPr lang="en-US" altLang="zh-CN" sz="2400" dirty="0">
                <a:solidFill>
                  <a:srgbClr val="9933FF"/>
                </a:solidFill>
              </a:rPr>
              <a:t>4】</a:t>
            </a:r>
            <a:r>
              <a:rPr lang="zh-CN" altLang="en-US" sz="2400" dirty="0"/>
              <a:t>小汽车不包括</a:t>
            </a:r>
            <a:r>
              <a:rPr lang="zh-CN" altLang="en-US" sz="2400" dirty="0">
                <a:solidFill>
                  <a:srgbClr val="FF0000"/>
                </a:solidFill>
                <a:latin typeface="Arial" panose="020B0604020202020204" pitchFamily="34" charset="0"/>
              </a:rPr>
              <a:t>“</a:t>
            </a:r>
            <a:r>
              <a:rPr lang="zh-CN" altLang="en-US" sz="2400" dirty="0">
                <a:solidFill>
                  <a:srgbClr val="FF0000"/>
                </a:solidFill>
              </a:rPr>
              <a:t>电动车</a:t>
            </a:r>
            <a:r>
              <a:rPr lang="zh-CN" altLang="en-US" sz="2400" dirty="0">
                <a:solidFill>
                  <a:srgbClr val="FF0000"/>
                </a:solidFill>
                <a:latin typeface="Arial" panose="020B0604020202020204" pitchFamily="34" charset="0"/>
              </a:rPr>
              <a:t>”</a:t>
            </a:r>
            <a:r>
              <a:rPr lang="zh-CN" altLang="en-US" sz="2400" dirty="0">
                <a:solidFill>
                  <a:srgbClr val="FF0000"/>
                </a:solidFill>
              </a:rPr>
              <a:t>；沙滩车、雪地车、卡丁车、高尔夫车（不上马路）；企业购进货车或厢式货车改装生产的商务车、卫星通讯车等</a:t>
            </a:r>
            <a:r>
              <a:rPr lang="zh-CN" altLang="en-US" sz="2400" dirty="0">
                <a:solidFill>
                  <a:srgbClr val="FF0000"/>
                </a:solidFill>
                <a:latin typeface="Arial" panose="020B0604020202020204" pitchFamily="34" charset="0"/>
              </a:rPr>
              <a:t>“</a:t>
            </a:r>
            <a:r>
              <a:rPr lang="zh-CN" altLang="en-US" sz="2400" dirty="0">
                <a:solidFill>
                  <a:srgbClr val="FF0000"/>
                </a:solidFill>
              </a:rPr>
              <a:t>专用汽车</a:t>
            </a:r>
            <a:r>
              <a:rPr lang="zh-CN" altLang="en-US" sz="2400" dirty="0">
                <a:solidFill>
                  <a:srgbClr val="FF0000"/>
                </a:solidFill>
                <a:latin typeface="Arial" panose="020B0604020202020204" pitchFamily="34" charset="0"/>
              </a:rPr>
              <a:t>”</a:t>
            </a:r>
            <a:r>
              <a:rPr lang="zh-CN" altLang="en-US" sz="2400" dirty="0">
                <a:solidFill>
                  <a:srgbClr val="FF0000"/>
                </a:solidFill>
              </a:rPr>
              <a:t>。</a:t>
            </a:r>
            <a:endParaRPr lang="zh-CN" altLang="en-US" sz="2400" dirty="0">
              <a:solidFill>
                <a:srgbClr val="FF0000"/>
              </a:solidFill>
            </a:endParaRPr>
          </a:p>
          <a:p>
            <a:pPr eaLnBrk="1" hangingPunct="1">
              <a:lnSpc>
                <a:spcPct val="125000"/>
              </a:lnSpc>
              <a:spcBef>
                <a:spcPts val="25"/>
              </a:spcBef>
            </a:pPr>
            <a:r>
              <a:rPr lang="en-US" altLang="zh-CN" sz="2400" dirty="0">
                <a:solidFill>
                  <a:srgbClr val="9933FF"/>
                </a:solidFill>
              </a:rPr>
              <a:t>【</a:t>
            </a:r>
            <a:r>
              <a:rPr lang="zh-CN" altLang="en-US" sz="2400" dirty="0">
                <a:solidFill>
                  <a:srgbClr val="9933FF"/>
                </a:solidFill>
              </a:rPr>
              <a:t>注意</a:t>
            </a:r>
            <a:r>
              <a:rPr lang="en-US" altLang="zh-CN" sz="2400" dirty="0">
                <a:solidFill>
                  <a:srgbClr val="9933FF"/>
                </a:solidFill>
              </a:rPr>
              <a:t>5】</a:t>
            </a:r>
            <a:r>
              <a:rPr lang="zh-CN" altLang="en-US" sz="2400" dirty="0"/>
              <a:t>注意</a:t>
            </a:r>
            <a:r>
              <a:rPr lang="zh-CN" altLang="en-US" sz="2400" u="sng" dirty="0">
                <a:solidFill>
                  <a:srgbClr val="FF0000"/>
                </a:solidFill>
                <a:latin typeface="Arial" panose="020B0604020202020204" pitchFamily="34" charset="0"/>
              </a:rPr>
              <a:t>“</a:t>
            </a:r>
            <a:r>
              <a:rPr lang="zh-CN" altLang="en-US" sz="2400" u="sng" dirty="0">
                <a:solidFill>
                  <a:srgbClr val="FF0000"/>
                </a:solidFill>
              </a:rPr>
              <a:t>木制一次性筷子</a:t>
            </a:r>
            <a:r>
              <a:rPr lang="zh-CN" altLang="en-US" sz="2400" u="sng" dirty="0">
                <a:solidFill>
                  <a:srgbClr val="FF0000"/>
                </a:solidFill>
                <a:latin typeface="Arial" panose="020B0604020202020204" pitchFamily="34" charset="0"/>
              </a:rPr>
              <a:t>”</a:t>
            </a:r>
            <a:r>
              <a:rPr lang="zh-CN" altLang="en-US" sz="2400" dirty="0"/>
              <a:t>的说法。</a:t>
            </a:r>
            <a:r>
              <a:rPr lang="zh-CN" altLang="zh-CN" sz="2400" dirty="0">
                <a:latin typeface="微软雅黑" panose="020B0503020204020204" pitchFamily="34" charset="-122"/>
                <a:ea typeface="微软雅黑" panose="020B0503020204020204" pitchFamily="34" charset="-122"/>
                <a:sym typeface="黑体" panose="02010609060101010101" pitchFamily="49" charset="-122"/>
              </a:rPr>
              <a:t>包括未经打磨、倒角的木制一次性筷子</a:t>
            </a:r>
            <a:r>
              <a:rPr lang="zh-CN" altLang="en-US" sz="2400" dirty="0">
                <a:sym typeface="黑体" panose="02010609060101010101" pitchFamily="49" charset="-122"/>
              </a:rPr>
              <a:t>。</a:t>
            </a:r>
            <a:r>
              <a:rPr lang="zh-CN" altLang="en-US" dirty="0">
                <a:sym typeface="黑体" panose="02010609060101010101" pitchFamily="49" charset="-122"/>
              </a:rPr>
              <a:t> </a:t>
            </a:r>
            <a:endParaRPr lang="zh-CN" altLang="en-US" dirty="0"/>
          </a:p>
          <a:p>
            <a:pPr eaLnBrk="1" hangingPunct="1"/>
            <a:endParaRPr lang="zh-CN" altLang="en-US" dirty="0">
              <a:solidFill>
                <a:srgbClr val="FF0000"/>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4194" name="Rectangle 3"/>
          <p:cNvSpPr>
            <a:spLocks noGrp="1"/>
          </p:cNvSpPr>
          <p:nvPr>
            <p:ph idx="1"/>
          </p:nvPr>
        </p:nvSpPr>
        <p:spPr>
          <a:xfrm>
            <a:off x="395605" y="621030"/>
            <a:ext cx="8229600" cy="5070475"/>
          </a:xfrm>
        </p:spPr>
        <p:txBody>
          <a:bodyPr wrap="square" lIns="91440" tIns="45720" rIns="91440" bIns="45720" anchor="t" anchorCtr="0"/>
          <a:p>
            <a:pPr eaLnBrk="1" hangingPunct="1">
              <a:lnSpc>
                <a:spcPct val="120000"/>
              </a:lnSpc>
              <a:spcBef>
                <a:spcPts val="25"/>
              </a:spcBef>
            </a:pPr>
            <a:r>
              <a:rPr lang="zh-CN" altLang="en-US" dirty="0"/>
              <a:t>　</a:t>
            </a:r>
            <a:r>
              <a:rPr lang="en-US" altLang="zh-CN" sz="2400" dirty="0"/>
              <a:t>【</a:t>
            </a:r>
            <a:r>
              <a:rPr lang="zh-CN" altLang="en-US" sz="2400" dirty="0"/>
              <a:t>例题</a:t>
            </a:r>
            <a:r>
              <a:rPr lang="en-US" altLang="zh-CN" sz="2400" dirty="0">
                <a:latin typeface="Arial" panose="020B0604020202020204" pitchFamily="34" charset="0"/>
              </a:rPr>
              <a:t>·</a:t>
            </a:r>
            <a:r>
              <a:rPr lang="zh-CN" altLang="en-US" sz="2400" dirty="0"/>
              <a:t>单选题</a:t>
            </a:r>
            <a:r>
              <a:rPr lang="en-US" altLang="zh-CN" sz="2400" dirty="0"/>
              <a:t>2】</a:t>
            </a:r>
            <a:r>
              <a:rPr lang="zh-CN" altLang="en-US" sz="2400" dirty="0"/>
              <a:t>某卷烟生产企业，某月初库存外购应税烟丝金额</a:t>
            </a:r>
            <a:r>
              <a:rPr lang="en-US" altLang="zh-CN" sz="2400" dirty="0"/>
              <a:t>20</a:t>
            </a:r>
            <a:r>
              <a:rPr lang="zh-CN" altLang="en-US" sz="2400" dirty="0"/>
              <a:t>万元，当月又外购应税烟丝金额</a:t>
            </a:r>
            <a:r>
              <a:rPr lang="en-US" altLang="zh-CN" sz="2400" dirty="0"/>
              <a:t>50</a:t>
            </a:r>
            <a:r>
              <a:rPr lang="zh-CN" altLang="en-US" sz="2400" dirty="0"/>
              <a:t>万元（不含增值税），月末库存烟丝金额</a:t>
            </a:r>
            <a:r>
              <a:rPr lang="en-US" altLang="zh-CN" sz="2400" dirty="0"/>
              <a:t>10</a:t>
            </a:r>
            <a:r>
              <a:rPr lang="zh-CN" altLang="en-US" sz="2400" dirty="0"/>
              <a:t>万元，其余被当月生产卷烟领用。已知：烟丝适用的消费税税率为</a:t>
            </a:r>
            <a:r>
              <a:rPr lang="en-US" altLang="zh-CN" sz="2400" dirty="0"/>
              <a:t>30%</a:t>
            </a:r>
            <a:r>
              <a:rPr lang="zh-CN" altLang="en-US" sz="2400" dirty="0"/>
              <a:t>，则卷烟厂当月准许扣除的外购烟丝已缴纳的消费税税额为（　）万元。</a:t>
            </a:r>
            <a:br>
              <a:rPr lang="zh-CN" altLang="en-US" sz="2400" dirty="0"/>
            </a:br>
            <a:r>
              <a:rPr lang="zh-CN" altLang="en-US" sz="2400" dirty="0"/>
              <a:t>　　</a:t>
            </a:r>
            <a:r>
              <a:rPr lang="en-US" altLang="zh-CN" sz="2400" dirty="0"/>
              <a:t>A.15</a:t>
            </a:r>
            <a:br>
              <a:rPr lang="en-US" altLang="zh-CN" sz="2400" dirty="0"/>
            </a:br>
            <a:r>
              <a:rPr lang="zh-CN" altLang="en-US" sz="2400" dirty="0"/>
              <a:t>　　</a:t>
            </a:r>
            <a:r>
              <a:rPr lang="en-US" altLang="zh-CN" sz="2400" dirty="0"/>
              <a:t>B.18</a:t>
            </a:r>
            <a:br>
              <a:rPr lang="en-US" altLang="zh-CN" sz="2400" dirty="0"/>
            </a:br>
            <a:r>
              <a:rPr lang="zh-CN" altLang="en-US" sz="2400" dirty="0"/>
              <a:t>　　</a:t>
            </a:r>
            <a:r>
              <a:rPr lang="en-US" altLang="zh-CN" sz="2400" dirty="0"/>
              <a:t>C.6</a:t>
            </a:r>
            <a:br>
              <a:rPr lang="en-US" altLang="zh-CN" sz="2400" dirty="0"/>
            </a:br>
            <a:r>
              <a:rPr lang="zh-CN" altLang="en-US" sz="2400" dirty="0"/>
              <a:t>　　</a:t>
            </a:r>
            <a:r>
              <a:rPr lang="en-US" altLang="zh-CN" sz="2400" dirty="0"/>
              <a:t>D.3 </a:t>
            </a:r>
            <a:endParaRPr lang="en-US" altLang="zh-CN" sz="2400" dirty="0"/>
          </a:p>
          <a:p>
            <a:pPr eaLnBrk="1" hangingPunct="1">
              <a:lnSpc>
                <a:spcPct val="120000"/>
              </a:lnSpc>
              <a:spcBef>
                <a:spcPts val="25"/>
              </a:spcBef>
            </a:pPr>
            <a:r>
              <a:rPr lang="zh-CN" altLang="en-US" sz="2400" dirty="0"/>
              <a:t>【解析】生产领用部分的买价＝</a:t>
            </a:r>
            <a:r>
              <a:rPr lang="en-US" altLang="zh-CN" sz="2400" dirty="0"/>
              <a:t>20+50-10</a:t>
            </a:r>
            <a:r>
              <a:rPr lang="zh-CN" altLang="en-US" sz="2400" dirty="0"/>
              <a:t>＝</a:t>
            </a:r>
            <a:r>
              <a:rPr lang="en-US" altLang="zh-CN" sz="2400" dirty="0"/>
              <a:t>60</a:t>
            </a:r>
            <a:r>
              <a:rPr lang="zh-CN" altLang="en-US" sz="2400" dirty="0"/>
              <a:t>（万元），准予扣除的消费税＝</a:t>
            </a:r>
            <a:r>
              <a:rPr lang="en-US" altLang="zh-CN" sz="2400" dirty="0"/>
              <a:t>60×30%</a:t>
            </a:r>
            <a:r>
              <a:rPr lang="zh-CN" altLang="en-US" sz="2400" dirty="0"/>
              <a:t>＝</a:t>
            </a:r>
            <a:r>
              <a:rPr lang="en-US" altLang="zh-CN" sz="2400" dirty="0"/>
              <a:t>18</a:t>
            </a:r>
            <a:r>
              <a:rPr lang="zh-CN" altLang="en-US" sz="2400" dirty="0"/>
              <a:t>（万元）</a:t>
            </a:r>
            <a:endParaRPr lang="zh-CN" altLang="en-US" dirty="0"/>
          </a:p>
          <a:p>
            <a:pPr eaLnBrk="1" hangingPunct="1">
              <a:lnSpc>
                <a:spcPct val="120000"/>
              </a:lnSpc>
              <a:spcBef>
                <a:spcPts val="25"/>
              </a:spcBef>
            </a:pPr>
            <a:endParaRPr lang="zh-CN" altLang="en-US" dirty="0"/>
          </a:p>
        </p:txBody>
      </p:sp>
      <p:sp>
        <p:nvSpPr>
          <p:cNvPr id="212996" name="Rectangle 4"/>
          <p:cNvSpPr/>
          <p:nvPr/>
        </p:nvSpPr>
        <p:spPr>
          <a:xfrm>
            <a:off x="7926388" y="2397125"/>
            <a:ext cx="760412" cy="823913"/>
          </a:xfrm>
          <a:prstGeom prst="rect">
            <a:avLst/>
          </a:prstGeom>
          <a:noFill/>
          <a:ln w="9525">
            <a:noFill/>
          </a:ln>
        </p:spPr>
        <p:txBody>
          <a:bodyPr wrap="none" anchor="ctr" anchorCtr="0">
            <a:spAutoFit/>
          </a:bodyPr>
          <a:p>
            <a:r>
              <a:rPr lang="en-US" altLang="zh-CN" sz="4800" dirty="0">
                <a:latin typeface="Arial" panose="020B0604020202020204" pitchFamily="34" charset="0"/>
              </a:rPr>
              <a:t>B </a:t>
            </a:r>
            <a:endParaRPr lang="en-US" altLang="zh-CN" sz="4800"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2996"/>
                                        </p:tgtEl>
                                        <p:attrNameLst>
                                          <p:attrName>style.visibility</p:attrName>
                                        </p:attrNameLst>
                                      </p:cBhvr>
                                      <p:to>
                                        <p:strVal val="visible"/>
                                      </p:to>
                                    </p:set>
                                    <p:anim calcmode="lin" valueType="num">
                                      <p:cBhvr>
                                        <p:cTn id="7" dur="500" fill="hold"/>
                                        <p:tgtEl>
                                          <p:spTgt spid="212996"/>
                                        </p:tgtEl>
                                        <p:attrNameLst>
                                          <p:attrName>ppt_x</p:attrName>
                                        </p:attrNameLst>
                                      </p:cBhvr>
                                      <p:tavLst>
                                        <p:tav tm="0">
                                          <p:val>
                                            <p:strVal val="#ppt_x"/>
                                          </p:val>
                                        </p:tav>
                                        <p:tav tm="100000">
                                          <p:val>
                                            <p:strVal val="#ppt_x"/>
                                          </p:val>
                                        </p:tav>
                                      </p:tavLst>
                                    </p:anim>
                                    <p:anim calcmode="lin" valueType="num">
                                      <p:cBhvr>
                                        <p:cTn id="8" dur="500" fill="hold"/>
                                        <p:tgtEl>
                                          <p:spTgt spid="21299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4194">
                                            <p:txEl>
                                              <p:charRg st="161" end="214"/>
                                            </p:txEl>
                                          </p:spTgt>
                                        </p:tgtEl>
                                        <p:attrNameLst>
                                          <p:attrName>style.visibility</p:attrName>
                                        </p:attrNameLst>
                                      </p:cBhvr>
                                      <p:to>
                                        <p:strVal val="visible"/>
                                      </p:to>
                                    </p:set>
                                    <p:anim calcmode="lin" valueType="num">
                                      <p:cBhvr additive="base">
                                        <p:cTn id="13" dur="500" fill="hold"/>
                                        <p:tgtEl>
                                          <p:spTgt spid="264194">
                                            <p:txEl>
                                              <p:charRg st="161" end="21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4194">
                                            <p:txEl>
                                              <p:charRg st="161" end="2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702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5218" name="Rectangle 3"/>
          <p:cNvSpPr>
            <a:spLocks noGrp="1"/>
          </p:cNvSpPr>
          <p:nvPr>
            <p:ph idx="1"/>
          </p:nvPr>
        </p:nvSpPr>
        <p:spPr>
          <a:xfrm>
            <a:off x="314325" y="793750"/>
            <a:ext cx="8372475" cy="5114925"/>
          </a:xfrm>
        </p:spPr>
        <p:txBody>
          <a:bodyPr wrap="square" lIns="91440" tIns="45720" rIns="91440" bIns="45720" anchor="t" anchorCtr="0"/>
          <a:p>
            <a:pPr eaLnBrk="1" hangingPunct="1">
              <a:lnSpc>
                <a:spcPct val="115000"/>
              </a:lnSpc>
              <a:spcBef>
                <a:spcPts val="25"/>
              </a:spcBef>
            </a:pPr>
            <a:r>
              <a:rPr lang="en-US" altLang="zh-CN" dirty="0"/>
              <a:t>【</a:t>
            </a:r>
            <a:r>
              <a:rPr lang="zh-CN" altLang="en-US" dirty="0"/>
              <a:t>例题</a:t>
            </a:r>
            <a:r>
              <a:rPr lang="en-US" altLang="zh-CN" dirty="0">
                <a:latin typeface="Arial" panose="020B0604020202020204" pitchFamily="34" charset="0"/>
              </a:rPr>
              <a:t>·</a:t>
            </a:r>
            <a:r>
              <a:rPr lang="zh-CN" altLang="en-US" dirty="0"/>
              <a:t>单选题</a:t>
            </a:r>
            <a:r>
              <a:rPr lang="en-US" altLang="zh-CN" dirty="0"/>
              <a:t>3】2023</a:t>
            </a:r>
            <a:r>
              <a:rPr lang="zh-CN" altLang="en-US" dirty="0"/>
              <a:t>年</a:t>
            </a:r>
            <a:r>
              <a:rPr lang="en-US" altLang="zh-CN" dirty="0"/>
              <a:t>3</a:t>
            </a:r>
            <a:r>
              <a:rPr lang="zh-CN" altLang="en-US" dirty="0"/>
              <a:t>月，某卷烟厂从甲企业购进烟丝，取得增值税专用发票，注明价款</a:t>
            </a:r>
            <a:r>
              <a:rPr lang="en-US" altLang="zh-CN" dirty="0"/>
              <a:t>50</a:t>
            </a:r>
            <a:r>
              <a:rPr lang="zh-CN" altLang="en-US" dirty="0"/>
              <a:t>万元，领用</a:t>
            </a:r>
            <a:r>
              <a:rPr lang="en-US" altLang="zh-CN" dirty="0"/>
              <a:t>60%</a:t>
            </a:r>
            <a:r>
              <a:rPr lang="zh-CN" altLang="en-US" dirty="0"/>
              <a:t>用于生产</a:t>
            </a:r>
            <a:r>
              <a:rPr lang="en-US" altLang="zh-CN" dirty="0"/>
              <a:t>A</a:t>
            </a:r>
            <a:r>
              <a:rPr lang="zh-CN" altLang="en-US" dirty="0"/>
              <a:t>牌卷烟（甲类卷烟）。本月销售</a:t>
            </a:r>
            <a:r>
              <a:rPr lang="en-US" altLang="zh-CN" dirty="0"/>
              <a:t>A</a:t>
            </a:r>
            <a:r>
              <a:rPr lang="zh-CN" altLang="en-US" dirty="0"/>
              <a:t>牌卷烟</a:t>
            </a:r>
            <a:r>
              <a:rPr lang="en-US" altLang="zh-CN" dirty="0"/>
              <a:t>80</a:t>
            </a:r>
            <a:r>
              <a:rPr lang="zh-CN" altLang="en-US" dirty="0"/>
              <a:t>箱（标准箱），取得不含税销售额</a:t>
            </a:r>
            <a:r>
              <a:rPr lang="en-US" altLang="zh-CN" dirty="0"/>
              <a:t>400</a:t>
            </a:r>
            <a:r>
              <a:rPr lang="zh-CN" altLang="en-US" dirty="0"/>
              <a:t>万元。已知：甲类卷烟消费税税率为</a:t>
            </a:r>
            <a:r>
              <a:rPr lang="en-US" altLang="zh-CN" dirty="0"/>
              <a:t>56%</a:t>
            </a:r>
            <a:r>
              <a:rPr lang="zh-CN" altLang="en-US" dirty="0"/>
              <a:t>加</a:t>
            </a:r>
            <a:r>
              <a:rPr lang="en-US" altLang="zh-CN" dirty="0"/>
              <a:t>150</a:t>
            </a:r>
            <a:r>
              <a:rPr lang="zh-CN" altLang="en-US" dirty="0"/>
              <a:t>元</a:t>
            </a:r>
            <a:r>
              <a:rPr lang="en-US" altLang="zh-CN" dirty="0"/>
              <a:t>/</a:t>
            </a:r>
            <a:r>
              <a:rPr lang="zh-CN" altLang="en-US" dirty="0"/>
              <a:t>标准箱、烟丝消费税税率为</a:t>
            </a:r>
            <a:r>
              <a:rPr lang="en-US" altLang="zh-CN" dirty="0"/>
              <a:t>30%</a:t>
            </a:r>
            <a:r>
              <a:rPr lang="zh-CN" altLang="en-US" dirty="0"/>
              <a:t>。当月该卷烟厂应纳消费税税额为（    ）万元</a:t>
            </a:r>
            <a:endParaRPr lang="zh-CN" altLang="en-US" dirty="0"/>
          </a:p>
          <a:p>
            <a:pPr eaLnBrk="1" hangingPunct="1">
              <a:lnSpc>
                <a:spcPct val="115000"/>
              </a:lnSpc>
              <a:spcBef>
                <a:spcPts val="25"/>
              </a:spcBef>
            </a:pPr>
            <a:r>
              <a:rPr lang="en-US" altLang="zh-CN" dirty="0"/>
              <a:t>A.210.20    B.216.20    C.224    D.225.20</a:t>
            </a:r>
            <a:endParaRPr lang="en-US" altLang="zh-CN" dirty="0"/>
          </a:p>
          <a:p>
            <a:pPr eaLnBrk="1" hangingPunct="1">
              <a:lnSpc>
                <a:spcPct val="115000"/>
              </a:lnSpc>
              <a:spcBef>
                <a:spcPts val="25"/>
              </a:spcBef>
            </a:pPr>
            <a:r>
              <a:rPr lang="en-US" altLang="zh-CN" dirty="0"/>
              <a:t>【</a:t>
            </a:r>
            <a:r>
              <a:rPr lang="zh-CN" altLang="en-US" dirty="0"/>
              <a:t>解析</a:t>
            </a:r>
            <a:r>
              <a:rPr lang="en-US" altLang="zh-CN" dirty="0"/>
              <a:t>】</a:t>
            </a:r>
            <a:r>
              <a:rPr lang="zh-CN" altLang="en-US" dirty="0"/>
              <a:t>应纳消费税税额＝</a:t>
            </a:r>
            <a:r>
              <a:rPr lang="en-US" altLang="zh-CN" dirty="0"/>
              <a:t>80×0.015</a:t>
            </a:r>
            <a:r>
              <a:rPr lang="zh-CN" altLang="en-US" dirty="0"/>
              <a:t>＋</a:t>
            </a:r>
            <a:r>
              <a:rPr lang="en-US" altLang="zh-CN" dirty="0"/>
              <a:t>400×56%</a:t>
            </a:r>
            <a:r>
              <a:rPr lang="zh-CN" altLang="en-US" dirty="0"/>
              <a:t>－</a:t>
            </a:r>
            <a:r>
              <a:rPr lang="en-US" altLang="zh-CN" dirty="0"/>
              <a:t>50×30%×60%</a:t>
            </a:r>
            <a:r>
              <a:rPr lang="zh-CN" altLang="en-US" dirty="0"/>
              <a:t>＝</a:t>
            </a:r>
            <a:r>
              <a:rPr lang="en-US" altLang="zh-CN" dirty="0"/>
              <a:t>216.20</a:t>
            </a:r>
            <a:r>
              <a:rPr lang="zh-CN" altLang="en-US" dirty="0"/>
              <a:t>（万元）。</a:t>
            </a:r>
            <a:endParaRPr lang="zh-CN" altLang="en-US" dirty="0"/>
          </a:p>
        </p:txBody>
      </p:sp>
      <p:sp>
        <p:nvSpPr>
          <p:cNvPr id="211972" name="Rectangle 4"/>
          <p:cNvSpPr/>
          <p:nvPr/>
        </p:nvSpPr>
        <p:spPr>
          <a:xfrm>
            <a:off x="4672013" y="3779838"/>
            <a:ext cx="514350" cy="641350"/>
          </a:xfrm>
          <a:prstGeom prst="rect">
            <a:avLst/>
          </a:prstGeom>
          <a:noFill/>
          <a:ln w="9525">
            <a:noFill/>
          </a:ln>
        </p:spPr>
        <p:txBody>
          <a:bodyPr wrap="none" anchor="b" anchorCtr="0">
            <a:spAutoFit/>
          </a:bodyPr>
          <a:p>
            <a:pPr algn="ctr"/>
            <a:r>
              <a:rPr lang="en-US" altLang="zh-CN" sz="3600" b="1" dirty="0">
                <a:latin typeface="Arial" panose="020B0604020202020204" pitchFamily="34" charset="0"/>
              </a:rPr>
              <a:t>B</a:t>
            </a:r>
            <a:endParaRPr lang="zh-CN" altLang="en-US" sz="3600" b="1" dirty="0">
              <a:latin typeface="Arial" panose="020B0604020202020204" pitchFamily="34" charset="0"/>
              <a:ea typeface="文鼎中特广告体"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1972"/>
                                        </p:tgtEl>
                                        <p:attrNameLst>
                                          <p:attrName>style.visibility</p:attrName>
                                        </p:attrNameLst>
                                      </p:cBhvr>
                                      <p:to>
                                        <p:strVal val="visible"/>
                                      </p:to>
                                    </p:set>
                                    <p:anim calcmode="lin" valueType="num">
                                      <p:cBhvr>
                                        <p:cTn id="7" dur="500" fill="hold"/>
                                        <p:tgtEl>
                                          <p:spTgt spid="211972"/>
                                        </p:tgtEl>
                                        <p:attrNameLst>
                                          <p:attrName>ppt_x</p:attrName>
                                        </p:attrNameLst>
                                      </p:cBhvr>
                                      <p:tavLst>
                                        <p:tav tm="0">
                                          <p:val>
                                            <p:strVal val="#ppt_x"/>
                                          </p:val>
                                        </p:tav>
                                        <p:tav tm="100000">
                                          <p:val>
                                            <p:strVal val="#ppt_x"/>
                                          </p:val>
                                        </p:tav>
                                      </p:tavLst>
                                    </p:anim>
                                    <p:anim calcmode="lin" valueType="num">
                                      <p:cBhvr>
                                        <p:cTn id="8" dur="500" fill="hold"/>
                                        <p:tgtEl>
                                          <p:spTgt spid="2119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5218">
                                            <p:txEl>
                                              <p:charRg st="203" end="255"/>
                                            </p:txEl>
                                          </p:spTgt>
                                        </p:tgtEl>
                                        <p:attrNameLst>
                                          <p:attrName>style.visibility</p:attrName>
                                        </p:attrNameLst>
                                      </p:cBhvr>
                                      <p:to>
                                        <p:strVal val="visible"/>
                                      </p:to>
                                    </p:set>
                                    <p:anim calcmode="lin" valueType="num">
                                      <p:cBhvr additive="base">
                                        <p:cTn id="13" dur="500" fill="hold"/>
                                        <p:tgtEl>
                                          <p:spTgt spid="265218">
                                            <p:txEl>
                                              <p:charRg st="203" end="25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5218">
                                            <p:txEl>
                                              <p:charRg st="203" end="25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4434" name="内容占位符 2"/>
          <p:cNvSpPr>
            <a:spLocks noGrp="1"/>
          </p:cNvSpPr>
          <p:nvPr>
            <p:ph idx="1"/>
          </p:nvPr>
        </p:nvSpPr>
        <p:spPr>
          <a:xfrm>
            <a:off x="457200" y="548323"/>
            <a:ext cx="8229600" cy="4967287"/>
          </a:xfrm>
        </p:spPr>
        <p:txBody>
          <a:bodyPr wrap="square" lIns="91440" tIns="45720" rIns="91440" bIns="45720" anchor="t" anchorCtr="0"/>
          <a:p>
            <a:r>
              <a:rPr lang="zh-CN" altLang="en-US" dirty="0">
                <a:solidFill>
                  <a:srgbClr val="FF0000"/>
                </a:solidFill>
              </a:rPr>
              <a:t>（二）委托加工应税消费品已纳税额的扣除</a:t>
            </a:r>
            <a:endParaRPr lang="zh-CN" altLang="en-US" dirty="0">
              <a:solidFill>
                <a:srgbClr val="FF0000"/>
              </a:solidFill>
            </a:endParaRPr>
          </a:p>
          <a:p>
            <a:r>
              <a:rPr lang="zh-CN" altLang="en-US" dirty="0"/>
              <a:t>税法规定</a:t>
            </a:r>
            <a:r>
              <a:rPr lang="en-US" altLang="zh-CN" dirty="0"/>
              <a:t>,</a:t>
            </a:r>
            <a:r>
              <a:rPr lang="zh-CN" altLang="en-US" dirty="0"/>
              <a:t>对委托加工收回消费品已纳的消费税，可按当期生产领用数量从当期应纳消费税税额中扣除，其扣税规定与外购已税消费品连续生产应税消费品的扣税范围、扣税方法、扣税环节相同。扣除范围包括：</a:t>
            </a:r>
            <a:endParaRPr lang="zh-CN" altLang="en-US" dirty="0"/>
          </a:p>
          <a:p>
            <a:r>
              <a:rPr lang="en-US" altLang="zh-CN" sz="2400" dirty="0"/>
              <a:t>1.</a:t>
            </a:r>
            <a:r>
              <a:rPr lang="zh-CN" altLang="en-US" sz="2400" dirty="0"/>
              <a:t>以委托加工收回的已税烟丝生产的卷烟；</a:t>
            </a:r>
            <a:endParaRPr lang="zh-CN" altLang="en-US" sz="2400" dirty="0"/>
          </a:p>
          <a:p>
            <a:r>
              <a:rPr lang="en-US" altLang="zh-CN" sz="2400" dirty="0"/>
              <a:t>2.</a:t>
            </a:r>
            <a:r>
              <a:rPr lang="zh-CN" altLang="en-US" sz="2400" dirty="0"/>
              <a:t>以委托加工收回的已税化妆品生产的化妆品；</a:t>
            </a:r>
            <a:endParaRPr lang="zh-CN" altLang="en-US" sz="2400" dirty="0"/>
          </a:p>
          <a:p>
            <a:r>
              <a:rPr lang="en-US" altLang="zh-CN" sz="2400" dirty="0"/>
              <a:t>3.</a:t>
            </a:r>
            <a:r>
              <a:rPr lang="zh-CN" altLang="en-US" sz="2400" dirty="0"/>
              <a:t>以委托加工收回的已税珠宝玉石生产的贵重首饰及珠宝玉石；</a:t>
            </a:r>
            <a:endParaRPr lang="zh-CN" altLang="en-US" sz="2400" dirty="0"/>
          </a:p>
          <a:p>
            <a:r>
              <a:rPr lang="en-US" altLang="zh-CN" sz="2400" dirty="0"/>
              <a:t>4.</a:t>
            </a:r>
            <a:r>
              <a:rPr lang="zh-CN" altLang="en-US" sz="2400" dirty="0"/>
              <a:t>以委托加工收回的已税鞭炮、焰火生产的鞭炮、焰火；</a:t>
            </a:r>
            <a:endParaRPr lang="zh-CN" altLang="en-US" sz="2400" dirty="0"/>
          </a:p>
          <a:p>
            <a:r>
              <a:rPr lang="en-US" altLang="zh-CN" sz="2400" dirty="0"/>
              <a:t>5.</a:t>
            </a:r>
            <a:r>
              <a:rPr lang="zh-CN" altLang="en-US" sz="2400" dirty="0"/>
              <a:t>以委托加工收回的已税摩托车为原料生产的摩托车；</a:t>
            </a:r>
            <a:endParaRPr lang="zh-CN" altLang="en-US" sz="2400" dirty="0"/>
          </a:p>
          <a:p>
            <a:endParaRPr lang="zh-CN" alt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5458" name="内容占位符 2"/>
          <p:cNvSpPr>
            <a:spLocks noGrp="1"/>
          </p:cNvSpPr>
          <p:nvPr>
            <p:ph idx="1"/>
          </p:nvPr>
        </p:nvSpPr>
        <p:spPr>
          <a:xfrm>
            <a:off x="357188" y="714375"/>
            <a:ext cx="8329612" cy="5378450"/>
          </a:xfrm>
        </p:spPr>
        <p:txBody>
          <a:bodyPr wrap="square" lIns="91440" tIns="45720" rIns="91440" bIns="45720" anchor="t" anchorCtr="0"/>
          <a:p>
            <a:pPr>
              <a:lnSpc>
                <a:spcPct val="120000"/>
              </a:lnSpc>
              <a:spcBef>
                <a:spcPts val="20"/>
              </a:spcBef>
              <a:spcAft>
                <a:spcPts val="0"/>
              </a:spcAft>
            </a:pPr>
            <a:r>
              <a:rPr lang="en-US" altLang="zh-CN" sz="2400" dirty="0"/>
              <a:t>6.</a:t>
            </a:r>
            <a:r>
              <a:rPr lang="zh-CN" altLang="en-US" sz="2400" dirty="0"/>
              <a:t>以委托加工收回的已税杆头、杆身和握把为原料生产的高尔夫球杆； </a:t>
            </a:r>
            <a:endParaRPr lang="zh-CN" altLang="en-US" sz="2400" dirty="0"/>
          </a:p>
          <a:p>
            <a:pPr>
              <a:lnSpc>
                <a:spcPct val="120000"/>
              </a:lnSpc>
              <a:spcBef>
                <a:spcPts val="20"/>
              </a:spcBef>
              <a:spcAft>
                <a:spcPts val="0"/>
              </a:spcAft>
            </a:pPr>
            <a:r>
              <a:rPr lang="en-US" altLang="zh-CN" sz="2400" dirty="0"/>
              <a:t>7.</a:t>
            </a:r>
            <a:r>
              <a:rPr lang="zh-CN" altLang="en-US" sz="2400" dirty="0"/>
              <a:t>以委托加工收回的已税木制一次性筷子为原料生产的木制一次性筷子； </a:t>
            </a:r>
            <a:endParaRPr lang="zh-CN" altLang="en-US" sz="2400" dirty="0"/>
          </a:p>
          <a:p>
            <a:pPr>
              <a:lnSpc>
                <a:spcPct val="120000"/>
              </a:lnSpc>
              <a:spcBef>
                <a:spcPts val="20"/>
              </a:spcBef>
              <a:spcAft>
                <a:spcPts val="0"/>
              </a:spcAft>
            </a:pPr>
            <a:r>
              <a:rPr lang="en-US" altLang="zh-CN" sz="2400" dirty="0"/>
              <a:t>8.</a:t>
            </a:r>
            <a:r>
              <a:rPr lang="zh-CN" altLang="en-US" sz="2400" dirty="0"/>
              <a:t>以委托加工收回的已税实木地板为原料生产的实木地板。</a:t>
            </a:r>
            <a:endParaRPr lang="zh-CN" altLang="en-US" sz="2400" dirty="0"/>
          </a:p>
          <a:p>
            <a:pPr>
              <a:lnSpc>
                <a:spcPct val="120000"/>
              </a:lnSpc>
              <a:spcBef>
                <a:spcPts val="20"/>
              </a:spcBef>
              <a:spcAft>
                <a:spcPts val="0"/>
              </a:spcAft>
            </a:pPr>
            <a:r>
              <a:rPr lang="en-US" altLang="zh-CN" sz="2400" dirty="0"/>
              <a:t>9.</a:t>
            </a:r>
            <a:r>
              <a:rPr lang="zh-CN" altLang="en-US" sz="2400" dirty="0"/>
              <a:t>以委托加工收回的已税石脑油、润滑油、燃料油为原料生产的成品油；</a:t>
            </a:r>
            <a:endParaRPr lang="zh-CN" altLang="en-US" sz="2400" dirty="0"/>
          </a:p>
          <a:p>
            <a:pPr>
              <a:lnSpc>
                <a:spcPct val="120000"/>
              </a:lnSpc>
              <a:spcBef>
                <a:spcPts val="20"/>
              </a:spcBef>
              <a:spcAft>
                <a:spcPts val="0"/>
              </a:spcAft>
            </a:pPr>
            <a:r>
              <a:rPr lang="en-US" altLang="zh-CN" sz="2400" dirty="0"/>
              <a:t>10.</a:t>
            </a:r>
            <a:r>
              <a:rPr lang="zh-CN" altLang="en-US" sz="2400" dirty="0"/>
              <a:t>以委托加工收回的已税汽油、柴油用于连续生产的汽油、柴油。</a:t>
            </a:r>
            <a:endParaRPr lang="zh-CN" altLang="en-US" sz="2400" dirty="0"/>
          </a:p>
          <a:p>
            <a:pPr>
              <a:lnSpc>
                <a:spcPct val="120000"/>
              </a:lnSpc>
              <a:spcBef>
                <a:spcPts val="20"/>
              </a:spcBef>
              <a:spcAft>
                <a:spcPts val="0"/>
              </a:spcAft>
            </a:pPr>
            <a:endParaRPr lang="zh-CN" altLang="en-US" sz="24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4977"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rPr>
              <a:t>学中做</a:t>
            </a: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68290"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en-US" altLang="zh-CN" dirty="0"/>
              <a:t>【</a:t>
            </a:r>
            <a:r>
              <a:rPr lang="zh-CN" altLang="en-US" dirty="0"/>
              <a:t>多选题</a:t>
            </a:r>
            <a:r>
              <a:rPr lang="en-US" altLang="zh-CN" dirty="0"/>
              <a:t>】</a:t>
            </a:r>
            <a:r>
              <a:rPr lang="zh-CN" altLang="en-US" dirty="0"/>
              <a:t>根据消费税法律制度的规定，下列各项中，可以抵扣委托加工环节已缴纳的消费税的有（    ）。</a:t>
            </a:r>
            <a:endParaRPr lang="zh-CN" altLang="en-US" dirty="0"/>
          </a:p>
          <a:p>
            <a:pPr eaLnBrk="1" hangingPunct="1"/>
            <a:r>
              <a:rPr lang="en-US" altLang="zh-CN" dirty="0"/>
              <a:t>A.</a:t>
            </a:r>
            <a:r>
              <a:rPr lang="zh-CN" altLang="en-US" dirty="0"/>
              <a:t>委托加工收回的已税化妆品用于生产化妆品</a:t>
            </a:r>
            <a:endParaRPr lang="zh-CN" altLang="en-US" dirty="0"/>
          </a:p>
          <a:p>
            <a:pPr eaLnBrk="1" hangingPunct="1"/>
            <a:r>
              <a:rPr lang="en-US" altLang="zh-CN" dirty="0"/>
              <a:t>B.</a:t>
            </a:r>
            <a:r>
              <a:rPr lang="zh-CN" altLang="en-US" dirty="0"/>
              <a:t>委托加工收回的已税玉石用于生产贵重首饰</a:t>
            </a:r>
            <a:endParaRPr lang="zh-CN" altLang="en-US" dirty="0"/>
          </a:p>
          <a:p>
            <a:pPr eaLnBrk="1" hangingPunct="1"/>
            <a:r>
              <a:rPr lang="en-US" altLang="zh-CN" dirty="0"/>
              <a:t>C.</a:t>
            </a:r>
            <a:r>
              <a:rPr lang="zh-CN" altLang="en-US" dirty="0"/>
              <a:t>委托加工收回的已税汽车轮胎用于生产小汽车</a:t>
            </a:r>
            <a:endParaRPr lang="zh-CN" altLang="en-US" dirty="0"/>
          </a:p>
          <a:p>
            <a:pPr eaLnBrk="1" hangingPunct="1"/>
            <a:r>
              <a:rPr lang="en-US" altLang="zh-CN" dirty="0"/>
              <a:t>D.</a:t>
            </a:r>
            <a:r>
              <a:rPr lang="zh-CN" altLang="en-US" dirty="0"/>
              <a:t>委托加工收回的已税烟丝用于生产卷烟</a:t>
            </a:r>
            <a:endParaRPr lang="zh-CN" altLang="en-US" dirty="0"/>
          </a:p>
          <a:p>
            <a:pPr eaLnBrk="1" hangingPunct="1"/>
            <a:r>
              <a:rPr lang="en-US" altLang="zh-CN" dirty="0"/>
              <a:t>【</a:t>
            </a:r>
            <a:r>
              <a:rPr lang="zh-CN" altLang="en-US" dirty="0"/>
              <a:t>解析</a:t>
            </a:r>
            <a:r>
              <a:rPr lang="en-US" altLang="zh-CN" dirty="0"/>
              <a:t>】</a:t>
            </a:r>
            <a:r>
              <a:rPr lang="zh-CN" altLang="en-US" dirty="0"/>
              <a:t>选项</a:t>
            </a:r>
            <a:r>
              <a:rPr lang="en-US" altLang="zh-CN" dirty="0"/>
              <a:t>C</a:t>
            </a:r>
            <a:r>
              <a:rPr lang="zh-CN" altLang="en-US" dirty="0"/>
              <a:t>：外购汽车轮胎没有抵扣消费税的规定。</a:t>
            </a:r>
            <a:endParaRPr lang="zh-CN" altLang="en-US" dirty="0"/>
          </a:p>
        </p:txBody>
      </p:sp>
      <p:sp>
        <p:nvSpPr>
          <p:cNvPr id="209924" name="Rectangle 4"/>
          <p:cNvSpPr/>
          <p:nvPr/>
        </p:nvSpPr>
        <p:spPr>
          <a:xfrm>
            <a:off x="1533525" y="2233613"/>
            <a:ext cx="955675" cy="519112"/>
          </a:xfrm>
          <a:prstGeom prst="rect">
            <a:avLst/>
          </a:prstGeom>
          <a:noFill/>
          <a:ln w="9525">
            <a:noFill/>
          </a:ln>
        </p:spPr>
        <p:txBody>
          <a:bodyPr wrap="none" anchor="b" anchorCtr="0">
            <a:spAutoFit/>
          </a:bodyPr>
          <a:p>
            <a:pPr algn="ctr"/>
            <a:r>
              <a:rPr lang="en-US" altLang="zh-CN" sz="2800" b="1" dirty="0">
                <a:latin typeface="Arial" panose="020B0604020202020204" pitchFamily="34" charset="0"/>
              </a:rPr>
              <a:t>ABD</a:t>
            </a:r>
            <a:endParaRPr lang="zh-CN" altLang="en-US" sz="2800" b="1" dirty="0">
              <a:latin typeface="Arial" panose="020B0604020202020204" pitchFamily="34" charset="0"/>
              <a:ea typeface="文鼎中特广告体"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9924"/>
                                        </p:tgtEl>
                                        <p:attrNameLst>
                                          <p:attrName>style.visibility</p:attrName>
                                        </p:attrNameLst>
                                      </p:cBhvr>
                                      <p:to>
                                        <p:strVal val="visible"/>
                                      </p:to>
                                    </p:set>
                                    <p:anim calcmode="lin" valueType="num">
                                      <p:cBhvr>
                                        <p:cTn id="7" dur="500" fill="hold"/>
                                        <p:tgtEl>
                                          <p:spTgt spid="209924"/>
                                        </p:tgtEl>
                                        <p:attrNameLst>
                                          <p:attrName>ppt_x</p:attrName>
                                        </p:attrNameLst>
                                      </p:cBhvr>
                                      <p:tavLst>
                                        <p:tav tm="0">
                                          <p:val>
                                            <p:strVal val="#ppt_x"/>
                                          </p:val>
                                        </p:tav>
                                        <p:tav tm="100000">
                                          <p:val>
                                            <p:strVal val="#ppt_x"/>
                                          </p:val>
                                        </p:tav>
                                      </p:tavLst>
                                    </p:anim>
                                    <p:anim calcmode="lin" valueType="num">
                                      <p:cBhvr>
                                        <p:cTn id="8" dur="500" fill="hold"/>
                                        <p:tgtEl>
                                          <p:spTgt spid="2099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8290">
                                            <p:txEl>
                                              <p:charRg st="138" end="164"/>
                                            </p:txEl>
                                          </p:spTgt>
                                        </p:tgtEl>
                                        <p:attrNameLst>
                                          <p:attrName>style.visibility</p:attrName>
                                        </p:attrNameLst>
                                      </p:cBhvr>
                                      <p:to>
                                        <p:strVal val="visible"/>
                                      </p:to>
                                    </p:set>
                                    <p:anim calcmode="lin" valueType="num">
                                      <p:cBhvr additive="base">
                                        <p:cTn id="13" dur="500" fill="hold"/>
                                        <p:tgtEl>
                                          <p:spTgt spid="268290">
                                            <p:txEl>
                                              <p:charRg st="138" end="16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8290">
                                            <p:txEl>
                                              <p:charRg st="138" end="16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77506" name="内容占位符 2"/>
          <p:cNvSpPr>
            <a:spLocks noGrp="1"/>
          </p:cNvSpPr>
          <p:nvPr>
            <p:ph idx="1"/>
          </p:nvPr>
        </p:nvSpPr>
        <p:spPr/>
        <p:txBody>
          <a:bodyPr wrap="square" lIns="91440" tIns="45720" rIns="91440" bIns="45720" anchor="t" anchorCtr="0"/>
          <a:p>
            <a:r>
              <a:rPr lang="zh-CN" altLang="en-US" dirty="0"/>
              <a:t>委托加工收回应税消费品连续生产应税消费品，其计算公式为：</a:t>
            </a:r>
            <a:endParaRPr lang="zh-CN" altLang="en-US" dirty="0"/>
          </a:p>
          <a:p>
            <a:r>
              <a:rPr lang="zh-CN" altLang="en-US" sz="1600" dirty="0"/>
              <a:t>当期准予扣除的     期初库存的      当期收回的库存       期末库存的</a:t>
            </a:r>
            <a:endParaRPr lang="en-US" altLang="zh-CN" sz="1600" dirty="0"/>
          </a:p>
          <a:p>
            <a:r>
              <a:rPr lang="zh-CN" altLang="en-US" sz="1600" dirty="0"/>
              <a:t>委托加工应税   </a:t>
            </a:r>
            <a:r>
              <a:rPr lang="en-US" altLang="zh-CN" sz="1600" dirty="0"/>
              <a:t>= </a:t>
            </a:r>
            <a:r>
              <a:rPr lang="zh-CN" altLang="en-US" sz="1600" dirty="0"/>
              <a:t> 委托加工应税  </a:t>
            </a:r>
            <a:r>
              <a:rPr lang="en-US" altLang="zh-CN" sz="1600" dirty="0"/>
              <a:t>+</a:t>
            </a:r>
            <a:r>
              <a:rPr lang="zh-CN" altLang="en-US" sz="1600" dirty="0"/>
              <a:t>  委托加工应税   </a:t>
            </a:r>
            <a:r>
              <a:rPr lang="en-US" altLang="zh-CN" sz="1600" dirty="0"/>
              <a:t>-   </a:t>
            </a:r>
            <a:r>
              <a:rPr lang="zh-CN" altLang="en-US" sz="1600" dirty="0"/>
              <a:t>委托加工应税</a:t>
            </a:r>
            <a:endParaRPr lang="zh-CN" altLang="en-US" sz="1600" dirty="0"/>
          </a:p>
          <a:p>
            <a:r>
              <a:rPr lang="zh-CN" altLang="en-US" sz="1600" dirty="0"/>
              <a:t>消费品已纳税额    消费品已纳税额   消费品已纳税额     消费品已纳税额</a:t>
            </a:r>
            <a:endParaRPr lang="en-US" altLang="zh-CN" sz="1600" dirty="0"/>
          </a:p>
          <a:p>
            <a:endParaRPr lang="en-US" altLang="zh-CN" sz="1600" dirty="0"/>
          </a:p>
          <a:p>
            <a:endParaRPr lang="zh-CN" altLang="en-US" sz="1600" dirty="0"/>
          </a:p>
          <a:p>
            <a:endParaRPr lang="zh-CN" altLang="en-US" sz="1600" dirty="0"/>
          </a:p>
          <a:p>
            <a:endParaRPr lang="zh-CN" alt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8530" name="内容占位符 2"/>
          <p:cNvSpPr>
            <a:spLocks noGrp="1"/>
          </p:cNvSpPr>
          <p:nvPr>
            <p:ph idx="1"/>
          </p:nvPr>
        </p:nvSpPr>
        <p:spPr>
          <a:xfrm>
            <a:off x="394970" y="692468"/>
            <a:ext cx="8229600" cy="4967287"/>
          </a:xfrm>
        </p:spPr>
        <p:txBody>
          <a:bodyPr wrap="square" lIns="91440" tIns="45720" rIns="91440" bIns="45720" anchor="t" anchorCtr="0"/>
          <a:p>
            <a:pPr>
              <a:lnSpc>
                <a:spcPct val="115000"/>
              </a:lnSpc>
              <a:spcBef>
                <a:spcPts val="20"/>
              </a:spcBef>
              <a:spcAft>
                <a:spcPts val="0"/>
              </a:spcAft>
            </a:pPr>
            <a:r>
              <a:rPr lang="en-US" altLang="zh-CN" sz="2400" dirty="0">
                <a:solidFill>
                  <a:srgbClr val="FF0000"/>
                </a:solidFill>
              </a:rPr>
              <a:t>【</a:t>
            </a:r>
            <a:r>
              <a:rPr lang="zh-CN" altLang="en-US" sz="2400" dirty="0">
                <a:solidFill>
                  <a:srgbClr val="FF0000"/>
                </a:solidFill>
              </a:rPr>
              <a:t>工作实例</a:t>
            </a:r>
            <a:r>
              <a:rPr lang="en-US" altLang="zh-CN" sz="2400" dirty="0">
                <a:solidFill>
                  <a:srgbClr val="FF0000"/>
                </a:solidFill>
              </a:rPr>
              <a:t>3-9】</a:t>
            </a:r>
            <a:r>
              <a:rPr lang="zh-CN" altLang="en-US" sz="2400" dirty="0"/>
              <a:t>某卷烟厂生产销售卷烟和烟丝，</a:t>
            </a:r>
            <a:r>
              <a:rPr lang="en-US" altLang="zh-CN" sz="2400" dirty="0"/>
              <a:t>2021</a:t>
            </a:r>
            <a:r>
              <a:rPr lang="zh-CN" altLang="en-US" sz="2400" dirty="0"/>
              <a:t>年</a:t>
            </a:r>
            <a:r>
              <a:rPr lang="en-US" altLang="zh-CN" sz="2400" dirty="0"/>
              <a:t>2</a:t>
            </a:r>
            <a:r>
              <a:rPr lang="zh-CN" altLang="en-US" sz="2400" dirty="0"/>
              <a:t>月发生如下经济业务：</a:t>
            </a:r>
            <a:endParaRPr lang="zh-CN" altLang="en-US" sz="2400" dirty="0"/>
          </a:p>
          <a:p>
            <a:pPr>
              <a:lnSpc>
                <a:spcPct val="115000"/>
              </a:lnSpc>
              <a:spcBef>
                <a:spcPts val="20"/>
              </a:spcBef>
              <a:spcAft>
                <a:spcPts val="0"/>
              </a:spcAft>
            </a:pPr>
            <a:r>
              <a:rPr lang="zh-CN" altLang="en-US" sz="2000" dirty="0"/>
              <a:t>（</a:t>
            </a:r>
            <a:r>
              <a:rPr lang="en-US" altLang="zh-CN" sz="2000" dirty="0"/>
              <a:t>1</a:t>
            </a:r>
            <a:r>
              <a:rPr lang="zh-CN" altLang="en-US" sz="2000" dirty="0"/>
              <a:t>）</a:t>
            </a:r>
            <a:r>
              <a:rPr lang="en-US" altLang="zh-CN" sz="2000" dirty="0"/>
              <a:t>2</a:t>
            </a:r>
            <a:r>
              <a:rPr lang="zh-CN" altLang="en-US" sz="2000" dirty="0"/>
              <a:t>月</a:t>
            </a:r>
            <a:r>
              <a:rPr lang="en-US" altLang="zh-CN" sz="2000" dirty="0"/>
              <a:t>1</a:t>
            </a:r>
            <a:r>
              <a:rPr lang="zh-CN" altLang="en-US" sz="2000" dirty="0"/>
              <a:t>日，期初结存烟丝买价</a:t>
            </a:r>
            <a:r>
              <a:rPr lang="en-US" altLang="zh-CN" sz="2000" dirty="0"/>
              <a:t>10</a:t>
            </a:r>
            <a:r>
              <a:rPr lang="zh-CN" altLang="en-US" sz="2000" dirty="0"/>
              <a:t>万元，</a:t>
            </a:r>
            <a:r>
              <a:rPr lang="en-US" altLang="zh-CN" sz="2000" dirty="0"/>
              <a:t>2</a:t>
            </a:r>
            <a:r>
              <a:rPr lang="zh-CN" altLang="en-US" sz="2000" dirty="0"/>
              <a:t>月</a:t>
            </a:r>
            <a:r>
              <a:rPr lang="en-US" altLang="zh-CN" sz="2000" dirty="0"/>
              <a:t>28</a:t>
            </a:r>
            <a:r>
              <a:rPr lang="zh-CN" altLang="en-US" sz="2000" dirty="0"/>
              <a:t>日，期末结存烟丝买价</a:t>
            </a:r>
            <a:r>
              <a:rPr lang="en-US" altLang="zh-CN" sz="2000" dirty="0"/>
              <a:t>5</a:t>
            </a:r>
            <a:r>
              <a:rPr lang="zh-CN" altLang="en-US" sz="2000" dirty="0"/>
              <a:t>万元。</a:t>
            </a:r>
            <a:endParaRPr lang="zh-CN" altLang="en-US" sz="2000" dirty="0"/>
          </a:p>
          <a:p>
            <a:pPr>
              <a:lnSpc>
                <a:spcPct val="115000"/>
              </a:lnSpc>
              <a:spcBef>
                <a:spcPts val="20"/>
              </a:spcBef>
              <a:spcAft>
                <a:spcPts val="0"/>
              </a:spcAft>
            </a:pPr>
            <a:r>
              <a:rPr lang="zh-CN" altLang="en-US" sz="2000" dirty="0"/>
              <a:t>（</a:t>
            </a:r>
            <a:r>
              <a:rPr lang="en-US" altLang="zh-CN" sz="2000" dirty="0"/>
              <a:t>2</a:t>
            </a:r>
            <a:r>
              <a:rPr lang="zh-CN" altLang="en-US" sz="2000" dirty="0"/>
              <a:t>）</a:t>
            </a:r>
            <a:r>
              <a:rPr lang="en-US" altLang="zh-CN" sz="2000" dirty="0"/>
              <a:t>2</a:t>
            </a:r>
            <a:r>
              <a:rPr lang="zh-CN" altLang="en-US" sz="2000" dirty="0"/>
              <a:t>月</a:t>
            </a:r>
            <a:r>
              <a:rPr lang="en-US" altLang="zh-CN" sz="2000" dirty="0"/>
              <a:t>3</a:t>
            </a:r>
            <a:r>
              <a:rPr lang="zh-CN" altLang="en-US" sz="2000" dirty="0"/>
              <a:t>日，购进已税烟丝买价</a:t>
            </a:r>
            <a:r>
              <a:rPr lang="en-US" altLang="zh-CN" sz="2000" dirty="0"/>
              <a:t>10</a:t>
            </a:r>
            <a:r>
              <a:rPr lang="zh-CN" altLang="en-US" sz="2000" dirty="0"/>
              <a:t>万元，取得增值税专用发票并通过验证。</a:t>
            </a:r>
            <a:endParaRPr lang="zh-CN" altLang="en-US" sz="2000" dirty="0"/>
          </a:p>
          <a:p>
            <a:pPr>
              <a:lnSpc>
                <a:spcPct val="115000"/>
              </a:lnSpc>
              <a:spcBef>
                <a:spcPts val="20"/>
              </a:spcBef>
              <a:spcAft>
                <a:spcPts val="0"/>
              </a:spcAft>
            </a:pPr>
            <a:r>
              <a:rPr lang="zh-CN" altLang="en-US" sz="2000" dirty="0"/>
              <a:t>（</a:t>
            </a:r>
            <a:r>
              <a:rPr lang="en-US" altLang="zh-CN" sz="2000" dirty="0"/>
              <a:t>3</a:t>
            </a:r>
            <a:r>
              <a:rPr lang="zh-CN" altLang="en-US" sz="2000" dirty="0"/>
              <a:t>）</a:t>
            </a:r>
            <a:r>
              <a:rPr lang="en-US" altLang="zh-CN" sz="2000" dirty="0"/>
              <a:t>2</a:t>
            </a:r>
            <a:r>
              <a:rPr lang="zh-CN" altLang="en-US" sz="2000" dirty="0"/>
              <a:t>月</a:t>
            </a:r>
            <a:r>
              <a:rPr lang="en-US" altLang="zh-CN" sz="2000" dirty="0"/>
              <a:t>6</a:t>
            </a:r>
            <a:r>
              <a:rPr lang="zh-CN" altLang="en-US" sz="2000" dirty="0"/>
              <a:t>日，发往烟厂烟叶一批，委托</a:t>
            </a:r>
            <a:r>
              <a:rPr lang="en-US" altLang="zh-CN" sz="2000" dirty="0"/>
              <a:t>B</a:t>
            </a:r>
            <a:r>
              <a:rPr lang="zh-CN" altLang="en-US" sz="2000" dirty="0"/>
              <a:t>烟厂加工烟丝，发出烟叶成本</a:t>
            </a:r>
            <a:r>
              <a:rPr lang="en-US" altLang="zh-CN" sz="2000" dirty="0"/>
              <a:t>20</a:t>
            </a:r>
            <a:r>
              <a:rPr lang="zh-CN" altLang="en-US" sz="2000" dirty="0"/>
              <a:t>万元，支付加工费</a:t>
            </a:r>
            <a:r>
              <a:rPr lang="en-US" altLang="zh-CN" sz="2000" dirty="0"/>
              <a:t>8</a:t>
            </a:r>
            <a:r>
              <a:rPr lang="zh-CN" altLang="en-US" sz="2000" dirty="0"/>
              <a:t>万元，烟厂没有同类烟丝销售价格。</a:t>
            </a:r>
            <a:endParaRPr lang="zh-CN" altLang="en-US" sz="2000" dirty="0"/>
          </a:p>
          <a:p>
            <a:pPr>
              <a:lnSpc>
                <a:spcPct val="115000"/>
              </a:lnSpc>
              <a:spcBef>
                <a:spcPts val="20"/>
              </a:spcBef>
              <a:spcAft>
                <a:spcPts val="0"/>
              </a:spcAft>
            </a:pPr>
            <a:r>
              <a:rPr lang="zh-CN" altLang="en-US" sz="2000" dirty="0"/>
              <a:t>（</a:t>
            </a:r>
            <a:r>
              <a:rPr lang="en-US" altLang="zh-CN" sz="2000" dirty="0"/>
              <a:t>4</a:t>
            </a:r>
            <a:r>
              <a:rPr lang="zh-CN" altLang="en-US" sz="2000" dirty="0"/>
              <a:t>）</a:t>
            </a:r>
            <a:r>
              <a:rPr lang="en-US" altLang="zh-CN" sz="2000" dirty="0"/>
              <a:t>2</a:t>
            </a:r>
            <a:r>
              <a:rPr lang="zh-CN" altLang="en-US" sz="2000" dirty="0"/>
              <a:t>月</a:t>
            </a:r>
            <a:r>
              <a:rPr lang="en-US" altLang="zh-CN" sz="2000" dirty="0"/>
              <a:t>20</a:t>
            </a:r>
            <a:r>
              <a:rPr lang="zh-CN" altLang="en-US" sz="2000" dirty="0"/>
              <a:t>日，委托</a:t>
            </a:r>
            <a:r>
              <a:rPr lang="en-US" altLang="zh-CN" sz="2000" dirty="0"/>
              <a:t>B</a:t>
            </a:r>
            <a:r>
              <a:rPr lang="zh-CN" altLang="en-US" sz="2000" dirty="0"/>
              <a:t>烟厂加工的烟丝收回，出售一半取得收入</a:t>
            </a:r>
            <a:r>
              <a:rPr lang="en-US" altLang="zh-CN" sz="2000" dirty="0"/>
              <a:t>25</a:t>
            </a:r>
            <a:r>
              <a:rPr lang="zh-CN" altLang="en-US" sz="2000" dirty="0"/>
              <a:t>万元，生产卷烟领用另一半。</a:t>
            </a:r>
            <a:endParaRPr lang="zh-CN" altLang="en-US" sz="2000" dirty="0"/>
          </a:p>
          <a:p>
            <a:pPr>
              <a:lnSpc>
                <a:spcPct val="115000"/>
              </a:lnSpc>
              <a:spcBef>
                <a:spcPts val="20"/>
              </a:spcBef>
              <a:spcAft>
                <a:spcPts val="0"/>
              </a:spcAft>
            </a:pPr>
            <a:r>
              <a:rPr lang="zh-CN" altLang="en-US" sz="2000" dirty="0"/>
              <a:t>试计算本月可抵扣消费税税额及实际应交消费税税额。</a:t>
            </a:r>
            <a:endParaRPr lang="zh-CN" altLang="en-US" sz="2400" dirty="0"/>
          </a:p>
          <a:p>
            <a:pPr>
              <a:lnSpc>
                <a:spcPct val="115000"/>
              </a:lnSpc>
              <a:spcBef>
                <a:spcPts val="20"/>
              </a:spcBef>
              <a:spcAft>
                <a:spcPts val="0"/>
              </a:spcAft>
            </a:pPr>
            <a:endParaRPr lang="zh-CN" alt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79554" name="内容占位符 2"/>
          <p:cNvSpPr>
            <a:spLocks noGrp="1"/>
          </p:cNvSpPr>
          <p:nvPr>
            <p:ph idx="1"/>
          </p:nvPr>
        </p:nvSpPr>
        <p:spPr>
          <a:xfrm>
            <a:off x="428625" y="571500"/>
            <a:ext cx="8258175" cy="5521325"/>
          </a:xfrm>
        </p:spPr>
        <p:txBody>
          <a:bodyPr wrap="square" lIns="91440" tIns="45720" rIns="91440" bIns="45720" anchor="t" anchorCtr="0"/>
          <a:p>
            <a:pPr>
              <a:lnSpc>
                <a:spcPct val="120000"/>
              </a:lnSpc>
              <a:spcBef>
                <a:spcPts val="25"/>
              </a:spcBef>
            </a:pPr>
            <a:r>
              <a:rPr lang="en-US" altLang="zh-CN" sz="2400" dirty="0"/>
              <a:t>【</a:t>
            </a:r>
            <a:r>
              <a:rPr lang="zh-CN" altLang="en-US" sz="2400" dirty="0"/>
              <a:t>解析</a:t>
            </a:r>
            <a:r>
              <a:rPr lang="en-US" altLang="zh-CN" sz="2400" dirty="0"/>
              <a:t>】</a:t>
            </a:r>
            <a:r>
              <a:rPr lang="zh-CN" altLang="en-US" sz="2400" dirty="0"/>
              <a:t>（</a:t>
            </a:r>
            <a:r>
              <a:rPr lang="en-US" altLang="zh-CN" sz="2400" dirty="0"/>
              <a:t>1</a:t>
            </a:r>
            <a:r>
              <a:rPr lang="zh-CN" altLang="en-US" sz="2400" dirty="0"/>
              <a:t>）第</a:t>
            </a:r>
            <a:r>
              <a:rPr lang="en-US" altLang="zh-CN" sz="2400" dirty="0"/>
              <a:t>1</a:t>
            </a:r>
            <a:r>
              <a:rPr lang="zh-CN" altLang="en-US" sz="2400" dirty="0"/>
              <a:t>、</a:t>
            </a:r>
            <a:r>
              <a:rPr lang="en-US" altLang="zh-CN" sz="2400" dirty="0"/>
              <a:t>2</a:t>
            </a:r>
            <a:r>
              <a:rPr lang="zh-CN" altLang="en-US" sz="2400" dirty="0"/>
              <a:t>笔业务的数据为计算扣除外购已税烟丝已纳的消费税时使用。</a:t>
            </a:r>
            <a:endParaRPr lang="zh-CN" altLang="en-US" sz="2400" dirty="0"/>
          </a:p>
          <a:p>
            <a:pPr>
              <a:lnSpc>
                <a:spcPct val="120000"/>
              </a:lnSpc>
              <a:spcBef>
                <a:spcPts val="25"/>
              </a:spcBef>
            </a:pPr>
            <a:r>
              <a:rPr lang="zh-CN" altLang="en-US" sz="2400" dirty="0"/>
              <a:t>（</a:t>
            </a:r>
            <a:r>
              <a:rPr lang="en-US" altLang="zh-CN" sz="2400" dirty="0"/>
              <a:t>2</a:t>
            </a:r>
            <a:r>
              <a:rPr lang="zh-CN" altLang="en-US" sz="2400" dirty="0"/>
              <a:t>）第</a:t>
            </a:r>
            <a:r>
              <a:rPr lang="en-US" altLang="zh-CN" sz="2400" dirty="0"/>
              <a:t>3</a:t>
            </a:r>
            <a:r>
              <a:rPr lang="zh-CN" altLang="en-US" sz="2400" dirty="0"/>
              <a:t>笔业务受托方代收代缴的消费税为</a:t>
            </a:r>
            <a:endParaRPr lang="zh-CN" altLang="en-US" sz="2400" dirty="0"/>
          </a:p>
          <a:p>
            <a:pPr>
              <a:lnSpc>
                <a:spcPct val="120000"/>
              </a:lnSpc>
              <a:spcBef>
                <a:spcPts val="25"/>
              </a:spcBef>
            </a:pPr>
            <a:r>
              <a:rPr lang="zh-CN" altLang="en-US" sz="2400" dirty="0"/>
              <a:t>（</a:t>
            </a:r>
            <a:r>
              <a:rPr lang="en-US" altLang="zh-CN" sz="2400" dirty="0"/>
              <a:t>200000+80000</a:t>
            </a:r>
            <a:r>
              <a:rPr lang="zh-CN" altLang="en-US" sz="2400" dirty="0"/>
              <a:t>）</a:t>
            </a:r>
            <a:r>
              <a:rPr lang="en-US" altLang="zh-CN" sz="2400" dirty="0"/>
              <a:t>÷</a:t>
            </a:r>
            <a:r>
              <a:rPr lang="zh-CN" altLang="en-US" sz="2400" dirty="0"/>
              <a:t>（</a:t>
            </a:r>
            <a:r>
              <a:rPr lang="en-US" altLang="zh-CN" sz="2400" dirty="0"/>
              <a:t>1-30%</a:t>
            </a:r>
            <a:r>
              <a:rPr lang="zh-CN" altLang="en-US" sz="2400" dirty="0"/>
              <a:t>）</a:t>
            </a:r>
            <a:r>
              <a:rPr lang="en-US" altLang="zh-CN" sz="2400" dirty="0"/>
              <a:t>×30%=120000</a:t>
            </a:r>
            <a:r>
              <a:rPr lang="zh-CN" altLang="en-US" sz="2400" dirty="0"/>
              <a:t>（元），则</a:t>
            </a:r>
            <a:endParaRPr lang="zh-CN" altLang="en-US" sz="2400" dirty="0"/>
          </a:p>
          <a:p>
            <a:pPr>
              <a:lnSpc>
                <a:spcPct val="120000"/>
              </a:lnSpc>
              <a:spcBef>
                <a:spcPts val="25"/>
              </a:spcBef>
            </a:pPr>
            <a:r>
              <a:rPr lang="zh-CN" altLang="en-US" sz="2400" dirty="0"/>
              <a:t>本月应纳消费税</a:t>
            </a:r>
            <a:r>
              <a:rPr lang="en-US" altLang="zh-CN" sz="2400" dirty="0"/>
              <a:t>=120000</a:t>
            </a:r>
            <a:r>
              <a:rPr lang="zh-CN" altLang="en-US" sz="2400" dirty="0"/>
              <a:t>（元）</a:t>
            </a:r>
            <a:endParaRPr lang="zh-CN" altLang="en-US" sz="2400" dirty="0"/>
          </a:p>
          <a:p>
            <a:pPr>
              <a:lnSpc>
                <a:spcPct val="120000"/>
              </a:lnSpc>
              <a:spcBef>
                <a:spcPts val="25"/>
              </a:spcBef>
            </a:pPr>
            <a:r>
              <a:rPr lang="zh-CN" altLang="en-US" sz="2400" dirty="0"/>
              <a:t>外购烟丝生产领用可抵扣消费税</a:t>
            </a:r>
            <a:endParaRPr lang="zh-CN" altLang="en-US" sz="2400" dirty="0"/>
          </a:p>
          <a:p>
            <a:pPr>
              <a:lnSpc>
                <a:spcPct val="120000"/>
              </a:lnSpc>
              <a:spcBef>
                <a:spcPts val="25"/>
              </a:spcBef>
            </a:pPr>
            <a:r>
              <a:rPr lang="en-US" altLang="zh-CN" sz="2400" dirty="0"/>
              <a:t>=</a:t>
            </a:r>
            <a:r>
              <a:rPr lang="zh-CN" altLang="en-US" sz="2400" dirty="0"/>
              <a:t>（</a:t>
            </a:r>
            <a:r>
              <a:rPr lang="en-US" altLang="zh-CN" sz="2400" dirty="0"/>
              <a:t>100000+100000-50000</a:t>
            </a:r>
            <a:r>
              <a:rPr lang="zh-CN" altLang="en-US" sz="2400" dirty="0"/>
              <a:t>）</a:t>
            </a:r>
            <a:r>
              <a:rPr lang="en-US" altLang="zh-CN" sz="2400" dirty="0"/>
              <a:t>×30%=45000</a:t>
            </a:r>
            <a:r>
              <a:rPr lang="zh-CN" altLang="en-US" sz="2400" dirty="0"/>
              <a:t>（元）</a:t>
            </a:r>
            <a:endParaRPr lang="zh-CN" altLang="en-US" sz="2400" dirty="0"/>
          </a:p>
          <a:p>
            <a:pPr>
              <a:lnSpc>
                <a:spcPct val="120000"/>
              </a:lnSpc>
              <a:spcBef>
                <a:spcPts val="25"/>
              </a:spcBef>
            </a:pPr>
            <a:r>
              <a:rPr lang="zh-CN" altLang="en-US" sz="2400" dirty="0"/>
              <a:t>委托加工收回烟丝生产领用抵扣消费税</a:t>
            </a:r>
            <a:endParaRPr lang="zh-CN" altLang="en-US" sz="2400" dirty="0"/>
          </a:p>
          <a:p>
            <a:pPr>
              <a:lnSpc>
                <a:spcPct val="120000"/>
              </a:lnSpc>
              <a:spcBef>
                <a:spcPts val="25"/>
              </a:spcBef>
            </a:pPr>
            <a:r>
              <a:rPr lang="en-US" altLang="zh-CN" sz="2400" dirty="0"/>
              <a:t>=120000×50%= 60000</a:t>
            </a:r>
            <a:r>
              <a:rPr lang="zh-CN" altLang="en-US" sz="2400" dirty="0"/>
              <a:t>（元）</a:t>
            </a:r>
            <a:endParaRPr lang="zh-CN" altLang="en-US" sz="2400" dirty="0"/>
          </a:p>
          <a:p>
            <a:pPr>
              <a:lnSpc>
                <a:spcPct val="120000"/>
              </a:lnSpc>
              <a:spcBef>
                <a:spcPts val="25"/>
              </a:spcBef>
            </a:pPr>
            <a:r>
              <a:rPr lang="zh-CN" altLang="en-US" sz="2400" dirty="0"/>
              <a:t>本月实际应纳消费税</a:t>
            </a:r>
            <a:r>
              <a:rPr lang="en-US" altLang="zh-CN" sz="2400" dirty="0"/>
              <a:t>=120000-45000-60000=15000</a:t>
            </a:r>
            <a:r>
              <a:rPr lang="zh-CN" altLang="en-US" sz="2400" dirty="0"/>
              <a:t>（元）</a:t>
            </a:r>
            <a:endParaRPr lang="zh-CN" altLang="en-US" sz="2400" dirty="0"/>
          </a:p>
          <a:p>
            <a:endParaRPr lang="zh-CN" altLang="en-US"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0577" name="标题 1"/>
          <p:cNvSpPr>
            <a:spLocks noGrp="1"/>
          </p:cNvSpPr>
          <p:nvPr>
            <p:ph type="title"/>
          </p:nvPr>
        </p:nvSpPr>
        <p:spPr>
          <a:xfrm>
            <a:off x="571500" y="785813"/>
            <a:ext cx="7391400" cy="563562"/>
          </a:xfrm>
        </p:spPr>
        <p:txBody>
          <a:bodyPr wrap="square" lIns="91440" tIns="45720" rIns="91440" bIns="45720" anchor="ctr" anchorCtr="0"/>
          <a:p>
            <a:pPr algn="ctr">
              <a:lnSpc>
                <a:spcPct val="120000"/>
              </a:lnSpc>
              <a:spcBef>
                <a:spcPts val="0"/>
              </a:spcBef>
              <a:spcAft>
                <a:spcPts val="0"/>
              </a:spcAft>
            </a:pPr>
            <a:r>
              <a:rPr lang="zh-CN" altLang="en-US" sz="2800" dirty="0"/>
              <a:t>任务三</a:t>
            </a:r>
            <a:r>
              <a:rPr lang="en-US" altLang="zh-CN" sz="2800" dirty="0"/>
              <a:t>  </a:t>
            </a:r>
            <a:r>
              <a:rPr lang="zh-CN" altLang="en-US" sz="2800" dirty="0"/>
              <a:t>出口应税消费品</a:t>
            </a:r>
            <a:br>
              <a:rPr lang="en-US" altLang="zh-CN" sz="2800" dirty="0"/>
            </a:br>
            <a:r>
              <a:rPr lang="zh-CN" altLang="en-US" sz="2800" dirty="0"/>
              <a:t>退（免）税的计算</a:t>
            </a:r>
            <a:br>
              <a:rPr lang="zh-CN" altLang="en-US" sz="2800" dirty="0"/>
            </a:br>
            <a:endParaRPr lang="zh-CN" altLang="en-US" sz="2800" dirty="0"/>
          </a:p>
        </p:txBody>
      </p:sp>
      <p:sp>
        <p:nvSpPr>
          <p:cNvPr id="280578" name="内容占位符 2"/>
          <p:cNvSpPr>
            <a:spLocks noGrp="1"/>
          </p:cNvSpPr>
          <p:nvPr>
            <p:ph idx="1"/>
          </p:nvPr>
        </p:nvSpPr>
        <p:spPr>
          <a:xfrm>
            <a:off x="571500" y="1643063"/>
            <a:ext cx="8115300" cy="4449762"/>
          </a:xfrm>
        </p:spPr>
        <p:txBody>
          <a:bodyPr wrap="square" lIns="91440" tIns="45720" rIns="91440" bIns="45720" anchor="t" anchorCtr="0"/>
          <a:p>
            <a:r>
              <a:rPr lang="zh-CN" altLang="en-US" dirty="0">
                <a:solidFill>
                  <a:srgbClr val="FF0000"/>
                </a:solidFill>
              </a:rPr>
              <a:t>一、出口应税消费品退（免）税政策解读</a:t>
            </a:r>
            <a:endParaRPr lang="zh-CN" altLang="en-US" dirty="0">
              <a:solidFill>
                <a:srgbClr val="FF0000"/>
              </a:solidFill>
            </a:endParaRPr>
          </a:p>
          <a:p>
            <a:r>
              <a:rPr lang="zh-CN" altLang="en-US" dirty="0"/>
              <a:t>出口应税消费品退（免）消费税在政策上分类以下三种情况：</a:t>
            </a:r>
            <a:endParaRPr lang="zh-CN" altLang="en-US" dirty="0"/>
          </a:p>
          <a:p>
            <a:r>
              <a:rPr lang="zh-CN" altLang="en-US" sz="2400" dirty="0"/>
              <a:t>（一）出口免税并退税</a:t>
            </a:r>
            <a:endParaRPr lang="zh-CN" altLang="en-US" sz="2400" dirty="0"/>
          </a:p>
          <a:p>
            <a:r>
              <a:rPr lang="zh-CN" altLang="en-US" sz="2400" dirty="0"/>
              <a:t>适用这个政策的是：有出口经营权的</a:t>
            </a:r>
            <a:r>
              <a:rPr lang="zh-CN" altLang="en-US" sz="2400" dirty="0">
                <a:solidFill>
                  <a:srgbClr val="FF0000"/>
                </a:solidFill>
              </a:rPr>
              <a:t>外贸企业</a:t>
            </a:r>
            <a:r>
              <a:rPr lang="zh-CN" altLang="en-US" sz="2400" dirty="0"/>
              <a:t>购进应税消费品直接出口，以及外贸企业委托代理出口应税消费品，这里需要重申的是，外贸企业只有受其他外贸企业委托，代理出口应税消费品才可以办理退税，外贸受其他企业（主要是非生产性的商贸企业）委托，代理出口应税消费品是不退（免）税的。这个政策限定与出口货物退（免）增值税的政策规定是一致的。</a:t>
            </a:r>
            <a:endParaRPr lang="zh-CN" altLang="en-US" sz="24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81602" name="内容占位符 2"/>
          <p:cNvSpPr>
            <a:spLocks noGrp="1"/>
          </p:cNvSpPr>
          <p:nvPr>
            <p:ph idx="1"/>
          </p:nvPr>
        </p:nvSpPr>
        <p:spPr/>
        <p:txBody>
          <a:bodyPr wrap="square" lIns="91440" tIns="45720" rIns="91440" bIns="45720" anchor="t" anchorCtr="0"/>
          <a:p>
            <a:r>
              <a:rPr lang="zh-CN" altLang="en-US" dirty="0"/>
              <a:t>（二）出口免税不退税</a:t>
            </a:r>
            <a:endParaRPr lang="zh-CN" altLang="en-US" dirty="0"/>
          </a:p>
          <a:p>
            <a:r>
              <a:rPr lang="zh-CN" altLang="en-US" dirty="0"/>
              <a:t>适用这个政策的是：有出口经营权的</a:t>
            </a:r>
            <a:r>
              <a:rPr lang="zh-CN" altLang="en-US" dirty="0">
                <a:solidFill>
                  <a:srgbClr val="FF0000"/>
                </a:solidFill>
              </a:rPr>
              <a:t>生产性企业</a:t>
            </a:r>
            <a:r>
              <a:rPr lang="zh-CN" altLang="en-US" dirty="0"/>
              <a:t>自营出口或生产企业委托外贸企业代理出口自产的应税消费品，依据其实际出口数量免征消费税，不予办理退还消费税。</a:t>
            </a:r>
            <a:endParaRPr lang="en-US" altLang="zh-CN" dirty="0"/>
          </a:p>
          <a:p>
            <a:r>
              <a:rPr lang="zh-CN" altLang="en-US" dirty="0"/>
              <a:t>（三）出口不免税也不退税</a:t>
            </a:r>
            <a:endParaRPr lang="zh-CN" altLang="en-US" dirty="0"/>
          </a:p>
          <a:p>
            <a:r>
              <a:rPr lang="zh-CN" altLang="en-US" dirty="0"/>
              <a:t>适用这个政策的是：除生产企业、外贸企业外的其他企业，具体是指一般</a:t>
            </a:r>
            <a:r>
              <a:rPr lang="zh-CN" altLang="en-US" dirty="0">
                <a:solidFill>
                  <a:srgbClr val="FF0000"/>
                </a:solidFill>
              </a:rPr>
              <a:t>商贸企业</a:t>
            </a:r>
            <a:r>
              <a:rPr lang="zh-CN" altLang="en-US" dirty="0"/>
              <a:t>，这类企业委托外贸企业代理出口应税消费品一律不予退（免）税。</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7089" name="Rectangle 2"/>
          <p:cNvSpPr>
            <a:spLocks noGrp="1"/>
          </p:cNvSpPr>
          <p:nvPr>
            <p:ph idx="1"/>
          </p:nvPr>
        </p:nvSpPr>
        <p:spPr>
          <a:xfrm>
            <a:off x="457200" y="1412875"/>
            <a:ext cx="8229600" cy="4495800"/>
          </a:xfrm>
        </p:spPr>
        <p:txBody>
          <a:bodyPr wrap="square" lIns="91440" tIns="45720" rIns="91440" bIns="45720" anchor="t" anchorCtr="0"/>
          <a:p>
            <a:pPr eaLnBrk="1" hangingPunct="1"/>
            <a:endParaRPr lang="zh-CN" altLang="en-US" dirty="0"/>
          </a:p>
        </p:txBody>
      </p:sp>
      <p:pic>
        <p:nvPicPr>
          <p:cNvPr id="217090" name="Picture 3" descr="图片16"/>
          <p:cNvPicPr>
            <a:picLocks noChangeAspect="1"/>
          </p:cNvPicPr>
          <p:nvPr/>
        </p:nvPicPr>
        <p:blipFill>
          <a:blip r:embed="rId1"/>
          <a:stretch>
            <a:fillRect/>
          </a:stretch>
        </p:blipFill>
        <p:spPr>
          <a:xfrm>
            <a:off x="214313" y="909638"/>
            <a:ext cx="8713787" cy="4325937"/>
          </a:xfrm>
          <a:prstGeom prst="rect">
            <a:avLst/>
          </a:prstGeom>
          <a:noFill/>
          <a:ln w="9525">
            <a:noFill/>
          </a:ln>
        </p:spPr>
      </p:pic>
      <p:sp>
        <p:nvSpPr>
          <p:cNvPr id="149508" name="Rectangle 4"/>
          <p:cNvSpPr>
            <a:spLocks noGrp="1" noChangeArrowheads="1"/>
          </p:cNvSpPr>
          <p:nvPr>
            <p:ph type="title"/>
          </p:nvPr>
        </p:nvSpPr>
        <p:spPr>
          <a:xfrm>
            <a:off x="1044575" y="1917700"/>
            <a:ext cx="708025"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0" cap="none" spc="0" normalizeH="0" baseline="0" noProof="0" smtClean="0">
                <a:ln>
                  <a:noFill/>
                </a:ln>
                <a:solidFill>
                  <a:srgbClr val="FFC000"/>
                </a:solidFill>
                <a:effectLst/>
                <a:uLnTx/>
                <a:uFillTx/>
                <a:latin typeface="黑体" panose="02010609060101010101" pitchFamily="49" charset="-122"/>
                <a:ea typeface="黑体" panose="02010609060101010101" pitchFamily="49" charset="-122"/>
                <a:cs typeface="+mj-cs"/>
              </a:rPr>
              <a:t>AC</a:t>
            </a:r>
            <a:endParaRPr kumimoji="0" lang="en-US" altLang="zh-CN" sz="3200" b="1" i="0" u="none" strike="noStrike" kern="0" cap="none" spc="0" normalizeH="0" baseline="0" noProof="0" smtClean="0">
              <a:ln>
                <a:noFill/>
              </a:ln>
              <a:solidFill>
                <a:srgbClr val="FFC000"/>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9508"/>
                                        </p:tgtEl>
                                        <p:attrNameLst>
                                          <p:attrName>style.visibility</p:attrName>
                                        </p:attrNameLst>
                                      </p:cBhvr>
                                      <p:to>
                                        <p:strVal val="visible"/>
                                      </p:to>
                                    </p:set>
                                    <p:anim calcmode="lin" valueType="num">
                                      <p:cBhvr additive="base">
                                        <p:cTn id="7" dur="500" fill="hold"/>
                                        <p:tgtEl>
                                          <p:spTgt spid="149508"/>
                                        </p:tgtEl>
                                        <p:attrNameLst>
                                          <p:attrName>ppt_x</p:attrName>
                                        </p:attrNameLst>
                                      </p:cBhvr>
                                      <p:tavLst>
                                        <p:tav tm="0">
                                          <p:val>
                                            <p:strVal val="#ppt_x"/>
                                          </p:val>
                                        </p:tav>
                                        <p:tav tm="100000">
                                          <p:val>
                                            <p:strVal val="#ppt_x"/>
                                          </p:val>
                                        </p:tav>
                                      </p:tavLst>
                                    </p:anim>
                                    <p:anim calcmode="lin" valueType="num">
                                      <p:cBhvr additive="base">
                                        <p:cTn id="8" dur="500" fill="hold"/>
                                        <p:tgtEl>
                                          <p:spTgt spid="1495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8" grpId="0" bldLvl="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82626" name="内容占位符 2"/>
          <p:cNvSpPr>
            <a:spLocks noGrp="1"/>
          </p:cNvSpPr>
          <p:nvPr>
            <p:ph idx="1"/>
          </p:nvPr>
        </p:nvSpPr>
        <p:spPr/>
        <p:txBody>
          <a:bodyPr wrap="square" lIns="91440" tIns="45720" rIns="91440" bIns="45720" anchor="t" anchorCtr="0"/>
          <a:p>
            <a:r>
              <a:rPr lang="zh-CN" altLang="en-US" dirty="0"/>
              <a:t>三、出口应税消费品退税额的计算</a:t>
            </a:r>
            <a:endParaRPr lang="zh-CN" altLang="en-US" dirty="0"/>
          </a:p>
          <a:p>
            <a:r>
              <a:rPr lang="zh-CN" altLang="en-US" sz="2400" dirty="0"/>
              <a:t>外贸企业从生产企业购进货物直接出口或受其他外贸企业委托代理出口应税消费品的应退消费税税额，分以下三种情况处理：</a:t>
            </a:r>
            <a:endParaRPr lang="zh-CN" altLang="en-US" sz="2400" dirty="0"/>
          </a:p>
          <a:p>
            <a:r>
              <a:rPr lang="zh-CN" altLang="en-US" sz="2400" dirty="0"/>
              <a:t>（一）属于从价定率的：应退消费税税款</a:t>
            </a:r>
            <a:r>
              <a:rPr lang="en-US" altLang="zh-CN" sz="2400" dirty="0"/>
              <a:t>=</a:t>
            </a:r>
            <a:r>
              <a:rPr lang="zh-CN" altLang="en-US" sz="2400" dirty="0"/>
              <a:t>出口货物的工厂销售额</a:t>
            </a:r>
            <a:r>
              <a:rPr lang="en-US" altLang="zh-CN" sz="2400" dirty="0"/>
              <a:t>×</a:t>
            </a:r>
            <a:r>
              <a:rPr lang="zh-CN" altLang="en-US" sz="2400" dirty="0"/>
              <a:t>税率</a:t>
            </a:r>
            <a:endParaRPr lang="zh-CN" altLang="en-US" sz="2400" dirty="0"/>
          </a:p>
          <a:p>
            <a:r>
              <a:rPr lang="zh-CN" altLang="en-US" sz="2400" dirty="0"/>
              <a:t>上述公式中“出口货物的工厂销售额”是指</a:t>
            </a:r>
            <a:r>
              <a:rPr lang="zh-CN" altLang="en-US" sz="2400" dirty="0">
                <a:solidFill>
                  <a:srgbClr val="FF0000"/>
                </a:solidFill>
              </a:rPr>
              <a:t>不含增值税</a:t>
            </a:r>
            <a:r>
              <a:rPr lang="zh-CN" altLang="en-US" sz="2400" dirty="0"/>
              <a:t>的销售额。</a:t>
            </a:r>
            <a:endParaRPr lang="zh-CN" altLang="en-US" sz="2400" dirty="0"/>
          </a:p>
          <a:p>
            <a:r>
              <a:rPr lang="zh-CN" altLang="en-US" sz="2400" dirty="0"/>
              <a:t>（二）属于从量定额的：应退消费税税款</a:t>
            </a:r>
            <a:r>
              <a:rPr lang="en-US" altLang="zh-CN" sz="2400" dirty="0"/>
              <a:t>=</a:t>
            </a:r>
            <a:r>
              <a:rPr lang="zh-CN" altLang="en-US" sz="2400" dirty="0"/>
              <a:t>出口数量</a:t>
            </a:r>
            <a:r>
              <a:rPr lang="en-US" altLang="zh-CN" sz="2400" dirty="0"/>
              <a:t>×</a:t>
            </a:r>
            <a:r>
              <a:rPr lang="zh-CN" altLang="en-US" sz="2400" dirty="0"/>
              <a:t>单位税额</a:t>
            </a:r>
            <a:endParaRPr lang="zh-CN" altLang="en-US" sz="2400" dirty="0"/>
          </a:p>
          <a:p>
            <a:r>
              <a:rPr lang="zh-CN" altLang="en-US" sz="2400" dirty="0"/>
              <a:t>（三）属于复合计征的：</a:t>
            </a:r>
            <a:endParaRPr lang="zh-CN" altLang="en-US" sz="2400" dirty="0"/>
          </a:p>
          <a:p>
            <a:r>
              <a:rPr lang="zh-CN" altLang="en-US" sz="2400" dirty="0"/>
              <a:t>应退消费税税款</a:t>
            </a:r>
            <a:r>
              <a:rPr lang="en-US" altLang="zh-CN" sz="2400" dirty="0"/>
              <a:t>=</a:t>
            </a:r>
            <a:r>
              <a:rPr lang="zh-CN" altLang="en-US" sz="2400" dirty="0"/>
              <a:t>出口货物的工厂销售额</a:t>
            </a:r>
            <a:r>
              <a:rPr lang="en-US" altLang="zh-CN" sz="2400" dirty="0"/>
              <a:t>×</a:t>
            </a:r>
            <a:r>
              <a:rPr lang="zh-CN" altLang="en-US" sz="2400" dirty="0"/>
              <a:t>税率</a:t>
            </a:r>
            <a:r>
              <a:rPr lang="en-US" altLang="zh-CN" sz="2400" dirty="0"/>
              <a:t>+</a:t>
            </a:r>
            <a:r>
              <a:rPr lang="zh-CN" altLang="en-US" sz="2400" dirty="0"/>
              <a:t>出口数量</a:t>
            </a:r>
            <a:r>
              <a:rPr lang="en-US" altLang="zh-CN" sz="2400" dirty="0"/>
              <a:t>×</a:t>
            </a:r>
            <a:r>
              <a:rPr lang="zh-CN" altLang="en-US" sz="2400" dirty="0"/>
              <a:t>单位税额</a:t>
            </a:r>
            <a:endParaRPr lang="zh-CN" altLang="en-US" sz="2400" dirty="0"/>
          </a:p>
          <a:p>
            <a:endParaRPr lang="zh-CN" alt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3650" name="内容占位符 2"/>
          <p:cNvSpPr>
            <a:spLocks noGrp="1"/>
          </p:cNvSpPr>
          <p:nvPr>
            <p:ph idx="1"/>
          </p:nvPr>
        </p:nvSpPr>
        <p:spPr/>
        <p:txBody>
          <a:bodyPr wrap="square" lIns="91440" tIns="45720" rIns="91440" bIns="45720" anchor="t" anchorCtr="0"/>
          <a:p>
            <a:pPr>
              <a:lnSpc>
                <a:spcPct val="120000"/>
              </a:lnSpc>
              <a:spcBef>
                <a:spcPts val="25"/>
              </a:spcBef>
            </a:pPr>
            <a:r>
              <a:rPr lang="en-US" altLang="zh-CN" sz="2400" dirty="0">
                <a:solidFill>
                  <a:srgbClr val="FF0000"/>
                </a:solidFill>
              </a:rPr>
              <a:t>【</a:t>
            </a:r>
            <a:r>
              <a:rPr lang="zh-CN" altLang="en-US" sz="2400" dirty="0">
                <a:solidFill>
                  <a:srgbClr val="FF0000"/>
                </a:solidFill>
              </a:rPr>
              <a:t>工作实例</a:t>
            </a:r>
            <a:r>
              <a:rPr lang="en-US" altLang="zh-CN" sz="2400" dirty="0">
                <a:solidFill>
                  <a:srgbClr val="FF0000"/>
                </a:solidFill>
              </a:rPr>
              <a:t>3-10】</a:t>
            </a:r>
            <a:r>
              <a:rPr lang="en-US" altLang="zh-CN" sz="2400" dirty="0"/>
              <a:t>2023</a:t>
            </a:r>
            <a:r>
              <a:rPr lang="zh-CN" altLang="en-US" sz="2400" dirty="0"/>
              <a:t>年</a:t>
            </a:r>
            <a:r>
              <a:rPr lang="en-US" altLang="zh-CN" sz="2400" dirty="0"/>
              <a:t>2</a:t>
            </a:r>
            <a:r>
              <a:rPr lang="zh-CN" altLang="en-US" sz="2400" dirty="0"/>
              <a:t>月，某外贸企业从生产企业购进化妆品出口，增值税专用发票上列明的价款</a:t>
            </a:r>
            <a:r>
              <a:rPr lang="en-US" altLang="zh-CN" sz="2400" dirty="0"/>
              <a:t>300000</a:t>
            </a:r>
            <a:r>
              <a:rPr lang="zh-CN" altLang="en-US" sz="2400" dirty="0"/>
              <a:t>元，增值税</a:t>
            </a:r>
            <a:r>
              <a:rPr lang="en-US" altLang="zh-CN" sz="2400" dirty="0"/>
              <a:t>39000</a:t>
            </a:r>
            <a:r>
              <a:rPr lang="zh-CN" altLang="en-US" sz="2400" dirty="0"/>
              <a:t>元，出口离岸价</a:t>
            </a:r>
            <a:r>
              <a:rPr lang="en-US" altLang="zh-CN" sz="2400" dirty="0"/>
              <a:t>30</a:t>
            </a:r>
            <a:r>
              <a:rPr lang="zh-CN" altLang="en-US" sz="2400" dirty="0"/>
              <a:t>万美元（当日美元与人民币汇率</a:t>
            </a:r>
            <a:r>
              <a:rPr lang="en-US" altLang="zh-CN" sz="2400" dirty="0"/>
              <a:t>1</a:t>
            </a:r>
            <a:r>
              <a:rPr lang="zh-CN" altLang="en-US" sz="2400" dirty="0"/>
              <a:t>∶</a:t>
            </a:r>
            <a:r>
              <a:rPr lang="en-US" altLang="zh-CN" sz="2400" dirty="0"/>
              <a:t>6.20</a:t>
            </a:r>
            <a:r>
              <a:rPr lang="zh-CN" altLang="en-US" sz="2400" dirty="0"/>
              <a:t>），化妆品消费税税率为</a:t>
            </a:r>
            <a:r>
              <a:rPr lang="en-US" altLang="zh-CN" sz="2400" dirty="0"/>
              <a:t>30%</a:t>
            </a:r>
            <a:r>
              <a:rPr lang="zh-CN" altLang="en-US" sz="2400" dirty="0"/>
              <a:t>。试计算该企业该批出口化妆品应退消费税税款。</a:t>
            </a:r>
            <a:endParaRPr lang="zh-CN" altLang="en-US" sz="2400" dirty="0"/>
          </a:p>
          <a:p>
            <a:pPr>
              <a:lnSpc>
                <a:spcPct val="120000"/>
              </a:lnSpc>
              <a:spcBef>
                <a:spcPts val="25"/>
              </a:spcBef>
            </a:pPr>
            <a:r>
              <a:rPr lang="en-US" altLang="zh-CN" sz="2400" dirty="0"/>
              <a:t>【</a:t>
            </a:r>
            <a:r>
              <a:rPr lang="zh-CN" altLang="en-US" sz="2400" dirty="0"/>
              <a:t>解析</a:t>
            </a:r>
            <a:r>
              <a:rPr lang="en-US" altLang="zh-CN" sz="2400" dirty="0"/>
              <a:t>】</a:t>
            </a:r>
            <a:endParaRPr lang="en-US" altLang="zh-CN" sz="2400" dirty="0"/>
          </a:p>
          <a:p>
            <a:pPr>
              <a:lnSpc>
                <a:spcPct val="120000"/>
              </a:lnSpc>
              <a:spcBef>
                <a:spcPts val="25"/>
              </a:spcBef>
            </a:pPr>
            <a:r>
              <a:rPr lang="zh-CN" altLang="en-US" sz="2400" dirty="0"/>
              <a:t>应退消费税税款</a:t>
            </a:r>
            <a:r>
              <a:rPr lang="en-US" altLang="zh-CN" sz="2400" dirty="0"/>
              <a:t>=</a:t>
            </a:r>
            <a:r>
              <a:rPr lang="zh-CN" altLang="en-US" sz="2400" dirty="0"/>
              <a:t>出口货物的工厂销售额</a:t>
            </a:r>
            <a:r>
              <a:rPr lang="en-US" altLang="zh-CN" sz="2400" dirty="0"/>
              <a:t>×</a:t>
            </a:r>
            <a:r>
              <a:rPr lang="zh-CN" altLang="en-US" sz="2400" dirty="0"/>
              <a:t>税率</a:t>
            </a:r>
            <a:endParaRPr lang="zh-CN" altLang="en-US" sz="2400" dirty="0"/>
          </a:p>
          <a:p>
            <a:pPr>
              <a:lnSpc>
                <a:spcPct val="120000"/>
              </a:lnSpc>
              <a:spcBef>
                <a:spcPts val="25"/>
              </a:spcBef>
            </a:pPr>
            <a:r>
              <a:rPr lang="en-US" altLang="zh-CN" sz="2400" dirty="0"/>
              <a:t> =300000×30%=90000</a:t>
            </a:r>
            <a:r>
              <a:rPr lang="zh-CN" altLang="en-US" sz="2400" dirty="0"/>
              <a:t>（元）</a:t>
            </a:r>
            <a:endParaRPr lang="zh-CN" altLang="en-US" sz="24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4674" name="内容占位符 2"/>
          <p:cNvSpPr>
            <a:spLocks noGrp="1"/>
          </p:cNvSpPr>
          <p:nvPr>
            <p:ph idx="1"/>
          </p:nvPr>
        </p:nvSpPr>
        <p:spPr/>
        <p:txBody>
          <a:bodyPr wrap="square" lIns="91440" tIns="45720" rIns="91440" bIns="45720" anchor="t" anchorCtr="0"/>
          <a:p>
            <a:r>
              <a:rPr lang="en-US" altLang="zh-CN" dirty="0">
                <a:solidFill>
                  <a:srgbClr val="FF0000"/>
                </a:solidFill>
              </a:rPr>
              <a:t>【</a:t>
            </a:r>
            <a:r>
              <a:rPr lang="zh-CN" altLang="en-US" dirty="0">
                <a:solidFill>
                  <a:srgbClr val="FF0000"/>
                </a:solidFill>
              </a:rPr>
              <a:t>工作实例</a:t>
            </a:r>
            <a:r>
              <a:rPr lang="en-US" altLang="zh-CN" dirty="0">
                <a:solidFill>
                  <a:srgbClr val="FF0000"/>
                </a:solidFill>
              </a:rPr>
              <a:t>3-11】</a:t>
            </a:r>
            <a:r>
              <a:rPr lang="en-US" altLang="zh-CN" dirty="0"/>
              <a:t>2023</a:t>
            </a:r>
            <a:r>
              <a:rPr lang="zh-CN" altLang="en-US" dirty="0"/>
              <a:t>年</a:t>
            </a:r>
            <a:r>
              <a:rPr lang="en-US" altLang="zh-CN" dirty="0"/>
              <a:t>2</a:t>
            </a:r>
            <a:r>
              <a:rPr lang="zh-CN" altLang="en-US" dirty="0"/>
              <a:t>月，某外贸企业从生产企业购进</a:t>
            </a:r>
            <a:r>
              <a:rPr lang="en-US" altLang="zh-CN" dirty="0"/>
              <a:t>100</a:t>
            </a:r>
            <a:r>
              <a:rPr lang="zh-CN" altLang="en-US" dirty="0"/>
              <a:t>吨乙类啤酒出口，增值税专用发票上列明的价款</a:t>
            </a:r>
            <a:r>
              <a:rPr lang="en-US" altLang="zh-CN" dirty="0"/>
              <a:t>200000</a:t>
            </a:r>
            <a:r>
              <a:rPr lang="zh-CN" altLang="en-US" dirty="0"/>
              <a:t>元，增值税</a:t>
            </a:r>
            <a:r>
              <a:rPr lang="en-US" altLang="zh-CN" dirty="0"/>
              <a:t>26000</a:t>
            </a:r>
            <a:r>
              <a:rPr lang="zh-CN" altLang="en-US" dirty="0"/>
              <a:t>元，出口价格</a:t>
            </a:r>
            <a:r>
              <a:rPr lang="en-US" altLang="zh-CN" dirty="0"/>
              <a:t>240000</a:t>
            </a:r>
            <a:r>
              <a:rPr lang="zh-CN" altLang="en-US" dirty="0"/>
              <a:t>元。试计算该外贸企业出口应退消费税税额（已知乙类啤酒单位税额</a:t>
            </a:r>
            <a:r>
              <a:rPr lang="en-US" altLang="zh-CN" dirty="0"/>
              <a:t>=220</a:t>
            </a:r>
            <a:r>
              <a:rPr lang="zh-CN" altLang="en-US" dirty="0"/>
              <a:t>元</a:t>
            </a:r>
            <a:r>
              <a:rPr lang="en-US" altLang="zh-CN" dirty="0"/>
              <a:t>/</a:t>
            </a:r>
            <a:r>
              <a:rPr lang="zh-CN" altLang="en-US" dirty="0"/>
              <a:t>吨）。</a:t>
            </a:r>
            <a:endParaRPr lang="zh-CN" altLang="en-US" dirty="0"/>
          </a:p>
          <a:p>
            <a:r>
              <a:rPr lang="en-US" altLang="zh-CN" dirty="0"/>
              <a:t>【</a:t>
            </a:r>
            <a:r>
              <a:rPr lang="zh-CN" altLang="en-US" dirty="0"/>
              <a:t>解析</a:t>
            </a:r>
            <a:r>
              <a:rPr lang="en-US" altLang="zh-CN" dirty="0"/>
              <a:t>】</a:t>
            </a:r>
            <a:r>
              <a:rPr lang="zh-CN" altLang="en-US" dirty="0"/>
              <a:t>应退消费税税款</a:t>
            </a:r>
            <a:r>
              <a:rPr lang="en-US" altLang="zh-CN" dirty="0"/>
              <a:t>=</a:t>
            </a:r>
            <a:r>
              <a:rPr lang="zh-CN" altLang="en-US" dirty="0"/>
              <a:t>出口数量</a:t>
            </a:r>
            <a:r>
              <a:rPr lang="en-US" altLang="zh-CN" dirty="0"/>
              <a:t>×</a:t>
            </a:r>
            <a:r>
              <a:rPr lang="zh-CN" altLang="en-US" dirty="0"/>
              <a:t>单位税额</a:t>
            </a:r>
            <a:r>
              <a:rPr lang="en-US" altLang="zh-CN" dirty="0"/>
              <a:t>=100×220=22000</a:t>
            </a:r>
            <a:r>
              <a:rPr lang="zh-CN" altLang="en-US" dirty="0"/>
              <a:t>（元）</a:t>
            </a:r>
            <a:endParaRPr lang="zh-CN" altLang="en-US" dirty="0"/>
          </a:p>
          <a:p>
            <a:endParaRPr lang="zh-CN" alt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5697" name="Rectangle 2"/>
          <p:cNvSpPr>
            <a:spLocks noGrp="1"/>
          </p:cNvSpPr>
          <p:nvPr>
            <p:ph type="title"/>
          </p:nvPr>
        </p:nvSpPr>
        <p:spPr>
          <a:xfrm>
            <a:off x="1000125" y="428625"/>
            <a:ext cx="8010525" cy="754063"/>
          </a:xfrm>
        </p:spPr>
        <p:txBody>
          <a:bodyPr wrap="square" lIns="91440" tIns="45720" rIns="91440" bIns="45720" anchor="ctr" anchorCtr="0"/>
          <a:p>
            <a:pPr algn="ctr" eaLnBrk="1" hangingPunct="1"/>
            <a:r>
              <a:rPr lang="zh-CN" altLang="en-US" dirty="0"/>
              <a:t>任务四</a:t>
            </a:r>
            <a:r>
              <a:rPr lang="en-US" altLang="zh-CN" dirty="0"/>
              <a:t>  </a:t>
            </a:r>
            <a:r>
              <a:rPr lang="zh-CN" altLang="en-US" dirty="0"/>
              <a:t>消费税纳税申报</a:t>
            </a:r>
            <a:br>
              <a:rPr lang="zh-CN" altLang="en-US" dirty="0"/>
            </a:br>
            <a:endParaRPr lang="zh-CN" altLang="en-US" dirty="0"/>
          </a:p>
        </p:txBody>
      </p:sp>
      <p:sp>
        <p:nvSpPr>
          <p:cNvPr id="285698" name="Rectangle 3"/>
          <p:cNvSpPr>
            <a:spLocks noGrp="1"/>
          </p:cNvSpPr>
          <p:nvPr>
            <p:ph idx="1"/>
          </p:nvPr>
        </p:nvSpPr>
        <p:spPr>
          <a:xfrm>
            <a:off x="468313" y="1052513"/>
            <a:ext cx="8229600" cy="4495800"/>
          </a:xfrm>
        </p:spPr>
        <p:txBody>
          <a:bodyPr wrap="square" lIns="91440" tIns="45720" rIns="91440" bIns="45720" anchor="t" anchorCtr="0"/>
          <a:p>
            <a:pPr eaLnBrk="1" hangingPunct="1">
              <a:lnSpc>
                <a:spcPct val="120000"/>
              </a:lnSpc>
              <a:spcBef>
                <a:spcPts val="25"/>
              </a:spcBef>
            </a:pPr>
            <a:r>
              <a:rPr lang="zh-CN" altLang="en-US" dirty="0"/>
              <a:t>一、消费税的纳税义务发生时间（★★★）</a:t>
            </a:r>
            <a:endParaRPr lang="zh-CN" altLang="en-US" dirty="0"/>
          </a:p>
          <a:p>
            <a:pPr eaLnBrk="1" hangingPunct="1">
              <a:lnSpc>
                <a:spcPct val="120000"/>
              </a:lnSpc>
              <a:spcBef>
                <a:spcPts val="25"/>
              </a:spcBef>
            </a:pPr>
            <a:r>
              <a:rPr lang="en-US" altLang="zh-CN" dirty="0"/>
              <a:t>1.</a:t>
            </a:r>
            <a:r>
              <a:rPr lang="zh-CN" altLang="en-US" dirty="0"/>
              <a:t>纳税人采取</a:t>
            </a:r>
            <a:r>
              <a:rPr lang="zh-CN" altLang="en-US" u="sng" dirty="0">
                <a:solidFill>
                  <a:srgbClr val="9933FF"/>
                </a:solidFill>
              </a:rPr>
              <a:t>赊销和分期收款</a:t>
            </a:r>
            <a:r>
              <a:rPr lang="zh-CN" altLang="en-US" dirty="0"/>
              <a:t>结算方式的，为书面</a:t>
            </a:r>
            <a:r>
              <a:rPr lang="zh-CN" altLang="en-US" u="sng" dirty="0">
                <a:solidFill>
                  <a:srgbClr val="9933FF"/>
                </a:solidFill>
              </a:rPr>
              <a:t>合同约定</a:t>
            </a:r>
            <a:r>
              <a:rPr lang="zh-CN" altLang="en-US" dirty="0"/>
              <a:t>的收款日期的当天；书面合同没有约定收款日期或者无书面合同的，为发出应税消费品的当天。</a:t>
            </a:r>
            <a:endParaRPr lang="zh-CN" altLang="en-US" dirty="0"/>
          </a:p>
          <a:p>
            <a:pPr eaLnBrk="1" hangingPunct="1">
              <a:lnSpc>
                <a:spcPct val="120000"/>
              </a:lnSpc>
              <a:spcBef>
                <a:spcPts val="25"/>
              </a:spcBef>
            </a:pPr>
            <a:r>
              <a:rPr lang="en-US" altLang="zh-CN" dirty="0"/>
              <a:t>2.</a:t>
            </a:r>
            <a:r>
              <a:rPr lang="zh-CN" altLang="en-US" dirty="0"/>
              <a:t>纳税人采取</a:t>
            </a:r>
            <a:r>
              <a:rPr lang="zh-CN" altLang="en-US" u="sng" dirty="0">
                <a:solidFill>
                  <a:srgbClr val="9933FF"/>
                </a:solidFill>
              </a:rPr>
              <a:t>预收货</a:t>
            </a:r>
            <a:r>
              <a:rPr lang="zh-CN" altLang="en-US" dirty="0"/>
              <a:t>款结算方式的，为</a:t>
            </a:r>
            <a:r>
              <a:rPr lang="zh-CN" altLang="en-US" u="sng" dirty="0">
                <a:solidFill>
                  <a:srgbClr val="9933FF"/>
                </a:solidFill>
              </a:rPr>
              <a:t>发出</a:t>
            </a:r>
            <a:r>
              <a:rPr lang="zh-CN" altLang="en-US" dirty="0"/>
              <a:t>应税消费品的当天。</a:t>
            </a:r>
            <a:endParaRPr lang="zh-CN" alt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21" name="Rectangle 3"/>
          <p:cNvSpPr>
            <a:spLocks noGrp="1"/>
          </p:cNvSpPr>
          <p:nvPr>
            <p:ph idx="1"/>
          </p:nvPr>
        </p:nvSpPr>
        <p:spPr>
          <a:xfrm>
            <a:off x="457200" y="692150"/>
            <a:ext cx="8229600" cy="4495800"/>
          </a:xfrm>
        </p:spPr>
        <p:txBody>
          <a:bodyPr wrap="square" lIns="91440" tIns="45720" rIns="91440" bIns="45720" anchor="t" anchorCtr="0"/>
          <a:p>
            <a:pPr eaLnBrk="1" hangingPunct="1">
              <a:lnSpc>
                <a:spcPct val="125000"/>
              </a:lnSpc>
              <a:spcBef>
                <a:spcPts val="25"/>
              </a:spcBef>
              <a:spcAft>
                <a:spcPts val="0"/>
              </a:spcAft>
            </a:pPr>
            <a:r>
              <a:rPr lang="en-US" altLang="zh-CN" sz="2400" dirty="0"/>
              <a:t>3.</a:t>
            </a:r>
            <a:r>
              <a:rPr lang="zh-CN" altLang="en-US" sz="2400" dirty="0"/>
              <a:t>纳税人采取</a:t>
            </a:r>
            <a:r>
              <a:rPr lang="zh-CN" altLang="en-US" sz="2400" u="sng" dirty="0">
                <a:solidFill>
                  <a:srgbClr val="9933FF"/>
                </a:solidFill>
              </a:rPr>
              <a:t>托收承付</a:t>
            </a:r>
            <a:r>
              <a:rPr lang="zh-CN" altLang="en-US" sz="2400" dirty="0"/>
              <a:t>、委托银行收款结算方式的，为</a:t>
            </a:r>
            <a:r>
              <a:rPr lang="zh-CN" altLang="en-US" sz="2400" u="sng" dirty="0">
                <a:solidFill>
                  <a:srgbClr val="9933FF"/>
                </a:solidFill>
              </a:rPr>
              <a:t>发出</a:t>
            </a:r>
            <a:r>
              <a:rPr lang="zh-CN" altLang="en-US" sz="2400" dirty="0"/>
              <a:t>应税消费品</a:t>
            </a:r>
            <a:r>
              <a:rPr lang="zh-CN" altLang="en-US" sz="2400" u="sng" dirty="0">
                <a:solidFill>
                  <a:srgbClr val="9933FF"/>
                </a:solidFill>
              </a:rPr>
              <a:t>并办妥托收手续</a:t>
            </a:r>
            <a:r>
              <a:rPr lang="zh-CN" altLang="en-US" sz="2400" dirty="0"/>
              <a:t>的当天。</a:t>
            </a:r>
            <a:endParaRPr lang="zh-CN" altLang="en-US" sz="2400" dirty="0"/>
          </a:p>
          <a:p>
            <a:pPr eaLnBrk="1" hangingPunct="1">
              <a:lnSpc>
                <a:spcPct val="125000"/>
              </a:lnSpc>
              <a:spcBef>
                <a:spcPts val="25"/>
              </a:spcBef>
              <a:spcAft>
                <a:spcPts val="0"/>
              </a:spcAft>
            </a:pPr>
            <a:r>
              <a:rPr lang="en-US" altLang="zh-CN" sz="2400" dirty="0"/>
              <a:t>4.</a:t>
            </a:r>
            <a:r>
              <a:rPr lang="zh-CN" altLang="en-US" sz="2400" dirty="0"/>
              <a:t>纳税人采取</a:t>
            </a:r>
            <a:r>
              <a:rPr lang="zh-CN" altLang="en-US" sz="2400" u="sng" dirty="0">
                <a:solidFill>
                  <a:srgbClr val="9933FF"/>
                </a:solidFill>
              </a:rPr>
              <a:t>其他结算</a:t>
            </a:r>
            <a:r>
              <a:rPr lang="zh-CN" altLang="en-US" sz="2400" dirty="0"/>
              <a:t>方式，为</a:t>
            </a:r>
            <a:r>
              <a:rPr lang="zh-CN" altLang="en-US" sz="2400" u="sng" dirty="0">
                <a:solidFill>
                  <a:srgbClr val="9933FF"/>
                </a:solidFill>
              </a:rPr>
              <a:t>收讫销售</a:t>
            </a:r>
            <a:r>
              <a:rPr lang="zh-CN" altLang="en-US" sz="2400" dirty="0"/>
              <a:t>款或者取得索取销售款凭据的当天。</a:t>
            </a:r>
            <a:endParaRPr lang="zh-CN" altLang="en-US" sz="2400" dirty="0"/>
          </a:p>
          <a:p>
            <a:pPr eaLnBrk="1" hangingPunct="1">
              <a:lnSpc>
                <a:spcPct val="125000"/>
              </a:lnSpc>
              <a:spcBef>
                <a:spcPts val="25"/>
              </a:spcBef>
              <a:spcAft>
                <a:spcPts val="0"/>
              </a:spcAft>
            </a:pPr>
            <a:r>
              <a:rPr lang="en-US" altLang="zh-CN" sz="2400" dirty="0"/>
              <a:t>5.</a:t>
            </a:r>
            <a:r>
              <a:rPr lang="zh-CN" altLang="en-US" sz="2400" dirty="0"/>
              <a:t>纳税人</a:t>
            </a:r>
            <a:r>
              <a:rPr lang="zh-CN" altLang="en-US" sz="2400" u="sng" dirty="0">
                <a:solidFill>
                  <a:srgbClr val="9933FF"/>
                </a:solidFill>
              </a:rPr>
              <a:t>自产自用的</a:t>
            </a:r>
            <a:r>
              <a:rPr lang="zh-CN" altLang="en-US" sz="2400" dirty="0"/>
              <a:t>应税消费品，为</a:t>
            </a:r>
            <a:r>
              <a:rPr lang="zh-CN" altLang="en-US" sz="2400" u="sng" dirty="0">
                <a:solidFill>
                  <a:srgbClr val="9933FF"/>
                </a:solidFill>
              </a:rPr>
              <a:t>移送</a:t>
            </a:r>
            <a:r>
              <a:rPr lang="zh-CN" altLang="en-US" sz="2400" dirty="0"/>
              <a:t>使用的当天。</a:t>
            </a:r>
            <a:endParaRPr lang="zh-CN" altLang="en-US" sz="2400" dirty="0"/>
          </a:p>
          <a:p>
            <a:pPr eaLnBrk="1" hangingPunct="1">
              <a:lnSpc>
                <a:spcPct val="125000"/>
              </a:lnSpc>
              <a:spcBef>
                <a:spcPts val="25"/>
              </a:spcBef>
              <a:spcAft>
                <a:spcPts val="0"/>
              </a:spcAft>
            </a:pPr>
            <a:r>
              <a:rPr lang="en-US" altLang="zh-CN" sz="2400" dirty="0"/>
              <a:t>6.</a:t>
            </a:r>
            <a:r>
              <a:rPr lang="zh-CN" altLang="en-US" sz="2400" dirty="0"/>
              <a:t>纳税人</a:t>
            </a:r>
            <a:r>
              <a:rPr lang="zh-CN" altLang="en-US" sz="2400" u="sng" dirty="0">
                <a:solidFill>
                  <a:srgbClr val="9933FF"/>
                </a:solidFill>
              </a:rPr>
              <a:t>委托加工</a:t>
            </a:r>
            <a:r>
              <a:rPr lang="zh-CN" altLang="en-US" sz="2400" dirty="0"/>
              <a:t>应税消费品的，为纳税人</a:t>
            </a:r>
            <a:r>
              <a:rPr lang="zh-CN" altLang="en-US" sz="2400" u="sng" dirty="0">
                <a:solidFill>
                  <a:srgbClr val="9933FF"/>
                </a:solidFill>
              </a:rPr>
              <a:t>提货</a:t>
            </a:r>
            <a:r>
              <a:rPr lang="zh-CN" altLang="en-US" sz="2400" dirty="0"/>
              <a:t>的当天。</a:t>
            </a:r>
            <a:endParaRPr lang="zh-CN" altLang="en-US" sz="2400" dirty="0"/>
          </a:p>
          <a:p>
            <a:pPr eaLnBrk="1" hangingPunct="1">
              <a:lnSpc>
                <a:spcPct val="125000"/>
              </a:lnSpc>
              <a:spcBef>
                <a:spcPts val="25"/>
              </a:spcBef>
              <a:spcAft>
                <a:spcPts val="0"/>
              </a:spcAft>
            </a:pPr>
            <a:r>
              <a:rPr lang="en-US" altLang="zh-CN" sz="2400" dirty="0"/>
              <a:t>7.</a:t>
            </a:r>
            <a:r>
              <a:rPr lang="zh-CN" altLang="en-US" sz="2400" dirty="0"/>
              <a:t>纳税人</a:t>
            </a:r>
            <a:r>
              <a:rPr lang="zh-CN" altLang="en-US" sz="2400" u="sng" dirty="0">
                <a:solidFill>
                  <a:srgbClr val="9933FF"/>
                </a:solidFill>
              </a:rPr>
              <a:t>进口</a:t>
            </a:r>
            <a:r>
              <a:rPr lang="zh-CN" altLang="en-US" sz="2400" dirty="0"/>
              <a:t>应税消费品的，为</a:t>
            </a:r>
            <a:r>
              <a:rPr lang="zh-CN" altLang="en-US" sz="2400" u="sng" dirty="0">
                <a:solidFill>
                  <a:srgbClr val="9933FF"/>
                </a:solidFill>
              </a:rPr>
              <a:t>报关进口</a:t>
            </a:r>
            <a:r>
              <a:rPr lang="zh-CN" altLang="en-US" sz="2400" dirty="0"/>
              <a:t>的当天。</a:t>
            </a:r>
            <a:endParaRPr lang="zh-CN" altLang="en-US" sz="2400" dirty="0"/>
          </a:p>
          <a:p>
            <a:pPr eaLnBrk="1" hangingPunct="1">
              <a:lnSpc>
                <a:spcPct val="120000"/>
              </a:lnSpc>
              <a:spcBef>
                <a:spcPts val="25"/>
              </a:spcBef>
            </a:pPr>
            <a:endParaRPr lang="zh-CN" altLang="en-US" sz="2400"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7745" name="Rectangle 3"/>
          <p:cNvSpPr>
            <a:spLocks noGrp="1"/>
          </p:cNvSpPr>
          <p:nvPr>
            <p:ph idx="1"/>
          </p:nvPr>
        </p:nvSpPr>
        <p:spPr>
          <a:xfrm>
            <a:off x="457200" y="547688"/>
            <a:ext cx="8229600" cy="4495800"/>
          </a:xfrm>
        </p:spPr>
        <p:txBody>
          <a:bodyPr wrap="square" lIns="91440" tIns="45720" rIns="91440" bIns="45720" anchor="t" anchorCtr="0"/>
          <a:p>
            <a:pPr eaLnBrk="1" hangingPunct="1">
              <a:lnSpc>
                <a:spcPct val="125000"/>
              </a:lnSpc>
              <a:spcBef>
                <a:spcPts val="25"/>
              </a:spcBef>
            </a:pPr>
            <a:r>
              <a:rPr lang="en-US" altLang="zh-CN" dirty="0"/>
              <a:t>【</a:t>
            </a:r>
            <a:r>
              <a:rPr lang="zh-CN" altLang="en-US" dirty="0"/>
              <a:t>例题</a:t>
            </a:r>
            <a:r>
              <a:rPr lang="en-US" altLang="zh-CN" dirty="0">
                <a:latin typeface="Arial" panose="020B0604020202020204" pitchFamily="34" charset="0"/>
              </a:rPr>
              <a:t>·</a:t>
            </a:r>
            <a:r>
              <a:rPr lang="zh-CN" altLang="en-US" dirty="0"/>
              <a:t>单选题</a:t>
            </a:r>
            <a:r>
              <a:rPr lang="en-US" altLang="zh-CN" dirty="0"/>
              <a:t>】</a:t>
            </a:r>
            <a:r>
              <a:rPr lang="zh-CN" altLang="en-US" dirty="0"/>
              <a:t>某啤酒厂以预收货款方式销售一批啤酒，根据消费税法律制度的规定，该啤酒厂的消费税纳税义务发生时间是（    ）。</a:t>
            </a:r>
            <a:endParaRPr lang="zh-CN" altLang="en-US" dirty="0"/>
          </a:p>
          <a:p>
            <a:pPr eaLnBrk="1" hangingPunct="1">
              <a:lnSpc>
                <a:spcPct val="125000"/>
              </a:lnSpc>
              <a:spcBef>
                <a:spcPts val="25"/>
              </a:spcBef>
            </a:pPr>
            <a:r>
              <a:rPr lang="en-US" altLang="zh-CN" dirty="0"/>
              <a:t>A.</a:t>
            </a:r>
            <a:r>
              <a:rPr lang="zh-CN" altLang="en-US" dirty="0"/>
              <a:t>啤酒厂发出啤酒的当天</a:t>
            </a:r>
            <a:endParaRPr lang="zh-CN" altLang="en-US" dirty="0"/>
          </a:p>
          <a:p>
            <a:pPr eaLnBrk="1" hangingPunct="1">
              <a:lnSpc>
                <a:spcPct val="125000"/>
              </a:lnSpc>
              <a:spcBef>
                <a:spcPts val="25"/>
              </a:spcBef>
            </a:pPr>
            <a:r>
              <a:rPr lang="en-US" altLang="zh-CN" dirty="0"/>
              <a:t>B.</a:t>
            </a:r>
            <a:r>
              <a:rPr lang="zh-CN" altLang="en-US" dirty="0"/>
              <a:t>购买方收到啤酒的当天</a:t>
            </a:r>
            <a:endParaRPr lang="zh-CN" altLang="en-US" dirty="0"/>
          </a:p>
          <a:p>
            <a:pPr eaLnBrk="1" hangingPunct="1">
              <a:lnSpc>
                <a:spcPct val="125000"/>
              </a:lnSpc>
              <a:spcBef>
                <a:spcPts val="25"/>
              </a:spcBef>
            </a:pPr>
            <a:r>
              <a:rPr lang="en-US" altLang="zh-CN" dirty="0"/>
              <a:t>C.</a:t>
            </a:r>
            <a:r>
              <a:rPr lang="zh-CN" altLang="en-US" dirty="0"/>
              <a:t>销售合同规定的收款日期的当天</a:t>
            </a:r>
            <a:endParaRPr lang="zh-CN" altLang="en-US" dirty="0"/>
          </a:p>
          <a:p>
            <a:pPr eaLnBrk="1" hangingPunct="1">
              <a:lnSpc>
                <a:spcPct val="125000"/>
              </a:lnSpc>
              <a:spcBef>
                <a:spcPts val="25"/>
              </a:spcBef>
            </a:pPr>
            <a:r>
              <a:rPr lang="en-US" altLang="zh-CN" dirty="0"/>
              <a:t>D.</a:t>
            </a:r>
            <a:r>
              <a:rPr lang="zh-CN" altLang="en-US" dirty="0"/>
              <a:t>取得索取销售款凭据的当天</a:t>
            </a:r>
            <a:endParaRPr lang="zh-CN" altLang="en-US" dirty="0"/>
          </a:p>
          <a:p>
            <a:pPr eaLnBrk="1" hangingPunct="1">
              <a:lnSpc>
                <a:spcPct val="125000"/>
              </a:lnSpc>
              <a:spcBef>
                <a:spcPts val="25"/>
              </a:spcBef>
            </a:pPr>
            <a:r>
              <a:rPr lang="en-US" altLang="zh-CN" dirty="0"/>
              <a:t>【</a:t>
            </a:r>
            <a:r>
              <a:rPr lang="zh-CN" altLang="en-US" dirty="0"/>
              <a:t>解析</a:t>
            </a:r>
            <a:r>
              <a:rPr lang="en-US" altLang="zh-CN" dirty="0"/>
              <a:t>】</a:t>
            </a:r>
            <a:r>
              <a:rPr lang="zh-CN" altLang="en-US" dirty="0"/>
              <a:t>纳税人采取预收货款结算方式的，消费税的纳税义务发生时间为发出应税消费品的当天。</a:t>
            </a:r>
            <a:endParaRPr lang="zh-CN" altLang="en-US" dirty="0"/>
          </a:p>
        </p:txBody>
      </p:sp>
      <p:sp>
        <p:nvSpPr>
          <p:cNvPr id="224260" name="Rectangle 4"/>
          <p:cNvSpPr/>
          <p:nvPr/>
        </p:nvSpPr>
        <p:spPr>
          <a:xfrm>
            <a:off x="6067425" y="1636713"/>
            <a:ext cx="439738" cy="522287"/>
          </a:xfrm>
          <a:prstGeom prst="rect">
            <a:avLst/>
          </a:prstGeom>
          <a:noFill/>
          <a:ln w="9525">
            <a:noFill/>
          </a:ln>
        </p:spPr>
        <p:txBody>
          <a:bodyPr wrap="none" anchor="b" anchorCtr="0">
            <a:spAutoFit/>
          </a:bodyPr>
          <a:p>
            <a:pPr algn="ctr"/>
            <a:r>
              <a:rPr lang="en-US" altLang="zh-CN" sz="2800" b="1" dirty="0">
                <a:solidFill>
                  <a:srgbClr val="FF0000"/>
                </a:solidFill>
                <a:latin typeface="Arial" panose="020B0604020202020204" pitchFamily="34" charset="0"/>
              </a:rPr>
              <a:t>A</a:t>
            </a:r>
            <a:endParaRPr lang="en-US" altLang="zh-CN" sz="2800" b="1"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4260"/>
                                        </p:tgtEl>
                                        <p:attrNameLst>
                                          <p:attrName>style.visibility</p:attrName>
                                        </p:attrNameLst>
                                      </p:cBhvr>
                                      <p:to>
                                        <p:strVal val="visible"/>
                                      </p:to>
                                    </p:set>
                                    <p:anim calcmode="lin" valueType="num">
                                      <p:cBhvr additive="base">
                                        <p:cTn id="7" dur="500" fill="hold"/>
                                        <p:tgtEl>
                                          <p:spTgt spid="224260"/>
                                        </p:tgtEl>
                                        <p:attrNameLst>
                                          <p:attrName>ppt_x</p:attrName>
                                        </p:attrNameLst>
                                      </p:cBhvr>
                                      <p:tavLst>
                                        <p:tav tm="0">
                                          <p:val>
                                            <p:strVal val="#ppt_x"/>
                                          </p:val>
                                        </p:tav>
                                        <p:tav tm="100000">
                                          <p:val>
                                            <p:strVal val="#ppt_x"/>
                                          </p:val>
                                        </p:tav>
                                      </p:tavLst>
                                    </p:anim>
                                    <p:anim calcmode="lin" valueType="num">
                                      <p:cBhvr additive="base">
                                        <p:cTn id="8" dur="500" fill="hold"/>
                                        <p:tgtEl>
                                          <p:spTgt spid="2242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60"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0337"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88770" name="Rectangle 3"/>
          <p:cNvSpPr>
            <a:spLocks noGrp="1"/>
          </p:cNvSpPr>
          <p:nvPr>
            <p:ph idx="1"/>
          </p:nvPr>
        </p:nvSpPr>
        <p:spPr>
          <a:xfrm>
            <a:off x="298450" y="865188"/>
            <a:ext cx="8229600" cy="4495800"/>
          </a:xfrm>
        </p:spPr>
        <p:txBody>
          <a:bodyPr wrap="square" lIns="91440" tIns="45720" rIns="91440" bIns="45720" anchor="t" anchorCtr="0"/>
          <a:p>
            <a:pPr eaLnBrk="1" hangingPunct="1">
              <a:lnSpc>
                <a:spcPct val="125000"/>
              </a:lnSpc>
              <a:spcBef>
                <a:spcPts val="25"/>
              </a:spcBef>
            </a:pPr>
            <a:r>
              <a:rPr lang="zh-CN" altLang="en-US" dirty="0"/>
              <a:t>　　</a:t>
            </a:r>
            <a:r>
              <a:rPr lang="en-US" altLang="zh-CN" dirty="0"/>
              <a:t>【</a:t>
            </a:r>
            <a:r>
              <a:rPr lang="zh-CN" altLang="en-US" dirty="0"/>
              <a:t>例题</a:t>
            </a:r>
            <a:r>
              <a:rPr lang="en-US" altLang="zh-CN" dirty="0">
                <a:latin typeface="Arial" panose="020B0604020202020204" pitchFamily="34" charset="0"/>
              </a:rPr>
              <a:t>·</a:t>
            </a:r>
            <a:r>
              <a:rPr lang="zh-CN" altLang="en-US" dirty="0"/>
              <a:t>单选题</a:t>
            </a:r>
            <a:r>
              <a:rPr lang="en-US" altLang="zh-CN" dirty="0"/>
              <a:t>】</a:t>
            </a:r>
            <a:r>
              <a:rPr lang="zh-CN" altLang="en-US" dirty="0"/>
              <a:t>根据消费税法律制度的规定，纳税人销售应税消费品，采取赊销和分期收款结算方式的，其纳税义务发生时间为（　）。</a:t>
            </a:r>
            <a:br>
              <a:rPr lang="zh-CN" altLang="en-US" dirty="0"/>
            </a:br>
            <a:r>
              <a:rPr lang="zh-CN" altLang="en-US" dirty="0"/>
              <a:t>　　</a:t>
            </a:r>
            <a:r>
              <a:rPr lang="en-US" altLang="zh-CN" dirty="0"/>
              <a:t>A.</a:t>
            </a:r>
            <a:r>
              <a:rPr lang="zh-CN" altLang="en-US" dirty="0"/>
              <a:t>发出应税消费品的当天</a:t>
            </a:r>
            <a:br>
              <a:rPr lang="zh-CN" altLang="en-US" dirty="0"/>
            </a:br>
            <a:r>
              <a:rPr lang="zh-CN" altLang="en-US" dirty="0"/>
              <a:t>　　</a:t>
            </a:r>
            <a:r>
              <a:rPr lang="en-US" altLang="zh-CN" dirty="0"/>
              <a:t>B.</a:t>
            </a:r>
            <a:r>
              <a:rPr lang="zh-CN" altLang="en-US" dirty="0"/>
              <a:t>取得全部价款的当天</a:t>
            </a:r>
            <a:br>
              <a:rPr lang="zh-CN" altLang="en-US" dirty="0"/>
            </a:br>
            <a:r>
              <a:rPr lang="zh-CN" altLang="en-US" dirty="0"/>
              <a:t>　　</a:t>
            </a:r>
            <a:r>
              <a:rPr lang="en-US" altLang="zh-CN" dirty="0"/>
              <a:t>C.</a:t>
            </a:r>
            <a:r>
              <a:rPr lang="zh-CN" altLang="en-US" dirty="0"/>
              <a:t>销售合同规定的收款日期的当天</a:t>
            </a:r>
            <a:br>
              <a:rPr lang="zh-CN" altLang="en-US" dirty="0"/>
            </a:br>
            <a:r>
              <a:rPr lang="zh-CN" altLang="en-US" dirty="0"/>
              <a:t>　　</a:t>
            </a:r>
            <a:r>
              <a:rPr lang="en-US" altLang="zh-CN" dirty="0"/>
              <a:t>D.</a:t>
            </a:r>
            <a:r>
              <a:rPr lang="zh-CN" altLang="en-US" dirty="0"/>
              <a:t>每一期纳税人销售应税货物 </a:t>
            </a:r>
            <a:endParaRPr lang="zh-CN" altLang="en-US" dirty="0"/>
          </a:p>
        </p:txBody>
      </p:sp>
      <p:sp>
        <p:nvSpPr>
          <p:cNvPr id="225284" name="Rectangle 4"/>
          <p:cNvSpPr/>
          <p:nvPr/>
        </p:nvSpPr>
        <p:spPr>
          <a:xfrm>
            <a:off x="6269038" y="1957388"/>
            <a:ext cx="742950" cy="762000"/>
          </a:xfrm>
          <a:prstGeom prst="rect">
            <a:avLst/>
          </a:prstGeom>
          <a:noFill/>
          <a:ln w="9525">
            <a:noFill/>
          </a:ln>
        </p:spPr>
        <p:txBody>
          <a:bodyPr wrap="none" anchor="ctr" anchorCtr="0">
            <a:spAutoFit/>
          </a:bodyPr>
          <a:p>
            <a:r>
              <a:rPr lang="en-US" altLang="zh-CN" sz="4400" dirty="0">
                <a:solidFill>
                  <a:srgbClr val="FF0000"/>
                </a:solidFill>
                <a:latin typeface="Arial" panose="020B0604020202020204" pitchFamily="34" charset="0"/>
              </a:rPr>
              <a:t>C </a:t>
            </a:r>
            <a:endParaRPr lang="en-US" altLang="zh-CN" sz="4400"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284"/>
                                        </p:tgtEl>
                                        <p:attrNameLst>
                                          <p:attrName>style.visibility</p:attrName>
                                        </p:attrNameLst>
                                      </p:cBhvr>
                                      <p:to>
                                        <p:strVal val="visible"/>
                                      </p:to>
                                    </p:set>
                                    <p:anim calcmode="lin" valueType="num">
                                      <p:cBhvr additive="base">
                                        <p:cTn id="7" dur="500" fill="hold"/>
                                        <p:tgtEl>
                                          <p:spTgt spid="225284"/>
                                        </p:tgtEl>
                                        <p:attrNameLst>
                                          <p:attrName>ppt_x</p:attrName>
                                        </p:attrNameLst>
                                      </p:cBhvr>
                                      <p:tavLst>
                                        <p:tav tm="0">
                                          <p:val>
                                            <p:strVal val="#ppt_x"/>
                                          </p:val>
                                        </p:tav>
                                        <p:tav tm="100000">
                                          <p:val>
                                            <p:strVal val="#ppt_x"/>
                                          </p:val>
                                        </p:tav>
                                      </p:tavLst>
                                    </p:anim>
                                    <p:anim calcmode="lin" valueType="num">
                                      <p:cBhvr additive="base">
                                        <p:cTn id="8" dur="500" fill="hold"/>
                                        <p:tgtEl>
                                          <p:spTgt spid="2252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89794" name="内容占位符 2"/>
          <p:cNvSpPr>
            <a:spLocks noGrp="1"/>
          </p:cNvSpPr>
          <p:nvPr>
            <p:ph idx="1"/>
          </p:nvPr>
        </p:nvSpPr>
        <p:spPr>
          <a:xfrm>
            <a:off x="285750" y="500063"/>
            <a:ext cx="8401050" cy="5592762"/>
          </a:xfrm>
        </p:spPr>
        <p:txBody>
          <a:bodyPr wrap="square" lIns="91440" tIns="45720" rIns="91440" bIns="45720" anchor="t" anchorCtr="0"/>
          <a:p>
            <a:r>
              <a:rPr lang="zh-CN" altLang="en-US" dirty="0"/>
              <a:t>二、纳税期限</a:t>
            </a:r>
            <a:endParaRPr lang="zh-CN" altLang="en-US" dirty="0"/>
          </a:p>
          <a:p>
            <a:pPr>
              <a:lnSpc>
                <a:spcPct val="120000"/>
              </a:lnSpc>
              <a:spcBef>
                <a:spcPts val="25"/>
              </a:spcBef>
            </a:pPr>
            <a:r>
              <a:rPr lang="zh-CN" altLang="en-US" dirty="0"/>
              <a:t>   </a:t>
            </a:r>
            <a:r>
              <a:rPr lang="zh-CN" altLang="en-US" sz="2400" dirty="0"/>
              <a:t> 消费税的纳税期限分别为</a:t>
            </a:r>
            <a:r>
              <a:rPr lang="en-US" altLang="zh-CN" sz="2400" dirty="0"/>
              <a:t>1</a:t>
            </a:r>
            <a:r>
              <a:rPr lang="zh-CN" altLang="en-US" sz="2400" dirty="0"/>
              <a:t>日、</a:t>
            </a:r>
            <a:r>
              <a:rPr lang="en-US" altLang="zh-CN" sz="2400" dirty="0"/>
              <a:t>3</a:t>
            </a:r>
            <a:r>
              <a:rPr lang="zh-CN" altLang="en-US" sz="2400" dirty="0"/>
              <a:t>日、</a:t>
            </a:r>
            <a:r>
              <a:rPr lang="en-US" altLang="zh-CN" sz="2400" dirty="0"/>
              <a:t>5</a:t>
            </a:r>
            <a:r>
              <a:rPr lang="zh-CN" altLang="en-US" sz="2400" dirty="0"/>
              <a:t>日、</a:t>
            </a:r>
            <a:r>
              <a:rPr lang="en-US" altLang="zh-CN" sz="2400" dirty="0"/>
              <a:t>10</a:t>
            </a:r>
            <a:r>
              <a:rPr lang="zh-CN" altLang="en-US" sz="2400" dirty="0"/>
              <a:t>日、</a:t>
            </a:r>
            <a:r>
              <a:rPr lang="en-US" altLang="zh-CN" sz="2400" dirty="0"/>
              <a:t>15</a:t>
            </a:r>
            <a:r>
              <a:rPr lang="zh-CN" altLang="en-US" sz="2400" dirty="0"/>
              <a:t>日、</a:t>
            </a:r>
            <a:r>
              <a:rPr lang="en-US" altLang="zh-CN" sz="2400" dirty="0"/>
              <a:t>1</a:t>
            </a:r>
            <a:r>
              <a:rPr lang="zh-CN" altLang="en-US" sz="2400" dirty="0"/>
              <a:t>个月或者</a:t>
            </a:r>
            <a:r>
              <a:rPr lang="en-US" altLang="zh-CN" sz="2400" dirty="0"/>
              <a:t>1</a:t>
            </a:r>
            <a:r>
              <a:rPr lang="zh-CN" altLang="en-US" sz="2400" dirty="0"/>
              <a:t>个季度。纳税人的具体纳税期限，由主管税务机关根据纳税人应纳税额的大小分别核定；不能按照固定期限纳税的，可以按次纳税。</a:t>
            </a:r>
            <a:endParaRPr lang="zh-CN" altLang="en-US" sz="2400" dirty="0"/>
          </a:p>
          <a:p>
            <a:pPr>
              <a:lnSpc>
                <a:spcPct val="120000"/>
              </a:lnSpc>
              <a:spcBef>
                <a:spcPts val="25"/>
              </a:spcBef>
            </a:pPr>
            <a:r>
              <a:rPr lang="zh-CN" altLang="en-US" sz="2400" dirty="0"/>
              <a:t>    纳税人以</a:t>
            </a:r>
            <a:r>
              <a:rPr lang="en-US" altLang="zh-CN" sz="2400" dirty="0"/>
              <a:t>1</a:t>
            </a:r>
            <a:r>
              <a:rPr lang="zh-CN" altLang="en-US" sz="2400" dirty="0"/>
              <a:t>个月或者</a:t>
            </a:r>
            <a:r>
              <a:rPr lang="en-US" altLang="zh-CN" sz="2400" dirty="0"/>
              <a:t>1</a:t>
            </a:r>
            <a:r>
              <a:rPr lang="zh-CN" altLang="en-US" sz="2400" dirty="0"/>
              <a:t>个季度为</a:t>
            </a:r>
            <a:r>
              <a:rPr lang="en-US" altLang="zh-CN" sz="2400" dirty="0"/>
              <a:t>1</a:t>
            </a:r>
            <a:r>
              <a:rPr lang="zh-CN" altLang="en-US" sz="2400" dirty="0"/>
              <a:t>个纳税期的，自期满之日起</a:t>
            </a:r>
            <a:r>
              <a:rPr lang="en-US" altLang="zh-CN" sz="2400" dirty="0"/>
              <a:t>15</a:t>
            </a:r>
            <a:r>
              <a:rPr lang="zh-CN" altLang="en-US" sz="2400" dirty="0"/>
              <a:t>日内申报纳税；以</a:t>
            </a:r>
            <a:r>
              <a:rPr lang="en-US" altLang="zh-CN" sz="2400" dirty="0"/>
              <a:t>1</a:t>
            </a:r>
            <a:r>
              <a:rPr lang="zh-CN" altLang="en-US" sz="2400" dirty="0"/>
              <a:t>日、</a:t>
            </a:r>
            <a:r>
              <a:rPr lang="en-US" altLang="zh-CN" sz="2400" dirty="0"/>
              <a:t>3</a:t>
            </a:r>
            <a:r>
              <a:rPr lang="zh-CN" altLang="en-US" sz="2400" dirty="0"/>
              <a:t>日、</a:t>
            </a:r>
            <a:r>
              <a:rPr lang="en-US" altLang="zh-CN" sz="2400" dirty="0"/>
              <a:t>5</a:t>
            </a:r>
            <a:r>
              <a:rPr lang="zh-CN" altLang="en-US" sz="2400" dirty="0"/>
              <a:t>日、</a:t>
            </a:r>
            <a:r>
              <a:rPr lang="en-US" altLang="zh-CN" sz="2400" dirty="0"/>
              <a:t>10</a:t>
            </a:r>
            <a:r>
              <a:rPr lang="zh-CN" altLang="en-US" sz="2400" dirty="0"/>
              <a:t>日或者</a:t>
            </a:r>
            <a:r>
              <a:rPr lang="en-US" altLang="zh-CN" sz="2400" dirty="0"/>
              <a:t>15</a:t>
            </a:r>
            <a:r>
              <a:rPr lang="zh-CN" altLang="en-US" sz="2400" dirty="0"/>
              <a:t>日为</a:t>
            </a:r>
            <a:r>
              <a:rPr lang="en-US" altLang="zh-CN" sz="2400" dirty="0"/>
              <a:t>1</a:t>
            </a:r>
            <a:r>
              <a:rPr lang="zh-CN" altLang="en-US" sz="2400" dirty="0"/>
              <a:t>个纳税期的，自期满之日起</a:t>
            </a:r>
            <a:r>
              <a:rPr lang="en-US" altLang="zh-CN" sz="2400" dirty="0"/>
              <a:t>5</a:t>
            </a:r>
            <a:r>
              <a:rPr lang="zh-CN" altLang="en-US" sz="2400" dirty="0"/>
              <a:t>日内预缴税款，于次月</a:t>
            </a:r>
            <a:r>
              <a:rPr lang="en-US" altLang="zh-CN" sz="2400" dirty="0"/>
              <a:t>1</a:t>
            </a:r>
            <a:r>
              <a:rPr lang="zh-CN" altLang="en-US" sz="2400" dirty="0"/>
              <a:t>日起</a:t>
            </a:r>
            <a:r>
              <a:rPr lang="en-US" altLang="zh-CN" sz="2400" dirty="0"/>
              <a:t>15</a:t>
            </a:r>
            <a:r>
              <a:rPr lang="zh-CN" altLang="en-US" sz="2400" dirty="0"/>
              <a:t>日内申报纳税并结清上月应纳税款。</a:t>
            </a:r>
            <a:endParaRPr lang="zh-CN" altLang="en-US" sz="2400" dirty="0"/>
          </a:p>
          <a:p>
            <a:pPr>
              <a:lnSpc>
                <a:spcPct val="120000"/>
              </a:lnSpc>
              <a:spcBef>
                <a:spcPts val="25"/>
              </a:spcBef>
            </a:pPr>
            <a:r>
              <a:rPr lang="zh-CN" altLang="en-US" sz="2400" dirty="0"/>
              <a:t>    纳税人进口应税消费品，应当自海关填发海关进口消费税专用缴款书之日起</a:t>
            </a:r>
            <a:r>
              <a:rPr lang="en-US" altLang="zh-CN" sz="2400" dirty="0"/>
              <a:t>15</a:t>
            </a:r>
            <a:r>
              <a:rPr lang="zh-CN" altLang="en-US" sz="2400" dirty="0"/>
              <a:t>日内缴纳税款。</a:t>
            </a:r>
            <a:endParaRPr lang="zh-CN" altLang="en-US" sz="240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203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90818" name="Rectangle 3"/>
          <p:cNvSpPr>
            <a:spLocks noGrp="1"/>
          </p:cNvSpPr>
          <p:nvPr>
            <p:ph idx="1"/>
          </p:nvPr>
        </p:nvSpPr>
        <p:spPr>
          <a:xfrm>
            <a:off x="457200" y="836613"/>
            <a:ext cx="8229600" cy="4495800"/>
          </a:xfrm>
        </p:spPr>
        <p:txBody>
          <a:bodyPr wrap="square" lIns="91440" tIns="45720" rIns="91440" bIns="45720" anchor="t" anchorCtr="0"/>
          <a:p>
            <a:pPr eaLnBrk="1" hangingPunct="1"/>
            <a:r>
              <a:rPr lang="zh-CN" altLang="en-US" dirty="0">
                <a:solidFill>
                  <a:srgbClr val="FF0000"/>
                </a:solidFill>
              </a:rPr>
              <a:t>三、消费税的纳税环节（★★★）</a:t>
            </a:r>
            <a:endParaRPr lang="zh-CN" altLang="en-US" dirty="0">
              <a:solidFill>
                <a:srgbClr val="FF0000"/>
              </a:solidFill>
            </a:endParaRPr>
          </a:p>
          <a:p>
            <a:pPr eaLnBrk="1" hangingPunct="1">
              <a:lnSpc>
                <a:spcPct val="120000"/>
              </a:lnSpc>
              <a:spcBef>
                <a:spcPts val="20"/>
              </a:spcBef>
              <a:spcAft>
                <a:spcPts val="0"/>
              </a:spcAft>
            </a:pPr>
            <a:r>
              <a:rPr lang="zh-CN" altLang="en-US" sz="2400" dirty="0"/>
              <a:t>（一）一般规定</a:t>
            </a:r>
            <a:endParaRPr lang="zh-CN" altLang="en-US" sz="2400" dirty="0"/>
          </a:p>
          <a:p>
            <a:pPr eaLnBrk="1" hangingPunct="1">
              <a:lnSpc>
                <a:spcPct val="120000"/>
              </a:lnSpc>
              <a:spcBef>
                <a:spcPts val="20"/>
              </a:spcBef>
              <a:spcAft>
                <a:spcPts val="0"/>
              </a:spcAft>
            </a:pPr>
            <a:r>
              <a:rPr lang="en-US" altLang="zh-CN" sz="2400" dirty="0">
                <a:solidFill>
                  <a:srgbClr val="9933FF"/>
                </a:solidFill>
              </a:rPr>
              <a:t>1.</a:t>
            </a:r>
            <a:r>
              <a:rPr lang="zh-CN" altLang="en-US" sz="2400" dirty="0">
                <a:solidFill>
                  <a:srgbClr val="9933FF"/>
                </a:solidFill>
              </a:rPr>
              <a:t>生产环节</a:t>
            </a:r>
            <a:endParaRPr lang="zh-CN" altLang="en-US" sz="2400" dirty="0">
              <a:solidFill>
                <a:srgbClr val="9933FF"/>
              </a:solidFill>
            </a:endParaRPr>
          </a:p>
          <a:p>
            <a:pPr eaLnBrk="1" hangingPunct="1">
              <a:lnSpc>
                <a:spcPct val="120000"/>
              </a:lnSpc>
              <a:spcBef>
                <a:spcPts val="20"/>
              </a:spcBef>
              <a:spcAft>
                <a:spcPts val="0"/>
              </a:spcAft>
            </a:pPr>
            <a:r>
              <a:rPr lang="zh-CN" altLang="en-US" sz="2400" dirty="0"/>
              <a:t>（</a:t>
            </a:r>
            <a:r>
              <a:rPr lang="en-US" altLang="zh-CN" sz="2400" dirty="0"/>
              <a:t>1</a:t>
            </a:r>
            <a:r>
              <a:rPr lang="zh-CN" altLang="en-US" sz="2400" dirty="0"/>
              <a:t>）纳税人</a:t>
            </a:r>
            <a:r>
              <a:rPr lang="zh-CN" altLang="en-US" sz="2400" u="sng" dirty="0">
                <a:solidFill>
                  <a:srgbClr val="9933FF"/>
                </a:solidFill>
              </a:rPr>
              <a:t>生产</a:t>
            </a:r>
            <a:r>
              <a:rPr lang="zh-CN" altLang="en-US" sz="2400" dirty="0"/>
              <a:t>的应税消费品，对外销售的，在</a:t>
            </a:r>
            <a:r>
              <a:rPr lang="zh-CN" altLang="en-US" sz="2400" u="sng" dirty="0">
                <a:solidFill>
                  <a:srgbClr val="9933FF"/>
                </a:solidFill>
              </a:rPr>
              <a:t>销售</a:t>
            </a:r>
            <a:r>
              <a:rPr lang="zh-CN" altLang="en-US" sz="2400" dirty="0"/>
              <a:t>时纳税。</a:t>
            </a:r>
            <a:endParaRPr lang="zh-CN" altLang="en-US" sz="2400" dirty="0"/>
          </a:p>
          <a:p>
            <a:pPr eaLnBrk="1" hangingPunct="1">
              <a:lnSpc>
                <a:spcPct val="120000"/>
              </a:lnSpc>
              <a:spcBef>
                <a:spcPts val="20"/>
              </a:spcBef>
              <a:spcAft>
                <a:spcPts val="0"/>
              </a:spcAft>
            </a:pPr>
            <a:r>
              <a:rPr lang="zh-CN" altLang="en-US" sz="2400" dirty="0"/>
              <a:t>（</a:t>
            </a:r>
            <a:r>
              <a:rPr lang="en-US" altLang="zh-CN" sz="2400" dirty="0"/>
              <a:t>2</a:t>
            </a:r>
            <a:r>
              <a:rPr lang="zh-CN" altLang="en-US" sz="2400" dirty="0"/>
              <a:t>）纳税人</a:t>
            </a:r>
            <a:r>
              <a:rPr lang="zh-CN" altLang="en-US" sz="2400" u="sng" dirty="0">
                <a:solidFill>
                  <a:srgbClr val="9933FF"/>
                </a:solidFill>
              </a:rPr>
              <a:t>自产自用</a:t>
            </a:r>
            <a:r>
              <a:rPr lang="zh-CN" altLang="en-US" sz="2400" dirty="0"/>
              <a:t>的应税消费品，用于</a:t>
            </a:r>
            <a:r>
              <a:rPr lang="zh-CN" altLang="en-US" sz="2400" u="sng" dirty="0">
                <a:solidFill>
                  <a:srgbClr val="9933FF"/>
                </a:solidFill>
              </a:rPr>
              <a:t>连续生产</a:t>
            </a:r>
            <a:r>
              <a:rPr lang="zh-CN" altLang="en-US" sz="2400" dirty="0"/>
              <a:t>应税消费品的，</a:t>
            </a:r>
            <a:r>
              <a:rPr lang="zh-CN" altLang="en-US" sz="2400" u="sng" dirty="0">
                <a:solidFill>
                  <a:srgbClr val="9933FF"/>
                </a:solidFill>
              </a:rPr>
              <a:t>不纳税</a:t>
            </a:r>
            <a:r>
              <a:rPr lang="zh-CN" altLang="en-US" sz="2400" dirty="0"/>
              <a:t>；</a:t>
            </a:r>
            <a:r>
              <a:rPr lang="zh-CN" altLang="en-US" sz="2400" u="sng" dirty="0">
                <a:solidFill>
                  <a:srgbClr val="9933FF"/>
                </a:solidFill>
              </a:rPr>
              <a:t>用于其他方</a:t>
            </a:r>
            <a:r>
              <a:rPr lang="zh-CN" altLang="en-US" sz="2400" dirty="0"/>
              <a:t>面的（用于非应税消费品、在建工程、管理部门、馈赠、赞助、集资、广告、样品、职工福利、奖励等），</a:t>
            </a:r>
            <a:r>
              <a:rPr lang="zh-CN" altLang="en-US" sz="2400" u="sng" dirty="0">
                <a:solidFill>
                  <a:srgbClr val="9933FF"/>
                </a:solidFill>
              </a:rPr>
              <a:t>视同销售，在移送使用时纳税。</a:t>
            </a:r>
            <a:r>
              <a:rPr lang="zh-CN" altLang="en-US" sz="2400" dirty="0"/>
              <a:t> </a:t>
            </a:r>
            <a:endParaRPr lang="zh-CN" altLang="en-US" sz="2400"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2" name="Rectangle 3"/>
          <p:cNvSpPr>
            <a:spLocks noGrp="1"/>
          </p:cNvSpPr>
          <p:nvPr>
            <p:ph idx="1"/>
          </p:nvPr>
        </p:nvSpPr>
        <p:spPr>
          <a:xfrm>
            <a:off x="457200" y="1412875"/>
            <a:ext cx="8229600" cy="4495800"/>
          </a:xfrm>
        </p:spPr>
        <p:txBody>
          <a:bodyPr wrap="square" lIns="91440" tIns="45720" rIns="91440" bIns="45720" anchor="t" anchorCtr="0"/>
          <a:p>
            <a:pPr eaLnBrk="1" hangingPunct="1"/>
            <a:endParaRPr lang="zh-CN" altLang="en-US" dirty="0"/>
          </a:p>
        </p:txBody>
      </p:sp>
      <p:pic>
        <p:nvPicPr>
          <p:cNvPr id="291843" name="Picture 4" descr="C66B7573B510FA5670DA10CBE7B25F4B"/>
          <p:cNvPicPr>
            <a:picLocks noChangeAspect="1"/>
          </p:cNvPicPr>
          <p:nvPr/>
        </p:nvPicPr>
        <p:blipFill>
          <a:blip r:embed="rId1"/>
          <a:stretch>
            <a:fillRect/>
          </a:stretch>
        </p:blipFill>
        <p:spPr>
          <a:xfrm>
            <a:off x="-65087" y="765175"/>
            <a:ext cx="9209087" cy="4883150"/>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8113" name="标题 1"/>
          <p:cNvSpPr>
            <a:spLocks noGrp="1"/>
          </p:cNvSpPr>
          <p:nvPr>
            <p:ph type="title"/>
          </p:nvPr>
        </p:nvSpPr>
        <p:spPr/>
        <p:txBody>
          <a:bodyPr wrap="square" lIns="91440" tIns="45720" rIns="91440" bIns="45720" anchor="ctr" anchorCtr="0"/>
          <a:p>
            <a:pPr algn="l"/>
            <a:r>
              <a:rPr lang="zh-CN" altLang="en-US" sz="2800"/>
              <a:t>二、消费税的纳税义务人</a:t>
            </a:r>
            <a:endParaRPr lang="zh-CN" altLang="en-US" sz="2800"/>
          </a:p>
        </p:txBody>
      </p:sp>
      <p:sp>
        <p:nvSpPr>
          <p:cNvPr id="3" name="内容占位符 2"/>
          <p:cNvSpPr>
            <a:spLocks noGrp="1"/>
          </p:cNvSpPr>
          <p:nvPr>
            <p:ph idx="1"/>
          </p:nvPr>
        </p:nvSpPr>
        <p:spPr>
          <a:xfrm>
            <a:off x="457200" y="1125538"/>
            <a:ext cx="8229600" cy="4967288"/>
          </a:xfrm>
        </p:spPr>
        <p:txBody>
          <a:bodyPr/>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r>
              <a:rPr kumimoji="0" lang="en-US"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  </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在境内生产、委托加工和进口规定的消费品的单位和个人，以及国务院确定的销售规定的消费品的其他单位和个人，为消费税的纳税人。</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r>
              <a:rPr kumimoji="0" lang="en-US"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提示</a:t>
            </a:r>
            <a:r>
              <a:rPr kumimoji="0" lang="en-US"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1</a:t>
            </a:r>
            <a:r>
              <a:rPr kumimoji="0" lang="zh-CN"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境内，是指生产、委托加工和进口属于应当缴纳消费税的消费品的起运地或者所在地在境内。</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r>
              <a:rPr kumimoji="0" lang="en-US"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提示</a:t>
            </a:r>
            <a:r>
              <a:rPr kumimoji="0" lang="en-US"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2</a:t>
            </a:r>
            <a:r>
              <a:rPr kumimoji="0" lang="zh-CN"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单位，是指企业、行政单位、事业单位、军事单位、社会团体及其他单位。个人，是指个体工商户及其他个人。</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r>
              <a:rPr kumimoji="0" lang="en-US"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提示</a:t>
            </a:r>
            <a:r>
              <a:rPr kumimoji="0" lang="en-US"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3</a:t>
            </a:r>
            <a:r>
              <a:rPr kumimoji="0" lang="zh-CN" altLang="zh-CN" sz="2400" b="1" i="0" u="none" strike="noStrike" kern="1200" cap="none" spc="0" normalizeH="0" baseline="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a:t>
            </a:r>
            <a:r>
              <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rPr>
              <a:t>消费税是在对所有货物普遍征收增值税的基础上选择少量消费品征收的，因此，消费税纳税人同时也是增值税纳税人。</a:t>
            </a:r>
            <a:endParaRPr kumimoji="0" lang="zh-CN" altLang="zh-CN"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endParaRPr kumimoji="0" lang="zh-CN" altLang="en-US" sz="24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342900" marR="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pPr>
            <a:endParaRPr kumimoji="0" lang="zh-CN" altLang="en-US" sz="2400" b="1" i="0" u="none" strike="noStrike" kern="0" cap="none" spc="0" normalizeH="0" baseline="0" noProof="1">
              <a:solidFill>
                <a:schemeClr val="tx1"/>
              </a:soli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2866" name="Rectangle 3"/>
          <p:cNvSpPr>
            <a:spLocks noGrp="1"/>
          </p:cNvSpPr>
          <p:nvPr>
            <p:ph idx="1"/>
          </p:nvPr>
        </p:nvSpPr>
        <p:spPr>
          <a:xfrm>
            <a:off x="468313" y="765175"/>
            <a:ext cx="8229600" cy="5127625"/>
          </a:xfrm>
        </p:spPr>
        <p:txBody>
          <a:bodyPr wrap="square" lIns="91440" tIns="45720" rIns="91440" bIns="45720" anchor="t" anchorCtr="0"/>
          <a:p>
            <a:pPr eaLnBrk="1" hangingPunct="1">
              <a:lnSpc>
                <a:spcPct val="90000"/>
              </a:lnSpc>
            </a:pPr>
            <a:r>
              <a:rPr lang="en-US" altLang="zh-CN" dirty="0">
                <a:solidFill>
                  <a:srgbClr val="9933FF"/>
                </a:solidFill>
              </a:rPr>
              <a:t>2.</a:t>
            </a:r>
            <a:r>
              <a:rPr lang="zh-CN" altLang="en-US" dirty="0">
                <a:solidFill>
                  <a:srgbClr val="9933FF"/>
                </a:solidFill>
              </a:rPr>
              <a:t>委托加工环节</a:t>
            </a:r>
            <a:endParaRPr lang="zh-CN" altLang="en-US" dirty="0">
              <a:solidFill>
                <a:srgbClr val="9933FF"/>
              </a:solidFill>
            </a:endParaRPr>
          </a:p>
          <a:p>
            <a:pPr eaLnBrk="1" hangingPunct="1">
              <a:lnSpc>
                <a:spcPct val="120000"/>
              </a:lnSpc>
              <a:spcBef>
                <a:spcPts val="25"/>
              </a:spcBef>
            </a:pPr>
            <a:r>
              <a:rPr lang="zh-CN" altLang="en-US" sz="2400" dirty="0"/>
              <a:t>（</a:t>
            </a:r>
            <a:r>
              <a:rPr lang="en-US" altLang="zh-CN" sz="2400" dirty="0"/>
              <a:t>1</a:t>
            </a:r>
            <a:r>
              <a:rPr lang="zh-CN" altLang="en-US" sz="2400" dirty="0"/>
              <a:t>）委托加工的界定</a:t>
            </a:r>
            <a:endParaRPr lang="zh-CN" altLang="en-US" sz="2400" dirty="0"/>
          </a:p>
          <a:p>
            <a:pPr eaLnBrk="1" hangingPunct="1">
              <a:lnSpc>
                <a:spcPct val="120000"/>
              </a:lnSpc>
              <a:spcBef>
                <a:spcPts val="25"/>
              </a:spcBef>
            </a:pPr>
            <a:r>
              <a:rPr lang="zh-CN" altLang="en-US" sz="2400" dirty="0"/>
              <a:t>①委托加工，是指由</a:t>
            </a:r>
            <a:r>
              <a:rPr lang="zh-CN" altLang="en-US" sz="2400" u="sng" dirty="0">
                <a:solidFill>
                  <a:srgbClr val="FF0000"/>
                </a:solidFill>
              </a:rPr>
              <a:t>委托方提供原料</a:t>
            </a:r>
            <a:r>
              <a:rPr lang="zh-CN" altLang="en-US" sz="2400" dirty="0"/>
              <a:t>或主要材料，受托方只收取加工费和代垫部分辅助材料进行加工。</a:t>
            </a:r>
            <a:endParaRPr lang="zh-CN" altLang="en-US" sz="2400" dirty="0"/>
          </a:p>
          <a:p>
            <a:pPr eaLnBrk="1" hangingPunct="1">
              <a:lnSpc>
                <a:spcPct val="120000"/>
              </a:lnSpc>
              <a:spcBef>
                <a:spcPts val="25"/>
              </a:spcBef>
            </a:pPr>
            <a:r>
              <a:rPr lang="zh-CN" altLang="en-US" sz="2400" dirty="0"/>
              <a:t>②对于由</a:t>
            </a:r>
            <a:r>
              <a:rPr lang="zh-CN" altLang="en-US" sz="2400" u="sng" dirty="0">
                <a:solidFill>
                  <a:srgbClr val="9933FF"/>
                </a:solidFill>
              </a:rPr>
              <a:t>受托方提供原材料</a:t>
            </a:r>
            <a:r>
              <a:rPr lang="zh-CN" altLang="en-US" sz="2400" dirty="0"/>
              <a:t>生产的应税消费品，或者受托方先将原材料卖给委托方，然后再接受加工的应税消费品，以及由受托方以委托方名义购进原材料生产的应税消费品，不论在财务上是否作销售处理，都不得作为委托加工应税消费品，</a:t>
            </a:r>
            <a:r>
              <a:rPr lang="zh-CN" altLang="en-US" sz="2400" u="sng" dirty="0">
                <a:solidFill>
                  <a:srgbClr val="9933FF"/>
                </a:solidFill>
              </a:rPr>
              <a:t>而应当由受托方按照销售自制应税消费品缴纳消费税。</a:t>
            </a:r>
            <a:endParaRPr lang="zh-CN" altLang="en-US" sz="2400" u="sng" dirty="0">
              <a:solidFill>
                <a:srgbClr val="9933FF"/>
              </a:solidFill>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3890" name="Rectangle 3"/>
          <p:cNvSpPr>
            <a:spLocks noGrp="1"/>
          </p:cNvSpPr>
          <p:nvPr>
            <p:ph idx="1"/>
          </p:nvPr>
        </p:nvSpPr>
        <p:spPr>
          <a:xfrm>
            <a:off x="457200" y="1052513"/>
            <a:ext cx="8229600" cy="4495800"/>
          </a:xfrm>
        </p:spPr>
        <p:txBody>
          <a:bodyPr wrap="square" lIns="91440" tIns="45720" rIns="91440" bIns="45720" anchor="t" anchorCtr="0"/>
          <a:p>
            <a:pPr eaLnBrk="1" hangingPunct="1"/>
            <a:endParaRPr lang="zh-CN" altLang="en-US" dirty="0"/>
          </a:p>
          <a:p>
            <a:pPr eaLnBrk="1" hangingPunct="1">
              <a:lnSpc>
                <a:spcPct val="120000"/>
              </a:lnSpc>
              <a:spcBef>
                <a:spcPts val="25"/>
              </a:spcBef>
            </a:pPr>
            <a:r>
              <a:rPr lang="zh-CN" altLang="en-US" dirty="0"/>
              <a:t>（</a:t>
            </a:r>
            <a:r>
              <a:rPr lang="en-US" altLang="zh-CN" dirty="0"/>
              <a:t>3</a:t>
            </a:r>
            <a:r>
              <a:rPr lang="zh-CN" altLang="en-US" dirty="0"/>
              <a:t>）委托方是消费税的纳税义务人，委托加工的应税消费品，除受托方为个人外，由</a:t>
            </a:r>
            <a:r>
              <a:rPr lang="zh-CN" altLang="en-US" dirty="0">
                <a:solidFill>
                  <a:srgbClr val="9933FF"/>
                </a:solidFill>
              </a:rPr>
              <a:t>受托方</a:t>
            </a:r>
            <a:r>
              <a:rPr lang="zh-CN" altLang="en-US" dirty="0"/>
              <a:t>在向委托方交货时</a:t>
            </a:r>
            <a:r>
              <a:rPr lang="zh-CN" altLang="en-US" dirty="0">
                <a:solidFill>
                  <a:srgbClr val="9933FF"/>
                </a:solidFill>
              </a:rPr>
              <a:t>代收代缴</a:t>
            </a:r>
            <a:r>
              <a:rPr lang="zh-CN" altLang="en-US" dirty="0"/>
              <a:t>消费税税款；委托</a:t>
            </a:r>
            <a:r>
              <a:rPr lang="zh-CN" altLang="en-US" dirty="0">
                <a:solidFill>
                  <a:srgbClr val="9933FF"/>
                </a:solidFill>
              </a:rPr>
              <a:t>个人</a:t>
            </a:r>
            <a:r>
              <a:rPr lang="zh-CN" altLang="en-US" dirty="0"/>
              <a:t>加工的应税消费品，由委</a:t>
            </a:r>
            <a:r>
              <a:rPr lang="zh-CN" altLang="en-US" dirty="0">
                <a:solidFill>
                  <a:srgbClr val="9933FF"/>
                </a:solidFill>
              </a:rPr>
              <a:t>托方收回后缴纳</a:t>
            </a:r>
            <a:r>
              <a:rPr lang="zh-CN" altLang="en-US" dirty="0"/>
              <a:t>消费税。</a:t>
            </a:r>
            <a:endParaRPr lang="zh-CN" alt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7153"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94914" name="Rectangle 3"/>
          <p:cNvSpPr>
            <a:spLocks noGrp="1"/>
          </p:cNvSpPr>
          <p:nvPr>
            <p:ph idx="1"/>
          </p:nvPr>
        </p:nvSpPr>
        <p:spPr>
          <a:xfrm>
            <a:off x="457200" y="1412875"/>
            <a:ext cx="8229600" cy="4495800"/>
          </a:xfrm>
        </p:spPr>
        <p:txBody>
          <a:bodyPr wrap="square" lIns="91440" tIns="45720" rIns="91440" bIns="45720" anchor="t" anchorCtr="0"/>
          <a:p>
            <a:pPr eaLnBrk="1" hangingPunct="1"/>
            <a:endParaRPr lang="zh-CN" altLang="en-US" dirty="0"/>
          </a:p>
        </p:txBody>
      </p:sp>
      <p:pic>
        <p:nvPicPr>
          <p:cNvPr id="294915" name="Picture 4" descr="BE3846BF930C2911447DAA92188EF5D9"/>
          <p:cNvPicPr>
            <a:picLocks noChangeAspect="1"/>
          </p:cNvPicPr>
          <p:nvPr/>
        </p:nvPicPr>
        <p:blipFill>
          <a:blip r:embed="rId1"/>
          <a:stretch>
            <a:fillRect/>
          </a:stretch>
        </p:blipFill>
        <p:spPr>
          <a:xfrm>
            <a:off x="107950" y="1628775"/>
            <a:ext cx="8893175" cy="3311525"/>
          </a:xfrm>
          <a:prstGeom prst="rect">
            <a:avLst/>
          </a:prstGeom>
          <a:noFill/>
          <a:ln w="9525">
            <a:noFill/>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8177"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95938" name="Rectangle 3"/>
          <p:cNvSpPr>
            <a:spLocks noGrp="1"/>
          </p:cNvSpPr>
          <p:nvPr>
            <p:ph idx="1"/>
          </p:nvPr>
        </p:nvSpPr>
        <p:spPr>
          <a:xfrm>
            <a:off x="457200" y="1125538"/>
            <a:ext cx="8229600" cy="4495800"/>
          </a:xfrm>
        </p:spPr>
        <p:txBody>
          <a:bodyPr wrap="square" lIns="91440" tIns="45720" rIns="91440" bIns="45720" anchor="t" anchorCtr="0"/>
          <a:p>
            <a:pPr eaLnBrk="1" hangingPunct="1">
              <a:lnSpc>
                <a:spcPct val="130000"/>
              </a:lnSpc>
              <a:spcBef>
                <a:spcPts val="25"/>
              </a:spcBef>
            </a:pPr>
            <a:r>
              <a:rPr lang="zh-CN" altLang="en-US" dirty="0"/>
              <a:t>　（</a:t>
            </a:r>
            <a:r>
              <a:rPr lang="en-US" altLang="zh-CN" dirty="0"/>
              <a:t>4</a:t>
            </a:r>
            <a:r>
              <a:rPr lang="zh-CN" altLang="en-US" dirty="0"/>
              <a:t>）委托加工的应税消费品，委托方用于连续生产应税消费品的，所纳税款准予按规定抵扣。</a:t>
            </a:r>
            <a:br>
              <a:rPr lang="zh-CN" altLang="en-US" dirty="0"/>
            </a:br>
            <a:r>
              <a:rPr lang="zh-CN" altLang="en-US" dirty="0"/>
              <a:t>　（</a:t>
            </a:r>
            <a:r>
              <a:rPr lang="en-US" altLang="zh-CN" dirty="0"/>
              <a:t>5</a:t>
            </a:r>
            <a:r>
              <a:rPr lang="zh-CN" altLang="en-US" dirty="0"/>
              <a:t>）委托方将收回的应税消费品，直接出售，不再缴纳消费税。 </a:t>
            </a:r>
            <a:endParaRPr lang="zh-CN" alt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9201"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96962" name="Rectangle 3"/>
          <p:cNvSpPr>
            <a:spLocks noGrp="1"/>
          </p:cNvSpPr>
          <p:nvPr>
            <p:ph idx="1"/>
          </p:nvPr>
        </p:nvSpPr>
        <p:spPr>
          <a:xfrm>
            <a:off x="457200" y="765175"/>
            <a:ext cx="8229600" cy="5688013"/>
          </a:xfrm>
        </p:spPr>
        <p:txBody>
          <a:bodyPr wrap="square" lIns="91440" tIns="45720" rIns="91440" bIns="45720" anchor="t" anchorCtr="0"/>
          <a:p>
            <a:pPr eaLnBrk="1" hangingPunct="1">
              <a:lnSpc>
                <a:spcPct val="130000"/>
              </a:lnSpc>
              <a:spcBef>
                <a:spcPts val="25"/>
              </a:spcBef>
            </a:pPr>
            <a:r>
              <a:rPr lang="en-US" altLang="zh-CN" sz="2400" dirty="0"/>
              <a:t>【</a:t>
            </a:r>
            <a:r>
              <a:rPr lang="zh-CN" altLang="en-US" sz="2400" dirty="0"/>
              <a:t>例题</a:t>
            </a:r>
            <a:r>
              <a:rPr lang="en-US" altLang="zh-CN" sz="2400" dirty="0">
                <a:latin typeface="Arial" panose="020B0604020202020204" pitchFamily="34" charset="0"/>
              </a:rPr>
              <a:t>·</a:t>
            </a:r>
            <a:r>
              <a:rPr lang="zh-CN" altLang="en-US" sz="2400" dirty="0"/>
              <a:t>单选题</a:t>
            </a:r>
            <a:r>
              <a:rPr lang="en-US" altLang="zh-CN" sz="2400" dirty="0"/>
              <a:t>】</a:t>
            </a:r>
            <a:r>
              <a:rPr lang="zh-CN" altLang="en-US" sz="2400" dirty="0"/>
              <a:t>根据消费税法律制度的规定，下列关于消费税纳税环节的表述中，不正确的是（    ）。</a:t>
            </a:r>
            <a:endParaRPr lang="zh-CN" altLang="en-US" sz="2400" dirty="0"/>
          </a:p>
          <a:p>
            <a:pPr eaLnBrk="1" hangingPunct="1">
              <a:lnSpc>
                <a:spcPct val="130000"/>
              </a:lnSpc>
              <a:spcBef>
                <a:spcPts val="25"/>
              </a:spcBef>
            </a:pPr>
            <a:r>
              <a:rPr lang="en-US" altLang="zh-CN" sz="2400" dirty="0"/>
              <a:t>A.</a:t>
            </a:r>
            <a:r>
              <a:rPr lang="zh-CN" altLang="en-US" sz="2400" dirty="0"/>
              <a:t>纳税人生产应税消费品对外销售的，在销售时纳税</a:t>
            </a:r>
            <a:endParaRPr lang="zh-CN" altLang="en-US" sz="2400" dirty="0"/>
          </a:p>
          <a:p>
            <a:pPr eaLnBrk="1" hangingPunct="1">
              <a:lnSpc>
                <a:spcPct val="130000"/>
              </a:lnSpc>
              <a:spcBef>
                <a:spcPts val="25"/>
              </a:spcBef>
            </a:pPr>
            <a:r>
              <a:rPr lang="en-US" altLang="zh-CN" sz="2400" dirty="0"/>
              <a:t>B.</a:t>
            </a:r>
            <a:r>
              <a:rPr lang="zh-CN" altLang="en-US" sz="2400" dirty="0"/>
              <a:t>纳税人自产自用应税消费品，不用于连续生产应税消费品而用于其他方面的，在移送使用时纳税</a:t>
            </a:r>
            <a:endParaRPr lang="zh-CN" altLang="en-US" sz="2400" dirty="0"/>
          </a:p>
          <a:p>
            <a:pPr eaLnBrk="1" hangingPunct="1">
              <a:lnSpc>
                <a:spcPct val="130000"/>
              </a:lnSpc>
              <a:spcBef>
                <a:spcPts val="25"/>
              </a:spcBef>
            </a:pPr>
            <a:r>
              <a:rPr lang="en-US" altLang="zh-CN" sz="2400" dirty="0"/>
              <a:t>C.</a:t>
            </a:r>
            <a:r>
              <a:rPr lang="zh-CN" altLang="en-US" sz="2400" dirty="0"/>
              <a:t>纳税人委托加工应税消费品，收回后直接销售的，在销售时纳税</a:t>
            </a:r>
            <a:endParaRPr lang="zh-CN" altLang="en-US" sz="2400" dirty="0"/>
          </a:p>
          <a:p>
            <a:pPr eaLnBrk="1" hangingPunct="1">
              <a:lnSpc>
                <a:spcPct val="130000"/>
              </a:lnSpc>
              <a:spcBef>
                <a:spcPts val="25"/>
              </a:spcBef>
            </a:pPr>
            <a:r>
              <a:rPr lang="en-US" altLang="zh-CN" sz="2400" dirty="0"/>
              <a:t>D.</a:t>
            </a:r>
            <a:r>
              <a:rPr lang="zh-CN" altLang="en-US" sz="2400" dirty="0"/>
              <a:t>纳税人委托加工应税消费品，由受托方向委托方交货时代收代缴税款，但受托方为个人和个体工商户的除外</a:t>
            </a:r>
            <a:endParaRPr lang="zh-CN" altLang="en-US" sz="2400" dirty="0"/>
          </a:p>
          <a:p>
            <a:pPr eaLnBrk="1" hangingPunct="1">
              <a:lnSpc>
                <a:spcPct val="130000"/>
              </a:lnSpc>
              <a:spcBef>
                <a:spcPts val="25"/>
              </a:spcBef>
            </a:pPr>
            <a:endParaRPr lang="zh-CN" altLang="en-US" sz="2400" dirty="0"/>
          </a:p>
        </p:txBody>
      </p:sp>
      <p:sp>
        <p:nvSpPr>
          <p:cNvPr id="134148" name="Rectangle 4"/>
          <p:cNvSpPr/>
          <p:nvPr/>
        </p:nvSpPr>
        <p:spPr>
          <a:xfrm>
            <a:off x="6432550" y="1296988"/>
            <a:ext cx="404813" cy="457200"/>
          </a:xfrm>
          <a:prstGeom prst="rect">
            <a:avLst/>
          </a:prstGeom>
          <a:noFill/>
          <a:ln w="9525">
            <a:noFill/>
          </a:ln>
        </p:spPr>
        <p:txBody>
          <a:bodyPr wrap="none" anchor="b" anchorCtr="0">
            <a:spAutoFit/>
          </a:bodyPr>
          <a:p>
            <a:pPr algn="ctr"/>
            <a:r>
              <a:rPr lang="en-US" altLang="zh-CN" sz="2400" b="1" dirty="0">
                <a:solidFill>
                  <a:srgbClr val="FF0000"/>
                </a:solidFill>
                <a:latin typeface="Arial" panose="020B0604020202020204" pitchFamily="34" charset="0"/>
              </a:rPr>
              <a:t>C</a:t>
            </a:r>
            <a:endParaRPr lang="en-US" altLang="zh-CN" sz="2400" b="1"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4148"/>
                                        </p:tgtEl>
                                        <p:attrNameLst>
                                          <p:attrName>style.visibility</p:attrName>
                                        </p:attrNameLst>
                                      </p:cBhvr>
                                      <p:to>
                                        <p:strVal val="visible"/>
                                      </p:to>
                                    </p:set>
                                    <p:anim calcmode="lin" valueType="num">
                                      <p:cBhvr>
                                        <p:cTn id="7" dur="500" fill="hold"/>
                                        <p:tgtEl>
                                          <p:spTgt spid="134148"/>
                                        </p:tgtEl>
                                        <p:attrNameLst>
                                          <p:attrName>ppt_x</p:attrName>
                                        </p:attrNameLst>
                                      </p:cBhvr>
                                      <p:tavLst>
                                        <p:tav tm="0">
                                          <p:val>
                                            <p:strVal val="#ppt_x"/>
                                          </p:val>
                                        </p:tav>
                                        <p:tav tm="100000">
                                          <p:val>
                                            <p:strVal val="#ppt_x"/>
                                          </p:val>
                                        </p:tav>
                                      </p:tavLst>
                                    </p:anim>
                                    <p:anim calcmode="lin" valueType="num">
                                      <p:cBhvr>
                                        <p:cTn id="8" dur="500" fill="hold"/>
                                        <p:tgtEl>
                                          <p:spTgt spid="1341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8"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7986" name="Rectangle 3"/>
          <p:cNvSpPr>
            <a:spLocks noGrp="1"/>
          </p:cNvSpPr>
          <p:nvPr>
            <p:ph idx="1"/>
          </p:nvPr>
        </p:nvSpPr>
        <p:spPr>
          <a:xfrm>
            <a:off x="457200" y="1125538"/>
            <a:ext cx="8229600" cy="4495800"/>
          </a:xfrm>
        </p:spPr>
        <p:txBody>
          <a:bodyPr wrap="square" lIns="91440" tIns="45720" rIns="91440" bIns="45720" anchor="t" anchorCtr="0"/>
          <a:p>
            <a:pPr eaLnBrk="1" hangingPunct="1">
              <a:lnSpc>
                <a:spcPct val="120000"/>
              </a:lnSpc>
              <a:spcBef>
                <a:spcPts val="25"/>
              </a:spcBef>
            </a:pPr>
            <a:r>
              <a:rPr lang="en-US" altLang="zh-CN" dirty="0">
                <a:solidFill>
                  <a:srgbClr val="9933FF"/>
                </a:solidFill>
              </a:rPr>
              <a:t>3.</a:t>
            </a:r>
            <a:r>
              <a:rPr lang="zh-CN" altLang="en-US" dirty="0">
                <a:solidFill>
                  <a:srgbClr val="9933FF"/>
                </a:solidFill>
              </a:rPr>
              <a:t>进口环节</a:t>
            </a:r>
            <a:endParaRPr lang="zh-CN" altLang="en-US" dirty="0">
              <a:solidFill>
                <a:srgbClr val="9933FF"/>
              </a:solidFill>
            </a:endParaRPr>
          </a:p>
          <a:p>
            <a:pPr eaLnBrk="1" hangingPunct="1">
              <a:lnSpc>
                <a:spcPct val="120000"/>
              </a:lnSpc>
              <a:spcBef>
                <a:spcPts val="25"/>
              </a:spcBef>
            </a:pPr>
            <a:r>
              <a:rPr lang="zh-CN" altLang="en-US" dirty="0"/>
              <a:t>    进口应税消费品，应缴纳</a:t>
            </a:r>
            <a:r>
              <a:rPr lang="zh-CN" altLang="en-US" dirty="0">
                <a:solidFill>
                  <a:srgbClr val="9933FF"/>
                </a:solidFill>
              </a:rPr>
              <a:t>关税</a:t>
            </a:r>
            <a:r>
              <a:rPr lang="zh-CN" altLang="en-US" dirty="0"/>
              <a:t>、</a:t>
            </a:r>
            <a:r>
              <a:rPr lang="zh-CN" altLang="en-US" dirty="0">
                <a:solidFill>
                  <a:srgbClr val="9933FF"/>
                </a:solidFill>
              </a:rPr>
              <a:t>进口消费税和进口增值税</a:t>
            </a:r>
            <a:r>
              <a:rPr lang="zh-CN" altLang="en-US" dirty="0"/>
              <a:t>。</a:t>
            </a:r>
            <a:endParaRPr lang="zh-CN" altLang="en-US"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124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99010" name="Rectangle 3"/>
          <p:cNvSpPr>
            <a:spLocks noGrp="1"/>
          </p:cNvSpPr>
          <p:nvPr>
            <p:ph idx="1"/>
          </p:nvPr>
        </p:nvSpPr>
        <p:spPr>
          <a:xfrm>
            <a:off x="457200" y="981075"/>
            <a:ext cx="8229600" cy="4495800"/>
          </a:xfrm>
        </p:spPr>
        <p:txBody>
          <a:bodyPr wrap="square" lIns="91440" tIns="45720" rIns="91440" bIns="45720" anchor="t" anchorCtr="0"/>
          <a:p>
            <a:pPr eaLnBrk="1" hangingPunct="1">
              <a:lnSpc>
                <a:spcPct val="125000"/>
              </a:lnSpc>
              <a:spcBef>
                <a:spcPts val="25"/>
              </a:spcBef>
            </a:pPr>
            <a:r>
              <a:rPr lang="zh-CN" altLang="en-US" dirty="0"/>
              <a:t>（二）特殊规定</a:t>
            </a:r>
            <a:endParaRPr lang="zh-CN" altLang="en-US" dirty="0"/>
          </a:p>
          <a:p>
            <a:pPr eaLnBrk="1" hangingPunct="1">
              <a:lnSpc>
                <a:spcPct val="125000"/>
              </a:lnSpc>
              <a:spcBef>
                <a:spcPts val="25"/>
              </a:spcBef>
            </a:pPr>
            <a:r>
              <a:rPr lang="zh-CN" altLang="en-US" u="sng" dirty="0">
                <a:solidFill>
                  <a:srgbClr val="FF0000"/>
                </a:solidFill>
              </a:rPr>
              <a:t>零售金银首饰、铂金首饰、钻石及钻石饰品</a:t>
            </a:r>
            <a:br>
              <a:rPr lang="zh-CN" altLang="en-US" u="sng" dirty="0"/>
            </a:br>
            <a:r>
              <a:rPr lang="zh-CN" altLang="en-US" dirty="0"/>
              <a:t>　　</a:t>
            </a:r>
            <a:r>
              <a:rPr lang="en-US" altLang="zh-CN" dirty="0"/>
              <a:t>1.</a:t>
            </a:r>
            <a:r>
              <a:rPr lang="zh-CN" altLang="en-US" dirty="0"/>
              <a:t>金银首饰在</a:t>
            </a:r>
            <a:r>
              <a:rPr lang="zh-CN" altLang="en-US" dirty="0">
                <a:solidFill>
                  <a:srgbClr val="FF0000"/>
                </a:solidFill>
              </a:rPr>
              <a:t>零售环节</a:t>
            </a:r>
            <a:r>
              <a:rPr lang="zh-CN" altLang="en-US" dirty="0"/>
              <a:t>缴纳消费税，</a:t>
            </a:r>
            <a:r>
              <a:rPr lang="zh-CN" altLang="en-US" dirty="0">
                <a:solidFill>
                  <a:srgbClr val="FF0000"/>
                </a:solidFill>
              </a:rPr>
              <a:t>生产</a:t>
            </a:r>
            <a:r>
              <a:rPr lang="zh-CN" altLang="en-US" dirty="0"/>
              <a:t>环节不再缴纳。</a:t>
            </a:r>
            <a:br>
              <a:rPr lang="zh-CN" altLang="en-US" dirty="0"/>
            </a:br>
            <a:r>
              <a:rPr lang="zh-CN" altLang="en-US" dirty="0"/>
              <a:t>　　</a:t>
            </a:r>
            <a:r>
              <a:rPr lang="en-US" altLang="zh-CN" dirty="0"/>
              <a:t>2.</a:t>
            </a:r>
            <a:r>
              <a:rPr lang="zh-CN" altLang="en-US" dirty="0"/>
              <a:t>金银首饰仅限于金、银以及金基、银基合金首饰和金基、银基合金的镶嵌首饰。</a:t>
            </a:r>
            <a:br>
              <a:rPr lang="zh-CN" altLang="en-US" dirty="0"/>
            </a:br>
            <a:r>
              <a:rPr lang="zh-CN" altLang="en-US" dirty="0">
                <a:solidFill>
                  <a:schemeClr val="tx2"/>
                </a:solidFill>
              </a:rPr>
              <a:t>　　</a:t>
            </a:r>
            <a:r>
              <a:rPr lang="en-US" altLang="zh-CN" dirty="0">
                <a:solidFill>
                  <a:schemeClr val="tx2"/>
                </a:solidFill>
              </a:rPr>
              <a:t>【</a:t>
            </a:r>
            <a:r>
              <a:rPr lang="zh-CN" altLang="en-US" dirty="0">
                <a:solidFill>
                  <a:schemeClr val="tx2"/>
                </a:solidFill>
              </a:rPr>
              <a:t>注意</a:t>
            </a:r>
            <a:r>
              <a:rPr lang="en-US" altLang="zh-CN" dirty="0">
                <a:solidFill>
                  <a:schemeClr val="tx2"/>
                </a:solidFill>
              </a:rPr>
              <a:t>】</a:t>
            </a:r>
            <a:r>
              <a:rPr lang="zh-CN" altLang="en-US" dirty="0">
                <a:solidFill>
                  <a:schemeClr val="tx2"/>
                </a:solidFill>
              </a:rPr>
              <a:t>不包括镀金首饰和包金首饰</a:t>
            </a:r>
            <a:r>
              <a:rPr lang="zh-CN" altLang="en-US" dirty="0"/>
              <a:t> </a:t>
            </a:r>
            <a:endParaRPr lang="zh-CN" alt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0034" name="Rectangle 3"/>
          <p:cNvSpPr>
            <a:spLocks noGrp="1"/>
          </p:cNvSpPr>
          <p:nvPr>
            <p:ph idx="1"/>
          </p:nvPr>
        </p:nvSpPr>
        <p:spPr>
          <a:xfrm>
            <a:off x="457200" y="836613"/>
            <a:ext cx="8362950" cy="5688012"/>
          </a:xfrm>
        </p:spPr>
        <p:txBody>
          <a:bodyPr wrap="square" lIns="91440" tIns="45720" rIns="91440" bIns="45720" anchor="t" anchorCtr="0"/>
          <a:p>
            <a:pPr eaLnBrk="1" hangingPunct="1">
              <a:lnSpc>
                <a:spcPct val="135000"/>
              </a:lnSpc>
              <a:spcBef>
                <a:spcPts val="100"/>
              </a:spcBef>
            </a:pPr>
            <a:r>
              <a:rPr lang="zh-CN" altLang="en-US" dirty="0">
                <a:solidFill>
                  <a:srgbClr val="FF0000"/>
                </a:solidFill>
              </a:rPr>
              <a:t>　　（三）批发销售</a:t>
            </a:r>
            <a:r>
              <a:rPr lang="zh-CN" altLang="en-US" dirty="0">
                <a:solidFill>
                  <a:srgbClr val="9933FF"/>
                </a:solidFill>
              </a:rPr>
              <a:t>卷烟</a:t>
            </a:r>
            <a:r>
              <a:rPr lang="en-US" altLang="zh-CN" dirty="0">
                <a:solidFill>
                  <a:srgbClr val="FF0000"/>
                </a:solidFill>
                <a:latin typeface="Arial" panose="020B0604020202020204" pitchFamily="34" charset="0"/>
              </a:rPr>
              <a:t>——</a:t>
            </a:r>
            <a:r>
              <a:rPr lang="zh-CN" altLang="en-US" dirty="0">
                <a:solidFill>
                  <a:srgbClr val="FF0000"/>
                </a:solidFill>
              </a:rPr>
              <a:t>单一环节纳税的例外情况</a:t>
            </a:r>
            <a:br>
              <a:rPr lang="zh-CN" altLang="en-US" dirty="0">
                <a:solidFill>
                  <a:srgbClr val="FF0000"/>
                </a:solidFill>
              </a:rPr>
            </a:br>
            <a:r>
              <a:rPr lang="zh-CN" altLang="en-US" dirty="0"/>
              <a:t>　　烟草批发企业将卷烟</a:t>
            </a:r>
            <a:r>
              <a:rPr lang="zh-CN" altLang="en-US" dirty="0">
                <a:solidFill>
                  <a:srgbClr val="FF0000"/>
                </a:solidFill>
              </a:rPr>
              <a:t>销售给零售单位</a:t>
            </a:r>
            <a:r>
              <a:rPr lang="zh-CN" altLang="en-US" dirty="0"/>
              <a:t>的，要再征一道</a:t>
            </a:r>
            <a:r>
              <a:rPr lang="en-US" altLang="zh-CN" dirty="0">
                <a:solidFill>
                  <a:srgbClr val="FF0000"/>
                </a:solidFill>
              </a:rPr>
              <a:t>5%</a:t>
            </a:r>
            <a:r>
              <a:rPr lang="zh-CN" altLang="en-US" dirty="0"/>
              <a:t>的从价税。</a:t>
            </a:r>
            <a:br>
              <a:rPr lang="zh-CN" altLang="en-US" dirty="0"/>
            </a:br>
            <a:r>
              <a:rPr lang="zh-CN" altLang="en-US" dirty="0"/>
              <a:t>　　</a:t>
            </a:r>
            <a:r>
              <a:rPr lang="en-US" altLang="zh-CN" dirty="0"/>
              <a:t>【</a:t>
            </a:r>
            <a:r>
              <a:rPr lang="zh-CN" altLang="en-US" dirty="0"/>
              <a:t>注意</a:t>
            </a:r>
            <a:r>
              <a:rPr lang="en-US" altLang="zh-CN" dirty="0"/>
              <a:t>】</a:t>
            </a:r>
            <a:r>
              <a:rPr lang="zh-CN" altLang="en-US" dirty="0"/>
              <a:t>烟草批发企业将卷烟</a:t>
            </a:r>
            <a:r>
              <a:rPr lang="zh-CN" altLang="en-US" dirty="0">
                <a:solidFill>
                  <a:srgbClr val="FF0000"/>
                </a:solidFill>
              </a:rPr>
              <a:t>销售给</a:t>
            </a:r>
            <a:r>
              <a:rPr lang="zh-CN" altLang="en-US" dirty="0"/>
              <a:t>其他烟草</a:t>
            </a:r>
            <a:r>
              <a:rPr lang="zh-CN" altLang="en-US" dirty="0">
                <a:solidFill>
                  <a:srgbClr val="FF0000"/>
                </a:solidFill>
              </a:rPr>
              <a:t>批发</a:t>
            </a:r>
            <a:r>
              <a:rPr lang="zh-CN" altLang="en-US" dirty="0"/>
              <a:t>企业的，</a:t>
            </a:r>
            <a:r>
              <a:rPr lang="zh-CN" altLang="en-US" dirty="0">
                <a:solidFill>
                  <a:srgbClr val="FF0000"/>
                </a:solidFill>
              </a:rPr>
              <a:t>不缴</a:t>
            </a:r>
            <a:r>
              <a:rPr lang="zh-CN" altLang="en-US" dirty="0"/>
              <a:t>纳消费税。 </a:t>
            </a:r>
            <a:endParaRPr lang="zh-CN" alt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1058" name="Rectangle 3"/>
          <p:cNvSpPr>
            <a:spLocks noGrp="1"/>
          </p:cNvSpPr>
          <p:nvPr>
            <p:ph idx="1"/>
          </p:nvPr>
        </p:nvSpPr>
        <p:spPr>
          <a:xfrm>
            <a:off x="323215" y="621030"/>
            <a:ext cx="8229600" cy="4495800"/>
          </a:xfrm>
        </p:spPr>
        <p:txBody>
          <a:bodyPr wrap="square" lIns="91440" tIns="45720" rIns="91440" bIns="45720" anchor="t" anchorCtr="0"/>
          <a:p>
            <a:pPr eaLnBrk="1" hangingPunct="1">
              <a:lnSpc>
                <a:spcPct val="130000"/>
              </a:lnSpc>
              <a:spcBef>
                <a:spcPts val="25"/>
              </a:spcBef>
            </a:pPr>
            <a:r>
              <a:rPr lang="en-US" altLang="zh-CN" dirty="0"/>
              <a:t>    </a:t>
            </a:r>
            <a:r>
              <a:rPr lang="zh-CN" altLang="en-US" dirty="0"/>
              <a:t>批发环节在计算应纳税额时，不得扣除卷烟中已含的生产环节的消费税款。</a:t>
            </a:r>
            <a:endParaRPr lang="zh-CN" altLang="en-US" dirty="0"/>
          </a:p>
          <a:p>
            <a:pPr eaLnBrk="1" hangingPunct="1">
              <a:lnSpc>
                <a:spcPct val="130000"/>
              </a:lnSpc>
              <a:spcBef>
                <a:spcPts val="25"/>
              </a:spcBef>
            </a:pPr>
            <a:r>
              <a:rPr lang="en-US" altLang="zh-CN" sz="2400" dirty="0"/>
              <a:t>【</a:t>
            </a:r>
            <a:r>
              <a:rPr lang="zh-CN" altLang="en-US" sz="2400" dirty="0"/>
              <a:t>案例</a:t>
            </a:r>
            <a:r>
              <a:rPr lang="en-US" altLang="zh-CN" sz="2400" dirty="0"/>
              <a:t>】A</a:t>
            </a:r>
            <a:r>
              <a:rPr lang="zh-CN" altLang="en-US" sz="2400" dirty="0"/>
              <a:t>公司生产卷烟销售给</a:t>
            </a:r>
            <a:r>
              <a:rPr lang="en-US" altLang="zh-CN" sz="2400" dirty="0"/>
              <a:t>B</a:t>
            </a:r>
            <a:r>
              <a:rPr lang="zh-CN" altLang="en-US" sz="2400" dirty="0"/>
              <a:t>公司（批发商），</a:t>
            </a:r>
            <a:r>
              <a:rPr lang="en-US" altLang="zh-CN" sz="2400" dirty="0"/>
              <a:t>B</a:t>
            </a:r>
            <a:r>
              <a:rPr lang="zh-CN" altLang="en-US" sz="2400" dirty="0"/>
              <a:t>公司将卷烟批发给</a:t>
            </a:r>
            <a:r>
              <a:rPr lang="en-US" altLang="zh-CN" sz="2400" dirty="0"/>
              <a:t>C</a:t>
            </a:r>
            <a:r>
              <a:rPr lang="zh-CN" altLang="en-US" sz="2400" dirty="0"/>
              <a:t>公司（零售商），</a:t>
            </a:r>
            <a:r>
              <a:rPr lang="en-US" altLang="zh-CN" sz="2400" dirty="0"/>
              <a:t>C</a:t>
            </a:r>
            <a:r>
              <a:rPr lang="zh-CN" altLang="en-US" sz="2400" dirty="0"/>
              <a:t>公司将卷烟零售给消费者。在本题中：（</a:t>
            </a:r>
            <a:r>
              <a:rPr lang="en-US" altLang="zh-CN" sz="2400" dirty="0"/>
              <a:t>1</a:t>
            </a:r>
            <a:r>
              <a:rPr lang="zh-CN" altLang="en-US" sz="2400" dirty="0"/>
              <a:t>）</a:t>
            </a:r>
            <a:r>
              <a:rPr lang="en-US" altLang="zh-CN" sz="2400" dirty="0"/>
              <a:t>A</a:t>
            </a:r>
            <a:r>
              <a:rPr lang="zh-CN" altLang="en-US" sz="2400" dirty="0"/>
              <a:t>公司生产销售卷烟，应缴纳增值税和消费税（复合计税）；（</a:t>
            </a:r>
            <a:r>
              <a:rPr lang="en-US" altLang="zh-CN" sz="2400" dirty="0"/>
              <a:t>2</a:t>
            </a:r>
            <a:r>
              <a:rPr lang="zh-CN" altLang="en-US" sz="2400" dirty="0"/>
              <a:t>）</a:t>
            </a:r>
            <a:r>
              <a:rPr lang="en-US" altLang="zh-CN" sz="2400" dirty="0"/>
              <a:t>B</a:t>
            </a:r>
            <a:r>
              <a:rPr lang="zh-CN" altLang="en-US" sz="2400" dirty="0"/>
              <a:t>公司批发卷烟，应缴纳增值税和消费税（从价计征）；（</a:t>
            </a:r>
            <a:r>
              <a:rPr lang="en-US" altLang="zh-CN" sz="2400" dirty="0"/>
              <a:t>3</a:t>
            </a:r>
            <a:r>
              <a:rPr lang="zh-CN" altLang="en-US" sz="2400" dirty="0"/>
              <a:t>）</a:t>
            </a:r>
            <a:r>
              <a:rPr lang="en-US" altLang="zh-CN" sz="2400" dirty="0"/>
              <a:t>C</a:t>
            </a:r>
            <a:r>
              <a:rPr lang="zh-CN" altLang="en-US" sz="2400" dirty="0"/>
              <a:t>公司零售卷烟，应缴纳增值税。</a:t>
            </a:r>
            <a:endParaRPr lang="zh-CN" altLang="en-US" sz="2400"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534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303106"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en-US" altLang="zh-CN" dirty="0"/>
              <a:t>【</a:t>
            </a:r>
            <a:r>
              <a:rPr lang="zh-CN" altLang="en-US" dirty="0"/>
              <a:t>例题</a:t>
            </a:r>
            <a:r>
              <a:rPr lang="en-US" altLang="zh-CN" dirty="0">
                <a:latin typeface="Arial" panose="020B0604020202020204" pitchFamily="34" charset="0"/>
              </a:rPr>
              <a:t>·</a:t>
            </a:r>
            <a:r>
              <a:rPr lang="zh-CN" altLang="en-US" dirty="0"/>
              <a:t>多选题</a:t>
            </a:r>
            <a:r>
              <a:rPr lang="en-US" altLang="zh-CN" dirty="0"/>
              <a:t>】</a:t>
            </a:r>
            <a:r>
              <a:rPr lang="zh-CN" altLang="en-US" dirty="0"/>
              <a:t>下列各项中，应同时征收增值税和消费税的有（      ）。</a:t>
            </a:r>
            <a:endParaRPr lang="zh-CN" altLang="en-US" dirty="0"/>
          </a:p>
          <a:p>
            <a:pPr eaLnBrk="1" hangingPunct="1"/>
            <a:r>
              <a:rPr lang="en-US" altLang="zh-CN" dirty="0"/>
              <a:t>A.</a:t>
            </a:r>
            <a:r>
              <a:rPr lang="zh-CN" altLang="en-US" dirty="0"/>
              <a:t>批发环节销售的卷烟</a:t>
            </a:r>
            <a:endParaRPr lang="zh-CN" altLang="en-US" dirty="0"/>
          </a:p>
          <a:p>
            <a:pPr eaLnBrk="1" hangingPunct="1"/>
            <a:r>
              <a:rPr lang="en-US" altLang="zh-CN" dirty="0"/>
              <a:t>B.</a:t>
            </a:r>
            <a:r>
              <a:rPr lang="zh-CN" altLang="en-US" dirty="0"/>
              <a:t>生产销售小汽车</a:t>
            </a:r>
            <a:endParaRPr lang="zh-CN" altLang="en-US" dirty="0"/>
          </a:p>
          <a:p>
            <a:pPr eaLnBrk="1" hangingPunct="1"/>
            <a:r>
              <a:rPr lang="en-US" altLang="zh-CN" dirty="0"/>
              <a:t>C.</a:t>
            </a:r>
            <a:r>
              <a:rPr lang="zh-CN" altLang="en-US" dirty="0"/>
              <a:t>零售环节销售的金银首饰</a:t>
            </a:r>
            <a:endParaRPr lang="zh-CN" altLang="en-US" dirty="0"/>
          </a:p>
          <a:p>
            <a:pPr eaLnBrk="1" hangingPunct="1"/>
            <a:r>
              <a:rPr lang="en-US" altLang="zh-CN" dirty="0"/>
              <a:t>D.</a:t>
            </a:r>
            <a:r>
              <a:rPr lang="zh-CN" altLang="en-US" dirty="0"/>
              <a:t>进口的化妆品</a:t>
            </a:r>
            <a:endParaRPr lang="zh-CN" altLang="en-US" dirty="0"/>
          </a:p>
          <a:p>
            <a:pPr eaLnBrk="1" hangingPunct="1"/>
            <a:endParaRPr lang="zh-CN" altLang="en-US" dirty="0"/>
          </a:p>
        </p:txBody>
      </p:sp>
      <p:sp>
        <p:nvSpPr>
          <p:cNvPr id="140292" name="Rectangle 4"/>
          <p:cNvSpPr/>
          <p:nvPr/>
        </p:nvSpPr>
        <p:spPr>
          <a:xfrm>
            <a:off x="3419475" y="1873250"/>
            <a:ext cx="1212850" cy="519113"/>
          </a:xfrm>
          <a:prstGeom prst="rect">
            <a:avLst/>
          </a:prstGeom>
          <a:noFill/>
          <a:ln w="9525">
            <a:noFill/>
          </a:ln>
        </p:spPr>
        <p:txBody>
          <a:bodyPr wrap="none" anchor="b" anchorCtr="0">
            <a:spAutoFit/>
          </a:bodyPr>
          <a:p>
            <a:pPr algn="ctr"/>
            <a:r>
              <a:rPr lang="en-US" altLang="zh-CN" sz="2800" b="1" dirty="0">
                <a:latin typeface="Arial" panose="020B0604020202020204" pitchFamily="34" charset="0"/>
              </a:rPr>
              <a:t>ABCD</a:t>
            </a:r>
            <a:endParaRPr lang="zh-CN" altLang="en-US" sz="2800" b="1" dirty="0">
              <a:latin typeface="Arial" panose="020B0604020202020204" pitchFamily="34" charset="0"/>
              <a:ea typeface="文鼎中特广告体"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0292"/>
                                        </p:tgtEl>
                                        <p:attrNameLst>
                                          <p:attrName>style.visibility</p:attrName>
                                        </p:attrNameLst>
                                      </p:cBhvr>
                                      <p:to>
                                        <p:strVal val="visible"/>
                                      </p:to>
                                    </p:set>
                                    <p:anim calcmode="lin" valueType="num">
                                      <p:cBhvr>
                                        <p:cTn id="7" dur="500" fill="hold"/>
                                        <p:tgtEl>
                                          <p:spTgt spid="140292"/>
                                        </p:tgtEl>
                                        <p:attrNameLst>
                                          <p:attrName>ppt_x</p:attrName>
                                        </p:attrNameLst>
                                      </p:cBhvr>
                                      <p:tavLst>
                                        <p:tav tm="0">
                                          <p:val>
                                            <p:strVal val="#ppt_x"/>
                                          </p:val>
                                        </p:tav>
                                        <p:tav tm="100000">
                                          <p:val>
                                            <p:strVal val="#ppt_x"/>
                                          </p:val>
                                        </p:tav>
                                      </p:tavLst>
                                    </p:anim>
                                    <p:anim calcmode="lin" valueType="num">
                                      <p:cBhvr>
                                        <p:cTn id="8" dur="500" fill="hold"/>
                                        <p:tgtEl>
                                          <p:spTgt spid="1402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9137" name="标题 1"/>
          <p:cNvSpPr>
            <a:spLocks noGrp="1"/>
          </p:cNvSpPr>
          <p:nvPr>
            <p:ph type="title"/>
          </p:nvPr>
        </p:nvSpPr>
        <p:spPr>
          <a:xfrm>
            <a:off x="582613" y="174625"/>
            <a:ext cx="7391400" cy="563563"/>
          </a:xfrm>
        </p:spPr>
        <p:txBody>
          <a:bodyPr wrap="square" lIns="91440" tIns="45720" rIns="91440" bIns="45720" anchor="ctr" anchorCtr="0"/>
          <a:p>
            <a:pPr algn="l"/>
            <a:r>
              <a:rPr lang="zh-CN" altLang="en-US" sz="2800" dirty="0">
                <a:solidFill>
                  <a:srgbClr val="9933FF"/>
                </a:solidFill>
              </a:rPr>
              <a:t>三、消费税的税目与税率（★）</a:t>
            </a:r>
            <a:endParaRPr lang="zh-CN" altLang="en-US" sz="2800" dirty="0">
              <a:solidFill>
                <a:srgbClr val="9933FF"/>
              </a:solidFill>
            </a:endParaRPr>
          </a:p>
        </p:txBody>
      </p:sp>
      <p:graphicFrame>
        <p:nvGraphicFramePr>
          <p:cNvPr id="4" name="表格 3"/>
          <p:cNvGraphicFramePr/>
          <p:nvPr/>
        </p:nvGraphicFramePr>
        <p:xfrm>
          <a:off x="758825" y="679450"/>
          <a:ext cx="7885113" cy="5602288"/>
        </p:xfrm>
        <a:graphic>
          <a:graphicData uri="http://schemas.openxmlformats.org/drawingml/2006/table">
            <a:tbl>
              <a:tblPr firstRow="1" bandRow="1">
                <a:tableStyleId>{5940675A-B579-460E-94D1-54222C63F5DA}</a:tableStyleId>
              </a:tblPr>
              <a:tblGrid>
                <a:gridCol w="3907790"/>
                <a:gridCol w="3977005"/>
              </a:tblGrid>
              <a:tr h="323215">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税目</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税率</a:t>
                      </a:r>
                      <a:endParaRPr lang="en-US" altLang="en-US" sz="20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62760">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一、烟　　1.卷烟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（1）甲类卷烟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（2）乙类卷烟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（3）批发环节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2.雪茄烟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3.烟丝</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Calibri" panose="020F0502020204030204" pitchFamily="34" charset="0"/>
                          <a:cs typeface="Calibri" panose="020F0502020204030204" pitchFamily="34" charset="0"/>
                        </a:rPr>
                        <a:t> </a:t>
                      </a:r>
                      <a:endParaRPr lang="en-US" sz="1600" b="1">
                        <a:latin typeface="Calibri" panose="020F0502020204030204" pitchFamily="34" charset="0"/>
                        <a:cs typeface="Calibri" panose="020F0502020204030204" pitchFamily="34" charset="0"/>
                      </a:endParaRPr>
                    </a:p>
                    <a:p>
                      <a:pPr indent="0">
                        <a:buNone/>
                      </a:pPr>
                      <a:r>
                        <a:rPr lang="en-US" sz="1600" b="1">
                          <a:latin typeface="Calibri" panose="020F0502020204030204" pitchFamily="34" charset="0"/>
                          <a:cs typeface="Calibri" panose="020F0502020204030204" pitchFamily="34" charset="0"/>
                        </a:rPr>
                        <a:t> </a:t>
                      </a:r>
                      <a:r>
                        <a:rPr lang="en-US" sz="1600" b="1">
                          <a:latin typeface="宋体" panose="02010600030101010101" pitchFamily="2" charset="-122"/>
                          <a:ea typeface="宋体" panose="02010600030101010101" pitchFamily="2" charset="-122"/>
                          <a:cs typeface="宋体" panose="02010600030101010101" pitchFamily="2" charset="-122"/>
                        </a:rPr>
                        <a:t>56%加0.003元/支（0.6元/条）150元/箱</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36%加0.003元/支（0.6元/条）150元/箱11%加0.005元/支</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36</a:t>
                      </a:r>
                      <a:r>
                        <a:rPr lang="en-US" sz="1600" b="1">
                          <a:latin typeface="Calibri" panose="020F0502020204030204" pitchFamily="34" charset="0"/>
                          <a:cs typeface="Calibri" panose="020F0502020204030204" pitchFamily="34" charset="0"/>
                        </a:rPr>
                        <a:t>%</a:t>
                      </a:r>
                      <a:endParaRPr lang="en-US" sz="1600" b="1">
                        <a:latin typeface="Calibri" panose="020F0502020204030204" pitchFamily="34" charset="0"/>
                        <a:cs typeface="Calibri" panose="020F0502020204030204" pitchFamily="34" charset="0"/>
                      </a:endParaRPr>
                    </a:p>
                    <a:p>
                      <a:pPr indent="0">
                        <a:buNone/>
                      </a:pPr>
                      <a:r>
                        <a:rPr lang="en-US" sz="1600" b="1">
                          <a:latin typeface="Calibri" panose="020F0502020204030204" pitchFamily="34" charset="0"/>
                          <a:cs typeface="Calibri" panose="020F0502020204030204" pitchFamily="34" charset="0"/>
                        </a:rPr>
                        <a:t>30%</a:t>
                      </a:r>
                      <a:endParaRPr lang="en-US" altLang="en-US" sz="16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976120">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二、酒及酒精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1.白酒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2.黄酒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3.啤酒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（1）甲类啤酒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（2）乙类啤酒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4.其他酒</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600" b="1">
                        <a:latin typeface="Calibri" panose="020F0502020204030204" pitchFamily="34" charset="0"/>
                        <a:cs typeface="Calibri" panose="020F0502020204030204" pitchFamily="34" charset="0"/>
                      </a:endParaRPr>
                    </a:p>
                    <a:p>
                      <a:pPr indent="0">
                        <a:buNone/>
                      </a:pPr>
                      <a:r>
                        <a:rPr lang="en-US" sz="1600" b="1">
                          <a:latin typeface="Calibri" panose="020F0502020204030204" pitchFamily="34" charset="0"/>
                          <a:cs typeface="Calibri" panose="020F0502020204030204" pitchFamily="34" charset="0"/>
                        </a:rPr>
                        <a:t> </a:t>
                      </a:r>
                      <a:r>
                        <a:rPr lang="en-US" sz="1600" b="1">
                          <a:latin typeface="宋体" panose="02010600030101010101" pitchFamily="2" charset="-122"/>
                          <a:ea typeface="宋体" panose="02010600030101010101" pitchFamily="2" charset="-122"/>
                          <a:cs typeface="宋体" panose="02010600030101010101" pitchFamily="2" charset="-122"/>
                        </a:rPr>
                        <a:t>20%加0.5元/500克（或者500毫升）</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240元/吨</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Calibri" panose="020F0502020204030204" pitchFamily="34" charset="0"/>
                          <a:cs typeface="Calibri" panose="020F0502020204030204" pitchFamily="34" charset="0"/>
                        </a:rPr>
                        <a:t> </a:t>
                      </a:r>
                      <a:endParaRPr lang="en-US" sz="1600" b="1">
                        <a:latin typeface="Calibri" panose="020F0502020204030204" pitchFamily="34" charset="0"/>
                        <a:cs typeface="Calibri" panose="020F0502020204030204" pitchFamily="34" charset="0"/>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250元/吨</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220元/吨</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Calibri" panose="020F0502020204030204" pitchFamily="34" charset="0"/>
                          <a:cs typeface="Calibri" panose="020F0502020204030204" pitchFamily="34" charset="0"/>
                        </a:rPr>
                        <a:t>10%</a:t>
                      </a:r>
                      <a:endParaRPr lang="en-US" altLang="en-US" sz="16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23215">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三、化妆品</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Calibri" panose="020F0502020204030204" pitchFamily="34" charset="0"/>
                          <a:cs typeface="Calibri" panose="020F0502020204030204" pitchFamily="34" charset="0"/>
                        </a:rPr>
                        <a:t>30%</a:t>
                      </a:r>
                      <a:endParaRPr lang="en-US" altLang="en-US" sz="16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94080">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四、贵重首饰及珠宝玉石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1.金银首饰、铂金首饰和钻石及钻石饰品　　</a:t>
                      </a:r>
                      <a:endParaRPr lang="en-US" sz="16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600" b="1">
                          <a:latin typeface="宋体" panose="02010600030101010101" pitchFamily="2" charset="-122"/>
                          <a:ea typeface="宋体" panose="02010600030101010101" pitchFamily="2" charset="-122"/>
                          <a:cs typeface="宋体" panose="02010600030101010101" pitchFamily="2" charset="-122"/>
                        </a:rPr>
                        <a:t>2.其他贵重首饰和珠宝玉石</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600" b="1">
                        <a:latin typeface="Calibri" panose="020F0502020204030204" pitchFamily="34" charset="0"/>
                        <a:cs typeface="Calibri" panose="020F0502020204030204" pitchFamily="34" charset="0"/>
                      </a:endParaRPr>
                    </a:p>
                    <a:p>
                      <a:pPr indent="0">
                        <a:buNone/>
                      </a:pPr>
                      <a:r>
                        <a:rPr lang="en-US" sz="1600" b="1">
                          <a:latin typeface="Calibri" panose="020F0502020204030204" pitchFamily="34" charset="0"/>
                          <a:cs typeface="Calibri" panose="020F0502020204030204" pitchFamily="34" charset="0"/>
                        </a:rPr>
                        <a:t> 5%</a:t>
                      </a:r>
                      <a:endParaRPr lang="en-US" sz="1600" b="1">
                        <a:latin typeface="Calibri" panose="020F0502020204030204" pitchFamily="34" charset="0"/>
                        <a:cs typeface="Calibri" panose="020F0502020204030204" pitchFamily="34" charset="0"/>
                      </a:endParaRPr>
                    </a:p>
                    <a:p>
                      <a:pPr indent="0">
                        <a:buNone/>
                      </a:pPr>
                      <a:r>
                        <a:rPr lang="en-US" sz="1600" b="1">
                          <a:latin typeface="Calibri" panose="020F0502020204030204" pitchFamily="34" charset="0"/>
                          <a:cs typeface="Calibri" panose="020F0502020204030204" pitchFamily="34" charset="0"/>
                        </a:rPr>
                        <a:t>10%</a:t>
                      </a:r>
                      <a:endParaRPr lang="en-US" altLang="en-US" sz="16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22580">
                <a:tc>
                  <a:txBody>
                    <a:bodyPr/>
                    <a:p>
                      <a:pPr indent="0">
                        <a:buNone/>
                      </a:pPr>
                      <a:r>
                        <a:rPr lang="en-US" sz="1600" b="1">
                          <a:latin typeface="宋体" panose="02010600030101010101" pitchFamily="2" charset="-122"/>
                          <a:ea typeface="宋体" panose="02010600030101010101" pitchFamily="2" charset="-122"/>
                          <a:cs typeface="宋体" panose="02010600030101010101" pitchFamily="2" charset="-122"/>
                        </a:rPr>
                        <a:t>五、鞭炮、焰火</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Calibri" panose="020F0502020204030204" pitchFamily="34" charset="0"/>
                          <a:cs typeface="Calibri" panose="020F0502020204030204" pitchFamily="34" charset="0"/>
                        </a:rPr>
                        <a:t>15%</a:t>
                      </a:r>
                      <a:endParaRPr lang="en-US" altLang="en-US" sz="16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4129" name="Rectangle 2"/>
          <p:cNvSpPr>
            <a:spLocks noGrp="1"/>
          </p:cNvSpPr>
          <p:nvPr>
            <p:ph idx="1"/>
          </p:nvPr>
        </p:nvSpPr>
        <p:spPr>
          <a:xfrm>
            <a:off x="457200" y="1412875"/>
            <a:ext cx="8229600" cy="4495800"/>
          </a:xfrm>
        </p:spPr>
        <p:txBody>
          <a:bodyPr wrap="square" lIns="91440" tIns="45720" rIns="91440" bIns="45720" anchor="t" anchorCtr="0"/>
          <a:p>
            <a:pPr eaLnBrk="1" hangingPunct="1"/>
            <a:endParaRPr lang="zh-CN" altLang="en-US" dirty="0"/>
          </a:p>
        </p:txBody>
      </p:sp>
      <p:pic>
        <p:nvPicPr>
          <p:cNvPr id="304130" name="Picture 3"/>
          <p:cNvPicPr>
            <a:picLocks noChangeAspect="1"/>
          </p:cNvPicPr>
          <p:nvPr/>
        </p:nvPicPr>
        <p:blipFill>
          <a:blip r:embed="rId1"/>
          <a:stretch>
            <a:fillRect/>
          </a:stretch>
        </p:blipFill>
        <p:spPr>
          <a:xfrm>
            <a:off x="468313" y="1341438"/>
            <a:ext cx="8424862" cy="4318000"/>
          </a:xfrm>
          <a:prstGeom prst="rect">
            <a:avLst/>
          </a:prstGeom>
          <a:noFill/>
          <a:ln w="9525">
            <a:noFill/>
          </a:ln>
        </p:spPr>
      </p:pic>
      <p:sp>
        <p:nvSpPr>
          <p:cNvPr id="143364" name="Rectangle 4"/>
          <p:cNvSpPr>
            <a:spLocks noGrp="1" noChangeArrowheads="1"/>
          </p:cNvSpPr>
          <p:nvPr>
            <p:ph type="title"/>
          </p:nvPr>
        </p:nvSpPr>
        <p:spPr>
          <a:xfrm>
            <a:off x="2195513" y="2349500"/>
            <a:ext cx="1414463"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0" cap="none" spc="0" normalizeH="0" baseline="0" noProof="0" smtClean="0">
                <a:ln>
                  <a:noFill/>
                </a:ln>
                <a:solidFill>
                  <a:srgbClr val="FF0000"/>
                </a:solidFill>
                <a:effectLst/>
                <a:uLnTx/>
                <a:uFillTx/>
                <a:latin typeface="黑体" panose="02010609060101010101" pitchFamily="49" charset="-122"/>
                <a:ea typeface="黑体" panose="02010609060101010101" pitchFamily="49" charset="-122"/>
                <a:cs typeface="+mj-cs"/>
              </a:rPr>
              <a:t>ABCD</a:t>
            </a:r>
            <a:endParaRPr kumimoji="0" lang="en-US" altLang="zh-CN" sz="3200" b="1" i="0" u="none" strike="noStrike" kern="0" cap="none" spc="0" normalizeH="0" baseline="0" noProof="0" smtClean="0">
              <a:ln>
                <a:noFill/>
              </a:ln>
              <a:solidFill>
                <a:srgbClr val="FF0000"/>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64"/>
                                        </p:tgtEl>
                                        <p:attrNameLst>
                                          <p:attrName>style.visibility</p:attrName>
                                        </p:attrNameLst>
                                      </p:cBhvr>
                                      <p:to>
                                        <p:strVal val="visible"/>
                                      </p:to>
                                    </p:set>
                                    <p:anim calcmode="lin" valueType="num">
                                      <p:cBhvr>
                                        <p:cTn id="7" dur="500" fill="hold"/>
                                        <p:tgtEl>
                                          <p:spTgt spid="143364"/>
                                        </p:tgtEl>
                                        <p:attrNameLst>
                                          <p:attrName>ppt_x</p:attrName>
                                        </p:attrNameLst>
                                      </p:cBhvr>
                                      <p:tavLst>
                                        <p:tav tm="0">
                                          <p:val>
                                            <p:strVal val="#ppt_x"/>
                                          </p:val>
                                        </p:tav>
                                        <p:tav tm="100000">
                                          <p:val>
                                            <p:strVal val="#ppt_x"/>
                                          </p:val>
                                        </p:tav>
                                      </p:tavLst>
                                    </p:anim>
                                    <p:anim calcmode="lin" valueType="num">
                                      <p:cBhvr>
                                        <p:cTn id="8" dur="500" fill="hold"/>
                                        <p:tgtEl>
                                          <p:spTgt spid="1433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4" grpId="0" bldLvl="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5153" name="Rectangle 2"/>
          <p:cNvSpPr>
            <a:spLocks noGrp="1"/>
          </p:cNvSpPr>
          <p:nvPr>
            <p:ph idx="1"/>
          </p:nvPr>
        </p:nvSpPr>
        <p:spPr>
          <a:xfrm>
            <a:off x="457200" y="1412875"/>
            <a:ext cx="8229600" cy="4495800"/>
          </a:xfrm>
        </p:spPr>
        <p:txBody>
          <a:bodyPr wrap="square" lIns="91440" tIns="45720" rIns="91440" bIns="45720" anchor="t" anchorCtr="0"/>
          <a:p>
            <a:pPr eaLnBrk="1" hangingPunct="1"/>
            <a:endParaRPr lang="zh-CN" altLang="en-US" dirty="0"/>
          </a:p>
        </p:txBody>
      </p:sp>
      <p:pic>
        <p:nvPicPr>
          <p:cNvPr id="305154" name="Picture 3" descr="图片14"/>
          <p:cNvPicPr>
            <a:picLocks noChangeAspect="1"/>
          </p:cNvPicPr>
          <p:nvPr/>
        </p:nvPicPr>
        <p:blipFill>
          <a:blip r:embed="rId1"/>
          <a:stretch>
            <a:fillRect/>
          </a:stretch>
        </p:blipFill>
        <p:spPr>
          <a:xfrm>
            <a:off x="0" y="908050"/>
            <a:ext cx="9144000" cy="5334000"/>
          </a:xfrm>
          <a:prstGeom prst="rect">
            <a:avLst/>
          </a:prstGeom>
          <a:noFill/>
          <a:ln w="9525">
            <a:noFill/>
          </a:ln>
        </p:spPr>
      </p:pic>
      <p:sp>
        <p:nvSpPr>
          <p:cNvPr id="144388" name="Rectangle 4"/>
          <p:cNvSpPr>
            <a:spLocks noGrp="1" noChangeArrowheads="1"/>
          </p:cNvSpPr>
          <p:nvPr>
            <p:ph type="title"/>
          </p:nvPr>
        </p:nvSpPr>
        <p:spPr>
          <a:xfrm>
            <a:off x="684213" y="1700213"/>
            <a:ext cx="1414463"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0" cap="none" spc="0" normalizeH="0" baseline="0" noProof="0" smtClean="0">
                <a:ln>
                  <a:noFill/>
                </a:ln>
                <a:solidFill>
                  <a:srgbClr val="FF0000"/>
                </a:solidFill>
                <a:effectLst/>
                <a:uLnTx/>
                <a:uFillTx/>
                <a:latin typeface="黑体" panose="02010609060101010101" pitchFamily="49" charset="-122"/>
                <a:ea typeface="黑体" panose="02010609060101010101" pitchFamily="49" charset="-122"/>
                <a:cs typeface="+mj-cs"/>
              </a:rPr>
              <a:t>ABD</a:t>
            </a:r>
            <a:endParaRPr kumimoji="0" lang="en-US" altLang="zh-CN" sz="3200" b="1" i="0" u="none" strike="noStrike" kern="0" cap="none" spc="0" normalizeH="0" baseline="0" noProof="0" smtClean="0">
              <a:ln>
                <a:noFill/>
              </a:ln>
              <a:solidFill>
                <a:srgbClr val="FF0000"/>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4388"/>
                                        </p:tgtEl>
                                        <p:attrNameLst>
                                          <p:attrName>style.visibility</p:attrName>
                                        </p:attrNameLst>
                                      </p:cBhvr>
                                      <p:to>
                                        <p:strVal val="visible"/>
                                      </p:to>
                                    </p:set>
                                    <p:anim calcmode="lin" valueType="num">
                                      <p:cBhvr>
                                        <p:cTn id="7" dur="500" fill="hold"/>
                                        <p:tgtEl>
                                          <p:spTgt spid="144388"/>
                                        </p:tgtEl>
                                        <p:attrNameLst>
                                          <p:attrName>ppt_x</p:attrName>
                                        </p:attrNameLst>
                                      </p:cBhvr>
                                      <p:tavLst>
                                        <p:tav tm="0">
                                          <p:val>
                                            <p:strVal val="#ppt_x"/>
                                          </p:val>
                                        </p:tav>
                                        <p:tav tm="100000">
                                          <p:val>
                                            <p:strVal val="#ppt_x"/>
                                          </p:val>
                                        </p:tav>
                                      </p:tavLst>
                                    </p:anim>
                                    <p:anim calcmode="lin" valueType="num">
                                      <p:cBhvr>
                                        <p:cTn id="8" dur="500" fill="hold"/>
                                        <p:tgtEl>
                                          <p:spTgt spid="1443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8" grpId="0" bldLvl="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1361"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306178" name="Rectangle 3"/>
          <p:cNvSpPr>
            <a:spLocks noGrp="1"/>
          </p:cNvSpPr>
          <p:nvPr>
            <p:ph idx="1"/>
          </p:nvPr>
        </p:nvSpPr>
        <p:spPr>
          <a:xfrm>
            <a:off x="468313" y="1052513"/>
            <a:ext cx="8229600" cy="4495800"/>
          </a:xfrm>
        </p:spPr>
        <p:txBody>
          <a:bodyPr wrap="square" lIns="91440" tIns="45720" rIns="91440" bIns="45720" anchor="t" anchorCtr="0"/>
          <a:p>
            <a:pPr eaLnBrk="1" hangingPunct="1"/>
            <a:r>
              <a:rPr lang="zh-CN" altLang="en-US" dirty="0">
                <a:solidFill>
                  <a:srgbClr val="9933FF"/>
                </a:solidFill>
              </a:rPr>
              <a:t>四、消费税的纳税地点</a:t>
            </a:r>
            <a:r>
              <a:rPr lang="zh-CN" altLang="en-US" dirty="0"/>
              <a:t> </a:t>
            </a:r>
            <a:endParaRPr lang="zh-CN" altLang="en-US" dirty="0"/>
          </a:p>
          <a:p>
            <a:pPr eaLnBrk="1" hangingPunct="1"/>
            <a:r>
              <a:rPr lang="en-US" altLang="zh-CN" dirty="0"/>
              <a:t>1.</a:t>
            </a:r>
            <a:r>
              <a:rPr lang="zh-CN" altLang="en-US" dirty="0"/>
              <a:t>纳税人</a:t>
            </a:r>
            <a:r>
              <a:rPr lang="zh-CN" altLang="en-US" dirty="0">
                <a:solidFill>
                  <a:srgbClr val="9933FF"/>
                </a:solidFill>
              </a:rPr>
              <a:t>销售</a:t>
            </a:r>
            <a:r>
              <a:rPr lang="zh-CN" altLang="en-US" dirty="0"/>
              <a:t>的应税消费品，以及自产自用的应税消费品，除国务院财政、税务主管部门另有规定外，应当向纳税人</a:t>
            </a:r>
            <a:r>
              <a:rPr lang="zh-CN" altLang="en-US" dirty="0">
                <a:solidFill>
                  <a:srgbClr val="9933FF"/>
                </a:solidFill>
              </a:rPr>
              <a:t>机构所在地</a:t>
            </a:r>
            <a:r>
              <a:rPr lang="zh-CN" altLang="en-US" dirty="0"/>
              <a:t>或者居住地的主管税务机关申报纳税。</a:t>
            </a:r>
            <a:endParaRPr lang="zh-CN" altLang="en-US" dirty="0"/>
          </a:p>
          <a:p>
            <a:pPr eaLnBrk="1" hangingPunct="1"/>
            <a:r>
              <a:rPr lang="en-US" altLang="zh-CN" dirty="0"/>
              <a:t>2.</a:t>
            </a:r>
            <a:r>
              <a:rPr lang="zh-CN" altLang="en-US" dirty="0"/>
              <a:t>纳税人</a:t>
            </a:r>
            <a:r>
              <a:rPr lang="zh-CN" altLang="en-US" dirty="0">
                <a:solidFill>
                  <a:srgbClr val="9933FF"/>
                </a:solidFill>
              </a:rPr>
              <a:t>到外县</a:t>
            </a:r>
            <a:r>
              <a:rPr lang="zh-CN" altLang="en-US" dirty="0"/>
              <a:t>（市）</a:t>
            </a:r>
            <a:r>
              <a:rPr lang="zh-CN" altLang="en-US" dirty="0">
                <a:solidFill>
                  <a:srgbClr val="9933FF"/>
                </a:solidFill>
              </a:rPr>
              <a:t>销售</a:t>
            </a:r>
            <a:r>
              <a:rPr lang="zh-CN" altLang="en-US" dirty="0"/>
              <a:t>或者</a:t>
            </a:r>
            <a:r>
              <a:rPr lang="zh-CN" altLang="en-US" dirty="0">
                <a:solidFill>
                  <a:srgbClr val="9933FF"/>
                </a:solidFill>
              </a:rPr>
              <a:t>委托外县</a:t>
            </a:r>
            <a:r>
              <a:rPr lang="zh-CN" altLang="en-US" dirty="0"/>
              <a:t>（市）</a:t>
            </a:r>
            <a:r>
              <a:rPr lang="zh-CN" altLang="en-US" dirty="0">
                <a:solidFill>
                  <a:srgbClr val="9933FF"/>
                </a:solidFill>
              </a:rPr>
              <a:t>代销自产</a:t>
            </a:r>
            <a:r>
              <a:rPr lang="zh-CN" altLang="en-US" dirty="0"/>
              <a:t>应税消费品的，于应税消费品销售后，向</a:t>
            </a:r>
            <a:r>
              <a:rPr lang="zh-CN" altLang="en-US" dirty="0">
                <a:solidFill>
                  <a:srgbClr val="9933FF"/>
                </a:solidFill>
              </a:rPr>
              <a:t>机构所在地或者</a:t>
            </a:r>
            <a:r>
              <a:rPr lang="zh-CN" altLang="en-US" dirty="0"/>
              <a:t>居住地主管税务机关申报纳税。</a:t>
            </a:r>
            <a:endParaRPr lang="zh-CN" alt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238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307202" name="Rectangle 3"/>
          <p:cNvSpPr>
            <a:spLocks noGrp="1"/>
          </p:cNvSpPr>
          <p:nvPr>
            <p:ph idx="1"/>
          </p:nvPr>
        </p:nvSpPr>
        <p:spPr>
          <a:xfrm>
            <a:off x="457200" y="1412875"/>
            <a:ext cx="8229600" cy="4495800"/>
          </a:xfrm>
        </p:spPr>
        <p:txBody>
          <a:bodyPr wrap="square" lIns="91440" tIns="45720" rIns="91440" bIns="45720" anchor="t" anchorCtr="0"/>
          <a:p>
            <a:pPr eaLnBrk="1" hangingPunct="1"/>
            <a:r>
              <a:rPr lang="en-US" altLang="zh-CN" dirty="0"/>
              <a:t>3.</a:t>
            </a:r>
            <a:r>
              <a:rPr lang="zh-CN" altLang="en-US" dirty="0"/>
              <a:t>委托加工的应税消费品</a:t>
            </a:r>
            <a:br>
              <a:rPr lang="zh-CN" altLang="en-US" dirty="0"/>
            </a:br>
            <a:r>
              <a:rPr lang="zh-CN" altLang="en-US" dirty="0"/>
              <a:t>　　受托方为</a:t>
            </a:r>
            <a:r>
              <a:rPr lang="zh-CN" altLang="en-US" dirty="0">
                <a:latin typeface="Arial" panose="020B0604020202020204" pitchFamily="34" charset="0"/>
              </a:rPr>
              <a:t>“</a:t>
            </a:r>
            <a:r>
              <a:rPr lang="zh-CN" altLang="en-US" dirty="0">
                <a:solidFill>
                  <a:srgbClr val="FF0000"/>
                </a:solidFill>
              </a:rPr>
              <a:t>单位</a:t>
            </a:r>
            <a:r>
              <a:rPr lang="zh-CN" altLang="en-US" dirty="0">
                <a:latin typeface="Arial" panose="020B0604020202020204" pitchFamily="34" charset="0"/>
              </a:rPr>
              <a:t>”</a:t>
            </a:r>
            <a:r>
              <a:rPr lang="en-US" altLang="zh-CN" dirty="0">
                <a:latin typeface="Arial" panose="020B0604020202020204" pitchFamily="34" charset="0"/>
              </a:rPr>
              <a:t>——</a:t>
            </a:r>
            <a:r>
              <a:rPr lang="zh-CN" altLang="en-US" dirty="0">
                <a:solidFill>
                  <a:srgbClr val="FF0000"/>
                </a:solidFill>
              </a:rPr>
              <a:t>受托方</a:t>
            </a:r>
            <a:r>
              <a:rPr lang="zh-CN" altLang="en-US" dirty="0"/>
              <a:t>向机构所主管税务机关解缴；</a:t>
            </a:r>
            <a:br>
              <a:rPr lang="zh-CN" altLang="en-US" dirty="0"/>
            </a:br>
            <a:r>
              <a:rPr lang="zh-CN" altLang="en-US" dirty="0"/>
              <a:t>　　受托方为</a:t>
            </a:r>
            <a:r>
              <a:rPr lang="zh-CN" altLang="en-US" dirty="0">
                <a:latin typeface="Arial" panose="020B0604020202020204" pitchFamily="34" charset="0"/>
              </a:rPr>
              <a:t>“</a:t>
            </a:r>
            <a:r>
              <a:rPr lang="zh-CN" altLang="en-US" dirty="0">
                <a:solidFill>
                  <a:srgbClr val="FF0000"/>
                </a:solidFill>
              </a:rPr>
              <a:t>个人</a:t>
            </a:r>
            <a:r>
              <a:rPr lang="zh-CN" altLang="en-US" dirty="0">
                <a:latin typeface="Arial" panose="020B0604020202020204" pitchFamily="34" charset="0"/>
              </a:rPr>
              <a:t>”</a:t>
            </a:r>
            <a:r>
              <a:rPr lang="en-US" altLang="zh-CN" dirty="0">
                <a:latin typeface="Arial" panose="020B0604020202020204" pitchFamily="34" charset="0"/>
              </a:rPr>
              <a:t>——</a:t>
            </a:r>
            <a:r>
              <a:rPr lang="zh-CN" altLang="en-US" dirty="0">
                <a:solidFill>
                  <a:srgbClr val="FF0000"/>
                </a:solidFill>
              </a:rPr>
              <a:t>委托方</a:t>
            </a:r>
            <a:r>
              <a:rPr lang="zh-CN" altLang="en-US" dirty="0"/>
              <a:t>向机构所在地的主管税务机关解缴。 </a:t>
            </a:r>
            <a:endParaRPr lang="zh-CN" alt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3409"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308226" name="Rectangle 3"/>
          <p:cNvSpPr>
            <a:spLocks noGrp="1"/>
          </p:cNvSpPr>
          <p:nvPr>
            <p:ph idx="1"/>
          </p:nvPr>
        </p:nvSpPr>
        <p:spPr>
          <a:xfrm>
            <a:off x="457200" y="1412875"/>
            <a:ext cx="8229600" cy="4495800"/>
          </a:xfrm>
        </p:spPr>
        <p:txBody>
          <a:bodyPr wrap="square" lIns="91440" tIns="45720" rIns="91440" bIns="45720" anchor="t" anchorCtr="0"/>
          <a:p>
            <a:pPr eaLnBrk="1" hangingPunct="1">
              <a:lnSpc>
                <a:spcPct val="120000"/>
              </a:lnSpc>
              <a:spcBef>
                <a:spcPts val="25"/>
              </a:spcBef>
            </a:pPr>
            <a:r>
              <a:rPr lang="zh-CN" altLang="en-US" dirty="0"/>
              <a:t>　　</a:t>
            </a:r>
            <a:r>
              <a:rPr lang="en-US" altLang="zh-CN" dirty="0"/>
              <a:t>【</a:t>
            </a:r>
            <a:r>
              <a:rPr lang="zh-CN" altLang="en-US" dirty="0"/>
              <a:t>例题</a:t>
            </a:r>
            <a:r>
              <a:rPr lang="en-US" altLang="zh-CN" dirty="0">
                <a:latin typeface="Arial" panose="020B0604020202020204" pitchFamily="34" charset="0"/>
              </a:rPr>
              <a:t>·</a:t>
            </a:r>
            <a:r>
              <a:rPr lang="zh-CN" altLang="en-US" dirty="0"/>
              <a:t>判断题</a:t>
            </a:r>
            <a:r>
              <a:rPr lang="en-US" altLang="zh-CN" dirty="0"/>
              <a:t>】A</a:t>
            </a:r>
            <a:r>
              <a:rPr lang="zh-CN" altLang="en-US" dirty="0"/>
              <a:t>市甲企业委托</a:t>
            </a:r>
            <a:r>
              <a:rPr lang="en-US" altLang="zh-CN" dirty="0"/>
              <a:t>B</a:t>
            </a:r>
            <a:r>
              <a:rPr lang="zh-CN" altLang="en-US" dirty="0"/>
              <a:t>市乙企业加工一批应税消费品，该批消费品应缴纳的消费税税款应由乙企业向</a:t>
            </a:r>
            <a:r>
              <a:rPr lang="en-US" altLang="zh-CN" dirty="0"/>
              <a:t>B</a:t>
            </a:r>
            <a:r>
              <a:rPr lang="zh-CN" altLang="en-US" dirty="0"/>
              <a:t>市税务机关解缴。（　） </a:t>
            </a:r>
            <a:endParaRPr lang="zh-CN" altLang="en-US" dirty="0"/>
          </a:p>
        </p:txBody>
      </p:sp>
      <p:sp>
        <p:nvSpPr>
          <p:cNvPr id="228356" name="Rectangle 4"/>
          <p:cNvSpPr/>
          <p:nvPr/>
        </p:nvSpPr>
        <p:spPr>
          <a:xfrm>
            <a:off x="7092950" y="2133600"/>
            <a:ext cx="1352550" cy="1189038"/>
          </a:xfrm>
          <a:prstGeom prst="rect">
            <a:avLst/>
          </a:prstGeom>
          <a:noFill/>
          <a:ln w="9525">
            <a:noFill/>
          </a:ln>
        </p:spPr>
        <p:txBody>
          <a:bodyPr wrap="none" anchor="ctr" anchorCtr="0">
            <a:spAutoFit/>
          </a:bodyPr>
          <a:p>
            <a:r>
              <a:rPr lang="zh-CN" altLang="en-US" dirty="0">
                <a:solidFill>
                  <a:srgbClr val="FF0000"/>
                </a:solidFill>
                <a:latin typeface="Arial" panose="020B0604020202020204" pitchFamily="34" charset="0"/>
              </a:rPr>
              <a:t>√ </a:t>
            </a:r>
            <a:endParaRPr lang="zh-CN" altLang="en-US"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8356"/>
                                        </p:tgtEl>
                                        <p:attrNameLst>
                                          <p:attrName>style.visibility</p:attrName>
                                        </p:attrNameLst>
                                      </p:cBhvr>
                                      <p:to>
                                        <p:strVal val="visible"/>
                                      </p:to>
                                    </p:set>
                                    <p:anim calcmode="lin" valueType="num">
                                      <p:cBhvr additive="base">
                                        <p:cTn id="7" dur="500" fill="hold"/>
                                        <p:tgtEl>
                                          <p:spTgt spid="228356"/>
                                        </p:tgtEl>
                                        <p:attrNameLst>
                                          <p:attrName>ppt_x</p:attrName>
                                        </p:attrNameLst>
                                      </p:cBhvr>
                                      <p:tavLst>
                                        <p:tav tm="0">
                                          <p:val>
                                            <p:strVal val="#ppt_x"/>
                                          </p:val>
                                        </p:tav>
                                        <p:tav tm="100000">
                                          <p:val>
                                            <p:strVal val="#ppt_x"/>
                                          </p:val>
                                        </p:tav>
                                      </p:tavLst>
                                    </p:anim>
                                    <p:anim calcmode="lin" valueType="num">
                                      <p:cBhvr additive="base">
                                        <p:cTn id="8" dur="500" fill="hold"/>
                                        <p:tgtEl>
                                          <p:spTgt spid="2283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6"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9249" name="标题 1"/>
          <p:cNvSpPr>
            <a:spLocks noGrp="1"/>
          </p:cNvSpPr>
          <p:nvPr>
            <p:ph type="title"/>
          </p:nvPr>
        </p:nvSpPr>
        <p:spPr/>
        <p:txBody>
          <a:bodyPr wrap="square" lIns="91440" tIns="45720" rIns="91440" bIns="45720" anchor="ctr" anchorCtr="0"/>
          <a:p>
            <a:pPr algn="ctr"/>
            <a:r>
              <a:rPr lang="zh-CN" altLang="en-US" dirty="0"/>
              <a:t>五、纳税申报</a:t>
            </a:r>
            <a:br>
              <a:rPr lang="zh-CN" altLang="en-US" dirty="0"/>
            </a:br>
            <a:endParaRPr lang="zh-CN" altLang="en-US" dirty="0"/>
          </a:p>
        </p:txBody>
      </p:sp>
      <p:sp>
        <p:nvSpPr>
          <p:cNvPr id="309250" name="内容占位符 2"/>
          <p:cNvSpPr>
            <a:spLocks noGrp="1"/>
          </p:cNvSpPr>
          <p:nvPr>
            <p:ph idx="1"/>
          </p:nvPr>
        </p:nvSpPr>
        <p:spPr>
          <a:xfrm>
            <a:off x="457200" y="944563"/>
            <a:ext cx="8229600" cy="4967287"/>
          </a:xfrm>
        </p:spPr>
        <p:txBody>
          <a:bodyPr wrap="square" lIns="91440" tIns="45720" rIns="91440" bIns="45720" anchor="t" anchorCtr="0"/>
          <a:p>
            <a:pPr>
              <a:lnSpc>
                <a:spcPct val="120000"/>
              </a:lnSpc>
              <a:spcBef>
                <a:spcPts val="25"/>
              </a:spcBef>
            </a:pPr>
            <a:r>
              <a:rPr lang="en-US" altLang="zh-CN" sz="2400" dirty="0"/>
              <a:t>    </a:t>
            </a:r>
            <a:r>
              <a:rPr lang="zh-CN" altLang="en-US" sz="2400" dirty="0"/>
              <a:t>根据《国家税务总局关于增值税 消费税与附加税费申报表整合有关事项的公告》（国家税务总局公告2021年第20号）的规定，纳税人申报消费税时，须填报“消费税及附加税费申报表”及附表。“消费税及附加税费申报表”的具体式样如表3-4所示。“消费税及附加税费申报表”</a:t>
            </a:r>
            <a:r>
              <a:rPr lang="zh-CN" altLang="en-US" sz="2400" dirty="0">
                <a:hlinkClick r:id="rId1" action="ppaction://hlinkfile"/>
              </a:rPr>
              <a:t>附表</a:t>
            </a:r>
            <a:r>
              <a:rPr lang="zh-CN" altLang="en-US" sz="2400" dirty="0"/>
              <a:t>主要包括“本期准予扣除税额计算表”“本期减（免）税额明细表”“本期委托加工收回情况报告表”“卷烟批发企业月份销售明细清单(卷烟批发环节消费税纳税人适用)”“卷烟生产企业合作生产卷烟消费税情况报告表（卷烟生产环节消费税纳税人适用）”“消费税附加税费计算表”。</a:t>
            </a:r>
            <a:endParaRPr lang="zh-CN" altLang="en-US" sz="2400"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1787525" y="0"/>
            <a:ext cx="5080000" cy="1106488"/>
          </a:xfrm>
          <a:prstGeom prst="rect">
            <a:avLst/>
          </a:prstGeom>
          <a:noFill/>
          <a:ln w="9525">
            <a:noFill/>
          </a:ln>
        </p:spPr>
        <p:txBody>
          <a:bodyPr>
            <a:spAutoFit/>
          </a:bodyPr>
          <a:p>
            <a:pPr algn="ctr"/>
            <a:r>
              <a:rPr lang="zh-CN" sz="1200" b="1" noProof="1">
                <a:latin typeface="Arial" panose="020B0604020202020204" pitchFamily="34" charset="0"/>
                <a:ea typeface="宋体" panose="02010600030101010101" pitchFamily="2" charset="-122"/>
                <a:cs typeface="+mn-cs"/>
              </a:rPr>
              <a:t>消费税及附加税费申报表</a:t>
            </a:r>
            <a:r>
              <a:rPr lang="en-US" sz="1200" b="1" noProof="1">
                <a:latin typeface="宋体" panose="02010600030101010101" pitchFamily="2" charset="-122"/>
                <a:ea typeface="宋体" panose="02010600030101010101" pitchFamily="2" charset="-122"/>
                <a:cs typeface="+mn-cs"/>
              </a:rPr>
              <a:t> </a:t>
            </a:r>
            <a:endParaRPr lang="zh-CN" sz="1050" noProof="1">
              <a:latin typeface="Arial" panose="020B0604020202020204" pitchFamily="34" charset="0"/>
              <a:ea typeface="宋体" panose="02010600030101010101" pitchFamily="2" charset="-122"/>
              <a:cs typeface="+mn-cs"/>
            </a:endParaRPr>
          </a:p>
          <a:p>
            <a:pPr algn="ctr"/>
            <a:r>
              <a:rPr lang="zh-CN" sz="1050" b="1" noProof="1">
                <a:latin typeface="Arial" panose="020B0604020202020204" pitchFamily="34" charset="0"/>
                <a:ea typeface="宋体" panose="02010600030101010101" pitchFamily="2" charset="-122"/>
                <a:cs typeface="+mn-cs"/>
              </a:rPr>
              <a:t>税款所属期：自</a:t>
            </a:r>
            <a:r>
              <a:rPr lang="en-US" sz="1050" b="1" noProof="1">
                <a:latin typeface="宋体" panose="02010600030101010101" pitchFamily="2" charset="-122"/>
                <a:ea typeface="文鼎中特广告体" pitchFamily="1" charset="-122"/>
                <a:cs typeface="+mn-cs"/>
              </a:rPr>
              <a:t>	</a:t>
            </a:r>
            <a:r>
              <a:rPr lang="zh-CN" sz="1050" b="1" noProof="1">
                <a:latin typeface="Arial" panose="020B0604020202020204" pitchFamily="34" charset="0"/>
                <a:ea typeface="宋体" panose="02010600030101010101" pitchFamily="2" charset="-122"/>
                <a:cs typeface="+mn-cs"/>
              </a:rPr>
              <a:t>年</a:t>
            </a:r>
            <a:r>
              <a:rPr lang="en-US" sz="1050" b="1" noProof="1">
                <a:latin typeface="宋体" panose="02010600030101010101" pitchFamily="2" charset="-122"/>
                <a:ea typeface="文鼎中特广告体" pitchFamily="1" charset="-122"/>
                <a:cs typeface="+mn-cs"/>
              </a:rPr>
              <a:t>	</a:t>
            </a:r>
            <a:r>
              <a:rPr lang="zh-CN" sz="1050" b="1" noProof="1">
                <a:latin typeface="Arial" panose="020B0604020202020204" pitchFamily="34" charset="0"/>
                <a:ea typeface="宋体" panose="02010600030101010101" pitchFamily="2" charset="-122"/>
                <a:cs typeface="+mn-cs"/>
              </a:rPr>
              <a:t>月</a:t>
            </a:r>
            <a:r>
              <a:rPr lang="en-US" sz="1050" b="1" noProof="1">
                <a:latin typeface="宋体" panose="02010600030101010101" pitchFamily="2" charset="-122"/>
                <a:ea typeface="文鼎中特广告体" pitchFamily="1" charset="-122"/>
                <a:cs typeface="+mn-cs"/>
              </a:rPr>
              <a:t>	</a:t>
            </a:r>
            <a:r>
              <a:rPr lang="zh-CN" sz="1050" b="1" noProof="1">
                <a:latin typeface="Arial" panose="020B0604020202020204" pitchFamily="34" charset="0"/>
                <a:ea typeface="宋体" panose="02010600030101010101" pitchFamily="2" charset="-122"/>
                <a:cs typeface="+mn-cs"/>
              </a:rPr>
              <a:t>日至</a:t>
            </a:r>
            <a:r>
              <a:rPr lang="en-US" sz="1050" b="1" noProof="1">
                <a:latin typeface="宋体" panose="02010600030101010101" pitchFamily="2" charset="-122"/>
                <a:ea typeface="文鼎中特广告体" pitchFamily="1" charset="-122"/>
                <a:cs typeface="+mn-cs"/>
              </a:rPr>
              <a:t>	</a:t>
            </a:r>
            <a:r>
              <a:rPr lang="zh-CN" sz="1050" b="1" noProof="1">
                <a:latin typeface="Arial" panose="020B0604020202020204" pitchFamily="34" charset="0"/>
                <a:ea typeface="宋体" panose="02010600030101010101" pitchFamily="2" charset="-122"/>
                <a:cs typeface="+mn-cs"/>
              </a:rPr>
              <a:t>年</a:t>
            </a:r>
            <a:r>
              <a:rPr lang="en-US" sz="1050" b="1" noProof="1">
                <a:latin typeface="宋体" panose="02010600030101010101" pitchFamily="2" charset="-122"/>
                <a:ea typeface="文鼎中特广告体" pitchFamily="1" charset="-122"/>
                <a:cs typeface="+mn-cs"/>
              </a:rPr>
              <a:t>	</a:t>
            </a:r>
            <a:r>
              <a:rPr lang="zh-CN" sz="1050" b="1" noProof="1">
                <a:latin typeface="Arial" panose="020B0604020202020204" pitchFamily="34" charset="0"/>
                <a:ea typeface="宋体" panose="02010600030101010101" pitchFamily="2" charset="-122"/>
                <a:cs typeface="+mn-cs"/>
              </a:rPr>
              <a:t>月</a:t>
            </a:r>
            <a:r>
              <a:rPr lang="en-US" sz="1050" b="1" noProof="1">
                <a:latin typeface="宋体" panose="02010600030101010101" pitchFamily="2" charset="-122"/>
                <a:ea typeface="文鼎中特广告体" pitchFamily="1" charset="-122"/>
                <a:cs typeface="+mn-cs"/>
              </a:rPr>
              <a:t>	</a:t>
            </a:r>
            <a:r>
              <a:rPr lang="zh-CN" sz="1050" b="1" noProof="1">
                <a:latin typeface="Arial" panose="020B0604020202020204" pitchFamily="34" charset="0"/>
                <a:ea typeface="宋体" panose="02010600030101010101" pitchFamily="2" charset="-122"/>
                <a:cs typeface="+mn-cs"/>
              </a:rPr>
              <a:t>日纳税人识别号(统一社会信用代码)：□□□□□□□□□□□□□□□□□□□□纳税人名称：</a:t>
            </a:r>
            <a:r>
              <a:rPr lang="en-US" sz="1050" b="1" noProof="1">
                <a:latin typeface="Calibri" panose="020F0502020204030204" pitchFamily="34" charset="0"/>
                <a:ea typeface="宋体" panose="02010600030101010101" pitchFamily="2" charset="-122"/>
                <a:cs typeface="Times New Roman" panose="02020603050405020304" pitchFamily="18" charset="0"/>
              </a:rPr>
              <a:t>	                               </a:t>
            </a:r>
            <a:r>
              <a:rPr lang="zh-CN" sz="1050" b="1" noProof="1">
                <a:latin typeface="Arial" panose="020B0604020202020204" pitchFamily="34" charset="0"/>
                <a:ea typeface="宋体" panose="02010600030101010101" pitchFamily="2" charset="-122"/>
                <a:cs typeface="+mn-cs"/>
              </a:rPr>
              <a:t>金额单位：人民币元（列至角分</a:t>
            </a:r>
            <a:r>
              <a:rPr lang="zh-CN" sz="1050" b="1" noProof="1">
                <a:latin typeface="Calibri" panose="020F0502020204030204" pitchFamily="34" charset="0"/>
                <a:ea typeface="宋体" panose="02010600030101010101" pitchFamily="2" charset="-122"/>
                <a:cs typeface="+mn-cs"/>
              </a:rPr>
              <a:t>）</a:t>
            </a:r>
            <a:endParaRPr lang="zh-CN" altLang="en-US" b="1" noProof="1"/>
          </a:p>
        </p:txBody>
      </p:sp>
      <p:graphicFrame>
        <p:nvGraphicFramePr>
          <p:cNvPr id="8" name="表格 7"/>
          <p:cNvGraphicFramePr/>
          <p:nvPr/>
        </p:nvGraphicFramePr>
        <p:xfrm>
          <a:off x="1554163" y="1060450"/>
          <a:ext cx="6540500" cy="5459413"/>
        </p:xfrm>
        <a:graphic>
          <a:graphicData uri="http://schemas.openxmlformats.org/drawingml/2006/table">
            <a:tbl>
              <a:tblPr firstRow="1" bandRow="1">
                <a:tableStyleId>{5940675A-B579-460E-94D1-54222C63F5DA}</a:tableStyleId>
              </a:tblPr>
              <a:tblGrid>
                <a:gridCol w="1104900"/>
                <a:gridCol w="532130"/>
                <a:gridCol w="612140"/>
                <a:gridCol w="539115"/>
                <a:gridCol w="492125"/>
                <a:gridCol w="918210"/>
                <a:gridCol w="1234440"/>
                <a:gridCol w="1107440"/>
              </a:tblGrid>
              <a:tr h="299085">
                <a:tc rowSpan="3">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项目 </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lgn="l">
                        <a:buNone/>
                      </a:pPr>
                      <a:r>
                        <a:rPr lang="en-US" sz="1000" b="1">
                          <a:latin typeface="宋体" panose="02010600030101010101" pitchFamily="2" charset="-122"/>
                          <a:ea typeface="宋体" panose="02010600030101010101" pitchFamily="2" charset="-122"/>
                          <a:cs typeface="宋体" panose="02010600030101010101" pitchFamily="2" charset="-122"/>
                        </a:rPr>
                        <a:t> 应税消</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lgn="l">
                        <a:buNone/>
                      </a:pPr>
                      <a:r>
                        <a:rPr lang="en-US" sz="1000" b="1">
                          <a:latin typeface="宋体" panose="02010600030101010101" pitchFamily="2" charset="-122"/>
                          <a:ea typeface="宋体" panose="02010600030101010101" pitchFamily="2" charset="-122"/>
                          <a:cs typeface="宋体" panose="02010600030101010101" pitchFamily="2" charset="-122"/>
                        </a:rPr>
                        <a:t>费品名称</a:t>
                      </a:r>
                      <a:endParaRPr lang="en-US" altLang="en-US" sz="1000" b="1">
                        <a:latin typeface="Calibri" panose="020F0502020204030204" pitchFamily="34" charset="0"/>
                        <a:ea typeface="Calibri" panose="020F0502020204030204" pitchFamily="34" charset="0"/>
                        <a:cs typeface="Calibri" panose="020F0502020204030204" pitchFamily="34"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适用税率</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rowSpan="2">
                  <a:txBody>
                    <a:bodyPr/>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000" b="1">
                          <a:latin typeface="宋体" panose="02010600030101010101" pitchFamily="2" charset="-122"/>
                          <a:ea typeface="宋体" panose="02010600030101010101" pitchFamily="2" charset="-122"/>
                          <a:cs typeface="宋体" panose="02010600030101010101" pitchFamily="2" charset="-122"/>
                        </a:rPr>
                        <a:t>计量单位</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  </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000" b="1">
                          <a:latin typeface="宋体" panose="02010600030101010101" pitchFamily="2" charset="-122"/>
                          <a:ea typeface="宋体" panose="02010600030101010101" pitchFamily="2" charset="-122"/>
                          <a:cs typeface="宋体" panose="02010600030101010101" pitchFamily="2" charset="-122"/>
                        </a:rPr>
                        <a:t>     本期销售数量</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row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 </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000" b="1">
                          <a:latin typeface="宋体" panose="02010600030101010101" pitchFamily="2" charset="-122"/>
                          <a:ea typeface="宋体" panose="02010600030101010101" pitchFamily="2" charset="-122"/>
                          <a:cs typeface="宋体" panose="02010600030101010101" pitchFamily="2" charset="-122"/>
                        </a:rPr>
                        <a:t>    本期销售额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 </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000" b="1">
                          <a:latin typeface="宋体" panose="02010600030101010101" pitchFamily="2" charset="-122"/>
                          <a:ea typeface="宋体" panose="02010600030101010101" pitchFamily="2" charset="-122"/>
                          <a:cs typeface="宋体" panose="02010600030101010101" pitchFamily="2" charset="-122"/>
                        </a:rPr>
                        <a:t>  本期应纳税额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75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定额税率</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比例税率</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gridSpan="2">
                  <a:tcPr>
                    <a:lnL w="12700" cap="flat" cmpd="sng">
                      <a:solidFill>
                        <a:srgbClr val="000000"/>
                      </a:solidFill>
                      <a:prstDash val="solid"/>
                      <a:headEnd type="none" w="med" len="med"/>
                      <a:tailEnd type="none" w="med" len="med"/>
                    </a:lnL>
                    <a:lnB w="12700" cap="flat" cmpd="sng">
                      <a:solidFill>
                        <a:srgbClr val="000000"/>
                      </a:solidFill>
                      <a:prstDash val="solid"/>
                      <a:headEnd type="none" w="med" len="med"/>
                      <a:tailEnd type="none" w="med" len="med"/>
                    </a:lnB>
                  </a:tcPr>
                </a:tc>
                <a:tc vMerge="1" hMerge="1">
                  <a:tcPr>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15240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1</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2</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3</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4</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5</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6=1×4+2×5</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2720">
                <a:tc>
                  <a:txBody>
                    <a:bodyPr/>
                    <a:p>
                      <a:pPr indent="0">
                        <a:buNone/>
                      </a:pPr>
                      <a:r>
                        <a:rPr lang="en-US" sz="1000" b="0">
                          <a:latin typeface="Times New Roman" panose="02020603050405020304" pitchFamily="18" charset="0"/>
                          <a:cs typeface="Times New Roman" panose="02020603050405020304" pitchFamily="18" charset="0"/>
                        </a:rPr>
                        <a:t> </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2720">
                <a:tc>
                  <a:txBody>
                    <a:bodyPr/>
                    <a:p>
                      <a:pPr indent="0">
                        <a:buNone/>
                      </a:pPr>
                      <a:r>
                        <a:rPr lang="en-US" sz="1000" b="0">
                          <a:latin typeface="Times New Roman" panose="02020603050405020304" pitchFamily="18" charset="0"/>
                          <a:cs typeface="Times New Roman" panose="02020603050405020304" pitchFamily="18" charset="0"/>
                        </a:rPr>
                        <a:t> </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2720">
                <a:tc>
                  <a:txBody>
                    <a:bodyPr/>
                    <a:p>
                      <a:pPr indent="0">
                        <a:buNone/>
                      </a:pPr>
                      <a:r>
                        <a:rPr lang="en-US" sz="1000" b="0">
                          <a:latin typeface="Times New Roman" panose="02020603050405020304" pitchFamily="18" charset="0"/>
                          <a:cs typeface="Times New Roman" panose="02020603050405020304" pitchFamily="18" charset="0"/>
                        </a:rPr>
                        <a:t> </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2720">
                <a:tc>
                  <a:txBody>
                    <a:bodyPr/>
                    <a:p>
                      <a:pPr indent="0">
                        <a:buNone/>
                      </a:pPr>
                      <a:r>
                        <a:rPr lang="en-US" sz="1000" b="0">
                          <a:latin typeface="Times New Roman" panose="02020603050405020304" pitchFamily="18" charset="0"/>
                          <a:cs typeface="Times New Roman" panose="02020603050405020304" pitchFamily="18" charset="0"/>
                        </a:rPr>
                        <a:t> </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2085">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合计</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2720">
                <a:tc gridSpan="4">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栏次</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本期税费额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7272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本期减（免）税额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7</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7272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期初留抵税额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8</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07645">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本期准予扣除税额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9</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8415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本期应扣除税额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10=8+9</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356870">
                <a:tc gridSpan="4">
                  <a:txBody>
                    <a:bodyPr/>
                    <a:p>
                      <a:pPr indent="0">
                        <a:buNone/>
                      </a:pPr>
                      <a:r>
                        <a:rPr lang="en-US" sz="700" b="1">
                          <a:latin typeface="宋体" panose="02010600030101010101" pitchFamily="2" charset="-122"/>
                          <a:ea typeface="宋体" panose="02010600030101010101" pitchFamily="2" charset="-122"/>
                          <a:cs typeface="宋体" panose="02010600030101010101" pitchFamily="2" charset="-122"/>
                        </a:rPr>
                        <a:t> </a:t>
                      </a:r>
                      <a:r>
                        <a:rPr lang="en-US" sz="1000" b="1">
                          <a:latin typeface="宋体" panose="02010600030101010101" pitchFamily="2" charset="-122"/>
                          <a:ea typeface="宋体" panose="02010600030101010101" pitchFamily="2" charset="-122"/>
                          <a:cs typeface="宋体" panose="02010600030101010101" pitchFamily="2" charset="-122"/>
                        </a:rPr>
                        <a:t>本期实际扣除税额</a:t>
                      </a:r>
                      <a:endParaRPr lang="en-US" altLang="en-US" sz="7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11[10&lt;(6-7), 则为10,否则为6-7]</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0701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期末留抵税额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12=10-11</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41935">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本期预缴税额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13</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7272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本期应补（退）税额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14=6-7-11-13</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7272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城市维护建设税本期应补（退）税额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15</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72085">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教育费附加本期应补（退）费额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16</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7272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地方教育附加本期应补（退）费额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17</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483870">
                <a:tc gridSpan="8">
                  <a:txBody>
                    <a:bodyPr/>
                    <a:p>
                      <a:pPr indent="0">
                        <a:buNone/>
                      </a:pPr>
                      <a:r>
                        <a:rPr lang="en-US" sz="1000" b="1">
                          <a:latin typeface="黑体" panose="02010609060101010101" pitchFamily="49" charset="-122"/>
                          <a:ea typeface="黑体" panose="02010609060101010101" pitchFamily="49" charset="-122"/>
                          <a:cs typeface="黑体" panose="02010609060101010101" pitchFamily="49" charset="-122"/>
                        </a:rPr>
                        <a:t>声明：此表是根据国家税收法律法规及相关规定填写的，本人（单位）对填报内容（及附带资料）   的真实性、可靠性、完整性负责。纳税人（签章）：	年	月	日</a:t>
                      </a:r>
                      <a:endParaRPr lang="en-US" altLang="en-US" sz="1000" b="1">
                        <a:latin typeface="黑体" panose="02010609060101010101" pitchFamily="49" charset="-122"/>
                        <a:ea typeface="黑体" panose="02010609060101010101" pitchFamily="49" charset="-122"/>
                        <a:cs typeface="黑体" panose="02010609060101010101" pitchFamily="49"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817245">
                <a:tc gridSpan="5">
                  <a:txBody>
                    <a:bodyPr/>
                    <a:p>
                      <a:pPr indent="0">
                        <a:buNone/>
                      </a:pPr>
                      <a:r>
                        <a:rPr lang="en-US" sz="1000" b="1">
                          <a:latin typeface="黑体" panose="02010609060101010101" pitchFamily="49" charset="-122"/>
                          <a:ea typeface="黑体" panose="02010609060101010101" pitchFamily="49" charset="-122"/>
                          <a:cs typeface="黑体" panose="02010609060101010101" pitchFamily="49" charset="-122"/>
                        </a:rPr>
                        <a:t>经办人：经办人身份证号： 代理机构签章：代理机构统一社会信用代码：</a:t>
                      </a:r>
                      <a:endParaRPr lang="en-US" altLang="en-US" sz="1000" b="1">
                        <a:latin typeface="黑体" panose="02010609060101010101" pitchFamily="49" charset="-122"/>
                        <a:ea typeface="黑体" panose="02010609060101010101" pitchFamily="49" charset="-122"/>
                        <a:cs typeface="黑体" panose="02010609060101010101" pitchFamily="49"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p>
                      <a:pPr indent="0">
                        <a:buNone/>
                      </a:pPr>
                      <a:r>
                        <a:rPr lang="en-US" sz="1000" b="1">
                          <a:latin typeface="黑体" panose="02010609060101010101" pitchFamily="49" charset="-122"/>
                          <a:ea typeface="黑体" panose="02010609060101010101" pitchFamily="49" charset="-122"/>
                          <a:cs typeface="黑体" panose="02010609060101010101" pitchFamily="49" charset="-122"/>
                        </a:rPr>
                        <a:t>受理人：</a:t>
                      </a:r>
                      <a:r>
                        <a:rPr lang="en-US" sz="800" b="1">
                          <a:latin typeface="宋体" panose="02010600030101010101" pitchFamily="2" charset="-122"/>
                          <a:ea typeface="宋体" panose="02010600030101010101" pitchFamily="2" charset="-122"/>
                          <a:cs typeface="宋体" panose="02010600030101010101" pitchFamily="2" charset="-122"/>
                        </a:rPr>
                        <a:t> </a:t>
                      </a:r>
                      <a:r>
                        <a:rPr lang="en-US" sz="1000" b="1">
                          <a:latin typeface="黑体" panose="02010609060101010101" pitchFamily="49" charset="-122"/>
                          <a:ea typeface="黑体" panose="02010609060101010101" pitchFamily="49" charset="-122"/>
                          <a:cs typeface="黑体" panose="02010609060101010101" pitchFamily="49" charset="-122"/>
                        </a:rPr>
                        <a:t>受理税务机关（章）：</a:t>
                      </a:r>
                      <a:r>
                        <a:rPr lang="en-US" sz="800" b="1">
                          <a:latin typeface="宋体" panose="02010600030101010101" pitchFamily="2" charset="-122"/>
                          <a:ea typeface="宋体" panose="02010600030101010101" pitchFamily="2" charset="-122"/>
                          <a:cs typeface="宋体" panose="02010600030101010101" pitchFamily="2" charset="-122"/>
                        </a:rPr>
                        <a:t> </a:t>
                      </a:r>
                      <a:r>
                        <a:rPr lang="en-US" sz="1000" b="1">
                          <a:latin typeface="黑体" panose="02010609060101010101" pitchFamily="49" charset="-122"/>
                          <a:ea typeface="黑体" panose="02010609060101010101" pitchFamily="49" charset="-122"/>
                          <a:cs typeface="黑体" panose="02010609060101010101" pitchFamily="49" charset="-122"/>
                        </a:rPr>
                        <a:t>受理日期：	年	月	日</a:t>
                      </a:r>
                      <a:endParaRPr lang="en-US" altLang="en-US" sz="1000" b="1">
                        <a:latin typeface="黑体" panose="02010609060101010101" pitchFamily="49" charset="-122"/>
                        <a:ea typeface="黑体" panose="02010609060101010101" pitchFamily="49" charset="-122"/>
                        <a:cs typeface="黑体" panose="02010609060101010101" pitchFamily="49"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bl>
          </a:graphicData>
        </a:graphic>
      </p:graphicFrame>
      <p:pic>
        <p:nvPicPr>
          <p:cNvPr id="310395" name="图片 8"/>
          <p:cNvPicPr/>
          <p:nvPr/>
        </p:nvPicPr>
        <p:blipFill>
          <a:blip r:embed="rId1"/>
          <a:stretch>
            <a:fillRect/>
          </a:stretch>
        </p:blipFill>
        <p:spPr>
          <a:xfrm>
            <a:off x="1554163" y="1106488"/>
            <a:ext cx="1104900" cy="806450"/>
          </a:xfrm>
          <a:prstGeom prst="rect">
            <a:avLst/>
          </a:prstGeom>
          <a:noFill/>
          <a:ln w="9525">
            <a:noFill/>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311298" name="内容占位符 2"/>
          <p:cNvSpPr>
            <a:spLocks noGrp="1"/>
          </p:cNvSpPr>
          <p:nvPr>
            <p:ph idx="1"/>
          </p:nvPr>
        </p:nvSpPr>
        <p:spPr>
          <a:xfrm>
            <a:off x="0" y="285750"/>
            <a:ext cx="8686800" cy="5807075"/>
          </a:xfrm>
        </p:spPr>
        <p:txBody>
          <a:bodyPr wrap="square" lIns="91440" tIns="45720" rIns="91440" bIns="45720" anchor="t" anchorCtr="0"/>
          <a:p>
            <a:r>
              <a:rPr lang="en-US" altLang="zh-CN" sz="2000" dirty="0">
                <a:solidFill>
                  <a:srgbClr val="FF0000"/>
                </a:solidFill>
              </a:rPr>
              <a:t>【</a:t>
            </a:r>
            <a:r>
              <a:rPr lang="zh-CN" altLang="en-US" sz="2000" dirty="0">
                <a:solidFill>
                  <a:srgbClr val="FF0000"/>
                </a:solidFill>
              </a:rPr>
              <a:t>工作实例</a:t>
            </a:r>
            <a:r>
              <a:rPr lang="en-US" altLang="zh-CN" sz="2000" dirty="0">
                <a:solidFill>
                  <a:srgbClr val="FF0000"/>
                </a:solidFill>
              </a:rPr>
              <a:t>3-11】</a:t>
            </a:r>
            <a:r>
              <a:rPr lang="zh-CN" altLang="en-US" sz="2000" dirty="0"/>
              <a:t>胜利烟草股份有限公司（增值税一般纳税人，纳税人识别号</a:t>
            </a:r>
            <a:r>
              <a:rPr lang="en-US" altLang="zh-CN" sz="2000" dirty="0"/>
              <a:t>345678012344566</a:t>
            </a:r>
            <a:r>
              <a:rPr lang="zh-CN" altLang="en-US" sz="2000" dirty="0"/>
              <a:t>）是一家专营乙类卷烟的企业，长期以来，该公司自己生产乙类卷烟所需烟丝，并将烟丝进一步加工制成胜利牌乙类卷烟。为了拓展业务，扩大经营范围，公司决定生产甲类卷烟。但由于自身技术有限，公司无法生产甲类卷烟所需烟丝，因而只能委托其他烟厂加工。</a:t>
            </a:r>
            <a:r>
              <a:rPr lang="en-US" altLang="zh-CN" sz="2000" dirty="0"/>
              <a:t>20</a:t>
            </a:r>
            <a:r>
              <a:rPr lang="en-US" altLang="zh-CN" sz="2000" dirty="0">
                <a:latin typeface="Arial" panose="020B0604020202020204" pitchFamily="34" charset="0"/>
              </a:rPr>
              <a:t>××</a:t>
            </a:r>
            <a:r>
              <a:rPr lang="zh-CN" altLang="en-US" sz="2000" dirty="0"/>
              <a:t>年</a:t>
            </a:r>
            <a:r>
              <a:rPr lang="en-US" altLang="zh-CN" sz="2000" dirty="0"/>
              <a:t>1</a:t>
            </a:r>
            <a:r>
              <a:rPr lang="zh-CN" altLang="en-US" sz="2000" dirty="0"/>
              <a:t>月，该公司发生如下业务：</a:t>
            </a:r>
            <a:endParaRPr lang="zh-CN" altLang="en-US" sz="2000" dirty="0"/>
          </a:p>
          <a:p>
            <a:r>
              <a:rPr lang="en-US" altLang="zh-CN" sz="2000" dirty="0"/>
              <a:t>1.</a:t>
            </a:r>
            <a:r>
              <a:rPr lang="zh-CN" altLang="en-US" sz="2000" dirty="0"/>
              <a:t>生产乙类卷烟烟丝</a:t>
            </a:r>
            <a:r>
              <a:rPr lang="en-US" altLang="zh-CN" sz="2000" dirty="0"/>
              <a:t>20</a:t>
            </a:r>
            <a:r>
              <a:rPr lang="zh-CN" altLang="en-US" sz="2000" dirty="0"/>
              <a:t>万元，其中</a:t>
            </a:r>
            <a:r>
              <a:rPr lang="en-US" altLang="zh-CN" sz="2000" dirty="0"/>
              <a:t>5</a:t>
            </a:r>
            <a:r>
              <a:rPr lang="zh-CN" altLang="en-US" sz="2000" dirty="0"/>
              <a:t>万元（</a:t>
            </a:r>
            <a:r>
              <a:rPr lang="en-US" altLang="zh-CN" sz="2000" dirty="0"/>
              <a:t>5000</a:t>
            </a:r>
            <a:r>
              <a:rPr lang="zh-CN" altLang="en-US" sz="2000" dirty="0"/>
              <a:t>千克）外销给其他烟厂，其余</a:t>
            </a:r>
            <a:r>
              <a:rPr lang="en-US" altLang="zh-CN" sz="2000" dirty="0"/>
              <a:t>15</a:t>
            </a:r>
            <a:r>
              <a:rPr lang="zh-CN" altLang="en-US" sz="2000" dirty="0"/>
              <a:t>万元直接用于本厂加工乙类卷烟。</a:t>
            </a:r>
            <a:endParaRPr lang="zh-CN" altLang="en-US" sz="2000" dirty="0"/>
          </a:p>
          <a:p>
            <a:r>
              <a:rPr lang="en-US" altLang="zh-CN" sz="2000" dirty="0"/>
              <a:t>2.</a:t>
            </a:r>
            <a:r>
              <a:rPr lang="zh-CN" altLang="en-US" sz="2000" dirty="0"/>
              <a:t>销售乙类卷烟</a:t>
            </a:r>
            <a:r>
              <a:rPr lang="en-US" altLang="zh-CN" sz="2000" dirty="0"/>
              <a:t>100</a:t>
            </a:r>
            <a:r>
              <a:rPr lang="zh-CN" altLang="en-US" sz="2000" dirty="0"/>
              <a:t>个标准箱（每箱</a:t>
            </a:r>
            <a:r>
              <a:rPr lang="en-US" altLang="zh-CN" sz="2000" dirty="0"/>
              <a:t>50000</a:t>
            </a:r>
            <a:r>
              <a:rPr lang="zh-CN" altLang="en-US" sz="2000" dirty="0"/>
              <a:t>支，</a:t>
            </a:r>
            <a:r>
              <a:rPr lang="en-US" altLang="zh-CN" sz="2000" dirty="0"/>
              <a:t>250</a:t>
            </a:r>
            <a:r>
              <a:rPr lang="zh-CN" altLang="en-US" sz="2000" dirty="0"/>
              <a:t>条），开具增值税专用发票上注明销售额 </a:t>
            </a:r>
            <a:r>
              <a:rPr lang="en-US" altLang="zh-CN" sz="2000" dirty="0"/>
              <a:t>120</a:t>
            </a:r>
            <a:r>
              <a:rPr lang="zh-CN" altLang="en-US" sz="2000" dirty="0"/>
              <a:t>万元，烟已发出并办妥托收手续，但货款尚未收到。</a:t>
            </a:r>
            <a:endParaRPr lang="zh-CN" altLang="en-US" sz="2000" dirty="0"/>
          </a:p>
          <a:p>
            <a:r>
              <a:rPr lang="en-US" altLang="zh-CN" sz="2000" dirty="0"/>
              <a:t>3.</a:t>
            </a:r>
            <a:r>
              <a:rPr lang="zh-CN" altLang="en-US" sz="2000" dirty="0"/>
              <a:t>委托加工甲类卷烟烟丝价值</a:t>
            </a:r>
            <a:r>
              <a:rPr lang="en-US" altLang="zh-CN" sz="2000" dirty="0"/>
              <a:t>80</a:t>
            </a:r>
            <a:r>
              <a:rPr lang="zh-CN" altLang="en-US" sz="2000" dirty="0"/>
              <a:t>万元，由加工单位代扣代缴消费税</a:t>
            </a:r>
            <a:r>
              <a:rPr lang="en-US" altLang="zh-CN" sz="2000" dirty="0"/>
              <a:t>24</a:t>
            </a:r>
            <a:r>
              <a:rPr lang="zh-CN" altLang="en-US" sz="2000" dirty="0"/>
              <a:t>万元。该烟厂期初库存的委托加工烟丝</a:t>
            </a:r>
            <a:r>
              <a:rPr lang="en-US" altLang="zh-CN" sz="2000" dirty="0"/>
              <a:t>20</a:t>
            </a:r>
            <a:r>
              <a:rPr lang="zh-CN" altLang="en-US" sz="2000" dirty="0"/>
              <a:t>万元，期末库存的委托加工烟丝</a:t>
            </a:r>
            <a:r>
              <a:rPr lang="en-US" altLang="zh-CN" sz="2000" dirty="0"/>
              <a:t>5</a:t>
            </a:r>
            <a:r>
              <a:rPr lang="zh-CN" altLang="en-US" sz="2000" dirty="0"/>
              <a:t>万元。</a:t>
            </a:r>
            <a:endParaRPr lang="zh-CN" altLang="en-US" sz="2000" dirty="0"/>
          </a:p>
          <a:p>
            <a:r>
              <a:rPr lang="en-US" altLang="zh-CN" sz="2000" dirty="0"/>
              <a:t>4.</a:t>
            </a:r>
            <a:r>
              <a:rPr lang="zh-CN" altLang="en-US" sz="2000" dirty="0"/>
              <a:t>销售甲类卷烟</a:t>
            </a:r>
            <a:r>
              <a:rPr lang="en-US" altLang="zh-CN" sz="2000" dirty="0"/>
              <a:t>120</a:t>
            </a:r>
            <a:r>
              <a:rPr lang="zh-CN" altLang="en-US" sz="2000" dirty="0"/>
              <a:t>个标准箱（每箱</a:t>
            </a:r>
            <a:r>
              <a:rPr lang="en-US" altLang="zh-CN" sz="2000" dirty="0"/>
              <a:t>50000</a:t>
            </a:r>
            <a:r>
              <a:rPr lang="zh-CN" altLang="en-US" sz="2000" dirty="0"/>
              <a:t>支，</a:t>
            </a:r>
            <a:r>
              <a:rPr lang="en-US" altLang="zh-CN" sz="2000" dirty="0"/>
              <a:t>250</a:t>
            </a:r>
            <a:r>
              <a:rPr lang="zh-CN" altLang="en-US" sz="2000" dirty="0"/>
              <a:t>条），开具增值税专用发票上注明销售额 </a:t>
            </a:r>
            <a:r>
              <a:rPr lang="en-US" altLang="zh-CN" sz="2000" dirty="0"/>
              <a:t>450</a:t>
            </a:r>
            <a:r>
              <a:rPr lang="zh-CN" altLang="en-US" sz="2000" dirty="0"/>
              <a:t>万元，烟已发出，货款已收讫。</a:t>
            </a:r>
            <a:endParaRPr lang="zh-CN" altLang="en-US" sz="2000" dirty="0"/>
          </a:p>
          <a:p>
            <a:r>
              <a:rPr lang="zh-CN" altLang="en-US" sz="2000" dirty="0"/>
              <a:t>要求：计算该公司当月应纳消费税税额，并填报消费税纳税申报表。</a:t>
            </a:r>
            <a:endParaRPr lang="zh-CN" altLang="en-US" sz="2000" dirty="0"/>
          </a:p>
          <a:p>
            <a:endParaRPr lang="zh-CN" altLang="en-US"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39750" y="404813"/>
            <a:ext cx="7391400" cy="563563"/>
          </a:xfrm>
        </p:spPr>
        <p:txBody>
          <a:bodyPr vert="horz" wrap="square" lIns="91440" tIns="45720" rIns="91440" bIns="45720" numCol="1" anchor="ctr" anchorCtr="0" compatLnSpc="1"/>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3600" b="1" i="0" u="none" strike="noStrike" kern="0" cap="none" spc="0" normalizeH="0" baseline="0" noProof="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312322" name="内容占位符 2"/>
          <p:cNvSpPr>
            <a:spLocks noGrp="1"/>
          </p:cNvSpPr>
          <p:nvPr>
            <p:ph idx="1"/>
          </p:nvPr>
        </p:nvSpPr>
        <p:spPr>
          <a:xfrm>
            <a:off x="177800" y="661988"/>
            <a:ext cx="8788400" cy="5949950"/>
          </a:xfrm>
        </p:spPr>
        <p:txBody>
          <a:bodyPr wrap="square" lIns="91440" tIns="45720" rIns="91440" bIns="45720" anchor="t" anchorCtr="0"/>
          <a:p>
            <a:r>
              <a:rPr lang="en-US" altLang="zh-CN" sz="2400" dirty="0"/>
              <a:t>【</a:t>
            </a:r>
            <a:r>
              <a:rPr lang="zh-CN" altLang="en-US" sz="2400" dirty="0"/>
              <a:t>解析</a:t>
            </a:r>
            <a:r>
              <a:rPr lang="en-US" altLang="zh-CN" sz="2400" dirty="0"/>
              <a:t>】</a:t>
            </a:r>
            <a:endParaRPr lang="en-US" altLang="zh-CN" sz="2400" dirty="0"/>
          </a:p>
          <a:p>
            <a:pPr>
              <a:lnSpc>
                <a:spcPct val="120000"/>
              </a:lnSpc>
              <a:spcBef>
                <a:spcPts val="25"/>
              </a:spcBef>
            </a:pPr>
            <a:r>
              <a:rPr lang="zh-CN" altLang="en-US" sz="2000" dirty="0"/>
              <a:t>第一步，计算应纳消费税</a:t>
            </a:r>
            <a:endParaRPr lang="zh-CN" altLang="en-US" sz="2000" dirty="0"/>
          </a:p>
          <a:p>
            <a:pPr>
              <a:lnSpc>
                <a:spcPct val="120000"/>
              </a:lnSpc>
              <a:spcBef>
                <a:spcPts val="25"/>
              </a:spcBef>
            </a:pPr>
            <a:r>
              <a:rPr lang="en-US" altLang="zh-CN" sz="2000" dirty="0"/>
              <a:t>1.</a:t>
            </a:r>
            <a:r>
              <a:rPr lang="zh-CN" altLang="en-US" sz="2000" dirty="0"/>
              <a:t>依税法规定，纳税人自产自用的应税消费品，用于连续生产应税消费品的，不纳税。因此，此笔业务应纳消费税</a:t>
            </a:r>
            <a:r>
              <a:rPr lang="en-US" altLang="zh-CN" sz="2000" dirty="0"/>
              <a:t>=5×30%=1.5</a:t>
            </a:r>
            <a:r>
              <a:rPr lang="zh-CN" altLang="en-US" sz="2000" dirty="0"/>
              <a:t>（万元）</a:t>
            </a:r>
            <a:endParaRPr lang="zh-CN" altLang="en-US" sz="2000" dirty="0"/>
          </a:p>
          <a:p>
            <a:pPr>
              <a:lnSpc>
                <a:spcPct val="120000"/>
              </a:lnSpc>
              <a:spcBef>
                <a:spcPts val="25"/>
              </a:spcBef>
            </a:pPr>
            <a:r>
              <a:rPr lang="en-US" altLang="zh-CN" sz="2000" dirty="0"/>
              <a:t>2.</a:t>
            </a:r>
            <a:r>
              <a:rPr lang="zh-CN" altLang="en-US" sz="2000" dirty="0"/>
              <a:t>乙类卷烟消费税税率</a:t>
            </a:r>
            <a:r>
              <a:rPr lang="en-US" altLang="zh-CN" sz="2000" dirty="0"/>
              <a:t>36%</a:t>
            </a:r>
            <a:r>
              <a:rPr lang="zh-CN" altLang="en-US" sz="2000" dirty="0"/>
              <a:t>，从量定额税率</a:t>
            </a:r>
            <a:r>
              <a:rPr lang="en-US" altLang="zh-CN" sz="2000" dirty="0"/>
              <a:t>150</a:t>
            </a:r>
            <a:r>
              <a:rPr lang="zh-CN" altLang="en-US" sz="2000" dirty="0"/>
              <a:t>元</a:t>
            </a:r>
            <a:r>
              <a:rPr lang="en-US" altLang="zh-CN" sz="2000" dirty="0"/>
              <a:t>/</a:t>
            </a:r>
            <a:r>
              <a:rPr lang="zh-CN" altLang="en-US" sz="2000" dirty="0"/>
              <a:t>箱。</a:t>
            </a:r>
            <a:endParaRPr lang="zh-CN" altLang="en-US" sz="2000" dirty="0"/>
          </a:p>
          <a:p>
            <a:pPr>
              <a:lnSpc>
                <a:spcPct val="120000"/>
              </a:lnSpc>
              <a:spcBef>
                <a:spcPts val="25"/>
              </a:spcBef>
            </a:pPr>
            <a:r>
              <a:rPr lang="zh-CN" altLang="en-US" sz="2000" dirty="0"/>
              <a:t>销售乙类卷烟应纳消费税</a:t>
            </a:r>
            <a:r>
              <a:rPr lang="en-US" altLang="zh-CN" sz="2000" dirty="0"/>
              <a:t>=120×36%+100×150÷10000=44.7</a:t>
            </a:r>
            <a:r>
              <a:rPr lang="zh-CN" altLang="en-US" sz="2000" dirty="0"/>
              <a:t>（万元）</a:t>
            </a:r>
            <a:endParaRPr lang="zh-CN" altLang="en-US" sz="2000" dirty="0"/>
          </a:p>
          <a:p>
            <a:pPr>
              <a:lnSpc>
                <a:spcPct val="120000"/>
              </a:lnSpc>
              <a:spcBef>
                <a:spcPts val="25"/>
              </a:spcBef>
            </a:pPr>
            <a:r>
              <a:rPr lang="en-US" altLang="zh-CN" sz="2000" dirty="0"/>
              <a:t>3.</a:t>
            </a:r>
            <a:r>
              <a:rPr lang="zh-CN" altLang="en-US" sz="2000" dirty="0"/>
              <a:t>委托加工收回的烟丝可抵扣的消费税</a:t>
            </a:r>
            <a:r>
              <a:rPr lang="en-US" altLang="zh-CN" sz="2000" dirty="0"/>
              <a:t>=</a:t>
            </a:r>
            <a:r>
              <a:rPr lang="zh-CN" altLang="en-US" sz="2000" dirty="0"/>
              <a:t>（</a:t>
            </a:r>
            <a:r>
              <a:rPr lang="en-US" altLang="zh-CN" sz="2000" dirty="0"/>
              <a:t>20+80-5</a:t>
            </a:r>
            <a:r>
              <a:rPr lang="zh-CN" altLang="en-US" sz="2000" dirty="0"/>
              <a:t>）</a:t>
            </a:r>
            <a:r>
              <a:rPr lang="en-US" altLang="zh-CN" sz="2000" dirty="0"/>
              <a:t>×30%=28.5</a:t>
            </a:r>
            <a:r>
              <a:rPr lang="zh-CN" altLang="en-US" sz="2000" dirty="0"/>
              <a:t>（万元）</a:t>
            </a:r>
            <a:endParaRPr lang="zh-CN" altLang="en-US" sz="2000" dirty="0"/>
          </a:p>
          <a:p>
            <a:pPr>
              <a:lnSpc>
                <a:spcPct val="120000"/>
              </a:lnSpc>
              <a:spcBef>
                <a:spcPts val="25"/>
              </a:spcBef>
            </a:pPr>
            <a:r>
              <a:rPr lang="en-US" altLang="zh-CN" sz="2000" dirty="0"/>
              <a:t>4.</a:t>
            </a:r>
            <a:r>
              <a:rPr lang="zh-CN" altLang="en-US" sz="2000" dirty="0"/>
              <a:t>甲类卷烟消费税税率</a:t>
            </a:r>
            <a:r>
              <a:rPr lang="en-US" altLang="zh-CN" sz="2000" dirty="0"/>
              <a:t>56%</a:t>
            </a:r>
            <a:r>
              <a:rPr lang="zh-CN" altLang="en-US" sz="2000" dirty="0"/>
              <a:t>，从量定额税率不变，即</a:t>
            </a:r>
            <a:r>
              <a:rPr lang="en-US" altLang="zh-CN" sz="2000" dirty="0"/>
              <a:t>150</a:t>
            </a:r>
            <a:r>
              <a:rPr lang="zh-CN" altLang="en-US" sz="2000" dirty="0"/>
              <a:t>元</a:t>
            </a:r>
            <a:r>
              <a:rPr lang="en-US" altLang="zh-CN" sz="2000" dirty="0"/>
              <a:t>/</a:t>
            </a:r>
            <a:r>
              <a:rPr lang="zh-CN" altLang="en-US" sz="2000" dirty="0"/>
              <a:t>箱。</a:t>
            </a:r>
            <a:endParaRPr lang="zh-CN" altLang="en-US" sz="2000" dirty="0"/>
          </a:p>
          <a:p>
            <a:pPr>
              <a:lnSpc>
                <a:spcPct val="120000"/>
              </a:lnSpc>
              <a:spcBef>
                <a:spcPts val="25"/>
              </a:spcBef>
            </a:pPr>
            <a:r>
              <a:rPr lang="zh-CN" altLang="en-US" sz="2000" dirty="0"/>
              <a:t>销售甲类卷烟应纳消费税</a:t>
            </a:r>
            <a:r>
              <a:rPr lang="en-US" altLang="zh-CN" sz="2000" dirty="0"/>
              <a:t>=450×56%+120×150÷10000=253.8</a:t>
            </a:r>
            <a:r>
              <a:rPr lang="zh-CN" altLang="en-US" sz="2000" dirty="0"/>
              <a:t>（万元）</a:t>
            </a:r>
            <a:endParaRPr lang="zh-CN" altLang="en-US" sz="2000" dirty="0"/>
          </a:p>
          <a:p>
            <a:pPr>
              <a:lnSpc>
                <a:spcPct val="120000"/>
              </a:lnSpc>
              <a:spcBef>
                <a:spcPts val="25"/>
              </a:spcBef>
            </a:pPr>
            <a:r>
              <a:rPr lang="zh-CN" altLang="en-US" sz="2000" dirty="0"/>
              <a:t>则本月该公司实际应纳消费税</a:t>
            </a:r>
            <a:r>
              <a:rPr lang="en-US" altLang="zh-CN" sz="2000" dirty="0"/>
              <a:t>=1.5+44.7+253.8-28.5=271.5</a:t>
            </a:r>
            <a:r>
              <a:rPr lang="zh-CN" altLang="en-US" sz="2000" dirty="0"/>
              <a:t>（万元）</a:t>
            </a:r>
            <a:endParaRPr lang="zh-CN" altLang="en-US" sz="2000"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2032000" y="114300"/>
            <a:ext cx="5540375" cy="945515"/>
          </a:xfrm>
          <a:prstGeom prst="rect">
            <a:avLst/>
          </a:prstGeom>
          <a:noFill/>
          <a:ln w="9525">
            <a:noFill/>
          </a:ln>
        </p:spPr>
        <p:txBody>
          <a:bodyPr wrap="square">
            <a:spAutoFit/>
          </a:bodyPr>
          <a:p>
            <a:r>
              <a:rPr lang="en-US" altLang="zh-CN" sz="1200" b="1" noProof="1">
                <a:latin typeface="Arial" panose="020B0604020202020204" pitchFamily="34" charset="0"/>
                <a:ea typeface="宋体" panose="02010600030101010101" pitchFamily="2" charset="-122"/>
                <a:cs typeface="+mn-cs"/>
              </a:rPr>
              <a:t>                                          </a:t>
            </a:r>
            <a:r>
              <a:rPr lang="zh-CN" sz="1200" b="1" noProof="1">
                <a:latin typeface="Arial" panose="020B0604020202020204" pitchFamily="34" charset="0"/>
                <a:ea typeface="宋体" panose="02010600030101010101" pitchFamily="2" charset="-122"/>
                <a:cs typeface="+mn-cs"/>
              </a:rPr>
              <a:t>消费税及附加税费申报表</a:t>
            </a:r>
            <a:r>
              <a:rPr lang="en-US" sz="1200" b="1" noProof="1">
                <a:latin typeface="宋体" panose="02010600030101010101" pitchFamily="2" charset="-122"/>
                <a:ea typeface="宋体" panose="02010600030101010101" pitchFamily="2" charset="-122"/>
                <a:cs typeface="+mn-cs"/>
              </a:rPr>
              <a:t> </a:t>
            </a:r>
            <a:endParaRPr lang="zh-CN" sz="1050" noProof="1">
              <a:latin typeface="Arial" panose="020B0604020202020204" pitchFamily="34" charset="0"/>
              <a:ea typeface="宋体" panose="02010600030101010101" pitchFamily="2" charset="-122"/>
              <a:cs typeface="+mn-cs"/>
            </a:endParaRPr>
          </a:p>
          <a:p>
            <a:r>
              <a:rPr lang="zh-CN" sz="1050" b="1" noProof="1">
                <a:latin typeface="Arial" panose="020B0604020202020204" pitchFamily="34" charset="0"/>
                <a:ea typeface="宋体" panose="02010600030101010101" pitchFamily="2" charset="-122"/>
                <a:cs typeface="+mn-cs"/>
              </a:rPr>
              <a:t>税款所属期：自</a:t>
            </a:r>
            <a:r>
              <a:rPr lang="en-US" sz="1050" b="1" noProof="1">
                <a:latin typeface="宋体" panose="02010600030101010101" pitchFamily="2" charset="-122"/>
                <a:ea typeface="文鼎中特广告体" pitchFamily="1" charset="-122"/>
                <a:cs typeface="+mn-cs"/>
              </a:rPr>
              <a:t>20</a:t>
            </a:r>
            <a:r>
              <a:rPr lang="en-US" sz="1050" b="1" noProof="1">
                <a:latin typeface="Arial" panose="020B0604020202020204" pitchFamily="34" charset="0"/>
                <a:ea typeface="宋体" panose="02010600030101010101" pitchFamily="2" charset="-122"/>
                <a:cs typeface="+mn-cs"/>
              </a:rPr>
              <a:t>×</a:t>
            </a:r>
            <a:r>
              <a:rPr lang="en-US" sz="1050" b="1" noProof="1">
                <a:ea typeface="宋体" panose="02010600030101010101" pitchFamily="2" charset="-122"/>
                <a:cs typeface="+mn-cs"/>
              </a:rPr>
              <a:t>×</a:t>
            </a:r>
            <a:r>
              <a:rPr lang="zh-CN" sz="1050" b="1" noProof="1">
                <a:latin typeface="Arial" panose="020B0604020202020204" pitchFamily="34" charset="0"/>
                <a:ea typeface="宋体" panose="02010600030101010101" pitchFamily="2" charset="-122"/>
                <a:cs typeface="+mn-cs"/>
              </a:rPr>
              <a:t>年</a:t>
            </a:r>
            <a:r>
              <a:rPr lang="en-US" sz="1050" b="1" noProof="1">
                <a:latin typeface="宋体" panose="02010600030101010101" pitchFamily="2" charset="-122"/>
                <a:ea typeface="文鼎中特广告体" pitchFamily="1" charset="-122"/>
                <a:cs typeface="+mn-cs"/>
              </a:rPr>
              <a:t>1</a:t>
            </a:r>
            <a:r>
              <a:rPr lang="zh-CN" sz="1050" b="1" noProof="1">
                <a:latin typeface="Arial" panose="020B0604020202020204" pitchFamily="34" charset="0"/>
                <a:ea typeface="宋体" panose="02010600030101010101" pitchFamily="2" charset="-122"/>
                <a:cs typeface="+mn-cs"/>
              </a:rPr>
              <a:t>月</a:t>
            </a:r>
            <a:r>
              <a:rPr lang="en-US" sz="1050" b="1" noProof="1">
                <a:latin typeface="宋体" panose="02010600030101010101" pitchFamily="2" charset="-122"/>
                <a:ea typeface="文鼎中特广告体" pitchFamily="1" charset="-122"/>
                <a:cs typeface="+mn-cs"/>
              </a:rPr>
              <a:t>1</a:t>
            </a:r>
            <a:r>
              <a:rPr lang="zh-CN" sz="1050" b="1" noProof="1">
                <a:latin typeface="Arial" panose="020B0604020202020204" pitchFamily="34" charset="0"/>
                <a:ea typeface="宋体" panose="02010600030101010101" pitchFamily="2" charset="-122"/>
                <a:cs typeface="+mn-cs"/>
              </a:rPr>
              <a:t>日至</a:t>
            </a:r>
            <a:r>
              <a:rPr lang="en-US" sz="1050" b="1" noProof="1">
                <a:latin typeface="宋体" panose="02010600030101010101" pitchFamily="2" charset="-122"/>
                <a:ea typeface="文鼎中特广告体" pitchFamily="1" charset="-122"/>
                <a:cs typeface="+mn-cs"/>
              </a:rPr>
              <a:t>20</a:t>
            </a:r>
            <a:r>
              <a:rPr lang="en-US" sz="1050" b="1" noProof="1">
                <a:latin typeface="Arial" panose="020B0604020202020204" pitchFamily="34" charset="0"/>
                <a:ea typeface="宋体" panose="02010600030101010101" pitchFamily="2" charset="-122"/>
                <a:cs typeface="+mn-cs"/>
              </a:rPr>
              <a:t>××</a:t>
            </a:r>
            <a:r>
              <a:rPr lang="zh-CN" sz="1050" b="1" noProof="1">
                <a:latin typeface="Arial" panose="020B0604020202020204" pitchFamily="34" charset="0"/>
                <a:ea typeface="宋体" panose="02010600030101010101" pitchFamily="2" charset="-122"/>
                <a:cs typeface="+mn-cs"/>
              </a:rPr>
              <a:t>年</a:t>
            </a:r>
            <a:r>
              <a:rPr lang="en-US" sz="1050" b="1" noProof="1">
                <a:latin typeface="宋体" panose="02010600030101010101" pitchFamily="2" charset="-122"/>
                <a:ea typeface="文鼎中特广告体" pitchFamily="1" charset="-122"/>
                <a:cs typeface="+mn-cs"/>
              </a:rPr>
              <a:t>1</a:t>
            </a:r>
            <a:r>
              <a:rPr lang="zh-CN" sz="1050" b="1" noProof="1">
                <a:latin typeface="Arial" panose="020B0604020202020204" pitchFamily="34" charset="0"/>
                <a:ea typeface="宋体" panose="02010600030101010101" pitchFamily="2" charset="-122"/>
                <a:cs typeface="+mn-cs"/>
              </a:rPr>
              <a:t>月</a:t>
            </a:r>
            <a:r>
              <a:rPr lang="en-US" sz="1050" b="1" noProof="1">
                <a:latin typeface="宋体" panose="02010600030101010101" pitchFamily="2" charset="-122"/>
                <a:ea typeface="文鼎中特广告体" pitchFamily="1" charset="-122"/>
                <a:cs typeface="+mn-cs"/>
              </a:rPr>
              <a:t> 31</a:t>
            </a:r>
            <a:r>
              <a:rPr lang="zh-CN" sz="1050" b="1" noProof="1">
                <a:latin typeface="Arial" panose="020B0604020202020204" pitchFamily="34" charset="0"/>
                <a:ea typeface="宋体" panose="02010600030101010101" pitchFamily="2" charset="-122"/>
                <a:cs typeface="+mn-cs"/>
              </a:rPr>
              <a:t>日纳税人识别号(统一社会信用代码)：□□□□□□□□□□□□□□□□□□□□纳税人名称：</a:t>
            </a:r>
            <a:r>
              <a:rPr lang="zh-CN" sz="1050" b="1" noProof="1">
                <a:latin typeface="Calibri" panose="020F0502020204030204" pitchFamily="34" charset="0"/>
                <a:ea typeface="宋体" panose="02010600030101010101" pitchFamily="2" charset="-122"/>
                <a:cs typeface="+mn-cs"/>
              </a:rPr>
              <a:t>胜利烟草股份有限公司</a:t>
            </a:r>
            <a:r>
              <a:rPr lang="en-US" sz="1050" b="1" noProof="1">
                <a:latin typeface="Calibri" panose="020F0502020204030204" pitchFamily="34" charset="0"/>
                <a:ea typeface="宋体" panose="02010600030101010101" pitchFamily="2" charset="-122"/>
                <a:cs typeface="Times New Roman" panose="02020603050405020304" pitchFamily="18" charset="0"/>
              </a:rPr>
              <a:t>	                </a:t>
            </a:r>
            <a:r>
              <a:rPr lang="zh-CN" sz="1050" b="1" noProof="1">
                <a:latin typeface="Arial" panose="020B0604020202020204" pitchFamily="34" charset="0"/>
                <a:ea typeface="宋体" panose="02010600030101010101" pitchFamily="2" charset="-122"/>
                <a:cs typeface="+mn-cs"/>
              </a:rPr>
              <a:t>金额单位：人民币元（列至角分</a:t>
            </a:r>
            <a:r>
              <a:rPr lang="zh-CN" sz="1050" b="1" noProof="1">
                <a:latin typeface="Calibri" panose="020F0502020204030204" pitchFamily="34" charset="0"/>
                <a:ea typeface="宋体" panose="02010600030101010101" pitchFamily="2" charset="-122"/>
                <a:cs typeface="+mn-cs"/>
              </a:rPr>
              <a:t>）</a:t>
            </a:r>
            <a:endParaRPr lang="zh-CN" altLang="en-US" b="1" noProof="1"/>
          </a:p>
        </p:txBody>
      </p:sp>
      <p:graphicFrame>
        <p:nvGraphicFramePr>
          <p:cNvPr id="4" name="表格 3"/>
          <p:cNvGraphicFramePr/>
          <p:nvPr/>
        </p:nvGraphicFramePr>
        <p:xfrm>
          <a:off x="1625600" y="1057275"/>
          <a:ext cx="6442075" cy="5510530"/>
        </p:xfrm>
        <a:graphic>
          <a:graphicData uri="http://schemas.openxmlformats.org/drawingml/2006/table">
            <a:tbl>
              <a:tblPr firstRow="1" bandRow="1">
                <a:tableStyleId>{5940675A-B579-460E-94D1-54222C63F5DA}</a:tableStyleId>
              </a:tblPr>
              <a:tblGrid>
                <a:gridCol w="1087755"/>
                <a:gridCol w="524510"/>
                <a:gridCol w="602615"/>
                <a:gridCol w="531495"/>
                <a:gridCol w="485140"/>
                <a:gridCol w="903605"/>
                <a:gridCol w="1215390"/>
                <a:gridCol w="1090930"/>
              </a:tblGrid>
              <a:tr h="306070">
                <a:tc rowSpan="3">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项目 </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lgn="l">
                        <a:buNone/>
                      </a:pPr>
                      <a:r>
                        <a:rPr lang="en-US" sz="1000" b="1">
                          <a:latin typeface="宋体" panose="02010600030101010101" pitchFamily="2" charset="-122"/>
                          <a:ea typeface="宋体" panose="02010600030101010101" pitchFamily="2" charset="-122"/>
                          <a:cs typeface="宋体" panose="02010600030101010101" pitchFamily="2" charset="-122"/>
                        </a:rPr>
                        <a:t> 应税消</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lgn="l">
                        <a:buNone/>
                      </a:pPr>
                      <a:r>
                        <a:rPr lang="en-US" sz="1000" b="1">
                          <a:latin typeface="宋体" panose="02010600030101010101" pitchFamily="2" charset="-122"/>
                          <a:ea typeface="宋体" panose="02010600030101010101" pitchFamily="2" charset="-122"/>
                          <a:cs typeface="宋体" panose="02010600030101010101" pitchFamily="2" charset="-122"/>
                        </a:rPr>
                        <a:t>费品名称</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适用税率</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rowSpan="2">
                  <a:txBody>
                    <a:bodyPr/>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000" b="1">
                          <a:latin typeface="宋体" panose="02010600030101010101" pitchFamily="2" charset="-122"/>
                          <a:ea typeface="宋体" panose="02010600030101010101" pitchFamily="2" charset="-122"/>
                          <a:cs typeface="宋体" panose="02010600030101010101" pitchFamily="2" charset="-122"/>
                        </a:rPr>
                        <a:t>计量单位</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  </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000" b="1">
                          <a:latin typeface="宋体" panose="02010600030101010101" pitchFamily="2" charset="-122"/>
                          <a:ea typeface="宋体" panose="02010600030101010101" pitchFamily="2" charset="-122"/>
                          <a:cs typeface="宋体" panose="02010600030101010101" pitchFamily="2" charset="-122"/>
                        </a:rPr>
                        <a:t>    本期销售数量</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row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  </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000" b="1">
                          <a:latin typeface="宋体" panose="02010600030101010101" pitchFamily="2" charset="-122"/>
                          <a:ea typeface="宋体" panose="02010600030101010101" pitchFamily="2" charset="-122"/>
                          <a:cs typeface="宋体" panose="02010600030101010101" pitchFamily="2" charset="-122"/>
                        </a:rPr>
                        <a:t>    本期销售额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  </a:t>
                      </a: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10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1000" b="1">
                          <a:latin typeface="宋体" panose="02010600030101010101" pitchFamily="2" charset="-122"/>
                          <a:ea typeface="宋体" panose="02010600030101010101" pitchFamily="2" charset="-122"/>
                          <a:cs typeface="宋体" panose="02010600030101010101" pitchFamily="2" charset="-122"/>
                        </a:rPr>
                        <a:t>  本期应纳税额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6736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定额税率</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比例税率</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gridSpan="2">
                  <a:tcPr>
                    <a:lnL w="12700" cap="flat" cmpd="sng">
                      <a:solidFill>
                        <a:srgbClr val="000000"/>
                      </a:solidFill>
                      <a:prstDash val="solid"/>
                      <a:headEnd type="none" w="med" len="med"/>
                      <a:tailEnd type="none" w="med" len="med"/>
                    </a:lnL>
                    <a:lnB w="12700" cap="flat" cmpd="sng">
                      <a:solidFill>
                        <a:srgbClr val="000000"/>
                      </a:solidFill>
                      <a:prstDash val="solid"/>
                      <a:headEnd type="none" w="med" len="med"/>
                      <a:tailEnd type="none" w="med" len="med"/>
                    </a:lnB>
                  </a:tcPr>
                </a:tc>
                <a:tc vMerge="1" hMerge="1">
                  <a:tcPr>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15240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1</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2</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3</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4</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5</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6=1×4+2×5</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785">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卷烟（甲类）</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30/万支</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56%</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万支</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600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4 500 000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2 538 000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785">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卷烟（乙类）</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30/万支</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36%</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万支</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500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1 200 000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447 000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烟丝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千克</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30%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千克</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5000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50 000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15 000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785">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合计</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latin typeface="Arial" panose="020B0604020202020204" pitchFamily="34" charset="0"/>
                          <a:ea typeface="宋体" panose="02010600030101010101" pitchFamily="2" charset="-122"/>
                          <a:cs typeface="宋体" panose="02010600030101010101" pitchFamily="2" charset="-122"/>
                        </a:rPr>
                        <a:t>——</a:t>
                      </a:r>
                      <a:endParaRPr lang="en-US" altLang="en-US" sz="1000" b="1">
                        <a:latin typeface="Arial" panose="020B0604020202020204" pitchFamily="34" charset="0"/>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3 000 000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785">
                <a:tc gridSpan="4">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栏次</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本期税费额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8415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本期减（免）税额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7</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8415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期初留抵税额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8</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2225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本期准予扣除税额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9</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285 000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96215">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本期应扣除税额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10=8+9</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381000">
                <a:tc gridSpan="4">
                  <a:txBody>
                    <a:bodyPr/>
                    <a:p>
                      <a:pPr indent="0">
                        <a:buNone/>
                      </a:pPr>
                      <a:r>
                        <a:rPr lang="en-US" sz="700" b="1">
                          <a:latin typeface="宋体" panose="02010600030101010101" pitchFamily="2" charset="-122"/>
                          <a:ea typeface="宋体" panose="02010600030101010101" pitchFamily="2" charset="-122"/>
                          <a:cs typeface="宋体" panose="02010600030101010101" pitchFamily="2" charset="-122"/>
                        </a:rPr>
                        <a:t> </a:t>
                      </a:r>
                      <a:r>
                        <a:rPr lang="en-US" sz="1000" b="1">
                          <a:latin typeface="宋体" panose="02010600030101010101" pitchFamily="2" charset="-122"/>
                          <a:ea typeface="宋体" panose="02010600030101010101" pitchFamily="2" charset="-122"/>
                          <a:cs typeface="宋体" panose="02010600030101010101" pitchFamily="2" charset="-122"/>
                        </a:rPr>
                        <a:t>本期实际扣除税额</a:t>
                      </a:r>
                      <a:endParaRPr lang="en-US" altLang="en-US" sz="7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11[10&lt;(6-7), 则为10,否则为6-7]</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21615">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期末留抵税额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12=10-11</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5781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本期预缴税额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13</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84785">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本期应补（退）税额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14=6-7-11-13</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84785">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城市维护建设税本期应补（退）税额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15</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84150">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教育费附加本期应补（退）费额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16</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84785">
                <a:tc gridSpan="4">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地方教育附加本期应补（退）费额</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17</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buNone/>
                      </a:pPr>
                      <a:r>
                        <a:rPr lang="en-US" sz="1000" b="1">
                          <a:latin typeface="Times New Roman" panose="02020603050405020304" pitchFamily="18" charset="0"/>
                          <a:cs typeface="Times New Roman" panose="02020603050405020304" pitchFamily="18" charset="0"/>
                        </a:rPr>
                        <a:t> </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516255">
                <a:tc gridSpan="8">
                  <a:txBody>
                    <a:bodyPr/>
                    <a:p>
                      <a:pPr indent="0">
                        <a:buNone/>
                      </a:pPr>
                      <a:r>
                        <a:rPr lang="en-US" sz="1000" b="1">
                          <a:latin typeface="黑体" panose="02010609060101010101" pitchFamily="49" charset="-122"/>
                          <a:ea typeface="黑体" panose="02010609060101010101" pitchFamily="49" charset="-122"/>
                          <a:cs typeface="黑体" panose="02010609060101010101" pitchFamily="49" charset="-122"/>
                        </a:rPr>
                        <a:t>声明：此表是根据国家税收法律法规及相关规定填写的，本人（单位）对填报内容（及附带资料）   的真实性、可靠性、完整性负责。纳税人（签章）：	年	月	日</a:t>
                      </a:r>
                      <a:endParaRPr lang="en-US" altLang="en-US" sz="1000" b="1">
                        <a:latin typeface="黑体" panose="02010609060101010101" pitchFamily="49" charset="-122"/>
                        <a:ea typeface="黑体" panose="02010609060101010101" pitchFamily="49" charset="-122"/>
                        <a:cs typeface="黑体" panose="02010609060101010101" pitchFamily="49"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575310">
                <a:tc gridSpan="5">
                  <a:txBody>
                    <a:bodyPr/>
                    <a:p>
                      <a:pPr indent="0">
                        <a:buNone/>
                      </a:pPr>
                      <a:r>
                        <a:rPr lang="en-US" sz="1000" b="1">
                          <a:latin typeface="黑体" panose="02010609060101010101" pitchFamily="49" charset="-122"/>
                          <a:ea typeface="黑体" panose="02010609060101010101" pitchFamily="49" charset="-122"/>
                          <a:cs typeface="黑体" panose="02010609060101010101" pitchFamily="49" charset="-122"/>
                        </a:rPr>
                        <a:t>经办人：经办人身份证号： 代理机构签章：代理机构统一社会信用代码：</a:t>
                      </a:r>
                      <a:endParaRPr lang="en-US" altLang="en-US" sz="1000" b="1">
                        <a:latin typeface="黑体" panose="02010609060101010101" pitchFamily="49" charset="-122"/>
                        <a:ea typeface="黑体" panose="02010609060101010101" pitchFamily="49" charset="-122"/>
                        <a:cs typeface="黑体" panose="02010609060101010101" pitchFamily="49"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p>
                      <a:pPr indent="0">
                        <a:buNone/>
                      </a:pPr>
                      <a:r>
                        <a:rPr lang="en-US" sz="1000" b="1">
                          <a:latin typeface="黑体" panose="02010609060101010101" pitchFamily="49" charset="-122"/>
                          <a:ea typeface="黑体" panose="02010609060101010101" pitchFamily="49" charset="-122"/>
                          <a:cs typeface="黑体" panose="02010609060101010101" pitchFamily="49" charset="-122"/>
                        </a:rPr>
                        <a:t>受理人：</a:t>
                      </a:r>
                      <a:r>
                        <a:rPr lang="en-US" sz="800" b="1">
                          <a:latin typeface="宋体" panose="02010600030101010101" pitchFamily="2" charset="-122"/>
                          <a:ea typeface="宋体" panose="02010600030101010101" pitchFamily="2" charset="-122"/>
                          <a:cs typeface="宋体" panose="02010600030101010101" pitchFamily="2" charset="-122"/>
                        </a:rPr>
                        <a:t> </a:t>
                      </a:r>
                      <a:r>
                        <a:rPr lang="en-US" sz="1000" b="1">
                          <a:latin typeface="黑体" panose="02010609060101010101" pitchFamily="49" charset="-122"/>
                          <a:ea typeface="黑体" panose="02010609060101010101" pitchFamily="49" charset="-122"/>
                          <a:cs typeface="黑体" panose="02010609060101010101" pitchFamily="49" charset="-122"/>
                        </a:rPr>
                        <a:t>受理税务机关（章）：</a:t>
                      </a:r>
                      <a:r>
                        <a:rPr lang="en-US" sz="800" b="1">
                          <a:latin typeface="宋体" panose="02010600030101010101" pitchFamily="2" charset="-122"/>
                          <a:ea typeface="宋体" panose="02010600030101010101" pitchFamily="2" charset="-122"/>
                          <a:cs typeface="宋体" panose="02010600030101010101" pitchFamily="2" charset="-122"/>
                        </a:rPr>
                        <a:t> </a:t>
                      </a:r>
                      <a:r>
                        <a:rPr lang="en-US" sz="1000" b="1">
                          <a:latin typeface="黑体" panose="02010609060101010101" pitchFamily="49" charset="-122"/>
                          <a:ea typeface="黑体" panose="02010609060101010101" pitchFamily="49" charset="-122"/>
                          <a:cs typeface="黑体" panose="02010609060101010101" pitchFamily="49" charset="-122"/>
                        </a:rPr>
                        <a:t>受理日期：	年	月	日</a:t>
                      </a:r>
                      <a:endParaRPr lang="en-US" altLang="en-US" sz="1000" b="1">
                        <a:latin typeface="黑体" panose="02010609060101010101" pitchFamily="49" charset="-122"/>
                        <a:ea typeface="黑体" panose="02010609060101010101" pitchFamily="49" charset="-122"/>
                        <a:cs typeface="黑体" panose="02010609060101010101" pitchFamily="49" charset="-122"/>
                      </a:endParaRPr>
                    </a:p>
                  </a:txBody>
                  <a:tcPr marL="0" marR="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bl>
          </a:graphicData>
        </a:graphic>
      </p:graphicFrame>
      <p:pic>
        <p:nvPicPr>
          <p:cNvPr id="313467" name="图片 4"/>
          <p:cNvPicPr/>
          <p:nvPr/>
        </p:nvPicPr>
        <p:blipFill>
          <a:blip r:embed="rId1"/>
          <a:stretch>
            <a:fillRect/>
          </a:stretch>
        </p:blipFill>
        <p:spPr>
          <a:xfrm>
            <a:off x="1741488" y="1060450"/>
            <a:ext cx="946150" cy="950913"/>
          </a:xfrm>
          <a:prstGeom prst="rect">
            <a:avLst/>
          </a:prstGeom>
          <a:noFill/>
          <a:ln w="9525">
            <a:noFill/>
          </a:ln>
        </p:spPr>
      </p:pic>
    </p:spTree>
  </p:cSld>
  <p:clrMapOvr>
    <a:masterClrMapping/>
  </p:clrMapOvr>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3*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3*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3*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3*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3*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79_3*l_h_i*1_3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9_3*l_h_a*1_3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79_3*l_h_f*1_3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79_3*l_h_i*1_3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3*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3*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3*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9_3*l_h_i*1_1_3"/>
  <p:tag name="KSO_WM_TEMPLATE_CATEGORY" val="diagram"/>
  <p:tag name="KSO_WM_TEMPLATE_INDEX" val="202279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5.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3*l_h_x*1_1_1"/>
  <p:tag name="KSO_WM_TEMPLATE_CATEGORY" val="diagram"/>
  <p:tag name="KSO_WM_TEMPLATE_INDEX" val="20227979"/>
  <p:tag name="KSO_WM_UNIT_LAYERLEVEL" val="1_1_1"/>
  <p:tag name="KSO_WM_TAG_VERSION" val="1.0"/>
  <p:tag name="KSO_WM_BEAUTIFY_FLAG" val="#wm#"/>
</p:tagLst>
</file>

<file path=ppt/tags/tag26.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3*l_h_x*1_2_1"/>
  <p:tag name="KSO_WM_TEMPLATE_CATEGORY" val="diagram"/>
  <p:tag name="KSO_WM_TEMPLATE_INDEX" val="20227979"/>
  <p:tag name="KSO_WM_UNIT_LAYERLEVEL" val="1_1_1"/>
  <p:tag name="KSO_WM_TAG_VERSION" val="1.0"/>
  <p:tag name="KSO_WM_BEAUTIFY_FLAG" val="#wm#"/>
</p:tagLst>
</file>

<file path=ppt/tags/tag27.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9_3*l_h_x*1_3_1"/>
  <p:tag name="KSO_WM_TEMPLATE_CATEGORY" val="diagram"/>
  <p:tag name="KSO_WM_TEMPLATE_INDEX" val="20227979"/>
  <p:tag name="KSO_WM_UNIT_LAYERLEVEL" val="1_1_1"/>
  <p:tag name="KSO_WM_TAG_VERSION" val="1.0"/>
  <p:tag name="KSO_WM_BEAUTIFY_FLAG" val="#wm#"/>
</p:tagLst>
</file>

<file path=ppt/tags/tag28.xml><?xml version="1.0" encoding="utf-8"?>
<p:tagLst xmlns:p="http://schemas.openxmlformats.org/presentationml/2006/main">
  <p:tag name="MH" val="20161022203400"/>
  <p:tag name="MH_LIBRARY" val="GRAPHIC"/>
  <p:tag name="MH_TYPE" val="Other"/>
  <p:tag name="MH_ORDER" val="1"/>
</p:tagLst>
</file>

<file path=ppt/tags/tag29.xml><?xml version="1.0" encoding="utf-8"?>
<p:tagLst xmlns:p="http://schemas.openxmlformats.org/presentationml/2006/main">
  <p:tag name="MH" val="20161022203400"/>
  <p:tag name="MH_LIBRARY" val="GRAPHIC"/>
  <p:tag name="MH_TYPE" val="Other"/>
  <p:tag name="MH_ORDER" val="3"/>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MH" val="20160830110146"/>
  <p:tag name="MH_LIBRARY" val="CONTENTS"/>
  <p:tag name="MH_TYPE" val="OTHERS"/>
  <p:tag name="ID" val="553512"/>
</p:tagLst>
</file>

<file path=ppt/tags/tag31.xml><?xml version="1.0" encoding="utf-8"?>
<p:tagLst xmlns:p="http://schemas.openxmlformats.org/presentationml/2006/main">
  <p:tag name="MH" val="20160830110146"/>
  <p:tag name="MH_LIBRARY" val="CONTENTS"/>
  <p:tag name="MH_TYPE" val="OTHERS"/>
  <p:tag name="ID" val="553512"/>
</p:tagLst>
</file>

<file path=ppt/tags/tag32.xml><?xml version="1.0" encoding="utf-8"?>
<p:tagLst xmlns:p="http://schemas.openxmlformats.org/presentationml/2006/main">
  <p:tag name="MH" val="20161022192605"/>
  <p:tag name="MH_LIBRARY" val="GRAPHIC"/>
  <p:tag name="MH_TYPE" val="Text"/>
  <p:tag name="MH_ORDER" val="1"/>
</p:tagLst>
</file>

<file path=ppt/tags/tag33.xml><?xml version="1.0" encoding="utf-8"?>
<p:tagLst xmlns:p="http://schemas.openxmlformats.org/presentationml/2006/main">
  <p:tag name="MH" val="20161022192605"/>
  <p:tag name="MH_LIBRARY" val="GRAPHIC"/>
  <p:tag name="MH_TYPE" val="Text"/>
  <p:tag name="MH_ORDER" val="3"/>
</p:tagLst>
</file>

<file path=ppt/tags/tag34.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35.xml><?xml version="1.0" encoding="utf-8"?>
<p:tagLst xmlns:p="http://schemas.openxmlformats.org/presentationml/2006/main">
  <p:tag name="COMMONDATA" val="eyJoZGlkIjoiYTVhMzUzYzA1OWE2YTZhOTEzZGE3MDg3NWE2YTcxMjAifQ=="/>
</p:tagLst>
</file>

<file path=ppt/tags/tag4.xml><?xml version="1.0" encoding="utf-8"?>
<p:tagLst xmlns:p="http://schemas.openxmlformats.org/presentationml/2006/main">
  <p:tag name="MH" val="20161022203400"/>
  <p:tag name="MH_LIBRARY" val="GRAPHIC"/>
  <p:tag name="MH_TYPE" val="Other"/>
  <p:tag name="MH_ORDER" val="4"/>
</p:tagLst>
</file>

<file path=ppt/tags/tag5.xml><?xml version="1.0" encoding="utf-8"?>
<p:tagLst xmlns:p="http://schemas.openxmlformats.org/presentationml/2006/main">
  <p:tag name="MH" val="20160830110146"/>
  <p:tag name="MH_LIBRARY" val="CONTENTS"/>
  <p:tag name="MH_TYPE" val="OTHERS"/>
  <p:tag name="ID" val="553512"/>
</p:tagLst>
</file>

<file path=ppt/tags/tag6.xml><?xml version="1.0" encoding="utf-8"?>
<p:tagLst xmlns:p="http://schemas.openxmlformats.org/presentationml/2006/main">
  <p:tag name="MH" val="20161022192605"/>
  <p:tag name="MH_LIBRARY" val="GRAPHIC"/>
  <p:tag name="MH_TYPE" val="Text"/>
  <p:tag name="MH_ORDER" val="1"/>
</p:tagLst>
</file>

<file path=ppt/tags/tag7.xml><?xml version="1.0" encoding="utf-8"?>
<p:tagLst xmlns:p="http://schemas.openxmlformats.org/presentationml/2006/main">
  <p:tag name="MH" val="20161022192605"/>
  <p:tag name="MH_LIBRARY" val="GRAPHIC"/>
  <p:tag name="MH_TYPE" val="Text"/>
  <p:tag name="MH_ORDER" val="2"/>
</p:tagLst>
</file>

<file path=ppt/tags/tag8.xml><?xml version="1.0" encoding="utf-8"?>
<p:tagLst xmlns:p="http://schemas.openxmlformats.org/presentationml/2006/main">
  <p:tag name="MH" val="20161022192605"/>
  <p:tag name="MH_LIBRARY" val="GRAPHIC"/>
  <p:tag name="MH_TYPE" val="Text"/>
  <p:tag name="MH_ORDER" val="3"/>
</p:tagLst>
</file>

<file path=ppt/tags/tag9.xml><?xml version="1.0" encoding="utf-8"?>
<p:tagLst xmlns:p="http://schemas.openxmlformats.org/presentationml/2006/main">
  <p:tag name="MH" val="20161022192605"/>
  <p:tag name="MH_LIBRARY" val="GRAPHIC"/>
  <p:tag name="MH_TYPE" val="Text"/>
  <p:tag name="MH_ORDER" val="4"/>
</p:tagLst>
</file>

<file path=ppt/theme/theme1.xml><?xml version="1.0" encoding="utf-8"?>
<a:theme xmlns:a="http://schemas.openxmlformats.org/drawingml/2006/main" name="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20617</Words>
  <Application>WPS 演示</Application>
  <PresentationFormat/>
  <Paragraphs>1702</Paragraphs>
  <Slides>105</Slides>
  <Notes>0</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105</vt:i4>
      </vt:variant>
    </vt:vector>
  </HeadingPairs>
  <TitlesOfParts>
    <vt:vector size="122" baseType="lpstr">
      <vt:lpstr>Arial</vt:lpstr>
      <vt:lpstr>宋体</vt:lpstr>
      <vt:lpstr>Wingdings</vt:lpstr>
      <vt:lpstr>文鼎中特广告体</vt:lpstr>
      <vt:lpstr>黑体</vt:lpstr>
      <vt:lpstr>楷体_GB2312</vt:lpstr>
      <vt:lpstr>新宋体</vt:lpstr>
      <vt:lpstr>微软雅黑</vt:lpstr>
      <vt:lpstr>Tahoma</vt:lpstr>
      <vt:lpstr>Times New Roman</vt:lpstr>
      <vt:lpstr>华文新魏</vt:lpstr>
      <vt:lpstr>Calibri</vt:lpstr>
      <vt:lpstr>思源黑体 CN Heavy</vt:lpstr>
      <vt:lpstr>Arial Unicode MS</vt:lpstr>
      <vt:lpstr>模板</vt:lpstr>
      <vt:lpstr>3_模板</vt:lpstr>
      <vt:lpstr>5_模板</vt:lpstr>
      <vt:lpstr>项目三   消费税计算与申报</vt:lpstr>
      <vt:lpstr>PowerPoint 演示文稿</vt:lpstr>
      <vt:lpstr>PowerPoint 演示文稿</vt:lpstr>
      <vt:lpstr>PowerPoint 演示文稿</vt:lpstr>
      <vt:lpstr>PowerPoint 演示文稿</vt:lpstr>
      <vt:lpstr>PowerPoint 演示文稿</vt:lpstr>
      <vt:lpstr>AC</vt:lpstr>
      <vt:lpstr>二、消费税的纳税义务人</vt:lpstr>
      <vt:lpstr>三、消费税的税目与税率（★）</vt:lpstr>
      <vt:lpstr>续表</vt:lpstr>
      <vt:lpstr>PowerPoint 演示文稿</vt:lpstr>
      <vt:lpstr>（二）税率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2、从量计征</vt:lpstr>
      <vt:lpstr>黄酒，啤酒以吨为税额单位，汽油，柴油是以升为税额单位。</vt:lpstr>
      <vt:lpstr>PowerPoint 演示文稿</vt:lpstr>
      <vt:lpstr>3、复合计征(即从价+从量，如卷烟、白酒)</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ABC</vt:lpstr>
      <vt:lpstr>二、自产自用应税消费品应纳税额的计算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五、准予从消费税应纳税额中抵扣税款的计算</vt:lpstr>
      <vt:lpstr>PowerPoint 演示文稿</vt:lpstr>
      <vt:lpstr>PowerPoint 演示文稿</vt:lpstr>
      <vt:lpstr>PowerPoint 演示文稿</vt:lpstr>
      <vt:lpstr>PowerPoint 演示文稿</vt:lpstr>
      <vt:lpstr>特点：</vt:lpstr>
      <vt:lpstr>PowerPoint 演示文稿</vt:lpstr>
      <vt:lpstr>PowerPoint 演示文稿</vt:lpstr>
      <vt:lpstr>练一练</vt:lpstr>
      <vt:lpstr>PowerPoint 演示文稿</vt:lpstr>
      <vt:lpstr>PowerPoint 演示文稿</vt:lpstr>
      <vt:lpstr>PowerPoint 演示文稿</vt:lpstr>
      <vt:lpstr>PowerPoint 演示文稿</vt:lpstr>
      <vt:lpstr>学中做</vt:lpstr>
      <vt:lpstr>PowerPoint 演示文稿</vt:lpstr>
      <vt:lpstr>PowerPoint 演示文稿</vt:lpstr>
      <vt:lpstr>PowerPoint 演示文稿</vt:lpstr>
      <vt:lpstr>任务三  出口应税消费品 退（免）税的计算 </vt:lpstr>
      <vt:lpstr>PowerPoint 演示文稿</vt:lpstr>
      <vt:lpstr>PowerPoint 演示文稿</vt:lpstr>
      <vt:lpstr>PowerPoint 演示文稿</vt:lpstr>
      <vt:lpstr>PowerPoint 演示文稿</vt:lpstr>
      <vt:lpstr>任务四  消费税纳税申报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ABCD</vt:lpstr>
      <vt:lpstr>ABD</vt:lpstr>
      <vt:lpstr>PowerPoint 演示文稿</vt:lpstr>
      <vt:lpstr>PowerPoint 演示文稿</vt:lpstr>
      <vt:lpstr>PowerPoint 演示文稿</vt:lpstr>
      <vt:lpstr>五、纳税申报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星回°</cp:lastModifiedBy>
  <cp:revision>77</cp:revision>
  <dcterms:created xsi:type="dcterms:W3CDTF">2006-03-08T06:55:00Z</dcterms:created>
  <dcterms:modified xsi:type="dcterms:W3CDTF">2023-09-22T04:09:44Z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280510966D62440E9D9404103269C12B_12</vt:lpwstr>
  </property>
</Properties>
</file>