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6"/>
  </p:notesMasterIdLst>
  <p:handoutMasterIdLst>
    <p:handoutMasterId r:id="rId67"/>
  </p:handoutMasterIdLst>
  <p:sldIdLst>
    <p:sldId id="349" r:id="rId4"/>
    <p:sldId id="371" r:id="rId5"/>
    <p:sldId id="350" r:id="rId6"/>
    <p:sldId id="351" r:id="rId7"/>
    <p:sldId id="348" r:id="rId8"/>
    <p:sldId id="391" r:id="rId9"/>
    <p:sldId id="408" r:id="rId10"/>
    <p:sldId id="409" r:id="rId11"/>
    <p:sldId id="410" r:id="rId12"/>
    <p:sldId id="411" r:id="rId13"/>
    <p:sldId id="412" r:id="rId14"/>
    <p:sldId id="413" r:id="rId15"/>
    <p:sldId id="414" r:id="rId16"/>
    <p:sldId id="415" r:id="rId17"/>
    <p:sldId id="416" r:id="rId18"/>
    <p:sldId id="417" r:id="rId19"/>
    <p:sldId id="434" r:id="rId20"/>
    <p:sldId id="435" r:id="rId21"/>
    <p:sldId id="338" r:id="rId22"/>
    <p:sldId id="352" r:id="rId23"/>
    <p:sldId id="436" r:id="rId24"/>
    <p:sldId id="437" r:id="rId25"/>
    <p:sldId id="341" r:id="rId26"/>
    <p:sldId id="438" r:id="rId27"/>
    <p:sldId id="439" r:id="rId28"/>
    <p:sldId id="440" r:id="rId29"/>
    <p:sldId id="441" r:id="rId30"/>
    <p:sldId id="442" r:id="rId31"/>
    <p:sldId id="353" r:id="rId32"/>
    <p:sldId id="443" r:id="rId33"/>
    <p:sldId id="444" r:id="rId34"/>
    <p:sldId id="445" r:id="rId35"/>
    <p:sldId id="446" r:id="rId36"/>
    <p:sldId id="354" r:id="rId37"/>
    <p:sldId id="447" r:id="rId38"/>
    <p:sldId id="448" r:id="rId39"/>
    <p:sldId id="449" r:id="rId40"/>
    <p:sldId id="450" r:id="rId41"/>
    <p:sldId id="451" r:id="rId42"/>
    <p:sldId id="343" r:id="rId43"/>
    <p:sldId id="389" r:id="rId44"/>
    <p:sldId id="452" r:id="rId45"/>
    <p:sldId id="347" r:id="rId46"/>
    <p:sldId id="453" r:id="rId47"/>
    <p:sldId id="454" r:id="rId48"/>
    <p:sldId id="455" r:id="rId49"/>
    <p:sldId id="456" r:id="rId50"/>
    <p:sldId id="345" r:id="rId51"/>
    <p:sldId id="390" r:id="rId52"/>
    <p:sldId id="457" r:id="rId53"/>
    <p:sldId id="458" r:id="rId54"/>
    <p:sldId id="459" r:id="rId55"/>
    <p:sldId id="460" r:id="rId56"/>
    <p:sldId id="461" r:id="rId57"/>
    <p:sldId id="462" r:id="rId58"/>
    <p:sldId id="463" r:id="rId59"/>
    <p:sldId id="464" r:id="rId60"/>
    <p:sldId id="465" r:id="rId61"/>
    <p:sldId id="466" r:id="rId62"/>
    <p:sldId id="467" r:id="rId63"/>
    <p:sldId id="468" r:id="rId64"/>
    <p:sldId id="355" r:id="rId65"/>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323E"/>
    <a:srgbClr val="C5E0E5"/>
    <a:srgbClr val="606F78"/>
    <a:srgbClr val="57CDAB"/>
    <a:srgbClr val="30A081"/>
    <a:srgbClr val="BEECDF"/>
    <a:srgbClr val="9AE2CD"/>
    <a:srgbClr val="548235"/>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0" Type="http://schemas.openxmlformats.org/officeDocument/2006/relationships/tableStyles" Target="tableStyles.xml"/><Relationship Id="rId7" Type="http://schemas.openxmlformats.org/officeDocument/2006/relationships/slide" Target="slides/slide4.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handoutMaster" Target="handoutMasters/handoutMaster1.xml"/><Relationship Id="rId66" Type="http://schemas.openxmlformats.org/officeDocument/2006/relationships/notesMaster" Target="notesMasters/notesMaster1.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latin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cs typeface="黑体" panose="02010609060101010101" charset="-122"/>
              </a:rPr>
            </a:fld>
            <a:endParaRPr lang="zh-CN" altLang="en-US">
              <a:cs typeface="黑体" panose="02010609060101010101" charset="-122"/>
            </a:endParaRPr>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latin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cs typeface="黑体" panose="02010609060101010101" charset="-122"/>
              </a:rPr>
            </a:fld>
            <a:endParaRPr lang="zh-CN" altLang="en-US">
              <a:cs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mn-ea"/>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mn-ea"/>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mn-ea"/>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mn-ea"/>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mn-ea"/>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cs typeface="黑体" panose="02010609060101010101" charset="-122"/>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cs typeface="黑体" panose="02010609060101010101" charset="-122"/>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黑体" panose="02010609060101010101"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cs typeface="黑体" panose="02010609060101010101" charset="-122"/>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cs typeface="黑体" panose="02010609060101010101" charset="-122"/>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cs typeface="黑体" panose="02010609060101010101" charset="-122"/>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mj-ea"/>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8.jpeg"/><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7" Type="http://schemas.openxmlformats.org/officeDocument/2006/relationships/slideLayout" Target="../slideLayouts/slideLayout3.xml"/><Relationship Id="rId16" Type="http://schemas.openxmlformats.org/officeDocument/2006/relationships/tags" Target="../tags/tag28.xml"/><Relationship Id="rId15" Type="http://schemas.openxmlformats.org/officeDocument/2006/relationships/tags" Target="../tags/tag27.xml"/><Relationship Id="rId14" Type="http://schemas.openxmlformats.org/officeDocument/2006/relationships/tags" Target="../tags/tag26.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7" Type="http://schemas.openxmlformats.org/officeDocument/2006/relationships/slideLayout" Target="../slideLayouts/slideLayout3.xml"/><Relationship Id="rId16" Type="http://schemas.openxmlformats.org/officeDocument/2006/relationships/tags" Target="../tags/tag44.xml"/><Relationship Id="rId15" Type="http://schemas.openxmlformats.org/officeDocument/2006/relationships/tags" Target="../tags/tag43.xml"/><Relationship Id="rId14" Type="http://schemas.openxmlformats.org/officeDocument/2006/relationships/tags" Target="../tags/tag42.xml"/><Relationship Id="rId13" Type="http://schemas.openxmlformats.org/officeDocument/2006/relationships/tags" Target="../tags/tag41.xml"/><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4.jpeg"/><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0" Type="http://schemas.openxmlformats.org/officeDocument/2006/relationships/slideLayout" Target="../slideLayouts/slideLayout3.xml"/><Relationship Id="rId1" Type="http://schemas.openxmlformats.org/officeDocument/2006/relationships/tags" Target="../tags/tag4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7.jpeg"/><Relationship Id="rId1"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GIF"/></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2.png"/><Relationship Id="rId1" Type="http://schemas.openxmlformats.org/officeDocument/2006/relationships/image" Target="../media/image21.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4.jpeg"/><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5.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8.jpeg"/><Relationship Id="rId1" Type="http://schemas.openxmlformats.org/officeDocument/2006/relationships/image" Target="../media/image27.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jpeg"/></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s>
</file>

<file path=ppt/slides/_rels/slide39.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7" Type="http://schemas.openxmlformats.org/officeDocument/2006/relationships/slideLayout" Target="../slideLayouts/slideLayout3.xml"/><Relationship Id="rId16" Type="http://schemas.openxmlformats.org/officeDocument/2006/relationships/tags" Target="../tags/tag74.xml"/><Relationship Id="rId15" Type="http://schemas.openxmlformats.org/officeDocument/2006/relationships/tags" Target="../tags/tag73.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tags" Target="../tags/tag5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2.jpeg"/><Relationship Id="rId1" Type="http://schemas.openxmlformats.org/officeDocument/2006/relationships/image" Target="../media/image3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4.jpeg"/><Relationship Id="rId1" Type="http://schemas.openxmlformats.org/officeDocument/2006/relationships/image" Target="../media/image33.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5.jpe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7.jpeg"/><Relationship Id="rId1" Type="http://schemas.openxmlformats.org/officeDocument/2006/relationships/image" Target="../media/image36.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8.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jpeg"/><Relationship Id="rId1" Type="http://schemas.openxmlformats.org/officeDocument/2006/relationships/image" Target="../media/image1.jpe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0.jpeg"/><Relationship Id="rId1" Type="http://schemas.openxmlformats.org/officeDocument/2006/relationships/image" Target="../media/image39.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1.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2.jpeg"/></Relationships>
</file>

<file path=ppt/slides/_rels/slide53.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1" Type="http://schemas.openxmlformats.org/officeDocument/2006/relationships/slideLayout" Target="../slideLayouts/slideLayout3.xml"/><Relationship Id="rId30" Type="http://schemas.openxmlformats.org/officeDocument/2006/relationships/tags" Target="../tags/tag104.xml"/><Relationship Id="rId3" Type="http://schemas.openxmlformats.org/officeDocument/2006/relationships/tags" Target="../tags/tag77.xml"/><Relationship Id="rId29" Type="http://schemas.openxmlformats.org/officeDocument/2006/relationships/tags" Target="../tags/tag103.xml"/><Relationship Id="rId28" Type="http://schemas.openxmlformats.org/officeDocument/2006/relationships/tags" Target="../tags/tag102.xml"/><Relationship Id="rId27" Type="http://schemas.openxmlformats.org/officeDocument/2006/relationships/tags" Target="../tags/tag101.xml"/><Relationship Id="rId26" Type="http://schemas.openxmlformats.org/officeDocument/2006/relationships/tags" Target="../tags/tag100.xml"/><Relationship Id="rId25" Type="http://schemas.openxmlformats.org/officeDocument/2006/relationships/tags" Target="../tags/tag99.xml"/><Relationship Id="rId24" Type="http://schemas.openxmlformats.org/officeDocument/2006/relationships/tags" Target="../tags/tag98.xml"/><Relationship Id="rId23" Type="http://schemas.openxmlformats.org/officeDocument/2006/relationships/tags" Target="../tags/tag97.xml"/><Relationship Id="rId22" Type="http://schemas.openxmlformats.org/officeDocument/2006/relationships/tags" Target="../tags/tag96.xml"/><Relationship Id="rId21" Type="http://schemas.openxmlformats.org/officeDocument/2006/relationships/tags" Target="../tags/tag95.xml"/><Relationship Id="rId20" Type="http://schemas.openxmlformats.org/officeDocument/2006/relationships/tags" Target="../tags/tag94.xml"/><Relationship Id="rId2" Type="http://schemas.openxmlformats.org/officeDocument/2006/relationships/tags" Target="../tags/tag76.xml"/><Relationship Id="rId19" Type="http://schemas.openxmlformats.org/officeDocument/2006/relationships/tags" Target="../tags/tag93.xml"/><Relationship Id="rId18" Type="http://schemas.openxmlformats.org/officeDocument/2006/relationships/tags" Target="../tags/tag92.xml"/><Relationship Id="rId17" Type="http://schemas.openxmlformats.org/officeDocument/2006/relationships/tags" Target="../tags/tag91.xml"/><Relationship Id="rId16" Type="http://schemas.openxmlformats.org/officeDocument/2006/relationships/tags" Target="../tags/tag90.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tags" Target="../tags/tag87.xml"/><Relationship Id="rId12" Type="http://schemas.openxmlformats.org/officeDocument/2006/relationships/tags" Target="../tags/tag86.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tags" Target="../tags/tag75.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4.png"/><Relationship Id="rId1" Type="http://schemas.openxmlformats.org/officeDocument/2006/relationships/image" Target="../media/image43.jpeg"/></Relationships>
</file>

<file path=ppt/slides/_rels/slide5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0" Type="http://schemas.openxmlformats.org/officeDocument/2006/relationships/slideLayout" Target="../slideLayouts/slideLayout3.xml"/><Relationship Id="rId3" Type="http://schemas.openxmlformats.org/officeDocument/2006/relationships/tags" Target="../tags/tag107.xml"/><Relationship Id="rId29" Type="http://schemas.openxmlformats.org/officeDocument/2006/relationships/image" Target="../media/image1.svg"/><Relationship Id="rId28" Type="http://schemas.openxmlformats.org/officeDocument/2006/relationships/image" Target="../media/image45.png"/><Relationship Id="rId27" Type="http://schemas.openxmlformats.org/officeDocument/2006/relationships/tags" Target="../tags/tag131.xml"/><Relationship Id="rId26" Type="http://schemas.openxmlformats.org/officeDocument/2006/relationships/tags" Target="../tags/tag130.xml"/><Relationship Id="rId25" Type="http://schemas.openxmlformats.org/officeDocument/2006/relationships/tags" Target="../tags/tag129.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tags" Target="../tags/tag106.xml"/><Relationship Id="rId19" Type="http://schemas.openxmlformats.org/officeDocument/2006/relationships/tags" Target="../tags/tag123.xml"/><Relationship Id="rId18" Type="http://schemas.openxmlformats.org/officeDocument/2006/relationships/tags" Target="../tags/tag122.xml"/><Relationship Id="rId17" Type="http://schemas.openxmlformats.org/officeDocument/2006/relationships/tags" Target="../tags/tag121.xml"/><Relationship Id="rId16" Type="http://schemas.openxmlformats.org/officeDocument/2006/relationships/tags" Target="../tags/tag120.xml"/><Relationship Id="rId15" Type="http://schemas.openxmlformats.org/officeDocument/2006/relationships/tags" Target="../tags/tag119.xml"/><Relationship Id="rId14" Type="http://schemas.openxmlformats.org/officeDocument/2006/relationships/tags" Target="../tags/tag118.xml"/><Relationship Id="rId13" Type="http://schemas.openxmlformats.org/officeDocument/2006/relationships/tags" Target="../tags/tag117.xml"/><Relationship Id="rId12" Type="http://schemas.openxmlformats.org/officeDocument/2006/relationships/tags" Target="../tags/tag116.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tags" Target="../tags/tag105.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47.jpeg"/><Relationship Id="rId1" Type="http://schemas.openxmlformats.org/officeDocument/2006/relationships/image" Target="../media/image46.jpeg"/></Relationships>
</file>

<file path=ppt/slides/_rels/slide57.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2" Type="http://schemas.openxmlformats.org/officeDocument/2006/relationships/slideLayout" Target="../slideLayouts/slideLayout3.xml"/><Relationship Id="rId21" Type="http://schemas.openxmlformats.org/officeDocument/2006/relationships/tags" Target="../tags/tag152.xml"/><Relationship Id="rId20" Type="http://schemas.openxmlformats.org/officeDocument/2006/relationships/tags" Target="../tags/tag151.xml"/><Relationship Id="rId2" Type="http://schemas.openxmlformats.org/officeDocument/2006/relationships/tags" Target="../tags/tag133.xml"/><Relationship Id="rId19" Type="http://schemas.openxmlformats.org/officeDocument/2006/relationships/tags" Target="../tags/tag150.xml"/><Relationship Id="rId18" Type="http://schemas.openxmlformats.org/officeDocument/2006/relationships/tags" Target="../tags/tag149.xml"/><Relationship Id="rId17" Type="http://schemas.openxmlformats.org/officeDocument/2006/relationships/tags" Target="../tags/tag148.xml"/><Relationship Id="rId16" Type="http://schemas.openxmlformats.org/officeDocument/2006/relationships/tags" Target="../tags/tag147.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58.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9" Type="http://schemas.openxmlformats.org/officeDocument/2006/relationships/slideLayout" Target="../slideLayouts/slideLayout3.xml"/><Relationship Id="rId18" Type="http://schemas.openxmlformats.org/officeDocument/2006/relationships/tags" Target="../tags/tag170.xml"/><Relationship Id="rId17" Type="http://schemas.openxmlformats.org/officeDocument/2006/relationships/tags" Target="../tags/tag169.xml"/><Relationship Id="rId16" Type="http://schemas.openxmlformats.org/officeDocument/2006/relationships/tags" Target="../tags/tag168.xml"/><Relationship Id="rId15" Type="http://schemas.openxmlformats.org/officeDocument/2006/relationships/tags" Target="../tags/tag167.xml"/><Relationship Id="rId14" Type="http://schemas.openxmlformats.org/officeDocument/2006/relationships/tags" Target="../tags/tag166.xml"/><Relationship Id="rId13" Type="http://schemas.openxmlformats.org/officeDocument/2006/relationships/tags" Target="../tags/tag165.xml"/><Relationship Id="rId12" Type="http://schemas.openxmlformats.org/officeDocument/2006/relationships/tags" Target="../tags/tag164.xml"/><Relationship Id="rId11" Type="http://schemas.openxmlformats.org/officeDocument/2006/relationships/tags" Target="../tags/tag163.xml"/><Relationship Id="rId10" Type="http://schemas.openxmlformats.org/officeDocument/2006/relationships/tags" Target="../tags/tag162.xml"/><Relationship Id="rId1" Type="http://schemas.openxmlformats.org/officeDocument/2006/relationships/tags" Target="../tags/tag153.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8.jpe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slideLayout" Target="../slideLayouts/slideLayout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9" Type="http://schemas.openxmlformats.org/officeDocument/2006/relationships/tags" Target="../tags/tag179.xml"/><Relationship Id="rId8" Type="http://schemas.openxmlformats.org/officeDocument/2006/relationships/tags" Target="../tags/tag17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5" Type="http://schemas.openxmlformats.org/officeDocument/2006/relationships/slideLayout" Target="../slideLayouts/slideLayout3.xml"/><Relationship Id="rId24" Type="http://schemas.openxmlformats.org/officeDocument/2006/relationships/tags" Target="../tags/tag194.xml"/><Relationship Id="rId23" Type="http://schemas.openxmlformats.org/officeDocument/2006/relationships/tags" Target="../tags/tag193.xml"/><Relationship Id="rId22" Type="http://schemas.openxmlformats.org/officeDocument/2006/relationships/tags" Target="../tags/tag192.xml"/><Relationship Id="rId21" Type="http://schemas.openxmlformats.org/officeDocument/2006/relationships/tags" Target="../tags/tag191.xml"/><Relationship Id="rId20" Type="http://schemas.openxmlformats.org/officeDocument/2006/relationships/tags" Target="../tags/tag190.xml"/><Relationship Id="rId2" Type="http://schemas.openxmlformats.org/officeDocument/2006/relationships/tags" Target="../tags/tag172.xml"/><Relationship Id="rId19" Type="http://schemas.openxmlformats.org/officeDocument/2006/relationships/tags" Target="../tags/tag189.xml"/><Relationship Id="rId18" Type="http://schemas.openxmlformats.org/officeDocument/2006/relationships/tags" Target="../tags/tag188.xml"/><Relationship Id="rId17" Type="http://schemas.openxmlformats.org/officeDocument/2006/relationships/tags" Target="../tags/tag187.xml"/><Relationship Id="rId16" Type="http://schemas.openxmlformats.org/officeDocument/2006/relationships/tags" Target="../tags/tag186.xml"/><Relationship Id="rId15" Type="http://schemas.openxmlformats.org/officeDocument/2006/relationships/tags" Target="../tags/tag185.xml"/><Relationship Id="rId14" Type="http://schemas.openxmlformats.org/officeDocument/2006/relationships/tags" Target="../tags/tag184.xml"/><Relationship Id="rId13" Type="http://schemas.openxmlformats.org/officeDocument/2006/relationships/tags" Target="../tags/tag183.xml"/><Relationship Id="rId12" Type="http://schemas.openxmlformats.org/officeDocument/2006/relationships/tags" Target="../tags/tag182.xml"/><Relationship Id="rId11" Type="http://schemas.openxmlformats.org/officeDocument/2006/relationships/tags" Target="../tags/tag181.xml"/><Relationship Id="rId10" Type="http://schemas.openxmlformats.org/officeDocument/2006/relationships/tags" Target="../tags/tag180.xml"/><Relationship Id="rId1" Type="http://schemas.openxmlformats.org/officeDocument/2006/relationships/tags" Target="../tags/tag171.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9.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rPr>
              <a:t>北京出版社</a:t>
            </a:r>
            <a:endParaRPr lang="zh-CN" altLang="en-US" sz="3200">
              <a:solidFill>
                <a:schemeClr val="bg1"/>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三、消息的种类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553910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（五）述评性消息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述评性消息也称记者述评或新闻分析，是一种报道事实和评论事实兼而有之的消息种类。夹叙夹议，读后让人既有新知，又有新悟，是述评性消息的突出特点。西方新闻界称之为“新闻分析”，也有人将其归入新闻的边缘文体之列。林荣强认为：“述评性新闻是介于纯新闻和新闻评论之间的一种报道方式。”述评性消息其实就是由记者直接议论的消息。它在写作形式上同一般消息没有区别，也由导语、背景、主体、结尾等几个部分组成。述评性消息在写作上最大的特点就是夹叙夹议，甚至颇有些论文的味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3" name="图片 102"/>
          <p:cNvPicPr/>
          <p:nvPr/>
        </p:nvPicPr>
        <p:blipFill>
          <a:blip r:embed="rId1"/>
          <a:stretch>
            <a:fillRect/>
          </a:stretch>
        </p:blipFill>
        <p:spPr>
          <a:xfrm>
            <a:off x="7026275" y="1351915"/>
            <a:ext cx="3773805" cy="46672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三、消息的种类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5539105" cy="203009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（六）人物消息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全面反映新闻人物的通讯有许多脍炙人口的佳作，如《县委书记的榜样——焦裕禄》等。而人物新闻则是主题更集中、时效更强、篇幅更短的一种消息种类。报纸上常见的人物新闻往往从某一个侧面去反映人物的性格、精神、境界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5" name="图片 104"/>
          <p:cNvPicPr/>
          <p:nvPr/>
        </p:nvPicPr>
        <p:blipFill>
          <a:blip r:embed="rId1"/>
          <a:stretch>
            <a:fillRect/>
          </a:stretch>
        </p:blipFill>
        <p:spPr>
          <a:xfrm>
            <a:off x="6986270" y="931545"/>
            <a:ext cx="3725545" cy="5434330"/>
          </a:xfrm>
          <a:prstGeom prst="rect">
            <a:avLst/>
          </a:prstGeom>
          <a:noFill/>
          <a:ln w="9525">
            <a:noFill/>
          </a:ln>
        </p:spPr>
      </p:pic>
      <p:pic>
        <p:nvPicPr>
          <p:cNvPr id="106" name="图片 105"/>
          <p:cNvPicPr/>
          <p:nvPr/>
        </p:nvPicPr>
        <p:blipFill>
          <a:blip r:embed="rId2"/>
          <a:stretch>
            <a:fillRect/>
          </a:stretch>
        </p:blipFill>
        <p:spPr>
          <a:xfrm>
            <a:off x="1073785" y="3190875"/>
            <a:ext cx="4808855" cy="31743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linds(horizontal)">
                                      <p:cBhvr>
                                        <p:cTn id="7" dur="500"/>
                                        <p:tgtEl>
                                          <p:spTgt spid="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wipe(down)">
                                      <p:cBhvr>
                                        <p:cTn id="12"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四、消息的格式与写作方法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5539105"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（一）标题</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标题是消息的眼睛，拟写得好，可以吸引读者；拟写得差，一篇好消息也会被埋没。可见标题有着向读者推荐的作用。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消息的标题必须简明、准确地概括消息的内容，帮助读者理解报道的事实。消息标题通常有单行题和多行题两种形式。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单行题</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单行题即只有正题，是新闻内容的高度概括。例如，救活“鸳鸯”换回外汇。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多行题</a:t>
            </a:r>
            <a:endParaRPr kumimoji="0" sz="1600" b="1"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多行题由引题、正题和副题组成。引题为第一行，揭示消息意义，交代背景，指出时间，烘托气氛；正题也就是主题，在引题下方，在于说明消息的内容，揭示中心；主标题之下的是副标题，对正题起补充作用。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7" name="图片 106"/>
          <p:cNvPicPr/>
          <p:nvPr/>
        </p:nvPicPr>
        <p:blipFill>
          <a:blip r:embed="rId1"/>
          <a:stretch>
            <a:fillRect/>
          </a:stretch>
        </p:blipFill>
        <p:spPr>
          <a:xfrm>
            <a:off x="6734175" y="1438910"/>
            <a:ext cx="4543425" cy="44291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blinds(horizontal)">
                                      <p:cBhvr>
                                        <p:cTn id="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四、消息的格式与写作方法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553910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（二）导语</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4" name="泪滴形 23"/>
          <p:cNvSpPr/>
          <p:nvPr>
            <p:custDataLst>
              <p:tags r:id="rId1"/>
            </p:custDataLst>
          </p:nvPr>
        </p:nvSpPr>
        <p:spPr>
          <a:xfrm flipH="1">
            <a:off x="6152956" y="3478891"/>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 name="泪滴形 1"/>
          <p:cNvSpPr/>
          <p:nvPr>
            <p:custDataLst>
              <p:tags r:id="rId2"/>
            </p:custDataLst>
          </p:nvPr>
        </p:nvSpPr>
        <p:spPr>
          <a:xfrm rot="16200000" flipH="1">
            <a:off x="6138356" y="1947311"/>
            <a:ext cx="1435100" cy="1428070"/>
          </a:xfrm>
          <a:prstGeom prst="teardrop">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1" name="任意多边形 10"/>
          <p:cNvSpPr/>
          <p:nvPr>
            <p:custDataLst>
              <p:tags r:id="rId3"/>
            </p:custDataLst>
          </p:nvPr>
        </p:nvSpPr>
        <p:spPr bwMode="auto">
          <a:xfrm>
            <a:off x="6586104" y="3908524"/>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泪滴形 5"/>
          <p:cNvSpPr/>
          <p:nvPr>
            <p:custDataLst>
              <p:tags r:id="rId4"/>
            </p:custDataLst>
          </p:nvPr>
        </p:nvSpPr>
        <p:spPr>
          <a:xfrm rot="16200000" flipV="1">
            <a:off x="4630258" y="3473383"/>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2" name="任意多边形 11"/>
          <p:cNvSpPr/>
          <p:nvPr>
            <p:custDataLst>
              <p:tags r:id="rId5"/>
            </p:custDataLst>
          </p:nvPr>
        </p:nvSpPr>
        <p:spPr bwMode="auto">
          <a:xfrm>
            <a:off x="5063406" y="3903015"/>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3" name="泪滴形 22"/>
          <p:cNvSpPr/>
          <p:nvPr>
            <p:custDataLst>
              <p:tags r:id="rId6"/>
            </p:custDataLst>
          </p:nvPr>
        </p:nvSpPr>
        <p:spPr>
          <a:xfrm rot="10800000" flipH="1">
            <a:off x="4621885" y="1950826"/>
            <a:ext cx="1435100" cy="1428070"/>
          </a:xfrm>
          <a:prstGeom prst="teardrop">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3" name="任意多边形 12"/>
          <p:cNvSpPr/>
          <p:nvPr>
            <p:custDataLst>
              <p:tags r:id="rId7"/>
            </p:custDataLst>
          </p:nvPr>
        </p:nvSpPr>
        <p:spPr bwMode="auto">
          <a:xfrm>
            <a:off x="5055033" y="2380459"/>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p>
            <a:pPr algn="ctr">
              <a:lnSpc>
                <a:spcPct val="120000"/>
              </a:lnSpc>
            </a:pPr>
            <a:endParaRPr dirty="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4" name="任意多边形 13"/>
          <p:cNvSpPr/>
          <p:nvPr>
            <p:custDataLst>
              <p:tags r:id="rId8"/>
            </p:custDataLst>
          </p:nvPr>
        </p:nvSpPr>
        <p:spPr bwMode="auto">
          <a:xfrm>
            <a:off x="6571504" y="2376943"/>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p>
            <a:pPr algn="ctr">
              <a:lnSpc>
                <a:spcPct val="120000"/>
              </a:lnSpc>
            </a:pPr>
            <a:endParaRPr>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5" name="文本框 24"/>
          <p:cNvSpPr txBox="1"/>
          <p:nvPr>
            <p:custDataLst>
              <p:tags r:id="rId9"/>
            </p:custDataLst>
          </p:nvPr>
        </p:nvSpPr>
        <p:spPr bwMode="auto">
          <a:xfrm>
            <a:off x="1021100" y="1549117"/>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rPr>
              <a:t>1. 直述式</a:t>
            </a:r>
            <a:endParaRPr lang="zh-CN" altLang="en-US" b="1" spc="300">
              <a:solidFill>
                <a:srgbClr val="1F74AD"/>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0"/>
            </p:custDataLst>
          </p:nvPr>
        </p:nvSpPr>
        <p:spPr bwMode="auto">
          <a:xfrm>
            <a:off x="869315" y="1935480"/>
            <a:ext cx="3764280" cy="1809750"/>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直述式导语即把新闻中最主要、最新鲜的事实，简单直接地概括叙述出来。直述式导语的优点是开门见山，直接触及最重要的新闻事实，它是最常见的一种导语。但初学者往往分不清主次信息，一股脑儿都往导语里塞。</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7" name="文本框 26"/>
          <p:cNvSpPr txBox="1"/>
          <p:nvPr>
            <p:custDataLst>
              <p:tags r:id="rId11"/>
            </p:custDataLst>
          </p:nvPr>
        </p:nvSpPr>
        <p:spPr bwMode="auto">
          <a:xfrm>
            <a:off x="1021100" y="3705738"/>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AA3AA"/>
                </a:solidFill>
                <a:effectLst/>
                <a:latin typeface="黑体" panose="02010609060101010101" charset="-122"/>
                <a:ea typeface="微软雅黑" panose="020B0503020204020204" pitchFamily="34" charset="-122"/>
                <a:cs typeface="+mn-ea"/>
                <a:sym typeface="Arial" panose="020B0604020202020204" pitchFamily="34" charset="0"/>
              </a:rPr>
              <a:t>3. 设问式</a:t>
            </a:r>
            <a:endParaRPr lang="zh-CN" altLang="en-US" b="1" spc="300">
              <a:solidFill>
                <a:srgbClr val="1AA3AA"/>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2"/>
            </p:custDataLst>
          </p:nvPr>
        </p:nvSpPr>
        <p:spPr bwMode="auto">
          <a:xfrm>
            <a:off x="1021080" y="4100830"/>
            <a:ext cx="3593465" cy="1225550"/>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设问式导语首先提出问题或者摆出困惑，引起受众的关注和兴趣，以激起他们继续阅读下文的欲望。</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9" name="文本框 28"/>
          <p:cNvSpPr txBox="1"/>
          <p:nvPr>
            <p:custDataLst>
              <p:tags r:id="rId13"/>
            </p:custDataLst>
          </p:nvPr>
        </p:nvSpPr>
        <p:spPr bwMode="auto">
          <a:xfrm>
            <a:off x="8108633" y="3705738"/>
            <a:ext cx="2499995" cy="386080"/>
          </a:xfrm>
          <a:prstGeom prst="rect">
            <a:avLst/>
          </a:prstGeom>
          <a:noFill/>
        </p:spPr>
        <p:txBody>
          <a:bodyPr wrap="square" lIns="90000" tIns="46800" rIns="90000" bIns="0">
            <a:normAutofit/>
          </a:bodyPr>
          <a:p>
            <a:pPr fontAlgn="auto">
              <a:lnSpc>
                <a:spcPct val="120000"/>
              </a:lnSpc>
            </a:pPr>
            <a:r>
              <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rPr>
              <a:t>4. 引语式</a:t>
            </a:r>
            <a:endParaRPr lang="zh-CN" altLang="en-US" b="1" spc="300">
              <a:solidFill>
                <a:srgbClr val="69A35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30" name="文本框 29"/>
          <p:cNvSpPr txBox="1"/>
          <p:nvPr>
            <p:custDataLst>
              <p:tags r:id="rId14"/>
            </p:custDataLst>
          </p:nvPr>
        </p:nvSpPr>
        <p:spPr bwMode="auto">
          <a:xfrm>
            <a:off x="7986395" y="4100830"/>
            <a:ext cx="3649980" cy="1907540"/>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引语式导语一是要严格引用直接引语，不能改变说话者原意；二是所用引语应尽量挑选“掷地有声”的“点睛”之语，能起到一语胜千言的作用；三是引语应是容易理解的短句，句式不能太复杂。</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31" name="文本框 30"/>
          <p:cNvSpPr txBox="1"/>
          <p:nvPr>
            <p:custDataLst>
              <p:tags r:id="rId15"/>
            </p:custDataLst>
          </p:nvPr>
        </p:nvSpPr>
        <p:spPr bwMode="auto">
          <a:xfrm>
            <a:off x="7987983" y="1549117"/>
            <a:ext cx="2530475" cy="386080"/>
          </a:xfrm>
          <a:prstGeom prst="rect">
            <a:avLst/>
          </a:prstGeom>
          <a:noFill/>
        </p:spPr>
        <p:txBody>
          <a:bodyPr wrap="square" lIns="90000" tIns="46800" rIns="90000" bIns="0">
            <a:normAutofit/>
          </a:bodyPr>
          <a:p>
            <a:pPr fontAlgn="auto">
              <a:lnSpc>
                <a:spcPct val="120000"/>
              </a:lnSpc>
            </a:pPr>
            <a:r>
              <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rPr>
              <a:t>2. 渲染式</a:t>
            </a:r>
            <a:endParaRPr lang="zh-CN" altLang="en-US" b="1" spc="300">
              <a:solidFill>
                <a:srgbClr val="3498DB"/>
              </a:solidFill>
              <a:effectLst/>
              <a:latin typeface="黑体" panose="02010609060101010101" charset="-122"/>
              <a:ea typeface="微软雅黑" panose="020B0503020204020204" pitchFamily="34" charset="-122"/>
              <a:cs typeface="+mn-ea"/>
              <a:sym typeface="Arial" panose="020B0604020202020204" pitchFamily="34" charset="0"/>
            </a:endParaRPr>
          </a:p>
        </p:txBody>
      </p:sp>
      <p:sp>
        <p:nvSpPr>
          <p:cNvPr id="32" name="文本框 31"/>
          <p:cNvSpPr txBox="1"/>
          <p:nvPr>
            <p:custDataLst>
              <p:tags r:id="rId16"/>
            </p:custDataLst>
          </p:nvPr>
        </p:nvSpPr>
        <p:spPr bwMode="auto">
          <a:xfrm>
            <a:off x="7986395" y="1943735"/>
            <a:ext cx="3649980" cy="1535430"/>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渲染式导语先进行概括性陈述，营造背景，然后再进入对最新动态事实的报道。与渲染式导语类似的还有点题式、故事式、比兴式等。</a:t>
            </a:r>
            <a:endParaRPr lang="zh-CN" altLang="en-US" sz="1600" b="0" spc="150">
              <a:solidFill>
                <a:srgbClr val="000000"/>
              </a:solidFill>
              <a:effectLst/>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四、消息的格式与写作方法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5539105" cy="424624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（三）主体</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消息导语的写作固然重要，但消息躯干部分的写作切不可轻视。古人为文时，把文章的开头、中间、结尾喻为“凤头、猪肚、豹尾”，即特别强调中间部分的充实饱满。</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（1）将导语中高度概括的事实具体化。</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（2）补充导语，令主体更丰满。</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①补足导语中尚未出现的新闻要素。</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②补充带有因果性质的材料。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③在导语限定的事实之外，补充一些暗示性情况。</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（3）回答读者想知道的问题。</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（4）添加佐料，令读者兴味不减。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8" name="图片 107"/>
          <p:cNvPicPr/>
          <p:nvPr/>
        </p:nvPicPr>
        <p:blipFill>
          <a:blip r:embed="rId1"/>
          <a:stretch>
            <a:fillRect/>
          </a:stretch>
        </p:blipFill>
        <p:spPr>
          <a:xfrm>
            <a:off x="6713220" y="1797685"/>
            <a:ext cx="4371975" cy="36093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四、消息的格式与写作方法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4756785"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（四）背景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新闻背景，是指事件的历史背景、周围环境及与其他方面的联系等。背景部分是对消息所报道的事件的历史条件和环境条件的补充说明材料。写新闻有时要交代背景，目的在于帮助读者深刻理解新闻的内容和价值，起到衬托、深化主题的作用。常见的背景类型有三种：对比性的、说明性的、注释性的。一般情况可根据报道事件的具体情况决定是否需要，如不需要，这部分可以省略。</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9" name="图片 108"/>
          <p:cNvPicPr/>
          <p:nvPr/>
        </p:nvPicPr>
        <p:blipFill>
          <a:blip r:embed="rId1"/>
          <a:stretch>
            <a:fillRect/>
          </a:stretch>
        </p:blipFill>
        <p:spPr>
          <a:xfrm>
            <a:off x="6156325" y="1539240"/>
            <a:ext cx="4716780" cy="31292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down)">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四、消息的格式与写作方法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475678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（五）结尾</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38" name="Freeform 9"/>
          <p:cNvSpPr/>
          <p:nvPr>
            <p:custDataLst>
              <p:tags r:id="rId1"/>
            </p:custDataLst>
          </p:nvPr>
        </p:nvSpPr>
        <p:spPr bwMode="auto">
          <a:xfrm>
            <a:off x="5407644" y="3707552"/>
            <a:ext cx="818083" cy="818083"/>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ea typeface="黑体" panose="02010609060101010101" charset="-122"/>
              <a:cs typeface="黑体" panose="02010609060101010101" charset="-122"/>
            </a:endParaRPr>
          </a:p>
        </p:txBody>
      </p:sp>
      <p:sp>
        <p:nvSpPr>
          <p:cNvPr id="46" name="Freeform 5"/>
          <p:cNvSpPr/>
          <p:nvPr>
            <p:custDataLst>
              <p:tags r:id="rId2"/>
            </p:custDataLst>
          </p:nvPr>
        </p:nvSpPr>
        <p:spPr bwMode="auto">
          <a:xfrm>
            <a:off x="5820321" y="2461653"/>
            <a:ext cx="1575046" cy="1681918"/>
          </a:xfrm>
          <a:custGeom>
            <a:avLst/>
            <a:gdLst>
              <a:gd name="T0" fmla="*/ 11 w 641"/>
              <a:gd name="T1" fmla="*/ 31 h 685"/>
              <a:gd name="T2" fmla="*/ 5 w 641"/>
              <a:gd name="T3" fmla="*/ 104 h 685"/>
              <a:gd name="T4" fmla="*/ 1 w 641"/>
              <a:gd name="T5" fmla="*/ 160 h 685"/>
              <a:gd name="T6" fmla="*/ 13 w 641"/>
              <a:gd name="T7" fmla="*/ 190 h 685"/>
              <a:gd name="T8" fmla="*/ 53 w 641"/>
              <a:gd name="T9" fmla="*/ 188 h 685"/>
              <a:gd name="T10" fmla="*/ 103 w 641"/>
              <a:gd name="T11" fmla="*/ 190 h 685"/>
              <a:gd name="T12" fmla="*/ 133 w 641"/>
              <a:gd name="T13" fmla="*/ 219 h 685"/>
              <a:gd name="T14" fmla="*/ 138 w 641"/>
              <a:gd name="T15" fmla="*/ 254 h 685"/>
              <a:gd name="T16" fmla="*/ 128 w 641"/>
              <a:gd name="T17" fmla="*/ 279 h 685"/>
              <a:gd name="T18" fmla="*/ 99 w 641"/>
              <a:gd name="T19" fmla="*/ 301 h 685"/>
              <a:gd name="T20" fmla="*/ 55 w 641"/>
              <a:gd name="T21" fmla="*/ 302 h 685"/>
              <a:gd name="T22" fmla="*/ 35 w 641"/>
              <a:gd name="T23" fmla="*/ 297 h 685"/>
              <a:gd name="T24" fmla="*/ 20 w 641"/>
              <a:gd name="T25" fmla="*/ 299 h 685"/>
              <a:gd name="T26" fmla="*/ 7 w 641"/>
              <a:gd name="T27" fmla="*/ 315 h 685"/>
              <a:gd name="T28" fmla="*/ 12 w 641"/>
              <a:gd name="T29" fmla="*/ 375 h 685"/>
              <a:gd name="T30" fmla="*/ 22 w 641"/>
              <a:gd name="T31" fmla="*/ 469 h 685"/>
              <a:gd name="T32" fmla="*/ 23 w 641"/>
              <a:gd name="T33" fmla="*/ 486 h 685"/>
              <a:gd name="T34" fmla="*/ 183 w 641"/>
              <a:gd name="T35" fmla="*/ 642 h 685"/>
              <a:gd name="T36" fmla="*/ 192 w 641"/>
              <a:gd name="T37" fmla="*/ 638 h 685"/>
              <a:gd name="T38" fmla="*/ 279 w 641"/>
              <a:gd name="T39" fmla="*/ 600 h 685"/>
              <a:gd name="T40" fmla="*/ 334 w 641"/>
              <a:gd name="T41" fmla="*/ 577 h 685"/>
              <a:gd name="T42" fmla="*/ 353 w 641"/>
              <a:gd name="T43" fmla="*/ 584 h 685"/>
              <a:gd name="T44" fmla="*/ 360 w 641"/>
              <a:gd name="T45" fmla="*/ 598 h 685"/>
              <a:gd name="T46" fmla="*/ 361 w 641"/>
              <a:gd name="T47" fmla="*/ 619 h 685"/>
              <a:gd name="T48" fmla="*/ 375 w 641"/>
              <a:gd name="T49" fmla="*/ 660 h 685"/>
              <a:gd name="T50" fmla="*/ 405 w 641"/>
              <a:gd name="T51" fmla="*/ 681 h 685"/>
              <a:gd name="T52" fmla="*/ 432 w 641"/>
              <a:gd name="T53" fmla="*/ 684 h 685"/>
              <a:gd name="T54" fmla="*/ 464 w 641"/>
              <a:gd name="T55" fmla="*/ 668 h 685"/>
              <a:gd name="T56" fmla="*/ 483 w 641"/>
              <a:gd name="T57" fmla="*/ 630 h 685"/>
              <a:gd name="T58" fmla="*/ 469 w 641"/>
              <a:gd name="T59" fmla="*/ 582 h 685"/>
              <a:gd name="T60" fmla="*/ 455 w 641"/>
              <a:gd name="T61" fmla="*/ 544 h 685"/>
              <a:gd name="T62" fmla="*/ 480 w 641"/>
              <a:gd name="T63" fmla="*/ 525 h 685"/>
              <a:gd name="T64" fmla="*/ 534 w 641"/>
              <a:gd name="T65" fmla="*/ 511 h 685"/>
              <a:gd name="T66" fmla="*/ 600 w 641"/>
              <a:gd name="T67" fmla="*/ 496 h 685"/>
              <a:gd name="T68" fmla="*/ 641 w 641"/>
              <a:gd name="T69" fmla="*/ 441 h 685"/>
              <a:gd name="T70" fmla="*/ 519 w 641"/>
              <a:gd name="T71" fmla="*/ 231 h 685"/>
              <a:gd name="T72" fmla="*/ 330 w 641"/>
              <a:gd name="T73" fmla="*/ 252 h 685"/>
              <a:gd name="T74" fmla="*/ 195 w 641"/>
              <a:gd name="T75" fmla="*/ 174 h 685"/>
              <a:gd name="T76" fmla="*/ 118 w 641"/>
              <a:gd name="T77" fmla="*/ 0 h 685"/>
              <a:gd name="T78" fmla="*/ 17 w 641"/>
              <a:gd name="T79" fmla="*/ 0 h 685"/>
              <a:gd name="T80" fmla="*/ 17 w 641"/>
              <a:gd name="T81" fmla="*/ 4 h 685"/>
              <a:gd name="T82" fmla="*/ 11 w 641"/>
              <a:gd name="T83" fmla="*/ 31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1" h="685">
                <a:moveTo>
                  <a:pt x="11" y="31"/>
                </a:moveTo>
                <a:cubicBezTo>
                  <a:pt x="10" y="40"/>
                  <a:pt x="6" y="80"/>
                  <a:pt x="5" y="104"/>
                </a:cubicBezTo>
                <a:cubicBezTo>
                  <a:pt x="3" y="128"/>
                  <a:pt x="2" y="150"/>
                  <a:pt x="1" y="160"/>
                </a:cubicBezTo>
                <a:cubicBezTo>
                  <a:pt x="0" y="169"/>
                  <a:pt x="2" y="186"/>
                  <a:pt x="13" y="190"/>
                </a:cubicBezTo>
                <a:cubicBezTo>
                  <a:pt x="23" y="194"/>
                  <a:pt x="33" y="196"/>
                  <a:pt x="53" y="188"/>
                </a:cubicBezTo>
                <a:cubicBezTo>
                  <a:pt x="73" y="179"/>
                  <a:pt x="97" y="188"/>
                  <a:pt x="103" y="190"/>
                </a:cubicBezTo>
                <a:cubicBezTo>
                  <a:pt x="109" y="191"/>
                  <a:pt x="126" y="205"/>
                  <a:pt x="133" y="219"/>
                </a:cubicBezTo>
                <a:cubicBezTo>
                  <a:pt x="140" y="233"/>
                  <a:pt x="139" y="249"/>
                  <a:pt x="138" y="254"/>
                </a:cubicBezTo>
                <a:cubicBezTo>
                  <a:pt x="138" y="260"/>
                  <a:pt x="132" y="275"/>
                  <a:pt x="128" y="279"/>
                </a:cubicBezTo>
                <a:cubicBezTo>
                  <a:pt x="124" y="283"/>
                  <a:pt x="109" y="299"/>
                  <a:pt x="99" y="301"/>
                </a:cubicBezTo>
                <a:cubicBezTo>
                  <a:pt x="88" y="303"/>
                  <a:pt x="72" y="307"/>
                  <a:pt x="55" y="302"/>
                </a:cubicBezTo>
                <a:cubicBezTo>
                  <a:pt x="38" y="297"/>
                  <a:pt x="39" y="297"/>
                  <a:pt x="35" y="297"/>
                </a:cubicBezTo>
                <a:cubicBezTo>
                  <a:pt x="31" y="296"/>
                  <a:pt x="23" y="297"/>
                  <a:pt x="20" y="299"/>
                </a:cubicBezTo>
                <a:cubicBezTo>
                  <a:pt x="17" y="301"/>
                  <a:pt x="9" y="305"/>
                  <a:pt x="7" y="315"/>
                </a:cubicBezTo>
                <a:cubicBezTo>
                  <a:pt x="5" y="325"/>
                  <a:pt x="8" y="358"/>
                  <a:pt x="12" y="375"/>
                </a:cubicBezTo>
                <a:cubicBezTo>
                  <a:pt x="15" y="392"/>
                  <a:pt x="17" y="423"/>
                  <a:pt x="22" y="469"/>
                </a:cubicBezTo>
                <a:cubicBezTo>
                  <a:pt x="23" y="486"/>
                  <a:pt x="23" y="486"/>
                  <a:pt x="23" y="486"/>
                </a:cubicBezTo>
                <a:cubicBezTo>
                  <a:pt x="105" y="498"/>
                  <a:pt x="169" y="561"/>
                  <a:pt x="183" y="642"/>
                </a:cubicBezTo>
                <a:cubicBezTo>
                  <a:pt x="192" y="638"/>
                  <a:pt x="192" y="638"/>
                  <a:pt x="192" y="638"/>
                </a:cubicBezTo>
                <a:cubicBezTo>
                  <a:pt x="234" y="620"/>
                  <a:pt x="264" y="608"/>
                  <a:pt x="279" y="600"/>
                </a:cubicBezTo>
                <a:cubicBezTo>
                  <a:pt x="294" y="591"/>
                  <a:pt x="324" y="579"/>
                  <a:pt x="334" y="577"/>
                </a:cubicBezTo>
                <a:cubicBezTo>
                  <a:pt x="344" y="576"/>
                  <a:pt x="351" y="582"/>
                  <a:pt x="353" y="584"/>
                </a:cubicBezTo>
                <a:cubicBezTo>
                  <a:pt x="356" y="587"/>
                  <a:pt x="359" y="594"/>
                  <a:pt x="360" y="598"/>
                </a:cubicBezTo>
                <a:cubicBezTo>
                  <a:pt x="361" y="603"/>
                  <a:pt x="361" y="601"/>
                  <a:pt x="361" y="619"/>
                </a:cubicBezTo>
                <a:cubicBezTo>
                  <a:pt x="362" y="637"/>
                  <a:pt x="371" y="651"/>
                  <a:pt x="375" y="660"/>
                </a:cubicBezTo>
                <a:cubicBezTo>
                  <a:pt x="380" y="669"/>
                  <a:pt x="400" y="679"/>
                  <a:pt x="405" y="681"/>
                </a:cubicBezTo>
                <a:cubicBezTo>
                  <a:pt x="410" y="684"/>
                  <a:pt x="427" y="685"/>
                  <a:pt x="432" y="684"/>
                </a:cubicBezTo>
                <a:cubicBezTo>
                  <a:pt x="437" y="682"/>
                  <a:pt x="453" y="679"/>
                  <a:pt x="464" y="668"/>
                </a:cubicBezTo>
                <a:cubicBezTo>
                  <a:pt x="476" y="657"/>
                  <a:pt x="483" y="637"/>
                  <a:pt x="483" y="630"/>
                </a:cubicBezTo>
                <a:cubicBezTo>
                  <a:pt x="482" y="624"/>
                  <a:pt x="484" y="599"/>
                  <a:pt x="469" y="582"/>
                </a:cubicBezTo>
                <a:cubicBezTo>
                  <a:pt x="455" y="566"/>
                  <a:pt x="455" y="556"/>
                  <a:pt x="455" y="544"/>
                </a:cubicBezTo>
                <a:cubicBezTo>
                  <a:pt x="456" y="533"/>
                  <a:pt x="471" y="526"/>
                  <a:pt x="480" y="525"/>
                </a:cubicBezTo>
                <a:cubicBezTo>
                  <a:pt x="490" y="523"/>
                  <a:pt x="512" y="517"/>
                  <a:pt x="534" y="511"/>
                </a:cubicBezTo>
                <a:cubicBezTo>
                  <a:pt x="554" y="505"/>
                  <a:pt x="586" y="498"/>
                  <a:pt x="600" y="496"/>
                </a:cubicBezTo>
                <a:cubicBezTo>
                  <a:pt x="641" y="441"/>
                  <a:pt x="641" y="441"/>
                  <a:pt x="641" y="441"/>
                </a:cubicBezTo>
                <a:cubicBezTo>
                  <a:pt x="519" y="231"/>
                  <a:pt x="519" y="231"/>
                  <a:pt x="519" y="231"/>
                </a:cubicBezTo>
                <a:cubicBezTo>
                  <a:pt x="330" y="252"/>
                  <a:pt x="330" y="252"/>
                  <a:pt x="330" y="252"/>
                </a:cubicBezTo>
                <a:cubicBezTo>
                  <a:pt x="195" y="174"/>
                  <a:pt x="195" y="174"/>
                  <a:pt x="195" y="174"/>
                </a:cubicBezTo>
                <a:cubicBezTo>
                  <a:pt x="118" y="0"/>
                  <a:pt x="118" y="0"/>
                  <a:pt x="118" y="0"/>
                </a:cubicBezTo>
                <a:cubicBezTo>
                  <a:pt x="17" y="0"/>
                  <a:pt x="17" y="0"/>
                  <a:pt x="17" y="0"/>
                </a:cubicBezTo>
                <a:cubicBezTo>
                  <a:pt x="17" y="2"/>
                  <a:pt x="17" y="4"/>
                  <a:pt x="17" y="4"/>
                </a:cubicBezTo>
                <a:cubicBezTo>
                  <a:pt x="16" y="9"/>
                  <a:pt x="13" y="23"/>
                  <a:pt x="11" y="31"/>
                </a:cubicBezTo>
                <a:close/>
              </a:path>
            </a:pathLst>
          </a:custGeom>
          <a:solidFill>
            <a:srgbClr val="EB673C"/>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47" name="Freeform 6"/>
          <p:cNvSpPr/>
          <p:nvPr>
            <p:custDataLst>
              <p:tags r:id="rId3"/>
            </p:custDataLst>
          </p:nvPr>
        </p:nvSpPr>
        <p:spPr bwMode="auto">
          <a:xfrm>
            <a:off x="4235937" y="2461653"/>
            <a:ext cx="1928861" cy="1451575"/>
          </a:xfrm>
          <a:custGeom>
            <a:avLst/>
            <a:gdLst>
              <a:gd name="T0" fmla="*/ 45 w 785"/>
              <a:gd name="T1" fmla="*/ 464 h 591"/>
              <a:gd name="T2" fmla="*/ 112 w 785"/>
              <a:gd name="T3" fmla="*/ 493 h 591"/>
              <a:gd name="T4" fmla="*/ 164 w 785"/>
              <a:gd name="T5" fmla="*/ 513 h 591"/>
              <a:gd name="T6" fmla="*/ 196 w 785"/>
              <a:gd name="T7" fmla="*/ 512 h 591"/>
              <a:gd name="T8" fmla="*/ 207 w 785"/>
              <a:gd name="T9" fmla="*/ 473 h 591"/>
              <a:gd name="T10" fmla="*/ 224 w 785"/>
              <a:gd name="T11" fmla="*/ 426 h 591"/>
              <a:gd name="T12" fmla="*/ 261 w 785"/>
              <a:gd name="T13" fmla="*/ 406 h 591"/>
              <a:gd name="T14" fmla="*/ 296 w 785"/>
              <a:gd name="T15" fmla="*/ 412 h 591"/>
              <a:gd name="T16" fmla="*/ 317 w 785"/>
              <a:gd name="T17" fmla="*/ 429 h 591"/>
              <a:gd name="T18" fmla="*/ 328 w 785"/>
              <a:gd name="T19" fmla="*/ 464 h 591"/>
              <a:gd name="T20" fmla="*/ 316 w 785"/>
              <a:gd name="T21" fmla="*/ 506 h 591"/>
              <a:gd name="T22" fmla="*/ 305 w 785"/>
              <a:gd name="T23" fmla="*/ 523 h 591"/>
              <a:gd name="T24" fmla="*/ 302 w 785"/>
              <a:gd name="T25" fmla="*/ 538 h 591"/>
              <a:gd name="T26" fmla="*/ 314 w 785"/>
              <a:gd name="T27" fmla="*/ 555 h 591"/>
              <a:gd name="T28" fmla="*/ 372 w 785"/>
              <a:gd name="T29" fmla="*/ 569 h 591"/>
              <a:gd name="T30" fmla="*/ 464 w 785"/>
              <a:gd name="T31" fmla="*/ 589 h 591"/>
              <a:gd name="T32" fmla="*/ 473 w 785"/>
              <a:gd name="T33" fmla="*/ 591 h 591"/>
              <a:gd name="T34" fmla="*/ 642 w 785"/>
              <a:gd name="T35" fmla="*/ 485 h 591"/>
              <a:gd name="T36" fmla="*/ 668 w 785"/>
              <a:gd name="T37" fmla="*/ 486 h 591"/>
              <a:gd name="T38" fmla="*/ 667 w 785"/>
              <a:gd name="T39" fmla="*/ 469 h 591"/>
              <a:gd name="T40" fmla="*/ 657 w 785"/>
              <a:gd name="T41" fmla="*/ 375 h 591"/>
              <a:gd name="T42" fmla="*/ 652 w 785"/>
              <a:gd name="T43" fmla="*/ 315 h 591"/>
              <a:gd name="T44" fmla="*/ 665 w 785"/>
              <a:gd name="T45" fmla="*/ 299 h 591"/>
              <a:gd name="T46" fmla="*/ 680 w 785"/>
              <a:gd name="T47" fmla="*/ 297 h 591"/>
              <a:gd name="T48" fmla="*/ 700 w 785"/>
              <a:gd name="T49" fmla="*/ 302 h 591"/>
              <a:gd name="T50" fmla="*/ 744 w 785"/>
              <a:gd name="T51" fmla="*/ 301 h 591"/>
              <a:gd name="T52" fmla="*/ 773 w 785"/>
              <a:gd name="T53" fmla="*/ 279 h 591"/>
              <a:gd name="T54" fmla="*/ 783 w 785"/>
              <a:gd name="T55" fmla="*/ 254 h 591"/>
              <a:gd name="T56" fmla="*/ 778 w 785"/>
              <a:gd name="T57" fmla="*/ 219 h 591"/>
              <a:gd name="T58" fmla="*/ 748 w 785"/>
              <a:gd name="T59" fmla="*/ 190 h 591"/>
              <a:gd name="T60" fmla="*/ 698 w 785"/>
              <a:gd name="T61" fmla="*/ 188 h 591"/>
              <a:gd name="T62" fmla="*/ 658 w 785"/>
              <a:gd name="T63" fmla="*/ 190 h 591"/>
              <a:gd name="T64" fmla="*/ 646 w 785"/>
              <a:gd name="T65" fmla="*/ 160 h 591"/>
              <a:gd name="T66" fmla="*/ 650 w 785"/>
              <a:gd name="T67" fmla="*/ 104 h 591"/>
              <a:gd name="T68" fmla="*/ 656 w 785"/>
              <a:gd name="T69" fmla="*/ 31 h 591"/>
              <a:gd name="T70" fmla="*/ 662 w 785"/>
              <a:gd name="T71" fmla="*/ 4 h 591"/>
              <a:gd name="T72" fmla="*/ 662 w 785"/>
              <a:gd name="T73" fmla="*/ 0 h 591"/>
              <a:gd name="T74" fmla="*/ 520 w 785"/>
              <a:gd name="T75" fmla="*/ 0 h 591"/>
              <a:gd name="T76" fmla="*/ 443 w 785"/>
              <a:gd name="T77" fmla="*/ 174 h 591"/>
              <a:gd name="T78" fmla="*/ 308 w 785"/>
              <a:gd name="T79" fmla="*/ 252 h 591"/>
              <a:gd name="T80" fmla="*/ 119 w 785"/>
              <a:gd name="T81" fmla="*/ 232 h 591"/>
              <a:gd name="T82" fmla="*/ 0 w 785"/>
              <a:gd name="T83" fmla="*/ 439 h 591"/>
              <a:gd name="T84" fmla="*/ 21 w 785"/>
              <a:gd name="T85" fmla="*/ 451 h 591"/>
              <a:gd name="T86" fmla="*/ 45 w 785"/>
              <a:gd name="T87" fmla="*/ 464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5" h="591">
                <a:moveTo>
                  <a:pt x="45" y="464"/>
                </a:moveTo>
                <a:cubicBezTo>
                  <a:pt x="53" y="468"/>
                  <a:pt x="90" y="484"/>
                  <a:pt x="112" y="493"/>
                </a:cubicBezTo>
                <a:cubicBezTo>
                  <a:pt x="134" y="501"/>
                  <a:pt x="155" y="509"/>
                  <a:pt x="164" y="513"/>
                </a:cubicBezTo>
                <a:cubicBezTo>
                  <a:pt x="173" y="517"/>
                  <a:pt x="189" y="520"/>
                  <a:pt x="196" y="512"/>
                </a:cubicBezTo>
                <a:cubicBezTo>
                  <a:pt x="203" y="503"/>
                  <a:pt x="209" y="494"/>
                  <a:pt x="207" y="473"/>
                </a:cubicBezTo>
                <a:cubicBezTo>
                  <a:pt x="205" y="451"/>
                  <a:pt x="220" y="431"/>
                  <a:pt x="224" y="426"/>
                </a:cubicBezTo>
                <a:cubicBezTo>
                  <a:pt x="227" y="420"/>
                  <a:pt x="245" y="408"/>
                  <a:pt x="261" y="406"/>
                </a:cubicBezTo>
                <a:cubicBezTo>
                  <a:pt x="276" y="404"/>
                  <a:pt x="291" y="410"/>
                  <a:pt x="296" y="412"/>
                </a:cubicBezTo>
                <a:cubicBezTo>
                  <a:pt x="301" y="414"/>
                  <a:pt x="314" y="424"/>
                  <a:pt x="317" y="429"/>
                </a:cubicBezTo>
                <a:cubicBezTo>
                  <a:pt x="319" y="434"/>
                  <a:pt x="330" y="454"/>
                  <a:pt x="328" y="464"/>
                </a:cubicBezTo>
                <a:cubicBezTo>
                  <a:pt x="327" y="474"/>
                  <a:pt x="326" y="491"/>
                  <a:pt x="316" y="506"/>
                </a:cubicBezTo>
                <a:cubicBezTo>
                  <a:pt x="306" y="520"/>
                  <a:pt x="307" y="519"/>
                  <a:pt x="305" y="523"/>
                </a:cubicBezTo>
                <a:cubicBezTo>
                  <a:pt x="303" y="527"/>
                  <a:pt x="301" y="535"/>
                  <a:pt x="302" y="538"/>
                </a:cubicBezTo>
                <a:cubicBezTo>
                  <a:pt x="303" y="542"/>
                  <a:pt x="305" y="551"/>
                  <a:pt x="314" y="555"/>
                </a:cubicBezTo>
                <a:cubicBezTo>
                  <a:pt x="323" y="560"/>
                  <a:pt x="354" y="567"/>
                  <a:pt x="372" y="569"/>
                </a:cubicBezTo>
                <a:cubicBezTo>
                  <a:pt x="389" y="571"/>
                  <a:pt x="420" y="579"/>
                  <a:pt x="464" y="589"/>
                </a:cubicBezTo>
                <a:cubicBezTo>
                  <a:pt x="473" y="591"/>
                  <a:pt x="473" y="591"/>
                  <a:pt x="473" y="591"/>
                </a:cubicBezTo>
                <a:cubicBezTo>
                  <a:pt x="503" y="528"/>
                  <a:pt x="568" y="485"/>
                  <a:pt x="642" y="485"/>
                </a:cubicBezTo>
                <a:cubicBezTo>
                  <a:pt x="651" y="485"/>
                  <a:pt x="660" y="485"/>
                  <a:pt x="668" y="486"/>
                </a:cubicBezTo>
                <a:cubicBezTo>
                  <a:pt x="667" y="469"/>
                  <a:pt x="667" y="469"/>
                  <a:pt x="667" y="469"/>
                </a:cubicBezTo>
                <a:cubicBezTo>
                  <a:pt x="662" y="423"/>
                  <a:pt x="660" y="392"/>
                  <a:pt x="657" y="375"/>
                </a:cubicBezTo>
                <a:cubicBezTo>
                  <a:pt x="653" y="358"/>
                  <a:pt x="650" y="325"/>
                  <a:pt x="652" y="315"/>
                </a:cubicBezTo>
                <a:cubicBezTo>
                  <a:pt x="654" y="305"/>
                  <a:pt x="662" y="301"/>
                  <a:pt x="665" y="299"/>
                </a:cubicBezTo>
                <a:cubicBezTo>
                  <a:pt x="668" y="297"/>
                  <a:pt x="676" y="296"/>
                  <a:pt x="680" y="297"/>
                </a:cubicBezTo>
                <a:cubicBezTo>
                  <a:pt x="684" y="297"/>
                  <a:pt x="683" y="297"/>
                  <a:pt x="700" y="302"/>
                </a:cubicBezTo>
                <a:cubicBezTo>
                  <a:pt x="717" y="307"/>
                  <a:pt x="733" y="303"/>
                  <a:pt x="744" y="301"/>
                </a:cubicBezTo>
                <a:cubicBezTo>
                  <a:pt x="754" y="299"/>
                  <a:pt x="769" y="283"/>
                  <a:pt x="773" y="279"/>
                </a:cubicBezTo>
                <a:cubicBezTo>
                  <a:pt x="777" y="275"/>
                  <a:pt x="783" y="260"/>
                  <a:pt x="783" y="254"/>
                </a:cubicBezTo>
                <a:cubicBezTo>
                  <a:pt x="784" y="249"/>
                  <a:pt x="785" y="233"/>
                  <a:pt x="778" y="219"/>
                </a:cubicBezTo>
                <a:cubicBezTo>
                  <a:pt x="771" y="205"/>
                  <a:pt x="754" y="191"/>
                  <a:pt x="748" y="190"/>
                </a:cubicBezTo>
                <a:cubicBezTo>
                  <a:pt x="742" y="188"/>
                  <a:pt x="718" y="179"/>
                  <a:pt x="698" y="188"/>
                </a:cubicBezTo>
                <a:cubicBezTo>
                  <a:pt x="678" y="196"/>
                  <a:pt x="668" y="194"/>
                  <a:pt x="658" y="190"/>
                </a:cubicBezTo>
                <a:cubicBezTo>
                  <a:pt x="647" y="186"/>
                  <a:pt x="645" y="169"/>
                  <a:pt x="646" y="160"/>
                </a:cubicBezTo>
                <a:cubicBezTo>
                  <a:pt x="647" y="150"/>
                  <a:pt x="648" y="128"/>
                  <a:pt x="650" y="104"/>
                </a:cubicBezTo>
                <a:cubicBezTo>
                  <a:pt x="651" y="80"/>
                  <a:pt x="655" y="40"/>
                  <a:pt x="656" y="31"/>
                </a:cubicBezTo>
                <a:cubicBezTo>
                  <a:pt x="658" y="23"/>
                  <a:pt x="661" y="9"/>
                  <a:pt x="662" y="4"/>
                </a:cubicBezTo>
                <a:cubicBezTo>
                  <a:pt x="662" y="4"/>
                  <a:pt x="662" y="2"/>
                  <a:pt x="662" y="0"/>
                </a:cubicBezTo>
                <a:cubicBezTo>
                  <a:pt x="520" y="0"/>
                  <a:pt x="520" y="0"/>
                  <a:pt x="520" y="0"/>
                </a:cubicBezTo>
                <a:cubicBezTo>
                  <a:pt x="443" y="174"/>
                  <a:pt x="443" y="174"/>
                  <a:pt x="443" y="174"/>
                </a:cubicBezTo>
                <a:cubicBezTo>
                  <a:pt x="308" y="252"/>
                  <a:pt x="308" y="252"/>
                  <a:pt x="308" y="252"/>
                </a:cubicBezTo>
                <a:cubicBezTo>
                  <a:pt x="119" y="232"/>
                  <a:pt x="119" y="232"/>
                  <a:pt x="119" y="232"/>
                </a:cubicBezTo>
                <a:cubicBezTo>
                  <a:pt x="0" y="439"/>
                  <a:pt x="0" y="439"/>
                  <a:pt x="0" y="439"/>
                </a:cubicBezTo>
                <a:cubicBezTo>
                  <a:pt x="11" y="446"/>
                  <a:pt x="20" y="450"/>
                  <a:pt x="21" y="451"/>
                </a:cubicBezTo>
                <a:cubicBezTo>
                  <a:pt x="25" y="453"/>
                  <a:pt x="37" y="460"/>
                  <a:pt x="45" y="464"/>
                </a:cubicBezTo>
                <a:close/>
              </a:path>
            </a:pathLst>
          </a:custGeom>
          <a:solidFill>
            <a:srgbClr val="A6D25F"/>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48" name="Freeform 7"/>
          <p:cNvSpPr/>
          <p:nvPr>
            <p:custDataLst>
              <p:tags r:id="rId4"/>
            </p:custDataLst>
          </p:nvPr>
        </p:nvSpPr>
        <p:spPr bwMode="auto">
          <a:xfrm>
            <a:off x="6320617" y="3708347"/>
            <a:ext cx="1359230" cy="1534581"/>
          </a:xfrm>
          <a:custGeom>
            <a:avLst/>
            <a:gdLst>
              <a:gd name="T0" fmla="*/ 440 w 553"/>
              <a:gd name="T1" fmla="*/ 98 h 625"/>
              <a:gd name="T2" fmla="*/ 512 w 553"/>
              <a:gd name="T3" fmla="*/ 0 h 625"/>
              <a:gd name="T4" fmla="*/ 446 w 553"/>
              <a:gd name="T5" fmla="*/ 15 h 625"/>
              <a:gd name="T6" fmla="*/ 392 w 553"/>
              <a:gd name="T7" fmla="*/ 29 h 625"/>
              <a:gd name="T8" fmla="*/ 367 w 553"/>
              <a:gd name="T9" fmla="*/ 48 h 625"/>
              <a:gd name="T10" fmla="*/ 381 w 553"/>
              <a:gd name="T11" fmla="*/ 86 h 625"/>
              <a:gd name="T12" fmla="*/ 395 w 553"/>
              <a:gd name="T13" fmla="*/ 134 h 625"/>
              <a:gd name="T14" fmla="*/ 376 w 553"/>
              <a:gd name="T15" fmla="*/ 172 h 625"/>
              <a:gd name="T16" fmla="*/ 344 w 553"/>
              <a:gd name="T17" fmla="*/ 188 h 625"/>
              <a:gd name="T18" fmla="*/ 317 w 553"/>
              <a:gd name="T19" fmla="*/ 185 h 625"/>
              <a:gd name="T20" fmla="*/ 287 w 553"/>
              <a:gd name="T21" fmla="*/ 164 h 625"/>
              <a:gd name="T22" fmla="*/ 273 w 553"/>
              <a:gd name="T23" fmla="*/ 123 h 625"/>
              <a:gd name="T24" fmla="*/ 272 w 553"/>
              <a:gd name="T25" fmla="*/ 102 h 625"/>
              <a:gd name="T26" fmla="*/ 265 w 553"/>
              <a:gd name="T27" fmla="*/ 88 h 625"/>
              <a:gd name="T28" fmla="*/ 246 w 553"/>
              <a:gd name="T29" fmla="*/ 81 h 625"/>
              <a:gd name="T30" fmla="*/ 191 w 553"/>
              <a:gd name="T31" fmla="*/ 104 h 625"/>
              <a:gd name="T32" fmla="*/ 104 w 553"/>
              <a:gd name="T33" fmla="*/ 142 h 625"/>
              <a:gd name="T34" fmla="*/ 95 w 553"/>
              <a:gd name="T35" fmla="*/ 146 h 625"/>
              <a:gd name="T36" fmla="*/ 98 w 553"/>
              <a:gd name="T37" fmla="*/ 177 h 625"/>
              <a:gd name="T38" fmla="*/ 0 w 553"/>
              <a:gd name="T39" fmla="*/ 342 h 625"/>
              <a:gd name="T40" fmla="*/ 6 w 553"/>
              <a:gd name="T41" fmla="*/ 349 h 625"/>
              <a:gd name="T42" fmla="*/ 69 w 553"/>
              <a:gd name="T43" fmla="*/ 419 h 625"/>
              <a:gd name="T44" fmla="*/ 107 w 553"/>
              <a:gd name="T45" fmla="*/ 465 h 625"/>
              <a:gd name="T46" fmla="*/ 106 w 553"/>
              <a:gd name="T47" fmla="*/ 485 h 625"/>
              <a:gd name="T48" fmla="*/ 95 w 553"/>
              <a:gd name="T49" fmla="*/ 496 h 625"/>
              <a:gd name="T50" fmla="*/ 76 w 553"/>
              <a:gd name="T51" fmla="*/ 504 h 625"/>
              <a:gd name="T52" fmla="*/ 41 w 553"/>
              <a:gd name="T53" fmla="*/ 530 h 625"/>
              <a:gd name="T54" fmla="*/ 30 w 553"/>
              <a:gd name="T55" fmla="*/ 564 h 625"/>
              <a:gd name="T56" fmla="*/ 36 w 553"/>
              <a:gd name="T57" fmla="*/ 591 h 625"/>
              <a:gd name="T58" fmla="*/ 61 w 553"/>
              <a:gd name="T59" fmla="*/ 617 h 625"/>
              <a:gd name="T60" fmla="*/ 102 w 553"/>
              <a:gd name="T61" fmla="*/ 623 h 625"/>
              <a:gd name="T62" fmla="*/ 144 w 553"/>
              <a:gd name="T63" fmla="*/ 595 h 625"/>
              <a:gd name="T64" fmla="*/ 176 w 553"/>
              <a:gd name="T65" fmla="*/ 570 h 625"/>
              <a:gd name="T66" fmla="*/ 202 w 553"/>
              <a:gd name="T67" fmla="*/ 588 h 625"/>
              <a:gd name="T68" fmla="*/ 218 w 553"/>
              <a:gd name="T69" fmla="*/ 612 h 625"/>
              <a:gd name="T70" fmla="*/ 243 w 553"/>
              <a:gd name="T71" fmla="*/ 597 h 625"/>
              <a:gd name="T72" fmla="*/ 432 w 553"/>
              <a:gd name="T73" fmla="*/ 618 h 625"/>
              <a:gd name="T74" fmla="*/ 553 w 553"/>
              <a:gd name="T75" fmla="*/ 408 h 625"/>
              <a:gd name="T76" fmla="*/ 441 w 553"/>
              <a:gd name="T77" fmla="*/ 255 h 625"/>
              <a:gd name="T78" fmla="*/ 440 w 553"/>
              <a:gd name="T79" fmla="*/ 98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3" h="625">
                <a:moveTo>
                  <a:pt x="440" y="98"/>
                </a:moveTo>
                <a:cubicBezTo>
                  <a:pt x="512" y="0"/>
                  <a:pt x="512" y="0"/>
                  <a:pt x="512" y="0"/>
                </a:cubicBezTo>
                <a:cubicBezTo>
                  <a:pt x="498" y="2"/>
                  <a:pt x="466" y="9"/>
                  <a:pt x="446" y="15"/>
                </a:cubicBezTo>
                <a:cubicBezTo>
                  <a:pt x="424" y="21"/>
                  <a:pt x="402" y="27"/>
                  <a:pt x="392" y="29"/>
                </a:cubicBezTo>
                <a:cubicBezTo>
                  <a:pt x="383" y="30"/>
                  <a:pt x="368" y="37"/>
                  <a:pt x="367" y="48"/>
                </a:cubicBezTo>
                <a:cubicBezTo>
                  <a:pt x="367" y="60"/>
                  <a:pt x="367" y="70"/>
                  <a:pt x="381" y="86"/>
                </a:cubicBezTo>
                <a:cubicBezTo>
                  <a:pt x="396" y="103"/>
                  <a:pt x="394" y="128"/>
                  <a:pt x="395" y="134"/>
                </a:cubicBezTo>
                <a:cubicBezTo>
                  <a:pt x="395" y="141"/>
                  <a:pt x="388" y="161"/>
                  <a:pt x="376" y="172"/>
                </a:cubicBezTo>
                <a:cubicBezTo>
                  <a:pt x="365" y="183"/>
                  <a:pt x="349" y="186"/>
                  <a:pt x="344" y="188"/>
                </a:cubicBezTo>
                <a:cubicBezTo>
                  <a:pt x="339" y="189"/>
                  <a:pt x="322" y="188"/>
                  <a:pt x="317" y="185"/>
                </a:cubicBezTo>
                <a:cubicBezTo>
                  <a:pt x="312" y="183"/>
                  <a:pt x="292" y="173"/>
                  <a:pt x="287" y="164"/>
                </a:cubicBezTo>
                <a:cubicBezTo>
                  <a:pt x="283" y="155"/>
                  <a:pt x="274" y="141"/>
                  <a:pt x="273" y="123"/>
                </a:cubicBezTo>
                <a:cubicBezTo>
                  <a:pt x="273" y="105"/>
                  <a:pt x="273" y="107"/>
                  <a:pt x="272" y="102"/>
                </a:cubicBezTo>
                <a:cubicBezTo>
                  <a:pt x="271" y="98"/>
                  <a:pt x="268" y="91"/>
                  <a:pt x="265" y="88"/>
                </a:cubicBezTo>
                <a:cubicBezTo>
                  <a:pt x="263" y="86"/>
                  <a:pt x="256" y="80"/>
                  <a:pt x="246" y="81"/>
                </a:cubicBezTo>
                <a:cubicBezTo>
                  <a:pt x="236" y="83"/>
                  <a:pt x="206" y="95"/>
                  <a:pt x="191" y="104"/>
                </a:cubicBezTo>
                <a:cubicBezTo>
                  <a:pt x="176" y="112"/>
                  <a:pt x="146" y="124"/>
                  <a:pt x="104" y="142"/>
                </a:cubicBezTo>
                <a:cubicBezTo>
                  <a:pt x="95" y="146"/>
                  <a:pt x="95" y="146"/>
                  <a:pt x="95" y="146"/>
                </a:cubicBezTo>
                <a:cubicBezTo>
                  <a:pt x="97" y="156"/>
                  <a:pt x="98" y="166"/>
                  <a:pt x="98" y="177"/>
                </a:cubicBezTo>
                <a:cubicBezTo>
                  <a:pt x="98" y="248"/>
                  <a:pt x="58" y="310"/>
                  <a:pt x="0" y="342"/>
                </a:cubicBezTo>
                <a:cubicBezTo>
                  <a:pt x="6" y="349"/>
                  <a:pt x="6" y="349"/>
                  <a:pt x="6" y="349"/>
                </a:cubicBezTo>
                <a:cubicBezTo>
                  <a:pt x="36" y="383"/>
                  <a:pt x="56" y="407"/>
                  <a:pt x="69" y="419"/>
                </a:cubicBezTo>
                <a:cubicBezTo>
                  <a:pt x="82" y="431"/>
                  <a:pt x="103" y="456"/>
                  <a:pt x="107" y="465"/>
                </a:cubicBezTo>
                <a:cubicBezTo>
                  <a:pt x="111" y="474"/>
                  <a:pt x="108" y="482"/>
                  <a:pt x="106" y="485"/>
                </a:cubicBezTo>
                <a:cubicBezTo>
                  <a:pt x="105" y="489"/>
                  <a:pt x="99" y="494"/>
                  <a:pt x="95" y="496"/>
                </a:cubicBezTo>
                <a:cubicBezTo>
                  <a:pt x="91" y="498"/>
                  <a:pt x="93" y="498"/>
                  <a:pt x="76" y="504"/>
                </a:cubicBezTo>
                <a:cubicBezTo>
                  <a:pt x="59" y="510"/>
                  <a:pt x="49" y="522"/>
                  <a:pt x="41" y="530"/>
                </a:cubicBezTo>
                <a:cubicBezTo>
                  <a:pt x="34" y="537"/>
                  <a:pt x="31" y="559"/>
                  <a:pt x="30" y="564"/>
                </a:cubicBezTo>
                <a:cubicBezTo>
                  <a:pt x="29" y="570"/>
                  <a:pt x="33" y="586"/>
                  <a:pt x="36" y="591"/>
                </a:cubicBezTo>
                <a:cubicBezTo>
                  <a:pt x="39" y="595"/>
                  <a:pt x="47" y="609"/>
                  <a:pt x="61" y="617"/>
                </a:cubicBezTo>
                <a:cubicBezTo>
                  <a:pt x="75" y="624"/>
                  <a:pt x="96" y="625"/>
                  <a:pt x="102" y="623"/>
                </a:cubicBezTo>
                <a:cubicBezTo>
                  <a:pt x="108" y="620"/>
                  <a:pt x="133" y="614"/>
                  <a:pt x="144" y="595"/>
                </a:cubicBezTo>
                <a:cubicBezTo>
                  <a:pt x="156" y="576"/>
                  <a:pt x="165" y="573"/>
                  <a:pt x="176" y="570"/>
                </a:cubicBezTo>
                <a:cubicBezTo>
                  <a:pt x="187" y="567"/>
                  <a:pt x="198" y="580"/>
                  <a:pt x="202" y="588"/>
                </a:cubicBezTo>
                <a:cubicBezTo>
                  <a:pt x="205" y="593"/>
                  <a:pt x="211" y="601"/>
                  <a:pt x="218" y="612"/>
                </a:cubicBezTo>
                <a:cubicBezTo>
                  <a:pt x="243" y="597"/>
                  <a:pt x="243" y="597"/>
                  <a:pt x="243" y="597"/>
                </a:cubicBezTo>
                <a:cubicBezTo>
                  <a:pt x="432" y="618"/>
                  <a:pt x="432" y="618"/>
                  <a:pt x="432" y="618"/>
                </a:cubicBezTo>
                <a:cubicBezTo>
                  <a:pt x="553" y="408"/>
                  <a:pt x="553" y="408"/>
                  <a:pt x="553" y="408"/>
                </a:cubicBezTo>
                <a:cubicBezTo>
                  <a:pt x="441" y="255"/>
                  <a:pt x="441" y="255"/>
                  <a:pt x="441" y="255"/>
                </a:cubicBezTo>
                <a:lnTo>
                  <a:pt x="440" y="98"/>
                </a:lnTo>
                <a:close/>
              </a:path>
            </a:pathLst>
          </a:custGeom>
          <a:solidFill>
            <a:srgbClr val="A6D25F"/>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49" name="Freeform 8"/>
          <p:cNvSpPr/>
          <p:nvPr>
            <p:custDataLst>
              <p:tags r:id="rId5"/>
            </p:custDataLst>
          </p:nvPr>
        </p:nvSpPr>
        <p:spPr bwMode="auto">
          <a:xfrm>
            <a:off x="4230749" y="3453579"/>
            <a:ext cx="1267923" cy="1744172"/>
          </a:xfrm>
          <a:custGeom>
            <a:avLst/>
            <a:gdLst>
              <a:gd name="T0" fmla="*/ 353 w 516"/>
              <a:gd name="T1" fmla="*/ 648 h 710"/>
              <a:gd name="T2" fmla="*/ 320 w 516"/>
              <a:gd name="T3" fmla="*/ 626 h 710"/>
              <a:gd name="T4" fmla="*/ 280 w 516"/>
              <a:gd name="T5" fmla="*/ 595 h 710"/>
              <a:gd name="T6" fmla="*/ 273 w 516"/>
              <a:gd name="T7" fmla="*/ 554 h 710"/>
              <a:gd name="T8" fmla="*/ 290 w 516"/>
              <a:gd name="T9" fmla="*/ 522 h 710"/>
              <a:gd name="T10" fmla="*/ 313 w 516"/>
              <a:gd name="T11" fmla="*/ 508 h 710"/>
              <a:gd name="T12" fmla="*/ 349 w 516"/>
              <a:gd name="T13" fmla="*/ 508 h 710"/>
              <a:gd name="T14" fmla="*/ 385 w 516"/>
              <a:gd name="T15" fmla="*/ 532 h 710"/>
              <a:gd name="T16" fmla="*/ 398 w 516"/>
              <a:gd name="T17" fmla="*/ 548 h 710"/>
              <a:gd name="T18" fmla="*/ 412 w 516"/>
              <a:gd name="T19" fmla="*/ 556 h 710"/>
              <a:gd name="T20" fmla="*/ 432 w 516"/>
              <a:gd name="T21" fmla="*/ 550 h 710"/>
              <a:gd name="T22" fmla="*/ 463 w 516"/>
              <a:gd name="T23" fmla="*/ 499 h 710"/>
              <a:gd name="T24" fmla="*/ 510 w 516"/>
              <a:gd name="T25" fmla="*/ 417 h 710"/>
              <a:gd name="T26" fmla="*/ 516 w 516"/>
              <a:gd name="T27" fmla="*/ 407 h 710"/>
              <a:gd name="T28" fmla="*/ 456 w 516"/>
              <a:gd name="T29" fmla="*/ 269 h 710"/>
              <a:gd name="T30" fmla="*/ 475 w 516"/>
              <a:gd name="T31" fmla="*/ 187 h 710"/>
              <a:gd name="T32" fmla="*/ 466 w 516"/>
              <a:gd name="T33" fmla="*/ 185 h 710"/>
              <a:gd name="T34" fmla="*/ 374 w 516"/>
              <a:gd name="T35" fmla="*/ 165 h 710"/>
              <a:gd name="T36" fmla="*/ 316 w 516"/>
              <a:gd name="T37" fmla="*/ 151 h 710"/>
              <a:gd name="T38" fmla="*/ 304 w 516"/>
              <a:gd name="T39" fmla="*/ 134 h 710"/>
              <a:gd name="T40" fmla="*/ 307 w 516"/>
              <a:gd name="T41" fmla="*/ 119 h 710"/>
              <a:gd name="T42" fmla="*/ 318 w 516"/>
              <a:gd name="T43" fmla="*/ 102 h 710"/>
              <a:gd name="T44" fmla="*/ 330 w 516"/>
              <a:gd name="T45" fmla="*/ 60 h 710"/>
              <a:gd name="T46" fmla="*/ 319 w 516"/>
              <a:gd name="T47" fmla="*/ 25 h 710"/>
              <a:gd name="T48" fmla="*/ 298 w 516"/>
              <a:gd name="T49" fmla="*/ 8 h 710"/>
              <a:gd name="T50" fmla="*/ 263 w 516"/>
              <a:gd name="T51" fmla="*/ 2 h 710"/>
              <a:gd name="T52" fmla="*/ 226 w 516"/>
              <a:gd name="T53" fmla="*/ 22 h 710"/>
              <a:gd name="T54" fmla="*/ 209 w 516"/>
              <a:gd name="T55" fmla="*/ 69 h 710"/>
              <a:gd name="T56" fmla="*/ 198 w 516"/>
              <a:gd name="T57" fmla="*/ 108 h 710"/>
              <a:gd name="T58" fmla="*/ 166 w 516"/>
              <a:gd name="T59" fmla="*/ 109 h 710"/>
              <a:gd name="T60" fmla="*/ 114 w 516"/>
              <a:gd name="T61" fmla="*/ 89 h 710"/>
              <a:gd name="T62" fmla="*/ 47 w 516"/>
              <a:gd name="T63" fmla="*/ 60 h 710"/>
              <a:gd name="T64" fmla="*/ 23 w 516"/>
              <a:gd name="T65" fmla="*/ 47 h 710"/>
              <a:gd name="T66" fmla="*/ 2 w 516"/>
              <a:gd name="T67" fmla="*/ 35 h 710"/>
              <a:gd name="T68" fmla="*/ 0 w 516"/>
              <a:gd name="T69" fmla="*/ 38 h 710"/>
              <a:gd name="T70" fmla="*/ 113 w 516"/>
              <a:gd name="T71" fmla="*/ 190 h 710"/>
              <a:gd name="T72" fmla="*/ 112 w 516"/>
              <a:gd name="T73" fmla="*/ 347 h 710"/>
              <a:gd name="T74" fmla="*/ 0 w 516"/>
              <a:gd name="T75" fmla="*/ 501 h 710"/>
              <a:gd name="T76" fmla="*/ 122 w 516"/>
              <a:gd name="T77" fmla="*/ 710 h 710"/>
              <a:gd name="T78" fmla="*/ 311 w 516"/>
              <a:gd name="T79" fmla="*/ 689 h 710"/>
              <a:gd name="T80" fmla="*/ 328 w 516"/>
              <a:gd name="T81" fmla="*/ 699 h 710"/>
              <a:gd name="T82" fmla="*/ 345 w 516"/>
              <a:gd name="T83" fmla="*/ 679 h 710"/>
              <a:gd name="T84" fmla="*/ 353 w 516"/>
              <a:gd name="T85" fmla="*/ 648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6" h="710">
                <a:moveTo>
                  <a:pt x="353" y="648"/>
                </a:moveTo>
                <a:cubicBezTo>
                  <a:pt x="347" y="639"/>
                  <a:pt x="341" y="631"/>
                  <a:pt x="320" y="626"/>
                </a:cubicBezTo>
                <a:cubicBezTo>
                  <a:pt x="299" y="621"/>
                  <a:pt x="285" y="600"/>
                  <a:pt x="280" y="595"/>
                </a:cubicBezTo>
                <a:cubicBezTo>
                  <a:pt x="276" y="590"/>
                  <a:pt x="270" y="569"/>
                  <a:pt x="273" y="554"/>
                </a:cubicBezTo>
                <a:cubicBezTo>
                  <a:pt x="276" y="538"/>
                  <a:pt x="286" y="526"/>
                  <a:pt x="290" y="522"/>
                </a:cubicBezTo>
                <a:cubicBezTo>
                  <a:pt x="293" y="518"/>
                  <a:pt x="307" y="509"/>
                  <a:pt x="313" y="508"/>
                </a:cubicBezTo>
                <a:cubicBezTo>
                  <a:pt x="318" y="507"/>
                  <a:pt x="340" y="503"/>
                  <a:pt x="349" y="508"/>
                </a:cubicBezTo>
                <a:cubicBezTo>
                  <a:pt x="359" y="512"/>
                  <a:pt x="374" y="518"/>
                  <a:pt x="385" y="532"/>
                </a:cubicBezTo>
                <a:cubicBezTo>
                  <a:pt x="396" y="546"/>
                  <a:pt x="395" y="545"/>
                  <a:pt x="398" y="548"/>
                </a:cubicBezTo>
                <a:cubicBezTo>
                  <a:pt x="402" y="551"/>
                  <a:pt x="408" y="555"/>
                  <a:pt x="412" y="556"/>
                </a:cubicBezTo>
                <a:cubicBezTo>
                  <a:pt x="416" y="556"/>
                  <a:pt x="424" y="557"/>
                  <a:pt x="432" y="550"/>
                </a:cubicBezTo>
                <a:cubicBezTo>
                  <a:pt x="439" y="543"/>
                  <a:pt x="456" y="515"/>
                  <a:pt x="463" y="499"/>
                </a:cubicBezTo>
                <a:cubicBezTo>
                  <a:pt x="470" y="484"/>
                  <a:pt x="487" y="456"/>
                  <a:pt x="510" y="417"/>
                </a:cubicBezTo>
                <a:cubicBezTo>
                  <a:pt x="516" y="407"/>
                  <a:pt x="516" y="407"/>
                  <a:pt x="516" y="407"/>
                </a:cubicBezTo>
                <a:cubicBezTo>
                  <a:pt x="479" y="373"/>
                  <a:pt x="456" y="324"/>
                  <a:pt x="456" y="269"/>
                </a:cubicBezTo>
                <a:cubicBezTo>
                  <a:pt x="456" y="239"/>
                  <a:pt x="463" y="211"/>
                  <a:pt x="475" y="187"/>
                </a:cubicBezTo>
                <a:cubicBezTo>
                  <a:pt x="466" y="185"/>
                  <a:pt x="466" y="185"/>
                  <a:pt x="466" y="185"/>
                </a:cubicBezTo>
                <a:cubicBezTo>
                  <a:pt x="422" y="175"/>
                  <a:pt x="391" y="167"/>
                  <a:pt x="374" y="165"/>
                </a:cubicBezTo>
                <a:cubicBezTo>
                  <a:pt x="356" y="163"/>
                  <a:pt x="325" y="156"/>
                  <a:pt x="316" y="151"/>
                </a:cubicBezTo>
                <a:cubicBezTo>
                  <a:pt x="307" y="147"/>
                  <a:pt x="305" y="138"/>
                  <a:pt x="304" y="134"/>
                </a:cubicBezTo>
                <a:cubicBezTo>
                  <a:pt x="303" y="131"/>
                  <a:pt x="305" y="123"/>
                  <a:pt x="307" y="119"/>
                </a:cubicBezTo>
                <a:cubicBezTo>
                  <a:pt x="309" y="115"/>
                  <a:pt x="308" y="116"/>
                  <a:pt x="318" y="102"/>
                </a:cubicBezTo>
                <a:cubicBezTo>
                  <a:pt x="328" y="87"/>
                  <a:pt x="329" y="70"/>
                  <a:pt x="330" y="60"/>
                </a:cubicBezTo>
                <a:cubicBezTo>
                  <a:pt x="332" y="50"/>
                  <a:pt x="321" y="30"/>
                  <a:pt x="319" y="25"/>
                </a:cubicBezTo>
                <a:cubicBezTo>
                  <a:pt x="316" y="20"/>
                  <a:pt x="303" y="10"/>
                  <a:pt x="298" y="8"/>
                </a:cubicBezTo>
                <a:cubicBezTo>
                  <a:pt x="293" y="6"/>
                  <a:pt x="278" y="0"/>
                  <a:pt x="263" y="2"/>
                </a:cubicBezTo>
                <a:cubicBezTo>
                  <a:pt x="247" y="4"/>
                  <a:pt x="229" y="16"/>
                  <a:pt x="226" y="22"/>
                </a:cubicBezTo>
                <a:cubicBezTo>
                  <a:pt x="222" y="27"/>
                  <a:pt x="207" y="47"/>
                  <a:pt x="209" y="69"/>
                </a:cubicBezTo>
                <a:cubicBezTo>
                  <a:pt x="211" y="90"/>
                  <a:pt x="205" y="99"/>
                  <a:pt x="198" y="108"/>
                </a:cubicBezTo>
                <a:cubicBezTo>
                  <a:pt x="191" y="116"/>
                  <a:pt x="175" y="113"/>
                  <a:pt x="166" y="109"/>
                </a:cubicBezTo>
                <a:cubicBezTo>
                  <a:pt x="157" y="105"/>
                  <a:pt x="136" y="97"/>
                  <a:pt x="114" y="89"/>
                </a:cubicBezTo>
                <a:cubicBezTo>
                  <a:pt x="92" y="80"/>
                  <a:pt x="55" y="64"/>
                  <a:pt x="47" y="60"/>
                </a:cubicBezTo>
                <a:cubicBezTo>
                  <a:pt x="39" y="56"/>
                  <a:pt x="27" y="49"/>
                  <a:pt x="23" y="47"/>
                </a:cubicBezTo>
                <a:cubicBezTo>
                  <a:pt x="22" y="46"/>
                  <a:pt x="13" y="42"/>
                  <a:pt x="2" y="35"/>
                </a:cubicBezTo>
                <a:cubicBezTo>
                  <a:pt x="0" y="38"/>
                  <a:pt x="0" y="38"/>
                  <a:pt x="0" y="38"/>
                </a:cubicBezTo>
                <a:cubicBezTo>
                  <a:pt x="113" y="190"/>
                  <a:pt x="113" y="190"/>
                  <a:pt x="113" y="190"/>
                </a:cubicBezTo>
                <a:cubicBezTo>
                  <a:pt x="112" y="347"/>
                  <a:pt x="112" y="347"/>
                  <a:pt x="112" y="347"/>
                </a:cubicBezTo>
                <a:cubicBezTo>
                  <a:pt x="0" y="501"/>
                  <a:pt x="0" y="501"/>
                  <a:pt x="0" y="501"/>
                </a:cubicBezTo>
                <a:cubicBezTo>
                  <a:pt x="122" y="710"/>
                  <a:pt x="122" y="710"/>
                  <a:pt x="122" y="710"/>
                </a:cubicBezTo>
                <a:cubicBezTo>
                  <a:pt x="311" y="689"/>
                  <a:pt x="311" y="689"/>
                  <a:pt x="311" y="689"/>
                </a:cubicBezTo>
                <a:cubicBezTo>
                  <a:pt x="328" y="699"/>
                  <a:pt x="328" y="699"/>
                  <a:pt x="328" y="699"/>
                </a:cubicBezTo>
                <a:cubicBezTo>
                  <a:pt x="335" y="690"/>
                  <a:pt x="341" y="683"/>
                  <a:pt x="345" y="679"/>
                </a:cubicBezTo>
                <a:cubicBezTo>
                  <a:pt x="351" y="672"/>
                  <a:pt x="360" y="657"/>
                  <a:pt x="353" y="648"/>
                </a:cubicBezTo>
                <a:close/>
              </a:path>
            </a:pathLst>
          </a:custGeom>
          <a:solidFill>
            <a:srgbClr val="FFDA62"/>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50" name="Freeform 9"/>
          <p:cNvSpPr/>
          <p:nvPr>
            <p:custDataLst>
              <p:tags r:id="rId6"/>
            </p:custDataLst>
          </p:nvPr>
        </p:nvSpPr>
        <p:spPr bwMode="auto">
          <a:xfrm>
            <a:off x="4894800" y="4452769"/>
            <a:ext cx="1677767" cy="1314614"/>
          </a:xfrm>
          <a:custGeom>
            <a:avLst/>
            <a:gdLst>
              <a:gd name="T0" fmla="*/ 641 w 683"/>
              <a:gd name="T1" fmla="*/ 255 h 535"/>
              <a:gd name="T2" fmla="*/ 609 w 683"/>
              <a:gd name="T3" fmla="*/ 280 h 535"/>
              <a:gd name="T4" fmla="*/ 567 w 683"/>
              <a:gd name="T5" fmla="*/ 308 h 535"/>
              <a:gd name="T6" fmla="*/ 526 w 683"/>
              <a:gd name="T7" fmla="*/ 302 h 535"/>
              <a:gd name="T8" fmla="*/ 501 w 683"/>
              <a:gd name="T9" fmla="*/ 276 h 535"/>
              <a:gd name="T10" fmla="*/ 495 w 683"/>
              <a:gd name="T11" fmla="*/ 249 h 535"/>
              <a:gd name="T12" fmla="*/ 506 w 683"/>
              <a:gd name="T13" fmla="*/ 215 h 535"/>
              <a:gd name="T14" fmla="*/ 541 w 683"/>
              <a:gd name="T15" fmla="*/ 189 h 535"/>
              <a:gd name="T16" fmla="*/ 560 w 683"/>
              <a:gd name="T17" fmla="*/ 181 h 535"/>
              <a:gd name="T18" fmla="*/ 571 w 683"/>
              <a:gd name="T19" fmla="*/ 170 h 535"/>
              <a:gd name="T20" fmla="*/ 572 w 683"/>
              <a:gd name="T21" fmla="*/ 150 h 535"/>
              <a:gd name="T22" fmla="*/ 534 w 683"/>
              <a:gd name="T23" fmla="*/ 104 h 535"/>
              <a:gd name="T24" fmla="*/ 471 w 683"/>
              <a:gd name="T25" fmla="*/ 34 h 535"/>
              <a:gd name="T26" fmla="*/ 465 w 683"/>
              <a:gd name="T27" fmla="*/ 27 h 535"/>
              <a:gd name="T28" fmla="*/ 374 w 683"/>
              <a:gd name="T29" fmla="*/ 50 h 535"/>
              <a:gd name="T30" fmla="*/ 246 w 683"/>
              <a:gd name="T31" fmla="*/ 0 h 535"/>
              <a:gd name="T32" fmla="*/ 240 w 683"/>
              <a:gd name="T33" fmla="*/ 10 h 535"/>
              <a:gd name="T34" fmla="*/ 193 w 683"/>
              <a:gd name="T35" fmla="*/ 92 h 535"/>
              <a:gd name="T36" fmla="*/ 162 w 683"/>
              <a:gd name="T37" fmla="*/ 143 h 535"/>
              <a:gd name="T38" fmla="*/ 142 w 683"/>
              <a:gd name="T39" fmla="*/ 149 h 535"/>
              <a:gd name="T40" fmla="*/ 128 w 683"/>
              <a:gd name="T41" fmla="*/ 141 h 535"/>
              <a:gd name="T42" fmla="*/ 115 w 683"/>
              <a:gd name="T43" fmla="*/ 125 h 535"/>
              <a:gd name="T44" fmla="*/ 79 w 683"/>
              <a:gd name="T45" fmla="*/ 101 h 535"/>
              <a:gd name="T46" fmla="*/ 43 w 683"/>
              <a:gd name="T47" fmla="*/ 101 h 535"/>
              <a:gd name="T48" fmla="*/ 20 w 683"/>
              <a:gd name="T49" fmla="*/ 115 h 535"/>
              <a:gd name="T50" fmla="*/ 3 w 683"/>
              <a:gd name="T51" fmla="*/ 147 h 535"/>
              <a:gd name="T52" fmla="*/ 10 w 683"/>
              <a:gd name="T53" fmla="*/ 188 h 535"/>
              <a:gd name="T54" fmla="*/ 50 w 683"/>
              <a:gd name="T55" fmla="*/ 219 h 535"/>
              <a:gd name="T56" fmla="*/ 83 w 683"/>
              <a:gd name="T57" fmla="*/ 241 h 535"/>
              <a:gd name="T58" fmla="*/ 75 w 683"/>
              <a:gd name="T59" fmla="*/ 272 h 535"/>
              <a:gd name="T60" fmla="*/ 58 w 683"/>
              <a:gd name="T61" fmla="*/ 292 h 535"/>
              <a:gd name="T62" fmla="*/ 176 w 683"/>
              <a:gd name="T63" fmla="*/ 361 h 535"/>
              <a:gd name="T64" fmla="*/ 253 w 683"/>
              <a:gd name="T65" fmla="*/ 535 h 535"/>
              <a:gd name="T66" fmla="*/ 496 w 683"/>
              <a:gd name="T67" fmla="*/ 535 h 535"/>
              <a:gd name="T68" fmla="*/ 572 w 683"/>
              <a:gd name="T69" fmla="*/ 361 h 535"/>
              <a:gd name="T70" fmla="*/ 683 w 683"/>
              <a:gd name="T71" fmla="*/ 297 h 535"/>
              <a:gd name="T72" fmla="*/ 667 w 683"/>
              <a:gd name="T73" fmla="*/ 273 h 535"/>
              <a:gd name="T74" fmla="*/ 641 w 683"/>
              <a:gd name="T75" fmla="*/ 25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3" h="535">
                <a:moveTo>
                  <a:pt x="641" y="255"/>
                </a:moveTo>
                <a:cubicBezTo>
                  <a:pt x="630" y="258"/>
                  <a:pt x="621" y="261"/>
                  <a:pt x="609" y="280"/>
                </a:cubicBezTo>
                <a:cubicBezTo>
                  <a:pt x="598" y="299"/>
                  <a:pt x="573" y="305"/>
                  <a:pt x="567" y="308"/>
                </a:cubicBezTo>
                <a:cubicBezTo>
                  <a:pt x="561" y="310"/>
                  <a:pt x="540" y="309"/>
                  <a:pt x="526" y="302"/>
                </a:cubicBezTo>
                <a:cubicBezTo>
                  <a:pt x="512" y="294"/>
                  <a:pt x="504" y="280"/>
                  <a:pt x="501" y="276"/>
                </a:cubicBezTo>
                <a:cubicBezTo>
                  <a:pt x="498" y="271"/>
                  <a:pt x="494" y="255"/>
                  <a:pt x="495" y="249"/>
                </a:cubicBezTo>
                <a:cubicBezTo>
                  <a:pt x="496" y="244"/>
                  <a:pt x="499" y="222"/>
                  <a:pt x="506" y="215"/>
                </a:cubicBezTo>
                <a:cubicBezTo>
                  <a:pt x="514" y="207"/>
                  <a:pt x="524" y="195"/>
                  <a:pt x="541" y="189"/>
                </a:cubicBezTo>
                <a:cubicBezTo>
                  <a:pt x="558" y="183"/>
                  <a:pt x="556" y="183"/>
                  <a:pt x="560" y="181"/>
                </a:cubicBezTo>
                <a:cubicBezTo>
                  <a:pt x="564" y="179"/>
                  <a:pt x="570" y="174"/>
                  <a:pt x="571" y="170"/>
                </a:cubicBezTo>
                <a:cubicBezTo>
                  <a:pt x="573" y="167"/>
                  <a:pt x="576" y="159"/>
                  <a:pt x="572" y="150"/>
                </a:cubicBezTo>
                <a:cubicBezTo>
                  <a:pt x="568" y="141"/>
                  <a:pt x="547" y="116"/>
                  <a:pt x="534" y="104"/>
                </a:cubicBezTo>
                <a:cubicBezTo>
                  <a:pt x="521" y="92"/>
                  <a:pt x="501" y="68"/>
                  <a:pt x="471" y="34"/>
                </a:cubicBezTo>
                <a:cubicBezTo>
                  <a:pt x="465" y="27"/>
                  <a:pt x="465" y="27"/>
                  <a:pt x="465" y="27"/>
                </a:cubicBezTo>
                <a:cubicBezTo>
                  <a:pt x="438" y="42"/>
                  <a:pt x="407" y="50"/>
                  <a:pt x="374" y="50"/>
                </a:cubicBezTo>
                <a:cubicBezTo>
                  <a:pt x="325" y="50"/>
                  <a:pt x="280" y="31"/>
                  <a:pt x="246" y="0"/>
                </a:cubicBezTo>
                <a:cubicBezTo>
                  <a:pt x="240" y="10"/>
                  <a:pt x="240" y="10"/>
                  <a:pt x="240" y="10"/>
                </a:cubicBezTo>
                <a:cubicBezTo>
                  <a:pt x="217" y="49"/>
                  <a:pt x="200" y="77"/>
                  <a:pt x="193" y="92"/>
                </a:cubicBezTo>
                <a:cubicBezTo>
                  <a:pt x="186" y="108"/>
                  <a:pt x="169" y="136"/>
                  <a:pt x="162" y="143"/>
                </a:cubicBezTo>
                <a:cubicBezTo>
                  <a:pt x="154" y="150"/>
                  <a:pt x="146" y="149"/>
                  <a:pt x="142" y="149"/>
                </a:cubicBezTo>
                <a:cubicBezTo>
                  <a:pt x="138" y="148"/>
                  <a:pt x="132" y="144"/>
                  <a:pt x="128" y="141"/>
                </a:cubicBezTo>
                <a:cubicBezTo>
                  <a:pt x="125" y="138"/>
                  <a:pt x="126" y="139"/>
                  <a:pt x="115" y="125"/>
                </a:cubicBezTo>
                <a:cubicBezTo>
                  <a:pt x="104" y="111"/>
                  <a:pt x="89" y="105"/>
                  <a:pt x="79" y="101"/>
                </a:cubicBezTo>
                <a:cubicBezTo>
                  <a:pt x="70" y="96"/>
                  <a:pt x="48" y="100"/>
                  <a:pt x="43" y="101"/>
                </a:cubicBezTo>
                <a:cubicBezTo>
                  <a:pt x="37" y="102"/>
                  <a:pt x="23" y="111"/>
                  <a:pt x="20" y="115"/>
                </a:cubicBezTo>
                <a:cubicBezTo>
                  <a:pt x="16" y="119"/>
                  <a:pt x="6" y="131"/>
                  <a:pt x="3" y="147"/>
                </a:cubicBezTo>
                <a:cubicBezTo>
                  <a:pt x="0" y="162"/>
                  <a:pt x="6" y="183"/>
                  <a:pt x="10" y="188"/>
                </a:cubicBezTo>
                <a:cubicBezTo>
                  <a:pt x="15" y="193"/>
                  <a:pt x="29" y="214"/>
                  <a:pt x="50" y="219"/>
                </a:cubicBezTo>
                <a:cubicBezTo>
                  <a:pt x="71" y="224"/>
                  <a:pt x="77" y="232"/>
                  <a:pt x="83" y="241"/>
                </a:cubicBezTo>
                <a:cubicBezTo>
                  <a:pt x="90" y="250"/>
                  <a:pt x="81" y="265"/>
                  <a:pt x="75" y="272"/>
                </a:cubicBezTo>
                <a:cubicBezTo>
                  <a:pt x="71" y="276"/>
                  <a:pt x="65" y="283"/>
                  <a:pt x="58" y="292"/>
                </a:cubicBezTo>
                <a:cubicBezTo>
                  <a:pt x="176" y="361"/>
                  <a:pt x="176" y="361"/>
                  <a:pt x="176" y="361"/>
                </a:cubicBezTo>
                <a:cubicBezTo>
                  <a:pt x="253" y="535"/>
                  <a:pt x="253" y="535"/>
                  <a:pt x="253" y="535"/>
                </a:cubicBezTo>
                <a:cubicBezTo>
                  <a:pt x="496" y="535"/>
                  <a:pt x="496" y="535"/>
                  <a:pt x="496" y="535"/>
                </a:cubicBezTo>
                <a:cubicBezTo>
                  <a:pt x="572" y="361"/>
                  <a:pt x="572" y="361"/>
                  <a:pt x="572" y="361"/>
                </a:cubicBezTo>
                <a:cubicBezTo>
                  <a:pt x="683" y="297"/>
                  <a:pt x="683" y="297"/>
                  <a:pt x="683" y="297"/>
                </a:cubicBezTo>
                <a:cubicBezTo>
                  <a:pt x="676" y="286"/>
                  <a:pt x="670" y="278"/>
                  <a:pt x="667" y="273"/>
                </a:cubicBezTo>
                <a:cubicBezTo>
                  <a:pt x="663" y="265"/>
                  <a:pt x="652" y="252"/>
                  <a:pt x="641" y="255"/>
                </a:cubicBezTo>
                <a:close/>
              </a:path>
            </a:pathLst>
          </a:custGeom>
          <a:solidFill>
            <a:srgbClr val="6AB9D4"/>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cs typeface="黑体" panose="02010609060101010101" charset="-122"/>
            </a:endParaRPr>
          </a:p>
        </p:txBody>
      </p:sp>
      <p:sp>
        <p:nvSpPr>
          <p:cNvPr id="2" name="文本框 1"/>
          <p:cNvSpPr txBox="1"/>
          <p:nvPr>
            <p:custDataLst>
              <p:tags r:id="rId7"/>
            </p:custDataLst>
          </p:nvPr>
        </p:nvSpPr>
        <p:spPr>
          <a:xfrm>
            <a:off x="1245362" y="1767674"/>
            <a:ext cx="3313278" cy="684436"/>
          </a:xfrm>
          <a:prstGeom prst="rect">
            <a:avLst/>
          </a:prstGeom>
        </p:spPr>
        <p:txBody>
          <a:bodyPr wrap="square" anchor="b" anchorCtr="0">
            <a:normAutofit/>
          </a:bodyPr>
          <a:lstStyle>
            <a:defPPr>
              <a:defRPr lang="zh-CN"/>
            </a:defPPr>
            <a:lvl1pPr indent="0" algn="r">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b="1">
                <a:latin typeface="黑体" panose="02010609060101010101" charset="-122"/>
                <a:ea typeface="黑体" panose="02010609060101010101" charset="-122"/>
              </a:rPr>
              <a:t>1. 自然收束法</a:t>
            </a:r>
            <a:endParaRPr lang="zh-CN" altLang="en-US" b="1">
              <a:latin typeface="黑体" panose="02010609060101010101" charset="-122"/>
              <a:ea typeface="黑体" panose="02010609060101010101" charset="-122"/>
            </a:endParaRPr>
          </a:p>
        </p:txBody>
      </p:sp>
      <p:sp>
        <p:nvSpPr>
          <p:cNvPr id="3" name="文本框 2"/>
          <p:cNvSpPr txBox="1"/>
          <p:nvPr>
            <p:custDataLst>
              <p:tags r:id="rId8"/>
            </p:custDataLst>
          </p:nvPr>
        </p:nvSpPr>
        <p:spPr>
          <a:xfrm>
            <a:off x="1245235" y="2452370"/>
            <a:ext cx="3313430" cy="1165225"/>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cs typeface="黑体" panose="02010609060101010101" charset="-122"/>
              </a:rPr>
              <a:t>大多数新闻采用这种方法，尤其是倒金字塔式消息，所以又被称为“倒金字塔式结尾法”。</a:t>
            </a:r>
            <a:endParaRPr lang="zh-CN" altLang="en-US" sz="1600">
              <a:cs typeface="黑体" panose="02010609060101010101" charset="-122"/>
            </a:endParaRPr>
          </a:p>
        </p:txBody>
      </p:sp>
      <p:sp>
        <p:nvSpPr>
          <p:cNvPr id="6" name="文本框 5"/>
          <p:cNvSpPr txBox="1"/>
          <p:nvPr>
            <p:custDataLst>
              <p:tags r:id="rId9"/>
            </p:custDataLst>
          </p:nvPr>
        </p:nvSpPr>
        <p:spPr>
          <a:xfrm>
            <a:off x="7652458" y="4558705"/>
            <a:ext cx="3313278" cy="684436"/>
          </a:xfrm>
          <a:prstGeom prst="rect">
            <a:avLst/>
          </a:prstGeom>
        </p:spPr>
        <p:txBody>
          <a:bodyPr wrap="square" anchor="b" anchorCtr="0">
            <a:normAutofit/>
          </a:bodyPr>
          <a:lstStyle>
            <a:defPPr>
              <a:defRPr lang="zh-CN"/>
            </a:defPPr>
            <a:lvl1pPr indent="0">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4. 展示预告法</a:t>
            </a:r>
            <a:endParaRPr lang="zh-CN" altLang="en-US" b="1">
              <a:latin typeface="黑体" panose="02010609060101010101" charset="-122"/>
              <a:ea typeface="黑体" panose="02010609060101010101" charset="-122"/>
            </a:endParaRPr>
          </a:p>
        </p:txBody>
      </p:sp>
      <p:sp>
        <p:nvSpPr>
          <p:cNvPr id="7" name="文本框 6"/>
          <p:cNvSpPr txBox="1"/>
          <p:nvPr>
            <p:custDataLst>
              <p:tags r:id="rId10"/>
            </p:custDataLst>
          </p:nvPr>
        </p:nvSpPr>
        <p:spPr>
          <a:xfrm>
            <a:off x="7395210" y="5197475"/>
            <a:ext cx="4368800" cy="137731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当报道某一事件的现状时，受众还有兴趣知道下一步的发展状况，或启发受众的思路，让人看到前景，增添信心，或预告事件动态，让人对此做进一步的关注。</a:t>
            </a:r>
            <a:endParaRPr lang="zh-CN" altLang="en-US" sz="1600">
              <a:cs typeface="黑体" panose="02010609060101010101" charset="-122"/>
            </a:endParaRPr>
          </a:p>
        </p:txBody>
      </p:sp>
      <p:sp>
        <p:nvSpPr>
          <p:cNvPr id="8" name="文本框 7"/>
          <p:cNvSpPr txBox="1"/>
          <p:nvPr>
            <p:custDataLst>
              <p:tags r:id="rId11"/>
            </p:custDataLst>
          </p:nvPr>
        </p:nvSpPr>
        <p:spPr>
          <a:xfrm>
            <a:off x="917575" y="4900295"/>
            <a:ext cx="3641725" cy="1506855"/>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cs typeface="黑体" panose="02010609060101010101" charset="-122"/>
              </a:rPr>
              <a:t>这种结尾往往补充新闻导语和主体部分未提及的新闻要素，使新闻报道完整、圆满；或者补充有关的背景材料，使新闻报道更加充实、可信。</a:t>
            </a:r>
            <a:endParaRPr lang="zh-CN" altLang="en-US" sz="1600">
              <a:cs typeface="黑体" panose="02010609060101010101" charset="-122"/>
            </a:endParaRPr>
          </a:p>
        </p:txBody>
      </p:sp>
      <p:sp>
        <p:nvSpPr>
          <p:cNvPr id="9" name="文本框 8"/>
          <p:cNvSpPr txBox="1"/>
          <p:nvPr>
            <p:custDataLst>
              <p:tags r:id="rId12"/>
            </p:custDataLst>
          </p:nvPr>
        </p:nvSpPr>
        <p:spPr>
          <a:xfrm>
            <a:off x="6468110" y="1701800"/>
            <a:ext cx="4130040" cy="99631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例如，《洞庭湖长大五分之一》，通过描述了 1998 年的特大洪灾过后，经过综合治理出现的喜人景象和如画美景。</a:t>
            </a:r>
            <a:endParaRPr lang="zh-CN" altLang="en-US" sz="1600">
              <a:cs typeface="黑体" panose="02010609060101010101" charset="-122"/>
            </a:endParaRPr>
          </a:p>
        </p:txBody>
      </p:sp>
      <p:sp>
        <p:nvSpPr>
          <p:cNvPr id="10" name="文本框 9"/>
          <p:cNvSpPr txBox="1"/>
          <p:nvPr>
            <p:custDataLst>
              <p:tags r:id="rId13"/>
            </p:custDataLst>
          </p:nvPr>
        </p:nvSpPr>
        <p:spPr>
          <a:xfrm>
            <a:off x="922607" y="4216136"/>
            <a:ext cx="3313278" cy="684436"/>
          </a:xfrm>
          <a:prstGeom prst="rect">
            <a:avLst/>
          </a:prstGeom>
        </p:spPr>
        <p:txBody>
          <a:bodyPr wrap="square" anchor="b" anchorCtr="0">
            <a:normAutofit/>
          </a:bodyPr>
          <a:lstStyle>
            <a:defPPr>
              <a:defRPr lang="zh-CN"/>
            </a:defPPr>
            <a:lvl1pPr indent="0" algn="r">
              <a:lnSpc>
                <a:spcPct val="130000"/>
              </a:lnSpc>
              <a:spcBef>
                <a:spcPts val="1200"/>
              </a:spcBef>
              <a:buFont typeface="Arial" panose="020B0604020202020204" pitchFamily="34" charset="0"/>
              <a:buNone/>
              <a:defRPr sz="2600" baseline="0">
                <a:solidFill>
                  <a:srgbClr val="FFDA62">
                    <a:lumMod val="75000"/>
                  </a:srgbClr>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b="1">
                <a:latin typeface="黑体" panose="02010609060101010101" charset="-122"/>
                <a:ea typeface="黑体" panose="02010609060101010101" charset="-122"/>
              </a:rPr>
              <a:t>5. 拾遗补缺法</a:t>
            </a:r>
            <a:endParaRPr lang="zh-CN" altLang="en-US" b="1">
              <a:latin typeface="黑体" panose="02010609060101010101" charset="-122"/>
              <a:ea typeface="黑体" panose="02010609060101010101" charset="-122"/>
            </a:endParaRPr>
          </a:p>
        </p:txBody>
      </p:sp>
      <p:sp>
        <p:nvSpPr>
          <p:cNvPr id="11" name="文本框 10"/>
          <p:cNvSpPr txBox="1"/>
          <p:nvPr>
            <p:custDataLst>
              <p:tags r:id="rId14"/>
            </p:custDataLst>
          </p:nvPr>
        </p:nvSpPr>
        <p:spPr>
          <a:xfrm>
            <a:off x="6572022" y="931318"/>
            <a:ext cx="3313278" cy="684436"/>
          </a:xfrm>
          <a:prstGeom prst="rect">
            <a:avLst/>
          </a:prstGeom>
        </p:spPr>
        <p:txBody>
          <a:bodyPr wrap="square" anchor="b" anchorCtr="0">
            <a:normAutofit/>
          </a:bodyPr>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2. 卒章见义法</a:t>
            </a:r>
            <a:endParaRPr lang="zh-CN" altLang="en-US" b="1">
              <a:latin typeface="黑体" panose="02010609060101010101" charset="-122"/>
              <a:ea typeface="黑体" panose="02010609060101010101" charset="-122"/>
            </a:endParaRPr>
          </a:p>
        </p:txBody>
      </p:sp>
      <p:sp>
        <p:nvSpPr>
          <p:cNvPr id="12" name="文本框 11"/>
          <p:cNvSpPr txBox="1"/>
          <p:nvPr>
            <p:custDataLst>
              <p:tags r:id="rId15"/>
            </p:custDataLst>
          </p:nvPr>
        </p:nvSpPr>
        <p:spPr>
          <a:xfrm>
            <a:off x="7716851" y="2783685"/>
            <a:ext cx="3313278" cy="684436"/>
          </a:xfrm>
          <a:prstGeom prst="rect">
            <a:avLst/>
          </a:prstGeom>
        </p:spPr>
        <p:txBody>
          <a:bodyPr wrap="square" anchor="b" anchorCtr="0">
            <a:normAutofit/>
          </a:bodyPr>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b="1">
                <a:latin typeface="黑体" panose="02010609060101010101" charset="-122"/>
                <a:ea typeface="黑体" panose="02010609060101010101" charset="-122"/>
              </a:rPr>
              <a:t>3. 别开生面法</a:t>
            </a:r>
            <a:endParaRPr lang="zh-CN" altLang="en-US" b="1">
              <a:latin typeface="黑体" panose="02010609060101010101" charset="-122"/>
              <a:ea typeface="黑体" panose="02010609060101010101" charset="-122"/>
            </a:endParaRPr>
          </a:p>
        </p:txBody>
      </p:sp>
      <p:sp>
        <p:nvSpPr>
          <p:cNvPr id="13" name="文本框 12"/>
          <p:cNvSpPr txBox="1"/>
          <p:nvPr>
            <p:custDataLst>
              <p:tags r:id="rId16"/>
            </p:custDataLst>
          </p:nvPr>
        </p:nvSpPr>
        <p:spPr>
          <a:xfrm>
            <a:off x="7717155" y="3554095"/>
            <a:ext cx="3313430" cy="1124585"/>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cs typeface="黑体" panose="02010609060101010101" charset="-122"/>
              </a:rPr>
              <a:t>导语与主体部分主要写高级工程师徐孝纯怎样受命于危难之际，两次出任厂长治厂有方的事迹。</a:t>
            </a:r>
            <a:endParaRPr lang="zh-CN" altLang="en-US" sz="1600">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五、消息的写作要求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538289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（一）导语写作注意事项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（1）不能把很多的单位名称、专业术语、人物、头衔写进导语；一定要注意用词的直接、准确，少用或尽量不用被动语态，主动语态比被动语态更直接、更有力。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（2）不要把导语写成全篇事实目录，导语只写主要的又能引出全文的事实。</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（3）导语要少写细节和附属事实，确实需要细节的，只能用一个细节，而且要有典型性。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（4）导语不要要求新闻五要素俱全，有时只写两三个要素就可以，其他要素可在后文交代。</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（5）导语里不要堆满数字，数字太多，新闻一开头就会给人以枯燥感，导语也被拉长了。最为重要的一点，导语要写得短些，再短些。能用 20 个字表达清楚，就绝不要用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21 个字；能用一段表述，就绝不用两段。</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0" name="图片 99"/>
          <p:cNvPicPr/>
          <p:nvPr/>
        </p:nvPicPr>
        <p:blipFill>
          <a:blip r:embed="rId1"/>
          <a:stretch>
            <a:fillRect/>
          </a:stretch>
        </p:blipFill>
        <p:spPr>
          <a:xfrm>
            <a:off x="6885940" y="1120140"/>
            <a:ext cx="3967480" cy="5165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五、消息的写作要求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538289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（一）导语写作注意事项</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（1）不能把很多的单位名称、专业术语、人物、头衔写进导语；一定要注意用词的直接、准确，少用或尽量不用被动语态，主动语态比被动语态更直接、更有力。</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（2）不要把导语写成全篇事实目录，导语只写主要的又能引出全文的事实。</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（3）导语要少写细节和附属事实，确实需要细节的，只能用一个细节，而且要有典型性。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（4）导语不要要求新闻五要素俱全，有时只写两三个要素就可以，其他要素可在后文交代。</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（5）导语里不要堆满数字，数字太多，新闻一开头就会给人以枯燥感，导语也被拉长了。最为重要的一点，导语要写得短些，再短些。能用 20 个字表达清楚，就绝不要用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21 个字；能用一段表述，就绝不用两段。</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0" name="图片 99"/>
          <p:cNvPicPr/>
          <p:nvPr/>
        </p:nvPicPr>
        <p:blipFill>
          <a:blip r:embed="rId1"/>
          <a:stretch>
            <a:fillRect/>
          </a:stretch>
        </p:blipFill>
        <p:spPr>
          <a:xfrm>
            <a:off x="6885940" y="1120140"/>
            <a:ext cx="3967480" cy="51657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096000" y="1066964"/>
            <a:ext cx="0" cy="5330825"/>
          </a:xfrm>
          <a:prstGeom prst="line">
            <a:avLst/>
          </a:prstGeom>
          <a:ln w="22225">
            <a:solidFill>
              <a:srgbClr val="1D323E"/>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5421313" y="1693226"/>
            <a:ext cx="1349375" cy="1349375"/>
          </a:xfrm>
          <a:prstGeom prst="ellipse">
            <a:avLst/>
          </a:prstGeom>
          <a:solidFill>
            <a:srgbClr val="1D323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文本框 20"/>
          <p:cNvSpPr txBox="1"/>
          <p:nvPr/>
        </p:nvSpPr>
        <p:spPr>
          <a:xfrm flipH="1">
            <a:off x="2585085" y="1885950"/>
            <a:ext cx="2304415" cy="829945"/>
          </a:xfrm>
          <a:prstGeom prst="rect">
            <a:avLst/>
          </a:prstGeom>
          <a:noFill/>
          <a:ln w="9525">
            <a:noFill/>
            <a:miter/>
          </a:ln>
          <a:effectLst>
            <a:outerShdw sx="999" sy="999" algn="ctr" rotWithShape="0">
              <a:srgbClr val="000000"/>
            </a:outerShdw>
          </a:effectLst>
        </p:spPr>
        <p:txBody>
          <a:bodyPr wrap="square" lIns="0" rIns="0" anchor="t">
            <a:spAutoFit/>
          </a:bodyPr>
          <a:lstStyle/>
          <a:p>
            <a:pPr algn="l"/>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charset="-122"/>
              </a:rPr>
              <a:t>（二）主体写作注意事项</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8" name="文本框 22"/>
          <p:cNvSpPr txBox="1"/>
          <p:nvPr/>
        </p:nvSpPr>
        <p:spPr>
          <a:xfrm flipH="1">
            <a:off x="1542495" y="3000691"/>
            <a:ext cx="3610610" cy="1568450"/>
          </a:xfrm>
          <a:prstGeom prst="rect">
            <a:avLst/>
          </a:prstGeom>
          <a:noFill/>
          <a:ln w="9525">
            <a:noFill/>
            <a:miter/>
          </a:ln>
          <a:effectLst>
            <a:outerShdw sx="999" sy="999" algn="ctr" rotWithShape="0">
              <a:srgbClr val="000000"/>
            </a:outerShdw>
          </a:effectLst>
        </p:spPr>
        <p:txBody>
          <a:bodyPr wrap="square" lIns="0" rIns="0" anchor="t">
            <a:spAutoFit/>
          </a:bodyPr>
          <a:lstStyle/>
          <a:p>
            <a:pPr lvl="0" algn="l"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（1）注意变换角度，不要重复导语。</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algn="l"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（2）要扣紧主信息，不要离题万里。</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algn="l"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（3）内容要充实，防止空洞无物。</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algn="l" fontAlgn="auto">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（4）要波澜起伏，防止罗列事实。</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9" name="直接连接符 8"/>
          <p:cNvCxnSpPr/>
          <p:nvPr/>
        </p:nvCxnSpPr>
        <p:spPr>
          <a:xfrm>
            <a:off x="1589105" y="279463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2" name="文本框 20"/>
          <p:cNvSpPr txBox="1"/>
          <p:nvPr/>
        </p:nvSpPr>
        <p:spPr>
          <a:xfrm flipH="1">
            <a:off x="7005955" y="1885950"/>
            <a:ext cx="2638425" cy="829945"/>
          </a:xfrm>
          <a:prstGeom prst="rect">
            <a:avLst/>
          </a:prstGeom>
          <a:noFill/>
          <a:ln w="9525">
            <a:noFill/>
            <a:miter/>
          </a:ln>
          <a:effectLst>
            <a:outerShdw sx="999" sy="999" algn="ctr" rotWithShape="0">
              <a:srgbClr val="000000"/>
            </a:outerShdw>
          </a:effectLst>
        </p:spPr>
        <p:txBody>
          <a:bodyPr wrap="square" lIns="0" rIns="0" anchor="t">
            <a:spAutoFit/>
          </a:bodyPr>
          <a:lstStyle/>
          <a:p>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charset="-122"/>
              </a:rPr>
              <a:t>（三）消息结尾的注意事项</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13" name="文本框 22"/>
          <p:cNvSpPr txBox="1"/>
          <p:nvPr/>
        </p:nvSpPr>
        <p:spPr>
          <a:xfrm flipH="1">
            <a:off x="7003733" y="3031171"/>
            <a:ext cx="3610610" cy="156591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（1）要顺势而行，既不要草率收尾，也不要拖泥带水。</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（2）要紧扣事实，不可离开事实做空泛议论。</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（3）要增添信息，不要重复啰嗦。</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4" name="直接连接符 13"/>
          <p:cNvCxnSpPr/>
          <p:nvPr/>
        </p:nvCxnSpPr>
        <p:spPr>
          <a:xfrm>
            <a:off x="7003732" y="282511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7" name="椭圆形标注"/>
          <p:cNvSpPr/>
          <p:nvPr/>
        </p:nvSpPr>
        <p:spPr>
          <a:xfrm>
            <a:off x="554237" y="1082356"/>
            <a:ext cx="1758315" cy="1758315"/>
          </a:xfrm>
          <a:prstGeom prst="wedgeEllipseCallout">
            <a:avLst>
              <a:gd name="adj1" fmla="val 59712"/>
              <a:gd name="adj2" fmla="val 28411"/>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cs typeface="黑体" panose="02010609060101010101" charset="-122"/>
            </a:endParaRPr>
          </a:p>
        </p:txBody>
      </p:sp>
      <p:sp>
        <p:nvSpPr>
          <p:cNvPr id="18" name="book-from-top-view_43022"/>
          <p:cNvSpPr>
            <a:spLocks noChangeAspect="1"/>
          </p:cNvSpPr>
          <p:nvPr/>
        </p:nvSpPr>
        <p:spPr bwMode="auto">
          <a:xfrm>
            <a:off x="1043617" y="1410126"/>
            <a:ext cx="779554" cy="1055895"/>
          </a:xfrm>
          <a:custGeom>
            <a:avLst/>
            <a:gdLst>
              <a:gd name="T0" fmla="*/ 91 w 280"/>
              <a:gd name="T1" fmla="*/ 59 h 380"/>
              <a:gd name="T2" fmla="*/ 91 w 280"/>
              <a:gd name="T3" fmla="*/ 151 h 380"/>
              <a:gd name="T4" fmla="*/ 66 w 280"/>
              <a:gd name="T5" fmla="*/ 134 h 380"/>
              <a:gd name="T6" fmla="*/ 40 w 280"/>
              <a:gd name="T7" fmla="*/ 151 h 380"/>
              <a:gd name="T8" fmla="*/ 40 w 280"/>
              <a:gd name="T9" fmla="*/ 59 h 380"/>
              <a:gd name="T10" fmla="*/ 18 w 280"/>
              <a:gd name="T11" fmla="*/ 59 h 380"/>
              <a:gd name="T12" fmla="*/ 18 w 280"/>
              <a:gd name="T13" fmla="*/ 55 h 380"/>
              <a:gd name="T14" fmla="*/ 271 w 280"/>
              <a:gd name="T15" fmla="*/ 55 h 380"/>
              <a:gd name="T16" fmla="*/ 271 w 280"/>
              <a:gd name="T17" fmla="*/ 52 h 380"/>
              <a:gd name="T18" fmla="*/ 18 w 280"/>
              <a:gd name="T19" fmla="*/ 52 h 380"/>
              <a:gd name="T20" fmla="*/ 18 w 280"/>
              <a:gd name="T21" fmla="*/ 47 h 380"/>
              <a:gd name="T22" fmla="*/ 271 w 280"/>
              <a:gd name="T23" fmla="*/ 47 h 380"/>
              <a:gd name="T24" fmla="*/ 271 w 280"/>
              <a:gd name="T25" fmla="*/ 45 h 380"/>
              <a:gd name="T26" fmla="*/ 18 w 280"/>
              <a:gd name="T27" fmla="*/ 45 h 380"/>
              <a:gd name="T28" fmla="*/ 18 w 280"/>
              <a:gd name="T29" fmla="*/ 40 h 380"/>
              <a:gd name="T30" fmla="*/ 271 w 280"/>
              <a:gd name="T31" fmla="*/ 40 h 380"/>
              <a:gd name="T32" fmla="*/ 271 w 280"/>
              <a:gd name="T33" fmla="*/ 38 h 380"/>
              <a:gd name="T34" fmla="*/ 18 w 280"/>
              <a:gd name="T35" fmla="*/ 38 h 380"/>
              <a:gd name="T36" fmla="*/ 18 w 280"/>
              <a:gd name="T37" fmla="*/ 32 h 380"/>
              <a:gd name="T38" fmla="*/ 271 w 280"/>
              <a:gd name="T39" fmla="*/ 32 h 380"/>
              <a:gd name="T40" fmla="*/ 271 w 280"/>
              <a:gd name="T41" fmla="*/ 30 h 380"/>
              <a:gd name="T42" fmla="*/ 18 w 280"/>
              <a:gd name="T43" fmla="*/ 30 h 380"/>
              <a:gd name="T44" fmla="*/ 18 w 280"/>
              <a:gd name="T45" fmla="*/ 25 h 380"/>
              <a:gd name="T46" fmla="*/ 270 w 280"/>
              <a:gd name="T47" fmla="*/ 25 h 380"/>
              <a:gd name="T48" fmla="*/ 270 w 280"/>
              <a:gd name="T49" fmla="*/ 22 h 380"/>
              <a:gd name="T50" fmla="*/ 18 w 280"/>
              <a:gd name="T51" fmla="*/ 22 h 380"/>
              <a:gd name="T52" fmla="*/ 18 w 280"/>
              <a:gd name="T53" fmla="*/ 17 h 380"/>
              <a:gd name="T54" fmla="*/ 278 w 280"/>
              <a:gd name="T55" fmla="*/ 17 h 380"/>
              <a:gd name="T56" fmla="*/ 278 w 280"/>
              <a:gd name="T57" fmla="*/ 0 h 380"/>
              <a:gd name="T58" fmla="*/ 0 w 280"/>
              <a:gd name="T59" fmla="*/ 0 h 380"/>
              <a:gd name="T60" fmla="*/ 0 w 280"/>
              <a:gd name="T61" fmla="*/ 59 h 380"/>
              <a:gd name="T62" fmla="*/ 0 w 280"/>
              <a:gd name="T63" fmla="*/ 59 h 380"/>
              <a:gd name="T64" fmla="*/ 0 w 280"/>
              <a:gd name="T65" fmla="*/ 380 h 380"/>
              <a:gd name="T66" fmla="*/ 280 w 280"/>
              <a:gd name="T67" fmla="*/ 380 h 380"/>
              <a:gd name="T68" fmla="*/ 280 w 280"/>
              <a:gd name="T69" fmla="*/ 59 h 380"/>
              <a:gd name="T70" fmla="*/ 91 w 280"/>
              <a:gd name="T71" fmla="*/ 5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0" h="380">
                <a:moveTo>
                  <a:pt x="91" y="59"/>
                </a:moveTo>
                <a:lnTo>
                  <a:pt x="91" y="151"/>
                </a:lnTo>
                <a:lnTo>
                  <a:pt x="66" y="134"/>
                </a:lnTo>
                <a:lnTo>
                  <a:pt x="40" y="151"/>
                </a:lnTo>
                <a:lnTo>
                  <a:pt x="40" y="59"/>
                </a:lnTo>
                <a:lnTo>
                  <a:pt x="18" y="59"/>
                </a:lnTo>
                <a:lnTo>
                  <a:pt x="18" y="55"/>
                </a:lnTo>
                <a:lnTo>
                  <a:pt x="271" y="55"/>
                </a:lnTo>
                <a:lnTo>
                  <a:pt x="271" y="52"/>
                </a:lnTo>
                <a:lnTo>
                  <a:pt x="18" y="52"/>
                </a:lnTo>
                <a:lnTo>
                  <a:pt x="18" y="47"/>
                </a:lnTo>
                <a:lnTo>
                  <a:pt x="271" y="47"/>
                </a:lnTo>
                <a:lnTo>
                  <a:pt x="271" y="45"/>
                </a:lnTo>
                <a:lnTo>
                  <a:pt x="18" y="45"/>
                </a:lnTo>
                <a:lnTo>
                  <a:pt x="18" y="40"/>
                </a:lnTo>
                <a:lnTo>
                  <a:pt x="271" y="40"/>
                </a:lnTo>
                <a:lnTo>
                  <a:pt x="271" y="38"/>
                </a:lnTo>
                <a:lnTo>
                  <a:pt x="18" y="38"/>
                </a:lnTo>
                <a:lnTo>
                  <a:pt x="18" y="32"/>
                </a:lnTo>
                <a:lnTo>
                  <a:pt x="271" y="32"/>
                </a:lnTo>
                <a:lnTo>
                  <a:pt x="271" y="30"/>
                </a:lnTo>
                <a:lnTo>
                  <a:pt x="18" y="30"/>
                </a:lnTo>
                <a:lnTo>
                  <a:pt x="18" y="25"/>
                </a:lnTo>
                <a:lnTo>
                  <a:pt x="270" y="25"/>
                </a:lnTo>
                <a:lnTo>
                  <a:pt x="270" y="22"/>
                </a:lnTo>
                <a:lnTo>
                  <a:pt x="18" y="22"/>
                </a:lnTo>
                <a:lnTo>
                  <a:pt x="18" y="17"/>
                </a:lnTo>
                <a:lnTo>
                  <a:pt x="278" y="17"/>
                </a:lnTo>
                <a:lnTo>
                  <a:pt x="278" y="0"/>
                </a:lnTo>
                <a:lnTo>
                  <a:pt x="0" y="0"/>
                </a:lnTo>
                <a:lnTo>
                  <a:pt x="0" y="59"/>
                </a:lnTo>
                <a:lnTo>
                  <a:pt x="0" y="59"/>
                </a:lnTo>
                <a:lnTo>
                  <a:pt x="0" y="380"/>
                </a:lnTo>
                <a:lnTo>
                  <a:pt x="280" y="380"/>
                </a:lnTo>
                <a:lnTo>
                  <a:pt x="280" y="59"/>
                </a:lnTo>
                <a:lnTo>
                  <a:pt x="91" y="59"/>
                </a:lnTo>
                <a:close/>
              </a:path>
            </a:pathLst>
          </a:custGeom>
          <a:solidFill>
            <a:schemeClr val="bg1"/>
          </a:solidFill>
          <a:ln>
            <a:noFill/>
          </a:ln>
        </p:spPr>
      </p:sp>
      <p:sp>
        <p:nvSpPr>
          <p:cNvPr id="19" name="椭圆形标注"/>
          <p:cNvSpPr/>
          <p:nvPr/>
        </p:nvSpPr>
        <p:spPr>
          <a:xfrm flipH="1">
            <a:off x="9879448" y="1082356"/>
            <a:ext cx="1758315" cy="1758315"/>
          </a:xfrm>
          <a:prstGeom prst="wedgeEllipseCallout">
            <a:avLst>
              <a:gd name="adj1" fmla="val 59712"/>
              <a:gd name="adj2" fmla="val 28411"/>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cs typeface="黑体" panose="02010609060101010101" charset="-122"/>
            </a:endParaRPr>
          </a:p>
        </p:txBody>
      </p:sp>
      <p:sp>
        <p:nvSpPr>
          <p:cNvPr id="20" name="settings_13584"/>
          <p:cNvSpPr>
            <a:spLocks noChangeAspect="1"/>
          </p:cNvSpPr>
          <p:nvPr/>
        </p:nvSpPr>
        <p:spPr bwMode="auto">
          <a:xfrm>
            <a:off x="10337416" y="1444789"/>
            <a:ext cx="955748" cy="1051712"/>
          </a:xfrm>
          <a:custGeom>
            <a:avLst/>
            <a:gdLst>
              <a:gd name="T0" fmla="*/ 462 w 473"/>
              <a:gd name="T1" fmla="*/ 99 h 521"/>
              <a:gd name="T2" fmla="*/ 442 w 473"/>
              <a:gd name="T3" fmla="*/ 82 h 521"/>
              <a:gd name="T4" fmla="*/ 345 w 473"/>
              <a:gd name="T5" fmla="*/ 130 h 521"/>
              <a:gd name="T6" fmla="*/ 379 w 473"/>
              <a:gd name="T7" fmla="*/ 27 h 521"/>
              <a:gd name="T8" fmla="*/ 359 w 473"/>
              <a:gd name="T9" fmla="*/ 10 h 521"/>
              <a:gd name="T10" fmla="*/ 290 w 473"/>
              <a:gd name="T11" fmla="*/ 49 h 521"/>
              <a:gd name="T12" fmla="*/ 242 w 473"/>
              <a:gd name="T13" fmla="*/ 105 h 521"/>
              <a:gd name="T14" fmla="*/ 249 w 473"/>
              <a:gd name="T15" fmla="*/ 209 h 521"/>
              <a:gd name="T16" fmla="*/ 234 w 473"/>
              <a:gd name="T17" fmla="*/ 225 h 521"/>
              <a:gd name="T18" fmla="*/ 132 w 473"/>
              <a:gd name="T19" fmla="*/ 91 h 521"/>
              <a:gd name="T20" fmla="*/ 138 w 473"/>
              <a:gd name="T21" fmla="*/ 58 h 521"/>
              <a:gd name="T22" fmla="*/ 73 w 473"/>
              <a:gd name="T23" fmla="*/ 31 h 521"/>
              <a:gd name="T24" fmla="*/ 50 w 473"/>
              <a:gd name="T25" fmla="*/ 51 h 521"/>
              <a:gd name="T26" fmla="*/ 57 w 473"/>
              <a:gd name="T27" fmla="*/ 115 h 521"/>
              <a:gd name="T28" fmla="*/ 96 w 473"/>
              <a:gd name="T29" fmla="*/ 120 h 521"/>
              <a:gd name="T30" fmla="*/ 194 w 473"/>
              <a:gd name="T31" fmla="*/ 249 h 521"/>
              <a:gd name="T32" fmla="*/ 153 w 473"/>
              <a:gd name="T33" fmla="*/ 262 h 521"/>
              <a:gd name="T34" fmla="*/ 0 w 473"/>
              <a:gd name="T35" fmla="*/ 440 h 521"/>
              <a:gd name="T36" fmla="*/ 58 w 473"/>
              <a:gd name="T37" fmla="*/ 490 h 521"/>
              <a:gd name="T38" fmla="*/ 117 w 473"/>
              <a:gd name="T39" fmla="*/ 486 h 521"/>
              <a:gd name="T40" fmla="*/ 253 w 473"/>
              <a:gd name="T41" fmla="*/ 327 h 521"/>
              <a:gd name="T42" fmla="*/ 287 w 473"/>
              <a:gd name="T43" fmla="*/ 372 h 521"/>
              <a:gd name="T44" fmla="*/ 288 w 473"/>
              <a:gd name="T45" fmla="*/ 423 h 521"/>
              <a:gd name="T46" fmla="*/ 362 w 473"/>
              <a:gd name="T47" fmla="*/ 521 h 521"/>
              <a:gd name="T48" fmla="*/ 417 w 473"/>
              <a:gd name="T49" fmla="*/ 480 h 521"/>
              <a:gd name="T50" fmla="*/ 416 w 473"/>
              <a:gd name="T51" fmla="*/ 429 h 521"/>
              <a:gd name="T52" fmla="*/ 342 w 473"/>
              <a:gd name="T53" fmla="*/ 330 h 521"/>
              <a:gd name="T54" fmla="*/ 324 w 473"/>
              <a:gd name="T55" fmla="*/ 343 h 521"/>
              <a:gd name="T56" fmla="*/ 261 w 473"/>
              <a:gd name="T57" fmla="*/ 261 h 521"/>
              <a:gd name="T58" fmla="*/ 281 w 473"/>
              <a:gd name="T59" fmla="*/ 237 h 521"/>
              <a:gd name="T60" fmla="*/ 385 w 473"/>
              <a:gd name="T61" fmla="*/ 229 h 521"/>
              <a:gd name="T62" fmla="*/ 434 w 473"/>
              <a:gd name="T63" fmla="*/ 172 h 521"/>
              <a:gd name="T64" fmla="*/ 462 w 473"/>
              <a:gd name="T65" fmla="*/ 99 h 521"/>
              <a:gd name="T66" fmla="*/ 109 w 473"/>
              <a:gd name="T67" fmla="*/ 443 h 521"/>
              <a:gd name="T68" fmla="*/ 73 w 473"/>
              <a:gd name="T69" fmla="*/ 446 h 521"/>
              <a:gd name="T70" fmla="*/ 70 w 473"/>
              <a:gd name="T71" fmla="*/ 410 h 521"/>
              <a:gd name="T72" fmla="*/ 106 w 473"/>
              <a:gd name="T73" fmla="*/ 407 h 521"/>
              <a:gd name="T74" fmla="*/ 109 w 473"/>
              <a:gd name="T75" fmla="*/ 44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3" h="521">
                <a:moveTo>
                  <a:pt x="462" y="99"/>
                </a:moveTo>
                <a:lnTo>
                  <a:pt x="442" y="82"/>
                </a:lnTo>
                <a:cubicBezTo>
                  <a:pt x="400" y="121"/>
                  <a:pt x="382" y="162"/>
                  <a:pt x="345" y="130"/>
                </a:cubicBezTo>
                <a:cubicBezTo>
                  <a:pt x="308" y="98"/>
                  <a:pt x="346" y="75"/>
                  <a:pt x="379" y="27"/>
                </a:cubicBezTo>
                <a:cubicBezTo>
                  <a:pt x="379" y="27"/>
                  <a:pt x="370" y="19"/>
                  <a:pt x="359" y="10"/>
                </a:cubicBezTo>
                <a:cubicBezTo>
                  <a:pt x="348" y="0"/>
                  <a:pt x="317" y="18"/>
                  <a:pt x="290" y="49"/>
                </a:cubicBezTo>
                <a:lnTo>
                  <a:pt x="242" y="105"/>
                </a:lnTo>
                <a:cubicBezTo>
                  <a:pt x="215" y="136"/>
                  <a:pt x="218" y="182"/>
                  <a:pt x="249" y="209"/>
                </a:cubicBezTo>
                <a:lnTo>
                  <a:pt x="234" y="225"/>
                </a:lnTo>
                <a:lnTo>
                  <a:pt x="132" y="91"/>
                </a:lnTo>
                <a:cubicBezTo>
                  <a:pt x="137" y="79"/>
                  <a:pt x="150" y="67"/>
                  <a:pt x="138" y="58"/>
                </a:cubicBezTo>
                <a:lnTo>
                  <a:pt x="73" y="31"/>
                </a:lnTo>
                <a:lnTo>
                  <a:pt x="50" y="51"/>
                </a:lnTo>
                <a:cubicBezTo>
                  <a:pt x="50" y="51"/>
                  <a:pt x="57" y="115"/>
                  <a:pt x="57" y="115"/>
                </a:cubicBezTo>
                <a:cubicBezTo>
                  <a:pt x="63" y="131"/>
                  <a:pt x="82" y="125"/>
                  <a:pt x="96" y="120"/>
                </a:cubicBezTo>
                <a:lnTo>
                  <a:pt x="194" y="249"/>
                </a:lnTo>
                <a:cubicBezTo>
                  <a:pt x="179" y="246"/>
                  <a:pt x="164" y="250"/>
                  <a:pt x="153" y="262"/>
                </a:cubicBezTo>
                <a:lnTo>
                  <a:pt x="0" y="440"/>
                </a:lnTo>
                <a:lnTo>
                  <a:pt x="58" y="490"/>
                </a:lnTo>
                <a:cubicBezTo>
                  <a:pt x="75" y="505"/>
                  <a:pt x="102" y="503"/>
                  <a:pt x="117" y="486"/>
                </a:cubicBezTo>
                <a:lnTo>
                  <a:pt x="253" y="327"/>
                </a:lnTo>
                <a:lnTo>
                  <a:pt x="287" y="372"/>
                </a:lnTo>
                <a:cubicBezTo>
                  <a:pt x="271" y="386"/>
                  <a:pt x="274" y="405"/>
                  <a:pt x="288" y="423"/>
                </a:cubicBezTo>
                <a:lnTo>
                  <a:pt x="362" y="521"/>
                </a:lnTo>
                <a:lnTo>
                  <a:pt x="417" y="480"/>
                </a:lnTo>
                <a:cubicBezTo>
                  <a:pt x="435" y="466"/>
                  <a:pt x="430" y="447"/>
                  <a:pt x="416" y="429"/>
                </a:cubicBezTo>
                <a:lnTo>
                  <a:pt x="342" y="330"/>
                </a:lnTo>
                <a:lnTo>
                  <a:pt x="324" y="343"/>
                </a:lnTo>
                <a:lnTo>
                  <a:pt x="261" y="261"/>
                </a:lnTo>
                <a:lnTo>
                  <a:pt x="281" y="237"/>
                </a:lnTo>
                <a:cubicBezTo>
                  <a:pt x="313" y="263"/>
                  <a:pt x="359" y="259"/>
                  <a:pt x="385" y="229"/>
                </a:cubicBezTo>
                <a:lnTo>
                  <a:pt x="434" y="172"/>
                </a:lnTo>
                <a:cubicBezTo>
                  <a:pt x="461" y="141"/>
                  <a:pt x="473" y="108"/>
                  <a:pt x="462" y="99"/>
                </a:cubicBezTo>
                <a:close/>
                <a:moveTo>
                  <a:pt x="109" y="443"/>
                </a:moveTo>
                <a:cubicBezTo>
                  <a:pt x="100" y="454"/>
                  <a:pt x="84" y="455"/>
                  <a:pt x="73" y="446"/>
                </a:cubicBezTo>
                <a:cubicBezTo>
                  <a:pt x="62" y="437"/>
                  <a:pt x="61" y="420"/>
                  <a:pt x="70" y="410"/>
                </a:cubicBezTo>
                <a:cubicBezTo>
                  <a:pt x="80" y="399"/>
                  <a:pt x="96" y="398"/>
                  <a:pt x="106" y="407"/>
                </a:cubicBezTo>
                <a:cubicBezTo>
                  <a:pt x="117" y="416"/>
                  <a:pt x="118" y="432"/>
                  <a:pt x="109" y="443"/>
                </a:cubicBezTo>
                <a:close/>
              </a:path>
            </a:pathLst>
          </a:custGeom>
          <a:solidFill>
            <a:srgbClr val="1D323E"/>
          </a:solidFill>
          <a:ln>
            <a:noFill/>
          </a:ln>
        </p:spPr>
        <p:txBody>
          <a:bodyPr/>
          <a:lstStyle/>
          <a:p>
            <a:endParaRPr lang="zh-CN" altLang="en-US">
              <a:cs typeface="黑体" panose="02010609060101010101" charset="-122"/>
            </a:endParaRPr>
          </a:p>
        </p:txBody>
      </p:sp>
      <p:sp>
        <p:nvSpPr>
          <p:cNvPr id="2" name="文本框 1"/>
          <p:cNvSpPr txBox="1"/>
          <p:nvPr/>
        </p:nvSpPr>
        <p:spPr>
          <a:xfrm>
            <a:off x="920115" y="471170"/>
            <a:ext cx="4234180" cy="460375"/>
          </a:xfrm>
          <a:prstGeom prst="rect">
            <a:avLst/>
          </a:prstGeom>
          <a:noFill/>
        </p:spPr>
        <p:txBody>
          <a:bodyPr wrap="square" lIns="0" rtlCol="0">
            <a:spAutoFit/>
          </a:bodyPr>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五、消息的写作要求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0" name="文本框 5"/>
          <p:cNvSpPr txBox="1">
            <a:spLocks noChangeArrowheads="1"/>
          </p:cNvSpPr>
          <p:nvPr/>
        </p:nvSpPr>
        <p:spPr bwMode="auto">
          <a:xfrm>
            <a:off x="3566161" y="2517425"/>
            <a:ext cx="50596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cs typeface="黑体" panose="02010609060101010101" charset="-122"/>
              </a:rPr>
              <a:t>模块六　传播文书</a:t>
            </a:r>
            <a:endParaRPr lang="zh-CN" altLang="en-US" sz="4800" b="1">
              <a:solidFill>
                <a:schemeClr val="accent1"/>
              </a:solidFill>
              <a:latin typeface="+mj-ea"/>
              <a:ea typeface="+mj-ea"/>
              <a:cs typeface="黑体"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12" name="文本框 11"/>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通讯</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一、通讯的概念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5382895" cy="15684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通讯是一种比消息更详细和生动地报道客观事物及典型人物的新闻体裁；可以用描写、议论、抒情、叙述等多种手法来写人记事；它的作用是评介人物、事件，推广工作经验、介绍地方风貌等。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1" name="图片 100"/>
          <p:cNvPicPr/>
          <p:nvPr/>
        </p:nvPicPr>
        <p:blipFill>
          <a:blip r:embed="rId1"/>
          <a:stretch>
            <a:fillRect/>
          </a:stretch>
        </p:blipFill>
        <p:spPr>
          <a:xfrm>
            <a:off x="821055" y="2499995"/>
            <a:ext cx="5917565" cy="3782060"/>
          </a:xfrm>
          <a:prstGeom prst="rect">
            <a:avLst/>
          </a:prstGeom>
          <a:noFill/>
          <a:ln w="9525">
            <a:noFill/>
          </a:ln>
        </p:spPr>
      </p:pic>
      <p:pic>
        <p:nvPicPr>
          <p:cNvPr id="102" name="图片 101"/>
          <p:cNvPicPr/>
          <p:nvPr/>
        </p:nvPicPr>
        <p:blipFill>
          <a:blip r:embed="rId2"/>
          <a:stretch>
            <a:fillRect/>
          </a:stretch>
        </p:blipFill>
        <p:spPr>
          <a:xfrm>
            <a:off x="7136130" y="1258570"/>
            <a:ext cx="3994785" cy="50234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二、通讯的特点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矩形 1"/>
          <p:cNvSpPr/>
          <p:nvPr>
            <p:custDataLst>
              <p:tags r:id="rId1"/>
            </p:custDataLst>
          </p:nvPr>
        </p:nvSpPr>
        <p:spPr>
          <a:xfrm>
            <a:off x="2759126" y="1300528"/>
            <a:ext cx="2852765" cy="83524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生动性</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文本框 2"/>
          <p:cNvSpPr txBox="1"/>
          <p:nvPr>
            <p:custDataLst>
              <p:tags r:id="rId2"/>
            </p:custDataLst>
          </p:nvPr>
        </p:nvSpPr>
        <p:spPr>
          <a:xfrm>
            <a:off x="1385001" y="1102597"/>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custDataLst>
              <p:tags r:id="rId3"/>
            </p:custDataLst>
          </p:nvPr>
        </p:nvSpPr>
        <p:spPr>
          <a:xfrm>
            <a:off x="1386840" y="2352040"/>
            <a:ext cx="4225290" cy="1234440"/>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消息在表达上主要是平面的叙述，语言追求简洁、明快、准确。通讯则较多借用文</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学手段，可以描写、抒情、对话，可以用比喻、象征、拟人等修辞。</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7955799" y="1300528"/>
            <a:ext cx="2851200"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完整性</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6581675" y="1102597"/>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custDataLst>
              <p:tags r:id="rId6"/>
            </p:custDataLst>
          </p:nvPr>
        </p:nvSpPr>
        <p:spPr>
          <a:xfrm>
            <a:off x="6583045" y="2352040"/>
            <a:ext cx="4622800" cy="978535"/>
          </a:xfrm>
          <a:prstGeom prst="rect">
            <a:avLst/>
          </a:prstGeom>
        </p:spPr>
        <p:txBody>
          <a:bodyPr wrap="square" lIns="91440" tIns="45720" rIns="91440" bIns="45720">
            <a:no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消息侧重写事，叙述简明扼要，一般不展开情节。通讯可写人物也可写事件，其材料比消息丰富、全面，其容量比消息厚实、充足。</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7"/>
            </p:custDataLst>
          </p:nvPr>
        </p:nvSpPr>
        <p:spPr>
          <a:xfrm>
            <a:off x="2759126" y="3725294"/>
            <a:ext cx="2852765" cy="83524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评论性</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1385001" y="3527363"/>
            <a:ext cx="1322798" cy="1231106"/>
          </a:xfrm>
          <a:prstGeom prst="rect">
            <a:avLst/>
          </a:prstGeom>
          <a:noFill/>
        </p:spPr>
        <p:txBody>
          <a:bodyPr wrap="square" lIns="91440" tIns="45720" rIns="91440" bIns="45720" rtlCol="0" anchor="ctr" anchorCtr="1">
            <a:normAutofit fontScale="85000" lnSpcReduction="20000"/>
          </a:bodyPr>
          <a:p>
            <a:pPr algn="ctr">
              <a:lnSpc>
                <a:spcPct val="140000"/>
              </a:lnSpc>
            </a:pPr>
            <a:r>
              <a:rPr lang="en-US" altLang="zh-CN"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custDataLst>
              <p:tags r:id="rId9"/>
            </p:custDataLst>
          </p:nvPr>
        </p:nvSpPr>
        <p:spPr>
          <a:xfrm>
            <a:off x="1386840" y="4776470"/>
            <a:ext cx="7440930" cy="1308735"/>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消息是以事实说话，除述评性消息外一般不允许作者直接发表议论。通讯则要求在报道人物或事件的同时，表露记者的感情与倾向。然而通讯的评论不同于议论性文体的论证，它须时时紧扣人物或事件，依傍事实做适时的、恰到好处的评价点拨。</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1D323E"/>
        </a:solidFill>
        <a:effectLst/>
      </p:bgPr>
    </p:bg>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三、通讯的种类</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3" name="Freeform 50"/>
          <p:cNvSpPr/>
          <p:nvPr/>
        </p:nvSpPr>
        <p:spPr>
          <a:xfrm>
            <a:off x="1272540" y="1924047"/>
            <a:ext cx="199136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5" name="Oval 32"/>
          <p:cNvSpPr>
            <a:spLocks noChangeAspect="1"/>
          </p:cNvSpPr>
          <p:nvPr/>
        </p:nvSpPr>
        <p:spPr>
          <a:xfrm>
            <a:off x="779780" y="226631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Oval 33"/>
          <p:cNvSpPr>
            <a:spLocks noChangeAspect="1"/>
          </p:cNvSpPr>
          <p:nvPr/>
        </p:nvSpPr>
        <p:spPr>
          <a:xfrm>
            <a:off x="893445" y="2369182"/>
            <a:ext cx="758190"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01</a:t>
            </a:r>
            <a:endPar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7" name="TextBox 13"/>
          <p:cNvSpPr txBox="1"/>
          <p:nvPr/>
        </p:nvSpPr>
        <p:spPr>
          <a:xfrm>
            <a:off x="1709420" y="2560320"/>
            <a:ext cx="1118235"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eaLnBrk="1" fontAlgn="base" latinLnBrk="0" hangingPunct="1">
              <a:spcBef>
                <a:spcPct val="20000"/>
              </a:spcBef>
              <a:spcAft>
                <a:spcPts val="0"/>
              </a:spcAft>
              <a:buClrTx/>
              <a:buSzTx/>
              <a:buFontTx/>
              <a:buNone/>
              <a:defRPr/>
            </a:pPr>
            <a:r>
              <a:rPr kumimoji="0" lang="zh-CN" altLang="en-US" sz="2000" b="1" i="0" u="none" strike="noStrike" kern="1200" cap="none" spc="0" normalizeH="0" baseline="0" noProof="0">
                <a:ln>
                  <a:noFill/>
                </a:ln>
                <a:solidFill>
                  <a:schemeClr val="bg1"/>
                </a:solidFill>
                <a:effectLst/>
                <a:uLnTx/>
                <a:uFillTx/>
                <a:latin typeface="黑体" panose="02010609060101010101" charset="-122"/>
                <a:ea typeface="微软雅黑" panose="020B0503020204020204" pitchFamily="34" charset="-122"/>
                <a:cs typeface="+mn-ea"/>
                <a:sym typeface="Arial" panose="020B0604020202020204" pitchFamily="34" charset="0"/>
              </a:rPr>
              <a:t>人物通讯</a:t>
            </a:r>
            <a:endParaRPr kumimoji="0" lang="zh-CN" altLang="en-US" sz="2000" b="1" i="0" u="none" strike="noStrike" kern="1200" cap="none" spc="0" normalizeH="0" baseline="0" noProof="0" dirty="0">
              <a:ln>
                <a:noFill/>
              </a:ln>
              <a:solidFill>
                <a:schemeClr val="bg1"/>
              </a:solidFill>
              <a:effectLst/>
              <a:uLnTx/>
              <a:uFillTx/>
              <a:latin typeface="黑体" panose="02010609060101010101" charset="-122"/>
              <a:ea typeface="微软雅黑" panose="020B0503020204020204" pitchFamily="34" charset="-122"/>
              <a:cs typeface="+mn-ea"/>
              <a:sym typeface="Arial" panose="020B0604020202020204" pitchFamily="34" charset="0"/>
            </a:endParaRPr>
          </a:p>
        </p:txBody>
      </p:sp>
      <p:sp>
        <p:nvSpPr>
          <p:cNvPr id="9" name="TextBox 13"/>
          <p:cNvSpPr txBox="1"/>
          <p:nvPr/>
        </p:nvSpPr>
        <p:spPr>
          <a:xfrm>
            <a:off x="920115" y="3503930"/>
            <a:ext cx="2355850" cy="235966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人物通讯可写一人，也可写群像；可写人的一生，也可写一个阶段或某个侧面；可写正面人物，如先进人物、英雄人物、有突出贡献的人物等，也可写反面典型；可写大人物，也可写凡人百姓。</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10" name="Freeform 50"/>
          <p:cNvSpPr/>
          <p:nvPr/>
        </p:nvSpPr>
        <p:spPr>
          <a:xfrm>
            <a:off x="3990340" y="1924047"/>
            <a:ext cx="1991995" cy="1579245"/>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1" name="Oval 32"/>
          <p:cNvSpPr>
            <a:spLocks noChangeAspect="1"/>
          </p:cNvSpPr>
          <p:nvPr/>
        </p:nvSpPr>
        <p:spPr>
          <a:xfrm>
            <a:off x="3497580" y="226631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2" name="Oval 33"/>
          <p:cNvSpPr>
            <a:spLocks noChangeAspect="1"/>
          </p:cNvSpPr>
          <p:nvPr/>
        </p:nvSpPr>
        <p:spPr>
          <a:xfrm>
            <a:off x="3611245" y="2369182"/>
            <a:ext cx="758825"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02</a:t>
            </a:r>
            <a:endPar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4" name="TextBox 13"/>
          <p:cNvSpPr txBox="1"/>
          <p:nvPr/>
        </p:nvSpPr>
        <p:spPr>
          <a:xfrm>
            <a:off x="3788410" y="3538220"/>
            <a:ext cx="2193925" cy="235966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事件通讯是以记事为主，报道事件发生、发展过程的通讯。时间通讯集中反映现实生活中有典型意义的事件，通过写典型事件，来刻画一代新人的“群像”，表扬先进，歌颂社会新风。</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15" name="TextBox 13"/>
          <p:cNvSpPr txBox="1"/>
          <p:nvPr/>
        </p:nvSpPr>
        <p:spPr>
          <a:xfrm>
            <a:off x="4483735" y="2559685"/>
            <a:ext cx="1132840"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黑体" panose="02010609060101010101" charset="-122"/>
                <a:ea typeface="微软雅黑" panose="020B0503020204020204" pitchFamily="34" charset="-122"/>
                <a:cs typeface="+mn-ea"/>
                <a:sym typeface="Arial" panose="020B0604020202020204" pitchFamily="34" charset="0"/>
              </a:rPr>
              <a:t>事件通讯</a:t>
            </a:r>
            <a:endParaRPr kumimoji="0" lang="zh-CN" altLang="en-US" sz="2000" b="1" i="0" u="none" strike="noStrike" kern="1200" cap="none" spc="0" normalizeH="0" baseline="0" noProof="0" dirty="0">
              <a:ln>
                <a:noFill/>
              </a:ln>
              <a:solidFill>
                <a:schemeClr val="bg1"/>
              </a:solidFill>
              <a:effectLst/>
              <a:uLnTx/>
              <a:uFillTx/>
              <a:latin typeface="黑体" panose="02010609060101010101" charset="-122"/>
              <a:ea typeface="微软雅黑" panose="020B0503020204020204" pitchFamily="34" charset="-122"/>
              <a:cs typeface="+mn-ea"/>
              <a:sym typeface="Arial" panose="020B0604020202020204" pitchFamily="34" charset="0"/>
            </a:endParaRPr>
          </a:p>
        </p:txBody>
      </p:sp>
      <p:sp>
        <p:nvSpPr>
          <p:cNvPr id="16" name="Freeform 50"/>
          <p:cNvSpPr/>
          <p:nvPr/>
        </p:nvSpPr>
        <p:spPr>
          <a:xfrm>
            <a:off x="6769735" y="1924047"/>
            <a:ext cx="199009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7" name="Oval 32"/>
          <p:cNvSpPr>
            <a:spLocks noChangeAspect="1"/>
          </p:cNvSpPr>
          <p:nvPr/>
        </p:nvSpPr>
        <p:spPr>
          <a:xfrm>
            <a:off x="6276975" y="2266312"/>
            <a:ext cx="985520"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8" name="Oval 33"/>
          <p:cNvSpPr>
            <a:spLocks noChangeAspect="1"/>
          </p:cNvSpPr>
          <p:nvPr/>
        </p:nvSpPr>
        <p:spPr>
          <a:xfrm>
            <a:off x="6390640" y="2369182"/>
            <a:ext cx="758190"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03</a:t>
            </a:r>
            <a:endPar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0" name="TextBox 13"/>
          <p:cNvSpPr txBox="1"/>
          <p:nvPr/>
        </p:nvSpPr>
        <p:spPr>
          <a:xfrm>
            <a:off x="6629400" y="3538221"/>
            <a:ext cx="2028190" cy="206438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所谓工作通讯，就是反映贯彻执行党的路线、方针、政策中的成绩，总结实际工作</a:t>
            </a:r>
            <a:endPar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a:p>
            <a:pPr marL="0" marR="0" lvl="0" indent="0" algn="l"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中的经验和教训，或者探讨有争议的亟待解决的问题的报道。</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21" name="TextBox 13"/>
          <p:cNvSpPr txBox="1"/>
          <p:nvPr/>
        </p:nvSpPr>
        <p:spPr>
          <a:xfrm>
            <a:off x="7261860" y="2590800"/>
            <a:ext cx="1214755"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黑体" panose="02010609060101010101" charset="-122"/>
                <a:ea typeface="微软雅黑" panose="020B0503020204020204" pitchFamily="34" charset="-122"/>
                <a:cs typeface="+mn-ea"/>
                <a:sym typeface="Arial" panose="020B0604020202020204" pitchFamily="34" charset="0"/>
              </a:rPr>
              <a:t>工作通讯</a:t>
            </a:r>
            <a:endParaRPr kumimoji="0" lang="zh-CN" altLang="en-US" sz="2000" b="1" i="0" u="none" strike="noStrike" kern="1200" cap="none" spc="0" normalizeH="0" baseline="0" noProof="0" dirty="0">
              <a:ln>
                <a:noFill/>
              </a:ln>
              <a:solidFill>
                <a:schemeClr val="bg1"/>
              </a:solidFill>
              <a:effectLst/>
              <a:uLnTx/>
              <a:uFillTx/>
              <a:latin typeface="黑体" panose="02010609060101010101" charset="-122"/>
              <a:ea typeface="微软雅黑" panose="020B0503020204020204" pitchFamily="34" charset="-122"/>
              <a:cs typeface="+mn-ea"/>
              <a:sym typeface="Arial" panose="020B0604020202020204" pitchFamily="34" charset="0"/>
            </a:endParaRPr>
          </a:p>
        </p:txBody>
      </p:sp>
      <p:sp>
        <p:nvSpPr>
          <p:cNvPr id="22" name="Freeform 50"/>
          <p:cNvSpPr/>
          <p:nvPr/>
        </p:nvSpPr>
        <p:spPr>
          <a:xfrm>
            <a:off x="9487535" y="1924047"/>
            <a:ext cx="1991360" cy="1579880"/>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1D323E">
              <a:alpha val="7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84836" tIns="290000" rIns="580548" bIns="290000" numCol="1" spcCol="1270" anchor="ctr" anchorCtr="0">
            <a:no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228600" marR="0" lvl="1" indent="-228600" algn="l" defTabSz="1066165" rtl="0" eaLnBrk="1" fontAlgn="base" latinLnBrk="0" hangingPunct="1">
              <a:lnSpc>
                <a:spcPct val="90000"/>
              </a:lnSpc>
              <a:spcBef>
                <a:spcPct val="0"/>
              </a:spcBef>
              <a:spcAft>
                <a:spcPct val="15000"/>
              </a:spcAft>
              <a:buClrTx/>
              <a:buSzTx/>
              <a:buFontTx/>
              <a:buNone/>
              <a:defRPr/>
            </a:pPr>
            <a:r>
              <a:rPr kumimoji="0" lang="en-US" sz="6400" b="0"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 </a:t>
            </a:r>
            <a:endParaRPr kumimoji="0" lang="en-US" sz="6400" b="0" i="0" u="none" strike="noStrike" kern="1200" cap="none" spc="0" normalizeH="0" baseline="0" noProof="0" dirty="0">
              <a:ln>
                <a:noFill/>
              </a:ln>
              <a:solidFill>
                <a:srgbClr val="023759">
                  <a:lumMod val="75000"/>
                </a:srgbClr>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3" name="Oval 32"/>
          <p:cNvSpPr>
            <a:spLocks noChangeAspect="1"/>
          </p:cNvSpPr>
          <p:nvPr/>
        </p:nvSpPr>
        <p:spPr>
          <a:xfrm>
            <a:off x="8994775" y="2266312"/>
            <a:ext cx="986155" cy="895350"/>
          </a:xfrm>
          <a:prstGeom prst="ellipse">
            <a:avLst/>
          </a:prstGeom>
          <a:solidFill>
            <a:srgbClr val="1D32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endParaRPr kumimoji="0" lang="en-US" sz="2400" b="1" i="0" u="none" strike="noStrike" kern="1200" cap="none" spc="0" normalizeH="0" baseline="0" noProof="0" dirty="0">
              <a:ln>
                <a:noFill/>
              </a:ln>
              <a:solidFill>
                <a:prstClr val="white"/>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4" name="Oval 33"/>
          <p:cNvSpPr>
            <a:spLocks noChangeAspect="1"/>
          </p:cNvSpPr>
          <p:nvPr/>
        </p:nvSpPr>
        <p:spPr>
          <a:xfrm>
            <a:off x="9108440" y="2369182"/>
            <a:ext cx="758825" cy="688975"/>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375410" rtl="0" eaLnBrk="1" fontAlgn="base" latinLnBrk="0" hangingPunct="1">
              <a:spcBef>
                <a:spcPts val="0"/>
              </a:spcBef>
              <a:spcAft>
                <a:spcPts val="0"/>
              </a:spcAft>
              <a:buClrTx/>
              <a:buSzTx/>
              <a:buFontTx/>
              <a:buNone/>
              <a:defRPr/>
            </a:pPr>
            <a:r>
              <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rPr>
              <a:t>04</a:t>
            </a:r>
            <a:endParaRPr kumimoji="0" lang="en-US" sz="2400" b="1" i="0" u="none" strike="noStrike" kern="1200" cap="none" spc="0" normalizeH="0" baseline="0" noProof="0" dirty="0">
              <a:ln>
                <a:noFill/>
              </a:ln>
              <a:solidFill>
                <a:srgbClr val="315B2F"/>
              </a:solidFill>
              <a:effectLst/>
              <a:uLnTx/>
              <a:uFillTx/>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6" name="TextBox 13"/>
          <p:cNvSpPr txBox="1"/>
          <p:nvPr/>
        </p:nvSpPr>
        <p:spPr>
          <a:xfrm>
            <a:off x="9108440" y="3503296"/>
            <a:ext cx="2029460" cy="2064385"/>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概貌通讯主要反映现实生活中的新风貌、新气象、新变化。这种通讯由于经常用于</a:t>
            </a:r>
            <a:endPar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a:p>
            <a:pPr marL="0" marR="0" lvl="0" indent="0" algn="just" defTabSz="1216660" rtl="0" fontAlgn="base">
              <a:lnSpc>
                <a:spcPct val="120000"/>
              </a:lnSpc>
              <a:spcBef>
                <a:spcPts val="0"/>
              </a:spcBef>
              <a:spcAft>
                <a:spcPts val="0"/>
              </a:spcAft>
              <a:buClrTx/>
              <a:buSzTx/>
              <a:buFontTx/>
              <a:buNone/>
              <a:defRPr/>
            </a:pPr>
            <a:r>
              <a:rPr kumimoji="0" lang="zh-CN" altLang="en-US" sz="1600" b="0" i="0" u="none" strike="noStrike" cap="none" spc="0" normalizeH="0" baseline="0" noProof="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rPr>
              <a:t>介绍游览名山大川、名胜古迹，因此，经常被称为旅游通讯。</a:t>
            </a:r>
            <a:endParaRPr kumimoji="0" lang="zh-CN" altLang="en-US" sz="1600" b="0" i="0" u="none" strike="noStrike" kern="1200" cap="none" spc="0" normalizeH="0" baseline="0" noProof="0" dirty="0">
              <a:ln>
                <a:noFill/>
              </a:ln>
              <a:solidFill>
                <a:schemeClr val="tx1">
                  <a:lumMod val="95000"/>
                  <a:lumOff val="5000"/>
                </a:schemeClr>
              </a:solidFill>
              <a:effectLst/>
              <a:uLnTx/>
              <a:uFillTx/>
              <a:latin typeface="微软雅黑 Light" panose="020B0502040204020203" pitchFamily="34" charset="-122"/>
              <a:ea typeface="微软雅黑 Light" panose="020B0502040204020203" pitchFamily="34" charset="-122"/>
              <a:cs typeface="+mn-ea"/>
              <a:sym typeface="Arial" panose="020B0604020202020204" pitchFamily="34" charset="0"/>
            </a:endParaRPr>
          </a:p>
        </p:txBody>
      </p:sp>
      <p:sp>
        <p:nvSpPr>
          <p:cNvPr id="27" name="TextBox 13"/>
          <p:cNvSpPr txBox="1"/>
          <p:nvPr/>
        </p:nvSpPr>
        <p:spPr>
          <a:xfrm>
            <a:off x="9972040" y="2590800"/>
            <a:ext cx="1046480" cy="307340"/>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1216660" fontAlgn="base">
              <a:spcBef>
                <a:spcPct val="20000"/>
              </a:spcBef>
              <a:defRPr/>
            </a:pPr>
            <a:r>
              <a:rPr lang="zh-CN" altLang="en-US" sz="2000" b="1">
                <a:solidFill>
                  <a:schemeClr val="bg1"/>
                </a:solidFill>
                <a:latin typeface="黑体" panose="02010609060101010101" charset="-122"/>
                <a:ea typeface="微软雅黑" panose="020B0503020204020204" pitchFamily="34" charset="-122"/>
                <a:cs typeface="+mn-ea"/>
                <a:sym typeface="Arial" panose="020B0604020202020204" pitchFamily="34" charset="0"/>
              </a:rPr>
              <a:t>概貌通讯</a:t>
            </a:r>
            <a:endParaRPr kumimoji="0" lang="zh-CN" altLang="en-US" sz="2000" b="1" i="0" u="none" strike="noStrike" kern="1200" cap="none" spc="0" normalizeH="0" baseline="0" noProof="0" dirty="0">
              <a:ln>
                <a:noFill/>
              </a:ln>
              <a:solidFill>
                <a:schemeClr val="bg1"/>
              </a:solidFill>
              <a:effectLst/>
              <a:uLnTx/>
              <a:uFillTx/>
              <a:latin typeface="黑体" panose="02010609060101010101"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四、通讯与消息的区别</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35025" y="1351915"/>
            <a:ext cx="5382895" cy="415417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一篇优秀的通讯都能缩写成一篇消息。</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从内容上看，消息主要以报道事件为主，向人们报道新近发生的事；通讯报道的是人，写人的思想及实践活动。即使是事件通讯也要事中见人，因为事情是人做出来的，围绕着事件，刻画出与事件有关的人物的形象，通过写事来写人，表现人的思想、感情和精神世界。消息只简单地报道发生了什么事，不多写情节，也就是说没有铺开来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通讯比较详细，具体报道前因后果，展示情节。就篇幅来说，消息较短，简洁明快；通讯具体、细腻、形象。消息立足于让受众“早知道一点”；通讯立足于“多知道一点”。所以消息要快，通讯要详细。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3" name="图片 102"/>
          <p:cNvPicPr/>
          <p:nvPr/>
        </p:nvPicPr>
        <p:blipFill>
          <a:blip r:embed="rId1"/>
          <a:stretch>
            <a:fillRect/>
          </a:stretch>
        </p:blipFill>
        <p:spPr>
          <a:xfrm>
            <a:off x="6586855" y="1372235"/>
            <a:ext cx="4572000" cy="41338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linds(horizontal)">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五、通讯的写作要求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5382895" cy="2768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（一）选好典型，确立主题</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典型是通讯的筋骨，主题是通讯的灵魂。选好典型，确立主题对通讯来说十分重要。选择什么样的典型呢？要选择那些具有代表性、具有普遍意义、具有宣传价值和教育意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义的人与事，选择那些在一定时期内人们所关注的问题。确立什么样的主题呢？要确立体现时代精神、表现时代风尚的主题，确立反映人物和事物、本质和规律的主题。</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4" name="图片 103"/>
          <p:cNvPicPr/>
          <p:nvPr/>
        </p:nvPicPr>
        <p:blipFill>
          <a:blip r:embed="rId1"/>
          <a:stretch>
            <a:fillRect/>
          </a:stretch>
        </p:blipFill>
        <p:spPr>
          <a:xfrm>
            <a:off x="821055" y="3700145"/>
            <a:ext cx="4770755" cy="2508250"/>
          </a:xfrm>
          <a:prstGeom prst="rect">
            <a:avLst/>
          </a:prstGeom>
          <a:noFill/>
          <a:ln w="9525">
            <a:noFill/>
          </a:ln>
        </p:spPr>
      </p:pic>
      <p:pic>
        <p:nvPicPr>
          <p:cNvPr id="105" name="图片 104"/>
          <p:cNvPicPr/>
          <p:nvPr/>
        </p:nvPicPr>
        <p:blipFill>
          <a:blip r:embed="rId2"/>
          <a:stretch>
            <a:fillRect/>
          </a:stretch>
        </p:blipFill>
        <p:spPr>
          <a:xfrm>
            <a:off x="6463665" y="1721485"/>
            <a:ext cx="4387215" cy="40843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五、通讯的写作要求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（二）写好人物</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一忌“有人无魂”。即人物的经历、事迹都写了，但不善于选择典型材料、组织安排材料，或不善于透视人物内心世界，不善于站在时代高度对人物进行观照。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二忌“有魂无人”。即作者能站在一定高度，把握了方向性和时代性，但人物的精神面貌、思想境界表现得空洞、抽象、缺少丰满的血肉，没有具体、丰富而典型的事实，只有“幽灵”而已。</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三忌“千人一面”。有的作者在写人物时，难以克服雷同之病，或与自己以前写过的人物雷同，或与别人笔下的形象相似，缺乏个性，没有特色。</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四忌“褒一贬百”。不宜用“水落石出”的方法，压低一片，抬高一个，不能故意把群众写得特别落后、矮小，从而突出所写人物的先进、高大。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五忌写“全人”。主要是处理好“软与硬”“正与反”的关系。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6" name="图片 105"/>
          <p:cNvPicPr/>
          <p:nvPr/>
        </p:nvPicPr>
        <p:blipFill>
          <a:blip r:embed="rId1"/>
          <a:stretch>
            <a:fillRect/>
          </a:stretch>
        </p:blipFill>
        <p:spPr>
          <a:xfrm>
            <a:off x="7284085" y="1227455"/>
            <a:ext cx="3584575" cy="50584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五、通讯的写作要求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（三）做好叙事</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通讯离不开写事，事件通讯更须完整地叙述事件的起因、人员、场面、结果等，以交代事件的复杂性和社会影响度。叙事要注意两点：第一，理清主线，丰满细节。在一个新闻事件的发生、发展过程中，有因有果，有人有事，头绪多而关系复杂，作者须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清主线，按事件原貌将其完整地、动态地、立体地呈现给读者。而为实现这一目标，就须选择典型的细节。第二，时间为经，事件为纬。因为事件、故事总是发生在一定的时间和空间中。编织好时空画面既是一个结构问题也是一个表达方法问题。篇幅不长而情节不太复杂的事件通讯可多运用插叙、补叙、分叙等手段，充分展开矛盾和利用背景材料，使文章有变化起伏。容量大而情节复杂的事件通讯则常常运用时空交叉方式，以时间推进、空间变换等手段来切割事件，构成若干侧面。</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7" name="图片 106"/>
          <p:cNvPicPr/>
          <p:nvPr/>
        </p:nvPicPr>
        <p:blipFill>
          <a:blip r:embed="rId1"/>
          <a:stretch>
            <a:fillRect/>
          </a:stretch>
        </p:blipFill>
        <p:spPr>
          <a:xfrm>
            <a:off x="6859270" y="1717675"/>
            <a:ext cx="4435475" cy="39198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五、通讯的写作要求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4615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（四）安排好结构</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纵式结构，是按时间顺序、事物发展的顺序或作者对报道事物认识发展的顺序来安排结构。在这种结构里，事物发展的顺序、情节展开的顺序、作者认识事物的顺序成为行文的线索。在采用这种结构时，行文要详略得当，布局巧妙，富有变化，避免平铺直</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叙。横式结构，是指用空间变换或按照事物性质来安排材料。这种结构概括面广，要注意不同空间的变换，恰当地安排通讯所涉及的各方面的问题。采用空间变换的方法组织结构时，要用地点的变化组织段落；按事物性质安排结构时，要围绕主题，并列地写出不同的几个侧面。纵横结合式结构，是以时间顺序为经，以空间变化为纬，把两者结合起来运用，采用这种形式，要以时空的变化组织结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8" name="图片 107"/>
          <p:cNvPicPr/>
          <p:nvPr/>
        </p:nvPicPr>
        <p:blipFill>
          <a:blip r:embed="rId1"/>
          <a:stretch>
            <a:fillRect/>
          </a:stretch>
        </p:blipFill>
        <p:spPr>
          <a:xfrm>
            <a:off x="7160895" y="1388110"/>
            <a:ext cx="4373245" cy="37026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down)">
                                      <p:cBhvr>
                                        <p:cTn id="7"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新闻评论</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rPr>
              <a:t>目录</a:t>
            </a:r>
            <a:endParaRPr lang="zh-CN" altLang="en-US" sz="4000">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1" name="文本框 20"/>
          <p:cNvSpPr txBox="1"/>
          <p:nvPr/>
        </p:nvSpPr>
        <p:spPr>
          <a:xfrm>
            <a:off x="1724063"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01</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文本框 21"/>
          <p:cNvSpPr txBox="1"/>
          <p:nvPr/>
        </p:nvSpPr>
        <p:spPr>
          <a:xfrm>
            <a:off x="2350135" y="3295015"/>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消息</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3" name="文本框 22"/>
          <p:cNvSpPr txBox="1"/>
          <p:nvPr/>
        </p:nvSpPr>
        <p:spPr>
          <a:xfrm>
            <a:off x="6705751"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02</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5" name="文本框 24"/>
          <p:cNvSpPr txBox="1"/>
          <p:nvPr/>
        </p:nvSpPr>
        <p:spPr>
          <a:xfrm>
            <a:off x="7331710" y="3294380"/>
            <a:ext cx="4003675"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通讯</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6" name="文本框 25"/>
          <p:cNvSpPr txBox="1"/>
          <p:nvPr/>
        </p:nvSpPr>
        <p:spPr>
          <a:xfrm>
            <a:off x="1724063"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03</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27" name="文本框 26"/>
          <p:cNvSpPr txBox="1"/>
          <p:nvPr/>
        </p:nvSpPr>
        <p:spPr>
          <a:xfrm>
            <a:off x="2350135" y="430149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新闻评论</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8" name="文本框 27"/>
          <p:cNvSpPr txBox="1"/>
          <p:nvPr/>
        </p:nvSpPr>
        <p:spPr>
          <a:xfrm>
            <a:off x="6705751"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04</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38" name="文本框 37"/>
          <p:cNvSpPr txBox="1"/>
          <p:nvPr/>
        </p:nvSpPr>
        <p:spPr>
          <a:xfrm>
            <a:off x="7331861" y="4348493"/>
            <a:ext cx="3136076"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广播稿</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文本框 1"/>
          <p:cNvSpPr txBox="1"/>
          <p:nvPr/>
        </p:nvSpPr>
        <p:spPr>
          <a:xfrm>
            <a:off x="1724063" y="5307101"/>
            <a:ext cx="864132" cy="521970"/>
          </a:xfrm>
          <a:prstGeom prst="rect">
            <a:avLst/>
          </a:prstGeom>
          <a:noFill/>
        </p:spPr>
        <p:txBody>
          <a:bodyPr wrap="square" rtlCol="0">
            <a:spAutoFit/>
          </a:bodyPr>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05</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4" name="文本框 3"/>
          <p:cNvSpPr txBox="1"/>
          <p:nvPr/>
        </p:nvSpPr>
        <p:spPr>
          <a:xfrm>
            <a:off x="6705638" y="5301386"/>
            <a:ext cx="864132" cy="52197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cs typeface="黑体" panose="02010609060101010101" charset="-122"/>
              </a:rPr>
              <a:t>06</a:t>
            </a:r>
            <a:endParaRPr lang="zh-CN" altLang="en-US" sz="2800" u="sng">
              <a:solidFill>
                <a:srgbClr val="1D323E"/>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2350135" y="5307965"/>
            <a:ext cx="4160520" cy="521970"/>
          </a:xfrm>
          <a:prstGeom prst="rect">
            <a:avLst/>
          </a:prstGeom>
          <a:noFill/>
        </p:spPr>
        <p:txBody>
          <a:bodyPr wrap="square" rtlCol="0">
            <a:spAutoFit/>
          </a:bodyPr>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演讲稿</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
        <p:nvSpPr>
          <p:cNvPr id="6" name="文本框 5"/>
          <p:cNvSpPr txBox="1"/>
          <p:nvPr/>
        </p:nvSpPr>
        <p:spPr>
          <a:xfrm>
            <a:off x="7328535" y="525272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rPr>
              <a:t>短信　博客　电子邮件</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一、新闻评论的概念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19380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新闻评论，是媒体编辑部或作者对新近发生的有价值的新闻事件和有普遍意义的紧迫问题，运用分析和综合的方法，就事论理，就实论虚，有着鲜明针对性和指导性的一种新闻文体，是现代新闻传播工具经常采用的社论、评论、评论员文章、短评、编者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专栏评论和评述等的总称，属于论说文的范畴。</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9" name="图片 108"/>
          <p:cNvPicPr/>
          <p:nvPr/>
        </p:nvPicPr>
        <p:blipFill>
          <a:blip r:embed="rId1"/>
          <a:stretch>
            <a:fillRect/>
          </a:stretch>
        </p:blipFill>
        <p:spPr>
          <a:xfrm>
            <a:off x="1156335" y="2964815"/>
            <a:ext cx="5182870" cy="3163570"/>
          </a:xfrm>
          <a:prstGeom prst="rect">
            <a:avLst/>
          </a:prstGeom>
          <a:noFill/>
          <a:ln w="9525">
            <a:noFill/>
          </a:ln>
        </p:spPr>
      </p:pic>
      <p:pic>
        <p:nvPicPr>
          <p:cNvPr id="110" name="图片 109"/>
          <p:cNvPicPr/>
          <p:nvPr/>
        </p:nvPicPr>
        <p:blipFill>
          <a:blip r:embed="rId2"/>
          <a:stretch>
            <a:fillRect/>
          </a:stretch>
        </p:blipFill>
        <p:spPr>
          <a:xfrm>
            <a:off x="7350760" y="1135380"/>
            <a:ext cx="3652520" cy="49930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二、新闻评论的特点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19380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（1）与其他言论一样，新闻评论由论点、论据、论证三个要素组成，具有政策性、针对性、准确性。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（2）在有限的篇幅中，主要靠独特的见解吸引读者而取胜。</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（3）立意新颖，论述精当，文采斐然。</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（4）主要面向广大群众说话。</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1" name="图片 110"/>
          <p:cNvPicPr/>
          <p:nvPr/>
        </p:nvPicPr>
        <p:blipFill>
          <a:blip r:embed="rId1"/>
          <a:stretch>
            <a:fillRect/>
          </a:stretch>
        </p:blipFill>
        <p:spPr>
          <a:xfrm>
            <a:off x="920115" y="2989580"/>
            <a:ext cx="5342890" cy="3340735"/>
          </a:xfrm>
          <a:prstGeom prst="rect">
            <a:avLst/>
          </a:prstGeom>
          <a:noFill/>
          <a:ln w="9525">
            <a:noFill/>
          </a:ln>
        </p:spPr>
      </p:pic>
      <p:pic>
        <p:nvPicPr>
          <p:cNvPr id="112" name="图片 111"/>
          <p:cNvPicPr/>
          <p:nvPr/>
        </p:nvPicPr>
        <p:blipFill>
          <a:blip r:embed="rId2"/>
          <a:stretch>
            <a:fillRect/>
          </a:stretch>
        </p:blipFill>
        <p:spPr>
          <a:xfrm>
            <a:off x="6859270" y="1165225"/>
            <a:ext cx="4176395" cy="51650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三、新闻评论的分类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35025" y="1372235"/>
            <a:ext cx="5640070" cy="3784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目前，我国对新闻评论有以下几种分类。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（1）按评论对象的内容分类，有政治评论、军事评论、经济评论、社会评论、文教评论、国际评论。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（2）按评论的性质功用分类，有解说型评论、鼓舞型评论、批评型评论、论战型评论等。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（3）按评论写作论述的角度分类，有立论性评论、驳论性评论、阐述性评论、解释性评论、提示性评论。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（4）按评论的形式分类，有社论、编辑部文章、评论、本报评论员文章、短评、编后、编者按、思想评论、专栏评论、新闻述评、论文、漫谈、专论、杂感等。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3" name="图片 112"/>
          <p:cNvPicPr/>
          <p:nvPr/>
        </p:nvPicPr>
        <p:blipFill>
          <a:blip r:embed="rId1"/>
          <a:stretch>
            <a:fillRect/>
          </a:stretch>
        </p:blipFill>
        <p:spPr>
          <a:xfrm>
            <a:off x="6995795" y="1500505"/>
            <a:ext cx="3564890" cy="44672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blinds(horizontal)">
                                      <p:cBhvr>
                                        <p:cTn id="7"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四、新闻评论的写作要求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115" y="931545"/>
            <a:ext cx="6094730" cy="526224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第一，要注重针对性。对人们普遍关心、迫切需要回答的思想问题，以及两个文明建设中人们迫切需要回答和解决的实际问题，运用马克思主义的立场、观点和方法，通过具体的科学的分析，实事求是地给予说明、回答和指导。</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第二，论点要新鲜。</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第三，论据要有典型性，具有说服力。评论的论据，就是用来阐明论点的新闻事实和有关材料。论据，既是论点的依据，又是评论判断和推理的基础，因此，精心挑选作为论据的新闻事实，至关重要。</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第四，立意贵“深”。立意深刻就是要把评论涉及的基本道理与中心论点分析透、论述透。或者说，新闻评论立意的深刻性取决于分析的透辟性。从认识论上讲，就是要透过现象揭示本质，着力分析它的内部联系，尽可能对事物的变化与运动有规律性的认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此外，新闻评论写作还要注意写得平易近人，力避老话套话，力求有点文采，使读者爱看。</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4" name="图片 113"/>
          <p:cNvPicPr/>
          <p:nvPr/>
        </p:nvPicPr>
        <p:blipFill>
          <a:blip r:embed="rId1"/>
          <a:stretch>
            <a:fillRect/>
          </a:stretch>
        </p:blipFill>
        <p:spPr>
          <a:xfrm>
            <a:off x="7256145" y="626745"/>
            <a:ext cx="4168775" cy="56051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wipe(down)">
                                      <p:cBhvr>
                                        <p:cTn id="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04</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广播稿</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一、广播稿的概念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21055" y="931545"/>
            <a:ext cx="6038215" cy="4603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广播稿就是为了广播需要而准备的草稿。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5" name="图片 114"/>
          <p:cNvPicPr/>
          <p:nvPr/>
        </p:nvPicPr>
        <p:blipFill>
          <a:blip r:embed="rId1"/>
          <a:stretch>
            <a:fillRect/>
          </a:stretch>
        </p:blipFill>
        <p:spPr>
          <a:xfrm>
            <a:off x="920115" y="1879600"/>
            <a:ext cx="5415915" cy="3810000"/>
          </a:xfrm>
          <a:prstGeom prst="rect">
            <a:avLst/>
          </a:prstGeom>
          <a:noFill/>
          <a:ln w="9525">
            <a:noFill/>
          </a:ln>
        </p:spPr>
      </p:pic>
      <p:pic>
        <p:nvPicPr>
          <p:cNvPr id="116" name="图片 115"/>
          <p:cNvPicPr/>
          <p:nvPr/>
        </p:nvPicPr>
        <p:blipFill>
          <a:blip r:embed="rId2"/>
          <a:stretch>
            <a:fillRect/>
          </a:stretch>
        </p:blipFill>
        <p:spPr>
          <a:xfrm>
            <a:off x="6859270" y="1182370"/>
            <a:ext cx="4491990" cy="45072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blinds(horizontal)">
                                      <p:cBhvr>
                                        <p:cTn id="7" dur="500"/>
                                        <p:tgtEl>
                                          <p:spTgt spid="1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down)">
                                      <p:cBhvr>
                                        <p:cTn id="12"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二、广播稿的特点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498465"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（一）要通俗化、口语化</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报纸是给人看的，广播是给人听的。看起来顺眼的文章，听起来不一定顺耳。看起来清楚的句子，说起来不一定好懂。再说，一个人在看报的时候，遇到不懂的字句，可以多看几遍，听广播就不行了，这句没听懂，那句又播出来了。因此，写广播稿，一个很重要的要求，就是要通俗化和口语化。通俗，不是庸俗，而是要求朴素自然，不要装腔作势。口语化，不是滥用方言土语，而是要求写的稿子大家都能听得懂。口语化也不是照录说话，而是要简短精悍，合乎语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7" name="图片 116"/>
          <p:cNvPicPr/>
          <p:nvPr/>
        </p:nvPicPr>
        <p:blipFill>
          <a:blip r:embed="rId1"/>
          <a:stretch>
            <a:fillRect/>
          </a:stretch>
        </p:blipFill>
        <p:spPr>
          <a:xfrm>
            <a:off x="6673215" y="1187133"/>
            <a:ext cx="4762500" cy="35718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blinds(horizontal)">
                                      <p:cBhvr>
                                        <p:cTn id="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二、广播稿的特点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6237605" cy="498475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（二）要新、快、短</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要新。即要报道“新近发生的事情”，杜绝那些“最近”“不久以前”“自……以来”一类的旧闻和“迟到消息”。要理解新精神，研究新情况，抓住新问题，传播新经验，宣扬新人物，给听众以新的观点、新的启发。</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要快。所有的宣传都要求快，而作为广播，就应该特别快，更要先“声”夺人，否则，就会丧失广播的优势。广播工作者的时效观，不能只是“昨天”“今天”，而应该是“几点”“几分”“几秒”，力争多播出“刚刚收到的”和“……正在进行的”消息。</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要短。广播新闻和评论要短，广播通讯报道也要提倡短小精悍，在有限的时间内，为听众提供尽可能多的信息。“短”和“广”是互相结合的，稿件要尽可能把那些空话、大话、套话以及不必要的背景、过程和作者自己的抽象语言删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8" name="图片 117"/>
          <p:cNvPicPr/>
          <p:nvPr/>
        </p:nvPicPr>
        <p:blipFill>
          <a:blip r:embed="rId1"/>
          <a:stretch>
            <a:fillRect/>
          </a:stretch>
        </p:blipFill>
        <p:spPr>
          <a:xfrm>
            <a:off x="7135495" y="1772920"/>
            <a:ext cx="4150995" cy="40379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down)">
                                      <p:cBhvr>
                                        <p:cTn id="7"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三、广播稿的种类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2" name="圆角矩形 4"/>
          <p:cNvSpPr/>
          <p:nvPr>
            <p:custDataLst>
              <p:tags r:id="rId1"/>
            </p:custDataLst>
          </p:nvPr>
        </p:nvSpPr>
        <p:spPr>
          <a:xfrm>
            <a:off x="646430" y="1091565"/>
            <a:ext cx="2646045" cy="4662805"/>
          </a:xfrm>
          <a:prstGeom prst="roundRect">
            <a:avLst/>
          </a:prstGeom>
          <a:solidFill>
            <a:srgbClr val="D87F82"/>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lstStyle/>
          <a:p>
            <a:pPr lvl="0" algn="l">
              <a:defRPr/>
            </a:pPr>
            <a:r>
              <a:rPr lang="zh-CN" altLang="en-US" b="1" kern="0" dirty="0">
                <a:solidFill>
                  <a:srgbClr val="FFFFFF"/>
                </a:solidFill>
              </a:rPr>
              <a:t>（一）录音讲话</a:t>
            </a:r>
            <a:endParaRPr lang="zh-CN" altLang="en-US" b="1" kern="0" dirty="0">
              <a:solidFill>
                <a:srgbClr val="FFFFFF"/>
              </a:solidFill>
            </a:endParaRPr>
          </a:p>
          <a:p>
            <a:pPr lvl="0" algn="l" fontAlgn="auto">
              <a:lnSpc>
                <a:spcPct val="150000"/>
              </a:lnSpc>
              <a:defRPr/>
            </a:pPr>
            <a:r>
              <a:rPr lang="zh-CN" altLang="en-US" sz="1600" kern="0" dirty="0">
                <a:solidFill>
                  <a:srgbClr val="FFFFFF"/>
                </a:solidFill>
              </a:rPr>
              <a:t>录音讲话（包括录音座谈会），是直接广播人民群众和各级负责同志声音的一种重要广播报道形式。它或者是在一定会议上的讲话，经录音以后播出；或者是由记者、通讯员邀请各条战线的先进人物、先进集体的代表讲话、开座谈会，经录音以后播出。</a:t>
            </a:r>
            <a:endParaRPr lang="zh-CN" altLang="en-US" sz="1600" kern="0" dirty="0">
              <a:solidFill>
                <a:srgbClr val="FFFFFF"/>
              </a:solidFill>
            </a:endParaRPr>
          </a:p>
        </p:txBody>
      </p:sp>
      <p:sp>
        <p:nvSpPr>
          <p:cNvPr id="23" name="圆角矩形 5"/>
          <p:cNvSpPr/>
          <p:nvPr>
            <p:custDataLst>
              <p:tags r:id="rId2"/>
            </p:custDataLst>
          </p:nvPr>
        </p:nvSpPr>
        <p:spPr>
          <a:xfrm>
            <a:off x="4815840" y="1091565"/>
            <a:ext cx="2646045" cy="4662805"/>
          </a:xfrm>
          <a:prstGeom prst="roundRect">
            <a:avLst/>
          </a:prstGeom>
          <a:solidFill>
            <a:srgbClr val="82B3B7"/>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90000" lnSpcReduction="20000"/>
          </a:bodyPr>
          <a:lstStyle/>
          <a:p>
            <a:pPr lvl="0" algn="l" fontAlgn="auto">
              <a:lnSpc>
                <a:spcPct val="150000"/>
              </a:lnSpc>
              <a:defRPr/>
            </a:pPr>
            <a:r>
              <a:rPr lang="zh-CN" altLang="en-US" sz="2000" b="1" kern="0" dirty="0">
                <a:solidFill>
                  <a:srgbClr val="FFFFFF"/>
                </a:solidFill>
              </a:rPr>
              <a:t>（二）录音报道</a:t>
            </a:r>
            <a:endParaRPr lang="zh-CN" altLang="en-US" sz="2000" b="1" kern="0" dirty="0">
              <a:solidFill>
                <a:srgbClr val="FFFFFF"/>
              </a:solidFill>
            </a:endParaRPr>
          </a:p>
          <a:p>
            <a:pPr lvl="0" algn="l" fontAlgn="auto">
              <a:lnSpc>
                <a:spcPct val="150000"/>
              </a:lnSpc>
              <a:defRPr/>
            </a:pPr>
            <a:r>
              <a:rPr lang="zh-CN" altLang="en-US" kern="0" dirty="0">
                <a:solidFill>
                  <a:srgbClr val="FFFFFF"/>
                </a:solidFill>
              </a:rPr>
              <a:t>录音报道是以新闻发生的现场音响和记者的叙述（或写成文字稿由播音员播读）为手段的一种广播形式。由于内容不同和宣传的需要，录音报道又可分为录音新闻、录音通讯、录音特写、录音访问等。</a:t>
            </a:r>
            <a:endParaRPr lang="zh-CN" altLang="en-US" kern="0" dirty="0">
              <a:solidFill>
                <a:srgbClr val="FFFFFF"/>
              </a:solidFill>
            </a:endParaRPr>
          </a:p>
          <a:p>
            <a:pPr lvl="0" algn="l" fontAlgn="auto">
              <a:lnSpc>
                <a:spcPct val="150000"/>
              </a:lnSpc>
              <a:defRPr/>
            </a:pPr>
            <a:r>
              <a:rPr lang="zh-CN" altLang="en-US" kern="0" dirty="0">
                <a:solidFill>
                  <a:srgbClr val="FFFFFF"/>
                </a:solidFill>
              </a:rPr>
              <a:t>1. 录音新闻</a:t>
            </a:r>
            <a:endParaRPr lang="zh-CN" altLang="en-US" kern="0" dirty="0">
              <a:solidFill>
                <a:srgbClr val="FFFFFF"/>
              </a:solidFill>
            </a:endParaRPr>
          </a:p>
          <a:p>
            <a:pPr lvl="0" algn="l" fontAlgn="auto">
              <a:lnSpc>
                <a:spcPct val="150000"/>
              </a:lnSpc>
              <a:defRPr/>
            </a:pPr>
            <a:r>
              <a:rPr lang="zh-CN" altLang="en-US" kern="0" dirty="0">
                <a:solidFill>
                  <a:srgbClr val="FFFFFF"/>
                </a:solidFill>
              </a:rPr>
              <a:t>2. 录音通讯</a:t>
            </a:r>
            <a:endParaRPr lang="zh-CN" altLang="en-US" kern="0" dirty="0">
              <a:solidFill>
                <a:srgbClr val="FFFFFF"/>
              </a:solidFill>
            </a:endParaRPr>
          </a:p>
          <a:p>
            <a:pPr lvl="0" algn="l" fontAlgn="auto">
              <a:lnSpc>
                <a:spcPct val="150000"/>
              </a:lnSpc>
              <a:defRPr/>
            </a:pPr>
            <a:r>
              <a:rPr lang="zh-CN" altLang="en-US" kern="0" dirty="0">
                <a:solidFill>
                  <a:srgbClr val="FFFFFF"/>
                </a:solidFill>
              </a:rPr>
              <a:t>3. 录音访问</a:t>
            </a:r>
            <a:endParaRPr lang="zh-CN" altLang="en-US" kern="0" dirty="0">
              <a:solidFill>
                <a:srgbClr val="FFFFFF"/>
              </a:solidFill>
            </a:endParaRPr>
          </a:p>
        </p:txBody>
      </p:sp>
      <p:sp>
        <p:nvSpPr>
          <p:cNvPr id="24" name="圆角矩形 6"/>
          <p:cNvSpPr/>
          <p:nvPr>
            <p:custDataLst>
              <p:tags r:id="rId3"/>
            </p:custDataLst>
          </p:nvPr>
        </p:nvSpPr>
        <p:spPr>
          <a:xfrm>
            <a:off x="8706485" y="1091565"/>
            <a:ext cx="2924810" cy="4662805"/>
          </a:xfrm>
          <a:prstGeom prst="roundRect">
            <a:avLst/>
          </a:prstGeom>
          <a:solidFill>
            <a:srgbClr val="BC353E"/>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lstStyle/>
          <a:p>
            <a:pPr lvl="0" algn="l" fontAlgn="auto">
              <a:lnSpc>
                <a:spcPct val="150000"/>
              </a:lnSpc>
              <a:defRPr/>
            </a:pPr>
            <a:r>
              <a:rPr lang="zh-CN" altLang="en-US" sz="1600" b="1" kern="0" dirty="0">
                <a:solidFill>
                  <a:srgbClr val="FFFFFF"/>
                </a:solidFill>
              </a:rPr>
              <a:t>（三）配乐广播</a:t>
            </a:r>
            <a:endParaRPr lang="zh-CN" altLang="en-US" sz="1600" b="1" kern="0" dirty="0">
              <a:solidFill>
                <a:srgbClr val="FFFFFF"/>
              </a:solidFill>
            </a:endParaRPr>
          </a:p>
          <a:p>
            <a:pPr lvl="0" algn="l" fontAlgn="auto">
              <a:lnSpc>
                <a:spcPct val="150000"/>
              </a:lnSpc>
              <a:defRPr/>
            </a:pPr>
            <a:r>
              <a:rPr lang="zh-CN" altLang="en-US" sz="1600" kern="0" dirty="0">
                <a:solidFill>
                  <a:srgbClr val="FFFFFF"/>
                </a:solidFill>
              </a:rPr>
              <a:t>配乐广播是根据稿件内容，配上适当的音乐或音响效果，与文字混播的一种广播形式。采用这种形式，主要是为了烘托气氛，增强感染力，以加深听众的印象。就报道本身讲，它是文字报道，但是所配的音乐或音响效果不一定是现场实况，而是配上去的，所以称为配乐广播，以示与录音报道有所区别。</a:t>
            </a:r>
            <a:endParaRPr lang="zh-CN" altLang="en-US" sz="1600" kern="0" dirty="0">
              <a:solidFill>
                <a:srgbClr val="FFFFFF"/>
              </a:solidFill>
            </a:endParaRPr>
          </a:p>
        </p:txBody>
      </p:sp>
      <p:sp>
        <p:nvSpPr>
          <p:cNvPr id="31" name="右箭头 13"/>
          <p:cNvSpPr/>
          <p:nvPr>
            <p:custDataLst>
              <p:tags r:id="rId4"/>
            </p:custDataLst>
          </p:nvPr>
        </p:nvSpPr>
        <p:spPr>
          <a:xfrm>
            <a:off x="3571804" y="1280111"/>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sp>
        <p:nvSpPr>
          <p:cNvPr id="32" name="右箭头 14"/>
          <p:cNvSpPr/>
          <p:nvPr>
            <p:custDataLst>
              <p:tags r:id="rId5"/>
            </p:custDataLst>
          </p:nvPr>
        </p:nvSpPr>
        <p:spPr>
          <a:xfrm>
            <a:off x="7741294" y="1280111"/>
            <a:ext cx="965263" cy="615037"/>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72500"/>
          </a:bodyP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三、广播稿的种类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泪滴形 1"/>
          <p:cNvSpPr/>
          <p:nvPr>
            <p:custDataLst>
              <p:tags r:id="rId1"/>
            </p:custDataLst>
          </p:nvPr>
        </p:nvSpPr>
        <p:spPr>
          <a:xfrm flipH="1">
            <a:off x="6152956" y="3478891"/>
            <a:ext cx="1435100" cy="1428070"/>
          </a:xfrm>
          <a:prstGeom prst="teardrop">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 name="泪滴形 2"/>
          <p:cNvSpPr/>
          <p:nvPr>
            <p:custDataLst>
              <p:tags r:id="rId2"/>
            </p:custDataLst>
          </p:nvPr>
        </p:nvSpPr>
        <p:spPr>
          <a:xfrm rot="16200000" flipH="1">
            <a:off x="6138356" y="1947311"/>
            <a:ext cx="1435100" cy="1428070"/>
          </a:xfrm>
          <a:prstGeom prst="teardrop">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10"/>
          <p:cNvSpPr/>
          <p:nvPr>
            <p:custDataLst>
              <p:tags r:id="rId3"/>
            </p:custDataLst>
          </p:nvPr>
        </p:nvSpPr>
        <p:spPr bwMode="auto">
          <a:xfrm>
            <a:off x="6586104" y="3908524"/>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 name="泪滴形 5"/>
          <p:cNvSpPr/>
          <p:nvPr>
            <p:custDataLst>
              <p:tags r:id="rId4"/>
            </p:custDataLst>
          </p:nvPr>
        </p:nvSpPr>
        <p:spPr>
          <a:xfrm rot="16200000" flipV="1">
            <a:off x="4630258" y="3473383"/>
            <a:ext cx="1435100" cy="1428070"/>
          </a:xfrm>
          <a:prstGeom prst="teardrop">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任意多边形 11"/>
          <p:cNvSpPr/>
          <p:nvPr>
            <p:custDataLst>
              <p:tags r:id="rId5"/>
            </p:custDataLst>
          </p:nvPr>
        </p:nvSpPr>
        <p:spPr bwMode="auto">
          <a:xfrm>
            <a:off x="5063406" y="3903015"/>
            <a:ext cx="568804" cy="5688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 name="泪滴形 4"/>
          <p:cNvSpPr/>
          <p:nvPr>
            <p:custDataLst>
              <p:tags r:id="rId6"/>
            </p:custDataLst>
          </p:nvPr>
        </p:nvSpPr>
        <p:spPr>
          <a:xfrm rot="10800000" flipH="1">
            <a:off x="4621885" y="1950826"/>
            <a:ext cx="1435100" cy="1428070"/>
          </a:xfrm>
          <a:prstGeom prst="teardrop">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任意多边形 12"/>
          <p:cNvSpPr/>
          <p:nvPr>
            <p:custDataLst>
              <p:tags r:id="rId7"/>
            </p:custDataLst>
          </p:nvPr>
        </p:nvSpPr>
        <p:spPr bwMode="auto">
          <a:xfrm>
            <a:off x="5055033" y="2380459"/>
            <a:ext cx="568804" cy="5688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ysClr val="window" lastClr="FFFFFF"/>
          </a:solidFill>
          <a:ln>
            <a:noFill/>
          </a:ln>
        </p:spPr>
        <p:txBody>
          <a:bodyPr anchor="ctr"/>
          <a:p>
            <a:pPr algn="ctr">
              <a:lnSpc>
                <a:spcPct val="120000"/>
              </a:lnSpc>
            </a:pPr>
            <a:endParaRPr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任意多边形 13"/>
          <p:cNvSpPr/>
          <p:nvPr>
            <p:custDataLst>
              <p:tags r:id="rId8"/>
            </p:custDataLst>
          </p:nvPr>
        </p:nvSpPr>
        <p:spPr bwMode="auto">
          <a:xfrm>
            <a:off x="6571504" y="2376943"/>
            <a:ext cx="568804" cy="5688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ysClr val="window" lastClr="FFFFFF"/>
          </a:solidFill>
          <a:ln>
            <a:noFill/>
          </a:ln>
        </p:spPr>
        <p:txBody>
          <a:bodyPr anchor="ctr"/>
          <a:p>
            <a:pPr algn="ctr">
              <a:lnSpc>
                <a:spcPct val="120000"/>
              </a:lnSpc>
            </a:pP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custDataLst>
              <p:tags r:id="rId9"/>
            </p:custDataLst>
          </p:nvPr>
        </p:nvSpPr>
        <p:spPr bwMode="auto">
          <a:xfrm>
            <a:off x="1021100" y="1363697"/>
            <a:ext cx="2555875" cy="386080"/>
          </a:xfrm>
          <a:prstGeom prst="rect">
            <a:avLst/>
          </a:prstGeom>
          <a:noFill/>
        </p:spPr>
        <p:txBody>
          <a:bodyPr wrap="square" lIns="90000" tIns="46800" rIns="90000" bIns="0">
            <a:normAutofit/>
          </a:bodyPr>
          <a:p>
            <a:pPr algn="l" fontAlgn="auto">
              <a:lnSpc>
                <a:spcPct val="120000"/>
              </a:lnSpc>
            </a:pPr>
            <a:r>
              <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rPr>
              <a:t>（四）广播对话</a:t>
            </a:r>
            <a:endParaRPr lang="zh-CN" altLang="en-US" b="1" spc="300">
              <a:solidFill>
                <a:srgbClr val="1F74AD"/>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0"/>
            </p:custDataLst>
          </p:nvPr>
        </p:nvSpPr>
        <p:spPr bwMode="auto">
          <a:xfrm>
            <a:off x="1021080" y="1943735"/>
            <a:ext cx="3516630" cy="1753235"/>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广播对话是通过对话讨论问题、讲解事情的一种广播形式。在广播对话中，播音员扮成一定的人物关系，像拉家常那样，亲切平易地进行谈话，既生动活泼，又通俗易懂。</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11"/>
            </p:custDataLst>
          </p:nvPr>
        </p:nvSpPr>
        <p:spPr bwMode="auto">
          <a:xfrm>
            <a:off x="1021080" y="3705860"/>
            <a:ext cx="3466465" cy="386080"/>
          </a:xfrm>
          <a:prstGeom prst="rect">
            <a:avLst/>
          </a:prstGeom>
          <a:noFill/>
        </p:spPr>
        <p:txBody>
          <a:bodyPr wrap="square" lIns="90000" tIns="46800" rIns="90000" bIns="0">
            <a:normAutofit/>
          </a:bodyPr>
          <a:p>
            <a:pPr algn="l" fontAlgn="auto">
              <a:lnSpc>
                <a:spcPct val="120000"/>
              </a:lnSpc>
            </a:pPr>
            <a:r>
              <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rPr>
              <a:t>（六）重大集会的实况广播</a:t>
            </a:r>
            <a:endParaRPr lang="zh-CN" altLang="en-US" b="1" spc="300">
              <a:solidFill>
                <a:srgbClr val="1AA3AA"/>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custDataLst>
              <p:tags r:id="rId12"/>
            </p:custDataLst>
          </p:nvPr>
        </p:nvSpPr>
        <p:spPr bwMode="auto">
          <a:xfrm>
            <a:off x="1021080" y="4100830"/>
            <a:ext cx="3452495" cy="1708785"/>
          </a:xfrm>
          <a:prstGeom prst="rect">
            <a:avLst/>
          </a:prstGeom>
          <a:noFill/>
        </p:spPr>
        <p:txBody>
          <a:bodyPr wrap="square" lIns="90000" tIns="0" rIns="90000" bIns="46800"/>
          <a:p>
            <a:pPr algn="l"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这主要是一种由专业人员搞的广播形式。如群众集会游行、欢迎友好国家的使者或政府首脑的大会、重大节日、庆祝大会、联欢大会的实况广播等。</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13"/>
            </p:custDataLst>
          </p:nvPr>
        </p:nvSpPr>
        <p:spPr bwMode="auto">
          <a:xfrm>
            <a:off x="7679690" y="3696970"/>
            <a:ext cx="3396615" cy="386080"/>
          </a:xfrm>
          <a:prstGeom prst="rect">
            <a:avLst/>
          </a:prstGeom>
          <a:noFill/>
        </p:spPr>
        <p:txBody>
          <a:bodyPr wrap="square" lIns="90000" tIns="46800" rIns="90000" bIns="0"/>
          <a:p>
            <a:pPr fontAlgn="auto">
              <a:lnSpc>
                <a:spcPct val="120000"/>
              </a:lnSpc>
            </a:pPr>
            <a:r>
              <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rPr>
              <a:t>（七）重要文艺、体育表演活动的实况转播</a:t>
            </a:r>
            <a:endParaRPr lang="zh-CN" altLang="en-US" b="1" spc="300">
              <a:solidFill>
                <a:srgbClr val="69A35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custDataLst>
              <p:tags r:id="rId14"/>
            </p:custDataLst>
          </p:nvPr>
        </p:nvSpPr>
        <p:spPr bwMode="auto">
          <a:xfrm>
            <a:off x="7798435" y="4477385"/>
            <a:ext cx="3520440" cy="1332865"/>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对戏剧的实况转播，要对剧情、人物做扼要的介绍。对球赛的实况转播，主要情况要靠记者采访和解说员在现场进行解说。</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15"/>
            </p:custDataLst>
          </p:nvPr>
        </p:nvSpPr>
        <p:spPr bwMode="auto">
          <a:xfrm>
            <a:off x="7654290" y="1377950"/>
            <a:ext cx="2785745" cy="386080"/>
          </a:xfrm>
          <a:prstGeom prst="rect">
            <a:avLst/>
          </a:prstGeom>
          <a:noFill/>
        </p:spPr>
        <p:txBody>
          <a:bodyPr wrap="square" lIns="90000" tIns="46800" rIns="90000" bIns="0"/>
          <a:p>
            <a:pPr fontAlgn="auto">
              <a:lnSpc>
                <a:spcPct val="120000"/>
              </a:lnSpc>
            </a:pPr>
            <a:r>
              <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rPr>
              <a:t>（五）广播新闻评论</a:t>
            </a:r>
            <a:endParaRPr lang="zh-CN" altLang="en-US" b="1" spc="300">
              <a:solidFill>
                <a:srgbClr val="3498DB"/>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文本框 7"/>
          <p:cNvSpPr txBox="1"/>
          <p:nvPr>
            <p:custDataLst>
              <p:tags r:id="rId16"/>
            </p:custDataLst>
          </p:nvPr>
        </p:nvSpPr>
        <p:spPr bwMode="auto">
          <a:xfrm>
            <a:off x="7654290" y="1844675"/>
            <a:ext cx="3664585" cy="1861185"/>
          </a:xfrm>
          <a:prstGeom prst="rect">
            <a:avLst/>
          </a:prstGeom>
          <a:noFill/>
        </p:spPr>
        <p:txBody>
          <a:bodyPr wrap="square" lIns="90000" tIns="0" rIns="90000" bIns="46800"/>
          <a:p>
            <a:pPr fontAlgn="auto">
              <a:lnSpc>
                <a:spcPct val="120000"/>
              </a:lnSpc>
            </a:pPr>
            <a:r>
              <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rPr>
              <a:t>广播新闻评论是一种专供广播新闻使用的新闻性评论，是受报纸评论的影响逐步发展起来的。广播评论的写作，要求与报纸评论相同，所不同的是它的广播特点：用语要通俗、浅近，让人一听就懂。</a:t>
            </a:r>
            <a:endParaRPr lang="zh-CN" altLang="en-US" sz="1600" b="0" spc="150">
              <a:solidFill>
                <a:srgbClr val="000000"/>
              </a:solidFill>
              <a:effectLst/>
              <a:uFillTx/>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20" name="文本框 19"/>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消息</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450590"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四、广播稿的写作要求</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cxnSp>
        <p:nvCxnSpPr>
          <p:cNvPr id="3" name="直接连接符 2"/>
          <p:cNvCxnSpPr/>
          <p:nvPr/>
        </p:nvCxnSpPr>
        <p:spPr>
          <a:xfrm>
            <a:off x="463074" y="3832468"/>
            <a:ext cx="11265853" cy="0"/>
          </a:xfrm>
          <a:prstGeom prst="line">
            <a:avLst/>
          </a:prstGeom>
          <a:ln>
            <a:solidFill>
              <a:srgbClr val="1D323E"/>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3743673"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6" name="椭圆 5"/>
          <p:cNvSpPr/>
          <p:nvPr/>
        </p:nvSpPr>
        <p:spPr>
          <a:xfrm>
            <a:off x="5856313"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7" name="椭圆 6"/>
          <p:cNvSpPr/>
          <p:nvPr/>
        </p:nvSpPr>
        <p:spPr>
          <a:xfrm>
            <a:off x="7970125"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8" name="椭圆 7"/>
          <p:cNvSpPr/>
          <p:nvPr/>
        </p:nvSpPr>
        <p:spPr>
          <a:xfrm>
            <a:off x="10083352"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9" name="椭圆 8"/>
          <p:cNvSpPr/>
          <p:nvPr/>
        </p:nvSpPr>
        <p:spPr>
          <a:xfrm>
            <a:off x="1630446" y="3593368"/>
            <a:ext cx="478201" cy="478201"/>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0" name="直角三角形 9"/>
          <p:cNvSpPr/>
          <p:nvPr/>
        </p:nvSpPr>
        <p:spPr>
          <a:xfrm rot="8100000">
            <a:off x="1749996" y="3402908"/>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1" name="直角三角形 10"/>
          <p:cNvSpPr/>
          <p:nvPr/>
        </p:nvSpPr>
        <p:spPr>
          <a:xfrm rot="8100000">
            <a:off x="5975863" y="3388843"/>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2" name="直角三角形 11"/>
          <p:cNvSpPr/>
          <p:nvPr/>
        </p:nvSpPr>
        <p:spPr>
          <a:xfrm rot="8100000">
            <a:off x="10202902" y="3388843"/>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3" name="直角三角形 12"/>
          <p:cNvSpPr/>
          <p:nvPr/>
        </p:nvSpPr>
        <p:spPr>
          <a:xfrm rot="13500000" flipV="1">
            <a:off x="3877288" y="4028789"/>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4" name="直角三角形 13"/>
          <p:cNvSpPr/>
          <p:nvPr/>
        </p:nvSpPr>
        <p:spPr>
          <a:xfrm rot="13500000" flipV="1">
            <a:off x="8089676" y="4028789"/>
            <a:ext cx="239101" cy="239100"/>
          </a:xfrm>
          <a:prstGeom prst="rtTriangl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5" name="文本框 18"/>
          <p:cNvSpPr txBox="1"/>
          <p:nvPr/>
        </p:nvSpPr>
        <p:spPr>
          <a:xfrm>
            <a:off x="751205" y="2163445"/>
            <a:ext cx="2604135" cy="127127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广播稿是用耳朵听，要求语言明白易懂、口语化，口语化要求写“话”而不是写“文”。</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16" name="文本框 19"/>
          <p:cNvSpPr txBox="1"/>
          <p:nvPr/>
        </p:nvSpPr>
        <p:spPr>
          <a:xfrm>
            <a:off x="751205" y="1760855"/>
            <a:ext cx="2482850"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（一）通俗、口语化</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7" name="文本框 20"/>
          <p:cNvSpPr txBox="1"/>
          <p:nvPr/>
        </p:nvSpPr>
        <p:spPr>
          <a:xfrm>
            <a:off x="4935073" y="2163387"/>
            <a:ext cx="2320095" cy="68135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采用多种写作方法，避免单调乏味。</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18" name="文本框 21"/>
          <p:cNvSpPr txBox="1"/>
          <p:nvPr/>
        </p:nvSpPr>
        <p:spPr>
          <a:xfrm>
            <a:off x="4935073" y="1761078"/>
            <a:ext cx="2114399"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（三）生动活泼</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19" name="文本框 22"/>
          <p:cNvSpPr txBox="1"/>
          <p:nvPr/>
        </p:nvSpPr>
        <p:spPr>
          <a:xfrm>
            <a:off x="9162415" y="2163445"/>
            <a:ext cx="2567305" cy="1271270"/>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广播稿要避免连续出现仄声字，平仄声要互相交错、配合得当，读起来就会抑扬顿挫，悦耳动听。</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0" name="文本框 23"/>
          <p:cNvSpPr txBox="1"/>
          <p:nvPr/>
        </p:nvSpPr>
        <p:spPr>
          <a:xfrm>
            <a:off x="9162112" y="1761078"/>
            <a:ext cx="2114399"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（五）音调和谐</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21" name="文本框 24"/>
          <p:cNvSpPr txBox="1"/>
          <p:nvPr/>
        </p:nvSpPr>
        <p:spPr>
          <a:xfrm>
            <a:off x="2822575" y="4827270"/>
            <a:ext cx="2609850" cy="68135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广播稿由于受到时间的限制，更要注意干脆利落。</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2" name="文本框 25"/>
          <p:cNvSpPr txBox="1"/>
          <p:nvPr/>
        </p:nvSpPr>
        <p:spPr>
          <a:xfrm>
            <a:off x="2822575" y="4424680"/>
            <a:ext cx="2610485"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（二）结构简洁明了</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
        <p:nvSpPr>
          <p:cNvPr id="23" name="文本框 26"/>
          <p:cNvSpPr txBox="1"/>
          <p:nvPr/>
        </p:nvSpPr>
        <p:spPr>
          <a:xfrm>
            <a:off x="7049471" y="4826962"/>
            <a:ext cx="2320095" cy="975995"/>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20000"/>
              </a:lnSpc>
            </a:pPr>
            <a:r>
              <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rPr>
              <a:t>开头要吸引听众，主体要设计悬念，结尾要不落俗套。</a:t>
            </a:r>
            <a:endParaRPr lang="zh-CN" altLang="en-US" sz="1600" dirty="0">
              <a:solidFill>
                <a:srgbClr val="1D323E"/>
              </a:solidFill>
              <a:latin typeface="微软雅黑 Light" panose="020B0502040204020203" pitchFamily="34" charset="-122"/>
              <a:ea typeface="微软雅黑 Light" panose="020B0502040204020203" pitchFamily="34" charset="-122"/>
              <a:cs typeface="黑体" panose="02010609060101010101" charset="-122"/>
              <a:sym typeface="宋体" panose="02010600030101010101" pitchFamily="2" charset="-122"/>
            </a:endParaRPr>
          </a:p>
        </p:txBody>
      </p:sp>
      <p:sp>
        <p:nvSpPr>
          <p:cNvPr id="24" name="文本框 27"/>
          <p:cNvSpPr txBox="1"/>
          <p:nvPr/>
        </p:nvSpPr>
        <p:spPr>
          <a:xfrm>
            <a:off x="7049770" y="4424680"/>
            <a:ext cx="2596515"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2000" b="1">
                <a:solidFill>
                  <a:srgbClr val="1D323E"/>
                </a:solidFill>
                <a:latin typeface="微软雅黑 Light" panose="020B0502040204020203" pitchFamily="34" charset="-122"/>
                <a:ea typeface="微软雅黑 Light" panose="020B0502040204020203" pitchFamily="34" charset="-122"/>
                <a:cs typeface="黑体" panose="02010609060101010101" charset="-122"/>
              </a:rPr>
              <a:t>（四）主题单一集中</a:t>
            </a:r>
            <a:endParaRPr lang="zh-CN" altLang="en-US" sz="2000" b="1" dirty="0">
              <a:solidFill>
                <a:srgbClr val="1D323E"/>
              </a:solidFill>
              <a:latin typeface="微软雅黑 Light" panose="020B0502040204020203" pitchFamily="34" charset="-122"/>
              <a:ea typeface="微软雅黑 Light" panose="020B0502040204020203"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05</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演讲稿</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一、演讲稿的概念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512435" cy="119888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演讲稿也称演说词，是在较隆重的集会和会议上发表的讲话文稿；可以用来交流思想、感情，表达主张、见解，具有宣传、鼓动和教育作用。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19" name="图片 118"/>
          <p:cNvPicPr/>
          <p:nvPr/>
        </p:nvPicPr>
        <p:blipFill>
          <a:blip r:embed="rId1"/>
          <a:stretch>
            <a:fillRect/>
          </a:stretch>
        </p:blipFill>
        <p:spPr>
          <a:xfrm>
            <a:off x="920115" y="2528570"/>
            <a:ext cx="5212715" cy="3503295"/>
          </a:xfrm>
          <a:prstGeom prst="rect">
            <a:avLst/>
          </a:prstGeom>
          <a:noFill/>
          <a:ln w="9525">
            <a:noFill/>
          </a:ln>
        </p:spPr>
      </p:pic>
      <p:pic>
        <p:nvPicPr>
          <p:cNvPr id="120" name="图片 119"/>
          <p:cNvPicPr/>
          <p:nvPr/>
        </p:nvPicPr>
        <p:blipFill>
          <a:blip r:embed="rId2"/>
          <a:stretch>
            <a:fillRect/>
          </a:stretch>
        </p:blipFill>
        <p:spPr>
          <a:xfrm>
            <a:off x="6649720" y="1356995"/>
            <a:ext cx="4756785" cy="46755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blinds(horizontal)">
                                      <p:cBhvr>
                                        <p:cTn id="7" dur="500"/>
                                        <p:tgtEl>
                                          <p:spTgt spid="1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9"/>
                                        </p:tgtEl>
                                        <p:attrNameLst>
                                          <p:attrName>style.visibility</p:attrName>
                                        </p:attrNameLst>
                                      </p:cBhvr>
                                      <p:to>
                                        <p:strVal val="visible"/>
                                      </p:to>
                                    </p:set>
                                    <p:animEffect transition="in" filter="wipe(down)">
                                      <p:cBhvr>
                                        <p:cTn id="1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二、演讲稿的特点</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3" name="棒"/>
          <p:cNvSpPr/>
          <p:nvPr/>
        </p:nvSpPr>
        <p:spPr>
          <a:xfrm>
            <a:off x="1466533" y="1561778"/>
            <a:ext cx="9230995" cy="425450"/>
          </a:xfrm>
          <a:prstGeom prst="roundRect">
            <a:avLst>
              <a:gd name="adj" fmla="val 50000"/>
            </a:avLst>
          </a:prstGeom>
          <a:solidFill>
            <a:srgbClr val="C5E0E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黑体" panose="02010609060101010101" charset="-122"/>
            </a:endParaRPr>
          </a:p>
        </p:txBody>
      </p:sp>
      <p:sp>
        <p:nvSpPr>
          <p:cNvPr id="5" name="平行四边形 4"/>
          <p:cNvSpPr/>
          <p:nvPr/>
        </p:nvSpPr>
        <p:spPr>
          <a:xfrm>
            <a:off x="1792605" y="931858"/>
            <a:ext cx="1927225" cy="168529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6" name="平行四边形 5"/>
          <p:cNvSpPr/>
          <p:nvPr/>
        </p:nvSpPr>
        <p:spPr>
          <a:xfrm>
            <a:off x="3973830" y="931858"/>
            <a:ext cx="1927225" cy="1685290"/>
          </a:xfrm>
          <a:prstGeom prst="parallelogram">
            <a:avLst/>
          </a:prstGeom>
          <a:solidFill>
            <a:srgbClr val="606F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平行四边形 6"/>
          <p:cNvSpPr/>
          <p:nvPr/>
        </p:nvSpPr>
        <p:spPr>
          <a:xfrm>
            <a:off x="6155055" y="931858"/>
            <a:ext cx="1927225" cy="168529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平行四边形 7"/>
          <p:cNvSpPr/>
          <p:nvPr/>
        </p:nvSpPr>
        <p:spPr>
          <a:xfrm>
            <a:off x="8336280" y="931858"/>
            <a:ext cx="1927225" cy="1685290"/>
          </a:xfrm>
          <a:prstGeom prst="parallelogram">
            <a:avLst/>
          </a:prstGeom>
          <a:solidFill>
            <a:srgbClr val="606F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p:nvSpPr>
        <p:spPr>
          <a:xfrm>
            <a:off x="2391410" y="1157918"/>
            <a:ext cx="934720" cy="829310"/>
          </a:xfrm>
          <a:prstGeom prst="rect">
            <a:avLst/>
          </a:prstGeom>
          <a:noFill/>
        </p:spPr>
        <p:txBody>
          <a:bodyPr wrap="square" rtlCol="0" anchor="t">
            <a:spAutoFit/>
          </a:bodyPr>
          <a:lstStyle/>
          <a:p>
            <a:pPr lvl="0"/>
            <a:r>
              <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rPr>
              <a:t>01</a:t>
            </a:r>
            <a:endPar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endParaRPr>
          </a:p>
        </p:txBody>
      </p:sp>
      <p:sp>
        <p:nvSpPr>
          <p:cNvPr id="10" name="文本框 9"/>
          <p:cNvSpPr txBox="1"/>
          <p:nvPr/>
        </p:nvSpPr>
        <p:spPr>
          <a:xfrm>
            <a:off x="4572000" y="1157918"/>
            <a:ext cx="934720" cy="829310"/>
          </a:xfrm>
          <a:prstGeom prst="rect">
            <a:avLst/>
          </a:prstGeom>
          <a:noFill/>
        </p:spPr>
        <p:txBody>
          <a:bodyPr wrap="square" rtlCol="0" anchor="t">
            <a:spAutoFit/>
          </a:bodyPr>
          <a:lstStyle/>
          <a:p>
            <a:pPr lvl="0"/>
            <a:r>
              <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rPr>
              <a:t>02</a:t>
            </a:r>
            <a:endPar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endParaRPr>
          </a:p>
        </p:txBody>
      </p:sp>
      <p:sp>
        <p:nvSpPr>
          <p:cNvPr id="11" name="文本框 10"/>
          <p:cNvSpPr txBox="1"/>
          <p:nvPr/>
        </p:nvSpPr>
        <p:spPr>
          <a:xfrm>
            <a:off x="6753225" y="1157918"/>
            <a:ext cx="934720" cy="829310"/>
          </a:xfrm>
          <a:prstGeom prst="rect">
            <a:avLst/>
          </a:prstGeom>
          <a:noFill/>
        </p:spPr>
        <p:txBody>
          <a:bodyPr wrap="square" rtlCol="0" anchor="t">
            <a:spAutoFit/>
          </a:bodyPr>
          <a:lstStyle/>
          <a:p>
            <a:pPr lvl="0"/>
            <a:r>
              <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rPr>
              <a:t>03</a:t>
            </a:r>
            <a:endPar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endParaRPr>
          </a:p>
        </p:txBody>
      </p:sp>
      <p:sp>
        <p:nvSpPr>
          <p:cNvPr id="12" name="文本框 11"/>
          <p:cNvSpPr txBox="1"/>
          <p:nvPr/>
        </p:nvSpPr>
        <p:spPr>
          <a:xfrm>
            <a:off x="8935085" y="1157918"/>
            <a:ext cx="934720" cy="829310"/>
          </a:xfrm>
          <a:prstGeom prst="rect">
            <a:avLst/>
          </a:prstGeom>
          <a:noFill/>
        </p:spPr>
        <p:txBody>
          <a:bodyPr wrap="square" rtlCol="0" anchor="t">
            <a:spAutoFit/>
          </a:bodyPr>
          <a:lstStyle/>
          <a:p>
            <a:pPr lvl="0"/>
            <a:r>
              <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rPr>
              <a:t>04</a:t>
            </a:r>
            <a:endParaRPr lang="en-US" altLang="zh-CN" sz="4800">
              <a:solidFill>
                <a:schemeClr val="bg1"/>
              </a:solidFill>
              <a:latin typeface="Impact" panose="020B0806030902050204" pitchFamily="34" charset="0"/>
              <a:ea typeface="微软雅黑" panose="020B0503020204020204" pitchFamily="34" charset="-122"/>
              <a:cs typeface="黑体" panose="02010609060101010101" charset="-122"/>
              <a:sym typeface="Arial" panose="020B0604020202020204" pitchFamily="34" charset="0"/>
            </a:endParaRPr>
          </a:p>
        </p:txBody>
      </p:sp>
      <p:sp>
        <p:nvSpPr>
          <p:cNvPr id="13" name="文本框 20"/>
          <p:cNvSpPr txBox="1"/>
          <p:nvPr/>
        </p:nvSpPr>
        <p:spPr>
          <a:xfrm flipH="1">
            <a:off x="1821815" y="1951033"/>
            <a:ext cx="1694815" cy="3987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针对性</a:t>
            </a:r>
            <a:endPar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4" name="文本框 20"/>
          <p:cNvSpPr txBox="1"/>
          <p:nvPr/>
        </p:nvSpPr>
        <p:spPr>
          <a:xfrm flipH="1">
            <a:off x="3973830" y="1987228"/>
            <a:ext cx="1694815" cy="3987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鲜明性</a:t>
            </a:r>
            <a:endPar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5" name="文本框 20"/>
          <p:cNvSpPr txBox="1"/>
          <p:nvPr/>
        </p:nvSpPr>
        <p:spPr>
          <a:xfrm flipH="1">
            <a:off x="6155055" y="1987228"/>
            <a:ext cx="1694815" cy="3987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条理性</a:t>
            </a:r>
            <a:endPar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6" name="文本框 20"/>
          <p:cNvSpPr txBox="1"/>
          <p:nvPr/>
        </p:nvSpPr>
        <p:spPr>
          <a:xfrm flipH="1">
            <a:off x="8336280" y="1987228"/>
            <a:ext cx="1694815" cy="3987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通俗性</a:t>
            </a:r>
            <a:endParaRPr lang="zh-CN" altLang="en-US" sz="2000" b="1">
              <a:solidFill>
                <a:schemeClr val="bg1"/>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7" name="文本框 22"/>
          <p:cNvSpPr txBox="1"/>
          <p:nvPr/>
        </p:nvSpPr>
        <p:spPr>
          <a:xfrm flipH="1">
            <a:off x="1294130" y="2616835"/>
            <a:ext cx="2266315" cy="215582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撰写演讲稿，要考虑听众的需要，讲话的题目应与现实紧密结合，所提出的问题应是听众所关注的事情，所讲内容的深浅也应符合听众的接受水平。</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18" name="文本框 22"/>
          <p:cNvSpPr txBox="1"/>
          <p:nvPr/>
        </p:nvSpPr>
        <p:spPr>
          <a:xfrm flipH="1">
            <a:off x="3829685" y="2617148"/>
            <a:ext cx="1953260" cy="156591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演讲的内容不能只是客观地叙述事情，还必须表明自己的主张，阐明自己的见解。</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19" name="文本框 22"/>
          <p:cNvSpPr txBox="1"/>
          <p:nvPr/>
        </p:nvSpPr>
        <p:spPr>
          <a:xfrm flipH="1">
            <a:off x="5996940" y="2616835"/>
            <a:ext cx="1711325" cy="127127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要使演讲易被听众听清、听懂，就要条理清楚、层次分明。</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20" name="文本框 22"/>
          <p:cNvSpPr txBox="1"/>
          <p:nvPr/>
        </p:nvSpPr>
        <p:spPr>
          <a:xfrm flipH="1">
            <a:off x="8199120" y="2617148"/>
            <a:ext cx="1953260" cy="97599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演讲的语言，总体来说应该通俗易懂，明白晓畅。</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sp>
        <p:nvSpPr>
          <p:cNvPr id="21" name="Freeform 5"/>
          <p:cNvSpPr>
            <a:spLocks noEditPoints="1"/>
          </p:cNvSpPr>
          <p:nvPr/>
        </p:nvSpPr>
        <p:spPr>
          <a:xfrm>
            <a:off x="1485583" y="4790436"/>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404040"/>
          </a:solidFill>
          <a:ln w="9525">
            <a:noFill/>
          </a:ln>
        </p:spPr>
        <p:txBody>
          <a:bodyPr lIns="0" rIns="0"/>
          <a:lstStyle/>
          <a:p>
            <a:endParaRPr lang="zh-CN" altLang="en-US">
              <a:solidFill>
                <a:schemeClr val="tx1">
                  <a:lumMod val="75000"/>
                  <a:lumOff val="25000"/>
                </a:schemeClr>
              </a:solidFill>
              <a:cs typeface="黑体" panose="02010609060101010101" charset="-122"/>
            </a:endParaRPr>
          </a:p>
        </p:txBody>
      </p:sp>
      <p:sp>
        <p:nvSpPr>
          <p:cNvPr id="22" name="文本框 20"/>
          <p:cNvSpPr txBox="1"/>
          <p:nvPr/>
        </p:nvSpPr>
        <p:spPr>
          <a:xfrm flipH="1">
            <a:off x="2134870" y="4839970"/>
            <a:ext cx="2976880" cy="398780"/>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（五）适当的感情色彩</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23" name="文本框 22"/>
          <p:cNvSpPr txBox="1"/>
          <p:nvPr/>
        </p:nvSpPr>
        <p:spPr>
          <a:xfrm flipH="1">
            <a:off x="1485583" y="5404798"/>
            <a:ext cx="9106535" cy="681355"/>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演讲既要冷静地分析，晓之以理，又要有诚挚热烈的感情，动之以情，这样才能使演讲既有说服力，又有鼓动性。</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24" name="直接连接符 23"/>
          <p:cNvCxnSpPr/>
          <p:nvPr/>
        </p:nvCxnSpPr>
        <p:spPr>
          <a:xfrm>
            <a:off x="1485583" y="5358761"/>
            <a:ext cx="223202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三、演讲稿的种类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512435" cy="230695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（1）从演讲场合划分，可分为会场演讲稿、广播演讲稿、电视演讲稿、课堂演讲稿、法庭辩论稿等。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（2）从演讲内容和性质划分，可分为政治演讲稿、学术演讲稿、社会活动演讲稿等。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（3）从表达方式上划分，可分为记叙性演讲稿、议论性演讲稿、抒情性演讲稿等。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1" name="图片 120"/>
          <p:cNvPicPr/>
          <p:nvPr/>
        </p:nvPicPr>
        <p:blipFill>
          <a:blip r:embed="rId1"/>
          <a:stretch>
            <a:fillRect/>
          </a:stretch>
        </p:blipFill>
        <p:spPr>
          <a:xfrm>
            <a:off x="920115" y="3494405"/>
            <a:ext cx="5264785" cy="2728595"/>
          </a:xfrm>
          <a:prstGeom prst="rect">
            <a:avLst/>
          </a:prstGeom>
          <a:noFill/>
          <a:ln w="9525">
            <a:noFill/>
          </a:ln>
        </p:spPr>
      </p:pic>
      <p:pic>
        <p:nvPicPr>
          <p:cNvPr id="122" name="图片 121"/>
          <p:cNvPicPr/>
          <p:nvPr/>
        </p:nvPicPr>
        <p:blipFill>
          <a:blip r:embed="rId2"/>
          <a:stretch>
            <a:fillRect/>
          </a:stretch>
        </p:blipFill>
        <p:spPr>
          <a:xfrm>
            <a:off x="6762115" y="1365250"/>
            <a:ext cx="4371975" cy="48583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四、演讲稿的格式与写作方法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49846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（一）标题</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常见的演讲稿的标题有五种，分别是提要式、寓意式、警句式、设问式、抒情式。提要式指的是概括演讲的核心内容，如《劳动，是神圣的》；寓意式指的是运用修辞手法把抽象的哲理具体化，如《扬起生命的风帆》；警句式指的是引用名言警句设置标题，如《忧劳可以兴国，逸豫可以亡身》；设问式指的是通过设问来提示演讲涉及的内容，用演讲来回答标题的提问，如《人生的价值何在》；抒情式指的是标题具有强烈的感情色彩，达到以情动人的效果，如《真情，让我一生守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3" name="图片 122"/>
          <p:cNvPicPr/>
          <p:nvPr/>
        </p:nvPicPr>
        <p:blipFill>
          <a:blip r:embed="rId1"/>
          <a:stretch>
            <a:fillRect/>
          </a:stretch>
        </p:blipFill>
        <p:spPr>
          <a:xfrm>
            <a:off x="6716395" y="1639570"/>
            <a:ext cx="4081145" cy="35788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blinds(horizontal)">
                                      <p:cBhvr>
                                        <p:cTn id="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四、演讲稿的格式与写作方法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498465"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（二）称呼</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提行顶格加冒号，根据受听对象和演讲内容需要决定称呼。常用“同志们：”“朋友们：”等，也可加定语渲染气氛，如“年轻的朋友们：”等。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4" name="图片 123"/>
          <p:cNvPicPr/>
          <p:nvPr/>
        </p:nvPicPr>
        <p:blipFill>
          <a:blip r:embed="rId1"/>
          <a:stretch>
            <a:fillRect/>
          </a:stretch>
        </p:blipFill>
        <p:spPr>
          <a:xfrm>
            <a:off x="920115" y="2951480"/>
            <a:ext cx="4842510" cy="3232150"/>
          </a:xfrm>
          <a:prstGeom prst="rect">
            <a:avLst/>
          </a:prstGeom>
          <a:noFill/>
          <a:ln w="9525">
            <a:noFill/>
          </a:ln>
        </p:spPr>
      </p:pic>
      <p:pic>
        <p:nvPicPr>
          <p:cNvPr id="125" name="图片 124"/>
          <p:cNvPicPr/>
          <p:nvPr/>
        </p:nvPicPr>
        <p:blipFill>
          <a:blip r:embed="rId2"/>
          <a:stretch>
            <a:fillRect/>
          </a:stretch>
        </p:blipFill>
        <p:spPr>
          <a:xfrm>
            <a:off x="6305550" y="1734820"/>
            <a:ext cx="4671060" cy="44488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四、演讲稿的格式与写作方法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498465" cy="4615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（三）正文</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 开头语</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开头语的任务是吸引听众、引出下文。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主体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主体即中心内容，一般有以下三种类型。</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（1）记叙性演讲稿。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（2）议论性演讲稿。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（3）抒情性演讲稿。</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 结语</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结语是演讲能否走向成功的关键，常用总结全文，加深印象；提出希望，给人鼓舞；表示决心，表述誓言；照应题目，完整文意等方法，在激动人心的结语中结束全文。</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6" name="图片 125"/>
          <p:cNvPicPr/>
          <p:nvPr/>
        </p:nvPicPr>
        <p:blipFill>
          <a:blip r:embed="rId1"/>
          <a:stretch>
            <a:fillRect/>
          </a:stretch>
        </p:blipFill>
        <p:spPr>
          <a:xfrm>
            <a:off x="6716395" y="1378585"/>
            <a:ext cx="4179570" cy="42341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wipe(down)">
                                      <p:cBhvr>
                                        <p:cTn id="7"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869690"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五、演讲稿的写作要求</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3" name="圆角矩形 1"/>
          <p:cNvSpPr/>
          <p:nvPr/>
        </p:nvSpPr>
        <p:spPr>
          <a:xfrm rot="3780000">
            <a:off x="5509585" y="1680845"/>
            <a:ext cx="519430" cy="1934210"/>
          </a:xfrm>
          <a:prstGeom prst="roundRect">
            <a:avLst>
              <a:gd name="adj" fmla="val 50000"/>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5" name="圆角矩形 2"/>
          <p:cNvSpPr/>
          <p:nvPr/>
        </p:nvSpPr>
        <p:spPr>
          <a:xfrm rot="3780000">
            <a:off x="5881060" y="1516380"/>
            <a:ext cx="519430" cy="3460115"/>
          </a:xfrm>
          <a:prstGeom prst="roundRect">
            <a:avLst>
              <a:gd name="adj" fmla="val 50000"/>
            </a:avLst>
          </a:prstGeom>
          <a:solidFill>
            <a:srgbClr val="BBD6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6" name="圆角矩形 3"/>
          <p:cNvSpPr/>
          <p:nvPr/>
        </p:nvSpPr>
        <p:spPr>
          <a:xfrm rot="3780000">
            <a:off x="6266505" y="2388870"/>
            <a:ext cx="519430" cy="2939415"/>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4"/>
          <p:cNvSpPr/>
          <p:nvPr/>
        </p:nvSpPr>
        <p:spPr>
          <a:xfrm rot="3780000">
            <a:off x="6637980" y="3485515"/>
            <a:ext cx="519430" cy="1934210"/>
          </a:xfrm>
          <a:prstGeom prst="roundRect">
            <a:avLst>
              <a:gd name="adj" fmla="val 50000"/>
            </a:avLst>
          </a:prstGeom>
          <a:solidFill>
            <a:srgbClr val="57C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文本框 20"/>
          <p:cNvSpPr txBox="1"/>
          <p:nvPr/>
        </p:nvSpPr>
        <p:spPr>
          <a:xfrm flipH="1">
            <a:off x="8794440" y="1160145"/>
            <a:ext cx="2012950" cy="706755"/>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（二）观点鲜明，感情真挚</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9" name="文本框 8"/>
          <p:cNvSpPr txBox="1"/>
          <p:nvPr/>
        </p:nvSpPr>
        <p:spPr>
          <a:xfrm flipH="1">
            <a:off x="8794750" y="1912620"/>
            <a:ext cx="2807970" cy="156591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演讲稿要有真挚的感情，这样才能打动人、感染人，有鼓动性。因此，它要求在表达上注意感情色彩，把说理和抒情结合起来。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0" name="直接连接符 9"/>
          <p:cNvCxnSpPr/>
          <p:nvPr/>
        </p:nvCxnSpPr>
        <p:spPr>
          <a:xfrm>
            <a:off x="8794440" y="188976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1" name="文本框 20"/>
          <p:cNvSpPr txBox="1"/>
          <p:nvPr/>
        </p:nvSpPr>
        <p:spPr>
          <a:xfrm flipH="1">
            <a:off x="8636960" y="3900805"/>
            <a:ext cx="2012950" cy="706755"/>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（四）语言流畅，深刻风趣</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2" name="文本框 11"/>
          <p:cNvSpPr txBox="1"/>
          <p:nvPr/>
        </p:nvSpPr>
        <p:spPr>
          <a:xfrm flipH="1">
            <a:off x="8708390" y="4716780"/>
            <a:ext cx="2710815" cy="127127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要把演讲者在头脑里构思的一切都写出来或说出来，让人们看得见、听得到，就必须借助语言这个交流思想的工具。</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3" name="直接连接符 12"/>
          <p:cNvCxnSpPr/>
          <p:nvPr/>
        </p:nvCxnSpPr>
        <p:spPr>
          <a:xfrm>
            <a:off x="8708080" y="469392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4" name="文本框 20"/>
          <p:cNvSpPr txBox="1"/>
          <p:nvPr/>
        </p:nvSpPr>
        <p:spPr>
          <a:xfrm flipH="1">
            <a:off x="1131570" y="1471930"/>
            <a:ext cx="2155825" cy="706755"/>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（一）了解对象，有的放矢</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5" name="文本框 14"/>
          <p:cNvSpPr txBox="1"/>
          <p:nvPr/>
        </p:nvSpPr>
        <p:spPr>
          <a:xfrm flipH="1">
            <a:off x="1089025" y="2244725"/>
            <a:ext cx="2799715" cy="1861185"/>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演讲稿是讲给人听的，因此，写演讲稿首先要了解听众对象：了解他们的思想状况、文化程度、职业状况如何；了解他们所关心和迫切需要解决的问题是什么；等等。</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6" name="直接连接符 15"/>
          <p:cNvCxnSpPr/>
          <p:nvPr/>
        </p:nvCxnSpPr>
        <p:spPr>
          <a:xfrm>
            <a:off x="1088715" y="2221865"/>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7" name="文本框 20"/>
          <p:cNvSpPr txBox="1"/>
          <p:nvPr/>
        </p:nvSpPr>
        <p:spPr>
          <a:xfrm flipH="1">
            <a:off x="1765625" y="4340225"/>
            <a:ext cx="2012950" cy="706755"/>
          </a:xfrm>
          <a:prstGeom prst="rect">
            <a:avLst/>
          </a:prstGeom>
          <a:noFill/>
          <a:ln w="9525">
            <a:noFill/>
            <a:miter/>
          </a:ln>
          <a:effectLst>
            <a:outerShdw sx="999" sy="999" algn="ctr" rotWithShape="0">
              <a:srgbClr val="000000"/>
            </a:outerShdw>
          </a:effectLst>
        </p:spPr>
        <p:txBody>
          <a:bodyPr wrap="square" lIns="0" rIns="0" anchor="t">
            <a:spAutoFit/>
          </a:bodyPr>
          <a:lstStyle/>
          <a:p>
            <a:pPr lvl="0"/>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rPr>
              <a:t>（三）行文变化，富有波澜</a:t>
            </a:r>
            <a:endParaRPr lang="zh-CN" altLang="en-US" sz="2000" b="1">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Arial" panose="020B0604020202020204" pitchFamily="34" charset="0"/>
            </a:endParaRPr>
          </a:p>
        </p:txBody>
      </p:sp>
      <p:sp>
        <p:nvSpPr>
          <p:cNvPr id="18" name="文本框 17"/>
          <p:cNvSpPr txBox="1"/>
          <p:nvPr/>
        </p:nvSpPr>
        <p:spPr>
          <a:xfrm flipH="1">
            <a:off x="1438910" y="5092700"/>
            <a:ext cx="2667000" cy="975995"/>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rPr>
              <a:t>构成演讲稿波澜的要素很多，有内容，有安排，也有听众的心理特征和认识事物的规律。</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黑体" panose="02010609060101010101" charset="-122"/>
              <a:sym typeface="宋体" panose="02010600030101010101" pitchFamily="2" charset="-122"/>
            </a:endParaRPr>
          </a:p>
        </p:txBody>
      </p:sp>
      <p:cxnSp>
        <p:nvCxnSpPr>
          <p:cNvPr id="19" name="直接连接符 18"/>
          <p:cNvCxnSpPr/>
          <p:nvPr/>
        </p:nvCxnSpPr>
        <p:spPr>
          <a:xfrm>
            <a:off x="1765625" y="5069840"/>
            <a:ext cx="23399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rot="10800000">
            <a:off x="7958780" y="146177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1" name="椭圆 20"/>
          <p:cNvSpPr/>
          <p:nvPr/>
        </p:nvSpPr>
        <p:spPr>
          <a:xfrm rot="10800000">
            <a:off x="8093400" y="159448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2" name="椭圆 21"/>
          <p:cNvSpPr/>
          <p:nvPr/>
        </p:nvSpPr>
        <p:spPr>
          <a:xfrm rot="10800000">
            <a:off x="8170870" y="1671955"/>
            <a:ext cx="305435" cy="305435"/>
          </a:xfrm>
          <a:prstGeom prst="ellipse">
            <a:avLst/>
          </a:prstGeom>
          <a:solidFill>
            <a:srgbClr val="BBD6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3" name="椭圆 22"/>
          <p:cNvSpPr/>
          <p:nvPr/>
        </p:nvSpPr>
        <p:spPr>
          <a:xfrm rot="10800000">
            <a:off x="7851465" y="4342765"/>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4" name="椭圆 23"/>
          <p:cNvSpPr/>
          <p:nvPr/>
        </p:nvSpPr>
        <p:spPr>
          <a:xfrm rot="10800000">
            <a:off x="7986085" y="4475480"/>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5" name="椭圆 24"/>
          <p:cNvSpPr/>
          <p:nvPr/>
        </p:nvSpPr>
        <p:spPr>
          <a:xfrm rot="10800000">
            <a:off x="8063555" y="4552950"/>
            <a:ext cx="305435" cy="305435"/>
          </a:xfrm>
          <a:prstGeom prst="ellipse">
            <a:avLst/>
          </a:prstGeom>
          <a:solidFill>
            <a:srgbClr val="57C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6" name="椭圆 25"/>
          <p:cNvSpPr/>
          <p:nvPr/>
        </p:nvSpPr>
        <p:spPr>
          <a:xfrm rot="10800000">
            <a:off x="3754445" y="173863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7" name="椭圆 26"/>
          <p:cNvSpPr/>
          <p:nvPr/>
        </p:nvSpPr>
        <p:spPr>
          <a:xfrm rot="10800000">
            <a:off x="3889065" y="187134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8" name="椭圆 27"/>
          <p:cNvSpPr/>
          <p:nvPr/>
        </p:nvSpPr>
        <p:spPr>
          <a:xfrm rot="10800000">
            <a:off x="3966535" y="1948815"/>
            <a:ext cx="305435" cy="305435"/>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29" name="椭圆 28"/>
          <p:cNvSpPr/>
          <p:nvPr/>
        </p:nvSpPr>
        <p:spPr>
          <a:xfrm rot="10800000">
            <a:off x="4204025" y="4517390"/>
            <a:ext cx="727075" cy="727075"/>
          </a:xfrm>
          <a:prstGeom prst="ellipse">
            <a:avLst/>
          </a:prstGeom>
          <a:solidFill>
            <a:schemeClr val="bg1"/>
          </a:solidFill>
          <a:ln>
            <a:solidFill>
              <a:schemeClr val="tx1">
                <a:lumMod val="75000"/>
                <a:lumOff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0" name="椭圆 29"/>
          <p:cNvSpPr/>
          <p:nvPr/>
        </p:nvSpPr>
        <p:spPr>
          <a:xfrm rot="10800000">
            <a:off x="4338645" y="4650105"/>
            <a:ext cx="459740" cy="45974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1" name="椭圆 30"/>
          <p:cNvSpPr/>
          <p:nvPr/>
        </p:nvSpPr>
        <p:spPr>
          <a:xfrm rot="10800000">
            <a:off x="4416115" y="4727575"/>
            <a:ext cx="305435" cy="30543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34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06</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
        <p:nvSpPr>
          <p:cNvPr id="9" name="文本框 8"/>
          <p:cNvSpPr txBox="1"/>
          <p:nvPr/>
        </p:nvSpPr>
        <p:spPr>
          <a:xfrm>
            <a:off x="5293995" y="2994660"/>
            <a:ext cx="6002020"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rPr>
              <a:t>短信　博客　电子邮件</a:t>
            </a:r>
            <a:endParaRPr kumimoji="0" lang="zh-CN" altLang="en-US" sz="4000" b="1"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一、消息的概念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560390" y="1160780"/>
            <a:ext cx="6466840" cy="119888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消息是对新近发生或发现的有新闻价值和社会意义的事实的迅速及时、简明扼要的报道。因消息在新闻诸文体中使用频率最高，使用数量最多，是新闻报道中最常用的文体，所以人们常把消息称为新闻。</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0" name="图片 99"/>
          <p:cNvPicPr/>
          <p:nvPr/>
        </p:nvPicPr>
        <p:blipFill>
          <a:blip r:embed="rId1"/>
          <a:stretch>
            <a:fillRect/>
          </a:stretch>
        </p:blipFill>
        <p:spPr>
          <a:xfrm>
            <a:off x="793115" y="2771775"/>
            <a:ext cx="5255895" cy="3449320"/>
          </a:xfrm>
          <a:prstGeom prst="rect">
            <a:avLst/>
          </a:prstGeom>
          <a:noFill/>
          <a:ln w="9525">
            <a:noFill/>
          </a:ln>
        </p:spPr>
      </p:pic>
      <p:pic>
        <p:nvPicPr>
          <p:cNvPr id="101" name="图片 100"/>
          <p:cNvPicPr/>
          <p:nvPr/>
        </p:nvPicPr>
        <p:blipFill>
          <a:blip r:embed="rId2"/>
          <a:stretch>
            <a:fillRect/>
          </a:stretch>
        </p:blipFill>
        <p:spPr>
          <a:xfrm>
            <a:off x="7246620" y="1160780"/>
            <a:ext cx="4106545" cy="44862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blinds(horizontal)">
                                      <p:cBhvr>
                                        <p:cTn id="7" dur="500"/>
                                        <p:tgtEl>
                                          <p:spTgt spid="10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wipe(down)">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一、短信</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7085" y="1187450"/>
            <a:ext cx="5498465" cy="166052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（一）短信的概念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短信（short message service），简称 SMS，是用户通过手机或其他电信终端直接发送或接收的文字或数字信息，是现代人进行沟通交流的一种新型方式和手段。</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7" name="图片 126"/>
          <p:cNvPicPr/>
          <p:nvPr/>
        </p:nvPicPr>
        <p:blipFill>
          <a:blip r:embed="rId1"/>
          <a:stretch>
            <a:fillRect/>
          </a:stretch>
        </p:blipFill>
        <p:spPr>
          <a:xfrm>
            <a:off x="912495" y="2933065"/>
            <a:ext cx="5287645" cy="3258185"/>
          </a:xfrm>
          <a:prstGeom prst="rect">
            <a:avLst/>
          </a:prstGeom>
          <a:noFill/>
          <a:ln w="9525">
            <a:noFill/>
          </a:ln>
        </p:spPr>
      </p:pic>
      <p:pic>
        <p:nvPicPr>
          <p:cNvPr id="128" name="图片 127"/>
          <p:cNvPicPr/>
          <p:nvPr/>
        </p:nvPicPr>
        <p:blipFill>
          <a:blip r:embed="rId2"/>
          <a:stretch>
            <a:fillRect/>
          </a:stretch>
        </p:blipFill>
        <p:spPr>
          <a:xfrm>
            <a:off x="6789420" y="1751330"/>
            <a:ext cx="3734435" cy="44399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一、短信</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498465" cy="535432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（二）短信的特点及应用范围</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手机短信是一种基于移动网络的短信息传送服务方式。它具有移动性好、收发便捷、趣味性强、价格低廉等特点。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手机短信的应用范围较广，以其强大的功能和灵活的配置广泛适用于如下各种行业。</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（1）证券营业部、经纪人</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（2）各型企事业单位</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（3）商场超市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（4）行政管理部门</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（5）保险公司</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（6）广告公司、其他媒体</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（7）旅行社</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（8）票务信息</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（9）短信服务平台</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29" name="图片 128"/>
          <p:cNvPicPr/>
          <p:nvPr/>
        </p:nvPicPr>
        <p:blipFill>
          <a:blip r:embed="rId1"/>
          <a:stretch>
            <a:fillRect/>
          </a:stretch>
        </p:blipFill>
        <p:spPr>
          <a:xfrm>
            <a:off x="6382385" y="1493520"/>
            <a:ext cx="4777740" cy="38709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blinds(horizontal)">
                                      <p:cBhvr>
                                        <p:cTn id="7"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一、短信</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498465" cy="350774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（三）短信的分类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根据对象不同、时间不同、目的不同，短信分为以下几类。</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（1）节日祝贺祝福类：生日、新春、元旦、中秋、国庆、圣诞节、教师节、母亲节、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父亲节等。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（2）重大事件：申奥成功、神舟飞船发射、疫情等。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（3）表达思念等情感：父母和子女、朋友、同学等。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（4）商务交往：开会、洽谈、致谢等。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（5）娱乐幽默等。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0" name="图片 129"/>
          <p:cNvPicPr/>
          <p:nvPr/>
        </p:nvPicPr>
        <p:blipFill>
          <a:blip r:embed="rId1"/>
          <a:stretch>
            <a:fillRect/>
          </a:stretch>
        </p:blipFill>
        <p:spPr>
          <a:xfrm>
            <a:off x="6179185" y="826770"/>
            <a:ext cx="5410835" cy="42799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wipe(down)">
                                      <p:cBhvr>
                                        <p:cTn id="7"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一、短信</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808355" y="747395"/>
            <a:ext cx="5498465" cy="55308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（四）短信的写作要求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48" name="Freeform 21"/>
          <p:cNvSpPr/>
          <p:nvPr>
            <p:custDataLst>
              <p:tags r:id="rId1"/>
            </p:custDataLst>
          </p:nvPr>
        </p:nvSpPr>
        <p:spPr bwMode="auto">
          <a:xfrm>
            <a:off x="5079939" y="2781261"/>
            <a:ext cx="719627" cy="1997170"/>
          </a:xfrm>
          <a:custGeom>
            <a:avLst/>
            <a:gdLst>
              <a:gd name="T0" fmla="*/ 0 w 1271"/>
              <a:gd name="T1" fmla="*/ 3133 h 3547"/>
              <a:gd name="T2" fmla="*/ 0 w 1271"/>
              <a:gd name="T3" fmla="*/ 0 h 3547"/>
              <a:gd name="T4" fmla="*/ 630 w 1271"/>
              <a:gd name="T5" fmla="*/ 0 h 3547"/>
              <a:gd name="T6" fmla="*/ 1271 w 1271"/>
              <a:gd name="T7" fmla="*/ 3547 h 3547"/>
              <a:gd name="T8" fmla="*/ 0 w 1271"/>
              <a:gd name="T9" fmla="*/ 3133 h 3547"/>
              <a:gd name="T10" fmla="*/ 0 w 1271"/>
              <a:gd name="T11" fmla="*/ 3133 h 3547"/>
              <a:gd name="T12" fmla="*/ 0 w 1271"/>
              <a:gd name="T13" fmla="*/ 3133 h 3547"/>
              <a:gd name="T14" fmla="*/ 0 w 1271"/>
              <a:gd name="T15" fmla="*/ 3133 h 35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1" h="3547">
                <a:moveTo>
                  <a:pt x="0" y="3133"/>
                </a:moveTo>
                <a:lnTo>
                  <a:pt x="0" y="0"/>
                </a:lnTo>
                <a:lnTo>
                  <a:pt x="630" y="0"/>
                </a:lnTo>
                <a:lnTo>
                  <a:pt x="1271" y="3547"/>
                </a:lnTo>
                <a:lnTo>
                  <a:pt x="0" y="3133"/>
                </a:lnTo>
                <a:lnTo>
                  <a:pt x="0" y="3133"/>
                </a:lnTo>
                <a:lnTo>
                  <a:pt x="0" y="3133"/>
                </a:lnTo>
                <a:lnTo>
                  <a:pt x="0" y="3133"/>
                </a:lnTo>
                <a:close/>
              </a:path>
            </a:pathLst>
          </a:custGeom>
          <a:solidFill>
            <a:srgbClr val="A67CBE"/>
          </a:solidFill>
          <a:ln>
            <a:noFill/>
          </a:ln>
        </p:spPr>
        <p:txBody>
          <a:bodyPr vert="horz" wrap="square" lIns="91440" tIns="45720" rIns="91440" bIns="45720" numCol="1" anchor="t" anchorCtr="0" compatLnSpc="1"/>
          <a:lstStyle/>
          <a:p>
            <a:pPr>
              <a:lnSpc>
                <a:spcPct val="120000"/>
              </a:lnSpc>
            </a:pPr>
            <a:endParaRPr lang="zh-CN" altLang="en-US">
              <a:solidFill>
                <a:srgbClr val="A67CBE"/>
              </a:solidFill>
              <a:latin typeface="微软雅黑" panose="020B0503020204020204" pitchFamily="34" charset="-122"/>
              <a:ea typeface="微软雅黑" panose="020B0503020204020204" pitchFamily="34" charset="-122"/>
            </a:endParaRPr>
          </a:p>
        </p:txBody>
      </p:sp>
      <p:sp>
        <p:nvSpPr>
          <p:cNvPr id="49" name="Freeform 22"/>
          <p:cNvSpPr/>
          <p:nvPr>
            <p:custDataLst>
              <p:tags r:id="rId2"/>
            </p:custDataLst>
          </p:nvPr>
        </p:nvSpPr>
        <p:spPr bwMode="auto">
          <a:xfrm>
            <a:off x="5080284" y="2239216"/>
            <a:ext cx="1783119" cy="1298979"/>
          </a:xfrm>
          <a:custGeom>
            <a:avLst/>
            <a:gdLst>
              <a:gd name="T0" fmla="*/ 0 w 3161"/>
              <a:gd name="T1" fmla="*/ 964 h 2307"/>
              <a:gd name="T2" fmla="*/ 2969 w 3161"/>
              <a:gd name="T3" fmla="*/ 0 h 2307"/>
              <a:gd name="T4" fmla="*/ 3161 w 3161"/>
              <a:gd name="T5" fmla="*/ 595 h 2307"/>
              <a:gd name="T6" fmla="*/ 0 w 3161"/>
              <a:gd name="T7" fmla="*/ 2307 h 2307"/>
              <a:gd name="T8" fmla="*/ 0 w 3161"/>
              <a:gd name="T9" fmla="*/ 964 h 2307"/>
              <a:gd name="T10" fmla="*/ 0 w 3161"/>
              <a:gd name="T11" fmla="*/ 964 h 2307"/>
              <a:gd name="T12" fmla="*/ 0 w 3161"/>
              <a:gd name="T13" fmla="*/ 964 h 2307"/>
              <a:gd name="T14" fmla="*/ 0 w 3161"/>
              <a:gd name="T15" fmla="*/ 964 h 2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1" h="2307">
                <a:moveTo>
                  <a:pt x="0" y="964"/>
                </a:moveTo>
                <a:lnTo>
                  <a:pt x="2969" y="0"/>
                </a:lnTo>
                <a:lnTo>
                  <a:pt x="3161" y="595"/>
                </a:lnTo>
                <a:lnTo>
                  <a:pt x="0" y="2307"/>
                </a:lnTo>
                <a:lnTo>
                  <a:pt x="0" y="964"/>
                </a:lnTo>
                <a:lnTo>
                  <a:pt x="0" y="964"/>
                </a:lnTo>
                <a:lnTo>
                  <a:pt x="0" y="964"/>
                </a:lnTo>
                <a:lnTo>
                  <a:pt x="0" y="964"/>
                </a:lnTo>
                <a:close/>
              </a:path>
            </a:pathLst>
          </a:custGeom>
          <a:solidFill>
            <a:srgbClr val="4276AA"/>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50" name="Freeform 23"/>
          <p:cNvSpPr/>
          <p:nvPr>
            <p:custDataLst>
              <p:tags r:id="rId3"/>
            </p:custDataLst>
          </p:nvPr>
        </p:nvSpPr>
        <p:spPr bwMode="auto">
          <a:xfrm>
            <a:off x="6039992" y="2239216"/>
            <a:ext cx="1754493" cy="1631001"/>
          </a:xfrm>
          <a:custGeom>
            <a:avLst/>
            <a:gdLst>
              <a:gd name="T0" fmla="*/ 1273 w 3116"/>
              <a:gd name="T1" fmla="*/ 0 h 2906"/>
              <a:gd name="T2" fmla="*/ 3116 w 3116"/>
              <a:gd name="T3" fmla="*/ 2532 h 2906"/>
              <a:gd name="T4" fmla="*/ 2606 w 3116"/>
              <a:gd name="T5" fmla="*/ 2906 h 2906"/>
              <a:gd name="T6" fmla="*/ 0 w 3116"/>
              <a:gd name="T7" fmla="*/ 411 h 2906"/>
              <a:gd name="T8" fmla="*/ 1273 w 3116"/>
              <a:gd name="T9" fmla="*/ 0 h 2906"/>
              <a:gd name="T10" fmla="*/ 1273 w 3116"/>
              <a:gd name="T11" fmla="*/ 0 h 2906"/>
              <a:gd name="T12" fmla="*/ 1273 w 3116"/>
              <a:gd name="T13" fmla="*/ 0 h 2906"/>
              <a:gd name="T14" fmla="*/ 1273 w 3116"/>
              <a:gd name="T15" fmla="*/ 0 h 29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6" h="2906">
                <a:moveTo>
                  <a:pt x="1273" y="0"/>
                </a:moveTo>
                <a:lnTo>
                  <a:pt x="3116" y="2532"/>
                </a:lnTo>
                <a:lnTo>
                  <a:pt x="2606" y="2906"/>
                </a:lnTo>
                <a:lnTo>
                  <a:pt x="0" y="411"/>
                </a:lnTo>
                <a:lnTo>
                  <a:pt x="1273" y="0"/>
                </a:lnTo>
                <a:lnTo>
                  <a:pt x="1273" y="0"/>
                </a:lnTo>
                <a:lnTo>
                  <a:pt x="1273" y="0"/>
                </a:lnTo>
                <a:lnTo>
                  <a:pt x="1273" y="0"/>
                </a:lnTo>
                <a:close/>
              </a:path>
            </a:pathLst>
          </a:custGeom>
          <a:solidFill>
            <a:srgbClr val="178AA1"/>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51" name="Freeform 24"/>
          <p:cNvSpPr/>
          <p:nvPr>
            <p:custDataLst>
              <p:tags r:id="rId4"/>
            </p:custDataLst>
          </p:nvPr>
        </p:nvSpPr>
        <p:spPr bwMode="auto">
          <a:xfrm>
            <a:off x="6472985" y="3052092"/>
            <a:ext cx="1321500" cy="2038837"/>
          </a:xfrm>
          <a:custGeom>
            <a:avLst/>
            <a:gdLst>
              <a:gd name="T0" fmla="*/ 2347 w 2347"/>
              <a:gd name="T1" fmla="*/ 1081 h 3621"/>
              <a:gd name="T2" fmla="*/ 507 w 2347"/>
              <a:gd name="T3" fmla="*/ 3621 h 3621"/>
              <a:gd name="T4" fmla="*/ 0 w 2347"/>
              <a:gd name="T5" fmla="*/ 3245 h 3621"/>
              <a:gd name="T6" fmla="*/ 1559 w 2347"/>
              <a:gd name="T7" fmla="*/ 0 h 3621"/>
              <a:gd name="T8" fmla="*/ 2347 w 2347"/>
              <a:gd name="T9" fmla="*/ 1081 h 3621"/>
              <a:gd name="T10" fmla="*/ 2347 w 2347"/>
              <a:gd name="T11" fmla="*/ 1081 h 3621"/>
              <a:gd name="T12" fmla="*/ 2347 w 2347"/>
              <a:gd name="T13" fmla="*/ 1081 h 3621"/>
              <a:gd name="T14" fmla="*/ 2347 w 2347"/>
              <a:gd name="T15" fmla="*/ 1081 h 36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7" h="3621">
                <a:moveTo>
                  <a:pt x="2347" y="1081"/>
                </a:moveTo>
                <a:lnTo>
                  <a:pt x="507" y="3621"/>
                </a:lnTo>
                <a:lnTo>
                  <a:pt x="0" y="3245"/>
                </a:lnTo>
                <a:lnTo>
                  <a:pt x="1559" y="0"/>
                </a:lnTo>
                <a:lnTo>
                  <a:pt x="2347" y="1081"/>
                </a:lnTo>
                <a:lnTo>
                  <a:pt x="2347" y="1081"/>
                </a:lnTo>
                <a:lnTo>
                  <a:pt x="2347" y="1081"/>
                </a:lnTo>
                <a:lnTo>
                  <a:pt x="2347" y="1081"/>
                </a:lnTo>
                <a:close/>
              </a:path>
            </a:pathLst>
          </a:custGeom>
          <a:solidFill>
            <a:srgbClr val="40A693"/>
          </a:solidFill>
          <a:ln>
            <a:noFill/>
          </a:ln>
        </p:spPr>
        <p:txBody>
          <a:bodyPr vert="horz" wrap="square" lIns="91440" tIns="45720" rIns="91440" bIns="45720" numCol="1" anchor="t" anchorCtr="0" compatLnSpc="1"/>
          <a:lstStyle/>
          <a:p>
            <a:pPr>
              <a:lnSpc>
                <a:spcPct val="120000"/>
              </a:lnSpc>
            </a:pPr>
            <a:endParaRPr lang="zh-CN" altLang="en-US">
              <a:latin typeface="微软雅黑" panose="020B0503020204020204" pitchFamily="34" charset="-122"/>
              <a:ea typeface="微软雅黑" panose="020B0503020204020204" pitchFamily="34" charset="-122"/>
            </a:endParaRPr>
          </a:p>
        </p:txBody>
      </p:sp>
      <p:sp>
        <p:nvSpPr>
          <p:cNvPr id="52" name="Freeform 25"/>
          <p:cNvSpPr/>
          <p:nvPr>
            <p:custDataLst>
              <p:tags r:id="rId5"/>
            </p:custDataLst>
          </p:nvPr>
        </p:nvSpPr>
        <p:spPr bwMode="auto">
          <a:xfrm>
            <a:off x="5708913" y="4276183"/>
            <a:ext cx="1491543" cy="814746"/>
          </a:xfrm>
          <a:custGeom>
            <a:avLst/>
            <a:gdLst>
              <a:gd name="T0" fmla="*/ 1861 w 2649"/>
              <a:gd name="T1" fmla="*/ 1447 h 1447"/>
              <a:gd name="T2" fmla="*/ 161 w 2649"/>
              <a:gd name="T3" fmla="*/ 892 h 1447"/>
              <a:gd name="T4" fmla="*/ 0 w 2649"/>
              <a:gd name="T5" fmla="*/ 0 h 1447"/>
              <a:gd name="T6" fmla="*/ 2649 w 2649"/>
              <a:gd name="T7" fmla="*/ 360 h 1447"/>
              <a:gd name="T8" fmla="*/ 1861 w 2649"/>
              <a:gd name="T9" fmla="*/ 1447 h 1447"/>
              <a:gd name="T10" fmla="*/ 1861 w 2649"/>
              <a:gd name="T11" fmla="*/ 1447 h 1447"/>
              <a:gd name="T12" fmla="*/ 1861 w 2649"/>
              <a:gd name="T13" fmla="*/ 1447 h 1447"/>
              <a:gd name="T14" fmla="*/ 1861 w 2649"/>
              <a:gd name="T15" fmla="*/ 1447 h 14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9" h="1447">
                <a:moveTo>
                  <a:pt x="1861" y="1447"/>
                </a:moveTo>
                <a:lnTo>
                  <a:pt x="161" y="892"/>
                </a:lnTo>
                <a:lnTo>
                  <a:pt x="0" y="0"/>
                </a:lnTo>
                <a:lnTo>
                  <a:pt x="2649" y="360"/>
                </a:lnTo>
                <a:lnTo>
                  <a:pt x="1861" y="1447"/>
                </a:lnTo>
                <a:lnTo>
                  <a:pt x="1861" y="1447"/>
                </a:lnTo>
                <a:lnTo>
                  <a:pt x="1861" y="1447"/>
                </a:lnTo>
                <a:lnTo>
                  <a:pt x="1861" y="1447"/>
                </a:lnTo>
                <a:close/>
              </a:path>
            </a:pathLst>
          </a:custGeom>
          <a:solidFill>
            <a:srgbClr val="5268A5"/>
          </a:solidFill>
          <a:ln>
            <a:noFill/>
          </a:ln>
        </p:spPr>
        <p:txBody>
          <a:bodyPr vert="horz" wrap="square" lIns="91440" tIns="45720" rIns="91440" bIns="45720" numCol="1" anchor="t" anchorCtr="0" compatLnSpc="1"/>
          <a:lstStyle/>
          <a:p>
            <a:pPr>
              <a:lnSpc>
                <a:spcPct val="120000"/>
              </a:lnSpc>
            </a:pPr>
            <a:endParaRPr lang="zh-CN" altLang="en-US">
              <a:solidFill>
                <a:srgbClr val="5268A5"/>
              </a:solidFill>
              <a:latin typeface="微软雅黑" panose="020B0503020204020204" pitchFamily="34" charset="-122"/>
              <a:ea typeface="微软雅黑" panose="020B0503020204020204" pitchFamily="34" charset="-122"/>
            </a:endParaRPr>
          </a:p>
        </p:txBody>
      </p:sp>
      <p:sp>
        <p:nvSpPr>
          <p:cNvPr id="54" name="椭圆 53"/>
          <p:cNvSpPr/>
          <p:nvPr>
            <p:custDataLst>
              <p:tags r:id="rId6"/>
            </p:custDataLst>
          </p:nvPr>
        </p:nvSpPr>
        <p:spPr>
          <a:xfrm>
            <a:off x="5445316" y="2399187"/>
            <a:ext cx="425281" cy="425280"/>
          </a:xfrm>
          <a:prstGeom prst="ellipse">
            <a:avLst/>
          </a:prstGeom>
          <a:solidFill>
            <a:srgbClr val="4276AA"/>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5" name="任意多边形 27"/>
          <p:cNvSpPr/>
          <p:nvPr>
            <p:custDataLst>
              <p:tags r:id="rId7"/>
            </p:custDataLst>
          </p:nvPr>
        </p:nvSpPr>
        <p:spPr bwMode="auto">
          <a:xfrm>
            <a:off x="5544478" y="2498497"/>
            <a:ext cx="226959" cy="226660"/>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6" name="椭圆 55"/>
          <p:cNvSpPr/>
          <p:nvPr>
            <p:custDataLst>
              <p:tags r:id="rId8"/>
            </p:custDataLst>
          </p:nvPr>
        </p:nvSpPr>
        <p:spPr>
          <a:xfrm>
            <a:off x="6863748" y="2449813"/>
            <a:ext cx="425281" cy="425280"/>
          </a:xfrm>
          <a:prstGeom prst="ellipse">
            <a:avLst/>
          </a:prstGeom>
          <a:solidFill>
            <a:srgbClr val="178AA1"/>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7" name="任意多边形 25"/>
          <p:cNvSpPr/>
          <p:nvPr>
            <p:custDataLst>
              <p:tags r:id="rId9"/>
            </p:custDataLst>
          </p:nvPr>
        </p:nvSpPr>
        <p:spPr bwMode="auto">
          <a:xfrm>
            <a:off x="6962737" y="2580562"/>
            <a:ext cx="226959" cy="163781"/>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8" name="椭圆 57"/>
          <p:cNvSpPr/>
          <p:nvPr>
            <p:custDataLst>
              <p:tags r:id="rId10"/>
            </p:custDataLst>
          </p:nvPr>
        </p:nvSpPr>
        <p:spPr>
          <a:xfrm>
            <a:off x="7228242" y="3873422"/>
            <a:ext cx="425281" cy="425280"/>
          </a:xfrm>
          <a:prstGeom prst="ellipse">
            <a:avLst/>
          </a:prstGeom>
          <a:solidFill>
            <a:srgbClr val="40A693"/>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59" name="任意多边形 23"/>
          <p:cNvSpPr/>
          <p:nvPr>
            <p:custDataLst>
              <p:tags r:id="rId11"/>
            </p:custDataLst>
          </p:nvPr>
        </p:nvSpPr>
        <p:spPr bwMode="auto">
          <a:xfrm>
            <a:off x="7335366" y="3972582"/>
            <a:ext cx="219975" cy="226959"/>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60" name="椭圆 59"/>
          <p:cNvSpPr/>
          <p:nvPr>
            <p:custDataLst>
              <p:tags r:id="rId12"/>
            </p:custDataLst>
          </p:nvPr>
        </p:nvSpPr>
        <p:spPr>
          <a:xfrm>
            <a:off x="6039992" y="4665649"/>
            <a:ext cx="425281" cy="425280"/>
          </a:xfrm>
          <a:prstGeom prst="ellipse">
            <a:avLst/>
          </a:prstGeom>
          <a:solidFill>
            <a:srgbClr val="5268A5"/>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61" name="任意多边形 21"/>
          <p:cNvSpPr/>
          <p:nvPr>
            <p:custDataLst>
              <p:tags r:id="rId13"/>
            </p:custDataLst>
          </p:nvPr>
        </p:nvSpPr>
        <p:spPr bwMode="auto">
          <a:xfrm>
            <a:off x="6139153" y="4800852"/>
            <a:ext cx="226958" cy="154872"/>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FFFFFF"/>
          </a:solidFill>
          <a:ln>
            <a:noFill/>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62" name="椭圆 61"/>
          <p:cNvSpPr/>
          <p:nvPr>
            <p:custDataLst>
              <p:tags r:id="rId14"/>
            </p:custDataLst>
          </p:nvPr>
        </p:nvSpPr>
        <p:spPr>
          <a:xfrm>
            <a:off x="4843492" y="3662449"/>
            <a:ext cx="425281" cy="425280"/>
          </a:xfrm>
          <a:prstGeom prst="ellipse">
            <a:avLst/>
          </a:prstGeom>
          <a:solidFill>
            <a:srgbClr val="A67CBE"/>
          </a:solidFill>
          <a:ln w="38100">
            <a:solidFill>
              <a:srgbClr val="FFFFFF"/>
            </a:solidFill>
          </a:ln>
        </p:spPr>
        <p:style>
          <a:lnRef idx="2">
            <a:srgbClr val="000000"/>
          </a:lnRef>
          <a:fillRef idx="1">
            <a:srgbClr val="FFFFFF"/>
          </a:fillRef>
          <a:effectRef idx="0">
            <a:srgbClr val="000000"/>
          </a:effectRef>
          <a:fontRef idx="minor">
            <a:srgbClr val="000000"/>
          </a:fontRef>
        </p:style>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65" name="矩形 64"/>
          <p:cNvSpPr/>
          <p:nvPr>
            <p:custDataLst>
              <p:tags r:id="rId15"/>
            </p:custDataLst>
          </p:nvPr>
        </p:nvSpPr>
        <p:spPr bwMode="auto">
          <a:xfrm>
            <a:off x="1957070" y="1762125"/>
            <a:ext cx="3201670"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dirty="0">
                <a:latin typeface="微软雅黑" panose="020B0503020204020204" pitchFamily="34" charset="-122"/>
                <a:ea typeface="微软雅黑" panose="020B0503020204020204" pitchFamily="34" charset="-122"/>
              </a:rPr>
              <a:t>一般情况下，手机短信有礼节性的（如问候、祝愿、庆贺等）和交流性的（如一般意义上的交流和联络等），拟写短信一定要明确目的。</a:t>
            </a:r>
            <a:endParaRPr lang="zh-CN" altLang="en-US" sz="1600" spc="150"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16"/>
            </p:custDataLst>
          </p:nvPr>
        </p:nvSpPr>
        <p:spPr bwMode="auto">
          <a:xfrm>
            <a:off x="2000250" y="1342390"/>
            <a:ext cx="319659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lstStyle/>
          <a:p>
            <a:pPr algn="l" eaLnBrk="1" hangingPunct="1">
              <a:lnSpc>
                <a:spcPct val="120000"/>
              </a:lnSpc>
              <a:spcBef>
                <a:spcPct val="0"/>
              </a:spcBef>
            </a:pPr>
            <a:r>
              <a:rPr lang="zh-CN" altLang="en-US" b="1" spc="300" dirty="0">
                <a:solidFill>
                  <a:srgbClr val="4276AA"/>
                </a:solidFill>
                <a:latin typeface="微软雅黑" panose="020B0503020204020204" pitchFamily="34" charset="-122"/>
                <a:ea typeface="微软雅黑" panose="020B0503020204020204" pitchFamily="34" charset="-122"/>
                <a:cs typeface="+mn-ea"/>
              </a:rPr>
              <a:t>1. 主题突出、内容健康</a:t>
            </a:r>
            <a:endParaRPr lang="zh-CN" altLang="en-US" b="1" spc="300" dirty="0">
              <a:solidFill>
                <a:srgbClr val="4276AA"/>
              </a:solidFill>
              <a:latin typeface="微软雅黑" panose="020B0503020204020204" pitchFamily="34" charset="-122"/>
              <a:ea typeface="微软雅黑" panose="020B0503020204020204" pitchFamily="34" charset="-122"/>
              <a:cs typeface="+mn-ea"/>
            </a:endParaRPr>
          </a:p>
        </p:txBody>
      </p:sp>
      <p:sp>
        <p:nvSpPr>
          <p:cNvPr id="67" name="矩形 66"/>
          <p:cNvSpPr/>
          <p:nvPr>
            <p:custDataLst>
              <p:tags r:id="rId17"/>
            </p:custDataLst>
          </p:nvPr>
        </p:nvSpPr>
        <p:spPr bwMode="auto">
          <a:xfrm>
            <a:off x="2786380" y="5208270"/>
            <a:ext cx="5306060" cy="781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短信不超过 70 个字节，也就是说不能超过 35 个字。另外，双方都明白的事情注意用词简洁。</a:t>
            </a:r>
            <a:endParaRPr lang="zh-CN" altLang="en-US" sz="1600" spc="150">
              <a:latin typeface="微软雅黑" panose="020B0503020204020204" pitchFamily="34" charset="-122"/>
              <a:ea typeface="微软雅黑" panose="020B0503020204020204" pitchFamily="34" charset="-122"/>
            </a:endParaRPr>
          </a:p>
        </p:txBody>
      </p:sp>
      <p:sp>
        <p:nvSpPr>
          <p:cNvPr id="68" name="文本框 67"/>
          <p:cNvSpPr txBox="1"/>
          <p:nvPr>
            <p:custDataLst>
              <p:tags r:id="rId18"/>
            </p:custDataLst>
          </p:nvPr>
        </p:nvSpPr>
        <p:spPr bwMode="auto">
          <a:xfrm>
            <a:off x="3036570" y="4804410"/>
            <a:ext cx="332803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lstStyle/>
          <a:p>
            <a:pPr algn="l" eaLnBrk="1" hangingPunct="1">
              <a:lnSpc>
                <a:spcPct val="120000"/>
              </a:lnSpc>
              <a:spcBef>
                <a:spcPct val="0"/>
              </a:spcBef>
            </a:pPr>
            <a:r>
              <a:rPr lang="zh-CN" altLang="en-US" b="1" spc="300">
                <a:solidFill>
                  <a:srgbClr val="5268A5"/>
                </a:solidFill>
                <a:latin typeface="微软雅黑" panose="020B0503020204020204" pitchFamily="34" charset="-122"/>
                <a:ea typeface="微软雅黑" panose="020B0503020204020204" pitchFamily="34" charset="-122"/>
                <a:cs typeface="+mn-ea"/>
              </a:rPr>
              <a:t>4. 简明得体、文采不凡</a:t>
            </a:r>
            <a:endParaRPr lang="zh-CN" altLang="en-US" b="1" spc="300">
              <a:solidFill>
                <a:srgbClr val="5268A5"/>
              </a:solidFill>
              <a:latin typeface="微软雅黑" panose="020B0503020204020204" pitchFamily="34" charset="-122"/>
              <a:ea typeface="微软雅黑" panose="020B0503020204020204" pitchFamily="34" charset="-122"/>
              <a:cs typeface="+mn-ea"/>
            </a:endParaRPr>
          </a:p>
        </p:txBody>
      </p:sp>
      <p:sp>
        <p:nvSpPr>
          <p:cNvPr id="69" name="矩形 68"/>
          <p:cNvSpPr/>
          <p:nvPr>
            <p:custDataLst>
              <p:tags r:id="rId19"/>
            </p:custDataLst>
          </p:nvPr>
        </p:nvSpPr>
        <p:spPr bwMode="auto">
          <a:xfrm>
            <a:off x="7802245" y="2117725"/>
            <a:ext cx="3079115" cy="187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给恋人或爱人：如“你是云，没你的天空是单调的；给母亲：如“有一种日子叫漂泊；给朋友：如“匆匆一别，谁知难相见，热切的期盼，久久的思念，融入衷心的祝愿。</a:t>
            </a:r>
            <a:endParaRPr lang="zh-CN" altLang="en-US" sz="1600" spc="150">
              <a:latin typeface="微软雅黑" panose="020B0503020204020204" pitchFamily="34" charset="-122"/>
              <a:ea typeface="微软雅黑" panose="020B0503020204020204" pitchFamily="34" charset="-122"/>
            </a:endParaRPr>
          </a:p>
        </p:txBody>
      </p:sp>
      <p:sp>
        <p:nvSpPr>
          <p:cNvPr id="70" name="文本框 69"/>
          <p:cNvSpPr txBox="1"/>
          <p:nvPr>
            <p:custDataLst>
              <p:tags r:id="rId20"/>
            </p:custDataLst>
          </p:nvPr>
        </p:nvSpPr>
        <p:spPr bwMode="auto">
          <a:xfrm>
            <a:off x="7835900" y="1720215"/>
            <a:ext cx="339471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lstStyle/>
          <a:p>
            <a:pPr eaLnBrk="1" hangingPunct="1">
              <a:lnSpc>
                <a:spcPct val="120000"/>
              </a:lnSpc>
              <a:spcBef>
                <a:spcPct val="0"/>
              </a:spcBef>
            </a:pPr>
            <a:r>
              <a:rPr lang="zh-CN" altLang="en-US" b="1" spc="300">
                <a:solidFill>
                  <a:srgbClr val="178AA1"/>
                </a:solidFill>
                <a:latin typeface="微软雅黑" panose="020B0503020204020204" pitchFamily="34" charset="-122"/>
                <a:ea typeface="微软雅黑" panose="020B0503020204020204" pitchFamily="34" charset="-122"/>
                <a:cs typeface="+mn-ea"/>
              </a:rPr>
              <a:t>2. 情真意切、打动心弦</a:t>
            </a:r>
            <a:endParaRPr lang="zh-CN" altLang="en-US" b="1" spc="300">
              <a:solidFill>
                <a:srgbClr val="178AA1"/>
              </a:solidFill>
              <a:latin typeface="微软雅黑" panose="020B0503020204020204" pitchFamily="34" charset="-122"/>
              <a:ea typeface="微软雅黑" panose="020B0503020204020204" pitchFamily="34" charset="-122"/>
              <a:cs typeface="+mn-ea"/>
            </a:endParaRPr>
          </a:p>
        </p:txBody>
      </p:sp>
      <p:sp>
        <p:nvSpPr>
          <p:cNvPr id="71" name="矩形 70"/>
          <p:cNvSpPr/>
          <p:nvPr>
            <p:custDataLst>
              <p:tags r:id="rId21"/>
            </p:custDataLst>
          </p:nvPr>
        </p:nvSpPr>
        <p:spPr bwMode="auto">
          <a:xfrm>
            <a:off x="7835900" y="4326890"/>
            <a:ext cx="2820670" cy="116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normAutofit/>
          </a:bodyPr>
          <a:lstStyle/>
          <a:p>
            <a:pPr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精彩的短信应有精巧的构思，才会让人过目不忘。</a:t>
            </a:r>
            <a:endParaRPr lang="zh-CN" altLang="en-US" sz="1600" spc="150">
              <a:latin typeface="微软雅黑" panose="020B0503020204020204" pitchFamily="34" charset="-122"/>
              <a:ea typeface="微软雅黑" panose="020B0503020204020204" pitchFamily="34" charset="-122"/>
            </a:endParaRPr>
          </a:p>
        </p:txBody>
      </p:sp>
      <p:sp>
        <p:nvSpPr>
          <p:cNvPr id="72" name="文本框 71"/>
          <p:cNvSpPr txBox="1"/>
          <p:nvPr>
            <p:custDataLst>
              <p:tags r:id="rId22"/>
            </p:custDataLst>
          </p:nvPr>
        </p:nvSpPr>
        <p:spPr bwMode="auto">
          <a:xfrm>
            <a:off x="7835900" y="3921125"/>
            <a:ext cx="313309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lstStyle/>
          <a:p>
            <a:pPr eaLnBrk="1" hangingPunct="1">
              <a:lnSpc>
                <a:spcPct val="120000"/>
              </a:lnSpc>
              <a:spcBef>
                <a:spcPct val="0"/>
              </a:spcBef>
            </a:pPr>
            <a:r>
              <a:rPr lang="zh-CN" altLang="en-US" b="1" spc="300">
                <a:solidFill>
                  <a:srgbClr val="40A693"/>
                </a:solidFill>
                <a:latin typeface="微软雅黑" panose="020B0503020204020204" pitchFamily="34" charset="-122"/>
                <a:ea typeface="微软雅黑" panose="020B0503020204020204" pitchFamily="34" charset="-122"/>
                <a:cs typeface="+mn-ea"/>
              </a:rPr>
              <a:t>3. 句式整齐、勇于创新</a:t>
            </a:r>
            <a:endParaRPr lang="zh-CN" altLang="en-US" b="1" spc="300">
              <a:solidFill>
                <a:srgbClr val="40A693"/>
              </a:solidFill>
              <a:latin typeface="微软雅黑" panose="020B0503020204020204" pitchFamily="34" charset="-122"/>
              <a:ea typeface="微软雅黑" panose="020B0503020204020204" pitchFamily="34" charset="-122"/>
              <a:cs typeface="+mn-ea"/>
            </a:endParaRPr>
          </a:p>
        </p:txBody>
      </p:sp>
      <p:sp>
        <p:nvSpPr>
          <p:cNvPr id="73" name="矩形 72"/>
          <p:cNvSpPr/>
          <p:nvPr>
            <p:custDataLst>
              <p:tags r:id="rId23"/>
            </p:custDataLst>
          </p:nvPr>
        </p:nvSpPr>
        <p:spPr bwMode="auto">
          <a:xfrm>
            <a:off x="633095" y="3685540"/>
            <a:ext cx="430657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0" rIns="90000" bIns="46800" anchor="t" anchorCtr="0"/>
          <a:lstStyle/>
          <a:p>
            <a:pPr algn="l" eaLnBrk="1" hangingPunct="1">
              <a:lnSpc>
                <a:spcPct val="120000"/>
              </a:lnSpc>
              <a:spcBef>
                <a:spcPct val="0"/>
              </a:spcBef>
            </a:pPr>
            <a:r>
              <a:rPr lang="zh-CN" altLang="en-US" sz="1600" spc="150">
                <a:latin typeface="微软雅黑" panose="020B0503020204020204" pitchFamily="34" charset="-122"/>
                <a:ea typeface="微软雅黑" panose="020B0503020204020204" pitchFamily="34" charset="-122"/>
              </a:rPr>
              <a:t>例如，“晚上笑一笑，睡个美满觉；早晨笑一笑，全天生活有情调；工作之余笑一笑，满堂欢喜又热闹；烦恼之时笑一笑，一切烦恼全忘掉！”</a:t>
            </a:r>
            <a:endParaRPr lang="zh-CN" altLang="en-US" sz="1600" spc="150">
              <a:latin typeface="微软雅黑" panose="020B0503020204020204" pitchFamily="34" charset="-122"/>
              <a:ea typeface="微软雅黑" panose="020B0503020204020204" pitchFamily="34" charset="-122"/>
            </a:endParaRPr>
          </a:p>
        </p:txBody>
      </p:sp>
      <p:sp>
        <p:nvSpPr>
          <p:cNvPr id="74" name="文本框 73"/>
          <p:cNvSpPr txBox="1"/>
          <p:nvPr>
            <p:custDataLst>
              <p:tags r:id="rId24"/>
            </p:custDataLst>
          </p:nvPr>
        </p:nvSpPr>
        <p:spPr bwMode="auto">
          <a:xfrm>
            <a:off x="626745" y="3307715"/>
            <a:ext cx="302450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lstStyle/>
          <a:p>
            <a:pPr algn="l" eaLnBrk="1" hangingPunct="1">
              <a:lnSpc>
                <a:spcPct val="120000"/>
              </a:lnSpc>
              <a:spcBef>
                <a:spcPct val="0"/>
              </a:spcBef>
            </a:pPr>
            <a:r>
              <a:rPr lang="zh-CN" altLang="en-US" b="1" spc="300">
                <a:solidFill>
                  <a:srgbClr val="A67CBE"/>
                </a:solidFill>
                <a:latin typeface="微软雅黑" panose="020B0503020204020204" pitchFamily="34" charset="-122"/>
                <a:ea typeface="微软雅黑" panose="020B0503020204020204" pitchFamily="34" charset="-122"/>
                <a:cs typeface="+mn-ea"/>
              </a:rPr>
              <a:t>5. 合辙押韵，顺畅连贯</a:t>
            </a:r>
            <a:endParaRPr lang="zh-CN" altLang="en-US" b="1" spc="300">
              <a:solidFill>
                <a:srgbClr val="A67CBE"/>
              </a:solidFill>
              <a:latin typeface="微软雅黑" panose="020B0503020204020204" pitchFamily="34" charset="-122"/>
              <a:ea typeface="微软雅黑" panose="020B0503020204020204" pitchFamily="34" charset="-122"/>
              <a:cs typeface="+mn-ea"/>
            </a:endParaRPr>
          </a:p>
        </p:txBody>
      </p:sp>
      <p:sp>
        <p:nvSpPr>
          <p:cNvPr id="75" name="任意多边形 28"/>
          <p:cNvSpPr/>
          <p:nvPr>
            <p:custDataLst>
              <p:tags r:id="rId25"/>
            </p:custDataLst>
          </p:nvPr>
        </p:nvSpPr>
        <p:spPr bwMode="auto">
          <a:xfrm>
            <a:off x="5939790" y="3310255"/>
            <a:ext cx="695325" cy="637540"/>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rgbClr val="000000">
              <a:lumMod val="50000"/>
              <a:lumOff val="50000"/>
            </a:srgbClr>
          </a:solidFill>
          <a:ln w="9525">
            <a:noFill/>
            <a:round/>
          </a:ln>
        </p:spPr>
        <p:txBody>
          <a:bodyPr anchor="ctr"/>
          <a:lstStyle/>
          <a:p>
            <a:pPr algn="ctr">
              <a:lnSpc>
                <a:spcPct val="120000"/>
              </a:lnSpc>
            </a:pPr>
            <a:endParaRPr>
              <a:latin typeface="微软雅黑" panose="020B0503020204020204" pitchFamily="34" charset="-122"/>
              <a:ea typeface="微软雅黑" panose="020B0503020204020204" pitchFamily="34" charset="-122"/>
            </a:endParaRPr>
          </a:p>
        </p:txBody>
      </p:sp>
      <p:sp>
        <p:nvSpPr>
          <p:cNvPr id="2" name="任意多边形: 形状 1"/>
          <p:cNvSpPr/>
          <p:nvPr>
            <p:custDataLst>
              <p:tags r:id="rId26"/>
            </p:custDataLst>
          </p:nvPr>
        </p:nvSpPr>
        <p:spPr>
          <a:xfrm>
            <a:off x="4997472" y="3875193"/>
            <a:ext cx="116773" cy="14656"/>
          </a:xfrm>
          <a:custGeom>
            <a:avLst/>
            <a:gdLst/>
            <a:ahLst/>
            <a:cxnLst/>
            <a:rect l="0" t="0" r="0" b="0"/>
            <a:pathLst>
              <a:path w="5685771" h="710725">
                <a:moveTo>
                  <a:pt x="355362" y="710724"/>
                </a:moveTo>
                <a:lnTo>
                  <a:pt x="5330408" y="710724"/>
                </a:lnTo>
                <a:cubicBezTo>
                  <a:pt x="5526817" y="710724"/>
                  <a:pt x="5685770" y="551796"/>
                  <a:pt x="5685770" y="355362"/>
                </a:cubicBezTo>
                <a:cubicBezTo>
                  <a:pt x="5685770" y="158928"/>
                  <a:pt x="5526830" y="0"/>
                  <a:pt x="5330408" y="0"/>
                </a:cubicBezTo>
                <a:lnTo>
                  <a:pt x="355362" y="0"/>
                </a:lnTo>
                <a:cubicBezTo>
                  <a:pt x="158954" y="0"/>
                  <a:pt x="0" y="158928"/>
                  <a:pt x="0" y="355362"/>
                </a:cubicBezTo>
                <a:cubicBezTo>
                  <a:pt x="0" y="551796"/>
                  <a:pt x="158941" y="710724"/>
                  <a:pt x="355362" y="710724"/>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3" name="任意多边形: 形状 2"/>
          <p:cNvSpPr/>
          <p:nvPr>
            <p:custDataLst>
              <p:tags r:id="rId27"/>
            </p:custDataLst>
          </p:nvPr>
        </p:nvSpPr>
        <p:spPr>
          <a:xfrm>
            <a:off x="4997472" y="3904504"/>
            <a:ext cx="116773" cy="14656"/>
          </a:xfrm>
          <a:custGeom>
            <a:avLst/>
            <a:gdLst/>
            <a:ahLst/>
            <a:cxnLst/>
            <a:rect l="0" t="0" r="0" b="0"/>
            <a:pathLst>
              <a:path w="5685771" h="710713">
                <a:moveTo>
                  <a:pt x="355362" y="710712"/>
                </a:moveTo>
                <a:lnTo>
                  <a:pt x="5330408" y="710712"/>
                </a:lnTo>
                <a:cubicBezTo>
                  <a:pt x="5526817" y="710712"/>
                  <a:pt x="5685770" y="551771"/>
                  <a:pt x="5685770" y="355362"/>
                </a:cubicBezTo>
                <a:cubicBezTo>
                  <a:pt x="5685770" y="158941"/>
                  <a:pt x="5526830" y="0"/>
                  <a:pt x="5330408" y="0"/>
                </a:cubicBezTo>
                <a:lnTo>
                  <a:pt x="355362" y="0"/>
                </a:lnTo>
                <a:cubicBezTo>
                  <a:pt x="158954" y="0"/>
                  <a:pt x="0" y="158928"/>
                  <a:pt x="0" y="355362"/>
                </a:cubicBezTo>
                <a:cubicBezTo>
                  <a:pt x="0" y="551771"/>
                  <a:pt x="158941" y="710712"/>
                  <a:pt x="355362" y="710712"/>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6" name="任意多边形: 形状 3"/>
          <p:cNvSpPr/>
          <p:nvPr>
            <p:custDataLst>
              <p:tags r:id="rId28"/>
            </p:custDataLst>
          </p:nvPr>
        </p:nvSpPr>
        <p:spPr>
          <a:xfrm>
            <a:off x="4997472" y="3933343"/>
            <a:ext cx="116773" cy="14656"/>
          </a:xfrm>
          <a:custGeom>
            <a:avLst/>
            <a:gdLst/>
            <a:ahLst/>
            <a:cxnLst/>
            <a:rect l="0" t="0" r="0" b="0"/>
            <a:pathLst>
              <a:path w="5685771" h="710739">
                <a:moveTo>
                  <a:pt x="355362" y="710738"/>
                </a:moveTo>
                <a:lnTo>
                  <a:pt x="5330408" y="710738"/>
                </a:lnTo>
                <a:cubicBezTo>
                  <a:pt x="5526817" y="710738"/>
                  <a:pt x="5685770" y="551798"/>
                  <a:pt x="5685770" y="355363"/>
                </a:cubicBezTo>
                <a:cubicBezTo>
                  <a:pt x="5685770" y="158955"/>
                  <a:pt x="5526830" y="1"/>
                  <a:pt x="5330408" y="1"/>
                </a:cubicBezTo>
                <a:lnTo>
                  <a:pt x="355362" y="0"/>
                </a:lnTo>
                <a:cubicBezTo>
                  <a:pt x="158954" y="0"/>
                  <a:pt x="0" y="158941"/>
                  <a:pt x="0" y="355362"/>
                </a:cubicBezTo>
                <a:cubicBezTo>
                  <a:pt x="0" y="551797"/>
                  <a:pt x="158941" y="710738"/>
                  <a:pt x="355362" y="710738"/>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7" name="任意多边形: 形状 4"/>
          <p:cNvSpPr/>
          <p:nvPr>
            <p:custDataLst>
              <p:tags r:id="rId29"/>
            </p:custDataLst>
          </p:nvPr>
        </p:nvSpPr>
        <p:spPr>
          <a:xfrm>
            <a:off x="4997472" y="3845881"/>
            <a:ext cx="58623" cy="14656"/>
          </a:xfrm>
          <a:custGeom>
            <a:avLst/>
            <a:gdLst/>
            <a:ahLst/>
            <a:cxnLst/>
            <a:rect l="0" t="0" r="0" b="0"/>
            <a:pathLst>
              <a:path w="2842887" h="710726">
                <a:moveTo>
                  <a:pt x="355362" y="710725"/>
                </a:moveTo>
                <a:lnTo>
                  <a:pt x="2487523" y="710725"/>
                </a:lnTo>
                <a:cubicBezTo>
                  <a:pt x="2683945" y="710725"/>
                  <a:pt x="2842886" y="551784"/>
                  <a:pt x="2842886" y="355363"/>
                </a:cubicBezTo>
                <a:cubicBezTo>
                  <a:pt x="2842886" y="158941"/>
                  <a:pt x="2683958" y="0"/>
                  <a:pt x="2487523" y="0"/>
                </a:cubicBezTo>
                <a:lnTo>
                  <a:pt x="355362" y="1"/>
                </a:lnTo>
                <a:cubicBezTo>
                  <a:pt x="158954" y="1"/>
                  <a:pt x="0" y="158942"/>
                  <a:pt x="0" y="355363"/>
                </a:cubicBezTo>
                <a:cubicBezTo>
                  <a:pt x="0" y="551784"/>
                  <a:pt x="158941" y="710725"/>
                  <a:pt x="355362" y="710725"/>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tlCol="0" anchor="ct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
        <p:nvSpPr>
          <p:cNvPr id="39" name="PA_ImportSvg_636704768715503049"/>
          <p:cNvSpPr/>
          <p:nvPr>
            <p:custDataLst>
              <p:tags r:id="rId30"/>
            </p:custDataLst>
          </p:nvPr>
        </p:nvSpPr>
        <p:spPr>
          <a:xfrm>
            <a:off x="4953978" y="3758420"/>
            <a:ext cx="204707" cy="234018"/>
          </a:xfrm>
          <a:custGeom>
            <a:avLst/>
            <a:gdLst/>
            <a:ahLst/>
            <a:cxnLst/>
            <a:rect l="l" t="t" r="r" b="b"/>
            <a:pathLst>
              <a:path w="9950094" h="11371543">
                <a:moveTo>
                  <a:pt x="9950094" y="3198248"/>
                </a:moveTo>
                <a:cubicBezTo>
                  <a:pt x="9950094" y="3099699"/>
                  <a:pt x="9910183" y="3010859"/>
                  <a:pt x="9845632" y="2946645"/>
                </a:cubicBezTo>
                <a:lnTo>
                  <a:pt x="7003449" y="104462"/>
                </a:lnTo>
                <a:cubicBezTo>
                  <a:pt x="6939249" y="39923"/>
                  <a:pt x="6850408" y="0"/>
                  <a:pt x="6751846" y="0"/>
                </a:cubicBezTo>
                <a:lnTo>
                  <a:pt x="710713" y="0"/>
                </a:lnTo>
                <a:cubicBezTo>
                  <a:pt x="317870" y="0"/>
                  <a:pt x="1" y="317882"/>
                  <a:pt x="1" y="710724"/>
                </a:cubicBezTo>
                <a:lnTo>
                  <a:pt x="1" y="10660817"/>
                </a:lnTo>
                <a:cubicBezTo>
                  <a:pt x="1" y="11053673"/>
                  <a:pt x="317870" y="11371542"/>
                  <a:pt x="710713" y="11371542"/>
                </a:cubicBezTo>
                <a:lnTo>
                  <a:pt x="9239370" y="11371542"/>
                </a:lnTo>
                <a:cubicBezTo>
                  <a:pt x="9632226" y="11371542"/>
                  <a:pt x="9950095" y="11053660"/>
                  <a:pt x="9950095" y="10660817"/>
                </a:cubicBezTo>
                <a:close/>
                <a:moveTo>
                  <a:pt x="7107195" y="1213227"/>
                </a:moveTo>
                <a:lnTo>
                  <a:pt x="8736879" y="2842885"/>
                </a:lnTo>
                <a:lnTo>
                  <a:pt x="7107195" y="2842885"/>
                </a:lnTo>
                <a:close/>
                <a:moveTo>
                  <a:pt x="8884007" y="10660817"/>
                </a:moveTo>
                <a:lnTo>
                  <a:pt x="1066088" y="10660817"/>
                </a:lnTo>
                <a:cubicBezTo>
                  <a:pt x="869667" y="10660817"/>
                  <a:pt x="710713" y="10501889"/>
                  <a:pt x="710713" y="10305455"/>
                </a:cubicBezTo>
                <a:lnTo>
                  <a:pt x="710713" y="1066087"/>
                </a:lnTo>
                <a:cubicBezTo>
                  <a:pt x="710713" y="869665"/>
                  <a:pt x="869654" y="710724"/>
                  <a:pt x="1066088" y="710724"/>
                </a:cubicBezTo>
                <a:lnTo>
                  <a:pt x="6396484" y="710724"/>
                </a:lnTo>
                <a:lnTo>
                  <a:pt x="6396484" y="3198248"/>
                </a:lnTo>
                <a:cubicBezTo>
                  <a:pt x="6396484" y="3394669"/>
                  <a:pt x="6555424" y="3553610"/>
                  <a:pt x="6751846" y="3553610"/>
                </a:cubicBezTo>
                <a:lnTo>
                  <a:pt x="9239369" y="3553610"/>
                </a:lnTo>
                <a:lnTo>
                  <a:pt x="9239369" y="10305456"/>
                </a:lnTo>
                <a:cubicBezTo>
                  <a:pt x="9239370" y="10501876"/>
                  <a:pt x="9080428" y="10660817"/>
                  <a:pt x="8884007" y="10660817"/>
                </a:cubicBezTo>
                <a:close/>
              </a:path>
            </a:pathLst>
          </a:custGeom>
          <a:solidFill>
            <a:srgbClr val="FFFFFF"/>
          </a:solidFill>
          <a:ln w="12700" cap="flat" cmpd="sng" algn="ctr">
            <a:noFill/>
            <a:prstDash val="solid"/>
            <a:miter lim="800000"/>
          </a:ln>
          <a:effectLst/>
          <a:extLst>
            <a:ext uri="{91240B29-F687-4F45-9708-019B960494DF}">
              <a14:hiddenLine xmlns:a14="http://schemas.microsoft.com/office/drawing/2010/main" w="12700">
                <a:solidFill>
                  <a:srgbClr val="4276AA">
                    <a:shade val="50000"/>
                  </a:srgbClr>
                </a:solidFill>
                <a:prstDash val="solid"/>
                <a:miter lim="800000"/>
                <a:headEnd/>
                <a:tailEnd/>
              </a14:hiddenLine>
            </a:ext>
          </a:extLst>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panose="020B0503020204020204" pitchFamily="34" charset="-122"/>
                <a:cs typeface="+mn-ea"/>
              </a:defRPr>
            </a:lvl9pPr>
          </a:lstStyle>
          <a:p>
            <a:pPr algn="ctr">
              <a:lnSpc>
                <a:spcPct val="120000"/>
              </a:lnSpc>
            </a:pPr>
            <a:endParaRPr lang="zh-CN" altLang="en-US">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二、博客</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2768600"/>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（一）博客的概念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Blog 是继电子邮件、BBS、ICQ 之后出现的第四种网络交流方式。Blog 的全名是Weblog，中文意思是“网络日志”，后来缩写为 Blog，而博客（Blogger）就是写 Blog 的人。实际上个人博客网站就是网民们通过互联网发表各种思想的虚拟场所。博客网站的内容通常五花八门，从新闻内幕到个人思想、诗歌、散文甚至科幻小说，应有尽有。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1" name="图片 130"/>
          <p:cNvPicPr/>
          <p:nvPr/>
        </p:nvPicPr>
        <p:blipFill>
          <a:blip r:embed="rId1"/>
          <a:stretch>
            <a:fillRect/>
          </a:stretch>
        </p:blipFill>
        <p:spPr>
          <a:xfrm>
            <a:off x="920115" y="3786505"/>
            <a:ext cx="4665345" cy="2628900"/>
          </a:xfrm>
          <a:prstGeom prst="rect">
            <a:avLst/>
          </a:prstGeom>
          <a:noFill/>
          <a:ln w="9525">
            <a:noFill/>
          </a:ln>
        </p:spPr>
      </p:pic>
      <p:pic>
        <p:nvPicPr>
          <p:cNvPr id="132" name="图片 131"/>
          <p:cNvPicPr/>
          <p:nvPr/>
        </p:nvPicPr>
        <p:blipFill>
          <a:blip r:embed="rId2"/>
          <a:stretch>
            <a:fillRect/>
          </a:stretch>
        </p:blipFill>
        <p:spPr>
          <a:xfrm>
            <a:off x="6792595" y="1294765"/>
            <a:ext cx="4285615" cy="51206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二、博客</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55308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（二）博客的特点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2" name="任意多边形 51"/>
          <p:cNvSpPr/>
          <p:nvPr>
            <p:custDataLst>
              <p:tags r:id="rId1"/>
            </p:custDataLst>
          </p:nvPr>
        </p:nvSpPr>
        <p:spPr>
          <a:xfrm>
            <a:off x="6009877" y="1803189"/>
            <a:ext cx="1902134" cy="3137159"/>
          </a:xfrm>
          <a:custGeom>
            <a:avLst/>
            <a:gdLst>
              <a:gd name="connsiteX0" fmla="*/ 19160 w 1902134"/>
              <a:gd name="connsiteY0" fmla="*/ 0 h 3137159"/>
              <a:gd name="connsiteX1" fmla="*/ 1902134 w 1902134"/>
              <a:gd name="connsiteY1" fmla="*/ 1882974 h 3137159"/>
              <a:gd name="connsiteX2" fmla="*/ 1472155 w 1902134"/>
              <a:gd name="connsiteY2" fmla="*/ 3080721 h 3137159"/>
              <a:gd name="connsiteX3" fmla="*/ 1420860 w 1902134"/>
              <a:gd name="connsiteY3" fmla="*/ 3137159 h 3137159"/>
              <a:gd name="connsiteX4" fmla="*/ 906766 w 1902134"/>
              <a:gd name="connsiteY4" fmla="*/ 2700064 h 3137159"/>
              <a:gd name="connsiteX5" fmla="*/ 952637 w 1902134"/>
              <a:gd name="connsiteY5" fmla="*/ 2649592 h 3137159"/>
              <a:gd name="connsiteX6" fmla="*/ 1228878 w 1902134"/>
              <a:gd name="connsiteY6" fmla="*/ 1880099 h 3137159"/>
              <a:gd name="connsiteX7" fmla="*/ 19160 w 1902134"/>
              <a:gd name="connsiteY7" fmla="*/ 670381 h 3137159"/>
              <a:gd name="connsiteX8" fmla="*/ 0 w 1902134"/>
              <a:gd name="connsiteY8" fmla="*/ 671349 h 3137159"/>
              <a:gd name="connsiteX9" fmla="*/ 0 w 1902134"/>
              <a:gd name="connsiteY9" fmla="*/ 968 h 31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02134" h="3137159">
                <a:moveTo>
                  <a:pt x="19160" y="0"/>
                </a:moveTo>
                <a:cubicBezTo>
                  <a:pt x="1059098" y="0"/>
                  <a:pt x="1902134" y="843036"/>
                  <a:pt x="1902134" y="1882974"/>
                </a:cubicBezTo>
                <a:cubicBezTo>
                  <a:pt x="1902134" y="2337947"/>
                  <a:pt x="1740772" y="2755232"/>
                  <a:pt x="1472155" y="3080721"/>
                </a:cubicBezTo>
                <a:lnTo>
                  <a:pt x="1420860" y="3137159"/>
                </a:lnTo>
                <a:lnTo>
                  <a:pt x="906766" y="2700064"/>
                </a:lnTo>
                <a:lnTo>
                  <a:pt x="952637" y="2649592"/>
                </a:lnTo>
                <a:cubicBezTo>
                  <a:pt x="1125211" y="2440482"/>
                  <a:pt x="1228878" y="2172397"/>
                  <a:pt x="1228878" y="1880099"/>
                </a:cubicBezTo>
                <a:cubicBezTo>
                  <a:pt x="1228878" y="1211990"/>
                  <a:pt x="687269" y="670381"/>
                  <a:pt x="19160" y="670381"/>
                </a:cubicBezTo>
                <a:lnTo>
                  <a:pt x="0" y="671349"/>
                </a:lnTo>
                <a:lnTo>
                  <a:pt x="0" y="968"/>
                </a:lnTo>
                <a:close/>
              </a:path>
            </a:pathLst>
          </a:cu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2"/>
          <p:cNvSpPr/>
          <p:nvPr>
            <p:custDataLst>
              <p:tags r:id="rId2"/>
            </p:custDataLst>
          </p:nvPr>
        </p:nvSpPr>
        <p:spPr>
          <a:xfrm>
            <a:off x="4345909" y="4182609"/>
            <a:ext cx="3114119" cy="1365796"/>
          </a:xfrm>
          <a:custGeom>
            <a:avLst/>
            <a:gdLst>
              <a:gd name="connsiteX0" fmla="*/ 614523 w 3114119"/>
              <a:gd name="connsiteY0" fmla="*/ 0 h 1365796"/>
              <a:gd name="connsiteX1" fmla="*/ 641775 w 3114119"/>
              <a:gd name="connsiteY1" fmla="*/ 56571 h 1365796"/>
              <a:gd name="connsiteX2" fmla="*/ 1705486 w 3114119"/>
              <a:gd name="connsiteY2" fmla="*/ 689665 h 1365796"/>
              <a:gd name="connsiteX3" fmla="*/ 2560886 w 3114119"/>
              <a:gd name="connsiteY3" fmla="*/ 335347 h 1365796"/>
              <a:gd name="connsiteX4" fmla="*/ 2609585 w 3114119"/>
              <a:gd name="connsiteY4" fmla="*/ 281765 h 1365796"/>
              <a:gd name="connsiteX5" fmla="*/ 3114119 w 3114119"/>
              <a:gd name="connsiteY5" fmla="*/ 729379 h 1365796"/>
              <a:gd name="connsiteX6" fmla="*/ 3036950 w 3114119"/>
              <a:gd name="connsiteY6" fmla="*/ 814286 h 1365796"/>
              <a:gd name="connsiteX7" fmla="*/ 1705486 w 3114119"/>
              <a:gd name="connsiteY7" fmla="*/ 1365796 h 1365796"/>
              <a:gd name="connsiteX8" fmla="*/ 49777 w 3114119"/>
              <a:gd name="connsiteY8" fmla="*/ 380360 h 1365796"/>
              <a:gd name="connsiteX9" fmla="*/ 0 w 3114119"/>
              <a:gd name="connsiteY9" fmla="*/ 277028 h 136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4119" h="1365796">
                <a:moveTo>
                  <a:pt x="614523" y="0"/>
                </a:moveTo>
                <a:lnTo>
                  <a:pt x="641775" y="56571"/>
                </a:lnTo>
                <a:cubicBezTo>
                  <a:pt x="846627" y="433670"/>
                  <a:pt x="1246161" y="689665"/>
                  <a:pt x="1705486" y="689665"/>
                </a:cubicBezTo>
                <a:cubicBezTo>
                  <a:pt x="2039541" y="689665"/>
                  <a:pt x="2341970" y="554263"/>
                  <a:pt x="2560886" y="335347"/>
                </a:cubicBezTo>
                <a:lnTo>
                  <a:pt x="2609585" y="281765"/>
                </a:lnTo>
                <a:lnTo>
                  <a:pt x="3114119" y="729379"/>
                </a:lnTo>
                <a:lnTo>
                  <a:pt x="3036950" y="814286"/>
                </a:lnTo>
                <a:cubicBezTo>
                  <a:pt x="2696199" y="1155037"/>
                  <a:pt x="2225455" y="1365796"/>
                  <a:pt x="1705486" y="1365796"/>
                </a:cubicBezTo>
                <a:cubicBezTo>
                  <a:pt x="990529" y="1365796"/>
                  <a:pt x="368639" y="967330"/>
                  <a:pt x="49777" y="380360"/>
                </a:cubicBezTo>
                <a:lnTo>
                  <a:pt x="0" y="277028"/>
                </a:lnTo>
                <a:close/>
              </a:path>
            </a:pathLst>
          </a:cu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9"/>
          <p:cNvSpPr/>
          <p:nvPr>
            <p:custDataLst>
              <p:tags r:id="rId3"/>
            </p:custDataLst>
          </p:nvPr>
        </p:nvSpPr>
        <p:spPr>
          <a:xfrm>
            <a:off x="4595979" y="1805458"/>
            <a:ext cx="1420676" cy="1093092"/>
          </a:xfrm>
          <a:custGeom>
            <a:avLst/>
            <a:gdLst>
              <a:gd name="connsiteX0" fmla="*/ 1420676 w 1420676"/>
              <a:gd name="connsiteY0" fmla="*/ 0 h 1093092"/>
              <a:gd name="connsiteX1" fmla="*/ 1420676 w 1420676"/>
              <a:gd name="connsiteY1" fmla="*/ 670381 h 1093092"/>
              <a:gd name="connsiteX2" fmla="*/ 1308037 w 1420676"/>
              <a:gd name="connsiteY2" fmla="*/ 676069 h 1093092"/>
              <a:gd name="connsiteX3" fmla="*/ 536268 w 1420676"/>
              <a:gd name="connsiteY3" fmla="*/ 1066154 h 1093092"/>
              <a:gd name="connsiteX4" fmla="*/ 513903 w 1420676"/>
              <a:gd name="connsiteY4" fmla="*/ 1093092 h 1093092"/>
              <a:gd name="connsiteX5" fmla="*/ 0 w 1420676"/>
              <a:gd name="connsiteY5" fmla="*/ 662010 h 1093092"/>
              <a:gd name="connsiteX6" fmla="*/ 37912 w 1420676"/>
              <a:gd name="connsiteY6" fmla="*/ 616347 h 1093092"/>
              <a:gd name="connsiteX7" fmla="*/ 1239200 w 1420676"/>
              <a:gd name="connsiteY7" fmla="*/ 9164 h 109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0676" h="1093092">
                <a:moveTo>
                  <a:pt x="1420676" y="0"/>
                </a:moveTo>
                <a:lnTo>
                  <a:pt x="1420676" y="670381"/>
                </a:lnTo>
                <a:lnTo>
                  <a:pt x="1308037" y="676069"/>
                </a:lnTo>
                <a:cubicBezTo>
                  <a:pt x="1003033" y="707044"/>
                  <a:pt x="731525" y="851324"/>
                  <a:pt x="536268" y="1066154"/>
                </a:cubicBezTo>
                <a:lnTo>
                  <a:pt x="513903" y="1093092"/>
                </a:lnTo>
                <a:lnTo>
                  <a:pt x="0" y="662010"/>
                </a:lnTo>
                <a:lnTo>
                  <a:pt x="37912" y="616347"/>
                </a:lnTo>
                <a:cubicBezTo>
                  <a:pt x="341837" y="281955"/>
                  <a:pt x="764450" y="57378"/>
                  <a:pt x="1239200" y="9164"/>
                </a:cubicBezTo>
                <a:close/>
              </a:path>
            </a:pathLst>
          </a:cu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56"/>
          <p:cNvSpPr/>
          <p:nvPr>
            <p:custDataLst>
              <p:tags r:id="rId4"/>
            </p:custDataLst>
          </p:nvPr>
        </p:nvSpPr>
        <p:spPr>
          <a:xfrm>
            <a:off x="4166960" y="2453624"/>
            <a:ext cx="944280" cy="2009490"/>
          </a:xfrm>
          <a:custGeom>
            <a:avLst/>
            <a:gdLst>
              <a:gd name="connsiteX0" fmla="*/ 444700 w 944280"/>
              <a:gd name="connsiteY0" fmla="*/ 0 h 2009490"/>
              <a:gd name="connsiteX1" fmla="*/ 944280 w 944280"/>
              <a:gd name="connsiteY1" fmla="*/ 448551 h 2009490"/>
              <a:gd name="connsiteX2" fmla="*/ 879857 w 944280"/>
              <a:gd name="connsiteY2" fmla="*/ 534702 h 2009490"/>
              <a:gd name="connsiteX3" fmla="*/ 673256 w 944280"/>
              <a:gd name="connsiteY3" fmla="*/ 1211067 h 2009490"/>
              <a:gd name="connsiteX4" fmla="*/ 768322 w 944280"/>
              <a:gd name="connsiteY4" fmla="*/ 1681944 h 2009490"/>
              <a:gd name="connsiteX5" fmla="*/ 793782 w 944280"/>
              <a:gd name="connsiteY5" fmla="*/ 1728851 h 2009490"/>
              <a:gd name="connsiteX6" fmla="*/ 178134 w 944280"/>
              <a:gd name="connsiteY6" fmla="*/ 2009490 h 2009490"/>
              <a:gd name="connsiteX7" fmla="*/ 147974 w 944280"/>
              <a:gd name="connsiteY7" fmla="*/ 1946881 h 2009490"/>
              <a:gd name="connsiteX8" fmla="*/ 0 w 944280"/>
              <a:gd name="connsiteY8" fmla="*/ 1213942 h 2009490"/>
              <a:gd name="connsiteX9" fmla="*/ 429980 w 944280"/>
              <a:gd name="connsiteY9" fmla="*/ 16196 h 200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280" h="2009490">
                <a:moveTo>
                  <a:pt x="444700" y="0"/>
                </a:moveTo>
                <a:lnTo>
                  <a:pt x="944280" y="448551"/>
                </a:lnTo>
                <a:lnTo>
                  <a:pt x="879857" y="534702"/>
                </a:lnTo>
                <a:cubicBezTo>
                  <a:pt x="749420" y="727774"/>
                  <a:pt x="673256" y="960526"/>
                  <a:pt x="673256" y="1211067"/>
                </a:cubicBezTo>
                <a:cubicBezTo>
                  <a:pt x="673256" y="1378094"/>
                  <a:pt x="707107" y="1537216"/>
                  <a:pt x="768322" y="1681944"/>
                </a:cubicBezTo>
                <a:lnTo>
                  <a:pt x="793782" y="1728851"/>
                </a:lnTo>
                <a:lnTo>
                  <a:pt x="178134" y="2009490"/>
                </a:lnTo>
                <a:lnTo>
                  <a:pt x="147974" y="1946881"/>
                </a:lnTo>
                <a:cubicBezTo>
                  <a:pt x="52690" y="1721605"/>
                  <a:pt x="0" y="1473927"/>
                  <a:pt x="0" y="1213942"/>
                </a:cubicBezTo>
                <a:cubicBezTo>
                  <a:pt x="0" y="758969"/>
                  <a:pt x="161363" y="341685"/>
                  <a:pt x="429980" y="16196"/>
                </a:cubicBezTo>
                <a:close/>
              </a:path>
            </a:pathLst>
          </a:cu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7" name="Elbow Connector 15"/>
          <p:cNvCxnSpPr>
            <a:stCxn id="13" idx="6"/>
          </p:cNvCxnSpPr>
          <p:nvPr>
            <p:custDataLst>
              <p:tags r:id="rId5"/>
            </p:custDataLst>
          </p:nvPr>
        </p:nvCxnSpPr>
        <p:spPr>
          <a:xfrm flipV="1">
            <a:off x="4174969" y="2011990"/>
            <a:ext cx="1003033" cy="296320"/>
          </a:xfrm>
          <a:prstGeom prst="bentConnector3">
            <a:avLst/>
          </a:prstGeom>
          <a:ln>
            <a:solidFill>
              <a:srgbClr val="8590CA"/>
            </a:solidFill>
          </a:ln>
        </p:spPr>
        <p:style>
          <a:lnRef idx="1">
            <a:srgbClr val="8590CA"/>
          </a:lnRef>
          <a:fillRef idx="0">
            <a:srgbClr val="8590CA"/>
          </a:fillRef>
          <a:effectRef idx="0">
            <a:srgbClr val="8590CA"/>
          </a:effectRef>
          <a:fontRef idx="minor">
            <a:sysClr val="windowText" lastClr="000000"/>
          </a:fontRef>
        </p:style>
      </p:cxnSp>
      <p:cxnSp>
        <p:nvCxnSpPr>
          <p:cNvPr id="8" name="Elbow Connector 17"/>
          <p:cNvCxnSpPr>
            <a:stCxn id="14" idx="0"/>
          </p:cNvCxnSpPr>
          <p:nvPr>
            <p:custDataLst>
              <p:tags r:id="rId6"/>
            </p:custDataLst>
          </p:nvPr>
        </p:nvCxnSpPr>
        <p:spPr>
          <a:xfrm rot="5400000" flipH="1" flipV="1">
            <a:off x="3513474" y="3967409"/>
            <a:ext cx="930925" cy="392066"/>
          </a:xfrm>
          <a:prstGeom prst="bentConnector3">
            <a:avLst>
              <a:gd name="adj1" fmla="val 50000"/>
            </a:avLst>
          </a:prstGeom>
          <a:ln>
            <a:solidFill>
              <a:srgbClr val="7AC2C7"/>
            </a:solidFill>
          </a:ln>
        </p:spPr>
        <p:style>
          <a:lnRef idx="1">
            <a:srgbClr val="8590CA"/>
          </a:lnRef>
          <a:fillRef idx="0">
            <a:srgbClr val="8590CA"/>
          </a:fillRef>
          <a:effectRef idx="0">
            <a:srgbClr val="8590CA"/>
          </a:effectRef>
          <a:fontRef idx="minor">
            <a:sysClr val="windowText" lastClr="000000"/>
          </a:fontRef>
        </p:style>
      </p:cxnSp>
      <p:cxnSp>
        <p:nvCxnSpPr>
          <p:cNvPr id="9" name="Elbow Connector 20"/>
          <p:cNvCxnSpPr>
            <a:stCxn id="32" idx="2"/>
          </p:cNvCxnSpPr>
          <p:nvPr>
            <p:custDataLst>
              <p:tags r:id="rId7"/>
            </p:custDataLst>
          </p:nvPr>
        </p:nvCxnSpPr>
        <p:spPr>
          <a:xfrm rot="10800000" flipV="1">
            <a:off x="7432719" y="2312187"/>
            <a:ext cx="471282" cy="135284"/>
          </a:xfrm>
          <a:prstGeom prst="bentConnector3">
            <a:avLst/>
          </a:prstGeom>
          <a:ln>
            <a:solidFill>
              <a:srgbClr val="8EAADC"/>
            </a:solidFill>
          </a:ln>
        </p:spPr>
        <p:style>
          <a:lnRef idx="1">
            <a:srgbClr val="8590CA"/>
          </a:lnRef>
          <a:fillRef idx="0">
            <a:srgbClr val="8590CA"/>
          </a:fillRef>
          <a:effectRef idx="0">
            <a:srgbClr val="8590CA"/>
          </a:effectRef>
          <a:fontRef idx="minor">
            <a:sysClr val="windowText" lastClr="000000"/>
          </a:fontRef>
        </p:style>
      </p:cxnSp>
      <p:cxnSp>
        <p:nvCxnSpPr>
          <p:cNvPr id="10" name="Elbow Connector 22"/>
          <p:cNvCxnSpPr>
            <a:stCxn id="33" idx="2"/>
          </p:cNvCxnSpPr>
          <p:nvPr>
            <p:custDataLst>
              <p:tags r:id="rId8"/>
            </p:custDataLst>
          </p:nvPr>
        </p:nvCxnSpPr>
        <p:spPr>
          <a:xfrm rot="10800000" flipV="1">
            <a:off x="6720881" y="5027096"/>
            <a:ext cx="1183121" cy="390438"/>
          </a:xfrm>
          <a:prstGeom prst="bentConnector3">
            <a:avLst>
              <a:gd name="adj1" fmla="val 21733"/>
            </a:avLst>
          </a:prstGeom>
          <a:ln>
            <a:solidFill>
              <a:srgbClr val="79B6D3"/>
            </a:solidFill>
          </a:ln>
        </p:spPr>
        <p:style>
          <a:lnRef idx="1">
            <a:srgbClr val="8590CA"/>
          </a:lnRef>
          <a:fillRef idx="0">
            <a:srgbClr val="8590CA"/>
          </a:fillRef>
          <a:effectRef idx="0">
            <a:srgbClr val="8590CA"/>
          </a:effectRef>
          <a:fontRef idx="minor">
            <a:sysClr val="windowText" lastClr="000000"/>
          </a:fontRef>
        </p:style>
      </p:cxnSp>
      <p:sp>
        <p:nvSpPr>
          <p:cNvPr id="63" name="Freeform 1016"/>
          <p:cNvSpPr/>
          <p:nvPr>
            <p:custDataLst>
              <p:tags r:id="rId9"/>
            </p:custDataLst>
          </p:nvPr>
        </p:nvSpPr>
        <p:spPr bwMode="auto">
          <a:xfrm>
            <a:off x="5747187" y="2996589"/>
            <a:ext cx="619193" cy="743029"/>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rgbClr val="6BC0A7"/>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numCol="1" anchor="t" anchorCtr="0" compatLnSpc="1">
            <a:normAutofit/>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17"/>
          <p:cNvSpPr/>
          <p:nvPr>
            <p:custDataLst>
              <p:tags r:id="rId10"/>
            </p:custDataLst>
          </p:nvPr>
        </p:nvSpPr>
        <p:spPr bwMode="auto">
          <a:xfrm>
            <a:off x="5907842" y="3789822"/>
            <a:ext cx="297883" cy="46858"/>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rgbClr val="6BC0A7"/>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numCol="1" anchor="t" anchorCtr="0" compatLnSpc="1">
            <a:normAutofit fontScale="25000" lnSpcReduction="20000"/>
          </a:bodyPr>
          <a:lstStyle/>
          <a:p>
            <a:pP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018"/>
          <p:cNvSpPr/>
          <p:nvPr>
            <p:custDataLst>
              <p:tags r:id="rId11"/>
            </p:custDataLst>
          </p:nvPr>
        </p:nvSpPr>
        <p:spPr bwMode="auto">
          <a:xfrm>
            <a:off x="5907842" y="3873497"/>
            <a:ext cx="297883" cy="63594"/>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rgbClr val="6BC0A7"/>
          </a:solidFill>
          <a:ln>
            <a:noFill/>
          </a:ln>
          <a:extLst>
            <a:ext uri="{91240B29-F687-4F45-9708-019B960494DF}">
              <a14:hiddenLine xmlns:a14="http://schemas.microsoft.com/office/drawing/2010/main" w="9525">
                <a:solidFill>
                  <a:srgbClr val="000000"/>
                </a:solidFill>
                <a:round/>
              </a14:hiddenLine>
            </a:ext>
          </a:extLst>
        </p:spPr>
        <p:txBody>
          <a:bodyPr vert="horz" wrap="square" lIns="90000" tIns="46800" rIns="90000" bIns="46800" numCol="1" anchor="t" anchorCtr="0" compatLnSpc="1">
            <a:normAutofit fontScale="25000" lnSpcReduction="20000"/>
          </a:bodyPr>
          <a:lstStyle/>
          <a:p>
            <a:pP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Oval 5"/>
          <p:cNvSpPr/>
          <p:nvPr>
            <p:custDataLst>
              <p:tags r:id="rId12"/>
            </p:custDataLst>
          </p:nvPr>
        </p:nvSpPr>
        <p:spPr>
          <a:xfrm>
            <a:off x="7904001" y="1917871"/>
            <a:ext cx="784132" cy="788631"/>
          </a:xfrm>
          <a:prstGeom prst="ellipse">
            <a:avLst/>
          </a:prstGeom>
          <a:solidFill>
            <a:srgbClr val="8590CA"/>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Oval 7"/>
          <p:cNvSpPr/>
          <p:nvPr>
            <p:custDataLst>
              <p:tags r:id="rId13"/>
            </p:custDataLst>
          </p:nvPr>
        </p:nvSpPr>
        <p:spPr>
          <a:xfrm>
            <a:off x="7904001" y="4632780"/>
            <a:ext cx="784132" cy="788631"/>
          </a:xfrm>
          <a:prstGeom prst="ellipse">
            <a:avLst/>
          </a:prstGeom>
          <a:solidFill>
            <a:srgbClr val="8590CA"/>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10"/>
          <p:cNvSpPr/>
          <p:nvPr>
            <p:custDataLst>
              <p:tags r:id="rId14"/>
            </p:custDataLst>
          </p:nvPr>
        </p:nvSpPr>
        <p:spPr>
          <a:xfrm>
            <a:off x="3390837" y="1913994"/>
            <a:ext cx="784132" cy="788631"/>
          </a:xfrm>
          <a:prstGeom prst="ellipse">
            <a:avLst/>
          </a:prstGeom>
          <a:solidFill>
            <a:srgbClr val="8590CA"/>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13"/>
          <p:cNvSpPr/>
          <p:nvPr>
            <p:custDataLst>
              <p:tags r:id="rId15"/>
            </p:custDataLst>
          </p:nvPr>
        </p:nvSpPr>
        <p:spPr>
          <a:xfrm>
            <a:off x="3390837" y="4628904"/>
            <a:ext cx="784132" cy="788631"/>
          </a:xfrm>
          <a:prstGeom prst="ellipse">
            <a:avLst/>
          </a:prstGeom>
          <a:solidFill>
            <a:srgbClr val="8590CA"/>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843"/>
          <p:cNvSpPr>
            <a:spLocks noEditPoints="1"/>
          </p:cNvSpPr>
          <p:nvPr>
            <p:custDataLst>
              <p:tags r:id="rId16"/>
            </p:custDataLst>
          </p:nvPr>
        </p:nvSpPr>
        <p:spPr bwMode="auto">
          <a:xfrm>
            <a:off x="3617322" y="2177710"/>
            <a:ext cx="328622" cy="286521"/>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ysClr val="window" lastClr="FFFFFF"/>
          </a:solidFill>
          <a:ln>
            <a:noFill/>
          </a:ln>
        </p:spPr>
        <p:txBody>
          <a:bodyPr vert="horz" wrap="square" lIns="90000" tIns="46800" rIns="90000" bIns="46800" numCol="1" anchor="t" anchorCtr="0" compatLnSpc="1">
            <a:normAutofit fontScale="52500" lnSpcReduction="20000"/>
          </a:bodyPr>
          <a:lstStyle/>
          <a:p>
            <a:pP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903"/>
          <p:cNvSpPr>
            <a:spLocks noEditPoints="1"/>
          </p:cNvSpPr>
          <p:nvPr>
            <p:custDataLst>
              <p:tags r:id="rId17"/>
            </p:custDataLst>
          </p:nvPr>
        </p:nvSpPr>
        <p:spPr bwMode="auto">
          <a:xfrm>
            <a:off x="8113988" y="2133749"/>
            <a:ext cx="393949" cy="356871"/>
          </a:xfrm>
          <a:custGeom>
            <a:avLst/>
            <a:gdLst>
              <a:gd name="T0" fmla="*/ 71 w 158"/>
              <a:gd name="T1" fmla="*/ 73 h 143"/>
              <a:gd name="T2" fmla="*/ 47 w 158"/>
              <a:gd name="T3" fmla="*/ 64 h 143"/>
              <a:gd name="T4" fmla="*/ 14 w 158"/>
              <a:gd name="T5" fmla="*/ 71 h 143"/>
              <a:gd name="T6" fmla="*/ 0 w 158"/>
              <a:gd name="T7" fmla="*/ 122 h 143"/>
              <a:gd name="T8" fmla="*/ 56 w 158"/>
              <a:gd name="T9" fmla="*/ 125 h 143"/>
              <a:gd name="T10" fmla="*/ 71 w 158"/>
              <a:gd name="T11" fmla="*/ 73 h 143"/>
              <a:gd name="T12" fmla="*/ 71 w 158"/>
              <a:gd name="T13" fmla="*/ 73 h 143"/>
              <a:gd name="T14" fmla="*/ 51 w 158"/>
              <a:gd name="T15" fmla="*/ 53 h 143"/>
              <a:gd name="T16" fmla="*/ 74 w 158"/>
              <a:gd name="T17" fmla="*/ 62 h 143"/>
              <a:gd name="T18" fmla="*/ 89 w 158"/>
              <a:gd name="T19" fmla="*/ 11 h 143"/>
              <a:gd name="T20" fmla="*/ 66 w 158"/>
              <a:gd name="T21" fmla="*/ 2 h 143"/>
              <a:gd name="T22" fmla="*/ 32 w 158"/>
              <a:gd name="T23" fmla="*/ 8 h 143"/>
              <a:gd name="T24" fmla="*/ 18 w 158"/>
              <a:gd name="T25" fmla="*/ 59 h 143"/>
              <a:gd name="T26" fmla="*/ 51 w 158"/>
              <a:gd name="T27" fmla="*/ 53 h 143"/>
              <a:gd name="T28" fmla="*/ 111 w 158"/>
              <a:gd name="T29" fmla="*/ 89 h 143"/>
              <a:gd name="T30" fmla="*/ 80 w 158"/>
              <a:gd name="T31" fmla="*/ 79 h 143"/>
              <a:gd name="T32" fmla="*/ 80 w 158"/>
              <a:gd name="T33" fmla="*/ 79 h 143"/>
              <a:gd name="T34" fmla="*/ 65 w 158"/>
              <a:gd name="T35" fmla="*/ 131 h 143"/>
              <a:gd name="T36" fmla="*/ 125 w 158"/>
              <a:gd name="T37" fmla="*/ 135 h 143"/>
              <a:gd name="T38" fmla="*/ 140 w 158"/>
              <a:gd name="T39" fmla="*/ 84 h 143"/>
              <a:gd name="T40" fmla="*/ 140 w 158"/>
              <a:gd name="T41" fmla="*/ 84 h 143"/>
              <a:gd name="T42" fmla="*/ 111 w 158"/>
              <a:gd name="T43" fmla="*/ 89 h 143"/>
              <a:gd name="T44" fmla="*/ 158 w 158"/>
              <a:gd name="T45" fmla="*/ 21 h 143"/>
              <a:gd name="T46" fmla="*/ 158 w 158"/>
              <a:gd name="T47" fmla="*/ 21 h 143"/>
              <a:gd name="T48" fmla="*/ 98 w 158"/>
              <a:gd name="T49" fmla="*/ 17 h 143"/>
              <a:gd name="T50" fmla="*/ 96 w 158"/>
              <a:gd name="T51" fmla="*/ 24 h 143"/>
              <a:gd name="T52" fmla="*/ 91 w 158"/>
              <a:gd name="T53" fmla="*/ 42 h 143"/>
              <a:gd name="T54" fmla="*/ 83 w 158"/>
              <a:gd name="T55" fmla="*/ 69 h 143"/>
              <a:gd name="T56" fmla="*/ 143 w 158"/>
              <a:gd name="T57" fmla="*/ 73 h 143"/>
              <a:gd name="T58" fmla="*/ 158 w 158"/>
              <a:gd name="T59" fmla="*/ 21 h 143"/>
              <a:gd name="T60" fmla="*/ 158 w 158"/>
              <a:gd name="T61" fmla="*/ 2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43">
                <a:moveTo>
                  <a:pt x="71" y="73"/>
                </a:moveTo>
                <a:cubicBezTo>
                  <a:pt x="63" y="69"/>
                  <a:pt x="56" y="65"/>
                  <a:pt x="47" y="64"/>
                </a:cubicBezTo>
                <a:cubicBezTo>
                  <a:pt x="36" y="63"/>
                  <a:pt x="25" y="66"/>
                  <a:pt x="14" y="71"/>
                </a:cubicBezTo>
                <a:cubicBezTo>
                  <a:pt x="0" y="122"/>
                  <a:pt x="0" y="122"/>
                  <a:pt x="0" y="122"/>
                </a:cubicBezTo>
                <a:cubicBezTo>
                  <a:pt x="19" y="114"/>
                  <a:pt x="37" y="113"/>
                  <a:pt x="56" y="125"/>
                </a:cubicBezTo>
                <a:cubicBezTo>
                  <a:pt x="71" y="73"/>
                  <a:pt x="71" y="73"/>
                  <a:pt x="71" y="73"/>
                </a:cubicBezTo>
                <a:cubicBezTo>
                  <a:pt x="71" y="73"/>
                  <a:pt x="71" y="73"/>
                  <a:pt x="71" y="73"/>
                </a:cubicBezTo>
                <a:moveTo>
                  <a:pt x="51" y="53"/>
                </a:moveTo>
                <a:cubicBezTo>
                  <a:pt x="60" y="54"/>
                  <a:pt x="68" y="58"/>
                  <a:pt x="74" y="62"/>
                </a:cubicBezTo>
                <a:cubicBezTo>
                  <a:pt x="79" y="45"/>
                  <a:pt x="84" y="28"/>
                  <a:pt x="89" y="11"/>
                </a:cubicBezTo>
                <a:cubicBezTo>
                  <a:pt x="81" y="6"/>
                  <a:pt x="74" y="3"/>
                  <a:pt x="66" y="2"/>
                </a:cubicBezTo>
                <a:cubicBezTo>
                  <a:pt x="54" y="0"/>
                  <a:pt x="43" y="4"/>
                  <a:pt x="32" y="8"/>
                </a:cubicBezTo>
                <a:cubicBezTo>
                  <a:pt x="27" y="25"/>
                  <a:pt x="23" y="42"/>
                  <a:pt x="18" y="59"/>
                </a:cubicBezTo>
                <a:cubicBezTo>
                  <a:pt x="28" y="55"/>
                  <a:pt x="40" y="52"/>
                  <a:pt x="51" y="53"/>
                </a:cubicBezTo>
                <a:moveTo>
                  <a:pt x="111" y="89"/>
                </a:moveTo>
                <a:cubicBezTo>
                  <a:pt x="97" y="89"/>
                  <a:pt x="88" y="85"/>
                  <a:pt x="80" y="79"/>
                </a:cubicBezTo>
                <a:cubicBezTo>
                  <a:pt x="80" y="79"/>
                  <a:pt x="80" y="79"/>
                  <a:pt x="80" y="79"/>
                </a:cubicBezTo>
                <a:cubicBezTo>
                  <a:pt x="65" y="131"/>
                  <a:pt x="65" y="131"/>
                  <a:pt x="65" y="131"/>
                </a:cubicBezTo>
                <a:cubicBezTo>
                  <a:pt x="84" y="143"/>
                  <a:pt x="105" y="143"/>
                  <a:pt x="125" y="135"/>
                </a:cubicBezTo>
                <a:cubicBezTo>
                  <a:pt x="140" y="84"/>
                  <a:pt x="140" y="84"/>
                  <a:pt x="140" y="84"/>
                </a:cubicBezTo>
                <a:cubicBezTo>
                  <a:pt x="140" y="84"/>
                  <a:pt x="140" y="84"/>
                  <a:pt x="140" y="84"/>
                </a:cubicBezTo>
                <a:cubicBezTo>
                  <a:pt x="129" y="88"/>
                  <a:pt x="119" y="89"/>
                  <a:pt x="111" y="89"/>
                </a:cubicBezTo>
                <a:moveTo>
                  <a:pt x="158" y="21"/>
                </a:moveTo>
                <a:cubicBezTo>
                  <a:pt x="158" y="21"/>
                  <a:pt x="158" y="21"/>
                  <a:pt x="158" y="21"/>
                </a:cubicBezTo>
                <a:cubicBezTo>
                  <a:pt x="137" y="29"/>
                  <a:pt x="117" y="30"/>
                  <a:pt x="98" y="17"/>
                </a:cubicBezTo>
                <a:cubicBezTo>
                  <a:pt x="97" y="20"/>
                  <a:pt x="96" y="23"/>
                  <a:pt x="96" y="24"/>
                </a:cubicBezTo>
                <a:cubicBezTo>
                  <a:pt x="94" y="30"/>
                  <a:pt x="92" y="36"/>
                  <a:pt x="91" y="42"/>
                </a:cubicBezTo>
                <a:cubicBezTo>
                  <a:pt x="88" y="51"/>
                  <a:pt x="85" y="60"/>
                  <a:pt x="83" y="69"/>
                </a:cubicBezTo>
                <a:cubicBezTo>
                  <a:pt x="101" y="81"/>
                  <a:pt x="123" y="82"/>
                  <a:pt x="143" y="73"/>
                </a:cubicBezTo>
                <a:cubicBezTo>
                  <a:pt x="158" y="21"/>
                  <a:pt x="158" y="21"/>
                  <a:pt x="158" y="21"/>
                </a:cubicBezTo>
                <a:cubicBezTo>
                  <a:pt x="158" y="21"/>
                  <a:pt x="158" y="21"/>
                  <a:pt x="158" y="21"/>
                </a:cubicBezTo>
              </a:path>
            </a:pathLst>
          </a:custGeom>
          <a:solidFill>
            <a:sysClr val="window" lastClr="FFFFFF"/>
          </a:solidFill>
          <a:ln>
            <a:noFill/>
          </a:ln>
        </p:spPr>
        <p:txBody>
          <a:bodyPr vert="horz" wrap="square" lIns="90000" tIns="46800" rIns="90000" bIns="46800" numCol="1" anchor="t" anchorCtr="0" compatLnSpc="1">
            <a:normAutofit fontScale="72500"/>
          </a:bodyPr>
          <a:lstStyle/>
          <a:p>
            <a:pPr>
              <a:lnSpc>
                <a:spcPct val="13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40"/>
          <p:cNvSpPr/>
          <p:nvPr>
            <p:custDataLst>
              <p:tags r:id="rId18"/>
            </p:custDataLst>
          </p:nvPr>
        </p:nvSpPr>
        <p:spPr bwMode="auto">
          <a:xfrm>
            <a:off x="8128510" y="4851188"/>
            <a:ext cx="388570" cy="351813"/>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ysClr val="window" lastClr="FFFFFF"/>
          </a:solidFill>
          <a:ln>
            <a:noFill/>
          </a:ln>
        </p:spPr>
        <p:txBody>
          <a:bodyPr vert="horz" wrap="square" lIns="90000" tIns="46800" rIns="90000" bIns="46800" numCol="1" anchor="t" anchorCtr="0" compatLnSpc="1">
            <a:normAutofit fontScale="75000" lnSpcReduction="10000"/>
          </a:bodyPr>
          <a:lstStyle/>
          <a:p>
            <a:pPr>
              <a:lnSpc>
                <a:spcPct val="13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19"/>
            </p:custDataLst>
          </p:nvPr>
        </p:nvSpPr>
        <p:spPr>
          <a:xfrm>
            <a:off x="8810648" y="2089798"/>
            <a:ext cx="2697457" cy="808752"/>
          </a:xfrm>
          <a:prstGeom prst="rect">
            <a:avLst/>
          </a:prstGeom>
          <a:noFill/>
        </p:spPr>
        <p:txBody>
          <a:bodyPr wrap="square" rtlCol="0">
            <a:no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sz="1600">
                <a:sym typeface="Arial" panose="020B0604020202020204" pitchFamily="34" charset="0"/>
              </a:rPr>
              <a:t>持续更新，是博客生命的催化剂。博客注册过后，可以不断地更新。</a:t>
            </a:r>
            <a:endParaRPr lang="zh-CN" altLang="en-US" sz="1600">
              <a:sym typeface="Arial" panose="020B0604020202020204" pitchFamily="34" charset="0"/>
            </a:endParaRPr>
          </a:p>
        </p:txBody>
      </p:sp>
      <p:sp>
        <p:nvSpPr>
          <p:cNvPr id="53" name="文本框 52"/>
          <p:cNvSpPr txBox="1"/>
          <p:nvPr>
            <p:custDataLst>
              <p:tags r:id="rId20"/>
            </p:custDataLst>
          </p:nvPr>
        </p:nvSpPr>
        <p:spPr>
          <a:xfrm>
            <a:off x="8810648" y="1647085"/>
            <a:ext cx="2697457" cy="429861"/>
          </a:xfrm>
          <a:prstGeom prst="rect">
            <a:avLst/>
          </a:prstGeom>
          <a:noFill/>
        </p:spPr>
        <p:txBody>
          <a:bodyPr wrap="square" rtlCol="0">
            <a:normAutofit lnSpcReduction="10000"/>
          </a:bodyPr>
          <a:lstStyle/>
          <a:p>
            <a:pPr>
              <a:lnSpc>
                <a:spcPct val="120000"/>
              </a:lnSpc>
            </a:pPr>
            <a:r>
              <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 持续更新</a:t>
            </a:r>
            <a:endPar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21"/>
            </p:custDataLst>
          </p:nvPr>
        </p:nvSpPr>
        <p:spPr>
          <a:xfrm>
            <a:off x="8810625" y="4850130"/>
            <a:ext cx="2697480" cy="1121410"/>
          </a:xfrm>
          <a:prstGeom prst="rect">
            <a:avLst/>
          </a:prstGeom>
          <a:noFill/>
        </p:spPr>
        <p:txBody>
          <a:bodyPr wrap="square" rtlCol="0">
            <a:no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sz="1600">
                <a:sym typeface="Arial" panose="020B0604020202020204" pitchFamily="34" charset="0"/>
              </a:rPr>
              <a:t>展示个性，是博客精彩的原动力。博客创作没有固定模式。</a:t>
            </a:r>
            <a:endParaRPr lang="zh-CN" altLang="en-US" sz="1600">
              <a:sym typeface="Arial" panose="020B0604020202020204" pitchFamily="34" charset="0"/>
            </a:endParaRPr>
          </a:p>
        </p:txBody>
      </p:sp>
      <p:sp>
        <p:nvSpPr>
          <p:cNvPr id="20" name="文本框 19"/>
          <p:cNvSpPr txBox="1"/>
          <p:nvPr>
            <p:custDataLst>
              <p:tags r:id="rId22"/>
            </p:custDataLst>
          </p:nvPr>
        </p:nvSpPr>
        <p:spPr>
          <a:xfrm>
            <a:off x="8810648" y="4407607"/>
            <a:ext cx="2697457" cy="429861"/>
          </a:xfrm>
          <a:prstGeom prst="rect">
            <a:avLst/>
          </a:prstGeom>
          <a:noFill/>
        </p:spPr>
        <p:txBody>
          <a:bodyPr wrap="square" rtlCol="0">
            <a:normAutofit lnSpcReduction="10000"/>
          </a:bodyPr>
          <a:lstStyle/>
          <a:p>
            <a:pPr>
              <a:lnSpc>
                <a:spcPct val="120000"/>
              </a:lnSpc>
            </a:pPr>
            <a:r>
              <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4. 展示个性</a:t>
            </a:r>
            <a:endPar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custDataLst>
              <p:tags r:id="rId23"/>
            </p:custDataLst>
          </p:nvPr>
        </p:nvSpPr>
        <p:spPr>
          <a:xfrm>
            <a:off x="551815" y="2089785"/>
            <a:ext cx="2697480" cy="1007745"/>
          </a:xfrm>
          <a:prstGeom prst="rect">
            <a:avLst/>
          </a:prstGeom>
          <a:noFill/>
        </p:spPr>
        <p:txBody>
          <a:bodyPr wrap="square" rtlCol="0">
            <a:noAutofit/>
          </a:bodyPr>
          <a:lstStyle/>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操作简单，是博客发展的推动力。这是博客受众多网民青睐的最大特点。</a:t>
            </a:r>
            <a:endParaRPr lang="zh-CN" altLang="en-US" sz="16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58"/>
          <p:cNvSpPr txBox="1"/>
          <p:nvPr>
            <p:custDataLst>
              <p:tags r:id="rId24"/>
            </p:custDataLst>
          </p:nvPr>
        </p:nvSpPr>
        <p:spPr>
          <a:xfrm>
            <a:off x="551597" y="1647085"/>
            <a:ext cx="2697457" cy="429861"/>
          </a:xfrm>
          <a:prstGeom prst="rect">
            <a:avLst/>
          </a:prstGeom>
          <a:noFill/>
        </p:spPr>
        <p:txBody>
          <a:bodyPr wrap="square" rtlCol="0">
            <a:normAutofit lnSpcReduction="10000"/>
          </a:bodyPr>
          <a:lstStyle/>
          <a:p>
            <a:pPr>
              <a:lnSpc>
                <a:spcPct val="120000"/>
              </a:lnSpc>
            </a:pPr>
            <a:r>
              <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 操作简单</a:t>
            </a:r>
            <a:endPar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0"/>
          <p:cNvSpPr txBox="1"/>
          <p:nvPr>
            <p:custDataLst>
              <p:tags r:id="rId25"/>
            </p:custDataLst>
          </p:nvPr>
        </p:nvSpPr>
        <p:spPr>
          <a:xfrm>
            <a:off x="551597" y="4850320"/>
            <a:ext cx="2697457" cy="808752"/>
          </a:xfrm>
          <a:prstGeom prst="rect">
            <a:avLst/>
          </a:prstGeom>
          <a:noFill/>
        </p:spPr>
        <p:txBody>
          <a:bodyPr wrap="square" rtlCol="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sz="1600">
                <a:sym typeface="Arial" panose="020B0604020202020204" pitchFamily="34" charset="0"/>
              </a:rPr>
              <a:t>开放互动，是博客交流的推广链。</a:t>
            </a:r>
            <a:endParaRPr lang="zh-CN" altLang="en-US" sz="1600">
              <a:sym typeface="Arial" panose="020B0604020202020204" pitchFamily="34" charset="0"/>
            </a:endParaRPr>
          </a:p>
        </p:txBody>
      </p:sp>
      <p:sp>
        <p:nvSpPr>
          <p:cNvPr id="62" name="文本框 61"/>
          <p:cNvSpPr txBox="1"/>
          <p:nvPr>
            <p:custDataLst>
              <p:tags r:id="rId26"/>
            </p:custDataLst>
          </p:nvPr>
        </p:nvSpPr>
        <p:spPr>
          <a:xfrm>
            <a:off x="551597" y="4407607"/>
            <a:ext cx="2697457" cy="429861"/>
          </a:xfrm>
          <a:prstGeom prst="rect">
            <a:avLst/>
          </a:prstGeom>
          <a:noFill/>
        </p:spPr>
        <p:txBody>
          <a:bodyPr wrap="square" rtlCol="0">
            <a:normAutofit lnSpcReduction="10000"/>
          </a:bodyPr>
          <a:lstStyle/>
          <a:p>
            <a:pPr>
              <a:lnSpc>
                <a:spcPct val="120000"/>
              </a:lnSpc>
            </a:pPr>
            <a:r>
              <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3. 开放互动</a:t>
            </a:r>
            <a:endParaRPr lang="zh-CN" altLang="en-US" sz="2000" b="1" spc="30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1" name="图形 2"/>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3620978" y="4861294"/>
            <a:ext cx="323850" cy="3238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二、博客</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203009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（三）博客的分类</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博客大致可以分成两种类型：一种是个人创作；另一种是将个人认为有趣的有价值的内容推荐给读者。博客因其张贴内容的差异、现实身份的不同等而有各种称谓，如政治博客、记者博客、新闻博客等。</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3" name="图片 132"/>
          <p:cNvPicPr/>
          <p:nvPr/>
        </p:nvPicPr>
        <p:blipFill>
          <a:blip r:embed="rId1"/>
          <a:stretch>
            <a:fillRect/>
          </a:stretch>
        </p:blipFill>
        <p:spPr>
          <a:xfrm>
            <a:off x="920115" y="2961640"/>
            <a:ext cx="5586730" cy="3312160"/>
          </a:xfrm>
          <a:prstGeom prst="rect">
            <a:avLst/>
          </a:prstGeom>
          <a:noFill/>
          <a:ln w="9525">
            <a:noFill/>
          </a:ln>
        </p:spPr>
      </p:pic>
      <p:pic>
        <p:nvPicPr>
          <p:cNvPr id="134" name="图片 133"/>
          <p:cNvPicPr/>
          <p:nvPr/>
        </p:nvPicPr>
        <p:blipFill>
          <a:blip r:embed="rId2"/>
          <a:stretch>
            <a:fillRect/>
          </a:stretch>
        </p:blipFill>
        <p:spPr>
          <a:xfrm>
            <a:off x="6833870" y="1313180"/>
            <a:ext cx="4330065" cy="49606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二、博客</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55308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（四）博客的写作要求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3" name="AutoShape 4448"/>
          <p:cNvSpPr>
            <a:spLocks noChangeArrowheads="1"/>
          </p:cNvSpPr>
          <p:nvPr>
            <p:custDataLst>
              <p:tags r:id="rId1"/>
            </p:custDataLst>
          </p:nvPr>
        </p:nvSpPr>
        <p:spPr bwMode="auto">
          <a:xfrm rot="18000000">
            <a:off x="5041164" y="3114034"/>
            <a:ext cx="1767719" cy="1530285"/>
          </a:xfrm>
          <a:prstGeom prst="hexagon">
            <a:avLst>
              <a:gd name="adj" fmla="val 28879"/>
              <a:gd name="vf" fmla="val 115470"/>
            </a:avLst>
          </a:prstGeom>
          <a:solidFill>
            <a:srgbClr val="FFFFFF">
              <a:lumMod val="95000"/>
            </a:srgbClr>
          </a:solidFill>
          <a:ln w="12700" cap="flat" cmpd="sng" algn="ctr">
            <a:noFill/>
            <a:prstDash val="solid"/>
          </a:ln>
          <a:effectLst/>
        </p:spPr>
        <p:txBody>
          <a:bodyPr anchor="ctr" anchorCtr="0"/>
          <a:p>
            <a:pPr algn="ctr" eaLnBrk="1" hangingPunct="1">
              <a:lnSpc>
                <a:spcPct val="120000"/>
              </a:lnSpc>
            </a:pPr>
            <a:endParaRPr lang="zh-CN" altLang="en-US" kern="0" dirty="0">
              <a:solidFill>
                <a:srgbClr val="4D4D4D"/>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形状 16"/>
          <p:cNvSpPr/>
          <p:nvPr>
            <p:custDataLst>
              <p:tags r:id="rId2"/>
            </p:custDataLst>
          </p:nvPr>
        </p:nvSpPr>
        <p:spPr>
          <a:xfrm rot="9000000">
            <a:off x="4138820" y="4366761"/>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梯形 5"/>
          <p:cNvSpPr/>
          <p:nvPr>
            <p:custDataLst>
              <p:tags r:id="rId3"/>
            </p:custDataLst>
          </p:nvPr>
        </p:nvSpPr>
        <p:spPr>
          <a:xfrm rot="3600000">
            <a:off x="4405861" y="4161221"/>
            <a:ext cx="1190875" cy="514559"/>
          </a:xfrm>
          <a:prstGeom prst="trapezoid">
            <a:avLst>
              <a:gd name="adj" fmla="val 30266"/>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custDataLst>
              <p:tags r:id="rId4"/>
            </p:custDataLst>
          </p:nvPr>
        </p:nvSpPr>
        <p:spPr>
          <a:xfrm>
            <a:off x="4804292" y="4218150"/>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C</a:t>
            </a:r>
            <a:endPar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任意多边形: 形状 49"/>
          <p:cNvSpPr/>
          <p:nvPr>
            <p:custDataLst>
              <p:tags r:id="rId5"/>
            </p:custDataLst>
          </p:nvPr>
        </p:nvSpPr>
        <p:spPr>
          <a:xfrm rot="9000000" flipH="1" flipV="1">
            <a:off x="7071428" y="2848533"/>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梯形 50"/>
          <p:cNvSpPr/>
          <p:nvPr>
            <p:custDataLst>
              <p:tags r:id="rId6"/>
            </p:custDataLst>
          </p:nvPr>
        </p:nvSpPr>
        <p:spPr>
          <a:xfrm rot="3600000" flipH="1" flipV="1">
            <a:off x="6258517" y="3091589"/>
            <a:ext cx="1190875" cy="514559"/>
          </a:xfrm>
          <a:prstGeom prst="trapezoid">
            <a:avLst>
              <a:gd name="adj" fmla="val 30266"/>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custDataLst>
              <p:tags r:id="rId7"/>
            </p:custDataLst>
          </p:nvPr>
        </p:nvSpPr>
        <p:spPr>
          <a:xfrm flipH="1">
            <a:off x="6648795" y="3162528"/>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B</a:t>
            </a:r>
            <a:endPar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任意多边形: 形状 54"/>
          <p:cNvSpPr/>
          <p:nvPr>
            <p:custDataLst>
              <p:tags r:id="rId8"/>
            </p:custDataLst>
          </p:nvPr>
        </p:nvSpPr>
        <p:spPr>
          <a:xfrm rot="12600000" flipH="1" flipV="1">
            <a:off x="6996841" y="4491794"/>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梯形 55"/>
          <p:cNvSpPr/>
          <p:nvPr>
            <p:custDataLst>
              <p:tags r:id="rId9"/>
            </p:custDataLst>
          </p:nvPr>
        </p:nvSpPr>
        <p:spPr>
          <a:xfrm rot="7200000" flipH="1" flipV="1">
            <a:off x="6259669" y="4155069"/>
            <a:ext cx="1190876" cy="514558"/>
          </a:xfrm>
          <a:prstGeom prst="trapezoid">
            <a:avLst>
              <a:gd name="adj" fmla="val 30266"/>
            </a:avLst>
          </a:pr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53"/>
          <p:cNvSpPr/>
          <p:nvPr>
            <p:custDataLst>
              <p:tags r:id="rId10"/>
            </p:custDataLst>
          </p:nvPr>
        </p:nvSpPr>
        <p:spPr>
          <a:xfrm flipH="1">
            <a:off x="6645920" y="4218973"/>
            <a:ext cx="402166" cy="386693"/>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D</a:t>
            </a:r>
            <a:endPar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任意多边形: 形状 64"/>
          <p:cNvSpPr/>
          <p:nvPr>
            <p:custDataLst>
              <p:tags r:id="rId11"/>
            </p:custDataLst>
          </p:nvPr>
        </p:nvSpPr>
        <p:spPr>
          <a:xfrm rot="12600000">
            <a:off x="4213372" y="2715177"/>
            <a:ext cx="645005" cy="552075"/>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梯形 65"/>
          <p:cNvSpPr/>
          <p:nvPr>
            <p:custDataLst>
              <p:tags r:id="rId12"/>
            </p:custDataLst>
          </p:nvPr>
        </p:nvSpPr>
        <p:spPr>
          <a:xfrm rot="7200000">
            <a:off x="4404672" y="3089419"/>
            <a:ext cx="1190876" cy="514559"/>
          </a:xfrm>
          <a:prstGeom prst="trapezoid">
            <a:avLst>
              <a:gd name="adj" fmla="val 30266"/>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custDataLst>
              <p:tags r:id="rId13"/>
            </p:custDataLst>
          </p:nvPr>
        </p:nvSpPr>
        <p:spPr>
          <a:xfrm rot="10800000" flipV="1">
            <a:off x="4807132" y="3153380"/>
            <a:ext cx="402166" cy="386692"/>
          </a:xfrm>
          <a:prstGeom prst="rect">
            <a:avLst/>
          </a:prstGeom>
        </p:spPr>
        <p:txBody>
          <a:bodyPr wrap="square" anchor="ctr" anchorCtr="0">
            <a:normAutofit fontScale="5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A</a:t>
            </a:r>
            <a:endParaRPr lang="en-US" altLang="zh-CN" sz="2800" b="1"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custDataLst>
              <p:tags r:id="rId14"/>
            </p:custDataLst>
          </p:nvPr>
        </p:nvSpPr>
        <p:spPr>
          <a:xfrm>
            <a:off x="8380730" y="1729740"/>
            <a:ext cx="3090545" cy="2489200"/>
          </a:xfrm>
          <a:prstGeom prst="rect">
            <a:avLst/>
          </a:prstGeom>
          <a:noFill/>
        </p:spPr>
        <p:txBody>
          <a:bodyPr wrap="square" rtlCol="0" anchor="ctr"/>
          <a:p>
            <a:pPr>
              <a:lnSpc>
                <a:spcPct val="120000"/>
              </a:lnSpc>
            </a:pPr>
            <a:r>
              <a:rPr lang="zh-CN" altLang="en-US" sz="1600" b="1" spc="15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rPr>
              <a:t>2. 寡欲</a:t>
            </a:r>
            <a:endParaRPr lang="zh-CN" altLang="en-US" sz="1600" b="1" spc="15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每个人都有自己的欲望，有的人想出名，有的人想发财，但人的欲望是有限的，不是什么欲望都能实现，有些时候欲望还很可怕，一些人禁不起诱惑，往往在冲动之下做出一些不理智的事情。</a:t>
            </a:r>
            <a:endPar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34"/>
          <p:cNvSpPr txBox="1"/>
          <p:nvPr>
            <p:custDataLst>
              <p:tags r:id="rId15"/>
            </p:custDataLst>
          </p:nvPr>
        </p:nvSpPr>
        <p:spPr>
          <a:xfrm>
            <a:off x="8380730" y="4008755"/>
            <a:ext cx="3375025" cy="2217420"/>
          </a:xfrm>
          <a:prstGeom prst="rect">
            <a:avLst/>
          </a:prstGeom>
          <a:noFill/>
        </p:spPr>
        <p:txBody>
          <a:bodyPr wrap="square" rtlCol="0" anchor="ctr"/>
          <a:p>
            <a:pPr>
              <a:lnSpc>
                <a:spcPct val="120000"/>
              </a:lnSpc>
            </a:pPr>
            <a:r>
              <a:rPr lang="zh-CN" altLang="en-US" sz="1600" b="1" spc="150">
                <a:solidFill>
                  <a:srgbClr val="00B050"/>
                </a:solidFill>
                <a:latin typeface="Arial" panose="020B0604020202020204" pitchFamily="34" charset="0"/>
                <a:ea typeface="微软雅黑" panose="020B0503020204020204" pitchFamily="34" charset="-122"/>
                <a:sym typeface="Arial" panose="020B0604020202020204" pitchFamily="34" charset="0"/>
              </a:rPr>
              <a:t>4. 人和</a:t>
            </a:r>
            <a:endParaRPr lang="zh-CN" altLang="en-US" sz="1600" b="1" spc="150">
              <a:solidFill>
                <a:srgbClr val="00B050"/>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注重“以和为贵”，是儒家崇尚的一种德行，无论是对于个人而言，还是对于他人而言，这都是非常重要的。人与人之间完全沟通和理解是不大可能的。</a:t>
            </a:r>
            <a:endPar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35"/>
          <p:cNvSpPr txBox="1"/>
          <p:nvPr>
            <p:custDataLst>
              <p:tags r:id="rId16"/>
            </p:custDataLst>
          </p:nvPr>
        </p:nvSpPr>
        <p:spPr>
          <a:xfrm>
            <a:off x="929005" y="1732280"/>
            <a:ext cx="3374390" cy="1816735"/>
          </a:xfrm>
          <a:prstGeom prst="rect">
            <a:avLst/>
          </a:prstGeom>
          <a:noFill/>
        </p:spPr>
        <p:txBody>
          <a:bodyPr wrap="square" rtlCol="0" anchor="ctr"/>
          <a:p>
            <a:pPr>
              <a:lnSpc>
                <a:spcPct val="120000"/>
              </a:lnSpc>
            </a:pPr>
            <a:r>
              <a:rPr lang="zh-CN" altLang="en-US" sz="1600" b="1" spc="15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rPr>
              <a:t>1. 利他</a:t>
            </a:r>
            <a:endParaRPr lang="zh-CN" altLang="en-US" sz="1600" b="1" spc="15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对于博客而言，多为自己的读者着想，帮助读者解决问题，传输给读者有用的信息资源和方法技巧，必要的时候要放弃一些个人利益，这就是博客的利他主义。</a:t>
            </a:r>
            <a:endPar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文本框 36"/>
          <p:cNvSpPr txBox="1"/>
          <p:nvPr>
            <p:custDataLst>
              <p:tags r:id="rId17"/>
            </p:custDataLst>
          </p:nvPr>
        </p:nvSpPr>
        <p:spPr>
          <a:xfrm>
            <a:off x="929005" y="4008755"/>
            <a:ext cx="3090545" cy="2089150"/>
          </a:xfrm>
          <a:prstGeom prst="rect">
            <a:avLst/>
          </a:prstGeom>
          <a:noFill/>
        </p:spPr>
        <p:txBody>
          <a:bodyPr wrap="square" rtlCol="0" anchor="ctr"/>
          <a:p>
            <a:pPr>
              <a:lnSpc>
                <a:spcPct val="120000"/>
              </a:lnSpc>
            </a:pPr>
            <a:r>
              <a:rPr lang="zh-CN" altLang="en-US" sz="1600" b="1" spc="150">
                <a:solidFill>
                  <a:srgbClr val="00B0F0"/>
                </a:solidFill>
                <a:latin typeface="Arial" panose="020B0604020202020204" pitchFamily="34" charset="0"/>
                <a:ea typeface="微软雅黑" panose="020B0503020204020204" pitchFamily="34" charset="-122"/>
                <a:sym typeface="Arial" panose="020B0604020202020204" pitchFamily="34" charset="0"/>
              </a:rPr>
              <a:t>3. 无为</a:t>
            </a:r>
            <a:endParaRPr lang="zh-CN" altLang="en-US" sz="1600" b="1" spc="150">
              <a:solidFill>
                <a:srgbClr val="00B0F0"/>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无为的意思是说，做人要“有所为，有所不为”。在无为的地方应该无为，只有有所不为，才能有所为。以道家的话来说，一个人有为还是无为的标准是“自然”。</a:t>
            </a:r>
            <a:endParaRPr lang="zh-CN" altLang="en-US" sz="16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custDataLst>
              <p:tags r:id="rId18"/>
            </p:custDataLst>
          </p:nvPr>
        </p:nvSpPr>
        <p:spPr>
          <a:xfrm>
            <a:off x="380293" y="1905128"/>
            <a:ext cx="510417" cy="510417"/>
          </a:xfrm>
          <a:prstGeom prst="ellipse">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panose="020B0503020204020204" pitchFamily="34" charset="-122"/>
                <a:sym typeface="Arial" panose="020B0604020202020204" pitchFamily="34" charset="0"/>
              </a:rPr>
              <a:t>A</a:t>
            </a:r>
            <a:endParaRPr lang="zh-CN" altLang="en-US" sz="1200" b="1" spc="15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custDataLst>
              <p:tags r:id="rId19"/>
            </p:custDataLst>
          </p:nvPr>
        </p:nvSpPr>
        <p:spPr>
          <a:xfrm>
            <a:off x="7870233" y="1732408"/>
            <a:ext cx="510417" cy="510417"/>
          </a:xfrm>
          <a:prstGeom prst="ellipse">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panose="020B0503020204020204" pitchFamily="34" charset="-122"/>
                <a:sym typeface="Arial" panose="020B0604020202020204" pitchFamily="34" charset="0"/>
              </a:rPr>
              <a:t>B</a:t>
            </a:r>
            <a:endParaRPr lang="zh-CN" altLang="en-US" sz="1200" b="1" spc="15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custDataLst>
              <p:tags r:id="rId20"/>
            </p:custDataLst>
          </p:nvPr>
        </p:nvSpPr>
        <p:spPr>
          <a:xfrm>
            <a:off x="380293" y="4264162"/>
            <a:ext cx="510417" cy="510417"/>
          </a:xfrm>
          <a:prstGeom prst="ellipse">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panose="020B0503020204020204" pitchFamily="34" charset="-122"/>
                <a:sym typeface="Arial" panose="020B0604020202020204" pitchFamily="34" charset="0"/>
              </a:rPr>
              <a:t>C</a:t>
            </a:r>
            <a:endParaRPr lang="zh-CN" altLang="en-US" sz="1200" b="1" spc="150"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custDataLst>
              <p:tags r:id="rId21"/>
            </p:custDataLst>
          </p:nvPr>
        </p:nvSpPr>
        <p:spPr>
          <a:xfrm>
            <a:off x="7870233" y="4264162"/>
            <a:ext cx="510417" cy="510417"/>
          </a:xfrm>
          <a:prstGeom prst="ellipse">
            <a:avLst/>
          </a:pr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panose="020B0503020204020204" pitchFamily="34" charset="-122"/>
                <a:sym typeface="Arial" panose="020B0604020202020204" pitchFamily="34" charset="0"/>
              </a:rPr>
              <a:t>D</a:t>
            </a:r>
            <a:endParaRPr lang="zh-CN" altLang="en-US" sz="1200" b="1" spc="150"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二、博客</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55308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（四）博客的写作要求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grpSp>
        <p:nvGrpSpPr>
          <p:cNvPr id="33" name="组合 32"/>
          <p:cNvGrpSpPr/>
          <p:nvPr>
            <p:custDataLst>
              <p:tags r:id="rId1"/>
            </p:custDataLst>
          </p:nvPr>
        </p:nvGrpSpPr>
        <p:grpSpPr>
          <a:xfrm>
            <a:off x="858520" y="1700530"/>
            <a:ext cx="3397885" cy="3797300"/>
            <a:chOff x="2647622" y="1830012"/>
            <a:chExt cx="4375747" cy="2686146"/>
          </a:xfrm>
        </p:grpSpPr>
        <p:sp>
          <p:nvSpPr>
            <p:cNvPr id="2" name="矩形 1"/>
            <p:cNvSpPr/>
            <p:nvPr>
              <p:custDataLst>
                <p:tags r:id="rId2"/>
              </p:custDataLst>
            </p:nvPr>
          </p:nvSpPr>
          <p:spPr>
            <a:xfrm>
              <a:off x="2647622" y="4318605"/>
              <a:ext cx="4375747" cy="197553"/>
            </a:xfrm>
            <a:prstGeom prst="rect">
              <a:avLst/>
            </a:prstGeom>
            <a:solidFill>
              <a:srgbClr val="3494BA"/>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87500"/>
            </a:bodyPr>
            <a:p>
              <a:pPr algn="ctr" eaLnBrk="1" hangingPunct="1">
                <a:spcBef>
                  <a:spcPts val="0"/>
                </a:spcBef>
                <a:spcAft>
                  <a:spcPts val="0"/>
                </a:spcAft>
                <a:defRPr/>
              </a:pPr>
              <a:endParaRPr lang="zh-CN" altLang="en-US" sz="1400">
                <a:solidFill>
                  <a:srgbClr val="61972B"/>
                </a:solidFill>
              </a:endParaRPr>
            </a:p>
          </p:txBody>
        </p:sp>
        <p:sp>
          <p:nvSpPr>
            <p:cNvPr id="3" name="任意多边形 2"/>
            <p:cNvSpPr/>
            <p:nvPr>
              <p:custDataLst>
                <p:tags r:id="rId3"/>
              </p:custDataLst>
            </p:nvPr>
          </p:nvSpPr>
          <p:spPr>
            <a:xfrm>
              <a:off x="2647622" y="2039049"/>
              <a:ext cx="4375747" cy="2421167"/>
            </a:xfrm>
            <a:custGeom>
              <a:avLst/>
              <a:gdLst>
                <a:gd name="connsiteX0" fmla="*/ 0 w 3024000"/>
                <a:gd name="connsiteY0" fmla="*/ 0 h 1673225"/>
                <a:gd name="connsiteX1" fmla="*/ 3024000 w 3024000"/>
                <a:gd name="connsiteY1" fmla="*/ 0 h 1673225"/>
                <a:gd name="connsiteX2" fmla="*/ 3024000 w 3024000"/>
                <a:gd name="connsiteY2" fmla="*/ 1584325 h 1673225"/>
                <a:gd name="connsiteX3" fmla="*/ 1580797 w 3024000"/>
                <a:gd name="connsiteY3" fmla="*/ 1584325 h 1673225"/>
                <a:gd name="connsiteX4" fmla="*/ 1524000 w 3024000"/>
                <a:gd name="connsiteY4" fmla="*/ 1673225 h 1673225"/>
                <a:gd name="connsiteX5" fmla="*/ 1467203 w 3024000"/>
                <a:gd name="connsiteY5" fmla="*/ 1584325 h 1673225"/>
                <a:gd name="connsiteX6" fmla="*/ 0 w 3024000"/>
                <a:gd name="connsiteY6" fmla="*/ 1584325 h 167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000" h="1673225">
                  <a:moveTo>
                    <a:pt x="0" y="0"/>
                  </a:moveTo>
                  <a:lnTo>
                    <a:pt x="3024000" y="0"/>
                  </a:lnTo>
                  <a:lnTo>
                    <a:pt x="3024000" y="1584325"/>
                  </a:lnTo>
                  <a:lnTo>
                    <a:pt x="1580797" y="1584325"/>
                  </a:lnTo>
                  <a:lnTo>
                    <a:pt x="1524000" y="1673225"/>
                  </a:lnTo>
                  <a:lnTo>
                    <a:pt x="1467203" y="1584325"/>
                  </a:lnTo>
                  <a:lnTo>
                    <a:pt x="0" y="1584325"/>
                  </a:lnTo>
                  <a:close/>
                </a:path>
              </a:pathLst>
            </a:custGeom>
            <a:solidFill>
              <a:srgbClr val="3494BA">
                <a:lumMod val="20000"/>
                <a:lumOff val="80000"/>
              </a:srgbClr>
            </a:solidFill>
            <a:ln>
              <a:noFill/>
            </a:ln>
          </p:spPr>
          <p:style>
            <a:lnRef idx="2">
              <a:srgbClr val="3494BA">
                <a:shade val="50000"/>
              </a:srgbClr>
            </a:lnRef>
            <a:fillRef idx="1">
              <a:srgbClr val="3494BA"/>
            </a:fillRef>
            <a:effectRef idx="0">
              <a:srgbClr val="3494BA"/>
            </a:effectRef>
            <a:fontRef idx="minor">
              <a:sysClr val="window" lastClr="FFFFFF"/>
            </a:fontRef>
          </p:style>
          <p:txBody>
            <a:bodyPr wrap="square" anchor="ctr">
              <a:normAutofit/>
            </a:bodyPr>
            <a:p>
              <a:pPr algn="ctr">
                <a:defRPr/>
              </a:pPr>
              <a:endParaRPr lang="da-DK" altLang="zh-CN" sz="1800" kern="0" dirty="0">
                <a:solidFill>
                  <a:srgbClr val="3494BA"/>
                </a:solidFill>
              </a:endParaRPr>
            </a:p>
          </p:txBody>
        </p:sp>
        <p:grpSp>
          <p:nvGrpSpPr>
            <p:cNvPr id="7" name="组合 6"/>
            <p:cNvGrpSpPr/>
            <p:nvPr/>
          </p:nvGrpSpPr>
          <p:grpSpPr>
            <a:xfrm>
              <a:off x="2936107" y="1830012"/>
              <a:ext cx="3754253" cy="647789"/>
              <a:chOff x="2898008" y="1830012"/>
              <a:chExt cx="1690682" cy="647789"/>
            </a:xfrm>
          </p:grpSpPr>
          <p:sp>
            <p:nvSpPr>
              <p:cNvPr id="9" name="任意多边形 8"/>
              <p:cNvSpPr/>
              <p:nvPr>
                <p:custDataLst>
                  <p:tags r:id="rId4"/>
                </p:custDataLst>
              </p:nvPr>
            </p:nvSpPr>
            <p:spPr>
              <a:xfrm>
                <a:off x="4501399" y="1830012"/>
                <a:ext cx="87291" cy="220524"/>
              </a:xfrm>
              <a:custGeom>
                <a:avLst/>
                <a:gdLst>
                  <a:gd name="connsiteX0" fmla="*/ 59531 w 59531"/>
                  <a:gd name="connsiteY0" fmla="*/ 0 h 152400"/>
                  <a:gd name="connsiteX1" fmla="*/ 0 w 59531"/>
                  <a:gd name="connsiteY1" fmla="*/ 152400 h 152400"/>
                  <a:gd name="connsiteX2" fmla="*/ 54768 w 59531"/>
                  <a:gd name="connsiteY2" fmla="*/ 142875 h 152400"/>
                  <a:gd name="connsiteX3" fmla="*/ 59531 w 59531"/>
                  <a:gd name="connsiteY3" fmla="*/ 0 h 152400"/>
                </a:gdLst>
                <a:ahLst/>
                <a:cxnLst>
                  <a:cxn ang="0">
                    <a:pos x="connsiteX0" y="connsiteY0"/>
                  </a:cxn>
                  <a:cxn ang="0">
                    <a:pos x="connsiteX1" y="connsiteY1"/>
                  </a:cxn>
                  <a:cxn ang="0">
                    <a:pos x="connsiteX2" y="connsiteY2"/>
                  </a:cxn>
                  <a:cxn ang="0">
                    <a:pos x="connsiteX3" y="connsiteY3"/>
                  </a:cxn>
                </a:cxnLst>
                <a:rect l="l" t="t" r="r" b="b"/>
                <a:pathLst>
                  <a:path w="59531" h="152400">
                    <a:moveTo>
                      <a:pt x="59531" y="0"/>
                    </a:moveTo>
                    <a:lnTo>
                      <a:pt x="0" y="152400"/>
                    </a:lnTo>
                    <a:lnTo>
                      <a:pt x="54768" y="142875"/>
                    </a:lnTo>
                    <a:lnTo>
                      <a:pt x="59531" y="0"/>
                    </a:lnTo>
                    <a:close/>
                  </a:path>
                </a:pathLst>
              </a:custGeom>
              <a:solidFill>
                <a:sysClr val="windowText" lastClr="000000">
                  <a:lumMod val="65000"/>
                  <a:lumOff val="35000"/>
                </a:sysClr>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62500" lnSpcReduction="20000"/>
              </a:bodyPr>
              <a:p>
                <a:pPr algn="ctr" eaLnBrk="1" hangingPunct="1">
                  <a:spcBef>
                    <a:spcPts val="0"/>
                  </a:spcBef>
                  <a:spcAft>
                    <a:spcPts val="0"/>
                  </a:spcAft>
                  <a:defRPr/>
                </a:pPr>
                <a:endParaRPr lang="zh-CN" altLang="en-US" sz="1400"/>
              </a:p>
            </p:txBody>
          </p:sp>
          <p:sp>
            <p:nvSpPr>
              <p:cNvPr id="10" name="平行四边形 9"/>
              <p:cNvSpPr/>
              <p:nvPr>
                <p:custDataLst>
                  <p:tags r:id="rId5"/>
                </p:custDataLst>
              </p:nvPr>
            </p:nvSpPr>
            <p:spPr>
              <a:xfrm>
                <a:off x="2898008" y="1830012"/>
                <a:ext cx="1690682" cy="647789"/>
              </a:xfrm>
              <a:prstGeom prst="parallelogram">
                <a:avLst/>
              </a:prstGeom>
              <a:solidFill>
                <a:srgbClr val="58B6C0"/>
              </a:solidFill>
              <a:ln>
                <a:noFill/>
              </a:ln>
              <a:effectLst>
                <a:outerShdw blurRad="50800" dist="38100" dir="5400000" algn="t" rotWithShape="0">
                  <a:prstClr val="black">
                    <a:alpha val="40000"/>
                  </a:prstClr>
                </a:outerShdw>
              </a:effectLst>
            </p:spPr>
            <p:style>
              <a:lnRef idx="2">
                <a:srgbClr val="3494BA">
                  <a:shade val="50000"/>
                </a:srgbClr>
              </a:lnRef>
              <a:fillRef idx="1">
                <a:srgbClr val="3494BA"/>
              </a:fillRef>
              <a:effectRef idx="0">
                <a:srgbClr val="3494BA"/>
              </a:effectRef>
              <a:fontRef idx="minor">
                <a:sysClr val="window" lastClr="FFFFFF"/>
              </a:fontRef>
            </p:style>
            <p:txBody>
              <a:bodyPr anchor="ctr">
                <a:normAutofit/>
              </a:bodyPr>
              <a:p>
                <a:pPr algn="ctr" eaLnBrk="1" hangingPunct="1">
                  <a:spcBef>
                    <a:spcPts val="0"/>
                  </a:spcBef>
                  <a:spcAft>
                    <a:spcPts val="0"/>
                  </a:spcAft>
                  <a:defRPr/>
                </a:pPr>
                <a:r>
                  <a:rPr lang="zh-CN" altLang="en-US" dirty="0">
                    <a:solidFill>
                      <a:srgbClr val="FFFFFF"/>
                    </a:solidFill>
                  </a:rPr>
                  <a:t>5. 中庸</a:t>
                </a:r>
                <a:endParaRPr lang="zh-CN" altLang="en-US" dirty="0">
                  <a:solidFill>
                    <a:srgbClr val="FFFFFF"/>
                  </a:solidFill>
                </a:endParaRPr>
              </a:p>
            </p:txBody>
          </p:sp>
        </p:grpSp>
      </p:grpSp>
      <p:grpSp>
        <p:nvGrpSpPr>
          <p:cNvPr id="11" name="组合 10"/>
          <p:cNvGrpSpPr/>
          <p:nvPr>
            <p:custDataLst>
              <p:tags r:id="rId6"/>
            </p:custDataLst>
          </p:nvPr>
        </p:nvGrpSpPr>
        <p:grpSpPr>
          <a:xfrm>
            <a:off x="4514850" y="1700530"/>
            <a:ext cx="3397885" cy="3796665"/>
            <a:chOff x="2647622" y="1830012"/>
            <a:chExt cx="4375747" cy="2686146"/>
          </a:xfrm>
        </p:grpSpPr>
        <p:sp>
          <p:nvSpPr>
            <p:cNvPr id="12" name="矩形 11"/>
            <p:cNvSpPr/>
            <p:nvPr>
              <p:custDataLst>
                <p:tags r:id="rId7"/>
              </p:custDataLst>
            </p:nvPr>
          </p:nvSpPr>
          <p:spPr>
            <a:xfrm>
              <a:off x="2647622" y="4318605"/>
              <a:ext cx="4375747" cy="197553"/>
            </a:xfrm>
            <a:prstGeom prst="rect">
              <a:avLst/>
            </a:prstGeom>
            <a:solidFill>
              <a:srgbClr val="3494BA"/>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87500"/>
            </a:bodyPr>
            <a:p>
              <a:pPr algn="ctr" eaLnBrk="1" hangingPunct="1">
                <a:spcBef>
                  <a:spcPts val="0"/>
                </a:spcBef>
                <a:spcAft>
                  <a:spcPts val="0"/>
                </a:spcAft>
                <a:defRPr/>
              </a:pPr>
              <a:endParaRPr lang="zh-CN" altLang="en-US" sz="1400">
                <a:solidFill>
                  <a:srgbClr val="61972B"/>
                </a:solidFill>
              </a:endParaRPr>
            </a:p>
          </p:txBody>
        </p:sp>
        <p:sp>
          <p:nvSpPr>
            <p:cNvPr id="13" name="任意多边形 12"/>
            <p:cNvSpPr/>
            <p:nvPr>
              <p:custDataLst>
                <p:tags r:id="rId8"/>
              </p:custDataLst>
            </p:nvPr>
          </p:nvSpPr>
          <p:spPr>
            <a:xfrm>
              <a:off x="2647622" y="2039049"/>
              <a:ext cx="4375747" cy="2421167"/>
            </a:xfrm>
            <a:custGeom>
              <a:avLst/>
              <a:gdLst>
                <a:gd name="connsiteX0" fmla="*/ 0 w 3024000"/>
                <a:gd name="connsiteY0" fmla="*/ 0 h 1673225"/>
                <a:gd name="connsiteX1" fmla="*/ 3024000 w 3024000"/>
                <a:gd name="connsiteY1" fmla="*/ 0 h 1673225"/>
                <a:gd name="connsiteX2" fmla="*/ 3024000 w 3024000"/>
                <a:gd name="connsiteY2" fmla="*/ 1584325 h 1673225"/>
                <a:gd name="connsiteX3" fmla="*/ 1580797 w 3024000"/>
                <a:gd name="connsiteY3" fmla="*/ 1584325 h 1673225"/>
                <a:gd name="connsiteX4" fmla="*/ 1524000 w 3024000"/>
                <a:gd name="connsiteY4" fmla="*/ 1673225 h 1673225"/>
                <a:gd name="connsiteX5" fmla="*/ 1467203 w 3024000"/>
                <a:gd name="connsiteY5" fmla="*/ 1584325 h 1673225"/>
                <a:gd name="connsiteX6" fmla="*/ 0 w 3024000"/>
                <a:gd name="connsiteY6" fmla="*/ 1584325 h 167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000" h="1673225">
                  <a:moveTo>
                    <a:pt x="0" y="0"/>
                  </a:moveTo>
                  <a:lnTo>
                    <a:pt x="3024000" y="0"/>
                  </a:lnTo>
                  <a:lnTo>
                    <a:pt x="3024000" y="1584325"/>
                  </a:lnTo>
                  <a:lnTo>
                    <a:pt x="1580797" y="1584325"/>
                  </a:lnTo>
                  <a:lnTo>
                    <a:pt x="1524000" y="1673225"/>
                  </a:lnTo>
                  <a:lnTo>
                    <a:pt x="1467203" y="1584325"/>
                  </a:lnTo>
                  <a:lnTo>
                    <a:pt x="0" y="1584325"/>
                  </a:lnTo>
                  <a:close/>
                </a:path>
              </a:pathLst>
            </a:custGeom>
            <a:solidFill>
              <a:srgbClr val="3494BA">
                <a:lumMod val="20000"/>
                <a:lumOff val="80000"/>
              </a:srgbClr>
            </a:solidFill>
            <a:ln>
              <a:noFill/>
            </a:ln>
          </p:spPr>
          <p:style>
            <a:lnRef idx="2">
              <a:srgbClr val="3494BA">
                <a:shade val="50000"/>
              </a:srgbClr>
            </a:lnRef>
            <a:fillRef idx="1">
              <a:srgbClr val="3494BA"/>
            </a:fillRef>
            <a:effectRef idx="0">
              <a:srgbClr val="3494BA"/>
            </a:effectRef>
            <a:fontRef idx="minor">
              <a:sysClr val="window" lastClr="FFFFFF"/>
            </a:fontRef>
          </p:style>
          <p:txBody>
            <a:bodyPr wrap="square" anchor="ctr">
              <a:normAutofit/>
            </a:bodyPr>
            <a:p>
              <a:pPr algn="ctr">
                <a:defRPr/>
              </a:pPr>
              <a:endParaRPr lang="da-DK" altLang="zh-CN" sz="1800" kern="0" dirty="0">
                <a:solidFill>
                  <a:srgbClr val="3494BA"/>
                </a:solidFill>
              </a:endParaRPr>
            </a:p>
          </p:txBody>
        </p:sp>
        <p:grpSp>
          <p:nvGrpSpPr>
            <p:cNvPr id="42" name="组合 41"/>
            <p:cNvGrpSpPr/>
            <p:nvPr/>
          </p:nvGrpSpPr>
          <p:grpSpPr>
            <a:xfrm>
              <a:off x="2936107" y="1830012"/>
              <a:ext cx="3754253" cy="647789"/>
              <a:chOff x="2898008" y="1830012"/>
              <a:chExt cx="1690682" cy="647789"/>
            </a:xfrm>
          </p:grpSpPr>
          <p:sp>
            <p:nvSpPr>
              <p:cNvPr id="43" name="任意多边形 42"/>
              <p:cNvSpPr/>
              <p:nvPr>
                <p:custDataLst>
                  <p:tags r:id="rId9"/>
                </p:custDataLst>
              </p:nvPr>
            </p:nvSpPr>
            <p:spPr>
              <a:xfrm>
                <a:off x="4501399" y="1830012"/>
                <a:ext cx="87291" cy="220524"/>
              </a:xfrm>
              <a:custGeom>
                <a:avLst/>
                <a:gdLst>
                  <a:gd name="connsiteX0" fmla="*/ 59531 w 59531"/>
                  <a:gd name="connsiteY0" fmla="*/ 0 h 152400"/>
                  <a:gd name="connsiteX1" fmla="*/ 0 w 59531"/>
                  <a:gd name="connsiteY1" fmla="*/ 152400 h 152400"/>
                  <a:gd name="connsiteX2" fmla="*/ 54768 w 59531"/>
                  <a:gd name="connsiteY2" fmla="*/ 142875 h 152400"/>
                  <a:gd name="connsiteX3" fmla="*/ 59531 w 59531"/>
                  <a:gd name="connsiteY3" fmla="*/ 0 h 152400"/>
                </a:gdLst>
                <a:ahLst/>
                <a:cxnLst>
                  <a:cxn ang="0">
                    <a:pos x="connsiteX0" y="connsiteY0"/>
                  </a:cxn>
                  <a:cxn ang="0">
                    <a:pos x="connsiteX1" y="connsiteY1"/>
                  </a:cxn>
                  <a:cxn ang="0">
                    <a:pos x="connsiteX2" y="connsiteY2"/>
                  </a:cxn>
                  <a:cxn ang="0">
                    <a:pos x="connsiteX3" y="connsiteY3"/>
                  </a:cxn>
                </a:cxnLst>
                <a:rect l="l" t="t" r="r" b="b"/>
                <a:pathLst>
                  <a:path w="59531" h="152400">
                    <a:moveTo>
                      <a:pt x="59531" y="0"/>
                    </a:moveTo>
                    <a:lnTo>
                      <a:pt x="0" y="152400"/>
                    </a:lnTo>
                    <a:lnTo>
                      <a:pt x="54768" y="142875"/>
                    </a:lnTo>
                    <a:lnTo>
                      <a:pt x="59531" y="0"/>
                    </a:lnTo>
                    <a:close/>
                  </a:path>
                </a:pathLst>
              </a:custGeom>
              <a:solidFill>
                <a:sysClr val="windowText" lastClr="000000">
                  <a:lumMod val="65000"/>
                  <a:lumOff val="35000"/>
                </a:sysClr>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62500" lnSpcReduction="20000"/>
              </a:bodyPr>
              <a:p>
                <a:pPr algn="ctr" eaLnBrk="1" hangingPunct="1">
                  <a:spcBef>
                    <a:spcPts val="0"/>
                  </a:spcBef>
                  <a:spcAft>
                    <a:spcPts val="0"/>
                  </a:spcAft>
                  <a:defRPr/>
                </a:pPr>
                <a:endParaRPr lang="zh-CN" altLang="en-US" sz="1400"/>
              </a:p>
            </p:txBody>
          </p:sp>
          <p:sp>
            <p:nvSpPr>
              <p:cNvPr id="44" name="平行四边形 43"/>
              <p:cNvSpPr/>
              <p:nvPr>
                <p:custDataLst>
                  <p:tags r:id="rId10"/>
                </p:custDataLst>
              </p:nvPr>
            </p:nvSpPr>
            <p:spPr>
              <a:xfrm>
                <a:off x="2898008" y="1830012"/>
                <a:ext cx="1690682" cy="647789"/>
              </a:xfrm>
              <a:prstGeom prst="parallelogram">
                <a:avLst/>
              </a:prstGeom>
              <a:solidFill>
                <a:srgbClr val="58B6C0"/>
              </a:solidFill>
              <a:ln>
                <a:noFill/>
              </a:ln>
              <a:effectLst>
                <a:outerShdw blurRad="50800" dist="38100" dir="5400000" algn="t" rotWithShape="0">
                  <a:prstClr val="black">
                    <a:alpha val="40000"/>
                  </a:prstClr>
                </a:outerShdw>
              </a:effectLst>
            </p:spPr>
            <p:style>
              <a:lnRef idx="2">
                <a:srgbClr val="3494BA">
                  <a:shade val="50000"/>
                </a:srgbClr>
              </a:lnRef>
              <a:fillRef idx="1">
                <a:srgbClr val="3494BA"/>
              </a:fillRef>
              <a:effectRef idx="0">
                <a:srgbClr val="3494BA"/>
              </a:effectRef>
              <a:fontRef idx="minor">
                <a:sysClr val="window" lastClr="FFFFFF"/>
              </a:fontRef>
            </p:style>
            <p:txBody>
              <a:bodyPr anchor="ctr">
                <a:normAutofit/>
              </a:bodyPr>
              <a:p>
                <a:pPr algn="ctr" eaLnBrk="1" hangingPunct="1">
                  <a:spcBef>
                    <a:spcPts val="0"/>
                  </a:spcBef>
                  <a:spcAft>
                    <a:spcPts val="0"/>
                  </a:spcAft>
                  <a:defRPr/>
                </a:pPr>
                <a:r>
                  <a:rPr lang="zh-CN" altLang="en-US" dirty="0">
                    <a:solidFill>
                      <a:srgbClr val="FFFFFF"/>
                    </a:solidFill>
                  </a:rPr>
                  <a:t>6. 不争</a:t>
                </a:r>
                <a:endParaRPr lang="zh-CN" altLang="en-US" dirty="0">
                  <a:solidFill>
                    <a:srgbClr val="FFFFFF"/>
                  </a:solidFill>
                </a:endParaRPr>
              </a:p>
            </p:txBody>
          </p:sp>
        </p:grpSp>
      </p:grpSp>
      <p:grpSp>
        <p:nvGrpSpPr>
          <p:cNvPr id="45" name="组合 44"/>
          <p:cNvGrpSpPr/>
          <p:nvPr>
            <p:custDataLst>
              <p:tags r:id="rId11"/>
            </p:custDataLst>
          </p:nvPr>
        </p:nvGrpSpPr>
        <p:grpSpPr>
          <a:xfrm>
            <a:off x="8159750" y="1700530"/>
            <a:ext cx="3397885" cy="3796665"/>
            <a:chOff x="2647622" y="1830012"/>
            <a:chExt cx="4375747" cy="2686146"/>
          </a:xfrm>
        </p:grpSpPr>
        <p:sp>
          <p:nvSpPr>
            <p:cNvPr id="46" name="矩形 45"/>
            <p:cNvSpPr/>
            <p:nvPr>
              <p:custDataLst>
                <p:tags r:id="rId12"/>
              </p:custDataLst>
            </p:nvPr>
          </p:nvSpPr>
          <p:spPr>
            <a:xfrm>
              <a:off x="2647622" y="4318605"/>
              <a:ext cx="4375747" cy="197553"/>
            </a:xfrm>
            <a:prstGeom prst="rect">
              <a:avLst/>
            </a:prstGeom>
            <a:solidFill>
              <a:srgbClr val="3494BA"/>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87500"/>
            </a:bodyPr>
            <a:p>
              <a:pPr algn="ctr" eaLnBrk="1" hangingPunct="1">
                <a:spcBef>
                  <a:spcPts val="0"/>
                </a:spcBef>
                <a:spcAft>
                  <a:spcPts val="0"/>
                </a:spcAft>
                <a:defRPr/>
              </a:pPr>
              <a:endParaRPr lang="zh-CN" altLang="en-US" sz="1400">
                <a:solidFill>
                  <a:srgbClr val="61972B"/>
                </a:solidFill>
              </a:endParaRPr>
            </a:p>
          </p:txBody>
        </p:sp>
        <p:sp>
          <p:nvSpPr>
            <p:cNvPr id="47" name="任意多边形 46"/>
            <p:cNvSpPr/>
            <p:nvPr>
              <p:custDataLst>
                <p:tags r:id="rId13"/>
              </p:custDataLst>
            </p:nvPr>
          </p:nvSpPr>
          <p:spPr>
            <a:xfrm>
              <a:off x="2647622" y="2039049"/>
              <a:ext cx="4375747" cy="2421167"/>
            </a:xfrm>
            <a:custGeom>
              <a:avLst/>
              <a:gdLst>
                <a:gd name="connsiteX0" fmla="*/ 0 w 3024000"/>
                <a:gd name="connsiteY0" fmla="*/ 0 h 1673225"/>
                <a:gd name="connsiteX1" fmla="*/ 3024000 w 3024000"/>
                <a:gd name="connsiteY1" fmla="*/ 0 h 1673225"/>
                <a:gd name="connsiteX2" fmla="*/ 3024000 w 3024000"/>
                <a:gd name="connsiteY2" fmla="*/ 1584325 h 1673225"/>
                <a:gd name="connsiteX3" fmla="*/ 1580797 w 3024000"/>
                <a:gd name="connsiteY3" fmla="*/ 1584325 h 1673225"/>
                <a:gd name="connsiteX4" fmla="*/ 1524000 w 3024000"/>
                <a:gd name="connsiteY4" fmla="*/ 1673225 h 1673225"/>
                <a:gd name="connsiteX5" fmla="*/ 1467203 w 3024000"/>
                <a:gd name="connsiteY5" fmla="*/ 1584325 h 1673225"/>
                <a:gd name="connsiteX6" fmla="*/ 0 w 3024000"/>
                <a:gd name="connsiteY6" fmla="*/ 1584325 h 167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000" h="1673225">
                  <a:moveTo>
                    <a:pt x="0" y="0"/>
                  </a:moveTo>
                  <a:lnTo>
                    <a:pt x="3024000" y="0"/>
                  </a:lnTo>
                  <a:lnTo>
                    <a:pt x="3024000" y="1584325"/>
                  </a:lnTo>
                  <a:lnTo>
                    <a:pt x="1580797" y="1584325"/>
                  </a:lnTo>
                  <a:lnTo>
                    <a:pt x="1524000" y="1673225"/>
                  </a:lnTo>
                  <a:lnTo>
                    <a:pt x="1467203" y="1584325"/>
                  </a:lnTo>
                  <a:lnTo>
                    <a:pt x="0" y="1584325"/>
                  </a:lnTo>
                  <a:close/>
                </a:path>
              </a:pathLst>
            </a:custGeom>
            <a:solidFill>
              <a:srgbClr val="3494BA">
                <a:lumMod val="20000"/>
                <a:lumOff val="80000"/>
              </a:srgbClr>
            </a:solidFill>
            <a:ln>
              <a:noFill/>
            </a:ln>
          </p:spPr>
          <p:style>
            <a:lnRef idx="2">
              <a:srgbClr val="3494BA">
                <a:shade val="50000"/>
              </a:srgbClr>
            </a:lnRef>
            <a:fillRef idx="1">
              <a:srgbClr val="3494BA"/>
            </a:fillRef>
            <a:effectRef idx="0">
              <a:srgbClr val="3494BA"/>
            </a:effectRef>
            <a:fontRef idx="minor">
              <a:sysClr val="window" lastClr="FFFFFF"/>
            </a:fontRef>
          </p:style>
          <p:txBody>
            <a:bodyPr wrap="square" anchor="ctr">
              <a:normAutofit/>
            </a:bodyPr>
            <a:p>
              <a:pPr algn="ctr">
                <a:defRPr/>
              </a:pPr>
              <a:endParaRPr lang="da-DK" altLang="zh-CN" sz="1800" kern="0" dirty="0">
                <a:solidFill>
                  <a:srgbClr val="3494BA"/>
                </a:solidFill>
              </a:endParaRPr>
            </a:p>
          </p:txBody>
        </p:sp>
        <p:grpSp>
          <p:nvGrpSpPr>
            <p:cNvPr id="48" name="组合 47"/>
            <p:cNvGrpSpPr/>
            <p:nvPr/>
          </p:nvGrpSpPr>
          <p:grpSpPr>
            <a:xfrm>
              <a:off x="2936107" y="1830012"/>
              <a:ext cx="3754253" cy="647789"/>
              <a:chOff x="2898008" y="1830012"/>
              <a:chExt cx="1690682" cy="647789"/>
            </a:xfrm>
          </p:grpSpPr>
          <p:sp>
            <p:nvSpPr>
              <p:cNvPr id="14" name="任意多边形 13"/>
              <p:cNvSpPr/>
              <p:nvPr>
                <p:custDataLst>
                  <p:tags r:id="rId14"/>
                </p:custDataLst>
              </p:nvPr>
            </p:nvSpPr>
            <p:spPr>
              <a:xfrm>
                <a:off x="4501399" y="1830012"/>
                <a:ext cx="87291" cy="220524"/>
              </a:xfrm>
              <a:custGeom>
                <a:avLst/>
                <a:gdLst>
                  <a:gd name="connsiteX0" fmla="*/ 59531 w 59531"/>
                  <a:gd name="connsiteY0" fmla="*/ 0 h 152400"/>
                  <a:gd name="connsiteX1" fmla="*/ 0 w 59531"/>
                  <a:gd name="connsiteY1" fmla="*/ 152400 h 152400"/>
                  <a:gd name="connsiteX2" fmla="*/ 54768 w 59531"/>
                  <a:gd name="connsiteY2" fmla="*/ 142875 h 152400"/>
                  <a:gd name="connsiteX3" fmla="*/ 59531 w 59531"/>
                  <a:gd name="connsiteY3" fmla="*/ 0 h 152400"/>
                </a:gdLst>
                <a:ahLst/>
                <a:cxnLst>
                  <a:cxn ang="0">
                    <a:pos x="connsiteX0" y="connsiteY0"/>
                  </a:cxn>
                  <a:cxn ang="0">
                    <a:pos x="connsiteX1" y="connsiteY1"/>
                  </a:cxn>
                  <a:cxn ang="0">
                    <a:pos x="connsiteX2" y="connsiteY2"/>
                  </a:cxn>
                  <a:cxn ang="0">
                    <a:pos x="connsiteX3" y="connsiteY3"/>
                  </a:cxn>
                </a:cxnLst>
                <a:rect l="l" t="t" r="r" b="b"/>
                <a:pathLst>
                  <a:path w="59531" h="152400">
                    <a:moveTo>
                      <a:pt x="59531" y="0"/>
                    </a:moveTo>
                    <a:lnTo>
                      <a:pt x="0" y="152400"/>
                    </a:lnTo>
                    <a:lnTo>
                      <a:pt x="54768" y="142875"/>
                    </a:lnTo>
                    <a:lnTo>
                      <a:pt x="59531" y="0"/>
                    </a:lnTo>
                    <a:close/>
                  </a:path>
                </a:pathLst>
              </a:custGeom>
              <a:solidFill>
                <a:sysClr val="windowText" lastClr="000000">
                  <a:lumMod val="65000"/>
                  <a:lumOff val="35000"/>
                </a:sysClr>
              </a:solidFill>
              <a:ln>
                <a:noFill/>
              </a:ln>
            </p:spPr>
            <p:style>
              <a:lnRef idx="2">
                <a:srgbClr val="3494BA">
                  <a:shade val="50000"/>
                </a:srgbClr>
              </a:lnRef>
              <a:fillRef idx="1">
                <a:srgbClr val="3494BA"/>
              </a:fillRef>
              <a:effectRef idx="0">
                <a:srgbClr val="3494BA"/>
              </a:effectRef>
              <a:fontRef idx="minor">
                <a:sysClr val="window" lastClr="FFFFFF"/>
              </a:fontRef>
            </p:style>
            <p:txBody>
              <a:bodyPr anchor="ctr">
                <a:normAutofit fontScale="62500" lnSpcReduction="20000"/>
              </a:bodyPr>
              <a:p>
                <a:pPr algn="ctr" eaLnBrk="1" hangingPunct="1">
                  <a:spcBef>
                    <a:spcPts val="0"/>
                  </a:spcBef>
                  <a:spcAft>
                    <a:spcPts val="0"/>
                  </a:spcAft>
                  <a:defRPr/>
                </a:pPr>
                <a:endParaRPr lang="zh-CN" altLang="en-US" sz="1400"/>
              </a:p>
            </p:txBody>
          </p:sp>
          <p:sp>
            <p:nvSpPr>
              <p:cNvPr id="15" name="平行四边形 14"/>
              <p:cNvSpPr/>
              <p:nvPr>
                <p:custDataLst>
                  <p:tags r:id="rId15"/>
                </p:custDataLst>
              </p:nvPr>
            </p:nvSpPr>
            <p:spPr>
              <a:xfrm>
                <a:off x="2898008" y="1830012"/>
                <a:ext cx="1690682" cy="647789"/>
              </a:xfrm>
              <a:prstGeom prst="parallelogram">
                <a:avLst/>
              </a:prstGeom>
              <a:solidFill>
                <a:srgbClr val="58B6C0"/>
              </a:solidFill>
              <a:ln>
                <a:noFill/>
              </a:ln>
              <a:effectLst>
                <a:outerShdw blurRad="50800" dist="38100" dir="5400000" algn="t" rotWithShape="0">
                  <a:prstClr val="black">
                    <a:alpha val="40000"/>
                  </a:prstClr>
                </a:outerShdw>
              </a:effectLst>
            </p:spPr>
            <p:style>
              <a:lnRef idx="2">
                <a:srgbClr val="3494BA">
                  <a:shade val="50000"/>
                </a:srgbClr>
              </a:lnRef>
              <a:fillRef idx="1">
                <a:srgbClr val="3494BA"/>
              </a:fillRef>
              <a:effectRef idx="0">
                <a:srgbClr val="3494BA"/>
              </a:effectRef>
              <a:fontRef idx="minor">
                <a:sysClr val="window" lastClr="FFFFFF"/>
              </a:fontRef>
            </p:style>
            <p:txBody>
              <a:bodyPr anchor="ctr">
                <a:normAutofit/>
              </a:bodyPr>
              <a:p>
                <a:pPr algn="ctr" eaLnBrk="1" hangingPunct="1">
                  <a:spcBef>
                    <a:spcPts val="0"/>
                  </a:spcBef>
                  <a:spcAft>
                    <a:spcPts val="0"/>
                  </a:spcAft>
                  <a:defRPr/>
                </a:pPr>
                <a:r>
                  <a:rPr lang="zh-CN" altLang="en-US" dirty="0">
                    <a:solidFill>
                      <a:srgbClr val="FFFFFF"/>
                    </a:solidFill>
                  </a:rPr>
                  <a:t>7. 虚心</a:t>
                </a:r>
                <a:endParaRPr lang="zh-CN" altLang="en-US" dirty="0">
                  <a:solidFill>
                    <a:srgbClr val="FFFFFF"/>
                  </a:solidFill>
                </a:endParaRPr>
              </a:p>
            </p:txBody>
          </p:sp>
        </p:grpSp>
      </p:grpSp>
      <p:sp>
        <p:nvSpPr>
          <p:cNvPr id="16" name="文本框 15"/>
          <p:cNvSpPr txBox="1"/>
          <p:nvPr>
            <p:custDataLst>
              <p:tags r:id="rId16"/>
            </p:custDataLst>
          </p:nvPr>
        </p:nvSpPr>
        <p:spPr>
          <a:xfrm>
            <a:off x="1116330" y="3131820"/>
            <a:ext cx="2834640" cy="1790065"/>
          </a:xfrm>
          <a:prstGeom prst="rect">
            <a:avLst/>
          </a:prstGeom>
          <a:noFill/>
        </p:spPr>
        <p:txBody>
          <a:bodyPr wrap="square" rtlCol="0" anchor="ctr" anchorCtr="0">
            <a:normAutofit fontScale="90000"/>
          </a:bodyPr>
          <a:p>
            <a:pPr algn="l" fontAlgn="auto">
              <a:lnSpc>
                <a:spcPct val="150000"/>
              </a:lnSpc>
            </a:pPr>
            <a:r>
              <a:rPr lang="da-DK" altLang="zh-CN" kern="0" dirty="0">
                <a:solidFill>
                  <a:sysClr val="windowText" lastClr="000000">
                    <a:lumMod val="95000"/>
                    <a:lumOff val="5000"/>
                  </a:sysClr>
                </a:solidFill>
              </a:rPr>
              <a:t>中庸，以过犹不及为核心，为人处世追求适量、守度、得当，既不过头，也无不及，</a:t>
            </a:r>
            <a:endParaRPr lang="da-DK" altLang="zh-CN" kern="0" dirty="0">
              <a:solidFill>
                <a:sysClr val="windowText" lastClr="000000">
                  <a:lumMod val="95000"/>
                  <a:lumOff val="5000"/>
                </a:sysClr>
              </a:solidFill>
            </a:endParaRPr>
          </a:p>
          <a:p>
            <a:pPr algn="l" fontAlgn="auto">
              <a:lnSpc>
                <a:spcPct val="150000"/>
              </a:lnSpc>
            </a:pPr>
            <a:r>
              <a:rPr lang="da-DK" altLang="zh-CN" kern="0" dirty="0">
                <a:solidFill>
                  <a:sysClr val="windowText" lastClr="000000">
                    <a:lumMod val="95000"/>
                    <a:lumOff val="5000"/>
                  </a:sysClr>
                </a:solidFill>
              </a:rPr>
              <a:t>不偏不倚，恰到好处。</a:t>
            </a:r>
            <a:endParaRPr lang="da-DK" altLang="zh-CN" kern="0" dirty="0">
              <a:solidFill>
                <a:sysClr val="windowText" lastClr="000000">
                  <a:lumMod val="95000"/>
                  <a:lumOff val="5000"/>
                </a:sysClr>
              </a:solidFill>
            </a:endParaRPr>
          </a:p>
        </p:txBody>
      </p:sp>
      <p:sp>
        <p:nvSpPr>
          <p:cNvPr id="52" name="文本框 51"/>
          <p:cNvSpPr txBox="1"/>
          <p:nvPr>
            <p:custDataLst>
              <p:tags r:id="rId17"/>
            </p:custDataLst>
          </p:nvPr>
        </p:nvSpPr>
        <p:spPr>
          <a:xfrm>
            <a:off x="4791075" y="3039745"/>
            <a:ext cx="2834640" cy="1534160"/>
          </a:xfrm>
          <a:prstGeom prst="rect">
            <a:avLst/>
          </a:prstGeom>
          <a:noFill/>
        </p:spPr>
        <p:txBody>
          <a:bodyPr wrap="square" tIns="46800" bIns="46800" rtlCol="0" anchor="ctr" anchorCtr="0"/>
          <a:p>
            <a:pPr algn="l" fontAlgn="auto">
              <a:lnSpc>
                <a:spcPct val="150000"/>
              </a:lnSpc>
            </a:pPr>
            <a:r>
              <a:rPr lang="da-DK" altLang="zh-CN" sz="1600" kern="0" dirty="0">
                <a:solidFill>
                  <a:sysClr val="windowText" lastClr="000000">
                    <a:lumMod val="95000"/>
                    <a:lumOff val="5000"/>
                  </a:sysClr>
                </a:solidFill>
              </a:rPr>
              <a:t>正因为你不争，所以天下才没人能和你争，这才是最高境界，是“不战而屈人之兵”的竞争大智慧。</a:t>
            </a:r>
            <a:endParaRPr lang="da-DK" altLang="zh-CN" sz="1600" kern="0" dirty="0">
              <a:solidFill>
                <a:sysClr val="windowText" lastClr="000000">
                  <a:lumMod val="95000"/>
                  <a:lumOff val="5000"/>
                </a:sysClr>
              </a:solidFill>
            </a:endParaRPr>
          </a:p>
        </p:txBody>
      </p:sp>
      <p:sp>
        <p:nvSpPr>
          <p:cNvPr id="53" name="文本框 52"/>
          <p:cNvSpPr txBox="1"/>
          <p:nvPr>
            <p:custDataLst>
              <p:tags r:id="rId18"/>
            </p:custDataLst>
          </p:nvPr>
        </p:nvSpPr>
        <p:spPr>
          <a:xfrm>
            <a:off x="8441055" y="2569210"/>
            <a:ext cx="2834640" cy="2193290"/>
          </a:xfrm>
          <a:prstGeom prst="rect">
            <a:avLst/>
          </a:prstGeom>
          <a:noFill/>
        </p:spPr>
        <p:txBody>
          <a:bodyPr wrap="square" rtlCol="0" anchor="ctr" anchorCtr="0"/>
          <a:p>
            <a:pPr algn="l" fontAlgn="auto">
              <a:lnSpc>
                <a:spcPct val="150000"/>
              </a:lnSpc>
            </a:pPr>
            <a:r>
              <a:rPr lang="da-DK" altLang="zh-CN" sz="1600" kern="0" dirty="0">
                <a:solidFill>
                  <a:sysClr val="windowText" lastClr="000000">
                    <a:lumMod val="95000"/>
                    <a:lumOff val="5000"/>
                  </a:sysClr>
                </a:solidFill>
              </a:rPr>
              <a:t>虚心还是一种德行，体现出一种容人的度量，包容那些对你有偏见的人，包容那些对你进行诽谤攻击的人。</a:t>
            </a:r>
            <a:endParaRPr lang="da-DK" altLang="zh-CN" sz="1600" kern="0" dirty="0">
              <a:solidFill>
                <a:sysClr val="windowText" lastClr="000000">
                  <a:lumMod val="95000"/>
                  <a:lumOff val="5000"/>
                </a:sys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三、电子邮件</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424624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（一）电子邮件的概念</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电子邮件（E-mail，也被大家昵称为“伊妹儿”）是 Internet 应用最广的服务。通过网络的电子邮件系统，可以用非常低廉的价格（不管发送到哪里，都只需负担电话费或网费即可），以非常快速的方式（几秒之内可以发送到世界上任何你指定的目的地），与世界上任何一个角落的网络用户联系，这些电子邮件可以是文字、图像、声音等各种方式。同时，可以得到大量免费的新闻、专题邮件，并实现轻松的信息搜索。这是任何传统的方式都无法相比的。正是由于电子邮件的使用简易、投递迅速、收费低廉、易于保存、全球畅通无阻，使得电子邮件被广泛地应用，它使人们的交流方式得到了极大的改变。</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5" name="图片 134"/>
          <p:cNvPicPr/>
          <p:nvPr/>
        </p:nvPicPr>
        <p:blipFill>
          <a:blip r:embed="rId1"/>
          <a:stretch>
            <a:fillRect/>
          </a:stretch>
        </p:blipFill>
        <p:spPr>
          <a:xfrm>
            <a:off x="6890385" y="1440180"/>
            <a:ext cx="4558030" cy="37376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blinds(horizontal)">
                                      <p:cBhvr>
                                        <p:cTn id="7"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二、消息的特点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矩形 1"/>
          <p:cNvSpPr/>
          <p:nvPr>
            <p:custDataLst>
              <p:tags r:id="rId1"/>
            </p:custDataLst>
          </p:nvPr>
        </p:nvSpPr>
        <p:spPr>
          <a:xfrm>
            <a:off x="2745105" y="1115695"/>
            <a:ext cx="3223260" cy="835025"/>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内容真实，事实准确</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5" name="文本框 4"/>
          <p:cNvSpPr txBox="1"/>
          <p:nvPr>
            <p:custDataLst>
              <p:tags r:id="rId2"/>
            </p:custDataLst>
          </p:nvPr>
        </p:nvSpPr>
        <p:spPr>
          <a:xfrm>
            <a:off x="1371031" y="91781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F74AD"/>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01</a:t>
            </a:r>
            <a:endParaRPr lang="zh-CN" altLang="en-US" sz="8000" b="1" spc="300" dirty="0">
              <a:solidFill>
                <a:srgbClr val="1F74AD"/>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6" name="矩形 5"/>
          <p:cNvSpPr/>
          <p:nvPr>
            <p:custDataLst>
              <p:tags r:id="rId3"/>
            </p:custDataLst>
          </p:nvPr>
        </p:nvSpPr>
        <p:spPr>
          <a:xfrm>
            <a:off x="1372597" y="2167124"/>
            <a:ext cx="4225324" cy="978729"/>
          </a:xfrm>
          <a:prstGeom prst="rect">
            <a:avLst/>
          </a:prstGeom>
        </p:spPr>
        <p:txBody>
          <a:bodyPr wrap="square" lIns="91440" tIns="45720" rIns="91440" bIns="45720">
            <a:normAutofit/>
          </a:bodyPr>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真实是消息的生命，是力量所在。事实是它的本源，也是它令人信服的基础。</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8" name="矩形 7"/>
          <p:cNvSpPr/>
          <p:nvPr>
            <p:custDataLst>
              <p:tags r:id="rId4"/>
            </p:custDataLst>
          </p:nvPr>
        </p:nvSpPr>
        <p:spPr>
          <a:xfrm>
            <a:off x="7941829" y="1115743"/>
            <a:ext cx="2851200"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内容新鲜，有价值</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6567705" y="91781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3498DB"/>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02</a:t>
            </a:r>
            <a:endParaRPr lang="zh-CN" altLang="en-US" sz="8000" b="1" spc="300" dirty="0">
              <a:solidFill>
                <a:srgbClr val="3498DB"/>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0" name="矩形 9"/>
          <p:cNvSpPr/>
          <p:nvPr>
            <p:custDataLst>
              <p:tags r:id="rId6"/>
            </p:custDataLst>
          </p:nvPr>
        </p:nvSpPr>
        <p:spPr>
          <a:xfrm>
            <a:off x="6569271" y="2167124"/>
            <a:ext cx="4223758" cy="978729"/>
          </a:xfrm>
          <a:prstGeom prst="rect">
            <a:avLst/>
          </a:prstGeom>
        </p:spPr>
        <p:txBody>
          <a:bodyPr wrap="square" lIns="91440" tIns="45720" rIns="91440" bIns="45720">
            <a:normAutofit/>
          </a:bodyPr>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消息贵在新，而且有认识、启迪和指导意义。消息只有新，才能引起读者的注意，先睹为快。</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3" name="矩形 12"/>
          <p:cNvSpPr/>
          <p:nvPr>
            <p:custDataLst>
              <p:tags r:id="rId7"/>
            </p:custDataLst>
          </p:nvPr>
        </p:nvSpPr>
        <p:spPr>
          <a:xfrm>
            <a:off x="2745105" y="3540760"/>
            <a:ext cx="3222625" cy="835025"/>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要迅速及时，有时效性</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1371031" y="334257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AA3AA"/>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03</a:t>
            </a:r>
            <a:endParaRPr lang="zh-CN" altLang="en-US" sz="8000" b="1" spc="300" dirty="0">
              <a:solidFill>
                <a:srgbClr val="1AA3AA"/>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15" name="矩形 14"/>
          <p:cNvSpPr/>
          <p:nvPr>
            <p:custDataLst>
              <p:tags r:id="rId9"/>
            </p:custDataLst>
          </p:nvPr>
        </p:nvSpPr>
        <p:spPr>
          <a:xfrm>
            <a:off x="1372597" y="4591890"/>
            <a:ext cx="4225324" cy="978729"/>
          </a:xfrm>
          <a:prstGeom prst="rect">
            <a:avLst/>
          </a:prstGeom>
        </p:spPr>
        <p:txBody>
          <a:bodyPr wrap="square" lIns="91440" tIns="45720" rIns="91440" bIns="45720">
            <a:normAutofit/>
          </a:bodyPr>
          <a:p>
            <a:pPr algn="l">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迅速是消息的价值，消息报道速度迟缓便会降低消息的价值，“新闻”变成了“旧闻”。时效，就是速度要快，内容要新。</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4" name="矩形 23"/>
          <p:cNvSpPr/>
          <p:nvPr>
            <p:custDataLst>
              <p:tags r:id="rId10"/>
            </p:custDataLst>
          </p:nvPr>
        </p:nvSpPr>
        <p:spPr>
          <a:xfrm>
            <a:off x="7940264" y="3540509"/>
            <a:ext cx="2852765" cy="835243"/>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rPr>
              <a:t>简明扼要，篇幅短小</a:t>
            </a:r>
            <a:endParaRPr lang="zh-CN" altLang="en-US" sz="2000" b="1" spc="300">
              <a:solidFill>
                <a:sysClr val="window" lastClr="FFFFFF"/>
              </a:solidFill>
              <a:latin typeface="黑体" panose="02010609060101010101" charset="-122"/>
              <a:ea typeface="微软雅黑" panose="020B0503020204020204" pitchFamily="34" charset="-122"/>
              <a:cs typeface="+mn-ea"/>
              <a:sym typeface="Arial" panose="020B0604020202020204" pitchFamily="34" charset="0"/>
            </a:endParaRPr>
          </a:p>
        </p:txBody>
      </p:sp>
      <p:sp>
        <p:nvSpPr>
          <p:cNvPr id="25" name="文本框 24"/>
          <p:cNvSpPr txBox="1"/>
          <p:nvPr>
            <p:custDataLst>
              <p:tags r:id="rId11"/>
            </p:custDataLst>
          </p:nvPr>
        </p:nvSpPr>
        <p:spPr>
          <a:xfrm>
            <a:off x="6567705" y="334257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69A35B"/>
                </a:solidFill>
                <a:latin typeface="黑体" panose="02010609060101010101" charset="-122"/>
                <a:ea typeface="微软雅黑" panose="020B0503020204020204" pitchFamily="34" charset="-122"/>
                <a:cs typeface="黑体" panose="02010609060101010101" charset="-122"/>
                <a:sym typeface="Arial" panose="020B0604020202020204" pitchFamily="34" charset="0"/>
              </a:rPr>
              <a:t>04</a:t>
            </a:r>
            <a:endParaRPr lang="zh-CN" altLang="en-US" sz="8000" b="1" spc="300" dirty="0">
              <a:solidFill>
                <a:srgbClr val="69A35B"/>
              </a:solidFill>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
        <p:nvSpPr>
          <p:cNvPr id="26" name="矩形 25"/>
          <p:cNvSpPr/>
          <p:nvPr>
            <p:custDataLst>
              <p:tags r:id="rId12"/>
            </p:custDataLst>
          </p:nvPr>
        </p:nvSpPr>
        <p:spPr>
          <a:xfrm>
            <a:off x="6567805" y="4591685"/>
            <a:ext cx="4225290" cy="1562100"/>
          </a:xfrm>
          <a:prstGeom prst="rect">
            <a:avLst/>
          </a:prstGeom>
        </p:spPr>
        <p:txBody>
          <a:bodyPr wrap="square" lIns="91440" tIns="45720" rIns="91440" bIns="45720"/>
          <a:p>
            <a:pPr algn="just">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简短是消息区别于其他文体的主要标志。所谓简短，就是“三言两语，记清事实，</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a:p>
            <a:pPr algn="just">
              <a:lnSpc>
                <a:spcPct val="120000"/>
              </a:lnSpc>
            </a:pPr>
            <a:r>
              <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rPr>
              <a:t>寥寥数笔，显出精神，概括而不流于抽象，简短而不陷于疏漏”，用笔要简洁利落，内容集中精练。</a:t>
            </a:r>
            <a:endParaRPr lang="zh-CN" altLang="en-US" sz="1600" spc="150">
              <a:latin typeface="黑体" panose="02010609060101010101" charset="-122"/>
              <a:ea typeface="微软雅黑" panose="020B0503020204020204" pitchFamily="34" charset="-122"/>
              <a:cs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三、电子邮件</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78510" y="931545"/>
            <a:ext cx="5711825" cy="553085"/>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（二）电子邮件的特点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2" name="椭圆 1"/>
          <p:cNvSpPr/>
          <p:nvPr>
            <p:custDataLst>
              <p:tags r:id="rId1"/>
            </p:custDataLst>
          </p:nvPr>
        </p:nvSpPr>
        <p:spPr>
          <a:xfrm>
            <a:off x="1166296" y="2567940"/>
            <a:ext cx="1247775" cy="1247775"/>
          </a:xfrm>
          <a:prstGeom prst="ellipse">
            <a:avLst/>
          </a:prstGeom>
          <a:solidFill>
            <a:srgbClr val="1F74AD"/>
          </a:solidFill>
        </p:spPr>
        <p:txBody>
          <a:bodyPr rot="0" spcFirstLastPara="0" vertOverflow="overflow" horzOverflow="overflow" vert="horz" wrap="square" lIns="91440" tIns="45720" rIns="91440" bIns="45720" numCol="1" spcCol="0" rtlCol="0" fromWordArt="0" anchor="ctr" anchorCtr="0" forceAA="0" compatLnSpc="1"/>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发送速度快</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9" name="任意多边形 8"/>
          <p:cNvSpPr/>
          <p:nvPr>
            <p:custDataLst>
              <p:tags r:id="rId2"/>
            </p:custDataLst>
          </p:nvPr>
        </p:nvSpPr>
        <p:spPr>
          <a:xfrm>
            <a:off x="1448911"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01</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任意多边形 13"/>
          <p:cNvSpPr/>
          <p:nvPr>
            <p:custDataLst>
              <p:tags r:id="rId3"/>
            </p:custDataLst>
          </p:nvPr>
        </p:nvSpPr>
        <p:spPr>
          <a:xfrm>
            <a:off x="1116949"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椭圆 16"/>
          <p:cNvSpPr/>
          <p:nvPr>
            <p:custDataLst>
              <p:tags r:id="rId4"/>
            </p:custDataLst>
          </p:nvPr>
        </p:nvSpPr>
        <p:spPr>
          <a:xfrm>
            <a:off x="2847601" y="2567940"/>
            <a:ext cx="1247775" cy="1247775"/>
          </a:xfrm>
          <a:prstGeom prst="ellipse">
            <a:avLst/>
          </a:prstGeom>
          <a:solidFill>
            <a:srgbClr val="3498DB"/>
          </a:solidFill>
        </p:spPr>
        <p:txBody>
          <a:bodyPr rot="0" spcFirstLastPara="0" vertOverflow="overflow" horzOverflow="overflow" vert="horz" wrap="square" lIns="91440" tIns="45720" rIns="91440" bIns="45720" numCol="1" spcCol="0" rtlCol="0" fromWordArt="0" anchor="ctr" anchorCtr="0" forceAA="0" compatLnSpc="1"/>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信息多样化</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18" name="任意多边形 17"/>
          <p:cNvSpPr/>
          <p:nvPr>
            <p:custDataLst>
              <p:tags r:id="rId5"/>
            </p:custDataLst>
          </p:nvPr>
        </p:nvSpPr>
        <p:spPr>
          <a:xfrm>
            <a:off x="3130216"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02</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任意多边形 18"/>
          <p:cNvSpPr/>
          <p:nvPr>
            <p:custDataLst>
              <p:tags r:id="rId6"/>
            </p:custDataLst>
          </p:nvPr>
        </p:nvSpPr>
        <p:spPr>
          <a:xfrm>
            <a:off x="2798254"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椭圆 20"/>
          <p:cNvSpPr/>
          <p:nvPr>
            <p:custDataLst>
              <p:tags r:id="rId7"/>
            </p:custDataLst>
          </p:nvPr>
        </p:nvSpPr>
        <p:spPr>
          <a:xfrm>
            <a:off x="4531194" y="2567940"/>
            <a:ext cx="1247775" cy="1247775"/>
          </a:xfrm>
          <a:prstGeom prst="ellipse">
            <a:avLst/>
          </a:prstGeom>
          <a:solidFill>
            <a:srgbClr val="1AA3AA"/>
          </a:solidFill>
        </p:spPr>
        <p:txBody>
          <a:bodyPr rot="0" spcFirstLastPara="0" vertOverflow="overflow" horzOverflow="overflow" vert="horz" wrap="square" lIns="91440" tIns="45720" rIns="91440" bIns="45720" numCol="1" spcCol="0" rtlCol="0" fromWordArt="0" anchor="ctr" anchorCtr="0" forceAA="0" compatLnSpc="1">
            <a:normAutofit/>
          </a:bodyPr>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收发方便</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22" name="任意多边形 21"/>
          <p:cNvSpPr/>
          <p:nvPr>
            <p:custDataLst>
              <p:tags r:id="rId8"/>
            </p:custDataLst>
          </p:nvPr>
        </p:nvSpPr>
        <p:spPr>
          <a:xfrm>
            <a:off x="4813809"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03</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任意多边形 22"/>
          <p:cNvSpPr/>
          <p:nvPr>
            <p:custDataLst>
              <p:tags r:id="rId9"/>
            </p:custDataLst>
          </p:nvPr>
        </p:nvSpPr>
        <p:spPr>
          <a:xfrm>
            <a:off x="4481847"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椭圆 24"/>
          <p:cNvSpPr/>
          <p:nvPr>
            <p:custDataLst>
              <p:tags r:id="rId10"/>
            </p:custDataLst>
          </p:nvPr>
        </p:nvSpPr>
        <p:spPr>
          <a:xfrm>
            <a:off x="6213643" y="2567940"/>
            <a:ext cx="1247775" cy="1247775"/>
          </a:xfrm>
          <a:prstGeom prst="ellipse">
            <a:avLst/>
          </a:prstGeom>
          <a:solidFill>
            <a:srgbClr val="69A35B"/>
          </a:solidFill>
        </p:spPr>
        <p:txBody>
          <a:bodyPr rot="0" spcFirstLastPara="0" vertOverflow="overflow" horzOverflow="overflow" vert="horz" wrap="square" lIns="91440" tIns="45720" rIns="91440" bIns="45720" numCol="1" spcCol="0" rtlCol="0" fromWordArt="0" anchor="ctr" anchorCtr="0" forceAA="0" compatLnSpc="1">
            <a:normAutofit/>
          </a:bodyPr>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成本低廉</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26" name="任意多边形 25"/>
          <p:cNvSpPr/>
          <p:nvPr>
            <p:custDataLst>
              <p:tags r:id="rId11"/>
            </p:custDataLst>
          </p:nvPr>
        </p:nvSpPr>
        <p:spPr>
          <a:xfrm>
            <a:off x="6496258"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04</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任意多边形 26"/>
          <p:cNvSpPr/>
          <p:nvPr>
            <p:custDataLst>
              <p:tags r:id="rId12"/>
            </p:custDataLst>
          </p:nvPr>
        </p:nvSpPr>
        <p:spPr>
          <a:xfrm>
            <a:off x="6164296"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椭圆 28"/>
          <p:cNvSpPr/>
          <p:nvPr>
            <p:custDataLst>
              <p:tags r:id="rId13"/>
            </p:custDataLst>
          </p:nvPr>
        </p:nvSpPr>
        <p:spPr>
          <a:xfrm>
            <a:off x="7863840" y="2567940"/>
            <a:ext cx="1306830" cy="1247775"/>
          </a:xfrm>
          <a:prstGeom prst="ellipse">
            <a:avLst/>
          </a:prstGeom>
          <a:solidFill>
            <a:srgbClr val="9BBB59"/>
          </a:solidFill>
        </p:spPr>
        <p:txBody>
          <a:bodyPr rot="0" spcFirstLastPara="0" vertOverflow="overflow" horzOverflow="overflow" vert="horz" wrap="square" lIns="91440" tIns="45720" rIns="91440" bIns="45720" numCol="1" spcCol="0" rtlCol="0" fromWordArt="0" anchor="ctr" anchorCtr="0" forceAA="0" compatLnSpc="1"/>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更为广泛的交流对象</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30" name="任意多边形 29"/>
          <p:cNvSpPr/>
          <p:nvPr>
            <p:custDataLst>
              <p:tags r:id="rId14"/>
            </p:custDataLst>
          </p:nvPr>
        </p:nvSpPr>
        <p:spPr>
          <a:xfrm>
            <a:off x="8178705"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05</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任意多边形 30"/>
          <p:cNvSpPr/>
          <p:nvPr>
            <p:custDataLst>
              <p:tags r:id="rId15"/>
            </p:custDataLst>
          </p:nvPr>
        </p:nvSpPr>
        <p:spPr>
          <a:xfrm>
            <a:off x="7846743"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椭圆 32"/>
          <p:cNvSpPr/>
          <p:nvPr>
            <p:custDataLst>
              <p:tags r:id="rId16"/>
            </p:custDataLst>
          </p:nvPr>
        </p:nvSpPr>
        <p:spPr>
          <a:xfrm>
            <a:off x="9578539" y="2567940"/>
            <a:ext cx="1247775" cy="1247775"/>
          </a:xfrm>
          <a:prstGeom prst="ellipse">
            <a:avLst/>
          </a:prstGeom>
          <a:solidFill>
            <a:srgbClr val="FFC000"/>
          </a:solidFill>
        </p:spPr>
        <p:txBody>
          <a:bodyPr rot="0" spcFirstLastPara="0" vertOverflow="overflow" horzOverflow="overflow" vert="horz" wrap="square" lIns="91440" tIns="45720" rIns="91440" bIns="45720" numCol="1" spcCol="0" rtlCol="0" fromWordArt="0" anchor="ctr" anchorCtr="0" forceAA="0" compatLnSpc="1">
            <a:normAutofit/>
          </a:bodyPr>
          <a:p>
            <a:pPr algn="ctr">
              <a:lnSpc>
                <a:spcPct val="120000"/>
              </a:lnSpc>
            </a:pPr>
            <a:r>
              <a:rPr lang="zh-CN" altLang="en-US" sz="1600" b="1" kern="0" spc="300">
                <a:solidFill>
                  <a:sysClr val="window" lastClr="FFFFFF"/>
                </a:solidFill>
                <a:latin typeface="微软雅黑" panose="020B0503020204020204" pitchFamily="34" charset="-122"/>
                <a:ea typeface="微软雅黑" panose="020B0503020204020204" pitchFamily="34" charset="-122"/>
              </a:rPr>
              <a:t>安全</a:t>
            </a:r>
            <a:endParaRPr lang="zh-CN" altLang="en-US" sz="1600" b="1" kern="0" spc="300">
              <a:solidFill>
                <a:sysClr val="window" lastClr="FFFFFF"/>
              </a:solidFill>
              <a:latin typeface="微软雅黑" panose="020B0503020204020204" pitchFamily="34" charset="-122"/>
              <a:ea typeface="微软雅黑" panose="020B0503020204020204" pitchFamily="34" charset="-122"/>
            </a:endParaRPr>
          </a:p>
        </p:txBody>
      </p:sp>
      <p:sp>
        <p:nvSpPr>
          <p:cNvPr id="34" name="任意多边形 33"/>
          <p:cNvSpPr/>
          <p:nvPr>
            <p:custDataLst>
              <p:tags r:id="rId17"/>
            </p:custDataLst>
          </p:nvPr>
        </p:nvSpPr>
        <p:spPr>
          <a:xfrm>
            <a:off x="9861154" y="1415423"/>
            <a:ext cx="682544" cy="823904"/>
          </a:xfrm>
          <a:custGeom>
            <a:avLst/>
            <a:gdLst>
              <a:gd name="connsiteX0" fmla="*/ 341272 w 682544"/>
              <a:gd name="connsiteY0" fmla="*/ 0 h 823904"/>
              <a:gd name="connsiteX1" fmla="*/ 582588 w 682544"/>
              <a:gd name="connsiteY1" fmla="*/ 99956 h 823904"/>
              <a:gd name="connsiteX2" fmla="*/ 582588 w 682544"/>
              <a:gd name="connsiteY2" fmla="*/ 582588 h 823904"/>
              <a:gd name="connsiteX3" fmla="*/ 341272 w 682544"/>
              <a:gd name="connsiteY3" fmla="*/ 823904 h 823904"/>
              <a:gd name="connsiteX4" fmla="*/ 99956 w 682544"/>
              <a:gd name="connsiteY4" fmla="*/ 582588 h 823904"/>
              <a:gd name="connsiteX5" fmla="*/ 99956 w 682544"/>
              <a:gd name="connsiteY5" fmla="*/ 99956 h 823904"/>
              <a:gd name="connsiteX6" fmla="*/ 341272 w 682544"/>
              <a:gd name="connsiteY6" fmla="*/ 0 h 82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2544" h="823904">
                <a:moveTo>
                  <a:pt x="341272" y="0"/>
                </a:moveTo>
                <a:cubicBezTo>
                  <a:pt x="428611" y="0"/>
                  <a:pt x="515950" y="33319"/>
                  <a:pt x="582588" y="99956"/>
                </a:cubicBezTo>
                <a:cubicBezTo>
                  <a:pt x="715863" y="233231"/>
                  <a:pt x="715863" y="449313"/>
                  <a:pt x="582588" y="582588"/>
                </a:cubicBezTo>
                <a:lnTo>
                  <a:pt x="341272" y="823904"/>
                </a:lnTo>
                <a:lnTo>
                  <a:pt x="99956" y="582588"/>
                </a:lnTo>
                <a:cubicBezTo>
                  <a:pt x="-33318" y="449313"/>
                  <a:pt x="-33318" y="233231"/>
                  <a:pt x="99956" y="99956"/>
                </a:cubicBezTo>
                <a:cubicBezTo>
                  <a:pt x="166594" y="33319"/>
                  <a:pt x="253933" y="0"/>
                  <a:pt x="341272" y="0"/>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r>
              <a:rPr lang="en-US" altLang="zh-CN" sz="2400" b="1" kern="0" dirty="0">
                <a:latin typeface="微软雅黑" panose="020B0503020204020204" pitchFamily="34" charset="-122"/>
                <a:ea typeface="微软雅黑" panose="020B0503020204020204" pitchFamily="34" charset="-122"/>
                <a:sym typeface="Arial" panose="020B0604020202020204" pitchFamily="34" charset="0"/>
              </a:rPr>
              <a:t>06</a:t>
            </a: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任意多边形 34"/>
          <p:cNvSpPr/>
          <p:nvPr>
            <p:custDataLst>
              <p:tags r:id="rId18"/>
            </p:custDataLst>
          </p:nvPr>
        </p:nvSpPr>
        <p:spPr>
          <a:xfrm>
            <a:off x="9529192" y="2240135"/>
            <a:ext cx="1346469" cy="1625331"/>
          </a:xfrm>
          <a:custGeom>
            <a:avLst/>
            <a:gdLst>
              <a:gd name="connsiteX0" fmla="*/ 673235 w 1346469"/>
              <a:gd name="connsiteY0" fmla="*/ 0 h 1625331"/>
              <a:gd name="connsiteX1" fmla="*/ 1149283 w 1346469"/>
              <a:gd name="connsiteY1" fmla="*/ 476049 h 1625331"/>
              <a:gd name="connsiteX2" fmla="*/ 1149283 w 1346469"/>
              <a:gd name="connsiteY2" fmla="*/ 1428146 h 1625331"/>
              <a:gd name="connsiteX3" fmla="*/ 197187 w 1346469"/>
              <a:gd name="connsiteY3" fmla="*/ 1428146 h 1625331"/>
              <a:gd name="connsiteX4" fmla="*/ 197187 w 1346469"/>
              <a:gd name="connsiteY4" fmla="*/ 476049 h 1625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469" h="1625331">
                <a:moveTo>
                  <a:pt x="673235" y="0"/>
                </a:moveTo>
                <a:lnTo>
                  <a:pt x="1149283" y="476049"/>
                </a:lnTo>
                <a:cubicBezTo>
                  <a:pt x="1412198" y="738963"/>
                  <a:pt x="1412198" y="1165231"/>
                  <a:pt x="1149283" y="1428146"/>
                </a:cubicBezTo>
                <a:cubicBezTo>
                  <a:pt x="886369" y="1691060"/>
                  <a:pt x="460101" y="1691060"/>
                  <a:pt x="197187" y="1428146"/>
                </a:cubicBezTo>
                <a:cubicBezTo>
                  <a:pt x="-65728" y="1165231"/>
                  <a:pt x="-65728" y="738963"/>
                  <a:pt x="197187" y="476049"/>
                </a:cubicBezTo>
                <a:close/>
              </a:path>
            </a:pathLst>
          </a:custGeom>
          <a:noFill/>
          <a:ln w="12700">
            <a:solidFill>
              <a:sysClr val="window" lastClr="FFFFFF">
                <a:lumMod val="85000"/>
              </a:sysClr>
            </a:solidFill>
          </a:ln>
        </p:spPr>
        <p:txBody>
          <a:bodyPr rot="0" spcFirstLastPara="0" vertOverflow="overflow" horzOverflow="overflow" vert="horz" wrap="square" lIns="91440" tIns="45720" rIns="91440" bIns="180000" numCol="1" spcCol="0" rtlCol="0" fromWordArt="0" anchor="ctr" anchorCtr="0" forceAA="0" compatLnSpc="1">
            <a:normAutofit/>
          </a:bodyPr>
          <a:p>
            <a:pPr algn="ctr"/>
            <a:endParaRPr lang="zh-CN" altLang="en-US" sz="2400" b="1"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矩形 43"/>
          <p:cNvSpPr/>
          <p:nvPr>
            <p:custDataLst>
              <p:tags r:id="rId19"/>
            </p:custDataLst>
          </p:nvPr>
        </p:nvSpPr>
        <p:spPr>
          <a:xfrm>
            <a:off x="778510" y="3877945"/>
            <a:ext cx="1753235" cy="1915795"/>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电子邮件通常在数秒内即可送达至全球任意位置的收件人信箱中，其速度比电话通</a:t>
            </a:r>
            <a:endParaRPr lang="zh-CN" altLang="en-US" sz="1600" kern="0" spc="150">
              <a:latin typeface="微软雅黑" panose="020B0503020204020204" pitchFamily="34" charset="-122"/>
              <a:ea typeface="微软雅黑" panose="020B0503020204020204" pitchFamily="34" charset="-122"/>
            </a:endParaRPr>
          </a:p>
          <a:p>
            <a:pPr algn="l">
              <a:lnSpc>
                <a:spcPct val="120000"/>
              </a:lnSpc>
            </a:pPr>
            <a:r>
              <a:rPr lang="zh-CN" altLang="en-US" sz="1600" kern="0" spc="150">
                <a:latin typeface="微软雅黑" panose="020B0503020204020204" pitchFamily="34" charset="-122"/>
                <a:ea typeface="微软雅黑" panose="020B0503020204020204" pitchFamily="34" charset="-122"/>
              </a:rPr>
              <a:t>信更为高效快捷。</a:t>
            </a:r>
            <a:endParaRPr lang="zh-CN" altLang="en-US" sz="1600" kern="0" spc="150">
              <a:latin typeface="微软雅黑" panose="020B0503020204020204" pitchFamily="34" charset="-122"/>
              <a:ea typeface="微软雅黑" panose="020B0503020204020204" pitchFamily="34" charset="-122"/>
            </a:endParaRPr>
          </a:p>
        </p:txBody>
      </p:sp>
      <p:sp>
        <p:nvSpPr>
          <p:cNvPr id="45" name="矩形 44"/>
          <p:cNvSpPr/>
          <p:nvPr>
            <p:custDataLst>
              <p:tags r:id="rId20"/>
            </p:custDataLst>
          </p:nvPr>
        </p:nvSpPr>
        <p:spPr>
          <a:xfrm>
            <a:off x="2673350" y="3865245"/>
            <a:ext cx="1751965" cy="2256790"/>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电子邮件发送的邮件内容除普通文字内容外，还可以是软件、数据，甚至是录音、</a:t>
            </a:r>
            <a:endParaRPr lang="zh-CN" altLang="en-US" sz="1600" kern="0" spc="150">
              <a:latin typeface="微软雅黑" panose="020B0503020204020204" pitchFamily="34" charset="-122"/>
              <a:ea typeface="微软雅黑" panose="020B0503020204020204" pitchFamily="34" charset="-122"/>
            </a:endParaRPr>
          </a:p>
          <a:p>
            <a:pPr algn="l">
              <a:lnSpc>
                <a:spcPct val="120000"/>
              </a:lnSpc>
            </a:pPr>
            <a:r>
              <a:rPr lang="zh-CN" altLang="en-US" sz="1600" kern="0" spc="150">
                <a:latin typeface="微软雅黑" panose="020B0503020204020204" pitchFamily="34" charset="-122"/>
                <a:ea typeface="微软雅黑" panose="020B0503020204020204" pitchFamily="34" charset="-122"/>
              </a:rPr>
              <a:t>动画、电视或各类多媒体信息。</a:t>
            </a:r>
            <a:endParaRPr lang="zh-CN" altLang="en-US" sz="1600" kern="0" spc="150">
              <a:latin typeface="微软雅黑" panose="020B0503020204020204" pitchFamily="34" charset="-122"/>
              <a:ea typeface="微软雅黑" panose="020B0503020204020204" pitchFamily="34" charset="-122"/>
            </a:endParaRPr>
          </a:p>
        </p:txBody>
      </p:sp>
      <p:sp>
        <p:nvSpPr>
          <p:cNvPr id="46" name="矩形 45"/>
          <p:cNvSpPr/>
          <p:nvPr>
            <p:custDataLst>
              <p:tags r:id="rId21"/>
            </p:custDataLst>
          </p:nvPr>
        </p:nvSpPr>
        <p:spPr>
          <a:xfrm>
            <a:off x="4413885" y="3877945"/>
            <a:ext cx="1682115" cy="2430145"/>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电子邮件采取的是异步工作方式，它在高速传输的同时允许收信人自由决定在什么时候、什么地点接收和回复。</a:t>
            </a:r>
            <a:endParaRPr lang="zh-CN" altLang="en-US" sz="1600" kern="0" spc="150">
              <a:latin typeface="微软雅黑" panose="020B0503020204020204" pitchFamily="34" charset="-122"/>
              <a:ea typeface="微软雅黑" panose="020B0503020204020204" pitchFamily="34" charset="-122"/>
            </a:endParaRPr>
          </a:p>
        </p:txBody>
      </p:sp>
      <p:sp>
        <p:nvSpPr>
          <p:cNvPr id="47" name="矩形 46"/>
          <p:cNvSpPr/>
          <p:nvPr>
            <p:custDataLst>
              <p:tags r:id="rId22"/>
            </p:custDataLst>
          </p:nvPr>
        </p:nvSpPr>
        <p:spPr>
          <a:xfrm>
            <a:off x="5967730" y="3877945"/>
            <a:ext cx="1922145" cy="2792730"/>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电子邮件最大的优点还在于其低廉的通信价格，用户花费极少的市内电话费用即可将重要的信息发送到远在地球另一端的用户手中。</a:t>
            </a:r>
            <a:endParaRPr lang="zh-CN" altLang="en-US" sz="1600" kern="0" spc="150">
              <a:latin typeface="微软雅黑" panose="020B0503020204020204" pitchFamily="34" charset="-122"/>
              <a:ea typeface="微软雅黑" panose="020B0503020204020204" pitchFamily="34" charset="-122"/>
            </a:endParaRPr>
          </a:p>
        </p:txBody>
      </p:sp>
      <p:sp>
        <p:nvSpPr>
          <p:cNvPr id="48" name="矩形 47"/>
          <p:cNvSpPr/>
          <p:nvPr>
            <p:custDataLst>
              <p:tags r:id="rId23"/>
            </p:custDataLst>
          </p:nvPr>
        </p:nvSpPr>
        <p:spPr>
          <a:xfrm>
            <a:off x="7778750" y="3877945"/>
            <a:ext cx="1682115" cy="2342515"/>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与任何一种其他的 Internet 服务相比，使用电子邮件可以与更多的人进行通信。</a:t>
            </a:r>
            <a:endParaRPr lang="zh-CN" altLang="en-US" sz="1600" kern="0" spc="150">
              <a:latin typeface="微软雅黑" panose="020B0503020204020204" pitchFamily="34" charset="-122"/>
              <a:ea typeface="微软雅黑" panose="020B0503020204020204" pitchFamily="34" charset="-122"/>
            </a:endParaRPr>
          </a:p>
        </p:txBody>
      </p:sp>
      <p:sp>
        <p:nvSpPr>
          <p:cNvPr id="49" name="矩形 48"/>
          <p:cNvSpPr/>
          <p:nvPr>
            <p:custDataLst>
              <p:tags r:id="rId24"/>
            </p:custDataLst>
          </p:nvPr>
        </p:nvSpPr>
        <p:spPr>
          <a:xfrm>
            <a:off x="9460865" y="3877945"/>
            <a:ext cx="1865630" cy="2470150"/>
          </a:xfrm>
          <a:prstGeom prst="rect">
            <a:avLst/>
          </a:prstGeom>
        </p:spPr>
        <p:txBody>
          <a:bodyPr wrap="square" anchor="t"/>
          <a:p>
            <a:pPr algn="l">
              <a:lnSpc>
                <a:spcPct val="120000"/>
              </a:lnSpc>
            </a:pPr>
            <a:r>
              <a:rPr lang="zh-CN" altLang="en-US" sz="1600" kern="0" spc="150">
                <a:latin typeface="微软雅黑" panose="020B0503020204020204" pitchFamily="34" charset="-122"/>
                <a:ea typeface="微软雅黑" panose="020B0503020204020204" pitchFamily="34" charset="-122"/>
              </a:rPr>
              <a:t>作为一种高质量的服务，电子邮件是安全可靠的高速邮件递送机制，Internet 用户一般只通过电子邮件方式发送信件。</a:t>
            </a:r>
            <a:endParaRPr lang="zh-CN" altLang="en-US" sz="1600" kern="0" spc="1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23418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三、电子邮件</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721360" y="1288415"/>
            <a:ext cx="5541010" cy="3507740"/>
          </a:xfrm>
          <a:prstGeom prst="rect">
            <a:avLst/>
          </a:prstGeom>
          <a:noFill/>
        </p:spPr>
        <p:txBody>
          <a:bodyPr wrap="square" rtlCol="0">
            <a:spAutoFit/>
          </a:bodyPr>
          <a:lstStyle/>
          <a:p>
            <a:pPr marR="0" indent="0" algn="just"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（三）电子邮件的格式</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电子邮件地址具有以下统一的标准格式：用户名 @ 服务器域名。用户名表示邮件信箱、注册名或信件接收者的用户标识，@ 符号后是用户使用的邮件服务器的域名。@ 可以读成“at”，也就是“在”的意思。整个电子邮件地址可理解为网络中某台服务器上的某个用户的地址。</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（1）用户名，可以自己选择。</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algn="just"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（2）@ 符号后的服务器域名与用户使用的网站有关，代表邮箱服务商。</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36" name="图片 135"/>
          <p:cNvPicPr/>
          <p:nvPr/>
        </p:nvPicPr>
        <p:blipFill>
          <a:blip r:embed="rId1"/>
          <a:stretch>
            <a:fillRect/>
          </a:stretch>
        </p:blipFill>
        <p:spPr>
          <a:xfrm>
            <a:off x="6813550" y="1592580"/>
            <a:ext cx="4070350" cy="34029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ipe(down)">
                                      <p:cBhvr>
                                        <p:cTn id="7"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黑体" panose="02010609060101010101" charset="-122"/>
              <a:ea typeface="宋体" panose="02010600030101010101" pitchFamily="2" charset="-122"/>
              <a:cs typeface="黑体" panose="02010609060101010101" charset="-122"/>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黑体" panose="02010609060101010101" charset="-122"/>
              <a:ea typeface="宋体" panose="02010600030101010101" pitchFamily="2" charset="-122"/>
              <a:cs typeface="黑体" panose="02010609060101010101" charset="-122"/>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三、消息的种类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6419850" cy="4615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（一）动态消息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动态消息是新闻媒介中最常见的一种消息，是指报道当前发生、发现或正处于运动状态的具体事实的一种形式。动态消息又可以分为事件性和非事件性两种，前者是指报道一个单独的突发性事件，后者是指时间性相对较弱的新成就、新情况、新动向、新问题等。大量的非事件性新闻是我国新闻传播的一大特点，许多记者的高明之处就在于赋予非事件性消息以事件性，从而使新闻具有强烈的动感和可读性。</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动态消息一般都要求“五个 W”和“一个 H”俱全，一般都有导语、主体、结尾，必要时还要穿插背景材料。用尽可能短的篇幅把事实交代清楚是动态消息写作的基本要求。</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动态消息的写作同样必须有创新精神，同样不能认为单纯描述完事实就万事大吉了，同样应当贯穿“感人心者，莫先乎情”的美学原则。</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2" name="图片 1"/>
          <p:cNvPicPr/>
          <p:nvPr/>
        </p:nvPicPr>
        <p:blipFill>
          <a:blip r:embed="rId1"/>
          <a:stretch>
            <a:fillRect/>
          </a:stretch>
        </p:blipFill>
        <p:spPr>
          <a:xfrm>
            <a:off x="7465060" y="1503680"/>
            <a:ext cx="3977640" cy="42729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三、消息的种类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6419850" cy="359981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（二）综合消息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顾名思义，综合消息不是一事一地式的报道，而是一种报道面广、材料丰富、时效性较差的非事件性新闻。它反映的是全局性的情况、成就、趋势、动向和问题，“点”“面”结合、高度概括、善于分析、把握全局是这一消息形式的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（三）经验消息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强调指导性，重视典型的作用，把“拨亮一盏灯，照亮一大片”作为指导工作的方法之一，这是由我国新闻事业的性质和任务所决定的。因此，经验消息就是极具中国特色的一种新闻报道形式。</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1" name="图片 100"/>
          <p:cNvPicPr/>
          <p:nvPr/>
        </p:nvPicPr>
        <p:blipFill>
          <a:blip r:embed="rId1"/>
          <a:stretch>
            <a:fillRect/>
          </a:stretch>
        </p:blipFill>
        <p:spPr>
          <a:xfrm>
            <a:off x="7340600" y="1614805"/>
            <a:ext cx="4234180" cy="32715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wipe(down)">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9843" y="471486"/>
            <a:ext cx="2868386"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三、消息的种类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sp>
        <p:nvSpPr>
          <p:cNvPr id="5" name="文本框 4"/>
          <p:cNvSpPr txBox="1"/>
          <p:nvPr/>
        </p:nvSpPr>
        <p:spPr>
          <a:xfrm>
            <a:off x="920750" y="1160780"/>
            <a:ext cx="5539105" cy="3876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rPr>
              <a:t>（四）特写性消息</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特写性消息的特点就是“放大”和“再现”，相当于影视中的近镜头，它的效果就是用活生生的形象说话，让读者如临其境、如闻其声、如见其人。有人曾对这种体裁的写作要领做了这样的概括：反映现场气氛，捕捉逼真形象，抓住事物特征，注意情节高潮。</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rPr>
              <a:t>特写性消息是报纸在面临广播电视的巨大冲击时的应对手段之一。在时效性上，报纸无法与广播电视相比，但电子传媒转瞬即逝的特点，又使得报纸在现场感、细节等方面有充分的创造空间。因此，特写性消息具有十分鲜明的时代特点。</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黑体" panose="02010609060101010101" charset="-122"/>
            </a:endParaRPr>
          </a:p>
        </p:txBody>
      </p:sp>
      <p:pic>
        <p:nvPicPr>
          <p:cNvPr id="102" name="图片 101"/>
          <p:cNvPicPr/>
          <p:nvPr/>
        </p:nvPicPr>
        <p:blipFill>
          <a:blip r:embed="rId1"/>
          <a:stretch>
            <a:fillRect/>
          </a:stretch>
        </p:blipFill>
        <p:spPr>
          <a:xfrm>
            <a:off x="6640195" y="1863725"/>
            <a:ext cx="4716145" cy="31305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blinds(horizontal)">
                                      <p:cBhvr>
                                        <p:cTn id="7"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4*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1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4_4*l_h_a*1_4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8"/>
  <p:tag name="KSO_WM_UNIT_FILL_TYPE" val="1"/>
  <p:tag name="KSO_WM_UNIT_TEXT_FILL_FORE_SCHEMECOLOR_INDEX" val="14"/>
  <p:tag name="KSO_WM_UNIT_TEXT_FILL_TYPE" val="1"/>
</p:tagLst>
</file>

<file path=ppt/tags/tag100.xml><?xml version="1.0" encoding="utf-8"?>
<p:tagLst xmlns:p="http://schemas.openxmlformats.org/presentationml/2006/main">
  <p:tag name="KSO_WM_UNIT_HIGHLIGHT" val="0"/>
  <p:tag name="KSO_WM_UNIT_COMPATIBLE" val="0"/>
  <p:tag name="KSO_WM_DIAGRAM_GROUP_CODE" val="q1-1"/>
  <p:tag name="KSO_WM_UNIT_ID" val="diagram20187689_2*q_h_i*1_5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3"/>
  <p:tag name="KSO_WM_UNIT_FILL_FORE_SCHEMECOLOR_INDEX" val="14"/>
  <p:tag name="KSO_WM_UNIT_FILL_TYPE" val="1"/>
  <p:tag name="KSO_WM_UNIT_TEXT_FILL_FORE_SCHEMECOLOR_INDEX" val="2"/>
  <p:tag name="KSO_WM_UNIT_TEXT_FILL_TYPE" val="1"/>
</p:tagLst>
</file>

<file path=ppt/tags/tag101.xml><?xml version="1.0" encoding="utf-8"?>
<p:tagLst xmlns:p="http://schemas.openxmlformats.org/presentationml/2006/main">
  <p:tag name="KSO_WM_UNIT_HIGHLIGHT" val="0"/>
  <p:tag name="KSO_WM_UNIT_COMPATIBLE" val="0"/>
  <p:tag name="KSO_WM_DIAGRAM_GROUP_CODE" val="q1-1"/>
  <p:tag name="KSO_WM_UNIT_ID" val="diagram20187689_2*q_h_i*1_5_4"/>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4"/>
  <p:tag name="KSO_WM_UNIT_FILL_FORE_SCHEMECOLOR_INDEX" val="14"/>
  <p:tag name="KSO_WM_UNIT_FILL_TYPE" val="1"/>
  <p:tag name="KSO_WM_UNIT_TEXT_FILL_FORE_SCHEMECOLOR_INDEX" val="2"/>
  <p:tag name="KSO_WM_UNIT_TEXT_FILL_TYPE" val="1"/>
</p:tagLst>
</file>

<file path=ppt/tags/tag102.xml><?xml version="1.0" encoding="utf-8"?>
<p:tagLst xmlns:p="http://schemas.openxmlformats.org/presentationml/2006/main">
  <p:tag name="KSO_WM_UNIT_HIGHLIGHT" val="0"/>
  <p:tag name="KSO_WM_UNIT_COMPATIBLE" val="0"/>
  <p:tag name="KSO_WM_DIAGRAM_GROUP_CODE" val="q1-1"/>
  <p:tag name="KSO_WM_UNIT_ID" val="diagram20187689_2*q_h_i*1_5_5"/>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5"/>
  <p:tag name="KSO_WM_UNIT_FILL_FORE_SCHEMECOLOR_INDEX" val="14"/>
  <p:tag name="KSO_WM_UNIT_FILL_TYPE" val="1"/>
  <p:tag name="KSO_WM_UNIT_TEXT_FILL_FORE_SCHEMECOLOR_INDEX" val="2"/>
  <p:tag name="KSO_WM_UNIT_TEXT_FILL_TYPE" val="1"/>
</p:tagLst>
</file>

<file path=ppt/tags/tag103.xml><?xml version="1.0" encoding="utf-8"?>
<p:tagLst xmlns:p="http://schemas.openxmlformats.org/presentationml/2006/main">
  <p:tag name="KSO_WM_UNIT_HIGHLIGHT" val="0"/>
  <p:tag name="KSO_WM_UNIT_COMPATIBLE" val="0"/>
  <p:tag name="KSO_WM_DIAGRAM_GROUP_CODE" val="q1-1"/>
  <p:tag name="KSO_WM_UNIT_ID" val="diagram20187689_2*q_h_i*1_5_6"/>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6"/>
  <p:tag name="KSO_WM_UNIT_FILL_FORE_SCHEMECOLOR_INDEX" val="14"/>
  <p:tag name="KSO_WM_UNIT_FILL_TYPE" val="1"/>
  <p:tag name="KSO_WM_UNIT_TEXT_FILL_FORE_SCHEMECOLOR_INDEX" val="2"/>
  <p:tag name="KSO_WM_UNIT_TEXT_FILL_TYPE" val="1"/>
</p:tagLst>
</file>

<file path=ppt/tags/tag104.xml><?xml version="1.0" encoding="utf-8"?>
<p:tagLst xmlns:p="http://schemas.openxmlformats.org/presentationml/2006/main">
  <p:tag name="KSO_WM_UNIT_HIGHLIGHT" val="0"/>
  <p:tag name="KSO_WM_UNIT_COMPATIBLE" val="0"/>
  <p:tag name="KSO_WM_DIAGRAM_GROUP_CODE" val="q1-1"/>
  <p:tag name="KSO_WM_UNIT_ID" val="diagram20187689_2*q_h_i*1_5_7"/>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7"/>
  <p:tag name="KSO_WM_UNIT_FILL_FORE_SCHEMECOLOR_INDEX" val="14"/>
  <p:tag name="KSO_WM_UNIT_FILL_TYPE" val="1"/>
  <p:tag name="KSO_WM_UNIT_TEXT_FILL_FORE_SCHEMECOLOR_INDEX" val="2"/>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170171_3*n_h_h_i*1_2_2_3"/>
  <p:tag name="KSO_WM_TEMPLATE_CATEGORY" val="diagram"/>
  <p:tag name="KSO_WM_TEMPLATE_INDEX" val="20170171"/>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3"/>
  <p:tag name="KSO_WM_UNIT_ID" val="diagram20170171_3*n_h_h_i*1_2_4_3"/>
  <p:tag name="KSO_WM_TEMPLATE_CATEGORY" val="diagram"/>
  <p:tag name="KSO_WM_TEMPLATE_INDEX" val="20170171"/>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70171_3*n_h_h_i*1_2_1_1"/>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3"/>
  <p:tag name="KSO_WM_UNIT_ID" val="diagram20170171_3*n_h_h_i*1_2_3_3"/>
  <p:tag name="KSO_WM_TEMPLATE_CATEGORY" val="diagram"/>
  <p:tag name="KSO_WM_TEMPLATE_INDEX" val="20170171"/>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170171_3*n_h_h_i*1_2_1_3"/>
  <p:tag name="KSO_WM_TEMPLATE_CATEGORY" val="diagram"/>
  <p:tag name="KSO_WM_TEMPLATE_INDEX" val="20170171"/>
  <p:tag name="KSO_WM_UNIT_LAYERLEVEL" val="1_1_1_1"/>
  <p:tag name="KSO_WM_TAG_VERSION" val="1.0"/>
  <p:tag name="KSO_WM_BEAUTIFY_FLAG" val="#wm#"/>
  <p:tag name="KSO_WM_UNIT_LINE_FORE_SCHEMECOLOR_INDEX" val="5"/>
  <p:tag name="KSO_WM_UNIT_LINE_FILL_TYPE"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4_4*l_h_i*1_4_1"/>
  <p:tag name="KSO_WM_TEMPLATE_CATEGORY" val="diagram"/>
  <p:tag name="KSO_WM_TEMPLATE_INDEX" val="634"/>
  <p:tag name="KSO_WM_UNIT_LAYERLEVEL" val="1_1_1"/>
  <p:tag name="KSO_WM_TAG_VERSION" val="1.0"/>
  <p:tag name="KSO_WM_BEAUTIFY_FLAG" val="#wm#"/>
  <p:tag name="KSO_WM_UNIT_TEXT_FILL_FORE_SCHEMECOLOR_INDEX" val="8"/>
  <p:tag name="KSO_WM_UNIT_TEXT_FILL_TYPE"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170171_3*n_h_h_i*1_2_3_2"/>
  <p:tag name="KSO_WM_TEMPLATE_CATEGORY" val="diagram"/>
  <p:tag name="KSO_WM_TEMPLATE_INDEX" val="20170171"/>
  <p:tag name="KSO_WM_UNIT_LAYERLEVEL" val="1_1_1_1"/>
  <p:tag name="KSO_WM_TAG_VERSION" val="1.0"/>
  <p:tag name="KSO_WM_BEAUTIFY_FLAG" val="#wm#"/>
  <p:tag name="KSO_WM_UNIT_LINE_FORE_SCHEMECOLOR_INDEX" val="8"/>
  <p:tag name="KSO_WM_UNIT_LINE_FILL_TYPE"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170171_3*n_h_h_i*1_2_2_2"/>
  <p:tag name="KSO_WM_TEMPLATE_CATEGORY" val="diagram"/>
  <p:tag name="KSO_WM_TEMPLATE_INDEX" val="20170171"/>
  <p:tag name="KSO_WM_UNIT_LAYERLEVEL" val="1_1_1_1"/>
  <p:tag name="KSO_WM_TAG_VERSION" val="1.0"/>
  <p:tag name="KSO_WM_BEAUTIFY_FLAG" val="#wm#"/>
  <p:tag name="KSO_WM_UNIT_LINE_FORE_SCHEMECOLOR_INDEX" val="6"/>
  <p:tag name="KSO_WM_UNIT_LINE_FILL_TYPE"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2"/>
  <p:tag name="KSO_WM_UNIT_ID" val="diagram20170171_3*n_h_h_i*1_2_4_2"/>
  <p:tag name="KSO_WM_TEMPLATE_CATEGORY" val="diagram"/>
  <p:tag name="KSO_WM_TEMPLATE_INDEX" val="20170171"/>
  <p:tag name="KSO_WM_UNIT_LAYERLEVEL" val="1_1_1_1"/>
  <p:tag name="KSO_WM_TAG_VERSION" val="1.0"/>
  <p:tag name="KSO_WM_BEAUTIFY_FLAG" val="#wm#"/>
  <p:tag name="KSO_WM_UNIT_LINE_FORE_SCHEMECOLOR_INDEX" val="7"/>
  <p:tag name="KSO_WM_UNIT_LINE_FILL_TYPE"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170171_3*n_h_i*1_1_1"/>
  <p:tag name="KSO_WM_TEMPLATE_CATEGORY" val="diagram"/>
  <p:tag name="KSO_WM_TEMPLATE_INDEX" val="20170171"/>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170171_3*n_h_i*1_1_2"/>
  <p:tag name="KSO_WM_TEMPLATE_CATEGORY" val="diagram"/>
  <p:tag name="KSO_WM_TEMPLATE_INDEX" val="20170171"/>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170171_3*n_h_i*1_1_3"/>
  <p:tag name="KSO_WM_TEMPLATE_CATEGORY" val="diagram"/>
  <p:tag name="KSO_WM_TEMPLATE_INDEX" val="20170171"/>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70171_3*n_h_h_i*1_2_2_1"/>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170171_3*n_h_h_i*1_2_4_1"/>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170171_3*n_h_h_i*1_2_1_2"/>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170171_3*n_h_h_i*1_2_3_1"/>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4_4*l_h_f*1_4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20.xml><?xml version="1.0" encoding="utf-8"?>
<p:tagLst xmlns:p="http://schemas.openxmlformats.org/presentationml/2006/main">
  <p:tag name="KSO_WM_UNIT_VALUE" val="80*91"/>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170171_3*n_h_h_x*1_2_1_1"/>
  <p:tag name="KSO_WM_TEMPLATE_CATEGORY" val="diagram"/>
  <p:tag name="KSO_WM_TEMPLATE_INDEX" val="20170171"/>
  <p:tag name="KSO_WM_UNIT_LAYERLEVEL" val="1_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UNIT_VALUE" val="99*10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170171_3*n_h_h_x*1_2_2_1"/>
  <p:tag name="KSO_WM_TEMPLATE_CATEGORY" val="diagram"/>
  <p:tag name="KSO_WM_TEMPLATE_INDEX" val="20170171"/>
  <p:tag name="KSO_WM_UNIT_LAYERLEVEL" val="1_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2.xml><?xml version="1.0" encoding="utf-8"?>
<p:tagLst xmlns:p="http://schemas.openxmlformats.org/presentationml/2006/main">
  <p:tag name="KSO_WM_UNIT_VALUE" val="9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170171_3*n_h_h_x*1_2_4_1"/>
  <p:tag name="KSO_WM_TEMPLATE_CATEGORY" val="diagram"/>
  <p:tag name="KSO_WM_TEMPLATE_INDEX" val="20170171"/>
  <p:tag name="KSO_WM_UNIT_LAYERLEVEL" val="1_1_1_1"/>
  <p:tag name="KSO_WM_TAG_VERSION" val="1.0"/>
  <p:tag name="KSO_WM_BEAUTIFY_FLAG" val="#wm#"/>
  <p:tag name="KSO_WM_UNIT_FILL_FORE_SCHEMECOLOR_INDEX" val="14"/>
  <p:tag name="KSO_WM_UNIT_FILL_TYPE" val="1"/>
</p:tagLst>
</file>

<file path=ppt/tags/tag12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170171_3*n_h_h_f*1_2_2_1"/>
  <p:tag name="KSO_WM_TEMPLATE_CATEGORY" val="diagram"/>
  <p:tag name="KSO_WM_TEMPLATE_INDEX" val="20170171"/>
  <p:tag name="KSO_WM_UNIT_LAYERLEVEL" val="1_1_1_1"/>
  <p:tag name="KSO_WM_TAG_VERSION" val="1.0"/>
  <p:tag name="KSO_WM_BEAUTIFY_FLAG" val="#wm#"/>
  <p:tag name="KSO_WM_UNIT_PRESET_TEXT" val="点击此处添加正文，请您简单的阐述您的观点。"/>
  <p:tag name="KSO_WM_UNIT_TEXT_FILL_FORE_SCHEMECOLOR_INDEX" val="13"/>
  <p:tag name="KSO_WM_UNIT_TEXT_FILL_TYPE" val="1"/>
</p:tagLst>
</file>

<file path=ppt/tags/tag12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170171_3*n_h_h_a*1_2_2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12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4_1"/>
  <p:tag name="KSO_WM_UNIT_ID" val="diagram20170171_3*n_h_h_f*1_2_4_1"/>
  <p:tag name="KSO_WM_TEMPLATE_CATEGORY" val="diagram"/>
  <p:tag name="KSO_WM_TEMPLATE_INDEX" val="20170171"/>
  <p:tag name="KSO_WM_UNIT_LAYERLEVEL" val="1_1_1_1"/>
  <p:tag name="KSO_WM_TAG_VERSION" val="1.0"/>
  <p:tag name="KSO_WM_BEAUTIFY_FLAG" val="#wm#"/>
  <p:tag name="KSO_WM_UNIT_PRESET_TEXT" val="点击此处添加正文，请您简单的阐述您的观点。"/>
  <p:tag name="KSO_WM_UNIT_TEXT_FILL_FORE_SCHEMECOLOR_INDEX" val="13"/>
  <p:tag name="KSO_WM_UNIT_TEXT_FILL_TYPE" val="1"/>
</p:tagLst>
</file>

<file path=ppt/tags/tag126.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4_1"/>
  <p:tag name="KSO_WM_UNIT_ID" val="diagram20170171_3*n_h_h_a*1_2_4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1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170171_3*n_h_h_f*1_2_1_1"/>
  <p:tag name="KSO_WM_TEMPLATE_CATEGORY" val="diagram"/>
  <p:tag name="KSO_WM_TEMPLATE_INDEX" val="20170171"/>
  <p:tag name="KSO_WM_UNIT_LAYERLEVEL" val="1_1_1_1"/>
  <p:tag name="KSO_WM_TAG_VERSION" val="1.0"/>
  <p:tag name="KSO_WM_BEAUTIFY_FLAG" val="#wm#"/>
  <p:tag name="KSO_WM_UNIT_PRESET_TEXT" val="点击此处添加正文，请您简单的阐述您的观点。"/>
  <p:tag name="KSO_WM_UNIT_TEXT_FILL_FORE_SCHEMECOLOR_INDEX" val="13"/>
  <p:tag name="KSO_WM_UNIT_TEXT_FILL_TYPE" val="1"/>
</p:tagLst>
</file>

<file path=ppt/tags/tag128.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170171_3*n_h_h_a*1_2_1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1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170171_3*n_h_h_f*1_2_3_1"/>
  <p:tag name="KSO_WM_TEMPLATE_CATEGORY" val="diagram"/>
  <p:tag name="KSO_WM_TEMPLATE_INDEX" val="20170171"/>
  <p:tag name="KSO_WM_UNIT_LAYERLEVEL" val="1_1_1_1"/>
  <p:tag name="KSO_WM_TAG_VERSION" val="1.0"/>
  <p:tag name="KSO_WM_BEAUTIFY_FLAG" val="#wm#"/>
  <p:tag name="KSO_WM_UNIT_PRESET_TEXT" val="点击此处添加正文，请您简单的阐述您的观点。"/>
  <p:tag name="KSO_WM_UNIT_TEXT_FILL_FORE_SCHEMECOLOR_INDEX" val="13"/>
  <p:tag name="KSO_WM_UNIT_TEXT_FILL_TYPE" val="1"/>
</p:tagLst>
</file>

<file path=ppt/tags/tag13.xml><?xml version="1.0" encoding="utf-8"?>
<p:tagLst xmlns:p="http://schemas.openxmlformats.org/presentationml/2006/main">
  <p:tag name="KSO_WM_UNIT_COLOR_SCHEME_SHAPE_ID" val="2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4*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3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170171_3*n_h_h_a*1_2_3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131.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170171_3*n_h_h_x*1_2_3_1"/>
  <p:tag name="KSO_WM_TEMPLATE_CATEGORY" val="diagram"/>
  <p:tag name="KSO_WM_TEMPLATE_INDEX" val="20170171"/>
  <p:tag name="KSO_WM_UNIT_LAYERLEVEL" val="1_1_1_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20160892_3*n_h_i*1_2_1"/>
  <p:tag name="KSO_WM_TEMPLATE_CATEGORY" val="diagram"/>
  <p:tag name="KSO_WM_TEMPLATE_INDEX" val="20160892"/>
  <p:tag name="KSO_WM_UNIT_LAYERLEVEL" val="1_1_1"/>
  <p:tag name="KSO_WM_TAG_VERSION" val="1.0"/>
  <p:tag name="KSO_WM_BEAUTIFY_FLAG" val="#wm#"/>
  <p:tag name="KSO_WM_UNIT_FILL_FORE_SCHEMECOLOR_INDEX" val="14"/>
  <p:tag name="KSO_WM_UNI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160892_3*n_h_h_i*1_1_3_1"/>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160892_3*n_h_h_i*1_1_3_3"/>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3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4"/>
  <p:tag name="KSO_WM_UNIT_ID" val="diagram20160892_3*n_h_h_i*1_1_3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160892_3*n_h_h_i*1_1_2_1"/>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160892_3*n_h_h_i*1_1_2_3"/>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8.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2"/>
  <p:tag name="KSO_WM_UNIT_ID" val="diagram20160892_3*n_h_h_i*1_1_2_2"/>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1"/>
  <p:tag name="KSO_WM_UNIT_ID" val="diagram20160892_3*n_h_h_i*1_1_4_1"/>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xml><?xml version="1.0" encoding="utf-8"?>
<p:tagLst xmlns:p="http://schemas.openxmlformats.org/presentationml/2006/main">
  <p:tag name="KSO_WM_UNIT_COLOR_SCHEME_SHAPE_ID" val="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4*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3"/>
  <p:tag name="KSO_WM_UNIT_ID" val="diagram20160892_3*n_h_h_i*1_1_4_3"/>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2"/>
  <p:tag name="KSO_WM_UNIT_ID" val="diagram20160892_3*n_h_h_i*1_1_4_2"/>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160892_3*n_h_h_i*1_1_1_1"/>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160892_3*n_h_h_i*1_1_1_3"/>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4"/>
  <p:tag name="KSO_WM_UNIT_ID" val="diagram20160892_3*n_h_h_i*1_1_1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14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160892_3*n_h_h_f*1_1_2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6.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4_1"/>
  <p:tag name="KSO_WM_UNIT_ID" val="diagram20160892_3*n_h_h_f*1_1_4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160892_3*n_h_h_f*1_1_1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160892_3*n_h_h_f*1_1_3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2"/>
  <p:tag name="KSO_WM_UNIT_ID" val="diagram20160892_3*n_h_h_i*1_1_1_2"/>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5.xml><?xml version="1.0" encoding="utf-8"?>
<p:tagLst xmlns:p="http://schemas.openxmlformats.org/presentationml/2006/main">
  <p:tag name="KSO_WM_UNIT_COLOR_SCHEME_SHAPE_ID" val="11"/>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4*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4"/>
  <p:tag name="KSO_WM_UNIT_ID" val="diagram20160892_3*n_h_h_i*1_1_2_4"/>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2"/>
  <p:tag name="KSO_WM_UNIT_ID" val="diagram20160892_3*n_h_h_i*1_1_3_2"/>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4"/>
  <p:tag name="KSO_WM_UNIT_ID" val="diagram20160892_3*n_h_h_i*1_1_4_4"/>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3.xml><?xml version="1.0" encoding="utf-8"?>
<p:tagLst xmlns:p="http://schemas.openxmlformats.org/presentationml/2006/main">
  <p:tag name="KSO_WM_TAG_VERSION" val="1.0"/>
  <p:tag name="KSO_WM_BEAUTIFY_FLAG" val="#wm#"/>
  <p:tag name="KSO_WM_UNIT_TYPE" val="i"/>
  <p:tag name="KSO_WM_UNIT_ID" val="diagram160813_4*i*1"/>
  <p:tag name="KSO_WM_TEMPLATE_CATEGORY" val="diagram"/>
  <p:tag name="KSO_WM_TEMPLATE_INDEX" val="160813"/>
  <p:tag name="KSO_WM_UNIT_INDEX" val="1"/>
</p:tagLst>
</file>

<file path=ppt/tags/tag154.xml><?xml version="1.0" encoding="utf-8"?>
<p:tagLst xmlns:p="http://schemas.openxmlformats.org/presentationml/2006/main">
  <p:tag name="KSO_WM_TEMPLATE_CATEGORY" val="diagram"/>
  <p:tag name="KSO_WM_TEMPLATE_INDEX" val="160813"/>
  <p:tag name="KSO_WM_UNIT_TYPE" val="r_i"/>
  <p:tag name="KSO_WM_UNIT_INDEX" val="1_1"/>
  <p:tag name="KSO_WM_UNIT_ID" val="257*r_i*1_1"/>
  <p:tag name="KSO_WM_UNIT_CLEAR" val="1"/>
  <p:tag name="KSO_WM_UNIT_LAYERLEVEL" val="1_1"/>
  <p:tag name="KSO_WM_BEAUTIFY_FLAG" val="#wm#"/>
  <p:tag name="KSO_WM_TAG_VERSION" val="1.0"/>
  <p:tag name="KSO_WM_DIAGRAM_GROUP_CODE" val="r1-1"/>
  <p:tag name="KSO_WM_UNIT_FILL_FORE_SCHEMECOLOR_INDEX" val="5"/>
  <p:tag name="KSO_WM_UNIT_FILL_TYPE" val="1"/>
</p:tagLst>
</file>

<file path=ppt/tags/tag155.xml><?xml version="1.0" encoding="utf-8"?>
<p:tagLst xmlns:p="http://schemas.openxmlformats.org/presentationml/2006/main">
  <p:tag name="KSO_WM_UNIT_VALUE" val="72"/>
  <p:tag name="KSO_WM_UNIT_HIGHLIGHT" val="0"/>
  <p:tag name="KSO_WM_UNIT_COMPATIBLE" val="0"/>
  <p:tag name="KSO_WM_UNIT_PRESET_TEXT_INDEX" val="3"/>
  <p:tag name="KSO_WM_UNIT_PRESET_TEXT_LEN" val="17"/>
  <p:tag name="KSO_WM_TEMPLATE_CATEGORY" val="diagram"/>
  <p:tag name="KSO_WM_TEMPLATE_INDEX" val="160813"/>
  <p:tag name="KSO_WM_UNIT_TYPE" val="r_i"/>
  <p:tag name="KSO_WM_UNIT_INDEX" val="1_2"/>
  <p:tag name="KSO_WM_UNIT_ID" val="257*r_i*1_2"/>
  <p:tag name="KSO_WM_UNIT_CLEAR" val="1"/>
  <p:tag name="KSO_WM_UNIT_LAYERLEVEL" val="1_1"/>
  <p:tag name="KSO_WM_BEAUTIFY_FLAG" val="#wm#"/>
  <p:tag name="KSO_WM_TAG_VERSION" val="1.0"/>
  <p:tag name="KSO_WM_DIAGRAM_GROUP_CODE" val="r1-1"/>
  <p:tag name="KSO_WM_UNIT_FILL_FORE_SCHEMECOLOR_INDEX" val="5"/>
  <p:tag name="KSO_WM_UNIT_FILL_TYPE" val="1"/>
  <p:tag name="KSO_WM_UNIT_TEXT_FILL_FORE_SCHEMECOLOR_INDEX" val="5"/>
  <p:tag name="KSO_WM_UNIT_TEXT_FILL_TYPE" val="1"/>
</p:tagLst>
</file>

<file path=ppt/tags/tag156.xml><?xml version="1.0" encoding="utf-8"?>
<p:tagLst xmlns:p="http://schemas.openxmlformats.org/presentationml/2006/main">
  <p:tag name="KSO_WM_TEMPLATE_CATEGORY" val="diagram"/>
  <p:tag name="KSO_WM_TEMPLATE_INDEX" val="160813"/>
  <p:tag name="KSO_WM_UNIT_TYPE" val="r_i"/>
  <p:tag name="KSO_WM_UNIT_INDEX" val="1_3"/>
  <p:tag name="KSO_WM_UNIT_ID" val="257*r_i*1_3"/>
  <p:tag name="KSO_WM_UNIT_CLEAR" val="1"/>
  <p:tag name="KSO_WM_UNIT_LAYERLEVEL" val="1_1"/>
  <p:tag name="KSO_WM_BEAUTIFY_FLAG" val="#wm#"/>
  <p:tag name="KSO_WM_TAG_VERSION" val="1.0"/>
  <p:tag name="KSO_WM_DIAGRAM_GROUP_CODE" val="r1-1"/>
  <p:tag name="KSO_WM_UNIT_FILL_FORE_SCHEMECOLOR_INDEX" val="13"/>
  <p:tag name="KSO_WM_UNIT_FILL_TYPE" val="1"/>
  <p:tag name="KSO_WM_UNIT_TEXT_FILL_FORE_SCHEMECOLOR_INDEX" val="2"/>
  <p:tag name="KSO_WM_UNIT_TEXT_FILL_TYPE" val="1"/>
</p:tagLst>
</file>

<file path=ppt/tags/tag157.xml><?xml version="1.0" encoding="utf-8"?>
<p:tagLst xmlns:p="http://schemas.openxmlformats.org/presentationml/2006/main">
  <p:tag name="KSO_WM_TEMPLATE_CATEGORY" val="diagram"/>
  <p:tag name="KSO_WM_TEMPLATE_INDEX" val="160813"/>
  <p:tag name="KSO_WM_UNIT_TYPE" val="r_t"/>
  <p:tag name="KSO_WM_UNIT_INDEX" val="1_1"/>
  <p:tag name="KSO_WM_UNIT_ID" val="257*r_t*1_1"/>
  <p:tag name="KSO_WM_UNIT_CLEAR" val="1"/>
  <p:tag name="KSO_WM_UNIT_LAYERLEVEL" val="1_1"/>
  <p:tag name="KSO_WM_UNIT_DIAGRAM_CONTRAST_TITLE_CNT" val="3"/>
  <p:tag name="KSO_WM_UNIT_DIAGRAM_DIMENSION_TITLE_CNT" val="1"/>
  <p:tag name="KSO_WM_UNIT_VALUE" val="22"/>
  <p:tag name="KSO_WM_UNIT_HIGHLIGHT" val="0"/>
  <p:tag name="KSO_WM_UNIT_COMPATIBLE" val="0"/>
  <p:tag name="KSO_WM_UNIT_PRESET_TEXT_INDEX" val="3"/>
  <p:tag name="KSO_WM_UNIT_PRESET_TEXT_LEN" val="5"/>
  <p:tag name="KSO_WM_BEAUTIFY_FLAG" val="#wm#"/>
  <p:tag name="KSO_WM_TAG_VERSION" val="1.0"/>
  <p:tag name="KSO_WM_DIAGRAM_GROUP_CODE" val="r1-1"/>
  <p:tag name="KSO_WM_UNIT_FILL_FORE_SCHEMECOLOR_INDEX" val="6"/>
  <p:tag name="KSO_WM_UNIT_FILL_TYPE" val="1"/>
</p:tagLst>
</file>

<file path=ppt/tags/tag158.xml><?xml version="1.0" encoding="utf-8"?>
<p:tagLst xmlns:p="http://schemas.openxmlformats.org/presentationml/2006/main">
  <p:tag name="KSO_WM_TAG_VERSION" val="1.0"/>
  <p:tag name="KSO_WM_BEAUTIFY_FLAG" val="#wm#"/>
  <p:tag name="KSO_WM_UNIT_TYPE" val="i"/>
  <p:tag name="KSO_WM_UNIT_ID" val="diagram160813_4*i*10"/>
  <p:tag name="KSO_WM_TEMPLATE_CATEGORY" val="diagram"/>
  <p:tag name="KSO_WM_TEMPLATE_INDEX" val="160813"/>
  <p:tag name="KSO_WM_UNIT_INDEX" val="10"/>
</p:tagLst>
</file>

<file path=ppt/tags/tag159.xml><?xml version="1.0" encoding="utf-8"?>
<p:tagLst xmlns:p="http://schemas.openxmlformats.org/presentationml/2006/main">
  <p:tag name="KSO_WM_TEMPLATE_CATEGORY" val="diagram"/>
  <p:tag name="KSO_WM_TEMPLATE_INDEX" val="160813"/>
  <p:tag name="KSO_WM_UNIT_TYPE" val="r_i"/>
  <p:tag name="KSO_WM_UNIT_INDEX" val="1_4"/>
  <p:tag name="KSO_WM_UNIT_ID" val="257*r_i*1_4"/>
  <p:tag name="KSO_WM_UNIT_CLEAR" val="1"/>
  <p:tag name="KSO_WM_UNIT_LAYERLEVEL" val="1_1"/>
  <p:tag name="KSO_WM_BEAUTIFY_FLAG" val="#wm#"/>
  <p:tag name="KSO_WM_TAG_VERSION" val="1.0"/>
  <p:tag name="KSO_WM_DIAGRAM_GROUP_CODE" val="r1-1"/>
  <p:tag name="KSO_WM_UNIT_FILL_FORE_SCHEMECOLOR_INDEX" val="5"/>
  <p:tag name="KSO_WM_UNIT_FILL_TYPE" val="1"/>
</p:tagLst>
</file>

<file path=ppt/tags/tag16.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4*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60.xml><?xml version="1.0" encoding="utf-8"?>
<p:tagLst xmlns:p="http://schemas.openxmlformats.org/presentationml/2006/main">
  <p:tag name="KSO_WM_UNIT_VALUE" val="72"/>
  <p:tag name="KSO_WM_UNIT_HIGHLIGHT" val="0"/>
  <p:tag name="KSO_WM_UNIT_COMPATIBLE" val="0"/>
  <p:tag name="KSO_WM_UNIT_PRESET_TEXT_INDEX" val="3"/>
  <p:tag name="KSO_WM_UNIT_PRESET_TEXT_LEN" val="17"/>
  <p:tag name="KSO_WM_TEMPLATE_CATEGORY" val="diagram"/>
  <p:tag name="KSO_WM_TEMPLATE_INDEX" val="160813"/>
  <p:tag name="KSO_WM_UNIT_TYPE" val="r_i"/>
  <p:tag name="KSO_WM_UNIT_INDEX" val="1_5"/>
  <p:tag name="KSO_WM_UNIT_ID" val="257*r_i*1_5"/>
  <p:tag name="KSO_WM_UNIT_CLEAR" val="1"/>
  <p:tag name="KSO_WM_UNIT_LAYERLEVEL" val="1_1"/>
  <p:tag name="KSO_WM_BEAUTIFY_FLAG" val="#wm#"/>
  <p:tag name="KSO_WM_TAG_VERSION" val="1.0"/>
  <p:tag name="KSO_WM_DIAGRAM_GROUP_CODE" val="r1-1"/>
  <p:tag name="KSO_WM_UNIT_FILL_FORE_SCHEMECOLOR_INDEX" val="5"/>
  <p:tag name="KSO_WM_UNIT_FILL_TYPE" val="1"/>
  <p:tag name="KSO_WM_UNIT_TEXT_FILL_FORE_SCHEMECOLOR_INDEX" val="5"/>
  <p:tag name="KSO_WM_UNIT_TEXT_FILL_TYPE" val="1"/>
</p:tagLst>
</file>

<file path=ppt/tags/tag161.xml><?xml version="1.0" encoding="utf-8"?>
<p:tagLst xmlns:p="http://schemas.openxmlformats.org/presentationml/2006/main">
  <p:tag name="KSO_WM_TEMPLATE_CATEGORY" val="diagram"/>
  <p:tag name="KSO_WM_TEMPLATE_INDEX" val="160813"/>
  <p:tag name="KSO_WM_UNIT_TYPE" val="r_i"/>
  <p:tag name="KSO_WM_UNIT_INDEX" val="1_6"/>
  <p:tag name="KSO_WM_UNIT_ID" val="257*r_i*1_6"/>
  <p:tag name="KSO_WM_UNIT_CLEAR" val="1"/>
  <p:tag name="KSO_WM_UNIT_LAYERLEVEL" val="1_1"/>
  <p:tag name="KSO_WM_BEAUTIFY_FLAG" val="#wm#"/>
  <p:tag name="KSO_WM_TAG_VERSION" val="1.0"/>
  <p:tag name="KSO_WM_DIAGRAM_GROUP_CODE" val="r1-1"/>
  <p:tag name="KSO_WM_UNIT_FILL_FORE_SCHEMECOLOR_INDEX" val="13"/>
  <p:tag name="KSO_WM_UNIT_FILL_TYPE" val="1"/>
  <p:tag name="KSO_WM_UNIT_TEXT_FILL_FORE_SCHEMECOLOR_INDEX" val="2"/>
  <p:tag name="KSO_WM_UNIT_TEXT_FILL_TYPE" val="1"/>
</p:tagLst>
</file>

<file path=ppt/tags/tag162.xml><?xml version="1.0" encoding="utf-8"?>
<p:tagLst xmlns:p="http://schemas.openxmlformats.org/presentationml/2006/main">
  <p:tag name="KSO_WM_TEMPLATE_CATEGORY" val="diagram"/>
  <p:tag name="KSO_WM_TEMPLATE_INDEX" val="160813"/>
  <p:tag name="KSO_WM_UNIT_TYPE" val="r_t"/>
  <p:tag name="KSO_WM_UNIT_INDEX" val="1_2"/>
  <p:tag name="KSO_WM_UNIT_ID" val="257*r_t*1_2"/>
  <p:tag name="KSO_WM_UNIT_CLEAR" val="1"/>
  <p:tag name="KSO_WM_UNIT_LAYERLEVEL" val="1_1"/>
  <p:tag name="KSO_WM_UNIT_DIAGRAM_CONTRAST_TITLE_CNT" val="3"/>
  <p:tag name="KSO_WM_UNIT_DIAGRAM_DIMENSION_TITLE_CNT" val="1"/>
  <p:tag name="KSO_WM_UNIT_VALUE" val="22"/>
  <p:tag name="KSO_WM_UNIT_HIGHLIGHT" val="0"/>
  <p:tag name="KSO_WM_UNIT_COMPATIBLE" val="0"/>
  <p:tag name="KSO_WM_UNIT_PRESET_TEXT_INDEX" val="3"/>
  <p:tag name="KSO_WM_UNIT_PRESET_TEXT_LEN" val="5"/>
  <p:tag name="KSO_WM_BEAUTIFY_FLAG" val="#wm#"/>
  <p:tag name="KSO_WM_TAG_VERSION" val="1.0"/>
  <p:tag name="KSO_WM_DIAGRAM_GROUP_CODE" val="r1-1"/>
  <p:tag name="KSO_WM_UNIT_FILL_FORE_SCHEMECOLOR_INDEX" val="6"/>
  <p:tag name="KSO_WM_UNIT_FILL_TYPE" val="1"/>
</p:tagLst>
</file>

<file path=ppt/tags/tag163.xml><?xml version="1.0" encoding="utf-8"?>
<p:tagLst xmlns:p="http://schemas.openxmlformats.org/presentationml/2006/main">
  <p:tag name="KSO_WM_TAG_VERSION" val="1.0"/>
  <p:tag name="KSO_WM_BEAUTIFY_FLAG" val="#wm#"/>
  <p:tag name="KSO_WM_UNIT_TYPE" val="i"/>
  <p:tag name="KSO_WM_UNIT_ID" val="diagram160813_4*i*19"/>
  <p:tag name="KSO_WM_TEMPLATE_CATEGORY" val="diagram"/>
  <p:tag name="KSO_WM_TEMPLATE_INDEX" val="160813"/>
  <p:tag name="KSO_WM_UNIT_INDEX" val="19"/>
</p:tagLst>
</file>

<file path=ppt/tags/tag164.xml><?xml version="1.0" encoding="utf-8"?>
<p:tagLst xmlns:p="http://schemas.openxmlformats.org/presentationml/2006/main">
  <p:tag name="KSO_WM_TEMPLATE_CATEGORY" val="diagram"/>
  <p:tag name="KSO_WM_TEMPLATE_INDEX" val="160813"/>
  <p:tag name="KSO_WM_UNIT_TYPE" val="r_i"/>
  <p:tag name="KSO_WM_UNIT_INDEX" val="1_7"/>
  <p:tag name="KSO_WM_UNIT_ID" val="257*r_i*1_7"/>
  <p:tag name="KSO_WM_UNIT_CLEAR" val="1"/>
  <p:tag name="KSO_WM_UNIT_LAYERLEVEL" val="1_1"/>
  <p:tag name="KSO_WM_BEAUTIFY_FLAG" val="#wm#"/>
  <p:tag name="KSO_WM_TAG_VERSION" val="1.0"/>
  <p:tag name="KSO_WM_DIAGRAM_GROUP_CODE" val="r1-1"/>
  <p:tag name="KSO_WM_UNIT_FILL_FORE_SCHEMECOLOR_INDEX" val="5"/>
  <p:tag name="KSO_WM_UNIT_FILL_TYPE" val="1"/>
</p:tagLst>
</file>

<file path=ppt/tags/tag165.xml><?xml version="1.0" encoding="utf-8"?>
<p:tagLst xmlns:p="http://schemas.openxmlformats.org/presentationml/2006/main">
  <p:tag name="KSO_WM_UNIT_VALUE" val="72"/>
  <p:tag name="KSO_WM_UNIT_HIGHLIGHT" val="0"/>
  <p:tag name="KSO_WM_UNIT_COMPATIBLE" val="0"/>
  <p:tag name="KSO_WM_UNIT_PRESET_TEXT_INDEX" val="3"/>
  <p:tag name="KSO_WM_UNIT_PRESET_TEXT_LEN" val="17"/>
  <p:tag name="KSO_WM_TEMPLATE_CATEGORY" val="diagram"/>
  <p:tag name="KSO_WM_TEMPLATE_INDEX" val="160813"/>
  <p:tag name="KSO_WM_UNIT_TYPE" val="r_i"/>
  <p:tag name="KSO_WM_UNIT_INDEX" val="1_8"/>
  <p:tag name="KSO_WM_UNIT_ID" val="257*r_i*1_8"/>
  <p:tag name="KSO_WM_UNIT_CLEAR" val="1"/>
  <p:tag name="KSO_WM_UNIT_LAYERLEVEL" val="1_1"/>
  <p:tag name="KSO_WM_BEAUTIFY_FLAG" val="#wm#"/>
  <p:tag name="KSO_WM_TAG_VERSION" val="1.0"/>
  <p:tag name="KSO_WM_DIAGRAM_GROUP_CODE" val="r1-1"/>
  <p:tag name="KSO_WM_UNIT_FILL_FORE_SCHEMECOLOR_INDEX" val="5"/>
  <p:tag name="KSO_WM_UNIT_FILL_TYPE" val="1"/>
  <p:tag name="KSO_WM_UNIT_TEXT_FILL_FORE_SCHEMECOLOR_INDEX" val="5"/>
  <p:tag name="KSO_WM_UNIT_TEXT_FILL_TYPE" val="1"/>
</p:tagLst>
</file>

<file path=ppt/tags/tag166.xml><?xml version="1.0" encoding="utf-8"?>
<p:tagLst xmlns:p="http://schemas.openxmlformats.org/presentationml/2006/main">
  <p:tag name="KSO_WM_TEMPLATE_CATEGORY" val="diagram"/>
  <p:tag name="KSO_WM_TEMPLATE_INDEX" val="160813"/>
  <p:tag name="KSO_WM_UNIT_TYPE" val="r_i"/>
  <p:tag name="KSO_WM_UNIT_INDEX" val="1_9"/>
  <p:tag name="KSO_WM_UNIT_ID" val="257*r_i*1_9"/>
  <p:tag name="KSO_WM_UNIT_CLEAR" val="1"/>
  <p:tag name="KSO_WM_UNIT_LAYERLEVEL" val="1_1"/>
  <p:tag name="KSO_WM_BEAUTIFY_FLAG" val="#wm#"/>
  <p:tag name="KSO_WM_TAG_VERSION" val="1.0"/>
  <p:tag name="KSO_WM_DIAGRAM_GROUP_CODE" val="r1-1"/>
  <p:tag name="KSO_WM_UNIT_FILL_FORE_SCHEMECOLOR_INDEX" val="13"/>
  <p:tag name="KSO_WM_UNIT_FILL_TYPE" val="1"/>
  <p:tag name="KSO_WM_UNIT_TEXT_FILL_FORE_SCHEMECOLOR_INDEX" val="2"/>
  <p:tag name="KSO_WM_UNIT_TEXT_FILL_TYPE" val="1"/>
</p:tagLst>
</file>

<file path=ppt/tags/tag167.xml><?xml version="1.0" encoding="utf-8"?>
<p:tagLst xmlns:p="http://schemas.openxmlformats.org/presentationml/2006/main">
  <p:tag name="KSO_WM_TEMPLATE_CATEGORY" val="diagram"/>
  <p:tag name="KSO_WM_TEMPLATE_INDEX" val="160813"/>
  <p:tag name="KSO_WM_UNIT_TYPE" val="r_t"/>
  <p:tag name="KSO_WM_UNIT_INDEX" val="1_3"/>
  <p:tag name="KSO_WM_UNIT_ID" val="257*r_t*1_3"/>
  <p:tag name="KSO_WM_UNIT_CLEAR" val="1"/>
  <p:tag name="KSO_WM_UNIT_LAYERLEVEL" val="1_1"/>
  <p:tag name="KSO_WM_UNIT_DIAGRAM_CONTRAST_TITLE_CNT" val="3"/>
  <p:tag name="KSO_WM_UNIT_DIAGRAM_DIMENSION_TITLE_CNT" val="1"/>
  <p:tag name="KSO_WM_UNIT_VALUE" val="22"/>
  <p:tag name="KSO_WM_UNIT_HIGHLIGHT" val="0"/>
  <p:tag name="KSO_WM_UNIT_COMPATIBLE" val="0"/>
  <p:tag name="KSO_WM_UNIT_PRESET_TEXT_INDEX" val="3"/>
  <p:tag name="KSO_WM_UNIT_PRESET_TEXT_LEN" val="5"/>
  <p:tag name="KSO_WM_BEAUTIFY_FLAG" val="#wm#"/>
  <p:tag name="KSO_WM_TAG_VERSION" val="1.0"/>
  <p:tag name="KSO_WM_DIAGRAM_GROUP_CODE" val="r1-1"/>
  <p:tag name="KSO_WM_UNIT_FILL_FORE_SCHEMECOLOR_INDEX" val="6"/>
  <p:tag name="KSO_WM_UNIT_FILL_TYPE" val="1"/>
</p:tagLst>
</file>

<file path=ppt/tags/tag168.xml><?xml version="1.0" encoding="utf-8"?>
<p:tagLst xmlns:p="http://schemas.openxmlformats.org/presentationml/2006/main">
  <p:tag name="KSO_WM_TEMPLATE_CATEGORY" val="diagram"/>
  <p:tag name="KSO_WM_TEMPLATE_INDEX" val="160813"/>
  <p:tag name="KSO_WM_UNIT_TYPE" val="r_v"/>
  <p:tag name="KSO_WM_UNIT_INDEX" val="1_1"/>
  <p:tag name="KSO_WM_UNIT_ID" val="257*r_v*1_1"/>
  <p:tag name="KSO_WM_UNIT_CLEAR" val="1"/>
  <p:tag name="KSO_WM_UNIT_LAYERLEVEL" val="1_1"/>
  <p:tag name="KSO_WM_UNIT_DIAGRAM_CONTRAST_TITLE_CNT" val="3"/>
  <p:tag name="KSO_WM_UNIT_DIAGRAM_DIMENSION_TITLE_CNT" val="1"/>
  <p:tag name="KSO_WM_UNIT_VALUE" val="44"/>
  <p:tag name="KSO_WM_UNIT_HIGHLIGHT" val="0"/>
  <p:tag name="KSO_WM_UNIT_COMPATIBLE" val="0"/>
  <p:tag name="KSO_WM_UNIT_PRESET_TEXT_INDEX" val="3"/>
  <p:tag name="KSO_WM_UNIT_PRESET_TEXT_LEN" val="35"/>
  <p:tag name="KSO_WM_BEAUTIFY_FLAG" val="#wm#"/>
  <p:tag name="KSO_WM_TAG_VERSION" val="1.0"/>
  <p:tag name="KSO_WM_DIAGRAM_GROUP_CODE" val="r1-1"/>
  <p:tag name="KSO_WM_UNIT_TEXT_FILL_FORE_SCHEMECOLOR_INDEX" val="13"/>
  <p:tag name="KSO_WM_UNIT_TEXT_FILL_TYPE" val="1"/>
</p:tagLst>
</file>

<file path=ppt/tags/tag169.xml><?xml version="1.0" encoding="utf-8"?>
<p:tagLst xmlns:p="http://schemas.openxmlformats.org/presentationml/2006/main">
  <p:tag name="KSO_WM_TEMPLATE_CATEGORY" val="diagram"/>
  <p:tag name="KSO_WM_TEMPLATE_INDEX" val="160813"/>
  <p:tag name="KSO_WM_UNIT_TYPE" val="r_v"/>
  <p:tag name="KSO_WM_UNIT_INDEX" val="1_2"/>
  <p:tag name="KSO_WM_UNIT_ID" val="257*r_v*1_2"/>
  <p:tag name="KSO_WM_UNIT_CLEAR" val="1"/>
  <p:tag name="KSO_WM_UNIT_LAYERLEVEL" val="1_1"/>
  <p:tag name="KSO_WM_UNIT_DIAGRAM_CONTRAST_TITLE_CNT" val="3"/>
  <p:tag name="KSO_WM_UNIT_DIAGRAM_DIMENSION_TITLE_CNT" val="1"/>
  <p:tag name="KSO_WM_UNIT_VALUE" val="44"/>
  <p:tag name="KSO_WM_UNIT_HIGHLIGHT" val="0"/>
  <p:tag name="KSO_WM_UNIT_COMPATIBLE" val="0"/>
  <p:tag name="KSO_WM_UNIT_PRESET_TEXT_INDEX" val="3"/>
  <p:tag name="KSO_WM_UNIT_PRESET_TEXT_LEN" val="35"/>
  <p:tag name="KSO_WM_BEAUTIFY_FLAG" val="#wm#"/>
  <p:tag name="KSO_WM_TAG_VERSION" val="1.0"/>
  <p:tag name="KSO_WM_DIAGRAM_GROUP_CODE" val="r1-1"/>
  <p:tag name="KSO_WM_UNIT_TEXT_FILL_FORE_SCHEMECOLOR_INDEX" val="13"/>
  <p:tag name="KSO_WM_UNIT_TEXT_FILL_TYPE" val="1"/>
</p:tagLst>
</file>

<file path=ppt/tags/tag17.xml><?xml version="1.0" encoding="utf-8"?>
<p:tagLst xmlns:p="http://schemas.openxmlformats.org/presentationml/2006/main">
  <p:tag name="KSO_WM_UNIT_COLOR_SCHEME_SHAPE_ID" val="12"/>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4*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70.xml><?xml version="1.0" encoding="utf-8"?>
<p:tagLst xmlns:p="http://schemas.openxmlformats.org/presentationml/2006/main">
  <p:tag name="KSO_WM_TEMPLATE_CATEGORY" val="diagram"/>
  <p:tag name="KSO_WM_TEMPLATE_INDEX" val="160813"/>
  <p:tag name="KSO_WM_UNIT_TYPE" val="r_v"/>
  <p:tag name="KSO_WM_UNIT_INDEX" val="1_3"/>
  <p:tag name="KSO_WM_UNIT_ID" val="257*r_v*1_3"/>
  <p:tag name="KSO_WM_UNIT_CLEAR" val="1"/>
  <p:tag name="KSO_WM_UNIT_LAYERLEVEL" val="1_1"/>
  <p:tag name="KSO_WM_UNIT_DIAGRAM_CONTRAST_TITLE_CNT" val="3"/>
  <p:tag name="KSO_WM_UNIT_DIAGRAM_DIMENSION_TITLE_CNT" val="1"/>
  <p:tag name="KSO_WM_UNIT_VALUE" val="44"/>
  <p:tag name="KSO_WM_UNIT_HIGHLIGHT" val="0"/>
  <p:tag name="KSO_WM_UNIT_COMPATIBLE" val="0"/>
  <p:tag name="KSO_WM_UNIT_PRESET_TEXT_INDEX" val="3"/>
  <p:tag name="KSO_WM_UNIT_PRESET_TEXT_LEN" val="35"/>
  <p:tag name="KSO_WM_BEAUTIFY_FLAG" val="#wm#"/>
  <p:tag name="KSO_WM_TAG_VERSION" val="1.0"/>
  <p:tag name="KSO_WM_DIAGRAM_GROUP_CODE" val="r1-1"/>
  <p:tag name="KSO_WM_UNIT_TEXT_FILL_FORE_SCHEMECOLOR_INDEX" val="13"/>
  <p:tag name="KSO_WM_UNIT_TEXT_FILL_TYPE" val="1"/>
</p:tagLst>
</file>

<file path=ppt/tags/tag171.xml><?xml version="1.0" encoding="utf-8"?>
<p:tagLst xmlns:p="http://schemas.openxmlformats.org/presentationml/2006/main">
  <p:tag name="KSO_WM_UNIT_ADJUSTLAYOUT_ID" val="4"/>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79_5*l_h_a*1_1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172.xml><?xml version="1.0" encoding="utf-8"?>
<p:tagLst xmlns:p="http://schemas.openxmlformats.org/presentationml/2006/main">
  <p:tag name="KSO_WM_UNIT_ADJUSTLAYOUT_ID" val="9"/>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79_5*l_h_i*1_1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73.xml><?xml version="1.0" encoding="utf-8"?>
<p:tagLst xmlns:p="http://schemas.openxmlformats.org/presentationml/2006/main">
  <p:tag name="KSO_WM_UNIT_ADJUSTLAYOUT_ID" val="14"/>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679_5*l_h_i*1_1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74.xml><?xml version="1.0" encoding="utf-8"?>
<p:tagLst xmlns:p="http://schemas.openxmlformats.org/presentationml/2006/main">
  <p:tag name="KSO_WM_UNIT_ADJUSTLAYOUT_ID" val="17"/>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79_5*l_h_a*1_2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175.xml><?xml version="1.0" encoding="utf-8"?>
<p:tagLst xmlns:p="http://schemas.openxmlformats.org/presentationml/2006/main">
  <p:tag name="KSO_WM_UNIT_ADJUSTLAYOUT_ID" val="18"/>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79_5*l_h_i*1_2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76.xml><?xml version="1.0" encoding="utf-8"?>
<p:tagLst xmlns:p="http://schemas.openxmlformats.org/presentationml/2006/main">
  <p:tag name="KSO_WM_UNIT_ADJUSTLAYOUT_ID" val="19"/>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679_5*l_h_i*1_2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77.xml><?xml version="1.0" encoding="utf-8"?>
<p:tagLst xmlns:p="http://schemas.openxmlformats.org/presentationml/2006/main">
  <p:tag name="KSO_WM_UNIT_ADJUSTLAYOUT_ID" val="21"/>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79_5*l_h_a*1_3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178.xml><?xml version="1.0" encoding="utf-8"?>
<p:tagLst xmlns:p="http://schemas.openxmlformats.org/presentationml/2006/main">
  <p:tag name="KSO_WM_UNIT_ADJUSTLAYOUT_ID" val="22"/>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79_5*l_h_i*1_3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79.xml><?xml version="1.0" encoding="utf-8"?>
<p:tagLst xmlns:p="http://schemas.openxmlformats.org/presentationml/2006/main">
  <p:tag name="KSO_WM_UNIT_ADJUSTLAYOUT_ID" val="23"/>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679_5*l_h_i*1_3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xml><?xml version="1.0" encoding="utf-8"?>
<p:tagLst xmlns:p="http://schemas.openxmlformats.org/presentationml/2006/main">
  <p:tag name="KSO_WM_UNIT_COLOR_SCHEME_SHAPE_ID" val="23"/>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4*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0.xml><?xml version="1.0" encoding="utf-8"?>
<p:tagLst xmlns:p="http://schemas.openxmlformats.org/presentationml/2006/main">
  <p:tag name="KSO_WM_UNIT_ADJUSTLAYOUT_ID" val="25"/>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79_5*l_h_a*1_4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8"/>
  <p:tag name="KSO_WM_UNIT_FILL_TYPE" val="1"/>
  <p:tag name="KSO_WM_UNIT_TEXT_FILL_FORE_SCHEMECOLOR_INDEX" val="14"/>
  <p:tag name="KSO_WM_UNIT_TEXT_FILL_TYPE" val="1"/>
</p:tagLst>
</file>

<file path=ppt/tags/tag181.xml><?xml version="1.0" encoding="utf-8"?>
<p:tagLst xmlns:p="http://schemas.openxmlformats.org/presentationml/2006/main">
  <p:tag name="KSO_WM_UNIT_ADJUSTLAYOUT_ID" val="26"/>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679_5*l_h_i*1_4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2.xml><?xml version="1.0" encoding="utf-8"?>
<p:tagLst xmlns:p="http://schemas.openxmlformats.org/presentationml/2006/main">
  <p:tag name="KSO_WM_UNIT_ADJUSTLAYOUT_ID" val="27"/>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679_5*l_h_i*1_4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3.xml><?xml version="1.0" encoding="utf-8"?>
<p:tagLst xmlns:p="http://schemas.openxmlformats.org/presentationml/2006/main">
  <p:tag name="KSO_WM_UNIT_ADJUSTLAYOUT_ID" val="29"/>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679_5*l_h_a*1_5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9"/>
  <p:tag name="KSO_WM_UNIT_FILL_TYPE" val="1"/>
  <p:tag name="KSO_WM_UNIT_TEXT_FILL_FORE_SCHEMECOLOR_INDEX" val="14"/>
  <p:tag name="KSO_WM_UNIT_TEXT_FILL_TYPE" val="1"/>
</p:tagLst>
</file>

<file path=ppt/tags/tag184.xml><?xml version="1.0" encoding="utf-8"?>
<p:tagLst xmlns:p="http://schemas.openxmlformats.org/presentationml/2006/main">
  <p:tag name="KSO_WM_UNIT_ADJUSTLAYOUT_ID" val="30"/>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679_5*l_h_i*1_5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5.xml><?xml version="1.0" encoding="utf-8"?>
<p:tagLst xmlns:p="http://schemas.openxmlformats.org/presentationml/2006/main">
  <p:tag name="KSO_WM_UNIT_ADJUSTLAYOUT_ID" val="31"/>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679_5*l_h_i*1_5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6.xml><?xml version="1.0" encoding="utf-8"?>
<p:tagLst xmlns:p="http://schemas.openxmlformats.org/presentationml/2006/main">
  <p:tag name="KSO_WM_UNIT_ADJUSTLAYOUT_ID" val="33"/>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679_5*l_h_a*1_6_1"/>
  <p:tag name="KSO_WM_TEMPLATE_CATEGORY" val="diagram"/>
  <p:tag name="KSO_WM_TEMPLATE_INDEX" val="679"/>
  <p:tag name="KSO_WM_UNIT_LAYERLEVEL" val="1_1_1"/>
  <p:tag name="KSO_WM_TAG_VERSION" val="1.0"/>
  <p:tag name="KSO_WM_BEAUTIFY_FLAG" val="#wm#"/>
  <p:tag name="KSO_WM_UNIT_PRESET_TEXT" val="添加标题"/>
  <p:tag name="KSO_WM_UNIT_FILL_FORE_SCHEMECOLOR_INDEX" val="10"/>
  <p:tag name="KSO_WM_UNIT_FILL_TYPE" val="1"/>
  <p:tag name="KSO_WM_UNIT_TEXT_FILL_FORE_SCHEMECOLOR_INDEX" val="14"/>
  <p:tag name="KSO_WM_UNIT_TEXT_FILL_TYPE" val="1"/>
</p:tagLst>
</file>

<file path=ppt/tags/tag187.xml><?xml version="1.0" encoding="utf-8"?>
<p:tagLst xmlns:p="http://schemas.openxmlformats.org/presentationml/2006/main">
  <p:tag name="KSO_WM_UNIT_ADJUSTLAYOUT_ID" val="34"/>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679_5*l_h_i*1_6_1"/>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8.xml><?xml version="1.0" encoding="utf-8"?>
<p:tagLst xmlns:p="http://schemas.openxmlformats.org/presentationml/2006/main">
  <p:tag name="KSO_WM_UNIT_ADJUSTLAYOUT_ID" val="35"/>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679_5*l_h_i*1_6_2"/>
  <p:tag name="KSO_WM_TEMPLATE_CATEGORY" val="diagram"/>
  <p:tag name="KSO_WM_TEMPLATE_INDEX" val="679"/>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189.xml><?xml version="1.0" encoding="utf-8"?>
<p:tagLst xmlns:p="http://schemas.openxmlformats.org/presentationml/2006/main">
  <p:tag name="KSO_WM_UNIT_PRESET_TEXT_FONT_MINSIZE" val="12"/>
  <p:tag name="KSO_WM_UNIT_ADJUSTLAYOUT_ID" val="44"/>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79_5*l_h_f*1_1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xml><?xml version="1.0" encoding="utf-8"?>
<p:tagLst xmlns:p="http://schemas.openxmlformats.org/presentationml/2006/main">
  <p:tag name="KSO_WM_UNIT_COLOR_SCHEME_SHAPE_ID" val="13"/>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4*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90.xml><?xml version="1.0" encoding="utf-8"?>
<p:tagLst xmlns:p="http://schemas.openxmlformats.org/presentationml/2006/main">
  <p:tag name="KSO_WM_UNIT_PRESET_TEXT_FONT_MINSIZE" val="12"/>
  <p:tag name="KSO_WM_UNIT_ADJUSTLAYOUT_ID" val="45"/>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79_5*l_h_f*1_2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1.xml><?xml version="1.0" encoding="utf-8"?>
<p:tagLst xmlns:p="http://schemas.openxmlformats.org/presentationml/2006/main">
  <p:tag name="KSO_WM_UNIT_PRESET_TEXT_FONT_MINSIZE" val="12"/>
  <p:tag name="KSO_WM_UNIT_ADJUSTLAYOUT_ID" val="46"/>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79_5*l_h_f*1_3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2.xml><?xml version="1.0" encoding="utf-8"?>
<p:tagLst xmlns:p="http://schemas.openxmlformats.org/presentationml/2006/main">
  <p:tag name="KSO_WM_UNIT_PRESET_TEXT_FONT_MINSIZE" val="12"/>
  <p:tag name="KSO_WM_UNIT_ADJUSTLAYOUT_ID" val="47"/>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79_5*l_h_f*1_4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3.xml><?xml version="1.0" encoding="utf-8"?>
<p:tagLst xmlns:p="http://schemas.openxmlformats.org/presentationml/2006/main">
  <p:tag name="KSO_WM_UNIT_PRESET_TEXT_FONT_MINSIZE" val="12"/>
  <p:tag name="KSO_WM_UNIT_ADJUSTLAYOUT_ID" val="48"/>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679_5*l_h_f*1_5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4.xml><?xml version="1.0" encoding="utf-8"?>
<p:tagLst xmlns:p="http://schemas.openxmlformats.org/presentationml/2006/main">
  <p:tag name="KSO_WM_UNIT_PRESET_TEXT_FONT_MINSIZE" val="12"/>
  <p:tag name="KSO_WM_UNIT_ADJUSTLAYOUT_ID" val="49"/>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679_5*l_h_f*1_6_1"/>
  <p:tag name="KSO_WM_TEMPLATE_CATEGORY" val="diagram"/>
  <p:tag name="KSO_WM_TEMPLATE_INDEX" val="679"/>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4*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20.xml><?xml version="1.0" encoding="utf-8"?>
<p:tagLst xmlns:p="http://schemas.openxmlformats.org/presentationml/2006/main">
  <p:tag name="KSO_WM_UNIT_COLOR_SCHEME_SHAPE_ID" val="14"/>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4*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4*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22.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4*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3.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4*l_h_a*1_3_1"/>
  <p:tag name="KSO_WM_TEMPLATE_CATEGORY" val="diagram"/>
  <p:tag name="KSO_WM_TEMPLATE_INDEX" val="20187477"/>
  <p:tag name="KSO_WM_UNIT_LAYERLEVEL" val="1_1_1"/>
  <p:tag name="KSO_WM_TAG_VERSION" val="1.0"/>
  <p:tag name="KSO_WM_BEAUTIFY_FLAG" val="#wm#"/>
  <p:tag name="KSO_WM_UNIT_TEXT_FILL_FORE_SCHEMECOLOR_INDEX" val="7"/>
  <p:tag name="KSO_WM_UNIT_TEXT_FILL_TYPE" val="1"/>
</p:tagLst>
</file>

<file path=ppt/tags/tag24.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4*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5.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4*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26.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4*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7.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4*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28.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4*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4*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ags/tag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4*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4*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5_1"/>
  <p:tag name="KSO_WM_UNIT_ID" val="diagram20169746_4*q_h_i*1_5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32.xml><?xml version="1.0" encoding="utf-8"?>
<p:tagLst xmlns:p="http://schemas.openxmlformats.org/presentationml/2006/main">
  <p:tag name="KSO_WM_UNIT_LAYERLEVEL" val="1_1"/>
  <p:tag name="KSO_WM_DIAGRAM_GROUP_CODE" val="q1_1"/>
  <p:tag name="KSO_WM_TAG_VERSION" val="1.0"/>
  <p:tag name="KSO_WM_BEAUTIFY_FLAG" val="#wm#"/>
  <p:tag name="KSO_WM_UNIT_TYPE" val="i"/>
  <p:tag name="KSO_WM_UNIT_ID" val="diagram20169746_4*i*3"/>
  <p:tag name="KSO_WM_TEMPLATE_CATEGORY" val="diagram"/>
  <p:tag name="KSO_WM_TEMPLATE_INDEX" val="20169746"/>
  <p:tag name="KSO_WM_UNIT_INDEX" val="3"/>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4_1"/>
  <p:tag name="KSO_WM_UNIT_ID" val="diagram20169746_4*q_h_i*1_4_1"/>
  <p:tag name="KSO_WM_UNIT_LAYERLEVEL" val="1_1_1"/>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4*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5_1"/>
  <p:tag name="KSO_WM_UNIT_LAYERLEVEL" val="1_1_1"/>
  <p:tag name="KSO_WM_UNIT_VALUE" val="10"/>
  <p:tag name="KSO_WM_UNIT_HIGHLIGHT" val="0"/>
  <p:tag name="KSO_WM_UNIT_COMPATIBLE" val="0"/>
  <p:tag name="KSO_WM_UNIT_CLEAR" val="0"/>
  <p:tag name="KSO_WM_UNIT_PRESET_TEXT_INDEX" val="3"/>
  <p:tag name="KSO_WM_UNIT_PRESET_TEXT_LEN" val="12"/>
  <p:tag name="KSO_WM_DIAGRAM_GROUP_CODE" val="q1-1"/>
  <p:tag name="KSO_WM_UNIT_ID" val="diagram20169746_4*q_h_a*1_5_1"/>
  <p:tag name="KSO_WM_UNIT_TEXT_FILL_FORE_SCHEMECOLOR_INDEX" val="7"/>
  <p:tag name="KSO_WM_UNIT_TEXT_FILL_TYPE" val="1"/>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5_1"/>
  <p:tag name="KSO_WM_UNIT_LAYERLEVEL" val="1_1_1"/>
  <p:tag name="KSO_WM_UNIT_VALUE" val="11"/>
  <p:tag name="KSO_WM_UNIT_HIGHLIGHT" val="0"/>
  <p:tag name="KSO_WM_UNIT_COMPATIBLE" val="0"/>
  <p:tag name="KSO_WM_UNIT_CLEAR" val="0"/>
  <p:tag name="KSO_WM_UNIT_PRESET_TEXT_INDEX" val="4"/>
  <p:tag name="KSO_WM_UNIT_PRESET_TEXT_LEN" val="39"/>
  <p:tag name="KSO_WM_DIAGRAM_GROUP_CODE" val="q1-1"/>
  <p:tag name="KSO_WM_UNIT_ID" val="diagram20169746_4*q_h_f*1_5_1"/>
  <p:tag name="KSO_WM_UNIT_TEXT_FILL_FORE_SCHEMECOLOR_INDEX" val="13"/>
  <p:tag name="KSO_WM_UNIT_TEXT_FILL_TYPE" val="1"/>
</p:tagLst>
</file>

<file path=ppt/tags/tag3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10"/>
  <p:tag name="KSO_WM_UNIT_HIGHLIGHT" val="0"/>
  <p:tag name="KSO_WM_UNIT_COMPATIBLE" val="0"/>
  <p:tag name="KSO_WM_UNIT_CLEAR" val="0"/>
  <p:tag name="KSO_WM_UNIT_PRESET_TEXT_INDEX" val="3"/>
  <p:tag name="KSO_WM_UNIT_PRESET_TEXT_LEN" val="12"/>
  <p:tag name="KSO_WM_DIAGRAM_GROUP_CODE" val="q1-1"/>
  <p:tag name="KSO_WM_UNIT_ID" val="diagram20169746_4*q_h_a*1_3_1"/>
  <p:tag name="KSO_WM_UNIT_TEXT_FILL_FORE_SCHEMECOLOR_INDEX" val="8"/>
  <p:tag name="KSO_WM_UNIT_TEXT_FILL_TYPE" val="1"/>
</p:tagLst>
</file>

<file path=ppt/tags/tag3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3_1"/>
  <p:tag name="KSO_WM_UNIT_LAYERLEVEL" val="1_1_1"/>
  <p:tag name="KSO_WM_UNIT_VALUE" val="11"/>
  <p:tag name="KSO_WM_UNIT_HIGHLIGHT" val="0"/>
  <p:tag name="KSO_WM_UNIT_COMPATIBLE" val="0"/>
  <p:tag name="KSO_WM_UNIT_CLEAR" val="0"/>
  <p:tag name="KSO_WM_UNIT_PRESET_TEXT_INDEX" val="4"/>
  <p:tag name="KSO_WM_UNIT_PRESET_TEXT_LEN" val="39"/>
  <p:tag name="KSO_WM_DIAGRAM_GROUP_CODE" val="q1-1"/>
  <p:tag name="KSO_WM_UNIT_ID" val="diagram20169746_4*q_h_f*1_3_1"/>
  <p:tag name="KSO_WM_UNIT_TEXT_FILL_FORE_SCHEMECOLOR_INDEX" val="13"/>
  <p:tag name="KSO_WM_UNIT_TEXT_FILL_TYPE" val="1"/>
</p:tagLst>
</file>

<file path=ppt/tags/tag3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4_1"/>
  <p:tag name="KSO_WM_UNIT_LAYERLEVEL" val="1_1_1"/>
  <p:tag name="KSO_WM_UNIT_VALUE" val="11"/>
  <p:tag name="KSO_WM_UNIT_HIGHLIGHT" val="0"/>
  <p:tag name="KSO_WM_UNIT_COMPATIBLE" val="0"/>
  <p:tag name="KSO_WM_UNIT_CLEAR" val="0"/>
  <p:tag name="KSO_WM_UNIT_PRESET_TEXT_INDEX" val="4"/>
  <p:tag name="KSO_WM_UNIT_PRESET_TEXT_LEN" val="39"/>
  <p:tag name="KSO_WM_DIAGRAM_GROUP_CODE" val="q1-1"/>
  <p:tag name="KSO_WM_UNIT_ID" val="diagram20169746_4*q_h_f*1_4_1"/>
  <p:tag name="KSO_WM_UNIT_TEXT_FILL_FORE_SCHEMECOLOR_INDEX" val="13"/>
  <p:tag name="KSO_WM_UNIT_TEXT_FILL_TYPE" val="1"/>
</p:tagLst>
</file>

<file path=ppt/tags/tag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4*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4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1_1"/>
  <p:tag name="KSO_WM_UNIT_LAYERLEVEL" val="1_1_1"/>
  <p:tag name="KSO_WM_UNIT_VALUE" val="11"/>
  <p:tag name="KSO_WM_UNIT_HIGHLIGHT" val="0"/>
  <p:tag name="KSO_WM_UNIT_COMPATIBLE" val="0"/>
  <p:tag name="KSO_WM_UNIT_CLEAR" val="0"/>
  <p:tag name="KSO_WM_UNIT_PRESET_TEXT_INDEX" val="4"/>
  <p:tag name="KSO_WM_UNIT_PRESET_TEXT_LEN" val="39"/>
  <p:tag name="KSO_WM_DIAGRAM_GROUP_CODE" val="q1-1"/>
  <p:tag name="KSO_WM_UNIT_ID" val="diagram20169746_4*q_h_f*1_1_1"/>
  <p:tag name="KSO_WM_UNIT_TEXT_FILL_FORE_SCHEMECOLOR_INDEX" val="13"/>
  <p:tag name="KSO_WM_UNIT_TEXT_FILL_TYPE" val="1"/>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4_1"/>
  <p:tag name="KSO_WM_UNIT_LAYERLEVEL" val="1_1_1"/>
  <p:tag name="KSO_WM_UNIT_VALUE" val="10"/>
  <p:tag name="KSO_WM_UNIT_HIGHLIGHT" val="0"/>
  <p:tag name="KSO_WM_UNIT_COMPATIBLE" val="0"/>
  <p:tag name="KSO_WM_UNIT_CLEAR" val="0"/>
  <p:tag name="KSO_WM_UNIT_PRESET_TEXT_INDEX" val="3"/>
  <p:tag name="KSO_WM_UNIT_PRESET_TEXT_LEN" val="12"/>
  <p:tag name="KSO_WM_DIAGRAM_GROUP_CODE" val="q1-1"/>
  <p:tag name="KSO_WM_UNIT_ID" val="diagram20169746_4*q_h_a*1_4_1"/>
  <p:tag name="KSO_WM_UNIT_TEXT_FILL_FORE_SCHEMECOLOR_INDEX" val="5"/>
  <p:tag name="KSO_WM_UNIT_TEXT_FILL_TYPE" val="1"/>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10"/>
  <p:tag name="KSO_WM_UNIT_HIGHLIGHT" val="0"/>
  <p:tag name="KSO_WM_UNIT_COMPATIBLE" val="0"/>
  <p:tag name="KSO_WM_UNIT_CLEAR" val="0"/>
  <p:tag name="KSO_WM_UNIT_PRESET_TEXT_INDEX" val="3"/>
  <p:tag name="KSO_WM_UNIT_PRESET_TEXT_LEN" val="12"/>
  <p:tag name="KSO_WM_DIAGRAM_GROUP_CODE" val="q1-1"/>
  <p:tag name="KSO_WM_UNIT_ID" val="diagram20169746_4*q_h_a*1_1_1"/>
  <p:tag name="KSO_WM_UNIT_TEXT_FILL_FORE_SCHEMECOLOR_INDEX" val="6"/>
  <p:tag name="KSO_WM_UNIT_TEXT_FILL_TYPE" val="1"/>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10"/>
  <p:tag name="KSO_WM_UNIT_HIGHLIGHT" val="0"/>
  <p:tag name="KSO_WM_UNIT_COMPATIBLE" val="0"/>
  <p:tag name="KSO_WM_UNIT_CLEAR" val="0"/>
  <p:tag name="KSO_WM_UNIT_PRESET_TEXT_INDEX" val="3"/>
  <p:tag name="KSO_WM_UNIT_PRESET_TEXT_LEN" val="12"/>
  <p:tag name="KSO_WM_DIAGRAM_GROUP_CODE" val="q1-1"/>
  <p:tag name="KSO_WM_UNIT_ID" val="diagram20169746_4*q_h_a*1_2_1"/>
  <p:tag name="KSO_WM_UNIT_TEXT_FILL_FORE_SCHEMECOLOR_INDEX" val="7"/>
  <p:tag name="KSO_WM_UNIT_TEXT_FILL_TYPE" val="1"/>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2_1"/>
  <p:tag name="KSO_WM_UNIT_LAYERLEVEL" val="1_1_1"/>
  <p:tag name="KSO_WM_UNIT_VALUE" val="11"/>
  <p:tag name="KSO_WM_UNIT_HIGHLIGHT" val="0"/>
  <p:tag name="KSO_WM_UNIT_COMPATIBLE" val="0"/>
  <p:tag name="KSO_WM_UNIT_CLEAR" val="0"/>
  <p:tag name="KSO_WM_UNIT_PRESET_TEXT_INDEX" val="4"/>
  <p:tag name="KSO_WM_UNIT_PRESET_TEXT_LEN" val="39"/>
  <p:tag name="KSO_WM_DIAGRAM_GROUP_CODE" val="q1-1"/>
  <p:tag name="KSO_WM_UNIT_ID" val="diagram20169746_4*q_h_f*1_2_1"/>
  <p:tag name="KSO_WM_UNIT_TEXT_FILL_FORE_SCHEMECOLOR_INDEX" val="13"/>
  <p:tag name="KSO_WM_UNIT_TEXT_FILL_TYPE" val="1"/>
</p:tagLst>
</file>

<file path=ppt/tags/tag4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4*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4*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4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4*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4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4*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4*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4*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5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4*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4*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4*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5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4*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1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1_1"/>
  <p:tag name="KSO_WM_UNIT_FILL_FORE_SCHEMECOLOR_INDEX" val="5"/>
  <p:tag name="KSO_WM_UNIT_FILL_TYPE" val="1"/>
  <p:tag name="KSO_WM_UNIT_TEXT_FILL_FORE_SCHEMECOLOR_INDEX" val="14"/>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2_1"/>
  <p:tag name="KSO_WM_UNIT_FILL_FORE_SCHEMECOLOR_INDEX" val="6"/>
  <p:tag name="KSO_WM_UNIT_FILL_TYPE" val="1"/>
  <p:tag name="KSO_WM_UNIT_TEXT_FILL_FORE_SCHEMECOLOR_INDEX" val="14"/>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17"/>
  <p:tag name="KSO_WM_DIAGRAM_GROUP_CODE" val="m1-1"/>
  <p:tag name="KSO_WM_UNIT_ID" val="diagram20174816_2*m_h_f*1_3_1"/>
  <p:tag name="KSO_WM_UNIT_FILL_FORE_SCHEMECOLOR_INDEX" val="7"/>
  <p:tag name="KSO_WM_UNIT_FILL_TYPE" val="1"/>
  <p:tag name="KSO_WM_UNIT_TEXT_FILL_FORE_SCHEMECOLOR_INDEX" val="14"/>
  <p:tag name="KSO_WM_UNIT_TEXT_FILL_TYPE"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1"/>
  <p:tag name="KSO_WM_UNIT_ID" val="diagram20174816_2*m_i*1_1"/>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2"/>
  <p:tag name="KSO_WM_UNIT_ID" val="diagram20174816_2*m_i*1_2"/>
  <p:tag name="KSO_WM_UNIT_LAYERLEVEL" val="1_1"/>
  <p:tag name="KSO_WM_DIAGRAM_GROUP_CODE" val="m1-1"/>
  <p:tag name="KSO_WM_UNIT_FILL_FORE_SCHEMECOLOR_INDEX" val="14"/>
  <p:tag name="KSO_WM_UNIT_FILL_TYPE" val="1"/>
  <p:tag name="KSO_WM_UNIT_TEXT_FILL_FORE_SCHEMECOLOR_INDEX" val="16"/>
  <p:tag name="KSO_WM_UNIT_TEXT_FILL_TYPE" val="1"/>
</p:tagLst>
</file>

<file path=ppt/tags/tag59.xml><?xml version="1.0" encoding="utf-8"?>
<p:tagLst xmlns:p="http://schemas.openxmlformats.org/presentationml/2006/main">
  <p:tag name="KSO_WM_UNIT_COLOR_SCHEME_SHAPE_ID" val="2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87477_4*l_h_i*1_4_1"/>
  <p:tag name="KSO_WM_TEMPLATE_CATEGORY" val="diagram"/>
  <p:tag name="KSO_WM_TEMPLATE_INDEX" val="201874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4*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0.xml><?xml version="1.0" encoding="utf-8"?>
<p:tagLst xmlns:p="http://schemas.openxmlformats.org/presentationml/2006/main">
  <p:tag name="KSO_WM_UNIT_COLOR_SCHEME_SHAPE_ID" val="4"/>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87477_4*l_h_i*1_2_1"/>
  <p:tag name="KSO_WM_TEMPLATE_CATEGORY" val="diagram"/>
  <p:tag name="KSO_WM_TEMPLATE_INDEX" val="201874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1.xml><?xml version="1.0" encoding="utf-8"?>
<p:tagLst xmlns:p="http://schemas.openxmlformats.org/presentationml/2006/main">
  <p:tag name="KSO_WM_UNIT_COLOR_SCHEME_SHAPE_ID" val="11"/>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187477_4*l_h_x*1_4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2.xml><?xml version="1.0" encoding="utf-8"?>
<p:tagLst xmlns:p="http://schemas.openxmlformats.org/presentationml/2006/main">
  <p:tag name="KSO_WM_UNIT_COLOR_SCHEME_SHAPE_ID" val="6"/>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87477_4*l_h_i*1_3_1"/>
  <p:tag name="KSO_WM_TEMPLATE_CATEGORY" val="diagram"/>
  <p:tag name="KSO_WM_TEMPLATE_INDEX" val="201874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3.xml><?xml version="1.0" encoding="utf-8"?>
<p:tagLst xmlns:p="http://schemas.openxmlformats.org/presentationml/2006/main">
  <p:tag name="KSO_WM_UNIT_COLOR_SCHEME_SHAPE_ID" val="12"/>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87477_4*l_h_x*1_3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4.xml><?xml version="1.0" encoding="utf-8"?>
<p:tagLst xmlns:p="http://schemas.openxmlformats.org/presentationml/2006/main">
  <p:tag name="KSO_WM_UNIT_COLOR_SCHEME_SHAPE_ID" val="23"/>
  <p:tag name="KSO_WM_UNIT_COLOR_SCHEME_PARENT_PAGE" val="0_4"/>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87477_4*l_h_i*1_1_1"/>
  <p:tag name="KSO_WM_TEMPLATE_CATEGORY" val="diagram"/>
  <p:tag name="KSO_WM_TEMPLATE_INDEX" val="201874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xml><?xml version="1.0" encoding="utf-8"?>
<p:tagLst xmlns:p="http://schemas.openxmlformats.org/presentationml/2006/main">
  <p:tag name="KSO_WM_UNIT_COLOR_SCHEME_SHAPE_ID" val="13"/>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87477_4*l_h_x*1_1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UNIT_COLOR_SCHEME_SHAPE_ID" val="14"/>
  <p:tag name="KSO_WM_UNIT_COLOR_SCHEME_PARENT_PAGE" val="0_4"/>
  <p:tag name="KSO_WM_UNIT_VALUE" val="158*15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87477_4*l_h_x*1_2_1"/>
  <p:tag name="KSO_WM_TEMPLATE_CATEGORY" val="diagram"/>
  <p:tag name="KSO_WM_TEMPLATE_INDEX" val="2018747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7.xml><?xml version="1.0" encoding="utf-8"?>
<p:tagLst xmlns:p="http://schemas.openxmlformats.org/presentationml/2006/main">
  <p:tag name="KSO_WM_UNIT_COLOR_SCHEME_SHAPE_ID" val="22"/>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87477_4*l_h_a*1_1_1"/>
  <p:tag name="KSO_WM_TEMPLATE_CATEGORY" val="diagram"/>
  <p:tag name="KSO_WM_TEMPLATE_INDEX" val="20187477"/>
  <p:tag name="KSO_WM_UNIT_LAYERLEVEL" val="1_1_1"/>
  <p:tag name="KSO_WM_TAG_VERSION" val="1.0"/>
  <p:tag name="KSO_WM_BEAUTIFY_FLAG" val="#wm#"/>
  <p:tag name="KSO_WM_UNIT_TEXT_FILL_FORE_SCHEMECOLOR_INDEX" val="5"/>
  <p:tag name="KSO_WM_UNIT_TEXT_FILL_TYPE" val="1"/>
</p:tagLst>
</file>

<file path=ppt/tags/tag68.xml><?xml version="1.0" encoding="utf-8"?>
<p:tagLst xmlns:p="http://schemas.openxmlformats.org/presentationml/2006/main">
  <p:tag name="KSO_WM_UNIT_COLOR_SCHEME_SHAPE_ID" val="23"/>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87477_4*l_h_f*1_1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69.xml><?xml version="1.0" encoding="utf-8"?>
<p:tagLst xmlns:p="http://schemas.openxmlformats.org/presentationml/2006/main">
  <p:tag name="KSO_WM_UNIT_COLOR_SCHEME_SHAPE_ID" val="24"/>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87477_4*l_h_a*1_3_1"/>
  <p:tag name="KSO_WM_TEMPLATE_CATEGORY" val="diagram"/>
  <p:tag name="KSO_WM_TEMPLATE_INDEX" val="20187477"/>
  <p:tag name="KSO_WM_UNIT_LAYERLEVEL" val="1_1_1"/>
  <p:tag name="KSO_WM_TAG_VERSION" val="1.0"/>
  <p:tag name="KSO_WM_BEAUTIFY_FLAG" val="#wm#"/>
  <p:tag name="KSO_WM_UNIT_TEXT_FILL_FORE_SCHEMECOLOR_INDEX" val="7"/>
  <p:tag name="KSO_WM_UNIT_TEXT_FILL_TYPE" val="1"/>
</p:tagLst>
</file>

<file path=ppt/tags/tag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4*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70.xml><?xml version="1.0" encoding="utf-8"?>
<p:tagLst xmlns:p="http://schemas.openxmlformats.org/presentationml/2006/main">
  <p:tag name="KSO_WM_UNIT_COLOR_SCHEME_SHAPE_ID" val="26"/>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87477_4*l_h_f*1_3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71.xml><?xml version="1.0" encoding="utf-8"?>
<p:tagLst xmlns:p="http://schemas.openxmlformats.org/presentationml/2006/main">
  <p:tag name="KSO_WM_UNIT_COLOR_SCHEME_SHAPE_ID" val="28"/>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87477_4*l_h_a*1_4_1"/>
  <p:tag name="KSO_WM_TEMPLATE_CATEGORY" val="diagram"/>
  <p:tag name="KSO_WM_TEMPLATE_INDEX" val="20187477"/>
  <p:tag name="KSO_WM_UNIT_LAYERLEVEL" val="1_1_1"/>
  <p:tag name="KSO_WM_TAG_VERSION" val="1.0"/>
  <p:tag name="KSO_WM_BEAUTIFY_FLAG" val="#wm#"/>
  <p:tag name="KSO_WM_UNIT_TEXT_FILL_FORE_SCHEMECOLOR_INDEX" val="8"/>
  <p:tag name="KSO_WM_UNIT_TEXT_FILL_TYPE" val="1"/>
</p:tagLst>
</file>

<file path=ppt/tags/tag72.xml><?xml version="1.0" encoding="utf-8"?>
<p:tagLst xmlns:p="http://schemas.openxmlformats.org/presentationml/2006/main">
  <p:tag name="KSO_WM_UNIT_COLOR_SCHEME_SHAPE_ID" val="29"/>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87477_4*l_h_f*1_4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73.xml><?xml version="1.0" encoding="utf-8"?>
<p:tagLst xmlns:p="http://schemas.openxmlformats.org/presentationml/2006/main">
  <p:tag name="KSO_WM_UNIT_COLOR_SCHEME_SHAPE_ID" val="30"/>
  <p:tag name="KSO_WM_UNIT_COLOR_SCHEME_PARENT_PAGE" val="0_6"/>
  <p:tag name="KSO_WM_UNIT_ISCONTENTSTITLE" val="0"/>
  <p:tag name="KSO_WM_UNIT_PRESET_TEXT" val="单击此处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87477_4*l_h_a*1_2_1"/>
  <p:tag name="KSO_WM_TEMPLATE_CATEGORY" val="diagram"/>
  <p:tag name="KSO_WM_TEMPLATE_INDEX" val="20187477"/>
  <p:tag name="KSO_WM_UNIT_LAYERLEVEL" val="1_1_1"/>
  <p:tag name="KSO_WM_TAG_VERSION" val="1.0"/>
  <p:tag name="KSO_WM_BEAUTIFY_FLAG" val="#wm#"/>
  <p:tag name="KSO_WM_UNIT_TEXT_FILL_FORE_SCHEMECOLOR_INDEX" val="6"/>
  <p:tag name="KSO_WM_UNIT_TEXT_FILL_TYPE" val="1"/>
</p:tagLst>
</file>

<file path=ppt/tags/tag74.xml><?xml version="1.0" encoding="utf-8"?>
<p:tagLst xmlns:p="http://schemas.openxmlformats.org/presentationml/2006/main">
  <p:tag name="KSO_WM_UNIT_COLOR_SCHEME_SHAPE_ID" val="31"/>
  <p:tag name="KSO_WM_UNIT_COLOR_SCHEME_PARENT_PAGE" val="0_6"/>
  <p:tag name="KSO_WM_UNIT_PRESET_TEXT" val="单击此处添加文本具体内容，简明扼要的阐述您的观点。"/>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87477_4*l_h_f*1_2_1"/>
  <p:tag name="KSO_WM_TEMPLATE_CATEGORY" val="diagram"/>
  <p:tag name="KSO_WM_TEMPLATE_INDEX" val="20187477"/>
  <p:tag name="KSO_WM_UNIT_LAYERLEVEL" val="1_1_1"/>
  <p:tag name="KSO_WM_TAG_VERSION" val="1.0"/>
  <p:tag name="KSO_WM_BEAUTIFY_FLAG" val="#wm#"/>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DIAGRAM_GROUP_CODE" val="q1-1"/>
  <p:tag name="KSO_WM_UNIT_ID" val="diagram20187689_2*q_h_i*1_5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1"/>
  <p:tag name="KSO_WM_UNIT_FILL_FORE_SCHEMECOLOR_INDEX" val="9"/>
  <p:tag name="KSO_WM_UNIT_FILL_TYPE" val="1"/>
  <p:tag name="KSO_WM_UNIT_TEXT_FILL_FORE_SCHEMECOLOR_INDEX" val="9"/>
  <p:tag name="KSO_WM_UNIT_TEXT_FILL_TYPE" val="1"/>
</p:tagLst>
</file>

<file path=ppt/tags/tag76.xml><?xml version="1.0" encoding="utf-8"?>
<p:tagLst xmlns:p="http://schemas.openxmlformats.org/presentationml/2006/main">
  <p:tag name="KSO_WM_UNIT_HIGHLIGHT" val="0"/>
  <p:tag name="KSO_WM_UNIT_COMPATIBLE" val="0"/>
  <p:tag name="KSO_WM_DIAGRAM_GROUP_CODE" val="q1-1"/>
  <p:tag name="KSO_WM_UNIT_ID" val="diagram20187689_2*q_h_i*1_1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1"/>
  <p:tag name="KSO_WM_UNIT_FILL_FORE_SCHEMECOLOR_INDEX" val="5"/>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DIAGRAM_GROUP_CODE" val="q1-1"/>
  <p:tag name="KSO_WM_UNIT_ID" val="diagram20187689_2*q_h_i*1_2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1"/>
  <p:tag name="KSO_WM_UNIT_FILL_FORE_SCHEMECOLOR_INDEX" val="6"/>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DIAGRAM_GROUP_CODE" val="q1-1"/>
  <p:tag name="KSO_WM_UNIT_ID" val="diagram20187689_2*q_h_i*1_3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1"/>
  <p:tag name="KSO_WM_UNIT_FILL_FORE_SCHEMECOLOR_INDEX" val="7"/>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DIAGRAM_GROUP_CODE" val="q1-1"/>
  <p:tag name="KSO_WM_UNIT_ID" val="diagram20187689_2*q_h_i*1_4_1"/>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1"/>
  <p:tag name="KSO_WM_UNIT_FILL_FORE_SCHEMECOLOR_INDEX" val="8"/>
  <p:tag name="KSO_WM_UNIT_FILL_TYPE" val="1"/>
  <p:tag name="KSO_WM_UNIT_TEXT_FILL_FORE_SCHEMECOLOR_INDEX" val="8"/>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4*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80.xml><?xml version="1.0" encoding="utf-8"?>
<p:tagLst xmlns:p="http://schemas.openxmlformats.org/presentationml/2006/main">
  <p:tag name="KSO_WM_UNIT_HIGHLIGHT" val="0"/>
  <p:tag name="KSO_WM_UNIT_COMPATIBLE" val="0"/>
  <p:tag name="KSO_WM_DIAGRAM_GROUP_CODE" val="q1-1"/>
  <p:tag name="KSO_WM_UNIT_ID" val="diagram20187689_2*q_h_i*1_1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1"/>
  <p:tag name="KSO_WM_UNIT_TEXT_FILL_TYPE" val="1"/>
</p:tagLst>
</file>

<file path=ppt/tags/tag81.xml><?xml version="1.0" encoding="utf-8"?>
<p:tagLst xmlns:p="http://schemas.openxmlformats.org/presentationml/2006/main">
  <p:tag name="KSO_WM_UNIT_HIGHLIGHT" val="0"/>
  <p:tag name="KSO_WM_UNIT_COMPATIBLE" val="0"/>
  <p:tag name="KSO_WM_DIAGRAM_GROUP_CODE" val="q1-1"/>
  <p:tag name="KSO_WM_UNIT_ID" val="diagram20187689_2*q_h_i*1_1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DIAGRAM_GROUP_CODE" val="q1-1"/>
  <p:tag name="KSO_WM_UNIT_ID" val="diagram20187689_2*q_h_i*1_2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1"/>
  <p:tag name="KSO_WM_UNIT_TEXT_FILL_TYPE" val="1"/>
</p:tagLst>
</file>

<file path=ppt/tags/tag83.xml><?xml version="1.0" encoding="utf-8"?>
<p:tagLst xmlns:p="http://schemas.openxmlformats.org/presentationml/2006/main">
  <p:tag name="KSO_WM_UNIT_HIGHLIGHT" val="0"/>
  <p:tag name="KSO_WM_UNIT_COMPATIBLE" val="0"/>
  <p:tag name="KSO_WM_DIAGRAM_GROUP_CODE" val="q1-1"/>
  <p:tag name="KSO_WM_UNIT_ID" val="diagram20187689_2*q_h_i*1_2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2_3"/>
  <p:tag name="KSO_WM_UNIT_FILL_FORE_SCHEMECOLOR_INDEX" val="14"/>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UNIT_HIGHLIGHT" val="0"/>
  <p:tag name="KSO_WM_UNIT_COMPATIBLE" val="0"/>
  <p:tag name="KSO_WM_DIAGRAM_GROUP_CODE" val="q1-1"/>
  <p:tag name="KSO_WM_UNIT_ID" val="diagram20187689_2*q_h_i*1_3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1"/>
  <p:tag name="KSO_WM_UNIT_TEXT_FILL_TYPE" val="1"/>
</p:tagLst>
</file>

<file path=ppt/tags/tag85.xml><?xml version="1.0" encoding="utf-8"?>
<p:tagLst xmlns:p="http://schemas.openxmlformats.org/presentationml/2006/main">
  <p:tag name="KSO_WM_UNIT_HIGHLIGHT" val="0"/>
  <p:tag name="KSO_WM_UNIT_COMPATIBLE" val="0"/>
  <p:tag name="KSO_WM_DIAGRAM_GROUP_CODE" val="q1-1"/>
  <p:tag name="KSO_WM_UNIT_ID" val="diagram20187689_2*q_h_i*1_3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3_3"/>
  <p:tag name="KSO_WM_UNIT_FILL_FORE_SCHEMECOLOR_INDEX" val="14"/>
  <p:tag name="KSO_WM_UNIT_FILL_TYPE" val="1"/>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DIAGRAM_GROUP_CODE" val="q1-1"/>
  <p:tag name="KSO_WM_UNIT_ID" val="diagram20187689_2*q_h_i*1_4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1"/>
  <p:tag name="KSO_WM_UNIT_TEXT_FILL_TYPE" val="1"/>
</p:tagLst>
</file>

<file path=ppt/tags/tag87.xml><?xml version="1.0" encoding="utf-8"?>
<p:tagLst xmlns:p="http://schemas.openxmlformats.org/presentationml/2006/main">
  <p:tag name="KSO_WM_UNIT_HIGHLIGHT" val="0"/>
  <p:tag name="KSO_WM_UNIT_COMPATIBLE" val="0"/>
  <p:tag name="KSO_WM_DIAGRAM_GROUP_CODE" val="q1-1"/>
  <p:tag name="KSO_WM_UNIT_ID" val="diagram20187689_2*q_h_i*1_4_3"/>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DIAGRAM_GROUP_CODE" val="q1-1"/>
  <p:tag name="KSO_WM_UNIT_ID" val="diagram20187689_2*q_h_i*1_5_2"/>
  <p:tag name="KSO_WM_TEMPLATE_CATEGORY" val="diagram"/>
  <p:tag name="KSO_WM_TEMPLATE_INDEX" val="20187689"/>
  <p:tag name="KSO_WM_UNIT_LAYERLEVEL" val="1_1_1"/>
  <p:tag name="KSO_WM_TAG_VERSION" val="1.0"/>
  <p:tag name="KSO_WM_BEAUTIFY_FLAG" val="#wm#"/>
  <p:tag name="KSO_WM_UNIT_DIAGRAM_ISNUMVISUAL" val="0"/>
  <p:tag name="KSO_WM_UNIT_DIAGRAM_ISREFERUNIT" val="0"/>
  <p:tag name="KSO_WM_UNIT_TYPE" val="q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1"/>
  <p:tag name="KSO_WM_UNIT_TEXT_FILL_TYPE" val="1"/>
</p:tagLst>
</file>

<file path=ppt/tags/tag89.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1_1"/>
  <p:tag name="KSO_WM_UNIT_ID" val="diagram20187689_2*q_h_f*1_1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4*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90.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1_1"/>
  <p:tag name="KSO_WM_UNIT_ID" val="diagram20187689_2*q_h_a*1_1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5"/>
  <p:tag name="KSO_WM_UNIT_TEXT_FILL_TYPE" val="1"/>
</p:tagLst>
</file>

<file path=ppt/tags/tag91.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4_1"/>
  <p:tag name="KSO_WM_UNIT_ID" val="diagram20187689_2*q_h_f*1_4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2.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4_1"/>
  <p:tag name="KSO_WM_UNIT_ID" val="diagram20187689_2*q_h_a*1_4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8"/>
  <p:tag name="KSO_WM_UNIT_TEXT_FILL_TYPE" val="1"/>
</p:tagLst>
</file>

<file path=ppt/tags/tag93.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2_1"/>
  <p:tag name="KSO_WM_UNIT_ID" val="diagram20187689_2*q_h_f*1_2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4.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2_1"/>
  <p:tag name="KSO_WM_UNIT_ID" val="diagram20187689_2*q_h_a*1_2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6"/>
  <p:tag name="KSO_WM_UNIT_TEXT_FILL_TYPE" val="1"/>
</p:tagLst>
</file>

<file path=ppt/tags/tag95.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3_1"/>
  <p:tag name="KSO_WM_UNIT_ID" val="diagram20187689_2*q_h_f*1_3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6.xml><?xml version="1.0" encoding="utf-8"?>
<p:tagLst xmlns:p="http://schemas.openxmlformats.org/presentationml/2006/main">
  <p:tag name="KSO_WM_UNIT_ISCONTENTSTITLE" val="0"/>
  <p:tag name="KSO_WM_UNIT_VALUE" val="15"/>
  <p:tag name="KSO_WM_UNIT_HIGHLIGHT" val="0"/>
  <p:tag name="KSO_WM_UNIT_COMPATIBLE" val="0"/>
  <p:tag name="KSO_WM_DIAGRAM_GROUP_CODE" val="q1-1"/>
  <p:tag name="KSO_WM_UNIT_TYPE" val="q_h_a"/>
  <p:tag name="KSO_WM_UNIT_INDEX" val="1_3_1"/>
  <p:tag name="KSO_WM_UNIT_ID" val="diagram20187689_2*q_h_a*1_3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7"/>
  <p:tag name="KSO_WM_UNIT_TEXT_FILL_TYPE" val="1"/>
</p:tagLst>
</file>

<file path=ppt/tags/tag97.xml><?xml version="1.0" encoding="utf-8"?>
<p:tagLst xmlns:p="http://schemas.openxmlformats.org/presentationml/2006/main">
  <p:tag name="KSO_WM_UNIT_VALUE" val="63"/>
  <p:tag name="KSO_WM_UNIT_HIGHLIGHT" val="0"/>
  <p:tag name="KSO_WM_UNIT_COMPATIBLE" val="0"/>
  <p:tag name="KSO_WM_DIAGRAM_GROUP_CODE" val="q1-1"/>
  <p:tag name="KSO_WM_UNIT_TYPE" val="q_h_f"/>
  <p:tag name="KSO_WM_UNIT_INDEX" val="1_5_1"/>
  <p:tag name="KSO_WM_UNIT_ID" val="diagram20187689_2*q_h_f*1_5_1"/>
  <p:tag name="KSO_WM_TEMPLATE_CATEGORY" val="diagram"/>
  <p:tag name="KSO_WM_TEMPLATE_INDEX" val="20187689"/>
  <p:tag name="KSO_WM_UNIT_LAYERLEVEL" val="1_1_1"/>
  <p:tag name="KSO_WM_TAG_VERSION" val="1.0"/>
  <p:tag name="KSO_WM_BEAUTIFY_FLAG" val="#wm#"/>
  <p:tag name="KSO_WM_UNIT_PRESET_TEXT" val="单击此处添加文本具体内容，简明扼要的阐述您的观点。"/>
  <p:tag name="KSO_WM_UNIT_DIAGRAM_ISNUMVISUAL" val="0"/>
  <p:tag name="KSO_WM_UNIT_DIAGRAM_ISREFERUNIT" val="0"/>
  <p:tag name="KSO_WM_UNIT_TEXT_FILL_FORE_SCHEMECOLOR_INDEX" val="13"/>
  <p:tag name="KSO_WM_UNIT_TEXT_FILL_TYPE" val="1"/>
</p:tagLst>
</file>

<file path=ppt/tags/tag98.xml><?xml version="1.0" encoding="utf-8"?>
<p:tagLst xmlns:p="http://schemas.openxmlformats.org/presentationml/2006/main">
  <p:tag name="KSO_WM_UNIT_ISCONTENTSTITLE" val="0"/>
  <p:tag name="KSO_WM_UNIT_VALUE" val="16"/>
  <p:tag name="KSO_WM_UNIT_HIGHLIGHT" val="0"/>
  <p:tag name="KSO_WM_UNIT_COMPATIBLE" val="0"/>
  <p:tag name="KSO_WM_DIAGRAM_GROUP_CODE" val="q1-1"/>
  <p:tag name="KSO_WM_UNIT_TYPE" val="q_h_a"/>
  <p:tag name="KSO_WM_UNIT_INDEX" val="1_5_1"/>
  <p:tag name="KSO_WM_UNIT_ID" val="diagram20187689_2*q_h_a*1_5_1"/>
  <p:tag name="KSO_WM_TEMPLATE_CATEGORY" val="diagram"/>
  <p:tag name="KSO_WM_TEMPLATE_INDEX" val="20187689"/>
  <p:tag name="KSO_WM_UNIT_LAYERLEVEL" val="1_1_1"/>
  <p:tag name="KSO_WM_TAG_VERSION" val="1.0"/>
  <p:tag name="KSO_WM_BEAUTIFY_FLAG" val="#wm#"/>
  <p:tag name="KSO_WM_UNIT_PRESET_TEXT" val="单击此处添加标题"/>
  <p:tag name="KSO_WM_UNIT_DIAGRAM_ISNUMVISUAL" val="0"/>
  <p:tag name="KSO_WM_UNIT_DIAGRAM_ISREFERUNIT" val="0"/>
  <p:tag name="KSO_WM_UNIT_TEXT_FILL_FORE_SCHEMECOLOR_INDEX" val="9"/>
  <p:tag name="KSO_WM_UNIT_TEXT_FILL_TYPE" val="1"/>
</p:tagLst>
</file>

<file path=ppt/tags/tag99.xml><?xml version="1.0" encoding="utf-8"?>
<p:tagLst xmlns:p="http://schemas.openxmlformats.org/presentationml/2006/main">
  <p:tag name="KSO_WM_UNIT_HIGHLIGHT" val="0"/>
  <p:tag name="KSO_WM_UNIT_COMPATIBLE" val="0"/>
  <p:tag name="KSO_WM_DIAGRAM_GROUP_CODE" val="q1-1"/>
  <p:tag name="KSO_WM_UNIT_ID" val="diagram20187689_2*q_i*1_1"/>
  <p:tag name="KSO_WM_TEMPLATE_CATEGORY" val="diagram"/>
  <p:tag name="KSO_WM_TEMPLATE_INDEX" val="20187689"/>
  <p:tag name="KSO_WM_UNIT_LAYERLEVEL" val="1_1"/>
  <p:tag name="KSO_WM_TAG_VERSION" val="1.0"/>
  <p:tag name="KSO_WM_BEAUTIFY_FLAG" val="#wm#"/>
  <p:tag name="KSO_WM_UNIT_DIAGRAM_ISNUMVISUAL" val="0"/>
  <p:tag name="KSO_WM_UNIT_DIAGRAM_ISREFERUNIT" val="0"/>
  <p:tag name="KSO_WM_UNIT_TYPE" val="q_i"/>
  <p:tag name="KSO_WM_UNIT_INDEX" val="1_1"/>
  <p:tag name="KSO_WM_UNIT_FILL_FORE_SCHEMECOLOR_INDEX" val="13"/>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黑体"/>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宋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11839</Words>
  <Application>WPS 演示</Application>
  <PresentationFormat>宽屏</PresentationFormat>
  <Paragraphs>688</Paragraphs>
  <Slides>62</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62</vt:i4>
      </vt:variant>
    </vt:vector>
  </HeadingPairs>
  <TitlesOfParts>
    <vt:vector size="77" baseType="lpstr">
      <vt:lpstr>Arial</vt:lpstr>
      <vt:lpstr>宋体</vt:lpstr>
      <vt:lpstr>Wingdings</vt:lpstr>
      <vt:lpstr>黑体</vt:lpstr>
      <vt:lpstr>等线</vt:lpstr>
      <vt:lpstr>Calibri</vt:lpstr>
      <vt:lpstr>微软雅黑</vt:lpstr>
      <vt:lpstr>Calibri Light</vt:lpstr>
      <vt:lpstr>Calibri</vt:lpstr>
      <vt:lpstr>方正宋刻本秀楷简体</vt:lpstr>
      <vt:lpstr>Arial Unicode MS</vt:lpstr>
      <vt:lpstr>微软雅黑 Light</vt:lpstr>
      <vt:lpstr>Impact</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单击此处添加标题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154</cp:revision>
  <dcterms:created xsi:type="dcterms:W3CDTF">2017-01-08T07:17:00Z</dcterms:created>
  <dcterms:modified xsi:type="dcterms:W3CDTF">2021-12-18T15:26:51Z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