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62"/>
  </p:notesMasterIdLst>
  <p:sldIdLst>
    <p:sldId id="349" r:id="rId4"/>
    <p:sldId id="371" r:id="rId5"/>
    <p:sldId id="350" r:id="rId6"/>
    <p:sldId id="351" r:id="rId7"/>
    <p:sldId id="338" r:id="rId8"/>
    <p:sldId id="348" r:id="rId9"/>
    <p:sldId id="392" r:id="rId10"/>
    <p:sldId id="393" r:id="rId11"/>
    <p:sldId id="352" r:id="rId12"/>
    <p:sldId id="394" r:id="rId13"/>
    <p:sldId id="395" r:id="rId14"/>
    <p:sldId id="396" r:id="rId15"/>
    <p:sldId id="397" r:id="rId16"/>
    <p:sldId id="398" r:id="rId17"/>
    <p:sldId id="399" r:id="rId18"/>
    <p:sldId id="400" r:id="rId19"/>
    <p:sldId id="401" r:id="rId20"/>
    <p:sldId id="353" r:id="rId21"/>
    <p:sldId id="418" r:id="rId22"/>
    <p:sldId id="341" r:id="rId23"/>
    <p:sldId id="419" r:id="rId24"/>
    <p:sldId id="354" r:id="rId25"/>
    <p:sldId id="420" r:id="rId26"/>
    <p:sldId id="421" r:id="rId27"/>
    <p:sldId id="422" r:id="rId28"/>
    <p:sldId id="423" r:id="rId29"/>
    <p:sldId id="424" r:id="rId30"/>
    <p:sldId id="425" r:id="rId31"/>
    <p:sldId id="426" r:id="rId32"/>
    <p:sldId id="427" r:id="rId33"/>
    <p:sldId id="389" r:id="rId34"/>
    <p:sldId id="428" r:id="rId35"/>
    <p:sldId id="429" r:id="rId36"/>
    <p:sldId id="430" r:id="rId37"/>
    <p:sldId id="337" r:id="rId38"/>
    <p:sldId id="431" r:id="rId39"/>
    <p:sldId id="432" r:id="rId40"/>
    <p:sldId id="433" r:id="rId41"/>
    <p:sldId id="434" r:id="rId42"/>
    <p:sldId id="435" r:id="rId43"/>
    <p:sldId id="436" r:id="rId44"/>
    <p:sldId id="390" r:id="rId45"/>
    <p:sldId id="437" r:id="rId46"/>
    <p:sldId id="438" r:id="rId47"/>
    <p:sldId id="439" r:id="rId48"/>
    <p:sldId id="440" r:id="rId49"/>
    <p:sldId id="441" r:id="rId50"/>
    <p:sldId id="391" r:id="rId51"/>
    <p:sldId id="442" r:id="rId52"/>
    <p:sldId id="443" r:id="rId53"/>
    <p:sldId id="444" r:id="rId54"/>
    <p:sldId id="445" r:id="rId55"/>
    <p:sldId id="446" r:id="rId56"/>
    <p:sldId id="447" r:id="rId57"/>
    <p:sldId id="448" r:id="rId58"/>
    <p:sldId id="449" r:id="rId59"/>
    <p:sldId id="450" r:id="rId60"/>
    <p:sldId id="355" r:id="rId6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235"/>
    <a:srgbClr val="1D323E"/>
    <a:srgbClr val="C5E0E5"/>
    <a:srgbClr val="606F78"/>
    <a:srgbClr val="57CDAB"/>
    <a:srgbClr val="30A081"/>
    <a:srgbClr val="BEECDF"/>
    <a:srgbClr val="9AE2CD"/>
    <a:srgbClr val="E2C9C0"/>
    <a:srgbClr val="955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84" autoAdjust="0"/>
    <p:restoredTop sz="94660"/>
  </p:normalViewPr>
  <p:slideViewPr>
    <p:cSldViewPr snapToGrid="0">
      <p:cViewPr varScale="1">
        <p:scale>
          <a:sx n="62" d="100"/>
          <a:sy n="62" d="100"/>
        </p:scale>
        <p:origin x="78" y="186"/>
      </p:cViewPr>
      <p:guideLst/>
    </p:cSldViewPr>
  </p:slideViewPr>
  <p:notesTextViewPr>
    <p:cViewPr>
      <p:scale>
        <a:sx n="1" d="1"/>
        <a:sy n="1" d="1"/>
      </p:scale>
      <p:origin x="0" y="0"/>
    </p:cViewPr>
  </p:notesTextViewPr>
  <p:sorterViewPr>
    <p:cViewPr>
      <p:scale>
        <a:sx n="75" d="100"/>
        <a:sy n="75" d="100"/>
      </p:scale>
      <p:origin x="0" y="-225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notesMaster" Target="notesMasters/notesMaster1.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6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0" name="组合 29"/>
          <p:cNvGrpSpPr/>
          <p:nvPr userDrawn="1"/>
        </p:nvGrpSpPr>
        <p:grpSpPr>
          <a:xfrm>
            <a:off x="276504" y="6221689"/>
            <a:ext cx="1670831" cy="543604"/>
            <a:chOff x="3302807" y="1034911"/>
            <a:chExt cx="2457878" cy="799669"/>
          </a:xfrm>
          <a:solidFill>
            <a:schemeClr val="accent1"/>
          </a:solidFill>
        </p:grpSpPr>
        <p:sp>
          <p:nvSpPr>
            <p:cNvPr id="31"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2"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3"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4"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5"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6"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7"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8"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9"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0"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1"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2"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3"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4"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5"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6"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7"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8"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9"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0"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1"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2"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3"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4"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5"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6"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7"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8"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9"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1"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2"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3"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4"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5"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6"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7"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8"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9"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0"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1"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2"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3"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4"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5"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6"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7"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8"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9"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0"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1"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2"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3"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14"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5"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6"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7"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8"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9"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0"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1"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2"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3"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4"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5"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6"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7" name="Picture Placeholder 7"/>
          <p:cNvSpPr>
            <a:spLocks noGrp="1"/>
          </p:cNvSpPr>
          <p:nvPr>
            <p:ph type="pic" sz="quarter" idx="17"/>
          </p:nvPr>
        </p:nvSpPr>
        <p:spPr>
          <a:xfrm>
            <a:off x="0" y="1601880"/>
            <a:ext cx="12192000" cy="2508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21" name="Slide Number Placeholder 5"/>
          <p:cNvSpPr>
            <a:spLocks noGrp="1"/>
          </p:cNvSpPr>
          <p:nvPr>
            <p:ph type="sldNum" sz="quarter" idx="12"/>
          </p:nvPr>
        </p:nvSpPr>
        <p:spPr>
          <a:xfrm>
            <a:off x="9140852" y="6330847"/>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1" name="组合 30"/>
          <p:cNvGrpSpPr/>
          <p:nvPr userDrawn="1"/>
        </p:nvGrpSpPr>
        <p:grpSpPr>
          <a:xfrm>
            <a:off x="276504" y="6221689"/>
            <a:ext cx="1670831" cy="543604"/>
            <a:chOff x="3302807" y="1034911"/>
            <a:chExt cx="2457878" cy="799669"/>
          </a:xfrm>
          <a:solidFill>
            <a:schemeClr val="accent1"/>
          </a:solidFill>
        </p:grpSpPr>
        <p:sp>
          <p:nvSpPr>
            <p:cNvPr id="32"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3"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4"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5"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6"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7"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8"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9"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0"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1"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2"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3"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4"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5"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6"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7"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8"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9"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0"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1"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2"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3"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4"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5"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6"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7"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8"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9"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0"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1"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2"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3"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4"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5"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6"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7"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8"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9"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0"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1"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2"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3"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4"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5"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6"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7"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8"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9"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0"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1"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2"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3"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4"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5"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6"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87"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8"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9"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0"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1"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2"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3"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4"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5"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6"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7"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8"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9"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Picture Placeholder 7"/>
          <p:cNvSpPr>
            <a:spLocks noGrp="1"/>
          </p:cNvSpPr>
          <p:nvPr>
            <p:ph type="pic" sz="quarter" idx="18"/>
          </p:nvPr>
        </p:nvSpPr>
        <p:spPr>
          <a:xfrm>
            <a:off x="238436"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sp>
        <p:nvSpPr>
          <p:cNvPr id="131" name="Picture Placeholder 7"/>
          <p:cNvSpPr>
            <a:spLocks noGrp="1"/>
          </p:cNvSpPr>
          <p:nvPr>
            <p:ph type="pic" sz="quarter" idx="19"/>
          </p:nvPr>
        </p:nvSpPr>
        <p:spPr>
          <a:xfrm>
            <a:off x="3231741"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3" name="Picture Placeholder 7"/>
          <p:cNvSpPr>
            <a:spLocks noGrp="1"/>
          </p:cNvSpPr>
          <p:nvPr>
            <p:ph type="pic" sz="quarter" idx="20"/>
          </p:nvPr>
        </p:nvSpPr>
        <p:spPr>
          <a:xfrm>
            <a:off x="6225047"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5" name="Picture Placeholder 7"/>
          <p:cNvSpPr>
            <a:spLocks noGrp="1"/>
          </p:cNvSpPr>
          <p:nvPr>
            <p:ph type="pic" sz="quarter" idx="21"/>
          </p:nvPr>
        </p:nvSpPr>
        <p:spPr>
          <a:xfrm>
            <a:off x="9218352"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grpSp>
        <p:nvGrpSpPr>
          <p:cNvPr id="38" name="组合 37"/>
          <p:cNvGrpSpPr/>
          <p:nvPr userDrawn="1"/>
        </p:nvGrpSpPr>
        <p:grpSpPr>
          <a:xfrm>
            <a:off x="276504" y="6221689"/>
            <a:ext cx="1670831" cy="543604"/>
            <a:chOff x="3302807" y="1034911"/>
            <a:chExt cx="2457878" cy="799669"/>
          </a:xfrm>
          <a:solidFill>
            <a:schemeClr val="accent1"/>
          </a:solidFill>
        </p:grpSpPr>
        <p:sp>
          <p:nvSpPr>
            <p:cNvPr id="39"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0"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1"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2"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3"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4"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5"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6"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7"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8"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9"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0"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1"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2"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3"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4"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5"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6"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7"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8"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9"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0"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1"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2"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3"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4"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5"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6"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7"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2"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3"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4"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5"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6"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7"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8"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9"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0"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1"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2"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3"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4"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5"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6"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7"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8"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9"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0"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1"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2"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3"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4"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5"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6"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7"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8"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9"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0"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01"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2"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3"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4"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5"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06"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7"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C698C12-413D-45C0-9AD9-C72A6D11CD69}"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158AF178-7028-46B8-B227-1B7A5FDAC3B5}"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CCFC36B-FEB6-4842-88BA-8D822531BFD4}" type="datetime1">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414BC2-D1DD-4487-BC9B-263F1385394B}" type="datetime1">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9A8EC-1E49-424C-BCFA-572FFAE717EA}" type="datetime1">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1FEB1135-D26A-4F8E-9CC5-4D04C5CB626D}"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A760BCF-A029-48C8-8958-0A70B38BB1DC}"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C031568-A7D1-4636-BB09-7CF4AFFADB82}"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37E55BC-2BD3-49CF-BEF5-18391091E8B5}"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1D323E"/>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7" name="圆角矩形 9"/>
          <p:cNvSpPr/>
          <p:nvPr userDrawn="1"/>
        </p:nvSpPr>
        <p:spPr>
          <a:xfrm>
            <a:off x="349885" y="280670"/>
            <a:ext cx="11492230" cy="6296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919843" y="278607"/>
            <a:ext cx="671513" cy="144000"/>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0BF5D-1EA0-43A9-8B73-E8769F776C4E}" type="datetime1">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BECEF1-1935-4692-9C86-5FD89D9EDF4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9" Type="http://schemas.openxmlformats.org/officeDocument/2006/relationships/slideLayout" Target="../slideLayouts/slideLayout3.xml"/><Relationship Id="rId28" Type="http://schemas.openxmlformats.org/officeDocument/2006/relationships/image" Target="../media/image4.svg"/><Relationship Id="rId27" Type="http://schemas.openxmlformats.org/officeDocument/2006/relationships/image" Target="../media/image12.png"/><Relationship Id="rId26" Type="http://schemas.openxmlformats.org/officeDocument/2006/relationships/tags" Target="../tags/tag38.xml"/><Relationship Id="rId25" Type="http://schemas.openxmlformats.org/officeDocument/2006/relationships/image" Target="../media/image3.svg"/><Relationship Id="rId24" Type="http://schemas.openxmlformats.org/officeDocument/2006/relationships/image" Target="../media/image11.png"/><Relationship Id="rId23" Type="http://schemas.openxmlformats.org/officeDocument/2006/relationships/tags" Target="../tags/tag37.xml"/><Relationship Id="rId22" Type="http://schemas.openxmlformats.org/officeDocument/2006/relationships/image" Target="../media/image2.svg"/><Relationship Id="rId21" Type="http://schemas.openxmlformats.org/officeDocument/2006/relationships/image" Target="../media/image10.png"/><Relationship Id="rId20" Type="http://schemas.openxmlformats.org/officeDocument/2006/relationships/tags" Target="../tags/tag36.xml"/><Relationship Id="rId2" Type="http://schemas.openxmlformats.org/officeDocument/2006/relationships/tags" Target="../tags/tag20.xml"/><Relationship Id="rId19" Type="http://schemas.openxmlformats.org/officeDocument/2006/relationships/image" Target="../media/image1.svg"/><Relationship Id="rId18" Type="http://schemas.openxmlformats.org/officeDocument/2006/relationships/image" Target="../media/image9.png"/><Relationship Id="rId17" Type="http://schemas.openxmlformats.org/officeDocument/2006/relationships/tags" Target="../tags/tag35.xml"/><Relationship Id="rId16" Type="http://schemas.openxmlformats.org/officeDocument/2006/relationships/tags" Target="../tags/tag34.xml"/><Relationship Id="rId15" Type="http://schemas.openxmlformats.org/officeDocument/2006/relationships/tags" Target="../tags/tag33.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0" Type="http://schemas.openxmlformats.org/officeDocument/2006/relationships/slideLayout" Target="../slideLayouts/slideLayout3.xml"/><Relationship Id="rId1" Type="http://schemas.openxmlformats.org/officeDocument/2006/relationships/tags" Target="../tags/tag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6.jpeg"/><Relationship Id="rId1" Type="http://schemas.openxmlformats.org/officeDocument/2006/relationships/image" Target="../media/image15.jpeg"/></Relationships>
</file>

<file path=ppt/slides/_rels/slide24.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9" Type="http://schemas.openxmlformats.org/officeDocument/2006/relationships/slideLayout" Target="../slideLayouts/slideLayout3.xml"/><Relationship Id="rId28" Type="http://schemas.openxmlformats.org/officeDocument/2006/relationships/image" Target="../media/image4.svg"/><Relationship Id="rId27" Type="http://schemas.openxmlformats.org/officeDocument/2006/relationships/image" Target="../media/image12.png"/><Relationship Id="rId26" Type="http://schemas.openxmlformats.org/officeDocument/2006/relationships/tags" Target="../tags/tag67.xml"/><Relationship Id="rId25" Type="http://schemas.openxmlformats.org/officeDocument/2006/relationships/image" Target="../media/image3.svg"/><Relationship Id="rId24" Type="http://schemas.openxmlformats.org/officeDocument/2006/relationships/image" Target="../media/image11.png"/><Relationship Id="rId23" Type="http://schemas.openxmlformats.org/officeDocument/2006/relationships/tags" Target="../tags/tag66.xml"/><Relationship Id="rId22" Type="http://schemas.openxmlformats.org/officeDocument/2006/relationships/image" Target="../media/image2.svg"/><Relationship Id="rId21" Type="http://schemas.openxmlformats.org/officeDocument/2006/relationships/image" Target="../media/image10.png"/><Relationship Id="rId20" Type="http://schemas.openxmlformats.org/officeDocument/2006/relationships/tags" Target="../tags/tag65.xml"/><Relationship Id="rId2" Type="http://schemas.openxmlformats.org/officeDocument/2006/relationships/tags" Target="../tags/tag49.xml"/><Relationship Id="rId19" Type="http://schemas.openxmlformats.org/officeDocument/2006/relationships/image" Target="../media/image1.svg"/><Relationship Id="rId18" Type="http://schemas.openxmlformats.org/officeDocument/2006/relationships/image" Target="../media/image9.png"/><Relationship Id="rId17" Type="http://schemas.openxmlformats.org/officeDocument/2006/relationships/tags" Target="../tags/tag64.xml"/><Relationship Id="rId16" Type="http://schemas.openxmlformats.org/officeDocument/2006/relationships/tags" Target="../tags/tag63.xml"/><Relationship Id="rId15" Type="http://schemas.openxmlformats.org/officeDocument/2006/relationships/tags" Target="../tags/tag62.xml"/><Relationship Id="rId14" Type="http://schemas.openxmlformats.org/officeDocument/2006/relationships/tags" Target="../tags/tag61.xml"/><Relationship Id="rId13" Type="http://schemas.openxmlformats.org/officeDocument/2006/relationships/tags" Target="../tags/tag60.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tags" Target="../tags/tag48.xml"/></Relationships>
</file>

<file path=ppt/slides/_rels/slide25.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1" Type="http://schemas.openxmlformats.org/officeDocument/2006/relationships/slideLayout" Target="../slideLayouts/slideLayout3.xml"/><Relationship Id="rId20" Type="http://schemas.openxmlformats.org/officeDocument/2006/relationships/tags" Target="../tags/tag87.xml"/><Relationship Id="rId2" Type="http://schemas.openxmlformats.org/officeDocument/2006/relationships/tags" Target="../tags/tag69.xml"/><Relationship Id="rId19" Type="http://schemas.openxmlformats.org/officeDocument/2006/relationships/tags" Target="../tags/tag86.xml"/><Relationship Id="rId18" Type="http://schemas.openxmlformats.org/officeDocument/2006/relationships/tags" Target="../tags/tag85.xml"/><Relationship Id="rId17" Type="http://schemas.openxmlformats.org/officeDocument/2006/relationships/tags" Target="../tags/tag84.xml"/><Relationship Id="rId16" Type="http://schemas.openxmlformats.org/officeDocument/2006/relationships/tags" Target="../tags/tag83.xml"/><Relationship Id="rId15" Type="http://schemas.openxmlformats.org/officeDocument/2006/relationships/tags" Target="../tags/tag82.xml"/><Relationship Id="rId14" Type="http://schemas.openxmlformats.org/officeDocument/2006/relationships/tags" Target="../tags/tag81.xml"/><Relationship Id="rId13" Type="http://schemas.openxmlformats.org/officeDocument/2006/relationships/tags" Target="../tags/tag80.xml"/><Relationship Id="rId12" Type="http://schemas.openxmlformats.org/officeDocument/2006/relationships/tags" Target="../tags/tag79.xml"/><Relationship Id="rId11" Type="http://schemas.openxmlformats.org/officeDocument/2006/relationships/tags" Target="../tags/tag78.xml"/><Relationship Id="rId10" Type="http://schemas.openxmlformats.org/officeDocument/2006/relationships/tags" Target="../tags/tag77.xml"/><Relationship Id="rId1" Type="http://schemas.openxmlformats.org/officeDocument/2006/relationships/tags" Target="../tags/tag6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8.jpeg"/><Relationship Id="rId1" Type="http://schemas.openxmlformats.org/officeDocument/2006/relationships/image" Target="../media/image17.GI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0.jpeg"/><Relationship Id="rId1" Type="http://schemas.openxmlformats.org/officeDocument/2006/relationships/image" Target="../media/image19.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3.jpeg"/><Relationship Id="rId1"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6.jpeg"/><Relationship Id="rId1" Type="http://schemas.openxmlformats.org/officeDocument/2006/relationships/image" Target="../media/image25.jpeg"/></Relationships>
</file>

<file path=ppt/slides/_rels/slide3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6" Type="http://schemas.openxmlformats.org/officeDocument/2006/relationships/slideLayout" Target="../slideLayouts/slideLayout3.xml"/><Relationship Id="rId25" Type="http://schemas.openxmlformats.org/officeDocument/2006/relationships/tags" Target="../tags/tag112.xml"/><Relationship Id="rId24" Type="http://schemas.openxmlformats.org/officeDocument/2006/relationships/tags" Target="../tags/tag111.xml"/><Relationship Id="rId23" Type="http://schemas.openxmlformats.org/officeDocument/2006/relationships/tags" Target="../tags/tag110.xml"/><Relationship Id="rId22" Type="http://schemas.openxmlformats.org/officeDocument/2006/relationships/tags" Target="../tags/tag109.xml"/><Relationship Id="rId21" Type="http://schemas.openxmlformats.org/officeDocument/2006/relationships/tags" Target="../tags/tag108.xml"/><Relationship Id="rId20" Type="http://schemas.openxmlformats.org/officeDocument/2006/relationships/tags" Target="../tags/tag107.xml"/><Relationship Id="rId2" Type="http://schemas.openxmlformats.org/officeDocument/2006/relationships/tags" Target="../tags/tag89.xml"/><Relationship Id="rId19" Type="http://schemas.openxmlformats.org/officeDocument/2006/relationships/tags" Target="../tags/tag106.xml"/><Relationship Id="rId18" Type="http://schemas.openxmlformats.org/officeDocument/2006/relationships/tags" Target="../tags/tag105.xml"/><Relationship Id="rId17" Type="http://schemas.openxmlformats.org/officeDocument/2006/relationships/tags" Target="../tags/tag104.xml"/><Relationship Id="rId16" Type="http://schemas.openxmlformats.org/officeDocument/2006/relationships/tags" Target="../tags/tag103.xml"/><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tags" Target="../tags/tag88.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8.GIF"/></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9.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1.jpeg"/><Relationship Id="rId1" Type="http://schemas.openxmlformats.org/officeDocument/2006/relationships/image" Target="../media/image30.jpeg"/></Relationships>
</file>

<file path=ppt/slides/_rels/slide39.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9" Type="http://schemas.openxmlformats.org/officeDocument/2006/relationships/slideLayout" Target="../slideLayouts/slideLayout3.xml"/><Relationship Id="rId18" Type="http://schemas.openxmlformats.org/officeDocument/2006/relationships/tags" Target="../tags/tag130.xml"/><Relationship Id="rId17" Type="http://schemas.openxmlformats.org/officeDocument/2006/relationships/tags" Target="../tags/tag129.xml"/><Relationship Id="rId16" Type="http://schemas.openxmlformats.org/officeDocument/2006/relationships/tags" Target="../tags/tag128.xml"/><Relationship Id="rId15" Type="http://schemas.openxmlformats.org/officeDocument/2006/relationships/tags" Target="../tags/tag127.xml"/><Relationship Id="rId14" Type="http://schemas.openxmlformats.org/officeDocument/2006/relationships/tags" Target="../tags/tag126.xml"/><Relationship Id="rId13" Type="http://schemas.openxmlformats.org/officeDocument/2006/relationships/tags" Target="../tags/tag125.xml"/><Relationship Id="rId12" Type="http://schemas.openxmlformats.org/officeDocument/2006/relationships/tags" Target="../tags/tag124.xml"/><Relationship Id="rId11" Type="http://schemas.openxmlformats.org/officeDocument/2006/relationships/tags" Target="../tags/tag123.xml"/><Relationship Id="rId10" Type="http://schemas.openxmlformats.org/officeDocument/2006/relationships/tags" Target="../tags/tag122.xml"/><Relationship Id="rId1" Type="http://schemas.openxmlformats.org/officeDocument/2006/relationships/tags" Target="../tags/tag1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4" Type="http://schemas.openxmlformats.org/officeDocument/2006/relationships/slideLayout" Target="../slideLayouts/slideLayout3.xml"/><Relationship Id="rId33" Type="http://schemas.openxmlformats.org/officeDocument/2006/relationships/tags" Target="../tags/tag163.xml"/><Relationship Id="rId32" Type="http://schemas.openxmlformats.org/officeDocument/2006/relationships/tags" Target="../tags/tag162.xml"/><Relationship Id="rId31" Type="http://schemas.openxmlformats.org/officeDocument/2006/relationships/tags" Target="../tags/tag161.xml"/><Relationship Id="rId30" Type="http://schemas.openxmlformats.org/officeDocument/2006/relationships/tags" Target="../tags/tag160.xml"/><Relationship Id="rId3" Type="http://schemas.openxmlformats.org/officeDocument/2006/relationships/tags" Target="../tags/tag133.xml"/><Relationship Id="rId29" Type="http://schemas.openxmlformats.org/officeDocument/2006/relationships/tags" Target="../tags/tag159.xml"/><Relationship Id="rId28" Type="http://schemas.openxmlformats.org/officeDocument/2006/relationships/tags" Target="../tags/tag158.xml"/><Relationship Id="rId27" Type="http://schemas.openxmlformats.org/officeDocument/2006/relationships/tags" Target="../tags/tag157.xml"/><Relationship Id="rId26" Type="http://schemas.openxmlformats.org/officeDocument/2006/relationships/tags" Target="../tags/tag156.xml"/><Relationship Id="rId25" Type="http://schemas.openxmlformats.org/officeDocument/2006/relationships/tags" Target="../tags/tag155.xml"/><Relationship Id="rId24" Type="http://schemas.openxmlformats.org/officeDocument/2006/relationships/tags" Target="../tags/tag154.xml"/><Relationship Id="rId23" Type="http://schemas.openxmlformats.org/officeDocument/2006/relationships/tags" Target="../tags/tag153.xml"/><Relationship Id="rId22" Type="http://schemas.openxmlformats.org/officeDocument/2006/relationships/tags" Target="../tags/tag152.xml"/><Relationship Id="rId21" Type="http://schemas.openxmlformats.org/officeDocument/2006/relationships/tags" Target="../tags/tag151.xml"/><Relationship Id="rId20" Type="http://schemas.openxmlformats.org/officeDocument/2006/relationships/tags" Target="../tags/tag150.xml"/><Relationship Id="rId2" Type="http://schemas.openxmlformats.org/officeDocument/2006/relationships/tags" Target="../tags/tag132.xml"/><Relationship Id="rId19" Type="http://schemas.openxmlformats.org/officeDocument/2006/relationships/tags" Target="../tags/tag149.xml"/><Relationship Id="rId18" Type="http://schemas.openxmlformats.org/officeDocument/2006/relationships/tags" Target="../tags/tag148.xml"/><Relationship Id="rId17" Type="http://schemas.openxmlformats.org/officeDocument/2006/relationships/tags" Target="../tags/tag147.xml"/><Relationship Id="rId16" Type="http://schemas.openxmlformats.org/officeDocument/2006/relationships/tags" Target="../tags/tag146.xml"/><Relationship Id="rId15" Type="http://schemas.openxmlformats.org/officeDocument/2006/relationships/tags" Target="../tags/tag145.xml"/><Relationship Id="rId14" Type="http://schemas.openxmlformats.org/officeDocument/2006/relationships/tags" Target="../tags/tag144.xml"/><Relationship Id="rId13" Type="http://schemas.openxmlformats.org/officeDocument/2006/relationships/tags" Target="../tags/tag143.xml"/><Relationship Id="rId12" Type="http://schemas.openxmlformats.org/officeDocument/2006/relationships/tags" Target="../tags/tag142.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tags" Target="../tags/tag131.xml"/></Relationships>
</file>

<file path=ppt/slides/_rels/slide41.xml.rels><?xml version="1.0" encoding="UTF-8" standalone="yes"?>
<Relationships xmlns="http://schemas.openxmlformats.org/package/2006/relationships"><Relationship Id="rId9" Type="http://schemas.openxmlformats.org/officeDocument/2006/relationships/tags" Target="../tags/tag172.xml"/><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0" Type="http://schemas.openxmlformats.org/officeDocument/2006/relationships/slideLayout" Target="../slideLayouts/slideLayout3.xml"/><Relationship Id="rId3" Type="http://schemas.openxmlformats.org/officeDocument/2006/relationships/tags" Target="../tags/tag166.xml"/><Relationship Id="rId29" Type="http://schemas.openxmlformats.org/officeDocument/2006/relationships/tags" Target="../tags/tag192.xml"/><Relationship Id="rId28" Type="http://schemas.openxmlformats.org/officeDocument/2006/relationships/tags" Target="../tags/tag191.xml"/><Relationship Id="rId27" Type="http://schemas.openxmlformats.org/officeDocument/2006/relationships/tags" Target="../tags/tag190.xml"/><Relationship Id="rId26" Type="http://schemas.openxmlformats.org/officeDocument/2006/relationships/tags" Target="../tags/tag189.xml"/><Relationship Id="rId25" Type="http://schemas.openxmlformats.org/officeDocument/2006/relationships/tags" Target="../tags/tag188.xml"/><Relationship Id="rId24" Type="http://schemas.openxmlformats.org/officeDocument/2006/relationships/tags" Target="../tags/tag187.xml"/><Relationship Id="rId23" Type="http://schemas.openxmlformats.org/officeDocument/2006/relationships/tags" Target="../tags/tag186.xml"/><Relationship Id="rId22" Type="http://schemas.openxmlformats.org/officeDocument/2006/relationships/tags" Target="../tags/tag185.xml"/><Relationship Id="rId21" Type="http://schemas.openxmlformats.org/officeDocument/2006/relationships/tags" Target="../tags/tag184.xml"/><Relationship Id="rId20" Type="http://schemas.openxmlformats.org/officeDocument/2006/relationships/tags" Target="../tags/tag183.xml"/><Relationship Id="rId2" Type="http://schemas.openxmlformats.org/officeDocument/2006/relationships/tags" Target="../tags/tag165.xml"/><Relationship Id="rId19" Type="http://schemas.openxmlformats.org/officeDocument/2006/relationships/tags" Target="../tags/tag182.xml"/><Relationship Id="rId18" Type="http://schemas.openxmlformats.org/officeDocument/2006/relationships/tags" Target="../tags/tag181.xml"/><Relationship Id="rId17" Type="http://schemas.openxmlformats.org/officeDocument/2006/relationships/tags" Target="../tags/tag180.xml"/><Relationship Id="rId16" Type="http://schemas.openxmlformats.org/officeDocument/2006/relationships/tags" Target="../tags/tag179.xml"/><Relationship Id="rId15" Type="http://schemas.openxmlformats.org/officeDocument/2006/relationships/tags" Target="../tags/tag178.xml"/><Relationship Id="rId14" Type="http://schemas.openxmlformats.org/officeDocument/2006/relationships/tags" Target="../tags/tag177.xml"/><Relationship Id="rId13" Type="http://schemas.openxmlformats.org/officeDocument/2006/relationships/tags" Target="../tags/tag176.xml"/><Relationship Id="rId12" Type="http://schemas.openxmlformats.org/officeDocument/2006/relationships/tags" Target="../tags/tag175.xml"/><Relationship Id="rId11" Type="http://schemas.openxmlformats.org/officeDocument/2006/relationships/tags" Target="../tags/tag174.xml"/><Relationship Id="rId10" Type="http://schemas.openxmlformats.org/officeDocument/2006/relationships/tags" Target="../tags/tag173.xml"/><Relationship Id="rId1" Type="http://schemas.openxmlformats.org/officeDocument/2006/relationships/tags" Target="../tags/tag16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2.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3.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4.jpeg"/></Relationships>
</file>

<file path=ppt/slides/_rels/slide46.xml.rels><?xml version="1.0" encoding="UTF-8" standalone="yes"?>
<Relationships xmlns="http://schemas.openxmlformats.org/package/2006/relationships"><Relationship Id="rId9" Type="http://schemas.openxmlformats.org/officeDocument/2006/relationships/tags" Target="../tags/tag201.xml"/><Relationship Id="rId8" Type="http://schemas.openxmlformats.org/officeDocument/2006/relationships/tags" Target="../tags/tag200.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3" Type="http://schemas.openxmlformats.org/officeDocument/2006/relationships/slideLayout" Target="../slideLayouts/slideLayout3.xml"/><Relationship Id="rId22" Type="http://schemas.openxmlformats.org/officeDocument/2006/relationships/image" Target="../media/image5.svg"/><Relationship Id="rId21" Type="http://schemas.openxmlformats.org/officeDocument/2006/relationships/image" Target="../media/image35.png"/><Relationship Id="rId20" Type="http://schemas.openxmlformats.org/officeDocument/2006/relationships/tags" Target="../tags/tag212.xml"/><Relationship Id="rId2" Type="http://schemas.openxmlformats.org/officeDocument/2006/relationships/tags" Target="../tags/tag194.xml"/><Relationship Id="rId19" Type="http://schemas.openxmlformats.org/officeDocument/2006/relationships/tags" Target="../tags/tag211.xml"/><Relationship Id="rId18" Type="http://schemas.openxmlformats.org/officeDocument/2006/relationships/tags" Target="../tags/tag210.xml"/><Relationship Id="rId17" Type="http://schemas.openxmlformats.org/officeDocument/2006/relationships/tags" Target="../tags/tag209.xml"/><Relationship Id="rId16" Type="http://schemas.openxmlformats.org/officeDocument/2006/relationships/tags" Target="../tags/tag208.xml"/><Relationship Id="rId15" Type="http://schemas.openxmlformats.org/officeDocument/2006/relationships/tags" Target="../tags/tag207.xml"/><Relationship Id="rId14" Type="http://schemas.openxmlformats.org/officeDocument/2006/relationships/tags" Target="../tags/tag206.xml"/><Relationship Id="rId13" Type="http://schemas.openxmlformats.org/officeDocument/2006/relationships/tags" Target="../tags/tag205.xml"/><Relationship Id="rId12" Type="http://schemas.openxmlformats.org/officeDocument/2006/relationships/tags" Target="../tags/tag204.xml"/><Relationship Id="rId11" Type="http://schemas.openxmlformats.org/officeDocument/2006/relationships/tags" Target="../tags/tag203.xml"/><Relationship Id="rId10" Type="http://schemas.openxmlformats.org/officeDocument/2006/relationships/tags" Target="../tags/tag202.xml"/><Relationship Id="rId1" Type="http://schemas.openxmlformats.org/officeDocument/2006/relationships/tags" Target="../tags/tag193.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8.jpeg"/><Relationship Id="rId1" Type="http://schemas.openxmlformats.org/officeDocument/2006/relationships/image" Target="../media/image3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0.jpeg"/><Relationship Id="rId1" Type="http://schemas.openxmlformats.org/officeDocument/2006/relationships/image" Target="../media/image39.jpe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2.jpeg"/><Relationship Id="rId1" Type="http://schemas.openxmlformats.org/officeDocument/2006/relationships/image" Target="../media/image41.jpe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3.jpeg"/><Relationship Id="rId1" Type="http://schemas.openxmlformats.org/officeDocument/2006/relationships/image" Target="../media/image42.jpe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5.jpeg"/><Relationship Id="rId1" Type="http://schemas.openxmlformats.org/officeDocument/2006/relationships/image" Target="../media/image44.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6.jpeg"/></Relationships>
</file>

<file path=ppt/slides/_rels/slide55.xml.rels><?xml version="1.0" encoding="UTF-8" standalone="yes"?>
<Relationships xmlns="http://schemas.openxmlformats.org/package/2006/relationships"><Relationship Id="rId9" Type="http://schemas.openxmlformats.org/officeDocument/2006/relationships/tags" Target="../tags/tag221.xml"/><Relationship Id="rId8" Type="http://schemas.openxmlformats.org/officeDocument/2006/relationships/tags" Target="../tags/tag220.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 Id="rId3" Type="http://schemas.openxmlformats.org/officeDocument/2006/relationships/tags" Target="../tags/tag215.xml"/><Relationship Id="rId2" Type="http://schemas.openxmlformats.org/officeDocument/2006/relationships/tags" Target="../tags/tag214.xml"/><Relationship Id="rId17" Type="http://schemas.openxmlformats.org/officeDocument/2006/relationships/slideLayout" Target="../slideLayouts/slideLayout3.xml"/><Relationship Id="rId16" Type="http://schemas.openxmlformats.org/officeDocument/2006/relationships/tags" Target="../tags/tag228.xml"/><Relationship Id="rId15" Type="http://schemas.openxmlformats.org/officeDocument/2006/relationships/tags" Target="../tags/tag227.xml"/><Relationship Id="rId14" Type="http://schemas.openxmlformats.org/officeDocument/2006/relationships/tags" Target="../tags/tag226.xml"/><Relationship Id="rId13" Type="http://schemas.openxmlformats.org/officeDocument/2006/relationships/tags" Target="../tags/tag225.xml"/><Relationship Id="rId12" Type="http://schemas.openxmlformats.org/officeDocument/2006/relationships/tags" Target="../tags/tag224.xml"/><Relationship Id="rId11" Type="http://schemas.openxmlformats.org/officeDocument/2006/relationships/tags" Target="../tags/tag223.xml"/><Relationship Id="rId10" Type="http://schemas.openxmlformats.org/officeDocument/2006/relationships/tags" Target="../tags/tag222.xml"/><Relationship Id="rId1" Type="http://schemas.openxmlformats.org/officeDocument/2006/relationships/tags" Target="../tags/tag213.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7.jpe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9.jpeg"/><Relationship Id="rId1" Type="http://schemas.openxmlformats.org/officeDocument/2006/relationships/image" Target="../media/image48.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9" Type="http://schemas.openxmlformats.org/officeDocument/2006/relationships/slideLayout" Target="../slideLayouts/slideLayout3.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grpSp>
        <p:nvGrpSpPr>
          <p:cNvPr id="24" name="组合 23"/>
          <p:cNvGrpSpPr/>
          <p:nvPr/>
        </p:nvGrpSpPr>
        <p:grpSpPr>
          <a:xfrm>
            <a:off x="1524000" y="1916837"/>
            <a:ext cx="9144000" cy="2043129"/>
            <a:chOff x="1524000" y="1916837"/>
            <a:chExt cx="9144000" cy="2043129"/>
          </a:xfrm>
        </p:grpSpPr>
        <p:cxnSp>
          <p:nvCxnSpPr>
            <p:cNvPr id="29" name="直接连接符 28"/>
            <p:cNvCxnSpPr/>
            <p:nvPr/>
          </p:nvCxnSpPr>
          <p:spPr>
            <a:xfrm>
              <a:off x="1524000" y="1916837"/>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24000" y="3959966"/>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380385" y="2213365"/>
            <a:ext cx="9364059" cy="1322070"/>
          </a:xfrm>
          <a:prstGeom prst="rect">
            <a:avLst/>
          </a:prstGeom>
          <a:noFill/>
        </p:spPr>
        <p:txBody>
          <a:bodyPr wrap="square" rtlCol="0">
            <a:spAutoFit/>
          </a:bodyPr>
          <a:lstStyle/>
          <a:p>
            <a:pPr algn="ctr"/>
            <a:r>
              <a:rPr lang="zh-CN" altLang="en-US" sz="8000">
                <a:solidFill>
                  <a:srgbClr val="1D323E"/>
                </a:solidFill>
                <a:latin typeface="微软雅黑" panose="020B0503020204020204" pitchFamily="34" charset="-122"/>
                <a:ea typeface="微软雅黑" panose="020B0503020204020204" pitchFamily="34" charset="-122"/>
              </a:rPr>
              <a:t>应用写作 (第二版 )</a:t>
            </a:r>
            <a:endParaRPr lang="zh-CN" altLang="en-US" sz="8000">
              <a:solidFill>
                <a:srgbClr val="1D323E"/>
              </a:solidFill>
              <a:latin typeface="微软雅黑" panose="020B0503020204020204" pitchFamily="34" charset="-122"/>
              <a:ea typeface="微软雅黑" panose="020B0503020204020204" pitchFamily="34" charset="-122"/>
            </a:endParaRPr>
          </a:p>
        </p:txBody>
      </p:sp>
      <p:sp>
        <p:nvSpPr>
          <p:cNvPr id="33" name="矩形 32"/>
          <p:cNvSpPr/>
          <p:nvPr/>
        </p:nvSpPr>
        <p:spPr>
          <a:xfrm>
            <a:off x="4338320" y="4170045"/>
            <a:ext cx="3239770" cy="1082675"/>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4590542" y="4384166"/>
            <a:ext cx="2735976" cy="583565"/>
          </a:xfrm>
          <a:prstGeom prst="rect">
            <a:avLst/>
          </a:prstGeom>
          <a:noFill/>
        </p:spPr>
        <p:txBody>
          <a:bodyPr wrap="square" rtlCol="0">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rPr>
              <a:t>北京出版社</a:t>
            </a:r>
            <a:endParaRPr lang="zh-CN" altLang="en-US" sz="32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一、公告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88035" y="931545"/>
            <a:ext cx="5999480" cy="53543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（一）公告相关概念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 公告的概念和适用范围</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公告是“适用于向国内外宣布重要事项或者法定事项”的公文。它是党和国家机关向国内外宣布重要事项或法定事项的文种，如发布重要法律、重大消息等。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 公告的特点</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公告具有如下特点。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（1）公开性。公告面向社会发布，告知对象包括国内外，影响极其广泛深远。公告一般在报纸上公布，也可通过电台、电视播报的形式发布。</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（2）广泛性。公告的发布范围最为广泛，阅读者的范围是公众，与其他文种相比较而言，受文面极广。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（3）庄重性。公告事关全局或国内外有较大影响的事件，它的告知对象又是面向国内外的，因而极为庄重严肃。</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2" name="图片 101"/>
          <p:cNvPicPr/>
          <p:nvPr/>
        </p:nvPicPr>
        <p:blipFill>
          <a:blip r:embed="rId1"/>
          <a:stretch>
            <a:fillRect/>
          </a:stretch>
        </p:blipFill>
        <p:spPr>
          <a:xfrm>
            <a:off x="7071360" y="2219325"/>
            <a:ext cx="4258945" cy="34626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down)">
                                      <p:cBhvr>
                                        <p:cTn id="7"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一、公告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88035" y="1543685"/>
            <a:ext cx="5772150" cy="313817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（二）公告的作用和种类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公告向国内外所宣布的重要事项，要求人们知晓；向国内外宣布法定事项，要求人们遵守。常用的公告主要有以下两种。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（1）行政性公告。这种公告是指向国内外宣布重要事项的公告，如宣布重大国事活动、报道国家领导人情况、公布重大科技成果等。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（2）法规性公告。这种公告是有关职能部门依据有关法令法规所制定的法律事项，有些事项需以公告的形式向全民公布。</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3" name="图片 102"/>
          <p:cNvPicPr/>
          <p:nvPr/>
        </p:nvPicPr>
        <p:blipFill>
          <a:blip r:embed="rId1"/>
          <a:stretch>
            <a:fillRect/>
          </a:stretch>
        </p:blipFill>
        <p:spPr>
          <a:xfrm>
            <a:off x="7040880" y="931545"/>
            <a:ext cx="3602990" cy="50088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down)">
                                      <p:cBhvr>
                                        <p:cTn id="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一、公告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88035" y="1266825"/>
            <a:ext cx="5772150" cy="461581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（三）公告的格式与写作方法</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（1）标题。公告的标题主要有以下几种形式：一是“发文机关＋文种”的形式，这是最常用的标题形式；二是“事由＋文种”的形式；三是只写公文文种。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正文。公告的正文要写清公告的原因和依据、公告的事项、公告的结语。公告的原因和依据要简明扼要地说明背景及相关情况，并阐明意义。公告事项要交代清楚事情的发生经过，如果事项较复杂时，应分条列项，逐一介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（3）落款和成文日期。公告的落款在正文右下方，写明发布机关名称。如果发布机关在标题中出现，此处可以省略。</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公告的日期可以写在标题之下居中位置，用括号括上，也可以写在落款处。重要的公告还要写上发布地点，以示慎重。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4" name="图片 103"/>
          <p:cNvPicPr/>
          <p:nvPr/>
        </p:nvPicPr>
        <p:blipFill>
          <a:blip r:embed="rId1"/>
          <a:stretch>
            <a:fillRect/>
          </a:stretch>
        </p:blipFill>
        <p:spPr>
          <a:xfrm>
            <a:off x="6677025" y="1266825"/>
            <a:ext cx="4813935" cy="51689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一、公告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88035" y="1266825"/>
            <a:ext cx="5772150" cy="424624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（四）写作注意事项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（1）行文要准确。公告的发布机关级别高，党和国家的高级机关才能使用，行文一定要准确。</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（2）事项要准确。公告的内容是告知公众做什么和怎么样做的，事项部分必须准确、明白无误，务求具体。</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语气要庄重。公告的内容多涉及国家的政治、经济、军事、文化领域等诸多事项，许多是世界范围所关注的，同时公告又是由国家领导机关或政府职能部门向外界宣布的，因此，行文必须严谨慎重，语气必须庄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（4）文字要简洁。公告告知的公众范围极其广泛，因此，文字必须平实、简洁、准确无误。篇幅力求简明、扼要。</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5" name="图片 104"/>
          <p:cNvPicPr/>
          <p:nvPr/>
        </p:nvPicPr>
        <p:blipFill>
          <a:blip r:embed="rId1"/>
          <a:stretch>
            <a:fillRect/>
          </a:stretch>
        </p:blipFill>
        <p:spPr>
          <a:xfrm>
            <a:off x="7212330" y="1114425"/>
            <a:ext cx="3585845" cy="46723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blinds(horizontal)">
                                      <p:cBhvr>
                                        <p:cTn id="7"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30885" y="817880"/>
            <a:ext cx="6411595" cy="572389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（一）通告的相关概念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 通告的概念和适用范围</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通告是“适用于在一定范围内公布应当遵守或者周知的事项”的公文，一般是国家行政机关、企事业单位以及社会团体所发布的事项，所发布的事项有关单位或人员应该周知，或者应该严格遵守。它可以由各级机关、人民团体、企业或事业单位发布，有别于公告只能由级别较高机关发布。</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 通告的特点</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通告具有如下特点。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（1）多元性。相对于公告而言，通告的制作范围较广，上至中央机关、下至基层部门均可使用。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（2）法规性。通告主要用于大多数是向人们宣布应当遵守的事项，往往具有一定的法规要求，具有较强的约束力。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（3）广泛性。通告的内容十分广泛，公布的事项可以是国家的有关政策，也可以是社会生活中的一些具体事项。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6" name="图片 105"/>
          <p:cNvPicPr/>
          <p:nvPr/>
        </p:nvPicPr>
        <p:blipFill>
          <a:blip r:embed="rId1"/>
          <a:stretch>
            <a:fillRect/>
          </a:stretch>
        </p:blipFill>
        <p:spPr>
          <a:xfrm>
            <a:off x="7446010" y="1889760"/>
            <a:ext cx="4002405" cy="37896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wipe(down)">
                                      <p:cBhvr>
                                        <p:cTn id="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688340" y="1216660"/>
            <a:ext cx="5999480" cy="276860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（二）通告的作用和种类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通告的作用主要是为各级行政机关、国家有关职能部门公布有关法令、政策，要求社会各有关方面遵照执行，具有强制执行效用；公布社会各有关方面需要知晓、办理的事项。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通告主要有两种：一种是法规性通告，是法规文件有关规定的具体化，具有较强的法规作用。另一种是周知性通告，主要是告知公众，公众了解即可，不具有强制性，用途广泛。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7" name="图片 106"/>
          <p:cNvPicPr/>
          <p:nvPr/>
        </p:nvPicPr>
        <p:blipFill>
          <a:blip r:embed="rId1"/>
          <a:stretch>
            <a:fillRect/>
          </a:stretch>
        </p:blipFill>
        <p:spPr>
          <a:xfrm>
            <a:off x="6922135" y="1002665"/>
            <a:ext cx="4068445" cy="48520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7778" y="412431"/>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36930" y="741045"/>
            <a:ext cx="5999480"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（三）通告的格式与写作方法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cxnSp>
        <p:nvCxnSpPr>
          <p:cNvPr id="52" name="Straight Connector 49"/>
          <p:cNvCxnSpPr/>
          <p:nvPr>
            <p:custDataLst>
              <p:tags r:id="rId1"/>
            </p:custDataLst>
          </p:nvPr>
        </p:nvCxnSpPr>
        <p:spPr>
          <a:xfrm>
            <a:off x="4685030" y="2218690"/>
            <a:ext cx="1021080" cy="0"/>
          </a:xfrm>
          <a:prstGeom prst="line">
            <a:avLst/>
          </a:prstGeom>
          <a:noFill/>
          <a:ln w="9525" cap="flat" cmpd="sng" algn="ctr">
            <a:solidFill>
              <a:sysClr val="window" lastClr="FFFFFF">
                <a:lumMod val="65000"/>
              </a:sysClr>
            </a:solidFill>
            <a:prstDash val="solid"/>
          </a:ln>
          <a:effectLst/>
        </p:spPr>
      </p:cxnSp>
      <p:cxnSp>
        <p:nvCxnSpPr>
          <p:cNvPr id="53" name="Straight Connector 52"/>
          <p:cNvCxnSpPr/>
          <p:nvPr>
            <p:custDataLst>
              <p:tags r:id="rId2"/>
            </p:custDataLst>
          </p:nvPr>
        </p:nvCxnSpPr>
        <p:spPr>
          <a:xfrm>
            <a:off x="3740785" y="4309745"/>
            <a:ext cx="1375410" cy="0"/>
          </a:xfrm>
          <a:prstGeom prst="line">
            <a:avLst/>
          </a:prstGeom>
          <a:noFill/>
          <a:ln w="9525" cap="flat" cmpd="sng" algn="ctr">
            <a:solidFill>
              <a:sysClr val="window" lastClr="FFFFFF">
                <a:lumMod val="65000"/>
              </a:sysClr>
            </a:solidFill>
            <a:prstDash val="solid"/>
          </a:ln>
          <a:effectLst/>
        </p:spPr>
      </p:cxnSp>
      <p:cxnSp>
        <p:nvCxnSpPr>
          <p:cNvPr id="54" name="Straight Connector 38"/>
          <p:cNvCxnSpPr/>
          <p:nvPr>
            <p:custDataLst>
              <p:tags r:id="rId3"/>
            </p:custDataLst>
          </p:nvPr>
        </p:nvCxnSpPr>
        <p:spPr>
          <a:xfrm>
            <a:off x="6836410" y="4121150"/>
            <a:ext cx="2443480" cy="0"/>
          </a:xfrm>
          <a:prstGeom prst="line">
            <a:avLst/>
          </a:prstGeom>
          <a:noFill/>
          <a:ln w="9525" cap="flat" cmpd="sng" algn="ctr">
            <a:solidFill>
              <a:sysClr val="window" lastClr="FFFFFF">
                <a:lumMod val="65000"/>
              </a:sysClr>
            </a:solidFill>
            <a:prstDash val="solid"/>
          </a:ln>
          <a:effectLst/>
        </p:spPr>
      </p:cxnSp>
      <p:sp>
        <p:nvSpPr>
          <p:cNvPr id="58" name="Oval 4"/>
          <p:cNvSpPr>
            <a:spLocks noChangeArrowheads="1"/>
          </p:cNvSpPr>
          <p:nvPr>
            <p:custDataLst>
              <p:tags r:id="rId4"/>
            </p:custDataLst>
          </p:nvPr>
        </p:nvSpPr>
        <p:spPr bwMode="auto">
          <a:xfrm>
            <a:off x="6509385" y="3259455"/>
            <a:ext cx="1820545" cy="1848485"/>
          </a:xfrm>
          <a:prstGeom prst="ellipse">
            <a:avLst/>
          </a:prstGeom>
          <a:solidFill>
            <a:srgbClr val="60A9C3"/>
          </a:solidFill>
          <a:ln w="76200">
            <a:solidFill>
              <a:srgbClr val="60A9C3">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9" name="Oval 5"/>
          <p:cNvSpPr>
            <a:spLocks noChangeArrowheads="1"/>
          </p:cNvSpPr>
          <p:nvPr>
            <p:custDataLst>
              <p:tags r:id="rId5"/>
            </p:custDataLst>
          </p:nvPr>
        </p:nvSpPr>
        <p:spPr bwMode="auto">
          <a:xfrm>
            <a:off x="5443855" y="1294130"/>
            <a:ext cx="1820545" cy="1848485"/>
          </a:xfrm>
          <a:prstGeom prst="ellipse">
            <a:avLst/>
          </a:prstGeom>
          <a:solidFill>
            <a:srgbClr val="519BDF"/>
          </a:solidFill>
          <a:ln w="76200">
            <a:solidFill>
              <a:srgbClr val="519BDF">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Oval 7"/>
          <p:cNvSpPr>
            <a:spLocks noChangeArrowheads="1"/>
          </p:cNvSpPr>
          <p:nvPr>
            <p:custDataLst>
              <p:tags r:id="rId6"/>
            </p:custDataLst>
          </p:nvPr>
        </p:nvSpPr>
        <p:spPr bwMode="auto">
          <a:xfrm>
            <a:off x="4458335" y="3254375"/>
            <a:ext cx="1820545" cy="1848485"/>
          </a:xfrm>
          <a:prstGeom prst="ellipse">
            <a:avLst/>
          </a:prstGeom>
          <a:solidFill>
            <a:srgbClr val="6FB6A6"/>
          </a:solidFill>
          <a:ln w="76200">
            <a:solidFill>
              <a:srgbClr val="6FB6A6">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Oval 68"/>
          <p:cNvSpPr>
            <a:spLocks noChangeArrowheads="1"/>
          </p:cNvSpPr>
          <p:nvPr>
            <p:custDataLst>
              <p:tags r:id="rId7"/>
            </p:custDataLst>
          </p:nvPr>
        </p:nvSpPr>
        <p:spPr bwMode="auto">
          <a:xfrm>
            <a:off x="8539480" y="3758565"/>
            <a:ext cx="718820" cy="729615"/>
          </a:xfrm>
          <a:prstGeom prst="ellipse">
            <a:avLst/>
          </a:prstGeom>
          <a:solidFill>
            <a:srgbClr val="60A9C3"/>
          </a:solidFill>
          <a:ln w="38100">
            <a:solidFill>
              <a:srgbClr val="60A9C3">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2</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Oval 69"/>
          <p:cNvSpPr>
            <a:spLocks noChangeArrowheads="1"/>
          </p:cNvSpPr>
          <p:nvPr>
            <p:custDataLst>
              <p:tags r:id="rId8"/>
            </p:custDataLst>
          </p:nvPr>
        </p:nvSpPr>
        <p:spPr bwMode="auto">
          <a:xfrm>
            <a:off x="3532505" y="3966845"/>
            <a:ext cx="718820" cy="729615"/>
          </a:xfrm>
          <a:prstGeom prst="ellipse">
            <a:avLst/>
          </a:prstGeom>
          <a:solidFill>
            <a:srgbClr val="6FB6A6"/>
          </a:solidFill>
          <a:ln w="38100">
            <a:solidFill>
              <a:srgbClr val="6FB6A6">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3</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Oval 70"/>
          <p:cNvSpPr>
            <a:spLocks noChangeArrowheads="1"/>
          </p:cNvSpPr>
          <p:nvPr>
            <p:custDataLst>
              <p:tags r:id="rId9"/>
            </p:custDataLst>
          </p:nvPr>
        </p:nvSpPr>
        <p:spPr bwMode="auto">
          <a:xfrm>
            <a:off x="4476750" y="1815465"/>
            <a:ext cx="718820" cy="729615"/>
          </a:xfrm>
          <a:prstGeom prst="ellipse">
            <a:avLst/>
          </a:prstGeom>
          <a:solidFill>
            <a:srgbClr val="519BDF"/>
          </a:solidFill>
          <a:ln w="38100">
            <a:solidFill>
              <a:srgbClr val="519BDF">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1</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Oval 2"/>
          <p:cNvSpPr>
            <a:spLocks noChangeArrowheads="1"/>
          </p:cNvSpPr>
          <p:nvPr>
            <p:custDataLst>
              <p:tags r:id="rId10"/>
            </p:custDataLst>
          </p:nvPr>
        </p:nvSpPr>
        <p:spPr bwMode="auto">
          <a:xfrm>
            <a:off x="5424170" y="2590800"/>
            <a:ext cx="1806575" cy="1834515"/>
          </a:xfrm>
          <a:prstGeom prst="ellipse">
            <a:avLst/>
          </a:prstGeom>
          <a:solidFill>
            <a:sysClr val="window" lastClr="FFFFFF"/>
          </a:solidFill>
          <a:ln w="152400">
            <a:solidFill>
              <a:sysClr val="window" lastClr="FFFFFF"/>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 name="空心弧 1"/>
          <p:cNvSpPr/>
          <p:nvPr>
            <p:custDataLst>
              <p:tags r:id="rId11"/>
            </p:custDataLst>
          </p:nvPr>
        </p:nvSpPr>
        <p:spPr>
          <a:xfrm rot="5400000">
            <a:off x="5424170" y="2604770"/>
            <a:ext cx="1806575" cy="1806575"/>
          </a:xfrm>
          <a:prstGeom prst="blockArc">
            <a:avLst>
              <a:gd name="adj1" fmla="val 14539512"/>
              <a:gd name="adj2" fmla="val 21487703"/>
              <a:gd name="adj3" fmla="val 11358"/>
            </a:avLst>
          </a:prstGeom>
          <a:solidFill>
            <a:srgbClr val="60A9C3"/>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空心弧 54"/>
          <p:cNvSpPr/>
          <p:nvPr>
            <p:custDataLst>
              <p:tags r:id="rId12"/>
            </p:custDataLst>
          </p:nvPr>
        </p:nvSpPr>
        <p:spPr>
          <a:xfrm rot="5400000">
            <a:off x="5424170" y="2604770"/>
            <a:ext cx="1806575" cy="1806575"/>
          </a:xfrm>
          <a:prstGeom prst="blockArc">
            <a:avLst>
              <a:gd name="adj1" fmla="val 8021480"/>
              <a:gd name="adj2" fmla="val 14611067"/>
              <a:gd name="adj3" fmla="val 11394"/>
            </a:avLst>
          </a:prstGeom>
          <a:solidFill>
            <a:srgbClr val="519BDF"/>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空心弧 55"/>
          <p:cNvSpPr/>
          <p:nvPr>
            <p:custDataLst>
              <p:tags r:id="rId13"/>
            </p:custDataLst>
          </p:nvPr>
        </p:nvSpPr>
        <p:spPr>
          <a:xfrm rot="5400000">
            <a:off x="5424170" y="2604770"/>
            <a:ext cx="1806575" cy="1806575"/>
          </a:xfrm>
          <a:prstGeom prst="blockArc">
            <a:avLst>
              <a:gd name="adj1" fmla="val 21457307"/>
              <a:gd name="adj2" fmla="val 8060412"/>
              <a:gd name="adj3" fmla="val 11420"/>
            </a:avLst>
          </a:prstGeom>
          <a:solidFill>
            <a:srgbClr val="6FB6A6"/>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33"/>
          <p:cNvSpPr txBox="1"/>
          <p:nvPr>
            <p:custDataLst>
              <p:tags r:id="rId14"/>
            </p:custDataLst>
          </p:nvPr>
        </p:nvSpPr>
        <p:spPr>
          <a:xfrm>
            <a:off x="562610" y="1291590"/>
            <a:ext cx="3836035" cy="225615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l" fontAlgn="auto">
              <a:lnSpc>
                <a:spcPct val="150000"/>
              </a:lnSpc>
            </a:pPr>
            <a:r>
              <a:rPr lang="zh-CN" altLang="en-US" sz="1800" b="1" dirty="0">
                <a:solidFill>
                  <a:schemeClr val="accent1"/>
                </a:solidFill>
                <a:effectLst/>
                <a:uFillTx/>
                <a:sym typeface="Arial" panose="020B0604020202020204" pitchFamily="34" charset="0"/>
              </a:rPr>
              <a:t>1. 标题</a:t>
            </a:r>
            <a:endParaRPr lang="zh-CN" altLang="en-US" sz="1800" b="1" dirty="0">
              <a:solidFill>
                <a:schemeClr val="accent1"/>
              </a:solidFill>
              <a:effectLst/>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通告的标题主要有以下几种形式：一是“发文机关＋文种”的形式，这是最常用的标题形式；二是“事由＋文种”的形式；三是只写公文文种。</a:t>
            </a:r>
            <a:endParaRPr lang="zh-CN" altLang="en-US" sz="1600" dirty="0">
              <a:solidFill>
                <a:sysClr val="windowText" lastClr="000000">
                  <a:lumMod val="85000"/>
                  <a:lumOff val="15000"/>
                </a:sysClr>
              </a:solidFill>
              <a:uFillTx/>
              <a:sym typeface="Arial" panose="020B0604020202020204" pitchFamily="34" charset="0"/>
            </a:endParaRPr>
          </a:p>
        </p:txBody>
      </p:sp>
      <p:sp>
        <p:nvSpPr>
          <p:cNvPr id="35" name="文本框 34"/>
          <p:cNvSpPr txBox="1"/>
          <p:nvPr>
            <p:custDataLst>
              <p:tags r:id="rId15"/>
            </p:custDataLst>
          </p:nvPr>
        </p:nvSpPr>
        <p:spPr>
          <a:xfrm>
            <a:off x="8465820" y="1410335"/>
            <a:ext cx="3281045" cy="2252980"/>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fontAlgn="auto">
              <a:lnSpc>
                <a:spcPct val="150000"/>
              </a:lnSpc>
            </a:pPr>
            <a:r>
              <a:rPr lang="zh-CN" altLang="en-US" sz="1800" b="1" dirty="0">
                <a:solidFill>
                  <a:schemeClr val="accent1"/>
                </a:solidFill>
                <a:effectLst/>
                <a:uFillTx/>
                <a:sym typeface="Arial" panose="020B0604020202020204" pitchFamily="34" charset="0"/>
              </a:rPr>
              <a:t>2. 正文</a:t>
            </a:r>
            <a:endParaRPr lang="zh-CN" altLang="en-US" sz="1800" b="1" dirty="0">
              <a:solidFill>
                <a:schemeClr val="accent1"/>
              </a:solidFill>
              <a:effectLst/>
              <a:uFillTx/>
              <a:sym typeface="Arial" panose="020B0604020202020204" pitchFamily="34" charset="0"/>
            </a:endParaRPr>
          </a:p>
          <a:p>
            <a:pPr fontAlgn="auto">
              <a:lnSpc>
                <a:spcPct val="150000"/>
              </a:lnSpc>
            </a:pPr>
            <a:r>
              <a:rPr lang="zh-CN" altLang="en-US" sz="1600" dirty="0">
                <a:solidFill>
                  <a:sysClr val="windowText" lastClr="000000">
                    <a:lumMod val="85000"/>
                    <a:lumOff val="15000"/>
                  </a:sysClr>
                </a:solidFill>
                <a:uFillTx/>
                <a:sym typeface="Arial" panose="020B0604020202020204" pitchFamily="34" charset="0"/>
              </a:rPr>
              <a:t>通告的正文由缘由和通告事项两部分组成。缘由为发布通告的原因和根据，事项为须知和遵守的内容。用“特通告如下”转承连接。</a:t>
            </a:r>
            <a:endParaRPr lang="zh-CN" altLang="en-US" sz="1600" dirty="0">
              <a:solidFill>
                <a:sysClr val="windowText" lastClr="000000">
                  <a:lumMod val="85000"/>
                  <a:lumOff val="15000"/>
                </a:sysClr>
              </a:solidFill>
              <a:uFillTx/>
              <a:sym typeface="Arial" panose="020B0604020202020204" pitchFamily="34" charset="0"/>
            </a:endParaRPr>
          </a:p>
        </p:txBody>
      </p:sp>
      <p:sp>
        <p:nvSpPr>
          <p:cNvPr id="36" name="文本框 35"/>
          <p:cNvSpPr txBox="1"/>
          <p:nvPr>
            <p:custDataLst>
              <p:tags r:id="rId16"/>
            </p:custDataLst>
          </p:nvPr>
        </p:nvSpPr>
        <p:spPr>
          <a:xfrm>
            <a:off x="551815" y="3646805"/>
            <a:ext cx="3188970" cy="278447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l" fontAlgn="auto">
              <a:lnSpc>
                <a:spcPct val="150000"/>
              </a:lnSpc>
            </a:pPr>
            <a:r>
              <a:rPr lang="zh-CN" altLang="en-US" sz="1800" b="1" dirty="0">
                <a:solidFill>
                  <a:schemeClr val="accent6">
                    <a:lumMod val="75000"/>
                  </a:schemeClr>
                </a:solidFill>
                <a:uFillTx/>
                <a:sym typeface="Arial" panose="020B0604020202020204" pitchFamily="34" charset="0"/>
              </a:rPr>
              <a:t>3. 落款和成文日期</a:t>
            </a:r>
            <a:endParaRPr lang="zh-CN" altLang="en-US" sz="1800" b="1" dirty="0">
              <a:solidFill>
                <a:schemeClr val="accent6">
                  <a:lumMod val="75000"/>
                </a:scheme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通告的落款在正文右下方，写明发布机关名称。如果发布机关在标题中出现，此处可以省略。通告的日期可以写在标题之下居中位置，用括号括上，也可以写在落款处。</a:t>
            </a:r>
            <a:endParaRPr lang="zh-CN" altLang="en-US" sz="1600" dirty="0">
              <a:solidFill>
                <a:sysClr val="windowText" lastClr="000000">
                  <a:lumMod val="85000"/>
                  <a:lumOff val="15000"/>
                </a:sysClr>
              </a:solidFill>
              <a:uFillTx/>
              <a:sym typeface="Arial" panose="020B0604020202020204" pitchFamily="34" charset="0"/>
            </a:endParaRPr>
          </a:p>
        </p:txBody>
      </p:sp>
      <p:pic>
        <p:nvPicPr>
          <p:cNvPr id="33" name="图形 32"/>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6041390" y="3236595"/>
            <a:ext cx="571500" cy="542925"/>
          </a:xfrm>
          <a:prstGeom prst="rect">
            <a:avLst/>
          </a:prstGeom>
        </p:spPr>
      </p:pic>
      <p:pic>
        <p:nvPicPr>
          <p:cNvPr id="37" name="图形 36"/>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7264400" y="4021455"/>
            <a:ext cx="676275" cy="466725"/>
          </a:xfrm>
          <a:prstGeom prst="rect">
            <a:avLst/>
          </a:prstGeom>
        </p:spPr>
      </p:pic>
      <p:pic>
        <p:nvPicPr>
          <p:cNvPr id="38" name="图形 37"/>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6068060" y="1762760"/>
            <a:ext cx="571500" cy="590550"/>
          </a:xfrm>
          <a:prstGeom prst="rect">
            <a:avLst/>
          </a:prstGeom>
        </p:spPr>
      </p:pic>
      <p:pic>
        <p:nvPicPr>
          <p:cNvPr id="39" name="图形 38"/>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4881245" y="3952240"/>
            <a:ext cx="628650" cy="714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688340" y="1216660"/>
            <a:ext cx="5701030" cy="276860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（四）通告写作的注意事项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（1）周知的严肃性。通告所知照的事项是有约束力或强制力的，所以使用时需注重其严肃性，不能乱用。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（2）事项的明确性。通告的事项要清楚，不能有歧义，否则不便实施。</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（3）语言通俗、简洁。通告面向社会公众，具有告知性，因此，语言要注意使用短句，以收到简洁、明快之效。</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8" name="图片 107"/>
          <p:cNvPicPr/>
          <p:nvPr/>
        </p:nvPicPr>
        <p:blipFill>
          <a:blip r:embed="rId1"/>
          <a:stretch>
            <a:fillRect/>
          </a:stretch>
        </p:blipFill>
        <p:spPr>
          <a:xfrm>
            <a:off x="6801485" y="1296035"/>
            <a:ext cx="3995420" cy="40036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03</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通知</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46151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一、通知的概念、特点及种类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2" name="矩形 1"/>
          <p:cNvSpPr/>
          <p:nvPr>
            <p:custDataLst>
              <p:tags r:id="rId1"/>
            </p:custDataLst>
          </p:nvPr>
        </p:nvSpPr>
        <p:spPr>
          <a:xfrm>
            <a:off x="1937518" y="1758531"/>
            <a:ext cx="2084061" cy="835243"/>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通知的概念</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文本框 2"/>
          <p:cNvSpPr txBox="1"/>
          <p:nvPr>
            <p:custDataLst>
              <p:tags r:id="rId2"/>
            </p:custDataLst>
          </p:nvPr>
        </p:nvSpPr>
        <p:spPr>
          <a:xfrm>
            <a:off x="564959" y="1560600"/>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rPr>
              <a:t>01</a:t>
            </a:r>
            <a:endParaRPr lang="zh-CN" altLang="en-US"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custDataLst>
              <p:tags r:id="rId3"/>
            </p:custDataLst>
          </p:nvPr>
        </p:nvSpPr>
        <p:spPr>
          <a:xfrm>
            <a:off x="565150" y="2809875"/>
            <a:ext cx="3456305" cy="2400935"/>
          </a:xfrm>
          <a:prstGeom prst="rect">
            <a:avLst/>
          </a:prstGeom>
        </p:spPr>
        <p:txBody>
          <a:bodyPr wrap="square" lIns="91440" tIns="45720" rIns="91440" bIns="45720"/>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通知是“适用于批转下级机关的公文、转发上级机关和不相隶属机关的公文，传达要求下级机关办理和需要有关单位周知传达或者执行的事项，任免人员”的行政文书。</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5754219" y="1758531"/>
            <a:ext cx="2084061" cy="835243"/>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通知的特点</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文本框 8"/>
          <p:cNvSpPr txBox="1"/>
          <p:nvPr>
            <p:custDataLst>
              <p:tags r:id="rId5"/>
            </p:custDataLst>
          </p:nvPr>
        </p:nvSpPr>
        <p:spPr>
          <a:xfrm>
            <a:off x="4381660" y="1560600"/>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rPr>
              <a:t>02</a:t>
            </a:r>
            <a:endParaRPr lang="zh-CN" altLang="en-US"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custDataLst>
              <p:tags r:id="rId6"/>
            </p:custDataLst>
          </p:nvPr>
        </p:nvSpPr>
        <p:spPr>
          <a:xfrm>
            <a:off x="4381500" y="2809875"/>
            <a:ext cx="3456305" cy="2400300"/>
          </a:xfrm>
          <a:prstGeom prst="rect">
            <a:avLst/>
          </a:prstGeom>
        </p:spPr>
        <p:txBody>
          <a:bodyPr wrap="square" lIns="91440" tIns="45720" rIns="91440" bIns="45720"/>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（1）知照性。通知的主要功能在于知照。</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（2）广泛性。通知的广泛性表现在多方面。</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（3）时效性。通知有一定的时效要求。</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7"/>
            </p:custDataLst>
          </p:nvPr>
        </p:nvSpPr>
        <p:spPr>
          <a:xfrm>
            <a:off x="9570920" y="1758531"/>
            <a:ext cx="2084061" cy="835243"/>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通知的种类</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3"/>
          <p:cNvSpPr txBox="1"/>
          <p:nvPr>
            <p:custDataLst>
              <p:tags r:id="rId8"/>
            </p:custDataLst>
          </p:nvPr>
        </p:nvSpPr>
        <p:spPr>
          <a:xfrm>
            <a:off x="8198361" y="1560600"/>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rPr>
              <a:t>03</a:t>
            </a:r>
            <a:endParaRPr lang="zh-CN" altLang="en-US"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custDataLst>
              <p:tags r:id="rId9"/>
            </p:custDataLst>
          </p:nvPr>
        </p:nvSpPr>
        <p:spPr>
          <a:xfrm>
            <a:off x="8198485" y="2809875"/>
            <a:ext cx="3456305" cy="2400300"/>
          </a:xfrm>
          <a:prstGeom prst="rect">
            <a:avLst/>
          </a:prstGeom>
        </p:spPr>
        <p:txBody>
          <a:bodyPr wrap="square" lIns="91440" tIns="45720" rIns="91440" bIns="45720"/>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根据内容的不同，通知大体可以分为四类。</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（1）印发、转发、批转类通知。</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（2）指示性通知。</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（3）会议通知。</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fontAlgn="auto">
              <a:lnSpc>
                <a:spcPct val="15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（4）任免人员的通知。</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 name="矩形 2"/>
          <p:cNvSpPr/>
          <p:nvPr/>
        </p:nvSpPr>
        <p:spPr>
          <a:xfrm>
            <a:off x="0" y="0"/>
            <a:ext cx="12192000" cy="3746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49749" y="998837"/>
            <a:ext cx="11450595" cy="4860325"/>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
          <p:cNvSpPr txBox="1">
            <a:spLocks noChangeArrowheads="1"/>
          </p:cNvSpPr>
          <p:nvPr/>
        </p:nvSpPr>
        <p:spPr bwMode="auto">
          <a:xfrm>
            <a:off x="2956561" y="2517425"/>
            <a:ext cx="627888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charset="0"/>
                <a:ea typeface="方正宋刻本秀楷简体" panose="02000000000000000000" pitchFamily="2" charset="-122"/>
              </a:defRPr>
            </a:lvl1pPr>
            <a:lvl2pPr marL="742950" indent="-285750">
              <a:defRPr sz="1300">
                <a:solidFill>
                  <a:schemeClr val="tx1"/>
                </a:solidFill>
                <a:latin typeface="Calibri Light" charset="0"/>
                <a:ea typeface="方正宋刻本秀楷简体" panose="02000000000000000000" pitchFamily="2" charset="-122"/>
              </a:defRPr>
            </a:lvl2pPr>
            <a:lvl3pPr marL="1143000" indent="-228600">
              <a:defRPr sz="1300">
                <a:solidFill>
                  <a:schemeClr val="tx1"/>
                </a:solidFill>
                <a:latin typeface="Calibri Light" charset="0"/>
                <a:ea typeface="方正宋刻本秀楷简体" panose="02000000000000000000" pitchFamily="2" charset="-122"/>
              </a:defRPr>
            </a:lvl3pPr>
            <a:lvl4pPr marL="1600200" indent="-228600">
              <a:defRPr sz="1300">
                <a:solidFill>
                  <a:schemeClr val="tx1"/>
                </a:solidFill>
                <a:latin typeface="Calibri Light" charset="0"/>
                <a:ea typeface="方正宋刻本秀楷简体" panose="02000000000000000000" pitchFamily="2" charset="-122"/>
              </a:defRPr>
            </a:lvl4pPr>
            <a:lvl5pPr marL="2057400" indent="-228600">
              <a:defRPr sz="1300">
                <a:solidFill>
                  <a:schemeClr val="tx1"/>
                </a:solidFill>
                <a:latin typeface="Calibri Light"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9pPr>
          </a:lstStyle>
          <a:p>
            <a:pPr algn="ctr" fontAlgn="base">
              <a:spcBef>
                <a:spcPct val="0"/>
              </a:spcBef>
              <a:spcAft>
                <a:spcPct val="0"/>
              </a:spcAft>
              <a:defRPr/>
            </a:pPr>
            <a:r>
              <a:rPr lang="zh-CN" altLang="en-US" sz="4800" b="1">
                <a:solidFill>
                  <a:schemeClr val="accent1"/>
                </a:solidFill>
                <a:latin typeface="+mj-ea"/>
                <a:ea typeface="+mj-ea"/>
              </a:rPr>
              <a:t>模块五　党政机关公文</a:t>
            </a:r>
            <a:endParaRPr lang="zh-CN" altLang="en-US" sz="4800" b="1">
              <a:solidFill>
                <a:schemeClr val="accent1"/>
              </a:solidFill>
              <a:latin typeface="+mj-ea"/>
              <a:ea typeface="+mj-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1D323E"/>
        </a:solidFill>
        <a:effectLst/>
      </p:bgPr>
    </p:bg>
    <p:spTree>
      <p:nvGrpSpPr>
        <p:cNvPr id="1" name=""/>
        <p:cNvGrpSpPr/>
        <p:nvPr/>
      </p:nvGrpSpPr>
      <p:grpSpPr>
        <a:xfrm>
          <a:off x="0" y="0"/>
          <a:ext cx="0" cy="0"/>
          <a:chOff x="0" y="0"/>
          <a:chExt cx="0" cy="0"/>
        </a:xfrm>
      </p:grpSpPr>
      <p:sp>
        <p:nvSpPr>
          <p:cNvPr id="4" name="文本框 3"/>
          <p:cNvSpPr txBox="1"/>
          <p:nvPr/>
        </p:nvSpPr>
        <p:spPr>
          <a:xfrm>
            <a:off x="920115" y="471170"/>
            <a:ext cx="4162425"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二、通知的格式与写作方法</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3" name="Freeform 50"/>
          <p:cNvSpPr/>
          <p:nvPr/>
        </p:nvSpPr>
        <p:spPr>
          <a:xfrm>
            <a:off x="1215390" y="1084577"/>
            <a:ext cx="1991360" cy="1579880"/>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32"/>
          <p:cNvSpPr>
            <a:spLocks noChangeAspect="1"/>
          </p:cNvSpPr>
          <p:nvPr/>
        </p:nvSpPr>
        <p:spPr>
          <a:xfrm>
            <a:off x="722630" y="1426842"/>
            <a:ext cx="986155"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Oval 33"/>
          <p:cNvSpPr>
            <a:spLocks noChangeAspect="1"/>
          </p:cNvSpPr>
          <p:nvPr/>
        </p:nvSpPr>
        <p:spPr>
          <a:xfrm>
            <a:off x="836295" y="1529712"/>
            <a:ext cx="758190"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01</a:t>
            </a:r>
            <a:endPar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13"/>
          <p:cNvSpPr txBox="1"/>
          <p:nvPr/>
        </p:nvSpPr>
        <p:spPr>
          <a:xfrm>
            <a:off x="1835785" y="1729102"/>
            <a:ext cx="819785" cy="30734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eaLnBrk="1" fontAlgn="base" latinLnBrk="0" hangingPunct="1">
              <a:spcBef>
                <a:spcPct val="20000"/>
              </a:spcBef>
              <a:spcAft>
                <a:spcPts val="0"/>
              </a:spcAft>
              <a:buClrTx/>
              <a:buSzTx/>
              <a:buFontTx/>
              <a:buNone/>
              <a:defRPr/>
            </a:pPr>
            <a:r>
              <a:rPr kumimoji="0" lang="zh-CN" altLang="en-US" sz="2000" b="1" i="0" u="none" strike="noStrike" kern="1200" cap="none" spc="0" normalizeH="0" baseline="0" noProof="0">
                <a:ln>
                  <a:noFill/>
                </a:ln>
                <a:solidFill>
                  <a:schemeClr val="bg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标题</a:t>
            </a:r>
            <a:endParaRPr kumimoji="0" lang="zh-CN" altLang="en-US" sz="20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13"/>
          <p:cNvSpPr txBox="1"/>
          <p:nvPr/>
        </p:nvSpPr>
        <p:spPr>
          <a:xfrm>
            <a:off x="1073150" y="2853691"/>
            <a:ext cx="2029460" cy="589915"/>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fontAlgn="base">
              <a:lnSpc>
                <a:spcPct val="120000"/>
              </a:lnSpc>
              <a:spcBef>
                <a:spcPts val="0"/>
              </a:spcBef>
              <a:spcAft>
                <a:spcPts val="0"/>
              </a:spcAft>
              <a:buClrTx/>
              <a:buSzTx/>
              <a:buFontTx/>
              <a:buNone/>
              <a:defRPr/>
            </a:pPr>
            <a:r>
              <a:rPr kumimoji="0" lang="zh-CN" altLang="en-US" sz="1600" b="0" i="0" u="none" strike="noStrike"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标题由制发机关、事由、文种三部分组成。</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10" name="Freeform 50"/>
          <p:cNvSpPr/>
          <p:nvPr/>
        </p:nvSpPr>
        <p:spPr>
          <a:xfrm>
            <a:off x="3933190" y="1084577"/>
            <a:ext cx="1991995" cy="1579245"/>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32"/>
          <p:cNvSpPr>
            <a:spLocks noChangeAspect="1"/>
          </p:cNvSpPr>
          <p:nvPr/>
        </p:nvSpPr>
        <p:spPr>
          <a:xfrm>
            <a:off x="3440430" y="1426842"/>
            <a:ext cx="986155"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33"/>
          <p:cNvSpPr>
            <a:spLocks noChangeAspect="1"/>
          </p:cNvSpPr>
          <p:nvPr/>
        </p:nvSpPr>
        <p:spPr>
          <a:xfrm>
            <a:off x="3554095" y="1529712"/>
            <a:ext cx="758825"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02</a:t>
            </a:r>
            <a:endPar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3892550" y="2664461"/>
            <a:ext cx="2030095" cy="2215515"/>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fontAlgn="base">
              <a:lnSpc>
                <a:spcPct val="150000"/>
              </a:lnSpc>
              <a:spcBef>
                <a:spcPts val="0"/>
              </a:spcBef>
              <a:spcAft>
                <a:spcPts val="0"/>
              </a:spcAft>
              <a:buClrTx/>
              <a:buSzTx/>
              <a:buFontTx/>
              <a:buNone/>
              <a:defRPr/>
            </a:pPr>
            <a:r>
              <a:rPr kumimoji="0" lang="zh-CN" altLang="en-US" sz="1600" b="0" i="0" u="none" strike="noStrike"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写被通知者的姓名或职称或单位名称。在第二行顶格写。（有时因通知事项简短，内容单一，书写时略去称呼，直起正文）</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15" name="TextBox 13"/>
          <p:cNvSpPr txBox="1"/>
          <p:nvPr/>
        </p:nvSpPr>
        <p:spPr>
          <a:xfrm>
            <a:off x="4592320" y="1729105"/>
            <a:ext cx="1129030" cy="30734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1216660" fontAlgn="base">
              <a:spcBef>
                <a:spcPct val="20000"/>
              </a:spcBef>
              <a:defRPr/>
            </a:pPr>
            <a:r>
              <a:rPr lang="zh-CN" altLang="en-US" sz="20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主送机关</a:t>
            </a:r>
            <a:endParaRPr kumimoji="0" lang="zh-CN" altLang="en-US" sz="20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50"/>
          <p:cNvSpPr/>
          <p:nvPr/>
        </p:nvSpPr>
        <p:spPr>
          <a:xfrm>
            <a:off x="6712585" y="1084577"/>
            <a:ext cx="1990090" cy="1579880"/>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32"/>
          <p:cNvSpPr>
            <a:spLocks noChangeAspect="1"/>
          </p:cNvSpPr>
          <p:nvPr/>
        </p:nvSpPr>
        <p:spPr>
          <a:xfrm>
            <a:off x="6219825" y="1426842"/>
            <a:ext cx="985520"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33"/>
          <p:cNvSpPr>
            <a:spLocks noChangeAspect="1"/>
          </p:cNvSpPr>
          <p:nvPr/>
        </p:nvSpPr>
        <p:spPr>
          <a:xfrm>
            <a:off x="6333490" y="1529712"/>
            <a:ext cx="758190"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03</a:t>
            </a:r>
            <a:endPar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3"/>
          <p:cNvSpPr txBox="1"/>
          <p:nvPr/>
        </p:nvSpPr>
        <p:spPr>
          <a:xfrm>
            <a:off x="6457950" y="2663825"/>
            <a:ext cx="2479675" cy="2954655"/>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fontAlgn="base">
              <a:lnSpc>
                <a:spcPct val="150000"/>
              </a:lnSpc>
              <a:spcBef>
                <a:spcPts val="0"/>
              </a:spcBef>
              <a:spcAft>
                <a:spcPts val="0"/>
              </a:spcAft>
              <a:buClrTx/>
              <a:buSzTx/>
              <a:buFontTx/>
              <a:buNone/>
              <a:defRPr/>
            </a:pPr>
            <a:r>
              <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另起一行，空两格写正文。正文因通知类型的不同而异。指示性通知要安排好层次，可以采用分部分标小标题（小标题应简洁地概括出该层次内容的中心）、分条列项、标序号、分段等方式将通知的事项写清楚。</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21" name="TextBox 13"/>
          <p:cNvSpPr txBox="1"/>
          <p:nvPr/>
        </p:nvSpPr>
        <p:spPr>
          <a:xfrm>
            <a:off x="7332980" y="1751327"/>
            <a:ext cx="819785" cy="30734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1216660" fontAlgn="base">
              <a:spcBef>
                <a:spcPct val="20000"/>
              </a:spcBef>
              <a:defRPr/>
            </a:pPr>
            <a:r>
              <a:rPr lang="zh-CN" altLang="en-US" sz="20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正文</a:t>
            </a:r>
            <a:endParaRPr kumimoji="0" lang="zh-CN" altLang="en-US" sz="20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50"/>
          <p:cNvSpPr/>
          <p:nvPr/>
        </p:nvSpPr>
        <p:spPr>
          <a:xfrm>
            <a:off x="9430385" y="1084577"/>
            <a:ext cx="1991360" cy="1579880"/>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32"/>
          <p:cNvSpPr>
            <a:spLocks noChangeAspect="1"/>
          </p:cNvSpPr>
          <p:nvPr/>
        </p:nvSpPr>
        <p:spPr>
          <a:xfrm>
            <a:off x="8937625" y="1426842"/>
            <a:ext cx="986155"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33"/>
          <p:cNvSpPr>
            <a:spLocks noChangeAspect="1"/>
          </p:cNvSpPr>
          <p:nvPr/>
        </p:nvSpPr>
        <p:spPr>
          <a:xfrm>
            <a:off x="9051290" y="1529712"/>
            <a:ext cx="758825"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04</a:t>
            </a:r>
            <a:endParaRPr kumimoji="0" lang="en-US" sz="2400" b="1" i="0" u="none" strike="noStrike" kern="1200" cap="none" spc="0" normalizeH="0" baseline="0" noProof="0" dirty="0">
              <a:ln>
                <a:noFill/>
              </a:ln>
              <a:solidFill>
                <a:srgbClr val="315B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13"/>
          <p:cNvSpPr txBox="1"/>
          <p:nvPr/>
        </p:nvSpPr>
        <p:spPr>
          <a:xfrm>
            <a:off x="9293225" y="2663826"/>
            <a:ext cx="2029460" cy="184658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fontAlgn="base">
              <a:lnSpc>
                <a:spcPct val="150000"/>
              </a:lnSpc>
              <a:spcBef>
                <a:spcPts val="0"/>
              </a:spcBef>
              <a:spcAft>
                <a:spcPts val="0"/>
              </a:spcAft>
              <a:buClrTx/>
              <a:buSzTx/>
              <a:buFontTx/>
              <a:buNone/>
              <a:defRPr/>
            </a:pPr>
            <a:r>
              <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在正文右下方写明发文机关，如果发文机关已在标题中表明，落款时可以省略。成</a:t>
            </a:r>
            <a:endPar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a:p>
            <a:pPr marL="0" marR="0" lvl="0" indent="0" algn="l" defTabSz="1216660" rtl="0" fontAlgn="base">
              <a:lnSpc>
                <a:spcPct val="150000"/>
              </a:lnSpc>
              <a:spcBef>
                <a:spcPts val="0"/>
              </a:spcBef>
              <a:spcAft>
                <a:spcPts val="0"/>
              </a:spcAft>
              <a:buClrTx/>
              <a:buSzTx/>
              <a:buFontTx/>
              <a:buNone/>
              <a:defRPr/>
            </a:pPr>
            <a:r>
              <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文日期写在落款之下。</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27" name="TextBox 13"/>
          <p:cNvSpPr txBox="1"/>
          <p:nvPr/>
        </p:nvSpPr>
        <p:spPr>
          <a:xfrm>
            <a:off x="9923780" y="1566545"/>
            <a:ext cx="1038225" cy="615315"/>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1216660" fontAlgn="base">
              <a:spcBef>
                <a:spcPct val="20000"/>
              </a:spcBef>
              <a:defRPr/>
            </a:pPr>
            <a:r>
              <a:rPr lang="zh-CN" altLang="en-US" sz="20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落款署名和日期</a:t>
            </a:r>
            <a:endParaRPr kumimoji="0" lang="zh-CN" altLang="en-US" sz="20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三、通知的写作要求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688340" y="1216660"/>
            <a:ext cx="5701030" cy="452310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（1）指示性通知：须写明提出指示的根据与指示事项，内容要求明确具体。</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（2）印发、转发、批转类通知：要求在正文中简短地说明所颁布或转发的公文的制发机关、制发（批准、生效）日期与公文标题以及颁发或转发的目的、意义与要求等。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（3）任免人员的通知：要求写明批准的机关、日期与被任免人员的职务、姓名。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会议通知：要求写明召开会议的名称、目的、议题、时间、会址、对参加会议人员的要求（如准备发言、文件、论文、生活用品等）、注意事项以及筹办会议单位的名称、联系人、联系地址、电话号码、电报挂号、会议食宿安排、去会址路线、接洽标志等。有的通知后面还要附上入场凭证或请柬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0" name="图片 99"/>
          <p:cNvPicPr/>
          <p:nvPr/>
        </p:nvPicPr>
        <p:blipFill>
          <a:blip r:embed="rId1"/>
          <a:stretch>
            <a:fillRect/>
          </a:stretch>
        </p:blipFill>
        <p:spPr>
          <a:xfrm>
            <a:off x="6887210" y="1530350"/>
            <a:ext cx="3768725" cy="37966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04</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通报</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一、通报的概念、特点及种类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124523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（一）通报的概念</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通报是“适用于表彰先进，批评错误，传达重要精神或者情况”的行政公文。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1" name="图片 100"/>
          <p:cNvPicPr/>
          <p:nvPr/>
        </p:nvPicPr>
        <p:blipFill>
          <a:blip r:embed="rId1"/>
          <a:stretch>
            <a:fillRect/>
          </a:stretch>
        </p:blipFill>
        <p:spPr>
          <a:xfrm>
            <a:off x="7211060" y="1017270"/>
            <a:ext cx="3689985" cy="4824095"/>
          </a:xfrm>
          <a:prstGeom prst="rect">
            <a:avLst/>
          </a:prstGeom>
          <a:noFill/>
          <a:ln w="9525">
            <a:noFill/>
          </a:ln>
        </p:spPr>
      </p:pic>
      <p:pic>
        <p:nvPicPr>
          <p:cNvPr id="102" name="图片 101"/>
          <p:cNvPicPr/>
          <p:nvPr/>
        </p:nvPicPr>
        <p:blipFill>
          <a:blip r:embed="rId2"/>
          <a:stretch>
            <a:fillRect/>
          </a:stretch>
        </p:blipFill>
        <p:spPr>
          <a:xfrm>
            <a:off x="920115" y="2348230"/>
            <a:ext cx="5406390" cy="35521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down)">
                                      <p:cBhvr>
                                        <p:cTn id="7" dur="500"/>
                                        <p:tgtEl>
                                          <p:spTgt spid="10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blinds(horizontal)">
                                      <p:cBhvr>
                                        <p:cTn id="1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一、通报的概念、特点及种类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12800" y="885190"/>
            <a:ext cx="5701030" cy="5067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（二）通报的特点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cxnSp>
        <p:nvCxnSpPr>
          <p:cNvPr id="52" name="Straight Connector 49"/>
          <p:cNvCxnSpPr/>
          <p:nvPr>
            <p:custDataLst>
              <p:tags r:id="rId1"/>
            </p:custDataLst>
          </p:nvPr>
        </p:nvCxnSpPr>
        <p:spPr>
          <a:xfrm>
            <a:off x="4441825" y="2376170"/>
            <a:ext cx="1021080" cy="0"/>
          </a:xfrm>
          <a:prstGeom prst="line">
            <a:avLst/>
          </a:prstGeom>
          <a:noFill/>
          <a:ln w="9525" cap="flat" cmpd="sng" algn="ctr">
            <a:solidFill>
              <a:sysClr val="window" lastClr="FFFFFF">
                <a:lumMod val="65000"/>
              </a:sysClr>
            </a:solidFill>
            <a:prstDash val="solid"/>
          </a:ln>
          <a:effectLst/>
        </p:spPr>
      </p:cxnSp>
      <p:cxnSp>
        <p:nvCxnSpPr>
          <p:cNvPr id="53" name="Straight Connector 52"/>
          <p:cNvCxnSpPr/>
          <p:nvPr>
            <p:custDataLst>
              <p:tags r:id="rId2"/>
            </p:custDataLst>
          </p:nvPr>
        </p:nvCxnSpPr>
        <p:spPr>
          <a:xfrm>
            <a:off x="3497580" y="4467225"/>
            <a:ext cx="1375410" cy="0"/>
          </a:xfrm>
          <a:prstGeom prst="line">
            <a:avLst/>
          </a:prstGeom>
          <a:noFill/>
          <a:ln w="9525" cap="flat" cmpd="sng" algn="ctr">
            <a:solidFill>
              <a:sysClr val="window" lastClr="FFFFFF">
                <a:lumMod val="65000"/>
              </a:sysClr>
            </a:solidFill>
            <a:prstDash val="solid"/>
          </a:ln>
          <a:effectLst/>
        </p:spPr>
      </p:cxnSp>
      <p:cxnSp>
        <p:nvCxnSpPr>
          <p:cNvPr id="54" name="Straight Connector 38"/>
          <p:cNvCxnSpPr/>
          <p:nvPr>
            <p:custDataLst>
              <p:tags r:id="rId3"/>
            </p:custDataLst>
          </p:nvPr>
        </p:nvCxnSpPr>
        <p:spPr>
          <a:xfrm>
            <a:off x="6593205" y="4278630"/>
            <a:ext cx="2443480" cy="0"/>
          </a:xfrm>
          <a:prstGeom prst="line">
            <a:avLst/>
          </a:prstGeom>
          <a:noFill/>
          <a:ln w="9525" cap="flat" cmpd="sng" algn="ctr">
            <a:solidFill>
              <a:sysClr val="window" lastClr="FFFFFF">
                <a:lumMod val="65000"/>
              </a:sysClr>
            </a:solidFill>
            <a:prstDash val="solid"/>
          </a:ln>
          <a:effectLst/>
        </p:spPr>
      </p:cxnSp>
      <p:sp>
        <p:nvSpPr>
          <p:cNvPr id="58" name="Oval 4"/>
          <p:cNvSpPr>
            <a:spLocks noChangeArrowheads="1"/>
          </p:cNvSpPr>
          <p:nvPr>
            <p:custDataLst>
              <p:tags r:id="rId4"/>
            </p:custDataLst>
          </p:nvPr>
        </p:nvSpPr>
        <p:spPr bwMode="auto">
          <a:xfrm>
            <a:off x="6266180" y="3416935"/>
            <a:ext cx="1820545" cy="1848485"/>
          </a:xfrm>
          <a:prstGeom prst="ellipse">
            <a:avLst/>
          </a:prstGeom>
          <a:solidFill>
            <a:srgbClr val="60A9C3"/>
          </a:solidFill>
          <a:ln w="76200">
            <a:solidFill>
              <a:srgbClr val="60A9C3">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9" name="Oval 5"/>
          <p:cNvSpPr>
            <a:spLocks noChangeArrowheads="1"/>
          </p:cNvSpPr>
          <p:nvPr>
            <p:custDataLst>
              <p:tags r:id="rId5"/>
            </p:custDataLst>
          </p:nvPr>
        </p:nvSpPr>
        <p:spPr bwMode="auto">
          <a:xfrm>
            <a:off x="5200650" y="1451610"/>
            <a:ext cx="1820545" cy="1848485"/>
          </a:xfrm>
          <a:prstGeom prst="ellipse">
            <a:avLst/>
          </a:prstGeom>
          <a:solidFill>
            <a:srgbClr val="519BDF"/>
          </a:solidFill>
          <a:ln w="76200">
            <a:solidFill>
              <a:srgbClr val="519BDF">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Oval 7"/>
          <p:cNvSpPr>
            <a:spLocks noChangeArrowheads="1"/>
          </p:cNvSpPr>
          <p:nvPr>
            <p:custDataLst>
              <p:tags r:id="rId6"/>
            </p:custDataLst>
          </p:nvPr>
        </p:nvSpPr>
        <p:spPr bwMode="auto">
          <a:xfrm>
            <a:off x="4215130" y="3411855"/>
            <a:ext cx="1820545" cy="1848485"/>
          </a:xfrm>
          <a:prstGeom prst="ellipse">
            <a:avLst/>
          </a:prstGeom>
          <a:solidFill>
            <a:srgbClr val="6FB6A6"/>
          </a:solidFill>
          <a:ln w="76200">
            <a:solidFill>
              <a:srgbClr val="6FB6A6">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Oval 68"/>
          <p:cNvSpPr>
            <a:spLocks noChangeArrowheads="1"/>
          </p:cNvSpPr>
          <p:nvPr>
            <p:custDataLst>
              <p:tags r:id="rId7"/>
            </p:custDataLst>
          </p:nvPr>
        </p:nvSpPr>
        <p:spPr bwMode="auto">
          <a:xfrm>
            <a:off x="8296275" y="3916045"/>
            <a:ext cx="718820" cy="729615"/>
          </a:xfrm>
          <a:prstGeom prst="ellipse">
            <a:avLst/>
          </a:prstGeom>
          <a:solidFill>
            <a:srgbClr val="60A9C3"/>
          </a:solidFill>
          <a:ln w="38100">
            <a:solidFill>
              <a:srgbClr val="60A9C3">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2</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Oval 69"/>
          <p:cNvSpPr>
            <a:spLocks noChangeArrowheads="1"/>
          </p:cNvSpPr>
          <p:nvPr>
            <p:custDataLst>
              <p:tags r:id="rId8"/>
            </p:custDataLst>
          </p:nvPr>
        </p:nvSpPr>
        <p:spPr bwMode="auto">
          <a:xfrm>
            <a:off x="3289300" y="4124325"/>
            <a:ext cx="718820" cy="729615"/>
          </a:xfrm>
          <a:prstGeom prst="ellipse">
            <a:avLst/>
          </a:prstGeom>
          <a:solidFill>
            <a:srgbClr val="6FB6A6"/>
          </a:solidFill>
          <a:ln w="38100">
            <a:solidFill>
              <a:srgbClr val="6FB6A6">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3</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Oval 70"/>
          <p:cNvSpPr>
            <a:spLocks noChangeArrowheads="1"/>
          </p:cNvSpPr>
          <p:nvPr>
            <p:custDataLst>
              <p:tags r:id="rId9"/>
            </p:custDataLst>
          </p:nvPr>
        </p:nvSpPr>
        <p:spPr bwMode="auto">
          <a:xfrm>
            <a:off x="4233545" y="1972945"/>
            <a:ext cx="718820" cy="729615"/>
          </a:xfrm>
          <a:prstGeom prst="ellipse">
            <a:avLst/>
          </a:prstGeom>
          <a:solidFill>
            <a:srgbClr val="519BDF"/>
          </a:solidFill>
          <a:ln w="38100">
            <a:solidFill>
              <a:srgbClr val="519BDF">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1</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Oval 2"/>
          <p:cNvSpPr>
            <a:spLocks noChangeArrowheads="1"/>
          </p:cNvSpPr>
          <p:nvPr>
            <p:custDataLst>
              <p:tags r:id="rId10"/>
            </p:custDataLst>
          </p:nvPr>
        </p:nvSpPr>
        <p:spPr bwMode="auto">
          <a:xfrm>
            <a:off x="5180965" y="2748280"/>
            <a:ext cx="1806575" cy="1834515"/>
          </a:xfrm>
          <a:prstGeom prst="ellipse">
            <a:avLst/>
          </a:prstGeom>
          <a:solidFill>
            <a:sysClr val="window" lastClr="FFFFFF"/>
          </a:solidFill>
          <a:ln w="152400">
            <a:solidFill>
              <a:sysClr val="window" lastClr="FFFFFF"/>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 name="空心弧 1"/>
          <p:cNvSpPr/>
          <p:nvPr>
            <p:custDataLst>
              <p:tags r:id="rId11"/>
            </p:custDataLst>
          </p:nvPr>
        </p:nvSpPr>
        <p:spPr>
          <a:xfrm rot="5400000">
            <a:off x="5180965" y="2762250"/>
            <a:ext cx="1806575" cy="1806575"/>
          </a:xfrm>
          <a:prstGeom prst="blockArc">
            <a:avLst>
              <a:gd name="adj1" fmla="val 14539512"/>
              <a:gd name="adj2" fmla="val 21487703"/>
              <a:gd name="adj3" fmla="val 11358"/>
            </a:avLst>
          </a:prstGeom>
          <a:solidFill>
            <a:srgbClr val="60A9C3"/>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空心弧 54"/>
          <p:cNvSpPr/>
          <p:nvPr>
            <p:custDataLst>
              <p:tags r:id="rId12"/>
            </p:custDataLst>
          </p:nvPr>
        </p:nvSpPr>
        <p:spPr>
          <a:xfrm rot="5400000">
            <a:off x="5180965" y="2762250"/>
            <a:ext cx="1806575" cy="1806575"/>
          </a:xfrm>
          <a:prstGeom prst="blockArc">
            <a:avLst>
              <a:gd name="adj1" fmla="val 8021480"/>
              <a:gd name="adj2" fmla="val 14611067"/>
              <a:gd name="adj3" fmla="val 11394"/>
            </a:avLst>
          </a:prstGeom>
          <a:solidFill>
            <a:srgbClr val="519BDF"/>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空心弧 55"/>
          <p:cNvSpPr/>
          <p:nvPr>
            <p:custDataLst>
              <p:tags r:id="rId13"/>
            </p:custDataLst>
          </p:nvPr>
        </p:nvSpPr>
        <p:spPr>
          <a:xfrm rot="5400000">
            <a:off x="5180965" y="2762250"/>
            <a:ext cx="1806575" cy="1806575"/>
          </a:xfrm>
          <a:prstGeom prst="blockArc">
            <a:avLst>
              <a:gd name="adj1" fmla="val 21457307"/>
              <a:gd name="adj2" fmla="val 8060412"/>
              <a:gd name="adj3" fmla="val 11420"/>
            </a:avLst>
          </a:prstGeom>
          <a:solidFill>
            <a:srgbClr val="6FB6A6"/>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33"/>
          <p:cNvSpPr txBox="1"/>
          <p:nvPr>
            <p:custDataLst>
              <p:tags r:id="rId14"/>
            </p:custDataLst>
          </p:nvPr>
        </p:nvSpPr>
        <p:spPr>
          <a:xfrm>
            <a:off x="687070" y="1421130"/>
            <a:ext cx="3374390" cy="197294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just" fontAlgn="auto">
              <a:lnSpc>
                <a:spcPct val="150000"/>
              </a:lnSpc>
            </a:pPr>
            <a:r>
              <a:rPr lang="zh-CN" altLang="en-US" sz="1600" b="1" dirty="0">
                <a:solidFill>
                  <a:sysClr val="windowText" lastClr="000000">
                    <a:lumMod val="85000"/>
                    <a:lumOff val="15000"/>
                  </a:sysClr>
                </a:solidFill>
                <a:uFillTx/>
                <a:sym typeface="Arial" panose="020B0604020202020204" pitchFamily="34" charset="0"/>
              </a:rPr>
              <a:t>1. 典型性</a:t>
            </a:r>
            <a:endParaRPr lang="zh-CN" altLang="en-US" sz="1600" b="1" dirty="0">
              <a:solidFill>
                <a:sysClr val="windowText" lastClr="000000">
                  <a:lumMod val="85000"/>
                  <a:lumOff val="15000"/>
                </a:sysClr>
              </a:solidFill>
              <a:uFillTx/>
              <a:sym typeface="Arial" panose="020B0604020202020204" pitchFamily="34" charset="0"/>
            </a:endParaRPr>
          </a:p>
          <a:p>
            <a:pPr algn="just" fontAlgn="auto">
              <a:lnSpc>
                <a:spcPct val="150000"/>
              </a:lnSpc>
            </a:pPr>
            <a:r>
              <a:rPr lang="zh-CN" altLang="en-US" sz="1600" dirty="0">
                <a:solidFill>
                  <a:sysClr val="windowText" lastClr="000000">
                    <a:lumMod val="85000"/>
                    <a:lumOff val="15000"/>
                  </a:sysClr>
                </a:solidFill>
                <a:uFillTx/>
                <a:sym typeface="Arial" panose="020B0604020202020204" pitchFamily="34" charset="0"/>
              </a:rPr>
              <a:t>典型就是具有普遍性、代表性，事实越典型，其警示和借鉴意义越大，只有个性没有普遍意义的题材，缺乏广泛的指导价值。</a:t>
            </a:r>
            <a:endParaRPr lang="zh-CN" altLang="en-US" sz="1600" dirty="0">
              <a:solidFill>
                <a:sysClr val="windowText" lastClr="000000">
                  <a:lumMod val="85000"/>
                  <a:lumOff val="15000"/>
                </a:sysClr>
              </a:solidFill>
              <a:uFillTx/>
              <a:sym typeface="Arial" panose="020B0604020202020204" pitchFamily="34" charset="0"/>
            </a:endParaRPr>
          </a:p>
        </p:txBody>
      </p:sp>
      <p:sp>
        <p:nvSpPr>
          <p:cNvPr id="35" name="文本框 34"/>
          <p:cNvSpPr txBox="1"/>
          <p:nvPr>
            <p:custDataLst>
              <p:tags r:id="rId15"/>
            </p:custDataLst>
          </p:nvPr>
        </p:nvSpPr>
        <p:spPr>
          <a:xfrm>
            <a:off x="8160385" y="1793240"/>
            <a:ext cx="3343275" cy="202755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fontAlgn="auto">
              <a:lnSpc>
                <a:spcPct val="150000"/>
              </a:lnSpc>
            </a:pPr>
            <a:r>
              <a:rPr lang="zh-CN" altLang="en-US" sz="1600" b="1" dirty="0">
                <a:solidFill>
                  <a:sysClr val="windowText" lastClr="000000">
                    <a:lumMod val="85000"/>
                    <a:lumOff val="15000"/>
                  </a:sysClr>
                </a:solidFill>
                <a:uFillTx/>
                <a:sym typeface="Arial" panose="020B0604020202020204" pitchFamily="34" charset="0"/>
              </a:rPr>
              <a:t>2. 指导性</a:t>
            </a:r>
            <a:endParaRPr lang="zh-CN" altLang="en-US" sz="1600" b="1" dirty="0">
              <a:solidFill>
                <a:sysClr val="windowText" lastClr="000000">
                  <a:lumMod val="85000"/>
                  <a:lumOff val="15000"/>
                </a:sysClr>
              </a:solidFill>
              <a:uFillTx/>
              <a:sym typeface="Arial" panose="020B0604020202020204" pitchFamily="34" charset="0"/>
            </a:endParaRPr>
          </a:p>
          <a:p>
            <a:pPr fontAlgn="auto">
              <a:lnSpc>
                <a:spcPct val="150000"/>
              </a:lnSpc>
            </a:pPr>
            <a:r>
              <a:rPr lang="zh-CN" altLang="en-US" sz="1600" dirty="0">
                <a:solidFill>
                  <a:sysClr val="windowText" lastClr="000000">
                    <a:lumMod val="85000"/>
                    <a:lumOff val="15000"/>
                  </a:sysClr>
                </a:solidFill>
                <a:uFillTx/>
                <a:sym typeface="Arial" panose="020B0604020202020204" pitchFamily="34" charset="0"/>
              </a:rPr>
              <a:t>通报的内容，其价值往往并不单纯在于发布动态信息、宣布事件处理结果，而是要激励先进、督促后进，树立学习榜样。</a:t>
            </a:r>
            <a:endParaRPr lang="zh-CN" altLang="en-US" sz="1600" dirty="0">
              <a:solidFill>
                <a:sysClr val="windowText" lastClr="000000">
                  <a:lumMod val="85000"/>
                  <a:lumOff val="15000"/>
                </a:sysClr>
              </a:solidFill>
              <a:uFillTx/>
              <a:sym typeface="Arial" panose="020B0604020202020204" pitchFamily="34" charset="0"/>
            </a:endParaRPr>
          </a:p>
        </p:txBody>
      </p:sp>
      <p:sp>
        <p:nvSpPr>
          <p:cNvPr id="36" name="文本框 35"/>
          <p:cNvSpPr txBox="1"/>
          <p:nvPr>
            <p:custDataLst>
              <p:tags r:id="rId16"/>
            </p:custDataLst>
          </p:nvPr>
        </p:nvSpPr>
        <p:spPr>
          <a:xfrm>
            <a:off x="692150" y="3804285"/>
            <a:ext cx="2619375" cy="267779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just" fontAlgn="auto">
              <a:lnSpc>
                <a:spcPct val="150000"/>
              </a:lnSpc>
            </a:pPr>
            <a:r>
              <a:rPr lang="zh-CN" altLang="en-US" sz="1600" b="1" dirty="0">
                <a:solidFill>
                  <a:sysClr val="windowText" lastClr="000000">
                    <a:lumMod val="85000"/>
                    <a:lumOff val="15000"/>
                  </a:sysClr>
                </a:solidFill>
                <a:uFillTx/>
                <a:sym typeface="Arial" panose="020B0604020202020204" pitchFamily="34" charset="0"/>
              </a:rPr>
              <a:t>3. 时效性</a:t>
            </a:r>
            <a:endParaRPr lang="zh-CN" altLang="en-US" sz="1600" b="1" dirty="0">
              <a:solidFill>
                <a:sysClr val="windowText" lastClr="000000">
                  <a:lumMod val="85000"/>
                  <a:lumOff val="15000"/>
                </a:sysClr>
              </a:solidFill>
              <a:uFillTx/>
              <a:sym typeface="Arial" panose="020B0604020202020204" pitchFamily="34" charset="0"/>
            </a:endParaRPr>
          </a:p>
          <a:p>
            <a:pPr algn="just" fontAlgn="auto">
              <a:lnSpc>
                <a:spcPct val="150000"/>
              </a:lnSpc>
            </a:pPr>
            <a:r>
              <a:rPr lang="zh-CN" altLang="en-US" sz="1600" dirty="0">
                <a:solidFill>
                  <a:sysClr val="windowText" lastClr="000000">
                    <a:lumMod val="85000"/>
                    <a:lumOff val="15000"/>
                  </a:sysClr>
                </a:solidFill>
                <a:uFillTx/>
                <a:sym typeface="Arial" panose="020B0604020202020204" pitchFamily="34" charset="0"/>
              </a:rPr>
              <a:t>上级机关应该适时发布通报，通报的事实较为具体，对发生的时间、地点等要素都要进行交代，这就要求通报及时发布。</a:t>
            </a:r>
            <a:endParaRPr lang="zh-CN" altLang="en-US" sz="1600" dirty="0">
              <a:solidFill>
                <a:sysClr val="windowText" lastClr="000000">
                  <a:lumMod val="85000"/>
                  <a:lumOff val="15000"/>
                </a:sysClr>
              </a:solidFill>
              <a:uFillTx/>
              <a:sym typeface="Arial" panose="020B0604020202020204" pitchFamily="34" charset="0"/>
            </a:endParaRPr>
          </a:p>
        </p:txBody>
      </p:sp>
      <p:pic>
        <p:nvPicPr>
          <p:cNvPr id="33" name="图形 32"/>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798185" y="3394075"/>
            <a:ext cx="571500" cy="542925"/>
          </a:xfrm>
          <a:prstGeom prst="rect">
            <a:avLst/>
          </a:prstGeom>
        </p:spPr>
      </p:pic>
      <p:pic>
        <p:nvPicPr>
          <p:cNvPr id="37" name="图形 36"/>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7021195" y="4178935"/>
            <a:ext cx="676275" cy="466725"/>
          </a:xfrm>
          <a:prstGeom prst="rect">
            <a:avLst/>
          </a:prstGeom>
        </p:spPr>
      </p:pic>
      <p:pic>
        <p:nvPicPr>
          <p:cNvPr id="38" name="图形 37"/>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5824855" y="1920240"/>
            <a:ext cx="571500" cy="590550"/>
          </a:xfrm>
          <a:prstGeom prst="rect">
            <a:avLst/>
          </a:prstGeom>
        </p:spPr>
      </p:pic>
      <p:pic>
        <p:nvPicPr>
          <p:cNvPr id="39" name="图形 38"/>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4638040" y="4109720"/>
            <a:ext cx="628650" cy="714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一、通报的概念、特点及种类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12800" y="885190"/>
            <a:ext cx="5701030" cy="5067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（三）通报的种类</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grpSp>
        <p:nvGrpSpPr>
          <p:cNvPr id="41" name="组合 40"/>
          <p:cNvGrpSpPr/>
          <p:nvPr>
            <p:custDataLst>
              <p:tags r:id="rId1"/>
            </p:custDataLst>
          </p:nvPr>
        </p:nvGrpSpPr>
        <p:grpSpPr>
          <a:xfrm>
            <a:off x="11164900" y="753710"/>
            <a:ext cx="420495" cy="269282"/>
            <a:chOff x="11382102" y="604536"/>
            <a:chExt cx="420495" cy="269282"/>
          </a:xfrm>
        </p:grpSpPr>
        <p:sp>
          <p:nvSpPr>
            <p:cNvPr id="42" name="Line 16"/>
            <p:cNvSpPr>
              <a:spLocks noChangeShapeType="1"/>
            </p:cNvSpPr>
            <p:nvPr>
              <p:custDataLst>
                <p:tags r:id="rId2"/>
              </p:custDataLst>
            </p:nvPr>
          </p:nvSpPr>
          <p:spPr bwMode="auto">
            <a:xfrm flipH="1">
              <a:off x="11382102" y="604536"/>
              <a:ext cx="42049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3" name="Line 17"/>
            <p:cNvSpPr>
              <a:spLocks noChangeShapeType="1"/>
            </p:cNvSpPr>
            <p:nvPr>
              <p:custDataLst>
                <p:tags r:id="rId3"/>
              </p:custDataLst>
            </p:nvPr>
          </p:nvSpPr>
          <p:spPr bwMode="auto">
            <a:xfrm flipH="1">
              <a:off x="11608525" y="739177"/>
              <a:ext cx="194072"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4" name="Line 18"/>
            <p:cNvSpPr>
              <a:spLocks noChangeShapeType="1"/>
            </p:cNvSpPr>
            <p:nvPr>
              <p:custDataLst>
                <p:tags r:id="rId4"/>
              </p:custDataLst>
            </p:nvPr>
          </p:nvSpPr>
          <p:spPr bwMode="auto">
            <a:xfrm flipH="1">
              <a:off x="11500972" y="873818"/>
              <a:ext cx="30162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矩形 45"/>
          <p:cNvSpPr/>
          <p:nvPr>
            <p:custDataLst>
              <p:tags r:id="rId5"/>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sp>
        <p:nvSpPr>
          <p:cNvPr id="3" name="Oval 8"/>
          <p:cNvSpPr/>
          <p:nvPr>
            <p:custDataLst>
              <p:tags r:id="rId6"/>
            </p:custDataLst>
          </p:nvPr>
        </p:nvSpPr>
        <p:spPr>
          <a:xfrm>
            <a:off x="4906359" y="1668788"/>
            <a:ext cx="2390479" cy="2390478"/>
          </a:xfrm>
          <a:prstGeom prst="ellipse">
            <a:avLst/>
          </a:prstGeom>
          <a:solidFill>
            <a:srgbClr val="1F74AD">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6" name="Freeform 201"/>
          <p:cNvSpPr>
            <a:spLocks noEditPoints="1"/>
          </p:cNvSpPr>
          <p:nvPr>
            <p:custDataLst>
              <p:tags r:id="rId7"/>
            </p:custDataLst>
          </p:nvPr>
        </p:nvSpPr>
        <p:spPr bwMode="auto">
          <a:xfrm>
            <a:off x="5786184" y="2514818"/>
            <a:ext cx="630828" cy="698418"/>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7" name="Oval 9"/>
          <p:cNvSpPr/>
          <p:nvPr>
            <p:custDataLst>
              <p:tags r:id="rId8"/>
            </p:custDataLst>
          </p:nvPr>
        </p:nvSpPr>
        <p:spPr>
          <a:xfrm>
            <a:off x="5629964" y="3114394"/>
            <a:ext cx="2390479" cy="2390478"/>
          </a:xfrm>
          <a:prstGeom prst="ellipse">
            <a:avLst/>
          </a:prstGeom>
          <a:solidFill>
            <a:srgbClr val="69A35B">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8" name="Oval 10"/>
          <p:cNvSpPr/>
          <p:nvPr>
            <p:custDataLst>
              <p:tags r:id="rId9"/>
            </p:custDataLst>
          </p:nvPr>
        </p:nvSpPr>
        <p:spPr>
          <a:xfrm>
            <a:off x="4182754" y="3114394"/>
            <a:ext cx="2390479" cy="2390478"/>
          </a:xfrm>
          <a:prstGeom prst="ellipse">
            <a:avLst/>
          </a:prstGeom>
          <a:solidFill>
            <a:srgbClr val="1AA3AA">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9" name="Freeform 264"/>
          <p:cNvSpPr>
            <a:spLocks noEditPoints="1"/>
          </p:cNvSpPr>
          <p:nvPr>
            <p:custDataLst>
              <p:tags r:id="rId10"/>
            </p:custDataLst>
          </p:nvPr>
        </p:nvSpPr>
        <p:spPr bwMode="auto">
          <a:xfrm>
            <a:off x="4999135" y="4046276"/>
            <a:ext cx="630828" cy="698418"/>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10" name="Freeform 189"/>
          <p:cNvSpPr>
            <a:spLocks noEditPoints="1"/>
          </p:cNvSpPr>
          <p:nvPr>
            <p:custDataLst>
              <p:tags r:id="rId11"/>
            </p:custDataLst>
          </p:nvPr>
        </p:nvSpPr>
        <p:spPr bwMode="auto">
          <a:xfrm>
            <a:off x="6668471" y="4046276"/>
            <a:ext cx="630828" cy="698418"/>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48" name="Left-Right Arrow 19"/>
          <p:cNvSpPr/>
          <p:nvPr>
            <p:custDataLst>
              <p:tags r:id="rId12"/>
            </p:custDataLst>
          </p:nvPr>
        </p:nvSpPr>
        <p:spPr>
          <a:xfrm>
            <a:off x="5819199" y="422378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84" name="Title 13"/>
          <p:cNvSpPr txBox="1"/>
          <p:nvPr>
            <p:custDataLst>
              <p:tags r:id="rId13"/>
            </p:custDataLst>
          </p:nvPr>
        </p:nvSpPr>
        <p:spPr bwMode="auto">
          <a:xfrm>
            <a:off x="984249" y="1660808"/>
            <a:ext cx="3198641"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F74AD"/>
                </a:solidFill>
                <a:latin typeface="微软雅黑" panose="020B0503020204020204" pitchFamily="34" charset="-122"/>
                <a:ea typeface="微软雅黑" panose="020B0503020204020204" pitchFamily="34" charset="-122"/>
                <a:cs typeface="Lato Regular"/>
              </a:rPr>
              <a:t>1. 表彰通报</a:t>
            </a:r>
            <a:endParaRPr lang="zh-CN" altLang="en-US" sz="2000" b="1" spc="300">
              <a:solidFill>
                <a:srgbClr val="1F74AD"/>
              </a:solidFill>
              <a:latin typeface="微软雅黑" panose="020B0503020204020204" pitchFamily="34" charset="-122"/>
              <a:ea typeface="微软雅黑" panose="020B0503020204020204" pitchFamily="34" charset="-122"/>
              <a:cs typeface="Lato Regular"/>
            </a:endParaRPr>
          </a:p>
        </p:txBody>
      </p:sp>
      <p:sp>
        <p:nvSpPr>
          <p:cNvPr id="85" name="Content Placeholder 2"/>
          <p:cNvSpPr txBox="1"/>
          <p:nvPr>
            <p:custDataLst>
              <p:tags r:id="rId14"/>
            </p:custDataLst>
          </p:nvPr>
        </p:nvSpPr>
        <p:spPr bwMode="auto">
          <a:xfrm>
            <a:off x="984250" y="2202815"/>
            <a:ext cx="3923030" cy="1283335"/>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rPr>
              <a:t>表彰通报是用来表彰先进人物或先进集体，介绍先进事迹、推广典型经验的，是从高层机关到基层单位都广泛采用的常用公文类型。</a:t>
            </a:r>
            <a:endParaRPr lang="zh-CN" altLang="en-US" sz="1600" spc="150">
              <a:latin typeface="微软雅黑" panose="020B0503020204020204" pitchFamily="34" charset="-122"/>
              <a:ea typeface="微软雅黑" panose="020B0503020204020204" pitchFamily="34" charset="-122"/>
            </a:endParaRPr>
          </a:p>
        </p:txBody>
      </p:sp>
      <p:sp>
        <p:nvSpPr>
          <p:cNvPr id="86" name="Title 13"/>
          <p:cNvSpPr txBox="1"/>
          <p:nvPr>
            <p:custDataLst>
              <p:tags r:id="rId15"/>
            </p:custDataLst>
          </p:nvPr>
        </p:nvSpPr>
        <p:spPr bwMode="auto">
          <a:xfrm>
            <a:off x="984885" y="3575685"/>
            <a:ext cx="3056890" cy="530225"/>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AA3AA"/>
                </a:solidFill>
                <a:latin typeface="微软雅黑" panose="020B0503020204020204" pitchFamily="34" charset="-122"/>
                <a:ea typeface="微软雅黑" panose="020B0503020204020204" pitchFamily="34" charset="-122"/>
                <a:cs typeface="Lato Regular"/>
              </a:rPr>
              <a:t>2. 批评通报</a:t>
            </a:r>
            <a:endParaRPr lang="zh-CN" altLang="en-US" sz="2000" b="1" spc="300">
              <a:solidFill>
                <a:srgbClr val="1AA3AA"/>
              </a:solidFill>
              <a:latin typeface="微软雅黑" panose="020B0503020204020204" pitchFamily="34" charset="-122"/>
              <a:ea typeface="微软雅黑" panose="020B0503020204020204" pitchFamily="34" charset="-122"/>
              <a:cs typeface="Lato Regular"/>
            </a:endParaRPr>
          </a:p>
        </p:txBody>
      </p:sp>
      <p:sp>
        <p:nvSpPr>
          <p:cNvPr id="87" name="Content Placeholder 2"/>
          <p:cNvSpPr txBox="1"/>
          <p:nvPr>
            <p:custDataLst>
              <p:tags r:id="rId16"/>
            </p:custDataLst>
          </p:nvPr>
        </p:nvSpPr>
        <p:spPr bwMode="auto">
          <a:xfrm>
            <a:off x="843280" y="4144010"/>
            <a:ext cx="3482340" cy="1932305"/>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rPr>
              <a:t>批评通报是对工作中发生、出现的重大事故、重大失误、错误倾向、不良风气提出批评而使用的公文文种，重在以儆效尤，有针砭、警示、纠正的作用。</a:t>
            </a:r>
            <a:endParaRPr lang="zh-CN" altLang="en-US" sz="1600" spc="150">
              <a:latin typeface="微软雅黑" panose="020B0503020204020204" pitchFamily="34" charset="-122"/>
              <a:ea typeface="微软雅黑" panose="020B0503020204020204" pitchFamily="34" charset="-122"/>
            </a:endParaRPr>
          </a:p>
        </p:txBody>
      </p:sp>
      <p:sp>
        <p:nvSpPr>
          <p:cNvPr id="11" name="Title 13"/>
          <p:cNvSpPr txBox="1"/>
          <p:nvPr>
            <p:custDataLst>
              <p:tags r:id="rId17"/>
            </p:custDataLst>
          </p:nvPr>
        </p:nvSpPr>
        <p:spPr bwMode="auto">
          <a:xfrm>
            <a:off x="8179290" y="3575679"/>
            <a:ext cx="3322465"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69A35B"/>
                </a:solidFill>
                <a:latin typeface="微软雅黑" panose="020B0503020204020204" pitchFamily="34" charset="-122"/>
                <a:ea typeface="微软雅黑" panose="020B0503020204020204" pitchFamily="34" charset="-122"/>
                <a:cs typeface="Lato Regular"/>
              </a:rPr>
              <a:t>3. 情况通报</a:t>
            </a:r>
            <a:endParaRPr lang="zh-CN" altLang="en-US" sz="2000" b="1" spc="300">
              <a:solidFill>
                <a:srgbClr val="69A35B"/>
              </a:solidFill>
              <a:latin typeface="微软雅黑" panose="020B0503020204020204" pitchFamily="34" charset="-122"/>
              <a:ea typeface="微软雅黑" panose="020B0503020204020204" pitchFamily="34" charset="-122"/>
              <a:cs typeface="Lato Regular"/>
            </a:endParaRPr>
          </a:p>
        </p:txBody>
      </p:sp>
      <p:sp>
        <p:nvSpPr>
          <p:cNvPr id="12" name="Content Placeholder 2"/>
          <p:cNvSpPr txBox="1"/>
          <p:nvPr>
            <p:custDataLst>
              <p:tags r:id="rId18"/>
            </p:custDataLst>
          </p:nvPr>
        </p:nvSpPr>
        <p:spPr bwMode="auto">
          <a:xfrm>
            <a:off x="8179435" y="4144010"/>
            <a:ext cx="3103880" cy="1932305"/>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pitchFamily="34" charset="-122"/>
                <a:ea typeface="微软雅黑" panose="020B0503020204020204" pitchFamily="34" charset="-122"/>
              </a:rPr>
              <a:t>情况通报是用来传达重要精神、沟通重要情况的通报。为了让下级单位对一些重要事件或全局状况有所了解，上级机关应该适时发布这样的通报。</a:t>
            </a:r>
            <a:endParaRPr lang="zh-CN" altLang="en-US" sz="1600" spc="150">
              <a:latin typeface="微软雅黑" panose="020B0503020204020204" pitchFamily="34" charset="-122"/>
              <a:ea typeface="微软雅黑" panose="020B0503020204020204" pitchFamily="34" charset="-122"/>
            </a:endParaRPr>
          </a:p>
        </p:txBody>
      </p:sp>
      <p:sp>
        <p:nvSpPr>
          <p:cNvPr id="51" name="Left-Right Arrow 19"/>
          <p:cNvSpPr/>
          <p:nvPr>
            <p:custDataLst>
              <p:tags r:id="rId19"/>
            </p:custDataLst>
          </p:nvPr>
        </p:nvSpPr>
        <p:spPr>
          <a:xfrm rot="18000000">
            <a:off x="5321686" y="3353065"/>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13" name="Left-Right Arrow 19"/>
          <p:cNvSpPr/>
          <p:nvPr>
            <p:custDataLst>
              <p:tags r:id="rId20"/>
            </p:custDataLst>
          </p:nvPr>
        </p:nvSpPr>
        <p:spPr>
          <a:xfrm rot="3600000" flipH="1">
            <a:off x="6324563" y="3353065"/>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二、通报的格式与写作方法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8756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（一）标题</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标题包括发文机关、主要内容、文种。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3" name="图片 102"/>
          <p:cNvPicPr/>
          <p:nvPr/>
        </p:nvPicPr>
        <p:blipFill>
          <a:blip r:embed="rId1"/>
          <a:stretch>
            <a:fillRect/>
          </a:stretch>
        </p:blipFill>
        <p:spPr>
          <a:xfrm>
            <a:off x="802005" y="2327910"/>
            <a:ext cx="5387975" cy="3384550"/>
          </a:xfrm>
          <a:prstGeom prst="rect">
            <a:avLst/>
          </a:prstGeom>
          <a:noFill/>
          <a:ln w="9525">
            <a:noFill/>
          </a:ln>
        </p:spPr>
      </p:pic>
      <p:pic>
        <p:nvPicPr>
          <p:cNvPr id="104" name="图片 103"/>
          <p:cNvPicPr/>
          <p:nvPr/>
        </p:nvPicPr>
        <p:blipFill>
          <a:blip r:embed="rId2"/>
          <a:stretch>
            <a:fillRect/>
          </a:stretch>
        </p:blipFill>
        <p:spPr>
          <a:xfrm>
            <a:off x="6986270" y="1081405"/>
            <a:ext cx="3624580" cy="46951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二、通报的格式与写作方法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8756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（二）主送机关</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通报大都有主送机关，只有少数普法性的通报不写主送机关。</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5" name="图片 104"/>
          <p:cNvPicPr/>
          <p:nvPr/>
        </p:nvPicPr>
        <p:blipFill>
          <a:blip r:embed="rId1"/>
          <a:stretch>
            <a:fillRect/>
          </a:stretch>
        </p:blipFill>
        <p:spPr>
          <a:xfrm>
            <a:off x="920115" y="2261235"/>
            <a:ext cx="5364480" cy="3700780"/>
          </a:xfrm>
          <a:prstGeom prst="rect">
            <a:avLst/>
          </a:prstGeom>
          <a:noFill/>
          <a:ln w="9525">
            <a:noFill/>
          </a:ln>
        </p:spPr>
      </p:pic>
      <p:pic>
        <p:nvPicPr>
          <p:cNvPr id="106" name="图片 105"/>
          <p:cNvPicPr/>
          <p:nvPr/>
        </p:nvPicPr>
        <p:blipFill>
          <a:blip r:embed="rId2"/>
          <a:stretch>
            <a:fillRect/>
          </a:stretch>
        </p:blipFill>
        <p:spPr>
          <a:xfrm>
            <a:off x="7367270" y="1081405"/>
            <a:ext cx="3448050" cy="48806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二、通报的格式与写作方法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6099175" cy="456946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（三）正文</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1. 表彰及批评通报</a:t>
            </a:r>
            <a:endParaRPr kumimoji="0" sz="1600" b="0" i="0" kern="1200" cap="none" spc="0" normalizeH="0" baseline="0" noProof="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（1）介绍事实与现象。介绍先进人物或集体的行动及其影响，要写清时间、地点、人物、基本事件过程。</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（2）揭示事实的性质、意义。对先进人物、典型事迹，应表明其代表的积极的倾向，指出其意义，以便激励先进、督促后进</a:t>
            </a:r>
            <a:r>
              <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a:t>
            </a:r>
            <a:endPar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（3）做出表彰或处理决定。这部分写什么会议或什么机构决定，给予表彰对象以什么样的表彰和奖励，或者给予批评对象什么样的处分和惩罚。</a:t>
            </a:r>
            <a:endPar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（4）提出希望和要求。结尾部分用来提出希望、发出号召。</a:t>
            </a:r>
            <a:endPar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zh-CN" sz="1600" b="1"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2. 情况通报</a:t>
            </a:r>
            <a:endParaRPr kumimoji="0" lang="zh-CN" sz="1600" b="1"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（1）缘由和目的。（2）情况和信息。（3）希望和要求。</a:t>
            </a:r>
            <a:endPar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7" name="图片 106"/>
          <p:cNvPicPr/>
          <p:nvPr/>
        </p:nvPicPr>
        <p:blipFill>
          <a:blip r:embed="rId1"/>
          <a:stretch>
            <a:fillRect/>
          </a:stretch>
        </p:blipFill>
        <p:spPr>
          <a:xfrm>
            <a:off x="7306310" y="1065530"/>
            <a:ext cx="3569335" cy="47269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wipe(down)">
                                      <p:cBhvr>
                                        <p:cTn id="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二、通报的格式与写作方法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8756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（四）落款和成文日期</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在正文右下方标明发文机关的名称，加盖印章，写明发文日期。</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8" name="图片 107"/>
          <p:cNvPicPr/>
          <p:nvPr/>
        </p:nvPicPr>
        <p:blipFill>
          <a:blip r:embed="rId1"/>
          <a:stretch>
            <a:fillRect/>
          </a:stretch>
        </p:blipFill>
        <p:spPr>
          <a:xfrm>
            <a:off x="920115" y="2242185"/>
            <a:ext cx="4900295" cy="3155950"/>
          </a:xfrm>
          <a:prstGeom prst="rect">
            <a:avLst/>
          </a:prstGeom>
          <a:noFill/>
          <a:ln w="9525">
            <a:noFill/>
          </a:ln>
        </p:spPr>
      </p:pic>
      <p:pic>
        <p:nvPicPr>
          <p:cNvPr id="109" name="图片 108"/>
          <p:cNvPicPr/>
          <p:nvPr/>
        </p:nvPicPr>
        <p:blipFill>
          <a:blip r:embed="rId2"/>
          <a:stretch>
            <a:fillRect/>
          </a:stretch>
        </p:blipFill>
        <p:spPr>
          <a:xfrm>
            <a:off x="6862445" y="1495425"/>
            <a:ext cx="4457065" cy="39027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blinds(horizontal)">
                                      <p:cBhvr>
                                        <p:cTn id="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271168" y="760940"/>
            <a:ext cx="3322884"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C</a:t>
            </a:r>
            <a:r>
              <a:rPr kumimoji="0" lang="en-US" altLang="zh-CN"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ONTENTS</a:t>
            </a:r>
            <a:endParaRPr kumimoji="0" lang="zh-CN" altLang="en-US"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p:cNvSpPr txBox="1"/>
          <p:nvPr/>
        </p:nvSpPr>
        <p:spPr>
          <a:xfrm>
            <a:off x="1563653" y="872581"/>
            <a:ext cx="1540041" cy="707886"/>
          </a:xfrm>
          <a:prstGeom prst="rect">
            <a:avLst/>
          </a:prstGeom>
          <a:noFill/>
        </p:spPr>
        <p:txBody>
          <a:bodyPr wrap="square" rtlCol="0">
            <a:spAutoFit/>
          </a:bodyPr>
          <a:lstStyle/>
          <a:p>
            <a:pPr algn="dist"/>
            <a:r>
              <a:rPr lang="zh-CN" altLang="en-US" sz="4000">
                <a:solidFill>
                  <a:srgbClr val="1D323E"/>
                </a:solidFill>
                <a:latin typeface="微软雅黑" panose="020B0503020204020204" pitchFamily="34" charset="-122"/>
                <a:ea typeface="微软雅黑" panose="020B0503020204020204" pitchFamily="34" charset="-122"/>
              </a:rPr>
              <a:t>目录</a:t>
            </a:r>
            <a:endParaRPr lang="zh-CN" altLang="en-US" sz="4000">
              <a:solidFill>
                <a:srgbClr val="1D323E"/>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724063" y="2239416"/>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01</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350135" y="2239645"/>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决定</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05751" y="223878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02</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485380" y="2240915"/>
            <a:ext cx="4003675"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公告　通告</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724063" y="3225178"/>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03</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2350135" y="322580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通知</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705751" y="3181998"/>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04</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485531" y="3152153"/>
            <a:ext cx="3136076"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通报</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724063" y="4312056"/>
            <a:ext cx="864132" cy="521970"/>
          </a:xfrm>
          <a:prstGeom prst="rect">
            <a:avLst/>
          </a:prstGeom>
          <a:noFill/>
        </p:spPr>
        <p:txBody>
          <a:bodyPr wrap="square" rtlCol="0">
            <a:spAutoFit/>
          </a:bodyPr>
          <a:p>
            <a:r>
              <a:rPr lang="en-US" altLang="zh-CN" sz="2800" u="sng">
                <a:solidFill>
                  <a:srgbClr val="1D323E"/>
                </a:solidFill>
                <a:latin typeface="微软雅黑" panose="020B0503020204020204" pitchFamily="34" charset="-122"/>
                <a:ea typeface="微软雅黑" panose="020B0503020204020204" pitchFamily="34" charset="-122"/>
              </a:rPr>
              <a:t>05</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6705638" y="4148861"/>
            <a:ext cx="864132" cy="52197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06</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724063" y="5252491"/>
            <a:ext cx="864132" cy="52197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07</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350135" y="4295775"/>
            <a:ext cx="4160520" cy="521970"/>
          </a:xfrm>
          <a:prstGeom prst="rect">
            <a:avLst/>
          </a:prstGeom>
          <a:noFill/>
        </p:spPr>
        <p:txBody>
          <a:bodyPr wrap="square" rtlCol="0">
            <a:spAutoFit/>
          </a:bodyPr>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请示　批复</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2350135" y="525399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函</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7485380" y="4124325"/>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报告</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三、通报的写作要求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62635" y="1351915"/>
            <a:ext cx="4620260" cy="415417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（1）通报一般不提出具体工作要求。在实践中，一部分传达上级指示精神的公文既可以用通知也可以用通报。在内容上通报不同于通知的特点是通报一般不提出工作上的具体要求以及需要具体组织实施的事项。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（2）通报文风要朴实。文字表述要简洁明快，言之有据，切忌夸张渲染。无论是表扬还是批评，都要以实事求是的态度对事实认真核查，一定不要拔高或扭曲。</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（3）通报观点要鲜明，提倡什么，反对什么，要是非分明，忌含糊其词。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0" name="图片 109"/>
          <p:cNvPicPr/>
          <p:nvPr/>
        </p:nvPicPr>
        <p:blipFill>
          <a:blip r:embed="rId1"/>
          <a:stretch>
            <a:fillRect/>
          </a:stretch>
        </p:blipFill>
        <p:spPr>
          <a:xfrm>
            <a:off x="5855335" y="1487170"/>
            <a:ext cx="5361305" cy="40182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wipe(down)">
                                      <p:cBhvr>
                                        <p:cTn id="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34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05</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请示　批复</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一、请示</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8756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（一）请示的概念</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请示是“适用于向上级机关请求指示、批准”的公文。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1" name="图片 110"/>
          <p:cNvPicPr/>
          <p:nvPr/>
        </p:nvPicPr>
        <p:blipFill>
          <a:blip r:embed="rId1"/>
          <a:stretch>
            <a:fillRect/>
          </a:stretch>
        </p:blipFill>
        <p:spPr>
          <a:xfrm>
            <a:off x="7169785" y="931545"/>
            <a:ext cx="3302635" cy="4686935"/>
          </a:xfrm>
          <a:prstGeom prst="rect">
            <a:avLst/>
          </a:prstGeom>
          <a:noFill/>
          <a:ln w="9525">
            <a:noFill/>
          </a:ln>
        </p:spPr>
      </p:pic>
      <p:pic>
        <p:nvPicPr>
          <p:cNvPr id="112" name="图片 111"/>
          <p:cNvPicPr/>
          <p:nvPr/>
        </p:nvPicPr>
        <p:blipFill>
          <a:blip r:embed="rId2"/>
          <a:stretch>
            <a:fillRect/>
          </a:stretch>
        </p:blipFill>
        <p:spPr>
          <a:xfrm>
            <a:off x="920115" y="2106930"/>
            <a:ext cx="5756275" cy="34690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一、请示</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5067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（二）请示的特点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4" name="圆角矩形 9"/>
          <p:cNvSpPr/>
          <p:nvPr>
            <p:custDataLst>
              <p:tags r:id="rId1"/>
            </p:custDataLst>
          </p:nvPr>
        </p:nvSpPr>
        <p:spPr bwMode="auto">
          <a:xfrm rot="20562185" flipH="1">
            <a:off x="4484609" y="4725839"/>
            <a:ext cx="722142" cy="722141"/>
          </a:xfrm>
          <a:prstGeom prst="roundRect">
            <a:avLst/>
          </a:prstGeom>
          <a:solidFill>
            <a:srgbClr val="9BBB59"/>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pitchFamily="34" charset="-122"/>
                <a:ea typeface="微软雅黑" panose="020B0503020204020204" pitchFamily="34" charset="-122"/>
              </a:rPr>
              <a:t>05</a:t>
            </a:r>
            <a:endParaRPr lang="en-US" sz="2800" dirty="0">
              <a:solidFill>
                <a:sysClr val="window" lastClr="FFFFFF"/>
              </a:solidFill>
              <a:latin typeface="微软雅黑" panose="020B0503020204020204" pitchFamily="34" charset="-122"/>
              <a:ea typeface="微软雅黑" panose="020B0503020204020204" pitchFamily="34" charset="-122"/>
            </a:endParaRPr>
          </a:p>
        </p:txBody>
      </p:sp>
      <p:sp>
        <p:nvSpPr>
          <p:cNvPr id="53" name="圆角矩形 9"/>
          <p:cNvSpPr/>
          <p:nvPr>
            <p:custDataLst>
              <p:tags r:id="rId2"/>
            </p:custDataLst>
          </p:nvPr>
        </p:nvSpPr>
        <p:spPr bwMode="auto">
          <a:xfrm flipH="1">
            <a:off x="6792748" y="4825682"/>
            <a:ext cx="722142" cy="722141"/>
          </a:xfrm>
          <a:prstGeom prst="roundRect">
            <a:avLst/>
          </a:prstGeom>
          <a:solidFill>
            <a:srgbClr val="69A35B"/>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pitchFamily="34" charset="-122"/>
                <a:ea typeface="微软雅黑" panose="020B0503020204020204" pitchFamily="34" charset="-122"/>
              </a:rPr>
              <a:t>04</a:t>
            </a:r>
            <a:endParaRPr lang="en-US" sz="2800" dirty="0">
              <a:solidFill>
                <a:sysClr val="window" lastClr="FFFFFF"/>
              </a:solidFill>
              <a:latin typeface="微软雅黑" panose="020B0503020204020204" pitchFamily="34" charset="-122"/>
              <a:ea typeface="微软雅黑" panose="020B0503020204020204" pitchFamily="34" charset="-122"/>
            </a:endParaRPr>
          </a:p>
        </p:txBody>
      </p:sp>
      <p:sp>
        <p:nvSpPr>
          <p:cNvPr id="52" name="圆角矩形 7"/>
          <p:cNvSpPr/>
          <p:nvPr>
            <p:custDataLst>
              <p:tags r:id="rId3"/>
            </p:custDataLst>
          </p:nvPr>
        </p:nvSpPr>
        <p:spPr bwMode="auto">
          <a:xfrm rot="1068179" flipH="1">
            <a:off x="7591368" y="2664901"/>
            <a:ext cx="722142" cy="722141"/>
          </a:xfrm>
          <a:prstGeom prst="roundRect">
            <a:avLst/>
          </a:prstGeom>
          <a:solidFill>
            <a:srgbClr val="1AA3AA"/>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pitchFamily="34" charset="-122"/>
                <a:ea typeface="微软雅黑" panose="020B0503020204020204" pitchFamily="34" charset="-122"/>
              </a:rPr>
              <a:t>03</a:t>
            </a:r>
            <a:endParaRPr lang="en-US" sz="2800" dirty="0">
              <a:solidFill>
                <a:sysClr val="window" lastClr="FFFFFF"/>
              </a:solidFill>
              <a:latin typeface="微软雅黑" panose="020B0503020204020204" pitchFamily="34" charset="-122"/>
              <a:ea typeface="微软雅黑" panose="020B0503020204020204" pitchFamily="34" charset="-122"/>
            </a:endParaRPr>
          </a:p>
        </p:txBody>
      </p:sp>
      <p:sp>
        <p:nvSpPr>
          <p:cNvPr id="42" name="圆角矩形 5"/>
          <p:cNvSpPr/>
          <p:nvPr>
            <p:custDataLst>
              <p:tags r:id="rId4"/>
            </p:custDataLst>
          </p:nvPr>
        </p:nvSpPr>
        <p:spPr bwMode="auto">
          <a:xfrm rot="18314558">
            <a:off x="5737282" y="1310178"/>
            <a:ext cx="722142" cy="722141"/>
          </a:xfrm>
          <a:prstGeom prst="roundRect">
            <a:avLst/>
          </a:prstGeom>
          <a:solidFill>
            <a:srgbClr val="3498DB"/>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pitchFamily="34" charset="-122"/>
                <a:ea typeface="微软雅黑" panose="020B0503020204020204" pitchFamily="34" charset="-122"/>
              </a:rPr>
              <a:t>02</a:t>
            </a:r>
            <a:endParaRPr lang="en-US" sz="2800" dirty="0">
              <a:solidFill>
                <a:sysClr val="window" lastClr="FFFFFF"/>
              </a:solidFill>
              <a:latin typeface="微软雅黑" panose="020B0503020204020204" pitchFamily="34" charset="-122"/>
              <a:ea typeface="微软雅黑" panose="020B0503020204020204" pitchFamily="34" charset="-122"/>
            </a:endParaRPr>
          </a:p>
        </p:txBody>
      </p:sp>
      <p:sp>
        <p:nvSpPr>
          <p:cNvPr id="41" name="任意多边形: 形状 40"/>
          <p:cNvSpPr/>
          <p:nvPr>
            <p:custDataLst>
              <p:tags r:id="rId5"/>
            </p:custDataLst>
          </p:nvPr>
        </p:nvSpPr>
        <p:spPr bwMode="auto">
          <a:xfrm rot="20540937">
            <a:off x="4246082" y="3641781"/>
            <a:ext cx="1282208" cy="1004845"/>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9BBB59"/>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endParaRPr>
          </a:p>
        </p:txBody>
      </p:sp>
      <p:sp>
        <p:nvSpPr>
          <p:cNvPr id="17" name="等腰三角形 16"/>
          <p:cNvSpPr/>
          <p:nvPr>
            <p:custDataLst>
              <p:tags r:id="rId6"/>
            </p:custDataLst>
          </p:nvPr>
        </p:nvSpPr>
        <p:spPr>
          <a:xfrm rot="4323977">
            <a:off x="5270779" y="3344718"/>
            <a:ext cx="938239" cy="642734"/>
          </a:xfrm>
          <a:prstGeom prst="triangle">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18" name="等腰三角形 17"/>
          <p:cNvSpPr/>
          <p:nvPr>
            <p:custDataLst>
              <p:tags r:id="rId7"/>
            </p:custDataLst>
          </p:nvPr>
        </p:nvSpPr>
        <p:spPr>
          <a:xfrm rot="8621083">
            <a:off x="5396816" y="2962900"/>
            <a:ext cx="938239" cy="642734"/>
          </a:xfrm>
          <a:prstGeom prst="triangl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19" name="等腰三角形 18"/>
          <p:cNvSpPr/>
          <p:nvPr>
            <p:custDataLst>
              <p:tags r:id="rId8"/>
            </p:custDataLst>
          </p:nvPr>
        </p:nvSpPr>
        <p:spPr>
          <a:xfrm rot="12965842">
            <a:off x="5798567" y="2963619"/>
            <a:ext cx="938239" cy="642734"/>
          </a:xfrm>
          <a:prstGeom prst="triangl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20" name="等腰三角形 19"/>
          <p:cNvSpPr/>
          <p:nvPr>
            <p:custDataLst>
              <p:tags r:id="rId9"/>
            </p:custDataLst>
          </p:nvPr>
        </p:nvSpPr>
        <p:spPr>
          <a:xfrm rot="17281612">
            <a:off x="5925105" y="3344266"/>
            <a:ext cx="938239" cy="642734"/>
          </a:xfrm>
          <a:prstGeom prst="triangl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21" name="等腰三角形 20"/>
          <p:cNvSpPr/>
          <p:nvPr>
            <p:custDataLst>
              <p:tags r:id="rId10"/>
            </p:custDataLst>
          </p:nvPr>
        </p:nvSpPr>
        <p:spPr>
          <a:xfrm>
            <a:off x="5598054" y="3578961"/>
            <a:ext cx="938239" cy="642734"/>
          </a:xfrm>
          <a:prstGeom prst="triangl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31" name="任意多边形: 形状 30"/>
          <p:cNvSpPr/>
          <p:nvPr>
            <p:custDataLst>
              <p:tags r:id="rId11"/>
            </p:custDataLst>
          </p:nvPr>
        </p:nvSpPr>
        <p:spPr bwMode="auto">
          <a:xfrm rot="3187702">
            <a:off x="4507146" y="2123878"/>
            <a:ext cx="1282208" cy="1004845"/>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1F74AD"/>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endParaRPr>
          </a:p>
        </p:txBody>
      </p:sp>
      <p:sp>
        <p:nvSpPr>
          <p:cNvPr id="33" name="任意多边形: 形状 32"/>
          <p:cNvSpPr/>
          <p:nvPr>
            <p:custDataLst>
              <p:tags r:id="rId12"/>
            </p:custDataLst>
          </p:nvPr>
        </p:nvSpPr>
        <p:spPr bwMode="auto">
          <a:xfrm rot="7522563">
            <a:off x="5997338" y="1942463"/>
            <a:ext cx="1282208" cy="1004845"/>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3498DB"/>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endParaRPr>
          </a:p>
        </p:txBody>
      </p:sp>
      <p:sp>
        <p:nvSpPr>
          <p:cNvPr id="36" name="任意多边形: 形状 35"/>
          <p:cNvSpPr/>
          <p:nvPr>
            <p:custDataLst>
              <p:tags r:id="rId13"/>
            </p:custDataLst>
          </p:nvPr>
        </p:nvSpPr>
        <p:spPr bwMode="auto">
          <a:xfrm rot="11878314">
            <a:off x="6722649" y="3271896"/>
            <a:ext cx="1282208" cy="1004845"/>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1AA3AA"/>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endParaRPr>
          </a:p>
        </p:txBody>
      </p:sp>
      <p:sp>
        <p:nvSpPr>
          <p:cNvPr id="40" name="任意多边形: 形状 39"/>
          <p:cNvSpPr/>
          <p:nvPr>
            <p:custDataLst>
              <p:tags r:id="rId14"/>
            </p:custDataLst>
          </p:nvPr>
        </p:nvSpPr>
        <p:spPr bwMode="auto">
          <a:xfrm rot="16200000">
            <a:off x="5622751" y="4362270"/>
            <a:ext cx="1282208" cy="1004845"/>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69A35B"/>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endParaRPr>
          </a:p>
        </p:txBody>
      </p:sp>
      <p:sp>
        <p:nvSpPr>
          <p:cNvPr id="49" name="圆角矩形 3"/>
          <p:cNvSpPr/>
          <p:nvPr>
            <p:custDataLst>
              <p:tags r:id="rId15"/>
            </p:custDataLst>
          </p:nvPr>
        </p:nvSpPr>
        <p:spPr bwMode="auto">
          <a:xfrm rot="19467602">
            <a:off x="3878490" y="2536355"/>
            <a:ext cx="722142" cy="722141"/>
          </a:xfrm>
          <a:prstGeom prst="roundRect">
            <a:avLst/>
          </a:prstGeom>
          <a:solidFill>
            <a:srgbClr val="1F74AD"/>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pitchFamily="34" charset="-122"/>
                <a:ea typeface="微软雅黑" panose="020B0503020204020204" pitchFamily="34" charset="-122"/>
              </a:rPr>
              <a:t>01</a:t>
            </a:r>
            <a:endParaRPr lang="en-US" sz="2800" dirty="0">
              <a:solidFill>
                <a:sysClr val="window" lastClr="FFFFFF"/>
              </a:solidFill>
              <a:latin typeface="微软雅黑" panose="020B0503020204020204" pitchFamily="34" charset="-122"/>
              <a:ea typeface="微软雅黑" panose="020B0503020204020204" pitchFamily="34" charset="-122"/>
            </a:endParaRPr>
          </a:p>
        </p:txBody>
      </p:sp>
      <p:sp>
        <p:nvSpPr>
          <p:cNvPr id="55" name="文本框 54"/>
          <p:cNvSpPr txBox="1"/>
          <p:nvPr>
            <p:custDataLst>
              <p:tags r:id="rId16"/>
            </p:custDataLst>
          </p:nvPr>
        </p:nvSpPr>
        <p:spPr bwMode="auto">
          <a:xfrm>
            <a:off x="8534032" y="2571465"/>
            <a:ext cx="2515128" cy="369332"/>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dirty="0">
                <a:solidFill>
                  <a:srgbClr val="1AA3AA"/>
                </a:solidFill>
                <a:effectLst/>
                <a:latin typeface="微软雅黑" panose="020B0503020204020204" pitchFamily="34" charset="-122"/>
                <a:ea typeface="微软雅黑" panose="020B0503020204020204" pitchFamily="34" charset="-122"/>
                <a:cs typeface="+mn-ea"/>
              </a:rPr>
              <a:t>单一性</a:t>
            </a:r>
            <a:endParaRPr lang="zh-CN" altLang="en-US" b="1" spc="300" dirty="0">
              <a:solidFill>
                <a:srgbClr val="1AA3AA"/>
              </a:solidFill>
              <a:effectLst/>
              <a:latin typeface="微软雅黑" panose="020B0503020204020204" pitchFamily="34" charset="-122"/>
              <a:ea typeface="微软雅黑" panose="020B0503020204020204" pitchFamily="34" charset="-122"/>
              <a:cs typeface="+mn-ea"/>
            </a:endParaRPr>
          </a:p>
        </p:txBody>
      </p:sp>
      <p:sp>
        <p:nvSpPr>
          <p:cNvPr id="56" name="文本框 55"/>
          <p:cNvSpPr txBox="1"/>
          <p:nvPr>
            <p:custDataLst>
              <p:tags r:id="rId17"/>
            </p:custDataLst>
          </p:nvPr>
        </p:nvSpPr>
        <p:spPr bwMode="auto">
          <a:xfrm>
            <a:off x="8537575" y="2950845"/>
            <a:ext cx="2515235" cy="673100"/>
          </a:xfrm>
          <a:prstGeom prst="rect">
            <a:avLst/>
          </a:prstGeom>
          <a:noFill/>
        </p:spPr>
        <p:txBody>
          <a:bodyPr wrap="square" lIns="90000" tIns="0" rIns="90000" bIns="46800" anchor="t" anchorCtr="0">
            <a:normAutofit/>
          </a:bodyPr>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rPr>
              <a:t>请示要一事一请示，且主送机关只能有一个。</a:t>
            </a:r>
            <a:endParaRPr lang="zh-CN" altLang="en-US" sz="1600" b="0" spc="150" dirty="0">
              <a:solidFill>
                <a:srgbClr val="000000"/>
              </a:solidFill>
              <a:effectLst/>
              <a:latin typeface="微软雅黑" panose="020B0503020204020204" pitchFamily="34" charset="-122"/>
              <a:ea typeface="微软雅黑" panose="020B0503020204020204" pitchFamily="34" charset="-122"/>
            </a:endParaRPr>
          </a:p>
        </p:txBody>
      </p:sp>
      <p:sp>
        <p:nvSpPr>
          <p:cNvPr id="57" name="文本框 56"/>
          <p:cNvSpPr txBox="1"/>
          <p:nvPr>
            <p:custDataLst>
              <p:tags r:id="rId18"/>
            </p:custDataLst>
          </p:nvPr>
        </p:nvSpPr>
        <p:spPr bwMode="auto">
          <a:xfrm>
            <a:off x="7845362" y="4674033"/>
            <a:ext cx="2515128" cy="369332"/>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dirty="0">
                <a:solidFill>
                  <a:srgbClr val="69A35B"/>
                </a:solidFill>
                <a:effectLst/>
                <a:latin typeface="微软雅黑" panose="020B0503020204020204" pitchFamily="34" charset="-122"/>
                <a:ea typeface="微软雅黑" panose="020B0503020204020204" pitchFamily="34" charset="-122"/>
                <a:cs typeface="+mn-ea"/>
              </a:rPr>
              <a:t>呈批性</a:t>
            </a:r>
            <a:endParaRPr lang="zh-CN" altLang="en-US" b="1" spc="300" dirty="0">
              <a:solidFill>
                <a:srgbClr val="69A35B"/>
              </a:solidFill>
              <a:effectLst/>
              <a:latin typeface="微软雅黑" panose="020B0503020204020204" pitchFamily="34" charset="-122"/>
              <a:ea typeface="微软雅黑" panose="020B0503020204020204" pitchFamily="34" charset="-122"/>
              <a:cs typeface="+mn-ea"/>
            </a:endParaRPr>
          </a:p>
        </p:txBody>
      </p:sp>
      <p:sp>
        <p:nvSpPr>
          <p:cNvPr id="58" name="文本框 57"/>
          <p:cNvSpPr txBox="1"/>
          <p:nvPr>
            <p:custDataLst>
              <p:tags r:id="rId19"/>
            </p:custDataLst>
          </p:nvPr>
        </p:nvSpPr>
        <p:spPr bwMode="auto">
          <a:xfrm>
            <a:off x="7846060" y="5115560"/>
            <a:ext cx="3410585" cy="1257300"/>
          </a:xfrm>
          <a:prstGeom prst="rect">
            <a:avLst/>
          </a:prstGeom>
          <a:noFill/>
        </p:spPr>
        <p:txBody>
          <a:bodyPr wrap="square" lIns="90000" tIns="0" rIns="90000" bIns="46800" anchor="t" anchorCtr="0"/>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rPr>
              <a:t>下级机关都是在遇到比较重要的情况和问题需要解决时，才会及时向上级机关请示，急切地期待回复是请示者的必然心态。</a:t>
            </a:r>
            <a:endParaRPr lang="zh-CN" altLang="en-US" sz="1600" b="0" spc="150" dirty="0">
              <a:solidFill>
                <a:srgbClr val="000000"/>
              </a:solidFill>
              <a:effectLst/>
              <a:latin typeface="微软雅黑" panose="020B0503020204020204" pitchFamily="34" charset="-122"/>
              <a:ea typeface="微软雅黑" panose="020B0503020204020204" pitchFamily="34" charset="-122"/>
            </a:endParaRPr>
          </a:p>
        </p:txBody>
      </p:sp>
      <p:sp>
        <p:nvSpPr>
          <p:cNvPr id="59" name="文本框 58"/>
          <p:cNvSpPr txBox="1"/>
          <p:nvPr>
            <p:custDataLst>
              <p:tags r:id="rId20"/>
            </p:custDataLst>
          </p:nvPr>
        </p:nvSpPr>
        <p:spPr bwMode="auto">
          <a:xfrm>
            <a:off x="1060286" y="4688003"/>
            <a:ext cx="2515188" cy="369332"/>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a:solidFill>
                  <a:srgbClr val="9BBB59"/>
                </a:solidFill>
                <a:effectLst/>
                <a:latin typeface="微软雅黑" panose="020B0503020204020204" pitchFamily="34" charset="-122"/>
                <a:ea typeface="微软雅黑" panose="020B0503020204020204" pitchFamily="34" charset="-122"/>
                <a:cs typeface="+mn-ea"/>
              </a:rPr>
              <a:t>隶属性</a:t>
            </a:r>
            <a:endParaRPr lang="zh-CN" altLang="en-US" b="1" spc="300">
              <a:solidFill>
                <a:srgbClr val="9BBB59"/>
              </a:solidFill>
              <a:effectLst/>
              <a:latin typeface="微软雅黑" panose="020B0503020204020204" pitchFamily="34" charset="-122"/>
              <a:ea typeface="微软雅黑" panose="020B0503020204020204" pitchFamily="34" charset="-122"/>
              <a:cs typeface="+mn-ea"/>
            </a:endParaRPr>
          </a:p>
        </p:txBody>
      </p:sp>
      <p:sp>
        <p:nvSpPr>
          <p:cNvPr id="60" name="文本框 59"/>
          <p:cNvSpPr txBox="1"/>
          <p:nvPr>
            <p:custDataLst>
              <p:tags r:id="rId21"/>
            </p:custDataLst>
          </p:nvPr>
        </p:nvSpPr>
        <p:spPr bwMode="auto">
          <a:xfrm>
            <a:off x="1060450" y="5115560"/>
            <a:ext cx="2515235" cy="998220"/>
          </a:xfrm>
          <a:prstGeom prst="rect">
            <a:avLst/>
          </a:prstGeom>
          <a:noFill/>
        </p:spPr>
        <p:txBody>
          <a:bodyPr wrap="square" lIns="90000" tIns="0" rIns="90000" bIns="46800" anchor="t" anchorCtr="0">
            <a:noAutofit/>
          </a:bodyPr>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rPr>
              <a:t>发文单位只能按照隶属关系向直接的主管机关发文请示。</a:t>
            </a:r>
            <a:endParaRPr lang="zh-CN" altLang="en-US" sz="1600" b="0" spc="150" dirty="0">
              <a:solidFill>
                <a:srgbClr val="000000"/>
              </a:solidFill>
              <a:effectLst/>
              <a:latin typeface="微软雅黑" panose="020B0503020204020204" pitchFamily="34" charset="-122"/>
              <a:ea typeface="微软雅黑" panose="020B0503020204020204" pitchFamily="34" charset="-122"/>
            </a:endParaRPr>
          </a:p>
        </p:txBody>
      </p:sp>
      <p:sp>
        <p:nvSpPr>
          <p:cNvPr id="61" name="文本框 60"/>
          <p:cNvSpPr txBox="1"/>
          <p:nvPr>
            <p:custDataLst>
              <p:tags r:id="rId22"/>
            </p:custDataLst>
          </p:nvPr>
        </p:nvSpPr>
        <p:spPr bwMode="auto">
          <a:xfrm>
            <a:off x="1059815" y="1930400"/>
            <a:ext cx="2132330" cy="369570"/>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dirty="0">
                <a:solidFill>
                  <a:srgbClr val="1F74AD"/>
                </a:solidFill>
                <a:effectLst/>
                <a:latin typeface="微软雅黑" panose="020B0503020204020204" pitchFamily="34" charset="-122"/>
                <a:ea typeface="微软雅黑" panose="020B0503020204020204" pitchFamily="34" charset="-122"/>
                <a:cs typeface="+mn-ea"/>
              </a:rPr>
              <a:t>针对性</a:t>
            </a:r>
            <a:endParaRPr lang="zh-CN" altLang="en-US" b="1" spc="300" dirty="0">
              <a:solidFill>
                <a:srgbClr val="1F74AD"/>
              </a:solidFill>
              <a:effectLst/>
              <a:latin typeface="微软雅黑" panose="020B0503020204020204" pitchFamily="34" charset="-122"/>
              <a:ea typeface="微软雅黑" panose="020B0503020204020204" pitchFamily="34" charset="-122"/>
              <a:cs typeface="+mn-ea"/>
            </a:endParaRPr>
          </a:p>
        </p:txBody>
      </p:sp>
      <p:sp>
        <p:nvSpPr>
          <p:cNvPr id="62" name="文本框 61"/>
          <p:cNvSpPr txBox="1"/>
          <p:nvPr>
            <p:custDataLst>
              <p:tags r:id="rId23"/>
            </p:custDataLst>
          </p:nvPr>
        </p:nvSpPr>
        <p:spPr bwMode="auto">
          <a:xfrm>
            <a:off x="1061720" y="2362835"/>
            <a:ext cx="2830195" cy="1848485"/>
          </a:xfrm>
          <a:prstGeom prst="rect">
            <a:avLst/>
          </a:prstGeom>
          <a:noFill/>
        </p:spPr>
        <p:txBody>
          <a:bodyPr wrap="square" lIns="90000" tIns="0" rIns="90000" bIns="46800" anchor="t" anchorCtr="0"/>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rPr>
              <a:t>只有本机关无权决定或无力解决而又必须解决的事项，才可以用“请示”行文，请求上级机关给予指示、决断或答复、批准，因而请示有很强的针对性。</a:t>
            </a:r>
            <a:endParaRPr lang="zh-CN" altLang="en-US" sz="1600" b="0" spc="150" dirty="0">
              <a:solidFill>
                <a:srgbClr val="000000"/>
              </a:solidFill>
              <a:effectLst/>
              <a:latin typeface="微软雅黑" panose="020B0503020204020204" pitchFamily="34" charset="-122"/>
              <a:ea typeface="微软雅黑" panose="020B0503020204020204" pitchFamily="34" charset="-122"/>
            </a:endParaRPr>
          </a:p>
        </p:txBody>
      </p:sp>
      <p:sp>
        <p:nvSpPr>
          <p:cNvPr id="63" name="文本框 62"/>
          <p:cNvSpPr txBox="1"/>
          <p:nvPr>
            <p:custDataLst>
              <p:tags r:id="rId24"/>
            </p:custDataLst>
          </p:nvPr>
        </p:nvSpPr>
        <p:spPr bwMode="auto">
          <a:xfrm>
            <a:off x="7076249" y="798348"/>
            <a:ext cx="2515128" cy="369332"/>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dirty="0">
                <a:solidFill>
                  <a:srgbClr val="3498DB"/>
                </a:solidFill>
                <a:effectLst/>
                <a:latin typeface="微软雅黑" panose="020B0503020204020204" pitchFamily="34" charset="-122"/>
                <a:ea typeface="微软雅黑" panose="020B0503020204020204" pitchFamily="34" charset="-122"/>
                <a:cs typeface="+mn-ea"/>
              </a:rPr>
              <a:t>超前性</a:t>
            </a:r>
            <a:endParaRPr lang="zh-CN" altLang="en-US" b="1" spc="300" dirty="0">
              <a:solidFill>
                <a:srgbClr val="3498DB"/>
              </a:solidFill>
              <a:effectLst/>
              <a:latin typeface="微软雅黑" panose="020B0503020204020204" pitchFamily="34" charset="-122"/>
              <a:ea typeface="微软雅黑" panose="020B0503020204020204" pitchFamily="34" charset="-122"/>
              <a:cs typeface="+mn-ea"/>
            </a:endParaRPr>
          </a:p>
        </p:txBody>
      </p:sp>
      <p:sp>
        <p:nvSpPr>
          <p:cNvPr id="64" name="文本框 63"/>
          <p:cNvSpPr txBox="1"/>
          <p:nvPr>
            <p:custDataLst>
              <p:tags r:id="rId25"/>
            </p:custDataLst>
          </p:nvPr>
        </p:nvSpPr>
        <p:spPr bwMode="auto">
          <a:xfrm>
            <a:off x="6976745" y="1167765"/>
            <a:ext cx="2515235" cy="664210"/>
          </a:xfrm>
          <a:prstGeom prst="rect">
            <a:avLst/>
          </a:prstGeom>
          <a:noFill/>
        </p:spPr>
        <p:txBody>
          <a:bodyPr wrap="square" lIns="90000" tIns="0" rIns="90000" bIns="46800" anchor="t" anchorCtr="0">
            <a:normAutofit/>
          </a:bodyPr>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rPr>
              <a:t>请示必须在办理事项之前行文。</a:t>
            </a:r>
            <a:endParaRPr lang="zh-CN" altLang="en-US" sz="1600" b="0" spc="150" dirty="0">
              <a:solidFill>
                <a:srgbClr val="000000"/>
              </a:solidFill>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一、请示</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49390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（三）请示的种类</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按照内容和性质的不同，可将请示分为请求指示性请示、请求批准性请示和请求批转的指示。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请求指示性请示。请求指示性请示用于上级主管部门明确规定必须请示批准才能处理的事宜，有关方针、政策的界限难以界定的问题，遇到的新情况和难以解决的问题，把握不准或无章可循的事项，情况特殊、有意见分歧，无法办理，需请示上级机关指示意见时所写的请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（2）请求批准性请示。请求批准性请示用于本单位职权范围内不能解决的问题，或要做某项工作而需要或缺少一定的财力、物力、人力，要向上级予以帮助时所写的请示。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（3）请求批转的请示。请求上级机关对本部门就全局性或普遍性问题提出的解决办法予批转各单位执行。</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3" name="图片 112"/>
          <p:cNvPicPr/>
          <p:nvPr/>
        </p:nvPicPr>
        <p:blipFill>
          <a:blip r:embed="rId1"/>
          <a:stretch>
            <a:fillRect/>
          </a:stretch>
        </p:blipFill>
        <p:spPr>
          <a:xfrm>
            <a:off x="6802755" y="931545"/>
            <a:ext cx="4419600" cy="52927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lang="zh-CN" altLang="en-US" sz="2400" noProof="0">
                <a:solidFill>
                  <a:prstClr val="black">
                    <a:lumMod val="85000"/>
                    <a:lumOff val="15000"/>
                  </a:prstClr>
                </a:solidFill>
                <a:latin typeface="微软雅黑" panose="020B0503020204020204" pitchFamily="34" charset="-122"/>
                <a:ea typeface="微软雅黑" panose="020B0503020204020204" pitchFamily="34" charset="-122"/>
                <a:sym typeface="+mn-ea"/>
              </a:rPr>
              <a:t>一、请示</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5" name="椭圆 4"/>
          <p:cNvSpPr/>
          <p:nvPr/>
        </p:nvSpPr>
        <p:spPr>
          <a:xfrm>
            <a:off x="1417320" y="2598430"/>
            <a:ext cx="1691640" cy="1691640"/>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endParaRPr>
          </a:p>
        </p:txBody>
      </p:sp>
      <p:cxnSp>
        <p:nvCxnSpPr>
          <p:cNvPr id="6" name="直接连接符 5"/>
          <p:cNvCxnSpPr>
            <a:stCxn id="5" idx="7"/>
            <a:endCxn id="15" idx="3"/>
          </p:cNvCxnSpPr>
          <p:nvPr/>
        </p:nvCxnSpPr>
        <p:spPr>
          <a:xfrm flipV="1">
            <a:off x="2861225" y="2134823"/>
            <a:ext cx="1163293" cy="711342"/>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5" idx="5"/>
          </p:cNvCxnSpPr>
          <p:nvPr/>
        </p:nvCxnSpPr>
        <p:spPr>
          <a:xfrm>
            <a:off x="2861225" y="4042335"/>
            <a:ext cx="1060535" cy="590202"/>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18" idx="2"/>
          </p:cNvCxnSpPr>
          <p:nvPr/>
        </p:nvCxnSpPr>
        <p:spPr>
          <a:xfrm flipV="1">
            <a:off x="3071813" y="2954614"/>
            <a:ext cx="2251392" cy="482908"/>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endCxn id="22" idx="1"/>
          </p:cNvCxnSpPr>
          <p:nvPr/>
        </p:nvCxnSpPr>
        <p:spPr>
          <a:xfrm>
            <a:off x="3027045" y="3689778"/>
            <a:ext cx="3013075" cy="533401"/>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4760595" y="1306671"/>
            <a:ext cx="3916680" cy="1070610"/>
            <a:chOff x="2164" y="3656"/>
            <a:chExt cx="6168" cy="1686"/>
          </a:xfrm>
        </p:grpSpPr>
        <p:sp>
          <p:nvSpPr>
            <p:cNvPr id="11"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fontAlgn="auto">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rPr>
                <a:t>标题</a:t>
              </a:r>
              <a:endParaRPr lang="zh-CN" altLang="en-US" sz="2000" b="1" dirty="0">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endParaRPr>
            </a:p>
          </p:txBody>
        </p:sp>
        <p:sp>
          <p:nvSpPr>
            <p:cNvPr id="12" name="文本框 22"/>
            <p:cNvSpPr txBox="1"/>
            <p:nvPr/>
          </p:nvSpPr>
          <p:spPr>
            <a:xfrm flipH="1">
              <a:off x="2164" y="4269"/>
              <a:ext cx="6168" cy="1073"/>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标题一般由请示单位、事由、文种或事由和文种组成。</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grpSp>
      <p:sp>
        <p:nvSpPr>
          <p:cNvPr id="13" name="文本框 17"/>
          <p:cNvSpPr txBox="1"/>
          <p:nvPr/>
        </p:nvSpPr>
        <p:spPr>
          <a:xfrm>
            <a:off x="1565275" y="3004185"/>
            <a:ext cx="1490980"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solidFill>
                  <a:srgbClr val="1D323E"/>
                </a:solidFill>
                <a:latin typeface="微软雅黑" panose="020B0503020204020204" pitchFamily="34" charset="-122"/>
                <a:ea typeface="微软雅黑" panose="020B0503020204020204" pitchFamily="34" charset="-122"/>
              </a:rPr>
              <a:t>（四）请示的结构与写作方法</a:t>
            </a:r>
            <a:endParaRPr lang="zh-CN" altLang="en-US" dirty="0">
              <a:solidFill>
                <a:srgbClr val="1D323E"/>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921760" y="1535906"/>
            <a:ext cx="701675" cy="701675"/>
            <a:chOff x="3921760" y="1247150"/>
            <a:chExt cx="701675" cy="701675"/>
          </a:xfrm>
        </p:grpSpPr>
        <p:sp>
          <p:nvSpPr>
            <p:cNvPr id="15" name="椭圆 14"/>
            <p:cNvSpPr/>
            <p:nvPr/>
          </p:nvSpPr>
          <p:spPr>
            <a:xfrm>
              <a:off x="3921760" y="1247150"/>
              <a:ext cx="701675" cy="701675"/>
            </a:xfrm>
            <a:prstGeom prst="ellipse">
              <a:avLst/>
            </a:prstGeom>
            <a:noFill/>
            <a:ln w="1905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endParaRPr>
            </a:p>
          </p:txBody>
        </p:sp>
        <p:sp>
          <p:nvSpPr>
            <p:cNvPr id="16" name="文本框 18"/>
            <p:cNvSpPr txBox="1"/>
            <p:nvPr/>
          </p:nvSpPr>
          <p:spPr>
            <a:xfrm>
              <a:off x="3937000" y="1306205"/>
              <a:ext cx="67056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dirty="0">
                  <a:solidFill>
                    <a:srgbClr val="1D323E"/>
                  </a:solidFill>
                  <a:latin typeface="Impact" panose="020B0806030902050204" pitchFamily="34" charset="0"/>
                </a:rPr>
                <a:t>01</a:t>
              </a:r>
              <a:endParaRPr lang="en-US" altLang="zh-CN" sz="3200" dirty="0">
                <a:solidFill>
                  <a:srgbClr val="1D323E"/>
                </a:solidFill>
                <a:latin typeface="Impact" panose="020B0806030902050204" pitchFamily="34" charset="0"/>
              </a:endParaRPr>
            </a:p>
          </p:txBody>
        </p:sp>
      </p:grpSp>
      <p:grpSp>
        <p:nvGrpSpPr>
          <p:cNvPr id="17" name="组合 16"/>
          <p:cNvGrpSpPr/>
          <p:nvPr/>
        </p:nvGrpSpPr>
        <p:grpSpPr>
          <a:xfrm>
            <a:off x="5323205" y="2603776"/>
            <a:ext cx="701675" cy="701675"/>
            <a:chOff x="5323205" y="2395230"/>
            <a:chExt cx="701675" cy="701675"/>
          </a:xfrm>
        </p:grpSpPr>
        <p:sp>
          <p:nvSpPr>
            <p:cNvPr id="18" name="椭圆 17"/>
            <p:cNvSpPr/>
            <p:nvPr/>
          </p:nvSpPr>
          <p:spPr>
            <a:xfrm>
              <a:off x="5323205" y="2395230"/>
              <a:ext cx="701675" cy="701675"/>
            </a:xfrm>
            <a:prstGeom prst="ellipse">
              <a:avLst/>
            </a:prstGeom>
            <a:noFill/>
            <a:ln w="1905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endParaRPr>
            </a:p>
          </p:txBody>
        </p:sp>
        <p:sp>
          <p:nvSpPr>
            <p:cNvPr id="19" name="文本框 19"/>
            <p:cNvSpPr txBox="1"/>
            <p:nvPr/>
          </p:nvSpPr>
          <p:spPr>
            <a:xfrm>
              <a:off x="5339080" y="2454285"/>
              <a:ext cx="67056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a:solidFill>
                    <a:srgbClr val="1D323E"/>
                  </a:solidFill>
                  <a:latin typeface="Impact" panose="020B0806030902050204" pitchFamily="34" charset="0"/>
                </a:rPr>
                <a:t>02</a:t>
              </a:r>
              <a:endParaRPr lang="en-US" altLang="zh-CN" sz="3200">
                <a:solidFill>
                  <a:srgbClr val="1D323E"/>
                </a:solidFill>
                <a:latin typeface="Impact" panose="020B0806030902050204" pitchFamily="34" charset="0"/>
              </a:endParaRPr>
            </a:p>
          </p:txBody>
        </p:sp>
      </p:grpSp>
      <p:grpSp>
        <p:nvGrpSpPr>
          <p:cNvPr id="20" name="组合 19"/>
          <p:cNvGrpSpPr/>
          <p:nvPr/>
        </p:nvGrpSpPr>
        <p:grpSpPr>
          <a:xfrm>
            <a:off x="6024880" y="3872341"/>
            <a:ext cx="701675" cy="701675"/>
            <a:chOff x="6024880" y="3984635"/>
            <a:chExt cx="701675" cy="701675"/>
          </a:xfrm>
        </p:grpSpPr>
        <p:sp>
          <p:nvSpPr>
            <p:cNvPr id="21" name="椭圆 20"/>
            <p:cNvSpPr/>
            <p:nvPr/>
          </p:nvSpPr>
          <p:spPr>
            <a:xfrm>
              <a:off x="6024880" y="3984635"/>
              <a:ext cx="701675" cy="701675"/>
            </a:xfrm>
            <a:prstGeom prst="ellipse">
              <a:avLst/>
            </a:prstGeom>
            <a:noFill/>
            <a:ln w="1905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endParaRPr>
            </a:p>
          </p:txBody>
        </p:sp>
        <p:sp>
          <p:nvSpPr>
            <p:cNvPr id="22" name="文本框 20"/>
            <p:cNvSpPr txBox="1"/>
            <p:nvPr/>
          </p:nvSpPr>
          <p:spPr>
            <a:xfrm>
              <a:off x="6040120" y="4043690"/>
              <a:ext cx="67056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a:solidFill>
                    <a:srgbClr val="1D323E"/>
                  </a:solidFill>
                  <a:latin typeface="Impact" panose="020B0806030902050204" pitchFamily="34" charset="0"/>
                </a:rPr>
                <a:t>03</a:t>
              </a:r>
              <a:endParaRPr lang="en-US" altLang="zh-CN" sz="3200">
                <a:solidFill>
                  <a:srgbClr val="1D323E"/>
                </a:solidFill>
                <a:latin typeface="Impact" panose="020B0806030902050204" pitchFamily="34" charset="0"/>
              </a:endParaRPr>
            </a:p>
          </p:txBody>
        </p:sp>
      </p:grpSp>
      <p:grpSp>
        <p:nvGrpSpPr>
          <p:cNvPr id="23" name="组合 22"/>
          <p:cNvGrpSpPr/>
          <p:nvPr/>
        </p:nvGrpSpPr>
        <p:grpSpPr>
          <a:xfrm>
            <a:off x="3815080" y="4573482"/>
            <a:ext cx="701675" cy="701675"/>
            <a:chOff x="3815080" y="4798070"/>
            <a:chExt cx="701675" cy="701675"/>
          </a:xfrm>
        </p:grpSpPr>
        <p:sp>
          <p:nvSpPr>
            <p:cNvPr id="24" name="椭圆 23"/>
            <p:cNvSpPr/>
            <p:nvPr/>
          </p:nvSpPr>
          <p:spPr>
            <a:xfrm>
              <a:off x="3815080" y="4798070"/>
              <a:ext cx="701675" cy="701675"/>
            </a:xfrm>
            <a:prstGeom prst="ellipse">
              <a:avLst/>
            </a:prstGeom>
            <a:noFill/>
            <a:ln w="1905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endParaRPr>
            </a:p>
          </p:txBody>
        </p:sp>
        <p:sp>
          <p:nvSpPr>
            <p:cNvPr id="25" name="文本框 21"/>
            <p:cNvSpPr txBox="1"/>
            <p:nvPr/>
          </p:nvSpPr>
          <p:spPr>
            <a:xfrm>
              <a:off x="3830320" y="4857125"/>
              <a:ext cx="67056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a:solidFill>
                    <a:srgbClr val="1D323E"/>
                  </a:solidFill>
                  <a:latin typeface="Impact" panose="020B0806030902050204" pitchFamily="34" charset="0"/>
                </a:rPr>
                <a:t>04</a:t>
              </a:r>
              <a:endParaRPr lang="en-US" altLang="zh-CN" sz="3200">
                <a:solidFill>
                  <a:srgbClr val="1D323E"/>
                </a:solidFill>
                <a:latin typeface="Impact" panose="020B0806030902050204" pitchFamily="34" charset="0"/>
              </a:endParaRPr>
            </a:p>
          </p:txBody>
        </p:sp>
      </p:grpSp>
      <p:grpSp>
        <p:nvGrpSpPr>
          <p:cNvPr id="26" name="组合 25"/>
          <p:cNvGrpSpPr/>
          <p:nvPr/>
        </p:nvGrpSpPr>
        <p:grpSpPr>
          <a:xfrm>
            <a:off x="6156960" y="2603776"/>
            <a:ext cx="3916680" cy="1070610"/>
            <a:chOff x="2164" y="3656"/>
            <a:chExt cx="6168" cy="1686"/>
          </a:xfrm>
        </p:grpSpPr>
        <p:sp>
          <p:nvSpPr>
            <p:cNvPr id="27"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rPr>
                <a:t>主送机关</a:t>
              </a:r>
              <a:endParaRPr lang="zh-CN" altLang="en-US" sz="2000" b="1" dirty="0">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endParaRPr>
            </a:p>
          </p:txBody>
        </p:sp>
        <p:sp>
          <p:nvSpPr>
            <p:cNvPr id="28" name="文本框 22"/>
            <p:cNvSpPr txBox="1"/>
            <p:nvPr/>
          </p:nvSpPr>
          <p:spPr>
            <a:xfrm flipH="1">
              <a:off x="2164" y="4269"/>
              <a:ext cx="6168" cy="1073"/>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主送机关为直属上级机关，即一般只报一个主管的领导机关。</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grpSp>
      <p:grpSp>
        <p:nvGrpSpPr>
          <p:cNvPr id="29" name="组合 28"/>
          <p:cNvGrpSpPr/>
          <p:nvPr/>
        </p:nvGrpSpPr>
        <p:grpSpPr>
          <a:xfrm>
            <a:off x="6858000" y="3872341"/>
            <a:ext cx="4787900" cy="1070610"/>
            <a:chOff x="2164" y="3656"/>
            <a:chExt cx="7540" cy="1686"/>
          </a:xfrm>
        </p:grpSpPr>
        <p:sp>
          <p:nvSpPr>
            <p:cNvPr id="30"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rPr>
                <a:t>正文</a:t>
              </a:r>
              <a:endParaRPr lang="zh-CN" altLang="en-US" sz="2000" b="1" dirty="0">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endParaRPr>
            </a:p>
          </p:txBody>
        </p:sp>
        <p:sp>
          <p:nvSpPr>
            <p:cNvPr id="31" name="文本框 22"/>
            <p:cNvSpPr txBox="1"/>
            <p:nvPr/>
          </p:nvSpPr>
          <p:spPr>
            <a:xfrm flipH="1">
              <a:off x="2164" y="4269"/>
              <a:ext cx="7540" cy="1073"/>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正文一般由三个部分组成。</a:t>
              </a:r>
              <a:endPar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（1）请示缘由；（2）请示事项；（3）请示要求。</a:t>
              </a:r>
              <a:endPar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grpSp>
      <p:grpSp>
        <p:nvGrpSpPr>
          <p:cNvPr id="32" name="组合 31"/>
          <p:cNvGrpSpPr/>
          <p:nvPr/>
        </p:nvGrpSpPr>
        <p:grpSpPr>
          <a:xfrm>
            <a:off x="4607560" y="4903047"/>
            <a:ext cx="3916680" cy="1070610"/>
            <a:chOff x="2164" y="3656"/>
            <a:chExt cx="6168" cy="1686"/>
          </a:xfrm>
        </p:grpSpPr>
        <p:sp>
          <p:nvSpPr>
            <p:cNvPr id="33"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rPr>
                <a:t>落款</a:t>
              </a:r>
              <a:endParaRPr lang="zh-CN" altLang="en-US" sz="2000" b="1" dirty="0">
                <a:solidFill>
                  <a:srgbClr val="1D323E"/>
                </a:solidFill>
                <a:latin typeface="微软雅黑 Light" panose="020B0502040204020203" pitchFamily="34" charset="-122"/>
                <a:ea typeface="微软雅黑 Light" panose="020B0502040204020203" pitchFamily="34" charset="-122"/>
                <a:sym typeface="Arial" panose="020B0604020202020204" pitchFamily="34" charset="0"/>
              </a:endParaRPr>
            </a:p>
          </p:txBody>
        </p:sp>
        <p:sp>
          <p:nvSpPr>
            <p:cNvPr id="34" name="文本框 22"/>
            <p:cNvSpPr txBox="1"/>
            <p:nvPr/>
          </p:nvSpPr>
          <p:spPr>
            <a:xfrm flipH="1">
              <a:off x="2164" y="4269"/>
              <a:ext cx="6168" cy="1073"/>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在正文右下方标明发文机关名称，加盖印章，写明发文日期。</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一、请示</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383095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（五）请示的写作要求</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（1）一事一请示。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（2）单头请示。一般只主送一个上级领导机关或主管部门，不多处主送，如果需要，可以抄送有关机关。这就可以避免出现推诿、扯皮的现象。</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（3）不越级请示。尽管请示者都有急于得到答复的心理，但是必须遵循行文规则，一般不得越级请示。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（4）不抄送下级机关。请示是上行公文，行文时不得同时抄送下级以免造成工作混乱，更不能要求下级机关执行上级机关未批准和批复的事项。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4" name="图片 113"/>
          <p:cNvPicPr/>
          <p:nvPr/>
        </p:nvPicPr>
        <p:blipFill>
          <a:blip r:embed="rId1"/>
          <a:stretch>
            <a:fillRect/>
          </a:stretch>
        </p:blipFill>
        <p:spPr>
          <a:xfrm>
            <a:off x="7044690" y="1017270"/>
            <a:ext cx="3155315" cy="49936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blinds(horizontal)">
                                      <p:cBhvr>
                                        <p:cTn id="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一、请示</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6653530" cy="49390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（六）请示和报告的区别</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（1）请示用于向上级机关请求指导、批准，上级接文后一定要给予批复；报告则用于向上级机关汇报工作、反映情况、提出建议，供上级了解情况，为上级提供信息和经验，上级机关接文后，不一定给予批复。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请示内容具体单一，要求一文一事，必须提出明确的请求事项；报告内容较广泛，可一文一事，也可反映多方面情况，但不能在报告中写入请示事项，也不能请求上级批复。请示起因、事项和结语缺一不可；报告行文较长，结构安排不拘一格，因文而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请示涉及事项是没有进行的，等上级批复后才能处理，必须事前行文，不能先斩后奏；报告涉及事项大多已过去或正在进行中，可以事后行文，也可以事中行文。请示时间性要求强，报告时间性要求一般较差。</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（4）请求批准性请示，上级未做出答复前，成文单位无权安排和办理；批转性报告在上级未作答复前，成文单位即可进行安排和部署。</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5" name="图片 114"/>
          <p:cNvPicPr/>
          <p:nvPr/>
        </p:nvPicPr>
        <p:blipFill>
          <a:blip r:embed="rId1"/>
          <a:stretch>
            <a:fillRect/>
          </a:stretch>
        </p:blipFill>
        <p:spPr>
          <a:xfrm>
            <a:off x="7854950" y="1203325"/>
            <a:ext cx="3183255" cy="45669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二、批复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701030" cy="8756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（一）批复的概念</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批复是用于“答复下级机关请示事项”的一种行政公文。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6" name="图片 115"/>
          <p:cNvPicPr/>
          <p:nvPr/>
        </p:nvPicPr>
        <p:blipFill>
          <a:blip r:embed="rId1"/>
          <a:stretch>
            <a:fillRect/>
          </a:stretch>
        </p:blipFill>
        <p:spPr>
          <a:xfrm>
            <a:off x="779145" y="2069465"/>
            <a:ext cx="5723890" cy="3444240"/>
          </a:xfrm>
          <a:prstGeom prst="rect">
            <a:avLst/>
          </a:prstGeom>
          <a:noFill/>
          <a:ln w="9525">
            <a:noFill/>
          </a:ln>
        </p:spPr>
      </p:pic>
      <p:pic>
        <p:nvPicPr>
          <p:cNvPr id="117" name="图片 116"/>
          <p:cNvPicPr/>
          <p:nvPr/>
        </p:nvPicPr>
        <p:blipFill>
          <a:blip r:embed="rId2"/>
          <a:stretch>
            <a:fillRect/>
          </a:stretch>
        </p:blipFill>
        <p:spPr>
          <a:xfrm>
            <a:off x="6745605" y="884555"/>
            <a:ext cx="3738245" cy="50882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down)">
                                      <p:cBhvr>
                                        <p:cTn id="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二、批复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931545"/>
            <a:ext cx="5701030" cy="5067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（二）批复的特点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8" name="椭圆 57"/>
          <p:cNvSpPr/>
          <p:nvPr>
            <p:custDataLst>
              <p:tags r:id="rId1"/>
            </p:custDataLst>
          </p:nvPr>
        </p:nvSpPr>
        <p:spPr>
          <a:xfrm>
            <a:off x="4503195" y="2364515"/>
            <a:ext cx="3185609" cy="3185608"/>
          </a:xfrm>
          <a:prstGeom prst="ellipse">
            <a:avLst/>
          </a:prstGeom>
          <a:noFill/>
          <a:ln w="25400">
            <a:solidFill>
              <a:sysClr val="window" lastClr="FFFFFF">
                <a:lumMod val="85000"/>
              </a:sys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custDataLst>
              <p:tags r:id="rId2"/>
            </p:custDataLst>
          </p:nvPr>
        </p:nvSpPr>
        <p:spPr>
          <a:xfrm>
            <a:off x="4909204" y="2770524"/>
            <a:ext cx="2373591" cy="2373590"/>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custDataLst>
              <p:tags r:id="rId3"/>
            </p:custDataLst>
          </p:nvPr>
        </p:nvSpPr>
        <p:spPr>
          <a:xfrm rot="3600000">
            <a:off x="4520104" y="2673317"/>
            <a:ext cx="585163" cy="585161"/>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KSO_Shape"/>
          <p:cNvSpPr/>
          <p:nvPr>
            <p:custDataLst>
              <p:tags r:id="rId4"/>
            </p:custDataLst>
          </p:nvPr>
        </p:nvSpPr>
        <p:spPr>
          <a:xfrm>
            <a:off x="4672435" y="2835230"/>
            <a:ext cx="280500" cy="261332"/>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custDataLst>
              <p:tags r:id="rId5"/>
            </p:custDataLst>
          </p:nvPr>
        </p:nvSpPr>
        <p:spPr>
          <a:xfrm>
            <a:off x="4520103" y="4598354"/>
            <a:ext cx="585163" cy="585163"/>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KSO_Shape"/>
          <p:cNvSpPr/>
          <p:nvPr>
            <p:custDataLst>
              <p:tags r:id="rId6"/>
            </p:custDataLst>
          </p:nvPr>
        </p:nvSpPr>
        <p:spPr>
          <a:xfrm>
            <a:off x="4695278" y="4751878"/>
            <a:ext cx="230834" cy="278112"/>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ysClr val="window" lastClr="FFFFFF"/>
          </a:solidFill>
          <a:ln w="12700">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custDataLst>
              <p:tags r:id="rId7"/>
            </p:custDataLst>
          </p:nvPr>
        </p:nvSpPr>
        <p:spPr>
          <a:xfrm>
            <a:off x="7080398" y="2673316"/>
            <a:ext cx="585163" cy="585163"/>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KSO_Shape"/>
          <p:cNvSpPr>
            <a:spLocks noChangeArrowheads="1"/>
          </p:cNvSpPr>
          <p:nvPr>
            <p:custDataLst>
              <p:tags r:id="rId8"/>
            </p:custDataLst>
          </p:nvPr>
        </p:nvSpPr>
        <p:spPr bwMode="auto">
          <a:xfrm>
            <a:off x="7257134" y="2851595"/>
            <a:ext cx="231690" cy="228602"/>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custDataLst>
              <p:tags r:id="rId9"/>
            </p:custDataLst>
          </p:nvPr>
        </p:nvSpPr>
        <p:spPr>
          <a:xfrm rot="3600000">
            <a:off x="7080398" y="4598353"/>
            <a:ext cx="585163" cy="585161"/>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KSO_Shape"/>
          <p:cNvSpPr/>
          <p:nvPr>
            <p:custDataLst>
              <p:tags r:id="rId10"/>
            </p:custDataLst>
          </p:nvPr>
        </p:nvSpPr>
        <p:spPr bwMode="auto">
          <a:xfrm>
            <a:off x="7233599" y="4752362"/>
            <a:ext cx="268494" cy="264466"/>
          </a:xfrm>
          <a:custGeom>
            <a:avLst/>
            <a:gdLst>
              <a:gd name="T0" fmla="*/ 2147483646 w 6140"/>
              <a:gd name="T1" fmla="*/ 2147483646 h 6040"/>
              <a:gd name="T2" fmla="*/ 2147483646 w 6140"/>
              <a:gd name="T3" fmla="*/ 2147483646 h 6040"/>
              <a:gd name="T4" fmla="*/ 2147483646 w 6140"/>
              <a:gd name="T5" fmla="*/ 2147483646 h 6040"/>
              <a:gd name="T6" fmla="*/ 2147483646 w 6140"/>
              <a:gd name="T7" fmla="*/ 2147483646 h 6040"/>
              <a:gd name="T8" fmla="*/ 2147483646 w 6140"/>
              <a:gd name="T9" fmla="*/ 2147483646 h 6040"/>
              <a:gd name="T10" fmla="*/ 2147483646 w 6140"/>
              <a:gd name="T11" fmla="*/ 2147483646 h 6040"/>
              <a:gd name="T12" fmla="*/ 2147483646 w 6140"/>
              <a:gd name="T13" fmla="*/ 2147483646 h 6040"/>
              <a:gd name="T14" fmla="*/ 2147483646 w 6140"/>
              <a:gd name="T15" fmla="*/ 2147483646 h 6040"/>
              <a:gd name="T16" fmla="*/ 2147483646 w 6140"/>
              <a:gd name="T17" fmla="*/ 2147483646 h 6040"/>
              <a:gd name="T18" fmla="*/ 2147483646 w 6140"/>
              <a:gd name="T19" fmla="*/ 2147483646 h 6040"/>
              <a:gd name="T20" fmla="*/ 2147483646 w 6140"/>
              <a:gd name="T21" fmla="*/ 2147483646 h 6040"/>
              <a:gd name="T22" fmla="*/ 2147483646 w 6140"/>
              <a:gd name="T23" fmla="*/ 2147483646 h 6040"/>
              <a:gd name="T24" fmla="*/ 2147483646 w 6140"/>
              <a:gd name="T25" fmla="*/ 2147483646 h 6040"/>
              <a:gd name="T26" fmla="*/ 2147483646 w 6140"/>
              <a:gd name="T27" fmla="*/ 2147483646 h 6040"/>
              <a:gd name="T28" fmla="*/ 298699967 w 6140"/>
              <a:gd name="T29" fmla="*/ 2147483646 h 6040"/>
              <a:gd name="T30" fmla="*/ 836224881 w 6140"/>
              <a:gd name="T31" fmla="*/ 2147483646 h 6040"/>
              <a:gd name="T32" fmla="*/ 2147483646 w 6140"/>
              <a:gd name="T33" fmla="*/ 89854040 h 6040"/>
              <a:gd name="T34" fmla="*/ 2147483646 w 6140"/>
              <a:gd name="T35" fmla="*/ 1707904638 h 6040"/>
              <a:gd name="T36" fmla="*/ 2147483646 w 6140"/>
              <a:gd name="T37" fmla="*/ 2147483646 h 6040"/>
              <a:gd name="T38" fmla="*/ 2147483646 w 6140"/>
              <a:gd name="T39" fmla="*/ 2147483646 h 6040"/>
              <a:gd name="T40" fmla="*/ 2147483646 w 6140"/>
              <a:gd name="T41" fmla="*/ 2147483646 h 6040"/>
              <a:gd name="T42" fmla="*/ 2147483646 w 6140"/>
              <a:gd name="T43" fmla="*/ 2147483646 h 6040"/>
              <a:gd name="T44" fmla="*/ 2147483646 w 6140"/>
              <a:gd name="T45" fmla="*/ 2147483646 h 6040"/>
              <a:gd name="T46" fmla="*/ 2147483646 w 6140"/>
              <a:gd name="T47" fmla="*/ 2147483646 h 6040"/>
              <a:gd name="T48" fmla="*/ 2147483646 w 6140"/>
              <a:gd name="T49" fmla="*/ 2147483646 h 6040"/>
              <a:gd name="T50" fmla="*/ 2147483646 w 6140"/>
              <a:gd name="T51" fmla="*/ 2147483646 h 6040"/>
              <a:gd name="T52" fmla="*/ 2147483646 w 6140"/>
              <a:gd name="T53" fmla="*/ 2147483646 h 6040"/>
              <a:gd name="T54" fmla="*/ 2147483646 w 6140"/>
              <a:gd name="T55" fmla="*/ 2147483646 h 6040"/>
              <a:gd name="T56" fmla="*/ 2147483646 w 6140"/>
              <a:gd name="T57" fmla="*/ 2147483646 h 6040"/>
              <a:gd name="T58" fmla="*/ 2147483646 w 6140"/>
              <a:gd name="T59" fmla="*/ 2147483646 h 6040"/>
              <a:gd name="T60" fmla="*/ 2147483646 w 6140"/>
              <a:gd name="T61" fmla="*/ 2147483646 h 6040"/>
              <a:gd name="T62" fmla="*/ 2147483646 w 6140"/>
              <a:gd name="T63" fmla="*/ 2147483646 h 6040"/>
              <a:gd name="T64" fmla="*/ 2147483646 w 6140"/>
              <a:gd name="T65" fmla="*/ 2147483646 h 6040"/>
              <a:gd name="T66" fmla="*/ 2147483646 w 6140"/>
              <a:gd name="T67" fmla="*/ 2147483646 h 6040"/>
              <a:gd name="T68" fmla="*/ 2147483646 w 6140"/>
              <a:gd name="T69" fmla="*/ 2147483646 h 6040"/>
              <a:gd name="T70" fmla="*/ 2147483646 w 6140"/>
              <a:gd name="T71" fmla="*/ 2147483646 h 6040"/>
              <a:gd name="T72" fmla="*/ 2147483646 w 6140"/>
              <a:gd name="T73" fmla="*/ 2147483646 h 6040"/>
              <a:gd name="T74" fmla="*/ 2147483646 w 6140"/>
              <a:gd name="T75" fmla="*/ 2147483646 h 6040"/>
              <a:gd name="T76" fmla="*/ 2147483646 w 6140"/>
              <a:gd name="T77" fmla="*/ 2147483646 h 6040"/>
              <a:gd name="T78" fmla="*/ 2147483646 w 6140"/>
              <a:gd name="T79" fmla="*/ 2147483646 h 6040"/>
              <a:gd name="T80" fmla="*/ 2147483646 w 6140"/>
              <a:gd name="T81" fmla="*/ 2147483646 h 6040"/>
              <a:gd name="T82" fmla="*/ 2147483646 w 6140"/>
              <a:gd name="T83" fmla="*/ 2147483646 h 6040"/>
              <a:gd name="T84" fmla="*/ 2147483646 w 6140"/>
              <a:gd name="T85" fmla="*/ 2147483646 h 6040"/>
              <a:gd name="T86" fmla="*/ 2147483646 w 6140"/>
              <a:gd name="T87" fmla="*/ 2147483646 h 6040"/>
              <a:gd name="T88" fmla="*/ 2147483646 w 6140"/>
              <a:gd name="T89" fmla="*/ 2147483646 h 6040"/>
              <a:gd name="T90" fmla="*/ 2147483646 w 6140"/>
              <a:gd name="T91" fmla="*/ 2147483646 h 6040"/>
              <a:gd name="T92" fmla="*/ 2147483646 w 6140"/>
              <a:gd name="T93" fmla="*/ 2147483646 h 6040"/>
              <a:gd name="T94" fmla="*/ 2147483646 w 6140"/>
              <a:gd name="T95" fmla="*/ 2147483646 h 6040"/>
              <a:gd name="T96" fmla="*/ 2147483646 w 6140"/>
              <a:gd name="T97" fmla="*/ 2147483646 h 6040"/>
              <a:gd name="T98" fmla="*/ 2147483646 w 6140"/>
              <a:gd name="T99" fmla="*/ 2147483646 h 6040"/>
              <a:gd name="T100" fmla="*/ 2147483646 w 6140"/>
              <a:gd name="T101" fmla="*/ 2147483646 h 6040"/>
              <a:gd name="T102" fmla="*/ 2147483646 w 6140"/>
              <a:gd name="T103" fmla="*/ 2147483646 h 6040"/>
              <a:gd name="T104" fmla="*/ 2147483646 w 6140"/>
              <a:gd name="T105" fmla="*/ 2147483646 h 6040"/>
              <a:gd name="T106" fmla="*/ 2147483646 w 6140"/>
              <a:gd name="T107" fmla="*/ 2147483646 h 6040"/>
              <a:gd name="T108" fmla="*/ 2147483646 w 6140"/>
              <a:gd name="T109" fmla="*/ 2147483646 h 6040"/>
              <a:gd name="T110" fmla="*/ 2147483646 w 6140"/>
              <a:gd name="T111" fmla="*/ 2147483646 h 6040"/>
              <a:gd name="T112" fmla="*/ 2147483646 w 6140"/>
              <a:gd name="T113" fmla="*/ 2147483646 h 6040"/>
              <a:gd name="T114" fmla="*/ 2147483646 w 6140"/>
              <a:gd name="T115" fmla="*/ 2147483646 h 6040"/>
              <a:gd name="T116" fmla="*/ 2147483646 w 6140"/>
              <a:gd name="T117" fmla="*/ 2147483646 h 6040"/>
              <a:gd name="T118" fmla="*/ 2147483646 w 6140"/>
              <a:gd name="T119" fmla="*/ 2147483646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矩形 62"/>
          <p:cNvSpPr/>
          <p:nvPr>
            <p:custDataLst>
              <p:tags r:id="rId11"/>
            </p:custDataLst>
          </p:nvPr>
        </p:nvSpPr>
        <p:spPr>
          <a:xfrm>
            <a:off x="848360" y="2069465"/>
            <a:ext cx="3472180" cy="1918335"/>
          </a:xfrm>
          <a:prstGeom prst="rect">
            <a:avLst/>
          </a:prstGeom>
        </p:spPr>
        <p:txBody>
          <a:bodyPr wrap="square" lIns="91440" tIns="0" rIns="91440" bIns="45720"/>
          <a:lstStyle/>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批复的写作以下级的请示为前提，它是专门用于答复下级机关请示事项的行政公文，先有上报的请示，后有下发的批复，一来一往，被动行文，这一点与其他行政公文有所不同。</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矩形 63"/>
          <p:cNvSpPr/>
          <p:nvPr>
            <p:custDataLst>
              <p:tags r:id="rId12"/>
            </p:custDataLst>
          </p:nvPr>
        </p:nvSpPr>
        <p:spPr>
          <a:xfrm>
            <a:off x="848477" y="1673036"/>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8590CA"/>
                </a:solidFill>
                <a:latin typeface="Arial" panose="020B0604020202020204" pitchFamily="34" charset="0"/>
                <a:ea typeface="微软雅黑" panose="020B0503020204020204" pitchFamily="34" charset="-122"/>
                <a:sym typeface="Arial" panose="020B0604020202020204" pitchFamily="34" charset="0"/>
              </a:rPr>
              <a:t>1. 行文具有被动性</a:t>
            </a:r>
            <a:endParaRPr lang="zh-CN" altLang="en-US" b="1" spc="300">
              <a:solidFill>
                <a:srgbClr val="8590CA"/>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custDataLst>
              <p:tags r:id="rId13"/>
            </p:custDataLst>
          </p:nvPr>
        </p:nvSpPr>
        <p:spPr>
          <a:xfrm>
            <a:off x="848360" y="4537075"/>
            <a:ext cx="3472815" cy="1635125"/>
          </a:xfrm>
          <a:prstGeom prst="rect">
            <a:avLst/>
          </a:prstGeom>
        </p:spPr>
        <p:txBody>
          <a:bodyPr wrap="square" lIns="91440" tIns="0" rIns="91440" bIns="45720"/>
          <a:lstStyle/>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批复表示的是上级机关的结论性意见，下级机关对上级机关的答复必须认真贯彻执行，不得违背，批复的效用在这方面类似命令、决定，带有很强的权威性。</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custDataLst>
              <p:tags r:id="rId14"/>
            </p:custDataLst>
          </p:nvPr>
        </p:nvSpPr>
        <p:spPr>
          <a:xfrm>
            <a:off x="848477" y="4132755"/>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7AC2C7"/>
                </a:solidFill>
                <a:latin typeface="Arial" panose="020B0604020202020204" pitchFamily="34" charset="0"/>
                <a:ea typeface="微软雅黑" panose="020B0503020204020204" pitchFamily="34" charset="-122"/>
                <a:sym typeface="Arial" panose="020B0604020202020204" pitchFamily="34" charset="0"/>
              </a:rPr>
              <a:t>3. 效用的权威性</a:t>
            </a:r>
            <a:endParaRPr lang="zh-CN" altLang="en-US" b="1" spc="300">
              <a:solidFill>
                <a:srgbClr val="7AC2C7"/>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custDataLst>
              <p:tags r:id="rId15"/>
            </p:custDataLst>
          </p:nvPr>
        </p:nvSpPr>
        <p:spPr>
          <a:xfrm>
            <a:off x="8032750" y="2291715"/>
            <a:ext cx="3256915" cy="1617980"/>
          </a:xfrm>
          <a:prstGeom prst="rect">
            <a:avLst/>
          </a:prstGeom>
        </p:spPr>
        <p:txBody>
          <a:bodyPr wrap="square" lIns="91440" tIns="0" rIns="91440" bIns="45720"/>
          <a:lstStyle/>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批复要针对请示事项表明是否同意或是否可行的态度，批复事项必须针对请示内容来答复，而不能另找与请示内容不相关的话题。</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9"/>
          <p:cNvSpPr/>
          <p:nvPr>
            <p:custDataLst>
              <p:tags r:id="rId16"/>
            </p:custDataLst>
          </p:nvPr>
        </p:nvSpPr>
        <p:spPr>
          <a:xfrm>
            <a:off x="8032946" y="1673036"/>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8EAADC"/>
                </a:solidFill>
                <a:latin typeface="Arial" panose="020B0604020202020204" pitchFamily="34" charset="0"/>
                <a:ea typeface="微软雅黑" panose="020B0503020204020204" pitchFamily="34" charset="-122"/>
                <a:sym typeface="Arial" panose="020B0604020202020204" pitchFamily="34" charset="0"/>
              </a:rPr>
              <a:t>2. 内容具有针对性</a:t>
            </a:r>
            <a:endParaRPr lang="zh-CN" altLang="en-US" b="1" spc="300">
              <a:solidFill>
                <a:srgbClr val="8EAADC"/>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矩形 51"/>
          <p:cNvSpPr/>
          <p:nvPr>
            <p:custDataLst>
              <p:tags r:id="rId17"/>
            </p:custDataLst>
          </p:nvPr>
        </p:nvSpPr>
        <p:spPr>
          <a:xfrm>
            <a:off x="8032750" y="4537075"/>
            <a:ext cx="3256915" cy="1012825"/>
          </a:xfrm>
          <a:prstGeom prst="rect">
            <a:avLst/>
          </a:prstGeom>
        </p:spPr>
        <p:txBody>
          <a:bodyPr wrap="square" lIns="91440" tIns="0" rIns="91440" bIns="45720">
            <a:normAutofit/>
          </a:bodyPr>
          <a:lstStyle/>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批复的内容要具体明确，不能有模棱两可的语言，使得请示单位无法处理。</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矩形 52"/>
          <p:cNvSpPr/>
          <p:nvPr>
            <p:custDataLst>
              <p:tags r:id="rId18"/>
            </p:custDataLst>
          </p:nvPr>
        </p:nvSpPr>
        <p:spPr>
          <a:xfrm>
            <a:off x="8032946" y="4132755"/>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79B6D3"/>
                </a:solidFill>
                <a:latin typeface="Arial" panose="020B0604020202020204" pitchFamily="34" charset="0"/>
                <a:ea typeface="微软雅黑" panose="020B0503020204020204" pitchFamily="34" charset="-122"/>
                <a:sym typeface="Arial" panose="020B0604020202020204" pitchFamily="34" charset="0"/>
              </a:rPr>
              <a:t>4. 态度的明确性</a:t>
            </a:r>
            <a:endParaRPr lang="zh-CN" altLang="en-US" b="1" spc="300">
              <a:solidFill>
                <a:srgbClr val="79B6D3"/>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mn-cs"/>
              </a:rPr>
              <a:t>01</a:t>
            </a:r>
            <a:endParaRPr kumimoji="0" lang="zh-CN" altLang="en-US"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决定</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二、批复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931545"/>
            <a:ext cx="5701030" cy="5067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（三）批复的结构与写作方法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grpSp>
        <p:nvGrpSpPr>
          <p:cNvPr id="41" name="组合 40"/>
          <p:cNvGrpSpPr/>
          <p:nvPr>
            <p:custDataLst>
              <p:tags r:id="rId1"/>
            </p:custDataLst>
          </p:nvPr>
        </p:nvGrpSpPr>
        <p:grpSpPr>
          <a:xfrm>
            <a:off x="11164900" y="753710"/>
            <a:ext cx="420495" cy="269282"/>
            <a:chOff x="11382102" y="604536"/>
            <a:chExt cx="420495" cy="269282"/>
          </a:xfrm>
        </p:grpSpPr>
        <p:sp>
          <p:nvSpPr>
            <p:cNvPr id="42" name="Line 16"/>
            <p:cNvSpPr>
              <a:spLocks noChangeShapeType="1"/>
            </p:cNvSpPr>
            <p:nvPr>
              <p:custDataLst>
                <p:tags r:id="rId2"/>
              </p:custDataLst>
            </p:nvPr>
          </p:nvSpPr>
          <p:spPr bwMode="auto">
            <a:xfrm flipH="1">
              <a:off x="11382102" y="604536"/>
              <a:ext cx="42049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 name="Line 17"/>
            <p:cNvSpPr>
              <a:spLocks noChangeShapeType="1"/>
            </p:cNvSpPr>
            <p:nvPr>
              <p:custDataLst>
                <p:tags r:id="rId3"/>
              </p:custDataLst>
            </p:nvPr>
          </p:nvSpPr>
          <p:spPr bwMode="auto">
            <a:xfrm flipH="1">
              <a:off x="11608525" y="739177"/>
              <a:ext cx="194072"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 name="Line 18"/>
            <p:cNvSpPr>
              <a:spLocks noChangeShapeType="1"/>
            </p:cNvSpPr>
            <p:nvPr>
              <p:custDataLst>
                <p:tags r:id="rId4"/>
              </p:custDataLst>
            </p:nvPr>
          </p:nvSpPr>
          <p:spPr bwMode="auto">
            <a:xfrm flipH="1">
              <a:off x="11500972" y="873818"/>
              <a:ext cx="30162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矩形 45"/>
          <p:cNvSpPr/>
          <p:nvPr>
            <p:custDataLst>
              <p:tags r:id="rId5"/>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sp>
        <p:nvSpPr>
          <p:cNvPr id="38" name="Oval 9"/>
          <p:cNvSpPr/>
          <p:nvPr>
            <p:custDataLst>
              <p:tags r:id="rId6"/>
            </p:custDataLst>
          </p:nvPr>
        </p:nvSpPr>
        <p:spPr>
          <a:xfrm>
            <a:off x="5686479" y="3143604"/>
            <a:ext cx="2390479" cy="2390478"/>
          </a:xfrm>
          <a:prstGeom prst="ellipse">
            <a:avLst/>
          </a:prstGeom>
          <a:solidFill>
            <a:srgbClr val="69A35B">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9" name="Oval 10"/>
          <p:cNvSpPr/>
          <p:nvPr>
            <p:custDataLst>
              <p:tags r:id="rId7"/>
            </p:custDataLst>
          </p:nvPr>
        </p:nvSpPr>
        <p:spPr>
          <a:xfrm>
            <a:off x="4239269" y="3143604"/>
            <a:ext cx="2390479" cy="2390478"/>
          </a:xfrm>
          <a:prstGeom prst="ellipse">
            <a:avLst/>
          </a:prstGeom>
          <a:solidFill>
            <a:srgbClr val="1AA3AA">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7" name="Oval 8"/>
          <p:cNvSpPr/>
          <p:nvPr>
            <p:custDataLst>
              <p:tags r:id="rId8"/>
            </p:custDataLst>
          </p:nvPr>
        </p:nvSpPr>
        <p:spPr>
          <a:xfrm>
            <a:off x="4239269" y="1697998"/>
            <a:ext cx="2390479" cy="2390478"/>
          </a:xfrm>
          <a:prstGeom prst="ellipse">
            <a:avLst/>
          </a:prstGeom>
          <a:solidFill>
            <a:srgbClr val="1F74AD">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24" name="Oval 8"/>
          <p:cNvSpPr/>
          <p:nvPr>
            <p:custDataLst>
              <p:tags r:id="rId9"/>
            </p:custDataLst>
          </p:nvPr>
        </p:nvSpPr>
        <p:spPr>
          <a:xfrm>
            <a:off x="5686479" y="1697998"/>
            <a:ext cx="2390479" cy="2390478"/>
          </a:xfrm>
          <a:prstGeom prst="ellipse">
            <a:avLst/>
          </a:prstGeom>
          <a:solidFill>
            <a:srgbClr val="9BBB59">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txBody>
          <a:bodyPr/>
          <a:lstStyle/>
          <a:p>
            <a:endParaRPr lang="zh-CN" altLang="en-US"/>
          </a:p>
        </p:txBody>
      </p:sp>
      <p:sp>
        <p:nvSpPr>
          <p:cNvPr id="35" name="Freeform 201"/>
          <p:cNvSpPr>
            <a:spLocks noEditPoints="1"/>
          </p:cNvSpPr>
          <p:nvPr>
            <p:custDataLst>
              <p:tags r:id="rId10"/>
            </p:custDataLst>
          </p:nvPr>
        </p:nvSpPr>
        <p:spPr bwMode="auto">
          <a:xfrm>
            <a:off x="5055650" y="2436132"/>
            <a:ext cx="630828" cy="698418"/>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36" name="Freeform 264"/>
          <p:cNvSpPr>
            <a:spLocks noEditPoints="1"/>
          </p:cNvSpPr>
          <p:nvPr>
            <p:custDataLst>
              <p:tags r:id="rId11"/>
            </p:custDataLst>
          </p:nvPr>
        </p:nvSpPr>
        <p:spPr bwMode="auto">
          <a:xfrm>
            <a:off x="5055650" y="4075486"/>
            <a:ext cx="630828" cy="698418"/>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8" name="Freeform 189"/>
          <p:cNvSpPr>
            <a:spLocks noEditPoints="1"/>
          </p:cNvSpPr>
          <p:nvPr>
            <p:custDataLst>
              <p:tags r:id="rId12"/>
            </p:custDataLst>
          </p:nvPr>
        </p:nvSpPr>
        <p:spPr bwMode="auto">
          <a:xfrm>
            <a:off x="6724986" y="4075486"/>
            <a:ext cx="630828" cy="698418"/>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40" name="Left-Right Arrow 19"/>
          <p:cNvSpPr/>
          <p:nvPr>
            <p:custDataLst>
              <p:tags r:id="rId13"/>
            </p:custDataLst>
          </p:nvPr>
        </p:nvSpPr>
        <p:spPr>
          <a:xfrm rot="16200000">
            <a:off x="5088304" y="343784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48" name="Left-Right Arrow 19"/>
          <p:cNvSpPr/>
          <p:nvPr>
            <p:custDataLst>
              <p:tags r:id="rId14"/>
            </p:custDataLst>
          </p:nvPr>
        </p:nvSpPr>
        <p:spPr>
          <a:xfrm>
            <a:off x="5875714" y="425299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10" name="Left-Right Arrow 19"/>
          <p:cNvSpPr/>
          <p:nvPr>
            <p:custDataLst>
              <p:tags r:id="rId15"/>
            </p:custDataLst>
          </p:nvPr>
        </p:nvSpPr>
        <p:spPr>
          <a:xfrm rot="5400000">
            <a:off x="6707212" y="343784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11" name="Left-Right Arrow 19"/>
          <p:cNvSpPr/>
          <p:nvPr>
            <p:custDataLst>
              <p:tags r:id="rId16"/>
            </p:custDataLst>
          </p:nvPr>
        </p:nvSpPr>
        <p:spPr>
          <a:xfrm>
            <a:off x="5901398" y="2721539"/>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grpSp>
        <p:nvGrpSpPr>
          <p:cNvPr id="14" name="组合 13"/>
          <p:cNvGrpSpPr/>
          <p:nvPr>
            <p:custDataLst>
              <p:tags r:id="rId17"/>
            </p:custDataLst>
          </p:nvPr>
        </p:nvGrpSpPr>
        <p:grpSpPr>
          <a:xfrm>
            <a:off x="6724986" y="2403383"/>
            <a:ext cx="630828" cy="698418"/>
            <a:chOff x="6686434" y="2915193"/>
            <a:chExt cx="630828" cy="698418"/>
          </a:xfrm>
          <a:solidFill>
            <a:sysClr val="window" lastClr="FFFFFF">
              <a:lumMod val="95000"/>
            </a:sysClr>
          </a:solidFill>
        </p:grpSpPr>
        <p:sp>
          <p:nvSpPr>
            <p:cNvPr id="76" name="PA-任意多边形 445"/>
            <p:cNvSpPr/>
            <p:nvPr>
              <p:custDataLst>
                <p:tags r:id="rId18"/>
              </p:custDataLst>
            </p:nvPr>
          </p:nvSpPr>
          <p:spPr bwMode="auto">
            <a:xfrm>
              <a:off x="6686434" y="2915193"/>
              <a:ext cx="566293" cy="698418"/>
            </a:xfrm>
            <a:custGeom>
              <a:avLst/>
              <a:gdLst>
                <a:gd name="T0" fmla="*/ 722 w 920"/>
                <a:gd name="T1" fmla="*/ 1045 h 1045"/>
                <a:gd name="T2" fmla="*/ 306 w 920"/>
                <a:gd name="T3" fmla="*/ 1045 h 1045"/>
                <a:gd name="T4" fmla="*/ 290 w 920"/>
                <a:gd name="T5" fmla="*/ 1029 h 1045"/>
                <a:gd name="T6" fmla="*/ 290 w 920"/>
                <a:gd name="T7" fmla="*/ 918 h 1045"/>
                <a:gd name="T8" fmla="*/ 252 w 920"/>
                <a:gd name="T9" fmla="*/ 869 h 1045"/>
                <a:gd name="T10" fmla="*/ 221 w 920"/>
                <a:gd name="T11" fmla="*/ 869 h 1045"/>
                <a:gd name="T12" fmla="*/ 98 w 920"/>
                <a:gd name="T13" fmla="*/ 757 h 1045"/>
                <a:gd name="T14" fmla="*/ 98 w 920"/>
                <a:gd name="T15" fmla="*/ 613 h 1045"/>
                <a:gd name="T16" fmla="*/ 50 w 920"/>
                <a:gd name="T17" fmla="*/ 613 h 1045"/>
                <a:gd name="T18" fmla="*/ 10 w 920"/>
                <a:gd name="T19" fmla="*/ 591 h 1045"/>
                <a:gd name="T20" fmla="*/ 7 w 920"/>
                <a:gd name="T21" fmla="*/ 545 h 1045"/>
                <a:gd name="T22" fmla="*/ 132 w 920"/>
                <a:gd name="T23" fmla="*/ 279 h 1045"/>
                <a:gd name="T24" fmla="*/ 193 w 920"/>
                <a:gd name="T25" fmla="*/ 181 h 1045"/>
                <a:gd name="T26" fmla="*/ 390 w 920"/>
                <a:gd name="T27" fmla="*/ 44 h 1045"/>
                <a:gd name="T28" fmla="*/ 771 w 920"/>
                <a:gd name="T29" fmla="*/ 101 h 1045"/>
                <a:gd name="T30" fmla="*/ 916 w 920"/>
                <a:gd name="T31" fmla="*/ 270 h 1045"/>
                <a:gd name="T32" fmla="*/ 909 w 920"/>
                <a:gd name="T33" fmla="*/ 292 h 1045"/>
                <a:gd name="T34" fmla="*/ 888 w 920"/>
                <a:gd name="T35" fmla="*/ 285 h 1045"/>
                <a:gd name="T36" fmla="*/ 753 w 920"/>
                <a:gd name="T37" fmla="*/ 127 h 1045"/>
                <a:gd name="T38" fmla="*/ 400 w 920"/>
                <a:gd name="T39" fmla="*/ 74 h 1045"/>
                <a:gd name="T40" fmla="*/ 218 w 920"/>
                <a:gd name="T41" fmla="*/ 201 h 1045"/>
                <a:gd name="T42" fmla="*/ 161 w 920"/>
                <a:gd name="T43" fmla="*/ 293 h 1045"/>
                <a:gd name="T44" fmla="*/ 36 w 920"/>
                <a:gd name="T45" fmla="*/ 559 h 1045"/>
                <a:gd name="T46" fmla="*/ 37 w 920"/>
                <a:gd name="T47" fmla="*/ 574 h 1045"/>
                <a:gd name="T48" fmla="*/ 50 w 920"/>
                <a:gd name="T49" fmla="*/ 581 h 1045"/>
                <a:gd name="T50" fmla="*/ 114 w 920"/>
                <a:gd name="T51" fmla="*/ 581 h 1045"/>
                <a:gd name="T52" fmla="*/ 130 w 920"/>
                <a:gd name="T53" fmla="*/ 597 h 1045"/>
                <a:gd name="T54" fmla="*/ 130 w 920"/>
                <a:gd name="T55" fmla="*/ 757 h 1045"/>
                <a:gd name="T56" fmla="*/ 221 w 920"/>
                <a:gd name="T57" fmla="*/ 837 h 1045"/>
                <a:gd name="T58" fmla="*/ 252 w 920"/>
                <a:gd name="T59" fmla="*/ 837 h 1045"/>
                <a:gd name="T60" fmla="*/ 322 w 920"/>
                <a:gd name="T61" fmla="*/ 918 h 1045"/>
                <a:gd name="T62" fmla="*/ 322 w 920"/>
                <a:gd name="T63" fmla="*/ 1013 h 1045"/>
                <a:gd name="T64" fmla="*/ 707 w 920"/>
                <a:gd name="T65" fmla="*/ 1013 h 1045"/>
                <a:gd name="T66" fmla="*/ 797 w 920"/>
                <a:gd name="T67" fmla="*/ 779 h 1045"/>
                <a:gd name="T68" fmla="*/ 820 w 920"/>
                <a:gd name="T69" fmla="*/ 777 h 1045"/>
                <a:gd name="T70" fmla="*/ 822 w 920"/>
                <a:gd name="T71" fmla="*/ 800 h 1045"/>
                <a:gd name="T72" fmla="*/ 738 w 920"/>
                <a:gd name="T73" fmla="*/ 1029 h 1045"/>
                <a:gd name="T74" fmla="*/ 722 w 920"/>
                <a:gd name="T75" fmla="*/ 1045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0" h="1045">
                  <a:moveTo>
                    <a:pt x="722" y="1045"/>
                  </a:moveTo>
                  <a:lnTo>
                    <a:pt x="306" y="1045"/>
                  </a:lnTo>
                  <a:cubicBezTo>
                    <a:pt x="298" y="1045"/>
                    <a:pt x="290" y="1038"/>
                    <a:pt x="290" y="1029"/>
                  </a:cubicBezTo>
                  <a:lnTo>
                    <a:pt x="290" y="918"/>
                  </a:lnTo>
                  <a:cubicBezTo>
                    <a:pt x="290" y="894"/>
                    <a:pt x="280" y="869"/>
                    <a:pt x="252" y="869"/>
                  </a:cubicBezTo>
                  <a:lnTo>
                    <a:pt x="221" y="869"/>
                  </a:lnTo>
                  <a:cubicBezTo>
                    <a:pt x="163" y="869"/>
                    <a:pt x="98" y="822"/>
                    <a:pt x="98" y="757"/>
                  </a:cubicBezTo>
                  <a:lnTo>
                    <a:pt x="98" y="613"/>
                  </a:lnTo>
                  <a:lnTo>
                    <a:pt x="50" y="613"/>
                  </a:lnTo>
                  <a:cubicBezTo>
                    <a:pt x="34" y="613"/>
                    <a:pt x="19" y="605"/>
                    <a:pt x="10" y="591"/>
                  </a:cubicBezTo>
                  <a:cubicBezTo>
                    <a:pt x="1" y="577"/>
                    <a:pt x="0" y="560"/>
                    <a:pt x="7" y="545"/>
                  </a:cubicBezTo>
                  <a:lnTo>
                    <a:pt x="132" y="279"/>
                  </a:lnTo>
                  <a:cubicBezTo>
                    <a:pt x="151" y="240"/>
                    <a:pt x="171" y="208"/>
                    <a:pt x="193" y="181"/>
                  </a:cubicBezTo>
                  <a:cubicBezTo>
                    <a:pt x="246" y="117"/>
                    <a:pt x="314" y="70"/>
                    <a:pt x="390" y="44"/>
                  </a:cubicBezTo>
                  <a:cubicBezTo>
                    <a:pt x="516" y="0"/>
                    <a:pt x="659" y="22"/>
                    <a:pt x="771" y="101"/>
                  </a:cubicBezTo>
                  <a:cubicBezTo>
                    <a:pt x="833" y="144"/>
                    <a:pt x="883" y="202"/>
                    <a:pt x="916" y="270"/>
                  </a:cubicBezTo>
                  <a:cubicBezTo>
                    <a:pt x="920" y="278"/>
                    <a:pt x="917" y="288"/>
                    <a:pt x="909" y="292"/>
                  </a:cubicBezTo>
                  <a:cubicBezTo>
                    <a:pt x="901" y="296"/>
                    <a:pt x="892" y="292"/>
                    <a:pt x="888" y="285"/>
                  </a:cubicBezTo>
                  <a:cubicBezTo>
                    <a:pt x="857" y="221"/>
                    <a:pt x="810" y="167"/>
                    <a:pt x="753" y="127"/>
                  </a:cubicBezTo>
                  <a:cubicBezTo>
                    <a:pt x="649" y="54"/>
                    <a:pt x="517" y="34"/>
                    <a:pt x="400" y="74"/>
                  </a:cubicBezTo>
                  <a:cubicBezTo>
                    <a:pt x="330" y="98"/>
                    <a:pt x="267" y="142"/>
                    <a:pt x="218" y="201"/>
                  </a:cubicBezTo>
                  <a:cubicBezTo>
                    <a:pt x="197" y="226"/>
                    <a:pt x="179" y="256"/>
                    <a:pt x="161" y="293"/>
                  </a:cubicBezTo>
                  <a:lnTo>
                    <a:pt x="36" y="559"/>
                  </a:lnTo>
                  <a:cubicBezTo>
                    <a:pt x="33" y="566"/>
                    <a:pt x="36" y="572"/>
                    <a:pt x="37" y="574"/>
                  </a:cubicBezTo>
                  <a:cubicBezTo>
                    <a:pt x="38" y="576"/>
                    <a:pt x="42" y="581"/>
                    <a:pt x="50" y="581"/>
                  </a:cubicBezTo>
                  <a:lnTo>
                    <a:pt x="114" y="581"/>
                  </a:lnTo>
                  <a:cubicBezTo>
                    <a:pt x="123" y="581"/>
                    <a:pt x="130" y="589"/>
                    <a:pt x="130" y="597"/>
                  </a:cubicBezTo>
                  <a:lnTo>
                    <a:pt x="130" y="757"/>
                  </a:lnTo>
                  <a:cubicBezTo>
                    <a:pt x="130" y="803"/>
                    <a:pt x="179" y="837"/>
                    <a:pt x="221" y="837"/>
                  </a:cubicBezTo>
                  <a:lnTo>
                    <a:pt x="252" y="837"/>
                  </a:lnTo>
                  <a:cubicBezTo>
                    <a:pt x="294" y="837"/>
                    <a:pt x="322" y="870"/>
                    <a:pt x="322" y="918"/>
                  </a:cubicBezTo>
                  <a:lnTo>
                    <a:pt x="322" y="1013"/>
                  </a:lnTo>
                  <a:lnTo>
                    <a:pt x="707" y="1013"/>
                  </a:lnTo>
                  <a:cubicBezTo>
                    <a:pt x="710" y="930"/>
                    <a:pt x="742" y="848"/>
                    <a:pt x="797" y="779"/>
                  </a:cubicBezTo>
                  <a:cubicBezTo>
                    <a:pt x="803" y="773"/>
                    <a:pt x="813" y="771"/>
                    <a:pt x="820" y="777"/>
                  </a:cubicBezTo>
                  <a:cubicBezTo>
                    <a:pt x="827" y="783"/>
                    <a:pt x="828" y="793"/>
                    <a:pt x="822" y="800"/>
                  </a:cubicBezTo>
                  <a:cubicBezTo>
                    <a:pt x="768" y="866"/>
                    <a:pt x="738" y="948"/>
                    <a:pt x="738" y="1029"/>
                  </a:cubicBezTo>
                  <a:cubicBezTo>
                    <a:pt x="738" y="1038"/>
                    <a:pt x="731" y="1045"/>
                    <a:pt x="722" y="1045"/>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77" name="PA-任意多边形 446"/>
            <p:cNvSpPr>
              <a:spLocks noEditPoints="1"/>
            </p:cNvSpPr>
            <p:nvPr>
              <p:custDataLst>
                <p:tags r:id="rId19"/>
              </p:custDataLst>
            </p:nvPr>
          </p:nvSpPr>
          <p:spPr bwMode="auto">
            <a:xfrm>
              <a:off x="7101070" y="3122262"/>
              <a:ext cx="216192" cy="298319"/>
            </a:xfrm>
            <a:custGeom>
              <a:avLst/>
              <a:gdLst>
                <a:gd name="T0" fmla="*/ 336 w 352"/>
                <a:gd name="T1" fmla="*/ 448 h 448"/>
                <a:gd name="T2" fmla="*/ 48 w 352"/>
                <a:gd name="T3" fmla="*/ 448 h 448"/>
                <a:gd name="T4" fmla="*/ 0 w 352"/>
                <a:gd name="T5" fmla="*/ 400 h 448"/>
                <a:gd name="T6" fmla="*/ 0 w 352"/>
                <a:gd name="T7" fmla="*/ 48 h 448"/>
                <a:gd name="T8" fmla="*/ 48 w 352"/>
                <a:gd name="T9" fmla="*/ 0 h 448"/>
                <a:gd name="T10" fmla="*/ 336 w 352"/>
                <a:gd name="T11" fmla="*/ 0 h 448"/>
                <a:gd name="T12" fmla="*/ 352 w 352"/>
                <a:gd name="T13" fmla="*/ 16 h 448"/>
                <a:gd name="T14" fmla="*/ 352 w 352"/>
                <a:gd name="T15" fmla="*/ 432 h 448"/>
                <a:gd name="T16" fmla="*/ 336 w 352"/>
                <a:gd name="T17" fmla="*/ 448 h 448"/>
                <a:gd name="T18" fmla="*/ 48 w 352"/>
                <a:gd name="T19" fmla="*/ 32 h 448"/>
                <a:gd name="T20" fmla="*/ 32 w 352"/>
                <a:gd name="T21" fmla="*/ 48 h 448"/>
                <a:gd name="T22" fmla="*/ 32 w 352"/>
                <a:gd name="T23" fmla="*/ 400 h 448"/>
                <a:gd name="T24" fmla="*/ 48 w 352"/>
                <a:gd name="T25" fmla="*/ 416 h 448"/>
                <a:gd name="T26" fmla="*/ 320 w 352"/>
                <a:gd name="T27" fmla="*/ 416 h 448"/>
                <a:gd name="T28" fmla="*/ 320 w 352"/>
                <a:gd name="T29" fmla="*/ 32 h 448"/>
                <a:gd name="T30" fmla="*/ 48 w 352"/>
                <a:gd name="T31" fmla="*/ 32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448">
                  <a:moveTo>
                    <a:pt x="336" y="448"/>
                  </a:moveTo>
                  <a:lnTo>
                    <a:pt x="48" y="448"/>
                  </a:lnTo>
                  <a:cubicBezTo>
                    <a:pt x="22" y="448"/>
                    <a:pt x="0" y="427"/>
                    <a:pt x="0" y="400"/>
                  </a:cubicBezTo>
                  <a:lnTo>
                    <a:pt x="0" y="48"/>
                  </a:lnTo>
                  <a:cubicBezTo>
                    <a:pt x="0" y="22"/>
                    <a:pt x="22" y="0"/>
                    <a:pt x="48" y="0"/>
                  </a:cubicBezTo>
                  <a:lnTo>
                    <a:pt x="336" y="0"/>
                  </a:lnTo>
                  <a:cubicBezTo>
                    <a:pt x="345" y="0"/>
                    <a:pt x="352" y="8"/>
                    <a:pt x="352" y="16"/>
                  </a:cubicBezTo>
                  <a:lnTo>
                    <a:pt x="352" y="432"/>
                  </a:lnTo>
                  <a:cubicBezTo>
                    <a:pt x="352" y="441"/>
                    <a:pt x="345" y="448"/>
                    <a:pt x="336" y="448"/>
                  </a:cubicBezTo>
                  <a:close/>
                  <a:moveTo>
                    <a:pt x="48" y="32"/>
                  </a:moveTo>
                  <a:cubicBezTo>
                    <a:pt x="40" y="32"/>
                    <a:pt x="32" y="40"/>
                    <a:pt x="32" y="48"/>
                  </a:cubicBezTo>
                  <a:lnTo>
                    <a:pt x="32" y="400"/>
                  </a:lnTo>
                  <a:cubicBezTo>
                    <a:pt x="32" y="409"/>
                    <a:pt x="40" y="416"/>
                    <a:pt x="48" y="416"/>
                  </a:cubicBezTo>
                  <a:lnTo>
                    <a:pt x="320" y="416"/>
                  </a:lnTo>
                  <a:lnTo>
                    <a:pt x="320" y="32"/>
                  </a:lnTo>
                  <a:lnTo>
                    <a:pt x="48" y="32"/>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78" name="PA-任意多边形 447"/>
            <p:cNvSpPr/>
            <p:nvPr>
              <p:custDataLst>
                <p:tags r:id="rId20"/>
              </p:custDataLst>
            </p:nvPr>
          </p:nvSpPr>
          <p:spPr bwMode="auto">
            <a:xfrm>
              <a:off x="6855838" y="3206493"/>
              <a:ext cx="108096" cy="75457"/>
            </a:xfrm>
            <a:custGeom>
              <a:avLst/>
              <a:gdLst>
                <a:gd name="T0" fmla="*/ 144 w 176"/>
                <a:gd name="T1" fmla="*/ 112 h 112"/>
                <a:gd name="T2" fmla="*/ 56 w 176"/>
                <a:gd name="T3" fmla="*/ 112 h 112"/>
                <a:gd name="T4" fmla="*/ 0 w 176"/>
                <a:gd name="T5" fmla="*/ 56 h 112"/>
                <a:gd name="T6" fmla="*/ 56 w 176"/>
                <a:gd name="T7" fmla="*/ 0 h 112"/>
                <a:gd name="T8" fmla="*/ 160 w 176"/>
                <a:gd name="T9" fmla="*/ 0 h 112"/>
                <a:gd name="T10" fmla="*/ 176 w 176"/>
                <a:gd name="T11" fmla="*/ 16 h 112"/>
                <a:gd name="T12" fmla="*/ 160 w 176"/>
                <a:gd name="T13" fmla="*/ 32 h 112"/>
                <a:gd name="T14" fmla="*/ 56 w 176"/>
                <a:gd name="T15" fmla="*/ 32 h 112"/>
                <a:gd name="T16" fmla="*/ 32 w 176"/>
                <a:gd name="T17" fmla="*/ 56 h 112"/>
                <a:gd name="T18" fmla="*/ 56 w 176"/>
                <a:gd name="T19" fmla="*/ 80 h 112"/>
                <a:gd name="T20" fmla="*/ 144 w 176"/>
                <a:gd name="T21" fmla="*/ 80 h 112"/>
                <a:gd name="T22" fmla="*/ 160 w 176"/>
                <a:gd name="T23" fmla="*/ 96 h 112"/>
                <a:gd name="T24" fmla="*/ 144 w 176"/>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6" h="112">
                  <a:moveTo>
                    <a:pt x="144" y="112"/>
                  </a:moveTo>
                  <a:lnTo>
                    <a:pt x="56" y="112"/>
                  </a:lnTo>
                  <a:cubicBezTo>
                    <a:pt x="26" y="112"/>
                    <a:pt x="0" y="87"/>
                    <a:pt x="0" y="56"/>
                  </a:cubicBezTo>
                  <a:cubicBezTo>
                    <a:pt x="0" y="26"/>
                    <a:pt x="26" y="0"/>
                    <a:pt x="56" y="0"/>
                  </a:cubicBezTo>
                  <a:lnTo>
                    <a:pt x="160" y="0"/>
                  </a:lnTo>
                  <a:cubicBezTo>
                    <a:pt x="169" y="0"/>
                    <a:pt x="176" y="8"/>
                    <a:pt x="176" y="16"/>
                  </a:cubicBezTo>
                  <a:cubicBezTo>
                    <a:pt x="176" y="25"/>
                    <a:pt x="169" y="32"/>
                    <a:pt x="160" y="32"/>
                  </a:cubicBezTo>
                  <a:lnTo>
                    <a:pt x="56" y="32"/>
                  </a:lnTo>
                  <a:cubicBezTo>
                    <a:pt x="43" y="32"/>
                    <a:pt x="32" y="43"/>
                    <a:pt x="32" y="56"/>
                  </a:cubicBezTo>
                  <a:cubicBezTo>
                    <a:pt x="32" y="70"/>
                    <a:pt x="43" y="80"/>
                    <a:pt x="56" y="80"/>
                  </a:cubicBezTo>
                  <a:lnTo>
                    <a:pt x="144" y="80"/>
                  </a:lnTo>
                  <a:cubicBezTo>
                    <a:pt x="153" y="80"/>
                    <a:pt x="160" y="88"/>
                    <a:pt x="160" y="96"/>
                  </a:cubicBezTo>
                  <a:cubicBezTo>
                    <a:pt x="160" y="105"/>
                    <a:pt x="153" y="112"/>
                    <a:pt x="14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79" name="PA-任意多边形 448"/>
            <p:cNvSpPr/>
            <p:nvPr>
              <p:custDataLst>
                <p:tags r:id="rId21"/>
              </p:custDataLst>
            </p:nvPr>
          </p:nvSpPr>
          <p:spPr bwMode="auto">
            <a:xfrm>
              <a:off x="6875198" y="3313537"/>
              <a:ext cx="245232" cy="75457"/>
            </a:xfrm>
            <a:custGeom>
              <a:avLst/>
              <a:gdLst>
                <a:gd name="T0" fmla="*/ 384 w 400"/>
                <a:gd name="T1" fmla="*/ 112 h 112"/>
                <a:gd name="T2" fmla="*/ 56 w 400"/>
                <a:gd name="T3" fmla="*/ 112 h 112"/>
                <a:gd name="T4" fmla="*/ 0 w 400"/>
                <a:gd name="T5" fmla="*/ 56 h 112"/>
                <a:gd name="T6" fmla="*/ 56 w 400"/>
                <a:gd name="T7" fmla="*/ 0 h 112"/>
                <a:gd name="T8" fmla="*/ 128 w 400"/>
                <a:gd name="T9" fmla="*/ 0 h 112"/>
                <a:gd name="T10" fmla="*/ 144 w 400"/>
                <a:gd name="T11" fmla="*/ 16 h 112"/>
                <a:gd name="T12" fmla="*/ 128 w 400"/>
                <a:gd name="T13" fmla="*/ 32 h 112"/>
                <a:gd name="T14" fmla="*/ 56 w 400"/>
                <a:gd name="T15" fmla="*/ 32 h 112"/>
                <a:gd name="T16" fmla="*/ 32 w 400"/>
                <a:gd name="T17" fmla="*/ 56 h 112"/>
                <a:gd name="T18" fmla="*/ 56 w 400"/>
                <a:gd name="T19" fmla="*/ 80 h 112"/>
                <a:gd name="T20" fmla="*/ 384 w 400"/>
                <a:gd name="T21" fmla="*/ 80 h 112"/>
                <a:gd name="T22" fmla="*/ 400 w 400"/>
                <a:gd name="T23" fmla="*/ 96 h 112"/>
                <a:gd name="T24" fmla="*/ 384 w 40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0" h="112">
                  <a:moveTo>
                    <a:pt x="384" y="112"/>
                  </a:moveTo>
                  <a:lnTo>
                    <a:pt x="56" y="112"/>
                  </a:lnTo>
                  <a:cubicBezTo>
                    <a:pt x="26" y="112"/>
                    <a:pt x="0" y="87"/>
                    <a:pt x="0" y="56"/>
                  </a:cubicBezTo>
                  <a:cubicBezTo>
                    <a:pt x="0" y="26"/>
                    <a:pt x="26" y="0"/>
                    <a:pt x="56" y="0"/>
                  </a:cubicBezTo>
                  <a:lnTo>
                    <a:pt x="128" y="0"/>
                  </a:lnTo>
                  <a:cubicBezTo>
                    <a:pt x="137" y="0"/>
                    <a:pt x="144" y="8"/>
                    <a:pt x="144" y="16"/>
                  </a:cubicBezTo>
                  <a:cubicBezTo>
                    <a:pt x="144" y="25"/>
                    <a:pt x="137" y="32"/>
                    <a:pt x="128" y="32"/>
                  </a:cubicBezTo>
                  <a:lnTo>
                    <a:pt x="56" y="32"/>
                  </a:lnTo>
                  <a:cubicBezTo>
                    <a:pt x="43" y="32"/>
                    <a:pt x="32" y="43"/>
                    <a:pt x="32" y="56"/>
                  </a:cubicBezTo>
                  <a:cubicBezTo>
                    <a:pt x="32" y="70"/>
                    <a:pt x="43" y="80"/>
                    <a:pt x="56" y="80"/>
                  </a:cubicBezTo>
                  <a:lnTo>
                    <a:pt x="384" y="80"/>
                  </a:lnTo>
                  <a:cubicBezTo>
                    <a:pt x="393" y="80"/>
                    <a:pt x="400" y="88"/>
                    <a:pt x="400" y="96"/>
                  </a:cubicBezTo>
                  <a:cubicBezTo>
                    <a:pt x="400" y="105"/>
                    <a:pt x="393" y="112"/>
                    <a:pt x="38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0" name="PA-任意多边形 449"/>
            <p:cNvSpPr/>
            <p:nvPr>
              <p:custDataLst>
                <p:tags r:id="rId22"/>
              </p:custDataLst>
            </p:nvPr>
          </p:nvSpPr>
          <p:spPr bwMode="auto">
            <a:xfrm>
              <a:off x="6865518" y="3260892"/>
              <a:ext cx="98416" cy="75457"/>
            </a:xfrm>
            <a:custGeom>
              <a:avLst/>
              <a:gdLst>
                <a:gd name="T0" fmla="*/ 128 w 160"/>
                <a:gd name="T1" fmla="*/ 112 h 112"/>
                <a:gd name="T2" fmla="*/ 56 w 160"/>
                <a:gd name="T3" fmla="*/ 112 h 112"/>
                <a:gd name="T4" fmla="*/ 0 w 160"/>
                <a:gd name="T5" fmla="*/ 56 h 112"/>
                <a:gd name="T6" fmla="*/ 56 w 160"/>
                <a:gd name="T7" fmla="*/ 0 h 112"/>
                <a:gd name="T8" fmla="*/ 144 w 160"/>
                <a:gd name="T9" fmla="*/ 0 h 112"/>
                <a:gd name="T10" fmla="*/ 160 w 160"/>
                <a:gd name="T11" fmla="*/ 16 h 112"/>
                <a:gd name="T12" fmla="*/ 144 w 160"/>
                <a:gd name="T13" fmla="*/ 32 h 112"/>
                <a:gd name="T14" fmla="*/ 56 w 160"/>
                <a:gd name="T15" fmla="*/ 32 h 112"/>
                <a:gd name="T16" fmla="*/ 32 w 160"/>
                <a:gd name="T17" fmla="*/ 56 h 112"/>
                <a:gd name="T18" fmla="*/ 56 w 160"/>
                <a:gd name="T19" fmla="*/ 80 h 112"/>
                <a:gd name="T20" fmla="*/ 128 w 160"/>
                <a:gd name="T21" fmla="*/ 80 h 112"/>
                <a:gd name="T22" fmla="*/ 144 w 160"/>
                <a:gd name="T23" fmla="*/ 96 h 112"/>
                <a:gd name="T24" fmla="*/ 128 w 16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112">
                  <a:moveTo>
                    <a:pt x="128" y="112"/>
                  </a:moveTo>
                  <a:lnTo>
                    <a:pt x="56" y="112"/>
                  </a:lnTo>
                  <a:cubicBezTo>
                    <a:pt x="26" y="112"/>
                    <a:pt x="0" y="87"/>
                    <a:pt x="0" y="56"/>
                  </a:cubicBezTo>
                  <a:cubicBezTo>
                    <a:pt x="0" y="26"/>
                    <a:pt x="26" y="0"/>
                    <a:pt x="56" y="0"/>
                  </a:cubicBezTo>
                  <a:lnTo>
                    <a:pt x="144" y="0"/>
                  </a:lnTo>
                  <a:cubicBezTo>
                    <a:pt x="153" y="0"/>
                    <a:pt x="160" y="8"/>
                    <a:pt x="160" y="16"/>
                  </a:cubicBezTo>
                  <a:cubicBezTo>
                    <a:pt x="160" y="25"/>
                    <a:pt x="153" y="32"/>
                    <a:pt x="144" y="32"/>
                  </a:cubicBezTo>
                  <a:lnTo>
                    <a:pt x="56" y="32"/>
                  </a:lnTo>
                  <a:cubicBezTo>
                    <a:pt x="43" y="32"/>
                    <a:pt x="32" y="43"/>
                    <a:pt x="32" y="56"/>
                  </a:cubicBezTo>
                  <a:cubicBezTo>
                    <a:pt x="32" y="70"/>
                    <a:pt x="43" y="80"/>
                    <a:pt x="56" y="80"/>
                  </a:cubicBezTo>
                  <a:lnTo>
                    <a:pt x="128" y="80"/>
                  </a:lnTo>
                  <a:cubicBezTo>
                    <a:pt x="137" y="80"/>
                    <a:pt x="144" y="88"/>
                    <a:pt x="144" y="96"/>
                  </a:cubicBezTo>
                  <a:cubicBezTo>
                    <a:pt x="144" y="105"/>
                    <a:pt x="137" y="112"/>
                    <a:pt x="128"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1" name="PA-任意多边形 450"/>
            <p:cNvSpPr/>
            <p:nvPr>
              <p:custDataLst>
                <p:tags r:id="rId23"/>
              </p:custDataLst>
            </p:nvPr>
          </p:nvSpPr>
          <p:spPr bwMode="auto">
            <a:xfrm>
              <a:off x="6855838" y="3046804"/>
              <a:ext cx="264593" cy="182501"/>
            </a:xfrm>
            <a:custGeom>
              <a:avLst/>
              <a:gdLst>
                <a:gd name="T0" fmla="*/ 160 w 432"/>
                <a:gd name="T1" fmla="*/ 273 h 273"/>
                <a:gd name="T2" fmla="*/ 56 w 432"/>
                <a:gd name="T3" fmla="*/ 273 h 273"/>
                <a:gd name="T4" fmla="*/ 0 w 432"/>
                <a:gd name="T5" fmla="*/ 217 h 273"/>
                <a:gd name="T6" fmla="*/ 56 w 432"/>
                <a:gd name="T7" fmla="*/ 161 h 273"/>
                <a:gd name="T8" fmla="*/ 180 w 432"/>
                <a:gd name="T9" fmla="*/ 161 h 273"/>
                <a:gd name="T10" fmla="*/ 134 w 432"/>
                <a:gd name="T11" fmla="*/ 78 h 273"/>
                <a:gd name="T12" fmla="*/ 129 w 432"/>
                <a:gd name="T13" fmla="*/ 38 h 273"/>
                <a:gd name="T14" fmla="*/ 157 w 432"/>
                <a:gd name="T15" fmla="*/ 6 h 273"/>
                <a:gd name="T16" fmla="*/ 181 w 432"/>
                <a:gd name="T17" fmla="*/ 0 h 273"/>
                <a:gd name="T18" fmla="*/ 224 w 432"/>
                <a:gd name="T19" fmla="*/ 21 h 273"/>
                <a:gd name="T20" fmla="*/ 329 w 432"/>
                <a:gd name="T21" fmla="*/ 161 h 273"/>
                <a:gd name="T22" fmla="*/ 416 w 432"/>
                <a:gd name="T23" fmla="*/ 161 h 273"/>
                <a:gd name="T24" fmla="*/ 432 w 432"/>
                <a:gd name="T25" fmla="*/ 177 h 273"/>
                <a:gd name="T26" fmla="*/ 416 w 432"/>
                <a:gd name="T27" fmla="*/ 193 h 273"/>
                <a:gd name="T28" fmla="*/ 320 w 432"/>
                <a:gd name="T29" fmla="*/ 193 h 273"/>
                <a:gd name="T30" fmla="*/ 308 w 432"/>
                <a:gd name="T31" fmla="*/ 187 h 273"/>
                <a:gd name="T32" fmla="*/ 198 w 432"/>
                <a:gd name="T33" fmla="*/ 40 h 273"/>
                <a:gd name="T34" fmla="*/ 181 w 432"/>
                <a:gd name="T35" fmla="*/ 32 h 273"/>
                <a:gd name="T36" fmla="*/ 171 w 432"/>
                <a:gd name="T37" fmla="*/ 35 h 273"/>
                <a:gd name="T38" fmla="*/ 160 w 432"/>
                <a:gd name="T39" fmla="*/ 47 h 273"/>
                <a:gd name="T40" fmla="*/ 162 w 432"/>
                <a:gd name="T41" fmla="*/ 63 h 273"/>
                <a:gd name="T42" fmla="*/ 221 w 432"/>
                <a:gd name="T43" fmla="*/ 170 h 273"/>
                <a:gd name="T44" fmla="*/ 221 w 432"/>
                <a:gd name="T45" fmla="*/ 186 h 273"/>
                <a:gd name="T46" fmla="*/ 207 w 432"/>
                <a:gd name="T47" fmla="*/ 193 h 273"/>
                <a:gd name="T48" fmla="*/ 56 w 432"/>
                <a:gd name="T49" fmla="*/ 193 h 273"/>
                <a:gd name="T50" fmla="*/ 32 w 432"/>
                <a:gd name="T51" fmla="*/ 217 h 273"/>
                <a:gd name="T52" fmla="*/ 56 w 432"/>
                <a:gd name="T53" fmla="*/ 241 h 273"/>
                <a:gd name="T54" fmla="*/ 160 w 432"/>
                <a:gd name="T55" fmla="*/ 241 h 273"/>
                <a:gd name="T56" fmla="*/ 176 w 432"/>
                <a:gd name="T57" fmla="*/ 257 h 273"/>
                <a:gd name="T58" fmla="*/ 160 w 432"/>
                <a:gd name="T59" fmla="*/ 27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2" h="273">
                  <a:moveTo>
                    <a:pt x="160" y="273"/>
                  </a:moveTo>
                  <a:lnTo>
                    <a:pt x="56" y="273"/>
                  </a:lnTo>
                  <a:cubicBezTo>
                    <a:pt x="26" y="273"/>
                    <a:pt x="0" y="248"/>
                    <a:pt x="0" y="217"/>
                  </a:cubicBezTo>
                  <a:cubicBezTo>
                    <a:pt x="0" y="187"/>
                    <a:pt x="26" y="161"/>
                    <a:pt x="56" y="161"/>
                  </a:cubicBezTo>
                  <a:lnTo>
                    <a:pt x="180" y="161"/>
                  </a:lnTo>
                  <a:lnTo>
                    <a:pt x="134" y="78"/>
                  </a:lnTo>
                  <a:cubicBezTo>
                    <a:pt x="127" y="65"/>
                    <a:pt x="125" y="51"/>
                    <a:pt x="129" y="38"/>
                  </a:cubicBezTo>
                  <a:cubicBezTo>
                    <a:pt x="133" y="24"/>
                    <a:pt x="143" y="13"/>
                    <a:pt x="157" y="6"/>
                  </a:cubicBezTo>
                  <a:cubicBezTo>
                    <a:pt x="165" y="2"/>
                    <a:pt x="173" y="0"/>
                    <a:pt x="181" y="0"/>
                  </a:cubicBezTo>
                  <a:cubicBezTo>
                    <a:pt x="199" y="0"/>
                    <a:pt x="215" y="7"/>
                    <a:pt x="224" y="21"/>
                  </a:cubicBezTo>
                  <a:lnTo>
                    <a:pt x="329" y="161"/>
                  </a:lnTo>
                  <a:lnTo>
                    <a:pt x="416" y="161"/>
                  </a:lnTo>
                  <a:cubicBezTo>
                    <a:pt x="425" y="161"/>
                    <a:pt x="432" y="169"/>
                    <a:pt x="432" y="177"/>
                  </a:cubicBezTo>
                  <a:cubicBezTo>
                    <a:pt x="432" y="186"/>
                    <a:pt x="425" y="193"/>
                    <a:pt x="416" y="193"/>
                  </a:cubicBezTo>
                  <a:lnTo>
                    <a:pt x="320" y="193"/>
                  </a:lnTo>
                  <a:cubicBezTo>
                    <a:pt x="315" y="193"/>
                    <a:pt x="311" y="191"/>
                    <a:pt x="308" y="187"/>
                  </a:cubicBezTo>
                  <a:lnTo>
                    <a:pt x="198" y="40"/>
                  </a:lnTo>
                  <a:cubicBezTo>
                    <a:pt x="194" y="33"/>
                    <a:pt x="186" y="32"/>
                    <a:pt x="181" y="32"/>
                  </a:cubicBezTo>
                  <a:cubicBezTo>
                    <a:pt x="178" y="32"/>
                    <a:pt x="175" y="33"/>
                    <a:pt x="171" y="35"/>
                  </a:cubicBezTo>
                  <a:cubicBezTo>
                    <a:pt x="165" y="38"/>
                    <a:pt x="161" y="42"/>
                    <a:pt x="160" y="47"/>
                  </a:cubicBezTo>
                  <a:cubicBezTo>
                    <a:pt x="158" y="52"/>
                    <a:pt x="159" y="58"/>
                    <a:pt x="162" y="63"/>
                  </a:cubicBezTo>
                  <a:lnTo>
                    <a:pt x="221" y="170"/>
                  </a:lnTo>
                  <a:cubicBezTo>
                    <a:pt x="224" y="175"/>
                    <a:pt x="224" y="181"/>
                    <a:pt x="221" y="186"/>
                  </a:cubicBezTo>
                  <a:cubicBezTo>
                    <a:pt x="218" y="190"/>
                    <a:pt x="213" y="193"/>
                    <a:pt x="207" y="193"/>
                  </a:cubicBezTo>
                  <a:lnTo>
                    <a:pt x="56" y="193"/>
                  </a:lnTo>
                  <a:cubicBezTo>
                    <a:pt x="43" y="193"/>
                    <a:pt x="32" y="204"/>
                    <a:pt x="32" y="217"/>
                  </a:cubicBezTo>
                  <a:cubicBezTo>
                    <a:pt x="32" y="231"/>
                    <a:pt x="43" y="241"/>
                    <a:pt x="56" y="241"/>
                  </a:cubicBezTo>
                  <a:lnTo>
                    <a:pt x="160" y="241"/>
                  </a:lnTo>
                  <a:cubicBezTo>
                    <a:pt x="169" y="241"/>
                    <a:pt x="176" y="249"/>
                    <a:pt x="176" y="257"/>
                  </a:cubicBezTo>
                  <a:cubicBezTo>
                    <a:pt x="176" y="266"/>
                    <a:pt x="169" y="273"/>
                    <a:pt x="160" y="273"/>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2" name="PA-任意多边形 451"/>
            <p:cNvSpPr/>
            <p:nvPr>
              <p:custDataLst>
                <p:tags r:id="rId24"/>
              </p:custDataLst>
            </p:nvPr>
          </p:nvSpPr>
          <p:spPr bwMode="auto">
            <a:xfrm>
              <a:off x="7180125" y="3122262"/>
              <a:ext cx="19360" cy="298319"/>
            </a:xfrm>
            <a:custGeom>
              <a:avLst/>
              <a:gdLst>
                <a:gd name="T0" fmla="*/ 16 w 32"/>
                <a:gd name="T1" fmla="*/ 448 h 448"/>
                <a:gd name="T2" fmla="*/ 0 w 32"/>
                <a:gd name="T3" fmla="*/ 432 h 448"/>
                <a:gd name="T4" fmla="*/ 0 w 32"/>
                <a:gd name="T5" fmla="*/ 16 h 448"/>
                <a:gd name="T6" fmla="*/ 16 w 32"/>
                <a:gd name="T7" fmla="*/ 0 h 448"/>
                <a:gd name="T8" fmla="*/ 32 w 32"/>
                <a:gd name="T9" fmla="*/ 16 h 448"/>
                <a:gd name="T10" fmla="*/ 32 w 32"/>
                <a:gd name="T11" fmla="*/ 432 h 448"/>
                <a:gd name="T12" fmla="*/ 16 w 32"/>
                <a:gd name="T13" fmla="*/ 448 h 448"/>
              </a:gdLst>
              <a:ahLst/>
              <a:cxnLst>
                <a:cxn ang="0">
                  <a:pos x="T0" y="T1"/>
                </a:cxn>
                <a:cxn ang="0">
                  <a:pos x="T2" y="T3"/>
                </a:cxn>
                <a:cxn ang="0">
                  <a:pos x="T4" y="T5"/>
                </a:cxn>
                <a:cxn ang="0">
                  <a:pos x="T6" y="T7"/>
                </a:cxn>
                <a:cxn ang="0">
                  <a:pos x="T8" y="T9"/>
                </a:cxn>
                <a:cxn ang="0">
                  <a:pos x="T10" y="T11"/>
                </a:cxn>
                <a:cxn ang="0">
                  <a:pos x="T12" y="T13"/>
                </a:cxn>
              </a:cxnLst>
              <a:rect l="0" t="0" r="r" b="b"/>
              <a:pathLst>
                <a:path w="32" h="448">
                  <a:moveTo>
                    <a:pt x="16" y="448"/>
                  </a:moveTo>
                  <a:cubicBezTo>
                    <a:pt x="8" y="448"/>
                    <a:pt x="0" y="441"/>
                    <a:pt x="0" y="432"/>
                  </a:cubicBezTo>
                  <a:lnTo>
                    <a:pt x="0" y="16"/>
                  </a:lnTo>
                  <a:cubicBezTo>
                    <a:pt x="0" y="8"/>
                    <a:pt x="8" y="0"/>
                    <a:pt x="16" y="0"/>
                  </a:cubicBezTo>
                  <a:cubicBezTo>
                    <a:pt x="25" y="0"/>
                    <a:pt x="32" y="8"/>
                    <a:pt x="32" y="16"/>
                  </a:cubicBezTo>
                  <a:lnTo>
                    <a:pt x="32" y="432"/>
                  </a:lnTo>
                  <a:cubicBezTo>
                    <a:pt x="32" y="441"/>
                    <a:pt x="25" y="448"/>
                    <a:pt x="16" y="44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sp>
          <p:nvSpPr>
            <p:cNvPr id="83" name="PA-任意多边形 452"/>
            <p:cNvSpPr/>
            <p:nvPr>
              <p:custDataLst>
                <p:tags r:id="rId25"/>
              </p:custDataLst>
            </p:nvPr>
          </p:nvSpPr>
          <p:spPr bwMode="auto">
            <a:xfrm>
              <a:off x="7139791" y="3355653"/>
              <a:ext cx="20974" cy="228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350"/>
            </a:p>
          </p:txBody>
        </p:sp>
      </p:grpSp>
      <p:sp>
        <p:nvSpPr>
          <p:cNvPr id="84" name="Title 13"/>
          <p:cNvSpPr txBox="1"/>
          <p:nvPr>
            <p:custDataLst>
              <p:tags r:id="rId26"/>
            </p:custDataLst>
          </p:nvPr>
        </p:nvSpPr>
        <p:spPr bwMode="auto">
          <a:xfrm>
            <a:off x="878840" y="1651283"/>
            <a:ext cx="3265316"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F74AD"/>
                </a:solidFill>
                <a:latin typeface="微软雅黑" panose="020B0503020204020204" pitchFamily="34" charset="-122"/>
                <a:ea typeface="微软雅黑" panose="020B0503020204020204" pitchFamily="34" charset="-122"/>
                <a:cs typeface="Lato Regular"/>
              </a:rPr>
              <a:t>1. 标题</a:t>
            </a:r>
            <a:endParaRPr lang="zh-CN" altLang="en-US" sz="2000" b="1" spc="300">
              <a:solidFill>
                <a:srgbClr val="1F74AD"/>
              </a:solidFill>
              <a:latin typeface="微软雅黑" panose="020B0503020204020204" pitchFamily="34" charset="-122"/>
              <a:ea typeface="微软雅黑" panose="020B0503020204020204" pitchFamily="34" charset="-122"/>
              <a:cs typeface="Lato Regular"/>
            </a:endParaRPr>
          </a:p>
        </p:txBody>
      </p:sp>
      <p:sp>
        <p:nvSpPr>
          <p:cNvPr id="85" name="Content Placeholder 2"/>
          <p:cNvSpPr txBox="1"/>
          <p:nvPr>
            <p:custDataLst>
              <p:tags r:id="rId27"/>
            </p:custDataLst>
          </p:nvPr>
        </p:nvSpPr>
        <p:spPr bwMode="auto">
          <a:xfrm>
            <a:off x="866775" y="2143790"/>
            <a:ext cx="3265316" cy="899836"/>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rPr>
              <a:t>批复标题常常以“发文机关 + 表态词 + 请示事项 + 文种”的形式写作，较为简明、全面。</a:t>
            </a:r>
            <a:endParaRPr lang="zh-CN" altLang="en-US" sz="1600" spc="150">
              <a:latin typeface="微软雅黑" panose="020B0503020204020204" pitchFamily="34" charset="-122"/>
              <a:ea typeface="微软雅黑" panose="020B0503020204020204" pitchFamily="34" charset="-122"/>
            </a:endParaRPr>
          </a:p>
        </p:txBody>
      </p:sp>
      <p:sp>
        <p:nvSpPr>
          <p:cNvPr id="86" name="Title 13"/>
          <p:cNvSpPr txBox="1"/>
          <p:nvPr>
            <p:custDataLst>
              <p:tags r:id="rId28"/>
            </p:custDataLst>
          </p:nvPr>
        </p:nvSpPr>
        <p:spPr bwMode="auto">
          <a:xfrm>
            <a:off x="833120" y="3604889"/>
            <a:ext cx="3265316"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AA3AA"/>
                </a:solidFill>
                <a:latin typeface="微软雅黑" panose="020B0503020204020204" pitchFamily="34" charset="-122"/>
                <a:ea typeface="微软雅黑" panose="020B0503020204020204" pitchFamily="34" charset="-122"/>
                <a:cs typeface="Lato Regular"/>
              </a:rPr>
              <a:t>3. 正文</a:t>
            </a:r>
            <a:endParaRPr lang="zh-CN" altLang="en-US" sz="2000" b="1" spc="300">
              <a:solidFill>
                <a:srgbClr val="1AA3AA"/>
              </a:solidFill>
              <a:latin typeface="微软雅黑" panose="020B0503020204020204" pitchFamily="34" charset="-122"/>
              <a:ea typeface="微软雅黑" panose="020B0503020204020204" pitchFamily="34" charset="-122"/>
              <a:cs typeface="Lato Regular"/>
            </a:endParaRPr>
          </a:p>
        </p:txBody>
      </p:sp>
      <p:sp>
        <p:nvSpPr>
          <p:cNvPr id="87" name="Content Placeholder 2"/>
          <p:cNvSpPr txBox="1"/>
          <p:nvPr>
            <p:custDataLst>
              <p:tags r:id="rId29"/>
            </p:custDataLst>
          </p:nvPr>
        </p:nvSpPr>
        <p:spPr bwMode="auto">
          <a:xfrm>
            <a:off x="833120" y="4173220"/>
            <a:ext cx="3265170" cy="186436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rPr>
              <a:t>正文包括批复引语、批复意见和批复要求三部分。批复引语要点出批复对象，一般称收到某文，或某文收悉。</a:t>
            </a:r>
            <a:endParaRPr lang="zh-CN" altLang="en-US" sz="1600" spc="150">
              <a:latin typeface="微软雅黑" panose="020B0503020204020204" pitchFamily="34" charset="-122"/>
              <a:ea typeface="微软雅黑" panose="020B0503020204020204" pitchFamily="34" charset="-122"/>
            </a:endParaRPr>
          </a:p>
        </p:txBody>
      </p:sp>
      <p:sp>
        <p:nvSpPr>
          <p:cNvPr id="15" name="Title 13"/>
          <p:cNvSpPr txBox="1"/>
          <p:nvPr>
            <p:custDataLst>
              <p:tags r:id="rId30"/>
            </p:custDataLst>
          </p:nvPr>
        </p:nvSpPr>
        <p:spPr bwMode="auto">
          <a:xfrm>
            <a:off x="8178655" y="1613808"/>
            <a:ext cx="3226638"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9BBB59"/>
                </a:solidFill>
                <a:latin typeface="微软雅黑" panose="020B0503020204020204" pitchFamily="34" charset="-122"/>
                <a:ea typeface="微软雅黑" panose="020B0503020204020204" pitchFamily="34" charset="-122"/>
                <a:cs typeface="Lato Regular"/>
              </a:rPr>
              <a:t>2. 主送机关</a:t>
            </a:r>
            <a:endParaRPr lang="zh-CN" altLang="en-US" sz="2000" b="1" spc="300">
              <a:solidFill>
                <a:srgbClr val="9BBB59"/>
              </a:solidFill>
              <a:latin typeface="微软雅黑" panose="020B0503020204020204" pitchFamily="34" charset="-122"/>
              <a:ea typeface="微软雅黑" panose="020B0503020204020204" pitchFamily="34" charset="-122"/>
              <a:cs typeface="Lato Regular"/>
            </a:endParaRPr>
          </a:p>
        </p:txBody>
      </p:sp>
      <p:sp>
        <p:nvSpPr>
          <p:cNvPr id="16" name="Content Placeholder 2"/>
          <p:cNvSpPr txBox="1"/>
          <p:nvPr>
            <p:custDataLst>
              <p:tags r:id="rId31"/>
            </p:custDataLst>
          </p:nvPr>
        </p:nvSpPr>
        <p:spPr bwMode="auto">
          <a:xfrm>
            <a:off x="8235950" y="2077720"/>
            <a:ext cx="3226435" cy="130937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pitchFamily="34" charset="-122"/>
                <a:ea typeface="微软雅黑" panose="020B0503020204020204" pitchFamily="34" charset="-122"/>
              </a:rPr>
              <a:t>主送机关一般只有一个，是报送请示的下级机关，其位置同一般行政公文，写于标题之下，正文之前，左起顶格。</a:t>
            </a:r>
            <a:endParaRPr lang="zh-CN" altLang="en-US" sz="1600" spc="150">
              <a:latin typeface="微软雅黑" panose="020B0503020204020204" pitchFamily="34" charset="-122"/>
              <a:ea typeface="微软雅黑" panose="020B0503020204020204" pitchFamily="34" charset="-122"/>
            </a:endParaRPr>
          </a:p>
        </p:txBody>
      </p:sp>
      <p:sp>
        <p:nvSpPr>
          <p:cNvPr id="55" name="Title 13"/>
          <p:cNvSpPr txBox="1"/>
          <p:nvPr>
            <p:custDataLst>
              <p:tags r:id="rId32"/>
            </p:custDataLst>
          </p:nvPr>
        </p:nvSpPr>
        <p:spPr bwMode="auto">
          <a:xfrm>
            <a:off x="8235805" y="3604889"/>
            <a:ext cx="3226638"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69A35B"/>
                </a:solidFill>
                <a:latin typeface="微软雅黑" panose="020B0503020204020204" pitchFamily="34" charset="-122"/>
                <a:ea typeface="微软雅黑" panose="020B0503020204020204" pitchFamily="34" charset="-122"/>
                <a:cs typeface="Lato Regular"/>
              </a:rPr>
              <a:t>4. 落款</a:t>
            </a:r>
            <a:endParaRPr lang="zh-CN" altLang="en-US" sz="2000" b="1" spc="300">
              <a:solidFill>
                <a:srgbClr val="69A35B"/>
              </a:solidFill>
              <a:latin typeface="微软雅黑" panose="020B0503020204020204" pitchFamily="34" charset="-122"/>
              <a:ea typeface="微软雅黑" panose="020B0503020204020204" pitchFamily="34" charset="-122"/>
              <a:cs typeface="Lato Regular"/>
            </a:endParaRPr>
          </a:p>
        </p:txBody>
      </p:sp>
      <p:sp>
        <p:nvSpPr>
          <p:cNvPr id="17" name="Content Placeholder 2"/>
          <p:cNvSpPr txBox="1"/>
          <p:nvPr>
            <p:custDataLst>
              <p:tags r:id="rId33"/>
            </p:custDataLst>
          </p:nvPr>
        </p:nvSpPr>
        <p:spPr bwMode="auto">
          <a:xfrm>
            <a:off x="8235950" y="4173220"/>
            <a:ext cx="3226435" cy="1864360"/>
          </a:xfrm>
          <a:prstGeom prst="rect">
            <a:avLst/>
          </a:prstGeom>
          <a:noFill/>
          <a:ln>
            <a:noFill/>
          </a:ln>
        </p:spPr>
        <p:txBody>
          <a:bodyPr lIns="90000" tIns="0" rIns="90000" bIns="46800">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pitchFamily="34" charset="-122"/>
                <a:ea typeface="微软雅黑" panose="020B0503020204020204" pitchFamily="34" charset="-122"/>
              </a:rPr>
              <a:t>落款写在批复正文右下方，署批复机关名称及成文日期并加盖公章。</a:t>
            </a:r>
            <a:endParaRPr lang="zh-CN" altLang="en-US" sz="1600" spc="15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二、批复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931545"/>
            <a:ext cx="5701030" cy="5067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（四）批复的写作要求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grpSp>
        <p:nvGrpSpPr>
          <p:cNvPr id="41" name="组合 40"/>
          <p:cNvGrpSpPr/>
          <p:nvPr>
            <p:custDataLst>
              <p:tags r:id="rId1"/>
            </p:custDataLst>
          </p:nvPr>
        </p:nvGrpSpPr>
        <p:grpSpPr>
          <a:xfrm>
            <a:off x="11164900" y="753710"/>
            <a:ext cx="420495" cy="269282"/>
            <a:chOff x="11382102" y="604536"/>
            <a:chExt cx="420495" cy="269282"/>
          </a:xfrm>
        </p:grpSpPr>
        <p:sp>
          <p:nvSpPr>
            <p:cNvPr id="42" name="Line 16"/>
            <p:cNvSpPr>
              <a:spLocks noChangeShapeType="1"/>
            </p:cNvSpPr>
            <p:nvPr>
              <p:custDataLst>
                <p:tags r:id="rId2"/>
              </p:custDataLst>
            </p:nvPr>
          </p:nvSpPr>
          <p:spPr bwMode="auto">
            <a:xfrm flipH="1">
              <a:off x="11382102" y="604536"/>
              <a:ext cx="42049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 name="Line 17"/>
            <p:cNvSpPr>
              <a:spLocks noChangeShapeType="1"/>
            </p:cNvSpPr>
            <p:nvPr>
              <p:custDataLst>
                <p:tags r:id="rId3"/>
              </p:custDataLst>
            </p:nvPr>
          </p:nvSpPr>
          <p:spPr bwMode="auto">
            <a:xfrm flipH="1">
              <a:off x="11608525" y="739177"/>
              <a:ext cx="194072"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 name="Line 18"/>
            <p:cNvSpPr>
              <a:spLocks noChangeShapeType="1"/>
            </p:cNvSpPr>
            <p:nvPr>
              <p:custDataLst>
                <p:tags r:id="rId4"/>
              </p:custDataLst>
            </p:nvPr>
          </p:nvSpPr>
          <p:spPr bwMode="auto">
            <a:xfrm flipH="1">
              <a:off x="11500972" y="873818"/>
              <a:ext cx="30162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矩形 45"/>
          <p:cNvSpPr/>
          <p:nvPr>
            <p:custDataLst>
              <p:tags r:id="rId5"/>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sp>
        <p:nvSpPr>
          <p:cNvPr id="9" name="椭圆 8"/>
          <p:cNvSpPr/>
          <p:nvPr>
            <p:custDataLst>
              <p:tags r:id="rId6"/>
            </p:custDataLst>
          </p:nvPr>
        </p:nvSpPr>
        <p:spPr>
          <a:xfrm>
            <a:off x="6925945" y="4010660"/>
            <a:ext cx="1007745" cy="1007745"/>
          </a:xfrm>
          <a:prstGeom prst="ellips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p>
            <a:pPr algn="ctr"/>
            <a:endParaRPr lang="zh-CN" altLang="en-US">
              <a:sym typeface="Arial" panose="020B0604020202020204" pitchFamily="34" charset="0"/>
            </a:endParaRPr>
          </a:p>
        </p:txBody>
      </p:sp>
      <p:sp>
        <p:nvSpPr>
          <p:cNvPr id="12" name="KSO_Shape"/>
          <p:cNvSpPr/>
          <p:nvPr>
            <p:custDataLst>
              <p:tags r:id="rId7"/>
            </p:custDataLst>
          </p:nvPr>
        </p:nvSpPr>
        <p:spPr>
          <a:xfrm>
            <a:off x="7218680" y="4240530"/>
            <a:ext cx="422275" cy="547370"/>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ysClr val="window" lastClr="FFFFFF"/>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bIns="684000" anchor="ctr">
            <a:normAutofit fontScale="25000" lnSpcReduction="20000"/>
          </a:bodyPr>
          <a:p>
            <a:pPr algn="ctr" eaLnBrk="1" hangingPunct="1">
              <a:spcBef>
                <a:spcPts val="0"/>
              </a:spcBef>
              <a:spcAft>
                <a:spcPts val="0"/>
              </a:spcAft>
              <a:defRPr/>
            </a:pPr>
            <a:endParaRPr lang="zh-CN" altLang="en-US" dirty="0">
              <a:solidFill>
                <a:srgbClr val="FFFFFF"/>
              </a:solidFill>
              <a:sym typeface="Arial" panose="020B0604020202020204" pitchFamily="34" charset="0"/>
            </a:endParaRPr>
          </a:p>
        </p:txBody>
      </p:sp>
      <p:sp>
        <p:nvSpPr>
          <p:cNvPr id="6" name="椭圆 5"/>
          <p:cNvSpPr/>
          <p:nvPr>
            <p:custDataLst>
              <p:tags r:id="rId8"/>
            </p:custDataLst>
          </p:nvPr>
        </p:nvSpPr>
        <p:spPr>
          <a:xfrm>
            <a:off x="4210685" y="3977640"/>
            <a:ext cx="1007745" cy="1007745"/>
          </a:xfrm>
          <a:prstGeom prst="ellips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sym typeface="Arial" panose="020B0604020202020204" pitchFamily="34" charset="0"/>
            </a:endParaRPr>
          </a:p>
        </p:txBody>
      </p:sp>
      <p:sp>
        <p:nvSpPr>
          <p:cNvPr id="13" name="KSO_Shape"/>
          <p:cNvSpPr/>
          <p:nvPr>
            <p:custDataLst>
              <p:tags r:id="rId9"/>
            </p:custDataLst>
          </p:nvPr>
        </p:nvSpPr>
        <p:spPr bwMode="auto">
          <a:xfrm rot="1800000">
            <a:off x="4530725" y="4145915"/>
            <a:ext cx="367030" cy="601980"/>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a:solidFill>
                <a:srgbClr val="FFFFFF"/>
              </a:solidFill>
              <a:sym typeface="Arial" panose="020B0604020202020204" pitchFamily="34" charset="0"/>
            </a:endParaRPr>
          </a:p>
        </p:txBody>
      </p:sp>
      <p:sp>
        <p:nvSpPr>
          <p:cNvPr id="18" name="椭圆 17"/>
          <p:cNvSpPr/>
          <p:nvPr>
            <p:custDataLst>
              <p:tags r:id="rId10"/>
            </p:custDataLst>
          </p:nvPr>
        </p:nvSpPr>
        <p:spPr>
          <a:xfrm>
            <a:off x="5553710" y="1858645"/>
            <a:ext cx="1007745" cy="1007745"/>
          </a:xfrm>
          <a:prstGeom prst="ellips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sym typeface="Arial" panose="020B0604020202020204" pitchFamily="34" charset="0"/>
            </a:endParaRPr>
          </a:p>
        </p:txBody>
      </p:sp>
      <p:sp>
        <p:nvSpPr>
          <p:cNvPr id="19" name="KSO_Shape"/>
          <p:cNvSpPr/>
          <p:nvPr>
            <p:custDataLst>
              <p:tags r:id="rId11"/>
            </p:custDataLst>
          </p:nvPr>
        </p:nvSpPr>
        <p:spPr bwMode="auto">
          <a:xfrm>
            <a:off x="5781040" y="2068195"/>
            <a:ext cx="552450" cy="563245"/>
          </a:xfrm>
          <a:custGeom>
            <a:avLst/>
            <a:gdLst>
              <a:gd name="T0" fmla="*/ 2147483646 w 4946"/>
              <a:gd name="T1" fmla="*/ 0 h 5041"/>
              <a:gd name="T2" fmla="*/ 2147483646 w 4946"/>
              <a:gd name="T3" fmla="*/ 2147483646 h 5041"/>
              <a:gd name="T4" fmla="*/ 2147483646 w 4946"/>
              <a:gd name="T5" fmla="*/ 2147483646 h 5041"/>
              <a:gd name="T6" fmla="*/ 2147483646 w 4946"/>
              <a:gd name="T7" fmla="*/ 2147483646 h 5041"/>
              <a:gd name="T8" fmla="*/ 2147483646 w 4946"/>
              <a:gd name="T9" fmla="*/ 2147483646 h 5041"/>
              <a:gd name="T10" fmla="*/ 2147483646 w 4946"/>
              <a:gd name="T11" fmla="*/ 2147483646 h 5041"/>
              <a:gd name="T12" fmla="*/ 2147483646 w 4946"/>
              <a:gd name="T13" fmla="*/ 2147483646 h 5041"/>
              <a:gd name="T14" fmla="*/ 2147483646 w 4946"/>
              <a:gd name="T15" fmla="*/ 2147483646 h 5041"/>
              <a:gd name="T16" fmla="*/ 2147483646 w 4946"/>
              <a:gd name="T17" fmla="*/ 2147483646 h 5041"/>
              <a:gd name="T18" fmla="*/ 2147483646 w 4946"/>
              <a:gd name="T19" fmla="*/ 2147483646 h 5041"/>
              <a:gd name="T20" fmla="*/ 2147483646 w 4946"/>
              <a:gd name="T21" fmla="*/ 2147483646 h 5041"/>
              <a:gd name="T22" fmla="*/ 2147483646 w 4946"/>
              <a:gd name="T23" fmla="*/ 2147483646 h 5041"/>
              <a:gd name="T24" fmla="*/ 2147483646 w 4946"/>
              <a:gd name="T25" fmla="*/ 2147483646 h 5041"/>
              <a:gd name="T26" fmla="*/ 2147483646 w 4946"/>
              <a:gd name="T27" fmla="*/ 2147483646 h 5041"/>
              <a:gd name="T28" fmla="*/ 2147483646 w 4946"/>
              <a:gd name="T29" fmla="*/ 2147483646 h 5041"/>
              <a:gd name="T30" fmla="*/ 2147483646 w 4946"/>
              <a:gd name="T31" fmla="*/ 2147483646 h 5041"/>
              <a:gd name="T32" fmla="*/ 2147483646 w 4946"/>
              <a:gd name="T33" fmla="*/ 2147483646 h 5041"/>
              <a:gd name="T34" fmla="*/ 2147483646 w 4946"/>
              <a:gd name="T35" fmla="*/ 2147483646 h 5041"/>
              <a:gd name="T36" fmla="*/ 2147483646 w 4946"/>
              <a:gd name="T37" fmla="*/ 2147483646 h 5041"/>
              <a:gd name="T38" fmla="*/ 2147483646 w 4946"/>
              <a:gd name="T39" fmla="*/ 2147483646 h 5041"/>
              <a:gd name="T40" fmla="*/ 2147483646 w 4946"/>
              <a:gd name="T41" fmla="*/ 2147483646 h 5041"/>
              <a:gd name="T42" fmla="*/ 2147483646 w 4946"/>
              <a:gd name="T43" fmla="*/ 2147483646 h 5041"/>
              <a:gd name="T44" fmla="*/ 2147483646 w 4946"/>
              <a:gd name="T45" fmla="*/ 2147483646 h 5041"/>
              <a:gd name="T46" fmla="*/ 2147483646 w 4946"/>
              <a:gd name="T47" fmla="*/ 2147483646 h 5041"/>
              <a:gd name="T48" fmla="*/ 2147483646 w 4946"/>
              <a:gd name="T49" fmla="*/ 2147483646 h 5041"/>
              <a:gd name="T50" fmla="*/ 2147483646 w 4946"/>
              <a:gd name="T51" fmla="*/ 2147483646 h 5041"/>
              <a:gd name="T52" fmla="*/ 2147483646 w 4946"/>
              <a:gd name="T53" fmla="*/ 2147483646 h 5041"/>
              <a:gd name="T54" fmla="*/ 0 w 4946"/>
              <a:gd name="T55" fmla="*/ 2147483646 h 5041"/>
              <a:gd name="T56" fmla="*/ 2147483646 w 4946"/>
              <a:gd name="T57" fmla="*/ 2147483646 h 5041"/>
              <a:gd name="T58" fmla="*/ 2147483646 w 4946"/>
              <a:gd name="T59" fmla="*/ 2147483646 h 5041"/>
              <a:gd name="T60" fmla="*/ 2147483646 w 4946"/>
              <a:gd name="T61" fmla="*/ 2147483646 h 5041"/>
              <a:gd name="T62" fmla="*/ 2147483646 w 4946"/>
              <a:gd name="T63" fmla="*/ 2147483646 h 5041"/>
              <a:gd name="T64" fmla="*/ 2147483646 w 4946"/>
              <a:gd name="T65" fmla="*/ 2147483646 h 5041"/>
              <a:gd name="T66" fmla="*/ 2147483646 w 4946"/>
              <a:gd name="T67" fmla="*/ 2147483646 h 5041"/>
              <a:gd name="T68" fmla="*/ 2147483646 w 4946"/>
              <a:gd name="T69" fmla="*/ 2147483646 h 5041"/>
              <a:gd name="T70" fmla="*/ 2147483646 w 4946"/>
              <a:gd name="T71" fmla="*/ 2147483646 h 5041"/>
              <a:gd name="T72" fmla="*/ 2147483646 w 4946"/>
              <a:gd name="T73" fmla="*/ 2147483646 h 5041"/>
              <a:gd name="T74" fmla="*/ 2147483646 w 4946"/>
              <a:gd name="T75" fmla="*/ 2147483646 h 5041"/>
              <a:gd name="T76" fmla="*/ 2147483646 w 4946"/>
              <a:gd name="T77" fmla="*/ 2147483646 h 5041"/>
              <a:gd name="T78" fmla="*/ 2147483646 w 4946"/>
              <a:gd name="T79" fmla="*/ 2147483646 h 5041"/>
              <a:gd name="T80" fmla="*/ 2147483646 w 4946"/>
              <a:gd name="T81" fmla="*/ 2147483646 h 5041"/>
              <a:gd name="T82" fmla="*/ 2147483646 w 4946"/>
              <a:gd name="T83" fmla="*/ 2147483646 h 5041"/>
              <a:gd name="T84" fmla="*/ 2147483646 w 4946"/>
              <a:gd name="T85" fmla="*/ 2147483646 h 5041"/>
              <a:gd name="T86" fmla="*/ 2147483646 w 4946"/>
              <a:gd name="T87" fmla="*/ 2147483646 h 5041"/>
              <a:gd name="T88" fmla="*/ 2147483646 w 4946"/>
              <a:gd name="T89" fmla="*/ 2147483646 h 5041"/>
              <a:gd name="T90" fmla="*/ 2147483646 w 4946"/>
              <a:gd name="T91" fmla="*/ 2147483646 h 5041"/>
              <a:gd name="T92" fmla="*/ 2147483646 w 4946"/>
              <a:gd name="T93" fmla="*/ 2147483646 h 5041"/>
              <a:gd name="T94" fmla="*/ 2147483646 w 4946"/>
              <a:gd name="T95" fmla="*/ 2147483646 h 5041"/>
              <a:gd name="T96" fmla="*/ 2147483646 w 4946"/>
              <a:gd name="T97" fmla="*/ 2147483646 h 5041"/>
              <a:gd name="T98" fmla="*/ 2147483646 w 4946"/>
              <a:gd name="T99" fmla="*/ 2147483646 h 5041"/>
              <a:gd name="T100" fmla="*/ 2147483646 w 4946"/>
              <a:gd name="T101" fmla="*/ 2147483646 h 5041"/>
              <a:gd name="T102" fmla="*/ 2147483646 w 4946"/>
              <a:gd name="T103" fmla="*/ 2147483646 h 5041"/>
              <a:gd name="T104" fmla="*/ 2147483646 w 4946"/>
              <a:gd name="T105" fmla="*/ 2147483646 h 5041"/>
              <a:gd name="T106" fmla="*/ 2147483646 w 4946"/>
              <a:gd name="T107" fmla="*/ 2147483646 h 5041"/>
              <a:gd name="T108" fmla="*/ 2147483646 w 4946"/>
              <a:gd name="T109" fmla="*/ 2147483646 h 5041"/>
              <a:gd name="T110" fmla="*/ 2147483646 w 4946"/>
              <a:gd name="T111" fmla="*/ 2147483646 h 5041"/>
              <a:gd name="T112" fmla="*/ 2147483646 w 4946"/>
              <a:gd name="T113" fmla="*/ 2147483646 h 5041"/>
              <a:gd name="T114" fmla="*/ 2147483646 w 4946"/>
              <a:gd name="T115" fmla="*/ 2147483646 h 5041"/>
              <a:gd name="T116" fmla="*/ 2147483646 w 4946"/>
              <a:gd name="T117" fmla="*/ 2147483646 h 50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946" h="5041">
                <a:moveTo>
                  <a:pt x="4946" y="532"/>
                </a:moveTo>
                <a:lnTo>
                  <a:pt x="4534" y="270"/>
                </a:lnTo>
                <a:lnTo>
                  <a:pt x="4106" y="0"/>
                </a:lnTo>
                <a:lnTo>
                  <a:pt x="2142" y="3139"/>
                </a:lnTo>
                <a:lnTo>
                  <a:pt x="2117" y="3136"/>
                </a:lnTo>
                <a:lnTo>
                  <a:pt x="2091" y="3134"/>
                </a:lnTo>
                <a:lnTo>
                  <a:pt x="2066" y="3133"/>
                </a:lnTo>
                <a:lnTo>
                  <a:pt x="2039" y="3133"/>
                </a:lnTo>
                <a:lnTo>
                  <a:pt x="2014" y="3134"/>
                </a:lnTo>
                <a:lnTo>
                  <a:pt x="1989" y="3136"/>
                </a:lnTo>
                <a:lnTo>
                  <a:pt x="1963" y="3138"/>
                </a:lnTo>
                <a:lnTo>
                  <a:pt x="1938" y="3142"/>
                </a:lnTo>
                <a:lnTo>
                  <a:pt x="1912" y="3147"/>
                </a:lnTo>
                <a:lnTo>
                  <a:pt x="1888" y="3153"/>
                </a:lnTo>
                <a:lnTo>
                  <a:pt x="1862" y="3160"/>
                </a:lnTo>
                <a:lnTo>
                  <a:pt x="1838" y="3168"/>
                </a:lnTo>
                <a:lnTo>
                  <a:pt x="1813" y="3177"/>
                </a:lnTo>
                <a:lnTo>
                  <a:pt x="1789" y="3188"/>
                </a:lnTo>
                <a:lnTo>
                  <a:pt x="1765" y="3200"/>
                </a:lnTo>
                <a:lnTo>
                  <a:pt x="1742" y="3212"/>
                </a:lnTo>
                <a:lnTo>
                  <a:pt x="1719" y="3226"/>
                </a:lnTo>
                <a:lnTo>
                  <a:pt x="1695" y="3242"/>
                </a:lnTo>
                <a:lnTo>
                  <a:pt x="1673" y="3259"/>
                </a:lnTo>
                <a:lnTo>
                  <a:pt x="1651" y="3277"/>
                </a:lnTo>
                <a:lnTo>
                  <a:pt x="1629" y="3297"/>
                </a:lnTo>
                <a:lnTo>
                  <a:pt x="1609" y="3317"/>
                </a:lnTo>
                <a:lnTo>
                  <a:pt x="1587" y="3339"/>
                </a:lnTo>
                <a:lnTo>
                  <a:pt x="1568" y="3363"/>
                </a:lnTo>
                <a:lnTo>
                  <a:pt x="1547" y="3388"/>
                </a:lnTo>
                <a:lnTo>
                  <a:pt x="1529" y="3415"/>
                </a:lnTo>
                <a:lnTo>
                  <a:pt x="1510" y="3442"/>
                </a:lnTo>
                <a:lnTo>
                  <a:pt x="1492" y="3472"/>
                </a:lnTo>
                <a:lnTo>
                  <a:pt x="1475" y="3503"/>
                </a:lnTo>
                <a:lnTo>
                  <a:pt x="1459" y="3536"/>
                </a:lnTo>
                <a:lnTo>
                  <a:pt x="1442" y="3570"/>
                </a:lnTo>
                <a:lnTo>
                  <a:pt x="1427" y="3605"/>
                </a:lnTo>
                <a:lnTo>
                  <a:pt x="1411" y="3653"/>
                </a:lnTo>
                <a:lnTo>
                  <a:pt x="1393" y="3699"/>
                </a:lnTo>
                <a:lnTo>
                  <a:pt x="1373" y="3744"/>
                </a:lnTo>
                <a:lnTo>
                  <a:pt x="1354" y="3787"/>
                </a:lnTo>
                <a:lnTo>
                  <a:pt x="1332" y="3828"/>
                </a:lnTo>
                <a:lnTo>
                  <a:pt x="1311" y="3868"/>
                </a:lnTo>
                <a:lnTo>
                  <a:pt x="1289" y="3908"/>
                </a:lnTo>
                <a:lnTo>
                  <a:pt x="1265" y="3944"/>
                </a:lnTo>
                <a:lnTo>
                  <a:pt x="1241" y="3981"/>
                </a:lnTo>
                <a:lnTo>
                  <a:pt x="1216" y="4016"/>
                </a:lnTo>
                <a:lnTo>
                  <a:pt x="1191" y="4048"/>
                </a:lnTo>
                <a:lnTo>
                  <a:pt x="1165" y="4081"/>
                </a:lnTo>
                <a:lnTo>
                  <a:pt x="1139" y="4111"/>
                </a:lnTo>
                <a:lnTo>
                  <a:pt x="1111" y="4141"/>
                </a:lnTo>
                <a:lnTo>
                  <a:pt x="1084" y="4170"/>
                </a:lnTo>
                <a:lnTo>
                  <a:pt x="1056" y="4197"/>
                </a:lnTo>
                <a:lnTo>
                  <a:pt x="1028" y="4222"/>
                </a:lnTo>
                <a:lnTo>
                  <a:pt x="999" y="4248"/>
                </a:lnTo>
                <a:lnTo>
                  <a:pt x="970" y="4271"/>
                </a:lnTo>
                <a:lnTo>
                  <a:pt x="940" y="4295"/>
                </a:lnTo>
                <a:lnTo>
                  <a:pt x="911" y="4316"/>
                </a:lnTo>
                <a:lnTo>
                  <a:pt x="881" y="4337"/>
                </a:lnTo>
                <a:lnTo>
                  <a:pt x="852" y="4356"/>
                </a:lnTo>
                <a:lnTo>
                  <a:pt x="821" y="4375"/>
                </a:lnTo>
                <a:lnTo>
                  <a:pt x="792" y="4393"/>
                </a:lnTo>
                <a:lnTo>
                  <a:pt x="761" y="4410"/>
                </a:lnTo>
                <a:lnTo>
                  <a:pt x="731" y="4425"/>
                </a:lnTo>
                <a:lnTo>
                  <a:pt x="701" y="4440"/>
                </a:lnTo>
                <a:lnTo>
                  <a:pt x="671" y="4455"/>
                </a:lnTo>
                <a:lnTo>
                  <a:pt x="641" y="4468"/>
                </a:lnTo>
                <a:lnTo>
                  <a:pt x="611" y="4480"/>
                </a:lnTo>
                <a:lnTo>
                  <a:pt x="582" y="4492"/>
                </a:lnTo>
                <a:lnTo>
                  <a:pt x="524" y="4513"/>
                </a:lnTo>
                <a:lnTo>
                  <a:pt x="468" y="4531"/>
                </a:lnTo>
                <a:lnTo>
                  <a:pt x="413" y="4547"/>
                </a:lnTo>
                <a:lnTo>
                  <a:pt x="359" y="4561"/>
                </a:lnTo>
                <a:lnTo>
                  <a:pt x="309" y="4572"/>
                </a:lnTo>
                <a:lnTo>
                  <a:pt x="261" y="4581"/>
                </a:lnTo>
                <a:lnTo>
                  <a:pt x="215" y="4588"/>
                </a:lnTo>
                <a:lnTo>
                  <a:pt x="174" y="4594"/>
                </a:lnTo>
                <a:lnTo>
                  <a:pt x="135" y="4598"/>
                </a:lnTo>
                <a:lnTo>
                  <a:pt x="102" y="4601"/>
                </a:lnTo>
                <a:lnTo>
                  <a:pt x="72" y="4603"/>
                </a:lnTo>
                <a:lnTo>
                  <a:pt x="47" y="4604"/>
                </a:lnTo>
                <a:lnTo>
                  <a:pt x="12" y="4605"/>
                </a:lnTo>
                <a:lnTo>
                  <a:pt x="0" y="4605"/>
                </a:lnTo>
                <a:lnTo>
                  <a:pt x="17" y="4616"/>
                </a:lnTo>
                <a:lnTo>
                  <a:pt x="68" y="4645"/>
                </a:lnTo>
                <a:lnTo>
                  <a:pt x="105" y="4666"/>
                </a:lnTo>
                <a:lnTo>
                  <a:pt x="150" y="4689"/>
                </a:lnTo>
                <a:lnTo>
                  <a:pt x="201" y="4714"/>
                </a:lnTo>
                <a:lnTo>
                  <a:pt x="258" y="4743"/>
                </a:lnTo>
                <a:lnTo>
                  <a:pt x="321" y="4773"/>
                </a:lnTo>
                <a:lnTo>
                  <a:pt x="390" y="4802"/>
                </a:lnTo>
                <a:lnTo>
                  <a:pt x="466" y="4833"/>
                </a:lnTo>
                <a:lnTo>
                  <a:pt x="545" y="4863"/>
                </a:lnTo>
                <a:lnTo>
                  <a:pt x="587" y="4878"/>
                </a:lnTo>
                <a:lnTo>
                  <a:pt x="630" y="4893"/>
                </a:lnTo>
                <a:lnTo>
                  <a:pt x="673" y="4908"/>
                </a:lnTo>
                <a:lnTo>
                  <a:pt x="718" y="4921"/>
                </a:lnTo>
                <a:lnTo>
                  <a:pt x="764" y="4935"/>
                </a:lnTo>
                <a:lnTo>
                  <a:pt x="811" y="4949"/>
                </a:lnTo>
                <a:lnTo>
                  <a:pt x="858" y="4961"/>
                </a:lnTo>
                <a:lnTo>
                  <a:pt x="907" y="4973"/>
                </a:lnTo>
                <a:lnTo>
                  <a:pt x="956" y="4983"/>
                </a:lnTo>
                <a:lnTo>
                  <a:pt x="1006" y="4995"/>
                </a:lnTo>
                <a:lnTo>
                  <a:pt x="1057" y="5004"/>
                </a:lnTo>
                <a:lnTo>
                  <a:pt x="1108" y="5012"/>
                </a:lnTo>
                <a:lnTo>
                  <a:pt x="1160" y="5020"/>
                </a:lnTo>
                <a:lnTo>
                  <a:pt x="1213" y="5026"/>
                </a:lnTo>
                <a:lnTo>
                  <a:pt x="1266" y="5032"/>
                </a:lnTo>
                <a:lnTo>
                  <a:pt x="1320" y="5036"/>
                </a:lnTo>
                <a:lnTo>
                  <a:pt x="1374" y="5039"/>
                </a:lnTo>
                <a:lnTo>
                  <a:pt x="1429" y="5040"/>
                </a:lnTo>
                <a:lnTo>
                  <a:pt x="1484" y="5041"/>
                </a:lnTo>
                <a:lnTo>
                  <a:pt x="1539" y="5040"/>
                </a:lnTo>
                <a:lnTo>
                  <a:pt x="1594" y="5037"/>
                </a:lnTo>
                <a:lnTo>
                  <a:pt x="1650" y="5033"/>
                </a:lnTo>
                <a:lnTo>
                  <a:pt x="1706" y="5027"/>
                </a:lnTo>
                <a:lnTo>
                  <a:pt x="1762" y="5019"/>
                </a:lnTo>
                <a:lnTo>
                  <a:pt x="1818" y="5010"/>
                </a:lnTo>
                <a:lnTo>
                  <a:pt x="1874" y="4999"/>
                </a:lnTo>
                <a:lnTo>
                  <a:pt x="1930" y="4985"/>
                </a:lnTo>
                <a:lnTo>
                  <a:pt x="1986" y="4970"/>
                </a:lnTo>
                <a:lnTo>
                  <a:pt x="2043" y="4953"/>
                </a:lnTo>
                <a:lnTo>
                  <a:pt x="2099" y="4933"/>
                </a:lnTo>
                <a:lnTo>
                  <a:pt x="2155" y="4912"/>
                </a:lnTo>
                <a:lnTo>
                  <a:pt x="2210" y="4888"/>
                </a:lnTo>
                <a:lnTo>
                  <a:pt x="2265" y="4862"/>
                </a:lnTo>
                <a:lnTo>
                  <a:pt x="2320" y="4834"/>
                </a:lnTo>
                <a:lnTo>
                  <a:pt x="2375" y="4802"/>
                </a:lnTo>
                <a:lnTo>
                  <a:pt x="2429" y="4768"/>
                </a:lnTo>
                <a:lnTo>
                  <a:pt x="2455" y="4751"/>
                </a:lnTo>
                <a:lnTo>
                  <a:pt x="2482" y="4733"/>
                </a:lnTo>
                <a:lnTo>
                  <a:pt x="2508" y="4713"/>
                </a:lnTo>
                <a:lnTo>
                  <a:pt x="2535" y="4694"/>
                </a:lnTo>
                <a:lnTo>
                  <a:pt x="2561" y="4673"/>
                </a:lnTo>
                <a:lnTo>
                  <a:pt x="2588" y="4652"/>
                </a:lnTo>
                <a:lnTo>
                  <a:pt x="2614" y="4630"/>
                </a:lnTo>
                <a:lnTo>
                  <a:pt x="2639" y="4608"/>
                </a:lnTo>
                <a:lnTo>
                  <a:pt x="2661" y="4588"/>
                </a:lnTo>
                <a:lnTo>
                  <a:pt x="2681" y="4569"/>
                </a:lnTo>
                <a:lnTo>
                  <a:pt x="2701" y="4547"/>
                </a:lnTo>
                <a:lnTo>
                  <a:pt x="2719" y="4527"/>
                </a:lnTo>
                <a:lnTo>
                  <a:pt x="2737" y="4506"/>
                </a:lnTo>
                <a:lnTo>
                  <a:pt x="2755" y="4483"/>
                </a:lnTo>
                <a:lnTo>
                  <a:pt x="2771" y="4461"/>
                </a:lnTo>
                <a:lnTo>
                  <a:pt x="2786" y="4438"/>
                </a:lnTo>
                <a:lnTo>
                  <a:pt x="2800" y="4415"/>
                </a:lnTo>
                <a:lnTo>
                  <a:pt x="2815" y="4392"/>
                </a:lnTo>
                <a:lnTo>
                  <a:pt x="2827" y="4367"/>
                </a:lnTo>
                <a:lnTo>
                  <a:pt x="2839" y="4344"/>
                </a:lnTo>
                <a:lnTo>
                  <a:pt x="2850" y="4319"/>
                </a:lnTo>
                <a:lnTo>
                  <a:pt x="2861" y="4294"/>
                </a:lnTo>
                <a:lnTo>
                  <a:pt x="2871" y="4268"/>
                </a:lnTo>
                <a:lnTo>
                  <a:pt x="2880" y="4243"/>
                </a:lnTo>
                <a:lnTo>
                  <a:pt x="2887" y="4217"/>
                </a:lnTo>
                <a:lnTo>
                  <a:pt x="2894" y="4192"/>
                </a:lnTo>
                <a:lnTo>
                  <a:pt x="2900" y="4166"/>
                </a:lnTo>
                <a:lnTo>
                  <a:pt x="2906" y="4140"/>
                </a:lnTo>
                <a:lnTo>
                  <a:pt x="2910" y="4113"/>
                </a:lnTo>
                <a:lnTo>
                  <a:pt x="2915" y="4087"/>
                </a:lnTo>
                <a:lnTo>
                  <a:pt x="2918" y="4061"/>
                </a:lnTo>
                <a:lnTo>
                  <a:pt x="2919" y="4034"/>
                </a:lnTo>
                <a:lnTo>
                  <a:pt x="2921" y="4008"/>
                </a:lnTo>
                <a:lnTo>
                  <a:pt x="2921" y="3981"/>
                </a:lnTo>
                <a:lnTo>
                  <a:pt x="2920" y="3955"/>
                </a:lnTo>
                <a:lnTo>
                  <a:pt x="2919" y="3928"/>
                </a:lnTo>
                <a:lnTo>
                  <a:pt x="2917" y="3901"/>
                </a:lnTo>
                <a:lnTo>
                  <a:pt x="2912" y="3874"/>
                </a:lnTo>
                <a:lnTo>
                  <a:pt x="2909" y="3849"/>
                </a:lnTo>
                <a:lnTo>
                  <a:pt x="2904" y="3822"/>
                </a:lnTo>
                <a:lnTo>
                  <a:pt x="4946" y="532"/>
                </a:lnTo>
                <a:close/>
                <a:moveTo>
                  <a:pt x="2479" y="3126"/>
                </a:moveTo>
                <a:lnTo>
                  <a:pt x="2732" y="2726"/>
                </a:lnTo>
                <a:lnTo>
                  <a:pt x="3096" y="2957"/>
                </a:lnTo>
                <a:lnTo>
                  <a:pt x="2842" y="3358"/>
                </a:lnTo>
                <a:lnTo>
                  <a:pt x="2479" y="3126"/>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a:solidFill>
                <a:srgbClr val="FFFFFF"/>
              </a:solidFill>
              <a:sym typeface="Arial" panose="020B0604020202020204" pitchFamily="34" charset="0"/>
            </a:endParaRPr>
          </a:p>
        </p:txBody>
      </p:sp>
      <p:sp>
        <p:nvSpPr>
          <p:cNvPr id="20" name="椭圆 19"/>
          <p:cNvSpPr/>
          <p:nvPr>
            <p:custDataLst>
              <p:tags r:id="rId12"/>
            </p:custDataLst>
          </p:nvPr>
        </p:nvSpPr>
        <p:spPr>
          <a:xfrm>
            <a:off x="5577840" y="3382010"/>
            <a:ext cx="1007745" cy="1007745"/>
          </a:xfrm>
          <a:prstGeom prst="ellipse">
            <a:avLst/>
          </a:prstGeom>
          <a:solidFill>
            <a:srgbClr val="80808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sym typeface="Arial" panose="020B0604020202020204" pitchFamily="34" charset="0"/>
            </a:endParaRPr>
          </a:p>
        </p:txBody>
      </p:sp>
      <p:sp>
        <p:nvSpPr>
          <p:cNvPr id="21" name="KSO_Shape"/>
          <p:cNvSpPr/>
          <p:nvPr>
            <p:custDataLst>
              <p:tags r:id="rId13"/>
            </p:custDataLst>
          </p:nvPr>
        </p:nvSpPr>
        <p:spPr bwMode="auto">
          <a:xfrm flipH="1">
            <a:off x="5904230" y="3688715"/>
            <a:ext cx="355600" cy="395605"/>
          </a:xfrm>
          <a:custGeom>
            <a:avLst/>
            <a:gdLst>
              <a:gd name="T0" fmla="*/ 324081616 w 7313"/>
              <a:gd name="T1" fmla="*/ 0 h 8141"/>
              <a:gd name="T2" fmla="*/ 339365365 w 7313"/>
              <a:gd name="T3" fmla="*/ 6789765 h 8141"/>
              <a:gd name="T4" fmla="*/ 339639393 w 7313"/>
              <a:gd name="T5" fmla="*/ 26009182 h 8141"/>
              <a:gd name="T6" fmla="*/ 326382416 w 7313"/>
              <a:gd name="T7" fmla="*/ 33127484 h 8141"/>
              <a:gd name="T8" fmla="*/ 340954068 w 7313"/>
              <a:gd name="T9" fmla="*/ 36139074 h 8141"/>
              <a:gd name="T10" fmla="*/ 364619402 w 7313"/>
              <a:gd name="T11" fmla="*/ 25187839 h 8141"/>
              <a:gd name="T12" fmla="*/ 386367247 w 7313"/>
              <a:gd name="T13" fmla="*/ 35591512 h 8141"/>
              <a:gd name="T14" fmla="*/ 395296418 w 7313"/>
              <a:gd name="T15" fmla="*/ 52018598 h 8141"/>
              <a:gd name="T16" fmla="*/ 400445838 w 7313"/>
              <a:gd name="T17" fmla="*/ 76604119 h 8141"/>
              <a:gd name="T18" fmla="*/ 386257496 w 7313"/>
              <a:gd name="T19" fmla="*/ 111593547 h 8141"/>
              <a:gd name="T20" fmla="*/ 345555668 w 7313"/>
              <a:gd name="T21" fmla="*/ 148663476 h 8141"/>
              <a:gd name="T22" fmla="*/ 311043908 w 7313"/>
              <a:gd name="T23" fmla="*/ 169525578 h 8141"/>
              <a:gd name="T24" fmla="*/ 317288969 w 7313"/>
              <a:gd name="T25" fmla="*/ 180531569 h 8141"/>
              <a:gd name="T26" fmla="*/ 326053864 w 7313"/>
              <a:gd name="T27" fmla="*/ 197177679 h 8141"/>
              <a:gd name="T28" fmla="*/ 312523094 w 7313"/>
              <a:gd name="T29" fmla="*/ 210154892 h 8141"/>
              <a:gd name="T30" fmla="*/ 284584946 w 7313"/>
              <a:gd name="T31" fmla="*/ 217985025 h 8141"/>
              <a:gd name="T32" fmla="*/ 253798179 w 7313"/>
              <a:gd name="T33" fmla="*/ 242515790 h 8141"/>
              <a:gd name="T34" fmla="*/ 237473548 w 7313"/>
              <a:gd name="T35" fmla="*/ 260530805 h 8141"/>
              <a:gd name="T36" fmla="*/ 245855132 w 7313"/>
              <a:gd name="T37" fmla="*/ 279093147 h 8141"/>
              <a:gd name="T38" fmla="*/ 233091217 w 7313"/>
              <a:gd name="T39" fmla="*/ 290975236 h 8141"/>
              <a:gd name="T40" fmla="*/ 229914045 w 7313"/>
              <a:gd name="T41" fmla="*/ 321529181 h 8141"/>
              <a:gd name="T42" fmla="*/ 254620027 w 7313"/>
              <a:gd name="T43" fmla="*/ 354656899 h 8141"/>
              <a:gd name="T44" fmla="*/ 266069032 w 7313"/>
              <a:gd name="T45" fmla="*/ 365827158 h 8141"/>
              <a:gd name="T46" fmla="*/ 282284147 w 7313"/>
              <a:gd name="T47" fmla="*/ 389974630 h 8141"/>
              <a:gd name="T48" fmla="*/ 284913498 w 7313"/>
              <a:gd name="T49" fmla="*/ 407441849 h 8141"/>
              <a:gd name="T50" fmla="*/ 290720256 w 7313"/>
              <a:gd name="T51" fmla="*/ 422061981 h 8141"/>
              <a:gd name="T52" fmla="*/ 274340866 w 7313"/>
              <a:gd name="T53" fmla="*/ 434984438 h 8141"/>
              <a:gd name="T54" fmla="*/ 211014586 w 7313"/>
              <a:gd name="T55" fmla="*/ 445552379 h 8141"/>
              <a:gd name="T56" fmla="*/ 137499219 w 7313"/>
              <a:gd name="T57" fmla="*/ 438324565 h 8141"/>
              <a:gd name="T58" fmla="*/ 111423568 w 7313"/>
              <a:gd name="T59" fmla="*/ 425894913 h 8141"/>
              <a:gd name="T60" fmla="*/ 115751374 w 7313"/>
              <a:gd name="T61" fmla="*/ 407551362 h 8141"/>
              <a:gd name="T62" fmla="*/ 118654753 w 7313"/>
              <a:gd name="T63" fmla="*/ 389810362 h 8141"/>
              <a:gd name="T64" fmla="*/ 134650599 w 7313"/>
              <a:gd name="T65" fmla="*/ 365443865 h 8141"/>
              <a:gd name="T66" fmla="*/ 146318873 w 7313"/>
              <a:gd name="T67" fmla="*/ 354383118 h 8141"/>
              <a:gd name="T68" fmla="*/ 170860579 w 7313"/>
              <a:gd name="T69" fmla="*/ 321310156 h 8141"/>
              <a:gd name="T70" fmla="*/ 165984952 w 7313"/>
              <a:gd name="T71" fmla="*/ 290372919 h 8141"/>
              <a:gd name="T72" fmla="*/ 154700223 w 7313"/>
              <a:gd name="T73" fmla="*/ 275479240 h 8141"/>
              <a:gd name="T74" fmla="*/ 165218097 w 7313"/>
              <a:gd name="T75" fmla="*/ 257354713 h 8141"/>
              <a:gd name="T76" fmla="*/ 145004197 w 7313"/>
              <a:gd name="T77" fmla="*/ 241475423 h 8141"/>
              <a:gd name="T78" fmla="*/ 114710492 w 7313"/>
              <a:gd name="T79" fmla="*/ 216287583 h 8141"/>
              <a:gd name="T80" fmla="*/ 88689599 w 7313"/>
              <a:gd name="T81" fmla="*/ 210319160 h 8141"/>
              <a:gd name="T82" fmla="*/ 75158829 w 7313"/>
              <a:gd name="T83" fmla="*/ 199203657 h 8141"/>
              <a:gd name="T84" fmla="*/ 81403890 w 7313"/>
              <a:gd name="T85" fmla="*/ 181900473 h 8141"/>
              <a:gd name="T86" fmla="*/ 92469585 w 7313"/>
              <a:gd name="T87" fmla="*/ 173796559 h 8141"/>
              <a:gd name="T88" fmla="*/ 63545314 w 7313"/>
              <a:gd name="T89" fmla="*/ 152934458 h 8141"/>
              <a:gd name="T90" fmla="*/ 18351404 w 7313"/>
              <a:gd name="T91" fmla="*/ 116904896 h 8141"/>
              <a:gd name="T92" fmla="*/ 602579 w 7313"/>
              <a:gd name="T93" fmla="*/ 79889490 h 8141"/>
              <a:gd name="T94" fmla="*/ 5039902 w 7313"/>
              <a:gd name="T95" fmla="*/ 52675672 h 8141"/>
              <a:gd name="T96" fmla="*/ 12654398 w 7313"/>
              <a:gd name="T97" fmla="*/ 39205653 h 8141"/>
              <a:gd name="T98" fmla="*/ 30896284 w 7313"/>
              <a:gd name="T99" fmla="*/ 25625889 h 8141"/>
              <a:gd name="T100" fmla="*/ 57026460 w 7313"/>
              <a:gd name="T101" fmla="*/ 32744191 h 8141"/>
              <a:gd name="T102" fmla="*/ 78171725 w 7313"/>
              <a:gd name="T103" fmla="*/ 41067363 h 8141"/>
              <a:gd name="T104" fmla="*/ 60751686 w 7313"/>
              <a:gd name="T105" fmla="*/ 25461620 h 8141"/>
              <a:gd name="T106" fmla="*/ 62559424 w 7313"/>
              <a:gd name="T107" fmla="*/ 5366105 h 8141"/>
              <a:gd name="T108" fmla="*/ 53246708 w 7313"/>
              <a:gd name="T109" fmla="*/ 102722814 h 8141"/>
              <a:gd name="T110" fmla="*/ 87046372 w 7313"/>
              <a:gd name="T111" fmla="*/ 132455649 h 8141"/>
              <a:gd name="T112" fmla="*/ 65079258 w 7313"/>
              <a:gd name="T113" fmla="*/ 79287172 h 8141"/>
              <a:gd name="T114" fmla="*/ 51164944 w 7313"/>
              <a:gd name="T115" fmla="*/ 85803156 h 8141"/>
              <a:gd name="T116" fmla="*/ 315042928 w 7313"/>
              <a:gd name="T117" fmla="*/ 102558545 h 8141"/>
              <a:gd name="T118" fmla="*/ 341228096 w 7313"/>
              <a:gd name="T119" fmla="*/ 111319533 h 8141"/>
              <a:gd name="T120" fmla="*/ 350759846 w 7313"/>
              <a:gd name="T121" fmla="*/ 89252795 h 8141"/>
              <a:gd name="T122" fmla="*/ 341611406 w 7313"/>
              <a:gd name="T123" fmla="*/ 79068147 h 81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313" h="8141">
                <a:moveTo>
                  <a:pt x="1162" y="79"/>
                </a:moveTo>
                <a:lnTo>
                  <a:pt x="1162" y="79"/>
                </a:lnTo>
                <a:lnTo>
                  <a:pt x="1173" y="69"/>
                </a:lnTo>
                <a:lnTo>
                  <a:pt x="1185" y="60"/>
                </a:lnTo>
                <a:lnTo>
                  <a:pt x="1198" y="51"/>
                </a:lnTo>
                <a:lnTo>
                  <a:pt x="1211" y="42"/>
                </a:lnTo>
                <a:lnTo>
                  <a:pt x="1224" y="35"/>
                </a:lnTo>
                <a:lnTo>
                  <a:pt x="1238" y="28"/>
                </a:lnTo>
                <a:lnTo>
                  <a:pt x="1252" y="23"/>
                </a:lnTo>
                <a:lnTo>
                  <a:pt x="1266" y="17"/>
                </a:lnTo>
                <a:lnTo>
                  <a:pt x="1282" y="13"/>
                </a:lnTo>
                <a:lnTo>
                  <a:pt x="1296" y="10"/>
                </a:lnTo>
                <a:lnTo>
                  <a:pt x="1326" y="4"/>
                </a:lnTo>
                <a:lnTo>
                  <a:pt x="1357" y="1"/>
                </a:lnTo>
                <a:lnTo>
                  <a:pt x="1388" y="0"/>
                </a:lnTo>
                <a:lnTo>
                  <a:pt x="5916" y="0"/>
                </a:lnTo>
                <a:lnTo>
                  <a:pt x="5936" y="0"/>
                </a:lnTo>
                <a:lnTo>
                  <a:pt x="5954" y="0"/>
                </a:lnTo>
                <a:lnTo>
                  <a:pt x="5973" y="2"/>
                </a:lnTo>
                <a:lnTo>
                  <a:pt x="5992" y="4"/>
                </a:lnTo>
                <a:lnTo>
                  <a:pt x="6011" y="8"/>
                </a:lnTo>
                <a:lnTo>
                  <a:pt x="6029" y="13"/>
                </a:lnTo>
                <a:lnTo>
                  <a:pt x="6048" y="18"/>
                </a:lnTo>
                <a:lnTo>
                  <a:pt x="6065" y="25"/>
                </a:lnTo>
                <a:lnTo>
                  <a:pt x="6083" y="31"/>
                </a:lnTo>
                <a:lnTo>
                  <a:pt x="6099" y="40"/>
                </a:lnTo>
                <a:lnTo>
                  <a:pt x="6115" y="50"/>
                </a:lnTo>
                <a:lnTo>
                  <a:pt x="6132" y="61"/>
                </a:lnTo>
                <a:lnTo>
                  <a:pt x="6146" y="72"/>
                </a:lnTo>
                <a:lnTo>
                  <a:pt x="6160" y="85"/>
                </a:lnTo>
                <a:lnTo>
                  <a:pt x="6173" y="99"/>
                </a:lnTo>
                <a:lnTo>
                  <a:pt x="6186" y="113"/>
                </a:lnTo>
                <a:lnTo>
                  <a:pt x="6195" y="124"/>
                </a:lnTo>
                <a:lnTo>
                  <a:pt x="6202" y="136"/>
                </a:lnTo>
                <a:lnTo>
                  <a:pt x="6210" y="148"/>
                </a:lnTo>
                <a:lnTo>
                  <a:pt x="6216" y="160"/>
                </a:lnTo>
                <a:lnTo>
                  <a:pt x="6223" y="172"/>
                </a:lnTo>
                <a:lnTo>
                  <a:pt x="6228" y="185"/>
                </a:lnTo>
                <a:lnTo>
                  <a:pt x="6238" y="211"/>
                </a:lnTo>
                <a:lnTo>
                  <a:pt x="6245" y="237"/>
                </a:lnTo>
                <a:lnTo>
                  <a:pt x="6249" y="264"/>
                </a:lnTo>
                <a:lnTo>
                  <a:pt x="6251" y="292"/>
                </a:lnTo>
                <a:lnTo>
                  <a:pt x="6251" y="319"/>
                </a:lnTo>
                <a:lnTo>
                  <a:pt x="6249" y="348"/>
                </a:lnTo>
                <a:lnTo>
                  <a:pt x="6243" y="375"/>
                </a:lnTo>
                <a:lnTo>
                  <a:pt x="6236" y="401"/>
                </a:lnTo>
                <a:lnTo>
                  <a:pt x="6226" y="427"/>
                </a:lnTo>
                <a:lnTo>
                  <a:pt x="6221" y="439"/>
                </a:lnTo>
                <a:lnTo>
                  <a:pt x="6214" y="452"/>
                </a:lnTo>
                <a:lnTo>
                  <a:pt x="6208" y="464"/>
                </a:lnTo>
                <a:lnTo>
                  <a:pt x="6200" y="475"/>
                </a:lnTo>
                <a:lnTo>
                  <a:pt x="6191" y="487"/>
                </a:lnTo>
                <a:lnTo>
                  <a:pt x="6183" y="498"/>
                </a:lnTo>
                <a:lnTo>
                  <a:pt x="6173" y="508"/>
                </a:lnTo>
                <a:lnTo>
                  <a:pt x="6163" y="517"/>
                </a:lnTo>
                <a:lnTo>
                  <a:pt x="6151" y="530"/>
                </a:lnTo>
                <a:lnTo>
                  <a:pt x="6137" y="542"/>
                </a:lnTo>
                <a:lnTo>
                  <a:pt x="6123" y="552"/>
                </a:lnTo>
                <a:lnTo>
                  <a:pt x="6109" y="562"/>
                </a:lnTo>
                <a:lnTo>
                  <a:pt x="6093" y="571"/>
                </a:lnTo>
                <a:lnTo>
                  <a:pt x="6077" y="578"/>
                </a:lnTo>
                <a:lnTo>
                  <a:pt x="6061" y="585"/>
                </a:lnTo>
                <a:lnTo>
                  <a:pt x="6045" y="590"/>
                </a:lnTo>
                <a:lnTo>
                  <a:pt x="6027" y="594"/>
                </a:lnTo>
                <a:lnTo>
                  <a:pt x="6010" y="599"/>
                </a:lnTo>
                <a:lnTo>
                  <a:pt x="5992" y="602"/>
                </a:lnTo>
                <a:lnTo>
                  <a:pt x="5975" y="604"/>
                </a:lnTo>
                <a:lnTo>
                  <a:pt x="5958" y="605"/>
                </a:lnTo>
                <a:lnTo>
                  <a:pt x="5939" y="606"/>
                </a:lnTo>
                <a:lnTo>
                  <a:pt x="5922" y="606"/>
                </a:lnTo>
                <a:lnTo>
                  <a:pt x="5904" y="606"/>
                </a:lnTo>
                <a:lnTo>
                  <a:pt x="5870" y="894"/>
                </a:lnTo>
                <a:lnTo>
                  <a:pt x="5908" y="876"/>
                </a:lnTo>
                <a:lnTo>
                  <a:pt x="5947" y="858"/>
                </a:lnTo>
                <a:lnTo>
                  <a:pt x="5985" y="840"/>
                </a:lnTo>
                <a:lnTo>
                  <a:pt x="6024" y="824"/>
                </a:lnTo>
                <a:lnTo>
                  <a:pt x="6103" y="793"/>
                </a:lnTo>
                <a:lnTo>
                  <a:pt x="6183" y="764"/>
                </a:lnTo>
                <a:lnTo>
                  <a:pt x="6186" y="750"/>
                </a:lnTo>
                <a:lnTo>
                  <a:pt x="6189" y="737"/>
                </a:lnTo>
                <a:lnTo>
                  <a:pt x="6199" y="710"/>
                </a:lnTo>
                <a:lnTo>
                  <a:pt x="6210" y="685"/>
                </a:lnTo>
                <a:lnTo>
                  <a:pt x="6224" y="660"/>
                </a:lnTo>
                <a:lnTo>
                  <a:pt x="6239" y="637"/>
                </a:lnTo>
                <a:lnTo>
                  <a:pt x="6255" y="615"/>
                </a:lnTo>
                <a:lnTo>
                  <a:pt x="6274" y="594"/>
                </a:lnTo>
                <a:lnTo>
                  <a:pt x="6295" y="576"/>
                </a:lnTo>
                <a:lnTo>
                  <a:pt x="6316" y="558"/>
                </a:lnTo>
                <a:lnTo>
                  <a:pt x="6339" y="541"/>
                </a:lnTo>
                <a:lnTo>
                  <a:pt x="6363" y="527"/>
                </a:lnTo>
                <a:lnTo>
                  <a:pt x="6387" y="514"/>
                </a:lnTo>
                <a:lnTo>
                  <a:pt x="6413" y="502"/>
                </a:lnTo>
                <a:lnTo>
                  <a:pt x="6439" y="491"/>
                </a:lnTo>
                <a:lnTo>
                  <a:pt x="6465" y="483"/>
                </a:lnTo>
                <a:lnTo>
                  <a:pt x="6492" y="476"/>
                </a:lnTo>
                <a:lnTo>
                  <a:pt x="6524" y="469"/>
                </a:lnTo>
                <a:lnTo>
                  <a:pt x="6556" y="465"/>
                </a:lnTo>
                <a:lnTo>
                  <a:pt x="6590" y="462"/>
                </a:lnTo>
                <a:lnTo>
                  <a:pt x="6623" y="460"/>
                </a:lnTo>
                <a:lnTo>
                  <a:pt x="6656" y="460"/>
                </a:lnTo>
                <a:lnTo>
                  <a:pt x="6690" y="461"/>
                </a:lnTo>
                <a:lnTo>
                  <a:pt x="6723" y="464"/>
                </a:lnTo>
                <a:lnTo>
                  <a:pt x="6755" y="469"/>
                </a:lnTo>
                <a:lnTo>
                  <a:pt x="6788" y="476"/>
                </a:lnTo>
                <a:lnTo>
                  <a:pt x="6820" y="485"/>
                </a:lnTo>
                <a:lnTo>
                  <a:pt x="6851" y="496"/>
                </a:lnTo>
                <a:lnTo>
                  <a:pt x="6881" y="508"/>
                </a:lnTo>
                <a:lnTo>
                  <a:pt x="6911" y="523"/>
                </a:lnTo>
                <a:lnTo>
                  <a:pt x="6939" y="539"/>
                </a:lnTo>
                <a:lnTo>
                  <a:pt x="6966" y="559"/>
                </a:lnTo>
                <a:lnTo>
                  <a:pt x="6979" y="568"/>
                </a:lnTo>
                <a:lnTo>
                  <a:pt x="6992" y="579"/>
                </a:lnTo>
                <a:lnTo>
                  <a:pt x="7006" y="592"/>
                </a:lnTo>
                <a:lnTo>
                  <a:pt x="7020" y="605"/>
                </a:lnTo>
                <a:lnTo>
                  <a:pt x="7031" y="619"/>
                </a:lnTo>
                <a:lnTo>
                  <a:pt x="7043" y="635"/>
                </a:lnTo>
                <a:lnTo>
                  <a:pt x="7053" y="650"/>
                </a:lnTo>
                <a:lnTo>
                  <a:pt x="7063" y="666"/>
                </a:lnTo>
                <a:lnTo>
                  <a:pt x="7072" y="683"/>
                </a:lnTo>
                <a:lnTo>
                  <a:pt x="7079" y="700"/>
                </a:lnTo>
                <a:lnTo>
                  <a:pt x="7086" y="717"/>
                </a:lnTo>
                <a:lnTo>
                  <a:pt x="7091" y="736"/>
                </a:lnTo>
                <a:lnTo>
                  <a:pt x="7095" y="753"/>
                </a:lnTo>
                <a:lnTo>
                  <a:pt x="7098" y="772"/>
                </a:lnTo>
                <a:lnTo>
                  <a:pt x="7100" y="791"/>
                </a:lnTo>
                <a:lnTo>
                  <a:pt x="7100" y="810"/>
                </a:lnTo>
                <a:lnTo>
                  <a:pt x="7099" y="828"/>
                </a:lnTo>
                <a:lnTo>
                  <a:pt x="7097" y="848"/>
                </a:lnTo>
                <a:lnTo>
                  <a:pt x="7121" y="864"/>
                </a:lnTo>
                <a:lnTo>
                  <a:pt x="7143" y="881"/>
                </a:lnTo>
                <a:lnTo>
                  <a:pt x="7165" y="899"/>
                </a:lnTo>
                <a:lnTo>
                  <a:pt x="7187" y="918"/>
                </a:lnTo>
                <a:lnTo>
                  <a:pt x="7206" y="939"/>
                </a:lnTo>
                <a:lnTo>
                  <a:pt x="7216" y="950"/>
                </a:lnTo>
                <a:lnTo>
                  <a:pt x="7225" y="961"/>
                </a:lnTo>
                <a:lnTo>
                  <a:pt x="7233" y="973"/>
                </a:lnTo>
                <a:lnTo>
                  <a:pt x="7240" y="985"/>
                </a:lnTo>
                <a:lnTo>
                  <a:pt x="7247" y="998"/>
                </a:lnTo>
                <a:lnTo>
                  <a:pt x="7253" y="1011"/>
                </a:lnTo>
                <a:lnTo>
                  <a:pt x="7265" y="1041"/>
                </a:lnTo>
                <a:lnTo>
                  <a:pt x="7276" y="1073"/>
                </a:lnTo>
                <a:lnTo>
                  <a:pt x="7285" y="1104"/>
                </a:lnTo>
                <a:lnTo>
                  <a:pt x="7293" y="1137"/>
                </a:lnTo>
                <a:lnTo>
                  <a:pt x="7300" y="1168"/>
                </a:lnTo>
                <a:lnTo>
                  <a:pt x="7305" y="1201"/>
                </a:lnTo>
                <a:lnTo>
                  <a:pt x="7309" y="1234"/>
                </a:lnTo>
                <a:lnTo>
                  <a:pt x="7312" y="1267"/>
                </a:lnTo>
                <a:lnTo>
                  <a:pt x="7313" y="1300"/>
                </a:lnTo>
                <a:lnTo>
                  <a:pt x="7313" y="1333"/>
                </a:lnTo>
                <a:lnTo>
                  <a:pt x="7312" y="1366"/>
                </a:lnTo>
                <a:lnTo>
                  <a:pt x="7310" y="1399"/>
                </a:lnTo>
                <a:lnTo>
                  <a:pt x="7306" y="1431"/>
                </a:lnTo>
                <a:lnTo>
                  <a:pt x="7302" y="1465"/>
                </a:lnTo>
                <a:lnTo>
                  <a:pt x="7297" y="1498"/>
                </a:lnTo>
                <a:lnTo>
                  <a:pt x="7290" y="1529"/>
                </a:lnTo>
                <a:lnTo>
                  <a:pt x="7279" y="1572"/>
                </a:lnTo>
                <a:lnTo>
                  <a:pt x="7267" y="1614"/>
                </a:lnTo>
                <a:lnTo>
                  <a:pt x="7254" y="1655"/>
                </a:lnTo>
                <a:lnTo>
                  <a:pt x="7239" y="1696"/>
                </a:lnTo>
                <a:lnTo>
                  <a:pt x="7223" y="1736"/>
                </a:lnTo>
                <a:lnTo>
                  <a:pt x="7205" y="1776"/>
                </a:lnTo>
                <a:lnTo>
                  <a:pt x="7187" y="1815"/>
                </a:lnTo>
                <a:lnTo>
                  <a:pt x="7166" y="1853"/>
                </a:lnTo>
                <a:lnTo>
                  <a:pt x="7146" y="1891"/>
                </a:lnTo>
                <a:lnTo>
                  <a:pt x="7123" y="1929"/>
                </a:lnTo>
                <a:lnTo>
                  <a:pt x="7100" y="1966"/>
                </a:lnTo>
                <a:lnTo>
                  <a:pt x="7076" y="2002"/>
                </a:lnTo>
                <a:lnTo>
                  <a:pt x="7051" y="2038"/>
                </a:lnTo>
                <a:lnTo>
                  <a:pt x="7026" y="2073"/>
                </a:lnTo>
                <a:lnTo>
                  <a:pt x="7000" y="2108"/>
                </a:lnTo>
                <a:lnTo>
                  <a:pt x="6973" y="2142"/>
                </a:lnTo>
                <a:lnTo>
                  <a:pt x="6933" y="2190"/>
                </a:lnTo>
                <a:lnTo>
                  <a:pt x="6891" y="2237"/>
                </a:lnTo>
                <a:lnTo>
                  <a:pt x="6848" y="2284"/>
                </a:lnTo>
                <a:lnTo>
                  <a:pt x="6804" y="2329"/>
                </a:lnTo>
                <a:lnTo>
                  <a:pt x="6759" y="2373"/>
                </a:lnTo>
                <a:lnTo>
                  <a:pt x="6713" y="2416"/>
                </a:lnTo>
                <a:lnTo>
                  <a:pt x="6666" y="2458"/>
                </a:lnTo>
                <a:lnTo>
                  <a:pt x="6617" y="2499"/>
                </a:lnTo>
                <a:lnTo>
                  <a:pt x="6568" y="2538"/>
                </a:lnTo>
                <a:lnTo>
                  <a:pt x="6518" y="2576"/>
                </a:lnTo>
                <a:lnTo>
                  <a:pt x="6467" y="2613"/>
                </a:lnTo>
                <a:lnTo>
                  <a:pt x="6415" y="2649"/>
                </a:lnTo>
                <a:lnTo>
                  <a:pt x="6362" y="2683"/>
                </a:lnTo>
                <a:lnTo>
                  <a:pt x="6308" y="2715"/>
                </a:lnTo>
                <a:lnTo>
                  <a:pt x="6253" y="2746"/>
                </a:lnTo>
                <a:lnTo>
                  <a:pt x="6198" y="2775"/>
                </a:lnTo>
                <a:lnTo>
                  <a:pt x="6129" y="2805"/>
                </a:lnTo>
                <a:lnTo>
                  <a:pt x="6062" y="2837"/>
                </a:lnTo>
                <a:lnTo>
                  <a:pt x="5995" y="2869"/>
                </a:lnTo>
                <a:lnTo>
                  <a:pt x="5962" y="2887"/>
                </a:lnTo>
                <a:lnTo>
                  <a:pt x="5928" y="2905"/>
                </a:lnTo>
                <a:lnTo>
                  <a:pt x="5897" y="2924"/>
                </a:lnTo>
                <a:lnTo>
                  <a:pt x="5865" y="2943"/>
                </a:lnTo>
                <a:lnTo>
                  <a:pt x="5834" y="2964"/>
                </a:lnTo>
                <a:lnTo>
                  <a:pt x="5803" y="2986"/>
                </a:lnTo>
                <a:lnTo>
                  <a:pt x="5774" y="3008"/>
                </a:lnTo>
                <a:lnTo>
                  <a:pt x="5745" y="3031"/>
                </a:lnTo>
                <a:lnTo>
                  <a:pt x="5717" y="3056"/>
                </a:lnTo>
                <a:lnTo>
                  <a:pt x="5690" y="3083"/>
                </a:lnTo>
                <a:lnTo>
                  <a:pt x="5678" y="3096"/>
                </a:lnTo>
                <a:lnTo>
                  <a:pt x="5666" y="3109"/>
                </a:lnTo>
                <a:lnTo>
                  <a:pt x="5657" y="3123"/>
                </a:lnTo>
                <a:lnTo>
                  <a:pt x="5647" y="3138"/>
                </a:lnTo>
                <a:lnTo>
                  <a:pt x="5638" y="3153"/>
                </a:lnTo>
                <a:lnTo>
                  <a:pt x="5629" y="3169"/>
                </a:lnTo>
                <a:lnTo>
                  <a:pt x="5615" y="3201"/>
                </a:lnTo>
                <a:lnTo>
                  <a:pt x="5623" y="3210"/>
                </a:lnTo>
                <a:lnTo>
                  <a:pt x="5632" y="3217"/>
                </a:lnTo>
                <a:lnTo>
                  <a:pt x="5640" y="3224"/>
                </a:lnTo>
                <a:lnTo>
                  <a:pt x="5650" y="3229"/>
                </a:lnTo>
                <a:lnTo>
                  <a:pt x="5670" y="3240"/>
                </a:lnTo>
                <a:lnTo>
                  <a:pt x="5690" y="3250"/>
                </a:lnTo>
                <a:lnTo>
                  <a:pt x="5733" y="3266"/>
                </a:lnTo>
                <a:lnTo>
                  <a:pt x="5753" y="3275"/>
                </a:lnTo>
                <a:lnTo>
                  <a:pt x="5773" y="3286"/>
                </a:lnTo>
                <a:lnTo>
                  <a:pt x="5792" y="3297"/>
                </a:lnTo>
                <a:lnTo>
                  <a:pt x="5810" y="3309"/>
                </a:lnTo>
                <a:lnTo>
                  <a:pt x="5828" y="3321"/>
                </a:lnTo>
                <a:lnTo>
                  <a:pt x="5845" y="3335"/>
                </a:lnTo>
                <a:lnTo>
                  <a:pt x="5861" y="3350"/>
                </a:lnTo>
                <a:lnTo>
                  <a:pt x="5876" y="3365"/>
                </a:lnTo>
                <a:lnTo>
                  <a:pt x="5890" y="3381"/>
                </a:lnTo>
                <a:lnTo>
                  <a:pt x="5903" y="3399"/>
                </a:lnTo>
                <a:lnTo>
                  <a:pt x="5915" y="3417"/>
                </a:lnTo>
                <a:lnTo>
                  <a:pt x="5926" y="3437"/>
                </a:lnTo>
                <a:lnTo>
                  <a:pt x="5935" y="3456"/>
                </a:lnTo>
                <a:lnTo>
                  <a:pt x="5942" y="3476"/>
                </a:lnTo>
                <a:lnTo>
                  <a:pt x="5948" y="3497"/>
                </a:lnTo>
                <a:lnTo>
                  <a:pt x="5952" y="3518"/>
                </a:lnTo>
                <a:lnTo>
                  <a:pt x="5954" y="3540"/>
                </a:lnTo>
                <a:lnTo>
                  <a:pt x="5954" y="3563"/>
                </a:lnTo>
                <a:lnTo>
                  <a:pt x="5954" y="3581"/>
                </a:lnTo>
                <a:lnTo>
                  <a:pt x="5952" y="3601"/>
                </a:lnTo>
                <a:lnTo>
                  <a:pt x="5948" y="3619"/>
                </a:lnTo>
                <a:lnTo>
                  <a:pt x="5943" y="3637"/>
                </a:lnTo>
                <a:lnTo>
                  <a:pt x="5936" y="3654"/>
                </a:lnTo>
                <a:lnTo>
                  <a:pt x="5928" y="3672"/>
                </a:lnTo>
                <a:lnTo>
                  <a:pt x="5918" y="3687"/>
                </a:lnTo>
                <a:lnTo>
                  <a:pt x="5909" y="3703"/>
                </a:lnTo>
                <a:lnTo>
                  <a:pt x="5897" y="3717"/>
                </a:lnTo>
                <a:lnTo>
                  <a:pt x="5884" y="3733"/>
                </a:lnTo>
                <a:lnTo>
                  <a:pt x="5871" y="3746"/>
                </a:lnTo>
                <a:lnTo>
                  <a:pt x="5857" y="3758"/>
                </a:lnTo>
                <a:lnTo>
                  <a:pt x="5841" y="3769"/>
                </a:lnTo>
                <a:lnTo>
                  <a:pt x="5826" y="3780"/>
                </a:lnTo>
                <a:lnTo>
                  <a:pt x="5810" y="3791"/>
                </a:lnTo>
                <a:lnTo>
                  <a:pt x="5793" y="3800"/>
                </a:lnTo>
                <a:lnTo>
                  <a:pt x="5765" y="3814"/>
                </a:lnTo>
                <a:lnTo>
                  <a:pt x="5735" y="3827"/>
                </a:lnTo>
                <a:lnTo>
                  <a:pt x="5705" y="3838"/>
                </a:lnTo>
                <a:lnTo>
                  <a:pt x="5675" y="3848"/>
                </a:lnTo>
                <a:lnTo>
                  <a:pt x="5643" y="3856"/>
                </a:lnTo>
                <a:lnTo>
                  <a:pt x="5612" y="3863"/>
                </a:lnTo>
                <a:lnTo>
                  <a:pt x="5580" y="3868"/>
                </a:lnTo>
                <a:lnTo>
                  <a:pt x="5549" y="3873"/>
                </a:lnTo>
                <a:lnTo>
                  <a:pt x="5517" y="3875"/>
                </a:lnTo>
                <a:lnTo>
                  <a:pt x="5485" y="3877"/>
                </a:lnTo>
                <a:lnTo>
                  <a:pt x="5452" y="3876"/>
                </a:lnTo>
                <a:lnTo>
                  <a:pt x="5421" y="3875"/>
                </a:lnTo>
                <a:lnTo>
                  <a:pt x="5388" y="3872"/>
                </a:lnTo>
                <a:lnTo>
                  <a:pt x="5357" y="3867"/>
                </a:lnTo>
                <a:lnTo>
                  <a:pt x="5325" y="3862"/>
                </a:lnTo>
                <a:lnTo>
                  <a:pt x="5293" y="3855"/>
                </a:lnTo>
                <a:lnTo>
                  <a:pt x="5270" y="3888"/>
                </a:lnTo>
                <a:lnTo>
                  <a:pt x="5246" y="3919"/>
                </a:lnTo>
                <a:lnTo>
                  <a:pt x="5221" y="3951"/>
                </a:lnTo>
                <a:lnTo>
                  <a:pt x="5195" y="3981"/>
                </a:lnTo>
                <a:lnTo>
                  <a:pt x="5168" y="4012"/>
                </a:lnTo>
                <a:lnTo>
                  <a:pt x="5141" y="4042"/>
                </a:lnTo>
                <a:lnTo>
                  <a:pt x="5114" y="4071"/>
                </a:lnTo>
                <a:lnTo>
                  <a:pt x="5086" y="4100"/>
                </a:lnTo>
                <a:lnTo>
                  <a:pt x="5057" y="4127"/>
                </a:lnTo>
                <a:lnTo>
                  <a:pt x="5027" y="4155"/>
                </a:lnTo>
                <a:lnTo>
                  <a:pt x="4997" y="4181"/>
                </a:lnTo>
                <a:lnTo>
                  <a:pt x="4966" y="4208"/>
                </a:lnTo>
                <a:lnTo>
                  <a:pt x="4935" y="4233"/>
                </a:lnTo>
                <a:lnTo>
                  <a:pt x="4903" y="4258"/>
                </a:lnTo>
                <a:lnTo>
                  <a:pt x="4871" y="4281"/>
                </a:lnTo>
                <a:lnTo>
                  <a:pt x="4838" y="4305"/>
                </a:lnTo>
                <a:lnTo>
                  <a:pt x="4805" y="4327"/>
                </a:lnTo>
                <a:lnTo>
                  <a:pt x="4772" y="4350"/>
                </a:lnTo>
                <a:lnTo>
                  <a:pt x="4737" y="4371"/>
                </a:lnTo>
                <a:lnTo>
                  <a:pt x="4702" y="4391"/>
                </a:lnTo>
                <a:lnTo>
                  <a:pt x="4667" y="4411"/>
                </a:lnTo>
                <a:lnTo>
                  <a:pt x="4633" y="4429"/>
                </a:lnTo>
                <a:lnTo>
                  <a:pt x="4597" y="4448"/>
                </a:lnTo>
                <a:lnTo>
                  <a:pt x="4560" y="4465"/>
                </a:lnTo>
                <a:lnTo>
                  <a:pt x="4524" y="4483"/>
                </a:lnTo>
                <a:lnTo>
                  <a:pt x="4487" y="4498"/>
                </a:lnTo>
                <a:lnTo>
                  <a:pt x="4449" y="4513"/>
                </a:lnTo>
                <a:lnTo>
                  <a:pt x="4412" y="4527"/>
                </a:lnTo>
                <a:lnTo>
                  <a:pt x="4374" y="4540"/>
                </a:lnTo>
                <a:lnTo>
                  <a:pt x="4336" y="4553"/>
                </a:lnTo>
                <a:lnTo>
                  <a:pt x="4297" y="4565"/>
                </a:lnTo>
                <a:lnTo>
                  <a:pt x="4259" y="4576"/>
                </a:lnTo>
                <a:lnTo>
                  <a:pt x="4270" y="4665"/>
                </a:lnTo>
                <a:lnTo>
                  <a:pt x="4285" y="4683"/>
                </a:lnTo>
                <a:lnTo>
                  <a:pt x="4299" y="4700"/>
                </a:lnTo>
                <a:lnTo>
                  <a:pt x="4312" y="4718"/>
                </a:lnTo>
                <a:lnTo>
                  <a:pt x="4324" y="4737"/>
                </a:lnTo>
                <a:lnTo>
                  <a:pt x="4335" y="4758"/>
                </a:lnTo>
                <a:lnTo>
                  <a:pt x="4343" y="4778"/>
                </a:lnTo>
                <a:lnTo>
                  <a:pt x="4350" y="4800"/>
                </a:lnTo>
                <a:lnTo>
                  <a:pt x="4354" y="4823"/>
                </a:lnTo>
                <a:lnTo>
                  <a:pt x="4375" y="4836"/>
                </a:lnTo>
                <a:lnTo>
                  <a:pt x="4396" y="4851"/>
                </a:lnTo>
                <a:lnTo>
                  <a:pt x="4413" y="4867"/>
                </a:lnTo>
                <a:lnTo>
                  <a:pt x="4430" y="4887"/>
                </a:lnTo>
                <a:lnTo>
                  <a:pt x="4445" y="4906"/>
                </a:lnTo>
                <a:lnTo>
                  <a:pt x="4458" y="4928"/>
                </a:lnTo>
                <a:lnTo>
                  <a:pt x="4470" y="4951"/>
                </a:lnTo>
                <a:lnTo>
                  <a:pt x="4478" y="4974"/>
                </a:lnTo>
                <a:lnTo>
                  <a:pt x="4485" y="4998"/>
                </a:lnTo>
                <a:lnTo>
                  <a:pt x="4489" y="5023"/>
                </a:lnTo>
                <a:lnTo>
                  <a:pt x="4491" y="5047"/>
                </a:lnTo>
                <a:lnTo>
                  <a:pt x="4491" y="5072"/>
                </a:lnTo>
                <a:lnTo>
                  <a:pt x="4489" y="5084"/>
                </a:lnTo>
                <a:lnTo>
                  <a:pt x="4488" y="5097"/>
                </a:lnTo>
                <a:lnTo>
                  <a:pt x="4485" y="5109"/>
                </a:lnTo>
                <a:lnTo>
                  <a:pt x="4482" y="5121"/>
                </a:lnTo>
                <a:lnTo>
                  <a:pt x="4478" y="5133"/>
                </a:lnTo>
                <a:lnTo>
                  <a:pt x="4473" y="5144"/>
                </a:lnTo>
                <a:lnTo>
                  <a:pt x="4467" y="5155"/>
                </a:lnTo>
                <a:lnTo>
                  <a:pt x="4462" y="5167"/>
                </a:lnTo>
                <a:lnTo>
                  <a:pt x="4448" y="5187"/>
                </a:lnTo>
                <a:lnTo>
                  <a:pt x="4433" y="5204"/>
                </a:lnTo>
                <a:lnTo>
                  <a:pt x="4416" y="5221"/>
                </a:lnTo>
                <a:lnTo>
                  <a:pt x="4399" y="5237"/>
                </a:lnTo>
                <a:lnTo>
                  <a:pt x="4380" y="5250"/>
                </a:lnTo>
                <a:lnTo>
                  <a:pt x="4361" y="5263"/>
                </a:lnTo>
                <a:lnTo>
                  <a:pt x="4341" y="5275"/>
                </a:lnTo>
                <a:lnTo>
                  <a:pt x="4321" y="5286"/>
                </a:lnTo>
                <a:lnTo>
                  <a:pt x="4299" y="5297"/>
                </a:lnTo>
                <a:lnTo>
                  <a:pt x="4277" y="5305"/>
                </a:lnTo>
                <a:lnTo>
                  <a:pt x="4255" y="5314"/>
                </a:lnTo>
                <a:lnTo>
                  <a:pt x="4233" y="5323"/>
                </a:lnTo>
                <a:lnTo>
                  <a:pt x="4188" y="5337"/>
                </a:lnTo>
                <a:lnTo>
                  <a:pt x="4143" y="5351"/>
                </a:lnTo>
                <a:lnTo>
                  <a:pt x="4146" y="5384"/>
                </a:lnTo>
                <a:lnTo>
                  <a:pt x="4148" y="5416"/>
                </a:lnTo>
                <a:lnTo>
                  <a:pt x="4149" y="5483"/>
                </a:lnTo>
                <a:lnTo>
                  <a:pt x="4150" y="5549"/>
                </a:lnTo>
                <a:lnTo>
                  <a:pt x="4151" y="5614"/>
                </a:lnTo>
                <a:lnTo>
                  <a:pt x="4153" y="5648"/>
                </a:lnTo>
                <a:lnTo>
                  <a:pt x="4155" y="5680"/>
                </a:lnTo>
                <a:lnTo>
                  <a:pt x="4159" y="5713"/>
                </a:lnTo>
                <a:lnTo>
                  <a:pt x="4163" y="5744"/>
                </a:lnTo>
                <a:lnTo>
                  <a:pt x="4170" y="5777"/>
                </a:lnTo>
                <a:lnTo>
                  <a:pt x="4177" y="5809"/>
                </a:lnTo>
                <a:lnTo>
                  <a:pt x="4186" y="5840"/>
                </a:lnTo>
                <a:lnTo>
                  <a:pt x="4197" y="5872"/>
                </a:lnTo>
                <a:lnTo>
                  <a:pt x="4214" y="5915"/>
                </a:lnTo>
                <a:lnTo>
                  <a:pt x="4234" y="5959"/>
                </a:lnTo>
                <a:lnTo>
                  <a:pt x="4254" y="6000"/>
                </a:lnTo>
                <a:lnTo>
                  <a:pt x="4277" y="6040"/>
                </a:lnTo>
                <a:lnTo>
                  <a:pt x="4301" y="6080"/>
                </a:lnTo>
                <a:lnTo>
                  <a:pt x="4327" y="6119"/>
                </a:lnTo>
                <a:lnTo>
                  <a:pt x="4353" y="6158"/>
                </a:lnTo>
                <a:lnTo>
                  <a:pt x="4382" y="6194"/>
                </a:lnTo>
                <a:lnTo>
                  <a:pt x="4411" y="6231"/>
                </a:lnTo>
                <a:lnTo>
                  <a:pt x="4441" y="6266"/>
                </a:lnTo>
                <a:lnTo>
                  <a:pt x="4472" y="6302"/>
                </a:lnTo>
                <a:lnTo>
                  <a:pt x="4504" y="6336"/>
                </a:lnTo>
                <a:lnTo>
                  <a:pt x="4536" y="6369"/>
                </a:lnTo>
                <a:lnTo>
                  <a:pt x="4570" y="6402"/>
                </a:lnTo>
                <a:lnTo>
                  <a:pt x="4603" y="6435"/>
                </a:lnTo>
                <a:lnTo>
                  <a:pt x="4637" y="6466"/>
                </a:lnTo>
                <a:lnTo>
                  <a:pt x="4648" y="6477"/>
                </a:lnTo>
                <a:lnTo>
                  <a:pt x="4660" y="6486"/>
                </a:lnTo>
                <a:lnTo>
                  <a:pt x="4673" y="6494"/>
                </a:lnTo>
                <a:lnTo>
                  <a:pt x="4686" y="6503"/>
                </a:lnTo>
                <a:lnTo>
                  <a:pt x="4712" y="6517"/>
                </a:lnTo>
                <a:lnTo>
                  <a:pt x="4739" y="6531"/>
                </a:lnTo>
                <a:lnTo>
                  <a:pt x="4765" y="6547"/>
                </a:lnTo>
                <a:lnTo>
                  <a:pt x="4778" y="6555"/>
                </a:lnTo>
                <a:lnTo>
                  <a:pt x="4790" y="6564"/>
                </a:lnTo>
                <a:lnTo>
                  <a:pt x="4802" y="6573"/>
                </a:lnTo>
                <a:lnTo>
                  <a:pt x="4813" y="6584"/>
                </a:lnTo>
                <a:lnTo>
                  <a:pt x="4823" y="6596"/>
                </a:lnTo>
                <a:lnTo>
                  <a:pt x="4832" y="6608"/>
                </a:lnTo>
                <a:lnTo>
                  <a:pt x="4840" y="6622"/>
                </a:lnTo>
                <a:lnTo>
                  <a:pt x="4847" y="6637"/>
                </a:lnTo>
                <a:lnTo>
                  <a:pt x="4852" y="6651"/>
                </a:lnTo>
                <a:lnTo>
                  <a:pt x="4855" y="6666"/>
                </a:lnTo>
                <a:lnTo>
                  <a:pt x="4857" y="6681"/>
                </a:lnTo>
                <a:lnTo>
                  <a:pt x="4858" y="6698"/>
                </a:lnTo>
                <a:lnTo>
                  <a:pt x="4857" y="6713"/>
                </a:lnTo>
                <a:lnTo>
                  <a:pt x="4855" y="6728"/>
                </a:lnTo>
                <a:lnTo>
                  <a:pt x="4852" y="6744"/>
                </a:lnTo>
                <a:lnTo>
                  <a:pt x="4849" y="6760"/>
                </a:lnTo>
                <a:lnTo>
                  <a:pt x="4841" y="6791"/>
                </a:lnTo>
                <a:lnTo>
                  <a:pt x="4833" y="6823"/>
                </a:lnTo>
                <a:lnTo>
                  <a:pt x="4825" y="6852"/>
                </a:lnTo>
                <a:lnTo>
                  <a:pt x="4865" y="6886"/>
                </a:lnTo>
                <a:lnTo>
                  <a:pt x="4908" y="6918"/>
                </a:lnTo>
                <a:lnTo>
                  <a:pt x="4992" y="6983"/>
                </a:lnTo>
                <a:lnTo>
                  <a:pt x="5035" y="7015"/>
                </a:lnTo>
                <a:lnTo>
                  <a:pt x="5076" y="7049"/>
                </a:lnTo>
                <a:lnTo>
                  <a:pt x="5096" y="7066"/>
                </a:lnTo>
                <a:lnTo>
                  <a:pt x="5115" y="7084"/>
                </a:lnTo>
                <a:lnTo>
                  <a:pt x="5135" y="7103"/>
                </a:lnTo>
                <a:lnTo>
                  <a:pt x="5153" y="7122"/>
                </a:lnTo>
                <a:lnTo>
                  <a:pt x="5166" y="7138"/>
                </a:lnTo>
                <a:lnTo>
                  <a:pt x="5179" y="7155"/>
                </a:lnTo>
                <a:lnTo>
                  <a:pt x="5189" y="7174"/>
                </a:lnTo>
                <a:lnTo>
                  <a:pt x="5198" y="7193"/>
                </a:lnTo>
                <a:lnTo>
                  <a:pt x="5205" y="7213"/>
                </a:lnTo>
                <a:lnTo>
                  <a:pt x="5211" y="7233"/>
                </a:lnTo>
                <a:lnTo>
                  <a:pt x="5215" y="7253"/>
                </a:lnTo>
                <a:lnTo>
                  <a:pt x="5218" y="7274"/>
                </a:lnTo>
                <a:lnTo>
                  <a:pt x="5220" y="7294"/>
                </a:lnTo>
                <a:lnTo>
                  <a:pt x="5221" y="7316"/>
                </a:lnTo>
                <a:lnTo>
                  <a:pt x="5220" y="7337"/>
                </a:lnTo>
                <a:lnTo>
                  <a:pt x="5217" y="7359"/>
                </a:lnTo>
                <a:lnTo>
                  <a:pt x="5215" y="7379"/>
                </a:lnTo>
                <a:lnTo>
                  <a:pt x="5211" y="7401"/>
                </a:lnTo>
                <a:lnTo>
                  <a:pt x="5207" y="7422"/>
                </a:lnTo>
                <a:lnTo>
                  <a:pt x="5201" y="7441"/>
                </a:lnTo>
                <a:lnTo>
                  <a:pt x="5214" y="7453"/>
                </a:lnTo>
                <a:lnTo>
                  <a:pt x="5227" y="7465"/>
                </a:lnTo>
                <a:lnTo>
                  <a:pt x="5239" y="7478"/>
                </a:lnTo>
                <a:lnTo>
                  <a:pt x="5250" y="7492"/>
                </a:lnTo>
                <a:lnTo>
                  <a:pt x="5261" y="7506"/>
                </a:lnTo>
                <a:lnTo>
                  <a:pt x="5270" y="7522"/>
                </a:lnTo>
                <a:lnTo>
                  <a:pt x="5279" y="7537"/>
                </a:lnTo>
                <a:lnTo>
                  <a:pt x="5287" y="7552"/>
                </a:lnTo>
                <a:lnTo>
                  <a:pt x="5293" y="7568"/>
                </a:lnTo>
                <a:lnTo>
                  <a:pt x="5299" y="7585"/>
                </a:lnTo>
                <a:lnTo>
                  <a:pt x="5304" y="7602"/>
                </a:lnTo>
                <a:lnTo>
                  <a:pt x="5308" y="7619"/>
                </a:lnTo>
                <a:lnTo>
                  <a:pt x="5310" y="7637"/>
                </a:lnTo>
                <a:lnTo>
                  <a:pt x="5311" y="7654"/>
                </a:lnTo>
                <a:lnTo>
                  <a:pt x="5310" y="7672"/>
                </a:lnTo>
                <a:lnTo>
                  <a:pt x="5308" y="7689"/>
                </a:lnTo>
                <a:lnTo>
                  <a:pt x="5307" y="7708"/>
                </a:lnTo>
                <a:lnTo>
                  <a:pt x="5303" y="7725"/>
                </a:lnTo>
                <a:lnTo>
                  <a:pt x="5298" y="7741"/>
                </a:lnTo>
                <a:lnTo>
                  <a:pt x="5291" y="7756"/>
                </a:lnTo>
                <a:lnTo>
                  <a:pt x="5284" y="7771"/>
                </a:lnTo>
                <a:lnTo>
                  <a:pt x="5274" y="7785"/>
                </a:lnTo>
                <a:lnTo>
                  <a:pt x="5264" y="7798"/>
                </a:lnTo>
                <a:lnTo>
                  <a:pt x="5252" y="7811"/>
                </a:lnTo>
                <a:lnTo>
                  <a:pt x="5240" y="7823"/>
                </a:lnTo>
                <a:lnTo>
                  <a:pt x="5227" y="7834"/>
                </a:lnTo>
                <a:lnTo>
                  <a:pt x="5213" y="7844"/>
                </a:lnTo>
                <a:lnTo>
                  <a:pt x="5199" y="7854"/>
                </a:lnTo>
                <a:lnTo>
                  <a:pt x="5170" y="7873"/>
                </a:lnTo>
                <a:lnTo>
                  <a:pt x="5140" y="7888"/>
                </a:lnTo>
                <a:lnTo>
                  <a:pt x="5108" y="7904"/>
                </a:lnTo>
                <a:lnTo>
                  <a:pt x="5074" y="7918"/>
                </a:lnTo>
                <a:lnTo>
                  <a:pt x="5041" y="7931"/>
                </a:lnTo>
                <a:lnTo>
                  <a:pt x="5008" y="7944"/>
                </a:lnTo>
                <a:lnTo>
                  <a:pt x="4974" y="7956"/>
                </a:lnTo>
                <a:lnTo>
                  <a:pt x="4939" y="7968"/>
                </a:lnTo>
                <a:lnTo>
                  <a:pt x="4904" y="7978"/>
                </a:lnTo>
                <a:lnTo>
                  <a:pt x="4870" y="7988"/>
                </a:lnTo>
                <a:lnTo>
                  <a:pt x="4800" y="8006"/>
                </a:lnTo>
                <a:lnTo>
                  <a:pt x="4730" y="8023"/>
                </a:lnTo>
                <a:lnTo>
                  <a:pt x="4660" y="8038"/>
                </a:lnTo>
                <a:lnTo>
                  <a:pt x="4589" y="8052"/>
                </a:lnTo>
                <a:lnTo>
                  <a:pt x="4508" y="8066"/>
                </a:lnTo>
                <a:lnTo>
                  <a:pt x="4426" y="8079"/>
                </a:lnTo>
                <a:lnTo>
                  <a:pt x="4345" y="8091"/>
                </a:lnTo>
                <a:lnTo>
                  <a:pt x="4263" y="8102"/>
                </a:lnTo>
                <a:lnTo>
                  <a:pt x="4180" y="8112"/>
                </a:lnTo>
                <a:lnTo>
                  <a:pt x="4099" y="8119"/>
                </a:lnTo>
                <a:lnTo>
                  <a:pt x="4016" y="8127"/>
                </a:lnTo>
                <a:lnTo>
                  <a:pt x="3935" y="8133"/>
                </a:lnTo>
                <a:lnTo>
                  <a:pt x="3852" y="8137"/>
                </a:lnTo>
                <a:lnTo>
                  <a:pt x="3770" y="8140"/>
                </a:lnTo>
                <a:lnTo>
                  <a:pt x="3687" y="8141"/>
                </a:lnTo>
                <a:lnTo>
                  <a:pt x="3604" y="8141"/>
                </a:lnTo>
                <a:lnTo>
                  <a:pt x="3522" y="8139"/>
                </a:lnTo>
                <a:lnTo>
                  <a:pt x="3439" y="8136"/>
                </a:lnTo>
                <a:lnTo>
                  <a:pt x="3358" y="8131"/>
                </a:lnTo>
                <a:lnTo>
                  <a:pt x="3275" y="8125"/>
                </a:lnTo>
                <a:lnTo>
                  <a:pt x="3157" y="8113"/>
                </a:lnTo>
                <a:lnTo>
                  <a:pt x="3038" y="8100"/>
                </a:lnTo>
                <a:lnTo>
                  <a:pt x="2920" y="8085"/>
                </a:lnTo>
                <a:lnTo>
                  <a:pt x="2860" y="8076"/>
                </a:lnTo>
                <a:lnTo>
                  <a:pt x="2801" y="8066"/>
                </a:lnTo>
                <a:lnTo>
                  <a:pt x="2742" y="8055"/>
                </a:lnTo>
                <a:lnTo>
                  <a:pt x="2684" y="8044"/>
                </a:lnTo>
                <a:lnTo>
                  <a:pt x="2626" y="8033"/>
                </a:lnTo>
                <a:lnTo>
                  <a:pt x="2567" y="8019"/>
                </a:lnTo>
                <a:lnTo>
                  <a:pt x="2510" y="8005"/>
                </a:lnTo>
                <a:lnTo>
                  <a:pt x="2452" y="7990"/>
                </a:lnTo>
                <a:lnTo>
                  <a:pt x="2395" y="7974"/>
                </a:lnTo>
                <a:lnTo>
                  <a:pt x="2338" y="7955"/>
                </a:lnTo>
                <a:lnTo>
                  <a:pt x="2296" y="7940"/>
                </a:lnTo>
                <a:lnTo>
                  <a:pt x="2254" y="7925"/>
                </a:lnTo>
                <a:lnTo>
                  <a:pt x="2213" y="7908"/>
                </a:lnTo>
                <a:lnTo>
                  <a:pt x="2192" y="7898"/>
                </a:lnTo>
                <a:lnTo>
                  <a:pt x="2172" y="7888"/>
                </a:lnTo>
                <a:lnTo>
                  <a:pt x="2152" y="7877"/>
                </a:lnTo>
                <a:lnTo>
                  <a:pt x="2134" y="7866"/>
                </a:lnTo>
                <a:lnTo>
                  <a:pt x="2115" y="7853"/>
                </a:lnTo>
                <a:lnTo>
                  <a:pt x="2097" y="7840"/>
                </a:lnTo>
                <a:lnTo>
                  <a:pt x="2080" y="7826"/>
                </a:lnTo>
                <a:lnTo>
                  <a:pt x="2064" y="7811"/>
                </a:lnTo>
                <a:lnTo>
                  <a:pt x="2049" y="7796"/>
                </a:lnTo>
                <a:lnTo>
                  <a:pt x="2034" y="7778"/>
                </a:lnTo>
                <a:lnTo>
                  <a:pt x="2028" y="7767"/>
                </a:lnTo>
                <a:lnTo>
                  <a:pt x="2023" y="7756"/>
                </a:lnTo>
                <a:lnTo>
                  <a:pt x="2014" y="7735"/>
                </a:lnTo>
                <a:lnTo>
                  <a:pt x="2009" y="7712"/>
                </a:lnTo>
                <a:lnTo>
                  <a:pt x="2005" y="7689"/>
                </a:lnTo>
                <a:lnTo>
                  <a:pt x="2003" y="7666"/>
                </a:lnTo>
                <a:lnTo>
                  <a:pt x="2004" y="7642"/>
                </a:lnTo>
                <a:lnTo>
                  <a:pt x="2008" y="7619"/>
                </a:lnTo>
                <a:lnTo>
                  <a:pt x="2012" y="7597"/>
                </a:lnTo>
                <a:lnTo>
                  <a:pt x="2019" y="7575"/>
                </a:lnTo>
                <a:lnTo>
                  <a:pt x="2027" y="7553"/>
                </a:lnTo>
                <a:lnTo>
                  <a:pt x="2038" y="7533"/>
                </a:lnTo>
                <a:lnTo>
                  <a:pt x="2050" y="7512"/>
                </a:lnTo>
                <a:lnTo>
                  <a:pt x="2063" y="7492"/>
                </a:lnTo>
                <a:lnTo>
                  <a:pt x="2078" y="7475"/>
                </a:lnTo>
                <a:lnTo>
                  <a:pt x="2095" y="7459"/>
                </a:lnTo>
                <a:lnTo>
                  <a:pt x="2113" y="7443"/>
                </a:lnTo>
                <a:lnTo>
                  <a:pt x="2108" y="7424"/>
                </a:lnTo>
                <a:lnTo>
                  <a:pt x="2103" y="7404"/>
                </a:lnTo>
                <a:lnTo>
                  <a:pt x="2100" y="7385"/>
                </a:lnTo>
                <a:lnTo>
                  <a:pt x="2097" y="7365"/>
                </a:lnTo>
                <a:lnTo>
                  <a:pt x="2095" y="7346"/>
                </a:lnTo>
                <a:lnTo>
                  <a:pt x="2094" y="7326"/>
                </a:lnTo>
                <a:lnTo>
                  <a:pt x="2094" y="7306"/>
                </a:lnTo>
                <a:lnTo>
                  <a:pt x="2095" y="7286"/>
                </a:lnTo>
                <a:lnTo>
                  <a:pt x="2097" y="7266"/>
                </a:lnTo>
                <a:lnTo>
                  <a:pt x="2099" y="7247"/>
                </a:lnTo>
                <a:lnTo>
                  <a:pt x="2104" y="7228"/>
                </a:lnTo>
                <a:lnTo>
                  <a:pt x="2110" y="7210"/>
                </a:lnTo>
                <a:lnTo>
                  <a:pt x="2116" y="7191"/>
                </a:lnTo>
                <a:lnTo>
                  <a:pt x="2125" y="7174"/>
                </a:lnTo>
                <a:lnTo>
                  <a:pt x="2136" y="7156"/>
                </a:lnTo>
                <a:lnTo>
                  <a:pt x="2148" y="7140"/>
                </a:lnTo>
                <a:lnTo>
                  <a:pt x="2166" y="7119"/>
                </a:lnTo>
                <a:lnTo>
                  <a:pt x="2185" y="7099"/>
                </a:lnTo>
                <a:lnTo>
                  <a:pt x="2205" y="7079"/>
                </a:lnTo>
                <a:lnTo>
                  <a:pt x="2226" y="7061"/>
                </a:lnTo>
                <a:lnTo>
                  <a:pt x="2247" y="7042"/>
                </a:lnTo>
                <a:lnTo>
                  <a:pt x="2269" y="7025"/>
                </a:lnTo>
                <a:lnTo>
                  <a:pt x="2312" y="6990"/>
                </a:lnTo>
                <a:lnTo>
                  <a:pt x="2402" y="6923"/>
                </a:lnTo>
                <a:lnTo>
                  <a:pt x="2446" y="6889"/>
                </a:lnTo>
                <a:lnTo>
                  <a:pt x="2489" y="6853"/>
                </a:lnTo>
                <a:lnTo>
                  <a:pt x="2483" y="6824"/>
                </a:lnTo>
                <a:lnTo>
                  <a:pt x="2474" y="6794"/>
                </a:lnTo>
                <a:lnTo>
                  <a:pt x="2466" y="6764"/>
                </a:lnTo>
                <a:lnTo>
                  <a:pt x="2460" y="6734"/>
                </a:lnTo>
                <a:lnTo>
                  <a:pt x="2458" y="6718"/>
                </a:lnTo>
                <a:lnTo>
                  <a:pt x="2457" y="6703"/>
                </a:lnTo>
                <a:lnTo>
                  <a:pt x="2457" y="6688"/>
                </a:lnTo>
                <a:lnTo>
                  <a:pt x="2458" y="6674"/>
                </a:lnTo>
                <a:lnTo>
                  <a:pt x="2460" y="6659"/>
                </a:lnTo>
                <a:lnTo>
                  <a:pt x="2464" y="6644"/>
                </a:lnTo>
                <a:lnTo>
                  <a:pt x="2470" y="6630"/>
                </a:lnTo>
                <a:lnTo>
                  <a:pt x="2477" y="6616"/>
                </a:lnTo>
                <a:lnTo>
                  <a:pt x="2486" y="6602"/>
                </a:lnTo>
                <a:lnTo>
                  <a:pt x="2495" y="6590"/>
                </a:lnTo>
                <a:lnTo>
                  <a:pt x="2505" y="6579"/>
                </a:lnTo>
                <a:lnTo>
                  <a:pt x="2516" y="6569"/>
                </a:lnTo>
                <a:lnTo>
                  <a:pt x="2528" y="6561"/>
                </a:lnTo>
                <a:lnTo>
                  <a:pt x="2541" y="6552"/>
                </a:lnTo>
                <a:lnTo>
                  <a:pt x="2567" y="6537"/>
                </a:lnTo>
                <a:lnTo>
                  <a:pt x="2595" y="6522"/>
                </a:lnTo>
                <a:lnTo>
                  <a:pt x="2622" y="6508"/>
                </a:lnTo>
                <a:lnTo>
                  <a:pt x="2635" y="6499"/>
                </a:lnTo>
                <a:lnTo>
                  <a:pt x="2647" y="6491"/>
                </a:lnTo>
                <a:lnTo>
                  <a:pt x="2659" y="6481"/>
                </a:lnTo>
                <a:lnTo>
                  <a:pt x="2671" y="6472"/>
                </a:lnTo>
                <a:lnTo>
                  <a:pt x="2705" y="6440"/>
                </a:lnTo>
                <a:lnTo>
                  <a:pt x="2739" y="6406"/>
                </a:lnTo>
                <a:lnTo>
                  <a:pt x="2773" y="6374"/>
                </a:lnTo>
                <a:lnTo>
                  <a:pt x="2807" y="6339"/>
                </a:lnTo>
                <a:lnTo>
                  <a:pt x="2839" y="6305"/>
                </a:lnTo>
                <a:lnTo>
                  <a:pt x="2871" y="6269"/>
                </a:lnTo>
                <a:lnTo>
                  <a:pt x="2901" y="6234"/>
                </a:lnTo>
                <a:lnTo>
                  <a:pt x="2932" y="6197"/>
                </a:lnTo>
                <a:lnTo>
                  <a:pt x="2960" y="6159"/>
                </a:lnTo>
                <a:lnTo>
                  <a:pt x="2987" y="6119"/>
                </a:lnTo>
                <a:lnTo>
                  <a:pt x="3013" y="6080"/>
                </a:lnTo>
                <a:lnTo>
                  <a:pt x="3038" y="6040"/>
                </a:lnTo>
                <a:lnTo>
                  <a:pt x="3061" y="5999"/>
                </a:lnTo>
                <a:lnTo>
                  <a:pt x="3082" y="5956"/>
                </a:lnTo>
                <a:lnTo>
                  <a:pt x="3101" y="5913"/>
                </a:lnTo>
                <a:lnTo>
                  <a:pt x="3119" y="5868"/>
                </a:lnTo>
                <a:lnTo>
                  <a:pt x="3129" y="5837"/>
                </a:lnTo>
                <a:lnTo>
                  <a:pt x="3138" y="5805"/>
                </a:lnTo>
                <a:lnTo>
                  <a:pt x="3146" y="5774"/>
                </a:lnTo>
                <a:lnTo>
                  <a:pt x="3151" y="5742"/>
                </a:lnTo>
                <a:lnTo>
                  <a:pt x="3155" y="5710"/>
                </a:lnTo>
                <a:lnTo>
                  <a:pt x="3159" y="5678"/>
                </a:lnTo>
                <a:lnTo>
                  <a:pt x="3161" y="5646"/>
                </a:lnTo>
                <a:lnTo>
                  <a:pt x="3163" y="5613"/>
                </a:lnTo>
                <a:lnTo>
                  <a:pt x="3164" y="5548"/>
                </a:lnTo>
                <a:lnTo>
                  <a:pt x="3165" y="5481"/>
                </a:lnTo>
                <a:lnTo>
                  <a:pt x="3167" y="5416"/>
                </a:lnTo>
                <a:lnTo>
                  <a:pt x="3169" y="5384"/>
                </a:lnTo>
                <a:lnTo>
                  <a:pt x="3172" y="5352"/>
                </a:lnTo>
                <a:lnTo>
                  <a:pt x="3125" y="5337"/>
                </a:lnTo>
                <a:lnTo>
                  <a:pt x="3077" y="5321"/>
                </a:lnTo>
                <a:lnTo>
                  <a:pt x="3053" y="5312"/>
                </a:lnTo>
                <a:lnTo>
                  <a:pt x="3030" y="5303"/>
                </a:lnTo>
                <a:lnTo>
                  <a:pt x="3008" y="5292"/>
                </a:lnTo>
                <a:lnTo>
                  <a:pt x="2985" y="5281"/>
                </a:lnTo>
                <a:lnTo>
                  <a:pt x="2963" y="5269"/>
                </a:lnTo>
                <a:lnTo>
                  <a:pt x="2942" y="5256"/>
                </a:lnTo>
                <a:lnTo>
                  <a:pt x="2923" y="5242"/>
                </a:lnTo>
                <a:lnTo>
                  <a:pt x="2903" y="5226"/>
                </a:lnTo>
                <a:lnTo>
                  <a:pt x="2886" y="5210"/>
                </a:lnTo>
                <a:lnTo>
                  <a:pt x="2870" y="5191"/>
                </a:lnTo>
                <a:lnTo>
                  <a:pt x="2855" y="5171"/>
                </a:lnTo>
                <a:lnTo>
                  <a:pt x="2842" y="5149"/>
                </a:lnTo>
                <a:lnTo>
                  <a:pt x="2838" y="5137"/>
                </a:lnTo>
                <a:lnTo>
                  <a:pt x="2834" y="5126"/>
                </a:lnTo>
                <a:lnTo>
                  <a:pt x="2830" y="5114"/>
                </a:lnTo>
                <a:lnTo>
                  <a:pt x="2827" y="5102"/>
                </a:lnTo>
                <a:lnTo>
                  <a:pt x="2824" y="5079"/>
                </a:lnTo>
                <a:lnTo>
                  <a:pt x="2823" y="5055"/>
                </a:lnTo>
                <a:lnTo>
                  <a:pt x="2824" y="5031"/>
                </a:lnTo>
                <a:lnTo>
                  <a:pt x="2827" y="5009"/>
                </a:lnTo>
                <a:lnTo>
                  <a:pt x="2833" y="4986"/>
                </a:lnTo>
                <a:lnTo>
                  <a:pt x="2840" y="4963"/>
                </a:lnTo>
                <a:lnTo>
                  <a:pt x="2850" y="4942"/>
                </a:lnTo>
                <a:lnTo>
                  <a:pt x="2861" y="4921"/>
                </a:lnTo>
                <a:lnTo>
                  <a:pt x="2874" y="4901"/>
                </a:lnTo>
                <a:lnTo>
                  <a:pt x="2889" y="4881"/>
                </a:lnTo>
                <a:lnTo>
                  <a:pt x="2905" y="4864"/>
                </a:lnTo>
                <a:lnTo>
                  <a:pt x="2923" y="4848"/>
                </a:lnTo>
                <a:lnTo>
                  <a:pt x="2941" y="4833"/>
                </a:lnTo>
                <a:lnTo>
                  <a:pt x="2961" y="4819"/>
                </a:lnTo>
                <a:lnTo>
                  <a:pt x="2965" y="4798"/>
                </a:lnTo>
                <a:lnTo>
                  <a:pt x="2973" y="4776"/>
                </a:lnTo>
                <a:lnTo>
                  <a:pt x="2982" y="4755"/>
                </a:lnTo>
                <a:lnTo>
                  <a:pt x="2991" y="4736"/>
                </a:lnTo>
                <a:lnTo>
                  <a:pt x="3003" y="4717"/>
                </a:lnTo>
                <a:lnTo>
                  <a:pt x="3016" y="4700"/>
                </a:lnTo>
                <a:lnTo>
                  <a:pt x="3032" y="4683"/>
                </a:lnTo>
                <a:lnTo>
                  <a:pt x="3047" y="4666"/>
                </a:lnTo>
                <a:lnTo>
                  <a:pt x="3048" y="4643"/>
                </a:lnTo>
                <a:lnTo>
                  <a:pt x="3050" y="4622"/>
                </a:lnTo>
                <a:lnTo>
                  <a:pt x="3055" y="4576"/>
                </a:lnTo>
                <a:lnTo>
                  <a:pt x="3016" y="4565"/>
                </a:lnTo>
                <a:lnTo>
                  <a:pt x="2978" y="4553"/>
                </a:lnTo>
                <a:lnTo>
                  <a:pt x="2940" y="4541"/>
                </a:lnTo>
                <a:lnTo>
                  <a:pt x="2902" y="4527"/>
                </a:lnTo>
                <a:lnTo>
                  <a:pt x="2864" y="4513"/>
                </a:lnTo>
                <a:lnTo>
                  <a:pt x="2827" y="4498"/>
                </a:lnTo>
                <a:lnTo>
                  <a:pt x="2790" y="4481"/>
                </a:lnTo>
                <a:lnTo>
                  <a:pt x="2754" y="4465"/>
                </a:lnTo>
                <a:lnTo>
                  <a:pt x="2717" y="4448"/>
                </a:lnTo>
                <a:lnTo>
                  <a:pt x="2682" y="4429"/>
                </a:lnTo>
                <a:lnTo>
                  <a:pt x="2647" y="4410"/>
                </a:lnTo>
                <a:lnTo>
                  <a:pt x="2612" y="4390"/>
                </a:lnTo>
                <a:lnTo>
                  <a:pt x="2577" y="4369"/>
                </a:lnTo>
                <a:lnTo>
                  <a:pt x="2542" y="4349"/>
                </a:lnTo>
                <a:lnTo>
                  <a:pt x="2509" y="4327"/>
                </a:lnTo>
                <a:lnTo>
                  <a:pt x="2476" y="4304"/>
                </a:lnTo>
                <a:lnTo>
                  <a:pt x="2444" y="4280"/>
                </a:lnTo>
                <a:lnTo>
                  <a:pt x="2411" y="4256"/>
                </a:lnTo>
                <a:lnTo>
                  <a:pt x="2379" y="4231"/>
                </a:lnTo>
                <a:lnTo>
                  <a:pt x="2348" y="4206"/>
                </a:lnTo>
                <a:lnTo>
                  <a:pt x="2317" y="4180"/>
                </a:lnTo>
                <a:lnTo>
                  <a:pt x="2287" y="4153"/>
                </a:lnTo>
                <a:lnTo>
                  <a:pt x="2258" y="4126"/>
                </a:lnTo>
                <a:lnTo>
                  <a:pt x="2228" y="4099"/>
                </a:lnTo>
                <a:lnTo>
                  <a:pt x="2200" y="4069"/>
                </a:lnTo>
                <a:lnTo>
                  <a:pt x="2173" y="4041"/>
                </a:lnTo>
                <a:lnTo>
                  <a:pt x="2146" y="4011"/>
                </a:lnTo>
                <a:lnTo>
                  <a:pt x="2119" y="3980"/>
                </a:lnTo>
                <a:lnTo>
                  <a:pt x="2094" y="3950"/>
                </a:lnTo>
                <a:lnTo>
                  <a:pt x="2069" y="3918"/>
                </a:lnTo>
                <a:lnTo>
                  <a:pt x="2044" y="3887"/>
                </a:lnTo>
                <a:lnTo>
                  <a:pt x="2020" y="3854"/>
                </a:lnTo>
                <a:lnTo>
                  <a:pt x="1991" y="3861"/>
                </a:lnTo>
                <a:lnTo>
                  <a:pt x="1963" y="3866"/>
                </a:lnTo>
                <a:lnTo>
                  <a:pt x="1934" y="3871"/>
                </a:lnTo>
                <a:lnTo>
                  <a:pt x="1905" y="3874"/>
                </a:lnTo>
                <a:lnTo>
                  <a:pt x="1876" y="3876"/>
                </a:lnTo>
                <a:lnTo>
                  <a:pt x="1848" y="3877"/>
                </a:lnTo>
                <a:lnTo>
                  <a:pt x="1819" y="3876"/>
                </a:lnTo>
                <a:lnTo>
                  <a:pt x="1789" y="3875"/>
                </a:lnTo>
                <a:lnTo>
                  <a:pt x="1761" y="3873"/>
                </a:lnTo>
                <a:lnTo>
                  <a:pt x="1732" y="3868"/>
                </a:lnTo>
                <a:lnTo>
                  <a:pt x="1703" y="3863"/>
                </a:lnTo>
                <a:lnTo>
                  <a:pt x="1675" y="3858"/>
                </a:lnTo>
                <a:lnTo>
                  <a:pt x="1647" y="3850"/>
                </a:lnTo>
                <a:lnTo>
                  <a:pt x="1619" y="3841"/>
                </a:lnTo>
                <a:lnTo>
                  <a:pt x="1591" y="3831"/>
                </a:lnTo>
                <a:lnTo>
                  <a:pt x="1564" y="3822"/>
                </a:lnTo>
                <a:lnTo>
                  <a:pt x="1548" y="3814"/>
                </a:lnTo>
                <a:lnTo>
                  <a:pt x="1532" y="3805"/>
                </a:lnTo>
                <a:lnTo>
                  <a:pt x="1515" y="3797"/>
                </a:lnTo>
                <a:lnTo>
                  <a:pt x="1500" y="3787"/>
                </a:lnTo>
                <a:lnTo>
                  <a:pt x="1485" y="3777"/>
                </a:lnTo>
                <a:lnTo>
                  <a:pt x="1470" y="3766"/>
                </a:lnTo>
                <a:lnTo>
                  <a:pt x="1456" y="3754"/>
                </a:lnTo>
                <a:lnTo>
                  <a:pt x="1441" y="3742"/>
                </a:lnTo>
                <a:lnTo>
                  <a:pt x="1429" y="3729"/>
                </a:lnTo>
                <a:lnTo>
                  <a:pt x="1416" y="3716"/>
                </a:lnTo>
                <a:lnTo>
                  <a:pt x="1406" y="3702"/>
                </a:lnTo>
                <a:lnTo>
                  <a:pt x="1396" y="3687"/>
                </a:lnTo>
                <a:lnTo>
                  <a:pt x="1386" y="3672"/>
                </a:lnTo>
                <a:lnTo>
                  <a:pt x="1378" y="3655"/>
                </a:lnTo>
                <a:lnTo>
                  <a:pt x="1372" y="3638"/>
                </a:lnTo>
                <a:lnTo>
                  <a:pt x="1366" y="3619"/>
                </a:lnTo>
                <a:lnTo>
                  <a:pt x="1362" y="3599"/>
                </a:lnTo>
                <a:lnTo>
                  <a:pt x="1359" y="3577"/>
                </a:lnTo>
                <a:lnTo>
                  <a:pt x="1359" y="3556"/>
                </a:lnTo>
                <a:lnTo>
                  <a:pt x="1360" y="3536"/>
                </a:lnTo>
                <a:lnTo>
                  <a:pt x="1363" y="3514"/>
                </a:lnTo>
                <a:lnTo>
                  <a:pt x="1367" y="3493"/>
                </a:lnTo>
                <a:lnTo>
                  <a:pt x="1374" y="3474"/>
                </a:lnTo>
                <a:lnTo>
                  <a:pt x="1382" y="3454"/>
                </a:lnTo>
                <a:lnTo>
                  <a:pt x="1390" y="3435"/>
                </a:lnTo>
                <a:lnTo>
                  <a:pt x="1401" y="3416"/>
                </a:lnTo>
                <a:lnTo>
                  <a:pt x="1412" y="3398"/>
                </a:lnTo>
                <a:lnTo>
                  <a:pt x="1425" y="3380"/>
                </a:lnTo>
                <a:lnTo>
                  <a:pt x="1439" y="3364"/>
                </a:lnTo>
                <a:lnTo>
                  <a:pt x="1454" y="3349"/>
                </a:lnTo>
                <a:lnTo>
                  <a:pt x="1470" y="3335"/>
                </a:lnTo>
                <a:lnTo>
                  <a:pt x="1486" y="3322"/>
                </a:lnTo>
                <a:lnTo>
                  <a:pt x="1497" y="3313"/>
                </a:lnTo>
                <a:lnTo>
                  <a:pt x="1507" y="3305"/>
                </a:lnTo>
                <a:lnTo>
                  <a:pt x="1529" y="3292"/>
                </a:lnTo>
                <a:lnTo>
                  <a:pt x="1552" y="3279"/>
                </a:lnTo>
                <a:lnTo>
                  <a:pt x="1576" y="3268"/>
                </a:lnTo>
                <a:lnTo>
                  <a:pt x="1600" y="3259"/>
                </a:lnTo>
                <a:lnTo>
                  <a:pt x="1624" y="3249"/>
                </a:lnTo>
                <a:lnTo>
                  <a:pt x="1673" y="3230"/>
                </a:lnTo>
                <a:lnTo>
                  <a:pt x="1679" y="3224"/>
                </a:lnTo>
                <a:lnTo>
                  <a:pt x="1685" y="3218"/>
                </a:lnTo>
                <a:lnTo>
                  <a:pt x="1689" y="3211"/>
                </a:lnTo>
                <a:lnTo>
                  <a:pt x="1691" y="3204"/>
                </a:lnTo>
                <a:lnTo>
                  <a:pt x="1692" y="3197"/>
                </a:lnTo>
                <a:lnTo>
                  <a:pt x="1691" y="3189"/>
                </a:lnTo>
                <a:lnTo>
                  <a:pt x="1690" y="3181"/>
                </a:lnTo>
                <a:lnTo>
                  <a:pt x="1688" y="3174"/>
                </a:lnTo>
                <a:lnTo>
                  <a:pt x="1682" y="3159"/>
                </a:lnTo>
                <a:lnTo>
                  <a:pt x="1673" y="3143"/>
                </a:lnTo>
                <a:lnTo>
                  <a:pt x="1663" y="3129"/>
                </a:lnTo>
                <a:lnTo>
                  <a:pt x="1654" y="3117"/>
                </a:lnTo>
                <a:lnTo>
                  <a:pt x="1640" y="3101"/>
                </a:lnTo>
                <a:lnTo>
                  <a:pt x="1625" y="3085"/>
                </a:lnTo>
                <a:lnTo>
                  <a:pt x="1596" y="3055"/>
                </a:lnTo>
                <a:lnTo>
                  <a:pt x="1564" y="3026"/>
                </a:lnTo>
                <a:lnTo>
                  <a:pt x="1532" y="3000"/>
                </a:lnTo>
                <a:lnTo>
                  <a:pt x="1497" y="2975"/>
                </a:lnTo>
                <a:lnTo>
                  <a:pt x="1462" y="2951"/>
                </a:lnTo>
                <a:lnTo>
                  <a:pt x="1426" y="2928"/>
                </a:lnTo>
                <a:lnTo>
                  <a:pt x="1389" y="2908"/>
                </a:lnTo>
                <a:lnTo>
                  <a:pt x="1352" y="2887"/>
                </a:lnTo>
                <a:lnTo>
                  <a:pt x="1314" y="2867"/>
                </a:lnTo>
                <a:lnTo>
                  <a:pt x="1237" y="2829"/>
                </a:lnTo>
                <a:lnTo>
                  <a:pt x="1160" y="2793"/>
                </a:lnTo>
                <a:lnTo>
                  <a:pt x="1084" y="2756"/>
                </a:lnTo>
                <a:lnTo>
                  <a:pt x="1029" y="2727"/>
                </a:lnTo>
                <a:lnTo>
                  <a:pt x="977" y="2697"/>
                </a:lnTo>
                <a:lnTo>
                  <a:pt x="925" y="2664"/>
                </a:lnTo>
                <a:lnTo>
                  <a:pt x="874" y="2630"/>
                </a:lnTo>
                <a:lnTo>
                  <a:pt x="823" y="2596"/>
                </a:lnTo>
                <a:lnTo>
                  <a:pt x="774" y="2560"/>
                </a:lnTo>
                <a:lnTo>
                  <a:pt x="725" y="2522"/>
                </a:lnTo>
                <a:lnTo>
                  <a:pt x="678" y="2484"/>
                </a:lnTo>
                <a:lnTo>
                  <a:pt x="632" y="2443"/>
                </a:lnTo>
                <a:lnTo>
                  <a:pt x="586" y="2402"/>
                </a:lnTo>
                <a:lnTo>
                  <a:pt x="541" y="2360"/>
                </a:lnTo>
                <a:lnTo>
                  <a:pt x="498" y="2317"/>
                </a:lnTo>
                <a:lnTo>
                  <a:pt x="456" y="2273"/>
                </a:lnTo>
                <a:lnTo>
                  <a:pt x="414" y="2227"/>
                </a:lnTo>
                <a:lnTo>
                  <a:pt x="374" y="2181"/>
                </a:lnTo>
                <a:lnTo>
                  <a:pt x="335" y="2135"/>
                </a:lnTo>
                <a:lnTo>
                  <a:pt x="301" y="2090"/>
                </a:lnTo>
                <a:lnTo>
                  <a:pt x="267" y="2046"/>
                </a:lnTo>
                <a:lnTo>
                  <a:pt x="236" y="1999"/>
                </a:lnTo>
                <a:lnTo>
                  <a:pt x="206" y="1952"/>
                </a:lnTo>
                <a:lnTo>
                  <a:pt x="176" y="1903"/>
                </a:lnTo>
                <a:lnTo>
                  <a:pt x="148" y="1854"/>
                </a:lnTo>
                <a:lnTo>
                  <a:pt x="123" y="1804"/>
                </a:lnTo>
                <a:lnTo>
                  <a:pt x="99" y="1753"/>
                </a:lnTo>
                <a:lnTo>
                  <a:pt x="77" y="1701"/>
                </a:lnTo>
                <a:lnTo>
                  <a:pt x="58" y="1649"/>
                </a:lnTo>
                <a:lnTo>
                  <a:pt x="49" y="1623"/>
                </a:lnTo>
                <a:lnTo>
                  <a:pt x="41" y="1596"/>
                </a:lnTo>
                <a:lnTo>
                  <a:pt x="34" y="1568"/>
                </a:lnTo>
                <a:lnTo>
                  <a:pt x="27" y="1541"/>
                </a:lnTo>
                <a:lnTo>
                  <a:pt x="21" y="1514"/>
                </a:lnTo>
                <a:lnTo>
                  <a:pt x="16" y="1487"/>
                </a:lnTo>
                <a:lnTo>
                  <a:pt x="11" y="1459"/>
                </a:lnTo>
                <a:lnTo>
                  <a:pt x="8" y="1431"/>
                </a:lnTo>
                <a:lnTo>
                  <a:pt x="4" y="1403"/>
                </a:lnTo>
                <a:lnTo>
                  <a:pt x="2" y="1375"/>
                </a:lnTo>
                <a:lnTo>
                  <a:pt x="1" y="1347"/>
                </a:lnTo>
                <a:lnTo>
                  <a:pt x="0" y="1318"/>
                </a:lnTo>
                <a:lnTo>
                  <a:pt x="1" y="1286"/>
                </a:lnTo>
                <a:lnTo>
                  <a:pt x="4" y="1252"/>
                </a:lnTo>
                <a:lnTo>
                  <a:pt x="8" y="1217"/>
                </a:lnTo>
                <a:lnTo>
                  <a:pt x="12" y="1184"/>
                </a:lnTo>
                <a:lnTo>
                  <a:pt x="19" y="1150"/>
                </a:lnTo>
                <a:lnTo>
                  <a:pt x="26" y="1116"/>
                </a:lnTo>
                <a:lnTo>
                  <a:pt x="35" y="1084"/>
                </a:lnTo>
                <a:lnTo>
                  <a:pt x="47" y="1051"/>
                </a:lnTo>
                <a:lnTo>
                  <a:pt x="60" y="1021"/>
                </a:lnTo>
                <a:lnTo>
                  <a:pt x="75" y="990"/>
                </a:lnTo>
                <a:lnTo>
                  <a:pt x="83" y="976"/>
                </a:lnTo>
                <a:lnTo>
                  <a:pt x="92" y="962"/>
                </a:lnTo>
                <a:lnTo>
                  <a:pt x="101" y="948"/>
                </a:lnTo>
                <a:lnTo>
                  <a:pt x="112" y="935"/>
                </a:lnTo>
                <a:lnTo>
                  <a:pt x="123" y="923"/>
                </a:lnTo>
                <a:lnTo>
                  <a:pt x="134" y="910"/>
                </a:lnTo>
                <a:lnTo>
                  <a:pt x="146" y="899"/>
                </a:lnTo>
                <a:lnTo>
                  <a:pt x="159" y="887"/>
                </a:lnTo>
                <a:lnTo>
                  <a:pt x="172" y="877"/>
                </a:lnTo>
                <a:lnTo>
                  <a:pt x="186" y="867"/>
                </a:lnTo>
                <a:lnTo>
                  <a:pt x="201" y="858"/>
                </a:lnTo>
                <a:lnTo>
                  <a:pt x="217" y="849"/>
                </a:lnTo>
                <a:lnTo>
                  <a:pt x="215" y="829"/>
                </a:lnTo>
                <a:lnTo>
                  <a:pt x="214" y="811"/>
                </a:lnTo>
                <a:lnTo>
                  <a:pt x="215" y="791"/>
                </a:lnTo>
                <a:lnTo>
                  <a:pt x="217" y="772"/>
                </a:lnTo>
                <a:lnTo>
                  <a:pt x="221" y="753"/>
                </a:lnTo>
                <a:lnTo>
                  <a:pt x="225" y="735"/>
                </a:lnTo>
                <a:lnTo>
                  <a:pt x="231" y="716"/>
                </a:lnTo>
                <a:lnTo>
                  <a:pt x="237" y="698"/>
                </a:lnTo>
                <a:lnTo>
                  <a:pt x="245" y="680"/>
                </a:lnTo>
                <a:lnTo>
                  <a:pt x="253" y="663"/>
                </a:lnTo>
                <a:lnTo>
                  <a:pt x="263" y="647"/>
                </a:lnTo>
                <a:lnTo>
                  <a:pt x="274" y="631"/>
                </a:lnTo>
                <a:lnTo>
                  <a:pt x="286" y="616"/>
                </a:lnTo>
                <a:lnTo>
                  <a:pt x="299" y="601"/>
                </a:lnTo>
                <a:lnTo>
                  <a:pt x="312" y="588"/>
                </a:lnTo>
                <a:lnTo>
                  <a:pt x="327" y="575"/>
                </a:lnTo>
                <a:lnTo>
                  <a:pt x="353" y="554"/>
                </a:lnTo>
                <a:lnTo>
                  <a:pt x="381" y="536"/>
                </a:lnTo>
                <a:lnTo>
                  <a:pt x="409" y="519"/>
                </a:lnTo>
                <a:lnTo>
                  <a:pt x="438" y="505"/>
                </a:lnTo>
                <a:lnTo>
                  <a:pt x="469" y="493"/>
                </a:lnTo>
                <a:lnTo>
                  <a:pt x="500" y="484"/>
                </a:lnTo>
                <a:lnTo>
                  <a:pt x="532" y="475"/>
                </a:lnTo>
                <a:lnTo>
                  <a:pt x="564" y="468"/>
                </a:lnTo>
                <a:lnTo>
                  <a:pt x="597" y="464"/>
                </a:lnTo>
                <a:lnTo>
                  <a:pt x="629" y="461"/>
                </a:lnTo>
                <a:lnTo>
                  <a:pt x="663" y="460"/>
                </a:lnTo>
                <a:lnTo>
                  <a:pt x="696" y="460"/>
                </a:lnTo>
                <a:lnTo>
                  <a:pt x="729" y="462"/>
                </a:lnTo>
                <a:lnTo>
                  <a:pt x="762" y="466"/>
                </a:lnTo>
                <a:lnTo>
                  <a:pt x="795" y="471"/>
                </a:lnTo>
                <a:lnTo>
                  <a:pt x="826" y="477"/>
                </a:lnTo>
                <a:lnTo>
                  <a:pt x="853" y="485"/>
                </a:lnTo>
                <a:lnTo>
                  <a:pt x="879" y="493"/>
                </a:lnTo>
                <a:lnTo>
                  <a:pt x="904" y="504"/>
                </a:lnTo>
                <a:lnTo>
                  <a:pt x="931" y="516"/>
                </a:lnTo>
                <a:lnTo>
                  <a:pt x="954" y="529"/>
                </a:lnTo>
                <a:lnTo>
                  <a:pt x="978" y="544"/>
                </a:lnTo>
                <a:lnTo>
                  <a:pt x="1000" y="561"/>
                </a:lnTo>
                <a:lnTo>
                  <a:pt x="1022" y="578"/>
                </a:lnTo>
                <a:lnTo>
                  <a:pt x="1041" y="598"/>
                </a:lnTo>
                <a:lnTo>
                  <a:pt x="1060" y="617"/>
                </a:lnTo>
                <a:lnTo>
                  <a:pt x="1077" y="639"/>
                </a:lnTo>
                <a:lnTo>
                  <a:pt x="1091" y="662"/>
                </a:lnTo>
                <a:lnTo>
                  <a:pt x="1104" y="687"/>
                </a:lnTo>
                <a:lnTo>
                  <a:pt x="1116" y="712"/>
                </a:lnTo>
                <a:lnTo>
                  <a:pt x="1125" y="738"/>
                </a:lnTo>
                <a:lnTo>
                  <a:pt x="1128" y="752"/>
                </a:lnTo>
                <a:lnTo>
                  <a:pt x="1131" y="766"/>
                </a:lnTo>
                <a:lnTo>
                  <a:pt x="1172" y="779"/>
                </a:lnTo>
                <a:lnTo>
                  <a:pt x="1211" y="793"/>
                </a:lnTo>
                <a:lnTo>
                  <a:pt x="1251" y="809"/>
                </a:lnTo>
                <a:lnTo>
                  <a:pt x="1290" y="825"/>
                </a:lnTo>
                <a:lnTo>
                  <a:pt x="1369" y="858"/>
                </a:lnTo>
                <a:lnTo>
                  <a:pt x="1446" y="892"/>
                </a:lnTo>
                <a:lnTo>
                  <a:pt x="1436" y="822"/>
                </a:lnTo>
                <a:lnTo>
                  <a:pt x="1427" y="750"/>
                </a:lnTo>
                <a:lnTo>
                  <a:pt x="1410" y="606"/>
                </a:lnTo>
                <a:lnTo>
                  <a:pt x="1388" y="608"/>
                </a:lnTo>
                <a:lnTo>
                  <a:pt x="1366" y="608"/>
                </a:lnTo>
                <a:lnTo>
                  <a:pt x="1345" y="605"/>
                </a:lnTo>
                <a:lnTo>
                  <a:pt x="1323" y="603"/>
                </a:lnTo>
                <a:lnTo>
                  <a:pt x="1301" y="599"/>
                </a:lnTo>
                <a:lnTo>
                  <a:pt x="1279" y="593"/>
                </a:lnTo>
                <a:lnTo>
                  <a:pt x="1259" y="586"/>
                </a:lnTo>
                <a:lnTo>
                  <a:pt x="1239" y="578"/>
                </a:lnTo>
                <a:lnTo>
                  <a:pt x="1220" y="568"/>
                </a:lnTo>
                <a:lnTo>
                  <a:pt x="1200" y="558"/>
                </a:lnTo>
                <a:lnTo>
                  <a:pt x="1183" y="546"/>
                </a:lnTo>
                <a:lnTo>
                  <a:pt x="1165" y="531"/>
                </a:lnTo>
                <a:lnTo>
                  <a:pt x="1149" y="517"/>
                </a:lnTo>
                <a:lnTo>
                  <a:pt x="1135" y="501"/>
                </a:lnTo>
                <a:lnTo>
                  <a:pt x="1121" y="484"/>
                </a:lnTo>
                <a:lnTo>
                  <a:pt x="1109" y="465"/>
                </a:lnTo>
                <a:lnTo>
                  <a:pt x="1102" y="453"/>
                </a:lnTo>
                <a:lnTo>
                  <a:pt x="1096" y="442"/>
                </a:lnTo>
                <a:lnTo>
                  <a:pt x="1084" y="418"/>
                </a:lnTo>
                <a:lnTo>
                  <a:pt x="1075" y="393"/>
                </a:lnTo>
                <a:lnTo>
                  <a:pt x="1069" y="367"/>
                </a:lnTo>
                <a:lnTo>
                  <a:pt x="1064" y="341"/>
                </a:lnTo>
                <a:lnTo>
                  <a:pt x="1062" y="315"/>
                </a:lnTo>
                <a:lnTo>
                  <a:pt x="1063" y="289"/>
                </a:lnTo>
                <a:lnTo>
                  <a:pt x="1065" y="263"/>
                </a:lnTo>
                <a:lnTo>
                  <a:pt x="1070" y="237"/>
                </a:lnTo>
                <a:lnTo>
                  <a:pt x="1076" y="211"/>
                </a:lnTo>
                <a:lnTo>
                  <a:pt x="1086" y="186"/>
                </a:lnTo>
                <a:lnTo>
                  <a:pt x="1097" y="162"/>
                </a:lnTo>
                <a:lnTo>
                  <a:pt x="1110" y="139"/>
                </a:lnTo>
                <a:lnTo>
                  <a:pt x="1125" y="118"/>
                </a:lnTo>
                <a:lnTo>
                  <a:pt x="1134" y="108"/>
                </a:lnTo>
                <a:lnTo>
                  <a:pt x="1142" y="98"/>
                </a:lnTo>
                <a:lnTo>
                  <a:pt x="1152" y="89"/>
                </a:lnTo>
                <a:lnTo>
                  <a:pt x="1162" y="79"/>
                </a:lnTo>
                <a:close/>
                <a:moveTo>
                  <a:pt x="925" y="1586"/>
                </a:moveTo>
                <a:lnTo>
                  <a:pt x="925" y="1586"/>
                </a:lnTo>
                <a:lnTo>
                  <a:pt x="917" y="1609"/>
                </a:lnTo>
                <a:lnTo>
                  <a:pt x="912" y="1631"/>
                </a:lnTo>
                <a:lnTo>
                  <a:pt x="910" y="1654"/>
                </a:lnTo>
                <a:lnTo>
                  <a:pt x="909" y="1677"/>
                </a:lnTo>
                <a:lnTo>
                  <a:pt x="910" y="1700"/>
                </a:lnTo>
                <a:lnTo>
                  <a:pt x="913" y="1723"/>
                </a:lnTo>
                <a:lnTo>
                  <a:pt x="917" y="1746"/>
                </a:lnTo>
                <a:lnTo>
                  <a:pt x="924" y="1768"/>
                </a:lnTo>
                <a:lnTo>
                  <a:pt x="932" y="1790"/>
                </a:lnTo>
                <a:lnTo>
                  <a:pt x="940" y="1813"/>
                </a:lnTo>
                <a:lnTo>
                  <a:pt x="950" y="1834"/>
                </a:lnTo>
                <a:lnTo>
                  <a:pt x="961" y="1855"/>
                </a:lnTo>
                <a:lnTo>
                  <a:pt x="972" y="1876"/>
                </a:lnTo>
                <a:lnTo>
                  <a:pt x="984" y="1897"/>
                </a:lnTo>
                <a:lnTo>
                  <a:pt x="1009" y="1935"/>
                </a:lnTo>
                <a:lnTo>
                  <a:pt x="1039" y="1976"/>
                </a:lnTo>
                <a:lnTo>
                  <a:pt x="1071" y="2015"/>
                </a:lnTo>
                <a:lnTo>
                  <a:pt x="1104" y="2053"/>
                </a:lnTo>
                <a:lnTo>
                  <a:pt x="1139" y="2090"/>
                </a:lnTo>
                <a:lnTo>
                  <a:pt x="1176" y="2125"/>
                </a:lnTo>
                <a:lnTo>
                  <a:pt x="1213" y="2160"/>
                </a:lnTo>
                <a:lnTo>
                  <a:pt x="1252" y="2192"/>
                </a:lnTo>
                <a:lnTo>
                  <a:pt x="1291" y="2224"/>
                </a:lnTo>
                <a:lnTo>
                  <a:pt x="1332" y="2254"/>
                </a:lnTo>
                <a:lnTo>
                  <a:pt x="1373" y="2285"/>
                </a:lnTo>
                <a:lnTo>
                  <a:pt x="1415" y="2313"/>
                </a:lnTo>
                <a:lnTo>
                  <a:pt x="1458" y="2341"/>
                </a:lnTo>
                <a:lnTo>
                  <a:pt x="1501" y="2367"/>
                </a:lnTo>
                <a:lnTo>
                  <a:pt x="1545" y="2393"/>
                </a:lnTo>
                <a:lnTo>
                  <a:pt x="1589" y="2419"/>
                </a:lnTo>
                <a:lnTo>
                  <a:pt x="1634" y="2443"/>
                </a:lnTo>
                <a:lnTo>
                  <a:pt x="1540" y="1683"/>
                </a:lnTo>
                <a:lnTo>
                  <a:pt x="1517" y="1669"/>
                </a:lnTo>
                <a:lnTo>
                  <a:pt x="1496" y="1656"/>
                </a:lnTo>
                <a:lnTo>
                  <a:pt x="1474" y="1642"/>
                </a:lnTo>
                <a:lnTo>
                  <a:pt x="1452" y="1628"/>
                </a:lnTo>
                <a:lnTo>
                  <a:pt x="1411" y="1598"/>
                </a:lnTo>
                <a:lnTo>
                  <a:pt x="1370" y="1566"/>
                </a:lnTo>
                <a:lnTo>
                  <a:pt x="1328" y="1536"/>
                </a:lnTo>
                <a:lnTo>
                  <a:pt x="1287" y="1505"/>
                </a:lnTo>
                <a:lnTo>
                  <a:pt x="1265" y="1491"/>
                </a:lnTo>
                <a:lnTo>
                  <a:pt x="1244" y="1477"/>
                </a:lnTo>
                <a:lnTo>
                  <a:pt x="1221" y="1465"/>
                </a:lnTo>
                <a:lnTo>
                  <a:pt x="1198" y="1453"/>
                </a:lnTo>
                <a:lnTo>
                  <a:pt x="1188" y="1448"/>
                </a:lnTo>
                <a:lnTo>
                  <a:pt x="1177" y="1444"/>
                </a:lnTo>
                <a:lnTo>
                  <a:pt x="1167" y="1441"/>
                </a:lnTo>
                <a:lnTo>
                  <a:pt x="1157" y="1439"/>
                </a:lnTo>
                <a:lnTo>
                  <a:pt x="1147" y="1437"/>
                </a:lnTo>
                <a:lnTo>
                  <a:pt x="1136" y="1436"/>
                </a:lnTo>
                <a:lnTo>
                  <a:pt x="1126" y="1436"/>
                </a:lnTo>
                <a:lnTo>
                  <a:pt x="1115" y="1436"/>
                </a:lnTo>
                <a:lnTo>
                  <a:pt x="1096" y="1439"/>
                </a:lnTo>
                <a:lnTo>
                  <a:pt x="1075" y="1444"/>
                </a:lnTo>
                <a:lnTo>
                  <a:pt x="1056" y="1452"/>
                </a:lnTo>
                <a:lnTo>
                  <a:pt x="1037" y="1462"/>
                </a:lnTo>
                <a:lnTo>
                  <a:pt x="1019" y="1473"/>
                </a:lnTo>
                <a:lnTo>
                  <a:pt x="1002" y="1486"/>
                </a:lnTo>
                <a:lnTo>
                  <a:pt x="986" y="1500"/>
                </a:lnTo>
                <a:lnTo>
                  <a:pt x="971" y="1515"/>
                </a:lnTo>
                <a:lnTo>
                  <a:pt x="957" y="1533"/>
                </a:lnTo>
                <a:lnTo>
                  <a:pt x="945" y="1550"/>
                </a:lnTo>
                <a:lnTo>
                  <a:pt x="934" y="1567"/>
                </a:lnTo>
                <a:lnTo>
                  <a:pt x="925" y="1586"/>
                </a:lnTo>
                <a:close/>
                <a:moveTo>
                  <a:pt x="6110" y="1456"/>
                </a:moveTo>
                <a:lnTo>
                  <a:pt x="6110" y="1456"/>
                </a:lnTo>
                <a:lnTo>
                  <a:pt x="6088" y="1468"/>
                </a:lnTo>
                <a:lnTo>
                  <a:pt x="6065" y="1481"/>
                </a:lnTo>
                <a:lnTo>
                  <a:pt x="6045" y="1494"/>
                </a:lnTo>
                <a:lnTo>
                  <a:pt x="6023" y="1509"/>
                </a:lnTo>
                <a:lnTo>
                  <a:pt x="5983" y="1538"/>
                </a:lnTo>
                <a:lnTo>
                  <a:pt x="5941" y="1568"/>
                </a:lnTo>
                <a:lnTo>
                  <a:pt x="5901" y="1599"/>
                </a:lnTo>
                <a:lnTo>
                  <a:pt x="5861" y="1629"/>
                </a:lnTo>
                <a:lnTo>
                  <a:pt x="5840" y="1643"/>
                </a:lnTo>
                <a:lnTo>
                  <a:pt x="5818" y="1658"/>
                </a:lnTo>
                <a:lnTo>
                  <a:pt x="5797" y="1671"/>
                </a:lnTo>
                <a:lnTo>
                  <a:pt x="5775" y="1683"/>
                </a:lnTo>
                <a:lnTo>
                  <a:pt x="5751" y="1873"/>
                </a:lnTo>
                <a:lnTo>
                  <a:pt x="5727" y="2063"/>
                </a:lnTo>
                <a:lnTo>
                  <a:pt x="5683" y="2443"/>
                </a:lnTo>
                <a:lnTo>
                  <a:pt x="5743" y="2410"/>
                </a:lnTo>
                <a:lnTo>
                  <a:pt x="5804" y="2374"/>
                </a:lnTo>
                <a:lnTo>
                  <a:pt x="5863" y="2337"/>
                </a:lnTo>
                <a:lnTo>
                  <a:pt x="5922" y="2298"/>
                </a:lnTo>
                <a:lnTo>
                  <a:pt x="5979" y="2258"/>
                </a:lnTo>
                <a:lnTo>
                  <a:pt x="6008" y="2236"/>
                </a:lnTo>
                <a:lnTo>
                  <a:pt x="6035" y="2214"/>
                </a:lnTo>
                <a:lnTo>
                  <a:pt x="6063" y="2192"/>
                </a:lnTo>
                <a:lnTo>
                  <a:pt x="6089" y="2169"/>
                </a:lnTo>
                <a:lnTo>
                  <a:pt x="6116" y="2147"/>
                </a:lnTo>
                <a:lnTo>
                  <a:pt x="6141" y="2123"/>
                </a:lnTo>
                <a:lnTo>
                  <a:pt x="6186" y="2078"/>
                </a:lnTo>
                <a:lnTo>
                  <a:pt x="6208" y="2055"/>
                </a:lnTo>
                <a:lnTo>
                  <a:pt x="6229" y="2033"/>
                </a:lnTo>
                <a:lnTo>
                  <a:pt x="6250" y="2009"/>
                </a:lnTo>
                <a:lnTo>
                  <a:pt x="6271" y="1984"/>
                </a:lnTo>
                <a:lnTo>
                  <a:pt x="6289" y="1959"/>
                </a:lnTo>
                <a:lnTo>
                  <a:pt x="6308" y="1933"/>
                </a:lnTo>
                <a:lnTo>
                  <a:pt x="6325" y="1906"/>
                </a:lnTo>
                <a:lnTo>
                  <a:pt x="6341" y="1879"/>
                </a:lnTo>
                <a:lnTo>
                  <a:pt x="6355" y="1851"/>
                </a:lnTo>
                <a:lnTo>
                  <a:pt x="6368" y="1823"/>
                </a:lnTo>
                <a:lnTo>
                  <a:pt x="6380" y="1793"/>
                </a:lnTo>
                <a:lnTo>
                  <a:pt x="6390" y="1764"/>
                </a:lnTo>
                <a:lnTo>
                  <a:pt x="6398" y="1734"/>
                </a:lnTo>
                <a:lnTo>
                  <a:pt x="6404" y="1702"/>
                </a:lnTo>
                <a:lnTo>
                  <a:pt x="6406" y="1688"/>
                </a:lnTo>
                <a:lnTo>
                  <a:pt x="6406" y="1674"/>
                </a:lnTo>
                <a:lnTo>
                  <a:pt x="6406" y="1659"/>
                </a:lnTo>
                <a:lnTo>
                  <a:pt x="6405" y="1644"/>
                </a:lnTo>
                <a:lnTo>
                  <a:pt x="6403" y="1630"/>
                </a:lnTo>
                <a:lnTo>
                  <a:pt x="6400" y="1616"/>
                </a:lnTo>
                <a:lnTo>
                  <a:pt x="6396" y="1602"/>
                </a:lnTo>
                <a:lnTo>
                  <a:pt x="6390" y="1589"/>
                </a:lnTo>
                <a:lnTo>
                  <a:pt x="6385" y="1575"/>
                </a:lnTo>
                <a:lnTo>
                  <a:pt x="6378" y="1562"/>
                </a:lnTo>
                <a:lnTo>
                  <a:pt x="6371" y="1550"/>
                </a:lnTo>
                <a:lnTo>
                  <a:pt x="6362" y="1537"/>
                </a:lnTo>
                <a:lnTo>
                  <a:pt x="6353" y="1525"/>
                </a:lnTo>
                <a:lnTo>
                  <a:pt x="6343" y="1514"/>
                </a:lnTo>
                <a:lnTo>
                  <a:pt x="6334" y="1503"/>
                </a:lnTo>
                <a:lnTo>
                  <a:pt x="6323" y="1493"/>
                </a:lnTo>
                <a:lnTo>
                  <a:pt x="6312" y="1484"/>
                </a:lnTo>
                <a:lnTo>
                  <a:pt x="6300" y="1475"/>
                </a:lnTo>
                <a:lnTo>
                  <a:pt x="6288" y="1467"/>
                </a:lnTo>
                <a:lnTo>
                  <a:pt x="6276" y="1460"/>
                </a:lnTo>
                <a:lnTo>
                  <a:pt x="6263" y="1453"/>
                </a:lnTo>
                <a:lnTo>
                  <a:pt x="6250" y="1449"/>
                </a:lnTo>
                <a:lnTo>
                  <a:pt x="6236" y="1444"/>
                </a:lnTo>
                <a:lnTo>
                  <a:pt x="6223" y="1440"/>
                </a:lnTo>
                <a:lnTo>
                  <a:pt x="6209" y="1438"/>
                </a:lnTo>
                <a:lnTo>
                  <a:pt x="6195" y="1437"/>
                </a:lnTo>
                <a:lnTo>
                  <a:pt x="6180" y="1437"/>
                </a:lnTo>
                <a:lnTo>
                  <a:pt x="6166" y="1438"/>
                </a:lnTo>
                <a:lnTo>
                  <a:pt x="6152" y="1441"/>
                </a:lnTo>
                <a:lnTo>
                  <a:pt x="6138" y="1444"/>
                </a:lnTo>
                <a:lnTo>
                  <a:pt x="6124" y="1450"/>
                </a:lnTo>
                <a:lnTo>
                  <a:pt x="6110" y="1456"/>
                </a:lnTo>
                <a:close/>
              </a:path>
            </a:pathLst>
          </a:custGeom>
          <a:solidFill>
            <a:sysClr val="window" lastClr="FFFFFF"/>
          </a:solidFill>
          <a:ln>
            <a:noFill/>
          </a:ln>
        </p:spPr>
        <p:txBody>
          <a:bodyPr bIns="900000" anchor="ctr">
            <a:normAutofit fontScale="25000" lnSpcReduction="20000"/>
            <a:scene3d>
              <a:camera prst="orthographicFront"/>
              <a:lightRig rig="threePt" dir="t"/>
            </a:scene3d>
            <a:sp3d>
              <a:contourClr>
                <a:srgbClr val="FFFFFF"/>
              </a:contourClr>
            </a:sp3d>
          </a:bodyPr>
          <a:p>
            <a:pPr algn="ctr">
              <a:defRPr/>
            </a:pPr>
            <a:endParaRPr lang="zh-CN" altLang="en-US" dirty="0">
              <a:solidFill>
                <a:srgbClr val="FFFFFF"/>
              </a:solidFill>
              <a:sym typeface="Arial" panose="020B0604020202020204" pitchFamily="34" charset="0"/>
            </a:endParaRPr>
          </a:p>
        </p:txBody>
      </p:sp>
      <p:cxnSp>
        <p:nvCxnSpPr>
          <p:cNvPr id="29" name="直接连接符 28"/>
          <p:cNvCxnSpPr/>
          <p:nvPr>
            <p:custDataLst>
              <p:tags r:id="rId14"/>
            </p:custDataLst>
          </p:nvPr>
        </p:nvCxnSpPr>
        <p:spPr>
          <a:xfrm flipH="1">
            <a:off x="4390390" y="2392680"/>
            <a:ext cx="1022350" cy="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31" name="直接连接符 30"/>
          <p:cNvCxnSpPr/>
          <p:nvPr>
            <p:custDataLst>
              <p:tags r:id="rId15"/>
            </p:custDataLst>
          </p:nvPr>
        </p:nvCxnSpPr>
        <p:spPr>
          <a:xfrm flipV="1">
            <a:off x="4390390" y="1971040"/>
            <a:ext cx="0" cy="42164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33" name="直接连接符 32"/>
          <p:cNvCxnSpPr/>
          <p:nvPr>
            <p:custDataLst>
              <p:tags r:id="rId16"/>
            </p:custDataLst>
          </p:nvPr>
        </p:nvCxnSpPr>
        <p:spPr>
          <a:xfrm flipH="1">
            <a:off x="3399790" y="1971040"/>
            <a:ext cx="990600"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cxnSp>
        <p:nvCxnSpPr>
          <p:cNvPr id="22" name="直接连接符 21"/>
          <p:cNvCxnSpPr/>
          <p:nvPr>
            <p:custDataLst>
              <p:tags r:id="rId17"/>
            </p:custDataLst>
          </p:nvPr>
        </p:nvCxnSpPr>
        <p:spPr>
          <a:xfrm>
            <a:off x="4512945" y="5043170"/>
            <a:ext cx="0" cy="36957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23" name="直接连接符 22"/>
          <p:cNvCxnSpPr/>
          <p:nvPr>
            <p:custDataLst>
              <p:tags r:id="rId18"/>
            </p:custDataLst>
          </p:nvPr>
        </p:nvCxnSpPr>
        <p:spPr>
          <a:xfrm flipH="1">
            <a:off x="3392170" y="5412740"/>
            <a:ext cx="1120775"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cxnSp>
        <p:nvCxnSpPr>
          <p:cNvPr id="43" name="直接连接符 42"/>
          <p:cNvCxnSpPr/>
          <p:nvPr>
            <p:custDataLst>
              <p:tags r:id="rId19"/>
            </p:custDataLst>
          </p:nvPr>
        </p:nvCxnSpPr>
        <p:spPr>
          <a:xfrm rot="10800000">
            <a:off x="7395845" y="3382010"/>
            <a:ext cx="0" cy="492125"/>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44" name="直接连接符 43"/>
          <p:cNvCxnSpPr/>
          <p:nvPr>
            <p:custDataLst>
              <p:tags r:id="rId20"/>
            </p:custDataLst>
          </p:nvPr>
        </p:nvCxnSpPr>
        <p:spPr>
          <a:xfrm rot="10800000" flipH="1">
            <a:off x="7395845" y="3382010"/>
            <a:ext cx="1504950"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sp>
        <p:nvSpPr>
          <p:cNvPr id="49" name="文本框 48"/>
          <p:cNvSpPr txBox="1"/>
          <p:nvPr>
            <p:custDataLst>
              <p:tags r:id="rId21"/>
            </p:custDataLst>
          </p:nvPr>
        </p:nvSpPr>
        <p:spPr>
          <a:xfrm>
            <a:off x="762635" y="2155190"/>
            <a:ext cx="3259455" cy="1811020"/>
          </a:xfrm>
          <a:prstGeom prst="rect">
            <a:avLst/>
          </a:prstGeom>
          <a:noFill/>
        </p:spPr>
        <p:txBody>
          <a:bodyPr wrap="square" tIns="0" rtlCol="0"/>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收到请示必须予以答复，批复机关的态度要鲜明肯定，措辞简明扼要，不可模棱两可、含糊其辞，补充性意见要具体可行，便于下级机关理解办理。</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0" name="文本框 49"/>
          <p:cNvSpPr txBox="1"/>
          <p:nvPr>
            <p:custDataLst>
              <p:tags r:id="rId22"/>
            </p:custDataLst>
          </p:nvPr>
        </p:nvSpPr>
        <p:spPr>
          <a:xfrm>
            <a:off x="795655" y="1458595"/>
            <a:ext cx="2604135" cy="676275"/>
          </a:xfrm>
          <a:prstGeom prst="rect">
            <a:avLst/>
          </a:prstGeom>
          <a:noFill/>
        </p:spPr>
        <p:txBody>
          <a:bodyPr wrap="square" bIns="0" rtlCol="0" anchor="b" anchorCtr="0"/>
          <a:p>
            <a:pPr algn="l">
              <a:lnSpc>
                <a:spcPct val="120000"/>
              </a:lnSpc>
            </a:pPr>
            <a:r>
              <a:rPr lang="zh-CN" altLang="en-US"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1. 要开门见山，态度鲜明</a:t>
            </a:r>
            <a:endParaRPr lang="zh-CN" altLang="en-US"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1" name="文本框 50"/>
          <p:cNvSpPr txBox="1"/>
          <p:nvPr>
            <p:custDataLst>
              <p:tags r:id="rId23"/>
            </p:custDataLst>
          </p:nvPr>
        </p:nvSpPr>
        <p:spPr>
          <a:xfrm>
            <a:off x="806450" y="5149215"/>
            <a:ext cx="2310130" cy="1312545"/>
          </a:xfrm>
          <a:prstGeom prst="rect">
            <a:avLst/>
          </a:prstGeom>
          <a:noFill/>
        </p:spPr>
        <p:txBody>
          <a:bodyPr wrap="square" tIns="0" rtlCol="0">
            <a:noAutofit/>
          </a:bodyPr>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批复必须有针对性地一文一批复，请示要求解决什么问题，批复就答复什么问题。</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24"/>
            </p:custDataLst>
          </p:nvPr>
        </p:nvSpPr>
        <p:spPr>
          <a:xfrm>
            <a:off x="807130" y="4682846"/>
            <a:ext cx="1695219" cy="363736"/>
          </a:xfrm>
          <a:prstGeom prst="rect">
            <a:avLst/>
          </a:prstGeom>
          <a:noFill/>
        </p:spPr>
        <p:txBody>
          <a:bodyPr wrap="square" bIns="0" rtlCol="0" anchor="b" anchorCtr="0">
            <a:normAutofit lnSpcReduction="10000"/>
          </a:bodyPr>
          <a:p>
            <a:pPr algn="l">
              <a:lnSpc>
                <a:spcPct val="120000"/>
              </a:lnSpc>
            </a:pPr>
            <a:r>
              <a:rPr lang="zh-CN" altLang="en-US"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3. 有的放矢</a:t>
            </a:r>
            <a:endParaRPr lang="zh-CN" altLang="en-US"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文本框 24"/>
          <p:cNvSpPr txBox="1"/>
          <p:nvPr>
            <p:custDataLst>
              <p:tags r:id="rId25"/>
            </p:custDataLst>
          </p:nvPr>
        </p:nvSpPr>
        <p:spPr>
          <a:xfrm>
            <a:off x="9075420" y="3459480"/>
            <a:ext cx="2628265" cy="2183130"/>
          </a:xfrm>
          <a:prstGeom prst="rect">
            <a:avLst/>
          </a:prstGeom>
          <a:noFill/>
        </p:spPr>
        <p:txBody>
          <a:bodyPr wrap="square" tIns="0" rtlCol="0"/>
          <a:p>
            <a:pPr>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批复是上级机关指示性、政策性较强的公文，又是对下级单位请求指示、批准的答复性公文，因此，撰写批复要慎重及时，根据现行政策法令及办事准则，及时给予答复。</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6"/>
            </p:custDataLst>
          </p:nvPr>
        </p:nvSpPr>
        <p:spPr>
          <a:xfrm>
            <a:off x="9075420" y="2866390"/>
            <a:ext cx="2509520" cy="570865"/>
          </a:xfrm>
          <a:prstGeom prst="rect">
            <a:avLst/>
          </a:prstGeom>
          <a:noFill/>
        </p:spPr>
        <p:txBody>
          <a:bodyPr wrap="square" bIns="0" rtlCol="0" anchor="b" anchorCtr="0"/>
          <a:p>
            <a:pPr>
              <a:lnSpc>
                <a:spcPct val="120000"/>
              </a:lnSpc>
            </a:pPr>
            <a:r>
              <a:rPr lang="zh-CN" altLang="en-US"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2. 批复态度应慎重</a:t>
            </a:r>
            <a:endParaRPr lang="zh-CN" altLang="en-US"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8" name="上箭头 57"/>
          <p:cNvSpPr/>
          <p:nvPr>
            <p:custDataLst>
              <p:tags r:id="rId27"/>
            </p:custDataLst>
          </p:nvPr>
        </p:nvSpPr>
        <p:spPr>
          <a:xfrm rot="14400000">
            <a:off x="5176857" y="4053215"/>
            <a:ext cx="346746" cy="297426"/>
          </a:xfrm>
          <a:prstGeom prst="upArrow">
            <a:avLst>
              <a:gd name="adj1" fmla="val 57862"/>
              <a:gd name="adj2" fmla="val 61457"/>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sym typeface="Arial" panose="020B0604020202020204" pitchFamily="34" charset="0"/>
            </a:endParaRPr>
          </a:p>
        </p:txBody>
      </p:sp>
      <p:sp>
        <p:nvSpPr>
          <p:cNvPr id="59" name="上箭头 58"/>
          <p:cNvSpPr/>
          <p:nvPr>
            <p:custDataLst>
              <p:tags r:id="rId28"/>
            </p:custDataLst>
          </p:nvPr>
        </p:nvSpPr>
        <p:spPr>
          <a:xfrm>
            <a:off x="5891761" y="2920474"/>
            <a:ext cx="346746" cy="297426"/>
          </a:xfrm>
          <a:prstGeom prst="upArrow">
            <a:avLst>
              <a:gd name="adj1" fmla="val 57862"/>
              <a:gd name="adj2" fmla="val 61457"/>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sym typeface="Arial" panose="020B0604020202020204" pitchFamily="34" charset="0"/>
            </a:endParaRPr>
          </a:p>
        </p:txBody>
      </p:sp>
      <p:sp>
        <p:nvSpPr>
          <p:cNvPr id="60" name="上箭头 59"/>
          <p:cNvSpPr/>
          <p:nvPr>
            <p:custDataLst>
              <p:tags r:id="rId29"/>
            </p:custDataLst>
          </p:nvPr>
        </p:nvSpPr>
        <p:spPr>
          <a:xfrm rot="7200000">
            <a:off x="6606665" y="4053215"/>
            <a:ext cx="346746" cy="297426"/>
          </a:xfrm>
          <a:prstGeom prst="upArrow">
            <a:avLst>
              <a:gd name="adj1" fmla="val 57862"/>
              <a:gd name="adj2" fmla="val 61457"/>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34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06</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报告</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一、报告的概念、特点和种类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459095" cy="383095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（一）报告的概念</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报告是“适用于向上级机关汇报工作，反映情况，答复上级机关询问”的公文。报告的应用相当广泛。它可以用于定期或不定期地向上级机关汇报工作，反映本部门、本单位贯彻执行各项方针、政策、批示的情况，反映实际工作中遇到的问题，为上级机关制定方针、政策或者做出决策、发指示提供依据；也可以用来向上级机关陈述意见，提出建议，如针对本地区、本单位、本部门带有普遍意义或倾向性的问题，提示解决的途径，为上级机关当好参谋；还可以用于答复上级机关的询问。</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8" name="图片 117"/>
          <p:cNvPicPr/>
          <p:nvPr/>
        </p:nvPicPr>
        <p:blipFill>
          <a:blip r:embed="rId1"/>
          <a:stretch>
            <a:fillRect/>
          </a:stretch>
        </p:blipFill>
        <p:spPr>
          <a:xfrm>
            <a:off x="6397625" y="1017270"/>
            <a:ext cx="4717415" cy="42970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一、报告的概念、特点和种类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005" y="1017270"/>
            <a:ext cx="5459095" cy="34613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（二）报告的特点</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 行文的单向性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报告是下级机关向上级机关行文，旨在为上级机关提供情况，不需要所受单位批复，属单向行文。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 表达的陈述性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报告用于汇报工作、反映情况，具体地陈述本部门、本单位贯彻执行各项方针、政策的情况，某一阶段做了哪些工作，怎样开展的，取得了哪些成绩，存在什么问题，表达手法是叙述和说明。</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19" name="图片 118"/>
          <p:cNvPicPr/>
          <p:nvPr/>
        </p:nvPicPr>
        <p:blipFill>
          <a:blip r:embed="rId1"/>
          <a:stretch>
            <a:fillRect/>
          </a:stretch>
        </p:blipFill>
        <p:spPr>
          <a:xfrm>
            <a:off x="6261100" y="1130935"/>
            <a:ext cx="4901565" cy="38144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blinds(horizontal)">
                                      <p:cBhvr>
                                        <p:cTn id="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一、报告的概念、特点和种类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6825615" cy="53079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（三）报告的种类</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 根据性质的不同划分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根据性质的不同，报告可分为综合报告和专题报告两种；根据时间期限的不同，报告可分为定期报告和不定期报告两种；根据内容不同，报告可分为工作报告、情况报告、</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建议报告、答复报告和递送报告等。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 按内容划分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（1）工作报告。工作报告是向上级机关或重要会议汇报工作情况的报告。</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（2）情况报告。情况报告是指用于向上级反映工作中的重大情况、特殊情况和新动态等的报告。</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（3）答复报告。是针对上级机关向下级机关提出询问或要求，经过调查研究后所做的陈述情况或者回答问题的报告。</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（4）递送报告。是以报告的形式，向上级呈报其他文件、物件的说明性公文。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20" name="图片 119"/>
          <p:cNvPicPr/>
          <p:nvPr/>
        </p:nvPicPr>
        <p:blipFill>
          <a:blip r:embed="rId1"/>
          <a:stretch>
            <a:fillRect/>
          </a:stretch>
        </p:blipFill>
        <p:spPr>
          <a:xfrm>
            <a:off x="7599045" y="1775460"/>
            <a:ext cx="3831590" cy="39319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wipe(down)">
                                      <p:cBhvr>
                                        <p:cTn id="7"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二、报告的结构与写作方法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42" name="单圆角矩形 2"/>
          <p:cNvSpPr/>
          <p:nvPr>
            <p:custDataLst>
              <p:tags r:id="rId1"/>
            </p:custDataLst>
          </p:nvPr>
        </p:nvSpPr>
        <p:spPr>
          <a:xfrm rot="2727951" flipH="1">
            <a:off x="5442308" y="2023778"/>
            <a:ext cx="1851564" cy="1083078"/>
          </a:xfrm>
          <a:prstGeom prst="round1Rect">
            <a:avLst>
              <a:gd name="adj" fmla="val 46104"/>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单圆角矩形 3"/>
          <p:cNvSpPr/>
          <p:nvPr>
            <p:custDataLst>
              <p:tags r:id="rId2"/>
            </p:custDataLst>
          </p:nvPr>
        </p:nvSpPr>
        <p:spPr>
          <a:xfrm rot="18906211" flipH="1">
            <a:off x="4106141" y="2819008"/>
            <a:ext cx="1851562" cy="1083078"/>
          </a:xfrm>
          <a:prstGeom prst="round1Rect">
            <a:avLst>
              <a:gd name="adj" fmla="val 46104"/>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单圆角矩形 4"/>
          <p:cNvSpPr/>
          <p:nvPr>
            <p:custDataLst>
              <p:tags r:id="rId3"/>
            </p:custDataLst>
          </p:nvPr>
        </p:nvSpPr>
        <p:spPr>
          <a:xfrm rot="8101978" flipH="1">
            <a:off x="6234296" y="3364443"/>
            <a:ext cx="1851562" cy="1083078"/>
          </a:xfrm>
          <a:prstGeom prst="round1Rect">
            <a:avLst>
              <a:gd name="adj" fmla="val 46104"/>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单圆角矩形 9"/>
          <p:cNvSpPr/>
          <p:nvPr>
            <p:custDataLst>
              <p:tags r:id="rId4"/>
            </p:custDataLst>
          </p:nvPr>
        </p:nvSpPr>
        <p:spPr>
          <a:xfrm rot="2727951" flipV="1">
            <a:off x="4897794" y="4160008"/>
            <a:ext cx="1851564" cy="1083078"/>
          </a:xfrm>
          <a:prstGeom prst="round1Rect">
            <a:avLst>
              <a:gd name="adj" fmla="val 46104"/>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KSO_Shape"/>
          <p:cNvSpPr/>
          <p:nvPr>
            <p:custDataLst>
              <p:tags r:id="rId5"/>
            </p:custDataLst>
          </p:nvPr>
        </p:nvSpPr>
        <p:spPr>
          <a:xfrm>
            <a:off x="5565937" y="4517059"/>
            <a:ext cx="487793" cy="32287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eaLnBrk="1" fontAlgn="auto" hangingPunct="1">
              <a:lnSpc>
                <a:spcPct val="120000"/>
              </a:lnSpc>
              <a:defRPr/>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KSO_Shape"/>
          <p:cNvSpPr/>
          <p:nvPr>
            <p:custDataLst>
              <p:tags r:id="rId6"/>
            </p:custDataLst>
          </p:nvPr>
        </p:nvSpPr>
        <p:spPr>
          <a:xfrm>
            <a:off x="6122368" y="2466520"/>
            <a:ext cx="451437" cy="34234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eaLnBrk="1" fontAlgn="auto" hangingPunct="1">
              <a:lnSpc>
                <a:spcPct val="120000"/>
              </a:lnSpc>
              <a:defRPr/>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KSO_Shape"/>
          <p:cNvSpPr/>
          <p:nvPr>
            <p:custDataLst>
              <p:tags r:id="rId7"/>
            </p:custDataLst>
          </p:nvPr>
        </p:nvSpPr>
        <p:spPr>
          <a:xfrm>
            <a:off x="6927524" y="3748819"/>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eaLnBrk="1" fontAlgn="auto" hangingPunct="1">
              <a:lnSpc>
                <a:spcPct val="120000"/>
              </a:lnSpc>
              <a:defRPr/>
            </a:pPr>
            <a:endParaRPr 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65" name="直接连接符 64"/>
          <p:cNvCxnSpPr>
            <a:endCxn id="42" idx="0"/>
          </p:cNvCxnSpPr>
          <p:nvPr>
            <p:custDataLst>
              <p:tags r:id="rId8"/>
            </p:custDataLst>
          </p:nvPr>
        </p:nvCxnSpPr>
        <p:spPr>
          <a:xfrm flipH="1">
            <a:off x="6754117" y="1722120"/>
            <a:ext cx="1512308" cy="463397"/>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cxnSp>
        <p:nvCxnSpPr>
          <p:cNvPr id="66" name="直接连接符 65"/>
          <p:cNvCxnSpPr>
            <a:stCxn id="45" idx="0"/>
          </p:cNvCxnSpPr>
          <p:nvPr>
            <p:custDataLst>
              <p:tags r:id="rId9"/>
            </p:custDataLst>
          </p:nvPr>
        </p:nvCxnSpPr>
        <p:spPr>
          <a:xfrm flipH="1" flipV="1">
            <a:off x="3993880" y="4582160"/>
            <a:ext cx="1443669" cy="499187"/>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cxnSp>
        <p:nvCxnSpPr>
          <p:cNvPr id="67" name="直接连接符 66"/>
          <p:cNvCxnSpPr/>
          <p:nvPr>
            <p:custDataLst>
              <p:tags r:id="rId10"/>
            </p:custDataLst>
          </p:nvPr>
        </p:nvCxnSpPr>
        <p:spPr>
          <a:xfrm flipH="1" flipV="1">
            <a:off x="3916680" y="2185517"/>
            <a:ext cx="659875" cy="622468"/>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cxnSp>
        <p:nvCxnSpPr>
          <p:cNvPr id="68" name="直接连接符 67"/>
          <p:cNvCxnSpPr>
            <a:endCxn id="44" idx="0"/>
          </p:cNvCxnSpPr>
          <p:nvPr>
            <p:custDataLst>
              <p:tags r:id="rId11"/>
            </p:custDataLst>
          </p:nvPr>
        </p:nvCxnSpPr>
        <p:spPr>
          <a:xfrm flipH="1" flipV="1">
            <a:off x="7542783" y="4289128"/>
            <a:ext cx="723642" cy="293032"/>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sp>
        <p:nvSpPr>
          <p:cNvPr id="2" name="文本框 1"/>
          <p:cNvSpPr txBox="1"/>
          <p:nvPr>
            <p:custDataLst>
              <p:tags r:id="rId12"/>
            </p:custDataLst>
          </p:nvPr>
        </p:nvSpPr>
        <p:spPr>
          <a:xfrm>
            <a:off x="965835" y="1841500"/>
            <a:ext cx="2879725" cy="560070"/>
          </a:xfrm>
          <a:prstGeom prst="rect">
            <a:avLst/>
          </a:prstGeom>
          <a:noFill/>
        </p:spPr>
        <p:txBody>
          <a:bodyPr wrap="square" lIns="90000" tIns="46800" rIns="90000" bIns="46800" anchor="ctr" anchorCtr="0">
            <a:normAutofit/>
          </a:bodyPr>
          <a:lstStyle>
            <a:defPPr>
              <a:defRPr lang="zh-CN"/>
            </a:defPPr>
            <a:lvl1pPr algn="r"/>
          </a:lstStyle>
          <a:p>
            <a:pPr algn="l">
              <a:lnSpc>
                <a:spcPct val="120000"/>
              </a:lnSpc>
            </a:pPr>
            <a:r>
              <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rPr>
              <a:t>（一）标题</a:t>
            </a:r>
            <a:endPar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文本框 10"/>
          <p:cNvSpPr txBox="1"/>
          <p:nvPr>
            <p:custDataLst>
              <p:tags r:id="rId13"/>
            </p:custDataLst>
          </p:nvPr>
        </p:nvSpPr>
        <p:spPr>
          <a:xfrm>
            <a:off x="965835" y="2403475"/>
            <a:ext cx="2879725" cy="1573530"/>
          </a:xfrm>
          <a:prstGeom prst="rect">
            <a:avLst/>
          </a:prstGeom>
        </p:spPr>
        <p:txBody>
          <a:bodyPr wrap="square" anchor="t" anchorCtr="0"/>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报告的标题常见的形式有两种，一种由发文机关、事由和文种构成，另一种由事由和文种构成。</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11"/>
          <p:cNvSpPr txBox="1"/>
          <p:nvPr>
            <p:custDataLst>
              <p:tags r:id="rId14"/>
            </p:custDataLst>
          </p:nvPr>
        </p:nvSpPr>
        <p:spPr>
          <a:xfrm>
            <a:off x="920115" y="3837305"/>
            <a:ext cx="2879725" cy="560070"/>
          </a:xfrm>
          <a:prstGeom prst="rect">
            <a:avLst/>
          </a:prstGeom>
          <a:noFill/>
        </p:spPr>
        <p:txBody>
          <a:bodyPr wrap="square" lIns="90000" tIns="46800" rIns="90000" bIns="46800" anchor="ctr" anchorCtr="0">
            <a:normAutofit/>
          </a:bodyPr>
          <a:lstStyle>
            <a:defPPr>
              <a:defRPr lang="zh-CN"/>
            </a:defPPr>
            <a:lvl1pPr algn="r"/>
          </a:lstStyle>
          <a:p>
            <a:pPr algn="l">
              <a:lnSpc>
                <a:spcPct val="120000"/>
              </a:lnSpc>
            </a:pPr>
            <a:r>
              <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rPr>
              <a:t>（三）正文</a:t>
            </a:r>
            <a:endPar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文本框 12"/>
          <p:cNvSpPr txBox="1"/>
          <p:nvPr>
            <p:custDataLst>
              <p:tags r:id="rId15"/>
            </p:custDataLst>
          </p:nvPr>
        </p:nvSpPr>
        <p:spPr>
          <a:xfrm>
            <a:off x="579755" y="4397375"/>
            <a:ext cx="3996690" cy="2086610"/>
          </a:xfrm>
          <a:prstGeom prst="rect">
            <a:avLst/>
          </a:prstGeom>
        </p:spPr>
        <p:txBody>
          <a:bodyPr wrap="square" anchor="t" anchorCtr="0"/>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（1）开头。开头主要交代报告的缘由，概括说明报告的目的、意义或根据。</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（2）主体。这是报告的核心部分，用来说明报告事项。</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（3）结语。根据报告种类的不同，结语一般都有不同的程式化用语，应另起段来写。</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框 13"/>
          <p:cNvSpPr txBox="1"/>
          <p:nvPr>
            <p:custDataLst>
              <p:tags r:id="rId16"/>
            </p:custDataLst>
          </p:nvPr>
        </p:nvSpPr>
        <p:spPr>
          <a:xfrm>
            <a:off x="8426450" y="1372870"/>
            <a:ext cx="2879725" cy="560070"/>
          </a:xfrm>
          <a:prstGeom prst="rect">
            <a:avLst/>
          </a:prstGeom>
          <a:noFill/>
        </p:spPr>
        <p:txBody>
          <a:bodyPr wrap="square" lIns="90000" tIns="46800" rIns="90000" bIns="46800" anchor="ctr" anchorCtr="0">
            <a:normAutofit/>
          </a:bodyPr>
          <a:lstStyle>
            <a:defPPr>
              <a:defRPr lang="zh-CN"/>
            </a:defPPr>
            <a:lvl1pPr algn="r"/>
          </a:lstStyle>
          <a:p>
            <a:pPr algn="l">
              <a:lnSpc>
                <a:spcPct val="120000"/>
              </a:lnSpc>
            </a:pPr>
            <a:r>
              <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rPr>
              <a:t>（二）主送机关</a:t>
            </a:r>
            <a:endPar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文本框 14"/>
          <p:cNvSpPr txBox="1"/>
          <p:nvPr>
            <p:custDataLst>
              <p:tags r:id="rId17"/>
            </p:custDataLst>
          </p:nvPr>
        </p:nvSpPr>
        <p:spPr>
          <a:xfrm>
            <a:off x="8426450" y="1934845"/>
            <a:ext cx="2879725" cy="1189990"/>
          </a:xfrm>
          <a:prstGeom prst="rect">
            <a:avLst/>
          </a:prstGeom>
        </p:spPr>
        <p:txBody>
          <a:bodyPr wrap="square" anchor="t" anchorCtr="0">
            <a:noAutofit/>
          </a:bodyPr>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报告的主送机关可以是一个，也可以是几个，顶格写于文首，其后用冒号。</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custDataLst>
              <p:tags r:id="rId18"/>
            </p:custDataLst>
          </p:nvPr>
        </p:nvSpPr>
        <p:spPr>
          <a:xfrm>
            <a:off x="8426450" y="4279265"/>
            <a:ext cx="2879725" cy="560070"/>
          </a:xfrm>
          <a:prstGeom prst="rect">
            <a:avLst/>
          </a:prstGeom>
          <a:noFill/>
        </p:spPr>
        <p:txBody>
          <a:bodyPr wrap="square" lIns="90000" tIns="46800" rIns="90000" bIns="46800" anchor="ctr" anchorCtr="0">
            <a:normAutofit/>
          </a:bodyPr>
          <a:lstStyle>
            <a:defPPr>
              <a:defRPr lang="zh-CN"/>
            </a:defPPr>
            <a:lvl1pPr algn="r"/>
          </a:lstStyle>
          <a:p>
            <a:pPr algn="l">
              <a:lnSpc>
                <a:spcPct val="120000"/>
              </a:lnSpc>
            </a:pPr>
            <a:r>
              <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rPr>
              <a:t>（四）落款</a:t>
            </a:r>
            <a:endParaRPr lang="zh-CN" altLang="en-US" sz="24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custDataLst>
              <p:tags r:id="rId19"/>
            </p:custDataLst>
          </p:nvPr>
        </p:nvSpPr>
        <p:spPr>
          <a:xfrm>
            <a:off x="8426450" y="4840944"/>
            <a:ext cx="2879725" cy="777875"/>
          </a:xfrm>
          <a:prstGeom prst="rect">
            <a:avLst/>
          </a:prstGeom>
        </p:spPr>
        <p:txBody>
          <a:bodyPr wrap="square" anchor="t" anchorCtr="0">
            <a:normAutofit/>
          </a:bodyPr>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落款要署名和成文时间。</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形 3"/>
          <p:cNvPicPr>
            <a:picLocks noChangeAspect="1"/>
          </p:cNvPicPr>
          <p:nvPr>
            <p:custDataLst>
              <p:tags r:id="rId20"/>
            </p:custDataLst>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788266" y="2937266"/>
            <a:ext cx="540000" cy="5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三、报告的写作要求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1386840"/>
            <a:ext cx="6483985" cy="34150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工作报告：①要写明工作进程、成绩与经验、问题与不足、改进的措施及未来的打算。②主次要分明，重点要突出，点面结合。③要客观、全面地报告工作情况，实事求是，从客观反映的成绩或问题中揭示出一定的规律。④报告可以写设想、提建议，但不得夹带请示事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（2）情况报告：重在反映“动态”情况，如突发情况、意外事故，工作中出现的新事物、新问题、新动向。报告要及时，详略要得当。</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（3）答复报告：针对上级的询问，实事求是地回答。</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（4）递送报告：将报送的材料（文件、物件）的名称、数量写清楚就可以了。结尾用“请收阅”“请查收”等惯用语。</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21" name="图片 120"/>
          <p:cNvPicPr/>
          <p:nvPr/>
        </p:nvPicPr>
        <p:blipFill>
          <a:blip r:embed="rId1"/>
          <a:stretch>
            <a:fillRect/>
          </a:stretch>
        </p:blipFill>
        <p:spPr>
          <a:xfrm>
            <a:off x="7456170" y="598170"/>
            <a:ext cx="3781425" cy="52654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blinds(horizontal)">
                                      <p:cBhvr>
                                        <p:cTn id="7"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34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07</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函</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一、函的概念、特点和种类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6825615" cy="124523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（一）函的概念</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函是“适用于不相隶属机关之间商洽工作、询问和答复问题，请求批准和答复审批事项”的公文。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22" name="图片 121"/>
          <p:cNvPicPr/>
          <p:nvPr/>
        </p:nvPicPr>
        <p:blipFill>
          <a:blip r:embed="rId1"/>
          <a:stretch>
            <a:fillRect/>
          </a:stretch>
        </p:blipFill>
        <p:spPr>
          <a:xfrm>
            <a:off x="7599045" y="1266825"/>
            <a:ext cx="3383915" cy="4055110"/>
          </a:xfrm>
          <a:prstGeom prst="rect">
            <a:avLst/>
          </a:prstGeom>
          <a:noFill/>
          <a:ln w="9525">
            <a:noFill/>
          </a:ln>
        </p:spPr>
      </p:pic>
      <p:pic>
        <p:nvPicPr>
          <p:cNvPr id="124" name="图片 123"/>
          <p:cNvPicPr/>
          <p:nvPr/>
        </p:nvPicPr>
        <p:blipFill>
          <a:blip r:embed="rId2"/>
          <a:stretch>
            <a:fillRect/>
          </a:stretch>
        </p:blipFill>
        <p:spPr>
          <a:xfrm>
            <a:off x="920115" y="2271395"/>
            <a:ext cx="6021705" cy="36614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down)">
                                      <p:cBhvr>
                                        <p:cTn id="7"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一、决定</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cxnSp>
        <p:nvCxnSpPr>
          <p:cNvPr id="3" name="直接连接符 2"/>
          <p:cNvCxnSpPr/>
          <p:nvPr/>
        </p:nvCxnSpPr>
        <p:spPr>
          <a:xfrm>
            <a:off x="6096000" y="1066964"/>
            <a:ext cx="0" cy="5330825"/>
          </a:xfrm>
          <a:prstGeom prst="line">
            <a:avLst/>
          </a:prstGeom>
          <a:ln w="22225">
            <a:solidFill>
              <a:srgbClr val="1D323E"/>
            </a:solidFill>
            <a:prstDash val="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5421313" y="1693226"/>
            <a:ext cx="1349375" cy="1349375"/>
          </a:xfrm>
          <a:prstGeom prst="ellipse">
            <a:avLst/>
          </a:prstGeom>
          <a:solidFill>
            <a:srgbClr val="1D323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20"/>
          <p:cNvSpPr txBox="1"/>
          <p:nvPr/>
        </p:nvSpPr>
        <p:spPr>
          <a:xfrm flipH="1">
            <a:off x="2520950" y="1758950"/>
            <a:ext cx="2603500" cy="829945"/>
          </a:xfrm>
          <a:prstGeom prst="rect">
            <a:avLst/>
          </a:prstGeom>
          <a:noFill/>
          <a:ln w="9525">
            <a:noFill/>
            <a:miter/>
          </a:ln>
          <a:effectLst>
            <a:outerShdw sx="999" sy="999" algn="ctr" rotWithShape="0">
              <a:srgbClr val="000000"/>
            </a:outerShdw>
          </a:effectLst>
        </p:spPr>
        <p:txBody>
          <a:bodyPr wrap="square" lIns="0" rIns="0" anchor="t">
            <a:spAutoFit/>
          </a:bodyPr>
          <a:lstStyle/>
          <a:p>
            <a:pPr algn="l"/>
            <a:r>
              <a:rPr lang="zh-CN" altLang="en-US" sz="2400">
                <a:solidFill>
                  <a:schemeClr val="tx1">
                    <a:lumMod val="75000"/>
                    <a:lumOff val="25000"/>
                  </a:schemeClr>
                </a:solidFill>
                <a:latin typeface="微软雅黑" panose="020B0503020204020204" pitchFamily="34" charset="-122"/>
                <a:ea typeface="微软雅黑" panose="020B0503020204020204" pitchFamily="34" charset="-122"/>
              </a:rPr>
              <a:t>（一）决定的概念及适用范围</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22"/>
          <p:cNvSpPr txBox="1"/>
          <p:nvPr/>
        </p:nvSpPr>
        <p:spPr>
          <a:xfrm flipH="1">
            <a:off x="1542415" y="3000375"/>
            <a:ext cx="3879215" cy="2676525"/>
          </a:xfrm>
          <a:prstGeom prst="rect">
            <a:avLst/>
          </a:prstGeom>
          <a:noFill/>
          <a:ln w="9525">
            <a:noFill/>
            <a:miter/>
          </a:ln>
          <a:effectLst>
            <a:outerShdw sx="999" sy="999" algn="ctr" rotWithShape="0">
              <a:srgbClr val="000000"/>
            </a:outerShdw>
          </a:effectLst>
        </p:spPr>
        <p:txBody>
          <a:bodyPr wrap="square" lIns="0" rIns="0" anchor="t">
            <a:spAutoFit/>
          </a:bodyPr>
          <a:lstStyle/>
          <a:p>
            <a:pPr lvl="0" algn="l" fontAlgn="auto">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rPr>
              <a:t>决定是“适用于对重要事项或者重大行动做出安排，奖惩有关单位及人员，变更或者撤销下级机关不适当的决定事项”的公文。可见，决定的适用范围是“重要事项或者重大行动”“有关单位及人员”和“下级机关”。决定是下行文，要求下级机关及所属个人必须认真贯彻执行。</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cxnSp>
        <p:nvCxnSpPr>
          <p:cNvPr id="9" name="直接连接符 8"/>
          <p:cNvCxnSpPr/>
          <p:nvPr/>
        </p:nvCxnSpPr>
        <p:spPr>
          <a:xfrm>
            <a:off x="1589105" y="2794634"/>
            <a:ext cx="35640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2" name="文本框 20"/>
          <p:cNvSpPr txBox="1"/>
          <p:nvPr/>
        </p:nvSpPr>
        <p:spPr>
          <a:xfrm flipH="1">
            <a:off x="6988175" y="1758950"/>
            <a:ext cx="2673985" cy="460375"/>
          </a:xfrm>
          <a:prstGeom prst="rect">
            <a:avLst/>
          </a:prstGeom>
          <a:noFill/>
          <a:ln w="9525">
            <a:noFill/>
            <a:miter/>
          </a:ln>
          <a:effectLst>
            <a:outerShdw sx="999" sy="999" algn="ctr" rotWithShape="0">
              <a:srgbClr val="000000"/>
            </a:outerShdw>
          </a:effectLst>
        </p:spPr>
        <p:txBody>
          <a:bodyPr wrap="square" lIns="0" rIns="0" anchor="t">
            <a:spAutoFit/>
          </a:bodyPr>
          <a:lstStyle/>
          <a:p>
            <a:r>
              <a:rPr lang="zh-CN" altLang="en-US" sz="2400">
                <a:solidFill>
                  <a:schemeClr val="tx1">
                    <a:lumMod val="75000"/>
                    <a:lumOff val="25000"/>
                  </a:schemeClr>
                </a:solidFill>
                <a:latin typeface="微软雅黑" panose="020B0503020204020204" pitchFamily="34" charset="-122"/>
                <a:ea typeface="微软雅黑" panose="020B0503020204020204" pitchFamily="34" charset="-122"/>
              </a:rPr>
              <a:t>（二）决定的特点</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22"/>
          <p:cNvSpPr txBox="1"/>
          <p:nvPr/>
        </p:nvSpPr>
        <p:spPr>
          <a:xfrm flipH="1">
            <a:off x="6563360" y="3030855"/>
            <a:ext cx="4455160" cy="3415030"/>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rPr>
              <a:t>决定有三个特点：一是法规性，决定是各级行政机关行使权力的体现，其内容主要涉及国内重大事项及重大行动，要求下级机关和人员绝对服从并严格贯彻执行，是具有权威性和法规性的公文；二是政策性，决定对重要事项或重大行动做出安排，需要强调其任务意义，详细阐述有关的方针、政策和措施，因此内容比较丰富，理论性、政策性较强；三是周知性，有的决定只要求人们知晓其内容，而无具体的执行要求。</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cxnSp>
        <p:nvCxnSpPr>
          <p:cNvPr id="14" name="直接连接符 13"/>
          <p:cNvCxnSpPr/>
          <p:nvPr/>
        </p:nvCxnSpPr>
        <p:spPr>
          <a:xfrm>
            <a:off x="7003732" y="2825114"/>
            <a:ext cx="35640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7" name="椭圆形标注"/>
          <p:cNvSpPr/>
          <p:nvPr/>
        </p:nvSpPr>
        <p:spPr>
          <a:xfrm>
            <a:off x="554237" y="1082356"/>
            <a:ext cx="1758315" cy="1758315"/>
          </a:xfrm>
          <a:prstGeom prst="wedgeEllipseCallout">
            <a:avLst>
              <a:gd name="adj1" fmla="val 59712"/>
              <a:gd name="adj2" fmla="val 28411"/>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8" name="book-from-top-view_43022"/>
          <p:cNvSpPr>
            <a:spLocks noChangeAspect="1"/>
          </p:cNvSpPr>
          <p:nvPr/>
        </p:nvSpPr>
        <p:spPr bwMode="auto">
          <a:xfrm>
            <a:off x="1043617" y="1410126"/>
            <a:ext cx="779554" cy="1055895"/>
          </a:xfrm>
          <a:custGeom>
            <a:avLst/>
            <a:gdLst>
              <a:gd name="T0" fmla="*/ 91 w 280"/>
              <a:gd name="T1" fmla="*/ 59 h 380"/>
              <a:gd name="T2" fmla="*/ 91 w 280"/>
              <a:gd name="T3" fmla="*/ 151 h 380"/>
              <a:gd name="T4" fmla="*/ 66 w 280"/>
              <a:gd name="T5" fmla="*/ 134 h 380"/>
              <a:gd name="T6" fmla="*/ 40 w 280"/>
              <a:gd name="T7" fmla="*/ 151 h 380"/>
              <a:gd name="T8" fmla="*/ 40 w 280"/>
              <a:gd name="T9" fmla="*/ 59 h 380"/>
              <a:gd name="T10" fmla="*/ 18 w 280"/>
              <a:gd name="T11" fmla="*/ 59 h 380"/>
              <a:gd name="T12" fmla="*/ 18 w 280"/>
              <a:gd name="T13" fmla="*/ 55 h 380"/>
              <a:gd name="T14" fmla="*/ 271 w 280"/>
              <a:gd name="T15" fmla="*/ 55 h 380"/>
              <a:gd name="T16" fmla="*/ 271 w 280"/>
              <a:gd name="T17" fmla="*/ 52 h 380"/>
              <a:gd name="T18" fmla="*/ 18 w 280"/>
              <a:gd name="T19" fmla="*/ 52 h 380"/>
              <a:gd name="T20" fmla="*/ 18 w 280"/>
              <a:gd name="T21" fmla="*/ 47 h 380"/>
              <a:gd name="T22" fmla="*/ 271 w 280"/>
              <a:gd name="T23" fmla="*/ 47 h 380"/>
              <a:gd name="T24" fmla="*/ 271 w 280"/>
              <a:gd name="T25" fmla="*/ 45 h 380"/>
              <a:gd name="T26" fmla="*/ 18 w 280"/>
              <a:gd name="T27" fmla="*/ 45 h 380"/>
              <a:gd name="T28" fmla="*/ 18 w 280"/>
              <a:gd name="T29" fmla="*/ 40 h 380"/>
              <a:gd name="T30" fmla="*/ 271 w 280"/>
              <a:gd name="T31" fmla="*/ 40 h 380"/>
              <a:gd name="T32" fmla="*/ 271 w 280"/>
              <a:gd name="T33" fmla="*/ 38 h 380"/>
              <a:gd name="T34" fmla="*/ 18 w 280"/>
              <a:gd name="T35" fmla="*/ 38 h 380"/>
              <a:gd name="T36" fmla="*/ 18 w 280"/>
              <a:gd name="T37" fmla="*/ 32 h 380"/>
              <a:gd name="T38" fmla="*/ 271 w 280"/>
              <a:gd name="T39" fmla="*/ 32 h 380"/>
              <a:gd name="T40" fmla="*/ 271 w 280"/>
              <a:gd name="T41" fmla="*/ 30 h 380"/>
              <a:gd name="T42" fmla="*/ 18 w 280"/>
              <a:gd name="T43" fmla="*/ 30 h 380"/>
              <a:gd name="T44" fmla="*/ 18 w 280"/>
              <a:gd name="T45" fmla="*/ 25 h 380"/>
              <a:gd name="T46" fmla="*/ 270 w 280"/>
              <a:gd name="T47" fmla="*/ 25 h 380"/>
              <a:gd name="T48" fmla="*/ 270 w 280"/>
              <a:gd name="T49" fmla="*/ 22 h 380"/>
              <a:gd name="T50" fmla="*/ 18 w 280"/>
              <a:gd name="T51" fmla="*/ 22 h 380"/>
              <a:gd name="T52" fmla="*/ 18 w 280"/>
              <a:gd name="T53" fmla="*/ 17 h 380"/>
              <a:gd name="T54" fmla="*/ 278 w 280"/>
              <a:gd name="T55" fmla="*/ 17 h 380"/>
              <a:gd name="T56" fmla="*/ 278 w 280"/>
              <a:gd name="T57" fmla="*/ 0 h 380"/>
              <a:gd name="T58" fmla="*/ 0 w 280"/>
              <a:gd name="T59" fmla="*/ 0 h 380"/>
              <a:gd name="T60" fmla="*/ 0 w 280"/>
              <a:gd name="T61" fmla="*/ 59 h 380"/>
              <a:gd name="T62" fmla="*/ 0 w 280"/>
              <a:gd name="T63" fmla="*/ 59 h 380"/>
              <a:gd name="T64" fmla="*/ 0 w 280"/>
              <a:gd name="T65" fmla="*/ 380 h 380"/>
              <a:gd name="T66" fmla="*/ 280 w 280"/>
              <a:gd name="T67" fmla="*/ 380 h 380"/>
              <a:gd name="T68" fmla="*/ 280 w 280"/>
              <a:gd name="T69" fmla="*/ 59 h 380"/>
              <a:gd name="T70" fmla="*/ 91 w 280"/>
              <a:gd name="T71" fmla="*/ 5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0" h="380">
                <a:moveTo>
                  <a:pt x="91" y="59"/>
                </a:moveTo>
                <a:lnTo>
                  <a:pt x="91" y="151"/>
                </a:lnTo>
                <a:lnTo>
                  <a:pt x="66" y="134"/>
                </a:lnTo>
                <a:lnTo>
                  <a:pt x="40" y="151"/>
                </a:lnTo>
                <a:lnTo>
                  <a:pt x="40" y="59"/>
                </a:lnTo>
                <a:lnTo>
                  <a:pt x="18" y="59"/>
                </a:lnTo>
                <a:lnTo>
                  <a:pt x="18" y="55"/>
                </a:lnTo>
                <a:lnTo>
                  <a:pt x="271" y="55"/>
                </a:lnTo>
                <a:lnTo>
                  <a:pt x="271" y="52"/>
                </a:lnTo>
                <a:lnTo>
                  <a:pt x="18" y="52"/>
                </a:lnTo>
                <a:lnTo>
                  <a:pt x="18" y="47"/>
                </a:lnTo>
                <a:lnTo>
                  <a:pt x="271" y="47"/>
                </a:lnTo>
                <a:lnTo>
                  <a:pt x="271" y="45"/>
                </a:lnTo>
                <a:lnTo>
                  <a:pt x="18" y="45"/>
                </a:lnTo>
                <a:lnTo>
                  <a:pt x="18" y="40"/>
                </a:lnTo>
                <a:lnTo>
                  <a:pt x="271" y="40"/>
                </a:lnTo>
                <a:lnTo>
                  <a:pt x="271" y="38"/>
                </a:lnTo>
                <a:lnTo>
                  <a:pt x="18" y="38"/>
                </a:lnTo>
                <a:lnTo>
                  <a:pt x="18" y="32"/>
                </a:lnTo>
                <a:lnTo>
                  <a:pt x="271" y="32"/>
                </a:lnTo>
                <a:lnTo>
                  <a:pt x="271" y="30"/>
                </a:lnTo>
                <a:lnTo>
                  <a:pt x="18" y="30"/>
                </a:lnTo>
                <a:lnTo>
                  <a:pt x="18" y="25"/>
                </a:lnTo>
                <a:lnTo>
                  <a:pt x="270" y="25"/>
                </a:lnTo>
                <a:lnTo>
                  <a:pt x="270" y="22"/>
                </a:lnTo>
                <a:lnTo>
                  <a:pt x="18" y="22"/>
                </a:lnTo>
                <a:lnTo>
                  <a:pt x="18" y="17"/>
                </a:lnTo>
                <a:lnTo>
                  <a:pt x="278" y="17"/>
                </a:lnTo>
                <a:lnTo>
                  <a:pt x="278" y="0"/>
                </a:lnTo>
                <a:lnTo>
                  <a:pt x="0" y="0"/>
                </a:lnTo>
                <a:lnTo>
                  <a:pt x="0" y="59"/>
                </a:lnTo>
                <a:lnTo>
                  <a:pt x="0" y="59"/>
                </a:lnTo>
                <a:lnTo>
                  <a:pt x="0" y="380"/>
                </a:lnTo>
                <a:lnTo>
                  <a:pt x="280" y="380"/>
                </a:lnTo>
                <a:lnTo>
                  <a:pt x="280" y="59"/>
                </a:lnTo>
                <a:lnTo>
                  <a:pt x="91" y="59"/>
                </a:lnTo>
                <a:close/>
              </a:path>
            </a:pathLst>
          </a:custGeom>
          <a:solidFill>
            <a:schemeClr val="bg1"/>
          </a:solidFill>
          <a:ln>
            <a:noFill/>
          </a:ln>
        </p:spPr>
      </p:sp>
      <p:sp>
        <p:nvSpPr>
          <p:cNvPr id="19" name="椭圆形标注"/>
          <p:cNvSpPr/>
          <p:nvPr/>
        </p:nvSpPr>
        <p:spPr>
          <a:xfrm flipH="1">
            <a:off x="9879448" y="1082356"/>
            <a:ext cx="1758315" cy="1758315"/>
          </a:xfrm>
          <a:prstGeom prst="wedgeEllipseCallout">
            <a:avLst>
              <a:gd name="adj1" fmla="val 59712"/>
              <a:gd name="adj2" fmla="val 28411"/>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20" name="settings_13584"/>
          <p:cNvSpPr>
            <a:spLocks noChangeAspect="1"/>
          </p:cNvSpPr>
          <p:nvPr/>
        </p:nvSpPr>
        <p:spPr bwMode="auto">
          <a:xfrm>
            <a:off x="10337416" y="1444789"/>
            <a:ext cx="955748" cy="1051712"/>
          </a:xfrm>
          <a:custGeom>
            <a:avLst/>
            <a:gdLst>
              <a:gd name="T0" fmla="*/ 462 w 473"/>
              <a:gd name="T1" fmla="*/ 99 h 521"/>
              <a:gd name="T2" fmla="*/ 442 w 473"/>
              <a:gd name="T3" fmla="*/ 82 h 521"/>
              <a:gd name="T4" fmla="*/ 345 w 473"/>
              <a:gd name="T5" fmla="*/ 130 h 521"/>
              <a:gd name="T6" fmla="*/ 379 w 473"/>
              <a:gd name="T7" fmla="*/ 27 h 521"/>
              <a:gd name="T8" fmla="*/ 359 w 473"/>
              <a:gd name="T9" fmla="*/ 10 h 521"/>
              <a:gd name="T10" fmla="*/ 290 w 473"/>
              <a:gd name="T11" fmla="*/ 49 h 521"/>
              <a:gd name="T12" fmla="*/ 242 w 473"/>
              <a:gd name="T13" fmla="*/ 105 h 521"/>
              <a:gd name="T14" fmla="*/ 249 w 473"/>
              <a:gd name="T15" fmla="*/ 209 h 521"/>
              <a:gd name="T16" fmla="*/ 234 w 473"/>
              <a:gd name="T17" fmla="*/ 225 h 521"/>
              <a:gd name="T18" fmla="*/ 132 w 473"/>
              <a:gd name="T19" fmla="*/ 91 h 521"/>
              <a:gd name="T20" fmla="*/ 138 w 473"/>
              <a:gd name="T21" fmla="*/ 58 h 521"/>
              <a:gd name="T22" fmla="*/ 73 w 473"/>
              <a:gd name="T23" fmla="*/ 31 h 521"/>
              <a:gd name="T24" fmla="*/ 50 w 473"/>
              <a:gd name="T25" fmla="*/ 51 h 521"/>
              <a:gd name="T26" fmla="*/ 57 w 473"/>
              <a:gd name="T27" fmla="*/ 115 h 521"/>
              <a:gd name="T28" fmla="*/ 96 w 473"/>
              <a:gd name="T29" fmla="*/ 120 h 521"/>
              <a:gd name="T30" fmla="*/ 194 w 473"/>
              <a:gd name="T31" fmla="*/ 249 h 521"/>
              <a:gd name="T32" fmla="*/ 153 w 473"/>
              <a:gd name="T33" fmla="*/ 262 h 521"/>
              <a:gd name="T34" fmla="*/ 0 w 473"/>
              <a:gd name="T35" fmla="*/ 440 h 521"/>
              <a:gd name="T36" fmla="*/ 58 w 473"/>
              <a:gd name="T37" fmla="*/ 490 h 521"/>
              <a:gd name="T38" fmla="*/ 117 w 473"/>
              <a:gd name="T39" fmla="*/ 486 h 521"/>
              <a:gd name="T40" fmla="*/ 253 w 473"/>
              <a:gd name="T41" fmla="*/ 327 h 521"/>
              <a:gd name="T42" fmla="*/ 287 w 473"/>
              <a:gd name="T43" fmla="*/ 372 h 521"/>
              <a:gd name="T44" fmla="*/ 288 w 473"/>
              <a:gd name="T45" fmla="*/ 423 h 521"/>
              <a:gd name="T46" fmla="*/ 362 w 473"/>
              <a:gd name="T47" fmla="*/ 521 h 521"/>
              <a:gd name="T48" fmla="*/ 417 w 473"/>
              <a:gd name="T49" fmla="*/ 480 h 521"/>
              <a:gd name="T50" fmla="*/ 416 w 473"/>
              <a:gd name="T51" fmla="*/ 429 h 521"/>
              <a:gd name="T52" fmla="*/ 342 w 473"/>
              <a:gd name="T53" fmla="*/ 330 h 521"/>
              <a:gd name="T54" fmla="*/ 324 w 473"/>
              <a:gd name="T55" fmla="*/ 343 h 521"/>
              <a:gd name="T56" fmla="*/ 261 w 473"/>
              <a:gd name="T57" fmla="*/ 261 h 521"/>
              <a:gd name="T58" fmla="*/ 281 w 473"/>
              <a:gd name="T59" fmla="*/ 237 h 521"/>
              <a:gd name="T60" fmla="*/ 385 w 473"/>
              <a:gd name="T61" fmla="*/ 229 h 521"/>
              <a:gd name="T62" fmla="*/ 434 w 473"/>
              <a:gd name="T63" fmla="*/ 172 h 521"/>
              <a:gd name="T64" fmla="*/ 462 w 473"/>
              <a:gd name="T65" fmla="*/ 99 h 521"/>
              <a:gd name="T66" fmla="*/ 109 w 473"/>
              <a:gd name="T67" fmla="*/ 443 h 521"/>
              <a:gd name="T68" fmla="*/ 73 w 473"/>
              <a:gd name="T69" fmla="*/ 446 h 521"/>
              <a:gd name="T70" fmla="*/ 70 w 473"/>
              <a:gd name="T71" fmla="*/ 410 h 521"/>
              <a:gd name="T72" fmla="*/ 106 w 473"/>
              <a:gd name="T73" fmla="*/ 407 h 521"/>
              <a:gd name="T74" fmla="*/ 109 w 473"/>
              <a:gd name="T75" fmla="*/ 443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3" h="521">
                <a:moveTo>
                  <a:pt x="462" y="99"/>
                </a:moveTo>
                <a:lnTo>
                  <a:pt x="442" y="82"/>
                </a:lnTo>
                <a:cubicBezTo>
                  <a:pt x="400" y="121"/>
                  <a:pt x="382" y="162"/>
                  <a:pt x="345" y="130"/>
                </a:cubicBezTo>
                <a:cubicBezTo>
                  <a:pt x="308" y="98"/>
                  <a:pt x="346" y="75"/>
                  <a:pt x="379" y="27"/>
                </a:cubicBezTo>
                <a:cubicBezTo>
                  <a:pt x="379" y="27"/>
                  <a:pt x="370" y="19"/>
                  <a:pt x="359" y="10"/>
                </a:cubicBezTo>
                <a:cubicBezTo>
                  <a:pt x="348" y="0"/>
                  <a:pt x="317" y="18"/>
                  <a:pt x="290" y="49"/>
                </a:cubicBezTo>
                <a:lnTo>
                  <a:pt x="242" y="105"/>
                </a:lnTo>
                <a:cubicBezTo>
                  <a:pt x="215" y="136"/>
                  <a:pt x="218" y="182"/>
                  <a:pt x="249" y="209"/>
                </a:cubicBezTo>
                <a:lnTo>
                  <a:pt x="234" y="225"/>
                </a:lnTo>
                <a:lnTo>
                  <a:pt x="132" y="91"/>
                </a:lnTo>
                <a:cubicBezTo>
                  <a:pt x="137" y="79"/>
                  <a:pt x="150" y="67"/>
                  <a:pt x="138" y="58"/>
                </a:cubicBezTo>
                <a:lnTo>
                  <a:pt x="73" y="31"/>
                </a:lnTo>
                <a:lnTo>
                  <a:pt x="50" y="51"/>
                </a:lnTo>
                <a:cubicBezTo>
                  <a:pt x="50" y="51"/>
                  <a:pt x="57" y="115"/>
                  <a:pt x="57" y="115"/>
                </a:cubicBezTo>
                <a:cubicBezTo>
                  <a:pt x="63" y="131"/>
                  <a:pt x="82" y="125"/>
                  <a:pt x="96" y="120"/>
                </a:cubicBezTo>
                <a:lnTo>
                  <a:pt x="194" y="249"/>
                </a:lnTo>
                <a:cubicBezTo>
                  <a:pt x="179" y="246"/>
                  <a:pt x="164" y="250"/>
                  <a:pt x="153" y="262"/>
                </a:cubicBezTo>
                <a:lnTo>
                  <a:pt x="0" y="440"/>
                </a:lnTo>
                <a:lnTo>
                  <a:pt x="58" y="490"/>
                </a:lnTo>
                <a:cubicBezTo>
                  <a:pt x="75" y="505"/>
                  <a:pt x="102" y="503"/>
                  <a:pt x="117" y="486"/>
                </a:cubicBezTo>
                <a:lnTo>
                  <a:pt x="253" y="327"/>
                </a:lnTo>
                <a:lnTo>
                  <a:pt x="287" y="372"/>
                </a:lnTo>
                <a:cubicBezTo>
                  <a:pt x="271" y="386"/>
                  <a:pt x="274" y="405"/>
                  <a:pt x="288" y="423"/>
                </a:cubicBezTo>
                <a:lnTo>
                  <a:pt x="362" y="521"/>
                </a:lnTo>
                <a:lnTo>
                  <a:pt x="417" y="480"/>
                </a:lnTo>
                <a:cubicBezTo>
                  <a:pt x="435" y="466"/>
                  <a:pt x="430" y="447"/>
                  <a:pt x="416" y="429"/>
                </a:cubicBezTo>
                <a:lnTo>
                  <a:pt x="342" y="330"/>
                </a:lnTo>
                <a:lnTo>
                  <a:pt x="324" y="343"/>
                </a:lnTo>
                <a:lnTo>
                  <a:pt x="261" y="261"/>
                </a:lnTo>
                <a:lnTo>
                  <a:pt x="281" y="237"/>
                </a:lnTo>
                <a:cubicBezTo>
                  <a:pt x="313" y="263"/>
                  <a:pt x="359" y="259"/>
                  <a:pt x="385" y="229"/>
                </a:cubicBezTo>
                <a:lnTo>
                  <a:pt x="434" y="172"/>
                </a:lnTo>
                <a:cubicBezTo>
                  <a:pt x="461" y="141"/>
                  <a:pt x="473" y="108"/>
                  <a:pt x="462" y="99"/>
                </a:cubicBezTo>
                <a:close/>
                <a:moveTo>
                  <a:pt x="109" y="443"/>
                </a:moveTo>
                <a:cubicBezTo>
                  <a:pt x="100" y="454"/>
                  <a:pt x="84" y="455"/>
                  <a:pt x="73" y="446"/>
                </a:cubicBezTo>
                <a:cubicBezTo>
                  <a:pt x="62" y="437"/>
                  <a:pt x="61" y="420"/>
                  <a:pt x="70" y="410"/>
                </a:cubicBezTo>
                <a:cubicBezTo>
                  <a:pt x="80" y="399"/>
                  <a:pt x="96" y="398"/>
                  <a:pt x="106" y="407"/>
                </a:cubicBezTo>
                <a:cubicBezTo>
                  <a:pt x="117" y="416"/>
                  <a:pt x="118" y="432"/>
                  <a:pt x="109" y="443"/>
                </a:cubicBezTo>
                <a:close/>
              </a:path>
            </a:pathLst>
          </a:custGeom>
          <a:solidFill>
            <a:srgbClr val="1D323E"/>
          </a:solidFill>
          <a:ln>
            <a:noFill/>
          </a:ln>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一、函的概念、特点和种类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6825615" cy="1983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（二）函的特点</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（1）使用范围的广泛性。函没有机关单位的使用权限的限制，而且涉及的内容比较广泛。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（2）写作的灵活简便性。函的写法灵活简便，篇幅短小，制作程序、手续一般也较为简易。函是公文中最轻型的一个文种。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25" name="图片 124"/>
          <p:cNvPicPr/>
          <p:nvPr/>
        </p:nvPicPr>
        <p:blipFill>
          <a:blip r:embed="rId1"/>
          <a:stretch>
            <a:fillRect/>
          </a:stretch>
        </p:blipFill>
        <p:spPr>
          <a:xfrm>
            <a:off x="1217930" y="3103245"/>
            <a:ext cx="5588000" cy="3056890"/>
          </a:xfrm>
          <a:prstGeom prst="rect">
            <a:avLst/>
          </a:prstGeom>
          <a:noFill/>
          <a:ln w="9525">
            <a:noFill/>
          </a:ln>
        </p:spPr>
      </p:pic>
      <p:pic>
        <p:nvPicPr>
          <p:cNvPr id="126" name="图片 125"/>
          <p:cNvPicPr/>
          <p:nvPr/>
        </p:nvPicPr>
        <p:blipFill>
          <a:blip r:embed="rId2"/>
          <a:stretch>
            <a:fillRect/>
          </a:stretch>
        </p:blipFill>
        <p:spPr>
          <a:xfrm>
            <a:off x="7807960" y="1278890"/>
            <a:ext cx="3463290" cy="48812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blinds(horizontal)">
                                      <p:cBhvr>
                                        <p:cTn id="7" dur="500"/>
                                        <p:tgtEl>
                                          <p:spTgt spid="1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5"/>
                                        </p:tgtEl>
                                        <p:attrNameLst>
                                          <p:attrName>style.visibility</p:attrName>
                                        </p:attrNameLst>
                                      </p:cBhvr>
                                      <p:to>
                                        <p:strVal val="visible"/>
                                      </p:to>
                                    </p:set>
                                    <p:animEffect transition="in" filter="wipe(down)">
                                      <p:cBhvr>
                                        <p:cTn id="12"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一、函的概念、特点和种类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6825615" cy="1983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（三）函的种类</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（1）使用范围的广泛性。函没有机关单位的使用权限的限制，而且涉及的内容比较广泛。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（2）写作的灵活简便性。函的写法灵活简便，篇幅短小，制作程序、手续一般也较为简易。函是公文中最轻型的一个文种。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27" name="图片 126"/>
          <p:cNvPicPr/>
          <p:nvPr/>
        </p:nvPicPr>
        <p:blipFill>
          <a:blip r:embed="rId1"/>
          <a:stretch>
            <a:fillRect/>
          </a:stretch>
        </p:blipFill>
        <p:spPr>
          <a:xfrm>
            <a:off x="1057275" y="3039745"/>
            <a:ext cx="4842510" cy="3041015"/>
          </a:xfrm>
          <a:prstGeom prst="rect">
            <a:avLst/>
          </a:prstGeom>
          <a:noFill/>
          <a:ln w="9525">
            <a:noFill/>
          </a:ln>
        </p:spPr>
      </p:pic>
      <p:pic>
        <p:nvPicPr>
          <p:cNvPr id="128" name="图片 127"/>
          <p:cNvPicPr/>
          <p:nvPr/>
        </p:nvPicPr>
        <p:blipFill>
          <a:blip r:embed="rId2"/>
          <a:stretch>
            <a:fillRect/>
          </a:stretch>
        </p:blipFill>
        <p:spPr>
          <a:xfrm>
            <a:off x="7915275" y="1437005"/>
            <a:ext cx="3361690" cy="46437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二、函的格式与写作方法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6825615" cy="161480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（一）标题</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公函的标题一般有两种形式。一种是由发文机关名称、事由和文种构成。如“山东省人民政府关于济南新机场名称的函”；另一种是由事由和文种构成，如“关于商请派车接送学生的函”。</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28" name="图片 127"/>
          <p:cNvPicPr/>
          <p:nvPr/>
        </p:nvPicPr>
        <p:blipFill>
          <a:blip r:embed="rId1"/>
          <a:stretch>
            <a:fillRect/>
          </a:stretch>
        </p:blipFill>
        <p:spPr>
          <a:xfrm>
            <a:off x="7915275" y="1437005"/>
            <a:ext cx="3361690" cy="4643755"/>
          </a:xfrm>
          <a:prstGeom prst="rect">
            <a:avLst/>
          </a:prstGeom>
          <a:noFill/>
          <a:ln w="9525">
            <a:noFill/>
          </a:ln>
        </p:spPr>
      </p:pic>
      <p:pic>
        <p:nvPicPr>
          <p:cNvPr id="129" name="图片 128"/>
          <p:cNvPicPr/>
          <p:nvPr/>
        </p:nvPicPr>
        <p:blipFill>
          <a:blip r:embed="rId2"/>
          <a:stretch>
            <a:fillRect/>
          </a:stretch>
        </p:blipFill>
        <p:spPr>
          <a:xfrm>
            <a:off x="1043940" y="2623820"/>
            <a:ext cx="5900420" cy="35153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二、函的格式与写作方法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7124700" cy="124523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（二）发文字号</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与其他公文的发文字号相似，只需要在机关、单位代字中加上“函”字。如“川政函字〔 1998 〕 8 号”，表示四川省人民政府 1998 年第 8 号函件。</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30" name="图片 129"/>
          <p:cNvPicPr/>
          <p:nvPr/>
        </p:nvPicPr>
        <p:blipFill>
          <a:blip r:embed="rId1"/>
          <a:stretch>
            <a:fillRect/>
          </a:stretch>
        </p:blipFill>
        <p:spPr>
          <a:xfrm>
            <a:off x="8097520" y="1437005"/>
            <a:ext cx="3168015" cy="4197350"/>
          </a:xfrm>
          <a:prstGeom prst="rect">
            <a:avLst/>
          </a:prstGeom>
          <a:noFill/>
          <a:ln w="9525">
            <a:noFill/>
          </a:ln>
        </p:spPr>
      </p:pic>
      <p:pic>
        <p:nvPicPr>
          <p:cNvPr id="131" name="图片 130"/>
          <p:cNvPicPr/>
          <p:nvPr/>
        </p:nvPicPr>
        <p:blipFill>
          <a:blip r:embed="rId2"/>
          <a:stretch>
            <a:fillRect/>
          </a:stretch>
        </p:blipFill>
        <p:spPr>
          <a:xfrm>
            <a:off x="920115" y="2333626"/>
            <a:ext cx="6337300" cy="3873499"/>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二、函的格式与写作方法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7124700" cy="124523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（三）主送机关</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主送机关即受文并办理来函事项的机关单位，于文首顶格写明全称或者规范化简称，其后用冒号。</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32" name="图片 131"/>
          <p:cNvPicPr/>
          <p:nvPr/>
        </p:nvPicPr>
        <p:blipFill>
          <a:blip r:embed="rId1"/>
          <a:stretch>
            <a:fillRect/>
          </a:stretch>
        </p:blipFill>
        <p:spPr>
          <a:xfrm>
            <a:off x="773430" y="2348865"/>
            <a:ext cx="9334500" cy="381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blinds(horizontal)">
                                      <p:cBhvr>
                                        <p:cTn id="7"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二、函的格式与写作方法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7124700" cy="5067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（四）正文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24" name="泪滴形 23"/>
          <p:cNvSpPr/>
          <p:nvPr>
            <p:custDataLst>
              <p:tags r:id="rId1"/>
            </p:custDataLst>
          </p:nvPr>
        </p:nvSpPr>
        <p:spPr>
          <a:xfrm flipH="1">
            <a:off x="6152956" y="3478891"/>
            <a:ext cx="1435100" cy="1428070"/>
          </a:xfrm>
          <a:prstGeom prst="teardrop">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 name="泪滴形 1"/>
          <p:cNvSpPr/>
          <p:nvPr>
            <p:custDataLst>
              <p:tags r:id="rId2"/>
            </p:custDataLst>
          </p:nvPr>
        </p:nvSpPr>
        <p:spPr>
          <a:xfrm rot="16200000" flipH="1">
            <a:off x="6138356" y="1947311"/>
            <a:ext cx="1435100" cy="1428070"/>
          </a:xfrm>
          <a:prstGeom prst="teardrop">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10"/>
          <p:cNvSpPr/>
          <p:nvPr>
            <p:custDataLst>
              <p:tags r:id="rId3"/>
            </p:custDataLst>
          </p:nvPr>
        </p:nvSpPr>
        <p:spPr bwMode="auto">
          <a:xfrm>
            <a:off x="6586104" y="3908524"/>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 name="泪滴形 5"/>
          <p:cNvSpPr/>
          <p:nvPr>
            <p:custDataLst>
              <p:tags r:id="rId4"/>
            </p:custDataLst>
          </p:nvPr>
        </p:nvSpPr>
        <p:spPr>
          <a:xfrm rot="16200000" flipV="1">
            <a:off x="4630258" y="3473383"/>
            <a:ext cx="1435100" cy="1428070"/>
          </a:xfrm>
          <a:prstGeom prst="teardrop">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任意多边形 11"/>
          <p:cNvSpPr/>
          <p:nvPr>
            <p:custDataLst>
              <p:tags r:id="rId5"/>
            </p:custDataLst>
          </p:nvPr>
        </p:nvSpPr>
        <p:spPr bwMode="auto">
          <a:xfrm>
            <a:off x="5063406" y="3903015"/>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泪滴形 22"/>
          <p:cNvSpPr/>
          <p:nvPr>
            <p:custDataLst>
              <p:tags r:id="rId6"/>
            </p:custDataLst>
          </p:nvPr>
        </p:nvSpPr>
        <p:spPr>
          <a:xfrm rot="10800000" flipH="1">
            <a:off x="4621885" y="1950826"/>
            <a:ext cx="1435100" cy="1428070"/>
          </a:xfrm>
          <a:prstGeom prst="teardrop">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任意多边形 12"/>
          <p:cNvSpPr/>
          <p:nvPr>
            <p:custDataLst>
              <p:tags r:id="rId7"/>
            </p:custDataLst>
          </p:nvPr>
        </p:nvSpPr>
        <p:spPr bwMode="auto">
          <a:xfrm>
            <a:off x="5055033" y="2380459"/>
            <a:ext cx="568804" cy="5688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ysClr val="window" lastClr="FFFFFF"/>
          </a:solidFill>
          <a:ln>
            <a:noFill/>
          </a:ln>
        </p:spPr>
        <p:txBody>
          <a:bodyPr anchor="ctr"/>
          <a:p>
            <a:pPr algn="ctr">
              <a:lnSpc>
                <a:spcPct val="120000"/>
              </a:lnSpc>
            </a:pPr>
            <a:endParaRPr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custDataLst>
              <p:tags r:id="rId8"/>
            </p:custDataLst>
          </p:nvPr>
        </p:nvSpPr>
        <p:spPr bwMode="auto">
          <a:xfrm>
            <a:off x="6571504" y="2376943"/>
            <a:ext cx="568804" cy="5688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custDataLst>
              <p:tags r:id="rId9"/>
            </p:custDataLst>
          </p:nvPr>
        </p:nvSpPr>
        <p:spPr bwMode="auto">
          <a:xfrm>
            <a:off x="1021100" y="1564992"/>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F74AD"/>
                </a:solidFill>
                <a:effectLst/>
                <a:latin typeface="Arial" panose="020B0604020202020204" pitchFamily="34" charset="0"/>
                <a:ea typeface="微软雅黑" panose="020B0503020204020204" pitchFamily="34" charset="-122"/>
                <a:cs typeface="+mn-ea"/>
                <a:sym typeface="Arial" panose="020B0604020202020204" pitchFamily="34" charset="0"/>
              </a:rPr>
              <a:t>1. 开头</a:t>
            </a:r>
            <a:endParaRPr lang="zh-CN" altLang="en-US" b="1" spc="300">
              <a:solidFill>
                <a:srgbClr val="1F74AD"/>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0"/>
            </p:custDataLst>
          </p:nvPr>
        </p:nvSpPr>
        <p:spPr bwMode="auto">
          <a:xfrm>
            <a:off x="1021080" y="1988185"/>
            <a:ext cx="3515360" cy="1708150"/>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开头主要说明发函的缘由。一般要求概括交代发函的目的、根据、原因等内容，然后用“现将有关问题说明如下：”或“现将有关事项函复如下：”等过渡语转入下文。</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custDataLst>
              <p:tags r:id="rId11"/>
            </p:custDataLst>
          </p:nvPr>
        </p:nvSpPr>
        <p:spPr bwMode="auto">
          <a:xfrm>
            <a:off x="1021100" y="3705738"/>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AA3AA"/>
                </a:solidFill>
                <a:effectLst/>
                <a:latin typeface="Arial" panose="020B0604020202020204" pitchFamily="34" charset="0"/>
                <a:ea typeface="微软雅黑" panose="020B0503020204020204" pitchFamily="34" charset="-122"/>
                <a:cs typeface="+mn-ea"/>
                <a:sym typeface="Arial" panose="020B0604020202020204" pitchFamily="34" charset="0"/>
              </a:rPr>
              <a:t>3. 结尾</a:t>
            </a:r>
            <a:endParaRPr lang="zh-CN" altLang="en-US" b="1" spc="300">
              <a:solidFill>
                <a:srgbClr val="1AA3AA"/>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p:nvPr>
            <p:custDataLst>
              <p:tags r:id="rId12"/>
            </p:custDataLst>
          </p:nvPr>
        </p:nvSpPr>
        <p:spPr bwMode="auto">
          <a:xfrm>
            <a:off x="1021080" y="4101465"/>
            <a:ext cx="3613150" cy="1324610"/>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结尾一般用礼貌性语言向对方提出希望，或请对方协助解决某一问题，或请对方及时复函，或请对方提出意见，或请主管部门批准等。</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custDataLst>
              <p:tags r:id="rId13"/>
            </p:custDataLst>
          </p:nvPr>
        </p:nvSpPr>
        <p:spPr bwMode="auto">
          <a:xfrm>
            <a:off x="7930198" y="3696213"/>
            <a:ext cx="2499995" cy="386080"/>
          </a:xfrm>
          <a:prstGeom prst="rect">
            <a:avLst/>
          </a:prstGeom>
          <a:noFill/>
        </p:spPr>
        <p:txBody>
          <a:bodyPr wrap="square" lIns="90000" tIns="46800" rIns="90000" bIns="0">
            <a:normAutofit/>
          </a:bodyPr>
          <a:p>
            <a:pPr fontAlgn="auto">
              <a:lnSpc>
                <a:spcPct val="120000"/>
              </a:lnSpc>
            </a:pPr>
            <a:r>
              <a:rPr lang="zh-CN" altLang="en-US" b="1" spc="300">
                <a:solidFill>
                  <a:srgbClr val="69A35B"/>
                </a:solidFill>
                <a:effectLst/>
                <a:latin typeface="Arial" panose="020B0604020202020204" pitchFamily="34" charset="0"/>
                <a:ea typeface="微软雅黑" panose="020B0503020204020204" pitchFamily="34" charset="-122"/>
                <a:cs typeface="+mn-ea"/>
                <a:sym typeface="Arial" panose="020B0604020202020204" pitchFamily="34" charset="0"/>
              </a:rPr>
              <a:t>4. 结语</a:t>
            </a:r>
            <a:endParaRPr lang="zh-CN" altLang="en-US" b="1" spc="300">
              <a:solidFill>
                <a:srgbClr val="69A35B"/>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29"/>
          <p:cNvSpPr txBox="1"/>
          <p:nvPr>
            <p:custDataLst>
              <p:tags r:id="rId14"/>
            </p:custDataLst>
          </p:nvPr>
        </p:nvSpPr>
        <p:spPr bwMode="auto">
          <a:xfrm>
            <a:off x="7932420" y="4101465"/>
            <a:ext cx="3023870" cy="1580515"/>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通常应根据函询、函告、函商或函复的事项，选择运用不同的结束语。如“特此函</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a:p>
            <a:pPr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询（商）”“请即函”“特此函告”“特此函复”等。</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31" name="文本框 30"/>
          <p:cNvSpPr txBox="1"/>
          <p:nvPr>
            <p:custDataLst>
              <p:tags r:id="rId15"/>
            </p:custDataLst>
          </p:nvPr>
        </p:nvSpPr>
        <p:spPr bwMode="auto">
          <a:xfrm>
            <a:off x="7899718" y="1564357"/>
            <a:ext cx="2530475" cy="386080"/>
          </a:xfrm>
          <a:prstGeom prst="rect">
            <a:avLst/>
          </a:prstGeom>
          <a:noFill/>
        </p:spPr>
        <p:txBody>
          <a:bodyPr wrap="square" lIns="90000" tIns="46800" rIns="90000" bIns="0">
            <a:normAutofit/>
          </a:bodyPr>
          <a:p>
            <a:pPr fontAlgn="auto">
              <a:lnSpc>
                <a:spcPct val="120000"/>
              </a:lnSpc>
            </a:pPr>
            <a:r>
              <a:rPr lang="zh-CN" altLang="en-US" b="1" spc="300">
                <a:solidFill>
                  <a:srgbClr val="3498DB"/>
                </a:solidFill>
                <a:effectLst/>
                <a:latin typeface="Arial" panose="020B0604020202020204" pitchFamily="34" charset="0"/>
                <a:ea typeface="微软雅黑" panose="020B0503020204020204" pitchFamily="34" charset="-122"/>
                <a:cs typeface="+mn-ea"/>
                <a:sym typeface="Arial" panose="020B0604020202020204" pitchFamily="34" charset="0"/>
              </a:rPr>
              <a:t>2. 主体</a:t>
            </a:r>
            <a:endParaRPr lang="zh-CN" altLang="en-US" b="1" spc="300">
              <a:solidFill>
                <a:srgbClr val="3498DB"/>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文本框 31"/>
          <p:cNvSpPr txBox="1"/>
          <p:nvPr>
            <p:custDataLst>
              <p:tags r:id="rId16"/>
            </p:custDataLst>
          </p:nvPr>
        </p:nvSpPr>
        <p:spPr bwMode="auto">
          <a:xfrm>
            <a:off x="7898130" y="1988185"/>
            <a:ext cx="2931160" cy="1390650"/>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这是函的核心内容部分，主要说明致函事项。函的事项部分内容单一，一函一事，行文要直陈其事。</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二、函的格式与写作方法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7124700" cy="8756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（五）落款</a:t>
            </a:r>
            <a:endParaRPr kumimoji="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落款包括署名和成文时间。</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33" name="图片 132"/>
          <p:cNvPicPr/>
          <p:nvPr/>
        </p:nvPicPr>
        <p:blipFill>
          <a:blip r:embed="rId1"/>
          <a:stretch>
            <a:fillRect/>
          </a:stretch>
        </p:blipFill>
        <p:spPr>
          <a:xfrm>
            <a:off x="920115" y="2107565"/>
            <a:ext cx="8890000" cy="381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wipe(down)">
                                      <p:cBhvr>
                                        <p:cTn id="7"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三、函的写作要求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773430" y="931545"/>
            <a:ext cx="7124700" cy="119888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函的写作，首先要注意行文简洁明确，用语把握分寸。无论是平行机关或者是不相隶属的行文，都要注意语气平和有礼，不要倚势压人或强人所难，也不必逢迎恭维、曲意客套。至于复函，则要注意行文的针对性，答复的明确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34" name="图片 133"/>
          <p:cNvPicPr/>
          <p:nvPr/>
        </p:nvPicPr>
        <p:blipFill>
          <a:blip r:embed="rId1"/>
          <a:stretch>
            <a:fillRect/>
          </a:stretch>
        </p:blipFill>
        <p:spPr>
          <a:xfrm>
            <a:off x="920115" y="2275840"/>
            <a:ext cx="5624830" cy="3601085"/>
          </a:xfrm>
          <a:prstGeom prst="rect">
            <a:avLst/>
          </a:prstGeom>
          <a:noFill/>
          <a:ln w="9525">
            <a:noFill/>
          </a:ln>
        </p:spPr>
      </p:pic>
      <p:pic>
        <p:nvPicPr>
          <p:cNvPr id="135" name="图片 134"/>
          <p:cNvPicPr/>
          <p:nvPr/>
        </p:nvPicPr>
        <p:blipFill>
          <a:blip r:embed="rId2"/>
          <a:stretch>
            <a:fillRect/>
          </a:stretch>
        </p:blipFill>
        <p:spPr>
          <a:xfrm>
            <a:off x="8011160" y="1022350"/>
            <a:ext cx="3582670" cy="48133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椭圆 18"/>
          <p:cNvSpPr/>
          <p:nvPr/>
        </p:nvSpPr>
        <p:spPr>
          <a:xfrm>
            <a:off x="1312454" y="2212956"/>
            <a:ext cx="2159489" cy="2159489"/>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0" name="medal-of-award_49824"/>
          <p:cNvSpPr>
            <a:spLocks noChangeAspect="1"/>
          </p:cNvSpPr>
          <p:nvPr/>
        </p:nvSpPr>
        <p:spPr bwMode="auto">
          <a:xfrm>
            <a:off x="1523503" y="2743785"/>
            <a:ext cx="1737390" cy="1097830"/>
          </a:xfrm>
          <a:custGeom>
            <a:avLst/>
            <a:gdLst>
              <a:gd name="connsiteX0" fmla="*/ 104550 w 604718"/>
              <a:gd name="connsiteY0" fmla="*/ 208330 h 382112"/>
              <a:gd name="connsiteX1" fmla="*/ 156180 w 604718"/>
              <a:gd name="connsiteY1" fmla="*/ 208330 h 382112"/>
              <a:gd name="connsiteX2" fmla="*/ 261642 w 604718"/>
              <a:gd name="connsiteY2" fmla="*/ 248878 h 382112"/>
              <a:gd name="connsiteX3" fmla="*/ 298947 w 604718"/>
              <a:gd name="connsiteY3" fmla="*/ 255007 h 382112"/>
              <a:gd name="connsiteX4" fmla="*/ 340187 w 604718"/>
              <a:gd name="connsiteY4" fmla="*/ 247621 h 382112"/>
              <a:gd name="connsiteX5" fmla="*/ 433687 w 604718"/>
              <a:gd name="connsiteY5" fmla="*/ 208330 h 382112"/>
              <a:gd name="connsiteX6" fmla="*/ 490825 w 604718"/>
              <a:gd name="connsiteY6" fmla="*/ 208330 h 382112"/>
              <a:gd name="connsiteX7" fmla="*/ 490825 w 604718"/>
              <a:gd name="connsiteY7" fmla="*/ 271509 h 382112"/>
              <a:gd name="connsiteX8" fmla="*/ 458400 w 604718"/>
              <a:gd name="connsiteY8" fmla="*/ 320701 h 382112"/>
              <a:gd name="connsiteX9" fmla="*/ 329326 w 604718"/>
              <a:gd name="connsiteY9" fmla="*/ 376337 h 382112"/>
              <a:gd name="connsiteX10" fmla="*/ 264632 w 604718"/>
              <a:gd name="connsiteY10" fmla="*/ 376337 h 382112"/>
              <a:gd name="connsiteX11" fmla="*/ 136819 w 604718"/>
              <a:gd name="connsiteY11" fmla="*/ 320701 h 382112"/>
              <a:gd name="connsiteX12" fmla="*/ 104550 w 604718"/>
              <a:gd name="connsiteY12" fmla="*/ 271509 h 382112"/>
              <a:gd name="connsiteX13" fmla="*/ 300973 w 604718"/>
              <a:gd name="connsiteY13" fmla="*/ 5 h 382112"/>
              <a:gd name="connsiteX14" fmla="*/ 334162 w 604718"/>
              <a:gd name="connsiteY14" fmla="*/ 4701 h 382112"/>
              <a:gd name="connsiteX15" fmla="*/ 581267 w 604718"/>
              <a:gd name="connsiteY15" fmla="*/ 92552 h 382112"/>
              <a:gd name="connsiteX16" fmla="*/ 588822 w 604718"/>
              <a:gd name="connsiteY16" fmla="*/ 114398 h 382112"/>
              <a:gd name="connsiteX17" fmla="*/ 589136 w 604718"/>
              <a:gd name="connsiteY17" fmla="*/ 114398 h 382112"/>
              <a:gd name="connsiteX18" fmla="*/ 589136 w 604718"/>
              <a:gd name="connsiteY18" fmla="*/ 270771 h 382112"/>
              <a:gd name="connsiteX19" fmla="*/ 604718 w 604718"/>
              <a:gd name="connsiteY19" fmla="*/ 321376 h 382112"/>
              <a:gd name="connsiteX20" fmla="*/ 561278 w 604718"/>
              <a:gd name="connsiteY20" fmla="*/ 321376 h 382112"/>
              <a:gd name="connsiteX21" fmla="*/ 576388 w 604718"/>
              <a:gd name="connsiteY21" fmla="*/ 271242 h 382112"/>
              <a:gd name="connsiteX22" fmla="*/ 576388 w 604718"/>
              <a:gd name="connsiteY22" fmla="*/ 120370 h 382112"/>
              <a:gd name="connsiteX23" fmla="*/ 333376 w 604718"/>
              <a:gd name="connsiteY23" fmla="*/ 222680 h 382112"/>
              <a:gd name="connsiteX24" fmla="*/ 268058 w 604718"/>
              <a:gd name="connsiteY24" fmla="*/ 223780 h 382112"/>
              <a:gd name="connsiteX25" fmla="*/ 13556 w 604718"/>
              <a:gd name="connsiteY25" fmla="*/ 125870 h 382112"/>
              <a:gd name="connsiteX26" fmla="*/ 13714 w 604718"/>
              <a:gd name="connsiteY26" fmla="*/ 100882 h 382112"/>
              <a:gd name="connsiteX27" fmla="*/ 267901 w 604718"/>
              <a:gd name="connsiteY27" fmla="*/ 5329 h 382112"/>
              <a:gd name="connsiteX28" fmla="*/ 300973 w 604718"/>
              <a:gd name="connsiteY28" fmla="*/ 5 h 3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4718" h="382112">
                <a:moveTo>
                  <a:pt x="104550" y="208330"/>
                </a:moveTo>
                <a:lnTo>
                  <a:pt x="156180" y="208330"/>
                </a:lnTo>
                <a:lnTo>
                  <a:pt x="261642" y="248878"/>
                </a:lnTo>
                <a:cubicBezTo>
                  <a:pt x="274864" y="253907"/>
                  <a:pt x="289188" y="255007"/>
                  <a:pt x="298947" y="255007"/>
                </a:cubicBezTo>
                <a:cubicBezTo>
                  <a:pt x="314373" y="255007"/>
                  <a:pt x="329012" y="252493"/>
                  <a:pt x="340187" y="247621"/>
                </a:cubicBezTo>
                <a:lnTo>
                  <a:pt x="433687" y="208330"/>
                </a:lnTo>
                <a:lnTo>
                  <a:pt x="490825" y="208330"/>
                </a:lnTo>
                <a:lnTo>
                  <a:pt x="490825" y="271509"/>
                </a:lnTo>
                <a:cubicBezTo>
                  <a:pt x="490825" y="290998"/>
                  <a:pt x="476344" y="313000"/>
                  <a:pt x="458400" y="320701"/>
                </a:cubicBezTo>
                <a:lnTo>
                  <a:pt x="329326" y="376337"/>
                </a:lnTo>
                <a:cubicBezTo>
                  <a:pt x="311382" y="384038"/>
                  <a:pt x="282419" y="384038"/>
                  <a:pt x="264632" y="376337"/>
                </a:cubicBezTo>
                <a:lnTo>
                  <a:pt x="136819" y="320701"/>
                </a:lnTo>
                <a:cubicBezTo>
                  <a:pt x="119032" y="313000"/>
                  <a:pt x="104550" y="290998"/>
                  <a:pt x="104550" y="271509"/>
                </a:cubicBezTo>
                <a:close/>
                <a:moveTo>
                  <a:pt x="300973" y="5"/>
                </a:moveTo>
                <a:cubicBezTo>
                  <a:pt x="312954" y="-93"/>
                  <a:pt x="324955" y="1479"/>
                  <a:pt x="334162" y="4701"/>
                </a:cubicBezTo>
                <a:lnTo>
                  <a:pt x="581267" y="92552"/>
                </a:lnTo>
                <a:cubicBezTo>
                  <a:pt x="596849" y="98053"/>
                  <a:pt x="599210" y="107168"/>
                  <a:pt x="588822" y="114398"/>
                </a:cubicBezTo>
                <a:lnTo>
                  <a:pt x="589136" y="114398"/>
                </a:lnTo>
                <a:lnTo>
                  <a:pt x="589136" y="270771"/>
                </a:lnTo>
                <a:lnTo>
                  <a:pt x="604718" y="321376"/>
                </a:lnTo>
                <a:lnTo>
                  <a:pt x="561278" y="321376"/>
                </a:lnTo>
                <a:lnTo>
                  <a:pt x="576388" y="271242"/>
                </a:lnTo>
                <a:lnTo>
                  <a:pt x="576388" y="120370"/>
                </a:lnTo>
                <a:lnTo>
                  <a:pt x="333376" y="222680"/>
                </a:lnTo>
                <a:cubicBezTo>
                  <a:pt x="315433" y="230224"/>
                  <a:pt x="286158" y="230695"/>
                  <a:pt x="268058" y="223780"/>
                </a:cubicBezTo>
                <a:lnTo>
                  <a:pt x="13556" y="125870"/>
                </a:lnTo>
                <a:cubicBezTo>
                  <a:pt x="-4544" y="118798"/>
                  <a:pt x="-4544" y="107640"/>
                  <a:pt x="13714" y="100882"/>
                </a:cubicBezTo>
                <a:lnTo>
                  <a:pt x="267901" y="5329"/>
                </a:lnTo>
                <a:cubicBezTo>
                  <a:pt x="277030" y="1872"/>
                  <a:pt x="288991" y="104"/>
                  <a:pt x="300973" y="5"/>
                </a:cubicBezTo>
                <a:close/>
              </a:path>
            </a:pathLst>
          </a:custGeom>
          <a:solidFill>
            <a:srgbClr val="1D323E"/>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1" name="文本框 20"/>
          <p:cNvSpPr txBox="1"/>
          <p:nvPr/>
        </p:nvSpPr>
        <p:spPr>
          <a:xfrm>
            <a:off x="3920264" y="2701928"/>
            <a:ext cx="6959283"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rPr>
              <a:t>感谢观看</a:t>
            </a:r>
            <a:endPar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二、决定的种类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560705" y="1160780"/>
            <a:ext cx="6268720" cy="4892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决定根据其作用的不同可分为以下几种。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（1）重大事项决定。这种决定是对某一重要事项、某一制度确定的方针政策，提出要求措施，作为法规确定下来，规范性、原则性强，一般需要另行制定详尽的补充规定和实施细则。</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（2）知照性决定。知照性决定包括召开某次会议或者设置某组织机构等，这类决定的目的是知照有关各方，让人们有所了解。</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（3）重要行动决定。这种决定是领导机关事先对某一方面或某一项重要工作进行决定和行动部署，用来统一思想认识，指导工作的进行，具有较强的政策性和行政约束力。</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（4）表彰性决定。这种决定一般是对有突出贡献的单位、人员作出表彰、嘉奖。</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（5）惩戒性决定。这种决定是对犯有重大事故或严重错误的单位、人员进行批评处理。</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0" name="图片 99"/>
          <p:cNvPicPr/>
          <p:nvPr/>
        </p:nvPicPr>
        <p:blipFill>
          <a:blip r:embed="rId1"/>
          <a:stretch>
            <a:fillRect/>
          </a:stretch>
        </p:blipFill>
        <p:spPr>
          <a:xfrm>
            <a:off x="7071360" y="1740535"/>
            <a:ext cx="4257675" cy="37325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07733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三、决定的格式与写作方法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8" name="椭圆 57"/>
          <p:cNvSpPr/>
          <p:nvPr>
            <p:custDataLst>
              <p:tags r:id="rId1"/>
            </p:custDataLst>
          </p:nvPr>
        </p:nvSpPr>
        <p:spPr>
          <a:xfrm>
            <a:off x="4503195" y="1497105"/>
            <a:ext cx="3185609" cy="3185608"/>
          </a:xfrm>
          <a:prstGeom prst="ellipse">
            <a:avLst/>
          </a:prstGeom>
          <a:noFill/>
          <a:ln w="25400">
            <a:solidFill>
              <a:sysClr val="window" lastClr="FFFFFF">
                <a:lumMod val="85000"/>
              </a:sys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custDataLst>
              <p:tags r:id="rId2"/>
            </p:custDataLst>
          </p:nvPr>
        </p:nvSpPr>
        <p:spPr>
          <a:xfrm>
            <a:off x="4909204" y="1903114"/>
            <a:ext cx="2373591" cy="2373590"/>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custDataLst>
              <p:tags r:id="rId3"/>
            </p:custDataLst>
          </p:nvPr>
        </p:nvSpPr>
        <p:spPr>
          <a:xfrm rot="3600000">
            <a:off x="4520104" y="1805907"/>
            <a:ext cx="585163" cy="585161"/>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KSO_Shape"/>
          <p:cNvSpPr/>
          <p:nvPr>
            <p:custDataLst>
              <p:tags r:id="rId4"/>
            </p:custDataLst>
          </p:nvPr>
        </p:nvSpPr>
        <p:spPr>
          <a:xfrm>
            <a:off x="4672435" y="1967820"/>
            <a:ext cx="280500" cy="261332"/>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custDataLst>
              <p:tags r:id="rId5"/>
            </p:custDataLst>
          </p:nvPr>
        </p:nvSpPr>
        <p:spPr>
          <a:xfrm>
            <a:off x="4520103" y="3730944"/>
            <a:ext cx="585163" cy="585163"/>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KSO_Shape"/>
          <p:cNvSpPr/>
          <p:nvPr>
            <p:custDataLst>
              <p:tags r:id="rId6"/>
            </p:custDataLst>
          </p:nvPr>
        </p:nvSpPr>
        <p:spPr>
          <a:xfrm>
            <a:off x="4695278" y="3884468"/>
            <a:ext cx="230834" cy="278112"/>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ysClr val="window" lastClr="FFFFFF"/>
          </a:solidFill>
          <a:ln w="12700">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custDataLst>
              <p:tags r:id="rId7"/>
            </p:custDataLst>
          </p:nvPr>
        </p:nvSpPr>
        <p:spPr>
          <a:xfrm>
            <a:off x="7080398" y="1805906"/>
            <a:ext cx="585163" cy="585163"/>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KSO_Shape"/>
          <p:cNvSpPr>
            <a:spLocks noChangeArrowheads="1"/>
          </p:cNvSpPr>
          <p:nvPr>
            <p:custDataLst>
              <p:tags r:id="rId8"/>
            </p:custDataLst>
          </p:nvPr>
        </p:nvSpPr>
        <p:spPr bwMode="auto">
          <a:xfrm>
            <a:off x="7257134" y="1984185"/>
            <a:ext cx="231690" cy="228602"/>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custDataLst>
              <p:tags r:id="rId9"/>
            </p:custDataLst>
          </p:nvPr>
        </p:nvSpPr>
        <p:spPr>
          <a:xfrm rot="3600000">
            <a:off x="7080398" y="3730943"/>
            <a:ext cx="585163" cy="585161"/>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KSO_Shape"/>
          <p:cNvSpPr/>
          <p:nvPr>
            <p:custDataLst>
              <p:tags r:id="rId10"/>
            </p:custDataLst>
          </p:nvPr>
        </p:nvSpPr>
        <p:spPr bwMode="auto">
          <a:xfrm>
            <a:off x="7233599" y="3884952"/>
            <a:ext cx="268494" cy="264466"/>
          </a:xfrm>
          <a:custGeom>
            <a:avLst/>
            <a:gdLst>
              <a:gd name="T0" fmla="*/ 2147483646 w 6140"/>
              <a:gd name="T1" fmla="*/ 2147483646 h 6040"/>
              <a:gd name="T2" fmla="*/ 2147483646 w 6140"/>
              <a:gd name="T3" fmla="*/ 2147483646 h 6040"/>
              <a:gd name="T4" fmla="*/ 2147483646 w 6140"/>
              <a:gd name="T5" fmla="*/ 2147483646 h 6040"/>
              <a:gd name="T6" fmla="*/ 2147483646 w 6140"/>
              <a:gd name="T7" fmla="*/ 2147483646 h 6040"/>
              <a:gd name="T8" fmla="*/ 2147483646 w 6140"/>
              <a:gd name="T9" fmla="*/ 2147483646 h 6040"/>
              <a:gd name="T10" fmla="*/ 2147483646 w 6140"/>
              <a:gd name="T11" fmla="*/ 2147483646 h 6040"/>
              <a:gd name="T12" fmla="*/ 2147483646 w 6140"/>
              <a:gd name="T13" fmla="*/ 2147483646 h 6040"/>
              <a:gd name="T14" fmla="*/ 2147483646 w 6140"/>
              <a:gd name="T15" fmla="*/ 2147483646 h 6040"/>
              <a:gd name="T16" fmla="*/ 2147483646 w 6140"/>
              <a:gd name="T17" fmla="*/ 2147483646 h 6040"/>
              <a:gd name="T18" fmla="*/ 2147483646 w 6140"/>
              <a:gd name="T19" fmla="*/ 2147483646 h 6040"/>
              <a:gd name="T20" fmla="*/ 2147483646 w 6140"/>
              <a:gd name="T21" fmla="*/ 2147483646 h 6040"/>
              <a:gd name="T22" fmla="*/ 2147483646 w 6140"/>
              <a:gd name="T23" fmla="*/ 2147483646 h 6040"/>
              <a:gd name="T24" fmla="*/ 2147483646 w 6140"/>
              <a:gd name="T25" fmla="*/ 2147483646 h 6040"/>
              <a:gd name="T26" fmla="*/ 2147483646 w 6140"/>
              <a:gd name="T27" fmla="*/ 2147483646 h 6040"/>
              <a:gd name="T28" fmla="*/ 298699967 w 6140"/>
              <a:gd name="T29" fmla="*/ 2147483646 h 6040"/>
              <a:gd name="T30" fmla="*/ 836224881 w 6140"/>
              <a:gd name="T31" fmla="*/ 2147483646 h 6040"/>
              <a:gd name="T32" fmla="*/ 2147483646 w 6140"/>
              <a:gd name="T33" fmla="*/ 89854040 h 6040"/>
              <a:gd name="T34" fmla="*/ 2147483646 w 6140"/>
              <a:gd name="T35" fmla="*/ 1707904638 h 6040"/>
              <a:gd name="T36" fmla="*/ 2147483646 w 6140"/>
              <a:gd name="T37" fmla="*/ 2147483646 h 6040"/>
              <a:gd name="T38" fmla="*/ 2147483646 w 6140"/>
              <a:gd name="T39" fmla="*/ 2147483646 h 6040"/>
              <a:gd name="T40" fmla="*/ 2147483646 w 6140"/>
              <a:gd name="T41" fmla="*/ 2147483646 h 6040"/>
              <a:gd name="T42" fmla="*/ 2147483646 w 6140"/>
              <a:gd name="T43" fmla="*/ 2147483646 h 6040"/>
              <a:gd name="T44" fmla="*/ 2147483646 w 6140"/>
              <a:gd name="T45" fmla="*/ 2147483646 h 6040"/>
              <a:gd name="T46" fmla="*/ 2147483646 w 6140"/>
              <a:gd name="T47" fmla="*/ 2147483646 h 6040"/>
              <a:gd name="T48" fmla="*/ 2147483646 w 6140"/>
              <a:gd name="T49" fmla="*/ 2147483646 h 6040"/>
              <a:gd name="T50" fmla="*/ 2147483646 w 6140"/>
              <a:gd name="T51" fmla="*/ 2147483646 h 6040"/>
              <a:gd name="T52" fmla="*/ 2147483646 w 6140"/>
              <a:gd name="T53" fmla="*/ 2147483646 h 6040"/>
              <a:gd name="T54" fmla="*/ 2147483646 w 6140"/>
              <a:gd name="T55" fmla="*/ 2147483646 h 6040"/>
              <a:gd name="T56" fmla="*/ 2147483646 w 6140"/>
              <a:gd name="T57" fmla="*/ 2147483646 h 6040"/>
              <a:gd name="T58" fmla="*/ 2147483646 w 6140"/>
              <a:gd name="T59" fmla="*/ 2147483646 h 6040"/>
              <a:gd name="T60" fmla="*/ 2147483646 w 6140"/>
              <a:gd name="T61" fmla="*/ 2147483646 h 6040"/>
              <a:gd name="T62" fmla="*/ 2147483646 w 6140"/>
              <a:gd name="T63" fmla="*/ 2147483646 h 6040"/>
              <a:gd name="T64" fmla="*/ 2147483646 w 6140"/>
              <a:gd name="T65" fmla="*/ 2147483646 h 6040"/>
              <a:gd name="T66" fmla="*/ 2147483646 w 6140"/>
              <a:gd name="T67" fmla="*/ 2147483646 h 6040"/>
              <a:gd name="T68" fmla="*/ 2147483646 w 6140"/>
              <a:gd name="T69" fmla="*/ 2147483646 h 6040"/>
              <a:gd name="T70" fmla="*/ 2147483646 w 6140"/>
              <a:gd name="T71" fmla="*/ 2147483646 h 6040"/>
              <a:gd name="T72" fmla="*/ 2147483646 w 6140"/>
              <a:gd name="T73" fmla="*/ 2147483646 h 6040"/>
              <a:gd name="T74" fmla="*/ 2147483646 w 6140"/>
              <a:gd name="T75" fmla="*/ 2147483646 h 6040"/>
              <a:gd name="T76" fmla="*/ 2147483646 w 6140"/>
              <a:gd name="T77" fmla="*/ 2147483646 h 6040"/>
              <a:gd name="T78" fmla="*/ 2147483646 w 6140"/>
              <a:gd name="T79" fmla="*/ 2147483646 h 6040"/>
              <a:gd name="T80" fmla="*/ 2147483646 w 6140"/>
              <a:gd name="T81" fmla="*/ 2147483646 h 6040"/>
              <a:gd name="T82" fmla="*/ 2147483646 w 6140"/>
              <a:gd name="T83" fmla="*/ 2147483646 h 6040"/>
              <a:gd name="T84" fmla="*/ 2147483646 w 6140"/>
              <a:gd name="T85" fmla="*/ 2147483646 h 6040"/>
              <a:gd name="T86" fmla="*/ 2147483646 w 6140"/>
              <a:gd name="T87" fmla="*/ 2147483646 h 6040"/>
              <a:gd name="T88" fmla="*/ 2147483646 w 6140"/>
              <a:gd name="T89" fmla="*/ 2147483646 h 6040"/>
              <a:gd name="T90" fmla="*/ 2147483646 w 6140"/>
              <a:gd name="T91" fmla="*/ 2147483646 h 6040"/>
              <a:gd name="T92" fmla="*/ 2147483646 w 6140"/>
              <a:gd name="T93" fmla="*/ 2147483646 h 6040"/>
              <a:gd name="T94" fmla="*/ 2147483646 w 6140"/>
              <a:gd name="T95" fmla="*/ 2147483646 h 6040"/>
              <a:gd name="T96" fmla="*/ 2147483646 w 6140"/>
              <a:gd name="T97" fmla="*/ 2147483646 h 6040"/>
              <a:gd name="T98" fmla="*/ 2147483646 w 6140"/>
              <a:gd name="T99" fmla="*/ 2147483646 h 6040"/>
              <a:gd name="T100" fmla="*/ 2147483646 w 6140"/>
              <a:gd name="T101" fmla="*/ 2147483646 h 6040"/>
              <a:gd name="T102" fmla="*/ 2147483646 w 6140"/>
              <a:gd name="T103" fmla="*/ 2147483646 h 6040"/>
              <a:gd name="T104" fmla="*/ 2147483646 w 6140"/>
              <a:gd name="T105" fmla="*/ 2147483646 h 6040"/>
              <a:gd name="T106" fmla="*/ 2147483646 w 6140"/>
              <a:gd name="T107" fmla="*/ 2147483646 h 6040"/>
              <a:gd name="T108" fmla="*/ 2147483646 w 6140"/>
              <a:gd name="T109" fmla="*/ 2147483646 h 6040"/>
              <a:gd name="T110" fmla="*/ 2147483646 w 6140"/>
              <a:gd name="T111" fmla="*/ 2147483646 h 6040"/>
              <a:gd name="T112" fmla="*/ 2147483646 w 6140"/>
              <a:gd name="T113" fmla="*/ 2147483646 h 6040"/>
              <a:gd name="T114" fmla="*/ 2147483646 w 6140"/>
              <a:gd name="T115" fmla="*/ 2147483646 h 6040"/>
              <a:gd name="T116" fmla="*/ 2147483646 w 6140"/>
              <a:gd name="T117" fmla="*/ 2147483646 h 6040"/>
              <a:gd name="T118" fmla="*/ 2147483646 w 6140"/>
              <a:gd name="T119" fmla="*/ 2147483646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矩形 62"/>
          <p:cNvSpPr/>
          <p:nvPr>
            <p:custDataLst>
              <p:tags r:id="rId11"/>
            </p:custDataLst>
          </p:nvPr>
        </p:nvSpPr>
        <p:spPr>
          <a:xfrm>
            <a:off x="848360" y="1750695"/>
            <a:ext cx="3654425" cy="1226820"/>
          </a:xfrm>
          <a:prstGeom prst="rect">
            <a:avLst/>
          </a:prstGeom>
        </p:spPr>
        <p:txBody>
          <a:bodyPr wrap="square" lIns="91440" tIns="0" rIns="91440" bIns="45720">
            <a:normAutofit lnSpcReduction="10000"/>
          </a:bodyPr>
          <a:lstStyle/>
          <a:p>
            <a:pPr fontAlgn="auto">
              <a:lnSpc>
                <a:spcPct val="15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决定的标题应完整地写出发文机关、事由和文种三个要素，如《国务院关于大力发展职业教育的决定》。</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矩形 63"/>
          <p:cNvSpPr/>
          <p:nvPr>
            <p:custDataLst>
              <p:tags r:id="rId12"/>
            </p:custDataLst>
          </p:nvPr>
        </p:nvSpPr>
        <p:spPr>
          <a:xfrm>
            <a:off x="848477" y="1346646"/>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8590CA"/>
                </a:solidFill>
                <a:latin typeface="Arial" panose="020B0604020202020204" pitchFamily="34" charset="0"/>
                <a:ea typeface="微软雅黑" panose="020B0503020204020204" pitchFamily="34" charset="-122"/>
                <a:sym typeface="Arial" panose="020B0604020202020204" pitchFamily="34" charset="0"/>
              </a:rPr>
              <a:t>（一）标题</a:t>
            </a:r>
            <a:endParaRPr lang="zh-CN" altLang="en-US" b="1" spc="300">
              <a:solidFill>
                <a:srgbClr val="8590CA"/>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custDataLst>
              <p:tags r:id="rId13"/>
            </p:custDataLst>
          </p:nvPr>
        </p:nvSpPr>
        <p:spPr>
          <a:xfrm>
            <a:off x="848360" y="3669665"/>
            <a:ext cx="3654425" cy="2280285"/>
          </a:xfrm>
          <a:prstGeom prst="rect">
            <a:avLst/>
          </a:prstGeom>
        </p:spPr>
        <p:txBody>
          <a:bodyPr wrap="square" lIns="91440" tIns="0" rIns="91440" bIns="45720"/>
          <a:lstStyle/>
          <a:p>
            <a:pPr fontAlgn="auto">
              <a:lnSpc>
                <a:spcPct val="15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决定正文一般由决定的原因和决定事项组成。决定正文一般采用“决定缘由＋决定事项＋执行要求”的模式。“缘由”与“事项”之间常用“现作如下决定”等类似的语句</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fontAlgn="auto">
              <a:lnSpc>
                <a:spcPct val="15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加以过渡和衔接。</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custDataLst>
              <p:tags r:id="rId14"/>
            </p:custDataLst>
          </p:nvPr>
        </p:nvSpPr>
        <p:spPr>
          <a:xfrm>
            <a:off x="848477" y="3265345"/>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7AC2C7"/>
                </a:solidFill>
                <a:latin typeface="Arial" panose="020B0604020202020204" pitchFamily="34" charset="0"/>
                <a:ea typeface="微软雅黑" panose="020B0503020204020204" pitchFamily="34" charset="-122"/>
                <a:sym typeface="Arial" panose="020B0604020202020204" pitchFamily="34" charset="0"/>
              </a:rPr>
              <a:t>（三）正文</a:t>
            </a:r>
            <a:endParaRPr lang="zh-CN" altLang="en-US" b="1" spc="300">
              <a:solidFill>
                <a:srgbClr val="7AC2C7"/>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custDataLst>
              <p:tags r:id="rId15"/>
            </p:custDataLst>
          </p:nvPr>
        </p:nvSpPr>
        <p:spPr>
          <a:xfrm>
            <a:off x="8032750" y="1750695"/>
            <a:ext cx="3256915" cy="1383030"/>
          </a:xfrm>
          <a:prstGeom prst="rect">
            <a:avLst/>
          </a:prstGeom>
        </p:spPr>
        <p:txBody>
          <a:bodyPr wrap="square" lIns="91440" tIns="0" rIns="91440" bIns="45720">
            <a:normAutofit/>
          </a:bodyPr>
          <a:lstStyle/>
          <a:p>
            <a:pPr fontAlgn="auto">
              <a:lnSpc>
                <a:spcPct val="15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决定的主送机关为应该知照的单位或群体。普发性的决定没有主送机关。</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9"/>
          <p:cNvSpPr/>
          <p:nvPr>
            <p:custDataLst>
              <p:tags r:id="rId16"/>
            </p:custDataLst>
          </p:nvPr>
        </p:nvSpPr>
        <p:spPr>
          <a:xfrm>
            <a:off x="8032946" y="1346646"/>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8EAADC"/>
                </a:solidFill>
                <a:latin typeface="Arial" panose="020B0604020202020204" pitchFamily="34" charset="0"/>
                <a:ea typeface="微软雅黑" panose="020B0503020204020204" pitchFamily="34" charset="-122"/>
                <a:sym typeface="Arial" panose="020B0604020202020204" pitchFamily="34" charset="0"/>
              </a:rPr>
              <a:t>（二）主送机关</a:t>
            </a:r>
            <a:endParaRPr lang="zh-CN" altLang="en-US" b="1" spc="300">
              <a:solidFill>
                <a:srgbClr val="8EAADC"/>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矩形 51"/>
          <p:cNvSpPr/>
          <p:nvPr>
            <p:custDataLst>
              <p:tags r:id="rId17"/>
            </p:custDataLst>
          </p:nvPr>
        </p:nvSpPr>
        <p:spPr>
          <a:xfrm>
            <a:off x="8032750" y="3669665"/>
            <a:ext cx="3256915" cy="2279650"/>
          </a:xfrm>
          <a:prstGeom prst="rect">
            <a:avLst/>
          </a:prstGeom>
        </p:spPr>
        <p:txBody>
          <a:bodyPr wrap="square" lIns="91440" tIns="0" rIns="91440" bIns="45720"/>
          <a:lstStyle/>
          <a:p>
            <a:pPr fontAlgn="auto">
              <a:lnSpc>
                <a:spcPct val="15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正文右下方写明发文机关的名称。如标题上已有发文机关，则签署可省略。若属会议通过的决定，日期需用圆括号置于标题之下；属领导机关的决定，日期一般放在落款之后。</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矩形 52"/>
          <p:cNvSpPr/>
          <p:nvPr>
            <p:custDataLst>
              <p:tags r:id="rId18"/>
            </p:custDataLst>
          </p:nvPr>
        </p:nvSpPr>
        <p:spPr>
          <a:xfrm>
            <a:off x="8032946" y="3265345"/>
            <a:ext cx="3256708" cy="396134"/>
          </a:xfrm>
          <a:prstGeom prst="rect">
            <a:avLst/>
          </a:prstGeom>
        </p:spPr>
        <p:txBody>
          <a:bodyPr wrap="square" lIns="91440" tIns="45720" rIns="91440" bIns="0" anchor="b">
            <a:normAutofit/>
          </a:bodyPr>
          <a:lstStyle/>
          <a:p>
            <a:pPr>
              <a:lnSpc>
                <a:spcPct val="120000"/>
              </a:lnSpc>
            </a:pPr>
            <a:r>
              <a:rPr lang="zh-CN" altLang="en-US" b="1" spc="300">
                <a:solidFill>
                  <a:srgbClr val="79B6D3"/>
                </a:solidFill>
                <a:latin typeface="Arial" panose="020B0604020202020204" pitchFamily="34" charset="0"/>
                <a:ea typeface="微软雅黑" panose="020B0503020204020204" pitchFamily="34" charset="-122"/>
                <a:sym typeface="Arial" panose="020B0604020202020204" pitchFamily="34" charset="0"/>
              </a:rPr>
              <a:t>（四）落款和日期</a:t>
            </a:r>
            <a:endParaRPr lang="zh-CN" altLang="en-US" b="1" spc="300">
              <a:solidFill>
                <a:srgbClr val="79B6D3"/>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0466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四、决定的写作注意事项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02640" y="1188720"/>
            <a:ext cx="5984240" cy="34150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第一，文种使用要正确。决定的内容要和“决定”文种相符，避免把“决定”与“命令”等公文文种相混淆，写作之前要用心体会，正确区分。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第二，原因要简短明确。决定是制约性非常强的公文，要求下级机关无条件执行。因此，行文时，对于做出决定的原因应写得简短明确，不可长篇大论，以示决定的强制性。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第三，事项要具体可行。决定既然要求下级机关无条件执行，那么决定的事项就应该写得具体明确，具有一定的可行性，以利于下级机关遵照执行。</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1" name="图片 100"/>
          <p:cNvPicPr/>
          <p:nvPr/>
        </p:nvPicPr>
        <p:blipFill>
          <a:blip r:embed="rId1"/>
          <a:stretch>
            <a:fillRect/>
          </a:stretch>
        </p:blipFill>
        <p:spPr>
          <a:xfrm>
            <a:off x="7021195" y="471170"/>
            <a:ext cx="3783965" cy="52374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blinds(horizontal)">
                                      <p:cBhvr>
                                        <p:cTn id="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1" name="文本框 10"/>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02</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12" name="文本框 11"/>
          <p:cNvSpPr txBox="1"/>
          <p:nvPr/>
        </p:nvSpPr>
        <p:spPr>
          <a:xfrm>
            <a:off x="497099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公告　通告</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160195_4*n_i*1_1"/>
  <p:tag name="KSO_WM_TEMPLATE_CATEGORY" val="diagram"/>
  <p:tag name="KSO_WM_TEMPLATE_INDEX" val="160195"/>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0.xml><?xml version="1.0" encoding="utf-8"?>
<p:tagLst xmlns:p="http://schemas.openxmlformats.org/presentationml/2006/main">
  <p:tag name="KSO_WM_UNIT_VALUE" val="73*75"/>
  <p:tag name="KSO_WM_UNIT_HIGHLIGHT" val="0"/>
  <p:tag name="KSO_WM_UNIT_COMPATIBLE" val="0"/>
  <p:tag name="KSO_WM_UNIT_DIAGRAM_ISNUMVISUAL" val="0"/>
  <p:tag name="KSO_WM_UNIT_DIAGRAM_ISREFERUNIT" val="0"/>
  <p:tag name="KSO_WM_DIAGRAM_GROUP_CODE" val="n1-1"/>
  <p:tag name="KSO_WM_UNIT_TYPE" val="n_h_h_x"/>
  <p:tag name="KSO_WM_UNIT_INDEX" val="1_1_4_1"/>
  <p:tag name="KSO_WM_UNIT_ID" val="diagram160195_4*n_h_h_x*1_1_4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00.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3_2"/>
  <p:tag name="KSO_WM_UNIT_ID" val="diagram20188904_3*q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7"/>
  <p:tag name="KSO_WM_UNIT_FILL_TYPE" val="1"/>
  <p:tag name="KSO_WM_UNIT_TEXT_FILL_FORE_SCHEMECOLOR_INDEX" val="13"/>
  <p:tag name="KSO_WM_UNIT_TEXT_FILL_TYPE" val="1"/>
</p:tagLst>
</file>

<file path=ppt/tags/tag101.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4_2"/>
  <p:tag name="KSO_WM_UNIT_ID" val="diagram20188904_3*q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8"/>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1_1"/>
  <p:tag name="KSO_WM_UNIT_ID" val="diagram20188904_3*q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03.xml><?xml version="1.0" encoding="utf-8"?>
<p:tagLst xmlns:p="http://schemas.openxmlformats.org/presentationml/2006/main">
  <p:tag name="KSO_WM_TEMPLATE_CATEGORY" val="diagram"/>
  <p:tag name="KSO_WM_TEMPLATE_INDEX" val="20188904"/>
  <p:tag name="KSO_WM_UNIT_TYPE" val="q_h_a"/>
  <p:tag name="KSO_WM_UNIT_INDEX" val="1_3_1"/>
  <p:tag name="KSO_WM_UNIT_ID" val="diagram20188904_3*q_h_a*1_3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Lst>
</file>

<file path=ppt/tags/tag104.xml><?xml version="1.0" encoding="utf-8"?>
<p:tagLst xmlns:p="http://schemas.openxmlformats.org/presentationml/2006/main">
  <p:tag name="KSO_WM_TEMPLATE_CATEGORY" val="diagram"/>
  <p:tag name="KSO_WM_TEMPLATE_INDEX" val="20188904"/>
  <p:tag name="KSO_WM_UNIT_TYPE" val="q_h_f"/>
  <p:tag name="KSO_WM_UNIT_INDEX" val="1_3_1"/>
  <p:tag name="KSO_WM_UNIT_ID" val="diagram20188904_3*q_h_f*1_3_1"/>
  <p:tag name="KSO_WM_UNIT_LAYERLEVEL" val="1_1_1"/>
  <p:tag name="KSO_WM_UNIT_VALUE" val="40"/>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105.xml><?xml version="1.0" encoding="utf-8"?>
<p:tagLst xmlns:p="http://schemas.openxmlformats.org/presentationml/2006/main">
  <p:tag name="KSO_WM_TEMPLATE_CATEGORY" val="diagram"/>
  <p:tag name="KSO_WM_TEMPLATE_INDEX" val="20188904"/>
  <p:tag name="KSO_WM_UNIT_TYPE" val="q_h_a"/>
  <p:tag name="KSO_WM_UNIT_INDEX" val="1_4_1"/>
  <p:tag name="KSO_WM_UNIT_ID" val="diagram20188904_3*q_h_a*1_4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8"/>
  <p:tag name="KSO_WM_UNIT_TEXT_FILL_TYPE" val="1"/>
</p:tagLst>
</file>

<file path=ppt/tags/tag106.xml><?xml version="1.0" encoding="utf-8"?>
<p:tagLst xmlns:p="http://schemas.openxmlformats.org/presentationml/2006/main">
  <p:tag name="KSO_WM_TEMPLATE_CATEGORY" val="diagram"/>
  <p:tag name="KSO_WM_TEMPLATE_INDEX" val="20188904"/>
  <p:tag name="KSO_WM_UNIT_TYPE" val="q_h_f"/>
  <p:tag name="KSO_WM_UNIT_INDEX" val="1_4_1"/>
  <p:tag name="KSO_WM_UNIT_ID" val="diagram20188904_3*q_h_f*1_4_1"/>
  <p:tag name="KSO_WM_UNIT_LAYERLEVEL" val="1_1_1"/>
  <p:tag name="KSO_WM_UNIT_VALUE" val="40"/>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107.xml><?xml version="1.0" encoding="utf-8"?>
<p:tagLst xmlns:p="http://schemas.openxmlformats.org/presentationml/2006/main">
  <p:tag name="KSO_WM_TEMPLATE_CATEGORY" val="diagram"/>
  <p:tag name="KSO_WM_TEMPLATE_INDEX" val="20188904"/>
  <p:tag name="KSO_WM_UNIT_TYPE" val="q_h_a"/>
  <p:tag name="KSO_WM_UNIT_INDEX" val="1_5_1"/>
  <p:tag name="KSO_WM_UNIT_ID" val="diagram20188904_3*q_h_a*1_5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9"/>
  <p:tag name="KSO_WM_UNIT_TEXT_FILL_TYPE" val="1"/>
</p:tagLst>
</file>

<file path=ppt/tags/tag108.xml><?xml version="1.0" encoding="utf-8"?>
<p:tagLst xmlns:p="http://schemas.openxmlformats.org/presentationml/2006/main">
  <p:tag name="KSO_WM_TEMPLATE_CATEGORY" val="diagram"/>
  <p:tag name="KSO_WM_TEMPLATE_INDEX" val="20188904"/>
  <p:tag name="KSO_WM_UNIT_TYPE" val="q_h_f"/>
  <p:tag name="KSO_WM_UNIT_INDEX" val="1_5_1"/>
  <p:tag name="KSO_WM_UNIT_ID" val="diagram20188904_3*q_h_f*1_5_1"/>
  <p:tag name="KSO_WM_UNIT_LAYERLEVEL" val="1_1_1"/>
  <p:tag name="KSO_WM_UNIT_VALUE" val="32"/>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109.xml><?xml version="1.0" encoding="utf-8"?>
<p:tagLst xmlns:p="http://schemas.openxmlformats.org/presentationml/2006/main">
  <p:tag name="KSO_WM_TEMPLATE_CATEGORY" val="diagram"/>
  <p:tag name="KSO_WM_TEMPLATE_INDEX" val="20188904"/>
  <p:tag name="KSO_WM_UNIT_TYPE" val="q_h_a"/>
  <p:tag name="KSO_WM_UNIT_INDEX" val="1_1_1"/>
  <p:tag name="KSO_WM_UNIT_ID" val="diagram20188904_3*q_h_a*1_1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Lst>
</file>

<file path=ppt/tags/tag11.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160195_4*n_h_h_f*1_1_1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10.xml><?xml version="1.0" encoding="utf-8"?>
<p:tagLst xmlns:p="http://schemas.openxmlformats.org/presentationml/2006/main">
  <p:tag name="KSO_WM_TEMPLATE_CATEGORY" val="diagram"/>
  <p:tag name="KSO_WM_TEMPLATE_INDEX" val="20188904"/>
  <p:tag name="KSO_WM_UNIT_TYPE" val="q_h_f"/>
  <p:tag name="KSO_WM_UNIT_INDEX" val="1_1_1"/>
  <p:tag name="KSO_WM_UNIT_ID" val="diagram20188904_3*q_h_f*1_1_1"/>
  <p:tag name="KSO_WM_UNIT_LAYERLEVEL" val="1_1_1"/>
  <p:tag name="KSO_WM_UNIT_VALUE" val="34"/>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111.xml><?xml version="1.0" encoding="utf-8"?>
<p:tagLst xmlns:p="http://schemas.openxmlformats.org/presentationml/2006/main">
  <p:tag name="KSO_WM_TEMPLATE_CATEGORY" val="diagram"/>
  <p:tag name="KSO_WM_TEMPLATE_INDEX" val="20188904"/>
  <p:tag name="KSO_WM_UNIT_TYPE" val="q_h_a"/>
  <p:tag name="KSO_WM_UNIT_INDEX" val="1_2_1"/>
  <p:tag name="KSO_WM_UNIT_ID" val="diagram20188904_3*q_h_a*1_2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Lst>
</file>

<file path=ppt/tags/tag112.xml><?xml version="1.0" encoding="utf-8"?>
<p:tagLst xmlns:p="http://schemas.openxmlformats.org/presentationml/2006/main">
  <p:tag name="KSO_WM_TEMPLATE_CATEGORY" val="diagram"/>
  <p:tag name="KSO_WM_TEMPLATE_INDEX" val="20188904"/>
  <p:tag name="KSO_WM_UNIT_TYPE" val="q_h_f"/>
  <p:tag name="KSO_WM_UNIT_INDEX" val="1_2_1"/>
  <p:tag name="KSO_WM_UNIT_ID" val="diagram20188904_3*q_h_f*1_2_1"/>
  <p:tag name="KSO_WM_UNIT_LAYERLEVEL" val="1_1_1"/>
  <p:tag name="KSO_WM_UNIT_VALUE" val="40"/>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160195_4*n_i*1_1"/>
  <p:tag name="KSO_WM_TEMPLATE_CATEGORY" val="diagram"/>
  <p:tag name="KSO_WM_TEMPLATE_INDEX" val="160195"/>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160195_4*n_h_i*1_2_1"/>
  <p:tag name="KSO_WM_TEMPLATE_CATEGORY" val="diagram"/>
  <p:tag name="KSO_WM_TEMPLATE_INDEX" val="1601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160195_4*n_h_h_i*1_1_1_1"/>
  <p:tag name="KSO_WM_TEMPLATE_CATEGORY" val="diagram"/>
  <p:tag name="KSO_WM_TEMPLATE_INDEX" val="16019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6.xml><?xml version="1.0" encoding="utf-8"?>
<p:tagLst xmlns:p="http://schemas.openxmlformats.org/presentationml/2006/main">
  <p:tag name="KSO_WM_UNIT_VALUE" val="73*7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160195_4*n_h_h_x*1_1_1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160195_4*n_h_h_i*1_1_3_1"/>
  <p:tag name="KSO_WM_TEMPLATE_CATEGORY" val="diagram"/>
  <p:tag name="KSO_WM_TEMPLATE_INDEX" val="160195"/>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18.xml><?xml version="1.0" encoding="utf-8"?>
<p:tagLst xmlns:p="http://schemas.openxmlformats.org/presentationml/2006/main">
  <p:tag name="KSO_WM_UNIT_VALUE" val="7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160195_4*n_h_h_x*1_1_3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160195_4*n_h_h_i*1_1_2_1"/>
  <p:tag name="KSO_WM_TEMPLATE_CATEGORY" val="diagram"/>
  <p:tag name="KSO_WM_TEMPLATE_INDEX" val="16019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160195_4*n_h_h_a*1_1_1_1"/>
  <p:tag name="KSO_WM_TEMPLATE_CATEGORY" val="diagram"/>
  <p:tag name="KSO_WM_TEMPLATE_INDEX" val="160195"/>
  <p:tag name="KSO_WM_UNIT_LAYERLEVEL" val="1_1_1_1"/>
  <p:tag name="KSO_WM_TAG_VERSION" val="1.0"/>
  <p:tag name="KSO_WM_BEAUTIFY_FLAG" val="#wm#"/>
  <p:tag name="KSO_WM_UNIT_TEXT_FILL_FORE_SCHEMECOLOR_INDEX" val="5"/>
  <p:tag name="KSO_WM_UNIT_TEXT_FILL_TYPE" val="1"/>
</p:tagLst>
</file>

<file path=ppt/tags/tag120.xml><?xml version="1.0" encoding="utf-8"?>
<p:tagLst xmlns:p="http://schemas.openxmlformats.org/presentationml/2006/main">
  <p:tag name="KSO_WM_UNIT_VALUE" val="63*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160195_4*n_h_h_x*1_1_2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1"/>
  <p:tag name="KSO_WM_UNIT_ID" val="diagram160195_4*n_h_h_i*1_1_4_1"/>
  <p:tag name="KSO_WM_TEMPLATE_CATEGORY" val="diagram"/>
  <p:tag name="KSO_WM_TEMPLATE_INDEX" val="160195"/>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2.xml><?xml version="1.0" encoding="utf-8"?>
<p:tagLst xmlns:p="http://schemas.openxmlformats.org/presentationml/2006/main">
  <p:tag name="KSO_WM_UNIT_VALUE" val="73*75"/>
  <p:tag name="KSO_WM_UNIT_HIGHLIGHT" val="0"/>
  <p:tag name="KSO_WM_UNIT_COMPATIBLE" val="0"/>
  <p:tag name="KSO_WM_UNIT_DIAGRAM_ISNUMVISUAL" val="0"/>
  <p:tag name="KSO_WM_UNIT_DIAGRAM_ISREFERUNIT" val="0"/>
  <p:tag name="KSO_WM_DIAGRAM_GROUP_CODE" val="n1-1"/>
  <p:tag name="KSO_WM_UNIT_TYPE" val="n_h_h_x"/>
  <p:tag name="KSO_WM_UNIT_INDEX" val="1_1_4_1"/>
  <p:tag name="KSO_WM_UNIT_ID" val="diagram160195_4*n_h_h_x*1_1_4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23.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160195_4*n_h_h_f*1_1_1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24.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160195_4*n_h_h_a*1_1_1_1"/>
  <p:tag name="KSO_WM_TEMPLATE_CATEGORY" val="diagram"/>
  <p:tag name="KSO_WM_TEMPLATE_INDEX" val="160195"/>
  <p:tag name="KSO_WM_UNIT_LAYERLEVEL" val="1_1_1_1"/>
  <p:tag name="KSO_WM_TAG_VERSION" val="1.0"/>
  <p:tag name="KSO_WM_BEAUTIFY_FLAG" val="#wm#"/>
  <p:tag name="KSO_WM_UNIT_TEXT_FILL_FORE_SCHEMECOLOR_INDEX" val="5"/>
  <p:tag name="KSO_WM_UNIT_TEXT_FILL_TYPE" val="1"/>
</p:tagLst>
</file>

<file path=ppt/tags/tag125.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160195_4*n_h_h_f*1_1_3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26.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160195_4*n_h_h_a*1_1_3_1"/>
  <p:tag name="KSO_WM_TEMPLATE_CATEGORY" val="diagram"/>
  <p:tag name="KSO_WM_TEMPLATE_INDEX" val="160195"/>
  <p:tag name="KSO_WM_UNIT_LAYERLEVEL" val="1_1_1_1"/>
  <p:tag name="KSO_WM_TAG_VERSION" val="1.0"/>
  <p:tag name="KSO_WM_BEAUTIFY_FLAG" val="#wm#"/>
  <p:tag name="KSO_WM_UNIT_TEXT_FILL_FORE_SCHEMECOLOR_INDEX" val="8"/>
  <p:tag name="KSO_WM_UNIT_TEXT_FILL_TYPE" val="1"/>
</p:tagLst>
</file>

<file path=ppt/tags/tag127.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160195_4*n_h_h_f*1_1_2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28.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160195_4*n_h_h_a*1_1_2_1"/>
  <p:tag name="KSO_WM_TEMPLATE_CATEGORY" val="diagram"/>
  <p:tag name="KSO_WM_TEMPLATE_INDEX" val="160195"/>
  <p:tag name="KSO_WM_UNIT_LAYERLEVEL" val="1_1_1_1"/>
  <p:tag name="KSO_WM_TAG_VERSION" val="1.0"/>
  <p:tag name="KSO_WM_BEAUTIFY_FLAG" val="#wm#"/>
  <p:tag name="KSO_WM_UNIT_TEXT_FILL_FORE_SCHEMECOLOR_INDEX" val="6"/>
  <p:tag name="KSO_WM_UNIT_TEXT_FILL_TYPE" val="1"/>
</p:tagLst>
</file>

<file path=ppt/tags/tag129.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4_1"/>
  <p:tag name="KSO_WM_UNIT_ID" val="diagram160195_4*n_h_h_f*1_1_4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3.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160195_4*n_h_h_f*1_1_3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30.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4_1"/>
  <p:tag name="KSO_WM_UNIT_ID" val="diagram160195_4*n_h_h_a*1_1_4_1"/>
  <p:tag name="KSO_WM_TEMPLATE_CATEGORY" val="diagram"/>
  <p:tag name="KSO_WM_TEMPLATE_INDEX" val="160195"/>
  <p:tag name="KSO_WM_UNIT_LAYERLEVEL" val="1_1_1_1"/>
  <p:tag name="KSO_WM_TAG_VERSION" val="1.0"/>
  <p:tag name="KSO_WM_BEAUTIFY_FLAG" val="#wm#"/>
  <p:tag name="KSO_WM_UNIT_TEXT_FILL_FORE_SCHEMECOLOR_INDEX" val="7"/>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195_3*i*2"/>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195_3*i*3"/>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195_3*i*4"/>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195_3*i*5"/>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3*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1"/>
  <p:tag name="KSO_WM_UNIT_FILL_FORE_SCHEMECOLOR_INDEX" val="8"/>
  <p:tag name="KSO_WM_UNI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1"/>
  <p:tag name="KSO_WM_UNIT_FILL_FORE_SCHEMECOLOR_INDEX" val="7"/>
  <p:tag name="KSO_WM_UNI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4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1"/>
  <p:tag name="KSO_WM_UNIT_FILL_FORE_SCHEMECOLOR_INDEX" val="9"/>
  <p:tag name="KSO_WM_UNIT_FILL_TYPE" val="1"/>
  <p:tag name="KSO_WM_UNIT_TEXT_FILL_FORE_SCHEMECOLOR_INDEX" val="13"/>
  <p:tag name="KSO_WM_UNIT_TEXT_FILL_TYPE" val="1"/>
</p:tagLst>
</file>

<file path=ppt/tags/tag14.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160195_4*n_h_h_a*1_1_3_1"/>
  <p:tag name="KSO_WM_TEMPLATE_CATEGORY" val="diagram"/>
  <p:tag name="KSO_WM_TEMPLATE_INDEX" val="160195"/>
  <p:tag name="KSO_WM_UNIT_LAYERLEVEL" val="1_1_1_1"/>
  <p:tag name="KSO_WM_TAG_VERSION" val="1.0"/>
  <p:tag name="KSO_WM_BEAUTIFY_FLAG" val="#wm#"/>
  <p:tag name="KSO_WM_UNIT_TEXT_FILL_FORE_SCHEMECOLOR_INDEX" val="8"/>
  <p:tag name="KSO_WM_UNIT_TEXT_FILL_TYPE"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 name="KSO_WM_UNIT_TEXT_FILL_FORE_SCHEMECOLOR_INDEX" val="13"/>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 name="KSO_WM_UNIT_TEXT_FILL_FORE_SCHEMECOLOR_INDEX" val="13"/>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1"/>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 name="KSO_WM_UNIT_TEXT_FILL_FORE_SCHEMECOLOR_INDEX" val="2"/>
  <p:tag name="KSO_WM_UNIT_TEX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2"/>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2"/>
  <p:tag name="KSO_WM_UNIT_FILL_FORE_SCHEMECOLOR_INDEX" val="14"/>
  <p:tag name="KSO_WM_UNIT_FILL_TYPE" val="1"/>
  <p:tag name="KSO_WM_UNIT_TEXT_FILL_FORE_SCHEMECOLOR_INDEX" val="2"/>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3"/>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3"/>
  <p:tag name="KSO_WM_UNIT_FILL_FORE_SCHEMECOLOR_INDEX" val="14"/>
  <p:tag name="KSO_WM_UNIT_FILL_TYPE" val="1"/>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4"/>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4"/>
  <p:tag name="KSO_WM_UNIT_FILL_FORE_SCHEMECOLOR_INDEX" val="14"/>
  <p:tag name="KSO_WM_UNIT_FILL_TYPE" val="1"/>
  <p:tag name="KSO_WM_UNIT_TEXT_FILL_FORE_SCHEMECOLOR_INDEX" val="2"/>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i"/>
  <p:tag name="KSO_WM_UNIT_INDEX" val="6"/>
  <p:tag name="KSO_WM_UNIT_ID" val="diagram20200195_3*i*6"/>
  <p:tag name="KSO_WM_TEMPLATE_CATEGORY" val="diagram"/>
  <p:tag name="KSO_WM_TEMPLATE_INDEX" val="20200195"/>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48.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2"/>
  <p:tag name="KSO_WM_UNIT_FILL_FORE_SCHEMECOLOR_INDEX" val="14"/>
  <p:tag name="KSO_WM_UNIT_FILL_TYPE" val="1"/>
  <p:tag name="KSO_WM_UNIT_TEXT_FILL_FORE_SCHEMECOLOR_INDEX" val="13"/>
  <p:tag name="KSO_WM_UNIT_TEXT_FILL_TYPE" val="1"/>
</p:tagLst>
</file>

<file path=ppt/tags/tag149.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3"/>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3"/>
  <p:tag name="KSO_WM_UNIT_FILL_FORE_SCHEMECOLOR_INDEX" val="14"/>
  <p:tag name="KSO_WM_UNIT_FILL_TYPE" val="1"/>
  <p:tag name="KSO_WM_UNIT_TEXT_FILL_FORE_SCHEMECOLOR_INDEX" val="13"/>
  <p:tag name="KSO_WM_UNIT_TEXT_FILL_TYPE" val="1"/>
</p:tagLst>
</file>

<file path=ppt/tags/tag15.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160195_4*n_h_h_f*1_1_2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50.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4"/>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4"/>
  <p:tag name="KSO_WM_UNIT_FILL_FORE_SCHEMECOLOR_INDEX" val="14"/>
  <p:tag name="KSO_WM_UNIT_FILL_TYPE" val="1"/>
  <p:tag name="KSO_WM_UNIT_TEXT_FILL_FORE_SCHEMECOLOR_INDEX" val="13"/>
  <p:tag name="KSO_WM_UNIT_TEXT_FILL_TYPE" val="1"/>
</p:tagLst>
</file>

<file path=ppt/tags/tag151.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5"/>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5"/>
  <p:tag name="KSO_WM_UNIT_FILL_FORE_SCHEMECOLOR_INDEX" val="14"/>
  <p:tag name="KSO_WM_UNIT_FILL_TYPE" val="1"/>
  <p:tag name="KSO_WM_UNIT_TEXT_FILL_FORE_SCHEMECOLOR_INDEX" val="13"/>
  <p:tag name="KSO_WM_UNIT_TEXT_FILL_TYPE" val="1"/>
</p:tagLst>
</file>

<file path=ppt/tags/tag152.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6"/>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6"/>
  <p:tag name="KSO_WM_UNIT_FILL_FORE_SCHEMECOLOR_INDEX" val="14"/>
  <p:tag name="KSO_WM_UNIT_FILL_TYPE" val="1"/>
  <p:tag name="KSO_WM_UNIT_TEXT_FILL_FORE_SCHEMECOLOR_INDEX" val="13"/>
  <p:tag name="KSO_WM_UNIT_TEXT_FILL_TYPE" val="1"/>
</p:tagLst>
</file>

<file path=ppt/tags/tag153.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7"/>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7"/>
  <p:tag name="KSO_WM_UNIT_FILL_FORE_SCHEMECOLOR_INDEX" val="14"/>
  <p:tag name="KSO_WM_UNIT_FILL_TYPE" val="1"/>
  <p:tag name="KSO_WM_UNIT_TEXT_FILL_FORE_SCHEMECOLOR_INDEX" val="13"/>
  <p:tag name="KSO_WM_UNIT_TEXT_FILL_TYPE" val="1"/>
</p:tagLst>
</file>

<file path=ppt/tags/tag154.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8"/>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8"/>
  <p:tag name="KSO_WM_UNIT_FILL_FORE_SCHEMECOLOR_INDEX" val="14"/>
  <p:tag name="KSO_WM_UNIT_FILL_TYPE" val="1"/>
  <p:tag name="KSO_WM_UNIT_TEXT_FILL_FORE_SCHEMECOLOR_INDEX" val="13"/>
  <p:tag name="KSO_WM_UNIT_TEXT_FILL_TYPE" val="1"/>
</p:tagLst>
</file>

<file path=ppt/tags/tag155.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9"/>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9"/>
  <p:tag name="KSO_WM_UNIT_FILL_FORE_SCHEMECOLOR_INDEX" val="14"/>
  <p:tag name="KSO_WM_UNIT_FILL_TYPE" val="1"/>
  <p:tag name="KSO_WM_UNIT_TEXT_FILL_FORE_SCHEMECOLOR_INDEX" val="13"/>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1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1_1"/>
  <p:tag name="KSO_WM_UNIT_TEXT_FILL_FORE_SCHEMECOLOR_INDEX" val="5"/>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1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1_1"/>
  <p:tag name="KSO_WM_UNIT_TEXT_FILL_FORE_SCHEMECOLOR_INDEX" val="13"/>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2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2_1"/>
  <p:tag name="KSO_WM_UNIT_TEXT_FILL_FORE_SCHEMECOLOR_INDEX" val="7"/>
  <p:tag name="KSO_WM_UNIT_TEX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2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2_1"/>
  <p:tag name="KSO_WM_UNIT_TEXT_FILL_FORE_SCHEMECOLOR_INDEX" val="13"/>
  <p:tag name="KSO_WM_UNIT_TEXT_FILL_TYPE" val="1"/>
</p:tagLst>
</file>

<file path=ppt/tags/tag16.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160195_4*n_h_h_a*1_1_2_1"/>
  <p:tag name="KSO_WM_TEMPLATE_CATEGORY" val="diagram"/>
  <p:tag name="KSO_WM_TEMPLATE_INDEX" val="160195"/>
  <p:tag name="KSO_WM_UNIT_LAYERLEVEL" val="1_1_1_1"/>
  <p:tag name="KSO_WM_TAG_VERSION" val="1.0"/>
  <p:tag name="KSO_WM_BEAUTIFY_FLAG" val="#wm#"/>
  <p:tag name="KSO_WM_UNIT_TEXT_FILL_FORE_SCHEMECOLOR_INDEX" val="6"/>
  <p:tag name="KSO_WM_UNIT_TEXT_FILL_TYPE" val="1"/>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4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4_1"/>
  <p:tag name="KSO_WM_UNIT_TEXT_FILL_FORE_SCHEMECOLOR_INDEX" val="9"/>
  <p:tag name="KSO_WM_UNIT_TEXT_FILL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4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4_1"/>
  <p:tag name="KSO_WM_UNIT_TEXT_FILL_FORE_SCHEMECOLOR_INDEX" val="13"/>
  <p:tag name="KSO_WM_UNIT_TEXT_FILL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3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3_1"/>
  <p:tag name="KSO_WM_UNIT_TEXT_FILL_FORE_SCHEMECOLOR_INDEX" val="8"/>
  <p:tag name="KSO_WM_UNIT_TEX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3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3_1"/>
  <p:tag name="KSO_WM_UNIT_TEXT_FILL_FORE_SCHEMECOLOR_INDEX" val="13"/>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195_3*i*2"/>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195_3*i*3"/>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195_3*i*4"/>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195_3*i*5"/>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3*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169.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1"/>
  <p:tag name="KSO_WM_UNIT_ID" val="diagram783_2*q_h_i*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4_1"/>
  <p:tag name="KSO_WM_UNIT_ID" val="diagram160195_4*n_h_h_f*1_1_4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70.xml><?xml version="1.0" encoding="utf-8"?>
<p:tagLst xmlns:p="http://schemas.openxmlformats.org/presentationml/2006/main">
  <p:tag name="KSO_WM_TEMPLATE_CATEGORY" val="diagram"/>
  <p:tag name="KSO_WM_TEMPLATE_INDEX" val="783"/>
  <p:tag name="KSO_WM_TAG_VERSION" val="1.0"/>
  <p:tag name="KSO_WM_UNIT_TYPE" val="q_h_x"/>
  <p:tag name="KSO_WM_UNIT_INDEX" val="1_2_1"/>
  <p:tag name="KSO_WM_UNIT_ID" val="diagram783_2*q_h_x*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2*117"/>
  <p:tag name="KSO_WM_UNIT_FILL_FORE_SCHEMECOLOR_INDEX" val="14"/>
  <p:tag name="KSO_WM_UNIT_FILL_TYPE" val="1"/>
</p:tagLst>
</file>

<file path=ppt/tags/tag171.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4"/>
  <p:tag name="KSO_WM_UNIT_ID" val="diagram783_2*q_h_i*1_3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72.xml><?xml version="1.0" encoding="utf-8"?>
<p:tagLst xmlns:p="http://schemas.openxmlformats.org/presentationml/2006/main">
  <p:tag name="KSO_WM_TEMPLATE_CATEGORY" val="diagram"/>
  <p:tag name="KSO_WM_TEMPLATE_INDEX" val="783"/>
  <p:tag name="KSO_WM_TAG_VERSION" val="1.0"/>
  <p:tag name="KSO_WM_UNIT_TYPE" val="q_h_x"/>
  <p:tag name="KSO_WM_UNIT_INDEX" val="1_3_1"/>
  <p:tag name="KSO_WM_UNIT_ID" val="diagram783_2*q_h_x*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67*102"/>
  <p:tag name="KSO_WM_UNIT_FILL_FORE_SCHEMECOLOR_INDEX" val="14"/>
  <p:tag name="KSO_WM_UNIT_FILL_TYPE" val="1"/>
</p:tagLst>
</file>

<file path=ppt/tags/tag173.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4"/>
  <p:tag name="KSO_WM_UNIT_ID" val="diagram783_2*q_h_i*1_1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174.xml><?xml version="1.0" encoding="utf-8"?>
<p:tagLst xmlns:p="http://schemas.openxmlformats.org/presentationml/2006/main">
  <p:tag name="KSO_WM_TEMPLATE_CATEGORY" val="diagram"/>
  <p:tag name="KSO_WM_TEMPLATE_INDEX" val="783"/>
  <p:tag name="KSO_WM_TAG_VERSION" val="1.0"/>
  <p:tag name="KSO_WM_UNIT_TYPE" val="q_h_x"/>
  <p:tag name="KSO_WM_UNIT_INDEX" val="1_1_1"/>
  <p:tag name="KSO_WM_UNIT_ID" val="diagram783_2*q_h_x*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6*153"/>
  <p:tag name="KSO_WM_UNIT_FILL_FORE_SCHEMECOLOR_INDEX" val="14"/>
  <p:tag name="KSO_WM_UNIT_FILL_TYPE" val="1"/>
</p:tagLst>
</file>

<file path=ppt/tags/tag175.xml><?xml version="1.0" encoding="utf-8"?>
<p:tagLst xmlns:p="http://schemas.openxmlformats.org/presentationml/2006/main">
  <p:tag name="KSO_WM_TEMPLATE_CATEGORY" val="diagram"/>
  <p:tag name="KSO_WM_TEMPLATE_INDEX" val="783"/>
  <p:tag name="KSO_WM_TAG_VERSION" val="1.0"/>
  <p:tag name="KSO_WM_UNIT_TYPE" val="q_i"/>
  <p:tag name="KSO_WM_UNIT_INDEX" val="1_1"/>
  <p:tag name="KSO_WM_UNIT_ID" val="diagram783_2*q_i*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TEXT_FILL_FORE_SCHEMECOLOR_INDEX" val="2"/>
  <p:tag name="KSO_WM_UNIT_TEXT_FILL_TYPE" val="1"/>
</p:tagLst>
</file>

<file path=ppt/tags/tag176.xml><?xml version="1.0" encoding="utf-8"?>
<p:tagLst xmlns:p="http://schemas.openxmlformats.org/presentationml/2006/main">
  <p:tag name="KSO_WM_TEMPLATE_CATEGORY" val="diagram"/>
  <p:tag name="KSO_WM_TEMPLATE_INDEX" val="783"/>
  <p:tag name="KSO_WM_TAG_VERSION" val="1.0"/>
  <p:tag name="KSO_WM_UNIT_TYPE" val="q_x"/>
  <p:tag name="KSO_WM_UNIT_INDEX" val="1_1"/>
  <p:tag name="KSO_WM_UNIT_ID" val="diagram783_2*q_x*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VALUE" val="110*99"/>
  <p:tag name="KSO_WM_UNIT_FILL_FORE_SCHEMECOLOR_INDEX" val="14"/>
  <p:tag name="KSO_WM_UNIT_FILL_TYPE" val="1"/>
</p:tagLst>
</file>

<file path=ppt/tags/tag177.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6"/>
  <p:tag name="KSO_WM_UNIT_ID" val="diagram783_2*q_h_i*1_1_6"/>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8.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1"/>
  <p:tag name="KSO_WM_UNIT_ID" val="diagram783_2*q_h_i*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9.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2"/>
  <p:tag name="KSO_WM_UNIT_ID" val="diagram783_2*q_h_i*1_1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8.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4_1"/>
  <p:tag name="KSO_WM_UNIT_ID" val="diagram160195_4*n_h_h_a*1_1_4_1"/>
  <p:tag name="KSO_WM_TEMPLATE_CATEGORY" val="diagram"/>
  <p:tag name="KSO_WM_TEMPLATE_INDEX" val="160195"/>
  <p:tag name="KSO_WM_UNIT_LAYERLEVEL" val="1_1_1_1"/>
  <p:tag name="KSO_WM_TAG_VERSION" val="1.0"/>
  <p:tag name="KSO_WM_BEAUTIFY_FLAG" val="#wm#"/>
  <p:tag name="KSO_WM_UNIT_TEXT_FILL_FORE_SCHEMECOLOR_INDEX" val="7"/>
  <p:tag name="KSO_WM_UNIT_TEXT_FILL_TYPE" val="1"/>
</p:tagLst>
</file>

<file path=ppt/tags/tag180.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1"/>
  <p:tag name="KSO_WM_UNIT_ID" val="diagram783_2*q_h_i*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81.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2"/>
  <p:tag name="KSO_WM_UNIT_ID" val="diagram783_2*q_h_i*1_3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8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2"/>
  <p:tag name="KSO_WM_UNIT_ID" val="diagram783_2*q_h_i*1_2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83.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3"/>
  <p:tag name="KSO_WM_UNIT_ID" val="diagram783_2*q_h_i*1_2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84.xml><?xml version="1.0" encoding="utf-8"?>
<p:tagLst xmlns:p="http://schemas.openxmlformats.org/presentationml/2006/main">
  <p:tag name="KSO_WM_TEMPLATE_CATEGORY" val="diagram"/>
  <p:tag name="KSO_WM_TEMPLATE_INDEX" val="783"/>
  <p:tag name="KSO_WM_TAG_VERSION" val="1.0"/>
  <p:tag name="KSO_WM_UNIT_TYPE" val="q_h_f"/>
  <p:tag name="KSO_WM_UNIT_INDEX" val="1_1_1"/>
  <p:tag name="KSO_WM_UNIT_ID" val="diagram783_2*q_h_f*1_1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85.xml><?xml version="1.0" encoding="utf-8"?>
<p:tagLst xmlns:p="http://schemas.openxmlformats.org/presentationml/2006/main">
  <p:tag name="KSO_WM_TEMPLATE_CATEGORY" val="diagram"/>
  <p:tag name="KSO_WM_TEMPLATE_INDEX" val="783"/>
  <p:tag name="KSO_WM_TAG_VERSION" val="1.0"/>
  <p:tag name="KSO_WM_UNIT_TYPE" val="q_h_a"/>
  <p:tag name="KSO_WM_UNIT_INDEX" val="1_1_1"/>
  <p:tag name="KSO_WM_UNIT_ID" val="diagram783_2*q_h_a*1_1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Lst>
</file>

<file path=ppt/tags/tag186.xml><?xml version="1.0" encoding="utf-8"?>
<p:tagLst xmlns:p="http://schemas.openxmlformats.org/presentationml/2006/main">
  <p:tag name="KSO_WM_TEMPLATE_CATEGORY" val="diagram"/>
  <p:tag name="KSO_WM_TEMPLATE_INDEX" val="783"/>
  <p:tag name="KSO_WM_TAG_VERSION" val="1.0"/>
  <p:tag name="KSO_WM_UNIT_TYPE" val="q_h_f"/>
  <p:tag name="KSO_WM_UNIT_INDEX" val="1_3_1"/>
  <p:tag name="KSO_WM_UNIT_ID" val="diagram783_2*q_h_f*1_3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87.xml><?xml version="1.0" encoding="utf-8"?>
<p:tagLst xmlns:p="http://schemas.openxmlformats.org/presentationml/2006/main">
  <p:tag name="KSO_WM_TEMPLATE_CATEGORY" val="diagram"/>
  <p:tag name="KSO_WM_TEMPLATE_INDEX" val="783"/>
  <p:tag name="KSO_WM_TAG_VERSION" val="1.0"/>
  <p:tag name="KSO_WM_UNIT_TYPE" val="q_h_a"/>
  <p:tag name="KSO_WM_UNIT_INDEX" val="1_3_1"/>
  <p:tag name="KSO_WM_UNIT_ID" val="diagram783_2*q_h_a*1_3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Lst>
</file>

<file path=ppt/tags/tag188.xml><?xml version="1.0" encoding="utf-8"?>
<p:tagLst xmlns:p="http://schemas.openxmlformats.org/presentationml/2006/main">
  <p:tag name="KSO_WM_TEMPLATE_CATEGORY" val="diagram"/>
  <p:tag name="KSO_WM_TEMPLATE_INDEX" val="783"/>
  <p:tag name="KSO_WM_TAG_VERSION" val="1.0"/>
  <p:tag name="KSO_WM_UNIT_TYPE" val="q_h_f"/>
  <p:tag name="KSO_WM_UNIT_INDEX" val="1_2_1"/>
  <p:tag name="KSO_WM_UNIT_ID" val="diagram783_2*q_h_f*1_2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89.xml><?xml version="1.0" encoding="utf-8"?>
<p:tagLst xmlns:p="http://schemas.openxmlformats.org/presentationml/2006/main">
  <p:tag name="KSO_WM_TEMPLATE_CATEGORY" val="diagram"/>
  <p:tag name="KSO_WM_TEMPLATE_INDEX" val="783"/>
  <p:tag name="KSO_WM_TAG_VERSION" val="1.0"/>
  <p:tag name="KSO_WM_UNIT_TYPE" val="q_h_a"/>
  <p:tag name="KSO_WM_UNIT_INDEX" val="1_2_1"/>
  <p:tag name="KSO_WM_UNIT_ID" val="diagram783_2*q_h_a*1_2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8"/>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9785_1*q_h_i*1_1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190.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3"/>
  <p:tag name="KSO_WM_UNIT_ID" val="diagram783_2*q_h_i*1_3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91.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3"/>
  <p:tag name="KSO_WM_UNIT_ID" val="diagram783_2*q_h_i*1_1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19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4"/>
  <p:tag name="KSO_WM_UNIT_ID" val="diagram783_2*q_h_i*1_2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193.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1_2"/>
  <p:tag name="KSO_WM_UNIT_ID" val="diagram20174792_3*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94.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4_2"/>
  <p:tag name="KSO_WM_UNIT_ID" val="diagram20174792_3*q_h_i*1_4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95.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2_2"/>
  <p:tag name="KSO_WM_UNIT_ID" val="diagram20174792_3*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96.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3_2"/>
  <p:tag name="KSO_WM_UNIT_ID" val="diagram20174792_3*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97.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x"/>
  <p:tag name="KSO_WM_UNIT_INDEX" val="1_3_1"/>
  <p:tag name="KSO_WM_UNIT_ID" val="diagram20174792_3*q_h_x*1_3_1"/>
  <p:tag name="KSO_WM_UNIT_LAYERLEVEL" val="1_1_1"/>
  <p:tag name="KSO_WM_DIAGRAM_GROUP_CODE" val="q1-1"/>
  <p:tag name="KSO_WM_UNIT_HIGHLIGHT" val="0"/>
  <p:tag name="KSO_WM_UNIT_COMPATIBLE" val="0"/>
  <p:tag name="KSO_WM_UNIT_DIAGRAM_ISNUMVISUAL" val="0"/>
  <p:tag name="KSO_WM_UNIT_DIAGRAM_ISREFERUNIT" val="0"/>
  <p:tag name="KSO_WM_UNIT_VALUE" val="90*135"/>
  <p:tag name="KSO_WM_UNIT_FILL_FORE_SCHEMECOLOR_INDEX" val="14"/>
  <p:tag name="KSO_WM_UNIT_FILL_TYPE" val="1"/>
  <p:tag name="KSO_WM_UNIT_TEXT_FILL_FORE_SCHEMECOLOR_INDEX" val="13"/>
  <p:tag name="KSO_WM_UNIT_TEXT_FILL_TYPE" val="1"/>
</p:tagLst>
</file>

<file path=ppt/tags/tag198.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x"/>
  <p:tag name="KSO_WM_UNIT_INDEX" val="1_1_1"/>
  <p:tag name="KSO_WM_UNIT_ID" val="diagram20174792_3*q_h_x*1_1_1"/>
  <p:tag name="KSO_WM_UNIT_LAYERLEVEL" val="1_1_1"/>
  <p:tag name="KSO_WM_DIAGRAM_GROUP_CODE" val="q1-1"/>
  <p:tag name="KSO_WM_UNIT_HIGHLIGHT" val="0"/>
  <p:tag name="KSO_WM_UNIT_COMPATIBLE" val="0"/>
  <p:tag name="KSO_WM_UNIT_DIAGRAM_ISNUMVISUAL" val="0"/>
  <p:tag name="KSO_WM_UNIT_DIAGRAM_ISREFERUNIT" val="0"/>
  <p:tag name="KSO_WM_UNIT_VALUE" val="95*125"/>
  <p:tag name="KSO_WM_UNIT_FILL_FORE_SCHEMECOLOR_INDEX" val="14"/>
  <p:tag name="KSO_WM_UNIT_FILL_TYPE" val="1"/>
  <p:tag name="KSO_WM_UNIT_TEXT_FILL_FORE_SCHEMECOLOR_INDEX" val="13"/>
  <p:tag name="KSO_WM_UNIT_TEXT_FILL_TYPE" val="1"/>
</p:tagLst>
</file>

<file path=ppt/tags/tag199.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x"/>
  <p:tag name="KSO_WM_UNIT_INDEX" val="1_2_1"/>
  <p:tag name="KSO_WM_UNIT_ID" val="diagram20174792_3*q_h_x*1_2_1"/>
  <p:tag name="KSO_WM_UNIT_LAYERLEVEL" val="1_1_1"/>
  <p:tag name="KSO_WM_DIAGRAM_GROUP_CODE" val="q1-1"/>
  <p:tag name="KSO_WM_UNIT_HIGHLIGHT" val="0"/>
  <p:tag name="KSO_WM_UNIT_COMPATIBLE" val="0"/>
  <p:tag name="KSO_WM_UNIT_DIAGRAM_ISNUMVISUAL" val="0"/>
  <p:tag name="KSO_WM_UNIT_DIAGRAM_ISREFERUNIT" val="0"/>
  <p:tag name="KSO_WM_UNIT_VALUE" val="87*116"/>
  <p:tag name="KSO_WM_UNIT_FILL_FORE_SCHEMECOLOR_INDEX" val="14"/>
  <p:tag name="KSO_WM_UNIT_FILL_TYPE" val="1"/>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160195_4*n_h_i*1_2_1"/>
  <p:tag name="KSO_WM_TEMPLATE_CATEGORY" val="diagram"/>
  <p:tag name="KSO_WM_TEMPLATE_INDEX" val="1601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9785_1*q_h_i*1_3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200.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1_1"/>
  <p:tag name="KSO_WM_UNIT_ID" val="diagram20174792_3*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201.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3_1"/>
  <p:tag name="KSO_WM_UNIT_ID" val="diagram20174792_3*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202.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4_1"/>
  <p:tag name="KSO_WM_UNIT_ID" val="diagram20174792_3*q_h_i*1_4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203.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2_1"/>
  <p:tag name="KSO_WM_UNIT_ID" val="diagram20174792_3*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204.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4_1"/>
  <p:tag name="KSO_WM_UNIT_LAYERLEVEL" val="1_1_1"/>
  <p:tag name="KSO_WM_UNIT_VALUE" val="10"/>
  <p:tag name="KSO_WM_UNIT_HIGHLIGHT" val="0"/>
  <p:tag name="KSO_WM_UNIT_COMPATIBLE" val="0"/>
  <p:tag name="KSO_WM_DIAGRAM_GROUP_CODE" val="q1-1"/>
  <p:tag name="KSO_WM_UNIT_ID" val="diagram20174792_3*q_h_a*1_4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205.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4_1"/>
  <p:tag name="KSO_WM_UNIT_LAYERLEVEL" val="1_1_1"/>
  <p:tag name="KSO_WM_UNIT_VALUE" val="66"/>
  <p:tag name="KSO_WM_UNIT_HIGHLIGHT" val="0"/>
  <p:tag name="KSO_WM_UNIT_COMPATIBLE" val="0"/>
  <p:tag name="KSO_WM_DIAGRAM_GROUP_CODE" val="q1-1"/>
  <p:tag name="KSO_WM_UNIT_ID" val="diagram20174792_3*q_h_f*1_4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206.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3_1"/>
  <p:tag name="KSO_WM_UNIT_LAYERLEVEL" val="1_1_1"/>
  <p:tag name="KSO_WM_UNIT_VALUE" val="10"/>
  <p:tag name="KSO_WM_UNIT_HIGHLIGHT" val="0"/>
  <p:tag name="KSO_WM_UNIT_COMPATIBLE" val="0"/>
  <p:tag name="KSO_WM_DIAGRAM_GROUP_CODE" val="q1-1"/>
  <p:tag name="KSO_WM_UNIT_ID" val="diagram20174792_3*q_h_a*1_3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207.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3_1"/>
  <p:tag name="KSO_WM_UNIT_LAYERLEVEL" val="1_1_1"/>
  <p:tag name="KSO_WM_UNIT_VALUE" val="66"/>
  <p:tag name="KSO_WM_UNIT_HIGHLIGHT" val="0"/>
  <p:tag name="KSO_WM_UNIT_COMPATIBLE" val="0"/>
  <p:tag name="KSO_WM_DIAGRAM_GROUP_CODE" val="q1-1"/>
  <p:tag name="KSO_WM_UNIT_ID" val="diagram20174792_3*q_h_f*1_3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208.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1_1"/>
  <p:tag name="KSO_WM_UNIT_LAYERLEVEL" val="1_1_1"/>
  <p:tag name="KSO_WM_UNIT_VALUE" val="10"/>
  <p:tag name="KSO_WM_UNIT_HIGHLIGHT" val="0"/>
  <p:tag name="KSO_WM_UNIT_COMPATIBLE" val="0"/>
  <p:tag name="KSO_WM_DIAGRAM_GROUP_CODE" val="q1-1"/>
  <p:tag name="KSO_WM_UNIT_ID" val="diagram20174792_3*q_h_a*1_1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209.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1_1"/>
  <p:tag name="KSO_WM_UNIT_LAYERLEVEL" val="1_1_1"/>
  <p:tag name="KSO_WM_UNIT_VALUE" val="66"/>
  <p:tag name="KSO_WM_UNIT_HIGHLIGHT" val="0"/>
  <p:tag name="KSO_WM_UNIT_COMPATIBLE" val="0"/>
  <p:tag name="KSO_WM_DIAGRAM_GROUP_CODE" val="q1-1"/>
  <p:tag name="KSO_WM_UNIT_ID" val="diagram20174792_3*q_h_f*1_1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9785_1*q_h_i*1_2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210.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2_1"/>
  <p:tag name="KSO_WM_UNIT_LAYERLEVEL" val="1_1_1"/>
  <p:tag name="KSO_WM_UNIT_VALUE" val="10"/>
  <p:tag name="KSO_WM_UNIT_HIGHLIGHT" val="0"/>
  <p:tag name="KSO_WM_UNIT_COMPATIBLE" val="0"/>
  <p:tag name="KSO_WM_DIAGRAM_GROUP_CODE" val="q1-1"/>
  <p:tag name="KSO_WM_UNIT_ID" val="diagram20174792_3*q_h_a*1_2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211.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2_1"/>
  <p:tag name="KSO_WM_UNIT_LAYERLEVEL" val="1_1_1"/>
  <p:tag name="KSO_WM_UNIT_VALUE" val="66"/>
  <p:tag name="KSO_WM_UNIT_HIGHLIGHT" val="0"/>
  <p:tag name="KSO_WM_UNIT_COMPATIBLE" val="0"/>
  <p:tag name="KSO_WM_DIAGRAM_GROUP_CODE" val="q1-1"/>
  <p:tag name="KSO_WM_UNIT_ID" val="diagram20174792_3*q_h_f*1_2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ID" val="diagram20174792_3*q_h_x*1_4_1"/>
  <p:tag name="KSO_WM_TEMPLATE_CATEGORY" val="diagram"/>
  <p:tag name="KSO_WM_TEMPLATE_INDEX" val="20174792"/>
  <p:tag name="KSO_WM_UNIT_LAYERLEVEL" val="1_1_1"/>
  <p:tag name="KSO_WM_TAG_VERSION" val="1.0"/>
  <p:tag name="KSO_WM_BEAUTIFY_FLAG" val="#wm#"/>
  <p:tag name="KSO_WM_UNIT_VALUE" val="150*150"/>
  <p:tag name="KSO_WM_UNIT_TYPE" val="q_h_x"/>
  <p:tag name="KSO_WM_UNIT_INDEX" val="1_4_1"/>
</p:tagLst>
</file>

<file path=ppt/tags/tag213.xml><?xml version="1.0" encoding="utf-8"?>
<p:tagLst xmlns:p="http://schemas.openxmlformats.org/presentationml/2006/main">
  <p:tag name="KSO_WM_UNIT_COLOR_SCHEME_SHAPE_ID" val="2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87477_4*l_h_i*1_4_1"/>
  <p:tag name="KSO_WM_TEMPLATE_CATEGORY" val="diagram"/>
  <p:tag name="KSO_WM_TEMPLATE_INDEX" val="2018747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14.xml><?xml version="1.0" encoding="utf-8"?>
<p:tagLst xmlns:p="http://schemas.openxmlformats.org/presentationml/2006/main">
  <p:tag name="KSO_WM_UNIT_COLOR_SCHEME_SHAPE_ID" val="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87477_4*l_h_i*1_2_1"/>
  <p:tag name="KSO_WM_TEMPLATE_CATEGORY" val="diagram"/>
  <p:tag name="KSO_WM_TEMPLATE_INDEX" val="2018747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15.xml><?xml version="1.0" encoding="utf-8"?>
<p:tagLst xmlns:p="http://schemas.openxmlformats.org/presentationml/2006/main">
  <p:tag name="KSO_WM_UNIT_COLOR_SCHEME_SHAPE_ID" val="11"/>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87477_4*l_h_x*1_4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6.xml><?xml version="1.0" encoding="utf-8"?>
<p:tagLst xmlns:p="http://schemas.openxmlformats.org/presentationml/2006/main">
  <p:tag name="KSO_WM_UNIT_COLOR_SCHEME_SHAPE_ID" val="6"/>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87477_4*l_h_i*1_3_1"/>
  <p:tag name="KSO_WM_TEMPLATE_CATEGORY" val="diagram"/>
  <p:tag name="KSO_WM_TEMPLATE_INDEX" val="2018747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17.xml><?xml version="1.0" encoding="utf-8"?>
<p:tagLst xmlns:p="http://schemas.openxmlformats.org/presentationml/2006/main">
  <p:tag name="KSO_WM_UNIT_COLOR_SCHEME_SHAPE_ID" val="12"/>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87477_4*l_h_x*1_3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8.xml><?xml version="1.0" encoding="utf-8"?>
<p:tagLst xmlns:p="http://schemas.openxmlformats.org/presentationml/2006/main">
  <p:tag name="KSO_WM_UNIT_COLOR_SCHEME_SHAPE_ID" val="23"/>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7477_4*l_h_i*1_1_1"/>
  <p:tag name="KSO_WM_TEMPLATE_CATEGORY" val="diagram"/>
  <p:tag name="KSO_WM_TEMPLATE_INDEX" val="201874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19.xml><?xml version="1.0" encoding="utf-8"?>
<p:tagLst xmlns:p="http://schemas.openxmlformats.org/presentationml/2006/main">
  <p:tag name="KSO_WM_UNIT_COLOR_SCHEME_SHAPE_ID" val="13"/>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87477_4*l_h_x*1_1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785_1*q_h_i*1_2_2"/>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Lst>
</file>

<file path=ppt/tags/tag220.xml><?xml version="1.0" encoding="utf-8"?>
<p:tagLst xmlns:p="http://schemas.openxmlformats.org/presentationml/2006/main">
  <p:tag name="KSO_WM_UNIT_COLOR_SCHEME_SHAPE_ID" val="14"/>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87477_4*l_h_x*1_2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21.xml><?xml version="1.0" encoding="utf-8"?>
<p:tagLst xmlns:p="http://schemas.openxmlformats.org/presentationml/2006/main">
  <p:tag name="KSO_WM_UNIT_COLOR_SCHEME_SHAPE_ID" val="22"/>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87477_4*l_h_a*1_1_1"/>
  <p:tag name="KSO_WM_TEMPLATE_CATEGORY" val="diagram"/>
  <p:tag name="KSO_WM_TEMPLATE_INDEX" val="20187477"/>
  <p:tag name="KSO_WM_UNIT_LAYERLEVEL" val="1_1_1"/>
  <p:tag name="KSO_WM_TAG_VERSION" val="1.0"/>
  <p:tag name="KSO_WM_BEAUTIFY_FLAG" val="#wm#"/>
  <p:tag name="KSO_WM_UNIT_TEXT_FILL_FORE_SCHEMECOLOR_INDEX" val="5"/>
  <p:tag name="KSO_WM_UNIT_TEXT_FILL_TYPE" val="1"/>
</p:tagLst>
</file>

<file path=ppt/tags/tag222.xml><?xml version="1.0" encoding="utf-8"?>
<p:tagLst xmlns:p="http://schemas.openxmlformats.org/presentationml/2006/main">
  <p:tag name="KSO_WM_UNIT_COLOR_SCHEME_SHAPE_ID" val="23"/>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87477_4*l_h_f*1_1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23.xml><?xml version="1.0" encoding="utf-8"?>
<p:tagLst xmlns:p="http://schemas.openxmlformats.org/presentationml/2006/main">
  <p:tag name="KSO_WM_UNIT_COLOR_SCHEME_SHAPE_ID" val="24"/>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87477_4*l_h_a*1_3_1"/>
  <p:tag name="KSO_WM_TEMPLATE_CATEGORY" val="diagram"/>
  <p:tag name="KSO_WM_TEMPLATE_INDEX" val="20187477"/>
  <p:tag name="KSO_WM_UNIT_LAYERLEVEL" val="1_1_1"/>
  <p:tag name="KSO_WM_TAG_VERSION" val="1.0"/>
  <p:tag name="KSO_WM_BEAUTIFY_FLAG" val="#wm#"/>
  <p:tag name="KSO_WM_UNIT_TEXT_FILL_FORE_SCHEMECOLOR_INDEX" val="7"/>
  <p:tag name="KSO_WM_UNIT_TEXT_FILL_TYPE" val="1"/>
</p:tagLst>
</file>

<file path=ppt/tags/tag224.xml><?xml version="1.0" encoding="utf-8"?>
<p:tagLst xmlns:p="http://schemas.openxmlformats.org/presentationml/2006/main">
  <p:tag name="KSO_WM_UNIT_COLOR_SCHEME_SHAPE_ID" val="26"/>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87477_4*l_h_f*1_3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25.xml><?xml version="1.0" encoding="utf-8"?>
<p:tagLst xmlns:p="http://schemas.openxmlformats.org/presentationml/2006/main">
  <p:tag name="KSO_WM_UNIT_COLOR_SCHEME_SHAPE_ID" val="28"/>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87477_4*l_h_a*1_4_1"/>
  <p:tag name="KSO_WM_TEMPLATE_CATEGORY" val="diagram"/>
  <p:tag name="KSO_WM_TEMPLATE_INDEX" val="20187477"/>
  <p:tag name="KSO_WM_UNIT_LAYERLEVEL" val="1_1_1"/>
  <p:tag name="KSO_WM_TAG_VERSION" val="1.0"/>
  <p:tag name="KSO_WM_BEAUTIFY_FLAG" val="#wm#"/>
  <p:tag name="KSO_WM_UNIT_TEXT_FILL_FORE_SCHEMECOLOR_INDEX" val="8"/>
  <p:tag name="KSO_WM_UNIT_TEXT_FILL_TYPE" val="1"/>
</p:tagLst>
</file>

<file path=ppt/tags/tag226.xml><?xml version="1.0" encoding="utf-8"?>
<p:tagLst xmlns:p="http://schemas.openxmlformats.org/presentationml/2006/main">
  <p:tag name="KSO_WM_UNIT_COLOR_SCHEME_SHAPE_ID" val="29"/>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87477_4*l_h_f*1_4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27.xml><?xml version="1.0" encoding="utf-8"?>
<p:tagLst xmlns:p="http://schemas.openxmlformats.org/presentationml/2006/main">
  <p:tag name="KSO_WM_UNIT_COLOR_SCHEME_SHAPE_ID" val="30"/>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87477_4*l_h_a*1_2_1"/>
  <p:tag name="KSO_WM_TEMPLATE_CATEGORY" val="diagram"/>
  <p:tag name="KSO_WM_TEMPLATE_INDEX" val="20187477"/>
  <p:tag name="KSO_WM_UNIT_LAYERLEVEL" val="1_1_1"/>
  <p:tag name="KSO_WM_TAG_VERSION" val="1.0"/>
  <p:tag name="KSO_WM_BEAUTIFY_FLAG" val="#wm#"/>
  <p:tag name="KSO_WM_UNIT_TEXT_FILL_FORE_SCHEMECOLOR_INDEX" val="6"/>
  <p:tag name="KSO_WM_UNIT_TEXT_FILL_TYPE" val="1"/>
</p:tagLst>
</file>

<file path=ppt/tags/tag228.xml><?xml version="1.0" encoding="utf-8"?>
<p:tagLst xmlns:p="http://schemas.openxmlformats.org/presentationml/2006/main">
  <p:tag name="KSO_WM_UNIT_COLOR_SCHEME_SHAPE_ID" val="31"/>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87477_4*l_h_f*1_2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785_1*q_h_i*1_1_2"/>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785_1*q_h_i*1_3_2"/>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3"/>
  <p:tag name="KSO_WM_UNIT_ID" val="diagram20169785_1*q_h_i*1_2_3"/>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14"/>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169785_1*q_h_i*1_3_3"/>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14"/>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169785_1*q_h_i*1_1_3"/>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9785_1*q_i*1_1"/>
  <p:tag name="KSO_WM_TEMPLATE_CATEGORY" val="diagram"/>
  <p:tag name="KSO_WM_TEMPLATE_INDEX" val="20169785"/>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9785_1*q_i*1_2"/>
  <p:tag name="KSO_WM_TEMPLATE_CATEGORY" val="diagram"/>
  <p:tag name="KSO_WM_TEMPLATE_INDEX" val="20169785"/>
  <p:tag name="KSO_WM_UNIT_LAYERLEVEL" val="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160195_4*n_h_h_i*1_1_1_1"/>
  <p:tag name="KSO_WM_TEMPLATE_CATEGORY" val="diagram"/>
  <p:tag name="KSO_WM_TEMPLATE_INDEX" val="16019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9785_1*q_i*1_3"/>
  <p:tag name="KSO_WM_TEMPLATE_CATEGORY" val="diagram"/>
  <p:tag name="KSO_WM_TEMPLATE_INDEX" val="2016978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9785_1*q_i*1_4"/>
  <p:tag name="KSO_WM_TEMPLATE_CATEGORY" val="diagram"/>
  <p:tag name="KSO_WM_TEMPLATE_INDEX" val="20169785"/>
  <p:tag name="KSO_WM_UNIT_LAYERLEVEL" val="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785_1*q_h_f*1_1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3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785_1*q_h_f*1_2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3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785_1*q_h_f*1_3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35.xml><?xml version="1.0" encoding="utf-8"?>
<p:tagLst xmlns:p="http://schemas.openxmlformats.org/presentationml/2006/main">
  <p:tag name="KSO_WM_UNIT_VALUE" val="151*159"/>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169785_1*q_x*1_1"/>
  <p:tag name="KSO_WM_TEMPLATE_CATEGORY" val="diagram"/>
  <p:tag name="KSO_WM_TEMPLATE_INDEX" val="20169785"/>
  <p:tag name="KSO_WM_UNIT_LAYERLEVEL" val="1_1"/>
  <p:tag name="KSO_WM_TAG_VERSION" val="1.0"/>
  <p:tag name="KSO_WM_BEAUTIFY_FLAG" val="#wm#"/>
</p:tagLst>
</file>

<file path=ppt/tags/tag36.xml><?xml version="1.0" encoding="utf-8"?>
<p:tagLst xmlns:p="http://schemas.openxmlformats.org/presentationml/2006/main">
  <p:tag name="KSO_WM_UNIT_VALUE" val="130*188"/>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785_1*q_h_x*1_2_1"/>
  <p:tag name="KSO_WM_TEMPLATE_CATEGORY" val="diagram"/>
  <p:tag name="KSO_WM_TEMPLATE_INDEX" val="20169785"/>
  <p:tag name="KSO_WM_UNIT_LAYERLEVEL" val="1_1_1"/>
  <p:tag name="KSO_WM_TAG_VERSION" val="1.0"/>
  <p:tag name="KSO_WM_BEAUTIFY_FLAG" val="#wm#"/>
</p:tagLst>
</file>

<file path=ppt/tags/tag37.xml><?xml version="1.0" encoding="utf-8"?>
<p:tagLst xmlns:p="http://schemas.openxmlformats.org/presentationml/2006/main">
  <p:tag name="KSO_WM_UNIT_VALUE" val="164*15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785_1*q_h_x*1_1_1"/>
  <p:tag name="KSO_WM_TEMPLATE_CATEGORY" val="diagram"/>
  <p:tag name="KSO_WM_TEMPLATE_INDEX" val="20169785"/>
  <p:tag name="KSO_WM_UNIT_LAYERLEVEL" val="1_1_1"/>
  <p:tag name="KSO_WM_TAG_VERSION" val="1.0"/>
  <p:tag name="KSO_WM_BEAUTIFY_FLAG" val="#wm#"/>
</p:tagLst>
</file>

<file path=ppt/tags/tag38.xml><?xml version="1.0" encoding="utf-8"?>
<p:tagLst xmlns:p="http://schemas.openxmlformats.org/presentationml/2006/main">
  <p:tag name="KSO_WM_UNIT_VALUE" val="198*174"/>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785_1*q_h_x*1_3_1"/>
  <p:tag name="KSO_WM_TEMPLATE_CATEGORY" val="diagram"/>
  <p:tag name="KSO_WM_TEMPLATE_INDEX" val="20169785"/>
  <p:tag name="KSO_WM_UNIT_LAYERLEVEL" val="1_1_1"/>
  <p:tag name="KSO_WM_TAG_VERSION" val="1.0"/>
  <p:tag name="KSO_WM_BEAUTIFY_FLAG" val="#wm#"/>
</p:tagLst>
</file>

<file path=ppt/tags/tag39.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3*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4.xml><?xml version="1.0" encoding="utf-8"?>
<p:tagLst xmlns:p="http://schemas.openxmlformats.org/presentationml/2006/main">
  <p:tag name="KSO_WM_UNIT_VALUE" val="73*7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160195_4*n_h_h_x*1_1_1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3*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41.xml><?xml version="1.0" encoding="utf-8"?>
<p:tagLst xmlns:p="http://schemas.openxmlformats.org/presentationml/2006/main">
  <p:tag name="KSO_WM_UNIT_SUBTYPE" val="a"/>
  <p:tag name="KSO_WM_UNIT_NOCLEAR" val="0"/>
  <p:tag name="KSO_WM_UNIT_VALUE" val="5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3*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42.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3*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3*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44.xml><?xml version="1.0" encoding="utf-8"?>
<p:tagLst xmlns:p="http://schemas.openxmlformats.org/presentationml/2006/main">
  <p:tag name="KSO_WM_UNIT_SUBTYPE" val="a"/>
  <p:tag name="KSO_WM_UNIT_NOCLEAR" val="0"/>
  <p:tag name="KSO_WM_UNIT_VALUE" val="5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3*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45.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3*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3*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47.xml><?xml version="1.0" encoding="utf-8"?>
<p:tagLst xmlns:p="http://schemas.openxmlformats.org/presentationml/2006/main">
  <p:tag name="KSO_WM_UNIT_SUBTYPE" val="a"/>
  <p:tag name="KSO_WM_UNIT_NOCLEAR" val="0"/>
  <p:tag name="KSO_WM_UNIT_VALUE" val="5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4_3*l_h_f*1_3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9785_1*q_h_i*1_1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9785_1*q_h_i*1_3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160195_4*n_h_h_i*1_1_3_1"/>
  <p:tag name="KSO_WM_TEMPLATE_CATEGORY" val="diagram"/>
  <p:tag name="KSO_WM_TEMPLATE_INDEX" val="160195"/>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9785_1*q_h_i*1_2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785_1*q_h_i*1_2_2"/>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785_1*q_h_i*1_1_2"/>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785_1*q_h_i*1_3_2"/>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3"/>
  <p:tag name="KSO_WM_UNIT_ID" val="diagram20169785_1*q_h_i*1_2_3"/>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14"/>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169785_1*q_h_i*1_3_3"/>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14"/>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169785_1*q_h_i*1_1_3"/>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9785_1*q_i*1_1"/>
  <p:tag name="KSO_WM_TEMPLATE_CATEGORY" val="diagram"/>
  <p:tag name="KSO_WM_TEMPLATE_INDEX" val="20169785"/>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9785_1*q_i*1_2"/>
  <p:tag name="KSO_WM_TEMPLATE_CATEGORY" val="diagram"/>
  <p:tag name="KSO_WM_TEMPLATE_INDEX" val="20169785"/>
  <p:tag name="KSO_WM_UNIT_LAYERLEVEL" val="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9785_1*q_i*1_3"/>
  <p:tag name="KSO_WM_TEMPLATE_CATEGORY" val="diagram"/>
  <p:tag name="KSO_WM_TEMPLATE_INDEX" val="2016978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xml><?xml version="1.0" encoding="utf-8"?>
<p:tagLst xmlns:p="http://schemas.openxmlformats.org/presentationml/2006/main">
  <p:tag name="KSO_WM_UNIT_VALUE" val="7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160195_4*n_h_h_x*1_1_3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9785_1*q_i*1_4"/>
  <p:tag name="KSO_WM_TEMPLATE_CATEGORY" val="diagram"/>
  <p:tag name="KSO_WM_TEMPLATE_INDEX" val="20169785"/>
  <p:tag name="KSO_WM_UNIT_LAYERLEVEL" val="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6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785_1*q_h_f*1_1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6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785_1*q_h_f*1_2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6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785_1*q_h_f*1_3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64.xml><?xml version="1.0" encoding="utf-8"?>
<p:tagLst xmlns:p="http://schemas.openxmlformats.org/presentationml/2006/main">
  <p:tag name="KSO_WM_UNIT_VALUE" val="151*159"/>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169785_1*q_x*1_1"/>
  <p:tag name="KSO_WM_TEMPLATE_CATEGORY" val="diagram"/>
  <p:tag name="KSO_WM_TEMPLATE_INDEX" val="20169785"/>
  <p:tag name="KSO_WM_UNIT_LAYERLEVEL" val="1_1"/>
  <p:tag name="KSO_WM_TAG_VERSION" val="1.0"/>
  <p:tag name="KSO_WM_BEAUTIFY_FLAG" val="#wm#"/>
</p:tagLst>
</file>

<file path=ppt/tags/tag65.xml><?xml version="1.0" encoding="utf-8"?>
<p:tagLst xmlns:p="http://schemas.openxmlformats.org/presentationml/2006/main">
  <p:tag name="KSO_WM_UNIT_VALUE" val="130*188"/>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785_1*q_h_x*1_2_1"/>
  <p:tag name="KSO_WM_TEMPLATE_CATEGORY" val="diagram"/>
  <p:tag name="KSO_WM_TEMPLATE_INDEX" val="20169785"/>
  <p:tag name="KSO_WM_UNIT_LAYERLEVEL" val="1_1_1"/>
  <p:tag name="KSO_WM_TAG_VERSION" val="1.0"/>
  <p:tag name="KSO_WM_BEAUTIFY_FLAG" val="#wm#"/>
</p:tagLst>
</file>

<file path=ppt/tags/tag66.xml><?xml version="1.0" encoding="utf-8"?>
<p:tagLst xmlns:p="http://schemas.openxmlformats.org/presentationml/2006/main">
  <p:tag name="KSO_WM_UNIT_VALUE" val="164*15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785_1*q_h_x*1_1_1"/>
  <p:tag name="KSO_WM_TEMPLATE_CATEGORY" val="diagram"/>
  <p:tag name="KSO_WM_TEMPLATE_INDEX" val="20169785"/>
  <p:tag name="KSO_WM_UNIT_LAYERLEVEL" val="1_1_1"/>
  <p:tag name="KSO_WM_TAG_VERSION" val="1.0"/>
  <p:tag name="KSO_WM_BEAUTIFY_FLAG" val="#wm#"/>
</p:tagLst>
</file>

<file path=ppt/tags/tag67.xml><?xml version="1.0" encoding="utf-8"?>
<p:tagLst xmlns:p="http://schemas.openxmlformats.org/presentationml/2006/main">
  <p:tag name="KSO_WM_UNIT_VALUE" val="198*174"/>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785_1*q_h_x*1_3_1"/>
  <p:tag name="KSO_WM_TEMPLATE_CATEGORY" val="diagram"/>
  <p:tag name="KSO_WM_TEMPLATE_INDEX" val="20169785"/>
  <p:tag name="KSO_WM_UNIT_LAYERLEVEL" val="1_1_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195_2*i*2"/>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195_2*i*3"/>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160195_4*n_h_h_i*1_1_2_1"/>
  <p:tag name="KSO_WM_TEMPLATE_CATEGORY" val="diagram"/>
  <p:tag name="KSO_WM_TEMPLATE_INDEX" val="16019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195_2*i*4"/>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195_2*i*5"/>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2*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1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1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3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1"/>
  <p:tag name="KSO_WM_UNIT_FILL_FORE_SCHEMECOLOR_INDEX" val="8"/>
  <p:tag name="KSO_WM_UNI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2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1"/>
  <p:tag name="KSO_WM_UNIT_FILL_FORE_SCHEMECOLOR_INDEX" val="7"/>
  <p:tag name="KSO_WM_UNI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2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3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1"/>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 name="KSO_WM_UNIT_TEXT_FILL_FORE_SCHEMECOLOR_INDEX" val="2"/>
  <p:tag name="KSO_WM_UNIT_TEXT_FILL_TYPE" val="1"/>
</p:tagLst>
</file>

<file path=ppt/tags/tag8.xml><?xml version="1.0" encoding="utf-8"?>
<p:tagLst xmlns:p="http://schemas.openxmlformats.org/presentationml/2006/main">
  <p:tag name="KSO_WM_UNIT_VALUE" val="63*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160195_4*n_h_h_x*1_1_2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1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1_1"/>
  <p:tag name="KSO_WM_UNIT_TEXT_FILL_FORE_SCHEMECOLOR_INDEX" val="5"/>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1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48"/>
  <p:tag name="KSO_WM_DIAGRAM_GROUP_CODE" val="q1-1"/>
  <p:tag name="KSO_WM_UNIT_TYPE" val="q_h_f"/>
  <p:tag name="KSO_WM_UNIT_INDEX" val="1_1_1"/>
  <p:tag name="KSO_WM_UNIT_TEXT_FILL_FORE_SCHEMECOLOR_INDEX" val="13"/>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2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2_1"/>
  <p:tag name="KSO_WM_UNIT_TEXT_FILL_FORE_SCHEMECOLOR_INDEX" val="7"/>
  <p:tag name="KSO_WM_UNIT_TEXT_FILL_TYPE"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2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48"/>
  <p:tag name="KSO_WM_DIAGRAM_GROUP_CODE" val="q1-1"/>
  <p:tag name="KSO_WM_UNIT_TYPE" val="q_h_f"/>
  <p:tag name="KSO_WM_UNIT_INDEX" val="1_2_1"/>
  <p:tag name="KSO_WM_UNIT_TEXT_FILL_FORE_SCHEMECOLOR_INDEX" val="13"/>
  <p:tag name="KSO_WM_UNIT_TEXT_FILL_TYPE"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3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3_1"/>
  <p:tag name="KSO_WM_UNIT_TEXT_FILL_FORE_SCHEMECOLOR_INDEX" val="8"/>
  <p:tag name="KSO_WM_UNIT_TEX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3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3_1"/>
  <p:tag name="KSO_WM_UNIT_TEXT_FILL_FORE_SCHEMECOLOR_INDEX" val="13"/>
  <p:tag name="KSO_WM_UNIT_TEXT_FILL_TYPE"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2"/>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2"/>
  <p:tag name="KSO_WM_UNIT_FILL_FORE_SCHEMECOLOR_INDEX" val="14"/>
  <p:tag name="KSO_WM_UNIT_FILL_TYPE" val="1"/>
  <p:tag name="KSO_WM_UNIT_TEXT_FILL_FORE_SCHEMECOLOR_INDEX" val="2"/>
  <p:tag name="KSO_WM_UNIT_TEXT_FILL_TYPE"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3"/>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3"/>
  <p:tag name="KSO_WM_UNIT_FILL_FORE_SCHEMECOLOR_INDEX" val="14"/>
  <p:tag name="KSO_WM_UNIT_FILL_TYPE" val="1"/>
  <p:tag name="KSO_WM_UNIT_TEXT_FILL_FORE_SCHEMECOLOR_INDEX" val="2"/>
  <p:tag name="KSO_WM_UNIT_TEXT_FILL_TYPE" val="1"/>
</p:tagLst>
</file>

<file path=ppt/tags/tag88.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5_2"/>
  <p:tag name="KSO_WM_UNIT_ID" val="diagram20188904_3*q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9"/>
  <p:tag name="KSO_WM_UNIT_FILL_TYPE" val="1"/>
  <p:tag name="KSO_WM_UNIT_LINE_FORE_SCHEMECOLOR_INDEX" val="14"/>
  <p:tag name="KSO_WM_UNIT_LINE_FILL_TYPE" val="2"/>
  <p:tag name="KSO_WM_UNIT_TEXT_FILL_FORE_SCHEMECOLOR_INDEX" val="14"/>
  <p:tag name="KSO_WM_UNIT_TEXT_FILL_TYPE" val="1"/>
</p:tagLst>
</file>

<file path=ppt/tags/tag89.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4_1"/>
  <p:tag name="KSO_WM_UNIT_ID" val="diagram20188904_3*q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4"/>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1"/>
  <p:tag name="KSO_WM_UNIT_ID" val="diagram160195_4*n_h_h_i*1_1_4_1"/>
  <p:tag name="KSO_WM_TEMPLATE_CATEGORY" val="diagram"/>
  <p:tag name="KSO_WM_TEMPLATE_INDEX" val="160195"/>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0.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3_1"/>
  <p:tag name="KSO_WM_UNIT_ID" val="diagram20188904_3*q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91.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2_1"/>
  <p:tag name="KSO_WM_UNIT_ID" val="diagram20188904_3*q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92.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5_1"/>
  <p:tag name="KSO_WM_UNIT_ID" val="diagram20188904_3*q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9"/>
  <p:tag name="KSO_WM_UNIT_FILL_TYPE" val="1"/>
  <p:tag name="KSO_WM_UNIT_TEXT_FILL_FORE_SCHEMECOLOR_INDEX" val="13"/>
  <p:tag name="KSO_WM_UNIT_TEX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3"/>
  <p:tag name="KSO_WM_UNIT_ID" val="diagram20188904_3*q_h_i*1_5_3"/>
  <p:tag name="KSO_WM_TEMPLATE_CATEGORY" val="diagram"/>
  <p:tag name="KSO_WM_TEMPLATE_INDEX" val="20188904"/>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188904_3*q_h_i*1_1_3"/>
  <p:tag name="KSO_WM_TEMPLATE_CATEGORY" val="diagram"/>
  <p:tag name="KSO_WM_TEMPLATE_INDEX" val="2018890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188904_3*q_h_i*1_2_3"/>
  <p:tag name="KSO_WM_TEMPLATE_CATEGORY" val="diagram"/>
  <p:tag name="KSO_WM_TEMPLATE_INDEX" val="2018890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3"/>
  <p:tag name="KSO_WM_UNIT_ID" val="diagram20188904_3*q_h_i*1_3_3"/>
  <p:tag name="KSO_WM_TEMPLATE_CATEGORY" val="diagram"/>
  <p:tag name="KSO_WM_TEMPLATE_INDEX" val="2018890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3"/>
  <p:tag name="KSO_WM_UNIT_ID" val="diagram20188904_3*q_h_i*1_4_3"/>
  <p:tag name="KSO_WM_TEMPLATE_CATEGORY" val="diagram"/>
  <p:tag name="KSO_WM_TEMPLATE_INDEX" val="20188904"/>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98.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1_2"/>
  <p:tag name="KSO_WM_UNIT_ID" val="diagram20188904_3*q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5"/>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2_2"/>
  <p:tag name="KSO_WM_UNIT_ID" val="diagram20188904_3*q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6"/>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深蓝质感1">
      <a:dk1>
        <a:sysClr val="windowText" lastClr="000000"/>
      </a:dk1>
      <a:lt1>
        <a:sysClr val="window" lastClr="FFFFFF"/>
      </a:lt1>
      <a:dk2>
        <a:srgbClr val="44546A"/>
      </a:dk2>
      <a:lt2>
        <a:srgbClr val="E7E6E6"/>
      </a:lt2>
      <a:accent1>
        <a:srgbClr val="212834"/>
      </a:accent1>
      <a:accent2>
        <a:srgbClr val="FEDA5B"/>
      </a:accent2>
      <a:accent3>
        <a:srgbClr val="F5821F"/>
      </a:accent3>
      <a:accent4>
        <a:srgbClr val="BCBEC0"/>
      </a:accent4>
      <a:accent5>
        <a:srgbClr val="4472C4"/>
      </a:accent5>
      <a:accent6>
        <a:srgbClr val="70AD47"/>
      </a:accent6>
      <a:hlink>
        <a:srgbClr val="000000"/>
      </a:hlink>
      <a:folHlink>
        <a:srgbClr val="954F72"/>
      </a:folHlink>
    </a:clrScheme>
    <a:fontScheme name="标准1">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9118</Words>
  <Application>WPS 演示</Application>
  <PresentationFormat>宽屏</PresentationFormat>
  <Paragraphs>596</Paragraphs>
  <Slides>58</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58</vt:i4>
      </vt:variant>
    </vt:vector>
  </HeadingPairs>
  <TitlesOfParts>
    <vt:vector size="76" baseType="lpstr">
      <vt:lpstr>Arial</vt:lpstr>
      <vt:lpstr>宋体</vt:lpstr>
      <vt:lpstr>Wingdings</vt:lpstr>
      <vt:lpstr>等线</vt:lpstr>
      <vt:lpstr>Calibri</vt:lpstr>
      <vt:lpstr>微软雅黑</vt:lpstr>
      <vt:lpstr>Calibri Light</vt:lpstr>
      <vt:lpstr>Calibri</vt:lpstr>
      <vt:lpstr>方正宋刻本秀楷简体</vt:lpstr>
      <vt:lpstr>Arial Unicode MS</vt:lpstr>
      <vt:lpstr>微软雅黑 Light</vt:lpstr>
      <vt:lpstr>黑体</vt:lpstr>
      <vt:lpstr>Impact</vt:lpstr>
      <vt:lpstr>MS PGothic</vt:lpstr>
      <vt:lpstr>Lato Regular</vt:lpstr>
      <vt:lpstr>Segoe Print</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152</cp:revision>
  <dcterms:created xsi:type="dcterms:W3CDTF">2017-01-08T07:17:00Z</dcterms:created>
  <dcterms:modified xsi:type="dcterms:W3CDTF">2021-12-17T14:12:05Z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v1.0_mb_gvBk3h+HIifm6sGlnHEY8g==</vt:lpwstr>
  </property>
  <property fmtid="{D5CDD505-2E9C-101B-9397-08002B2CF9AE}" pid="4" name="ICV">
    <vt:lpwstr>D6284FE8E3674EDAA26252707FF9EC27</vt:lpwstr>
  </property>
</Properties>
</file>