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5"/>
  </p:notesMasterIdLst>
  <p:handoutMasterIdLst>
    <p:handoutMasterId r:id="rId26"/>
  </p:handoutMasterIdLst>
  <p:sldIdLst>
    <p:sldId id="349" r:id="rId4"/>
    <p:sldId id="371" r:id="rId5"/>
    <p:sldId id="350" r:id="rId6"/>
    <p:sldId id="351" r:id="rId7"/>
    <p:sldId id="337" r:id="rId8"/>
    <p:sldId id="339" r:id="rId9"/>
    <p:sldId id="343" r:id="rId10"/>
    <p:sldId id="345" r:id="rId11"/>
    <p:sldId id="391" r:id="rId12"/>
    <p:sldId id="352" r:id="rId13"/>
    <p:sldId id="392" r:id="rId14"/>
    <p:sldId id="393" r:id="rId15"/>
    <p:sldId id="389" r:id="rId16"/>
    <p:sldId id="395" r:id="rId17"/>
    <p:sldId id="396" r:id="rId18"/>
    <p:sldId id="353" r:id="rId19"/>
    <p:sldId id="397" r:id="rId20"/>
    <p:sldId id="348" r:id="rId21"/>
    <p:sldId id="398" r:id="rId22"/>
    <p:sldId id="399" r:id="rId23"/>
    <p:sldId id="355" r:id="rId24"/>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323E"/>
    <a:srgbClr val="C5E0E5"/>
    <a:srgbClr val="606F78"/>
    <a:srgbClr val="57CDAB"/>
    <a:srgbClr val="30A081"/>
    <a:srgbClr val="BEECDF"/>
    <a:srgbClr val="9AE2CD"/>
    <a:srgbClr val="548235"/>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notesMaster" Target="notesMasters/notes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cs typeface="黑体" panose="02010609060101010101" charset="-122"/>
              </a:rPr>
            </a:fld>
            <a:endParaRPr lang="zh-CN" altLang="en-US">
              <a:cs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cs typeface="黑体" panose="02010609060101010101" charset="-122"/>
              </a:rPr>
            </a:fld>
            <a:endParaRPr lang="zh-CN" altLang="en-US">
              <a:cs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黑体" panose="02010609060101010101" charset="-122"/>
      </a:defRPr>
    </a:lvl1pPr>
    <a:lvl2pPr marL="457200" algn="l" defTabSz="914400" rtl="0" eaLnBrk="1" latinLnBrk="0" hangingPunct="1">
      <a:defRPr sz="1200" kern="1200">
        <a:solidFill>
          <a:schemeClr val="tx1"/>
        </a:solidFill>
        <a:latin typeface="+mn-lt"/>
        <a:ea typeface="+mn-ea"/>
        <a:cs typeface="黑体" panose="02010609060101010101" charset="-122"/>
      </a:defRPr>
    </a:lvl2pPr>
    <a:lvl3pPr marL="914400" algn="l" defTabSz="914400" rtl="0" eaLnBrk="1" latinLnBrk="0" hangingPunct="1">
      <a:defRPr sz="1200" kern="1200">
        <a:solidFill>
          <a:schemeClr val="tx1"/>
        </a:solidFill>
        <a:latin typeface="+mn-lt"/>
        <a:ea typeface="+mn-ea"/>
        <a:cs typeface="黑体" panose="02010609060101010101" charset="-122"/>
      </a:defRPr>
    </a:lvl3pPr>
    <a:lvl4pPr marL="1371600" algn="l" defTabSz="914400" rtl="0" eaLnBrk="1" latinLnBrk="0" hangingPunct="1">
      <a:defRPr sz="1200" kern="1200">
        <a:solidFill>
          <a:schemeClr val="tx1"/>
        </a:solidFill>
        <a:latin typeface="+mn-lt"/>
        <a:ea typeface="+mn-ea"/>
        <a:cs typeface="黑体" panose="02010609060101010101" charset="-122"/>
      </a:defRPr>
    </a:lvl4pPr>
    <a:lvl5pPr marL="1828800" algn="l" defTabSz="914400" rtl="0" eaLnBrk="1" latinLnBrk="0" hangingPunct="1">
      <a:defRPr sz="1200" kern="1200">
        <a:solidFill>
          <a:schemeClr val="tx1"/>
        </a:solidFill>
        <a:latin typeface="+mn-lt"/>
        <a:ea typeface="+mn-ea"/>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黑体" panose="02010609060101010101"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1" Type="http://schemas.openxmlformats.org/officeDocument/2006/relationships/slideLayout" Target="../slideLayouts/slideLayout3.xml"/><Relationship Id="rId10" Type="http://schemas.openxmlformats.org/officeDocument/2006/relationships/tags" Target="../tags/tag15.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rPr>
              <a:t>北京出版社</a:t>
            </a:r>
            <a:endPar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12" name="文本框 11"/>
          <p:cNvSpPr txBox="1"/>
          <p:nvPr/>
        </p:nvSpPr>
        <p:spPr>
          <a:xfrm>
            <a:off x="4984750" y="2994660"/>
            <a:ext cx="537146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应用文写作的基本要素</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6037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一、内容要素</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650240" y="931545"/>
            <a:ext cx="6957060" cy="5492750"/>
          </a:xfrm>
          <a:prstGeom prst="rect">
            <a:avLst/>
          </a:prstGeom>
          <a:noFill/>
        </p:spPr>
        <p:txBody>
          <a:bodyPr wrap="square" rtlCol="0">
            <a:spAutoFit/>
          </a:bodyPr>
          <a:p>
            <a:pPr fontAlgn="auto">
              <a:lnSpc>
                <a:spcPct val="150000"/>
              </a:lnSpc>
            </a:pPr>
            <a:r>
              <a:rPr lang="zh-CN" altLang="en-US" b="1">
                <a:cs typeface="黑体" panose="02010609060101010101" charset="-122"/>
              </a:rPr>
              <a:t>（一）主题</a:t>
            </a:r>
            <a:endParaRPr lang="zh-CN" altLang="en-US" b="1">
              <a:cs typeface="黑体" panose="02010609060101010101" charset="-122"/>
            </a:endParaRPr>
          </a:p>
          <a:p>
            <a:pPr fontAlgn="auto">
              <a:lnSpc>
                <a:spcPct val="150000"/>
              </a:lnSpc>
            </a:pPr>
            <a:r>
              <a:rPr lang="zh-CN" altLang="en-US">
                <a:cs typeface="黑体" panose="02010609060101010101" charset="-122"/>
              </a:rPr>
              <a:t>主题是作者通过文章的具体材料所表达的中心思想或基本观点。它是作者的意图、主张或看法在文章中的体现。主题是统率全篇文章的灵魂，它决定文章是否有价值，衡量写作是否成功。对于应用文也是如此。既然主题是应用文的统帅和灵魂，那么一篇应用文的材料选择和取舍、结构的安排、语言的运用及文体的选择、表达的方式等，都要受主题的制约。这样，应用文的各种要素才能在主题的统领之下，整合为一个互相协调的统一体。</a:t>
            </a:r>
            <a:endParaRPr lang="zh-CN" altLang="en-US">
              <a:cs typeface="黑体" panose="02010609060101010101" charset="-122"/>
            </a:endParaRPr>
          </a:p>
          <a:p>
            <a:pPr fontAlgn="auto">
              <a:lnSpc>
                <a:spcPct val="150000"/>
              </a:lnSpc>
            </a:pPr>
            <a:r>
              <a:rPr lang="zh-CN" altLang="en-US">
                <a:cs typeface="黑体" panose="02010609060101010101" charset="-122"/>
              </a:rPr>
              <a:t>尽管应用文的主题随文种的不同有不同的要求，但对所有的应用文都有共同的要求，即正确、鲜明、深刻、集中。</a:t>
            </a:r>
            <a:endParaRPr lang="zh-CN" altLang="en-US">
              <a:cs typeface="黑体" panose="02010609060101010101" charset="-122"/>
            </a:endParaRPr>
          </a:p>
          <a:p>
            <a:pPr fontAlgn="auto">
              <a:lnSpc>
                <a:spcPct val="150000"/>
              </a:lnSpc>
            </a:pPr>
            <a:r>
              <a:rPr lang="zh-CN" altLang="en-US">
                <a:cs typeface="黑体" panose="02010609060101010101" charset="-122"/>
              </a:rPr>
              <a:t>总之，应用文的主旨在表达上应该采取直截了当的方式，开门见山、直奔主题。它要求单一、正确。意多则文乱，应用文应集中表述一个事件，围绕一个主题，否则将不知所云。</a:t>
            </a:r>
            <a:endParaRPr lang="zh-CN" altLang="en-US">
              <a:cs typeface="黑体" panose="02010609060101010101" charset="-122"/>
            </a:endParaRPr>
          </a:p>
        </p:txBody>
      </p:sp>
      <p:pic>
        <p:nvPicPr>
          <p:cNvPr id="102" name="图片 101"/>
          <p:cNvPicPr/>
          <p:nvPr/>
        </p:nvPicPr>
        <p:blipFill>
          <a:blip r:embed="rId1"/>
          <a:stretch>
            <a:fillRect/>
          </a:stretch>
        </p:blipFill>
        <p:spPr>
          <a:xfrm>
            <a:off x="7879715" y="1593850"/>
            <a:ext cx="3049905" cy="41687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6037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一、内容要素</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650240" y="931545"/>
            <a:ext cx="6715125" cy="5077460"/>
          </a:xfrm>
          <a:prstGeom prst="rect">
            <a:avLst/>
          </a:prstGeom>
          <a:noFill/>
        </p:spPr>
        <p:txBody>
          <a:bodyPr wrap="square" rtlCol="0">
            <a:spAutoFit/>
          </a:bodyPr>
          <a:p>
            <a:pPr fontAlgn="auto">
              <a:lnSpc>
                <a:spcPct val="150000"/>
              </a:lnSpc>
            </a:pPr>
            <a:r>
              <a:rPr lang="zh-CN" altLang="en-US" b="1">
                <a:cs typeface="黑体" panose="02010609060101010101" charset="-122"/>
              </a:rPr>
              <a:t>（二）材料</a:t>
            </a:r>
            <a:endParaRPr lang="zh-CN" altLang="en-US" b="1">
              <a:cs typeface="黑体" panose="02010609060101010101" charset="-122"/>
            </a:endParaRPr>
          </a:p>
          <a:p>
            <a:pPr fontAlgn="auto">
              <a:lnSpc>
                <a:spcPct val="150000"/>
              </a:lnSpc>
            </a:pPr>
            <a:r>
              <a:rPr lang="zh-CN" altLang="en-US">
                <a:cs typeface="黑体" panose="02010609060101010101" charset="-122"/>
              </a:rPr>
              <a:t>应用文材料是指写进文章的事实、依据以及相关背景资料，它既不同于议论文中证明论点的论据，也不同于记叙文以及文学作品中的题材。犹如一幢建筑物，主旨是设计者的建筑理念和风格，材料便是符合设计风格的砖瓦水泥。</a:t>
            </a:r>
            <a:endParaRPr lang="zh-CN" altLang="en-US">
              <a:cs typeface="黑体" panose="02010609060101010101" charset="-122"/>
            </a:endParaRPr>
          </a:p>
          <a:p>
            <a:pPr fontAlgn="auto">
              <a:lnSpc>
                <a:spcPct val="150000"/>
              </a:lnSpc>
            </a:pPr>
            <a:r>
              <a:rPr lang="zh-CN" altLang="en-US">
                <a:cs typeface="黑体" panose="02010609060101010101" charset="-122"/>
              </a:rPr>
              <a:t>材料是构成文章内容，形成、支撑并表达主旨的各种事实与理论。善于从材料出发，注意让材料说话，才能言之有据，言之有物，写出内容充实、丰富，有较强的说服力的文章。</a:t>
            </a:r>
            <a:endParaRPr lang="zh-CN" altLang="en-US">
              <a:cs typeface="黑体" panose="02010609060101010101" charset="-122"/>
            </a:endParaRPr>
          </a:p>
          <a:p>
            <a:pPr fontAlgn="auto">
              <a:lnSpc>
                <a:spcPct val="150000"/>
              </a:lnSpc>
            </a:pPr>
            <a:r>
              <a:rPr lang="zh-CN" altLang="en-US">
                <a:cs typeface="黑体" panose="02010609060101010101" charset="-122"/>
              </a:rPr>
              <a:t>从材料本身的形态来看，事实与理论是材料的两大类型。如果再做进一步划分，事实则有事件与情况、实物与现象等许多种，理论则有方针、政策、规定及概念、原理、学说等。从材料的来源来看，有第一手材料和第二手材料之分。</a:t>
            </a:r>
            <a:endParaRPr lang="zh-CN" altLang="en-US">
              <a:cs typeface="黑体" panose="02010609060101010101" charset="-122"/>
            </a:endParaRPr>
          </a:p>
        </p:txBody>
      </p:sp>
      <p:pic>
        <p:nvPicPr>
          <p:cNvPr id="103" name="图片 102"/>
          <p:cNvPicPr/>
          <p:nvPr/>
        </p:nvPicPr>
        <p:blipFill>
          <a:blip r:embed="rId1"/>
          <a:stretch>
            <a:fillRect/>
          </a:stretch>
        </p:blipFill>
        <p:spPr>
          <a:xfrm>
            <a:off x="7683500" y="1573530"/>
            <a:ext cx="3498215" cy="38665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二、形式要素</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5" name="椭圆 4"/>
          <p:cNvSpPr/>
          <p:nvPr/>
        </p:nvSpPr>
        <p:spPr>
          <a:xfrm>
            <a:off x="1417320" y="2598430"/>
            <a:ext cx="1691640" cy="1691640"/>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cxnSp>
        <p:nvCxnSpPr>
          <p:cNvPr id="6" name="直接连接符 5"/>
          <p:cNvCxnSpPr>
            <a:stCxn id="5" idx="7"/>
            <a:endCxn id="15" idx="3"/>
          </p:cNvCxnSpPr>
          <p:nvPr/>
        </p:nvCxnSpPr>
        <p:spPr>
          <a:xfrm flipV="1">
            <a:off x="2861225" y="2134823"/>
            <a:ext cx="1163293" cy="711342"/>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8" idx="2"/>
          </p:cNvCxnSpPr>
          <p:nvPr/>
        </p:nvCxnSpPr>
        <p:spPr>
          <a:xfrm flipV="1">
            <a:off x="3071813" y="2954614"/>
            <a:ext cx="2251392" cy="482908"/>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endCxn id="22" idx="1"/>
          </p:cNvCxnSpPr>
          <p:nvPr/>
        </p:nvCxnSpPr>
        <p:spPr>
          <a:xfrm>
            <a:off x="3027045" y="3689778"/>
            <a:ext cx="3013075" cy="533401"/>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4760595" y="1306671"/>
            <a:ext cx="6207760" cy="1070610"/>
            <a:chOff x="2164" y="3656"/>
            <a:chExt cx="9776" cy="1686"/>
          </a:xfrm>
        </p:grpSpPr>
        <p:sp>
          <p:nvSpPr>
            <p:cNvPr id="11"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fontAlgn="auto">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1. 总分式</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12" name="文本框 22"/>
            <p:cNvSpPr txBox="1"/>
            <p:nvPr/>
          </p:nvSpPr>
          <p:spPr>
            <a:xfrm flipH="1">
              <a:off x="2164" y="4269"/>
              <a:ext cx="9776"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文章开头先对全文的内容做简要概述，然后依次分别对其展开叙述。总分式结构可分为先总后分式和先分后总式。</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sp>
        <p:nvSpPr>
          <p:cNvPr id="13" name="文本框 17"/>
          <p:cNvSpPr txBox="1"/>
          <p:nvPr/>
        </p:nvSpPr>
        <p:spPr>
          <a:xfrm>
            <a:off x="1618297" y="2890391"/>
            <a:ext cx="1289685" cy="10763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a:solidFill>
                  <a:srgbClr val="1D323E"/>
                </a:solidFill>
                <a:latin typeface="微软雅黑" panose="020B0503020204020204" pitchFamily="34" charset="-122"/>
                <a:ea typeface="微软雅黑" panose="020B0503020204020204" pitchFamily="34" charset="-122"/>
                <a:cs typeface="黑体" panose="02010609060101010101" charset="-122"/>
              </a:rPr>
              <a:t>（一）结构</a:t>
            </a:r>
            <a:endParaRPr lang="en-US" altLang="zh-CN" sz="3200" dirty="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14" name="组合 13"/>
          <p:cNvGrpSpPr/>
          <p:nvPr/>
        </p:nvGrpSpPr>
        <p:grpSpPr>
          <a:xfrm>
            <a:off x="3921760" y="1535906"/>
            <a:ext cx="701675" cy="701675"/>
            <a:chOff x="3921760" y="1247150"/>
            <a:chExt cx="701675" cy="701675"/>
          </a:xfrm>
        </p:grpSpPr>
        <p:sp>
          <p:nvSpPr>
            <p:cNvPr id="15" name="椭圆 14"/>
            <p:cNvSpPr/>
            <p:nvPr/>
          </p:nvSpPr>
          <p:spPr>
            <a:xfrm>
              <a:off x="3921760" y="1247150"/>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16" name="文本框 18"/>
            <p:cNvSpPr txBox="1"/>
            <p:nvPr/>
          </p:nvSpPr>
          <p:spPr>
            <a:xfrm>
              <a:off x="3937000" y="1306205"/>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dirty="0">
                  <a:solidFill>
                    <a:srgbClr val="1D323E"/>
                  </a:solidFill>
                  <a:latin typeface="Impact" panose="020B0806030902050204" pitchFamily="34" charset="0"/>
                  <a:cs typeface="黑体" panose="02010609060101010101" charset="-122"/>
                </a:rPr>
                <a:t>01</a:t>
              </a:r>
              <a:endParaRPr lang="en-US" altLang="zh-CN" sz="3200" dirty="0">
                <a:solidFill>
                  <a:srgbClr val="1D323E"/>
                </a:solidFill>
                <a:latin typeface="Impact" panose="020B0806030902050204" pitchFamily="34" charset="0"/>
                <a:cs typeface="黑体" panose="02010609060101010101" charset="-122"/>
              </a:endParaRPr>
            </a:p>
          </p:txBody>
        </p:sp>
      </p:grpSp>
      <p:grpSp>
        <p:nvGrpSpPr>
          <p:cNvPr id="17" name="组合 16"/>
          <p:cNvGrpSpPr/>
          <p:nvPr/>
        </p:nvGrpSpPr>
        <p:grpSpPr>
          <a:xfrm>
            <a:off x="5323205" y="2603776"/>
            <a:ext cx="701675" cy="701675"/>
            <a:chOff x="5323205" y="2395230"/>
            <a:chExt cx="701675" cy="701675"/>
          </a:xfrm>
        </p:grpSpPr>
        <p:sp>
          <p:nvSpPr>
            <p:cNvPr id="18" name="椭圆 17"/>
            <p:cNvSpPr/>
            <p:nvPr/>
          </p:nvSpPr>
          <p:spPr>
            <a:xfrm>
              <a:off x="5323205" y="2395230"/>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19" name="文本框 19"/>
            <p:cNvSpPr txBox="1"/>
            <p:nvPr/>
          </p:nvSpPr>
          <p:spPr>
            <a:xfrm>
              <a:off x="5339080" y="2454285"/>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rgbClr val="1D323E"/>
                  </a:solidFill>
                  <a:latin typeface="Impact" panose="020B0806030902050204" pitchFamily="34" charset="0"/>
                  <a:cs typeface="黑体" panose="02010609060101010101" charset="-122"/>
                </a:rPr>
                <a:t>02</a:t>
              </a:r>
              <a:endParaRPr lang="en-US" altLang="zh-CN" sz="3200">
                <a:solidFill>
                  <a:srgbClr val="1D323E"/>
                </a:solidFill>
                <a:latin typeface="Impact" panose="020B0806030902050204" pitchFamily="34" charset="0"/>
                <a:cs typeface="黑体" panose="02010609060101010101" charset="-122"/>
              </a:endParaRPr>
            </a:p>
          </p:txBody>
        </p:sp>
      </p:grpSp>
      <p:grpSp>
        <p:nvGrpSpPr>
          <p:cNvPr id="20" name="组合 19"/>
          <p:cNvGrpSpPr/>
          <p:nvPr/>
        </p:nvGrpSpPr>
        <p:grpSpPr>
          <a:xfrm>
            <a:off x="6024880" y="3872341"/>
            <a:ext cx="701675" cy="701675"/>
            <a:chOff x="6024880" y="3984635"/>
            <a:chExt cx="701675" cy="701675"/>
          </a:xfrm>
        </p:grpSpPr>
        <p:sp>
          <p:nvSpPr>
            <p:cNvPr id="21" name="椭圆 20"/>
            <p:cNvSpPr/>
            <p:nvPr/>
          </p:nvSpPr>
          <p:spPr>
            <a:xfrm>
              <a:off x="6024880" y="3984635"/>
              <a:ext cx="701675" cy="701675"/>
            </a:xfrm>
            <a:prstGeom prst="ellipse">
              <a:avLst/>
            </a:prstGeom>
            <a:noFill/>
            <a:ln w="1905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22" name="文本框 20"/>
            <p:cNvSpPr txBox="1"/>
            <p:nvPr/>
          </p:nvSpPr>
          <p:spPr>
            <a:xfrm>
              <a:off x="6040120" y="4043690"/>
              <a:ext cx="670560" cy="583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rgbClr val="1D323E"/>
                  </a:solidFill>
                  <a:latin typeface="Impact" panose="020B0806030902050204" pitchFamily="34" charset="0"/>
                  <a:cs typeface="黑体" panose="02010609060101010101" charset="-122"/>
                </a:rPr>
                <a:t>03</a:t>
              </a:r>
              <a:endParaRPr lang="en-US" altLang="zh-CN" sz="3200">
                <a:solidFill>
                  <a:srgbClr val="1D323E"/>
                </a:solidFill>
                <a:latin typeface="Impact" panose="020B0806030902050204" pitchFamily="34" charset="0"/>
                <a:cs typeface="黑体" panose="02010609060101010101" charset="-122"/>
              </a:endParaRPr>
            </a:p>
          </p:txBody>
        </p:sp>
      </p:grpSp>
      <p:grpSp>
        <p:nvGrpSpPr>
          <p:cNvPr id="26" name="组合 25"/>
          <p:cNvGrpSpPr/>
          <p:nvPr/>
        </p:nvGrpSpPr>
        <p:grpSpPr>
          <a:xfrm>
            <a:off x="6156960" y="2504081"/>
            <a:ext cx="3916680" cy="1170305"/>
            <a:chOff x="2164" y="3499"/>
            <a:chExt cx="6168" cy="1843"/>
          </a:xfrm>
        </p:grpSpPr>
        <p:sp>
          <p:nvSpPr>
            <p:cNvPr id="27" name="文本框 20"/>
            <p:cNvSpPr txBox="1"/>
            <p:nvPr/>
          </p:nvSpPr>
          <p:spPr>
            <a:xfrm flipH="1">
              <a:off x="2164" y="3499"/>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2. 并列式</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28" name="文本框 22"/>
            <p:cNvSpPr txBox="1"/>
            <p:nvPr/>
          </p:nvSpPr>
          <p:spPr>
            <a:xfrm flipH="1">
              <a:off x="2164" y="4269"/>
              <a:ext cx="6168"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并列式结构又称横式结构，即文章中几个层次之间的关系是平行的。</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grpSp>
        <p:nvGrpSpPr>
          <p:cNvPr id="29" name="组合 28"/>
          <p:cNvGrpSpPr/>
          <p:nvPr/>
        </p:nvGrpSpPr>
        <p:grpSpPr>
          <a:xfrm>
            <a:off x="6858000" y="3872341"/>
            <a:ext cx="4399915" cy="1660525"/>
            <a:chOff x="2164" y="3656"/>
            <a:chExt cx="6929" cy="2615"/>
          </a:xfrm>
        </p:grpSpPr>
        <p:sp>
          <p:nvSpPr>
            <p:cNvPr id="30"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3. 递进式</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31" name="文本框 22"/>
            <p:cNvSpPr txBox="1"/>
            <p:nvPr/>
          </p:nvSpPr>
          <p:spPr>
            <a:xfrm flipH="1">
              <a:off x="2164" y="4269"/>
              <a:ext cx="6929" cy="2002"/>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递进式结构也称纵式结构，即文章是以时间为推移或从因到果等逻辑关系逐层深入展开的结构形式，情况通报、事件通讯、经济诉状等文种常用此种方式。</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二、形式要素</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5" name="椭圆 4"/>
          <p:cNvSpPr/>
          <p:nvPr/>
        </p:nvSpPr>
        <p:spPr>
          <a:xfrm>
            <a:off x="1417320" y="2598430"/>
            <a:ext cx="1691640" cy="169164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cxnSp>
        <p:nvCxnSpPr>
          <p:cNvPr id="6" name="直接连接符 5"/>
          <p:cNvCxnSpPr>
            <a:stCxn id="5" idx="7"/>
            <a:endCxn id="15" idx="3"/>
          </p:cNvCxnSpPr>
          <p:nvPr/>
        </p:nvCxnSpPr>
        <p:spPr>
          <a:xfrm flipV="1">
            <a:off x="2861225" y="2134823"/>
            <a:ext cx="1163293" cy="711342"/>
          </a:xfrm>
          <a:prstGeom prst="line">
            <a:avLst/>
          </a:prstGeom>
        </p:spPr>
        <p:style>
          <a:lnRef idx="2">
            <a:schemeClr val="accent2"/>
          </a:lnRef>
          <a:fillRef idx="1">
            <a:schemeClr val="lt1"/>
          </a:fillRef>
          <a:effectRef idx="0">
            <a:schemeClr val="accent2"/>
          </a:effectRef>
          <a:fontRef idx="minor">
            <a:schemeClr val="dk1"/>
          </a:fontRef>
        </p:style>
      </p:cxnSp>
      <p:cxnSp>
        <p:nvCxnSpPr>
          <p:cNvPr id="8" name="直接连接符 7"/>
          <p:cNvCxnSpPr>
            <a:endCxn id="18" idx="2"/>
          </p:cNvCxnSpPr>
          <p:nvPr/>
        </p:nvCxnSpPr>
        <p:spPr>
          <a:xfrm flipV="1">
            <a:off x="3071813" y="2954614"/>
            <a:ext cx="2251392" cy="482908"/>
          </a:xfrm>
          <a:prstGeom prst="line">
            <a:avLst/>
          </a:prstGeom>
        </p:spPr>
        <p:style>
          <a:lnRef idx="2">
            <a:schemeClr val="accent2"/>
          </a:lnRef>
          <a:fillRef idx="1">
            <a:schemeClr val="lt1"/>
          </a:fillRef>
          <a:effectRef idx="0">
            <a:schemeClr val="accent2"/>
          </a:effectRef>
          <a:fontRef idx="minor">
            <a:schemeClr val="dk1"/>
          </a:fontRef>
        </p:style>
      </p:cxnSp>
      <p:cxnSp>
        <p:nvCxnSpPr>
          <p:cNvPr id="9" name="直接连接符 8"/>
          <p:cNvCxnSpPr>
            <a:endCxn id="22" idx="1"/>
          </p:cNvCxnSpPr>
          <p:nvPr/>
        </p:nvCxnSpPr>
        <p:spPr>
          <a:xfrm>
            <a:off x="3027045" y="3689778"/>
            <a:ext cx="3013075" cy="533401"/>
          </a:xfrm>
          <a:prstGeom prst="line">
            <a:avLst/>
          </a:prstGeom>
        </p:spPr>
        <p:style>
          <a:lnRef idx="2">
            <a:schemeClr val="accent2"/>
          </a:lnRef>
          <a:fillRef idx="1">
            <a:schemeClr val="lt1"/>
          </a:fillRef>
          <a:effectRef idx="0">
            <a:schemeClr val="accent2"/>
          </a:effectRef>
          <a:fontRef idx="minor">
            <a:schemeClr val="dk1"/>
          </a:fontRef>
        </p:style>
      </p:cxnSp>
      <p:grpSp>
        <p:nvGrpSpPr>
          <p:cNvPr id="10" name="组合 9"/>
          <p:cNvGrpSpPr/>
          <p:nvPr/>
        </p:nvGrpSpPr>
        <p:grpSpPr>
          <a:xfrm>
            <a:off x="4760595" y="1306671"/>
            <a:ext cx="6496685" cy="775335"/>
            <a:chOff x="2164" y="3656"/>
            <a:chExt cx="10231" cy="1221"/>
          </a:xfrm>
        </p:grpSpPr>
        <p:sp>
          <p:nvSpPr>
            <p:cNvPr id="11"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fontAlgn="auto">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1. 准确</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12" name="文本框 22"/>
            <p:cNvSpPr txBox="1"/>
            <p:nvPr/>
          </p:nvSpPr>
          <p:spPr>
            <a:xfrm flipH="1">
              <a:off x="2164" y="4269"/>
              <a:ext cx="10231" cy="608"/>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准确是指努力使语言的表达更加符合客观实际，准确无疑，确凿无误。</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sp>
        <p:nvSpPr>
          <p:cNvPr id="13" name="文本框 17"/>
          <p:cNvSpPr txBox="1"/>
          <p:nvPr/>
        </p:nvSpPr>
        <p:spPr>
          <a:xfrm>
            <a:off x="1618297" y="2890391"/>
            <a:ext cx="1289685" cy="107632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a:solidFill>
                  <a:schemeClr val="accent2"/>
                </a:solidFill>
                <a:latin typeface="微软雅黑" panose="020B0503020204020204" pitchFamily="34" charset="-122"/>
                <a:ea typeface="微软雅黑" panose="020B0503020204020204" pitchFamily="34" charset="-122"/>
                <a:cs typeface="黑体" panose="02010609060101010101" charset="-122"/>
              </a:rPr>
              <a:t>（二）语言</a:t>
            </a:r>
            <a:endParaRPr lang="zh-CN" altLang="en-US" sz="3200">
              <a:solidFill>
                <a:schemeClr val="accent2"/>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14" name="组合 13"/>
          <p:cNvGrpSpPr/>
          <p:nvPr/>
        </p:nvGrpSpPr>
        <p:grpSpPr>
          <a:xfrm>
            <a:off x="3921760" y="1535906"/>
            <a:ext cx="701675" cy="701675"/>
            <a:chOff x="3921760" y="1247150"/>
            <a:chExt cx="701675" cy="701675"/>
          </a:xfrm>
        </p:grpSpPr>
        <p:sp>
          <p:nvSpPr>
            <p:cNvPr id="15" name="椭圆 14"/>
            <p:cNvSpPr/>
            <p:nvPr/>
          </p:nvSpPr>
          <p:spPr>
            <a:xfrm>
              <a:off x="3921760" y="1247150"/>
              <a:ext cx="701675" cy="701675"/>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16" name="文本框 18"/>
            <p:cNvSpPr txBox="1"/>
            <p:nvPr/>
          </p:nvSpPr>
          <p:spPr>
            <a:xfrm>
              <a:off x="3937000" y="1306205"/>
              <a:ext cx="670560" cy="5835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dirty="0">
                  <a:solidFill>
                    <a:schemeClr val="accent2"/>
                  </a:solidFill>
                  <a:latin typeface="Impact" panose="020B0806030902050204" pitchFamily="34" charset="0"/>
                  <a:cs typeface="黑体" panose="02010609060101010101" charset="-122"/>
                </a:rPr>
                <a:t>01</a:t>
              </a:r>
              <a:endParaRPr lang="en-US" altLang="zh-CN" sz="3200" dirty="0">
                <a:solidFill>
                  <a:schemeClr val="accent2"/>
                </a:solidFill>
                <a:latin typeface="Impact" panose="020B0806030902050204" pitchFamily="34" charset="0"/>
                <a:cs typeface="黑体" panose="02010609060101010101" charset="-122"/>
              </a:endParaRPr>
            </a:p>
          </p:txBody>
        </p:sp>
      </p:grpSp>
      <p:grpSp>
        <p:nvGrpSpPr>
          <p:cNvPr id="17" name="组合 16"/>
          <p:cNvGrpSpPr/>
          <p:nvPr/>
        </p:nvGrpSpPr>
        <p:grpSpPr>
          <a:xfrm>
            <a:off x="5323205" y="2603776"/>
            <a:ext cx="701675" cy="701675"/>
            <a:chOff x="5323205" y="2395230"/>
            <a:chExt cx="701675" cy="701675"/>
          </a:xfrm>
        </p:grpSpPr>
        <p:sp>
          <p:nvSpPr>
            <p:cNvPr id="18" name="椭圆 17"/>
            <p:cNvSpPr/>
            <p:nvPr/>
          </p:nvSpPr>
          <p:spPr>
            <a:xfrm>
              <a:off x="5323205" y="2395230"/>
              <a:ext cx="701675" cy="701675"/>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19" name="文本框 19"/>
            <p:cNvSpPr txBox="1"/>
            <p:nvPr/>
          </p:nvSpPr>
          <p:spPr>
            <a:xfrm>
              <a:off x="5339080" y="2454285"/>
              <a:ext cx="670560" cy="5835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chemeClr val="accent2"/>
                  </a:solidFill>
                  <a:latin typeface="Impact" panose="020B0806030902050204" pitchFamily="34" charset="0"/>
                  <a:cs typeface="黑体" panose="02010609060101010101" charset="-122"/>
                </a:rPr>
                <a:t>02</a:t>
              </a:r>
              <a:endParaRPr lang="en-US" altLang="zh-CN" sz="3200">
                <a:solidFill>
                  <a:schemeClr val="accent2"/>
                </a:solidFill>
                <a:latin typeface="Impact" panose="020B0806030902050204" pitchFamily="34" charset="0"/>
                <a:cs typeface="黑体" panose="02010609060101010101" charset="-122"/>
              </a:endParaRPr>
            </a:p>
          </p:txBody>
        </p:sp>
      </p:grpSp>
      <p:grpSp>
        <p:nvGrpSpPr>
          <p:cNvPr id="20" name="组合 19"/>
          <p:cNvGrpSpPr/>
          <p:nvPr/>
        </p:nvGrpSpPr>
        <p:grpSpPr>
          <a:xfrm>
            <a:off x="6024880" y="3872341"/>
            <a:ext cx="701675" cy="701675"/>
            <a:chOff x="6024880" y="3984635"/>
            <a:chExt cx="701675" cy="701675"/>
          </a:xfrm>
        </p:grpSpPr>
        <p:sp>
          <p:nvSpPr>
            <p:cNvPr id="21" name="椭圆 20"/>
            <p:cNvSpPr/>
            <p:nvPr/>
          </p:nvSpPr>
          <p:spPr>
            <a:xfrm>
              <a:off x="6024880" y="3984635"/>
              <a:ext cx="701675" cy="701675"/>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cs typeface="黑体" panose="02010609060101010101" charset="-122"/>
              </a:endParaRPr>
            </a:p>
          </p:txBody>
        </p:sp>
        <p:sp>
          <p:nvSpPr>
            <p:cNvPr id="22" name="文本框 20"/>
            <p:cNvSpPr txBox="1"/>
            <p:nvPr/>
          </p:nvSpPr>
          <p:spPr>
            <a:xfrm>
              <a:off x="6040120" y="4043690"/>
              <a:ext cx="670560" cy="5835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a:solidFill>
                    <a:schemeClr val="accent2"/>
                  </a:solidFill>
                  <a:latin typeface="Impact" panose="020B0806030902050204" pitchFamily="34" charset="0"/>
                  <a:cs typeface="黑体" panose="02010609060101010101" charset="-122"/>
                </a:rPr>
                <a:t>03</a:t>
              </a:r>
              <a:endParaRPr lang="en-US" altLang="zh-CN" sz="3200">
                <a:solidFill>
                  <a:schemeClr val="accent2"/>
                </a:solidFill>
                <a:latin typeface="Impact" panose="020B0806030902050204" pitchFamily="34" charset="0"/>
                <a:cs typeface="黑体" panose="02010609060101010101" charset="-122"/>
              </a:endParaRPr>
            </a:p>
          </p:txBody>
        </p:sp>
      </p:grpSp>
      <p:grpSp>
        <p:nvGrpSpPr>
          <p:cNvPr id="26" name="组合 25"/>
          <p:cNvGrpSpPr/>
          <p:nvPr/>
        </p:nvGrpSpPr>
        <p:grpSpPr>
          <a:xfrm>
            <a:off x="6156960" y="2494556"/>
            <a:ext cx="4826635" cy="884555"/>
            <a:chOff x="2164" y="3484"/>
            <a:chExt cx="7601" cy="1393"/>
          </a:xfrm>
        </p:grpSpPr>
        <p:sp>
          <p:nvSpPr>
            <p:cNvPr id="27" name="文本框 20"/>
            <p:cNvSpPr txBox="1"/>
            <p:nvPr/>
          </p:nvSpPr>
          <p:spPr>
            <a:xfrm flipH="1">
              <a:off x="2164" y="3484"/>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2. 简明</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28" name="文本框 22"/>
            <p:cNvSpPr txBox="1"/>
            <p:nvPr/>
          </p:nvSpPr>
          <p:spPr>
            <a:xfrm flipH="1">
              <a:off x="2164" y="4269"/>
              <a:ext cx="7601" cy="608"/>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简明即简洁明了，就是要浮词净尽，不蔓不枝。</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grpSp>
        <p:nvGrpSpPr>
          <p:cNvPr id="29" name="组合 28"/>
          <p:cNvGrpSpPr/>
          <p:nvPr/>
        </p:nvGrpSpPr>
        <p:grpSpPr>
          <a:xfrm>
            <a:off x="6858000" y="3872341"/>
            <a:ext cx="4399915" cy="1070610"/>
            <a:chOff x="2164" y="3656"/>
            <a:chExt cx="6929" cy="1686"/>
          </a:xfrm>
        </p:grpSpPr>
        <p:sp>
          <p:nvSpPr>
            <p:cNvPr id="30" name="文本框 20"/>
            <p:cNvSpPr txBox="1"/>
            <p:nvPr/>
          </p:nvSpPr>
          <p:spPr>
            <a:xfrm flipH="1">
              <a:off x="2164" y="3656"/>
              <a:ext cx="3482" cy="725"/>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20000"/>
                </a:lnSpc>
              </a:pPr>
              <a:r>
                <a:rPr lang="zh-CN" altLang="en-US" sz="2000" b="1">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rPr>
                <a:t>3. 朴实和庄重</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Arial" panose="020B0604020202020204" pitchFamily="34" charset="0"/>
              </a:endParaRPr>
            </a:p>
          </p:txBody>
        </p:sp>
        <p:sp>
          <p:nvSpPr>
            <p:cNvPr id="31" name="文本框 22"/>
            <p:cNvSpPr txBox="1"/>
            <p:nvPr/>
          </p:nvSpPr>
          <p:spPr>
            <a:xfrm flipH="1">
              <a:off x="2164" y="4269"/>
              <a:ext cx="6929" cy="1073"/>
            </a:xfrm>
            <a:prstGeom prst="rect">
              <a:avLst/>
            </a:prstGeom>
            <a:noFill/>
            <a:ln w="9525">
              <a:noFill/>
              <a:miter/>
            </a:ln>
            <a:effectLst>
              <a:outerShdw sx="999" sy="999" algn="ctr" rotWithShape="0">
                <a:srgbClr val="000000"/>
              </a:outerShdw>
            </a:effectLst>
          </p:spPr>
          <p:txBody>
            <a:bodyPr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应用文是处理事务的工具，又是沟通信息的基本方式，因此，强调用语要朴实和庄重。</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二、形式要素</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903605" y="1052195"/>
            <a:ext cx="2901315" cy="368300"/>
          </a:xfrm>
          <a:prstGeom prst="rect">
            <a:avLst/>
          </a:prstGeom>
          <a:noFill/>
        </p:spPr>
        <p:txBody>
          <a:bodyPr wrap="square" rtlCol="0">
            <a:spAutoFit/>
            <a:scene3d>
              <a:camera prst="orthographicFront"/>
              <a:lightRig rig="threePt" dir="t"/>
            </a:scene3d>
          </a:bodyPr>
          <a:p>
            <a:r>
              <a:rPr lang="zh-CN" altLang="en-US" b="1">
                <a:ln/>
                <a:solidFill>
                  <a:schemeClr val="accent1"/>
                </a:solidFill>
                <a:effectLst>
                  <a:outerShdw blurRad="38100" dist="25400" dir="5400000" algn="ctr" rotWithShape="0">
                    <a:srgbClr val="6E747A">
                      <a:alpha val="43000"/>
                    </a:srgbClr>
                  </a:outerShdw>
                </a:effectLst>
                <a:cs typeface="黑体" panose="02010609060101010101" charset="-122"/>
              </a:rPr>
              <a:t>（三）表达方式</a:t>
            </a:r>
            <a:endParaRPr lang="zh-CN" altLang="en-US" b="1">
              <a:ln/>
              <a:solidFill>
                <a:schemeClr val="accent1"/>
              </a:solidFill>
              <a:effectLst>
                <a:outerShdw blurRad="38100" dist="25400" dir="5400000" algn="ctr" rotWithShape="0">
                  <a:srgbClr val="6E747A">
                    <a:alpha val="43000"/>
                  </a:srgbClr>
                </a:outerShdw>
              </a:effectLst>
              <a:cs typeface="黑体" panose="02010609060101010101" charset="-122"/>
            </a:endParaRPr>
          </a:p>
        </p:txBody>
      </p:sp>
      <p:sp>
        <p:nvSpPr>
          <p:cNvPr id="3" name="圆角矩形 4"/>
          <p:cNvSpPr/>
          <p:nvPr>
            <p:custDataLst>
              <p:tags r:id="rId1"/>
            </p:custDataLst>
          </p:nvPr>
        </p:nvSpPr>
        <p:spPr>
          <a:xfrm>
            <a:off x="546100" y="1604010"/>
            <a:ext cx="2646045" cy="3917315"/>
          </a:xfrm>
          <a:prstGeom prst="roundRect">
            <a:avLst/>
          </a:prstGeom>
          <a:solidFill>
            <a:srgbClr val="D87F82"/>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90000" lnSpcReduction="10000"/>
          </a:bodyPr>
          <a:lstStyle/>
          <a:p>
            <a:pPr lvl="0" algn="l" fontAlgn="auto">
              <a:lnSpc>
                <a:spcPct val="150000"/>
              </a:lnSpc>
              <a:defRPr/>
            </a:pPr>
            <a:r>
              <a:rPr lang="zh-CN" altLang="en-US" sz="2000" b="1" kern="0" dirty="0">
                <a:solidFill>
                  <a:srgbClr val="FFFFFF"/>
                </a:solidFill>
                <a:cs typeface="黑体" panose="02010609060101010101" charset="-122"/>
              </a:rPr>
              <a:t>1. 记叙</a:t>
            </a:r>
            <a:endParaRPr lang="zh-CN" altLang="en-US" sz="2000" b="1" kern="0" dirty="0">
              <a:solidFill>
                <a:srgbClr val="FFFFFF"/>
              </a:solidFill>
              <a:cs typeface="黑体" panose="02010609060101010101" charset="-122"/>
            </a:endParaRPr>
          </a:p>
          <a:p>
            <a:pPr lvl="0" algn="l" fontAlgn="auto">
              <a:lnSpc>
                <a:spcPct val="150000"/>
              </a:lnSpc>
              <a:defRPr/>
            </a:pPr>
            <a:r>
              <a:rPr lang="zh-CN" altLang="en-US" kern="0" dirty="0">
                <a:solidFill>
                  <a:srgbClr val="FFFFFF"/>
                </a:solidFill>
                <a:cs typeface="黑体" panose="02010609060101010101" charset="-122"/>
              </a:rPr>
              <a:t>记叙也称叙述，主要用来交代事物的基本情况，事件发生、发展与变化的过程，介绍人物的经历和事迹，说明问题的来龙去脉、原因与结果等。完整的叙述包括时间、地点、人物、事件、原因、结果六要素。</a:t>
            </a:r>
            <a:endParaRPr lang="zh-CN" altLang="en-US" kern="0" dirty="0">
              <a:solidFill>
                <a:srgbClr val="FFFFFF"/>
              </a:solidFill>
              <a:cs typeface="黑体" panose="02010609060101010101" charset="-122"/>
            </a:endParaRPr>
          </a:p>
        </p:txBody>
      </p:sp>
      <p:sp>
        <p:nvSpPr>
          <p:cNvPr id="23" name="圆角矩形 5"/>
          <p:cNvSpPr/>
          <p:nvPr>
            <p:custDataLst>
              <p:tags r:id="rId2"/>
            </p:custDataLst>
          </p:nvPr>
        </p:nvSpPr>
        <p:spPr>
          <a:xfrm>
            <a:off x="4715510" y="1604010"/>
            <a:ext cx="2646045" cy="3917315"/>
          </a:xfrm>
          <a:prstGeom prst="roundRect">
            <a:avLst/>
          </a:prstGeom>
          <a:solidFill>
            <a:srgbClr val="82B3B7"/>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lnSpcReduction="10000"/>
          </a:bodyPr>
          <a:lstStyle/>
          <a:p>
            <a:pPr lvl="0" algn="l" fontAlgn="auto">
              <a:lnSpc>
                <a:spcPct val="150000"/>
              </a:lnSpc>
              <a:defRPr/>
            </a:pPr>
            <a:r>
              <a:rPr lang="zh-CN" altLang="en-US" b="1" kern="0" dirty="0">
                <a:solidFill>
                  <a:srgbClr val="FFFFFF"/>
                </a:solidFill>
                <a:cs typeface="黑体" panose="02010609060101010101" charset="-122"/>
              </a:rPr>
              <a:t>2. 说明</a:t>
            </a:r>
            <a:endParaRPr lang="zh-CN" altLang="en-US" b="1" kern="0" dirty="0">
              <a:solidFill>
                <a:srgbClr val="FFFFFF"/>
              </a:solidFill>
              <a:cs typeface="黑体" panose="02010609060101010101" charset="-122"/>
            </a:endParaRPr>
          </a:p>
          <a:p>
            <a:pPr lvl="0" algn="l" fontAlgn="auto">
              <a:lnSpc>
                <a:spcPct val="150000"/>
              </a:lnSpc>
              <a:defRPr/>
            </a:pPr>
            <a:r>
              <a:rPr lang="zh-CN" altLang="en-US" kern="0" dirty="0">
                <a:solidFill>
                  <a:srgbClr val="FFFFFF"/>
                </a:solidFill>
                <a:cs typeface="黑体" panose="02010609060101010101" charset="-122"/>
              </a:rPr>
              <a:t>说明，即阐述和解说。在应用文写作中，说明往往在陈述或议论过程中出现，主要用于解说事物的形态、构造、性质、特征、成因、关系、功用等。</a:t>
            </a:r>
            <a:endParaRPr lang="zh-CN" altLang="en-US" kern="0" dirty="0">
              <a:solidFill>
                <a:srgbClr val="FFFFFF"/>
              </a:solidFill>
              <a:cs typeface="黑体" panose="02010609060101010101" charset="-122"/>
            </a:endParaRPr>
          </a:p>
        </p:txBody>
      </p:sp>
      <p:sp>
        <p:nvSpPr>
          <p:cNvPr id="24" name="圆角矩形 6"/>
          <p:cNvSpPr/>
          <p:nvPr>
            <p:custDataLst>
              <p:tags r:id="rId3"/>
            </p:custDataLst>
          </p:nvPr>
        </p:nvSpPr>
        <p:spPr>
          <a:xfrm>
            <a:off x="8884920" y="1604010"/>
            <a:ext cx="2646045" cy="3917315"/>
          </a:xfrm>
          <a:prstGeom prst="roundRect">
            <a:avLst/>
          </a:prstGeom>
          <a:solidFill>
            <a:srgbClr val="BC353E"/>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90000" lnSpcReduction="10000"/>
          </a:bodyPr>
          <a:lstStyle/>
          <a:p>
            <a:pPr lvl="0" algn="l" fontAlgn="auto">
              <a:lnSpc>
                <a:spcPct val="150000"/>
              </a:lnSpc>
              <a:defRPr/>
            </a:pPr>
            <a:r>
              <a:rPr lang="zh-CN" altLang="en-US" sz="2000" b="1" kern="0" dirty="0">
                <a:solidFill>
                  <a:srgbClr val="FFFFFF"/>
                </a:solidFill>
                <a:cs typeface="黑体" panose="02010609060101010101" charset="-122"/>
              </a:rPr>
              <a:t>3. 议论</a:t>
            </a:r>
            <a:endParaRPr lang="zh-CN" altLang="en-US" sz="2000" b="1" kern="0" dirty="0">
              <a:solidFill>
                <a:srgbClr val="FFFFFF"/>
              </a:solidFill>
              <a:cs typeface="黑体" panose="02010609060101010101" charset="-122"/>
            </a:endParaRPr>
          </a:p>
          <a:p>
            <a:pPr lvl="0" algn="l" fontAlgn="auto">
              <a:lnSpc>
                <a:spcPct val="150000"/>
              </a:lnSpc>
              <a:defRPr/>
            </a:pPr>
            <a:r>
              <a:rPr lang="zh-CN" altLang="en-US" kern="0" dirty="0">
                <a:solidFill>
                  <a:srgbClr val="FFFFFF"/>
                </a:solidFill>
                <a:cs typeface="黑体" panose="02010609060101010101" charset="-122"/>
              </a:rPr>
              <a:t>议论，指对客观事物进行分析，做出评价或判断，表明立场、观点和态度。议论有“三要素”，即论点、论据和论证。议论要言之有理，以理服人，就必须做到论点正确，论据充分，论证严密。</a:t>
            </a:r>
            <a:endParaRPr lang="zh-CN" altLang="en-US" kern="0" dirty="0">
              <a:solidFill>
                <a:srgbClr val="FFFFFF"/>
              </a:solidFill>
              <a:cs typeface="黑体" panose="02010609060101010101" charset="-122"/>
            </a:endParaRPr>
          </a:p>
        </p:txBody>
      </p:sp>
      <p:sp>
        <p:nvSpPr>
          <p:cNvPr id="7" name="右箭头 13"/>
          <p:cNvSpPr/>
          <p:nvPr>
            <p:custDataLst>
              <p:tags r:id="rId4"/>
            </p:custDataLst>
          </p:nvPr>
        </p:nvSpPr>
        <p:spPr>
          <a:xfrm>
            <a:off x="3471474" y="1792556"/>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cs typeface="黑体" panose="02010609060101010101" charset="-122"/>
            </a:endParaRPr>
          </a:p>
        </p:txBody>
      </p:sp>
      <p:sp>
        <p:nvSpPr>
          <p:cNvPr id="32" name="右箭头 14"/>
          <p:cNvSpPr/>
          <p:nvPr>
            <p:custDataLst>
              <p:tags r:id="rId5"/>
            </p:custDataLst>
          </p:nvPr>
        </p:nvSpPr>
        <p:spPr>
          <a:xfrm>
            <a:off x="7640964" y="1792556"/>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4984750" y="2994660"/>
            <a:ext cx="5272405" cy="13220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学习应用文写作的意义及方法</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149090"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一、学习应用文写作的意义</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60" name="Freeform 14"/>
          <p:cNvSpPr/>
          <p:nvPr>
            <p:custDataLst>
              <p:tags r:id="rId1"/>
            </p:custDataLst>
          </p:nvPr>
        </p:nvSpPr>
        <p:spPr bwMode="auto">
          <a:xfrm>
            <a:off x="4593357" y="1821642"/>
            <a:ext cx="1938243" cy="2449462"/>
          </a:xfrm>
          <a:custGeom>
            <a:avLst/>
            <a:gdLst>
              <a:gd name="T0" fmla="*/ 79 w 783"/>
              <a:gd name="T1" fmla="*/ 981 h 990"/>
              <a:gd name="T2" fmla="*/ 147 w 783"/>
              <a:gd name="T3" fmla="*/ 953 h 990"/>
              <a:gd name="T4" fmla="*/ 198 w 783"/>
              <a:gd name="T5" fmla="*/ 930 h 990"/>
              <a:gd name="T6" fmla="*/ 219 w 783"/>
              <a:gd name="T7" fmla="*/ 906 h 990"/>
              <a:gd name="T8" fmla="*/ 199 w 783"/>
              <a:gd name="T9" fmla="*/ 872 h 990"/>
              <a:gd name="T10" fmla="*/ 177 w 783"/>
              <a:gd name="T11" fmla="*/ 826 h 990"/>
              <a:gd name="T12" fmla="*/ 189 w 783"/>
              <a:gd name="T13" fmla="*/ 786 h 990"/>
              <a:gd name="T14" fmla="*/ 218 w 783"/>
              <a:gd name="T15" fmla="*/ 765 h 990"/>
              <a:gd name="T16" fmla="*/ 245 w 783"/>
              <a:gd name="T17" fmla="*/ 763 h 990"/>
              <a:gd name="T18" fmla="*/ 278 w 783"/>
              <a:gd name="T19" fmla="*/ 779 h 990"/>
              <a:gd name="T20" fmla="*/ 299 w 783"/>
              <a:gd name="T21" fmla="*/ 817 h 990"/>
              <a:gd name="T22" fmla="*/ 303 w 783"/>
              <a:gd name="T23" fmla="*/ 837 h 990"/>
              <a:gd name="T24" fmla="*/ 313 w 783"/>
              <a:gd name="T25" fmla="*/ 849 h 990"/>
              <a:gd name="T26" fmla="*/ 333 w 783"/>
              <a:gd name="T27" fmla="*/ 853 h 990"/>
              <a:gd name="T28" fmla="*/ 384 w 783"/>
              <a:gd name="T29" fmla="*/ 821 h 990"/>
              <a:gd name="T30" fmla="*/ 462 w 783"/>
              <a:gd name="T31" fmla="*/ 769 h 990"/>
              <a:gd name="T32" fmla="*/ 477 w 783"/>
              <a:gd name="T33" fmla="*/ 760 h 990"/>
              <a:gd name="T34" fmla="*/ 456 w 783"/>
              <a:gd name="T35" fmla="*/ 672 h 990"/>
              <a:gd name="T36" fmla="*/ 644 w 783"/>
              <a:gd name="T37" fmla="*/ 484 h 990"/>
              <a:gd name="T38" fmla="*/ 666 w 783"/>
              <a:gd name="T39" fmla="*/ 485 h 990"/>
              <a:gd name="T40" fmla="*/ 664 w 783"/>
              <a:gd name="T41" fmla="*/ 468 h 990"/>
              <a:gd name="T42" fmla="*/ 654 w 783"/>
              <a:gd name="T43" fmla="*/ 374 h 990"/>
              <a:gd name="T44" fmla="*/ 650 w 783"/>
              <a:gd name="T45" fmla="*/ 315 h 990"/>
              <a:gd name="T46" fmla="*/ 663 w 783"/>
              <a:gd name="T47" fmla="*/ 298 h 990"/>
              <a:gd name="T48" fmla="*/ 678 w 783"/>
              <a:gd name="T49" fmla="*/ 296 h 990"/>
              <a:gd name="T50" fmla="*/ 698 w 783"/>
              <a:gd name="T51" fmla="*/ 301 h 990"/>
              <a:gd name="T52" fmla="*/ 741 w 783"/>
              <a:gd name="T53" fmla="*/ 300 h 990"/>
              <a:gd name="T54" fmla="*/ 771 w 783"/>
              <a:gd name="T55" fmla="*/ 279 h 990"/>
              <a:gd name="T56" fmla="*/ 781 w 783"/>
              <a:gd name="T57" fmla="*/ 254 h 990"/>
              <a:gd name="T58" fmla="*/ 776 w 783"/>
              <a:gd name="T59" fmla="*/ 218 h 990"/>
              <a:gd name="T60" fmla="*/ 746 w 783"/>
              <a:gd name="T61" fmla="*/ 189 h 990"/>
              <a:gd name="T62" fmla="*/ 696 w 783"/>
              <a:gd name="T63" fmla="*/ 187 h 990"/>
              <a:gd name="T64" fmla="*/ 655 w 783"/>
              <a:gd name="T65" fmla="*/ 189 h 990"/>
              <a:gd name="T66" fmla="*/ 644 w 783"/>
              <a:gd name="T67" fmla="*/ 159 h 990"/>
              <a:gd name="T68" fmla="*/ 647 w 783"/>
              <a:gd name="T69" fmla="*/ 103 h 990"/>
              <a:gd name="T70" fmla="*/ 654 w 783"/>
              <a:gd name="T71" fmla="*/ 31 h 990"/>
              <a:gd name="T72" fmla="*/ 660 w 783"/>
              <a:gd name="T73" fmla="*/ 4 h 990"/>
              <a:gd name="T74" fmla="*/ 660 w 783"/>
              <a:gd name="T75" fmla="*/ 0 h 990"/>
              <a:gd name="T76" fmla="*/ 522 w 783"/>
              <a:gd name="T77" fmla="*/ 0 h 990"/>
              <a:gd name="T78" fmla="*/ 445 w 783"/>
              <a:gd name="T79" fmla="*/ 173 h 990"/>
              <a:gd name="T80" fmla="*/ 310 w 783"/>
              <a:gd name="T81" fmla="*/ 252 h 990"/>
              <a:gd name="T82" fmla="*/ 121 w 783"/>
              <a:gd name="T83" fmla="*/ 231 h 990"/>
              <a:gd name="T84" fmla="*/ 0 w 783"/>
              <a:gd name="T85" fmla="*/ 441 h 990"/>
              <a:gd name="T86" fmla="*/ 113 w 783"/>
              <a:gd name="T87" fmla="*/ 594 h 990"/>
              <a:gd name="T88" fmla="*/ 112 w 783"/>
              <a:gd name="T89" fmla="*/ 751 h 990"/>
              <a:gd name="T90" fmla="*/ 0 w 783"/>
              <a:gd name="T91" fmla="*/ 904 h 990"/>
              <a:gd name="T92" fmla="*/ 50 w 783"/>
              <a:gd name="T93" fmla="*/ 990 h 990"/>
              <a:gd name="T94" fmla="*/ 53 w 783"/>
              <a:gd name="T95" fmla="*/ 989 h 990"/>
              <a:gd name="T96" fmla="*/ 79 w 783"/>
              <a:gd name="T97" fmla="*/ 981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3" h="990">
                <a:moveTo>
                  <a:pt x="79" y="981"/>
                </a:moveTo>
                <a:cubicBezTo>
                  <a:pt x="88" y="978"/>
                  <a:pt x="125" y="963"/>
                  <a:pt x="147" y="953"/>
                </a:cubicBezTo>
                <a:cubicBezTo>
                  <a:pt x="168" y="943"/>
                  <a:pt x="189" y="934"/>
                  <a:pt x="198" y="930"/>
                </a:cubicBezTo>
                <a:cubicBezTo>
                  <a:pt x="206" y="927"/>
                  <a:pt x="220" y="918"/>
                  <a:pt x="219" y="906"/>
                </a:cubicBezTo>
                <a:cubicBezTo>
                  <a:pt x="218" y="895"/>
                  <a:pt x="215" y="885"/>
                  <a:pt x="199" y="872"/>
                </a:cubicBezTo>
                <a:cubicBezTo>
                  <a:pt x="182" y="858"/>
                  <a:pt x="179" y="833"/>
                  <a:pt x="177" y="826"/>
                </a:cubicBezTo>
                <a:cubicBezTo>
                  <a:pt x="176" y="820"/>
                  <a:pt x="180" y="799"/>
                  <a:pt x="189" y="786"/>
                </a:cubicBezTo>
                <a:cubicBezTo>
                  <a:pt x="198" y="774"/>
                  <a:pt x="213" y="767"/>
                  <a:pt x="218" y="765"/>
                </a:cubicBezTo>
                <a:cubicBezTo>
                  <a:pt x="223" y="763"/>
                  <a:pt x="239" y="761"/>
                  <a:pt x="245" y="763"/>
                </a:cubicBezTo>
                <a:cubicBezTo>
                  <a:pt x="250" y="764"/>
                  <a:pt x="271" y="770"/>
                  <a:pt x="278" y="779"/>
                </a:cubicBezTo>
                <a:cubicBezTo>
                  <a:pt x="284" y="787"/>
                  <a:pt x="295" y="799"/>
                  <a:pt x="299" y="817"/>
                </a:cubicBezTo>
                <a:cubicBezTo>
                  <a:pt x="302" y="834"/>
                  <a:pt x="302" y="833"/>
                  <a:pt x="303" y="837"/>
                </a:cubicBezTo>
                <a:cubicBezTo>
                  <a:pt x="305" y="841"/>
                  <a:pt x="309" y="847"/>
                  <a:pt x="313" y="849"/>
                </a:cubicBezTo>
                <a:cubicBezTo>
                  <a:pt x="316" y="851"/>
                  <a:pt x="323" y="856"/>
                  <a:pt x="333" y="853"/>
                </a:cubicBezTo>
                <a:cubicBezTo>
                  <a:pt x="343" y="850"/>
                  <a:pt x="370" y="832"/>
                  <a:pt x="384" y="821"/>
                </a:cubicBezTo>
                <a:cubicBezTo>
                  <a:pt x="397" y="811"/>
                  <a:pt x="424" y="794"/>
                  <a:pt x="462" y="769"/>
                </a:cubicBezTo>
                <a:cubicBezTo>
                  <a:pt x="477" y="760"/>
                  <a:pt x="477" y="760"/>
                  <a:pt x="477" y="760"/>
                </a:cubicBezTo>
                <a:cubicBezTo>
                  <a:pt x="463" y="733"/>
                  <a:pt x="456" y="704"/>
                  <a:pt x="456" y="672"/>
                </a:cubicBezTo>
                <a:cubicBezTo>
                  <a:pt x="456" y="568"/>
                  <a:pt x="540" y="484"/>
                  <a:pt x="644" y="484"/>
                </a:cubicBezTo>
                <a:cubicBezTo>
                  <a:pt x="651" y="484"/>
                  <a:pt x="659" y="484"/>
                  <a:pt x="666" y="485"/>
                </a:cubicBezTo>
                <a:cubicBezTo>
                  <a:pt x="664" y="468"/>
                  <a:pt x="664" y="468"/>
                  <a:pt x="664" y="468"/>
                </a:cubicBezTo>
                <a:cubicBezTo>
                  <a:pt x="660" y="423"/>
                  <a:pt x="658" y="391"/>
                  <a:pt x="654" y="374"/>
                </a:cubicBezTo>
                <a:cubicBezTo>
                  <a:pt x="651" y="357"/>
                  <a:pt x="648" y="325"/>
                  <a:pt x="650" y="315"/>
                </a:cubicBezTo>
                <a:cubicBezTo>
                  <a:pt x="652" y="305"/>
                  <a:pt x="659" y="300"/>
                  <a:pt x="663" y="298"/>
                </a:cubicBezTo>
                <a:cubicBezTo>
                  <a:pt x="666" y="297"/>
                  <a:pt x="674" y="296"/>
                  <a:pt x="678" y="296"/>
                </a:cubicBezTo>
                <a:cubicBezTo>
                  <a:pt x="682" y="297"/>
                  <a:pt x="681" y="297"/>
                  <a:pt x="698" y="301"/>
                </a:cubicBezTo>
                <a:cubicBezTo>
                  <a:pt x="715" y="306"/>
                  <a:pt x="731" y="302"/>
                  <a:pt x="741" y="300"/>
                </a:cubicBezTo>
                <a:cubicBezTo>
                  <a:pt x="752" y="299"/>
                  <a:pt x="767" y="283"/>
                  <a:pt x="771" y="279"/>
                </a:cubicBezTo>
                <a:cubicBezTo>
                  <a:pt x="775" y="274"/>
                  <a:pt x="781" y="259"/>
                  <a:pt x="781" y="254"/>
                </a:cubicBezTo>
                <a:cubicBezTo>
                  <a:pt x="781" y="248"/>
                  <a:pt x="783" y="232"/>
                  <a:pt x="776" y="218"/>
                </a:cubicBezTo>
                <a:cubicBezTo>
                  <a:pt x="769" y="204"/>
                  <a:pt x="752" y="191"/>
                  <a:pt x="746" y="189"/>
                </a:cubicBezTo>
                <a:cubicBezTo>
                  <a:pt x="739" y="188"/>
                  <a:pt x="716" y="179"/>
                  <a:pt x="696" y="187"/>
                </a:cubicBezTo>
                <a:cubicBezTo>
                  <a:pt x="676" y="196"/>
                  <a:pt x="666" y="193"/>
                  <a:pt x="655" y="189"/>
                </a:cubicBezTo>
                <a:cubicBezTo>
                  <a:pt x="645" y="185"/>
                  <a:pt x="643" y="169"/>
                  <a:pt x="644" y="159"/>
                </a:cubicBezTo>
                <a:cubicBezTo>
                  <a:pt x="645" y="150"/>
                  <a:pt x="646" y="127"/>
                  <a:pt x="647" y="103"/>
                </a:cubicBezTo>
                <a:cubicBezTo>
                  <a:pt x="649" y="80"/>
                  <a:pt x="653" y="39"/>
                  <a:pt x="654" y="31"/>
                </a:cubicBezTo>
                <a:cubicBezTo>
                  <a:pt x="656" y="22"/>
                  <a:pt x="659" y="8"/>
                  <a:pt x="660" y="4"/>
                </a:cubicBezTo>
                <a:cubicBezTo>
                  <a:pt x="660" y="3"/>
                  <a:pt x="660" y="2"/>
                  <a:pt x="660" y="0"/>
                </a:cubicBezTo>
                <a:cubicBezTo>
                  <a:pt x="522" y="0"/>
                  <a:pt x="522" y="0"/>
                  <a:pt x="522" y="0"/>
                </a:cubicBezTo>
                <a:cubicBezTo>
                  <a:pt x="445" y="173"/>
                  <a:pt x="445" y="173"/>
                  <a:pt x="445" y="173"/>
                </a:cubicBezTo>
                <a:cubicBezTo>
                  <a:pt x="310" y="252"/>
                  <a:pt x="310" y="252"/>
                  <a:pt x="310" y="252"/>
                </a:cubicBezTo>
                <a:cubicBezTo>
                  <a:pt x="121" y="231"/>
                  <a:pt x="121" y="231"/>
                  <a:pt x="121" y="231"/>
                </a:cubicBezTo>
                <a:cubicBezTo>
                  <a:pt x="0" y="441"/>
                  <a:pt x="0" y="441"/>
                  <a:pt x="0" y="441"/>
                </a:cubicBezTo>
                <a:cubicBezTo>
                  <a:pt x="113" y="594"/>
                  <a:pt x="113" y="594"/>
                  <a:pt x="113" y="594"/>
                </a:cubicBezTo>
                <a:cubicBezTo>
                  <a:pt x="112" y="751"/>
                  <a:pt x="112" y="751"/>
                  <a:pt x="112" y="751"/>
                </a:cubicBezTo>
                <a:cubicBezTo>
                  <a:pt x="0" y="904"/>
                  <a:pt x="0" y="904"/>
                  <a:pt x="0" y="904"/>
                </a:cubicBezTo>
                <a:cubicBezTo>
                  <a:pt x="50" y="990"/>
                  <a:pt x="50" y="990"/>
                  <a:pt x="50" y="990"/>
                </a:cubicBezTo>
                <a:cubicBezTo>
                  <a:pt x="51" y="989"/>
                  <a:pt x="52" y="989"/>
                  <a:pt x="53" y="989"/>
                </a:cubicBezTo>
                <a:cubicBezTo>
                  <a:pt x="57" y="987"/>
                  <a:pt x="71" y="984"/>
                  <a:pt x="79" y="981"/>
                </a:cubicBezTo>
                <a:close/>
              </a:path>
            </a:pathLst>
          </a:custGeom>
          <a:solidFill>
            <a:srgbClr val="6AB9D4"/>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1" name="Freeform 15"/>
          <p:cNvSpPr/>
          <p:nvPr>
            <p:custDataLst>
              <p:tags r:id="rId2"/>
            </p:custDataLst>
          </p:nvPr>
        </p:nvSpPr>
        <p:spPr bwMode="auto">
          <a:xfrm>
            <a:off x="6185561" y="1821642"/>
            <a:ext cx="1596384" cy="2509052"/>
          </a:xfrm>
          <a:custGeom>
            <a:avLst/>
            <a:gdLst>
              <a:gd name="T0" fmla="*/ 11 w 645"/>
              <a:gd name="T1" fmla="*/ 31 h 1014"/>
              <a:gd name="T2" fmla="*/ 4 w 645"/>
              <a:gd name="T3" fmla="*/ 103 h 1014"/>
              <a:gd name="T4" fmla="*/ 1 w 645"/>
              <a:gd name="T5" fmla="*/ 159 h 1014"/>
              <a:gd name="T6" fmla="*/ 12 w 645"/>
              <a:gd name="T7" fmla="*/ 189 h 1014"/>
              <a:gd name="T8" fmla="*/ 53 w 645"/>
              <a:gd name="T9" fmla="*/ 187 h 1014"/>
              <a:gd name="T10" fmla="*/ 103 w 645"/>
              <a:gd name="T11" fmla="*/ 189 h 1014"/>
              <a:gd name="T12" fmla="*/ 133 w 645"/>
              <a:gd name="T13" fmla="*/ 218 h 1014"/>
              <a:gd name="T14" fmla="*/ 138 w 645"/>
              <a:gd name="T15" fmla="*/ 254 h 1014"/>
              <a:gd name="T16" fmla="*/ 128 w 645"/>
              <a:gd name="T17" fmla="*/ 279 h 1014"/>
              <a:gd name="T18" fmla="*/ 98 w 645"/>
              <a:gd name="T19" fmla="*/ 300 h 1014"/>
              <a:gd name="T20" fmla="*/ 55 w 645"/>
              <a:gd name="T21" fmla="*/ 301 h 1014"/>
              <a:gd name="T22" fmla="*/ 35 w 645"/>
              <a:gd name="T23" fmla="*/ 296 h 1014"/>
              <a:gd name="T24" fmla="*/ 20 w 645"/>
              <a:gd name="T25" fmla="*/ 298 h 1014"/>
              <a:gd name="T26" fmla="*/ 7 w 645"/>
              <a:gd name="T27" fmla="*/ 315 h 1014"/>
              <a:gd name="T28" fmla="*/ 11 w 645"/>
              <a:gd name="T29" fmla="*/ 374 h 1014"/>
              <a:gd name="T30" fmla="*/ 21 w 645"/>
              <a:gd name="T31" fmla="*/ 468 h 1014"/>
              <a:gd name="T32" fmla="*/ 23 w 645"/>
              <a:gd name="T33" fmla="*/ 485 h 1014"/>
              <a:gd name="T34" fmla="*/ 189 w 645"/>
              <a:gd name="T35" fmla="*/ 672 h 1014"/>
              <a:gd name="T36" fmla="*/ 163 w 645"/>
              <a:gd name="T37" fmla="*/ 769 h 1014"/>
              <a:gd name="T38" fmla="*/ 178 w 645"/>
              <a:gd name="T39" fmla="*/ 776 h 1014"/>
              <a:gd name="T40" fmla="*/ 263 w 645"/>
              <a:gd name="T41" fmla="*/ 816 h 1014"/>
              <a:gd name="T42" fmla="*/ 316 w 645"/>
              <a:gd name="T43" fmla="*/ 843 h 1014"/>
              <a:gd name="T44" fmla="*/ 324 w 645"/>
              <a:gd name="T45" fmla="*/ 862 h 1014"/>
              <a:gd name="T46" fmla="*/ 318 w 645"/>
              <a:gd name="T47" fmla="*/ 876 h 1014"/>
              <a:gd name="T48" fmla="*/ 303 w 645"/>
              <a:gd name="T49" fmla="*/ 891 h 1014"/>
              <a:gd name="T50" fmla="*/ 281 w 645"/>
              <a:gd name="T51" fmla="*/ 928 h 1014"/>
              <a:gd name="T52" fmla="*/ 285 w 645"/>
              <a:gd name="T53" fmla="*/ 965 h 1014"/>
              <a:gd name="T54" fmla="*/ 301 w 645"/>
              <a:gd name="T55" fmla="*/ 987 h 1014"/>
              <a:gd name="T56" fmla="*/ 334 w 645"/>
              <a:gd name="T57" fmla="*/ 1000 h 1014"/>
              <a:gd name="T58" fmla="*/ 374 w 645"/>
              <a:gd name="T59" fmla="*/ 990 h 1014"/>
              <a:gd name="T60" fmla="*/ 402 w 645"/>
              <a:gd name="T61" fmla="*/ 948 h 1014"/>
              <a:gd name="T62" fmla="*/ 421 w 645"/>
              <a:gd name="T63" fmla="*/ 912 h 1014"/>
              <a:gd name="T64" fmla="*/ 453 w 645"/>
              <a:gd name="T65" fmla="*/ 918 h 1014"/>
              <a:gd name="T66" fmla="*/ 499 w 645"/>
              <a:gd name="T67" fmla="*/ 950 h 1014"/>
              <a:gd name="T68" fmla="*/ 558 w 645"/>
              <a:gd name="T69" fmla="*/ 993 h 1014"/>
              <a:gd name="T70" fmla="*/ 578 w 645"/>
              <a:gd name="T71" fmla="*/ 1011 h 1014"/>
              <a:gd name="T72" fmla="*/ 581 w 645"/>
              <a:gd name="T73" fmla="*/ 1014 h 1014"/>
              <a:gd name="T74" fmla="*/ 645 w 645"/>
              <a:gd name="T75" fmla="*/ 903 h 1014"/>
              <a:gd name="T76" fmla="*/ 533 w 645"/>
              <a:gd name="T77" fmla="*/ 750 h 1014"/>
              <a:gd name="T78" fmla="*/ 532 w 645"/>
              <a:gd name="T79" fmla="*/ 593 h 1014"/>
              <a:gd name="T80" fmla="*/ 645 w 645"/>
              <a:gd name="T81" fmla="*/ 440 h 1014"/>
              <a:gd name="T82" fmla="*/ 523 w 645"/>
              <a:gd name="T83" fmla="*/ 231 h 1014"/>
              <a:gd name="T84" fmla="*/ 334 w 645"/>
              <a:gd name="T85" fmla="*/ 251 h 1014"/>
              <a:gd name="T86" fmla="*/ 199 w 645"/>
              <a:gd name="T87" fmla="*/ 173 h 1014"/>
              <a:gd name="T88" fmla="*/ 122 w 645"/>
              <a:gd name="T89" fmla="*/ 0 h 1014"/>
              <a:gd name="T90" fmla="*/ 17 w 645"/>
              <a:gd name="T91" fmla="*/ 0 h 1014"/>
              <a:gd name="T92" fmla="*/ 17 w 645"/>
              <a:gd name="T93" fmla="*/ 4 h 1014"/>
              <a:gd name="T94" fmla="*/ 11 w 645"/>
              <a:gd name="T95" fmla="*/ 31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1014">
                <a:moveTo>
                  <a:pt x="11" y="31"/>
                </a:moveTo>
                <a:cubicBezTo>
                  <a:pt x="10" y="39"/>
                  <a:pt x="6" y="80"/>
                  <a:pt x="4" y="103"/>
                </a:cubicBezTo>
                <a:cubicBezTo>
                  <a:pt x="3" y="127"/>
                  <a:pt x="2" y="150"/>
                  <a:pt x="1" y="159"/>
                </a:cubicBezTo>
                <a:cubicBezTo>
                  <a:pt x="0" y="169"/>
                  <a:pt x="2" y="185"/>
                  <a:pt x="12" y="189"/>
                </a:cubicBezTo>
                <a:cubicBezTo>
                  <a:pt x="23" y="193"/>
                  <a:pt x="33" y="196"/>
                  <a:pt x="53" y="187"/>
                </a:cubicBezTo>
                <a:cubicBezTo>
                  <a:pt x="73" y="179"/>
                  <a:pt x="96" y="188"/>
                  <a:pt x="103" y="189"/>
                </a:cubicBezTo>
                <a:cubicBezTo>
                  <a:pt x="109" y="191"/>
                  <a:pt x="126" y="204"/>
                  <a:pt x="133" y="218"/>
                </a:cubicBezTo>
                <a:cubicBezTo>
                  <a:pt x="140" y="232"/>
                  <a:pt x="138" y="248"/>
                  <a:pt x="138" y="254"/>
                </a:cubicBezTo>
                <a:cubicBezTo>
                  <a:pt x="138" y="259"/>
                  <a:pt x="132" y="274"/>
                  <a:pt x="128" y="279"/>
                </a:cubicBezTo>
                <a:cubicBezTo>
                  <a:pt x="124" y="283"/>
                  <a:pt x="109" y="299"/>
                  <a:pt x="98" y="300"/>
                </a:cubicBezTo>
                <a:cubicBezTo>
                  <a:pt x="88" y="302"/>
                  <a:pt x="72" y="306"/>
                  <a:pt x="55" y="301"/>
                </a:cubicBezTo>
                <a:cubicBezTo>
                  <a:pt x="38" y="297"/>
                  <a:pt x="39" y="297"/>
                  <a:pt x="35" y="296"/>
                </a:cubicBezTo>
                <a:cubicBezTo>
                  <a:pt x="31" y="296"/>
                  <a:pt x="23" y="297"/>
                  <a:pt x="20" y="298"/>
                </a:cubicBezTo>
                <a:cubicBezTo>
                  <a:pt x="16" y="300"/>
                  <a:pt x="9" y="305"/>
                  <a:pt x="7" y="315"/>
                </a:cubicBezTo>
                <a:cubicBezTo>
                  <a:pt x="5" y="325"/>
                  <a:pt x="8" y="357"/>
                  <a:pt x="11" y="374"/>
                </a:cubicBezTo>
                <a:cubicBezTo>
                  <a:pt x="15" y="391"/>
                  <a:pt x="17" y="423"/>
                  <a:pt x="21" y="468"/>
                </a:cubicBezTo>
                <a:cubicBezTo>
                  <a:pt x="23" y="485"/>
                  <a:pt x="23" y="485"/>
                  <a:pt x="23" y="485"/>
                </a:cubicBezTo>
                <a:cubicBezTo>
                  <a:pt x="117" y="496"/>
                  <a:pt x="189" y="576"/>
                  <a:pt x="189" y="672"/>
                </a:cubicBezTo>
                <a:cubicBezTo>
                  <a:pt x="189" y="708"/>
                  <a:pt x="180" y="741"/>
                  <a:pt x="163" y="769"/>
                </a:cubicBezTo>
                <a:cubicBezTo>
                  <a:pt x="178" y="776"/>
                  <a:pt x="178" y="776"/>
                  <a:pt x="178" y="776"/>
                </a:cubicBezTo>
                <a:cubicBezTo>
                  <a:pt x="219" y="796"/>
                  <a:pt x="247" y="810"/>
                  <a:pt x="263" y="816"/>
                </a:cubicBezTo>
                <a:cubicBezTo>
                  <a:pt x="280" y="822"/>
                  <a:pt x="309" y="836"/>
                  <a:pt x="316" y="843"/>
                </a:cubicBezTo>
                <a:cubicBezTo>
                  <a:pt x="324" y="849"/>
                  <a:pt x="324" y="858"/>
                  <a:pt x="324" y="862"/>
                </a:cubicBezTo>
                <a:cubicBezTo>
                  <a:pt x="324" y="866"/>
                  <a:pt x="320" y="873"/>
                  <a:pt x="318" y="876"/>
                </a:cubicBezTo>
                <a:cubicBezTo>
                  <a:pt x="315" y="880"/>
                  <a:pt x="316" y="879"/>
                  <a:pt x="303" y="891"/>
                </a:cubicBezTo>
                <a:cubicBezTo>
                  <a:pt x="290" y="903"/>
                  <a:pt x="285" y="919"/>
                  <a:pt x="281" y="928"/>
                </a:cubicBezTo>
                <a:cubicBezTo>
                  <a:pt x="278" y="938"/>
                  <a:pt x="283" y="959"/>
                  <a:pt x="285" y="965"/>
                </a:cubicBezTo>
                <a:cubicBezTo>
                  <a:pt x="287" y="970"/>
                  <a:pt x="297" y="984"/>
                  <a:pt x="301" y="987"/>
                </a:cubicBezTo>
                <a:cubicBezTo>
                  <a:pt x="305" y="990"/>
                  <a:pt x="319" y="999"/>
                  <a:pt x="334" y="1000"/>
                </a:cubicBezTo>
                <a:cubicBezTo>
                  <a:pt x="350" y="1002"/>
                  <a:pt x="370" y="994"/>
                  <a:pt x="374" y="990"/>
                </a:cubicBezTo>
                <a:cubicBezTo>
                  <a:pt x="379" y="985"/>
                  <a:pt x="399" y="969"/>
                  <a:pt x="402" y="948"/>
                </a:cubicBezTo>
                <a:cubicBezTo>
                  <a:pt x="405" y="926"/>
                  <a:pt x="412" y="919"/>
                  <a:pt x="421" y="912"/>
                </a:cubicBezTo>
                <a:cubicBezTo>
                  <a:pt x="430" y="905"/>
                  <a:pt x="445" y="912"/>
                  <a:pt x="453" y="918"/>
                </a:cubicBezTo>
                <a:cubicBezTo>
                  <a:pt x="460" y="924"/>
                  <a:pt x="479" y="936"/>
                  <a:pt x="499" y="950"/>
                </a:cubicBezTo>
                <a:cubicBezTo>
                  <a:pt x="518" y="963"/>
                  <a:pt x="551" y="987"/>
                  <a:pt x="558" y="993"/>
                </a:cubicBezTo>
                <a:cubicBezTo>
                  <a:pt x="564" y="999"/>
                  <a:pt x="574" y="1009"/>
                  <a:pt x="578" y="1011"/>
                </a:cubicBezTo>
                <a:cubicBezTo>
                  <a:pt x="578" y="1012"/>
                  <a:pt x="579" y="1013"/>
                  <a:pt x="581" y="1014"/>
                </a:cubicBezTo>
                <a:cubicBezTo>
                  <a:pt x="645" y="903"/>
                  <a:pt x="645" y="903"/>
                  <a:pt x="645" y="903"/>
                </a:cubicBezTo>
                <a:cubicBezTo>
                  <a:pt x="533" y="750"/>
                  <a:pt x="533" y="750"/>
                  <a:pt x="533" y="750"/>
                </a:cubicBezTo>
                <a:cubicBezTo>
                  <a:pt x="532" y="593"/>
                  <a:pt x="532" y="593"/>
                  <a:pt x="532" y="593"/>
                </a:cubicBezTo>
                <a:cubicBezTo>
                  <a:pt x="645" y="440"/>
                  <a:pt x="645" y="440"/>
                  <a:pt x="645" y="440"/>
                </a:cubicBezTo>
                <a:cubicBezTo>
                  <a:pt x="523" y="231"/>
                  <a:pt x="523" y="231"/>
                  <a:pt x="523" y="231"/>
                </a:cubicBezTo>
                <a:cubicBezTo>
                  <a:pt x="334" y="251"/>
                  <a:pt x="334" y="251"/>
                  <a:pt x="334" y="251"/>
                </a:cubicBezTo>
                <a:cubicBezTo>
                  <a:pt x="199" y="173"/>
                  <a:pt x="199" y="173"/>
                  <a:pt x="199" y="173"/>
                </a:cubicBezTo>
                <a:cubicBezTo>
                  <a:pt x="122" y="0"/>
                  <a:pt x="122" y="0"/>
                  <a:pt x="122" y="0"/>
                </a:cubicBezTo>
                <a:cubicBezTo>
                  <a:pt x="17" y="0"/>
                  <a:pt x="17" y="0"/>
                  <a:pt x="17" y="0"/>
                </a:cubicBezTo>
                <a:cubicBezTo>
                  <a:pt x="17" y="2"/>
                  <a:pt x="17" y="3"/>
                  <a:pt x="17" y="4"/>
                </a:cubicBezTo>
                <a:cubicBezTo>
                  <a:pt x="16" y="8"/>
                  <a:pt x="13" y="22"/>
                  <a:pt x="11" y="31"/>
                </a:cubicBezTo>
                <a:close/>
              </a:path>
            </a:pathLst>
          </a:custGeom>
          <a:solidFill>
            <a:srgbClr val="EB673C"/>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2" name="Freeform 16"/>
          <p:cNvSpPr/>
          <p:nvPr>
            <p:custDataLst>
              <p:tags r:id="rId3"/>
            </p:custDataLst>
          </p:nvPr>
        </p:nvSpPr>
        <p:spPr bwMode="auto">
          <a:xfrm>
            <a:off x="4717765" y="3702386"/>
            <a:ext cx="2905274" cy="1447932"/>
          </a:xfrm>
          <a:custGeom>
            <a:avLst/>
            <a:gdLst>
              <a:gd name="T0" fmla="*/ 1171 w 1174"/>
              <a:gd name="T1" fmla="*/ 251 h 585"/>
              <a:gd name="T2" fmla="*/ 1151 w 1174"/>
              <a:gd name="T3" fmla="*/ 233 h 585"/>
              <a:gd name="T4" fmla="*/ 1092 w 1174"/>
              <a:gd name="T5" fmla="*/ 190 h 585"/>
              <a:gd name="T6" fmla="*/ 1046 w 1174"/>
              <a:gd name="T7" fmla="*/ 158 h 585"/>
              <a:gd name="T8" fmla="*/ 1014 w 1174"/>
              <a:gd name="T9" fmla="*/ 152 h 585"/>
              <a:gd name="T10" fmla="*/ 995 w 1174"/>
              <a:gd name="T11" fmla="*/ 188 h 585"/>
              <a:gd name="T12" fmla="*/ 967 w 1174"/>
              <a:gd name="T13" fmla="*/ 230 h 585"/>
              <a:gd name="T14" fmla="*/ 927 w 1174"/>
              <a:gd name="T15" fmla="*/ 240 h 585"/>
              <a:gd name="T16" fmla="*/ 894 w 1174"/>
              <a:gd name="T17" fmla="*/ 227 h 585"/>
              <a:gd name="T18" fmla="*/ 878 w 1174"/>
              <a:gd name="T19" fmla="*/ 205 h 585"/>
              <a:gd name="T20" fmla="*/ 874 w 1174"/>
              <a:gd name="T21" fmla="*/ 168 h 585"/>
              <a:gd name="T22" fmla="*/ 896 w 1174"/>
              <a:gd name="T23" fmla="*/ 131 h 585"/>
              <a:gd name="T24" fmla="*/ 911 w 1174"/>
              <a:gd name="T25" fmla="*/ 116 h 585"/>
              <a:gd name="T26" fmla="*/ 917 w 1174"/>
              <a:gd name="T27" fmla="*/ 102 h 585"/>
              <a:gd name="T28" fmla="*/ 909 w 1174"/>
              <a:gd name="T29" fmla="*/ 83 h 585"/>
              <a:gd name="T30" fmla="*/ 856 w 1174"/>
              <a:gd name="T31" fmla="*/ 56 h 585"/>
              <a:gd name="T32" fmla="*/ 771 w 1174"/>
              <a:gd name="T33" fmla="*/ 16 h 585"/>
              <a:gd name="T34" fmla="*/ 756 w 1174"/>
              <a:gd name="T35" fmla="*/ 9 h 585"/>
              <a:gd name="T36" fmla="*/ 594 w 1174"/>
              <a:gd name="T37" fmla="*/ 101 h 585"/>
              <a:gd name="T38" fmla="*/ 427 w 1174"/>
              <a:gd name="T39" fmla="*/ 0 h 585"/>
              <a:gd name="T40" fmla="*/ 412 w 1174"/>
              <a:gd name="T41" fmla="*/ 9 h 585"/>
              <a:gd name="T42" fmla="*/ 334 w 1174"/>
              <a:gd name="T43" fmla="*/ 61 h 585"/>
              <a:gd name="T44" fmla="*/ 283 w 1174"/>
              <a:gd name="T45" fmla="*/ 93 h 585"/>
              <a:gd name="T46" fmla="*/ 263 w 1174"/>
              <a:gd name="T47" fmla="*/ 89 h 585"/>
              <a:gd name="T48" fmla="*/ 253 w 1174"/>
              <a:gd name="T49" fmla="*/ 77 h 585"/>
              <a:gd name="T50" fmla="*/ 249 w 1174"/>
              <a:gd name="T51" fmla="*/ 57 h 585"/>
              <a:gd name="T52" fmla="*/ 228 w 1174"/>
              <a:gd name="T53" fmla="*/ 19 h 585"/>
              <a:gd name="T54" fmla="*/ 195 w 1174"/>
              <a:gd name="T55" fmla="*/ 3 h 585"/>
              <a:gd name="T56" fmla="*/ 168 w 1174"/>
              <a:gd name="T57" fmla="*/ 5 h 585"/>
              <a:gd name="T58" fmla="*/ 139 w 1174"/>
              <a:gd name="T59" fmla="*/ 26 h 585"/>
              <a:gd name="T60" fmla="*/ 127 w 1174"/>
              <a:gd name="T61" fmla="*/ 66 h 585"/>
              <a:gd name="T62" fmla="*/ 149 w 1174"/>
              <a:gd name="T63" fmla="*/ 112 h 585"/>
              <a:gd name="T64" fmla="*/ 169 w 1174"/>
              <a:gd name="T65" fmla="*/ 146 h 585"/>
              <a:gd name="T66" fmla="*/ 148 w 1174"/>
              <a:gd name="T67" fmla="*/ 170 h 585"/>
              <a:gd name="T68" fmla="*/ 97 w 1174"/>
              <a:gd name="T69" fmla="*/ 193 h 585"/>
              <a:gd name="T70" fmla="*/ 29 w 1174"/>
              <a:gd name="T71" fmla="*/ 221 h 585"/>
              <a:gd name="T72" fmla="*/ 3 w 1174"/>
              <a:gd name="T73" fmla="*/ 229 h 585"/>
              <a:gd name="T74" fmla="*/ 0 w 1174"/>
              <a:gd name="T75" fmla="*/ 230 h 585"/>
              <a:gd name="T76" fmla="*/ 72 w 1174"/>
              <a:gd name="T77" fmla="*/ 354 h 585"/>
              <a:gd name="T78" fmla="*/ 261 w 1174"/>
              <a:gd name="T79" fmla="*/ 333 h 585"/>
              <a:gd name="T80" fmla="*/ 396 w 1174"/>
              <a:gd name="T81" fmla="*/ 411 h 585"/>
              <a:gd name="T82" fmla="*/ 473 w 1174"/>
              <a:gd name="T83" fmla="*/ 585 h 585"/>
              <a:gd name="T84" fmla="*/ 716 w 1174"/>
              <a:gd name="T85" fmla="*/ 585 h 585"/>
              <a:gd name="T86" fmla="*/ 792 w 1174"/>
              <a:gd name="T87" fmla="*/ 411 h 585"/>
              <a:gd name="T88" fmla="*/ 928 w 1174"/>
              <a:gd name="T89" fmla="*/ 333 h 585"/>
              <a:gd name="T90" fmla="*/ 1117 w 1174"/>
              <a:gd name="T91" fmla="*/ 353 h 585"/>
              <a:gd name="T92" fmla="*/ 1174 w 1174"/>
              <a:gd name="T93" fmla="*/ 254 h 585"/>
              <a:gd name="T94" fmla="*/ 1171 w 1174"/>
              <a:gd name="T95" fmla="*/ 25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74" h="585">
                <a:moveTo>
                  <a:pt x="1171" y="251"/>
                </a:moveTo>
                <a:cubicBezTo>
                  <a:pt x="1167" y="249"/>
                  <a:pt x="1157" y="239"/>
                  <a:pt x="1151" y="233"/>
                </a:cubicBezTo>
                <a:cubicBezTo>
                  <a:pt x="1144" y="227"/>
                  <a:pt x="1111" y="203"/>
                  <a:pt x="1092" y="190"/>
                </a:cubicBezTo>
                <a:cubicBezTo>
                  <a:pt x="1072" y="176"/>
                  <a:pt x="1053" y="164"/>
                  <a:pt x="1046" y="158"/>
                </a:cubicBezTo>
                <a:cubicBezTo>
                  <a:pt x="1038" y="152"/>
                  <a:pt x="1023" y="145"/>
                  <a:pt x="1014" y="152"/>
                </a:cubicBezTo>
                <a:cubicBezTo>
                  <a:pt x="1005" y="159"/>
                  <a:pt x="998" y="166"/>
                  <a:pt x="995" y="188"/>
                </a:cubicBezTo>
                <a:cubicBezTo>
                  <a:pt x="992" y="209"/>
                  <a:pt x="972" y="225"/>
                  <a:pt x="967" y="230"/>
                </a:cubicBezTo>
                <a:cubicBezTo>
                  <a:pt x="963" y="234"/>
                  <a:pt x="943" y="242"/>
                  <a:pt x="927" y="240"/>
                </a:cubicBezTo>
                <a:cubicBezTo>
                  <a:pt x="912" y="239"/>
                  <a:pt x="898" y="230"/>
                  <a:pt x="894" y="227"/>
                </a:cubicBezTo>
                <a:cubicBezTo>
                  <a:pt x="890" y="224"/>
                  <a:pt x="880" y="210"/>
                  <a:pt x="878" y="205"/>
                </a:cubicBezTo>
                <a:cubicBezTo>
                  <a:pt x="876" y="199"/>
                  <a:pt x="871" y="178"/>
                  <a:pt x="874" y="168"/>
                </a:cubicBezTo>
                <a:cubicBezTo>
                  <a:pt x="878" y="159"/>
                  <a:pt x="883" y="143"/>
                  <a:pt x="896" y="131"/>
                </a:cubicBezTo>
                <a:cubicBezTo>
                  <a:pt x="909" y="119"/>
                  <a:pt x="908" y="120"/>
                  <a:pt x="911" y="116"/>
                </a:cubicBezTo>
                <a:cubicBezTo>
                  <a:pt x="913" y="113"/>
                  <a:pt x="917" y="106"/>
                  <a:pt x="917" y="102"/>
                </a:cubicBezTo>
                <a:cubicBezTo>
                  <a:pt x="917" y="98"/>
                  <a:pt x="917" y="89"/>
                  <a:pt x="909" y="83"/>
                </a:cubicBezTo>
                <a:cubicBezTo>
                  <a:pt x="902" y="76"/>
                  <a:pt x="873" y="62"/>
                  <a:pt x="856" y="56"/>
                </a:cubicBezTo>
                <a:cubicBezTo>
                  <a:pt x="840" y="50"/>
                  <a:pt x="812" y="36"/>
                  <a:pt x="771" y="16"/>
                </a:cubicBezTo>
                <a:cubicBezTo>
                  <a:pt x="756" y="9"/>
                  <a:pt x="756" y="9"/>
                  <a:pt x="756" y="9"/>
                </a:cubicBezTo>
                <a:cubicBezTo>
                  <a:pt x="723" y="64"/>
                  <a:pt x="663" y="101"/>
                  <a:pt x="594" y="101"/>
                </a:cubicBezTo>
                <a:cubicBezTo>
                  <a:pt x="521" y="101"/>
                  <a:pt x="458" y="60"/>
                  <a:pt x="427" y="0"/>
                </a:cubicBezTo>
                <a:cubicBezTo>
                  <a:pt x="412" y="9"/>
                  <a:pt x="412" y="9"/>
                  <a:pt x="412" y="9"/>
                </a:cubicBezTo>
                <a:cubicBezTo>
                  <a:pt x="374" y="34"/>
                  <a:pt x="347" y="51"/>
                  <a:pt x="334" y="61"/>
                </a:cubicBezTo>
                <a:cubicBezTo>
                  <a:pt x="320" y="72"/>
                  <a:pt x="293" y="90"/>
                  <a:pt x="283" y="93"/>
                </a:cubicBezTo>
                <a:cubicBezTo>
                  <a:pt x="273" y="96"/>
                  <a:pt x="266" y="91"/>
                  <a:pt x="263" y="89"/>
                </a:cubicBezTo>
                <a:cubicBezTo>
                  <a:pt x="259" y="87"/>
                  <a:pt x="255" y="81"/>
                  <a:pt x="253" y="77"/>
                </a:cubicBezTo>
                <a:cubicBezTo>
                  <a:pt x="252" y="73"/>
                  <a:pt x="252" y="74"/>
                  <a:pt x="249" y="57"/>
                </a:cubicBezTo>
                <a:cubicBezTo>
                  <a:pt x="245" y="39"/>
                  <a:pt x="234" y="27"/>
                  <a:pt x="228" y="19"/>
                </a:cubicBezTo>
                <a:cubicBezTo>
                  <a:pt x="221" y="10"/>
                  <a:pt x="200" y="4"/>
                  <a:pt x="195" y="3"/>
                </a:cubicBezTo>
                <a:cubicBezTo>
                  <a:pt x="189" y="1"/>
                  <a:pt x="173" y="3"/>
                  <a:pt x="168" y="5"/>
                </a:cubicBezTo>
                <a:cubicBezTo>
                  <a:pt x="163" y="7"/>
                  <a:pt x="148" y="14"/>
                  <a:pt x="139" y="26"/>
                </a:cubicBezTo>
                <a:cubicBezTo>
                  <a:pt x="130" y="39"/>
                  <a:pt x="126" y="60"/>
                  <a:pt x="127" y="66"/>
                </a:cubicBezTo>
                <a:cubicBezTo>
                  <a:pt x="129" y="73"/>
                  <a:pt x="132" y="98"/>
                  <a:pt x="149" y="112"/>
                </a:cubicBezTo>
                <a:cubicBezTo>
                  <a:pt x="165" y="125"/>
                  <a:pt x="168" y="135"/>
                  <a:pt x="169" y="146"/>
                </a:cubicBezTo>
                <a:cubicBezTo>
                  <a:pt x="170" y="158"/>
                  <a:pt x="156" y="167"/>
                  <a:pt x="148" y="170"/>
                </a:cubicBezTo>
                <a:cubicBezTo>
                  <a:pt x="139" y="174"/>
                  <a:pt x="118" y="183"/>
                  <a:pt x="97" y="193"/>
                </a:cubicBezTo>
                <a:cubicBezTo>
                  <a:pt x="75" y="203"/>
                  <a:pt x="38" y="218"/>
                  <a:pt x="29" y="221"/>
                </a:cubicBezTo>
                <a:cubicBezTo>
                  <a:pt x="21" y="224"/>
                  <a:pt x="7" y="227"/>
                  <a:pt x="3" y="229"/>
                </a:cubicBezTo>
                <a:cubicBezTo>
                  <a:pt x="2" y="229"/>
                  <a:pt x="1" y="229"/>
                  <a:pt x="0" y="230"/>
                </a:cubicBezTo>
                <a:cubicBezTo>
                  <a:pt x="72" y="354"/>
                  <a:pt x="72" y="354"/>
                  <a:pt x="72" y="354"/>
                </a:cubicBezTo>
                <a:cubicBezTo>
                  <a:pt x="261" y="333"/>
                  <a:pt x="261" y="333"/>
                  <a:pt x="261" y="333"/>
                </a:cubicBezTo>
                <a:cubicBezTo>
                  <a:pt x="396" y="411"/>
                  <a:pt x="396" y="411"/>
                  <a:pt x="396" y="411"/>
                </a:cubicBezTo>
                <a:cubicBezTo>
                  <a:pt x="473" y="585"/>
                  <a:pt x="473" y="585"/>
                  <a:pt x="473" y="585"/>
                </a:cubicBezTo>
                <a:cubicBezTo>
                  <a:pt x="716" y="585"/>
                  <a:pt x="716" y="585"/>
                  <a:pt x="716" y="585"/>
                </a:cubicBezTo>
                <a:cubicBezTo>
                  <a:pt x="792" y="411"/>
                  <a:pt x="792" y="411"/>
                  <a:pt x="792" y="411"/>
                </a:cubicBezTo>
                <a:cubicBezTo>
                  <a:pt x="928" y="333"/>
                  <a:pt x="928" y="333"/>
                  <a:pt x="928" y="333"/>
                </a:cubicBezTo>
                <a:cubicBezTo>
                  <a:pt x="1117" y="353"/>
                  <a:pt x="1117" y="353"/>
                  <a:pt x="1117" y="353"/>
                </a:cubicBezTo>
                <a:cubicBezTo>
                  <a:pt x="1174" y="254"/>
                  <a:pt x="1174" y="254"/>
                  <a:pt x="1174" y="254"/>
                </a:cubicBezTo>
                <a:cubicBezTo>
                  <a:pt x="1172" y="253"/>
                  <a:pt x="1171" y="252"/>
                  <a:pt x="1171" y="251"/>
                </a:cubicBezTo>
                <a:close/>
              </a:path>
            </a:pathLst>
          </a:custGeom>
          <a:solidFill>
            <a:srgbClr val="A6D25F"/>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63" name="Freeform 9"/>
          <p:cNvSpPr/>
          <p:nvPr>
            <p:custDataLst>
              <p:tags r:id="rId4"/>
            </p:custDataLst>
          </p:nvPr>
        </p:nvSpPr>
        <p:spPr bwMode="auto">
          <a:xfrm>
            <a:off x="5774750" y="3077199"/>
            <a:ext cx="825803" cy="825803"/>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ea typeface="黑体" panose="02010609060101010101" charset="-122"/>
              <a:cs typeface="黑体" panose="02010609060101010101" charset="-122"/>
            </a:endParaRPr>
          </a:p>
        </p:txBody>
      </p:sp>
      <p:sp>
        <p:nvSpPr>
          <p:cNvPr id="5" name="文本框 4"/>
          <p:cNvSpPr txBox="1"/>
          <p:nvPr>
            <p:custDataLst>
              <p:tags r:id="rId5"/>
            </p:custDataLst>
          </p:nvPr>
        </p:nvSpPr>
        <p:spPr>
          <a:xfrm>
            <a:off x="839679" y="2305557"/>
            <a:ext cx="2976330" cy="626919"/>
          </a:xfrm>
          <a:prstGeom prst="rect">
            <a:avLst/>
          </a:prstGeom>
        </p:spPr>
        <p:txBody>
          <a:bodyPr wrap="square" lIns="90000" tIns="46800" rIns="90000" bIns="46800" anchor="b" anchorCtr="0">
            <a:normAutofit/>
          </a:bodyPr>
          <a:lstStyle>
            <a:defPPr>
              <a:defRPr lang="zh-CN"/>
            </a:defPPr>
            <a:lvl1pPr indent="0" algn="r">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b="1">
                <a:latin typeface="黑体" panose="02010609060101010101" charset="-122"/>
                <a:ea typeface="黑体" panose="02010609060101010101" charset="-122"/>
              </a:rPr>
              <a:t>（三）增添优势</a:t>
            </a:r>
            <a:endParaRPr lang="zh-CN" altLang="en-US" b="1">
              <a:latin typeface="黑体" panose="02010609060101010101" charset="-122"/>
              <a:ea typeface="黑体" panose="02010609060101010101" charset="-122"/>
            </a:endParaRPr>
          </a:p>
        </p:txBody>
      </p:sp>
      <p:sp>
        <p:nvSpPr>
          <p:cNvPr id="6" name="文本框 5"/>
          <p:cNvSpPr txBox="1"/>
          <p:nvPr>
            <p:custDataLst>
              <p:tags r:id="rId6"/>
            </p:custDataLst>
          </p:nvPr>
        </p:nvSpPr>
        <p:spPr>
          <a:xfrm>
            <a:off x="7870780" y="1124883"/>
            <a:ext cx="2976330" cy="626919"/>
          </a:xfrm>
          <a:prstGeom prst="rect">
            <a:avLst/>
          </a:prstGeom>
        </p:spPr>
        <p:txBody>
          <a:bodyPr wrap="square" anchor="b" anchorCtr="0">
            <a:normAutofit/>
          </a:bodyPr>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（一）提升素质</a:t>
            </a:r>
            <a:endParaRPr lang="zh-CN" altLang="en-US" b="1">
              <a:latin typeface="黑体" panose="02010609060101010101" charset="-122"/>
              <a:ea typeface="黑体" panose="02010609060101010101" charset="-122"/>
            </a:endParaRPr>
          </a:p>
        </p:txBody>
      </p:sp>
      <p:sp>
        <p:nvSpPr>
          <p:cNvPr id="8" name="文本框 7"/>
          <p:cNvSpPr txBox="1"/>
          <p:nvPr>
            <p:custDataLst>
              <p:tags r:id="rId7"/>
            </p:custDataLst>
          </p:nvPr>
        </p:nvSpPr>
        <p:spPr>
          <a:xfrm>
            <a:off x="839470" y="2941320"/>
            <a:ext cx="3631565" cy="1986280"/>
          </a:xfrm>
          <a:prstGeom prst="rect">
            <a:avLst/>
          </a:prstGeom>
        </p:spPr>
        <p:txBody>
          <a:bodyPr wrap="square" lIns="90000" tIns="46800" rIns="90000" bIns="46800"/>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cs typeface="黑体" panose="02010609060101010101" charset="-122"/>
              </a:rPr>
              <a:t>学习应用文写作，可以提高学习者在言语交际、文字表达、遣词造句、思维训练等方面的能力，因此，在就业形势日趋严峻的今天，同学们可以凭借其优势在求职、交际以及处理公私事务方面表现得更加出色。</a:t>
            </a:r>
            <a:endParaRPr lang="zh-CN" altLang="en-US" sz="1600">
              <a:cs typeface="黑体" panose="02010609060101010101" charset="-122"/>
            </a:endParaRPr>
          </a:p>
        </p:txBody>
      </p:sp>
      <p:sp>
        <p:nvSpPr>
          <p:cNvPr id="9" name="文本框 8"/>
          <p:cNvSpPr txBox="1"/>
          <p:nvPr>
            <p:custDataLst>
              <p:tags r:id="rId8"/>
            </p:custDataLst>
          </p:nvPr>
        </p:nvSpPr>
        <p:spPr>
          <a:xfrm>
            <a:off x="7870780" y="3703690"/>
            <a:ext cx="2976330" cy="626919"/>
          </a:xfrm>
          <a:prstGeom prst="rect">
            <a:avLst/>
          </a:prstGeom>
        </p:spPr>
        <p:txBody>
          <a:bodyPr wrap="square" anchor="b" anchorCtr="0">
            <a:normAutofit/>
          </a:bodyPr>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（二）优化知识</a:t>
            </a:r>
            <a:endParaRPr lang="zh-CN" altLang="en-US" b="1">
              <a:latin typeface="黑体" panose="02010609060101010101" charset="-122"/>
              <a:ea typeface="黑体" panose="02010609060101010101" charset="-122"/>
            </a:endParaRPr>
          </a:p>
        </p:txBody>
      </p:sp>
      <p:sp>
        <p:nvSpPr>
          <p:cNvPr id="10" name="文本框 9"/>
          <p:cNvSpPr txBox="1"/>
          <p:nvPr>
            <p:custDataLst>
              <p:tags r:id="rId9"/>
            </p:custDataLst>
          </p:nvPr>
        </p:nvSpPr>
        <p:spPr>
          <a:xfrm>
            <a:off x="7985125" y="4400550"/>
            <a:ext cx="3331210" cy="131762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学习应用文写作，可以开阔学生的视野、拓展学生的知识面，使学生的知识能力结构更合理，对将来的发展更有裨益。</a:t>
            </a:r>
            <a:endParaRPr lang="zh-CN" altLang="en-US" sz="1600">
              <a:cs typeface="黑体" panose="02010609060101010101" charset="-122"/>
            </a:endParaRPr>
          </a:p>
        </p:txBody>
      </p:sp>
      <p:sp>
        <p:nvSpPr>
          <p:cNvPr id="11" name="文本框 10"/>
          <p:cNvSpPr txBox="1"/>
          <p:nvPr>
            <p:custDataLst>
              <p:tags r:id="rId10"/>
            </p:custDataLst>
          </p:nvPr>
        </p:nvSpPr>
        <p:spPr>
          <a:xfrm>
            <a:off x="7870825" y="1751330"/>
            <a:ext cx="3445510" cy="173545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听、说、读、写能力是现代人才应该具备的四大基本素养，其中以写作能力最能检验一个人的综合素质，因此，越来越多的用人单位将应用写作作为接纳人才的重要素质之一。</a:t>
            </a:r>
            <a:endParaRPr lang="zh-CN" altLang="en-US" sz="1600">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19905"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二、学习应用文写作的方法</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3" name="矩形 2"/>
          <p:cNvSpPr/>
          <p:nvPr/>
        </p:nvSpPr>
        <p:spPr>
          <a:xfrm>
            <a:off x="7189788" y="1160780"/>
            <a:ext cx="4491746" cy="4901726"/>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黑体" panose="02010609060101010101" charset="-122"/>
            </a:endParaRPr>
          </a:p>
        </p:txBody>
      </p:sp>
      <p:sp>
        <p:nvSpPr>
          <p:cNvPr id="5" name="文本框 4"/>
          <p:cNvSpPr txBox="1"/>
          <p:nvPr/>
        </p:nvSpPr>
        <p:spPr>
          <a:xfrm>
            <a:off x="560705" y="1160780"/>
            <a:ext cx="6154420" cy="456946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b="1" i="0" u="none" strike="noStrike" kern="1200" cap="none" spc="0" normalizeH="0" baseline="0" noProof="0">
                <a:ln/>
                <a:solidFill>
                  <a:schemeClr val="accent1"/>
                </a:solidFill>
                <a:effectLst/>
                <a:uLnTx/>
                <a:uFillTx/>
                <a:latin typeface="微软雅黑" panose="020B0503020204020204" pitchFamily="34" charset="-122"/>
                <a:ea typeface="微软雅黑" panose="020B0503020204020204" pitchFamily="34" charset="-122"/>
                <a:cs typeface="黑体" panose="02010609060101010101" charset="-122"/>
              </a:rPr>
              <a:t>（一）大量阅读应用文范文，积累感性认识</a:t>
            </a:r>
            <a:endParaRPr kumimoji="0" b="1" i="0" u="none" strike="noStrike" kern="1200" cap="none" spc="0" normalizeH="0" baseline="0" noProof="0">
              <a:ln/>
              <a:solidFill>
                <a:schemeClr val="accent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sz="16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阅读和借鉴范文是提高应用写作能力的一条重要途径。诗歌创作中有“熟读唐诗三百首，不会作诗也会吟”之说，其实对于应用写作学习，阅读和借鉴的价值似乎比诗歌创作更直接、更明显。例如，写一封求职信，多看几篇例文，就可能会受到启迪，增加对求职信写作的感性认识，并从中悟出一些写作方法和要求，甚至在应急时可以模仿与自身情况比较吻合的文本去写作。</a:t>
            </a:r>
            <a:endParaRPr kumimoji="0" sz="16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sz="16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当然，在阅读和借鉴范文的同时，还要善于总结，不能走马观花地看，而是要用“脑”去思考。思考范文为什么要这么写，这么写的优点是什么，等等。这样，读得多了，思考得多了，相关文种的文本印象就会镌刻在脑海里，积累到一定阶段，就会从量变转入质变，真正掌握这个文种的写作方法。</a:t>
            </a:r>
            <a:endParaRPr kumimoji="0" lang="en-US" altLang="zh-CN" sz="16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1990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二、学习应用文写作的方法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560705" y="1160780"/>
            <a:ext cx="6154420" cy="456946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1"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（二）学习应用写作理论，掌握基本模式</a:t>
            </a:r>
            <a:endParaRPr kumimoji="0" b="1"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应用写作包含的文种众多，个体仅通过阅读和借鉴范文来学习应用写作知识带有很大的局限性。因为一个人的精力和时间毕竟是有限的，不可能把所有应用文的写作知识都通过对应用文范文的阅读和借鉴去掌握。学习已有的、千百年来无数人长期实践中总结出来的应用写作理论知识，对于初学者而言，显得尤为必要和重要。因为，这样做可以帮助学习者少走一些弯路。</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同时，由于应用写作自身的特殊性，应用文逐渐形成了一种约定俗成的或法定的基本模式。这些模式经过人们的反复实践使用，也日趋规范和稳定，并被总结出来供人们写作时参考借鉴。因此，初学者在阅读范文、学习理论的同时，还要根据自己的实际情况，积极主动地去掌握相关文种的写作模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4" name="图片 103"/>
          <p:cNvPicPr/>
          <p:nvPr/>
        </p:nvPicPr>
        <p:blipFill>
          <a:blip r:embed="rId1"/>
          <a:stretch>
            <a:fillRect/>
          </a:stretch>
        </p:blipFill>
        <p:spPr>
          <a:xfrm>
            <a:off x="7158355" y="1385570"/>
            <a:ext cx="3895090" cy="40862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down)">
                                      <p:cBhvr>
                                        <p:cTn id="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0" name="文本框 5"/>
          <p:cNvSpPr txBox="1">
            <a:spLocks noChangeArrowheads="1"/>
          </p:cNvSpPr>
          <p:nvPr/>
        </p:nvSpPr>
        <p:spPr bwMode="auto">
          <a:xfrm>
            <a:off x="3848101" y="2703480"/>
            <a:ext cx="38404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cs typeface="黑体" panose="02010609060101010101" charset="-122"/>
              </a:rPr>
              <a:t>模块一　绪论</a:t>
            </a:r>
            <a:endParaRPr lang="zh-CN" altLang="en-US" sz="4800" b="1">
              <a:solidFill>
                <a:schemeClr val="accent1"/>
              </a:solidFill>
              <a:latin typeface="+mj-ea"/>
              <a:ea typeface="+mj-ea"/>
              <a:cs typeface="黑体"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319905"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二、学习应用文写作的方法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16610" y="1271905"/>
            <a:ext cx="5401310" cy="419989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b="1"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（三）坚持多写多练，在实践中提高</a:t>
            </a:r>
            <a:endParaRPr kumimoji="0" b="1"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叶圣陶说：“要把写作的手腕训练到熟练，必须常常去写，规规矩矩去写。”（《叶圣陶论创作》，上海文艺出版社 1982 年版，第 125 页）提高写作能力，最根本的途径，就是要坚持多写多练。这正如学游泳，站在岸边看别人游一千次，看游泳指导书一千册，听游泳教练讲一千遍，自己就是不下水，肯定是学不会游泳的。应用写作也是如此，仅仅阅读应用写作的范文、学习应用写作的理论是远远不够的，关键是要多写多练。因此，在做到前两点的基础上，必须刻苦训练，持之以恒，才会熟能生巧，得心应手，真正掌握和不断提高应用写作的实际能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5" name="图片 104"/>
          <p:cNvPicPr/>
          <p:nvPr/>
        </p:nvPicPr>
        <p:blipFill>
          <a:blip r:embed="rId1"/>
          <a:stretch>
            <a:fillRect/>
          </a:stretch>
        </p:blipFill>
        <p:spPr>
          <a:xfrm>
            <a:off x="6897370" y="1271905"/>
            <a:ext cx="3930650" cy="470979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down)">
                                      <p:cBhvr>
                                        <p:cTn id="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黑体" panose="02010609060101010101" charset="-122"/>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rPr>
              <a:t>目录</a:t>
            </a:r>
            <a:endPar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1" name="文本框 20"/>
          <p:cNvSpPr txBox="1"/>
          <p:nvPr/>
        </p:nvSpPr>
        <p:spPr>
          <a:xfrm>
            <a:off x="1724063"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01</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文本框 21"/>
          <p:cNvSpPr txBox="1"/>
          <p:nvPr/>
        </p:nvSpPr>
        <p:spPr>
          <a:xfrm>
            <a:off x="2350135" y="2967355"/>
            <a:ext cx="4160520" cy="953135"/>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应用文的历史、特点、作用、分类</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3" name="文本框 22"/>
          <p:cNvSpPr txBox="1"/>
          <p:nvPr/>
        </p:nvSpPr>
        <p:spPr>
          <a:xfrm>
            <a:off x="6705751"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02</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5" name="文本框 24"/>
          <p:cNvSpPr txBox="1"/>
          <p:nvPr/>
        </p:nvSpPr>
        <p:spPr>
          <a:xfrm>
            <a:off x="7331710" y="3294380"/>
            <a:ext cx="4003675"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应用文写作的基本要素</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6" name="文本框 25"/>
          <p:cNvSpPr txBox="1"/>
          <p:nvPr/>
        </p:nvSpPr>
        <p:spPr>
          <a:xfrm>
            <a:off x="1724063"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03</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7" name="文本框 26"/>
          <p:cNvSpPr txBox="1"/>
          <p:nvPr/>
        </p:nvSpPr>
        <p:spPr>
          <a:xfrm>
            <a:off x="2350135" y="4348480"/>
            <a:ext cx="4160520" cy="953135"/>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学习应用文写作的意义及方法</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4984969" y="2582097"/>
            <a:ext cx="4916961" cy="13220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应用文的历史、特点、作用、分类</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6037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一、应用文的概念与沿革</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806450" y="1223645"/>
            <a:ext cx="6031865" cy="4799965"/>
          </a:xfrm>
          <a:prstGeom prst="rect">
            <a:avLst/>
          </a:prstGeom>
          <a:noFill/>
        </p:spPr>
        <p:txBody>
          <a:bodyPr wrap="square" rtlCol="0">
            <a:spAutoFit/>
          </a:bodyPr>
          <a:p>
            <a:r>
              <a:rPr lang="zh-CN" altLang="en-US">
                <a:cs typeface="黑体" panose="02010609060101010101" charset="-122"/>
              </a:rPr>
              <a:t>应用文的使用范围非常广泛，几乎涉及各个领域、各个部门、各个阶层、每个个人。例如，科研单位的人员，需要用学术论文；政府机关指导工作，需要用公文；工商企业经营，需要用合同；打官司，需要用诉状；即使个人今天生病了、不能去上课，也需要用到请假条……相对于其他文体来说，应用文的使用频率要高得多，许多人可以一辈子</a:t>
            </a:r>
            <a:endParaRPr lang="zh-CN" altLang="en-US">
              <a:cs typeface="黑体" panose="02010609060101010101" charset="-122"/>
            </a:endParaRPr>
          </a:p>
          <a:p>
            <a:r>
              <a:rPr lang="zh-CN" altLang="en-US">
                <a:cs typeface="黑体" panose="02010609060101010101" charset="-122"/>
              </a:rPr>
              <a:t>不写小说、剧本、诗歌、散文，但他在工作、学习、生活中却免不了要写应用文，小到写张请假条，大到计划、总结、论文等。正如叶圣陶先生所说：“大学毕业生不一定能写小说、诗歌，但是一定要能写工作和学习中实用的文章，而且非写得既通顺又扎实不可。”可以这么说，应用文使用的广泛性，已经到了无所不在的程度。今天在我国社会主义市场经济条件下，应用文是任何企事业单位和个人日常工作、生活中不可缺少的一个重要工具。</a:t>
            </a:r>
            <a:endParaRPr lang="zh-CN" altLang="en-US">
              <a:cs typeface="黑体" panose="02010609060101010101" charset="-122"/>
            </a:endParaRPr>
          </a:p>
          <a:p>
            <a:r>
              <a:rPr lang="zh-CN" altLang="en-US">
                <a:cs typeface="黑体" panose="02010609060101010101" charset="-122"/>
              </a:rPr>
              <a:t>综上所述，应用文是党政国家机关、企事业单位、社会团体或个人在处理各项公务和日常事务中为解决实际问题所使用的具有惯用格式的实用性文章的总称。</a:t>
            </a:r>
            <a:endParaRPr lang="zh-CN" altLang="en-US">
              <a:cs typeface="黑体" panose="02010609060101010101" charset="-122"/>
            </a:endParaRPr>
          </a:p>
        </p:txBody>
      </p:sp>
      <p:pic>
        <p:nvPicPr>
          <p:cNvPr id="100" name="图片 99"/>
          <p:cNvPicPr/>
          <p:nvPr/>
        </p:nvPicPr>
        <p:blipFill>
          <a:blip r:embed="rId1"/>
          <a:stretch>
            <a:fillRect/>
          </a:stretch>
        </p:blipFill>
        <p:spPr>
          <a:xfrm>
            <a:off x="7038975" y="1459865"/>
            <a:ext cx="4330700" cy="4022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56"/>
          <p:cNvSpPr/>
          <p:nvPr/>
        </p:nvSpPr>
        <p:spPr>
          <a:xfrm rot="5400000">
            <a:off x="2141071" y="-482427"/>
            <a:ext cx="1337605" cy="3498215"/>
          </a:xfrm>
          <a:prstGeom prst="homePlate">
            <a:avLst>
              <a:gd name="adj" fmla="val 21290"/>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黑体" panose="02010609060101010101" charset="-122"/>
            </a:endParaRPr>
          </a:p>
        </p:txBody>
      </p:sp>
      <p:sp>
        <p:nvSpPr>
          <p:cNvPr id="6" name="文本框 22"/>
          <p:cNvSpPr txBox="1"/>
          <p:nvPr/>
        </p:nvSpPr>
        <p:spPr>
          <a:xfrm flipH="1">
            <a:off x="1021080" y="1935480"/>
            <a:ext cx="10590530" cy="3784600"/>
          </a:xfrm>
          <a:prstGeom prst="rect">
            <a:avLst/>
          </a:prstGeom>
          <a:noFill/>
          <a:ln w="9525">
            <a:noFill/>
            <a:miter/>
          </a:ln>
          <a:effectLst>
            <a:outerShdw sx="999" sy="999" algn="ctr" rotWithShape="0">
              <a:srgbClr val="000000"/>
            </a:outerShdw>
          </a:effectLst>
        </p:spPr>
        <p:txBody>
          <a:bodyPr wrap="square" anchor="t">
            <a:spAutoFit/>
          </a:bodyPr>
          <a:lstStyle/>
          <a:p>
            <a:pPr marL="285750" lvl="0" indent="508000" algn="just" fontAlgn="auto">
              <a:lnSpc>
                <a:spcPct val="150000"/>
              </a:lnSpc>
              <a:spcBef>
                <a:spcPts val="600"/>
              </a:spcBef>
              <a:spcAft>
                <a:spcPts val="600"/>
              </a:spcAft>
              <a:buFont typeface="黑体" panose="02010609060101010101" charset="-122"/>
              <a:buChar char="•"/>
              <a:extLst>
                <a:ext uri="{35155182-B16C-46BC-9424-99874614C6A1}">
                  <wpsdc:indentchars xmlns:wpsdc="http://www.wps.cn/officeDocument/2017/drawingmlCustomData" val="200" checksum="282533468"/>
                </a:ext>
              </a:extLst>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应用文在其形成和发展过程中，将传统文化中“礼、义、仁、智、信”的基因脉脉相传，推崇人际交往中的和谐关系。在礼仪文书、条据、求职信、策划书、法律文书等文种中都体现了这样的道德原则。例如，公文中的下行文可以有一个以上的“主送机关”，学生往往会认为它们是按等级“从大到小”排列，通过学习就会明白排列的原则之一是“先外后内”，如同一位温文尔雅的主人，先礼让客人，体现了主客关系的和谐。“应付生活，用于实务”的应用文，并未停留在应付的层面上，它还构建了诗礼的敦厚。另外，在上行文中，由于只能有一个主送机关，而多头领导的单位可以采用抄送的形式把重要的信息传送给相关领导，体现了服务精神和工作的缜密，这种周到体现出了职业风范。</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7" name="文本框 20"/>
          <p:cNvSpPr txBox="1"/>
          <p:nvPr/>
        </p:nvSpPr>
        <p:spPr>
          <a:xfrm flipH="1">
            <a:off x="1506855" y="860627"/>
            <a:ext cx="2606040" cy="583565"/>
          </a:xfrm>
          <a:prstGeom prst="rect">
            <a:avLst/>
          </a:prstGeom>
          <a:noFill/>
          <a:ln w="9525">
            <a:noFill/>
            <a:miter/>
          </a:ln>
          <a:effectLst>
            <a:outerShdw sx="999" sy="999" algn="ctr" rotWithShape="0">
              <a:srgbClr val="000000"/>
            </a:outerShdw>
          </a:effectLst>
        </p:spPr>
        <p:txBody>
          <a:bodyPr wrap="square" anchor="t">
            <a:spAutoFit/>
          </a:bodyPr>
          <a:lstStyle/>
          <a:p>
            <a:pPr algn="ctr"/>
            <a:r>
              <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rPr>
              <a:t>思政课堂</a:t>
            </a:r>
            <a:endParaRPr lang="zh-CN" altLang="en-US" sz="3200" b="1">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二、应用文的特点</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cxnSp>
        <p:nvCxnSpPr>
          <p:cNvPr id="3" name="直接连接符 2"/>
          <p:cNvCxnSpPr/>
          <p:nvPr/>
        </p:nvCxnSpPr>
        <p:spPr>
          <a:xfrm>
            <a:off x="463074" y="3832468"/>
            <a:ext cx="11265853" cy="0"/>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3743673"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6" name="椭圆 5"/>
          <p:cNvSpPr/>
          <p:nvPr/>
        </p:nvSpPr>
        <p:spPr>
          <a:xfrm>
            <a:off x="5856313"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7" name="椭圆 6"/>
          <p:cNvSpPr/>
          <p:nvPr/>
        </p:nvSpPr>
        <p:spPr>
          <a:xfrm>
            <a:off x="7970125"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8" name="椭圆 7"/>
          <p:cNvSpPr/>
          <p:nvPr/>
        </p:nvSpPr>
        <p:spPr>
          <a:xfrm>
            <a:off x="10083352"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9" name="椭圆 8"/>
          <p:cNvSpPr/>
          <p:nvPr/>
        </p:nvSpPr>
        <p:spPr>
          <a:xfrm>
            <a:off x="1630446"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0" name="直角三角形 9"/>
          <p:cNvSpPr/>
          <p:nvPr/>
        </p:nvSpPr>
        <p:spPr>
          <a:xfrm rot="8100000">
            <a:off x="1749996" y="3402908"/>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1" name="直角三角形 10"/>
          <p:cNvSpPr/>
          <p:nvPr/>
        </p:nvSpPr>
        <p:spPr>
          <a:xfrm rot="8100000">
            <a:off x="5975863" y="3388843"/>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2" name="直角三角形 11"/>
          <p:cNvSpPr/>
          <p:nvPr/>
        </p:nvSpPr>
        <p:spPr>
          <a:xfrm rot="8100000">
            <a:off x="10202902" y="3388843"/>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3" name="直角三角形 12"/>
          <p:cNvSpPr/>
          <p:nvPr/>
        </p:nvSpPr>
        <p:spPr>
          <a:xfrm rot="13500000" flipV="1">
            <a:off x="3877288" y="4028789"/>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4" name="直角三角形 13"/>
          <p:cNvSpPr/>
          <p:nvPr/>
        </p:nvSpPr>
        <p:spPr>
          <a:xfrm rot="13500000" flipV="1">
            <a:off x="8089676" y="4028789"/>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5" name="文本框 18"/>
          <p:cNvSpPr txBox="1"/>
          <p:nvPr/>
        </p:nvSpPr>
        <p:spPr>
          <a:xfrm>
            <a:off x="608965" y="1524635"/>
            <a:ext cx="3756660" cy="186118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应用文文种繁多，应用广泛，无论是党政机关、企事业单位、社会团体撰写的公务文书，还是人们在日常生活、学习、工作中撰写的事务类文书，其根本目的都是处理或解决实际问题，都是具有实用价值、为实现一定目的而写的。</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16" name="文本框 19"/>
          <p:cNvSpPr txBox="1"/>
          <p:nvPr/>
        </p:nvSpPr>
        <p:spPr>
          <a:xfrm>
            <a:off x="920310" y="1106393"/>
            <a:ext cx="2071032"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（一）实用性</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7" name="文本框 20"/>
          <p:cNvSpPr txBox="1"/>
          <p:nvPr/>
        </p:nvSpPr>
        <p:spPr>
          <a:xfrm>
            <a:off x="4729480" y="1618615"/>
            <a:ext cx="2832100" cy="156591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应用文的写作目的是处理或解决实际问题，它的语言在准确得体的基础上必须做到简洁明快、通俗易懂，不能堆砌辞藻、滥用修辞。</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18" name="文本框 21"/>
          <p:cNvSpPr txBox="1"/>
          <p:nvPr/>
        </p:nvSpPr>
        <p:spPr>
          <a:xfrm>
            <a:off x="5037308" y="1106393"/>
            <a:ext cx="2114399"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（三）简明性</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9" name="文本框 22"/>
          <p:cNvSpPr txBox="1"/>
          <p:nvPr/>
        </p:nvSpPr>
        <p:spPr>
          <a:xfrm>
            <a:off x="8448040" y="1618615"/>
            <a:ext cx="3035300" cy="186118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各类应用文一般都有惯用的格式，也就是程式性。应用文在漫长的使用和发展过程中，形成了相对稳定的规范格式和语言。各类文种都有特定的适用范围，不可随意交换使用。</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0" name="文本框 23"/>
          <p:cNvSpPr txBox="1"/>
          <p:nvPr/>
        </p:nvSpPr>
        <p:spPr>
          <a:xfrm>
            <a:off x="9162112" y="1106393"/>
            <a:ext cx="2114399"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（五）规范性</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21" name="文本框 24"/>
          <p:cNvSpPr txBox="1"/>
          <p:nvPr/>
        </p:nvSpPr>
        <p:spPr>
          <a:xfrm>
            <a:off x="2296160" y="4671060"/>
            <a:ext cx="3560445" cy="186118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应用文为解决实际问题而写，强调的是方针政策的正确和客观事实的真实。一切从实际出发，按照客观规律行文，事实确凿可信、不虚构，统计数据准确无误、不夸张，有根有据，这是应用文写作对真实性的基本要求。</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2" name="文本框 25"/>
          <p:cNvSpPr txBox="1"/>
          <p:nvPr/>
        </p:nvSpPr>
        <p:spPr>
          <a:xfrm>
            <a:off x="2939906" y="4278604"/>
            <a:ext cx="2112640"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（二）真实性</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23" name="文本框 26"/>
          <p:cNvSpPr txBox="1"/>
          <p:nvPr/>
        </p:nvSpPr>
        <p:spPr>
          <a:xfrm>
            <a:off x="6864985" y="4671060"/>
            <a:ext cx="3099435" cy="186118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应用文为实用而作，为解决实际问题、应对突发事件、迅速及时地传递信息情报而作，所以务必及时迅捷，否则将贻误时机，错过解决问题的最佳时间，将会给学习、工作和生活带来诸多不利。</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4" name="文本框 27"/>
          <p:cNvSpPr txBox="1"/>
          <p:nvPr/>
        </p:nvSpPr>
        <p:spPr>
          <a:xfrm>
            <a:off x="7049470" y="4324959"/>
            <a:ext cx="2112640"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（四）时效性</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三、应用文的作用</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3" name="圆角矩形 1"/>
          <p:cNvSpPr/>
          <p:nvPr/>
        </p:nvSpPr>
        <p:spPr>
          <a:xfrm rot="3780000">
            <a:off x="5509585" y="1680845"/>
            <a:ext cx="519430" cy="1934210"/>
          </a:xfrm>
          <a:prstGeom prst="roundRect">
            <a:avLst>
              <a:gd name="adj" fmla="val 50000"/>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5" name="圆角矩形 2"/>
          <p:cNvSpPr/>
          <p:nvPr/>
        </p:nvSpPr>
        <p:spPr>
          <a:xfrm rot="3780000">
            <a:off x="5881060" y="1516380"/>
            <a:ext cx="519430" cy="3460115"/>
          </a:xfrm>
          <a:prstGeom prst="roundRect">
            <a:avLst>
              <a:gd name="adj" fmla="val 50000"/>
            </a:avLst>
          </a:prstGeom>
          <a:solidFill>
            <a:srgbClr val="BBD6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6" name="圆角矩形 3"/>
          <p:cNvSpPr/>
          <p:nvPr/>
        </p:nvSpPr>
        <p:spPr>
          <a:xfrm rot="3780000">
            <a:off x="6266505" y="2388870"/>
            <a:ext cx="519430" cy="2939415"/>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4"/>
          <p:cNvSpPr/>
          <p:nvPr/>
        </p:nvSpPr>
        <p:spPr>
          <a:xfrm rot="3780000">
            <a:off x="6637980" y="3485515"/>
            <a:ext cx="519430" cy="1934210"/>
          </a:xfrm>
          <a:prstGeom prst="roundRect">
            <a:avLst>
              <a:gd name="adj" fmla="val 50000"/>
            </a:avLst>
          </a:prstGeom>
          <a:solidFill>
            <a:srgbClr val="57C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文本框 20"/>
          <p:cNvSpPr txBox="1"/>
          <p:nvPr/>
        </p:nvSpPr>
        <p:spPr>
          <a:xfrm flipH="1">
            <a:off x="8794750" y="1452245"/>
            <a:ext cx="2652395" cy="398780"/>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（二）权威规范作用</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9" name="文本框 8"/>
          <p:cNvSpPr txBox="1"/>
          <p:nvPr/>
        </p:nvSpPr>
        <p:spPr>
          <a:xfrm flipH="1">
            <a:off x="8794750" y="1912620"/>
            <a:ext cx="2864485" cy="1861185"/>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应用文是行政管理的工具，党和国家的各级组织与各部门的组织系统以及企事业单位，从上到下都是通过公务文书来传达法律规范、方针政策、意见办法，来部署工作。</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0" name="直接连接符 9"/>
          <p:cNvCxnSpPr/>
          <p:nvPr/>
        </p:nvCxnSpPr>
        <p:spPr>
          <a:xfrm>
            <a:off x="8794440" y="188976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1" name="文本框 20"/>
          <p:cNvSpPr txBox="1"/>
          <p:nvPr/>
        </p:nvSpPr>
        <p:spPr>
          <a:xfrm flipH="1">
            <a:off x="8708390" y="4256405"/>
            <a:ext cx="2724150" cy="398780"/>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（四）依据和凭证作用</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2" name="文本框 11"/>
          <p:cNvSpPr txBox="1"/>
          <p:nvPr/>
        </p:nvSpPr>
        <p:spPr>
          <a:xfrm flipH="1">
            <a:off x="8708080" y="4716780"/>
            <a:ext cx="2339974" cy="975995"/>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应用文还是单位、团体履行职责、开展公务活动的真实记录。</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3" name="直接连接符 12"/>
          <p:cNvCxnSpPr/>
          <p:nvPr/>
        </p:nvCxnSpPr>
        <p:spPr>
          <a:xfrm>
            <a:off x="8708080" y="469392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4" name="文本框 20"/>
          <p:cNvSpPr txBox="1"/>
          <p:nvPr/>
        </p:nvSpPr>
        <p:spPr>
          <a:xfrm flipH="1">
            <a:off x="1089025" y="1784350"/>
            <a:ext cx="2668270" cy="398780"/>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（一）宣传教育作用</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5" name="文本框 14"/>
          <p:cNvSpPr txBox="1"/>
          <p:nvPr/>
        </p:nvSpPr>
        <p:spPr>
          <a:xfrm flipH="1">
            <a:off x="1075055" y="2260600"/>
            <a:ext cx="2580005" cy="156591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借助行政公文的法规制度，党的方针政策得以进行及时和权威的宣传，它们对个人及组织做出道德和行为规范，以统一思想和行动。</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6" name="直接连接符 15"/>
          <p:cNvCxnSpPr/>
          <p:nvPr/>
        </p:nvCxnSpPr>
        <p:spPr>
          <a:xfrm>
            <a:off x="1088715" y="2221865"/>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7" name="文本框 20"/>
          <p:cNvSpPr txBox="1"/>
          <p:nvPr/>
        </p:nvSpPr>
        <p:spPr>
          <a:xfrm flipH="1">
            <a:off x="1709420" y="4648200"/>
            <a:ext cx="2382520" cy="398780"/>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（三）沟通协调作用</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8" name="文本框 17"/>
          <p:cNvSpPr txBox="1"/>
          <p:nvPr/>
        </p:nvSpPr>
        <p:spPr>
          <a:xfrm flipH="1">
            <a:off x="1765935" y="5092700"/>
            <a:ext cx="2573020" cy="127127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上级机关可以通过批复、命令等应用文下达指示；下级机关可以通过报告、请示等</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应用文报请有关事情。</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9" name="直接连接符 18"/>
          <p:cNvCxnSpPr/>
          <p:nvPr/>
        </p:nvCxnSpPr>
        <p:spPr>
          <a:xfrm>
            <a:off x="1765625" y="506984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0800000">
            <a:off x="7958780" y="146177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1" name="椭圆 20"/>
          <p:cNvSpPr/>
          <p:nvPr/>
        </p:nvSpPr>
        <p:spPr>
          <a:xfrm rot="10800000">
            <a:off x="8093400" y="159448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2" name="椭圆 21"/>
          <p:cNvSpPr/>
          <p:nvPr/>
        </p:nvSpPr>
        <p:spPr>
          <a:xfrm rot="10800000">
            <a:off x="8170870" y="1671955"/>
            <a:ext cx="305435" cy="305435"/>
          </a:xfrm>
          <a:prstGeom prst="ellipse">
            <a:avLst/>
          </a:prstGeom>
          <a:solidFill>
            <a:srgbClr val="BBD6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3" name="椭圆 22"/>
          <p:cNvSpPr/>
          <p:nvPr/>
        </p:nvSpPr>
        <p:spPr>
          <a:xfrm rot="10800000">
            <a:off x="7851465" y="4342765"/>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4" name="椭圆 23"/>
          <p:cNvSpPr/>
          <p:nvPr/>
        </p:nvSpPr>
        <p:spPr>
          <a:xfrm rot="10800000">
            <a:off x="7986085" y="4475480"/>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5" name="椭圆 24"/>
          <p:cNvSpPr/>
          <p:nvPr/>
        </p:nvSpPr>
        <p:spPr>
          <a:xfrm rot="10800000">
            <a:off x="8063555" y="4552950"/>
            <a:ext cx="305435" cy="305435"/>
          </a:xfrm>
          <a:prstGeom prst="ellipse">
            <a:avLst/>
          </a:prstGeom>
          <a:solidFill>
            <a:srgbClr val="57C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6" name="椭圆 25"/>
          <p:cNvSpPr/>
          <p:nvPr/>
        </p:nvSpPr>
        <p:spPr>
          <a:xfrm rot="10800000">
            <a:off x="3754445" y="173863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7" name="椭圆 26"/>
          <p:cNvSpPr/>
          <p:nvPr/>
        </p:nvSpPr>
        <p:spPr>
          <a:xfrm rot="10800000">
            <a:off x="3889065" y="187134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8" name="椭圆 27"/>
          <p:cNvSpPr/>
          <p:nvPr/>
        </p:nvSpPr>
        <p:spPr>
          <a:xfrm rot="10800000">
            <a:off x="3966535" y="1948815"/>
            <a:ext cx="305435" cy="305435"/>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9" name="椭圆 28"/>
          <p:cNvSpPr/>
          <p:nvPr/>
        </p:nvSpPr>
        <p:spPr>
          <a:xfrm rot="10800000">
            <a:off x="4204025" y="451739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0" name="椭圆 29"/>
          <p:cNvSpPr/>
          <p:nvPr/>
        </p:nvSpPr>
        <p:spPr>
          <a:xfrm rot="10800000">
            <a:off x="4338645" y="465010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1" name="椭圆 30"/>
          <p:cNvSpPr/>
          <p:nvPr/>
        </p:nvSpPr>
        <p:spPr>
          <a:xfrm rot="10800000">
            <a:off x="4416115" y="4727575"/>
            <a:ext cx="305435" cy="30543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6037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四、应用文的分类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564515" y="1045210"/>
            <a:ext cx="6957060" cy="5077460"/>
          </a:xfrm>
          <a:prstGeom prst="rect">
            <a:avLst/>
          </a:prstGeom>
          <a:noFill/>
        </p:spPr>
        <p:txBody>
          <a:bodyPr wrap="square" rtlCol="0">
            <a:spAutoFit/>
          </a:bodyPr>
          <a:p>
            <a:pPr fontAlgn="auto">
              <a:lnSpc>
                <a:spcPct val="150000"/>
              </a:lnSpc>
            </a:pPr>
            <a:r>
              <a:rPr lang="zh-CN" altLang="en-US">
                <a:cs typeface="黑体" panose="02010609060101010101" charset="-122"/>
              </a:rPr>
              <a:t>随着社会的发展和科学技术的进步，人们的社会活动领域不断拓宽，应用文的使用范围日益广泛，新的文种不断涌现。应用文的分类目前尚难统一，目前通用的分类法是按应用文的适用范围，将其分为公务文书和私务文书。公务文书分为通用文书和专用文书。</a:t>
            </a:r>
            <a:endParaRPr lang="zh-CN" altLang="en-US">
              <a:cs typeface="黑体" panose="02010609060101010101" charset="-122"/>
            </a:endParaRPr>
          </a:p>
          <a:p>
            <a:pPr fontAlgn="auto">
              <a:lnSpc>
                <a:spcPct val="150000"/>
              </a:lnSpc>
            </a:pPr>
            <a:r>
              <a:rPr lang="zh-CN" altLang="en-US">
                <a:cs typeface="黑体" panose="02010609060101010101" charset="-122"/>
              </a:rPr>
              <a:t>通用文书是指人们在日常的各种生活、学习、工作和生产活动中普遍使用的应用文。它分为法定公文和事务文书。法定公文，即《党政机关公文处理工作条例》中规定的 13种公文文种；事务文书，如计划、总结、调查报告、简报等。</a:t>
            </a:r>
            <a:endParaRPr lang="zh-CN" altLang="en-US">
              <a:cs typeface="黑体" panose="02010609060101010101" charset="-122"/>
            </a:endParaRPr>
          </a:p>
          <a:p>
            <a:pPr fontAlgn="auto">
              <a:lnSpc>
                <a:spcPct val="150000"/>
              </a:lnSpc>
            </a:pPr>
            <a:r>
              <a:rPr lang="zh-CN" altLang="en-US">
                <a:cs typeface="黑体" panose="02010609060101010101" charset="-122"/>
              </a:rPr>
              <a:t>专用文书是指具有一定专业性的应用文。它包括传播类，如新闻、广告、演讲稿等；财经类，如经济合同、市场预测报告、经济活动分析报告等；科技类，如学术论文、科学实验报告、毕业论文等；司法类，如诉状、答辩词、公证书等。</a:t>
            </a:r>
            <a:endParaRPr lang="zh-CN" altLang="en-US">
              <a:cs typeface="黑体" panose="02010609060101010101" charset="-122"/>
            </a:endParaRPr>
          </a:p>
        </p:txBody>
      </p:sp>
      <p:pic>
        <p:nvPicPr>
          <p:cNvPr id="101" name="图片 100"/>
          <p:cNvPicPr/>
          <p:nvPr/>
        </p:nvPicPr>
        <p:blipFill>
          <a:blip r:embed="rId1"/>
          <a:stretch>
            <a:fillRect/>
          </a:stretch>
        </p:blipFill>
        <p:spPr>
          <a:xfrm>
            <a:off x="7521575" y="1456690"/>
            <a:ext cx="4046220" cy="35471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1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1_1"/>
  <p:tag name="KSO_WM_UNIT_FILL_FORE_SCHEMECOLOR_INDEX" val="5"/>
  <p:tag name="KSO_WM_UNIT_FILL_TYPE" val="1"/>
  <p:tag name="KSO_WM_UNIT_TEXT_FILL_FORE_SCHEMECOLOR_INDEX" val="14"/>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3_1"/>
  <p:tag name="KSO_WM_UNIT_TEXT_FILL_FORE_SCHEMECOLOR_INDEX" val="8"/>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1_1"/>
  <p:tag name="KSO_WM_UNIT_TEXT_FILL_FORE_SCHEMECOLOR_INDEX" val="6"/>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3_1"/>
  <p:tag name="KSO_WM_UNIT_TEXT_FILL_FORE_SCHEMECOLOR_INDEX" val="13"/>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2_1"/>
  <p:tag name="KSO_WM_UNIT_TEXT_FILL_FORE_SCHEMECOLOR_INDEX" val="7"/>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2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2_1"/>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57"/>
  <p:tag name="KSO_WM_DIAGRAM_GROUP_CODE" val="q1-1"/>
  <p:tag name="KSO_WM_UNIT_ID" val="diagram20169746_2*q_h_f*1_1_1"/>
  <p:tag name="KSO_WM_UNIT_TEXT_FILL_FORE_SCHEMECOLOR_INDEX" val="13"/>
  <p:tag name="KSO_WM_UNIT_TEXT_FILL_TYPE" val="1"/>
</p:tagLst>
</file>

<file path=ppt/tags/tag2.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2_1"/>
  <p:tag name="KSO_WM_UNIT_FILL_FORE_SCHEMECOLOR_INDEX" val="6"/>
  <p:tag name="KSO_WM_UNIT_FILL_TYPE" val="1"/>
  <p:tag name="KSO_WM_UNIT_TEXT_FILL_FORE_SCHEMECOLOR_INDEX" val="14"/>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3_1"/>
  <p:tag name="KSO_WM_UNIT_FILL_FORE_SCHEMECOLOR_INDEX" val="7"/>
  <p:tag name="KSO_WM_UNIT_FILL_TYPE" val="1"/>
  <p:tag name="KSO_WM_UNIT_TEXT_FILL_FORE_SCHEMECOLOR_INDEX" val="14"/>
  <p:tag name="KSO_WM_UNIT_TEXT_FILL_TYPE" val="1"/>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1"/>
  <p:tag name="KSO_WM_UNIT_ID" val="diagram20174816_2*m_i*1_1"/>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5.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2"/>
  <p:tag name="KSO_WM_UNIT_ID" val="diagram20174816_2*m_i*1_2"/>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2*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2*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2*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2*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黑体"/>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4282</Words>
  <Application>WPS 演示</Application>
  <PresentationFormat>宽屏</PresentationFormat>
  <Paragraphs>195</Paragraphs>
  <Slides>21</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等线</vt:lpstr>
      <vt:lpstr>Calibri</vt:lpstr>
      <vt:lpstr>微软雅黑</vt:lpstr>
      <vt:lpstr>Calibri Light</vt:lpstr>
      <vt:lpstr>Calibri</vt:lpstr>
      <vt:lpstr>方正宋刻本秀楷简体</vt:lpstr>
      <vt:lpstr>微软雅黑 Light</vt:lpstr>
      <vt:lpstr>黑体</vt:lpstr>
      <vt:lpstr>Impact</vt:lpstr>
      <vt:lpstr>Arial Unicode MS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150</cp:revision>
  <dcterms:created xsi:type="dcterms:W3CDTF">2017-01-08T07:17:00Z</dcterms:created>
  <dcterms:modified xsi:type="dcterms:W3CDTF">2021-12-16T12:51:55Z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