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9">
  <p:sldMasterIdLst>
    <p:sldMasterId id="2147483686" r:id="rId1"/>
  </p:sldMasterIdLst>
  <p:notesMasterIdLst>
    <p:notesMasterId r:id="rId77"/>
  </p:notesMasterIdLst>
  <p:handoutMasterIdLst>
    <p:handoutMasterId r:id="rId78"/>
  </p:handoutMasterIdLst>
  <p:sldIdLst>
    <p:sldId id="291" r:id="rId2"/>
    <p:sldId id="292" r:id="rId3"/>
    <p:sldId id="402" r:id="rId4"/>
    <p:sldId id="293" r:id="rId5"/>
    <p:sldId id="403" r:id="rId6"/>
    <p:sldId id="445" r:id="rId7"/>
    <p:sldId id="446" r:id="rId8"/>
    <p:sldId id="447" r:id="rId9"/>
    <p:sldId id="449" r:id="rId10"/>
    <p:sldId id="450" r:id="rId11"/>
    <p:sldId id="452" r:id="rId12"/>
    <p:sldId id="453" r:id="rId13"/>
    <p:sldId id="459" r:id="rId14"/>
    <p:sldId id="460" r:id="rId15"/>
    <p:sldId id="461" r:id="rId16"/>
    <p:sldId id="463" r:id="rId17"/>
    <p:sldId id="478" r:id="rId18"/>
    <p:sldId id="479" r:id="rId19"/>
    <p:sldId id="480" r:id="rId20"/>
    <p:sldId id="481" r:id="rId21"/>
    <p:sldId id="482" r:id="rId22"/>
    <p:sldId id="483" r:id="rId23"/>
    <p:sldId id="484" r:id="rId24"/>
    <p:sldId id="485" r:id="rId25"/>
    <p:sldId id="486" r:id="rId26"/>
    <p:sldId id="487" r:id="rId27"/>
    <p:sldId id="488" r:id="rId28"/>
    <p:sldId id="489" r:id="rId29"/>
    <p:sldId id="490" r:id="rId30"/>
    <p:sldId id="491" r:id="rId31"/>
    <p:sldId id="492" r:id="rId32"/>
    <p:sldId id="493" r:id="rId33"/>
    <p:sldId id="494" r:id="rId34"/>
    <p:sldId id="495" r:id="rId35"/>
    <p:sldId id="496" r:id="rId36"/>
    <p:sldId id="497" r:id="rId37"/>
    <p:sldId id="464" r:id="rId38"/>
    <p:sldId id="465" r:id="rId39"/>
    <p:sldId id="470" r:id="rId40"/>
    <p:sldId id="471" r:id="rId41"/>
    <p:sldId id="472" r:id="rId42"/>
    <p:sldId id="473" r:id="rId43"/>
    <p:sldId id="474" r:id="rId44"/>
    <p:sldId id="476" r:id="rId45"/>
    <p:sldId id="477" r:id="rId46"/>
    <p:sldId id="498" r:id="rId47"/>
    <p:sldId id="499" r:id="rId48"/>
    <p:sldId id="500" r:id="rId49"/>
    <p:sldId id="501" r:id="rId50"/>
    <p:sldId id="502" r:id="rId51"/>
    <p:sldId id="503" r:id="rId52"/>
    <p:sldId id="504" r:id="rId53"/>
    <p:sldId id="505" r:id="rId54"/>
    <p:sldId id="506" r:id="rId55"/>
    <p:sldId id="507" r:id="rId56"/>
    <p:sldId id="508" r:id="rId57"/>
    <p:sldId id="509" r:id="rId58"/>
    <p:sldId id="510" r:id="rId59"/>
    <p:sldId id="511" r:id="rId60"/>
    <p:sldId id="518" r:id="rId61"/>
    <p:sldId id="512" r:id="rId62"/>
    <p:sldId id="514" r:id="rId63"/>
    <p:sldId id="519" r:id="rId64"/>
    <p:sldId id="520" r:id="rId65"/>
    <p:sldId id="521" r:id="rId66"/>
    <p:sldId id="522" r:id="rId67"/>
    <p:sldId id="523" r:id="rId68"/>
    <p:sldId id="524" r:id="rId69"/>
    <p:sldId id="515" r:id="rId70"/>
    <p:sldId id="525" r:id="rId71"/>
    <p:sldId id="526" r:id="rId72"/>
    <p:sldId id="527" r:id="rId73"/>
    <p:sldId id="516" r:id="rId74"/>
    <p:sldId id="517" r:id="rId75"/>
    <p:sldId id="444" r:id="rId76"/>
  </p:sldIdLst>
  <p:sldSz cx="12192000" cy="6858000"/>
  <p:notesSz cx="6858000" cy="9144000"/>
  <p:custDataLst>
    <p:tags r:id="rId7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4254"/>
    <a:srgbClr val="FBBF3B"/>
    <a:srgbClr val="A6A6A6"/>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379" autoAdjust="0"/>
  </p:normalViewPr>
  <p:slideViewPr>
    <p:cSldViewPr snapToGrid="0">
      <p:cViewPr varScale="1">
        <p:scale>
          <a:sx n="115" d="100"/>
          <a:sy n="115" d="100"/>
        </p:scale>
        <p:origin x="432"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pPr/>
              <a:t>2019/6/24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2019/6/24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1</a:t>
            </a:fld>
            <a:endParaRPr lang="zh-CN" altLang="en-US"/>
          </a:p>
        </p:txBody>
      </p:sp>
    </p:spTree>
    <p:extLst>
      <p:ext uri="{BB962C8B-B14F-4D97-AF65-F5344CB8AC3E}">
        <p14:creationId xmlns:p14="http://schemas.microsoft.com/office/powerpoint/2010/main" val="19824408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10</a:t>
            </a:fld>
            <a:endParaRPr lang="zh-CN" altLang="en-US"/>
          </a:p>
        </p:txBody>
      </p:sp>
    </p:spTree>
    <p:extLst>
      <p:ext uri="{BB962C8B-B14F-4D97-AF65-F5344CB8AC3E}">
        <p14:creationId xmlns:p14="http://schemas.microsoft.com/office/powerpoint/2010/main" val="40893157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11</a:t>
            </a:fld>
            <a:endParaRPr lang="zh-CN" altLang="en-US"/>
          </a:p>
        </p:txBody>
      </p:sp>
    </p:spTree>
    <p:extLst>
      <p:ext uri="{BB962C8B-B14F-4D97-AF65-F5344CB8AC3E}">
        <p14:creationId xmlns:p14="http://schemas.microsoft.com/office/powerpoint/2010/main" val="11092489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12</a:t>
            </a:fld>
            <a:endParaRPr lang="zh-CN" altLang="en-US"/>
          </a:p>
        </p:txBody>
      </p:sp>
    </p:spTree>
    <p:extLst>
      <p:ext uri="{BB962C8B-B14F-4D97-AF65-F5344CB8AC3E}">
        <p14:creationId xmlns:p14="http://schemas.microsoft.com/office/powerpoint/2010/main" val="12800861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14</a:t>
            </a:fld>
            <a:endParaRPr lang="zh-CN" altLang="en-US"/>
          </a:p>
        </p:txBody>
      </p:sp>
    </p:spTree>
    <p:extLst>
      <p:ext uri="{BB962C8B-B14F-4D97-AF65-F5344CB8AC3E}">
        <p14:creationId xmlns:p14="http://schemas.microsoft.com/office/powerpoint/2010/main" val="33251735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16</a:t>
            </a:fld>
            <a:endParaRPr lang="zh-CN" altLang="en-US"/>
          </a:p>
        </p:txBody>
      </p:sp>
    </p:spTree>
    <p:extLst>
      <p:ext uri="{BB962C8B-B14F-4D97-AF65-F5344CB8AC3E}">
        <p14:creationId xmlns:p14="http://schemas.microsoft.com/office/powerpoint/2010/main" val="24565339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17</a:t>
            </a:fld>
            <a:endParaRPr lang="zh-CN" altLang="en-US"/>
          </a:p>
        </p:txBody>
      </p:sp>
    </p:spTree>
    <p:extLst>
      <p:ext uri="{BB962C8B-B14F-4D97-AF65-F5344CB8AC3E}">
        <p14:creationId xmlns:p14="http://schemas.microsoft.com/office/powerpoint/2010/main" val="29522814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18</a:t>
            </a:fld>
            <a:endParaRPr lang="zh-CN" altLang="en-US"/>
          </a:p>
        </p:txBody>
      </p:sp>
    </p:spTree>
    <p:extLst>
      <p:ext uri="{BB962C8B-B14F-4D97-AF65-F5344CB8AC3E}">
        <p14:creationId xmlns:p14="http://schemas.microsoft.com/office/powerpoint/2010/main" val="36035073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19</a:t>
            </a:fld>
            <a:endParaRPr lang="zh-CN" altLang="en-US"/>
          </a:p>
        </p:txBody>
      </p:sp>
    </p:spTree>
    <p:extLst>
      <p:ext uri="{BB962C8B-B14F-4D97-AF65-F5344CB8AC3E}">
        <p14:creationId xmlns:p14="http://schemas.microsoft.com/office/powerpoint/2010/main" val="35504915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20</a:t>
            </a:fld>
            <a:endParaRPr lang="zh-CN" altLang="en-US"/>
          </a:p>
        </p:txBody>
      </p:sp>
    </p:spTree>
    <p:extLst>
      <p:ext uri="{BB962C8B-B14F-4D97-AF65-F5344CB8AC3E}">
        <p14:creationId xmlns:p14="http://schemas.microsoft.com/office/powerpoint/2010/main" val="4108967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21</a:t>
            </a:fld>
            <a:endParaRPr lang="zh-CN" altLang="en-US"/>
          </a:p>
        </p:txBody>
      </p:sp>
    </p:spTree>
    <p:extLst>
      <p:ext uri="{BB962C8B-B14F-4D97-AF65-F5344CB8AC3E}">
        <p14:creationId xmlns:p14="http://schemas.microsoft.com/office/powerpoint/2010/main" val="33897416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a:t>
            </a:fld>
            <a:endParaRPr lang="zh-CN" altLang="en-US"/>
          </a:p>
        </p:txBody>
      </p:sp>
    </p:spTree>
    <p:extLst>
      <p:ext uri="{BB962C8B-B14F-4D97-AF65-F5344CB8AC3E}">
        <p14:creationId xmlns:p14="http://schemas.microsoft.com/office/powerpoint/2010/main" val="34716573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22</a:t>
            </a:fld>
            <a:endParaRPr lang="zh-CN" altLang="en-US"/>
          </a:p>
        </p:txBody>
      </p:sp>
    </p:spTree>
    <p:extLst>
      <p:ext uri="{BB962C8B-B14F-4D97-AF65-F5344CB8AC3E}">
        <p14:creationId xmlns:p14="http://schemas.microsoft.com/office/powerpoint/2010/main" val="9976000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23</a:t>
            </a:fld>
            <a:endParaRPr lang="zh-CN" altLang="en-US"/>
          </a:p>
        </p:txBody>
      </p:sp>
    </p:spTree>
    <p:extLst>
      <p:ext uri="{BB962C8B-B14F-4D97-AF65-F5344CB8AC3E}">
        <p14:creationId xmlns:p14="http://schemas.microsoft.com/office/powerpoint/2010/main" val="40594977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24</a:t>
            </a:fld>
            <a:endParaRPr lang="zh-CN" altLang="en-US"/>
          </a:p>
        </p:txBody>
      </p:sp>
    </p:spTree>
    <p:extLst>
      <p:ext uri="{BB962C8B-B14F-4D97-AF65-F5344CB8AC3E}">
        <p14:creationId xmlns:p14="http://schemas.microsoft.com/office/powerpoint/2010/main" val="15703147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25</a:t>
            </a:fld>
            <a:endParaRPr lang="zh-CN" altLang="en-US"/>
          </a:p>
        </p:txBody>
      </p:sp>
    </p:spTree>
    <p:extLst>
      <p:ext uri="{BB962C8B-B14F-4D97-AF65-F5344CB8AC3E}">
        <p14:creationId xmlns:p14="http://schemas.microsoft.com/office/powerpoint/2010/main" val="20430888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26</a:t>
            </a:fld>
            <a:endParaRPr lang="zh-CN" altLang="en-US"/>
          </a:p>
        </p:txBody>
      </p:sp>
    </p:spTree>
    <p:extLst>
      <p:ext uri="{BB962C8B-B14F-4D97-AF65-F5344CB8AC3E}">
        <p14:creationId xmlns:p14="http://schemas.microsoft.com/office/powerpoint/2010/main" val="2822987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27</a:t>
            </a:fld>
            <a:endParaRPr lang="zh-CN" altLang="en-US"/>
          </a:p>
        </p:txBody>
      </p:sp>
    </p:spTree>
    <p:extLst>
      <p:ext uri="{BB962C8B-B14F-4D97-AF65-F5344CB8AC3E}">
        <p14:creationId xmlns:p14="http://schemas.microsoft.com/office/powerpoint/2010/main" val="7730583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28</a:t>
            </a:fld>
            <a:endParaRPr lang="zh-CN" altLang="en-US"/>
          </a:p>
        </p:txBody>
      </p:sp>
    </p:spTree>
    <p:extLst>
      <p:ext uri="{BB962C8B-B14F-4D97-AF65-F5344CB8AC3E}">
        <p14:creationId xmlns:p14="http://schemas.microsoft.com/office/powerpoint/2010/main" val="2001983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29</a:t>
            </a:fld>
            <a:endParaRPr lang="zh-CN" altLang="en-US"/>
          </a:p>
        </p:txBody>
      </p:sp>
    </p:spTree>
    <p:extLst>
      <p:ext uri="{BB962C8B-B14F-4D97-AF65-F5344CB8AC3E}">
        <p14:creationId xmlns:p14="http://schemas.microsoft.com/office/powerpoint/2010/main" val="263495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30</a:t>
            </a:fld>
            <a:endParaRPr lang="zh-CN" altLang="en-US"/>
          </a:p>
        </p:txBody>
      </p:sp>
    </p:spTree>
    <p:extLst>
      <p:ext uri="{BB962C8B-B14F-4D97-AF65-F5344CB8AC3E}">
        <p14:creationId xmlns:p14="http://schemas.microsoft.com/office/powerpoint/2010/main" val="7637524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31</a:t>
            </a:fld>
            <a:endParaRPr lang="zh-CN" altLang="en-US"/>
          </a:p>
        </p:txBody>
      </p:sp>
    </p:spTree>
    <p:extLst>
      <p:ext uri="{BB962C8B-B14F-4D97-AF65-F5344CB8AC3E}">
        <p14:creationId xmlns:p14="http://schemas.microsoft.com/office/powerpoint/2010/main" val="18497263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a:t>
            </a:fld>
            <a:endParaRPr lang="zh-CN" altLang="en-US"/>
          </a:p>
        </p:txBody>
      </p:sp>
    </p:spTree>
    <p:extLst>
      <p:ext uri="{BB962C8B-B14F-4D97-AF65-F5344CB8AC3E}">
        <p14:creationId xmlns:p14="http://schemas.microsoft.com/office/powerpoint/2010/main" val="20519220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33</a:t>
            </a:fld>
            <a:endParaRPr lang="zh-CN" altLang="en-US"/>
          </a:p>
        </p:txBody>
      </p:sp>
    </p:spTree>
    <p:extLst>
      <p:ext uri="{BB962C8B-B14F-4D97-AF65-F5344CB8AC3E}">
        <p14:creationId xmlns:p14="http://schemas.microsoft.com/office/powerpoint/2010/main" val="11801818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34</a:t>
            </a:fld>
            <a:endParaRPr lang="zh-CN" altLang="en-US"/>
          </a:p>
        </p:txBody>
      </p:sp>
    </p:spTree>
    <p:extLst>
      <p:ext uri="{BB962C8B-B14F-4D97-AF65-F5344CB8AC3E}">
        <p14:creationId xmlns:p14="http://schemas.microsoft.com/office/powerpoint/2010/main" val="6372136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35</a:t>
            </a:fld>
            <a:endParaRPr lang="zh-CN" altLang="en-US"/>
          </a:p>
        </p:txBody>
      </p:sp>
    </p:spTree>
    <p:extLst>
      <p:ext uri="{BB962C8B-B14F-4D97-AF65-F5344CB8AC3E}">
        <p14:creationId xmlns:p14="http://schemas.microsoft.com/office/powerpoint/2010/main" val="16070859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36</a:t>
            </a:fld>
            <a:endParaRPr lang="zh-CN" altLang="en-US"/>
          </a:p>
        </p:txBody>
      </p:sp>
    </p:spTree>
    <p:extLst>
      <p:ext uri="{BB962C8B-B14F-4D97-AF65-F5344CB8AC3E}">
        <p14:creationId xmlns:p14="http://schemas.microsoft.com/office/powerpoint/2010/main" val="20425229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37</a:t>
            </a:fld>
            <a:endParaRPr lang="zh-CN" altLang="en-US"/>
          </a:p>
        </p:txBody>
      </p:sp>
    </p:spTree>
    <p:extLst>
      <p:ext uri="{BB962C8B-B14F-4D97-AF65-F5344CB8AC3E}">
        <p14:creationId xmlns:p14="http://schemas.microsoft.com/office/powerpoint/2010/main" val="28818034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38</a:t>
            </a:fld>
            <a:endParaRPr lang="zh-CN" altLang="en-US"/>
          </a:p>
        </p:txBody>
      </p:sp>
    </p:spTree>
    <p:extLst>
      <p:ext uri="{BB962C8B-B14F-4D97-AF65-F5344CB8AC3E}">
        <p14:creationId xmlns:p14="http://schemas.microsoft.com/office/powerpoint/2010/main" val="27417447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39</a:t>
            </a:fld>
            <a:endParaRPr lang="zh-CN" altLang="en-US"/>
          </a:p>
        </p:txBody>
      </p:sp>
    </p:spTree>
    <p:extLst>
      <p:ext uri="{BB962C8B-B14F-4D97-AF65-F5344CB8AC3E}">
        <p14:creationId xmlns:p14="http://schemas.microsoft.com/office/powerpoint/2010/main" val="27127546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40</a:t>
            </a:fld>
            <a:endParaRPr lang="zh-CN" altLang="en-US"/>
          </a:p>
        </p:txBody>
      </p:sp>
    </p:spTree>
    <p:extLst>
      <p:ext uri="{BB962C8B-B14F-4D97-AF65-F5344CB8AC3E}">
        <p14:creationId xmlns:p14="http://schemas.microsoft.com/office/powerpoint/2010/main" val="6993035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41</a:t>
            </a:fld>
            <a:endParaRPr lang="zh-CN" altLang="en-US"/>
          </a:p>
        </p:txBody>
      </p:sp>
    </p:spTree>
    <p:extLst>
      <p:ext uri="{BB962C8B-B14F-4D97-AF65-F5344CB8AC3E}">
        <p14:creationId xmlns:p14="http://schemas.microsoft.com/office/powerpoint/2010/main" val="20952137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42</a:t>
            </a:fld>
            <a:endParaRPr lang="zh-CN" altLang="en-US"/>
          </a:p>
        </p:txBody>
      </p:sp>
    </p:spTree>
    <p:extLst>
      <p:ext uri="{BB962C8B-B14F-4D97-AF65-F5344CB8AC3E}">
        <p14:creationId xmlns:p14="http://schemas.microsoft.com/office/powerpoint/2010/main" val="40577898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4</a:t>
            </a:fld>
            <a:endParaRPr lang="zh-CN" altLang="en-US"/>
          </a:p>
        </p:txBody>
      </p:sp>
    </p:spTree>
    <p:extLst>
      <p:ext uri="{BB962C8B-B14F-4D97-AF65-F5344CB8AC3E}">
        <p14:creationId xmlns:p14="http://schemas.microsoft.com/office/powerpoint/2010/main" val="272369711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43</a:t>
            </a:fld>
            <a:endParaRPr lang="zh-CN" altLang="en-US"/>
          </a:p>
        </p:txBody>
      </p:sp>
    </p:spTree>
    <p:extLst>
      <p:ext uri="{BB962C8B-B14F-4D97-AF65-F5344CB8AC3E}">
        <p14:creationId xmlns:p14="http://schemas.microsoft.com/office/powerpoint/2010/main" val="302103839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44</a:t>
            </a:fld>
            <a:endParaRPr lang="zh-CN" altLang="en-US"/>
          </a:p>
        </p:txBody>
      </p:sp>
    </p:spTree>
    <p:extLst>
      <p:ext uri="{BB962C8B-B14F-4D97-AF65-F5344CB8AC3E}">
        <p14:creationId xmlns:p14="http://schemas.microsoft.com/office/powerpoint/2010/main" val="217987068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45</a:t>
            </a:fld>
            <a:endParaRPr lang="zh-CN" altLang="en-US"/>
          </a:p>
        </p:txBody>
      </p:sp>
    </p:spTree>
    <p:extLst>
      <p:ext uri="{BB962C8B-B14F-4D97-AF65-F5344CB8AC3E}">
        <p14:creationId xmlns:p14="http://schemas.microsoft.com/office/powerpoint/2010/main" val="11119195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46</a:t>
            </a:fld>
            <a:endParaRPr lang="zh-CN" altLang="en-US"/>
          </a:p>
        </p:txBody>
      </p:sp>
    </p:spTree>
    <p:extLst>
      <p:ext uri="{BB962C8B-B14F-4D97-AF65-F5344CB8AC3E}">
        <p14:creationId xmlns:p14="http://schemas.microsoft.com/office/powerpoint/2010/main" val="394401998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47</a:t>
            </a:fld>
            <a:endParaRPr lang="zh-CN" altLang="en-US"/>
          </a:p>
        </p:txBody>
      </p:sp>
    </p:spTree>
    <p:extLst>
      <p:ext uri="{BB962C8B-B14F-4D97-AF65-F5344CB8AC3E}">
        <p14:creationId xmlns:p14="http://schemas.microsoft.com/office/powerpoint/2010/main" val="733018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48</a:t>
            </a:fld>
            <a:endParaRPr lang="zh-CN" altLang="en-US"/>
          </a:p>
        </p:txBody>
      </p:sp>
    </p:spTree>
    <p:extLst>
      <p:ext uri="{BB962C8B-B14F-4D97-AF65-F5344CB8AC3E}">
        <p14:creationId xmlns:p14="http://schemas.microsoft.com/office/powerpoint/2010/main" val="226973489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49</a:t>
            </a:fld>
            <a:endParaRPr lang="zh-CN" altLang="en-US"/>
          </a:p>
        </p:txBody>
      </p:sp>
    </p:spTree>
    <p:extLst>
      <p:ext uri="{BB962C8B-B14F-4D97-AF65-F5344CB8AC3E}">
        <p14:creationId xmlns:p14="http://schemas.microsoft.com/office/powerpoint/2010/main" val="36109717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50</a:t>
            </a:fld>
            <a:endParaRPr lang="zh-CN" altLang="en-US"/>
          </a:p>
        </p:txBody>
      </p:sp>
    </p:spTree>
    <p:extLst>
      <p:ext uri="{BB962C8B-B14F-4D97-AF65-F5344CB8AC3E}">
        <p14:creationId xmlns:p14="http://schemas.microsoft.com/office/powerpoint/2010/main" val="158074019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51</a:t>
            </a:fld>
            <a:endParaRPr lang="zh-CN" altLang="en-US"/>
          </a:p>
        </p:txBody>
      </p:sp>
    </p:spTree>
    <p:extLst>
      <p:ext uri="{BB962C8B-B14F-4D97-AF65-F5344CB8AC3E}">
        <p14:creationId xmlns:p14="http://schemas.microsoft.com/office/powerpoint/2010/main" val="166503672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52</a:t>
            </a:fld>
            <a:endParaRPr lang="zh-CN" altLang="en-US"/>
          </a:p>
        </p:txBody>
      </p:sp>
    </p:spTree>
    <p:extLst>
      <p:ext uri="{BB962C8B-B14F-4D97-AF65-F5344CB8AC3E}">
        <p14:creationId xmlns:p14="http://schemas.microsoft.com/office/powerpoint/2010/main" val="26100140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5</a:t>
            </a:fld>
            <a:endParaRPr lang="zh-CN" altLang="en-US"/>
          </a:p>
        </p:txBody>
      </p:sp>
    </p:spTree>
    <p:extLst>
      <p:ext uri="{BB962C8B-B14F-4D97-AF65-F5344CB8AC3E}">
        <p14:creationId xmlns:p14="http://schemas.microsoft.com/office/powerpoint/2010/main" val="133984723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53</a:t>
            </a:fld>
            <a:endParaRPr lang="zh-CN" altLang="en-US"/>
          </a:p>
        </p:txBody>
      </p:sp>
    </p:spTree>
    <p:extLst>
      <p:ext uri="{BB962C8B-B14F-4D97-AF65-F5344CB8AC3E}">
        <p14:creationId xmlns:p14="http://schemas.microsoft.com/office/powerpoint/2010/main" val="64724847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54</a:t>
            </a:fld>
            <a:endParaRPr lang="zh-CN" altLang="en-US"/>
          </a:p>
        </p:txBody>
      </p:sp>
    </p:spTree>
    <p:extLst>
      <p:ext uri="{BB962C8B-B14F-4D97-AF65-F5344CB8AC3E}">
        <p14:creationId xmlns:p14="http://schemas.microsoft.com/office/powerpoint/2010/main" val="70258226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55</a:t>
            </a:fld>
            <a:endParaRPr lang="zh-CN" altLang="en-US"/>
          </a:p>
        </p:txBody>
      </p:sp>
    </p:spTree>
    <p:extLst>
      <p:ext uri="{BB962C8B-B14F-4D97-AF65-F5344CB8AC3E}">
        <p14:creationId xmlns:p14="http://schemas.microsoft.com/office/powerpoint/2010/main" val="229060412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56</a:t>
            </a:fld>
            <a:endParaRPr lang="zh-CN" altLang="en-US"/>
          </a:p>
        </p:txBody>
      </p:sp>
    </p:spTree>
    <p:extLst>
      <p:ext uri="{BB962C8B-B14F-4D97-AF65-F5344CB8AC3E}">
        <p14:creationId xmlns:p14="http://schemas.microsoft.com/office/powerpoint/2010/main" val="275142126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57</a:t>
            </a:fld>
            <a:endParaRPr lang="zh-CN" altLang="en-US"/>
          </a:p>
        </p:txBody>
      </p:sp>
    </p:spTree>
    <p:extLst>
      <p:ext uri="{BB962C8B-B14F-4D97-AF65-F5344CB8AC3E}">
        <p14:creationId xmlns:p14="http://schemas.microsoft.com/office/powerpoint/2010/main" val="407637264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58</a:t>
            </a:fld>
            <a:endParaRPr lang="zh-CN" altLang="en-US"/>
          </a:p>
        </p:txBody>
      </p:sp>
    </p:spTree>
    <p:extLst>
      <p:ext uri="{BB962C8B-B14F-4D97-AF65-F5344CB8AC3E}">
        <p14:creationId xmlns:p14="http://schemas.microsoft.com/office/powerpoint/2010/main" val="16629491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59</a:t>
            </a:fld>
            <a:endParaRPr lang="zh-CN" altLang="en-US"/>
          </a:p>
        </p:txBody>
      </p:sp>
    </p:spTree>
    <p:extLst>
      <p:ext uri="{BB962C8B-B14F-4D97-AF65-F5344CB8AC3E}">
        <p14:creationId xmlns:p14="http://schemas.microsoft.com/office/powerpoint/2010/main" val="278596452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60</a:t>
            </a:fld>
            <a:endParaRPr lang="zh-CN" altLang="en-US"/>
          </a:p>
        </p:txBody>
      </p:sp>
    </p:spTree>
    <p:extLst>
      <p:ext uri="{BB962C8B-B14F-4D97-AF65-F5344CB8AC3E}">
        <p14:creationId xmlns:p14="http://schemas.microsoft.com/office/powerpoint/2010/main" val="132550216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61</a:t>
            </a:fld>
            <a:endParaRPr lang="zh-CN" altLang="en-US"/>
          </a:p>
        </p:txBody>
      </p:sp>
    </p:spTree>
    <p:extLst>
      <p:ext uri="{BB962C8B-B14F-4D97-AF65-F5344CB8AC3E}">
        <p14:creationId xmlns:p14="http://schemas.microsoft.com/office/powerpoint/2010/main" val="282567219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62</a:t>
            </a:fld>
            <a:endParaRPr lang="zh-CN" altLang="en-US"/>
          </a:p>
        </p:txBody>
      </p:sp>
    </p:spTree>
    <p:extLst>
      <p:ext uri="{BB962C8B-B14F-4D97-AF65-F5344CB8AC3E}">
        <p14:creationId xmlns:p14="http://schemas.microsoft.com/office/powerpoint/2010/main" val="34792611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6</a:t>
            </a:fld>
            <a:endParaRPr lang="zh-CN" altLang="en-US"/>
          </a:p>
        </p:txBody>
      </p:sp>
    </p:spTree>
    <p:extLst>
      <p:ext uri="{BB962C8B-B14F-4D97-AF65-F5344CB8AC3E}">
        <p14:creationId xmlns:p14="http://schemas.microsoft.com/office/powerpoint/2010/main" val="118927497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63</a:t>
            </a:fld>
            <a:endParaRPr lang="zh-CN" altLang="en-US"/>
          </a:p>
        </p:txBody>
      </p:sp>
    </p:spTree>
    <p:extLst>
      <p:ext uri="{BB962C8B-B14F-4D97-AF65-F5344CB8AC3E}">
        <p14:creationId xmlns:p14="http://schemas.microsoft.com/office/powerpoint/2010/main" val="110977136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64</a:t>
            </a:fld>
            <a:endParaRPr lang="zh-CN" altLang="en-US"/>
          </a:p>
        </p:txBody>
      </p:sp>
    </p:spTree>
    <p:extLst>
      <p:ext uri="{BB962C8B-B14F-4D97-AF65-F5344CB8AC3E}">
        <p14:creationId xmlns:p14="http://schemas.microsoft.com/office/powerpoint/2010/main" val="202749313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65</a:t>
            </a:fld>
            <a:endParaRPr lang="zh-CN" altLang="en-US"/>
          </a:p>
        </p:txBody>
      </p:sp>
    </p:spTree>
    <p:extLst>
      <p:ext uri="{BB962C8B-B14F-4D97-AF65-F5344CB8AC3E}">
        <p14:creationId xmlns:p14="http://schemas.microsoft.com/office/powerpoint/2010/main" val="17288874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66</a:t>
            </a:fld>
            <a:endParaRPr lang="zh-CN" altLang="en-US"/>
          </a:p>
        </p:txBody>
      </p:sp>
    </p:spTree>
    <p:extLst>
      <p:ext uri="{BB962C8B-B14F-4D97-AF65-F5344CB8AC3E}">
        <p14:creationId xmlns:p14="http://schemas.microsoft.com/office/powerpoint/2010/main" val="134842346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67</a:t>
            </a:fld>
            <a:endParaRPr lang="zh-CN" altLang="en-US"/>
          </a:p>
        </p:txBody>
      </p:sp>
    </p:spTree>
    <p:extLst>
      <p:ext uri="{BB962C8B-B14F-4D97-AF65-F5344CB8AC3E}">
        <p14:creationId xmlns:p14="http://schemas.microsoft.com/office/powerpoint/2010/main" val="81776227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68</a:t>
            </a:fld>
            <a:endParaRPr lang="zh-CN" altLang="en-US"/>
          </a:p>
        </p:txBody>
      </p:sp>
    </p:spTree>
    <p:extLst>
      <p:ext uri="{BB962C8B-B14F-4D97-AF65-F5344CB8AC3E}">
        <p14:creationId xmlns:p14="http://schemas.microsoft.com/office/powerpoint/2010/main" val="420490075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69</a:t>
            </a:fld>
            <a:endParaRPr lang="zh-CN" altLang="en-US"/>
          </a:p>
        </p:txBody>
      </p:sp>
    </p:spTree>
    <p:extLst>
      <p:ext uri="{BB962C8B-B14F-4D97-AF65-F5344CB8AC3E}">
        <p14:creationId xmlns:p14="http://schemas.microsoft.com/office/powerpoint/2010/main" val="102646095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70</a:t>
            </a:fld>
            <a:endParaRPr lang="zh-CN" altLang="en-US"/>
          </a:p>
        </p:txBody>
      </p:sp>
    </p:spTree>
    <p:extLst>
      <p:ext uri="{BB962C8B-B14F-4D97-AF65-F5344CB8AC3E}">
        <p14:creationId xmlns:p14="http://schemas.microsoft.com/office/powerpoint/2010/main" val="247910403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71</a:t>
            </a:fld>
            <a:endParaRPr lang="zh-CN" altLang="en-US"/>
          </a:p>
        </p:txBody>
      </p:sp>
    </p:spTree>
    <p:extLst>
      <p:ext uri="{BB962C8B-B14F-4D97-AF65-F5344CB8AC3E}">
        <p14:creationId xmlns:p14="http://schemas.microsoft.com/office/powerpoint/2010/main" val="183275267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72</a:t>
            </a:fld>
            <a:endParaRPr lang="zh-CN" altLang="en-US"/>
          </a:p>
        </p:txBody>
      </p:sp>
    </p:spTree>
    <p:extLst>
      <p:ext uri="{BB962C8B-B14F-4D97-AF65-F5344CB8AC3E}">
        <p14:creationId xmlns:p14="http://schemas.microsoft.com/office/powerpoint/2010/main" val="8774737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7</a:t>
            </a:fld>
            <a:endParaRPr lang="zh-CN" altLang="en-US"/>
          </a:p>
        </p:txBody>
      </p:sp>
    </p:spTree>
    <p:extLst>
      <p:ext uri="{BB962C8B-B14F-4D97-AF65-F5344CB8AC3E}">
        <p14:creationId xmlns:p14="http://schemas.microsoft.com/office/powerpoint/2010/main" val="227706656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73</a:t>
            </a:fld>
            <a:endParaRPr lang="zh-CN" altLang="en-US"/>
          </a:p>
        </p:txBody>
      </p:sp>
    </p:spTree>
    <p:extLst>
      <p:ext uri="{BB962C8B-B14F-4D97-AF65-F5344CB8AC3E}">
        <p14:creationId xmlns:p14="http://schemas.microsoft.com/office/powerpoint/2010/main" val="298267295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74</a:t>
            </a:fld>
            <a:endParaRPr lang="zh-CN" altLang="en-US"/>
          </a:p>
        </p:txBody>
      </p:sp>
    </p:spTree>
    <p:extLst>
      <p:ext uri="{BB962C8B-B14F-4D97-AF65-F5344CB8AC3E}">
        <p14:creationId xmlns:p14="http://schemas.microsoft.com/office/powerpoint/2010/main" val="329462588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75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7907505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8</a:t>
            </a:fld>
            <a:endParaRPr lang="zh-CN" altLang="en-US"/>
          </a:p>
        </p:txBody>
      </p:sp>
    </p:spTree>
    <p:extLst>
      <p:ext uri="{BB962C8B-B14F-4D97-AF65-F5344CB8AC3E}">
        <p14:creationId xmlns:p14="http://schemas.microsoft.com/office/powerpoint/2010/main" val="10992647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9</a:t>
            </a:fld>
            <a:endParaRPr lang="zh-CN" altLang="en-US"/>
          </a:p>
        </p:txBody>
      </p:sp>
    </p:spTree>
    <p:extLst>
      <p:ext uri="{BB962C8B-B14F-4D97-AF65-F5344CB8AC3E}">
        <p14:creationId xmlns:p14="http://schemas.microsoft.com/office/powerpoint/2010/main" val="34775654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4530"/>
            <a:ext cx="9144000" cy="2387600"/>
          </a:xfrm>
        </p:spPr>
        <p:txBody>
          <a:bodyPr anchor="b">
            <a:normAutofit/>
          </a:bodyPr>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2400">
                <a:solidFill>
                  <a:schemeClr val="tx1">
                    <a:lumMod val="75000"/>
                    <a:lumOff val="25000"/>
                  </a:schemeClr>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11DF6C85-580E-49AA-8C0F-7282E851D184}" type="datetimeFigureOut">
              <a:rPr lang="en-US" smtClean="0"/>
              <a:pPr/>
              <a:t>6/24/2019</a:t>
            </a:fld>
            <a:endParaRPr lang="en-US"/>
          </a:p>
        </p:txBody>
      </p:sp>
      <p:sp>
        <p:nvSpPr>
          <p:cNvPr id="5" name="Footer Placeholder 4"/>
          <p:cNvSpPr>
            <a:spLocks noGrp="1"/>
          </p:cNvSpPr>
          <p:nvPr>
            <p:ph type="ftr" sz="quarter" idx="11"/>
          </p:nvPr>
        </p:nvSpPr>
        <p:spPr/>
        <p:txBody>
          <a:bodyPr/>
          <a:lstStyle/>
          <a:p>
            <a:endParaRPr kumimoji="0" lang="zh-CN" altLang="en-US"/>
          </a:p>
        </p:txBody>
      </p:sp>
      <p:sp>
        <p:nvSpPr>
          <p:cNvPr id="6" name="Slide Number Placeholder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val="114188474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1DF6C85-580E-49AA-8C0F-7282E851D184}" type="datetimeFigureOut">
              <a:rPr lang="en-US" smtClean="0"/>
              <a:pPr/>
              <a:t>6/24/2019</a:t>
            </a:fld>
            <a:endParaRPr lang="en-US"/>
          </a:p>
        </p:txBody>
      </p:sp>
      <p:sp>
        <p:nvSpPr>
          <p:cNvPr id="5" name="Footer Placeholder 4"/>
          <p:cNvSpPr>
            <a:spLocks noGrp="1"/>
          </p:cNvSpPr>
          <p:nvPr>
            <p:ph type="ftr" sz="quarter" idx="11"/>
          </p:nvPr>
        </p:nvSpPr>
        <p:spPr/>
        <p:txBody>
          <a:bodyPr/>
          <a:lstStyle/>
          <a:p>
            <a:endParaRPr kumimoji="0" lang="zh-CN" altLang="en-US"/>
          </a:p>
        </p:txBody>
      </p:sp>
      <p:sp>
        <p:nvSpPr>
          <p:cNvPr id="6" name="Slide Number Placeholder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val="113212919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0362"/>
            <a:ext cx="2628900" cy="5811838"/>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838200" y="360362"/>
            <a:ext cx="7734300" cy="5811837"/>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11DF6C85-580E-49AA-8C0F-7282E851D184}" type="datetimeFigureOut">
              <a:rPr lang="en-US" smtClean="0"/>
              <a:pPr/>
              <a:t>6/24/2019</a:t>
            </a:fld>
            <a:endParaRPr lang="en-US" sz="1100" dirty="0">
              <a:solidFill>
                <a:schemeClr val="tx2">
                  <a:lumMod val="75000"/>
                  <a:lumOff val="25000"/>
                </a:schemeClr>
              </a:solidFill>
            </a:endParaRPr>
          </a:p>
        </p:txBody>
      </p:sp>
      <p:sp>
        <p:nvSpPr>
          <p:cNvPr id="5" name="Footer Placeholder 4"/>
          <p:cNvSpPr>
            <a:spLocks noGrp="1"/>
          </p:cNvSpPr>
          <p:nvPr>
            <p:ph type="ftr" sz="quarter" idx="11"/>
          </p:nvPr>
        </p:nvSpPr>
        <p:spPr/>
        <p:txBody>
          <a:bodyPr/>
          <a:lstStyle/>
          <a:p>
            <a:pPr algn="r" eaLnBrk="1" latinLnBrk="0" hangingPunct="1"/>
            <a:endParaRPr kumimoji="0" lang="zh-CN" altLang="en-US" sz="1100" dirty="0">
              <a:solidFill>
                <a:schemeClr val="tx2">
                  <a:lumMod val="75000"/>
                  <a:lumOff val="25000"/>
                </a:schemeClr>
              </a:solidFill>
            </a:endParaRPr>
          </a:p>
        </p:txBody>
      </p:sp>
      <p:sp>
        <p:nvSpPr>
          <p:cNvPr id="6" name="Slide Number Placeholder 5"/>
          <p:cNvSpPr>
            <a:spLocks noGrp="1"/>
          </p:cNvSpPr>
          <p:nvPr>
            <p:ph type="sldNum" sz="quarter" idx="12"/>
          </p:nvPr>
        </p:nvSpPr>
        <p:spPr/>
        <p:txBody>
          <a:bodyPr/>
          <a:lstStyle/>
          <a:p>
            <a:pPr algn="ctr" eaLnBrk="1" latinLnBrk="0" hangingPunct="1"/>
            <a:fld id="{6D95434A-1094-4C26-ADA4-1AB6210859AE}" type="slidenum">
              <a:rPr kumimoji="0" lang="en-US" smtClean="0"/>
              <a:pPr algn="ctr" eaLnBrk="1" latinLnBrk="0" hangingPunct="1"/>
              <a:t>‹#›</a:t>
            </a:fld>
            <a:endParaRPr kumimoji="0" lang="zh-CN" altLang="en-US" b="0" dirty="0"/>
          </a:p>
        </p:txBody>
      </p:sp>
    </p:spTree>
    <p:extLst>
      <p:ext uri="{BB962C8B-B14F-4D97-AF65-F5344CB8AC3E}">
        <p14:creationId xmlns:p14="http://schemas.microsoft.com/office/powerpoint/2010/main" val="115650164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7396939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cSld>
  <p:clrMapOvr>
    <a:masterClrMapping/>
  </p:clrMapOvr>
  <p:transition spd="slow">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cSld>
  <p:clrMapOvr>
    <a:masterClrMapping/>
  </p:clrMapOvr>
  <p:transition spd="slow">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1DF6C85-580E-49AA-8C0F-7282E851D184}" type="datetimeFigureOut">
              <a:rPr lang="en-US" smtClean="0"/>
              <a:pPr/>
              <a:t>6/24/2019</a:t>
            </a:fld>
            <a:endParaRPr lang="en-US"/>
          </a:p>
        </p:txBody>
      </p:sp>
      <p:sp>
        <p:nvSpPr>
          <p:cNvPr id="5" name="Footer Placeholder 4"/>
          <p:cNvSpPr>
            <a:spLocks noGrp="1"/>
          </p:cNvSpPr>
          <p:nvPr>
            <p:ph type="ftr" sz="quarter" idx="11"/>
          </p:nvPr>
        </p:nvSpPr>
        <p:spPr/>
        <p:txBody>
          <a:bodyPr/>
          <a:lstStyle/>
          <a:p>
            <a:endParaRPr kumimoji="0" lang="zh-CN" altLang="en-US" dirty="0"/>
          </a:p>
        </p:txBody>
      </p:sp>
      <p:sp>
        <p:nvSpPr>
          <p:cNvPr id="6" name="Slide Number Placeholder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val="113625592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12423"/>
            <a:ext cx="10515600" cy="2851208"/>
          </a:xfrm>
        </p:spPr>
        <p:txBody>
          <a:bodyPr anchor="b">
            <a:normAutofit/>
          </a:bodyPr>
          <a:lstStyle>
            <a:lvl1pPr>
              <a:defRPr sz="6000" b="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52633"/>
            <a:ext cx="10515600" cy="1500187"/>
          </a:xfrm>
        </p:spPr>
        <p:txBody>
          <a:bodyPr anchor="t">
            <a:normAutofit/>
          </a:bodyPr>
          <a:lstStyle>
            <a:lvl1pPr marL="0" indent="0">
              <a:buNone/>
              <a:defRPr sz="24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11DF6C85-580E-49AA-8C0F-7282E851D184}" type="datetimeFigureOut">
              <a:rPr lang="en-US" smtClean="0"/>
              <a:pPr/>
              <a:t>6/24/2019</a:t>
            </a:fld>
            <a:endParaRPr lang="en-US"/>
          </a:p>
        </p:txBody>
      </p:sp>
      <p:sp>
        <p:nvSpPr>
          <p:cNvPr id="5" name="Footer Placeholder 4"/>
          <p:cNvSpPr>
            <a:spLocks noGrp="1"/>
          </p:cNvSpPr>
          <p:nvPr>
            <p:ph type="ftr" sz="quarter" idx="11"/>
          </p:nvPr>
        </p:nvSpPr>
        <p:spPr/>
        <p:txBody>
          <a:bodyPr/>
          <a:lstStyle/>
          <a:p>
            <a:endParaRPr kumimoji="0" lang="zh-CN" altLang="en-US"/>
          </a:p>
        </p:txBody>
      </p:sp>
      <p:sp>
        <p:nvSpPr>
          <p:cNvPr id="6" name="Slide Number Placeholder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val="336139719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45127" y="1828800"/>
            <a:ext cx="5181600" cy="4351337"/>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8800"/>
            <a:ext cx="5181600" cy="4351337"/>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1DF6C85-580E-49AA-8C0F-7282E851D184}" type="datetimeFigureOut">
              <a:rPr lang="en-US" smtClean="0"/>
              <a:pPr/>
              <a:t>6/24/2019</a:t>
            </a:fld>
            <a:endParaRPr lang="en-US"/>
          </a:p>
        </p:txBody>
      </p:sp>
      <p:sp>
        <p:nvSpPr>
          <p:cNvPr id="6" name="Footer Placeholder 5"/>
          <p:cNvSpPr>
            <a:spLocks noGrp="1"/>
          </p:cNvSpPr>
          <p:nvPr>
            <p:ph type="ftr" sz="quarter" idx="11"/>
          </p:nvPr>
        </p:nvSpPr>
        <p:spPr/>
        <p:txBody>
          <a:bodyPr/>
          <a:lstStyle/>
          <a:p>
            <a:endParaRPr kumimoji="0" lang="zh-CN" altLang="en-US"/>
          </a:p>
        </p:txBody>
      </p:sp>
      <p:sp>
        <p:nvSpPr>
          <p:cNvPr id="7" name="Slide Number Placeholder 6"/>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val="49352738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45127" y="1681850"/>
            <a:ext cx="5156200" cy="825699"/>
          </a:xfrm>
        </p:spPr>
        <p:txBody>
          <a:bodyPr anchor="b">
            <a:normAutofit/>
          </a:bodyP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845127" y="2507550"/>
            <a:ext cx="5156200" cy="3680525"/>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851"/>
            <a:ext cx="5181601" cy="825698"/>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6172200" y="2507550"/>
            <a:ext cx="5181601" cy="3680525"/>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Date Placeholder 6"/>
          <p:cNvSpPr>
            <a:spLocks noGrp="1"/>
          </p:cNvSpPr>
          <p:nvPr>
            <p:ph type="dt" sz="half" idx="10"/>
          </p:nvPr>
        </p:nvSpPr>
        <p:spPr/>
        <p:txBody>
          <a:bodyPr/>
          <a:lstStyle/>
          <a:p>
            <a:fld id="{11DF6C85-580E-49AA-8C0F-7282E851D184}" type="datetimeFigureOut">
              <a:rPr lang="en-US" smtClean="0"/>
              <a:pPr/>
              <a:t>6/24/2019</a:t>
            </a:fld>
            <a:endParaRPr lang="en-US"/>
          </a:p>
        </p:txBody>
      </p:sp>
      <p:sp>
        <p:nvSpPr>
          <p:cNvPr id="8" name="Footer Placeholder 7"/>
          <p:cNvSpPr>
            <a:spLocks noGrp="1"/>
          </p:cNvSpPr>
          <p:nvPr>
            <p:ph type="ftr" sz="quarter" idx="11"/>
          </p:nvPr>
        </p:nvSpPr>
        <p:spPr/>
        <p:txBody>
          <a:bodyPr/>
          <a:lstStyle/>
          <a:p>
            <a:endParaRPr kumimoji="0" lang="zh-CN" altLang="en-US"/>
          </a:p>
        </p:txBody>
      </p:sp>
      <p:sp>
        <p:nvSpPr>
          <p:cNvPr id="9" name="Slide Number Placeholder 8"/>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
        <p:nvSpPr>
          <p:cNvPr id="10" name="Title 9"/>
          <p:cNvSpPr>
            <a:spLocks noGrp="1"/>
          </p:cNvSpPr>
          <p:nvPr>
            <p:ph type="title"/>
          </p:nvPr>
        </p:nvSpPr>
        <p:spPr/>
        <p:txBody>
          <a:bodyPr/>
          <a:lstStyle/>
          <a:p>
            <a:r>
              <a:rPr lang="zh-CN" altLang="en-US" smtClean="0"/>
              <a:t>单击此处编辑母版标题样式</a:t>
            </a:r>
            <a:endParaRPr lang="en-US" dirty="0"/>
          </a:p>
        </p:txBody>
      </p:sp>
    </p:spTree>
    <p:extLst>
      <p:ext uri="{BB962C8B-B14F-4D97-AF65-F5344CB8AC3E}">
        <p14:creationId xmlns:p14="http://schemas.microsoft.com/office/powerpoint/2010/main" val="236892286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1DF6C85-580E-49AA-8C0F-7282E851D184}" type="datetimeFigureOut">
              <a:rPr lang="en-US" smtClean="0"/>
              <a:pPr/>
              <a:t>6/24/2019</a:t>
            </a:fld>
            <a:endParaRPr lang="en-US"/>
          </a:p>
        </p:txBody>
      </p:sp>
      <p:sp>
        <p:nvSpPr>
          <p:cNvPr id="4" name="Footer Placeholder 3"/>
          <p:cNvSpPr>
            <a:spLocks noGrp="1"/>
          </p:cNvSpPr>
          <p:nvPr>
            <p:ph type="ftr" sz="quarter" idx="11"/>
          </p:nvPr>
        </p:nvSpPr>
        <p:spPr/>
        <p:txBody>
          <a:bodyPr/>
          <a:lstStyle/>
          <a:p>
            <a:endParaRPr kumimoji="0" lang="zh-CN" altLang="en-US"/>
          </a:p>
        </p:txBody>
      </p:sp>
      <p:sp>
        <p:nvSpPr>
          <p:cNvPr id="5" name="Slide Number Placeholder 4"/>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
        <p:nvSpPr>
          <p:cNvPr id="6" name="Title 5"/>
          <p:cNvSpPr>
            <a:spLocks noGrp="1"/>
          </p:cNvSpPr>
          <p:nvPr>
            <p:ph type="title"/>
          </p:nvPr>
        </p:nvSpPr>
        <p:spPr/>
        <p:txBody>
          <a:bodyPr/>
          <a:lstStyle/>
          <a:p>
            <a:r>
              <a:rPr lang="zh-CN" altLang="en-US" smtClean="0"/>
              <a:t>单击此处编辑母版标题样式</a:t>
            </a:r>
            <a:endParaRPr lang="en-US"/>
          </a:p>
        </p:txBody>
      </p:sp>
    </p:spTree>
    <p:extLst>
      <p:ext uri="{BB962C8B-B14F-4D97-AF65-F5344CB8AC3E}">
        <p14:creationId xmlns:p14="http://schemas.microsoft.com/office/powerpoint/2010/main" val="403774163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DF6C85-580E-49AA-8C0F-7282E851D184}" type="datetimeFigureOut">
              <a:rPr lang="en-US" smtClean="0"/>
              <a:pPr/>
              <a:t>6/24/2019</a:t>
            </a:fld>
            <a:endParaRPr lang="en-US"/>
          </a:p>
        </p:txBody>
      </p:sp>
      <p:sp>
        <p:nvSpPr>
          <p:cNvPr id="3" name="Footer Placeholder 2"/>
          <p:cNvSpPr>
            <a:spLocks noGrp="1"/>
          </p:cNvSpPr>
          <p:nvPr>
            <p:ph type="ftr" sz="quarter" idx="11"/>
          </p:nvPr>
        </p:nvSpPr>
        <p:spPr/>
        <p:txBody>
          <a:bodyPr/>
          <a:lstStyle/>
          <a:p>
            <a:endParaRPr kumimoji="0" lang="zh-CN" altLang="en-US"/>
          </a:p>
        </p:txBody>
      </p:sp>
      <p:sp>
        <p:nvSpPr>
          <p:cNvPr id="4" name="Slide Number Placeholder 3"/>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val="325562018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197"/>
          </a:xfrm>
        </p:spPr>
        <p:txBody>
          <a:bodyPr anchor="b">
            <a:normAutofit/>
          </a:bodyPr>
          <a:lstStyle>
            <a:lvl1pPr>
              <a:defRPr sz="32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1600" y="990600"/>
            <a:ext cx="6172200" cy="4876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1248" y="2057399"/>
            <a:ext cx="3931920" cy="3810001"/>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11DF6C85-580E-49AA-8C0F-7282E851D184}" type="datetimeFigureOut">
              <a:rPr lang="en-US" smtClean="0"/>
              <a:pPr/>
              <a:t>6/24/2019</a:t>
            </a:fld>
            <a:endParaRPr lang="en-US"/>
          </a:p>
        </p:txBody>
      </p:sp>
      <p:sp>
        <p:nvSpPr>
          <p:cNvPr id="6" name="Footer Placeholder 5"/>
          <p:cNvSpPr>
            <a:spLocks noGrp="1"/>
          </p:cNvSpPr>
          <p:nvPr>
            <p:ph type="ftr" sz="quarter" idx="11"/>
          </p:nvPr>
        </p:nvSpPr>
        <p:spPr/>
        <p:txBody>
          <a:bodyPr/>
          <a:lstStyle/>
          <a:p>
            <a:endParaRPr kumimoji="0" lang="zh-CN" altLang="en-US"/>
          </a:p>
        </p:txBody>
      </p:sp>
      <p:sp>
        <p:nvSpPr>
          <p:cNvPr id="7" name="Slide Number Placeholder 6"/>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val="59820766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200"/>
          </a:xfrm>
        </p:spPr>
        <p:txBody>
          <a:bodyPr anchor="b">
            <a:normAutofit/>
          </a:bodyPr>
          <a:lstStyle>
            <a:lvl1pPr>
              <a:defRPr sz="32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5181600" y="990600"/>
            <a:ext cx="6172200" cy="4876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1248" y="2057400"/>
            <a:ext cx="3931920" cy="3810000"/>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11DF6C85-580E-49AA-8C0F-7282E851D184}" type="datetimeFigureOut">
              <a:rPr lang="en-US" smtClean="0"/>
              <a:pPr/>
              <a:t>6/24/2019</a:t>
            </a:fld>
            <a:endParaRPr lang="en-US"/>
          </a:p>
        </p:txBody>
      </p:sp>
      <p:sp>
        <p:nvSpPr>
          <p:cNvPr id="6" name="Footer Placeholder 5"/>
          <p:cNvSpPr>
            <a:spLocks noGrp="1"/>
          </p:cNvSpPr>
          <p:nvPr>
            <p:ph type="ftr" sz="quarter" idx="11"/>
          </p:nvPr>
        </p:nvSpPr>
        <p:spPr/>
        <p:txBody>
          <a:bodyPr/>
          <a:lstStyle/>
          <a:p>
            <a:endParaRPr kumimoji="0" lang="zh-CN" altLang="en-US"/>
          </a:p>
        </p:txBody>
      </p:sp>
      <p:sp>
        <p:nvSpPr>
          <p:cNvPr id="7" name="Slide Number Placeholder 6"/>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val="280294576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45127" y="365760"/>
            <a:ext cx="10515600" cy="132556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5127" y="1828800"/>
            <a:ext cx="10515600" cy="4351337"/>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fld id="{11DF6C85-580E-49AA-8C0F-7282E851D184}" type="datetimeFigureOut">
              <a:rPr lang="en-US" smtClean="0"/>
              <a:pPr/>
              <a:t>6/24/2019</a:t>
            </a:fld>
            <a:endParaRPr lang="en-US" sz="1100" dirty="0">
              <a:solidFill>
                <a:schemeClr val="tx2">
                  <a:lumMod val="75000"/>
                  <a:lumOff val="25000"/>
                </a:scheme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100">
                <a:solidFill>
                  <a:schemeClr val="tx1">
                    <a:lumMod val="65000"/>
                    <a:lumOff val="35000"/>
                  </a:schemeClr>
                </a:solidFill>
              </a:defRPr>
            </a:lvl1pPr>
          </a:lstStyle>
          <a:p>
            <a:pPr algn="r" eaLnBrk="1" latinLnBrk="0" hangingPunct="1"/>
            <a:endParaRPr kumimoji="0" lang="zh-CN" altLang="en-US" sz="1100" dirty="0">
              <a:solidFill>
                <a:schemeClr val="tx2">
                  <a:lumMod val="75000"/>
                  <a:lumOff val="25000"/>
                </a:schemeClr>
              </a:solidFill>
            </a:endParaRPr>
          </a:p>
        </p:txBody>
      </p:sp>
      <p:sp>
        <p:nvSpPr>
          <p:cNvPr id="6" name="Slide Number Placeholder 5"/>
          <p:cNvSpPr>
            <a:spLocks noGrp="1"/>
          </p:cNvSpPr>
          <p:nvPr>
            <p:ph type="sldNum" sz="quarter" idx="4"/>
          </p:nvPr>
        </p:nvSpPr>
        <p:spPr>
          <a:xfrm>
            <a:off x="8617527" y="6356350"/>
            <a:ext cx="2743200" cy="365125"/>
          </a:xfrm>
          <a:prstGeom prst="rect">
            <a:avLst/>
          </a:prstGeom>
        </p:spPr>
        <p:txBody>
          <a:bodyPr vert="horz" lIns="91440" tIns="45720" rIns="91440" bIns="45720" rtlCol="0" anchor="ctr"/>
          <a:lstStyle>
            <a:lvl1pPr algn="r">
              <a:defRPr sz="1100">
                <a:solidFill>
                  <a:schemeClr val="tx1">
                    <a:tint val="75000"/>
                  </a:schemeClr>
                </a:solidFill>
              </a:defRPr>
            </a:lvl1pPr>
          </a:lstStyle>
          <a:p>
            <a:pPr algn="ctr" eaLnBrk="1" latinLnBrk="0" hangingPunct="1"/>
            <a:fld id="{6D95434A-1094-4C26-ADA4-1AB6210859AE}" type="slidenum">
              <a:rPr kumimoji="0" lang="en-US" smtClean="0"/>
              <a:pPr algn="ctr" eaLnBrk="1" latinLnBrk="0" hangingPunct="1"/>
              <a:t>‹#›</a:t>
            </a:fld>
            <a:endParaRPr kumimoji="0" lang="zh-CN" altLang="en-US" b="0" dirty="0"/>
          </a:p>
        </p:txBody>
      </p:sp>
    </p:spTree>
    <p:extLst>
      <p:ext uri="{BB962C8B-B14F-4D97-AF65-F5344CB8AC3E}">
        <p14:creationId xmlns:p14="http://schemas.microsoft.com/office/powerpoint/2010/main" val="3678497289"/>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51" r:id="rId13"/>
    <p:sldLayoutId id="2147483652" r:id="rId14"/>
    <p:sldLayoutId id="2147483653" r:id="rId15"/>
    <p:sldLayoutId id="2147483654" r:id="rId16"/>
  </p:sldLayoutIdLst>
  <p:transition spd="slow">
    <p:fade/>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2" pitchFamily="18"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6.xm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2.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5"/>
          <p:cNvPicPr>
            <a:picLocks noChangeAspect="1"/>
          </p:cNvPicPr>
          <p:nvPr/>
        </p:nvPicPr>
        <p:blipFill>
          <a:blip r:embed="rId3"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bwMode="auto">
          <a:xfrm>
            <a:off x="0" y="-172786"/>
            <a:ext cx="12192000" cy="7030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0" y="2022428"/>
            <a:ext cx="12192000" cy="281314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文本框 3">
            <a:extLst>
              <a:ext uri="{FF2B5EF4-FFF2-40B4-BE49-F238E27FC236}">
                <a16:creationId xmlns:a16="http://schemas.microsoft.com/office/drawing/2014/main" id="{290BC831-03AE-43C3-8E91-2FF0DC62D99E}"/>
              </a:ext>
            </a:extLst>
          </p:cNvPr>
          <p:cNvSpPr txBox="1"/>
          <p:nvPr/>
        </p:nvSpPr>
        <p:spPr>
          <a:xfrm>
            <a:off x="3464510" y="2562424"/>
            <a:ext cx="5262980" cy="1107996"/>
          </a:xfrm>
          <a:prstGeom prst="rect">
            <a:avLst/>
          </a:prstGeom>
          <a:noFill/>
        </p:spPr>
        <p:txBody>
          <a:bodyPr wrap="none" rtlCol="0">
            <a:spAutoFit/>
          </a:bodyPr>
          <a:lstStyle/>
          <a:p>
            <a:pPr algn="ctr"/>
            <a:r>
              <a:rPr lang="zh-CN" altLang="en-US" sz="6600"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基础工程施工</a:t>
            </a:r>
            <a:endParaRPr lang="zh-CN" altLang="en-US" sz="66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0" name="矩形 9"/>
          <p:cNvSpPr/>
          <p:nvPr/>
        </p:nvSpPr>
        <p:spPr>
          <a:xfrm>
            <a:off x="4593807" y="3977074"/>
            <a:ext cx="4942380" cy="523220"/>
          </a:xfrm>
          <a:prstGeom prst="rect">
            <a:avLst/>
          </a:prstGeom>
        </p:spPr>
        <p:txBody>
          <a:bodyPr wrap="none">
            <a:spAutoFit/>
          </a:bodyPr>
          <a:lstStyle/>
          <a:p>
            <a:pPr algn="ctr"/>
            <a:r>
              <a:rPr lang="zh-CN" altLang="en-US" sz="2800" dirty="0">
                <a:solidFill>
                  <a:schemeClr val="bg1"/>
                </a:solidFill>
              </a:rPr>
              <a:t>单元</a:t>
            </a:r>
            <a:r>
              <a:rPr lang="zh-CN" altLang="en-US" sz="2800" dirty="0" smtClean="0">
                <a:solidFill>
                  <a:schemeClr val="bg1"/>
                </a:solidFill>
              </a:rPr>
              <a:t>五             浅基础</a:t>
            </a:r>
            <a:r>
              <a:rPr lang="zh-CN" altLang="en-US" sz="2800" dirty="0">
                <a:solidFill>
                  <a:schemeClr val="bg1"/>
                </a:solidFill>
              </a:rPr>
              <a:t>工程施工</a:t>
            </a:r>
            <a:endParaRPr lang="zh-CN" altLang="en-US" sz="28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19016620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900" decel="100000" fill="hold"/>
                                        <p:tgtEl>
                                          <p:spTgt spid="10"/>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5570756" cy="630942"/>
            </a:xfrm>
            <a:prstGeom prst="rect">
              <a:avLst/>
            </a:prstGeom>
          </p:spPr>
          <p:txBody>
            <a:bodyPr wrap="none">
              <a:spAutoFit/>
            </a:bodyPr>
            <a:lstStyle/>
            <a:p>
              <a:r>
                <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rPr>
                <a:t>二、天然地基上浅基础设计</a:t>
              </a: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 name="矩形 1"/>
          <p:cNvSpPr/>
          <p:nvPr/>
        </p:nvSpPr>
        <p:spPr>
          <a:xfrm>
            <a:off x="881373" y="1231518"/>
            <a:ext cx="2723823" cy="369332"/>
          </a:xfrm>
          <a:prstGeom prst="rect">
            <a:avLst/>
          </a:prstGeom>
        </p:spPr>
        <p:txBody>
          <a:bodyPr wrap="none">
            <a:spAutoFit/>
          </a:bodyPr>
          <a:lstStyle/>
          <a:p>
            <a:r>
              <a:rPr lang="zh-CN" altLang="en-US" dirty="0">
                <a:solidFill>
                  <a:srgbClr val="0070C0"/>
                </a:solidFill>
              </a:rPr>
              <a:t>（二）地基基础设计等级</a:t>
            </a:r>
          </a:p>
        </p:txBody>
      </p:sp>
      <p:graphicFrame>
        <p:nvGraphicFramePr>
          <p:cNvPr id="3" name="表格 2"/>
          <p:cNvGraphicFramePr>
            <a:graphicFrameLocks noGrp="1"/>
          </p:cNvGraphicFramePr>
          <p:nvPr>
            <p:extLst>
              <p:ext uri="{D42A27DB-BD31-4B8C-83A1-F6EECF244321}">
                <p14:modId xmlns:p14="http://schemas.microsoft.com/office/powerpoint/2010/main" val="4275016445"/>
              </p:ext>
            </p:extLst>
          </p:nvPr>
        </p:nvGraphicFramePr>
        <p:xfrm>
          <a:off x="609600" y="1765487"/>
          <a:ext cx="10972800" cy="4355725"/>
        </p:xfrm>
        <a:graphic>
          <a:graphicData uri="http://schemas.openxmlformats.org/drawingml/2006/table">
            <a:tbl>
              <a:tblPr/>
              <a:tblGrid>
                <a:gridCol w="1850662">
                  <a:extLst>
                    <a:ext uri="{9D8B030D-6E8A-4147-A177-3AD203B41FA5}">
                      <a16:colId xmlns:a16="http://schemas.microsoft.com/office/drawing/2014/main" val="3385383007"/>
                    </a:ext>
                  </a:extLst>
                </a:gridCol>
                <a:gridCol w="9122138">
                  <a:extLst>
                    <a:ext uri="{9D8B030D-6E8A-4147-A177-3AD203B41FA5}">
                      <a16:colId xmlns:a16="http://schemas.microsoft.com/office/drawing/2014/main" val="3688367466"/>
                    </a:ext>
                  </a:extLst>
                </a:gridCol>
              </a:tblGrid>
              <a:tr h="381186">
                <a:tc gridSpan="2">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地基基础设计等级</a:t>
                      </a:r>
                    </a:p>
                  </a:txBody>
                  <a:tcPr marL="7156" marR="7156" marT="7156"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600644616"/>
                  </a:ext>
                </a:extLst>
              </a:tr>
              <a:tr h="354469">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设计等级</a:t>
                      </a:r>
                    </a:p>
                  </a:txBody>
                  <a:tcPr marL="7156" marR="7156" marT="71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建筑和地基类型</a:t>
                      </a:r>
                    </a:p>
                  </a:txBody>
                  <a:tcPr marL="7156" marR="7156" marT="71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2463679"/>
                  </a:ext>
                </a:extLst>
              </a:tr>
              <a:tr h="2658757">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甲级</a:t>
                      </a:r>
                    </a:p>
                  </a:txBody>
                  <a:tcPr marL="7156" marR="7156" marT="71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重要的工业与民用建筑物</a:t>
                      </a:r>
                      <a:br>
                        <a:rPr lang="zh-CN" altLang="en-US" sz="1600" b="0" i="0" u="none" strike="noStrike" dirty="0">
                          <a:solidFill>
                            <a:srgbClr val="000000"/>
                          </a:solidFill>
                          <a:effectLst/>
                          <a:latin typeface="宋体" panose="02010600030101010101" pitchFamily="2" charset="-122"/>
                          <a:ea typeface="宋体" panose="02010600030101010101" pitchFamily="2" charset="-122"/>
                        </a:rPr>
                      </a:br>
                      <a:r>
                        <a:rPr lang="en-US" altLang="zh-CN" sz="1600" b="0" i="0" u="none" strike="noStrike" dirty="0">
                          <a:solidFill>
                            <a:srgbClr val="000000"/>
                          </a:solidFill>
                          <a:effectLst/>
                          <a:latin typeface="宋体" panose="02010600030101010101" pitchFamily="2" charset="-122"/>
                          <a:ea typeface="宋体" panose="02010600030101010101" pitchFamily="2" charset="-122"/>
                        </a:rPr>
                        <a:t>30</a:t>
                      </a:r>
                      <a:r>
                        <a:rPr lang="zh-CN" altLang="en-US" sz="1600" b="0" i="0" u="none" strike="noStrike" dirty="0">
                          <a:solidFill>
                            <a:srgbClr val="000000"/>
                          </a:solidFill>
                          <a:effectLst/>
                          <a:latin typeface="宋体" panose="02010600030101010101" pitchFamily="2" charset="-122"/>
                          <a:ea typeface="宋体" panose="02010600030101010101" pitchFamily="2" charset="-122"/>
                        </a:rPr>
                        <a:t>层以上的高层建筑</a:t>
                      </a:r>
                      <a:br>
                        <a:rPr lang="zh-CN" altLang="en-US" sz="1600" b="0" i="0" u="none" strike="noStrike" dirty="0">
                          <a:solidFill>
                            <a:srgbClr val="000000"/>
                          </a:solidFill>
                          <a:effectLst/>
                          <a:latin typeface="宋体" panose="02010600030101010101" pitchFamily="2" charset="-122"/>
                          <a:ea typeface="宋体" panose="02010600030101010101" pitchFamily="2" charset="-122"/>
                        </a:rPr>
                      </a:br>
                      <a:r>
                        <a:rPr lang="zh-CN" altLang="en-US" sz="1600" b="0" i="0" u="none" strike="noStrike" dirty="0">
                          <a:solidFill>
                            <a:srgbClr val="000000"/>
                          </a:solidFill>
                          <a:effectLst/>
                          <a:latin typeface="宋体" panose="02010600030101010101" pitchFamily="2" charset="-122"/>
                          <a:ea typeface="宋体" panose="02010600030101010101" pitchFamily="2" charset="-122"/>
                        </a:rPr>
                        <a:t>体型复杂，层数相差超过</a:t>
                      </a:r>
                      <a:r>
                        <a:rPr lang="en-US" altLang="zh-CN" sz="1600" b="0" i="0" u="none" strike="noStrike" dirty="0">
                          <a:solidFill>
                            <a:srgbClr val="000000"/>
                          </a:solidFill>
                          <a:effectLst/>
                          <a:latin typeface="宋体" panose="02010600030101010101" pitchFamily="2" charset="-122"/>
                          <a:ea typeface="宋体" panose="02010600030101010101" pitchFamily="2" charset="-122"/>
                        </a:rPr>
                        <a:t>10</a:t>
                      </a:r>
                      <a:r>
                        <a:rPr lang="zh-CN" altLang="en-US" sz="1600" b="0" i="0" u="none" strike="noStrike" dirty="0">
                          <a:solidFill>
                            <a:srgbClr val="000000"/>
                          </a:solidFill>
                          <a:effectLst/>
                          <a:latin typeface="宋体" panose="02010600030101010101" pitchFamily="2" charset="-122"/>
                          <a:ea typeface="宋体" panose="02010600030101010101" pitchFamily="2" charset="-122"/>
                        </a:rPr>
                        <a:t>层的高低层连成一体建筑物</a:t>
                      </a:r>
                      <a:br>
                        <a:rPr lang="zh-CN" altLang="en-US" sz="1600" b="0" i="0" u="none" strike="noStrike" dirty="0">
                          <a:solidFill>
                            <a:srgbClr val="000000"/>
                          </a:solidFill>
                          <a:effectLst/>
                          <a:latin typeface="宋体" panose="02010600030101010101" pitchFamily="2" charset="-122"/>
                          <a:ea typeface="宋体" panose="02010600030101010101" pitchFamily="2" charset="-122"/>
                        </a:rPr>
                      </a:br>
                      <a:r>
                        <a:rPr lang="zh-CN" altLang="en-US" sz="1600" b="0" i="0" u="none" strike="noStrike" dirty="0">
                          <a:solidFill>
                            <a:srgbClr val="000000"/>
                          </a:solidFill>
                          <a:effectLst/>
                          <a:latin typeface="宋体" panose="02010600030101010101" pitchFamily="2" charset="-122"/>
                          <a:ea typeface="宋体" panose="02010600030101010101" pitchFamily="2" charset="-122"/>
                        </a:rPr>
                        <a:t>大面积的多层地下建筑物</a:t>
                      </a:r>
                      <a:r>
                        <a:rPr lang="en-US" altLang="zh-CN" sz="1600" b="0" i="0" u="none" strike="noStrike" dirty="0">
                          <a:solidFill>
                            <a:srgbClr val="000000"/>
                          </a:solidFill>
                          <a:effectLst/>
                          <a:latin typeface="宋体" panose="02010600030101010101" pitchFamily="2" charset="-122"/>
                          <a:ea typeface="宋体" panose="02010600030101010101" pitchFamily="2" charset="-122"/>
                        </a:rPr>
                        <a:t>(</a:t>
                      </a:r>
                      <a:r>
                        <a:rPr lang="zh-CN" altLang="en-US" sz="1600" b="0" i="0" u="none" strike="noStrike" dirty="0">
                          <a:solidFill>
                            <a:srgbClr val="000000"/>
                          </a:solidFill>
                          <a:effectLst/>
                          <a:latin typeface="宋体" panose="02010600030101010101" pitchFamily="2" charset="-122"/>
                          <a:ea typeface="宋体" panose="02010600030101010101" pitchFamily="2" charset="-122"/>
                        </a:rPr>
                        <a:t>如地下车库、商场、运动场等</a:t>
                      </a:r>
                      <a:r>
                        <a:rPr lang="en-US" altLang="zh-CN" sz="1600" b="0" i="0" u="none" strike="noStrike" dirty="0">
                          <a:solidFill>
                            <a:srgbClr val="000000"/>
                          </a:solidFill>
                          <a:effectLst/>
                          <a:latin typeface="宋体" panose="02010600030101010101" pitchFamily="2" charset="-122"/>
                          <a:ea typeface="宋体" panose="02010600030101010101" pitchFamily="2" charset="-122"/>
                        </a:rPr>
                        <a:t>)</a:t>
                      </a:r>
                      <a:br>
                        <a:rPr lang="en-US" altLang="zh-CN" sz="1600" b="0" i="0" u="none" strike="noStrike" dirty="0">
                          <a:solidFill>
                            <a:srgbClr val="000000"/>
                          </a:solidFill>
                          <a:effectLst/>
                          <a:latin typeface="宋体" panose="02010600030101010101" pitchFamily="2" charset="-122"/>
                          <a:ea typeface="宋体" panose="02010600030101010101" pitchFamily="2" charset="-122"/>
                        </a:rPr>
                      </a:br>
                      <a:r>
                        <a:rPr lang="zh-CN" altLang="en-US" sz="1600" b="0" i="0" u="none" strike="noStrike" dirty="0">
                          <a:solidFill>
                            <a:srgbClr val="000000"/>
                          </a:solidFill>
                          <a:effectLst/>
                          <a:latin typeface="宋体" panose="02010600030101010101" pitchFamily="2" charset="-122"/>
                          <a:ea typeface="宋体" panose="02010600030101010101" pitchFamily="2" charset="-122"/>
                        </a:rPr>
                        <a:t>对地基变形有特殊要求的建筑物</a:t>
                      </a:r>
                      <a:br>
                        <a:rPr lang="zh-CN" altLang="en-US" sz="1600" b="0" i="0" u="none" strike="noStrike" dirty="0">
                          <a:solidFill>
                            <a:srgbClr val="000000"/>
                          </a:solidFill>
                          <a:effectLst/>
                          <a:latin typeface="宋体" panose="02010600030101010101" pitchFamily="2" charset="-122"/>
                          <a:ea typeface="宋体" panose="02010600030101010101" pitchFamily="2" charset="-122"/>
                        </a:rPr>
                      </a:br>
                      <a:r>
                        <a:rPr lang="zh-CN" altLang="en-US" sz="1600" b="0" i="0" u="none" strike="noStrike" dirty="0">
                          <a:solidFill>
                            <a:srgbClr val="000000"/>
                          </a:solidFill>
                          <a:effectLst/>
                          <a:latin typeface="宋体" panose="02010600030101010101" pitchFamily="2" charset="-122"/>
                          <a:ea typeface="宋体" panose="02010600030101010101" pitchFamily="2" charset="-122"/>
                        </a:rPr>
                        <a:t>复杂地质条件下的坡上建筑物</a:t>
                      </a:r>
                      <a:r>
                        <a:rPr lang="en-US" altLang="zh-CN" sz="1600" b="0" i="0" u="none" strike="noStrike" dirty="0">
                          <a:solidFill>
                            <a:srgbClr val="000000"/>
                          </a:solidFill>
                          <a:effectLst/>
                          <a:latin typeface="宋体" panose="02010600030101010101" pitchFamily="2" charset="-122"/>
                          <a:ea typeface="宋体" panose="02010600030101010101" pitchFamily="2" charset="-122"/>
                        </a:rPr>
                        <a:t>(</a:t>
                      </a:r>
                      <a:r>
                        <a:rPr lang="zh-CN" altLang="en-US" sz="1600" b="0" i="0" u="none" strike="noStrike" dirty="0">
                          <a:solidFill>
                            <a:srgbClr val="000000"/>
                          </a:solidFill>
                          <a:effectLst/>
                          <a:latin typeface="宋体" panose="02010600030101010101" pitchFamily="2" charset="-122"/>
                          <a:ea typeface="宋体" panose="02010600030101010101" pitchFamily="2" charset="-122"/>
                        </a:rPr>
                        <a:t>包括高边坡</a:t>
                      </a:r>
                      <a:r>
                        <a:rPr lang="en-US" altLang="zh-CN" sz="1600" b="0" i="0" u="none" strike="noStrike" dirty="0">
                          <a:solidFill>
                            <a:srgbClr val="000000"/>
                          </a:solidFill>
                          <a:effectLst/>
                          <a:latin typeface="宋体" panose="02010600030101010101" pitchFamily="2" charset="-122"/>
                          <a:ea typeface="宋体" panose="02010600030101010101" pitchFamily="2" charset="-122"/>
                        </a:rPr>
                        <a:t>)</a:t>
                      </a:r>
                      <a:br>
                        <a:rPr lang="en-US" altLang="zh-CN" sz="1600" b="0" i="0" u="none" strike="noStrike" dirty="0">
                          <a:solidFill>
                            <a:srgbClr val="000000"/>
                          </a:solidFill>
                          <a:effectLst/>
                          <a:latin typeface="宋体" panose="02010600030101010101" pitchFamily="2" charset="-122"/>
                          <a:ea typeface="宋体" panose="02010600030101010101" pitchFamily="2" charset="-122"/>
                        </a:rPr>
                      </a:br>
                      <a:r>
                        <a:rPr lang="zh-CN" altLang="en-US" sz="1600" b="0" i="0" u="none" strike="noStrike" dirty="0">
                          <a:solidFill>
                            <a:srgbClr val="000000"/>
                          </a:solidFill>
                          <a:effectLst/>
                          <a:latin typeface="宋体" panose="02010600030101010101" pitchFamily="2" charset="-122"/>
                          <a:ea typeface="宋体" panose="02010600030101010101" pitchFamily="2" charset="-122"/>
                        </a:rPr>
                        <a:t>对原有工程影响较大的新建建筑物</a:t>
                      </a:r>
                      <a:br>
                        <a:rPr lang="zh-CN" altLang="en-US" sz="1600" b="0" i="0" u="none" strike="noStrike" dirty="0">
                          <a:solidFill>
                            <a:srgbClr val="000000"/>
                          </a:solidFill>
                          <a:effectLst/>
                          <a:latin typeface="宋体" panose="02010600030101010101" pitchFamily="2" charset="-122"/>
                          <a:ea typeface="宋体" panose="02010600030101010101" pitchFamily="2" charset="-122"/>
                        </a:rPr>
                      </a:br>
                      <a:r>
                        <a:rPr lang="zh-CN" altLang="en-US" sz="1600" b="0" i="0" u="none" strike="noStrike" dirty="0">
                          <a:solidFill>
                            <a:srgbClr val="000000"/>
                          </a:solidFill>
                          <a:effectLst/>
                          <a:latin typeface="宋体" panose="02010600030101010101" pitchFamily="2" charset="-122"/>
                          <a:ea typeface="宋体" panose="02010600030101010101" pitchFamily="2" charset="-122"/>
                        </a:rPr>
                        <a:t>场地和地基条件复杂的一般建筑物</a:t>
                      </a:r>
                      <a:br>
                        <a:rPr lang="zh-CN" altLang="en-US" sz="1600" b="0" i="0" u="none" strike="noStrike" dirty="0">
                          <a:solidFill>
                            <a:srgbClr val="000000"/>
                          </a:solidFill>
                          <a:effectLst/>
                          <a:latin typeface="宋体" panose="02010600030101010101" pitchFamily="2" charset="-122"/>
                          <a:ea typeface="宋体" panose="02010600030101010101" pitchFamily="2" charset="-122"/>
                        </a:rPr>
                      </a:br>
                      <a:r>
                        <a:rPr lang="zh-CN" altLang="en-US" sz="1600" b="0" i="0" u="none" strike="noStrike" dirty="0">
                          <a:solidFill>
                            <a:srgbClr val="000000"/>
                          </a:solidFill>
                          <a:effectLst/>
                          <a:latin typeface="宋体" panose="02010600030101010101" pitchFamily="2" charset="-122"/>
                          <a:ea typeface="宋体" panose="02010600030101010101" pitchFamily="2" charset="-122"/>
                        </a:rPr>
                        <a:t>位于复杂地质条件及软土地区的二层及二层以上地下室的基坑工程</a:t>
                      </a:r>
                    </a:p>
                  </a:txBody>
                  <a:tcPr marL="7156" marR="7156" marT="71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1319343"/>
                  </a:ext>
                </a:extLst>
              </a:tr>
              <a:tr h="354469">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乙级</a:t>
                      </a:r>
                    </a:p>
                  </a:txBody>
                  <a:tcPr marL="7156" marR="7156" marT="71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除甲级、丙级以外的工业与民用建筑物</a:t>
                      </a:r>
                    </a:p>
                  </a:txBody>
                  <a:tcPr marL="7156" marR="7156" marT="71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8156210"/>
                  </a:ext>
                </a:extLst>
              </a:tr>
              <a:tr h="606844">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丙级</a:t>
                      </a:r>
                    </a:p>
                  </a:txBody>
                  <a:tcPr marL="7156" marR="7156" marT="71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场地和地基条件简单，荷载分布均匀的七层及七层以下民用建筑及一</a:t>
                      </a:r>
                      <a:r>
                        <a:rPr lang="en-US" altLang="zh-CN" sz="1600" b="0" i="0" u="none" strike="noStrike" dirty="0">
                          <a:solidFill>
                            <a:srgbClr val="000000"/>
                          </a:solidFill>
                          <a:effectLst/>
                          <a:latin typeface="宋体" panose="02010600030101010101" pitchFamily="2" charset="-122"/>
                          <a:ea typeface="宋体" panose="02010600030101010101" pitchFamily="2" charset="-122"/>
                        </a:rPr>
                        <a:t>-</a:t>
                      </a:r>
                      <a:r>
                        <a:rPr lang="zh-CN" altLang="en-US" sz="1600" b="0" i="0" u="none" strike="noStrike" dirty="0">
                          <a:solidFill>
                            <a:srgbClr val="000000"/>
                          </a:solidFill>
                          <a:effectLst/>
                          <a:latin typeface="宋体" panose="02010600030101010101" pitchFamily="2" charset="-122"/>
                          <a:ea typeface="宋体" panose="02010600030101010101" pitchFamily="2" charset="-122"/>
                        </a:rPr>
                        <a:t>般工业建筑物</a:t>
                      </a:r>
                      <a:r>
                        <a:rPr lang="en-US" altLang="zh-CN" sz="1600" b="0" i="0" u="none" strike="noStrike" dirty="0">
                          <a:solidFill>
                            <a:srgbClr val="000000"/>
                          </a:solidFill>
                          <a:effectLst/>
                          <a:latin typeface="宋体" panose="02010600030101010101" pitchFamily="2" charset="-122"/>
                          <a:ea typeface="宋体" panose="02010600030101010101" pitchFamily="2" charset="-122"/>
                        </a:rPr>
                        <a:t>;</a:t>
                      </a:r>
                      <a:br>
                        <a:rPr lang="en-US" altLang="zh-CN" sz="1600" b="0" i="0" u="none" strike="noStrike" dirty="0">
                          <a:solidFill>
                            <a:srgbClr val="000000"/>
                          </a:solidFill>
                          <a:effectLst/>
                          <a:latin typeface="宋体" panose="02010600030101010101" pitchFamily="2" charset="-122"/>
                          <a:ea typeface="宋体" panose="02010600030101010101" pitchFamily="2" charset="-122"/>
                        </a:rPr>
                      </a:br>
                      <a:r>
                        <a:rPr lang="zh-CN" altLang="en-US" sz="1600" b="0" i="0" u="none" strike="noStrike" dirty="0">
                          <a:solidFill>
                            <a:srgbClr val="000000"/>
                          </a:solidFill>
                          <a:effectLst/>
                          <a:latin typeface="宋体" panose="02010600030101010101" pitchFamily="2" charset="-122"/>
                          <a:ea typeface="宋体" panose="02010600030101010101" pitchFamily="2" charset="-122"/>
                        </a:rPr>
                        <a:t>次要的轻型建筑物</a:t>
                      </a:r>
                    </a:p>
                  </a:txBody>
                  <a:tcPr marL="7156" marR="7156" marT="71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65348149"/>
                  </a:ext>
                </a:extLst>
              </a:tr>
            </a:tbl>
          </a:graphicData>
        </a:graphic>
      </p:graphicFrame>
    </p:spTree>
    <p:extLst>
      <p:ext uri="{BB962C8B-B14F-4D97-AF65-F5344CB8AC3E}">
        <p14:creationId xmlns:p14="http://schemas.microsoft.com/office/powerpoint/2010/main" val="293830620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263705" y="2595333"/>
            <a:ext cx="8928295" cy="1831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 name="矩形 4"/>
          <p:cNvSpPr/>
          <p:nvPr/>
        </p:nvSpPr>
        <p:spPr>
          <a:xfrm>
            <a:off x="3488788" y="2875002"/>
            <a:ext cx="7472132" cy="1107996"/>
          </a:xfrm>
          <a:prstGeom prst="rect">
            <a:avLst/>
          </a:prstGeom>
        </p:spPr>
        <p:txBody>
          <a:bodyPr wrap="square">
            <a:spAutoFit/>
          </a:bodyPr>
          <a:lstStyle/>
          <a:p>
            <a:r>
              <a:rPr lang="zh-CN" altLang="en-US" sz="6600" dirty="0">
                <a:solidFill>
                  <a:schemeClr val="bg1"/>
                </a:solidFill>
              </a:rPr>
              <a:t>无筋扩展基础施工</a:t>
            </a:r>
          </a:p>
        </p:txBody>
      </p:sp>
      <p:grpSp>
        <p:nvGrpSpPr>
          <p:cNvPr id="13" name="组合 12"/>
          <p:cNvGrpSpPr/>
          <p:nvPr/>
        </p:nvGrpSpPr>
        <p:grpSpPr>
          <a:xfrm>
            <a:off x="295702" y="415733"/>
            <a:ext cx="1806053" cy="218364"/>
            <a:chOff x="286603" y="204717"/>
            <a:chExt cx="1806053" cy="218364"/>
          </a:xfrm>
        </p:grpSpPr>
        <p:sp>
          <p:nvSpPr>
            <p:cNvPr id="12" name="椭圆 11"/>
            <p:cNvSpPr/>
            <p:nvPr/>
          </p:nvSpPr>
          <p:spPr>
            <a:xfrm>
              <a:off x="286603" y="204717"/>
              <a:ext cx="218364" cy="2183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椭圆 15"/>
            <p:cNvSpPr/>
            <p:nvPr/>
          </p:nvSpPr>
          <p:spPr>
            <a:xfrm>
              <a:off x="815833" y="204717"/>
              <a:ext cx="218364" cy="218364"/>
            </a:xfrm>
            <a:prstGeom prst="ellipse">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7" name="椭圆 16"/>
            <p:cNvSpPr/>
            <p:nvPr/>
          </p:nvSpPr>
          <p:spPr>
            <a:xfrm>
              <a:off x="1345063" y="204717"/>
              <a:ext cx="218364" cy="218364"/>
            </a:xfrm>
            <a:prstGeom prst="ellipse">
              <a:avLst/>
            </a:pr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8" name="椭圆 17"/>
            <p:cNvSpPr/>
            <p:nvPr/>
          </p:nvSpPr>
          <p:spPr>
            <a:xfrm>
              <a:off x="1874292" y="204717"/>
              <a:ext cx="218364" cy="218364"/>
            </a:xfrm>
            <a:prstGeom prst="ellipse">
              <a:avLst/>
            </a:prstGeom>
            <a:solidFill>
              <a:srgbClr val="C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28" name="文本框 27"/>
          <p:cNvSpPr txBox="1"/>
          <p:nvPr/>
        </p:nvSpPr>
        <p:spPr>
          <a:xfrm>
            <a:off x="282892" y="0"/>
            <a:ext cx="3026791" cy="6247864"/>
          </a:xfrm>
          <a:prstGeom prst="rect">
            <a:avLst/>
          </a:prstGeom>
          <a:noFill/>
        </p:spPr>
        <p:txBody>
          <a:bodyPr wrap="none" rtlCol="0">
            <a:spAutoFit/>
          </a:bodyPr>
          <a:lstStyle/>
          <a:p>
            <a:pPr algn="ctr"/>
            <a:r>
              <a:rPr lang="en-US" altLang="zh-CN" sz="400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rPr>
              <a:t>2</a:t>
            </a:r>
            <a:endParaRPr lang="zh-CN" altLang="en-US" sz="400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403028465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4224233" cy="630942"/>
            </a:xfrm>
            <a:prstGeom prst="rect">
              <a:avLst/>
            </a:prstGeom>
          </p:spPr>
          <p:txBody>
            <a:bodyPr wrap="none">
              <a:spAutoFit/>
            </a:bodyPr>
            <a:lstStyle/>
            <a:p>
              <a:r>
                <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rPr>
                <a:t>一</a:t>
              </a:r>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、砖</a:t>
              </a:r>
              <a:r>
                <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rPr>
                <a:t>基础砌筑施工</a:t>
              </a: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 name="矩形 1"/>
          <p:cNvSpPr/>
          <p:nvPr/>
        </p:nvSpPr>
        <p:spPr>
          <a:xfrm>
            <a:off x="881373" y="1231518"/>
            <a:ext cx="2492990" cy="369332"/>
          </a:xfrm>
          <a:prstGeom prst="rect">
            <a:avLst/>
          </a:prstGeom>
        </p:spPr>
        <p:txBody>
          <a:bodyPr wrap="none">
            <a:spAutoFit/>
          </a:bodyPr>
          <a:lstStyle/>
          <a:p>
            <a:r>
              <a:rPr lang="zh-CN" altLang="en-US" dirty="0">
                <a:solidFill>
                  <a:srgbClr val="0070C0"/>
                </a:solidFill>
              </a:rPr>
              <a:t>（一）砖基础砌筑施工</a:t>
            </a:r>
          </a:p>
        </p:txBody>
      </p:sp>
      <p:sp>
        <p:nvSpPr>
          <p:cNvPr id="6" name="矩形 5"/>
          <p:cNvSpPr/>
          <p:nvPr/>
        </p:nvSpPr>
        <p:spPr>
          <a:xfrm>
            <a:off x="0" y="3604972"/>
            <a:ext cx="1800493" cy="369332"/>
          </a:xfrm>
          <a:prstGeom prst="rect">
            <a:avLst/>
          </a:prstGeom>
        </p:spPr>
        <p:txBody>
          <a:bodyPr wrap="none">
            <a:spAutoFit/>
          </a:bodyPr>
          <a:lstStyle/>
          <a:p>
            <a:r>
              <a:rPr lang="zh-CN" altLang="en-US" dirty="0"/>
              <a:t>砖基础砌筑施工</a:t>
            </a:r>
          </a:p>
        </p:txBody>
      </p:sp>
      <p:sp>
        <p:nvSpPr>
          <p:cNvPr id="7" name="左大括号 6"/>
          <p:cNvSpPr/>
          <p:nvPr/>
        </p:nvSpPr>
        <p:spPr>
          <a:xfrm>
            <a:off x="1845425" y="2202872"/>
            <a:ext cx="440575" cy="316059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2186057" y="1977786"/>
            <a:ext cx="1800493" cy="369332"/>
          </a:xfrm>
          <a:prstGeom prst="rect">
            <a:avLst/>
          </a:prstGeom>
        </p:spPr>
        <p:txBody>
          <a:bodyPr wrap="none">
            <a:spAutoFit/>
          </a:bodyPr>
          <a:lstStyle/>
          <a:p>
            <a:r>
              <a:rPr lang="zh-CN" altLang="en-US" dirty="0"/>
              <a:t>（一）施工准备</a:t>
            </a:r>
          </a:p>
        </p:txBody>
      </p:sp>
      <p:sp>
        <p:nvSpPr>
          <p:cNvPr id="16" name="矩形 15"/>
          <p:cNvSpPr/>
          <p:nvPr/>
        </p:nvSpPr>
        <p:spPr>
          <a:xfrm>
            <a:off x="4293040" y="1559004"/>
            <a:ext cx="1356462" cy="369332"/>
          </a:xfrm>
          <a:prstGeom prst="rect">
            <a:avLst/>
          </a:prstGeom>
        </p:spPr>
        <p:txBody>
          <a:bodyPr wrap="none">
            <a:spAutoFit/>
          </a:bodyPr>
          <a:lstStyle/>
          <a:p>
            <a:r>
              <a:rPr lang="en-US" altLang="zh-CN" dirty="0"/>
              <a:t>1. </a:t>
            </a:r>
            <a:r>
              <a:rPr lang="zh-CN" altLang="en-US" dirty="0"/>
              <a:t>技术准备</a:t>
            </a:r>
          </a:p>
        </p:txBody>
      </p:sp>
      <p:sp>
        <p:nvSpPr>
          <p:cNvPr id="17" name="矩形 16"/>
          <p:cNvSpPr/>
          <p:nvPr/>
        </p:nvSpPr>
        <p:spPr>
          <a:xfrm>
            <a:off x="4291438" y="2005282"/>
            <a:ext cx="1358064" cy="369332"/>
          </a:xfrm>
          <a:prstGeom prst="rect">
            <a:avLst/>
          </a:prstGeom>
        </p:spPr>
        <p:txBody>
          <a:bodyPr wrap="none">
            <a:spAutoFit/>
          </a:bodyPr>
          <a:lstStyle/>
          <a:p>
            <a:r>
              <a:rPr lang="en-US" altLang="zh-CN" dirty="0"/>
              <a:t>2. </a:t>
            </a:r>
            <a:r>
              <a:rPr lang="zh-CN" altLang="en-US" dirty="0"/>
              <a:t>材料准备</a:t>
            </a:r>
          </a:p>
        </p:txBody>
      </p:sp>
      <p:sp>
        <p:nvSpPr>
          <p:cNvPr id="18" name="矩形 17"/>
          <p:cNvSpPr/>
          <p:nvPr/>
        </p:nvSpPr>
        <p:spPr>
          <a:xfrm>
            <a:off x="4291438" y="2374095"/>
            <a:ext cx="1358064" cy="369332"/>
          </a:xfrm>
          <a:prstGeom prst="rect">
            <a:avLst/>
          </a:prstGeom>
        </p:spPr>
        <p:txBody>
          <a:bodyPr wrap="none">
            <a:spAutoFit/>
          </a:bodyPr>
          <a:lstStyle/>
          <a:p>
            <a:r>
              <a:rPr lang="en-US" altLang="zh-CN" dirty="0"/>
              <a:t>3. </a:t>
            </a:r>
            <a:r>
              <a:rPr lang="zh-CN" altLang="en-US" dirty="0"/>
              <a:t>机具设备</a:t>
            </a:r>
          </a:p>
        </p:txBody>
      </p:sp>
      <p:sp>
        <p:nvSpPr>
          <p:cNvPr id="19" name="矩形 18"/>
          <p:cNvSpPr/>
          <p:nvPr/>
        </p:nvSpPr>
        <p:spPr>
          <a:xfrm>
            <a:off x="2152224" y="3062860"/>
            <a:ext cx="1800493" cy="369332"/>
          </a:xfrm>
          <a:prstGeom prst="rect">
            <a:avLst/>
          </a:prstGeom>
        </p:spPr>
        <p:txBody>
          <a:bodyPr wrap="none">
            <a:spAutoFit/>
          </a:bodyPr>
          <a:lstStyle/>
          <a:p>
            <a:r>
              <a:rPr lang="zh-CN" altLang="en-US" dirty="0"/>
              <a:t>（二）作业条件</a:t>
            </a:r>
          </a:p>
        </p:txBody>
      </p:sp>
      <p:sp>
        <p:nvSpPr>
          <p:cNvPr id="20" name="矩形 19"/>
          <p:cNvSpPr/>
          <p:nvPr/>
        </p:nvSpPr>
        <p:spPr>
          <a:xfrm>
            <a:off x="2186057" y="3786963"/>
            <a:ext cx="1800493" cy="369332"/>
          </a:xfrm>
          <a:prstGeom prst="rect">
            <a:avLst/>
          </a:prstGeom>
        </p:spPr>
        <p:txBody>
          <a:bodyPr wrap="none">
            <a:spAutoFit/>
          </a:bodyPr>
          <a:lstStyle/>
          <a:p>
            <a:r>
              <a:rPr lang="zh-CN" altLang="en-US" dirty="0"/>
              <a:t>（三）工艺流程</a:t>
            </a:r>
          </a:p>
        </p:txBody>
      </p:sp>
      <p:sp>
        <p:nvSpPr>
          <p:cNvPr id="21" name="矩形 20"/>
          <p:cNvSpPr/>
          <p:nvPr/>
        </p:nvSpPr>
        <p:spPr>
          <a:xfrm>
            <a:off x="2152224" y="4397537"/>
            <a:ext cx="1800493" cy="369332"/>
          </a:xfrm>
          <a:prstGeom prst="rect">
            <a:avLst/>
          </a:prstGeom>
        </p:spPr>
        <p:txBody>
          <a:bodyPr wrap="none">
            <a:spAutoFit/>
          </a:bodyPr>
          <a:lstStyle/>
          <a:p>
            <a:r>
              <a:rPr lang="zh-CN" altLang="en-US" dirty="0"/>
              <a:t>（四）施工要点</a:t>
            </a:r>
          </a:p>
        </p:txBody>
      </p:sp>
      <p:sp>
        <p:nvSpPr>
          <p:cNvPr id="22" name="矩形 21"/>
          <p:cNvSpPr/>
          <p:nvPr/>
        </p:nvSpPr>
        <p:spPr>
          <a:xfrm>
            <a:off x="2126266" y="5124218"/>
            <a:ext cx="1800493" cy="369332"/>
          </a:xfrm>
          <a:prstGeom prst="rect">
            <a:avLst/>
          </a:prstGeom>
        </p:spPr>
        <p:txBody>
          <a:bodyPr wrap="none">
            <a:spAutoFit/>
          </a:bodyPr>
          <a:lstStyle/>
          <a:p>
            <a:r>
              <a:rPr lang="zh-CN" altLang="en-US" dirty="0"/>
              <a:t>（五）质量标准</a:t>
            </a:r>
          </a:p>
        </p:txBody>
      </p:sp>
      <p:sp>
        <p:nvSpPr>
          <p:cNvPr id="23" name="左大括号 22"/>
          <p:cNvSpPr/>
          <p:nvPr/>
        </p:nvSpPr>
        <p:spPr>
          <a:xfrm>
            <a:off x="3986550" y="1600850"/>
            <a:ext cx="203065" cy="120390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矩形 23"/>
          <p:cNvSpPr/>
          <p:nvPr/>
        </p:nvSpPr>
        <p:spPr>
          <a:xfrm>
            <a:off x="4453493" y="4854898"/>
            <a:ext cx="1356462" cy="369332"/>
          </a:xfrm>
          <a:prstGeom prst="rect">
            <a:avLst/>
          </a:prstGeom>
        </p:spPr>
        <p:txBody>
          <a:bodyPr wrap="none">
            <a:spAutoFit/>
          </a:bodyPr>
          <a:lstStyle/>
          <a:p>
            <a:r>
              <a:rPr lang="en-US" altLang="zh-CN" dirty="0"/>
              <a:t>1. </a:t>
            </a:r>
            <a:r>
              <a:rPr lang="zh-CN" altLang="en-US" dirty="0"/>
              <a:t>主控项目</a:t>
            </a:r>
          </a:p>
        </p:txBody>
      </p:sp>
      <p:sp>
        <p:nvSpPr>
          <p:cNvPr id="25" name="矩形 24"/>
          <p:cNvSpPr/>
          <p:nvPr/>
        </p:nvSpPr>
        <p:spPr>
          <a:xfrm>
            <a:off x="4535819" y="5363466"/>
            <a:ext cx="1358064" cy="369332"/>
          </a:xfrm>
          <a:prstGeom prst="rect">
            <a:avLst/>
          </a:prstGeom>
        </p:spPr>
        <p:txBody>
          <a:bodyPr wrap="none">
            <a:spAutoFit/>
          </a:bodyPr>
          <a:lstStyle/>
          <a:p>
            <a:r>
              <a:rPr lang="en-US" altLang="zh-CN" dirty="0"/>
              <a:t>2. </a:t>
            </a:r>
            <a:r>
              <a:rPr lang="zh-CN" altLang="en-US" dirty="0"/>
              <a:t>一般项目</a:t>
            </a:r>
          </a:p>
        </p:txBody>
      </p:sp>
      <p:sp>
        <p:nvSpPr>
          <p:cNvPr id="26" name="左大括号 25"/>
          <p:cNvSpPr/>
          <p:nvPr/>
        </p:nvSpPr>
        <p:spPr>
          <a:xfrm>
            <a:off x="3986550" y="4963437"/>
            <a:ext cx="466943" cy="821361"/>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7" name="图片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60819" y="1160060"/>
            <a:ext cx="3603669" cy="4873418"/>
          </a:xfrm>
          <a:prstGeom prst="rect">
            <a:avLst/>
          </a:prstGeom>
        </p:spPr>
      </p:pic>
      <p:sp>
        <p:nvSpPr>
          <p:cNvPr id="28" name="矩形 27"/>
          <p:cNvSpPr/>
          <p:nvPr/>
        </p:nvSpPr>
        <p:spPr>
          <a:xfrm>
            <a:off x="8132071" y="6080809"/>
            <a:ext cx="2262158" cy="369332"/>
          </a:xfrm>
          <a:prstGeom prst="rect">
            <a:avLst/>
          </a:prstGeom>
        </p:spPr>
        <p:txBody>
          <a:bodyPr wrap="none">
            <a:spAutoFit/>
          </a:bodyPr>
          <a:lstStyle/>
          <a:p>
            <a:r>
              <a:rPr lang="zh-CN" altLang="en-US" dirty="0">
                <a:solidFill>
                  <a:srgbClr val="0070C0"/>
                </a:solidFill>
              </a:rPr>
              <a:t>砖基础砌筑工艺流程</a:t>
            </a:r>
          </a:p>
        </p:txBody>
      </p:sp>
    </p:spTree>
    <p:extLst>
      <p:ext uri="{BB962C8B-B14F-4D97-AF65-F5344CB8AC3E}">
        <p14:creationId xmlns:p14="http://schemas.microsoft.com/office/powerpoint/2010/main" val="309237364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878627014"/>
              </p:ext>
            </p:extLst>
          </p:nvPr>
        </p:nvGraphicFramePr>
        <p:xfrm>
          <a:off x="160713" y="209629"/>
          <a:ext cx="10972800" cy="1459185"/>
        </p:xfrm>
        <a:graphic>
          <a:graphicData uri="http://schemas.openxmlformats.org/drawingml/2006/table">
            <a:tbl>
              <a:tblPr/>
              <a:tblGrid>
                <a:gridCol w="2773905">
                  <a:extLst>
                    <a:ext uri="{9D8B030D-6E8A-4147-A177-3AD203B41FA5}">
                      <a16:colId xmlns:a16="http://schemas.microsoft.com/office/drawing/2014/main" val="4232222533"/>
                    </a:ext>
                  </a:extLst>
                </a:gridCol>
                <a:gridCol w="2829523">
                  <a:extLst>
                    <a:ext uri="{9D8B030D-6E8A-4147-A177-3AD203B41FA5}">
                      <a16:colId xmlns:a16="http://schemas.microsoft.com/office/drawing/2014/main" val="2807917366"/>
                    </a:ext>
                  </a:extLst>
                </a:gridCol>
                <a:gridCol w="2706701">
                  <a:extLst>
                    <a:ext uri="{9D8B030D-6E8A-4147-A177-3AD203B41FA5}">
                      <a16:colId xmlns:a16="http://schemas.microsoft.com/office/drawing/2014/main" val="1100302793"/>
                    </a:ext>
                  </a:extLst>
                </a:gridCol>
                <a:gridCol w="2662671">
                  <a:extLst>
                    <a:ext uri="{9D8B030D-6E8A-4147-A177-3AD203B41FA5}">
                      <a16:colId xmlns:a16="http://schemas.microsoft.com/office/drawing/2014/main" val="3531338858"/>
                    </a:ext>
                  </a:extLst>
                </a:gridCol>
              </a:tblGrid>
              <a:tr h="161401">
                <a:tc gridSpan="4">
                  <a:txBody>
                    <a:bodyPr/>
                    <a:lstStyle/>
                    <a:p>
                      <a:pPr algn="ctr" fontAlgn="ctr"/>
                      <a:r>
                        <a:rPr lang="zh-CN" altLang="en-US" sz="1600" b="0" i="0" u="none" strike="noStrike" dirty="0">
                          <a:solidFill>
                            <a:srgbClr val="0070C0"/>
                          </a:solidFill>
                          <a:effectLst/>
                          <a:latin typeface="宋体" panose="02010600030101010101" pitchFamily="2" charset="-122"/>
                          <a:ea typeface="宋体" panose="02010600030101010101" pitchFamily="2" charset="-122"/>
                        </a:rPr>
                        <a:t>放线尺寸允许偏差</a:t>
                      </a:r>
                    </a:p>
                  </a:txBody>
                  <a:tcPr marL="6957" marR="6957" marT="6957"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193950845"/>
                  </a:ext>
                </a:extLst>
              </a:tr>
              <a:tr h="397746">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长度</a:t>
                      </a:r>
                      <a:r>
                        <a:rPr lang="en-US" sz="1600" b="0" i="0" u="none" strike="noStrike" dirty="0">
                          <a:solidFill>
                            <a:srgbClr val="000000"/>
                          </a:solidFill>
                          <a:effectLst/>
                          <a:latin typeface="宋体" panose="02010600030101010101" pitchFamily="2" charset="-122"/>
                          <a:ea typeface="宋体" panose="02010600030101010101" pitchFamily="2" charset="-122"/>
                        </a:rPr>
                        <a:t>L、</a:t>
                      </a:r>
                      <a:r>
                        <a:rPr lang="zh-CN" altLang="en-US" sz="1600" b="0" i="0" u="none" strike="noStrike" dirty="0">
                          <a:solidFill>
                            <a:srgbClr val="000000"/>
                          </a:solidFill>
                          <a:effectLst/>
                          <a:latin typeface="宋体" panose="02010600030101010101" pitchFamily="2" charset="-122"/>
                          <a:ea typeface="宋体" panose="02010600030101010101" pitchFamily="2" charset="-122"/>
                        </a:rPr>
                        <a:t>宽度</a:t>
                      </a:r>
                      <a:r>
                        <a:rPr lang="en-US" sz="1600" b="0" i="0" u="none" strike="noStrike" dirty="0">
                          <a:solidFill>
                            <a:srgbClr val="000000"/>
                          </a:solidFill>
                          <a:effectLst/>
                          <a:latin typeface="宋体" panose="02010600030101010101" pitchFamily="2" charset="-122"/>
                          <a:ea typeface="宋体" panose="02010600030101010101" pitchFamily="2" charset="-122"/>
                        </a:rPr>
                        <a:t>B(m)</a:t>
                      </a:r>
                    </a:p>
                  </a:txBody>
                  <a:tcPr marL="6957" marR="6957" marT="69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允许偏差</a:t>
                      </a:r>
                      <a:r>
                        <a:rPr lang="en-US" altLang="zh-CN" sz="1600" b="0" i="0" u="none" strike="noStrike" dirty="0">
                          <a:solidFill>
                            <a:srgbClr val="000000"/>
                          </a:solidFill>
                          <a:effectLst/>
                          <a:latin typeface="宋体" panose="02010600030101010101" pitchFamily="2" charset="-122"/>
                          <a:ea typeface="宋体" panose="02010600030101010101" pitchFamily="2" charset="-122"/>
                        </a:rPr>
                        <a:t>(</a:t>
                      </a:r>
                      <a:r>
                        <a:rPr lang="en-US" sz="1600" b="0" i="0" u="none" strike="noStrike" dirty="0">
                          <a:solidFill>
                            <a:srgbClr val="000000"/>
                          </a:solidFill>
                          <a:effectLst/>
                          <a:latin typeface="宋体" panose="02010600030101010101" pitchFamily="2" charset="-122"/>
                          <a:ea typeface="宋体" panose="02010600030101010101" pitchFamily="2" charset="-122"/>
                        </a:rPr>
                        <a:t>mm)</a:t>
                      </a:r>
                    </a:p>
                  </a:txBody>
                  <a:tcPr marL="6957" marR="6957" marT="69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长度</a:t>
                      </a:r>
                      <a:r>
                        <a:rPr lang="en-US" sz="1600" b="0" i="0" u="none" strike="noStrike">
                          <a:solidFill>
                            <a:srgbClr val="000000"/>
                          </a:solidFill>
                          <a:effectLst/>
                          <a:latin typeface="宋体" panose="02010600030101010101" pitchFamily="2" charset="-122"/>
                          <a:ea typeface="宋体" panose="02010600030101010101" pitchFamily="2" charset="-122"/>
                        </a:rPr>
                        <a:t>L、</a:t>
                      </a:r>
                      <a:r>
                        <a:rPr lang="zh-CN" altLang="en-US" sz="1600" b="0" i="0" u="none" strike="noStrike">
                          <a:solidFill>
                            <a:srgbClr val="000000"/>
                          </a:solidFill>
                          <a:effectLst/>
                          <a:latin typeface="宋体" panose="02010600030101010101" pitchFamily="2" charset="-122"/>
                          <a:ea typeface="宋体" panose="02010600030101010101" pitchFamily="2" charset="-122"/>
                        </a:rPr>
                        <a:t>宽度</a:t>
                      </a:r>
                      <a:r>
                        <a:rPr lang="en-US" sz="1600" b="0" i="0" u="none" strike="noStrike">
                          <a:solidFill>
                            <a:srgbClr val="000000"/>
                          </a:solidFill>
                          <a:effectLst/>
                          <a:latin typeface="宋体" panose="02010600030101010101" pitchFamily="2" charset="-122"/>
                          <a:ea typeface="宋体" panose="02010600030101010101" pitchFamily="2" charset="-122"/>
                        </a:rPr>
                        <a:t>B(m)</a:t>
                      </a:r>
                    </a:p>
                  </a:txBody>
                  <a:tcPr marL="6957" marR="6957" marT="69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允许偏差</a:t>
                      </a:r>
                      <a:r>
                        <a:rPr lang="en-US" altLang="zh-CN" sz="1600" b="0" i="0" u="none" strike="noStrike">
                          <a:solidFill>
                            <a:srgbClr val="000000"/>
                          </a:solidFill>
                          <a:effectLst/>
                          <a:latin typeface="宋体" panose="02010600030101010101" pitchFamily="2" charset="-122"/>
                          <a:ea typeface="宋体" panose="02010600030101010101" pitchFamily="2" charset="-122"/>
                        </a:rPr>
                        <a:t>(</a:t>
                      </a:r>
                      <a:r>
                        <a:rPr lang="en-US" sz="1600" b="0" i="0" u="none" strike="noStrike">
                          <a:solidFill>
                            <a:srgbClr val="000000"/>
                          </a:solidFill>
                          <a:effectLst/>
                          <a:latin typeface="宋体" panose="02010600030101010101" pitchFamily="2" charset="-122"/>
                          <a:ea typeface="宋体" panose="02010600030101010101" pitchFamily="2" charset="-122"/>
                        </a:rPr>
                        <a:t>mm)</a:t>
                      </a:r>
                    </a:p>
                  </a:txBody>
                  <a:tcPr marL="6957" marR="6957" marT="69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16188739"/>
                  </a:ext>
                </a:extLst>
              </a:tr>
              <a:tr h="412896">
                <a:tc>
                  <a:txBody>
                    <a:bodyPr/>
                    <a:lstStyle/>
                    <a:p>
                      <a:pPr algn="ctr" fontAlgn="ctr"/>
                      <a:r>
                        <a:rPr lang="en-US" sz="1600" b="0" i="0" u="none" strike="noStrike" dirty="0">
                          <a:solidFill>
                            <a:srgbClr val="000000"/>
                          </a:solidFill>
                          <a:effectLst/>
                          <a:latin typeface="宋体" panose="02010600030101010101" pitchFamily="2" charset="-122"/>
                          <a:ea typeface="宋体" panose="02010600030101010101" pitchFamily="2" charset="-122"/>
                        </a:rPr>
                        <a:t>L(</a:t>
                      </a:r>
                      <a:r>
                        <a:rPr lang="zh-CN" altLang="en-US" sz="1600" b="0" i="0" u="none" strike="noStrike" dirty="0">
                          <a:solidFill>
                            <a:srgbClr val="000000"/>
                          </a:solidFill>
                          <a:effectLst/>
                          <a:latin typeface="宋体" panose="02010600030101010101" pitchFamily="2" charset="-122"/>
                          <a:ea typeface="宋体" panose="02010600030101010101" pitchFamily="2" charset="-122"/>
                        </a:rPr>
                        <a:t>或</a:t>
                      </a:r>
                      <a:r>
                        <a:rPr lang="en-US" sz="1600" b="0" i="0" u="none" strike="noStrike" dirty="0">
                          <a:solidFill>
                            <a:srgbClr val="000000"/>
                          </a:solidFill>
                          <a:effectLst/>
                          <a:latin typeface="宋体" panose="02010600030101010101" pitchFamily="2" charset="-122"/>
                          <a:ea typeface="宋体" panose="02010600030101010101" pitchFamily="2" charset="-122"/>
                        </a:rPr>
                        <a:t>B)≤30</a:t>
                      </a:r>
                    </a:p>
                  </a:txBody>
                  <a:tcPr marL="6957" marR="6957" marT="69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士</a:t>
                      </a:r>
                      <a:r>
                        <a:rPr lang="en-US" altLang="zh-CN" sz="1600" b="0" i="0" u="none" strike="noStrike" dirty="0">
                          <a:solidFill>
                            <a:srgbClr val="000000"/>
                          </a:solidFill>
                          <a:effectLst/>
                          <a:latin typeface="宋体" panose="02010600030101010101" pitchFamily="2" charset="-122"/>
                          <a:ea typeface="宋体" panose="02010600030101010101" pitchFamily="2" charset="-122"/>
                        </a:rPr>
                        <a:t>5</a:t>
                      </a:r>
                    </a:p>
                  </a:txBody>
                  <a:tcPr marL="6957" marR="6957" marT="69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effectLst/>
                          <a:latin typeface="宋体" panose="02010600030101010101" pitchFamily="2" charset="-122"/>
                          <a:ea typeface="宋体" panose="02010600030101010101" pitchFamily="2" charset="-122"/>
                        </a:rPr>
                        <a:t>60&lt;L(</a:t>
                      </a:r>
                      <a:r>
                        <a:rPr lang="zh-CN" altLang="en-US" sz="1600" b="0" i="0" u="none" strike="noStrike">
                          <a:solidFill>
                            <a:srgbClr val="000000"/>
                          </a:solidFill>
                          <a:effectLst/>
                          <a:latin typeface="宋体" panose="02010600030101010101" pitchFamily="2" charset="-122"/>
                          <a:ea typeface="宋体" panose="02010600030101010101" pitchFamily="2" charset="-122"/>
                        </a:rPr>
                        <a:t>或</a:t>
                      </a:r>
                      <a:r>
                        <a:rPr lang="en-US" sz="1600" b="0" i="0" u="none" strike="noStrike">
                          <a:solidFill>
                            <a:srgbClr val="000000"/>
                          </a:solidFill>
                          <a:effectLst/>
                          <a:latin typeface="宋体" panose="02010600030101010101" pitchFamily="2" charset="-122"/>
                          <a:ea typeface="宋体" panose="02010600030101010101" pitchFamily="2" charset="-122"/>
                        </a:rPr>
                        <a:t>B)≤90</a:t>
                      </a:r>
                    </a:p>
                  </a:txBody>
                  <a:tcPr marL="6957" marR="6957" marT="69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士</a:t>
                      </a:r>
                      <a:r>
                        <a:rPr lang="en-US" altLang="zh-CN" sz="1600" b="0" i="0" u="none" strike="noStrike">
                          <a:solidFill>
                            <a:srgbClr val="000000"/>
                          </a:solidFill>
                          <a:effectLst/>
                          <a:latin typeface="宋体" panose="02010600030101010101" pitchFamily="2" charset="-122"/>
                          <a:ea typeface="宋体" panose="02010600030101010101" pitchFamily="2" charset="-122"/>
                        </a:rPr>
                        <a:t>15</a:t>
                      </a:r>
                    </a:p>
                  </a:txBody>
                  <a:tcPr marL="6957" marR="6957" marT="69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2548161"/>
                  </a:ext>
                </a:extLst>
              </a:tr>
              <a:tr h="397746">
                <a:tc>
                  <a:txBody>
                    <a:bodyPr/>
                    <a:lstStyle/>
                    <a:p>
                      <a:pPr algn="ctr" fontAlgn="ctr"/>
                      <a:r>
                        <a:rPr lang="en-US" sz="1600" b="0" i="0" u="none" strike="noStrike">
                          <a:solidFill>
                            <a:srgbClr val="000000"/>
                          </a:solidFill>
                          <a:effectLst/>
                          <a:latin typeface="宋体" panose="02010600030101010101" pitchFamily="2" charset="-122"/>
                          <a:ea typeface="宋体" panose="02010600030101010101" pitchFamily="2" charset="-122"/>
                        </a:rPr>
                        <a:t>30&lt;L(</a:t>
                      </a:r>
                      <a:r>
                        <a:rPr lang="zh-CN" altLang="en-US" sz="1600" b="0" i="0" u="none" strike="noStrike">
                          <a:solidFill>
                            <a:srgbClr val="000000"/>
                          </a:solidFill>
                          <a:effectLst/>
                          <a:latin typeface="宋体" panose="02010600030101010101" pitchFamily="2" charset="-122"/>
                          <a:ea typeface="宋体" panose="02010600030101010101" pitchFamily="2" charset="-122"/>
                        </a:rPr>
                        <a:t>或</a:t>
                      </a:r>
                      <a:r>
                        <a:rPr lang="en-US" sz="1600" b="0" i="0" u="none" strike="noStrike">
                          <a:solidFill>
                            <a:srgbClr val="000000"/>
                          </a:solidFill>
                          <a:effectLst/>
                          <a:latin typeface="宋体" panose="02010600030101010101" pitchFamily="2" charset="-122"/>
                          <a:ea typeface="宋体" panose="02010600030101010101" pitchFamily="2" charset="-122"/>
                        </a:rPr>
                        <a:t>B)≤60</a:t>
                      </a:r>
                    </a:p>
                  </a:txBody>
                  <a:tcPr marL="6957" marR="6957" marT="69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士</a:t>
                      </a:r>
                      <a:r>
                        <a:rPr lang="en-US" altLang="zh-CN" sz="1600" b="0" i="0" u="none" strike="noStrike" dirty="0">
                          <a:solidFill>
                            <a:srgbClr val="000000"/>
                          </a:solidFill>
                          <a:effectLst/>
                          <a:latin typeface="宋体" panose="02010600030101010101" pitchFamily="2" charset="-122"/>
                          <a:ea typeface="宋体" panose="02010600030101010101" pitchFamily="2" charset="-122"/>
                        </a:rPr>
                        <a:t>10</a:t>
                      </a:r>
                    </a:p>
                  </a:txBody>
                  <a:tcPr marL="6957" marR="6957" marT="69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effectLst/>
                          <a:latin typeface="宋体" panose="02010600030101010101" pitchFamily="2" charset="-122"/>
                          <a:ea typeface="宋体" panose="02010600030101010101" pitchFamily="2" charset="-122"/>
                        </a:rPr>
                        <a:t>L(</a:t>
                      </a:r>
                      <a:r>
                        <a:rPr lang="zh-CN" altLang="en-US" sz="1600" b="0" i="0" u="none" strike="noStrike" dirty="0">
                          <a:solidFill>
                            <a:srgbClr val="000000"/>
                          </a:solidFill>
                          <a:effectLst/>
                          <a:latin typeface="宋体" panose="02010600030101010101" pitchFamily="2" charset="-122"/>
                          <a:ea typeface="宋体" panose="02010600030101010101" pitchFamily="2" charset="-122"/>
                        </a:rPr>
                        <a:t>或</a:t>
                      </a:r>
                      <a:r>
                        <a:rPr lang="en-US" sz="1600" b="0" i="0" u="none" strike="noStrike" dirty="0">
                          <a:solidFill>
                            <a:srgbClr val="000000"/>
                          </a:solidFill>
                          <a:effectLst/>
                          <a:latin typeface="宋体" panose="02010600030101010101" pitchFamily="2" charset="-122"/>
                          <a:ea typeface="宋体" panose="02010600030101010101" pitchFamily="2" charset="-122"/>
                        </a:rPr>
                        <a:t>B)&gt;90</a:t>
                      </a:r>
                    </a:p>
                  </a:txBody>
                  <a:tcPr marL="6957" marR="6957" marT="69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士</a:t>
                      </a:r>
                      <a:r>
                        <a:rPr lang="en-US" altLang="zh-CN" sz="1600" b="0" i="0" u="none" strike="noStrike" dirty="0">
                          <a:solidFill>
                            <a:srgbClr val="000000"/>
                          </a:solidFill>
                          <a:effectLst/>
                          <a:latin typeface="宋体" panose="02010600030101010101" pitchFamily="2" charset="-122"/>
                          <a:ea typeface="宋体" panose="02010600030101010101" pitchFamily="2" charset="-122"/>
                        </a:rPr>
                        <a:t>20</a:t>
                      </a:r>
                    </a:p>
                  </a:txBody>
                  <a:tcPr marL="6957" marR="6957" marT="69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0376051"/>
                  </a:ext>
                </a:extLst>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878650481"/>
              </p:ext>
            </p:extLst>
          </p:nvPr>
        </p:nvGraphicFramePr>
        <p:xfrm>
          <a:off x="160713" y="1731159"/>
          <a:ext cx="10972800" cy="1523057"/>
        </p:xfrm>
        <a:graphic>
          <a:graphicData uri="http://schemas.openxmlformats.org/drawingml/2006/table">
            <a:tbl>
              <a:tblPr/>
              <a:tblGrid>
                <a:gridCol w="976108">
                  <a:extLst>
                    <a:ext uri="{9D8B030D-6E8A-4147-A177-3AD203B41FA5}">
                      <a16:colId xmlns:a16="http://schemas.microsoft.com/office/drawing/2014/main" val="2459114728"/>
                    </a:ext>
                  </a:extLst>
                </a:gridCol>
                <a:gridCol w="959278">
                  <a:extLst>
                    <a:ext uri="{9D8B030D-6E8A-4147-A177-3AD203B41FA5}">
                      <a16:colId xmlns:a16="http://schemas.microsoft.com/office/drawing/2014/main" val="3884850451"/>
                    </a:ext>
                  </a:extLst>
                </a:gridCol>
                <a:gridCol w="976108">
                  <a:extLst>
                    <a:ext uri="{9D8B030D-6E8A-4147-A177-3AD203B41FA5}">
                      <a16:colId xmlns:a16="http://schemas.microsoft.com/office/drawing/2014/main" val="2236711981"/>
                    </a:ext>
                  </a:extLst>
                </a:gridCol>
                <a:gridCol w="1926972">
                  <a:extLst>
                    <a:ext uri="{9D8B030D-6E8A-4147-A177-3AD203B41FA5}">
                      <a16:colId xmlns:a16="http://schemas.microsoft.com/office/drawing/2014/main" val="4197979694"/>
                    </a:ext>
                  </a:extLst>
                </a:gridCol>
                <a:gridCol w="1926972">
                  <a:extLst>
                    <a:ext uri="{9D8B030D-6E8A-4147-A177-3AD203B41FA5}">
                      <a16:colId xmlns:a16="http://schemas.microsoft.com/office/drawing/2014/main" val="2889118043"/>
                    </a:ext>
                  </a:extLst>
                </a:gridCol>
                <a:gridCol w="4207362">
                  <a:extLst>
                    <a:ext uri="{9D8B030D-6E8A-4147-A177-3AD203B41FA5}">
                      <a16:colId xmlns:a16="http://schemas.microsoft.com/office/drawing/2014/main" val="1814548567"/>
                    </a:ext>
                  </a:extLst>
                </a:gridCol>
              </a:tblGrid>
              <a:tr h="145681">
                <a:tc gridSpan="6">
                  <a:txBody>
                    <a:bodyPr/>
                    <a:lstStyle/>
                    <a:p>
                      <a:pPr algn="ctr" fontAlgn="ctr"/>
                      <a:r>
                        <a:rPr lang="zh-CN" altLang="en-US" sz="1600" b="0" i="0" u="none" strike="noStrike" dirty="0">
                          <a:solidFill>
                            <a:srgbClr val="0070C0"/>
                          </a:solidFill>
                          <a:effectLst/>
                          <a:latin typeface="宋体" panose="02010600030101010101" pitchFamily="2" charset="-122"/>
                          <a:ea typeface="宋体" panose="02010600030101010101" pitchFamily="2" charset="-122"/>
                        </a:rPr>
                        <a:t>砌体的位置 及垂直度允许偏差</a:t>
                      </a:r>
                    </a:p>
                  </a:txBody>
                  <a:tcPr marL="7125" marR="7125" marT="7125"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430540835"/>
                  </a:ext>
                </a:extLst>
              </a:tr>
              <a:tr h="248333">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序号</a:t>
                      </a:r>
                    </a:p>
                  </a:txBody>
                  <a:tcPr marL="7125" marR="7125" marT="7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项目</a:t>
                      </a:r>
                    </a:p>
                  </a:txBody>
                  <a:tcPr marL="7125" marR="7125" marT="7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允许偏差</a:t>
                      </a:r>
                      <a:r>
                        <a:rPr lang="en-US" altLang="zh-CN" sz="1600" b="0" i="0" u="none" strike="noStrike">
                          <a:solidFill>
                            <a:srgbClr val="000000"/>
                          </a:solidFill>
                          <a:effectLst/>
                          <a:latin typeface="宋体" panose="02010600030101010101" pitchFamily="2" charset="-122"/>
                          <a:ea typeface="宋体" panose="02010600030101010101" pitchFamily="2" charset="-122"/>
                        </a:rPr>
                        <a:t>(</a:t>
                      </a:r>
                      <a:r>
                        <a:rPr lang="en-US" sz="1600" b="0" i="0" u="none" strike="noStrike">
                          <a:solidFill>
                            <a:srgbClr val="000000"/>
                          </a:solidFill>
                          <a:effectLst/>
                          <a:latin typeface="宋体" panose="02010600030101010101" pitchFamily="2" charset="-122"/>
                          <a:ea typeface="宋体" panose="02010600030101010101" pitchFamily="2" charset="-122"/>
                        </a:rPr>
                        <a:t>mm)</a:t>
                      </a:r>
                    </a:p>
                  </a:txBody>
                  <a:tcPr marL="7125" marR="7125" marT="7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检查方法</a:t>
                      </a:r>
                    </a:p>
                  </a:txBody>
                  <a:tcPr marL="7125" marR="7125" marT="7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12326418"/>
                  </a:ext>
                </a:extLst>
              </a:tr>
              <a:tr h="261279">
                <a:tc>
                  <a:txBody>
                    <a:bodyPr/>
                    <a:lstStyle/>
                    <a:p>
                      <a:pPr algn="ctr" fontAlgn="ctr"/>
                      <a:r>
                        <a:rPr lang="en-US" altLang="zh-CN" sz="1600" b="0" i="0" u="none" strike="noStrike" dirty="0">
                          <a:solidFill>
                            <a:srgbClr val="000000"/>
                          </a:solidFill>
                          <a:effectLst/>
                          <a:latin typeface="宋体" panose="02010600030101010101" pitchFamily="2" charset="-122"/>
                          <a:ea typeface="宋体" panose="02010600030101010101" pitchFamily="2" charset="-122"/>
                        </a:rPr>
                        <a:t>1</a:t>
                      </a:r>
                    </a:p>
                  </a:txBody>
                  <a:tcPr marL="7125" marR="7125" marT="7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轴线位置偏移</a:t>
                      </a:r>
                    </a:p>
                  </a:txBody>
                  <a:tcPr marL="7125" marR="7125" marT="7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10</a:t>
                      </a:r>
                    </a:p>
                  </a:txBody>
                  <a:tcPr marL="7125" marR="7125" marT="7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用经纬仪和尺检查或用其他测量仪器检查</a:t>
                      </a:r>
                    </a:p>
                  </a:txBody>
                  <a:tcPr marL="7125" marR="7125" marT="7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7384004"/>
                  </a:ext>
                </a:extLst>
              </a:tr>
              <a:tr h="226454">
                <a:tc rowSpan="3">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2</a:t>
                      </a:r>
                    </a:p>
                  </a:txBody>
                  <a:tcPr marL="7125" marR="7125" marT="7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垂直度</a:t>
                      </a:r>
                    </a:p>
                  </a:txBody>
                  <a:tcPr marL="7125" marR="7125" marT="7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每层</a:t>
                      </a:r>
                    </a:p>
                  </a:txBody>
                  <a:tcPr marL="7125" marR="7125" marT="7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5</a:t>
                      </a:r>
                    </a:p>
                  </a:txBody>
                  <a:tcPr marL="7125" marR="7125" marT="7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用经纬仪、吊线和尺检查，或用其他测量</a:t>
                      </a:r>
                      <a:br>
                        <a:rPr lang="zh-CN" altLang="en-US" sz="1600" b="0" i="0" u="none" strike="noStrike">
                          <a:solidFill>
                            <a:srgbClr val="000000"/>
                          </a:solidFill>
                          <a:effectLst/>
                          <a:latin typeface="宋体" panose="02010600030101010101" pitchFamily="2" charset="-122"/>
                          <a:ea typeface="宋体" panose="02010600030101010101" pitchFamily="2" charset="-122"/>
                        </a:rPr>
                      </a:br>
                      <a:r>
                        <a:rPr lang="zh-CN" altLang="en-US" sz="1600" b="0" i="0" u="none" strike="noStrike">
                          <a:solidFill>
                            <a:srgbClr val="000000"/>
                          </a:solidFill>
                          <a:effectLst/>
                          <a:latin typeface="宋体" panose="02010600030101010101" pitchFamily="2" charset="-122"/>
                          <a:ea typeface="宋体" panose="02010600030101010101" pitchFamily="2" charset="-122"/>
                        </a:rPr>
                        <a:t>仪器检查</a:t>
                      </a:r>
                    </a:p>
                  </a:txBody>
                  <a:tcPr marL="7125" marR="7125" marT="7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6110630"/>
                  </a:ext>
                </a:extLst>
              </a:tr>
              <a:tr h="252345">
                <a:tc vMerge="1">
                  <a:txBody>
                    <a:bodyPr/>
                    <a:lstStyle/>
                    <a:p>
                      <a:endParaRPr lang="zh-CN" altLang="en-US"/>
                    </a:p>
                  </a:txBody>
                  <a:tcPr/>
                </a:tc>
                <a:tc vMerge="1">
                  <a:txBody>
                    <a:bodyPr/>
                    <a:lstStyle/>
                    <a:p>
                      <a:endParaRPr lang="zh-CN" altLang="en-US"/>
                    </a:p>
                  </a:txBody>
                  <a:tcPr/>
                </a:tc>
                <a:tc rowSpan="2">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全高</a:t>
                      </a:r>
                    </a:p>
                  </a:txBody>
                  <a:tcPr marL="7125" marR="7125" marT="7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effectLst/>
                          <a:latin typeface="宋体" panose="02010600030101010101" pitchFamily="2" charset="-122"/>
                          <a:ea typeface="宋体" panose="02010600030101010101" pitchFamily="2" charset="-122"/>
                        </a:rPr>
                        <a:t>≤10m</a:t>
                      </a:r>
                    </a:p>
                  </a:txBody>
                  <a:tcPr marL="7125" marR="7125" marT="7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10</a:t>
                      </a:r>
                    </a:p>
                  </a:txBody>
                  <a:tcPr marL="7125" marR="7125" marT="7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456881980"/>
                  </a:ext>
                </a:extLst>
              </a:tr>
              <a:tr h="25653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fontAlgn="ctr"/>
                      <a:r>
                        <a:rPr lang="en-US" sz="1600" b="0" i="0" u="none" strike="noStrike" dirty="0">
                          <a:solidFill>
                            <a:srgbClr val="000000"/>
                          </a:solidFill>
                          <a:effectLst/>
                          <a:latin typeface="宋体" panose="02010600030101010101" pitchFamily="2" charset="-122"/>
                          <a:ea typeface="宋体" panose="02010600030101010101" pitchFamily="2" charset="-122"/>
                        </a:rPr>
                        <a:t>&gt; 10m</a:t>
                      </a:r>
                    </a:p>
                  </a:txBody>
                  <a:tcPr marL="7125" marR="7125" marT="7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effectLst/>
                          <a:latin typeface="宋体" panose="02010600030101010101" pitchFamily="2" charset="-122"/>
                          <a:ea typeface="宋体" panose="02010600030101010101" pitchFamily="2" charset="-122"/>
                        </a:rPr>
                        <a:t>20</a:t>
                      </a:r>
                    </a:p>
                  </a:txBody>
                  <a:tcPr marL="7125" marR="7125" marT="7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931464138"/>
                  </a:ext>
                </a:extLst>
              </a:tr>
            </a:tbl>
          </a:graphicData>
        </a:graphic>
      </p:graphicFrame>
      <p:graphicFrame>
        <p:nvGraphicFramePr>
          <p:cNvPr id="4" name="表格 3"/>
          <p:cNvGraphicFramePr>
            <a:graphicFrameLocks noGrp="1"/>
          </p:cNvGraphicFramePr>
          <p:nvPr>
            <p:extLst>
              <p:ext uri="{D42A27DB-BD31-4B8C-83A1-F6EECF244321}">
                <p14:modId xmlns:p14="http://schemas.microsoft.com/office/powerpoint/2010/main" val="2283659720"/>
              </p:ext>
            </p:extLst>
          </p:nvPr>
        </p:nvGraphicFramePr>
        <p:xfrm>
          <a:off x="160714" y="3254216"/>
          <a:ext cx="10972799" cy="3486010"/>
        </p:xfrm>
        <a:graphic>
          <a:graphicData uri="http://schemas.openxmlformats.org/drawingml/2006/table">
            <a:tbl>
              <a:tblPr/>
              <a:tblGrid>
                <a:gridCol w="1354336">
                  <a:extLst>
                    <a:ext uri="{9D8B030D-6E8A-4147-A177-3AD203B41FA5}">
                      <a16:colId xmlns:a16="http://schemas.microsoft.com/office/drawing/2014/main" val="3813456796"/>
                    </a:ext>
                  </a:extLst>
                </a:gridCol>
                <a:gridCol w="1356564">
                  <a:extLst>
                    <a:ext uri="{9D8B030D-6E8A-4147-A177-3AD203B41FA5}">
                      <a16:colId xmlns:a16="http://schemas.microsoft.com/office/drawing/2014/main" val="2265675352"/>
                    </a:ext>
                  </a:extLst>
                </a:gridCol>
                <a:gridCol w="1354336">
                  <a:extLst>
                    <a:ext uri="{9D8B030D-6E8A-4147-A177-3AD203B41FA5}">
                      <a16:colId xmlns:a16="http://schemas.microsoft.com/office/drawing/2014/main" val="2884864985"/>
                    </a:ext>
                  </a:extLst>
                </a:gridCol>
                <a:gridCol w="1158315">
                  <a:extLst>
                    <a:ext uri="{9D8B030D-6E8A-4147-A177-3AD203B41FA5}">
                      <a16:colId xmlns:a16="http://schemas.microsoft.com/office/drawing/2014/main" val="547559436"/>
                    </a:ext>
                  </a:extLst>
                </a:gridCol>
                <a:gridCol w="2345586">
                  <a:extLst>
                    <a:ext uri="{9D8B030D-6E8A-4147-A177-3AD203B41FA5}">
                      <a16:colId xmlns:a16="http://schemas.microsoft.com/office/drawing/2014/main" val="1344720273"/>
                    </a:ext>
                  </a:extLst>
                </a:gridCol>
                <a:gridCol w="3403662">
                  <a:extLst>
                    <a:ext uri="{9D8B030D-6E8A-4147-A177-3AD203B41FA5}">
                      <a16:colId xmlns:a16="http://schemas.microsoft.com/office/drawing/2014/main" val="2357977061"/>
                    </a:ext>
                  </a:extLst>
                </a:gridCol>
              </a:tblGrid>
              <a:tr h="248162">
                <a:tc gridSpan="6">
                  <a:txBody>
                    <a:bodyPr/>
                    <a:lstStyle/>
                    <a:p>
                      <a:pPr algn="ctr" fontAlgn="ctr"/>
                      <a:r>
                        <a:rPr lang="zh-CN" altLang="en-US" sz="1600" b="0" i="0" u="none" strike="noStrike" dirty="0">
                          <a:solidFill>
                            <a:srgbClr val="0070C0"/>
                          </a:solidFill>
                          <a:effectLst/>
                          <a:latin typeface="宋体" panose="02010600030101010101" pitchFamily="2" charset="-122"/>
                          <a:ea typeface="宋体" panose="02010600030101010101" pitchFamily="2" charset="-122"/>
                        </a:rPr>
                        <a:t>砖砌体的一般尺寸允许偏差</a:t>
                      </a:r>
                    </a:p>
                  </a:txBody>
                  <a:tcPr marL="7225" marR="7225" marT="7225"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901422260"/>
                  </a:ext>
                </a:extLst>
              </a:tr>
              <a:tr h="319717">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序</a:t>
                      </a:r>
                      <a:br>
                        <a:rPr lang="zh-CN" altLang="en-US" sz="1600" b="0" i="0" u="none" strike="noStrike" dirty="0">
                          <a:solidFill>
                            <a:srgbClr val="000000"/>
                          </a:solidFill>
                          <a:effectLst/>
                          <a:latin typeface="宋体" panose="02010600030101010101" pitchFamily="2" charset="-122"/>
                          <a:ea typeface="宋体" panose="02010600030101010101" pitchFamily="2" charset="-122"/>
                        </a:rPr>
                      </a:br>
                      <a:r>
                        <a:rPr lang="zh-CN" altLang="en-US" sz="1600" b="0" i="0" u="none" strike="noStrike" dirty="0">
                          <a:solidFill>
                            <a:srgbClr val="000000"/>
                          </a:solidFill>
                          <a:effectLst/>
                          <a:latin typeface="宋体" panose="02010600030101010101" pitchFamily="2" charset="-122"/>
                          <a:ea typeface="宋体" panose="02010600030101010101" pitchFamily="2" charset="-122"/>
                        </a:rPr>
                        <a:t>号</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项目</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允许偏差</a:t>
                      </a:r>
                      <a:br>
                        <a:rPr lang="zh-CN" altLang="en-US" sz="1600" b="0" i="0" u="none" strike="noStrike">
                          <a:solidFill>
                            <a:srgbClr val="000000"/>
                          </a:solidFill>
                          <a:effectLst/>
                          <a:latin typeface="宋体" panose="02010600030101010101" pitchFamily="2" charset="-122"/>
                          <a:ea typeface="宋体" panose="02010600030101010101" pitchFamily="2" charset="-122"/>
                        </a:rPr>
                      </a:br>
                      <a:r>
                        <a:rPr lang="en-US" altLang="zh-CN" sz="1600" b="0" i="0" u="none" strike="noStrike">
                          <a:solidFill>
                            <a:srgbClr val="000000"/>
                          </a:solidFill>
                          <a:effectLst/>
                          <a:latin typeface="宋体" panose="02010600030101010101" pitchFamily="2" charset="-122"/>
                          <a:ea typeface="宋体" panose="02010600030101010101" pitchFamily="2" charset="-122"/>
                        </a:rPr>
                        <a:t>(</a:t>
                      </a:r>
                      <a:r>
                        <a:rPr lang="en-US" sz="1600" b="0" i="0" u="none" strike="noStrike">
                          <a:solidFill>
                            <a:srgbClr val="000000"/>
                          </a:solidFill>
                          <a:effectLst/>
                          <a:latin typeface="宋体" panose="02010600030101010101" pitchFamily="2" charset="-122"/>
                          <a:ea typeface="宋体" panose="02010600030101010101" pitchFamily="2" charset="-122"/>
                        </a:rPr>
                        <a:t>mm)</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检查方法</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抽检数量</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80850391"/>
                  </a:ext>
                </a:extLst>
              </a:tr>
              <a:tr h="193540">
                <a:tc>
                  <a:txBody>
                    <a:bodyPr/>
                    <a:lstStyle/>
                    <a:p>
                      <a:pPr algn="ctr" fontAlgn="ctr"/>
                      <a:r>
                        <a:rPr lang="en-US" altLang="zh-CN" sz="1600" b="0" i="0" u="none" strike="noStrike" dirty="0" smtClean="0">
                          <a:solidFill>
                            <a:srgbClr val="000000"/>
                          </a:solidFill>
                          <a:effectLst/>
                          <a:latin typeface="宋体" panose="02010600030101010101" pitchFamily="2" charset="-122"/>
                          <a:ea typeface="宋体" panose="02010600030101010101" pitchFamily="2" charset="-122"/>
                        </a:rPr>
                        <a:t>1</a:t>
                      </a: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基础顶面和楼面标高</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士</a:t>
                      </a:r>
                      <a:r>
                        <a:rPr lang="en-US" altLang="zh-CN" sz="1600" b="0" i="0" u="none" strike="noStrike">
                          <a:solidFill>
                            <a:srgbClr val="000000"/>
                          </a:solidFill>
                          <a:effectLst/>
                          <a:latin typeface="宋体" panose="02010600030101010101" pitchFamily="2" charset="-122"/>
                          <a:ea typeface="宋体" panose="02010600030101010101" pitchFamily="2" charset="-122"/>
                        </a:rPr>
                        <a:t>15</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用水平仪和尺检查</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不应少于</a:t>
                      </a:r>
                      <a:r>
                        <a:rPr lang="en-US" altLang="zh-CN" sz="1600" b="0" i="0" u="none" strike="noStrike">
                          <a:solidFill>
                            <a:srgbClr val="000000"/>
                          </a:solidFill>
                          <a:effectLst/>
                          <a:latin typeface="宋体" panose="02010600030101010101" pitchFamily="2" charset="-122"/>
                          <a:ea typeface="宋体" panose="02010600030101010101" pitchFamily="2" charset="-122"/>
                        </a:rPr>
                        <a:t>5</a:t>
                      </a:r>
                      <a:r>
                        <a:rPr lang="zh-CN" altLang="en-US" sz="1600" b="0" i="0" u="none" strike="noStrike">
                          <a:solidFill>
                            <a:srgbClr val="000000"/>
                          </a:solidFill>
                          <a:effectLst/>
                          <a:latin typeface="宋体" panose="02010600030101010101" pitchFamily="2" charset="-122"/>
                          <a:ea typeface="宋体" panose="02010600030101010101" pitchFamily="2" charset="-122"/>
                        </a:rPr>
                        <a:t>处</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9051663"/>
                  </a:ext>
                </a:extLst>
              </a:tr>
              <a:tr h="190431">
                <a:tc rowSpan="2">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2</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表面</a:t>
                      </a:r>
                      <a:br>
                        <a:rPr lang="zh-CN" altLang="en-US" sz="1600" b="0" i="0" u="none" strike="noStrike" dirty="0">
                          <a:solidFill>
                            <a:srgbClr val="000000"/>
                          </a:solidFill>
                          <a:effectLst/>
                          <a:latin typeface="宋体" panose="02010600030101010101" pitchFamily="2" charset="-122"/>
                          <a:ea typeface="宋体" panose="02010600030101010101" pitchFamily="2" charset="-122"/>
                        </a:rPr>
                      </a:br>
                      <a:r>
                        <a:rPr lang="zh-CN" altLang="en-US" sz="1600" b="0" i="0" u="none" strike="noStrike" dirty="0">
                          <a:solidFill>
                            <a:srgbClr val="000000"/>
                          </a:solidFill>
                          <a:effectLst/>
                          <a:latin typeface="宋体" panose="02010600030101010101" pitchFamily="2" charset="-122"/>
                          <a:ea typeface="宋体" panose="02010600030101010101" pitchFamily="2" charset="-122"/>
                        </a:rPr>
                        <a:t>平整度</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清水墙、柱</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5</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用</a:t>
                      </a:r>
                      <a:r>
                        <a:rPr lang="en-US" altLang="zh-CN" sz="1600" b="0" i="0" u="none" strike="noStrike">
                          <a:solidFill>
                            <a:srgbClr val="000000"/>
                          </a:solidFill>
                          <a:effectLst/>
                          <a:latin typeface="宋体" panose="02010600030101010101" pitchFamily="2" charset="-122"/>
                          <a:ea typeface="宋体" panose="02010600030101010101" pitchFamily="2" charset="-122"/>
                        </a:rPr>
                        <a:t>2m</a:t>
                      </a:r>
                      <a:r>
                        <a:rPr lang="zh-CN" altLang="en-US" sz="1600" b="0" i="0" u="none" strike="noStrike">
                          <a:solidFill>
                            <a:srgbClr val="000000"/>
                          </a:solidFill>
                          <a:effectLst/>
                          <a:latin typeface="宋体" panose="02010600030101010101" pitchFamily="2" charset="-122"/>
                          <a:ea typeface="宋体" panose="02010600030101010101" pitchFamily="2" charset="-122"/>
                        </a:rPr>
                        <a:t>靠尺和楔形尺、</a:t>
                      </a:r>
                      <a:br>
                        <a:rPr lang="zh-CN" altLang="en-US" sz="1600" b="0" i="0" u="none" strike="noStrike">
                          <a:solidFill>
                            <a:srgbClr val="000000"/>
                          </a:solidFill>
                          <a:effectLst/>
                          <a:latin typeface="宋体" panose="02010600030101010101" pitchFamily="2" charset="-122"/>
                          <a:ea typeface="宋体" panose="02010600030101010101" pitchFamily="2" charset="-122"/>
                        </a:rPr>
                      </a:br>
                      <a:r>
                        <a:rPr lang="zh-CN" altLang="en-US" sz="1600" b="0" i="0" u="none" strike="noStrike">
                          <a:solidFill>
                            <a:srgbClr val="000000"/>
                          </a:solidFill>
                          <a:effectLst/>
                          <a:latin typeface="宋体" panose="02010600030101010101" pitchFamily="2" charset="-122"/>
                          <a:ea typeface="宋体" panose="02010600030101010101" pitchFamily="2" charset="-122"/>
                        </a:rPr>
                        <a:t>塞尺检查</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有代表性自然间</a:t>
                      </a:r>
                      <a:r>
                        <a:rPr lang="en-US" altLang="zh-CN" sz="1600" b="0" i="0" u="none" strike="noStrike">
                          <a:solidFill>
                            <a:srgbClr val="000000"/>
                          </a:solidFill>
                          <a:effectLst/>
                          <a:latin typeface="宋体" panose="02010600030101010101" pitchFamily="2" charset="-122"/>
                          <a:ea typeface="宋体" panose="02010600030101010101" pitchFamily="2" charset="-122"/>
                        </a:rPr>
                        <a:t>10%</a:t>
                      </a:r>
                      <a:r>
                        <a:rPr lang="zh-CN" altLang="en-US" sz="1600" b="0" i="0" u="none" strike="noStrike">
                          <a:solidFill>
                            <a:srgbClr val="000000"/>
                          </a:solidFill>
                          <a:effectLst/>
                          <a:latin typeface="宋体" panose="02010600030101010101" pitchFamily="2" charset="-122"/>
                          <a:ea typeface="宋体" panose="02010600030101010101" pitchFamily="2" charset="-122"/>
                        </a:rPr>
                        <a:t>，但不应少</a:t>
                      </a:r>
                      <a:br>
                        <a:rPr lang="zh-CN" altLang="en-US" sz="1600" b="0" i="0" u="none" strike="noStrike">
                          <a:solidFill>
                            <a:srgbClr val="000000"/>
                          </a:solidFill>
                          <a:effectLst/>
                          <a:latin typeface="宋体" panose="02010600030101010101" pitchFamily="2" charset="-122"/>
                          <a:ea typeface="宋体" panose="02010600030101010101" pitchFamily="2" charset="-122"/>
                        </a:rPr>
                      </a:br>
                      <a:r>
                        <a:rPr lang="zh-CN" altLang="en-US" sz="1600" b="0" i="0" u="none" strike="noStrike">
                          <a:solidFill>
                            <a:srgbClr val="000000"/>
                          </a:solidFill>
                          <a:effectLst/>
                          <a:latin typeface="宋体" panose="02010600030101010101" pitchFamily="2" charset="-122"/>
                          <a:ea typeface="宋体" panose="02010600030101010101" pitchFamily="2" charset="-122"/>
                        </a:rPr>
                        <a:t>于</a:t>
                      </a:r>
                      <a:r>
                        <a:rPr lang="en-US" altLang="zh-CN" sz="1600" b="0" i="0" u="none" strike="noStrike">
                          <a:solidFill>
                            <a:srgbClr val="000000"/>
                          </a:solidFill>
                          <a:effectLst/>
                          <a:latin typeface="宋体" panose="02010600030101010101" pitchFamily="2" charset="-122"/>
                          <a:ea typeface="宋体" panose="02010600030101010101" pitchFamily="2" charset="-122"/>
                        </a:rPr>
                        <a:t>3</a:t>
                      </a:r>
                      <a:r>
                        <a:rPr lang="zh-CN" altLang="en-US" sz="1600" b="0" i="0" u="none" strike="noStrike">
                          <a:solidFill>
                            <a:srgbClr val="000000"/>
                          </a:solidFill>
                          <a:effectLst/>
                          <a:latin typeface="宋体" panose="02010600030101010101" pitchFamily="2" charset="-122"/>
                          <a:ea typeface="宋体" panose="02010600030101010101" pitchFamily="2" charset="-122"/>
                        </a:rPr>
                        <a:t>间，每间不应少于</a:t>
                      </a:r>
                      <a:r>
                        <a:rPr lang="en-US" altLang="zh-CN" sz="1600" b="0" i="0" u="none" strike="noStrike">
                          <a:solidFill>
                            <a:srgbClr val="000000"/>
                          </a:solidFill>
                          <a:effectLst/>
                          <a:latin typeface="宋体" panose="02010600030101010101" pitchFamily="2" charset="-122"/>
                          <a:ea typeface="宋体" panose="02010600030101010101" pitchFamily="2" charset="-122"/>
                        </a:rPr>
                        <a:t>2</a:t>
                      </a:r>
                      <a:r>
                        <a:rPr lang="zh-CN" altLang="en-US" sz="1600" b="0" i="0" u="none" strike="noStrike">
                          <a:solidFill>
                            <a:srgbClr val="000000"/>
                          </a:solidFill>
                          <a:effectLst/>
                          <a:latin typeface="宋体" panose="02010600030101010101" pitchFamily="2" charset="-122"/>
                          <a:ea typeface="宋体" panose="02010600030101010101" pitchFamily="2" charset="-122"/>
                        </a:rPr>
                        <a:t>处</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76060634"/>
                  </a:ext>
                </a:extLst>
              </a:tr>
              <a:tr h="193540">
                <a:tc vMerge="1">
                  <a:txBody>
                    <a:bodyPr/>
                    <a:lstStyle/>
                    <a:p>
                      <a:endParaRPr lang="zh-CN" altLang="en-US"/>
                    </a:p>
                  </a:txBody>
                  <a:tcPr/>
                </a:tc>
                <a:tc vMerge="1">
                  <a:txBody>
                    <a:bodyPr/>
                    <a:lstStyle/>
                    <a:p>
                      <a:endParaRPr lang="zh-CN" altLang="en-US"/>
                    </a:p>
                  </a:txBody>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混水墙、柱</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8</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2127947109"/>
                  </a:ext>
                </a:extLst>
              </a:tr>
              <a:tr h="326453">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3</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门窗洞口高、宽</a:t>
                      </a:r>
                      <a:r>
                        <a:rPr lang="en-US" altLang="zh-CN" sz="1600" b="0" i="0" u="none" strike="noStrike" dirty="0">
                          <a:solidFill>
                            <a:srgbClr val="000000"/>
                          </a:solidFill>
                          <a:effectLst/>
                          <a:latin typeface="宋体" panose="02010600030101010101" pitchFamily="2" charset="-122"/>
                          <a:ea typeface="宋体" panose="02010600030101010101" pitchFamily="2" charset="-122"/>
                        </a:rPr>
                        <a:t>(</a:t>
                      </a:r>
                      <a:r>
                        <a:rPr lang="zh-CN" altLang="en-US" sz="1600" b="0" i="0" u="none" strike="noStrike" dirty="0">
                          <a:solidFill>
                            <a:srgbClr val="000000"/>
                          </a:solidFill>
                          <a:effectLst/>
                          <a:latin typeface="宋体" panose="02010600030101010101" pitchFamily="2" charset="-122"/>
                          <a:ea typeface="宋体" panose="02010600030101010101" pitchFamily="2" charset="-122"/>
                        </a:rPr>
                        <a:t>后塞口</a:t>
                      </a:r>
                      <a:r>
                        <a:rPr lang="en-US" altLang="zh-CN" sz="1600" b="0" i="0" u="none" strike="noStrike" dirty="0">
                          <a:solidFill>
                            <a:srgbClr val="000000"/>
                          </a:solidFill>
                          <a:effectLst/>
                          <a:latin typeface="宋体" panose="02010600030101010101" pitchFamily="2" charset="-122"/>
                          <a:ea typeface="宋体" panose="02010600030101010101" pitchFamily="2" charset="-122"/>
                        </a:rPr>
                        <a:t>)</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士</a:t>
                      </a:r>
                      <a:r>
                        <a:rPr lang="en-US" altLang="zh-CN" sz="1600" b="0" i="0" u="none" strike="noStrike">
                          <a:solidFill>
                            <a:srgbClr val="000000"/>
                          </a:solidFill>
                          <a:effectLst/>
                          <a:latin typeface="宋体" panose="02010600030101010101" pitchFamily="2" charset="-122"/>
                          <a:ea typeface="宋体" panose="02010600030101010101" pitchFamily="2" charset="-122"/>
                        </a:rPr>
                        <a:t>5</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用尺检查</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检验批洞口的</a:t>
                      </a:r>
                      <a:r>
                        <a:rPr lang="en-US" altLang="zh-CN" sz="1600" b="0" i="0" u="none" strike="noStrike">
                          <a:solidFill>
                            <a:srgbClr val="000000"/>
                          </a:solidFill>
                          <a:effectLst/>
                          <a:latin typeface="宋体" panose="02010600030101010101" pitchFamily="2" charset="-122"/>
                          <a:ea typeface="宋体" panose="02010600030101010101" pitchFamily="2" charset="-122"/>
                        </a:rPr>
                        <a:t>10%</a:t>
                      </a:r>
                      <a:r>
                        <a:rPr lang="zh-CN" altLang="en-US" sz="1600" b="0" i="0" u="none" strike="noStrike">
                          <a:solidFill>
                            <a:srgbClr val="000000"/>
                          </a:solidFill>
                          <a:effectLst/>
                          <a:latin typeface="宋体" panose="02010600030101010101" pitchFamily="2" charset="-122"/>
                          <a:ea typeface="宋体" panose="02010600030101010101" pitchFamily="2" charset="-122"/>
                        </a:rPr>
                        <a:t>，且不应少于</a:t>
                      </a:r>
                      <a:br>
                        <a:rPr lang="zh-CN" altLang="en-US" sz="1600" b="0" i="0" u="none" strike="noStrike">
                          <a:solidFill>
                            <a:srgbClr val="000000"/>
                          </a:solidFill>
                          <a:effectLst/>
                          <a:latin typeface="宋体" panose="02010600030101010101" pitchFamily="2" charset="-122"/>
                          <a:ea typeface="宋体" panose="02010600030101010101" pitchFamily="2" charset="-122"/>
                        </a:rPr>
                      </a:br>
                      <a:r>
                        <a:rPr lang="en-US" altLang="zh-CN" sz="1600" b="0" i="0" u="none" strike="noStrike">
                          <a:solidFill>
                            <a:srgbClr val="000000"/>
                          </a:solidFill>
                          <a:effectLst/>
                          <a:latin typeface="宋体" panose="02010600030101010101" pitchFamily="2" charset="-122"/>
                          <a:ea typeface="宋体" panose="02010600030101010101" pitchFamily="2" charset="-122"/>
                        </a:rPr>
                        <a:t>5</a:t>
                      </a:r>
                      <a:r>
                        <a:rPr lang="zh-CN" altLang="en-US" sz="1600" b="0" i="0" u="none" strike="noStrike">
                          <a:solidFill>
                            <a:srgbClr val="000000"/>
                          </a:solidFill>
                          <a:effectLst/>
                          <a:latin typeface="宋体" panose="02010600030101010101" pitchFamily="2" charset="-122"/>
                          <a:ea typeface="宋体" panose="02010600030101010101" pitchFamily="2" charset="-122"/>
                        </a:rPr>
                        <a:t>处</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2021600"/>
                  </a:ext>
                </a:extLst>
              </a:tr>
              <a:tr h="322567">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4</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外墙上下窗口偏移</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en-US" altLang="zh-CN" sz="1600" b="0" i="0" u="none" strike="noStrike" dirty="0">
                          <a:solidFill>
                            <a:srgbClr val="000000"/>
                          </a:solidFill>
                          <a:effectLst/>
                          <a:latin typeface="宋体" panose="02010600030101010101" pitchFamily="2" charset="-122"/>
                          <a:ea typeface="宋体" panose="02010600030101010101" pitchFamily="2" charset="-122"/>
                        </a:rPr>
                        <a:t>20</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以底层窗口为准，用</a:t>
                      </a:r>
                      <a:br>
                        <a:rPr lang="zh-CN" altLang="en-US" sz="1600" b="0" i="0" u="none" strike="noStrike">
                          <a:solidFill>
                            <a:srgbClr val="000000"/>
                          </a:solidFill>
                          <a:effectLst/>
                          <a:latin typeface="宋体" panose="02010600030101010101" pitchFamily="2" charset="-122"/>
                          <a:ea typeface="宋体" panose="02010600030101010101" pitchFamily="2" charset="-122"/>
                        </a:rPr>
                      </a:br>
                      <a:r>
                        <a:rPr lang="zh-CN" altLang="en-US" sz="1600" b="0" i="0" u="none" strike="noStrike">
                          <a:solidFill>
                            <a:srgbClr val="000000"/>
                          </a:solidFill>
                          <a:effectLst/>
                          <a:latin typeface="宋体" panose="02010600030101010101" pitchFamily="2" charset="-122"/>
                          <a:ea typeface="宋体" panose="02010600030101010101" pitchFamily="2" charset="-122"/>
                        </a:rPr>
                        <a:t>经纬仪或吊线检查</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检验批的</a:t>
                      </a:r>
                      <a:r>
                        <a:rPr lang="en-US" altLang="zh-CN" sz="1600" b="0" i="0" u="none" strike="noStrike">
                          <a:solidFill>
                            <a:srgbClr val="000000"/>
                          </a:solidFill>
                          <a:effectLst/>
                          <a:latin typeface="宋体" panose="02010600030101010101" pitchFamily="2" charset="-122"/>
                          <a:ea typeface="宋体" panose="02010600030101010101" pitchFamily="2" charset="-122"/>
                        </a:rPr>
                        <a:t>10%</a:t>
                      </a:r>
                      <a:r>
                        <a:rPr lang="zh-CN" altLang="en-US" sz="1600" b="0" i="0" u="none" strike="noStrike">
                          <a:solidFill>
                            <a:srgbClr val="000000"/>
                          </a:solidFill>
                          <a:effectLst/>
                          <a:latin typeface="宋体" panose="02010600030101010101" pitchFamily="2" charset="-122"/>
                          <a:ea typeface="宋体" panose="02010600030101010101" pitchFamily="2" charset="-122"/>
                        </a:rPr>
                        <a:t>，且不应少于</a:t>
                      </a:r>
                      <a:r>
                        <a:rPr lang="en-US" altLang="zh-CN" sz="1600" b="0" i="0" u="none" strike="noStrike">
                          <a:solidFill>
                            <a:srgbClr val="000000"/>
                          </a:solidFill>
                          <a:effectLst/>
                          <a:latin typeface="宋体" panose="02010600030101010101" pitchFamily="2" charset="-122"/>
                          <a:ea typeface="宋体" panose="02010600030101010101" pitchFamily="2" charset="-122"/>
                        </a:rPr>
                        <a:t>5</a:t>
                      </a:r>
                      <a:r>
                        <a:rPr lang="zh-CN" altLang="en-US" sz="1600" b="0" i="0" u="none" strike="noStrike">
                          <a:solidFill>
                            <a:srgbClr val="000000"/>
                          </a:solidFill>
                          <a:effectLst/>
                          <a:latin typeface="宋体" panose="02010600030101010101" pitchFamily="2" charset="-122"/>
                          <a:ea typeface="宋体" panose="02010600030101010101" pitchFamily="2" charset="-122"/>
                        </a:rPr>
                        <a:t>处</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59060706"/>
                  </a:ext>
                </a:extLst>
              </a:tr>
              <a:tr h="190431">
                <a:tc rowSpan="2">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5</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水平灰缝</a:t>
                      </a:r>
                      <a:br>
                        <a:rPr lang="zh-CN" altLang="en-US" sz="1600" b="0" i="0" u="none" strike="noStrike">
                          <a:solidFill>
                            <a:srgbClr val="000000"/>
                          </a:solidFill>
                          <a:effectLst/>
                          <a:latin typeface="宋体" panose="02010600030101010101" pitchFamily="2" charset="-122"/>
                          <a:ea typeface="宋体" panose="02010600030101010101" pitchFamily="2" charset="-122"/>
                        </a:rPr>
                      </a:br>
                      <a:r>
                        <a:rPr lang="zh-CN" altLang="en-US" sz="1600" b="0" i="0" u="none" strike="noStrike">
                          <a:solidFill>
                            <a:srgbClr val="000000"/>
                          </a:solidFill>
                          <a:effectLst/>
                          <a:latin typeface="宋体" panose="02010600030101010101" pitchFamily="2" charset="-122"/>
                          <a:ea typeface="宋体" panose="02010600030101010101" pitchFamily="2" charset="-122"/>
                        </a:rPr>
                        <a:t>平直度</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清水墙</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effectLst/>
                          <a:latin typeface="宋体" panose="02010600030101010101" pitchFamily="2" charset="-122"/>
                          <a:ea typeface="宋体" panose="02010600030101010101" pitchFamily="2" charset="-122"/>
                        </a:rPr>
                        <a:t>7</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拉</a:t>
                      </a:r>
                      <a:r>
                        <a:rPr lang="en-US" altLang="zh-CN" sz="1600" b="0" i="0" u="none" strike="noStrike">
                          <a:solidFill>
                            <a:srgbClr val="000000"/>
                          </a:solidFill>
                          <a:effectLst/>
                          <a:latin typeface="宋体" panose="02010600030101010101" pitchFamily="2" charset="-122"/>
                          <a:ea typeface="宋体" panose="02010600030101010101" pitchFamily="2" charset="-122"/>
                        </a:rPr>
                        <a:t>10m</a:t>
                      </a:r>
                      <a:r>
                        <a:rPr lang="zh-CN" altLang="en-US" sz="1600" b="0" i="0" u="none" strike="noStrike">
                          <a:solidFill>
                            <a:srgbClr val="000000"/>
                          </a:solidFill>
                          <a:effectLst/>
                          <a:latin typeface="宋体" panose="02010600030101010101" pitchFamily="2" charset="-122"/>
                          <a:ea typeface="宋体" panose="02010600030101010101" pitchFamily="2" charset="-122"/>
                        </a:rPr>
                        <a:t>线和尺检查</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有代表性自然间</a:t>
                      </a:r>
                      <a:r>
                        <a:rPr lang="en-US" altLang="zh-CN" sz="1600" b="0" i="0" u="none" strike="noStrike">
                          <a:solidFill>
                            <a:srgbClr val="000000"/>
                          </a:solidFill>
                          <a:effectLst/>
                          <a:latin typeface="宋体" panose="02010600030101010101" pitchFamily="2" charset="-122"/>
                          <a:ea typeface="宋体" panose="02010600030101010101" pitchFamily="2" charset="-122"/>
                        </a:rPr>
                        <a:t>10%</a:t>
                      </a:r>
                      <a:r>
                        <a:rPr lang="zh-CN" altLang="en-US" sz="1600" b="0" i="0" u="none" strike="noStrike">
                          <a:solidFill>
                            <a:srgbClr val="000000"/>
                          </a:solidFill>
                          <a:effectLst/>
                          <a:latin typeface="宋体" panose="02010600030101010101" pitchFamily="2" charset="-122"/>
                          <a:ea typeface="宋体" panose="02010600030101010101" pitchFamily="2" charset="-122"/>
                        </a:rPr>
                        <a:t>，但不应少</a:t>
                      </a:r>
                      <a:br>
                        <a:rPr lang="zh-CN" altLang="en-US" sz="1600" b="0" i="0" u="none" strike="noStrike">
                          <a:solidFill>
                            <a:srgbClr val="000000"/>
                          </a:solidFill>
                          <a:effectLst/>
                          <a:latin typeface="宋体" panose="02010600030101010101" pitchFamily="2" charset="-122"/>
                          <a:ea typeface="宋体" panose="02010600030101010101" pitchFamily="2" charset="-122"/>
                        </a:rPr>
                      </a:br>
                      <a:r>
                        <a:rPr lang="zh-CN" altLang="en-US" sz="1600" b="0" i="0" u="none" strike="noStrike">
                          <a:solidFill>
                            <a:srgbClr val="000000"/>
                          </a:solidFill>
                          <a:effectLst/>
                          <a:latin typeface="宋体" panose="02010600030101010101" pitchFamily="2" charset="-122"/>
                          <a:ea typeface="宋体" panose="02010600030101010101" pitchFamily="2" charset="-122"/>
                        </a:rPr>
                        <a:t>于</a:t>
                      </a:r>
                      <a:r>
                        <a:rPr lang="en-US" altLang="zh-CN" sz="1600" b="0" i="0" u="none" strike="noStrike">
                          <a:solidFill>
                            <a:srgbClr val="000000"/>
                          </a:solidFill>
                          <a:effectLst/>
                          <a:latin typeface="宋体" panose="02010600030101010101" pitchFamily="2" charset="-122"/>
                          <a:ea typeface="宋体" panose="02010600030101010101" pitchFamily="2" charset="-122"/>
                        </a:rPr>
                        <a:t>3</a:t>
                      </a:r>
                      <a:r>
                        <a:rPr lang="zh-CN" altLang="en-US" sz="1600" b="0" i="0" u="none" strike="noStrike">
                          <a:solidFill>
                            <a:srgbClr val="000000"/>
                          </a:solidFill>
                          <a:effectLst/>
                          <a:latin typeface="宋体" panose="02010600030101010101" pitchFamily="2" charset="-122"/>
                          <a:ea typeface="宋体" panose="02010600030101010101" pitchFamily="2" charset="-122"/>
                        </a:rPr>
                        <a:t>间，每间不应少于</a:t>
                      </a:r>
                      <a:r>
                        <a:rPr lang="en-US" altLang="zh-CN" sz="1600" b="0" i="0" u="none" strike="noStrike">
                          <a:solidFill>
                            <a:srgbClr val="000000"/>
                          </a:solidFill>
                          <a:effectLst/>
                          <a:latin typeface="宋体" panose="02010600030101010101" pitchFamily="2" charset="-122"/>
                          <a:ea typeface="宋体" panose="02010600030101010101" pitchFamily="2" charset="-122"/>
                        </a:rPr>
                        <a:t>2</a:t>
                      </a:r>
                      <a:r>
                        <a:rPr lang="zh-CN" altLang="en-US" sz="1600" b="0" i="0" u="none" strike="noStrike">
                          <a:solidFill>
                            <a:srgbClr val="000000"/>
                          </a:solidFill>
                          <a:effectLst/>
                          <a:latin typeface="宋体" panose="02010600030101010101" pitchFamily="2" charset="-122"/>
                          <a:ea typeface="宋体" panose="02010600030101010101" pitchFamily="2" charset="-122"/>
                        </a:rPr>
                        <a:t>处</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3016031"/>
                  </a:ext>
                </a:extLst>
              </a:tr>
              <a:tr h="168149">
                <a:tc vMerge="1">
                  <a:txBody>
                    <a:bodyPr/>
                    <a:lstStyle/>
                    <a:p>
                      <a:endParaRPr lang="zh-CN" altLang="en-US"/>
                    </a:p>
                  </a:txBody>
                  <a:tcPr/>
                </a:tc>
                <a:tc vMerge="1">
                  <a:txBody>
                    <a:bodyPr/>
                    <a:lstStyle/>
                    <a:p>
                      <a:endParaRPr lang="zh-CN" altLang="en-US"/>
                    </a:p>
                  </a:txBody>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混水墙</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effectLst/>
                          <a:latin typeface="宋体" panose="02010600030101010101" pitchFamily="2" charset="-122"/>
                          <a:ea typeface="宋体" panose="02010600030101010101" pitchFamily="2" charset="-122"/>
                        </a:rPr>
                        <a:t>10</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3142168972"/>
                  </a:ext>
                </a:extLst>
              </a:tr>
              <a:tr h="322567">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6</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清水墙游丁走缝</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20</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吊线和尺检查，以每</a:t>
                      </a:r>
                      <a:r>
                        <a:rPr lang="en-US" altLang="zh-CN" sz="1600" b="0" i="0" u="none" strike="noStrike" dirty="0">
                          <a:solidFill>
                            <a:srgbClr val="000000"/>
                          </a:solidFill>
                          <a:effectLst/>
                          <a:latin typeface="宋体" panose="02010600030101010101" pitchFamily="2" charset="-122"/>
                          <a:ea typeface="宋体" panose="02010600030101010101" pitchFamily="2" charset="-122"/>
                        </a:rPr>
                        <a:t>|</a:t>
                      </a:r>
                      <a:br>
                        <a:rPr lang="en-US" altLang="zh-CN" sz="1600" b="0" i="0" u="none" strike="noStrike" dirty="0">
                          <a:solidFill>
                            <a:srgbClr val="000000"/>
                          </a:solidFill>
                          <a:effectLst/>
                          <a:latin typeface="宋体" panose="02010600030101010101" pitchFamily="2" charset="-122"/>
                          <a:ea typeface="宋体" panose="02010600030101010101" pitchFamily="2" charset="-122"/>
                        </a:rPr>
                      </a:br>
                      <a:r>
                        <a:rPr lang="zh-CN" altLang="en-US" sz="1600" b="0" i="0" u="none" strike="noStrike" dirty="0">
                          <a:solidFill>
                            <a:srgbClr val="000000"/>
                          </a:solidFill>
                          <a:effectLst/>
                          <a:latin typeface="宋体" panose="02010600030101010101" pitchFamily="2" charset="-122"/>
                          <a:ea typeface="宋体" panose="02010600030101010101" pitchFamily="2" charset="-122"/>
                        </a:rPr>
                        <a:t>层第一皮砖为准</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有代表性自然间</a:t>
                      </a:r>
                      <a:r>
                        <a:rPr lang="en-US" altLang="zh-CN" sz="1600" b="0" i="0" u="none" strike="noStrike" dirty="0">
                          <a:solidFill>
                            <a:srgbClr val="000000"/>
                          </a:solidFill>
                          <a:effectLst/>
                          <a:latin typeface="宋体" panose="02010600030101010101" pitchFamily="2" charset="-122"/>
                          <a:ea typeface="宋体" panose="02010600030101010101" pitchFamily="2" charset="-122"/>
                        </a:rPr>
                        <a:t>10%</a:t>
                      </a:r>
                      <a:r>
                        <a:rPr lang="zh-CN" altLang="en-US" sz="1600" b="0" i="0" u="none" strike="noStrike" dirty="0">
                          <a:solidFill>
                            <a:srgbClr val="000000"/>
                          </a:solidFill>
                          <a:effectLst/>
                          <a:latin typeface="宋体" panose="02010600030101010101" pitchFamily="2" charset="-122"/>
                          <a:ea typeface="宋体" panose="02010600030101010101" pitchFamily="2" charset="-122"/>
                        </a:rPr>
                        <a:t>，但不应少</a:t>
                      </a:r>
                      <a:br>
                        <a:rPr lang="zh-CN" altLang="en-US" sz="1600" b="0" i="0" u="none" strike="noStrike" dirty="0">
                          <a:solidFill>
                            <a:srgbClr val="000000"/>
                          </a:solidFill>
                          <a:effectLst/>
                          <a:latin typeface="宋体" panose="02010600030101010101" pitchFamily="2" charset="-122"/>
                          <a:ea typeface="宋体" panose="02010600030101010101" pitchFamily="2" charset="-122"/>
                        </a:rPr>
                      </a:br>
                      <a:r>
                        <a:rPr lang="zh-CN" altLang="en-US" sz="1600" b="0" i="0" u="none" strike="noStrike" dirty="0">
                          <a:solidFill>
                            <a:srgbClr val="000000"/>
                          </a:solidFill>
                          <a:effectLst/>
                          <a:latin typeface="宋体" panose="02010600030101010101" pitchFamily="2" charset="-122"/>
                          <a:ea typeface="宋体" panose="02010600030101010101" pitchFamily="2" charset="-122"/>
                        </a:rPr>
                        <a:t>于</a:t>
                      </a:r>
                      <a:r>
                        <a:rPr lang="en-US" altLang="zh-CN" sz="1600" b="0" i="0" u="none" strike="noStrike" dirty="0">
                          <a:solidFill>
                            <a:srgbClr val="000000"/>
                          </a:solidFill>
                          <a:effectLst/>
                          <a:latin typeface="宋体" panose="02010600030101010101" pitchFamily="2" charset="-122"/>
                          <a:ea typeface="宋体" panose="02010600030101010101" pitchFamily="2" charset="-122"/>
                        </a:rPr>
                        <a:t>3</a:t>
                      </a:r>
                      <a:r>
                        <a:rPr lang="zh-CN" altLang="en-US" sz="1600" b="0" i="0" u="none" strike="noStrike" dirty="0">
                          <a:solidFill>
                            <a:srgbClr val="000000"/>
                          </a:solidFill>
                          <a:effectLst/>
                          <a:latin typeface="宋体" panose="02010600030101010101" pitchFamily="2" charset="-122"/>
                          <a:ea typeface="宋体" panose="02010600030101010101" pitchFamily="2" charset="-122"/>
                        </a:rPr>
                        <a:t>间，每间不应少于</a:t>
                      </a:r>
                      <a:r>
                        <a:rPr lang="en-US" altLang="zh-CN" sz="1600" b="0" i="0" u="none" strike="noStrike" dirty="0">
                          <a:solidFill>
                            <a:srgbClr val="000000"/>
                          </a:solidFill>
                          <a:effectLst/>
                          <a:latin typeface="宋体" panose="02010600030101010101" pitchFamily="2" charset="-122"/>
                          <a:ea typeface="宋体" panose="02010600030101010101" pitchFamily="2" charset="-122"/>
                        </a:rPr>
                        <a:t>2</a:t>
                      </a:r>
                      <a:r>
                        <a:rPr lang="zh-CN" altLang="en-US" sz="1600" b="0" i="0" u="none" strike="noStrike" dirty="0">
                          <a:solidFill>
                            <a:srgbClr val="000000"/>
                          </a:solidFill>
                          <a:effectLst/>
                          <a:latin typeface="宋体" panose="02010600030101010101" pitchFamily="2" charset="-122"/>
                          <a:ea typeface="宋体" panose="02010600030101010101" pitchFamily="2" charset="-122"/>
                        </a:rPr>
                        <a:t>处</a:t>
                      </a:r>
                    </a:p>
                  </a:txBody>
                  <a:tcPr marL="7225" marR="7225" marT="7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28732972"/>
                  </a:ext>
                </a:extLst>
              </a:tr>
            </a:tbl>
          </a:graphicData>
        </a:graphic>
      </p:graphicFrame>
    </p:spTree>
    <p:extLst>
      <p:ext uri="{BB962C8B-B14F-4D97-AF65-F5344CB8AC3E}">
        <p14:creationId xmlns:p14="http://schemas.microsoft.com/office/powerpoint/2010/main" val="29064197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4224233"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二</a:t>
              </a:r>
              <a:r>
                <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rPr>
                <a:t>、石砌体基础施工</a:t>
              </a: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6" name="矩形 5"/>
          <p:cNvSpPr/>
          <p:nvPr/>
        </p:nvSpPr>
        <p:spPr>
          <a:xfrm>
            <a:off x="0" y="3604972"/>
            <a:ext cx="1800493" cy="369332"/>
          </a:xfrm>
          <a:prstGeom prst="rect">
            <a:avLst/>
          </a:prstGeom>
        </p:spPr>
        <p:txBody>
          <a:bodyPr wrap="none">
            <a:spAutoFit/>
          </a:bodyPr>
          <a:lstStyle/>
          <a:p>
            <a:r>
              <a:rPr lang="zh-CN" altLang="en-US" dirty="0"/>
              <a:t>石砌体基础施工</a:t>
            </a:r>
          </a:p>
        </p:txBody>
      </p:sp>
      <p:sp>
        <p:nvSpPr>
          <p:cNvPr id="7" name="左大括号 6"/>
          <p:cNvSpPr/>
          <p:nvPr/>
        </p:nvSpPr>
        <p:spPr>
          <a:xfrm>
            <a:off x="1614771" y="2597025"/>
            <a:ext cx="324078" cy="228164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1679173" y="2332761"/>
            <a:ext cx="2262158" cy="369332"/>
          </a:xfrm>
          <a:prstGeom prst="rect">
            <a:avLst/>
          </a:prstGeom>
        </p:spPr>
        <p:txBody>
          <a:bodyPr wrap="none">
            <a:spAutoFit/>
          </a:bodyPr>
          <a:lstStyle/>
          <a:p>
            <a:r>
              <a:rPr lang="zh-CN" altLang="en-US" dirty="0"/>
              <a:t>（一）毛石基础施工</a:t>
            </a:r>
          </a:p>
        </p:txBody>
      </p:sp>
      <p:sp>
        <p:nvSpPr>
          <p:cNvPr id="16" name="矩形 15"/>
          <p:cNvSpPr/>
          <p:nvPr/>
        </p:nvSpPr>
        <p:spPr>
          <a:xfrm>
            <a:off x="5328836" y="1112728"/>
            <a:ext cx="1762021" cy="369332"/>
          </a:xfrm>
          <a:prstGeom prst="rect">
            <a:avLst/>
          </a:prstGeom>
        </p:spPr>
        <p:txBody>
          <a:bodyPr wrap="none">
            <a:spAutoFit/>
          </a:bodyPr>
          <a:lstStyle/>
          <a:p>
            <a:r>
              <a:rPr lang="zh-CN" altLang="en-US" dirty="0" smtClean="0"/>
              <a:t>（</a:t>
            </a:r>
            <a:r>
              <a:rPr lang="en-US" altLang="zh-CN" dirty="0" smtClean="0"/>
              <a:t>1</a:t>
            </a:r>
            <a:r>
              <a:rPr lang="zh-CN" altLang="en-US" dirty="0" smtClean="0"/>
              <a:t>）</a:t>
            </a:r>
            <a:r>
              <a:rPr lang="en-US" altLang="zh-CN" dirty="0" smtClean="0"/>
              <a:t> </a:t>
            </a:r>
            <a:r>
              <a:rPr lang="zh-CN" altLang="en-US" dirty="0"/>
              <a:t>技术准备</a:t>
            </a:r>
          </a:p>
        </p:txBody>
      </p:sp>
      <p:sp>
        <p:nvSpPr>
          <p:cNvPr id="17" name="矩形 16"/>
          <p:cNvSpPr/>
          <p:nvPr/>
        </p:nvSpPr>
        <p:spPr>
          <a:xfrm>
            <a:off x="5327234" y="1559006"/>
            <a:ext cx="1704313" cy="369332"/>
          </a:xfrm>
          <a:prstGeom prst="rect">
            <a:avLst/>
          </a:prstGeom>
        </p:spPr>
        <p:txBody>
          <a:bodyPr wrap="none">
            <a:spAutoFit/>
          </a:bodyPr>
          <a:lstStyle/>
          <a:p>
            <a:r>
              <a:rPr lang="zh-CN" altLang="en-US" dirty="0" smtClean="0"/>
              <a:t>（</a:t>
            </a:r>
            <a:r>
              <a:rPr lang="en-US" altLang="zh-CN" dirty="0" smtClean="0"/>
              <a:t>2</a:t>
            </a:r>
            <a:r>
              <a:rPr lang="zh-CN" altLang="en-US" dirty="0" smtClean="0"/>
              <a:t>）材料</a:t>
            </a:r>
            <a:r>
              <a:rPr lang="zh-CN" altLang="en-US" dirty="0"/>
              <a:t>准备</a:t>
            </a:r>
          </a:p>
        </p:txBody>
      </p:sp>
      <p:sp>
        <p:nvSpPr>
          <p:cNvPr id="18" name="矩形 17"/>
          <p:cNvSpPr/>
          <p:nvPr/>
        </p:nvSpPr>
        <p:spPr>
          <a:xfrm>
            <a:off x="5327234" y="1927819"/>
            <a:ext cx="1704313" cy="369332"/>
          </a:xfrm>
          <a:prstGeom prst="rect">
            <a:avLst/>
          </a:prstGeom>
        </p:spPr>
        <p:txBody>
          <a:bodyPr wrap="none">
            <a:spAutoFit/>
          </a:bodyPr>
          <a:lstStyle/>
          <a:p>
            <a:r>
              <a:rPr lang="zh-CN" altLang="en-US" dirty="0" smtClean="0"/>
              <a:t>（</a:t>
            </a:r>
            <a:r>
              <a:rPr lang="en-US" altLang="zh-CN" dirty="0" smtClean="0"/>
              <a:t>3</a:t>
            </a:r>
            <a:r>
              <a:rPr lang="zh-CN" altLang="en-US" dirty="0" smtClean="0"/>
              <a:t>）机具</a:t>
            </a:r>
            <a:r>
              <a:rPr lang="zh-CN" altLang="en-US" dirty="0"/>
              <a:t>设备</a:t>
            </a:r>
          </a:p>
        </p:txBody>
      </p:sp>
      <p:sp>
        <p:nvSpPr>
          <p:cNvPr id="19" name="矩形 18"/>
          <p:cNvSpPr/>
          <p:nvPr/>
        </p:nvSpPr>
        <p:spPr>
          <a:xfrm>
            <a:off x="4062738" y="2171300"/>
            <a:ext cx="1300356" cy="369332"/>
          </a:xfrm>
          <a:prstGeom prst="rect">
            <a:avLst/>
          </a:prstGeom>
        </p:spPr>
        <p:txBody>
          <a:bodyPr wrap="none">
            <a:spAutoFit/>
          </a:bodyPr>
          <a:lstStyle/>
          <a:p>
            <a:r>
              <a:rPr lang="en-US" altLang="zh-CN" dirty="0" smtClean="0"/>
              <a:t>2.</a:t>
            </a:r>
            <a:r>
              <a:rPr lang="zh-CN" altLang="en-US" dirty="0" smtClean="0"/>
              <a:t>作业条件</a:t>
            </a:r>
            <a:endParaRPr lang="zh-CN" altLang="en-US" dirty="0"/>
          </a:p>
        </p:txBody>
      </p:sp>
      <p:sp>
        <p:nvSpPr>
          <p:cNvPr id="20" name="矩形 19"/>
          <p:cNvSpPr/>
          <p:nvPr/>
        </p:nvSpPr>
        <p:spPr>
          <a:xfrm>
            <a:off x="4094730" y="2481298"/>
            <a:ext cx="1300356" cy="369332"/>
          </a:xfrm>
          <a:prstGeom prst="rect">
            <a:avLst/>
          </a:prstGeom>
        </p:spPr>
        <p:txBody>
          <a:bodyPr wrap="none">
            <a:spAutoFit/>
          </a:bodyPr>
          <a:lstStyle/>
          <a:p>
            <a:r>
              <a:rPr lang="en-US" altLang="zh-CN" dirty="0" smtClean="0"/>
              <a:t>3.</a:t>
            </a:r>
            <a:r>
              <a:rPr lang="zh-CN" altLang="en-US" dirty="0" smtClean="0"/>
              <a:t>工艺流程</a:t>
            </a:r>
            <a:endParaRPr lang="zh-CN" altLang="en-US" dirty="0"/>
          </a:p>
        </p:txBody>
      </p:sp>
      <p:sp>
        <p:nvSpPr>
          <p:cNvPr id="21" name="矩形 20"/>
          <p:cNvSpPr/>
          <p:nvPr/>
        </p:nvSpPr>
        <p:spPr>
          <a:xfrm>
            <a:off x="4094730" y="2803361"/>
            <a:ext cx="1300356" cy="369332"/>
          </a:xfrm>
          <a:prstGeom prst="rect">
            <a:avLst/>
          </a:prstGeom>
        </p:spPr>
        <p:txBody>
          <a:bodyPr wrap="none">
            <a:spAutoFit/>
          </a:bodyPr>
          <a:lstStyle/>
          <a:p>
            <a:r>
              <a:rPr lang="en-US" altLang="zh-CN" dirty="0" smtClean="0"/>
              <a:t>4.</a:t>
            </a:r>
            <a:r>
              <a:rPr lang="zh-CN" altLang="en-US" dirty="0" smtClean="0"/>
              <a:t>施工</a:t>
            </a:r>
            <a:r>
              <a:rPr lang="zh-CN" altLang="en-US" dirty="0"/>
              <a:t>要点</a:t>
            </a:r>
          </a:p>
        </p:txBody>
      </p:sp>
      <p:sp>
        <p:nvSpPr>
          <p:cNvPr id="22" name="矩形 21"/>
          <p:cNvSpPr/>
          <p:nvPr/>
        </p:nvSpPr>
        <p:spPr>
          <a:xfrm>
            <a:off x="4068734" y="3160628"/>
            <a:ext cx="2223686" cy="369332"/>
          </a:xfrm>
          <a:prstGeom prst="rect">
            <a:avLst/>
          </a:prstGeom>
        </p:spPr>
        <p:txBody>
          <a:bodyPr wrap="none">
            <a:spAutoFit/>
          </a:bodyPr>
          <a:lstStyle/>
          <a:p>
            <a:r>
              <a:rPr lang="en-US" altLang="zh-CN" dirty="0" smtClean="0"/>
              <a:t>5.</a:t>
            </a:r>
            <a:r>
              <a:rPr lang="zh-CN" altLang="en-US" dirty="0" smtClean="0"/>
              <a:t>毛石基础质量标准</a:t>
            </a:r>
            <a:endParaRPr lang="zh-CN" altLang="en-US" dirty="0"/>
          </a:p>
        </p:txBody>
      </p:sp>
      <p:sp>
        <p:nvSpPr>
          <p:cNvPr id="23" name="左大括号 22"/>
          <p:cNvSpPr/>
          <p:nvPr/>
        </p:nvSpPr>
        <p:spPr>
          <a:xfrm>
            <a:off x="3797770" y="1671764"/>
            <a:ext cx="222937" cy="170761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矩形 23"/>
          <p:cNvSpPr/>
          <p:nvPr/>
        </p:nvSpPr>
        <p:spPr>
          <a:xfrm>
            <a:off x="6572143" y="2767260"/>
            <a:ext cx="1356462" cy="369332"/>
          </a:xfrm>
          <a:prstGeom prst="rect">
            <a:avLst/>
          </a:prstGeom>
        </p:spPr>
        <p:txBody>
          <a:bodyPr wrap="none">
            <a:spAutoFit/>
          </a:bodyPr>
          <a:lstStyle/>
          <a:p>
            <a:r>
              <a:rPr lang="en-US" altLang="zh-CN" dirty="0"/>
              <a:t>1. </a:t>
            </a:r>
            <a:r>
              <a:rPr lang="zh-CN" altLang="en-US" dirty="0"/>
              <a:t>主控项目</a:t>
            </a:r>
          </a:p>
        </p:txBody>
      </p:sp>
      <p:sp>
        <p:nvSpPr>
          <p:cNvPr id="25" name="矩形 24"/>
          <p:cNvSpPr/>
          <p:nvPr/>
        </p:nvSpPr>
        <p:spPr>
          <a:xfrm>
            <a:off x="6572143" y="3491220"/>
            <a:ext cx="1358064" cy="369332"/>
          </a:xfrm>
          <a:prstGeom prst="rect">
            <a:avLst/>
          </a:prstGeom>
        </p:spPr>
        <p:txBody>
          <a:bodyPr wrap="none">
            <a:spAutoFit/>
          </a:bodyPr>
          <a:lstStyle/>
          <a:p>
            <a:r>
              <a:rPr lang="en-US" altLang="zh-CN" dirty="0"/>
              <a:t>2. </a:t>
            </a:r>
            <a:r>
              <a:rPr lang="zh-CN" altLang="en-US" dirty="0"/>
              <a:t>一般项目</a:t>
            </a:r>
          </a:p>
        </p:txBody>
      </p:sp>
      <p:sp>
        <p:nvSpPr>
          <p:cNvPr id="26" name="左大括号 25"/>
          <p:cNvSpPr/>
          <p:nvPr/>
        </p:nvSpPr>
        <p:spPr>
          <a:xfrm>
            <a:off x="6180816" y="2925605"/>
            <a:ext cx="466943" cy="821361"/>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 name="矩形 2"/>
          <p:cNvSpPr/>
          <p:nvPr/>
        </p:nvSpPr>
        <p:spPr>
          <a:xfrm>
            <a:off x="4030746" y="1482060"/>
            <a:ext cx="1356462" cy="369332"/>
          </a:xfrm>
          <a:prstGeom prst="rect">
            <a:avLst/>
          </a:prstGeom>
        </p:spPr>
        <p:txBody>
          <a:bodyPr wrap="none">
            <a:spAutoFit/>
          </a:bodyPr>
          <a:lstStyle/>
          <a:p>
            <a:r>
              <a:rPr lang="en-US" altLang="zh-CN" dirty="0"/>
              <a:t>1. </a:t>
            </a:r>
            <a:r>
              <a:rPr lang="zh-CN" altLang="en-US" dirty="0"/>
              <a:t>施工准备</a:t>
            </a:r>
          </a:p>
        </p:txBody>
      </p:sp>
      <p:sp>
        <p:nvSpPr>
          <p:cNvPr id="4" name="左大括号 3"/>
          <p:cNvSpPr/>
          <p:nvPr/>
        </p:nvSpPr>
        <p:spPr>
          <a:xfrm>
            <a:off x="5215447" y="1230246"/>
            <a:ext cx="347314" cy="9144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矩形 4"/>
          <p:cNvSpPr/>
          <p:nvPr/>
        </p:nvSpPr>
        <p:spPr>
          <a:xfrm>
            <a:off x="1679173" y="4769085"/>
            <a:ext cx="2262158" cy="369332"/>
          </a:xfrm>
          <a:prstGeom prst="rect">
            <a:avLst/>
          </a:prstGeom>
        </p:spPr>
        <p:txBody>
          <a:bodyPr wrap="none">
            <a:spAutoFit/>
          </a:bodyPr>
          <a:lstStyle/>
          <a:p>
            <a:r>
              <a:rPr lang="zh-CN" altLang="en-US" dirty="0"/>
              <a:t>（二）料石基础施工</a:t>
            </a:r>
          </a:p>
        </p:txBody>
      </p:sp>
      <p:sp>
        <p:nvSpPr>
          <p:cNvPr id="29" name="左大括号 28"/>
          <p:cNvSpPr/>
          <p:nvPr/>
        </p:nvSpPr>
        <p:spPr>
          <a:xfrm>
            <a:off x="3882456" y="4045218"/>
            <a:ext cx="360564" cy="182498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矩形 29"/>
          <p:cNvSpPr/>
          <p:nvPr/>
        </p:nvSpPr>
        <p:spPr>
          <a:xfrm>
            <a:off x="4138835" y="3839952"/>
            <a:ext cx="1356462" cy="369332"/>
          </a:xfrm>
          <a:prstGeom prst="rect">
            <a:avLst/>
          </a:prstGeom>
        </p:spPr>
        <p:txBody>
          <a:bodyPr wrap="none">
            <a:spAutoFit/>
          </a:bodyPr>
          <a:lstStyle/>
          <a:p>
            <a:r>
              <a:rPr lang="en-US" altLang="zh-CN" dirty="0"/>
              <a:t>1. </a:t>
            </a:r>
            <a:r>
              <a:rPr lang="zh-CN" altLang="en-US" dirty="0"/>
              <a:t>材料要求</a:t>
            </a:r>
          </a:p>
        </p:txBody>
      </p:sp>
      <p:sp>
        <p:nvSpPr>
          <p:cNvPr id="31" name="矩形 30"/>
          <p:cNvSpPr/>
          <p:nvPr/>
        </p:nvSpPr>
        <p:spPr>
          <a:xfrm>
            <a:off x="4138835" y="4473842"/>
            <a:ext cx="1358064" cy="369332"/>
          </a:xfrm>
          <a:prstGeom prst="rect">
            <a:avLst/>
          </a:prstGeom>
        </p:spPr>
        <p:txBody>
          <a:bodyPr wrap="none">
            <a:spAutoFit/>
          </a:bodyPr>
          <a:lstStyle/>
          <a:p>
            <a:r>
              <a:rPr lang="en-US" altLang="zh-CN" dirty="0"/>
              <a:t>2. </a:t>
            </a:r>
            <a:r>
              <a:rPr lang="zh-CN" altLang="en-US" dirty="0"/>
              <a:t>工艺流程</a:t>
            </a:r>
          </a:p>
        </p:txBody>
      </p:sp>
      <p:sp>
        <p:nvSpPr>
          <p:cNvPr id="32" name="矩形 31"/>
          <p:cNvSpPr/>
          <p:nvPr/>
        </p:nvSpPr>
        <p:spPr>
          <a:xfrm>
            <a:off x="4158334" y="5052585"/>
            <a:ext cx="1358064" cy="369332"/>
          </a:xfrm>
          <a:prstGeom prst="rect">
            <a:avLst/>
          </a:prstGeom>
        </p:spPr>
        <p:txBody>
          <a:bodyPr wrap="none">
            <a:spAutoFit/>
          </a:bodyPr>
          <a:lstStyle/>
          <a:p>
            <a:r>
              <a:rPr lang="en-US" altLang="zh-CN" dirty="0"/>
              <a:t>3. </a:t>
            </a:r>
            <a:r>
              <a:rPr lang="zh-CN" altLang="en-US" dirty="0"/>
              <a:t>施工要点</a:t>
            </a:r>
          </a:p>
        </p:txBody>
      </p:sp>
      <p:sp>
        <p:nvSpPr>
          <p:cNvPr id="33" name="矩形 32"/>
          <p:cNvSpPr/>
          <p:nvPr/>
        </p:nvSpPr>
        <p:spPr>
          <a:xfrm>
            <a:off x="4158334" y="5618325"/>
            <a:ext cx="2743059" cy="369332"/>
          </a:xfrm>
          <a:prstGeom prst="rect">
            <a:avLst/>
          </a:prstGeom>
        </p:spPr>
        <p:txBody>
          <a:bodyPr wrap="none">
            <a:spAutoFit/>
          </a:bodyPr>
          <a:lstStyle/>
          <a:p>
            <a:r>
              <a:rPr lang="en-US" altLang="zh-CN" dirty="0"/>
              <a:t>4. </a:t>
            </a:r>
            <a:r>
              <a:rPr lang="zh-CN" altLang="en-US" dirty="0"/>
              <a:t>砌筑工程施工安全技术</a:t>
            </a:r>
          </a:p>
        </p:txBody>
      </p:sp>
      <p:pic>
        <p:nvPicPr>
          <p:cNvPr id="34" name="图片 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65889" y="1142286"/>
            <a:ext cx="3470581" cy="4845371"/>
          </a:xfrm>
          <a:prstGeom prst="rect">
            <a:avLst/>
          </a:prstGeom>
        </p:spPr>
      </p:pic>
      <p:sp>
        <p:nvSpPr>
          <p:cNvPr id="35" name="矩形 34"/>
          <p:cNvSpPr/>
          <p:nvPr/>
        </p:nvSpPr>
        <p:spPr>
          <a:xfrm>
            <a:off x="8885516" y="6167205"/>
            <a:ext cx="2031325" cy="369332"/>
          </a:xfrm>
          <a:prstGeom prst="rect">
            <a:avLst/>
          </a:prstGeom>
        </p:spPr>
        <p:txBody>
          <a:bodyPr wrap="none">
            <a:spAutoFit/>
          </a:bodyPr>
          <a:lstStyle/>
          <a:p>
            <a:r>
              <a:rPr lang="zh-CN" altLang="en-US" dirty="0">
                <a:solidFill>
                  <a:srgbClr val="0070C0"/>
                </a:solidFill>
              </a:rPr>
              <a:t>毛石基础工艺流程</a:t>
            </a:r>
          </a:p>
        </p:txBody>
      </p:sp>
    </p:spTree>
    <p:extLst>
      <p:ext uri="{BB962C8B-B14F-4D97-AF65-F5344CB8AC3E}">
        <p14:creationId xmlns:p14="http://schemas.microsoft.com/office/powerpoint/2010/main" val="127087047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960646114"/>
              </p:ext>
            </p:extLst>
          </p:nvPr>
        </p:nvGraphicFramePr>
        <p:xfrm>
          <a:off x="601289" y="598516"/>
          <a:ext cx="10886904" cy="2163244"/>
        </p:xfrm>
        <a:graphic>
          <a:graphicData uri="http://schemas.openxmlformats.org/drawingml/2006/table">
            <a:tbl>
              <a:tblPr/>
              <a:tblGrid>
                <a:gridCol w="737520">
                  <a:extLst>
                    <a:ext uri="{9D8B030D-6E8A-4147-A177-3AD203B41FA5}">
                      <a16:colId xmlns:a16="http://schemas.microsoft.com/office/drawing/2014/main" val="4191940204"/>
                    </a:ext>
                  </a:extLst>
                </a:gridCol>
                <a:gridCol w="864679">
                  <a:extLst>
                    <a:ext uri="{9D8B030D-6E8A-4147-A177-3AD203B41FA5}">
                      <a16:colId xmlns:a16="http://schemas.microsoft.com/office/drawing/2014/main" val="3786450475"/>
                    </a:ext>
                  </a:extLst>
                </a:gridCol>
                <a:gridCol w="731162">
                  <a:extLst>
                    <a:ext uri="{9D8B030D-6E8A-4147-A177-3AD203B41FA5}">
                      <a16:colId xmlns:a16="http://schemas.microsoft.com/office/drawing/2014/main" val="2743630747"/>
                    </a:ext>
                  </a:extLst>
                </a:gridCol>
                <a:gridCol w="629436">
                  <a:extLst>
                    <a:ext uri="{9D8B030D-6E8A-4147-A177-3AD203B41FA5}">
                      <a16:colId xmlns:a16="http://schemas.microsoft.com/office/drawing/2014/main" val="1745000652"/>
                    </a:ext>
                  </a:extLst>
                </a:gridCol>
                <a:gridCol w="508635">
                  <a:extLst>
                    <a:ext uri="{9D8B030D-6E8A-4147-A177-3AD203B41FA5}">
                      <a16:colId xmlns:a16="http://schemas.microsoft.com/office/drawing/2014/main" val="2836342628"/>
                    </a:ext>
                  </a:extLst>
                </a:gridCol>
                <a:gridCol w="737520">
                  <a:extLst>
                    <a:ext uri="{9D8B030D-6E8A-4147-A177-3AD203B41FA5}">
                      <a16:colId xmlns:a16="http://schemas.microsoft.com/office/drawing/2014/main" val="2469547193"/>
                    </a:ext>
                  </a:extLst>
                </a:gridCol>
                <a:gridCol w="754475">
                  <a:extLst>
                    <a:ext uri="{9D8B030D-6E8A-4147-A177-3AD203B41FA5}">
                      <a16:colId xmlns:a16="http://schemas.microsoft.com/office/drawing/2014/main" val="2522845220"/>
                    </a:ext>
                  </a:extLst>
                </a:gridCol>
                <a:gridCol w="1017270">
                  <a:extLst>
                    <a:ext uri="{9D8B030D-6E8A-4147-A177-3AD203B41FA5}">
                      <a16:colId xmlns:a16="http://schemas.microsoft.com/office/drawing/2014/main" val="2738594327"/>
                    </a:ext>
                  </a:extLst>
                </a:gridCol>
                <a:gridCol w="1017270">
                  <a:extLst>
                    <a:ext uri="{9D8B030D-6E8A-4147-A177-3AD203B41FA5}">
                      <a16:colId xmlns:a16="http://schemas.microsoft.com/office/drawing/2014/main" val="2957043487"/>
                    </a:ext>
                  </a:extLst>
                </a:gridCol>
                <a:gridCol w="1017270">
                  <a:extLst>
                    <a:ext uri="{9D8B030D-6E8A-4147-A177-3AD203B41FA5}">
                      <a16:colId xmlns:a16="http://schemas.microsoft.com/office/drawing/2014/main" val="2892363936"/>
                    </a:ext>
                  </a:extLst>
                </a:gridCol>
                <a:gridCol w="2610992">
                  <a:extLst>
                    <a:ext uri="{9D8B030D-6E8A-4147-A177-3AD203B41FA5}">
                      <a16:colId xmlns:a16="http://schemas.microsoft.com/office/drawing/2014/main" val="549942588"/>
                    </a:ext>
                  </a:extLst>
                </a:gridCol>
                <a:gridCol w="260675">
                  <a:extLst>
                    <a:ext uri="{9D8B030D-6E8A-4147-A177-3AD203B41FA5}">
                      <a16:colId xmlns:a16="http://schemas.microsoft.com/office/drawing/2014/main" val="3417578493"/>
                    </a:ext>
                  </a:extLst>
                </a:gridCol>
              </a:tblGrid>
              <a:tr h="188782">
                <a:tc gridSpan="12">
                  <a:txBody>
                    <a:bodyPr/>
                    <a:lstStyle/>
                    <a:p>
                      <a:pPr algn="ctr" fontAlgn="ctr"/>
                      <a:r>
                        <a:rPr lang="zh-CN" altLang="en-US" sz="1400" b="0" i="0" u="none" strike="noStrike" dirty="0">
                          <a:solidFill>
                            <a:srgbClr val="0070C0"/>
                          </a:solidFill>
                          <a:effectLst/>
                          <a:latin typeface="宋体" panose="02010600030101010101" pitchFamily="2" charset="-122"/>
                          <a:ea typeface="宋体" panose="02010600030101010101" pitchFamily="2" charset="-122"/>
                        </a:rPr>
                        <a:t>石砌体的轴线位置及垂直度允许偏差</a:t>
                      </a:r>
                    </a:p>
                  </a:txBody>
                  <a:tcPr marL="7070" marR="7070" marT="7070"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827510738"/>
                  </a:ext>
                </a:extLst>
              </a:tr>
              <a:tr h="209101">
                <a:tc rowSpan="4">
                  <a:txBody>
                    <a:bodyPr/>
                    <a:lstStyle/>
                    <a:p>
                      <a:pPr algn="ctr" fontAlgn="ctr"/>
                      <a:r>
                        <a:rPr lang="zh-CN" altLang="en-US" sz="1400" b="0" i="0" u="none" strike="noStrike" dirty="0">
                          <a:solidFill>
                            <a:srgbClr val="000000"/>
                          </a:solidFill>
                          <a:effectLst/>
                          <a:latin typeface="宋体" panose="02010600030101010101" pitchFamily="2" charset="-122"/>
                          <a:ea typeface="宋体" panose="02010600030101010101" pitchFamily="2" charset="-122"/>
                        </a:rPr>
                        <a:t>序</a:t>
                      </a:r>
                      <a:br>
                        <a:rPr lang="zh-CN" altLang="en-US" sz="1400" b="0" i="0" u="none" strike="noStrike" dirty="0">
                          <a:solidFill>
                            <a:srgbClr val="000000"/>
                          </a:solidFill>
                          <a:effectLst/>
                          <a:latin typeface="宋体" panose="02010600030101010101" pitchFamily="2" charset="-122"/>
                          <a:ea typeface="宋体" panose="02010600030101010101" pitchFamily="2" charset="-122"/>
                        </a:rPr>
                      </a:br>
                      <a:r>
                        <a:rPr lang="zh-CN" altLang="en-US" sz="1400" b="0" i="0" u="none" strike="noStrike" dirty="0">
                          <a:solidFill>
                            <a:srgbClr val="000000"/>
                          </a:solidFill>
                          <a:effectLst/>
                          <a:latin typeface="宋体" panose="02010600030101010101" pitchFamily="2" charset="-122"/>
                          <a:ea typeface="宋体" panose="02010600030101010101" pitchFamily="2" charset="-122"/>
                        </a:rPr>
                        <a:t>号</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4" gridSpan="2">
                  <a:txBody>
                    <a:bodyPr/>
                    <a:lstStyle/>
                    <a:p>
                      <a:pPr algn="ctr" fontAlgn="ctr"/>
                      <a:r>
                        <a:rPr lang="zh-CN" altLang="en-US" sz="1400" b="0" i="0" u="none" strike="noStrike" dirty="0">
                          <a:solidFill>
                            <a:srgbClr val="000000"/>
                          </a:solidFill>
                          <a:effectLst/>
                          <a:latin typeface="宋体" panose="02010600030101010101" pitchFamily="2" charset="-122"/>
                          <a:ea typeface="宋体" panose="02010600030101010101" pitchFamily="2" charset="-122"/>
                        </a:rPr>
                        <a:t>项目</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4" hMerge="1">
                  <a:txBody>
                    <a:bodyPr/>
                    <a:lstStyle/>
                    <a:p>
                      <a:endParaRPr lang="zh-CN" altLang="en-US"/>
                    </a:p>
                  </a:txBody>
                  <a:tcPr/>
                </a:tc>
                <a:tc gridSpan="7">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允许偏差</a:t>
                      </a:r>
                      <a:r>
                        <a:rPr lang="en-US" altLang="zh-CN" sz="1400" b="0" i="0" u="none" strike="noStrike">
                          <a:solidFill>
                            <a:srgbClr val="000000"/>
                          </a:solidFill>
                          <a:effectLst/>
                          <a:latin typeface="宋体" panose="02010600030101010101" pitchFamily="2" charset="-122"/>
                          <a:ea typeface="宋体" panose="02010600030101010101" pitchFamily="2" charset="-122"/>
                        </a:rPr>
                        <a:t>(</a:t>
                      </a:r>
                      <a:r>
                        <a:rPr lang="en-US" sz="1400" b="0" i="0" u="none" strike="noStrike">
                          <a:solidFill>
                            <a:srgbClr val="000000"/>
                          </a:solidFill>
                          <a:effectLst/>
                          <a:latin typeface="宋体" panose="02010600030101010101" pitchFamily="2" charset="-122"/>
                          <a:ea typeface="宋体" panose="02010600030101010101" pitchFamily="2" charset="-122"/>
                        </a:rPr>
                        <a:t>mm)</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4">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检查方法</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7070" marR="7070" marT="7070"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541173818"/>
                  </a:ext>
                </a:extLst>
              </a:tr>
              <a:tr h="212645">
                <a:tc vMerge="1">
                  <a:txBody>
                    <a:bodyPr/>
                    <a:lstStyle/>
                    <a:p>
                      <a:endParaRPr lang="zh-CN" altLang="en-US"/>
                    </a:p>
                  </a:txBody>
                  <a:tcPr/>
                </a:tc>
                <a:tc gridSpan="2" vMerge="1">
                  <a:txBody>
                    <a:bodyPr/>
                    <a:lstStyle/>
                    <a:p>
                      <a:endParaRPr lang="zh-CN" altLang="en-US"/>
                    </a:p>
                  </a:txBody>
                  <a:tcPr/>
                </a:tc>
                <a:tc hMerge="1" vMerge="1">
                  <a:txBody>
                    <a:bodyPr/>
                    <a:lstStyle/>
                    <a:p>
                      <a:endParaRPr lang="zh-CN" altLang="en-US"/>
                    </a:p>
                  </a:txBody>
                  <a:tcPr/>
                </a:tc>
                <a:tc gridSpan="2">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毛石砌体</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5">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料石砌体</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vMerge="1">
                  <a:txBody>
                    <a:bodyPr/>
                    <a:lstStyle/>
                    <a:p>
                      <a:endParaRPr lang="zh-CN" altLang="en-US"/>
                    </a:p>
                  </a:txBody>
                  <a:tcPr/>
                </a:tc>
                <a:tc>
                  <a:txBody>
                    <a:bodyPr/>
                    <a:lstStyle/>
                    <a:p>
                      <a:pPr algn="l" fontAlgn="b"/>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7070" marR="7070" marT="7070"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260954054"/>
                  </a:ext>
                </a:extLst>
              </a:tr>
              <a:tr h="212645">
                <a:tc vMerge="1">
                  <a:txBody>
                    <a:bodyPr/>
                    <a:lstStyle/>
                    <a:p>
                      <a:endParaRPr lang="zh-CN" altLang="en-US"/>
                    </a:p>
                  </a:txBody>
                  <a:tcPr/>
                </a:tc>
                <a:tc gridSpan="2" vMerge="1">
                  <a:txBody>
                    <a:bodyPr/>
                    <a:lstStyle/>
                    <a:p>
                      <a:endParaRPr lang="zh-CN" altLang="en-US"/>
                    </a:p>
                  </a:txBody>
                  <a:tcPr/>
                </a:tc>
                <a:tc hMerge="1" vMerge="1">
                  <a:txBody>
                    <a:bodyPr/>
                    <a:lstStyle/>
                    <a:p>
                      <a:endParaRPr lang="zh-CN" altLang="en-US"/>
                    </a:p>
                  </a:txBody>
                  <a:tcPr/>
                </a:tc>
                <a:tc rowSpan="2">
                  <a:txBody>
                    <a:bodyPr/>
                    <a:lstStyle/>
                    <a:p>
                      <a:pPr algn="ctr" fontAlgn="ctr"/>
                      <a:r>
                        <a:rPr lang="zh-CN" altLang="en-US" sz="1400" b="0" i="0" u="none" strike="noStrike" dirty="0">
                          <a:solidFill>
                            <a:srgbClr val="000000"/>
                          </a:solidFill>
                          <a:effectLst/>
                          <a:latin typeface="宋体" panose="02010600030101010101" pitchFamily="2" charset="-122"/>
                          <a:ea typeface="宋体" panose="02010600030101010101" pitchFamily="2" charset="-122"/>
                        </a:rPr>
                        <a:t>基</a:t>
                      </a:r>
                      <a:br>
                        <a:rPr lang="zh-CN" altLang="en-US" sz="1400" b="0" i="0" u="none" strike="noStrike" dirty="0">
                          <a:solidFill>
                            <a:srgbClr val="000000"/>
                          </a:solidFill>
                          <a:effectLst/>
                          <a:latin typeface="宋体" panose="02010600030101010101" pitchFamily="2" charset="-122"/>
                          <a:ea typeface="宋体" panose="02010600030101010101" pitchFamily="2" charset="-122"/>
                        </a:rPr>
                      </a:br>
                      <a:r>
                        <a:rPr lang="zh-CN" altLang="en-US" sz="1400" b="0" i="0" u="none" strike="noStrike" dirty="0">
                          <a:solidFill>
                            <a:srgbClr val="000000"/>
                          </a:solidFill>
                          <a:effectLst/>
                          <a:latin typeface="宋体" panose="02010600030101010101" pitchFamily="2" charset="-122"/>
                          <a:ea typeface="宋体" panose="02010600030101010101" pitchFamily="2" charset="-122"/>
                        </a:rPr>
                        <a:t>础</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墙</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毛料石</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粗料石</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细料石</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algn="l" fontAlgn="b"/>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7070" marR="7070" marT="7070"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466456023"/>
                  </a:ext>
                </a:extLst>
              </a:tr>
              <a:tr h="216189">
                <a:tc vMerge="1">
                  <a:txBody>
                    <a:bodyPr/>
                    <a:lstStyle/>
                    <a:p>
                      <a:endParaRPr lang="zh-CN" altLang="en-US"/>
                    </a:p>
                  </a:txBody>
                  <a:tcPr/>
                </a:tc>
                <a:tc gridSpan="2" vMerge="1">
                  <a:txBody>
                    <a:bodyPr/>
                    <a:lstStyle/>
                    <a:p>
                      <a:endParaRPr lang="zh-CN" altLang="en-US"/>
                    </a:p>
                  </a:txBody>
                  <a:tcPr/>
                </a:tc>
                <a:tc hMerge="1"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基础</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墙</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基础</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墙</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墙、柱</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algn="l" fontAlgn="b"/>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7070" marR="7070" marT="7070"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385455024"/>
                  </a:ext>
                </a:extLst>
              </a:tr>
              <a:tr h="370475">
                <a:tc>
                  <a:txBody>
                    <a:bodyPr/>
                    <a:lstStyle/>
                    <a:p>
                      <a:pPr algn="ctr" fontAlgn="ctr"/>
                      <a:r>
                        <a:rPr lang="en-US" altLang="zh-CN" sz="1400" b="0" i="0" u="none" strike="noStrike">
                          <a:solidFill>
                            <a:srgbClr val="000000"/>
                          </a:solidFill>
                          <a:effectLst/>
                          <a:latin typeface="宋体" panose="02010600030101010101" pitchFamily="2" charset="-122"/>
                          <a:ea typeface="宋体" panose="02010600030101010101" pitchFamily="2" charset="-122"/>
                        </a:rPr>
                        <a:t>1</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轴线位置</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20</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15</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宋体" panose="02010600030101010101" pitchFamily="2" charset="-122"/>
                          <a:ea typeface="宋体" panose="02010600030101010101" pitchFamily="2" charset="-122"/>
                        </a:rPr>
                        <a:t>20</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宋体" panose="02010600030101010101" pitchFamily="2" charset="-122"/>
                          <a:ea typeface="宋体" panose="02010600030101010101" pitchFamily="2" charset="-122"/>
                        </a:rPr>
                        <a:t>15</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宋体" panose="02010600030101010101" pitchFamily="2" charset="-122"/>
                          <a:ea typeface="宋体" panose="02010600030101010101" pitchFamily="2" charset="-122"/>
                        </a:rPr>
                        <a:t>15</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宋体" panose="02010600030101010101" pitchFamily="2" charset="-122"/>
                          <a:ea typeface="宋体" panose="02010600030101010101" pitchFamily="2" charset="-122"/>
                        </a:rPr>
                        <a:t>10</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宋体" panose="02010600030101010101" pitchFamily="2" charset="-122"/>
                          <a:ea typeface="宋体" panose="02010600030101010101" pitchFamily="2" charset="-122"/>
                        </a:rPr>
                        <a:t>10</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用经纬仪和尺检查</a:t>
                      </a:r>
                      <a:r>
                        <a:rPr lang="en-US" altLang="zh-CN" sz="1400" b="0" i="0" u="none" strike="noStrike">
                          <a:solidFill>
                            <a:srgbClr val="000000"/>
                          </a:solidFill>
                          <a:effectLst/>
                          <a:latin typeface="宋体" panose="02010600030101010101" pitchFamily="2" charset="-122"/>
                          <a:ea typeface="宋体" panose="02010600030101010101" pitchFamily="2" charset="-122"/>
                        </a:rPr>
                        <a:t>;</a:t>
                      </a:r>
                      <a:r>
                        <a:rPr lang="zh-CN" altLang="en-US" sz="1400" b="0" i="0" u="none" strike="noStrike">
                          <a:solidFill>
                            <a:srgbClr val="000000"/>
                          </a:solidFill>
                          <a:effectLst/>
                          <a:latin typeface="宋体" panose="02010600030101010101" pitchFamily="2" charset="-122"/>
                          <a:ea typeface="宋体" panose="02010600030101010101" pitchFamily="2" charset="-122"/>
                        </a:rPr>
                        <a:t>或用</a:t>
                      </a:r>
                      <a:br>
                        <a:rPr lang="zh-CN" altLang="en-US" sz="1400" b="0" i="0" u="none" strike="noStrike">
                          <a:solidFill>
                            <a:srgbClr val="000000"/>
                          </a:solidFill>
                          <a:effectLst/>
                          <a:latin typeface="宋体" panose="02010600030101010101" pitchFamily="2" charset="-122"/>
                          <a:ea typeface="宋体" panose="02010600030101010101" pitchFamily="2" charset="-122"/>
                        </a:rPr>
                      </a:br>
                      <a:r>
                        <a:rPr lang="zh-CN" altLang="en-US" sz="1400" b="0" i="0" u="none" strike="noStrike">
                          <a:solidFill>
                            <a:srgbClr val="000000"/>
                          </a:solidFill>
                          <a:effectLst/>
                          <a:latin typeface="宋体" panose="02010600030101010101" pitchFamily="2" charset="-122"/>
                          <a:ea typeface="宋体" panose="02010600030101010101" pitchFamily="2" charset="-122"/>
                        </a:rPr>
                        <a:t>其他测量仪器检查</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7070" marR="7070" marT="7070"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429529997"/>
                  </a:ext>
                </a:extLst>
              </a:tr>
              <a:tr h="315424">
                <a:tc>
                  <a:txBody>
                    <a:bodyPr/>
                    <a:lstStyle/>
                    <a:p>
                      <a:pPr algn="ctr" fontAlgn="ctr"/>
                      <a:r>
                        <a:rPr lang="en-US" altLang="zh-CN" sz="1400" b="0" i="0" u="none" strike="noStrike">
                          <a:solidFill>
                            <a:srgbClr val="000000"/>
                          </a:solidFill>
                          <a:effectLst/>
                          <a:latin typeface="宋体" panose="02010600030101010101" pitchFamily="2" charset="-122"/>
                          <a:ea typeface="宋体" panose="02010600030101010101" pitchFamily="2" charset="-122"/>
                        </a:rPr>
                        <a:t>2</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墙面</a:t>
                      </a:r>
                      <a:r>
                        <a:rPr lang="en-US" altLang="zh-CN" sz="1400" b="0" i="0" u="none" strike="noStrike">
                          <a:solidFill>
                            <a:srgbClr val="000000"/>
                          </a:solidFill>
                          <a:effectLst/>
                          <a:latin typeface="宋体" panose="02010600030101010101" pitchFamily="2" charset="-122"/>
                          <a:ea typeface="宋体" panose="02010600030101010101" pitchFamily="2" charset="-122"/>
                        </a:rPr>
                        <a:t>.</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每层</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　</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20</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dirty="0">
                          <a:solidFill>
                            <a:srgbClr val="000000"/>
                          </a:solidFill>
                          <a:effectLst/>
                          <a:latin typeface="宋体" panose="02010600030101010101" pitchFamily="2" charset="-122"/>
                          <a:ea typeface="宋体" panose="02010600030101010101" pitchFamily="2" charset="-122"/>
                        </a:rPr>
                        <a:t>　</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宋体" panose="02010600030101010101" pitchFamily="2" charset="-122"/>
                          <a:ea typeface="宋体" panose="02010600030101010101" pitchFamily="2" charset="-122"/>
                        </a:rPr>
                        <a:t>20</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　</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宋体" panose="02010600030101010101" pitchFamily="2" charset="-122"/>
                          <a:ea typeface="宋体" panose="02010600030101010101" pitchFamily="2" charset="-122"/>
                        </a:rPr>
                        <a:t>10</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宋体" panose="02010600030101010101" pitchFamily="2" charset="-122"/>
                          <a:ea typeface="宋体" panose="02010600030101010101" pitchFamily="2" charset="-122"/>
                        </a:rPr>
                        <a:t>7</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用经纬仪、吊线和尺检查，</a:t>
                      </a:r>
                      <a:br>
                        <a:rPr lang="zh-CN" altLang="en-US" sz="1400" b="0" i="0" u="none" strike="noStrike">
                          <a:solidFill>
                            <a:srgbClr val="000000"/>
                          </a:solidFill>
                          <a:effectLst/>
                          <a:latin typeface="宋体" panose="02010600030101010101" pitchFamily="2" charset="-122"/>
                          <a:ea typeface="宋体" panose="02010600030101010101" pitchFamily="2" charset="-122"/>
                        </a:rPr>
                      </a:br>
                      <a:r>
                        <a:rPr lang="zh-CN" altLang="en-US" sz="1400" b="0" i="0" u="none" strike="noStrike">
                          <a:solidFill>
                            <a:srgbClr val="000000"/>
                          </a:solidFill>
                          <a:effectLst/>
                          <a:latin typeface="宋体" panose="02010600030101010101" pitchFamily="2" charset="-122"/>
                          <a:ea typeface="宋体" panose="02010600030101010101" pitchFamily="2" charset="-122"/>
                        </a:rPr>
                        <a:t>或用其他测量仪器检查</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zh-CN" altLang="en-US" sz="1400" b="0" i="0" u="none" strike="noStrike">
                        <a:solidFill>
                          <a:srgbClr val="000000"/>
                        </a:solidFill>
                        <a:effectLst/>
                        <a:latin typeface="宋体" panose="02010600030101010101" pitchFamily="2" charset="-122"/>
                        <a:ea typeface="宋体" panose="02010600030101010101" pitchFamily="2" charset="-122"/>
                      </a:endParaRPr>
                    </a:p>
                  </a:txBody>
                  <a:tcPr marL="7070" marR="7070" marT="7070"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414717846"/>
                  </a:ext>
                </a:extLst>
              </a:tr>
              <a:tr h="311880">
                <a:tc>
                  <a:txBody>
                    <a:bodyPr/>
                    <a:lstStyle/>
                    <a:p>
                      <a:pPr algn="ctr" fontAlgn="ctr"/>
                      <a:r>
                        <a:rPr lang="en-US" altLang="zh-CN" sz="1400" b="0" i="0" u="none" strike="noStrike">
                          <a:solidFill>
                            <a:srgbClr val="000000"/>
                          </a:solidFill>
                          <a:effectLst/>
                          <a:latin typeface="宋体" panose="02010600030101010101" pitchFamily="2" charset="-122"/>
                          <a:ea typeface="宋体" panose="02010600030101010101" pitchFamily="2" charset="-122"/>
                        </a:rPr>
                        <a:t>3</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垂直度</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全高</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　</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宋体" panose="02010600030101010101" pitchFamily="2" charset="-122"/>
                          <a:ea typeface="宋体" panose="02010600030101010101" pitchFamily="2" charset="-122"/>
                        </a:rPr>
                        <a:t>30</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dirty="0">
                          <a:solidFill>
                            <a:srgbClr val="000000"/>
                          </a:solidFill>
                          <a:effectLst/>
                          <a:latin typeface="宋体" panose="02010600030101010101" pitchFamily="2" charset="-122"/>
                          <a:ea typeface="宋体" panose="02010600030101010101" pitchFamily="2" charset="-122"/>
                        </a:rPr>
                        <a:t>　</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30</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dirty="0">
                          <a:solidFill>
                            <a:srgbClr val="000000"/>
                          </a:solidFill>
                          <a:effectLst/>
                          <a:latin typeface="宋体" panose="02010600030101010101" pitchFamily="2" charset="-122"/>
                          <a:ea typeface="宋体" panose="02010600030101010101" pitchFamily="2" charset="-122"/>
                        </a:rPr>
                        <a:t>　</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25</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20</a:t>
                      </a:r>
                    </a:p>
                  </a:txBody>
                  <a:tcPr marL="7070" marR="7070" marT="70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algn="l" fontAlgn="b"/>
                      <a:endParaRPr lang="zh-CN" altLang="en-US" sz="1400" b="0" i="0" u="none" strike="noStrike" dirty="0">
                        <a:solidFill>
                          <a:srgbClr val="000000"/>
                        </a:solidFill>
                        <a:effectLst/>
                        <a:latin typeface="宋体" panose="02010600030101010101" pitchFamily="2" charset="-122"/>
                        <a:ea typeface="宋体" panose="02010600030101010101" pitchFamily="2" charset="-122"/>
                      </a:endParaRPr>
                    </a:p>
                  </a:txBody>
                  <a:tcPr marL="7070" marR="7070" marT="7070"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730972"/>
                  </a:ext>
                </a:extLst>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76156167"/>
              </p:ext>
            </p:extLst>
          </p:nvPr>
        </p:nvGraphicFramePr>
        <p:xfrm>
          <a:off x="601289" y="3483034"/>
          <a:ext cx="10637519" cy="1551187"/>
        </p:xfrm>
        <a:graphic>
          <a:graphicData uri="http://schemas.openxmlformats.org/drawingml/2006/table">
            <a:tbl>
              <a:tblPr/>
              <a:tblGrid>
                <a:gridCol w="2658803">
                  <a:extLst>
                    <a:ext uri="{9D8B030D-6E8A-4147-A177-3AD203B41FA5}">
                      <a16:colId xmlns:a16="http://schemas.microsoft.com/office/drawing/2014/main" val="3479593565"/>
                    </a:ext>
                  </a:extLst>
                </a:gridCol>
                <a:gridCol w="2651878">
                  <a:extLst>
                    <a:ext uri="{9D8B030D-6E8A-4147-A177-3AD203B41FA5}">
                      <a16:colId xmlns:a16="http://schemas.microsoft.com/office/drawing/2014/main" val="1302826742"/>
                    </a:ext>
                  </a:extLst>
                </a:gridCol>
                <a:gridCol w="2668035">
                  <a:extLst>
                    <a:ext uri="{9D8B030D-6E8A-4147-A177-3AD203B41FA5}">
                      <a16:colId xmlns:a16="http://schemas.microsoft.com/office/drawing/2014/main" val="1742597505"/>
                    </a:ext>
                  </a:extLst>
                </a:gridCol>
                <a:gridCol w="2658803">
                  <a:extLst>
                    <a:ext uri="{9D8B030D-6E8A-4147-A177-3AD203B41FA5}">
                      <a16:colId xmlns:a16="http://schemas.microsoft.com/office/drawing/2014/main" val="1133017362"/>
                    </a:ext>
                  </a:extLst>
                </a:gridCol>
              </a:tblGrid>
              <a:tr h="171625">
                <a:tc gridSpan="4">
                  <a:txBody>
                    <a:bodyPr/>
                    <a:lstStyle/>
                    <a:p>
                      <a:pPr algn="ctr" fontAlgn="ctr"/>
                      <a:r>
                        <a:rPr lang="zh-CN" altLang="en-US" sz="1400" b="0" i="0" u="none" strike="noStrike" dirty="0">
                          <a:solidFill>
                            <a:srgbClr val="0070C0"/>
                          </a:solidFill>
                          <a:effectLst/>
                          <a:latin typeface="宋体" panose="02010600030101010101" pitchFamily="2" charset="-122"/>
                          <a:ea typeface="宋体" panose="02010600030101010101" pitchFamily="2" charset="-122"/>
                        </a:rPr>
                        <a:t>毛石基础砌体的位置、 垂直度及一般尺寸允许偏差</a:t>
                      </a:r>
                    </a:p>
                  </a:txBody>
                  <a:tcPr marL="7144" marR="7144" marT="7144"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735749127"/>
                  </a:ext>
                </a:extLst>
              </a:tr>
              <a:tr h="441413">
                <a:tc>
                  <a:txBody>
                    <a:bodyPr/>
                    <a:lstStyle/>
                    <a:p>
                      <a:pPr algn="ctr" fontAlgn="ctr"/>
                      <a:r>
                        <a:rPr lang="zh-CN" altLang="en-US" sz="1400" b="0" i="0" u="none" strike="noStrike" dirty="0">
                          <a:solidFill>
                            <a:srgbClr val="000000"/>
                          </a:solidFill>
                          <a:effectLst/>
                          <a:latin typeface="宋体" panose="02010600030101010101" pitchFamily="2" charset="-122"/>
                          <a:ea typeface="宋体" panose="02010600030101010101" pitchFamily="2" charset="-122"/>
                        </a:rPr>
                        <a:t>项次</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dirty="0">
                          <a:solidFill>
                            <a:srgbClr val="000000"/>
                          </a:solidFill>
                          <a:effectLst/>
                          <a:latin typeface="宋体" panose="02010600030101010101" pitchFamily="2" charset="-122"/>
                          <a:ea typeface="宋体" panose="02010600030101010101" pitchFamily="2" charset="-122"/>
                        </a:rPr>
                        <a:t>项目</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允许偏差</a:t>
                      </a:r>
                      <a:r>
                        <a:rPr lang="en-US" altLang="zh-CN" sz="1400" b="0" i="0" u="none" strike="noStrike">
                          <a:solidFill>
                            <a:srgbClr val="000000"/>
                          </a:solidFill>
                          <a:effectLst/>
                          <a:latin typeface="宋体" panose="02010600030101010101" pitchFamily="2" charset="-122"/>
                          <a:ea typeface="宋体" panose="02010600030101010101" pitchFamily="2" charset="-122"/>
                        </a:rPr>
                        <a:t>(</a:t>
                      </a:r>
                      <a:r>
                        <a:rPr lang="en-US" sz="1400" b="0" i="0" u="none" strike="noStrike">
                          <a:solidFill>
                            <a:srgbClr val="000000"/>
                          </a:solidFill>
                          <a:effectLst/>
                          <a:latin typeface="宋体" panose="02010600030101010101" pitchFamily="2" charset="-122"/>
                          <a:ea typeface="宋体" panose="02010600030101010101" pitchFamily="2" charset="-122"/>
                        </a:rPr>
                        <a:t>mm)</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检查方法</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5489250"/>
                  </a:ext>
                </a:extLst>
              </a:tr>
              <a:tr h="441413">
                <a:tc>
                  <a:txBody>
                    <a:bodyPr/>
                    <a:lstStyle/>
                    <a:p>
                      <a:pPr algn="ctr" fontAlgn="ctr"/>
                      <a:r>
                        <a:rPr lang="en-US" altLang="zh-CN" sz="1400" b="0" i="0" u="none" strike="noStrike">
                          <a:solidFill>
                            <a:srgbClr val="000000"/>
                          </a:solidFill>
                          <a:effectLst/>
                          <a:latin typeface="宋体" panose="02010600030101010101" pitchFamily="2" charset="-122"/>
                          <a:ea typeface="宋体" panose="02010600030101010101" pitchFamily="2" charset="-122"/>
                        </a:rPr>
                        <a:t>1</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dirty="0">
                          <a:solidFill>
                            <a:srgbClr val="000000"/>
                          </a:solidFill>
                          <a:effectLst/>
                          <a:latin typeface="宋体" panose="02010600030101010101" pitchFamily="2" charset="-122"/>
                          <a:ea typeface="宋体" panose="02010600030101010101" pitchFamily="2" charset="-122"/>
                        </a:rPr>
                        <a:t>墙砌体顶面标高</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dirty="0">
                          <a:solidFill>
                            <a:srgbClr val="000000"/>
                          </a:solidFill>
                          <a:effectLst/>
                          <a:latin typeface="宋体" panose="02010600030101010101" pitchFamily="2" charset="-122"/>
                          <a:ea typeface="宋体" panose="02010600030101010101" pitchFamily="2" charset="-122"/>
                        </a:rPr>
                        <a:t>士</a:t>
                      </a:r>
                      <a:r>
                        <a:rPr lang="en-US" altLang="zh-CN" sz="1400" b="0" i="0" u="none" strike="noStrike" dirty="0">
                          <a:solidFill>
                            <a:srgbClr val="000000"/>
                          </a:solidFill>
                          <a:effectLst/>
                          <a:latin typeface="宋体" panose="02010600030101010101" pitchFamily="2" charset="-122"/>
                          <a:ea typeface="宋体" panose="02010600030101010101" pitchFamily="2" charset="-122"/>
                        </a:rPr>
                        <a:t>25</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用水准仪和尺检查</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62397927"/>
                  </a:ext>
                </a:extLst>
              </a:tr>
              <a:tr h="447857">
                <a:tc>
                  <a:txBody>
                    <a:bodyPr/>
                    <a:lstStyle/>
                    <a:p>
                      <a:pPr algn="ctr" fontAlgn="ctr"/>
                      <a:r>
                        <a:rPr lang="en-US" altLang="zh-CN" sz="1400" b="0" i="0" u="none" strike="noStrike">
                          <a:solidFill>
                            <a:srgbClr val="000000"/>
                          </a:solidFill>
                          <a:effectLst/>
                          <a:latin typeface="宋体" panose="02010600030101010101" pitchFamily="2" charset="-122"/>
                          <a:ea typeface="宋体" panose="02010600030101010101" pitchFamily="2" charset="-122"/>
                        </a:rPr>
                        <a:t>2</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dirty="0">
                          <a:solidFill>
                            <a:srgbClr val="000000"/>
                          </a:solidFill>
                          <a:effectLst/>
                          <a:latin typeface="宋体" panose="02010600030101010101" pitchFamily="2" charset="-122"/>
                          <a:ea typeface="宋体" panose="02010600030101010101" pitchFamily="2" charset="-122"/>
                        </a:rPr>
                        <a:t>砌体厚度</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+30</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dirty="0">
                          <a:solidFill>
                            <a:srgbClr val="000000"/>
                          </a:solidFill>
                          <a:effectLst/>
                          <a:latin typeface="宋体" panose="02010600030101010101" pitchFamily="2" charset="-122"/>
                          <a:ea typeface="宋体" panose="02010600030101010101" pitchFamily="2" charset="-122"/>
                        </a:rPr>
                        <a:t>用尺检查</a:t>
                      </a:r>
                    </a:p>
                  </a:txBody>
                  <a:tcPr marL="7144" marR="7144"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7493432"/>
                  </a:ext>
                </a:extLst>
              </a:tr>
            </a:tbl>
          </a:graphicData>
        </a:graphic>
      </p:graphicFrame>
    </p:spTree>
    <p:extLst>
      <p:ext uri="{BB962C8B-B14F-4D97-AF65-F5344CB8AC3E}">
        <p14:creationId xmlns:p14="http://schemas.microsoft.com/office/powerpoint/2010/main" val="19104160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4224233" cy="630942"/>
            </a:xfrm>
            <a:prstGeom prst="rect">
              <a:avLst/>
            </a:prstGeom>
          </p:spPr>
          <p:txBody>
            <a:bodyPr wrap="none">
              <a:spAutoFit/>
            </a:bodyPr>
            <a:lstStyle/>
            <a:p>
              <a:r>
                <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rPr>
                <a:t>三、混凝土基础施工</a:t>
              </a: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6" name="矩形 5"/>
          <p:cNvSpPr/>
          <p:nvPr/>
        </p:nvSpPr>
        <p:spPr>
          <a:xfrm>
            <a:off x="864523" y="3519219"/>
            <a:ext cx="1800493" cy="369332"/>
          </a:xfrm>
          <a:prstGeom prst="rect">
            <a:avLst/>
          </a:prstGeom>
        </p:spPr>
        <p:txBody>
          <a:bodyPr wrap="none">
            <a:spAutoFit/>
          </a:bodyPr>
          <a:lstStyle/>
          <a:p>
            <a:r>
              <a:rPr lang="zh-CN" altLang="en-US" kern="100" dirty="0">
                <a:latin typeface="Century Gothic" panose="020B0502020202020204" pitchFamily="34" charset="0"/>
                <a:ea typeface="微软雅黑" panose="020B0503020204020204" pitchFamily="34" charset="-122"/>
                <a:sym typeface="Century Gothic" panose="020B0502020202020204" pitchFamily="34" charset="0"/>
              </a:rPr>
              <a:t>混凝土基础施工</a:t>
            </a:r>
          </a:p>
        </p:txBody>
      </p:sp>
      <p:sp>
        <p:nvSpPr>
          <p:cNvPr id="7" name="左大括号 6"/>
          <p:cNvSpPr/>
          <p:nvPr/>
        </p:nvSpPr>
        <p:spPr>
          <a:xfrm>
            <a:off x="2479294" y="2511272"/>
            <a:ext cx="324078" cy="228164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2543696" y="2247008"/>
            <a:ext cx="1800493" cy="369332"/>
          </a:xfrm>
          <a:prstGeom prst="rect">
            <a:avLst/>
          </a:prstGeom>
        </p:spPr>
        <p:txBody>
          <a:bodyPr wrap="none">
            <a:spAutoFit/>
          </a:bodyPr>
          <a:lstStyle/>
          <a:p>
            <a:r>
              <a:rPr lang="zh-CN" altLang="en-US" dirty="0"/>
              <a:t>（一）施工工艺</a:t>
            </a:r>
          </a:p>
        </p:txBody>
      </p:sp>
      <p:sp>
        <p:nvSpPr>
          <p:cNvPr id="5" name="矩形 4"/>
          <p:cNvSpPr/>
          <p:nvPr/>
        </p:nvSpPr>
        <p:spPr>
          <a:xfrm>
            <a:off x="2543696" y="4683332"/>
            <a:ext cx="1800493" cy="369332"/>
          </a:xfrm>
          <a:prstGeom prst="rect">
            <a:avLst/>
          </a:prstGeom>
        </p:spPr>
        <p:txBody>
          <a:bodyPr wrap="none">
            <a:spAutoFit/>
          </a:bodyPr>
          <a:lstStyle/>
          <a:p>
            <a:r>
              <a:rPr lang="zh-CN" altLang="en-US" dirty="0"/>
              <a:t>（三）质量控制</a:t>
            </a:r>
          </a:p>
        </p:txBody>
      </p:sp>
      <p:sp>
        <p:nvSpPr>
          <p:cNvPr id="2" name="矩形 1"/>
          <p:cNvSpPr/>
          <p:nvPr/>
        </p:nvSpPr>
        <p:spPr>
          <a:xfrm>
            <a:off x="2550499" y="3511790"/>
            <a:ext cx="1800493" cy="369332"/>
          </a:xfrm>
          <a:prstGeom prst="rect">
            <a:avLst/>
          </a:prstGeom>
        </p:spPr>
        <p:txBody>
          <a:bodyPr wrap="none">
            <a:spAutoFit/>
          </a:bodyPr>
          <a:lstStyle/>
          <a:p>
            <a:r>
              <a:rPr lang="zh-CN" altLang="en-US" dirty="0"/>
              <a:t>（二）施工要点</a:t>
            </a:r>
          </a:p>
        </p:txBody>
      </p:sp>
      <p:sp>
        <p:nvSpPr>
          <p:cNvPr id="27" name="矩形 26"/>
          <p:cNvSpPr/>
          <p:nvPr/>
        </p:nvSpPr>
        <p:spPr>
          <a:xfrm>
            <a:off x="4836841" y="2975513"/>
            <a:ext cx="1587294" cy="369332"/>
          </a:xfrm>
          <a:prstGeom prst="rect">
            <a:avLst/>
          </a:prstGeom>
        </p:spPr>
        <p:txBody>
          <a:bodyPr wrap="none">
            <a:spAutoFit/>
          </a:bodyPr>
          <a:lstStyle/>
          <a:p>
            <a:r>
              <a:rPr lang="en-US" altLang="zh-CN" dirty="0"/>
              <a:t>1. </a:t>
            </a:r>
            <a:r>
              <a:rPr lang="zh-CN" altLang="en-US" dirty="0"/>
              <a:t>混凝土配料</a:t>
            </a:r>
          </a:p>
        </p:txBody>
      </p:sp>
      <p:sp>
        <p:nvSpPr>
          <p:cNvPr id="28" name="矩形 27"/>
          <p:cNvSpPr/>
          <p:nvPr/>
        </p:nvSpPr>
        <p:spPr>
          <a:xfrm>
            <a:off x="4835238" y="3264562"/>
            <a:ext cx="1588897" cy="369332"/>
          </a:xfrm>
          <a:prstGeom prst="rect">
            <a:avLst/>
          </a:prstGeom>
        </p:spPr>
        <p:txBody>
          <a:bodyPr wrap="none">
            <a:spAutoFit/>
          </a:bodyPr>
          <a:lstStyle/>
          <a:p>
            <a:r>
              <a:rPr lang="en-US" altLang="zh-CN" dirty="0"/>
              <a:t>2. </a:t>
            </a:r>
            <a:r>
              <a:rPr lang="zh-CN" altLang="en-US" dirty="0"/>
              <a:t>混凝土搅拌</a:t>
            </a:r>
          </a:p>
        </p:txBody>
      </p:sp>
      <p:sp>
        <p:nvSpPr>
          <p:cNvPr id="36" name="矩形 35"/>
          <p:cNvSpPr/>
          <p:nvPr/>
        </p:nvSpPr>
        <p:spPr>
          <a:xfrm>
            <a:off x="4835238" y="3541142"/>
            <a:ext cx="1588897" cy="369332"/>
          </a:xfrm>
          <a:prstGeom prst="rect">
            <a:avLst/>
          </a:prstGeom>
        </p:spPr>
        <p:txBody>
          <a:bodyPr wrap="none">
            <a:spAutoFit/>
          </a:bodyPr>
          <a:lstStyle/>
          <a:p>
            <a:r>
              <a:rPr lang="en-US" altLang="zh-CN" dirty="0"/>
              <a:t>3. </a:t>
            </a:r>
            <a:r>
              <a:rPr lang="zh-CN" altLang="en-US" dirty="0"/>
              <a:t>混凝土浇筑</a:t>
            </a:r>
          </a:p>
        </p:txBody>
      </p:sp>
      <p:sp>
        <p:nvSpPr>
          <p:cNvPr id="37" name="矩形 36"/>
          <p:cNvSpPr/>
          <p:nvPr/>
        </p:nvSpPr>
        <p:spPr>
          <a:xfrm>
            <a:off x="4835237" y="3826034"/>
            <a:ext cx="1588897" cy="369332"/>
          </a:xfrm>
          <a:prstGeom prst="rect">
            <a:avLst/>
          </a:prstGeom>
        </p:spPr>
        <p:txBody>
          <a:bodyPr wrap="none">
            <a:spAutoFit/>
          </a:bodyPr>
          <a:lstStyle/>
          <a:p>
            <a:r>
              <a:rPr lang="en-US" altLang="zh-CN" dirty="0"/>
              <a:t>4. </a:t>
            </a:r>
            <a:r>
              <a:rPr lang="zh-CN" altLang="en-US" dirty="0"/>
              <a:t>混凝土振捣</a:t>
            </a:r>
          </a:p>
        </p:txBody>
      </p:sp>
      <p:sp>
        <p:nvSpPr>
          <p:cNvPr id="38" name="矩形 37"/>
          <p:cNvSpPr/>
          <p:nvPr/>
        </p:nvSpPr>
        <p:spPr>
          <a:xfrm>
            <a:off x="4835236" y="4098457"/>
            <a:ext cx="1588897" cy="369332"/>
          </a:xfrm>
          <a:prstGeom prst="rect">
            <a:avLst/>
          </a:prstGeom>
        </p:spPr>
        <p:txBody>
          <a:bodyPr wrap="none">
            <a:spAutoFit/>
          </a:bodyPr>
          <a:lstStyle/>
          <a:p>
            <a:r>
              <a:rPr lang="en-US" altLang="zh-CN" dirty="0"/>
              <a:t>5. </a:t>
            </a:r>
            <a:r>
              <a:rPr lang="zh-CN" altLang="en-US" dirty="0"/>
              <a:t>混凝土养护</a:t>
            </a:r>
          </a:p>
        </p:txBody>
      </p:sp>
      <p:sp>
        <p:nvSpPr>
          <p:cNvPr id="39" name="左大括号 38"/>
          <p:cNvSpPr/>
          <p:nvPr/>
        </p:nvSpPr>
        <p:spPr>
          <a:xfrm>
            <a:off x="4344189" y="3081822"/>
            <a:ext cx="344189" cy="1354549"/>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0" name="矩形 39"/>
          <p:cNvSpPr/>
          <p:nvPr/>
        </p:nvSpPr>
        <p:spPr>
          <a:xfrm>
            <a:off x="4418143" y="2088587"/>
            <a:ext cx="7178111" cy="646331"/>
          </a:xfrm>
          <a:prstGeom prst="rect">
            <a:avLst/>
          </a:prstGeom>
        </p:spPr>
        <p:txBody>
          <a:bodyPr wrap="square">
            <a:spAutoFit/>
          </a:bodyPr>
          <a:lstStyle/>
          <a:p>
            <a:r>
              <a:rPr lang="zh-CN" altLang="en-US" dirty="0"/>
              <a:t>基槽清理→基础放线→混凝土配料→混凝土搅拌→混凝土</a:t>
            </a:r>
            <a:r>
              <a:rPr lang="zh-CN" altLang="en-US" dirty="0" smtClean="0"/>
              <a:t>运输</a:t>
            </a:r>
            <a:r>
              <a:rPr lang="zh-CN" altLang="en-US" dirty="0"/>
              <a:t>→混凝土浇筑→混凝土振捣→混凝土养护→模板拆除。</a:t>
            </a:r>
          </a:p>
        </p:txBody>
      </p:sp>
      <p:sp>
        <p:nvSpPr>
          <p:cNvPr id="41" name="左大括号 40"/>
          <p:cNvSpPr/>
          <p:nvPr/>
        </p:nvSpPr>
        <p:spPr>
          <a:xfrm>
            <a:off x="4344189" y="2247008"/>
            <a:ext cx="73954" cy="36933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99058969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883391" y="2686773"/>
            <a:ext cx="8928295" cy="1831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 name="矩形 4"/>
          <p:cNvSpPr/>
          <p:nvPr/>
        </p:nvSpPr>
        <p:spPr>
          <a:xfrm>
            <a:off x="2101755" y="3048329"/>
            <a:ext cx="7472132" cy="1107996"/>
          </a:xfrm>
          <a:prstGeom prst="rect">
            <a:avLst/>
          </a:prstGeom>
        </p:spPr>
        <p:txBody>
          <a:bodyPr wrap="square">
            <a:spAutoFit/>
          </a:bodyPr>
          <a:lstStyle/>
          <a:p>
            <a:r>
              <a:rPr lang="zh-CN" altLang="en-US" sz="6600" dirty="0" smtClean="0">
                <a:solidFill>
                  <a:schemeClr val="bg1"/>
                </a:solidFill>
              </a:rPr>
              <a:t>          任务</a:t>
            </a:r>
            <a:r>
              <a:rPr lang="zh-CN" altLang="en-US" sz="6600" dirty="0">
                <a:solidFill>
                  <a:schemeClr val="bg1"/>
                </a:solidFill>
              </a:rPr>
              <a:t>实施</a:t>
            </a:r>
            <a:endParaRPr lang="zh-CN" altLang="zh-CN" sz="6600" kern="1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13" name="组合 12"/>
          <p:cNvGrpSpPr/>
          <p:nvPr/>
        </p:nvGrpSpPr>
        <p:grpSpPr>
          <a:xfrm>
            <a:off x="295702" y="415733"/>
            <a:ext cx="1806053" cy="218364"/>
            <a:chOff x="286603" y="204717"/>
            <a:chExt cx="1806053" cy="218364"/>
          </a:xfrm>
        </p:grpSpPr>
        <p:sp>
          <p:nvSpPr>
            <p:cNvPr id="12" name="椭圆 11"/>
            <p:cNvSpPr/>
            <p:nvPr/>
          </p:nvSpPr>
          <p:spPr>
            <a:xfrm>
              <a:off x="286603" y="204717"/>
              <a:ext cx="218364" cy="2183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椭圆 15"/>
            <p:cNvSpPr/>
            <p:nvPr/>
          </p:nvSpPr>
          <p:spPr>
            <a:xfrm>
              <a:off x="815833" y="204717"/>
              <a:ext cx="218364" cy="218364"/>
            </a:xfrm>
            <a:prstGeom prst="ellipse">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7" name="椭圆 16"/>
            <p:cNvSpPr/>
            <p:nvPr/>
          </p:nvSpPr>
          <p:spPr>
            <a:xfrm>
              <a:off x="1345063" y="204717"/>
              <a:ext cx="218364" cy="218364"/>
            </a:xfrm>
            <a:prstGeom prst="ellipse">
              <a:avLst/>
            </a:pr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8" name="椭圆 17"/>
            <p:cNvSpPr/>
            <p:nvPr/>
          </p:nvSpPr>
          <p:spPr>
            <a:xfrm>
              <a:off x="1874292" y="204717"/>
              <a:ext cx="218364" cy="218364"/>
            </a:xfrm>
            <a:prstGeom prst="ellipse">
              <a:avLst/>
            </a:prstGeom>
            <a:solidFill>
              <a:srgbClr val="C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Tree>
    <p:extLst>
      <p:ext uri="{BB962C8B-B14F-4D97-AF65-F5344CB8AC3E}">
        <p14:creationId xmlns:p14="http://schemas.microsoft.com/office/powerpoint/2010/main" val="225792513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 name="矩形 2"/>
          <p:cNvSpPr/>
          <p:nvPr/>
        </p:nvSpPr>
        <p:spPr>
          <a:xfrm>
            <a:off x="1033286" y="1231325"/>
            <a:ext cx="1475084" cy="400110"/>
          </a:xfrm>
          <a:prstGeom prst="rect">
            <a:avLst/>
          </a:prstGeom>
        </p:spPr>
        <p:txBody>
          <a:bodyPr wrap="none">
            <a:spAutoFit/>
          </a:bodyPr>
          <a:lstStyle/>
          <a:p>
            <a:r>
              <a:rPr lang="zh-CN" altLang="en-US" sz="2000" b="1" dirty="0">
                <a:solidFill>
                  <a:srgbClr val="0070C0"/>
                </a:solidFill>
              </a:rPr>
              <a:t>一、任务书</a:t>
            </a:r>
          </a:p>
        </p:txBody>
      </p:sp>
      <p:sp>
        <p:nvSpPr>
          <p:cNvPr id="4" name="矩形 3"/>
          <p:cNvSpPr/>
          <p:nvPr/>
        </p:nvSpPr>
        <p:spPr>
          <a:xfrm>
            <a:off x="1238575" y="1631435"/>
            <a:ext cx="1335622" cy="369332"/>
          </a:xfrm>
          <a:prstGeom prst="rect">
            <a:avLst/>
          </a:prstGeom>
        </p:spPr>
        <p:txBody>
          <a:bodyPr wrap="none">
            <a:spAutoFit/>
          </a:bodyPr>
          <a:lstStyle/>
          <a:p>
            <a:r>
              <a:rPr lang="en-US" altLang="zh-CN" dirty="0">
                <a:solidFill>
                  <a:srgbClr val="0070C0"/>
                </a:solidFill>
              </a:rPr>
              <a:t>1. </a:t>
            </a:r>
            <a:r>
              <a:rPr lang="zh-CN" altLang="en-US" dirty="0">
                <a:solidFill>
                  <a:srgbClr val="0070C0"/>
                </a:solidFill>
              </a:rPr>
              <a:t>工作任务</a:t>
            </a:r>
          </a:p>
        </p:txBody>
      </p:sp>
      <p:sp>
        <p:nvSpPr>
          <p:cNvPr id="16" name="矩形 15"/>
          <p:cNvSpPr/>
          <p:nvPr/>
        </p:nvSpPr>
        <p:spPr>
          <a:xfrm>
            <a:off x="432179" y="1946504"/>
            <a:ext cx="11637901" cy="3785652"/>
          </a:xfrm>
          <a:prstGeom prst="rect">
            <a:avLst/>
          </a:prstGeom>
        </p:spPr>
        <p:txBody>
          <a:bodyPr wrap="square">
            <a:spAutoFit/>
          </a:bodyPr>
          <a:lstStyle/>
          <a:p>
            <a:pPr>
              <a:lnSpc>
                <a:spcPct val="150000"/>
              </a:lnSpc>
            </a:pPr>
            <a:r>
              <a:rPr lang="zh-CN" altLang="en-US" sz="1600" dirty="0" smtClean="0"/>
              <a:t>        试</a:t>
            </a:r>
            <a:r>
              <a:rPr lang="zh-CN" altLang="en-US" sz="1600" dirty="0"/>
              <a:t>完成某学生公寓楼条形基础工程施工任务，要求确定该条形砖基础工程的</a:t>
            </a:r>
            <a:r>
              <a:rPr lang="zh-CN" altLang="en-US" sz="1600" dirty="0" smtClean="0"/>
              <a:t>施工方案</a:t>
            </a:r>
            <a:r>
              <a:rPr lang="zh-CN" altLang="en-US" sz="1600" dirty="0"/>
              <a:t>并组织施工，确保安全、经济、文明施工。施工时间为</a:t>
            </a:r>
            <a:r>
              <a:rPr lang="en-US" altLang="zh-CN" sz="1600" dirty="0"/>
              <a:t>3 </a:t>
            </a:r>
            <a:r>
              <a:rPr lang="zh-CN" altLang="en-US" sz="1600" dirty="0"/>
              <a:t>月份。</a:t>
            </a:r>
          </a:p>
          <a:p>
            <a:pPr>
              <a:lnSpc>
                <a:spcPct val="150000"/>
              </a:lnSpc>
            </a:pPr>
            <a:r>
              <a:rPr lang="zh-CN" altLang="en-US" sz="1600" dirty="0"/>
              <a:t>（</a:t>
            </a:r>
            <a:r>
              <a:rPr lang="en-US" altLang="zh-CN" sz="1600" dirty="0"/>
              <a:t>1</a:t>
            </a:r>
            <a:r>
              <a:rPr lang="zh-CN" altLang="en-US" sz="1600" dirty="0"/>
              <a:t>）工程概况：</a:t>
            </a:r>
          </a:p>
          <a:p>
            <a:pPr>
              <a:lnSpc>
                <a:spcPct val="150000"/>
              </a:lnSpc>
            </a:pPr>
            <a:r>
              <a:rPr lang="zh-CN" altLang="en-US" sz="1600" dirty="0"/>
              <a:t>该工程为某学生公寓楼，主体结构为</a:t>
            </a:r>
            <a:r>
              <a:rPr lang="en-US" altLang="zh-CN" sz="1600" dirty="0"/>
              <a:t>6 </a:t>
            </a:r>
            <a:r>
              <a:rPr lang="zh-CN" altLang="en-US" sz="1600" dirty="0"/>
              <a:t>层砖混结构，建筑平面为矩形，长</a:t>
            </a:r>
            <a:r>
              <a:rPr lang="zh-CN" altLang="en-US" sz="1600" dirty="0" smtClean="0"/>
              <a:t>为混凝土</a:t>
            </a:r>
            <a:r>
              <a:rPr lang="zh-CN" altLang="en-US" sz="1600" dirty="0"/>
              <a:t>基础</a:t>
            </a:r>
            <a:r>
              <a:rPr lang="zh-CN" altLang="en-US" sz="1600" dirty="0" smtClean="0"/>
              <a:t>知识</a:t>
            </a:r>
            <a:r>
              <a:rPr lang="en-US" altLang="zh-CN" sz="1600" dirty="0" smtClean="0"/>
              <a:t>21.600m</a:t>
            </a:r>
            <a:r>
              <a:rPr lang="zh-CN" altLang="en-US" sz="1600" dirty="0"/>
              <a:t>，宽为</a:t>
            </a:r>
            <a:r>
              <a:rPr lang="en-US" altLang="zh-CN" sz="1600" dirty="0"/>
              <a:t>13.500m</a:t>
            </a:r>
            <a:r>
              <a:rPr lang="zh-CN" altLang="en-US" sz="1600" dirty="0"/>
              <a:t>，建筑面积为</a:t>
            </a:r>
            <a:r>
              <a:rPr lang="en-US" altLang="zh-CN" sz="1600" dirty="0"/>
              <a:t>1 749.60m2</a:t>
            </a:r>
            <a:r>
              <a:rPr lang="zh-CN" altLang="en-US" sz="1600" dirty="0"/>
              <a:t>，层高</a:t>
            </a:r>
            <a:r>
              <a:rPr lang="en-US" altLang="zh-CN" sz="1600" dirty="0"/>
              <a:t>3.0m</a:t>
            </a:r>
            <a:r>
              <a:rPr lang="zh-CN" altLang="en-US" sz="1600" dirty="0"/>
              <a:t>，檐口高度</a:t>
            </a:r>
            <a:r>
              <a:rPr lang="en-US" altLang="zh-CN" sz="1600" dirty="0"/>
              <a:t>19.1m</a:t>
            </a:r>
            <a:r>
              <a:rPr lang="zh-CN" altLang="en-US" sz="1600" dirty="0"/>
              <a:t>，</a:t>
            </a:r>
            <a:r>
              <a:rPr lang="zh-CN" altLang="en-US" sz="1600" dirty="0" smtClean="0"/>
              <a:t>坐北朝南</a:t>
            </a:r>
            <a:r>
              <a:rPr lang="zh-CN" altLang="en-US" sz="1600" dirty="0"/>
              <a:t>，如</a:t>
            </a:r>
            <a:r>
              <a:rPr lang="zh-CN" altLang="en-US" sz="1600" dirty="0" smtClean="0"/>
              <a:t>图所</a:t>
            </a:r>
            <a:r>
              <a:rPr lang="zh-CN" altLang="en-US" sz="1600" dirty="0"/>
              <a:t>示。基础采用条形砖基础，条形基础底面宽度为</a:t>
            </a:r>
            <a:r>
              <a:rPr lang="en-US" altLang="zh-CN" sz="1600" dirty="0"/>
              <a:t>0.96m</a:t>
            </a:r>
            <a:r>
              <a:rPr lang="zh-CN" altLang="en-US" sz="1600" dirty="0"/>
              <a:t>，埋</a:t>
            </a:r>
            <a:r>
              <a:rPr lang="zh-CN" altLang="en-US" sz="1600" dirty="0" smtClean="0"/>
              <a:t>深</a:t>
            </a:r>
            <a:r>
              <a:rPr lang="en-US" altLang="zh-CN" sz="1600" dirty="0" smtClean="0"/>
              <a:t>1.60m</a:t>
            </a:r>
            <a:r>
              <a:rPr lang="zh-CN" altLang="en-US" sz="1600" dirty="0"/>
              <a:t>。</a:t>
            </a:r>
            <a:r>
              <a:rPr lang="en-US" altLang="zh-CN" sz="1600" dirty="0"/>
              <a:t>100mm </a:t>
            </a:r>
            <a:r>
              <a:rPr lang="zh-CN" altLang="en-US" sz="1600" dirty="0"/>
              <a:t>厚素混凝土垫层，在</a:t>
            </a:r>
            <a:r>
              <a:rPr lang="en-US" altLang="zh-CN" sz="1600" dirty="0"/>
              <a:t>± 0.000 </a:t>
            </a:r>
            <a:r>
              <a:rPr lang="zh-CN" altLang="en-US" sz="1600" dirty="0"/>
              <a:t>以下</a:t>
            </a:r>
            <a:r>
              <a:rPr lang="en-US" altLang="zh-CN" sz="1600" dirty="0"/>
              <a:t>0.600m </a:t>
            </a:r>
            <a:r>
              <a:rPr lang="zh-CN" altLang="en-US" sz="1600" dirty="0"/>
              <a:t>处设有地圈梁，地圈梁截面</a:t>
            </a:r>
            <a:r>
              <a:rPr lang="zh-CN" altLang="en-US" sz="1600" dirty="0" smtClean="0"/>
              <a:t>：外墙</a:t>
            </a:r>
            <a:r>
              <a:rPr lang="zh-CN" altLang="en-US" sz="1600" dirty="0"/>
              <a:t>处为</a:t>
            </a:r>
            <a:r>
              <a:rPr lang="en-US" altLang="zh-CN" sz="1600" dirty="0"/>
              <a:t>370mm×240mm</a:t>
            </a:r>
            <a:r>
              <a:rPr lang="zh-CN" altLang="en-US" sz="1600" dirty="0"/>
              <a:t>，内墙处为</a:t>
            </a:r>
            <a:r>
              <a:rPr lang="en-US" altLang="zh-CN" sz="1600" dirty="0"/>
              <a:t>240mm×240mm</a:t>
            </a:r>
            <a:r>
              <a:rPr lang="zh-CN" altLang="en-US" sz="1600" dirty="0"/>
              <a:t>。在所有纵横墙交叉处均设置</a:t>
            </a:r>
            <a:r>
              <a:rPr lang="zh-CN" altLang="en-US" sz="1600" dirty="0" smtClean="0"/>
              <a:t>构造</a:t>
            </a:r>
            <a:r>
              <a:rPr lang="zh-CN" altLang="en-US" sz="1600" dirty="0"/>
              <a:t>柱，构造柱截面为</a:t>
            </a:r>
            <a:r>
              <a:rPr lang="en-US" altLang="zh-CN" sz="1600" dirty="0"/>
              <a:t>240mm×240mm</a:t>
            </a:r>
            <a:r>
              <a:rPr lang="zh-CN" altLang="en-US" sz="1600" dirty="0"/>
              <a:t>。基础材料：垫层混凝土采用</a:t>
            </a:r>
            <a:r>
              <a:rPr lang="en-US" altLang="zh-CN" sz="1600" dirty="0"/>
              <a:t>C15</a:t>
            </a:r>
            <a:r>
              <a:rPr lang="zh-CN" altLang="en-US" sz="1600" dirty="0"/>
              <a:t>，砖基础用砖</a:t>
            </a:r>
            <a:r>
              <a:rPr lang="zh-CN" altLang="en-US" sz="1600" dirty="0" smtClean="0"/>
              <a:t>的强度</a:t>
            </a:r>
            <a:r>
              <a:rPr lang="zh-CN" altLang="en-US" sz="1600" dirty="0"/>
              <a:t>等级为</a:t>
            </a:r>
            <a:r>
              <a:rPr lang="en-US" altLang="zh-CN" sz="1600" dirty="0"/>
              <a:t>MU10</a:t>
            </a:r>
            <a:r>
              <a:rPr lang="zh-CN" altLang="en-US" sz="1600" dirty="0"/>
              <a:t>，砂浆为</a:t>
            </a:r>
            <a:r>
              <a:rPr lang="en-US" altLang="zh-CN" sz="1600" dirty="0"/>
              <a:t>M5</a:t>
            </a:r>
            <a:r>
              <a:rPr lang="zh-CN" altLang="en-US" sz="1600" dirty="0"/>
              <a:t>。地圈梁材料：混凝土采用</a:t>
            </a:r>
            <a:r>
              <a:rPr lang="en-US" altLang="zh-CN" sz="1600" dirty="0"/>
              <a:t>C20</a:t>
            </a:r>
            <a:r>
              <a:rPr lang="zh-CN" altLang="en-US" sz="1600" dirty="0"/>
              <a:t>，纵向钢筋采用</a:t>
            </a:r>
            <a:r>
              <a:rPr lang="en-US" altLang="zh-CN" sz="1600" dirty="0"/>
              <a:t>4 16</a:t>
            </a:r>
            <a:r>
              <a:rPr lang="zh-CN" altLang="en-US" sz="1600" dirty="0" smtClean="0"/>
              <a:t>，箍筋</a:t>
            </a:r>
            <a:r>
              <a:rPr lang="en-US" altLang="zh-CN" sz="1600" dirty="0"/>
              <a:t>6@150</a:t>
            </a:r>
            <a:r>
              <a:rPr lang="zh-CN" altLang="en-US" sz="1600" dirty="0"/>
              <a:t>。构造柱材料：混凝土采用</a:t>
            </a:r>
            <a:r>
              <a:rPr lang="en-US" altLang="zh-CN" sz="1600" dirty="0"/>
              <a:t>C20</a:t>
            </a:r>
            <a:r>
              <a:rPr lang="zh-CN" altLang="en-US" sz="1600" dirty="0"/>
              <a:t>，纵筋采用</a:t>
            </a:r>
            <a:r>
              <a:rPr lang="en-US" altLang="zh-CN" sz="1600" dirty="0"/>
              <a:t>8 12</a:t>
            </a:r>
            <a:r>
              <a:rPr lang="zh-CN" altLang="en-US" sz="1600" dirty="0"/>
              <a:t>，箍筋采用</a:t>
            </a:r>
            <a:r>
              <a:rPr lang="en-US" altLang="zh-CN" sz="1600" dirty="0"/>
              <a:t>6@150</a:t>
            </a:r>
            <a:r>
              <a:rPr lang="zh-CN" altLang="en-US" sz="1600" dirty="0" smtClean="0"/>
              <a:t>。本</a:t>
            </a:r>
            <a:r>
              <a:rPr lang="zh-CN" altLang="en-US" sz="1600" dirty="0"/>
              <a:t>工程地处市中心，人流车流密集，施工场地狭小，工期要求紧急，基础施工中要求</a:t>
            </a:r>
          </a:p>
          <a:p>
            <a:pPr>
              <a:lnSpc>
                <a:spcPct val="150000"/>
              </a:lnSpc>
            </a:pPr>
            <a:r>
              <a:rPr lang="zh-CN" altLang="en-US" sz="1600" dirty="0"/>
              <a:t>实时监测对周围环境的影响，及时采取相应措施</a:t>
            </a:r>
            <a:r>
              <a:rPr lang="zh-CN" altLang="en-US" sz="1600" dirty="0" smtClean="0"/>
              <a:t>。</a:t>
            </a:r>
            <a:endParaRPr lang="zh-CN" altLang="en-US" sz="1600" dirty="0"/>
          </a:p>
        </p:txBody>
      </p:sp>
    </p:spTree>
    <p:extLst>
      <p:ext uri="{BB962C8B-B14F-4D97-AF65-F5344CB8AC3E}">
        <p14:creationId xmlns:p14="http://schemas.microsoft.com/office/powerpoint/2010/main" val="113385282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 name="矩形 2"/>
          <p:cNvSpPr/>
          <p:nvPr/>
        </p:nvSpPr>
        <p:spPr>
          <a:xfrm>
            <a:off x="1033286" y="1231325"/>
            <a:ext cx="1475084" cy="400110"/>
          </a:xfrm>
          <a:prstGeom prst="rect">
            <a:avLst/>
          </a:prstGeom>
        </p:spPr>
        <p:txBody>
          <a:bodyPr wrap="none">
            <a:spAutoFit/>
          </a:bodyPr>
          <a:lstStyle/>
          <a:p>
            <a:r>
              <a:rPr lang="zh-CN" altLang="en-US" sz="2000" b="1" dirty="0">
                <a:solidFill>
                  <a:srgbClr val="0070C0"/>
                </a:solidFill>
              </a:rPr>
              <a:t>一、任务书</a:t>
            </a:r>
          </a:p>
        </p:txBody>
      </p:sp>
      <p:sp>
        <p:nvSpPr>
          <p:cNvPr id="4" name="矩形 3"/>
          <p:cNvSpPr/>
          <p:nvPr/>
        </p:nvSpPr>
        <p:spPr>
          <a:xfrm>
            <a:off x="1238575" y="1631435"/>
            <a:ext cx="1335622" cy="369332"/>
          </a:xfrm>
          <a:prstGeom prst="rect">
            <a:avLst/>
          </a:prstGeom>
        </p:spPr>
        <p:txBody>
          <a:bodyPr wrap="none">
            <a:spAutoFit/>
          </a:bodyPr>
          <a:lstStyle/>
          <a:p>
            <a:r>
              <a:rPr lang="en-US" altLang="zh-CN" dirty="0">
                <a:solidFill>
                  <a:srgbClr val="0070C0"/>
                </a:solidFill>
              </a:rPr>
              <a:t>1. </a:t>
            </a:r>
            <a:r>
              <a:rPr lang="zh-CN" altLang="en-US" dirty="0">
                <a:solidFill>
                  <a:srgbClr val="0070C0"/>
                </a:solidFill>
              </a:rPr>
              <a:t>工作任务</a:t>
            </a:r>
          </a:p>
        </p:txBody>
      </p:sp>
      <p:sp>
        <p:nvSpPr>
          <p:cNvPr id="16" name="矩形 15"/>
          <p:cNvSpPr/>
          <p:nvPr/>
        </p:nvSpPr>
        <p:spPr>
          <a:xfrm>
            <a:off x="432179" y="1946504"/>
            <a:ext cx="11637901" cy="3416320"/>
          </a:xfrm>
          <a:prstGeom prst="rect">
            <a:avLst/>
          </a:prstGeom>
        </p:spPr>
        <p:txBody>
          <a:bodyPr wrap="square">
            <a:spAutoFit/>
          </a:bodyPr>
          <a:lstStyle/>
          <a:p>
            <a:pPr>
              <a:lnSpc>
                <a:spcPct val="150000"/>
              </a:lnSpc>
            </a:pPr>
            <a:r>
              <a:rPr lang="zh-CN" altLang="en-US" sz="1600" dirty="0" smtClean="0"/>
              <a:t>（</a:t>
            </a:r>
            <a:r>
              <a:rPr lang="en-US" altLang="zh-CN" sz="1600" dirty="0"/>
              <a:t>2</a:t>
            </a:r>
            <a:r>
              <a:rPr lang="zh-CN" altLang="en-US" sz="1600" dirty="0"/>
              <a:t>）地质条件：</a:t>
            </a:r>
          </a:p>
          <a:p>
            <a:pPr>
              <a:lnSpc>
                <a:spcPct val="150000"/>
              </a:lnSpc>
            </a:pPr>
            <a:r>
              <a:rPr lang="zh-CN" altLang="en-US" sz="1600" dirty="0"/>
              <a:t>据工程地质勘察资料，该工程施工深度范围内地层土质分布情况如下：室外地面</a:t>
            </a:r>
            <a:r>
              <a:rPr lang="zh-CN" altLang="en-US" sz="1600" dirty="0" smtClean="0"/>
              <a:t>标高</a:t>
            </a:r>
            <a:r>
              <a:rPr lang="zh-CN" altLang="en-US" sz="1600" dirty="0"/>
              <a:t>为</a:t>
            </a:r>
            <a:r>
              <a:rPr lang="en-US" altLang="zh-CN" sz="1600" dirty="0"/>
              <a:t>- 0.60m</a:t>
            </a:r>
            <a:r>
              <a:rPr lang="zh-CN" altLang="en-US" sz="1600" dirty="0"/>
              <a:t>，地面以下</a:t>
            </a:r>
            <a:r>
              <a:rPr lang="en-US" altLang="zh-CN" sz="1600" dirty="0"/>
              <a:t>- 1.20 </a:t>
            </a:r>
            <a:r>
              <a:rPr lang="zh-CN" altLang="en-US" sz="1600" dirty="0"/>
              <a:t>～ </a:t>
            </a:r>
            <a:r>
              <a:rPr lang="en-US" altLang="zh-CN" sz="1600" dirty="0"/>
              <a:t>- 0.60m </a:t>
            </a:r>
            <a:r>
              <a:rPr lang="zh-CN" altLang="en-US" sz="1600" dirty="0"/>
              <a:t>为杂填土；地基持力层在粉质黏土层内，</a:t>
            </a:r>
            <a:r>
              <a:rPr lang="zh-CN" altLang="en-US" sz="1600" dirty="0" smtClean="0"/>
              <a:t>基底</a:t>
            </a:r>
            <a:r>
              <a:rPr lang="zh-CN" altLang="en-US" sz="1600" dirty="0"/>
              <a:t>标高为</a:t>
            </a:r>
            <a:r>
              <a:rPr lang="en-US" altLang="zh-CN" sz="1600" dirty="0"/>
              <a:t>- 2.40m</a:t>
            </a:r>
            <a:r>
              <a:rPr lang="zh-CN" altLang="en-US" sz="1600" dirty="0"/>
              <a:t>；其下为约</a:t>
            </a:r>
            <a:r>
              <a:rPr lang="en-US" altLang="zh-CN" sz="1600" dirty="0"/>
              <a:t>11.00m </a:t>
            </a:r>
            <a:r>
              <a:rPr lang="zh-CN" altLang="en-US" sz="1600" dirty="0"/>
              <a:t>砂层，上面</a:t>
            </a:r>
            <a:r>
              <a:rPr lang="en-US" altLang="zh-CN" sz="1600" dirty="0"/>
              <a:t>5.00m </a:t>
            </a:r>
            <a:r>
              <a:rPr lang="zh-CN" altLang="en-US" sz="1600" dirty="0"/>
              <a:t>为细砂，下面</a:t>
            </a:r>
            <a:r>
              <a:rPr lang="en-US" altLang="zh-CN" sz="1600" dirty="0"/>
              <a:t>6.00m </a:t>
            </a:r>
            <a:r>
              <a:rPr lang="zh-CN" altLang="en-US" sz="1600" dirty="0"/>
              <a:t>为砾砂，</a:t>
            </a:r>
          </a:p>
          <a:p>
            <a:pPr>
              <a:lnSpc>
                <a:spcPct val="150000"/>
              </a:lnSpc>
            </a:pPr>
            <a:r>
              <a:rPr lang="zh-CN" altLang="en-US" sz="1600" dirty="0"/>
              <a:t>无软弱下卧层。地下水埋藏深度，在地面以下</a:t>
            </a:r>
            <a:r>
              <a:rPr lang="en-US" altLang="zh-CN" sz="1600" dirty="0"/>
              <a:t>3.00m </a:t>
            </a:r>
            <a:r>
              <a:rPr lang="zh-CN" altLang="en-US" sz="1600" dirty="0"/>
              <a:t>处。</a:t>
            </a:r>
          </a:p>
          <a:p>
            <a:pPr>
              <a:lnSpc>
                <a:spcPct val="150000"/>
              </a:lnSpc>
            </a:pPr>
            <a:r>
              <a:rPr lang="zh-CN" altLang="en-US" sz="1600" dirty="0"/>
              <a:t>（</a:t>
            </a:r>
            <a:r>
              <a:rPr lang="en-US" altLang="zh-CN" sz="1600" dirty="0"/>
              <a:t>3</a:t>
            </a:r>
            <a:r>
              <a:rPr lang="zh-CN" altLang="en-US" sz="1600" dirty="0"/>
              <a:t>）基础工程施工条件：</a:t>
            </a:r>
          </a:p>
          <a:p>
            <a:pPr>
              <a:lnSpc>
                <a:spcPct val="150000"/>
              </a:lnSpc>
            </a:pPr>
            <a:r>
              <a:rPr lang="zh-CN" altLang="en-US" sz="1600" dirty="0"/>
              <a:t>基础施工要严格依据甲方提供的基础设计施工图，施工期间必须照图施工；如有异</a:t>
            </a:r>
          </a:p>
          <a:p>
            <a:pPr>
              <a:lnSpc>
                <a:spcPct val="150000"/>
              </a:lnSpc>
            </a:pPr>
            <a:r>
              <a:rPr lang="zh-CN" altLang="en-US" sz="1600" dirty="0"/>
              <a:t>议，提前提出施工变更申请，并经相关部门（建设单位、设计单位、施工单位、监理单</a:t>
            </a:r>
          </a:p>
          <a:p>
            <a:pPr>
              <a:lnSpc>
                <a:spcPct val="150000"/>
              </a:lnSpc>
            </a:pPr>
            <a:r>
              <a:rPr lang="zh-CN" altLang="en-US" sz="1600" dirty="0"/>
              <a:t>位等）审核批准，不得在施工过程中擅自改动设计。基坑开挖作业已施工完毕，钎探与</a:t>
            </a:r>
          </a:p>
          <a:p>
            <a:pPr>
              <a:lnSpc>
                <a:spcPct val="150000"/>
              </a:lnSpc>
            </a:pPr>
            <a:r>
              <a:rPr lang="zh-CN" altLang="en-US" sz="1600" dirty="0"/>
              <a:t>验槽检验合格。基础结构布置如</a:t>
            </a:r>
            <a:r>
              <a:rPr lang="zh-CN" altLang="en-US" sz="1600" dirty="0" smtClean="0"/>
              <a:t>图所</a:t>
            </a:r>
            <a:r>
              <a:rPr lang="zh-CN" altLang="en-US" sz="1600" dirty="0"/>
              <a:t>示。</a:t>
            </a:r>
          </a:p>
        </p:txBody>
      </p:sp>
    </p:spTree>
    <p:extLst>
      <p:ext uri="{BB962C8B-B14F-4D97-AF65-F5344CB8AC3E}">
        <p14:creationId xmlns:p14="http://schemas.microsoft.com/office/powerpoint/2010/main" val="187042718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736345" y="1699936"/>
            <a:ext cx="6269841" cy="438582"/>
            <a:chOff x="1692322" y="2265757"/>
            <a:chExt cx="4204563" cy="438582"/>
          </a:xfrm>
        </p:grpSpPr>
        <p:sp>
          <p:nvSpPr>
            <p:cNvPr id="25" name="矩形 24">
              <a:extLst>
                <a:ext uri="{FF2B5EF4-FFF2-40B4-BE49-F238E27FC236}">
                  <a16:creationId xmlns:a16="http://schemas.microsoft.com/office/drawing/2014/main" id="{0FEFDFFA-00F7-4769-A60B-14B092E79073}"/>
                </a:ext>
              </a:extLst>
            </p:cNvPr>
            <p:cNvSpPr/>
            <p:nvPr/>
          </p:nvSpPr>
          <p:spPr>
            <a:xfrm>
              <a:off x="2326677" y="2265757"/>
              <a:ext cx="3570208" cy="438582"/>
            </a:xfrm>
            <a:prstGeom prst="rect">
              <a:avLst/>
            </a:prstGeom>
            <a:solidFill>
              <a:srgbClr val="C00000"/>
            </a:solidFill>
            <a:effectLst>
              <a:outerShdw blurRad="50800" dist="38100" dir="2700000" algn="tl" rotWithShape="0">
                <a:prstClr val="black">
                  <a:alpha val="40000"/>
                </a:prstClr>
              </a:outerShdw>
            </a:effectLst>
          </p:spPr>
          <p:txBody>
            <a:bodyPr wrap="square">
              <a:spAutoFit/>
            </a:bodyPr>
            <a:lstStyle/>
            <a:p>
              <a:pPr>
                <a:lnSpc>
                  <a:spcPts val="2700"/>
                </a:lnSpc>
                <a:spcAft>
                  <a:spcPts val="0"/>
                </a:spcAft>
                <a:tabLst>
                  <a:tab pos="2222500" algn="l"/>
                  <a:tab pos="3667125" algn="l"/>
                </a:tabLst>
              </a:pPr>
              <a:r>
                <a:rPr lang="zh-CN" altLang="en-US" sz="2400" dirty="0">
                  <a:solidFill>
                    <a:schemeClr val="bg1"/>
                  </a:solidFill>
                </a:rPr>
                <a:t>学习任务</a:t>
              </a:r>
              <a:r>
                <a:rPr lang="en-US" altLang="zh-CN" sz="2400" dirty="0">
                  <a:solidFill>
                    <a:schemeClr val="bg1"/>
                  </a:solidFill>
                </a:rPr>
                <a:t>1</a:t>
              </a:r>
              <a:r>
                <a:rPr lang="zh-CN" altLang="en-US" sz="2400" dirty="0">
                  <a:solidFill>
                    <a:schemeClr val="bg1"/>
                  </a:solidFill>
                </a:rPr>
                <a:t>　浅基础的类型与</a:t>
              </a:r>
              <a:r>
                <a:rPr lang="zh-CN" altLang="en-US" sz="2400" dirty="0" smtClean="0">
                  <a:solidFill>
                    <a:schemeClr val="bg1"/>
                  </a:solidFill>
                </a:rPr>
                <a:t>设计</a:t>
              </a:r>
              <a:endParaRPr lang="zh-CN" altLang="zh-CN" sz="2400" kern="1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p:cNvSpPr/>
            <p:nvPr/>
          </p:nvSpPr>
          <p:spPr>
            <a:xfrm>
              <a:off x="1692322" y="2266203"/>
              <a:ext cx="464024" cy="437690"/>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dirty="0">
                  <a:latin typeface="Century Gothic" panose="020B0502020202020204" pitchFamily="34" charset="0"/>
                  <a:ea typeface="微软雅黑" panose="020B0503020204020204" pitchFamily="34" charset="-122"/>
                  <a:sym typeface="Century Gothic" panose="020B0502020202020204" pitchFamily="34" charset="0"/>
                </a:rPr>
                <a:t>1</a:t>
              </a:r>
              <a:endParaRPr lang="zh-CN" altLang="en-US" sz="25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14" name="组合 13"/>
          <p:cNvGrpSpPr/>
          <p:nvPr/>
        </p:nvGrpSpPr>
        <p:grpSpPr>
          <a:xfrm>
            <a:off x="2736345" y="2599566"/>
            <a:ext cx="6187953" cy="438582"/>
            <a:chOff x="1692322" y="2817672"/>
            <a:chExt cx="4204563" cy="438582"/>
          </a:xfrm>
        </p:grpSpPr>
        <p:sp>
          <p:nvSpPr>
            <p:cNvPr id="27" name="矩形 26">
              <a:extLst>
                <a:ext uri="{FF2B5EF4-FFF2-40B4-BE49-F238E27FC236}">
                  <a16:creationId xmlns:a16="http://schemas.microsoft.com/office/drawing/2014/main" id="{18A7684C-4F83-4F15-85DB-3A7C49C4BD21}"/>
                </a:ext>
              </a:extLst>
            </p:cNvPr>
            <p:cNvSpPr/>
            <p:nvPr/>
          </p:nvSpPr>
          <p:spPr>
            <a:xfrm>
              <a:off x="2326677" y="2817672"/>
              <a:ext cx="3570208" cy="438582"/>
            </a:xfrm>
            <a:prstGeom prst="rect">
              <a:avLst/>
            </a:prstGeom>
            <a:solidFill>
              <a:srgbClr val="C00000"/>
            </a:solidFill>
            <a:effectLst>
              <a:outerShdw blurRad="50800" dist="38100" dir="2700000" algn="tl" rotWithShape="0">
                <a:prstClr val="black">
                  <a:alpha val="40000"/>
                </a:prstClr>
              </a:outerShdw>
            </a:effectLst>
          </p:spPr>
          <p:txBody>
            <a:bodyPr wrap="square">
              <a:spAutoFit/>
            </a:bodyPr>
            <a:lstStyle/>
            <a:p>
              <a:pPr>
                <a:lnSpc>
                  <a:spcPts val="2700"/>
                </a:lnSpc>
                <a:spcAft>
                  <a:spcPts val="0"/>
                </a:spcAft>
                <a:tabLst>
                  <a:tab pos="2222500" algn="l"/>
                  <a:tab pos="3667125" algn="l"/>
                </a:tabLst>
              </a:pPr>
              <a:r>
                <a:rPr lang="zh-CN" altLang="en-US" sz="2400" dirty="0">
                  <a:solidFill>
                    <a:schemeClr val="bg1"/>
                  </a:solidFill>
                </a:rPr>
                <a:t>学习任务</a:t>
              </a:r>
              <a:r>
                <a:rPr lang="en-US" altLang="zh-CN" sz="2400" dirty="0">
                  <a:solidFill>
                    <a:schemeClr val="bg1"/>
                  </a:solidFill>
                </a:rPr>
                <a:t>2</a:t>
              </a:r>
              <a:r>
                <a:rPr lang="zh-CN" altLang="en-US" sz="2400" dirty="0">
                  <a:solidFill>
                    <a:schemeClr val="bg1"/>
                  </a:solidFill>
                </a:rPr>
                <a:t>　无筋扩展基础</a:t>
              </a:r>
              <a:r>
                <a:rPr lang="zh-CN" altLang="en-US" sz="2400" dirty="0" smtClean="0">
                  <a:solidFill>
                    <a:schemeClr val="bg1"/>
                  </a:solidFill>
                </a:rPr>
                <a:t>施工</a:t>
              </a:r>
              <a:endParaRPr lang="zh-CN" altLang="zh-CN" sz="2400" kern="1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7" name="矩形 56"/>
            <p:cNvSpPr/>
            <p:nvPr/>
          </p:nvSpPr>
          <p:spPr>
            <a:xfrm>
              <a:off x="1692322" y="2818118"/>
              <a:ext cx="464024" cy="437690"/>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dirty="0">
                  <a:latin typeface="Century Gothic" panose="020B0502020202020204" pitchFamily="34" charset="0"/>
                  <a:ea typeface="微软雅黑" panose="020B0503020204020204" pitchFamily="34" charset="-122"/>
                  <a:sym typeface="Century Gothic" panose="020B0502020202020204" pitchFamily="34" charset="0"/>
                </a:rPr>
                <a:t>2</a:t>
              </a:r>
              <a:endParaRPr lang="zh-CN" altLang="en-US" sz="25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pic>
        <p:nvPicPr>
          <p:cNvPr id="64" name="Picture 12">
            <a:extLst>
              <a:ext uri="{FF2B5EF4-FFF2-40B4-BE49-F238E27FC236}">
                <a16:creationId xmlns:a16="http://schemas.microsoft.com/office/drawing/2014/main" id="{5A31B811-31B4-4DB4-908F-086E7118781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296187" y="6041426"/>
            <a:ext cx="1314247" cy="786178"/>
          </a:xfrm>
          <a:prstGeom prst="rect">
            <a:avLst/>
          </a:prstGeom>
          <a:effectLst>
            <a:outerShdw blurRad="50800" dist="63500" dir="2700000" sx="99000" sy="99000" algn="tl" rotWithShape="0">
              <a:prstClr val="black">
                <a:alpha val="30000"/>
              </a:prstClr>
            </a:outerShdw>
          </a:effectLst>
        </p:spPr>
      </p:pic>
      <p:sp>
        <p:nvSpPr>
          <p:cNvPr id="23" name="矩形 22"/>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1" name="矩形 20"/>
          <p:cNvSpPr/>
          <p:nvPr/>
        </p:nvSpPr>
        <p:spPr>
          <a:xfrm>
            <a:off x="2789649" y="538068"/>
            <a:ext cx="6612708" cy="707886"/>
          </a:xfrm>
          <a:prstGeom prst="rect">
            <a:avLst/>
          </a:prstGeom>
        </p:spPr>
        <p:txBody>
          <a:bodyPr wrap="none">
            <a:spAutoFit/>
          </a:bodyPr>
          <a:lstStyle/>
          <a:p>
            <a:pPr algn="ctr"/>
            <a:r>
              <a:rPr lang="zh-CN" altLang="en-US" sz="4000" b="1" dirty="0"/>
              <a:t>单元五         </a:t>
            </a:r>
            <a:r>
              <a:rPr lang="zh-CN" altLang="en-US" sz="4000" b="1" dirty="0" smtClean="0"/>
              <a:t>浅基础</a:t>
            </a:r>
            <a:r>
              <a:rPr lang="zh-CN" altLang="en-US" sz="4000" b="1" dirty="0"/>
              <a:t>工程施工</a:t>
            </a:r>
          </a:p>
        </p:txBody>
      </p:sp>
      <p:grpSp>
        <p:nvGrpSpPr>
          <p:cNvPr id="78" name="组合 77"/>
          <p:cNvGrpSpPr/>
          <p:nvPr/>
        </p:nvGrpSpPr>
        <p:grpSpPr>
          <a:xfrm>
            <a:off x="0" y="542076"/>
            <a:ext cx="12192000" cy="672574"/>
            <a:chOff x="0" y="555724"/>
            <a:chExt cx="12192000" cy="672574"/>
          </a:xfrm>
        </p:grpSpPr>
        <p:cxnSp>
          <p:nvCxnSpPr>
            <p:cNvPr id="73" name="直接连接符 72"/>
            <p:cNvCxnSpPr>
              <a:stCxn id="76" idx="3"/>
            </p:cNvCxnSpPr>
            <p:nvPr/>
          </p:nvCxnSpPr>
          <p:spPr>
            <a:xfrm>
              <a:off x="9648966" y="892011"/>
              <a:ext cx="2543034"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76" idx="1"/>
            </p:cNvCxnSpPr>
            <p:nvPr/>
          </p:nvCxnSpPr>
          <p:spPr>
            <a:xfrm>
              <a:off x="0" y="892011"/>
              <a:ext cx="216999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76" name="矩形 75"/>
            <p:cNvSpPr/>
            <p:nvPr/>
          </p:nvSpPr>
          <p:spPr>
            <a:xfrm>
              <a:off x="2169993" y="555724"/>
              <a:ext cx="7478973" cy="672574"/>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15" name="组合 14"/>
          <p:cNvGrpSpPr/>
          <p:nvPr/>
        </p:nvGrpSpPr>
        <p:grpSpPr>
          <a:xfrm>
            <a:off x="2736345" y="3543537"/>
            <a:ext cx="6245437" cy="438582"/>
            <a:chOff x="1692322" y="2817672"/>
            <a:chExt cx="4204563" cy="438582"/>
          </a:xfrm>
        </p:grpSpPr>
        <p:sp>
          <p:nvSpPr>
            <p:cNvPr id="16" name="矩形 15">
              <a:extLst>
                <a:ext uri="{FF2B5EF4-FFF2-40B4-BE49-F238E27FC236}">
                  <a16:creationId xmlns:a16="http://schemas.microsoft.com/office/drawing/2014/main" id="{18A7684C-4F83-4F15-85DB-3A7C49C4BD21}"/>
                </a:ext>
              </a:extLst>
            </p:cNvPr>
            <p:cNvSpPr/>
            <p:nvPr/>
          </p:nvSpPr>
          <p:spPr>
            <a:xfrm>
              <a:off x="2326677" y="2817672"/>
              <a:ext cx="3570208" cy="438582"/>
            </a:xfrm>
            <a:prstGeom prst="rect">
              <a:avLst/>
            </a:prstGeom>
            <a:solidFill>
              <a:srgbClr val="C00000"/>
            </a:solidFill>
            <a:effectLst>
              <a:outerShdw blurRad="50800" dist="38100" dir="2700000" algn="tl" rotWithShape="0">
                <a:prstClr val="black">
                  <a:alpha val="40000"/>
                </a:prstClr>
              </a:outerShdw>
            </a:effectLst>
          </p:spPr>
          <p:txBody>
            <a:bodyPr wrap="square">
              <a:spAutoFit/>
            </a:bodyPr>
            <a:lstStyle/>
            <a:p>
              <a:pPr>
                <a:lnSpc>
                  <a:spcPts val="2700"/>
                </a:lnSpc>
                <a:spcAft>
                  <a:spcPts val="0"/>
                </a:spcAft>
                <a:tabLst>
                  <a:tab pos="2222500" algn="l"/>
                  <a:tab pos="3667125" algn="l"/>
                </a:tabLst>
              </a:pPr>
              <a:r>
                <a:rPr lang="zh-CN" altLang="en-US" sz="2400" dirty="0">
                  <a:solidFill>
                    <a:schemeClr val="bg1"/>
                  </a:solidFill>
                </a:rPr>
                <a:t>学习任务</a:t>
              </a:r>
              <a:r>
                <a:rPr lang="en-US" altLang="zh-CN" sz="2400" dirty="0">
                  <a:solidFill>
                    <a:schemeClr val="bg1"/>
                  </a:solidFill>
                </a:rPr>
                <a:t>3</a:t>
              </a:r>
              <a:r>
                <a:rPr lang="zh-CN" altLang="en-US" sz="2400" dirty="0">
                  <a:solidFill>
                    <a:schemeClr val="bg1"/>
                  </a:solidFill>
                </a:rPr>
                <a:t>　钢筋混凝土基础</a:t>
              </a:r>
              <a:r>
                <a:rPr lang="zh-CN" altLang="en-US" sz="2400" dirty="0" smtClean="0">
                  <a:solidFill>
                    <a:schemeClr val="bg1"/>
                  </a:solidFill>
                </a:rPr>
                <a:t>施工</a:t>
              </a:r>
              <a:endParaRPr lang="zh-CN" altLang="zh-CN" sz="2400" kern="1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7" name="矩形 16"/>
            <p:cNvSpPr/>
            <p:nvPr/>
          </p:nvSpPr>
          <p:spPr>
            <a:xfrm>
              <a:off x="1692322" y="2818118"/>
              <a:ext cx="464024" cy="437690"/>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dirty="0" smtClean="0">
                  <a:latin typeface="Century Gothic" panose="020B0502020202020204" pitchFamily="34" charset="0"/>
                  <a:ea typeface="微软雅黑" panose="020B0503020204020204" pitchFamily="34" charset="-122"/>
                  <a:sym typeface="Century Gothic" panose="020B0502020202020204" pitchFamily="34" charset="0"/>
                </a:rPr>
                <a:t>3</a:t>
              </a:r>
              <a:endParaRPr lang="zh-CN" altLang="en-US" sz="25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Tree>
    <p:extLst>
      <p:ext uri="{BB962C8B-B14F-4D97-AF65-F5344CB8AC3E}">
        <p14:creationId xmlns:p14="http://schemas.microsoft.com/office/powerpoint/2010/main" val="181281988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childTnLst>
                                </p:cTn>
                              </p:par>
                              <p:par>
                                <p:cTn id="7" presetID="63" presetClass="path" presetSubtype="0" accel="50000" decel="50000" fill="hold" nodeType="withEffect">
                                  <p:stCondLst>
                                    <p:cond delay="0"/>
                                  </p:stCondLst>
                                  <p:childTnLst>
                                    <p:animMotion origin="layout" path="M -0.15469 -0.00486 L 0.41381 0.00186 " pathEditMode="relative" rAng="0" ptsTypes="AA">
                                      <p:cBhvr>
                                        <p:cTn id="8" dur="2000" fill="hold"/>
                                        <p:tgtEl>
                                          <p:spTgt spid="64"/>
                                        </p:tgtEl>
                                        <p:attrNameLst>
                                          <p:attrName>ppt_x</p:attrName>
                                          <p:attrName>ppt_y</p:attrName>
                                        </p:attrNameLst>
                                      </p:cBhvr>
                                      <p:rCtr x="28424" y="324"/>
                                    </p:animMotion>
                                  </p:childTnLst>
                                </p:cTn>
                              </p:par>
                            </p:childTnLst>
                          </p:cTn>
                        </p:par>
                        <p:par>
                          <p:cTn id="9" fill="hold">
                            <p:stCondLst>
                              <p:cond delay="2000"/>
                            </p:stCondLst>
                            <p:childTnLst>
                              <p:par>
                                <p:cTn id="10" presetID="16" presetClass="entr" presetSubtype="21" fill="hold" nodeType="afterEffect">
                                  <p:stCondLst>
                                    <p:cond delay="0"/>
                                  </p:stCondLst>
                                  <p:childTnLst>
                                    <p:set>
                                      <p:cBhvr>
                                        <p:cTn id="11" dur="1" fill="hold">
                                          <p:stCondLst>
                                            <p:cond delay="0"/>
                                          </p:stCondLst>
                                        </p:cTn>
                                        <p:tgtEl>
                                          <p:spTgt spid="78"/>
                                        </p:tgtEl>
                                        <p:attrNameLst>
                                          <p:attrName>style.visibility</p:attrName>
                                        </p:attrNameLst>
                                      </p:cBhvr>
                                      <p:to>
                                        <p:strVal val="visible"/>
                                      </p:to>
                                    </p:set>
                                    <p:animEffect transition="in" filter="barn(inVertical)">
                                      <p:cBhvr>
                                        <p:cTn id="12" dur="500"/>
                                        <p:tgtEl>
                                          <p:spTgt spid="78"/>
                                        </p:tgtEl>
                                      </p:cBhvr>
                                    </p:animEffect>
                                  </p:childTnLst>
                                </p:cTn>
                              </p:par>
                            </p:childTnLst>
                          </p:cTn>
                        </p:par>
                        <p:par>
                          <p:cTn id="13" fill="hold">
                            <p:stCondLst>
                              <p:cond delay="2500"/>
                            </p:stCondLst>
                            <p:childTnLst>
                              <p:par>
                                <p:cTn id="14" presetID="53" presetClass="entr" presetSubtype="16"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p:cTn id="16" dur="500" fill="hold"/>
                                        <p:tgtEl>
                                          <p:spTgt spid="21"/>
                                        </p:tgtEl>
                                        <p:attrNameLst>
                                          <p:attrName>ppt_w</p:attrName>
                                        </p:attrNameLst>
                                      </p:cBhvr>
                                      <p:tavLst>
                                        <p:tav tm="0">
                                          <p:val>
                                            <p:fltVal val="0"/>
                                          </p:val>
                                        </p:tav>
                                        <p:tav tm="100000">
                                          <p:val>
                                            <p:strVal val="#ppt_w"/>
                                          </p:val>
                                        </p:tav>
                                      </p:tavLst>
                                    </p:anim>
                                    <p:anim calcmode="lin" valueType="num">
                                      <p:cBhvr>
                                        <p:cTn id="17" dur="500" fill="hold"/>
                                        <p:tgtEl>
                                          <p:spTgt spid="21"/>
                                        </p:tgtEl>
                                        <p:attrNameLst>
                                          <p:attrName>ppt_h</p:attrName>
                                        </p:attrNameLst>
                                      </p:cBhvr>
                                      <p:tavLst>
                                        <p:tav tm="0">
                                          <p:val>
                                            <p:fltVal val="0"/>
                                          </p:val>
                                        </p:tav>
                                        <p:tav tm="100000">
                                          <p:val>
                                            <p:strVal val="#ppt_h"/>
                                          </p:val>
                                        </p:tav>
                                      </p:tavLst>
                                    </p:anim>
                                    <p:animEffect transition="in" filter="fade">
                                      <p:cBhvr>
                                        <p:cTn id="18" dur="500"/>
                                        <p:tgtEl>
                                          <p:spTgt spid="21"/>
                                        </p:tgtEl>
                                      </p:cBhvr>
                                    </p:animEffect>
                                  </p:childTnLst>
                                </p:cTn>
                              </p:par>
                            </p:childTnLst>
                          </p:cTn>
                        </p:par>
                        <p:par>
                          <p:cTn id="19" fill="hold">
                            <p:stCondLst>
                              <p:cond delay="3000"/>
                            </p:stCondLst>
                            <p:childTnLst>
                              <p:par>
                                <p:cTn id="20" presetID="12" presetClass="entr" presetSubtype="4"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p:tgtEl>
                                          <p:spTgt spid="12"/>
                                        </p:tgtEl>
                                        <p:attrNameLst>
                                          <p:attrName>ppt_y</p:attrName>
                                        </p:attrNameLst>
                                      </p:cBhvr>
                                      <p:tavLst>
                                        <p:tav tm="0">
                                          <p:val>
                                            <p:strVal val="#ppt_y+#ppt_h*1.125000"/>
                                          </p:val>
                                        </p:tav>
                                        <p:tav tm="100000">
                                          <p:val>
                                            <p:strVal val="#ppt_y"/>
                                          </p:val>
                                        </p:tav>
                                      </p:tavLst>
                                    </p:anim>
                                    <p:animEffect transition="in" filter="wipe(up)">
                                      <p:cBhvr>
                                        <p:cTn id="23" dur="500"/>
                                        <p:tgtEl>
                                          <p:spTgt spid="12"/>
                                        </p:tgtEl>
                                      </p:cBhvr>
                                    </p:animEffect>
                                  </p:childTnLst>
                                </p:cTn>
                              </p:par>
                            </p:childTnLst>
                          </p:cTn>
                        </p:par>
                        <p:par>
                          <p:cTn id="24" fill="hold">
                            <p:stCondLst>
                              <p:cond delay="3500"/>
                            </p:stCondLst>
                            <p:childTnLst>
                              <p:par>
                                <p:cTn id="25" presetID="12" presetClass="entr" presetSubtype="4"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p:tgtEl>
                                          <p:spTgt spid="14"/>
                                        </p:tgtEl>
                                        <p:attrNameLst>
                                          <p:attrName>ppt_y</p:attrName>
                                        </p:attrNameLst>
                                      </p:cBhvr>
                                      <p:tavLst>
                                        <p:tav tm="0">
                                          <p:val>
                                            <p:strVal val="#ppt_y+#ppt_h*1.125000"/>
                                          </p:val>
                                        </p:tav>
                                        <p:tav tm="100000">
                                          <p:val>
                                            <p:strVal val="#ppt_y"/>
                                          </p:val>
                                        </p:tav>
                                      </p:tavLst>
                                    </p:anim>
                                    <p:animEffect transition="in" filter="wipe(up)">
                                      <p:cBhvr>
                                        <p:cTn id="28" dur="500"/>
                                        <p:tgtEl>
                                          <p:spTgt spid="14"/>
                                        </p:tgtEl>
                                      </p:cBhvr>
                                    </p:animEffect>
                                  </p:childTnLst>
                                </p:cTn>
                              </p:par>
                            </p:childTnLst>
                          </p:cTn>
                        </p:par>
                        <p:par>
                          <p:cTn id="29" fill="hold">
                            <p:stCondLst>
                              <p:cond delay="4000"/>
                            </p:stCondLst>
                            <p:childTnLst>
                              <p:par>
                                <p:cTn id="30" presetID="12" presetClass="entr" presetSubtype="4"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p:tgtEl>
                                          <p:spTgt spid="15"/>
                                        </p:tgtEl>
                                        <p:attrNameLst>
                                          <p:attrName>ppt_y</p:attrName>
                                        </p:attrNameLst>
                                      </p:cBhvr>
                                      <p:tavLst>
                                        <p:tav tm="0">
                                          <p:val>
                                            <p:strVal val="#ppt_y+#ppt_h*1.125000"/>
                                          </p:val>
                                        </p:tav>
                                        <p:tav tm="100000">
                                          <p:val>
                                            <p:strVal val="#ppt_y"/>
                                          </p:val>
                                        </p:tav>
                                      </p:tavLst>
                                    </p:anim>
                                    <p:animEffect transition="in" filter="wipe(up)">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pic>
        <p:nvPicPr>
          <p:cNvPr id="2" name="图片 1"/>
          <p:cNvPicPr>
            <a:picLocks noChangeAspect="1"/>
          </p:cNvPicPr>
          <p:nvPr/>
        </p:nvPicPr>
        <p:blipFill>
          <a:blip r:embed="rId3"/>
          <a:stretch>
            <a:fillRect/>
          </a:stretch>
        </p:blipFill>
        <p:spPr>
          <a:xfrm>
            <a:off x="1947430" y="1329841"/>
            <a:ext cx="7715250" cy="4476750"/>
          </a:xfrm>
          <a:prstGeom prst="rect">
            <a:avLst/>
          </a:prstGeom>
        </p:spPr>
      </p:pic>
      <p:sp>
        <p:nvSpPr>
          <p:cNvPr id="5" name="矩形 4"/>
          <p:cNvSpPr/>
          <p:nvPr/>
        </p:nvSpPr>
        <p:spPr>
          <a:xfrm>
            <a:off x="3843024" y="6035754"/>
            <a:ext cx="2723823" cy="369332"/>
          </a:xfrm>
          <a:prstGeom prst="rect">
            <a:avLst/>
          </a:prstGeom>
        </p:spPr>
        <p:txBody>
          <a:bodyPr wrap="none">
            <a:spAutoFit/>
          </a:bodyPr>
          <a:lstStyle/>
          <a:p>
            <a:r>
              <a:rPr lang="zh-CN" altLang="en-US" dirty="0">
                <a:solidFill>
                  <a:srgbClr val="0070C0"/>
                </a:solidFill>
              </a:rPr>
              <a:t>某学生公寓楼基础平面图</a:t>
            </a:r>
          </a:p>
        </p:txBody>
      </p:sp>
    </p:spTree>
    <p:extLst>
      <p:ext uri="{BB962C8B-B14F-4D97-AF65-F5344CB8AC3E}">
        <p14:creationId xmlns:p14="http://schemas.microsoft.com/office/powerpoint/2010/main" val="274200012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p:cNvSpPr/>
          <p:nvPr/>
        </p:nvSpPr>
        <p:spPr>
          <a:xfrm>
            <a:off x="1157785" y="1234667"/>
            <a:ext cx="1335622" cy="369332"/>
          </a:xfrm>
          <a:prstGeom prst="rect">
            <a:avLst/>
          </a:prstGeom>
        </p:spPr>
        <p:txBody>
          <a:bodyPr wrap="none">
            <a:spAutoFit/>
          </a:bodyPr>
          <a:lstStyle/>
          <a:p>
            <a:r>
              <a:rPr lang="en-US" altLang="zh-CN" dirty="0">
                <a:solidFill>
                  <a:srgbClr val="0070C0"/>
                </a:solidFill>
              </a:rPr>
              <a:t>2. </a:t>
            </a:r>
            <a:r>
              <a:rPr lang="zh-CN" altLang="en-US" dirty="0">
                <a:solidFill>
                  <a:srgbClr val="0070C0"/>
                </a:solidFill>
              </a:rPr>
              <a:t>工作项目</a:t>
            </a:r>
          </a:p>
        </p:txBody>
      </p:sp>
      <p:sp>
        <p:nvSpPr>
          <p:cNvPr id="16" name="矩形 15"/>
          <p:cNvSpPr/>
          <p:nvPr/>
        </p:nvSpPr>
        <p:spPr>
          <a:xfrm>
            <a:off x="1246910" y="1946504"/>
            <a:ext cx="5120640" cy="2308324"/>
          </a:xfrm>
          <a:prstGeom prst="rect">
            <a:avLst/>
          </a:prstGeom>
        </p:spPr>
        <p:txBody>
          <a:bodyPr wrap="square">
            <a:spAutoFit/>
          </a:bodyPr>
          <a:lstStyle/>
          <a:p>
            <a:pPr>
              <a:lnSpc>
                <a:spcPct val="150000"/>
              </a:lnSpc>
            </a:pPr>
            <a:r>
              <a:rPr lang="zh-CN" altLang="en-US" sz="1600" dirty="0"/>
              <a:t>①施工前期</a:t>
            </a:r>
            <a:r>
              <a:rPr lang="zh-CN" altLang="en-US" sz="1600" dirty="0" smtClean="0"/>
              <a:t>准备；</a:t>
            </a:r>
            <a:endParaRPr lang="en-US" altLang="zh-CN" sz="1600" dirty="0" smtClean="0"/>
          </a:p>
          <a:p>
            <a:pPr>
              <a:lnSpc>
                <a:spcPct val="150000"/>
              </a:lnSpc>
            </a:pPr>
            <a:r>
              <a:rPr lang="zh-CN" altLang="en-US" sz="1600" dirty="0" smtClean="0"/>
              <a:t>②</a:t>
            </a:r>
            <a:r>
              <a:rPr lang="zh-CN" altLang="en-US" sz="1600" dirty="0"/>
              <a:t>施工工艺流程规划</a:t>
            </a:r>
            <a:r>
              <a:rPr lang="zh-CN" altLang="en-US" sz="1600" dirty="0" smtClean="0"/>
              <a:t>；</a:t>
            </a:r>
            <a:endParaRPr lang="en-US" altLang="zh-CN" sz="1600" dirty="0" smtClean="0"/>
          </a:p>
          <a:p>
            <a:pPr>
              <a:lnSpc>
                <a:spcPct val="150000"/>
              </a:lnSpc>
            </a:pPr>
            <a:r>
              <a:rPr lang="zh-CN" altLang="en-US" sz="1600" dirty="0" smtClean="0"/>
              <a:t>③</a:t>
            </a:r>
            <a:r>
              <a:rPr lang="zh-CN" altLang="en-US" sz="1600" dirty="0"/>
              <a:t>施工组织实施</a:t>
            </a:r>
            <a:r>
              <a:rPr lang="zh-CN" altLang="en-US" sz="1600" dirty="0" smtClean="0"/>
              <a:t>；</a:t>
            </a:r>
            <a:endParaRPr lang="en-US" altLang="zh-CN" sz="1600" dirty="0" smtClean="0"/>
          </a:p>
          <a:p>
            <a:pPr>
              <a:lnSpc>
                <a:spcPct val="150000"/>
              </a:lnSpc>
            </a:pPr>
            <a:r>
              <a:rPr lang="zh-CN" altLang="en-US" sz="1600" dirty="0" smtClean="0"/>
              <a:t>④</a:t>
            </a:r>
            <a:r>
              <a:rPr lang="zh-CN" altLang="en-US" sz="1600" dirty="0"/>
              <a:t>施工质量与安全</a:t>
            </a:r>
            <a:r>
              <a:rPr lang="zh-CN" altLang="en-US" sz="1600" dirty="0" smtClean="0"/>
              <a:t>控制；</a:t>
            </a:r>
            <a:endParaRPr lang="en-US" altLang="zh-CN" sz="1600" dirty="0" smtClean="0"/>
          </a:p>
          <a:p>
            <a:pPr>
              <a:lnSpc>
                <a:spcPct val="150000"/>
              </a:lnSpc>
            </a:pPr>
            <a:r>
              <a:rPr lang="zh-CN" altLang="en-US" sz="1600" dirty="0" smtClean="0"/>
              <a:t>⑤</a:t>
            </a:r>
            <a:r>
              <a:rPr lang="zh-CN" altLang="en-US" sz="1600" dirty="0"/>
              <a:t>工程检验与评价</a:t>
            </a:r>
            <a:r>
              <a:rPr lang="zh-CN" altLang="en-US" sz="1600" dirty="0" smtClean="0"/>
              <a:t>；</a:t>
            </a:r>
            <a:endParaRPr lang="en-US" altLang="zh-CN" sz="1600" dirty="0" smtClean="0"/>
          </a:p>
          <a:p>
            <a:pPr>
              <a:lnSpc>
                <a:spcPct val="150000"/>
              </a:lnSpc>
            </a:pPr>
            <a:r>
              <a:rPr lang="zh-CN" altLang="en-US" sz="1600" dirty="0" smtClean="0"/>
              <a:t>⑥</a:t>
            </a:r>
            <a:r>
              <a:rPr lang="zh-CN" altLang="en-US" sz="1600" dirty="0"/>
              <a:t>工程资料整理。</a:t>
            </a:r>
          </a:p>
        </p:txBody>
      </p:sp>
    </p:spTree>
    <p:extLst>
      <p:ext uri="{BB962C8B-B14F-4D97-AF65-F5344CB8AC3E}">
        <p14:creationId xmlns:p14="http://schemas.microsoft.com/office/powerpoint/2010/main" val="121288743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p:cNvSpPr/>
          <p:nvPr/>
        </p:nvSpPr>
        <p:spPr>
          <a:xfrm>
            <a:off x="1157785" y="1234667"/>
            <a:ext cx="1335622" cy="369332"/>
          </a:xfrm>
          <a:prstGeom prst="rect">
            <a:avLst/>
          </a:prstGeom>
        </p:spPr>
        <p:txBody>
          <a:bodyPr wrap="none">
            <a:spAutoFit/>
          </a:bodyPr>
          <a:lstStyle/>
          <a:p>
            <a:r>
              <a:rPr lang="en-US" altLang="zh-CN" dirty="0">
                <a:solidFill>
                  <a:srgbClr val="0070C0"/>
                </a:solidFill>
              </a:rPr>
              <a:t>3. </a:t>
            </a:r>
            <a:r>
              <a:rPr lang="zh-CN" altLang="en-US" dirty="0">
                <a:solidFill>
                  <a:srgbClr val="0070C0"/>
                </a:solidFill>
              </a:rPr>
              <a:t>工作手段</a:t>
            </a:r>
          </a:p>
        </p:txBody>
      </p:sp>
      <p:sp>
        <p:nvSpPr>
          <p:cNvPr id="16" name="矩形 15"/>
          <p:cNvSpPr/>
          <p:nvPr/>
        </p:nvSpPr>
        <p:spPr>
          <a:xfrm>
            <a:off x="1157785" y="1603999"/>
            <a:ext cx="10341032" cy="1200329"/>
          </a:xfrm>
          <a:prstGeom prst="rect">
            <a:avLst/>
          </a:prstGeom>
        </p:spPr>
        <p:txBody>
          <a:bodyPr wrap="square">
            <a:spAutoFit/>
          </a:bodyPr>
          <a:lstStyle/>
          <a:p>
            <a:pPr>
              <a:lnSpc>
                <a:spcPct val="150000"/>
              </a:lnSpc>
            </a:pPr>
            <a:r>
              <a:rPr lang="en-US" altLang="zh-CN" sz="1600" dirty="0"/>
              <a:t>《</a:t>
            </a:r>
            <a:r>
              <a:rPr lang="zh-CN" altLang="en-US" sz="1600" dirty="0"/>
              <a:t>建筑地基基础设计规范</a:t>
            </a:r>
            <a:r>
              <a:rPr lang="en-US" altLang="zh-CN" sz="1600" dirty="0"/>
              <a:t>》</a:t>
            </a:r>
            <a:r>
              <a:rPr lang="zh-CN" altLang="en-US" sz="1600" dirty="0"/>
              <a:t>（</a:t>
            </a:r>
            <a:r>
              <a:rPr lang="en-US" altLang="zh-CN" sz="1600" dirty="0"/>
              <a:t>GB 50007—2011</a:t>
            </a:r>
            <a:r>
              <a:rPr lang="zh-CN" altLang="en-US" sz="1600" dirty="0"/>
              <a:t>）、</a:t>
            </a:r>
            <a:r>
              <a:rPr lang="en-US" altLang="zh-CN" sz="1600" dirty="0"/>
              <a:t>《</a:t>
            </a:r>
            <a:r>
              <a:rPr lang="zh-CN" altLang="en-US" sz="1600" dirty="0"/>
              <a:t>建筑地基基础工程施工质量验收</a:t>
            </a:r>
            <a:r>
              <a:rPr lang="zh-CN" altLang="en-US" sz="1600" dirty="0" smtClean="0"/>
              <a:t>规范</a:t>
            </a:r>
            <a:r>
              <a:rPr lang="en-US" altLang="zh-CN" sz="1600" dirty="0"/>
              <a:t>》</a:t>
            </a:r>
            <a:r>
              <a:rPr lang="zh-CN" altLang="en-US" sz="1600" dirty="0"/>
              <a:t>（</a:t>
            </a:r>
            <a:r>
              <a:rPr lang="en-US" altLang="zh-CN" sz="1600" dirty="0"/>
              <a:t>GB 50202—2002</a:t>
            </a:r>
            <a:r>
              <a:rPr lang="zh-CN" altLang="en-US" sz="1600" dirty="0"/>
              <a:t>）、场地工程地质勘察报告、基础施工图、砖、混合砂浆、</a:t>
            </a:r>
            <a:r>
              <a:rPr lang="zh-CN" altLang="en-US" sz="1600" dirty="0" smtClean="0"/>
              <a:t>混凝土</a:t>
            </a:r>
            <a:r>
              <a:rPr lang="zh-CN" altLang="en-US" sz="1600" dirty="0"/>
              <a:t>、钢筋、模板、振捣器、测量仪器、钢尺、铁锤、铁钉、铁锹、手推车、工程线等。</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8656" y="2603787"/>
            <a:ext cx="4891057" cy="3567812"/>
          </a:xfrm>
          <a:prstGeom prst="rect">
            <a:avLst/>
          </a:prstGeom>
        </p:spPr>
      </p:pic>
      <p:sp>
        <p:nvSpPr>
          <p:cNvPr id="3" name="矩形 2"/>
          <p:cNvSpPr/>
          <p:nvPr/>
        </p:nvSpPr>
        <p:spPr>
          <a:xfrm>
            <a:off x="5889558" y="6171599"/>
            <a:ext cx="2159566" cy="307777"/>
          </a:xfrm>
          <a:prstGeom prst="rect">
            <a:avLst/>
          </a:prstGeom>
        </p:spPr>
        <p:txBody>
          <a:bodyPr wrap="none">
            <a:spAutoFit/>
          </a:bodyPr>
          <a:lstStyle/>
          <a:p>
            <a:r>
              <a:rPr lang="zh-CN" altLang="en-US" sz="1400" dirty="0">
                <a:solidFill>
                  <a:srgbClr val="0070C0"/>
                </a:solidFill>
              </a:rPr>
              <a:t>某学生公寓楼基础剖面图</a:t>
            </a:r>
          </a:p>
        </p:txBody>
      </p:sp>
    </p:spTree>
    <p:extLst>
      <p:ext uri="{BB962C8B-B14F-4D97-AF65-F5344CB8AC3E}">
        <p14:creationId xmlns:p14="http://schemas.microsoft.com/office/powerpoint/2010/main" val="369879445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p:cNvSpPr/>
          <p:nvPr/>
        </p:nvSpPr>
        <p:spPr>
          <a:xfrm>
            <a:off x="1319573" y="1607949"/>
            <a:ext cx="1620957" cy="338554"/>
          </a:xfrm>
          <a:prstGeom prst="rect">
            <a:avLst/>
          </a:prstGeom>
        </p:spPr>
        <p:txBody>
          <a:bodyPr wrap="none">
            <a:spAutoFit/>
          </a:bodyPr>
          <a:lstStyle/>
          <a:p>
            <a:r>
              <a:rPr lang="zh-CN" altLang="en-US" sz="1600" dirty="0">
                <a:solidFill>
                  <a:srgbClr val="0070C0"/>
                </a:solidFill>
              </a:rPr>
              <a:t>（一）技术准备</a:t>
            </a:r>
          </a:p>
        </p:txBody>
      </p:sp>
      <p:sp>
        <p:nvSpPr>
          <p:cNvPr id="16" name="矩形 15"/>
          <p:cNvSpPr/>
          <p:nvPr/>
        </p:nvSpPr>
        <p:spPr>
          <a:xfrm>
            <a:off x="1246910" y="1946504"/>
            <a:ext cx="5120640" cy="2308324"/>
          </a:xfrm>
          <a:prstGeom prst="rect">
            <a:avLst/>
          </a:prstGeom>
        </p:spPr>
        <p:txBody>
          <a:bodyPr wrap="square">
            <a:spAutoFit/>
          </a:bodyPr>
          <a:lstStyle/>
          <a:p>
            <a:pPr>
              <a:lnSpc>
                <a:spcPct val="150000"/>
              </a:lnSpc>
            </a:pPr>
            <a:r>
              <a:rPr lang="zh-CN" altLang="en-US" sz="1600" dirty="0"/>
              <a:t>（</a:t>
            </a:r>
            <a:r>
              <a:rPr lang="en-US" altLang="zh-CN" sz="1600" dirty="0"/>
              <a:t>1</a:t>
            </a:r>
            <a:r>
              <a:rPr lang="zh-CN" altLang="en-US" sz="1600" dirty="0"/>
              <a:t>）收集地质勘探报告。</a:t>
            </a:r>
          </a:p>
          <a:p>
            <a:pPr>
              <a:lnSpc>
                <a:spcPct val="150000"/>
              </a:lnSpc>
            </a:pPr>
            <a:r>
              <a:rPr lang="zh-CN" altLang="en-US" sz="1600" dirty="0"/>
              <a:t>（</a:t>
            </a:r>
            <a:r>
              <a:rPr lang="en-US" altLang="zh-CN" sz="1600" dirty="0"/>
              <a:t>2</a:t>
            </a:r>
            <a:r>
              <a:rPr lang="zh-CN" altLang="en-US" sz="1600" dirty="0"/>
              <a:t>）熟悉地基与基础工程施工验收规范。</a:t>
            </a:r>
          </a:p>
          <a:p>
            <a:pPr>
              <a:lnSpc>
                <a:spcPct val="150000"/>
              </a:lnSpc>
            </a:pPr>
            <a:r>
              <a:rPr lang="zh-CN" altLang="en-US" sz="1600" dirty="0"/>
              <a:t>（</a:t>
            </a:r>
            <a:r>
              <a:rPr lang="en-US" altLang="zh-CN" sz="1600" dirty="0"/>
              <a:t>3</a:t>
            </a:r>
            <a:r>
              <a:rPr lang="zh-CN" altLang="en-US" sz="1600" dirty="0"/>
              <a:t>）熟悉基础工程施工图纸。</a:t>
            </a:r>
          </a:p>
          <a:p>
            <a:pPr>
              <a:lnSpc>
                <a:spcPct val="150000"/>
              </a:lnSpc>
            </a:pPr>
            <a:r>
              <a:rPr lang="zh-CN" altLang="en-US" sz="1600" dirty="0"/>
              <a:t>（</a:t>
            </a:r>
            <a:r>
              <a:rPr lang="en-US" altLang="zh-CN" sz="1600" dirty="0"/>
              <a:t>4</a:t>
            </a:r>
            <a:r>
              <a:rPr lang="zh-CN" altLang="en-US" sz="1600" dirty="0"/>
              <a:t>）编制基础施工方案并报批。</a:t>
            </a:r>
          </a:p>
          <a:p>
            <a:pPr>
              <a:lnSpc>
                <a:spcPct val="150000"/>
              </a:lnSpc>
            </a:pPr>
            <a:r>
              <a:rPr lang="zh-CN" altLang="en-US" sz="1600" dirty="0"/>
              <a:t>（</a:t>
            </a:r>
            <a:r>
              <a:rPr lang="en-US" altLang="zh-CN" sz="1600" dirty="0"/>
              <a:t>5</a:t>
            </a:r>
            <a:r>
              <a:rPr lang="zh-CN" altLang="en-US" sz="1600" dirty="0"/>
              <a:t>）做好钎探与验槽工作。</a:t>
            </a:r>
          </a:p>
          <a:p>
            <a:pPr>
              <a:lnSpc>
                <a:spcPct val="150000"/>
              </a:lnSpc>
            </a:pPr>
            <a:r>
              <a:rPr lang="zh-CN" altLang="en-US" sz="1600" dirty="0"/>
              <a:t>（</a:t>
            </a:r>
            <a:r>
              <a:rPr lang="en-US" altLang="zh-CN" sz="1600" dirty="0"/>
              <a:t>6</a:t>
            </a:r>
            <a:r>
              <a:rPr lang="zh-CN" altLang="en-US" sz="1600" dirty="0"/>
              <a:t>）做好施工前的技术交底。</a:t>
            </a:r>
          </a:p>
        </p:txBody>
      </p:sp>
      <p:sp>
        <p:nvSpPr>
          <p:cNvPr id="2" name="矩形 1"/>
          <p:cNvSpPr/>
          <p:nvPr/>
        </p:nvSpPr>
        <p:spPr>
          <a:xfrm>
            <a:off x="1005385" y="1207615"/>
            <a:ext cx="2249334" cy="400110"/>
          </a:xfrm>
          <a:prstGeom prst="rect">
            <a:avLst/>
          </a:prstGeom>
        </p:spPr>
        <p:txBody>
          <a:bodyPr wrap="none">
            <a:spAutoFit/>
          </a:bodyPr>
          <a:lstStyle/>
          <a:p>
            <a:r>
              <a:rPr lang="zh-CN" altLang="en-US" sz="2000" b="1" dirty="0">
                <a:solidFill>
                  <a:srgbClr val="0070C0"/>
                </a:solidFill>
              </a:rPr>
              <a:t>二、施工前期准备</a:t>
            </a:r>
          </a:p>
        </p:txBody>
      </p:sp>
    </p:spTree>
    <p:extLst>
      <p:ext uri="{BB962C8B-B14F-4D97-AF65-F5344CB8AC3E}">
        <p14:creationId xmlns:p14="http://schemas.microsoft.com/office/powerpoint/2010/main" val="178587500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p:cNvSpPr/>
          <p:nvPr/>
        </p:nvSpPr>
        <p:spPr>
          <a:xfrm>
            <a:off x="1319573" y="1607949"/>
            <a:ext cx="2031325" cy="338554"/>
          </a:xfrm>
          <a:prstGeom prst="rect">
            <a:avLst/>
          </a:prstGeom>
        </p:spPr>
        <p:txBody>
          <a:bodyPr wrap="none">
            <a:spAutoFit/>
          </a:bodyPr>
          <a:lstStyle/>
          <a:p>
            <a:r>
              <a:rPr lang="zh-CN" altLang="en-US" sz="1600" dirty="0">
                <a:solidFill>
                  <a:srgbClr val="0070C0"/>
                </a:solidFill>
              </a:rPr>
              <a:t>（二）确定施工参数</a:t>
            </a:r>
          </a:p>
        </p:txBody>
      </p:sp>
      <p:sp>
        <p:nvSpPr>
          <p:cNvPr id="16" name="矩形 15"/>
          <p:cNvSpPr/>
          <p:nvPr/>
        </p:nvSpPr>
        <p:spPr>
          <a:xfrm>
            <a:off x="1246910" y="1946504"/>
            <a:ext cx="5120640" cy="419474"/>
          </a:xfrm>
          <a:prstGeom prst="rect">
            <a:avLst/>
          </a:prstGeom>
        </p:spPr>
        <p:txBody>
          <a:bodyPr wrap="square">
            <a:spAutoFit/>
          </a:bodyPr>
          <a:lstStyle/>
          <a:p>
            <a:pPr>
              <a:lnSpc>
                <a:spcPct val="150000"/>
              </a:lnSpc>
            </a:pPr>
            <a:r>
              <a:rPr lang="zh-CN" altLang="en-US" sz="1600" dirty="0"/>
              <a:t>基础工程主要施工参数见表</a:t>
            </a:r>
          </a:p>
        </p:txBody>
      </p:sp>
      <p:sp>
        <p:nvSpPr>
          <p:cNvPr id="2" name="矩形 1"/>
          <p:cNvSpPr/>
          <p:nvPr/>
        </p:nvSpPr>
        <p:spPr>
          <a:xfrm>
            <a:off x="1005385" y="1207615"/>
            <a:ext cx="2249334" cy="400110"/>
          </a:xfrm>
          <a:prstGeom prst="rect">
            <a:avLst/>
          </a:prstGeom>
        </p:spPr>
        <p:txBody>
          <a:bodyPr wrap="none">
            <a:spAutoFit/>
          </a:bodyPr>
          <a:lstStyle/>
          <a:p>
            <a:r>
              <a:rPr lang="zh-CN" altLang="en-US" sz="2000" b="1" dirty="0">
                <a:solidFill>
                  <a:srgbClr val="0070C0"/>
                </a:solidFill>
              </a:rPr>
              <a:t>二、施工前期准备</a:t>
            </a:r>
          </a:p>
        </p:txBody>
      </p:sp>
      <p:pic>
        <p:nvPicPr>
          <p:cNvPr id="5" name="图片 4"/>
          <p:cNvPicPr>
            <a:picLocks noChangeAspect="1"/>
          </p:cNvPicPr>
          <p:nvPr/>
        </p:nvPicPr>
        <p:blipFill>
          <a:blip r:embed="rId3"/>
          <a:stretch>
            <a:fillRect/>
          </a:stretch>
        </p:blipFill>
        <p:spPr>
          <a:xfrm>
            <a:off x="1662372" y="2453181"/>
            <a:ext cx="7753350" cy="3667125"/>
          </a:xfrm>
          <a:prstGeom prst="rect">
            <a:avLst/>
          </a:prstGeom>
        </p:spPr>
      </p:pic>
      <p:sp>
        <p:nvSpPr>
          <p:cNvPr id="6" name="矩形 5"/>
          <p:cNvSpPr/>
          <p:nvPr/>
        </p:nvSpPr>
        <p:spPr>
          <a:xfrm>
            <a:off x="3405298" y="6219702"/>
            <a:ext cx="1826141" cy="338554"/>
          </a:xfrm>
          <a:prstGeom prst="rect">
            <a:avLst/>
          </a:prstGeom>
        </p:spPr>
        <p:txBody>
          <a:bodyPr wrap="none">
            <a:spAutoFit/>
          </a:bodyPr>
          <a:lstStyle/>
          <a:p>
            <a:r>
              <a:rPr lang="zh-CN" altLang="en-US" sz="1600" dirty="0">
                <a:solidFill>
                  <a:srgbClr val="0070C0"/>
                </a:solidFill>
              </a:rPr>
              <a:t>基础工程施工参数</a:t>
            </a:r>
          </a:p>
        </p:txBody>
      </p:sp>
    </p:spTree>
    <p:extLst>
      <p:ext uri="{BB962C8B-B14F-4D97-AF65-F5344CB8AC3E}">
        <p14:creationId xmlns:p14="http://schemas.microsoft.com/office/powerpoint/2010/main" val="128214378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p:cNvSpPr/>
          <p:nvPr/>
        </p:nvSpPr>
        <p:spPr>
          <a:xfrm>
            <a:off x="1319573" y="1607949"/>
            <a:ext cx="1620957" cy="338554"/>
          </a:xfrm>
          <a:prstGeom prst="rect">
            <a:avLst/>
          </a:prstGeom>
        </p:spPr>
        <p:txBody>
          <a:bodyPr wrap="none">
            <a:spAutoFit/>
          </a:bodyPr>
          <a:lstStyle/>
          <a:p>
            <a:r>
              <a:rPr lang="zh-CN" altLang="en-US" sz="1600" dirty="0">
                <a:solidFill>
                  <a:srgbClr val="0070C0"/>
                </a:solidFill>
              </a:rPr>
              <a:t>（三）材料准备</a:t>
            </a:r>
          </a:p>
        </p:txBody>
      </p:sp>
      <p:sp>
        <p:nvSpPr>
          <p:cNvPr id="16" name="矩形 15"/>
          <p:cNvSpPr/>
          <p:nvPr/>
        </p:nvSpPr>
        <p:spPr>
          <a:xfrm>
            <a:off x="1246909" y="1946504"/>
            <a:ext cx="7730835" cy="1200329"/>
          </a:xfrm>
          <a:prstGeom prst="rect">
            <a:avLst/>
          </a:prstGeom>
        </p:spPr>
        <p:txBody>
          <a:bodyPr wrap="square">
            <a:spAutoFit/>
          </a:bodyPr>
          <a:lstStyle/>
          <a:p>
            <a:pPr>
              <a:lnSpc>
                <a:spcPct val="150000"/>
              </a:lnSpc>
            </a:pPr>
            <a:r>
              <a:rPr lang="zh-CN" altLang="en-US" sz="1600" dirty="0"/>
              <a:t>基础材料：垫层混凝土采用</a:t>
            </a:r>
            <a:r>
              <a:rPr lang="en-US" altLang="zh-CN" sz="1600" dirty="0"/>
              <a:t>C15</a:t>
            </a:r>
            <a:r>
              <a:rPr lang="zh-CN" altLang="en-US" sz="1600" dirty="0"/>
              <a:t>，砖基础用砖的强度等级为</a:t>
            </a:r>
            <a:r>
              <a:rPr lang="en-US" altLang="zh-CN" sz="1600" dirty="0"/>
              <a:t>MU10</a:t>
            </a:r>
            <a:r>
              <a:rPr lang="zh-CN" altLang="en-US" sz="1600" dirty="0"/>
              <a:t>，砂浆为</a:t>
            </a:r>
            <a:r>
              <a:rPr lang="en-US" altLang="zh-CN" sz="1600" dirty="0"/>
              <a:t>M5</a:t>
            </a:r>
            <a:r>
              <a:rPr lang="zh-CN" altLang="en-US" sz="1600" dirty="0"/>
              <a:t>。</a:t>
            </a:r>
          </a:p>
          <a:p>
            <a:pPr>
              <a:lnSpc>
                <a:spcPct val="150000"/>
              </a:lnSpc>
            </a:pPr>
            <a:r>
              <a:rPr lang="zh-CN" altLang="en-US" sz="1600" dirty="0"/>
              <a:t>地圈梁材料：混凝土采用</a:t>
            </a:r>
            <a:r>
              <a:rPr lang="en-US" altLang="zh-CN" sz="1600" dirty="0"/>
              <a:t>C20</a:t>
            </a:r>
            <a:r>
              <a:rPr lang="zh-CN" altLang="en-US" sz="1600" dirty="0"/>
              <a:t>，纵向钢筋采用</a:t>
            </a:r>
            <a:r>
              <a:rPr lang="en-US" altLang="zh-CN" sz="1600" dirty="0"/>
              <a:t>6 16</a:t>
            </a:r>
            <a:r>
              <a:rPr lang="zh-CN" altLang="en-US" sz="1600" dirty="0"/>
              <a:t>，箍筋</a:t>
            </a:r>
            <a:r>
              <a:rPr lang="en-US" altLang="zh-CN" sz="1600" dirty="0"/>
              <a:t>Φ6 </a:t>
            </a:r>
            <a:r>
              <a:rPr lang="zh-CN" altLang="en-US" sz="1600" dirty="0"/>
              <a:t>＠ </a:t>
            </a:r>
            <a:r>
              <a:rPr lang="en-US" altLang="zh-CN" sz="1600" dirty="0"/>
              <a:t>150</a:t>
            </a:r>
            <a:r>
              <a:rPr lang="zh-CN" altLang="en-US" sz="1600" dirty="0"/>
              <a:t>。</a:t>
            </a:r>
          </a:p>
          <a:p>
            <a:pPr>
              <a:lnSpc>
                <a:spcPct val="150000"/>
              </a:lnSpc>
            </a:pPr>
            <a:r>
              <a:rPr lang="zh-CN" altLang="en-US" sz="1600" dirty="0"/>
              <a:t>构造柱材料：混凝土采用</a:t>
            </a:r>
            <a:r>
              <a:rPr lang="en-US" altLang="zh-CN" sz="1600" dirty="0"/>
              <a:t>C20</a:t>
            </a:r>
            <a:r>
              <a:rPr lang="zh-CN" altLang="en-US" sz="1600" dirty="0"/>
              <a:t>，纵筋采用</a:t>
            </a:r>
            <a:r>
              <a:rPr lang="en-US" altLang="zh-CN" sz="1600" dirty="0"/>
              <a:t>8 12</a:t>
            </a:r>
            <a:r>
              <a:rPr lang="zh-CN" altLang="en-US" sz="1600" dirty="0"/>
              <a:t>，箍筋采用</a:t>
            </a:r>
            <a:r>
              <a:rPr lang="en-US" altLang="zh-CN" sz="1600" dirty="0"/>
              <a:t>Φ6 </a:t>
            </a:r>
            <a:r>
              <a:rPr lang="zh-CN" altLang="en-US" sz="1600" dirty="0"/>
              <a:t>＠ </a:t>
            </a:r>
            <a:r>
              <a:rPr lang="en-US" altLang="zh-CN" sz="1600" dirty="0"/>
              <a:t>150</a:t>
            </a:r>
            <a:r>
              <a:rPr lang="zh-CN" altLang="en-US" sz="1600" dirty="0"/>
              <a:t>。</a:t>
            </a:r>
          </a:p>
        </p:txBody>
      </p:sp>
      <p:sp>
        <p:nvSpPr>
          <p:cNvPr id="2" name="矩形 1"/>
          <p:cNvSpPr/>
          <p:nvPr/>
        </p:nvSpPr>
        <p:spPr>
          <a:xfrm>
            <a:off x="1005385" y="1207615"/>
            <a:ext cx="2249334" cy="400110"/>
          </a:xfrm>
          <a:prstGeom prst="rect">
            <a:avLst/>
          </a:prstGeom>
        </p:spPr>
        <p:txBody>
          <a:bodyPr wrap="none">
            <a:spAutoFit/>
          </a:bodyPr>
          <a:lstStyle/>
          <a:p>
            <a:r>
              <a:rPr lang="zh-CN" altLang="en-US" sz="2000" b="1" dirty="0">
                <a:solidFill>
                  <a:srgbClr val="0070C0"/>
                </a:solidFill>
              </a:rPr>
              <a:t>二、施工前期准备</a:t>
            </a:r>
          </a:p>
        </p:txBody>
      </p:sp>
    </p:spTree>
    <p:extLst>
      <p:ext uri="{BB962C8B-B14F-4D97-AF65-F5344CB8AC3E}">
        <p14:creationId xmlns:p14="http://schemas.microsoft.com/office/powerpoint/2010/main" val="195255538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p:cNvSpPr/>
          <p:nvPr/>
        </p:nvSpPr>
        <p:spPr>
          <a:xfrm>
            <a:off x="1319573" y="1607949"/>
            <a:ext cx="1620957" cy="338554"/>
          </a:xfrm>
          <a:prstGeom prst="rect">
            <a:avLst/>
          </a:prstGeom>
        </p:spPr>
        <p:txBody>
          <a:bodyPr wrap="none">
            <a:spAutoFit/>
          </a:bodyPr>
          <a:lstStyle/>
          <a:p>
            <a:r>
              <a:rPr lang="zh-CN" altLang="en-US" sz="1600" dirty="0">
                <a:solidFill>
                  <a:srgbClr val="0070C0"/>
                </a:solidFill>
              </a:rPr>
              <a:t>（四）机具准备</a:t>
            </a:r>
          </a:p>
        </p:txBody>
      </p:sp>
      <p:sp>
        <p:nvSpPr>
          <p:cNvPr id="16" name="矩形 15"/>
          <p:cNvSpPr/>
          <p:nvPr/>
        </p:nvSpPr>
        <p:spPr>
          <a:xfrm>
            <a:off x="1246909" y="1946504"/>
            <a:ext cx="10374284" cy="2677656"/>
          </a:xfrm>
          <a:prstGeom prst="rect">
            <a:avLst/>
          </a:prstGeom>
        </p:spPr>
        <p:txBody>
          <a:bodyPr wrap="square">
            <a:spAutoFit/>
          </a:bodyPr>
          <a:lstStyle/>
          <a:p>
            <a:pPr>
              <a:lnSpc>
                <a:spcPct val="150000"/>
              </a:lnSpc>
            </a:pPr>
            <a:r>
              <a:rPr lang="zh-CN" altLang="en-US" sz="1600" dirty="0"/>
              <a:t>（</a:t>
            </a:r>
            <a:r>
              <a:rPr lang="en-US" altLang="zh-CN" sz="1600" dirty="0"/>
              <a:t>1</a:t>
            </a:r>
            <a:r>
              <a:rPr lang="zh-CN" altLang="en-US" sz="1600" dirty="0"/>
              <a:t>）模板机具：圆锯、手锯、压刨、电钻、钉锤、大锤、水平尺、钢尺等。</a:t>
            </a:r>
          </a:p>
          <a:p>
            <a:pPr>
              <a:lnSpc>
                <a:spcPct val="150000"/>
              </a:lnSpc>
            </a:pPr>
            <a:r>
              <a:rPr lang="zh-CN" altLang="en-US" sz="1600" dirty="0"/>
              <a:t>（</a:t>
            </a:r>
            <a:r>
              <a:rPr lang="en-US" altLang="zh-CN" sz="1600" dirty="0"/>
              <a:t>2</a:t>
            </a:r>
            <a:r>
              <a:rPr lang="zh-CN" altLang="en-US" sz="1600" dirty="0"/>
              <a:t>）混凝土施工机具：混凝土搅拌机、带轮输送机及其配套计量设备、混凝土泵</a:t>
            </a:r>
            <a:r>
              <a:rPr lang="zh-CN" altLang="en-US" sz="1600" dirty="0" smtClean="0"/>
              <a:t>、插入式</a:t>
            </a:r>
            <a:r>
              <a:rPr lang="zh-CN" altLang="en-US" sz="1600" dirty="0"/>
              <a:t>和平板式振捣器、翻斗车、铁板、橡胶管、串桶或溜槽、储料斗、水桶、</a:t>
            </a:r>
            <a:r>
              <a:rPr lang="zh-CN" altLang="en-US" sz="1600" dirty="0" smtClean="0"/>
              <a:t>大（</a:t>
            </a:r>
            <a:r>
              <a:rPr lang="zh-CN" altLang="en-US" sz="1600" dirty="0"/>
              <a:t>小）平锹、钢钎、抹子、刮杠、橡胶手套等。</a:t>
            </a:r>
          </a:p>
          <a:p>
            <a:pPr>
              <a:lnSpc>
                <a:spcPct val="150000"/>
              </a:lnSpc>
            </a:pPr>
            <a:r>
              <a:rPr lang="zh-CN" altLang="en-US" sz="1600" dirty="0"/>
              <a:t>（</a:t>
            </a:r>
            <a:r>
              <a:rPr lang="en-US" altLang="zh-CN" sz="1600" dirty="0"/>
              <a:t>3</a:t>
            </a:r>
            <a:r>
              <a:rPr lang="zh-CN" altLang="en-US" sz="1600" dirty="0"/>
              <a:t>）钢筋加工和绑扎机具：卷扬机、钢筋切割机、钢筋弯曲成型机、钢筋钩子、</a:t>
            </a:r>
            <a:r>
              <a:rPr lang="zh-CN" altLang="en-US" sz="1600" dirty="0" smtClean="0"/>
              <a:t>钢筋</a:t>
            </a:r>
            <a:r>
              <a:rPr lang="zh-CN" altLang="en-US" sz="1600" dirty="0"/>
              <a:t>刷子、绑扎架、手推车、扳子、粉笔、尺子等。</a:t>
            </a:r>
          </a:p>
          <a:p>
            <a:pPr>
              <a:lnSpc>
                <a:spcPct val="150000"/>
              </a:lnSpc>
            </a:pPr>
            <a:r>
              <a:rPr lang="zh-CN" altLang="en-US" sz="1600" dirty="0"/>
              <a:t>（</a:t>
            </a:r>
            <a:r>
              <a:rPr lang="en-US" altLang="zh-CN" sz="1600" dirty="0"/>
              <a:t>4</a:t>
            </a:r>
            <a:r>
              <a:rPr lang="zh-CN" altLang="en-US" sz="1600" dirty="0"/>
              <a:t>）砌砖工具：皮数尺、瓦刀、工程线、线坠。</a:t>
            </a:r>
          </a:p>
          <a:p>
            <a:pPr>
              <a:lnSpc>
                <a:spcPct val="150000"/>
              </a:lnSpc>
            </a:pPr>
            <a:r>
              <a:rPr lang="zh-CN" altLang="en-US" sz="1600" dirty="0"/>
              <a:t>（</a:t>
            </a:r>
            <a:r>
              <a:rPr lang="en-US" altLang="zh-CN" sz="1600" dirty="0"/>
              <a:t>5</a:t>
            </a:r>
            <a:r>
              <a:rPr lang="zh-CN" altLang="en-US" sz="1600" dirty="0"/>
              <a:t>）施工用脚手架。</a:t>
            </a:r>
          </a:p>
        </p:txBody>
      </p:sp>
      <p:sp>
        <p:nvSpPr>
          <p:cNvPr id="2" name="矩形 1"/>
          <p:cNvSpPr/>
          <p:nvPr/>
        </p:nvSpPr>
        <p:spPr>
          <a:xfrm>
            <a:off x="1005385" y="1207615"/>
            <a:ext cx="2249334" cy="400110"/>
          </a:xfrm>
          <a:prstGeom prst="rect">
            <a:avLst/>
          </a:prstGeom>
        </p:spPr>
        <p:txBody>
          <a:bodyPr wrap="none">
            <a:spAutoFit/>
          </a:bodyPr>
          <a:lstStyle/>
          <a:p>
            <a:r>
              <a:rPr lang="zh-CN" altLang="en-US" sz="2000" b="1" dirty="0">
                <a:solidFill>
                  <a:srgbClr val="0070C0"/>
                </a:solidFill>
              </a:rPr>
              <a:t>二、施工前期准备</a:t>
            </a:r>
          </a:p>
        </p:txBody>
      </p:sp>
    </p:spTree>
    <p:extLst>
      <p:ext uri="{BB962C8B-B14F-4D97-AF65-F5344CB8AC3E}">
        <p14:creationId xmlns:p14="http://schemas.microsoft.com/office/powerpoint/2010/main" val="420072152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p:cNvSpPr/>
          <p:nvPr/>
        </p:nvSpPr>
        <p:spPr>
          <a:xfrm>
            <a:off x="1319573" y="1607949"/>
            <a:ext cx="2031325" cy="338554"/>
          </a:xfrm>
          <a:prstGeom prst="rect">
            <a:avLst/>
          </a:prstGeom>
        </p:spPr>
        <p:txBody>
          <a:bodyPr wrap="none">
            <a:spAutoFit/>
          </a:bodyPr>
          <a:lstStyle/>
          <a:p>
            <a:r>
              <a:rPr lang="zh-CN" altLang="en-US" sz="1600" dirty="0">
                <a:solidFill>
                  <a:srgbClr val="0070C0"/>
                </a:solidFill>
              </a:rPr>
              <a:t>（五）作业条件准备</a:t>
            </a:r>
          </a:p>
        </p:txBody>
      </p:sp>
      <p:sp>
        <p:nvSpPr>
          <p:cNvPr id="16" name="矩形 15"/>
          <p:cNvSpPr/>
          <p:nvPr/>
        </p:nvSpPr>
        <p:spPr>
          <a:xfrm>
            <a:off x="1425269" y="2285057"/>
            <a:ext cx="10374284" cy="419474"/>
          </a:xfrm>
          <a:prstGeom prst="rect">
            <a:avLst/>
          </a:prstGeom>
        </p:spPr>
        <p:txBody>
          <a:bodyPr wrap="square">
            <a:spAutoFit/>
          </a:bodyPr>
          <a:lstStyle/>
          <a:p>
            <a:pPr>
              <a:lnSpc>
                <a:spcPct val="150000"/>
              </a:lnSpc>
            </a:pPr>
            <a:r>
              <a:rPr lang="zh-CN" altLang="en-US" sz="1600" dirty="0"/>
              <a:t>首先，做好施工现场“三通一平”的基本作业条件准备工作，即水通、电通、</a:t>
            </a:r>
            <a:r>
              <a:rPr lang="zh-CN" altLang="en-US" sz="1600" dirty="0" smtClean="0"/>
              <a:t>道路</a:t>
            </a:r>
            <a:r>
              <a:rPr lang="zh-CN" altLang="en-US" sz="1600" dirty="0"/>
              <a:t>通、场地平。</a:t>
            </a:r>
          </a:p>
        </p:txBody>
      </p:sp>
      <p:sp>
        <p:nvSpPr>
          <p:cNvPr id="2" name="矩形 1"/>
          <p:cNvSpPr/>
          <p:nvPr/>
        </p:nvSpPr>
        <p:spPr>
          <a:xfrm>
            <a:off x="1005385" y="1207615"/>
            <a:ext cx="2249334" cy="400110"/>
          </a:xfrm>
          <a:prstGeom prst="rect">
            <a:avLst/>
          </a:prstGeom>
        </p:spPr>
        <p:txBody>
          <a:bodyPr wrap="none">
            <a:spAutoFit/>
          </a:bodyPr>
          <a:lstStyle/>
          <a:p>
            <a:r>
              <a:rPr lang="zh-CN" altLang="en-US" sz="2000" b="1" dirty="0">
                <a:solidFill>
                  <a:srgbClr val="0070C0"/>
                </a:solidFill>
              </a:rPr>
              <a:t>二、施工前期准备</a:t>
            </a:r>
          </a:p>
        </p:txBody>
      </p:sp>
      <p:sp>
        <p:nvSpPr>
          <p:cNvPr id="3" name="矩形 2"/>
          <p:cNvSpPr/>
          <p:nvPr/>
        </p:nvSpPr>
        <p:spPr>
          <a:xfrm>
            <a:off x="1516639" y="1946503"/>
            <a:ext cx="1617751" cy="338554"/>
          </a:xfrm>
          <a:prstGeom prst="rect">
            <a:avLst/>
          </a:prstGeom>
        </p:spPr>
        <p:txBody>
          <a:bodyPr wrap="none">
            <a:spAutoFit/>
          </a:bodyPr>
          <a:lstStyle/>
          <a:p>
            <a:r>
              <a:rPr lang="en-US" altLang="zh-CN" sz="1600" dirty="0">
                <a:solidFill>
                  <a:srgbClr val="0070C0"/>
                </a:solidFill>
              </a:rPr>
              <a:t>1. </a:t>
            </a:r>
            <a:r>
              <a:rPr lang="zh-CN" altLang="en-US" sz="1600" dirty="0">
                <a:solidFill>
                  <a:srgbClr val="0070C0"/>
                </a:solidFill>
              </a:rPr>
              <a:t>一般条件准备</a:t>
            </a:r>
          </a:p>
        </p:txBody>
      </p:sp>
      <p:sp>
        <p:nvSpPr>
          <p:cNvPr id="17" name="矩形 16"/>
          <p:cNvSpPr/>
          <p:nvPr/>
        </p:nvSpPr>
        <p:spPr>
          <a:xfrm>
            <a:off x="1516638" y="2825730"/>
            <a:ext cx="1617751" cy="338554"/>
          </a:xfrm>
          <a:prstGeom prst="rect">
            <a:avLst/>
          </a:prstGeom>
        </p:spPr>
        <p:txBody>
          <a:bodyPr wrap="none">
            <a:spAutoFit/>
          </a:bodyPr>
          <a:lstStyle/>
          <a:p>
            <a:r>
              <a:rPr lang="en-US" altLang="zh-CN" sz="1600" dirty="0">
                <a:solidFill>
                  <a:srgbClr val="0070C0"/>
                </a:solidFill>
              </a:rPr>
              <a:t>2. </a:t>
            </a:r>
            <a:r>
              <a:rPr lang="zh-CN" altLang="en-US" sz="1600" dirty="0">
                <a:solidFill>
                  <a:srgbClr val="0070C0"/>
                </a:solidFill>
              </a:rPr>
              <a:t>特殊条件准备</a:t>
            </a:r>
          </a:p>
        </p:txBody>
      </p:sp>
      <p:sp>
        <p:nvSpPr>
          <p:cNvPr id="18" name="矩形 17"/>
          <p:cNvSpPr/>
          <p:nvPr/>
        </p:nvSpPr>
        <p:spPr>
          <a:xfrm>
            <a:off x="1425269" y="3174552"/>
            <a:ext cx="10374284" cy="2677656"/>
          </a:xfrm>
          <a:prstGeom prst="rect">
            <a:avLst/>
          </a:prstGeom>
        </p:spPr>
        <p:txBody>
          <a:bodyPr wrap="square">
            <a:spAutoFit/>
          </a:bodyPr>
          <a:lstStyle/>
          <a:p>
            <a:pPr>
              <a:lnSpc>
                <a:spcPct val="150000"/>
              </a:lnSpc>
            </a:pPr>
            <a:r>
              <a:rPr lang="zh-CN" altLang="en-US" sz="1600" dirty="0"/>
              <a:t>（</a:t>
            </a:r>
            <a:r>
              <a:rPr lang="en-US" altLang="zh-CN" sz="1600" dirty="0"/>
              <a:t>1</a:t>
            </a:r>
            <a:r>
              <a:rPr lang="zh-CN" altLang="en-US" sz="1600" dirty="0"/>
              <a:t>）由建设、监理、施工、勘察、设计单位进行地基验槽，完成验槽记录及地基</a:t>
            </a:r>
            <a:r>
              <a:rPr lang="zh-CN" altLang="en-US" sz="1600" dirty="0" smtClean="0"/>
              <a:t>验槽</a:t>
            </a:r>
            <a:r>
              <a:rPr lang="zh-CN" altLang="en-US" sz="1600" dirty="0"/>
              <a:t>隐检手续。如果地基需要处理，则应办理设计洽商，完成处理后由监理、设计、</a:t>
            </a:r>
            <a:r>
              <a:rPr lang="zh-CN" altLang="en-US" sz="1600" dirty="0" smtClean="0"/>
              <a:t>施工</a:t>
            </a:r>
            <a:r>
              <a:rPr lang="zh-CN" altLang="en-US" sz="1600" dirty="0"/>
              <a:t>三方复验签认。</a:t>
            </a:r>
          </a:p>
          <a:p>
            <a:pPr>
              <a:lnSpc>
                <a:spcPct val="150000"/>
              </a:lnSpc>
            </a:pPr>
            <a:r>
              <a:rPr lang="zh-CN" altLang="en-US" sz="1600" dirty="0"/>
              <a:t>（</a:t>
            </a:r>
            <a:r>
              <a:rPr lang="en-US" altLang="zh-CN" sz="1600" dirty="0"/>
              <a:t>2</a:t>
            </a:r>
            <a:r>
              <a:rPr lang="zh-CN" altLang="en-US" sz="1600" dirty="0"/>
              <a:t>）完成基槽验线手续。</a:t>
            </a:r>
          </a:p>
          <a:p>
            <a:pPr>
              <a:lnSpc>
                <a:spcPct val="150000"/>
              </a:lnSpc>
            </a:pPr>
            <a:r>
              <a:rPr lang="zh-CN" altLang="en-US" sz="1600" dirty="0"/>
              <a:t>（</a:t>
            </a:r>
            <a:r>
              <a:rPr lang="en-US" altLang="zh-CN" sz="1600" dirty="0"/>
              <a:t>3</a:t>
            </a:r>
            <a:r>
              <a:rPr lang="zh-CN" altLang="en-US" sz="1600" dirty="0"/>
              <a:t>）降排水措施已经落实并保持基底干燥。</a:t>
            </a:r>
          </a:p>
          <a:p>
            <a:pPr>
              <a:lnSpc>
                <a:spcPct val="150000"/>
              </a:lnSpc>
            </a:pPr>
            <a:r>
              <a:rPr lang="zh-CN" altLang="en-US" sz="1600" dirty="0" smtClean="0"/>
              <a:t>（</a:t>
            </a:r>
            <a:r>
              <a:rPr lang="en-US" altLang="zh-CN" sz="1600" dirty="0"/>
              <a:t>4</a:t>
            </a:r>
            <a:r>
              <a:rPr lang="zh-CN" altLang="en-US" sz="1600" dirty="0"/>
              <a:t>）浇筑混凝土用的脚手架、溜槽等已搭设完毕。</a:t>
            </a:r>
          </a:p>
          <a:p>
            <a:pPr>
              <a:lnSpc>
                <a:spcPct val="150000"/>
              </a:lnSpc>
            </a:pPr>
            <a:r>
              <a:rPr lang="zh-CN" altLang="en-US" sz="1600" dirty="0"/>
              <a:t>（</a:t>
            </a:r>
            <a:r>
              <a:rPr lang="en-US" altLang="zh-CN" sz="1600" dirty="0"/>
              <a:t>5</a:t>
            </a:r>
            <a:r>
              <a:rPr lang="zh-CN" altLang="en-US" sz="1600" dirty="0"/>
              <a:t>）根据混凝土配合比通知单，进行试配并检验合格。</a:t>
            </a:r>
          </a:p>
          <a:p>
            <a:pPr>
              <a:lnSpc>
                <a:spcPct val="150000"/>
              </a:lnSpc>
            </a:pPr>
            <a:r>
              <a:rPr lang="zh-CN" altLang="en-US" sz="1600" dirty="0"/>
              <a:t>（</a:t>
            </a:r>
            <a:r>
              <a:rPr lang="en-US" altLang="zh-CN" sz="1600" dirty="0"/>
              <a:t>6</a:t>
            </a:r>
            <a:r>
              <a:rPr lang="zh-CN" altLang="en-US" sz="1600" dirty="0"/>
              <a:t>）施工控制网点检查完好。</a:t>
            </a:r>
          </a:p>
        </p:txBody>
      </p:sp>
    </p:spTree>
    <p:extLst>
      <p:ext uri="{BB962C8B-B14F-4D97-AF65-F5344CB8AC3E}">
        <p14:creationId xmlns:p14="http://schemas.microsoft.com/office/powerpoint/2010/main" val="100754053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p:cNvSpPr/>
          <p:nvPr/>
        </p:nvSpPr>
        <p:spPr>
          <a:xfrm>
            <a:off x="1425269" y="2373918"/>
            <a:ext cx="2031325" cy="338554"/>
          </a:xfrm>
          <a:prstGeom prst="rect">
            <a:avLst/>
          </a:prstGeom>
        </p:spPr>
        <p:txBody>
          <a:bodyPr wrap="none">
            <a:spAutoFit/>
          </a:bodyPr>
          <a:lstStyle/>
          <a:p>
            <a:r>
              <a:rPr lang="zh-CN" altLang="en-US" sz="1600" dirty="0">
                <a:solidFill>
                  <a:srgbClr val="0070C0"/>
                </a:solidFill>
              </a:rPr>
              <a:t>（二）施工工艺流程</a:t>
            </a:r>
          </a:p>
        </p:txBody>
      </p:sp>
      <p:sp>
        <p:nvSpPr>
          <p:cNvPr id="16" name="矩形 15"/>
          <p:cNvSpPr/>
          <p:nvPr/>
        </p:nvSpPr>
        <p:spPr>
          <a:xfrm>
            <a:off x="1332740" y="1946503"/>
            <a:ext cx="10374284" cy="419474"/>
          </a:xfrm>
          <a:prstGeom prst="rect">
            <a:avLst/>
          </a:prstGeom>
        </p:spPr>
        <p:txBody>
          <a:bodyPr wrap="square">
            <a:spAutoFit/>
          </a:bodyPr>
          <a:lstStyle/>
          <a:p>
            <a:pPr>
              <a:lnSpc>
                <a:spcPct val="150000"/>
              </a:lnSpc>
            </a:pPr>
            <a:r>
              <a:rPr lang="zh-CN" altLang="en-US" sz="1600"/>
              <a:t>砖基础大放脚砌筑方式，采用“二一”间隔收砌筑。</a:t>
            </a:r>
            <a:endParaRPr lang="zh-CN" altLang="en-US" sz="1600" dirty="0"/>
          </a:p>
        </p:txBody>
      </p:sp>
      <p:sp>
        <p:nvSpPr>
          <p:cNvPr id="2" name="矩形 1"/>
          <p:cNvSpPr/>
          <p:nvPr/>
        </p:nvSpPr>
        <p:spPr>
          <a:xfrm>
            <a:off x="1005385" y="1207615"/>
            <a:ext cx="2765501" cy="400110"/>
          </a:xfrm>
          <a:prstGeom prst="rect">
            <a:avLst/>
          </a:prstGeom>
        </p:spPr>
        <p:txBody>
          <a:bodyPr wrap="none">
            <a:spAutoFit/>
          </a:bodyPr>
          <a:lstStyle/>
          <a:p>
            <a:r>
              <a:rPr lang="zh-CN" altLang="en-US" sz="2000" b="1" dirty="0">
                <a:solidFill>
                  <a:srgbClr val="0070C0"/>
                </a:solidFill>
              </a:rPr>
              <a:t>三、施工工艺流程规划</a:t>
            </a:r>
          </a:p>
        </p:txBody>
      </p:sp>
      <p:sp>
        <p:nvSpPr>
          <p:cNvPr id="18" name="矩形 17"/>
          <p:cNvSpPr/>
          <p:nvPr/>
        </p:nvSpPr>
        <p:spPr>
          <a:xfrm>
            <a:off x="1460902" y="2716128"/>
            <a:ext cx="10374284" cy="788806"/>
          </a:xfrm>
          <a:prstGeom prst="rect">
            <a:avLst/>
          </a:prstGeom>
        </p:spPr>
        <p:txBody>
          <a:bodyPr wrap="square">
            <a:spAutoFit/>
          </a:bodyPr>
          <a:lstStyle/>
          <a:p>
            <a:pPr>
              <a:lnSpc>
                <a:spcPct val="150000"/>
              </a:lnSpc>
            </a:pPr>
            <a:r>
              <a:rPr lang="zh-CN" altLang="en-US" sz="1600" dirty="0"/>
              <a:t>清理基槽→浇筑混凝土垫层→基础放线→确定砌筑方式→摆砖撂底→立皮数杆</a:t>
            </a:r>
            <a:r>
              <a:rPr lang="zh-CN" altLang="en-US" sz="1600" dirty="0" smtClean="0"/>
              <a:t>→双面</a:t>
            </a:r>
            <a:r>
              <a:rPr lang="zh-CN" altLang="en-US" sz="1600" dirty="0"/>
              <a:t>挂线→逐级砌筑→设置防潮层→浇筑混凝土地梁→投测定位轴线及标高。</a:t>
            </a:r>
          </a:p>
        </p:txBody>
      </p:sp>
      <p:sp>
        <p:nvSpPr>
          <p:cNvPr id="19" name="矩形 18"/>
          <p:cNvSpPr/>
          <p:nvPr/>
        </p:nvSpPr>
        <p:spPr>
          <a:xfrm>
            <a:off x="1471973" y="1760349"/>
            <a:ext cx="1620957" cy="338554"/>
          </a:xfrm>
          <a:prstGeom prst="rect">
            <a:avLst/>
          </a:prstGeom>
        </p:spPr>
        <p:txBody>
          <a:bodyPr wrap="none">
            <a:spAutoFit/>
          </a:bodyPr>
          <a:lstStyle/>
          <a:p>
            <a:r>
              <a:rPr lang="zh-CN" altLang="en-US" sz="1600" dirty="0">
                <a:solidFill>
                  <a:srgbClr val="0070C0"/>
                </a:solidFill>
              </a:rPr>
              <a:t>（一）施工工艺</a:t>
            </a:r>
          </a:p>
        </p:txBody>
      </p:sp>
    </p:spTree>
    <p:extLst>
      <p:ext uri="{BB962C8B-B14F-4D97-AF65-F5344CB8AC3E}">
        <p14:creationId xmlns:p14="http://schemas.microsoft.com/office/powerpoint/2010/main" val="137668807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p:cNvSpPr/>
          <p:nvPr/>
        </p:nvSpPr>
        <p:spPr>
          <a:xfrm>
            <a:off x="1425269" y="2373918"/>
            <a:ext cx="2236510" cy="338554"/>
          </a:xfrm>
          <a:prstGeom prst="rect">
            <a:avLst/>
          </a:prstGeom>
        </p:spPr>
        <p:txBody>
          <a:bodyPr wrap="none">
            <a:spAutoFit/>
          </a:bodyPr>
          <a:lstStyle/>
          <a:p>
            <a:r>
              <a:rPr lang="zh-CN" altLang="en-US" sz="1600" dirty="0">
                <a:solidFill>
                  <a:srgbClr val="0070C0"/>
                </a:solidFill>
              </a:rPr>
              <a:t>（二）混凝土垫层施工</a:t>
            </a:r>
          </a:p>
        </p:txBody>
      </p:sp>
      <p:sp>
        <p:nvSpPr>
          <p:cNvPr id="16" name="矩形 15"/>
          <p:cNvSpPr/>
          <p:nvPr/>
        </p:nvSpPr>
        <p:spPr>
          <a:xfrm>
            <a:off x="1332740" y="1946503"/>
            <a:ext cx="10374284" cy="419474"/>
          </a:xfrm>
          <a:prstGeom prst="rect">
            <a:avLst/>
          </a:prstGeom>
        </p:spPr>
        <p:txBody>
          <a:bodyPr wrap="square">
            <a:spAutoFit/>
          </a:bodyPr>
          <a:lstStyle/>
          <a:p>
            <a:pPr>
              <a:lnSpc>
                <a:spcPct val="150000"/>
              </a:lnSpc>
            </a:pPr>
            <a:r>
              <a:rPr lang="zh-CN" altLang="en-US" sz="1600" dirty="0"/>
              <a:t>在浇筑混凝土垫层前，应校对标高和轴线位置，清除淤泥杂物及扰动土，不留积水。</a:t>
            </a:r>
          </a:p>
        </p:txBody>
      </p:sp>
      <p:sp>
        <p:nvSpPr>
          <p:cNvPr id="2" name="矩形 1"/>
          <p:cNvSpPr/>
          <p:nvPr/>
        </p:nvSpPr>
        <p:spPr>
          <a:xfrm>
            <a:off x="1005385" y="1207615"/>
            <a:ext cx="2765501" cy="400110"/>
          </a:xfrm>
          <a:prstGeom prst="rect">
            <a:avLst/>
          </a:prstGeom>
        </p:spPr>
        <p:txBody>
          <a:bodyPr wrap="none">
            <a:spAutoFit/>
          </a:bodyPr>
          <a:lstStyle/>
          <a:p>
            <a:r>
              <a:rPr lang="zh-CN" altLang="en-US" sz="2000" b="1" dirty="0">
                <a:solidFill>
                  <a:srgbClr val="0070C0"/>
                </a:solidFill>
              </a:rPr>
              <a:t>四、条形基础施工实施</a:t>
            </a:r>
          </a:p>
        </p:txBody>
      </p:sp>
      <p:sp>
        <p:nvSpPr>
          <p:cNvPr id="18" name="矩形 17"/>
          <p:cNvSpPr/>
          <p:nvPr/>
        </p:nvSpPr>
        <p:spPr>
          <a:xfrm>
            <a:off x="1613302" y="3788021"/>
            <a:ext cx="10374284" cy="788806"/>
          </a:xfrm>
          <a:prstGeom prst="rect">
            <a:avLst/>
          </a:prstGeom>
        </p:spPr>
        <p:txBody>
          <a:bodyPr wrap="square">
            <a:spAutoFit/>
          </a:bodyPr>
          <a:lstStyle/>
          <a:p>
            <a:pPr>
              <a:lnSpc>
                <a:spcPct val="150000"/>
              </a:lnSpc>
            </a:pPr>
            <a:r>
              <a:rPr lang="zh-CN" altLang="en-US" sz="1600" dirty="0"/>
              <a:t>在垫层混凝土上准确投测出基础中心线及基础轴线位置，按基础大样图和设计尺</a:t>
            </a:r>
          </a:p>
          <a:p>
            <a:pPr>
              <a:lnSpc>
                <a:spcPct val="150000"/>
              </a:lnSpc>
            </a:pPr>
            <a:r>
              <a:rPr lang="zh-CN" altLang="en-US" sz="1600" dirty="0"/>
              <a:t>寸放出基础大放脚边线</a:t>
            </a:r>
          </a:p>
        </p:txBody>
      </p:sp>
      <p:sp>
        <p:nvSpPr>
          <p:cNvPr id="19" name="矩形 18"/>
          <p:cNvSpPr/>
          <p:nvPr/>
        </p:nvSpPr>
        <p:spPr>
          <a:xfrm>
            <a:off x="1460902" y="1619322"/>
            <a:ext cx="1620957" cy="338554"/>
          </a:xfrm>
          <a:prstGeom prst="rect">
            <a:avLst/>
          </a:prstGeom>
        </p:spPr>
        <p:txBody>
          <a:bodyPr wrap="none">
            <a:spAutoFit/>
          </a:bodyPr>
          <a:lstStyle/>
          <a:p>
            <a:r>
              <a:rPr lang="zh-CN" altLang="en-US" sz="1600" dirty="0">
                <a:solidFill>
                  <a:srgbClr val="0070C0"/>
                </a:solidFill>
              </a:rPr>
              <a:t>（一）清理基槽</a:t>
            </a:r>
          </a:p>
        </p:txBody>
      </p:sp>
      <p:sp>
        <p:nvSpPr>
          <p:cNvPr id="5" name="矩形 4"/>
          <p:cNvSpPr/>
          <p:nvPr/>
        </p:nvSpPr>
        <p:spPr>
          <a:xfrm>
            <a:off x="1373874" y="3509194"/>
            <a:ext cx="1800493" cy="369332"/>
          </a:xfrm>
          <a:prstGeom prst="rect">
            <a:avLst/>
          </a:prstGeom>
        </p:spPr>
        <p:txBody>
          <a:bodyPr wrap="none">
            <a:spAutoFit/>
          </a:bodyPr>
          <a:lstStyle/>
          <a:p>
            <a:r>
              <a:rPr lang="zh-CN" altLang="en-US">
                <a:solidFill>
                  <a:srgbClr val="0070C0"/>
                </a:solidFill>
              </a:rPr>
              <a:t>（三）基础放线</a:t>
            </a:r>
            <a:endParaRPr lang="zh-CN" altLang="en-US" dirty="0">
              <a:solidFill>
                <a:srgbClr val="0070C0"/>
              </a:solidFill>
            </a:endParaRPr>
          </a:p>
        </p:txBody>
      </p:sp>
      <p:sp>
        <p:nvSpPr>
          <p:cNvPr id="17" name="矩形 16"/>
          <p:cNvSpPr/>
          <p:nvPr/>
        </p:nvSpPr>
        <p:spPr>
          <a:xfrm>
            <a:off x="1613302" y="2777051"/>
            <a:ext cx="10374284" cy="788806"/>
          </a:xfrm>
          <a:prstGeom prst="rect">
            <a:avLst/>
          </a:prstGeom>
        </p:spPr>
        <p:txBody>
          <a:bodyPr wrap="square">
            <a:spAutoFit/>
          </a:bodyPr>
          <a:lstStyle/>
          <a:p>
            <a:pPr>
              <a:lnSpc>
                <a:spcPct val="150000"/>
              </a:lnSpc>
            </a:pPr>
            <a:r>
              <a:rPr lang="zh-CN" altLang="en-US" sz="1600" dirty="0"/>
              <a:t>地基验槽及清理完成后，应立即进行垫层混凝土施工，严禁晾晒地基土并防止被</a:t>
            </a:r>
          </a:p>
          <a:p>
            <a:pPr>
              <a:lnSpc>
                <a:spcPct val="150000"/>
              </a:lnSpc>
            </a:pPr>
            <a:r>
              <a:rPr lang="zh-CN" altLang="en-US" sz="1600" dirty="0"/>
              <a:t>扰动。垫层混凝土必须振捣密实，表面平整。</a:t>
            </a:r>
          </a:p>
        </p:txBody>
      </p:sp>
    </p:spTree>
    <p:extLst>
      <p:ext uri="{BB962C8B-B14F-4D97-AF65-F5344CB8AC3E}">
        <p14:creationId xmlns:p14="http://schemas.microsoft.com/office/powerpoint/2010/main" val="34544635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4">
            <a:extLst>
              <a:ext uri="{FF2B5EF4-FFF2-40B4-BE49-F238E27FC236}">
                <a16:creationId xmlns:a16="http://schemas.microsoft.com/office/drawing/2014/main" id="{D5A632E9-F954-40E9-BC93-3CD50DDECF6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2904" y="1160058"/>
            <a:ext cx="9326349" cy="4733666"/>
          </a:xfrm>
          <a:prstGeom prst="rect">
            <a:avLst/>
          </a:prstGeom>
          <a:effectLst>
            <a:outerShdw blurRad="50800" dist="50800" dir="2700000" algn="tl" rotWithShape="0">
              <a:prstClr val="black">
                <a:alpha val="30000"/>
              </a:prstClr>
            </a:outerShdw>
          </a:effectLst>
        </p:spPr>
      </p:pic>
      <p:sp>
        <p:nvSpPr>
          <p:cNvPr id="16" name="TextBox 8">
            <a:extLst>
              <a:ext uri="{FF2B5EF4-FFF2-40B4-BE49-F238E27FC236}">
                <a16:creationId xmlns:a16="http://schemas.microsoft.com/office/drawing/2014/main" id="{0CF138C9-40ED-4F51-A7B0-3C3BA2BDA00E}"/>
              </a:ext>
            </a:extLst>
          </p:cNvPr>
          <p:cNvSpPr txBox="1"/>
          <p:nvPr/>
        </p:nvSpPr>
        <p:spPr>
          <a:xfrm>
            <a:off x="806334" y="1499599"/>
            <a:ext cx="7074131" cy="3743461"/>
          </a:xfrm>
          <a:prstGeom prst="rect">
            <a:avLst/>
          </a:prstGeom>
          <a:noFill/>
        </p:spPr>
        <p:txBody>
          <a:bodyPr wrap="square">
            <a:spAutoFit/>
          </a:bodyPr>
          <a:lstStyle/>
          <a:p>
            <a:pPr>
              <a:lnSpc>
                <a:spcPct val="150000"/>
              </a:lnSpc>
            </a:pPr>
            <a:r>
              <a:rPr lang="zh-CN" altLang="en-US" sz="1600" dirty="0" smtClean="0"/>
              <a:t>        建筑物</a:t>
            </a:r>
            <a:r>
              <a:rPr lang="zh-CN" altLang="en-US" sz="1600" dirty="0"/>
              <a:t>的基础根据埋置深度不同通常划分</a:t>
            </a:r>
            <a:r>
              <a:rPr lang="zh-CN" altLang="en-US" sz="1600" dirty="0" smtClean="0"/>
              <a:t>为浅基础</a:t>
            </a:r>
            <a:r>
              <a:rPr lang="zh-CN" altLang="en-US" sz="1600" dirty="0"/>
              <a:t>和深基础。把埋置深度不小于</a:t>
            </a:r>
            <a:r>
              <a:rPr lang="en-US" altLang="zh-CN" sz="1600" dirty="0"/>
              <a:t>5m </a:t>
            </a:r>
            <a:r>
              <a:rPr lang="zh-CN" altLang="en-US" sz="1600" dirty="0"/>
              <a:t>的</a:t>
            </a:r>
            <a:r>
              <a:rPr lang="zh-CN" altLang="en-US" sz="1600" dirty="0" smtClean="0"/>
              <a:t>基础称为</a:t>
            </a:r>
            <a:r>
              <a:rPr lang="zh-CN" altLang="en-US" sz="1600" dirty="0"/>
              <a:t>深基础；把埋置深度不大于</a:t>
            </a:r>
            <a:r>
              <a:rPr lang="en-US" altLang="zh-CN" sz="1600" dirty="0"/>
              <a:t>5m</a:t>
            </a:r>
            <a:r>
              <a:rPr lang="zh-CN" altLang="en-US" sz="1600" dirty="0"/>
              <a:t>，可用</a:t>
            </a:r>
            <a:r>
              <a:rPr lang="zh-CN" altLang="en-US" sz="1600" dirty="0" smtClean="0"/>
              <a:t>一般施工</a:t>
            </a:r>
            <a:r>
              <a:rPr lang="zh-CN" altLang="en-US" sz="1600" dirty="0"/>
              <a:t>方法或经过简单的地基处理就可以施工的</a:t>
            </a:r>
            <a:r>
              <a:rPr lang="zh-CN" altLang="en-US" sz="1600" dirty="0" smtClean="0"/>
              <a:t>基础</a:t>
            </a:r>
            <a:r>
              <a:rPr lang="zh-CN" altLang="en-US" sz="1600" dirty="0"/>
              <a:t>称为浅基础。根据</a:t>
            </a:r>
            <a:r>
              <a:rPr lang="en-US" altLang="zh-CN" sz="1600" dirty="0"/>
              <a:t>《</a:t>
            </a:r>
            <a:r>
              <a:rPr lang="zh-CN" altLang="en-US" sz="1600" dirty="0"/>
              <a:t>建筑地基基础设计规范</a:t>
            </a:r>
            <a:r>
              <a:rPr lang="en-US" altLang="zh-CN" sz="1600" dirty="0" smtClean="0"/>
              <a:t>》</a:t>
            </a:r>
            <a:r>
              <a:rPr lang="zh-CN" altLang="en-US" sz="1600" dirty="0" smtClean="0"/>
              <a:t>（</a:t>
            </a:r>
            <a:r>
              <a:rPr lang="en-US" altLang="zh-CN" sz="1600" dirty="0"/>
              <a:t>GB▌ 50007—2011</a:t>
            </a:r>
            <a:r>
              <a:rPr lang="zh-CN" altLang="en-US" sz="1600" dirty="0"/>
              <a:t>），浅基础的形式主要有无</a:t>
            </a:r>
            <a:r>
              <a:rPr lang="zh-CN" altLang="en-US" sz="1600" dirty="0" smtClean="0"/>
              <a:t>筋扩展</a:t>
            </a:r>
            <a:r>
              <a:rPr lang="zh-CN" altLang="en-US" sz="1600" dirty="0"/>
              <a:t>基础、扩展基础、柱下钢筋混凝土条形基础</a:t>
            </a:r>
            <a:r>
              <a:rPr lang="zh-CN" altLang="en-US" sz="1600" dirty="0" smtClean="0"/>
              <a:t>、筏</a:t>
            </a:r>
            <a:r>
              <a:rPr lang="zh-CN" altLang="en-US" sz="1600" dirty="0"/>
              <a:t>形基础等；深基础的形式主要有桩基础、沉井</a:t>
            </a:r>
            <a:r>
              <a:rPr lang="zh-CN" altLang="en-US" sz="1600" dirty="0" smtClean="0"/>
              <a:t>、地下连续墙</a:t>
            </a:r>
            <a:r>
              <a:rPr lang="zh-CN" altLang="en-US" sz="1600" dirty="0"/>
              <a:t>等。</a:t>
            </a:r>
          </a:p>
          <a:p>
            <a:pPr>
              <a:lnSpc>
                <a:spcPct val="150000"/>
              </a:lnSpc>
            </a:pPr>
            <a:r>
              <a:rPr lang="zh-CN" altLang="en-US" sz="1600" dirty="0" smtClean="0"/>
              <a:t>        基于</a:t>
            </a:r>
            <a:r>
              <a:rPr lang="zh-CN" altLang="en-US" sz="1600" dirty="0"/>
              <a:t>浅基础工程施工的工作过程，本单元</a:t>
            </a:r>
            <a:r>
              <a:rPr lang="zh-CN" altLang="en-US" sz="1600" dirty="0" smtClean="0"/>
              <a:t>分三</a:t>
            </a:r>
            <a:r>
              <a:rPr lang="zh-CN" altLang="en-US" sz="1600" dirty="0"/>
              <a:t>个任务，目的是在学习浅基础施工的相关</a:t>
            </a:r>
            <a:r>
              <a:rPr lang="zh-CN" altLang="en-US" sz="1600" dirty="0" smtClean="0"/>
              <a:t>知识的</a:t>
            </a:r>
            <a:r>
              <a:rPr lang="zh-CN" altLang="en-US" sz="1600" dirty="0"/>
              <a:t>基础上，能够制订浅基础工程施工方案并能</a:t>
            </a:r>
            <a:r>
              <a:rPr lang="zh-CN" altLang="en-US" sz="1600" dirty="0" smtClean="0"/>
              <a:t>进行</a:t>
            </a:r>
            <a:r>
              <a:rPr lang="zh-CN" altLang="en-US" sz="1600" dirty="0"/>
              <a:t>施工，为此沿着如下流程进行学习</a:t>
            </a:r>
            <a:r>
              <a:rPr lang="zh-CN" altLang="en-US" sz="1600" dirty="0" smtClean="0"/>
              <a:t>：认识</a:t>
            </a:r>
            <a:r>
              <a:rPr lang="zh-CN" altLang="en-US" sz="1600" dirty="0"/>
              <a:t>浅基础的类型、构造和设计相关知识</a:t>
            </a:r>
            <a:r>
              <a:rPr lang="zh-CN" altLang="en-US" sz="1600" dirty="0" smtClean="0"/>
              <a:t>→无</a:t>
            </a:r>
            <a:r>
              <a:rPr lang="zh-CN" altLang="en-US" sz="1600" dirty="0"/>
              <a:t>筋扩展基础施工→钢筋混凝土施工→编制</a:t>
            </a:r>
            <a:r>
              <a:rPr lang="zh-CN" altLang="en-US" sz="1600" dirty="0" smtClean="0"/>
              <a:t>施工方案</a:t>
            </a:r>
            <a:r>
              <a:rPr lang="zh-CN" altLang="en-US" sz="1600" dirty="0"/>
              <a:t>。</a:t>
            </a:r>
            <a:endParaRPr lang="zh-CN" altLang="zh-CN" sz="1600" dirty="0">
              <a:latin typeface="Century Gothic" panose="020B0502020202020204" pitchFamily="34" charset="0"/>
              <a:ea typeface="微软雅黑" panose="020B0503020204020204" pitchFamily="34" charset="-122"/>
              <a:sym typeface="Century Gothic" panose="020B0502020202020204" pitchFamily="34" charset="0"/>
            </a:endParaRPr>
          </a:p>
        </p:txBody>
      </p:sp>
      <p:pic>
        <p:nvPicPr>
          <p:cNvPr id="20" name="Picture 395">
            <a:extLst>
              <a:ext uri="{FF2B5EF4-FFF2-40B4-BE49-F238E27FC236}">
                <a16:creationId xmlns:a16="http://schemas.microsoft.com/office/drawing/2014/main" id="{433F5A64-3438-4F9B-A199-366873741CA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01275" y="2415720"/>
            <a:ext cx="3273499" cy="4251648"/>
          </a:xfrm>
          <a:prstGeom prst="rect">
            <a:avLst/>
          </a:prstGeom>
          <a:effectLst/>
        </p:spPr>
      </p:pic>
      <p:sp>
        <p:nvSpPr>
          <p:cNvPr id="9" name="矩形 8"/>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10" name="组合 9"/>
          <p:cNvGrpSpPr/>
          <p:nvPr/>
        </p:nvGrpSpPr>
        <p:grpSpPr>
          <a:xfrm>
            <a:off x="432179" y="434454"/>
            <a:ext cx="11327642" cy="725606"/>
            <a:chOff x="464024" y="434454"/>
            <a:chExt cx="11327642" cy="725606"/>
          </a:xfrm>
        </p:grpSpPr>
        <p:grpSp>
          <p:nvGrpSpPr>
            <p:cNvPr id="11" name="组合 10"/>
            <p:cNvGrpSpPr/>
            <p:nvPr/>
          </p:nvGrpSpPr>
          <p:grpSpPr>
            <a:xfrm>
              <a:off x="464024" y="434454"/>
              <a:ext cx="725606" cy="725606"/>
              <a:chOff x="286603" y="417644"/>
              <a:chExt cx="725606" cy="725606"/>
            </a:xfrm>
          </p:grpSpPr>
          <p:sp>
            <p:nvSpPr>
              <p:cNvPr id="14" name="矩形 13"/>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5" name="矩形 14"/>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pPr>
                <a:spcAft>
                  <a:spcPts val="0"/>
                </a:spcAft>
                <a:tabLst>
                  <a:tab pos="2222500" algn="l"/>
                  <a:tab pos="3667125" algn="l"/>
                </a:tabLst>
              </a:pPr>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单元描述</a:t>
              </a:r>
              <a:endParaRPr lang="zh-CN" altLang="zh-CN"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13" name="直接连接符 12"/>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0421442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1000" fill="hold"/>
                                        <p:tgtEl>
                                          <p:spTgt spid="17"/>
                                        </p:tgtEl>
                                        <p:attrNameLst>
                                          <p:attrName>ppt_w</p:attrName>
                                        </p:attrNameLst>
                                      </p:cBhvr>
                                      <p:tavLst>
                                        <p:tav tm="0">
                                          <p:val>
                                            <p:strVal val="#ppt_w*0.70"/>
                                          </p:val>
                                        </p:tav>
                                        <p:tav tm="100000">
                                          <p:val>
                                            <p:strVal val="#ppt_w"/>
                                          </p:val>
                                        </p:tav>
                                      </p:tavLst>
                                    </p:anim>
                                    <p:anim calcmode="lin" valueType="num">
                                      <p:cBhvr>
                                        <p:cTn id="15" dur="1000" fill="hold"/>
                                        <p:tgtEl>
                                          <p:spTgt spid="17"/>
                                        </p:tgtEl>
                                        <p:attrNameLst>
                                          <p:attrName>ppt_h</p:attrName>
                                        </p:attrNameLst>
                                      </p:cBhvr>
                                      <p:tavLst>
                                        <p:tav tm="0">
                                          <p:val>
                                            <p:strVal val="#ppt_h"/>
                                          </p:val>
                                        </p:tav>
                                        <p:tav tm="100000">
                                          <p:val>
                                            <p:strVal val="#ppt_h"/>
                                          </p:val>
                                        </p:tav>
                                      </p:tavLst>
                                    </p:anim>
                                    <p:animEffect transition="in" filter="fade">
                                      <p:cBhvr>
                                        <p:cTn id="16" dur="10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iterate type="lt">
                                    <p:tmPct val="10000"/>
                                  </p:iterate>
                                  <p:childTnLst>
                                    <p:set>
                                      <p:cBhvr>
                                        <p:cTn id="20" dur="1" fill="hold">
                                          <p:stCondLst>
                                            <p:cond delay="0"/>
                                          </p:stCondLst>
                                        </p:cTn>
                                        <p:tgtEl>
                                          <p:spTgt spid="16"/>
                                        </p:tgtEl>
                                        <p:attrNameLst>
                                          <p:attrName>style.visibility</p:attrName>
                                        </p:attrNameLst>
                                      </p:cBhvr>
                                      <p:to>
                                        <p:strVal val="visible"/>
                                      </p:to>
                                    </p:set>
                                    <p:animEffect transition="in" filter="barn(inVertical)">
                                      <p:cBhvr>
                                        <p:cTn id="21"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矩形 15"/>
          <p:cNvSpPr/>
          <p:nvPr/>
        </p:nvSpPr>
        <p:spPr>
          <a:xfrm>
            <a:off x="1332740" y="1946503"/>
            <a:ext cx="10374284" cy="419474"/>
          </a:xfrm>
          <a:prstGeom prst="rect">
            <a:avLst/>
          </a:prstGeom>
        </p:spPr>
        <p:txBody>
          <a:bodyPr wrap="square">
            <a:spAutoFit/>
          </a:bodyPr>
          <a:lstStyle/>
          <a:p>
            <a:pPr>
              <a:lnSpc>
                <a:spcPct val="150000"/>
              </a:lnSpc>
            </a:pPr>
            <a:r>
              <a:rPr lang="zh-CN" altLang="en-US" sz="1600" dirty="0"/>
              <a:t>基础转角及基础墙身的组砌方式：可采用一顺一丁组砌方式摆砌。基础大放脚可</a:t>
            </a:r>
            <a:r>
              <a:rPr lang="zh-CN" altLang="en-US" sz="1600" dirty="0" smtClean="0"/>
              <a:t>按“二一”</a:t>
            </a:r>
            <a:r>
              <a:rPr lang="zh-CN" altLang="en-US" sz="1600" dirty="0"/>
              <a:t>间隔收组砌</a:t>
            </a:r>
          </a:p>
        </p:txBody>
      </p:sp>
      <p:sp>
        <p:nvSpPr>
          <p:cNvPr id="2" name="矩形 1"/>
          <p:cNvSpPr/>
          <p:nvPr/>
        </p:nvSpPr>
        <p:spPr>
          <a:xfrm>
            <a:off x="1005385" y="1207615"/>
            <a:ext cx="2765501" cy="400110"/>
          </a:xfrm>
          <a:prstGeom prst="rect">
            <a:avLst/>
          </a:prstGeom>
        </p:spPr>
        <p:txBody>
          <a:bodyPr wrap="none">
            <a:spAutoFit/>
          </a:bodyPr>
          <a:lstStyle/>
          <a:p>
            <a:r>
              <a:rPr lang="zh-CN" altLang="en-US" sz="2000" b="1" dirty="0">
                <a:solidFill>
                  <a:srgbClr val="0070C0"/>
                </a:solidFill>
              </a:rPr>
              <a:t>四、条形基础施工实施</a:t>
            </a:r>
          </a:p>
        </p:txBody>
      </p:sp>
      <p:sp>
        <p:nvSpPr>
          <p:cNvPr id="19" name="矩形 18"/>
          <p:cNvSpPr/>
          <p:nvPr/>
        </p:nvSpPr>
        <p:spPr>
          <a:xfrm>
            <a:off x="1460902" y="1619322"/>
            <a:ext cx="2031325" cy="338554"/>
          </a:xfrm>
          <a:prstGeom prst="rect">
            <a:avLst/>
          </a:prstGeom>
        </p:spPr>
        <p:txBody>
          <a:bodyPr wrap="none">
            <a:spAutoFit/>
          </a:bodyPr>
          <a:lstStyle/>
          <a:p>
            <a:r>
              <a:rPr lang="zh-CN" altLang="en-US" sz="1600" dirty="0">
                <a:solidFill>
                  <a:srgbClr val="0070C0"/>
                </a:solidFill>
              </a:rPr>
              <a:t>（四）确定组砌方式</a:t>
            </a:r>
          </a:p>
        </p:txBody>
      </p:sp>
      <p:pic>
        <p:nvPicPr>
          <p:cNvPr id="6" name="图片 5"/>
          <p:cNvPicPr>
            <a:picLocks noChangeAspect="1"/>
          </p:cNvPicPr>
          <p:nvPr/>
        </p:nvPicPr>
        <p:blipFill>
          <a:blip r:embed="rId3"/>
          <a:stretch>
            <a:fillRect/>
          </a:stretch>
        </p:blipFill>
        <p:spPr>
          <a:xfrm>
            <a:off x="1553961" y="2441722"/>
            <a:ext cx="8020050" cy="3514725"/>
          </a:xfrm>
          <a:prstGeom prst="rect">
            <a:avLst/>
          </a:prstGeom>
        </p:spPr>
      </p:pic>
      <p:sp>
        <p:nvSpPr>
          <p:cNvPr id="7" name="矩形 6"/>
          <p:cNvSpPr/>
          <p:nvPr/>
        </p:nvSpPr>
        <p:spPr>
          <a:xfrm>
            <a:off x="2051001" y="6035036"/>
            <a:ext cx="2877711" cy="369332"/>
          </a:xfrm>
          <a:prstGeom prst="rect">
            <a:avLst/>
          </a:prstGeom>
        </p:spPr>
        <p:txBody>
          <a:bodyPr wrap="none">
            <a:spAutoFit/>
          </a:bodyPr>
          <a:lstStyle/>
          <a:p>
            <a:r>
              <a:rPr lang="zh-CN" altLang="en-US" dirty="0"/>
              <a:t>　</a:t>
            </a:r>
            <a:r>
              <a:rPr lang="zh-CN" altLang="en-US" sz="1600" dirty="0">
                <a:solidFill>
                  <a:srgbClr val="0070C0"/>
                </a:solidFill>
              </a:rPr>
              <a:t>基础中心线及基础轴线投测</a:t>
            </a:r>
          </a:p>
        </p:txBody>
      </p:sp>
      <p:sp>
        <p:nvSpPr>
          <p:cNvPr id="9" name="矩形 8"/>
          <p:cNvSpPr/>
          <p:nvPr/>
        </p:nvSpPr>
        <p:spPr>
          <a:xfrm>
            <a:off x="5563986" y="6035036"/>
            <a:ext cx="2877711" cy="369332"/>
          </a:xfrm>
          <a:prstGeom prst="rect">
            <a:avLst/>
          </a:prstGeom>
        </p:spPr>
        <p:txBody>
          <a:bodyPr wrap="none">
            <a:spAutoFit/>
          </a:bodyPr>
          <a:lstStyle/>
          <a:p>
            <a:r>
              <a:rPr lang="zh-CN" altLang="en-US" dirty="0"/>
              <a:t>　</a:t>
            </a:r>
            <a:r>
              <a:rPr lang="zh-CN" altLang="en-US" sz="1600" dirty="0">
                <a:solidFill>
                  <a:srgbClr val="0070C0"/>
                </a:solidFill>
              </a:rPr>
              <a:t>基础大放脚砌筑方式示意图</a:t>
            </a:r>
          </a:p>
        </p:txBody>
      </p:sp>
    </p:spTree>
    <p:extLst>
      <p:ext uri="{BB962C8B-B14F-4D97-AF65-F5344CB8AC3E}">
        <p14:creationId xmlns:p14="http://schemas.microsoft.com/office/powerpoint/2010/main" val="426782981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p:cNvSpPr/>
          <p:nvPr/>
        </p:nvSpPr>
        <p:spPr>
          <a:xfrm>
            <a:off x="1425269" y="2373918"/>
            <a:ext cx="1620957" cy="338554"/>
          </a:xfrm>
          <a:prstGeom prst="rect">
            <a:avLst/>
          </a:prstGeom>
        </p:spPr>
        <p:txBody>
          <a:bodyPr wrap="none">
            <a:spAutoFit/>
          </a:bodyPr>
          <a:lstStyle/>
          <a:p>
            <a:r>
              <a:rPr lang="zh-CN" altLang="en-US" sz="1600" dirty="0">
                <a:solidFill>
                  <a:srgbClr val="0070C0"/>
                </a:solidFill>
              </a:rPr>
              <a:t>（六）转角砌筑</a:t>
            </a:r>
          </a:p>
        </p:txBody>
      </p:sp>
      <p:sp>
        <p:nvSpPr>
          <p:cNvPr id="16" name="矩形 15"/>
          <p:cNvSpPr/>
          <p:nvPr/>
        </p:nvSpPr>
        <p:spPr>
          <a:xfrm>
            <a:off x="1332740" y="1946503"/>
            <a:ext cx="10374284" cy="419474"/>
          </a:xfrm>
          <a:prstGeom prst="rect">
            <a:avLst/>
          </a:prstGeom>
        </p:spPr>
        <p:txBody>
          <a:bodyPr wrap="square">
            <a:spAutoFit/>
          </a:bodyPr>
          <a:lstStyle/>
          <a:p>
            <a:pPr>
              <a:lnSpc>
                <a:spcPct val="150000"/>
              </a:lnSpc>
            </a:pPr>
            <a:r>
              <a:rPr lang="zh-CN" altLang="en-US" sz="1600" dirty="0"/>
              <a:t>从墙基础大角处顺基础边线进行干摆砖，先摆出内外墙、附墙垛的交接部位，</a:t>
            </a:r>
            <a:r>
              <a:rPr lang="zh-CN" altLang="en-US" sz="1600" dirty="0" smtClean="0"/>
              <a:t>做到</a:t>
            </a:r>
            <a:r>
              <a:rPr lang="zh-CN" altLang="en-US" sz="1600" dirty="0"/>
              <a:t>错缝搭接符合要求，灰缝均匀。</a:t>
            </a:r>
          </a:p>
        </p:txBody>
      </p:sp>
      <p:sp>
        <p:nvSpPr>
          <p:cNvPr id="2" name="矩形 1"/>
          <p:cNvSpPr/>
          <p:nvPr/>
        </p:nvSpPr>
        <p:spPr>
          <a:xfrm>
            <a:off x="1005385" y="1207615"/>
            <a:ext cx="2765501" cy="400110"/>
          </a:xfrm>
          <a:prstGeom prst="rect">
            <a:avLst/>
          </a:prstGeom>
        </p:spPr>
        <p:txBody>
          <a:bodyPr wrap="none">
            <a:spAutoFit/>
          </a:bodyPr>
          <a:lstStyle/>
          <a:p>
            <a:r>
              <a:rPr lang="zh-CN" altLang="en-US" sz="2000" b="1" dirty="0">
                <a:solidFill>
                  <a:srgbClr val="0070C0"/>
                </a:solidFill>
              </a:rPr>
              <a:t>四、条形基础施工实施</a:t>
            </a:r>
          </a:p>
        </p:txBody>
      </p:sp>
      <p:sp>
        <p:nvSpPr>
          <p:cNvPr id="18" name="矩形 17"/>
          <p:cNvSpPr/>
          <p:nvPr/>
        </p:nvSpPr>
        <p:spPr>
          <a:xfrm>
            <a:off x="1580051" y="3590255"/>
            <a:ext cx="10374284" cy="1569660"/>
          </a:xfrm>
          <a:prstGeom prst="rect">
            <a:avLst/>
          </a:prstGeom>
        </p:spPr>
        <p:txBody>
          <a:bodyPr wrap="square">
            <a:spAutoFit/>
          </a:bodyPr>
          <a:lstStyle/>
          <a:p>
            <a:pPr>
              <a:lnSpc>
                <a:spcPct val="150000"/>
              </a:lnSpc>
            </a:pPr>
            <a:r>
              <a:rPr lang="zh-CN" altLang="en-US" sz="1600" dirty="0"/>
              <a:t>砖基础墙标高是用基础皮数杆控制的（混凝土基础用木模板控制）。基础皮数杆</a:t>
            </a:r>
            <a:r>
              <a:rPr lang="zh-CN" altLang="en-US" sz="1600" dirty="0" smtClean="0"/>
              <a:t>是木制</a:t>
            </a:r>
            <a:r>
              <a:rPr lang="zh-CN" altLang="en-US" sz="1600" dirty="0"/>
              <a:t>杆子（</a:t>
            </a:r>
            <a:r>
              <a:rPr lang="zh-CN" altLang="en-US" sz="1600" dirty="0" smtClean="0"/>
              <a:t>图），</a:t>
            </a:r>
            <a:r>
              <a:rPr lang="zh-CN" altLang="en-US" sz="1600" dirty="0"/>
              <a:t>杆上事先画出砖、灰缝、防潮层和</a:t>
            </a:r>
            <a:r>
              <a:rPr lang="en-US" altLang="zh-CN" sz="1600" dirty="0"/>
              <a:t>±0.000 </a:t>
            </a:r>
            <a:r>
              <a:rPr lang="zh-CN" altLang="en-US" sz="1600" dirty="0"/>
              <a:t>的位置等。立杆时</a:t>
            </a:r>
            <a:r>
              <a:rPr lang="zh-CN" altLang="en-US" sz="1600" dirty="0" smtClean="0"/>
              <a:t>，在</a:t>
            </a:r>
            <a:r>
              <a:rPr lang="zh-CN" altLang="en-US" sz="1600" dirty="0"/>
              <a:t>立杆处打一木桩，用水准仪在桩的侧面抄一条高出垫层</a:t>
            </a:r>
            <a:r>
              <a:rPr lang="en-US" altLang="zh-CN" sz="1600" dirty="0"/>
              <a:t>10cm </a:t>
            </a:r>
            <a:r>
              <a:rPr lang="zh-CN" altLang="en-US" sz="1600" dirty="0"/>
              <a:t>的标高线；然后，将</a:t>
            </a:r>
            <a:r>
              <a:rPr lang="zh-CN" altLang="en-US" sz="1600" dirty="0" smtClean="0"/>
              <a:t>杆上</a:t>
            </a:r>
            <a:r>
              <a:rPr lang="zh-CN" altLang="en-US" sz="1600" dirty="0"/>
              <a:t>的同名标高线与桩上的标高线对齐，将杆钉在桩上，作为基础墙标高控制的依据。</a:t>
            </a:r>
          </a:p>
          <a:p>
            <a:pPr>
              <a:lnSpc>
                <a:spcPct val="150000"/>
              </a:lnSpc>
            </a:pPr>
            <a:r>
              <a:rPr lang="zh-CN" altLang="en-US" sz="1600" dirty="0"/>
              <a:t>基础施工结束后，用水准仪检查基础顶面的标高是否符合设计要求，误差不应</a:t>
            </a:r>
            <a:r>
              <a:rPr lang="zh-CN" altLang="en-US" sz="1600" dirty="0" smtClean="0"/>
              <a:t>超过</a:t>
            </a:r>
            <a:r>
              <a:rPr lang="en-US" altLang="zh-CN" sz="1600" dirty="0"/>
              <a:t>±10mm</a:t>
            </a:r>
            <a:r>
              <a:rPr lang="zh-CN" altLang="en-US" sz="1600" dirty="0"/>
              <a:t>。</a:t>
            </a:r>
          </a:p>
        </p:txBody>
      </p:sp>
      <p:sp>
        <p:nvSpPr>
          <p:cNvPr id="19" name="矩形 18"/>
          <p:cNvSpPr/>
          <p:nvPr/>
        </p:nvSpPr>
        <p:spPr>
          <a:xfrm>
            <a:off x="1460902" y="1619322"/>
            <a:ext cx="1620957" cy="338554"/>
          </a:xfrm>
          <a:prstGeom prst="rect">
            <a:avLst/>
          </a:prstGeom>
        </p:spPr>
        <p:txBody>
          <a:bodyPr wrap="none">
            <a:spAutoFit/>
          </a:bodyPr>
          <a:lstStyle/>
          <a:p>
            <a:r>
              <a:rPr lang="zh-CN" altLang="en-US" sz="1600" dirty="0">
                <a:solidFill>
                  <a:srgbClr val="0070C0"/>
                </a:solidFill>
              </a:rPr>
              <a:t>（五）摆砖撂底</a:t>
            </a:r>
          </a:p>
        </p:txBody>
      </p:sp>
      <p:sp>
        <p:nvSpPr>
          <p:cNvPr id="5" name="矩形 4"/>
          <p:cNvSpPr/>
          <p:nvPr/>
        </p:nvSpPr>
        <p:spPr>
          <a:xfrm>
            <a:off x="1418962" y="3274341"/>
            <a:ext cx="2236510" cy="338554"/>
          </a:xfrm>
          <a:prstGeom prst="rect">
            <a:avLst/>
          </a:prstGeom>
        </p:spPr>
        <p:txBody>
          <a:bodyPr wrap="none">
            <a:spAutoFit/>
          </a:bodyPr>
          <a:lstStyle/>
          <a:p>
            <a:r>
              <a:rPr lang="zh-CN" altLang="en-US" sz="1600" dirty="0">
                <a:solidFill>
                  <a:srgbClr val="0070C0"/>
                </a:solidFill>
              </a:rPr>
              <a:t>（七）砖基础标高控制</a:t>
            </a:r>
            <a:endParaRPr lang="zh-CN" altLang="en-US" sz="1600" dirty="0">
              <a:solidFill>
                <a:srgbClr val="0070C0"/>
              </a:solidFill>
            </a:endParaRPr>
          </a:p>
        </p:txBody>
      </p:sp>
      <p:sp>
        <p:nvSpPr>
          <p:cNvPr id="17" name="矩形 16"/>
          <p:cNvSpPr/>
          <p:nvPr/>
        </p:nvSpPr>
        <p:spPr>
          <a:xfrm>
            <a:off x="1425269" y="2788175"/>
            <a:ext cx="10374284" cy="419474"/>
          </a:xfrm>
          <a:prstGeom prst="rect">
            <a:avLst/>
          </a:prstGeom>
        </p:spPr>
        <p:txBody>
          <a:bodyPr wrap="square">
            <a:spAutoFit/>
          </a:bodyPr>
          <a:lstStyle/>
          <a:p>
            <a:pPr>
              <a:lnSpc>
                <a:spcPct val="150000"/>
              </a:lnSpc>
            </a:pPr>
            <a:r>
              <a:rPr lang="zh-CN" altLang="en-US" sz="1600" dirty="0"/>
              <a:t>砌筑转角位置时应准确垂直，收分台阶要准确。墙宽大于</a:t>
            </a:r>
            <a:r>
              <a:rPr lang="en-US" altLang="zh-CN" sz="1600" dirty="0"/>
              <a:t>240mm </a:t>
            </a:r>
            <a:r>
              <a:rPr lang="zh-CN" altLang="en-US" sz="1600" dirty="0"/>
              <a:t>要双面带线，</a:t>
            </a:r>
            <a:r>
              <a:rPr lang="zh-CN" altLang="en-US" sz="1600" dirty="0" smtClean="0"/>
              <a:t>附墙垛</a:t>
            </a:r>
            <a:r>
              <a:rPr lang="zh-CN" altLang="en-US" sz="1600" dirty="0"/>
              <a:t>统一拉线，与墙同时砌筑。</a:t>
            </a:r>
          </a:p>
        </p:txBody>
      </p:sp>
    </p:spTree>
    <p:extLst>
      <p:ext uri="{BB962C8B-B14F-4D97-AF65-F5344CB8AC3E}">
        <p14:creationId xmlns:p14="http://schemas.microsoft.com/office/powerpoint/2010/main" val="34640805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2233612" y="1524000"/>
            <a:ext cx="7724775" cy="3810000"/>
          </a:xfrm>
          <a:prstGeom prst="rect">
            <a:avLst/>
          </a:prstGeom>
        </p:spPr>
      </p:pic>
      <p:sp>
        <p:nvSpPr>
          <p:cNvPr id="3" name="矩形 2"/>
          <p:cNvSpPr/>
          <p:nvPr/>
        </p:nvSpPr>
        <p:spPr>
          <a:xfrm>
            <a:off x="3981478" y="5846217"/>
            <a:ext cx="3647152" cy="369332"/>
          </a:xfrm>
          <a:prstGeom prst="rect">
            <a:avLst/>
          </a:prstGeom>
        </p:spPr>
        <p:txBody>
          <a:bodyPr wrap="none">
            <a:spAutoFit/>
          </a:bodyPr>
          <a:lstStyle/>
          <a:p>
            <a:r>
              <a:rPr lang="zh-CN" altLang="en-US" dirty="0">
                <a:solidFill>
                  <a:srgbClr val="0070C0"/>
                </a:solidFill>
              </a:rPr>
              <a:t>砖基础大放脚砌筑标高控制示意图</a:t>
            </a:r>
          </a:p>
        </p:txBody>
      </p:sp>
    </p:spTree>
    <p:extLst>
      <p:ext uri="{BB962C8B-B14F-4D97-AF65-F5344CB8AC3E}">
        <p14:creationId xmlns:p14="http://schemas.microsoft.com/office/powerpoint/2010/main" val="7283090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p:cNvSpPr/>
          <p:nvPr/>
        </p:nvSpPr>
        <p:spPr>
          <a:xfrm>
            <a:off x="1460902" y="2742327"/>
            <a:ext cx="2646878" cy="338554"/>
          </a:xfrm>
          <a:prstGeom prst="rect">
            <a:avLst/>
          </a:prstGeom>
        </p:spPr>
        <p:txBody>
          <a:bodyPr wrap="none">
            <a:spAutoFit/>
          </a:bodyPr>
          <a:lstStyle/>
          <a:p>
            <a:r>
              <a:rPr lang="zh-CN" altLang="en-US" sz="1600" dirty="0">
                <a:solidFill>
                  <a:srgbClr val="0070C0"/>
                </a:solidFill>
              </a:rPr>
              <a:t>（九）投测定位轴线及标高</a:t>
            </a:r>
          </a:p>
        </p:txBody>
      </p:sp>
      <p:sp>
        <p:nvSpPr>
          <p:cNvPr id="16" name="矩形 15"/>
          <p:cNvSpPr/>
          <p:nvPr/>
        </p:nvSpPr>
        <p:spPr>
          <a:xfrm>
            <a:off x="1609898" y="1943272"/>
            <a:ext cx="10374284" cy="788806"/>
          </a:xfrm>
          <a:prstGeom prst="rect">
            <a:avLst/>
          </a:prstGeom>
        </p:spPr>
        <p:txBody>
          <a:bodyPr wrap="square">
            <a:spAutoFit/>
          </a:bodyPr>
          <a:lstStyle/>
          <a:p>
            <a:pPr>
              <a:lnSpc>
                <a:spcPct val="150000"/>
              </a:lnSpc>
            </a:pPr>
            <a:r>
              <a:rPr lang="zh-CN" altLang="en-US" sz="1600" dirty="0"/>
              <a:t>大放脚砌完后，从中心线校核轴线偏移情况，并在基础墙两侧面画“中”字标记</a:t>
            </a:r>
            <a:r>
              <a:rPr lang="zh-CN" altLang="en-US" sz="1600" dirty="0" smtClean="0"/>
              <a:t>。若</a:t>
            </a:r>
            <a:r>
              <a:rPr lang="zh-CN" altLang="en-US" sz="1600" dirty="0"/>
              <a:t>有防潮层，要最后抹，按操作程序和要求抹平、槎实，厚度以</a:t>
            </a:r>
            <a:r>
              <a:rPr lang="en-US" altLang="zh-CN" sz="1600" dirty="0"/>
              <a:t>20mm </a:t>
            </a:r>
            <a:r>
              <a:rPr lang="zh-CN" altLang="en-US" sz="1600" dirty="0"/>
              <a:t>为宜。</a:t>
            </a:r>
          </a:p>
        </p:txBody>
      </p:sp>
      <p:sp>
        <p:nvSpPr>
          <p:cNvPr id="2" name="矩形 1"/>
          <p:cNvSpPr/>
          <p:nvPr/>
        </p:nvSpPr>
        <p:spPr>
          <a:xfrm>
            <a:off x="1005385" y="1207615"/>
            <a:ext cx="2765501" cy="400110"/>
          </a:xfrm>
          <a:prstGeom prst="rect">
            <a:avLst/>
          </a:prstGeom>
        </p:spPr>
        <p:txBody>
          <a:bodyPr wrap="none">
            <a:spAutoFit/>
          </a:bodyPr>
          <a:lstStyle/>
          <a:p>
            <a:r>
              <a:rPr lang="zh-CN" altLang="en-US" sz="2000" b="1" dirty="0">
                <a:solidFill>
                  <a:srgbClr val="0070C0"/>
                </a:solidFill>
              </a:rPr>
              <a:t>四、条形基础施工实施</a:t>
            </a:r>
          </a:p>
        </p:txBody>
      </p:sp>
      <p:sp>
        <p:nvSpPr>
          <p:cNvPr id="19" name="矩形 18"/>
          <p:cNvSpPr/>
          <p:nvPr/>
        </p:nvSpPr>
        <p:spPr>
          <a:xfrm>
            <a:off x="1460902" y="1619322"/>
            <a:ext cx="1620957" cy="338554"/>
          </a:xfrm>
          <a:prstGeom prst="rect">
            <a:avLst/>
          </a:prstGeom>
        </p:spPr>
        <p:txBody>
          <a:bodyPr wrap="none">
            <a:spAutoFit/>
          </a:bodyPr>
          <a:lstStyle/>
          <a:p>
            <a:r>
              <a:rPr lang="zh-CN" altLang="en-US" sz="1600" dirty="0">
                <a:solidFill>
                  <a:srgbClr val="0070C0"/>
                </a:solidFill>
              </a:rPr>
              <a:t>（八）轴线校核</a:t>
            </a:r>
          </a:p>
        </p:txBody>
      </p:sp>
      <p:sp>
        <p:nvSpPr>
          <p:cNvPr id="17" name="矩形 16"/>
          <p:cNvSpPr/>
          <p:nvPr/>
        </p:nvSpPr>
        <p:spPr>
          <a:xfrm>
            <a:off x="1373874" y="3027422"/>
            <a:ext cx="10374284" cy="1200329"/>
          </a:xfrm>
          <a:prstGeom prst="rect">
            <a:avLst/>
          </a:prstGeom>
        </p:spPr>
        <p:txBody>
          <a:bodyPr wrap="square">
            <a:spAutoFit/>
          </a:bodyPr>
          <a:lstStyle/>
          <a:p>
            <a:pPr>
              <a:lnSpc>
                <a:spcPct val="150000"/>
              </a:lnSpc>
            </a:pPr>
            <a:r>
              <a:rPr lang="zh-CN" altLang="en-US" sz="1600" dirty="0"/>
              <a:t>基础施工完成后，还要根据轴线控制</a:t>
            </a:r>
            <a:r>
              <a:rPr lang="zh-CN" altLang="en-US" sz="1600" dirty="0" smtClean="0"/>
              <a:t>桩用</a:t>
            </a:r>
            <a:r>
              <a:rPr lang="zh-CN" altLang="en-US" sz="1600" dirty="0"/>
              <a:t>经纬仪将主墙体的轴线投</a:t>
            </a:r>
            <a:r>
              <a:rPr lang="zh-CN" altLang="en-US" sz="1600" dirty="0" smtClean="0"/>
              <a:t>到基础</a:t>
            </a:r>
            <a:r>
              <a:rPr lang="zh-CN" altLang="en-US" sz="1600" dirty="0"/>
              <a:t>墙的外侧，用红油漆画出轴线标志，写出轴线号，作为上部轴线投设的依据。</a:t>
            </a:r>
            <a:r>
              <a:rPr lang="zh-CN" altLang="en-US" sz="1600" dirty="0" smtClean="0"/>
              <a:t>还应</a:t>
            </a:r>
            <a:r>
              <a:rPr lang="zh-CN" altLang="en-US" sz="1600" dirty="0"/>
              <a:t>在四周用水准仪抄出</a:t>
            </a:r>
            <a:r>
              <a:rPr lang="en-US" altLang="zh-CN" sz="1600" dirty="0"/>
              <a:t>- 0.100m </a:t>
            </a:r>
            <a:r>
              <a:rPr lang="zh-CN" altLang="en-US" sz="1600" dirty="0"/>
              <a:t>的标高线，弹以墨线标志，作为上部标高控制的依据</a:t>
            </a:r>
          </a:p>
        </p:txBody>
      </p:sp>
      <p:pic>
        <p:nvPicPr>
          <p:cNvPr id="3" name="图片 2"/>
          <p:cNvPicPr>
            <a:picLocks noChangeAspect="1"/>
          </p:cNvPicPr>
          <p:nvPr/>
        </p:nvPicPr>
        <p:blipFill>
          <a:blip r:embed="rId3"/>
          <a:stretch>
            <a:fillRect/>
          </a:stretch>
        </p:blipFill>
        <p:spPr>
          <a:xfrm>
            <a:off x="2784342" y="4005757"/>
            <a:ext cx="5644764" cy="2014314"/>
          </a:xfrm>
          <a:prstGeom prst="rect">
            <a:avLst/>
          </a:prstGeom>
        </p:spPr>
      </p:pic>
    </p:spTree>
    <p:extLst>
      <p:ext uri="{BB962C8B-B14F-4D97-AF65-F5344CB8AC3E}">
        <p14:creationId xmlns:p14="http://schemas.microsoft.com/office/powerpoint/2010/main" val="165340538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p:cNvSpPr/>
          <p:nvPr/>
        </p:nvSpPr>
        <p:spPr>
          <a:xfrm>
            <a:off x="1460902" y="2716170"/>
            <a:ext cx="3467616" cy="338554"/>
          </a:xfrm>
          <a:prstGeom prst="rect">
            <a:avLst/>
          </a:prstGeom>
        </p:spPr>
        <p:txBody>
          <a:bodyPr wrap="none">
            <a:spAutoFit/>
          </a:bodyPr>
          <a:lstStyle/>
          <a:p>
            <a:r>
              <a:rPr lang="zh-CN" altLang="en-US" sz="1600" dirty="0">
                <a:solidFill>
                  <a:srgbClr val="0070C0"/>
                </a:solidFill>
              </a:rPr>
              <a:t>（二）墙体垂直度及墙面平整度控制</a:t>
            </a:r>
          </a:p>
        </p:txBody>
      </p:sp>
      <p:sp>
        <p:nvSpPr>
          <p:cNvPr id="16" name="矩形 15"/>
          <p:cNvSpPr/>
          <p:nvPr/>
        </p:nvSpPr>
        <p:spPr>
          <a:xfrm>
            <a:off x="1609898" y="1943272"/>
            <a:ext cx="10374284" cy="788806"/>
          </a:xfrm>
          <a:prstGeom prst="rect">
            <a:avLst/>
          </a:prstGeom>
        </p:spPr>
        <p:txBody>
          <a:bodyPr wrap="square">
            <a:spAutoFit/>
          </a:bodyPr>
          <a:lstStyle/>
          <a:p>
            <a:pPr>
              <a:lnSpc>
                <a:spcPct val="150000"/>
              </a:lnSpc>
            </a:pPr>
            <a:r>
              <a:rPr lang="zh-CN" altLang="en-US" sz="1600" dirty="0"/>
              <a:t>灰缝应保持横平竖直，砂浆饱满</a:t>
            </a:r>
            <a:r>
              <a:rPr lang="zh-CN" altLang="en-US" sz="1600" dirty="0" smtClean="0"/>
              <a:t>。（</a:t>
            </a:r>
            <a:r>
              <a:rPr lang="en-US" altLang="zh-CN" sz="1600" dirty="0"/>
              <a:t>1</a:t>
            </a:r>
            <a:r>
              <a:rPr lang="zh-CN" altLang="en-US" sz="1600" dirty="0"/>
              <a:t>）饱满度，水平缝不小于</a:t>
            </a:r>
            <a:r>
              <a:rPr lang="en-US" altLang="zh-CN" sz="1600" dirty="0"/>
              <a:t>80%</a:t>
            </a:r>
            <a:r>
              <a:rPr lang="zh-CN" altLang="en-US" sz="1600" dirty="0" smtClean="0"/>
              <a:t>。（</a:t>
            </a:r>
            <a:r>
              <a:rPr lang="en-US" altLang="zh-CN" sz="1600" dirty="0"/>
              <a:t>2</a:t>
            </a:r>
            <a:r>
              <a:rPr lang="zh-CN" altLang="en-US" sz="1600" dirty="0"/>
              <a:t>）检查：百格网，三块砖平均值</a:t>
            </a:r>
            <a:r>
              <a:rPr lang="zh-CN" altLang="en-US" sz="1600" dirty="0" smtClean="0"/>
              <a:t>。（</a:t>
            </a:r>
            <a:r>
              <a:rPr lang="en-US" altLang="zh-CN" sz="1600" dirty="0"/>
              <a:t>3</a:t>
            </a:r>
            <a:r>
              <a:rPr lang="zh-CN" altLang="en-US" sz="1600" dirty="0"/>
              <a:t>）影响饱满度因素： 砖含水量（</a:t>
            </a:r>
            <a:r>
              <a:rPr lang="zh-CN" altLang="en-US" sz="1600" dirty="0" smtClean="0"/>
              <a:t>浇水否</a:t>
            </a:r>
            <a:r>
              <a:rPr lang="zh-CN" altLang="en-US" sz="1600" dirty="0"/>
              <a:t>）；砂浆和易性；操作方法。</a:t>
            </a:r>
          </a:p>
        </p:txBody>
      </p:sp>
      <p:sp>
        <p:nvSpPr>
          <p:cNvPr id="2" name="矩形 1"/>
          <p:cNvSpPr/>
          <p:nvPr/>
        </p:nvSpPr>
        <p:spPr>
          <a:xfrm>
            <a:off x="1093813" y="1156999"/>
            <a:ext cx="2765501" cy="400110"/>
          </a:xfrm>
          <a:prstGeom prst="rect">
            <a:avLst/>
          </a:prstGeom>
        </p:spPr>
        <p:txBody>
          <a:bodyPr wrap="none">
            <a:spAutoFit/>
          </a:bodyPr>
          <a:lstStyle/>
          <a:p>
            <a:r>
              <a:rPr lang="zh-CN" altLang="en-US" sz="2000" b="1" dirty="0">
                <a:solidFill>
                  <a:srgbClr val="0070C0"/>
                </a:solidFill>
              </a:rPr>
              <a:t>五、施工质量控制措施</a:t>
            </a:r>
          </a:p>
        </p:txBody>
      </p:sp>
      <p:sp>
        <p:nvSpPr>
          <p:cNvPr id="19" name="矩形 18"/>
          <p:cNvSpPr/>
          <p:nvPr/>
        </p:nvSpPr>
        <p:spPr>
          <a:xfrm>
            <a:off x="1460902" y="1619322"/>
            <a:ext cx="2031325" cy="338554"/>
          </a:xfrm>
          <a:prstGeom prst="rect">
            <a:avLst/>
          </a:prstGeom>
        </p:spPr>
        <p:txBody>
          <a:bodyPr wrap="none">
            <a:spAutoFit/>
          </a:bodyPr>
          <a:lstStyle/>
          <a:p>
            <a:r>
              <a:rPr lang="zh-CN" altLang="en-US" sz="1600" dirty="0">
                <a:solidFill>
                  <a:srgbClr val="0070C0"/>
                </a:solidFill>
              </a:rPr>
              <a:t>（一）灰缝质量控制</a:t>
            </a:r>
          </a:p>
        </p:txBody>
      </p:sp>
      <p:sp>
        <p:nvSpPr>
          <p:cNvPr id="17" name="矩形 16"/>
          <p:cNvSpPr/>
          <p:nvPr/>
        </p:nvSpPr>
        <p:spPr>
          <a:xfrm>
            <a:off x="1373874" y="3027422"/>
            <a:ext cx="10374284" cy="419474"/>
          </a:xfrm>
          <a:prstGeom prst="rect">
            <a:avLst/>
          </a:prstGeom>
        </p:spPr>
        <p:txBody>
          <a:bodyPr wrap="square">
            <a:spAutoFit/>
          </a:bodyPr>
          <a:lstStyle/>
          <a:p>
            <a:pPr>
              <a:lnSpc>
                <a:spcPct val="150000"/>
              </a:lnSpc>
            </a:pPr>
            <a:r>
              <a:rPr lang="zh-CN" altLang="en-US" sz="1600" dirty="0"/>
              <a:t>墙体垂直度误差不大于</a:t>
            </a:r>
            <a:r>
              <a:rPr lang="en-US" altLang="zh-CN" sz="1600" dirty="0"/>
              <a:t>5mm</a:t>
            </a:r>
            <a:r>
              <a:rPr lang="zh-CN" altLang="en-US" sz="1600" dirty="0"/>
              <a:t>，墙面</a:t>
            </a:r>
            <a:r>
              <a:rPr lang="zh-CN" altLang="en-US" sz="1600" dirty="0" smtClean="0"/>
              <a:t>平整度</a:t>
            </a:r>
            <a:r>
              <a:rPr lang="zh-CN" altLang="en-US" sz="1600" dirty="0"/>
              <a:t>误差不超过</a:t>
            </a:r>
            <a:r>
              <a:rPr lang="en-US" altLang="zh-CN" sz="1600" dirty="0"/>
              <a:t>5 </a:t>
            </a:r>
            <a:r>
              <a:rPr lang="zh-CN" altLang="en-US" sz="1600" dirty="0"/>
              <a:t>～ </a:t>
            </a:r>
            <a:r>
              <a:rPr lang="en-US" altLang="zh-CN" sz="1600" dirty="0"/>
              <a:t>8mm</a:t>
            </a:r>
            <a:r>
              <a:rPr lang="zh-CN" altLang="en-US" sz="1600" dirty="0"/>
              <a:t>，用</a:t>
            </a:r>
            <a:r>
              <a:rPr lang="en-US" altLang="zh-CN" sz="1600" dirty="0"/>
              <a:t>2m </a:t>
            </a:r>
            <a:r>
              <a:rPr lang="zh-CN" altLang="en-US" sz="1600" dirty="0"/>
              <a:t>靠尺、楔形</a:t>
            </a:r>
            <a:r>
              <a:rPr lang="zh-CN" altLang="en-US" sz="1600" dirty="0" smtClean="0"/>
              <a:t>塞尺</a:t>
            </a:r>
            <a:r>
              <a:rPr lang="zh-CN" altLang="en-US" sz="1600" dirty="0"/>
              <a:t>检查。</a:t>
            </a:r>
          </a:p>
        </p:txBody>
      </p:sp>
      <p:sp>
        <p:nvSpPr>
          <p:cNvPr id="18" name="矩形 17"/>
          <p:cNvSpPr/>
          <p:nvPr/>
        </p:nvSpPr>
        <p:spPr>
          <a:xfrm>
            <a:off x="1373874" y="5464192"/>
            <a:ext cx="2031325" cy="338554"/>
          </a:xfrm>
          <a:prstGeom prst="rect">
            <a:avLst/>
          </a:prstGeom>
        </p:spPr>
        <p:txBody>
          <a:bodyPr wrap="none">
            <a:spAutoFit/>
          </a:bodyPr>
          <a:lstStyle/>
          <a:p>
            <a:r>
              <a:rPr lang="zh-CN" altLang="en-US" sz="1600" dirty="0">
                <a:solidFill>
                  <a:srgbClr val="0070C0"/>
                </a:solidFill>
              </a:rPr>
              <a:t>（四）安全环保措施</a:t>
            </a:r>
          </a:p>
        </p:txBody>
      </p:sp>
      <p:sp>
        <p:nvSpPr>
          <p:cNvPr id="20" name="矩形 19"/>
          <p:cNvSpPr/>
          <p:nvPr/>
        </p:nvSpPr>
        <p:spPr>
          <a:xfrm>
            <a:off x="1609898" y="3886571"/>
            <a:ext cx="10374284" cy="1569660"/>
          </a:xfrm>
          <a:prstGeom prst="rect">
            <a:avLst/>
          </a:prstGeom>
        </p:spPr>
        <p:txBody>
          <a:bodyPr wrap="square">
            <a:spAutoFit/>
          </a:bodyPr>
          <a:lstStyle/>
          <a:p>
            <a:pPr>
              <a:lnSpc>
                <a:spcPct val="150000"/>
              </a:lnSpc>
            </a:pPr>
            <a:r>
              <a:rPr lang="zh-CN" altLang="en-US" sz="1600" dirty="0"/>
              <a:t>上下错缝、内外搭砌，留槎合理、接槎可靠。转角处及交接处，应同时砌筑</a:t>
            </a:r>
            <a:r>
              <a:rPr lang="zh-CN" altLang="en-US" sz="1600" dirty="0" smtClean="0"/>
              <a:t>。（</a:t>
            </a:r>
            <a:r>
              <a:rPr lang="en-US" altLang="zh-CN" sz="1600" dirty="0"/>
              <a:t>1</a:t>
            </a:r>
            <a:r>
              <a:rPr lang="zh-CN" altLang="en-US" sz="1600" dirty="0"/>
              <a:t>）留斜槎：长度不小于</a:t>
            </a:r>
            <a:r>
              <a:rPr lang="en-US" altLang="zh-CN" sz="1600" dirty="0"/>
              <a:t>2/3 </a:t>
            </a:r>
            <a:r>
              <a:rPr lang="zh-CN" altLang="en-US" sz="1600" dirty="0"/>
              <a:t>高度，有抗震要求时加拉结筋</a:t>
            </a:r>
            <a:r>
              <a:rPr lang="zh-CN" altLang="en-US" sz="1600" dirty="0" smtClean="0"/>
              <a:t>。（</a:t>
            </a:r>
            <a:r>
              <a:rPr lang="en-US" altLang="zh-CN" sz="1600" dirty="0"/>
              <a:t>2</a:t>
            </a:r>
            <a:r>
              <a:rPr lang="zh-CN" altLang="en-US" sz="1600" dirty="0"/>
              <a:t>）留直槎：（非抗震设防烈度为</a:t>
            </a:r>
            <a:r>
              <a:rPr lang="en-US" altLang="zh-CN" sz="1600" dirty="0"/>
              <a:t>6</a:t>
            </a:r>
            <a:r>
              <a:rPr lang="zh-CN" altLang="en-US" sz="1600" dirty="0"/>
              <a:t>、</a:t>
            </a:r>
            <a:r>
              <a:rPr lang="en-US" altLang="zh-CN" sz="1600" dirty="0"/>
              <a:t>7 </a:t>
            </a:r>
            <a:r>
              <a:rPr lang="zh-CN" altLang="en-US" sz="1600" dirty="0"/>
              <a:t>度地区可用）留凸槎且加拉结钢筋。拉结</a:t>
            </a:r>
            <a:r>
              <a:rPr lang="zh-CN" altLang="en-US" sz="1600" dirty="0" smtClean="0"/>
              <a:t>钢筋</a:t>
            </a:r>
            <a:r>
              <a:rPr lang="zh-CN" altLang="en-US" sz="1600" dirty="0"/>
              <a:t>要求：每</a:t>
            </a:r>
            <a:r>
              <a:rPr lang="en-US" altLang="zh-CN" sz="1600" dirty="0"/>
              <a:t>500mm </a:t>
            </a:r>
            <a:r>
              <a:rPr lang="zh-CN" altLang="en-US" sz="1600" dirty="0"/>
              <a:t>高一道，每道</a:t>
            </a:r>
            <a:r>
              <a:rPr lang="en-US" altLang="zh-CN" sz="1600" dirty="0"/>
              <a:t>2 </a:t>
            </a:r>
            <a:r>
              <a:rPr lang="zh-CN" altLang="en-US" sz="1600" dirty="0"/>
              <a:t>根，每</a:t>
            </a:r>
            <a:r>
              <a:rPr lang="en-US" altLang="zh-CN" sz="1600" dirty="0"/>
              <a:t>120 </a:t>
            </a:r>
            <a:r>
              <a:rPr lang="zh-CN" altLang="en-US" sz="1600" dirty="0"/>
              <a:t>墙厚一根；直径</a:t>
            </a:r>
            <a:r>
              <a:rPr lang="en-US" altLang="zh-CN" sz="1600" dirty="0"/>
              <a:t>Φ6</a:t>
            </a:r>
            <a:r>
              <a:rPr lang="zh-CN" altLang="en-US" sz="1600" dirty="0"/>
              <a:t>，端部</a:t>
            </a:r>
            <a:r>
              <a:rPr lang="en-US" altLang="zh-CN" sz="1600" dirty="0"/>
              <a:t>90° </a:t>
            </a:r>
            <a:r>
              <a:rPr lang="zh-CN" altLang="en-US" sz="1600" dirty="0"/>
              <a:t>弯钩，</a:t>
            </a:r>
            <a:r>
              <a:rPr lang="zh-CN" altLang="en-US" sz="1600" dirty="0" smtClean="0"/>
              <a:t>每端压</a:t>
            </a:r>
            <a:r>
              <a:rPr lang="zh-CN" altLang="en-US" sz="1600" dirty="0"/>
              <a:t>入不小于</a:t>
            </a:r>
            <a:r>
              <a:rPr lang="en-US" altLang="zh-CN" sz="1600" dirty="0"/>
              <a:t>500mm</a:t>
            </a:r>
            <a:r>
              <a:rPr lang="zh-CN" altLang="en-US" sz="1600" dirty="0"/>
              <a:t>；设防烈度为</a:t>
            </a:r>
            <a:r>
              <a:rPr lang="en-US" altLang="zh-CN" sz="1600" dirty="0"/>
              <a:t>6</a:t>
            </a:r>
            <a:r>
              <a:rPr lang="zh-CN" altLang="en-US" sz="1600" dirty="0"/>
              <a:t>、</a:t>
            </a:r>
            <a:r>
              <a:rPr lang="en-US" altLang="zh-CN" sz="1600" dirty="0"/>
              <a:t>7 </a:t>
            </a:r>
            <a:r>
              <a:rPr lang="zh-CN" altLang="en-US" sz="1600" dirty="0"/>
              <a:t>度地区不小于</a:t>
            </a:r>
            <a:r>
              <a:rPr lang="en-US" altLang="zh-CN" sz="1600" dirty="0"/>
              <a:t>1 000mm</a:t>
            </a:r>
            <a:r>
              <a:rPr lang="zh-CN" altLang="en-US" sz="1600" dirty="0"/>
              <a:t>。</a:t>
            </a:r>
          </a:p>
        </p:txBody>
      </p:sp>
      <p:sp>
        <p:nvSpPr>
          <p:cNvPr id="21" name="矩形 20"/>
          <p:cNvSpPr/>
          <p:nvPr/>
        </p:nvSpPr>
        <p:spPr>
          <a:xfrm>
            <a:off x="1460902" y="3562621"/>
            <a:ext cx="2031325" cy="338554"/>
          </a:xfrm>
          <a:prstGeom prst="rect">
            <a:avLst/>
          </a:prstGeom>
        </p:spPr>
        <p:txBody>
          <a:bodyPr wrap="none">
            <a:spAutoFit/>
          </a:bodyPr>
          <a:lstStyle/>
          <a:p>
            <a:r>
              <a:rPr lang="zh-CN" altLang="en-US" sz="1600" dirty="0">
                <a:solidFill>
                  <a:srgbClr val="0070C0"/>
                </a:solidFill>
              </a:rPr>
              <a:t>（三）砌筑工艺控制</a:t>
            </a:r>
          </a:p>
        </p:txBody>
      </p:sp>
    </p:spTree>
    <p:extLst>
      <p:ext uri="{BB962C8B-B14F-4D97-AF65-F5344CB8AC3E}">
        <p14:creationId xmlns:p14="http://schemas.microsoft.com/office/powerpoint/2010/main" val="45622716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矩形 15"/>
          <p:cNvSpPr/>
          <p:nvPr/>
        </p:nvSpPr>
        <p:spPr>
          <a:xfrm>
            <a:off x="1609898" y="1943272"/>
            <a:ext cx="10374284" cy="2308324"/>
          </a:xfrm>
          <a:prstGeom prst="rect">
            <a:avLst/>
          </a:prstGeom>
        </p:spPr>
        <p:txBody>
          <a:bodyPr wrap="square">
            <a:spAutoFit/>
          </a:bodyPr>
          <a:lstStyle/>
          <a:p>
            <a:pPr>
              <a:lnSpc>
                <a:spcPct val="150000"/>
              </a:lnSpc>
            </a:pPr>
            <a:r>
              <a:rPr lang="zh-CN" altLang="en-US" sz="1600" dirty="0"/>
              <a:t>（</a:t>
            </a:r>
            <a:r>
              <a:rPr lang="en-US" altLang="zh-CN" sz="1600" dirty="0"/>
              <a:t>1</a:t>
            </a:r>
            <a:r>
              <a:rPr lang="zh-CN" altLang="en-US" sz="1600" dirty="0"/>
              <a:t>）基础外形尺寸检查。</a:t>
            </a:r>
          </a:p>
          <a:p>
            <a:pPr>
              <a:lnSpc>
                <a:spcPct val="150000"/>
              </a:lnSpc>
            </a:pPr>
            <a:r>
              <a:rPr lang="zh-CN" altLang="en-US" sz="1600" dirty="0" smtClean="0"/>
              <a:t>（</a:t>
            </a:r>
            <a:r>
              <a:rPr lang="en-US" altLang="zh-CN" sz="1600" dirty="0"/>
              <a:t>2</a:t>
            </a:r>
            <a:r>
              <a:rPr lang="zh-CN" altLang="en-US" sz="1600" dirty="0"/>
              <a:t>）钢筋工程检查。</a:t>
            </a:r>
          </a:p>
          <a:p>
            <a:pPr>
              <a:lnSpc>
                <a:spcPct val="150000"/>
              </a:lnSpc>
            </a:pPr>
            <a:r>
              <a:rPr lang="zh-CN" altLang="en-US" sz="1600" dirty="0"/>
              <a:t>（</a:t>
            </a:r>
            <a:r>
              <a:rPr lang="en-US" altLang="zh-CN" sz="1600" dirty="0"/>
              <a:t>3</a:t>
            </a:r>
            <a:r>
              <a:rPr lang="zh-CN" altLang="en-US" sz="1600" dirty="0"/>
              <a:t>）模板工程检查。</a:t>
            </a:r>
          </a:p>
          <a:p>
            <a:pPr>
              <a:lnSpc>
                <a:spcPct val="150000"/>
              </a:lnSpc>
            </a:pPr>
            <a:r>
              <a:rPr lang="zh-CN" altLang="en-US" sz="1600" dirty="0"/>
              <a:t>（</a:t>
            </a:r>
            <a:r>
              <a:rPr lang="en-US" altLang="zh-CN" sz="1600" dirty="0"/>
              <a:t>4</a:t>
            </a:r>
            <a:r>
              <a:rPr lang="zh-CN" altLang="en-US" sz="1600" dirty="0"/>
              <a:t>）混凝土工程检查。</a:t>
            </a:r>
          </a:p>
          <a:p>
            <a:pPr>
              <a:lnSpc>
                <a:spcPct val="150000"/>
              </a:lnSpc>
            </a:pPr>
            <a:r>
              <a:rPr lang="zh-CN" altLang="en-US" sz="1600" dirty="0"/>
              <a:t>（</a:t>
            </a:r>
            <a:r>
              <a:rPr lang="en-US" altLang="zh-CN" sz="1600" dirty="0"/>
              <a:t>5</a:t>
            </a:r>
            <a:r>
              <a:rPr lang="zh-CN" altLang="en-US" sz="1600" dirty="0"/>
              <a:t>）砌体材料质量检查。</a:t>
            </a:r>
          </a:p>
          <a:p>
            <a:pPr>
              <a:lnSpc>
                <a:spcPct val="150000"/>
              </a:lnSpc>
            </a:pPr>
            <a:r>
              <a:rPr lang="zh-CN" altLang="en-US" sz="1600" dirty="0"/>
              <a:t>（</a:t>
            </a:r>
            <a:r>
              <a:rPr lang="en-US" altLang="zh-CN" sz="1600" dirty="0"/>
              <a:t>6</a:t>
            </a:r>
            <a:r>
              <a:rPr lang="zh-CN" altLang="en-US" sz="1600" dirty="0"/>
              <a:t>）砌筑质量检查。</a:t>
            </a:r>
          </a:p>
        </p:txBody>
      </p:sp>
      <p:sp>
        <p:nvSpPr>
          <p:cNvPr id="2" name="矩形 1"/>
          <p:cNvSpPr/>
          <p:nvPr/>
        </p:nvSpPr>
        <p:spPr>
          <a:xfrm>
            <a:off x="1093813" y="1156999"/>
            <a:ext cx="2507418" cy="400110"/>
          </a:xfrm>
          <a:prstGeom prst="rect">
            <a:avLst/>
          </a:prstGeom>
        </p:spPr>
        <p:txBody>
          <a:bodyPr wrap="none">
            <a:spAutoFit/>
          </a:bodyPr>
          <a:lstStyle/>
          <a:p>
            <a:r>
              <a:rPr lang="zh-CN" altLang="en-US" sz="2000" b="1" dirty="0">
                <a:solidFill>
                  <a:srgbClr val="0070C0"/>
                </a:solidFill>
              </a:rPr>
              <a:t>六、工程检验与评价</a:t>
            </a:r>
          </a:p>
        </p:txBody>
      </p:sp>
      <p:sp>
        <p:nvSpPr>
          <p:cNvPr id="19" name="矩形 18"/>
          <p:cNvSpPr/>
          <p:nvPr/>
        </p:nvSpPr>
        <p:spPr>
          <a:xfrm>
            <a:off x="1460902" y="1619322"/>
            <a:ext cx="1620957" cy="338554"/>
          </a:xfrm>
          <a:prstGeom prst="rect">
            <a:avLst/>
          </a:prstGeom>
        </p:spPr>
        <p:txBody>
          <a:bodyPr wrap="none">
            <a:spAutoFit/>
          </a:bodyPr>
          <a:lstStyle/>
          <a:p>
            <a:r>
              <a:rPr lang="zh-CN" altLang="en-US" sz="1600" dirty="0">
                <a:solidFill>
                  <a:srgbClr val="0070C0"/>
                </a:solidFill>
              </a:rPr>
              <a:t>（一）检验项目</a:t>
            </a:r>
          </a:p>
        </p:txBody>
      </p:sp>
      <p:sp>
        <p:nvSpPr>
          <p:cNvPr id="17" name="矩形 16"/>
          <p:cNvSpPr/>
          <p:nvPr/>
        </p:nvSpPr>
        <p:spPr>
          <a:xfrm>
            <a:off x="1373874" y="5349385"/>
            <a:ext cx="10374284" cy="419474"/>
          </a:xfrm>
          <a:prstGeom prst="rect">
            <a:avLst/>
          </a:prstGeom>
        </p:spPr>
        <p:txBody>
          <a:bodyPr wrap="square">
            <a:spAutoFit/>
          </a:bodyPr>
          <a:lstStyle/>
          <a:p>
            <a:pPr>
              <a:lnSpc>
                <a:spcPct val="150000"/>
              </a:lnSpc>
            </a:pPr>
            <a:r>
              <a:rPr lang="zh-CN" altLang="en-US" sz="1600" dirty="0"/>
              <a:t>根据以上检测结果对基础工程进行综合评价，确定其是否达到任务规定要求。</a:t>
            </a:r>
          </a:p>
        </p:txBody>
      </p:sp>
      <p:sp>
        <p:nvSpPr>
          <p:cNvPr id="18" name="矩形 17"/>
          <p:cNvSpPr/>
          <p:nvPr/>
        </p:nvSpPr>
        <p:spPr>
          <a:xfrm>
            <a:off x="1373874" y="4195725"/>
            <a:ext cx="1620957" cy="338554"/>
          </a:xfrm>
          <a:prstGeom prst="rect">
            <a:avLst/>
          </a:prstGeom>
        </p:spPr>
        <p:txBody>
          <a:bodyPr wrap="none">
            <a:spAutoFit/>
          </a:bodyPr>
          <a:lstStyle/>
          <a:p>
            <a:r>
              <a:rPr lang="zh-CN" altLang="en-US" sz="1600" dirty="0">
                <a:solidFill>
                  <a:srgbClr val="0070C0"/>
                </a:solidFill>
              </a:rPr>
              <a:t>（二）检验标准</a:t>
            </a:r>
          </a:p>
        </p:txBody>
      </p:sp>
      <p:sp>
        <p:nvSpPr>
          <p:cNvPr id="20" name="矩形 19"/>
          <p:cNvSpPr/>
          <p:nvPr/>
        </p:nvSpPr>
        <p:spPr>
          <a:xfrm>
            <a:off x="1460902" y="4539889"/>
            <a:ext cx="10374284" cy="419474"/>
          </a:xfrm>
          <a:prstGeom prst="rect">
            <a:avLst/>
          </a:prstGeom>
        </p:spPr>
        <p:txBody>
          <a:bodyPr wrap="square">
            <a:spAutoFit/>
          </a:bodyPr>
          <a:lstStyle/>
          <a:p>
            <a:pPr>
              <a:lnSpc>
                <a:spcPct val="150000"/>
              </a:lnSpc>
            </a:pPr>
            <a:r>
              <a:rPr lang="zh-CN" altLang="en-US" sz="1600" dirty="0"/>
              <a:t>砖基础施工的质量应符合</a:t>
            </a:r>
            <a:r>
              <a:rPr lang="en-US" altLang="zh-CN" sz="1600" dirty="0"/>
              <a:t>《</a:t>
            </a:r>
            <a:r>
              <a:rPr lang="zh-CN" altLang="en-US" sz="1600" dirty="0"/>
              <a:t>砌体结构工程施工质量验收规范</a:t>
            </a:r>
            <a:r>
              <a:rPr lang="en-US" altLang="zh-CN" sz="1600" dirty="0"/>
              <a:t>》</a:t>
            </a:r>
            <a:r>
              <a:rPr lang="zh-CN" altLang="en-US" sz="1600" dirty="0"/>
              <a:t>（</a:t>
            </a:r>
            <a:r>
              <a:rPr lang="en-US" altLang="zh-CN" sz="1600" dirty="0"/>
              <a:t>GB 50203—2011</a:t>
            </a:r>
            <a:r>
              <a:rPr lang="zh-CN" altLang="en-US" sz="1600" dirty="0" smtClean="0"/>
              <a:t>）的</a:t>
            </a:r>
            <a:r>
              <a:rPr lang="zh-CN" altLang="en-US" sz="1600" dirty="0"/>
              <a:t>规定。</a:t>
            </a:r>
          </a:p>
        </p:txBody>
      </p:sp>
      <p:sp>
        <p:nvSpPr>
          <p:cNvPr id="21" name="矩形 20"/>
          <p:cNvSpPr/>
          <p:nvPr/>
        </p:nvSpPr>
        <p:spPr>
          <a:xfrm>
            <a:off x="1399620" y="5010831"/>
            <a:ext cx="2852063" cy="338554"/>
          </a:xfrm>
          <a:prstGeom prst="rect">
            <a:avLst/>
          </a:prstGeom>
        </p:spPr>
        <p:txBody>
          <a:bodyPr wrap="none">
            <a:spAutoFit/>
          </a:bodyPr>
          <a:lstStyle/>
          <a:p>
            <a:r>
              <a:rPr lang="zh-CN" altLang="en-US" sz="1600" dirty="0">
                <a:solidFill>
                  <a:srgbClr val="0070C0"/>
                </a:solidFill>
              </a:rPr>
              <a:t>（三）评定基础工程施工质量</a:t>
            </a:r>
          </a:p>
        </p:txBody>
      </p:sp>
    </p:spTree>
    <p:extLst>
      <p:ext uri="{BB962C8B-B14F-4D97-AF65-F5344CB8AC3E}">
        <p14:creationId xmlns:p14="http://schemas.microsoft.com/office/powerpoint/2010/main" val="234044138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矩形 15"/>
          <p:cNvSpPr/>
          <p:nvPr/>
        </p:nvSpPr>
        <p:spPr>
          <a:xfrm>
            <a:off x="1244138" y="1682873"/>
            <a:ext cx="10374284" cy="3004797"/>
          </a:xfrm>
          <a:prstGeom prst="rect">
            <a:avLst/>
          </a:prstGeom>
        </p:spPr>
        <p:txBody>
          <a:bodyPr wrap="square">
            <a:spAutoFit/>
          </a:bodyPr>
          <a:lstStyle/>
          <a:p>
            <a:pPr>
              <a:lnSpc>
                <a:spcPct val="150000"/>
              </a:lnSpc>
            </a:pPr>
            <a:r>
              <a:rPr lang="zh-CN" altLang="en-US" sz="1600" dirty="0"/>
              <a:t>详细整理基础工程施工全过程的施工资料，分类存档，以备查阅。</a:t>
            </a:r>
          </a:p>
          <a:p>
            <a:pPr>
              <a:lnSpc>
                <a:spcPct val="150000"/>
              </a:lnSpc>
            </a:pPr>
            <a:r>
              <a:rPr lang="zh-CN" altLang="en-US" sz="1600" dirty="0"/>
              <a:t>（</a:t>
            </a:r>
            <a:r>
              <a:rPr lang="en-US" altLang="zh-CN" sz="1600" dirty="0"/>
              <a:t>1</a:t>
            </a:r>
            <a:r>
              <a:rPr lang="zh-CN" altLang="en-US" sz="1600" dirty="0"/>
              <a:t>）钢筋、水泥、外加剂的出厂合格证及复检报告，粗、细骨料试验记录。</a:t>
            </a:r>
          </a:p>
          <a:p>
            <a:pPr>
              <a:lnSpc>
                <a:spcPct val="150000"/>
              </a:lnSpc>
            </a:pPr>
            <a:r>
              <a:rPr lang="zh-CN" altLang="en-US" sz="1600" dirty="0"/>
              <a:t>（</a:t>
            </a:r>
            <a:r>
              <a:rPr lang="en-US" altLang="zh-CN" sz="1600" dirty="0"/>
              <a:t>2</a:t>
            </a:r>
            <a:r>
              <a:rPr lang="zh-CN" altLang="en-US" sz="1600" dirty="0"/>
              <a:t>）砖复检报告，砂浆试块</a:t>
            </a:r>
            <a:r>
              <a:rPr lang="en-US" altLang="zh-CN" sz="1600" dirty="0"/>
              <a:t>28d </a:t>
            </a:r>
            <a:r>
              <a:rPr lang="zh-CN" altLang="en-US" sz="1600" dirty="0"/>
              <a:t>抗压强度试验报告。</a:t>
            </a:r>
          </a:p>
          <a:p>
            <a:pPr>
              <a:lnSpc>
                <a:spcPct val="150000"/>
              </a:lnSpc>
            </a:pPr>
            <a:r>
              <a:rPr lang="zh-CN" altLang="en-US" sz="1600" dirty="0"/>
              <a:t>（</a:t>
            </a:r>
            <a:r>
              <a:rPr lang="en-US" altLang="zh-CN" sz="1600" dirty="0"/>
              <a:t>3</a:t>
            </a:r>
            <a:r>
              <a:rPr lang="zh-CN" altLang="en-US" sz="1600" dirty="0"/>
              <a:t>）基础放线投测记录。</a:t>
            </a:r>
          </a:p>
          <a:p>
            <a:pPr>
              <a:lnSpc>
                <a:spcPct val="150000"/>
              </a:lnSpc>
            </a:pPr>
            <a:r>
              <a:rPr lang="zh-CN" altLang="en-US" sz="1600" dirty="0"/>
              <a:t>（</a:t>
            </a:r>
            <a:r>
              <a:rPr lang="en-US" altLang="zh-CN" sz="1600" dirty="0"/>
              <a:t>4</a:t>
            </a:r>
            <a:r>
              <a:rPr lang="zh-CN" altLang="en-US" sz="1600" dirty="0"/>
              <a:t>）基槽隐蔽检验记录。</a:t>
            </a:r>
          </a:p>
          <a:p>
            <a:pPr>
              <a:lnSpc>
                <a:spcPct val="150000"/>
              </a:lnSpc>
            </a:pPr>
            <a:r>
              <a:rPr lang="zh-CN" altLang="en-US" sz="1600" dirty="0"/>
              <a:t>（</a:t>
            </a:r>
            <a:r>
              <a:rPr lang="en-US" altLang="zh-CN" sz="1600" dirty="0"/>
              <a:t>5</a:t>
            </a:r>
            <a:r>
              <a:rPr lang="zh-CN" altLang="en-US" sz="1600" dirty="0"/>
              <a:t>）模板检验记录。</a:t>
            </a:r>
          </a:p>
          <a:p>
            <a:pPr>
              <a:lnSpc>
                <a:spcPct val="150000"/>
              </a:lnSpc>
            </a:pPr>
            <a:r>
              <a:rPr lang="zh-CN" altLang="en-US" sz="1600" dirty="0"/>
              <a:t>（</a:t>
            </a:r>
            <a:r>
              <a:rPr lang="en-US" altLang="zh-CN" sz="1600" dirty="0"/>
              <a:t>6</a:t>
            </a:r>
            <a:r>
              <a:rPr lang="zh-CN" altLang="en-US" sz="1600" dirty="0"/>
              <a:t>）混凝土浇捣施工记录。</a:t>
            </a:r>
          </a:p>
          <a:p>
            <a:pPr>
              <a:lnSpc>
                <a:spcPct val="150000"/>
              </a:lnSpc>
            </a:pPr>
            <a:r>
              <a:rPr lang="zh-CN" altLang="en-US" sz="1600" dirty="0"/>
              <a:t>（</a:t>
            </a:r>
            <a:r>
              <a:rPr lang="en-US" altLang="zh-CN" sz="1600" dirty="0"/>
              <a:t>7</a:t>
            </a:r>
            <a:r>
              <a:rPr lang="zh-CN" altLang="en-US" sz="1600" dirty="0"/>
              <a:t>）基础分项工程工程检验批质量验收记录表。</a:t>
            </a:r>
          </a:p>
        </p:txBody>
      </p:sp>
      <p:sp>
        <p:nvSpPr>
          <p:cNvPr id="2" name="矩形 1"/>
          <p:cNvSpPr/>
          <p:nvPr/>
        </p:nvSpPr>
        <p:spPr>
          <a:xfrm>
            <a:off x="1093813" y="1156999"/>
            <a:ext cx="2765501" cy="400110"/>
          </a:xfrm>
          <a:prstGeom prst="rect">
            <a:avLst/>
          </a:prstGeom>
        </p:spPr>
        <p:txBody>
          <a:bodyPr wrap="none">
            <a:spAutoFit/>
          </a:bodyPr>
          <a:lstStyle/>
          <a:p>
            <a:r>
              <a:rPr lang="zh-CN" altLang="en-US" sz="2000" b="1" dirty="0">
                <a:solidFill>
                  <a:srgbClr val="0070C0"/>
                </a:solidFill>
              </a:rPr>
              <a:t>七、基础工程资料整理</a:t>
            </a:r>
          </a:p>
        </p:txBody>
      </p:sp>
    </p:spTree>
    <p:extLst>
      <p:ext uri="{BB962C8B-B14F-4D97-AF65-F5344CB8AC3E}">
        <p14:creationId xmlns:p14="http://schemas.microsoft.com/office/powerpoint/2010/main" val="268397414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263705" y="2595333"/>
            <a:ext cx="8928295" cy="1831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 name="矩形 4"/>
          <p:cNvSpPr/>
          <p:nvPr/>
        </p:nvSpPr>
        <p:spPr>
          <a:xfrm>
            <a:off x="3488788" y="2875002"/>
            <a:ext cx="7472132" cy="923330"/>
          </a:xfrm>
          <a:prstGeom prst="rect">
            <a:avLst/>
          </a:prstGeom>
        </p:spPr>
        <p:txBody>
          <a:bodyPr wrap="square">
            <a:spAutoFit/>
          </a:bodyPr>
          <a:lstStyle/>
          <a:p>
            <a:r>
              <a:rPr lang="zh-CN" altLang="en-US" sz="5400" dirty="0">
                <a:solidFill>
                  <a:schemeClr val="bg1"/>
                </a:solidFill>
              </a:rPr>
              <a:t>钢筋混凝土基础施工</a:t>
            </a:r>
          </a:p>
        </p:txBody>
      </p:sp>
      <p:grpSp>
        <p:nvGrpSpPr>
          <p:cNvPr id="13" name="组合 12"/>
          <p:cNvGrpSpPr/>
          <p:nvPr/>
        </p:nvGrpSpPr>
        <p:grpSpPr>
          <a:xfrm>
            <a:off x="295702" y="415733"/>
            <a:ext cx="1806053" cy="218364"/>
            <a:chOff x="286603" y="204717"/>
            <a:chExt cx="1806053" cy="218364"/>
          </a:xfrm>
        </p:grpSpPr>
        <p:sp>
          <p:nvSpPr>
            <p:cNvPr id="12" name="椭圆 11"/>
            <p:cNvSpPr/>
            <p:nvPr/>
          </p:nvSpPr>
          <p:spPr>
            <a:xfrm>
              <a:off x="286603" y="204717"/>
              <a:ext cx="218364" cy="2183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椭圆 15"/>
            <p:cNvSpPr/>
            <p:nvPr/>
          </p:nvSpPr>
          <p:spPr>
            <a:xfrm>
              <a:off x="815833" y="204717"/>
              <a:ext cx="218364" cy="218364"/>
            </a:xfrm>
            <a:prstGeom prst="ellipse">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7" name="椭圆 16"/>
            <p:cNvSpPr/>
            <p:nvPr/>
          </p:nvSpPr>
          <p:spPr>
            <a:xfrm>
              <a:off x="1345063" y="204717"/>
              <a:ext cx="218364" cy="218364"/>
            </a:xfrm>
            <a:prstGeom prst="ellipse">
              <a:avLst/>
            </a:pr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8" name="椭圆 17"/>
            <p:cNvSpPr/>
            <p:nvPr/>
          </p:nvSpPr>
          <p:spPr>
            <a:xfrm>
              <a:off x="1874292" y="204717"/>
              <a:ext cx="218364" cy="218364"/>
            </a:xfrm>
            <a:prstGeom prst="ellipse">
              <a:avLst/>
            </a:prstGeom>
            <a:solidFill>
              <a:srgbClr val="C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28" name="文本框 27"/>
          <p:cNvSpPr txBox="1"/>
          <p:nvPr/>
        </p:nvSpPr>
        <p:spPr>
          <a:xfrm>
            <a:off x="282892" y="0"/>
            <a:ext cx="3026791" cy="6247864"/>
          </a:xfrm>
          <a:prstGeom prst="rect">
            <a:avLst/>
          </a:prstGeom>
          <a:noFill/>
        </p:spPr>
        <p:txBody>
          <a:bodyPr wrap="none" rtlCol="0">
            <a:spAutoFit/>
          </a:bodyPr>
          <a:lstStyle/>
          <a:p>
            <a:pPr algn="ctr"/>
            <a:r>
              <a:rPr lang="en-US" altLang="zh-CN" sz="400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rPr>
              <a:t>3</a:t>
            </a:r>
            <a:endParaRPr lang="zh-CN" altLang="en-US" sz="400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373221690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p:bldP spid="2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6019597" cy="630942"/>
            </a:xfrm>
            <a:prstGeom prst="rect">
              <a:avLst/>
            </a:prstGeom>
          </p:spPr>
          <p:txBody>
            <a:bodyPr wrap="none">
              <a:spAutoFit/>
            </a:bodyPr>
            <a:lstStyle/>
            <a:p>
              <a:r>
                <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rPr>
                <a:t>一、钢筋混凝土工程施工知识</a:t>
              </a: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9" name="矩形 28"/>
          <p:cNvSpPr/>
          <p:nvPr/>
        </p:nvSpPr>
        <p:spPr>
          <a:xfrm>
            <a:off x="584579" y="1965143"/>
            <a:ext cx="1800493" cy="369332"/>
          </a:xfrm>
          <a:prstGeom prst="rect">
            <a:avLst/>
          </a:prstGeom>
        </p:spPr>
        <p:txBody>
          <a:bodyPr wrap="none">
            <a:spAutoFit/>
          </a:bodyPr>
          <a:lstStyle/>
          <a:p>
            <a:r>
              <a:rPr lang="zh-CN" altLang="en-US" dirty="0"/>
              <a:t>（一）施工准备</a:t>
            </a:r>
          </a:p>
        </p:txBody>
      </p:sp>
      <p:sp>
        <p:nvSpPr>
          <p:cNvPr id="30" name="左大括号 29"/>
          <p:cNvSpPr/>
          <p:nvPr/>
        </p:nvSpPr>
        <p:spPr>
          <a:xfrm>
            <a:off x="2210171" y="1442478"/>
            <a:ext cx="382386" cy="14359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矩形 30"/>
          <p:cNvSpPr/>
          <p:nvPr/>
        </p:nvSpPr>
        <p:spPr>
          <a:xfrm>
            <a:off x="2529651" y="1254019"/>
            <a:ext cx="1356462" cy="369332"/>
          </a:xfrm>
          <a:prstGeom prst="rect">
            <a:avLst/>
          </a:prstGeom>
        </p:spPr>
        <p:txBody>
          <a:bodyPr wrap="none">
            <a:spAutoFit/>
          </a:bodyPr>
          <a:lstStyle/>
          <a:p>
            <a:r>
              <a:rPr lang="en-US" altLang="zh-CN" dirty="0"/>
              <a:t>1. </a:t>
            </a:r>
            <a:r>
              <a:rPr lang="zh-CN" altLang="en-US" dirty="0"/>
              <a:t>材料要求</a:t>
            </a:r>
          </a:p>
        </p:txBody>
      </p:sp>
      <p:sp>
        <p:nvSpPr>
          <p:cNvPr id="32" name="矩形 31"/>
          <p:cNvSpPr/>
          <p:nvPr/>
        </p:nvSpPr>
        <p:spPr>
          <a:xfrm>
            <a:off x="2525826" y="2006603"/>
            <a:ext cx="1358064" cy="369332"/>
          </a:xfrm>
          <a:prstGeom prst="rect">
            <a:avLst/>
          </a:prstGeom>
        </p:spPr>
        <p:txBody>
          <a:bodyPr wrap="none">
            <a:spAutoFit/>
          </a:bodyPr>
          <a:lstStyle/>
          <a:p>
            <a:r>
              <a:rPr lang="en-US" altLang="zh-CN" dirty="0"/>
              <a:t>2. </a:t>
            </a:r>
            <a:r>
              <a:rPr lang="zh-CN" altLang="en-US" dirty="0"/>
              <a:t>主要机具</a:t>
            </a:r>
          </a:p>
        </p:txBody>
      </p:sp>
      <p:sp>
        <p:nvSpPr>
          <p:cNvPr id="33" name="矩形 32"/>
          <p:cNvSpPr/>
          <p:nvPr/>
        </p:nvSpPr>
        <p:spPr>
          <a:xfrm>
            <a:off x="2511641" y="2796485"/>
            <a:ext cx="1358064" cy="369332"/>
          </a:xfrm>
          <a:prstGeom prst="rect">
            <a:avLst/>
          </a:prstGeom>
        </p:spPr>
        <p:txBody>
          <a:bodyPr wrap="none">
            <a:spAutoFit/>
          </a:bodyPr>
          <a:lstStyle/>
          <a:p>
            <a:r>
              <a:rPr lang="en-US" altLang="zh-CN" dirty="0"/>
              <a:t>3. </a:t>
            </a:r>
            <a:r>
              <a:rPr lang="zh-CN" altLang="en-US" dirty="0"/>
              <a:t>作业条件</a:t>
            </a:r>
          </a:p>
        </p:txBody>
      </p:sp>
      <p:sp>
        <p:nvSpPr>
          <p:cNvPr id="34" name="左大括号 33"/>
          <p:cNvSpPr/>
          <p:nvPr/>
        </p:nvSpPr>
        <p:spPr>
          <a:xfrm>
            <a:off x="3814895" y="1194876"/>
            <a:ext cx="223288" cy="58361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5" name="矩形 34"/>
          <p:cNvSpPr/>
          <p:nvPr/>
        </p:nvSpPr>
        <p:spPr>
          <a:xfrm>
            <a:off x="3898434" y="1081755"/>
            <a:ext cx="1242648" cy="369332"/>
          </a:xfrm>
          <a:prstGeom prst="rect">
            <a:avLst/>
          </a:prstGeom>
        </p:spPr>
        <p:txBody>
          <a:bodyPr wrap="none">
            <a:spAutoFit/>
          </a:bodyPr>
          <a:lstStyle/>
          <a:p>
            <a:r>
              <a:rPr lang="zh-CN" altLang="en-US" dirty="0"/>
              <a:t>（</a:t>
            </a:r>
            <a:r>
              <a:rPr lang="en-US" altLang="zh-CN" dirty="0"/>
              <a:t>1</a:t>
            </a:r>
            <a:r>
              <a:rPr lang="zh-CN" altLang="en-US" dirty="0"/>
              <a:t>）水泥</a:t>
            </a:r>
          </a:p>
        </p:txBody>
      </p:sp>
      <p:sp>
        <p:nvSpPr>
          <p:cNvPr id="36" name="矩形 35"/>
          <p:cNvSpPr/>
          <p:nvPr/>
        </p:nvSpPr>
        <p:spPr>
          <a:xfrm>
            <a:off x="4838082" y="1103761"/>
            <a:ext cx="1704313" cy="369332"/>
          </a:xfrm>
          <a:prstGeom prst="rect">
            <a:avLst/>
          </a:prstGeom>
        </p:spPr>
        <p:txBody>
          <a:bodyPr wrap="none">
            <a:spAutoFit/>
          </a:bodyPr>
          <a:lstStyle/>
          <a:p>
            <a:r>
              <a:rPr lang="zh-CN" altLang="en-US" dirty="0"/>
              <a:t>（</a:t>
            </a:r>
            <a:r>
              <a:rPr lang="en-US" altLang="zh-CN" dirty="0"/>
              <a:t>2</a:t>
            </a:r>
            <a:r>
              <a:rPr lang="zh-CN" altLang="en-US" dirty="0"/>
              <a:t>）砂、石子</a:t>
            </a:r>
          </a:p>
        </p:txBody>
      </p:sp>
      <p:sp>
        <p:nvSpPr>
          <p:cNvPr id="37" name="矩形 36"/>
          <p:cNvSpPr/>
          <p:nvPr/>
        </p:nvSpPr>
        <p:spPr>
          <a:xfrm>
            <a:off x="6319866" y="1094034"/>
            <a:ext cx="1011815" cy="369332"/>
          </a:xfrm>
          <a:prstGeom prst="rect">
            <a:avLst/>
          </a:prstGeom>
        </p:spPr>
        <p:txBody>
          <a:bodyPr wrap="none">
            <a:spAutoFit/>
          </a:bodyPr>
          <a:lstStyle/>
          <a:p>
            <a:r>
              <a:rPr lang="zh-CN" altLang="en-US" dirty="0"/>
              <a:t>（</a:t>
            </a:r>
            <a:r>
              <a:rPr lang="en-US" altLang="zh-CN" dirty="0"/>
              <a:t>3</a:t>
            </a:r>
            <a:r>
              <a:rPr lang="zh-CN" altLang="en-US" dirty="0"/>
              <a:t>）水</a:t>
            </a:r>
          </a:p>
        </p:txBody>
      </p:sp>
      <p:sp>
        <p:nvSpPr>
          <p:cNvPr id="38" name="矩形 37"/>
          <p:cNvSpPr/>
          <p:nvPr/>
        </p:nvSpPr>
        <p:spPr>
          <a:xfrm>
            <a:off x="7202141" y="1127428"/>
            <a:ext cx="1473480" cy="369332"/>
          </a:xfrm>
          <a:prstGeom prst="rect">
            <a:avLst/>
          </a:prstGeom>
        </p:spPr>
        <p:txBody>
          <a:bodyPr wrap="none">
            <a:spAutoFit/>
          </a:bodyPr>
          <a:lstStyle/>
          <a:p>
            <a:r>
              <a:rPr lang="zh-CN" altLang="en-US" dirty="0"/>
              <a:t>（</a:t>
            </a:r>
            <a:r>
              <a:rPr lang="en-US" altLang="zh-CN" dirty="0"/>
              <a:t>4</a:t>
            </a:r>
            <a:r>
              <a:rPr lang="zh-CN" altLang="en-US" dirty="0"/>
              <a:t>）外加剂</a:t>
            </a:r>
          </a:p>
        </p:txBody>
      </p:sp>
      <p:sp>
        <p:nvSpPr>
          <p:cNvPr id="39" name="矩形 38"/>
          <p:cNvSpPr/>
          <p:nvPr/>
        </p:nvSpPr>
        <p:spPr>
          <a:xfrm>
            <a:off x="3972491" y="1466586"/>
            <a:ext cx="1473480" cy="369332"/>
          </a:xfrm>
          <a:prstGeom prst="rect">
            <a:avLst/>
          </a:prstGeom>
        </p:spPr>
        <p:txBody>
          <a:bodyPr wrap="none">
            <a:spAutoFit/>
          </a:bodyPr>
          <a:lstStyle/>
          <a:p>
            <a:r>
              <a:rPr lang="zh-CN" altLang="en-US" dirty="0"/>
              <a:t>（</a:t>
            </a:r>
            <a:r>
              <a:rPr lang="en-US" altLang="zh-CN" dirty="0"/>
              <a:t>5</a:t>
            </a:r>
            <a:r>
              <a:rPr lang="zh-CN" altLang="en-US" dirty="0"/>
              <a:t>）掺合料</a:t>
            </a:r>
          </a:p>
        </p:txBody>
      </p:sp>
      <p:sp>
        <p:nvSpPr>
          <p:cNvPr id="40" name="矩形 39"/>
          <p:cNvSpPr/>
          <p:nvPr/>
        </p:nvSpPr>
        <p:spPr>
          <a:xfrm>
            <a:off x="5501112" y="1482820"/>
            <a:ext cx="1242648" cy="369332"/>
          </a:xfrm>
          <a:prstGeom prst="rect">
            <a:avLst/>
          </a:prstGeom>
        </p:spPr>
        <p:txBody>
          <a:bodyPr wrap="none">
            <a:spAutoFit/>
          </a:bodyPr>
          <a:lstStyle/>
          <a:p>
            <a:r>
              <a:rPr lang="zh-CN" altLang="en-US" dirty="0"/>
              <a:t>（</a:t>
            </a:r>
            <a:r>
              <a:rPr lang="en-US" altLang="zh-CN" dirty="0"/>
              <a:t>6</a:t>
            </a:r>
            <a:r>
              <a:rPr lang="zh-CN" altLang="en-US" dirty="0"/>
              <a:t>）钢筋</a:t>
            </a:r>
          </a:p>
        </p:txBody>
      </p:sp>
      <p:sp>
        <p:nvSpPr>
          <p:cNvPr id="41" name="矩形 40"/>
          <p:cNvSpPr/>
          <p:nvPr/>
        </p:nvSpPr>
        <p:spPr>
          <a:xfrm>
            <a:off x="6553243" y="1508357"/>
            <a:ext cx="1473480" cy="369332"/>
          </a:xfrm>
          <a:prstGeom prst="rect">
            <a:avLst/>
          </a:prstGeom>
        </p:spPr>
        <p:txBody>
          <a:bodyPr wrap="none">
            <a:spAutoFit/>
          </a:bodyPr>
          <a:lstStyle/>
          <a:p>
            <a:r>
              <a:rPr lang="zh-CN" altLang="en-US" dirty="0"/>
              <a:t>（</a:t>
            </a:r>
            <a:r>
              <a:rPr lang="en-US" altLang="zh-CN" dirty="0"/>
              <a:t>7</a:t>
            </a:r>
            <a:r>
              <a:rPr lang="zh-CN" altLang="en-US" dirty="0"/>
              <a:t>）脱模剂</a:t>
            </a:r>
          </a:p>
        </p:txBody>
      </p:sp>
      <p:sp>
        <p:nvSpPr>
          <p:cNvPr id="42" name="矩形 41"/>
          <p:cNvSpPr/>
          <p:nvPr/>
        </p:nvSpPr>
        <p:spPr>
          <a:xfrm>
            <a:off x="4024644" y="1830491"/>
            <a:ext cx="6314025" cy="646331"/>
          </a:xfrm>
          <a:prstGeom prst="rect">
            <a:avLst/>
          </a:prstGeom>
        </p:spPr>
        <p:txBody>
          <a:bodyPr wrap="square">
            <a:spAutoFit/>
          </a:bodyPr>
          <a:lstStyle/>
          <a:p>
            <a:r>
              <a:rPr lang="zh-CN" altLang="en-US" dirty="0"/>
              <a:t>搅拌机、磅秤、手推车或翻斗车、铁锹、振捣棒、刮杠、木抹子、胶皮手套</a:t>
            </a:r>
            <a:r>
              <a:rPr lang="zh-CN" altLang="en-US" dirty="0" smtClean="0"/>
              <a:t>、串</a:t>
            </a:r>
            <a:r>
              <a:rPr lang="zh-CN" altLang="en-US" dirty="0"/>
              <a:t>筒或溜槽、钢筋加工机械、木制井字架</a:t>
            </a:r>
          </a:p>
        </p:txBody>
      </p:sp>
      <p:sp>
        <p:nvSpPr>
          <p:cNvPr id="43" name="左大括号 42"/>
          <p:cNvSpPr/>
          <p:nvPr/>
        </p:nvSpPr>
        <p:spPr>
          <a:xfrm>
            <a:off x="3772177" y="1965143"/>
            <a:ext cx="174567" cy="47002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4" name="矩形 43"/>
          <p:cNvSpPr/>
          <p:nvPr/>
        </p:nvSpPr>
        <p:spPr>
          <a:xfrm>
            <a:off x="3859460" y="2486397"/>
            <a:ext cx="6096000" cy="1200329"/>
          </a:xfrm>
          <a:prstGeom prst="rect">
            <a:avLst/>
          </a:prstGeom>
        </p:spPr>
        <p:txBody>
          <a:bodyPr>
            <a:spAutoFit/>
          </a:bodyPr>
          <a:lstStyle/>
          <a:p>
            <a:r>
              <a:rPr lang="zh-CN" altLang="en-US" dirty="0"/>
              <a:t>（</a:t>
            </a:r>
            <a:r>
              <a:rPr lang="en-US" altLang="zh-CN" dirty="0"/>
              <a:t>1</a:t>
            </a:r>
            <a:r>
              <a:rPr lang="zh-CN" altLang="en-US" dirty="0"/>
              <a:t>）办完验槽记录及地基验槽隐检手续。</a:t>
            </a:r>
          </a:p>
          <a:p>
            <a:r>
              <a:rPr lang="zh-CN" altLang="en-US" dirty="0"/>
              <a:t>（</a:t>
            </a:r>
            <a:r>
              <a:rPr lang="en-US" altLang="zh-CN" dirty="0"/>
              <a:t>2</a:t>
            </a:r>
            <a:r>
              <a:rPr lang="zh-CN" altLang="en-US" dirty="0"/>
              <a:t>）办完基槽验线预检手续。</a:t>
            </a:r>
          </a:p>
          <a:p>
            <a:r>
              <a:rPr lang="zh-CN" altLang="en-US" dirty="0"/>
              <a:t>（</a:t>
            </a:r>
            <a:r>
              <a:rPr lang="en-US" altLang="zh-CN" dirty="0"/>
              <a:t>3</a:t>
            </a:r>
            <a:r>
              <a:rPr lang="zh-CN" altLang="en-US" dirty="0"/>
              <a:t>）有混凝土配合比通知单，准备好试验用工器具。</a:t>
            </a:r>
          </a:p>
          <a:p>
            <a:r>
              <a:rPr lang="zh-CN" altLang="en-US" dirty="0"/>
              <a:t>（</a:t>
            </a:r>
            <a:r>
              <a:rPr lang="en-US" altLang="zh-CN" dirty="0"/>
              <a:t>4</a:t>
            </a:r>
            <a:r>
              <a:rPr lang="zh-CN" altLang="en-US" dirty="0"/>
              <a:t>）做完技术交底。</a:t>
            </a:r>
          </a:p>
        </p:txBody>
      </p:sp>
      <p:sp>
        <p:nvSpPr>
          <p:cNvPr id="45" name="左大括号 44"/>
          <p:cNvSpPr/>
          <p:nvPr/>
        </p:nvSpPr>
        <p:spPr>
          <a:xfrm>
            <a:off x="3772176" y="2537940"/>
            <a:ext cx="266007" cy="9144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6" name="矩形 45"/>
          <p:cNvSpPr/>
          <p:nvPr/>
        </p:nvSpPr>
        <p:spPr>
          <a:xfrm>
            <a:off x="525022" y="3946546"/>
            <a:ext cx="1800493" cy="369332"/>
          </a:xfrm>
          <a:prstGeom prst="rect">
            <a:avLst/>
          </a:prstGeom>
        </p:spPr>
        <p:txBody>
          <a:bodyPr wrap="none">
            <a:spAutoFit/>
          </a:bodyPr>
          <a:lstStyle/>
          <a:p>
            <a:r>
              <a:rPr lang="zh-CN" altLang="en-US" dirty="0"/>
              <a:t>（二）施工工艺</a:t>
            </a:r>
          </a:p>
        </p:txBody>
      </p:sp>
      <p:sp>
        <p:nvSpPr>
          <p:cNvPr id="47" name="矩形 46"/>
          <p:cNvSpPr/>
          <p:nvPr/>
        </p:nvSpPr>
        <p:spPr>
          <a:xfrm>
            <a:off x="2689951" y="3791578"/>
            <a:ext cx="2048959" cy="369332"/>
          </a:xfrm>
          <a:prstGeom prst="rect">
            <a:avLst/>
          </a:prstGeom>
        </p:spPr>
        <p:txBody>
          <a:bodyPr wrap="none">
            <a:spAutoFit/>
          </a:bodyPr>
          <a:lstStyle/>
          <a:p>
            <a:r>
              <a:rPr lang="en-US" altLang="zh-CN" dirty="0"/>
              <a:t>1. </a:t>
            </a:r>
            <a:r>
              <a:rPr lang="zh-CN" altLang="en-US" dirty="0"/>
              <a:t>清理及垫层浇筑</a:t>
            </a:r>
          </a:p>
        </p:txBody>
      </p:sp>
      <p:sp>
        <p:nvSpPr>
          <p:cNvPr id="48" name="左大括号 47"/>
          <p:cNvSpPr/>
          <p:nvPr/>
        </p:nvSpPr>
        <p:spPr>
          <a:xfrm>
            <a:off x="2301830" y="3881329"/>
            <a:ext cx="388121" cy="2513739"/>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9" name="矩形 48"/>
          <p:cNvSpPr/>
          <p:nvPr/>
        </p:nvSpPr>
        <p:spPr>
          <a:xfrm>
            <a:off x="2689951" y="4043608"/>
            <a:ext cx="1358064" cy="369332"/>
          </a:xfrm>
          <a:prstGeom prst="rect">
            <a:avLst/>
          </a:prstGeom>
        </p:spPr>
        <p:txBody>
          <a:bodyPr wrap="none">
            <a:spAutoFit/>
          </a:bodyPr>
          <a:lstStyle/>
          <a:p>
            <a:r>
              <a:rPr lang="en-US" altLang="zh-CN" dirty="0"/>
              <a:t>2. </a:t>
            </a:r>
            <a:r>
              <a:rPr lang="zh-CN" altLang="en-US" dirty="0"/>
              <a:t>钢筋绑扎</a:t>
            </a:r>
          </a:p>
        </p:txBody>
      </p:sp>
      <p:sp>
        <p:nvSpPr>
          <p:cNvPr id="50" name="矩形 49"/>
          <p:cNvSpPr/>
          <p:nvPr/>
        </p:nvSpPr>
        <p:spPr>
          <a:xfrm>
            <a:off x="2689951" y="4292283"/>
            <a:ext cx="1127232" cy="369332"/>
          </a:xfrm>
          <a:prstGeom prst="rect">
            <a:avLst/>
          </a:prstGeom>
        </p:spPr>
        <p:txBody>
          <a:bodyPr wrap="none">
            <a:spAutoFit/>
          </a:bodyPr>
          <a:lstStyle/>
          <a:p>
            <a:r>
              <a:rPr lang="en-US" altLang="zh-CN" dirty="0"/>
              <a:t>3. </a:t>
            </a:r>
            <a:r>
              <a:rPr lang="zh-CN" altLang="en-US" dirty="0"/>
              <a:t>支模板</a:t>
            </a:r>
          </a:p>
        </p:txBody>
      </p:sp>
      <p:sp>
        <p:nvSpPr>
          <p:cNvPr id="51" name="矩形 50"/>
          <p:cNvSpPr/>
          <p:nvPr/>
        </p:nvSpPr>
        <p:spPr>
          <a:xfrm>
            <a:off x="2689951" y="4563828"/>
            <a:ext cx="896399" cy="369332"/>
          </a:xfrm>
          <a:prstGeom prst="rect">
            <a:avLst/>
          </a:prstGeom>
        </p:spPr>
        <p:txBody>
          <a:bodyPr wrap="none">
            <a:spAutoFit/>
          </a:bodyPr>
          <a:lstStyle/>
          <a:p>
            <a:r>
              <a:rPr lang="en-US" altLang="zh-CN" dirty="0"/>
              <a:t>4. </a:t>
            </a:r>
            <a:r>
              <a:rPr lang="zh-CN" altLang="en-US" dirty="0"/>
              <a:t>清理</a:t>
            </a:r>
          </a:p>
        </p:txBody>
      </p:sp>
      <p:sp>
        <p:nvSpPr>
          <p:cNvPr id="52" name="矩形 51"/>
          <p:cNvSpPr/>
          <p:nvPr/>
        </p:nvSpPr>
        <p:spPr>
          <a:xfrm>
            <a:off x="2689951" y="4837423"/>
            <a:ext cx="2050561" cy="369332"/>
          </a:xfrm>
          <a:prstGeom prst="rect">
            <a:avLst/>
          </a:prstGeom>
        </p:spPr>
        <p:txBody>
          <a:bodyPr wrap="none">
            <a:spAutoFit/>
          </a:bodyPr>
          <a:lstStyle/>
          <a:p>
            <a:r>
              <a:rPr lang="en-US" altLang="zh-CN" dirty="0"/>
              <a:t>5. </a:t>
            </a:r>
            <a:r>
              <a:rPr lang="zh-CN" altLang="en-US" dirty="0"/>
              <a:t>混凝土现场搅拌</a:t>
            </a:r>
          </a:p>
        </p:txBody>
      </p:sp>
      <p:sp>
        <p:nvSpPr>
          <p:cNvPr id="53" name="矩形 52"/>
          <p:cNvSpPr/>
          <p:nvPr/>
        </p:nvSpPr>
        <p:spPr>
          <a:xfrm>
            <a:off x="2689951" y="5065772"/>
            <a:ext cx="1588897" cy="369332"/>
          </a:xfrm>
          <a:prstGeom prst="rect">
            <a:avLst/>
          </a:prstGeom>
        </p:spPr>
        <p:txBody>
          <a:bodyPr wrap="none">
            <a:spAutoFit/>
          </a:bodyPr>
          <a:lstStyle/>
          <a:p>
            <a:r>
              <a:rPr lang="en-US" altLang="zh-CN" dirty="0"/>
              <a:t>6. </a:t>
            </a:r>
            <a:r>
              <a:rPr lang="zh-CN" altLang="en-US" dirty="0"/>
              <a:t>混凝土浇筑</a:t>
            </a:r>
          </a:p>
        </p:txBody>
      </p:sp>
      <p:sp>
        <p:nvSpPr>
          <p:cNvPr id="54" name="矩形 53"/>
          <p:cNvSpPr/>
          <p:nvPr/>
        </p:nvSpPr>
        <p:spPr>
          <a:xfrm>
            <a:off x="2689951" y="5348840"/>
            <a:ext cx="1563505" cy="369332"/>
          </a:xfrm>
          <a:prstGeom prst="rect">
            <a:avLst/>
          </a:prstGeom>
        </p:spPr>
        <p:txBody>
          <a:bodyPr wrap="none">
            <a:spAutoFit/>
          </a:bodyPr>
          <a:lstStyle/>
          <a:p>
            <a:r>
              <a:rPr lang="en-US" altLang="zh-CN" dirty="0"/>
              <a:t>7. </a:t>
            </a:r>
            <a:r>
              <a:rPr lang="zh-CN" altLang="en-US" dirty="0"/>
              <a:t>混凝土振捣</a:t>
            </a:r>
          </a:p>
        </p:txBody>
      </p:sp>
      <p:sp>
        <p:nvSpPr>
          <p:cNvPr id="55" name="矩形 54"/>
          <p:cNvSpPr/>
          <p:nvPr/>
        </p:nvSpPr>
        <p:spPr>
          <a:xfrm>
            <a:off x="2689951" y="5598460"/>
            <a:ext cx="1588897" cy="369332"/>
          </a:xfrm>
          <a:prstGeom prst="rect">
            <a:avLst/>
          </a:prstGeom>
        </p:spPr>
        <p:txBody>
          <a:bodyPr wrap="none">
            <a:spAutoFit/>
          </a:bodyPr>
          <a:lstStyle/>
          <a:p>
            <a:r>
              <a:rPr lang="en-US" altLang="zh-CN" dirty="0"/>
              <a:t>8. </a:t>
            </a:r>
            <a:r>
              <a:rPr lang="zh-CN" altLang="en-US" dirty="0"/>
              <a:t>混凝土找平</a:t>
            </a:r>
          </a:p>
        </p:txBody>
      </p:sp>
      <p:sp>
        <p:nvSpPr>
          <p:cNvPr id="56" name="矩形 55"/>
          <p:cNvSpPr/>
          <p:nvPr/>
        </p:nvSpPr>
        <p:spPr>
          <a:xfrm>
            <a:off x="2689951" y="5867617"/>
            <a:ext cx="1588897" cy="369332"/>
          </a:xfrm>
          <a:prstGeom prst="rect">
            <a:avLst/>
          </a:prstGeom>
        </p:spPr>
        <p:txBody>
          <a:bodyPr wrap="none">
            <a:spAutoFit/>
          </a:bodyPr>
          <a:lstStyle/>
          <a:p>
            <a:r>
              <a:rPr lang="en-US" altLang="zh-CN" dirty="0"/>
              <a:t>9. </a:t>
            </a:r>
            <a:r>
              <a:rPr lang="zh-CN" altLang="en-US" dirty="0"/>
              <a:t>混凝土养护</a:t>
            </a:r>
          </a:p>
        </p:txBody>
      </p:sp>
      <p:sp>
        <p:nvSpPr>
          <p:cNvPr id="57" name="矩形 56"/>
          <p:cNvSpPr/>
          <p:nvPr/>
        </p:nvSpPr>
        <p:spPr>
          <a:xfrm>
            <a:off x="2689951" y="6191936"/>
            <a:ext cx="1485278" cy="369332"/>
          </a:xfrm>
          <a:prstGeom prst="rect">
            <a:avLst/>
          </a:prstGeom>
        </p:spPr>
        <p:txBody>
          <a:bodyPr wrap="none">
            <a:spAutoFit/>
          </a:bodyPr>
          <a:lstStyle/>
          <a:p>
            <a:r>
              <a:rPr lang="en-US" altLang="zh-CN" dirty="0"/>
              <a:t>10. </a:t>
            </a:r>
            <a:r>
              <a:rPr lang="zh-CN" altLang="en-US" dirty="0"/>
              <a:t>模板拆除</a:t>
            </a:r>
          </a:p>
        </p:txBody>
      </p:sp>
    </p:spTree>
    <p:extLst>
      <p:ext uri="{BB962C8B-B14F-4D97-AF65-F5344CB8AC3E}">
        <p14:creationId xmlns:p14="http://schemas.microsoft.com/office/powerpoint/2010/main" val="66571851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6019597" cy="630942"/>
            </a:xfrm>
            <a:prstGeom prst="rect">
              <a:avLst/>
            </a:prstGeom>
          </p:spPr>
          <p:txBody>
            <a:bodyPr wrap="none">
              <a:spAutoFit/>
            </a:bodyPr>
            <a:lstStyle/>
            <a:p>
              <a:r>
                <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rPr>
                <a:t>一、钢筋混凝土工程施工知识</a:t>
              </a: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 name="矩形 1"/>
          <p:cNvSpPr/>
          <p:nvPr/>
        </p:nvSpPr>
        <p:spPr>
          <a:xfrm>
            <a:off x="1425269" y="3544973"/>
            <a:ext cx="1800493" cy="369332"/>
          </a:xfrm>
          <a:prstGeom prst="rect">
            <a:avLst/>
          </a:prstGeom>
        </p:spPr>
        <p:txBody>
          <a:bodyPr wrap="none">
            <a:spAutoFit/>
          </a:bodyPr>
          <a:lstStyle/>
          <a:p>
            <a:r>
              <a:rPr lang="zh-CN" altLang="en-US" dirty="0"/>
              <a:t>（三）质量控制</a:t>
            </a:r>
          </a:p>
        </p:txBody>
      </p:sp>
      <p:sp>
        <p:nvSpPr>
          <p:cNvPr id="3" name="左大括号 2"/>
          <p:cNvSpPr/>
          <p:nvPr/>
        </p:nvSpPr>
        <p:spPr>
          <a:xfrm>
            <a:off x="3267545" y="2354897"/>
            <a:ext cx="365760" cy="2715041"/>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矩形 3"/>
          <p:cNvSpPr/>
          <p:nvPr/>
        </p:nvSpPr>
        <p:spPr>
          <a:xfrm>
            <a:off x="3556361" y="2189946"/>
            <a:ext cx="1356462" cy="369332"/>
          </a:xfrm>
          <a:prstGeom prst="rect">
            <a:avLst/>
          </a:prstGeom>
        </p:spPr>
        <p:txBody>
          <a:bodyPr wrap="none">
            <a:spAutoFit/>
          </a:bodyPr>
          <a:lstStyle/>
          <a:p>
            <a:r>
              <a:rPr lang="en-US" altLang="zh-CN" dirty="0"/>
              <a:t>1. </a:t>
            </a:r>
            <a:r>
              <a:rPr lang="zh-CN" altLang="en-US" dirty="0"/>
              <a:t>钢筋工程</a:t>
            </a:r>
          </a:p>
        </p:txBody>
      </p:sp>
      <p:sp>
        <p:nvSpPr>
          <p:cNvPr id="5" name="矩形 4"/>
          <p:cNvSpPr/>
          <p:nvPr/>
        </p:nvSpPr>
        <p:spPr>
          <a:xfrm>
            <a:off x="5138726" y="1743670"/>
            <a:ext cx="2165978" cy="369332"/>
          </a:xfrm>
          <a:prstGeom prst="rect">
            <a:avLst/>
          </a:prstGeom>
        </p:spPr>
        <p:txBody>
          <a:bodyPr wrap="none">
            <a:spAutoFit/>
          </a:bodyPr>
          <a:lstStyle/>
          <a:p>
            <a:r>
              <a:rPr lang="zh-CN" altLang="en-US" dirty="0"/>
              <a:t>（</a:t>
            </a:r>
            <a:r>
              <a:rPr lang="en-US" altLang="zh-CN" dirty="0"/>
              <a:t>1</a:t>
            </a:r>
            <a:r>
              <a:rPr lang="zh-CN" altLang="en-US" dirty="0"/>
              <a:t>）钢筋加工工程</a:t>
            </a:r>
          </a:p>
        </p:txBody>
      </p:sp>
      <p:sp>
        <p:nvSpPr>
          <p:cNvPr id="6" name="左大括号 5"/>
          <p:cNvSpPr/>
          <p:nvPr/>
        </p:nvSpPr>
        <p:spPr>
          <a:xfrm>
            <a:off x="4912822" y="1944353"/>
            <a:ext cx="142339" cy="84789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矩形 6"/>
          <p:cNvSpPr/>
          <p:nvPr/>
        </p:nvSpPr>
        <p:spPr>
          <a:xfrm>
            <a:off x="5138726" y="2495363"/>
            <a:ext cx="2165978" cy="369332"/>
          </a:xfrm>
          <a:prstGeom prst="rect">
            <a:avLst/>
          </a:prstGeom>
        </p:spPr>
        <p:txBody>
          <a:bodyPr wrap="none">
            <a:spAutoFit/>
          </a:bodyPr>
          <a:lstStyle/>
          <a:p>
            <a:r>
              <a:rPr lang="zh-CN" altLang="en-US" dirty="0"/>
              <a:t>（</a:t>
            </a:r>
            <a:r>
              <a:rPr lang="en-US" altLang="zh-CN" dirty="0"/>
              <a:t>2</a:t>
            </a:r>
            <a:r>
              <a:rPr lang="zh-CN" altLang="en-US" dirty="0"/>
              <a:t>）钢筋安装工程</a:t>
            </a:r>
          </a:p>
        </p:txBody>
      </p:sp>
      <p:sp>
        <p:nvSpPr>
          <p:cNvPr id="9" name="矩形 8"/>
          <p:cNvSpPr/>
          <p:nvPr/>
        </p:nvSpPr>
        <p:spPr>
          <a:xfrm>
            <a:off x="3555560" y="3466367"/>
            <a:ext cx="1358064" cy="369332"/>
          </a:xfrm>
          <a:prstGeom prst="rect">
            <a:avLst/>
          </a:prstGeom>
        </p:spPr>
        <p:txBody>
          <a:bodyPr wrap="none">
            <a:spAutoFit/>
          </a:bodyPr>
          <a:lstStyle/>
          <a:p>
            <a:r>
              <a:rPr lang="en-US" altLang="zh-CN" dirty="0"/>
              <a:t>2. </a:t>
            </a:r>
            <a:r>
              <a:rPr lang="zh-CN" altLang="en-US" dirty="0"/>
              <a:t>模板工程</a:t>
            </a:r>
          </a:p>
        </p:txBody>
      </p:sp>
      <p:sp>
        <p:nvSpPr>
          <p:cNvPr id="16" name="左大括号 15"/>
          <p:cNvSpPr/>
          <p:nvPr/>
        </p:nvSpPr>
        <p:spPr>
          <a:xfrm>
            <a:off x="4912821" y="3135246"/>
            <a:ext cx="142339" cy="1062717"/>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矩形 16"/>
          <p:cNvSpPr/>
          <p:nvPr/>
        </p:nvSpPr>
        <p:spPr>
          <a:xfrm>
            <a:off x="5138726" y="3022409"/>
            <a:ext cx="2165978" cy="369332"/>
          </a:xfrm>
          <a:prstGeom prst="rect">
            <a:avLst/>
          </a:prstGeom>
        </p:spPr>
        <p:txBody>
          <a:bodyPr wrap="none">
            <a:spAutoFit/>
          </a:bodyPr>
          <a:lstStyle/>
          <a:p>
            <a:r>
              <a:rPr lang="zh-CN" altLang="en-US" dirty="0"/>
              <a:t>（</a:t>
            </a:r>
            <a:r>
              <a:rPr lang="en-US" altLang="zh-CN" dirty="0"/>
              <a:t>1</a:t>
            </a:r>
            <a:r>
              <a:rPr lang="zh-CN" altLang="en-US" dirty="0"/>
              <a:t>）模板安装工程</a:t>
            </a:r>
          </a:p>
        </p:txBody>
      </p:sp>
      <p:sp>
        <p:nvSpPr>
          <p:cNvPr id="18" name="矩形 17"/>
          <p:cNvSpPr/>
          <p:nvPr/>
        </p:nvSpPr>
        <p:spPr>
          <a:xfrm>
            <a:off x="5138726" y="3883604"/>
            <a:ext cx="2165978" cy="369332"/>
          </a:xfrm>
          <a:prstGeom prst="rect">
            <a:avLst/>
          </a:prstGeom>
        </p:spPr>
        <p:txBody>
          <a:bodyPr wrap="none">
            <a:spAutoFit/>
          </a:bodyPr>
          <a:lstStyle/>
          <a:p>
            <a:r>
              <a:rPr lang="zh-CN" altLang="en-US" dirty="0"/>
              <a:t>（</a:t>
            </a:r>
            <a:r>
              <a:rPr lang="en-US" altLang="zh-CN" dirty="0"/>
              <a:t>2</a:t>
            </a:r>
            <a:r>
              <a:rPr lang="zh-CN" altLang="en-US" dirty="0"/>
              <a:t>）模板拆除工程</a:t>
            </a:r>
          </a:p>
        </p:txBody>
      </p:sp>
      <p:sp>
        <p:nvSpPr>
          <p:cNvPr id="19" name="矩形 18"/>
          <p:cNvSpPr/>
          <p:nvPr/>
        </p:nvSpPr>
        <p:spPr>
          <a:xfrm>
            <a:off x="3549829" y="4872079"/>
            <a:ext cx="1588897" cy="369332"/>
          </a:xfrm>
          <a:prstGeom prst="rect">
            <a:avLst/>
          </a:prstGeom>
        </p:spPr>
        <p:txBody>
          <a:bodyPr wrap="none">
            <a:spAutoFit/>
          </a:bodyPr>
          <a:lstStyle/>
          <a:p>
            <a:r>
              <a:rPr lang="en-US" altLang="zh-CN" dirty="0"/>
              <a:t>3. </a:t>
            </a:r>
            <a:r>
              <a:rPr lang="zh-CN" altLang="en-US" dirty="0"/>
              <a:t>混凝土工程</a:t>
            </a:r>
          </a:p>
        </p:txBody>
      </p:sp>
      <p:sp>
        <p:nvSpPr>
          <p:cNvPr id="20" name="矩形 19"/>
          <p:cNvSpPr/>
          <p:nvPr/>
        </p:nvSpPr>
        <p:spPr>
          <a:xfrm>
            <a:off x="5138726" y="4453830"/>
            <a:ext cx="3550972" cy="369332"/>
          </a:xfrm>
          <a:prstGeom prst="rect">
            <a:avLst/>
          </a:prstGeom>
        </p:spPr>
        <p:txBody>
          <a:bodyPr wrap="none">
            <a:spAutoFit/>
          </a:bodyPr>
          <a:lstStyle/>
          <a:p>
            <a:r>
              <a:rPr lang="zh-CN" altLang="en-US" dirty="0"/>
              <a:t>（</a:t>
            </a:r>
            <a:r>
              <a:rPr lang="en-US" altLang="zh-CN" dirty="0"/>
              <a:t>1</a:t>
            </a:r>
            <a:r>
              <a:rPr lang="zh-CN" altLang="en-US" dirty="0"/>
              <a:t>）混凝土原材料及配合比设计</a:t>
            </a:r>
          </a:p>
        </p:txBody>
      </p:sp>
      <p:sp>
        <p:nvSpPr>
          <p:cNvPr id="21" name="左大括号 20"/>
          <p:cNvSpPr/>
          <p:nvPr/>
        </p:nvSpPr>
        <p:spPr>
          <a:xfrm>
            <a:off x="4985810" y="4556122"/>
            <a:ext cx="152915" cy="939849"/>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矩形 21"/>
          <p:cNvSpPr/>
          <p:nvPr/>
        </p:nvSpPr>
        <p:spPr>
          <a:xfrm>
            <a:off x="5138725" y="4823161"/>
            <a:ext cx="2396810" cy="369332"/>
          </a:xfrm>
          <a:prstGeom prst="rect">
            <a:avLst/>
          </a:prstGeom>
        </p:spPr>
        <p:txBody>
          <a:bodyPr wrap="none">
            <a:spAutoFit/>
          </a:bodyPr>
          <a:lstStyle/>
          <a:p>
            <a:r>
              <a:rPr lang="zh-CN" altLang="en-US" dirty="0"/>
              <a:t>（</a:t>
            </a:r>
            <a:r>
              <a:rPr lang="en-US" altLang="zh-CN" dirty="0"/>
              <a:t>2</a:t>
            </a:r>
            <a:r>
              <a:rPr lang="zh-CN" altLang="en-US" dirty="0"/>
              <a:t>）混凝土施工工程</a:t>
            </a:r>
          </a:p>
        </p:txBody>
      </p:sp>
      <p:sp>
        <p:nvSpPr>
          <p:cNvPr id="23" name="矩形 22"/>
          <p:cNvSpPr/>
          <p:nvPr/>
        </p:nvSpPr>
        <p:spPr>
          <a:xfrm>
            <a:off x="5158122" y="5231732"/>
            <a:ext cx="3550972" cy="369332"/>
          </a:xfrm>
          <a:prstGeom prst="rect">
            <a:avLst/>
          </a:prstGeom>
        </p:spPr>
        <p:txBody>
          <a:bodyPr wrap="none">
            <a:spAutoFit/>
          </a:bodyPr>
          <a:lstStyle/>
          <a:p>
            <a:r>
              <a:rPr lang="zh-CN" altLang="en-US" dirty="0"/>
              <a:t>（</a:t>
            </a:r>
            <a:r>
              <a:rPr lang="en-US" altLang="zh-CN" dirty="0"/>
              <a:t>3</a:t>
            </a:r>
            <a:r>
              <a:rPr lang="zh-CN" altLang="en-US" dirty="0"/>
              <a:t>）现浇结构外观尺寸偏差检验</a:t>
            </a:r>
          </a:p>
        </p:txBody>
      </p:sp>
    </p:spTree>
    <p:extLst>
      <p:ext uri="{BB962C8B-B14F-4D97-AF65-F5344CB8AC3E}">
        <p14:creationId xmlns:p14="http://schemas.microsoft.com/office/powerpoint/2010/main" val="327657428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263705" y="2595333"/>
            <a:ext cx="8928295" cy="1831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 name="矩形 4"/>
          <p:cNvSpPr/>
          <p:nvPr/>
        </p:nvSpPr>
        <p:spPr>
          <a:xfrm>
            <a:off x="3488788" y="2875002"/>
            <a:ext cx="7472132" cy="923330"/>
          </a:xfrm>
          <a:prstGeom prst="rect">
            <a:avLst/>
          </a:prstGeom>
        </p:spPr>
        <p:txBody>
          <a:bodyPr wrap="square">
            <a:spAutoFit/>
          </a:bodyPr>
          <a:lstStyle/>
          <a:p>
            <a:r>
              <a:rPr lang="zh-CN" altLang="en-US" sz="5400" dirty="0" smtClean="0">
                <a:solidFill>
                  <a:schemeClr val="bg1"/>
                </a:solidFill>
              </a:rPr>
              <a:t>浅基础</a:t>
            </a:r>
            <a:r>
              <a:rPr lang="zh-CN" altLang="en-US" sz="5400" dirty="0">
                <a:solidFill>
                  <a:schemeClr val="bg1"/>
                </a:solidFill>
              </a:rPr>
              <a:t>的</a:t>
            </a:r>
            <a:r>
              <a:rPr lang="zh-CN" altLang="en-US" sz="5400" dirty="0" smtClean="0">
                <a:solidFill>
                  <a:schemeClr val="bg1"/>
                </a:solidFill>
              </a:rPr>
              <a:t>类型和设计</a:t>
            </a:r>
            <a:endParaRPr lang="zh-CN" altLang="en-US" sz="5400" dirty="0">
              <a:solidFill>
                <a:schemeClr val="bg1"/>
              </a:solidFill>
            </a:endParaRPr>
          </a:p>
        </p:txBody>
      </p:sp>
      <p:grpSp>
        <p:nvGrpSpPr>
          <p:cNvPr id="13" name="组合 12"/>
          <p:cNvGrpSpPr/>
          <p:nvPr/>
        </p:nvGrpSpPr>
        <p:grpSpPr>
          <a:xfrm>
            <a:off x="295702" y="415733"/>
            <a:ext cx="1806053" cy="218364"/>
            <a:chOff x="286603" y="204717"/>
            <a:chExt cx="1806053" cy="218364"/>
          </a:xfrm>
        </p:grpSpPr>
        <p:sp>
          <p:nvSpPr>
            <p:cNvPr id="12" name="椭圆 11"/>
            <p:cNvSpPr/>
            <p:nvPr/>
          </p:nvSpPr>
          <p:spPr>
            <a:xfrm>
              <a:off x="286603" y="204717"/>
              <a:ext cx="218364" cy="2183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椭圆 15"/>
            <p:cNvSpPr/>
            <p:nvPr/>
          </p:nvSpPr>
          <p:spPr>
            <a:xfrm>
              <a:off x="815833" y="204717"/>
              <a:ext cx="218364" cy="218364"/>
            </a:xfrm>
            <a:prstGeom prst="ellipse">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7" name="椭圆 16"/>
            <p:cNvSpPr/>
            <p:nvPr/>
          </p:nvSpPr>
          <p:spPr>
            <a:xfrm>
              <a:off x="1345063" y="204717"/>
              <a:ext cx="218364" cy="218364"/>
            </a:xfrm>
            <a:prstGeom prst="ellipse">
              <a:avLst/>
            </a:pr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8" name="椭圆 17"/>
            <p:cNvSpPr/>
            <p:nvPr/>
          </p:nvSpPr>
          <p:spPr>
            <a:xfrm>
              <a:off x="1874292" y="204717"/>
              <a:ext cx="218364" cy="218364"/>
            </a:xfrm>
            <a:prstGeom prst="ellipse">
              <a:avLst/>
            </a:prstGeom>
            <a:solidFill>
              <a:srgbClr val="C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28" name="文本框 27"/>
          <p:cNvSpPr txBox="1"/>
          <p:nvPr/>
        </p:nvSpPr>
        <p:spPr>
          <a:xfrm>
            <a:off x="282892" y="0"/>
            <a:ext cx="3026791" cy="6247864"/>
          </a:xfrm>
          <a:prstGeom prst="rect">
            <a:avLst/>
          </a:prstGeom>
          <a:noFill/>
        </p:spPr>
        <p:txBody>
          <a:bodyPr wrap="none" rtlCol="0">
            <a:spAutoFit/>
          </a:bodyPr>
          <a:lstStyle/>
          <a:p>
            <a:pPr algn="ctr"/>
            <a:r>
              <a:rPr lang="en-US" altLang="zh-CN" sz="400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rPr>
              <a:t>1</a:t>
            </a:r>
            <a:endParaRPr lang="zh-CN" altLang="en-US" sz="400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109575749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p:bldP spid="2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6019597" cy="630942"/>
            </a:xfrm>
            <a:prstGeom prst="rect">
              <a:avLst/>
            </a:prstGeom>
          </p:spPr>
          <p:txBody>
            <a:bodyPr wrap="none">
              <a:spAutoFit/>
            </a:bodyPr>
            <a:lstStyle/>
            <a:p>
              <a:r>
                <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rPr>
                <a:t>一、钢筋混凝土工程施工知识</a:t>
              </a: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 name="矩形 1"/>
          <p:cNvSpPr/>
          <p:nvPr/>
        </p:nvSpPr>
        <p:spPr>
          <a:xfrm>
            <a:off x="277307" y="3428130"/>
            <a:ext cx="1800493" cy="369332"/>
          </a:xfrm>
          <a:prstGeom prst="rect">
            <a:avLst/>
          </a:prstGeom>
        </p:spPr>
        <p:txBody>
          <a:bodyPr wrap="none">
            <a:spAutoFit/>
          </a:bodyPr>
          <a:lstStyle/>
          <a:p>
            <a:r>
              <a:rPr lang="zh-CN" altLang="en-US" dirty="0"/>
              <a:t>（四）成品保护</a:t>
            </a:r>
          </a:p>
        </p:txBody>
      </p:sp>
      <p:sp>
        <p:nvSpPr>
          <p:cNvPr id="3" name="左大括号 2"/>
          <p:cNvSpPr/>
          <p:nvPr/>
        </p:nvSpPr>
        <p:spPr>
          <a:xfrm>
            <a:off x="2077801" y="2064349"/>
            <a:ext cx="288815" cy="300872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矩形 3"/>
          <p:cNvSpPr/>
          <p:nvPr/>
        </p:nvSpPr>
        <p:spPr>
          <a:xfrm>
            <a:off x="2366617" y="1899399"/>
            <a:ext cx="1356462" cy="369332"/>
          </a:xfrm>
          <a:prstGeom prst="rect">
            <a:avLst/>
          </a:prstGeom>
        </p:spPr>
        <p:txBody>
          <a:bodyPr wrap="none">
            <a:spAutoFit/>
          </a:bodyPr>
          <a:lstStyle/>
          <a:p>
            <a:r>
              <a:rPr lang="en-US" altLang="zh-CN" dirty="0"/>
              <a:t>1. </a:t>
            </a:r>
            <a:r>
              <a:rPr lang="zh-CN" altLang="en-US" dirty="0"/>
              <a:t>钢筋绑扎</a:t>
            </a:r>
          </a:p>
        </p:txBody>
      </p:sp>
      <p:sp>
        <p:nvSpPr>
          <p:cNvPr id="6" name="左大括号 5"/>
          <p:cNvSpPr/>
          <p:nvPr/>
        </p:nvSpPr>
        <p:spPr>
          <a:xfrm>
            <a:off x="3723078" y="1653806"/>
            <a:ext cx="142339" cy="84789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2365816" y="3175820"/>
            <a:ext cx="1358064" cy="369332"/>
          </a:xfrm>
          <a:prstGeom prst="rect">
            <a:avLst/>
          </a:prstGeom>
        </p:spPr>
        <p:txBody>
          <a:bodyPr wrap="none">
            <a:spAutoFit/>
          </a:bodyPr>
          <a:lstStyle/>
          <a:p>
            <a:r>
              <a:rPr lang="en-US" altLang="zh-CN" dirty="0"/>
              <a:t>2. </a:t>
            </a:r>
            <a:r>
              <a:rPr lang="zh-CN" altLang="en-US" dirty="0"/>
              <a:t>模板安装</a:t>
            </a:r>
          </a:p>
        </p:txBody>
      </p:sp>
      <p:sp>
        <p:nvSpPr>
          <p:cNvPr id="16" name="左大括号 15"/>
          <p:cNvSpPr/>
          <p:nvPr/>
        </p:nvSpPr>
        <p:spPr>
          <a:xfrm>
            <a:off x="3723077" y="2844699"/>
            <a:ext cx="142339" cy="1062717"/>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矩形 18"/>
          <p:cNvSpPr/>
          <p:nvPr/>
        </p:nvSpPr>
        <p:spPr>
          <a:xfrm>
            <a:off x="2360084" y="4920986"/>
            <a:ext cx="1588897" cy="369332"/>
          </a:xfrm>
          <a:prstGeom prst="rect">
            <a:avLst/>
          </a:prstGeom>
        </p:spPr>
        <p:txBody>
          <a:bodyPr wrap="none">
            <a:spAutoFit/>
          </a:bodyPr>
          <a:lstStyle/>
          <a:p>
            <a:r>
              <a:rPr lang="en-US" altLang="zh-CN" dirty="0"/>
              <a:t>3. </a:t>
            </a:r>
            <a:r>
              <a:rPr lang="zh-CN" altLang="en-US" dirty="0"/>
              <a:t>混凝土浇筑</a:t>
            </a:r>
          </a:p>
        </p:txBody>
      </p:sp>
      <p:sp>
        <p:nvSpPr>
          <p:cNvPr id="21" name="左大括号 20"/>
          <p:cNvSpPr/>
          <p:nvPr/>
        </p:nvSpPr>
        <p:spPr>
          <a:xfrm>
            <a:off x="3796066" y="4265575"/>
            <a:ext cx="152915" cy="151918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矩形 24"/>
          <p:cNvSpPr/>
          <p:nvPr/>
        </p:nvSpPr>
        <p:spPr>
          <a:xfrm>
            <a:off x="3723077" y="1535741"/>
            <a:ext cx="6096000" cy="369332"/>
          </a:xfrm>
          <a:prstGeom prst="rect">
            <a:avLst/>
          </a:prstGeom>
        </p:spPr>
        <p:txBody>
          <a:bodyPr>
            <a:spAutoFit/>
          </a:bodyPr>
          <a:lstStyle/>
          <a:p>
            <a:r>
              <a:rPr lang="zh-CN" altLang="en-US" dirty="0"/>
              <a:t>（</a:t>
            </a:r>
            <a:r>
              <a:rPr lang="en-US" altLang="zh-CN" dirty="0"/>
              <a:t>1</a:t>
            </a:r>
            <a:r>
              <a:rPr lang="zh-CN" altLang="en-US" dirty="0"/>
              <a:t>）</a:t>
            </a:r>
            <a:r>
              <a:rPr lang="zh-CN" altLang="en-US" dirty="0" smtClean="0"/>
              <a:t>顶板钢筋</a:t>
            </a:r>
            <a:r>
              <a:rPr lang="zh-CN" altLang="en-US" dirty="0"/>
              <a:t>绑好后，应做保护，不准在上面踩踏行走</a:t>
            </a:r>
          </a:p>
        </p:txBody>
      </p:sp>
      <p:sp>
        <p:nvSpPr>
          <p:cNvPr id="26" name="矩形 25"/>
          <p:cNvSpPr/>
          <p:nvPr/>
        </p:nvSpPr>
        <p:spPr>
          <a:xfrm>
            <a:off x="3723076" y="1823577"/>
            <a:ext cx="4705134" cy="369332"/>
          </a:xfrm>
          <a:prstGeom prst="rect">
            <a:avLst/>
          </a:prstGeom>
        </p:spPr>
        <p:txBody>
          <a:bodyPr wrap="none">
            <a:spAutoFit/>
          </a:bodyPr>
          <a:lstStyle/>
          <a:p>
            <a:r>
              <a:rPr lang="zh-CN" altLang="en-US" dirty="0"/>
              <a:t>（</a:t>
            </a:r>
            <a:r>
              <a:rPr lang="en-US" altLang="zh-CN" dirty="0"/>
              <a:t>2</a:t>
            </a:r>
            <a:r>
              <a:rPr lang="zh-CN" altLang="en-US" dirty="0"/>
              <a:t>）绑扎钢筋时禁止碰动预埋件及洞口模板</a:t>
            </a:r>
          </a:p>
        </p:txBody>
      </p:sp>
      <p:sp>
        <p:nvSpPr>
          <p:cNvPr id="27" name="矩形 26"/>
          <p:cNvSpPr/>
          <p:nvPr/>
        </p:nvSpPr>
        <p:spPr>
          <a:xfrm>
            <a:off x="3723075" y="2098079"/>
            <a:ext cx="4474302" cy="369332"/>
          </a:xfrm>
          <a:prstGeom prst="rect">
            <a:avLst/>
          </a:prstGeom>
        </p:spPr>
        <p:txBody>
          <a:bodyPr wrap="none">
            <a:spAutoFit/>
          </a:bodyPr>
          <a:lstStyle/>
          <a:p>
            <a:r>
              <a:rPr lang="zh-CN" altLang="en-US" dirty="0"/>
              <a:t>（</a:t>
            </a:r>
            <a:r>
              <a:rPr lang="en-US" altLang="zh-CN" dirty="0"/>
              <a:t>3</a:t>
            </a:r>
            <a:r>
              <a:rPr lang="zh-CN" altLang="en-US" dirty="0"/>
              <a:t>）钢模板内面涂隔离剂时不要污染钢筋</a:t>
            </a:r>
          </a:p>
        </p:txBody>
      </p:sp>
      <p:sp>
        <p:nvSpPr>
          <p:cNvPr id="28" name="矩形 27"/>
          <p:cNvSpPr/>
          <p:nvPr/>
        </p:nvSpPr>
        <p:spPr>
          <a:xfrm>
            <a:off x="3723075" y="2391840"/>
            <a:ext cx="7906430" cy="369332"/>
          </a:xfrm>
          <a:prstGeom prst="rect">
            <a:avLst/>
          </a:prstGeom>
        </p:spPr>
        <p:txBody>
          <a:bodyPr wrap="square">
            <a:spAutoFit/>
          </a:bodyPr>
          <a:lstStyle/>
          <a:p>
            <a:r>
              <a:rPr lang="zh-CN" altLang="en-US" dirty="0"/>
              <a:t>（</a:t>
            </a:r>
            <a:r>
              <a:rPr lang="en-US" altLang="zh-CN" dirty="0"/>
              <a:t>4</a:t>
            </a:r>
            <a:r>
              <a:rPr lang="zh-CN" altLang="en-US" dirty="0"/>
              <a:t>）安装电线管、暖卫管线或其他设施时，不得任意切断和移动钢筋</a:t>
            </a:r>
          </a:p>
        </p:txBody>
      </p:sp>
      <p:sp>
        <p:nvSpPr>
          <p:cNvPr id="29" name="矩形 28"/>
          <p:cNvSpPr/>
          <p:nvPr/>
        </p:nvSpPr>
        <p:spPr>
          <a:xfrm>
            <a:off x="3723075" y="2713352"/>
            <a:ext cx="5397631" cy="369332"/>
          </a:xfrm>
          <a:prstGeom prst="rect">
            <a:avLst/>
          </a:prstGeom>
        </p:spPr>
        <p:txBody>
          <a:bodyPr wrap="none">
            <a:spAutoFit/>
          </a:bodyPr>
          <a:lstStyle/>
          <a:p>
            <a:r>
              <a:rPr lang="zh-CN" altLang="en-US" dirty="0"/>
              <a:t>（</a:t>
            </a:r>
            <a:r>
              <a:rPr lang="en-US" altLang="zh-CN" dirty="0"/>
              <a:t>1</a:t>
            </a:r>
            <a:r>
              <a:rPr lang="zh-CN" altLang="en-US" dirty="0"/>
              <a:t>）预组拼的模板要有存放场地，场地要平整夯实</a:t>
            </a:r>
          </a:p>
        </p:txBody>
      </p:sp>
      <p:sp>
        <p:nvSpPr>
          <p:cNvPr id="30" name="矩形 29"/>
          <p:cNvSpPr/>
          <p:nvPr/>
        </p:nvSpPr>
        <p:spPr>
          <a:xfrm>
            <a:off x="3723075" y="2999821"/>
            <a:ext cx="7814988" cy="369332"/>
          </a:xfrm>
          <a:prstGeom prst="rect">
            <a:avLst/>
          </a:prstGeom>
        </p:spPr>
        <p:txBody>
          <a:bodyPr wrap="square">
            <a:spAutoFit/>
          </a:bodyPr>
          <a:lstStyle/>
          <a:p>
            <a:r>
              <a:rPr lang="zh-CN" altLang="en-US" dirty="0"/>
              <a:t>（</a:t>
            </a:r>
            <a:r>
              <a:rPr lang="en-US" altLang="zh-CN" dirty="0"/>
              <a:t>2</a:t>
            </a:r>
            <a:r>
              <a:rPr lang="zh-CN" altLang="en-US" dirty="0"/>
              <a:t>）工作面已安装完毕的墙模板</a:t>
            </a:r>
            <a:r>
              <a:rPr lang="zh-CN" altLang="en-US" dirty="0" smtClean="0"/>
              <a:t>，以</a:t>
            </a:r>
            <a:r>
              <a:rPr lang="zh-CN" altLang="en-US" dirty="0"/>
              <a:t>防止模板变形或产生垂直偏差</a:t>
            </a:r>
          </a:p>
        </p:txBody>
      </p:sp>
      <p:sp>
        <p:nvSpPr>
          <p:cNvPr id="31" name="矩形 30"/>
          <p:cNvSpPr/>
          <p:nvPr/>
        </p:nvSpPr>
        <p:spPr>
          <a:xfrm>
            <a:off x="3723077" y="3330466"/>
            <a:ext cx="7970242" cy="646331"/>
          </a:xfrm>
          <a:prstGeom prst="rect">
            <a:avLst/>
          </a:prstGeom>
        </p:spPr>
        <p:txBody>
          <a:bodyPr wrap="square">
            <a:spAutoFit/>
          </a:bodyPr>
          <a:lstStyle/>
          <a:p>
            <a:r>
              <a:rPr lang="zh-CN" altLang="en-US" dirty="0"/>
              <a:t>（</a:t>
            </a:r>
            <a:r>
              <a:rPr lang="en-US" altLang="zh-CN" dirty="0"/>
              <a:t>3</a:t>
            </a:r>
            <a:r>
              <a:rPr lang="zh-CN" altLang="en-US" dirty="0"/>
              <a:t>）拆除模板时，不得用大锤、撬棍硬砸猛撬，以免混凝土的外形和内部受到损伤</a:t>
            </a:r>
          </a:p>
        </p:txBody>
      </p:sp>
      <p:sp>
        <p:nvSpPr>
          <p:cNvPr id="32" name="矩形 31"/>
          <p:cNvSpPr/>
          <p:nvPr/>
        </p:nvSpPr>
        <p:spPr>
          <a:xfrm>
            <a:off x="3794246" y="4094498"/>
            <a:ext cx="3781805" cy="369332"/>
          </a:xfrm>
          <a:prstGeom prst="rect">
            <a:avLst/>
          </a:prstGeom>
        </p:spPr>
        <p:txBody>
          <a:bodyPr wrap="none">
            <a:spAutoFit/>
          </a:bodyPr>
          <a:lstStyle/>
          <a:p>
            <a:r>
              <a:rPr lang="zh-CN" altLang="en-US" dirty="0"/>
              <a:t>（</a:t>
            </a:r>
            <a:r>
              <a:rPr lang="en-US" altLang="zh-CN" dirty="0"/>
              <a:t>1</a:t>
            </a:r>
            <a:r>
              <a:rPr lang="zh-CN" altLang="en-US" dirty="0"/>
              <a:t>）要保证钢筋和垫块的位置正确</a:t>
            </a:r>
          </a:p>
        </p:txBody>
      </p:sp>
      <p:sp>
        <p:nvSpPr>
          <p:cNvPr id="33" name="矩形 32"/>
          <p:cNvSpPr/>
          <p:nvPr/>
        </p:nvSpPr>
        <p:spPr>
          <a:xfrm>
            <a:off x="3794245" y="4426744"/>
            <a:ext cx="7743818" cy="646331"/>
          </a:xfrm>
          <a:prstGeom prst="rect">
            <a:avLst/>
          </a:prstGeom>
        </p:spPr>
        <p:txBody>
          <a:bodyPr wrap="square">
            <a:spAutoFit/>
          </a:bodyPr>
          <a:lstStyle/>
          <a:p>
            <a:r>
              <a:rPr lang="zh-CN" altLang="en-US" dirty="0"/>
              <a:t>（</a:t>
            </a:r>
            <a:r>
              <a:rPr lang="en-US" altLang="zh-CN" dirty="0"/>
              <a:t>2</a:t>
            </a:r>
            <a:r>
              <a:rPr lang="zh-CN" altLang="en-US" dirty="0"/>
              <a:t>）不用重物冲击模板，不在梁或楼梯踏步模板吊帮上踩，应搭设跳板，保护</a:t>
            </a:r>
            <a:r>
              <a:rPr lang="zh-CN" altLang="en-US" dirty="0" smtClean="0"/>
              <a:t>模板的</a:t>
            </a:r>
            <a:r>
              <a:rPr lang="zh-CN" altLang="en-US" dirty="0"/>
              <a:t>牢固和</a:t>
            </a:r>
            <a:r>
              <a:rPr lang="zh-CN" altLang="en-US" dirty="0" smtClean="0"/>
              <a:t>严</a:t>
            </a:r>
            <a:r>
              <a:rPr lang="zh-CN" altLang="en-US" dirty="0"/>
              <a:t>密</a:t>
            </a:r>
          </a:p>
        </p:txBody>
      </p:sp>
      <p:sp>
        <p:nvSpPr>
          <p:cNvPr id="34" name="矩形 33"/>
          <p:cNvSpPr/>
          <p:nvPr/>
        </p:nvSpPr>
        <p:spPr>
          <a:xfrm>
            <a:off x="3794244" y="4920986"/>
            <a:ext cx="5628464" cy="369332"/>
          </a:xfrm>
          <a:prstGeom prst="rect">
            <a:avLst/>
          </a:prstGeom>
        </p:spPr>
        <p:txBody>
          <a:bodyPr wrap="none">
            <a:spAutoFit/>
          </a:bodyPr>
          <a:lstStyle/>
          <a:p>
            <a:r>
              <a:rPr lang="zh-CN" altLang="en-US" dirty="0"/>
              <a:t>（</a:t>
            </a:r>
            <a:r>
              <a:rPr lang="en-US" altLang="zh-CN" dirty="0"/>
              <a:t>3</a:t>
            </a:r>
            <a:r>
              <a:rPr lang="zh-CN" altLang="en-US" dirty="0"/>
              <a:t>）在浇筑混凝土时，要对已经完成的成品进行保护</a:t>
            </a:r>
          </a:p>
        </p:txBody>
      </p:sp>
      <p:sp>
        <p:nvSpPr>
          <p:cNvPr id="35" name="矩形 34"/>
          <p:cNvSpPr/>
          <p:nvPr/>
        </p:nvSpPr>
        <p:spPr>
          <a:xfrm>
            <a:off x="3794243" y="5210527"/>
            <a:ext cx="6096000" cy="369332"/>
          </a:xfrm>
          <a:prstGeom prst="rect">
            <a:avLst/>
          </a:prstGeom>
        </p:spPr>
        <p:txBody>
          <a:bodyPr>
            <a:spAutoFit/>
          </a:bodyPr>
          <a:lstStyle/>
          <a:p>
            <a:r>
              <a:rPr lang="zh-CN" altLang="en-US" dirty="0"/>
              <a:t>（</a:t>
            </a:r>
            <a:r>
              <a:rPr lang="en-US" altLang="zh-CN" dirty="0"/>
              <a:t>4</a:t>
            </a:r>
            <a:r>
              <a:rPr lang="zh-CN" altLang="en-US" dirty="0"/>
              <a:t>）所有甩出钢筋</a:t>
            </a:r>
            <a:r>
              <a:rPr lang="zh-CN" altLang="en-US" dirty="0" smtClean="0"/>
              <a:t>，防止</a:t>
            </a:r>
            <a:r>
              <a:rPr lang="zh-CN" altLang="en-US" dirty="0"/>
              <a:t>混凝土污染钢筋。</a:t>
            </a:r>
          </a:p>
        </p:txBody>
      </p:sp>
      <p:sp>
        <p:nvSpPr>
          <p:cNvPr id="36" name="矩形 35"/>
          <p:cNvSpPr/>
          <p:nvPr/>
        </p:nvSpPr>
        <p:spPr>
          <a:xfrm>
            <a:off x="3794243" y="5524077"/>
            <a:ext cx="6096000" cy="646331"/>
          </a:xfrm>
          <a:prstGeom prst="rect">
            <a:avLst/>
          </a:prstGeom>
        </p:spPr>
        <p:txBody>
          <a:bodyPr>
            <a:spAutoFit/>
          </a:bodyPr>
          <a:lstStyle/>
          <a:p>
            <a:r>
              <a:rPr lang="zh-CN" altLang="en-US" dirty="0"/>
              <a:t>（</a:t>
            </a:r>
            <a:r>
              <a:rPr lang="en-US" altLang="zh-CN" dirty="0"/>
              <a:t>5</a:t>
            </a:r>
            <a:r>
              <a:rPr lang="zh-CN" altLang="en-US" dirty="0"/>
              <a:t>）对阳角等易碰坏的地方，应当有防护措施，有专人负责保护</a:t>
            </a:r>
          </a:p>
        </p:txBody>
      </p:sp>
    </p:spTree>
    <p:extLst>
      <p:ext uri="{BB962C8B-B14F-4D97-AF65-F5344CB8AC3E}">
        <p14:creationId xmlns:p14="http://schemas.microsoft.com/office/powerpoint/2010/main" val="284815303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6019597" cy="630942"/>
            </a:xfrm>
            <a:prstGeom prst="rect">
              <a:avLst/>
            </a:prstGeom>
          </p:spPr>
          <p:txBody>
            <a:bodyPr wrap="none">
              <a:spAutoFit/>
            </a:bodyPr>
            <a:lstStyle/>
            <a:p>
              <a:r>
                <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rPr>
                <a:t>一、钢筋混凝土工程施工知识</a:t>
              </a: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4" name="矩形 23"/>
          <p:cNvSpPr/>
          <p:nvPr/>
        </p:nvSpPr>
        <p:spPr>
          <a:xfrm>
            <a:off x="432179" y="3485027"/>
            <a:ext cx="2954655" cy="369332"/>
          </a:xfrm>
          <a:prstGeom prst="rect">
            <a:avLst/>
          </a:prstGeom>
        </p:spPr>
        <p:txBody>
          <a:bodyPr wrap="none">
            <a:spAutoFit/>
          </a:bodyPr>
          <a:lstStyle/>
          <a:p>
            <a:r>
              <a:rPr lang="zh-CN" altLang="en-US" dirty="0"/>
              <a:t>（五）安全及环境保护措施</a:t>
            </a:r>
          </a:p>
        </p:txBody>
      </p:sp>
      <p:sp>
        <p:nvSpPr>
          <p:cNvPr id="25" name="左大括号 24"/>
          <p:cNvSpPr/>
          <p:nvPr/>
        </p:nvSpPr>
        <p:spPr>
          <a:xfrm>
            <a:off x="3386834" y="1866103"/>
            <a:ext cx="536773" cy="3639517"/>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矩形 25"/>
          <p:cNvSpPr/>
          <p:nvPr/>
        </p:nvSpPr>
        <p:spPr>
          <a:xfrm>
            <a:off x="3734158" y="1699650"/>
            <a:ext cx="4474302" cy="369332"/>
          </a:xfrm>
          <a:prstGeom prst="rect">
            <a:avLst/>
          </a:prstGeom>
        </p:spPr>
        <p:txBody>
          <a:bodyPr wrap="none">
            <a:spAutoFit/>
          </a:bodyPr>
          <a:lstStyle/>
          <a:p>
            <a:r>
              <a:rPr lang="zh-CN" altLang="en-US" dirty="0"/>
              <a:t>（</a:t>
            </a:r>
            <a:r>
              <a:rPr lang="en-US" altLang="zh-CN" dirty="0"/>
              <a:t>1</a:t>
            </a:r>
            <a:r>
              <a:rPr lang="zh-CN" altLang="en-US" dirty="0"/>
              <a:t>）进入现场必须遵守安全生产六大纪律</a:t>
            </a:r>
          </a:p>
        </p:txBody>
      </p:sp>
      <p:sp>
        <p:nvSpPr>
          <p:cNvPr id="27" name="矩形 26"/>
          <p:cNvSpPr/>
          <p:nvPr/>
        </p:nvSpPr>
        <p:spPr>
          <a:xfrm>
            <a:off x="3742376" y="2093839"/>
            <a:ext cx="6096000" cy="369332"/>
          </a:xfrm>
          <a:prstGeom prst="rect">
            <a:avLst/>
          </a:prstGeom>
        </p:spPr>
        <p:txBody>
          <a:bodyPr>
            <a:spAutoFit/>
          </a:bodyPr>
          <a:lstStyle/>
          <a:p>
            <a:r>
              <a:rPr lang="zh-CN" altLang="en-US" dirty="0"/>
              <a:t>（</a:t>
            </a:r>
            <a:r>
              <a:rPr lang="en-US" altLang="zh-CN" dirty="0"/>
              <a:t>2</a:t>
            </a:r>
            <a:r>
              <a:rPr lang="zh-CN" altLang="en-US" dirty="0"/>
              <a:t>）搬运钢筋要注意</a:t>
            </a:r>
            <a:r>
              <a:rPr lang="zh-CN" altLang="en-US" dirty="0" smtClean="0"/>
              <a:t>附近障碍物</a:t>
            </a:r>
            <a:endParaRPr lang="zh-CN" altLang="en-US" dirty="0"/>
          </a:p>
        </p:txBody>
      </p:sp>
      <p:sp>
        <p:nvSpPr>
          <p:cNvPr id="28" name="矩形 27"/>
          <p:cNvSpPr/>
          <p:nvPr/>
        </p:nvSpPr>
        <p:spPr>
          <a:xfrm>
            <a:off x="3742376" y="2420101"/>
            <a:ext cx="3781805" cy="369332"/>
          </a:xfrm>
          <a:prstGeom prst="rect">
            <a:avLst/>
          </a:prstGeom>
        </p:spPr>
        <p:txBody>
          <a:bodyPr wrap="none">
            <a:spAutoFit/>
          </a:bodyPr>
          <a:lstStyle/>
          <a:p>
            <a:r>
              <a:rPr lang="zh-CN" altLang="en-US"/>
              <a:t>（</a:t>
            </a:r>
            <a:r>
              <a:rPr lang="en-US" altLang="zh-CN" dirty="0"/>
              <a:t>3</a:t>
            </a:r>
            <a:r>
              <a:rPr lang="zh-CN" altLang="en-US" dirty="0"/>
              <a:t>）起吊钢筋骨架，下方禁止站人</a:t>
            </a:r>
          </a:p>
        </p:txBody>
      </p:sp>
      <p:sp>
        <p:nvSpPr>
          <p:cNvPr id="29" name="矩形 28"/>
          <p:cNvSpPr/>
          <p:nvPr/>
        </p:nvSpPr>
        <p:spPr>
          <a:xfrm>
            <a:off x="3734158" y="2774401"/>
            <a:ext cx="4474302" cy="369332"/>
          </a:xfrm>
          <a:prstGeom prst="rect">
            <a:avLst/>
          </a:prstGeom>
        </p:spPr>
        <p:txBody>
          <a:bodyPr wrap="none">
            <a:spAutoFit/>
          </a:bodyPr>
          <a:lstStyle/>
          <a:p>
            <a:r>
              <a:rPr lang="zh-CN" altLang="en-US" dirty="0"/>
              <a:t>（</a:t>
            </a:r>
            <a:r>
              <a:rPr lang="en-US" altLang="zh-CN" dirty="0"/>
              <a:t>4</a:t>
            </a:r>
            <a:r>
              <a:rPr lang="zh-CN" altLang="en-US" dirty="0"/>
              <a:t>）切割机使用前，须检查</a:t>
            </a:r>
            <a:r>
              <a:rPr lang="zh-CN" altLang="en-US" dirty="0" smtClean="0"/>
              <a:t>机械是否</a:t>
            </a:r>
            <a:r>
              <a:rPr lang="zh-CN" altLang="en-US" dirty="0"/>
              <a:t>正常</a:t>
            </a:r>
          </a:p>
        </p:txBody>
      </p:sp>
      <p:sp>
        <p:nvSpPr>
          <p:cNvPr id="30" name="矩形 29"/>
          <p:cNvSpPr/>
          <p:nvPr/>
        </p:nvSpPr>
        <p:spPr>
          <a:xfrm>
            <a:off x="3789049" y="3115695"/>
            <a:ext cx="6826304" cy="369332"/>
          </a:xfrm>
          <a:prstGeom prst="rect">
            <a:avLst/>
          </a:prstGeom>
        </p:spPr>
        <p:txBody>
          <a:bodyPr wrap="square">
            <a:spAutoFit/>
          </a:bodyPr>
          <a:lstStyle/>
          <a:p>
            <a:r>
              <a:rPr lang="zh-CN" altLang="en-US" dirty="0"/>
              <a:t>（</a:t>
            </a:r>
            <a:r>
              <a:rPr lang="en-US" altLang="zh-CN" dirty="0"/>
              <a:t>5</a:t>
            </a:r>
            <a:r>
              <a:rPr lang="zh-CN" altLang="en-US" dirty="0"/>
              <a:t>）车道板单车行走不小于</a:t>
            </a:r>
            <a:r>
              <a:rPr lang="en-US" altLang="zh-CN" dirty="0"/>
              <a:t>1.4m </a:t>
            </a:r>
            <a:r>
              <a:rPr lang="zh-CN" altLang="en-US" dirty="0"/>
              <a:t>宽，双车来回不小于</a:t>
            </a:r>
            <a:r>
              <a:rPr lang="en-US" altLang="zh-CN" dirty="0"/>
              <a:t>2.8m </a:t>
            </a:r>
            <a:r>
              <a:rPr lang="zh-CN" altLang="en-US" dirty="0" smtClean="0"/>
              <a:t>宽</a:t>
            </a:r>
            <a:endParaRPr lang="zh-CN" altLang="en-US" dirty="0"/>
          </a:p>
        </p:txBody>
      </p:sp>
      <p:sp>
        <p:nvSpPr>
          <p:cNvPr id="31" name="矩形 30"/>
          <p:cNvSpPr/>
          <p:nvPr/>
        </p:nvSpPr>
        <p:spPr>
          <a:xfrm>
            <a:off x="3767314" y="3499122"/>
            <a:ext cx="8139715" cy="369332"/>
          </a:xfrm>
          <a:prstGeom prst="rect">
            <a:avLst/>
          </a:prstGeom>
        </p:spPr>
        <p:txBody>
          <a:bodyPr wrap="square">
            <a:spAutoFit/>
          </a:bodyPr>
          <a:lstStyle/>
          <a:p>
            <a:r>
              <a:rPr lang="zh-CN" altLang="en-US" dirty="0"/>
              <a:t>（</a:t>
            </a:r>
            <a:r>
              <a:rPr lang="en-US" altLang="zh-CN" dirty="0"/>
              <a:t>6</a:t>
            </a:r>
            <a:r>
              <a:rPr lang="zh-CN" altLang="en-US" dirty="0"/>
              <a:t>）用塔吊、料斗浇捣混凝土，在塔吊放下料斗时，操作人员应主动避让</a:t>
            </a:r>
          </a:p>
        </p:txBody>
      </p:sp>
      <p:sp>
        <p:nvSpPr>
          <p:cNvPr id="32" name="矩形 31"/>
          <p:cNvSpPr/>
          <p:nvPr/>
        </p:nvSpPr>
        <p:spPr>
          <a:xfrm>
            <a:off x="3789048" y="3871531"/>
            <a:ext cx="8031650" cy="646331"/>
          </a:xfrm>
          <a:prstGeom prst="rect">
            <a:avLst/>
          </a:prstGeom>
        </p:spPr>
        <p:txBody>
          <a:bodyPr wrap="square">
            <a:spAutoFit/>
          </a:bodyPr>
          <a:lstStyle/>
          <a:p>
            <a:r>
              <a:rPr lang="zh-CN" altLang="en-US" dirty="0"/>
              <a:t>（</a:t>
            </a:r>
            <a:r>
              <a:rPr lang="en-US" altLang="zh-CN" dirty="0"/>
              <a:t>7</a:t>
            </a:r>
            <a:r>
              <a:rPr lang="zh-CN" altLang="en-US" dirty="0"/>
              <a:t>）使用振动机前应检查电源电压，必须经过二级漏电保护，电源线不得有接头</a:t>
            </a:r>
            <a:r>
              <a:rPr lang="zh-CN" altLang="en-US" dirty="0" smtClean="0"/>
              <a:t>，观察</a:t>
            </a:r>
            <a:r>
              <a:rPr lang="zh-CN" altLang="en-US" dirty="0"/>
              <a:t>机械运转是否正常</a:t>
            </a:r>
          </a:p>
        </p:txBody>
      </p:sp>
      <p:sp>
        <p:nvSpPr>
          <p:cNvPr id="33" name="矩形 32"/>
          <p:cNvSpPr/>
          <p:nvPr/>
        </p:nvSpPr>
        <p:spPr>
          <a:xfrm>
            <a:off x="3789048" y="4496337"/>
            <a:ext cx="5859296" cy="369332"/>
          </a:xfrm>
          <a:prstGeom prst="rect">
            <a:avLst/>
          </a:prstGeom>
        </p:spPr>
        <p:txBody>
          <a:bodyPr wrap="none">
            <a:spAutoFit/>
          </a:bodyPr>
          <a:lstStyle/>
          <a:p>
            <a:r>
              <a:rPr lang="zh-CN" altLang="en-US" dirty="0"/>
              <a:t>（</a:t>
            </a:r>
            <a:r>
              <a:rPr lang="en-US" altLang="zh-CN" dirty="0"/>
              <a:t>8</a:t>
            </a:r>
            <a:r>
              <a:rPr lang="zh-CN" altLang="en-US" dirty="0"/>
              <a:t>）钢筋头及其他下脚料应及时清理，成品堆放要整齐</a:t>
            </a:r>
          </a:p>
        </p:txBody>
      </p:sp>
      <p:sp>
        <p:nvSpPr>
          <p:cNvPr id="34" name="矩形 33"/>
          <p:cNvSpPr/>
          <p:nvPr/>
        </p:nvSpPr>
        <p:spPr>
          <a:xfrm>
            <a:off x="3817539" y="4901289"/>
            <a:ext cx="7437893" cy="369332"/>
          </a:xfrm>
          <a:prstGeom prst="rect">
            <a:avLst/>
          </a:prstGeom>
        </p:spPr>
        <p:txBody>
          <a:bodyPr wrap="square">
            <a:spAutoFit/>
          </a:bodyPr>
          <a:lstStyle/>
          <a:p>
            <a:r>
              <a:rPr lang="zh-CN" altLang="en-US" dirty="0"/>
              <a:t>（</a:t>
            </a:r>
            <a:r>
              <a:rPr lang="en-US" altLang="zh-CN" dirty="0"/>
              <a:t>9</a:t>
            </a:r>
            <a:r>
              <a:rPr lang="zh-CN" altLang="en-US" dirty="0"/>
              <a:t>）严禁用废机油做模板隔离剂，刷隔离剂时避免污染环境</a:t>
            </a:r>
          </a:p>
        </p:txBody>
      </p:sp>
      <p:sp>
        <p:nvSpPr>
          <p:cNvPr id="35" name="矩形 34"/>
          <p:cNvSpPr/>
          <p:nvPr/>
        </p:nvSpPr>
        <p:spPr>
          <a:xfrm>
            <a:off x="3742376" y="5284716"/>
            <a:ext cx="4601516" cy="369332"/>
          </a:xfrm>
          <a:prstGeom prst="rect">
            <a:avLst/>
          </a:prstGeom>
        </p:spPr>
        <p:txBody>
          <a:bodyPr wrap="none">
            <a:spAutoFit/>
          </a:bodyPr>
          <a:lstStyle/>
          <a:p>
            <a:r>
              <a:rPr lang="zh-CN" altLang="en-US" dirty="0"/>
              <a:t>（</a:t>
            </a:r>
            <a:r>
              <a:rPr lang="en-US" altLang="zh-CN" dirty="0"/>
              <a:t>10</a:t>
            </a:r>
            <a:r>
              <a:rPr lang="zh-CN" altLang="en-US" dirty="0"/>
              <a:t>）优先使用商品混凝土，避免环境污染</a:t>
            </a:r>
          </a:p>
        </p:txBody>
      </p:sp>
    </p:spTree>
    <p:extLst>
      <p:ext uri="{BB962C8B-B14F-4D97-AF65-F5344CB8AC3E}">
        <p14:creationId xmlns:p14="http://schemas.microsoft.com/office/powerpoint/2010/main" val="246501982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6019597" cy="630942"/>
            </a:xfrm>
            <a:prstGeom prst="rect">
              <a:avLst/>
            </a:prstGeom>
          </p:spPr>
          <p:txBody>
            <a:bodyPr wrap="none">
              <a:spAutoFit/>
            </a:bodyPr>
            <a:lstStyle/>
            <a:p>
              <a:r>
                <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rPr>
                <a:t>一、钢筋混凝土工程施工知识</a:t>
              </a: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4" name="矩形 23"/>
          <p:cNvSpPr/>
          <p:nvPr/>
        </p:nvSpPr>
        <p:spPr>
          <a:xfrm>
            <a:off x="1005385" y="3568588"/>
            <a:ext cx="1800493" cy="369332"/>
          </a:xfrm>
          <a:prstGeom prst="rect">
            <a:avLst/>
          </a:prstGeom>
        </p:spPr>
        <p:txBody>
          <a:bodyPr wrap="none">
            <a:spAutoFit/>
          </a:bodyPr>
          <a:lstStyle/>
          <a:p>
            <a:r>
              <a:rPr lang="zh-CN" altLang="en-US" dirty="0"/>
              <a:t>（六）质量记录</a:t>
            </a:r>
          </a:p>
        </p:txBody>
      </p:sp>
      <p:sp>
        <p:nvSpPr>
          <p:cNvPr id="25" name="左大括号 24"/>
          <p:cNvSpPr/>
          <p:nvPr/>
        </p:nvSpPr>
        <p:spPr>
          <a:xfrm>
            <a:off x="3055260" y="1496725"/>
            <a:ext cx="784848" cy="450549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矩形 1"/>
          <p:cNvSpPr/>
          <p:nvPr/>
        </p:nvSpPr>
        <p:spPr>
          <a:xfrm>
            <a:off x="3970341" y="1384322"/>
            <a:ext cx="6096000" cy="4801314"/>
          </a:xfrm>
          <a:prstGeom prst="rect">
            <a:avLst/>
          </a:prstGeom>
        </p:spPr>
        <p:txBody>
          <a:bodyPr>
            <a:spAutoFit/>
          </a:bodyPr>
          <a:lstStyle/>
          <a:p>
            <a:r>
              <a:rPr lang="zh-CN" altLang="en-US" dirty="0"/>
              <a:t>（</a:t>
            </a:r>
            <a:r>
              <a:rPr lang="en-US" altLang="zh-CN" dirty="0"/>
              <a:t>1</a:t>
            </a:r>
            <a:r>
              <a:rPr lang="zh-CN" altLang="en-US" dirty="0"/>
              <a:t>）水泥的出厂证明及复验证明</a:t>
            </a:r>
            <a:r>
              <a:rPr lang="zh-CN" altLang="en-US" dirty="0" smtClean="0"/>
              <a:t>。</a:t>
            </a:r>
            <a:endParaRPr lang="en-US" altLang="zh-CN" dirty="0" smtClean="0"/>
          </a:p>
          <a:p>
            <a:endParaRPr lang="zh-CN" altLang="en-US" dirty="0"/>
          </a:p>
          <a:p>
            <a:r>
              <a:rPr lang="zh-CN" altLang="en-US" dirty="0"/>
              <a:t>（</a:t>
            </a:r>
            <a:r>
              <a:rPr lang="en-US" altLang="zh-CN" dirty="0"/>
              <a:t>2</a:t>
            </a:r>
            <a:r>
              <a:rPr lang="zh-CN" altLang="en-US" dirty="0"/>
              <a:t>）钢筋的出厂证明或合格证以及钢筋试验报告</a:t>
            </a:r>
            <a:r>
              <a:rPr lang="zh-CN" altLang="en-US" dirty="0" smtClean="0"/>
              <a:t>。</a:t>
            </a:r>
            <a:endParaRPr lang="en-US" altLang="zh-CN" dirty="0" smtClean="0"/>
          </a:p>
          <a:p>
            <a:endParaRPr lang="zh-CN" altLang="en-US" dirty="0"/>
          </a:p>
          <a:p>
            <a:r>
              <a:rPr lang="zh-CN" altLang="en-US" dirty="0"/>
              <a:t>（</a:t>
            </a:r>
            <a:r>
              <a:rPr lang="en-US" altLang="zh-CN" dirty="0"/>
              <a:t>3</a:t>
            </a:r>
            <a:r>
              <a:rPr lang="zh-CN" altLang="en-US" dirty="0"/>
              <a:t>）混凝土试配申请单和实验室签发的配合比通知单</a:t>
            </a:r>
            <a:r>
              <a:rPr lang="zh-CN" altLang="en-US" dirty="0" smtClean="0"/>
              <a:t>。</a:t>
            </a:r>
            <a:endParaRPr lang="en-US" altLang="zh-CN" dirty="0" smtClean="0"/>
          </a:p>
          <a:p>
            <a:endParaRPr lang="zh-CN" altLang="en-US" dirty="0"/>
          </a:p>
          <a:p>
            <a:r>
              <a:rPr lang="zh-CN" altLang="en-US" dirty="0"/>
              <a:t>（</a:t>
            </a:r>
            <a:r>
              <a:rPr lang="en-US" altLang="zh-CN" dirty="0"/>
              <a:t>4</a:t>
            </a:r>
            <a:r>
              <a:rPr lang="zh-CN" altLang="en-US" dirty="0"/>
              <a:t>）钢筋隐蔽验收记录</a:t>
            </a:r>
            <a:r>
              <a:rPr lang="zh-CN" altLang="en-US" dirty="0" smtClean="0"/>
              <a:t>。</a:t>
            </a:r>
            <a:endParaRPr lang="en-US" altLang="zh-CN" dirty="0" smtClean="0"/>
          </a:p>
          <a:p>
            <a:endParaRPr lang="zh-CN" altLang="en-US" dirty="0"/>
          </a:p>
          <a:p>
            <a:r>
              <a:rPr lang="zh-CN" altLang="en-US" dirty="0"/>
              <a:t>（</a:t>
            </a:r>
            <a:r>
              <a:rPr lang="en-US" altLang="zh-CN" dirty="0"/>
              <a:t>5</a:t>
            </a:r>
            <a:r>
              <a:rPr lang="zh-CN" altLang="en-US" dirty="0"/>
              <a:t>）模板验收记录</a:t>
            </a:r>
            <a:r>
              <a:rPr lang="zh-CN" altLang="en-US" dirty="0" smtClean="0"/>
              <a:t>。</a:t>
            </a:r>
            <a:endParaRPr lang="en-US" altLang="zh-CN" dirty="0" smtClean="0"/>
          </a:p>
          <a:p>
            <a:endParaRPr lang="zh-CN" altLang="en-US" dirty="0"/>
          </a:p>
          <a:p>
            <a:r>
              <a:rPr lang="zh-CN" altLang="en-US" dirty="0"/>
              <a:t>（</a:t>
            </a:r>
            <a:r>
              <a:rPr lang="en-US" altLang="zh-CN" dirty="0"/>
              <a:t>6</a:t>
            </a:r>
            <a:r>
              <a:rPr lang="zh-CN" altLang="en-US" dirty="0"/>
              <a:t>）混凝土施工记录</a:t>
            </a:r>
            <a:r>
              <a:rPr lang="zh-CN" altLang="en-US" dirty="0" smtClean="0"/>
              <a:t>。</a:t>
            </a:r>
            <a:endParaRPr lang="en-US" altLang="zh-CN" dirty="0" smtClean="0"/>
          </a:p>
          <a:p>
            <a:endParaRPr lang="zh-CN" altLang="en-US" dirty="0"/>
          </a:p>
          <a:p>
            <a:r>
              <a:rPr lang="zh-CN" altLang="en-US" dirty="0"/>
              <a:t>（</a:t>
            </a:r>
            <a:r>
              <a:rPr lang="en-US" altLang="zh-CN" dirty="0"/>
              <a:t>7</a:t>
            </a:r>
            <a:r>
              <a:rPr lang="zh-CN" altLang="en-US" dirty="0"/>
              <a:t>）混凝土试块</a:t>
            </a:r>
            <a:r>
              <a:rPr lang="en-US" altLang="zh-CN" dirty="0"/>
              <a:t>28d </a:t>
            </a:r>
            <a:r>
              <a:rPr lang="zh-CN" altLang="en-US" dirty="0"/>
              <a:t>标准养护抗压强度试验报告</a:t>
            </a:r>
            <a:r>
              <a:rPr lang="zh-CN" altLang="en-US" dirty="0" smtClean="0"/>
              <a:t>。</a:t>
            </a:r>
            <a:endParaRPr lang="en-US" altLang="zh-CN" dirty="0" smtClean="0"/>
          </a:p>
          <a:p>
            <a:endParaRPr lang="zh-CN" altLang="en-US" dirty="0"/>
          </a:p>
          <a:p>
            <a:r>
              <a:rPr lang="zh-CN" altLang="en-US" dirty="0"/>
              <a:t>（</a:t>
            </a:r>
            <a:r>
              <a:rPr lang="en-US" altLang="zh-CN" dirty="0"/>
              <a:t>8</a:t>
            </a:r>
            <a:r>
              <a:rPr lang="zh-CN" altLang="en-US" dirty="0"/>
              <a:t>）混凝土独立基础隐蔽验收记录</a:t>
            </a:r>
            <a:r>
              <a:rPr lang="zh-CN" altLang="en-US" dirty="0" smtClean="0"/>
              <a:t>。</a:t>
            </a:r>
            <a:endParaRPr lang="en-US" altLang="zh-CN" dirty="0" smtClean="0"/>
          </a:p>
          <a:p>
            <a:endParaRPr lang="zh-CN" altLang="en-US" dirty="0"/>
          </a:p>
          <a:p>
            <a:r>
              <a:rPr lang="zh-CN" altLang="en-US" dirty="0"/>
              <a:t>（</a:t>
            </a:r>
            <a:r>
              <a:rPr lang="en-US" altLang="zh-CN" dirty="0"/>
              <a:t>9</a:t>
            </a:r>
            <a:r>
              <a:rPr lang="zh-CN" altLang="en-US" dirty="0"/>
              <a:t>）商品混凝土的出厂合格证。</a:t>
            </a:r>
          </a:p>
        </p:txBody>
      </p:sp>
    </p:spTree>
    <p:extLst>
      <p:ext uri="{BB962C8B-B14F-4D97-AF65-F5344CB8AC3E}">
        <p14:creationId xmlns:p14="http://schemas.microsoft.com/office/powerpoint/2010/main" val="130602984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6917278" cy="630942"/>
            </a:xfrm>
            <a:prstGeom prst="rect">
              <a:avLst/>
            </a:prstGeom>
          </p:spPr>
          <p:txBody>
            <a:bodyPr wrap="none">
              <a:spAutoFit/>
            </a:bodyPr>
            <a:lstStyle/>
            <a:p>
              <a:r>
                <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rPr>
                <a:t>二、钢筋混凝土独立基础施工要点</a:t>
              </a: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 name="矩形 2"/>
          <p:cNvSpPr/>
          <p:nvPr/>
        </p:nvSpPr>
        <p:spPr>
          <a:xfrm>
            <a:off x="164012" y="3491847"/>
            <a:ext cx="3185487" cy="369332"/>
          </a:xfrm>
          <a:prstGeom prst="rect">
            <a:avLst/>
          </a:prstGeom>
        </p:spPr>
        <p:txBody>
          <a:bodyPr wrap="none">
            <a:spAutoFit/>
          </a:bodyPr>
          <a:lstStyle/>
          <a:p>
            <a:r>
              <a:rPr lang="zh-CN" altLang="en-US" dirty="0"/>
              <a:t>钢筋混凝土独立基础施工要点</a:t>
            </a:r>
          </a:p>
        </p:txBody>
      </p:sp>
      <p:sp>
        <p:nvSpPr>
          <p:cNvPr id="4" name="矩形 3"/>
          <p:cNvSpPr/>
          <p:nvPr/>
        </p:nvSpPr>
        <p:spPr>
          <a:xfrm>
            <a:off x="3516018" y="2151209"/>
            <a:ext cx="2723823" cy="369332"/>
          </a:xfrm>
          <a:prstGeom prst="rect">
            <a:avLst/>
          </a:prstGeom>
        </p:spPr>
        <p:txBody>
          <a:bodyPr wrap="none">
            <a:spAutoFit/>
          </a:bodyPr>
          <a:lstStyle/>
          <a:p>
            <a:r>
              <a:rPr lang="zh-CN" altLang="en-US" dirty="0"/>
              <a:t>（一）现浇柱下独立基础</a:t>
            </a:r>
          </a:p>
        </p:txBody>
      </p:sp>
      <p:sp>
        <p:nvSpPr>
          <p:cNvPr id="5" name="左大括号 4"/>
          <p:cNvSpPr/>
          <p:nvPr/>
        </p:nvSpPr>
        <p:spPr>
          <a:xfrm>
            <a:off x="3360558" y="2264635"/>
            <a:ext cx="333039" cy="2701637"/>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矩形 5"/>
          <p:cNvSpPr/>
          <p:nvPr/>
        </p:nvSpPr>
        <p:spPr>
          <a:xfrm>
            <a:off x="3583614" y="4710366"/>
            <a:ext cx="2492990" cy="369332"/>
          </a:xfrm>
          <a:prstGeom prst="rect">
            <a:avLst/>
          </a:prstGeom>
        </p:spPr>
        <p:txBody>
          <a:bodyPr wrap="none">
            <a:spAutoFit/>
          </a:bodyPr>
          <a:lstStyle/>
          <a:p>
            <a:r>
              <a:rPr lang="zh-CN" altLang="en-US" dirty="0"/>
              <a:t>（二）预制柱杯形基础</a:t>
            </a:r>
          </a:p>
        </p:txBody>
      </p:sp>
      <p:sp>
        <p:nvSpPr>
          <p:cNvPr id="7" name="矩形 6"/>
          <p:cNvSpPr/>
          <p:nvPr/>
        </p:nvSpPr>
        <p:spPr>
          <a:xfrm>
            <a:off x="6250900" y="1320212"/>
            <a:ext cx="5482070" cy="2031325"/>
          </a:xfrm>
          <a:prstGeom prst="rect">
            <a:avLst/>
          </a:prstGeom>
        </p:spPr>
        <p:txBody>
          <a:bodyPr wrap="square">
            <a:spAutoFit/>
          </a:bodyPr>
          <a:lstStyle/>
          <a:p>
            <a:r>
              <a:rPr lang="zh-CN" altLang="en-US" dirty="0"/>
              <a:t>（</a:t>
            </a:r>
            <a:r>
              <a:rPr lang="en-US" altLang="zh-CN" dirty="0"/>
              <a:t>1</a:t>
            </a:r>
            <a:r>
              <a:rPr lang="zh-CN" altLang="en-US" dirty="0" smtClean="0"/>
              <a:t>）验槽</a:t>
            </a:r>
            <a:endParaRPr lang="zh-CN" altLang="en-US" dirty="0"/>
          </a:p>
          <a:p>
            <a:r>
              <a:rPr lang="zh-CN" altLang="en-US" dirty="0"/>
              <a:t>（</a:t>
            </a:r>
            <a:r>
              <a:rPr lang="en-US" altLang="zh-CN" dirty="0"/>
              <a:t>2</a:t>
            </a:r>
            <a:r>
              <a:rPr lang="zh-CN" altLang="en-US" dirty="0" smtClean="0"/>
              <a:t>）用</a:t>
            </a:r>
            <a:r>
              <a:rPr lang="zh-CN" altLang="en-US" dirty="0"/>
              <a:t>方木架成井字架将插筋固定在基础外模板</a:t>
            </a:r>
            <a:r>
              <a:rPr lang="zh-CN" altLang="en-US" dirty="0" smtClean="0"/>
              <a:t>上</a:t>
            </a:r>
            <a:endParaRPr lang="zh-CN" altLang="en-US" dirty="0"/>
          </a:p>
          <a:p>
            <a:r>
              <a:rPr lang="zh-CN" altLang="en-US" dirty="0"/>
              <a:t>（</a:t>
            </a:r>
            <a:r>
              <a:rPr lang="en-US" altLang="zh-CN" dirty="0"/>
              <a:t>3</a:t>
            </a:r>
            <a:r>
              <a:rPr lang="zh-CN" altLang="en-US" dirty="0" smtClean="0"/>
              <a:t>）清除模板和钢筋上杂物，模板</a:t>
            </a:r>
            <a:r>
              <a:rPr lang="zh-CN" altLang="en-US" dirty="0"/>
              <a:t>浇水加以</a:t>
            </a:r>
            <a:r>
              <a:rPr lang="zh-CN" altLang="en-US" dirty="0" smtClean="0"/>
              <a:t>润湿</a:t>
            </a:r>
            <a:endParaRPr lang="zh-CN" altLang="en-US" dirty="0"/>
          </a:p>
          <a:p>
            <a:r>
              <a:rPr lang="zh-CN" altLang="en-US" dirty="0"/>
              <a:t>（</a:t>
            </a:r>
            <a:r>
              <a:rPr lang="en-US" altLang="zh-CN" dirty="0"/>
              <a:t>4</a:t>
            </a:r>
            <a:r>
              <a:rPr lang="zh-CN" altLang="en-US" dirty="0"/>
              <a:t>）基础混凝土宜分层连续浇筑</a:t>
            </a:r>
            <a:r>
              <a:rPr lang="zh-CN" altLang="en-US" dirty="0" smtClean="0"/>
              <a:t>完成</a:t>
            </a:r>
            <a:endParaRPr lang="en-US" altLang="zh-CN" dirty="0" smtClean="0"/>
          </a:p>
          <a:p>
            <a:r>
              <a:rPr lang="zh-CN" altLang="en-US" dirty="0" smtClean="0"/>
              <a:t>（</a:t>
            </a:r>
            <a:r>
              <a:rPr lang="en-US" altLang="zh-CN" dirty="0"/>
              <a:t>5</a:t>
            </a:r>
            <a:r>
              <a:rPr lang="zh-CN" altLang="en-US" dirty="0"/>
              <a:t>）对于锥形基础</a:t>
            </a:r>
            <a:r>
              <a:rPr lang="zh-CN" altLang="en-US" dirty="0" smtClean="0"/>
              <a:t>，加强</a:t>
            </a:r>
            <a:r>
              <a:rPr lang="zh-CN" altLang="en-US" dirty="0"/>
              <a:t>基础边角处的混凝土捣</a:t>
            </a:r>
            <a:r>
              <a:rPr lang="zh-CN" altLang="en-US" dirty="0" smtClean="0"/>
              <a:t>实</a:t>
            </a:r>
            <a:endParaRPr lang="zh-CN" altLang="en-US" dirty="0"/>
          </a:p>
          <a:p>
            <a:r>
              <a:rPr lang="zh-CN" altLang="en-US" dirty="0"/>
              <a:t>（</a:t>
            </a:r>
            <a:r>
              <a:rPr lang="en-US" altLang="zh-CN" dirty="0"/>
              <a:t>6</a:t>
            </a:r>
            <a:r>
              <a:rPr lang="zh-CN" altLang="en-US" dirty="0"/>
              <a:t>）浇筑基础混凝土时，应保证插筋位置的</a:t>
            </a:r>
            <a:r>
              <a:rPr lang="zh-CN" altLang="en-US" dirty="0" smtClean="0"/>
              <a:t>正确</a:t>
            </a:r>
            <a:endParaRPr lang="en-US" altLang="zh-CN" dirty="0" smtClean="0"/>
          </a:p>
          <a:p>
            <a:r>
              <a:rPr lang="zh-CN" altLang="en-US" dirty="0" smtClean="0"/>
              <a:t>（</a:t>
            </a:r>
            <a:r>
              <a:rPr lang="en-US" altLang="zh-CN" dirty="0"/>
              <a:t>7</a:t>
            </a:r>
            <a:r>
              <a:rPr lang="zh-CN" altLang="en-US" dirty="0"/>
              <a:t>）混凝土浇筑完毕，表面应覆盖浇水养护。</a:t>
            </a:r>
          </a:p>
        </p:txBody>
      </p:sp>
      <p:sp>
        <p:nvSpPr>
          <p:cNvPr id="9" name="左大括号 8"/>
          <p:cNvSpPr/>
          <p:nvPr/>
        </p:nvSpPr>
        <p:spPr>
          <a:xfrm>
            <a:off x="6168044" y="1504604"/>
            <a:ext cx="207818" cy="1679171"/>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矩形 15"/>
          <p:cNvSpPr/>
          <p:nvPr/>
        </p:nvSpPr>
        <p:spPr>
          <a:xfrm>
            <a:off x="6250900" y="3575650"/>
            <a:ext cx="5827493" cy="2585323"/>
          </a:xfrm>
          <a:prstGeom prst="rect">
            <a:avLst/>
          </a:prstGeom>
        </p:spPr>
        <p:txBody>
          <a:bodyPr wrap="square">
            <a:spAutoFit/>
          </a:bodyPr>
          <a:lstStyle/>
          <a:p>
            <a:r>
              <a:rPr lang="zh-CN" altLang="en-US" dirty="0"/>
              <a:t>（</a:t>
            </a:r>
            <a:r>
              <a:rPr lang="en-US" altLang="zh-CN" dirty="0"/>
              <a:t>1</a:t>
            </a:r>
            <a:r>
              <a:rPr lang="zh-CN" altLang="en-US" dirty="0" smtClean="0"/>
              <a:t>）验槽</a:t>
            </a:r>
            <a:endParaRPr lang="en-US" altLang="zh-CN" dirty="0" smtClean="0"/>
          </a:p>
          <a:p>
            <a:r>
              <a:rPr lang="zh-CN" altLang="en-US" dirty="0" smtClean="0"/>
              <a:t>（</a:t>
            </a:r>
            <a:r>
              <a:rPr lang="en-US" altLang="zh-CN" dirty="0"/>
              <a:t>2</a:t>
            </a:r>
            <a:r>
              <a:rPr lang="zh-CN" altLang="en-US" dirty="0"/>
              <a:t>）杯口模板可用木或钢定型</a:t>
            </a:r>
            <a:r>
              <a:rPr lang="zh-CN" altLang="en-US" dirty="0" smtClean="0"/>
              <a:t>模板</a:t>
            </a:r>
            <a:endParaRPr lang="en-US" altLang="zh-CN" dirty="0" smtClean="0"/>
          </a:p>
          <a:p>
            <a:r>
              <a:rPr lang="zh-CN" altLang="en-US" dirty="0" smtClean="0"/>
              <a:t>（</a:t>
            </a:r>
            <a:r>
              <a:rPr lang="en-US" altLang="zh-CN" dirty="0" smtClean="0"/>
              <a:t>3</a:t>
            </a:r>
            <a:r>
              <a:rPr lang="zh-CN" altLang="en-US" dirty="0" smtClean="0"/>
              <a:t>）清除</a:t>
            </a:r>
            <a:r>
              <a:rPr lang="zh-CN" altLang="en-US" dirty="0"/>
              <a:t>模板和钢筋</a:t>
            </a:r>
            <a:r>
              <a:rPr lang="zh-CN" altLang="en-US" dirty="0" smtClean="0"/>
              <a:t>上杂物，浇水</a:t>
            </a:r>
            <a:r>
              <a:rPr lang="zh-CN" altLang="en-US" dirty="0"/>
              <a:t>加以润湿。</a:t>
            </a:r>
          </a:p>
          <a:p>
            <a:r>
              <a:rPr lang="zh-CN" altLang="en-US" dirty="0"/>
              <a:t>（</a:t>
            </a:r>
            <a:r>
              <a:rPr lang="en-US" altLang="zh-CN" dirty="0"/>
              <a:t>4</a:t>
            </a:r>
            <a:r>
              <a:rPr lang="zh-CN" altLang="en-US" dirty="0"/>
              <a:t>）杯形基础混凝土宜按台阶分层连续浇筑</a:t>
            </a:r>
            <a:r>
              <a:rPr lang="zh-CN" altLang="en-US" dirty="0" smtClean="0"/>
              <a:t>。</a:t>
            </a:r>
            <a:endParaRPr lang="en-US" altLang="zh-CN" dirty="0" smtClean="0"/>
          </a:p>
          <a:p>
            <a:r>
              <a:rPr lang="zh-CN" altLang="en-US" dirty="0" smtClean="0"/>
              <a:t>（</a:t>
            </a:r>
            <a:r>
              <a:rPr lang="en-US" altLang="zh-CN" dirty="0"/>
              <a:t>5</a:t>
            </a:r>
            <a:r>
              <a:rPr lang="zh-CN" altLang="en-US" dirty="0" smtClean="0"/>
              <a:t>）避免杯</a:t>
            </a:r>
            <a:r>
              <a:rPr lang="zh-CN" altLang="en-US" dirty="0"/>
              <a:t>口模板被挤变形移位。</a:t>
            </a:r>
          </a:p>
          <a:p>
            <a:r>
              <a:rPr lang="zh-CN" altLang="en-US" dirty="0"/>
              <a:t>（</a:t>
            </a:r>
            <a:r>
              <a:rPr lang="en-US" altLang="zh-CN" dirty="0"/>
              <a:t>6</a:t>
            </a:r>
            <a:r>
              <a:rPr lang="zh-CN" altLang="en-US" dirty="0" smtClean="0"/>
              <a:t>）留</a:t>
            </a:r>
            <a:r>
              <a:rPr lang="zh-CN" altLang="en-US" dirty="0"/>
              <a:t>出找平层厚度</a:t>
            </a:r>
            <a:r>
              <a:rPr lang="zh-CN" altLang="en-US" dirty="0" smtClean="0"/>
              <a:t>。</a:t>
            </a:r>
            <a:endParaRPr lang="en-US" altLang="zh-CN" dirty="0" smtClean="0"/>
          </a:p>
          <a:p>
            <a:r>
              <a:rPr lang="zh-CN" altLang="en-US" dirty="0" smtClean="0"/>
              <a:t>（</a:t>
            </a:r>
            <a:r>
              <a:rPr lang="en-US" altLang="zh-CN" dirty="0"/>
              <a:t>7</a:t>
            </a:r>
            <a:r>
              <a:rPr lang="zh-CN" altLang="en-US" dirty="0" smtClean="0"/>
              <a:t>）浇</a:t>
            </a:r>
            <a:r>
              <a:rPr lang="zh-CN" altLang="en-US" dirty="0"/>
              <a:t>捣完毕，混凝土终凝前用倒链将杯口模板</a:t>
            </a:r>
            <a:r>
              <a:rPr lang="zh-CN" altLang="en-US" dirty="0" smtClean="0"/>
              <a:t>取出（</a:t>
            </a:r>
            <a:r>
              <a:rPr lang="en-US" altLang="zh-CN" dirty="0"/>
              <a:t>8</a:t>
            </a:r>
            <a:r>
              <a:rPr lang="zh-CN" altLang="en-US" dirty="0" smtClean="0"/>
              <a:t>）注意</a:t>
            </a:r>
            <a:r>
              <a:rPr lang="zh-CN" altLang="en-US" dirty="0"/>
              <a:t>保证模板位置、标高正确。</a:t>
            </a:r>
          </a:p>
          <a:p>
            <a:r>
              <a:rPr lang="zh-CN" altLang="en-US" dirty="0"/>
              <a:t>（</a:t>
            </a:r>
            <a:r>
              <a:rPr lang="en-US" altLang="zh-CN" dirty="0"/>
              <a:t>9</a:t>
            </a:r>
            <a:r>
              <a:rPr lang="zh-CN" altLang="en-US" dirty="0"/>
              <a:t>）其他施工要点同现浇柱下基础。</a:t>
            </a:r>
          </a:p>
        </p:txBody>
      </p:sp>
      <p:sp>
        <p:nvSpPr>
          <p:cNvPr id="17" name="左大括号 16"/>
          <p:cNvSpPr/>
          <p:nvPr/>
        </p:nvSpPr>
        <p:spPr>
          <a:xfrm>
            <a:off x="6076604" y="3682538"/>
            <a:ext cx="299258" cy="239406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08873327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6917278" cy="630942"/>
            </a:xfrm>
            <a:prstGeom prst="rect">
              <a:avLst/>
            </a:prstGeom>
          </p:spPr>
          <p:txBody>
            <a:bodyPr wrap="none">
              <a:spAutoFit/>
            </a:bodyPr>
            <a:lstStyle/>
            <a:p>
              <a:r>
                <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rPr>
                <a:t>三、钢筋混凝土条形基础施工要点</a:t>
              </a: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 name="矩形 1"/>
          <p:cNvSpPr/>
          <p:nvPr/>
        </p:nvSpPr>
        <p:spPr>
          <a:xfrm>
            <a:off x="230315" y="3254647"/>
            <a:ext cx="3185487" cy="369332"/>
          </a:xfrm>
          <a:prstGeom prst="rect">
            <a:avLst/>
          </a:prstGeom>
        </p:spPr>
        <p:txBody>
          <a:bodyPr wrap="none">
            <a:spAutoFit/>
          </a:bodyPr>
          <a:lstStyle/>
          <a:p>
            <a:r>
              <a:rPr lang="zh-CN" altLang="en-US" dirty="0" smtClean="0"/>
              <a:t>钢筋混凝土</a:t>
            </a:r>
            <a:r>
              <a:rPr lang="zh-CN" altLang="en-US" dirty="0"/>
              <a:t>条形基础施工要点</a:t>
            </a:r>
          </a:p>
        </p:txBody>
      </p:sp>
      <p:sp>
        <p:nvSpPr>
          <p:cNvPr id="18" name="左大括号 17"/>
          <p:cNvSpPr/>
          <p:nvPr/>
        </p:nvSpPr>
        <p:spPr>
          <a:xfrm>
            <a:off x="3351424" y="1743669"/>
            <a:ext cx="231361" cy="3526599"/>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矩形 18"/>
          <p:cNvSpPr/>
          <p:nvPr/>
        </p:nvSpPr>
        <p:spPr>
          <a:xfrm>
            <a:off x="3480180" y="1517115"/>
            <a:ext cx="8465210" cy="3970318"/>
          </a:xfrm>
          <a:prstGeom prst="rect">
            <a:avLst/>
          </a:prstGeom>
        </p:spPr>
        <p:txBody>
          <a:bodyPr wrap="square">
            <a:spAutoFit/>
          </a:bodyPr>
          <a:lstStyle/>
          <a:p>
            <a:r>
              <a:rPr lang="zh-CN" altLang="en-US" dirty="0"/>
              <a:t>（</a:t>
            </a:r>
            <a:r>
              <a:rPr lang="en-US" altLang="zh-CN" dirty="0"/>
              <a:t>1</a:t>
            </a:r>
            <a:r>
              <a:rPr lang="zh-CN" altLang="en-US" dirty="0" smtClean="0"/>
              <a:t>）验</a:t>
            </a:r>
            <a:r>
              <a:rPr lang="zh-CN" altLang="en-US" dirty="0"/>
              <a:t>槽，</a:t>
            </a:r>
            <a:r>
              <a:rPr lang="zh-CN" altLang="en-US" dirty="0" smtClean="0"/>
              <a:t>清除杂物。回填夯实</a:t>
            </a:r>
            <a:endParaRPr lang="en-US" altLang="zh-CN" dirty="0" smtClean="0"/>
          </a:p>
          <a:p>
            <a:endParaRPr lang="zh-CN" altLang="en-US" dirty="0"/>
          </a:p>
          <a:p>
            <a:r>
              <a:rPr lang="zh-CN" altLang="en-US" dirty="0"/>
              <a:t>（</a:t>
            </a:r>
            <a:r>
              <a:rPr lang="en-US" altLang="zh-CN" dirty="0"/>
              <a:t>2</a:t>
            </a:r>
            <a:r>
              <a:rPr lang="zh-CN" altLang="en-US" dirty="0"/>
              <a:t>）验槽后应立即浇灌混凝土垫层，以保护</a:t>
            </a:r>
            <a:r>
              <a:rPr lang="zh-CN" altLang="en-US" dirty="0" smtClean="0"/>
              <a:t>地基</a:t>
            </a:r>
            <a:endParaRPr lang="en-US" altLang="zh-CN" dirty="0" smtClean="0"/>
          </a:p>
          <a:p>
            <a:endParaRPr lang="en-US" altLang="zh-CN" dirty="0"/>
          </a:p>
          <a:p>
            <a:r>
              <a:rPr lang="zh-CN" altLang="en-US" dirty="0" smtClean="0"/>
              <a:t>（</a:t>
            </a:r>
            <a:r>
              <a:rPr lang="en-US" altLang="zh-CN" dirty="0"/>
              <a:t>3</a:t>
            </a:r>
            <a:r>
              <a:rPr lang="zh-CN" altLang="en-US" dirty="0"/>
              <a:t>）清除钢筋和模板</a:t>
            </a:r>
            <a:r>
              <a:rPr lang="zh-CN" altLang="en-US" dirty="0" smtClean="0"/>
              <a:t>上杂物</a:t>
            </a:r>
            <a:r>
              <a:rPr lang="zh-CN" altLang="en-US" dirty="0"/>
              <a:t>。木模板应浇水</a:t>
            </a:r>
            <a:r>
              <a:rPr lang="zh-CN" altLang="en-US" dirty="0" smtClean="0"/>
              <a:t>湿润</a:t>
            </a:r>
            <a:endParaRPr lang="en-US" altLang="zh-CN" dirty="0" smtClean="0"/>
          </a:p>
          <a:p>
            <a:endParaRPr lang="en-US" altLang="zh-CN" dirty="0" smtClean="0"/>
          </a:p>
          <a:p>
            <a:r>
              <a:rPr lang="zh-CN" altLang="en-US" dirty="0" smtClean="0"/>
              <a:t>（</a:t>
            </a:r>
            <a:r>
              <a:rPr lang="en-US" altLang="zh-CN" dirty="0"/>
              <a:t>4</a:t>
            </a:r>
            <a:r>
              <a:rPr lang="zh-CN" altLang="en-US" dirty="0"/>
              <a:t>）基础混凝土浇筑高度在</a:t>
            </a:r>
            <a:r>
              <a:rPr lang="en-US" altLang="zh-CN" dirty="0"/>
              <a:t>2m </a:t>
            </a:r>
            <a:r>
              <a:rPr lang="zh-CN" altLang="en-US" dirty="0"/>
              <a:t>以内，混凝土可直接卸入基槽（坑）</a:t>
            </a:r>
            <a:r>
              <a:rPr lang="zh-CN" altLang="en-US" dirty="0" smtClean="0"/>
              <a:t>；</a:t>
            </a:r>
            <a:r>
              <a:rPr lang="en-US" altLang="zh-CN" dirty="0" smtClean="0"/>
              <a:t>2m </a:t>
            </a:r>
            <a:r>
              <a:rPr lang="zh-CN" altLang="en-US" dirty="0"/>
              <a:t>以上时，应通过漏斗、串筒或溜槽下</a:t>
            </a:r>
            <a:r>
              <a:rPr lang="zh-CN" altLang="en-US" dirty="0" smtClean="0"/>
              <a:t>料</a:t>
            </a:r>
            <a:endParaRPr lang="en-US" altLang="zh-CN" dirty="0" smtClean="0"/>
          </a:p>
          <a:p>
            <a:endParaRPr lang="en-US" altLang="zh-CN" dirty="0" smtClean="0"/>
          </a:p>
          <a:p>
            <a:r>
              <a:rPr lang="zh-CN" altLang="en-US" dirty="0" smtClean="0"/>
              <a:t>（</a:t>
            </a:r>
            <a:r>
              <a:rPr lang="en-US" altLang="zh-CN" dirty="0"/>
              <a:t>5</a:t>
            </a:r>
            <a:r>
              <a:rPr lang="zh-CN" altLang="en-US" dirty="0"/>
              <a:t>）混凝土宜分段分层灌</a:t>
            </a:r>
            <a:r>
              <a:rPr lang="zh-CN" altLang="en-US" dirty="0" smtClean="0"/>
              <a:t>筑</a:t>
            </a:r>
            <a:endParaRPr lang="en-US" altLang="zh-CN" dirty="0" smtClean="0"/>
          </a:p>
          <a:p>
            <a:endParaRPr lang="en-US" altLang="zh-CN" dirty="0" smtClean="0"/>
          </a:p>
          <a:p>
            <a:r>
              <a:rPr lang="zh-CN" altLang="en-US" dirty="0" smtClean="0"/>
              <a:t>（</a:t>
            </a:r>
            <a:r>
              <a:rPr lang="en-US" altLang="zh-CN" dirty="0"/>
              <a:t>6</a:t>
            </a:r>
            <a:r>
              <a:rPr lang="zh-CN" altLang="en-US" dirty="0"/>
              <a:t>）混凝土应连续浇灌，以保证结构良好的</a:t>
            </a:r>
            <a:r>
              <a:rPr lang="zh-CN" altLang="en-US" dirty="0" smtClean="0"/>
              <a:t>整体</a:t>
            </a:r>
            <a:endParaRPr lang="en-US" altLang="zh-CN" dirty="0" smtClean="0"/>
          </a:p>
          <a:p>
            <a:endParaRPr lang="en-US" altLang="zh-CN" dirty="0" smtClean="0"/>
          </a:p>
          <a:p>
            <a:r>
              <a:rPr lang="zh-CN" altLang="en-US" dirty="0" smtClean="0"/>
              <a:t>（</a:t>
            </a:r>
            <a:r>
              <a:rPr lang="en-US" altLang="zh-CN" dirty="0" smtClean="0"/>
              <a:t>7</a:t>
            </a:r>
            <a:r>
              <a:rPr lang="zh-CN" altLang="en-US" dirty="0"/>
              <a:t>）混凝土浇筑完</a:t>
            </a:r>
            <a:r>
              <a:rPr lang="zh-CN" altLang="en-US" dirty="0" smtClean="0"/>
              <a:t>，洒水</a:t>
            </a:r>
            <a:r>
              <a:rPr lang="zh-CN" altLang="en-US" dirty="0"/>
              <a:t>养护；养护</a:t>
            </a:r>
            <a:r>
              <a:rPr lang="zh-CN" altLang="en-US" dirty="0" smtClean="0"/>
              <a:t>达到强度</a:t>
            </a:r>
            <a:r>
              <a:rPr lang="zh-CN" altLang="en-US" dirty="0"/>
              <a:t>后及时分层回填土方</a:t>
            </a:r>
            <a:r>
              <a:rPr lang="zh-CN" altLang="en-US" dirty="0" smtClean="0"/>
              <a:t>并夯实</a:t>
            </a:r>
            <a:r>
              <a:rPr lang="zh-CN" altLang="en-US" dirty="0"/>
              <a:t>。</a:t>
            </a:r>
          </a:p>
        </p:txBody>
      </p:sp>
    </p:spTree>
    <p:extLst>
      <p:ext uri="{BB962C8B-B14F-4D97-AF65-F5344CB8AC3E}">
        <p14:creationId xmlns:p14="http://schemas.microsoft.com/office/powerpoint/2010/main" val="310471948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4673074" cy="630942"/>
            </a:xfrm>
            <a:prstGeom prst="rect">
              <a:avLst/>
            </a:prstGeom>
          </p:spPr>
          <p:txBody>
            <a:bodyPr wrap="none">
              <a:spAutoFit/>
            </a:bodyPr>
            <a:lstStyle/>
            <a:p>
              <a:r>
                <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rPr>
                <a:t>四、筏板基础施工要点</a:t>
              </a: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 name="矩形 2"/>
          <p:cNvSpPr/>
          <p:nvPr/>
        </p:nvSpPr>
        <p:spPr>
          <a:xfrm>
            <a:off x="718782" y="3600313"/>
            <a:ext cx="2031325" cy="369332"/>
          </a:xfrm>
          <a:prstGeom prst="rect">
            <a:avLst/>
          </a:prstGeom>
        </p:spPr>
        <p:txBody>
          <a:bodyPr wrap="none">
            <a:spAutoFit/>
          </a:bodyPr>
          <a:lstStyle/>
          <a:p>
            <a:r>
              <a:rPr lang="zh-CN" altLang="en-US" dirty="0"/>
              <a:t>筏板基础施工要点</a:t>
            </a:r>
          </a:p>
        </p:txBody>
      </p:sp>
      <p:sp>
        <p:nvSpPr>
          <p:cNvPr id="4" name="左大括号 3"/>
          <p:cNvSpPr/>
          <p:nvPr/>
        </p:nvSpPr>
        <p:spPr>
          <a:xfrm>
            <a:off x="2895877" y="1743670"/>
            <a:ext cx="500169" cy="4091189"/>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矩形 4"/>
          <p:cNvSpPr/>
          <p:nvPr/>
        </p:nvSpPr>
        <p:spPr>
          <a:xfrm>
            <a:off x="3396046" y="1519424"/>
            <a:ext cx="8072830" cy="4524315"/>
          </a:xfrm>
          <a:prstGeom prst="rect">
            <a:avLst/>
          </a:prstGeom>
        </p:spPr>
        <p:txBody>
          <a:bodyPr wrap="square">
            <a:spAutoFit/>
          </a:bodyPr>
          <a:lstStyle/>
          <a:p>
            <a:r>
              <a:rPr lang="zh-CN" altLang="en-US" dirty="0"/>
              <a:t>（</a:t>
            </a:r>
            <a:r>
              <a:rPr lang="en-US" altLang="zh-CN" dirty="0"/>
              <a:t>1</a:t>
            </a:r>
            <a:r>
              <a:rPr lang="zh-CN" altLang="en-US" dirty="0"/>
              <a:t>）基坑开挖</a:t>
            </a:r>
            <a:r>
              <a:rPr lang="zh-CN" altLang="en-US" dirty="0" smtClean="0"/>
              <a:t>时保证</a:t>
            </a:r>
            <a:r>
              <a:rPr lang="zh-CN" altLang="en-US" dirty="0"/>
              <a:t>基坑在无水情况下进行开挖和基础结构</a:t>
            </a:r>
            <a:r>
              <a:rPr lang="zh-CN" altLang="en-US" dirty="0" smtClean="0"/>
              <a:t>施工</a:t>
            </a:r>
            <a:endParaRPr lang="en-US" altLang="zh-CN" dirty="0" smtClean="0"/>
          </a:p>
          <a:p>
            <a:endParaRPr lang="zh-CN" altLang="en-US" dirty="0"/>
          </a:p>
          <a:p>
            <a:r>
              <a:rPr lang="zh-CN" altLang="en-US" dirty="0"/>
              <a:t>（</a:t>
            </a:r>
            <a:r>
              <a:rPr lang="en-US" altLang="zh-CN" dirty="0"/>
              <a:t>2</a:t>
            </a:r>
            <a:r>
              <a:rPr lang="zh-CN" altLang="en-US" dirty="0"/>
              <a:t>）开挖基坑应注意保持基坑底土的原状结构，尽可能不要</a:t>
            </a:r>
            <a:r>
              <a:rPr lang="zh-CN" altLang="en-US" dirty="0" smtClean="0"/>
              <a:t>扰动</a:t>
            </a:r>
            <a:endParaRPr lang="en-US" altLang="zh-CN" dirty="0" smtClean="0"/>
          </a:p>
          <a:p>
            <a:endParaRPr lang="en-US" altLang="zh-CN" dirty="0" smtClean="0"/>
          </a:p>
          <a:p>
            <a:r>
              <a:rPr lang="zh-CN" altLang="en-US" dirty="0" smtClean="0"/>
              <a:t>（</a:t>
            </a:r>
            <a:r>
              <a:rPr lang="en-US" altLang="zh-CN" dirty="0"/>
              <a:t>3</a:t>
            </a:r>
            <a:r>
              <a:rPr lang="zh-CN" altLang="en-US" dirty="0"/>
              <a:t>）当垫层达到一定强度后，在其上弹线、支模、铺放钢筋，连接柱的插</a:t>
            </a:r>
            <a:r>
              <a:rPr lang="zh-CN" altLang="en-US" dirty="0" smtClean="0"/>
              <a:t>筋</a:t>
            </a:r>
            <a:endParaRPr lang="en-US" altLang="zh-CN" dirty="0" smtClean="0"/>
          </a:p>
          <a:p>
            <a:endParaRPr lang="zh-CN" altLang="en-US" dirty="0"/>
          </a:p>
          <a:p>
            <a:r>
              <a:rPr lang="zh-CN" altLang="en-US" dirty="0"/>
              <a:t>（</a:t>
            </a:r>
            <a:r>
              <a:rPr lang="en-US" altLang="zh-CN" dirty="0"/>
              <a:t>4</a:t>
            </a:r>
            <a:r>
              <a:rPr lang="zh-CN" altLang="en-US" dirty="0"/>
              <a:t>）在浇筑混凝土前，清除模板和钢筋</a:t>
            </a:r>
            <a:r>
              <a:rPr lang="zh-CN" altLang="en-US" dirty="0" smtClean="0"/>
              <a:t>上杂物</a:t>
            </a:r>
            <a:r>
              <a:rPr lang="zh-CN" altLang="en-US" dirty="0"/>
              <a:t>，木模板</a:t>
            </a:r>
            <a:r>
              <a:rPr lang="zh-CN" altLang="en-US" dirty="0" smtClean="0"/>
              <a:t>浇水加以润湿</a:t>
            </a:r>
            <a:endParaRPr lang="en-US" altLang="zh-CN" dirty="0" smtClean="0"/>
          </a:p>
          <a:p>
            <a:endParaRPr lang="zh-CN" altLang="en-US" dirty="0"/>
          </a:p>
          <a:p>
            <a:r>
              <a:rPr lang="zh-CN" altLang="en-US" dirty="0"/>
              <a:t>（</a:t>
            </a:r>
            <a:r>
              <a:rPr lang="en-US" altLang="zh-CN" dirty="0"/>
              <a:t>5</a:t>
            </a:r>
            <a:r>
              <a:rPr lang="zh-CN" altLang="en-US" dirty="0"/>
              <a:t>）混凝土浇筑方向应平行于次梁长度</a:t>
            </a:r>
            <a:r>
              <a:rPr lang="zh-CN" altLang="en-US" dirty="0" smtClean="0"/>
              <a:t>方向</a:t>
            </a:r>
            <a:endParaRPr lang="en-US" altLang="zh-CN" dirty="0" smtClean="0"/>
          </a:p>
          <a:p>
            <a:endParaRPr lang="en-US" altLang="zh-CN" dirty="0" smtClean="0"/>
          </a:p>
          <a:p>
            <a:r>
              <a:rPr lang="zh-CN" altLang="en-US" dirty="0" smtClean="0"/>
              <a:t>（</a:t>
            </a:r>
            <a:r>
              <a:rPr lang="en-US" altLang="zh-CN" dirty="0"/>
              <a:t>6</a:t>
            </a:r>
            <a:r>
              <a:rPr lang="zh-CN" altLang="en-US" dirty="0"/>
              <a:t>）基础浇筑完毕，表面应覆盖和洒水养护，并防止浸泡地基。待混凝土强度</a:t>
            </a:r>
            <a:r>
              <a:rPr lang="zh-CN" altLang="en-US" dirty="0" smtClean="0"/>
              <a:t>达到设计</a:t>
            </a:r>
            <a:r>
              <a:rPr lang="zh-CN" altLang="en-US" dirty="0"/>
              <a:t>强度的</a:t>
            </a:r>
            <a:r>
              <a:rPr lang="en-US" altLang="zh-CN" dirty="0"/>
              <a:t>25% </a:t>
            </a:r>
            <a:r>
              <a:rPr lang="zh-CN" altLang="en-US" dirty="0"/>
              <a:t>以上时，即可拆除梁的侧</a:t>
            </a:r>
            <a:r>
              <a:rPr lang="zh-CN" altLang="en-US" dirty="0" smtClean="0"/>
              <a:t>模</a:t>
            </a:r>
            <a:endParaRPr lang="en-US" altLang="zh-CN" dirty="0" smtClean="0"/>
          </a:p>
          <a:p>
            <a:endParaRPr lang="en-US" altLang="zh-CN" dirty="0" smtClean="0"/>
          </a:p>
          <a:p>
            <a:r>
              <a:rPr lang="zh-CN" altLang="en-US" dirty="0" smtClean="0"/>
              <a:t>（</a:t>
            </a:r>
            <a:r>
              <a:rPr lang="en-US" altLang="zh-CN" dirty="0"/>
              <a:t>7</a:t>
            </a:r>
            <a:r>
              <a:rPr lang="zh-CN" altLang="en-US" dirty="0"/>
              <a:t>）当混凝土基础达到设计强度的</a:t>
            </a:r>
            <a:r>
              <a:rPr lang="en-US" altLang="zh-CN" dirty="0"/>
              <a:t>30% </a:t>
            </a:r>
            <a:r>
              <a:rPr lang="zh-CN" altLang="en-US" dirty="0"/>
              <a:t>时，应进行基坑</a:t>
            </a:r>
            <a:r>
              <a:rPr lang="zh-CN" altLang="en-US" dirty="0" smtClean="0"/>
              <a:t>回填</a:t>
            </a:r>
            <a:endParaRPr lang="en-US" altLang="zh-CN" dirty="0" smtClean="0"/>
          </a:p>
          <a:p>
            <a:endParaRPr lang="en-US" altLang="zh-CN" dirty="0" smtClean="0"/>
          </a:p>
          <a:p>
            <a:r>
              <a:rPr lang="zh-CN" altLang="en-US" dirty="0" smtClean="0"/>
              <a:t>（</a:t>
            </a:r>
            <a:r>
              <a:rPr lang="en-US" altLang="zh-CN" dirty="0"/>
              <a:t>8</a:t>
            </a:r>
            <a:r>
              <a:rPr lang="zh-CN" altLang="en-US" dirty="0"/>
              <a:t>）在基础底板上埋设好沉降观测点，定期进行观测、分析，做好记录。</a:t>
            </a:r>
          </a:p>
        </p:txBody>
      </p:sp>
    </p:spTree>
    <p:extLst>
      <p:ext uri="{BB962C8B-B14F-4D97-AF65-F5344CB8AC3E}">
        <p14:creationId xmlns:p14="http://schemas.microsoft.com/office/powerpoint/2010/main" val="376153049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883391" y="2686773"/>
            <a:ext cx="8928295" cy="1831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 name="矩形 4"/>
          <p:cNvSpPr/>
          <p:nvPr/>
        </p:nvSpPr>
        <p:spPr>
          <a:xfrm>
            <a:off x="2101755" y="3048329"/>
            <a:ext cx="7472132" cy="1107996"/>
          </a:xfrm>
          <a:prstGeom prst="rect">
            <a:avLst/>
          </a:prstGeom>
        </p:spPr>
        <p:txBody>
          <a:bodyPr wrap="square">
            <a:spAutoFit/>
          </a:bodyPr>
          <a:lstStyle/>
          <a:p>
            <a:r>
              <a:rPr lang="zh-CN" altLang="en-US" sz="6600" dirty="0" smtClean="0">
                <a:solidFill>
                  <a:schemeClr val="bg1"/>
                </a:solidFill>
              </a:rPr>
              <a:t>          任务</a:t>
            </a:r>
            <a:r>
              <a:rPr lang="zh-CN" altLang="en-US" sz="6600" dirty="0">
                <a:solidFill>
                  <a:schemeClr val="bg1"/>
                </a:solidFill>
              </a:rPr>
              <a:t>实施</a:t>
            </a:r>
            <a:endParaRPr lang="zh-CN" altLang="zh-CN" sz="6600" kern="1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13" name="组合 12"/>
          <p:cNvGrpSpPr/>
          <p:nvPr/>
        </p:nvGrpSpPr>
        <p:grpSpPr>
          <a:xfrm>
            <a:off x="295702" y="415733"/>
            <a:ext cx="1806053" cy="218364"/>
            <a:chOff x="286603" y="204717"/>
            <a:chExt cx="1806053" cy="218364"/>
          </a:xfrm>
        </p:grpSpPr>
        <p:sp>
          <p:nvSpPr>
            <p:cNvPr id="12" name="椭圆 11"/>
            <p:cNvSpPr/>
            <p:nvPr/>
          </p:nvSpPr>
          <p:spPr>
            <a:xfrm>
              <a:off x="286603" y="204717"/>
              <a:ext cx="218364" cy="2183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椭圆 15"/>
            <p:cNvSpPr/>
            <p:nvPr/>
          </p:nvSpPr>
          <p:spPr>
            <a:xfrm>
              <a:off x="815833" y="204717"/>
              <a:ext cx="218364" cy="218364"/>
            </a:xfrm>
            <a:prstGeom prst="ellipse">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7" name="椭圆 16"/>
            <p:cNvSpPr/>
            <p:nvPr/>
          </p:nvSpPr>
          <p:spPr>
            <a:xfrm>
              <a:off x="1345063" y="204717"/>
              <a:ext cx="218364" cy="218364"/>
            </a:xfrm>
            <a:prstGeom prst="ellipse">
              <a:avLst/>
            </a:pr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8" name="椭圆 17"/>
            <p:cNvSpPr/>
            <p:nvPr/>
          </p:nvSpPr>
          <p:spPr>
            <a:xfrm>
              <a:off x="1874292" y="204717"/>
              <a:ext cx="218364" cy="218364"/>
            </a:xfrm>
            <a:prstGeom prst="ellipse">
              <a:avLst/>
            </a:prstGeom>
            <a:solidFill>
              <a:srgbClr val="C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Tree>
    <p:extLst>
      <p:ext uri="{BB962C8B-B14F-4D97-AF65-F5344CB8AC3E}">
        <p14:creationId xmlns:p14="http://schemas.microsoft.com/office/powerpoint/2010/main" val="116795811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 name="矩形 2"/>
          <p:cNvSpPr/>
          <p:nvPr/>
        </p:nvSpPr>
        <p:spPr>
          <a:xfrm>
            <a:off x="1033286" y="1231325"/>
            <a:ext cx="1475084" cy="400110"/>
          </a:xfrm>
          <a:prstGeom prst="rect">
            <a:avLst/>
          </a:prstGeom>
        </p:spPr>
        <p:txBody>
          <a:bodyPr wrap="none">
            <a:spAutoFit/>
          </a:bodyPr>
          <a:lstStyle/>
          <a:p>
            <a:r>
              <a:rPr lang="zh-CN" altLang="en-US" sz="2000" b="1" dirty="0">
                <a:solidFill>
                  <a:srgbClr val="0070C0"/>
                </a:solidFill>
              </a:rPr>
              <a:t>一、任务书</a:t>
            </a:r>
          </a:p>
        </p:txBody>
      </p:sp>
      <p:sp>
        <p:nvSpPr>
          <p:cNvPr id="4" name="矩形 3"/>
          <p:cNvSpPr/>
          <p:nvPr/>
        </p:nvSpPr>
        <p:spPr>
          <a:xfrm>
            <a:off x="1238575" y="1631435"/>
            <a:ext cx="1335622" cy="369332"/>
          </a:xfrm>
          <a:prstGeom prst="rect">
            <a:avLst/>
          </a:prstGeom>
        </p:spPr>
        <p:txBody>
          <a:bodyPr wrap="none">
            <a:spAutoFit/>
          </a:bodyPr>
          <a:lstStyle/>
          <a:p>
            <a:r>
              <a:rPr lang="en-US" altLang="zh-CN" dirty="0">
                <a:solidFill>
                  <a:srgbClr val="0070C0"/>
                </a:solidFill>
              </a:rPr>
              <a:t>1. </a:t>
            </a:r>
            <a:r>
              <a:rPr lang="zh-CN" altLang="en-US" dirty="0">
                <a:solidFill>
                  <a:srgbClr val="0070C0"/>
                </a:solidFill>
              </a:rPr>
              <a:t>工作任务</a:t>
            </a:r>
          </a:p>
        </p:txBody>
      </p:sp>
      <p:sp>
        <p:nvSpPr>
          <p:cNvPr id="16" name="矩形 15"/>
          <p:cNvSpPr/>
          <p:nvPr/>
        </p:nvSpPr>
        <p:spPr>
          <a:xfrm>
            <a:off x="432179" y="1946504"/>
            <a:ext cx="11637901" cy="4154984"/>
          </a:xfrm>
          <a:prstGeom prst="rect">
            <a:avLst/>
          </a:prstGeom>
        </p:spPr>
        <p:txBody>
          <a:bodyPr wrap="square">
            <a:spAutoFit/>
          </a:bodyPr>
          <a:lstStyle/>
          <a:p>
            <a:pPr>
              <a:lnSpc>
                <a:spcPct val="150000"/>
              </a:lnSpc>
            </a:pPr>
            <a:r>
              <a:rPr lang="zh-CN" altLang="en-US" sz="1600" dirty="0"/>
              <a:t>试完成某学校拟建学生餐厅浅基础工程施工方案。</a:t>
            </a:r>
          </a:p>
          <a:p>
            <a:pPr>
              <a:lnSpc>
                <a:spcPct val="150000"/>
              </a:lnSpc>
            </a:pPr>
            <a:r>
              <a:rPr lang="zh-CN" altLang="en-US" sz="1600" dirty="0"/>
              <a:t>（</a:t>
            </a:r>
            <a:r>
              <a:rPr lang="en-US" altLang="zh-CN" sz="1600" dirty="0"/>
              <a:t>1</a:t>
            </a:r>
            <a:r>
              <a:rPr lang="zh-CN" altLang="en-US" sz="1600" dirty="0"/>
              <a:t>）工程概况：</a:t>
            </a:r>
          </a:p>
          <a:p>
            <a:pPr>
              <a:lnSpc>
                <a:spcPct val="150000"/>
              </a:lnSpc>
            </a:pPr>
            <a:r>
              <a:rPr lang="zh-CN" altLang="en-US" sz="1600" dirty="0"/>
              <a:t>该工程为某学校学生餐厅。主体结构为</a:t>
            </a:r>
            <a:r>
              <a:rPr lang="en-US" altLang="zh-CN" sz="1600" dirty="0"/>
              <a:t>2 </a:t>
            </a:r>
            <a:r>
              <a:rPr lang="zh-CN" altLang="en-US" sz="1600" dirty="0"/>
              <a:t>层框架结构，建筑平面为矩形，</a:t>
            </a:r>
            <a:r>
              <a:rPr lang="zh-CN" altLang="en-US" sz="1600" dirty="0" smtClean="0"/>
              <a:t>坐北朝南</a:t>
            </a:r>
            <a:r>
              <a:rPr lang="zh-CN" altLang="en-US" sz="1600" dirty="0"/>
              <a:t>，如图</a:t>
            </a:r>
            <a:r>
              <a:rPr lang="en-US" altLang="zh-CN" sz="1600" dirty="0"/>
              <a:t>5 - 22 </a:t>
            </a:r>
            <a:r>
              <a:rPr lang="zh-CN" altLang="en-US" sz="1600" dirty="0"/>
              <a:t>所示。基础采用钢筋混凝土独立基础，基础底面为正方形，基础</a:t>
            </a:r>
            <a:r>
              <a:rPr lang="zh-CN" altLang="en-US" sz="1600" dirty="0" smtClean="0"/>
              <a:t>边长为</a:t>
            </a:r>
            <a:r>
              <a:rPr lang="en-US" altLang="zh-CN" sz="1600" dirty="0"/>
              <a:t>2.50m</a:t>
            </a:r>
            <a:r>
              <a:rPr lang="zh-CN" altLang="en-US" sz="1600" dirty="0"/>
              <a:t>，底板厚根部为</a:t>
            </a:r>
            <a:r>
              <a:rPr lang="en-US" altLang="zh-CN" sz="1600" dirty="0"/>
              <a:t>600mm</a:t>
            </a:r>
            <a:r>
              <a:rPr lang="zh-CN" altLang="en-US" sz="1600" dirty="0"/>
              <a:t>，端部为</a:t>
            </a:r>
            <a:r>
              <a:rPr lang="en-US" altLang="zh-CN" sz="1600" dirty="0"/>
              <a:t>400mm</a:t>
            </a:r>
            <a:r>
              <a:rPr lang="zh-CN" altLang="en-US" sz="1600" dirty="0"/>
              <a:t>，基础梁截面为</a:t>
            </a:r>
            <a:r>
              <a:rPr lang="en-US" altLang="zh-CN" sz="1600" dirty="0"/>
              <a:t>400mm×600mm</a:t>
            </a:r>
            <a:r>
              <a:rPr lang="zh-CN" altLang="en-US" sz="1600" dirty="0"/>
              <a:t>，</a:t>
            </a:r>
            <a:r>
              <a:rPr lang="zh-CN" altLang="en-US" sz="1600" dirty="0" smtClean="0"/>
              <a:t>柱截面</a:t>
            </a:r>
            <a:r>
              <a:rPr lang="zh-CN" altLang="en-US" sz="1600" dirty="0"/>
              <a:t>为</a:t>
            </a:r>
            <a:r>
              <a:rPr lang="en-US" altLang="zh-CN" sz="1600" dirty="0"/>
              <a:t>600mm×600mm</a:t>
            </a:r>
            <a:r>
              <a:rPr lang="zh-CN" altLang="en-US" sz="1600" dirty="0"/>
              <a:t>，基底标高为</a:t>
            </a:r>
            <a:r>
              <a:rPr lang="en-US" altLang="zh-CN" sz="1600" dirty="0"/>
              <a:t>- 2.5m</a:t>
            </a:r>
            <a:r>
              <a:rPr lang="zh-CN" altLang="en-US" sz="1600" dirty="0"/>
              <a:t>，基础埋置深度：相对室外地坪为</a:t>
            </a:r>
            <a:r>
              <a:rPr lang="en-US" altLang="zh-CN" sz="1600" dirty="0"/>
              <a:t>2.10m</a:t>
            </a:r>
            <a:r>
              <a:rPr lang="zh-CN" altLang="en-US" sz="1600" dirty="0" smtClean="0"/>
              <a:t>，相对</a:t>
            </a:r>
            <a:r>
              <a:rPr lang="zh-CN" altLang="en-US" sz="1600" dirty="0"/>
              <a:t>室内地坪为</a:t>
            </a:r>
            <a:r>
              <a:rPr lang="en-US" altLang="zh-CN" sz="1600" dirty="0"/>
              <a:t>3.00m</a:t>
            </a:r>
            <a:r>
              <a:rPr lang="zh-CN" altLang="en-US" sz="1600" dirty="0"/>
              <a:t>。该建筑全长为</a:t>
            </a:r>
            <a:r>
              <a:rPr lang="en-US" altLang="zh-CN" sz="1600" dirty="0"/>
              <a:t>30m</a:t>
            </a:r>
            <a:r>
              <a:rPr lang="zh-CN" altLang="en-US" sz="1600" dirty="0"/>
              <a:t>，宽为</a:t>
            </a:r>
            <a:r>
              <a:rPr lang="en-US" altLang="zh-CN" sz="1600" dirty="0"/>
              <a:t>15m</a:t>
            </a:r>
            <a:r>
              <a:rPr lang="zh-CN" altLang="en-US" sz="1600" dirty="0"/>
              <a:t>，层高</a:t>
            </a:r>
            <a:r>
              <a:rPr lang="en-US" altLang="zh-CN" sz="1600" dirty="0"/>
              <a:t>4.6m</a:t>
            </a:r>
            <a:r>
              <a:rPr lang="zh-CN" altLang="en-US" sz="1600" dirty="0"/>
              <a:t>，檐口高度</a:t>
            </a:r>
            <a:r>
              <a:rPr lang="en-US" altLang="zh-CN" sz="1600" dirty="0"/>
              <a:t>9.7m</a:t>
            </a:r>
            <a:r>
              <a:rPr lang="zh-CN" altLang="en-US" sz="1600" dirty="0" smtClean="0"/>
              <a:t>。</a:t>
            </a:r>
            <a:endParaRPr lang="en-US" altLang="zh-CN" sz="1600" dirty="0" smtClean="0"/>
          </a:p>
          <a:p>
            <a:pPr>
              <a:lnSpc>
                <a:spcPct val="150000"/>
              </a:lnSpc>
            </a:pPr>
            <a:r>
              <a:rPr lang="zh-CN" altLang="en-US" sz="1600" dirty="0"/>
              <a:t>基础材料：垫层混凝土采用</a:t>
            </a:r>
            <a:r>
              <a:rPr lang="en-US" altLang="zh-CN" sz="1600" dirty="0"/>
              <a:t>C10</a:t>
            </a:r>
            <a:r>
              <a:rPr lang="zh-CN" altLang="en-US" sz="1600" dirty="0"/>
              <a:t>，基础及基础梁混凝土采用</a:t>
            </a:r>
            <a:r>
              <a:rPr lang="en-US" altLang="zh-CN" sz="1600" dirty="0"/>
              <a:t>C25</a:t>
            </a:r>
            <a:r>
              <a:rPr lang="zh-CN" altLang="en-US" sz="1600" dirty="0"/>
              <a:t>；基础钢筋网采用</a:t>
            </a:r>
          </a:p>
          <a:p>
            <a:pPr>
              <a:lnSpc>
                <a:spcPct val="150000"/>
              </a:lnSpc>
            </a:pPr>
            <a:r>
              <a:rPr lang="en-US" altLang="zh-CN" sz="1600" dirty="0"/>
              <a:t>Φ12@120</a:t>
            </a:r>
            <a:r>
              <a:rPr lang="zh-CN" altLang="en-US" sz="1600" dirty="0"/>
              <a:t>，基础梁钢筋采用</a:t>
            </a:r>
            <a:r>
              <a:rPr lang="en-US" altLang="zh-CN" sz="1600" dirty="0"/>
              <a:t>10Φ20</a:t>
            </a:r>
            <a:r>
              <a:rPr lang="zh-CN" altLang="en-US" sz="1600" dirty="0"/>
              <a:t>，箍筋</a:t>
            </a:r>
            <a:r>
              <a:rPr lang="en-US" altLang="zh-CN" sz="1600" dirty="0"/>
              <a:t>Φ8@120</a:t>
            </a:r>
            <a:r>
              <a:rPr lang="zh-CN" altLang="en-US" sz="1600" dirty="0"/>
              <a:t>，中间</a:t>
            </a:r>
            <a:r>
              <a:rPr lang="en-US" altLang="zh-CN" sz="1600" dirty="0"/>
              <a:t>1/3 </a:t>
            </a:r>
            <a:r>
              <a:rPr lang="zh-CN" altLang="en-US" sz="1600" dirty="0"/>
              <a:t>跨为</a:t>
            </a:r>
            <a:r>
              <a:rPr lang="en-US" altLang="zh-CN" sz="1600" dirty="0"/>
              <a:t>Φ8 </a:t>
            </a:r>
            <a:r>
              <a:rPr lang="zh-CN" altLang="en-US" sz="1600" dirty="0"/>
              <a:t>＠ </a:t>
            </a:r>
            <a:r>
              <a:rPr lang="en-US" altLang="zh-CN" sz="1600" dirty="0"/>
              <a:t>200</a:t>
            </a:r>
            <a:r>
              <a:rPr lang="zh-CN" altLang="en-US" sz="1600" dirty="0"/>
              <a:t>。柱钢</a:t>
            </a:r>
          </a:p>
          <a:p>
            <a:pPr>
              <a:lnSpc>
                <a:spcPct val="150000"/>
              </a:lnSpc>
            </a:pPr>
            <a:r>
              <a:rPr lang="zh-CN" altLang="en-US" sz="1600" dirty="0"/>
              <a:t>筋：纵筋采用</a:t>
            </a:r>
            <a:r>
              <a:rPr lang="en-US" altLang="zh-CN" sz="1600" dirty="0"/>
              <a:t>12Φ22</a:t>
            </a:r>
            <a:r>
              <a:rPr lang="zh-CN" altLang="en-US" sz="1600" dirty="0"/>
              <a:t>，箍筋采用</a:t>
            </a:r>
            <a:r>
              <a:rPr lang="en-US" altLang="zh-CN" sz="1600" dirty="0"/>
              <a:t>Φ8@110</a:t>
            </a:r>
            <a:r>
              <a:rPr lang="zh-CN" altLang="en-US" sz="1600" dirty="0"/>
              <a:t>，中间</a:t>
            </a:r>
            <a:r>
              <a:rPr lang="en-US" altLang="zh-CN" sz="1600" dirty="0"/>
              <a:t>1/3 </a:t>
            </a:r>
            <a:r>
              <a:rPr lang="zh-CN" altLang="en-US" sz="1600" dirty="0"/>
              <a:t>高度范围为</a:t>
            </a:r>
            <a:r>
              <a:rPr lang="en-US" altLang="zh-CN" sz="1600" dirty="0"/>
              <a:t>Φ8@200</a:t>
            </a:r>
            <a:r>
              <a:rPr lang="zh-CN" altLang="en-US" sz="1600" dirty="0"/>
              <a:t>。本工程地</a:t>
            </a:r>
          </a:p>
          <a:p>
            <a:pPr>
              <a:lnSpc>
                <a:spcPct val="150000"/>
              </a:lnSpc>
            </a:pPr>
            <a:r>
              <a:rPr lang="zh-CN" altLang="en-US" sz="1600" dirty="0"/>
              <a:t>处市中心，校园人流车流密集，校园环境（尤其对噪声）管控严格，施工场地狭小，工</a:t>
            </a:r>
          </a:p>
          <a:p>
            <a:pPr>
              <a:lnSpc>
                <a:spcPct val="150000"/>
              </a:lnSpc>
            </a:pPr>
            <a:r>
              <a:rPr lang="zh-CN" altLang="en-US" sz="1600" dirty="0"/>
              <a:t>期要求紧急，基础施工中要求实时监测对周围环境的影响，及时采取相应措施。</a:t>
            </a:r>
          </a:p>
        </p:txBody>
      </p:sp>
    </p:spTree>
    <p:extLst>
      <p:ext uri="{BB962C8B-B14F-4D97-AF65-F5344CB8AC3E}">
        <p14:creationId xmlns:p14="http://schemas.microsoft.com/office/powerpoint/2010/main" val="35349449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 name="矩形 2"/>
          <p:cNvSpPr/>
          <p:nvPr/>
        </p:nvSpPr>
        <p:spPr>
          <a:xfrm>
            <a:off x="1033286" y="1231325"/>
            <a:ext cx="1475084" cy="400110"/>
          </a:xfrm>
          <a:prstGeom prst="rect">
            <a:avLst/>
          </a:prstGeom>
        </p:spPr>
        <p:txBody>
          <a:bodyPr wrap="none">
            <a:spAutoFit/>
          </a:bodyPr>
          <a:lstStyle/>
          <a:p>
            <a:r>
              <a:rPr lang="zh-CN" altLang="en-US" sz="2000" b="1" dirty="0">
                <a:solidFill>
                  <a:srgbClr val="0070C0"/>
                </a:solidFill>
              </a:rPr>
              <a:t>一、任务书</a:t>
            </a:r>
          </a:p>
        </p:txBody>
      </p:sp>
      <p:sp>
        <p:nvSpPr>
          <p:cNvPr id="4" name="矩形 3"/>
          <p:cNvSpPr/>
          <p:nvPr/>
        </p:nvSpPr>
        <p:spPr>
          <a:xfrm>
            <a:off x="1238575" y="1631435"/>
            <a:ext cx="1335622" cy="369332"/>
          </a:xfrm>
          <a:prstGeom prst="rect">
            <a:avLst/>
          </a:prstGeom>
        </p:spPr>
        <p:txBody>
          <a:bodyPr wrap="none">
            <a:spAutoFit/>
          </a:bodyPr>
          <a:lstStyle/>
          <a:p>
            <a:r>
              <a:rPr lang="en-US" altLang="zh-CN" dirty="0">
                <a:solidFill>
                  <a:srgbClr val="0070C0"/>
                </a:solidFill>
              </a:rPr>
              <a:t>1. </a:t>
            </a:r>
            <a:r>
              <a:rPr lang="zh-CN" altLang="en-US" dirty="0">
                <a:solidFill>
                  <a:srgbClr val="0070C0"/>
                </a:solidFill>
              </a:rPr>
              <a:t>工作任务</a:t>
            </a:r>
          </a:p>
        </p:txBody>
      </p:sp>
      <p:sp>
        <p:nvSpPr>
          <p:cNvPr id="16" name="矩形 15"/>
          <p:cNvSpPr/>
          <p:nvPr/>
        </p:nvSpPr>
        <p:spPr>
          <a:xfrm>
            <a:off x="432179" y="1946504"/>
            <a:ext cx="11637901" cy="3046988"/>
          </a:xfrm>
          <a:prstGeom prst="rect">
            <a:avLst/>
          </a:prstGeom>
        </p:spPr>
        <p:txBody>
          <a:bodyPr wrap="square">
            <a:spAutoFit/>
          </a:bodyPr>
          <a:lstStyle/>
          <a:p>
            <a:pPr>
              <a:lnSpc>
                <a:spcPct val="150000"/>
              </a:lnSpc>
            </a:pPr>
            <a:r>
              <a:rPr lang="zh-CN" altLang="en-US" sz="1600" dirty="0" smtClean="0"/>
              <a:t>（</a:t>
            </a:r>
            <a:r>
              <a:rPr lang="en-US" altLang="zh-CN" sz="1600" dirty="0"/>
              <a:t>2</a:t>
            </a:r>
            <a:r>
              <a:rPr lang="zh-CN" altLang="en-US" sz="1600" dirty="0"/>
              <a:t>）地质条件：</a:t>
            </a:r>
          </a:p>
          <a:p>
            <a:pPr>
              <a:lnSpc>
                <a:spcPct val="150000"/>
              </a:lnSpc>
            </a:pPr>
            <a:r>
              <a:rPr lang="zh-CN" altLang="en-US" sz="1600" dirty="0"/>
              <a:t>据工程勘察，该工程施工深度范围内地层土质分布情况如下：室外地面</a:t>
            </a:r>
            <a:r>
              <a:rPr lang="zh-CN" altLang="en-US" sz="1600" dirty="0" smtClean="0"/>
              <a:t>标高为</a:t>
            </a:r>
            <a:r>
              <a:rPr lang="en-US" altLang="zh-CN" sz="1600" dirty="0"/>
              <a:t>- 0.90m</a:t>
            </a:r>
            <a:r>
              <a:rPr lang="zh-CN" altLang="en-US" sz="1600" dirty="0"/>
              <a:t>，地面以下为</a:t>
            </a:r>
            <a:r>
              <a:rPr lang="en-US" altLang="zh-CN" sz="1600" dirty="0"/>
              <a:t>1.10m </a:t>
            </a:r>
            <a:r>
              <a:rPr lang="zh-CN" altLang="en-US" sz="1600" dirty="0"/>
              <a:t>厚的杂填土；其下为约</a:t>
            </a:r>
            <a:r>
              <a:rPr lang="en-US" altLang="zh-CN" sz="1600" dirty="0"/>
              <a:t>5.00m </a:t>
            </a:r>
            <a:r>
              <a:rPr lang="zh-CN" altLang="en-US" sz="1600" dirty="0"/>
              <a:t>厚的细砂土层，该层土</a:t>
            </a:r>
            <a:r>
              <a:rPr lang="zh-CN" altLang="en-US" sz="1600" dirty="0" smtClean="0"/>
              <a:t>体为</a:t>
            </a:r>
            <a:r>
              <a:rPr lang="zh-CN" altLang="en-US" sz="1600" dirty="0"/>
              <a:t>持力层，再下一层为</a:t>
            </a:r>
            <a:r>
              <a:rPr lang="en-US" altLang="zh-CN" sz="1600" dirty="0"/>
              <a:t>6.00m </a:t>
            </a:r>
            <a:r>
              <a:rPr lang="zh-CN" altLang="en-US" sz="1600" dirty="0"/>
              <a:t>厚的粗砂层，没有软弱下卧层。地下水埋藏深度，在</a:t>
            </a:r>
            <a:r>
              <a:rPr lang="zh-CN" altLang="en-US" sz="1600" dirty="0" smtClean="0"/>
              <a:t>地面</a:t>
            </a:r>
            <a:r>
              <a:rPr lang="zh-CN" altLang="en-US" sz="1600" dirty="0"/>
              <a:t>以下</a:t>
            </a:r>
            <a:r>
              <a:rPr lang="en-US" altLang="zh-CN" sz="1600" dirty="0"/>
              <a:t>3.50m </a:t>
            </a:r>
            <a:r>
              <a:rPr lang="zh-CN" altLang="en-US" sz="1600" dirty="0"/>
              <a:t>处。</a:t>
            </a:r>
          </a:p>
          <a:p>
            <a:pPr>
              <a:lnSpc>
                <a:spcPct val="150000"/>
              </a:lnSpc>
            </a:pPr>
            <a:r>
              <a:rPr lang="zh-CN" altLang="en-US" sz="1600" dirty="0"/>
              <a:t>（</a:t>
            </a:r>
            <a:r>
              <a:rPr lang="en-US" altLang="zh-CN" sz="1600" dirty="0"/>
              <a:t>3</a:t>
            </a:r>
            <a:r>
              <a:rPr lang="zh-CN" altLang="en-US" sz="1600" dirty="0"/>
              <a:t>）基础工程施工条件：</a:t>
            </a:r>
          </a:p>
          <a:p>
            <a:pPr>
              <a:lnSpc>
                <a:spcPct val="150000"/>
              </a:lnSpc>
            </a:pPr>
            <a:r>
              <a:rPr lang="zh-CN" altLang="en-US" sz="1600" dirty="0"/>
              <a:t>①基础工程施工条件：</a:t>
            </a:r>
          </a:p>
          <a:p>
            <a:pPr>
              <a:lnSpc>
                <a:spcPct val="150000"/>
              </a:lnSpc>
            </a:pPr>
            <a:r>
              <a:rPr lang="zh-CN" altLang="en-US" sz="1600" dirty="0"/>
              <a:t>基础施工要严格依据甲方提供的基础设计施工图，照图施工；如有异议，提前</a:t>
            </a:r>
            <a:r>
              <a:rPr lang="zh-CN" altLang="en-US" sz="1600" dirty="0" smtClean="0"/>
              <a:t>提出施工</a:t>
            </a:r>
            <a:r>
              <a:rPr lang="zh-CN" altLang="en-US" sz="1600" dirty="0"/>
              <a:t>变更申请，并经相关部门审核审批。不得在施工过程中擅自改动设计。基坑开挖</a:t>
            </a:r>
            <a:r>
              <a:rPr lang="zh-CN" altLang="en-US" sz="1600" dirty="0" smtClean="0"/>
              <a:t>作业已</a:t>
            </a:r>
            <a:r>
              <a:rPr lang="zh-CN" altLang="en-US" sz="1600" dirty="0"/>
              <a:t>施工完毕，钎探与验槽检验合格。基础结构布置及基础配筋如</a:t>
            </a:r>
            <a:r>
              <a:rPr lang="zh-CN" altLang="en-US" sz="1600" dirty="0" smtClean="0"/>
              <a:t>图。</a:t>
            </a:r>
            <a:endParaRPr lang="zh-CN" altLang="en-US" sz="1600" dirty="0"/>
          </a:p>
        </p:txBody>
      </p:sp>
    </p:spTree>
    <p:extLst>
      <p:ext uri="{BB962C8B-B14F-4D97-AF65-F5344CB8AC3E}">
        <p14:creationId xmlns:p14="http://schemas.microsoft.com/office/powerpoint/2010/main" val="61939912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 name="矩形 4"/>
          <p:cNvSpPr/>
          <p:nvPr/>
        </p:nvSpPr>
        <p:spPr>
          <a:xfrm>
            <a:off x="1157785" y="5067074"/>
            <a:ext cx="3416320" cy="369332"/>
          </a:xfrm>
          <a:prstGeom prst="rect">
            <a:avLst/>
          </a:prstGeom>
        </p:spPr>
        <p:txBody>
          <a:bodyPr wrap="none">
            <a:spAutoFit/>
          </a:bodyPr>
          <a:lstStyle/>
          <a:p>
            <a:r>
              <a:rPr lang="zh-CN" altLang="en-US" dirty="0">
                <a:solidFill>
                  <a:srgbClr val="0070C0"/>
                </a:solidFill>
              </a:rPr>
              <a:t>某学校学生餐厅基础平面布置图</a:t>
            </a:r>
          </a:p>
        </p:txBody>
      </p:sp>
      <p:pic>
        <p:nvPicPr>
          <p:cNvPr id="3" name="图片 2"/>
          <p:cNvPicPr>
            <a:picLocks noChangeAspect="1"/>
          </p:cNvPicPr>
          <p:nvPr/>
        </p:nvPicPr>
        <p:blipFill>
          <a:blip r:embed="rId3"/>
          <a:stretch>
            <a:fillRect/>
          </a:stretch>
        </p:blipFill>
        <p:spPr>
          <a:xfrm>
            <a:off x="718782" y="1884858"/>
            <a:ext cx="4703704" cy="2594753"/>
          </a:xfrm>
          <a:prstGeom prst="rect">
            <a:avLst/>
          </a:prstGeom>
        </p:spPr>
      </p:pic>
      <p:pic>
        <p:nvPicPr>
          <p:cNvPr id="4" name="图片 3"/>
          <p:cNvPicPr>
            <a:picLocks noChangeAspect="1"/>
          </p:cNvPicPr>
          <p:nvPr/>
        </p:nvPicPr>
        <p:blipFill>
          <a:blip r:embed="rId4"/>
          <a:stretch>
            <a:fillRect/>
          </a:stretch>
        </p:blipFill>
        <p:spPr>
          <a:xfrm>
            <a:off x="6341749" y="1829053"/>
            <a:ext cx="4047602" cy="2872307"/>
          </a:xfrm>
          <a:prstGeom prst="rect">
            <a:avLst/>
          </a:prstGeom>
        </p:spPr>
      </p:pic>
      <p:sp>
        <p:nvSpPr>
          <p:cNvPr id="16" name="矩形 15"/>
          <p:cNvSpPr/>
          <p:nvPr/>
        </p:nvSpPr>
        <p:spPr>
          <a:xfrm>
            <a:off x="6343854" y="5043157"/>
            <a:ext cx="2954655" cy="369332"/>
          </a:xfrm>
          <a:prstGeom prst="rect">
            <a:avLst/>
          </a:prstGeom>
        </p:spPr>
        <p:txBody>
          <a:bodyPr wrap="none">
            <a:spAutoFit/>
          </a:bodyPr>
          <a:lstStyle/>
          <a:p>
            <a:r>
              <a:rPr lang="zh-CN" altLang="en-US" dirty="0">
                <a:solidFill>
                  <a:srgbClr val="0070C0"/>
                </a:solidFill>
              </a:rPr>
              <a:t>某学校学生餐厅基础剖面图</a:t>
            </a:r>
          </a:p>
        </p:txBody>
      </p:sp>
    </p:spTree>
    <p:extLst>
      <p:ext uri="{BB962C8B-B14F-4D97-AF65-F5344CB8AC3E}">
        <p14:creationId xmlns:p14="http://schemas.microsoft.com/office/powerpoint/2010/main" val="7519815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3775393" cy="630942"/>
            </a:xfrm>
            <a:prstGeom prst="rect">
              <a:avLst/>
            </a:prstGeom>
          </p:spPr>
          <p:txBody>
            <a:bodyPr wrap="none">
              <a:spAutoFit/>
            </a:bodyPr>
            <a:lstStyle/>
            <a:p>
              <a:r>
                <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rPr>
                <a:t>一、浅基础的类型</a:t>
              </a: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 name="矩形 1"/>
          <p:cNvSpPr/>
          <p:nvPr/>
        </p:nvSpPr>
        <p:spPr>
          <a:xfrm>
            <a:off x="881373" y="1231518"/>
            <a:ext cx="2262158" cy="369332"/>
          </a:xfrm>
          <a:prstGeom prst="rect">
            <a:avLst/>
          </a:prstGeom>
        </p:spPr>
        <p:txBody>
          <a:bodyPr wrap="none">
            <a:spAutoFit/>
          </a:bodyPr>
          <a:lstStyle/>
          <a:p>
            <a:r>
              <a:rPr lang="zh-CN" altLang="en-US" dirty="0">
                <a:solidFill>
                  <a:srgbClr val="0070C0"/>
                </a:solidFill>
              </a:rPr>
              <a:t>（一）无筋扩展基础</a:t>
            </a:r>
          </a:p>
        </p:txBody>
      </p:sp>
      <p:sp>
        <p:nvSpPr>
          <p:cNvPr id="3" name="矩形 2"/>
          <p:cNvSpPr/>
          <p:nvPr/>
        </p:nvSpPr>
        <p:spPr>
          <a:xfrm>
            <a:off x="1425269" y="1600850"/>
            <a:ext cx="3672800" cy="338554"/>
          </a:xfrm>
          <a:prstGeom prst="rect">
            <a:avLst/>
          </a:prstGeom>
        </p:spPr>
        <p:txBody>
          <a:bodyPr wrap="none">
            <a:spAutoFit/>
          </a:bodyPr>
          <a:lstStyle/>
          <a:p>
            <a:r>
              <a:rPr lang="zh-CN" altLang="en-US" sz="1600" dirty="0">
                <a:latin typeface="宋体" panose="02010600030101010101" pitchFamily="2" charset="-122"/>
                <a:ea typeface="宋体" panose="02010600030101010101" pitchFamily="2" charset="-122"/>
              </a:rPr>
              <a:t>无筋扩展</a:t>
            </a:r>
            <a:r>
              <a:rPr lang="zh-CN" altLang="en-US" sz="1600" dirty="0" smtClean="0">
                <a:latin typeface="宋体" panose="02010600030101010101" pitchFamily="2" charset="-122"/>
                <a:ea typeface="宋体" panose="02010600030101010101" pitchFamily="2" charset="-122"/>
              </a:rPr>
              <a:t>基础的</a:t>
            </a:r>
            <a:r>
              <a:rPr lang="zh-CN" altLang="en-US" sz="1600" dirty="0">
                <a:latin typeface="宋体" panose="02010600030101010101" pitchFamily="2" charset="-122"/>
                <a:ea typeface="宋体" panose="02010600030101010101" pitchFamily="2" charset="-122"/>
              </a:rPr>
              <a:t>高度要满足下式要求：</a:t>
            </a:r>
            <a:endParaRPr lang="zh-CN" altLang="en-US" sz="1600" dirty="0"/>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9559" y="1546260"/>
            <a:ext cx="2410161" cy="847843"/>
          </a:xfrm>
          <a:prstGeom prst="rect">
            <a:avLst/>
          </a:prstGeom>
        </p:spPr>
      </p:pic>
      <p:graphicFrame>
        <p:nvGraphicFramePr>
          <p:cNvPr id="5" name="表格 4"/>
          <p:cNvGraphicFramePr>
            <a:graphicFrameLocks noGrp="1"/>
          </p:cNvGraphicFramePr>
          <p:nvPr>
            <p:extLst>
              <p:ext uri="{D42A27DB-BD31-4B8C-83A1-F6EECF244321}">
                <p14:modId xmlns:p14="http://schemas.microsoft.com/office/powerpoint/2010/main" val="4158612391"/>
              </p:ext>
            </p:extLst>
          </p:nvPr>
        </p:nvGraphicFramePr>
        <p:xfrm>
          <a:off x="609600" y="2419003"/>
          <a:ext cx="10972801" cy="4031676"/>
        </p:xfrm>
        <a:graphic>
          <a:graphicData uri="http://schemas.openxmlformats.org/drawingml/2006/table">
            <a:tbl>
              <a:tblPr/>
              <a:tblGrid>
                <a:gridCol w="1850104">
                  <a:extLst>
                    <a:ext uri="{9D8B030D-6E8A-4147-A177-3AD203B41FA5}">
                      <a16:colId xmlns:a16="http://schemas.microsoft.com/office/drawing/2014/main" val="2760582529"/>
                    </a:ext>
                  </a:extLst>
                </a:gridCol>
                <a:gridCol w="3893068">
                  <a:extLst>
                    <a:ext uri="{9D8B030D-6E8A-4147-A177-3AD203B41FA5}">
                      <a16:colId xmlns:a16="http://schemas.microsoft.com/office/drawing/2014/main" val="3355305202"/>
                    </a:ext>
                  </a:extLst>
                </a:gridCol>
                <a:gridCol w="1713309">
                  <a:extLst>
                    <a:ext uri="{9D8B030D-6E8A-4147-A177-3AD203B41FA5}">
                      <a16:colId xmlns:a16="http://schemas.microsoft.com/office/drawing/2014/main" val="3455235933"/>
                    </a:ext>
                  </a:extLst>
                </a:gridCol>
                <a:gridCol w="1758160">
                  <a:extLst>
                    <a:ext uri="{9D8B030D-6E8A-4147-A177-3AD203B41FA5}">
                      <a16:colId xmlns:a16="http://schemas.microsoft.com/office/drawing/2014/main" val="2935284594"/>
                    </a:ext>
                  </a:extLst>
                </a:gridCol>
                <a:gridCol w="1758160">
                  <a:extLst>
                    <a:ext uri="{9D8B030D-6E8A-4147-A177-3AD203B41FA5}">
                      <a16:colId xmlns:a16="http://schemas.microsoft.com/office/drawing/2014/main" val="512989716"/>
                    </a:ext>
                  </a:extLst>
                </a:gridCol>
              </a:tblGrid>
              <a:tr h="378195">
                <a:tc gridSpan="5">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无筋扩展基础台阶高宽比的允许值</a:t>
                      </a:r>
                    </a:p>
                  </a:txBody>
                  <a:tcPr marL="7150" marR="7150" marT="7150"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749209217"/>
                  </a:ext>
                </a:extLst>
              </a:tr>
              <a:tr h="323967">
                <a:tc rowSpan="2">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基础材料</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质量要求</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台阶高宽比的允许值</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798710334"/>
                  </a:ext>
                </a:extLst>
              </a:tr>
              <a:tr h="335474">
                <a:tc vMerge="1">
                  <a:txBody>
                    <a:bodyPr/>
                    <a:lstStyle/>
                    <a:p>
                      <a:endParaRPr lang="zh-CN" altLang="en-US"/>
                    </a:p>
                  </a:txBody>
                  <a:tcPr/>
                </a:tc>
                <a:tc vMerge="1">
                  <a:txBody>
                    <a:bodyPr/>
                    <a:lstStyle/>
                    <a:p>
                      <a:endParaRPr lang="zh-CN" altLang="en-US"/>
                    </a:p>
                  </a:txBody>
                  <a:tcPr/>
                </a:tc>
                <a:tc>
                  <a:txBody>
                    <a:bodyPr/>
                    <a:lstStyle/>
                    <a:p>
                      <a:pPr algn="ctr" fontAlgn="ctr"/>
                      <a:r>
                        <a:rPr lang="en-US" sz="1600" b="0" i="0" u="none" strike="noStrike">
                          <a:solidFill>
                            <a:srgbClr val="000000"/>
                          </a:solidFill>
                          <a:effectLst/>
                          <a:latin typeface="宋体" panose="02010600030101010101" pitchFamily="2" charset="-122"/>
                          <a:ea typeface="宋体" panose="02010600030101010101" pitchFamily="2" charset="-122"/>
                        </a:rPr>
                        <a:t>Pk≤100</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effectLst/>
                          <a:latin typeface="宋体" panose="02010600030101010101" pitchFamily="2" charset="-122"/>
                          <a:ea typeface="宋体" panose="02010600030101010101" pitchFamily="2" charset="-122"/>
                        </a:rPr>
                        <a:t>100&lt; Pk≤200</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effectLst/>
                          <a:latin typeface="宋体" panose="02010600030101010101" pitchFamily="2" charset="-122"/>
                          <a:ea typeface="宋体" panose="02010600030101010101" pitchFamily="2" charset="-122"/>
                        </a:rPr>
                        <a:t>200&lt;Pk≤300</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0201824"/>
                  </a:ext>
                </a:extLst>
              </a:tr>
              <a:tr h="330606">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混凝土基础</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effectLst/>
                          <a:latin typeface="宋体" panose="02010600030101010101" pitchFamily="2" charset="-122"/>
                          <a:ea typeface="宋体" panose="02010600030101010101" pitchFamily="2" charset="-122"/>
                        </a:rPr>
                        <a:t>C15</a:t>
                      </a:r>
                      <a:r>
                        <a:rPr lang="zh-CN" altLang="en-US" sz="1600" b="0" i="0" u="none" strike="noStrike" dirty="0">
                          <a:solidFill>
                            <a:srgbClr val="000000"/>
                          </a:solidFill>
                          <a:effectLst/>
                          <a:latin typeface="宋体" panose="02010600030101010101" pitchFamily="2" charset="-122"/>
                          <a:ea typeface="宋体" panose="02010600030101010101" pitchFamily="2" charset="-122"/>
                        </a:rPr>
                        <a:t>混凝土</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1 : 1.00</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1 : 1.00</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1 : 1.25</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46704128"/>
                  </a:ext>
                </a:extLst>
              </a:tr>
              <a:tr h="335474">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毛石混凝土基础</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effectLst/>
                          <a:latin typeface="宋体" panose="02010600030101010101" pitchFamily="2" charset="-122"/>
                          <a:ea typeface="宋体" panose="02010600030101010101" pitchFamily="2" charset="-122"/>
                        </a:rPr>
                        <a:t>C15</a:t>
                      </a:r>
                      <a:r>
                        <a:rPr lang="zh-CN" altLang="en-US" sz="1600" b="0" i="0" u="none" strike="noStrike" dirty="0">
                          <a:solidFill>
                            <a:srgbClr val="000000"/>
                          </a:solidFill>
                          <a:effectLst/>
                          <a:latin typeface="宋体" panose="02010600030101010101" pitchFamily="2" charset="-122"/>
                          <a:ea typeface="宋体" panose="02010600030101010101" pitchFamily="2" charset="-122"/>
                        </a:rPr>
                        <a:t>混凝土</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1 :1.00</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1 : 1.25</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1 : 1.50</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6121157"/>
                  </a:ext>
                </a:extLst>
              </a:tr>
              <a:tr h="330606">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砖基础</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砖不低于</a:t>
                      </a:r>
                      <a:r>
                        <a:rPr lang="en-US" altLang="zh-CN" sz="1600" b="0" i="0" u="none" strike="noStrike" dirty="0">
                          <a:solidFill>
                            <a:srgbClr val="000000"/>
                          </a:solidFill>
                          <a:effectLst/>
                          <a:latin typeface="宋体" panose="02010600030101010101" pitchFamily="2" charset="-122"/>
                          <a:ea typeface="宋体" panose="02010600030101010101" pitchFamily="2" charset="-122"/>
                        </a:rPr>
                        <a:t>MU10</a:t>
                      </a:r>
                      <a:r>
                        <a:rPr lang="zh-CN" altLang="en-US" sz="1600" b="0" i="0" u="none" strike="noStrike" dirty="0">
                          <a:solidFill>
                            <a:srgbClr val="000000"/>
                          </a:solidFill>
                          <a:effectLst/>
                          <a:latin typeface="宋体" panose="02010600030101010101" pitchFamily="2" charset="-122"/>
                          <a:ea typeface="宋体" panose="02010600030101010101" pitchFamily="2" charset="-122"/>
                        </a:rPr>
                        <a:t>、砂浆不低于</a:t>
                      </a:r>
                      <a:r>
                        <a:rPr lang="en-US" altLang="zh-CN" sz="1600" b="0" i="0" u="none" strike="noStrike" dirty="0">
                          <a:solidFill>
                            <a:srgbClr val="000000"/>
                          </a:solidFill>
                          <a:effectLst/>
                          <a:latin typeface="宋体" panose="02010600030101010101" pitchFamily="2" charset="-122"/>
                          <a:ea typeface="宋体" panose="02010600030101010101" pitchFamily="2" charset="-122"/>
                        </a:rPr>
                        <a:t>M5</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1 : 1.50</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1 : 1.50</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1 : 1.50</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2389540"/>
                  </a:ext>
                </a:extLst>
              </a:tr>
              <a:tr h="330606">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毛石基础</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砂浆不低于</a:t>
                      </a:r>
                      <a:r>
                        <a:rPr lang="en-US" sz="1600" b="0" i="0" u="none" strike="noStrike" dirty="0">
                          <a:solidFill>
                            <a:srgbClr val="000000"/>
                          </a:solidFill>
                          <a:effectLst/>
                          <a:latin typeface="宋体" panose="02010600030101010101" pitchFamily="2" charset="-122"/>
                          <a:ea typeface="宋体" panose="02010600030101010101" pitchFamily="2" charset="-122"/>
                        </a:rPr>
                        <a:t>M5</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1 : 1.25</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1 : 1.50</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81494809"/>
                  </a:ext>
                </a:extLst>
              </a:tr>
              <a:tr h="833374">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灰土基础</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体积比为</a:t>
                      </a:r>
                      <a:r>
                        <a:rPr lang="en-US" altLang="zh-CN" sz="1600" b="0" i="0" u="none" strike="noStrike">
                          <a:solidFill>
                            <a:srgbClr val="000000"/>
                          </a:solidFill>
                          <a:effectLst/>
                          <a:latin typeface="宋体" panose="02010600030101010101" pitchFamily="2" charset="-122"/>
                          <a:ea typeface="宋体" panose="02010600030101010101" pitchFamily="2" charset="-122"/>
                        </a:rPr>
                        <a:t>3 : 7</a:t>
                      </a:r>
                      <a:r>
                        <a:rPr lang="zh-CN" altLang="en-US" sz="1600" b="0" i="0" u="none" strike="noStrike">
                          <a:solidFill>
                            <a:srgbClr val="000000"/>
                          </a:solidFill>
                          <a:effectLst/>
                          <a:latin typeface="宋体" panose="02010600030101010101" pitchFamily="2" charset="-122"/>
                          <a:ea typeface="宋体" panose="02010600030101010101" pitchFamily="2" charset="-122"/>
                        </a:rPr>
                        <a:t>或</a:t>
                      </a:r>
                      <a:r>
                        <a:rPr lang="en-US" altLang="zh-CN" sz="1600" b="0" i="0" u="none" strike="noStrike">
                          <a:solidFill>
                            <a:srgbClr val="000000"/>
                          </a:solidFill>
                          <a:effectLst/>
                          <a:latin typeface="宋体" panose="02010600030101010101" pitchFamily="2" charset="-122"/>
                          <a:ea typeface="宋体" panose="02010600030101010101" pitchFamily="2" charset="-122"/>
                        </a:rPr>
                        <a:t>2:8</a:t>
                      </a:r>
                      <a:r>
                        <a:rPr lang="zh-CN" altLang="en-US" sz="1600" b="0" i="0" u="none" strike="noStrike">
                          <a:solidFill>
                            <a:srgbClr val="000000"/>
                          </a:solidFill>
                          <a:effectLst/>
                          <a:latin typeface="宋体" panose="02010600030101010101" pitchFamily="2" charset="-122"/>
                          <a:ea typeface="宋体" panose="02010600030101010101" pitchFamily="2" charset="-122"/>
                        </a:rPr>
                        <a:t>的灰土，其</a:t>
                      </a:r>
                      <a:br>
                        <a:rPr lang="zh-CN" altLang="en-US" sz="1600" b="0" i="0" u="none" strike="noStrike">
                          <a:solidFill>
                            <a:srgbClr val="000000"/>
                          </a:solidFill>
                          <a:effectLst/>
                          <a:latin typeface="宋体" panose="02010600030101010101" pitchFamily="2" charset="-122"/>
                          <a:ea typeface="宋体" panose="02010600030101010101" pitchFamily="2" charset="-122"/>
                        </a:rPr>
                      </a:br>
                      <a:r>
                        <a:rPr lang="zh-CN" altLang="en-US" sz="1600" b="0" i="0" u="none" strike="noStrike">
                          <a:solidFill>
                            <a:srgbClr val="000000"/>
                          </a:solidFill>
                          <a:effectLst/>
                          <a:latin typeface="宋体" panose="02010600030101010101" pitchFamily="2" charset="-122"/>
                          <a:ea typeface="宋体" panose="02010600030101010101" pitchFamily="2" charset="-122"/>
                        </a:rPr>
                        <a:t>最小干密度</a:t>
                      </a:r>
                      <a:r>
                        <a:rPr lang="en-US" altLang="zh-CN" sz="1600" b="0" i="0" u="none" strike="noStrike">
                          <a:solidFill>
                            <a:srgbClr val="000000"/>
                          </a:solidFill>
                          <a:effectLst/>
                          <a:latin typeface="宋体" panose="02010600030101010101" pitchFamily="2" charset="-122"/>
                          <a:ea typeface="宋体" panose="02010600030101010101" pitchFamily="2" charset="-122"/>
                        </a:rPr>
                        <a:t>:</a:t>
                      </a:r>
                      <a:r>
                        <a:rPr lang="zh-CN" altLang="en-US" sz="1600" b="0" i="0" u="none" strike="noStrike">
                          <a:solidFill>
                            <a:srgbClr val="000000"/>
                          </a:solidFill>
                          <a:effectLst/>
                          <a:latin typeface="宋体" panose="02010600030101010101" pitchFamily="2" charset="-122"/>
                          <a:ea typeface="宋体" panose="02010600030101010101" pitchFamily="2" charset="-122"/>
                        </a:rPr>
                        <a:t>粉土</a:t>
                      </a:r>
                      <a:r>
                        <a:rPr lang="en-US" altLang="zh-CN" sz="1600" b="0" i="0" u="none" strike="noStrike">
                          <a:solidFill>
                            <a:srgbClr val="000000"/>
                          </a:solidFill>
                          <a:effectLst/>
                          <a:latin typeface="宋体" panose="02010600030101010101" pitchFamily="2" charset="-122"/>
                          <a:ea typeface="宋体" panose="02010600030101010101" pitchFamily="2" charset="-122"/>
                        </a:rPr>
                        <a:t>1 550kg/m</a:t>
                      </a:r>
                      <a:r>
                        <a:rPr lang="en-US" altLang="zh-CN" sz="1600" b="0" i="0" u="none" strike="noStrike" baseline="30000">
                          <a:solidFill>
                            <a:srgbClr val="000000"/>
                          </a:solidFill>
                          <a:effectLst/>
                          <a:latin typeface="宋体" panose="02010600030101010101" pitchFamily="2" charset="-122"/>
                          <a:ea typeface="宋体" panose="02010600030101010101" pitchFamily="2" charset="-122"/>
                        </a:rPr>
                        <a:t>3</a:t>
                      </a:r>
                      <a:r>
                        <a:rPr lang="en-US" altLang="zh-CN" sz="1600" b="0" i="0" u="none" strike="noStrike">
                          <a:solidFill>
                            <a:srgbClr val="000000"/>
                          </a:solidFill>
                          <a:effectLst/>
                          <a:latin typeface="宋体" panose="02010600030101010101" pitchFamily="2" charset="-122"/>
                          <a:ea typeface="宋体" panose="02010600030101010101" pitchFamily="2" charset="-122"/>
                        </a:rPr>
                        <a:t>,</a:t>
                      </a:r>
                      <a:r>
                        <a:rPr lang="zh-CN" altLang="en-US" sz="1600" b="0" i="0" u="none" strike="noStrike">
                          <a:solidFill>
                            <a:srgbClr val="000000"/>
                          </a:solidFill>
                          <a:effectLst/>
                          <a:latin typeface="宋体" panose="02010600030101010101" pitchFamily="2" charset="-122"/>
                          <a:ea typeface="宋体" panose="02010600030101010101" pitchFamily="2" charset="-122"/>
                        </a:rPr>
                        <a:t>粉质</a:t>
                      </a:r>
                      <a:br>
                        <a:rPr lang="zh-CN" altLang="en-US" sz="1600" b="0" i="0" u="none" strike="noStrike">
                          <a:solidFill>
                            <a:srgbClr val="000000"/>
                          </a:solidFill>
                          <a:effectLst/>
                          <a:latin typeface="宋体" panose="02010600030101010101" pitchFamily="2" charset="-122"/>
                          <a:ea typeface="宋体" panose="02010600030101010101" pitchFamily="2" charset="-122"/>
                        </a:rPr>
                      </a:br>
                      <a:r>
                        <a:rPr lang="zh-CN" altLang="en-US" sz="1600" b="0" i="0" u="none" strike="noStrike">
                          <a:solidFill>
                            <a:srgbClr val="000000"/>
                          </a:solidFill>
                          <a:effectLst/>
                          <a:latin typeface="宋体" panose="02010600030101010101" pitchFamily="2" charset="-122"/>
                          <a:ea typeface="宋体" panose="02010600030101010101" pitchFamily="2" charset="-122"/>
                        </a:rPr>
                        <a:t>黏土</a:t>
                      </a:r>
                      <a:r>
                        <a:rPr lang="en-US" altLang="zh-CN" sz="1600" b="0" i="0" u="none" strike="noStrike">
                          <a:solidFill>
                            <a:srgbClr val="000000"/>
                          </a:solidFill>
                          <a:effectLst/>
                          <a:latin typeface="宋体" panose="02010600030101010101" pitchFamily="2" charset="-122"/>
                          <a:ea typeface="宋体" panose="02010600030101010101" pitchFamily="2" charset="-122"/>
                        </a:rPr>
                        <a:t>1 500kg/m</a:t>
                      </a:r>
                      <a:r>
                        <a:rPr lang="en-US" altLang="zh-CN" sz="1600" b="0" i="0" u="none" strike="noStrike" baseline="30000">
                          <a:solidFill>
                            <a:srgbClr val="000000"/>
                          </a:solidFill>
                          <a:effectLst/>
                          <a:latin typeface="宋体" panose="02010600030101010101" pitchFamily="2" charset="-122"/>
                          <a:ea typeface="宋体" panose="02010600030101010101" pitchFamily="2" charset="-122"/>
                        </a:rPr>
                        <a:t>3</a:t>
                      </a:r>
                      <a:r>
                        <a:rPr lang="zh-CN" altLang="en-US" sz="1600" b="0" i="0" u="none" strike="noStrike">
                          <a:solidFill>
                            <a:srgbClr val="000000"/>
                          </a:solidFill>
                          <a:effectLst/>
                          <a:latin typeface="宋体" panose="02010600030101010101" pitchFamily="2" charset="-122"/>
                          <a:ea typeface="宋体" panose="02010600030101010101" pitchFamily="2" charset="-122"/>
                        </a:rPr>
                        <a:t>，黏土</a:t>
                      </a:r>
                      <a:r>
                        <a:rPr lang="en-US" altLang="zh-CN" sz="1600" b="0" i="0" u="none" strike="noStrike">
                          <a:solidFill>
                            <a:srgbClr val="000000"/>
                          </a:solidFill>
                          <a:effectLst/>
                          <a:latin typeface="宋体" panose="02010600030101010101" pitchFamily="2" charset="-122"/>
                          <a:ea typeface="宋体" panose="02010600030101010101" pitchFamily="2" charset="-122"/>
                        </a:rPr>
                        <a:t>1 450kg/m</a:t>
                      </a:r>
                      <a:r>
                        <a:rPr lang="en-US" altLang="zh-CN" sz="1600" b="0" i="0" u="none" strike="noStrike" baseline="30000">
                          <a:solidFill>
                            <a:srgbClr val="000000"/>
                          </a:solidFill>
                          <a:effectLst/>
                          <a:latin typeface="宋体" panose="02010600030101010101" pitchFamily="2" charset="-122"/>
                          <a:ea typeface="宋体" panose="02010600030101010101" pitchFamily="2" charset="-122"/>
                        </a:rPr>
                        <a:t>3</a:t>
                      </a:r>
                      <a:endParaRPr lang="zh-CN" altLang="en-US" sz="1600" b="0" i="0" u="none" strike="noStrike">
                        <a:solidFill>
                          <a:srgbClr val="000000"/>
                        </a:solidFill>
                        <a:effectLst/>
                        <a:latin typeface="宋体" panose="02010600030101010101" pitchFamily="2" charset="-122"/>
                        <a:ea typeface="宋体" panose="02010600030101010101" pitchFamily="2" charset="-122"/>
                      </a:endParaRP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effectLst/>
                          <a:latin typeface="宋体" panose="02010600030101010101" pitchFamily="2" charset="-122"/>
                          <a:ea typeface="宋体" panose="02010600030101010101" pitchFamily="2" charset="-122"/>
                        </a:rPr>
                        <a:t>1 : 1.25</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effectLst/>
                          <a:latin typeface="宋体" panose="02010600030101010101" pitchFamily="2" charset="-122"/>
                          <a:ea typeface="宋体" panose="02010600030101010101" pitchFamily="2" charset="-122"/>
                        </a:rPr>
                        <a:t>1 : 1.50</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16457169"/>
                  </a:ext>
                </a:extLst>
              </a:tr>
              <a:tr h="833374">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三合土基础</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体积比</a:t>
                      </a:r>
                      <a:r>
                        <a:rPr lang="en-US" altLang="zh-CN" sz="1600" b="0" i="0" u="none" strike="noStrike">
                          <a:solidFill>
                            <a:srgbClr val="000000"/>
                          </a:solidFill>
                          <a:effectLst/>
                          <a:latin typeface="宋体" panose="02010600030101010101" pitchFamily="2" charset="-122"/>
                          <a:ea typeface="宋体" panose="02010600030101010101" pitchFamily="2" charset="-122"/>
                        </a:rPr>
                        <a:t>1:2:4~1:3:6(</a:t>
                      </a:r>
                      <a:r>
                        <a:rPr lang="zh-CN" altLang="en-US" sz="1600" b="0" i="0" u="none" strike="noStrike">
                          <a:solidFill>
                            <a:srgbClr val="000000"/>
                          </a:solidFill>
                          <a:effectLst/>
                          <a:latin typeface="宋体" panose="02010600030101010101" pitchFamily="2" charset="-122"/>
                          <a:ea typeface="宋体" panose="02010600030101010101" pitchFamily="2" charset="-122"/>
                        </a:rPr>
                        <a:t>石灰</a:t>
                      </a:r>
                      <a:r>
                        <a:rPr lang="en-US" altLang="zh-CN" sz="1600" b="0" i="0" u="none" strike="noStrike">
                          <a:solidFill>
                            <a:srgbClr val="000000"/>
                          </a:solidFill>
                          <a:effectLst/>
                          <a:latin typeface="宋体" panose="02010600030101010101" pitchFamily="2" charset="-122"/>
                          <a:ea typeface="宋体" panose="02010600030101010101" pitchFamily="2" charset="-122"/>
                        </a:rPr>
                        <a:t>:</a:t>
                      </a:r>
                      <a:br>
                        <a:rPr lang="en-US" altLang="zh-CN" sz="1600" b="0" i="0" u="none" strike="noStrike">
                          <a:solidFill>
                            <a:srgbClr val="000000"/>
                          </a:solidFill>
                          <a:effectLst/>
                          <a:latin typeface="宋体" panose="02010600030101010101" pitchFamily="2" charset="-122"/>
                          <a:ea typeface="宋体" panose="02010600030101010101" pitchFamily="2" charset="-122"/>
                        </a:rPr>
                      </a:br>
                      <a:r>
                        <a:rPr lang="zh-CN" altLang="en-US" sz="1600" b="0" i="0" u="none" strike="noStrike">
                          <a:solidFill>
                            <a:srgbClr val="000000"/>
                          </a:solidFill>
                          <a:effectLst/>
                          <a:latin typeface="宋体" panose="02010600030101010101" pitchFamily="2" charset="-122"/>
                          <a:ea typeface="宋体" panose="02010600030101010101" pitchFamily="2" charset="-122"/>
                        </a:rPr>
                        <a:t>砂</a:t>
                      </a:r>
                      <a:r>
                        <a:rPr lang="en-US" altLang="zh-CN" sz="1600" b="0" i="0" u="none" strike="noStrike">
                          <a:solidFill>
                            <a:srgbClr val="000000"/>
                          </a:solidFill>
                          <a:effectLst/>
                          <a:latin typeface="宋体" panose="02010600030101010101" pitchFamily="2" charset="-122"/>
                          <a:ea typeface="宋体" panose="02010600030101010101" pitchFamily="2" charset="-122"/>
                        </a:rPr>
                        <a:t>:</a:t>
                      </a:r>
                      <a:r>
                        <a:rPr lang="zh-CN" altLang="en-US" sz="1600" b="0" i="0" u="none" strike="noStrike">
                          <a:solidFill>
                            <a:srgbClr val="000000"/>
                          </a:solidFill>
                          <a:effectLst/>
                          <a:latin typeface="宋体" panose="02010600030101010101" pitchFamily="2" charset="-122"/>
                          <a:ea typeface="宋体" panose="02010600030101010101" pitchFamily="2" charset="-122"/>
                        </a:rPr>
                        <a:t>骨料</a:t>
                      </a:r>
                      <a:r>
                        <a:rPr lang="en-US" altLang="zh-CN" sz="1600" b="0" i="0" u="none" strike="noStrike">
                          <a:solidFill>
                            <a:srgbClr val="000000"/>
                          </a:solidFill>
                          <a:effectLst/>
                          <a:latin typeface="宋体" panose="02010600030101010101" pitchFamily="2" charset="-122"/>
                          <a:ea typeface="宋体" panose="02010600030101010101" pitchFamily="2" charset="-122"/>
                        </a:rPr>
                        <a:t>)</a:t>
                      </a:r>
                      <a:r>
                        <a:rPr lang="zh-CN" altLang="en-US" sz="1600" b="0" i="0" u="none" strike="noStrike">
                          <a:solidFill>
                            <a:srgbClr val="000000"/>
                          </a:solidFill>
                          <a:effectLst/>
                          <a:latin typeface="宋体" panose="02010600030101010101" pitchFamily="2" charset="-122"/>
                          <a:ea typeface="宋体" panose="02010600030101010101" pitchFamily="2" charset="-122"/>
                        </a:rPr>
                        <a:t>，每层约虚铺</a:t>
                      </a:r>
                      <a:r>
                        <a:rPr lang="en-US" altLang="zh-CN" sz="1600" b="0" i="0" u="none" strike="noStrike">
                          <a:solidFill>
                            <a:srgbClr val="000000"/>
                          </a:solidFill>
                          <a:effectLst/>
                          <a:latin typeface="宋体" panose="02010600030101010101" pitchFamily="2" charset="-122"/>
                          <a:ea typeface="宋体" panose="02010600030101010101" pitchFamily="2" charset="-122"/>
                        </a:rPr>
                        <a:t>220mm</a:t>
                      </a:r>
                      <a:r>
                        <a:rPr lang="zh-CN" altLang="en-US" sz="1600" b="0" i="0" u="none" strike="noStrike">
                          <a:solidFill>
                            <a:srgbClr val="000000"/>
                          </a:solidFill>
                          <a:effectLst/>
                          <a:latin typeface="宋体" panose="02010600030101010101" pitchFamily="2" charset="-122"/>
                          <a:ea typeface="宋体" panose="02010600030101010101" pitchFamily="2" charset="-122"/>
                        </a:rPr>
                        <a:t>，夯</a:t>
                      </a:r>
                      <a:br>
                        <a:rPr lang="zh-CN" altLang="en-US" sz="1600" b="0" i="0" u="none" strike="noStrike">
                          <a:solidFill>
                            <a:srgbClr val="000000"/>
                          </a:solidFill>
                          <a:effectLst/>
                          <a:latin typeface="宋体" panose="02010600030101010101" pitchFamily="2" charset="-122"/>
                          <a:ea typeface="宋体" panose="02010600030101010101" pitchFamily="2" charset="-122"/>
                        </a:rPr>
                      </a:br>
                      <a:r>
                        <a:rPr lang="zh-CN" altLang="en-US" sz="1600" b="0" i="0" u="none" strike="noStrike">
                          <a:solidFill>
                            <a:srgbClr val="000000"/>
                          </a:solidFill>
                          <a:effectLst/>
                          <a:latin typeface="宋体" panose="02010600030101010101" pitchFamily="2" charset="-122"/>
                          <a:ea typeface="宋体" panose="02010600030101010101" pitchFamily="2" charset="-122"/>
                        </a:rPr>
                        <a:t>至</a:t>
                      </a:r>
                      <a:r>
                        <a:rPr lang="en-US" altLang="zh-CN" sz="1600" b="0" i="0" u="none" strike="noStrike">
                          <a:solidFill>
                            <a:srgbClr val="000000"/>
                          </a:solidFill>
                          <a:effectLst/>
                          <a:latin typeface="宋体" panose="02010600030101010101" pitchFamily="2" charset="-122"/>
                          <a:ea typeface="宋体" panose="02010600030101010101" pitchFamily="2" charset="-122"/>
                        </a:rPr>
                        <a:t>150mm</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01:01.5</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effectLst/>
                          <a:latin typeface="宋体" panose="02010600030101010101" pitchFamily="2" charset="-122"/>
                          <a:ea typeface="宋体" panose="02010600030101010101" pitchFamily="2" charset="-122"/>
                        </a:rPr>
                        <a:t>1 : 2.00</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00100044"/>
                  </a:ext>
                </a:extLst>
              </a:tr>
            </a:tbl>
          </a:graphicData>
        </a:graphic>
      </p:graphicFrame>
    </p:spTree>
    <p:extLst>
      <p:ext uri="{BB962C8B-B14F-4D97-AF65-F5344CB8AC3E}">
        <p14:creationId xmlns:p14="http://schemas.microsoft.com/office/powerpoint/2010/main" val="287044955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p:cNvSpPr/>
          <p:nvPr/>
        </p:nvSpPr>
        <p:spPr>
          <a:xfrm>
            <a:off x="1157785" y="1234667"/>
            <a:ext cx="1335622" cy="369332"/>
          </a:xfrm>
          <a:prstGeom prst="rect">
            <a:avLst/>
          </a:prstGeom>
        </p:spPr>
        <p:txBody>
          <a:bodyPr wrap="none">
            <a:spAutoFit/>
          </a:bodyPr>
          <a:lstStyle/>
          <a:p>
            <a:r>
              <a:rPr lang="en-US" altLang="zh-CN" dirty="0">
                <a:solidFill>
                  <a:srgbClr val="0070C0"/>
                </a:solidFill>
              </a:rPr>
              <a:t>2. </a:t>
            </a:r>
            <a:r>
              <a:rPr lang="zh-CN" altLang="en-US" dirty="0">
                <a:solidFill>
                  <a:srgbClr val="0070C0"/>
                </a:solidFill>
              </a:rPr>
              <a:t>工作项目</a:t>
            </a:r>
          </a:p>
        </p:txBody>
      </p:sp>
      <p:sp>
        <p:nvSpPr>
          <p:cNvPr id="16" name="矩形 15"/>
          <p:cNvSpPr/>
          <p:nvPr/>
        </p:nvSpPr>
        <p:spPr>
          <a:xfrm>
            <a:off x="1246910" y="1946504"/>
            <a:ext cx="5120640" cy="2308324"/>
          </a:xfrm>
          <a:prstGeom prst="rect">
            <a:avLst/>
          </a:prstGeom>
        </p:spPr>
        <p:txBody>
          <a:bodyPr wrap="square">
            <a:spAutoFit/>
          </a:bodyPr>
          <a:lstStyle/>
          <a:p>
            <a:pPr>
              <a:lnSpc>
                <a:spcPct val="150000"/>
              </a:lnSpc>
            </a:pPr>
            <a:r>
              <a:rPr lang="zh-CN" altLang="en-US" sz="1600" dirty="0"/>
              <a:t>（</a:t>
            </a:r>
            <a:r>
              <a:rPr lang="en-US" altLang="zh-CN" sz="1600" dirty="0"/>
              <a:t>1</a:t>
            </a:r>
            <a:r>
              <a:rPr lang="zh-CN" altLang="en-US" sz="1600" dirty="0"/>
              <a:t>）施工前期准备。</a:t>
            </a:r>
          </a:p>
          <a:p>
            <a:pPr>
              <a:lnSpc>
                <a:spcPct val="150000"/>
              </a:lnSpc>
            </a:pPr>
            <a:r>
              <a:rPr lang="zh-CN" altLang="en-US" sz="1600" dirty="0"/>
              <a:t>（</a:t>
            </a:r>
            <a:r>
              <a:rPr lang="en-US" altLang="zh-CN" sz="1600" dirty="0"/>
              <a:t>2</a:t>
            </a:r>
            <a:r>
              <a:rPr lang="zh-CN" altLang="en-US" sz="1600" dirty="0"/>
              <a:t>）施工工艺流程规划。</a:t>
            </a:r>
          </a:p>
          <a:p>
            <a:pPr>
              <a:lnSpc>
                <a:spcPct val="150000"/>
              </a:lnSpc>
            </a:pPr>
            <a:r>
              <a:rPr lang="zh-CN" altLang="en-US" sz="1600" dirty="0"/>
              <a:t>（</a:t>
            </a:r>
            <a:r>
              <a:rPr lang="en-US" altLang="zh-CN" sz="1600" dirty="0"/>
              <a:t>3</a:t>
            </a:r>
            <a:r>
              <a:rPr lang="zh-CN" altLang="en-US" sz="1600" dirty="0"/>
              <a:t>）施工组织实施。</a:t>
            </a:r>
          </a:p>
          <a:p>
            <a:pPr>
              <a:lnSpc>
                <a:spcPct val="150000"/>
              </a:lnSpc>
            </a:pPr>
            <a:r>
              <a:rPr lang="zh-CN" altLang="en-US" sz="1600" dirty="0"/>
              <a:t>（</a:t>
            </a:r>
            <a:r>
              <a:rPr lang="en-US" altLang="zh-CN" sz="1600" dirty="0"/>
              <a:t>4</a:t>
            </a:r>
            <a:r>
              <a:rPr lang="zh-CN" altLang="en-US" sz="1600" dirty="0"/>
              <a:t>）施工质量与安全控制。</a:t>
            </a:r>
          </a:p>
          <a:p>
            <a:pPr>
              <a:lnSpc>
                <a:spcPct val="150000"/>
              </a:lnSpc>
            </a:pPr>
            <a:r>
              <a:rPr lang="zh-CN" altLang="en-US" sz="1600" dirty="0"/>
              <a:t>（</a:t>
            </a:r>
            <a:r>
              <a:rPr lang="en-US" altLang="zh-CN" sz="1600" dirty="0"/>
              <a:t>5</a:t>
            </a:r>
            <a:r>
              <a:rPr lang="zh-CN" altLang="en-US" sz="1600" dirty="0"/>
              <a:t>）工程检验与评价。</a:t>
            </a:r>
          </a:p>
          <a:p>
            <a:pPr>
              <a:lnSpc>
                <a:spcPct val="150000"/>
              </a:lnSpc>
            </a:pPr>
            <a:r>
              <a:rPr lang="zh-CN" altLang="en-US" sz="1600" dirty="0"/>
              <a:t>（</a:t>
            </a:r>
            <a:r>
              <a:rPr lang="en-US" altLang="zh-CN" sz="1600" dirty="0"/>
              <a:t>6</a:t>
            </a:r>
            <a:r>
              <a:rPr lang="zh-CN" altLang="en-US" sz="1600" dirty="0"/>
              <a:t>）工程资料整理。</a:t>
            </a:r>
          </a:p>
        </p:txBody>
      </p:sp>
    </p:spTree>
    <p:extLst>
      <p:ext uri="{BB962C8B-B14F-4D97-AF65-F5344CB8AC3E}">
        <p14:creationId xmlns:p14="http://schemas.microsoft.com/office/powerpoint/2010/main" val="50708994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p:cNvSpPr/>
          <p:nvPr/>
        </p:nvSpPr>
        <p:spPr>
          <a:xfrm>
            <a:off x="1157785" y="1234667"/>
            <a:ext cx="1335622" cy="369332"/>
          </a:xfrm>
          <a:prstGeom prst="rect">
            <a:avLst/>
          </a:prstGeom>
        </p:spPr>
        <p:txBody>
          <a:bodyPr wrap="none">
            <a:spAutoFit/>
          </a:bodyPr>
          <a:lstStyle/>
          <a:p>
            <a:r>
              <a:rPr lang="en-US" altLang="zh-CN" dirty="0">
                <a:solidFill>
                  <a:srgbClr val="0070C0"/>
                </a:solidFill>
              </a:rPr>
              <a:t>3. </a:t>
            </a:r>
            <a:r>
              <a:rPr lang="zh-CN" altLang="en-US" dirty="0">
                <a:solidFill>
                  <a:srgbClr val="0070C0"/>
                </a:solidFill>
              </a:rPr>
              <a:t>工作手段</a:t>
            </a:r>
          </a:p>
        </p:txBody>
      </p:sp>
      <p:sp>
        <p:nvSpPr>
          <p:cNvPr id="16" name="矩形 15"/>
          <p:cNvSpPr/>
          <p:nvPr/>
        </p:nvSpPr>
        <p:spPr>
          <a:xfrm>
            <a:off x="1157785" y="1603999"/>
            <a:ext cx="10341032" cy="1200329"/>
          </a:xfrm>
          <a:prstGeom prst="rect">
            <a:avLst/>
          </a:prstGeom>
        </p:spPr>
        <p:txBody>
          <a:bodyPr wrap="square">
            <a:spAutoFit/>
          </a:bodyPr>
          <a:lstStyle/>
          <a:p>
            <a:pPr>
              <a:lnSpc>
                <a:spcPct val="150000"/>
              </a:lnSpc>
            </a:pPr>
            <a:r>
              <a:rPr lang="en-US" altLang="zh-CN" sz="1600" dirty="0"/>
              <a:t>《</a:t>
            </a:r>
            <a:r>
              <a:rPr lang="zh-CN" altLang="en-US" sz="1600" dirty="0"/>
              <a:t>建筑地基基础设计规范</a:t>
            </a:r>
            <a:r>
              <a:rPr lang="en-US" altLang="zh-CN" sz="1600" dirty="0"/>
              <a:t>》</a:t>
            </a:r>
            <a:r>
              <a:rPr lang="zh-CN" altLang="en-US" sz="1600" dirty="0"/>
              <a:t>（</a:t>
            </a:r>
            <a:r>
              <a:rPr lang="en-US" altLang="zh-CN" sz="1600" dirty="0"/>
              <a:t>GB 50007—2011</a:t>
            </a:r>
            <a:r>
              <a:rPr lang="zh-CN" altLang="en-US" sz="1600" dirty="0"/>
              <a:t>）、</a:t>
            </a:r>
            <a:r>
              <a:rPr lang="en-US" altLang="zh-CN" sz="1600" dirty="0"/>
              <a:t>《</a:t>
            </a:r>
            <a:r>
              <a:rPr lang="zh-CN" altLang="en-US" sz="1600" dirty="0"/>
              <a:t>建筑地基基础工程施工质量验收规</a:t>
            </a:r>
          </a:p>
          <a:p>
            <a:pPr>
              <a:lnSpc>
                <a:spcPct val="150000"/>
              </a:lnSpc>
            </a:pPr>
            <a:r>
              <a:rPr lang="zh-CN" altLang="en-US" sz="1600" dirty="0"/>
              <a:t>范</a:t>
            </a:r>
            <a:r>
              <a:rPr lang="en-US" altLang="zh-CN" sz="1600" dirty="0"/>
              <a:t>》</a:t>
            </a:r>
            <a:r>
              <a:rPr lang="zh-CN" altLang="en-US" sz="1600" dirty="0"/>
              <a:t>（</a:t>
            </a:r>
            <a:r>
              <a:rPr lang="en-US" altLang="zh-CN" sz="1600" dirty="0"/>
              <a:t>GB 50202—2002</a:t>
            </a:r>
            <a:r>
              <a:rPr lang="zh-CN" altLang="en-US" sz="1600" dirty="0"/>
              <a:t>）、场地工程地质勘察报告、基础施工图、混凝土、钢筋、模板、</a:t>
            </a:r>
          </a:p>
          <a:p>
            <a:pPr>
              <a:lnSpc>
                <a:spcPct val="150000"/>
              </a:lnSpc>
            </a:pPr>
            <a:r>
              <a:rPr lang="zh-CN" altLang="en-US" sz="1600" dirty="0"/>
              <a:t>振捣器、测量仪器、坡度尺、钢尺、铁锤、铁钉、铁锹、手推车、工程线等。</a:t>
            </a:r>
          </a:p>
        </p:txBody>
      </p:sp>
    </p:spTree>
    <p:extLst>
      <p:ext uri="{BB962C8B-B14F-4D97-AF65-F5344CB8AC3E}">
        <p14:creationId xmlns:p14="http://schemas.microsoft.com/office/powerpoint/2010/main" val="326470269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p:cNvSpPr/>
          <p:nvPr/>
        </p:nvSpPr>
        <p:spPr>
          <a:xfrm>
            <a:off x="1319573" y="1607949"/>
            <a:ext cx="1620957" cy="338554"/>
          </a:xfrm>
          <a:prstGeom prst="rect">
            <a:avLst/>
          </a:prstGeom>
        </p:spPr>
        <p:txBody>
          <a:bodyPr wrap="none">
            <a:spAutoFit/>
          </a:bodyPr>
          <a:lstStyle/>
          <a:p>
            <a:r>
              <a:rPr lang="zh-CN" altLang="en-US" sz="1600" dirty="0">
                <a:solidFill>
                  <a:srgbClr val="0070C0"/>
                </a:solidFill>
              </a:rPr>
              <a:t>（一）技术准备</a:t>
            </a:r>
          </a:p>
        </p:txBody>
      </p:sp>
      <p:sp>
        <p:nvSpPr>
          <p:cNvPr id="16" name="矩形 15"/>
          <p:cNvSpPr/>
          <p:nvPr/>
        </p:nvSpPr>
        <p:spPr>
          <a:xfrm>
            <a:off x="1246909" y="1946504"/>
            <a:ext cx="10357657" cy="3785652"/>
          </a:xfrm>
          <a:prstGeom prst="rect">
            <a:avLst/>
          </a:prstGeom>
        </p:spPr>
        <p:txBody>
          <a:bodyPr wrap="square">
            <a:spAutoFit/>
          </a:bodyPr>
          <a:lstStyle/>
          <a:p>
            <a:pPr>
              <a:lnSpc>
                <a:spcPct val="150000"/>
              </a:lnSpc>
            </a:pPr>
            <a:r>
              <a:rPr lang="zh-CN" altLang="en-US" sz="1600" dirty="0"/>
              <a:t>收集并熟悉相关图纸及规范。</a:t>
            </a:r>
          </a:p>
          <a:p>
            <a:pPr>
              <a:lnSpc>
                <a:spcPct val="150000"/>
              </a:lnSpc>
            </a:pPr>
            <a:r>
              <a:rPr lang="zh-CN" altLang="en-US" sz="1600" dirty="0"/>
              <a:t>（</a:t>
            </a:r>
            <a:r>
              <a:rPr lang="en-US" altLang="zh-CN" sz="1600" dirty="0"/>
              <a:t>1</a:t>
            </a:r>
            <a:r>
              <a:rPr lang="zh-CN" altLang="en-US" sz="1600" dirty="0"/>
              <a:t>）收集地基勘探报告</a:t>
            </a:r>
            <a:r>
              <a:rPr lang="zh-CN" altLang="en-US" sz="1600" dirty="0" smtClean="0"/>
              <a:t>。（</a:t>
            </a:r>
            <a:r>
              <a:rPr lang="en-US" altLang="zh-CN" sz="1600" dirty="0"/>
              <a:t>2</a:t>
            </a:r>
            <a:r>
              <a:rPr lang="zh-CN" altLang="en-US" sz="1600" dirty="0"/>
              <a:t>）熟悉地基与基础工程施工质量验收规范。</a:t>
            </a:r>
          </a:p>
          <a:p>
            <a:pPr>
              <a:lnSpc>
                <a:spcPct val="150000"/>
              </a:lnSpc>
            </a:pPr>
            <a:r>
              <a:rPr lang="zh-CN" altLang="en-US" sz="1600" dirty="0" smtClean="0"/>
              <a:t>（</a:t>
            </a:r>
            <a:r>
              <a:rPr lang="en-US" altLang="zh-CN" sz="1600" dirty="0"/>
              <a:t>3</a:t>
            </a:r>
            <a:r>
              <a:rPr lang="zh-CN" altLang="en-US" sz="1600" dirty="0"/>
              <a:t>）熟悉基础工程施工图纸</a:t>
            </a:r>
            <a:r>
              <a:rPr lang="zh-CN" altLang="en-US" sz="1600" dirty="0" smtClean="0"/>
              <a:t>。（</a:t>
            </a:r>
            <a:r>
              <a:rPr lang="en-US" altLang="zh-CN" sz="1600" dirty="0"/>
              <a:t>4</a:t>
            </a:r>
            <a:r>
              <a:rPr lang="zh-CN" altLang="en-US" sz="1600" dirty="0"/>
              <a:t>）编制基础施工方案（包括模板工程、钢筋工程、混凝土浇筑）并报审批。</a:t>
            </a:r>
          </a:p>
          <a:p>
            <a:pPr>
              <a:lnSpc>
                <a:spcPct val="150000"/>
              </a:lnSpc>
            </a:pPr>
            <a:r>
              <a:rPr lang="zh-CN" altLang="en-US" sz="1600" dirty="0"/>
              <a:t>（</a:t>
            </a:r>
            <a:r>
              <a:rPr lang="en-US" altLang="zh-CN" sz="1600" dirty="0"/>
              <a:t>5</a:t>
            </a:r>
            <a:r>
              <a:rPr lang="zh-CN" altLang="en-US" sz="1600" dirty="0"/>
              <a:t>）根据施工方案确定模板种类，绘制模板加工图、各部位模板安装图。</a:t>
            </a:r>
          </a:p>
          <a:p>
            <a:pPr>
              <a:lnSpc>
                <a:spcPct val="150000"/>
              </a:lnSpc>
            </a:pPr>
            <a:r>
              <a:rPr lang="zh-CN" altLang="en-US" sz="1600" dirty="0"/>
              <a:t>（</a:t>
            </a:r>
            <a:r>
              <a:rPr lang="en-US" altLang="zh-CN" sz="1600" dirty="0"/>
              <a:t>6</a:t>
            </a:r>
            <a:r>
              <a:rPr lang="zh-CN" altLang="en-US" sz="1600" dirty="0"/>
              <a:t>）根据相关技术规范确定钢筋保护层厚度、纵向钢筋的锚固长度、钢筋</a:t>
            </a:r>
            <a:r>
              <a:rPr lang="zh-CN" altLang="en-US" sz="1600" dirty="0" smtClean="0"/>
              <a:t>连接方式（</a:t>
            </a:r>
            <a:r>
              <a:rPr lang="zh-CN" altLang="en-US" sz="1600" dirty="0"/>
              <a:t>应符合规范要求）。</a:t>
            </a:r>
          </a:p>
          <a:p>
            <a:pPr>
              <a:lnSpc>
                <a:spcPct val="150000"/>
              </a:lnSpc>
            </a:pPr>
            <a:r>
              <a:rPr lang="zh-CN" altLang="en-US" sz="1600" dirty="0"/>
              <a:t>（</a:t>
            </a:r>
            <a:r>
              <a:rPr lang="en-US" altLang="zh-CN" sz="1600" dirty="0"/>
              <a:t>7</a:t>
            </a:r>
            <a:r>
              <a:rPr lang="zh-CN" altLang="en-US" sz="1600" dirty="0"/>
              <a:t>）做好钢筋材质检验，并根据结构类型及钢筋编号，确定钢筋用量、确定下料</a:t>
            </a:r>
            <a:r>
              <a:rPr lang="zh-CN" altLang="en-US" sz="1600" dirty="0" smtClean="0"/>
              <a:t>长度</a:t>
            </a:r>
            <a:r>
              <a:rPr lang="zh-CN" altLang="en-US" sz="1600" dirty="0"/>
              <a:t>、组织钢筋下料。</a:t>
            </a:r>
          </a:p>
          <a:p>
            <a:pPr>
              <a:lnSpc>
                <a:spcPct val="150000"/>
              </a:lnSpc>
            </a:pPr>
            <a:r>
              <a:rPr lang="zh-CN" altLang="en-US" sz="1600" dirty="0"/>
              <a:t>（</a:t>
            </a:r>
            <a:r>
              <a:rPr lang="en-US" altLang="zh-CN" sz="1600" dirty="0"/>
              <a:t>8</a:t>
            </a:r>
            <a:r>
              <a:rPr lang="zh-CN" altLang="en-US" sz="1600" dirty="0"/>
              <a:t>）落实混凝土供应单位：若现场搅拌混凝土，应委托具有实验资质的实验室</a:t>
            </a:r>
            <a:r>
              <a:rPr lang="zh-CN" altLang="en-US" sz="1600" dirty="0" smtClean="0"/>
              <a:t>提供混凝土</a:t>
            </a:r>
            <a:r>
              <a:rPr lang="zh-CN" altLang="en-US" sz="1600" dirty="0"/>
              <a:t>配合比，并根据现场材料的含水率调整混凝土施工配合比；若使用商品混凝土</a:t>
            </a:r>
            <a:r>
              <a:rPr lang="zh-CN" altLang="en-US" sz="1600" dirty="0" smtClean="0"/>
              <a:t>，应</a:t>
            </a:r>
            <a:r>
              <a:rPr lang="zh-CN" altLang="en-US" sz="1600" dirty="0"/>
              <a:t>向供应站提出混凝土的技术要求。施工前，做好试块的留置计划和准备工作。</a:t>
            </a:r>
            <a:r>
              <a:rPr lang="zh-CN" altLang="en-US" sz="1600" dirty="0" smtClean="0"/>
              <a:t>混凝土</a:t>
            </a:r>
            <a:r>
              <a:rPr lang="zh-CN" altLang="en-US" sz="1600" dirty="0"/>
              <a:t>施工时，应有开盘鉴定和混凝土浇筑申请书。</a:t>
            </a:r>
          </a:p>
          <a:p>
            <a:pPr>
              <a:lnSpc>
                <a:spcPct val="150000"/>
              </a:lnSpc>
            </a:pPr>
            <a:r>
              <a:rPr lang="zh-CN" altLang="en-US" sz="1600" dirty="0"/>
              <a:t>（</a:t>
            </a:r>
            <a:r>
              <a:rPr lang="en-US" altLang="zh-CN" sz="1600" dirty="0"/>
              <a:t>9</a:t>
            </a:r>
            <a:r>
              <a:rPr lang="zh-CN" altLang="en-US" sz="1600" dirty="0"/>
              <a:t>）做好施工前的技术交底。</a:t>
            </a:r>
          </a:p>
        </p:txBody>
      </p:sp>
      <p:sp>
        <p:nvSpPr>
          <p:cNvPr id="2" name="矩形 1"/>
          <p:cNvSpPr/>
          <p:nvPr/>
        </p:nvSpPr>
        <p:spPr>
          <a:xfrm>
            <a:off x="1005385" y="1207615"/>
            <a:ext cx="2249334" cy="400110"/>
          </a:xfrm>
          <a:prstGeom prst="rect">
            <a:avLst/>
          </a:prstGeom>
        </p:spPr>
        <p:txBody>
          <a:bodyPr wrap="none">
            <a:spAutoFit/>
          </a:bodyPr>
          <a:lstStyle/>
          <a:p>
            <a:r>
              <a:rPr lang="zh-CN" altLang="en-US" sz="2000" b="1" dirty="0">
                <a:solidFill>
                  <a:srgbClr val="0070C0"/>
                </a:solidFill>
              </a:rPr>
              <a:t>二、施工前期准备</a:t>
            </a:r>
          </a:p>
        </p:txBody>
      </p:sp>
    </p:spTree>
    <p:extLst>
      <p:ext uri="{BB962C8B-B14F-4D97-AF65-F5344CB8AC3E}">
        <p14:creationId xmlns:p14="http://schemas.microsoft.com/office/powerpoint/2010/main" val="196963823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p:cNvSpPr/>
          <p:nvPr/>
        </p:nvSpPr>
        <p:spPr>
          <a:xfrm>
            <a:off x="1319573" y="1607949"/>
            <a:ext cx="2031325" cy="338554"/>
          </a:xfrm>
          <a:prstGeom prst="rect">
            <a:avLst/>
          </a:prstGeom>
        </p:spPr>
        <p:txBody>
          <a:bodyPr wrap="none">
            <a:spAutoFit/>
          </a:bodyPr>
          <a:lstStyle/>
          <a:p>
            <a:r>
              <a:rPr lang="zh-CN" altLang="en-US" sz="1600" dirty="0">
                <a:solidFill>
                  <a:srgbClr val="0070C0"/>
                </a:solidFill>
              </a:rPr>
              <a:t>（二）确定施工参数</a:t>
            </a:r>
          </a:p>
        </p:txBody>
      </p:sp>
      <p:sp>
        <p:nvSpPr>
          <p:cNvPr id="16" name="矩形 15"/>
          <p:cNvSpPr/>
          <p:nvPr/>
        </p:nvSpPr>
        <p:spPr>
          <a:xfrm>
            <a:off x="1246910" y="1946504"/>
            <a:ext cx="5120640" cy="419474"/>
          </a:xfrm>
          <a:prstGeom prst="rect">
            <a:avLst/>
          </a:prstGeom>
        </p:spPr>
        <p:txBody>
          <a:bodyPr wrap="square">
            <a:spAutoFit/>
          </a:bodyPr>
          <a:lstStyle/>
          <a:p>
            <a:pPr>
              <a:lnSpc>
                <a:spcPct val="150000"/>
              </a:lnSpc>
            </a:pPr>
            <a:r>
              <a:rPr lang="zh-CN" altLang="en-US" sz="1600" dirty="0"/>
              <a:t>基础工程主要施工参数见表</a:t>
            </a:r>
          </a:p>
        </p:txBody>
      </p:sp>
      <p:sp>
        <p:nvSpPr>
          <p:cNvPr id="2" name="矩形 1"/>
          <p:cNvSpPr/>
          <p:nvPr/>
        </p:nvSpPr>
        <p:spPr>
          <a:xfrm>
            <a:off x="1005385" y="1207615"/>
            <a:ext cx="2249334" cy="400110"/>
          </a:xfrm>
          <a:prstGeom prst="rect">
            <a:avLst/>
          </a:prstGeom>
        </p:spPr>
        <p:txBody>
          <a:bodyPr wrap="none">
            <a:spAutoFit/>
          </a:bodyPr>
          <a:lstStyle/>
          <a:p>
            <a:r>
              <a:rPr lang="zh-CN" altLang="en-US" sz="2000" b="1" dirty="0">
                <a:solidFill>
                  <a:srgbClr val="0070C0"/>
                </a:solidFill>
              </a:rPr>
              <a:t>二、施工前期准备</a:t>
            </a:r>
          </a:p>
        </p:txBody>
      </p:sp>
      <p:sp>
        <p:nvSpPr>
          <p:cNvPr id="6" name="矩形 5"/>
          <p:cNvSpPr/>
          <p:nvPr/>
        </p:nvSpPr>
        <p:spPr>
          <a:xfrm>
            <a:off x="1246910" y="4133207"/>
            <a:ext cx="1826141" cy="338554"/>
          </a:xfrm>
          <a:prstGeom prst="rect">
            <a:avLst/>
          </a:prstGeom>
        </p:spPr>
        <p:txBody>
          <a:bodyPr wrap="none">
            <a:spAutoFit/>
          </a:bodyPr>
          <a:lstStyle/>
          <a:p>
            <a:r>
              <a:rPr lang="zh-CN" altLang="en-US" sz="1600" dirty="0">
                <a:solidFill>
                  <a:srgbClr val="0070C0"/>
                </a:solidFill>
              </a:rPr>
              <a:t>基础工程施工参数</a:t>
            </a:r>
          </a:p>
        </p:txBody>
      </p:sp>
      <p:pic>
        <p:nvPicPr>
          <p:cNvPr id="3" name="图片 2"/>
          <p:cNvPicPr>
            <a:picLocks noChangeAspect="1"/>
          </p:cNvPicPr>
          <p:nvPr/>
        </p:nvPicPr>
        <p:blipFill>
          <a:blip r:embed="rId3"/>
          <a:stretch>
            <a:fillRect/>
          </a:stretch>
        </p:blipFill>
        <p:spPr>
          <a:xfrm>
            <a:off x="3895812" y="2365978"/>
            <a:ext cx="6636414" cy="4263441"/>
          </a:xfrm>
          <a:prstGeom prst="rect">
            <a:avLst/>
          </a:prstGeom>
        </p:spPr>
      </p:pic>
    </p:spTree>
    <p:extLst>
      <p:ext uri="{BB962C8B-B14F-4D97-AF65-F5344CB8AC3E}">
        <p14:creationId xmlns:p14="http://schemas.microsoft.com/office/powerpoint/2010/main" val="100915586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p:cNvSpPr/>
          <p:nvPr/>
        </p:nvSpPr>
        <p:spPr>
          <a:xfrm>
            <a:off x="1319573" y="1607949"/>
            <a:ext cx="1620957" cy="338554"/>
          </a:xfrm>
          <a:prstGeom prst="rect">
            <a:avLst/>
          </a:prstGeom>
        </p:spPr>
        <p:txBody>
          <a:bodyPr wrap="none">
            <a:spAutoFit/>
          </a:bodyPr>
          <a:lstStyle/>
          <a:p>
            <a:r>
              <a:rPr lang="zh-CN" altLang="en-US" sz="1600" dirty="0">
                <a:solidFill>
                  <a:srgbClr val="0070C0"/>
                </a:solidFill>
              </a:rPr>
              <a:t>（三）材料准备</a:t>
            </a:r>
          </a:p>
        </p:txBody>
      </p:sp>
      <p:sp>
        <p:nvSpPr>
          <p:cNvPr id="16" name="矩形 15"/>
          <p:cNvSpPr/>
          <p:nvPr/>
        </p:nvSpPr>
        <p:spPr>
          <a:xfrm>
            <a:off x="584579" y="1946503"/>
            <a:ext cx="11468876" cy="4154984"/>
          </a:xfrm>
          <a:prstGeom prst="rect">
            <a:avLst/>
          </a:prstGeom>
        </p:spPr>
        <p:txBody>
          <a:bodyPr wrap="square">
            <a:spAutoFit/>
          </a:bodyPr>
          <a:lstStyle/>
          <a:p>
            <a:pPr>
              <a:lnSpc>
                <a:spcPct val="150000"/>
              </a:lnSpc>
            </a:pPr>
            <a:r>
              <a:rPr lang="zh-CN" altLang="en-US" sz="1600" dirty="0"/>
              <a:t>（</a:t>
            </a:r>
            <a:r>
              <a:rPr lang="en-US" altLang="zh-CN" sz="1600" dirty="0"/>
              <a:t>1</a:t>
            </a:r>
            <a:r>
              <a:rPr lang="zh-CN" altLang="en-US" sz="1600" dirty="0"/>
              <a:t>）钢筋：钢筋的级别、规格必须符合设计要求，质量符合现行标准的要求。要</a:t>
            </a:r>
            <a:r>
              <a:rPr lang="zh-CN" altLang="en-US" sz="1600" dirty="0" smtClean="0"/>
              <a:t>有产品</a:t>
            </a:r>
            <a:r>
              <a:rPr lang="zh-CN" altLang="en-US" sz="1600" dirty="0"/>
              <a:t>合格证、出厂检验报告和进场复验报告。</a:t>
            </a:r>
          </a:p>
          <a:p>
            <a:pPr>
              <a:lnSpc>
                <a:spcPct val="150000"/>
              </a:lnSpc>
            </a:pPr>
            <a:r>
              <a:rPr lang="zh-CN" altLang="en-US" sz="1600" dirty="0"/>
              <a:t>（</a:t>
            </a:r>
            <a:r>
              <a:rPr lang="en-US" altLang="zh-CN" sz="1600" dirty="0"/>
              <a:t>2</a:t>
            </a:r>
            <a:r>
              <a:rPr lang="zh-CN" altLang="en-US" sz="1600" dirty="0"/>
              <a:t>）水泥：一般采用强度等级为</a:t>
            </a:r>
            <a:r>
              <a:rPr lang="en-US" altLang="zh-CN" sz="1600" dirty="0"/>
              <a:t>42.5 </a:t>
            </a:r>
            <a:r>
              <a:rPr lang="zh-CN" altLang="en-US" sz="1600" dirty="0"/>
              <a:t>的硅酸盐水泥、普通水泥或</a:t>
            </a:r>
            <a:r>
              <a:rPr lang="en-US" altLang="zh-CN" sz="1600" dirty="0"/>
              <a:t>32.5 </a:t>
            </a:r>
            <a:r>
              <a:rPr lang="zh-CN" altLang="en-US" sz="1600" dirty="0"/>
              <a:t>级矿渣</a:t>
            </a:r>
            <a:r>
              <a:rPr lang="zh-CN" altLang="en-US" sz="1600" dirty="0" smtClean="0"/>
              <a:t>硅酸盐水泥</a:t>
            </a:r>
            <a:r>
              <a:rPr lang="zh-CN" altLang="en-US" sz="1600" dirty="0"/>
              <a:t>，有出厂合格证和复检报告。</a:t>
            </a:r>
          </a:p>
          <a:p>
            <a:pPr>
              <a:lnSpc>
                <a:spcPct val="150000"/>
              </a:lnSpc>
            </a:pPr>
            <a:r>
              <a:rPr lang="zh-CN" altLang="en-US" sz="1600" dirty="0"/>
              <a:t>（</a:t>
            </a:r>
            <a:r>
              <a:rPr lang="en-US" altLang="zh-CN" sz="1600" dirty="0"/>
              <a:t>3</a:t>
            </a:r>
            <a:r>
              <a:rPr lang="zh-CN" altLang="en-US" sz="1600" dirty="0"/>
              <a:t>）粗、细骨料：根据结构尺寸、钢筋密度、混凝土施工工艺、混凝土强度等级</a:t>
            </a:r>
            <a:r>
              <a:rPr lang="zh-CN" altLang="en-US" sz="1600" dirty="0" smtClean="0"/>
              <a:t>的要求</a:t>
            </a:r>
            <a:r>
              <a:rPr lang="zh-CN" altLang="en-US" sz="1600" dirty="0"/>
              <a:t>确定石子的粒径、砂子细度。砂石质量应符合现行标准要求。</a:t>
            </a:r>
          </a:p>
          <a:p>
            <a:pPr>
              <a:lnSpc>
                <a:spcPct val="150000"/>
              </a:lnSpc>
            </a:pPr>
            <a:r>
              <a:rPr lang="zh-CN" altLang="en-US" sz="1600" dirty="0"/>
              <a:t>（</a:t>
            </a:r>
            <a:r>
              <a:rPr lang="en-US" altLang="zh-CN" sz="1600" dirty="0"/>
              <a:t>4</a:t>
            </a:r>
            <a:r>
              <a:rPr lang="zh-CN" altLang="en-US" sz="1600" dirty="0"/>
              <a:t>）水：宜采用饮用水。当采用其他水源时，水质应符合国家标准</a:t>
            </a:r>
            <a:r>
              <a:rPr lang="en-US" altLang="zh-CN" sz="1600" dirty="0"/>
              <a:t>《</a:t>
            </a:r>
            <a:r>
              <a:rPr lang="zh-CN" altLang="en-US" sz="1600" dirty="0"/>
              <a:t>混凝土用水</a:t>
            </a:r>
            <a:r>
              <a:rPr lang="zh-CN" altLang="en-US" sz="1600" dirty="0" smtClean="0"/>
              <a:t>标准</a:t>
            </a:r>
            <a:r>
              <a:rPr lang="en-US" altLang="zh-CN" sz="1600" dirty="0"/>
              <a:t>》</a:t>
            </a:r>
            <a:r>
              <a:rPr lang="zh-CN" altLang="en-US" sz="1600" dirty="0"/>
              <a:t>（</a:t>
            </a:r>
            <a:r>
              <a:rPr lang="en-US" altLang="zh-CN" sz="1600" dirty="0"/>
              <a:t>JGJ 63—2006</a:t>
            </a:r>
            <a:r>
              <a:rPr lang="zh-CN" altLang="en-US" sz="1600" dirty="0"/>
              <a:t>）的规定。</a:t>
            </a:r>
          </a:p>
          <a:p>
            <a:pPr>
              <a:lnSpc>
                <a:spcPct val="150000"/>
              </a:lnSpc>
            </a:pPr>
            <a:r>
              <a:rPr lang="zh-CN" altLang="en-US" sz="1600" dirty="0"/>
              <a:t>（</a:t>
            </a:r>
            <a:r>
              <a:rPr lang="en-US" altLang="zh-CN" sz="1600" dirty="0"/>
              <a:t>5</a:t>
            </a:r>
            <a:r>
              <a:rPr lang="zh-CN" altLang="en-US" sz="1600" dirty="0"/>
              <a:t>）外加剂、掺合料（如粉煤灰等）：根据施工方案，如果需要外加剂和掺合料，</a:t>
            </a:r>
            <a:r>
              <a:rPr lang="zh-CN" altLang="en-US" sz="1600" dirty="0" smtClean="0"/>
              <a:t>则质量</a:t>
            </a:r>
            <a:r>
              <a:rPr lang="zh-CN" altLang="en-US" sz="1600" dirty="0"/>
              <a:t>及应用技术应符合有关标准和环境保护的规定。当使用含氯化物的外加剂时，</a:t>
            </a:r>
            <a:r>
              <a:rPr lang="zh-CN" altLang="en-US" sz="1600" dirty="0" smtClean="0"/>
              <a:t>氯化物</a:t>
            </a:r>
            <a:r>
              <a:rPr lang="zh-CN" altLang="en-US" sz="1600" dirty="0"/>
              <a:t>的总含量应符合国家标准</a:t>
            </a:r>
            <a:r>
              <a:rPr lang="en-US" altLang="zh-CN" sz="1600" dirty="0"/>
              <a:t>《</a:t>
            </a:r>
            <a:r>
              <a:rPr lang="zh-CN" altLang="en-US" sz="1600" dirty="0"/>
              <a:t>混凝土质量控制标准</a:t>
            </a:r>
            <a:r>
              <a:rPr lang="en-US" altLang="zh-CN" sz="1600" dirty="0"/>
              <a:t>》</a:t>
            </a:r>
            <a:r>
              <a:rPr lang="zh-CN" altLang="en-US" sz="1600" dirty="0"/>
              <a:t>（</a:t>
            </a:r>
            <a:r>
              <a:rPr lang="en-US" altLang="zh-CN" sz="1600" dirty="0"/>
              <a:t>GB 50164—2011</a:t>
            </a:r>
            <a:r>
              <a:rPr lang="zh-CN" altLang="en-US" sz="1600" dirty="0"/>
              <a:t>）的规定。</a:t>
            </a:r>
          </a:p>
          <a:p>
            <a:pPr>
              <a:lnSpc>
                <a:spcPct val="150000"/>
              </a:lnSpc>
            </a:pPr>
            <a:r>
              <a:rPr lang="zh-CN" altLang="en-US" sz="1600" dirty="0"/>
              <a:t>（</a:t>
            </a:r>
            <a:r>
              <a:rPr lang="en-US" altLang="zh-CN" sz="1600" dirty="0"/>
              <a:t>6</a:t>
            </a:r>
            <a:r>
              <a:rPr lang="zh-CN" altLang="en-US" sz="1600" dirty="0"/>
              <a:t>）商品混凝土：所用原材料须符合上述要求，必须具有出厂质量证明文件、</a:t>
            </a:r>
            <a:r>
              <a:rPr lang="zh-CN" altLang="en-US" sz="1600" dirty="0" smtClean="0"/>
              <a:t>检测报告</a:t>
            </a:r>
            <a:r>
              <a:rPr lang="zh-CN" altLang="en-US" sz="1600" dirty="0"/>
              <a:t>、原材试验报告。</a:t>
            </a:r>
          </a:p>
          <a:p>
            <a:pPr>
              <a:lnSpc>
                <a:spcPct val="150000"/>
              </a:lnSpc>
            </a:pPr>
            <a:r>
              <a:rPr lang="zh-CN" altLang="en-US" sz="1600" dirty="0"/>
              <a:t>（</a:t>
            </a:r>
            <a:r>
              <a:rPr lang="en-US" altLang="zh-CN" sz="1600" dirty="0"/>
              <a:t>7</a:t>
            </a:r>
            <a:r>
              <a:rPr lang="zh-CN" altLang="en-US" sz="1600" dirty="0"/>
              <a:t>）模板：可用组合钢模板或木模板（如竹胶板），用木模时所用木材的材质不宜低</a:t>
            </a:r>
          </a:p>
          <a:p>
            <a:pPr>
              <a:lnSpc>
                <a:spcPct val="150000"/>
              </a:lnSpc>
            </a:pPr>
            <a:r>
              <a:rPr lang="zh-CN" altLang="en-US" sz="1600" dirty="0"/>
              <a:t>于三等材，不得采用有脆性、严重扭曲和受潮后容易变形的木材。侧模板的厚度</a:t>
            </a:r>
            <a:r>
              <a:rPr lang="zh-CN" altLang="en-US" sz="1600" dirty="0" smtClean="0"/>
              <a:t>一般在</a:t>
            </a:r>
            <a:r>
              <a:rPr lang="en-US" altLang="zh-CN" sz="1600" dirty="0"/>
              <a:t>20 </a:t>
            </a:r>
            <a:r>
              <a:rPr lang="zh-CN" altLang="en-US" sz="1600" dirty="0"/>
              <a:t>～ </a:t>
            </a:r>
            <a:r>
              <a:rPr lang="en-US" altLang="zh-CN" sz="1600" dirty="0"/>
              <a:t>30mm</a:t>
            </a:r>
            <a:r>
              <a:rPr lang="zh-CN" altLang="en-US" sz="1600" dirty="0"/>
              <a:t>。</a:t>
            </a:r>
          </a:p>
          <a:p>
            <a:pPr>
              <a:lnSpc>
                <a:spcPct val="150000"/>
              </a:lnSpc>
            </a:pPr>
            <a:r>
              <a:rPr lang="zh-CN" altLang="en-US" sz="1600" dirty="0"/>
              <a:t>（</a:t>
            </a:r>
            <a:r>
              <a:rPr lang="en-US" altLang="zh-CN" sz="1600" dirty="0"/>
              <a:t>8</a:t>
            </a:r>
            <a:r>
              <a:rPr lang="zh-CN" altLang="en-US" sz="1600" dirty="0"/>
              <a:t>）脱模剂：水质脱膜剂。</a:t>
            </a:r>
          </a:p>
        </p:txBody>
      </p:sp>
      <p:sp>
        <p:nvSpPr>
          <p:cNvPr id="2" name="矩形 1"/>
          <p:cNvSpPr/>
          <p:nvPr/>
        </p:nvSpPr>
        <p:spPr>
          <a:xfrm>
            <a:off x="1005385" y="1207615"/>
            <a:ext cx="2249334" cy="400110"/>
          </a:xfrm>
          <a:prstGeom prst="rect">
            <a:avLst/>
          </a:prstGeom>
        </p:spPr>
        <p:txBody>
          <a:bodyPr wrap="none">
            <a:spAutoFit/>
          </a:bodyPr>
          <a:lstStyle/>
          <a:p>
            <a:r>
              <a:rPr lang="zh-CN" altLang="en-US" sz="2000" b="1" dirty="0">
                <a:solidFill>
                  <a:srgbClr val="0070C0"/>
                </a:solidFill>
              </a:rPr>
              <a:t>二、施工前期准备</a:t>
            </a:r>
          </a:p>
        </p:txBody>
      </p:sp>
    </p:spTree>
    <p:extLst>
      <p:ext uri="{BB962C8B-B14F-4D97-AF65-F5344CB8AC3E}">
        <p14:creationId xmlns:p14="http://schemas.microsoft.com/office/powerpoint/2010/main" val="219764969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p:cNvSpPr/>
          <p:nvPr/>
        </p:nvSpPr>
        <p:spPr>
          <a:xfrm>
            <a:off x="1319573" y="1607949"/>
            <a:ext cx="1620957" cy="338554"/>
          </a:xfrm>
          <a:prstGeom prst="rect">
            <a:avLst/>
          </a:prstGeom>
        </p:spPr>
        <p:txBody>
          <a:bodyPr wrap="none">
            <a:spAutoFit/>
          </a:bodyPr>
          <a:lstStyle/>
          <a:p>
            <a:r>
              <a:rPr lang="zh-CN" altLang="en-US" sz="1600" dirty="0">
                <a:solidFill>
                  <a:srgbClr val="0070C0"/>
                </a:solidFill>
              </a:rPr>
              <a:t>（四）机具准备</a:t>
            </a:r>
          </a:p>
        </p:txBody>
      </p:sp>
      <p:sp>
        <p:nvSpPr>
          <p:cNvPr id="16" name="矩形 15"/>
          <p:cNvSpPr/>
          <p:nvPr/>
        </p:nvSpPr>
        <p:spPr>
          <a:xfrm>
            <a:off x="1246909" y="1946504"/>
            <a:ext cx="10374284" cy="2677656"/>
          </a:xfrm>
          <a:prstGeom prst="rect">
            <a:avLst/>
          </a:prstGeom>
        </p:spPr>
        <p:txBody>
          <a:bodyPr wrap="square">
            <a:spAutoFit/>
          </a:bodyPr>
          <a:lstStyle/>
          <a:p>
            <a:pPr>
              <a:lnSpc>
                <a:spcPct val="150000"/>
              </a:lnSpc>
            </a:pPr>
            <a:r>
              <a:rPr lang="zh-CN" altLang="en-US" sz="1600" dirty="0"/>
              <a:t>（</a:t>
            </a:r>
            <a:r>
              <a:rPr lang="en-US" altLang="zh-CN" sz="1600" dirty="0"/>
              <a:t>1</a:t>
            </a:r>
            <a:r>
              <a:rPr lang="zh-CN" altLang="en-US" sz="1600" dirty="0"/>
              <a:t>）模板机具：圆锯、手锯、压刨、电钻、钉锤、大锤、水平尺、钢尺等。</a:t>
            </a:r>
          </a:p>
          <a:p>
            <a:pPr>
              <a:lnSpc>
                <a:spcPct val="150000"/>
              </a:lnSpc>
            </a:pPr>
            <a:r>
              <a:rPr lang="zh-CN" altLang="en-US" sz="1600" dirty="0"/>
              <a:t>（</a:t>
            </a:r>
            <a:r>
              <a:rPr lang="en-US" altLang="zh-CN" sz="1600" dirty="0"/>
              <a:t>2</a:t>
            </a:r>
            <a:r>
              <a:rPr lang="zh-CN" altLang="en-US" sz="1600" dirty="0"/>
              <a:t>）混凝土施工机具：混凝土搅拌机、带轮输送机及其配套计量设备、混凝土泵、</a:t>
            </a:r>
          </a:p>
          <a:p>
            <a:pPr>
              <a:lnSpc>
                <a:spcPct val="150000"/>
              </a:lnSpc>
            </a:pPr>
            <a:r>
              <a:rPr lang="zh-CN" altLang="en-US" sz="1600" dirty="0"/>
              <a:t>插入式和平板式振捣器、翻斗车、铁板、橡胶管、串筒或溜槽、储料斗、水桶、大</a:t>
            </a:r>
          </a:p>
          <a:p>
            <a:pPr>
              <a:lnSpc>
                <a:spcPct val="150000"/>
              </a:lnSpc>
            </a:pPr>
            <a:r>
              <a:rPr lang="zh-CN" altLang="en-US" sz="1600" dirty="0"/>
              <a:t>（小）平锹、钢钎、抹子、刮杠、橡胶手套等。</a:t>
            </a:r>
          </a:p>
          <a:p>
            <a:pPr>
              <a:lnSpc>
                <a:spcPct val="150000"/>
              </a:lnSpc>
            </a:pPr>
            <a:r>
              <a:rPr lang="zh-CN" altLang="en-US" sz="1600" dirty="0"/>
              <a:t>（</a:t>
            </a:r>
            <a:r>
              <a:rPr lang="en-US" altLang="zh-CN" sz="1600" dirty="0"/>
              <a:t>3</a:t>
            </a:r>
            <a:r>
              <a:rPr lang="zh-CN" altLang="en-US" sz="1600" dirty="0"/>
              <a:t>）钢筋加工和绑扎机具：卷扬机、钢筋切割机、钢筋弯曲成型机、钢筋钩子、钢</a:t>
            </a:r>
          </a:p>
          <a:p>
            <a:pPr>
              <a:lnSpc>
                <a:spcPct val="150000"/>
              </a:lnSpc>
            </a:pPr>
            <a:r>
              <a:rPr lang="zh-CN" altLang="en-US" sz="1600" dirty="0"/>
              <a:t>丝刷子、绑扎架、手推车、扳子、粉笔、尺子等。</a:t>
            </a:r>
          </a:p>
          <a:p>
            <a:pPr>
              <a:lnSpc>
                <a:spcPct val="150000"/>
              </a:lnSpc>
            </a:pPr>
            <a:r>
              <a:rPr lang="zh-CN" altLang="en-US" sz="1600" dirty="0"/>
              <a:t>（</a:t>
            </a:r>
            <a:r>
              <a:rPr lang="en-US" altLang="zh-CN" sz="1600" dirty="0"/>
              <a:t>4</a:t>
            </a:r>
            <a:r>
              <a:rPr lang="zh-CN" altLang="en-US" sz="1600" dirty="0"/>
              <a:t>）施工用脚手架。</a:t>
            </a:r>
          </a:p>
        </p:txBody>
      </p:sp>
      <p:sp>
        <p:nvSpPr>
          <p:cNvPr id="2" name="矩形 1"/>
          <p:cNvSpPr/>
          <p:nvPr/>
        </p:nvSpPr>
        <p:spPr>
          <a:xfrm>
            <a:off x="1005385" y="1207615"/>
            <a:ext cx="2249334" cy="400110"/>
          </a:xfrm>
          <a:prstGeom prst="rect">
            <a:avLst/>
          </a:prstGeom>
        </p:spPr>
        <p:txBody>
          <a:bodyPr wrap="none">
            <a:spAutoFit/>
          </a:bodyPr>
          <a:lstStyle/>
          <a:p>
            <a:r>
              <a:rPr lang="zh-CN" altLang="en-US" sz="2000" b="1" dirty="0">
                <a:solidFill>
                  <a:srgbClr val="0070C0"/>
                </a:solidFill>
              </a:rPr>
              <a:t>二、施工前期准备</a:t>
            </a:r>
          </a:p>
        </p:txBody>
      </p:sp>
    </p:spTree>
    <p:extLst>
      <p:ext uri="{BB962C8B-B14F-4D97-AF65-F5344CB8AC3E}">
        <p14:creationId xmlns:p14="http://schemas.microsoft.com/office/powerpoint/2010/main" val="72428200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p:cNvSpPr/>
          <p:nvPr/>
        </p:nvSpPr>
        <p:spPr>
          <a:xfrm>
            <a:off x="1319573" y="1607949"/>
            <a:ext cx="2031325" cy="338554"/>
          </a:xfrm>
          <a:prstGeom prst="rect">
            <a:avLst/>
          </a:prstGeom>
        </p:spPr>
        <p:txBody>
          <a:bodyPr wrap="none">
            <a:spAutoFit/>
          </a:bodyPr>
          <a:lstStyle/>
          <a:p>
            <a:r>
              <a:rPr lang="zh-CN" altLang="en-US" sz="1600" dirty="0">
                <a:solidFill>
                  <a:srgbClr val="0070C0"/>
                </a:solidFill>
              </a:rPr>
              <a:t>（五）作业条件准备</a:t>
            </a:r>
          </a:p>
        </p:txBody>
      </p:sp>
      <p:sp>
        <p:nvSpPr>
          <p:cNvPr id="16" name="矩形 15"/>
          <p:cNvSpPr/>
          <p:nvPr/>
        </p:nvSpPr>
        <p:spPr>
          <a:xfrm>
            <a:off x="1425269" y="2285057"/>
            <a:ext cx="10374284" cy="419474"/>
          </a:xfrm>
          <a:prstGeom prst="rect">
            <a:avLst/>
          </a:prstGeom>
        </p:spPr>
        <p:txBody>
          <a:bodyPr wrap="square">
            <a:spAutoFit/>
          </a:bodyPr>
          <a:lstStyle/>
          <a:p>
            <a:pPr>
              <a:lnSpc>
                <a:spcPct val="150000"/>
              </a:lnSpc>
            </a:pPr>
            <a:r>
              <a:rPr lang="zh-CN" altLang="en-US" sz="1600" dirty="0"/>
              <a:t>首先，做好施工现场“三通一平”的基本作业条件准备工作，即水通、电通、</a:t>
            </a:r>
            <a:r>
              <a:rPr lang="zh-CN" altLang="en-US" sz="1600" dirty="0" smtClean="0"/>
              <a:t>道路</a:t>
            </a:r>
            <a:r>
              <a:rPr lang="zh-CN" altLang="en-US" sz="1600" dirty="0"/>
              <a:t>通、场地平。</a:t>
            </a:r>
          </a:p>
        </p:txBody>
      </p:sp>
      <p:sp>
        <p:nvSpPr>
          <p:cNvPr id="2" name="矩形 1"/>
          <p:cNvSpPr/>
          <p:nvPr/>
        </p:nvSpPr>
        <p:spPr>
          <a:xfrm>
            <a:off x="1005385" y="1207615"/>
            <a:ext cx="2249334" cy="400110"/>
          </a:xfrm>
          <a:prstGeom prst="rect">
            <a:avLst/>
          </a:prstGeom>
        </p:spPr>
        <p:txBody>
          <a:bodyPr wrap="none">
            <a:spAutoFit/>
          </a:bodyPr>
          <a:lstStyle/>
          <a:p>
            <a:r>
              <a:rPr lang="zh-CN" altLang="en-US" sz="2000" b="1" dirty="0">
                <a:solidFill>
                  <a:srgbClr val="0070C0"/>
                </a:solidFill>
              </a:rPr>
              <a:t>二、施工前期准备</a:t>
            </a:r>
          </a:p>
        </p:txBody>
      </p:sp>
      <p:sp>
        <p:nvSpPr>
          <p:cNvPr id="3" name="矩形 2"/>
          <p:cNvSpPr/>
          <p:nvPr/>
        </p:nvSpPr>
        <p:spPr>
          <a:xfrm>
            <a:off x="1516639" y="1946503"/>
            <a:ext cx="1617751" cy="338554"/>
          </a:xfrm>
          <a:prstGeom prst="rect">
            <a:avLst/>
          </a:prstGeom>
        </p:spPr>
        <p:txBody>
          <a:bodyPr wrap="none">
            <a:spAutoFit/>
          </a:bodyPr>
          <a:lstStyle/>
          <a:p>
            <a:r>
              <a:rPr lang="en-US" altLang="zh-CN" sz="1600" dirty="0">
                <a:solidFill>
                  <a:srgbClr val="0070C0"/>
                </a:solidFill>
              </a:rPr>
              <a:t>1. </a:t>
            </a:r>
            <a:r>
              <a:rPr lang="zh-CN" altLang="en-US" sz="1600" dirty="0">
                <a:solidFill>
                  <a:srgbClr val="0070C0"/>
                </a:solidFill>
              </a:rPr>
              <a:t>一般条件准备</a:t>
            </a:r>
          </a:p>
        </p:txBody>
      </p:sp>
      <p:sp>
        <p:nvSpPr>
          <p:cNvPr id="17" name="矩形 16"/>
          <p:cNvSpPr/>
          <p:nvPr/>
        </p:nvSpPr>
        <p:spPr>
          <a:xfrm>
            <a:off x="1516638" y="2825730"/>
            <a:ext cx="1617751" cy="338554"/>
          </a:xfrm>
          <a:prstGeom prst="rect">
            <a:avLst/>
          </a:prstGeom>
        </p:spPr>
        <p:txBody>
          <a:bodyPr wrap="none">
            <a:spAutoFit/>
          </a:bodyPr>
          <a:lstStyle/>
          <a:p>
            <a:r>
              <a:rPr lang="en-US" altLang="zh-CN" sz="1600" dirty="0">
                <a:solidFill>
                  <a:srgbClr val="0070C0"/>
                </a:solidFill>
              </a:rPr>
              <a:t>2. </a:t>
            </a:r>
            <a:r>
              <a:rPr lang="zh-CN" altLang="en-US" sz="1600" dirty="0">
                <a:solidFill>
                  <a:srgbClr val="0070C0"/>
                </a:solidFill>
              </a:rPr>
              <a:t>特殊条件准备</a:t>
            </a:r>
          </a:p>
        </p:txBody>
      </p:sp>
      <p:sp>
        <p:nvSpPr>
          <p:cNvPr id="18" name="矩形 17"/>
          <p:cNvSpPr/>
          <p:nvPr/>
        </p:nvSpPr>
        <p:spPr>
          <a:xfrm>
            <a:off x="1425269" y="3174552"/>
            <a:ext cx="10374284" cy="2635465"/>
          </a:xfrm>
          <a:prstGeom prst="rect">
            <a:avLst/>
          </a:prstGeom>
        </p:spPr>
        <p:txBody>
          <a:bodyPr wrap="square">
            <a:spAutoFit/>
          </a:bodyPr>
          <a:lstStyle/>
          <a:p>
            <a:pPr>
              <a:lnSpc>
                <a:spcPct val="150000"/>
              </a:lnSpc>
            </a:pPr>
            <a:r>
              <a:rPr lang="zh-CN" altLang="en-US" sz="1600" dirty="0"/>
              <a:t>（</a:t>
            </a:r>
            <a:r>
              <a:rPr lang="en-US" altLang="zh-CN" sz="1600" dirty="0"/>
              <a:t>1</a:t>
            </a:r>
            <a:r>
              <a:rPr lang="zh-CN" altLang="en-US" sz="1600" dirty="0"/>
              <a:t>）由建设、监理、施工、勘察、设计单位进行地基验槽，完成验槽记录及</a:t>
            </a:r>
            <a:r>
              <a:rPr lang="zh-CN" altLang="en-US" sz="1600" dirty="0" smtClean="0"/>
              <a:t>地基验</a:t>
            </a:r>
            <a:r>
              <a:rPr lang="zh-CN" altLang="en-US" sz="1600" dirty="0"/>
              <a:t>槽隐检手续。如遇地基处理，办理设计洽商，完成后由监理、设计、施工三方复</a:t>
            </a:r>
            <a:r>
              <a:rPr lang="zh-CN" altLang="en-US" sz="1600" dirty="0" smtClean="0"/>
              <a:t>验签</a:t>
            </a:r>
            <a:r>
              <a:rPr lang="zh-CN" altLang="en-US" sz="1600" dirty="0"/>
              <a:t>认。</a:t>
            </a:r>
          </a:p>
          <a:p>
            <a:pPr>
              <a:lnSpc>
                <a:spcPct val="150000"/>
              </a:lnSpc>
            </a:pPr>
            <a:r>
              <a:rPr lang="zh-CN" altLang="en-US" sz="1600" dirty="0"/>
              <a:t>（</a:t>
            </a:r>
            <a:r>
              <a:rPr lang="en-US" altLang="zh-CN" sz="1600" dirty="0"/>
              <a:t>2</a:t>
            </a:r>
            <a:r>
              <a:rPr lang="zh-CN" altLang="en-US" sz="1600" dirty="0"/>
              <a:t>）完成基槽验线手续。</a:t>
            </a:r>
          </a:p>
          <a:p>
            <a:pPr>
              <a:lnSpc>
                <a:spcPct val="150000"/>
              </a:lnSpc>
            </a:pPr>
            <a:r>
              <a:rPr lang="zh-CN" altLang="en-US" sz="1600" dirty="0"/>
              <a:t>（</a:t>
            </a:r>
            <a:r>
              <a:rPr lang="en-US" altLang="zh-CN" sz="1600" dirty="0"/>
              <a:t>3</a:t>
            </a:r>
            <a:r>
              <a:rPr lang="zh-CN" altLang="en-US" sz="1600" dirty="0"/>
              <a:t>）降排水措施已经落实并保持基底干燥。</a:t>
            </a:r>
          </a:p>
          <a:p>
            <a:pPr>
              <a:lnSpc>
                <a:spcPct val="150000"/>
              </a:lnSpc>
            </a:pPr>
            <a:r>
              <a:rPr lang="zh-CN" altLang="en-US" sz="1600" dirty="0"/>
              <a:t>（</a:t>
            </a:r>
            <a:r>
              <a:rPr lang="en-US" altLang="zh-CN" sz="1600" dirty="0"/>
              <a:t>4</a:t>
            </a:r>
            <a:r>
              <a:rPr lang="zh-CN" altLang="en-US" sz="1600" dirty="0"/>
              <a:t>）浇筑混凝土用的脚手架、溜槽等已搭设完毕。</a:t>
            </a:r>
          </a:p>
          <a:p>
            <a:pPr>
              <a:lnSpc>
                <a:spcPct val="150000"/>
              </a:lnSpc>
            </a:pPr>
            <a:r>
              <a:rPr lang="zh-CN" altLang="en-US" sz="1600" dirty="0"/>
              <a:t>（</a:t>
            </a:r>
            <a:r>
              <a:rPr lang="en-US" altLang="zh-CN" sz="1600" dirty="0"/>
              <a:t>5</a:t>
            </a:r>
            <a:r>
              <a:rPr lang="zh-CN" altLang="en-US" sz="1600" dirty="0"/>
              <a:t>）根据混凝土配合比通知单，进行试配并检验合格。</a:t>
            </a:r>
          </a:p>
          <a:p>
            <a:pPr>
              <a:lnSpc>
                <a:spcPct val="150000"/>
              </a:lnSpc>
            </a:pPr>
            <a:r>
              <a:rPr lang="zh-CN" altLang="en-US" sz="1600" dirty="0"/>
              <a:t>（</a:t>
            </a:r>
            <a:r>
              <a:rPr lang="en-US" altLang="zh-CN" sz="1600" dirty="0"/>
              <a:t>6</a:t>
            </a:r>
            <a:r>
              <a:rPr lang="zh-CN" altLang="en-US" sz="1600" dirty="0"/>
              <a:t>）施工控制网点检查完好。</a:t>
            </a:r>
          </a:p>
        </p:txBody>
      </p:sp>
    </p:spTree>
    <p:extLst>
      <p:ext uri="{BB962C8B-B14F-4D97-AF65-F5344CB8AC3E}">
        <p14:creationId xmlns:p14="http://schemas.microsoft.com/office/powerpoint/2010/main" val="228099764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 name="矩形 1"/>
          <p:cNvSpPr/>
          <p:nvPr/>
        </p:nvSpPr>
        <p:spPr>
          <a:xfrm>
            <a:off x="1005385" y="1207615"/>
            <a:ext cx="2765501" cy="400110"/>
          </a:xfrm>
          <a:prstGeom prst="rect">
            <a:avLst/>
          </a:prstGeom>
        </p:spPr>
        <p:txBody>
          <a:bodyPr wrap="none">
            <a:spAutoFit/>
          </a:bodyPr>
          <a:lstStyle/>
          <a:p>
            <a:r>
              <a:rPr lang="zh-CN" altLang="en-US" sz="2000" b="1" dirty="0">
                <a:solidFill>
                  <a:srgbClr val="0070C0"/>
                </a:solidFill>
              </a:rPr>
              <a:t>三、施工工艺流程规划</a:t>
            </a:r>
          </a:p>
        </p:txBody>
      </p:sp>
      <p:sp>
        <p:nvSpPr>
          <p:cNvPr id="18" name="矩形 17"/>
          <p:cNvSpPr/>
          <p:nvPr/>
        </p:nvSpPr>
        <p:spPr>
          <a:xfrm>
            <a:off x="1005385" y="1743670"/>
            <a:ext cx="10374284" cy="1158138"/>
          </a:xfrm>
          <a:prstGeom prst="rect">
            <a:avLst/>
          </a:prstGeom>
        </p:spPr>
        <p:txBody>
          <a:bodyPr wrap="square">
            <a:spAutoFit/>
          </a:bodyPr>
          <a:lstStyle/>
          <a:p>
            <a:pPr>
              <a:lnSpc>
                <a:spcPct val="150000"/>
              </a:lnSpc>
            </a:pPr>
            <a:r>
              <a:rPr lang="zh-CN" altLang="en-US" sz="1600" dirty="0"/>
              <a:t>施工工艺流程：清理基槽→浇筑混凝土垫层→基础放线→绑扎钢筋→相关专业</a:t>
            </a:r>
            <a:r>
              <a:rPr lang="zh-CN" altLang="en-US" sz="1600" dirty="0" smtClean="0"/>
              <a:t>施工（</a:t>
            </a:r>
            <a:r>
              <a:rPr lang="zh-CN" altLang="en-US" sz="1600" dirty="0"/>
              <a:t>预埋电缆、管线、埋件等）→支设基础模板→清理工作面→混凝土搅拌或商品</a:t>
            </a:r>
            <a:r>
              <a:rPr lang="zh-CN" altLang="en-US" sz="1600" dirty="0" smtClean="0"/>
              <a:t>混凝土就位</a:t>
            </a:r>
            <a:r>
              <a:rPr lang="zh-CN" altLang="en-US" sz="1600" dirty="0"/>
              <a:t>→混凝土浇筑→混凝土振捣→混凝土找平→混凝土养护→拆除模板→基础细部</a:t>
            </a:r>
            <a:r>
              <a:rPr lang="zh-CN" altLang="en-US" sz="1600" dirty="0" smtClean="0"/>
              <a:t>处理</a:t>
            </a:r>
            <a:r>
              <a:rPr lang="zh-CN" altLang="en-US" sz="1600" dirty="0"/>
              <a:t>→投测标高及定位轴线。</a:t>
            </a:r>
          </a:p>
        </p:txBody>
      </p:sp>
    </p:spTree>
    <p:extLst>
      <p:ext uri="{BB962C8B-B14F-4D97-AF65-F5344CB8AC3E}">
        <p14:creationId xmlns:p14="http://schemas.microsoft.com/office/powerpoint/2010/main" val="357603102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p:cNvSpPr/>
          <p:nvPr/>
        </p:nvSpPr>
        <p:spPr>
          <a:xfrm>
            <a:off x="1425269" y="2373918"/>
            <a:ext cx="2236510" cy="338554"/>
          </a:xfrm>
          <a:prstGeom prst="rect">
            <a:avLst/>
          </a:prstGeom>
        </p:spPr>
        <p:txBody>
          <a:bodyPr wrap="none">
            <a:spAutoFit/>
          </a:bodyPr>
          <a:lstStyle/>
          <a:p>
            <a:r>
              <a:rPr lang="zh-CN" altLang="en-US" sz="1600" dirty="0">
                <a:solidFill>
                  <a:srgbClr val="0070C0"/>
                </a:solidFill>
              </a:rPr>
              <a:t>（二）混凝土垫层施工</a:t>
            </a:r>
          </a:p>
        </p:txBody>
      </p:sp>
      <p:sp>
        <p:nvSpPr>
          <p:cNvPr id="16" name="矩形 15"/>
          <p:cNvSpPr/>
          <p:nvPr/>
        </p:nvSpPr>
        <p:spPr>
          <a:xfrm>
            <a:off x="1332740" y="1946503"/>
            <a:ext cx="10374284" cy="419474"/>
          </a:xfrm>
          <a:prstGeom prst="rect">
            <a:avLst/>
          </a:prstGeom>
        </p:spPr>
        <p:txBody>
          <a:bodyPr wrap="square">
            <a:spAutoFit/>
          </a:bodyPr>
          <a:lstStyle/>
          <a:p>
            <a:pPr>
              <a:lnSpc>
                <a:spcPct val="150000"/>
              </a:lnSpc>
            </a:pPr>
            <a:r>
              <a:rPr lang="zh-CN" altLang="en-US" sz="1600" dirty="0"/>
              <a:t>在浇筑混凝土垫层前，应校对标高和轴线位置，清除淤泥杂物及扰动土不留积水。</a:t>
            </a:r>
          </a:p>
        </p:txBody>
      </p:sp>
      <p:sp>
        <p:nvSpPr>
          <p:cNvPr id="2" name="矩形 1"/>
          <p:cNvSpPr/>
          <p:nvPr/>
        </p:nvSpPr>
        <p:spPr>
          <a:xfrm>
            <a:off x="1005385" y="1207615"/>
            <a:ext cx="2249334" cy="400110"/>
          </a:xfrm>
          <a:prstGeom prst="rect">
            <a:avLst/>
          </a:prstGeom>
        </p:spPr>
        <p:txBody>
          <a:bodyPr wrap="none">
            <a:spAutoFit/>
          </a:bodyPr>
          <a:lstStyle/>
          <a:p>
            <a:r>
              <a:rPr lang="zh-CN" altLang="en-US" sz="2000" b="1" dirty="0">
                <a:solidFill>
                  <a:srgbClr val="0070C0"/>
                </a:solidFill>
              </a:rPr>
              <a:t>四、施工组织实施</a:t>
            </a:r>
          </a:p>
        </p:txBody>
      </p:sp>
      <p:sp>
        <p:nvSpPr>
          <p:cNvPr id="18" name="矩形 17"/>
          <p:cNvSpPr/>
          <p:nvPr/>
        </p:nvSpPr>
        <p:spPr>
          <a:xfrm>
            <a:off x="1584494" y="3957069"/>
            <a:ext cx="10374284" cy="788806"/>
          </a:xfrm>
          <a:prstGeom prst="rect">
            <a:avLst/>
          </a:prstGeom>
        </p:spPr>
        <p:txBody>
          <a:bodyPr wrap="square">
            <a:spAutoFit/>
          </a:bodyPr>
          <a:lstStyle/>
          <a:p>
            <a:pPr>
              <a:lnSpc>
                <a:spcPct val="150000"/>
              </a:lnSpc>
            </a:pPr>
            <a:r>
              <a:rPr lang="zh-CN" altLang="en-US" sz="1600" dirty="0"/>
              <a:t>在垫层混凝土上准确投测出基础中心线和基础轴线位置</a:t>
            </a:r>
            <a:r>
              <a:rPr lang="zh-CN" altLang="en-US" sz="1600" dirty="0" smtClean="0"/>
              <a:t>，据此，放出</a:t>
            </a:r>
            <a:r>
              <a:rPr lang="zh-CN" altLang="en-US" sz="1600" dirty="0"/>
              <a:t>基础模板边线和基础底层钢筋位置线。按图纸标明的底层钢筋根数和钢筋间距</a:t>
            </a:r>
            <a:r>
              <a:rPr lang="zh-CN" altLang="en-US" sz="1600" dirty="0" smtClean="0"/>
              <a:t>，依次</a:t>
            </a:r>
            <a:r>
              <a:rPr lang="zh-CN" altLang="en-US" sz="1600" dirty="0"/>
              <a:t>弹出钢筋位置线，底板边钢筋离模板边应为</a:t>
            </a:r>
            <a:r>
              <a:rPr lang="en-US" altLang="zh-CN" sz="1600" dirty="0"/>
              <a:t>50mm</a:t>
            </a:r>
            <a:r>
              <a:rPr lang="zh-CN" altLang="en-US" sz="1600" dirty="0"/>
              <a:t>。</a:t>
            </a:r>
          </a:p>
        </p:txBody>
      </p:sp>
      <p:sp>
        <p:nvSpPr>
          <p:cNvPr id="19" name="矩形 18"/>
          <p:cNvSpPr/>
          <p:nvPr/>
        </p:nvSpPr>
        <p:spPr>
          <a:xfrm>
            <a:off x="1460902" y="1619322"/>
            <a:ext cx="1620957" cy="338554"/>
          </a:xfrm>
          <a:prstGeom prst="rect">
            <a:avLst/>
          </a:prstGeom>
        </p:spPr>
        <p:txBody>
          <a:bodyPr wrap="none">
            <a:spAutoFit/>
          </a:bodyPr>
          <a:lstStyle/>
          <a:p>
            <a:r>
              <a:rPr lang="zh-CN" altLang="en-US" sz="1600" dirty="0">
                <a:solidFill>
                  <a:srgbClr val="0070C0"/>
                </a:solidFill>
              </a:rPr>
              <a:t>（一）清理基槽</a:t>
            </a:r>
          </a:p>
        </p:txBody>
      </p:sp>
      <p:sp>
        <p:nvSpPr>
          <p:cNvPr id="5" name="矩形 4"/>
          <p:cNvSpPr/>
          <p:nvPr/>
        </p:nvSpPr>
        <p:spPr>
          <a:xfrm>
            <a:off x="1373874" y="3509194"/>
            <a:ext cx="1800493" cy="369332"/>
          </a:xfrm>
          <a:prstGeom prst="rect">
            <a:avLst/>
          </a:prstGeom>
        </p:spPr>
        <p:txBody>
          <a:bodyPr wrap="none">
            <a:spAutoFit/>
          </a:bodyPr>
          <a:lstStyle/>
          <a:p>
            <a:r>
              <a:rPr lang="zh-CN" altLang="en-US">
                <a:solidFill>
                  <a:srgbClr val="0070C0"/>
                </a:solidFill>
              </a:rPr>
              <a:t>（三）基础放线</a:t>
            </a:r>
            <a:endParaRPr lang="zh-CN" altLang="en-US" dirty="0">
              <a:solidFill>
                <a:srgbClr val="0070C0"/>
              </a:solidFill>
            </a:endParaRPr>
          </a:p>
        </p:txBody>
      </p:sp>
      <p:sp>
        <p:nvSpPr>
          <p:cNvPr id="17" name="矩形 16"/>
          <p:cNvSpPr/>
          <p:nvPr/>
        </p:nvSpPr>
        <p:spPr>
          <a:xfrm>
            <a:off x="1584494" y="2668640"/>
            <a:ext cx="10374284" cy="788806"/>
          </a:xfrm>
          <a:prstGeom prst="rect">
            <a:avLst/>
          </a:prstGeom>
        </p:spPr>
        <p:txBody>
          <a:bodyPr wrap="square">
            <a:spAutoFit/>
          </a:bodyPr>
          <a:lstStyle/>
          <a:p>
            <a:pPr>
              <a:lnSpc>
                <a:spcPct val="150000"/>
              </a:lnSpc>
            </a:pPr>
            <a:r>
              <a:rPr lang="zh-CN" altLang="en-US" sz="1600" dirty="0"/>
              <a:t>地基验槽及清理完成后，应立即进行混凝土垫层施工，严禁晾晒地基土并防止被</a:t>
            </a:r>
          </a:p>
          <a:p>
            <a:pPr>
              <a:lnSpc>
                <a:spcPct val="150000"/>
              </a:lnSpc>
            </a:pPr>
            <a:r>
              <a:rPr lang="zh-CN" altLang="en-US" sz="1600" dirty="0"/>
              <a:t>扰动。垫层混凝土必须振捣密实，表面平整。</a:t>
            </a:r>
          </a:p>
        </p:txBody>
      </p:sp>
    </p:spTree>
    <p:extLst>
      <p:ext uri="{BB962C8B-B14F-4D97-AF65-F5344CB8AC3E}">
        <p14:creationId xmlns:p14="http://schemas.microsoft.com/office/powerpoint/2010/main" val="414876672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 name="矩形 1"/>
          <p:cNvSpPr/>
          <p:nvPr/>
        </p:nvSpPr>
        <p:spPr>
          <a:xfrm>
            <a:off x="1005385" y="1207615"/>
            <a:ext cx="1991251" cy="400110"/>
          </a:xfrm>
          <a:prstGeom prst="rect">
            <a:avLst/>
          </a:prstGeom>
        </p:spPr>
        <p:txBody>
          <a:bodyPr wrap="none">
            <a:spAutoFit/>
          </a:bodyPr>
          <a:lstStyle/>
          <a:p>
            <a:r>
              <a:rPr lang="zh-CN" altLang="en-US" sz="2000" b="1" dirty="0">
                <a:solidFill>
                  <a:srgbClr val="0070C0"/>
                </a:solidFill>
              </a:rPr>
              <a:t>（四）绑扎钢筋</a:t>
            </a:r>
          </a:p>
        </p:txBody>
      </p:sp>
      <p:sp>
        <p:nvSpPr>
          <p:cNvPr id="3" name="矩形 2"/>
          <p:cNvSpPr/>
          <p:nvPr/>
        </p:nvSpPr>
        <p:spPr>
          <a:xfrm>
            <a:off x="0" y="1414356"/>
            <a:ext cx="11762509" cy="4893647"/>
          </a:xfrm>
          <a:prstGeom prst="rect">
            <a:avLst/>
          </a:prstGeom>
        </p:spPr>
        <p:txBody>
          <a:bodyPr wrap="square">
            <a:spAutoFit/>
          </a:bodyPr>
          <a:lstStyle/>
          <a:p>
            <a:pPr>
              <a:lnSpc>
                <a:spcPct val="150000"/>
              </a:lnSpc>
            </a:pPr>
            <a:r>
              <a:rPr lang="zh-CN" altLang="en-US" sz="1600" dirty="0"/>
              <a:t>（</a:t>
            </a:r>
            <a:r>
              <a:rPr lang="en-US" altLang="zh-CN" sz="1600" dirty="0"/>
              <a:t>1</a:t>
            </a:r>
            <a:r>
              <a:rPr lang="zh-CN" altLang="en-US" sz="1600" dirty="0"/>
              <a:t>）开始绑扎条件：垫层混凝土强度达到</a:t>
            </a:r>
            <a:r>
              <a:rPr lang="en-US" altLang="zh-CN" sz="1600" dirty="0"/>
              <a:t>1.2MPa </a:t>
            </a:r>
            <a:r>
              <a:rPr lang="zh-CN" altLang="en-US" sz="1600" dirty="0"/>
              <a:t>后，即可</a:t>
            </a:r>
            <a:r>
              <a:rPr lang="zh-CN" altLang="en-US" sz="1600" dirty="0" smtClean="0"/>
              <a:t>开始</a:t>
            </a:r>
            <a:r>
              <a:rPr lang="zh-CN" altLang="en-US" sz="1600" dirty="0"/>
              <a:t>绑扎钢筋。</a:t>
            </a:r>
          </a:p>
          <a:p>
            <a:pPr>
              <a:lnSpc>
                <a:spcPct val="150000"/>
              </a:lnSpc>
            </a:pPr>
            <a:r>
              <a:rPr lang="zh-CN" altLang="en-US" sz="1600" dirty="0"/>
              <a:t>（</a:t>
            </a:r>
            <a:r>
              <a:rPr lang="en-US" altLang="zh-CN" sz="1600" dirty="0"/>
              <a:t>2</a:t>
            </a:r>
            <a:r>
              <a:rPr lang="zh-CN" altLang="en-US" sz="1600" dirty="0"/>
              <a:t>）钢筋位置：按弹出的钢筋位置线，钢筋摆放应根据</a:t>
            </a:r>
            <a:r>
              <a:rPr lang="zh-CN" altLang="en-US" sz="1600" dirty="0" smtClean="0"/>
              <a:t>基础施工图</a:t>
            </a:r>
            <a:r>
              <a:rPr lang="zh-CN" altLang="en-US" sz="1600" dirty="0"/>
              <a:t>确定。一般情况下，短向钢筋在下，长向钢筋在上。</a:t>
            </a:r>
          </a:p>
          <a:p>
            <a:pPr>
              <a:lnSpc>
                <a:spcPct val="150000"/>
              </a:lnSpc>
            </a:pPr>
            <a:r>
              <a:rPr lang="zh-CN" altLang="en-US" sz="1600" dirty="0"/>
              <a:t>（</a:t>
            </a:r>
            <a:r>
              <a:rPr lang="en-US" altLang="zh-CN" sz="1600" dirty="0"/>
              <a:t>3</a:t>
            </a:r>
            <a:r>
              <a:rPr lang="zh-CN" altLang="en-US" sz="1600" dirty="0"/>
              <a:t>）钢筋绑扎点：必须将钢筋交叉点全部绑扎，不得漏扎。钢筋绑扎介绍</a:t>
            </a:r>
          </a:p>
          <a:p>
            <a:pPr>
              <a:lnSpc>
                <a:spcPct val="150000"/>
              </a:lnSpc>
            </a:pPr>
            <a:r>
              <a:rPr lang="zh-CN" altLang="en-US" sz="1600" dirty="0" smtClean="0"/>
              <a:t>（</a:t>
            </a:r>
            <a:r>
              <a:rPr lang="en-US" altLang="zh-CN" sz="1600" dirty="0"/>
              <a:t>4</a:t>
            </a:r>
            <a:r>
              <a:rPr lang="zh-CN" altLang="en-US" sz="1600" dirty="0"/>
              <a:t>）钢筋保护层：摆放砂浆垫块或塑料垫块，垫块厚度等于保护层厚度，按</a:t>
            </a:r>
            <a:r>
              <a:rPr lang="en-US" altLang="zh-CN" sz="1600" dirty="0"/>
              <a:t>1m </a:t>
            </a:r>
            <a:r>
              <a:rPr lang="zh-CN" altLang="en-US" sz="1600" dirty="0" smtClean="0"/>
              <a:t>左右</a:t>
            </a:r>
            <a:r>
              <a:rPr lang="zh-CN" altLang="en-US" sz="1600" dirty="0"/>
              <a:t>间距梅花形布置。</a:t>
            </a:r>
          </a:p>
          <a:p>
            <a:pPr>
              <a:lnSpc>
                <a:spcPct val="150000"/>
              </a:lnSpc>
            </a:pPr>
            <a:r>
              <a:rPr lang="zh-CN" altLang="en-US" sz="1600" dirty="0"/>
              <a:t>（</a:t>
            </a:r>
            <a:r>
              <a:rPr lang="en-US" altLang="zh-CN" sz="1600" dirty="0"/>
              <a:t>5</a:t>
            </a:r>
            <a:r>
              <a:rPr lang="zh-CN" altLang="en-US" sz="1600" dirty="0"/>
              <a:t>）双层钢筋网：绑完下层钢筋网后，摆放钢筋马凳或钢筋支架（间距</a:t>
            </a:r>
            <a:r>
              <a:rPr lang="en-US" altLang="zh-CN" sz="1600" dirty="0"/>
              <a:t>1m </a:t>
            </a:r>
            <a:r>
              <a:rPr lang="zh-CN" altLang="en-US" sz="1600" dirty="0"/>
              <a:t>左右</a:t>
            </a:r>
            <a:r>
              <a:rPr lang="zh-CN" altLang="en-US" sz="1600" dirty="0" smtClean="0"/>
              <a:t>为宜</a:t>
            </a:r>
            <a:r>
              <a:rPr lang="zh-CN" altLang="en-US" sz="1600" dirty="0"/>
              <a:t>），并按照设计图纸插绑竖向钢筋，接着绑上层钢筋网。上层钢筋网的绑扣方法，</a:t>
            </a:r>
            <a:r>
              <a:rPr lang="zh-CN" altLang="en-US" sz="1600" dirty="0" smtClean="0"/>
              <a:t>与下层</a:t>
            </a:r>
            <a:r>
              <a:rPr lang="zh-CN" altLang="en-US" sz="1600" dirty="0"/>
              <a:t>钢筋网相同。</a:t>
            </a:r>
          </a:p>
          <a:p>
            <a:pPr>
              <a:lnSpc>
                <a:spcPct val="150000"/>
              </a:lnSpc>
            </a:pPr>
            <a:r>
              <a:rPr lang="zh-CN" altLang="en-US" sz="1600" dirty="0"/>
              <a:t>（</a:t>
            </a:r>
            <a:r>
              <a:rPr lang="en-US" altLang="zh-CN" sz="1600" dirty="0"/>
              <a:t>6</a:t>
            </a:r>
            <a:r>
              <a:rPr lang="zh-CN" altLang="en-US" sz="1600" dirty="0"/>
              <a:t>）钢筋接头：如为绑扎接头，钢筋的搭接长度及搭接位置应符合国家标准</a:t>
            </a:r>
            <a:r>
              <a:rPr lang="en-US" altLang="zh-CN" sz="1600" dirty="0"/>
              <a:t>《</a:t>
            </a:r>
            <a:r>
              <a:rPr lang="zh-CN" altLang="en-US" sz="1600" dirty="0" smtClean="0"/>
              <a:t>混凝土</a:t>
            </a:r>
            <a:r>
              <a:rPr lang="zh-CN" altLang="en-US" sz="1600" dirty="0"/>
              <a:t>结构工程施工质量验收规范</a:t>
            </a:r>
            <a:r>
              <a:rPr lang="en-US" altLang="zh-CN" sz="1600" dirty="0"/>
              <a:t>》</a:t>
            </a:r>
            <a:r>
              <a:rPr lang="zh-CN" altLang="en-US" sz="1600" dirty="0"/>
              <a:t>（</a:t>
            </a:r>
            <a:r>
              <a:rPr lang="en-US" altLang="zh-CN" sz="1600" dirty="0"/>
              <a:t>GB 50204—2002</a:t>
            </a:r>
            <a:r>
              <a:rPr lang="zh-CN" altLang="en-US" sz="1600" dirty="0"/>
              <a:t>，</a:t>
            </a:r>
            <a:r>
              <a:rPr lang="en-US" altLang="zh-CN" sz="1600" dirty="0"/>
              <a:t>2010 </a:t>
            </a:r>
            <a:r>
              <a:rPr lang="zh-CN" altLang="en-US" sz="1600" dirty="0"/>
              <a:t>年版）的规定；如为焊接接头</a:t>
            </a:r>
            <a:r>
              <a:rPr lang="zh-CN" altLang="en-US" sz="1600" dirty="0" smtClean="0"/>
              <a:t>，应</a:t>
            </a:r>
            <a:r>
              <a:rPr lang="zh-CN" altLang="en-US" sz="1600" dirty="0"/>
              <a:t>按焊接规程规定抽样做试验。</a:t>
            </a:r>
          </a:p>
          <a:p>
            <a:pPr>
              <a:lnSpc>
                <a:spcPct val="150000"/>
              </a:lnSpc>
            </a:pPr>
            <a:r>
              <a:rPr lang="zh-CN" altLang="en-US" sz="1600" dirty="0"/>
              <a:t>（</a:t>
            </a:r>
            <a:r>
              <a:rPr lang="en-US" altLang="zh-CN" sz="1600" dirty="0"/>
              <a:t>7</a:t>
            </a:r>
            <a:r>
              <a:rPr lang="zh-CN" altLang="en-US" sz="1600" dirty="0"/>
              <a:t>）柱插筋及箍筋：应将柱插筋伸入基础绑扎牢固，插入基础深度应符合设计</a:t>
            </a:r>
            <a:r>
              <a:rPr lang="zh-CN" altLang="en-US" sz="1600" dirty="0" smtClean="0"/>
              <a:t>要求（</a:t>
            </a:r>
            <a:r>
              <a:rPr lang="zh-CN" altLang="en-US" sz="1600" dirty="0"/>
              <a:t>锚固要求）。角部柱插筋底部弯钩应与底板筋成</a:t>
            </a:r>
            <a:r>
              <a:rPr lang="en-US" altLang="zh-CN" sz="1600" dirty="0"/>
              <a:t>45° </a:t>
            </a:r>
            <a:r>
              <a:rPr lang="zh-CN" altLang="en-US" sz="1600" dirty="0"/>
              <a:t>绑扎，连接点必须全部绑扎；应</a:t>
            </a:r>
            <a:r>
              <a:rPr lang="zh-CN" altLang="en-US" sz="1600" dirty="0" smtClean="0"/>
              <a:t>在距</a:t>
            </a:r>
            <a:r>
              <a:rPr lang="zh-CN" altLang="en-US" sz="1600" dirty="0"/>
              <a:t>底板</a:t>
            </a:r>
            <a:r>
              <a:rPr lang="en-US" altLang="zh-CN" sz="1600" dirty="0"/>
              <a:t>5cm </a:t>
            </a:r>
            <a:r>
              <a:rPr lang="zh-CN" altLang="en-US" sz="1600" dirty="0"/>
              <a:t>处绑扎第一道箍筋（下箍筋），距基础顶面以上</a:t>
            </a:r>
            <a:r>
              <a:rPr lang="en-US" altLang="zh-CN" sz="1600" dirty="0"/>
              <a:t>5cm </a:t>
            </a:r>
            <a:r>
              <a:rPr lang="zh-CN" altLang="en-US" sz="1600" dirty="0"/>
              <a:t>处绑扎最后一道箍筋</a:t>
            </a:r>
          </a:p>
          <a:p>
            <a:pPr>
              <a:lnSpc>
                <a:spcPct val="150000"/>
              </a:lnSpc>
            </a:pPr>
            <a:r>
              <a:rPr lang="zh-CN" altLang="en-US" sz="1600" dirty="0"/>
              <a:t>（上箍筋），作为标高控制筋和定位筋，在柱插筋最上部再绑扎一道定位箍筋。两道</a:t>
            </a:r>
            <a:r>
              <a:rPr lang="zh-CN" altLang="en-US" sz="1600" dirty="0" smtClean="0"/>
              <a:t>定位筋</a:t>
            </a:r>
            <a:r>
              <a:rPr lang="zh-CN" altLang="en-US" sz="1600" dirty="0"/>
              <a:t>在混凝土浇筑完成后需重新更换。上下箍筋及定位箍筋绑扎到位后，将柱插筋</a:t>
            </a:r>
            <a:r>
              <a:rPr lang="zh-CN" altLang="en-US" sz="1600" dirty="0" smtClean="0"/>
              <a:t>调整</a:t>
            </a:r>
            <a:r>
              <a:rPr lang="zh-CN" altLang="en-US" sz="1600" dirty="0"/>
              <a:t>到准确位置，并用井字木架临时固定，然后绑扎剩余箍筋，保证柱插筋不变形，如</a:t>
            </a:r>
          </a:p>
          <a:p>
            <a:pPr>
              <a:lnSpc>
                <a:spcPct val="150000"/>
              </a:lnSpc>
            </a:pPr>
            <a:r>
              <a:rPr lang="zh-CN" altLang="en-US" sz="1600" dirty="0" smtClean="0"/>
              <a:t>图所</a:t>
            </a:r>
            <a:r>
              <a:rPr lang="zh-CN" altLang="en-US" sz="1600" dirty="0"/>
              <a:t>示。插筋甩出长度不宜过大，其上端应垂直。</a:t>
            </a:r>
          </a:p>
        </p:txBody>
      </p:sp>
    </p:spTree>
    <p:extLst>
      <p:ext uri="{BB962C8B-B14F-4D97-AF65-F5344CB8AC3E}">
        <p14:creationId xmlns:p14="http://schemas.microsoft.com/office/powerpoint/2010/main" val="351447051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3775393" cy="630942"/>
            </a:xfrm>
            <a:prstGeom prst="rect">
              <a:avLst/>
            </a:prstGeom>
          </p:spPr>
          <p:txBody>
            <a:bodyPr wrap="none">
              <a:spAutoFit/>
            </a:bodyPr>
            <a:lstStyle/>
            <a:p>
              <a:r>
                <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rPr>
                <a:t>一、浅基础的类型</a:t>
              </a: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 name="矩形 1"/>
          <p:cNvSpPr/>
          <p:nvPr/>
        </p:nvSpPr>
        <p:spPr>
          <a:xfrm>
            <a:off x="881373" y="1231518"/>
            <a:ext cx="1800493" cy="369332"/>
          </a:xfrm>
          <a:prstGeom prst="rect">
            <a:avLst/>
          </a:prstGeom>
        </p:spPr>
        <p:txBody>
          <a:bodyPr wrap="none">
            <a:spAutoFit/>
          </a:bodyPr>
          <a:lstStyle/>
          <a:p>
            <a:r>
              <a:rPr lang="zh-CN" altLang="en-US" dirty="0">
                <a:solidFill>
                  <a:srgbClr val="0070C0"/>
                </a:solidFill>
              </a:rPr>
              <a:t>（二）扩展基础</a:t>
            </a:r>
          </a:p>
        </p:txBody>
      </p:sp>
      <p:sp>
        <p:nvSpPr>
          <p:cNvPr id="6" name="矩形 5"/>
          <p:cNvSpPr/>
          <p:nvPr/>
        </p:nvSpPr>
        <p:spPr>
          <a:xfrm>
            <a:off x="207689" y="3148664"/>
            <a:ext cx="1107996" cy="369332"/>
          </a:xfrm>
          <a:prstGeom prst="rect">
            <a:avLst/>
          </a:prstGeom>
        </p:spPr>
        <p:txBody>
          <a:bodyPr wrap="none">
            <a:spAutoFit/>
          </a:bodyPr>
          <a:lstStyle/>
          <a:p>
            <a:r>
              <a:rPr lang="zh-CN" altLang="en-US"/>
              <a:t>扩展基础</a:t>
            </a:r>
          </a:p>
        </p:txBody>
      </p:sp>
      <p:sp>
        <p:nvSpPr>
          <p:cNvPr id="7" name="左大括号 6"/>
          <p:cNvSpPr/>
          <p:nvPr/>
        </p:nvSpPr>
        <p:spPr>
          <a:xfrm>
            <a:off x="1367080" y="2458093"/>
            <a:ext cx="494971" cy="180386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1862051" y="2273427"/>
            <a:ext cx="1356462" cy="369332"/>
          </a:xfrm>
          <a:prstGeom prst="rect">
            <a:avLst/>
          </a:prstGeom>
        </p:spPr>
        <p:txBody>
          <a:bodyPr wrap="none">
            <a:spAutoFit/>
          </a:bodyPr>
          <a:lstStyle/>
          <a:p>
            <a:r>
              <a:rPr lang="en-US" altLang="zh-CN" dirty="0"/>
              <a:t>1. </a:t>
            </a:r>
            <a:r>
              <a:rPr lang="zh-CN" altLang="en-US" dirty="0"/>
              <a:t>基础类型</a:t>
            </a:r>
          </a:p>
        </p:txBody>
      </p:sp>
      <p:sp>
        <p:nvSpPr>
          <p:cNvPr id="16" name="矩形 15"/>
          <p:cNvSpPr/>
          <p:nvPr/>
        </p:nvSpPr>
        <p:spPr>
          <a:xfrm>
            <a:off x="1860449" y="4061840"/>
            <a:ext cx="1358064" cy="369332"/>
          </a:xfrm>
          <a:prstGeom prst="rect">
            <a:avLst/>
          </a:prstGeom>
        </p:spPr>
        <p:txBody>
          <a:bodyPr wrap="none">
            <a:spAutoFit/>
          </a:bodyPr>
          <a:lstStyle/>
          <a:p>
            <a:r>
              <a:rPr lang="en-US" altLang="zh-CN" dirty="0"/>
              <a:t>2. </a:t>
            </a:r>
            <a:r>
              <a:rPr lang="zh-CN" altLang="en-US" dirty="0"/>
              <a:t>构造要求</a:t>
            </a:r>
          </a:p>
        </p:txBody>
      </p:sp>
      <p:sp>
        <p:nvSpPr>
          <p:cNvPr id="17" name="矩形 16"/>
          <p:cNvSpPr/>
          <p:nvPr/>
        </p:nvSpPr>
        <p:spPr>
          <a:xfrm>
            <a:off x="3254776" y="1904095"/>
            <a:ext cx="2165978" cy="369332"/>
          </a:xfrm>
          <a:prstGeom prst="rect">
            <a:avLst/>
          </a:prstGeom>
        </p:spPr>
        <p:txBody>
          <a:bodyPr wrap="none">
            <a:spAutoFit/>
          </a:bodyPr>
          <a:lstStyle/>
          <a:p>
            <a:r>
              <a:rPr lang="zh-CN" altLang="en-US" dirty="0"/>
              <a:t>（</a:t>
            </a:r>
            <a:r>
              <a:rPr lang="en-US" altLang="zh-CN" dirty="0"/>
              <a:t>1</a:t>
            </a:r>
            <a:r>
              <a:rPr lang="zh-CN" altLang="en-US" dirty="0"/>
              <a:t>）柱下独立基础</a:t>
            </a:r>
          </a:p>
        </p:txBody>
      </p:sp>
      <p:sp>
        <p:nvSpPr>
          <p:cNvPr id="18" name="左大括号 17"/>
          <p:cNvSpPr/>
          <p:nvPr/>
        </p:nvSpPr>
        <p:spPr>
          <a:xfrm>
            <a:off x="3100647" y="2050769"/>
            <a:ext cx="117866" cy="73152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矩形 18"/>
          <p:cNvSpPr/>
          <p:nvPr/>
        </p:nvSpPr>
        <p:spPr>
          <a:xfrm>
            <a:off x="3254776" y="2510157"/>
            <a:ext cx="2165978" cy="369332"/>
          </a:xfrm>
          <a:prstGeom prst="rect">
            <a:avLst/>
          </a:prstGeom>
        </p:spPr>
        <p:txBody>
          <a:bodyPr wrap="none">
            <a:spAutoFit/>
          </a:bodyPr>
          <a:lstStyle/>
          <a:p>
            <a:r>
              <a:rPr lang="zh-CN" altLang="en-US" dirty="0"/>
              <a:t>（</a:t>
            </a:r>
            <a:r>
              <a:rPr lang="en-US" altLang="zh-CN" dirty="0"/>
              <a:t>2</a:t>
            </a:r>
            <a:r>
              <a:rPr lang="zh-CN" altLang="en-US" dirty="0"/>
              <a:t>）墙下条形基础</a:t>
            </a:r>
          </a:p>
        </p:txBody>
      </p:sp>
      <p:sp>
        <p:nvSpPr>
          <p:cNvPr id="20" name="左大括号 19"/>
          <p:cNvSpPr/>
          <p:nvPr/>
        </p:nvSpPr>
        <p:spPr>
          <a:xfrm>
            <a:off x="3100647" y="3041468"/>
            <a:ext cx="573578" cy="241007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矩形 20"/>
          <p:cNvSpPr/>
          <p:nvPr/>
        </p:nvSpPr>
        <p:spPr>
          <a:xfrm>
            <a:off x="3387436" y="2925163"/>
            <a:ext cx="8648007" cy="2893100"/>
          </a:xfrm>
          <a:prstGeom prst="rect">
            <a:avLst/>
          </a:prstGeom>
        </p:spPr>
        <p:txBody>
          <a:bodyPr wrap="square">
            <a:spAutoFit/>
          </a:bodyPr>
          <a:lstStyle/>
          <a:p>
            <a:r>
              <a:rPr lang="zh-CN" altLang="en-US" sz="1400" dirty="0"/>
              <a:t>（</a:t>
            </a:r>
            <a:r>
              <a:rPr lang="en-US" altLang="zh-CN" sz="1400" dirty="0"/>
              <a:t>1</a:t>
            </a:r>
            <a:r>
              <a:rPr lang="zh-CN" altLang="en-US" sz="1400" dirty="0"/>
              <a:t>）锥形基础的边缘高度不宜小于</a:t>
            </a:r>
            <a:r>
              <a:rPr lang="en-US" altLang="zh-CN" sz="1400" dirty="0"/>
              <a:t>200mm</a:t>
            </a:r>
            <a:r>
              <a:rPr lang="zh-CN" altLang="en-US" sz="1400" dirty="0"/>
              <a:t>，且两个方向的坡度不宜大于</a:t>
            </a:r>
            <a:r>
              <a:rPr lang="en-US" altLang="zh-CN" sz="1400" dirty="0"/>
              <a:t>1∶3</a:t>
            </a:r>
            <a:r>
              <a:rPr lang="zh-CN" altLang="en-US" sz="1400" dirty="0"/>
              <a:t>；</a:t>
            </a:r>
            <a:r>
              <a:rPr lang="zh-CN" altLang="en-US" sz="1400" dirty="0" smtClean="0"/>
              <a:t>阶梯</a:t>
            </a:r>
            <a:r>
              <a:rPr lang="zh-CN" altLang="en-US" sz="1400" dirty="0"/>
              <a:t>形基础的每阶高度，宜为</a:t>
            </a:r>
            <a:r>
              <a:rPr lang="en-US" altLang="zh-CN" sz="1400" dirty="0"/>
              <a:t>300 </a:t>
            </a:r>
            <a:r>
              <a:rPr lang="zh-CN" altLang="en-US" sz="1400" dirty="0"/>
              <a:t>～ </a:t>
            </a:r>
            <a:r>
              <a:rPr lang="en-US" altLang="zh-CN" sz="1400" dirty="0"/>
              <a:t>500mm</a:t>
            </a:r>
            <a:r>
              <a:rPr lang="zh-CN" altLang="en-US" sz="1400" dirty="0"/>
              <a:t>。</a:t>
            </a:r>
          </a:p>
          <a:p>
            <a:r>
              <a:rPr lang="zh-CN" altLang="en-US" sz="1400" dirty="0"/>
              <a:t>（</a:t>
            </a:r>
            <a:r>
              <a:rPr lang="en-US" altLang="zh-CN" sz="1400" dirty="0"/>
              <a:t>2</a:t>
            </a:r>
            <a:r>
              <a:rPr lang="zh-CN" altLang="en-US" sz="1400" dirty="0"/>
              <a:t>）垫层的厚度不宜小于</a:t>
            </a:r>
            <a:r>
              <a:rPr lang="en-US" altLang="zh-CN" sz="1400" dirty="0"/>
              <a:t>70mm</a:t>
            </a:r>
            <a:r>
              <a:rPr lang="zh-CN" altLang="en-US" sz="1400" dirty="0"/>
              <a:t>，垫层混凝土强度等级不宜低于</a:t>
            </a:r>
            <a:r>
              <a:rPr lang="en-US" altLang="zh-CN" sz="1400" dirty="0"/>
              <a:t>C10</a:t>
            </a:r>
            <a:r>
              <a:rPr lang="zh-CN" altLang="en-US" sz="1400" dirty="0"/>
              <a:t>。</a:t>
            </a:r>
          </a:p>
          <a:p>
            <a:r>
              <a:rPr lang="zh-CN" altLang="en-US" sz="1400" dirty="0"/>
              <a:t>（</a:t>
            </a:r>
            <a:r>
              <a:rPr lang="en-US" altLang="zh-CN" sz="1400" dirty="0"/>
              <a:t>3</a:t>
            </a:r>
            <a:r>
              <a:rPr lang="zh-CN" altLang="en-US" sz="1400" dirty="0"/>
              <a:t>）扩展基础受力钢筋最小配筋率不应小于</a:t>
            </a:r>
            <a:r>
              <a:rPr lang="en-US" altLang="zh-CN" sz="1400" dirty="0"/>
              <a:t>0.15%</a:t>
            </a:r>
            <a:r>
              <a:rPr lang="zh-CN" altLang="en-US" sz="1400" dirty="0"/>
              <a:t>，底板受力钢筋的最小直径不宜</a:t>
            </a:r>
            <a:r>
              <a:rPr lang="zh-CN" altLang="en-US" sz="1400" dirty="0" smtClean="0"/>
              <a:t>小于</a:t>
            </a:r>
            <a:r>
              <a:rPr lang="en-US" altLang="zh-CN" sz="1400" dirty="0"/>
              <a:t>10mm</a:t>
            </a:r>
            <a:r>
              <a:rPr lang="zh-CN" altLang="en-US" sz="1400" dirty="0"/>
              <a:t>，间距不宜大于</a:t>
            </a:r>
            <a:r>
              <a:rPr lang="en-US" altLang="zh-CN" sz="1400" dirty="0"/>
              <a:t>200mm</a:t>
            </a:r>
            <a:r>
              <a:rPr lang="zh-CN" altLang="en-US" sz="1400" dirty="0"/>
              <a:t>，也不宜小于</a:t>
            </a:r>
            <a:r>
              <a:rPr lang="en-US" altLang="zh-CN" sz="1400" dirty="0"/>
              <a:t>100mm</a:t>
            </a:r>
            <a:r>
              <a:rPr lang="zh-CN" altLang="en-US" sz="1400" dirty="0"/>
              <a:t>。墙下钢筋混凝土条形基础纵向</a:t>
            </a:r>
            <a:r>
              <a:rPr lang="zh-CN" altLang="en-US" sz="1400" dirty="0" smtClean="0"/>
              <a:t>分布钢筋</a:t>
            </a:r>
            <a:r>
              <a:rPr lang="zh-CN" altLang="en-US" sz="1400" dirty="0"/>
              <a:t>的直径不宜小于</a:t>
            </a:r>
            <a:r>
              <a:rPr lang="en-US" altLang="zh-CN" sz="1400" dirty="0"/>
              <a:t>8mm</a:t>
            </a:r>
            <a:r>
              <a:rPr lang="zh-CN" altLang="en-US" sz="1400" dirty="0"/>
              <a:t>；间距不宜大于</a:t>
            </a:r>
            <a:r>
              <a:rPr lang="en-US" altLang="zh-CN" sz="1400" dirty="0"/>
              <a:t>300mm</a:t>
            </a:r>
            <a:r>
              <a:rPr lang="zh-CN" altLang="en-US" sz="1400" dirty="0"/>
              <a:t>；每延米分布钢筋的面积不小于受力</a:t>
            </a:r>
            <a:r>
              <a:rPr lang="zh-CN" altLang="en-US" sz="1400" dirty="0" smtClean="0"/>
              <a:t>钢筋面积</a:t>
            </a:r>
            <a:r>
              <a:rPr lang="zh-CN" altLang="en-US" sz="1400" dirty="0"/>
              <a:t>的</a:t>
            </a:r>
            <a:r>
              <a:rPr lang="en-US" altLang="zh-CN" sz="1400" dirty="0"/>
              <a:t>15%</a:t>
            </a:r>
            <a:r>
              <a:rPr lang="zh-CN" altLang="en-US" sz="1400" dirty="0"/>
              <a:t>。当有垫层时钢筋保护层的厚度不应小于</a:t>
            </a:r>
            <a:r>
              <a:rPr lang="en-US" altLang="zh-CN" sz="1400" dirty="0"/>
              <a:t>40mm</a:t>
            </a:r>
            <a:r>
              <a:rPr lang="zh-CN" altLang="en-US" sz="1400" dirty="0"/>
              <a:t>；无垫层时不应小于</a:t>
            </a:r>
            <a:r>
              <a:rPr lang="en-US" altLang="zh-CN" sz="1400" dirty="0"/>
              <a:t>70mm</a:t>
            </a:r>
            <a:r>
              <a:rPr lang="zh-CN" altLang="en-US" sz="1400" dirty="0"/>
              <a:t>。</a:t>
            </a:r>
          </a:p>
          <a:p>
            <a:r>
              <a:rPr lang="zh-CN" altLang="en-US" sz="1400" dirty="0"/>
              <a:t>（</a:t>
            </a:r>
            <a:r>
              <a:rPr lang="en-US" altLang="zh-CN" sz="1400" dirty="0"/>
              <a:t>4</a:t>
            </a:r>
            <a:r>
              <a:rPr lang="zh-CN" altLang="en-US" sz="1400" dirty="0"/>
              <a:t>）混凝土强度等级不应低于</a:t>
            </a:r>
            <a:r>
              <a:rPr lang="en-US" altLang="zh-CN" sz="1400" dirty="0"/>
              <a:t>C20</a:t>
            </a:r>
            <a:r>
              <a:rPr lang="zh-CN" altLang="en-US" sz="1400" dirty="0"/>
              <a:t>。</a:t>
            </a:r>
          </a:p>
          <a:p>
            <a:r>
              <a:rPr lang="zh-CN" altLang="en-US" sz="1400" dirty="0"/>
              <a:t>（</a:t>
            </a:r>
            <a:r>
              <a:rPr lang="en-US" altLang="zh-CN" sz="1400" dirty="0"/>
              <a:t>5</a:t>
            </a:r>
            <a:r>
              <a:rPr lang="zh-CN" altLang="en-US" sz="1400" dirty="0"/>
              <a:t>）当柱下钢筋混凝土独立基础的边长和墙下钢筋混凝土条形基础的宽度大于或</a:t>
            </a:r>
            <a:r>
              <a:rPr lang="zh-CN" altLang="en-US" sz="1400" dirty="0" smtClean="0"/>
              <a:t>等于</a:t>
            </a:r>
            <a:r>
              <a:rPr lang="en-US" altLang="zh-CN" sz="1400" dirty="0"/>
              <a:t>2.5m </a:t>
            </a:r>
            <a:r>
              <a:rPr lang="zh-CN" altLang="en-US" sz="1400" dirty="0"/>
              <a:t>时，底板受力钢筋的长度可取边长或宽度的</a:t>
            </a:r>
            <a:r>
              <a:rPr lang="en-US" altLang="zh-CN" sz="1400" dirty="0"/>
              <a:t>0.9 </a:t>
            </a:r>
            <a:r>
              <a:rPr lang="zh-CN" altLang="en-US" sz="1400" dirty="0"/>
              <a:t>倍，并宜交错布置</a:t>
            </a:r>
            <a:r>
              <a:rPr lang="zh-CN" altLang="en-US" sz="1400" dirty="0" smtClean="0"/>
              <a:t>。</a:t>
            </a:r>
            <a:endParaRPr lang="en-US" altLang="zh-CN" sz="1400" dirty="0" smtClean="0"/>
          </a:p>
          <a:p>
            <a:r>
              <a:rPr lang="zh-CN" altLang="en-US" sz="1400" dirty="0" smtClean="0"/>
              <a:t>（</a:t>
            </a:r>
            <a:r>
              <a:rPr lang="en-US" altLang="zh-CN" sz="1400" dirty="0"/>
              <a:t>6</a:t>
            </a:r>
            <a:r>
              <a:rPr lang="zh-CN" altLang="en-US" sz="1400" dirty="0"/>
              <a:t>）钢筋混凝土条形基础底板在“</a:t>
            </a:r>
            <a:r>
              <a:rPr lang="en-US" altLang="zh-CN" sz="1400" dirty="0"/>
              <a:t>T”</a:t>
            </a:r>
            <a:r>
              <a:rPr lang="zh-CN" altLang="en-US" sz="1400" dirty="0"/>
              <a:t>形及“十”字形交界处，底板横向受力</a:t>
            </a:r>
            <a:r>
              <a:rPr lang="zh-CN" altLang="en-US" sz="1400" dirty="0" smtClean="0"/>
              <a:t>钢筋仅</a:t>
            </a:r>
            <a:r>
              <a:rPr lang="zh-CN" altLang="en-US" sz="1400" dirty="0"/>
              <a:t>沿一个主要受力方向通长布置，另一方向的横向受力钢筋可布置到主要受力方向</a:t>
            </a:r>
            <a:r>
              <a:rPr lang="zh-CN" altLang="en-US" sz="1400" dirty="0" smtClean="0"/>
              <a:t>底板</a:t>
            </a:r>
            <a:r>
              <a:rPr lang="zh-CN" altLang="en-US" sz="1400" dirty="0"/>
              <a:t>宽度</a:t>
            </a:r>
            <a:r>
              <a:rPr lang="en-US" altLang="zh-CN" sz="1400" dirty="0"/>
              <a:t>1/4 </a:t>
            </a:r>
            <a:r>
              <a:rPr lang="zh-CN" altLang="en-US" sz="1400" dirty="0"/>
              <a:t>处。在拐角处底板横向受力钢筋应沿两个方向布置</a:t>
            </a:r>
          </a:p>
        </p:txBody>
      </p:sp>
    </p:spTree>
    <p:extLst>
      <p:ext uri="{BB962C8B-B14F-4D97-AF65-F5344CB8AC3E}">
        <p14:creationId xmlns:p14="http://schemas.microsoft.com/office/powerpoint/2010/main" val="205364191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 name="矩形 1"/>
          <p:cNvSpPr/>
          <p:nvPr/>
        </p:nvSpPr>
        <p:spPr>
          <a:xfrm>
            <a:off x="1005385" y="1207615"/>
            <a:ext cx="1991251" cy="400110"/>
          </a:xfrm>
          <a:prstGeom prst="rect">
            <a:avLst/>
          </a:prstGeom>
        </p:spPr>
        <p:txBody>
          <a:bodyPr wrap="none">
            <a:spAutoFit/>
          </a:bodyPr>
          <a:lstStyle/>
          <a:p>
            <a:r>
              <a:rPr lang="zh-CN" altLang="en-US" sz="2000" b="1" dirty="0">
                <a:solidFill>
                  <a:srgbClr val="0070C0"/>
                </a:solidFill>
              </a:rPr>
              <a:t>（四）绑扎钢筋</a:t>
            </a:r>
          </a:p>
        </p:txBody>
      </p:sp>
      <p:sp>
        <p:nvSpPr>
          <p:cNvPr id="3" name="矩形 2"/>
          <p:cNvSpPr/>
          <p:nvPr/>
        </p:nvSpPr>
        <p:spPr>
          <a:xfrm>
            <a:off x="0" y="1414356"/>
            <a:ext cx="11762509" cy="4893647"/>
          </a:xfrm>
          <a:prstGeom prst="rect">
            <a:avLst/>
          </a:prstGeom>
        </p:spPr>
        <p:txBody>
          <a:bodyPr wrap="square">
            <a:spAutoFit/>
          </a:bodyPr>
          <a:lstStyle/>
          <a:p>
            <a:pPr>
              <a:lnSpc>
                <a:spcPct val="150000"/>
              </a:lnSpc>
            </a:pPr>
            <a:r>
              <a:rPr lang="zh-CN" altLang="en-US" sz="1600" dirty="0"/>
              <a:t>（</a:t>
            </a:r>
            <a:r>
              <a:rPr lang="en-US" altLang="zh-CN" sz="1600" dirty="0"/>
              <a:t>1</a:t>
            </a:r>
            <a:r>
              <a:rPr lang="zh-CN" altLang="en-US" sz="1600" dirty="0"/>
              <a:t>）开始绑扎条件：垫层混凝土强度达到</a:t>
            </a:r>
            <a:r>
              <a:rPr lang="en-US" altLang="zh-CN" sz="1600" dirty="0"/>
              <a:t>1.2MPa </a:t>
            </a:r>
            <a:r>
              <a:rPr lang="zh-CN" altLang="en-US" sz="1600" dirty="0"/>
              <a:t>后，即可</a:t>
            </a:r>
            <a:r>
              <a:rPr lang="zh-CN" altLang="en-US" sz="1600" dirty="0" smtClean="0"/>
              <a:t>开始</a:t>
            </a:r>
            <a:r>
              <a:rPr lang="zh-CN" altLang="en-US" sz="1600" dirty="0"/>
              <a:t>绑扎钢筋。</a:t>
            </a:r>
          </a:p>
          <a:p>
            <a:pPr>
              <a:lnSpc>
                <a:spcPct val="150000"/>
              </a:lnSpc>
            </a:pPr>
            <a:r>
              <a:rPr lang="zh-CN" altLang="en-US" sz="1600" dirty="0"/>
              <a:t>（</a:t>
            </a:r>
            <a:r>
              <a:rPr lang="en-US" altLang="zh-CN" sz="1600" dirty="0"/>
              <a:t>2</a:t>
            </a:r>
            <a:r>
              <a:rPr lang="zh-CN" altLang="en-US" sz="1600" dirty="0"/>
              <a:t>）钢筋位置：按弹出的钢筋位置线，钢筋摆放应根据</a:t>
            </a:r>
            <a:r>
              <a:rPr lang="zh-CN" altLang="en-US" sz="1600" dirty="0" smtClean="0"/>
              <a:t>基础施工图</a:t>
            </a:r>
            <a:r>
              <a:rPr lang="zh-CN" altLang="en-US" sz="1600" dirty="0"/>
              <a:t>确定。一般情况下，短向钢筋在下，长向钢筋在上。</a:t>
            </a:r>
          </a:p>
          <a:p>
            <a:pPr>
              <a:lnSpc>
                <a:spcPct val="150000"/>
              </a:lnSpc>
            </a:pPr>
            <a:r>
              <a:rPr lang="zh-CN" altLang="en-US" sz="1600" dirty="0"/>
              <a:t>（</a:t>
            </a:r>
            <a:r>
              <a:rPr lang="en-US" altLang="zh-CN" sz="1600" dirty="0"/>
              <a:t>3</a:t>
            </a:r>
            <a:r>
              <a:rPr lang="zh-CN" altLang="en-US" sz="1600" dirty="0"/>
              <a:t>）钢筋绑扎点：必须将钢筋交叉点全部绑扎，不得漏扎。钢筋绑扎介绍</a:t>
            </a:r>
          </a:p>
          <a:p>
            <a:pPr>
              <a:lnSpc>
                <a:spcPct val="150000"/>
              </a:lnSpc>
            </a:pPr>
            <a:r>
              <a:rPr lang="zh-CN" altLang="en-US" sz="1600" dirty="0" smtClean="0"/>
              <a:t>（</a:t>
            </a:r>
            <a:r>
              <a:rPr lang="en-US" altLang="zh-CN" sz="1600" dirty="0"/>
              <a:t>4</a:t>
            </a:r>
            <a:r>
              <a:rPr lang="zh-CN" altLang="en-US" sz="1600" dirty="0"/>
              <a:t>）钢筋保护层：摆放砂浆垫块或塑料垫块，垫块厚度等于保护层厚度，按</a:t>
            </a:r>
            <a:r>
              <a:rPr lang="en-US" altLang="zh-CN" sz="1600" dirty="0"/>
              <a:t>1m </a:t>
            </a:r>
            <a:r>
              <a:rPr lang="zh-CN" altLang="en-US" sz="1600" dirty="0" smtClean="0"/>
              <a:t>左右</a:t>
            </a:r>
            <a:r>
              <a:rPr lang="zh-CN" altLang="en-US" sz="1600" dirty="0"/>
              <a:t>间距梅花形布置。</a:t>
            </a:r>
          </a:p>
          <a:p>
            <a:pPr>
              <a:lnSpc>
                <a:spcPct val="150000"/>
              </a:lnSpc>
            </a:pPr>
            <a:r>
              <a:rPr lang="zh-CN" altLang="en-US" sz="1600" dirty="0"/>
              <a:t>（</a:t>
            </a:r>
            <a:r>
              <a:rPr lang="en-US" altLang="zh-CN" sz="1600" dirty="0"/>
              <a:t>5</a:t>
            </a:r>
            <a:r>
              <a:rPr lang="zh-CN" altLang="en-US" sz="1600" dirty="0"/>
              <a:t>）双层钢筋网：绑完下层钢筋网后，摆放钢筋马凳或钢筋支架（间距</a:t>
            </a:r>
            <a:r>
              <a:rPr lang="en-US" altLang="zh-CN" sz="1600" dirty="0"/>
              <a:t>1m </a:t>
            </a:r>
            <a:r>
              <a:rPr lang="zh-CN" altLang="en-US" sz="1600" dirty="0"/>
              <a:t>左右</a:t>
            </a:r>
            <a:r>
              <a:rPr lang="zh-CN" altLang="en-US" sz="1600" dirty="0" smtClean="0"/>
              <a:t>为宜</a:t>
            </a:r>
            <a:r>
              <a:rPr lang="zh-CN" altLang="en-US" sz="1600" dirty="0"/>
              <a:t>），并按照设计图纸插绑竖向钢筋，接着绑上层钢筋网。上层钢筋网的绑扣方法，</a:t>
            </a:r>
            <a:r>
              <a:rPr lang="zh-CN" altLang="en-US" sz="1600" dirty="0" smtClean="0"/>
              <a:t>与下层</a:t>
            </a:r>
            <a:r>
              <a:rPr lang="zh-CN" altLang="en-US" sz="1600" dirty="0"/>
              <a:t>钢筋网相同。</a:t>
            </a:r>
          </a:p>
          <a:p>
            <a:pPr>
              <a:lnSpc>
                <a:spcPct val="150000"/>
              </a:lnSpc>
            </a:pPr>
            <a:r>
              <a:rPr lang="zh-CN" altLang="en-US" sz="1600" dirty="0"/>
              <a:t>（</a:t>
            </a:r>
            <a:r>
              <a:rPr lang="en-US" altLang="zh-CN" sz="1600" dirty="0"/>
              <a:t>6</a:t>
            </a:r>
            <a:r>
              <a:rPr lang="zh-CN" altLang="en-US" sz="1600" dirty="0"/>
              <a:t>）钢筋接头：如为绑扎接头，钢筋的搭接长度及搭接位置应符合国家标准</a:t>
            </a:r>
            <a:r>
              <a:rPr lang="en-US" altLang="zh-CN" sz="1600" dirty="0"/>
              <a:t>《</a:t>
            </a:r>
            <a:r>
              <a:rPr lang="zh-CN" altLang="en-US" sz="1600" dirty="0" smtClean="0"/>
              <a:t>混凝土</a:t>
            </a:r>
            <a:r>
              <a:rPr lang="zh-CN" altLang="en-US" sz="1600" dirty="0"/>
              <a:t>结构工程施工质量验收规范</a:t>
            </a:r>
            <a:r>
              <a:rPr lang="en-US" altLang="zh-CN" sz="1600" dirty="0"/>
              <a:t>》</a:t>
            </a:r>
            <a:r>
              <a:rPr lang="zh-CN" altLang="en-US" sz="1600" dirty="0"/>
              <a:t>（</a:t>
            </a:r>
            <a:r>
              <a:rPr lang="en-US" altLang="zh-CN" sz="1600" dirty="0"/>
              <a:t>GB 50204—2002</a:t>
            </a:r>
            <a:r>
              <a:rPr lang="zh-CN" altLang="en-US" sz="1600" dirty="0"/>
              <a:t>，</a:t>
            </a:r>
            <a:r>
              <a:rPr lang="en-US" altLang="zh-CN" sz="1600" dirty="0"/>
              <a:t>2010 </a:t>
            </a:r>
            <a:r>
              <a:rPr lang="zh-CN" altLang="en-US" sz="1600" dirty="0"/>
              <a:t>年版）的规定；如为焊接接头</a:t>
            </a:r>
            <a:r>
              <a:rPr lang="zh-CN" altLang="en-US" sz="1600" dirty="0" smtClean="0"/>
              <a:t>，应</a:t>
            </a:r>
            <a:r>
              <a:rPr lang="zh-CN" altLang="en-US" sz="1600" dirty="0"/>
              <a:t>按焊接规程规定抽样做试验。</a:t>
            </a:r>
          </a:p>
          <a:p>
            <a:pPr>
              <a:lnSpc>
                <a:spcPct val="150000"/>
              </a:lnSpc>
            </a:pPr>
            <a:r>
              <a:rPr lang="zh-CN" altLang="en-US" sz="1600" dirty="0"/>
              <a:t>（</a:t>
            </a:r>
            <a:r>
              <a:rPr lang="en-US" altLang="zh-CN" sz="1600" dirty="0"/>
              <a:t>7</a:t>
            </a:r>
            <a:r>
              <a:rPr lang="zh-CN" altLang="en-US" sz="1600" dirty="0"/>
              <a:t>）柱插筋及箍筋：应将柱插筋伸入基础绑扎牢固，插入基础深度应符合设计</a:t>
            </a:r>
            <a:r>
              <a:rPr lang="zh-CN" altLang="en-US" sz="1600" dirty="0" smtClean="0"/>
              <a:t>要求（</a:t>
            </a:r>
            <a:r>
              <a:rPr lang="zh-CN" altLang="en-US" sz="1600" dirty="0"/>
              <a:t>锚固要求）。角部柱插筋底部弯钩应与底板筋成</a:t>
            </a:r>
            <a:r>
              <a:rPr lang="en-US" altLang="zh-CN" sz="1600" dirty="0"/>
              <a:t>45° </a:t>
            </a:r>
            <a:r>
              <a:rPr lang="zh-CN" altLang="en-US" sz="1600" dirty="0"/>
              <a:t>绑扎，连接点必须全部绑扎；应</a:t>
            </a:r>
            <a:r>
              <a:rPr lang="zh-CN" altLang="en-US" sz="1600" dirty="0" smtClean="0"/>
              <a:t>在距</a:t>
            </a:r>
            <a:r>
              <a:rPr lang="zh-CN" altLang="en-US" sz="1600" dirty="0"/>
              <a:t>底板</a:t>
            </a:r>
            <a:r>
              <a:rPr lang="en-US" altLang="zh-CN" sz="1600" dirty="0"/>
              <a:t>5cm </a:t>
            </a:r>
            <a:r>
              <a:rPr lang="zh-CN" altLang="en-US" sz="1600" dirty="0"/>
              <a:t>处绑扎第一道箍筋（下箍筋），距基础顶面以上</a:t>
            </a:r>
            <a:r>
              <a:rPr lang="en-US" altLang="zh-CN" sz="1600" dirty="0"/>
              <a:t>5cm </a:t>
            </a:r>
            <a:r>
              <a:rPr lang="zh-CN" altLang="en-US" sz="1600" dirty="0"/>
              <a:t>处绑扎最后一道箍筋</a:t>
            </a:r>
          </a:p>
          <a:p>
            <a:pPr>
              <a:lnSpc>
                <a:spcPct val="150000"/>
              </a:lnSpc>
            </a:pPr>
            <a:r>
              <a:rPr lang="zh-CN" altLang="en-US" sz="1600" dirty="0"/>
              <a:t>（上箍筋），作为标高控制筋和定位筋，在柱插筋最上部再绑扎一道定位箍筋。两道</a:t>
            </a:r>
            <a:r>
              <a:rPr lang="zh-CN" altLang="en-US" sz="1600" dirty="0" smtClean="0"/>
              <a:t>定位筋</a:t>
            </a:r>
            <a:r>
              <a:rPr lang="zh-CN" altLang="en-US" sz="1600" dirty="0"/>
              <a:t>在混凝土浇筑完成后需重新更换。上下箍筋及定位箍筋绑扎到位后，将柱插筋</a:t>
            </a:r>
            <a:r>
              <a:rPr lang="zh-CN" altLang="en-US" sz="1600" dirty="0" smtClean="0"/>
              <a:t>调整</a:t>
            </a:r>
            <a:r>
              <a:rPr lang="zh-CN" altLang="en-US" sz="1600" dirty="0"/>
              <a:t>到准确位置，并用井字木架临时固定，然后绑扎剩余箍筋，保证柱插筋不变形，如</a:t>
            </a:r>
          </a:p>
          <a:p>
            <a:pPr>
              <a:lnSpc>
                <a:spcPct val="150000"/>
              </a:lnSpc>
            </a:pPr>
            <a:r>
              <a:rPr lang="zh-CN" altLang="en-US" sz="1600" dirty="0" smtClean="0"/>
              <a:t>图所</a:t>
            </a:r>
            <a:r>
              <a:rPr lang="zh-CN" altLang="en-US" sz="1600" dirty="0"/>
              <a:t>示。插筋甩出长度不宜过大，其上端应垂直。</a:t>
            </a:r>
          </a:p>
        </p:txBody>
      </p:sp>
    </p:spTree>
    <p:extLst>
      <p:ext uri="{BB962C8B-B14F-4D97-AF65-F5344CB8AC3E}">
        <p14:creationId xmlns:p14="http://schemas.microsoft.com/office/powerpoint/2010/main" val="293953875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p:cNvSpPr/>
          <p:nvPr/>
        </p:nvSpPr>
        <p:spPr>
          <a:xfrm>
            <a:off x="1332740" y="2183949"/>
            <a:ext cx="1620957" cy="338554"/>
          </a:xfrm>
          <a:prstGeom prst="rect">
            <a:avLst/>
          </a:prstGeom>
        </p:spPr>
        <p:txBody>
          <a:bodyPr wrap="none">
            <a:spAutoFit/>
          </a:bodyPr>
          <a:lstStyle/>
          <a:p>
            <a:r>
              <a:rPr lang="zh-CN" altLang="en-US" sz="1600" dirty="0">
                <a:solidFill>
                  <a:srgbClr val="0070C0"/>
                </a:solidFill>
              </a:rPr>
              <a:t>（六）支设模板</a:t>
            </a:r>
          </a:p>
        </p:txBody>
      </p:sp>
      <p:sp>
        <p:nvSpPr>
          <p:cNvPr id="16" name="矩形 15"/>
          <p:cNvSpPr/>
          <p:nvPr/>
        </p:nvSpPr>
        <p:spPr>
          <a:xfrm>
            <a:off x="1332740" y="1569637"/>
            <a:ext cx="10374284" cy="419474"/>
          </a:xfrm>
          <a:prstGeom prst="rect">
            <a:avLst/>
          </a:prstGeom>
        </p:spPr>
        <p:txBody>
          <a:bodyPr wrap="square">
            <a:spAutoFit/>
          </a:bodyPr>
          <a:lstStyle/>
          <a:p>
            <a:pPr>
              <a:lnSpc>
                <a:spcPct val="150000"/>
              </a:lnSpc>
            </a:pPr>
            <a:r>
              <a:rPr lang="zh-CN" altLang="en-US" sz="1600" dirty="0"/>
              <a:t>预埋电缆、管线、埋件等施工，应与钢筋绑扎协调配合进行</a:t>
            </a:r>
            <a:r>
              <a:rPr lang="zh-CN" altLang="en-US" sz="1600" dirty="0" smtClean="0"/>
              <a:t>。</a:t>
            </a:r>
            <a:endParaRPr lang="zh-CN" altLang="en-US" sz="1600" dirty="0"/>
          </a:p>
        </p:txBody>
      </p:sp>
      <p:sp>
        <p:nvSpPr>
          <p:cNvPr id="18" name="矩形 17"/>
          <p:cNvSpPr/>
          <p:nvPr/>
        </p:nvSpPr>
        <p:spPr>
          <a:xfrm>
            <a:off x="1580051" y="3590255"/>
            <a:ext cx="10374284" cy="788806"/>
          </a:xfrm>
          <a:prstGeom prst="rect">
            <a:avLst/>
          </a:prstGeom>
        </p:spPr>
        <p:txBody>
          <a:bodyPr wrap="square">
            <a:spAutoFit/>
          </a:bodyPr>
          <a:lstStyle/>
          <a:p>
            <a:pPr>
              <a:lnSpc>
                <a:spcPct val="150000"/>
              </a:lnSpc>
            </a:pPr>
            <a:r>
              <a:rPr lang="zh-CN" altLang="en-US" sz="1600" dirty="0"/>
              <a:t>清除模板内的木屑、泥土垃圾及其他杂物，清除钢筋上的油污，木模浇水湿润，</a:t>
            </a:r>
          </a:p>
          <a:p>
            <a:pPr>
              <a:lnSpc>
                <a:spcPct val="150000"/>
              </a:lnSpc>
            </a:pPr>
            <a:r>
              <a:rPr lang="zh-CN" altLang="en-US" sz="1600" dirty="0"/>
              <a:t>堵严板缝及孔洞。</a:t>
            </a:r>
          </a:p>
        </p:txBody>
      </p:sp>
      <p:sp>
        <p:nvSpPr>
          <p:cNvPr id="19" name="矩形 18"/>
          <p:cNvSpPr/>
          <p:nvPr/>
        </p:nvSpPr>
        <p:spPr>
          <a:xfrm>
            <a:off x="1332740" y="1215608"/>
            <a:ext cx="2031325" cy="338554"/>
          </a:xfrm>
          <a:prstGeom prst="rect">
            <a:avLst/>
          </a:prstGeom>
        </p:spPr>
        <p:txBody>
          <a:bodyPr wrap="none">
            <a:spAutoFit/>
          </a:bodyPr>
          <a:lstStyle/>
          <a:p>
            <a:r>
              <a:rPr lang="zh-CN" altLang="en-US" sz="1600" dirty="0">
                <a:solidFill>
                  <a:srgbClr val="0070C0"/>
                </a:solidFill>
              </a:rPr>
              <a:t>（五）相关专业施工</a:t>
            </a:r>
          </a:p>
        </p:txBody>
      </p:sp>
      <p:sp>
        <p:nvSpPr>
          <p:cNvPr id="5" name="矩形 4"/>
          <p:cNvSpPr/>
          <p:nvPr/>
        </p:nvSpPr>
        <p:spPr>
          <a:xfrm>
            <a:off x="1290799" y="3280532"/>
            <a:ext cx="1826141" cy="338554"/>
          </a:xfrm>
          <a:prstGeom prst="rect">
            <a:avLst/>
          </a:prstGeom>
        </p:spPr>
        <p:txBody>
          <a:bodyPr wrap="none">
            <a:spAutoFit/>
          </a:bodyPr>
          <a:lstStyle/>
          <a:p>
            <a:r>
              <a:rPr lang="zh-CN" altLang="en-US" sz="1600" dirty="0" smtClean="0">
                <a:solidFill>
                  <a:srgbClr val="0070C0"/>
                </a:solidFill>
              </a:rPr>
              <a:t>（七）清理工作面</a:t>
            </a:r>
            <a:endParaRPr lang="zh-CN" altLang="en-US" sz="1600" dirty="0">
              <a:solidFill>
                <a:srgbClr val="0070C0"/>
              </a:solidFill>
            </a:endParaRPr>
          </a:p>
        </p:txBody>
      </p:sp>
      <p:sp>
        <p:nvSpPr>
          <p:cNvPr id="17" name="矩形 16"/>
          <p:cNvSpPr/>
          <p:nvPr/>
        </p:nvSpPr>
        <p:spPr>
          <a:xfrm>
            <a:off x="1234076" y="2409910"/>
            <a:ext cx="10374284" cy="830997"/>
          </a:xfrm>
          <a:prstGeom prst="rect">
            <a:avLst/>
          </a:prstGeom>
        </p:spPr>
        <p:txBody>
          <a:bodyPr wrap="square">
            <a:spAutoFit/>
          </a:bodyPr>
          <a:lstStyle/>
          <a:p>
            <a:pPr>
              <a:lnSpc>
                <a:spcPct val="150000"/>
              </a:lnSpc>
            </a:pPr>
            <a:r>
              <a:rPr lang="zh-CN" altLang="en-US" sz="1600" dirty="0"/>
              <a:t>（</a:t>
            </a:r>
            <a:r>
              <a:rPr lang="en-US" altLang="zh-CN" sz="1600" dirty="0"/>
              <a:t>1</a:t>
            </a:r>
            <a:r>
              <a:rPr lang="zh-CN" altLang="en-US" sz="1600" dirty="0"/>
              <a:t>）支模条件：钢筋绑扎完毕，相关专业预埋件安装完毕，并进行工程隐蔽</a:t>
            </a:r>
            <a:r>
              <a:rPr lang="zh-CN" altLang="en-US" sz="1600" dirty="0" smtClean="0"/>
              <a:t>验收后</a:t>
            </a:r>
            <a:r>
              <a:rPr lang="zh-CN" altLang="en-US" sz="1600" dirty="0"/>
              <a:t>，即可开始支立模板。</a:t>
            </a:r>
          </a:p>
          <a:p>
            <a:pPr>
              <a:lnSpc>
                <a:spcPct val="150000"/>
              </a:lnSpc>
            </a:pPr>
            <a:r>
              <a:rPr lang="zh-CN" altLang="en-US" sz="1600" dirty="0"/>
              <a:t>（</a:t>
            </a:r>
            <a:r>
              <a:rPr lang="en-US" altLang="zh-CN" sz="1600" dirty="0"/>
              <a:t>2</a:t>
            </a:r>
            <a:r>
              <a:rPr lang="zh-CN" altLang="en-US" sz="1600" dirty="0"/>
              <a:t>）模板选择：可采用木模或小钢模、竹编模板、土模、砖砌模等。支模前，</a:t>
            </a:r>
            <a:r>
              <a:rPr lang="zh-CN" altLang="en-US" sz="1600" dirty="0" smtClean="0"/>
              <a:t>模板内侧</a:t>
            </a:r>
            <a:r>
              <a:rPr lang="zh-CN" altLang="en-US" sz="1600" dirty="0"/>
              <a:t>涂刷脱模剂。</a:t>
            </a:r>
          </a:p>
        </p:txBody>
      </p:sp>
    </p:spTree>
    <p:extLst>
      <p:ext uri="{BB962C8B-B14F-4D97-AF65-F5344CB8AC3E}">
        <p14:creationId xmlns:p14="http://schemas.microsoft.com/office/powerpoint/2010/main" val="356270489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1519091" y="1287769"/>
            <a:ext cx="1826141" cy="338554"/>
          </a:xfrm>
          <a:prstGeom prst="rect">
            <a:avLst/>
          </a:prstGeom>
        </p:spPr>
        <p:txBody>
          <a:bodyPr wrap="none">
            <a:spAutoFit/>
          </a:bodyPr>
          <a:lstStyle/>
          <a:p>
            <a:r>
              <a:rPr lang="zh-CN" altLang="en-US" sz="1600" dirty="0">
                <a:solidFill>
                  <a:srgbClr val="0070C0"/>
                </a:solidFill>
              </a:rPr>
              <a:t>（八）混凝土制备</a:t>
            </a:r>
          </a:p>
        </p:txBody>
      </p:sp>
      <p:sp>
        <p:nvSpPr>
          <p:cNvPr id="5" name="矩形 4"/>
          <p:cNvSpPr/>
          <p:nvPr/>
        </p:nvSpPr>
        <p:spPr>
          <a:xfrm>
            <a:off x="1425269" y="1801363"/>
            <a:ext cx="11310934" cy="3046988"/>
          </a:xfrm>
          <a:prstGeom prst="rect">
            <a:avLst/>
          </a:prstGeom>
        </p:spPr>
        <p:txBody>
          <a:bodyPr wrap="square">
            <a:spAutoFit/>
          </a:bodyPr>
          <a:lstStyle/>
          <a:p>
            <a:r>
              <a:rPr lang="zh-CN" altLang="en-US" sz="1600" dirty="0"/>
              <a:t>混凝土可在现场搅拌，也可定制商品混凝土。</a:t>
            </a:r>
          </a:p>
          <a:p>
            <a:r>
              <a:rPr lang="zh-CN" altLang="en-US" sz="1600" dirty="0" smtClean="0"/>
              <a:t>（</a:t>
            </a:r>
            <a:r>
              <a:rPr lang="en-US" altLang="zh-CN" sz="1600" dirty="0"/>
              <a:t>1</a:t>
            </a:r>
            <a:r>
              <a:rPr lang="zh-CN" altLang="en-US" sz="1600" dirty="0"/>
              <a:t>）搅拌时间：</a:t>
            </a:r>
          </a:p>
          <a:p>
            <a:r>
              <a:rPr lang="zh-CN" altLang="en-US" sz="1600" dirty="0"/>
              <a:t>现场搅拌混凝土，应在每次浇筑前</a:t>
            </a:r>
            <a:r>
              <a:rPr lang="en-US" altLang="zh-CN" sz="1600" dirty="0"/>
              <a:t>1.5h </a:t>
            </a:r>
            <a:r>
              <a:rPr lang="zh-CN" altLang="en-US" sz="1600" dirty="0"/>
              <a:t>左右开始。</a:t>
            </a:r>
          </a:p>
          <a:p>
            <a:r>
              <a:rPr lang="zh-CN" altLang="en-US" sz="1600" dirty="0"/>
              <a:t>（</a:t>
            </a:r>
            <a:r>
              <a:rPr lang="en-US" altLang="zh-CN" sz="1600" dirty="0"/>
              <a:t>2</a:t>
            </a:r>
            <a:r>
              <a:rPr lang="zh-CN" altLang="en-US" sz="1600" dirty="0"/>
              <a:t>）调整配比、换算材料：</a:t>
            </a:r>
          </a:p>
          <a:p>
            <a:r>
              <a:rPr lang="zh-CN" altLang="en-US" sz="1600" dirty="0"/>
              <a:t>搅拌前应现场测试砂石含水率，并调整混凝土配合比中的材料用量，换算成每盘</a:t>
            </a:r>
          </a:p>
          <a:p>
            <a:r>
              <a:rPr lang="zh-CN" altLang="en-US" sz="1600" dirty="0"/>
              <a:t>的材料用量。</a:t>
            </a:r>
          </a:p>
          <a:p>
            <a:r>
              <a:rPr lang="zh-CN" altLang="en-US" sz="1600" dirty="0"/>
              <a:t>（</a:t>
            </a:r>
            <a:r>
              <a:rPr lang="en-US" altLang="zh-CN" sz="1600" dirty="0"/>
              <a:t>3</a:t>
            </a:r>
            <a:r>
              <a:rPr lang="zh-CN" altLang="en-US" sz="1600" dirty="0"/>
              <a:t>）投料顺序：</a:t>
            </a:r>
          </a:p>
          <a:p>
            <a:r>
              <a:rPr lang="zh-CN" altLang="en-US" sz="1600" dirty="0"/>
              <a:t>石子→水泥→外加剂粉剂→掺合料→砂子→水→外加剂液剂。计量误差应控制在规</a:t>
            </a:r>
          </a:p>
          <a:p>
            <a:r>
              <a:rPr lang="zh-CN" altLang="en-US" sz="1600" dirty="0"/>
              <a:t>范要求以内（水、水泥、外加剂掺合料计量误差为</a:t>
            </a:r>
            <a:r>
              <a:rPr lang="en-US" altLang="zh-CN" sz="1600" dirty="0"/>
              <a:t>±2%</a:t>
            </a:r>
            <a:r>
              <a:rPr lang="zh-CN" altLang="en-US" sz="1600" dirty="0"/>
              <a:t>，砂、石料计量误差为</a:t>
            </a:r>
            <a:r>
              <a:rPr lang="en-US" altLang="zh-CN" sz="1600" dirty="0"/>
              <a:t>±3%</a:t>
            </a:r>
            <a:r>
              <a:rPr lang="zh-CN" altLang="en-US" sz="1600" dirty="0"/>
              <a:t>）。</a:t>
            </a:r>
          </a:p>
          <a:p>
            <a:r>
              <a:rPr lang="zh-CN" altLang="en-US" sz="1600" dirty="0"/>
              <a:t>（</a:t>
            </a:r>
            <a:r>
              <a:rPr lang="en-US" altLang="zh-CN" sz="1600" dirty="0"/>
              <a:t>4</a:t>
            </a:r>
            <a:r>
              <a:rPr lang="zh-CN" altLang="en-US" sz="1600" dirty="0"/>
              <a:t>）搅拌时间：</a:t>
            </a:r>
          </a:p>
          <a:p>
            <a:r>
              <a:rPr lang="zh-CN" altLang="en-US" sz="1600" dirty="0"/>
              <a:t>强制式搅拌机，不掺外加剂时，大于</a:t>
            </a:r>
            <a:r>
              <a:rPr lang="en-US" altLang="zh-CN" sz="1600" dirty="0"/>
              <a:t>90s</a:t>
            </a:r>
            <a:r>
              <a:rPr lang="zh-CN" altLang="en-US" sz="1600" dirty="0"/>
              <a:t>；掺外加剂时，大于</a:t>
            </a:r>
            <a:r>
              <a:rPr lang="en-US" altLang="zh-CN" sz="1600" dirty="0"/>
              <a:t>120s</a:t>
            </a:r>
            <a:r>
              <a:rPr lang="zh-CN" altLang="en-US" sz="1600" dirty="0"/>
              <a:t>；采用自落式搅</a:t>
            </a:r>
          </a:p>
          <a:p>
            <a:r>
              <a:rPr lang="zh-CN" altLang="en-US" sz="1600" dirty="0"/>
              <a:t>拌机，搅拌时间在强制式搅拌机搅拌时间基础上增加</a:t>
            </a:r>
            <a:r>
              <a:rPr lang="en-US" altLang="zh-CN" sz="1600" dirty="0"/>
              <a:t>30s</a:t>
            </a:r>
            <a:r>
              <a:rPr lang="zh-CN" altLang="en-US" sz="1600" dirty="0"/>
              <a:t>。</a:t>
            </a:r>
          </a:p>
        </p:txBody>
      </p:sp>
    </p:spTree>
    <p:extLst>
      <p:ext uri="{BB962C8B-B14F-4D97-AF65-F5344CB8AC3E}">
        <p14:creationId xmlns:p14="http://schemas.microsoft.com/office/powerpoint/2010/main" val="401437991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1519091" y="1287769"/>
            <a:ext cx="1826141" cy="338554"/>
          </a:xfrm>
          <a:prstGeom prst="rect">
            <a:avLst/>
          </a:prstGeom>
        </p:spPr>
        <p:txBody>
          <a:bodyPr wrap="none">
            <a:spAutoFit/>
          </a:bodyPr>
          <a:lstStyle/>
          <a:p>
            <a:r>
              <a:rPr lang="zh-CN" altLang="en-US" sz="1600" dirty="0">
                <a:solidFill>
                  <a:srgbClr val="0070C0"/>
                </a:solidFill>
              </a:rPr>
              <a:t>（九）混凝土浇筑</a:t>
            </a:r>
          </a:p>
        </p:txBody>
      </p:sp>
      <p:sp>
        <p:nvSpPr>
          <p:cNvPr id="5" name="矩形 4"/>
          <p:cNvSpPr/>
          <p:nvPr/>
        </p:nvSpPr>
        <p:spPr>
          <a:xfrm>
            <a:off x="1425269" y="1801363"/>
            <a:ext cx="11310934" cy="4278094"/>
          </a:xfrm>
          <a:prstGeom prst="rect">
            <a:avLst/>
          </a:prstGeom>
        </p:spPr>
        <p:txBody>
          <a:bodyPr wrap="square">
            <a:spAutoFit/>
          </a:bodyPr>
          <a:lstStyle/>
          <a:p>
            <a:r>
              <a:rPr lang="zh-CN" altLang="en-US" sz="1600" dirty="0"/>
              <a:t>（</a:t>
            </a:r>
            <a:r>
              <a:rPr lang="en-US" altLang="zh-CN" sz="1600" dirty="0"/>
              <a:t>1</a:t>
            </a:r>
            <a:r>
              <a:rPr lang="zh-CN" altLang="en-US" sz="1600" dirty="0"/>
              <a:t>）浇筑条件：</a:t>
            </a:r>
          </a:p>
          <a:p>
            <a:r>
              <a:rPr lang="zh-CN" altLang="en-US" sz="1600" dirty="0"/>
              <a:t>浇筑前应复核基础轴线、标高，在模板上标好混凝土的浇筑标高；垫层表面如干</a:t>
            </a:r>
          </a:p>
          <a:p>
            <a:r>
              <a:rPr lang="zh-CN" altLang="en-US" sz="1600" dirty="0"/>
              <a:t>燥，应用水润湿，但不得积水。</a:t>
            </a:r>
          </a:p>
          <a:p>
            <a:r>
              <a:rPr lang="zh-CN" altLang="en-US" sz="1600" dirty="0"/>
              <a:t>（</a:t>
            </a:r>
            <a:r>
              <a:rPr lang="en-US" altLang="zh-CN" sz="1600" dirty="0"/>
              <a:t>2</a:t>
            </a:r>
            <a:r>
              <a:rPr lang="zh-CN" altLang="en-US" sz="1600" dirty="0"/>
              <a:t>）保护柱插筋：</a:t>
            </a:r>
          </a:p>
          <a:p>
            <a:r>
              <a:rPr lang="zh-CN" altLang="en-US" sz="1600" dirty="0"/>
              <a:t>浇筑现浇钢筋混凝土柱基础时，应对称下混凝土，防止柱插筋位移和倾斜。</a:t>
            </a:r>
          </a:p>
          <a:p>
            <a:r>
              <a:rPr lang="zh-CN" altLang="en-US" sz="1600" dirty="0"/>
              <a:t>（</a:t>
            </a:r>
            <a:r>
              <a:rPr lang="en-US" altLang="zh-CN" sz="1600" dirty="0"/>
              <a:t>3</a:t>
            </a:r>
            <a:r>
              <a:rPr lang="zh-CN" altLang="en-US" sz="1600" dirty="0"/>
              <a:t>）防止混凝土离析：</a:t>
            </a:r>
          </a:p>
          <a:p>
            <a:r>
              <a:rPr lang="zh-CN" altLang="en-US" sz="1600" dirty="0"/>
              <a:t>浇筑中混凝土的下料口距离所浇筑混凝土的表面高度不得超过</a:t>
            </a:r>
            <a:r>
              <a:rPr lang="en-US" altLang="zh-CN" sz="1600" dirty="0"/>
              <a:t>2m</a:t>
            </a:r>
            <a:r>
              <a:rPr lang="zh-CN" altLang="en-US" sz="1600" dirty="0"/>
              <a:t>，如自由下落高</a:t>
            </a:r>
          </a:p>
          <a:p>
            <a:r>
              <a:rPr lang="zh-CN" altLang="en-US" sz="1600" dirty="0"/>
              <a:t>度超过</a:t>
            </a:r>
            <a:r>
              <a:rPr lang="en-US" altLang="zh-CN" sz="1600" dirty="0"/>
              <a:t>2m </a:t>
            </a:r>
            <a:r>
              <a:rPr lang="zh-CN" altLang="en-US" sz="1600" dirty="0"/>
              <a:t>时应加串筒等。</a:t>
            </a:r>
          </a:p>
          <a:p>
            <a:r>
              <a:rPr lang="zh-CN" altLang="en-US" sz="1600" dirty="0"/>
              <a:t>（</a:t>
            </a:r>
            <a:r>
              <a:rPr lang="en-US" altLang="zh-CN" sz="1600" dirty="0"/>
              <a:t>4</a:t>
            </a:r>
            <a:r>
              <a:rPr lang="zh-CN" altLang="en-US" sz="1600" dirty="0"/>
              <a:t>）分层浇筑：</a:t>
            </a:r>
          </a:p>
          <a:p>
            <a:r>
              <a:rPr lang="zh-CN" altLang="en-US" sz="1600" dirty="0"/>
              <a:t>独立柱基础，应分层一次连续浇筑完成。分层厚度一般为振捣棒有效作用部分长</a:t>
            </a:r>
          </a:p>
          <a:p>
            <a:r>
              <a:rPr lang="zh-CN" altLang="en-US" sz="1600" dirty="0"/>
              <a:t>度的</a:t>
            </a:r>
            <a:r>
              <a:rPr lang="en-US" altLang="zh-CN" sz="1600" dirty="0"/>
              <a:t>1.25 </a:t>
            </a:r>
            <a:r>
              <a:rPr lang="zh-CN" altLang="en-US" sz="1600" dirty="0"/>
              <a:t>倍，最大厚度不超过</a:t>
            </a:r>
            <a:r>
              <a:rPr lang="en-US" altLang="zh-CN" sz="1600" dirty="0"/>
              <a:t>50cm</a:t>
            </a:r>
            <a:r>
              <a:rPr lang="zh-CN" altLang="en-US" sz="1600" dirty="0"/>
              <a:t>。每层应摊铺均匀，振捣密实。</a:t>
            </a:r>
          </a:p>
          <a:p>
            <a:r>
              <a:rPr lang="zh-CN" altLang="en-US" sz="1600" dirty="0"/>
              <a:t>（</a:t>
            </a:r>
            <a:r>
              <a:rPr lang="en-US" altLang="zh-CN" sz="1600" dirty="0"/>
              <a:t>5</a:t>
            </a:r>
            <a:r>
              <a:rPr lang="zh-CN" altLang="en-US" sz="1600" dirty="0"/>
              <a:t>）施工缝：</a:t>
            </a:r>
          </a:p>
          <a:p>
            <a:r>
              <a:rPr lang="zh-CN" altLang="en-US" sz="1600" dirty="0"/>
              <a:t>混凝土应连续浇筑，间歇时间不得超过</a:t>
            </a:r>
            <a:r>
              <a:rPr lang="en-US" altLang="zh-CN" sz="1600" dirty="0"/>
              <a:t>2h</a:t>
            </a:r>
            <a:r>
              <a:rPr lang="zh-CN" altLang="en-US" sz="1600" dirty="0"/>
              <a:t>，若因故超过</a:t>
            </a:r>
            <a:r>
              <a:rPr lang="en-US" altLang="zh-CN" sz="1600" dirty="0"/>
              <a:t>2h</a:t>
            </a:r>
            <a:r>
              <a:rPr lang="zh-CN" altLang="en-US" sz="1600" dirty="0"/>
              <a:t>，则应设置施工缝，按</a:t>
            </a:r>
          </a:p>
          <a:p>
            <a:r>
              <a:rPr lang="zh-CN" altLang="en-US" sz="1600" dirty="0"/>
              <a:t>设计要求及施工质量验收规范的规定处理。</a:t>
            </a:r>
          </a:p>
          <a:p>
            <a:r>
              <a:rPr lang="zh-CN" altLang="en-US" sz="1600" dirty="0"/>
              <a:t>（</a:t>
            </a:r>
            <a:r>
              <a:rPr lang="en-US" altLang="zh-CN" sz="1600" dirty="0"/>
              <a:t>6</a:t>
            </a:r>
            <a:r>
              <a:rPr lang="zh-CN" altLang="en-US" sz="1600" dirty="0"/>
              <a:t>）埋件保护：</a:t>
            </a:r>
          </a:p>
          <a:p>
            <a:r>
              <a:rPr lang="zh-CN" altLang="en-US" sz="1600" dirty="0"/>
              <a:t>浇筑混凝土时，应注意保护模板、螺栓、支撑木、预埋件、预留孔洞等避免位移。</a:t>
            </a:r>
          </a:p>
          <a:p>
            <a:r>
              <a:rPr lang="zh-CN" altLang="en-US" sz="1600" dirty="0"/>
              <a:t>当发现有变形或位移时应立即停止浇筑，及时加固纠正，再继续进行浇筑。</a:t>
            </a:r>
          </a:p>
        </p:txBody>
      </p:sp>
    </p:spTree>
    <p:extLst>
      <p:ext uri="{BB962C8B-B14F-4D97-AF65-F5344CB8AC3E}">
        <p14:creationId xmlns:p14="http://schemas.microsoft.com/office/powerpoint/2010/main" val="201933226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1519091" y="1287769"/>
            <a:ext cx="1826141" cy="338554"/>
          </a:xfrm>
          <a:prstGeom prst="rect">
            <a:avLst/>
          </a:prstGeom>
        </p:spPr>
        <p:txBody>
          <a:bodyPr wrap="none">
            <a:spAutoFit/>
          </a:bodyPr>
          <a:lstStyle/>
          <a:p>
            <a:r>
              <a:rPr lang="zh-CN" altLang="en-US" sz="1600" dirty="0">
                <a:solidFill>
                  <a:srgbClr val="0070C0"/>
                </a:solidFill>
              </a:rPr>
              <a:t>（十）混凝土振捣</a:t>
            </a:r>
          </a:p>
        </p:txBody>
      </p:sp>
      <p:sp>
        <p:nvSpPr>
          <p:cNvPr id="5" name="矩形 4"/>
          <p:cNvSpPr/>
          <p:nvPr/>
        </p:nvSpPr>
        <p:spPr>
          <a:xfrm>
            <a:off x="1425269" y="1801363"/>
            <a:ext cx="11310934" cy="1815882"/>
          </a:xfrm>
          <a:prstGeom prst="rect">
            <a:avLst/>
          </a:prstGeom>
        </p:spPr>
        <p:txBody>
          <a:bodyPr wrap="square">
            <a:spAutoFit/>
          </a:bodyPr>
          <a:lstStyle/>
          <a:p>
            <a:r>
              <a:rPr lang="zh-CN" altLang="en-US" sz="1600" dirty="0"/>
              <a:t>（</a:t>
            </a:r>
            <a:r>
              <a:rPr lang="en-US" altLang="zh-CN" sz="1600" dirty="0"/>
              <a:t>1</a:t>
            </a:r>
            <a:r>
              <a:rPr lang="zh-CN" altLang="en-US" sz="1600" dirty="0"/>
              <a:t>）振捣方法：</a:t>
            </a:r>
          </a:p>
          <a:p>
            <a:r>
              <a:rPr lang="zh-CN" altLang="en-US" sz="1600" dirty="0"/>
              <a:t>用插入式振捣器应快插慢拔，插点应均匀排列，逐点移动，顺序进行，不得遗漏。</a:t>
            </a:r>
          </a:p>
          <a:p>
            <a:r>
              <a:rPr lang="zh-CN" altLang="en-US" sz="1600" dirty="0"/>
              <a:t>振捣中，应密切注视混凝土表面浮浆状况，合理掌握每一插点的振捣时间，做到既不</a:t>
            </a:r>
          </a:p>
          <a:p>
            <a:r>
              <a:rPr lang="zh-CN" altLang="en-US" sz="1600" dirty="0"/>
              <a:t>欠振，也不过振。并且，应避免碰撞预埋件。</a:t>
            </a:r>
          </a:p>
          <a:p>
            <a:r>
              <a:rPr lang="zh-CN" altLang="en-US" sz="1600" dirty="0"/>
              <a:t>（</a:t>
            </a:r>
            <a:r>
              <a:rPr lang="en-US" altLang="zh-CN" sz="1600" dirty="0"/>
              <a:t>2</a:t>
            </a:r>
            <a:r>
              <a:rPr lang="zh-CN" altLang="en-US" sz="1600" dirty="0"/>
              <a:t>）振捣间距：</a:t>
            </a:r>
          </a:p>
          <a:p>
            <a:r>
              <a:rPr lang="zh-CN" altLang="en-US" sz="1600" dirty="0"/>
              <a:t>振捣棒的移动间距一般不大于振捣棒影响半径的</a:t>
            </a:r>
            <a:r>
              <a:rPr lang="en-US" altLang="zh-CN" sz="1600" dirty="0"/>
              <a:t>1.25 </a:t>
            </a:r>
            <a:r>
              <a:rPr lang="zh-CN" altLang="en-US" sz="1600" dirty="0"/>
              <a:t>倍。振捣上一层混凝土时，</a:t>
            </a:r>
          </a:p>
          <a:p>
            <a:r>
              <a:rPr lang="zh-CN" altLang="en-US" sz="1600" dirty="0"/>
              <a:t>应插入下层</a:t>
            </a:r>
            <a:r>
              <a:rPr lang="en-US" altLang="zh-CN" sz="1600" dirty="0"/>
              <a:t>3 </a:t>
            </a:r>
            <a:r>
              <a:rPr lang="zh-CN" altLang="en-US" sz="1600" dirty="0"/>
              <a:t>～ </a:t>
            </a:r>
            <a:r>
              <a:rPr lang="en-US" altLang="zh-CN" sz="1600" dirty="0"/>
              <a:t>5cm</a:t>
            </a:r>
            <a:r>
              <a:rPr lang="zh-CN" altLang="en-US" sz="1600" dirty="0"/>
              <a:t>。</a:t>
            </a:r>
          </a:p>
        </p:txBody>
      </p:sp>
    </p:spTree>
    <p:extLst>
      <p:ext uri="{BB962C8B-B14F-4D97-AF65-F5344CB8AC3E}">
        <p14:creationId xmlns:p14="http://schemas.microsoft.com/office/powerpoint/2010/main" val="278737625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1519091" y="1287769"/>
            <a:ext cx="2031325" cy="338554"/>
          </a:xfrm>
          <a:prstGeom prst="rect">
            <a:avLst/>
          </a:prstGeom>
        </p:spPr>
        <p:txBody>
          <a:bodyPr wrap="none">
            <a:spAutoFit/>
          </a:bodyPr>
          <a:lstStyle/>
          <a:p>
            <a:r>
              <a:rPr lang="zh-CN" altLang="en-US" sz="1600" dirty="0">
                <a:solidFill>
                  <a:srgbClr val="0070C0"/>
                </a:solidFill>
              </a:rPr>
              <a:t>（十一）混凝土养护</a:t>
            </a:r>
          </a:p>
        </p:txBody>
      </p:sp>
      <p:sp>
        <p:nvSpPr>
          <p:cNvPr id="5" name="矩形 4"/>
          <p:cNvSpPr/>
          <p:nvPr/>
        </p:nvSpPr>
        <p:spPr>
          <a:xfrm>
            <a:off x="1425269" y="1801363"/>
            <a:ext cx="11310934" cy="830997"/>
          </a:xfrm>
          <a:prstGeom prst="rect">
            <a:avLst/>
          </a:prstGeom>
        </p:spPr>
        <p:txBody>
          <a:bodyPr wrap="square">
            <a:spAutoFit/>
          </a:bodyPr>
          <a:lstStyle/>
          <a:p>
            <a:r>
              <a:rPr lang="zh-CN" altLang="en-US" sz="1600" dirty="0"/>
              <a:t>混凝土浇筑完成后，应在</a:t>
            </a:r>
            <a:r>
              <a:rPr lang="en-US" altLang="zh-CN" sz="1600" dirty="0"/>
              <a:t>12h </a:t>
            </a:r>
            <a:r>
              <a:rPr lang="zh-CN" altLang="en-US" sz="1600" dirty="0"/>
              <a:t>内覆盖、浇水养护，浇水次数以能保持混凝土有足</a:t>
            </a:r>
          </a:p>
          <a:p>
            <a:r>
              <a:rPr lang="zh-CN" altLang="en-US" sz="1600" dirty="0"/>
              <a:t>够的湿度为宜，养护期一般不少于</a:t>
            </a:r>
            <a:r>
              <a:rPr lang="en-US" altLang="zh-CN" sz="1600" dirty="0"/>
              <a:t>7d</a:t>
            </a:r>
            <a:r>
              <a:rPr lang="zh-CN" altLang="en-US" sz="1600" dirty="0"/>
              <a:t>，特种混凝土不少于</a:t>
            </a:r>
            <a:r>
              <a:rPr lang="en-US" altLang="zh-CN" sz="1600" dirty="0"/>
              <a:t>14d</a:t>
            </a:r>
            <a:r>
              <a:rPr lang="zh-CN" altLang="en-US" sz="1600" dirty="0"/>
              <a:t>。应设专人负责，防止</a:t>
            </a:r>
          </a:p>
          <a:p>
            <a:r>
              <a:rPr lang="zh-CN" altLang="en-US" sz="1600" dirty="0"/>
              <a:t>因养护不善而影响混凝土质量。</a:t>
            </a:r>
          </a:p>
        </p:txBody>
      </p:sp>
    </p:spTree>
    <p:extLst>
      <p:ext uri="{BB962C8B-B14F-4D97-AF65-F5344CB8AC3E}">
        <p14:creationId xmlns:p14="http://schemas.microsoft.com/office/powerpoint/2010/main" val="249729349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1519091" y="1287769"/>
            <a:ext cx="1826141" cy="338554"/>
          </a:xfrm>
          <a:prstGeom prst="rect">
            <a:avLst/>
          </a:prstGeom>
        </p:spPr>
        <p:txBody>
          <a:bodyPr wrap="none">
            <a:spAutoFit/>
          </a:bodyPr>
          <a:lstStyle/>
          <a:p>
            <a:r>
              <a:rPr lang="zh-CN" altLang="en-US" sz="1600" dirty="0">
                <a:solidFill>
                  <a:srgbClr val="0070C0"/>
                </a:solidFill>
              </a:rPr>
              <a:t>（十二）模板拆除</a:t>
            </a:r>
          </a:p>
        </p:txBody>
      </p:sp>
      <p:sp>
        <p:nvSpPr>
          <p:cNvPr id="5" name="矩形 4"/>
          <p:cNvSpPr/>
          <p:nvPr/>
        </p:nvSpPr>
        <p:spPr>
          <a:xfrm>
            <a:off x="1425269" y="1801363"/>
            <a:ext cx="11310934" cy="1077218"/>
          </a:xfrm>
          <a:prstGeom prst="rect">
            <a:avLst/>
          </a:prstGeom>
        </p:spPr>
        <p:txBody>
          <a:bodyPr wrap="square">
            <a:spAutoFit/>
          </a:bodyPr>
          <a:lstStyle/>
          <a:p>
            <a:r>
              <a:rPr lang="zh-CN" altLang="en-US" sz="1600" dirty="0"/>
              <a:t>（</a:t>
            </a:r>
            <a:r>
              <a:rPr lang="en-US" altLang="zh-CN" sz="1600" dirty="0"/>
              <a:t>1</a:t>
            </a:r>
            <a:r>
              <a:rPr lang="zh-CN" altLang="en-US" sz="1600" dirty="0"/>
              <a:t>）拆模护角：拆模时，应保证混凝土棱角（特别是杯口）不因拆模而引起损坏。</a:t>
            </a:r>
          </a:p>
          <a:p>
            <a:r>
              <a:rPr lang="zh-CN" altLang="en-US" sz="1600" dirty="0"/>
              <a:t>（</a:t>
            </a:r>
            <a:r>
              <a:rPr lang="en-US" altLang="zh-CN" sz="1600" dirty="0"/>
              <a:t>2</a:t>
            </a:r>
            <a:r>
              <a:rPr lang="zh-CN" altLang="en-US" sz="1600" dirty="0"/>
              <a:t>）拆模时间：可在基础混凝土初凝后拆除。</a:t>
            </a:r>
          </a:p>
          <a:p>
            <a:r>
              <a:rPr lang="zh-CN" altLang="en-US" sz="1600" dirty="0"/>
              <a:t>（</a:t>
            </a:r>
            <a:r>
              <a:rPr lang="en-US" altLang="zh-CN" sz="1600" dirty="0"/>
              <a:t>3</a:t>
            </a:r>
            <a:r>
              <a:rPr lang="zh-CN" altLang="en-US" sz="1600" dirty="0"/>
              <a:t>）拆模顺序：阶梯形模板拆除时，先拆除斜撑与平撑，然后拆四侧模。拆除模板</a:t>
            </a:r>
          </a:p>
          <a:p>
            <a:r>
              <a:rPr lang="zh-CN" altLang="en-US" sz="1600" dirty="0"/>
              <a:t>时，不得采用大锤或撬棍硬撬。</a:t>
            </a:r>
          </a:p>
        </p:txBody>
      </p:sp>
    </p:spTree>
    <p:extLst>
      <p:ext uri="{BB962C8B-B14F-4D97-AF65-F5344CB8AC3E}">
        <p14:creationId xmlns:p14="http://schemas.microsoft.com/office/powerpoint/2010/main" val="77751237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1519091" y="1287769"/>
            <a:ext cx="2236510" cy="338554"/>
          </a:xfrm>
          <a:prstGeom prst="rect">
            <a:avLst/>
          </a:prstGeom>
        </p:spPr>
        <p:txBody>
          <a:bodyPr wrap="none">
            <a:spAutoFit/>
          </a:bodyPr>
          <a:lstStyle/>
          <a:p>
            <a:r>
              <a:rPr lang="zh-CN" altLang="en-US" sz="1600" dirty="0">
                <a:solidFill>
                  <a:srgbClr val="0070C0"/>
                </a:solidFill>
              </a:rPr>
              <a:t>（十三）基础细部处理</a:t>
            </a:r>
          </a:p>
        </p:txBody>
      </p:sp>
      <p:sp>
        <p:nvSpPr>
          <p:cNvPr id="5" name="矩形 4"/>
          <p:cNvSpPr/>
          <p:nvPr/>
        </p:nvSpPr>
        <p:spPr>
          <a:xfrm>
            <a:off x="1425269" y="1801363"/>
            <a:ext cx="11310934" cy="338554"/>
          </a:xfrm>
          <a:prstGeom prst="rect">
            <a:avLst/>
          </a:prstGeom>
        </p:spPr>
        <p:txBody>
          <a:bodyPr wrap="square">
            <a:spAutoFit/>
          </a:bodyPr>
          <a:lstStyle/>
          <a:p>
            <a:r>
              <a:rPr lang="zh-CN" altLang="en-US" sz="1600" dirty="0"/>
              <a:t>将细部微小缺陷用原浆找平，重大缺陷经研究后再行处理。</a:t>
            </a:r>
          </a:p>
        </p:txBody>
      </p:sp>
    </p:spTree>
    <p:extLst>
      <p:ext uri="{BB962C8B-B14F-4D97-AF65-F5344CB8AC3E}">
        <p14:creationId xmlns:p14="http://schemas.microsoft.com/office/powerpoint/2010/main" val="297275845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1519091" y="1287769"/>
            <a:ext cx="2852063" cy="338554"/>
          </a:xfrm>
          <a:prstGeom prst="rect">
            <a:avLst/>
          </a:prstGeom>
        </p:spPr>
        <p:txBody>
          <a:bodyPr wrap="none">
            <a:spAutoFit/>
          </a:bodyPr>
          <a:lstStyle/>
          <a:p>
            <a:r>
              <a:rPr lang="zh-CN" altLang="en-US" sz="1600" dirty="0">
                <a:solidFill>
                  <a:srgbClr val="0070C0"/>
                </a:solidFill>
              </a:rPr>
              <a:t>（十四）投测标高及定位轴线</a:t>
            </a:r>
          </a:p>
        </p:txBody>
      </p:sp>
      <p:sp>
        <p:nvSpPr>
          <p:cNvPr id="5" name="矩形 4"/>
          <p:cNvSpPr/>
          <p:nvPr/>
        </p:nvSpPr>
        <p:spPr>
          <a:xfrm>
            <a:off x="1425269" y="1801363"/>
            <a:ext cx="11310934" cy="338554"/>
          </a:xfrm>
          <a:prstGeom prst="rect">
            <a:avLst/>
          </a:prstGeom>
        </p:spPr>
        <p:txBody>
          <a:bodyPr wrap="square">
            <a:spAutoFit/>
          </a:bodyPr>
          <a:lstStyle/>
          <a:p>
            <a:r>
              <a:rPr lang="zh-CN" altLang="en-US" sz="1600" dirty="0"/>
              <a:t>基础施工完成后，要将墙轴线、</a:t>
            </a:r>
            <a:r>
              <a:rPr lang="en-US" altLang="zh-CN" sz="1600" dirty="0"/>
              <a:t>-0.100m </a:t>
            </a:r>
            <a:r>
              <a:rPr lang="zh-CN" altLang="en-US" sz="1600" dirty="0"/>
              <a:t>标高线投测到基础外侧</a:t>
            </a:r>
          </a:p>
        </p:txBody>
      </p:sp>
    </p:spTree>
    <p:extLst>
      <p:ext uri="{BB962C8B-B14F-4D97-AF65-F5344CB8AC3E}">
        <p14:creationId xmlns:p14="http://schemas.microsoft.com/office/powerpoint/2010/main" val="72773119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矩形 15"/>
          <p:cNvSpPr/>
          <p:nvPr/>
        </p:nvSpPr>
        <p:spPr>
          <a:xfrm>
            <a:off x="1460902" y="1788599"/>
            <a:ext cx="10374284" cy="4893647"/>
          </a:xfrm>
          <a:prstGeom prst="rect">
            <a:avLst/>
          </a:prstGeom>
        </p:spPr>
        <p:txBody>
          <a:bodyPr wrap="square">
            <a:spAutoFit/>
          </a:bodyPr>
          <a:lstStyle/>
          <a:p>
            <a:pPr>
              <a:lnSpc>
                <a:spcPct val="150000"/>
              </a:lnSpc>
            </a:pPr>
            <a:r>
              <a:rPr lang="zh-CN" altLang="en-US" sz="1600" dirty="0"/>
              <a:t>（</a:t>
            </a:r>
            <a:r>
              <a:rPr lang="en-US" altLang="zh-CN" sz="1600" dirty="0"/>
              <a:t>1</a:t>
            </a:r>
            <a:r>
              <a:rPr lang="zh-CN" altLang="en-US" sz="1600" dirty="0"/>
              <a:t>）钢筋复检：</a:t>
            </a:r>
          </a:p>
          <a:p>
            <a:pPr>
              <a:lnSpc>
                <a:spcPct val="150000"/>
              </a:lnSpc>
            </a:pPr>
            <a:r>
              <a:rPr lang="zh-CN" altLang="en-US" sz="1600" dirty="0"/>
              <a:t>钢筋进场时，应按国家标准</a:t>
            </a:r>
            <a:r>
              <a:rPr lang="en-US" altLang="zh-CN" sz="1600" dirty="0"/>
              <a:t>《</a:t>
            </a:r>
            <a:r>
              <a:rPr lang="zh-CN" altLang="en-US" sz="1600" dirty="0" smtClean="0"/>
              <a:t>钢筋混凝土用</a:t>
            </a:r>
            <a:r>
              <a:rPr lang="zh-CN" altLang="en-US" sz="1600" dirty="0"/>
              <a:t>钢　第</a:t>
            </a:r>
            <a:r>
              <a:rPr lang="en-US" altLang="zh-CN" sz="1600" dirty="0"/>
              <a:t>2 </a:t>
            </a:r>
            <a:r>
              <a:rPr lang="zh-CN" altLang="en-US" sz="1600" dirty="0"/>
              <a:t>部分：热扎带肋钢筋</a:t>
            </a:r>
            <a:r>
              <a:rPr lang="en-US" altLang="zh-CN" sz="1600" dirty="0"/>
              <a:t>》</a:t>
            </a:r>
            <a:r>
              <a:rPr lang="zh-CN" altLang="en-US" sz="1600" dirty="0"/>
              <a:t>（</a:t>
            </a:r>
            <a:r>
              <a:rPr lang="en-US" altLang="zh-CN" sz="1600" dirty="0"/>
              <a:t>GB </a:t>
            </a:r>
            <a:r>
              <a:rPr lang="en-US" altLang="zh-CN" sz="1600" dirty="0" smtClean="0"/>
              <a:t>1499.2—2007</a:t>
            </a:r>
            <a:r>
              <a:rPr lang="zh-CN" altLang="en-US" sz="1600" dirty="0"/>
              <a:t>）等的规定抽样进行力学性能检验。当</a:t>
            </a:r>
            <a:r>
              <a:rPr lang="zh-CN" altLang="en-US" sz="1600" dirty="0" smtClean="0"/>
              <a:t>发现钢筋</a:t>
            </a:r>
            <a:r>
              <a:rPr lang="zh-CN" altLang="en-US" sz="1600" dirty="0"/>
              <a:t>脆断、焊接性能不良或力学性能显著不</a:t>
            </a:r>
            <a:r>
              <a:rPr lang="zh-CN" altLang="en-US" sz="1600" dirty="0" smtClean="0"/>
              <a:t>正常</a:t>
            </a:r>
            <a:r>
              <a:rPr lang="zh-CN" altLang="en-US" sz="1600" dirty="0"/>
              <a:t>时，应停止使用而进行化学成分检验或其他</a:t>
            </a:r>
          </a:p>
          <a:p>
            <a:pPr>
              <a:lnSpc>
                <a:spcPct val="150000"/>
              </a:lnSpc>
            </a:pPr>
            <a:r>
              <a:rPr lang="zh-CN" altLang="en-US" sz="1600" dirty="0"/>
              <a:t>专项检验。</a:t>
            </a:r>
          </a:p>
          <a:p>
            <a:pPr>
              <a:lnSpc>
                <a:spcPct val="150000"/>
              </a:lnSpc>
            </a:pPr>
            <a:r>
              <a:rPr lang="zh-CN" altLang="en-US" sz="1600" dirty="0"/>
              <a:t>（</a:t>
            </a:r>
            <a:r>
              <a:rPr lang="en-US" altLang="zh-CN" sz="1600" dirty="0"/>
              <a:t>2</a:t>
            </a:r>
            <a:r>
              <a:rPr lang="zh-CN" altLang="en-US" sz="1600" dirty="0"/>
              <a:t>）钢筋加工：</a:t>
            </a:r>
          </a:p>
          <a:p>
            <a:pPr>
              <a:lnSpc>
                <a:spcPct val="150000"/>
              </a:lnSpc>
            </a:pPr>
            <a:r>
              <a:rPr lang="zh-CN" altLang="en-US" sz="1600" dirty="0"/>
              <a:t>受力钢筋和绑扎封闭箍筋弯钩的形状、尺寸、弯弧内径应符合国家标准</a:t>
            </a:r>
            <a:r>
              <a:rPr lang="en-US" altLang="zh-CN" sz="1600" dirty="0"/>
              <a:t>《</a:t>
            </a:r>
            <a:r>
              <a:rPr lang="zh-CN" altLang="en-US" sz="1600" dirty="0" smtClean="0"/>
              <a:t>混凝土结构</a:t>
            </a:r>
            <a:r>
              <a:rPr lang="zh-CN" altLang="en-US" sz="1600" dirty="0"/>
              <a:t>工程施工质量验收规范</a:t>
            </a:r>
            <a:r>
              <a:rPr lang="en-US" altLang="zh-CN" sz="1600" dirty="0"/>
              <a:t>》</a:t>
            </a:r>
            <a:r>
              <a:rPr lang="zh-CN" altLang="en-US" sz="1600" dirty="0"/>
              <a:t>（</a:t>
            </a:r>
            <a:r>
              <a:rPr lang="en-US" altLang="zh-CN" sz="1600" dirty="0"/>
              <a:t>GB 50204—2002</a:t>
            </a:r>
            <a:r>
              <a:rPr lang="zh-CN" altLang="en-US" sz="1600" dirty="0"/>
              <a:t>，</a:t>
            </a:r>
            <a:r>
              <a:rPr lang="en-US" altLang="zh-CN" sz="1600" dirty="0"/>
              <a:t>2010 </a:t>
            </a:r>
            <a:r>
              <a:rPr lang="zh-CN" altLang="en-US" sz="1600" dirty="0"/>
              <a:t>年版）的规定。</a:t>
            </a:r>
          </a:p>
          <a:p>
            <a:pPr>
              <a:lnSpc>
                <a:spcPct val="150000"/>
              </a:lnSpc>
            </a:pPr>
            <a:r>
              <a:rPr lang="zh-CN" altLang="en-US" sz="1600" dirty="0"/>
              <a:t>（</a:t>
            </a:r>
            <a:r>
              <a:rPr lang="en-US" altLang="zh-CN" sz="1600" dirty="0"/>
              <a:t>3</a:t>
            </a:r>
            <a:r>
              <a:rPr lang="zh-CN" altLang="en-US" sz="1600" dirty="0"/>
              <a:t>）钢筋连接：</a:t>
            </a:r>
          </a:p>
          <a:p>
            <a:pPr>
              <a:lnSpc>
                <a:spcPct val="150000"/>
              </a:lnSpc>
            </a:pPr>
            <a:r>
              <a:rPr lang="zh-CN" altLang="en-US" sz="1600" dirty="0"/>
              <a:t>钢筋的连接方式应符合设计要求，在施工现场应按国家标准</a:t>
            </a:r>
            <a:r>
              <a:rPr lang="en-US" altLang="zh-CN" sz="1600" dirty="0"/>
              <a:t>《</a:t>
            </a:r>
            <a:r>
              <a:rPr lang="zh-CN" altLang="en-US" sz="1600" dirty="0"/>
              <a:t>钢筋机械连接</a:t>
            </a:r>
            <a:r>
              <a:rPr lang="zh-CN" altLang="en-US" sz="1600" dirty="0" smtClean="0"/>
              <a:t>技术程</a:t>
            </a:r>
            <a:r>
              <a:rPr lang="en-US" altLang="zh-CN" sz="1600" dirty="0"/>
              <a:t>》</a:t>
            </a:r>
            <a:r>
              <a:rPr lang="zh-CN" altLang="en-US" sz="1600" dirty="0"/>
              <a:t>（</a:t>
            </a:r>
            <a:r>
              <a:rPr lang="en-US" altLang="zh-CN" sz="1600" dirty="0"/>
              <a:t>JGJ 107—2010</a:t>
            </a:r>
            <a:r>
              <a:rPr lang="zh-CN" altLang="en-US" sz="1600" dirty="0"/>
              <a:t>）、</a:t>
            </a:r>
            <a:r>
              <a:rPr lang="en-US" altLang="zh-CN" sz="1600" dirty="0"/>
              <a:t>《</a:t>
            </a:r>
            <a:r>
              <a:rPr lang="zh-CN" altLang="en-US" sz="1600" dirty="0"/>
              <a:t>钢筋焊接及验收规程</a:t>
            </a:r>
            <a:r>
              <a:rPr lang="en-US" altLang="zh-CN" sz="1600" dirty="0"/>
              <a:t>》</a:t>
            </a:r>
            <a:r>
              <a:rPr lang="zh-CN" altLang="en-US" sz="1600" dirty="0"/>
              <a:t>（</a:t>
            </a:r>
            <a:r>
              <a:rPr lang="en-US" altLang="zh-CN" sz="1600" dirty="0"/>
              <a:t>JGJ 18—2012</a:t>
            </a:r>
            <a:r>
              <a:rPr lang="zh-CN" altLang="en-US" sz="1600" dirty="0"/>
              <a:t>）的规定抽取钢筋</a:t>
            </a:r>
            <a:r>
              <a:rPr lang="zh-CN" altLang="en-US" sz="1600" dirty="0" smtClean="0"/>
              <a:t>接头试件</a:t>
            </a:r>
            <a:r>
              <a:rPr lang="zh-CN" altLang="en-US" sz="1600" dirty="0"/>
              <a:t>做力学性能检验，其性能必须符合标准规定。钢筋接头位置、数量、形式应</a:t>
            </a:r>
            <a:r>
              <a:rPr lang="zh-CN" altLang="en-US" sz="1600" dirty="0" smtClean="0"/>
              <a:t>符合国家标准</a:t>
            </a:r>
            <a:r>
              <a:rPr lang="en-US" altLang="zh-CN" sz="1600" dirty="0"/>
              <a:t>《</a:t>
            </a:r>
            <a:r>
              <a:rPr lang="zh-CN" altLang="en-US" sz="1600" dirty="0"/>
              <a:t>混凝土结构工程施工质量验收规范</a:t>
            </a:r>
            <a:r>
              <a:rPr lang="en-US" altLang="zh-CN" sz="1600" dirty="0"/>
              <a:t>》</a:t>
            </a:r>
            <a:r>
              <a:rPr lang="zh-CN" altLang="en-US" sz="1600" dirty="0"/>
              <a:t>（</a:t>
            </a:r>
            <a:r>
              <a:rPr lang="en-US" altLang="zh-CN" sz="1600" dirty="0"/>
              <a:t>GB 50204—2002</a:t>
            </a:r>
            <a:r>
              <a:rPr lang="zh-CN" altLang="en-US" sz="1600" dirty="0"/>
              <a:t>）的规定。</a:t>
            </a:r>
          </a:p>
          <a:p>
            <a:pPr>
              <a:lnSpc>
                <a:spcPct val="150000"/>
              </a:lnSpc>
            </a:pPr>
            <a:r>
              <a:rPr lang="zh-CN" altLang="en-US" sz="1600" dirty="0"/>
              <a:t>（</a:t>
            </a:r>
            <a:r>
              <a:rPr lang="en-US" altLang="zh-CN" sz="1600" dirty="0"/>
              <a:t>4</a:t>
            </a:r>
            <a:r>
              <a:rPr lang="zh-CN" altLang="en-US" sz="1600" dirty="0"/>
              <a:t>）钢筋安装：</a:t>
            </a:r>
          </a:p>
          <a:p>
            <a:pPr>
              <a:lnSpc>
                <a:spcPct val="150000"/>
              </a:lnSpc>
            </a:pPr>
            <a:r>
              <a:rPr lang="zh-CN" altLang="en-US" sz="1600" dirty="0"/>
              <a:t>其受力钢筋的品种、级别、规格和数量，必须符合设计要求。</a:t>
            </a:r>
          </a:p>
        </p:txBody>
      </p:sp>
      <p:sp>
        <p:nvSpPr>
          <p:cNvPr id="2" name="矩形 1"/>
          <p:cNvSpPr/>
          <p:nvPr/>
        </p:nvSpPr>
        <p:spPr>
          <a:xfrm>
            <a:off x="1137095" y="1050554"/>
            <a:ext cx="2765501" cy="400110"/>
          </a:xfrm>
          <a:prstGeom prst="rect">
            <a:avLst/>
          </a:prstGeom>
        </p:spPr>
        <p:txBody>
          <a:bodyPr wrap="none">
            <a:spAutoFit/>
          </a:bodyPr>
          <a:lstStyle/>
          <a:p>
            <a:r>
              <a:rPr lang="zh-CN" altLang="en-US" sz="2000" b="1" dirty="0">
                <a:solidFill>
                  <a:srgbClr val="0070C0"/>
                </a:solidFill>
              </a:rPr>
              <a:t>五、施工质量控制措施</a:t>
            </a:r>
          </a:p>
        </p:txBody>
      </p:sp>
      <p:sp>
        <p:nvSpPr>
          <p:cNvPr id="19" name="矩形 18"/>
          <p:cNvSpPr/>
          <p:nvPr/>
        </p:nvSpPr>
        <p:spPr>
          <a:xfrm>
            <a:off x="1194436" y="1360302"/>
            <a:ext cx="2441694" cy="338554"/>
          </a:xfrm>
          <a:prstGeom prst="rect">
            <a:avLst/>
          </a:prstGeom>
        </p:spPr>
        <p:txBody>
          <a:bodyPr wrap="none">
            <a:spAutoFit/>
          </a:bodyPr>
          <a:lstStyle/>
          <a:p>
            <a:r>
              <a:rPr lang="zh-CN" altLang="en-US" sz="1600" dirty="0">
                <a:solidFill>
                  <a:srgbClr val="0070C0"/>
                </a:solidFill>
              </a:rPr>
              <a:t>（一）施工质量控制措施</a:t>
            </a:r>
          </a:p>
        </p:txBody>
      </p:sp>
      <p:sp>
        <p:nvSpPr>
          <p:cNvPr id="3" name="矩形 2"/>
          <p:cNvSpPr/>
          <p:nvPr/>
        </p:nvSpPr>
        <p:spPr>
          <a:xfrm>
            <a:off x="1373874" y="1632559"/>
            <a:ext cx="1797287" cy="307777"/>
          </a:xfrm>
          <a:prstGeom prst="rect">
            <a:avLst/>
          </a:prstGeom>
        </p:spPr>
        <p:txBody>
          <a:bodyPr wrap="none">
            <a:spAutoFit/>
          </a:bodyPr>
          <a:lstStyle/>
          <a:p>
            <a:r>
              <a:rPr lang="en-US" altLang="zh-CN" sz="1400" dirty="0">
                <a:solidFill>
                  <a:srgbClr val="0070C0"/>
                </a:solidFill>
              </a:rPr>
              <a:t>1. </a:t>
            </a:r>
            <a:r>
              <a:rPr lang="zh-CN" altLang="en-US" sz="1400" dirty="0">
                <a:solidFill>
                  <a:srgbClr val="0070C0"/>
                </a:solidFill>
              </a:rPr>
              <a:t>钢筋工程质量控制</a:t>
            </a:r>
          </a:p>
        </p:txBody>
      </p:sp>
    </p:spTree>
    <p:extLst>
      <p:ext uri="{BB962C8B-B14F-4D97-AF65-F5344CB8AC3E}">
        <p14:creationId xmlns:p14="http://schemas.microsoft.com/office/powerpoint/2010/main" val="365402637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3775393" cy="630942"/>
            </a:xfrm>
            <a:prstGeom prst="rect">
              <a:avLst/>
            </a:prstGeom>
          </p:spPr>
          <p:txBody>
            <a:bodyPr wrap="none">
              <a:spAutoFit/>
            </a:bodyPr>
            <a:lstStyle/>
            <a:p>
              <a:r>
                <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rPr>
                <a:t>一、浅基础的类型</a:t>
              </a: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 name="矩形 1"/>
          <p:cNvSpPr/>
          <p:nvPr/>
        </p:nvSpPr>
        <p:spPr>
          <a:xfrm>
            <a:off x="881373" y="1231518"/>
            <a:ext cx="3416320" cy="369332"/>
          </a:xfrm>
          <a:prstGeom prst="rect">
            <a:avLst/>
          </a:prstGeom>
        </p:spPr>
        <p:txBody>
          <a:bodyPr wrap="none">
            <a:spAutoFit/>
          </a:bodyPr>
          <a:lstStyle/>
          <a:p>
            <a:r>
              <a:rPr lang="zh-CN" altLang="en-US" dirty="0">
                <a:solidFill>
                  <a:srgbClr val="0070C0"/>
                </a:solidFill>
              </a:rPr>
              <a:t>（三）柱下钢筋混凝土条形基础</a:t>
            </a:r>
          </a:p>
        </p:txBody>
      </p:sp>
      <p:sp>
        <p:nvSpPr>
          <p:cNvPr id="3" name="矩形 2"/>
          <p:cNvSpPr/>
          <p:nvPr/>
        </p:nvSpPr>
        <p:spPr>
          <a:xfrm>
            <a:off x="60941" y="3851163"/>
            <a:ext cx="2723823" cy="369332"/>
          </a:xfrm>
          <a:prstGeom prst="rect">
            <a:avLst/>
          </a:prstGeom>
        </p:spPr>
        <p:txBody>
          <a:bodyPr wrap="none">
            <a:spAutoFit/>
          </a:bodyPr>
          <a:lstStyle/>
          <a:p>
            <a:r>
              <a:rPr lang="zh-CN" altLang="en-US" dirty="0"/>
              <a:t>柱下钢筋混凝土条形基础</a:t>
            </a:r>
          </a:p>
        </p:txBody>
      </p:sp>
      <p:sp>
        <p:nvSpPr>
          <p:cNvPr id="4" name="左大括号 3"/>
          <p:cNvSpPr/>
          <p:nvPr/>
        </p:nvSpPr>
        <p:spPr>
          <a:xfrm>
            <a:off x="2784764" y="2942705"/>
            <a:ext cx="307571" cy="218624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矩形 4"/>
          <p:cNvSpPr/>
          <p:nvPr/>
        </p:nvSpPr>
        <p:spPr>
          <a:xfrm>
            <a:off x="3092335" y="2758039"/>
            <a:ext cx="1356462" cy="369332"/>
          </a:xfrm>
          <a:prstGeom prst="rect">
            <a:avLst/>
          </a:prstGeom>
        </p:spPr>
        <p:txBody>
          <a:bodyPr wrap="none">
            <a:spAutoFit/>
          </a:bodyPr>
          <a:lstStyle/>
          <a:p>
            <a:r>
              <a:rPr lang="en-US" altLang="zh-CN" dirty="0"/>
              <a:t>1. </a:t>
            </a:r>
            <a:r>
              <a:rPr lang="zh-CN" altLang="en-US" dirty="0"/>
              <a:t>基础类型</a:t>
            </a:r>
          </a:p>
        </p:txBody>
      </p:sp>
      <p:sp>
        <p:nvSpPr>
          <p:cNvPr id="22" name="左大括号 21"/>
          <p:cNvSpPr/>
          <p:nvPr/>
        </p:nvSpPr>
        <p:spPr>
          <a:xfrm>
            <a:off x="4447309" y="2087111"/>
            <a:ext cx="365760" cy="153723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矩形 22"/>
          <p:cNvSpPr/>
          <p:nvPr/>
        </p:nvSpPr>
        <p:spPr>
          <a:xfrm>
            <a:off x="4813069" y="1902444"/>
            <a:ext cx="1569660" cy="369332"/>
          </a:xfrm>
          <a:prstGeom prst="rect">
            <a:avLst/>
          </a:prstGeom>
        </p:spPr>
        <p:txBody>
          <a:bodyPr wrap="none">
            <a:spAutoFit/>
          </a:bodyPr>
          <a:lstStyle/>
          <a:p>
            <a:r>
              <a:rPr lang="zh-CN" altLang="en-US" dirty="0"/>
              <a:t>柱下条形基础</a:t>
            </a:r>
          </a:p>
        </p:txBody>
      </p:sp>
      <p:sp>
        <p:nvSpPr>
          <p:cNvPr id="24" name="矩形 23"/>
          <p:cNvSpPr/>
          <p:nvPr/>
        </p:nvSpPr>
        <p:spPr>
          <a:xfrm>
            <a:off x="4813069" y="3336049"/>
            <a:ext cx="1569660" cy="369332"/>
          </a:xfrm>
          <a:prstGeom prst="rect">
            <a:avLst/>
          </a:prstGeom>
        </p:spPr>
        <p:txBody>
          <a:bodyPr wrap="none">
            <a:spAutoFit/>
          </a:bodyPr>
          <a:lstStyle/>
          <a:p>
            <a:r>
              <a:rPr lang="zh-CN" altLang="en-US" dirty="0"/>
              <a:t>十字交叉基础</a:t>
            </a:r>
          </a:p>
        </p:txBody>
      </p:sp>
      <p:sp>
        <p:nvSpPr>
          <p:cNvPr id="25" name="矩形 24"/>
          <p:cNvSpPr/>
          <p:nvPr/>
        </p:nvSpPr>
        <p:spPr>
          <a:xfrm>
            <a:off x="3156569" y="4941125"/>
            <a:ext cx="1358064" cy="369332"/>
          </a:xfrm>
          <a:prstGeom prst="rect">
            <a:avLst/>
          </a:prstGeom>
        </p:spPr>
        <p:txBody>
          <a:bodyPr wrap="none">
            <a:spAutoFit/>
          </a:bodyPr>
          <a:lstStyle/>
          <a:p>
            <a:r>
              <a:rPr lang="en-US" altLang="zh-CN" dirty="0"/>
              <a:t>2. </a:t>
            </a:r>
            <a:r>
              <a:rPr lang="zh-CN" altLang="en-US" dirty="0"/>
              <a:t>构造要求</a:t>
            </a:r>
          </a:p>
        </p:txBody>
      </p:sp>
      <p:sp>
        <p:nvSpPr>
          <p:cNvPr id="26" name="左大括号 25"/>
          <p:cNvSpPr/>
          <p:nvPr/>
        </p:nvSpPr>
        <p:spPr>
          <a:xfrm>
            <a:off x="4418214" y="3883781"/>
            <a:ext cx="423949" cy="251151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矩形 27"/>
          <p:cNvSpPr/>
          <p:nvPr/>
        </p:nvSpPr>
        <p:spPr>
          <a:xfrm>
            <a:off x="4813069" y="3786963"/>
            <a:ext cx="7131498" cy="2677656"/>
          </a:xfrm>
          <a:prstGeom prst="rect">
            <a:avLst/>
          </a:prstGeom>
        </p:spPr>
        <p:txBody>
          <a:bodyPr wrap="square">
            <a:spAutoFit/>
          </a:bodyPr>
          <a:lstStyle/>
          <a:p>
            <a:r>
              <a:rPr lang="zh-CN" altLang="en-US" sz="1200" dirty="0">
                <a:latin typeface="宋体" panose="02010600030101010101" pitchFamily="2" charset="-122"/>
                <a:ea typeface="宋体" panose="02010600030101010101" pitchFamily="2" charset="-122"/>
              </a:rPr>
              <a:t>（</a:t>
            </a:r>
            <a:r>
              <a:rPr lang="en-US" altLang="zh-CN" sz="1200" dirty="0">
                <a:latin typeface="TimesNewRomanPSMT"/>
                <a:ea typeface="宋体" panose="02010600030101010101" pitchFamily="2" charset="-122"/>
              </a:rPr>
              <a:t>1</a:t>
            </a:r>
            <a:r>
              <a:rPr lang="zh-CN" altLang="en-US" sz="1200" dirty="0">
                <a:latin typeface="宋体" panose="02010600030101010101" pitchFamily="2" charset="-122"/>
                <a:ea typeface="宋体" panose="02010600030101010101" pitchFamily="2" charset="-122"/>
              </a:rPr>
              <a:t>）柱下条形基础梁的高度宜为柱距的</a:t>
            </a:r>
            <a:r>
              <a:rPr lang="en-US" altLang="zh-CN" sz="1200" dirty="0">
                <a:latin typeface="TimesNewRomanPSMT"/>
                <a:ea typeface="宋体" panose="02010600030101010101" pitchFamily="2" charset="-122"/>
              </a:rPr>
              <a:t>1/8 </a:t>
            </a:r>
            <a:r>
              <a:rPr lang="zh-CN" altLang="en-US" sz="1200" dirty="0">
                <a:latin typeface="宋体" panose="02010600030101010101" pitchFamily="2" charset="-122"/>
                <a:ea typeface="宋体" panose="02010600030101010101" pitchFamily="2" charset="-122"/>
              </a:rPr>
              <a:t>～ </a:t>
            </a:r>
            <a:r>
              <a:rPr lang="en-US" altLang="zh-CN" sz="1200" dirty="0">
                <a:latin typeface="TimesNewRomanPSMT"/>
                <a:ea typeface="宋体" panose="02010600030101010101" pitchFamily="2" charset="-122"/>
              </a:rPr>
              <a:t>1/4</a:t>
            </a:r>
            <a:r>
              <a:rPr lang="zh-CN" altLang="en-US" sz="1200" dirty="0">
                <a:latin typeface="宋体" panose="02010600030101010101" pitchFamily="2" charset="-122"/>
                <a:ea typeface="宋体" panose="02010600030101010101" pitchFamily="2" charset="-122"/>
              </a:rPr>
              <a:t>。翼板厚度不应小于</a:t>
            </a:r>
            <a:r>
              <a:rPr lang="en-US" altLang="zh-CN" sz="1200" dirty="0">
                <a:latin typeface="TimesNewRomanPSMT"/>
                <a:ea typeface="宋体" panose="02010600030101010101" pitchFamily="2" charset="-122"/>
              </a:rPr>
              <a:t>200mm</a:t>
            </a:r>
            <a:r>
              <a:rPr lang="zh-CN" altLang="en-US" sz="1200" dirty="0">
                <a:latin typeface="宋体" panose="02010600030101010101" pitchFamily="2" charset="-122"/>
                <a:ea typeface="宋体" panose="02010600030101010101" pitchFamily="2" charset="-122"/>
              </a:rPr>
              <a:t>。</a:t>
            </a:r>
            <a:r>
              <a:rPr lang="zh-CN" altLang="en-US" sz="1200" dirty="0" smtClean="0">
                <a:latin typeface="宋体" panose="02010600030101010101" pitchFamily="2" charset="-122"/>
                <a:ea typeface="宋体" panose="02010600030101010101" pitchFamily="2" charset="-122"/>
              </a:rPr>
              <a:t>当翼板</a:t>
            </a:r>
            <a:r>
              <a:rPr lang="zh-CN" altLang="en-US" sz="1200" dirty="0">
                <a:latin typeface="宋体" panose="02010600030101010101" pitchFamily="2" charset="-122"/>
                <a:ea typeface="宋体" panose="02010600030101010101" pitchFamily="2" charset="-122"/>
              </a:rPr>
              <a:t>厚度大于</a:t>
            </a:r>
            <a:r>
              <a:rPr lang="en-US" altLang="zh-CN" sz="1200" dirty="0">
                <a:latin typeface="TimesNewRomanPSMT"/>
                <a:ea typeface="宋体" panose="02010600030101010101" pitchFamily="2" charset="-122"/>
              </a:rPr>
              <a:t>250mm </a:t>
            </a:r>
            <a:r>
              <a:rPr lang="zh-CN" altLang="en-US" sz="1200" dirty="0">
                <a:latin typeface="宋体" panose="02010600030101010101" pitchFamily="2" charset="-122"/>
                <a:ea typeface="宋体" panose="02010600030101010101" pitchFamily="2" charset="-122"/>
              </a:rPr>
              <a:t>时，宜采用变厚度翼板，其坡度宜小于或等于</a:t>
            </a:r>
            <a:r>
              <a:rPr lang="en-US" altLang="zh-CN" sz="1200" dirty="0">
                <a:latin typeface="TimesNewRomanPSMT"/>
                <a:ea typeface="宋体" panose="02010600030101010101" pitchFamily="2" charset="-122"/>
              </a:rPr>
              <a:t>1</a:t>
            </a:r>
            <a:r>
              <a:rPr lang="zh-CN" altLang="en-US" sz="1200" dirty="0">
                <a:latin typeface="FZKTJW--GB1-0"/>
                <a:ea typeface="宋体" panose="02010600030101010101" pitchFamily="2" charset="-122"/>
              </a:rPr>
              <a:t>∶</a:t>
            </a:r>
            <a:r>
              <a:rPr lang="en-US" altLang="zh-CN" sz="1200" dirty="0">
                <a:latin typeface="TimesNewRomanPSMT"/>
                <a:ea typeface="宋体" panose="02010600030101010101" pitchFamily="2" charset="-122"/>
              </a:rPr>
              <a:t>3</a:t>
            </a:r>
            <a:r>
              <a:rPr lang="zh-CN" altLang="en-US" sz="1200" dirty="0">
                <a:latin typeface="宋体" panose="02010600030101010101" pitchFamily="2" charset="-122"/>
                <a:ea typeface="宋体" panose="02010600030101010101" pitchFamily="2" charset="-122"/>
              </a:rPr>
              <a:t>。</a:t>
            </a:r>
          </a:p>
          <a:p>
            <a:r>
              <a:rPr lang="zh-CN" altLang="en-US" sz="1200" dirty="0">
                <a:latin typeface="宋体" panose="02010600030101010101" pitchFamily="2" charset="-122"/>
                <a:ea typeface="宋体" panose="02010600030101010101" pitchFamily="2" charset="-122"/>
              </a:rPr>
              <a:t>（</a:t>
            </a:r>
            <a:r>
              <a:rPr lang="en-US" altLang="zh-CN" sz="1200" dirty="0">
                <a:latin typeface="TimesNewRomanPSMT"/>
                <a:ea typeface="宋体" panose="02010600030101010101" pitchFamily="2" charset="-122"/>
              </a:rPr>
              <a:t>2</a:t>
            </a:r>
            <a:r>
              <a:rPr lang="zh-CN" altLang="en-US" sz="1200" dirty="0">
                <a:latin typeface="宋体" panose="02010600030101010101" pitchFamily="2" charset="-122"/>
                <a:ea typeface="宋体" panose="02010600030101010101" pitchFamily="2" charset="-122"/>
              </a:rPr>
              <a:t>）在基础平面布置允许的情况下，条形基础的端部宜向外伸出一定长度，以</a:t>
            </a:r>
            <a:r>
              <a:rPr lang="zh-CN" altLang="en-US" sz="1200" dirty="0" smtClean="0">
                <a:latin typeface="宋体" panose="02010600030101010101" pitchFamily="2" charset="-122"/>
                <a:ea typeface="宋体" panose="02010600030101010101" pitchFamily="2" charset="-122"/>
              </a:rPr>
              <a:t>增大</a:t>
            </a:r>
            <a:r>
              <a:rPr lang="zh-CN" altLang="en-US" sz="1200" dirty="0">
                <a:latin typeface="宋体" panose="02010600030101010101" pitchFamily="2" charset="-122"/>
                <a:ea typeface="宋体" panose="02010600030101010101" pitchFamily="2" charset="-122"/>
              </a:rPr>
              <a:t>底面面积，改善端部基础的承载条件，但伸出也不宜过长，其长度宜为第一跨距</a:t>
            </a:r>
            <a:r>
              <a:rPr lang="zh-CN" altLang="en-US" sz="1200" dirty="0" smtClean="0">
                <a:latin typeface="宋体" panose="02010600030101010101" pitchFamily="2" charset="-122"/>
                <a:ea typeface="宋体" panose="02010600030101010101" pitchFamily="2" charset="-122"/>
              </a:rPr>
              <a:t>的</a:t>
            </a:r>
            <a:r>
              <a:rPr lang="en-US" altLang="zh-CN" sz="1200" dirty="0" smtClean="0">
                <a:latin typeface="TimesNewRomanPSMT"/>
                <a:ea typeface="宋体" panose="02010600030101010101" pitchFamily="2" charset="-122"/>
              </a:rPr>
              <a:t>0.25 </a:t>
            </a:r>
            <a:r>
              <a:rPr lang="zh-CN" altLang="en-US" sz="1200" dirty="0">
                <a:latin typeface="宋体" panose="02010600030101010101" pitchFamily="2" charset="-122"/>
                <a:ea typeface="宋体" panose="02010600030101010101" pitchFamily="2" charset="-122"/>
              </a:rPr>
              <a:t>倍。</a:t>
            </a:r>
          </a:p>
          <a:p>
            <a:r>
              <a:rPr lang="zh-CN" altLang="en-US" sz="1200" dirty="0">
                <a:latin typeface="宋体" panose="02010600030101010101" pitchFamily="2" charset="-122"/>
                <a:ea typeface="宋体" panose="02010600030101010101" pitchFamily="2" charset="-122"/>
              </a:rPr>
              <a:t>（</a:t>
            </a:r>
            <a:r>
              <a:rPr lang="en-US" altLang="zh-CN" sz="1200" dirty="0">
                <a:latin typeface="TimesNewRomanPSMT"/>
                <a:ea typeface="宋体" panose="02010600030101010101" pitchFamily="2" charset="-122"/>
              </a:rPr>
              <a:t>3</a:t>
            </a:r>
            <a:r>
              <a:rPr lang="zh-CN" altLang="en-US" sz="1200" dirty="0">
                <a:latin typeface="宋体" panose="02010600030101010101" pitchFamily="2" charset="-122"/>
                <a:ea typeface="宋体" panose="02010600030101010101" pitchFamily="2" charset="-122"/>
              </a:rPr>
              <a:t>）现浇柱与条形基础梁的交接处，一般情况下，基础梁宽度宜每边宽出</a:t>
            </a:r>
            <a:r>
              <a:rPr lang="zh-CN" altLang="en-US" sz="1200" dirty="0" smtClean="0">
                <a:latin typeface="宋体" panose="02010600030101010101" pitchFamily="2" charset="-122"/>
                <a:ea typeface="宋体" panose="02010600030101010101" pitchFamily="2" charset="-122"/>
              </a:rPr>
              <a:t>柱子</a:t>
            </a:r>
            <a:r>
              <a:rPr lang="en-US" altLang="zh-CN" sz="1200" dirty="0" smtClean="0">
                <a:latin typeface="TimesNewRomanPSMT"/>
                <a:ea typeface="宋体" panose="02010600030101010101" pitchFamily="2" charset="-122"/>
              </a:rPr>
              <a:t>50mm</a:t>
            </a:r>
            <a:r>
              <a:rPr lang="zh-CN" altLang="en-US" sz="1200" dirty="0">
                <a:latin typeface="宋体" panose="02010600030101010101" pitchFamily="2" charset="-122"/>
                <a:ea typeface="宋体" panose="02010600030101010101" pitchFamily="2" charset="-122"/>
              </a:rPr>
              <a:t>，当与基础梁轴线垂直的柱边长大于或等于</a:t>
            </a:r>
            <a:r>
              <a:rPr lang="en-US" altLang="zh-CN" sz="1200" dirty="0">
                <a:latin typeface="TimesNewRomanPSMT"/>
                <a:ea typeface="宋体" panose="02010600030101010101" pitchFamily="2" charset="-122"/>
              </a:rPr>
              <a:t>600mm </a:t>
            </a:r>
            <a:r>
              <a:rPr lang="zh-CN" altLang="en-US" sz="1200" dirty="0">
                <a:latin typeface="宋体" panose="02010600030101010101" pitchFamily="2" charset="-122"/>
                <a:ea typeface="宋体" panose="02010600030101010101" pitchFamily="2" charset="-122"/>
              </a:rPr>
              <a:t>时，可仅在柱位处将基础</a:t>
            </a:r>
            <a:r>
              <a:rPr lang="zh-CN" altLang="en-US" sz="1200" dirty="0" smtClean="0">
                <a:latin typeface="宋体" panose="02010600030101010101" pitchFamily="2" charset="-122"/>
                <a:ea typeface="宋体" panose="02010600030101010101" pitchFamily="2" charset="-122"/>
              </a:rPr>
              <a:t>梁局部</a:t>
            </a:r>
            <a:r>
              <a:rPr lang="zh-CN" altLang="en-US" sz="1200" dirty="0">
                <a:latin typeface="宋体" panose="02010600030101010101" pitchFamily="2" charset="-122"/>
                <a:ea typeface="宋体" panose="02010600030101010101" pitchFamily="2" charset="-122"/>
              </a:rPr>
              <a:t>加宽。</a:t>
            </a:r>
          </a:p>
          <a:p>
            <a:r>
              <a:rPr lang="zh-CN" altLang="en-US" sz="1200" dirty="0">
                <a:latin typeface="宋体" panose="02010600030101010101" pitchFamily="2" charset="-122"/>
                <a:ea typeface="宋体" panose="02010600030101010101" pitchFamily="2" charset="-122"/>
              </a:rPr>
              <a:t>（</a:t>
            </a:r>
            <a:r>
              <a:rPr lang="en-US" altLang="zh-CN" sz="1200" dirty="0">
                <a:latin typeface="TimesNewRomanPSMT"/>
                <a:ea typeface="宋体" panose="02010600030101010101" pitchFamily="2" charset="-122"/>
              </a:rPr>
              <a:t>4</a:t>
            </a:r>
            <a:r>
              <a:rPr lang="zh-CN" altLang="en-US" sz="1200" dirty="0">
                <a:latin typeface="宋体" panose="02010600030101010101" pitchFamily="2" charset="-122"/>
                <a:ea typeface="宋体" panose="02010600030101010101" pitchFamily="2" charset="-122"/>
              </a:rPr>
              <a:t>）基础梁受力复杂，即受纵向整体弯曲作用，柱间还有局部弯曲作用，二者</a:t>
            </a:r>
            <a:r>
              <a:rPr lang="zh-CN" altLang="en-US" sz="1200" dirty="0" smtClean="0">
                <a:latin typeface="宋体" panose="02010600030101010101" pitchFamily="2" charset="-122"/>
                <a:ea typeface="宋体" panose="02010600030101010101" pitchFamily="2" charset="-122"/>
              </a:rPr>
              <a:t>叠加后</a:t>
            </a:r>
            <a:r>
              <a:rPr lang="zh-CN" altLang="en-US" sz="1200" dirty="0">
                <a:latin typeface="宋体" panose="02010600030101010101" pitchFamily="2" charset="-122"/>
                <a:ea typeface="宋体" panose="02010600030101010101" pitchFamily="2" charset="-122"/>
              </a:rPr>
              <a:t>，支座及跨中弯曲方向实际上难以按计算结构可靠确定，故通常梁的上下均要配筋</a:t>
            </a:r>
            <a:r>
              <a:rPr lang="zh-CN" altLang="en-US" sz="1200" dirty="0" smtClean="0">
                <a:latin typeface="宋体" panose="02010600030101010101" pitchFamily="2" charset="-122"/>
                <a:ea typeface="宋体" panose="02010600030101010101" pitchFamily="2" charset="-122"/>
              </a:rPr>
              <a:t>。条形</a:t>
            </a:r>
            <a:r>
              <a:rPr lang="zh-CN" altLang="en-US" sz="1200" dirty="0">
                <a:latin typeface="宋体" panose="02010600030101010101" pitchFamily="2" charset="-122"/>
                <a:ea typeface="宋体" panose="02010600030101010101" pitchFamily="2" charset="-122"/>
              </a:rPr>
              <a:t>基础梁顶部和底部的纵向受力钢筋除满足计算要求外，顶部钢筋按计算配筋</a:t>
            </a:r>
            <a:r>
              <a:rPr lang="zh-CN" altLang="en-US" sz="1200" dirty="0" smtClean="0">
                <a:latin typeface="宋体" panose="02010600030101010101" pitchFamily="2" charset="-122"/>
                <a:ea typeface="宋体" panose="02010600030101010101" pitchFamily="2" charset="-122"/>
              </a:rPr>
              <a:t>全部贯通</a:t>
            </a:r>
            <a:r>
              <a:rPr lang="zh-CN" altLang="en-US" sz="1200" dirty="0">
                <a:latin typeface="宋体" panose="02010600030101010101" pitchFamily="2" charset="-122"/>
                <a:ea typeface="宋体" panose="02010600030101010101" pitchFamily="2" charset="-122"/>
              </a:rPr>
              <a:t>，底部通长钢筋应不少于底部钢筋截面总面积的</a:t>
            </a:r>
            <a:r>
              <a:rPr lang="en-US" altLang="zh-CN" sz="1200" dirty="0">
                <a:latin typeface="TimesNewRomanPSMT"/>
                <a:ea typeface="宋体" panose="02010600030101010101" pitchFamily="2" charset="-122"/>
              </a:rPr>
              <a:t>1/3</a:t>
            </a:r>
            <a:r>
              <a:rPr lang="zh-CN" altLang="en-US" sz="1200" dirty="0">
                <a:latin typeface="宋体" panose="02010600030101010101" pitchFamily="2" charset="-122"/>
                <a:ea typeface="宋体" panose="02010600030101010101" pitchFamily="2" charset="-122"/>
              </a:rPr>
              <a:t>。</a:t>
            </a:r>
          </a:p>
          <a:p>
            <a:r>
              <a:rPr lang="zh-CN" altLang="en-US" sz="1200" dirty="0">
                <a:latin typeface="宋体" panose="02010600030101010101" pitchFamily="2" charset="-122"/>
                <a:ea typeface="宋体" panose="02010600030101010101" pitchFamily="2" charset="-122"/>
              </a:rPr>
              <a:t>（</a:t>
            </a:r>
            <a:r>
              <a:rPr lang="en-US" altLang="zh-CN" sz="1200" dirty="0">
                <a:latin typeface="TimesNewRomanPSMT"/>
                <a:ea typeface="宋体" panose="02010600030101010101" pitchFamily="2" charset="-122"/>
              </a:rPr>
              <a:t>5</a:t>
            </a:r>
            <a:r>
              <a:rPr lang="zh-CN" altLang="en-US" sz="1200" dirty="0">
                <a:latin typeface="宋体" panose="02010600030101010101" pitchFamily="2" charset="-122"/>
                <a:ea typeface="宋体" panose="02010600030101010101" pitchFamily="2" charset="-122"/>
              </a:rPr>
              <a:t>）梁上下纵向受力筋配筋率各不少于</a:t>
            </a:r>
            <a:r>
              <a:rPr lang="en-US" altLang="zh-CN" sz="1200" dirty="0">
                <a:latin typeface="TimesNewRomanPSMT"/>
                <a:ea typeface="宋体" panose="02010600030101010101" pitchFamily="2" charset="-122"/>
              </a:rPr>
              <a:t>0.2%</a:t>
            </a:r>
            <a:r>
              <a:rPr lang="zh-CN" altLang="en-US" sz="1200" dirty="0">
                <a:latin typeface="宋体" panose="02010600030101010101" pitchFamily="2" charset="-122"/>
                <a:ea typeface="宋体" panose="02010600030101010101" pitchFamily="2" charset="-122"/>
              </a:rPr>
              <a:t>。当梁高于</a:t>
            </a:r>
            <a:r>
              <a:rPr lang="en-US" altLang="zh-CN" sz="1200" dirty="0">
                <a:latin typeface="TimesNewRomanPSMT"/>
                <a:ea typeface="宋体" panose="02010600030101010101" pitchFamily="2" charset="-122"/>
              </a:rPr>
              <a:t>700mm </a:t>
            </a:r>
            <a:r>
              <a:rPr lang="zh-CN" altLang="en-US" sz="1200" dirty="0">
                <a:latin typeface="宋体" panose="02010600030101010101" pitchFamily="2" charset="-122"/>
                <a:ea typeface="宋体" panose="02010600030101010101" pitchFamily="2" charset="-122"/>
              </a:rPr>
              <a:t>时，应在梁</a:t>
            </a:r>
            <a:r>
              <a:rPr lang="zh-CN" altLang="en-US" sz="1200" dirty="0" smtClean="0">
                <a:latin typeface="宋体" panose="02010600030101010101" pitchFamily="2" charset="-122"/>
                <a:ea typeface="宋体" panose="02010600030101010101" pitchFamily="2" charset="-122"/>
              </a:rPr>
              <a:t>两侧</a:t>
            </a:r>
            <a:r>
              <a:rPr lang="zh-CN" altLang="en-US" sz="1200" dirty="0">
                <a:latin typeface="宋体" panose="02010600030101010101" pitchFamily="2" charset="-122"/>
                <a:ea typeface="宋体" panose="02010600030101010101" pitchFamily="2" charset="-122"/>
              </a:rPr>
              <a:t>沿高度每隔</a:t>
            </a:r>
            <a:r>
              <a:rPr lang="en-US" altLang="zh-CN" sz="1200" dirty="0">
                <a:latin typeface="TimesNewRomanPSMT"/>
                <a:ea typeface="宋体" panose="02010600030101010101" pitchFamily="2" charset="-122"/>
              </a:rPr>
              <a:t>300 </a:t>
            </a:r>
            <a:r>
              <a:rPr lang="zh-CN" altLang="en-US" sz="1200" dirty="0">
                <a:latin typeface="宋体" panose="02010600030101010101" pitchFamily="2" charset="-122"/>
                <a:ea typeface="宋体" panose="02010600030101010101" pitchFamily="2" charset="-122"/>
              </a:rPr>
              <a:t>～ </a:t>
            </a:r>
            <a:r>
              <a:rPr lang="en-US" altLang="zh-CN" sz="1200" dirty="0">
                <a:latin typeface="TimesNewRomanPSMT"/>
                <a:ea typeface="宋体" panose="02010600030101010101" pitchFamily="2" charset="-122"/>
              </a:rPr>
              <a:t>400mm </a:t>
            </a:r>
            <a:r>
              <a:rPr lang="zh-CN" altLang="en-US" sz="1200" dirty="0">
                <a:latin typeface="宋体" panose="02010600030101010101" pitchFamily="2" charset="-122"/>
                <a:ea typeface="宋体" panose="02010600030101010101" pitchFamily="2" charset="-122"/>
              </a:rPr>
              <a:t>加设构造筋，直径不小于</a:t>
            </a:r>
            <a:r>
              <a:rPr lang="en-US" altLang="zh-CN" sz="1200" dirty="0">
                <a:latin typeface="TimesNewRomanPSMT"/>
                <a:ea typeface="宋体" panose="02010600030101010101" pitchFamily="2" charset="-122"/>
              </a:rPr>
              <a:t>10mm</a:t>
            </a:r>
            <a:r>
              <a:rPr lang="zh-CN" altLang="en-US" sz="1200" dirty="0">
                <a:latin typeface="宋体" panose="02010600030101010101" pitchFamily="2" charset="-122"/>
                <a:ea typeface="宋体" panose="02010600030101010101" pitchFamily="2" charset="-122"/>
              </a:rPr>
              <a:t>。两种箍筋直径不应</a:t>
            </a:r>
            <a:r>
              <a:rPr lang="zh-CN" altLang="en-US" sz="1200" dirty="0" smtClean="0">
                <a:latin typeface="宋体" panose="02010600030101010101" pitchFamily="2" charset="-122"/>
                <a:ea typeface="宋体" panose="02010600030101010101" pitchFamily="2" charset="-122"/>
              </a:rPr>
              <a:t>小于</a:t>
            </a:r>
            <a:r>
              <a:rPr lang="en-US" altLang="zh-CN" sz="1200" dirty="0">
                <a:latin typeface="TimesNewRomanPSMT"/>
                <a:ea typeface="宋体" panose="02010600030101010101" pitchFamily="2" charset="-122"/>
              </a:rPr>
              <a:t>8mm</a:t>
            </a:r>
            <a:r>
              <a:rPr lang="zh-CN" altLang="en-US" sz="1200" dirty="0">
                <a:latin typeface="宋体" panose="02010600030101010101" pitchFamily="2" charset="-122"/>
                <a:ea typeface="宋体" panose="02010600030101010101" pitchFamily="2" charset="-122"/>
              </a:rPr>
              <a:t>。弯起筋与箍筋肢数按弯矩及剪力图配置。当梁宽</a:t>
            </a:r>
            <a:r>
              <a:rPr lang="en-US" altLang="zh-CN" sz="1200" i="1" dirty="0">
                <a:latin typeface="TimesNewRomanPS-ItalicMT"/>
                <a:ea typeface="宋体" panose="02010600030101010101" pitchFamily="2" charset="-122"/>
              </a:rPr>
              <a:t>b </a:t>
            </a:r>
            <a:r>
              <a:rPr lang="zh-CN" altLang="en-US" sz="1200" dirty="0">
                <a:latin typeface="FZSSJW--GB1-0"/>
                <a:ea typeface="宋体" panose="02010600030101010101" pitchFamily="2" charset="-122"/>
              </a:rPr>
              <a:t>≤ </a:t>
            </a:r>
            <a:r>
              <a:rPr lang="en-US" altLang="zh-CN" sz="1200" dirty="0">
                <a:latin typeface="TimesNewRomanPSMT"/>
                <a:ea typeface="宋体" panose="02010600030101010101" pitchFamily="2" charset="-122"/>
              </a:rPr>
              <a:t>350mm </a:t>
            </a:r>
            <a:r>
              <a:rPr lang="zh-CN" altLang="en-US" sz="1200" dirty="0">
                <a:latin typeface="宋体" panose="02010600030101010101" pitchFamily="2" charset="-122"/>
                <a:ea typeface="宋体" panose="02010600030101010101" pitchFamily="2" charset="-122"/>
              </a:rPr>
              <a:t>时用双肢箍，</a:t>
            </a:r>
            <a:r>
              <a:rPr lang="zh-CN" altLang="en-US" sz="1200" dirty="0" smtClean="0">
                <a:latin typeface="宋体" panose="02010600030101010101" pitchFamily="2" charset="-122"/>
                <a:ea typeface="宋体" panose="02010600030101010101" pitchFamily="2" charset="-122"/>
              </a:rPr>
              <a:t>当</a:t>
            </a:r>
            <a:r>
              <a:rPr lang="en-US" altLang="zh-CN" sz="1200" dirty="0" smtClean="0">
                <a:latin typeface="TimesNewRomanPSMT"/>
                <a:ea typeface="宋体" panose="02010600030101010101" pitchFamily="2" charset="-122"/>
              </a:rPr>
              <a:t>350 </a:t>
            </a:r>
            <a:r>
              <a:rPr lang="zh-CN" altLang="en-US" sz="1200" dirty="0">
                <a:latin typeface="FZSSJW--GB1-0"/>
                <a:ea typeface="宋体" panose="02010600030101010101" pitchFamily="2" charset="-122"/>
              </a:rPr>
              <a:t>≤ </a:t>
            </a:r>
            <a:r>
              <a:rPr lang="en-US" altLang="zh-CN" sz="1200" i="1" dirty="0">
                <a:latin typeface="TimesNewRomanPS-ItalicMT"/>
                <a:ea typeface="宋体" panose="02010600030101010101" pitchFamily="2" charset="-122"/>
              </a:rPr>
              <a:t>b </a:t>
            </a:r>
            <a:r>
              <a:rPr lang="zh-CN" altLang="en-US" sz="1200" dirty="0">
                <a:latin typeface="FZSSJW--GB1-0"/>
                <a:ea typeface="宋体" panose="02010600030101010101" pitchFamily="2" charset="-122"/>
              </a:rPr>
              <a:t>≤ </a:t>
            </a:r>
            <a:r>
              <a:rPr lang="en-US" altLang="zh-CN" sz="1200" dirty="0">
                <a:latin typeface="TimesNewRomanPSMT"/>
                <a:ea typeface="宋体" panose="02010600030101010101" pitchFamily="2" charset="-122"/>
              </a:rPr>
              <a:t>800mm </a:t>
            </a:r>
            <a:r>
              <a:rPr lang="zh-CN" altLang="en-US" sz="1200" dirty="0">
                <a:latin typeface="宋体" panose="02010600030101010101" pitchFamily="2" charset="-122"/>
                <a:ea typeface="宋体" panose="02010600030101010101" pitchFamily="2" charset="-122"/>
              </a:rPr>
              <a:t>时用四肢箍，当</a:t>
            </a:r>
            <a:r>
              <a:rPr lang="en-US" altLang="zh-CN" sz="1200" i="1" dirty="0">
                <a:latin typeface="TimesNewRomanPS-ItalicMT"/>
                <a:ea typeface="宋体" panose="02010600030101010101" pitchFamily="2" charset="-122"/>
              </a:rPr>
              <a:t>b</a:t>
            </a:r>
            <a:r>
              <a:rPr lang="en-US" altLang="zh-CN" sz="1200" dirty="0">
                <a:latin typeface="SymbolMT"/>
                <a:ea typeface="宋体" panose="02010600030101010101" pitchFamily="2" charset="-122"/>
              </a:rPr>
              <a:t>&gt;</a:t>
            </a:r>
            <a:r>
              <a:rPr lang="en-US" altLang="zh-CN" sz="1200" dirty="0">
                <a:latin typeface="TimesNewRomanPSMT"/>
                <a:ea typeface="宋体" panose="02010600030101010101" pitchFamily="2" charset="-122"/>
              </a:rPr>
              <a:t>800mm </a:t>
            </a:r>
            <a:r>
              <a:rPr lang="zh-CN" altLang="en-US" sz="1200" dirty="0">
                <a:latin typeface="宋体" panose="02010600030101010101" pitchFamily="2" charset="-122"/>
                <a:ea typeface="宋体" panose="02010600030101010101" pitchFamily="2" charset="-122"/>
              </a:rPr>
              <a:t>时用六肢箍，箍筋间距的限制与普通梁相同。</a:t>
            </a:r>
          </a:p>
          <a:p>
            <a:r>
              <a:rPr lang="zh-CN" altLang="en-US" sz="1200" dirty="0">
                <a:latin typeface="宋体" panose="02010600030101010101" pitchFamily="2" charset="-122"/>
                <a:ea typeface="宋体" panose="02010600030101010101" pitchFamily="2" charset="-122"/>
              </a:rPr>
              <a:t>（</a:t>
            </a:r>
            <a:r>
              <a:rPr lang="en-US" altLang="zh-CN" sz="1200" dirty="0">
                <a:latin typeface="TimesNewRomanPSMT"/>
                <a:ea typeface="宋体" panose="02010600030101010101" pitchFamily="2" charset="-122"/>
              </a:rPr>
              <a:t>6</a:t>
            </a:r>
            <a:r>
              <a:rPr lang="zh-CN" altLang="en-US" sz="1200" dirty="0">
                <a:latin typeface="宋体" panose="02010600030101010101" pitchFamily="2" charset="-122"/>
                <a:ea typeface="宋体" panose="02010600030101010101" pitchFamily="2" charset="-122"/>
              </a:rPr>
              <a:t>）柱下条形基础的混凝土强度等级不应小于</a:t>
            </a:r>
            <a:r>
              <a:rPr lang="en-US" altLang="zh-CN" sz="1200" dirty="0">
                <a:latin typeface="TimesNewRomanPSMT"/>
                <a:ea typeface="宋体" panose="02010600030101010101" pitchFamily="2" charset="-122"/>
              </a:rPr>
              <a:t>C20</a:t>
            </a:r>
            <a:r>
              <a:rPr lang="zh-CN" altLang="en-US" sz="1200" dirty="0">
                <a:latin typeface="宋体" panose="02010600030101010101" pitchFamily="2" charset="-122"/>
                <a:ea typeface="宋体" panose="02010600030101010101" pitchFamily="2" charset="-122"/>
              </a:rPr>
              <a:t>。</a:t>
            </a:r>
            <a:endParaRPr lang="zh-CN" altLang="en-US" sz="1200" dirty="0"/>
          </a:p>
        </p:txBody>
      </p:sp>
    </p:spTree>
    <p:extLst>
      <p:ext uri="{BB962C8B-B14F-4D97-AF65-F5344CB8AC3E}">
        <p14:creationId xmlns:p14="http://schemas.microsoft.com/office/powerpoint/2010/main" val="139655277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矩形 15"/>
          <p:cNvSpPr/>
          <p:nvPr/>
        </p:nvSpPr>
        <p:spPr>
          <a:xfrm>
            <a:off x="1425269" y="2248456"/>
            <a:ext cx="10374284" cy="3374129"/>
          </a:xfrm>
          <a:prstGeom prst="rect">
            <a:avLst/>
          </a:prstGeom>
        </p:spPr>
        <p:txBody>
          <a:bodyPr wrap="square">
            <a:spAutoFit/>
          </a:bodyPr>
          <a:lstStyle/>
          <a:p>
            <a:pPr>
              <a:lnSpc>
                <a:spcPct val="150000"/>
              </a:lnSpc>
            </a:pPr>
            <a:r>
              <a:rPr lang="zh-CN" altLang="en-US" sz="1600" dirty="0"/>
              <a:t>（</a:t>
            </a:r>
            <a:r>
              <a:rPr lang="en-US" altLang="zh-CN" sz="1600" dirty="0"/>
              <a:t>1</a:t>
            </a:r>
            <a:r>
              <a:rPr lang="zh-CN" altLang="en-US" sz="1600" dirty="0"/>
              <a:t>）模板安装：</a:t>
            </a:r>
          </a:p>
          <a:p>
            <a:pPr>
              <a:lnSpc>
                <a:spcPct val="150000"/>
              </a:lnSpc>
            </a:pPr>
            <a:r>
              <a:rPr lang="zh-CN" altLang="en-US" sz="1600" dirty="0"/>
              <a:t>基础模板安装必须位置准确，结构牢固。施工中用的脚手架、踏板等，不得支撑</a:t>
            </a:r>
          </a:p>
          <a:p>
            <a:pPr>
              <a:lnSpc>
                <a:spcPct val="150000"/>
              </a:lnSpc>
            </a:pPr>
            <a:r>
              <a:rPr lang="zh-CN" altLang="en-US" sz="1600" dirty="0"/>
              <a:t>或依托在模板上。</a:t>
            </a:r>
          </a:p>
          <a:p>
            <a:pPr>
              <a:lnSpc>
                <a:spcPct val="150000"/>
              </a:lnSpc>
            </a:pPr>
            <a:r>
              <a:rPr lang="zh-CN" altLang="en-US" sz="1600" dirty="0"/>
              <a:t>（</a:t>
            </a:r>
            <a:r>
              <a:rPr lang="en-US" altLang="zh-CN" sz="1600" dirty="0"/>
              <a:t>2</a:t>
            </a:r>
            <a:r>
              <a:rPr lang="zh-CN" altLang="en-US" sz="1600" dirty="0"/>
              <a:t>）模板隔离：</a:t>
            </a:r>
          </a:p>
          <a:p>
            <a:pPr>
              <a:lnSpc>
                <a:spcPct val="150000"/>
              </a:lnSpc>
            </a:pPr>
            <a:r>
              <a:rPr lang="zh-CN" altLang="en-US" sz="1600" dirty="0"/>
              <a:t>在模板上应涂刷隔离剂，且不得沾污钢筋和混凝土接槎处。</a:t>
            </a:r>
          </a:p>
          <a:p>
            <a:pPr>
              <a:lnSpc>
                <a:spcPct val="150000"/>
              </a:lnSpc>
            </a:pPr>
            <a:r>
              <a:rPr lang="zh-CN" altLang="en-US" sz="1600" dirty="0"/>
              <a:t>（</a:t>
            </a:r>
            <a:r>
              <a:rPr lang="en-US" altLang="zh-CN" sz="1600" dirty="0"/>
              <a:t>3</a:t>
            </a:r>
            <a:r>
              <a:rPr lang="zh-CN" altLang="en-US" sz="1600" dirty="0"/>
              <a:t>）模板拆除：</a:t>
            </a:r>
          </a:p>
          <a:p>
            <a:pPr>
              <a:lnSpc>
                <a:spcPct val="150000"/>
              </a:lnSpc>
            </a:pPr>
            <a:r>
              <a:rPr lang="zh-CN" altLang="en-US" sz="1600" dirty="0"/>
              <a:t>待混凝土初凝且强度达到能保持混凝土棱角完整时，才可拆除模板。</a:t>
            </a:r>
          </a:p>
          <a:p>
            <a:pPr>
              <a:lnSpc>
                <a:spcPct val="150000"/>
              </a:lnSpc>
            </a:pPr>
            <a:r>
              <a:rPr lang="zh-CN" altLang="en-US" sz="1600" dirty="0"/>
              <a:t>（</a:t>
            </a:r>
            <a:r>
              <a:rPr lang="en-US" altLang="zh-CN" sz="1600" dirty="0"/>
              <a:t>4</a:t>
            </a:r>
            <a:r>
              <a:rPr lang="zh-CN" altLang="en-US" sz="1600" dirty="0"/>
              <a:t>）模板的接缝：</a:t>
            </a:r>
          </a:p>
          <a:p>
            <a:pPr>
              <a:lnSpc>
                <a:spcPct val="150000"/>
              </a:lnSpc>
            </a:pPr>
            <a:r>
              <a:rPr lang="zh-CN" altLang="en-US" sz="1600" dirty="0"/>
              <a:t>不应漏浆。浇筑混凝土前，木模板应浇水润湿；模板内不应有积水和杂物。</a:t>
            </a:r>
          </a:p>
        </p:txBody>
      </p:sp>
      <p:sp>
        <p:nvSpPr>
          <p:cNvPr id="2" name="矩形 1"/>
          <p:cNvSpPr/>
          <p:nvPr/>
        </p:nvSpPr>
        <p:spPr>
          <a:xfrm>
            <a:off x="1093813" y="1156999"/>
            <a:ext cx="2765501" cy="400110"/>
          </a:xfrm>
          <a:prstGeom prst="rect">
            <a:avLst/>
          </a:prstGeom>
        </p:spPr>
        <p:txBody>
          <a:bodyPr wrap="none">
            <a:spAutoFit/>
          </a:bodyPr>
          <a:lstStyle/>
          <a:p>
            <a:r>
              <a:rPr lang="zh-CN" altLang="en-US" sz="2000" b="1" dirty="0">
                <a:solidFill>
                  <a:srgbClr val="0070C0"/>
                </a:solidFill>
              </a:rPr>
              <a:t>五、施工质量控制措施</a:t>
            </a:r>
          </a:p>
        </p:txBody>
      </p:sp>
      <p:sp>
        <p:nvSpPr>
          <p:cNvPr id="19" name="矩形 18"/>
          <p:cNvSpPr/>
          <p:nvPr/>
        </p:nvSpPr>
        <p:spPr>
          <a:xfrm>
            <a:off x="1460902" y="1619322"/>
            <a:ext cx="2028119" cy="338554"/>
          </a:xfrm>
          <a:prstGeom prst="rect">
            <a:avLst/>
          </a:prstGeom>
        </p:spPr>
        <p:txBody>
          <a:bodyPr wrap="none">
            <a:spAutoFit/>
          </a:bodyPr>
          <a:lstStyle/>
          <a:p>
            <a:r>
              <a:rPr lang="en-US" altLang="zh-CN" sz="1600" dirty="0">
                <a:solidFill>
                  <a:srgbClr val="0070C0"/>
                </a:solidFill>
              </a:rPr>
              <a:t>2. </a:t>
            </a:r>
            <a:r>
              <a:rPr lang="zh-CN" altLang="en-US" sz="1600" dirty="0">
                <a:solidFill>
                  <a:srgbClr val="0070C0"/>
                </a:solidFill>
              </a:rPr>
              <a:t>模板工程质量控制</a:t>
            </a:r>
          </a:p>
        </p:txBody>
      </p:sp>
    </p:spTree>
    <p:extLst>
      <p:ext uri="{BB962C8B-B14F-4D97-AF65-F5344CB8AC3E}">
        <p14:creationId xmlns:p14="http://schemas.microsoft.com/office/powerpoint/2010/main" val="239013566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矩形 15"/>
          <p:cNvSpPr/>
          <p:nvPr/>
        </p:nvSpPr>
        <p:spPr>
          <a:xfrm>
            <a:off x="1385537" y="1957876"/>
            <a:ext cx="10374284" cy="4893647"/>
          </a:xfrm>
          <a:prstGeom prst="rect">
            <a:avLst/>
          </a:prstGeom>
        </p:spPr>
        <p:txBody>
          <a:bodyPr wrap="square">
            <a:spAutoFit/>
          </a:bodyPr>
          <a:lstStyle/>
          <a:p>
            <a:pPr>
              <a:lnSpc>
                <a:spcPct val="150000"/>
              </a:lnSpc>
            </a:pPr>
            <a:r>
              <a:rPr lang="zh-CN" altLang="en-US" sz="1600" dirty="0"/>
              <a:t>（</a:t>
            </a:r>
            <a:r>
              <a:rPr lang="en-US" altLang="zh-CN" sz="1600" dirty="0"/>
              <a:t>1</a:t>
            </a:r>
            <a:r>
              <a:rPr lang="zh-CN" altLang="en-US" sz="1600" dirty="0"/>
              <a:t>）混凝土材料质量：</a:t>
            </a:r>
          </a:p>
          <a:p>
            <a:pPr>
              <a:lnSpc>
                <a:spcPct val="150000"/>
              </a:lnSpc>
            </a:pPr>
            <a:r>
              <a:rPr lang="zh-CN" altLang="en-US" sz="1600" dirty="0"/>
              <a:t>水泥、外加剂、粗细骨料、矿物掺合料等原材料，质量必须符合现行有关规范</a:t>
            </a:r>
            <a:r>
              <a:rPr lang="zh-CN" altLang="en-US" sz="1600" dirty="0" smtClean="0"/>
              <a:t>标准</a:t>
            </a:r>
            <a:r>
              <a:rPr lang="zh-CN" altLang="en-US" sz="1600" dirty="0"/>
              <a:t>的规定，并且要进行现场抽检，确认无误。</a:t>
            </a:r>
          </a:p>
          <a:p>
            <a:pPr>
              <a:lnSpc>
                <a:spcPct val="150000"/>
              </a:lnSpc>
            </a:pPr>
            <a:r>
              <a:rPr lang="zh-CN" altLang="en-US" sz="1600" dirty="0"/>
              <a:t>（</a:t>
            </a:r>
            <a:r>
              <a:rPr lang="en-US" altLang="zh-CN" sz="1600" dirty="0"/>
              <a:t>2</a:t>
            </a:r>
            <a:r>
              <a:rPr lang="zh-CN" altLang="en-US" sz="1600" dirty="0"/>
              <a:t>）混凝土配合比：</a:t>
            </a:r>
          </a:p>
          <a:p>
            <a:pPr>
              <a:lnSpc>
                <a:spcPct val="150000"/>
              </a:lnSpc>
            </a:pPr>
            <a:r>
              <a:rPr lang="zh-CN" altLang="en-US" sz="1600" dirty="0"/>
              <a:t>应按国家标准</a:t>
            </a:r>
            <a:r>
              <a:rPr lang="en-US" altLang="zh-CN" sz="1600" dirty="0"/>
              <a:t>《</a:t>
            </a:r>
            <a:r>
              <a:rPr lang="zh-CN" altLang="en-US" sz="1600" dirty="0"/>
              <a:t>普通混凝土配合比设计规程</a:t>
            </a:r>
            <a:r>
              <a:rPr lang="en-US" altLang="zh-CN" sz="1600" dirty="0"/>
              <a:t>》</a:t>
            </a:r>
            <a:r>
              <a:rPr lang="zh-CN" altLang="en-US" sz="1600" dirty="0"/>
              <a:t>（</a:t>
            </a:r>
            <a:r>
              <a:rPr lang="en-US" altLang="zh-CN" sz="1600" dirty="0"/>
              <a:t>JGJ 55—2011</a:t>
            </a:r>
            <a:r>
              <a:rPr lang="zh-CN" altLang="en-US" sz="1600" dirty="0"/>
              <a:t>）的规定，根据</a:t>
            </a:r>
            <a:r>
              <a:rPr lang="zh-CN" altLang="en-US" sz="1600" dirty="0" smtClean="0"/>
              <a:t>混凝土的</a:t>
            </a:r>
            <a:r>
              <a:rPr lang="zh-CN" altLang="en-US" sz="1600" dirty="0"/>
              <a:t>强度等级、耐久性和工作特性等要求进行配合比设计。配制混凝土所用原材料</a:t>
            </a:r>
            <a:r>
              <a:rPr lang="zh-CN" altLang="en-US" sz="1600" dirty="0" smtClean="0"/>
              <a:t>必须准确</a:t>
            </a:r>
            <a:r>
              <a:rPr lang="zh-CN" altLang="en-US" sz="1600" dirty="0"/>
              <a:t>计量。</a:t>
            </a:r>
          </a:p>
          <a:p>
            <a:pPr>
              <a:lnSpc>
                <a:spcPct val="150000"/>
              </a:lnSpc>
            </a:pPr>
            <a:r>
              <a:rPr lang="zh-CN" altLang="en-US" sz="1600" dirty="0"/>
              <a:t>（</a:t>
            </a:r>
            <a:r>
              <a:rPr lang="en-US" altLang="zh-CN" sz="1600" dirty="0"/>
              <a:t>3</a:t>
            </a:r>
            <a:r>
              <a:rPr lang="zh-CN" altLang="en-US" sz="1600" dirty="0"/>
              <a:t>）混凝土施工间歇：</a:t>
            </a:r>
          </a:p>
          <a:p>
            <a:pPr>
              <a:lnSpc>
                <a:spcPct val="150000"/>
              </a:lnSpc>
            </a:pPr>
            <a:r>
              <a:rPr lang="zh-CN" altLang="en-US" sz="1600" dirty="0"/>
              <a:t>混凝土运输、浇筑及间歇的全部时间，不应超过混凝土的初凝时间。混凝土应</a:t>
            </a:r>
            <a:r>
              <a:rPr lang="zh-CN" altLang="en-US" sz="1600" dirty="0" smtClean="0"/>
              <a:t>连续</a:t>
            </a:r>
            <a:r>
              <a:rPr lang="zh-CN" altLang="en-US" sz="1600" dirty="0"/>
              <a:t>浇筑。当下层混凝土初凝后浇筑上一层混凝土时，应按施工缝要求进行处理。</a:t>
            </a:r>
          </a:p>
          <a:p>
            <a:pPr>
              <a:lnSpc>
                <a:spcPct val="150000"/>
              </a:lnSpc>
            </a:pPr>
            <a:r>
              <a:rPr lang="zh-CN" altLang="en-US" sz="1600" dirty="0"/>
              <a:t>（</a:t>
            </a:r>
            <a:r>
              <a:rPr lang="en-US" altLang="zh-CN" sz="1600" dirty="0"/>
              <a:t>4</a:t>
            </a:r>
            <a:r>
              <a:rPr lang="zh-CN" altLang="en-US" sz="1600" dirty="0"/>
              <a:t>）混凝土养护：</a:t>
            </a:r>
          </a:p>
          <a:p>
            <a:pPr>
              <a:lnSpc>
                <a:spcPct val="150000"/>
              </a:lnSpc>
            </a:pPr>
            <a:r>
              <a:rPr lang="zh-CN" altLang="en-US" sz="1600" dirty="0"/>
              <a:t>混凝土浇筑完毕后，应按施工方案采取养护措施，且应在浇筑完毕后</a:t>
            </a:r>
            <a:r>
              <a:rPr lang="en-US" altLang="zh-CN" sz="1600" dirty="0"/>
              <a:t>12h </a:t>
            </a:r>
            <a:r>
              <a:rPr lang="zh-CN" altLang="en-US" sz="1600" dirty="0"/>
              <a:t>内对</a:t>
            </a:r>
            <a:r>
              <a:rPr lang="zh-CN" altLang="en-US" sz="1600" dirty="0" smtClean="0"/>
              <a:t>混凝土</a:t>
            </a:r>
            <a:r>
              <a:rPr lang="zh-CN" altLang="en-US" sz="1600" dirty="0"/>
              <a:t>加以覆盖并保湿养护。混凝土浇水养护的时间不得少于</a:t>
            </a:r>
            <a:r>
              <a:rPr lang="en-US" altLang="zh-CN" sz="1600" dirty="0"/>
              <a:t>7d</a:t>
            </a:r>
            <a:r>
              <a:rPr lang="zh-CN" altLang="en-US" sz="1600" dirty="0"/>
              <a:t>（对采用硅酸盐水泥</a:t>
            </a:r>
            <a:r>
              <a:rPr lang="zh-CN" altLang="en-US" sz="1600" dirty="0" smtClean="0"/>
              <a:t>、普通</a:t>
            </a:r>
            <a:r>
              <a:rPr lang="zh-CN" altLang="en-US" sz="1600" dirty="0"/>
              <a:t>水泥或矿渣硅酸盐水泥拌制的混凝土）或</a:t>
            </a:r>
            <a:r>
              <a:rPr lang="en-US" altLang="zh-CN" sz="1600" dirty="0"/>
              <a:t>14d</a:t>
            </a:r>
            <a:r>
              <a:rPr lang="zh-CN" altLang="en-US" sz="1600" dirty="0"/>
              <a:t>（对掺有缓凝型外加剂的混凝土）。</a:t>
            </a:r>
            <a:r>
              <a:rPr lang="zh-CN" altLang="en-US" sz="1600" dirty="0" smtClean="0"/>
              <a:t>浇水</a:t>
            </a:r>
            <a:r>
              <a:rPr lang="zh-CN" altLang="en-US" sz="1600" dirty="0"/>
              <a:t>的次数应能保证混凝土处于足够的润湿状态，混凝土的养护用水与拌制用水相同。</a:t>
            </a:r>
          </a:p>
        </p:txBody>
      </p:sp>
      <p:sp>
        <p:nvSpPr>
          <p:cNvPr id="2" name="矩形 1"/>
          <p:cNvSpPr/>
          <p:nvPr/>
        </p:nvSpPr>
        <p:spPr>
          <a:xfrm>
            <a:off x="1093813" y="1156999"/>
            <a:ext cx="2765501" cy="400110"/>
          </a:xfrm>
          <a:prstGeom prst="rect">
            <a:avLst/>
          </a:prstGeom>
        </p:spPr>
        <p:txBody>
          <a:bodyPr wrap="none">
            <a:spAutoFit/>
          </a:bodyPr>
          <a:lstStyle/>
          <a:p>
            <a:r>
              <a:rPr lang="zh-CN" altLang="en-US" sz="2000" b="1" dirty="0">
                <a:solidFill>
                  <a:srgbClr val="0070C0"/>
                </a:solidFill>
              </a:rPr>
              <a:t>五、施工质量控制措施</a:t>
            </a:r>
          </a:p>
        </p:txBody>
      </p:sp>
      <p:sp>
        <p:nvSpPr>
          <p:cNvPr id="19" name="矩形 18"/>
          <p:cNvSpPr/>
          <p:nvPr/>
        </p:nvSpPr>
        <p:spPr>
          <a:xfrm>
            <a:off x="1460902" y="1619322"/>
            <a:ext cx="2233304" cy="338554"/>
          </a:xfrm>
          <a:prstGeom prst="rect">
            <a:avLst/>
          </a:prstGeom>
        </p:spPr>
        <p:txBody>
          <a:bodyPr wrap="none">
            <a:spAutoFit/>
          </a:bodyPr>
          <a:lstStyle/>
          <a:p>
            <a:r>
              <a:rPr lang="en-US" altLang="zh-CN" sz="1600" dirty="0">
                <a:solidFill>
                  <a:srgbClr val="0070C0"/>
                </a:solidFill>
              </a:rPr>
              <a:t>3. </a:t>
            </a:r>
            <a:r>
              <a:rPr lang="zh-CN" altLang="en-US" sz="1600" dirty="0">
                <a:solidFill>
                  <a:srgbClr val="0070C0"/>
                </a:solidFill>
              </a:rPr>
              <a:t>混凝土工程质量控制</a:t>
            </a:r>
          </a:p>
        </p:txBody>
      </p:sp>
    </p:spTree>
    <p:extLst>
      <p:ext uri="{BB962C8B-B14F-4D97-AF65-F5344CB8AC3E}">
        <p14:creationId xmlns:p14="http://schemas.microsoft.com/office/powerpoint/2010/main" val="20418162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矩形 15"/>
          <p:cNvSpPr/>
          <p:nvPr/>
        </p:nvSpPr>
        <p:spPr>
          <a:xfrm>
            <a:off x="1460902" y="1788599"/>
            <a:ext cx="10374284" cy="1896801"/>
          </a:xfrm>
          <a:prstGeom prst="rect">
            <a:avLst/>
          </a:prstGeom>
        </p:spPr>
        <p:txBody>
          <a:bodyPr wrap="square">
            <a:spAutoFit/>
          </a:bodyPr>
          <a:lstStyle/>
          <a:p>
            <a:pPr>
              <a:lnSpc>
                <a:spcPct val="150000"/>
              </a:lnSpc>
            </a:pPr>
            <a:r>
              <a:rPr lang="zh-CN" altLang="en-US" sz="1600" dirty="0"/>
              <a:t>（</a:t>
            </a:r>
            <a:r>
              <a:rPr lang="en-US" altLang="zh-CN" sz="1600" dirty="0"/>
              <a:t>1</a:t>
            </a:r>
            <a:r>
              <a:rPr lang="zh-CN" altLang="en-US" sz="1600" dirty="0"/>
              <a:t>）施工垃圾要运到指定地点，不得随地乱弃。</a:t>
            </a:r>
          </a:p>
          <a:p>
            <a:pPr>
              <a:lnSpc>
                <a:spcPct val="150000"/>
              </a:lnSpc>
            </a:pPr>
            <a:r>
              <a:rPr lang="zh-CN" altLang="en-US" sz="1600" dirty="0"/>
              <a:t>（</a:t>
            </a:r>
            <a:r>
              <a:rPr lang="en-US" altLang="zh-CN" sz="1600" dirty="0"/>
              <a:t>2</a:t>
            </a:r>
            <a:r>
              <a:rPr lang="zh-CN" altLang="en-US" sz="1600" dirty="0"/>
              <a:t>）运送散装物资应有覆盖，防止扬尘。</a:t>
            </a:r>
          </a:p>
          <a:p>
            <a:pPr>
              <a:lnSpc>
                <a:spcPct val="150000"/>
              </a:lnSpc>
            </a:pPr>
            <a:r>
              <a:rPr lang="zh-CN" altLang="en-US" sz="1600" dirty="0"/>
              <a:t>（</a:t>
            </a:r>
            <a:r>
              <a:rPr lang="en-US" altLang="zh-CN" sz="1600" dirty="0"/>
              <a:t>3</a:t>
            </a:r>
            <a:r>
              <a:rPr lang="zh-CN" altLang="en-US" sz="1600" dirty="0"/>
              <a:t>）对现场混凝土搅拌机、钢筋切断机、木工锯、刨机具等高噪声设备，应有隔离</a:t>
            </a:r>
          </a:p>
          <a:p>
            <a:pPr>
              <a:lnSpc>
                <a:spcPct val="150000"/>
              </a:lnSpc>
            </a:pPr>
            <a:r>
              <a:rPr lang="zh-CN" altLang="en-US" sz="1600" dirty="0"/>
              <a:t>措施，并妥善安排作业时间，减轻噪声扰民。</a:t>
            </a:r>
          </a:p>
          <a:p>
            <a:pPr>
              <a:lnSpc>
                <a:spcPct val="150000"/>
              </a:lnSpc>
            </a:pPr>
            <a:r>
              <a:rPr lang="zh-CN" altLang="en-US" sz="1600" dirty="0"/>
              <a:t>（</a:t>
            </a:r>
            <a:r>
              <a:rPr lang="en-US" altLang="zh-CN" sz="1600" dirty="0"/>
              <a:t>4</a:t>
            </a:r>
            <a:r>
              <a:rPr lang="zh-CN" altLang="en-US" sz="1600" dirty="0"/>
              <a:t>）施工设备应整齐堆放，以防伤人。</a:t>
            </a:r>
          </a:p>
        </p:txBody>
      </p:sp>
      <p:sp>
        <p:nvSpPr>
          <p:cNvPr id="2" name="矩形 1"/>
          <p:cNvSpPr/>
          <p:nvPr/>
        </p:nvSpPr>
        <p:spPr>
          <a:xfrm>
            <a:off x="1137095" y="1050554"/>
            <a:ext cx="2765501" cy="400110"/>
          </a:xfrm>
          <a:prstGeom prst="rect">
            <a:avLst/>
          </a:prstGeom>
        </p:spPr>
        <p:txBody>
          <a:bodyPr wrap="none">
            <a:spAutoFit/>
          </a:bodyPr>
          <a:lstStyle/>
          <a:p>
            <a:r>
              <a:rPr lang="zh-CN" altLang="en-US" sz="2000" b="1" dirty="0">
                <a:solidFill>
                  <a:srgbClr val="0070C0"/>
                </a:solidFill>
              </a:rPr>
              <a:t>五、施工质量控制措施</a:t>
            </a:r>
          </a:p>
        </p:txBody>
      </p:sp>
      <p:sp>
        <p:nvSpPr>
          <p:cNvPr id="19" name="矩形 18"/>
          <p:cNvSpPr/>
          <p:nvPr/>
        </p:nvSpPr>
        <p:spPr>
          <a:xfrm>
            <a:off x="1168788" y="1483117"/>
            <a:ext cx="2236510" cy="338554"/>
          </a:xfrm>
          <a:prstGeom prst="rect">
            <a:avLst/>
          </a:prstGeom>
        </p:spPr>
        <p:txBody>
          <a:bodyPr wrap="none">
            <a:spAutoFit/>
          </a:bodyPr>
          <a:lstStyle/>
          <a:p>
            <a:r>
              <a:rPr lang="zh-CN" altLang="en-US" sz="1600" dirty="0">
                <a:solidFill>
                  <a:srgbClr val="0070C0"/>
                </a:solidFill>
              </a:rPr>
              <a:t>（二）安全、环保措施</a:t>
            </a:r>
          </a:p>
        </p:txBody>
      </p:sp>
    </p:spTree>
    <p:extLst>
      <p:ext uri="{BB962C8B-B14F-4D97-AF65-F5344CB8AC3E}">
        <p14:creationId xmlns:p14="http://schemas.microsoft.com/office/powerpoint/2010/main" val="96110248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矩形 15"/>
          <p:cNvSpPr/>
          <p:nvPr/>
        </p:nvSpPr>
        <p:spPr>
          <a:xfrm>
            <a:off x="1609898" y="1943272"/>
            <a:ext cx="10374284" cy="1527469"/>
          </a:xfrm>
          <a:prstGeom prst="rect">
            <a:avLst/>
          </a:prstGeom>
        </p:spPr>
        <p:txBody>
          <a:bodyPr wrap="square">
            <a:spAutoFit/>
          </a:bodyPr>
          <a:lstStyle/>
          <a:p>
            <a:pPr>
              <a:lnSpc>
                <a:spcPct val="150000"/>
              </a:lnSpc>
            </a:pPr>
            <a:r>
              <a:rPr lang="zh-CN" altLang="en-US" sz="1600" dirty="0"/>
              <a:t>（</a:t>
            </a:r>
            <a:r>
              <a:rPr lang="en-US" altLang="zh-CN" sz="1600" dirty="0"/>
              <a:t>1</a:t>
            </a:r>
            <a:r>
              <a:rPr lang="zh-CN" altLang="en-US" sz="1600" dirty="0"/>
              <a:t>）基础外形尺寸检查。</a:t>
            </a:r>
          </a:p>
          <a:p>
            <a:pPr>
              <a:lnSpc>
                <a:spcPct val="150000"/>
              </a:lnSpc>
            </a:pPr>
            <a:r>
              <a:rPr lang="zh-CN" altLang="en-US" sz="1600" dirty="0"/>
              <a:t>（</a:t>
            </a:r>
            <a:r>
              <a:rPr lang="en-US" altLang="zh-CN" sz="1600" dirty="0"/>
              <a:t>2</a:t>
            </a:r>
            <a:r>
              <a:rPr lang="zh-CN" altLang="en-US" sz="1600" dirty="0"/>
              <a:t>）钢筋工程检查。</a:t>
            </a:r>
          </a:p>
          <a:p>
            <a:pPr>
              <a:lnSpc>
                <a:spcPct val="150000"/>
              </a:lnSpc>
            </a:pPr>
            <a:r>
              <a:rPr lang="zh-CN" altLang="en-US" sz="1600" dirty="0" smtClean="0"/>
              <a:t>（</a:t>
            </a:r>
            <a:r>
              <a:rPr lang="en-US" altLang="zh-CN" sz="1600" dirty="0"/>
              <a:t>3</a:t>
            </a:r>
            <a:r>
              <a:rPr lang="zh-CN" altLang="en-US" sz="1600" dirty="0"/>
              <a:t>）模板工程检查。</a:t>
            </a:r>
          </a:p>
          <a:p>
            <a:pPr>
              <a:lnSpc>
                <a:spcPct val="150000"/>
              </a:lnSpc>
            </a:pPr>
            <a:r>
              <a:rPr lang="zh-CN" altLang="en-US" sz="1600" dirty="0"/>
              <a:t>（</a:t>
            </a:r>
            <a:r>
              <a:rPr lang="en-US" altLang="zh-CN" sz="1600" dirty="0"/>
              <a:t>4</a:t>
            </a:r>
            <a:r>
              <a:rPr lang="zh-CN" altLang="en-US" sz="1600" dirty="0"/>
              <a:t>）混凝土工程检查。</a:t>
            </a:r>
          </a:p>
        </p:txBody>
      </p:sp>
      <p:sp>
        <p:nvSpPr>
          <p:cNvPr id="2" name="矩形 1"/>
          <p:cNvSpPr/>
          <p:nvPr/>
        </p:nvSpPr>
        <p:spPr>
          <a:xfrm>
            <a:off x="1093813" y="1156999"/>
            <a:ext cx="2507418" cy="400110"/>
          </a:xfrm>
          <a:prstGeom prst="rect">
            <a:avLst/>
          </a:prstGeom>
        </p:spPr>
        <p:txBody>
          <a:bodyPr wrap="none">
            <a:spAutoFit/>
          </a:bodyPr>
          <a:lstStyle/>
          <a:p>
            <a:r>
              <a:rPr lang="zh-CN" altLang="en-US" sz="2000" b="1" dirty="0">
                <a:solidFill>
                  <a:srgbClr val="0070C0"/>
                </a:solidFill>
              </a:rPr>
              <a:t>六、工程检验与评价</a:t>
            </a:r>
          </a:p>
        </p:txBody>
      </p:sp>
      <p:sp>
        <p:nvSpPr>
          <p:cNvPr id="19" name="矩形 18"/>
          <p:cNvSpPr/>
          <p:nvPr/>
        </p:nvSpPr>
        <p:spPr>
          <a:xfrm>
            <a:off x="1460902" y="1619322"/>
            <a:ext cx="1620957" cy="338554"/>
          </a:xfrm>
          <a:prstGeom prst="rect">
            <a:avLst/>
          </a:prstGeom>
        </p:spPr>
        <p:txBody>
          <a:bodyPr wrap="none">
            <a:spAutoFit/>
          </a:bodyPr>
          <a:lstStyle/>
          <a:p>
            <a:r>
              <a:rPr lang="zh-CN" altLang="en-US" sz="1600" dirty="0">
                <a:solidFill>
                  <a:srgbClr val="0070C0"/>
                </a:solidFill>
              </a:rPr>
              <a:t>（一）检验项目</a:t>
            </a:r>
          </a:p>
        </p:txBody>
      </p:sp>
      <p:sp>
        <p:nvSpPr>
          <p:cNvPr id="17" name="矩形 16"/>
          <p:cNvSpPr/>
          <p:nvPr/>
        </p:nvSpPr>
        <p:spPr>
          <a:xfrm>
            <a:off x="1373874" y="5349385"/>
            <a:ext cx="10374284" cy="419474"/>
          </a:xfrm>
          <a:prstGeom prst="rect">
            <a:avLst/>
          </a:prstGeom>
        </p:spPr>
        <p:txBody>
          <a:bodyPr wrap="square">
            <a:spAutoFit/>
          </a:bodyPr>
          <a:lstStyle/>
          <a:p>
            <a:pPr>
              <a:lnSpc>
                <a:spcPct val="150000"/>
              </a:lnSpc>
            </a:pPr>
            <a:r>
              <a:rPr lang="zh-CN" altLang="en-US" sz="1600" dirty="0"/>
              <a:t>根据以上检测结果对基础工程进行综合评价，确定其是否达到任务规定要求。</a:t>
            </a:r>
          </a:p>
        </p:txBody>
      </p:sp>
      <p:sp>
        <p:nvSpPr>
          <p:cNvPr id="18" name="矩形 17"/>
          <p:cNvSpPr/>
          <p:nvPr/>
        </p:nvSpPr>
        <p:spPr>
          <a:xfrm>
            <a:off x="1373874" y="3827129"/>
            <a:ext cx="1620957" cy="338554"/>
          </a:xfrm>
          <a:prstGeom prst="rect">
            <a:avLst/>
          </a:prstGeom>
        </p:spPr>
        <p:txBody>
          <a:bodyPr wrap="none">
            <a:spAutoFit/>
          </a:bodyPr>
          <a:lstStyle/>
          <a:p>
            <a:r>
              <a:rPr lang="zh-CN" altLang="en-US" sz="1600" dirty="0">
                <a:solidFill>
                  <a:srgbClr val="0070C0"/>
                </a:solidFill>
              </a:rPr>
              <a:t>（二）检验标准</a:t>
            </a:r>
          </a:p>
        </p:txBody>
      </p:sp>
      <p:sp>
        <p:nvSpPr>
          <p:cNvPr id="20" name="矩形 19"/>
          <p:cNvSpPr/>
          <p:nvPr/>
        </p:nvSpPr>
        <p:spPr>
          <a:xfrm>
            <a:off x="1464937" y="4174731"/>
            <a:ext cx="10374284" cy="419474"/>
          </a:xfrm>
          <a:prstGeom prst="rect">
            <a:avLst/>
          </a:prstGeom>
        </p:spPr>
        <p:txBody>
          <a:bodyPr wrap="square">
            <a:spAutoFit/>
          </a:bodyPr>
          <a:lstStyle/>
          <a:p>
            <a:pPr>
              <a:lnSpc>
                <a:spcPct val="150000"/>
              </a:lnSpc>
            </a:pPr>
            <a:r>
              <a:rPr lang="zh-CN" altLang="en-US" sz="1600" dirty="0"/>
              <a:t>独立基础工程施工质量应符合检验项目检验标准的规定。</a:t>
            </a:r>
          </a:p>
        </p:txBody>
      </p:sp>
      <p:sp>
        <p:nvSpPr>
          <p:cNvPr id="21" name="矩形 20"/>
          <p:cNvSpPr/>
          <p:nvPr/>
        </p:nvSpPr>
        <p:spPr>
          <a:xfrm>
            <a:off x="1399620" y="5010831"/>
            <a:ext cx="2852063" cy="338554"/>
          </a:xfrm>
          <a:prstGeom prst="rect">
            <a:avLst/>
          </a:prstGeom>
        </p:spPr>
        <p:txBody>
          <a:bodyPr wrap="none">
            <a:spAutoFit/>
          </a:bodyPr>
          <a:lstStyle/>
          <a:p>
            <a:r>
              <a:rPr lang="zh-CN" altLang="en-US" sz="1600" dirty="0">
                <a:solidFill>
                  <a:srgbClr val="0070C0"/>
                </a:solidFill>
              </a:rPr>
              <a:t>（三）评定基础工程施工质量</a:t>
            </a:r>
          </a:p>
        </p:txBody>
      </p:sp>
    </p:spTree>
    <p:extLst>
      <p:ext uri="{BB962C8B-B14F-4D97-AF65-F5344CB8AC3E}">
        <p14:creationId xmlns:p14="http://schemas.microsoft.com/office/powerpoint/2010/main" val="82811247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1980029" cy="630942"/>
            </a:xfrm>
            <a:prstGeom prst="rect">
              <a:avLst/>
            </a:prstGeom>
          </p:spPr>
          <p:txBody>
            <a:bodyPr wrap="none">
              <a:spAutoFit/>
            </a:bodyPr>
            <a:lstStyle/>
            <a:p>
              <a:r>
                <a:rPr lang="zh-CN" altLang="en-US" sz="3500" kern="100" dirty="0" smtClean="0">
                  <a:latin typeface="Century Gothic" panose="020B0502020202020204" pitchFamily="34" charset="0"/>
                  <a:ea typeface="微软雅黑" panose="020B0503020204020204" pitchFamily="34" charset="-122"/>
                  <a:sym typeface="Century Gothic" panose="020B0502020202020204" pitchFamily="34" charset="0"/>
                </a:rPr>
                <a:t>任务实施</a:t>
              </a:r>
              <a:endPar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矩形 15"/>
          <p:cNvSpPr/>
          <p:nvPr/>
        </p:nvSpPr>
        <p:spPr>
          <a:xfrm>
            <a:off x="1244138" y="1682873"/>
            <a:ext cx="10374284" cy="3004797"/>
          </a:xfrm>
          <a:prstGeom prst="rect">
            <a:avLst/>
          </a:prstGeom>
        </p:spPr>
        <p:txBody>
          <a:bodyPr wrap="square">
            <a:spAutoFit/>
          </a:bodyPr>
          <a:lstStyle/>
          <a:p>
            <a:pPr>
              <a:lnSpc>
                <a:spcPct val="150000"/>
              </a:lnSpc>
            </a:pPr>
            <a:r>
              <a:rPr lang="zh-CN" altLang="en-US" sz="1600" dirty="0"/>
              <a:t>详细整理基础工程施工全过程的施工资料，分类存档，以备查阅。</a:t>
            </a:r>
          </a:p>
          <a:p>
            <a:pPr>
              <a:lnSpc>
                <a:spcPct val="150000"/>
              </a:lnSpc>
            </a:pPr>
            <a:r>
              <a:rPr lang="zh-CN" altLang="en-US" sz="1600" dirty="0"/>
              <a:t>（</a:t>
            </a:r>
            <a:r>
              <a:rPr lang="en-US" altLang="zh-CN" sz="1600" dirty="0"/>
              <a:t>1</a:t>
            </a:r>
            <a:r>
              <a:rPr lang="zh-CN" altLang="en-US" sz="1600" dirty="0"/>
              <a:t>）钢筋、水泥、外加剂的出厂合格证及复检报告，粗、细骨料试验记录。</a:t>
            </a:r>
          </a:p>
          <a:p>
            <a:pPr>
              <a:lnSpc>
                <a:spcPct val="150000"/>
              </a:lnSpc>
            </a:pPr>
            <a:r>
              <a:rPr lang="zh-CN" altLang="en-US" sz="1600" dirty="0"/>
              <a:t>（</a:t>
            </a:r>
            <a:r>
              <a:rPr lang="en-US" altLang="zh-CN" sz="1600" dirty="0"/>
              <a:t>2</a:t>
            </a:r>
            <a:r>
              <a:rPr lang="zh-CN" altLang="en-US" sz="1600" dirty="0"/>
              <a:t>）混凝土配合比通知单或商品混凝土出厂合格证，混凝土试块</a:t>
            </a:r>
            <a:r>
              <a:rPr lang="en-US" altLang="zh-CN" sz="1600" dirty="0"/>
              <a:t>28d </a:t>
            </a:r>
            <a:r>
              <a:rPr lang="zh-CN" altLang="en-US" sz="1600" dirty="0"/>
              <a:t>抗压强度试验报告。</a:t>
            </a:r>
          </a:p>
          <a:p>
            <a:pPr>
              <a:lnSpc>
                <a:spcPct val="150000"/>
              </a:lnSpc>
            </a:pPr>
            <a:r>
              <a:rPr lang="zh-CN" altLang="en-US" sz="1600" dirty="0"/>
              <a:t>（</a:t>
            </a:r>
            <a:r>
              <a:rPr lang="en-US" altLang="zh-CN" sz="1600" dirty="0"/>
              <a:t>3</a:t>
            </a:r>
            <a:r>
              <a:rPr lang="zh-CN" altLang="en-US" sz="1600" dirty="0"/>
              <a:t>）基础放线投测记录。</a:t>
            </a:r>
          </a:p>
          <a:p>
            <a:pPr>
              <a:lnSpc>
                <a:spcPct val="150000"/>
              </a:lnSpc>
            </a:pPr>
            <a:r>
              <a:rPr lang="zh-CN" altLang="en-US" sz="1600" dirty="0"/>
              <a:t>（</a:t>
            </a:r>
            <a:r>
              <a:rPr lang="en-US" altLang="zh-CN" sz="1600" dirty="0"/>
              <a:t>4</a:t>
            </a:r>
            <a:r>
              <a:rPr lang="zh-CN" altLang="en-US" sz="1600" dirty="0"/>
              <a:t>）钢筋隐蔽检验记录。</a:t>
            </a:r>
          </a:p>
          <a:p>
            <a:pPr>
              <a:lnSpc>
                <a:spcPct val="150000"/>
              </a:lnSpc>
            </a:pPr>
            <a:r>
              <a:rPr lang="zh-CN" altLang="en-US" sz="1600" dirty="0"/>
              <a:t>（</a:t>
            </a:r>
            <a:r>
              <a:rPr lang="en-US" altLang="zh-CN" sz="1600" dirty="0"/>
              <a:t>5</a:t>
            </a:r>
            <a:r>
              <a:rPr lang="zh-CN" altLang="en-US" sz="1600" dirty="0"/>
              <a:t>）模板检验记录。</a:t>
            </a:r>
          </a:p>
          <a:p>
            <a:pPr>
              <a:lnSpc>
                <a:spcPct val="150000"/>
              </a:lnSpc>
            </a:pPr>
            <a:r>
              <a:rPr lang="zh-CN" altLang="en-US" sz="1600" dirty="0"/>
              <a:t>（</a:t>
            </a:r>
            <a:r>
              <a:rPr lang="en-US" altLang="zh-CN" sz="1600" dirty="0"/>
              <a:t>6</a:t>
            </a:r>
            <a:r>
              <a:rPr lang="zh-CN" altLang="en-US" sz="1600" dirty="0"/>
              <a:t>）混凝土浇捣施工记录。</a:t>
            </a:r>
          </a:p>
          <a:p>
            <a:pPr>
              <a:lnSpc>
                <a:spcPct val="150000"/>
              </a:lnSpc>
            </a:pPr>
            <a:r>
              <a:rPr lang="zh-CN" altLang="en-US" sz="1600" dirty="0"/>
              <a:t>（</a:t>
            </a:r>
            <a:r>
              <a:rPr lang="en-US" altLang="zh-CN" sz="1600" dirty="0"/>
              <a:t>7</a:t>
            </a:r>
            <a:r>
              <a:rPr lang="zh-CN" altLang="en-US" sz="1600" dirty="0"/>
              <a:t>）基础分项工程检验批质量验收记录表。</a:t>
            </a:r>
          </a:p>
        </p:txBody>
      </p:sp>
      <p:sp>
        <p:nvSpPr>
          <p:cNvPr id="2" name="矩形 1"/>
          <p:cNvSpPr/>
          <p:nvPr/>
        </p:nvSpPr>
        <p:spPr>
          <a:xfrm>
            <a:off x="1093813" y="1156999"/>
            <a:ext cx="2765501" cy="400110"/>
          </a:xfrm>
          <a:prstGeom prst="rect">
            <a:avLst/>
          </a:prstGeom>
        </p:spPr>
        <p:txBody>
          <a:bodyPr wrap="none">
            <a:spAutoFit/>
          </a:bodyPr>
          <a:lstStyle/>
          <a:p>
            <a:r>
              <a:rPr lang="zh-CN" altLang="en-US" sz="2000" b="1" dirty="0">
                <a:solidFill>
                  <a:srgbClr val="0070C0"/>
                </a:solidFill>
              </a:rPr>
              <a:t>七、基础工程资料整理</a:t>
            </a:r>
          </a:p>
        </p:txBody>
      </p:sp>
    </p:spTree>
    <p:extLst>
      <p:ext uri="{BB962C8B-B14F-4D97-AF65-F5344CB8AC3E}">
        <p14:creationId xmlns:p14="http://schemas.microsoft.com/office/powerpoint/2010/main" val="411513886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5">
            <a:extLst>
              <a:ext uri="{FF2B5EF4-FFF2-40B4-BE49-F238E27FC236}">
                <a16:creationId xmlns:a16="http://schemas.microsoft.com/office/drawing/2014/main" id="{D5CAC623-B353-4101-9355-172F7A084B2B}"/>
              </a:ext>
            </a:extLst>
          </p:cNvPr>
          <p:cNvPicPr>
            <a:picLocks noChangeAspect="1"/>
          </p:cNvPicPr>
          <p:nvPr/>
        </p:nvPicPr>
        <p:blipFill>
          <a:blip r:embed="rId3"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bwMode="auto">
          <a:xfrm>
            <a:off x="0" y="-172786"/>
            <a:ext cx="12192000" cy="7030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0" y="2022428"/>
            <a:ext cx="12192000" cy="281314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sp>
        <p:nvSpPr>
          <p:cNvPr id="4" name="文本框 3">
            <a:extLst>
              <a:ext uri="{FF2B5EF4-FFF2-40B4-BE49-F238E27FC236}">
                <a16:creationId xmlns:a16="http://schemas.microsoft.com/office/drawing/2014/main" id="{290BC831-03AE-43C3-8E91-2FF0DC62D99E}"/>
              </a:ext>
            </a:extLst>
          </p:cNvPr>
          <p:cNvSpPr txBox="1"/>
          <p:nvPr/>
        </p:nvSpPr>
        <p:spPr>
          <a:xfrm>
            <a:off x="1856097" y="2562424"/>
            <a:ext cx="7902052" cy="1107996"/>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6600" b="0" i="0" u="none" strike="noStrike" kern="1200" cap="none" spc="0" normalizeH="0" baseline="0" noProof="0" dirty="0" smtClean="0">
                <a:ln>
                  <a:noFill/>
                </a:ln>
                <a:solidFill>
                  <a:prstClr val="white"/>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rPr>
              <a:t>谢       谢</a:t>
            </a:r>
            <a:endParaRPr kumimoji="0" lang="zh-CN" altLang="en-US" sz="6600" b="0" i="0" u="none" strike="noStrike" kern="1200" cap="none" spc="0" normalizeH="0" baseline="0" noProof="0" dirty="0">
              <a:ln>
                <a:noFill/>
              </a:ln>
              <a:solidFill>
                <a:prstClr val="white"/>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spTree>
    <p:extLst>
      <p:ext uri="{BB962C8B-B14F-4D97-AF65-F5344CB8AC3E}">
        <p14:creationId xmlns:p14="http://schemas.microsoft.com/office/powerpoint/2010/main" val="3844808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179" y="434454"/>
            <a:ext cx="11327642" cy="725606"/>
            <a:chOff x="464024" y="434454"/>
            <a:chExt cx="11327642" cy="725606"/>
          </a:xfrm>
        </p:grpSpPr>
        <p:cxnSp>
          <p:nvCxnSpPr>
            <p:cNvPr id="10" name="直接连接符 9"/>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64024" y="434454"/>
              <a:ext cx="725606" cy="725606"/>
              <a:chOff x="286603" y="417644"/>
              <a:chExt cx="725606" cy="725606"/>
            </a:xfrm>
          </p:grpSpPr>
          <p:sp>
            <p:nvSpPr>
              <p:cNvPr id="13" name="矩形 12"/>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矩形 13"/>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3775393" cy="630942"/>
            </a:xfrm>
            <a:prstGeom prst="rect">
              <a:avLst/>
            </a:prstGeom>
          </p:spPr>
          <p:txBody>
            <a:bodyPr wrap="none">
              <a:spAutoFit/>
            </a:bodyPr>
            <a:lstStyle/>
            <a:p>
              <a:r>
                <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rPr>
                <a:t>一、浅基础的类型</a:t>
              </a:r>
            </a:p>
          </p:txBody>
        </p:sp>
      </p:grpSp>
      <p:sp>
        <p:nvSpPr>
          <p:cNvPr id="15" name="矩形 14"/>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 name="矩形 1"/>
          <p:cNvSpPr/>
          <p:nvPr/>
        </p:nvSpPr>
        <p:spPr>
          <a:xfrm>
            <a:off x="881373" y="1231518"/>
            <a:ext cx="1834156" cy="369332"/>
          </a:xfrm>
          <a:prstGeom prst="rect">
            <a:avLst/>
          </a:prstGeom>
        </p:spPr>
        <p:txBody>
          <a:bodyPr wrap="none">
            <a:spAutoFit/>
          </a:bodyPr>
          <a:lstStyle/>
          <a:p>
            <a:r>
              <a:rPr lang="zh-CN" altLang="en-US" dirty="0">
                <a:solidFill>
                  <a:srgbClr val="0070C0"/>
                </a:solidFill>
              </a:rPr>
              <a:t>（四）筏形基础</a:t>
            </a:r>
          </a:p>
        </p:txBody>
      </p:sp>
      <p:sp>
        <p:nvSpPr>
          <p:cNvPr id="6" name="矩形 5"/>
          <p:cNvSpPr/>
          <p:nvPr/>
        </p:nvSpPr>
        <p:spPr>
          <a:xfrm>
            <a:off x="164784" y="3415647"/>
            <a:ext cx="1107996" cy="369332"/>
          </a:xfrm>
          <a:prstGeom prst="rect">
            <a:avLst/>
          </a:prstGeom>
        </p:spPr>
        <p:txBody>
          <a:bodyPr wrap="none">
            <a:spAutoFit/>
          </a:bodyPr>
          <a:lstStyle/>
          <a:p>
            <a:r>
              <a:rPr lang="zh-CN" altLang="en-US" dirty="0"/>
              <a:t>筏形基础</a:t>
            </a:r>
          </a:p>
        </p:txBody>
      </p:sp>
      <p:sp>
        <p:nvSpPr>
          <p:cNvPr id="7" name="左大括号 6"/>
          <p:cNvSpPr/>
          <p:nvPr/>
        </p:nvSpPr>
        <p:spPr>
          <a:xfrm>
            <a:off x="1296785" y="2718262"/>
            <a:ext cx="407324" cy="187036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1704109" y="2533596"/>
            <a:ext cx="1107996" cy="369332"/>
          </a:xfrm>
          <a:prstGeom prst="rect">
            <a:avLst/>
          </a:prstGeom>
        </p:spPr>
        <p:txBody>
          <a:bodyPr wrap="none">
            <a:spAutoFit/>
          </a:bodyPr>
          <a:lstStyle/>
          <a:p>
            <a:r>
              <a:rPr lang="zh-CN" altLang="en-US" dirty="0"/>
              <a:t>基础类型</a:t>
            </a:r>
          </a:p>
        </p:txBody>
      </p:sp>
      <p:sp>
        <p:nvSpPr>
          <p:cNvPr id="16" name="矩形 15"/>
          <p:cNvSpPr/>
          <p:nvPr/>
        </p:nvSpPr>
        <p:spPr>
          <a:xfrm>
            <a:off x="1579075" y="4384173"/>
            <a:ext cx="1165704" cy="369332"/>
          </a:xfrm>
          <a:prstGeom prst="rect">
            <a:avLst/>
          </a:prstGeom>
        </p:spPr>
        <p:txBody>
          <a:bodyPr wrap="none">
            <a:spAutoFit/>
          </a:bodyPr>
          <a:lstStyle/>
          <a:p>
            <a:r>
              <a:rPr lang="en-US" altLang="zh-CN" dirty="0" smtClean="0"/>
              <a:t> </a:t>
            </a:r>
            <a:r>
              <a:rPr lang="zh-CN" altLang="en-US" dirty="0"/>
              <a:t>构造要求</a:t>
            </a:r>
          </a:p>
        </p:txBody>
      </p:sp>
      <p:sp>
        <p:nvSpPr>
          <p:cNvPr id="17" name="矩形 16"/>
          <p:cNvSpPr/>
          <p:nvPr/>
        </p:nvSpPr>
        <p:spPr>
          <a:xfrm>
            <a:off x="2997346" y="2164264"/>
            <a:ext cx="877163" cy="369332"/>
          </a:xfrm>
          <a:prstGeom prst="rect">
            <a:avLst/>
          </a:prstGeom>
        </p:spPr>
        <p:txBody>
          <a:bodyPr wrap="none">
            <a:spAutoFit/>
          </a:bodyPr>
          <a:lstStyle/>
          <a:p>
            <a:r>
              <a:rPr lang="zh-CN" altLang="en-US" dirty="0"/>
              <a:t>平板式</a:t>
            </a:r>
          </a:p>
        </p:txBody>
      </p:sp>
      <p:sp>
        <p:nvSpPr>
          <p:cNvPr id="18" name="左大括号 17"/>
          <p:cNvSpPr/>
          <p:nvPr/>
        </p:nvSpPr>
        <p:spPr>
          <a:xfrm>
            <a:off x="2744779" y="2302625"/>
            <a:ext cx="172988" cy="771297"/>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矩形 18"/>
          <p:cNvSpPr/>
          <p:nvPr/>
        </p:nvSpPr>
        <p:spPr>
          <a:xfrm>
            <a:off x="2975612" y="2869470"/>
            <a:ext cx="877163" cy="369332"/>
          </a:xfrm>
          <a:prstGeom prst="rect">
            <a:avLst/>
          </a:prstGeom>
        </p:spPr>
        <p:txBody>
          <a:bodyPr wrap="none">
            <a:spAutoFit/>
          </a:bodyPr>
          <a:lstStyle/>
          <a:p>
            <a:r>
              <a:rPr lang="zh-CN" altLang="en-US" dirty="0"/>
              <a:t>梁板式</a:t>
            </a:r>
          </a:p>
        </p:txBody>
      </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3608" y="1400792"/>
            <a:ext cx="7573432" cy="4391638"/>
          </a:xfrm>
          <a:prstGeom prst="rect">
            <a:avLst/>
          </a:prstGeom>
        </p:spPr>
      </p:pic>
    </p:spTree>
    <p:extLst>
      <p:ext uri="{BB962C8B-B14F-4D97-AF65-F5344CB8AC3E}">
        <p14:creationId xmlns:p14="http://schemas.microsoft.com/office/powerpoint/2010/main" val="5932911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39">
            <a:extLst>
              <a:ext uri="{FF2B5EF4-FFF2-40B4-BE49-F238E27FC236}">
                <a16:creationId xmlns:a16="http://schemas.microsoft.com/office/drawing/2014/main" id="{AC8987BE-C040-4838-87A9-645005DE2881}"/>
              </a:ext>
            </a:extLst>
          </p:cNvPr>
          <p:cNvGrpSpPr/>
          <p:nvPr/>
        </p:nvGrpSpPr>
        <p:grpSpPr>
          <a:xfrm>
            <a:off x="3045171" y="1369895"/>
            <a:ext cx="8345336" cy="5171269"/>
            <a:chOff x="2892164" y="1784984"/>
            <a:chExt cx="8345336" cy="4290742"/>
          </a:xfrm>
        </p:grpSpPr>
        <p:sp>
          <p:nvSpPr>
            <p:cNvPr id="10" name="Snip Single Corner Rectangle 5">
              <a:extLst>
                <a:ext uri="{FF2B5EF4-FFF2-40B4-BE49-F238E27FC236}">
                  <a16:creationId xmlns:a16="http://schemas.microsoft.com/office/drawing/2014/main" id="{D11CEEB2-1817-4026-89A3-E0447387D6B0}"/>
                </a:ext>
              </a:extLst>
            </p:cNvPr>
            <p:cNvSpPr/>
            <p:nvPr/>
          </p:nvSpPr>
          <p:spPr>
            <a:xfrm>
              <a:off x="2892164" y="1784984"/>
              <a:ext cx="8290844" cy="4199021"/>
            </a:xfrm>
            <a:prstGeom prst="snip1Rect">
              <a:avLst/>
            </a:prstGeom>
            <a:solidFill>
              <a:schemeClr val="bg1">
                <a:lumMod val="95000"/>
              </a:schemeClr>
            </a:solidFill>
            <a:ln>
              <a:noFill/>
            </a:ln>
            <a:effectLst>
              <a:outerShdw blurRad="50800" dist="101600" dir="2700000" sx="99000" sy="99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pic>
          <p:nvPicPr>
            <p:cNvPr id="11" name="Picture 6">
              <a:extLst>
                <a:ext uri="{FF2B5EF4-FFF2-40B4-BE49-F238E27FC236}">
                  <a16:creationId xmlns:a16="http://schemas.microsoft.com/office/drawing/2014/main" id="{894B9FC2-B354-483C-8B30-A28B4F74CCB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0322506" y="1863892"/>
              <a:ext cx="914994" cy="970547"/>
            </a:xfrm>
            <a:prstGeom prst="rect">
              <a:avLst/>
            </a:prstGeom>
          </p:spPr>
        </p:pic>
        <p:sp>
          <p:nvSpPr>
            <p:cNvPr id="12" name="Rectangle 38">
              <a:extLst>
                <a:ext uri="{FF2B5EF4-FFF2-40B4-BE49-F238E27FC236}">
                  <a16:creationId xmlns:a16="http://schemas.microsoft.com/office/drawing/2014/main" id="{514EB140-445C-41B5-BA28-4FAF27172FE5}"/>
                </a:ext>
              </a:extLst>
            </p:cNvPr>
            <p:cNvSpPr/>
            <p:nvPr/>
          </p:nvSpPr>
          <p:spPr>
            <a:xfrm>
              <a:off x="2930611" y="6014121"/>
              <a:ext cx="8290845" cy="61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grpSp>
      <p:sp>
        <p:nvSpPr>
          <p:cNvPr id="15" name="Rectangle 3">
            <a:extLst>
              <a:ext uri="{FF2B5EF4-FFF2-40B4-BE49-F238E27FC236}">
                <a16:creationId xmlns:a16="http://schemas.microsoft.com/office/drawing/2014/main" id="{7E0508AE-73A5-4D55-AD43-1B853E6974C6}"/>
              </a:ext>
            </a:extLst>
          </p:cNvPr>
          <p:cNvSpPr txBox="1">
            <a:spLocks noChangeArrowheads="1"/>
          </p:cNvSpPr>
          <p:nvPr/>
        </p:nvSpPr>
        <p:spPr bwMode="auto">
          <a:xfrm>
            <a:off x="4378902" y="1469219"/>
            <a:ext cx="5494609" cy="37151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vl="0" algn="l">
              <a:spcBef>
                <a:spcPts val="0"/>
              </a:spcBef>
            </a:pPr>
            <a:r>
              <a:rPr lang="zh-CN" altLang="en-US" sz="1800" b="0" dirty="0">
                <a:solidFill>
                  <a:srgbClr val="0070C0"/>
                </a:solidFill>
                <a:effectLst/>
                <a:latin typeface="Franklin Gothic Book"/>
                <a:ea typeface="黑体" panose="02010609060101010101" pitchFamily="49" charset="-122"/>
                <a:cs typeface="+mn-cs"/>
              </a:rPr>
              <a:t>（一）设计步骤与内容</a:t>
            </a:r>
          </a:p>
        </p:txBody>
      </p:sp>
      <p:grpSp>
        <p:nvGrpSpPr>
          <p:cNvPr id="21" name="Group 18">
            <a:extLst>
              <a:ext uri="{FF2B5EF4-FFF2-40B4-BE49-F238E27FC236}">
                <a16:creationId xmlns:a16="http://schemas.microsoft.com/office/drawing/2014/main" id="{D984007C-966B-44B4-A940-AAFA601F2341}"/>
              </a:ext>
            </a:extLst>
          </p:cNvPr>
          <p:cNvGrpSpPr/>
          <p:nvPr/>
        </p:nvGrpSpPr>
        <p:grpSpPr>
          <a:xfrm>
            <a:off x="3550789" y="1951150"/>
            <a:ext cx="7355382" cy="481764"/>
            <a:chOff x="3427959" y="3026187"/>
            <a:chExt cx="7355382" cy="481764"/>
          </a:xfrm>
        </p:grpSpPr>
        <p:sp>
          <p:nvSpPr>
            <p:cNvPr id="22" name="Rounded Rectangle 8">
              <a:extLst>
                <a:ext uri="{FF2B5EF4-FFF2-40B4-BE49-F238E27FC236}">
                  <a16:creationId xmlns:a16="http://schemas.microsoft.com/office/drawing/2014/main" id="{772C043D-C4FC-4B11-8681-02AC9F5D932F}"/>
                </a:ext>
              </a:extLst>
            </p:cNvPr>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3" name="Freeform 12">
              <a:extLst>
                <a:ext uri="{FF2B5EF4-FFF2-40B4-BE49-F238E27FC236}">
                  <a16:creationId xmlns:a16="http://schemas.microsoft.com/office/drawing/2014/main" id="{1F9E2DCB-3562-4E27-BC25-74B986935C19}"/>
                </a:ext>
              </a:extLst>
            </p:cNvPr>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4" name="Rectangle 3">
              <a:extLst>
                <a:ext uri="{FF2B5EF4-FFF2-40B4-BE49-F238E27FC236}">
                  <a16:creationId xmlns:a16="http://schemas.microsoft.com/office/drawing/2014/main" id="{7CD0BEBC-6141-4635-A584-7B39AE2D40EF}"/>
                </a:ext>
              </a:extLst>
            </p:cNvPr>
            <p:cNvSpPr txBox="1">
              <a:spLocks noChangeArrowheads="1"/>
            </p:cNvSpPr>
            <p:nvPr/>
          </p:nvSpPr>
          <p:spPr bwMode="auto">
            <a:xfrm>
              <a:off x="3427959" y="3039955"/>
              <a:ext cx="649782" cy="46384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01</a:t>
              </a:r>
            </a:p>
          </p:txBody>
        </p:sp>
        <p:sp>
          <p:nvSpPr>
            <p:cNvPr id="25" name="Rectangle 3">
              <a:extLst>
                <a:ext uri="{FF2B5EF4-FFF2-40B4-BE49-F238E27FC236}">
                  <a16:creationId xmlns:a16="http://schemas.microsoft.com/office/drawing/2014/main" id="{E49C92F1-B0B9-4BE7-9884-B4B5C10A99C7}"/>
                </a:ext>
              </a:extLst>
            </p:cNvPr>
            <p:cNvSpPr txBox="1">
              <a:spLocks noChangeArrowheads="1"/>
            </p:cNvSpPr>
            <p:nvPr/>
          </p:nvSpPr>
          <p:spPr bwMode="auto">
            <a:xfrm>
              <a:off x="4211366" y="3089852"/>
              <a:ext cx="6354216" cy="37151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spcBef>
                  <a:spcPts val="0"/>
                </a:spcBef>
              </a:pPr>
              <a:r>
                <a:rPr lang="zh-CN" altLang="en-US" sz="1800" b="0" dirty="0">
                  <a:solidFill>
                    <a:schemeClr val="tx1"/>
                  </a:solidFill>
                  <a:effectLst/>
                  <a:latin typeface="Century Gothic" panose="020B0502020202020204" pitchFamily="34" charset="0"/>
                  <a:ea typeface="微软雅黑" panose="020B0503020204020204" pitchFamily="34" charset="-122"/>
                  <a:sym typeface="Century Gothic" panose="020B0502020202020204" pitchFamily="34" charset="0"/>
                </a:rPr>
                <a:t>收集详细、准确的资料</a:t>
              </a:r>
              <a:endParaRPr lang="en-US" altLang="ko-KR" sz="1800" b="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grpSp>
        <p:nvGrpSpPr>
          <p:cNvPr id="26" name="Group 19">
            <a:extLst>
              <a:ext uri="{FF2B5EF4-FFF2-40B4-BE49-F238E27FC236}">
                <a16:creationId xmlns:a16="http://schemas.microsoft.com/office/drawing/2014/main" id="{0A8CF3B1-5E04-432C-B505-01A872D2B727}"/>
              </a:ext>
            </a:extLst>
          </p:cNvPr>
          <p:cNvGrpSpPr/>
          <p:nvPr/>
        </p:nvGrpSpPr>
        <p:grpSpPr>
          <a:xfrm>
            <a:off x="3550789" y="2530609"/>
            <a:ext cx="7355382" cy="481764"/>
            <a:chOff x="3427959" y="3026187"/>
            <a:chExt cx="7355382" cy="481764"/>
          </a:xfrm>
        </p:grpSpPr>
        <p:sp>
          <p:nvSpPr>
            <p:cNvPr id="27" name="Rounded Rectangle 20">
              <a:extLst>
                <a:ext uri="{FF2B5EF4-FFF2-40B4-BE49-F238E27FC236}">
                  <a16:creationId xmlns:a16="http://schemas.microsoft.com/office/drawing/2014/main" id="{A3631545-3ECB-445F-91D4-756C1B188ED8}"/>
                </a:ext>
              </a:extLst>
            </p:cNvPr>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8" name="Freeform 21">
              <a:extLst>
                <a:ext uri="{FF2B5EF4-FFF2-40B4-BE49-F238E27FC236}">
                  <a16:creationId xmlns:a16="http://schemas.microsoft.com/office/drawing/2014/main" id="{3D512D00-174B-4562-ADD0-4A386727C87D}"/>
                </a:ext>
              </a:extLst>
            </p:cNvPr>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9" name="Rectangle 3">
              <a:extLst>
                <a:ext uri="{FF2B5EF4-FFF2-40B4-BE49-F238E27FC236}">
                  <a16:creationId xmlns:a16="http://schemas.microsoft.com/office/drawing/2014/main" id="{8278DC3B-181D-4A83-A7F2-30D9F9584C34}"/>
                </a:ext>
              </a:extLst>
            </p:cNvPr>
            <p:cNvSpPr txBox="1">
              <a:spLocks noChangeArrowheads="1"/>
            </p:cNvSpPr>
            <p:nvPr/>
          </p:nvSpPr>
          <p:spPr bwMode="auto">
            <a:xfrm>
              <a:off x="3427959" y="3034413"/>
              <a:ext cx="649782" cy="46384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02</a:t>
              </a:r>
            </a:p>
          </p:txBody>
        </p:sp>
        <p:sp>
          <p:nvSpPr>
            <p:cNvPr id="30" name="Rectangle 3">
              <a:extLst>
                <a:ext uri="{FF2B5EF4-FFF2-40B4-BE49-F238E27FC236}">
                  <a16:creationId xmlns:a16="http://schemas.microsoft.com/office/drawing/2014/main" id="{05AC903C-550F-47BF-BD06-702A25989BB1}"/>
                </a:ext>
              </a:extLst>
            </p:cNvPr>
            <p:cNvSpPr txBox="1">
              <a:spLocks noChangeArrowheads="1"/>
            </p:cNvSpPr>
            <p:nvPr/>
          </p:nvSpPr>
          <p:spPr bwMode="auto">
            <a:xfrm>
              <a:off x="4218534" y="3100183"/>
              <a:ext cx="6354216" cy="37151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spcBef>
                  <a:spcPts val="0"/>
                </a:spcBef>
              </a:pPr>
              <a:r>
                <a:rPr lang="zh-CN" altLang="en-US" sz="1800" b="0" dirty="0">
                  <a:solidFill>
                    <a:schemeClr val="tx1"/>
                  </a:solidFill>
                  <a:effectLst/>
                  <a:latin typeface="Century Gothic" panose="020B0502020202020204" pitchFamily="34" charset="0"/>
                  <a:ea typeface="微软雅黑" panose="020B0503020204020204" pitchFamily="34" charset="-122"/>
                  <a:sym typeface="Century Gothic" panose="020B0502020202020204" pitchFamily="34" charset="0"/>
                </a:rPr>
                <a:t>确定基础类型</a:t>
              </a:r>
              <a:endParaRPr lang="en-US" altLang="ko-KR" sz="1800" b="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grpSp>
        <p:nvGrpSpPr>
          <p:cNvPr id="31" name="Group 24">
            <a:extLst>
              <a:ext uri="{FF2B5EF4-FFF2-40B4-BE49-F238E27FC236}">
                <a16:creationId xmlns:a16="http://schemas.microsoft.com/office/drawing/2014/main" id="{82C898FE-0918-4A7E-B280-AAE2030DD6D9}"/>
              </a:ext>
            </a:extLst>
          </p:cNvPr>
          <p:cNvGrpSpPr/>
          <p:nvPr/>
        </p:nvGrpSpPr>
        <p:grpSpPr>
          <a:xfrm>
            <a:off x="3550789" y="3075275"/>
            <a:ext cx="7355382" cy="481764"/>
            <a:chOff x="3427959" y="3026187"/>
            <a:chExt cx="7355382" cy="481764"/>
          </a:xfrm>
        </p:grpSpPr>
        <p:sp>
          <p:nvSpPr>
            <p:cNvPr id="32" name="Rounded Rectangle 25">
              <a:extLst>
                <a:ext uri="{FF2B5EF4-FFF2-40B4-BE49-F238E27FC236}">
                  <a16:creationId xmlns:a16="http://schemas.microsoft.com/office/drawing/2014/main" id="{5F66C13C-D029-471A-BC6D-755A13ABA0D3}"/>
                </a:ext>
              </a:extLst>
            </p:cNvPr>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34" name="Freeform 26">
              <a:extLst>
                <a:ext uri="{FF2B5EF4-FFF2-40B4-BE49-F238E27FC236}">
                  <a16:creationId xmlns:a16="http://schemas.microsoft.com/office/drawing/2014/main" id="{699737DF-AC16-4E8D-A008-E0E913692585}"/>
                </a:ext>
              </a:extLst>
            </p:cNvPr>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35" name="Rectangle 3">
              <a:extLst>
                <a:ext uri="{FF2B5EF4-FFF2-40B4-BE49-F238E27FC236}">
                  <a16:creationId xmlns:a16="http://schemas.microsoft.com/office/drawing/2014/main" id="{AD8213A7-5DC2-4BC7-B01D-F6CE613D24F9}"/>
                </a:ext>
              </a:extLst>
            </p:cNvPr>
            <p:cNvSpPr txBox="1">
              <a:spLocks noChangeArrowheads="1"/>
            </p:cNvSpPr>
            <p:nvPr/>
          </p:nvSpPr>
          <p:spPr bwMode="auto">
            <a:xfrm>
              <a:off x="3427959" y="3037391"/>
              <a:ext cx="649782" cy="46384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03</a:t>
              </a:r>
            </a:p>
          </p:txBody>
        </p:sp>
        <p:sp>
          <p:nvSpPr>
            <p:cNvPr id="36" name="Rectangle 3">
              <a:extLst>
                <a:ext uri="{FF2B5EF4-FFF2-40B4-BE49-F238E27FC236}">
                  <a16:creationId xmlns:a16="http://schemas.microsoft.com/office/drawing/2014/main" id="{52221A66-C594-4145-893A-CAAFBE627366}"/>
                </a:ext>
              </a:extLst>
            </p:cNvPr>
            <p:cNvSpPr txBox="1">
              <a:spLocks noChangeArrowheads="1"/>
            </p:cNvSpPr>
            <p:nvPr/>
          </p:nvSpPr>
          <p:spPr bwMode="auto">
            <a:xfrm>
              <a:off x="4218534" y="3086535"/>
              <a:ext cx="6354216" cy="37151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spcBef>
                  <a:spcPts val="0"/>
                </a:spcBef>
              </a:pPr>
              <a:r>
                <a:rPr lang="zh-CN" altLang="en-US" sz="1800" b="0" dirty="0">
                  <a:solidFill>
                    <a:schemeClr val="tx1"/>
                  </a:solidFill>
                  <a:effectLst/>
                  <a:latin typeface="Century Gothic" panose="020B0502020202020204" pitchFamily="34" charset="0"/>
                  <a:ea typeface="微软雅黑" panose="020B0503020204020204" pitchFamily="34" charset="-122"/>
                  <a:sym typeface="Century Gothic" panose="020B0502020202020204" pitchFamily="34" charset="0"/>
                </a:rPr>
                <a:t>确定基础埋深</a:t>
              </a:r>
              <a:endParaRPr lang="en-US" altLang="ko-KR" sz="1800" b="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grpSp>
        <p:nvGrpSpPr>
          <p:cNvPr id="37" name="Group 29">
            <a:extLst>
              <a:ext uri="{FF2B5EF4-FFF2-40B4-BE49-F238E27FC236}">
                <a16:creationId xmlns:a16="http://schemas.microsoft.com/office/drawing/2014/main" id="{B8F206B6-F09E-4CE6-9890-BCC99B71ED32}"/>
              </a:ext>
            </a:extLst>
          </p:cNvPr>
          <p:cNvGrpSpPr/>
          <p:nvPr/>
        </p:nvGrpSpPr>
        <p:grpSpPr>
          <a:xfrm>
            <a:off x="3540258" y="3630996"/>
            <a:ext cx="7355382" cy="481764"/>
            <a:chOff x="3427959" y="3026187"/>
            <a:chExt cx="7355382" cy="481764"/>
          </a:xfrm>
        </p:grpSpPr>
        <p:sp>
          <p:nvSpPr>
            <p:cNvPr id="38" name="Rounded Rectangle 30">
              <a:extLst>
                <a:ext uri="{FF2B5EF4-FFF2-40B4-BE49-F238E27FC236}">
                  <a16:creationId xmlns:a16="http://schemas.microsoft.com/office/drawing/2014/main" id="{D493A5F3-EAF2-4662-9378-B131EF379076}"/>
                </a:ext>
              </a:extLst>
            </p:cNvPr>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39" name="Freeform 31">
              <a:extLst>
                <a:ext uri="{FF2B5EF4-FFF2-40B4-BE49-F238E27FC236}">
                  <a16:creationId xmlns:a16="http://schemas.microsoft.com/office/drawing/2014/main" id="{C1EFB76A-5071-4380-B33F-8793704E6478}"/>
                </a:ext>
              </a:extLst>
            </p:cNvPr>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40" name="Rectangle 3">
              <a:extLst>
                <a:ext uri="{FF2B5EF4-FFF2-40B4-BE49-F238E27FC236}">
                  <a16:creationId xmlns:a16="http://schemas.microsoft.com/office/drawing/2014/main" id="{8270A58F-D72C-480A-922B-C30D1D7706C0}"/>
                </a:ext>
              </a:extLst>
            </p:cNvPr>
            <p:cNvSpPr txBox="1">
              <a:spLocks noChangeArrowheads="1"/>
            </p:cNvSpPr>
            <p:nvPr/>
          </p:nvSpPr>
          <p:spPr bwMode="auto">
            <a:xfrm>
              <a:off x="3427959" y="3039955"/>
              <a:ext cx="649782" cy="46384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04</a:t>
              </a:r>
            </a:p>
          </p:txBody>
        </p:sp>
        <p:sp>
          <p:nvSpPr>
            <p:cNvPr id="41" name="Rectangle 3">
              <a:extLst>
                <a:ext uri="{FF2B5EF4-FFF2-40B4-BE49-F238E27FC236}">
                  <a16:creationId xmlns:a16="http://schemas.microsoft.com/office/drawing/2014/main" id="{282B8AD3-0B84-4768-8E8C-4983E85AD82C}"/>
                </a:ext>
              </a:extLst>
            </p:cNvPr>
            <p:cNvSpPr txBox="1">
              <a:spLocks noChangeArrowheads="1"/>
            </p:cNvSpPr>
            <p:nvPr/>
          </p:nvSpPr>
          <p:spPr bwMode="auto">
            <a:xfrm>
              <a:off x="4218534" y="3100183"/>
              <a:ext cx="6354216" cy="37151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spcBef>
                  <a:spcPts val="0"/>
                </a:spcBef>
              </a:pPr>
              <a:r>
                <a:rPr lang="zh-CN" altLang="en-US" sz="1800" b="0" dirty="0">
                  <a:solidFill>
                    <a:schemeClr val="tx1"/>
                  </a:solidFill>
                  <a:effectLst/>
                  <a:latin typeface="Century Gothic" panose="020B0502020202020204" pitchFamily="34" charset="0"/>
                  <a:ea typeface="微软雅黑" panose="020B0503020204020204" pitchFamily="34" charset="-122"/>
                  <a:sym typeface="Century Gothic" panose="020B0502020202020204" pitchFamily="34" charset="0"/>
                </a:rPr>
                <a:t>确定基础底面尺寸</a:t>
              </a:r>
              <a:endParaRPr lang="en-US" altLang="ko-KR" sz="1800" b="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sp>
        <p:nvSpPr>
          <p:cNvPr id="43" name="Freeform 5">
            <a:extLst>
              <a:ext uri="{FF2B5EF4-FFF2-40B4-BE49-F238E27FC236}">
                <a16:creationId xmlns:a16="http://schemas.microsoft.com/office/drawing/2014/main" id="{ADCA9B5C-F244-4234-A4AD-BB762613A8CB}"/>
              </a:ext>
            </a:extLst>
          </p:cNvPr>
          <p:cNvSpPr>
            <a:spLocks/>
          </p:cNvSpPr>
          <p:nvPr/>
        </p:nvSpPr>
        <p:spPr bwMode="auto">
          <a:xfrm>
            <a:off x="3987509" y="1376720"/>
            <a:ext cx="517862" cy="500967"/>
          </a:xfrm>
          <a:custGeom>
            <a:avLst/>
            <a:gdLst>
              <a:gd name="T0" fmla="*/ 1238 w 1410"/>
              <a:gd name="T1" fmla="*/ 92 h 1364"/>
              <a:gd name="T2" fmla="*/ 1380 w 1410"/>
              <a:gd name="T3" fmla="*/ 0 h 1364"/>
              <a:gd name="T4" fmla="*/ 1410 w 1410"/>
              <a:gd name="T5" fmla="*/ 54 h 1364"/>
              <a:gd name="T6" fmla="*/ 1292 w 1410"/>
              <a:gd name="T7" fmla="*/ 142 h 1364"/>
              <a:gd name="T8" fmla="*/ 1188 w 1410"/>
              <a:gd name="T9" fmla="*/ 230 h 1364"/>
              <a:gd name="T10" fmla="*/ 1068 w 1410"/>
              <a:gd name="T11" fmla="*/ 346 h 1364"/>
              <a:gd name="T12" fmla="*/ 956 w 1410"/>
              <a:gd name="T13" fmla="*/ 466 h 1364"/>
              <a:gd name="T14" fmla="*/ 850 w 1410"/>
              <a:gd name="T15" fmla="*/ 594 h 1364"/>
              <a:gd name="T16" fmla="*/ 750 w 1410"/>
              <a:gd name="T17" fmla="*/ 728 h 1364"/>
              <a:gd name="T18" fmla="*/ 702 w 1410"/>
              <a:gd name="T19" fmla="*/ 798 h 1364"/>
              <a:gd name="T20" fmla="*/ 618 w 1410"/>
              <a:gd name="T21" fmla="*/ 932 h 1364"/>
              <a:gd name="T22" fmla="*/ 546 w 1410"/>
              <a:gd name="T23" fmla="*/ 1064 h 1364"/>
              <a:gd name="T24" fmla="*/ 488 w 1410"/>
              <a:gd name="T25" fmla="*/ 1192 h 1364"/>
              <a:gd name="T26" fmla="*/ 418 w 1410"/>
              <a:gd name="T27" fmla="*/ 1286 h 1364"/>
              <a:gd name="T28" fmla="*/ 388 w 1410"/>
              <a:gd name="T29" fmla="*/ 1306 h 1364"/>
              <a:gd name="T30" fmla="*/ 338 w 1410"/>
              <a:gd name="T31" fmla="*/ 1344 h 1364"/>
              <a:gd name="T32" fmla="*/ 314 w 1410"/>
              <a:gd name="T33" fmla="*/ 1364 h 1364"/>
              <a:gd name="T34" fmla="*/ 300 w 1410"/>
              <a:gd name="T35" fmla="*/ 1314 h 1364"/>
              <a:gd name="T36" fmla="*/ 250 w 1410"/>
              <a:gd name="T37" fmla="*/ 1182 h 1364"/>
              <a:gd name="T38" fmla="*/ 212 w 1410"/>
              <a:gd name="T39" fmla="*/ 1092 h 1364"/>
              <a:gd name="T40" fmla="*/ 146 w 1410"/>
              <a:gd name="T41" fmla="*/ 956 h 1364"/>
              <a:gd name="T42" fmla="*/ 116 w 1410"/>
              <a:gd name="T43" fmla="*/ 910 h 1364"/>
              <a:gd name="T44" fmla="*/ 104 w 1410"/>
              <a:gd name="T45" fmla="*/ 892 h 1364"/>
              <a:gd name="T46" fmla="*/ 76 w 1410"/>
              <a:gd name="T47" fmla="*/ 862 h 1364"/>
              <a:gd name="T48" fmla="*/ 46 w 1410"/>
              <a:gd name="T49" fmla="*/ 842 h 1364"/>
              <a:gd name="T50" fmla="*/ 16 w 1410"/>
              <a:gd name="T51" fmla="*/ 830 h 1364"/>
              <a:gd name="T52" fmla="*/ 0 w 1410"/>
              <a:gd name="T53" fmla="*/ 828 h 1364"/>
              <a:gd name="T54" fmla="*/ 42 w 1410"/>
              <a:gd name="T55" fmla="*/ 794 h 1364"/>
              <a:gd name="T56" fmla="*/ 80 w 1410"/>
              <a:gd name="T57" fmla="*/ 768 h 1364"/>
              <a:gd name="T58" fmla="*/ 116 w 1410"/>
              <a:gd name="T59" fmla="*/ 754 h 1364"/>
              <a:gd name="T60" fmla="*/ 148 w 1410"/>
              <a:gd name="T61" fmla="*/ 750 h 1364"/>
              <a:gd name="T62" fmla="*/ 160 w 1410"/>
              <a:gd name="T63" fmla="*/ 750 h 1364"/>
              <a:gd name="T64" fmla="*/ 182 w 1410"/>
              <a:gd name="T65" fmla="*/ 758 h 1364"/>
              <a:gd name="T66" fmla="*/ 204 w 1410"/>
              <a:gd name="T67" fmla="*/ 772 h 1364"/>
              <a:gd name="T68" fmla="*/ 240 w 1410"/>
              <a:gd name="T69" fmla="*/ 808 h 1364"/>
              <a:gd name="T70" fmla="*/ 288 w 1410"/>
              <a:gd name="T71" fmla="*/ 882 h 1364"/>
              <a:gd name="T72" fmla="*/ 338 w 1410"/>
              <a:gd name="T73" fmla="*/ 984 h 1364"/>
              <a:gd name="T74" fmla="*/ 376 w 1410"/>
              <a:gd name="T75" fmla="*/ 1068 h 1364"/>
              <a:gd name="T76" fmla="*/ 448 w 1410"/>
              <a:gd name="T77" fmla="*/ 946 h 1364"/>
              <a:gd name="T78" fmla="*/ 524 w 1410"/>
              <a:gd name="T79" fmla="*/ 828 h 1364"/>
              <a:gd name="T80" fmla="*/ 608 w 1410"/>
              <a:gd name="T81" fmla="*/ 714 h 1364"/>
              <a:gd name="T82" fmla="*/ 696 w 1410"/>
              <a:gd name="T83" fmla="*/ 604 h 1364"/>
              <a:gd name="T84" fmla="*/ 790 w 1410"/>
              <a:gd name="T85" fmla="*/ 496 h 1364"/>
              <a:gd name="T86" fmla="*/ 888 w 1410"/>
              <a:gd name="T87" fmla="*/ 392 h 1364"/>
              <a:gd name="T88" fmla="*/ 994 w 1410"/>
              <a:gd name="T89" fmla="*/ 292 h 1364"/>
              <a:gd name="T90" fmla="*/ 1104 w 1410"/>
              <a:gd name="T91" fmla="*/ 194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10" h="1364">
                <a:moveTo>
                  <a:pt x="1238" y="92"/>
                </a:moveTo>
                <a:lnTo>
                  <a:pt x="1238" y="92"/>
                </a:lnTo>
                <a:lnTo>
                  <a:pt x="1314" y="42"/>
                </a:lnTo>
                <a:lnTo>
                  <a:pt x="1380" y="0"/>
                </a:lnTo>
                <a:lnTo>
                  <a:pt x="1410" y="54"/>
                </a:lnTo>
                <a:lnTo>
                  <a:pt x="1410" y="54"/>
                </a:lnTo>
                <a:lnTo>
                  <a:pt x="1356" y="94"/>
                </a:lnTo>
                <a:lnTo>
                  <a:pt x="1292" y="142"/>
                </a:lnTo>
                <a:lnTo>
                  <a:pt x="1188" y="230"/>
                </a:lnTo>
                <a:lnTo>
                  <a:pt x="1188" y="230"/>
                </a:lnTo>
                <a:lnTo>
                  <a:pt x="1126" y="288"/>
                </a:lnTo>
                <a:lnTo>
                  <a:pt x="1068" y="346"/>
                </a:lnTo>
                <a:lnTo>
                  <a:pt x="1012" y="406"/>
                </a:lnTo>
                <a:lnTo>
                  <a:pt x="956" y="466"/>
                </a:lnTo>
                <a:lnTo>
                  <a:pt x="902" y="530"/>
                </a:lnTo>
                <a:lnTo>
                  <a:pt x="850" y="594"/>
                </a:lnTo>
                <a:lnTo>
                  <a:pt x="798" y="660"/>
                </a:lnTo>
                <a:lnTo>
                  <a:pt x="750" y="728"/>
                </a:lnTo>
                <a:lnTo>
                  <a:pt x="750" y="728"/>
                </a:lnTo>
                <a:lnTo>
                  <a:pt x="702" y="798"/>
                </a:lnTo>
                <a:lnTo>
                  <a:pt x="658" y="866"/>
                </a:lnTo>
                <a:lnTo>
                  <a:pt x="618" y="932"/>
                </a:lnTo>
                <a:lnTo>
                  <a:pt x="580" y="998"/>
                </a:lnTo>
                <a:lnTo>
                  <a:pt x="546" y="1064"/>
                </a:lnTo>
                <a:lnTo>
                  <a:pt x="516" y="1128"/>
                </a:lnTo>
                <a:lnTo>
                  <a:pt x="488" y="1192"/>
                </a:lnTo>
                <a:lnTo>
                  <a:pt x="464" y="1256"/>
                </a:lnTo>
                <a:lnTo>
                  <a:pt x="418" y="1286"/>
                </a:lnTo>
                <a:lnTo>
                  <a:pt x="418" y="1286"/>
                </a:lnTo>
                <a:lnTo>
                  <a:pt x="388" y="1306"/>
                </a:lnTo>
                <a:lnTo>
                  <a:pt x="362" y="1324"/>
                </a:lnTo>
                <a:lnTo>
                  <a:pt x="338" y="1344"/>
                </a:lnTo>
                <a:lnTo>
                  <a:pt x="314" y="1364"/>
                </a:lnTo>
                <a:lnTo>
                  <a:pt x="314" y="1364"/>
                </a:lnTo>
                <a:lnTo>
                  <a:pt x="308" y="1342"/>
                </a:lnTo>
                <a:lnTo>
                  <a:pt x="300" y="1314"/>
                </a:lnTo>
                <a:lnTo>
                  <a:pt x="272" y="1242"/>
                </a:lnTo>
                <a:lnTo>
                  <a:pt x="250" y="1182"/>
                </a:lnTo>
                <a:lnTo>
                  <a:pt x="250" y="1182"/>
                </a:lnTo>
                <a:lnTo>
                  <a:pt x="212" y="1092"/>
                </a:lnTo>
                <a:lnTo>
                  <a:pt x="178" y="1016"/>
                </a:lnTo>
                <a:lnTo>
                  <a:pt x="146" y="956"/>
                </a:lnTo>
                <a:lnTo>
                  <a:pt x="130" y="932"/>
                </a:lnTo>
                <a:lnTo>
                  <a:pt x="116" y="910"/>
                </a:lnTo>
                <a:lnTo>
                  <a:pt x="116" y="910"/>
                </a:lnTo>
                <a:lnTo>
                  <a:pt x="104" y="892"/>
                </a:lnTo>
                <a:lnTo>
                  <a:pt x="90" y="876"/>
                </a:lnTo>
                <a:lnTo>
                  <a:pt x="76" y="862"/>
                </a:lnTo>
                <a:lnTo>
                  <a:pt x="60" y="852"/>
                </a:lnTo>
                <a:lnTo>
                  <a:pt x="46" y="842"/>
                </a:lnTo>
                <a:lnTo>
                  <a:pt x="30" y="834"/>
                </a:lnTo>
                <a:lnTo>
                  <a:pt x="16" y="830"/>
                </a:lnTo>
                <a:lnTo>
                  <a:pt x="0" y="828"/>
                </a:lnTo>
                <a:lnTo>
                  <a:pt x="0" y="828"/>
                </a:lnTo>
                <a:lnTo>
                  <a:pt x="20" y="808"/>
                </a:lnTo>
                <a:lnTo>
                  <a:pt x="42" y="794"/>
                </a:lnTo>
                <a:lnTo>
                  <a:pt x="60" y="780"/>
                </a:lnTo>
                <a:lnTo>
                  <a:pt x="80" y="768"/>
                </a:lnTo>
                <a:lnTo>
                  <a:pt x="98" y="760"/>
                </a:lnTo>
                <a:lnTo>
                  <a:pt x="116" y="754"/>
                </a:lnTo>
                <a:lnTo>
                  <a:pt x="132" y="750"/>
                </a:lnTo>
                <a:lnTo>
                  <a:pt x="148" y="750"/>
                </a:lnTo>
                <a:lnTo>
                  <a:pt x="148" y="750"/>
                </a:lnTo>
                <a:lnTo>
                  <a:pt x="160" y="750"/>
                </a:lnTo>
                <a:lnTo>
                  <a:pt x="170" y="754"/>
                </a:lnTo>
                <a:lnTo>
                  <a:pt x="182" y="758"/>
                </a:lnTo>
                <a:lnTo>
                  <a:pt x="192" y="764"/>
                </a:lnTo>
                <a:lnTo>
                  <a:pt x="204" y="772"/>
                </a:lnTo>
                <a:lnTo>
                  <a:pt x="216" y="782"/>
                </a:lnTo>
                <a:lnTo>
                  <a:pt x="240" y="808"/>
                </a:lnTo>
                <a:lnTo>
                  <a:pt x="264" y="840"/>
                </a:lnTo>
                <a:lnTo>
                  <a:pt x="288" y="882"/>
                </a:lnTo>
                <a:lnTo>
                  <a:pt x="314" y="928"/>
                </a:lnTo>
                <a:lnTo>
                  <a:pt x="338" y="984"/>
                </a:lnTo>
                <a:lnTo>
                  <a:pt x="376" y="1068"/>
                </a:lnTo>
                <a:lnTo>
                  <a:pt x="376" y="1068"/>
                </a:lnTo>
                <a:lnTo>
                  <a:pt x="412" y="1006"/>
                </a:lnTo>
                <a:lnTo>
                  <a:pt x="448" y="946"/>
                </a:lnTo>
                <a:lnTo>
                  <a:pt x="486" y="888"/>
                </a:lnTo>
                <a:lnTo>
                  <a:pt x="524" y="828"/>
                </a:lnTo>
                <a:lnTo>
                  <a:pt x="566" y="772"/>
                </a:lnTo>
                <a:lnTo>
                  <a:pt x="608" y="714"/>
                </a:lnTo>
                <a:lnTo>
                  <a:pt x="650" y="658"/>
                </a:lnTo>
                <a:lnTo>
                  <a:pt x="696" y="604"/>
                </a:lnTo>
                <a:lnTo>
                  <a:pt x="742" y="550"/>
                </a:lnTo>
                <a:lnTo>
                  <a:pt x="790" y="496"/>
                </a:lnTo>
                <a:lnTo>
                  <a:pt x="838" y="444"/>
                </a:lnTo>
                <a:lnTo>
                  <a:pt x="888" y="392"/>
                </a:lnTo>
                <a:lnTo>
                  <a:pt x="940" y="342"/>
                </a:lnTo>
                <a:lnTo>
                  <a:pt x="994" y="292"/>
                </a:lnTo>
                <a:lnTo>
                  <a:pt x="1048" y="242"/>
                </a:lnTo>
                <a:lnTo>
                  <a:pt x="1104" y="194"/>
                </a:lnTo>
                <a:lnTo>
                  <a:pt x="1238" y="92"/>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ko-KR" altLang="en-US">
              <a:latin typeface="Century Gothic" panose="020B0502020202020204" pitchFamily="34" charset="0"/>
              <a:cs typeface="+mn-ea"/>
              <a:sym typeface="Century Gothic" panose="020B0502020202020204" pitchFamily="34" charset="0"/>
            </a:endParaRPr>
          </a:p>
        </p:txBody>
      </p:sp>
      <p:pic>
        <p:nvPicPr>
          <p:cNvPr id="44" name="Picture 395">
            <a:extLst>
              <a:ext uri="{FF2B5EF4-FFF2-40B4-BE49-F238E27FC236}">
                <a16:creationId xmlns:a16="http://schemas.microsoft.com/office/drawing/2014/main" id="{B1FD4C76-940A-432C-A192-E88DFB0EBA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57562" y="3064728"/>
            <a:ext cx="2754353" cy="3577377"/>
          </a:xfrm>
          <a:prstGeom prst="rect">
            <a:avLst/>
          </a:prstGeom>
          <a:effectLst/>
        </p:spPr>
      </p:pic>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45" name="组合 44"/>
          <p:cNvGrpSpPr/>
          <p:nvPr/>
        </p:nvGrpSpPr>
        <p:grpSpPr>
          <a:xfrm>
            <a:off x="432179" y="434454"/>
            <a:ext cx="11327642" cy="725606"/>
            <a:chOff x="464024" y="434454"/>
            <a:chExt cx="11327642" cy="725606"/>
          </a:xfrm>
        </p:grpSpPr>
        <p:grpSp>
          <p:nvGrpSpPr>
            <p:cNvPr id="46"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5570756" cy="630942"/>
            </a:xfrm>
            <a:prstGeom prst="rect">
              <a:avLst/>
            </a:prstGeom>
          </p:spPr>
          <p:txBody>
            <a:bodyPr wrap="none">
              <a:spAutoFit/>
            </a:bodyPr>
            <a:lstStyle/>
            <a:p>
              <a:r>
                <a:rPr lang="zh-CN" altLang="en-US" sz="3500" kern="100" dirty="0">
                  <a:latin typeface="Century Gothic" panose="020B0502020202020204" pitchFamily="34" charset="0"/>
                  <a:ea typeface="微软雅黑" panose="020B0503020204020204" pitchFamily="34" charset="-122"/>
                  <a:sym typeface="Century Gothic" panose="020B0502020202020204" pitchFamily="34" charset="0"/>
                </a:rPr>
                <a:t>二、天然地基上浅基础设计</a:t>
              </a: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51" name="Group 29">
            <a:extLst>
              <a:ext uri="{FF2B5EF4-FFF2-40B4-BE49-F238E27FC236}">
                <a16:creationId xmlns:a16="http://schemas.microsoft.com/office/drawing/2014/main" id="{B8F206B6-F09E-4CE6-9890-BCC99B71ED32}"/>
              </a:ext>
            </a:extLst>
          </p:cNvPr>
          <p:cNvGrpSpPr/>
          <p:nvPr/>
        </p:nvGrpSpPr>
        <p:grpSpPr>
          <a:xfrm>
            <a:off x="3550789" y="4200308"/>
            <a:ext cx="7355382" cy="481764"/>
            <a:chOff x="3427959" y="3026187"/>
            <a:chExt cx="7355382" cy="481764"/>
          </a:xfrm>
        </p:grpSpPr>
        <p:sp>
          <p:nvSpPr>
            <p:cNvPr id="52" name="Rounded Rectangle 30">
              <a:extLst>
                <a:ext uri="{FF2B5EF4-FFF2-40B4-BE49-F238E27FC236}">
                  <a16:creationId xmlns:a16="http://schemas.microsoft.com/office/drawing/2014/main" id="{D493A5F3-EAF2-4662-9378-B131EF379076}"/>
                </a:ext>
              </a:extLst>
            </p:cNvPr>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53" name="Freeform 31">
              <a:extLst>
                <a:ext uri="{FF2B5EF4-FFF2-40B4-BE49-F238E27FC236}">
                  <a16:creationId xmlns:a16="http://schemas.microsoft.com/office/drawing/2014/main" id="{C1EFB76A-5071-4380-B33F-8793704E6478}"/>
                </a:ext>
              </a:extLst>
            </p:cNvPr>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54" name="Rectangle 3">
              <a:extLst>
                <a:ext uri="{FF2B5EF4-FFF2-40B4-BE49-F238E27FC236}">
                  <a16:creationId xmlns:a16="http://schemas.microsoft.com/office/drawing/2014/main" id="{8270A58F-D72C-480A-922B-C30D1D7706C0}"/>
                </a:ext>
              </a:extLst>
            </p:cNvPr>
            <p:cNvSpPr txBox="1">
              <a:spLocks noChangeArrowheads="1"/>
            </p:cNvSpPr>
            <p:nvPr/>
          </p:nvSpPr>
          <p:spPr bwMode="auto">
            <a:xfrm>
              <a:off x="3427959" y="3039955"/>
              <a:ext cx="649782" cy="46384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2400" b="0" dirty="0" smtClean="0">
                  <a:effectLst/>
                  <a:latin typeface="Century Gothic" panose="020B0502020202020204" pitchFamily="34" charset="0"/>
                  <a:ea typeface="微软雅黑" panose="020B0503020204020204" pitchFamily="34" charset="-122"/>
                  <a:cs typeface="+mn-ea"/>
                  <a:sym typeface="Century Gothic" panose="020B0502020202020204" pitchFamily="34" charset="0"/>
                </a:rPr>
                <a:t>05</a:t>
              </a:r>
              <a:endPar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55" name="Rectangle 3">
              <a:extLst>
                <a:ext uri="{FF2B5EF4-FFF2-40B4-BE49-F238E27FC236}">
                  <a16:creationId xmlns:a16="http://schemas.microsoft.com/office/drawing/2014/main" id="{282B8AD3-0B84-4768-8E8C-4983E85AD82C}"/>
                </a:ext>
              </a:extLst>
            </p:cNvPr>
            <p:cNvSpPr txBox="1">
              <a:spLocks noChangeArrowheads="1"/>
            </p:cNvSpPr>
            <p:nvPr/>
          </p:nvSpPr>
          <p:spPr bwMode="auto">
            <a:xfrm>
              <a:off x="4218534" y="3100183"/>
              <a:ext cx="6354216" cy="37151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spcBef>
                  <a:spcPts val="0"/>
                </a:spcBef>
              </a:pPr>
              <a:r>
                <a:rPr lang="zh-CN" altLang="en-US" sz="1800" b="0" dirty="0">
                  <a:solidFill>
                    <a:schemeClr val="tx1"/>
                  </a:solidFill>
                  <a:effectLst/>
                  <a:latin typeface="Century Gothic" panose="020B0502020202020204" pitchFamily="34" charset="0"/>
                  <a:ea typeface="微软雅黑" panose="020B0503020204020204" pitchFamily="34" charset="-122"/>
                  <a:sym typeface="Century Gothic" panose="020B0502020202020204" pitchFamily="34" charset="0"/>
                </a:rPr>
                <a:t>确定是否需要验算变形和稳定性</a:t>
              </a:r>
              <a:endParaRPr lang="en-US" altLang="ko-KR" sz="1800" b="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grpSp>
        <p:nvGrpSpPr>
          <p:cNvPr id="56" name="Group 29">
            <a:extLst>
              <a:ext uri="{FF2B5EF4-FFF2-40B4-BE49-F238E27FC236}">
                <a16:creationId xmlns:a16="http://schemas.microsoft.com/office/drawing/2014/main" id="{B8F206B6-F09E-4CE6-9890-BCC99B71ED32}"/>
              </a:ext>
            </a:extLst>
          </p:cNvPr>
          <p:cNvGrpSpPr/>
          <p:nvPr/>
        </p:nvGrpSpPr>
        <p:grpSpPr>
          <a:xfrm>
            <a:off x="3561220" y="4759629"/>
            <a:ext cx="7355382" cy="481764"/>
            <a:chOff x="3427959" y="3026187"/>
            <a:chExt cx="7355382" cy="481764"/>
          </a:xfrm>
        </p:grpSpPr>
        <p:sp>
          <p:nvSpPr>
            <p:cNvPr id="57" name="Rounded Rectangle 30">
              <a:extLst>
                <a:ext uri="{FF2B5EF4-FFF2-40B4-BE49-F238E27FC236}">
                  <a16:creationId xmlns:a16="http://schemas.microsoft.com/office/drawing/2014/main" id="{D493A5F3-EAF2-4662-9378-B131EF379076}"/>
                </a:ext>
              </a:extLst>
            </p:cNvPr>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58" name="Freeform 31">
              <a:extLst>
                <a:ext uri="{FF2B5EF4-FFF2-40B4-BE49-F238E27FC236}">
                  <a16:creationId xmlns:a16="http://schemas.microsoft.com/office/drawing/2014/main" id="{C1EFB76A-5071-4380-B33F-8793704E6478}"/>
                </a:ext>
              </a:extLst>
            </p:cNvPr>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59" name="Rectangle 3">
              <a:extLst>
                <a:ext uri="{FF2B5EF4-FFF2-40B4-BE49-F238E27FC236}">
                  <a16:creationId xmlns:a16="http://schemas.microsoft.com/office/drawing/2014/main" id="{8270A58F-D72C-480A-922B-C30D1D7706C0}"/>
                </a:ext>
              </a:extLst>
            </p:cNvPr>
            <p:cNvSpPr txBox="1">
              <a:spLocks noChangeArrowheads="1"/>
            </p:cNvSpPr>
            <p:nvPr/>
          </p:nvSpPr>
          <p:spPr bwMode="auto">
            <a:xfrm>
              <a:off x="3427959" y="3039955"/>
              <a:ext cx="649782" cy="46384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2400" b="0" dirty="0" smtClean="0">
                  <a:effectLst/>
                  <a:latin typeface="Century Gothic" panose="020B0502020202020204" pitchFamily="34" charset="0"/>
                  <a:ea typeface="微软雅黑" panose="020B0503020204020204" pitchFamily="34" charset="-122"/>
                  <a:cs typeface="+mn-ea"/>
                  <a:sym typeface="Century Gothic" panose="020B0502020202020204" pitchFamily="34" charset="0"/>
                </a:rPr>
                <a:t>06</a:t>
              </a:r>
              <a:endPar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60" name="Rectangle 3">
              <a:extLst>
                <a:ext uri="{FF2B5EF4-FFF2-40B4-BE49-F238E27FC236}">
                  <a16:creationId xmlns:a16="http://schemas.microsoft.com/office/drawing/2014/main" id="{282B8AD3-0B84-4768-8E8C-4983E85AD82C}"/>
                </a:ext>
              </a:extLst>
            </p:cNvPr>
            <p:cNvSpPr txBox="1">
              <a:spLocks noChangeArrowheads="1"/>
            </p:cNvSpPr>
            <p:nvPr/>
          </p:nvSpPr>
          <p:spPr bwMode="auto">
            <a:xfrm>
              <a:off x="4218534" y="3100183"/>
              <a:ext cx="6354216" cy="37151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spcBef>
                  <a:spcPts val="0"/>
                </a:spcBef>
              </a:pPr>
              <a:r>
                <a:rPr lang="zh-CN" altLang="en-US" sz="1800" b="0" dirty="0">
                  <a:solidFill>
                    <a:schemeClr val="tx1"/>
                  </a:solidFill>
                  <a:effectLst/>
                  <a:latin typeface="Century Gothic" panose="020B0502020202020204" pitchFamily="34" charset="0"/>
                  <a:ea typeface="微软雅黑" panose="020B0503020204020204" pitchFamily="34" charset="-122"/>
                  <a:sym typeface="Century Gothic" panose="020B0502020202020204" pitchFamily="34" charset="0"/>
                </a:rPr>
                <a:t>进行基础结构设计，提出基础的构造要求</a:t>
              </a:r>
              <a:endParaRPr lang="en-US" altLang="ko-KR" sz="1800" b="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grpSp>
        <p:nvGrpSpPr>
          <p:cNvPr id="61" name="Group 29">
            <a:extLst>
              <a:ext uri="{FF2B5EF4-FFF2-40B4-BE49-F238E27FC236}">
                <a16:creationId xmlns:a16="http://schemas.microsoft.com/office/drawing/2014/main" id="{B8F206B6-F09E-4CE6-9890-BCC99B71ED32}"/>
              </a:ext>
            </a:extLst>
          </p:cNvPr>
          <p:cNvGrpSpPr/>
          <p:nvPr/>
        </p:nvGrpSpPr>
        <p:grpSpPr>
          <a:xfrm>
            <a:off x="3561220" y="5310842"/>
            <a:ext cx="7355382" cy="481764"/>
            <a:chOff x="3427959" y="3026187"/>
            <a:chExt cx="7355382" cy="481764"/>
          </a:xfrm>
        </p:grpSpPr>
        <p:sp>
          <p:nvSpPr>
            <p:cNvPr id="62" name="Rounded Rectangle 30">
              <a:extLst>
                <a:ext uri="{FF2B5EF4-FFF2-40B4-BE49-F238E27FC236}">
                  <a16:creationId xmlns:a16="http://schemas.microsoft.com/office/drawing/2014/main" id="{D493A5F3-EAF2-4662-9378-B131EF379076}"/>
                </a:ext>
              </a:extLst>
            </p:cNvPr>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63" name="Freeform 31">
              <a:extLst>
                <a:ext uri="{FF2B5EF4-FFF2-40B4-BE49-F238E27FC236}">
                  <a16:creationId xmlns:a16="http://schemas.microsoft.com/office/drawing/2014/main" id="{C1EFB76A-5071-4380-B33F-8793704E6478}"/>
                </a:ext>
              </a:extLst>
            </p:cNvPr>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64" name="Rectangle 3">
              <a:extLst>
                <a:ext uri="{FF2B5EF4-FFF2-40B4-BE49-F238E27FC236}">
                  <a16:creationId xmlns:a16="http://schemas.microsoft.com/office/drawing/2014/main" id="{8270A58F-D72C-480A-922B-C30D1D7706C0}"/>
                </a:ext>
              </a:extLst>
            </p:cNvPr>
            <p:cNvSpPr txBox="1">
              <a:spLocks noChangeArrowheads="1"/>
            </p:cNvSpPr>
            <p:nvPr/>
          </p:nvSpPr>
          <p:spPr bwMode="auto">
            <a:xfrm>
              <a:off x="3427959" y="3039955"/>
              <a:ext cx="649782" cy="46384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2400" b="0" dirty="0" smtClean="0">
                  <a:effectLst/>
                  <a:latin typeface="Century Gothic" panose="020B0502020202020204" pitchFamily="34" charset="0"/>
                  <a:ea typeface="微软雅黑" panose="020B0503020204020204" pitchFamily="34" charset="-122"/>
                  <a:cs typeface="+mn-ea"/>
                  <a:sym typeface="Century Gothic" panose="020B0502020202020204" pitchFamily="34" charset="0"/>
                </a:rPr>
                <a:t>07</a:t>
              </a:r>
              <a:endPar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65" name="Rectangle 3">
              <a:extLst>
                <a:ext uri="{FF2B5EF4-FFF2-40B4-BE49-F238E27FC236}">
                  <a16:creationId xmlns:a16="http://schemas.microsoft.com/office/drawing/2014/main" id="{282B8AD3-0B84-4768-8E8C-4983E85AD82C}"/>
                </a:ext>
              </a:extLst>
            </p:cNvPr>
            <p:cNvSpPr txBox="1">
              <a:spLocks noChangeArrowheads="1"/>
            </p:cNvSpPr>
            <p:nvPr/>
          </p:nvSpPr>
          <p:spPr bwMode="auto">
            <a:xfrm>
              <a:off x="4218534" y="3100183"/>
              <a:ext cx="6354216" cy="37151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spcBef>
                  <a:spcPts val="0"/>
                </a:spcBef>
              </a:pPr>
              <a:r>
                <a:rPr lang="zh-CN" altLang="en-US" sz="1800" b="0" dirty="0">
                  <a:solidFill>
                    <a:schemeClr val="tx1"/>
                  </a:solidFill>
                  <a:effectLst/>
                  <a:latin typeface="Century Gothic" panose="020B0502020202020204" pitchFamily="34" charset="0"/>
                  <a:ea typeface="微软雅黑" panose="020B0503020204020204" pitchFamily="34" charset="-122"/>
                  <a:sym typeface="Century Gothic" panose="020B0502020202020204" pitchFamily="34" charset="0"/>
                </a:rPr>
                <a:t>整理计算书</a:t>
              </a:r>
              <a:endParaRPr lang="en-US" altLang="ko-KR" sz="1800" b="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grpSp>
        <p:nvGrpSpPr>
          <p:cNvPr id="67" name="Group 29">
            <a:extLst>
              <a:ext uri="{FF2B5EF4-FFF2-40B4-BE49-F238E27FC236}">
                <a16:creationId xmlns:a16="http://schemas.microsoft.com/office/drawing/2014/main" id="{B8F206B6-F09E-4CE6-9890-BCC99B71ED32}"/>
              </a:ext>
            </a:extLst>
          </p:cNvPr>
          <p:cNvGrpSpPr/>
          <p:nvPr/>
        </p:nvGrpSpPr>
        <p:grpSpPr>
          <a:xfrm>
            <a:off x="3540258" y="5862452"/>
            <a:ext cx="7355382" cy="481764"/>
            <a:chOff x="3427959" y="3026187"/>
            <a:chExt cx="7355382" cy="481764"/>
          </a:xfrm>
        </p:grpSpPr>
        <p:sp>
          <p:nvSpPr>
            <p:cNvPr id="68" name="Rounded Rectangle 30">
              <a:extLst>
                <a:ext uri="{FF2B5EF4-FFF2-40B4-BE49-F238E27FC236}">
                  <a16:creationId xmlns:a16="http://schemas.microsoft.com/office/drawing/2014/main" id="{D493A5F3-EAF2-4662-9378-B131EF379076}"/>
                </a:ext>
              </a:extLst>
            </p:cNvPr>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69" name="Freeform 31">
              <a:extLst>
                <a:ext uri="{FF2B5EF4-FFF2-40B4-BE49-F238E27FC236}">
                  <a16:creationId xmlns:a16="http://schemas.microsoft.com/office/drawing/2014/main" id="{C1EFB76A-5071-4380-B33F-8793704E6478}"/>
                </a:ext>
              </a:extLst>
            </p:cNvPr>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70" name="Rectangle 3">
              <a:extLst>
                <a:ext uri="{FF2B5EF4-FFF2-40B4-BE49-F238E27FC236}">
                  <a16:creationId xmlns:a16="http://schemas.microsoft.com/office/drawing/2014/main" id="{8270A58F-D72C-480A-922B-C30D1D7706C0}"/>
                </a:ext>
              </a:extLst>
            </p:cNvPr>
            <p:cNvSpPr txBox="1">
              <a:spLocks noChangeArrowheads="1"/>
            </p:cNvSpPr>
            <p:nvPr/>
          </p:nvSpPr>
          <p:spPr bwMode="auto">
            <a:xfrm>
              <a:off x="3427959" y="3039955"/>
              <a:ext cx="649782" cy="46384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2400" b="0" dirty="0" smtClean="0">
                  <a:effectLst/>
                  <a:latin typeface="Century Gothic" panose="020B0502020202020204" pitchFamily="34" charset="0"/>
                  <a:ea typeface="微软雅黑" panose="020B0503020204020204" pitchFamily="34" charset="-122"/>
                  <a:cs typeface="+mn-ea"/>
                  <a:sym typeface="Century Gothic" panose="020B0502020202020204" pitchFamily="34" charset="0"/>
                </a:rPr>
                <a:t>08</a:t>
              </a:r>
              <a:endPar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71" name="Rectangle 3">
              <a:extLst>
                <a:ext uri="{FF2B5EF4-FFF2-40B4-BE49-F238E27FC236}">
                  <a16:creationId xmlns:a16="http://schemas.microsoft.com/office/drawing/2014/main" id="{282B8AD3-0B84-4768-8E8C-4983E85AD82C}"/>
                </a:ext>
              </a:extLst>
            </p:cNvPr>
            <p:cNvSpPr txBox="1">
              <a:spLocks noChangeArrowheads="1"/>
            </p:cNvSpPr>
            <p:nvPr/>
          </p:nvSpPr>
          <p:spPr bwMode="auto">
            <a:xfrm>
              <a:off x="4218534" y="3100183"/>
              <a:ext cx="6354216" cy="37151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spcBef>
                  <a:spcPts val="0"/>
                </a:spcBef>
              </a:pPr>
              <a:r>
                <a:rPr lang="zh-CN" altLang="en-US" sz="1800" b="0" dirty="0" smtClean="0">
                  <a:solidFill>
                    <a:schemeClr val="tx1"/>
                  </a:solidFill>
                  <a:effectLst/>
                  <a:latin typeface="Century Gothic" panose="020B0502020202020204" pitchFamily="34" charset="0"/>
                  <a:ea typeface="微软雅黑" panose="020B0503020204020204" pitchFamily="34" charset="-122"/>
                  <a:sym typeface="Century Gothic" panose="020B0502020202020204" pitchFamily="34" charset="0"/>
                </a:rPr>
                <a:t>绘制</a:t>
              </a:r>
              <a:r>
                <a:rPr lang="zh-CN" altLang="en-US" sz="1800" b="0" dirty="0">
                  <a:solidFill>
                    <a:schemeClr val="tx1"/>
                  </a:solidFill>
                  <a:effectLst/>
                  <a:latin typeface="Century Gothic" panose="020B0502020202020204" pitchFamily="34" charset="0"/>
                  <a:ea typeface="微软雅黑" panose="020B0503020204020204" pitchFamily="34" charset="-122"/>
                  <a:sym typeface="Century Gothic" panose="020B0502020202020204" pitchFamily="34" charset="0"/>
                </a:rPr>
                <a:t>基础施工图，提出施工说明</a:t>
              </a:r>
              <a:endParaRPr lang="en-US" altLang="ko-KR" sz="1800" b="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spTree>
    <p:extLst>
      <p:ext uri="{BB962C8B-B14F-4D97-AF65-F5344CB8AC3E}">
        <p14:creationId xmlns:p14="http://schemas.microsoft.com/office/powerpoint/2010/main" val="126235351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dissolve">
                                      <p:cBhvr>
                                        <p:cTn id="19" dur="500"/>
                                        <p:tgtEl>
                                          <p:spTgt spid="43"/>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fill="hold"/>
                                        <p:tgtEl>
                                          <p:spTgt spid="15"/>
                                        </p:tgtEl>
                                        <p:attrNameLst>
                                          <p:attrName>ppt_w</p:attrName>
                                        </p:attrNameLst>
                                      </p:cBhvr>
                                      <p:tavLst>
                                        <p:tav tm="0">
                                          <p:val>
                                            <p:fltVal val="0"/>
                                          </p:val>
                                        </p:tav>
                                        <p:tav tm="100000">
                                          <p:val>
                                            <p:strVal val="#ppt_w"/>
                                          </p:val>
                                        </p:tav>
                                      </p:tavLst>
                                    </p:anim>
                                    <p:anim calcmode="lin" valueType="num">
                                      <p:cBhvr>
                                        <p:cTn id="25" dur="500" fill="hold"/>
                                        <p:tgtEl>
                                          <p:spTgt spid="15"/>
                                        </p:tgtEl>
                                        <p:attrNameLst>
                                          <p:attrName>ppt_h</p:attrName>
                                        </p:attrNameLst>
                                      </p:cBhvr>
                                      <p:tavLst>
                                        <p:tav tm="0">
                                          <p:val>
                                            <p:fltVal val="0"/>
                                          </p:val>
                                        </p:tav>
                                        <p:tav tm="100000">
                                          <p:val>
                                            <p:strVal val="#ppt_h"/>
                                          </p:val>
                                        </p:tav>
                                      </p:tavLst>
                                    </p:anim>
                                    <p:animEffect transition="in" filter="fade">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dissolve">
                                      <p:cBhvr>
                                        <p:cTn id="31" dur="5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dissolve">
                                      <p:cBhvr>
                                        <p:cTn id="36" dur="500"/>
                                        <p:tgtEl>
                                          <p:spTgt spid="26"/>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nodeType="click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dissolve">
                                      <p:cBhvr>
                                        <p:cTn id="41" dur="500"/>
                                        <p:tgtEl>
                                          <p:spTgt spid="31"/>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ntr" presetSubtype="0" fill="hold" nodeType="click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dissolve">
                                      <p:cBhvr>
                                        <p:cTn id="46" dur="500"/>
                                        <p:tgtEl>
                                          <p:spTgt spid="37"/>
                                        </p:tgtEl>
                                      </p:cBhvr>
                                    </p:animEffect>
                                  </p:childTnLst>
                                </p:cTn>
                              </p:par>
                            </p:childTnLst>
                          </p:cTn>
                        </p:par>
                      </p:childTnLst>
                    </p:cTn>
                  </p:par>
                  <p:par>
                    <p:cTn id="47" fill="hold">
                      <p:stCondLst>
                        <p:cond delay="indefinite"/>
                      </p:stCondLst>
                      <p:childTnLst>
                        <p:par>
                          <p:cTn id="48" fill="hold">
                            <p:stCondLst>
                              <p:cond delay="0"/>
                            </p:stCondLst>
                            <p:childTnLst>
                              <p:par>
                                <p:cTn id="49" presetID="9" presetClass="entr" presetSubtype="0" fill="hold" nodeType="click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dissolve">
                                      <p:cBhvr>
                                        <p:cTn id="51" dur="500"/>
                                        <p:tgtEl>
                                          <p:spTgt spid="51"/>
                                        </p:tgtEl>
                                      </p:cBhvr>
                                    </p:animEffect>
                                  </p:childTnLst>
                                </p:cTn>
                              </p:par>
                            </p:childTnLst>
                          </p:cTn>
                        </p:par>
                      </p:childTnLst>
                    </p:cTn>
                  </p:par>
                  <p:par>
                    <p:cTn id="52" fill="hold">
                      <p:stCondLst>
                        <p:cond delay="indefinite"/>
                      </p:stCondLst>
                      <p:childTnLst>
                        <p:par>
                          <p:cTn id="53" fill="hold">
                            <p:stCondLst>
                              <p:cond delay="0"/>
                            </p:stCondLst>
                            <p:childTnLst>
                              <p:par>
                                <p:cTn id="54" presetID="9" presetClass="entr" presetSubtype="0" fill="hold" nodeType="clickEffect">
                                  <p:stCondLst>
                                    <p:cond delay="0"/>
                                  </p:stCondLst>
                                  <p:childTnLst>
                                    <p:set>
                                      <p:cBhvr>
                                        <p:cTn id="55" dur="1" fill="hold">
                                          <p:stCondLst>
                                            <p:cond delay="0"/>
                                          </p:stCondLst>
                                        </p:cTn>
                                        <p:tgtEl>
                                          <p:spTgt spid="56"/>
                                        </p:tgtEl>
                                        <p:attrNameLst>
                                          <p:attrName>style.visibility</p:attrName>
                                        </p:attrNameLst>
                                      </p:cBhvr>
                                      <p:to>
                                        <p:strVal val="visible"/>
                                      </p:to>
                                    </p:set>
                                    <p:animEffect transition="in" filter="dissolve">
                                      <p:cBhvr>
                                        <p:cTn id="56" dur="500"/>
                                        <p:tgtEl>
                                          <p:spTgt spid="56"/>
                                        </p:tgtEl>
                                      </p:cBhvr>
                                    </p:animEffect>
                                  </p:childTnLst>
                                </p:cTn>
                              </p:par>
                            </p:childTnLst>
                          </p:cTn>
                        </p:par>
                      </p:childTnLst>
                    </p:cTn>
                  </p:par>
                  <p:par>
                    <p:cTn id="57" fill="hold">
                      <p:stCondLst>
                        <p:cond delay="indefinite"/>
                      </p:stCondLst>
                      <p:childTnLst>
                        <p:par>
                          <p:cTn id="58" fill="hold">
                            <p:stCondLst>
                              <p:cond delay="0"/>
                            </p:stCondLst>
                            <p:childTnLst>
                              <p:par>
                                <p:cTn id="59" presetID="9" presetClass="entr" presetSubtype="0" fill="hold" nodeType="clickEffect">
                                  <p:stCondLst>
                                    <p:cond delay="0"/>
                                  </p:stCondLst>
                                  <p:childTnLst>
                                    <p:set>
                                      <p:cBhvr>
                                        <p:cTn id="60" dur="1" fill="hold">
                                          <p:stCondLst>
                                            <p:cond delay="0"/>
                                          </p:stCondLst>
                                        </p:cTn>
                                        <p:tgtEl>
                                          <p:spTgt spid="61"/>
                                        </p:tgtEl>
                                        <p:attrNameLst>
                                          <p:attrName>style.visibility</p:attrName>
                                        </p:attrNameLst>
                                      </p:cBhvr>
                                      <p:to>
                                        <p:strVal val="visible"/>
                                      </p:to>
                                    </p:set>
                                    <p:animEffect transition="in" filter="dissolve">
                                      <p:cBhvr>
                                        <p:cTn id="61" dur="500"/>
                                        <p:tgtEl>
                                          <p:spTgt spid="61"/>
                                        </p:tgtEl>
                                      </p:cBhvr>
                                    </p:animEffect>
                                  </p:childTnLst>
                                </p:cTn>
                              </p:par>
                            </p:childTnLst>
                          </p:cTn>
                        </p:par>
                      </p:childTnLst>
                    </p:cTn>
                  </p:par>
                  <p:par>
                    <p:cTn id="62" fill="hold">
                      <p:stCondLst>
                        <p:cond delay="indefinite"/>
                      </p:stCondLst>
                      <p:childTnLst>
                        <p:par>
                          <p:cTn id="63" fill="hold">
                            <p:stCondLst>
                              <p:cond delay="0"/>
                            </p:stCondLst>
                            <p:childTnLst>
                              <p:par>
                                <p:cTn id="64" presetID="9" presetClass="entr" presetSubtype="0" fill="hold" nodeType="clickEffect">
                                  <p:stCondLst>
                                    <p:cond delay="0"/>
                                  </p:stCondLst>
                                  <p:childTnLst>
                                    <p:set>
                                      <p:cBhvr>
                                        <p:cTn id="65" dur="1" fill="hold">
                                          <p:stCondLst>
                                            <p:cond delay="0"/>
                                          </p:stCondLst>
                                        </p:cTn>
                                        <p:tgtEl>
                                          <p:spTgt spid="67"/>
                                        </p:tgtEl>
                                        <p:attrNameLst>
                                          <p:attrName>style.visibility</p:attrName>
                                        </p:attrNameLst>
                                      </p:cBhvr>
                                      <p:to>
                                        <p:strVal val="visible"/>
                                      </p:to>
                                    </p:set>
                                    <p:animEffect transition="in" filter="dissolve">
                                      <p:cBhvr>
                                        <p:cTn id="66"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4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SCORM_RATE_SLIDES" val="0"/>
  <p:tag name="ISPRING_SCORM_RATE_QUIZZES" val="0"/>
  <p:tag name="ISPRING_SCORM_PASSING_SCORE" val="0.000000"/>
  <p:tag name="ISPRING_ULTRA_SCORM_COURSE_ID" val="DD2E5ACB-A4C5-448B-957C-5D8EC6EEA971"/>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OUTPUT_FOLDER" val="D:\修改ppt1.4\57268"/>
  <p:tag name="ISPRING_FIRST_PUBLISH" val="1"/>
</p:tagLst>
</file>

<file path=ppt/theme/theme1.xml><?xml version="1.0" encoding="utf-8"?>
<a:theme xmlns:a="http://schemas.openxmlformats.org/drawingml/2006/main" name="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平面</Template>
  <TotalTime>6458</TotalTime>
  <Words>9347</Words>
  <Application>Microsoft Office PowerPoint</Application>
  <PresentationFormat>宽屏</PresentationFormat>
  <Paragraphs>907</Paragraphs>
  <Slides>75</Slides>
  <Notes>72</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75</vt:i4>
      </vt:variant>
    </vt:vector>
  </HeadingPairs>
  <TitlesOfParts>
    <vt:vector size="91" baseType="lpstr">
      <vt:lpstr>FZKTJW--GB1-0</vt:lpstr>
      <vt:lpstr>FZSSJW--GB1-0</vt:lpstr>
      <vt:lpstr>Malgun Gothic</vt:lpstr>
      <vt:lpstr>SymbolMT</vt:lpstr>
      <vt:lpstr>TimesNewRomanPS-ItalicMT</vt:lpstr>
      <vt:lpstr>TimesNewRomanPSMT</vt:lpstr>
      <vt:lpstr>黑体</vt:lpstr>
      <vt:lpstr>宋体</vt:lpstr>
      <vt:lpstr>微软雅黑</vt:lpstr>
      <vt:lpstr>Calibri</vt:lpstr>
      <vt:lpstr>Calibri Light</vt:lpstr>
      <vt:lpstr>Century Gothic</vt:lpstr>
      <vt:lpstr>Franklin Gothic Book</vt:lpstr>
      <vt:lpstr>Tahoma</vt:lpstr>
      <vt:lpstr>Wingdings 2</vt:lpstr>
      <vt:lpstr>HDOfficeLightV0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WIN7</dc:creator>
  <cp:lastModifiedBy>zhlbduql</cp:lastModifiedBy>
  <cp:revision>272</cp:revision>
  <dcterms:created xsi:type="dcterms:W3CDTF">2017-08-18T03:02:00Z</dcterms:created>
  <dcterms:modified xsi:type="dcterms:W3CDTF">2019-06-24T13:11:14Z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