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9">
  <p:sldMasterIdLst>
    <p:sldMasterId id="2147483686" r:id="rId1"/>
  </p:sldMasterIdLst>
  <p:notesMasterIdLst>
    <p:notesMasterId r:id="rId34"/>
  </p:notesMasterIdLst>
  <p:handoutMasterIdLst>
    <p:handoutMasterId r:id="rId35"/>
  </p:handoutMasterIdLst>
  <p:sldIdLst>
    <p:sldId id="291" r:id="rId2"/>
    <p:sldId id="292" r:id="rId3"/>
    <p:sldId id="273" r:id="rId4"/>
    <p:sldId id="417" r:id="rId5"/>
    <p:sldId id="480" r:id="rId6"/>
    <p:sldId id="481" r:id="rId7"/>
    <p:sldId id="316" r:id="rId8"/>
    <p:sldId id="482" r:id="rId9"/>
    <p:sldId id="485" r:id="rId10"/>
    <p:sldId id="484" r:id="rId11"/>
    <p:sldId id="495" r:id="rId12"/>
    <p:sldId id="496" r:id="rId13"/>
    <p:sldId id="497" r:id="rId14"/>
    <p:sldId id="498" r:id="rId15"/>
    <p:sldId id="499" r:id="rId16"/>
    <p:sldId id="500" r:id="rId17"/>
    <p:sldId id="504" r:id="rId18"/>
    <p:sldId id="501" r:id="rId19"/>
    <p:sldId id="502" r:id="rId20"/>
    <p:sldId id="503" r:id="rId21"/>
    <p:sldId id="486" r:id="rId22"/>
    <p:sldId id="487" r:id="rId23"/>
    <p:sldId id="489" r:id="rId24"/>
    <p:sldId id="492" r:id="rId25"/>
    <p:sldId id="491" r:id="rId26"/>
    <p:sldId id="493" r:id="rId27"/>
    <p:sldId id="494" r:id="rId28"/>
    <p:sldId id="505" r:id="rId29"/>
    <p:sldId id="506" r:id="rId30"/>
    <p:sldId id="508" r:id="rId31"/>
    <p:sldId id="507" r:id="rId32"/>
    <p:sldId id="400" r:id="rId33"/>
  </p:sldIdLst>
  <p:sldSz cx="12192000" cy="6858000"/>
  <p:notesSz cx="6858000" cy="9144000"/>
  <p:custDataLst>
    <p:tags r:id="rId3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4254"/>
    <a:srgbClr val="FBBF3B"/>
    <a:srgbClr val="A6A6A6"/>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10" autoAdjust="0"/>
    <p:restoredTop sz="96379" autoAdjust="0"/>
  </p:normalViewPr>
  <p:slideViewPr>
    <p:cSldViewPr snapToGrid="0">
      <p:cViewPr varScale="1">
        <p:scale>
          <a:sx n="115" d="100"/>
          <a:sy n="115" d="100"/>
        </p:scale>
        <p:origin x="318"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pPr/>
              <a:t>2019/6/24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2019/6/24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1</a:t>
            </a:fld>
            <a:endParaRPr lang="zh-CN" altLang="en-US"/>
          </a:p>
        </p:txBody>
      </p:sp>
    </p:spTree>
    <p:extLst>
      <p:ext uri="{BB962C8B-B14F-4D97-AF65-F5344CB8AC3E}">
        <p14:creationId xmlns:p14="http://schemas.microsoft.com/office/powerpoint/2010/main" val="19824408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21</a:t>
            </a:fld>
            <a:endParaRPr lang="zh-CN" altLang="en-US"/>
          </a:p>
        </p:txBody>
      </p:sp>
    </p:spTree>
    <p:extLst>
      <p:ext uri="{BB962C8B-B14F-4D97-AF65-F5344CB8AC3E}">
        <p14:creationId xmlns:p14="http://schemas.microsoft.com/office/powerpoint/2010/main" val="16732703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22</a:t>
            </a:fld>
            <a:endParaRPr lang="zh-CN" altLang="en-US"/>
          </a:p>
        </p:txBody>
      </p:sp>
    </p:spTree>
    <p:extLst>
      <p:ext uri="{BB962C8B-B14F-4D97-AF65-F5344CB8AC3E}">
        <p14:creationId xmlns:p14="http://schemas.microsoft.com/office/powerpoint/2010/main" val="14232965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23</a:t>
            </a:fld>
            <a:endParaRPr lang="zh-CN" altLang="en-US"/>
          </a:p>
        </p:txBody>
      </p:sp>
    </p:spTree>
    <p:extLst>
      <p:ext uri="{BB962C8B-B14F-4D97-AF65-F5344CB8AC3E}">
        <p14:creationId xmlns:p14="http://schemas.microsoft.com/office/powerpoint/2010/main" val="24345941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24</a:t>
            </a:fld>
            <a:endParaRPr lang="zh-CN" altLang="en-US"/>
          </a:p>
        </p:txBody>
      </p:sp>
    </p:spTree>
    <p:extLst>
      <p:ext uri="{BB962C8B-B14F-4D97-AF65-F5344CB8AC3E}">
        <p14:creationId xmlns:p14="http://schemas.microsoft.com/office/powerpoint/2010/main" val="32672743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25</a:t>
            </a:fld>
            <a:endParaRPr lang="zh-CN" altLang="en-US"/>
          </a:p>
        </p:txBody>
      </p:sp>
    </p:spTree>
    <p:extLst>
      <p:ext uri="{BB962C8B-B14F-4D97-AF65-F5344CB8AC3E}">
        <p14:creationId xmlns:p14="http://schemas.microsoft.com/office/powerpoint/2010/main" val="21297134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26</a:t>
            </a:fld>
            <a:endParaRPr lang="zh-CN" altLang="en-US"/>
          </a:p>
        </p:txBody>
      </p:sp>
    </p:spTree>
    <p:extLst>
      <p:ext uri="{BB962C8B-B14F-4D97-AF65-F5344CB8AC3E}">
        <p14:creationId xmlns:p14="http://schemas.microsoft.com/office/powerpoint/2010/main" val="17579512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28</a:t>
            </a:fld>
            <a:endParaRPr lang="zh-CN" altLang="en-US"/>
          </a:p>
        </p:txBody>
      </p:sp>
    </p:spTree>
    <p:extLst>
      <p:ext uri="{BB962C8B-B14F-4D97-AF65-F5344CB8AC3E}">
        <p14:creationId xmlns:p14="http://schemas.microsoft.com/office/powerpoint/2010/main" val="31348598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29</a:t>
            </a:fld>
            <a:endParaRPr lang="zh-CN" altLang="en-US"/>
          </a:p>
        </p:txBody>
      </p:sp>
    </p:spTree>
    <p:extLst>
      <p:ext uri="{BB962C8B-B14F-4D97-AF65-F5344CB8AC3E}">
        <p14:creationId xmlns:p14="http://schemas.microsoft.com/office/powerpoint/2010/main" val="27468753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32</a:t>
            </a:fld>
            <a:endParaRPr lang="zh-CN" altLang="en-US"/>
          </a:p>
        </p:txBody>
      </p:sp>
    </p:spTree>
    <p:extLst>
      <p:ext uri="{BB962C8B-B14F-4D97-AF65-F5344CB8AC3E}">
        <p14:creationId xmlns:p14="http://schemas.microsoft.com/office/powerpoint/2010/main" val="21650164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a:t>
            </a:fld>
            <a:endParaRPr lang="zh-CN" altLang="en-US"/>
          </a:p>
        </p:txBody>
      </p:sp>
    </p:spTree>
    <p:extLst>
      <p:ext uri="{BB962C8B-B14F-4D97-AF65-F5344CB8AC3E}">
        <p14:creationId xmlns:p14="http://schemas.microsoft.com/office/powerpoint/2010/main" val="34716573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3</a:t>
            </a:fld>
            <a:endParaRPr lang="zh-CN" altLang="en-US"/>
          </a:p>
        </p:txBody>
      </p:sp>
    </p:spTree>
    <p:extLst>
      <p:ext uri="{BB962C8B-B14F-4D97-AF65-F5344CB8AC3E}">
        <p14:creationId xmlns:p14="http://schemas.microsoft.com/office/powerpoint/2010/main" val="16255446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4</a:t>
            </a:fld>
            <a:endParaRPr lang="zh-CN" altLang="en-US"/>
          </a:p>
        </p:txBody>
      </p:sp>
    </p:spTree>
    <p:extLst>
      <p:ext uri="{BB962C8B-B14F-4D97-AF65-F5344CB8AC3E}">
        <p14:creationId xmlns:p14="http://schemas.microsoft.com/office/powerpoint/2010/main" val="24478199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5</a:t>
            </a:fld>
            <a:endParaRPr lang="zh-CN" altLang="en-US"/>
          </a:p>
        </p:txBody>
      </p:sp>
    </p:spTree>
    <p:extLst>
      <p:ext uri="{BB962C8B-B14F-4D97-AF65-F5344CB8AC3E}">
        <p14:creationId xmlns:p14="http://schemas.microsoft.com/office/powerpoint/2010/main" val="5311279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6</a:t>
            </a:fld>
            <a:endParaRPr lang="zh-CN" altLang="en-US"/>
          </a:p>
        </p:txBody>
      </p:sp>
    </p:spTree>
    <p:extLst>
      <p:ext uri="{BB962C8B-B14F-4D97-AF65-F5344CB8AC3E}">
        <p14:creationId xmlns:p14="http://schemas.microsoft.com/office/powerpoint/2010/main" val="22463513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7</a:t>
            </a:fld>
            <a:endParaRPr lang="zh-CN" altLang="en-US"/>
          </a:p>
        </p:txBody>
      </p:sp>
    </p:spTree>
    <p:extLst>
      <p:ext uri="{BB962C8B-B14F-4D97-AF65-F5344CB8AC3E}">
        <p14:creationId xmlns:p14="http://schemas.microsoft.com/office/powerpoint/2010/main" val="16255446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11</a:t>
            </a:fld>
            <a:endParaRPr lang="zh-CN" altLang="en-US"/>
          </a:p>
        </p:txBody>
      </p:sp>
    </p:spTree>
    <p:extLst>
      <p:ext uri="{BB962C8B-B14F-4D97-AF65-F5344CB8AC3E}">
        <p14:creationId xmlns:p14="http://schemas.microsoft.com/office/powerpoint/2010/main" val="17207393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12</a:t>
            </a:fld>
            <a:endParaRPr lang="zh-CN" altLang="en-US"/>
          </a:p>
        </p:txBody>
      </p:sp>
    </p:spTree>
    <p:extLst>
      <p:ext uri="{BB962C8B-B14F-4D97-AF65-F5344CB8AC3E}">
        <p14:creationId xmlns:p14="http://schemas.microsoft.com/office/powerpoint/2010/main" val="36465478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4530"/>
            <a:ext cx="9144000" cy="2387600"/>
          </a:xfrm>
        </p:spPr>
        <p:txBody>
          <a:bodyPr anchor="b">
            <a:normAutofit/>
          </a:bodyPr>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2400">
                <a:solidFill>
                  <a:schemeClr val="tx1">
                    <a:lumMod val="75000"/>
                    <a:lumOff val="25000"/>
                  </a:schemeClr>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11DF6C85-580E-49AA-8C0F-7282E851D184}" type="datetimeFigureOut">
              <a:rPr lang="en-US" smtClean="0"/>
              <a:pPr/>
              <a:t>6/24/2019</a:t>
            </a:fld>
            <a:endParaRPr lang="en-US" dirty="0"/>
          </a:p>
        </p:txBody>
      </p:sp>
      <p:sp>
        <p:nvSpPr>
          <p:cNvPr id="5" name="Footer Placeholder 4"/>
          <p:cNvSpPr>
            <a:spLocks noGrp="1"/>
          </p:cNvSpPr>
          <p:nvPr>
            <p:ph type="ftr" sz="quarter" idx="11"/>
          </p:nvPr>
        </p:nvSpPr>
        <p:spPr/>
        <p:txBody>
          <a:bodyPr/>
          <a:lstStyle/>
          <a:p>
            <a:endParaRPr kumimoji="0" lang="zh-CN" altLang="en-US"/>
          </a:p>
        </p:txBody>
      </p:sp>
      <p:sp>
        <p:nvSpPr>
          <p:cNvPr id="6" name="Slide Number Placeholder 5"/>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extLst>
      <p:ext uri="{BB962C8B-B14F-4D97-AF65-F5344CB8AC3E}">
        <p14:creationId xmlns:p14="http://schemas.microsoft.com/office/powerpoint/2010/main" val="42349660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1DF6C85-580E-49AA-8C0F-7282E851D184}" type="datetimeFigureOut">
              <a:rPr lang="en-US" smtClean="0"/>
              <a:pPr/>
              <a:t>6/24/2019</a:t>
            </a:fld>
            <a:endParaRPr lang="en-US" dirty="0"/>
          </a:p>
        </p:txBody>
      </p:sp>
      <p:sp>
        <p:nvSpPr>
          <p:cNvPr id="5" name="Footer Placeholder 4"/>
          <p:cNvSpPr>
            <a:spLocks noGrp="1"/>
          </p:cNvSpPr>
          <p:nvPr>
            <p:ph type="ftr" sz="quarter" idx="11"/>
          </p:nvPr>
        </p:nvSpPr>
        <p:spPr/>
        <p:txBody>
          <a:bodyPr/>
          <a:lstStyle/>
          <a:p>
            <a:endParaRPr kumimoji="0" lang="zh-CN" altLang="en-US"/>
          </a:p>
        </p:txBody>
      </p:sp>
      <p:sp>
        <p:nvSpPr>
          <p:cNvPr id="6" name="Slide Number Placeholder 5"/>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extLst>
      <p:ext uri="{BB962C8B-B14F-4D97-AF65-F5344CB8AC3E}">
        <p14:creationId xmlns:p14="http://schemas.microsoft.com/office/powerpoint/2010/main" val="350113136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0362"/>
            <a:ext cx="2628900" cy="5811838"/>
          </a:xfrm>
        </p:spPr>
        <p:txBody>
          <a:bodyPr vert="eaVert"/>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838200" y="360362"/>
            <a:ext cx="7734300" cy="5811837"/>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11DF6C85-580E-49AA-8C0F-7282E851D184}" type="datetimeFigureOut">
              <a:rPr lang="en-US" smtClean="0"/>
              <a:pPr/>
              <a:t>6/24/2019</a:t>
            </a:fld>
            <a:endParaRPr lang="en-US" sz="1100" dirty="0">
              <a:solidFill>
                <a:schemeClr val="tx2">
                  <a:lumMod val="75000"/>
                  <a:lumOff val="25000"/>
                </a:schemeClr>
              </a:solidFill>
            </a:endParaRPr>
          </a:p>
        </p:txBody>
      </p:sp>
      <p:sp>
        <p:nvSpPr>
          <p:cNvPr id="5" name="Footer Placeholder 4"/>
          <p:cNvSpPr>
            <a:spLocks noGrp="1"/>
          </p:cNvSpPr>
          <p:nvPr>
            <p:ph type="ftr" sz="quarter" idx="11"/>
          </p:nvPr>
        </p:nvSpPr>
        <p:spPr/>
        <p:txBody>
          <a:bodyPr/>
          <a:lstStyle/>
          <a:p>
            <a:pPr algn="r" eaLnBrk="1" latinLnBrk="0" hangingPunct="1"/>
            <a:endParaRPr kumimoji="0" lang="zh-CN" altLang="en-US" sz="1100" dirty="0">
              <a:solidFill>
                <a:schemeClr val="tx2">
                  <a:lumMod val="75000"/>
                  <a:lumOff val="25000"/>
                </a:schemeClr>
              </a:solidFill>
            </a:endParaRPr>
          </a:p>
        </p:txBody>
      </p:sp>
      <p:sp>
        <p:nvSpPr>
          <p:cNvPr id="6" name="Slide Number Placeholder 5"/>
          <p:cNvSpPr>
            <a:spLocks noGrp="1"/>
          </p:cNvSpPr>
          <p:nvPr>
            <p:ph type="sldNum" sz="quarter" idx="12"/>
          </p:nvPr>
        </p:nvSpPr>
        <p:spPr/>
        <p:txBody>
          <a:bodyPr/>
          <a:lstStyle/>
          <a:p>
            <a:pPr algn="ctr" eaLnBrk="1" latinLnBrk="0" hangingPunct="1"/>
            <a:fld id="{6D95434A-1094-4C26-ADA4-1AB6210859AE}" type="slidenum">
              <a:rPr kumimoji="0" lang="en-US" smtClean="0"/>
              <a:pPr algn="ctr" eaLnBrk="1" latinLnBrk="0" hangingPunct="1"/>
              <a:t>‹#›</a:t>
            </a:fld>
            <a:endParaRPr kumimoji="0" lang="zh-CN" altLang="en-US" b="0" dirty="0"/>
          </a:p>
        </p:txBody>
      </p:sp>
    </p:spTree>
    <p:extLst>
      <p:ext uri="{BB962C8B-B14F-4D97-AF65-F5344CB8AC3E}">
        <p14:creationId xmlns:p14="http://schemas.microsoft.com/office/powerpoint/2010/main" val="178198611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561015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transition spd="slow">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cSld>
  <p:clrMapOvr>
    <a:masterClrMapping/>
  </p:clrMapOvr>
  <p:transition spd="slow">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cSld>
  <p:clrMapOvr>
    <a:masterClrMapping/>
  </p:clrMapOvr>
  <p:transition spd="slow">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1DF6C85-580E-49AA-8C0F-7282E851D184}" type="datetimeFigureOut">
              <a:rPr lang="en-US" smtClean="0"/>
              <a:pPr/>
              <a:t>6/24/2019</a:t>
            </a:fld>
            <a:endParaRPr lang="en-US" dirty="0"/>
          </a:p>
        </p:txBody>
      </p:sp>
      <p:sp>
        <p:nvSpPr>
          <p:cNvPr id="5" name="Footer Placeholder 4"/>
          <p:cNvSpPr>
            <a:spLocks noGrp="1"/>
          </p:cNvSpPr>
          <p:nvPr>
            <p:ph type="ftr" sz="quarter" idx="11"/>
          </p:nvPr>
        </p:nvSpPr>
        <p:spPr/>
        <p:txBody>
          <a:bodyPr/>
          <a:lstStyle/>
          <a:p>
            <a:endParaRPr kumimoji="0" lang="zh-CN" altLang="en-US" dirty="0"/>
          </a:p>
        </p:txBody>
      </p:sp>
      <p:sp>
        <p:nvSpPr>
          <p:cNvPr id="6" name="Slide Number Placeholder 5"/>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extLst>
      <p:ext uri="{BB962C8B-B14F-4D97-AF65-F5344CB8AC3E}">
        <p14:creationId xmlns:p14="http://schemas.microsoft.com/office/powerpoint/2010/main" val="311922874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12423"/>
            <a:ext cx="10515600" cy="2851208"/>
          </a:xfrm>
        </p:spPr>
        <p:txBody>
          <a:bodyPr anchor="b">
            <a:normAutofit/>
          </a:bodyPr>
          <a:lstStyle>
            <a:lvl1pPr>
              <a:defRPr sz="6000" b="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52633"/>
            <a:ext cx="10515600" cy="1500187"/>
          </a:xfrm>
        </p:spPr>
        <p:txBody>
          <a:bodyPr anchor="t">
            <a:normAutofit/>
          </a:bodyPr>
          <a:lstStyle>
            <a:lvl1pPr marL="0" indent="0">
              <a:buNone/>
              <a:defRPr sz="24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11DF6C85-580E-49AA-8C0F-7282E851D184}" type="datetimeFigureOut">
              <a:rPr lang="en-US" smtClean="0"/>
              <a:pPr/>
              <a:t>6/24/2019</a:t>
            </a:fld>
            <a:endParaRPr lang="en-US" dirty="0"/>
          </a:p>
        </p:txBody>
      </p:sp>
      <p:sp>
        <p:nvSpPr>
          <p:cNvPr id="5" name="Footer Placeholder 4"/>
          <p:cNvSpPr>
            <a:spLocks noGrp="1"/>
          </p:cNvSpPr>
          <p:nvPr>
            <p:ph type="ftr" sz="quarter" idx="11"/>
          </p:nvPr>
        </p:nvSpPr>
        <p:spPr/>
        <p:txBody>
          <a:bodyPr/>
          <a:lstStyle/>
          <a:p>
            <a:endParaRPr kumimoji="0" lang="zh-CN" altLang="en-US"/>
          </a:p>
        </p:txBody>
      </p:sp>
      <p:sp>
        <p:nvSpPr>
          <p:cNvPr id="6" name="Slide Number Placeholder 5"/>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extLst>
      <p:ext uri="{BB962C8B-B14F-4D97-AF65-F5344CB8AC3E}">
        <p14:creationId xmlns:p14="http://schemas.microsoft.com/office/powerpoint/2010/main" val="277242036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45127" y="1828800"/>
            <a:ext cx="5181600" cy="4351337"/>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8800"/>
            <a:ext cx="5181600" cy="4351337"/>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1DF6C85-580E-49AA-8C0F-7282E851D184}" type="datetimeFigureOut">
              <a:rPr lang="en-US" smtClean="0"/>
              <a:pPr/>
              <a:t>6/24/2019</a:t>
            </a:fld>
            <a:endParaRPr lang="en-US" dirty="0"/>
          </a:p>
        </p:txBody>
      </p:sp>
      <p:sp>
        <p:nvSpPr>
          <p:cNvPr id="6" name="Footer Placeholder 5"/>
          <p:cNvSpPr>
            <a:spLocks noGrp="1"/>
          </p:cNvSpPr>
          <p:nvPr>
            <p:ph type="ftr" sz="quarter" idx="11"/>
          </p:nvPr>
        </p:nvSpPr>
        <p:spPr/>
        <p:txBody>
          <a:bodyPr/>
          <a:lstStyle/>
          <a:p>
            <a:endParaRPr kumimoji="0" lang="zh-CN" altLang="en-US"/>
          </a:p>
        </p:txBody>
      </p:sp>
      <p:sp>
        <p:nvSpPr>
          <p:cNvPr id="7" name="Slide Number Placeholder 6"/>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extLst>
      <p:ext uri="{BB962C8B-B14F-4D97-AF65-F5344CB8AC3E}">
        <p14:creationId xmlns:p14="http://schemas.microsoft.com/office/powerpoint/2010/main" val="50533653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45127" y="1681850"/>
            <a:ext cx="5156200" cy="825699"/>
          </a:xfrm>
        </p:spPr>
        <p:txBody>
          <a:bodyPr anchor="b">
            <a:normAutofit/>
          </a:bodyP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Content Placeholder 3"/>
          <p:cNvSpPr>
            <a:spLocks noGrp="1"/>
          </p:cNvSpPr>
          <p:nvPr>
            <p:ph sz="half" idx="2"/>
          </p:nvPr>
        </p:nvSpPr>
        <p:spPr>
          <a:xfrm>
            <a:off x="845127" y="2507550"/>
            <a:ext cx="5156200" cy="3680525"/>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851"/>
            <a:ext cx="5181601" cy="825698"/>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Content Placeholder 5"/>
          <p:cNvSpPr>
            <a:spLocks noGrp="1"/>
          </p:cNvSpPr>
          <p:nvPr>
            <p:ph sz="quarter" idx="4"/>
          </p:nvPr>
        </p:nvSpPr>
        <p:spPr>
          <a:xfrm>
            <a:off x="6172200" y="2507550"/>
            <a:ext cx="5181601" cy="3680525"/>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Date Placeholder 6"/>
          <p:cNvSpPr>
            <a:spLocks noGrp="1"/>
          </p:cNvSpPr>
          <p:nvPr>
            <p:ph type="dt" sz="half" idx="10"/>
          </p:nvPr>
        </p:nvSpPr>
        <p:spPr/>
        <p:txBody>
          <a:bodyPr/>
          <a:lstStyle/>
          <a:p>
            <a:fld id="{11DF6C85-580E-49AA-8C0F-7282E851D184}" type="datetimeFigureOut">
              <a:rPr lang="en-US" smtClean="0"/>
              <a:pPr/>
              <a:t>6/24/2019</a:t>
            </a:fld>
            <a:endParaRPr lang="en-US" dirty="0"/>
          </a:p>
        </p:txBody>
      </p:sp>
      <p:sp>
        <p:nvSpPr>
          <p:cNvPr id="8" name="Footer Placeholder 7"/>
          <p:cNvSpPr>
            <a:spLocks noGrp="1"/>
          </p:cNvSpPr>
          <p:nvPr>
            <p:ph type="ftr" sz="quarter" idx="11"/>
          </p:nvPr>
        </p:nvSpPr>
        <p:spPr/>
        <p:txBody>
          <a:bodyPr/>
          <a:lstStyle/>
          <a:p>
            <a:endParaRPr kumimoji="0" lang="zh-CN" altLang="en-US"/>
          </a:p>
        </p:txBody>
      </p:sp>
      <p:sp>
        <p:nvSpPr>
          <p:cNvPr id="9" name="Slide Number Placeholder 8"/>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
        <p:nvSpPr>
          <p:cNvPr id="10" name="Title 9"/>
          <p:cNvSpPr>
            <a:spLocks noGrp="1"/>
          </p:cNvSpPr>
          <p:nvPr>
            <p:ph type="title"/>
          </p:nvPr>
        </p:nvSpPr>
        <p:spPr/>
        <p:txBody>
          <a:bodyPr/>
          <a:lstStyle/>
          <a:p>
            <a:r>
              <a:rPr lang="zh-CN" altLang="en-US" smtClean="0"/>
              <a:t>单击此处编辑母版标题样式</a:t>
            </a:r>
            <a:endParaRPr lang="en-US" dirty="0"/>
          </a:p>
        </p:txBody>
      </p:sp>
    </p:spTree>
    <p:extLst>
      <p:ext uri="{BB962C8B-B14F-4D97-AF65-F5344CB8AC3E}">
        <p14:creationId xmlns:p14="http://schemas.microsoft.com/office/powerpoint/2010/main" val="243666475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1DF6C85-580E-49AA-8C0F-7282E851D184}" type="datetimeFigureOut">
              <a:rPr lang="en-US" smtClean="0"/>
              <a:pPr/>
              <a:t>6/24/2019</a:t>
            </a:fld>
            <a:endParaRPr lang="en-US" dirty="0"/>
          </a:p>
        </p:txBody>
      </p:sp>
      <p:sp>
        <p:nvSpPr>
          <p:cNvPr id="4" name="Footer Placeholder 3"/>
          <p:cNvSpPr>
            <a:spLocks noGrp="1"/>
          </p:cNvSpPr>
          <p:nvPr>
            <p:ph type="ftr" sz="quarter" idx="11"/>
          </p:nvPr>
        </p:nvSpPr>
        <p:spPr/>
        <p:txBody>
          <a:bodyPr/>
          <a:lstStyle/>
          <a:p>
            <a:endParaRPr kumimoji="0" lang="zh-CN" altLang="en-US"/>
          </a:p>
        </p:txBody>
      </p:sp>
      <p:sp>
        <p:nvSpPr>
          <p:cNvPr id="5" name="Slide Number Placeholder 4"/>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
        <p:nvSpPr>
          <p:cNvPr id="6" name="Title 5"/>
          <p:cNvSpPr>
            <a:spLocks noGrp="1"/>
          </p:cNvSpPr>
          <p:nvPr>
            <p:ph type="title"/>
          </p:nvPr>
        </p:nvSpPr>
        <p:spPr/>
        <p:txBody>
          <a:bodyPr/>
          <a:lstStyle/>
          <a:p>
            <a:r>
              <a:rPr lang="zh-CN" altLang="en-US" smtClean="0"/>
              <a:t>单击此处编辑母版标题样式</a:t>
            </a:r>
            <a:endParaRPr lang="en-US"/>
          </a:p>
        </p:txBody>
      </p:sp>
    </p:spTree>
    <p:extLst>
      <p:ext uri="{BB962C8B-B14F-4D97-AF65-F5344CB8AC3E}">
        <p14:creationId xmlns:p14="http://schemas.microsoft.com/office/powerpoint/2010/main" val="222012537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1DF6C85-580E-49AA-8C0F-7282E851D184}" type="datetimeFigureOut">
              <a:rPr lang="en-US" smtClean="0"/>
              <a:pPr/>
              <a:t>6/24/2019</a:t>
            </a:fld>
            <a:endParaRPr lang="en-US" dirty="0"/>
          </a:p>
        </p:txBody>
      </p:sp>
      <p:sp>
        <p:nvSpPr>
          <p:cNvPr id="3" name="Footer Placeholder 2"/>
          <p:cNvSpPr>
            <a:spLocks noGrp="1"/>
          </p:cNvSpPr>
          <p:nvPr>
            <p:ph type="ftr" sz="quarter" idx="11"/>
          </p:nvPr>
        </p:nvSpPr>
        <p:spPr/>
        <p:txBody>
          <a:bodyPr/>
          <a:lstStyle/>
          <a:p>
            <a:endParaRPr kumimoji="0" lang="zh-CN" altLang="en-US"/>
          </a:p>
        </p:txBody>
      </p:sp>
      <p:sp>
        <p:nvSpPr>
          <p:cNvPr id="4" name="Slide Number Placeholder 3"/>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extLst>
      <p:ext uri="{BB962C8B-B14F-4D97-AF65-F5344CB8AC3E}">
        <p14:creationId xmlns:p14="http://schemas.microsoft.com/office/powerpoint/2010/main" val="208253191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197"/>
          </a:xfrm>
        </p:spPr>
        <p:txBody>
          <a:bodyPr anchor="b">
            <a:normAutofit/>
          </a:bodyPr>
          <a:lstStyle>
            <a:lvl1pPr>
              <a:defRPr sz="32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1600" y="990600"/>
            <a:ext cx="6172200" cy="4876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41248" y="2057399"/>
            <a:ext cx="3931920" cy="3810001"/>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11DF6C85-580E-49AA-8C0F-7282E851D184}" type="datetimeFigureOut">
              <a:rPr lang="en-US" smtClean="0"/>
              <a:pPr/>
              <a:t>6/24/2019</a:t>
            </a:fld>
            <a:endParaRPr lang="en-US" dirty="0"/>
          </a:p>
        </p:txBody>
      </p:sp>
      <p:sp>
        <p:nvSpPr>
          <p:cNvPr id="6" name="Footer Placeholder 5"/>
          <p:cNvSpPr>
            <a:spLocks noGrp="1"/>
          </p:cNvSpPr>
          <p:nvPr>
            <p:ph type="ftr" sz="quarter" idx="11"/>
          </p:nvPr>
        </p:nvSpPr>
        <p:spPr/>
        <p:txBody>
          <a:bodyPr/>
          <a:lstStyle/>
          <a:p>
            <a:endParaRPr kumimoji="0" lang="zh-CN" altLang="en-US"/>
          </a:p>
        </p:txBody>
      </p:sp>
      <p:sp>
        <p:nvSpPr>
          <p:cNvPr id="7" name="Slide Number Placeholder 6"/>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extLst>
      <p:ext uri="{BB962C8B-B14F-4D97-AF65-F5344CB8AC3E}">
        <p14:creationId xmlns:p14="http://schemas.microsoft.com/office/powerpoint/2010/main" val="403726875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200"/>
          </a:xfrm>
        </p:spPr>
        <p:txBody>
          <a:bodyPr anchor="b">
            <a:normAutofit/>
          </a:bodyPr>
          <a:lstStyle>
            <a:lvl1pPr>
              <a:defRPr sz="32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5181600" y="990600"/>
            <a:ext cx="6172200" cy="4876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41248" y="2057400"/>
            <a:ext cx="3931920" cy="3810000"/>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11DF6C85-580E-49AA-8C0F-7282E851D184}" type="datetimeFigureOut">
              <a:rPr lang="en-US" smtClean="0"/>
              <a:pPr/>
              <a:t>6/24/2019</a:t>
            </a:fld>
            <a:endParaRPr lang="en-US" dirty="0"/>
          </a:p>
        </p:txBody>
      </p:sp>
      <p:sp>
        <p:nvSpPr>
          <p:cNvPr id="6" name="Footer Placeholder 5"/>
          <p:cNvSpPr>
            <a:spLocks noGrp="1"/>
          </p:cNvSpPr>
          <p:nvPr>
            <p:ph type="ftr" sz="quarter" idx="11"/>
          </p:nvPr>
        </p:nvSpPr>
        <p:spPr/>
        <p:txBody>
          <a:bodyPr/>
          <a:lstStyle/>
          <a:p>
            <a:endParaRPr kumimoji="0" lang="zh-CN" altLang="en-US"/>
          </a:p>
        </p:txBody>
      </p:sp>
      <p:sp>
        <p:nvSpPr>
          <p:cNvPr id="7" name="Slide Number Placeholder 6"/>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extLst>
      <p:ext uri="{BB962C8B-B14F-4D97-AF65-F5344CB8AC3E}">
        <p14:creationId xmlns:p14="http://schemas.microsoft.com/office/powerpoint/2010/main" val="37892775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45127" y="365760"/>
            <a:ext cx="10515600" cy="132556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45127" y="1828800"/>
            <a:ext cx="10515600" cy="4351337"/>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100">
                <a:solidFill>
                  <a:schemeClr val="tx1">
                    <a:lumMod val="65000"/>
                    <a:lumOff val="35000"/>
                  </a:schemeClr>
                </a:solidFill>
              </a:defRPr>
            </a:lvl1pPr>
          </a:lstStyle>
          <a:p>
            <a:fld id="{11DF6C85-580E-49AA-8C0F-7282E851D184}" type="datetimeFigureOut">
              <a:rPr lang="en-US" smtClean="0"/>
              <a:pPr/>
              <a:t>6/24/2019</a:t>
            </a:fld>
            <a:endParaRPr lang="en-US" sz="1100" dirty="0">
              <a:solidFill>
                <a:schemeClr val="tx2">
                  <a:lumMod val="75000"/>
                  <a:lumOff val="25000"/>
                </a:scheme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100">
                <a:solidFill>
                  <a:schemeClr val="tx1">
                    <a:lumMod val="65000"/>
                    <a:lumOff val="35000"/>
                  </a:schemeClr>
                </a:solidFill>
              </a:defRPr>
            </a:lvl1pPr>
          </a:lstStyle>
          <a:p>
            <a:pPr algn="r" eaLnBrk="1" latinLnBrk="0" hangingPunct="1"/>
            <a:endParaRPr kumimoji="0" lang="zh-CN" altLang="en-US" sz="1100" dirty="0">
              <a:solidFill>
                <a:schemeClr val="tx2">
                  <a:lumMod val="75000"/>
                  <a:lumOff val="25000"/>
                </a:schemeClr>
              </a:solidFill>
            </a:endParaRPr>
          </a:p>
        </p:txBody>
      </p:sp>
      <p:sp>
        <p:nvSpPr>
          <p:cNvPr id="6" name="Slide Number Placeholder 5"/>
          <p:cNvSpPr>
            <a:spLocks noGrp="1"/>
          </p:cNvSpPr>
          <p:nvPr>
            <p:ph type="sldNum" sz="quarter" idx="4"/>
          </p:nvPr>
        </p:nvSpPr>
        <p:spPr>
          <a:xfrm>
            <a:off x="8617527" y="6356350"/>
            <a:ext cx="2743200" cy="365125"/>
          </a:xfrm>
          <a:prstGeom prst="rect">
            <a:avLst/>
          </a:prstGeom>
        </p:spPr>
        <p:txBody>
          <a:bodyPr vert="horz" lIns="91440" tIns="45720" rIns="91440" bIns="45720" rtlCol="0" anchor="ctr"/>
          <a:lstStyle>
            <a:lvl1pPr algn="r">
              <a:defRPr sz="1100">
                <a:solidFill>
                  <a:schemeClr val="tx1">
                    <a:tint val="75000"/>
                  </a:schemeClr>
                </a:solidFill>
              </a:defRPr>
            </a:lvl1pPr>
          </a:lstStyle>
          <a:p>
            <a:pPr algn="ctr" eaLnBrk="1" latinLnBrk="0" hangingPunct="1"/>
            <a:fld id="{6D95434A-1094-4C26-ADA4-1AB6210859AE}" type="slidenum">
              <a:rPr kumimoji="0" lang="en-US" smtClean="0"/>
              <a:pPr algn="ctr" eaLnBrk="1" latinLnBrk="0" hangingPunct="1"/>
              <a:t>‹#›</a:t>
            </a:fld>
            <a:endParaRPr kumimoji="0" lang="zh-CN" altLang="en-US" b="0" dirty="0"/>
          </a:p>
        </p:txBody>
      </p:sp>
    </p:spTree>
    <p:extLst>
      <p:ext uri="{BB962C8B-B14F-4D97-AF65-F5344CB8AC3E}">
        <p14:creationId xmlns:p14="http://schemas.microsoft.com/office/powerpoint/2010/main" val="1154277472"/>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51" r:id="rId13"/>
    <p:sldLayoutId id="2147483652" r:id="rId14"/>
    <p:sldLayoutId id="2147483653" r:id="rId15"/>
    <p:sldLayoutId id="2147483654" r:id="rId16"/>
  </p:sldLayoutIdLst>
  <p:transition spd="slow">
    <p:fade/>
  </p:transition>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2" pitchFamily="18" charset="2"/>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5"/>
          <p:cNvPicPr>
            <a:picLocks noChangeAspect="1"/>
          </p:cNvPicPr>
          <p:nvPr/>
        </p:nvPicPr>
        <p:blipFill>
          <a:blip r:embed="rId3"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bwMode="auto">
          <a:xfrm>
            <a:off x="0" y="-172786"/>
            <a:ext cx="12192000" cy="7030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0" y="2022428"/>
            <a:ext cx="12192000" cy="281314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文本框 3">
            <a:extLst>
              <a:ext uri="{FF2B5EF4-FFF2-40B4-BE49-F238E27FC236}">
                <a16:creationId xmlns:a16="http://schemas.microsoft.com/office/drawing/2014/main" id="{290BC831-03AE-43C3-8E91-2FF0DC62D99E}"/>
              </a:ext>
            </a:extLst>
          </p:cNvPr>
          <p:cNvSpPr txBox="1"/>
          <p:nvPr/>
        </p:nvSpPr>
        <p:spPr>
          <a:xfrm>
            <a:off x="3464510" y="2562424"/>
            <a:ext cx="5262980" cy="1107996"/>
          </a:xfrm>
          <a:prstGeom prst="rect">
            <a:avLst/>
          </a:prstGeom>
          <a:noFill/>
        </p:spPr>
        <p:txBody>
          <a:bodyPr wrap="none" rtlCol="0">
            <a:spAutoFit/>
          </a:bodyPr>
          <a:lstStyle/>
          <a:p>
            <a:pPr algn="ctr"/>
            <a:r>
              <a:rPr lang="zh-CN" altLang="en-US" sz="6600" dirty="0" smtClean="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基础工程施工</a:t>
            </a:r>
            <a:endParaRPr lang="zh-CN" altLang="en-US" sz="66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0" name="矩形 9"/>
          <p:cNvSpPr/>
          <p:nvPr/>
        </p:nvSpPr>
        <p:spPr>
          <a:xfrm>
            <a:off x="4100086" y="3977074"/>
            <a:ext cx="5929828" cy="523220"/>
          </a:xfrm>
          <a:prstGeom prst="rect">
            <a:avLst/>
          </a:prstGeom>
        </p:spPr>
        <p:txBody>
          <a:bodyPr wrap="none">
            <a:spAutoFit/>
          </a:bodyPr>
          <a:lstStyle/>
          <a:p>
            <a:pPr algn="ctr"/>
            <a:r>
              <a:rPr lang="zh-CN" altLang="en-US" sz="2800" dirty="0">
                <a:solidFill>
                  <a:schemeClr val="bg1"/>
                </a:solidFill>
              </a:rPr>
              <a:t>单元</a:t>
            </a:r>
            <a:r>
              <a:rPr lang="zh-CN" altLang="en-US" sz="2800" dirty="0" smtClean="0">
                <a:solidFill>
                  <a:schemeClr val="bg1"/>
                </a:solidFill>
              </a:rPr>
              <a:t>八    地基</a:t>
            </a:r>
            <a:r>
              <a:rPr lang="zh-CN" altLang="en-US" sz="2800" dirty="0">
                <a:solidFill>
                  <a:schemeClr val="bg1"/>
                </a:solidFill>
              </a:rPr>
              <a:t>基础分部工程质量验收</a:t>
            </a:r>
            <a:endParaRPr lang="zh-CN" altLang="en-US" sz="28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extLst>
      <p:ext uri="{BB962C8B-B14F-4D97-AF65-F5344CB8AC3E}">
        <p14:creationId xmlns:p14="http://schemas.microsoft.com/office/powerpoint/2010/main" val="19016620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900" decel="100000" fill="hold"/>
                                        <p:tgtEl>
                                          <p:spTgt spid="10"/>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3956668837"/>
              </p:ext>
            </p:extLst>
          </p:nvPr>
        </p:nvGraphicFramePr>
        <p:xfrm>
          <a:off x="418407" y="831053"/>
          <a:ext cx="10972801" cy="4611926"/>
        </p:xfrm>
        <a:graphic>
          <a:graphicData uri="http://schemas.openxmlformats.org/drawingml/2006/table">
            <a:tbl>
              <a:tblPr/>
              <a:tblGrid>
                <a:gridCol w="571165">
                  <a:extLst>
                    <a:ext uri="{9D8B030D-6E8A-4147-A177-3AD203B41FA5}">
                      <a16:colId xmlns:a16="http://schemas.microsoft.com/office/drawing/2014/main" val="2114988726"/>
                    </a:ext>
                  </a:extLst>
                </a:gridCol>
                <a:gridCol w="355973">
                  <a:extLst>
                    <a:ext uri="{9D8B030D-6E8A-4147-A177-3AD203B41FA5}">
                      <a16:colId xmlns:a16="http://schemas.microsoft.com/office/drawing/2014/main" val="3798493721"/>
                    </a:ext>
                  </a:extLst>
                </a:gridCol>
                <a:gridCol w="561109">
                  <a:extLst>
                    <a:ext uri="{9D8B030D-6E8A-4147-A177-3AD203B41FA5}">
                      <a16:colId xmlns:a16="http://schemas.microsoft.com/office/drawing/2014/main" val="1801115614"/>
                    </a:ext>
                  </a:extLst>
                </a:gridCol>
                <a:gridCol w="705911">
                  <a:extLst>
                    <a:ext uri="{9D8B030D-6E8A-4147-A177-3AD203B41FA5}">
                      <a16:colId xmlns:a16="http://schemas.microsoft.com/office/drawing/2014/main" val="3358394066"/>
                    </a:ext>
                  </a:extLst>
                </a:gridCol>
                <a:gridCol w="476641">
                  <a:extLst>
                    <a:ext uri="{9D8B030D-6E8A-4147-A177-3AD203B41FA5}">
                      <a16:colId xmlns:a16="http://schemas.microsoft.com/office/drawing/2014/main" val="693817548"/>
                    </a:ext>
                  </a:extLst>
                </a:gridCol>
                <a:gridCol w="476641">
                  <a:extLst>
                    <a:ext uri="{9D8B030D-6E8A-4147-A177-3AD203B41FA5}">
                      <a16:colId xmlns:a16="http://schemas.microsoft.com/office/drawing/2014/main" val="4028387737"/>
                    </a:ext>
                  </a:extLst>
                </a:gridCol>
                <a:gridCol w="476641">
                  <a:extLst>
                    <a:ext uri="{9D8B030D-6E8A-4147-A177-3AD203B41FA5}">
                      <a16:colId xmlns:a16="http://schemas.microsoft.com/office/drawing/2014/main" val="261565060"/>
                    </a:ext>
                  </a:extLst>
                </a:gridCol>
                <a:gridCol w="474630">
                  <a:extLst>
                    <a:ext uri="{9D8B030D-6E8A-4147-A177-3AD203B41FA5}">
                      <a16:colId xmlns:a16="http://schemas.microsoft.com/office/drawing/2014/main" val="1959119000"/>
                    </a:ext>
                  </a:extLst>
                </a:gridCol>
                <a:gridCol w="476641">
                  <a:extLst>
                    <a:ext uri="{9D8B030D-6E8A-4147-A177-3AD203B41FA5}">
                      <a16:colId xmlns:a16="http://schemas.microsoft.com/office/drawing/2014/main" val="2736771101"/>
                    </a:ext>
                  </a:extLst>
                </a:gridCol>
                <a:gridCol w="474630">
                  <a:extLst>
                    <a:ext uri="{9D8B030D-6E8A-4147-A177-3AD203B41FA5}">
                      <a16:colId xmlns:a16="http://schemas.microsoft.com/office/drawing/2014/main" val="3342959949"/>
                    </a:ext>
                  </a:extLst>
                </a:gridCol>
                <a:gridCol w="476641">
                  <a:extLst>
                    <a:ext uri="{9D8B030D-6E8A-4147-A177-3AD203B41FA5}">
                      <a16:colId xmlns:a16="http://schemas.microsoft.com/office/drawing/2014/main" val="1270957264"/>
                    </a:ext>
                  </a:extLst>
                </a:gridCol>
                <a:gridCol w="474630">
                  <a:extLst>
                    <a:ext uri="{9D8B030D-6E8A-4147-A177-3AD203B41FA5}">
                      <a16:colId xmlns:a16="http://schemas.microsoft.com/office/drawing/2014/main" val="3837777598"/>
                    </a:ext>
                  </a:extLst>
                </a:gridCol>
                <a:gridCol w="2485774">
                  <a:extLst>
                    <a:ext uri="{9D8B030D-6E8A-4147-A177-3AD203B41FA5}">
                      <a16:colId xmlns:a16="http://schemas.microsoft.com/office/drawing/2014/main" val="641064038"/>
                    </a:ext>
                  </a:extLst>
                </a:gridCol>
                <a:gridCol w="2485774">
                  <a:extLst>
                    <a:ext uri="{9D8B030D-6E8A-4147-A177-3AD203B41FA5}">
                      <a16:colId xmlns:a16="http://schemas.microsoft.com/office/drawing/2014/main" val="2188893881"/>
                    </a:ext>
                  </a:extLst>
                </a:gridCol>
              </a:tblGrid>
              <a:tr h="393857">
                <a:tc gridSpan="14">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续表</a:t>
                      </a:r>
                    </a:p>
                  </a:txBody>
                  <a:tcPr marL="7394" marR="7394" marT="7394"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843661427"/>
                  </a:ext>
                </a:extLst>
              </a:tr>
              <a:tr h="432800">
                <a:tc rowSpan="5">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般</a:t>
                      </a:r>
                      <a:br>
                        <a:rPr lang="zh-CN" altLang="en-US" sz="1600" b="0" i="0" u="none" strike="noStrike">
                          <a:solidFill>
                            <a:srgbClr val="000000"/>
                          </a:solidFill>
                          <a:effectLst/>
                          <a:latin typeface="宋体" panose="02010600030101010101" pitchFamily="2" charset="-122"/>
                          <a:ea typeface="宋体" panose="02010600030101010101" pitchFamily="2" charset="-122"/>
                        </a:rPr>
                      </a:br>
                      <a:r>
                        <a:rPr lang="zh-CN" altLang="en-US" sz="1600" b="0" i="0" u="none" strike="noStrike">
                          <a:solidFill>
                            <a:srgbClr val="000000"/>
                          </a:solidFill>
                          <a:effectLst/>
                          <a:latin typeface="宋体" panose="02010600030101010101" pitchFamily="2" charset="-122"/>
                          <a:ea typeface="宋体" panose="02010600030101010101" pitchFamily="2" charset="-122"/>
                        </a:rPr>
                        <a:t>项</a:t>
                      </a:r>
                      <a:br>
                        <a:rPr lang="zh-CN" altLang="en-US" sz="1600" b="0" i="0" u="none" strike="noStrike">
                          <a:solidFill>
                            <a:srgbClr val="000000"/>
                          </a:solidFill>
                          <a:effectLst/>
                          <a:latin typeface="宋体" panose="02010600030101010101" pitchFamily="2" charset="-122"/>
                          <a:ea typeface="宋体" panose="02010600030101010101" pitchFamily="2" charset="-122"/>
                        </a:rPr>
                      </a:br>
                      <a:r>
                        <a:rPr lang="zh-CN" altLang="en-US" sz="1600" b="0" i="0" u="none" strike="noStrike">
                          <a:solidFill>
                            <a:srgbClr val="000000"/>
                          </a:solidFill>
                          <a:effectLst/>
                          <a:latin typeface="宋体" panose="02010600030101010101" pitchFamily="2" charset="-122"/>
                          <a:ea typeface="宋体" panose="02010600030101010101" pitchFamily="2" charset="-122"/>
                        </a:rPr>
                        <a:t>目</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验收规范的规定</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gridSpan="9">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施工、分包单位检查记录</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监理单位验收记录</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9132218"/>
                  </a:ext>
                </a:extLst>
              </a:tr>
              <a:tr h="442165">
                <a:tc vMerge="1">
                  <a:txBody>
                    <a:bodyPr/>
                    <a:lstStyle/>
                    <a:p>
                      <a:endParaRPr lang="zh-CN" altLang="en-US"/>
                    </a:p>
                  </a:txBody>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1</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　</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　</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4">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30147342"/>
                  </a:ext>
                </a:extLst>
              </a:tr>
              <a:tr h="442165">
                <a:tc vMerge="1">
                  <a:txBody>
                    <a:bodyPr/>
                    <a:lstStyle/>
                    <a:p>
                      <a:endParaRPr lang="zh-CN" altLang="en-US"/>
                    </a:p>
                  </a:txBody>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2</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　</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　</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　</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3365431773"/>
                  </a:ext>
                </a:extLst>
              </a:tr>
              <a:tr h="438222">
                <a:tc vMerge="1">
                  <a:txBody>
                    <a:bodyPr/>
                    <a:lstStyle/>
                    <a:p>
                      <a:endParaRPr lang="zh-CN" altLang="en-US"/>
                    </a:p>
                  </a:txBody>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3</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　</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　</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211101951"/>
                  </a:ext>
                </a:extLst>
              </a:tr>
              <a:tr h="442165">
                <a:tc vMerge="1">
                  <a:txBody>
                    <a:bodyPr/>
                    <a:lstStyle/>
                    <a:p>
                      <a:endParaRPr lang="zh-CN" altLang="en-US"/>
                    </a:p>
                  </a:txBody>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4</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　</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　</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3619633393"/>
                  </a:ext>
                </a:extLst>
              </a:tr>
              <a:tr h="1014959">
                <a:tc gridSpan="3">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施工、分包单</a:t>
                      </a:r>
                      <a:br>
                        <a:rPr lang="zh-CN" altLang="en-US" sz="1600" b="0" i="0" u="none" strike="noStrike">
                          <a:solidFill>
                            <a:srgbClr val="000000"/>
                          </a:solidFill>
                          <a:effectLst/>
                          <a:latin typeface="宋体" panose="02010600030101010101" pitchFamily="2" charset="-122"/>
                          <a:ea typeface="宋体" panose="02010600030101010101" pitchFamily="2" charset="-122"/>
                        </a:rPr>
                      </a:br>
                      <a:r>
                        <a:rPr lang="zh-CN" altLang="en-US" sz="1600" b="0" i="0" u="none" strike="noStrike">
                          <a:solidFill>
                            <a:srgbClr val="000000"/>
                          </a:solidFill>
                          <a:effectLst/>
                          <a:latin typeface="宋体" panose="02010600030101010101" pitchFamily="2" charset="-122"/>
                          <a:ea typeface="宋体" panose="02010600030101010101" pitchFamily="2" charset="-122"/>
                        </a:rPr>
                        <a:t>位检查结果</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gridSpan="11">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项目专业质量检查员</a:t>
                      </a:r>
                      <a:r>
                        <a:rPr lang="en-US" altLang="zh-CN" sz="1600" b="0" i="0" u="none" strike="noStrike" dirty="0">
                          <a:solidFill>
                            <a:srgbClr val="000000"/>
                          </a:solidFill>
                          <a:effectLst/>
                          <a:latin typeface="宋体" panose="02010600030101010101" pitchFamily="2" charset="-122"/>
                          <a:ea typeface="宋体" panose="02010600030101010101" pitchFamily="2" charset="-122"/>
                        </a:rPr>
                        <a:t>:</a:t>
                      </a:r>
                      <a:br>
                        <a:rPr lang="en-US" altLang="zh-CN" sz="1600" b="0" i="0" u="none" strike="noStrike" dirty="0">
                          <a:solidFill>
                            <a:srgbClr val="000000"/>
                          </a:solidFill>
                          <a:effectLst/>
                          <a:latin typeface="宋体" panose="02010600030101010101" pitchFamily="2" charset="-122"/>
                          <a:ea typeface="宋体" panose="02010600030101010101" pitchFamily="2" charset="-122"/>
                        </a:rPr>
                      </a:br>
                      <a:r>
                        <a:rPr lang="zh-CN" altLang="en-US" sz="1600" b="0" i="0" u="none" strike="noStrike" dirty="0">
                          <a:solidFill>
                            <a:srgbClr val="000000"/>
                          </a:solidFill>
                          <a:effectLst/>
                          <a:latin typeface="宋体" panose="02010600030101010101" pitchFamily="2" charset="-122"/>
                          <a:ea typeface="宋体" panose="02010600030101010101" pitchFamily="2" charset="-122"/>
                        </a:rPr>
                        <a:t>年月</a:t>
                      </a:r>
                      <a:br>
                        <a:rPr lang="zh-CN" altLang="en-US" sz="1600" b="0" i="0" u="none" strike="noStrike" dirty="0">
                          <a:solidFill>
                            <a:srgbClr val="000000"/>
                          </a:solidFill>
                          <a:effectLst/>
                          <a:latin typeface="宋体" panose="02010600030101010101" pitchFamily="2" charset="-122"/>
                          <a:ea typeface="宋体" panose="02010600030101010101" pitchFamily="2" charset="-122"/>
                        </a:rPr>
                      </a:br>
                      <a:r>
                        <a:rPr lang="zh-CN" altLang="en-US" sz="1600" b="0" i="0" u="none" strike="noStrike" dirty="0">
                          <a:solidFill>
                            <a:srgbClr val="000000"/>
                          </a:solidFill>
                          <a:effectLst/>
                          <a:latin typeface="宋体" panose="02010600030101010101" pitchFamily="2" charset="-122"/>
                          <a:ea typeface="宋体" panose="02010600030101010101" pitchFamily="2" charset="-122"/>
                        </a:rPr>
                        <a:t>日</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625972210"/>
                  </a:ext>
                </a:extLst>
              </a:tr>
              <a:tr h="1005593">
                <a:tc gridSpan="3">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监理单位验收</a:t>
                      </a:r>
                      <a:br>
                        <a:rPr lang="zh-CN" altLang="en-US" sz="1600" b="0" i="0" u="none" strike="noStrike">
                          <a:solidFill>
                            <a:srgbClr val="000000"/>
                          </a:solidFill>
                          <a:effectLst/>
                          <a:latin typeface="宋体" panose="02010600030101010101" pitchFamily="2" charset="-122"/>
                          <a:ea typeface="宋体" panose="02010600030101010101" pitchFamily="2" charset="-122"/>
                        </a:rPr>
                      </a:br>
                      <a:r>
                        <a:rPr lang="zh-CN" altLang="en-US" sz="1600" b="0" i="0" u="none" strike="noStrike">
                          <a:solidFill>
                            <a:srgbClr val="000000"/>
                          </a:solidFill>
                          <a:effectLst/>
                          <a:latin typeface="宋体" panose="02010600030101010101" pitchFamily="2" charset="-122"/>
                          <a:ea typeface="宋体" panose="02010600030101010101" pitchFamily="2" charset="-122"/>
                        </a:rPr>
                        <a:t>结论</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gridSpan="11">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专业监理工程师</a:t>
                      </a:r>
                      <a:r>
                        <a:rPr lang="en-US" altLang="zh-CN" sz="1600" b="0" i="0" u="none" strike="noStrike" dirty="0">
                          <a:solidFill>
                            <a:srgbClr val="000000"/>
                          </a:solidFill>
                          <a:effectLst/>
                          <a:latin typeface="宋体" panose="02010600030101010101" pitchFamily="2" charset="-122"/>
                          <a:ea typeface="宋体" panose="02010600030101010101" pitchFamily="2" charset="-122"/>
                        </a:rPr>
                        <a:t>:</a:t>
                      </a:r>
                      <a:br>
                        <a:rPr lang="en-US" altLang="zh-CN" sz="1600" b="0" i="0" u="none" strike="noStrike" dirty="0">
                          <a:solidFill>
                            <a:srgbClr val="000000"/>
                          </a:solidFill>
                          <a:effectLst/>
                          <a:latin typeface="宋体" panose="02010600030101010101" pitchFamily="2" charset="-122"/>
                          <a:ea typeface="宋体" panose="02010600030101010101" pitchFamily="2" charset="-122"/>
                        </a:rPr>
                      </a:br>
                      <a:r>
                        <a:rPr lang="zh-CN" altLang="en-US" sz="1600" b="0" i="0" u="none" strike="noStrike" dirty="0">
                          <a:solidFill>
                            <a:srgbClr val="000000"/>
                          </a:solidFill>
                          <a:effectLst/>
                          <a:latin typeface="宋体" panose="02010600030101010101" pitchFamily="2" charset="-122"/>
                          <a:ea typeface="宋体" panose="02010600030101010101" pitchFamily="2" charset="-122"/>
                        </a:rPr>
                        <a:t>年月</a:t>
                      </a:r>
                      <a:br>
                        <a:rPr lang="zh-CN" altLang="en-US" sz="1600" b="0" i="0" u="none" strike="noStrike" dirty="0">
                          <a:solidFill>
                            <a:srgbClr val="000000"/>
                          </a:solidFill>
                          <a:effectLst/>
                          <a:latin typeface="宋体" panose="02010600030101010101" pitchFamily="2" charset="-122"/>
                          <a:ea typeface="宋体" panose="02010600030101010101" pitchFamily="2" charset="-122"/>
                        </a:rPr>
                      </a:br>
                      <a:r>
                        <a:rPr lang="zh-CN" altLang="en-US" sz="1600" b="0" i="0" u="none" strike="noStrike" dirty="0">
                          <a:solidFill>
                            <a:srgbClr val="000000"/>
                          </a:solidFill>
                          <a:effectLst/>
                          <a:latin typeface="宋体" panose="02010600030101010101" pitchFamily="2" charset="-122"/>
                          <a:ea typeface="宋体" panose="02010600030101010101" pitchFamily="2" charset="-122"/>
                        </a:rPr>
                        <a:t>日</a:t>
                      </a:r>
                    </a:p>
                  </a:txBody>
                  <a:tcPr marL="7394" marR="7394" marT="73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766165655"/>
                  </a:ext>
                </a:extLst>
              </a:tr>
            </a:tbl>
          </a:graphicData>
        </a:graphic>
      </p:graphicFrame>
    </p:spTree>
    <p:extLst>
      <p:ext uri="{BB962C8B-B14F-4D97-AF65-F5344CB8AC3E}">
        <p14:creationId xmlns:p14="http://schemas.microsoft.com/office/powerpoint/2010/main" val="22517419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883391" y="2686773"/>
            <a:ext cx="8928295" cy="1831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 name="矩形 4"/>
          <p:cNvSpPr/>
          <p:nvPr/>
        </p:nvSpPr>
        <p:spPr>
          <a:xfrm>
            <a:off x="2101755" y="3048329"/>
            <a:ext cx="7472132" cy="1107996"/>
          </a:xfrm>
          <a:prstGeom prst="rect">
            <a:avLst/>
          </a:prstGeom>
        </p:spPr>
        <p:txBody>
          <a:bodyPr wrap="square">
            <a:spAutoFit/>
          </a:bodyPr>
          <a:lstStyle/>
          <a:p>
            <a:r>
              <a:rPr lang="zh-CN" altLang="en-US" sz="6600" dirty="0" smtClean="0">
                <a:solidFill>
                  <a:schemeClr val="bg1"/>
                </a:solidFill>
              </a:rPr>
              <a:t>          任务</a:t>
            </a:r>
            <a:r>
              <a:rPr lang="zh-CN" altLang="en-US" sz="6600" dirty="0">
                <a:solidFill>
                  <a:schemeClr val="bg1"/>
                </a:solidFill>
              </a:rPr>
              <a:t>实施</a:t>
            </a:r>
            <a:endParaRPr lang="zh-CN" altLang="zh-CN" sz="6600" kern="1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13" name="组合 12"/>
          <p:cNvGrpSpPr/>
          <p:nvPr/>
        </p:nvGrpSpPr>
        <p:grpSpPr>
          <a:xfrm>
            <a:off x="295702" y="415733"/>
            <a:ext cx="1806053" cy="218364"/>
            <a:chOff x="286603" y="204717"/>
            <a:chExt cx="1806053" cy="218364"/>
          </a:xfrm>
        </p:grpSpPr>
        <p:sp>
          <p:nvSpPr>
            <p:cNvPr id="12" name="椭圆 11"/>
            <p:cNvSpPr/>
            <p:nvPr/>
          </p:nvSpPr>
          <p:spPr>
            <a:xfrm>
              <a:off x="286603" y="204717"/>
              <a:ext cx="218364" cy="2183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6" name="椭圆 15"/>
            <p:cNvSpPr/>
            <p:nvPr/>
          </p:nvSpPr>
          <p:spPr>
            <a:xfrm>
              <a:off x="815833" y="204717"/>
              <a:ext cx="218364" cy="218364"/>
            </a:xfrm>
            <a:prstGeom prst="ellipse">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7" name="椭圆 16"/>
            <p:cNvSpPr/>
            <p:nvPr/>
          </p:nvSpPr>
          <p:spPr>
            <a:xfrm>
              <a:off x="1345063" y="204717"/>
              <a:ext cx="218364" cy="218364"/>
            </a:xfrm>
            <a:prstGeom prst="ellipse">
              <a:avLst/>
            </a:prstGeom>
            <a:solidFill>
              <a:srgbClr val="C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8" name="椭圆 17"/>
            <p:cNvSpPr/>
            <p:nvPr/>
          </p:nvSpPr>
          <p:spPr>
            <a:xfrm>
              <a:off x="1874292" y="204717"/>
              <a:ext cx="218364" cy="218364"/>
            </a:xfrm>
            <a:prstGeom prst="ellipse">
              <a:avLst/>
            </a:prstGeom>
            <a:solidFill>
              <a:srgbClr val="C0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Tree>
    <p:extLst>
      <p:ext uri="{BB962C8B-B14F-4D97-AF65-F5344CB8AC3E}">
        <p14:creationId xmlns:p14="http://schemas.microsoft.com/office/powerpoint/2010/main" val="372963208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2031325" cy="646331"/>
            </a:xfrm>
            <a:prstGeom prst="rect">
              <a:avLst/>
            </a:prstGeom>
          </p:spPr>
          <p:txBody>
            <a:bodyPr wrap="none">
              <a:spAutoFit/>
            </a:bodyPr>
            <a:lstStyle/>
            <a:p>
              <a:pPr>
                <a:spcAft>
                  <a:spcPts val="0"/>
                </a:spcAft>
                <a:tabLst>
                  <a:tab pos="2222500" algn="l"/>
                  <a:tab pos="3667125" algn="l"/>
                </a:tabLst>
              </a:pPr>
              <a:r>
                <a:rPr lang="zh-CN" altLang="en-US" sz="3600" dirty="0"/>
                <a:t>任务实施</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939339" y="1562610"/>
            <a:ext cx="10742360" cy="830997"/>
          </a:xfrm>
          <a:prstGeom prst="rect">
            <a:avLst/>
          </a:prstGeom>
        </p:spPr>
        <p:txBody>
          <a:bodyPr wrap="square">
            <a:spAutoFit/>
          </a:bodyPr>
          <a:lstStyle/>
          <a:p>
            <a:pPr>
              <a:lnSpc>
                <a:spcPct val="150000"/>
              </a:lnSpc>
            </a:pPr>
            <a:r>
              <a:rPr lang="zh-CN" altLang="en-US" sz="1600" dirty="0" smtClean="0">
                <a:latin typeface="宋体" panose="02010600030101010101" pitchFamily="2" charset="-122"/>
              </a:rPr>
              <a:t>     某</a:t>
            </a:r>
            <a:r>
              <a:rPr lang="zh-CN" altLang="en-US" sz="1600" dirty="0">
                <a:latin typeface="宋体" panose="02010600030101010101" pitchFamily="2" charset="-122"/>
              </a:rPr>
              <a:t>中学办公楼工程土方工程施工中，实施无支护土方开挖，进行局部基槽处理后，</a:t>
            </a:r>
          </a:p>
          <a:p>
            <a:pPr>
              <a:lnSpc>
                <a:spcPct val="150000"/>
              </a:lnSpc>
            </a:pPr>
            <a:r>
              <a:rPr lang="zh-CN" altLang="en-US" sz="1600" dirty="0">
                <a:latin typeface="宋体" panose="02010600030101010101" pitchFamily="2" charset="-122"/>
              </a:rPr>
              <a:t>在基础工程施工后进行土方回填。本部分对土方部分质量验收记录进行了整理</a:t>
            </a:r>
            <a:r>
              <a:rPr lang="zh-CN" altLang="en-US" sz="1600" dirty="0" smtClean="0">
                <a:latin typeface="宋体" panose="02010600030101010101" pitchFamily="2" charset="-122"/>
              </a:rPr>
              <a:t>填写。</a:t>
            </a:r>
            <a:r>
              <a:rPr lang="zh-CN" altLang="en-US" sz="1600" dirty="0">
                <a:latin typeface="宋体" panose="02010600030101010101" pitchFamily="2" charset="-122"/>
              </a:rPr>
              <a:t>　</a:t>
            </a:r>
            <a:endParaRPr lang="zh-CN" altLang="en-US" sz="1600" dirty="0"/>
          </a:p>
        </p:txBody>
      </p:sp>
    </p:spTree>
    <p:extLst>
      <p:ext uri="{BB962C8B-B14F-4D97-AF65-F5344CB8AC3E}">
        <p14:creationId xmlns:p14="http://schemas.microsoft.com/office/powerpoint/2010/main" val="363609158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2398048" y="516050"/>
            <a:ext cx="7394344" cy="6235529"/>
          </a:xfrm>
          <a:prstGeom prst="rect">
            <a:avLst/>
          </a:prstGeom>
        </p:spPr>
      </p:pic>
      <p:sp>
        <p:nvSpPr>
          <p:cNvPr id="3" name="矩形 2"/>
          <p:cNvSpPr/>
          <p:nvPr/>
        </p:nvSpPr>
        <p:spPr>
          <a:xfrm>
            <a:off x="3566803" y="146718"/>
            <a:ext cx="3877985" cy="369332"/>
          </a:xfrm>
          <a:prstGeom prst="rect">
            <a:avLst/>
          </a:prstGeom>
        </p:spPr>
        <p:txBody>
          <a:bodyPr wrap="none">
            <a:spAutoFit/>
          </a:bodyPr>
          <a:lstStyle/>
          <a:p>
            <a:r>
              <a:rPr lang="zh-CN" altLang="en-US" dirty="0">
                <a:solidFill>
                  <a:srgbClr val="0070C0"/>
                </a:solidFill>
              </a:rPr>
              <a:t>土方开挖工程检验批质量验收记录表</a:t>
            </a:r>
          </a:p>
        </p:txBody>
      </p:sp>
    </p:spTree>
    <p:extLst>
      <p:ext uri="{BB962C8B-B14F-4D97-AF65-F5344CB8AC3E}">
        <p14:creationId xmlns:p14="http://schemas.microsoft.com/office/powerpoint/2010/main" val="8470504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65849" y="8312"/>
            <a:ext cx="8462544" cy="4286224"/>
          </a:xfrm>
          <a:prstGeom prst="rect">
            <a:avLst/>
          </a:prstGeom>
        </p:spPr>
      </p:pic>
    </p:spTree>
    <p:extLst>
      <p:ext uri="{BB962C8B-B14F-4D97-AF65-F5344CB8AC3E}">
        <p14:creationId xmlns:p14="http://schemas.microsoft.com/office/powerpoint/2010/main" val="7559828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72203" y="118749"/>
            <a:ext cx="3416320" cy="369332"/>
          </a:xfrm>
          <a:prstGeom prst="rect">
            <a:avLst/>
          </a:prstGeom>
        </p:spPr>
        <p:txBody>
          <a:bodyPr wrap="none">
            <a:spAutoFit/>
          </a:bodyPr>
          <a:lstStyle/>
          <a:p>
            <a:r>
              <a:rPr lang="zh-CN" altLang="en-US" dirty="0"/>
              <a:t>地基处理检验批质量验收记录表</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18509" y="541975"/>
            <a:ext cx="6916188" cy="6374559"/>
          </a:xfrm>
          <a:prstGeom prst="rect">
            <a:avLst/>
          </a:prstGeom>
        </p:spPr>
      </p:pic>
    </p:spTree>
    <p:extLst>
      <p:ext uri="{BB962C8B-B14F-4D97-AF65-F5344CB8AC3E}">
        <p14:creationId xmlns:p14="http://schemas.microsoft.com/office/powerpoint/2010/main" val="7474628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60489" y="-8313"/>
            <a:ext cx="8309871" cy="3609827"/>
          </a:xfrm>
          <a:prstGeom prst="rect">
            <a:avLst/>
          </a:prstGeom>
        </p:spPr>
      </p:pic>
    </p:spTree>
    <p:extLst>
      <p:ext uri="{BB962C8B-B14F-4D97-AF65-F5344CB8AC3E}">
        <p14:creationId xmlns:p14="http://schemas.microsoft.com/office/powerpoint/2010/main" val="14850903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30172" y="143687"/>
            <a:ext cx="3185487" cy="369332"/>
          </a:xfrm>
          <a:prstGeom prst="rect">
            <a:avLst/>
          </a:prstGeom>
        </p:spPr>
        <p:txBody>
          <a:bodyPr wrap="none">
            <a:spAutoFit/>
          </a:bodyPr>
          <a:lstStyle/>
          <a:p>
            <a:r>
              <a:rPr lang="zh-CN" altLang="en-US" dirty="0"/>
              <a:t>土方开挖隐蔽工程验收记录表</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94560" y="513019"/>
            <a:ext cx="7032235" cy="6227655"/>
          </a:xfrm>
          <a:prstGeom prst="rect">
            <a:avLst/>
          </a:prstGeom>
        </p:spPr>
      </p:pic>
    </p:spTree>
    <p:extLst>
      <p:ext uri="{BB962C8B-B14F-4D97-AF65-F5344CB8AC3E}">
        <p14:creationId xmlns:p14="http://schemas.microsoft.com/office/powerpoint/2010/main" val="21421350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671382" y="0"/>
            <a:ext cx="8468414" cy="4797136"/>
          </a:xfrm>
          <a:prstGeom prst="rect">
            <a:avLst/>
          </a:prstGeom>
        </p:spPr>
      </p:pic>
    </p:spTree>
    <p:extLst>
      <p:ext uri="{BB962C8B-B14F-4D97-AF65-F5344CB8AC3E}">
        <p14:creationId xmlns:p14="http://schemas.microsoft.com/office/powerpoint/2010/main" val="13501223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91275" y="384756"/>
            <a:ext cx="3647152" cy="369332"/>
          </a:xfrm>
          <a:prstGeom prst="rect">
            <a:avLst/>
          </a:prstGeom>
        </p:spPr>
        <p:txBody>
          <a:bodyPr wrap="none">
            <a:spAutoFit/>
          </a:bodyPr>
          <a:lstStyle/>
          <a:p>
            <a:r>
              <a:rPr lang="zh-CN" altLang="en-US" dirty="0"/>
              <a:t>土方开挖分项工程质量验收记录表</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70612" y="840392"/>
            <a:ext cx="6749933" cy="5822027"/>
          </a:xfrm>
          <a:prstGeom prst="rect">
            <a:avLst/>
          </a:prstGeom>
        </p:spPr>
      </p:pic>
    </p:spTree>
    <p:extLst>
      <p:ext uri="{BB962C8B-B14F-4D97-AF65-F5344CB8AC3E}">
        <p14:creationId xmlns:p14="http://schemas.microsoft.com/office/powerpoint/2010/main" val="22753029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599095" y="1699936"/>
            <a:ext cx="6269841" cy="438582"/>
            <a:chOff x="1692322" y="2265757"/>
            <a:chExt cx="4204563" cy="438582"/>
          </a:xfrm>
        </p:grpSpPr>
        <p:sp>
          <p:nvSpPr>
            <p:cNvPr id="25" name="矩形 24">
              <a:extLst>
                <a:ext uri="{FF2B5EF4-FFF2-40B4-BE49-F238E27FC236}">
                  <a16:creationId xmlns:a16="http://schemas.microsoft.com/office/drawing/2014/main" id="{0FEFDFFA-00F7-4769-A60B-14B092E79073}"/>
                </a:ext>
              </a:extLst>
            </p:cNvPr>
            <p:cNvSpPr/>
            <p:nvPr/>
          </p:nvSpPr>
          <p:spPr>
            <a:xfrm>
              <a:off x="2326677" y="2265757"/>
              <a:ext cx="3570208" cy="438582"/>
            </a:xfrm>
            <a:prstGeom prst="rect">
              <a:avLst/>
            </a:prstGeom>
            <a:solidFill>
              <a:srgbClr val="C00000"/>
            </a:solidFill>
            <a:effectLst>
              <a:outerShdw blurRad="50800" dist="38100" dir="2700000" algn="tl" rotWithShape="0">
                <a:prstClr val="black">
                  <a:alpha val="40000"/>
                </a:prstClr>
              </a:outerShdw>
            </a:effectLst>
          </p:spPr>
          <p:txBody>
            <a:bodyPr wrap="square">
              <a:spAutoFit/>
            </a:bodyPr>
            <a:lstStyle/>
            <a:p>
              <a:pPr>
                <a:lnSpc>
                  <a:spcPts val="2700"/>
                </a:lnSpc>
                <a:spcAft>
                  <a:spcPts val="0"/>
                </a:spcAft>
                <a:tabLst>
                  <a:tab pos="2222500" algn="l"/>
                  <a:tab pos="3667125" algn="l"/>
                </a:tabLst>
              </a:pPr>
              <a:r>
                <a:rPr lang="zh-CN" altLang="en-US" sz="2400" dirty="0">
                  <a:solidFill>
                    <a:schemeClr val="bg1"/>
                  </a:solidFill>
                </a:rPr>
                <a:t>学习任务</a:t>
              </a:r>
              <a:r>
                <a:rPr lang="en-US" altLang="zh-CN" sz="2400" dirty="0">
                  <a:solidFill>
                    <a:schemeClr val="bg1"/>
                  </a:solidFill>
                </a:rPr>
                <a:t>1</a:t>
              </a:r>
              <a:r>
                <a:rPr lang="zh-CN" altLang="en-US" sz="2400" dirty="0">
                  <a:solidFill>
                    <a:schemeClr val="bg1"/>
                  </a:solidFill>
                </a:rPr>
                <a:t>　分项工程质量</a:t>
              </a:r>
              <a:r>
                <a:rPr lang="zh-CN" altLang="en-US" sz="2400" dirty="0" smtClean="0">
                  <a:solidFill>
                    <a:schemeClr val="bg1"/>
                  </a:solidFill>
                </a:rPr>
                <a:t>验收</a:t>
              </a:r>
              <a:endParaRPr lang="zh-CN" altLang="zh-CN" sz="2400" kern="1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p:cNvSpPr/>
            <p:nvPr/>
          </p:nvSpPr>
          <p:spPr>
            <a:xfrm>
              <a:off x="1692322" y="2266203"/>
              <a:ext cx="464024" cy="437690"/>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dirty="0">
                  <a:latin typeface="Century Gothic" panose="020B0502020202020204" pitchFamily="34" charset="0"/>
                  <a:ea typeface="微软雅黑" panose="020B0503020204020204" pitchFamily="34" charset="-122"/>
                  <a:sym typeface="Century Gothic" panose="020B0502020202020204" pitchFamily="34" charset="0"/>
                </a:rPr>
                <a:t>1</a:t>
              </a:r>
              <a:endParaRPr lang="zh-CN" altLang="en-US" sz="25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pic>
        <p:nvPicPr>
          <p:cNvPr id="64" name="Picture 12">
            <a:extLst>
              <a:ext uri="{FF2B5EF4-FFF2-40B4-BE49-F238E27FC236}">
                <a16:creationId xmlns:a16="http://schemas.microsoft.com/office/drawing/2014/main" id="{5A31B811-31B4-4DB4-908F-086E7118781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296187" y="6041426"/>
            <a:ext cx="1314247" cy="786178"/>
          </a:xfrm>
          <a:prstGeom prst="rect">
            <a:avLst/>
          </a:prstGeom>
          <a:effectLst>
            <a:outerShdw blurRad="50800" dist="63500" dir="2700000" sx="99000" sy="99000" algn="tl" rotWithShape="0">
              <a:prstClr val="black">
                <a:alpha val="30000"/>
              </a:prstClr>
            </a:outerShdw>
          </a:effectLst>
        </p:spPr>
      </p:pic>
      <p:sp>
        <p:nvSpPr>
          <p:cNvPr id="23" name="矩形 22"/>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1" name="矩形 20"/>
          <p:cNvSpPr/>
          <p:nvPr/>
        </p:nvSpPr>
        <p:spPr>
          <a:xfrm>
            <a:off x="3945416" y="538068"/>
            <a:ext cx="4301177" cy="707886"/>
          </a:xfrm>
          <a:prstGeom prst="rect">
            <a:avLst/>
          </a:prstGeom>
        </p:spPr>
        <p:txBody>
          <a:bodyPr wrap="none">
            <a:spAutoFit/>
          </a:bodyPr>
          <a:lstStyle/>
          <a:p>
            <a:pPr algn="ctr"/>
            <a:r>
              <a:rPr lang="zh-CN" altLang="en-US" sz="4000" b="1" dirty="0"/>
              <a:t>单元七　地基处理</a:t>
            </a:r>
          </a:p>
        </p:txBody>
      </p:sp>
      <p:grpSp>
        <p:nvGrpSpPr>
          <p:cNvPr id="78" name="组合 77"/>
          <p:cNvGrpSpPr/>
          <p:nvPr/>
        </p:nvGrpSpPr>
        <p:grpSpPr>
          <a:xfrm>
            <a:off x="0" y="542076"/>
            <a:ext cx="12192000" cy="672574"/>
            <a:chOff x="0" y="555724"/>
            <a:chExt cx="12192000" cy="672574"/>
          </a:xfrm>
        </p:grpSpPr>
        <p:cxnSp>
          <p:nvCxnSpPr>
            <p:cNvPr id="73" name="直接连接符 72"/>
            <p:cNvCxnSpPr>
              <a:stCxn id="76" idx="3"/>
            </p:cNvCxnSpPr>
            <p:nvPr/>
          </p:nvCxnSpPr>
          <p:spPr>
            <a:xfrm>
              <a:off x="9648966" y="892011"/>
              <a:ext cx="2543034"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endCxn id="76" idx="1"/>
            </p:cNvCxnSpPr>
            <p:nvPr/>
          </p:nvCxnSpPr>
          <p:spPr>
            <a:xfrm>
              <a:off x="0" y="892011"/>
              <a:ext cx="216999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76" name="矩形 75"/>
            <p:cNvSpPr/>
            <p:nvPr/>
          </p:nvSpPr>
          <p:spPr>
            <a:xfrm>
              <a:off x="2169993" y="555724"/>
              <a:ext cx="7478973" cy="672574"/>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nvGrpSpPr>
          <p:cNvPr id="13" name="组合 12"/>
          <p:cNvGrpSpPr/>
          <p:nvPr/>
        </p:nvGrpSpPr>
        <p:grpSpPr>
          <a:xfrm>
            <a:off x="2598440" y="2366415"/>
            <a:ext cx="6269841" cy="438582"/>
            <a:chOff x="1692322" y="2265757"/>
            <a:chExt cx="4204563" cy="438582"/>
          </a:xfrm>
        </p:grpSpPr>
        <p:sp>
          <p:nvSpPr>
            <p:cNvPr id="14" name="矩形 13">
              <a:extLst>
                <a:ext uri="{FF2B5EF4-FFF2-40B4-BE49-F238E27FC236}">
                  <a16:creationId xmlns:a16="http://schemas.microsoft.com/office/drawing/2014/main" id="{0FEFDFFA-00F7-4769-A60B-14B092E79073}"/>
                </a:ext>
              </a:extLst>
            </p:cNvPr>
            <p:cNvSpPr/>
            <p:nvPr/>
          </p:nvSpPr>
          <p:spPr>
            <a:xfrm>
              <a:off x="2326677" y="2265757"/>
              <a:ext cx="3570208" cy="438582"/>
            </a:xfrm>
            <a:prstGeom prst="rect">
              <a:avLst/>
            </a:prstGeom>
            <a:solidFill>
              <a:srgbClr val="C00000"/>
            </a:solidFill>
            <a:effectLst>
              <a:outerShdw blurRad="50800" dist="38100" dir="2700000" algn="tl" rotWithShape="0">
                <a:prstClr val="black">
                  <a:alpha val="40000"/>
                </a:prstClr>
              </a:outerShdw>
            </a:effectLst>
          </p:spPr>
          <p:txBody>
            <a:bodyPr wrap="square">
              <a:spAutoFit/>
            </a:bodyPr>
            <a:lstStyle/>
            <a:p>
              <a:pPr>
                <a:lnSpc>
                  <a:spcPts val="2700"/>
                </a:lnSpc>
                <a:spcAft>
                  <a:spcPts val="0"/>
                </a:spcAft>
                <a:tabLst>
                  <a:tab pos="2222500" algn="l"/>
                  <a:tab pos="3667125" algn="l"/>
                </a:tabLst>
              </a:pPr>
              <a:r>
                <a:rPr lang="zh-CN" altLang="en-US" sz="2400" dirty="0">
                  <a:solidFill>
                    <a:schemeClr val="bg1"/>
                  </a:solidFill>
                </a:rPr>
                <a:t>学习任务</a:t>
              </a:r>
              <a:r>
                <a:rPr lang="en-US" altLang="zh-CN" sz="2400" dirty="0">
                  <a:solidFill>
                    <a:schemeClr val="bg1"/>
                  </a:solidFill>
                </a:rPr>
                <a:t>2</a:t>
              </a:r>
              <a:r>
                <a:rPr lang="zh-CN" altLang="en-US" sz="2400" dirty="0">
                  <a:solidFill>
                    <a:schemeClr val="bg1"/>
                  </a:solidFill>
                </a:rPr>
                <a:t>　分部工程质量验收</a:t>
              </a:r>
              <a:endParaRPr lang="zh-CN" altLang="zh-CN" sz="2400" kern="1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5" name="矩形 14"/>
            <p:cNvSpPr/>
            <p:nvPr/>
          </p:nvSpPr>
          <p:spPr>
            <a:xfrm>
              <a:off x="1692322" y="2266203"/>
              <a:ext cx="464024" cy="437690"/>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dirty="0">
                  <a:latin typeface="Century Gothic" panose="020B0502020202020204" pitchFamily="34" charset="0"/>
                  <a:ea typeface="微软雅黑" panose="020B0503020204020204" pitchFamily="34" charset="-122"/>
                  <a:sym typeface="Century Gothic" panose="020B0502020202020204" pitchFamily="34" charset="0"/>
                </a:rPr>
                <a:t>2</a:t>
              </a:r>
              <a:endParaRPr lang="zh-CN" altLang="en-US" sz="25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Tree>
    <p:extLst>
      <p:ext uri="{BB962C8B-B14F-4D97-AF65-F5344CB8AC3E}">
        <p14:creationId xmlns:p14="http://schemas.microsoft.com/office/powerpoint/2010/main" val="181281988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childTnLst>
                                </p:cTn>
                              </p:par>
                              <p:par>
                                <p:cTn id="7" presetID="63" presetClass="path" presetSubtype="0" accel="50000" decel="50000" fill="hold" nodeType="withEffect">
                                  <p:stCondLst>
                                    <p:cond delay="0"/>
                                  </p:stCondLst>
                                  <p:childTnLst>
                                    <p:animMotion origin="layout" path="M -0.15469 -0.00486 L 0.41381 0.00186 " pathEditMode="relative" rAng="0" ptsTypes="AA">
                                      <p:cBhvr>
                                        <p:cTn id="8" dur="2000" fill="hold"/>
                                        <p:tgtEl>
                                          <p:spTgt spid="64"/>
                                        </p:tgtEl>
                                        <p:attrNameLst>
                                          <p:attrName>ppt_x</p:attrName>
                                          <p:attrName>ppt_y</p:attrName>
                                        </p:attrNameLst>
                                      </p:cBhvr>
                                      <p:rCtr x="28424" y="324"/>
                                    </p:animMotion>
                                  </p:childTnLst>
                                </p:cTn>
                              </p:par>
                            </p:childTnLst>
                          </p:cTn>
                        </p:par>
                        <p:par>
                          <p:cTn id="9" fill="hold">
                            <p:stCondLst>
                              <p:cond delay="2000"/>
                            </p:stCondLst>
                            <p:childTnLst>
                              <p:par>
                                <p:cTn id="10" presetID="16" presetClass="entr" presetSubtype="21" fill="hold" nodeType="afterEffect">
                                  <p:stCondLst>
                                    <p:cond delay="0"/>
                                  </p:stCondLst>
                                  <p:childTnLst>
                                    <p:set>
                                      <p:cBhvr>
                                        <p:cTn id="11" dur="1" fill="hold">
                                          <p:stCondLst>
                                            <p:cond delay="0"/>
                                          </p:stCondLst>
                                        </p:cTn>
                                        <p:tgtEl>
                                          <p:spTgt spid="78"/>
                                        </p:tgtEl>
                                        <p:attrNameLst>
                                          <p:attrName>style.visibility</p:attrName>
                                        </p:attrNameLst>
                                      </p:cBhvr>
                                      <p:to>
                                        <p:strVal val="visible"/>
                                      </p:to>
                                    </p:set>
                                    <p:animEffect transition="in" filter="barn(inVertical)">
                                      <p:cBhvr>
                                        <p:cTn id="12" dur="500"/>
                                        <p:tgtEl>
                                          <p:spTgt spid="78"/>
                                        </p:tgtEl>
                                      </p:cBhvr>
                                    </p:animEffect>
                                  </p:childTnLst>
                                </p:cTn>
                              </p:par>
                            </p:childTnLst>
                          </p:cTn>
                        </p:par>
                        <p:par>
                          <p:cTn id="13" fill="hold">
                            <p:stCondLst>
                              <p:cond delay="2500"/>
                            </p:stCondLst>
                            <p:childTnLst>
                              <p:par>
                                <p:cTn id="14" presetID="53" presetClass="entr" presetSubtype="16"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p:cTn id="16" dur="500" fill="hold"/>
                                        <p:tgtEl>
                                          <p:spTgt spid="21"/>
                                        </p:tgtEl>
                                        <p:attrNameLst>
                                          <p:attrName>ppt_w</p:attrName>
                                        </p:attrNameLst>
                                      </p:cBhvr>
                                      <p:tavLst>
                                        <p:tav tm="0">
                                          <p:val>
                                            <p:fltVal val="0"/>
                                          </p:val>
                                        </p:tav>
                                        <p:tav tm="100000">
                                          <p:val>
                                            <p:strVal val="#ppt_w"/>
                                          </p:val>
                                        </p:tav>
                                      </p:tavLst>
                                    </p:anim>
                                    <p:anim calcmode="lin" valueType="num">
                                      <p:cBhvr>
                                        <p:cTn id="17" dur="500" fill="hold"/>
                                        <p:tgtEl>
                                          <p:spTgt spid="21"/>
                                        </p:tgtEl>
                                        <p:attrNameLst>
                                          <p:attrName>ppt_h</p:attrName>
                                        </p:attrNameLst>
                                      </p:cBhvr>
                                      <p:tavLst>
                                        <p:tav tm="0">
                                          <p:val>
                                            <p:fltVal val="0"/>
                                          </p:val>
                                        </p:tav>
                                        <p:tav tm="100000">
                                          <p:val>
                                            <p:strVal val="#ppt_h"/>
                                          </p:val>
                                        </p:tav>
                                      </p:tavLst>
                                    </p:anim>
                                    <p:animEffect transition="in" filter="fade">
                                      <p:cBhvr>
                                        <p:cTn id="18" dur="500"/>
                                        <p:tgtEl>
                                          <p:spTgt spid="21"/>
                                        </p:tgtEl>
                                      </p:cBhvr>
                                    </p:animEffect>
                                  </p:childTnLst>
                                </p:cTn>
                              </p:par>
                            </p:childTnLst>
                          </p:cTn>
                        </p:par>
                        <p:par>
                          <p:cTn id="19" fill="hold">
                            <p:stCondLst>
                              <p:cond delay="3000"/>
                            </p:stCondLst>
                            <p:childTnLst>
                              <p:par>
                                <p:cTn id="20" presetID="12" presetClass="entr" presetSubtype="4"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p:tgtEl>
                                          <p:spTgt spid="12"/>
                                        </p:tgtEl>
                                        <p:attrNameLst>
                                          <p:attrName>ppt_y</p:attrName>
                                        </p:attrNameLst>
                                      </p:cBhvr>
                                      <p:tavLst>
                                        <p:tav tm="0">
                                          <p:val>
                                            <p:strVal val="#ppt_y+#ppt_h*1.125000"/>
                                          </p:val>
                                        </p:tav>
                                        <p:tav tm="100000">
                                          <p:val>
                                            <p:strVal val="#ppt_y"/>
                                          </p:val>
                                        </p:tav>
                                      </p:tavLst>
                                    </p:anim>
                                    <p:animEffect transition="in" filter="wipe(up)">
                                      <p:cBhvr>
                                        <p:cTn id="23" dur="500"/>
                                        <p:tgtEl>
                                          <p:spTgt spid="12"/>
                                        </p:tgtEl>
                                      </p:cBhvr>
                                    </p:animEffect>
                                  </p:childTnLst>
                                </p:cTn>
                              </p:par>
                            </p:childTnLst>
                          </p:cTn>
                        </p:par>
                        <p:par>
                          <p:cTn id="24" fill="hold">
                            <p:stCondLst>
                              <p:cond delay="3500"/>
                            </p:stCondLst>
                            <p:childTnLst>
                              <p:par>
                                <p:cTn id="25" presetID="12" presetClass="entr" presetSubtype="4"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p:tgtEl>
                                          <p:spTgt spid="13"/>
                                        </p:tgtEl>
                                        <p:attrNameLst>
                                          <p:attrName>ppt_y</p:attrName>
                                        </p:attrNameLst>
                                      </p:cBhvr>
                                      <p:tavLst>
                                        <p:tav tm="0">
                                          <p:val>
                                            <p:strVal val="#ppt_y+#ppt_h*1.125000"/>
                                          </p:val>
                                        </p:tav>
                                        <p:tav tm="100000">
                                          <p:val>
                                            <p:strVal val="#ppt_y"/>
                                          </p:val>
                                        </p:tav>
                                      </p:tavLst>
                                    </p:anim>
                                    <p:animEffect transition="in" filter="wipe(up)">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87133" y="0"/>
            <a:ext cx="7622875" cy="3252772"/>
          </a:xfrm>
          <a:prstGeom prst="rect">
            <a:avLst/>
          </a:prstGeom>
        </p:spPr>
      </p:pic>
    </p:spTree>
    <p:extLst>
      <p:ext uri="{BB962C8B-B14F-4D97-AF65-F5344CB8AC3E}">
        <p14:creationId xmlns:p14="http://schemas.microsoft.com/office/powerpoint/2010/main" val="16156590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263705" y="2595333"/>
            <a:ext cx="8928295" cy="1831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 name="矩形 4"/>
          <p:cNvSpPr/>
          <p:nvPr/>
        </p:nvSpPr>
        <p:spPr>
          <a:xfrm>
            <a:off x="3488788" y="2875002"/>
            <a:ext cx="7472132" cy="923330"/>
          </a:xfrm>
          <a:prstGeom prst="rect">
            <a:avLst/>
          </a:prstGeom>
        </p:spPr>
        <p:txBody>
          <a:bodyPr wrap="square">
            <a:spAutoFit/>
          </a:bodyPr>
          <a:lstStyle/>
          <a:p>
            <a:r>
              <a:rPr lang="zh-CN" altLang="en-US" sz="5400" dirty="0">
                <a:solidFill>
                  <a:schemeClr val="bg1"/>
                </a:solidFill>
              </a:rPr>
              <a:t>分部工程质量验收</a:t>
            </a:r>
          </a:p>
        </p:txBody>
      </p:sp>
      <p:grpSp>
        <p:nvGrpSpPr>
          <p:cNvPr id="13" name="组合 12"/>
          <p:cNvGrpSpPr/>
          <p:nvPr/>
        </p:nvGrpSpPr>
        <p:grpSpPr>
          <a:xfrm>
            <a:off x="295702" y="415733"/>
            <a:ext cx="1806053" cy="218364"/>
            <a:chOff x="286603" y="204717"/>
            <a:chExt cx="1806053" cy="218364"/>
          </a:xfrm>
        </p:grpSpPr>
        <p:sp>
          <p:nvSpPr>
            <p:cNvPr id="12" name="椭圆 11"/>
            <p:cNvSpPr/>
            <p:nvPr/>
          </p:nvSpPr>
          <p:spPr>
            <a:xfrm>
              <a:off x="286603" y="204717"/>
              <a:ext cx="218364" cy="2183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6" name="椭圆 15"/>
            <p:cNvSpPr/>
            <p:nvPr/>
          </p:nvSpPr>
          <p:spPr>
            <a:xfrm>
              <a:off x="815833" y="204717"/>
              <a:ext cx="218364" cy="218364"/>
            </a:xfrm>
            <a:prstGeom prst="ellipse">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7" name="椭圆 16"/>
            <p:cNvSpPr/>
            <p:nvPr/>
          </p:nvSpPr>
          <p:spPr>
            <a:xfrm>
              <a:off x="1345063" y="204717"/>
              <a:ext cx="218364" cy="218364"/>
            </a:xfrm>
            <a:prstGeom prst="ellipse">
              <a:avLst/>
            </a:prstGeom>
            <a:solidFill>
              <a:srgbClr val="C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8" name="椭圆 17"/>
            <p:cNvSpPr/>
            <p:nvPr/>
          </p:nvSpPr>
          <p:spPr>
            <a:xfrm>
              <a:off x="1874292" y="204717"/>
              <a:ext cx="218364" cy="218364"/>
            </a:xfrm>
            <a:prstGeom prst="ellipse">
              <a:avLst/>
            </a:prstGeom>
            <a:solidFill>
              <a:srgbClr val="C0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28" name="文本框 27"/>
          <p:cNvSpPr txBox="1"/>
          <p:nvPr/>
        </p:nvSpPr>
        <p:spPr>
          <a:xfrm>
            <a:off x="282892" y="0"/>
            <a:ext cx="3026791" cy="6247864"/>
          </a:xfrm>
          <a:prstGeom prst="rect">
            <a:avLst/>
          </a:prstGeom>
          <a:noFill/>
        </p:spPr>
        <p:txBody>
          <a:bodyPr wrap="none" rtlCol="0">
            <a:spAutoFit/>
          </a:bodyPr>
          <a:lstStyle/>
          <a:p>
            <a:pPr algn="ctr"/>
            <a:r>
              <a:rPr lang="en-US" altLang="zh-CN" sz="400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rPr>
              <a:t>2</a:t>
            </a:r>
            <a:endParaRPr lang="zh-CN" altLang="en-US" sz="400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extLst>
      <p:ext uri="{BB962C8B-B14F-4D97-AF65-F5344CB8AC3E}">
        <p14:creationId xmlns:p14="http://schemas.microsoft.com/office/powerpoint/2010/main" val="182316386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0-#ppt_w/2"/>
                                          </p:val>
                                        </p:tav>
                                        <p:tav tm="100000">
                                          <p:val>
                                            <p:strVal val="#ppt_x"/>
                                          </p:val>
                                        </p:tav>
                                      </p:tavLst>
                                    </p:anim>
                                    <p:anim calcmode="lin" valueType="num">
                                      <p:cBhvr additive="base">
                                        <p:cTn id="16" dur="500" fill="hold"/>
                                        <p:tgtEl>
                                          <p:spTgt spid="28"/>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p:bldP spid="2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4">
            <a:extLst>
              <a:ext uri="{FF2B5EF4-FFF2-40B4-BE49-F238E27FC236}">
                <a16:creationId xmlns:a16="http://schemas.microsoft.com/office/drawing/2014/main" id="{D5A632E9-F954-40E9-BC93-3CD50DDECF6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9896" y="1007660"/>
            <a:ext cx="9970541" cy="5613540"/>
          </a:xfrm>
          <a:prstGeom prst="rect">
            <a:avLst/>
          </a:prstGeom>
          <a:effectLst>
            <a:outerShdw blurRad="50800" dist="50800" dir="2700000" algn="tl" rotWithShape="0">
              <a:prstClr val="black">
                <a:alpha val="30000"/>
              </a:prstClr>
            </a:outerShdw>
          </a:effectLst>
        </p:spPr>
      </p:pic>
      <p:sp>
        <p:nvSpPr>
          <p:cNvPr id="16" name="TextBox 8">
            <a:extLst>
              <a:ext uri="{FF2B5EF4-FFF2-40B4-BE49-F238E27FC236}">
                <a16:creationId xmlns:a16="http://schemas.microsoft.com/office/drawing/2014/main" id="{0CF138C9-40ED-4F51-A7B0-3C3BA2BDA00E}"/>
              </a:ext>
            </a:extLst>
          </p:cNvPr>
          <p:cNvSpPr txBox="1"/>
          <p:nvPr/>
        </p:nvSpPr>
        <p:spPr>
          <a:xfrm>
            <a:off x="731520" y="1837386"/>
            <a:ext cx="7672647" cy="4247317"/>
          </a:xfrm>
          <a:prstGeom prst="rect">
            <a:avLst/>
          </a:prstGeom>
          <a:noFill/>
        </p:spPr>
        <p:txBody>
          <a:bodyPr wrap="square">
            <a:spAutoFit/>
          </a:bodyPr>
          <a:lstStyle/>
          <a:p>
            <a:pPr>
              <a:lnSpc>
                <a:spcPct val="150000"/>
              </a:lnSpc>
            </a:pPr>
            <a:r>
              <a:rPr lang="zh-CN" altLang="en-US" sz="1200" dirty="0"/>
              <a:t>分部工程是汇总一个阶段分项工程的总量。分部工程的</a:t>
            </a:r>
            <a:r>
              <a:rPr lang="zh-CN" altLang="en-US" sz="1200" dirty="0" smtClean="0"/>
              <a:t>质量完全</a:t>
            </a:r>
            <a:r>
              <a:rPr lang="zh-CN" altLang="en-US" sz="1200" dirty="0"/>
              <a:t>取决于分项工程的质量。</a:t>
            </a:r>
            <a:r>
              <a:rPr lang="en-US" altLang="zh-CN" sz="1200" dirty="0"/>
              <a:t>《</a:t>
            </a:r>
            <a:r>
              <a:rPr lang="zh-CN" altLang="en-US" sz="1200" dirty="0"/>
              <a:t>建筑工程施工质量验收统一标准</a:t>
            </a:r>
            <a:r>
              <a:rPr lang="en-US" altLang="zh-CN" sz="1200" dirty="0" smtClean="0"/>
              <a:t>》</a:t>
            </a:r>
            <a:r>
              <a:rPr lang="zh-CN" altLang="en-US" sz="1200" dirty="0" smtClean="0"/>
              <a:t>规定</a:t>
            </a:r>
            <a:r>
              <a:rPr lang="zh-CN" altLang="en-US" sz="1200" dirty="0"/>
              <a:t>：</a:t>
            </a:r>
          </a:p>
          <a:p>
            <a:pPr>
              <a:lnSpc>
                <a:spcPct val="150000"/>
              </a:lnSpc>
            </a:pPr>
            <a:r>
              <a:rPr lang="zh-CN" altLang="en-US" sz="1200" dirty="0"/>
              <a:t>（</a:t>
            </a:r>
            <a:r>
              <a:rPr lang="en-US" altLang="zh-CN" sz="1200" dirty="0"/>
              <a:t>1</a:t>
            </a:r>
            <a:r>
              <a:rPr lang="zh-CN" altLang="en-US" sz="1200" dirty="0"/>
              <a:t>）分部工程的划分应按专业性质、建筑部位确定。建筑工程（构筑物）是由</a:t>
            </a:r>
            <a:r>
              <a:rPr lang="zh-CN" altLang="en-US" sz="1200" dirty="0" smtClean="0"/>
              <a:t>土建工程</a:t>
            </a:r>
            <a:r>
              <a:rPr lang="zh-CN" altLang="en-US" sz="1200" dirty="0"/>
              <a:t>和建筑设备安装工程共同组成的。建筑工程可分为地基与基础、主体结构、</a:t>
            </a:r>
            <a:r>
              <a:rPr lang="zh-CN" altLang="en-US" sz="1200" dirty="0" smtClean="0"/>
              <a:t>建筑装饰</a:t>
            </a:r>
            <a:r>
              <a:rPr lang="zh-CN" altLang="en-US" sz="1200" dirty="0"/>
              <a:t>装修、建筑屋面、建筑给水排水及采暖、建筑电气、智能建筑、通风与空调、</a:t>
            </a:r>
            <a:r>
              <a:rPr lang="zh-CN" altLang="en-US" sz="1200" dirty="0" smtClean="0"/>
              <a:t>电梯</a:t>
            </a:r>
            <a:r>
              <a:rPr lang="zh-CN" altLang="en-US" sz="1200" dirty="0"/>
              <a:t>九个分部。</a:t>
            </a:r>
          </a:p>
          <a:p>
            <a:pPr>
              <a:lnSpc>
                <a:spcPct val="150000"/>
              </a:lnSpc>
            </a:pPr>
            <a:r>
              <a:rPr lang="zh-CN" altLang="en-US" sz="1200" dirty="0"/>
              <a:t>（</a:t>
            </a:r>
            <a:r>
              <a:rPr lang="en-US" altLang="zh-CN" sz="1200" dirty="0"/>
              <a:t>2</a:t>
            </a:r>
            <a:r>
              <a:rPr lang="zh-CN" altLang="en-US" sz="1200" dirty="0"/>
              <a:t>）当分部工程较大或较复杂时，可按材料种类、施工特点、施工程序、专业</a:t>
            </a:r>
            <a:r>
              <a:rPr lang="zh-CN" altLang="en-US" sz="1200" dirty="0" smtClean="0"/>
              <a:t>系统及</a:t>
            </a:r>
            <a:r>
              <a:rPr lang="zh-CN" altLang="en-US" sz="1200" dirty="0"/>
              <a:t>类别等划分为若干子分部工程</a:t>
            </a:r>
            <a:r>
              <a:rPr lang="zh-CN" altLang="en-US" sz="1200" dirty="0" smtClean="0"/>
              <a:t>。随着</a:t>
            </a:r>
            <a:r>
              <a:rPr lang="zh-CN" altLang="en-US" sz="1200" dirty="0"/>
              <a:t>人们对建筑物使用功能要求越来越高，建筑物相同部位的设计多样化，</a:t>
            </a:r>
            <a:r>
              <a:rPr lang="zh-CN" altLang="en-US" sz="1200" dirty="0" smtClean="0"/>
              <a:t>建筑物</a:t>
            </a:r>
            <a:r>
              <a:rPr lang="zh-CN" altLang="en-US" sz="1200" dirty="0"/>
              <a:t>内部设施的多样化，“四新”的推广使用，按专业性质、建筑部位来划分分部工程</a:t>
            </a:r>
            <a:r>
              <a:rPr lang="zh-CN" altLang="en-US" sz="1200" dirty="0" smtClean="0"/>
              <a:t>已远远</a:t>
            </a:r>
            <a:r>
              <a:rPr lang="zh-CN" altLang="en-US" sz="1200" dirty="0"/>
              <a:t>不能适应发展的要求，子分部工程的划分可按相近工作内容和系统划分。较小</a:t>
            </a:r>
            <a:r>
              <a:rPr lang="zh-CN" altLang="en-US" sz="1200" dirty="0" smtClean="0"/>
              <a:t>的工程项目</a:t>
            </a:r>
            <a:r>
              <a:rPr lang="zh-CN" altLang="en-US" sz="1200" dirty="0"/>
              <a:t>也可以不进行子分部工程的划分。</a:t>
            </a:r>
          </a:p>
          <a:p>
            <a:pPr>
              <a:lnSpc>
                <a:spcPct val="150000"/>
              </a:lnSpc>
            </a:pPr>
            <a:r>
              <a:rPr lang="zh-CN" altLang="en-US" sz="1200" dirty="0" smtClean="0"/>
              <a:t>建筑</a:t>
            </a:r>
            <a:r>
              <a:rPr lang="zh-CN" altLang="en-US" sz="1200" dirty="0"/>
              <a:t>与结构中分部工程界定说明如下：</a:t>
            </a:r>
          </a:p>
          <a:p>
            <a:pPr>
              <a:lnSpc>
                <a:spcPct val="150000"/>
              </a:lnSpc>
            </a:pPr>
            <a:r>
              <a:rPr lang="zh-CN" altLang="en-US" sz="1200" dirty="0"/>
              <a:t>（</a:t>
            </a:r>
            <a:r>
              <a:rPr lang="en-US" altLang="zh-CN" sz="1200" dirty="0"/>
              <a:t>1</a:t>
            </a:r>
            <a:r>
              <a:rPr lang="zh-CN" altLang="en-US" sz="1200" dirty="0"/>
              <a:t>）主体与地基基础：无地下室以</a:t>
            </a:r>
            <a:r>
              <a:rPr lang="en-US" altLang="zh-CN" sz="1200" dirty="0"/>
              <a:t>±0.00 </a:t>
            </a:r>
            <a:r>
              <a:rPr lang="zh-CN" altLang="en-US" sz="1200" dirty="0"/>
              <a:t>或防潮层为界；有地下室以首层地面下结</a:t>
            </a:r>
          </a:p>
          <a:p>
            <a:pPr>
              <a:lnSpc>
                <a:spcPct val="150000"/>
              </a:lnSpc>
            </a:pPr>
            <a:r>
              <a:rPr lang="zh-CN" altLang="en-US" sz="1200" dirty="0"/>
              <a:t>构（楼板）为界；桩基以承台梁上皮为界。</a:t>
            </a:r>
          </a:p>
          <a:p>
            <a:pPr>
              <a:lnSpc>
                <a:spcPct val="150000"/>
              </a:lnSpc>
            </a:pPr>
            <a:r>
              <a:rPr lang="zh-CN" altLang="en-US" sz="1200" dirty="0"/>
              <a:t>（</a:t>
            </a:r>
            <a:r>
              <a:rPr lang="en-US" altLang="zh-CN" sz="1200" dirty="0"/>
              <a:t>2</a:t>
            </a:r>
            <a:r>
              <a:rPr lang="zh-CN" altLang="en-US" sz="1200" dirty="0"/>
              <a:t>）主体与装饰装修：砌筑、焊接连接纳入主体结构分部工程；铁钉、螺丝、胶粘</a:t>
            </a:r>
          </a:p>
          <a:p>
            <a:pPr>
              <a:lnSpc>
                <a:spcPct val="150000"/>
              </a:lnSpc>
            </a:pPr>
            <a:r>
              <a:rPr lang="zh-CN" altLang="en-US" sz="1200" dirty="0"/>
              <a:t>连接纳入装饰装修分部工程。</a:t>
            </a:r>
          </a:p>
          <a:p>
            <a:pPr>
              <a:lnSpc>
                <a:spcPct val="150000"/>
              </a:lnSpc>
            </a:pPr>
            <a:r>
              <a:rPr lang="zh-CN" altLang="en-US" sz="1200" dirty="0"/>
              <a:t>（</a:t>
            </a:r>
            <a:r>
              <a:rPr lang="en-US" altLang="zh-CN" sz="1200" dirty="0"/>
              <a:t>3</a:t>
            </a:r>
            <a:r>
              <a:rPr lang="zh-CN" altLang="en-US" sz="1200" dirty="0"/>
              <a:t>）地基基础与装饰装修：以室内地面基层下皮为界。</a:t>
            </a:r>
          </a:p>
        </p:txBody>
      </p:sp>
      <p:pic>
        <p:nvPicPr>
          <p:cNvPr id="20" name="Picture 395">
            <a:extLst>
              <a:ext uri="{FF2B5EF4-FFF2-40B4-BE49-F238E27FC236}">
                <a16:creationId xmlns:a16="http://schemas.microsoft.com/office/drawing/2014/main" id="{433F5A64-3438-4F9B-A199-366873741CA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01275" y="2415720"/>
            <a:ext cx="3273499" cy="4251648"/>
          </a:xfrm>
          <a:prstGeom prst="rect">
            <a:avLst/>
          </a:prstGeom>
          <a:effectLst/>
        </p:spPr>
      </p:pic>
      <p:sp>
        <p:nvSpPr>
          <p:cNvPr id="9" name="矩形 8"/>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10" name="组合 9"/>
          <p:cNvGrpSpPr/>
          <p:nvPr/>
        </p:nvGrpSpPr>
        <p:grpSpPr>
          <a:xfrm>
            <a:off x="432179" y="434454"/>
            <a:ext cx="11327642" cy="725606"/>
            <a:chOff x="464024" y="434454"/>
            <a:chExt cx="11327642" cy="725606"/>
          </a:xfrm>
        </p:grpSpPr>
        <p:grpSp>
          <p:nvGrpSpPr>
            <p:cNvPr id="11" name="组合 10"/>
            <p:cNvGrpSpPr/>
            <p:nvPr/>
          </p:nvGrpSpPr>
          <p:grpSpPr>
            <a:xfrm>
              <a:off x="464024" y="434454"/>
              <a:ext cx="725606" cy="725606"/>
              <a:chOff x="286603" y="417644"/>
              <a:chExt cx="725606" cy="725606"/>
            </a:xfrm>
          </p:grpSpPr>
          <p:sp>
            <p:nvSpPr>
              <p:cNvPr id="14" name="矩形 13"/>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5" name="矩形 14"/>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7188186" cy="584775"/>
            </a:xfrm>
            <a:prstGeom prst="rect">
              <a:avLst/>
            </a:prstGeom>
          </p:spPr>
          <p:txBody>
            <a:bodyPr wrap="none">
              <a:spAutoFit/>
            </a:bodyPr>
            <a:lstStyle/>
            <a:p>
              <a:pPr>
                <a:spcAft>
                  <a:spcPts val="0"/>
                </a:spcAft>
                <a:tabLst>
                  <a:tab pos="2222500" algn="l"/>
                  <a:tab pos="3667125" algn="l"/>
                </a:tabLst>
              </a:pPr>
              <a:r>
                <a:rPr lang="zh-CN" altLang="en-US" sz="3200" b="1" dirty="0"/>
                <a:t>一、分项工程和分项工程检验批的划分</a:t>
              </a:r>
              <a:endParaRPr lang="zh-CN" altLang="zh-CN" sz="3200" b="1"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13" name="直接连接符 12"/>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1823672" y="1493517"/>
            <a:ext cx="3647152" cy="369332"/>
          </a:xfrm>
          <a:prstGeom prst="rect">
            <a:avLst/>
          </a:prstGeom>
        </p:spPr>
        <p:txBody>
          <a:bodyPr wrap="none">
            <a:spAutoFit/>
          </a:bodyPr>
          <a:lstStyle/>
          <a:p>
            <a:r>
              <a:rPr lang="zh-CN" altLang="en-US" dirty="0">
                <a:solidFill>
                  <a:srgbClr val="0070C0"/>
                </a:solidFill>
              </a:rPr>
              <a:t>一、分部工程和子分部工程的划分</a:t>
            </a:r>
          </a:p>
        </p:txBody>
      </p:sp>
    </p:spTree>
    <p:extLst>
      <p:ext uri="{BB962C8B-B14F-4D97-AF65-F5344CB8AC3E}">
        <p14:creationId xmlns:p14="http://schemas.microsoft.com/office/powerpoint/2010/main" val="416545132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1000" fill="hold"/>
                                        <p:tgtEl>
                                          <p:spTgt spid="17"/>
                                        </p:tgtEl>
                                        <p:attrNameLst>
                                          <p:attrName>ppt_w</p:attrName>
                                        </p:attrNameLst>
                                      </p:cBhvr>
                                      <p:tavLst>
                                        <p:tav tm="0">
                                          <p:val>
                                            <p:strVal val="#ppt_w*0.70"/>
                                          </p:val>
                                        </p:tav>
                                        <p:tav tm="100000">
                                          <p:val>
                                            <p:strVal val="#ppt_w"/>
                                          </p:val>
                                        </p:tav>
                                      </p:tavLst>
                                    </p:anim>
                                    <p:anim calcmode="lin" valueType="num">
                                      <p:cBhvr>
                                        <p:cTn id="15" dur="1000" fill="hold"/>
                                        <p:tgtEl>
                                          <p:spTgt spid="17"/>
                                        </p:tgtEl>
                                        <p:attrNameLst>
                                          <p:attrName>ppt_h</p:attrName>
                                        </p:attrNameLst>
                                      </p:cBhvr>
                                      <p:tavLst>
                                        <p:tav tm="0">
                                          <p:val>
                                            <p:strVal val="#ppt_h"/>
                                          </p:val>
                                        </p:tav>
                                        <p:tav tm="100000">
                                          <p:val>
                                            <p:strVal val="#ppt_h"/>
                                          </p:val>
                                        </p:tav>
                                      </p:tavLst>
                                    </p:anim>
                                    <p:animEffect transition="in" filter="fade">
                                      <p:cBhvr>
                                        <p:cTn id="16" dur="10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iterate type="lt">
                                    <p:tmPct val="10000"/>
                                  </p:iterate>
                                  <p:childTnLst>
                                    <p:set>
                                      <p:cBhvr>
                                        <p:cTn id="20" dur="1" fill="hold">
                                          <p:stCondLst>
                                            <p:cond delay="0"/>
                                          </p:stCondLst>
                                        </p:cTn>
                                        <p:tgtEl>
                                          <p:spTgt spid="16"/>
                                        </p:tgtEl>
                                        <p:attrNameLst>
                                          <p:attrName>style.visibility</p:attrName>
                                        </p:attrNameLst>
                                      </p:cBhvr>
                                      <p:to>
                                        <p:strVal val="visible"/>
                                      </p:to>
                                    </p:set>
                                    <p:animEffect transition="in" filter="barn(inVertical)">
                                      <p:cBhvr>
                                        <p:cTn id="21"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5743880" cy="646331"/>
            </a:xfrm>
            <a:prstGeom prst="rect">
              <a:avLst/>
            </a:prstGeom>
          </p:spPr>
          <p:txBody>
            <a:bodyPr wrap="none">
              <a:spAutoFit/>
            </a:bodyPr>
            <a:lstStyle/>
            <a:p>
              <a:pPr>
                <a:spcAft>
                  <a:spcPts val="0"/>
                </a:spcAft>
                <a:tabLst>
                  <a:tab pos="2222500" algn="l"/>
                  <a:tab pos="3667125" algn="l"/>
                </a:tabLst>
              </a:pPr>
              <a:r>
                <a:rPr lang="zh-CN" altLang="en-US" sz="3600" b="1" dirty="0"/>
                <a:t>二、分部子分部工程的验收</a:t>
              </a:r>
              <a:endParaRPr lang="zh-CN" altLang="zh-CN" sz="3500" b="1"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871182" y="1269270"/>
            <a:ext cx="5314275" cy="461665"/>
          </a:xfrm>
          <a:prstGeom prst="rect">
            <a:avLst/>
          </a:prstGeom>
        </p:spPr>
        <p:txBody>
          <a:bodyPr wrap="none">
            <a:spAutoFit/>
          </a:bodyPr>
          <a:lstStyle/>
          <a:p>
            <a:pPr>
              <a:lnSpc>
                <a:spcPct val="150000"/>
              </a:lnSpc>
            </a:pPr>
            <a:r>
              <a:rPr lang="zh-CN" altLang="en-US" sz="1600"/>
              <a:t>分部（子分部）工程质量验收合格应符合下列四条规定：</a:t>
            </a:r>
          </a:p>
        </p:txBody>
      </p:sp>
      <p:sp>
        <p:nvSpPr>
          <p:cNvPr id="8" name="矩形 7"/>
          <p:cNvSpPr/>
          <p:nvPr/>
        </p:nvSpPr>
        <p:spPr>
          <a:xfrm>
            <a:off x="871182" y="1832872"/>
            <a:ext cx="9196647" cy="461665"/>
          </a:xfrm>
          <a:prstGeom prst="rect">
            <a:avLst/>
          </a:prstGeom>
        </p:spPr>
        <p:txBody>
          <a:bodyPr wrap="square">
            <a:spAutoFit/>
          </a:bodyPr>
          <a:lstStyle/>
          <a:p>
            <a:pPr>
              <a:lnSpc>
                <a:spcPct val="150000"/>
              </a:lnSpc>
            </a:pPr>
            <a:r>
              <a:rPr lang="zh-CN" altLang="en-US" sz="1600" dirty="0"/>
              <a:t>（</a:t>
            </a:r>
            <a:r>
              <a:rPr lang="en-US" altLang="zh-CN" sz="1600" dirty="0"/>
              <a:t>1</a:t>
            </a:r>
            <a:r>
              <a:rPr lang="zh-CN" altLang="en-US" sz="1600" dirty="0"/>
              <a:t>）分部（子分部）工程所含分项工程的质量均应验收合格。</a:t>
            </a:r>
          </a:p>
        </p:txBody>
      </p:sp>
      <p:sp>
        <p:nvSpPr>
          <p:cNvPr id="9" name="矩形 8"/>
          <p:cNvSpPr/>
          <p:nvPr/>
        </p:nvSpPr>
        <p:spPr>
          <a:xfrm>
            <a:off x="1627639" y="2425705"/>
            <a:ext cx="10266302" cy="461665"/>
          </a:xfrm>
          <a:prstGeom prst="rect">
            <a:avLst/>
          </a:prstGeom>
        </p:spPr>
        <p:txBody>
          <a:bodyPr wrap="square">
            <a:spAutoFit/>
          </a:bodyPr>
          <a:lstStyle/>
          <a:p>
            <a:pPr>
              <a:lnSpc>
                <a:spcPct val="150000"/>
              </a:lnSpc>
            </a:pPr>
            <a:r>
              <a:rPr lang="zh-CN" altLang="en-US" sz="1600" dirty="0"/>
              <a:t>①要求分部（子分部）工程所含各分项工程施工均已完成；核查每个分项工程</a:t>
            </a:r>
            <a:r>
              <a:rPr lang="zh-CN" altLang="en-US" sz="1600" dirty="0" smtClean="0"/>
              <a:t>验收是否</a:t>
            </a:r>
            <a:r>
              <a:rPr lang="zh-CN" altLang="en-US" sz="1600" dirty="0"/>
              <a:t>正确</a:t>
            </a:r>
          </a:p>
        </p:txBody>
      </p:sp>
      <p:sp>
        <p:nvSpPr>
          <p:cNvPr id="13" name="矩形 12"/>
          <p:cNvSpPr/>
          <p:nvPr/>
        </p:nvSpPr>
        <p:spPr>
          <a:xfrm>
            <a:off x="1640377" y="3112912"/>
            <a:ext cx="10551623" cy="461665"/>
          </a:xfrm>
          <a:prstGeom prst="rect">
            <a:avLst/>
          </a:prstGeom>
        </p:spPr>
        <p:txBody>
          <a:bodyPr wrap="square">
            <a:spAutoFit/>
          </a:bodyPr>
          <a:lstStyle/>
          <a:p>
            <a:pPr>
              <a:lnSpc>
                <a:spcPct val="150000"/>
              </a:lnSpc>
            </a:pPr>
            <a:r>
              <a:rPr lang="zh-CN" altLang="en-US" sz="1600" dirty="0"/>
              <a:t>②注意查对所含分项工程归纳整理有无漏缺，各分项工程划分是否正确，有无</a:t>
            </a:r>
            <a:r>
              <a:rPr lang="zh-CN" altLang="en-US" sz="1600" dirty="0" smtClean="0"/>
              <a:t>分项工程</a:t>
            </a:r>
            <a:r>
              <a:rPr lang="zh-CN" altLang="en-US" sz="1600" dirty="0"/>
              <a:t>没有进行验收。</a:t>
            </a:r>
          </a:p>
        </p:txBody>
      </p:sp>
      <p:sp>
        <p:nvSpPr>
          <p:cNvPr id="14" name="矩形 13"/>
          <p:cNvSpPr/>
          <p:nvPr/>
        </p:nvSpPr>
        <p:spPr>
          <a:xfrm>
            <a:off x="1627639" y="3676514"/>
            <a:ext cx="5314275" cy="461665"/>
          </a:xfrm>
          <a:prstGeom prst="rect">
            <a:avLst/>
          </a:prstGeom>
        </p:spPr>
        <p:txBody>
          <a:bodyPr wrap="none">
            <a:spAutoFit/>
          </a:bodyPr>
          <a:lstStyle/>
          <a:p>
            <a:pPr>
              <a:lnSpc>
                <a:spcPct val="150000"/>
              </a:lnSpc>
            </a:pPr>
            <a:r>
              <a:rPr lang="zh-CN" altLang="en-US" sz="1600" dirty="0"/>
              <a:t>③注意检查各分项工程是否均按规定通过了合格质量验收</a:t>
            </a:r>
          </a:p>
        </p:txBody>
      </p:sp>
    </p:spTree>
    <p:extLst>
      <p:ext uri="{BB962C8B-B14F-4D97-AF65-F5344CB8AC3E}">
        <p14:creationId xmlns:p14="http://schemas.microsoft.com/office/powerpoint/2010/main" val="20863199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5743880" cy="646331"/>
            </a:xfrm>
            <a:prstGeom prst="rect">
              <a:avLst/>
            </a:prstGeom>
          </p:spPr>
          <p:txBody>
            <a:bodyPr wrap="none">
              <a:spAutoFit/>
            </a:bodyPr>
            <a:lstStyle/>
            <a:p>
              <a:pPr>
                <a:spcAft>
                  <a:spcPts val="0"/>
                </a:spcAft>
                <a:tabLst>
                  <a:tab pos="2222500" algn="l"/>
                  <a:tab pos="3667125" algn="l"/>
                </a:tabLst>
              </a:pPr>
              <a:r>
                <a:rPr lang="zh-CN" altLang="en-US" sz="3600" b="1" dirty="0"/>
                <a:t>二、分部子分部工程的验收</a:t>
              </a:r>
              <a:endParaRPr lang="zh-CN" altLang="zh-CN" sz="3500" b="1"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871182" y="1269270"/>
            <a:ext cx="5314275" cy="461665"/>
          </a:xfrm>
          <a:prstGeom prst="rect">
            <a:avLst/>
          </a:prstGeom>
        </p:spPr>
        <p:txBody>
          <a:bodyPr wrap="none">
            <a:spAutoFit/>
          </a:bodyPr>
          <a:lstStyle/>
          <a:p>
            <a:pPr>
              <a:lnSpc>
                <a:spcPct val="150000"/>
              </a:lnSpc>
            </a:pPr>
            <a:r>
              <a:rPr lang="zh-CN" altLang="en-US" sz="1600"/>
              <a:t>分部（子分部）工程质量验收合格应符合下列四条规定：</a:t>
            </a:r>
          </a:p>
        </p:txBody>
      </p:sp>
      <p:sp>
        <p:nvSpPr>
          <p:cNvPr id="15" name="矩形 14"/>
          <p:cNvSpPr/>
          <p:nvPr/>
        </p:nvSpPr>
        <p:spPr>
          <a:xfrm>
            <a:off x="932256" y="2251661"/>
            <a:ext cx="2545890" cy="461665"/>
          </a:xfrm>
          <a:prstGeom prst="rect">
            <a:avLst/>
          </a:prstGeom>
        </p:spPr>
        <p:txBody>
          <a:bodyPr wrap="none">
            <a:spAutoFit/>
          </a:bodyPr>
          <a:lstStyle/>
          <a:p>
            <a:pPr>
              <a:lnSpc>
                <a:spcPct val="150000"/>
              </a:lnSpc>
            </a:pPr>
            <a:r>
              <a:rPr lang="zh-CN" altLang="en-US" sz="1600" dirty="0"/>
              <a:t>（</a:t>
            </a:r>
            <a:r>
              <a:rPr lang="en-US" altLang="zh-CN" sz="1600" dirty="0"/>
              <a:t>2</a:t>
            </a:r>
            <a:r>
              <a:rPr lang="zh-CN" altLang="en-US" sz="1600" dirty="0"/>
              <a:t>）质量控制资料应完整</a:t>
            </a:r>
          </a:p>
        </p:txBody>
      </p:sp>
      <p:sp>
        <p:nvSpPr>
          <p:cNvPr id="17" name="矩形 16"/>
          <p:cNvSpPr/>
          <p:nvPr/>
        </p:nvSpPr>
        <p:spPr>
          <a:xfrm>
            <a:off x="1497234" y="2909460"/>
            <a:ext cx="5519460" cy="461665"/>
          </a:xfrm>
          <a:prstGeom prst="rect">
            <a:avLst/>
          </a:prstGeom>
        </p:spPr>
        <p:txBody>
          <a:bodyPr wrap="none">
            <a:spAutoFit/>
          </a:bodyPr>
          <a:lstStyle/>
          <a:p>
            <a:pPr>
              <a:lnSpc>
                <a:spcPct val="150000"/>
              </a:lnSpc>
            </a:pPr>
            <a:r>
              <a:rPr lang="zh-CN" altLang="en-US" sz="1600" dirty="0"/>
              <a:t>①核查和归纳各检验批的验收记录资料，查对其是否完整。</a:t>
            </a:r>
          </a:p>
        </p:txBody>
      </p:sp>
      <p:sp>
        <p:nvSpPr>
          <p:cNvPr id="21" name="矩形 20"/>
          <p:cNvSpPr/>
          <p:nvPr/>
        </p:nvSpPr>
        <p:spPr>
          <a:xfrm>
            <a:off x="1497234" y="3559770"/>
            <a:ext cx="9750011" cy="461665"/>
          </a:xfrm>
          <a:prstGeom prst="rect">
            <a:avLst/>
          </a:prstGeom>
        </p:spPr>
        <p:txBody>
          <a:bodyPr wrap="square">
            <a:spAutoFit/>
          </a:bodyPr>
          <a:lstStyle/>
          <a:p>
            <a:pPr>
              <a:lnSpc>
                <a:spcPct val="150000"/>
              </a:lnSpc>
            </a:pPr>
            <a:r>
              <a:rPr lang="zh-CN" altLang="en-US" sz="1600" dirty="0"/>
              <a:t>②检验批验收时，要求检验批资料准确完整后，方能对其开展验收。</a:t>
            </a:r>
          </a:p>
        </p:txBody>
      </p:sp>
      <p:sp>
        <p:nvSpPr>
          <p:cNvPr id="23" name="矩形 22"/>
          <p:cNvSpPr/>
          <p:nvPr/>
        </p:nvSpPr>
        <p:spPr>
          <a:xfrm>
            <a:off x="1497234" y="4182324"/>
            <a:ext cx="6096000" cy="461665"/>
          </a:xfrm>
          <a:prstGeom prst="rect">
            <a:avLst/>
          </a:prstGeom>
        </p:spPr>
        <p:txBody>
          <a:bodyPr>
            <a:spAutoFit/>
          </a:bodyPr>
          <a:lstStyle/>
          <a:p>
            <a:pPr>
              <a:lnSpc>
                <a:spcPct val="150000"/>
              </a:lnSpc>
            </a:pPr>
            <a:r>
              <a:rPr lang="zh-CN" altLang="en-US" sz="1600" dirty="0"/>
              <a:t>③注意核对各种资料的内容、数据及验收人员签字的规范性。</a:t>
            </a:r>
          </a:p>
        </p:txBody>
      </p:sp>
    </p:spTree>
    <p:extLst>
      <p:ext uri="{BB962C8B-B14F-4D97-AF65-F5344CB8AC3E}">
        <p14:creationId xmlns:p14="http://schemas.microsoft.com/office/powerpoint/2010/main" val="144182625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5743880" cy="646331"/>
            </a:xfrm>
            <a:prstGeom prst="rect">
              <a:avLst/>
            </a:prstGeom>
          </p:spPr>
          <p:txBody>
            <a:bodyPr wrap="none">
              <a:spAutoFit/>
            </a:bodyPr>
            <a:lstStyle/>
            <a:p>
              <a:pPr>
                <a:spcAft>
                  <a:spcPts val="0"/>
                </a:spcAft>
                <a:tabLst>
                  <a:tab pos="2222500" algn="l"/>
                  <a:tab pos="3667125" algn="l"/>
                </a:tabLst>
              </a:pPr>
              <a:r>
                <a:rPr lang="zh-CN" altLang="en-US" sz="3600" b="1" dirty="0"/>
                <a:t>二、分部子分部工程的验收</a:t>
              </a:r>
              <a:endParaRPr lang="zh-CN" altLang="zh-CN" sz="3500" b="1"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871182" y="1269270"/>
            <a:ext cx="5314275" cy="461665"/>
          </a:xfrm>
          <a:prstGeom prst="rect">
            <a:avLst/>
          </a:prstGeom>
        </p:spPr>
        <p:txBody>
          <a:bodyPr wrap="none">
            <a:spAutoFit/>
          </a:bodyPr>
          <a:lstStyle/>
          <a:p>
            <a:pPr>
              <a:lnSpc>
                <a:spcPct val="150000"/>
              </a:lnSpc>
            </a:pPr>
            <a:r>
              <a:rPr lang="zh-CN" altLang="en-US" sz="1600"/>
              <a:t>分部（子分部）工程质量验收合格应符合下列四条规定：</a:t>
            </a:r>
          </a:p>
        </p:txBody>
      </p:sp>
      <p:sp>
        <p:nvSpPr>
          <p:cNvPr id="22" name="矩形 21"/>
          <p:cNvSpPr/>
          <p:nvPr/>
        </p:nvSpPr>
        <p:spPr>
          <a:xfrm>
            <a:off x="648573" y="2273634"/>
            <a:ext cx="10815313" cy="830997"/>
          </a:xfrm>
          <a:prstGeom prst="rect">
            <a:avLst/>
          </a:prstGeom>
        </p:spPr>
        <p:txBody>
          <a:bodyPr wrap="square">
            <a:spAutoFit/>
          </a:bodyPr>
          <a:lstStyle/>
          <a:p>
            <a:pPr>
              <a:lnSpc>
                <a:spcPct val="150000"/>
              </a:lnSpc>
            </a:pPr>
            <a:r>
              <a:rPr lang="zh-CN" altLang="en-US" sz="1600" dirty="0"/>
              <a:t>（</a:t>
            </a:r>
            <a:r>
              <a:rPr lang="en-US" altLang="zh-CN" sz="1600" dirty="0"/>
              <a:t>3</a:t>
            </a:r>
            <a:r>
              <a:rPr lang="zh-CN" altLang="en-US" sz="1600" dirty="0"/>
              <a:t>）地基与基础、主体结构和设备安装等分部工程有关安全、节能、环境保护和</a:t>
            </a:r>
            <a:r>
              <a:rPr lang="zh-CN" altLang="en-US" sz="1600" dirty="0" smtClean="0"/>
              <a:t>主要</a:t>
            </a:r>
            <a:r>
              <a:rPr lang="zh-CN" altLang="en-US" sz="1600" dirty="0"/>
              <a:t>使用功能的抽样检验结果应符合相应规定。</a:t>
            </a:r>
          </a:p>
        </p:txBody>
      </p:sp>
      <p:sp>
        <p:nvSpPr>
          <p:cNvPr id="31" name="矩形 30"/>
          <p:cNvSpPr/>
          <p:nvPr/>
        </p:nvSpPr>
        <p:spPr>
          <a:xfrm>
            <a:off x="1157785" y="3078259"/>
            <a:ext cx="10319997" cy="461665"/>
          </a:xfrm>
          <a:prstGeom prst="rect">
            <a:avLst/>
          </a:prstGeom>
        </p:spPr>
        <p:txBody>
          <a:bodyPr wrap="square">
            <a:spAutoFit/>
          </a:bodyPr>
          <a:lstStyle/>
          <a:p>
            <a:pPr>
              <a:lnSpc>
                <a:spcPct val="150000"/>
              </a:lnSpc>
            </a:pPr>
            <a:r>
              <a:rPr lang="zh-CN" altLang="en-US" sz="1600" dirty="0"/>
              <a:t>①检查各规范中规定的检测项目是否都进行了测试，不能进行测试的项目应该</a:t>
            </a:r>
            <a:r>
              <a:rPr lang="zh-CN" altLang="en-US" sz="1600" dirty="0" smtClean="0"/>
              <a:t>说明</a:t>
            </a:r>
            <a:r>
              <a:rPr lang="zh-CN" altLang="en-US" sz="1600" dirty="0"/>
              <a:t>原因。</a:t>
            </a:r>
          </a:p>
        </p:txBody>
      </p:sp>
      <p:sp>
        <p:nvSpPr>
          <p:cNvPr id="33" name="矩形 32"/>
          <p:cNvSpPr/>
          <p:nvPr/>
        </p:nvSpPr>
        <p:spPr>
          <a:xfrm>
            <a:off x="1157785" y="3723556"/>
            <a:ext cx="10319996" cy="461665"/>
          </a:xfrm>
          <a:prstGeom prst="rect">
            <a:avLst/>
          </a:prstGeom>
        </p:spPr>
        <p:txBody>
          <a:bodyPr wrap="square">
            <a:spAutoFit/>
          </a:bodyPr>
          <a:lstStyle/>
          <a:p>
            <a:pPr>
              <a:lnSpc>
                <a:spcPct val="150000"/>
              </a:lnSpc>
            </a:pPr>
            <a:r>
              <a:rPr lang="zh-CN" altLang="en-US" sz="1600" dirty="0"/>
              <a:t>②查阅各项检验报告（记录），核查有关抽样方案、测试内容、检测结果等是否</a:t>
            </a:r>
            <a:r>
              <a:rPr lang="zh-CN" altLang="en-US" sz="1600" dirty="0" smtClean="0"/>
              <a:t>符合</a:t>
            </a:r>
            <a:r>
              <a:rPr lang="zh-CN" altLang="en-US" sz="1600" dirty="0"/>
              <a:t>有关标准规定。</a:t>
            </a:r>
          </a:p>
        </p:txBody>
      </p:sp>
      <p:sp>
        <p:nvSpPr>
          <p:cNvPr id="34" name="矩形 33"/>
          <p:cNvSpPr/>
          <p:nvPr/>
        </p:nvSpPr>
        <p:spPr>
          <a:xfrm>
            <a:off x="1157785" y="4368853"/>
            <a:ext cx="10669132" cy="461665"/>
          </a:xfrm>
          <a:prstGeom prst="rect">
            <a:avLst/>
          </a:prstGeom>
        </p:spPr>
        <p:txBody>
          <a:bodyPr wrap="square">
            <a:spAutoFit/>
          </a:bodyPr>
          <a:lstStyle/>
          <a:p>
            <a:pPr>
              <a:lnSpc>
                <a:spcPct val="150000"/>
              </a:lnSpc>
            </a:pPr>
            <a:r>
              <a:rPr lang="zh-CN" altLang="en-US" sz="1600" dirty="0"/>
              <a:t>③核查有关检测机构的资质，取样与送样见证人员资格，报告出具单位责任人</a:t>
            </a:r>
            <a:r>
              <a:rPr lang="zh-CN" altLang="en-US" sz="1600" dirty="0" smtClean="0"/>
              <a:t>的签署</a:t>
            </a:r>
            <a:r>
              <a:rPr lang="zh-CN" altLang="en-US" sz="1600" dirty="0"/>
              <a:t>情况是否符合要求。</a:t>
            </a:r>
          </a:p>
        </p:txBody>
      </p:sp>
    </p:spTree>
    <p:extLst>
      <p:ext uri="{BB962C8B-B14F-4D97-AF65-F5344CB8AC3E}">
        <p14:creationId xmlns:p14="http://schemas.microsoft.com/office/powerpoint/2010/main" val="160578016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5743880" cy="646331"/>
            </a:xfrm>
            <a:prstGeom prst="rect">
              <a:avLst/>
            </a:prstGeom>
          </p:spPr>
          <p:txBody>
            <a:bodyPr wrap="none">
              <a:spAutoFit/>
            </a:bodyPr>
            <a:lstStyle/>
            <a:p>
              <a:pPr>
                <a:spcAft>
                  <a:spcPts val="0"/>
                </a:spcAft>
                <a:tabLst>
                  <a:tab pos="2222500" algn="l"/>
                  <a:tab pos="3667125" algn="l"/>
                </a:tabLst>
              </a:pPr>
              <a:r>
                <a:rPr lang="zh-CN" altLang="en-US" sz="3600" b="1" dirty="0"/>
                <a:t>二、分部子分部工程的验收</a:t>
              </a:r>
              <a:endParaRPr lang="zh-CN" altLang="zh-CN" sz="3500" b="1"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871182" y="1269270"/>
            <a:ext cx="5314275" cy="419474"/>
          </a:xfrm>
          <a:prstGeom prst="rect">
            <a:avLst/>
          </a:prstGeom>
        </p:spPr>
        <p:txBody>
          <a:bodyPr wrap="none">
            <a:spAutoFit/>
          </a:bodyPr>
          <a:lstStyle/>
          <a:p>
            <a:pPr>
              <a:lnSpc>
                <a:spcPct val="150000"/>
              </a:lnSpc>
            </a:pPr>
            <a:r>
              <a:rPr lang="zh-CN" altLang="en-US" sz="1600"/>
              <a:t>分部（子分部）工程质量验收合格应符合下列四条规定：</a:t>
            </a:r>
          </a:p>
        </p:txBody>
      </p:sp>
      <p:sp>
        <p:nvSpPr>
          <p:cNvPr id="22" name="矩形 21"/>
          <p:cNvSpPr/>
          <p:nvPr/>
        </p:nvSpPr>
        <p:spPr>
          <a:xfrm>
            <a:off x="648573" y="2273634"/>
            <a:ext cx="10815313" cy="419474"/>
          </a:xfrm>
          <a:prstGeom prst="rect">
            <a:avLst/>
          </a:prstGeom>
        </p:spPr>
        <p:txBody>
          <a:bodyPr wrap="square">
            <a:spAutoFit/>
          </a:bodyPr>
          <a:lstStyle/>
          <a:p>
            <a:pPr>
              <a:lnSpc>
                <a:spcPct val="150000"/>
              </a:lnSpc>
            </a:pPr>
            <a:r>
              <a:rPr lang="zh-CN" altLang="en-US" sz="1600" dirty="0"/>
              <a:t>（</a:t>
            </a:r>
            <a:r>
              <a:rPr lang="en-US" altLang="zh-CN" sz="1600" dirty="0"/>
              <a:t>4</a:t>
            </a:r>
            <a:r>
              <a:rPr lang="zh-CN" altLang="en-US" sz="1600" dirty="0"/>
              <a:t>）观感质量验收应符合要求</a:t>
            </a:r>
          </a:p>
        </p:txBody>
      </p:sp>
      <p:sp>
        <p:nvSpPr>
          <p:cNvPr id="8" name="矩形 7"/>
          <p:cNvSpPr/>
          <p:nvPr/>
        </p:nvSpPr>
        <p:spPr>
          <a:xfrm>
            <a:off x="1249209" y="2913478"/>
            <a:ext cx="10721118" cy="1896801"/>
          </a:xfrm>
          <a:prstGeom prst="rect">
            <a:avLst/>
          </a:prstGeom>
        </p:spPr>
        <p:txBody>
          <a:bodyPr wrap="square">
            <a:spAutoFit/>
          </a:bodyPr>
          <a:lstStyle/>
          <a:p>
            <a:pPr>
              <a:lnSpc>
                <a:spcPct val="150000"/>
              </a:lnSpc>
            </a:pPr>
            <a:r>
              <a:rPr lang="zh-CN" altLang="en-US" sz="1600" dirty="0" smtClean="0"/>
              <a:t>        分部</a:t>
            </a:r>
            <a:r>
              <a:rPr lang="zh-CN" altLang="en-US" sz="1600" dirty="0"/>
              <a:t>（子分部）工程观感质量验收，其检查的内容和质量指标已包含在各个</a:t>
            </a:r>
            <a:r>
              <a:rPr lang="zh-CN" altLang="en-US" sz="1600" dirty="0" smtClean="0"/>
              <a:t>分项工程</a:t>
            </a:r>
            <a:r>
              <a:rPr lang="zh-CN" altLang="en-US" sz="1600" dirty="0"/>
              <a:t>内，对分部工程进行观感质量检查和验收，并不增加新的项目，只不过是转换</a:t>
            </a:r>
            <a:r>
              <a:rPr lang="zh-CN" altLang="en-US" sz="1600" dirty="0" smtClean="0"/>
              <a:t>一下视角</a:t>
            </a:r>
            <a:r>
              <a:rPr lang="zh-CN" altLang="en-US" sz="1600" dirty="0"/>
              <a:t>，采用一种更直观、便捷、快速的方法，对工程质量从外观上做一次重复的、</a:t>
            </a:r>
            <a:r>
              <a:rPr lang="zh-CN" altLang="en-US" sz="1600" dirty="0" smtClean="0"/>
              <a:t>扩大</a:t>
            </a:r>
            <a:r>
              <a:rPr lang="zh-CN" altLang="en-US" sz="1600" dirty="0"/>
              <a:t>的、全面的检查，这是由建筑施工特点所决定的。在进行质量检查时，一定要</a:t>
            </a:r>
            <a:r>
              <a:rPr lang="zh-CN" altLang="en-US" sz="1600" dirty="0" smtClean="0"/>
              <a:t>注意在</a:t>
            </a:r>
            <a:r>
              <a:rPr lang="zh-CN" altLang="en-US" sz="1600" dirty="0"/>
              <a:t>现场将工程的各个部位全部看到，能操作的应实地操作，观察其方便性、灵活性</a:t>
            </a:r>
            <a:r>
              <a:rPr lang="zh-CN" altLang="en-US" sz="1600" dirty="0" smtClean="0"/>
              <a:t>或有效性</a:t>
            </a:r>
            <a:r>
              <a:rPr lang="zh-CN" altLang="en-US" sz="1600" dirty="0"/>
              <a:t>等；能打开观看的应打开观看，全面检查分部（子分部）工程的质量。</a:t>
            </a:r>
          </a:p>
        </p:txBody>
      </p:sp>
    </p:spTree>
    <p:extLst>
      <p:ext uri="{BB962C8B-B14F-4D97-AF65-F5344CB8AC3E}">
        <p14:creationId xmlns:p14="http://schemas.microsoft.com/office/powerpoint/2010/main" val="103910922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3243914561"/>
              </p:ext>
            </p:extLst>
          </p:nvPr>
        </p:nvGraphicFramePr>
        <p:xfrm>
          <a:off x="1180408" y="232755"/>
          <a:ext cx="9892145" cy="6319688"/>
        </p:xfrm>
        <a:graphic>
          <a:graphicData uri="http://schemas.openxmlformats.org/drawingml/2006/table">
            <a:tbl>
              <a:tblPr/>
              <a:tblGrid>
                <a:gridCol w="793724">
                  <a:extLst>
                    <a:ext uri="{9D8B030D-6E8A-4147-A177-3AD203B41FA5}">
                      <a16:colId xmlns:a16="http://schemas.microsoft.com/office/drawing/2014/main" val="2183174343"/>
                    </a:ext>
                  </a:extLst>
                </a:gridCol>
                <a:gridCol w="617341">
                  <a:extLst>
                    <a:ext uri="{9D8B030D-6E8A-4147-A177-3AD203B41FA5}">
                      <a16:colId xmlns:a16="http://schemas.microsoft.com/office/drawing/2014/main" val="2760177488"/>
                    </a:ext>
                  </a:extLst>
                </a:gridCol>
                <a:gridCol w="507100">
                  <a:extLst>
                    <a:ext uri="{9D8B030D-6E8A-4147-A177-3AD203B41FA5}">
                      <a16:colId xmlns:a16="http://schemas.microsoft.com/office/drawing/2014/main" val="4202012113"/>
                    </a:ext>
                  </a:extLst>
                </a:gridCol>
                <a:gridCol w="1881419">
                  <a:extLst>
                    <a:ext uri="{9D8B030D-6E8A-4147-A177-3AD203B41FA5}">
                      <a16:colId xmlns:a16="http://schemas.microsoft.com/office/drawing/2014/main" val="2842291183"/>
                    </a:ext>
                  </a:extLst>
                </a:gridCol>
                <a:gridCol w="1047274">
                  <a:extLst>
                    <a:ext uri="{9D8B030D-6E8A-4147-A177-3AD203B41FA5}">
                      <a16:colId xmlns:a16="http://schemas.microsoft.com/office/drawing/2014/main" val="3470066249"/>
                    </a:ext>
                  </a:extLst>
                </a:gridCol>
                <a:gridCol w="914987">
                  <a:extLst>
                    <a:ext uri="{9D8B030D-6E8A-4147-A177-3AD203B41FA5}">
                      <a16:colId xmlns:a16="http://schemas.microsoft.com/office/drawing/2014/main" val="2394995322"/>
                    </a:ext>
                  </a:extLst>
                </a:gridCol>
                <a:gridCol w="911310">
                  <a:extLst>
                    <a:ext uri="{9D8B030D-6E8A-4147-A177-3AD203B41FA5}">
                      <a16:colId xmlns:a16="http://schemas.microsoft.com/office/drawing/2014/main" val="2899545046"/>
                    </a:ext>
                  </a:extLst>
                </a:gridCol>
                <a:gridCol w="1719735">
                  <a:extLst>
                    <a:ext uri="{9D8B030D-6E8A-4147-A177-3AD203B41FA5}">
                      <a16:colId xmlns:a16="http://schemas.microsoft.com/office/drawing/2014/main" val="4244829509"/>
                    </a:ext>
                  </a:extLst>
                </a:gridCol>
                <a:gridCol w="1499255">
                  <a:extLst>
                    <a:ext uri="{9D8B030D-6E8A-4147-A177-3AD203B41FA5}">
                      <a16:colId xmlns:a16="http://schemas.microsoft.com/office/drawing/2014/main" val="2848835313"/>
                    </a:ext>
                  </a:extLst>
                </a:gridCol>
              </a:tblGrid>
              <a:tr h="257697">
                <a:tc>
                  <a:txBody>
                    <a:bodyPr/>
                    <a:lstStyle/>
                    <a:p>
                      <a:pPr algn="l" fontAlgn="b"/>
                      <a:endParaRPr lang="zh-CN" altLang="en-US" sz="500" b="0" i="0" u="none" strike="noStrike">
                        <a:solidFill>
                          <a:srgbClr val="000000"/>
                        </a:solidFill>
                        <a:effectLst/>
                        <a:latin typeface="宋体" panose="02010600030101010101" pitchFamily="2" charset="-122"/>
                        <a:ea typeface="宋体" panose="02010600030101010101" pitchFamily="2" charset="-122"/>
                      </a:endParaRPr>
                    </a:p>
                  </a:txBody>
                  <a:tcPr marL="4459" marR="4459" marT="4459" marB="0" anchor="b">
                    <a:lnL>
                      <a:noFill/>
                    </a:lnL>
                    <a:lnR>
                      <a:noFill/>
                    </a:lnR>
                    <a:lnT>
                      <a:noFill/>
                    </a:lnT>
                    <a:lnB>
                      <a:noFill/>
                    </a:lnB>
                  </a:tcPr>
                </a:tc>
                <a:tc gridSpan="8">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分部</a:t>
                      </a:r>
                      <a:r>
                        <a:rPr lang="en-US" altLang="zh-CN" sz="1200" b="0" i="0" u="none" strike="noStrike" dirty="0">
                          <a:solidFill>
                            <a:srgbClr val="000000"/>
                          </a:solidFill>
                          <a:effectLst/>
                          <a:latin typeface="宋体" panose="02010600030101010101" pitchFamily="2" charset="-122"/>
                          <a:ea typeface="宋体" panose="02010600030101010101" pitchFamily="2" charset="-122"/>
                        </a:rPr>
                        <a:t>(</a:t>
                      </a:r>
                      <a:r>
                        <a:rPr lang="zh-CN" altLang="en-US" sz="1200" b="0" i="0" u="none" strike="noStrike" dirty="0">
                          <a:solidFill>
                            <a:srgbClr val="000000"/>
                          </a:solidFill>
                          <a:effectLst/>
                          <a:latin typeface="宋体" panose="02010600030101010101" pitchFamily="2" charset="-122"/>
                          <a:ea typeface="宋体" panose="02010600030101010101" pitchFamily="2" charset="-122"/>
                        </a:rPr>
                        <a:t>子分部</a:t>
                      </a:r>
                      <a:r>
                        <a:rPr lang="en-US" altLang="zh-CN" sz="1200" b="0" i="0" u="none" strike="noStrike" dirty="0">
                          <a:solidFill>
                            <a:srgbClr val="000000"/>
                          </a:solidFill>
                          <a:effectLst/>
                          <a:latin typeface="宋体" panose="02010600030101010101" pitchFamily="2" charset="-122"/>
                          <a:ea typeface="宋体" panose="02010600030101010101" pitchFamily="2" charset="-122"/>
                        </a:rPr>
                        <a:t>)</a:t>
                      </a:r>
                      <a:r>
                        <a:rPr lang="zh-CN" altLang="en-US" sz="1200" b="0" i="0" u="none" strike="noStrike" dirty="0">
                          <a:solidFill>
                            <a:srgbClr val="000000"/>
                          </a:solidFill>
                          <a:effectLst/>
                          <a:latin typeface="宋体" panose="02010600030101010101" pitchFamily="2" charset="-122"/>
                          <a:ea typeface="宋体" panose="02010600030101010101" pitchFamily="2" charset="-122"/>
                        </a:rPr>
                        <a:t>工程验收记录</a:t>
                      </a:r>
                    </a:p>
                  </a:txBody>
                  <a:tcPr marL="4459" marR="4459" marT="4459"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874092728"/>
                  </a:ext>
                </a:extLst>
              </a:tr>
              <a:tr h="241892">
                <a:tc>
                  <a:txBody>
                    <a:bodyPr/>
                    <a:lstStyle/>
                    <a:p>
                      <a:pPr algn="l" fontAlgn="b"/>
                      <a:endParaRPr lang="zh-CN" altLang="en-US" sz="500" b="0" i="0" u="none" strike="noStrike">
                        <a:solidFill>
                          <a:srgbClr val="000000"/>
                        </a:solidFill>
                        <a:effectLst/>
                        <a:latin typeface="宋体" panose="02010600030101010101" pitchFamily="2" charset="-122"/>
                        <a:ea typeface="宋体" panose="02010600030101010101" pitchFamily="2" charset="-122"/>
                      </a:endParaRPr>
                    </a:p>
                  </a:txBody>
                  <a:tcPr marL="4459" marR="4459" marT="4459" marB="0" anchor="b">
                    <a:lnL>
                      <a:noFill/>
                    </a:lnL>
                    <a:lnR w="6350" cap="flat" cmpd="sng" algn="ctr">
                      <a:solidFill>
                        <a:srgbClr val="000000"/>
                      </a:solidFill>
                      <a:prstDash val="solid"/>
                      <a:round/>
                      <a:headEnd type="none" w="med" len="med"/>
                      <a:tailEnd type="none" w="med" len="med"/>
                    </a:lnR>
                    <a:lnT>
                      <a:noFill/>
                    </a:lnT>
                    <a:lnB>
                      <a:noFill/>
                    </a:lnB>
                  </a:tcPr>
                </a:tc>
                <a:tc gridSpan="2">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工程名称</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　</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结构类型</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　</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层数</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　</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98441187"/>
                  </a:ext>
                </a:extLst>
              </a:tr>
              <a:tr h="248020">
                <a:tc>
                  <a:txBody>
                    <a:bodyPr/>
                    <a:lstStyle/>
                    <a:p>
                      <a:pPr algn="l" fontAlgn="b"/>
                      <a:endParaRPr lang="zh-CN" altLang="en-US" sz="500" b="0" i="0" u="none" strike="noStrike">
                        <a:solidFill>
                          <a:srgbClr val="000000"/>
                        </a:solidFill>
                        <a:effectLst/>
                        <a:latin typeface="宋体" panose="02010600030101010101" pitchFamily="2" charset="-122"/>
                        <a:ea typeface="宋体" panose="02010600030101010101" pitchFamily="2" charset="-122"/>
                      </a:endParaRPr>
                    </a:p>
                  </a:txBody>
                  <a:tcPr marL="4459" marR="4459" marT="4459" marB="0" anchor="b">
                    <a:lnL>
                      <a:noFill/>
                    </a:lnL>
                    <a:lnR w="6350" cap="flat" cmpd="sng" algn="ctr">
                      <a:solidFill>
                        <a:srgbClr val="000000"/>
                      </a:solidFill>
                      <a:prstDash val="solid"/>
                      <a:round/>
                      <a:headEnd type="none" w="med" len="med"/>
                      <a:tailEnd type="none" w="med" len="med"/>
                    </a:lnR>
                    <a:lnT>
                      <a:noFill/>
                    </a:lnT>
                    <a:lnB>
                      <a:noFill/>
                    </a:lnB>
                  </a:tcPr>
                </a:tc>
                <a:tc gridSpan="2">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施工单位</a:t>
                      </a:r>
                      <a:r>
                        <a:rPr lang="en-US" altLang="zh-CN" sz="1200" b="0" i="0" u="none" strike="noStrike" dirty="0">
                          <a:solidFill>
                            <a:srgbClr val="000000"/>
                          </a:solidFill>
                          <a:effectLst/>
                          <a:latin typeface="宋体" panose="02010600030101010101" pitchFamily="2" charset="-122"/>
                          <a:ea typeface="宋体" panose="02010600030101010101" pitchFamily="2" charset="-122"/>
                        </a:rPr>
                        <a:t>.</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　</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技术部门负责人</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　</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质量部门负责人</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　</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9023986"/>
                  </a:ext>
                </a:extLst>
              </a:tr>
              <a:tr h="252858">
                <a:tc>
                  <a:txBody>
                    <a:bodyPr/>
                    <a:lstStyle/>
                    <a:p>
                      <a:pPr algn="l" fontAlgn="b"/>
                      <a:endParaRPr lang="zh-CN" altLang="en-US" sz="500" b="0" i="0" u="none" strike="noStrike">
                        <a:solidFill>
                          <a:srgbClr val="000000"/>
                        </a:solidFill>
                        <a:effectLst/>
                        <a:latin typeface="宋体" panose="02010600030101010101" pitchFamily="2" charset="-122"/>
                        <a:ea typeface="宋体" panose="02010600030101010101" pitchFamily="2" charset="-122"/>
                      </a:endParaRPr>
                    </a:p>
                  </a:txBody>
                  <a:tcPr marL="4459" marR="4459" marT="4459" marB="0" anchor="b">
                    <a:lnL>
                      <a:noFill/>
                    </a:lnL>
                    <a:lnR w="6350" cap="flat" cmpd="sng" algn="ctr">
                      <a:solidFill>
                        <a:srgbClr val="000000"/>
                      </a:solidFill>
                      <a:prstDash val="solid"/>
                      <a:round/>
                      <a:headEnd type="none" w="med" len="med"/>
                      <a:tailEnd type="none" w="med" len="med"/>
                    </a:lnR>
                    <a:lnT>
                      <a:noFill/>
                    </a:lnT>
                    <a:lnB>
                      <a:noFill/>
                    </a:lnB>
                  </a:tcPr>
                </a:tc>
                <a:tc gridSpan="2">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分包单位</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　</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分包单位负责人</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　</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分包技术负责人</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　</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06247217"/>
                  </a:ext>
                </a:extLst>
              </a:tr>
              <a:tr h="241892">
                <a:tc>
                  <a:txBody>
                    <a:bodyPr/>
                    <a:lstStyle/>
                    <a:p>
                      <a:pPr algn="l" fontAlgn="b"/>
                      <a:endParaRPr lang="zh-CN" altLang="en-US" sz="500" b="0" i="0" u="none" strike="noStrike">
                        <a:solidFill>
                          <a:srgbClr val="000000"/>
                        </a:solidFill>
                        <a:effectLst/>
                        <a:latin typeface="宋体" panose="02010600030101010101" pitchFamily="2" charset="-122"/>
                        <a:ea typeface="宋体" panose="02010600030101010101" pitchFamily="2" charset="-122"/>
                      </a:endParaRPr>
                    </a:p>
                  </a:txBody>
                  <a:tcPr marL="4459" marR="4459" marT="4459"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序号</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分项工程名称</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检验批数</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施工单位检查评定</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验收意见</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474201488"/>
                  </a:ext>
                </a:extLst>
              </a:tr>
              <a:tr h="252858">
                <a:tc>
                  <a:txBody>
                    <a:bodyPr/>
                    <a:lstStyle/>
                    <a:p>
                      <a:pPr algn="l" fontAlgn="b"/>
                      <a:endParaRPr lang="zh-CN" altLang="en-US" sz="500" b="0" i="0" u="none" strike="noStrike">
                        <a:solidFill>
                          <a:srgbClr val="000000"/>
                        </a:solidFill>
                        <a:effectLst/>
                        <a:latin typeface="宋体" panose="02010600030101010101" pitchFamily="2" charset="-122"/>
                        <a:ea typeface="宋体" panose="02010600030101010101" pitchFamily="2" charset="-122"/>
                      </a:endParaRPr>
                    </a:p>
                  </a:txBody>
                  <a:tcPr marL="4459" marR="4459" marT="4459"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200" b="0" i="0" u="none" strike="noStrike">
                          <a:solidFill>
                            <a:srgbClr val="000000"/>
                          </a:solidFill>
                          <a:effectLst/>
                          <a:latin typeface="宋体" panose="02010600030101010101" pitchFamily="2" charset="-122"/>
                          <a:ea typeface="宋体" panose="02010600030101010101" pitchFamily="2" charset="-122"/>
                        </a:rPr>
                        <a:t>1</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　</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　</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　</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rowSpan="7" gridSpan="2">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　</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7" hMerge="1">
                  <a:txBody>
                    <a:bodyPr/>
                    <a:lstStyle/>
                    <a:p>
                      <a:endParaRPr lang="zh-CN" altLang="en-US"/>
                    </a:p>
                  </a:txBody>
                  <a:tcPr/>
                </a:tc>
                <a:extLst>
                  <a:ext uri="{0D108BD9-81ED-4DB2-BD59-A6C34878D82A}">
                    <a16:rowId xmlns:a16="http://schemas.microsoft.com/office/drawing/2014/main" val="167438115"/>
                  </a:ext>
                </a:extLst>
              </a:tr>
              <a:tr h="248020">
                <a:tc>
                  <a:txBody>
                    <a:bodyPr/>
                    <a:lstStyle/>
                    <a:p>
                      <a:pPr algn="l" fontAlgn="b"/>
                      <a:endParaRPr lang="zh-CN" altLang="en-US" sz="500" b="0" i="0" u="none" strike="noStrike">
                        <a:solidFill>
                          <a:srgbClr val="000000"/>
                        </a:solidFill>
                        <a:effectLst/>
                        <a:latin typeface="宋体" panose="02010600030101010101" pitchFamily="2" charset="-122"/>
                        <a:ea typeface="宋体" panose="02010600030101010101" pitchFamily="2" charset="-122"/>
                      </a:endParaRPr>
                    </a:p>
                  </a:txBody>
                  <a:tcPr marL="4459" marR="4459" marT="4459"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200" b="0" i="0" u="none" strike="noStrike">
                          <a:solidFill>
                            <a:srgbClr val="000000"/>
                          </a:solidFill>
                          <a:effectLst/>
                          <a:latin typeface="宋体" panose="02010600030101010101" pitchFamily="2" charset="-122"/>
                          <a:ea typeface="宋体" panose="02010600030101010101" pitchFamily="2" charset="-122"/>
                        </a:rPr>
                        <a:t>2</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　</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　</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　</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2" vMerge="1">
                  <a:txBody>
                    <a:bodyPr/>
                    <a:lstStyle/>
                    <a:p>
                      <a:endParaRPr lang="zh-CN" altLang="en-US"/>
                    </a:p>
                  </a:txBody>
                  <a:tcPr/>
                </a:tc>
                <a:tc hMerge="1" vMerge="1">
                  <a:txBody>
                    <a:bodyPr/>
                    <a:lstStyle/>
                    <a:p>
                      <a:endParaRPr lang="zh-CN" altLang="en-US"/>
                    </a:p>
                  </a:txBody>
                  <a:tcPr/>
                </a:tc>
                <a:extLst>
                  <a:ext uri="{0D108BD9-81ED-4DB2-BD59-A6C34878D82A}">
                    <a16:rowId xmlns:a16="http://schemas.microsoft.com/office/drawing/2014/main" val="3578114197"/>
                  </a:ext>
                </a:extLst>
              </a:tr>
              <a:tr h="248020">
                <a:tc>
                  <a:txBody>
                    <a:bodyPr/>
                    <a:lstStyle/>
                    <a:p>
                      <a:pPr algn="l" fontAlgn="b"/>
                      <a:endParaRPr lang="zh-CN" altLang="en-US" sz="500" b="0" i="0" u="none" strike="noStrike">
                        <a:solidFill>
                          <a:srgbClr val="000000"/>
                        </a:solidFill>
                        <a:effectLst/>
                        <a:latin typeface="宋体" panose="02010600030101010101" pitchFamily="2" charset="-122"/>
                        <a:ea typeface="宋体" panose="02010600030101010101" pitchFamily="2" charset="-122"/>
                      </a:endParaRPr>
                    </a:p>
                  </a:txBody>
                  <a:tcPr marL="4459" marR="4459" marT="4459"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200" b="0" i="0" u="none" strike="noStrike">
                          <a:solidFill>
                            <a:srgbClr val="000000"/>
                          </a:solidFill>
                          <a:effectLst/>
                          <a:latin typeface="宋体" panose="02010600030101010101" pitchFamily="2" charset="-122"/>
                          <a:ea typeface="宋体" panose="02010600030101010101" pitchFamily="2" charset="-122"/>
                        </a:rPr>
                        <a:t>3</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　</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　</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　</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2" vMerge="1">
                  <a:txBody>
                    <a:bodyPr/>
                    <a:lstStyle/>
                    <a:p>
                      <a:endParaRPr lang="zh-CN" altLang="en-US"/>
                    </a:p>
                  </a:txBody>
                  <a:tcPr/>
                </a:tc>
                <a:tc hMerge="1" vMerge="1">
                  <a:txBody>
                    <a:bodyPr/>
                    <a:lstStyle/>
                    <a:p>
                      <a:endParaRPr lang="zh-CN" altLang="en-US"/>
                    </a:p>
                  </a:txBody>
                  <a:tcPr/>
                </a:tc>
                <a:extLst>
                  <a:ext uri="{0D108BD9-81ED-4DB2-BD59-A6C34878D82A}">
                    <a16:rowId xmlns:a16="http://schemas.microsoft.com/office/drawing/2014/main" val="2112532682"/>
                  </a:ext>
                </a:extLst>
              </a:tr>
              <a:tr h="248020">
                <a:tc>
                  <a:txBody>
                    <a:bodyPr/>
                    <a:lstStyle/>
                    <a:p>
                      <a:pPr algn="l" fontAlgn="b"/>
                      <a:endParaRPr lang="zh-CN" altLang="en-US" sz="500" b="0" i="0" u="none" strike="noStrike">
                        <a:solidFill>
                          <a:srgbClr val="000000"/>
                        </a:solidFill>
                        <a:effectLst/>
                        <a:latin typeface="宋体" panose="02010600030101010101" pitchFamily="2" charset="-122"/>
                        <a:ea typeface="宋体" panose="02010600030101010101" pitchFamily="2" charset="-122"/>
                      </a:endParaRPr>
                    </a:p>
                  </a:txBody>
                  <a:tcPr marL="4459" marR="4459" marT="4459"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200" b="0" i="0" u="none" strike="noStrike">
                          <a:solidFill>
                            <a:srgbClr val="000000"/>
                          </a:solidFill>
                          <a:effectLst/>
                          <a:latin typeface="宋体" panose="02010600030101010101" pitchFamily="2" charset="-122"/>
                          <a:ea typeface="宋体" panose="02010600030101010101" pitchFamily="2" charset="-122"/>
                        </a:rPr>
                        <a:t>4</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　</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　</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　</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2" vMerge="1">
                  <a:txBody>
                    <a:bodyPr/>
                    <a:lstStyle/>
                    <a:p>
                      <a:endParaRPr lang="zh-CN" altLang="en-US"/>
                    </a:p>
                  </a:txBody>
                  <a:tcPr/>
                </a:tc>
                <a:tc hMerge="1" vMerge="1">
                  <a:txBody>
                    <a:bodyPr/>
                    <a:lstStyle/>
                    <a:p>
                      <a:endParaRPr lang="zh-CN" altLang="en-US"/>
                    </a:p>
                  </a:txBody>
                  <a:tcPr/>
                </a:tc>
                <a:extLst>
                  <a:ext uri="{0D108BD9-81ED-4DB2-BD59-A6C34878D82A}">
                    <a16:rowId xmlns:a16="http://schemas.microsoft.com/office/drawing/2014/main" val="235604361"/>
                  </a:ext>
                </a:extLst>
              </a:tr>
              <a:tr h="252858">
                <a:tc>
                  <a:txBody>
                    <a:bodyPr/>
                    <a:lstStyle/>
                    <a:p>
                      <a:pPr algn="l" fontAlgn="b"/>
                      <a:endParaRPr lang="zh-CN" altLang="en-US" sz="500" b="0" i="0" u="none" strike="noStrike">
                        <a:solidFill>
                          <a:srgbClr val="000000"/>
                        </a:solidFill>
                        <a:effectLst/>
                        <a:latin typeface="宋体" panose="02010600030101010101" pitchFamily="2" charset="-122"/>
                        <a:ea typeface="宋体" panose="02010600030101010101" pitchFamily="2" charset="-122"/>
                      </a:endParaRPr>
                    </a:p>
                  </a:txBody>
                  <a:tcPr marL="4459" marR="4459" marT="4459"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200" b="0" i="0" u="none" strike="noStrike">
                          <a:solidFill>
                            <a:srgbClr val="000000"/>
                          </a:solidFill>
                          <a:effectLst/>
                          <a:latin typeface="宋体" panose="02010600030101010101" pitchFamily="2" charset="-122"/>
                          <a:ea typeface="宋体" panose="02010600030101010101" pitchFamily="2" charset="-122"/>
                        </a:rPr>
                        <a:t>5</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　</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　</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　</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2" vMerge="1">
                  <a:txBody>
                    <a:bodyPr/>
                    <a:lstStyle/>
                    <a:p>
                      <a:endParaRPr lang="zh-CN" altLang="en-US"/>
                    </a:p>
                  </a:txBody>
                  <a:tcPr/>
                </a:tc>
                <a:tc hMerge="1" vMerge="1">
                  <a:txBody>
                    <a:bodyPr/>
                    <a:lstStyle/>
                    <a:p>
                      <a:endParaRPr lang="zh-CN" altLang="en-US"/>
                    </a:p>
                  </a:txBody>
                  <a:tcPr/>
                </a:tc>
                <a:extLst>
                  <a:ext uri="{0D108BD9-81ED-4DB2-BD59-A6C34878D82A}">
                    <a16:rowId xmlns:a16="http://schemas.microsoft.com/office/drawing/2014/main" val="1325568602"/>
                  </a:ext>
                </a:extLst>
              </a:tr>
              <a:tr h="248020">
                <a:tc>
                  <a:txBody>
                    <a:bodyPr/>
                    <a:lstStyle/>
                    <a:p>
                      <a:pPr algn="l" fontAlgn="b"/>
                      <a:endParaRPr lang="zh-CN" altLang="en-US" sz="500" b="0" i="0" u="none" strike="noStrike">
                        <a:solidFill>
                          <a:srgbClr val="000000"/>
                        </a:solidFill>
                        <a:effectLst/>
                        <a:latin typeface="宋体" panose="02010600030101010101" pitchFamily="2" charset="-122"/>
                        <a:ea typeface="宋体" panose="02010600030101010101" pitchFamily="2" charset="-122"/>
                      </a:endParaRPr>
                    </a:p>
                  </a:txBody>
                  <a:tcPr marL="4459" marR="4459" marT="4459"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200" b="0" i="0" u="none" strike="noStrike">
                          <a:solidFill>
                            <a:srgbClr val="000000"/>
                          </a:solidFill>
                          <a:effectLst/>
                          <a:latin typeface="宋体" panose="02010600030101010101" pitchFamily="2" charset="-122"/>
                          <a:ea typeface="宋体" panose="02010600030101010101" pitchFamily="2" charset="-122"/>
                        </a:rPr>
                        <a:t>6</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　</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　</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　</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2" vMerge="1">
                  <a:txBody>
                    <a:bodyPr/>
                    <a:lstStyle/>
                    <a:p>
                      <a:endParaRPr lang="zh-CN" altLang="en-US"/>
                    </a:p>
                  </a:txBody>
                  <a:tcPr/>
                </a:tc>
                <a:tc hMerge="1" vMerge="1">
                  <a:txBody>
                    <a:bodyPr/>
                    <a:lstStyle/>
                    <a:p>
                      <a:endParaRPr lang="zh-CN" altLang="en-US"/>
                    </a:p>
                  </a:txBody>
                  <a:tcPr/>
                </a:tc>
                <a:extLst>
                  <a:ext uri="{0D108BD9-81ED-4DB2-BD59-A6C34878D82A}">
                    <a16:rowId xmlns:a16="http://schemas.microsoft.com/office/drawing/2014/main" val="1869814561"/>
                  </a:ext>
                </a:extLst>
              </a:tr>
              <a:tr h="248020">
                <a:tc>
                  <a:txBody>
                    <a:bodyPr/>
                    <a:lstStyle/>
                    <a:p>
                      <a:pPr algn="l" fontAlgn="b"/>
                      <a:endParaRPr lang="zh-CN" altLang="en-US" sz="500" b="0" i="0" u="none" strike="noStrike">
                        <a:solidFill>
                          <a:srgbClr val="000000"/>
                        </a:solidFill>
                        <a:effectLst/>
                        <a:latin typeface="宋体" panose="02010600030101010101" pitchFamily="2" charset="-122"/>
                        <a:ea typeface="宋体" panose="02010600030101010101" pitchFamily="2" charset="-122"/>
                      </a:endParaRPr>
                    </a:p>
                  </a:txBody>
                  <a:tcPr marL="4459" marR="4459" marT="4459"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　</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　</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　</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　</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2" vMerge="1">
                  <a:txBody>
                    <a:bodyPr/>
                    <a:lstStyle/>
                    <a:p>
                      <a:endParaRPr lang="zh-CN" altLang="en-US"/>
                    </a:p>
                  </a:txBody>
                  <a:tcPr/>
                </a:tc>
                <a:tc hMerge="1" vMerge="1">
                  <a:txBody>
                    <a:bodyPr/>
                    <a:lstStyle/>
                    <a:p>
                      <a:endParaRPr lang="zh-CN" altLang="en-US"/>
                    </a:p>
                  </a:txBody>
                  <a:tcPr/>
                </a:tc>
                <a:extLst>
                  <a:ext uri="{0D108BD9-81ED-4DB2-BD59-A6C34878D82A}">
                    <a16:rowId xmlns:a16="http://schemas.microsoft.com/office/drawing/2014/main" val="4089844153"/>
                  </a:ext>
                </a:extLst>
              </a:tr>
              <a:tr h="248020">
                <a:tc>
                  <a:txBody>
                    <a:bodyPr/>
                    <a:lstStyle/>
                    <a:p>
                      <a:pPr algn="l" fontAlgn="b"/>
                      <a:endParaRPr lang="zh-CN" altLang="en-US" sz="500" b="0" i="0" u="none" strike="noStrike">
                        <a:solidFill>
                          <a:srgbClr val="000000"/>
                        </a:solidFill>
                        <a:effectLst/>
                        <a:latin typeface="宋体" panose="02010600030101010101" pitchFamily="2" charset="-122"/>
                        <a:ea typeface="宋体" panose="02010600030101010101" pitchFamily="2" charset="-122"/>
                      </a:endParaRPr>
                    </a:p>
                  </a:txBody>
                  <a:tcPr marL="4459" marR="4459" marT="4459" marB="0" anchor="b">
                    <a:lnL>
                      <a:noFill/>
                    </a:lnL>
                    <a:lnR w="6350" cap="flat" cmpd="sng" algn="ctr">
                      <a:solidFill>
                        <a:srgbClr val="000000"/>
                      </a:solidFill>
                      <a:prstDash val="solid"/>
                      <a:round/>
                      <a:headEnd type="none" w="med" len="med"/>
                      <a:tailEnd type="none" w="med" len="med"/>
                    </a:lnR>
                    <a:lnT>
                      <a:noFill/>
                    </a:lnT>
                    <a:lnB>
                      <a:noFill/>
                    </a:lnB>
                  </a:tcPr>
                </a:tc>
                <a:tc gridSpan="3">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质量控制资料</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　</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　</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　</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333637800"/>
                  </a:ext>
                </a:extLst>
              </a:tr>
              <a:tr h="248020">
                <a:tc>
                  <a:txBody>
                    <a:bodyPr/>
                    <a:lstStyle/>
                    <a:p>
                      <a:pPr algn="l" fontAlgn="b"/>
                      <a:endParaRPr lang="zh-CN" altLang="en-US" sz="500" b="0" i="0" u="none" strike="noStrike">
                        <a:solidFill>
                          <a:srgbClr val="000000"/>
                        </a:solidFill>
                        <a:effectLst/>
                        <a:latin typeface="宋体" panose="02010600030101010101" pitchFamily="2" charset="-122"/>
                        <a:ea typeface="宋体" panose="02010600030101010101" pitchFamily="2" charset="-122"/>
                      </a:endParaRPr>
                    </a:p>
                  </a:txBody>
                  <a:tcPr marL="4459" marR="4459" marT="4459" marB="0" anchor="b">
                    <a:lnL>
                      <a:noFill/>
                    </a:lnL>
                    <a:lnR w="6350" cap="flat" cmpd="sng" algn="ctr">
                      <a:solidFill>
                        <a:srgbClr val="000000"/>
                      </a:solidFill>
                      <a:prstDash val="solid"/>
                      <a:round/>
                      <a:headEnd type="none" w="med" len="med"/>
                      <a:tailEnd type="none" w="med" len="med"/>
                    </a:lnR>
                    <a:lnT>
                      <a:noFill/>
                    </a:lnT>
                    <a:lnB>
                      <a:noFill/>
                    </a:lnB>
                  </a:tcPr>
                </a:tc>
                <a:tc gridSpan="3">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安全和功能检验</a:t>
                      </a:r>
                      <a:r>
                        <a:rPr lang="en-US" altLang="zh-CN" sz="1200" b="0" i="0" u="none" strike="noStrike" dirty="0">
                          <a:solidFill>
                            <a:srgbClr val="000000"/>
                          </a:solidFill>
                          <a:effectLst/>
                          <a:latin typeface="宋体" panose="02010600030101010101" pitchFamily="2" charset="-122"/>
                          <a:ea typeface="宋体" panose="02010600030101010101" pitchFamily="2" charset="-122"/>
                        </a:rPr>
                        <a:t>(</a:t>
                      </a:r>
                      <a:r>
                        <a:rPr lang="zh-CN" altLang="en-US" sz="1200" b="0" i="0" u="none" strike="noStrike" dirty="0">
                          <a:solidFill>
                            <a:srgbClr val="000000"/>
                          </a:solidFill>
                          <a:effectLst/>
                          <a:latin typeface="宋体" panose="02010600030101010101" pitchFamily="2" charset="-122"/>
                          <a:ea typeface="宋体" panose="02010600030101010101" pitchFamily="2" charset="-122"/>
                        </a:rPr>
                        <a:t>检测</a:t>
                      </a:r>
                      <a:r>
                        <a:rPr lang="en-US" altLang="zh-CN" sz="1200" b="0" i="0" u="none" strike="noStrike" dirty="0">
                          <a:solidFill>
                            <a:srgbClr val="000000"/>
                          </a:solidFill>
                          <a:effectLst/>
                          <a:latin typeface="宋体" panose="02010600030101010101" pitchFamily="2" charset="-122"/>
                          <a:ea typeface="宋体" panose="02010600030101010101" pitchFamily="2" charset="-122"/>
                        </a:rPr>
                        <a:t>)</a:t>
                      </a:r>
                      <a:r>
                        <a:rPr lang="zh-CN" altLang="en-US" sz="1200" b="0" i="0" u="none" strike="noStrike" dirty="0">
                          <a:solidFill>
                            <a:srgbClr val="000000"/>
                          </a:solidFill>
                          <a:effectLst/>
                          <a:latin typeface="宋体" panose="02010600030101010101" pitchFamily="2" charset="-122"/>
                          <a:ea typeface="宋体" panose="02010600030101010101" pitchFamily="2" charset="-122"/>
                        </a:rPr>
                        <a:t>报告</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　</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　</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　</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3393634512"/>
                  </a:ext>
                </a:extLst>
              </a:tr>
              <a:tr h="252858">
                <a:tc>
                  <a:txBody>
                    <a:bodyPr/>
                    <a:lstStyle/>
                    <a:p>
                      <a:pPr algn="l" fontAlgn="b"/>
                      <a:endParaRPr lang="zh-CN" altLang="en-US" sz="500" b="0" i="0" u="none" strike="noStrike">
                        <a:solidFill>
                          <a:srgbClr val="000000"/>
                        </a:solidFill>
                        <a:effectLst/>
                        <a:latin typeface="宋体" panose="02010600030101010101" pitchFamily="2" charset="-122"/>
                        <a:ea typeface="宋体" panose="02010600030101010101" pitchFamily="2" charset="-122"/>
                      </a:endParaRPr>
                    </a:p>
                  </a:txBody>
                  <a:tcPr marL="4459" marR="4459" marT="4459" marB="0" anchor="b">
                    <a:lnL>
                      <a:noFill/>
                    </a:lnL>
                    <a:lnR w="6350" cap="flat" cmpd="sng" algn="ctr">
                      <a:solidFill>
                        <a:srgbClr val="000000"/>
                      </a:solidFill>
                      <a:prstDash val="solid"/>
                      <a:round/>
                      <a:headEnd type="none" w="med" len="med"/>
                      <a:tailEnd type="none" w="med" len="med"/>
                    </a:lnR>
                    <a:lnT>
                      <a:noFill/>
                    </a:lnT>
                    <a:lnB>
                      <a:noFill/>
                    </a:lnB>
                  </a:tcPr>
                </a:tc>
                <a:tc gridSpan="3">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观感质量验收</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　</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　</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　</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3048302191"/>
                  </a:ext>
                </a:extLst>
              </a:tr>
              <a:tr h="467733">
                <a:tc>
                  <a:txBody>
                    <a:bodyPr/>
                    <a:lstStyle/>
                    <a:p>
                      <a:pPr algn="l" fontAlgn="b"/>
                      <a:endParaRPr lang="zh-CN" altLang="en-US" sz="500" b="0" i="0" u="none" strike="noStrike">
                        <a:solidFill>
                          <a:srgbClr val="000000"/>
                        </a:solidFill>
                        <a:effectLst/>
                        <a:latin typeface="宋体" panose="02010600030101010101" pitchFamily="2" charset="-122"/>
                        <a:ea typeface="宋体" panose="02010600030101010101" pitchFamily="2" charset="-122"/>
                      </a:endParaRPr>
                    </a:p>
                  </a:txBody>
                  <a:tcPr marL="4459" marR="4459" marT="4459" marB="0" anchor="b">
                    <a:lnL>
                      <a:noFill/>
                    </a:lnL>
                    <a:lnR w="6350" cap="flat" cmpd="sng" algn="ctr">
                      <a:solidFill>
                        <a:srgbClr val="000000"/>
                      </a:solidFill>
                      <a:prstDash val="solid"/>
                      <a:round/>
                      <a:headEnd type="none" w="med" len="med"/>
                      <a:tailEnd type="none" w="med" len="med"/>
                    </a:lnR>
                    <a:lnT>
                      <a:noFill/>
                    </a:lnT>
                    <a:lnB>
                      <a:noFill/>
                    </a:lnB>
                  </a:tcPr>
                </a:tc>
                <a:tc rowSpan="5">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验</a:t>
                      </a:r>
                      <a:br>
                        <a:rPr lang="zh-CN" altLang="en-US" sz="1200" b="0" i="0" u="none" strike="noStrike">
                          <a:solidFill>
                            <a:srgbClr val="000000"/>
                          </a:solidFill>
                          <a:effectLst/>
                          <a:latin typeface="宋体" panose="02010600030101010101" pitchFamily="2" charset="-122"/>
                          <a:ea typeface="宋体" panose="02010600030101010101" pitchFamily="2" charset="-122"/>
                        </a:rPr>
                      </a:br>
                      <a:r>
                        <a:rPr lang="zh-CN" altLang="en-US" sz="1200" b="0" i="0" u="none" strike="noStrike">
                          <a:solidFill>
                            <a:srgbClr val="000000"/>
                          </a:solidFill>
                          <a:effectLst/>
                          <a:latin typeface="宋体" panose="02010600030101010101" pitchFamily="2" charset="-122"/>
                          <a:ea typeface="宋体" panose="02010600030101010101" pitchFamily="2" charset="-122"/>
                        </a:rPr>
                        <a:t>意</a:t>
                      </a:r>
                      <a:br>
                        <a:rPr lang="zh-CN" altLang="en-US" sz="1200" b="0" i="0" u="none" strike="noStrike">
                          <a:solidFill>
                            <a:srgbClr val="000000"/>
                          </a:solidFill>
                          <a:effectLst/>
                          <a:latin typeface="宋体" panose="02010600030101010101" pitchFamily="2" charset="-122"/>
                          <a:ea typeface="宋体" panose="02010600030101010101" pitchFamily="2" charset="-122"/>
                        </a:rPr>
                      </a:br>
                      <a:r>
                        <a:rPr lang="zh-CN" altLang="en-US" sz="1200" b="0" i="0" u="none" strike="noStrike">
                          <a:solidFill>
                            <a:srgbClr val="000000"/>
                          </a:solidFill>
                          <a:effectLst/>
                          <a:latin typeface="宋体" panose="02010600030101010101" pitchFamily="2" charset="-122"/>
                          <a:ea typeface="宋体" panose="02010600030101010101" pitchFamily="2" charset="-122"/>
                        </a:rPr>
                        <a:t>见</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分包单位</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5">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项目经理</a:t>
                      </a:r>
                      <a:br>
                        <a:rPr lang="zh-CN" altLang="en-US" sz="1200" b="0" i="0" u="none" strike="noStrike" dirty="0">
                          <a:solidFill>
                            <a:srgbClr val="000000"/>
                          </a:solidFill>
                          <a:effectLst/>
                          <a:latin typeface="宋体" panose="02010600030101010101" pitchFamily="2" charset="-122"/>
                          <a:ea typeface="宋体" panose="02010600030101010101" pitchFamily="2" charset="-122"/>
                        </a:rPr>
                      </a:br>
                      <a:r>
                        <a:rPr lang="zh-CN" altLang="en-US" sz="1200" b="0" i="0" u="none" strike="noStrike" dirty="0">
                          <a:solidFill>
                            <a:srgbClr val="000000"/>
                          </a:solidFill>
                          <a:effectLst/>
                          <a:latin typeface="宋体" panose="02010600030101010101" pitchFamily="2" charset="-122"/>
                          <a:ea typeface="宋体" panose="02010600030101010101" pitchFamily="2" charset="-122"/>
                        </a:rPr>
                        <a:t>年月</a:t>
                      </a:r>
                      <a:br>
                        <a:rPr lang="zh-CN" altLang="en-US" sz="1200" b="0" i="0" u="none" strike="noStrike" dirty="0">
                          <a:solidFill>
                            <a:srgbClr val="000000"/>
                          </a:solidFill>
                          <a:effectLst/>
                          <a:latin typeface="宋体" panose="02010600030101010101" pitchFamily="2" charset="-122"/>
                          <a:ea typeface="宋体" panose="02010600030101010101" pitchFamily="2" charset="-122"/>
                        </a:rPr>
                      </a:br>
                      <a:r>
                        <a:rPr lang="zh-CN" altLang="en-US" sz="1200" b="0" i="0" u="none" strike="noStrike" dirty="0">
                          <a:solidFill>
                            <a:srgbClr val="000000"/>
                          </a:solidFill>
                          <a:effectLst/>
                          <a:latin typeface="宋体" panose="02010600030101010101" pitchFamily="2" charset="-122"/>
                          <a:ea typeface="宋体" panose="02010600030101010101" pitchFamily="2" charset="-122"/>
                        </a:rPr>
                        <a:t>日</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972326233"/>
                  </a:ext>
                </a:extLst>
              </a:tr>
              <a:tr h="467733">
                <a:tc>
                  <a:txBody>
                    <a:bodyPr/>
                    <a:lstStyle/>
                    <a:p>
                      <a:pPr algn="l" fontAlgn="b"/>
                      <a:endParaRPr lang="zh-CN" altLang="en-US" sz="500" b="0" i="0" u="none" strike="noStrike">
                        <a:solidFill>
                          <a:srgbClr val="000000"/>
                        </a:solidFill>
                        <a:effectLst/>
                        <a:latin typeface="宋体" panose="02010600030101010101" pitchFamily="2" charset="-122"/>
                        <a:ea typeface="宋体" panose="02010600030101010101" pitchFamily="2" charset="-122"/>
                      </a:endParaRPr>
                    </a:p>
                  </a:txBody>
                  <a:tcPr marL="4459" marR="4459" marT="4459" marB="0" anchor="b">
                    <a:lnL>
                      <a:noFill/>
                    </a:lnL>
                    <a:lnR w="6350" cap="flat" cmpd="sng" algn="ctr">
                      <a:solidFill>
                        <a:srgbClr val="000000"/>
                      </a:solidFill>
                      <a:prstDash val="solid"/>
                      <a:round/>
                      <a:headEnd type="none" w="med" len="med"/>
                      <a:tailEnd type="none" w="med" len="med"/>
                    </a:lnR>
                    <a:lnT>
                      <a:noFill/>
                    </a:lnT>
                    <a:lnB>
                      <a:noFill/>
                    </a:lnB>
                  </a:tcPr>
                </a:tc>
                <a:tc vMerge="1">
                  <a:txBody>
                    <a:bodyPr/>
                    <a:lstStyle/>
                    <a:p>
                      <a:endParaRPr lang="zh-CN" altLang="en-US"/>
                    </a:p>
                  </a:txBody>
                  <a:tcPr/>
                </a:tc>
                <a:tc gridSpan="2">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施工单位</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5">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项目经理</a:t>
                      </a:r>
                      <a:br>
                        <a:rPr lang="zh-CN" altLang="en-US" sz="1200" b="0" i="0" u="none" strike="noStrike" dirty="0">
                          <a:solidFill>
                            <a:srgbClr val="000000"/>
                          </a:solidFill>
                          <a:effectLst/>
                          <a:latin typeface="宋体" panose="02010600030101010101" pitchFamily="2" charset="-122"/>
                          <a:ea typeface="宋体" panose="02010600030101010101" pitchFamily="2" charset="-122"/>
                        </a:rPr>
                      </a:br>
                      <a:r>
                        <a:rPr lang="zh-CN" altLang="en-US" sz="1200" b="0" i="0" u="none" strike="noStrike" dirty="0">
                          <a:solidFill>
                            <a:srgbClr val="000000"/>
                          </a:solidFill>
                          <a:effectLst/>
                          <a:latin typeface="宋体" panose="02010600030101010101" pitchFamily="2" charset="-122"/>
                          <a:ea typeface="宋体" panose="02010600030101010101" pitchFamily="2" charset="-122"/>
                        </a:rPr>
                        <a:t>年月</a:t>
                      </a:r>
                      <a:br>
                        <a:rPr lang="zh-CN" altLang="en-US" sz="1200" b="0" i="0" u="none" strike="noStrike" dirty="0">
                          <a:solidFill>
                            <a:srgbClr val="000000"/>
                          </a:solidFill>
                          <a:effectLst/>
                          <a:latin typeface="宋体" panose="02010600030101010101" pitchFamily="2" charset="-122"/>
                          <a:ea typeface="宋体" panose="02010600030101010101" pitchFamily="2" charset="-122"/>
                        </a:rPr>
                      </a:br>
                      <a:r>
                        <a:rPr lang="zh-CN" altLang="en-US" sz="1200" b="0" i="0" u="none" strike="noStrike" dirty="0">
                          <a:solidFill>
                            <a:srgbClr val="000000"/>
                          </a:solidFill>
                          <a:effectLst/>
                          <a:latin typeface="宋体" panose="02010600030101010101" pitchFamily="2" charset="-122"/>
                          <a:ea typeface="宋体" panose="02010600030101010101" pitchFamily="2" charset="-122"/>
                        </a:rPr>
                        <a:t>日</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25382995"/>
                  </a:ext>
                </a:extLst>
              </a:tr>
              <a:tr h="313079">
                <a:tc>
                  <a:txBody>
                    <a:bodyPr/>
                    <a:lstStyle/>
                    <a:p>
                      <a:pPr algn="l" fontAlgn="b"/>
                      <a:endParaRPr lang="zh-CN" altLang="en-US" sz="500" b="0" i="0" u="none" strike="noStrike">
                        <a:solidFill>
                          <a:srgbClr val="000000"/>
                        </a:solidFill>
                        <a:effectLst/>
                        <a:latin typeface="宋体" panose="02010600030101010101" pitchFamily="2" charset="-122"/>
                        <a:ea typeface="宋体" panose="02010600030101010101" pitchFamily="2" charset="-122"/>
                      </a:endParaRPr>
                    </a:p>
                  </a:txBody>
                  <a:tcPr marL="4459" marR="4459" marT="4459" marB="0" anchor="b">
                    <a:lnL>
                      <a:noFill/>
                    </a:lnL>
                    <a:lnR w="6350" cap="flat" cmpd="sng" algn="ctr">
                      <a:solidFill>
                        <a:srgbClr val="000000"/>
                      </a:solidFill>
                      <a:prstDash val="solid"/>
                      <a:round/>
                      <a:headEnd type="none" w="med" len="med"/>
                      <a:tailEnd type="none" w="med" len="med"/>
                    </a:lnR>
                    <a:lnT>
                      <a:noFill/>
                    </a:lnT>
                    <a:lnB>
                      <a:noFill/>
                    </a:lnB>
                  </a:tcPr>
                </a:tc>
                <a:tc vMerge="1">
                  <a:txBody>
                    <a:bodyPr/>
                    <a:lstStyle/>
                    <a:p>
                      <a:endParaRPr lang="zh-CN" altLang="en-US"/>
                    </a:p>
                  </a:txBody>
                  <a:tcPr/>
                </a:tc>
                <a:tc gridSpan="2">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勘察单位</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5">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项目负责人</a:t>
                      </a:r>
                      <a:br>
                        <a:rPr lang="zh-CN" altLang="en-US" sz="1200" b="0" i="0" u="none" strike="noStrike" dirty="0">
                          <a:solidFill>
                            <a:srgbClr val="000000"/>
                          </a:solidFill>
                          <a:effectLst/>
                          <a:latin typeface="宋体" panose="02010600030101010101" pitchFamily="2" charset="-122"/>
                          <a:ea typeface="宋体" panose="02010600030101010101" pitchFamily="2" charset="-122"/>
                        </a:rPr>
                      </a:br>
                      <a:r>
                        <a:rPr lang="zh-CN" altLang="en-US" sz="1200" b="0" i="0" u="none" strike="noStrike" dirty="0">
                          <a:solidFill>
                            <a:srgbClr val="000000"/>
                          </a:solidFill>
                          <a:effectLst/>
                          <a:latin typeface="宋体" panose="02010600030101010101" pitchFamily="2" charset="-122"/>
                          <a:ea typeface="宋体" panose="02010600030101010101" pitchFamily="2" charset="-122"/>
                        </a:rPr>
                        <a:t>年月</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4002800996"/>
                  </a:ext>
                </a:extLst>
              </a:tr>
              <a:tr h="467733">
                <a:tc>
                  <a:txBody>
                    <a:bodyPr/>
                    <a:lstStyle/>
                    <a:p>
                      <a:pPr algn="l" fontAlgn="b"/>
                      <a:endParaRPr lang="zh-CN" altLang="en-US" sz="500" b="0" i="0" u="none" strike="noStrike">
                        <a:solidFill>
                          <a:srgbClr val="000000"/>
                        </a:solidFill>
                        <a:effectLst/>
                        <a:latin typeface="宋体" panose="02010600030101010101" pitchFamily="2" charset="-122"/>
                        <a:ea typeface="宋体" panose="02010600030101010101" pitchFamily="2" charset="-122"/>
                      </a:endParaRPr>
                    </a:p>
                  </a:txBody>
                  <a:tcPr marL="4459" marR="4459" marT="4459" marB="0" anchor="b">
                    <a:lnL>
                      <a:noFill/>
                    </a:lnL>
                    <a:lnR w="6350" cap="flat" cmpd="sng" algn="ctr">
                      <a:solidFill>
                        <a:srgbClr val="000000"/>
                      </a:solidFill>
                      <a:prstDash val="solid"/>
                      <a:round/>
                      <a:headEnd type="none" w="med" len="med"/>
                      <a:tailEnd type="none" w="med" len="med"/>
                    </a:lnR>
                    <a:lnT>
                      <a:noFill/>
                    </a:lnT>
                    <a:lnB>
                      <a:noFill/>
                    </a:lnB>
                  </a:tcPr>
                </a:tc>
                <a:tc vMerge="1">
                  <a:txBody>
                    <a:bodyPr/>
                    <a:lstStyle/>
                    <a:p>
                      <a:endParaRPr lang="zh-CN" altLang="en-US"/>
                    </a:p>
                  </a:txBody>
                  <a:tcPr/>
                </a:tc>
                <a:tc gridSpan="2">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设计单位</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5">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项目负责人</a:t>
                      </a:r>
                      <a:br>
                        <a:rPr lang="zh-CN" altLang="en-US" sz="1200" b="0" i="0" u="none" strike="noStrike" dirty="0">
                          <a:solidFill>
                            <a:srgbClr val="000000"/>
                          </a:solidFill>
                          <a:effectLst/>
                          <a:latin typeface="宋体" panose="02010600030101010101" pitchFamily="2" charset="-122"/>
                          <a:ea typeface="宋体" panose="02010600030101010101" pitchFamily="2" charset="-122"/>
                        </a:rPr>
                      </a:br>
                      <a:r>
                        <a:rPr lang="zh-CN" altLang="en-US" sz="1200" b="0" i="0" u="none" strike="noStrike" dirty="0">
                          <a:solidFill>
                            <a:srgbClr val="000000"/>
                          </a:solidFill>
                          <a:effectLst/>
                          <a:latin typeface="宋体" panose="02010600030101010101" pitchFamily="2" charset="-122"/>
                          <a:ea typeface="宋体" panose="02010600030101010101" pitchFamily="2" charset="-122"/>
                        </a:rPr>
                        <a:t>年月</a:t>
                      </a:r>
                      <a:br>
                        <a:rPr lang="zh-CN" altLang="en-US" sz="1200" b="0" i="0" u="none" strike="noStrike" dirty="0">
                          <a:solidFill>
                            <a:srgbClr val="000000"/>
                          </a:solidFill>
                          <a:effectLst/>
                          <a:latin typeface="宋体" panose="02010600030101010101" pitchFamily="2" charset="-122"/>
                          <a:ea typeface="宋体" panose="02010600030101010101" pitchFamily="2" charset="-122"/>
                        </a:rPr>
                      </a:br>
                      <a:r>
                        <a:rPr lang="zh-CN" altLang="en-US" sz="1200" b="0" i="0" u="none" strike="noStrike" dirty="0">
                          <a:solidFill>
                            <a:srgbClr val="000000"/>
                          </a:solidFill>
                          <a:effectLst/>
                          <a:latin typeface="宋体" panose="02010600030101010101" pitchFamily="2" charset="-122"/>
                          <a:ea typeface="宋体" panose="02010600030101010101" pitchFamily="2" charset="-122"/>
                        </a:rPr>
                        <a:t>日</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759069521"/>
                  </a:ext>
                </a:extLst>
              </a:tr>
              <a:tr h="467733">
                <a:tc>
                  <a:txBody>
                    <a:bodyPr/>
                    <a:lstStyle/>
                    <a:p>
                      <a:pPr algn="l" fontAlgn="b"/>
                      <a:endParaRPr lang="zh-CN" altLang="en-US" sz="500" b="0" i="0" u="none" strike="noStrike">
                        <a:solidFill>
                          <a:srgbClr val="000000"/>
                        </a:solidFill>
                        <a:effectLst/>
                        <a:latin typeface="宋体" panose="02010600030101010101" pitchFamily="2" charset="-122"/>
                        <a:ea typeface="宋体" panose="02010600030101010101" pitchFamily="2" charset="-122"/>
                      </a:endParaRPr>
                    </a:p>
                  </a:txBody>
                  <a:tcPr marL="4459" marR="4459" marT="4459" marB="0" anchor="b">
                    <a:lnL>
                      <a:noFill/>
                    </a:lnL>
                    <a:lnR w="6350" cap="flat" cmpd="sng" algn="ctr">
                      <a:solidFill>
                        <a:srgbClr val="000000"/>
                      </a:solidFill>
                      <a:prstDash val="solid"/>
                      <a:round/>
                      <a:headEnd type="none" w="med" len="med"/>
                      <a:tailEnd type="none" w="med" len="med"/>
                    </a:lnR>
                    <a:lnT>
                      <a:noFill/>
                    </a:lnT>
                    <a:lnB>
                      <a:noFill/>
                    </a:lnB>
                  </a:tcPr>
                </a:tc>
                <a:tc vMerge="1">
                  <a:txBody>
                    <a:bodyPr/>
                    <a:lstStyle/>
                    <a:p>
                      <a:endParaRPr lang="zh-CN" altLang="en-US"/>
                    </a:p>
                  </a:txBody>
                  <a:tcPr/>
                </a:tc>
                <a:tc gridSpan="2">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监理</a:t>
                      </a:r>
                      <a:r>
                        <a:rPr lang="en-US" altLang="zh-CN" sz="1200" b="0" i="0" u="none" strike="noStrike">
                          <a:solidFill>
                            <a:srgbClr val="000000"/>
                          </a:solidFill>
                          <a:effectLst/>
                          <a:latin typeface="宋体" panose="02010600030101010101" pitchFamily="2" charset="-122"/>
                          <a:ea typeface="宋体" panose="02010600030101010101" pitchFamily="2" charset="-122"/>
                        </a:rPr>
                        <a:t>(</a:t>
                      </a:r>
                      <a:r>
                        <a:rPr lang="zh-CN" altLang="en-US" sz="1200" b="0" i="0" u="none" strike="noStrike">
                          <a:solidFill>
                            <a:srgbClr val="000000"/>
                          </a:solidFill>
                          <a:effectLst/>
                          <a:latin typeface="宋体" panose="02010600030101010101" pitchFamily="2" charset="-122"/>
                          <a:ea typeface="宋体" panose="02010600030101010101" pitchFamily="2" charset="-122"/>
                        </a:rPr>
                        <a:t>建设</a:t>
                      </a:r>
                      <a:r>
                        <a:rPr lang="en-US" altLang="zh-CN" sz="1200" b="0" i="0" u="none" strike="noStrike">
                          <a:solidFill>
                            <a:srgbClr val="000000"/>
                          </a:solidFill>
                          <a:effectLst/>
                          <a:latin typeface="宋体" panose="02010600030101010101" pitchFamily="2" charset="-122"/>
                          <a:ea typeface="宋体" panose="02010600030101010101" pitchFamily="2" charset="-122"/>
                        </a:rPr>
                        <a:t>)</a:t>
                      </a:r>
                      <a:r>
                        <a:rPr lang="zh-CN" altLang="en-US" sz="1200" b="0" i="0" u="none" strike="noStrike">
                          <a:solidFill>
                            <a:srgbClr val="000000"/>
                          </a:solidFill>
                          <a:effectLst/>
                          <a:latin typeface="宋体" panose="02010600030101010101" pitchFamily="2" charset="-122"/>
                          <a:ea typeface="宋体" panose="02010600030101010101" pitchFamily="2" charset="-122"/>
                        </a:rPr>
                        <a:t>单位</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5">
                  <a:txBody>
                    <a:bodyPr/>
                    <a:lstStyle/>
                    <a:p>
                      <a:pPr algn="ctr" fontAlgn="ctr"/>
                      <a:r>
                        <a:rPr lang="zh-CN" altLang="en-US" sz="1200" b="0" i="0" u="none" strike="noStrike" dirty="0">
                          <a:solidFill>
                            <a:srgbClr val="000000"/>
                          </a:solidFill>
                          <a:effectLst/>
                          <a:latin typeface="宋体" panose="02010600030101010101" pitchFamily="2" charset="-122"/>
                          <a:ea typeface="宋体" panose="02010600030101010101" pitchFamily="2" charset="-122"/>
                        </a:rPr>
                        <a:t>总监理工程师</a:t>
                      </a:r>
                      <a:r>
                        <a:rPr lang="en-US" altLang="zh-CN" sz="1200" b="0" i="0" u="none" strike="noStrike" dirty="0">
                          <a:solidFill>
                            <a:srgbClr val="000000"/>
                          </a:solidFill>
                          <a:effectLst/>
                          <a:latin typeface="宋体" panose="02010600030101010101" pitchFamily="2" charset="-122"/>
                          <a:ea typeface="宋体" panose="02010600030101010101" pitchFamily="2" charset="-122"/>
                        </a:rPr>
                        <a:t>:</a:t>
                      </a:r>
                      <a:br>
                        <a:rPr lang="en-US" altLang="zh-CN" sz="1200" b="0" i="0" u="none" strike="noStrike" dirty="0">
                          <a:solidFill>
                            <a:srgbClr val="000000"/>
                          </a:solidFill>
                          <a:effectLst/>
                          <a:latin typeface="宋体" panose="02010600030101010101" pitchFamily="2" charset="-122"/>
                          <a:ea typeface="宋体" panose="02010600030101010101" pitchFamily="2" charset="-122"/>
                        </a:rPr>
                      </a:br>
                      <a:r>
                        <a:rPr lang="en-US" altLang="zh-CN" sz="1200" b="0" i="0" u="none" strike="noStrike" dirty="0">
                          <a:solidFill>
                            <a:srgbClr val="000000"/>
                          </a:solidFill>
                          <a:effectLst/>
                          <a:latin typeface="宋体" panose="02010600030101010101" pitchFamily="2" charset="-122"/>
                          <a:ea typeface="宋体" panose="02010600030101010101" pitchFamily="2" charset="-122"/>
                        </a:rPr>
                        <a:t>(</a:t>
                      </a:r>
                      <a:r>
                        <a:rPr lang="zh-CN" altLang="en-US" sz="1200" b="0" i="0" u="none" strike="noStrike" dirty="0">
                          <a:solidFill>
                            <a:srgbClr val="000000"/>
                          </a:solidFill>
                          <a:effectLst/>
                          <a:latin typeface="宋体" panose="02010600030101010101" pitchFamily="2" charset="-122"/>
                          <a:ea typeface="宋体" panose="02010600030101010101" pitchFamily="2" charset="-122"/>
                        </a:rPr>
                        <a:t>建设单位项目专业负责人</a:t>
                      </a:r>
                      <a:r>
                        <a:rPr lang="en-US" altLang="zh-CN" sz="1200" b="0" i="0" u="none" strike="noStrike" dirty="0">
                          <a:solidFill>
                            <a:srgbClr val="000000"/>
                          </a:solidFill>
                          <a:effectLst/>
                          <a:latin typeface="宋体" panose="02010600030101010101" pitchFamily="2" charset="-122"/>
                          <a:ea typeface="宋体" panose="02010600030101010101" pitchFamily="2" charset="-122"/>
                        </a:rPr>
                        <a:t>)</a:t>
                      </a:r>
                      <a:br>
                        <a:rPr lang="en-US" altLang="zh-CN" sz="1200" b="0" i="0" u="none" strike="noStrike" dirty="0">
                          <a:solidFill>
                            <a:srgbClr val="000000"/>
                          </a:solidFill>
                          <a:effectLst/>
                          <a:latin typeface="宋体" panose="02010600030101010101" pitchFamily="2" charset="-122"/>
                          <a:ea typeface="宋体" panose="02010600030101010101" pitchFamily="2" charset="-122"/>
                        </a:rPr>
                      </a:br>
                      <a:r>
                        <a:rPr lang="zh-CN" altLang="en-US" sz="1200" b="0" i="0" u="none" strike="noStrike" dirty="0">
                          <a:solidFill>
                            <a:srgbClr val="000000"/>
                          </a:solidFill>
                          <a:effectLst/>
                          <a:latin typeface="宋体" panose="02010600030101010101" pitchFamily="2" charset="-122"/>
                          <a:ea typeface="宋体" panose="02010600030101010101" pitchFamily="2" charset="-122"/>
                        </a:rPr>
                        <a:t>年月</a:t>
                      </a:r>
                    </a:p>
                  </a:txBody>
                  <a:tcPr marL="4459" marR="4459" marT="4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596905389"/>
                  </a:ext>
                </a:extLst>
              </a:tr>
            </a:tbl>
          </a:graphicData>
        </a:graphic>
      </p:graphicFrame>
    </p:spTree>
    <p:extLst>
      <p:ext uri="{BB962C8B-B14F-4D97-AF65-F5344CB8AC3E}">
        <p14:creationId xmlns:p14="http://schemas.microsoft.com/office/powerpoint/2010/main" val="4134334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883391" y="2686773"/>
            <a:ext cx="8928295" cy="1831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 name="矩形 4"/>
          <p:cNvSpPr/>
          <p:nvPr/>
        </p:nvSpPr>
        <p:spPr>
          <a:xfrm>
            <a:off x="2101755" y="3048329"/>
            <a:ext cx="7472132" cy="1107996"/>
          </a:xfrm>
          <a:prstGeom prst="rect">
            <a:avLst/>
          </a:prstGeom>
        </p:spPr>
        <p:txBody>
          <a:bodyPr wrap="square">
            <a:spAutoFit/>
          </a:bodyPr>
          <a:lstStyle/>
          <a:p>
            <a:r>
              <a:rPr lang="zh-CN" altLang="en-US" sz="6600" dirty="0" smtClean="0">
                <a:solidFill>
                  <a:schemeClr val="bg1"/>
                </a:solidFill>
              </a:rPr>
              <a:t>          任务</a:t>
            </a:r>
            <a:r>
              <a:rPr lang="zh-CN" altLang="en-US" sz="6600" dirty="0">
                <a:solidFill>
                  <a:schemeClr val="bg1"/>
                </a:solidFill>
              </a:rPr>
              <a:t>实施</a:t>
            </a:r>
            <a:endParaRPr lang="zh-CN" altLang="zh-CN" sz="6600" kern="1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13" name="组合 12"/>
          <p:cNvGrpSpPr/>
          <p:nvPr/>
        </p:nvGrpSpPr>
        <p:grpSpPr>
          <a:xfrm>
            <a:off x="295702" y="415733"/>
            <a:ext cx="1806053" cy="218364"/>
            <a:chOff x="286603" y="204717"/>
            <a:chExt cx="1806053" cy="218364"/>
          </a:xfrm>
        </p:grpSpPr>
        <p:sp>
          <p:nvSpPr>
            <p:cNvPr id="12" name="椭圆 11"/>
            <p:cNvSpPr/>
            <p:nvPr/>
          </p:nvSpPr>
          <p:spPr>
            <a:xfrm>
              <a:off x="286603" y="204717"/>
              <a:ext cx="218364" cy="2183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6" name="椭圆 15"/>
            <p:cNvSpPr/>
            <p:nvPr/>
          </p:nvSpPr>
          <p:spPr>
            <a:xfrm>
              <a:off x="815833" y="204717"/>
              <a:ext cx="218364" cy="218364"/>
            </a:xfrm>
            <a:prstGeom prst="ellipse">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7" name="椭圆 16"/>
            <p:cNvSpPr/>
            <p:nvPr/>
          </p:nvSpPr>
          <p:spPr>
            <a:xfrm>
              <a:off x="1345063" y="204717"/>
              <a:ext cx="218364" cy="218364"/>
            </a:xfrm>
            <a:prstGeom prst="ellipse">
              <a:avLst/>
            </a:prstGeom>
            <a:solidFill>
              <a:srgbClr val="C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8" name="椭圆 17"/>
            <p:cNvSpPr/>
            <p:nvPr/>
          </p:nvSpPr>
          <p:spPr>
            <a:xfrm>
              <a:off x="1874292" y="204717"/>
              <a:ext cx="218364" cy="218364"/>
            </a:xfrm>
            <a:prstGeom prst="ellipse">
              <a:avLst/>
            </a:prstGeom>
            <a:solidFill>
              <a:srgbClr val="C0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Tree>
    <p:extLst>
      <p:ext uri="{BB962C8B-B14F-4D97-AF65-F5344CB8AC3E}">
        <p14:creationId xmlns:p14="http://schemas.microsoft.com/office/powerpoint/2010/main" val="166366523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2031325" cy="646331"/>
            </a:xfrm>
            <a:prstGeom prst="rect">
              <a:avLst/>
            </a:prstGeom>
          </p:spPr>
          <p:txBody>
            <a:bodyPr wrap="none">
              <a:spAutoFit/>
            </a:bodyPr>
            <a:lstStyle/>
            <a:p>
              <a:pPr>
                <a:spcAft>
                  <a:spcPts val="0"/>
                </a:spcAft>
                <a:tabLst>
                  <a:tab pos="2222500" algn="l"/>
                  <a:tab pos="3667125" algn="l"/>
                </a:tabLst>
              </a:pPr>
              <a:r>
                <a:rPr lang="zh-CN" altLang="en-US" sz="3600" dirty="0"/>
                <a:t>任务实施</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939339" y="1562610"/>
            <a:ext cx="10742360" cy="419474"/>
          </a:xfrm>
          <a:prstGeom prst="rect">
            <a:avLst/>
          </a:prstGeom>
        </p:spPr>
        <p:txBody>
          <a:bodyPr wrap="square">
            <a:spAutoFit/>
          </a:bodyPr>
          <a:lstStyle/>
          <a:p>
            <a:pPr>
              <a:lnSpc>
                <a:spcPct val="150000"/>
              </a:lnSpc>
            </a:pPr>
            <a:r>
              <a:rPr lang="zh-CN" altLang="en-US" sz="1600" dirty="0">
                <a:latin typeface="宋体" panose="02010600030101010101" pitchFamily="2" charset="-122"/>
              </a:rPr>
              <a:t>本部分对某中学办公楼工程地基与基础分部工程质量验收记录进行了整理</a:t>
            </a:r>
            <a:r>
              <a:rPr lang="zh-CN" altLang="en-US" sz="1600" dirty="0" smtClean="0">
                <a:latin typeface="宋体" panose="02010600030101010101" pitchFamily="2" charset="-122"/>
              </a:rPr>
              <a:t>填写。</a:t>
            </a:r>
            <a:endParaRPr lang="zh-CN" altLang="en-US" sz="1600" dirty="0"/>
          </a:p>
        </p:txBody>
      </p:sp>
    </p:spTree>
    <p:extLst>
      <p:ext uri="{BB962C8B-B14F-4D97-AF65-F5344CB8AC3E}">
        <p14:creationId xmlns:p14="http://schemas.microsoft.com/office/powerpoint/2010/main" val="355349012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3" name="组合 22"/>
          <p:cNvGrpSpPr/>
          <p:nvPr/>
        </p:nvGrpSpPr>
        <p:grpSpPr>
          <a:xfrm>
            <a:off x="391236" y="434454"/>
            <a:ext cx="11327642" cy="725606"/>
            <a:chOff x="464024" y="434454"/>
            <a:chExt cx="11327642" cy="725606"/>
          </a:xfrm>
        </p:grpSpPr>
        <p:grpSp>
          <p:nvGrpSpPr>
            <p:cNvPr id="3"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2031325" cy="646331"/>
            </a:xfrm>
            <a:prstGeom prst="rect">
              <a:avLst/>
            </a:prstGeom>
          </p:spPr>
          <p:txBody>
            <a:bodyPr wrap="none">
              <a:spAutoFit/>
            </a:bodyPr>
            <a:lstStyle/>
            <a:p>
              <a:pPr>
                <a:spcAft>
                  <a:spcPts val="0"/>
                </a:spcAft>
                <a:tabLst>
                  <a:tab pos="2222500" algn="l"/>
                  <a:tab pos="3667125" algn="l"/>
                </a:tabLst>
              </a:pPr>
              <a:r>
                <a:rPr lang="zh-CN" altLang="en-US" sz="3600" dirty="0"/>
                <a:t>单元描述</a:t>
              </a:r>
              <a:endParaRPr lang="zh-CN" altLang="zh-CN" sz="3500"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677839" y="1529754"/>
            <a:ext cx="10490662" cy="3743461"/>
          </a:xfrm>
          <a:prstGeom prst="rect">
            <a:avLst/>
          </a:prstGeom>
        </p:spPr>
        <p:txBody>
          <a:bodyPr wrap="square">
            <a:spAutoFit/>
          </a:bodyPr>
          <a:lstStyle/>
          <a:p>
            <a:pPr>
              <a:lnSpc>
                <a:spcPct val="150000"/>
              </a:lnSpc>
            </a:pPr>
            <a:r>
              <a:rPr lang="zh-CN" altLang="en-US" sz="1600" dirty="0" smtClean="0">
                <a:latin typeface="HiraginoSansGB-W3"/>
              </a:rPr>
              <a:t>      建筑</a:t>
            </a:r>
            <a:r>
              <a:rPr lang="zh-CN" altLang="en-US" sz="1600" dirty="0">
                <a:latin typeface="HiraginoSansGB-W3"/>
              </a:rPr>
              <a:t>地基基础分部工程是建筑工程施工验收的九大</a:t>
            </a:r>
            <a:r>
              <a:rPr lang="zh-CN" altLang="en-US" sz="1600" dirty="0" smtClean="0">
                <a:latin typeface="HiraginoSansGB-W3"/>
              </a:rPr>
              <a:t>分部工程</a:t>
            </a:r>
            <a:r>
              <a:rPr lang="zh-CN" altLang="en-US" sz="1600" dirty="0">
                <a:latin typeface="HiraginoSansGB-W3"/>
              </a:rPr>
              <a:t>之一，主要包括土方、基坑支护、地基处理、桩基础</a:t>
            </a:r>
            <a:r>
              <a:rPr lang="zh-CN" altLang="en-US" sz="1600" dirty="0" smtClean="0">
                <a:latin typeface="HiraginoSansGB-W3"/>
              </a:rPr>
              <a:t>、地下</a:t>
            </a:r>
            <a:r>
              <a:rPr lang="zh-CN" altLang="en-US" sz="1600" dirty="0">
                <a:latin typeface="HiraginoSansGB-W3"/>
              </a:rPr>
              <a:t>防水、混凝土基础、砌体基础、型钢及钢管混凝土</a:t>
            </a:r>
            <a:r>
              <a:rPr lang="zh-CN" altLang="en-US" sz="1600" dirty="0" smtClean="0">
                <a:latin typeface="HiraginoSansGB-W3"/>
              </a:rPr>
              <a:t>基础</a:t>
            </a:r>
            <a:r>
              <a:rPr lang="zh-CN" altLang="en-US" sz="1600" dirty="0">
                <a:latin typeface="HiraginoSansGB-W3"/>
              </a:rPr>
              <a:t>、钢结构基础</a:t>
            </a:r>
            <a:r>
              <a:rPr lang="en-US" altLang="zh-CN" sz="1600" dirty="0">
                <a:latin typeface="HiraginoSansGB-W3"/>
              </a:rPr>
              <a:t>9 </a:t>
            </a:r>
            <a:r>
              <a:rPr lang="zh-CN" altLang="en-US" sz="1600" dirty="0">
                <a:latin typeface="HiraginoSansGB-W3"/>
              </a:rPr>
              <a:t>个子分部工程，主要涉及</a:t>
            </a:r>
            <a:r>
              <a:rPr lang="en-US" altLang="zh-CN" sz="1600" dirty="0">
                <a:latin typeface="HiraginoSansGB-W3"/>
              </a:rPr>
              <a:t>《</a:t>
            </a:r>
            <a:r>
              <a:rPr lang="zh-CN" altLang="en-US" sz="1600" dirty="0">
                <a:latin typeface="HiraginoSansGB-W3"/>
              </a:rPr>
              <a:t>建筑地基</a:t>
            </a:r>
            <a:r>
              <a:rPr lang="zh-CN" altLang="en-US" sz="1600" dirty="0" smtClean="0">
                <a:latin typeface="HiraginoSansGB-W3"/>
              </a:rPr>
              <a:t>基础工程施工</a:t>
            </a:r>
            <a:r>
              <a:rPr lang="zh-CN" altLang="en-US" sz="1600" dirty="0">
                <a:latin typeface="HiraginoSansGB-W3"/>
              </a:rPr>
              <a:t>质量验收规范</a:t>
            </a:r>
            <a:r>
              <a:rPr lang="en-US" altLang="zh-CN" sz="1600" dirty="0">
                <a:latin typeface="HiraginoSansGB-W3"/>
              </a:rPr>
              <a:t>》</a:t>
            </a:r>
            <a:r>
              <a:rPr lang="zh-CN" altLang="en-US" sz="1600" dirty="0">
                <a:latin typeface="HiraginoSansGB-W3"/>
              </a:rPr>
              <a:t>（</a:t>
            </a:r>
            <a:r>
              <a:rPr lang="en-US" altLang="zh-CN" sz="1600" dirty="0">
                <a:latin typeface="HiraginoSansGB-W3"/>
              </a:rPr>
              <a:t>GB▌50202—2002</a:t>
            </a:r>
            <a:r>
              <a:rPr lang="zh-CN" altLang="en-US" sz="1600" dirty="0">
                <a:latin typeface="HiraginoSansGB-W3"/>
              </a:rPr>
              <a:t>）和</a:t>
            </a:r>
            <a:r>
              <a:rPr lang="en-US" altLang="zh-CN" sz="1600" dirty="0">
                <a:latin typeface="HiraginoSansGB-W3"/>
              </a:rPr>
              <a:t>《</a:t>
            </a:r>
            <a:r>
              <a:rPr lang="zh-CN" altLang="en-US" sz="1600" dirty="0">
                <a:latin typeface="HiraginoSansGB-W3"/>
              </a:rPr>
              <a:t>地下</a:t>
            </a:r>
            <a:r>
              <a:rPr lang="zh-CN" altLang="en-US" sz="1600" dirty="0" smtClean="0">
                <a:latin typeface="HiraginoSansGB-W3"/>
              </a:rPr>
              <a:t>防水</a:t>
            </a:r>
            <a:r>
              <a:rPr lang="zh-CN" altLang="en-US" sz="1600" dirty="0">
                <a:latin typeface="HiraginoSansGB-W3"/>
              </a:rPr>
              <a:t>工程质量验收规范</a:t>
            </a:r>
            <a:r>
              <a:rPr lang="en-US" altLang="zh-CN" sz="1600" dirty="0">
                <a:latin typeface="HiraginoSansGB-W3"/>
              </a:rPr>
              <a:t>》</a:t>
            </a:r>
            <a:r>
              <a:rPr lang="zh-CN" altLang="en-US" sz="1600" dirty="0">
                <a:latin typeface="HiraginoSansGB-W3"/>
              </a:rPr>
              <a:t>（</a:t>
            </a:r>
            <a:r>
              <a:rPr lang="en-US" altLang="zh-CN" sz="1600" dirty="0">
                <a:latin typeface="HiraginoSansGB-W3"/>
              </a:rPr>
              <a:t>GB▌ 50208-2011</a:t>
            </a:r>
            <a:r>
              <a:rPr lang="zh-CN" altLang="en-US" sz="1600" dirty="0">
                <a:latin typeface="HiraginoSansGB-W3"/>
              </a:rPr>
              <a:t>）两个验收规范</a:t>
            </a:r>
            <a:r>
              <a:rPr lang="zh-CN" altLang="en-US" sz="1600" dirty="0" smtClean="0">
                <a:latin typeface="HiraginoSansGB-W3"/>
              </a:rPr>
              <a:t>。在</a:t>
            </a:r>
            <a:r>
              <a:rPr lang="zh-CN" altLang="en-US" sz="1600" dirty="0">
                <a:latin typeface="HiraginoSansGB-W3"/>
              </a:rPr>
              <a:t>实际施工中，地基基础分部工程还涉及砌体、混凝土</a:t>
            </a:r>
            <a:r>
              <a:rPr lang="zh-CN" altLang="en-US" sz="1600" dirty="0" smtClean="0">
                <a:latin typeface="HiraginoSansGB-W3"/>
              </a:rPr>
              <a:t>、钢结构</a:t>
            </a:r>
            <a:r>
              <a:rPr lang="zh-CN" altLang="en-US" sz="1600" dirty="0">
                <a:latin typeface="HiraginoSansGB-W3"/>
              </a:rPr>
              <a:t>等子分部工程以及桩基检测等有关内容，验收</a:t>
            </a:r>
            <a:r>
              <a:rPr lang="zh-CN" altLang="en-US" sz="1600" dirty="0" smtClean="0">
                <a:latin typeface="HiraginoSansGB-W3"/>
              </a:rPr>
              <a:t>时尚应</a:t>
            </a:r>
            <a:r>
              <a:rPr lang="zh-CN" altLang="en-US" sz="1600" dirty="0">
                <a:latin typeface="HiraginoSansGB-W3"/>
              </a:rPr>
              <a:t>符合相应的专业验收规范的规定，故建筑地基基础</a:t>
            </a:r>
            <a:r>
              <a:rPr lang="zh-CN" altLang="en-US" sz="1600" dirty="0" smtClean="0">
                <a:latin typeface="HiraginoSansGB-W3"/>
              </a:rPr>
              <a:t>分部工程</a:t>
            </a:r>
            <a:r>
              <a:rPr lang="zh-CN" altLang="en-US" sz="1600" dirty="0">
                <a:latin typeface="HiraginoSansGB-W3"/>
              </a:rPr>
              <a:t>质量验收时主要涉及的现行国家规范有</a:t>
            </a:r>
            <a:r>
              <a:rPr lang="en-US" altLang="zh-CN" sz="1600" dirty="0">
                <a:latin typeface="HiraginoSansGB-W3"/>
              </a:rPr>
              <a:t>《</a:t>
            </a:r>
            <a:r>
              <a:rPr lang="zh-CN" altLang="en-US" sz="1600" dirty="0">
                <a:latin typeface="HiraginoSansGB-W3"/>
              </a:rPr>
              <a:t>建筑地基</a:t>
            </a:r>
            <a:r>
              <a:rPr lang="zh-CN" altLang="en-US" sz="1600" dirty="0" smtClean="0">
                <a:latin typeface="HiraginoSansGB-W3"/>
              </a:rPr>
              <a:t>基础</a:t>
            </a:r>
            <a:r>
              <a:rPr lang="zh-CN" altLang="en-US" sz="1600" dirty="0">
                <a:latin typeface="HiraginoSansGB-W3"/>
              </a:rPr>
              <a:t>工程施工质量验收规范</a:t>
            </a:r>
            <a:r>
              <a:rPr lang="en-US" altLang="zh-CN" sz="1600" dirty="0">
                <a:latin typeface="HiraginoSansGB-W3"/>
              </a:rPr>
              <a:t>》</a:t>
            </a:r>
            <a:r>
              <a:rPr lang="zh-CN" altLang="en-US" sz="1600" dirty="0">
                <a:latin typeface="HiraginoSansGB-W3"/>
              </a:rPr>
              <a:t>（</a:t>
            </a:r>
            <a:r>
              <a:rPr lang="en-US" altLang="zh-CN" sz="1600" dirty="0">
                <a:latin typeface="HiraginoSansGB-W3"/>
              </a:rPr>
              <a:t>GB▌ 50202—2002</a:t>
            </a:r>
            <a:r>
              <a:rPr lang="zh-CN" altLang="en-US" sz="1600" dirty="0">
                <a:latin typeface="HiraginoSansGB-W3"/>
              </a:rPr>
              <a:t>）、</a:t>
            </a:r>
            <a:r>
              <a:rPr lang="en-US" altLang="zh-CN" sz="1600" dirty="0">
                <a:latin typeface="HiraginoSansGB-W3"/>
              </a:rPr>
              <a:t>《</a:t>
            </a:r>
            <a:r>
              <a:rPr lang="zh-CN" altLang="en-US" sz="1600" dirty="0" smtClean="0">
                <a:latin typeface="HiraginoSansGB-W3"/>
              </a:rPr>
              <a:t>混凝土</a:t>
            </a:r>
            <a:r>
              <a:rPr lang="zh-CN" altLang="en-US" sz="1600" dirty="0">
                <a:latin typeface="HiraginoSansGB-W3"/>
              </a:rPr>
              <a:t>结构工程施工质量验收规范</a:t>
            </a:r>
            <a:r>
              <a:rPr lang="en-US" altLang="zh-CN" sz="1600" dirty="0">
                <a:latin typeface="HiraginoSansGB-W3"/>
              </a:rPr>
              <a:t>》</a:t>
            </a:r>
            <a:r>
              <a:rPr lang="zh-CN" altLang="en-US" sz="1600" dirty="0">
                <a:latin typeface="HiraginoSansGB-W3"/>
              </a:rPr>
              <a:t>（</a:t>
            </a:r>
            <a:r>
              <a:rPr lang="en-US" altLang="zh-CN" sz="1600" dirty="0">
                <a:latin typeface="HiraginoSansGB-W3"/>
              </a:rPr>
              <a:t>GB▌ 50204—2002</a:t>
            </a:r>
            <a:r>
              <a:rPr lang="zh-CN" altLang="en-US" sz="1600" dirty="0">
                <a:latin typeface="HiraginoSansGB-W3"/>
              </a:rPr>
              <a:t>）</a:t>
            </a:r>
            <a:r>
              <a:rPr lang="zh-CN" altLang="en-US" sz="1600" dirty="0" smtClean="0">
                <a:latin typeface="HiraginoSansGB-W3"/>
              </a:rPr>
              <a:t>、钢结构</a:t>
            </a:r>
            <a:r>
              <a:rPr lang="zh-CN" altLang="en-US" sz="1600" dirty="0">
                <a:latin typeface="HiraginoSansGB-W3"/>
              </a:rPr>
              <a:t>工程施工质量验收规范</a:t>
            </a:r>
            <a:r>
              <a:rPr lang="en-US" altLang="zh-CN" sz="1600" dirty="0">
                <a:latin typeface="HiraginoSansGB-W3"/>
              </a:rPr>
              <a:t>》</a:t>
            </a:r>
            <a:r>
              <a:rPr lang="zh-CN" altLang="en-US" sz="1600" dirty="0">
                <a:latin typeface="HiraginoSansGB-W3"/>
              </a:rPr>
              <a:t>（</a:t>
            </a:r>
            <a:r>
              <a:rPr lang="en-US" altLang="zh-CN" sz="1600" dirty="0">
                <a:latin typeface="HiraginoSansGB-W3"/>
              </a:rPr>
              <a:t>GB▌ 50205—2001</a:t>
            </a:r>
            <a:r>
              <a:rPr lang="zh-CN" altLang="en-US" sz="1600" dirty="0">
                <a:latin typeface="HiraginoSansGB-W3"/>
              </a:rPr>
              <a:t>）</a:t>
            </a:r>
            <a:r>
              <a:rPr lang="zh-CN" altLang="en-US" sz="1600" dirty="0" smtClean="0">
                <a:latin typeface="HiraginoSansGB-W3"/>
              </a:rPr>
              <a:t>、</a:t>
            </a:r>
            <a:r>
              <a:rPr lang="en-US" altLang="zh-CN" sz="1600" dirty="0" smtClean="0">
                <a:latin typeface="HiraginoSansGB-W3"/>
              </a:rPr>
              <a:t>《</a:t>
            </a:r>
            <a:r>
              <a:rPr lang="zh-CN" altLang="en-US" sz="1600" dirty="0">
                <a:latin typeface="HiraginoSansGB-W3"/>
              </a:rPr>
              <a:t>地下防水工程质量验收规范</a:t>
            </a:r>
            <a:r>
              <a:rPr lang="en-US" altLang="zh-CN" sz="1600" dirty="0">
                <a:latin typeface="HiraginoSansGB-W3"/>
              </a:rPr>
              <a:t>》</a:t>
            </a:r>
            <a:r>
              <a:rPr lang="zh-CN" altLang="en-US" sz="1600" dirty="0">
                <a:latin typeface="HiraginoSansGB-W3"/>
              </a:rPr>
              <a:t>（</a:t>
            </a:r>
            <a:r>
              <a:rPr lang="en-US" altLang="zh-CN" sz="1600" dirty="0">
                <a:latin typeface="HiraginoSansGB-W3"/>
              </a:rPr>
              <a:t>GB▌ 50208—2011</a:t>
            </a:r>
            <a:r>
              <a:rPr lang="zh-CN" altLang="en-US" sz="1600" dirty="0">
                <a:latin typeface="HiraginoSansGB-W3"/>
              </a:rPr>
              <a:t>）、</a:t>
            </a:r>
            <a:r>
              <a:rPr lang="en-US" altLang="zh-CN" sz="1600" dirty="0">
                <a:latin typeface="HiraginoSansGB-W3"/>
              </a:rPr>
              <a:t>《</a:t>
            </a:r>
            <a:r>
              <a:rPr lang="zh-CN" altLang="en-US" sz="1600" dirty="0" smtClean="0">
                <a:latin typeface="HiraginoSansGB-W3"/>
              </a:rPr>
              <a:t>建筑</a:t>
            </a:r>
            <a:r>
              <a:rPr lang="zh-CN" altLang="en-US" sz="1600" dirty="0">
                <a:latin typeface="HiraginoSansGB-W3"/>
              </a:rPr>
              <a:t>基桩检测技术规范</a:t>
            </a:r>
            <a:r>
              <a:rPr lang="en-US" altLang="zh-CN" sz="1600" dirty="0">
                <a:latin typeface="HiraginoSansGB-W3"/>
              </a:rPr>
              <a:t>》</a:t>
            </a:r>
            <a:r>
              <a:rPr lang="zh-CN" altLang="en-US" sz="1600" dirty="0">
                <a:latin typeface="HiraginoSansGB-W3"/>
              </a:rPr>
              <a:t>（</a:t>
            </a:r>
            <a:r>
              <a:rPr lang="en-US" altLang="zh-CN" sz="1600" dirty="0">
                <a:latin typeface="HiraginoSansGB-W3"/>
              </a:rPr>
              <a:t>JGJ▌ 106—2003</a:t>
            </a:r>
            <a:r>
              <a:rPr lang="zh-CN" altLang="en-US" sz="1600" dirty="0">
                <a:latin typeface="HiraginoSansGB-W3"/>
              </a:rPr>
              <a:t>）、</a:t>
            </a:r>
            <a:r>
              <a:rPr lang="en-US" altLang="zh-CN" sz="1600" dirty="0">
                <a:latin typeface="HiraginoSansGB-W3"/>
              </a:rPr>
              <a:t>《</a:t>
            </a:r>
            <a:r>
              <a:rPr lang="zh-CN" altLang="en-US" sz="1600" dirty="0">
                <a:latin typeface="HiraginoSansGB-W3"/>
              </a:rPr>
              <a:t>建筑地基</a:t>
            </a:r>
            <a:r>
              <a:rPr lang="zh-CN" altLang="en-US" sz="1600" dirty="0" smtClean="0">
                <a:latin typeface="HiraginoSansGB-W3"/>
              </a:rPr>
              <a:t>处理</a:t>
            </a:r>
            <a:r>
              <a:rPr lang="en-US" altLang="zh-CN" sz="1600" dirty="0">
                <a:latin typeface="HiraginoSansGB-W3"/>
              </a:rPr>
              <a:t>〖JP3〗</a:t>
            </a:r>
            <a:r>
              <a:rPr lang="zh-CN" altLang="en-US" sz="1600" dirty="0">
                <a:latin typeface="HiraginoSansGB-W3"/>
              </a:rPr>
              <a:t>技术规范</a:t>
            </a:r>
            <a:r>
              <a:rPr lang="en-US" altLang="zh-CN" sz="1600" dirty="0">
                <a:latin typeface="HiraginoSansGB-W3"/>
              </a:rPr>
              <a:t>》</a:t>
            </a:r>
            <a:r>
              <a:rPr lang="zh-CN" altLang="en-US" sz="1600" dirty="0">
                <a:latin typeface="HiraginoSansGB-W3"/>
              </a:rPr>
              <a:t>（</a:t>
            </a:r>
            <a:r>
              <a:rPr lang="en-US" altLang="zh-CN" sz="1600" dirty="0">
                <a:latin typeface="HiraginoSansGB-W3"/>
              </a:rPr>
              <a:t>JGJ▌ 79—2012</a:t>
            </a:r>
            <a:r>
              <a:rPr lang="zh-CN" altLang="en-US" sz="1600" dirty="0">
                <a:latin typeface="HiraginoSansGB-W3"/>
              </a:rPr>
              <a:t>）、</a:t>
            </a:r>
            <a:r>
              <a:rPr lang="en-US" altLang="zh-CN" sz="1600" dirty="0">
                <a:latin typeface="HiraginoSansGB-W3"/>
              </a:rPr>
              <a:t>《</a:t>
            </a:r>
            <a:r>
              <a:rPr lang="zh-CN" altLang="en-US" sz="1600" dirty="0">
                <a:latin typeface="HiraginoSansGB-W3"/>
              </a:rPr>
              <a:t>建筑地基</a:t>
            </a:r>
            <a:r>
              <a:rPr lang="zh-CN" altLang="en-US" sz="1600" dirty="0" smtClean="0">
                <a:latin typeface="HiraginoSansGB-W3"/>
              </a:rPr>
              <a:t>基础设计规范</a:t>
            </a:r>
            <a:r>
              <a:rPr lang="en-US" altLang="zh-CN" sz="1600" dirty="0">
                <a:latin typeface="HiraginoSansGB-W3"/>
              </a:rPr>
              <a:t>》</a:t>
            </a:r>
            <a:r>
              <a:rPr lang="zh-CN" altLang="en-US" sz="1600" dirty="0">
                <a:latin typeface="HiraginoSansGB-W3"/>
              </a:rPr>
              <a:t>（</a:t>
            </a:r>
            <a:r>
              <a:rPr lang="en-US" altLang="zh-CN" sz="1600" dirty="0">
                <a:latin typeface="HiraginoSansGB-W3"/>
              </a:rPr>
              <a:t>GB▌ 50007—2011</a:t>
            </a:r>
            <a:r>
              <a:rPr lang="zh-CN" altLang="en-US" sz="1600" dirty="0">
                <a:latin typeface="HiraginoSansGB-W3"/>
              </a:rPr>
              <a:t>）、</a:t>
            </a:r>
            <a:r>
              <a:rPr lang="en-US" altLang="zh-CN" sz="1600" dirty="0">
                <a:latin typeface="HiraginoSansGB-W3"/>
              </a:rPr>
              <a:t>《</a:t>
            </a:r>
            <a:r>
              <a:rPr lang="zh-CN" altLang="en-US" sz="1600" dirty="0">
                <a:latin typeface="HiraginoSansGB-W3"/>
              </a:rPr>
              <a:t>砌体结构工程施工</a:t>
            </a:r>
            <a:r>
              <a:rPr lang="zh-CN" altLang="en-US" sz="1600" dirty="0" smtClean="0">
                <a:latin typeface="HiraginoSansGB-W3"/>
              </a:rPr>
              <a:t>质量</a:t>
            </a:r>
            <a:r>
              <a:rPr lang="zh-CN" altLang="en-US" sz="1600" dirty="0">
                <a:latin typeface="HiraginoSansGB-W3"/>
              </a:rPr>
              <a:t>验收规范</a:t>
            </a:r>
            <a:r>
              <a:rPr lang="en-US" altLang="zh-CN" sz="1600" dirty="0">
                <a:latin typeface="HiraginoSansGB-W3"/>
              </a:rPr>
              <a:t>》</a:t>
            </a:r>
            <a:r>
              <a:rPr lang="zh-CN" altLang="en-US" sz="1600" dirty="0">
                <a:latin typeface="HiraginoSansGB-W3"/>
              </a:rPr>
              <a:t>（</a:t>
            </a:r>
            <a:r>
              <a:rPr lang="en-US" altLang="zh-CN" sz="1600" dirty="0">
                <a:latin typeface="HiraginoSansGB-W3"/>
              </a:rPr>
              <a:t>GB▌ 50203—2011</a:t>
            </a:r>
            <a:r>
              <a:rPr lang="zh-CN" altLang="en-US" sz="1600" dirty="0">
                <a:latin typeface="HiraginoSansGB-W3"/>
              </a:rPr>
              <a:t>）、</a:t>
            </a:r>
            <a:r>
              <a:rPr lang="en-US" altLang="zh-CN" sz="1600" dirty="0">
                <a:latin typeface="HiraginoSansGB-W3"/>
              </a:rPr>
              <a:t>《</a:t>
            </a:r>
            <a:r>
              <a:rPr lang="zh-CN" altLang="en-US" sz="1600" dirty="0">
                <a:latin typeface="HiraginoSansGB-W3"/>
              </a:rPr>
              <a:t>建筑工程施工</a:t>
            </a:r>
            <a:r>
              <a:rPr lang="zh-CN" altLang="en-US" sz="1600" dirty="0" smtClean="0">
                <a:latin typeface="HiraginoSansGB-W3"/>
              </a:rPr>
              <a:t>质量验收</a:t>
            </a:r>
            <a:r>
              <a:rPr lang="zh-CN" altLang="en-US" sz="1600" dirty="0">
                <a:latin typeface="HiraginoSansGB-W3"/>
              </a:rPr>
              <a:t>统一标准</a:t>
            </a:r>
            <a:r>
              <a:rPr lang="en-US" altLang="zh-CN" sz="1600" dirty="0">
                <a:latin typeface="HiraginoSansGB-W3"/>
              </a:rPr>
              <a:t>》</a:t>
            </a:r>
            <a:r>
              <a:rPr lang="zh-CN" altLang="en-US" sz="1600" dirty="0">
                <a:latin typeface="HiraginoSansGB-W3"/>
              </a:rPr>
              <a:t>（</a:t>
            </a:r>
            <a:r>
              <a:rPr lang="en-US" altLang="zh-CN" sz="1600" dirty="0">
                <a:latin typeface="HiraginoSansGB-W3"/>
              </a:rPr>
              <a:t>GB▌50300—2013</a:t>
            </a:r>
            <a:r>
              <a:rPr lang="zh-CN" altLang="en-US" sz="1600" dirty="0">
                <a:latin typeface="HiraginoSansGB-W3"/>
              </a:rPr>
              <a:t>）。</a:t>
            </a:r>
            <a:endParaRPr lang="zh-CN" altLang="en-US" sz="1600" dirty="0"/>
          </a:p>
        </p:txBody>
      </p:sp>
      <p:sp>
        <p:nvSpPr>
          <p:cNvPr id="5" name="AutoShape 2" descr="data:image/jpeg;base64,/9j/4AAQSkZJRgABAQAAAQABAAD/2wBDAAgGBgcGBQgHBwcJCQgKDBQNDAsLDBkSEw8UHRofHh0aHBwgJC4nICIsIxwcKDcpLDAxNDQ0Hyc5PTgyPC4zNDL/2wBDAQkJCQwLDBgNDRgyIRwhMjIyMjIyMjIyMjIyMjIyMjIyMjIyMjIyMjIyMjIyMjIyMjIyMjIyMjIyMjIyMjIyMjL/wAARCAEsAfQ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yCKXfViqiRSPL/qasJ8lBBpRPsqdHqnTopaALvmyVZR3/AO/lZ2/fL8lWkf8Av0F0iXfv/wCmdG/ZVffsoR6sg3Ld98VWtm/79ULK3nuYvPSH93V17Kfyv9TQMtOkb1z12n735/8AV1tvaT+Vv8n93H/HVG7spHl+eH95WUyjIeWNJf8AU1Su386XeldM+mR/ff8Ad1m3dp52qRJBD/q/nogA2ytJ38p6v+Vs+f8A5ZyVdtE2RbH/AHlO1C3jf7kPlx1HPEr2UjBey3+bUsX+jWEv/TSpXTZ/20qK4+S1letzIoI/7r56cv8AsVKllv8AKT/lpJWkmhSfut//AKMqRjNHikhl89/+PerGpy+dLK6TVqXsUaaXawJD/q/7lZ17p/2CLfP+8k/uVBRUiT+/VpEkT50h8yoopY/K2PD5daVldyQ/c87y6ALFvaeTL8//AACrl3LIlh+/hmt/Mq/4flgudesEeH/WSVqfECKOGKLZ/wB91YHFJLv8qmyy7/n/AOmdMiqJ/wDlrUACf62pX/5ZfuaiT+/TX/1VAEqf62vSPBniPStH0aWG6u/L/eM6JXn2iJA9/L5/+r8tq0ESPyvnoA9Sb4geG/N/5CP/AJDavHr24+0390/neZ5lw01Jd+Wkv/XSqKPvpASRP+9/7Z02WWNIpd8P/LSmN5f/AE2/1dNuHg/e/wCu/hoLBPni3p+7qvF5jy/P/q6V3j8r5KSL5Jf9dTIBH/e0u+N7rZRF8ku+hH86X5PJpATy/wDkSp9C8z7fvf8A1ke59n/Aap3EX8aTfvKv+Gkk/tSJP9Z97/0Goq/CVD4ztfDVvG9hKl1+7uPv7IPk/hq1exf2boNq9rNN5kcfnf8AA/8AdrG0R5E0a/e1mmjk8yXfvj+f7tdPrkk0ul6ZDN5PmSW65T/Zrz4Qjzs7pzPN734geJPNlR9Rl/d1P4c8S+IL+/8AITUZvLrLu9K87VLrf/z0rpPh/pkaapLsr1OQ4ftnsWlzfZtCimvbon+/JNV+0vIL2Lz7aaOeP++hrn/G37nwLfJ/0yVKh+HPPhKJvK8vfLIf1oJLmpNuvpBXOJrulTXX2VNRhkuPM2bK6C9bF9K//TSvI/B8W/xbK7/89JX/APQqCi58Q/8AW2Cf71cqnmfZZX/5Z10vjO7gmutjw+XJbybPn/uVytxL/oESP53lyfwUhkv2ixf7/neX/fqC4+eWqUv+tiTyf3fmVf1C4jSXY/8ArI6QFO0SD7f8n7v+/VzUH8mXYk3mVStP311v8ny6ty2X7r5/++6oCu9lIkW//lpVN/Mm8pH/ANXVxLSfzd7+dVW4t40i3p53mUAWreKNJYoIP9XWlrdx511vg/5ZxqlZ+lJJ5sT3Vamu289h+/g/ef7dIDl5Yt8W9/8AWVrvFJ5UWz/lnHWXLaTzRb/Jm8yStG4TyYok/wCWkdKRA9JURAr+VuopyRT7B/qaKAKdvLJ9q2fufL8yqepxRpdS/wDPT79X7KXyZfnpL2ykvJd8E1a85BiS/JViy8v+OHzKtJpU7/O/+rqd9Pj/AOWE0NBcCKK4jTzdlpD5kdORPOllgSbzJP7lTJaJDLveap/sX+nxXX7n7P5bIn7yoOmU49iKW38mX54Yf9XQmmSTS/JND/q9/wDrKfceQmgxP9r/ANI8yqEUV3c+Un/LvT5yfc7Gtp8UkMux5v8Ab+eTZWzdvaPF+406GP8A20v6y4k8n7n7vy/ub6231O0ubX/StO077R/171hVq8pXIR2iR2Fh9qnm8zzP9TB5m9KZd2k/7p5/O8z+5RZXskNr9l8mHy45N8P7unXF39s8r99DHJ/frL4pe8E/dj7pnS/vv3HnTR1aSyjh82ejzZHi/wCuf8dMR98UtXMIQGp5j/On7upXpv7ub79Od99QalCVPO/9kp76P53lJ53+skqTZUtp+5l2P/q63hMwrQ/lD+yo/wDprSpp8Hm7H86tnZB99Lv/AMh0JZQPLv8Atf8A5DrXnOaHOYry3aeUiTTeXH/cp7pJN9+GGTzP+e8daj6VB/Bd/wDkOrEWjx+Vv+1/+Q6OcPfOZl0ePzd6fu/9ir9vabIq3P7M/uTf+Q6Y9lGnyedRzh75V09/sd1Fdf8APOTfWz4r1OPW/KRIZo/9+qH9n2n3/OqW00eS8+dJoY/9/wCepK94ybfTJP46JdH87/UVuvol3DL/AMfcPl/9c6V7SBKgqHNynNy6fsi/11VX0+T/AJ7V1v2SNP8App5f/TOpUisUsNnk/wDA/wCOguBzVlFBbS73/ef7FaUV7aeVs+yfvK0U+yf88andIIYt7ww/9+6BHNXcsDy7/J/0f+4lZtxFA8v7iGaOP/brrbjR47mLf53l/wDbOqv9jxzfcm/8h0E8hnJokflb087/AFdQf8I/JN9zza7SLT7Hyokfzv3cez5KE0/Tf+m1HOXyHG/8I5P/AAf6umP4anf7ksMddvFpli//AC2mpr6Vpv8Az93dHOHJIwdP/t3R7C1srKaGOP5vO32+/wAz5qydQ0++ml8+fyZP9yPZXbf2VY/cS7u6p/2fI/mon/APPko5w5JHH/2FO8vz+T5dWNM0T7HFdT+d+88tv9yulTT5/wDnrD/49T/7KnSKVHu6mrP3SqUJcxLFLHDpd07/AOsuI23un9/+9R9o87yvP/eXHlr/AOO/wrVW7T7NF5Dzfu/M/wDHKvvp93Ddfv5oY/Mj+SuP7Z0/YMG30rZ9qd/3kkknyVs+D7ePTdUld/3n7uiW02RRbJvMk/jptu86S74Ifs/mfxvJXdznJyHZ3XiayHmQ3VgfLqqnjKxs7XZbafMkcf8AAlcxLpk80u/7XD/wOqt7ZTvL893+7/2KrnI5JG5ceKIJpZX8n/Wf9NKz5dT2XUSWunQxySfIlZaaZdp87zQ1bfSvO8p55vL/AM/7NEy6Xxe8tDW2Tv5U8+nQyR/f+eT/AIDWdqelSalFK76TaR/e2Okn92opdPnSLZ/aM3l/7ElRJpmpeV8mozeX/t3FZe8dPPDsZ934de81SWy8m0t5II/tLulPuPBU83/La0/dyL/49Vj+xNSm+dNR/eSf9PFS/wDCP6qnzpdzeZ/18Uo+6VKrSl0KkXhWd/k/c/vJJH3/APXOorLw/dX9hFMkUPlzyNDs+ar/APwj+q/x3c3mf9dGqBPD+sp5WzUZo4/+viq94nmpdiW40W+fS4rJ7S0jj8tpt/zb/wB3VW38Kz+b9q/c+Z9j+0f6tql/sTWZvkfUZv8AwIofRNZ/6CM3/gRR7xXNS7GXo9k95L/qfL/v1ranb+dYWtk8MPl/aPOfy/8AZqxpWmXdh/r/APVyfPVW40/UpvuTTfvP+mlVA5qvLze5sRfZ5Ei2fuf9is67soPtUrvDDWo+laynz+dN+8+T/WUz+zNV/j86Ty/+mlVzmZHa/ubdU+zWz4/ik60Uj2V9C5X99zzRUi984XfI/wDy2qO78/7Lvg/1lWdlNdP3Uqf89K0GY39oT+Vv86WmW96kMsrv+88yoJYtkUuyqsVvJQBo/aPOoSpk0zf8/wDq46uRWkaRfPQMr28Ujy1fi8uGX/XeZ/20p/2SPyqd9kj+/SGa6WVpNa7E/wDH6i8r7H8nk+ZH/fqKyu50i2eTVzzfOild/wDV1EzUfEkk0USJ/wAAqWWy2Rf6ny5Kdbp53yJ/yzqWJNn/ACxrI0MmV5Puf8s6dskS1in/AOWcnyVuS28dz9+qD+H9/wDy9w/8DoAoO/8AfoR9lbNp4cjm+f8AtGH/AIBHVpPC9p5uz+0YY/8AtnU84HPNL/HT66OXwls/1F3DJ/10+SrqeD4IYot83mSUc8Q5Dm7SKfzYtkPmeZWzFFJ/HWk+n+TFsgh8uOoHikT5POh8uj2ochE77Pv+T5dRJFO/3P8AV0Sxb6lTzE+5NVe1J9kH7z7lCW8/8ENOe7kSL/XVBFqd28vkPD/v7JKv2pHISPbz/wDPGby619Kt5IYt7/8AfFVU89/n+1/8Ap8Usnm/PN+7qucklvbh3l2JD+7qhdpP5W+rzpIn/Lb/AFlQP5/lbP30lUBQ/eU6V5EiqxEkn/PGapdkjxUAUElkpvm/36ueVPR9k3/PPQBBLLJNFsSp7fzPuJVp7eNItj/6ym2/l+b8k0NSBeii2RVGkUn3/wDlnWmlvv8A+W1RSpInmpUlkFu8nlf9dKHt5Hp2zyfuVbT54qkopbJE/wCWNWn/ANuKrDp+6/7aUbKQGa8Un8FF28aeVvh/d+YtX9lUNQikmi2J/rPM/jqZ/CVD4jL1tP3Xzzf3fn/4FU9xcJeX++1i8u3jj2J/t/7VQah/pPlJ/upsq1b2/wDpXyTf8s65vtGs/hJUfyYvnh/791Qu5d/3P+elbl6n8FZtx/rfkrrOczrh5PKqrF88sVa12+yKokt991ElWIsfu6ZcPVjZSJbx/wAdBRBDV2L56iSKOp9mypAq3EUkPz/8DpqXFOuE/db6akW+L56Qh32iSpXuJHi2JUSJs/7Z0/ZI8W+mBPbvIkUrvUW+d5d/nfu6e/8AqqRH2UARXEUb/PP+8qaKWT7iUXEsdMSqETvLJUEtxJ/z2p8tUn+egB/9oT0UzZHRQB5e6eTLv/5Z0xH3xb3/AHdWHffToovO+d62MDl9nnSy74f3daFvaRwxf9dK1rhNnlf+yVlvLP8Ax/6ugAiijh/66VOn+tqJP7//ACzqaL55dlSUXET+5UTxSJLsfzv+AVPE8aVq/u5ot6VnzlchmvdwW0Xz+d5lEV7+6if/AFcn+fm/wqfZ53/LHzPLptvaRzSy7PJ/dyfcoAdb/wDLLf8AvK1PtcjxRJ/q6zvK2RfP+8jqdJYJpdifvJKDUsSvvpkXmP8AfhqCW4jSX5Jqr293J5v/AC28v+N6gC69xsl2Vc+0TvFs/feXWS9xv/fpF/q/uUWVvO8vzzTf7lSUbyXF3DFv/wCWclaNpe/ut73fl/7lZflb/v8A/LOo3ij8qpKNaXU77zf/AIumP++i+f8A1lU3eSawif8A5aR1XSWf7lQWXX+SXY803/fumvLJ/HSSyyTWsT1Vt3km+5/x8R0AW9/nRfJSJcSf9c5KLeKOH7lU7jy0l2J53mfwUAWvtEiff/d1F9o875P/AECqHlSJdSu8P7zy6i83+D/V1qQan2SfzZdl3N5klULiW+sIokS7m/1n8FXUeTytn76SqV3F53lbJvMk/ufx1cJmc4Ev9pz/ANqXUHnf6uOopZZ/7G/cTTeZJJ/z0oeL/ifX/wD1zqB3kttBif8A55yVsYGjs/0+1/13+rX/AJaVQleRLWWd5pv9ZWpF89/E/wD0zWsuJPOsLpH/AOfimBae333/AM/+rjjqXQoo5ot7/wDPRql+/dS/89P/ALGjw/5n2X/tpLSmVAv/AGeNLqXZNNH+8/56f7NO+16r9ltXg1GbzJNv+s/2lqZ/n81/+mn/ALLTEfyYrB/93/0GsyzUS41VPK/0u0k+79+P/Z+aj+0NWSKWd4bTzPLbZ/7LViL57r/totMuP9VQUMfW9Sh+/p0Mn7xf+XipU1i7eX/kHTeX5mzZ5lNdP9P/AO2lSwv/AKrZQSH/AAkECfJPDdx+ZI2z93TItYsbzyvImqPf/pXz/wDPOqETxp5Tz/u/46yq/AaQ+Ide3fnX9q8E37uTbV+K9ge6lf8A5Zxx/wDj9Y2qp52qRJ5Pl1StLSxv/K/czR/x7HrmpfHym8/gO4l/ffP+5qo+nyPLvrnbi3/e/ZYJvLt/M3+WlTvZTpFE8Go3ccnl/wDPSu7kOQu3EW/7n/PSp7e3nSXz/J/5Z1yv+nQxSomozeZHJ8j1o276t9qi/wCJjL/q/noA6GJKY8UlYaPrKWt1su/M/ub46W41jVbO1tXeGG4k/wC+KOQDe2Ux3j82s5/Et3DLa79O8yOSP59kn96nW/jC0e/lgvbSa3/ufu99AucvxJ50v/XOpXTf9yqEXijw/c+aiTfvP+vdv/HqZF4g02a13/a4f+/lSWX0TfLT0ijm+dP9XUX9oaa/3NRhk/7eKLe4+0xROnnf36QD2i/gp1xbokX/AFzo82NIvtT+d5dP3yPQBSe0/j86jypP4Kuom/50/eR0xPL/AOe3mUxFVIpHqLypK1E/1X/TSmo8nm/6mgRmpaSOoaitJ3j3GioGeNIn8dWPNj+4lV08v/rnVj/Uxb3mrrOcpXdxsl/651RfU43+/DRd+Z5u+s392/zvSGX0ffL+4m/d1sxJG8W/yfLkrG0/y/K/6ZyVrRJsqJlwHo9TpLIkXyVE7/wJT6ksJYvOtdk3/jlOe3ns7D/QoYY5P9um/wDLWp0oAg0/7X9l/wBNmqeW3gmli/feX5f9yoLtP7n/AC0qhbw/upf+elSUbdxLB9xP3lU7i4k+5/yzqlbxSJ/7O9W0+eXf5NUSaNukf2XfTZXk83YnnRx/+jKr+bA8Wx/O/wByp9kaeUiedWRoPieRJaldJH+/+8pyJs+erET/AN+pKLVun7qWCqv+/NViLy3uvn/5aVDd/uZagCW3TfFKlLbxbLrfVeKX/SqtPQWWE/1uyneVGn/bOok/1u+oneT+D95QBFL/AK3z6f5VQp88X/POno8lADZbeT76f6ysO7tLtJd//LSujSh7SR/v1cJkTgRaf5Dxee//AB8fx0+WygubXyIJv9X8+ymSpHbRfPUv/bH93/BJRzhyDrf/AI+ov+udYjvvtb9P+ecldDF5by/J/rKuRPY/8t4bSOT/AK51p7Yz9ic8lv8A8TmWf/lp5ez/AMdq1o6f6LF+58v71dMlxAn/AEz/AO2dWN8c0W//AFlHtQ9kYf7z/Sv+Bf8AoNV0+SKw/wCmki/+g1uS2kDxf6maP/7Kqsunx/uv33l+XRzxDkkEWobJZf8Aln+8X/0Gnvex/ZYnf/V+WtMSykf7k0Mn7xfk/wB2mpp86WH2WeGbzJNvz/8AAqAL6PG8sU9MSXZ5X/fdEsUaS/8AbSqv7t7qLZ/zzqwLEv8Asf8APOiy+eL5/wDnnVC7u5La/tYPO/1nyVO97JbfZYJ/9XcfuXrKr8JUPjIpXjh1SL/rnVDSrKeG/lnebzPM3P8A99VYvU/0/Z+58z7lXLLYkuyuOjOUqvkdNX4CJ02S76sOn7qnSywJFF59Sv5b2v8A10r0ziOctHkm+f8A6aVr2/8ArZX/AOecdUrSKSGKKD/ln5jPWzZRR+VLRIiAx0kSKLZ/y0qO4/4+ok/3q0Ui/exb6Z9njmv4n/6Z1JZkvL/pVPiSPzZXf/WUbN/m06JNlrK/+9QBSt7KC2tZZ0h/eSR099MtLbRpYEh/4+Pv1duE/wCJXFUt2my1iT/npJQBjf8ACP2ltayp5MMn2imP4atEiihT/WSSffrblt5P3T/9NKWVJPtUSf8APPc9UBkXGmTpa2tra3c32j+/5lSy/wBq22lxImrTfbPMq0j/AOn0XEv+lWv/AF0qSClby67Z2Eu+7h8yP7n+j0afqeu21rdb4bTy4/8AerQvf9VTLuX/AECWqAoaP4g1K5l8j+yYf4n/ANZRF4t36p5D6ddx/vNn9+rVv+5/790yyij/AHT+T+8oAsz+KNLtpTFOt2kg6r5dFZN7aPc3TP6cUVIHNJp8afO81Zl7ced/10/9F1o3tx+6i/8AH6wdkfmyvWxmRS/6qs394kta81UHfZLQBciq7aXG/wCSs3zf7lWIn86kUaKU9P8AWxUWTxvLvf8A1cf346P3b+a6f6v/AG6yKHIlS+bsqLfG/wByopbvf/y2oLHyy76ckX7qqvm76f5u/wCSD/vupAlluI4YvnplvLI/36oP8kvz/vJJKsJL/B5M0lUBqRS/9+6tJLs+f/lpWbFdx/wf8s/kpt3LI/3KyKL76nTEvY3uoneb/V1mRf33/wCWlSSvGnyeTD5dVyBzm5Fcb6luJf3UVZFvL+6rSifzrXZU8hQJL/BV23+f5/8AVyVkb40ll/fVatL2P+OgDS3/ALqmRXEaffqk9xI918lWInjf79SUSxfPL/zzq0kuz79ZLxeTL/1zq1aXHnfuHqCzR82D79Md99Z0ryJLsqWK42S/PQBLL5n36ZFd7PkepneN4v8Anp5lJ5UifP8A6ygBf3aeU6f8tKcn7753qrL8/leR+7kqwj/wUAT2/wAkvz/8e/8AcrXS4jeLZ+5kj/2Kxk+fzUpyfJLvSgDZ/eQ/P/rI6lSWs63uIP46uReR/wAsP3nmVID5biP+D/lp/wBM6rve+TF/rpo46d+/m+5VO4ikT79UBaS9/wC2lN82BPnSHy/4P3dZrpvl+f8Adx1FFLvi2f6yrIL7xWk115/nf6RH9zf/AMs6Z+8T7K6f6u33b6pyvJ/yw/eSSVdit5Htf3/7zy9z7KUxwGOkb38rv+7j8umv/o11vg/77pl6+y/l3/6v+5TElj/5b/u6xpQ982q/ANleO8+Seb93V291CD7LFBB/33WW8v8AG9MleS58rf8Au/7iJXccQW97s+//AM9K3or2Dytn/LTzKyU0zf8Av7qb93/cSrlvF9pliggh8ygDe82Obyv+udRJLsllrGu72OwlleCbzLj7nyfcjqql7P8Ab4oE/wCXj+OgDZtP9VL/ANdKZv8A9FlqjFe/6f8AZf33mfNvqKK9ne1uv+neSgDoLhI3sNn+7Ve9ff8AZUT/AJZ1jaZqt3qVhK88P7zzNnl1oPdwW0sX2qb7P+7oA0Yvn8rf/wA9KY7/AOny/wDXOoEuI3ii2fvKZb3cEN1L5/8ArJPuUATIkf2/5P8AnnRcJGmqRf8AXOi3eP7fLv8A3f7uoU+fVPn/AOWcdADb1/8AVf8AXRabd+Y8Xkf89KJf31/En/TSpJU/0q1T/ppQAfZ/3UqJ/rKfb6fJbWsTv+7/AN+rUt3HYRb3qK91O0ubCX995f8Av0AQR2H3282H5mJ/1lFZMdxHNvaNN6hiA1FAHnt68/2qJ/O/d/x03/lrKn/TOnP++il/77of5JYq2MCK4f8AdVjP88suytS73/Zfk/1lQebH5XyRfvKAK6SyJ8n/AC0q/E/7r/XQ1VRPtPyP/q6bFp+z/ljQBoxXsaRb0m/ef3Kd/aeyL5POrLlljhl2f8tKejyPLUlF17ud/np1p88tEVpG/wDr5qsSy+T+4rMorvcb5diQ1O9QRPH/AN/KfL5afPQWSRW/8bzUsV7s+Ss97iTzdlPR46ALW/Z9ym7/ADvv1D9/79SxW/72gB+/yf8AppJUvmyeV/qan+z/ANyh4vJ+/DUFchYtPM8qnPLP5UqJ/q6gSXZUqPJ9ypKIvuU7/wBGVLEiQy/PUv3/AJ6AG/aNn36lS7n/AIP9XQ8W/wAp6ZskSpKHu8j/ADvT98/+fkpn7t4t9CfPFQBae7neL/rnTd8j+U/+rpiUyX9zF89BZYivfJ/651at72SaL5P9XVJLSN/n/wBZ/t/cSi4u/wB15Fr/AMD2fIn/AMVQVyGk7/3P3lMSXfL8/wC7k/2KwXu54fKR/wDfT+5WvZahGn/LH7R5n30+4lH90Jw5feBJY7m63/8ALSP50q4kvnfP/q6fqfjOCwiiSDToY5JJP+edZf8AaepX9/ap50Mccm77lvVTpGEJmzv/AIKsW8siS/JNWakuyX5P3kn8dOuPMh+eCsjc3/7Vj/db4fM/26spLv8AnSb93/crmN/8CQ+XJ/cq1byo8Wye0qQNZ0gf5J7T93WjaReH0i2Pp0P/AH831mafL/rf3NWdkE0vzw0QmTyGullo3lS/YrS0jkk/6Z76yXsrtL+J/tdp+7/6d9n/AKDTntIE+f8Ac0JF9p+eCb95/wBdKOcOQg/seR7+W6gu4Y7j/rpVyLR/47qaGSOSovsmz53qJ02f89qITKkPuPDWhP8AO83l/wDbSs1NCtLa6/cXf/fcdaSJA/z+d5f/AI/Wz/af/svyVrCqZTgc2llAkXzzf98UsryJ8llD5cf+3W3qr6ND8kEP7z/pnWX5sf3EhonMmEDJuNPjeL9/TIrKO2lin/1lajxSP9+hE/geb95U85XIZaWUkN/9tT955lV0/wBGsLqB/wDWSSVs7I0+5+7pfv1pzk8hl6ekdnFao/7zzLj56qeK087yk/5Z+ZW55UH8cMPmf7FVbjTLSaXe8PmXEn8byf6uq54mfIMiT7HFpaQQ/wDLvVO7ljfxHF5H/PRatfZ50uop08n93Hs/66VFaWU/9qRTz2n+sk++n/LOr54i5Btw8k2sxJ/zzp17qEkN1sTzo5KakU//AAke+f8Adx+ZVK9l87WdlAzWvbv7B5Tv/rKsS3vkyxTvN+7/AL9Y2qv9s1nyE/5Z/JUWsS/abqWFP9Xb1AHR3F3HcxRIk3+s/jrL1uy32v7/APeeX9ypbLy0lsLX/pnvqfU/Lfyk/wCeklXAgbZWItrKGJIflC0Vc+0Onyx/doqgPKk/uVFcfJ5T0/8AePFvSorjy/sux60MyC48y5+RP+elCWkn8c1V7i9+wXWxIf8AgdH/AAkEj/fh/d/89KAHS3Eln9//AFdVre93y/PTn1WB5fnhq0lxAnlOkP7ukUSpLaTf9dKuJbxvF+4m8uSqr3Ef8E0Pl1B5u/56gouPLsi2PTZXj/1CfvJP+ej07Z/qp0/4HVO431IFh3khl+Sq8qb/AJ55v9XUG/Z/10pET97veq5AJd8b1Mnlp9/93We8uyX5KsfvPKoAvo++L5/9XU8T7JazovM+5/q6tI++X5Kks10lg82i48x/uVl7JPvpV6KX91sf/WVJXORReX9/yasRPWdv2S/8tvMq0j/x/wCspAWZV/v0+J/9Vv8A+WdH7vyv9TTk8tPneb/V1JRa83ZUby76Z9/7nneXVr+zL7+y5b1If3f/AF0+eiECuciShPLqD7nzv+7jpJZdnlJB+8/ef89KkC1vjpsqSeVvpm/f8/8Aq6XfH5uxIaC4DIk/jf8A4BVqq8X7n79TIk6ff/ef7FKBVX4ivcJ/y3T/AFlULe7kh/1E37utl0jS18+6u/3cn/TP56wbuWCG6lRIf3cn3Nnz1rAwnP3Rl7cfvYoH/eSeWtXbKW+03VPtsH/LPd/49VB5bRJfn/1n3P8AV1OmoRzf8saqrzfZKw/L9s6aK9n1L9/P+7/d/PsjrSt7f/ptWHpmoWKf6Kn+s/266FPtf3/3P/AK5PfNZzjKXugmnx/f8n95/wBdKtReX/10quiSebv8793UqP8Avf8AU/vP9upAtJ5nlfJ/q6HSN/nf93Vd3kf781Klx/B51AGnFdwP5SU2V5PuQQ1nfu/K+eb/AMh1af8AfRb0mm8yOgociT/x+TJU7vG8Wx/9Z/sVRR5E+/DQ9xOn3/JoJLL/AOjfOkNRJLPN9+oP7Qk/dU/7bsoAluLeT91UP7xKe97A8X/TOq6XEE3/ACx/77oAmSWT7/nU5JZHl3vDDTf9yH/v3Q7v/H51ADkuKfvjf79V38tP+ulFUSWvs8f8H7yq8vyRb3pfNjT7lQ/aJPuPVEErvGn3P9XUfm7Jd9Me4nmi/cTVTlefzf8ApnQBeuJf4J7uHy/9uoESxT/UWn/A0qunmffp+yR5d9AET2/72Wf/AJaSf3/79Rf2fOlrLv8A9ZcSVd2VD9nj835/Oq+cnkJtPT7Zqm9/9XbxqiVcuPnv4n/5507SopPKleok/fapL/0zjreBlIf5Uj/NRVjZRQM8niffFVKX5IpUq7bv/raq3qSfavkrYwMG7ff871XR/J+dP9XJU0vz/JVeJP4HpDLSJ50W9Kli8xPuVFFFInyVPs/v0hksVxBbea7w+ZJT0u4HqLyrSjyrTzakDUt7iNLXyP30kdRPFIn/AE0qqkvkxfJTpb3fF8nneXQUP8qT/rpTU8x6Z9ok/goe4koAd5Unm1NvjT5P+WlV/NkSWjfJQBfR/wB1T08t/kf93HVKJ9//AEzpryzvLs8n/V1JZp/u/wDntQn7n7/neZVFIrv+CrMVvfPQBKiSebv87/gD1fsvLhl+f95H/HHVBLK783/U1Y/sq7qCid7uPzd/72rH2iOGLf51U4vD87y/6maryaFO8Wx6nkKGxahG8XyVfuNVgh0GK1TzvtEfz1TTw5P/ANc6n/sSd/8Arp/qf+AVUJ8pPxGHqd3J5UT+d/o/8eyrFpqu+1inf/WeX/zzrUvfDUaRRJ+5/wBIk2VXsk/0WJHh/vJ/q6PslfaK0WpyeVv8nzPMrY0yWB7C/nvf9Z5beSn/AMVTfsUn8EM1ZupxSPFv/wCef3/9ypKLSRRp5T/6uTy/nT/4n/Zp8sv/ADwrG0+WfUvN2fu4462fs/8Aqv8AnnHRKMeYmPvDtnnRRefD5lS29pHbRSwWsX2f7R990+/TUSpbepNSh/YX9yaGST7m+erieHJ0+/dwx1r6fbxzeU/2vzPL/wDQ61kig/j/AHnl1PtZByHNWmiQW11FO83mSVqRRRwxbEhm/wC/lX5ZbH/ntN/wCq8txB5W9POkkkqOfmKG70/540/zd/zpDU8UUn8dOe3jT5Eh8z/bqQK3m/8ATHy6EuJPN/8AtdWvs8j0f2fv+egCvvnf7nnU+3u5El/5beX/ANdKtW+n7Jfk/d1Klp/H/wAtKAKUsX73/pnUUqRp9yatJLTZ89FxbyTfcm8v/coAxvNSneVI/wD0zrRfT43+d/8AWUv2fZQBQe3km+//AKuoni2S/wCurW+zx090joAxkiu7aXek1Wor3/ntDV/93THt4Jvvw0AQJLA9J9nj/wCeNL9ijT7n7umPFOn/ANhQA/7P/cqL7P8A35v++6h+1yJ/r6Pte/5HoAfs/uU1Pkl+SpU+f79bvh/T47nzZrqHzI4/4HqiZlDStFn1KXf5sUcdWNT8KX0Pz2v+kR/+P12VvoVjD88FpDH/ALlOvbeeG1/cfvPL/g/jrf2Rz+1PLX/c/J5Pl0x/Mf7n7uvQWvbG8+TULSKO4/6bx0PqWk2cvlp9k8yP/dqeQvnOTsn8m1+f/lpJVe08vzbr/rpWzrF3Bcy+cn7vzP4KyNMSSbzdk3/LStIGZfRI9oopiRO6hvNoqwPIbd9ktRXDx+b/ANM6cmxPKqCV/J83fWkzngYdxF511K6f6un2llJN86VO8uyKrGleZ5Wz/lnQWH9mSP8AfmqVNHj/AI5a0USpU+SpKKEWjxp8lTf2PB/HVypf9ypAzU0e083f++qwmnwf88au0jf7FAECaZaU5LKCpn8zyvk/1lJb+Z5X7/8A1n+xQWNS3g/541KllB/zxqff/B/yzoT/AK7UANS3j/541aSyjf8A5Yw0zfHUqVBQ9IoEq1F5af8ALGq/+5T/AN5UlEuz+5DTki2U1KclAFhEqVLffUUUuz/ljT/tclSUWUt5EqwkX9+qCXclWIrv+/UcpRJcafHc+Vv/AOWcm+mxaVBDF/qf3dOR/O+5ViLzE/5bVIxuz+Csq70S0mtZUSH95JHW077/AL9FHOUczF4fkhtfJhhht/8AVfP/ALtS/wBmQf8ALe7/AHn/AFzroar3FpHc/wDXSjnJ5DBe0g/5YTeZ/v0RRSVYlintpfnpm/f8j1RQzytnyedUyfJFTkeOhKkAqVH303ZI9Son73Z/y0oAv27yJU8VxI/36i8r+Cm/7FZFFynxPsl31STz0+5VqKWR/vw+XVkmzca753lbLSKOst5ZHl+em0fu3/66VUp8xMIco7fRTXfZF/qZpP8AcpiPUlEqJUWyno9G/fQAyj95T6c/meVFvoAg2UVKnlv9+mP5aUAFNSnb6Z+8eX/2SgBrpvqrLpUb/P8A6urtG/8Av0AZT2T/AHPO8yOrtl4ifRIpUe0muY5Pk+Spd9Nd4/8AnjQSaeleN457r9z+7s/m/wBfVp/GcFz/AM9Y65qW3jmqm+n/AMaTfvK19rMjkga2q3ck11/yxks4/wD0OqaRQJ86fu5Kr/v4f+mlS29x50v/AB6VHxSAlu9QjSKLfD5f8CVVsriRPkgm/wBZI3yU3U5ZPt9qn/POOV6r6ekflaPs/wBZ9oZ67IHNOZ1NrFdpAvywpu520VP/AGgE+WN9i/3aKCzwl32Rb6luPntf+2dM3/61Kil+e1/7Z1vM54GN9n8m13/89Ku6VcSJ+4eq8tv/AKL881WtPij+y1JZspUsUsH3H/1lVYvM/wCeNWE8yomUS/8ALXfUtQb5PNqRKkCxRvqJ6KCyXZv+epdlRbKlSgAqXZQlSolBRE6VKiSU7ZUqJ/fqAG/vKcifx0tOSgASX975H/LSp/v1WdI4ZYp/+APVpPL/AIKkoKl/d0xfk+/TnffQA/ZH9+rSRR1Sd5H+Tzv9XS+dJ/z2qZFGpF8lOrNSWRPk8793UzyyfwVHIXzl+nVQS9kSrUUsk33IankK5ywlS7/79M2Sffp/+/LUgMligufk8n93WXcaZJD9z95HWz5v8CUb6oDBTTLt/wDljVpNHn+//q61keRPnpU8yb783/fyjnAzU0f+/NNViLT4IfuVPvoTy6kBr+Wn34f3dV5dQjhii/c+X5n/AEzq08v7r5If/Ilc5qEV95u9P3kf/ouqhykzOht9Yguf3EFpN/tvU9c/bprP3Eh/2/k/5Z1u29xPDF88MPmf9c6qYQH7KKc7xv8A9M5KbF5fm/P53l1mUNemO+//AJY1YlSP+D95HTN8nlUARb6N8n8f/LOnokj/AHKHT+/QAz79D/J/00pm/f8Acpd9AAlO30395QlABs/dUn7x6e/+3TUff9z95QAmz91v/wDHKHSP+CbzKe776gf56AD/ALZUJRvoT55fnoAR4t9R3H7n5/8A0Cr7v5PyQXc3lyff/gquiRvVEmM+qwJ/z2rSstQtJoovI8nzJP8AlnU9xokjxb3h/d1jPo8aS74P3clUiJlXVbiNNUut/wDyzt//AEKqto8ltdaY/nfu/mem6UkCa9LPe+dceXH8n/Aa298c2sxP+68v90ldnwnIXPtEc3z+d1oq2+m2LuW+yQ0VkbHjVwmy6l2VA/lzWH/bSrTvv+eqFvqEdn5u/wD5Z/wV0nOVb1NkX/TSrunpJDFVfULuTVfK/wCWcdX7SKRIvnm/eUioE/mz1YSXfUSfJTk+T/rnWRRY/wBypUqKj92nz0AT7I6WmRPvqfZQWNR/7lWnT+/5P/AKaiR/x0793UAH7tKnR6iSpUemUS76bTadUAO2VkvFP/bP23+0PLtPL2eRWtvj/wC2lcnLcedFLA83l1vShzETmdVcJ9ptdiTf6ynxPvirB0fUJJpfsXk/8s9++ugiT+Cspw5S4E+ySn1Fs2ffpzpsqSib79H3KYvyffp/m/3KAHIlSq/8Hk1F5sjxbKE8ygB2/wAmX54fLp/2vzvuf6yOm/f+Ssi7+TxRaok37uS3oh7wSOgiuP3v7+arCXsdUE8hIv8AXTeZUqSweVLv87zKnkKNSyeSb/UfvJKe7/wVjVLFLP5u9P8AWVHIPnNFJd/3Kc9xGlVtk7/O81T/AGSBLXf537z+5Umg/wC/89OTy6iSn/cqQDf/ANMadTXf97/yxpyVAB5NFHlb6PufJVgP+5TN8nmy/wDPOnolQv5nm/8ATOgC1FceT86TVduLvTrmL99aS+Z/0wk2Vgvqdon3KgfWN/3IaoOQ2fN2eb5H7umff/5a1h/bZ/8ApjHTftc/8E1SBsu8aU37RH/0yrB3/wB+bzKPv/8ALGgDYfUIIf8AltDUD6hH/B51Z3lVK6b6AL9vd+d/yxq4kuy13+d5cdZtpFI/3KsXtx53lQJ/q4/uUATu++mo8f8A10qmlxInyVIlxG9AFhE30bJLaX/nnJUqPA/yP/33UT/uZaCQ2Tv/ANNKYlxInyJT3uJKbskf7lADon/geby46gu5dkUuynPF+63vVW48v90j/wCr+/8A981UPiImcbqtpJ/x9fa4Y/LuK6HSpdn+v/dyfaFT+/8AdWub1C3/ANK0ydIfM8yPzpv3f/TXdW/o/wDx4RT/APLS4vWeu6c/cOaEPfOjfUJNxoqu80kzl5PvGiuHnOnkPJd+zyv++KpW/wDx9S74f3lWLtN9rKif6z79PtH3/fr0jiE+zx+bveGrqeWlD0JWczSBKlPpiJI/yJTkqQFTzEqfZTUSR4v+mdSJFsi3+dD5dBYb6lSm74PKo83Z89AE6eXViKKT79Yya7Y/wfu6JfFs/wC9SCH939z56ykbUsPzGz+783YlT/Z5E/5bQ1yvh9991L/zz8uuj31XOTOHJIfRTk+f783l0z93/HQSN8r/AKY/u6y30RHupZ/O/d10EVpv+/R9n8n7n7up5yuQp2llHbRbEhq6nyfI9JL5f3/O/eVF+8oAt+bJ5Wz/AFcdM302nJ5f/PWGgBz+X/B51CfJQ776elAB+8ShP9v/AFlSo/8A2zpj/P8AOkP7ugBfv/frD1B9niiw/wCefl7K2f3lY2p/JqlhO/8ArPtDf+O7aqBMzeRJHq4lvJ5vz/6uoPtGz5Ep/wBrkesfeNCfZJD9yhHqq9xI8vyQ+XVi38vyvn8mqARPM+/T3eRPvzQ/9/KNkf8ABTZYqgCWKWd6vxf6r56zYot/3K0rdI3/ANfN5dTMsP8APyU7ZR+7835KKyKHokdD0xPMT7k3l0+rAcj7PnqV5YH+f/lpUFSIm/zf+ecf9+oAo6hp8d58/wDq5P79YstlPDLsrpkemPFv+/Rzgc4kWyl3/wAFaz6f/c/1dPSyjqwMtEjo+/Wt9ktP44afsj/54/u6XOBjI8dORJH+5WpLFHN/yxqL7Ps+5UgQOkiRb0pEl/dVYSKR/uf8s6ZKm+gBu+N4tlROn9ynyxTp9ymUAPieSrP2i0eLZ++8z/rp8lUaHoAv0I8ifOn7us9JZEqZLj+/Vklr78vz/vKzdTljhiun/wCedv8A+hVf82RPkSasu9i86wut/wDq5JK0gRMp3d39mtYk+yTeXHZbN9T2Xkf2XYIk1U9Q1iN5ZZ4Jv3fzIiUy3+yal5Twfu449u+BPkrfk9ww+2dH5safLRVdEg2D9zRXMdR5bL5iWv8A2zptokj/AD1XlleG1i/56fcqfT5Z3+/XpHmD4pd8vz1a/dvVDzfJv/8ArpWilZzN4BFF5P3P3dWN+/5Ki83/AKY09JZE+5Uljv8AllTkpv8Av07935W+gA/dp9yajzf79LTqAOe/sq7eX5PJ/wC/lKmnz+b5Fbf7jyv9d/5DrN3yQ3W/yf8AWfwVHIbQxEjS8P2UkPmu/wDq5K3vKj/grBspZ/N3vV9P9ipJnPmL72+yLe9Rb9lRI+yhLiP/ALaUElpLiSmI8nm/PTf9uhKCh6fP/wAsfLqffv8Akeot9So9ADtkdPTy6rpFI/8Ay2m8upqAJEqV08nyt9RRJJN8iVM9pJbffoAZ9+rCJJ5Wz/lnVf79PSXZ9yjnAlRK4/W/klsLr/nnJv8A++vmrqHu5EtZf+Wcfl1zWtxSJYRP/wBPCp/5CrSkZ1Tqk/v09It//wC8qlp/76wid6sbP+mNYzNCdEj/AI6ETfUWzfUuzZUFF+3/AHP/ANnUqJ53zvVVEjeLf537z+5U8Usifc/1dSWTRWmz56vpaSeVvpkXl+Vvq19+pNCD7PTHiq4nmeVvprvv+eoAqxS7Pk8mH/feoPN2fJWinz/88fL/ANuot8Cf8sYZI6CSCL56nS33/fh8yrn9oRp8lraQx0JquzzUfyY/M/uVr7hJAkVN8qSnfa4/K/13mSSUebO/yeT5cf8At1kaEX7tPv01/wDY87y6c/mPTXt5Pvv51AFd/wDbp9OS3jqV4o3i+Sby/wDfoJKu+m+bQnlv8lSulAFR3301Kne0kprxbPvzUARb6P3b/JU6JB/02kqX/lls8qgDOey/uUxLST77zVfSKR5djzfu6alvH9+gCr9ng/66VaitP4/J/d1O8Wz56VP+u1WSUriKOaKWDzpo/wDcqhLp8k0XkJNNJHH9xK13ij+/TtlVCfKROHMcK+mfvdkEP/2utTR9E8mWWd5vs9dD9nj+/Uv+/VSqykT7IpeUP+Wf3e1FaGzf81FTzmp4Jd3G/wA1PJ/u1a0+7jhtfnqK9SOGX/pnJHsqB7ff8/nfu69I8ws27+ddS/8ATOtJKoWkWyWr6PslrOZvAdvp9M2Sffp6VJY5JZE/5Yw0/fTN8dS74/4P3dBAtJsk+/TfNk/g/wDRe+nb5HoLG09Io6dsp33KkB6SyJ8nk+ZTl/26bFL5NGzfSAlTzKlT/bqKJP8Av3VrfB/yw/d/79BRF5NHyf8APGpf3dPoASLyHl2ed5dWEeP+CbzJP9iq+yn7I6kCdE3/ADvNT0+T/wDd1VTy6nitPO+5/rKCiXfOku+DyY6i+0T/AMcNP+yTzS7E86SSq/8A21oAl+0f9MZaf9ogqKtHSoo7y6+yzzf6P/HQA/U9MnttGineaH/SPk2JXEa7rEaS/Ykh/eSSb3evULjwv4fSX7V++jk/v/aK8v8AFtvaW0Vr/qvtHyp/49WsKXLuYTnzHQ6JcQP5vkfvLeOTf/31W3cJH5uyCHy/+2m+uS8P6P8A2bdfuJv+PuOuriSO2/5e/wDyHUTh7xrCfujHTZT6Eid/uXf/AH3HR9nn/wCe3/fFZmg6LzPvpVqKKRPuf6uqryz/ALpJ7uby6vxW8aVEwLSXGypftsaf9NKg2R/wQ05KzNR73En/AE2pm+d/+WVPo31AESJJ/H5NWtkk0WxP9ZTN+z5/J8z/AGKie42ff8mP/YSgCW4SPyokfzqdaJAnzz/6uOqv2hP4IppKN8j/APTP/foAsPcRvF8kPl/79O+0bItlVt/8Hm/98UzYn8HnSf79WBO9xHQ7zzfOn/LP+/JUe+R/kp2/97seaGOT/bqADZJ99/8AxynbIE/6aSf99vTYvLfzd/8Ayzp++gByPJN5Wz/gG+n3CTpLsfyY5Kc8UkPlT1Bv2UADpJ/HUlunk/OlR+bRv31YElx++l3pUaU6KKe5/wBR+8qLfInyPQA/fI9O/d1F51SxPI/yJUAG/wDv03935vyURJH5uyf93HTLh4PN2QedJH/t1YD3pyJ/BUD/ACU6JJHqAHvTHffT5fLSku72e58r/U+XHVkgksewUVEnl7RRQUeGamm+Lf8A885KrRJGn/TOtG7/AOPWX/vusnzftMuyeH93/wBdK9Q8o07d/Jlifzv9ZV/fWIjyJLFsrXrOZrAn+/8AfmmkoSmJ/ral82pKJYkkf50h8yonT+/T/wBxNF/qf3lPoAYibKtRPGn3/wB5USU+gskt5Y0l3v8AvP8AYo31Ej0tAE9ORKiR6tJcQeVs+yTeZ/f8ygB++R6ESR6iqVHkqSi1EkCf6+p5fskPmp5M3mfwVQeWNPnfyY6uvqtpeRRQf8tI6RIxPk+5Rs/v0bP79CeZUlCokdO309Eg/wCW83l/9s6Z9ygoeksifcm8v/cqKpP3dP3x0AEUXnfcq/o9vB/bMXn3f+r/APQ6zdn8Hk+ZVHW0j+wRP/q/Lk/gogBveKNQ8nS5fPm8v/tpXH62ljeWG9P9ZH8++sa9t50llR/3nmR/ferGmWl3NYS2vnf6z/Xf3638zDyHW+t3aazap53+r+T/AIBXoyRb/kSGvNHsru5lidP+WfyV31pqEbxRb4ZqJxCEjVt9PneLfUOzyfv/ALylTWNkWxP3fmUy3u43ilge08z+49YT5TeBaSX7T8n/ACzq1+78rZVB/kl3+TDHU6eY/wDy2/74rCZqWP3aUfbXhi2JND/37qJIo6sb/wB1UlFfzZ3/AOWP/fdP/wBLf/ltDH/2zo2bKdQAfZ9//LahLfZUsT+TLvqW4u5Jpd//ACzoAge3/v0bI0o3/wAdG/f89QBL5sflbPJ/ef36NlQ74/8AtnUsrxv5WyrAa6SJ9+mvFG/z+TU8t3PNFseaiJ4/vvD+7oAi2bKcj7Jd/k1L9otH+Sym/d027+T5P+Wf9+gke97I/wAlIlvJ5W/zoarb/wCCjfIlBQ7ZUu+BItif6yqu+m/foJJElk/eon/LSmp8lCPIkvyf6ypYreSbzXeaGOOP78klAET1L9o2fcqJ5d/yf8s46bvoAdv30+VNlRU6J4El/f8AneXQA5E3xb/+edN30x5ftMvyQ+XH/AlK6SJ9+gAp2+PytlRU/fJQBOlvdOgaOGXbRVaea7mlL+dNzRQB45/v1AllAnzzzf8AAKZqCf6L/wBc5KpxSyJ8/wDyz/269Q88tfZ4/N+T95Wtv/dVj27+ddRbP9XWtFLB5uyeby6zmaQHJT0eOmO8CfIn7z/bpv8At1IEv7tKlR6iRP43p2+NPv0AWLeXZL88PmU+WXzpd/k+X/uVS+2wJTX1OP8Agh/8iUAXtlPrIfU53+5+7qD7RJ/HNQWbjyxp9+aof7Tj/grGR6l30AX/AO05/wDpjUqahO/35qy4ql+5QBYdI/Nq5p7xwyxO/wDq6ppTt+yWoA6t0/7Z0I8dQW9x9ptd9WX8tIv9dD5n9xPnqSgSnv8APTN9G+OgoVIt9Oit5H+RP9ZR5v7r5Ka7xvFsT/gdACOkkP3/AN3VPU7eO8sNiTeXJ9+rFOoAxn0qS8/5bQx/79SppUif8vc3/AK0fK2ffqV7SRPKfyfLj/go55E8kTLfR4/4Jqu6ZZfY4tnneZU6JVhEo5w5CVIqtJbyPa+ekP7uP+OooopHqxE8/leQk3lx+ZWXOaDESR6uomyj7lFTzlkm+T7lPuPMeKJPO/dx/wAH8FQN/sUVJRLv2UzfUW+OpU+SgB6PTn+SmRXEcMu/yfM/36W4u/tN1vSGGOgBm+nI+yleWR/kqKgC47xpFs8n/SP771EnmfwU3fRvkSgCX95THeh7iT/ntTd/8dQA5HpjvJT4ovO/5bQxx/33pj+X5vyTeZH/AH6skWnP5j/PUW+hHkSgCVEg8re83l/9s6io30UAG+jZG9Np1ADkfZTd/wDHRTaAHUU2nbNlABv30fu6KbsoAdRRR+7oAfvopmyigDxiW48nyv8Alp5nyVlvb7/keb/gFWN/nWETv/z0qDf/AH/3deoeeWrSLZ8ifvKtPcRp9+ashLj97KiUOlZlGp/aEf8A10pv2uR/+mdZ+ypUegomeWR/v0n3KbTk+egkbUqUzZ/cp6UFDkejfHRs30/yakAR6lo8rfTtn9+qAaib6nRNn3KEp7v/AHKkByeZUqJvqqj/AL2rG+pLL9lLJDLs/wCWdbcSVzUT7Jd9dDb3Ec0UT0gJ/wB4n3IaciU2nP8AJUlAkUk0vyQ+ZRs/gp8V3PDFKkE3+sj2UxEoKD93/wA9qlTy/K+SovKp6f7FSAVY37/KR5v3cdSxWm/79SvaR1HOVyFeJIKupFHSJbxpU0UUaVPOWOSKP+OirUT2ieb58Pmf+h1B+7qShlPplFAE9u8aS/P+8jptxLBNdSvDDLHH/ceoqKAH7KP3aUyigkfvpmypbdJJpfIgp7xbJZUSaGTy/wCOgoipzps+/TfuUff+5QBLbxSXMsSJSXCQQy7IJvtH+3Ue+igkdvp++oqKAJXSimb6E+f7lABRRRQAbKPK/jptTy3t3N8jzfu4/wCCgCJKKYiSf9dKWgB1WEt4/svnz3cNvHVWmUAP3x07fRbxb5Yk/wBX5lEqbJdiTeZQAb6lt7iCH55rT7R/sfcqCmb6AJZZZJpd/kwx/wDXOm0zfU9xLG/lbIfL8ugBtFN30UAeGIkk2jS1m28U9zW3pXz2ksbfd9KwEnkhl+Q4r1DzBZbeS2l3pV23ljerkHzjy3+dfRqqtBGkvyikWG+no+/7lMdF9KjT/V+Z/F60ii1SJTUqfYrx72HzetSIWnebJ/HUXlr6U6L5/vc0DJU8ypdlNT/W1P8Ac+7QUNSnJSIVf70aflSv8n3akB9O2fxvTkRfSo7j5Ivl4oAcj/x1Y+/UVv8AP5W6pU/1VBZK/wDcrR0yX975FZaVbsXZJopFPzeZ1qAOgSKR6HSSpvPkSTYp+X0qe3gWb77OfxqSipElX0t46pv8knlr930rVt499r8zufxrKZpAciU6JI0lqJ6ErMsu3qQJdbLWbzI/LpmyD+CaoKfvbzNmfl9KCiR0jT7kP/fdRI+ynvTHqALG+mb6iptAEtCfPTKEdkli2mrJLtvZXdzFvgh/d1VqbfJcq6SyOY0+6meKgf8A1nl/w+lAD99Npj/62igB/wC7oT5KZT0oAdvpyfJ8702GigB++j/fpldFqdlaWekefFbp5nl9WJP9aAMCjfRTKAHvU/8AaE6Wv2WDyY4/7/l/PVWnvQAUUxvk+7RQAUUU9P8AW0ASRXEkPm7JfL8z5KgqS4RUl+UVHQAUf79FD0AWJYo0/wBRN5lV6Xy/9t/zplADqKip9AE/2v8AdbP3MdQb/wC5RRQAUUUUAf/Z"/>
          <p:cNvSpPr>
            <a:spLocks noChangeAspect="1" noChangeArrowheads="1"/>
          </p:cNvSpPr>
          <p:nvPr/>
        </p:nvSpPr>
        <p:spPr bwMode="auto">
          <a:xfrm>
            <a:off x="4445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56434827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89475" y="276690"/>
            <a:ext cx="4493538" cy="338554"/>
          </a:xfrm>
          <a:prstGeom prst="rect">
            <a:avLst/>
          </a:prstGeom>
        </p:spPr>
        <p:txBody>
          <a:bodyPr wrap="none">
            <a:spAutoFit/>
          </a:bodyPr>
          <a:lstStyle/>
          <a:p>
            <a:r>
              <a:rPr lang="zh-CN" altLang="en-US" sz="1600" dirty="0">
                <a:solidFill>
                  <a:srgbClr val="0070C0"/>
                </a:solidFill>
              </a:rPr>
              <a:t>地基与基础分部（子分部）工程质量验收记录表</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7054" y="780379"/>
            <a:ext cx="7640116" cy="4648849"/>
          </a:xfrm>
          <a:prstGeom prst="rect">
            <a:avLst/>
          </a:prstGeom>
        </p:spPr>
      </p:pic>
    </p:spTree>
    <p:extLst>
      <p:ext uri="{BB962C8B-B14F-4D97-AF65-F5344CB8AC3E}">
        <p14:creationId xmlns:p14="http://schemas.microsoft.com/office/powerpoint/2010/main" val="13000633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59784" y="63969"/>
            <a:ext cx="7840169" cy="4020111"/>
          </a:xfrm>
          <a:prstGeom prst="rect">
            <a:avLst/>
          </a:prstGeom>
        </p:spPr>
      </p:pic>
    </p:spTree>
    <p:extLst>
      <p:ext uri="{BB962C8B-B14F-4D97-AF65-F5344CB8AC3E}">
        <p14:creationId xmlns:p14="http://schemas.microsoft.com/office/powerpoint/2010/main" val="36157496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5">
            <a:extLst>
              <a:ext uri="{FF2B5EF4-FFF2-40B4-BE49-F238E27FC236}">
                <a16:creationId xmlns:a16="http://schemas.microsoft.com/office/drawing/2014/main" id="{D5CAC623-B353-4101-9355-172F7A084B2B}"/>
              </a:ext>
            </a:extLst>
          </p:cNvPr>
          <p:cNvPicPr>
            <a:picLocks noChangeAspect="1"/>
          </p:cNvPicPr>
          <p:nvPr/>
        </p:nvPicPr>
        <p:blipFill>
          <a:blip r:embed="rId3"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bwMode="auto">
          <a:xfrm>
            <a:off x="0" y="-172786"/>
            <a:ext cx="12192000" cy="7030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0" y="2022428"/>
            <a:ext cx="12192000" cy="281314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文本框 3">
            <a:extLst>
              <a:ext uri="{FF2B5EF4-FFF2-40B4-BE49-F238E27FC236}">
                <a16:creationId xmlns:a16="http://schemas.microsoft.com/office/drawing/2014/main" id="{290BC831-03AE-43C3-8E91-2FF0DC62D99E}"/>
              </a:ext>
            </a:extLst>
          </p:cNvPr>
          <p:cNvSpPr txBox="1"/>
          <p:nvPr/>
        </p:nvSpPr>
        <p:spPr>
          <a:xfrm>
            <a:off x="1856097" y="2562424"/>
            <a:ext cx="7902052" cy="1107996"/>
          </a:xfrm>
          <a:prstGeom prst="rect">
            <a:avLst/>
          </a:prstGeom>
          <a:noFill/>
        </p:spPr>
        <p:txBody>
          <a:bodyPr wrap="square" rtlCol="0">
            <a:spAutoFit/>
          </a:bodyPr>
          <a:lstStyle/>
          <a:p>
            <a:pPr algn="ctr"/>
            <a:r>
              <a:rPr lang="zh-CN" altLang="en-US" sz="6600" dirty="0" smtClean="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谢       谢</a:t>
            </a:r>
            <a:endParaRPr lang="zh-CN" altLang="en-US" sz="66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extLst>
      <p:ext uri="{BB962C8B-B14F-4D97-AF65-F5344CB8AC3E}">
        <p14:creationId xmlns:p14="http://schemas.microsoft.com/office/powerpoint/2010/main" val="37875747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263705" y="2595333"/>
            <a:ext cx="8928295" cy="1831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 name="矩形 4"/>
          <p:cNvSpPr/>
          <p:nvPr/>
        </p:nvSpPr>
        <p:spPr>
          <a:xfrm>
            <a:off x="3488788" y="2875002"/>
            <a:ext cx="7472132" cy="923330"/>
          </a:xfrm>
          <a:prstGeom prst="rect">
            <a:avLst/>
          </a:prstGeom>
        </p:spPr>
        <p:txBody>
          <a:bodyPr wrap="square">
            <a:spAutoFit/>
          </a:bodyPr>
          <a:lstStyle/>
          <a:p>
            <a:r>
              <a:rPr lang="zh-CN" altLang="en-US" sz="5400" dirty="0">
                <a:solidFill>
                  <a:schemeClr val="bg1"/>
                </a:solidFill>
              </a:rPr>
              <a:t>分项工程质量验收</a:t>
            </a:r>
          </a:p>
        </p:txBody>
      </p:sp>
      <p:grpSp>
        <p:nvGrpSpPr>
          <p:cNvPr id="13" name="组合 12"/>
          <p:cNvGrpSpPr/>
          <p:nvPr/>
        </p:nvGrpSpPr>
        <p:grpSpPr>
          <a:xfrm>
            <a:off x="295702" y="415733"/>
            <a:ext cx="1806053" cy="218364"/>
            <a:chOff x="286603" y="204717"/>
            <a:chExt cx="1806053" cy="218364"/>
          </a:xfrm>
        </p:grpSpPr>
        <p:sp>
          <p:nvSpPr>
            <p:cNvPr id="12" name="椭圆 11"/>
            <p:cNvSpPr/>
            <p:nvPr/>
          </p:nvSpPr>
          <p:spPr>
            <a:xfrm>
              <a:off x="286603" y="204717"/>
              <a:ext cx="218364" cy="2183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6" name="椭圆 15"/>
            <p:cNvSpPr/>
            <p:nvPr/>
          </p:nvSpPr>
          <p:spPr>
            <a:xfrm>
              <a:off x="815833" y="204717"/>
              <a:ext cx="218364" cy="218364"/>
            </a:xfrm>
            <a:prstGeom prst="ellipse">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7" name="椭圆 16"/>
            <p:cNvSpPr/>
            <p:nvPr/>
          </p:nvSpPr>
          <p:spPr>
            <a:xfrm>
              <a:off x="1345063" y="204717"/>
              <a:ext cx="218364" cy="218364"/>
            </a:xfrm>
            <a:prstGeom prst="ellipse">
              <a:avLst/>
            </a:prstGeom>
            <a:solidFill>
              <a:srgbClr val="C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8" name="椭圆 17"/>
            <p:cNvSpPr/>
            <p:nvPr/>
          </p:nvSpPr>
          <p:spPr>
            <a:xfrm>
              <a:off x="1874292" y="204717"/>
              <a:ext cx="218364" cy="218364"/>
            </a:xfrm>
            <a:prstGeom prst="ellipse">
              <a:avLst/>
            </a:prstGeom>
            <a:solidFill>
              <a:srgbClr val="C0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28" name="文本框 27"/>
          <p:cNvSpPr txBox="1"/>
          <p:nvPr/>
        </p:nvSpPr>
        <p:spPr>
          <a:xfrm>
            <a:off x="282892" y="0"/>
            <a:ext cx="3026791" cy="6247864"/>
          </a:xfrm>
          <a:prstGeom prst="rect">
            <a:avLst/>
          </a:prstGeom>
          <a:noFill/>
        </p:spPr>
        <p:txBody>
          <a:bodyPr wrap="none" rtlCol="0">
            <a:spAutoFit/>
          </a:bodyPr>
          <a:lstStyle/>
          <a:p>
            <a:pPr algn="ctr"/>
            <a:r>
              <a:rPr lang="en-US" altLang="zh-CN" sz="400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rPr>
              <a:t>1</a:t>
            </a:r>
            <a:endParaRPr lang="zh-CN" altLang="en-US" sz="400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extLst>
      <p:ext uri="{BB962C8B-B14F-4D97-AF65-F5344CB8AC3E}">
        <p14:creationId xmlns:p14="http://schemas.microsoft.com/office/powerpoint/2010/main" val="75303153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0-#ppt_w/2"/>
                                          </p:val>
                                        </p:tav>
                                        <p:tav tm="100000">
                                          <p:val>
                                            <p:strVal val="#ppt_x"/>
                                          </p:val>
                                        </p:tav>
                                      </p:tavLst>
                                    </p:anim>
                                    <p:anim calcmode="lin" valueType="num">
                                      <p:cBhvr additive="base">
                                        <p:cTn id="16" dur="500" fill="hold"/>
                                        <p:tgtEl>
                                          <p:spTgt spid="28"/>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p:bldP spid="2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4">
            <a:extLst>
              <a:ext uri="{FF2B5EF4-FFF2-40B4-BE49-F238E27FC236}">
                <a16:creationId xmlns:a16="http://schemas.microsoft.com/office/drawing/2014/main" id="{D5A632E9-F954-40E9-BC93-3CD50DDECF6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8812" y="1007660"/>
            <a:ext cx="9859458" cy="5004250"/>
          </a:xfrm>
          <a:prstGeom prst="rect">
            <a:avLst/>
          </a:prstGeom>
          <a:effectLst>
            <a:outerShdw blurRad="50800" dist="50800" dir="2700000" algn="tl" rotWithShape="0">
              <a:prstClr val="black">
                <a:alpha val="30000"/>
              </a:prstClr>
            </a:outerShdw>
          </a:effectLst>
        </p:spPr>
      </p:pic>
      <p:sp>
        <p:nvSpPr>
          <p:cNvPr id="16" name="TextBox 8">
            <a:extLst>
              <a:ext uri="{FF2B5EF4-FFF2-40B4-BE49-F238E27FC236}">
                <a16:creationId xmlns:a16="http://schemas.microsoft.com/office/drawing/2014/main" id="{0CF138C9-40ED-4F51-A7B0-3C3BA2BDA00E}"/>
              </a:ext>
            </a:extLst>
          </p:cNvPr>
          <p:cNvSpPr txBox="1"/>
          <p:nvPr/>
        </p:nvSpPr>
        <p:spPr>
          <a:xfrm>
            <a:off x="731520" y="1875276"/>
            <a:ext cx="7739149" cy="3416320"/>
          </a:xfrm>
          <a:prstGeom prst="rect">
            <a:avLst/>
          </a:prstGeom>
          <a:noFill/>
        </p:spPr>
        <p:txBody>
          <a:bodyPr wrap="square">
            <a:spAutoFit/>
          </a:bodyPr>
          <a:lstStyle/>
          <a:p>
            <a:pPr>
              <a:lnSpc>
                <a:spcPct val="150000"/>
              </a:lnSpc>
            </a:pPr>
            <a:r>
              <a:rPr lang="zh-CN" altLang="en-US" sz="1600" dirty="0" smtClean="0"/>
              <a:t>      分项工程</a:t>
            </a:r>
            <a:r>
              <a:rPr lang="zh-CN" altLang="en-US" sz="1600" dirty="0"/>
              <a:t>的划分应按主要工种、材料、施工工艺、设备类别等进行划分</a:t>
            </a:r>
            <a:r>
              <a:rPr lang="zh-CN" altLang="en-US" sz="1600" dirty="0" smtClean="0"/>
              <a:t>。如</a:t>
            </a:r>
            <a:r>
              <a:rPr lang="zh-CN" altLang="en-US" sz="1600" dirty="0"/>
              <a:t>按瓦工的砖砌体工程、木工的模板工程、油漆工的涂饰工程分类；在砌体结构</a:t>
            </a:r>
            <a:r>
              <a:rPr lang="zh-CN" altLang="en-US" sz="1600" dirty="0" smtClean="0"/>
              <a:t>工程</a:t>
            </a:r>
            <a:r>
              <a:rPr lang="zh-CN" altLang="en-US" sz="1600" dirty="0"/>
              <a:t>中，按材料可分为砖砌体、混凝土小型空心砖块砌体、填充墙砌体、配筋砖砌体</a:t>
            </a:r>
            <a:r>
              <a:rPr lang="zh-CN" altLang="en-US" sz="1600" dirty="0" smtClean="0"/>
              <a:t>工程</a:t>
            </a:r>
            <a:r>
              <a:rPr lang="zh-CN" altLang="en-US" sz="1600" dirty="0"/>
              <a:t>等分项工程</a:t>
            </a:r>
            <a:r>
              <a:rPr lang="zh-CN" altLang="en-US" sz="1600" dirty="0" smtClean="0"/>
              <a:t>。分项工程</a:t>
            </a:r>
            <a:r>
              <a:rPr lang="zh-CN" altLang="en-US" sz="1600" dirty="0"/>
              <a:t>的名称和</a:t>
            </a:r>
            <a:r>
              <a:rPr lang="zh-CN" altLang="en-US" sz="1600" dirty="0" smtClean="0"/>
              <a:t>划分。</a:t>
            </a:r>
            <a:endParaRPr lang="en-US" altLang="zh-CN" sz="1600" dirty="0" smtClean="0"/>
          </a:p>
          <a:p>
            <a:pPr>
              <a:lnSpc>
                <a:spcPct val="150000"/>
              </a:lnSpc>
            </a:pPr>
            <a:r>
              <a:rPr lang="zh-CN" altLang="en-US" sz="1600" dirty="0" smtClean="0"/>
              <a:t>     对于</a:t>
            </a:r>
            <a:r>
              <a:rPr lang="zh-CN" altLang="en-US" sz="1600" dirty="0"/>
              <a:t>一个多层或高层建筑，每一层都有瓦工的砖砌体工程或木工的模板工程，</a:t>
            </a:r>
            <a:r>
              <a:rPr lang="zh-CN" altLang="en-US" sz="1600" dirty="0" smtClean="0"/>
              <a:t>全部</a:t>
            </a:r>
            <a:r>
              <a:rPr lang="zh-CN" altLang="en-US" sz="1600" dirty="0"/>
              <a:t>分项施工完成再进行验收根本不可能。就是同一层瓦工的砖砌体工程、木工的</a:t>
            </a:r>
            <a:r>
              <a:rPr lang="zh-CN" altLang="en-US" sz="1600" dirty="0" smtClean="0"/>
              <a:t>模板工程</a:t>
            </a:r>
            <a:r>
              <a:rPr lang="zh-CN" altLang="en-US" sz="1600" dirty="0"/>
              <a:t>，工程量可能也很大，也应该进行中间验收，故应该将分项工程再划分成检验批。</a:t>
            </a:r>
          </a:p>
          <a:p>
            <a:pPr>
              <a:lnSpc>
                <a:spcPct val="150000"/>
              </a:lnSpc>
            </a:pPr>
            <a:r>
              <a:rPr lang="en-US" altLang="zh-CN" sz="1600" dirty="0" smtClean="0"/>
              <a:t>     《</a:t>
            </a:r>
            <a:r>
              <a:rPr lang="zh-CN" altLang="en-US" sz="1600" dirty="0"/>
              <a:t>建筑工程施工质量验收统一标准</a:t>
            </a:r>
            <a:r>
              <a:rPr lang="en-US" altLang="zh-CN" sz="1600" dirty="0"/>
              <a:t>》</a:t>
            </a:r>
            <a:r>
              <a:rPr lang="zh-CN" altLang="en-US" sz="1600" dirty="0"/>
              <a:t>规定：分项工程可由一个或若干个检验批组成</a:t>
            </a:r>
            <a:r>
              <a:rPr lang="zh-CN" altLang="en-US" sz="1600" dirty="0" smtClean="0"/>
              <a:t>，检验批</a:t>
            </a:r>
            <a:r>
              <a:rPr lang="zh-CN" altLang="en-US" sz="1600" dirty="0"/>
              <a:t>可根据施工及质量控制和专业验收需要按楼层、施工段、变形缝等进行划分。</a:t>
            </a:r>
          </a:p>
        </p:txBody>
      </p:sp>
      <p:pic>
        <p:nvPicPr>
          <p:cNvPr id="20" name="Picture 395">
            <a:extLst>
              <a:ext uri="{FF2B5EF4-FFF2-40B4-BE49-F238E27FC236}">
                <a16:creationId xmlns:a16="http://schemas.microsoft.com/office/drawing/2014/main" id="{433F5A64-3438-4F9B-A199-366873741CA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01275" y="2415720"/>
            <a:ext cx="3273499" cy="4251648"/>
          </a:xfrm>
          <a:prstGeom prst="rect">
            <a:avLst/>
          </a:prstGeom>
          <a:effectLst/>
        </p:spPr>
      </p:pic>
      <p:sp>
        <p:nvSpPr>
          <p:cNvPr id="9" name="矩形 8"/>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10" name="组合 9"/>
          <p:cNvGrpSpPr/>
          <p:nvPr/>
        </p:nvGrpSpPr>
        <p:grpSpPr>
          <a:xfrm>
            <a:off x="432179" y="434454"/>
            <a:ext cx="11327642" cy="725606"/>
            <a:chOff x="464024" y="434454"/>
            <a:chExt cx="11327642" cy="725606"/>
          </a:xfrm>
        </p:grpSpPr>
        <p:grpSp>
          <p:nvGrpSpPr>
            <p:cNvPr id="11" name="组合 10"/>
            <p:cNvGrpSpPr/>
            <p:nvPr/>
          </p:nvGrpSpPr>
          <p:grpSpPr>
            <a:xfrm>
              <a:off x="464024" y="434454"/>
              <a:ext cx="725606" cy="725606"/>
              <a:chOff x="286603" y="417644"/>
              <a:chExt cx="725606" cy="725606"/>
            </a:xfrm>
          </p:grpSpPr>
          <p:sp>
            <p:nvSpPr>
              <p:cNvPr id="14" name="矩形 13"/>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5" name="矩形 14"/>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7188186" cy="584775"/>
            </a:xfrm>
            <a:prstGeom prst="rect">
              <a:avLst/>
            </a:prstGeom>
          </p:spPr>
          <p:txBody>
            <a:bodyPr wrap="none">
              <a:spAutoFit/>
            </a:bodyPr>
            <a:lstStyle/>
            <a:p>
              <a:pPr>
                <a:spcAft>
                  <a:spcPts val="0"/>
                </a:spcAft>
                <a:tabLst>
                  <a:tab pos="2222500" algn="l"/>
                  <a:tab pos="3667125" algn="l"/>
                </a:tabLst>
              </a:pPr>
              <a:r>
                <a:rPr lang="zh-CN" altLang="en-US" sz="3200" b="1" dirty="0"/>
                <a:t>一、分项工程和分项工程检验批的划分</a:t>
              </a:r>
              <a:endParaRPr lang="zh-CN" altLang="zh-CN" sz="3200" b="1"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13" name="直接连接符 12"/>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1823672" y="1493517"/>
            <a:ext cx="2492990" cy="369332"/>
          </a:xfrm>
          <a:prstGeom prst="rect">
            <a:avLst/>
          </a:prstGeom>
        </p:spPr>
        <p:txBody>
          <a:bodyPr wrap="none">
            <a:spAutoFit/>
          </a:bodyPr>
          <a:lstStyle/>
          <a:p>
            <a:r>
              <a:rPr lang="zh-CN" altLang="en-US" dirty="0">
                <a:solidFill>
                  <a:srgbClr val="0070C0"/>
                </a:solidFill>
              </a:rPr>
              <a:t>（一）分项工程的划分</a:t>
            </a:r>
          </a:p>
        </p:txBody>
      </p:sp>
    </p:spTree>
    <p:extLst>
      <p:ext uri="{BB962C8B-B14F-4D97-AF65-F5344CB8AC3E}">
        <p14:creationId xmlns:p14="http://schemas.microsoft.com/office/powerpoint/2010/main" val="235656570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1000" fill="hold"/>
                                        <p:tgtEl>
                                          <p:spTgt spid="17"/>
                                        </p:tgtEl>
                                        <p:attrNameLst>
                                          <p:attrName>ppt_w</p:attrName>
                                        </p:attrNameLst>
                                      </p:cBhvr>
                                      <p:tavLst>
                                        <p:tav tm="0">
                                          <p:val>
                                            <p:strVal val="#ppt_w*0.70"/>
                                          </p:val>
                                        </p:tav>
                                        <p:tav tm="100000">
                                          <p:val>
                                            <p:strVal val="#ppt_w"/>
                                          </p:val>
                                        </p:tav>
                                      </p:tavLst>
                                    </p:anim>
                                    <p:anim calcmode="lin" valueType="num">
                                      <p:cBhvr>
                                        <p:cTn id="15" dur="1000" fill="hold"/>
                                        <p:tgtEl>
                                          <p:spTgt spid="17"/>
                                        </p:tgtEl>
                                        <p:attrNameLst>
                                          <p:attrName>ppt_h</p:attrName>
                                        </p:attrNameLst>
                                      </p:cBhvr>
                                      <p:tavLst>
                                        <p:tav tm="0">
                                          <p:val>
                                            <p:strVal val="#ppt_h"/>
                                          </p:val>
                                        </p:tav>
                                        <p:tav tm="100000">
                                          <p:val>
                                            <p:strVal val="#ppt_h"/>
                                          </p:val>
                                        </p:tav>
                                      </p:tavLst>
                                    </p:anim>
                                    <p:animEffect transition="in" filter="fade">
                                      <p:cBhvr>
                                        <p:cTn id="16" dur="10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iterate type="lt">
                                    <p:tmPct val="10000"/>
                                  </p:iterate>
                                  <p:childTnLst>
                                    <p:set>
                                      <p:cBhvr>
                                        <p:cTn id="20" dur="1" fill="hold">
                                          <p:stCondLst>
                                            <p:cond delay="0"/>
                                          </p:stCondLst>
                                        </p:cTn>
                                        <p:tgtEl>
                                          <p:spTgt spid="16"/>
                                        </p:tgtEl>
                                        <p:attrNameLst>
                                          <p:attrName>style.visibility</p:attrName>
                                        </p:attrNameLst>
                                      </p:cBhvr>
                                      <p:to>
                                        <p:strVal val="visible"/>
                                      </p:to>
                                    </p:set>
                                    <p:animEffect transition="in" filter="barn(inVertical)">
                                      <p:cBhvr>
                                        <p:cTn id="21"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4">
            <a:extLst>
              <a:ext uri="{FF2B5EF4-FFF2-40B4-BE49-F238E27FC236}">
                <a16:creationId xmlns:a16="http://schemas.microsoft.com/office/drawing/2014/main" id="{D5A632E9-F954-40E9-BC93-3CD50DDECF6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440" y="1007660"/>
            <a:ext cx="9479205" cy="5613540"/>
          </a:xfrm>
          <a:prstGeom prst="rect">
            <a:avLst/>
          </a:prstGeom>
          <a:effectLst>
            <a:outerShdw blurRad="50800" dist="50800" dir="2700000" algn="tl" rotWithShape="0">
              <a:prstClr val="black">
                <a:alpha val="30000"/>
              </a:prstClr>
            </a:outerShdw>
          </a:effectLst>
        </p:spPr>
      </p:pic>
      <p:sp>
        <p:nvSpPr>
          <p:cNvPr id="16" name="TextBox 8">
            <a:extLst>
              <a:ext uri="{FF2B5EF4-FFF2-40B4-BE49-F238E27FC236}">
                <a16:creationId xmlns:a16="http://schemas.microsoft.com/office/drawing/2014/main" id="{0CF138C9-40ED-4F51-A7B0-3C3BA2BDA00E}"/>
              </a:ext>
            </a:extLst>
          </p:cNvPr>
          <p:cNvSpPr txBox="1"/>
          <p:nvPr/>
        </p:nvSpPr>
        <p:spPr>
          <a:xfrm>
            <a:off x="1157786" y="1886040"/>
            <a:ext cx="7686956" cy="4154984"/>
          </a:xfrm>
          <a:prstGeom prst="rect">
            <a:avLst/>
          </a:prstGeom>
          <a:noFill/>
        </p:spPr>
        <p:txBody>
          <a:bodyPr wrap="square">
            <a:spAutoFit/>
          </a:bodyPr>
          <a:lstStyle/>
          <a:p>
            <a:pPr>
              <a:lnSpc>
                <a:spcPct val="150000"/>
              </a:lnSpc>
            </a:pPr>
            <a:r>
              <a:rPr lang="zh-CN" altLang="en-US" sz="1600" dirty="0"/>
              <a:t>一般来说，分项工程检验批的划分，可按如下原则确定：</a:t>
            </a:r>
          </a:p>
          <a:p>
            <a:pPr>
              <a:lnSpc>
                <a:spcPct val="150000"/>
              </a:lnSpc>
            </a:pPr>
            <a:r>
              <a:rPr lang="zh-CN" altLang="en-US" sz="1600" dirty="0"/>
              <a:t>（</a:t>
            </a:r>
            <a:r>
              <a:rPr lang="en-US" altLang="zh-CN" sz="1600" dirty="0"/>
              <a:t>1</a:t>
            </a:r>
            <a:r>
              <a:rPr lang="zh-CN" altLang="en-US" sz="1600" dirty="0"/>
              <a:t>）工程量较少的分项工程可统一划为一个检验批，地基基础分部工程中的</a:t>
            </a:r>
            <a:r>
              <a:rPr lang="zh-CN" altLang="en-US" sz="1600" dirty="0" smtClean="0"/>
              <a:t>分项工程</a:t>
            </a:r>
            <a:r>
              <a:rPr lang="zh-CN" altLang="en-US" sz="1600" dirty="0"/>
              <a:t>一般划为一个检验批，安装工程一般按一个设计系统或设备组别划分为一个检验批</a:t>
            </a:r>
            <a:r>
              <a:rPr lang="zh-CN" altLang="en-US" sz="1600" dirty="0" smtClean="0"/>
              <a:t>，室外工程</a:t>
            </a:r>
            <a:r>
              <a:rPr lang="zh-CN" altLang="en-US" sz="1600" dirty="0"/>
              <a:t>统一划为一个检验批。</a:t>
            </a:r>
          </a:p>
          <a:p>
            <a:pPr>
              <a:lnSpc>
                <a:spcPct val="150000"/>
              </a:lnSpc>
            </a:pPr>
            <a:r>
              <a:rPr lang="zh-CN" altLang="en-US" sz="1600" dirty="0" smtClean="0"/>
              <a:t>（</a:t>
            </a:r>
            <a:r>
              <a:rPr lang="en-US" altLang="zh-CN" sz="1600" dirty="0"/>
              <a:t>2</a:t>
            </a:r>
            <a:r>
              <a:rPr lang="zh-CN" altLang="en-US" sz="1600" dirty="0"/>
              <a:t>）多层及高层建筑工程中主体分部的分项工程可按楼层或施工段划分检验批。</a:t>
            </a:r>
          </a:p>
          <a:p>
            <a:pPr>
              <a:lnSpc>
                <a:spcPct val="150000"/>
              </a:lnSpc>
            </a:pPr>
            <a:r>
              <a:rPr lang="zh-CN" altLang="en-US" sz="1600" dirty="0"/>
              <a:t>（</a:t>
            </a:r>
            <a:r>
              <a:rPr lang="en-US" altLang="zh-CN" sz="1600" dirty="0"/>
              <a:t>3</a:t>
            </a:r>
            <a:r>
              <a:rPr lang="zh-CN" altLang="en-US" sz="1600" dirty="0"/>
              <a:t>）单层建筑工程中的分项工程可按变形缝等划分检验批。</a:t>
            </a:r>
          </a:p>
          <a:p>
            <a:pPr>
              <a:lnSpc>
                <a:spcPct val="150000"/>
              </a:lnSpc>
            </a:pPr>
            <a:r>
              <a:rPr lang="zh-CN" altLang="en-US" sz="1600" dirty="0"/>
              <a:t>（</a:t>
            </a:r>
            <a:r>
              <a:rPr lang="en-US" altLang="zh-CN" sz="1600" dirty="0"/>
              <a:t>4</a:t>
            </a:r>
            <a:r>
              <a:rPr lang="zh-CN" altLang="en-US" sz="1600" dirty="0"/>
              <a:t>）地基基础分部工程中的分项工程一般划分为一个检验批，有地下层的基础工程</a:t>
            </a:r>
          </a:p>
          <a:p>
            <a:pPr>
              <a:lnSpc>
                <a:spcPct val="150000"/>
              </a:lnSpc>
            </a:pPr>
            <a:r>
              <a:rPr lang="zh-CN" altLang="en-US" sz="1600" dirty="0"/>
              <a:t>可按不同地下层划分检验批。</a:t>
            </a:r>
          </a:p>
          <a:p>
            <a:pPr>
              <a:lnSpc>
                <a:spcPct val="150000"/>
              </a:lnSpc>
            </a:pPr>
            <a:r>
              <a:rPr lang="zh-CN" altLang="en-US" sz="1600" dirty="0"/>
              <a:t>（</a:t>
            </a:r>
            <a:r>
              <a:rPr lang="en-US" altLang="zh-CN" sz="1600" dirty="0"/>
              <a:t>5</a:t>
            </a:r>
            <a:r>
              <a:rPr lang="zh-CN" altLang="en-US" sz="1600" dirty="0"/>
              <a:t>）屋面分部工程中的分项工程可按不同楼层屋面划分不同的检验批。</a:t>
            </a:r>
          </a:p>
          <a:p>
            <a:pPr>
              <a:lnSpc>
                <a:spcPct val="150000"/>
              </a:lnSpc>
            </a:pPr>
            <a:r>
              <a:rPr lang="zh-CN" altLang="en-US" sz="1600" dirty="0"/>
              <a:t>（</a:t>
            </a:r>
            <a:r>
              <a:rPr lang="en-US" altLang="zh-CN" sz="1600" dirty="0"/>
              <a:t>6</a:t>
            </a:r>
            <a:r>
              <a:rPr lang="zh-CN" altLang="en-US" sz="1600" dirty="0"/>
              <a:t>）其他分部工程中的分项工程一般按楼层划分检验批。</a:t>
            </a:r>
          </a:p>
          <a:p>
            <a:pPr>
              <a:lnSpc>
                <a:spcPct val="150000"/>
              </a:lnSpc>
            </a:pPr>
            <a:r>
              <a:rPr lang="zh-CN" altLang="en-US" sz="1600" dirty="0"/>
              <a:t>（</a:t>
            </a:r>
            <a:r>
              <a:rPr lang="en-US" altLang="zh-CN" sz="1600" dirty="0"/>
              <a:t>7</a:t>
            </a:r>
            <a:r>
              <a:rPr lang="zh-CN" altLang="en-US" sz="1600" dirty="0"/>
              <a:t>）散水、台阶、明沟等工程含在地面检验批中。</a:t>
            </a:r>
          </a:p>
        </p:txBody>
      </p:sp>
      <p:pic>
        <p:nvPicPr>
          <p:cNvPr id="20" name="Picture 395">
            <a:extLst>
              <a:ext uri="{FF2B5EF4-FFF2-40B4-BE49-F238E27FC236}">
                <a16:creationId xmlns:a16="http://schemas.microsoft.com/office/drawing/2014/main" id="{433F5A64-3438-4F9B-A199-366873741CA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01275" y="2415720"/>
            <a:ext cx="3273499" cy="4251648"/>
          </a:xfrm>
          <a:prstGeom prst="rect">
            <a:avLst/>
          </a:prstGeom>
          <a:effectLst/>
        </p:spPr>
      </p:pic>
      <p:sp>
        <p:nvSpPr>
          <p:cNvPr id="9" name="矩形 8"/>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10" name="组合 9"/>
          <p:cNvGrpSpPr/>
          <p:nvPr/>
        </p:nvGrpSpPr>
        <p:grpSpPr>
          <a:xfrm>
            <a:off x="432179" y="434454"/>
            <a:ext cx="11327642" cy="725606"/>
            <a:chOff x="464024" y="434454"/>
            <a:chExt cx="11327642" cy="725606"/>
          </a:xfrm>
        </p:grpSpPr>
        <p:grpSp>
          <p:nvGrpSpPr>
            <p:cNvPr id="11" name="组合 10"/>
            <p:cNvGrpSpPr/>
            <p:nvPr/>
          </p:nvGrpSpPr>
          <p:grpSpPr>
            <a:xfrm>
              <a:off x="464024" y="434454"/>
              <a:ext cx="725606" cy="725606"/>
              <a:chOff x="286603" y="417644"/>
              <a:chExt cx="725606" cy="725606"/>
            </a:xfrm>
          </p:grpSpPr>
          <p:sp>
            <p:nvSpPr>
              <p:cNvPr id="14" name="矩形 13"/>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5" name="矩形 14"/>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12" name="矩形 11"/>
            <p:cNvSpPr/>
            <p:nvPr/>
          </p:nvSpPr>
          <p:spPr>
            <a:xfrm>
              <a:off x="1457114" y="481786"/>
              <a:ext cx="7188186" cy="584775"/>
            </a:xfrm>
            <a:prstGeom prst="rect">
              <a:avLst/>
            </a:prstGeom>
          </p:spPr>
          <p:txBody>
            <a:bodyPr wrap="none">
              <a:spAutoFit/>
            </a:bodyPr>
            <a:lstStyle/>
            <a:p>
              <a:pPr>
                <a:spcAft>
                  <a:spcPts val="0"/>
                </a:spcAft>
                <a:tabLst>
                  <a:tab pos="2222500" algn="l"/>
                  <a:tab pos="3667125" algn="l"/>
                </a:tabLst>
              </a:pPr>
              <a:r>
                <a:rPr lang="zh-CN" altLang="en-US" sz="3200" b="1" dirty="0"/>
                <a:t>一、分项工程和分项工程检验批的划分</a:t>
              </a:r>
              <a:endParaRPr lang="zh-CN" altLang="zh-CN" sz="3200" b="1"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13" name="直接连接符 12"/>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1823672" y="1493517"/>
            <a:ext cx="3185487" cy="369332"/>
          </a:xfrm>
          <a:prstGeom prst="rect">
            <a:avLst/>
          </a:prstGeom>
        </p:spPr>
        <p:txBody>
          <a:bodyPr wrap="none">
            <a:spAutoFit/>
          </a:bodyPr>
          <a:lstStyle/>
          <a:p>
            <a:r>
              <a:rPr lang="zh-CN" altLang="en-US" dirty="0">
                <a:solidFill>
                  <a:srgbClr val="0070C0"/>
                </a:solidFill>
              </a:rPr>
              <a:t>（二）分项工程检验批的划分</a:t>
            </a:r>
          </a:p>
        </p:txBody>
      </p:sp>
    </p:spTree>
    <p:extLst>
      <p:ext uri="{BB962C8B-B14F-4D97-AF65-F5344CB8AC3E}">
        <p14:creationId xmlns:p14="http://schemas.microsoft.com/office/powerpoint/2010/main" val="331413708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1000" fill="hold"/>
                                        <p:tgtEl>
                                          <p:spTgt spid="17"/>
                                        </p:tgtEl>
                                        <p:attrNameLst>
                                          <p:attrName>ppt_w</p:attrName>
                                        </p:attrNameLst>
                                      </p:cBhvr>
                                      <p:tavLst>
                                        <p:tav tm="0">
                                          <p:val>
                                            <p:strVal val="#ppt_w*0.70"/>
                                          </p:val>
                                        </p:tav>
                                        <p:tav tm="100000">
                                          <p:val>
                                            <p:strVal val="#ppt_w"/>
                                          </p:val>
                                        </p:tav>
                                      </p:tavLst>
                                    </p:anim>
                                    <p:anim calcmode="lin" valueType="num">
                                      <p:cBhvr>
                                        <p:cTn id="15" dur="1000" fill="hold"/>
                                        <p:tgtEl>
                                          <p:spTgt spid="17"/>
                                        </p:tgtEl>
                                        <p:attrNameLst>
                                          <p:attrName>ppt_h</p:attrName>
                                        </p:attrNameLst>
                                      </p:cBhvr>
                                      <p:tavLst>
                                        <p:tav tm="0">
                                          <p:val>
                                            <p:strVal val="#ppt_h"/>
                                          </p:val>
                                        </p:tav>
                                        <p:tav tm="100000">
                                          <p:val>
                                            <p:strVal val="#ppt_h"/>
                                          </p:val>
                                        </p:tav>
                                      </p:tavLst>
                                    </p:anim>
                                    <p:animEffect transition="in" filter="fade">
                                      <p:cBhvr>
                                        <p:cTn id="16" dur="10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iterate type="lt">
                                    <p:tmPct val="10000"/>
                                  </p:iterate>
                                  <p:childTnLst>
                                    <p:set>
                                      <p:cBhvr>
                                        <p:cTn id="20" dur="1" fill="hold">
                                          <p:stCondLst>
                                            <p:cond delay="0"/>
                                          </p:stCondLst>
                                        </p:cTn>
                                        <p:tgtEl>
                                          <p:spTgt spid="16"/>
                                        </p:tgtEl>
                                        <p:attrNameLst>
                                          <p:attrName>style.visibility</p:attrName>
                                        </p:attrNameLst>
                                      </p:cBhvr>
                                      <p:to>
                                        <p:strVal val="visible"/>
                                      </p:to>
                                    </p:set>
                                    <p:animEffect transition="in" filter="barn(inVertical)">
                                      <p:cBhvr>
                                        <p:cTn id="21"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714699"/>
            <a:ext cx="12192000" cy="143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 name="组合 22"/>
          <p:cNvGrpSpPr/>
          <p:nvPr/>
        </p:nvGrpSpPr>
        <p:grpSpPr>
          <a:xfrm>
            <a:off x="432179" y="434454"/>
            <a:ext cx="11327642" cy="725606"/>
            <a:chOff x="464024" y="434454"/>
            <a:chExt cx="11327642" cy="725606"/>
          </a:xfrm>
        </p:grpSpPr>
        <p:grpSp>
          <p:nvGrpSpPr>
            <p:cNvPr id="5" name="组合 2"/>
            <p:cNvGrpSpPr/>
            <p:nvPr/>
          </p:nvGrpSpPr>
          <p:grpSpPr>
            <a:xfrm>
              <a:off x="464024" y="434454"/>
              <a:ext cx="725606" cy="725606"/>
              <a:chOff x="286603" y="417644"/>
              <a:chExt cx="725606" cy="725606"/>
            </a:xfrm>
          </p:grpSpPr>
          <p:sp>
            <p:nvSpPr>
              <p:cNvPr id="2" name="矩形 1"/>
              <p:cNvSpPr/>
              <p:nvPr/>
            </p:nvSpPr>
            <p:spPr>
              <a:xfrm>
                <a:off x="286603" y="417644"/>
                <a:ext cx="573206" cy="573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矩形 18"/>
              <p:cNvSpPr/>
              <p:nvPr/>
            </p:nvSpPr>
            <p:spPr>
              <a:xfrm>
                <a:off x="439003" y="570044"/>
                <a:ext cx="573206" cy="57320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 name="矩形 3"/>
            <p:cNvSpPr/>
            <p:nvPr/>
          </p:nvSpPr>
          <p:spPr>
            <a:xfrm>
              <a:off x="1457114" y="481786"/>
              <a:ext cx="8060220" cy="646331"/>
            </a:xfrm>
            <a:prstGeom prst="rect">
              <a:avLst/>
            </a:prstGeom>
          </p:spPr>
          <p:txBody>
            <a:bodyPr wrap="none">
              <a:spAutoFit/>
            </a:bodyPr>
            <a:lstStyle/>
            <a:p>
              <a:pPr>
                <a:spcAft>
                  <a:spcPts val="0"/>
                </a:spcAft>
                <a:tabLst>
                  <a:tab pos="2222500" algn="l"/>
                  <a:tab pos="3667125" algn="l"/>
                </a:tabLst>
              </a:pPr>
              <a:r>
                <a:rPr lang="zh-CN" altLang="en-US" sz="3600" b="1" dirty="0"/>
                <a:t>二、分项工程和分项工程检验批的验收</a:t>
              </a:r>
              <a:endParaRPr lang="zh-CN" altLang="zh-CN" sz="3500" b="1" kern="100" dirty="0">
                <a:solidFill>
                  <a:srgbClr val="C00000"/>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6" name="直接连接符 5"/>
            <p:cNvCxnSpPr/>
            <p:nvPr/>
          </p:nvCxnSpPr>
          <p:spPr>
            <a:xfrm>
              <a:off x="1405719" y="1112728"/>
              <a:ext cx="103859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335693" y="3307181"/>
            <a:ext cx="2033433" cy="646331"/>
          </a:xfrm>
          <a:prstGeom prst="rect">
            <a:avLst/>
          </a:prstGeom>
        </p:spPr>
        <p:txBody>
          <a:bodyPr wrap="square">
            <a:spAutoFit/>
          </a:bodyPr>
          <a:lstStyle/>
          <a:p>
            <a:r>
              <a:rPr lang="zh-CN" altLang="en-US" dirty="0" smtClean="0"/>
              <a:t>分项工程</a:t>
            </a:r>
            <a:r>
              <a:rPr lang="zh-CN" altLang="en-US" dirty="0"/>
              <a:t>和分项工程检验批的验收</a:t>
            </a:r>
          </a:p>
        </p:txBody>
      </p:sp>
      <p:sp>
        <p:nvSpPr>
          <p:cNvPr id="12" name="矩形 11"/>
          <p:cNvSpPr/>
          <p:nvPr/>
        </p:nvSpPr>
        <p:spPr>
          <a:xfrm>
            <a:off x="2677832" y="2436854"/>
            <a:ext cx="2262158" cy="369332"/>
          </a:xfrm>
          <a:prstGeom prst="rect">
            <a:avLst/>
          </a:prstGeom>
        </p:spPr>
        <p:txBody>
          <a:bodyPr wrap="none">
            <a:spAutoFit/>
          </a:bodyPr>
          <a:lstStyle/>
          <a:p>
            <a:r>
              <a:rPr lang="zh-CN" altLang="en-US" dirty="0"/>
              <a:t>（一）检验批的验收</a:t>
            </a:r>
          </a:p>
        </p:txBody>
      </p:sp>
      <p:sp>
        <p:nvSpPr>
          <p:cNvPr id="16" name="左大括号 15"/>
          <p:cNvSpPr/>
          <p:nvPr/>
        </p:nvSpPr>
        <p:spPr>
          <a:xfrm>
            <a:off x="5033662" y="2037231"/>
            <a:ext cx="274320" cy="1221971"/>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矩形 23"/>
          <p:cNvSpPr/>
          <p:nvPr/>
        </p:nvSpPr>
        <p:spPr>
          <a:xfrm>
            <a:off x="5311833" y="1852565"/>
            <a:ext cx="3664786" cy="369332"/>
          </a:xfrm>
          <a:prstGeom prst="rect">
            <a:avLst/>
          </a:prstGeom>
        </p:spPr>
        <p:txBody>
          <a:bodyPr wrap="none">
            <a:spAutoFit/>
          </a:bodyPr>
          <a:lstStyle/>
          <a:p>
            <a:r>
              <a:rPr lang="en-US" altLang="zh-CN" dirty="0"/>
              <a:t>1. </a:t>
            </a:r>
            <a:r>
              <a:rPr lang="zh-CN" altLang="en-US" dirty="0"/>
              <a:t>主控项目和一般项目的质量检验</a:t>
            </a:r>
          </a:p>
        </p:txBody>
      </p:sp>
      <p:sp>
        <p:nvSpPr>
          <p:cNvPr id="25" name="矩形 24"/>
          <p:cNvSpPr/>
          <p:nvPr/>
        </p:nvSpPr>
        <p:spPr>
          <a:xfrm>
            <a:off x="5311833" y="2970627"/>
            <a:ext cx="4128053" cy="369332"/>
          </a:xfrm>
          <a:prstGeom prst="rect">
            <a:avLst/>
          </a:prstGeom>
        </p:spPr>
        <p:txBody>
          <a:bodyPr wrap="none">
            <a:spAutoFit/>
          </a:bodyPr>
          <a:lstStyle/>
          <a:p>
            <a:r>
              <a:rPr lang="en-US" altLang="zh-CN"/>
              <a:t>2. </a:t>
            </a:r>
            <a:r>
              <a:rPr lang="zh-CN" altLang="en-US" dirty="0"/>
              <a:t>完整的施工操作依据、质量检查记录</a:t>
            </a:r>
          </a:p>
        </p:txBody>
      </p:sp>
      <p:sp>
        <p:nvSpPr>
          <p:cNvPr id="26" name="矩形 25"/>
          <p:cNvSpPr/>
          <p:nvPr/>
        </p:nvSpPr>
        <p:spPr>
          <a:xfrm>
            <a:off x="2677832" y="4417213"/>
            <a:ext cx="2492990" cy="369332"/>
          </a:xfrm>
          <a:prstGeom prst="rect">
            <a:avLst/>
          </a:prstGeom>
        </p:spPr>
        <p:txBody>
          <a:bodyPr wrap="none">
            <a:spAutoFit/>
          </a:bodyPr>
          <a:lstStyle/>
          <a:p>
            <a:r>
              <a:rPr lang="zh-CN" altLang="en-US" dirty="0"/>
              <a:t>（二）分项工程的验收</a:t>
            </a:r>
          </a:p>
        </p:txBody>
      </p:sp>
      <p:sp>
        <p:nvSpPr>
          <p:cNvPr id="27" name="矩形 26"/>
          <p:cNvSpPr/>
          <p:nvPr/>
        </p:nvSpPr>
        <p:spPr>
          <a:xfrm>
            <a:off x="5707240" y="4064407"/>
            <a:ext cx="2741456" cy="369332"/>
          </a:xfrm>
          <a:prstGeom prst="rect">
            <a:avLst/>
          </a:prstGeom>
        </p:spPr>
        <p:txBody>
          <a:bodyPr wrap="none">
            <a:spAutoFit/>
          </a:bodyPr>
          <a:lstStyle/>
          <a:p>
            <a:r>
              <a:rPr lang="en-US" altLang="zh-CN"/>
              <a:t>1. </a:t>
            </a:r>
            <a:r>
              <a:rPr lang="zh-CN" altLang="en-US" dirty="0"/>
              <a:t>分项工程质量合格要求</a:t>
            </a:r>
          </a:p>
        </p:txBody>
      </p:sp>
      <p:sp>
        <p:nvSpPr>
          <p:cNvPr id="28" name="矩形 27"/>
          <p:cNvSpPr/>
          <p:nvPr/>
        </p:nvSpPr>
        <p:spPr>
          <a:xfrm>
            <a:off x="5707240" y="4466106"/>
            <a:ext cx="2743059" cy="369332"/>
          </a:xfrm>
          <a:prstGeom prst="rect">
            <a:avLst/>
          </a:prstGeom>
        </p:spPr>
        <p:txBody>
          <a:bodyPr wrap="none">
            <a:spAutoFit/>
          </a:bodyPr>
          <a:lstStyle/>
          <a:p>
            <a:r>
              <a:rPr lang="en-US" altLang="zh-CN" dirty="0"/>
              <a:t>2. </a:t>
            </a:r>
            <a:r>
              <a:rPr lang="zh-CN" altLang="en-US" dirty="0"/>
              <a:t>分项工程质量验收要求</a:t>
            </a:r>
          </a:p>
        </p:txBody>
      </p:sp>
      <p:sp>
        <p:nvSpPr>
          <p:cNvPr id="29" name="矩形 28"/>
          <p:cNvSpPr/>
          <p:nvPr/>
        </p:nvSpPr>
        <p:spPr>
          <a:xfrm>
            <a:off x="5707240" y="5048271"/>
            <a:ext cx="2743059" cy="369332"/>
          </a:xfrm>
          <a:prstGeom prst="rect">
            <a:avLst/>
          </a:prstGeom>
        </p:spPr>
        <p:txBody>
          <a:bodyPr wrap="none">
            <a:spAutoFit/>
          </a:bodyPr>
          <a:lstStyle/>
          <a:p>
            <a:r>
              <a:rPr lang="en-US" altLang="zh-CN" dirty="0"/>
              <a:t>3. </a:t>
            </a:r>
            <a:r>
              <a:rPr lang="zh-CN" altLang="en-US" dirty="0"/>
              <a:t>分项工程质量验收记录</a:t>
            </a:r>
          </a:p>
        </p:txBody>
      </p:sp>
      <p:sp>
        <p:nvSpPr>
          <p:cNvPr id="30" name="左大括号 29"/>
          <p:cNvSpPr/>
          <p:nvPr/>
        </p:nvSpPr>
        <p:spPr>
          <a:xfrm>
            <a:off x="5311833" y="4249073"/>
            <a:ext cx="299258" cy="101904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 name="左大括号 31"/>
          <p:cNvSpPr/>
          <p:nvPr/>
        </p:nvSpPr>
        <p:spPr>
          <a:xfrm>
            <a:off x="2369126" y="2648216"/>
            <a:ext cx="423950" cy="200255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56434827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991477111"/>
              </p:ext>
            </p:extLst>
          </p:nvPr>
        </p:nvGraphicFramePr>
        <p:xfrm>
          <a:off x="476598" y="694852"/>
          <a:ext cx="10972798" cy="4556430"/>
        </p:xfrm>
        <a:graphic>
          <a:graphicData uri="http://schemas.openxmlformats.org/drawingml/2006/table">
            <a:tbl>
              <a:tblPr/>
              <a:tblGrid>
                <a:gridCol w="674679">
                  <a:extLst>
                    <a:ext uri="{9D8B030D-6E8A-4147-A177-3AD203B41FA5}">
                      <a16:colId xmlns:a16="http://schemas.microsoft.com/office/drawing/2014/main" val="3919223340"/>
                    </a:ext>
                  </a:extLst>
                </a:gridCol>
                <a:gridCol w="437429">
                  <a:extLst>
                    <a:ext uri="{9D8B030D-6E8A-4147-A177-3AD203B41FA5}">
                      <a16:colId xmlns:a16="http://schemas.microsoft.com/office/drawing/2014/main" val="2153911565"/>
                    </a:ext>
                  </a:extLst>
                </a:gridCol>
                <a:gridCol w="963827">
                  <a:extLst>
                    <a:ext uri="{9D8B030D-6E8A-4147-A177-3AD203B41FA5}">
                      <a16:colId xmlns:a16="http://schemas.microsoft.com/office/drawing/2014/main" val="4267058311"/>
                    </a:ext>
                  </a:extLst>
                </a:gridCol>
                <a:gridCol w="585710">
                  <a:extLst>
                    <a:ext uri="{9D8B030D-6E8A-4147-A177-3AD203B41FA5}">
                      <a16:colId xmlns:a16="http://schemas.microsoft.com/office/drawing/2014/main" val="1560155537"/>
                    </a:ext>
                  </a:extLst>
                </a:gridCol>
                <a:gridCol w="585710">
                  <a:extLst>
                    <a:ext uri="{9D8B030D-6E8A-4147-A177-3AD203B41FA5}">
                      <a16:colId xmlns:a16="http://schemas.microsoft.com/office/drawing/2014/main" val="4051317805"/>
                    </a:ext>
                  </a:extLst>
                </a:gridCol>
                <a:gridCol w="585710">
                  <a:extLst>
                    <a:ext uri="{9D8B030D-6E8A-4147-A177-3AD203B41FA5}">
                      <a16:colId xmlns:a16="http://schemas.microsoft.com/office/drawing/2014/main" val="220989229"/>
                    </a:ext>
                  </a:extLst>
                </a:gridCol>
                <a:gridCol w="585710">
                  <a:extLst>
                    <a:ext uri="{9D8B030D-6E8A-4147-A177-3AD203B41FA5}">
                      <a16:colId xmlns:a16="http://schemas.microsoft.com/office/drawing/2014/main" val="803599566"/>
                    </a:ext>
                  </a:extLst>
                </a:gridCol>
                <a:gridCol w="583239">
                  <a:extLst>
                    <a:ext uri="{9D8B030D-6E8A-4147-A177-3AD203B41FA5}">
                      <a16:colId xmlns:a16="http://schemas.microsoft.com/office/drawing/2014/main" val="2747259392"/>
                    </a:ext>
                  </a:extLst>
                </a:gridCol>
                <a:gridCol w="585710">
                  <a:extLst>
                    <a:ext uri="{9D8B030D-6E8A-4147-A177-3AD203B41FA5}">
                      <a16:colId xmlns:a16="http://schemas.microsoft.com/office/drawing/2014/main" val="3592034603"/>
                    </a:ext>
                  </a:extLst>
                </a:gridCol>
                <a:gridCol w="585710">
                  <a:extLst>
                    <a:ext uri="{9D8B030D-6E8A-4147-A177-3AD203B41FA5}">
                      <a16:colId xmlns:a16="http://schemas.microsoft.com/office/drawing/2014/main" val="3619888863"/>
                    </a:ext>
                  </a:extLst>
                </a:gridCol>
                <a:gridCol w="585710">
                  <a:extLst>
                    <a:ext uri="{9D8B030D-6E8A-4147-A177-3AD203B41FA5}">
                      <a16:colId xmlns:a16="http://schemas.microsoft.com/office/drawing/2014/main" val="1593983343"/>
                    </a:ext>
                  </a:extLst>
                </a:gridCol>
                <a:gridCol w="583239">
                  <a:extLst>
                    <a:ext uri="{9D8B030D-6E8A-4147-A177-3AD203B41FA5}">
                      <a16:colId xmlns:a16="http://schemas.microsoft.com/office/drawing/2014/main" val="801649710"/>
                    </a:ext>
                  </a:extLst>
                </a:gridCol>
                <a:gridCol w="585710">
                  <a:extLst>
                    <a:ext uri="{9D8B030D-6E8A-4147-A177-3AD203B41FA5}">
                      <a16:colId xmlns:a16="http://schemas.microsoft.com/office/drawing/2014/main" val="3415699269"/>
                    </a:ext>
                  </a:extLst>
                </a:gridCol>
                <a:gridCol w="1611321">
                  <a:extLst>
                    <a:ext uri="{9D8B030D-6E8A-4147-A177-3AD203B41FA5}">
                      <a16:colId xmlns:a16="http://schemas.microsoft.com/office/drawing/2014/main" val="2241160743"/>
                    </a:ext>
                  </a:extLst>
                </a:gridCol>
                <a:gridCol w="1433384">
                  <a:extLst>
                    <a:ext uri="{9D8B030D-6E8A-4147-A177-3AD203B41FA5}">
                      <a16:colId xmlns:a16="http://schemas.microsoft.com/office/drawing/2014/main" val="826344253"/>
                    </a:ext>
                  </a:extLst>
                </a:gridCol>
              </a:tblGrid>
              <a:tr h="395635">
                <a:tc gridSpan="15">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分项工程检验 批质量验收记录</a:t>
                      </a:r>
                    </a:p>
                  </a:txBody>
                  <a:tcPr marL="7427" marR="7427" marT="7427"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147126222"/>
                  </a:ext>
                </a:extLst>
              </a:tr>
              <a:tr h="261941">
                <a:tc gridSpan="3">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工程名称</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gridSpan="12">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31784742"/>
                  </a:ext>
                </a:extLst>
              </a:tr>
              <a:tr h="261941">
                <a:tc gridSpan="3">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分项工程名称</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gridSpan="4">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6">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验收部分</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3110310409"/>
                  </a:ext>
                </a:extLst>
              </a:tr>
              <a:tr h="261941">
                <a:tc gridSpan="3">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施工单位</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gridSpan="4">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3">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专业工长</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gridSpan="3">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项目经理</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01766424"/>
                  </a:ext>
                </a:extLst>
              </a:tr>
              <a:tr h="261941">
                <a:tc gridSpan="3">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分包单位</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gridSpan="4">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3">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项目负责人</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gridSpan="3">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施工班组长</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48039621"/>
                  </a:ext>
                </a:extLst>
              </a:tr>
              <a:tr h="473871">
                <a:tc gridSpan="3">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施工执行标准</a:t>
                      </a:r>
                      <a:br>
                        <a:rPr lang="zh-CN" altLang="en-US" sz="1600" b="0" i="0" u="none" strike="noStrike">
                          <a:solidFill>
                            <a:srgbClr val="000000"/>
                          </a:solidFill>
                          <a:effectLst/>
                          <a:latin typeface="宋体" panose="02010600030101010101" pitchFamily="2" charset="-122"/>
                          <a:ea typeface="宋体" panose="02010600030101010101" pitchFamily="2" charset="-122"/>
                        </a:rPr>
                      </a:br>
                      <a:r>
                        <a:rPr lang="zh-CN" altLang="en-US" sz="1600" b="0" i="0" u="none" strike="noStrike">
                          <a:solidFill>
                            <a:srgbClr val="000000"/>
                          </a:solidFill>
                          <a:effectLst/>
                          <a:latin typeface="宋体" panose="02010600030101010101" pitchFamily="2" charset="-122"/>
                          <a:ea typeface="宋体" panose="02010600030101010101" pitchFamily="2" charset="-122"/>
                        </a:rPr>
                        <a:t>名称及编号</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gridSpan="12">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493427596"/>
                  </a:ext>
                </a:extLst>
              </a:tr>
              <a:tr h="261941">
                <a:tc gridSpan="3">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分包单位</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gridSpan="4">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3">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分包项目经理</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gridSpan="3">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施工班组长</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81224021"/>
                  </a:ext>
                </a:extLst>
              </a:tr>
              <a:tr h="261941">
                <a:tc rowSpan="9">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主</a:t>
                      </a:r>
                      <a:br>
                        <a:rPr lang="zh-CN" altLang="en-US" sz="1600" b="0" i="0" u="none" strike="noStrike">
                          <a:solidFill>
                            <a:srgbClr val="000000"/>
                          </a:solidFill>
                          <a:effectLst/>
                          <a:latin typeface="宋体" panose="02010600030101010101" pitchFamily="2" charset="-122"/>
                          <a:ea typeface="宋体" panose="02010600030101010101" pitchFamily="2" charset="-122"/>
                        </a:rPr>
                      </a:br>
                      <a:r>
                        <a:rPr lang="zh-CN" altLang="en-US" sz="1600" b="0" i="0" u="none" strike="noStrike">
                          <a:solidFill>
                            <a:srgbClr val="000000"/>
                          </a:solidFill>
                          <a:effectLst/>
                          <a:latin typeface="宋体" panose="02010600030101010101" pitchFamily="2" charset="-122"/>
                          <a:ea typeface="宋体" panose="02010600030101010101" pitchFamily="2" charset="-122"/>
                        </a:rPr>
                        <a:t>控</a:t>
                      </a:r>
                      <a:br>
                        <a:rPr lang="zh-CN" altLang="en-US" sz="1600" b="0" i="0" u="none" strike="noStrike">
                          <a:solidFill>
                            <a:srgbClr val="000000"/>
                          </a:solidFill>
                          <a:effectLst/>
                          <a:latin typeface="宋体" panose="02010600030101010101" pitchFamily="2" charset="-122"/>
                          <a:ea typeface="宋体" panose="02010600030101010101" pitchFamily="2" charset="-122"/>
                        </a:rPr>
                      </a:br>
                      <a:r>
                        <a:rPr lang="zh-CN" altLang="en-US" sz="1600" b="0" i="0" u="none" strike="noStrike">
                          <a:solidFill>
                            <a:srgbClr val="000000"/>
                          </a:solidFill>
                          <a:effectLst/>
                          <a:latin typeface="宋体" panose="02010600030101010101" pitchFamily="2" charset="-122"/>
                          <a:ea typeface="宋体" panose="02010600030101010101" pitchFamily="2" charset="-122"/>
                        </a:rPr>
                        <a:t>项</a:t>
                      </a:r>
                      <a:br>
                        <a:rPr lang="zh-CN" altLang="en-US" sz="1600" b="0" i="0" u="none" strike="noStrike">
                          <a:solidFill>
                            <a:srgbClr val="000000"/>
                          </a:solidFill>
                          <a:effectLst/>
                          <a:latin typeface="宋体" panose="02010600030101010101" pitchFamily="2" charset="-122"/>
                          <a:ea typeface="宋体" panose="02010600030101010101" pitchFamily="2" charset="-122"/>
                        </a:rPr>
                      </a:br>
                      <a:r>
                        <a:rPr lang="zh-CN" altLang="en-US" sz="1600" b="0" i="0" u="none" strike="noStrike">
                          <a:solidFill>
                            <a:srgbClr val="000000"/>
                          </a:solidFill>
                          <a:effectLst/>
                          <a:latin typeface="宋体" panose="02010600030101010101" pitchFamily="2" charset="-122"/>
                          <a:ea typeface="宋体" panose="02010600030101010101" pitchFamily="2" charset="-122"/>
                        </a:rPr>
                        <a:t>目</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验收规范的规定</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gridSpan="9">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施工、分包单位检查记录</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监理单位验收记录</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2790116759"/>
                  </a:ext>
                </a:extLst>
              </a:tr>
              <a:tr h="261941">
                <a:tc vMerge="1">
                  <a:txBody>
                    <a:bodyPr/>
                    <a:lstStyle/>
                    <a:p>
                      <a:endParaRPr lang="zh-CN" altLang="en-US"/>
                    </a:p>
                  </a:txBody>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9">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rowSpan="8" grid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8" hMerge="1">
                  <a:txBody>
                    <a:bodyPr/>
                    <a:lstStyle/>
                    <a:p>
                      <a:endParaRPr lang="zh-CN" altLang="en-US"/>
                    </a:p>
                  </a:txBody>
                  <a:tcPr/>
                </a:tc>
                <a:extLst>
                  <a:ext uri="{0D108BD9-81ED-4DB2-BD59-A6C34878D82A}">
                    <a16:rowId xmlns:a16="http://schemas.microsoft.com/office/drawing/2014/main" val="3801700078"/>
                  </a:ext>
                </a:extLst>
              </a:tr>
              <a:tr h="265902">
                <a:tc vMerge="1">
                  <a:txBody>
                    <a:bodyPr/>
                    <a:lstStyle/>
                    <a:p>
                      <a:endParaRPr lang="zh-CN" altLang="en-US"/>
                    </a:p>
                  </a:txBody>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2</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9">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vMerge="1">
                  <a:txBody>
                    <a:bodyPr/>
                    <a:lstStyle/>
                    <a:p>
                      <a:endParaRPr lang="zh-CN" altLang="en-US"/>
                    </a:p>
                  </a:txBody>
                  <a:tcPr/>
                </a:tc>
                <a:tc hMerge="1" vMerge="1">
                  <a:txBody>
                    <a:bodyPr/>
                    <a:lstStyle/>
                    <a:p>
                      <a:endParaRPr lang="zh-CN" altLang="en-US"/>
                    </a:p>
                  </a:txBody>
                  <a:tcPr/>
                </a:tc>
                <a:extLst>
                  <a:ext uri="{0D108BD9-81ED-4DB2-BD59-A6C34878D82A}">
                    <a16:rowId xmlns:a16="http://schemas.microsoft.com/office/drawing/2014/main" val="3452493412"/>
                  </a:ext>
                </a:extLst>
              </a:tr>
              <a:tr h="261941">
                <a:tc vMerge="1">
                  <a:txBody>
                    <a:bodyPr/>
                    <a:lstStyle/>
                    <a:p>
                      <a:endParaRPr lang="zh-CN" altLang="en-US"/>
                    </a:p>
                  </a:txBody>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9">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vMerge="1">
                  <a:txBody>
                    <a:bodyPr/>
                    <a:lstStyle/>
                    <a:p>
                      <a:endParaRPr lang="zh-CN" altLang="en-US"/>
                    </a:p>
                  </a:txBody>
                  <a:tcPr/>
                </a:tc>
                <a:tc hMerge="1" vMerge="1">
                  <a:txBody>
                    <a:bodyPr/>
                    <a:lstStyle/>
                    <a:p>
                      <a:endParaRPr lang="zh-CN" altLang="en-US"/>
                    </a:p>
                  </a:txBody>
                  <a:tcPr/>
                </a:tc>
                <a:extLst>
                  <a:ext uri="{0D108BD9-81ED-4DB2-BD59-A6C34878D82A}">
                    <a16:rowId xmlns:a16="http://schemas.microsoft.com/office/drawing/2014/main" val="131380146"/>
                  </a:ext>
                </a:extLst>
              </a:tr>
              <a:tr h="261941">
                <a:tc vMerge="1">
                  <a:txBody>
                    <a:bodyPr/>
                    <a:lstStyle/>
                    <a:p>
                      <a:endParaRPr lang="zh-CN" altLang="en-US"/>
                    </a:p>
                  </a:txBody>
                  <a:tcPr/>
                </a:tc>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4</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vMerge="1">
                  <a:txBody>
                    <a:bodyPr/>
                    <a:lstStyle/>
                    <a:p>
                      <a:endParaRPr lang="zh-CN" altLang="en-US"/>
                    </a:p>
                  </a:txBody>
                  <a:tcPr/>
                </a:tc>
                <a:tc hMerge="1" vMerge="1">
                  <a:txBody>
                    <a:bodyPr/>
                    <a:lstStyle/>
                    <a:p>
                      <a:endParaRPr lang="zh-CN" altLang="en-US"/>
                    </a:p>
                  </a:txBody>
                  <a:tcPr/>
                </a:tc>
                <a:extLst>
                  <a:ext uri="{0D108BD9-81ED-4DB2-BD59-A6C34878D82A}">
                    <a16:rowId xmlns:a16="http://schemas.microsoft.com/office/drawing/2014/main" val="2973482530"/>
                  </a:ext>
                </a:extLst>
              </a:tr>
              <a:tr h="261941">
                <a:tc vMerge="1">
                  <a:txBody>
                    <a:bodyPr/>
                    <a:lstStyle/>
                    <a:p>
                      <a:endParaRPr lang="zh-CN" altLang="en-US"/>
                    </a:p>
                  </a:txBody>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vMerge="1">
                  <a:txBody>
                    <a:bodyPr/>
                    <a:lstStyle/>
                    <a:p>
                      <a:endParaRPr lang="zh-CN" altLang="en-US"/>
                    </a:p>
                  </a:txBody>
                  <a:tcPr/>
                </a:tc>
                <a:tc hMerge="1" vMerge="1">
                  <a:txBody>
                    <a:bodyPr/>
                    <a:lstStyle/>
                    <a:p>
                      <a:endParaRPr lang="zh-CN" altLang="en-US"/>
                    </a:p>
                  </a:txBody>
                  <a:tcPr/>
                </a:tc>
                <a:extLst>
                  <a:ext uri="{0D108BD9-81ED-4DB2-BD59-A6C34878D82A}">
                    <a16:rowId xmlns:a16="http://schemas.microsoft.com/office/drawing/2014/main" val="2615442884"/>
                  </a:ext>
                </a:extLst>
              </a:tr>
              <a:tr h="256494">
                <a:tc vMerge="1">
                  <a:txBody>
                    <a:bodyPr/>
                    <a:lstStyle/>
                    <a:p>
                      <a:endParaRPr lang="zh-CN" altLang="en-US"/>
                    </a:p>
                  </a:txBody>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vMerge="1">
                  <a:txBody>
                    <a:bodyPr/>
                    <a:lstStyle/>
                    <a:p>
                      <a:endParaRPr lang="zh-CN" altLang="en-US"/>
                    </a:p>
                  </a:txBody>
                  <a:tcPr/>
                </a:tc>
                <a:tc hMerge="1" vMerge="1">
                  <a:txBody>
                    <a:bodyPr/>
                    <a:lstStyle/>
                    <a:p>
                      <a:endParaRPr lang="zh-CN" altLang="en-US"/>
                    </a:p>
                  </a:txBody>
                  <a:tcPr/>
                </a:tc>
                <a:extLst>
                  <a:ext uri="{0D108BD9-81ED-4DB2-BD59-A6C34878D82A}">
                    <a16:rowId xmlns:a16="http://schemas.microsoft.com/office/drawing/2014/main" val="1100268491"/>
                  </a:ext>
                </a:extLst>
              </a:tr>
              <a:tr h="261941">
                <a:tc vMerge="1">
                  <a:txBody>
                    <a:bodyPr/>
                    <a:lstStyle/>
                    <a:p>
                      <a:endParaRPr lang="zh-CN" altLang="en-US"/>
                    </a:p>
                  </a:txBody>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vMerge="1">
                  <a:txBody>
                    <a:bodyPr/>
                    <a:lstStyle/>
                    <a:p>
                      <a:endParaRPr lang="zh-CN" altLang="en-US"/>
                    </a:p>
                  </a:txBody>
                  <a:tcPr/>
                </a:tc>
                <a:tc hMerge="1" vMerge="1">
                  <a:txBody>
                    <a:bodyPr/>
                    <a:lstStyle/>
                    <a:p>
                      <a:endParaRPr lang="zh-CN" altLang="en-US"/>
                    </a:p>
                  </a:txBody>
                  <a:tcPr/>
                </a:tc>
                <a:extLst>
                  <a:ext uri="{0D108BD9-81ED-4DB2-BD59-A6C34878D82A}">
                    <a16:rowId xmlns:a16="http://schemas.microsoft.com/office/drawing/2014/main" val="591234022"/>
                  </a:ext>
                </a:extLst>
              </a:tr>
              <a:tr h="261941">
                <a:tc vMerge="1">
                  <a:txBody>
                    <a:bodyPr/>
                    <a:lstStyle/>
                    <a:p>
                      <a:endParaRPr lang="zh-CN" altLang="en-US"/>
                    </a:p>
                  </a:txBody>
                  <a:tcPr/>
                </a:tc>
                <a:tc>
                  <a:txBody>
                    <a:bodyPr/>
                    <a:lstStyle/>
                    <a:p>
                      <a:pPr algn="ctr" fontAlgn="ctr"/>
                      <a:r>
                        <a:rPr lang="zh-CN" altLang="en-US" sz="9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9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9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宋体" panose="02010600030101010101" pitchFamily="2" charset="-122"/>
                          <a:ea typeface="宋体" panose="02010600030101010101" pitchFamily="2" charset="-122"/>
                        </a:rPr>
                        <a:t>　</a:t>
                      </a:r>
                    </a:p>
                  </a:txBody>
                  <a:tcPr marL="7427" marR="7427" marT="74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vMerge="1">
                  <a:txBody>
                    <a:bodyPr/>
                    <a:lstStyle/>
                    <a:p>
                      <a:endParaRPr lang="zh-CN" altLang="en-US"/>
                    </a:p>
                  </a:txBody>
                  <a:tcPr/>
                </a:tc>
                <a:tc hMerge="1" vMerge="1">
                  <a:txBody>
                    <a:bodyPr/>
                    <a:lstStyle/>
                    <a:p>
                      <a:endParaRPr lang="zh-CN" altLang="en-US"/>
                    </a:p>
                  </a:txBody>
                  <a:tcPr/>
                </a:tc>
                <a:extLst>
                  <a:ext uri="{0D108BD9-81ED-4DB2-BD59-A6C34878D82A}">
                    <a16:rowId xmlns:a16="http://schemas.microsoft.com/office/drawing/2014/main" val="1719677941"/>
                  </a:ext>
                </a:extLst>
              </a:tr>
            </a:tbl>
          </a:graphicData>
        </a:graphic>
      </p:graphicFrame>
    </p:spTree>
    <p:extLst>
      <p:ext uri="{BB962C8B-B14F-4D97-AF65-F5344CB8AC3E}">
        <p14:creationId xmlns:p14="http://schemas.microsoft.com/office/powerpoint/2010/main" val="21992735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2540212278"/>
              </p:ext>
            </p:extLst>
          </p:nvPr>
        </p:nvGraphicFramePr>
        <p:xfrm>
          <a:off x="644731" y="901931"/>
          <a:ext cx="10902537" cy="5072266"/>
        </p:xfrm>
        <a:graphic>
          <a:graphicData uri="http://schemas.openxmlformats.org/drawingml/2006/table">
            <a:tbl>
              <a:tblPr/>
              <a:tblGrid>
                <a:gridCol w="1205031">
                  <a:extLst>
                    <a:ext uri="{9D8B030D-6E8A-4147-A177-3AD203B41FA5}">
                      <a16:colId xmlns:a16="http://schemas.microsoft.com/office/drawing/2014/main" val="749873596"/>
                    </a:ext>
                  </a:extLst>
                </a:gridCol>
                <a:gridCol w="672228">
                  <a:extLst>
                    <a:ext uri="{9D8B030D-6E8A-4147-A177-3AD203B41FA5}">
                      <a16:colId xmlns:a16="http://schemas.microsoft.com/office/drawing/2014/main" val="971641678"/>
                    </a:ext>
                  </a:extLst>
                </a:gridCol>
                <a:gridCol w="1658161">
                  <a:extLst>
                    <a:ext uri="{9D8B030D-6E8A-4147-A177-3AD203B41FA5}">
                      <a16:colId xmlns:a16="http://schemas.microsoft.com/office/drawing/2014/main" val="2899367788"/>
                    </a:ext>
                  </a:extLst>
                </a:gridCol>
                <a:gridCol w="1568531">
                  <a:extLst>
                    <a:ext uri="{9D8B030D-6E8A-4147-A177-3AD203B41FA5}">
                      <a16:colId xmlns:a16="http://schemas.microsoft.com/office/drawing/2014/main" val="4053446543"/>
                    </a:ext>
                  </a:extLst>
                </a:gridCol>
                <a:gridCol w="455621">
                  <a:extLst>
                    <a:ext uri="{9D8B030D-6E8A-4147-A177-3AD203B41FA5}">
                      <a16:colId xmlns:a16="http://schemas.microsoft.com/office/drawing/2014/main" val="1140676569"/>
                    </a:ext>
                  </a:extLst>
                </a:gridCol>
                <a:gridCol w="1217479">
                  <a:extLst>
                    <a:ext uri="{9D8B030D-6E8A-4147-A177-3AD203B41FA5}">
                      <a16:colId xmlns:a16="http://schemas.microsoft.com/office/drawing/2014/main" val="1922109113"/>
                    </a:ext>
                  </a:extLst>
                </a:gridCol>
                <a:gridCol w="530313">
                  <a:extLst>
                    <a:ext uri="{9D8B030D-6E8A-4147-A177-3AD203B41FA5}">
                      <a16:colId xmlns:a16="http://schemas.microsoft.com/office/drawing/2014/main" val="1247635181"/>
                    </a:ext>
                  </a:extLst>
                </a:gridCol>
                <a:gridCol w="2041580">
                  <a:extLst>
                    <a:ext uri="{9D8B030D-6E8A-4147-A177-3AD203B41FA5}">
                      <a16:colId xmlns:a16="http://schemas.microsoft.com/office/drawing/2014/main" val="2147957861"/>
                    </a:ext>
                  </a:extLst>
                </a:gridCol>
                <a:gridCol w="1553593">
                  <a:extLst>
                    <a:ext uri="{9D8B030D-6E8A-4147-A177-3AD203B41FA5}">
                      <a16:colId xmlns:a16="http://schemas.microsoft.com/office/drawing/2014/main" val="3571349093"/>
                    </a:ext>
                  </a:extLst>
                </a:gridCol>
              </a:tblGrid>
              <a:tr h="397405">
                <a:tc gridSpan="9">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分项工程质量验收记录</a:t>
                      </a:r>
                    </a:p>
                  </a:txBody>
                  <a:tcPr marL="7461" marR="7461" marT="7461"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657713458"/>
                  </a:ext>
                </a:extLst>
              </a:tr>
              <a:tr h="406856">
                <a:tc>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工程名称</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　</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结构类型</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检验批次</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63406821"/>
                  </a:ext>
                </a:extLst>
              </a:tr>
              <a:tr h="410337">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施工单位</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　</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项目经理</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项目技术负责人</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96322411"/>
                  </a:ext>
                </a:extLst>
              </a:tr>
              <a:tr h="410337">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分包单位</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　</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分包单位负责人</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分包项目经理</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25609698"/>
                  </a:ext>
                </a:extLst>
              </a:tr>
              <a:tr h="410337">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序号</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检验批部位、区段</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4">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施工单位检查评定结果</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监理</a:t>
                      </a:r>
                      <a:r>
                        <a:rPr lang="en-US" altLang="zh-CN" sz="1600" b="0" i="0" u="none" strike="noStrike">
                          <a:solidFill>
                            <a:srgbClr val="000000"/>
                          </a:solidFill>
                          <a:effectLst/>
                          <a:latin typeface="宋体" panose="02010600030101010101" pitchFamily="2" charset="-122"/>
                          <a:ea typeface="宋体" panose="02010600030101010101" pitchFamily="2" charset="-122"/>
                        </a:rPr>
                        <a:t>(</a:t>
                      </a:r>
                      <a:r>
                        <a:rPr lang="zh-CN" altLang="en-US" sz="1600" b="0" i="0" u="none" strike="noStrike">
                          <a:solidFill>
                            <a:srgbClr val="000000"/>
                          </a:solidFill>
                          <a:effectLst/>
                          <a:latin typeface="宋体" panose="02010600030101010101" pitchFamily="2" charset="-122"/>
                          <a:ea typeface="宋体" panose="02010600030101010101" pitchFamily="2" charset="-122"/>
                        </a:rPr>
                        <a:t>建设</a:t>
                      </a:r>
                      <a:r>
                        <a:rPr lang="en-US" altLang="zh-CN" sz="1600" b="0" i="0" u="none" strike="noStrike">
                          <a:solidFill>
                            <a:srgbClr val="000000"/>
                          </a:solidFill>
                          <a:effectLst/>
                          <a:latin typeface="宋体" panose="02010600030101010101" pitchFamily="2" charset="-122"/>
                          <a:ea typeface="宋体" panose="02010600030101010101" pitchFamily="2" charset="-122"/>
                        </a:rPr>
                        <a:t>)</a:t>
                      </a:r>
                      <a:r>
                        <a:rPr lang="zh-CN" altLang="en-US" sz="1600" b="0" i="0" u="none" strike="noStrike">
                          <a:solidFill>
                            <a:srgbClr val="000000"/>
                          </a:solidFill>
                          <a:effectLst/>
                          <a:latin typeface="宋体" panose="02010600030101010101" pitchFamily="2" charset="-122"/>
                          <a:ea typeface="宋体" panose="02010600030101010101" pitchFamily="2" charset="-122"/>
                        </a:rPr>
                        <a:t>单位验收结论</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926114457"/>
                  </a:ext>
                </a:extLst>
              </a:tr>
              <a:tr h="406856">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1</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　</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92956811"/>
                  </a:ext>
                </a:extLst>
              </a:tr>
              <a:tr h="416306">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2</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　</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80196074"/>
                  </a:ext>
                </a:extLst>
              </a:tr>
              <a:tr h="410337">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3</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　</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　</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4187432"/>
                  </a:ext>
                </a:extLst>
              </a:tr>
              <a:tr h="410337">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4</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　</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8796059"/>
                  </a:ext>
                </a:extLst>
              </a:tr>
              <a:tr h="410337">
                <a:tc>
                  <a:txBody>
                    <a:bodyPr/>
                    <a:lstStyle/>
                    <a:p>
                      <a:pPr algn="ctr" fontAlgn="ctr"/>
                      <a:r>
                        <a:rPr lang="en-US" altLang="zh-CN" sz="1600" b="0" i="0" u="none" strike="noStrike">
                          <a:solidFill>
                            <a:srgbClr val="000000"/>
                          </a:solidFill>
                          <a:effectLst/>
                          <a:latin typeface="宋体" panose="02010600030101010101" pitchFamily="2" charset="-122"/>
                          <a:ea typeface="宋体" panose="02010600030101010101" pitchFamily="2" charset="-122"/>
                        </a:rPr>
                        <a:t>5</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　</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　</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6537579"/>
                  </a:ext>
                </a:extLst>
              </a:tr>
              <a:tr h="596854">
                <a:tc grid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检查结论</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项目专业技术负责人</a:t>
                      </a:r>
                      <a:r>
                        <a:rPr lang="en-US" altLang="zh-CN" sz="1600" b="0" i="0" u="none" strike="noStrike">
                          <a:solidFill>
                            <a:srgbClr val="000000"/>
                          </a:solidFill>
                          <a:effectLst/>
                          <a:latin typeface="宋体" panose="02010600030101010101" pitchFamily="2" charset="-122"/>
                          <a:ea typeface="宋体" panose="02010600030101010101" pitchFamily="2" charset="-122"/>
                        </a:rPr>
                        <a:t>:</a:t>
                      </a:r>
                      <a:br>
                        <a:rPr lang="en-US" altLang="zh-CN" sz="1600" b="0" i="0" u="none" strike="noStrike">
                          <a:solidFill>
                            <a:srgbClr val="000000"/>
                          </a:solidFill>
                          <a:effectLst/>
                          <a:latin typeface="宋体" panose="02010600030101010101" pitchFamily="2" charset="-122"/>
                          <a:ea typeface="宋体" panose="02010600030101010101" pitchFamily="2" charset="-122"/>
                        </a:rPr>
                      </a:br>
                      <a:r>
                        <a:rPr lang="zh-CN" altLang="en-US" sz="1600" b="0" i="0" u="none" strike="noStrike">
                          <a:solidFill>
                            <a:srgbClr val="000000"/>
                          </a:solidFill>
                          <a:effectLst/>
                          <a:latin typeface="宋体" panose="02010600030101010101" pitchFamily="2" charset="-122"/>
                          <a:ea typeface="宋体" panose="02010600030101010101" pitchFamily="2" charset="-122"/>
                        </a:rPr>
                        <a:t>年月</a:t>
                      </a:r>
                      <a:br>
                        <a:rPr lang="zh-CN" altLang="en-US" sz="1600" b="0" i="0" u="none" strike="noStrike">
                          <a:solidFill>
                            <a:srgbClr val="000000"/>
                          </a:solidFill>
                          <a:effectLst/>
                          <a:latin typeface="宋体" panose="02010600030101010101" pitchFamily="2" charset="-122"/>
                          <a:ea typeface="宋体" panose="02010600030101010101" pitchFamily="2" charset="-122"/>
                        </a:rPr>
                      </a:br>
                      <a:r>
                        <a:rPr lang="zh-CN" altLang="en-US" sz="1600" b="0" i="0" u="none" strike="noStrike">
                          <a:solidFill>
                            <a:srgbClr val="000000"/>
                          </a:solidFill>
                          <a:effectLst/>
                          <a:latin typeface="宋体" panose="02010600030101010101" pitchFamily="2" charset="-122"/>
                          <a:ea typeface="宋体" panose="02010600030101010101" pitchFamily="2" charset="-122"/>
                        </a:rPr>
                        <a:t>日</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pPr algn="ctr" fontAlgn="ctr"/>
                      <a:r>
                        <a:rPr lang="zh-CN" altLang="en-US" sz="1600" b="0" i="0" u="none" strike="noStrike">
                          <a:solidFill>
                            <a:srgbClr val="000000"/>
                          </a:solidFill>
                          <a:effectLst/>
                          <a:latin typeface="宋体" panose="02010600030101010101" pitchFamily="2" charset="-122"/>
                          <a:ea typeface="宋体" panose="02010600030101010101" pitchFamily="2" charset="-122"/>
                        </a:rPr>
                        <a:t>验收结论</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3">
                  <a:txBody>
                    <a:bodyPr/>
                    <a:lstStyle/>
                    <a:p>
                      <a:pPr algn="ctr" fontAlgn="ctr"/>
                      <a:r>
                        <a:rPr lang="zh-CN" altLang="en-US" sz="1600" b="0" i="0" u="none" strike="noStrike" dirty="0">
                          <a:solidFill>
                            <a:srgbClr val="000000"/>
                          </a:solidFill>
                          <a:effectLst/>
                          <a:latin typeface="宋体" panose="02010600030101010101" pitchFamily="2" charset="-122"/>
                          <a:ea typeface="宋体" panose="02010600030101010101" pitchFamily="2" charset="-122"/>
                        </a:rPr>
                        <a:t>监理工程师</a:t>
                      </a:r>
                      <a:r>
                        <a:rPr lang="en-US" altLang="zh-CN" sz="1600" b="0" i="0" u="none" strike="noStrike" dirty="0">
                          <a:solidFill>
                            <a:srgbClr val="000000"/>
                          </a:solidFill>
                          <a:effectLst/>
                          <a:latin typeface="宋体" panose="02010600030101010101" pitchFamily="2" charset="-122"/>
                          <a:ea typeface="宋体" panose="02010600030101010101" pitchFamily="2" charset="-122"/>
                        </a:rPr>
                        <a:t>:</a:t>
                      </a:r>
                      <a:br>
                        <a:rPr lang="en-US" altLang="zh-CN" sz="1600" b="0" i="0" u="none" strike="noStrike" dirty="0">
                          <a:solidFill>
                            <a:srgbClr val="000000"/>
                          </a:solidFill>
                          <a:effectLst/>
                          <a:latin typeface="宋体" panose="02010600030101010101" pitchFamily="2" charset="-122"/>
                          <a:ea typeface="宋体" panose="02010600030101010101" pitchFamily="2" charset="-122"/>
                        </a:rPr>
                      </a:br>
                      <a:r>
                        <a:rPr lang="en-US" altLang="zh-CN" sz="1600" b="0" i="0" u="none" strike="noStrike" dirty="0">
                          <a:solidFill>
                            <a:srgbClr val="000000"/>
                          </a:solidFill>
                          <a:effectLst/>
                          <a:latin typeface="宋体" panose="02010600030101010101" pitchFamily="2" charset="-122"/>
                          <a:ea typeface="宋体" panose="02010600030101010101" pitchFamily="2" charset="-122"/>
                        </a:rPr>
                        <a:t>(</a:t>
                      </a:r>
                      <a:r>
                        <a:rPr lang="zh-CN" altLang="en-US" sz="1600" b="0" i="0" u="none" strike="noStrike" dirty="0">
                          <a:solidFill>
                            <a:srgbClr val="000000"/>
                          </a:solidFill>
                          <a:effectLst/>
                          <a:latin typeface="宋体" panose="02010600030101010101" pitchFamily="2" charset="-122"/>
                          <a:ea typeface="宋体" panose="02010600030101010101" pitchFamily="2" charset="-122"/>
                        </a:rPr>
                        <a:t>建设单位项目专业技术负责人</a:t>
                      </a:r>
                      <a:r>
                        <a:rPr lang="en-US" altLang="zh-CN" sz="1600" b="0" i="0" u="none" strike="noStrike" dirty="0">
                          <a:solidFill>
                            <a:srgbClr val="000000"/>
                          </a:solidFill>
                          <a:effectLst/>
                          <a:latin typeface="宋体" panose="02010600030101010101" pitchFamily="2" charset="-122"/>
                          <a:ea typeface="宋体" panose="02010600030101010101" pitchFamily="2" charset="-122"/>
                        </a:rPr>
                        <a:t>)</a:t>
                      </a:r>
                      <a:br>
                        <a:rPr lang="en-US" altLang="zh-CN" sz="1600" b="0" i="0" u="none" strike="noStrike" dirty="0">
                          <a:solidFill>
                            <a:srgbClr val="000000"/>
                          </a:solidFill>
                          <a:effectLst/>
                          <a:latin typeface="宋体" panose="02010600030101010101" pitchFamily="2" charset="-122"/>
                          <a:ea typeface="宋体" panose="02010600030101010101" pitchFamily="2" charset="-122"/>
                        </a:rPr>
                      </a:br>
                      <a:r>
                        <a:rPr lang="zh-CN" altLang="en-US" sz="1600" b="0" i="0" u="none" strike="noStrike" dirty="0">
                          <a:solidFill>
                            <a:srgbClr val="000000"/>
                          </a:solidFill>
                          <a:effectLst/>
                          <a:latin typeface="宋体" panose="02010600030101010101" pitchFamily="2" charset="-122"/>
                          <a:ea typeface="宋体" panose="02010600030101010101" pitchFamily="2" charset="-122"/>
                        </a:rPr>
                        <a:t>年月</a:t>
                      </a:r>
                      <a:br>
                        <a:rPr lang="zh-CN" altLang="en-US" sz="1600" b="0" i="0" u="none" strike="noStrike" dirty="0">
                          <a:solidFill>
                            <a:srgbClr val="000000"/>
                          </a:solidFill>
                          <a:effectLst/>
                          <a:latin typeface="宋体" panose="02010600030101010101" pitchFamily="2" charset="-122"/>
                          <a:ea typeface="宋体" panose="02010600030101010101" pitchFamily="2" charset="-122"/>
                        </a:rPr>
                      </a:br>
                      <a:r>
                        <a:rPr lang="zh-CN" altLang="en-US" sz="1600" b="0" i="0" u="none" strike="noStrike" dirty="0">
                          <a:solidFill>
                            <a:srgbClr val="000000"/>
                          </a:solidFill>
                          <a:effectLst/>
                          <a:latin typeface="宋体" panose="02010600030101010101" pitchFamily="2" charset="-122"/>
                          <a:ea typeface="宋体" panose="02010600030101010101" pitchFamily="2" charset="-122"/>
                        </a:rPr>
                        <a:t>日</a:t>
                      </a:r>
                    </a:p>
                  </a:txBody>
                  <a:tcPr marL="7461" marR="7461" marT="74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80217785"/>
                  </a:ext>
                </a:extLst>
              </a:tr>
            </a:tbl>
          </a:graphicData>
        </a:graphic>
      </p:graphicFrame>
    </p:spTree>
    <p:extLst>
      <p:ext uri="{BB962C8B-B14F-4D97-AF65-F5344CB8AC3E}">
        <p14:creationId xmlns:p14="http://schemas.microsoft.com/office/powerpoint/2010/main" val="25616320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SCORM_RATE_SLIDES" val="0"/>
  <p:tag name="ISPRING_SCORM_RATE_QUIZZES" val="0"/>
  <p:tag name="ISPRING_SCORM_PASSING_SCORE" val="0.000000"/>
  <p:tag name="ISPRING_ULTRA_SCORM_COURSE_ID" val="DD2E5ACB-A4C5-448B-957C-5D8EC6EEA971"/>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Repository"/>
  <p:tag name="ISPRING_OUTPUT_FOLDER" val="D:\修改ppt1.4\57268"/>
  <p:tag name="ISPRING_FIRST_PUBLISH" val="1"/>
</p:tagLst>
</file>

<file path=ppt/theme/theme1.xml><?xml version="1.0" encoding="utf-8"?>
<a:theme xmlns:a="http://schemas.openxmlformats.org/drawingml/2006/main" name="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平面</Template>
  <TotalTime>6264</TotalTime>
  <Words>1914</Words>
  <Application>Microsoft Office PowerPoint</Application>
  <PresentationFormat>宽屏</PresentationFormat>
  <Paragraphs>385</Paragraphs>
  <Slides>32</Slides>
  <Notes>18</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32</vt:i4>
      </vt:variant>
    </vt:vector>
  </HeadingPairs>
  <TitlesOfParts>
    <vt:vector size="40" baseType="lpstr">
      <vt:lpstr>HiraginoSansGB-W3</vt:lpstr>
      <vt:lpstr>宋体</vt:lpstr>
      <vt:lpstr>微软雅黑</vt:lpstr>
      <vt:lpstr>Calibri</vt:lpstr>
      <vt:lpstr>Calibri Light</vt:lpstr>
      <vt:lpstr>Century Gothic</vt:lpstr>
      <vt:lpstr>Wingdings 2</vt:lpstr>
      <vt:lpstr>HDOfficeLightV0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WIN7</dc:creator>
  <cp:lastModifiedBy>zhlbduql</cp:lastModifiedBy>
  <cp:revision>280</cp:revision>
  <dcterms:created xsi:type="dcterms:W3CDTF">2017-08-18T03:02:00Z</dcterms:created>
  <dcterms:modified xsi:type="dcterms:W3CDTF">2019-06-24T15:29:07Z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