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9">
  <p:sldMasterIdLst>
    <p:sldMasterId id="2147483686" r:id="rId1"/>
  </p:sldMasterIdLst>
  <p:notesMasterIdLst>
    <p:notesMasterId r:id="rId42"/>
  </p:notesMasterIdLst>
  <p:handoutMasterIdLst>
    <p:handoutMasterId r:id="rId43"/>
  </p:handoutMasterIdLst>
  <p:sldIdLst>
    <p:sldId id="291" r:id="rId2"/>
    <p:sldId id="292" r:id="rId3"/>
    <p:sldId id="402" r:id="rId4"/>
    <p:sldId id="293" r:id="rId5"/>
    <p:sldId id="403" r:id="rId6"/>
    <p:sldId id="273" r:id="rId7"/>
    <p:sldId id="404" r:id="rId8"/>
    <p:sldId id="405" r:id="rId9"/>
    <p:sldId id="445" r:id="rId10"/>
    <p:sldId id="446" r:id="rId11"/>
    <p:sldId id="447" r:id="rId12"/>
    <p:sldId id="453" r:id="rId13"/>
    <p:sldId id="454" r:id="rId14"/>
    <p:sldId id="448" r:id="rId15"/>
    <p:sldId id="455" r:id="rId16"/>
    <p:sldId id="456" r:id="rId17"/>
    <p:sldId id="457" r:id="rId18"/>
    <p:sldId id="458" r:id="rId19"/>
    <p:sldId id="406" r:id="rId20"/>
    <p:sldId id="407" r:id="rId21"/>
    <p:sldId id="412" r:id="rId22"/>
    <p:sldId id="413" r:id="rId23"/>
    <p:sldId id="414" r:id="rId24"/>
    <p:sldId id="415" r:id="rId25"/>
    <p:sldId id="416" r:id="rId26"/>
    <p:sldId id="417" r:id="rId27"/>
    <p:sldId id="419" r:id="rId28"/>
    <p:sldId id="420" r:id="rId29"/>
    <p:sldId id="421" r:id="rId30"/>
    <p:sldId id="422" r:id="rId31"/>
    <p:sldId id="423" r:id="rId32"/>
    <p:sldId id="424" r:id="rId33"/>
    <p:sldId id="426" r:id="rId34"/>
    <p:sldId id="427" r:id="rId35"/>
    <p:sldId id="428" r:id="rId36"/>
    <p:sldId id="430" r:id="rId37"/>
    <p:sldId id="441" r:id="rId38"/>
    <p:sldId id="442" r:id="rId39"/>
    <p:sldId id="443" r:id="rId40"/>
    <p:sldId id="444" r:id="rId41"/>
  </p:sldIdLst>
  <p:sldSz cx="12192000" cy="6858000"/>
  <p:notesSz cx="6858000" cy="9144000"/>
  <p:custDataLst>
    <p:tags r:id="rId4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4254"/>
    <a:srgbClr val="FBBF3B"/>
    <a:srgbClr val="A6A6A6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379" autoAdjust="0"/>
  </p:normalViewPr>
  <p:slideViewPr>
    <p:cSldViewPr snapToGrid="0">
      <p:cViewPr varScale="1">
        <p:scale>
          <a:sx n="112" d="100"/>
          <a:sy n="112" d="100"/>
        </p:scale>
        <p:origin x="102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2019/6/24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4408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8565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149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8599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1598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0153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9845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6672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9400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531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205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6573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0154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0973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0208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1306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7239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9056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8826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3068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9204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0711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92206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35368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19748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5026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66414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22221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2045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7297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25350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41683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07505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6971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472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5446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7348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8718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916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21449547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2026482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6/24/2019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</p:spTree>
    <p:extLst>
      <p:ext uri="{BB962C8B-B14F-4D97-AF65-F5344CB8AC3E}">
        <p14:creationId xmlns:p14="http://schemas.microsoft.com/office/powerpoint/2010/main" val="1835945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48484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4002970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2381306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38150799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61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896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3286602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1256428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1468274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/>
              <a:pPr/>
              <a:t>6/24/2019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</p:spTree>
    <p:extLst>
      <p:ext uri="{BB962C8B-B14F-4D97-AF65-F5344CB8AC3E}">
        <p14:creationId xmlns:p14="http://schemas.microsoft.com/office/powerpoint/2010/main" val="457370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51" r:id="rId13"/>
    <p:sldLayoutId id="2147483652" r:id="rId14"/>
    <p:sldLayoutId id="2147483653" r:id="rId15"/>
    <p:sldLayoutId id="2147483654" r:id="rId16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72786"/>
            <a:ext cx="12192000" cy="703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2022428"/>
            <a:ext cx="12192000" cy="281314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0BC831-03AE-43C3-8E91-2FF0DC62D99E}"/>
              </a:ext>
            </a:extLst>
          </p:cNvPr>
          <p:cNvSpPr txBox="1"/>
          <p:nvPr/>
        </p:nvSpPr>
        <p:spPr>
          <a:xfrm>
            <a:off x="3464510" y="2562424"/>
            <a:ext cx="526298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基础工程施工</a:t>
            </a:r>
            <a:endParaRPr lang="zh-CN" altLang="en-US" sz="66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38689" y="3977074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单元四　土方与基坑</a:t>
            </a:r>
            <a:r>
              <a:rPr lang="zh-CN" altLang="en-US" sz="2800" dirty="0" smtClean="0">
                <a:solidFill>
                  <a:schemeClr val="bg1"/>
                </a:solidFill>
              </a:rPr>
              <a:t>工程施工</a:t>
            </a:r>
            <a:endParaRPr lang="zh-CN" altLang="en-US" sz="28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6620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8">
            <a:extLst>
              <a:ext uri="{FF2B5EF4-FFF2-40B4-BE49-F238E27FC236}">
                <a16:creationId xmlns:a16="http://schemas.microsoft.com/office/drawing/2014/main" id="{79E89BD0-4B87-449B-BEB4-3C6323DF0AB5}"/>
              </a:ext>
            </a:extLst>
          </p:cNvPr>
          <p:cNvSpPr txBox="1"/>
          <p:nvPr/>
        </p:nvSpPr>
        <p:spPr>
          <a:xfrm>
            <a:off x="1005385" y="1446349"/>
            <a:ext cx="1043292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宋体" panose="02010600030101010101" pitchFamily="2" charset="-122"/>
              </a:rPr>
              <a:t>    某</a:t>
            </a:r>
            <a:r>
              <a:rPr lang="zh-CN" altLang="en-US" sz="1600" dirty="0">
                <a:latin typeface="宋体" panose="02010600030101010101" pitchFamily="2" charset="-122"/>
              </a:rPr>
              <a:t>建筑场地地形图和方格网（</a:t>
            </a:r>
            <a:r>
              <a:rPr lang="en-US" altLang="zh-CN" sz="1600" dirty="0">
                <a:latin typeface="宋体" panose="02010600030101010101" pitchFamily="2" charset="-122"/>
              </a:rPr>
              <a:t>a =20m</a:t>
            </a:r>
            <a:r>
              <a:rPr lang="zh-CN" altLang="en-US" sz="1600" dirty="0">
                <a:latin typeface="宋体" panose="02010600030101010101" pitchFamily="2" charset="-122"/>
              </a:rPr>
              <a:t>）布置如图</a:t>
            </a:r>
            <a:r>
              <a:rPr lang="en-US" altLang="zh-CN" sz="1600" dirty="0">
                <a:latin typeface="宋体" panose="02010600030101010101" pitchFamily="2" charset="-122"/>
              </a:rPr>
              <a:t>4 - 16 </a:t>
            </a:r>
            <a:r>
              <a:rPr lang="zh-CN" altLang="en-US" sz="1600" dirty="0">
                <a:latin typeface="宋体" panose="02010600030101010101" pitchFamily="2" charset="-122"/>
              </a:rPr>
              <a:t>所示。</a:t>
            </a:r>
            <a:r>
              <a:rPr lang="zh-CN" altLang="en-US" sz="1600" dirty="0" smtClean="0">
                <a:latin typeface="宋体" panose="02010600030101010101" pitchFamily="2" charset="-122"/>
              </a:rPr>
              <a:t>该场地</a:t>
            </a:r>
            <a:r>
              <a:rPr lang="zh-CN" altLang="en-US" sz="1600" dirty="0">
                <a:latin typeface="宋体" panose="02010600030101010101" pitchFamily="2" charset="-122"/>
              </a:rPr>
              <a:t>系亚黏土，地面设计泄水坡度，</a:t>
            </a:r>
            <a:r>
              <a:rPr lang="en-US" altLang="zh-CN" sz="1600" dirty="0" err="1">
                <a:latin typeface="宋体" panose="02010600030101010101" pitchFamily="2" charset="-122"/>
              </a:rPr>
              <a:t>i</a:t>
            </a:r>
            <a:r>
              <a:rPr lang="en-US" altLang="zh-CN" sz="1600" dirty="0">
                <a:latin typeface="宋体" panose="02010600030101010101" pitchFamily="2" charset="-122"/>
              </a:rPr>
              <a:t> x = </a:t>
            </a:r>
            <a:r>
              <a:rPr lang="en-US" altLang="zh-CN" sz="1600" dirty="0" smtClean="0">
                <a:latin typeface="宋体" panose="02010600030101010101" pitchFamily="2" charset="-122"/>
              </a:rPr>
              <a:t>3‰i </a:t>
            </a:r>
            <a:r>
              <a:rPr lang="en-US" altLang="zh-CN" sz="1600" dirty="0">
                <a:latin typeface="宋体" panose="02010600030101010101" pitchFamily="2" charset="-122"/>
              </a:rPr>
              <a:t>y = 2‰</a:t>
            </a:r>
            <a:r>
              <a:rPr lang="zh-CN" altLang="en-US" sz="1600" dirty="0">
                <a:latin typeface="宋体" panose="02010600030101010101" pitchFamily="2" charset="-122"/>
              </a:rPr>
              <a:t>。建筑设计、生产工艺和最高</a:t>
            </a:r>
            <a:r>
              <a:rPr lang="zh-CN" altLang="en-US" sz="1600" dirty="0" smtClean="0">
                <a:latin typeface="宋体" panose="02010600030101010101" pitchFamily="2" charset="-122"/>
              </a:rPr>
              <a:t>洪水位</a:t>
            </a:r>
            <a:r>
              <a:rPr lang="zh-CN" altLang="en-US" sz="1600" dirty="0">
                <a:latin typeface="宋体" panose="02010600030101010101" pitchFamily="2" charset="-122"/>
              </a:rPr>
              <a:t>等方面均无特殊要求。试确定场地设计标高（不考虑土的可松性影响，如有余土，</a:t>
            </a:r>
            <a:r>
              <a:rPr lang="zh-CN" altLang="en-US" sz="1600" dirty="0" smtClean="0">
                <a:latin typeface="宋体" panose="02010600030101010101" pitchFamily="2" charset="-122"/>
              </a:rPr>
              <a:t>用以</a:t>
            </a:r>
            <a:r>
              <a:rPr lang="zh-CN" altLang="en-US" sz="1600" dirty="0">
                <a:latin typeface="宋体" panose="02010600030101010101" pitchFamily="2" charset="-122"/>
              </a:rPr>
              <a:t>加宽边坡），并计算挖、填土方工程量。</a:t>
            </a:r>
            <a:endParaRPr lang="zh-CN" altLang="zh-CN" sz="1600" kern="100" dirty="0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1980029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任务实施</a:t>
              </a:r>
              <a:endParaRPr lang="zh-CN" altLang="en-US" sz="3500" kern="100" dirty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2021" y="2932967"/>
            <a:ext cx="70675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44451" y="4510426"/>
            <a:ext cx="3416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某建筑场地地形图和方格网布置</a:t>
            </a:r>
          </a:p>
        </p:txBody>
      </p:sp>
    </p:spTree>
    <p:extLst>
      <p:ext uri="{BB962C8B-B14F-4D97-AF65-F5344CB8AC3E}">
        <p14:creationId xmlns:p14="http://schemas.microsoft.com/office/powerpoint/2010/main" val="2087067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8">
            <a:extLst>
              <a:ext uri="{FF2B5EF4-FFF2-40B4-BE49-F238E27FC236}">
                <a16:creationId xmlns:a16="http://schemas.microsoft.com/office/drawing/2014/main" id="{79E89BD0-4B87-449B-BEB4-3C6323DF0AB5}"/>
              </a:ext>
            </a:extLst>
          </p:cNvPr>
          <p:cNvSpPr txBox="1"/>
          <p:nvPr/>
        </p:nvSpPr>
        <p:spPr>
          <a:xfrm>
            <a:off x="1005385" y="1446349"/>
            <a:ext cx="10432928" cy="782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</a:rPr>
              <a:t>根据地形图上所标等高线，</a:t>
            </a:r>
            <a:r>
              <a:rPr lang="zh-CN" altLang="en-US" sz="1600" dirty="0" smtClean="0">
                <a:latin typeface="宋体" panose="02010600030101010101" pitchFamily="2" charset="-122"/>
              </a:rPr>
              <a:t>用插入</a:t>
            </a:r>
            <a:r>
              <a:rPr lang="zh-CN" altLang="en-US" sz="1600" dirty="0">
                <a:latin typeface="宋体" panose="02010600030101010101" pitchFamily="2" charset="-122"/>
              </a:rPr>
              <a:t>法求出各方格角点的地面</a:t>
            </a:r>
            <a:r>
              <a:rPr lang="zh-CN" altLang="en-US" sz="1600" dirty="0" smtClean="0">
                <a:latin typeface="宋体" panose="02010600030101010101" pitchFamily="2" charset="-122"/>
              </a:rPr>
              <a:t>标高</a:t>
            </a:r>
            <a:r>
              <a:rPr lang="zh-CN" altLang="en-US" sz="1600" dirty="0">
                <a:latin typeface="宋体" panose="02010600030101010101" pitchFamily="2" charset="-122"/>
              </a:rPr>
              <a:t>。采用插入法时，假定每两根</a:t>
            </a:r>
            <a:r>
              <a:rPr lang="zh-CN" altLang="en-US" sz="1600" dirty="0" smtClean="0">
                <a:latin typeface="宋体" panose="02010600030101010101" pitchFamily="2" charset="-122"/>
              </a:rPr>
              <a:t>等高线</a:t>
            </a:r>
            <a:r>
              <a:rPr lang="zh-CN" altLang="en-US" sz="1600" dirty="0">
                <a:latin typeface="宋体" panose="02010600030101010101" pitchFamily="2" charset="-122"/>
              </a:rPr>
              <a:t>之间的地面高低是呈直线</a:t>
            </a:r>
            <a:r>
              <a:rPr lang="zh-CN" altLang="en-US" sz="1600" dirty="0" smtClean="0">
                <a:latin typeface="宋体" panose="02010600030101010101" pitchFamily="2" charset="-122"/>
              </a:rPr>
              <a:t>变化的</a:t>
            </a:r>
            <a:r>
              <a:rPr lang="zh-CN" altLang="en-US" sz="1600" dirty="0">
                <a:latin typeface="宋体" panose="02010600030101010101" pitchFamily="2" charset="-122"/>
              </a:rPr>
              <a:t>。如求角点</a:t>
            </a:r>
            <a:r>
              <a:rPr lang="en-US" altLang="zh-CN" sz="1600" dirty="0">
                <a:latin typeface="宋体" panose="02010600030101010101" pitchFamily="2" charset="-122"/>
              </a:rPr>
              <a:t>4 </a:t>
            </a:r>
            <a:r>
              <a:rPr lang="zh-CN" altLang="en-US" sz="1600" dirty="0">
                <a:latin typeface="宋体" panose="02010600030101010101" pitchFamily="2" charset="-122"/>
              </a:rPr>
              <a:t>的地面标高（</a:t>
            </a:r>
            <a:r>
              <a:rPr lang="en-US" altLang="zh-CN" sz="1600" dirty="0">
                <a:latin typeface="宋体" panose="02010600030101010101" pitchFamily="2" charset="-122"/>
              </a:rPr>
              <a:t>H 4 </a:t>
            </a:r>
            <a:r>
              <a:rPr lang="zh-CN" altLang="en-US" sz="1600" dirty="0">
                <a:latin typeface="宋体" panose="02010600030101010101" pitchFamily="2" charset="-122"/>
              </a:rPr>
              <a:t>），</a:t>
            </a:r>
            <a:r>
              <a:rPr lang="zh-CN" altLang="en-US" sz="1600" dirty="0" smtClean="0">
                <a:latin typeface="宋体" panose="02010600030101010101" pitchFamily="2" charset="-122"/>
              </a:rPr>
              <a:t>如图所</a:t>
            </a:r>
            <a:r>
              <a:rPr lang="zh-CN" altLang="en-US" sz="1600" dirty="0">
                <a:latin typeface="宋体" panose="02010600030101010101" pitchFamily="2" charset="-122"/>
              </a:rPr>
              <a:t>示，根据相似三角形特性</a:t>
            </a:r>
            <a:endParaRPr lang="zh-CN" altLang="zh-CN" sz="1600" kern="100" dirty="0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1980029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任务实施</a:t>
              </a:r>
              <a:endParaRPr lang="zh-CN" altLang="en-US" sz="3500" kern="100" dirty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96000" y="335971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　插入法计算简图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9580" y="1817082"/>
            <a:ext cx="2889802" cy="3601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385" y="2266465"/>
            <a:ext cx="1314450" cy="314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2150" y="2534880"/>
            <a:ext cx="4133850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26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8">
            <a:extLst>
              <a:ext uri="{FF2B5EF4-FFF2-40B4-BE49-F238E27FC236}">
                <a16:creationId xmlns:a16="http://schemas.microsoft.com/office/drawing/2014/main" id="{79E89BD0-4B87-449B-BEB4-3C6323DF0AB5}"/>
              </a:ext>
            </a:extLst>
          </p:cNvPr>
          <p:cNvSpPr txBox="1"/>
          <p:nvPr/>
        </p:nvSpPr>
        <p:spPr>
          <a:xfrm>
            <a:off x="1005385" y="1446349"/>
            <a:ext cx="10432928" cy="782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</a:rPr>
              <a:t>在地形图上只要量出</a:t>
            </a:r>
            <a:r>
              <a:rPr lang="en-US" altLang="zh-CN" sz="1600" dirty="0">
                <a:latin typeface="宋体" panose="02010600030101010101" pitchFamily="2" charset="-122"/>
              </a:rPr>
              <a:t>x </a:t>
            </a:r>
            <a:r>
              <a:rPr lang="zh-CN" altLang="en-US" sz="1600" dirty="0">
                <a:latin typeface="宋体" panose="02010600030101010101" pitchFamily="2" charset="-122"/>
              </a:rPr>
              <a:t>和</a:t>
            </a:r>
            <a:r>
              <a:rPr lang="en-US" altLang="zh-CN" sz="1600" dirty="0">
                <a:latin typeface="宋体" panose="02010600030101010101" pitchFamily="2" charset="-122"/>
              </a:rPr>
              <a:t>l </a:t>
            </a:r>
            <a:r>
              <a:rPr lang="zh-CN" altLang="en-US" sz="1600" dirty="0">
                <a:latin typeface="宋体" panose="02010600030101010101" pitchFamily="2" charset="-122"/>
              </a:rPr>
              <a:t>的长度，便可算出</a:t>
            </a:r>
            <a:r>
              <a:rPr lang="en-US" altLang="zh-CN" sz="1600" dirty="0">
                <a:latin typeface="宋体" panose="02010600030101010101" pitchFamily="2" charset="-122"/>
              </a:rPr>
              <a:t>H 4 </a:t>
            </a:r>
            <a:r>
              <a:rPr lang="zh-CN" altLang="en-US" sz="1600" dirty="0">
                <a:latin typeface="宋体" panose="02010600030101010101" pitchFamily="2" charset="-122"/>
              </a:rPr>
              <a:t>的数值。这种计算是烦琐的，</a:t>
            </a:r>
            <a:r>
              <a:rPr lang="zh-CN" altLang="en-US" sz="1600" dirty="0" smtClean="0">
                <a:latin typeface="宋体" panose="02010600030101010101" pitchFamily="2" charset="-122"/>
              </a:rPr>
              <a:t>通常</a:t>
            </a:r>
            <a:r>
              <a:rPr lang="zh-CN" altLang="en-US" sz="1600" dirty="0">
                <a:latin typeface="宋体" panose="02010600030101010101" pitchFamily="2" charset="-122"/>
              </a:rPr>
              <a:t>采用图解法。如</a:t>
            </a:r>
            <a:r>
              <a:rPr lang="zh-CN" altLang="en-US" sz="1600" dirty="0" smtClean="0">
                <a:latin typeface="宋体" panose="02010600030101010101" pitchFamily="2" charset="-122"/>
              </a:rPr>
              <a:t>图所</a:t>
            </a:r>
            <a:r>
              <a:rPr lang="zh-CN" altLang="en-US" sz="1600" dirty="0">
                <a:latin typeface="宋体" panose="02010600030101010101" pitchFamily="2" charset="-122"/>
              </a:rPr>
              <a:t>示，可直接读得角点</a:t>
            </a:r>
            <a:r>
              <a:rPr lang="en-US" altLang="zh-CN" sz="1600" dirty="0">
                <a:latin typeface="宋体" panose="02010600030101010101" pitchFamily="2" charset="-122"/>
              </a:rPr>
              <a:t>4 </a:t>
            </a:r>
            <a:r>
              <a:rPr lang="zh-CN" altLang="en-US" sz="1600" dirty="0">
                <a:latin typeface="宋体" panose="02010600030101010101" pitchFamily="2" charset="-122"/>
              </a:rPr>
              <a:t>的地面标高</a:t>
            </a:r>
            <a:r>
              <a:rPr lang="en-US" altLang="zh-CN" sz="1600" dirty="0">
                <a:latin typeface="宋体" panose="02010600030101010101" pitchFamily="2" charset="-122"/>
              </a:rPr>
              <a:t>H 4 = 44.34</a:t>
            </a:r>
            <a:r>
              <a:rPr lang="zh-CN" altLang="en-US" sz="1600" dirty="0">
                <a:latin typeface="宋体" panose="02010600030101010101" pitchFamily="2" charset="-122"/>
              </a:rPr>
              <a:t>。其余各</a:t>
            </a:r>
            <a:r>
              <a:rPr lang="zh-CN" altLang="en-US" sz="1600" dirty="0" smtClean="0">
                <a:latin typeface="宋体" panose="02010600030101010101" pitchFamily="2" charset="-122"/>
              </a:rPr>
              <a:t>角点</a:t>
            </a:r>
            <a:r>
              <a:rPr lang="zh-CN" altLang="en-US" sz="1600" dirty="0">
                <a:latin typeface="宋体" panose="02010600030101010101" pitchFamily="2" charset="-122"/>
              </a:rPr>
              <a:t>标高均可用此法求出。</a:t>
            </a:r>
            <a:endParaRPr lang="zh-CN" altLang="zh-CN" sz="1600" kern="100" dirty="0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1980029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任务实施</a:t>
              </a:r>
              <a:endParaRPr lang="zh-CN" altLang="en-US" sz="3500" kern="100" dirty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77643" y="382522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　图解法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3874" y="2461150"/>
            <a:ext cx="44862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89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1980029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任务实施</a:t>
              </a:r>
              <a:endParaRPr lang="zh-CN" altLang="en-US" sz="3500" kern="100" dirty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4395" y="1397071"/>
            <a:ext cx="6510227" cy="45944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45342" y="6168468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方格网法计算土方工程量图</a:t>
            </a:r>
          </a:p>
        </p:txBody>
      </p:sp>
    </p:spTree>
    <p:extLst>
      <p:ext uri="{BB962C8B-B14F-4D97-AF65-F5344CB8AC3E}">
        <p14:creationId xmlns:p14="http://schemas.microsoft.com/office/powerpoint/2010/main" val="483316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1980029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任务实施</a:t>
              </a:r>
              <a:endParaRPr lang="zh-CN" altLang="en-US" sz="3500" kern="100" dirty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5385" y="1156614"/>
            <a:ext cx="29851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</a:rPr>
              <a:t>（二）计算场地设计标高</a:t>
            </a:r>
            <a:r>
              <a:rPr lang="en-US" altLang="zh-CN" b="1" dirty="0">
                <a:solidFill>
                  <a:srgbClr val="0070C0"/>
                </a:solidFill>
              </a:rPr>
              <a:t>H</a:t>
            </a:r>
            <a:r>
              <a:rPr lang="en-US" altLang="zh-CN" sz="1100" b="1" dirty="0">
                <a:solidFill>
                  <a:srgbClr val="0070C0"/>
                </a:solidFill>
              </a:rPr>
              <a:t>0</a:t>
            </a:r>
            <a:endParaRPr lang="zh-CN" altLang="en-US" sz="1100" b="1" dirty="0">
              <a:solidFill>
                <a:srgbClr val="0070C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869" y="1945179"/>
            <a:ext cx="9268955" cy="190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17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1980029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任务实施</a:t>
              </a:r>
              <a:endParaRPr lang="zh-CN" altLang="en-US" sz="3500" kern="100" dirty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5385" y="1156614"/>
            <a:ext cx="5763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</a:rPr>
              <a:t>（三）根据要求的泄水坡度计算各方格角点的设计标高</a:t>
            </a:r>
            <a:endParaRPr lang="zh-CN" altLang="en-US" sz="1100" b="1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5269" y="1674900"/>
            <a:ext cx="683758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以场地中心点角点</a:t>
            </a:r>
            <a:r>
              <a:rPr lang="en-US" altLang="zh-CN" sz="1600" dirty="0"/>
              <a:t>8 </a:t>
            </a:r>
            <a:r>
              <a:rPr lang="zh-CN" altLang="en-US" sz="1600" dirty="0"/>
              <a:t>为</a:t>
            </a:r>
            <a:r>
              <a:rPr lang="en-US" altLang="zh-CN" sz="1600" dirty="0"/>
              <a:t>H0</a:t>
            </a:r>
            <a:r>
              <a:rPr lang="zh-CN" altLang="en-US" sz="1600" dirty="0"/>
              <a:t>，</a:t>
            </a:r>
            <a:r>
              <a:rPr lang="zh-CN" altLang="en-US" sz="1600" dirty="0" smtClean="0"/>
              <a:t>如上图所</a:t>
            </a:r>
            <a:r>
              <a:rPr lang="zh-CN" altLang="en-US" sz="1600" dirty="0"/>
              <a:t>示，其余各角点设计标高为：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269" y="2095706"/>
            <a:ext cx="5724525" cy="1476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25268" y="3797157"/>
            <a:ext cx="796811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其余各角点设计标高均可同样算出，</a:t>
            </a:r>
            <a:r>
              <a:rPr lang="zh-CN" altLang="en-US" sz="1600" dirty="0" smtClean="0"/>
              <a:t>如上图所</a:t>
            </a:r>
            <a:r>
              <a:rPr lang="zh-CN" altLang="en-US" sz="1600" dirty="0"/>
              <a:t>示的设计标高数值。</a:t>
            </a:r>
          </a:p>
        </p:txBody>
      </p:sp>
    </p:spTree>
    <p:extLst>
      <p:ext uri="{BB962C8B-B14F-4D97-AF65-F5344CB8AC3E}">
        <p14:creationId xmlns:p14="http://schemas.microsoft.com/office/powerpoint/2010/main" val="417045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1980029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任务实施</a:t>
              </a:r>
              <a:endParaRPr lang="zh-CN" altLang="en-US" sz="3500" kern="100" dirty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5385" y="1156614"/>
            <a:ext cx="29738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</a:rPr>
              <a:t>（四）计算角点的施工高度</a:t>
            </a:r>
            <a:endParaRPr lang="zh-CN" altLang="en-US" sz="1100" b="1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5269" y="1674900"/>
            <a:ext cx="68375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角点施工高度，习惯用“ </a:t>
            </a:r>
            <a:r>
              <a:rPr lang="en-US" altLang="zh-CN" sz="1600" dirty="0"/>
              <a:t>+ ”</a:t>
            </a:r>
            <a:r>
              <a:rPr lang="zh-CN" altLang="en-US" sz="1600" dirty="0"/>
              <a:t>号表示填方，“ </a:t>
            </a:r>
            <a:r>
              <a:rPr lang="en-US" altLang="zh-CN" sz="1600" dirty="0"/>
              <a:t>- ”</a:t>
            </a:r>
            <a:r>
              <a:rPr lang="zh-CN" altLang="en-US" sz="1600" dirty="0"/>
              <a:t>号表示挖方。</a:t>
            </a:r>
          </a:p>
          <a:p>
            <a:r>
              <a:rPr lang="en-US" altLang="zh-CN" sz="1600" dirty="0"/>
              <a:t>h1 = 43.63 - 43.24 = + 0.39</a:t>
            </a:r>
            <a:r>
              <a:rPr lang="zh-CN" altLang="en-US" sz="1600" dirty="0"/>
              <a:t>（</a:t>
            </a:r>
            <a:r>
              <a:rPr lang="en-US" altLang="zh-CN" sz="1600" dirty="0"/>
              <a:t>m</a:t>
            </a:r>
            <a:r>
              <a:rPr lang="zh-CN" altLang="en-US" sz="1600" dirty="0"/>
              <a:t>）</a:t>
            </a:r>
          </a:p>
          <a:p>
            <a:r>
              <a:rPr lang="en-US" altLang="zh-CN" sz="1600" dirty="0" smtClean="0"/>
              <a:t>h2 </a:t>
            </a:r>
            <a:r>
              <a:rPr lang="en-US" altLang="zh-CN" sz="1600" dirty="0"/>
              <a:t>= 43.69 - 43.67 = + 0.02</a:t>
            </a:r>
            <a:r>
              <a:rPr lang="zh-CN" altLang="en-US" sz="1600" dirty="0"/>
              <a:t>（</a:t>
            </a:r>
            <a:r>
              <a:rPr lang="en-US" altLang="zh-CN" sz="1600" dirty="0"/>
              <a:t>m</a:t>
            </a:r>
            <a:r>
              <a:rPr lang="zh-CN" altLang="en-US" sz="1600" dirty="0"/>
              <a:t>）</a:t>
            </a:r>
          </a:p>
          <a:p>
            <a:r>
              <a:rPr lang="en-US" altLang="zh-CN" sz="1600" dirty="0"/>
              <a:t>h3 = 43.75 - 43.94 = - 0.19</a:t>
            </a:r>
            <a:r>
              <a:rPr lang="zh-CN" altLang="en-US" sz="1600" dirty="0"/>
              <a:t>（</a:t>
            </a:r>
            <a:r>
              <a:rPr lang="en-US" altLang="zh-CN" sz="1600" dirty="0"/>
              <a:t>m</a:t>
            </a:r>
            <a:r>
              <a:rPr lang="zh-CN" altLang="en-US" sz="1600" dirty="0"/>
              <a:t>）</a:t>
            </a:r>
          </a:p>
          <a:p>
            <a:r>
              <a:rPr lang="en-US" altLang="zh-CN" sz="1600" dirty="0"/>
              <a:t>……</a:t>
            </a:r>
          </a:p>
          <a:p>
            <a:r>
              <a:rPr lang="zh-CN" altLang="en-US" sz="1600" dirty="0"/>
              <a:t>各角点施工高度如</a:t>
            </a:r>
            <a:r>
              <a:rPr lang="zh-CN" altLang="en-US" sz="1600" dirty="0" smtClean="0"/>
              <a:t>图所</a:t>
            </a:r>
            <a:r>
              <a:rPr lang="zh-CN" altLang="en-US" sz="1600" dirty="0"/>
              <a:t>示施工高度数值。</a:t>
            </a:r>
          </a:p>
        </p:txBody>
      </p:sp>
    </p:spTree>
    <p:extLst>
      <p:ext uri="{BB962C8B-B14F-4D97-AF65-F5344CB8AC3E}">
        <p14:creationId xmlns:p14="http://schemas.microsoft.com/office/powerpoint/2010/main" val="1500002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1980029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任务实施</a:t>
              </a:r>
              <a:endParaRPr lang="zh-CN" altLang="en-US" sz="3500" kern="100" dirty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5385" y="1156614"/>
            <a:ext cx="22765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</a:rPr>
              <a:t>（五）标出“零线”</a:t>
            </a:r>
            <a:endParaRPr lang="zh-CN" altLang="en-US" sz="1100" b="1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5269" y="1674900"/>
            <a:ext cx="95392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/>
              <a:t>      零线</a:t>
            </a:r>
            <a:r>
              <a:rPr lang="zh-CN" altLang="en-US" sz="1600" dirty="0"/>
              <a:t>即挖方区和填方区的分界线，也就是不挖不填的线。其确定方法是先求</a:t>
            </a:r>
            <a:r>
              <a:rPr lang="zh-CN" altLang="en-US" sz="1600" dirty="0" smtClean="0"/>
              <a:t>出有关</a:t>
            </a:r>
            <a:r>
              <a:rPr lang="zh-CN" altLang="en-US" sz="1600" dirty="0"/>
              <a:t>方格边线（此边线的特点一端为挖，另一端为填）上的“零点”（不挖不填的点</a:t>
            </a:r>
            <a:r>
              <a:rPr lang="zh-CN" altLang="en-US" sz="1600" dirty="0" smtClean="0"/>
              <a:t>），将</a:t>
            </a:r>
            <a:r>
              <a:rPr lang="zh-CN" altLang="en-US" sz="1600" dirty="0"/>
              <a:t>相邻的零点连接起来，即为零点线，</a:t>
            </a:r>
            <a:r>
              <a:rPr lang="zh-CN" altLang="en-US" sz="1600" dirty="0" smtClean="0"/>
              <a:t>如下图所</a:t>
            </a:r>
            <a:r>
              <a:rPr lang="zh-CN" altLang="en-US" sz="1600" dirty="0"/>
              <a:t>示。各有关方格边的零点的图解</a:t>
            </a:r>
            <a:r>
              <a:rPr lang="zh-CN" altLang="en-US" sz="1600" dirty="0" smtClean="0"/>
              <a:t>如下图所</a:t>
            </a:r>
            <a:r>
              <a:rPr lang="zh-CN" altLang="en-US" sz="1600" dirty="0"/>
              <a:t>示。</a:t>
            </a:r>
          </a:p>
        </p:txBody>
      </p:sp>
      <p:sp>
        <p:nvSpPr>
          <p:cNvPr id="7" name="矩形 6"/>
          <p:cNvSpPr/>
          <p:nvPr/>
        </p:nvSpPr>
        <p:spPr>
          <a:xfrm>
            <a:off x="4423813" y="5491761"/>
            <a:ext cx="17710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0070C0"/>
                </a:solidFill>
              </a:rPr>
              <a:t>零点图解举例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2491" y="3279057"/>
            <a:ext cx="838200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39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1980029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任务实施</a:t>
              </a:r>
              <a:endParaRPr lang="zh-CN" altLang="en-US" sz="3500" kern="100" dirty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5385" y="1156614"/>
            <a:ext cx="32063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</a:rPr>
              <a:t>（六）计算各方格土方工程量</a:t>
            </a:r>
            <a:endParaRPr lang="zh-CN" altLang="en-US" sz="1100" b="1" dirty="0">
              <a:solidFill>
                <a:srgbClr val="0070C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669" y="1525946"/>
            <a:ext cx="5478086" cy="25749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7785" y="4100899"/>
            <a:ext cx="7030251" cy="206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30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263705" y="2595333"/>
            <a:ext cx="8928295" cy="183110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88788" y="2875002"/>
            <a:ext cx="74721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</a:rPr>
              <a:t>基坑、基槽土方施工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95702" y="415733"/>
            <a:ext cx="1806053" cy="218364"/>
            <a:chOff x="286603" y="204717"/>
            <a:chExt cx="1806053" cy="218364"/>
          </a:xfrm>
        </p:grpSpPr>
        <p:sp>
          <p:nvSpPr>
            <p:cNvPr id="12" name="椭圆 11"/>
            <p:cNvSpPr/>
            <p:nvPr/>
          </p:nvSpPr>
          <p:spPr>
            <a:xfrm>
              <a:off x="286603" y="204717"/>
              <a:ext cx="218364" cy="21836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815833" y="204717"/>
              <a:ext cx="218364" cy="218364"/>
            </a:xfrm>
            <a:prstGeom prst="ellipse">
              <a:avLst/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345063" y="204717"/>
              <a:ext cx="218364" cy="218364"/>
            </a:xfrm>
            <a:prstGeom prst="ellipse">
              <a:avLst/>
            </a:prstGeom>
            <a:solidFill>
              <a:srgbClr val="C0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874292" y="204717"/>
              <a:ext cx="218364" cy="218364"/>
            </a:xfrm>
            <a:prstGeom prst="ellipse">
              <a:avLst/>
            </a:prstGeom>
            <a:solidFill>
              <a:srgbClr val="C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82892" y="0"/>
            <a:ext cx="3026791" cy="6247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2</a:t>
            </a:r>
            <a:endParaRPr lang="zh-CN" altLang="en-US" sz="40000" dirty="0">
              <a:solidFill>
                <a:srgbClr val="C00000"/>
              </a:solidFill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75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765349" y="1794721"/>
            <a:ext cx="6269841" cy="438582"/>
            <a:chOff x="1692322" y="2265757"/>
            <a:chExt cx="4204563" cy="438582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0FEFDFFA-00F7-4769-A60B-14B092E79073}"/>
                </a:ext>
              </a:extLst>
            </p:cNvPr>
            <p:cNvSpPr/>
            <p:nvPr/>
          </p:nvSpPr>
          <p:spPr>
            <a:xfrm>
              <a:off x="2326677" y="2265757"/>
              <a:ext cx="3570208" cy="438582"/>
            </a:xfrm>
            <a:prstGeom prst="rect">
              <a:avLst/>
            </a:prstGeom>
            <a:solidFill>
              <a:srgbClr val="C000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>
                <a:lnSpc>
                  <a:spcPts val="2700"/>
                </a:lnSpc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2400" dirty="0">
                  <a:solidFill>
                    <a:schemeClr val="bg1"/>
                  </a:solidFill>
                </a:rPr>
                <a:t>学习任务</a:t>
              </a:r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r>
                <a:rPr lang="zh-CN" altLang="en-US" sz="2400" dirty="0">
                  <a:solidFill>
                    <a:schemeClr val="bg1"/>
                  </a:solidFill>
                </a:rPr>
                <a:t>　场地平整</a:t>
              </a:r>
              <a:endParaRPr lang="zh-CN" altLang="zh-CN" sz="2400" kern="1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692322" y="2266203"/>
              <a:ext cx="464024" cy="43769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1</a:t>
              </a:r>
              <a:endParaRPr lang="zh-CN" altLang="en-US" sz="2500" dirty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65349" y="2694351"/>
            <a:ext cx="6187953" cy="438582"/>
            <a:chOff x="1692322" y="2817672"/>
            <a:chExt cx="4204563" cy="438582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18A7684C-4F83-4F15-85DB-3A7C49C4BD21}"/>
                </a:ext>
              </a:extLst>
            </p:cNvPr>
            <p:cNvSpPr/>
            <p:nvPr/>
          </p:nvSpPr>
          <p:spPr>
            <a:xfrm>
              <a:off x="2326677" y="2817672"/>
              <a:ext cx="3570208" cy="438582"/>
            </a:xfrm>
            <a:prstGeom prst="rect">
              <a:avLst/>
            </a:prstGeom>
            <a:solidFill>
              <a:srgbClr val="C000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>
                <a:lnSpc>
                  <a:spcPts val="2700"/>
                </a:lnSpc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2400" dirty="0">
                  <a:solidFill>
                    <a:schemeClr val="bg1"/>
                  </a:solidFill>
                </a:rPr>
                <a:t>学习任务</a:t>
              </a:r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r>
                <a:rPr lang="zh-CN" altLang="en-US" sz="2400" dirty="0">
                  <a:solidFill>
                    <a:schemeClr val="bg1"/>
                  </a:solidFill>
                </a:rPr>
                <a:t>　基坑、基槽土方</a:t>
              </a:r>
              <a:r>
                <a:rPr lang="zh-CN" altLang="en-US" sz="2400" dirty="0" smtClean="0">
                  <a:solidFill>
                    <a:schemeClr val="bg1"/>
                  </a:solidFill>
                </a:rPr>
                <a:t>施工</a:t>
              </a:r>
              <a:endParaRPr lang="zh-CN" altLang="zh-CN" sz="2400" kern="1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692322" y="2818118"/>
              <a:ext cx="464024" cy="43769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2</a:t>
              </a:r>
              <a:endParaRPr lang="zh-CN" altLang="en-US" sz="2500" dirty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  <p:pic>
        <p:nvPicPr>
          <p:cNvPr id="64" name="Picture 12">
            <a:extLst>
              <a:ext uri="{FF2B5EF4-FFF2-40B4-BE49-F238E27FC236}">
                <a16:creationId xmlns:a16="http://schemas.microsoft.com/office/drawing/2014/main" id="{5A31B811-31B4-4DB4-908F-086E711878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96187" y="6041426"/>
            <a:ext cx="1314247" cy="786178"/>
          </a:xfrm>
          <a:prstGeom prst="rect">
            <a:avLst/>
          </a:prstGeom>
          <a:effectLst>
            <a:outerShdw blurRad="50800" dist="63500" dir="2700000" sx="99000" sy="99000" algn="tl" rotWithShape="0">
              <a:prstClr val="black">
                <a:alpha val="30000"/>
              </a:prstClr>
            </a:outerShdw>
          </a:effectLst>
        </p:spPr>
      </p:pic>
      <p:sp>
        <p:nvSpPr>
          <p:cNvPr id="23" name="矩形 22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659004" y="538068"/>
            <a:ext cx="68739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/>
              <a:t>单元四　土方与基坑</a:t>
            </a:r>
            <a:r>
              <a:rPr lang="zh-CN" altLang="en-US" sz="4000" b="1" dirty="0" smtClean="0"/>
              <a:t>工程施工</a:t>
            </a:r>
            <a:endParaRPr lang="ko-KR" altLang="en-US" sz="4000" b="1" dirty="0">
              <a:solidFill>
                <a:srgbClr val="C00000"/>
              </a:solidFill>
              <a:latin typeface="Century Gothic" panose="020B0502020202020204" pitchFamily="34" charset="0"/>
              <a:cs typeface="+mn-ea"/>
              <a:sym typeface="Century Gothic" panose="020B0502020202020204" pitchFamily="34" charset="0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0" y="542076"/>
            <a:ext cx="12192000" cy="672574"/>
            <a:chOff x="0" y="555724"/>
            <a:chExt cx="12192000" cy="672574"/>
          </a:xfrm>
        </p:grpSpPr>
        <p:cxnSp>
          <p:nvCxnSpPr>
            <p:cNvPr id="73" name="直接连接符 72"/>
            <p:cNvCxnSpPr>
              <a:stCxn id="76" idx="3"/>
            </p:cNvCxnSpPr>
            <p:nvPr/>
          </p:nvCxnSpPr>
          <p:spPr>
            <a:xfrm>
              <a:off x="9648966" y="892011"/>
              <a:ext cx="2543034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>
              <a:endCxn id="76" idx="1"/>
            </p:cNvCxnSpPr>
            <p:nvPr/>
          </p:nvCxnSpPr>
          <p:spPr>
            <a:xfrm>
              <a:off x="0" y="892011"/>
              <a:ext cx="2169993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矩形 75"/>
            <p:cNvSpPr/>
            <p:nvPr/>
          </p:nvSpPr>
          <p:spPr>
            <a:xfrm>
              <a:off x="2169993" y="555724"/>
              <a:ext cx="7478973" cy="672574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765349" y="3638322"/>
            <a:ext cx="6245437" cy="438582"/>
            <a:chOff x="1692322" y="2817672"/>
            <a:chExt cx="4204563" cy="438582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18A7684C-4F83-4F15-85DB-3A7C49C4BD21}"/>
                </a:ext>
              </a:extLst>
            </p:cNvPr>
            <p:cNvSpPr/>
            <p:nvPr/>
          </p:nvSpPr>
          <p:spPr>
            <a:xfrm>
              <a:off x="2326677" y="2817672"/>
              <a:ext cx="3570208" cy="438582"/>
            </a:xfrm>
            <a:prstGeom prst="rect">
              <a:avLst/>
            </a:prstGeom>
            <a:solidFill>
              <a:srgbClr val="C000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>
                <a:lnSpc>
                  <a:spcPts val="2700"/>
                </a:lnSpc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2400" dirty="0">
                  <a:solidFill>
                    <a:schemeClr val="bg1"/>
                  </a:solidFill>
                </a:rPr>
                <a:t>学习任务</a:t>
              </a:r>
              <a:r>
                <a:rPr lang="en-US" altLang="zh-CN" sz="2400" dirty="0">
                  <a:solidFill>
                    <a:schemeClr val="bg1"/>
                  </a:solidFill>
                </a:rPr>
                <a:t>3</a:t>
              </a:r>
              <a:r>
                <a:rPr lang="zh-CN" altLang="en-US" sz="2400" dirty="0">
                  <a:solidFill>
                    <a:schemeClr val="bg1"/>
                  </a:solidFill>
                </a:rPr>
                <a:t>　深基坑</a:t>
              </a:r>
              <a:r>
                <a:rPr lang="zh-CN" altLang="en-US" sz="2400" dirty="0" smtClean="0">
                  <a:solidFill>
                    <a:schemeClr val="bg1"/>
                  </a:solidFill>
                </a:rPr>
                <a:t>工程施工</a:t>
              </a:r>
              <a:endParaRPr lang="zh-CN" altLang="zh-CN" sz="2400" kern="1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692322" y="2818118"/>
              <a:ext cx="464024" cy="43769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dirty="0" smtClean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3</a:t>
              </a:r>
              <a:endParaRPr lang="zh-CN" altLang="en-US" sz="2500" dirty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281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469 -0.00486 L 0.41381 0.0018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24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8">
            <a:extLst>
              <a:ext uri="{FF2B5EF4-FFF2-40B4-BE49-F238E27FC236}">
                <a16:creationId xmlns:a16="http://schemas.microsoft.com/office/drawing/2014/main" id="{79E89BD0-4B87-449B-BEB4-3C6323DF0AB5}"/>
              </a:ext>
            </a:extLst>
          </p:cNvPr>
          <p:cNvSpPr txBox="1"/>
          <p:nvPr/>
        </p:nvSpPr>
        <p:spPr>
          <a:xfrm>
            <a:off x="1005385" y="1312460"/>
            <a:ext cx="103657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在开挖基坑、沟槽或填筑路堤时，为了防止塌方，保证施工安全及边坡稳定，其</a:t>
            </a:r>
            <a:r>
              <a:rPr lang="zh-CN" altLang="en-US" dirty="0" smtClean="0"/>
              <a:t>边沿</a:t>
            </a:r>
            <a:r>
              <a:rPr lang="zh-CN" altLang="en-US" dirty="0"/>
              <a:t>应考虑放坡</a:t>
            </a:r>
            <a:endParaRPr lang="zh-CN" altLang="zh-CN" sz="2000" kern="100" dirty="0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2877711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一、土方边坡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05385" y="216368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边坡形式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2011680" y="1743670"/>
            <a:ext cx="465513" cy="129878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77193" y="1649526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直线形边坡</a:t>
            </a:r>
          </a:p>
        </p:txBody>
      </p:sp>
      <p:sp>
        <p:nvSpPr>
          <p:cNvPr id="5" name="矩形 4"/>
          <p:cNvSpPr/>
          <p:nvPr/>
        </p:nvSpPr>
        <p:spPr>
          <a:xfrm>
            <a:off x="2477193" y="2171258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/>
              <a:t>折线形边坡</a:t>
            </a:r>
          </a:p>
        </p:txBody>
      </p:sp>
      <p:sp>
        <p:nvSpPr>
          <p:cNvPr id="6" name="矩形 5"/>
          <p:cNvSpPr/>
          <p:nvPr/>
        </p:nvSpPr>
        <p:spPr>
          <a:xfrm>
            <a:off x="2477193" y="2764182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阶梯</a:t>
            </a:r>
            <a:r>
              <a:rPr lang="zh-CN" altLang="en-US" dirty="0"/>
              <a:t>形边坡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196" y="3161646"/>
            <a:ext cx="9684782" cy="303889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681591" y="627295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边坡形式</a:t>
            </a:r>
          </a:p>
        </p:txBody>
      </p:sp>
    </p:spTree>
    <p:extLst>
      <p:ext uri="{BB962C8B-B14F-4D97-AF65-F5344CB8AC3E}">
        <p14:creationId xmlns:p14="http://schemas.microsoft.com/office/powerpoint/2010/main" val="3928216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518962"/>
              </p:ext>
            </p:extLst>
          </p:nvPr>
        </p:nvGraphicFramePr>
        <p:xfrm>
          <a:off x="632831" y="727364"/>
          <a:ext cx="10760084" cy="4686299"/>
        </p:xfrm>
        <a:graphic>
          <a:graphicData uri="http://schemas.openxmlformats.org/drawingml/2006/table">
            <a:tbl>
              <a:tblPr/>
              <a:tblGrid>
                <a:gridCol w="2225575">
                  <a:extLst>
                    <a:ext uri="{9D8B030D-6E8A-4147-A177-3AD203B41FA5}">
                      <a16:colId xmlns:a16="http://schemas.microsoft.com/office/drawing/2014/main" val="4110241696"/>
                    </a:ext>
                  </a:extLst>
                </a:gridCol>
                <a:gridCol w="1203692">
                  <a:extLst>
                    <a:ext uri="{9D8B030D-6E8A-4147-A177-3AD203B41FA5}">
                      <a16:colId xmlns:a16="http://schemas.microsoft.com/office/drawing/2014/main" val="1210280618"/>
                    </a:ext>
                  </a:extLst>
                </a:gridCol>
                <a:gridCol w="1922563">
                  <a:extLst>
                    <a:ext uri="{9D8B030D-6E8A-4147-A177-3AD203B41FA5}">
                      <a16:colId xmlns:a16="http://schemas.microsoft.com/office/drawing/2014/main" val="3810831719"/>
                    </a:ext>
                  </a:extLst>
                </a:gridCol>
                <a:gridCol w="1922563">
                  <a:extLst>
                    <a:ext uri="{9D8B030D-6E8A-4147-A177-3AD203B41FA5}">
                      <a16:colId xmlns:a16="http://schemas.microsoft.com/office/drawing/2014/main" val="3753646595"/>
                    </a:ext>
                  </a:extLst>
                </a:gridCol>
                <a:gridCol w="1561038">
                  <a:extLst>
                    <a:ext uri="{9D8B030D-6E8A-4147-A177-3AD203B41FA5}">
                      <a16:colId xmlns:a16="http://schemas.microsoft.com/office/drawing/2014/main" val="2241039379"/>
                    </a:ext>
                  </a:extLst>
                </a:gridCol>
                <a:gridCol w="1924653">
                  <a:extLst>
                    <a:ext uri="{9D8B030D-6E8A-4147-A177-3AD203B41FA5}">
                      <a16:colId xmlns:a16="http://schemas.microsoft.com/office/drawing/2014/main" val="3727681668"/>
                    </a:ext>
                  </a:extLst>
                </a:gridCol>
              </a:tblGrid>
              <a:tr h="390077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临时性挖方的边坡值</a:t>
                      </a:r>
                    </a:p>
                  </a:txBody>
                  <a:tcPr marL="7323" marR="7323" marT="732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9837603"/>
                  </a:ext>
                </a:extLst>
              </a:tr>
              <a:tr h="236292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土的类别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边坡值</a:t>
                      </a:r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高</a:t>
                      </a:r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: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宽</a:t>
                      </a:r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9851913"/>
                  </a:ext>
                </a:extLst>
              </a:tr>
              <a:tr h="240198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砂土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不包括细砂、粉砂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1:1.25~1:1.5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792405"/>
                  </a:ext>
                </a:extLst>
              </a:tr>
              <a:tr h="24556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一般黏性土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硬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1:0.75~1:1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1443282"/>
                  </a:ext>
                </a:extLst>
              </a:tr>
              <a:tr h="24019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硬、塑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 :1~1:1.25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9821080"/>
                  </a:ext>
                </a:extLst>
              </a:tr>
              <a:tr h="24019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软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 : 1.5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或更缓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3748786"/>
                  </a:ext>
                </a:extLst>
              </a:tr>
              <a:tr h="24019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碎石类土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充填坚硬、硬塑黏性土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 : 0.5~1: 1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2384489"/>
                  </a:ext>
                </a:extLst>
              </a:tr>
              <a:tr h="24019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充填砂土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 :1~1:1.5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353745"/>
                  </a:ext>
                </a:extLst>
              </a:tr>
              <a:tr h="452568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深度在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5m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内的基坑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槽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、管沟边坡的最陡坡度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不加支撑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0027875"/>
                  </a:ext>
                </a:extLst>
              </a:tr>
              <a:tr h="236292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土的种类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边坡坡度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高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: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宽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2253205"/>
                  </a:ext>
                </a:extLst>
              </a:tr>
              <a:tr h="240198"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坡顶无荷载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坡顶有静载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坡顶有动载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772361"/>
                  </a:ext>
                </a:extLst>
              </a:tr>
              <a:tr h="24019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中密的砂土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 : 1.00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 : 1.25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 : 1.50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5223744"/>
                  </a:ext>
                </a:extLst>
              </a:tr>
              <a:tr h="23629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中密的碎石类土</a:t>
                      </a:r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充填物为砂土</a:t>
                      </a:r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 : 0.75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1:1.00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 : 1.25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7834846"/>
                  </a:ext>
                </a:extLst>
              </a:tr>
              <a:tr h="24019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硬塑的粉土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 : 0.67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 : 0.75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 : 1.00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8983730"/>
                  </a:ext>
                </a:extLst>
              </a:tr>
              <a:tr h="25093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中密的碎石类土</a:t>
                      </a:r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充填物为黏性土</a:t>
                      </a:r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 : 0.50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 : 0.67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 : 0.75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7707551"/>
                  </a:ext>
                </a:extLst>
              </a:tr>
              <a:tr h="24019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硬塑的粉质黏土、黏土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 : 0.33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 : 0.50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 : 0.67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828461"/>
                  </a:ext>
                </a:extLst>
              </a:tr>
              <a:tr h="23629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老黄土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 : 0.10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 : 0.25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 : 0.33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5180969"/>
                  </a:ext>
                </a:extLst>
              </a:tr>
              <a:tr h="24019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软土</a:t>
                      </a:r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经井点降水后</a:t>
                      </a:r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 : 1.00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323" marR="7323" marT="7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018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56700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6019597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二、基坑（基槽）土方量计算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9570" y="1160060"/>
            <a:ext cx="108402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/>
              <a:t>       土方工程</a:t>
            </a:r>
            <a:r>
              <a:rPr lang="zh-CN" altLang="en-US" sz="1600" dirty="0"/>
              <a:t>的外形通常很复杂而且不规则，一般情况下，都将其假设或划分成为一定</a:t>
            </a:r>
            <a:r>
              <a:rPr lang="zh-CN" altLang="en-US" sz="1600" dirty="0" smtClean="0"/>
              <a:t>的几何</a:t>
            </a:r>
            <a:r>
              <a:rPr lang="zh-CN" altLang="en-US" sz="1600" dirty="0"/>
              <a:t>形状，采用具有一定精度而又和实际情况近似的方法进行计算。基坑土方量可按</a:t>
            </a:r>
            <a:r>
              <a:rPr lang="zh-CN" altLang="en-US" sz="1600" dirty="0" smtClean="0"/>
              <a:t>立体几何</a:t>
            </a:r>
            <a:r>
              <a:rPr lang="zh-CN" altLang="en-US" sz="1600" dirty="0"/>
              <a:t>中棱柱体（由两个平行的平面为底的一种多面体）体积公式计算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761" y="1859500"/>
            <a:ext cx="2524477" cy="75258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759528" y="2228737"/>
            <a:ext cx="79996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pt-BR" sz="1600" dirty="0">
                <a:latin typeface="宋体" panose="02010600030101010101" pitchFamily="2" charset="-122"/>
                <a:ea typeface="宋体" panose="02010600030101010101" pitchFamily="2" charset="-122"/>
              </a:rPr>
              <a:t>式中： </a:t>
            </a:r>
            <a:r>
              <a:rPr lang="pt-BR" altLang="zh-CN" sz="1600" i="1" dirty="0">
                <a:latin typeface="TimesNewRomanPS-ItalicMT"/>
                <a:ea typeface="宋体" panose="02010600030101010101" pitchFamily="2" charset="-122"/>
              </a:rPr>
              <a:t>H</a:t>
            </a:r>
            <a:r>
              <a:rPr lang="pt-BR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pt-BR" sz="1600" dirty="0">
                <a:latin typeface="宋体" panose="02010600030101010101" pitchFamily="2" charset="-122"/>
                <a:ea typeface="宋体" panose="02010600030101010101" pitchFamily="2" charset="-122"/>
              </a:rPr>
              <a:t>基坑深度，</a:t>
            </a:r>
            <a:r>
              <a:rPr lang="pt-BR" altLang="zh-CN" sz="1600" dirty="0">
                <a:latin typeface="TimesNewRomanPSMT"/>
                <a:ea typeface="宋体" panose="02010600030101010101" pitchFamily="2" charset="-122"/>
              </a:rPr>
              <a:t>m</a:t>
            </a:r>
            <a:r>
              <a:rPr lang="zh-CN" altLang="pt-BR" sz="1600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1600" i="1" dirty="0" smtClean="0">
                <a:latin typeface="TimesNewRomanPS-ItalicMT"/>
                <a:ea typeface="宋体" panose="02010600030101010101" pitchFamily="2" charset="-122"/>
              </a:rPr>
              <a:t>      A</a:t>
            </a:r>
            <a:r>
              <a:rPr lang="en-US" altLang="zh-CN" sz="1600" dirty="0" smtClean="0">
                <a:latin typeface="TimesNewRomanPSMT"/>
                <a:ea typeface="宋体" panose="02010600030101010101" pitchFamily="2" charset="-122"/>
              </a:rPr>
              <a:t>1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600" i="1" dirty="0">
                <a:latin typeface="TimesNewRomanPS-ItalicMT"/>
                <a:ea typeface="宋体" panose="02010600030101010101" pitchFamily="2" charset="-122"/>
              </a:rPr>
              <a:t>A</a:t>
            </a:r>
            <a:r>
              <a:rPr lang="en-US" altLang="zh-CN" sz="1600" dirty="0">
                <a:latin typeface="TimesNewRomanPSMT"/>
                <a:ea typeface="宋体" panose="02010600030101010101" pitchFamily="2" charset="-122"/>
              </a:rPr>
              <a:t>2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基坑上、下底面积，</a:t>
            </a:r>
            <a:r>
              <a:rPr lang="en-US" altLang="zh-CN" sz="1600" dirty="0">
                <a:latin typeface="TimesNewRomanPSMT"/>
                <a:ea typeface="宋体" panose="02010600030101010101" pitchFamily="2" charset="-122"/>
              </a:rPr>
              <a:t>m2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1600" i="1" dirty="0" smtClean="0">
                <a:latin typeface="TimesNewRomanPS-ItalicMT"/>
                <a:ea typeface="宋体" panose="02010600030101010101" pitchFamily="2" charset="-122"/>
              </a:rPr>
              <a:t>      A</a:t>
            </a:r>
            <a:r>
              <a:rPr lang="en-US" altLang="zh-CN" sz="1600" dirty="0" smtClean="0">
                <a:latin typeface="TimesNewRomanPSMT"/>
                <a:ea typeface="宋体" panose="02010600030101010101" pitchFamily="2" charset="-122"/>
              </a:rPr>
              <a:t>0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基坑中截面面积，</a:t>
            </a:r>
            <a:r>
              <a:rPr lang="en-US" altLang="zh-CN" sz="1600" dirty="0">
                <a:latin typeface="TimesNewRomanPSMT"/>
                <a:ea typeface="宋体" panose="02010600030101010101" pitchFamily="2" charset="-122"/>
              </a:rPr>
              <a:t>m2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基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槽土方量可以沿长度方向分段后，再用同样的方法计算</a:t>
            </a:r>
            <a:endParaRPr lang="zh-CN" altLang="en-US" sz="1600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858" y="3763497"/>
            <a:ext cx="2524477" cy="638264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531081" y="4366095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式中： </a:t>
            </a:r>
            <a:r>
              <a:rPr lang="en-US" altLang="zh-CN" sz="1600" i="1" dirty="0">
                <a:latin typeface="TimesNewRomanPS-ItalicMT"/>
                <a:ea typeface="宋体" panose="02010600030101010101" pitchFamily="2" charset="-122"/>
              </a:rPr>
              <a:t>V</a:t>
            </a:r>
            <a:r>
              <a:rPr lang="en-US" altLang="zh-CN" sz="1600" dirty="0">
                <a:latin typeface="TimesNewRomanPSMT"/>
                <a:ea typeface="宋体" panose="02010600030101010101" pitchFamily="2" charset="-122"/>
              </a:rPr>
              <a:t>1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第一段的土方量，</a:t>
            </a:r>
            <a:r>
              <a:rPr lang="en-US" altLang="zh-CN" sz="1600" dirty="0">
                <a:latin typeface="TimesNewRomanPSMT"/>
                <a:ea typeface="宋体" panose="02010600030101010101" pitchFamily="2" charset="-122"/>
              </a:rPr>
              <a:t>m3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1600" i="1" dirty="0" smtClean="0">
                <a:latin typeface="TimesNewRomanPS-ItalicMT"/>
                <a:ea typeface="宋体" panose="02010600030101010101" pitchFamily="2" charset="-122"/>
              </a:rPr>
              <a:t>       L</a:t>
            </a:r>
            <a:r>
              <a:rPr lang="en-US" altLang="zh-CN" sz="1600" dirty="0" smtClean="0">
                <a:latin typeface="TimesNewRomanPSMT"/>
                <a:ea typeface="宋体" panose="02010600030101010101" pitchFamily="2" charset="-122"/>
              </a:rPr>
              <a:t>1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第一段的长度，</a:t>
            </a:r>
            <a:r>
              <a:rPr lang="en-US" altLang="zh-CN" sz="1600" dirty="0">
                <a:latin typeface="TimesNewRomanPSMT"/>
                <a:ea typeface="宋体" panose="02010600030101010101" pitchFamily="2" charset="-122"/>
              </a:rPr>
              <a:t>m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1600" dirty="0"/>
          </a:p>
        </p:txBody>
      </p:sp>
      <p:sp>
        <p:nvSpPr>
          <p:cNvPr id="23" name="矩形 22"/>
          <p:cNvSpPr/>
          <p:nvPr/>
        </p:nvSpPr>
        <p:spPr>
          <a:xfrm>
            <a:off x="1172635" y="5046306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将各段土方量相加即得总土方量：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904" y="5659242"/>
            <a:ext cx="2600688" cy="46679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2196591" y="6012769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式中： </a:t>
            </a:r>
            <a:r>
              <a:rPr lang="en-US" altLang="zh-CN" sz="1600" i="1" dirty="0">
                <a:latin typeface="TimesNewRomanPS-ItalicMT"/>
                <a:ea typeface="宋体" panose="02010600030101010101" pitchFamily="2" charset="-122"/>
              </a:rPr>
              <a:t>V</a:t>
            </a:r>
            <a:r>
              <a:rPr lang="en-US" altLang="zh-CN" sz="1600" dirty="0">
                <a:latin typeface="TimesNewRomanPSMT"/>
                <a:ea typeface="宋体" panose="02010600030101010101" pitchFamily="2" charset="-122"/>
              </a:rPr>
              <a:t>1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1600" i="1" dirty="0">
                <a:latin typeface="TimesNewRomanPS-ItalicMT"/>
                <a:ea typeface="宋体" panose="02010600030101010101" pitchFamily="2" charset="-122"/>
              </a:rPr>
              <a:t>V</a:t>
            </a:r>
            <a:r>
              <a:rPr lang="en-US" altLang="zh-CN" sz="1600" dirty="0">
                <a:latin typeface="TimesNewRomanPSMT"/>
                <a:ea typeface="宋体" panose="02010600030101010101" pitchFamily="2" charset="-122"/>
              </a:rPr>
              <a:t>2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…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1600" i="1" dirty="0" err="1">
                <a:latin typeface="TimesNewRomanPS-ItalicMT"/>
                <a:ea typeface="宋体" panose="02010600030101010101" pitchFamily="2" charset="-122"/>
              </a:rPr>
              <a:t>Vn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各分段的土方量，</a:t>
            </a:r>
            <a:r>
              <a:rPr lang="en-US" altLang="zh-CN" sz="1600" dirty="0">
                <a:latin typeface="TimesNewRomanPSMT"/>
                <a:ea typeface="宋体" panose="02010600030101010101" pitchFamily="2" charset="-122"/>
              </a:rPr>
              <a:t>m3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1600" dirty="0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00" y="2008448"/>
            <a:ext cx="3258005" cy="190526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00" y="3964608"/>
            <a:ext cx="3258005" cy="2048161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9202488" y="6197435"/>
            <a:ext cx="16209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</a:rPr>
              <a:t>基坑土方量计算</a:t>
            </a:r>
          </a:p>
        </p:txBody>
      </p:sp>
    </p:spTree>
    <p:extLst>
      <p:ext uri="{BB962C8B-B14F-4D97-AF65-F5344CB8AC3E}">
        <p14:creationId xmlns:p14="http://schemas.microsoft.com/office/powerpoint/2010/main" val="294785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5570756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三、浅基坑（槽）土壁支护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71182" y="126927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（一）基槽支护</a:t>
            </a:r>
          </a:p>
        </p:txBody>
      </p:sp>
      <p:sp>
        <p:nvSpPr>
          <p:cNvPr id="3" name="矩形 2"/>
          <p:cNvSpPr/>
          <p:nvPr/>
        </p:nvSpPr>
        <p:spPr>
          <a:xfrm>
            <a:off x="1005385" y="1592653"/>
            <a:ext cx="10695792" cy="1158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基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（沟）槽开挖一般采用横撑式土壁支撑。根据挡土板的不同，分为水平挡土板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及垂直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挡土板两类。水平挡土板的布置又分为间断式和连续式两种。湿度小的黏性土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挖土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深度小于</a:t>
            </a:r>
            <a:r>
              <a:rPr lang="en-US" altLang="zh-CN" sz="1600" dirty="0">
                <a:latin typeface="TimesNewRomanPSMT"/>
                <a:ea typeface="宋体" panose="02010600030101010101" pitchFamily="2" charset="-122"/>
              </a:rPr>
              <a:t>3m 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时，可用间断式水平挡土板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支撑；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对松散、湿度大的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土可用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连续式水平挡土板支撑，挖土深度可达</a:t>
            </a:r>
            <a:r>
              <a:rPr lang="en-US" altLang="zh-CN" sz="1600" dirty="0">
                <a:latin typeface="TimesNewRomanPSMT"/>
                <a:ea typeface="宋体" panose="02010600030101010101" pitchFamily="2" charset="-122"/>
              </a:rPr>
              <a:t>5m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。对松散和湿度很高的土可用垂直挡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土板式支撑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挖土深度不限。</a:t>
            </a:r>
            <a:endParaRPr lang="zh-CN" altLang="en-US" sz="16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83" y="2792982"/>
            <a:ext cx="10881390" cy="369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9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5570756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三、浅基坑（槽）土壁支护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71182" y="1269270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（二）一般基坑支护方法</a:t>
            </a:r>
          </a:p>
        </p:txBody>
      </p:sp>
      <p:sp>
        <p:nvSpPr>
          <p:cNvPr id="5" name="矩形 4"/>
          <p:cNvSpPr/>
          <p:nvPr/>
        </p:nvSpPr>
        <p:spPr>
          <a:xfrm>
            <a:off x="317184" y="372904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支护形式</a:t>
            </a:r>
          </a:p>
        </p:txBody>
      </p:sp>
      <p:sp>
        <p:nvSpPr>
          <p:cNvPr id="6" name="左大括号 5"/>
          <p:cNvSpPr/>
          <p:nvPr/>
        </p:nvSpPr>
        <p:spPr>
          <a:xfrm>
            <a:off x="1373874" y="2394065"/>
            <a:ext cx="380111" cy="303414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" name="矩形 6"/>
          <p:cNvSpPr/>
          <p:nvPr/>
        </p:nvSpPr>
        <p:spPr>
          <a:xfrm>
            <a:off x="1694629" y="2209399"/>
            <a:ext cx="14125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1. </a:t>
            </a:r>
            <a:r>
              <a:rPr lang="zh-CN" altLang="en-US" sz="1600" dirty="0"/>
              <a:t>斜柱支撑法</a:t>
            </a:r>
          </a:p>
        </p:txBody>
      </p:sp>
      <p:sp>
        <p:nvSpPr>
          <p:cNvPr id="9" name="矩形 8"/>
          <p:cNvSpPr/>
          <p:nvPr/>
        </p:nvSpPr>
        <p:spPr>
          <a:xfrm>
            <a:off x="1694629" y="3152588"/>
            <a:ext cx="14125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2. </a:t>
            </a:r>
            <a:r>
              <a:rPr lang="zh-CN" altLang="en-US" sz="1600" dirty="0"/>
              <a:t>锚拉支撑法</a:t>
            </a:r>
          </a:p>
        </p:txBody>
      </p:sp>
      <p:sp>
        <p:nvSpPr>
          <p:cNvPr id="16" name="矩形 15"/>
          <p:cNvSpPr/>
          <p:nvPr/>
        </p:nvSpPr>
        <p:spPr>
          <a:xfrm>
            <a:off x="1694629" y="4207110"/>
            <a:ext cx="20281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3. </a:t>
            </a:r>
            <a:r>
              <a:rPr lang="zh-CN" altLang="en-US" sz="1600" dirty="0"/>
              <a:t>短柱横隔板支撑法</a:t>
            </a:r>
          </a:p>
        </p:txBody>
      </p:sp>
      <p:sp>
        <p:nvSpPr>
          <p:cNvPr id="17" name="矩形 16"/>
          <p:cNvSpPr/>
          <p:nvPr/>
        </p:nvSpPr>
        <p:spPr>
          <a:xfrm>
            <a:off x="1669978" y="5195051"/>
            <a:ext cx="20281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4. </a:t>
            </a:r>
            <a:r>
              <a:rPr lang="zh-CN" altLang="en-US" sz="1600" dirty="0"/>
              <a:t>临时挡土墙支撑法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942" y="1174683"/>
            <a:ext cx="2186083" cy="257216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9024" y="1177298"/>
            <a:ext cx="2177935" cy="257017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522" y="3854597"/>
            <a:ext cx="2227503" cy="246262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175" y="3854597"/>
            <a:ext cx="2174464" cy="2462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063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5121915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四、基坑（槽）土方开挖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9371" y="1202780"/>
            <a:ext cx="106020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基坑（槽）土方开挖应遵循“开槽支撑，先撑后挖，分层</a:t>
            </a:r>
            <a:r>
              <a:rPr lang="zh-CN" altLang="en-US" sz="1600" dirty="0" smtClean="0"/>
              <a:t>开挖</a:t>
            </a:r>
            <a:r>
              <a:rPr lang="zh-CN" altLang="en-US" sz="1600" dirty="0"/>
              <a:t>，严禁超挖”的原则。</a:t>
            </a:r>
          </a:p>
        </p:txBody>
      </p:sp>
      <p:sp>
        <p:nvSpPr>
          <p:cNvPr id="4" name="矩形 3"/>
          <p:cNvSpPr/>
          <p:nvPr/>
        </p:nvSpPr>
        <p:spPr>
          <a:xfrm>
            <a:off x="1005385" y="3542234"/>
            <a:ext cx="20313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基坑（槽）土方开挖</a:t>
            </a:r>
          </a:p>
        </p:txBody>
      </p:sp>
      <p:sp>
        <p:nvSpPr>
          <p:cNvPr id="22" name="左大括号 21"/>
          <p:cNvSpPr/>
          <p:nvPr/>
        </p:nvSpPr>
        <p:spPr>
          <a:xfrm>
            <a:off x="3289617" y="2302736"/>
            <a:ext cx="490451" cy="270994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3" name="矩形 22"/>
          <p:cNvSpPr/>
          <p:nvPr/>
        </p:nvSpPr>
        <p:spPr>
          <a:xfrm>
            <a:off x="3623387" y="2118070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（一）定位与放线</a:t>
            </a:r>
          </a:p>
        </p:txBody>
      </p:sp>
      <p:sp>
        <p:nvSpPr>
          <p:cNvPr id="24" name="左大括号 23"/>
          <p:cNvSpPr/>
          <p:nvPr/>
        </p:nvSpPr>
        <p:spPr>
          <a:xfrm>
            <a:off x="5518956" y="1824754"/>
            <a:ext cx="271512" cy="95596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5" name="矩形 24"/>
          <p:cNvSpPr/>
          <p:nvPr/>
        </p:nvSpPr>
        <p:spPr>
          <a:xfrm>
            <a:off x="5790468" y="1631385"/>
            <a:ext cx="14125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1. </a:t>
            </a:r>
            <a:r>
              <a:rPr lang="zh-CN" altLang="en-US" sz="1600" dirty="0"/>
              <a:t>建筑物定位</a:t>
            </a:r>
          </a:p>
        </p:txBody>
      </p:sp>
      <p:sp>
        <p:nvSpPr>
          <p:cNvPr id="26" name="矩形 25"/>
          <p:cNvSpPr/>
          <p:nvPr/>
        </p:nvSpPr>
        <p:spPr>
          <a:xfrm>
            <a:off x="5790468" y="2591800"/>
            <a:ext cx="7970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2. </a:t>
            </a:r>
            <a:r>
              <a:rPr lang="zh-CN" altLang="en-US" sz="1600" dirty="0"/>
              <a:t>放线</a:t>
            </a:r>
          </a:p>
        </p:txBody>
      </p:sp>
      <p:sp>
        <p:nvSpPr>
          <p:cNvPr id="27" name="矩形 26"/>
          <p:cNvSpPr/>
          <p:nvPr/>
        </p:nvSpPr>
        <p:spPr>
          <a:xfrm>
            <a:off x="3534842" y="4750137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（二）土方开挖</a:t>
            </a:r>
          </a:p>
        </p:txBody>
      </p:sp>
      <p:sp>
        <p:nvSpPr>
          <p:cNvPr id="28" name="左大括号 27"/>
          <p:cNvSpPr/>
          <p:nvPr/>
        </p:nvSpPr>
        <p:spPr>
          <a:xfrm>
            <a:off x="5276597" y="3450021"/>
            <a:ext cx="286675" cy="290067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9" name="矩形 28"/>
          <p:cNvSpPr/>
          <p:nvPr/>
        </p:nvSpPr>
        <p:spPr>
          <a:xfrm>
            <a:off x="5458799" y="3283568"/>
            <a:ext cx="19303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1</a:t>
            </a:r>
            <a:r>
              <a:rPr lang="zh-CN" altLang="en-US" sz="1600" dirty="0" smtClean="0"/>
              <a:t>）</a:t>
            </a:r>
            <a:r>
              <a:rPr lang="zh-CN" altLang="en-US" sz="1600" dirty="0"/>
              <a:t>做好</a:t>
            </a:r>
            <a:r>
              <a:rPr lang="zh-CN" altLang="en-US" sz="1600" dirty="0" smtClean="0"/>
              <a:t>排水</a:t>
            </a:r>
            <a:r>
              <a:rPr lang="zh-CN" altLang="en-US" sz="1600" dirty="0"/>
              <a:t>措施</a:t>
            </a:r>
          </a:p>
        </p:txBody>
      </p:sp>
      <p:sp>
        <p:nvSpPr>
          <p:cNvPr id="30" name="矩形 29"/>
          <p:cNvSpPr/>
          <p:nvPr/>
        </p:nvSpPr>
        <p:spPr>
          <a:xfrm>
            <a:off x="5447767" y="3632598"/>
            <a:ext cx="35718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/>
              <a:t>（</a:t>
            </a:r>
            <a:r>
              <a:rPr lang="en-US" altLang="zh-CN" sz="1600" dirty="0" smtClean="0"/>
              <a:t>2</a:t>
            </a:r>
            <a:r>
              <a:rPr lang="zh-CN" altLang="en-US" sz="1600" dirty="0" smtClean="0"/>
              <a:t>）确定</a:t>
            </a:r>
            <a:r>
              <a:rPr lang="zh-CN" altLang="en-US" sz="1600" dirty="0"/>
              <a:t>保持土壁稳定的方法和措施</a:t>
            </a:r>
          </a:p>
        </p:txBody>
      </p:sp>
      <p:sp>
        <p:nvSpPr>
          <p:cNvPr id="31" name="矩形 30"/>
          <p:cNvSpPr/>
          <p:nvPr/>
        </p:nvSpPr>
        <p:spPr>
          <a:xfrm>
            <a:off x="5489121" y="3981628"/>
            <a:ext cx="25458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/>
              <a:t>（</a:t>
            </a:r>
            <a:r>
              <a:rPr lang="en-US" altLang="zh-CN" sz="1600" dirty="0" smtClean="0"/>
              <a:t>3</a:t>
            </a:r>
            <a:r>
              <a:rPr lang="zh-CN" altLang="en-US" sz="1600" dirty="0" smtClean="0"/>
              <a:t>）测量</a:t>
            </a:r>
            <a:r>
              <a:rPr lang="zh-CN" altLang="en-US" sz="1600" dirty="0"/>
              <a:t>定位、抄平放线</a:t>
            </a:r>
          </a:p>
        </p:txBody>
      </p:sp>
      <p:sp>
        <p:nvSpPr>
          <p:cNvPr id="32" name="矩形 31"/>
          <p:cNvSpPr/>
          <p:nvPr/>
        </p:nvSpPr>
        <p:spPr>
          <a:xfrm>
            <a:off x="5458799" y="4321162"/>
            <a:ext cx="295625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4</a:t>
            </a:r>
            <a:r>
              <a:rPr lang="zh-CN" altLang="en-US" sz="1600" dirty="0" smtClean="0"/>
              <a:t>）注意基坑</a:t>
            </a:r>
            <a:r>
              <a:rPr lang="zh-CN" altLang="en-US" sz="1600" dirty="0"/>
              <a:t>开挖的一般程序</a:t>
            </a:r>
          </a:p>
        </p:txBody>
      </p:sp>
      <p:sp>
        <p:nvSpPr>
          <p:cNvPr id="33" name="矩形 32"/>
          <p:cNvSpPr/>
          <p:nvPr/>
        </p:nvSpPr>
        <p:spPr>
          <a:xfrm>
            <a:off x="5458799" y="4676488"/>
            <a:ext cx="39821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5</a:t>
            </a:r>
            <a:r>
              <a:rPr lang="zh-CN" altLang="en-US" sz="1600" dirty="0"/>
              <a:t>）基坑开挖应防止对基础持力层的扰动</a:t>
            </a:r>
          </a:p>
        </p:txBody>
      </p:sp>
      <p:sp>
        <p:nvSpPr>
          <p:cNvPr id="34" name="矩形 33"/>
          <p:cNvSpPr/>
          <p:nvPr/>
        </p:nvSpPr>
        <p:spPr>
          <a:xfrm>
            <a:off x="5505520" y="5025518"/>
            <a:ext cx="35718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/>
              <a:t>（</a:t>
            </a:r>
            <a:r>
              <a:rPr lang="en-US" altLang="zh-CN" sz="1600" dirty="0" smtClean="0"/>
              <a:t>6</a:t>
            </a:r>
            <a:r>
              <a:rPr lang="zh-CN" altLang="en-US" sz="1600" dirty="0" smtClean="0"/>
              <a:t>）降水</a:t>
            </a:r>
            <a:r>
              <a:rPr lang="zh-CN" altLang="en-US" sz="1600" dirty="0"/>
              <a:t>工作应持续到基础施工完成</a:t>
            </a:r>
          </a:p>
        </p:txBody>
      </p:sp>
      <p:sp>
        <p:nvSpPr>
          <p:cNvPr id="35" name="矩形 34"/>
          <p:cNvSpPr/>
          <p:nvPr/>
        </p:nvSpPr>
        <p:spPr>
          <a:xfrm>
            <a:off x="5489120" y="5397732"/>
            <a:ext cx="33666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7</a:t>
            </a:r>
            <a:r>
              <a:rPr lang="zh-CN" altLang="en-US" sz="1600" dirty="0"/>
              <a:t>）雨季施工时基坑槽应分段开挖</a:t>
            </a:r>
          </a:p>
        </p:txBody>
      </p:sp>
      <p:sp>
        <p:nvSpPr>
          <p:cNvPr id="36" name="矩形 35"/>
          <p:cNvSpPr/>
          <p:nvPr/>
        </p:nvSpPr>
        <p:spPr>
          <a:xfrm>
            <a:off x="5512832" y="5729874"/>
            <a:ext cx="21355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8</a:t>
            </a:r>
            <a:r>
              <a:rPr lang="zh-CN" altLang="en-US" sz="1600" dirty="0"/>
              <a:t>）弃土应及时运出</a:t>
            </a:r>
          </a:p>
        </p:txBody>
      </p:sp>
      <p:sp>
        <p:nvSpPr>
          <p:cNvPr id="37" name="矩形 36"/>
          <p:cNvSpPr/>
          <p:nvPr/>
        </p:nvSpPr>
        <p:spPr>
          <a:xfrm>
            <a:off x="5512832" y="6037228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9</a:t>
            </a:r>
            <a:r>
              <a:rPr lang="zh-CN" altLang="en-US" sz="1600" dirty="0"/>
              <a:t>）基坑挖完后，应</a:t>
            </a:r>
            <a:r>
              <a:rPr lang="zh-CN" altLang="en-US" sz="1600" dirty="0" smtClean="0"/>
              <a:t>组织基坑</a:t>
            </a:r>
            <a:r>
              <a:rPr lang="zh-CN" altLang="en-US" sz="1600" dirty="0"/>
              <a:t>验槽，并报质监站验证</a:t>
            </a:r>
          </a:p>
        </p:txBody>
      </p:sp>
    </p:spTree>
    <p:extLst>
      <p:ext uri="{BB962C8B-B14F-4D97-AF65-F5344CB8AC3E}">
        <p14:creationId xmlns:p14="http://schemas.microsoft.com/office/powerpoint/2010/main" val="2821583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1980029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五、验槽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8782" y="1312460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（一）验槽的目的与内容</a:t>
            </a:r>
          </a:p>
        </p:txBody>
      </p:sp>
      <p:sp>
        <p:nvSpPr>
          <p:cNvPr id="6" name="矩形 5"/>
          <p:cNvSpPr/>
          <p:nvPr/>
        </p:nvSpPr>
        <p:spPr>
          <a:xfrm>
            <a:off x="383958" y="3415647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验槽的目的与内容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2302625" y="2461243"/>
            <a:ext cx="382386" cy="233587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" name="矩形 8"/>
          <p:cNvSpPr/>
          <p:nvPr/>
        </p:nvSpPr>
        <p:spPr>
          <a:xfrm>
            <a:off x="2685011" y="2271250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目的</a:t>
            </a:r>
          </a:p>
        </p:txBody>
      </p:sp>
      <p:sp>
        <p:nvSpPr>
          <p:cNvPr id="16" name="矩形 15"/>
          <p:cNvSpPr/>
          <p:nvPr/>
        </p:nvSpPr>
        <p:spPr>
          <a:xfrm>
            <a:off x="2605685" y="4558162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内容</a:t>
            </a:r>
          </a:p>
        </p:txBody>
      </p:sp>
      <p:sp>
        <p:nvSpPr>
          <p:cNvPr id="17" name="左大括号 16"/>
          <p:cNvSpPr/>
          <p:nvPr/>
        </p:nvSpPr>
        <p:spPr>
          <a:xfrm>
            <a:off x="3252016" y="1970116"/>
            <a:ext cx="190589" cy="107234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8" name="矩形 17"/>
          <p:cNvSpPr/>
          <p:nvPr/>
        </p:nvSpPr>
        <p:spPr>
          <a:xfrm>
            <a:off x="3442604" y="1793312"/>
            <a:ext cx="839471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/>
              <a:t>（</a:t>
            </a:r>
            <a:r>
              <a:rPr lang="en-US" altLang="zh-CN" sz="1600" dirty="0" smtClean="0"/>
              <a:t>1</a:t>
            </a:r>
            <a:r>
              <a:rPr lang="zh-CN" altLang="en-US" sz="1600" dirty="0" smtClean="0"/>
              <a:t>）检验</a:t>
            </a:r>
            <a:r>
              <a:rPr lang="zh-CN" altLang="en-US" sz="1600" dirty="0"/>
              <a:t>有限的钻孔与实际全面开挖的地基是否一致，</a:t>
            </a:r>
            <a:r>
              <a:rPr lang="zh-CN" altLang="en-US" sz="1600" dirty="0" smtClean="0"/>
              <a:t>勘探告</a:t>
            </a:r>
            <a:r>
              <a:rPr lang="zh-CN" altLang="en-US" sz="1600" dirty="0"/>
              <a:t>的结论与建议</a:t>
            </a:r>
            <a:r>
              <a:rPr lang="zh-CN" altLang="en-US" sz="1600" dirty="0" smtClean="0"/>
              <a:t>是否正确</a:t>
            </a:r>
            <a:r>
              <a:rPr lang="zh-CN" altLang="en-US" sz="1600" dirty="0"/>
              <a:t>。</a:t>
            </a:r>
          </a:p>
        </p:txBody>
      </p:sp>
      <p:sp>
        <p:nvSpPr>
          <p:cNvPr id="19" name="矩形 18"/>
          <p:cNvSpPr/>
          <p:nvPr/>
        </p:nvSpPr>
        <p:spPr>
          <a:xfrm>
            <a:off x="3405298" y="2812795"/>
            <a:ext cx="839471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/>
              <a:t>（</a:t>
            </a:r>
            <a:r>
              <a:rPr lang="en-US" altLang="zh-CN" sz="1600" dirty="0" smtClean="0"/>
              <a:t>2</a:t>
            </a:r>
            <a:r>
              <a:rPr lang="zh-CN" altLang="en-US" sz="1600" dirty="0" smtClean="0"/>
              <a:t>）根据</a:t>
            </a:r>
            <a:r>
              <a:rPr lang="zh-CN" altLang="en-US" sz="1600" dirty="0"/>
              <a:t>基槽开挖实际情况，研究解决新发现的问题和勘探报告遗留的问题</a:t>
            </a:r>
          </a:p>
        </p:txBody>
      </p:sp>
      <p:sp>
        <p:nvSpPr>
          <p:cNvPr id="20" name="矩形 19"/>
          <p:cNvSpPr/>
          <p:nvPr/>
        </p:nvSpPr>
        <p:spPr>
          <a:xfrm>
            <a:off x="3246746" y="3712312"/>
            <a:ext cx="87118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1</a:t>
            </a:r>
            <a:r>
              <a:rPr lang="zh-CN" altLang="en-US" sz="1600" dirty="0"/>
              <a:t>）核对基槽开挖平面位置与地基标高是否与勘察设计要求相符。</a:t>
            </a:r>
          </a:p>
        </p:txBody>
      </p:sp>
      <p:sp>
        <p:nvSpPr>
          <p:cNvPr id="21" name="左大括号 20"/>
          <p:cNvSpPr/>
          <p:nvPr/>
        </p:nvSpPr>
        <p:spPr>
          <a:xfrm>
            <a:off x="3160830" y="3807054"/>
            <a:ext cx="259032" cy="182852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8" name="矩形 37"/>
          <p:cNvSpPr/>
          <p:nvPr/>
        </p:nvSpPr>
        <p:spPr>
          <a:xfrm>
            <a:off x="3257129" y="4158877"/>
            <a:ext cx="87014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2</a:t>
            </a:r>
            <a:r>
              <a:rPr lang="zh-CN" altLang="en-US" sz="1600" dirty="0"/>
              <a:t>）检验基槽底持力层土质与勘探是否相符。参加验槽人员需沿槽底依次逐段</a:t>
            </a:r>
            <a:r>
              <a:rPr lang="zh-CN" altLang="en-US" sz="1600" dirty="0" smtClean="0"/>
              <a:t>检验，             用</a:t>
            </a:r>
            <a:r>
              <a:rPr lang="zh-CN" altLang="en-US" sz="1600" dirty="0"/>
              <a:t>铁铲铲出新鲜土面，用野外鉴别方法进行鉴别。</a:t>
            </a:r>
          </a:p>
        </p:txBody>
      </p:sp>
      <p:sp>
        <p:nvSpPr>
          <p:cNvPr id="39" name="矩形 38"/>
          <p:cNvSpPr/>
          <p:nvPr/>
        </p:nvSpPr>
        <p:spPr>
          <a:xfrm>
            <a:off x="3246745" y="4757033"/>
            <a:ext cx="87118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3</a:t>
            </a:r>
            <a:r>
              <a:rPr lang="zh-CN" altLang="en-US" sz="1600" dirty="0"/>
              <a:t>）当基槽土质显著不均匀，或局部有古井、菜窖、坟穴时，可用钎探明平面范围</a:t>
            </a:r>
          </a:p>
          <a:p>
            <a:r>
              <a:rPr lang="zh-CN" altLang="en-US" sz="1600" dirty="0"/>
              <a:t>与深度。</a:t>
            </a:r>
          </a:p>
        </p:txBody>
      </p:sp>
      <p:sp>
        <p:nvSpPr>
          <p:cNvPr id="40" name="矩形 39"/>
          <p:cNvSpPr/>
          <p:nvPr/>
        </p:nvSpPr>
        <p:spPr>
          <a:xfrm>
            <a:off x="3257128" y="5381960"/>
            <a:ext cx="85428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4</a:t>
            </a:r>
            <a:r>
              <a:rPr lang="zh-CN" altLang="en-US" sz="1600" dirty="0"/>
              <a:t>）研究决定地基基础方案是否有必要修改或局部处理</a:t>
            </a:r>
            <a:r>
              <a:rPr lang="zh-CN" altLang="en-US" sz="1600" dirty="0" smtClean="0"/>
              <a:t>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67362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>
            <a:extLst>
              <a:ext uri="{FF2B5EF4-FFF2-40B4-BE49-F238E27FC236}">
                <a16:creationId xmlns:a16="http://schemas.microsoft.com/office/drawing/2014/main" id="{AC8987BE-C040-4838-87A9-645005DE2881}"/>
              </a:ext>
            </a:extLst>
          </p:cNvPr>
          <p:cNvGrpSpPr/>
          <p:nvPr/>
        </p:nvGrpSpPr>
        <p:grpSpPr>
          <a:xfrm>
            <a:off x="3012497" y="1604580"/>
            <a:ext cx="8306889" cy="4212056"/>
            <a:chOff x="2930611" y="1863892"/>
            <a:chExt cx="8306889" cy="4212056"/>
          </a:xfrm>
        </p:grpSpPr>
        <p:sp>
          <p:nvSpPr>
            <p:cNvPr id="10" name="Snip Single Corner Rectangle 5">
              <a:extLst>
                <a:ext uri="{FF2B5EF4-FFF2-40B4-BE49-F238E27FC236}">
                  <a16:creationId xmlns:a16="http://schemas.microsoft.com/office/drawing/2014/main" id="{D11CEEB2-1817-4026-89A3-E0447387D6B0}"/>
                </a:ext>
              </a:extLst>
            </p:cNvPr>
            <p:cNvSpPr/>
            <p:nvPr/>
          </p:nvSpPr>
          <p:spPr>
            <a:xfrm>
              <a:off x="2930612" y="1876927"/>
              <a:ext cx="8290844" cy="4199021"/>
            </a:xfrm>
            <a:prstGeom prst="snip1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101600" dir="2700000" sx="99000" sy="99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entury Gothic" panose="020B0502020202020204" pitchFamily="34" charset="0"/>
                <a:cs typeface="+mn-ea"/>
                <a:sym typeface="Century Gothic" panose="020B0502020202020204" pitchFamily="34" charset="0"/>
              </a:endParaRPr>
            </a:p>
          </p:txBody>
        </p:sp>
        <p:pic>
          <p:nvPicPr>
            <p:cNvPr id="11" name="Picture 6">
              <a:extLst>
                <a:ext uri="{FF2B5EF4-FFF2-40B4-BE49-F238E27FC236}">
                  <a16:creationId xmlns:a16="http://schemas.microsoft.com/office/drawing/2014/main" id="{894B9FC2-B354-483C-8B30-A28B4F74CC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322506" y="1863892"/>
              <a:ext cx="914994" cy="970547"/>
            </a:xfrm>
            <a:prstGeom prst="rect">
              <a:avLst/>
            </a:prstGeom>
          </p:spPr>
        </p:pic>
        <p:sp>
          <p:nvSpPr>
            <p:cNvPr id="12" name="Rectangle 38">
              <a:extLst>
                <a:ext uri="{FF2B5EF4-FFF2-40B4-BE49-F238E27FC236}">
                  <a16:creationId xmlns:a16="http://schemas.microsoft.com/office/drawing/2014/main" id="{514EB140-445C-41B5-BA28-4FAF27172FE5}"/>
                </a:ext>
              </a:extLst>
            </p:cNvPr>
            <p:cNvSpPr/>
            <p:nvPr/>
          </p:nvSpPr>
          <p:spPr>
            <a:xfrm>
              <a:off x="2930611" y="6014121"/>
              <a:ext cx="8290845" cy="6160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entury Gothic" panose="020B0502020202020204" pitchFamily="34" charset="0"/>
                <a:cs typeface="+mn-ea"/>
                <a:sym typeface="Century Gothic" panose="020B0502020202020204" pitchFamily="34" charset="0"/>
              </a:endParaRPr>
            </a:p>
          </p:txBody>
        </p:sp>
      </p:grpSp>
      <p:sp>
        <p:nvSpPr>
          <p:cNvPr id="15" name="Rectangle 3">
            <a:extLst>
              <a:ext uri="{FF2B5EF4-FFF2-40B4-BE49-F238E27FC236}">
                <a16:creationId xmlns:a16="http://schemas.microsoft.com/office/drawing/2014/main" id="{7E0508AE-73A5-4D55-AD43-1B853E6974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179" y="2065384"/>
            <a:ext cx="8052177" cy="463846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zh-CN" altLang="en-US" sz="2400" dirty="0">
                <a:solidFill>
                  <a:srgbClr val="0070C0"/>
                </a:solidFill>
                <a:effectLst/>
              </a:rPr>
              <a:t>（二）验槽方法</a:t>
            </a:r>
          </a:p>
        </p:txBody>
      </p:sp>
      <p:grpSp>
        <p:nvGrpSpPr>
          <p:cNvPr id="3" name="Group 18">
            <a:extLst>
              <a:ext uri="{FF2B5EF4-FFF2-40B4-BE49-F238E27FC236}">
                <a16:creationId xmlns:a16="http://schemas.microsoft.com/office/drawing/2014/main" id="{D984007C-966B-44B4-A940-AAFA601F2341}"/>
              </a:ext>
            </a:extLst>
          </p:cNvPr>
          <p:cNvGrpSpPr/>
          <p:nvPr/>
        </p:nvGrpSpPr>
        <p:grpSpPr>
          <a:xfrm>
            <a:off x="3550789" y="2791327"/>
            <a:ext cx="7355382" cy="481764"/>
            <a:chOff x="3427959" y="3026187"/>
            <a:chExt cx="7355382" cy="481764"/>
          </a:xfrm>
        </p:grpSpPr>
        <p:sp>
          <p:nvSpPr>
            <p:cNvPr id="22" name="Rounded Rectangle 8">
              <a:extLst>
                <a:ext uri="{FF2B5EF4-FFF2-40B4-BE49-F238E27FC236}">
                  <a16:creationId xmlns:a16="http://schemas.microsoft.com/office/drawing/2014/main" id="{772C043D-C4FC-4B11-8681-02AC9F5D932F}"/>
                </a:ext>
              </a:extLst>
            </p:cNvPr>
            <p:cNvSpPr/>
            <p:nvPr/>
          </p:nvSpPr>
          <p:spPr>
            <a:xfrm>
              <a:off x="3427959" y="3026187"/>
              <a:ext cx="7355382" cy="48176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127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entury Gothic" panose="020B0502020202020204" pitchFamily="34" charset="0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1F9E2DCB-3562-4E27-BC25-74B986935C19}"/>
                </a:ext>
              </a:extLst>
            </p:cNvPr>
            <p:cNvSpPr/>
            <p:nvPr/>
          </p:nvSpPr>
          <p:spPr>
            <a:xfrm>
              <a:off x="3427959" y="3026187"/>
              <a:ext cx="649782" cy="481764"/>
            </a:xfrm>
            <a:custGeom>
              <a:avLst/>
              <a:gdLst>
                <a:gd name="connsiteX0" fmla="*/ 80296 w 649782"/>
                <a:gd name="connsiteY0" fmla="*/ 0 h 481764"/>
                <a:gd name="connsiteX1" fmla="*/ 649782 w 649782"/>
                <a:gd name="connsiteY1" fmla="*/ 0 h 481764"/>
                <a:gd name="connsiteX2" fmla="*/ 649782 w 649782"/>
                <a:gd name="connsiteY2" fmla="*/ 481764 h 481764"/>
                <a:gd name="connsiteX3" fmla="*/ 80296 w 649782"/>
                <a:gd name="connsiteY3" fmla="*/ 481764 h 481764"/>
                <a:gd name="connsiteX4" fmla="*/ 0 w 649782"/>
                <a:gd name="connsiteY4" fmla="*/ 401468 h 481764"/>
                <a:gd name="connsiteX5" fmla="*/ 0 w 649782"/>
                <a:gd name="connsiteY5" fmla="*/ 80296 h 481764"/>
                <a:gd name="connsiteX6" fmla="*/ 80296 w 649782"/>
                <a:gd name="connsiteY6" fmla="*/ 0 h 48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9782" h="481764">
                  <a:moveTo>
                    <a:pt x="80296" y="0"/>
                  </a:moveTo>
                  <a:lnTo>
                    <a:pt x="649782" y="0"/>
                  </a:lnTo>
                  <a:lnTo>
                    <a:pt x="649782" y="481764"/>
                  </a:lnTo>
                  <a:lnTo>
                    <a:pt x="80296" y="481764"/>
                  </a:lnTo>
                  <a:cubicBezTo>
                    <a:pt x="35950" y="481764"/>
                    <a:pt x="0" y="445814"/>
                    <a:pt x="0" y="401468"/>
                  </a:cubicBezTo>
                  <a:lnTo>
                    <a:pt x="0" y="80296"/>
                  </a:lnTo>
                  <a:cubicBezTo>
                    <a:pt x="0" y="35950"/>
                    <a:pt x="35950" y="0"/>
                    <a:pt x="80296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innerShdw blurRad="63500" dist="127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entury Gothic" panose="020B0502020202020204" pitchFamily="34" charset="0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24" name="Rectangle 3">
              <a:extLst>
                <a:ext uri="{FF2B5EF4-FFF2-40B4-BE49-F238E27FC236}">
                  <a16:creationId xmlns:a16="http://schemas.microsoft.com/office/drawing/2014/main" id="{7CD0BEBC-6141-4635-A584-7B39AE2D40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7959" y="3039955"/>
              <a:ext cx="649782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400" b="0" dirty="0">
                  <a:effectLst/>
                  <a:latin typeface="Century Gothic" panose="020B0502020202020204" pitchFamily="34" charset="0"/>
                  <a:ea typeface="微软雅黑" panose="020B0503020204020204" pitchFamily="34" charset="-122"/>
                  <a:cs typeface="+mn-ea"/>
                  <a:sym typeface="Century Gothic" panose="020B0502020202020204" pitchFamily="34" charset="0"/>
                </a:rPr>
                <a:t>01</a:t>
              </a:r>
            </a:p>
          </p:txBody>
        </p:sp>
        <p:sp>
          <p:nvSpPr>
            <p:cNvPr id="25" name="Rectangle 3">
              <a:extLst>
                <a:ext uri="{FF2B5EF4-FFF2-40B4-BE49-F238E27FC236}">
                  <a16:creationId xmlns:a16="http://schemas.microsoft.com/office/drawing/2014/main" id="{E49C92F1-B0B9-4BE7-9884-B4B5C10A9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11366" y="3089852"/>
              <a:ext cx="6354216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>
                <a:spcBef>
                  <a:spcPts val="0"/>
                </a:spcBef>
              </a:pPr>
              <a:r>
                <a:rPr lang="zh-CN" altLang="en-US" sz="2000" dirty="0">
                  <a:solidFill>
                    <a:schemeClr val="tx1"/>
                  </a:solidFill>
                  <a:effectLst/>
                </a:rPr>
                <a:t>观察验槽</a:t>
              </a:r>
              <a:endParaRPr lang="en-US" altLang="ko-KR" sz="2000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</p:grpSp>
      <p:grpSp>
        <p:nvGrpSpPr>
          <p:cNvPr id="4" name="Group 19">
            <a:extLst>
              <a:ext uri="{FF2B5EF4-FFF2-40B4-BE49-F238E27FC236}">
                <a16:creationId xmlns:a16="http://schemas.microsoft.com/office/drawing/2014/main" id="{0A8CF3B1-5E04-432C-B505-01A872D2B727}"/>
              </a:ext>
            </a:extLst>
          </p:cNvPr>
          <p:cNvGrpSpPr/>
          <p:nvPr/>
        </p:nvGrpSpPr>
        <p:grpSpPr>
          <a:xfrm>
            <a:off x="3550789" y="3445377"/>
            <a:ext cx="7355382" cy="481764"/>
            <a:chOff x="3427959" y="3026187"/>
            <a:chExt cx="7355382" cy="481764"/>
          </a:xfrm>
        </p:grpSpPr>
        <p:sp>
          <p:nvSpPr>
            <p:cNvPr id="27" name="Rounded Rectangle 20">
              <a:extLst>
                <a:ext uri="{FF2B5EF4-FFF2-40B4-BE49-F238E27FC236}">
                  <a16:creationId xmlns:a16="http://schemas.microsoft.com/office/drawing/2014/main" id="{A3631545-3ECB-445F-91D4-756C1B188ED8}"/>
                </a:ext>
              </a:extLst>
            </p:cNvPr>
            <p:cNvSpPr/>
            <p:nvPr/>
          </p:nvSpPr>
          <p:spPr>
            <a:xfrm>
              <a:off x="3427959" y="3026187"/>
              <a:ext cx="7355382" cy="48176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127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entury Gothic" panose="020B0502020202020204" pitchFamily="34" charset="0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3D512D00-174B-4562-ADD0-4A386727C87D}"/>
                </a:ext>
              </a:extLst>
            </p:cNvPr>
            <p:cNvSpPr/>
            <p:nvPr/>
          </p:nvSpPr>
          <p:spPr>
            <a:xfrm>
              <a:off x="3427959" y="3026187"/>
              <a:ext cx="649782" cy="481764"/>
            </a:xfrm>
            <a:custGeom>
              <a:avLst/>
              <a:gdLst>
                <a:gd name="connsiteX0" fmla="*/ 80296 w 649782"/>
                <a:gd name="connsiteY0" fmla="*/ 0 h 481764"/>
                <a:gd name="connsiteX1" fmla="*/ 649782 w 649782"/>
                <a:gd name="connsiteY1" fmla="*/ 0 h 481764"/>
                <a:gd name="connsiteX2" fmla="*/ 649782 w 649782"/>
                <a:gd name="connsiteY2" fmla="*/ 481764 h 481764"/>
                <a:gd name="connsiteX3" fmla="*/ 80296 w 649782"/>
                <a:gd name="connsiteY3" fmla="*/ 481764 h 481764"/>
                <a:gd name="connsiteX4" fmla="*/ 0 w 649782"/>
                <a:gd name="connsiteY4" fmla="*/ 401468 h 481764"/>
                <a:gd name="connsiteX5" fmla="*/ 0 w 649782"/>
                <a:gd name="connsiteY5" fmla="*/ 80296 h 481764"/>
                <a:gd name="connsiteX6" fmla="*/ 80296 w 649782"/>
                <a:gd name="connsiteY6" fmla="*/ 0 h 48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9782" h="481764">
                  <a:moveTo>
                    <a:pt x="80296" y="0"/>
                  </a:moveTo>
                  <a:lnTo>
                    <a:pt x="649782" y="0"/>
                  </a:lnTo>
                  <a:lnTo>
                    <a:pt x="649782" y="481764"/>
                  </a:lnTo>
                  <a:lnTo>
                    <a:pt x="80296" y="481764"/>
                  </a:lnTo>
                  <a:cubicBezTo>
                    <a:pt x="35950" y="481764"/>
                    <a:pt x="0" y="445814"/>
                    <a:pt x="0" y="401468"/>
                  </a:cubicBezTo>
                  <a:lnTo>
                    <a:pt x="0" y="80296"/>
                  </a:lnTo>
                  <a:cubicBezTo>
                    <a:pt x="0" y="35950"/>
                    <a:pt x="35950" y="0"/>
                    <a:pt x="80296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innerShdw blurRad="63500" dist="127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entury Gothic" panose="020B0502020202020204" pitchFamily="34" charset="0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29" name="Rectangle 3">
              <a:extLst>
                <a:ext uri="{FF2B5EF4-FFF2-40B4-BE49-F238E27FC236}">
                  <a16:creationId xmlns:a16="http://schemas.microsoft.com/office/drawing/2014/main" id="{8278DC3B-181D-4A83-A7F2-30D9F9584C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7959" y="3034413"/>
              <a:ext cx="649782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400" b="0" dirty="0">
                  <a:effectLst/>
                  <a:latin typeface="Century Gothic" panose="020B0502020202020204" pitchFamily="34" charset="0"/>
                  <a:ea typeface="微软雅黑" panose="020B0503020204020204" pitchFamily="34" charset="-122"/>
                  <a:cs typeface="+mn-ea"/>
                  <a:sym typeface="Century Gothic" panose="020B0502020202020204" pitchFamily="34" charset="0"/>
                </a:rPr>
                <a:t>02</a:t>
              </a:r>
            </a:p>
          </p:txBody>
        </p:sp>
        <p:sp>
          <p:nvSpPr>
            <p:cNvPr id="30" name="Rectangle 3">
              <a:extLst>
                <a:ext uri="{FF2B5EF4-FFF2-40B4-BE49-F238E27FC236}">
                  <a16:creationId xmlns:a16="http://schemas.microsoft.com/office/drawing/2014/main" id="{05AC903C-550F-47BF-BD06-702A25989B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18534" y="3100183"/>
              <a:ext cx="6354216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>
                <a:spcBef>
                  <a:spcPts val="0"/>
                </a:spcBef>
              </a:pPr>
              <a:r>
                <a:rPr lang="zh-CN" altLang="en-US" sz="2000" dirty="0">
                  <a:solidFill>
                    <a:schemeClr val="tx1"/>
                  </a:solidFill>
                  <a:effectLst/>
                </a:rPr>
                <a:t>夯、拍验槽</a:t>
              </a:r>
            </a:p>
          </p:txBody>
        </p:sp>
      </p:grpSp>
      <p:grpSp>
        <p:nvGrpSpPr>
          <p:cNvPr id="5" name="Group 24">
            <a:extLst>
              <a:ext uri="{FF2B5EF4-FFF2-40B4-BE49-F238E27FC236}">
                <a16:creationId xmlns:a16="http://schemas.microsoft.com/office/drawing/2014/main" id="{82C898FE-0918-4A7E-B280-AAE2030DD6D9}"/>
              </a:ext>
            </a:extLst>
          </p:cNvPr>
          <p:cNvGrpSpPr/>
          <p:nvPr/>
        </p:nvGrpSpPr>
        <p:grpSpPr>
          <a:xfrm>
            <a:off x="3550789" y="4099427"/>
            <a:ext cx="7355382" cy="481764"/>
            <a:chOff x="3427959" y="3026187"/>
            <a:chExt cx="7355382" cy="481764"/>
          </a:xfrm>
        </p:grpSpPr>
        <p:sp>
          <p:nvSpPr>
            <p:cNvPr id="32" name="Rounded Rectangle 25">
              <a:extLst>
                <a:ext uri="{FF2B5EF4-FFF2-40B4-BE49-F238E27FC236}">
                  <a16:creationId xmlns:a16="http://schemas.microsoft.com/office/drawing/2014/main" id="{5F66C13C-D029-471A-BC6D-755A13ABA0D3}"/>
                </a:ext>
              </a:extLst>
            </p:cNvPr>
            <p:cNvSpPr/>
            <p:nvPr/>
          </p:nvSpPr>
          <p:spPr>
            <a:xfrm>
              <a:off x="3427959" y="3026187"/>
              <a:ext cx="7355382" cy="48176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127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entury Gothic" panose="020B0502020202020204" pitchFamily="34" charset="0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34" name="Freeform 26">
              <a:extLst>
                <a:ext uri="{FF2B5EF4-FFF2-40B4-BE49-F238E27FC236}">
                  <a16:creationId xmlns:a16="http://schemas.microsoft.com/office/drawing/2014/main" id="{699737DF-AC16-4E8D-A008-E0E913692585}"/>
                </a:ext>
              </a:extLst>
            </p:cNvPr>
            <p:cNvSpPr/>
            <p:nvPr/>
          </p:nvSpPr>
          <p:spPr>
            <a:xfrm>
              <a:off x="3427959" y="3026187"/>
              <a:ext cx="649782" cy="481764"/>
            </a:xfrm>
            <a:custGeom>
              <a:avLst/>
              <a:gdLst>
                <a:gd name="connsiteX0" fmla="*/ 80296 w 649782"/>
                <a:gd name="connsiteY0" fmla="*/ 0 h 481764"/>
                <a:gd name="connsiteX1" fmla="*/ 649782 w 649782"/>
                <a:gd name="connsiteY1" fmla="*/ 0 h 481764"/>
                <a:gd name="connsiteX2" fmla="*/ 649782 w 649782"/>
                <a:gd name="connsiteY2" fmla="*/ 481764 h 481764"/>
                <a:gd name="connsiteX3" fmla="*/ 80296 w 649782"/>
                <a:gd name="connsiteY3" fmla="*/ 481764 h 481764"/>
                <a:gd name="connsiteX4" fmla="*/ 0 w 649782"/>
                <a:gd name="connsiteY4" fmla="*/ 401468 h 481764"/>
                <a:gd name="connsiteX5" fmla="*/ 0 w 649782"/>
                <a:gd name="connsiteY5" fmla="*/ 80296 h 481764"/>
                <a:gd name="connsiteX6" fmla="*/ 80296 w 649782"/>
                <a:gd name="connsiteY6" fmla="*/ 0 h 48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9782" h="481764">
                  <a:moveTo>
                    <a:pt x="80296" y="0"/>
                  </a:moveTo>
                  <a:lnTo>
                    <a:pt x="649782" y="0"/>
                  </a:lnTo>
                  <a:lnTo>
                    <a:pt x="649782" y="481764"/>
                  </a:lnTo>
                  <a:lnTo>
                    <a:pt x="80296" y="481764"/>
                  </a:lnTo>
                  <a:cubicBezTo>
                    <a:pt x="35950" y="481764"/>
                    <a:pt x="0" y="445814"/>
                    <a:pt x="0" y="401468"/>
                  </a:cubicBezTo>
                  <a:lnTo>
                    <a:pt x="0" y="80296"/>
                  </a:lnTo>
                  <a:cubicBezTo>
                    <a:pt x="0" y="35950"/>
                    <a:pt x="35950" y="0"/>
                    <a:pt x="80296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innerShdw blurRad="63500" dist="127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entury Gothic" panose="020B0502020202020204" pitchFamily="34" charset="0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35" name="Rectangle 3">
              <a:extLst>
                <a:ext uri="{FF2B5EF4-FFF2-40B4-BE49-F238E27FC236}">
                  <a16:creationId xmlns:a16="http://schemas.microsoft.com/office/drawing/2014/main" id="{AD8213A7-5DC2-4BC7-B01D-F6CE613D24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7959" y="3037391"/>
              <a:ext cx="649782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400" b="0" dirty="0">
                  <a:effectLst/>
                  <a:latin typeface="Century Gothic" panose="020B0502020202020204" pitchFamily="34" charset="0"/>
                  <a:ea typeface="微软雅黑" panose="020B0503020204020204" pitchFamily="34" charset="-122"/>
                  <a:cs typeface="+mn-ea"/>
                  <a:sym typeface="Century Gothic" panose="020B0502020202020204" pitchFamily="34" charset="0"/>
                </a:rPr>
                <a:t>03</a:t>
              </a:r>
            </a:p>
          </p:txBody>
        </p:sp>
        <p:sp>
          <p:nvSpPr>
            <p:cNvPr id="36" name="Rectangle 3">
              <a:extLst>
                <a:ext uri="{FF2B5EF4-FFF2-40B4-BE49-F238E27FC236}">
                  <a16:creationId xmlns:a16="http://schemas.microsoft.com/office/drawing/2014/main" id="{52221A66-C594-4145-893A-CAAFBE6273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18534" y="3086535"/>
              <a:ext cx="6354216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>
                <a:spcBef>
                  <a:spcPts val="0"/>
                </a:spcBef>
              </a:pPr>
              <a:r>
                <a:rPr lang="zh-CN" altLang="en-US" sz="2000" dirty="0">
                  <a:solidFill>
                    <a:schemeClr val="tx1"/>
                  </a:solidFill>
                  <a:effectLst/>
                </a:rPr>
                <a:t>轻便侦探仪验槽</a:t>
              </a:r>
            </a:p>
          </p:txBody>
        </p:sp>
      </p:grpSp>
      <p:pic>
        <p:nvPicPr>
          <p:cNvPr id="44" name="Picture 395">
            <a:extLst>
              <a:ext uri="{FF2B5EF4-FFF2-40B4-BE49-F238E27FC236}">
                <a16:creationId xmlns:a16="http://schemas.microsoft.com/office/drawing/2014/main" id="{B1FD4C76-940A-432C-A192-E88DFB0EBA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6039" y="2688179"/>
            <a:ext cx="2754353" cy="3577377"/>
          </a:xfrm>
          <a:prstGeom prst="rect">
            <a:avLst/>
          </a:prstGeom>
          <a:effectLst/>
        </p:spPr>
      </p:pic>
      <p:sp>
        <p:nvSpPr>
          <p:cNvPr id="42" name="矩形 41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6" name="组合 44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7" name="组合 45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1457114" y="481786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600" dirty="0"/>
                <a:t>五、验槽</a:t>
              </a: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8914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>
            <a:extLst>
              <a:ext uri="{FF2B5EF4-FFF2-40B4-BE49-F238E27FC236}">
                <a16:creationId xmlns:a16="http://schemas.microsoft.com/office/drawing/2014/main" id="{D5A632E9-F954-40E9-BC93-3CD50DDECF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785" y="1138706"/>
            <a:ext cx="8079134" cy="5190597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30000"/>
              </a:prstClr>
            </a:outerShdw>
          </a:effectLst>
        </p:spPr>
      </p:pic>
      <p:sp>
        <p:nvSpPr>
          <p:cNvPr id="16" name="TextBox 8">
            <a:extLst>
              <a:ext uri="{FF2B5EF4-FFF2-40B4-BE49-F238E27FC236}">
                <a16:creationId xmlns:a16="http://schemas.microsoft.com/office/drawing/2014/main" id="{0CF138C9-40ED-4F51-A7B0-3C3BA2BDA00E}"/>
              </a:ext>
            </a:extLst>
          </p:cNvPr>
          <p:cNvSpPr txBox="1"/>
          <p:nvPr/>
        </p:nvSpPr>
        <p:spPr>
          <a:xfrm>
            <a:off x="2148400" y="2070136"/>
            <a:ext cx="5577840" cy="3367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/>
              <a:t>（</a:t>
            </a:r>
            <a:r>
              <a:rPr lang="en-US" altLang="zh-CN" sz="1600" dirty="0"/>
              <a:t>1</a:t>
            </a:r>
            <a:r>
              <a:rPr lang="zh-CN" altLang="en-US" sz="1600" dirty="0"/>
              <a:t>）应验看新鲜土面，清除回填虚土。冬季冻结表土或夏季日晒干土都是虚假</a:t>
            </a:r>
            <a:r>
              <a:rPr lang="zh-CN" altLang="en-US" sz="1600" dirty="0" smtClean="0"/>
              <a:t>状态</a:t>
            </a:r>
            <a:r>
              <a:rPr lang="zh-CN" altLang="en-US" sz="1600" dirty="0"/>
              <a:t>，应将其清除至新鲜土面进行验看。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2</a:t>
            </a:r>
            <a:r>
              <a:rPr lang="zh-CN" altLang="en-US" sz="1600" dirty="0"/>
              <a:t>）槽底在地下水位以下不深时，可挖至水面验槽，验完槽再挖至设计标高。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3</a:t>
            </a:r>
            <a:r>
              <a:rPr lang="zh-CN" altLang="en-US" sz="1600" dirty="0"/>
              <a:t>）验槽要抓紧时间。基槽挖好即组织验槽，以避免下雨泡槽、冬季冰冻等不良影响。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4</a:t>
            </a:r>
            <a:r>
              <a:rPr lang="zh-CN" altLang="en-US" sz="1600" dirty="0"/>
              <a:t>）验槽前一般需做槽底普遍打钎工作，提供验槽时参考。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（</a:t>
            </a:r>
            <a:r>
              <a:rPr lang="en-US" altLang="zh-CN" sz="1600" dirty="0"/>
              <a:t>5</a:t>
            </a:r>
            <a:r>
              <a:rPr lang="zh-CN" altLang="en-US" sz="1600" dirty="0"/>
              <a:t>）当持力层下埋藏有下卧砂层而承压水头高于槽底时，不宜进行钎探，以免造成涌砂。</a:t>
            </a:r>
            <a:endParaRPr lang="zh-CN" altLang="zh-CN" sz="1600" dirty="0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20" name="Picture 395">
            <a:extLst>
              <a:ext uri="{FF2B5EF4-FFF2-40B4-BE49-F238E27FC236}">
                <a16:creationId xmlns:a16="http://schemas.microsoft.com/office/drawing/2014/main" id="{433F5A64-3438-4F9B-A199-366873741C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275" y="2415720"/>
            <a:ext cx="3273499" cy="4251648"/>
          </a:xfrm>
          <a:prstGeom prst="rect">
            <a:avLst/>
          </a:prstGeom>
          <a:effectLst/>
        </p:spPr>
      </p:pic>
      <p:sp>
        <p:nvSpPr>
          <p:cNvPr id="9" name="矩形 8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1980029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5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五、验槽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3138045" y="1700804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（三）验槽时的注意事项</a:t>
            </a:r>
          </a:p>
        </p:txBody>
      </p:sp>
    </p:spTree>
    <p:extLst>
      <p:ext uri="{BB962C8B-B14F-4D97-AF65-F5344CB8AC3E}">
        <p14:creationId xmlns:p14="http://schemas.microsoft.com/office/powerpoint/2010/main" val="91356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CDFA6FE-DEB2-4BE2-A210-09285B2CB4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277" y="2088423"/>
            <a:ext cx="3121446" cy="3740969"/>
          </a:xfrm>
          <a:prstGeom prst="rect">
            <a:avLst/>
          </a:prstGeom>
          <a:effectLst>
            <a:outerShdw blurRad="50800" dist="63500" dir="2700000" sx="99000" sy="99000" algn="tl" rotWithShape="0">
              <a:prstClr val="black">
                <a:alpha val="30000"/>
              </a:prstClr>
            </a:outerShdw>
          </a:effectLst>
        </p:spPr>
      </p:pic>
      <p:sp>
        <p:nvSpPr>
          <p:cNvPr id="6" name="Rectangle 38">
            <a:extLst>
              <a:ext uri="{FF2B5EF4-FFF2-40B4-BE49-F238E27FC236}">
                <a16:creationId xmlns:a16="http://schemas.microsoft.com/office/drawing/2014/main" id="{355F13DA-49A7-4CAD-8EFA-036BF08641A9}"/>
              </a:ext>
            </a:extLst>
          </p:cNvPr>
          <p:cNvSpPr/>
          <p:nvPr/>
        </p:nvSpPr>
        <p:spPr>
          <a:xfrm>
            <a:off x="4200940" y="3506623"/>
            <a:ext cx="3790122" cy="896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entury Gothic" panose="020B0502020202020204" pitchFamily="34" charset="0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34" name="Rectangle 3">
            <a:extLst>
              <a:ext uri="{FF2B5EF4-FFF2-40B4-BE49-F238E27FC236}">
                <a16:creationId xmlns:a16="http://schemas.microsoft.com/office/drawing/2014/main" id="{B3E7EB55-57D5-46AC-BC95-95B18B279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2210" y="3638258"/>
            <a:ext cx="4933026" cy="648512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zh-CN" altLang="en-US" sz="3600" b="0" dirty="0">
                <a:solidFill>
                  <a:srgbClr val="0070C0"/>
                </a:solidFill>
                <a:latin typeface="FZLTZHJW--GB1-0"/>
              </a:rPr>
              <a:t>（四）基槽的局部处理</a:t>
            </a:r>
            <a:endParaRPr lang="en-US" altLang="ko-KR" sz="3600" dirty="0">
              <a:solidFill>
                <a:srgbClr val="0070C0"/>
              </a:solidFill>
              <a:effectLst/>
              <a:latin typeface="Century Gothic" panose="020B0502020202020204" pitchFamily="34" charset="0"/>
              <a:ea typeface="微软雅黑" panose="020B0503020204020204" pitchFamily="34" charset="-122"/>
              <a:cs typeface="+mn-ea"/>
              <a:sym typeface="Century Gothic" panose="020B0502020202020204" pitchFamily="34" charset="0"/>
            </a:endParaRPr>
          </a:p>
        </p:txBody>
      </p:sp>
      <p:grpSp>
        <p:nvGrpSpPr>
          <p:cNvPr id="2" name="Group 27">
            <a:extLst>
              <a:ext uri="{FF2B5EF4-FFF2-40B4-BE49-F238E27FC236}">
                <a16:creationId xmlns:a16="http://schemas.microsoft.com/office/drawing/2014/main" id="{820E5668-92DD-4CD0-93C7-671286D25D30}"/>
              </a:ext>
            </a:extLst>
          </p:cNvPr>
          <p:cNvGrpSpPr/>
          <p:nvPr/>
        </p:nvGrpSpPr>
        <p:grpSpPr>
          <a:xfrm>
            <a:off x="163773" y="1709957"/>
            <a:ext cx="4981433" cy="1160965"/>
            <a:chOff x="1422073" y="1903395"/>
            <a:chExt cx="3309348" cy="1061036"/>
          </a:xfrm>
        </p:grpSpPr>
        <p:sp>
          <p:nvSpPr>
            <p:cNvPr id="38" name="Rectangle 3">
              <a:extLst>
                <a:ext uri="{FF2B5EF4-FFF2-40B4-BE49-F238E27FC236}">
                  <a16:creationId xmlns:a16="http://schemas.microsoft.com/office/drawing/2014/main" id="{A0F41BAD-7244-4368-9EAE-358B1936E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05863" y="1903395"/>
              <a:ext cx="3225558" cy="42392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/>
              <a:r>
                <a:rPr lang="en-US" altLang="zh-CN" sz="2400" dirty="0">
                  <a:solidFill>
                    <a:schemeClr val="tx1"/>
                  </a:solidFill>
                  <a:effectLst/>
                  <a:sym typeface="Century Gothic" panose="020B0502020202020204" pitchFamily="34" charset="0"/>
                </a:rPr>
                <a:t>1. </a:t>
              </a:r>
              <a:r>
                <a:rPr lang="zh-CN" altLang="en-US" sz="2400" dirty="0">
                  <a:solidFill>
                    <a:schemeClr val="tx1"/>
                  </a:solidFill>
                  <a:effectLst/>
                  <a:sym typeface="Century Gothic" panose="020B0502020202020204" pitchFamily="34" charset="0"/>
                </a:rPr>
                <a:t>基坑、松土坑的处理</a:t>
              </a:r>
              <a:r>
                <a:rPr lang="zh-CN" altLang="en-US" sz="2400" b="0" dirty="0" smtClean="0">
                  <a:solidFill>
                    <a:schemeClr val="tx1"/>
                  </a:solidFill>
                  <a:effectLst/>
                  <a:sym typeface="Century Gothic" panose="020B0502020202020204" pitchFamily="34" charset="0"/>
                </a:rPr>
                <a:t>。</a:t>
              </a:r>
              <a:endParaRPr lang="en-US" altLang="ko-KR" sz="2400" b="0" dirty="0">
                <a:solidFill>
                  <a:schemeClr val="tx1"/>
                </a:solidFill>
                <a:effectLst/>
                <a:sym typeface="Century Gothic" panose="020B0502020202020204" pitchFamily="34" charset="0"/>
              </a:endParaRPr>
            </a:p>
          </p:txBody>
        </p:sp>
        <p:grpSp>
          <p:nvGrpSpPr>
            <p:cNvPr id="3" name="Group 26">
              <a:extLst>
                <a:ext uri="{FF2B5EF4-FFF2-40B4-BE49-F238E27FC236}">
                  <a16:creationId xmlns:a16="http://schemas.microsoft.com/office/drawing/2014/main" id="{A1BD5A6D-E715-4523-9387-C9A02ED3CE45}"/>
                </a:ext>
              </a:extLst>
            </p:cNvPr>
            <p:cNvGrpSpPr/>
            <p:nvPr/>
          </p:nvGrpSpPr>
          <p:grpSpPr>
            <a:xfrm>
              <a:off x="1422073" y="2618715"/>
              <a:ext cx="3179451" cy="345716"/>
              <a:chOff x="525780" y="3207190"/>
              <a:chExt cx="3179451" cy="345716"/>
            </a:xfrm>
          </p:grpSpPr>
          <p:cxnSp>
            <p:nvCxnSpPr>
              <p:cNvPr id="40" name="Straight Connector 23">
                <a:extLst>
                  <a:ext uri="{FF2B5EF4-FFF2-40B4-BE49-F238E27FC236}">
                    <a16:creationId xmlns:a16="http://schemas.microsoft.com/office/drawing/2014/main" id="{72E28853-6303-4801-9516-532B38B4841F}"/>
                  </a:ext>
                </a:extLst>
              </p:cNvPr>
              <p:cNvCxnSpPr/>
              <p:nvPr/>
            </p:nvCxnSpPr>
            <p:spPr>
              <a:xfrm>
                <a:off x="525780" y="3207190"/>
                <a:ext cx="2834640" cy="0"/>
              </a:xfrm>
              <a:prstGeom prst="line">
                <a:avLst/>
              </a:prstGeom>
              <a:ln w="15875">
                <a:solidFill>
                  <a:srgbClr val="C00000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25">
                <a:extLst>
                  <a:ext uri="{FF2B5EF4-FFF2-40B4-BE49-F238E27FC236}">
                    <a16:creationId xmlns:a16="http://schemas.microsoft.com/office/drawing/2014/main" id="{3A6B511C-902B-484E-AC91-DD73BE5D1C42}"/>
                  </a:ext>
                </a:extLst>
              </p:cNvPr>
              <p:cNvCxnSpPr/>
              <p:nvPr/>
            </p:nvCxnSpPr>
            <p:spPr>
              <a:xfrm>
                <a:off x="3359515" y="3207190"/>
                <a:ext cx="345716" cy="345716"/>
              </a:xfrm>
              <a:prstGeom prst="line">
                <a:avLst/>
              </a:prstGeom>
              <a:ln w="158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Group 28">
            <a:extLst>
              <a:ext uri="{FF2B5EF4-FFF2-40B4-BE49-F238E27FC236}">
                <a16:creationId xmlns:a16="http://schemas.microsoft.com/office/drawing/2014/main" id="{E463218A-2E0A-4766-878F-2C0158DD17B4}"/>
              </a:ext>
            </a:extLst>
          </p:cNvPr>
          <p:cNvGrpSpPr/>
          <p:nvPr/>
        </p:nvGrpSpPr>
        <p:grpSpPr>
          <a:xfrm flipH="1">
            <a:off x="7549666" y="1675968"/>
            <a:ext cx="4257614" cy="1217795"/>
            <a:chOff x="1294106" y="1851456"/>
            <a:chExt cx="3307418" cy="1112975"/>
          </a:xfrm>
        </p:grpSpPr>
        <p:sp>
          <p:nvSpPr>
            <p:cNvPr id="44" name="Rectangle 3">
              <a:extLst>
                <a:ext uri="{FF2B5EF4-FFF2-40B4-BE49-F238E27FC236}">
                  <a16:creationId xmlns:a16="http://schemas.microsoft.com/office/drawing/2014/main" id="{E8680736-2E72-438F-8E56-8200C456BF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4106" y="1851456"/>
              <a:ext cx="3106360" cy="42392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/>
              <a:endParaRPr lang="en-US" altLang="ko-KR" sz="2400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  <p:grpSp>
          <p:nvGrpSpPr>
            <p:cNvPr id="7" name="Group 31">
              <a:extLst>
                <a:ext uri="{FF2B5EF4-FFF2-40B4-BE49-F238E27FC236}">
                  <a16:creationId xmlns:a16="http://schemas.microsoft.com/office/drawing/2014/main" id="{5FD76F7D-E89F-42B1-BFAC-0C1279E8A10A}"/>
                </a:ext>
              </a:extLst>
            </p:cNvPr>
            <p:cNvGrpSpPr/>
            <p:nvPr/>
          </p:nvGrpSpPr>
          <p:grpSpPr>
            <a:xfrm>
              <a:off x="1571749" y="2606243"/>
              <a:ext cx="3029775" cy="358188"/>
              <a:chOff x="675456" y="3194718"/>
              <a:chExt cx="3029775" cy="358188"/>
            </a:xfrm>
          </p:grpSpPr>
          <p:cxnSp>
            <p:nvCxnSpPr>
              <p:cNvPr id="46" name="Straight Connector 32">
                <a:extLst>
                  <a:ext uri="{FF2B5EF4-FFF2-40B4-BE49-F238E27FC236}">
                    <a16:creationId xmlns:a16="http://schemas.microsoft.com/office/drawing/2014/main" id="{4034CB9E-976A-4AA9-83B2-BB9E11879E23}"/>
                  </a:ext>
                </a:extLst>
              </p:cNvPr>
              <p:cNvCxnSpPr/>
              <p:nvPr/>
            </p:nvCxnSpPr>
            <p:spPr>
              <a:xfrm>
                <a:off x="675456" y="3194718"/>
                <a:ext cx="2834640" cy="0"/>
              </a:xfrm>
              <a:prstGeom prst="line">
                <a:avLst/>
              </a:prstGeom>
              <a:ln w="15875">
                <a:solidFill>
                  <a:srgbClr val="C00000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33">
                <a:extLst>
                  <a:ext uri="{FF2B5EF4-FFF2-40B4-BE49-F238E27FC236}">
                    <a16:creationId xmlns:a16="http://schemas.microsoft.com/office/drawing/2014/main" id="{43A65007-8350-48FD-B027-D0EFA91C5A29}"/>
                  </a:ext>
                </a:extLst>
              </p:cNvPr>
              <p:cNvCxnSpPr/>
              <p:nvPr/>
            </p:nvCxnSpPr>
            <p:spPr>
              <a:xfrm>
                <a:off x="3359515" y="3207190"/>
                <a:ext cx="345716" cy="345716"/>
              </a:xfrm>
              <a:prstGeom prst="line">
                <a:avLst/>
              </a:prstGeom>
              <a:ln w="158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Group 9">
            <a:extLst>
              <a:ext uri="{FF2B5EF4-FFF2-40B4-BE49-F238E27FC236}">
                <a16:creationId xmlns:a16="http://schemas.microsoft.com/office/drawing/2014/main" id="{82B6E41E-AFAE-4AB6-8983-CF6D75D15006}"/>
              </a:ext>
            </a:extLst>
          </p:cNvPr>
          <p:cNvGrpSpPr/>
          <p:nvPr/>
        </p:nvGrpSpPr>
        <p:grpSpPr>
          <a:xfrm>
            <a:off x="236563" y="3305787"/>
            <a:ext cx="4981433" cy="952809"/>
            <a:chOff x="1085918" y="5105742"/>
            <a:chExt cx="3517441" cy="952809"/>
          </a:xfrm>
        </p:grpSpPr>
        <p:sp>
          <p:nvSpPr>
            <p:cNvPr id="50" name="Rectangle 3">
              <a:extLst>
                <a:ext uri="{FF2B5EF4-FFF2-40B4-BE49-F238E27FC236}">
                  <a16:creationId xmlns:a16="http://schemas.microsoft.com/office/drawing/2014/main" id="{FDD1FD9E-2758-4025-A230-9800259D6F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5918" y="5594705"/>
              <a:ext cx="3517441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/>
              <a:r>
                <a:rPr lang="en-US" altLang="zh-CN" sz="2400" dirty="0">
                  <a:solidFill>
                    <a:schemeClr val="tx1"/>
                  </a:solidFill>
                  <a:effectLst/>
                </a:rPr>
                <a:t>2. </a:t>
              </a:r>
              <a:r>
                <a:rPr lang="zh-CN" altLang="en-US" sz="2400" dirty="0">
                  <a:solidFill>
                    <a:schemeClr val="tx1"/>
                  </a:solidFill>
                  <a:effectLst/>
                </a:rPr>
                <a:t>土井或砖井的处理</a:t>
              </a:r>
            </a:p>
          </p:txBody>
        </p:sp>
        <p:grpSp>
          <p:nvGrpSpPr>
            <p:cNvPr id="9" name="Group 38">
              <a:extLst>
                <a:ext uri="{FF2B5EF4-FFF2-40B4-BE49-F238E27FC236}">
                  <a16:creationId xmlns:a16="http://schemas.microsoft.com/office/drawing/2014/main" id="{B92E9830-35E4-435C-A055-84B59FA31FF3}"/>
                </a:ext>
              </a:extLst>
            </p:cNvPr>
            <p:cNvGrpSpPr/>
            <p:nvPr/>
          </p:nvGrpSpPr>
          <p:grpSpPr>
            <a:xfrm flipV="1">
              <a:off x="1124465" y="5105742"/>
              <a:ext cx="3478894" cy="378276"/>
              <a:chOff x="525780" y="3207190"/>
              <a:chExt cx="3179451" cy="345716"/>
            </a:xfrm>
          </p:grpSpPr>
          <p:cxnSp>
            <p:nvCxnSpPr>
              <p:cNvPr id="52" name="Straight Connector 39">
                <a:extLst>
                  <a:ext uri="{FF2B5EF4-FFF2-40B4-BE49-F238E27FC236}">
                    <a16:creationId xmlns:a16="http://schemas.microsoft.com/office/drawing/2014/main" id="{AA44F6EA-BA2A-4B26-A9DA-3E99C8F2CA0E}"/>
                  </a:ext>
                </a:extLst>
              </p:cNvPr>
              <p:cNvCxnSpPr/>
              <p:nvPr/>
            </p:nvCxnSpPr>
            <p:spPr>
              <a:xfrm>
                <a:off x="525780" y="3207190"/>
                <a:ext cx="2834640" cy="0"/>
              </a:xfrm>
              <a:prstGeom prst="line">
                <a:avLst/>
              </a:prstGeom>
              <a:ln w="15875">
                <a:solidFill>
                  <a:srgbClr val="C00000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40">
                <a:extLst>
                  <a:ext uri="{FF2B5EF4-FFF2-40B4-BE49-F238E27FC236}">
                    <a16:creationId xmlns:a16="http://schemas.microsoft.com/office/drawing/2014/main" id="{457D1491-0EAD-4354-ADCC-12584D1B6A64}"/>
                  </a:ext>
                </a:extLst>
              </p:cNvPr>
              <p:cNvCxnSpPr/>
              <p:nvPr/>
            </p:nvCxnSpPr>
            <p:spPr>
              <a:xfrm>
                <a:off x="3359515" y="3207190"/>
                <a:ext cx="345716" cy="345716"/>
              </a:xfrm>
              <a:prstGeom prst="line">
                <a:avLst/>
              </a:prstGeom>
              <a:ln w="158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oup 8">
            <a:extLst>
              <a:ext uri="{FF2B5EF4-FFF2-40B4-BE49-F238E27FC236}">
                <a16:creationId xmlns:a16="http://schemas.microsoft.com/office/drawing/2014/main" id="{97981301-2DBB-4371-934F-EB11758CF845}"/>
              </a:ext>
            </a:extLst>
          </p:cNvPr>
          <p:cNvGrpSpPr/>
          <p:nvPr/>
        </p:nvGrpSpPr>
        <p:grpSpPr>
          <a:xfrm>
            <a:off x="6537277" y="4996558"/>
            <a:ext cx="5418160" cy="753446"/>
            <a:chOff x="7075158" y="5105742"/>
            <a:chExt cx="4880280" cy="753446"/>
          </a:xfrm>
        </p:grpSpPr>
        <p:sp>
          <p:nvSpPr>
            <p:cNvPr id="56" name="Rectangle 3">
              <a:extLst>
                <a:ext uri="{FF2B5EF4-FFF2-40B4-BE49-F238E27FC236}">
                  <a16:creationId xmlns:a16="http://schemas.microsoft.com/office/drawing/2014/main" id="{7F9CC99A-6C9C-432C-AF73-E2B4353EB3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7075158" y="5395342"/>
              <a:ext cx="4880280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endParaRPr lang="en-US" altLang="ko-KR" sz="2400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  <p:grpSp>
          <p:nvGrpSpPr>
            <p:cNvPr id="11" name="Group 44">
              <a:extLst>
                <a:ext uri="{FF2B5EF4-FFF2-40B4-BE49-F238E27FC236}">
                  <a16:creationId xmlns:a16="http://schemas.microsoft.com/office/drawing/2014/main" id="{A1273A74-27C4-4985-A87E-1AC6BF74F1D5}"/>
                </a:ext>
              </a:extLst>
            </p:cNvPr>
            <p:cNvGrpSpPr/>
            <p:nvPr/>
          </p:nvGrpSpPr>
          <p:grpSpPr>
            <a:xfrm flipH="1" flipV="1">
              <a:off x="7588641" y="5105742"/>
              <a:ext cx="3478894" cy="378276"/>
              <a:chOff x="525780" y="3207190"/>
              <a:chExt cx="3179451" cy="345716"/>
            </a:xfrm>
          </p:grpSpPr>
          <p:cxnSp>
            <p:nvCxnSpPr>
              <p:cNvPr id="58" name="Straight Connector 45">
                <a:extLst>
                  <a:ext uri="{FF2B5EF4-FFF2-40B4-BE49-F238E27FC236}">
                    <a16:creationId xmlns:a16="http://schemas.microsoft.com/office/drawing/2014/main" id="{4714A297-6E11-445A-9E38-929553CD9460}"/>
                  </a:ext>
                </a:extLst>
              </p:cNvPr>
              <p:cNvCxnSpPr/>
              <p:nvPr/>
            </p:nvCxnSpPr>
            <p:spPr>
              <a:xfrm>
                <a:off x="525780" y="3207190"/>
                <a:ext cx="2834640" cy="0"/>
              </a:xfrm>
              <a:prstGeom prst="line">
                <a:avLst/>
              </a:prstGeom>
              <a:ln w="15875">
                <a:solidFill>
                  <a:srgbClr val="C00000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46">
                <a:extLst>
                  <a:ext uri="{FF2B5EF4-FFF2-40B4-BE49-F238E27FC236}">
                    <a16:creationId xmlns:a16="http://schemas.microsoft.com/office/drawing/2014/main" id="{426446E3-3958-41E3-9DCC-6AD0FA530DCB}"/>
                  </a:ext>
                </a:extLst>
              </p:cNvPr>
              <p:cNvCxnSpPr/>
              <p:nvPr/>
            </p:nvCxnSpPr>
            <p:spPr>
              <a:xfrm>
                <a:off x="3359515" y="3207190"/>
                <a:ext cx="345716" cy="345716"/>
              </a:xfrm>
              <a:prstGeom prst="line">
                <a:avLst/>
              </a:prstGeom>
              <a:ln w="158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组合 31"/>
          <p:cNvGrpSpPr/>
          <p:nvPr/>
        </p:nvGrpSpPr>
        <p:grpSpPr>
          <a:xfrm>
            <a:off x="432179" y="434454"/>
            <a:ext cx="11327642" cy="1232272"/>
            <a:chOff x="464024" y="434454"/>
            <a:chExt cx="11327642" cy="123227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59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62" name="矩形 6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1457114" y="481786"/>
              <a:ext cx="2428870" cy="11849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2752725" algn="l"/>
                </a:tabLst>
              </a:pPr>
              <a:r>
                <a:rPr lang="zh-CN" altLang="en-US" sz="3600" dirty="0"/>
                <a:t>五、验槽</a:t>
              </a:r>
            </a:p>
            <a:p>
              <a:pPr>
                <a:spcAft>
                  <a:spcPts val="0"/>
                </a:spcAft>
                <a:tabLst>
                  <a:tab pos="2222500" algn="l"/>
                  <a:tab pos="2752725" algn="l"/>
                </a:tabLst>
              </a:pPr>
              <a:r>
                <a:rPr lang="en-US" altLang="zh-CN" sz="3500" kern="100" dirty="0">
                  <a:solidFill>
                    <a:srgbClr val="C00000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	</a:t>
              </a:r>
            </a:p>
          </p:txBody>
        </p:sp>
      </p:grpSp>
      <p:sp>
        <p:nvSpPr>
          <p:cNvPr id="64" name="矩形 63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32" name="Group 9">
            <a:extLst>
              <a:ext uri="{FF2B5EF4-FFF2-40B4-BE49-F238E27FC236}">
                <a16:creationId xmlns:a16="http://schemas.microsoft.com/office/drawing/2014/main" id="{82B6E41E-AFAE-4AB6-8983-CF6D75D15006}"/>
              </a:ext>
            </a:extLst>
          </p:cNvPr>
          <p:cNvGrpSpPr/>
          <p:nvPr/>
        </p:nvGrpSpPr>
        <p:grpSpPr>
          <a:xfrm>
            <a:off x="222341" y="5130251"/>
            <a:ext cx="4981433" cy="952809"/>
            <a:chOff x="1085918" y="5105742"/>
            <a:chExt cx="3517441" cy="952809"/>
          </a:xfrm>
        </p:grpSpPr>
        <p:sp>
          <p:nvSpPr>
            <p:cNvPr id="33" name="Rectangle 3">
              <a:extLst>
                <a:ext uri="{FF2B5EF4-FFF2-40B4-BE49-F238E27FC236}">
                  <a16:creationId xmlns:a16="http://schemas.microsoft.com/office/drawing/2014/main" id="{FDD1FD9E-2758-4025-A230-9800259D6F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5918" y="5594705"/>
              <a:ext cx="3517441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/>
              <a:r>
                <a:rPr lang="en-US" altLang="zh-CN" sz="2400" dirty="0">
                  <a:solidFill>
                    <a:schemeClr val="tx1"/>
                  </a:solidFill>
                  <a:effectLst/>
                </a:rPr>
                <a:t>3. </a:t>
              </a:r>
              <a:r>
                <a:rPr lang="zh-CN" altLang="en-US" sz="2400" dirty="0">
                  <a:solidFill>
                    <a:schemeClr val="tx1"/>
                  </a:solidFill>
                  <a:effectLst/>
                </a:rPr>
                <a:t>管道穿过基础的处理</a:t>
              </a:r>
              <a:endParaRPr lang="en-US" altLang="ko-KR" sz="2400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  <p:grpSp>
          <p:nvGrpSpPr>
            <p:cNvPr id="36" name="Group 38">
              <a:extLst>
                <a:ext uri="{FF2B5EF4-FFF2-40B4-BE49-F238E27FC236}">
                  <a16:creationId xmlns:a16="http://schemas.microsoft.com/office/drawing/2014/main" id="{B92E9830-35E4-435C-A055-84B59FA31FF3}"/>
                </a:ext>
              </a:extLst>
            </p:cNvPr>
            <p:cNvGrpSpPr/>
            <p:nvPr/>
          </p:nvGrpSpPr>
          <p:grpSpPr>
            <a:xfrm flipV="1">
              <a:off x="1124465" y="5105742"/>
              <a:ext cx="3478894" cy="378276"/>
              <a:chOff x="525780" y="3207190"/>
              <a:chExt cx="3179451" cy="345716"/>
            </a:xfrm>
          </p:grpSpPr>
          <p:cxnSp>
            <p:nvCxnSpPr>
              <p:cNvPr id="37" name="Straight Connector 39">
                <a:extLst>
                  <a:ext uri="{FF2B5EF4-FFF2-40B4-BE49-F238E27FC236}">
                    <a16:creationId xmlns:a16="http://schemas.microsoft.com/office/drawing/2014/main" id="{AA44F6EA-BA2A-4B26-A9DA-3E99C8F2CA0E}"/>
                  </a:ext>
                </a:extLst>
              </p:cNvPr>
              <p:cNvCxnSpPr/>
              <p:nvPr/>
            </p:nvCxnSpPr>
            <p:spPr>
              <a:xfrm>
                <a:off x="525780" y="3207190"/>
                <a:ext cx="2834640" cy="0"/>
              </a:xfrm>
              <a:prstGeom prst="line">
                <a:avLst/>
              </a:prstGeom>
              <a:ln w="15875">
                <a:solidFill>
                  <a:srgbClr val="C00000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40">
                <a:extLst>
                  <a:ext uri="{FF2B5EF4-FFF2-40B4-BE49-F238E27FC236}">
                    <a16:creationId xmlns:a16="http://schemas.microsoft.com/office/drawing/2014/main" id="{457D1491-0EAD-4354-ADCC-12584D1B6A64}"/>
                  </a:ext>
                </a:extLst>
              </p:cNvPr>
              <p:cNvCxnSpPr/>
              <p:nvPr/>
            </p:nvCxnSpPr>
            <p:spPr>
              <a:xfrm>
                <a:off x="3359515" y="3207190"/>
                <a:ext cx="345716" cy="345716"/>
              </a:xfrm>
              <a:prstGeom prst="line">
                <a:avLst/>
              </a:prstGeom>
              <a:ln w="158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矩形 13"/>
          <p:cNvSpPr/>
          <p:nvPr/>
        </p:nvSpPr>
        <p:spPr>
          <a:xfrm>
            <a:off x="8043242" y="1787480"/>
            <a:ext cx="27206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/>
              <a:t>4.“</a:t>
            </a:r>
            <a:r>
              <a:rPr lang="zh-CN" altLang="en-US" sz="2400" b="1" dirty="0"/>
              <a:t>橡皮土”的处理</a:t>
            </a:r>
          </a:p>
        </p:txBody>
      </p:sp>
      <p:sp>
        <p:nvSpPr>
          <p:cNvPr id="15" name="矩形 14"/>
          <p:cNvSpPr/>
          <p:nvPr/>
        </p:nvSpPr>
        <p:spPr>
          <a:xfrm>
            <a:off x="6823356" y="4604016"/>
            <a:ext cx="51603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/>
              <a:t>5. </a:t>
            </a:r>
            <a:r>
              <a:rPr lang="zh-CN" altLang="en-US" sz="2400" b="1" dirty="0"/>
              <a:t>局部范围有硬土（或硬物）的处理</a:t>
            </a:r>
          </a:p>
        </p:txBody>
      </p:sp>
    </p:spTree>
    <p:extLst>
      <p:ext uri="{BB962C8B-B14F-4D97-AF65-F5344CB8AC3E}">
        <p14:creationId xmlns:p14="http://schemas.microsoft.com/office/powerpoint/2010/main" val="79020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>
            <a:extLst>
              <a:ext uri="{FF2B5EF4-FFF2-40B4-BE49-F238E27FC236}">
                <a16:creationId xmlns:a16="http://schemas.microsoft.com/office/drawing/2014/main" id="{D5A632E9-F954-40E9-BC93-3CD50DDECF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05" y="1202388"/>
            <a:ext cx="8645237" cy="5554301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30000"/>
              </a:prstClr>
            </a:outerShdw>
          </a:effectLst>
        </p:spPr>
      </p:pic>
      <p:sp>
        <p:nvSpPr>
          <p:cNvPr id="16" name="TextBox 8">
            <a:extLst>
              <a:ext uri="{FF2B5EF4-FFF2-40B4-BE49-F238E27FC236}">
                <a16:creationId xmlns:a16="http://schemas.microsoft.com/office/drawing/2014/main" id="{0CF138C9-40ED-4F51-A7B0-3C3BA2BDA00E}"/>
              </a:ext>
            </a:extLst>
          </p:cNvPr>
          <p:cNvSpPr txBox="1"/>
          <p:nvPr/>
        </p:nvSpPr>
        <p:spPr>
          <a:xfrm>
            <a:off x="1157785" y="1791002"/>
            <a:ext cx="6741622" cy="4016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/>
              <a:t>        </a:t>
            </a:r>
            <a:r>
              <a:rPr lang="zh-CN" altLang="en-US" sz="1400" dirty="0" smtClean="0"/>
              <a:t>土方工程</a:t>
            </a:r>
            <a:r>
              <a:rPr lang="zh-CN" altLang="en-US" sz="1400" dirty="0"/>
              <a:t>是指对施工场地的岩土进行挖、运</a:t>
            </a:r>
            <a:r>
              <a:rPr lang="zh-CN" altLang="en-US" sz="1400" dirty="0" smtClean="0"/>
              <a:t>、回填</a:t>
            </a:r>
            <a:r>
              <a:rPr lang="zh-CN" altLang="en-US" sz="1400" dirty="0"/>
              <a:t>和压实的施工。这是工程项目现场施工要做</a:t>
            </a:r>
            <a:r>
              <a:rPr lang="zh-CN" altLang="en-US" sz="1400" dirty="0" smtClean="0"/>
              <a:t>的第一</a:t>
            </a:r>
            <a:r>
              <a:rPr lang="zh-CN" altLang="en-US" sz="1400" dirty="0"/>
              <a:t>项主要工作。土方工程施工具有工程量大、</a:t>
            </a:r>
            <a:r>
              <a:rPr lang="zh-CN" altLang="en-US" sz="1400" dirty="0" smtClean="0"/>
              <a:t>劳动</a:t>
            </a:r>
            <a:r>
              <a:rPr lang="zh-CN" altLang="en-US" sz="1400" dirty="0"/>
              <a:t>繁重、机械设备用量大、工期较长等特点；</a:t>
            </a:r>
            <a:r>
              <a:rPr lang="zh-CN" altLang="en-US" sz="1400" dirty="0" smtClean="0"/>
              <a:t>同时施工</a:t>
            </a:r>
            <a:r>
              <a:rPr lang="zh-CN" altLang="en-US" sz="1400" dirty="0"/>
              <a:t>条件复杂，并且多为露天作业，易受到周边</a:t>
            </a:r>
            <a:r>
              <a:rPr lang="zh-CN" altLang="en-US" sz="1400" dirty="0" smtClean="0"/>
              <a:t>施工</a:t>
            </a:r>
            <a:r>
              <a:rPr lang="zh-CN" altLang="en-US" sz="1400" dirty="0"/>
              <a:t>环境、水文地质、气候等条件影响。土方工程</a:t>
            </a:r>
            <a:r>
              <a:rPr lang="zh-CN" altLang="en-US" sz="1400" dirty="0" smtClean="0"/>
              <a:t>施工</a:t>
            </a:r>
            <a:r>
              <a:rPr lang="zh-CN" altLang="en-US" sz="1400" dirty="0"/>
              <a:t>前必须周密部署，制订合理的施工方案，合理</a:t>
            </a:r>
            <a:r>
              <a:rPr lang="zh-CN" altLang="en-US" sz="1400" dirty="0" smtClean="0"/>
              <a:t>地选择</a:t>
            </a:r>
            <a:r>
              <a:rPr lang="zh-CN" altLang="en-US" sz="1400" dirty="0"/>
              <a:t>施工方法和机械设备，以便经济而快速地</a:t>
            </a:r>
            <a:r>
              <a:rPr lang="zh-CN" altLang="en-US" sz="1400" dirty="0" smtClean="0"/>
              <a:t>达到施工</a:t>
            </a:r>
            <a:r>
              <a:rPr lang="zh-CN" altLang="en-US" sz="1400" dirty="0"/>
              <a:t>要求，为后续工作做好有利的准备。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/>
              <a:t>        根据</a:t>
            </a:r>
            <a:r>
              <a:rPr lang="en-US" altLang="zh-CN" sz="1400" dirty="0"/>
              <a:t>《</a:t>
            </a:r>
            <a:r>
              <a:rPr lang="zh-CN" altLang="en-US" sz="1400" dirty="0"/>
              <a:t>建筑工程施工质量验收统一标准</a:t>
            </a:r>
            <a:r>
              <a:rPr lang="en-US" altLang="zh-CN" sz="1400" dirty="0" smtClean="0"/>
              <a:t>》</a:t>
            </a:r>
            <a:r>
              <a:rPr lang="zh-CN" altLang="en-US" sz="1400" dirty="0" smtClean="0"/>
              <a:t>（</a:t>
            </a:r>
            <a:r>
              <a:rPr lang="en-US" altLang="zh-CN" sz="1400" dirty="0"/>
              <a:t>GB</a:t>
            </a:r>
            <a:r>
              <a:rPr lang="en-US" altLang="zh-CN" sz="1400" dirty="0" smtClean="0"/>
              <a:t>▌50300—2013</a:t>
            </a:r>
            <a:r>
              <a:rPr lang="en-US" altLang="zh-CN" sz="1400" dirty="0"/>
              <a:t>) </a:t>
            </a:r>
            <a:r>
              <a:rPr lang="zh-CN" altLang="en-US" sz="1400" dirty="0"/>
              <a:t>的分类，土方工程包括</a:t>
            </a:r>
            <a:r>
              <a:rPr lang="zh-CN" altLang="en-US" sz="1400" dirty="0" smtClean="0"/>
              <a:t>土方</a:t>
            </a:r>
            <a:r>
              <a:rPr lang="zh-CN" altLang="en-US" sz="1400" dirty="0"/>
              <a:t>开挖</a:t>
            </a:r>
            <a:r>
              <a:rPr lang="zh-CN" altLang="en-US" sz="1400" dirty="0" smtClean="0"/>
              <a:t>、土方</a:t>
            </a:r>
            <a:r>
              <a:rPr lang="zh-CN" altLang="en-US" sz="1400" dirty="0"/>
              <a:t>回填和场地平整，基坑支护包括</a:t>
            </a:r>
            <a:r>
              <a:rPr lang="zh-CN" altLang="en-US" sz="1400" dirty="0" smtClean="0"/>
              <a:t>排桩</a:t>
            </a:r>
            <a:r>
              <a:rPr lang="zh-CN" altLang="en-US" sz="1400" dirty="0"/>
              <a:t>，重力式挡土墙，型钢水泥土搅拌墙，土钉</a:t>
            </a:r>
            <a:r>
              <a:rPr lang="zh-CN" altLang="en-US" sz="1400" dirty="0" smtClean="0"/>
              <a:t>墙与</a:t>
            </a:r>
            <a:r>
              <a:rPr lang="zh-CN" altLang="en-US" sz="1400" dirty="0"/>
              <a:t>复合土钉墙，地下连续墙，沉井与沉箱，钢</a:t>
            </a:r>
            <a:r>
              <a:rPr lang="zh-CN" altLang="en-US" sz="1400" dirty="0" smtClean="0"/>
              <a:t>或混凝土</a:t>
            </a:r>
            <a:r>
              <a:rPr lang="zh-CN" altLang="en-US" sz="1400" dirty="0"/>
              <a:t>支撑，锚杆，降水与排水。概括地说，</a:t>
            </a:r>
            <a:r>
              <a:rPr lang="zh-CN" altLang="en-US" sz="1400" dirty="0" smtClean="0"/>
              <a:t>土方工程</a:t>
            </a:r>
            <a:r>
              <a:rPr lang="zh-CN" altLang="en-US" sz="1400" dirty="0"/>
              <a:t>施工主要包括土的开挖、运输、填筑、</a:t>
            </a:r>
            <a:r>
              <a:rPr lang="zh-CN" altLang="en-US" sz="1400" dirty="0" smtClean="0"/>
              <a:t>平整</a:t>
            </a:r>
            <a:r>
              <a:rPr lang="zh-CN" altLang="en-US" sz="1400" dirty="0"/>
              <a:t>和压实等主要施工过程，以及排水、降水和土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壁支撑等准备工作和辅助工作。</a:t>
            </a:r>
            <a:endParaRPr lang="zh-CN" altLang="zh-CN" sz="1400" dirty="0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20" name="Picture 395">
            <a:extLst>
              <a:ext uri="{FF2B5EF4-FFF2-40B4-BE49-F238E27FC236}">
                <a16:creationId xmlns:a16="http://schemas.microsoft.com/office/drawing/2014/main" id="{433F5A64-3438-4F9B-A199-366873741C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275" y="2415720"/>
            <a:ext cx="3273499" cy="4251648"/>
          </a:xfrm>
          <a:prstGeom prst="rect">
            <a:avLst/>
          </a:prstGeom>
          <a:effectLst/>
        </p:spPr>
      </p:pic>
      <p:sp>
        <p:nvSpPr>
          <p:cNvPr id="9" name="矩形 8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1980029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tabLst>
                  <a:tab pos="2222500" algn="l"/>
                  <a:tab pos="3667125" algn="l"/>
                </a:tabLst>
              </a:pPr>
              <a:r>
                <a:rPr lang="zh-CN" altLang="en-US" sz="3500" kern="100" dirty="0" smtClean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单元描述</a:t>
              </a:r>
              <a:endParaRPr lang="zh-CN" altLang="zh-CN" sz="3500" kern="100" dirty="0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04214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4224233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六、土方填筑与压实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4190" y="3415647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/>
              <a:t>土方</a:t>
            </a:r>
            <a:r>
              <a:rPr lang="zh-CN" altLang="en-US" sz="1600" dirty="0"/>
              <a:t>填筑与压实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2053243" y="2394065"/>
            <a:ext cx="590203" cy="236081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" name="矩形 5"/>
          <p:cNvSpPr/>
          <p:nvPr/>
        </p:nvSpPr>
        <p:spPr>
          <a:xfrm>
            <a:off x="2420504" y="2231906"/>
            <a:ext cx="20313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（一）填筑土料要求</a:t>
            </a:r>
          </a:p>
        </p:txBody>
      </p:sp>
      <p:sp>
        <p:nvSpPr>
          <p:cNvPr id="7" name="矩形 6"/>
          <p:cNvSpPr/>
          <p:nvPr/>
        </p:nvSpPr>
        <p:spPr>
          <a:xfrm>
            <a:off x="2543819" y="4523060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（二）土的压实</a:t>
            </a:r>
          </a:p>
        </p:txBody>
      </p:sp>
      <p:sp>
        <p:nvSpPr>
          <p:cNvPr id="9" name="左大括号 8"/>
          <p:cNvSpPr/>
          <p:nvPr/>
        </p:nvSpPr>
        <p:spPr>
          <a:xfrm>
            <a:off x="4671753" y="1297395"/>
            <a:ext cx="282632" cy="21939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6" name="矩形 15"/>
          <p:cNvSpPr/>
          <p:nvPr/>
        </p:nvSpPr>
        <p:spPr>
          <a:xfrm>
            <a:off x="4813068" y="1160060"/>
            <a:ext cx="70325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1</a:t>
            </a:r>
            <a:r>
              <a:rPr lang="zh-CN" altLang="en-US" sz="1600" dirty="0"/>
              <a:t>）碎石类土、砂土和爆破石渣（粒径≯每层铺厚的</a:t>
            </a:r>
            <a:r>
              <a:rPr lang="en-US" altLang="zh-CN" sz="1600" dirty="0"/>
              <a:t>2/3</a:t>
            </a:r>
            <a:r>
              <a:rPr lang="zh-CN" altLang="en-US" sz="1600" dirty="0"/>
              <a:t>），可用</a:t>
            </a:r>
            <a:r>
              <a:rPr lang="zh-CN" altLang="en-US" sz="1600" dirty="0" smtClean="0"/>
              <a:t>于    表层</a:t>
            </a:r>
            <a:r>
              <a:rPr lang="zh-CN" altLang="en-US" sz="1600" dirty="0"/>
              <a:t>以下的填料；</a:t>
            </a:r>
          </a:p>
        </p:txBody>
      </p:sp>
      <p:sp>
        <p:nvSpPr>
          <p:cNvPr id="17" name="矩形 16"/>
          <p:cNvSpPr/>
          <p:nvPr/>
        </p:nvSpPr>
        <p:spPr>
          <a:xfrm>
            <a:off x="4838006" y="1929630"/>
            <a:ext cx="52132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2</a:t>
            </a:r>
            <a:r>
              <a:rPr lang="zh-CN" altLang="en-US" sz="1600" dirty="0"/>
              <a:t>）含水量符合压实要求的黏性土，可用作各层填料；</a:t>
            </a:r>
          </a:p>
        </p:txBody>
      </p:sp>
      <p:sp>
        <p:nvSpPr>
          <p:cNvPr id="18" name="矩形 17"/>
          <p:cNvSpPr/>
          <p:nvPr/>
        </p:nvSpPr>
        <p:spPr>
          <a:xfrm>
            <a:off x="4838006" y="2565703"/>
            <a:ext cx="71240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3</a:t>
            </a:r>
            <a:r>
              <a:rPr lang="zh-CN" altLang="en-US" sz="1600" dirty="0"/>
              <a:t>）碎块草皮和有机质含量</a:t>
            </a:r>
            <a:r>
              <a:rPr lang="en-US" altLang="zh-CN" sz="1600" dirty="0"/>
              <a:t>&gt; 8% </a:t>
            </a:r>
            <a:r>
              <a:rPr lang="zh-CN" altLang="en-US" sz="1600" dirty="0"/>
              <a:t>的土，仅用于无压实要求的填方；</a:t>
            </a:r>
          </a:p>
        </p:txBody>
      </p:sp>
      <p:sp>
        <p:nvSpPr>
          <p:cNvPr id="19" name="矩形 18"/>
          <p:cNvSpPr/>
          <p:nvPr/>
        </p:nvSpPr>
        <p:spPr>
          <a:xfrm>
            <a:off x="4853067" y="3203012"/>
            <a:ext cx="41873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4</a:t>
            </a:r>
            <a:r>
              <a:rPr lang="zh-CN" altLang="en-US" sz="1600" dirty="0"/>
              <a:t>）淤泥和淤泥质土，一般不能用作填料。</a:t>
            </a:r>
          </a:p>
        </p:txBody>
      </p:sp>
      <p:sp>
        <p:nvSpPr>
          <p:cNvPr id="20" name="左大括号 19"/>
          <p:cNvSpPr/>
          <p:nvPr/>
        </p:nvSpPr>
        <p:spPr>
          <a:xfrm>
            <a:off x="4214553" y="4226762"/>
            <a:ext cx="468109" cy="95145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1" name="矩形 20"/>
          <p:cNvSpPr/>
          <p:nvPr/>
        </p:nvSpPr>
        <p:spPr>
          <a:xfrm>
            <a:off x="4605251" y="4044497"/>
            <a:ext cx="22333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1. </a:t>
            </a:r>
            <a:r>
              <a:rPr lang="zh-CN" altLang="en-US" sz="1600" dirty="0"/>
              <a:t>分层厚度及压实遍数</a:t>
            </a:r>
          </a:p>
        </p:txBody>
      </p:sp>
      <p:sp>
        <p:nvSpPr>
          <p:cNvPr id="38" name="矩形 37"/>
          <p:cNvSpPr/>
          <p:nvPr/>
        </p:nvSpPr>
        <p:spPr>
          <a:xfrm>
            <a:off x="4671753" y="4949832"/>
            <a:ext cx="16177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2. </a:t>
            </a:r>
            <a:r>
              <a:rPr lang="zh-CN" altLang="en-US" sz="1600" dirty="0"/>
              <a:t>填方夯实规定</a:t>
            </a:r>
          </a:p>
        </p:txBody>
      </p:sp>
      <p:sp>
        <p:nvSpPr>
          <p:cNvPr id="39" name="左大括号 38"/>
          <p:cNvSpPr/>
          <p:nvPr/>
        </p:nvSpPr>
        <p:spPr>
          <a:xfrm>
            <a:off x="7040880" y="3715789"/>
            <a:ext cx="540327" cy="299891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0" name="矩形 39"/>
          <p:cNvSpPr/>
          <p:nvPr/>
        </p:nvSpPr>
        <p:spPr>
          <a:xfrm>
            <a:off x="7351353" y="3560235"/>
            <a:ext cx="43390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1</a:t>
            </a:r>
            <a:r>
              <a:rPr lang="zh-CN" altLang="en-US" sz="1600" dirty="0"/>
              <a:t>）基础的现浇混凝土应达到一定的强度，不致因填土而受损伤时，方可回填</a:t>
            </a:r>
          </a:p>
        </p:txBody>
      </p:sp>
      <p:sp>
        <p:nvSpPr>
          <p:cNvPr id="41" name="矩形 40"/>
          <p:cNvSpPr/>
          <p:nvPr/>
        </p:nvSpPr>
        <p:spPr>
          <a:xfrm>
            <a:off x="7351353" y="4098864"/>
            <a:ext cx="43390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2</a:t>
            </a:r>
            <a:r>
              <a:rPr lang="zh-CN" altLang="en-US" sz="1600" dirty="0"/>
              <a:t>）基坑回填顺序，应按基底排水方向由高至低分层进行</a:t>
            </a:r>
          </a:p>
        </p:txBody>
      </p:sp>
      <p:sp>
        <p:nvSpPr>
          <p:cNvPr id="42" name="矩形 41"/>
          <p:cNvSpPr/>
          <p:nvPr/>
        </p:nvSpPr>
        <p:spPr>
          <a:xfrm>
            <a:off x="7344474" y="4625384"/>
            <a:ext cx="44720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3</a:t>
            </a:r>
            <a:r>
              <a:rPr lang="zh-CN" altLang="en-US" sz="1600" dirty="0"/>
              <a:t>）回填管沟时</a:t>
            </a:r>
            <a:r>
              <a:rPr lang="zh-CN" altLang="en-US" sz="1600" dirty="0" smtClean="0"/>
              <a:t>，</a:t>
            </a:r>
            <a:r>
              <a:rPr lang="zh-CN" altLang="en-US" sz="1600" dirty="0"/>
              <a:t>注意</a:t>
            </a:r>
            <a:r>
              <a:rPr lang="zh-CN" altLang="en-US" sz="1600" dirty="0" smtClean="0"/>
              <a:t>管道</a:t>
            </a:r>
            <a:r>
              <a:rPr lang="zh-CN" altLang="en-US" sz="1600" dirty="0"/>
              <a:t>中心线位移或损坏管道</a:t>
            </a:r>
          </a:p>
        </p:txBody>
      </p:sp>
      <p:sp>
        <p:nvSpPr>
          <p:cNvPr id="43" name="矩形 42"/>
          <p:cNvSpPr/>
          <p:nvPr/>
        </p:nvSpPr>
        <p:spPr>
          <a:xfrm>
            <a:off x="7344474" y="5172516"/>
            <a:ext cx="43925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4</a:t>
            </a:r>
            <a:r>
              <a:rPr lang="zh-CN" altLang="en-US" sz="1600" dirty="0"/>
              <a:t>）基坑口回填土方时</a:t>
            </a:r>
            <a:r>
              <a:rPr lang="zh-CN" altLang="en-US" sz="1600" dirty="0" smtClean="0"/>
              <a:t>，两侧</a:t>
            </a:r>
            <a:r>
              <a:rPr lang="zh-CN" altLang="en-US" sz="1600" dirty="0"/>
              <a:t>或四侧同时进行</a:t>
            </a:r>
          </a:p>
        </p:txBody>
      </p:sp>
      <p:sp>
        <p:nvSpPr>
          <p:cNvPr id="44" name="矩形 43"/>
          <p:cNvSpPr/>
          <p:nvPr/>
        </p:nvSpPr>
        <p:spPr>
          <a:xfrm>
            <a:off x="7344474" y="5466146"/>
            <a:ext cx="31614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5</a:t>
            </a:r>
            <a:r>
              <a:rPr lang="zh-CN" altLang="en-US" sz="1600" dirty="0"/>
              <a:t>）填土应预留一定的下沉高度</a:t>
            </a:r>
          </a:p>
        </p:txBody>
      </p:sp>
      <p:sp>
        <p:nvSpPr>
          <p:cNvPr id="45" name="矩形 44"/>
          <p:cNvSpPr/>
          <p:nvPr/>
        </p:nvSpPr>
        <p:spPr>
          <a:xfrm>
            <a:off x="7344474" y="5747722"/>
            <a:ext cx="31614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6</a:t>
            </a:r>
            <a:r>
              <a:rPr lang="zh-CN" altLang="en-US" sz="1600" dirty="0"/>
              <a:t>）人力夯实要按一定方向进行</a:t>
            </a:r>
          </a:p>
        </p:txBody>
      </p:sp>
      <p:sp>
        <p:nvSpPr>
          <p:cNvPr id="46" name="矩形 45"/>
          <p:cNvSpPr/>
          <p:nvPr/>
        </p:nvSpPr>
        <p:spPr>
          <a:xfrm>
            <a:off x="7372121" y="5973879"/>
            <a:ext cx="47543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7</a:t>
            </a:r>
            <a:r>
              <a:rPr lang="zh-CN" altLang="en-US" sz="1600" dirty="0"/>
              <a:t>）冬期填方每层铺土厚度应比常温施工时减少</a:t>
            </a:r>
            <a:r>
              <a:rPr lang="en-US" altLang="zh-CN" sz="1600" dirty="0"/>
              <a:t>20% </a:t>
            </a:r>
            <a:r>
              <a:rPr lang="zh-CN" altLang="en-US" sz="1600" dirty="0"/>
              <a:t>～ </a:t>
            </a:r>
            <a:r>
              <a:rPr lang="en-US" altLang="zh-CN" sz="1600" dirty="0"/>
              <a:t>30%</a:t>
            </a:r>
            <a:r>
              <a:rPr lang="zh-CN" altLang="en-US" sz="1600" dirty="0"/>
              <a:t>，预留沉陷量应比</a:t>
            </a:r>
            <a:r>
              <a:rPr lang="zh-CN" altLang="en-US" sz="1600" dirty="0" smtClean="0"/>
              <a:t>常温</a:t>
            </a:r>
            <a:r>
              <a:rPr lang="zh-CN" altLang="en-US" sz="1600" dirty="0"/>
              <a:t>施工时适当增加</a:t>
            </a:r>
          </a:p>
        </p:txBody>
      </p:sp>
    </p:spTree>
    <p:extLst>
      <p:ext uri="{BB962C8B-B14F-4D97-AF65-F5344CB8AC3E}">
        <p14:creationId xmlns:p14="http://schemas.microsoft.com/office/powerpoint/2010/main" val="308076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6917278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七、土方工程质量标准与安全技术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2179" y="1312460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（一）土方施工的质量标准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395180"/>
              </p:ext>
            </p:extLst>
          </p:nvPr>
        </p:nvGraphicFramePr>
        <p:xfrm>
          <a:off x="609601" y="1696963"/>
          <a:ext cx="10972798" cy="4492774"/>
        </p:xfrm>
        <a:graphic>
          <a:graphicData uri="http://schemas.openxmlformats.org/drawingml/2006/table">
            <a:tbl>
              <a:tblPr/>
              <a:tblGrid>
                <a:gridCol w="758120">
                  <a:extLst>
                    <a:ext uri="{9D8B030D-6E8A-4147-A177-3AD203B41FA5}">
                      <a16:colId xmlns:a16="http://schemas.microsoft.com/office/drawing/2014/main" val="3652788558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1203621175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4271411437"/>
                    </a:ext>
                  </a:extLst>
                </a:gridCol>
                <a:gridCol w="1868701">
                  <a:extLst>
                    <a:ext uri="{9D8B030D-6E8A-4147-A177-3AD203B41FA5}">
                      <a16:colId xmlns:a16="http://schemas.microsoft.com/office/drawing/2014/main" val="924706259"/>
                    </a:ext>
                  </a:extLst>
                </a:gridCol>
                <a:gridCol w="758120">
                  <a:extLst>
                    <a:ext uri="{9D8B030D-6E8A-4147-A177-3AD203B41FA5}">
                      <a16:colId xmlns:a16="http://schemas.microsoft.com/office/drawing/2014/main" val="407206944"/>
                    </a:ext>
                  </a:extLst>
                </a:gridCol>
                <a:gridCol w="758120">
                  <a:extLst>
                    <a:ext uri="{9D8B030D-6E8A-4147-A177-3AD203B41FA5}">
                      <a16:colId xmlns:a16="http://schemas.microsoft.com/office/drawing/2014/main" val="2039225881"/>
                    </a:ext>
                  </a:extLst>
                </a:gridCol>
                <a:gridCol w="764771">
                  <a:extLst>
                    <a:ext uri="{9D8B030D-6E8A-4147-A177-3AD203B41FA5}">
                      <a16:colId xmlns:a16="http://schemas.microsoft.com/office/drawing/2014/main" val="2067338589"/>
                    </a:ext>
                  </a:extLst>
                </a:gridCol>
                <a:gridCol w="1868701">
                  <a:extLst>
                    <a:ext uri="{9D8B030D-6E8A-4147-A177-3AD203B41FA5}">
                      <a16:colId xmlns:a16="http://schemas.microsoft.com/office/drawing/2014/main" val="2853617274"/>
                    </a:ext>
                  </a:extLst>
                </a:gridCol>
                <a:gridCol w="1868701">
                  <a:extLst>
                    <a:ext uri="{9D8B030D-6E8A-4147-A177-3AD203B41FA5}">
                      <a16:colId xmlns:a16="http://schemas.microsoft.com/office/drawing/2014/main" val="4213731070"/>
                    </a:ext>
                  </a:extLst>
                </a:gridCol>
              </a:tblGrid>
              <a:tr h="385205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土方开挖的质量标准</a:t>
                      </a:r>
                    </a:p>
                  </a:txBody>
                  <a:tcPr marL="7232" marR="7232" marT="72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4353723"/>
                  </a:ext>
                </a:extLst>
              </a:tr>
              <a:tr h="316746">
                <a:tc rowSpan="3"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项序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项目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允许偏差或允许值</a:t>
                      </a:r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(mm)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检验方法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7900691"/>
                  </a:ext>
                </a:extLst>
              </a:tr>
              <a:tr h="414132"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柱基</a:t>
                      </a:r>
                      <a:b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基坑</a:t>
                      </a:r>
                      <a:b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基槽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挖方场地平整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管沟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地</a:t>
                      </a:r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路</a:t>
                      </a:r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面基层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7178567"/>
                  </a:ext>
                </a:extLst>
              </a:tr>
              <a:tr h="490305"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人工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机械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9265398"/>
                  </a:ext>
                </a:extLst>
              </a:tr>
              <a:tr h="31674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控</a:t>
                      </a:r>
                      <a:b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</a:t>
                      </a:r>
                      <a:b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目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标高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- 50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士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30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士</a:t>
                      </a:r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50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</a:t>
                      </a:r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50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- 50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水准仪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3359819"/>
                  </a:ext>
                </a:extLst>
              </a:tr>
              <a:tr h="81187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长度、宽度</a:t>
                      </a:r>
                      <a:b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|(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由设计中心</a:t>
                      </a:r>
                      <a:b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线向两边量</a:t>
                      </a:r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+ 200</a:t>
                      </a:r>
                      <a:b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</a:t>
                      </a:r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50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+ 300</a:t>
                      </a:r>
                      <a:b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- 100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+ 500</a:t>
                      </a:r>
                      <a:b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- 150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+ 100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经纬仪，用钢尺检查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4364323"/>
                  </a:ext>
                </a:extLst>
              </a:tr>
              <a:tr h="3109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边坡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按设计要求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观察或用坡度尺检查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7344360"/>
                  </a:ext>
                </a:extLst>
              </a:tr>
              <a:tr h="56599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一般</a:t>
                      </a:r>
                      <a:b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</a:t>
                      </a:r>
                      <a:b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目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表面平整度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</a:t>
                      </a:r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2m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靠尺和模型塞尺</a:t>
                      </a:r>
                      <a:b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检查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5955782"/>
                  </a:ext>
                </a:extLst>
              </a:tr>
              <a:tr h="4956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基底土性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按设计要求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观察或土样分析</a:t>
                      </a:r>
                    </a:p>
                  </a:txBody>
                  <a:tcPr marL="7232" marR="7232" marT="72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9445460"/>
                  </a:ext>
                </a:extLst>
              </a:tr>
              <a:tr h="385205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注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: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地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路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面基层的偏差只适用于直接在挖、填方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上做地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路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面的基层。</a:t>
                      </a:r>
                    </a:p>
                  </a:txBody>
                  <a:tcPr marL="7232" marR="7232" marT="723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66348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726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6917278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七、土方工程质量标准与安全技术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2179" y="1312460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（一）土方施工的质量标准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192992"/>
              </p:ext>
            </p:extLst>
          </p:nvPr>
        </p:nvGraphicFramePr>
        <p:xfrm>
          <a:off x="609600" y="1829752"/>
          <a:ext cx="10972801" cy="4473418"/>
        </p:xfrm>
        <a:graphic>
          <a:graphicData uri="http://schemas.openxmlformats.org/drawingml/2006/table">
            <a:tbl>
              <a:tblPr/>
              <a:tblGrid>
                <a:gridCol w="801402">
                  <a:extLst>
                    <a:ext uri="{9D8B030D-6E8A-4147-A177-3AD203B41FA5}">
                      <a16:colId xmlns:a16="http://schemas.microsoft.com/office/drawing/2014/main" val="2021638285"/>
                    </a:ext>
                  </a:extLst>
                </a:gridCol>
                <a:gridCol w="1500225">
                  <a:extLst>
                    <a:ext uri="{9D8B030D-6E8A-4147-A177-3AD203B41FA5}">
                      <a16:colId xmlns:a16="http://schemas.microsoft.com/office/drawing/2014/main" val="3896823957"/>
                    </a:ext>
                  </a:extLst>
                </a:gridCol>
                <a:gridCol w="1500225">
                  <a:extLst>
                    <a:ext uri="{9D8B030D-6E8A-4147-A177-3AD203B41FA5}">
                      <a16:colId xmlns:a16="http://schemas.microsoft.com/office/drawing/2014/main" val="363960049"/>
                    </a:ext>
                  </a:extLst>
                </a:gridCol>
                <a:gridCol w="1724618">
                  <a:extLst>
                    <a:ext uri="{9D8B030D-6E8A-4147-A177-3AD203B41FA5}">
                      <a16:colId xmlns:a16="http://schemas.microsoft.com/office/drawing/2014/main" val="1704818316"/>
                    </a:ext>
                  </a:extLst>
                </a:gridCol>
                <a:gridCol w="628300">
                  <a:extLst>
                    <a:ext uri="{9D8B030D-6E8A-4147-A177-3AD203B41FA5}">
                      <a16:colId xmlns:a16="http://schemas.microsoft.com/office/drawing/2014/main" val="82465522"/>
                    </a:ext>
                  </a:extLst>
                </a:gridCol>
                <a:gridCol w="629903">
                  <a:extLst>
                    <a:ext uri="{9D8B030D-6E8A-4147-A177-3AD203B41FA5}">
                      <a16:colId xmlns:a16="http://schemas.microsoft.com/office/drawing/2014/main" val="3571628079"/>
                    </a:ext>
                  </a:extLst>
                </a:gridCol>
                <a:gridCol w="737290">
                  <a:extLst>
                    <a:ext uri="{9D8B030D-6E8A-4147-A177-3AD203B41FA5}">
                      <a16:colId xmlns:a16="http://schemas.microsoft.com/office/drawing/2014/main" val="2928595393"/>
                    </a:ext>
                  </a:extLst>
                </a:gridCol>
                <a:gridCol w="1724618">
                  <a:extLst>
                    <a:ext uri="{9D8B030D-6E8A-4147-A177-3AD203B41FA5}">
                      <a16:colId xmlns:a16="http://schemas.microsoft.com/office/drawing/2014/main" val="758690514"/>
                    </a:ext>
                  </a:extLst>
                </a:gridCol>
                <a:gridCol w="1726220">
                  <a:extLst>
                    <a:ext uri="{9D8B030D-6E8A-4147-A177-3AD203B41FA5}">
                      <a16:colId xmlns:a16="http://schemas.microsoft.com/office/drawing/2014/main" val="689615617"/>
                    </a:ext>
                  </a:extLst>
                </a:gridCol>
              </a:tblGrid>
              <a:tr h="380524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填土工程 质量检验标准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185592"/>
                  </a:ext>
                </a:extLst>
              </a:tr>
              <a:tr h="362903">
                <a:tc rowSpan="3"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项序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项目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允许偏差或允许值</a:t>
                      </a:r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 mm)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检验方法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704176"/>
                  </a:ext>
                </a:extLst>
              </a:tr>
              <a:tr h="375285"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柱基</a:t>
                      </a:r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b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基坑</a:t>
                      </a:r>
                      <a:b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基槽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挖方场地平整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管沟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地</a:t>
                      </a:r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路</a:t>
                      </a:r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面基层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1770111"/>
                  </a:ext>
                </a:extLst>
              </a:tr>
              <a:tr h="592931"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人工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机械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0324445"/>
                  </a:ext>
                </a:extLst>
              </a:tr>
              <a:tr h="70199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主</a:t>
                      </a:r>
                      <a:b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控</a:t>
                      </a:r>
                      <a:b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</a:t>
                      </a:r>
                      <a:b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目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标高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-50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士</a:t>
                      </a:r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30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土</a:t>
                      </a:r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50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- 50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- 50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水准仪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2878166"/>
                  </a:ext>
                </a:extLst>
              </a:tr>
              <a:tr h="55578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分层压实系数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按设计要求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按规定方法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8338143"/>
                  </a:ext>
                </a:extLst>
              </a:tr>
              <a:tr h="36814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一般</a:t>
                      </a:r>
                      <a:b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</a:t>
                      </a:r>
                      <a:b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目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回填土料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按设计要求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取样检查或直观鉴别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1597301"/>
                  </a:ext>
                </a:extLst>
              </a:tr>
              <a:tr h="3752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分层厚度及含水量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按设计要求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水准仪及抽样检查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6299225"/>
                  </a:ext>
                </a:extLst>
              </a:tr>
              <a:tr h="5143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表面平整度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30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用靠尺或水准仪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23929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900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81">
            <a:extLst>
              <a:ext uri="{FF2B5EF4-FFF2-40B4-BE49-F238E27FC236}">
                <a16:creationId xmlns:a16="http://schemas.microsoft.com/office/drawing/2014/main" id="{4B391F34-5FB8-4FEF-B2D7-82308918CD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632" y="2107172"/>
            <a:ext cx="3613084" cy="3613084"/>
          </a:xfrm>
          <a:prstGeom prst="rect">
            <a:avLst/>
          </a:prstGeom>
        </p:spPr>
      </p:pic>
      <p:sp>
        <p:nvSpPr>
          <p:cNvPr id="29" name="TextBox 8">
            <a:extLst>
              <a:ext uri="{FF2B5EF4-FFF2-40B4-BE49-F238E27FC236}">
                <a16:creationId xmlns:a16="http://schemas.microsoft.com/office/drawing/2014/main" id="{79E89BD0-4B87-449B-BEB4-3C6323DF0AB5}"/>
              </a:ext>
            </a:extLst>
          </p:cNvPr>
          <p:cNvSpPr txBox="1"/>
          <p:nvPr/>
        </p:nvSpPr>
        <p:spPr>
          <a:xfrm>
            <a:off x="871182" y="1638602"/>
            <a:ext cx="7125662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（</a:t>
            </a:r>
            <a:r>
              <a:rPr lang="en-US" altLang="zh-CN" sz="1400" dirty="0"/>
              <a:t>1</a:t>
            </a:r>
            <a:r>
              <a:rPr lang="zh-CN" altLang="en-US" sz="1400" dirty="0"/>
              <a:t>）基坑开挖时，两人操作间距应大于</a:t>
            </a:r>
            <a:r>
              <a:rPr lang="en-US" altLang="zh-CN" sz="1400" dirty="0"/>
              <a:t>2.5m</a:t>
            </a:r>
            <a:r>
              <a:rPr lang="zh-CN" altLang="en-US" sz="1400" dirty="0"/>
              <a:t>，多台机械开挖，挖土机间距应</a:t>
            </a:r>
            <a:r>
              <a:rPr lang="zh-CN" altLang="en-US" sz="1400" dirty="0" smtClean="0"/>
              <a:t>大于</a:t>
            </a:r>
            <a:r>
              <a:rPr lang="en-US" altLang="zh-CN" sz="1400" dirty="0" smtClean="0"/>
              <a:t>10m</a:t>
            </a:r>
            <a:r>
              <a:rPr lang="zh-CN" altLang="en-US" sz="1400" dirty="0"/>
              <a:t>。挖土应由上而下，逐层进行，严禁采选挖空底脚（挖神仙土）的施工方法。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（</a:t>
            </a:r>
            <a:r>
              <a:rPr lang="en-US" altLang="zh-CN" sz="1400" dirty="0"/>
              <a:t>2</a:t>
            </a:r>
            <a:r>
              <a:rPr lang="zh-CN" altLang="en-US" sz="1400" dirty="0"/>
              <a:t>）基坑开挖应严格按要求放坡。操作时应随时注意土壁变动情况，如发现有</a:t>
            </a:r>
            <a:r>
              <a:rPr lang="zh-CN" altLang="en-US" sz="1400" dirty="0" smtClean="0"/>
              <a:t>裂纹或</a:t>
            </a:r>
            <a:r>
              <a:rPr lang="zh-CN" altLang="en-US" sz="1400" dirty="0"/>
              <a:t>部分坍塌现象，应及时进行支撑或放坡，并注意支撑的稳固和土壁的变化。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（</a:t>
            </a:r>
            <a:r>
              <a:rPr lang="en-US" altLang="zh-CN" sz="1400" dirty="0"/>
              <a:t>3</a:t>
            </a:r>
            <a:r>
              <a:rPr lang="zh-CN" altLang="en-US" sz="1400" dirty="0"/>
              <a:t>）基坑（槽）挖土深度超过</a:t>
            </a:r>
            <a:r>
              <a:rPr lang="en-US" altLang="zh-CN" sz="1400" dirty="0"/>
              <a:t>3m </a:t>
            </a:r>
            <a:r>
              <a:rPr lang="zh-CN" altLang="en-US" sz="1400" dirty="0"/>
              <a:t>以上，使用吊装设备吊土时，起吊后，坑内操作</a:t>
            </a:r>
            <a:r>
              <a:rPr lang="zh-CN" altLang="en-US" sz="1400" dirty="0" smtClean="0"/>
              <a:t>人员</a:t>
            </a:r>
            <a:r>
              <a:rPr lang="zh-CN" altLang="en-US" sz="1400" dirty="0"/>
              <a:t>应立即离开吊点的垂直下方，起吊设备距坑边一般不得少于</a:t>
            </a:r>
            <a:r>
              <a:rPr lang="en-US" altLang="zh-CN" sz="1400" dirty="0"/>
              <a:t>1.5m</a:t>
            </a:r>
            <a:r>
              <a:rPr lang="zh-CN" altLang="en-US" sz="1400" dirty="0"/>
              <a:t>，坑内人员应戴</a:t>
            </a:r>
            <a:r>
              <a:rPr lang="zh-CN" altLang="en-US" sz="1400" dirty="0" smtClean="0"/>
              <a:t>安全帽</a:t>
            </a:r>
            <a:r>
              <a:rPr lang="zh-CN" altLang="en-US" sz="1400" dirty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/>
              <a:t>（</a:t>
            </a:r>
            <a:r>
              <a:rPr lang="en-US" altLang="zh-CN" sz="1400" dirty="0"/>
              <a:t>4</a:t>
            </a:r>
            <a:r>
              <a:rPr lang="zh-CN" altLang="en-US" sz="1400" dirty="0"/>
              <a:t>）用手推车运土，应先铺好道路。卸土回填，不得放手让车自动翻转。用翻斗</a:t>
            </a:r>
            <a:r>
              <a:rPr lang="zh-CN" altLang="en-US" sz="1400" dirty="0" smtClean="0"/>
              <a:t>汽车</a:t>
            </a:r>
            <a:r>
              <a:rPr lang="zh-CN" altLang="en-US" sz="1400" dirty="0"/>
              <a:t>运土，运输道路的坡度、转弯半径应符合有关安全规定。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（</a:t>
            </a:r>
            <a:r>
              <a:rPr lang="en-US" altLang="zh-CN" sz="1400" dirty="0"/>
              <a:t>5</a:t>
            </a:r>
            <a:r>
              <a:rPr lang="zh-CN" altLang="en-US" sz="1400" dirty="0"/>
              <a:t>）深基坑上下应先挖好阶梯或设置靠梯，或开斜坡道，采取防滑措施，禁止</a:t>
            </a:r>
            <a:r>
              <a:rPr lang="zh-CN" altLang="en-US" sz="1400" dirty="0" smtClean="0"/>
              <a:t>踩踏支撑</a:t>
            </a:r>
            <a:r>
              <a:rPr lang="zh-CN" altLang="en-US" sz="1400" dirty="0"/>
              <a:t>上下。坑四周应设安全栏杆或悬挂危险标志。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（</a:t>
            </a:r>
            <a:r>
              <a:rPr lang="en-US" altLang="zh-CN" sz="1400" dirty="0"/>
              <a:t>6</a:t>
            </a:r>
            <a:r>
              <a:rPr lang="zh-CN" altLang="en-US" sz="1400" dirty="0"/>
              <a:t>）基坑（槽）设置的支撑应经常检查是否有松动变形等不安全的迹象，特别是</a:t>
            </a:r>
            <a:r>
              <a:rPr lang="zh-CN" altLang="en-US" sz="1400" dirty="0" smtClean="0"/>
              <a:t>雨后</a:t>
            </a:r>
            <a:r>
              <a:rPr lang="zh-CN" altLang="en-US" sz="1400" dirty="0"/>
              <a:t>更应加强检查。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（</a:t>
            </a:r>
            <a:r>
              <a:rPr lang="en-US" altLang="zh-CN" sz="1400" dirty="0"/>
              <a:t>7</a:t>
            </a:r>
            <a:r>
              <a:rPr lang="zh-CN" altLang="en-US" sz="1400" dirty="0"/>
              <a:t>）基坑（槽）沟边</a:t>
            </a:r>
            <a:r>
              <a:rPr lang="en-US" altLang="zh-CN" sz="1400" dirty="0"/>
              <a:t>1m </a:t>
            </a:r>
            <a:r>
              <a:rPr lang="zh-CN" altLang="en-US" sz="1400" dirty="0"/>
              <a:t>以内不得堆土、堆料和停放机具，</a:t>
            </a:r>
            <a:r>
              <a:rPr lang="en-US" altLang="zh-CN" sz="1400" dirty="0"/>
              <a:t>1m </a:t>
            </a:r>
            <a:r>
              <a:rPr lang="zh-CN" altLang="en-US" sz="1400" dirty="0"/>
              <a:t>以外堆土，其高度</a:t>
            </a:r>
            <a:r>
              <a:rPr lang="zh-CN" altLang="en-US" sz="1400" dirty="0" smtClean="0"/>
              <a:t>不宜</a:t>
            </a:r>
            <a:r>
              <a:rPr lang="zh-CN" altLang="en-US" sz="1400" dirty="0"/>
              <a:t>超过</a:t>
            </a:r>
            <a:r>
              <a:rPr lang="en-US" altLang="zh-CN" sz="1400" dirty="0"/>
              <a:t>1.5m</a:t>
            </a:r>
            <a:r>
              <a:rPr lang="zh-CN" altLang="en-US" sz="1400" dirty="0"/>
              <a:t>；坑（槽）、沟与附近建筑物的距离不得小于</a:t>
            </a:r>
            <a:r>
              <a:rPr lang="en-US" altLang="zh-CN" sz="1400" dirty="0"/>
              <a:t>1.5m</a:t>
            </a:r>
            <a:r>
              <a:rPr lang="zh-CN" altLang="en-US" sz="1400" dirty="0"/>
              <a:t>，危险时必须加固。</a:t>
            </a:r>
            <a:endParaRPr lang="zh-CN" altLang="zh-CN" sz="1400" kern="100" dirty="0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6917278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七、土方工程质量标准与安全技术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53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263705" y="2595333"/>
            <a:ext cx="8928295" cy="183110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88788" y="2875002"/>
            <a:ext cx="74721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</a:rPr>
              <a:t>深基坑工程施工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95702" y="415733"/>
            <a:ext cx="1806053" cy="218364"/>
            <a:chOff x="286603" y="204717"/>
            <a:chExt cx="1806053" cy="218364"/>
          </a:xfrm>
        </p:grpSpPr>
        <p:sp>
          <p:nvSpPr>
            <p:cNvPr id="12" name="椭圆 11"/>
            <p:cNvSpPr/>
            <p:nvPr/>
          </p:nvSpPr>
          <p:spPr>
            <a:xfrm>
              <a:off x="286603" y="204717"/>
              <a:ext cx="218364" cy="21836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815833" y="204717"/>
              <a:ext cx="218364" cy="218364"/>
            </a:xfrm>
            <a:prstGeom prst="ellipse">
              <a:avLst/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345063" y="204717"/>
              <a:ext cx="218364" cy="218364"/>
            </a:xfrm>
            <a:prstGeom prst="ellipse">
              <a:avLst/>
            </a:prstGeom>
            <a:solidFill>
              <a:srgbClr val="C0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874292" y="204717"/>
              <a:ext cx="218364" cy="218364"/>
            </a:xfrm>
            <a:prstGeom prst="ellipse">
              <a:avLst/>
            </a:prstGeom>
            <a:solidFill>
              <a:srgbClr val="C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82892" y="0"/>
            <a:ext cx="3026791" cy="6247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3</a:t>
            </a:r>
            <a:endParaRPr lang="zh-CN" altLang="en-US" sz="40000" dirty="0">
              <a:solidFill>
                <a:srgbClr val="C00000"/>
              </a:solidFill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25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/>
      <p:bldP spid="2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4224233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一、深基坑施工方案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30875" y="3334131"/>
            <a:ext cx="20055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深基坑施工方案</a:t>
            </a:r>
          </a:p>
        </p:txBody>
      </p:sp>
      <p:sp>
        <p:nvSpPr>
          <p:cNvPr id="18" name="左大括号 17"/>
          <p:cNvSpPr/>
          <p:nvPr/>
        </p:nvSpPr>
        <p:spPr>
          <a:xfrm>
            <a:off x="1614263" y="1959995"/>
            <a:ext cx="639309" cy="317121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974714" y="2167075"/>
            <a:ext cx="32912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（一）施工方案的主要内容</a:t>
            </a:r>
          </a:p>
        </p:txBody>
      </p:sp>
      <p:sp>
        <p:nvSpPr>
          <p:cNvPr id="20" name="矩形 19"/>
          <p:cNvSpPr/>
          <p:nvPr/>
        </p:nvSpPr>
        <p:spPr>
          <a:xfrm>
            <a:off x="1974714" y="4836724"/>
            <a:ext cx="56053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（二）深基坑工程专项施工方案编制和审核规定</a:t>
            </a:r>
          </a:p>
        </p:txBody>
      </p:sp>
      <p:sp>
        <p:nvSpPr>
          <p:cNvPr id="21" name="矩形 20"/>
          <p:cNvSpPr/>
          <p:nvPr/>
        </p:nvSpPr>
        <p:spPr>
          <a:xfrm>
            <a:off x="5827502" y="1144437"/>
            <a:ext cx="1704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）工程概况</a:t>
            </a:r>
          </a:p>
        </p:txBody>
      </p:sp>
      <p:sp>
        <p:nvSpPr>
          <p:cNvPr id="22" name="左大括号 21"/>
          <p:cNvSpPr/>
          <p:nvPr/>
        </p:nvSpPr>
        <p:spPr>
          <a:xfrm>
            <a:off x="4826808" y="1274000"/>
            <a:ext cx="543200" cy="218239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827502" y="1374339"/>
            <a:ext cx="51667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）周边环境情况及工程地质、水文地质情况。</a:t>
            </a:r>
          </a:p>
        </p:txBody>
      </p:sp>
      <p:sp>
        <p:nvSpPr>
          <p:cNvPr id="24" name="矩形 23"/>
          <p:cNvSpPr/>
          <p:nvPr/>
        </p:nvSpPr>
        <p:spPr>
          <a:xfrm>
            <a:off x="5827502" y="1635949"/>
            <a:ext cx="51667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）深基坑工程设计方案应已通过专家论证审查</a:t>
            </a:r>
          </a:p>
        </p:txBody>
      </p:sp>
      <p:sp>
        <p:nvSpPr>
          <p:cNvPr id="25" name="矩形 24"/>
          <p:cNvSpPr/>
          <p:nvPr/>
        </p:nvSpPr>
        <p:spPr>
          <a:xfrm>
            <a:off x="5827502" y="1890850"/>
            <a:ext cx="37818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）工程实施目标管理和施工部署</a:t>
            </a:r>
          </a:p>
        </p:txBody>
      </p:sp>
      <p:sp>
        <p:nvSpPr>
          <p:cNvPr id="26" name="矩形 25"/>
          <p:cNvSpPr/>
          <p:nvPr/>
        </p:nvSpPr>
        <p:spPr>
          <a:xfrm>
            <a:off x="5827502" y="2115093"/>
            <a:ext cx="60901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）施工准备包括施工机械、主要材料设备、劳动力组织</a:t>
            </a:r>
          </a:p>
        </p:txBody>
      </p:sp>
      <p:sp>
        <p:nvSpPr>
          <p:cNvPr id="27" name="矩形 26"/>
          <p:cNvSpPr/>
          <p:nvPr/>
        </p:nvSpPr>
        <p:spPr>
          <a:xfrm>
            <a:off x="5837864" y="2351741"/>
            <a:ext cx="37818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）主要施工方法及质量保障措施</a:t>
            </a:r>
          </a:p>
        </p:txBody>
      </p:sp>
      <p:sp>
        <p:nvSpPr>
          <p:cNvPr id="28" name="矩形 27"/>
          <p:cNvSpPr/>
          <p:nvPr/>
        </p:nvSpPr>
        <p:spPr>
          <a:xfrm>
            <a:off x="5837864" y="2613303"/>
            <a:ext cx="37818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7</a:t>
            </a:r>
            <a:r>
              <a:rPr lang="zh-CN" altLang="en-US" dirty="0"/>
              <a:t>）施工进度计划及工期保证措施</a:t>
            </a:r>
          </a:p>
        </p:txBody>
      </p:sp>
      <p:sp>
        <p:nvSpPr>
          <p:cNvPr id="30" name="矩形 29"/>
          <p:cNvSpPr/>
          <p:nvPr/>
        </p:nvSpPr>
        <p:spPr>
          <a:xfrm>
            <a:off x="5837864" y="2858534"/>
            <a:ext cx="33201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/>
              <a:t>（</a:t>
            </a:r>
            <a:r>
              <a:rPr lang="en-US" altLang="zh-CN" dirty="0"/>
              <a:t>8</a:t>
            </a:r>
            <a:r>
              <a:rPr lang="zh-CN" altLang="en-US" dirty="0"/>
              <a:t>）施工监测及应急抢险措施</a:t>
            </a:r>
          </a:p>
        </p:txBody>
      </p:sp>
      <p:sp>
        <p:nvSpPr>
          <p:cNvPr id="31" name="矩形 30"/>
          <p:cNvSpPr/>
          <p:nvPr/>
        </p:nvSpPr>
        <p:spPr>
          <a:xfrm>
            <a:off x="5837864" y="3098154"/>
            <a:ext cx="35509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9</a:t>
            </a:r>
            <a:r>
              <a:rPr lang="zh-CN" altLang="en-US" dirty="0"/>
              <a:t>）其他的技术与管理组织措施</a:t>
            </a:r>
          </a:p>
        </p:txBody>
      </p:sp>
      <p:sp>
        <p:nvSpPr>
          <p:cNvPr id="32" name="矩形 31"/>
          <p:cNvSpPr/>
          <p:nvPr/>
        </p:nvSpPr>
        <p:spPr>
          <a:xfrm>
            <a:off x="5827502" y="3302710"/>
            <a:ext cx="3678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10</a:t>
            </a:r>
            <a:r>
              <a:rPr lang="zh-CN" altLang="en-US" dirty="0"/>
              <a:t>）其他所应附的详细专项方案</a:t>
            </a:r>
          </a:p>
        </p:txBody>
      </p:sp>
      <p:sp>
        <p:nvSpPr>
          <p:cNvPr id="33" name="矩形 32"/>
          <p:cNvSpPr/>
          <p:nvPr/>
        </p:nvSpPr>
        <p:spPr>
          <a:xfrm>
            <a:off x="6794369" y="3621374"/>
            <a:ext cx="53976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）专项施工方案应当由施工总承包单位组织编制</a:t>
            </a:r>
          </a:p>
        </p:txBody>
      </p:sp>
      <p:sp>
        <p:nvSpPr>
          <p:cNvPr id="34" name="矩形 33"/>
          <p:cNvSpPr/>
          <p:nvPr/>
        </p:nvSpPr>
        <p:spPr>
          <a:xfrm>
            <a:off x="6782550" y="3935228"/>
            <a:ext cx="53976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）施工单位应组织专家对专项施工方案进行论证</a:t>
            </a:r>
          </a:p>
        </p:txBody>
      </p:sp>
      <p:sp>
        <p:nvSpPr>
          <p:cNvPr id="35" name="矩形 34"/>
          <p:cNvSpPr/>
          <p:nvPr/>
        </p:nvSpPr>
        <p:spPr>
          <a:xfrm>
            <a:off x="6794369" y="4229716"/>
            <a:ext cx="53858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）专项施工方案</a:t>
            </a:r>
            <a:r>
              <a:rPr lang="zh-CN" altLang="en-US" dirty="0" smtClean="0"/>
              <a:t>应当专业</a:t>
            </a:r>
            <a:r>
              <a:rPr lang="zh-CN" altLang="en-US" dirty="0"/>
              <a:t>技术人员进行审核</a:t>
            </a:r>
          </a:p>
        </p:txBody>
      </p:sp>
      <p:sp>
        <p:nvSpPr>
          <p:cNvPr id="36" name="矩形 35"/>
          <p:cNvSpPr/>
          <p:nvPr/>
        </p:nvSpPr>
        <p:spPr>
          <a:xfrm>
            <a:off x="6794369" y="4490327"/>
            <a:ext cx="53265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）施工单位应当根据论证报告修改完善专项</a:t>
            </a:r>
            <a:r>
              <a:rPr lang="zh-CN" altLang="en-US" dirty="0" smtClean="0"/>
              <a:t>施  工</a:t>
            </a:r>
            <a:r>
              <a:rPr lang="zh-CN" altLang="en-US" dirty="0"/>
              <a:t>方案</a:t>
            </a:r>
            <a:r>
              <a:rPr lang="zh-CN" altLang="en-US" dirty="0" smtClean="0"/>
              <a:t>，组织</a:t>
            </a:r>
            <a:r>
              <a:rPr lang="zh-CN" altLang="en-US" dirty="0"/>
              <a:t>实施</a:t>
            </a:r>
          </a:p>
        </p:txBody>
      </p:sp>
      <p:sp>
        <p:nvSpPr>
          <p:cNvPr id="37" name="矩形 36"/>
          <p:cNvSpPr/>
          <p:nvPr/>
        </p:nvSpPr>
        <p:spPr>
          <a:xfrm>
            <a:off x="6782550" y="5010777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）专项施工方案经论证后</a:t>
            </a:r>
            <a:r>
              <a:rPr lang="zh-CN" altLang="en-US" dirty="0" smtClean="0"/>
              <a:t>需重大</a:t>
            </a:r>
            <a:r>
              <a:rPr lang="zh-CN" altLang="en-US" dirty="0"/>
              <a:t>修改</a:t>
            </a:r>
            <a:r>
              <a:rPr lang="zh-CN" altLang="en-US" dirty="0" smtClean="0"/>
              <a:t>的重新论证</a:t>
            </a:r>
            <a:r>
              <a:rPr lang="zh-CN" altLang="en-US" dirty="0"/>
              <a:t>。</a:t>
            </a:r>
          </a:p>
        </p:txBody>
      </p:sp>
      <p:sp>
        <p:nvSpPr>
          <p:cNvPr id="38" name="矩形 37"/>
          <p:cNvSpPr/>
          <p:nvPr/>
        </p:nvSpPr>
        <p:spPr>
          <a:xfrm>
            <a:off x="6782550" y="526591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）专项方案实施</a:t>
            </a:r>
            <a:r>
              <a:rPr lang="zh-CN" altLang="en-US" dirty="0" smtClean="0"/>
              <a:t>前进行</a:t>
            </a:r>
            <a:r>
              <a:rPr lang="zh-CN" altLang="en-US" dirty="0"/>
              <a:t>安全技术交底。</a:t>
            </a:r>
          </a:p>
        </p:txBody>
      </p:sp>
      <p:sp>
        <p:nvSpPr>
          <p:cNvPr id="39" name="矩形 38"/>
          <p:cNvSpPr/>
          <p:nvPr/>
        </p:nvSpPr>
        <p:spPr>
          <a:xfrm>
            <a:off x="6774711" y="5528183"/>
            <a:ext cx="51667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（</a:t>
            </a:r>
            <a:r>
              <a:rPr lang="en-US" altLang="zh-CN" dirty="0" smtClean="0"/>
              <a:t>7</a:t>
            </a:r>
            <a:r>
              <a:rPr lang="zh-CN" altLang="en-US" dirty="0" smtClean="0"/>
              <a:t>）施工</a:t>
            </a:r>
            <a:r>
              <a:rPr lang="zh-CN" altLang="en-US" dirty="0"/>
              <a:t>单位技术负责人应当定期</a:t>
            </a:r>
            <a:r>
              <a:rPr lang="zh-CN" altLang="en-US" dirty="0" smtClean="0"/>
              <a:t>巡查实施</a:t>
            </a:r>
            <a:r>
              <a:rPr lang="zh-CN" altLang="en-US" dirty="0"/>
              <a:t>情况</a:t>
            </a:r>
          </a:p>
        </p:txBody>
      </p:sp>
      <p:sp>
        <p:nvSpPr>
          <p:cNvPr id="40" name="矩形 39"/>
          <p:cNvSpPr/>
          <p:nvPr/>
        </p:nvSpPr>
        <p:spPr>
          <a:xfrm>
            <a:off x="6774711" y="5798737"/>
            <a:ext cx="53461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/>
              <a:t>（</a:t>
            </a:r>
            <a:r>
              <a:rPr lang="en-US" altLang="zh-CN" dirty="0"/>
              <a:t>8</a:t>
            </a:r>
            <a:r>
              <a:rPr lang="zh-CN" altLang="en-US" dirty="0"/>
              <a:t>）监理单位要按监理方案实施细则对专项方案实施情况进行现场监理</a:t>
            </a:r>
          </a:p>
        </p:txBody>
      </p:sp>
      <p:sp>
        <p:nvSpPr>
          <p:cNvPr id="41" name="左大括号 40"/>
          <p:cNvSpPr/>
          <p:nvPr/>
        </p:nvSpPr>
        <p:spPr>
          <a:xfrm>
            <a:off x="6774711" y="3822970"/>
            <a:ext cx="238932" cy="245137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77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3775393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二、深基坑降排水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80912" y="326276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深基坑降排水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3675474" y="2290380"/>
            <a:ext cx="350196" cy="226654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0572" y="2153267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（一）集水坑降水法</a:t>
            </a:r>
          </a:p>
        </p:txBody>
      </p:sp>
      <p:sp>
        <p:nvSpPr>
          <p:cNvPr id="5" name="矩形 4"/>
          <p:cNvSpPr/>
          <p:nvPr/>
        </p:nvSpPr>
        <p:spPr>
          <a:xfrm>
            <a:off x="6287828" y="1743670"/>
            <a:ext cx="15872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1. </a:t>
            </a:r>
            <a:r>
              <a:rPr lang="zh-CN" altLang="en-US" dirty="0"/>
              <a:t>集水坑设置</a:t>
            </a:r>
          </a:p>
        </p:txBody>
      </p:sp>
      <p:sp>
        <p:nvSpPr>
          <p:cNvPr id="6" name="矩形 5"/>
          <p:cNvSpPr/>
          <p:nvPr/>
        </p:nvSpPr>
        <p:spPr>
          <a:xfrm>
            <a:off x="6287828" y="2535618"/>
            <a:ext cx="1358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水泵选用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5891071" y="1928336"/>
            <a:ext cx="396757" cy="88399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59746" y="432595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（二）井点降水法</a:t>
            </a:r>
          </a:p>
        </p:txBody>
      </p:sp>
      <p:sp>
        <p:nvSpPr>
          <p:cNvPr id="18" name="左大括号 17"/>
          <p:cNvSpPr/>
          <p:nvPr/>
        </p:nvSpPr>
        <p:spPr>
          <a:xfrm>
            <a:off x="5822977" y="3535520"/>
            <a:ext cx="464851" cy="204280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287828" y="3367832"/>
            <a:ext cx="1356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1. </a:t>
            </a:r>
            <a:r>
              <a:rPr lang="zh-CN" altLang="en-US" dirty="0"/>
              <a:t>轻型井点</a:t>
            </a:r>
          </a:p>
        </p:txBody>
      </p:sp>
      <p:sp>
        <p:nvSpPr>
          <p:cNvPr id="29" name="矩形 28"/>
          <p:cNvSpPr/>
          <p:nvPr/>
        </p:nvSpPr>
        <p:spPr>
          <a:xfrm>
            <a:off x="6286226" y="3998402"/>
            <a:ext cx="1358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管井井点</a:t>
            </a:r>
          </a:p>
        </p:txBody>
      </p:sp>
      <p:sp>
        <p:nvSpPr>
          <p:cNvPr id="30" name="矩形 29"/>
          <p:cNvSpPr/>
          <p:nvPr/>
        </p:nvSpPr>
        <p:spPr>
          <a:xfrm>
            <a:off x="6286226" y="4587796"/>
            <a:ext cx="1358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3. </a:t>
            </a:r>
            <a:r>
              <a:rPr lang="zh-CN" altLang="en-US" dirty="0"/>
              <a:t>喷射井点</a:t>
            </a:r>
          </a:p>
        </p:txBody>
      </p:sp>
      <p:sp>
        <p:nvSpPr>
          <p:cNvPr id="31" name="矩形 30"/>
          <p:cNvSpPr/>
          <p:nvPr/>
        </p:nvSpPr>
        <p:spPr>
          <a:xfrm>
            <a:off x="6286226" y="5295745"/>
            <a:ext cx="1358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4. </a:t>
            </a:r>
            <a:r>
              <a:rPr lang="zh-CN" altLang="en-US" dirty="0"/>
              <a:t>电渗井点</a:t>
            </a:r>
          </a:p>
        </p:txBody>
      </p:sp>
    </p:spTree>
    <p:extLst>
      <p:ext uri="{BB962C8B-B14F-4D97-AF65-F5344CB8AC3E}">
        <p14:creationId xmlns:p14="http://schemas.microsoft.com/office/powerpoint/2010/main" val="41818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3775393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二、深基坑降排水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729460"/>
              </p:ext>
            </p:extLst>
          </p:nvPr>
        </p:nvGraphicFramePr>
        <p:xfrm>
          <a:off x="584579" y="1485204"/>
          <a:ext cx="10972801" cy="4134896"/>
        </p:xfrm>
        <a:graphic>
          <a:graphicData uri="http://schemas.openxmlformats.org/drawingml/2006/table">
            <a:tbl>
              <a:tblPr/>
              <a:tblGrid>
                <a:gridCol w="3652759">
                  <a:extLst>
                    <a:ext uri="{9D8B030D-6E8A-4147-A177-3AD203B41FA5}">
                      <a16:colId xmlns:a16="http://schemas.microsoft.com/office/drawing/2014/main" val="3630655920"/>
                    </a:ext>
                  </a:extLst>
                </a:gridCol>
                <a:gridCol w="3660021">
                  <a:extLst>
                    <a:ext uri="{9D8B030D-6E8A-4147-A177-3AD203B41FA5}">
                      <a16:colId xmlns:a16="http://schemas.microsoft.com/office/drawing/2014/main" val="1423359194"/>
                    </a:ext>
                  </a:extLst>
                </a:gridCol>
                <a:gridCol w="3660021">
                  <a:extLst>
                    <a:ext uri="{9D8B030D-6E8A-4147-A177-3AD203B41FA5}">
                      <a16:colId xmlns:a16="http://schemas.microsoft.com/office/drawing/2014/main" val="2492147423"/>
                    </a:ext>
                  </a:extLst>
                </a:gridCol>
              </a:tblGrid>
              <a:tr h="386905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降水类型及适用条件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264" marR="7264" marT="72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4194777"/>
                  </a:ext>
                </a:extLst>
              </a:tr>
              <a:tr h="53411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井点类别</a:t>
                      </a:r>
                    </a:p>
                  </a:txBody>
                  <a:tcPr marL="7264" marR="7264" marT="72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土的渗透系数</a:t>
                      </a:r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(m/d)</a:t>
                      </a:r>
                    </a:p>
                  </a:txBody>
                  <a:tcPr marL="7264" marR="7264" marT="72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降低水位深度</a:t>
                      </a:r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m)</a:t>
                      </a:r>
                    </a:p>
                  </a:txBody>
                  <a:tcPr marL="7264" marR="7264" marT="72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8986471"/>
                  </a:ext>
                </a:extLst>
              </a:tr>
              <a:tr h="53411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单层轻型井点</a:t>
                      </a:r>
                    </a:p>
                  </a:txBody>
                  <a:tcPr marL="7264" marR="7264" marT="72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 ~ 50</a:t>
                      </a:r>
                    </a:p>
                  </a:txBody>
                  <a:tcPr marL="7264" marR="7264" marT="72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3~6</a:t>
                      </a:r>
                    </a:p>
                  </a:txBody>
                  <a:tcPr marL="7264" marR="7264" marT="72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493585"/>
                  </a:ext>
                </a:extLst>
              </a:tr>
              <a:tr h="53411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多层轻型井点</a:t>
                      </a:r>
                    </a:p>
                  </a:txBody>
                  <a:tcPr marL="7264" marR="7264" marT="72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 ~ 50</a:t>
                      </a:r>
                    </a:p>
                  </a:txBody>
                  <a:tcPr marL="7264" marR="7264" marT="72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6~12</a:t>
                      </a:r>
                    </a:p>
                  </a:txBody>
                  <a:tcPr marL="7264" marR="7264" marT="72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2027977"/>
                  </a:ext>
                </a:extLst>
              </a:tr>
              <a:tr h="53411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电渗井点</a:t>
                      </a:r>
                    </a:p>
                  </a:txBody>
                  <a:tcPr marL="7264" marR="7264" marT="72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&lt; 0.1</a:t>
                      </a:r>
                    </a:p>
                  </a:txBody>
                  <a:tcPr marL="7264" marR="7264" marT="72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根据选用的井点确定</a:t>
                      </a:r>
                    </a:p>
                  </a:txBody>
                  <a:tcPr marL="7264" marR="7264" marT="72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0095136"/>
                  </a:ext>
                </a:extLst>
              </a:tr>
              <a:tr h="53411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管井井点</a:t>
                      </a:r>
                    </a:p>
                  </a:txBody>
                  <a:tcPr marL="7264" marR="7264" marT="72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20 ~ 200</a:t>
                      </a:r>
                    </a:p>
                  </a:txBody>
                  <a:tcPr marL="7264" marR="7264" marT="72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3~5</a:t>
                      </a:r>
                    </a:p>
                  </a:txBody>
                  <a:tcPr marL="7264" marR="7264" marT="72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1940996"/>
                  </a:ext>
                </a:extLst>
              </a:tr>
              <a:tr h="54331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喷射井点</a:t>
                      </a:r>
                    </a:p>
                  </a:txBody>
                  <a:tcPr marL="7264" marR="7264" marT="72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0.1~2</a:t>
                      </a:r>
                    </a:p>
                  </a:txBody>
                  <a:tcPr marL="7264" marR="7264" marT="72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8~ 20</a:t>
                      </a:r>
                    </a:p>
                  </a:txBody>
                  <a:tcPr marL="7264" marR="7264" marT="72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1603586"/>
                  </a:ext>
                </a:extLst>
              </a:tr>
              <a:tr h="53411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深井井点</a:t>
                      </a:r>
                    </a:p>
                  </a:txBody>
                  <a:tcPr marL="7264" marR="7264" marT="72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 ~ 250</a:t>
                      </a:r>
                    </a:p>
                  </a:txBody>
                  <a:tcPr marL="7264" marR="7264" marT="72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&gt; 15</a:t>
                      </a:r>
                    </a:p>
                  </a:txBody>
                  <a:tcPr marL="7264" marR="7264" marT="72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5463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244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4224233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三、深基坑支护方案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62546" y="3801497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深基坑支护方案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3423252" y="1928337"/>
            <a:ext cx="544749" cy="413425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4512" y="1743670"/>
            <a:ext cx="20395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（一）排桩墙</a:t>
            </a:r>
            <a:r>
              <a:rPr lang="zh-CN" altLang="en-US" dirty="0" smtClean="0"/>
              <a:t>支护</a:t>
            </a:r>
            <a:endParaRPr lang="zh-CN" altLang="en-US" dirty="0"/>
          </a:p>
        </p:txBody>
      </p:sp>
      <p:sp>
        <p:nvSpPr>
          <p:cNvPr id="5" name="左大括号 4"/>
          <p:cNvSpPr/>
          <p:nvPr/>
        </p:nvSpPr>
        <p:spPr>
          <a:xfrm>
            <a:off x="6088631" y="1516958"/>
            <a:ext cx="262647" cy="104367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13643" y="1374338"/>
            <a:ext cx="23968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）柱列式排桩支护</a:t>
            </a:r>
          </a:p>
        </p:txBody>
      </p:sp>
      <p:sp>
        <p:nvSpPr>
          <p:cNvPr id="7" name="矩形 6"/>
          <p:cNvSpPr/>
          <p:nvPr/>
        </p:nvSpPr>
        <p:spPr>
          <a:xfrm>
            <a:off x="6153312" y="1854130"/>
            <a:ext cx="2165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）连续排桩支护</a:t>
            </a:r>
          </a:p>
        </p:txBody>
      </p:sp>
      <p:sp>
        <p:nvSpPr>
          <p:cNvPr id="9" name="矩形 8"/>
          <p:cNvSpPr/>
          <p:nvPr/>
        </p:nvSpPr>
        <p:spPr>
          <a:xfrm>
            <a:off x="6136879" y="2301763"/>
            <a:ext cx="23968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）组合式排桩支护</a:t>
            </a:r>
          </a:p>
        </p:txBody>
      </p:sp>
      <p:sp>
        <p:nvSpPr>
          <p:cNvPr id="17" name="矩形 16"/>
          <p:cNvSpPr/>
          <p:nvPr/>
        </p:nvSpPr>
        <p:spPr>
          <a:xfrm>
            <a:off x="3854512" y="3044522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（二）水泥土桩墙支护工程</a:t>
            </a:r>
          </a:p>
        </p:txBody>
      </p:sp>
      <p:sp>
        <p:nvSpPr>
          <p:cNvPr id="18" name="矩形 17"/>
          <p:cNvSpPr/>
          <p:nvPr/>
        </p:nvSpPr>
        <p:spPr>
          <a:xfrm>
            <a:off x="3826841" y="3848943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（三）锚杆及土钉墙支护</a:t>
            </a:r>
          </a:p>
        </p:txBody>
      </p:sp>
      <p:sp>
        <p:nvSpPr>
          <p:cNvPr id="19" name="左大括号 18"/>
          <p:cNvSpPr/>
          <p:nvPr/>
        </p:nvSpPr>
        <p:spPr>
          <a:xfrm>
            <a:off x="6561081" y="3746356"/>
            <a:ext cx="258503" cy="59901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809167" y="3664277"/>
            <a:ext cx="1356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1. </a:t>
            </a:r>
            <a:r>
              <a:rPr lang="zh-CN" altLang="en-US" dirty="0"/>
              <a:t>锚杆支护</a:t>
            </a:r>
          </a:p>
        </p:txBody>
      </p:sp>
      <p:sp>
        <p:nvSpPr>
          <p:cNvPr id="21" name="矩形 20"/>
          <p:cNvSpPr/>
          <p:nvPr/>
        </p:nvSpPr>
        <p:spPr>
          <a:xfrm>
            <a:off x="6826606" y="4034329"/>
            <a:ext cx="1588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土钉墙支护</a:t>
            </a:r>
          </a:p>
        </p:txBody>
      </p:sp>
      <p:sp>
        <p:nvSpPr>
          <p:cNvPr id="22" name="矩形 21"/>
          <p:cNvSpPr/>
          <p:nvPr/>
        </p:nvSpPr>
        <p:spPr>
          <a:xfrm>
            <a:off x="3826841" y="4713699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（四）钢或混凝土支撑系统</a:t>
            </a:r>
          </a:p>
        </p:txBody>
      </p:sp>
      <p:sp>
        <p:nvSpPr>
          <p:cNvPr id="23" name="矩形 22"/>
          <p:cNvSpPr/>
          <p:nvPr/>
        </p:nvSpPr>
        <p:spPr>
          <a:xfrm>
            <a:off x="3781821" y="5859512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（五）地下连续墙支护</a:t>
            </a:r>
          </a:p>
        </p:txBody>
      </p:sp>
    </p:spTree>
    <p:extLst>
      <p:ext uri="{BB962C8B-B14F-4D97-AF65-F5344CB8AC3E}">
        <p14:creationId xmlns:p14="http://schemas.microsoft.com/office/powerpoint/2010/main" val="225659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4224233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四、深基坑土方开挖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37854" y="3971327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深基坑土方开挖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3298560" y="2098167"/>
            <a:ext cx="544749" cy="413425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29820" y="1913500"/>
            <a:ext cx="20395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（一）分层开挖</a:t>
            </a:r>
          </a:p>
        </p:txBody>
      </p:sp>
      <p:sp>
        <p:nvSpPr>
          <p:cNvPr id="17" name="矩形 16"/>
          <p:cNvSpPr/>
          <p:nvPr/>
        </p:nvSpPr>
        <p:spPr>
          <a:xfrm>
            <a:off x="3729820" y="3214352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（二）分段开挖</a:t>
            </a:r>
          </a:p>
        </p:txBody>
      </p:sp>
      <p:sp>
        <p:nvSpPr>
          <p:cNvPr id="18" name="矩形 17"/>
          <p:cNvSpPr/>
          <p:nvPr/>
        </p:nvSpPr>
        <p:spPr>
          <a:xfrm>
            <a:off x="3618524" y="4798268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（三）盆式挖土</a:t>
            </a:r>
          </a:p>
        </p:txBody>
      </p:sp>
      <p:sp>
        <p:nvSpPr>
          <p:cNvPr id="22" name="矩形 21"/>
          <p:cNvSpPr/>
          <p:nvPr/>
        </p:nvSpPr>
        <p:spPr>
          <a:xfrm>
            <a:off x="3618524" y="6072960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（四）中心岛式挖土</a:t>
            </a:r>
          </a:p>
        </p:txBody>
      </p:sp>
      <p:sp>
        <p:nvSpPr>
          <p:cNvPr id="16" name="矩形 15"/>
          <p:cNvSpPr/>
          <p:nvPr/>
        </p:nvSpPr>
        <p:spPr>
          <a:xfrm>
            <a:off x="5604015" y="164474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）基坑的某一边向另一边平行开挖；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）从基坑两头对称开挖；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）从基坑中间向两边平行对称开挖；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）交替分层开挖。</a:t>
            </a:r>
          </a:p>
        </p:txBody>
      </p:sp>
      <p:sp>
        <p:nvSpPr>
          <p:cNvPr id="24" name="左大括号 23"/>
          <p:cNvSpPr/>
          <p:nvPr/>
        </p:nvSpPr>
        <p:spPr>
          <a:xfrm>
            <a:off x="5419016" y="1692074"/>
            <a:ext cx="298487" cy="96695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599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263705" y="2595333"/>
            <a:ext cx="8928295" cy="183110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88788" y="2875002"/>
            <a:ext cx="74721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</a:rPr>
              <a:t>场地平整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95702" y="415733"/>
            <a:ext cx="1806053" cy="218364"/>
            <a:chOff x="286603" y="204717"/>
            <a:chExt cx="1806053" cy="218364"/>
          </a:xfrm>
        </p:grpSpPr>
        <p:sp>
          <p:nvSpPr>
            <p:cNvPr id="12" name="椭圆 11"/>
            <p:cNvSpPr/>
            <p:nvPr/>
          </p:nvSpPr>
          <p:spPr>
            <a:xfrm>
              <a:off x="286603" y="204717"/>
              <a:ext cx="218364" cy="21836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815833" y="204717"/>
              <a:ext cx="218364" cy="218364"/>
            </a:xfrm>
            <a:prstGeom prst="ellipse">
              <a:avLst/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345063" y="204717"/>
              <a:ext cx="218364" cy="218364"/>
            </a:xfrm>
            <a:prstGeom prst="ellipse">
              <a:avLst/>
            </a:prstGeom>
            <a:solidFill>
              <a:srgbClr val="C0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874292" y="204717"/>
              <a:ext cx="218364" cy="218364"/>
            </a:xfrm>
            <a:prstGeom prst="ellipse">
              <a:avLst/>
            </a:prstGeom>
            <a:solidFill>
              <a:srgbClr val="C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82892" y="0"/>
            <a:ext cx="3026791" cy="6247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0" dirty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1</a:t>
            </a:r>
            <a:endParaRPr lang="zh-CN" altLang="en-US" sz="40000" dirty="0">
              <a:solidFill>
                <a:srgbClr val="C00000"/>
              </a:solidFill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75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/>
      <p:bldP spid="2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5">
            <a:extLst>
              <a:ext uri="{FF2B5EF4-FFF2-40B4-BE49-F238E27FC236}">
                <a16:creationId xmlns:a16="http://schemas.microsoft.com/office/drawing/2014/main" id="{D5CAC623-B353-4101-9355-172F7A084B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72786"/>
            <a:ext cx="12192000" cy="703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2022428"/>
            <a:ext cx="12192000" cy="281314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  <a:cs typeface="+mn-cs"/>
              <a:sym typeface="Century Gothic" panose="020B0502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0BC831-03AE-43C3-8E91-2FF0DC62D99E}"/>
              </a:ext>
            </a:extLst>
          </p:cNvPr>
          <p:cNvSpPr txBox="1"/>
          <p:nvPr/>
        </p:nvSpPr>
        <p:spPr>
          <a:xfrm>
            <a:off x="1856097" y="2562424"/>
            <a:ext cx="79020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cs"/>
                <a:sym typeface="Century Gothic" panose="020B0502020202020204" pitchFamily="34" charset="0"/>
              </a:rPr>
              <a:t>谢       谢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  <a:cs typeface="+mn-cs"/>
              <a:sym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808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81">
            <a:extLst>
              <a:ext uri="{FF2B5EF4-FFF2-40B4-BE49-F238E27FC236}">
                <a16:creationId xmlns:a16="http://schemas.microsoft.com/office/drawing/2014/main" id="{4B391F34-5FB8-4FEF-B2D7-82308918CD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632" y="2107172"/>
            <a:ext cx="3613084" cy="3613084"/>
          </a:xfrm>
          <a:prstGeom prst="rect">
            <a:avLst/>
          </a:prstGeom>
        </p:spPr>
      </p:pic>
      <p:sp>
        <p:nvSpPr>
          <p:cNvPr id="29" name="TextBox 8">
            <a:extLst>
              <a:ext uri="{FF2B5EF4-FFF2-40B4-BE49-F238E27FC236}">
                <a16:creationId xmlns:a16="http://schemas.microsoft.com/office/drawing/2014/main" id="{79E89BD0-4B87-449B-BEB4-3C6323DF0AB5}"/>
              </a:ext>
            </a:extLst>
          </p:cNvPr>
          <p:cNvSpPr txBox="1"/>
          <p:nvPr/>
        </p:nvSpPr>
        <p:spPr>
          <a:xfrm>
            <a:off x="1005385" y="1446349"/>
            <a:ext cx="6393683" cy="41863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土的种类繁多，分类方法也多种多样，有的按普氏</a:t>
            </a:r>
            <a:r>
              <a:rPr lang="en-US" altLang="zh-CN" sz="2000" dirty="0">
                <a:latin typeface="TimesNewRomanPSMT"/>
                <a:ea typeface="宋体" panose="02010600030101010101" pitchFamily="2" charset="-122"/>
              </a:rPr>
              <a:t>16 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级分类，有的分成</a:t>
            </a:r>
            <a:r>
              <a:rPr lang="en-US" altLang="zh-CN" sz="2000" dirty="0">
                <a:latin typeface="TimesNewRomanPSMT"/>
                <a:ea typeface="宋体" panose="02010600030101010101" pitchFamily="2" charset="-122"/>
              </a:rPr>
              <a:t>6 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类，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有的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分成</a:t>
            </a:r>
            <a:r>
              <a:rPr lang="en-US" altLang="zh-CN" sz="2000" dirty="0">
                <a:latin typeface="TimesNewRomanPSMT"/>
                <a:ea typeface="宋体" panose="02010600030101010101" pitchFamily="2" charset="-122"/>
              </a:rPr>
              <a:t>10 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类或</a:t>
            </a:r>
            <a:r>
              <a:rPr lang="en-US" altLang="zh-CN" sz="2000" dirty="0">
                <a:latin typeface="TimesNewRomanPSMT"/>
                <a:ea typeface="宋体" panose="02010600030101010101" pitchFamily="2" charset="-122"/>
              </a:rPr>
              <a:t>8 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类。在建筑施工中，按土开挖的难易程度（即土的坚实程度），人们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把岩石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和土分为</a:t>
            </a:r>
            <a:r>
              <a:rPr lang="en-US" altLang="zh-CN" sz="2000" dirty="0">
                <a:latin typeface="TimesNewRomanPSMT"/>
                <a:ea typeface="宋体" panose="02010600030101010101" pitchFamily="2" charset="-122"/>
              </a:rPr>
              <a:t>8 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类，其中岩石分为特坚石、坚石、次坚石和软石</a:t>
            </a:r>
            <a:r>
              <a:rPr lang="en-US" altLang="zh-CN" sz="2000" dirty="0">
                <a:latin typeface="TimesNewRomanPSMT"/>
                <a:ea typeface="宋体" panose="02010600030101010101" pitchFamily="2" charset="-122"/>
              </a:rPr>
              <a:t>4 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类；土分为特坚土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、坚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土、普通土和松软土</a:t>
            </a:r>
            <a:r>
              <a:rPr lang="en-US" altLang="zh-CN" sz="2000" dirty="0">
                <a:latin typeface="TimesNewRomanPSMT"/>
                <a:ea typeface="宋体" panose="02010600030101010101" pitchFamily="2" charset="-122"/>
              </a:rPr>
              <a:t>4 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类。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类别不同，开挖的方法、手段、运用的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机具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、用工和费用都不同；土质越硬，消耗的劳动量越多，工程费用越大，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土的工程分类也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是国家制定土方工程劳动定额的依据。</a:t>
            </a:r>
            <a:endParaRPr lang="zh-CN" altLang="zh-CN" sz="2000" kern="100" dirty="0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457114" y="481786"/>
              <a:ext cx="3775393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一、土的施工分类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44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91236" y="434454"/>
            <a:ext cx="11327642" cy="725606"/>
            <a:chOff x="464024" y="434454"/>
            <a:chExt cx="11327642" cy="725606"/>
          </a:xfrm>
        </p:grpSpPr>
        <p:grpSp>
          <p:nvGrpSpPr>
            <p:cNvPr id="3" name="组合 2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cxnSp>
          <p:nvCxnSpPr>
            <p:cNvPr id="6" name="直接连接符 5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061971"/>
              </p:ext>
            </p:extLst>
          </p:nvPr>
        </p:nvGraphicFramePr>
        <p:xfrm>
          <a:off x="1927582" y="1112728"/>
          <a:ext cx="8879887" cy="5573885"/>
        </p:xfrm>
        <a:graphic>
          <a:graphicData uri="http://schemas.openxmlformats.org/drawingml/2006/table">
            <a:tbl>
              <a:tblPr/>
              <a:tblGrid>
                <a:gridCol w="999421">
                  <a:extLst>
                    <a:ext uri="{9D8B030D-6E8A-4147-A177-3AD203B41FA5}">
                      <a16:colId xmlns:a16="http://schemas.microsoft.com/office/drawing/2014/main" val="2530885935"/>
                    </a:ext>
                  </a:extLst>
                </a:gridCol>
                <a:gridCol w="931026">
                  <a:extLst>
                    <a:ext uri="{9D8B030D-6E8A-4147-A177-3AD203B41FA5}">
                      <a16:colId xmlns:a16="http://schemas.microsoft.com/office/drawing/2014/main" val="1541325829"/>
                    </a:ext>
                  </a:extLst>
                </a:gridCol>
                <a:gridCol w="2867891">
                  <a:extLst>
                    <a:ext uri="{9D8B030D-6E8A-4147-A177-3AD203B41FA5}">
                      <a16:colId xmlns:a16="http://schemas.microsoft.com/office/drawing/2014/main" val="1147351658"/>
                    </a:ext>
                  </a:extLst>
                </a:gridCol>
                <a:gridCol w="997527">
                  <a:extLst>
                    <a:ext uri="{9D8B030D-6E8A-4147-A177-3AD203B41FA5}">
                      <a16:colId xmlns:a16="http://schemas.microsoft.com/office/drawing/2014/main" val="3500528141"/>
                    </a:ext>
                  </a:extLst>
                </a:gridCol>
                <a:gridCol w="1180407">
                  <a:extLst>
                    <a:ext uri="{9D8B030D-6E8A-4147-A177-3AD203B41FA5}">
                      <a16:colId xmlns:a16="http://schemas.microsoft.com/office/drawing/2014/main" val="2464852180"/>
                    </a:ext>
                  </a:extLst>
                </a:gridCol>
                <a:gridCol w="1903615">
                  <a:extLst>
                    <a:ext uri="{9D8B030D-6E8A-4147-A177-3AD203B41FA5}">
                      <a16:colId xmlns:a16="http://schemas.microsoft.com/office/drawing/2014/main" val="3379755978"/>
                    </a:ext>
                  </a:extLst>
                </a:gridCol>
              </a:tblGrid>
              <a:tr h="255342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70C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土的工程分类 与现场鉴别方法</a:t>
                      </a:r>
                    </a:p>
                  </a:txBody>
                  <a:tcPr marL="5138" marR="5138" marT="513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959730"/>
                  </a:ext>
                </a:extLst>
              </a:tr>
              <a:tr h="2305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土的</a:t>
                      </a:r>
                      <a:b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类别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土的</a:t>
                      </a:r>
                      <a:b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级别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土的名称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可松性系数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现场鉴别方法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1174205"/>
                  </a:ext>
                </a:extLst>
              </a:tr>
              <a:tr h="19255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k</a:t>
                      </a:r>
                      <a:r>
                        <a:rPr lang="en-US" sz="1200" b="0" i="0" u="none" strike="noStrike" baseline="-250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k</a:t>
                      </a:r>
                      <a:r>
                        <a:rPr lang="en-US" sz="1200" b="0" i="0" u="none" strike="noStrike" baseline="-250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s</a:t>
                      </a: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′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652561"/>
                  </a:ext>
                </a:extLst>
              </a:tr>
              <a:tr h="40521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一类土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松软土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I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砂土、粉土、冲积砂土层、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种植土、泥炭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淤泥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1.08~ 1.17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1.01 ~ 1.03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用锹、锄头挖掘，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少许用脚蹬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1600796"/>
                  </a:ext>
                </a:extLst>
              </a:tr>
              <a:tr h="46009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二类土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普通土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Ⅱ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粉质黏土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潮湿的黄土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夹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有碎石、卵石的砂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种植土</a:t>
                      </a:r>
                      <a:r>
                        <a:rPr lang="zh-CN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、填筑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土及粉土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1.14~ 1.28 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1.02~ 1.05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用锹、锄头挖掘，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少许用镐翻松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4884102"/>
                  </a:ext>
                </a:extLst>
              </a:tr>
              <a:tr h="7672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三类土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坚土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Ⅲ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软及中等密实黏土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重粉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质黏土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砾石土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千黄土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b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含有碎石、卵石的黄土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b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粉质黏土，压实的填土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1.24 ~ 1.30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1.04~ 1.07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主要用镐，少许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用锹、锄头挖掘，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部分用撬棍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0323407"/>
                  </a:ext>
                </a:extLst>
              </a:tr>
              <a:tr h="7672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四类土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砂砾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坚土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IV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坚硬密实的黏性土或黄土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b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含碎石、卵石的中等密度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的黏性土或黄土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粗卵石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b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天然级配砂石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软泥灰岩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1.26 ~ 1.32 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1.06 ~ 1.09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先用镐、撬棍，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然后用锹挖掘，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部分用楔子及大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锤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6358246"/>
                  </a:ext>
                </a:extLst>
              </a:tr>
              <a:tr h="56714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五类土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软石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Ⅴ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Ⅵ 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硬质黏土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中密的页岩、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泥灰岩、白垩土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胶结不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紧的砾岩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软石灰石及</a:t>
                      </a:r>
                      <a:r>
                        <a:rPr lang="zh-CN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贝壳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石灰石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1.30~ 1.45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1.10~ 1.20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用镐或撬棍、大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锤挖掘，部分使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用爆破方法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1871314"/>
                  </a:ext>
                </a:extLst>
              </a:tr>
              <a:tr h="52032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六类土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次坚石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Ⅶ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Ⅸ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泥岩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砂岩、砾岩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坚实的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页岩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泥灰岩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密实的石灰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岩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风化花岗岩，片麻岩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1.30~ 1.45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1.10 ~ 1.20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用爆破方法开挖，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部分用风镐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104991"/>
                  </a:ext>
                </a:extLst>
              </a:tr>
              <a:tr h="69201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七类土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坚石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Ⅹ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ⅩⅢ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大理石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辉绿岩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粉岩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粗、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中粒花岗岩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坚实的白云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岩、砂岩、砾岩、片麻岩、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石灰岩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微风化安山岩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玄武岩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1.30~ 1.45 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1.10~ 1.20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用爆破方法开挖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553391"/>
                  </a:ext>
                </a:extLst>
              </a:tr>
              <a:tr h="69201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八类土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特坚石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XIV ～</a:t>
                      </a:r>
                      <a:b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XVI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安山岩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玄武岩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花岗片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麻岩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坚实的细粒花岗岩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;</a:t>
                      </a:r>
                      <a:b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闪长岩、石英岩、辉长岩、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辉绿岩、玢岩、角闪岩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1.45 ~ 1.50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1.20~ 1.30 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用爆破方法开挖</a:t>
                      </a:r>
                    </a:p>
                  </a:txBody>
                  <a:tcPr marL="5138" marR="5138" marT="51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67873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434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>
            <a:extLst>
              <a:ext uri="{FF2B5EF4-FFF2-40B4-BE49-F238E27FC236}">
                <a16:creationId xmlns:a16="http://schemas.microsoft.com/office/drawing/2014/main" id="{AC8987BE-C040-4838-87A9-645005DE2881}"/>
              </a:ext>
            </a:extLst>
          </p:cNvPr>
          <p:cNvGrpSpPr/>
          <p:nvPr/>
        </p:nvGrpSpPr>
        <p:grpSpPr>
          <a:xfrm>
            <a:off x="3053441" y="1590932"/>
            <a:ext cx="8306889" cy="4212056"/>
            <a:chOff x="2930611" y="1863892"/>
            <a:chExt cx="8306889" cy="4212056"/>
          </a:xfrm>
        </p:grpSpPr>
        <p:sp>
          <p:nvSpPr>
            <p:cNvPr id="10" name="Snip Single Corner Rectangle 5">
              <a:extLst>
                <a:ext uri="{FF2B5EF4-FFF2-40B4-BE49-F238E27FC236}">
                  <a16:creationId xmlns:a16="http://schemas.microsoft.com/office/drawing/2014/main" id="{D11CEEB2-1817-4026-89A3-E0447387D6B0}"/>
                </a:ext>
              </a:extLst>
            </p:cNvPr>
            <p:cNvSpPr/>
            <p:nvPr/>
          </p:nvSpPr>
          <p:spPr>
            <a:xfrm>
              <a:off x="2930612" y="1876927"/>
              <a:ext cx="8290844" cy="4199021"/>
            </a:xfrm>
            <a:prstGeom prst="snip1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101600" dir="2700000" sx="99000" sy="99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entury Gothic" panose="020B0502020202020204" pitchFamily="34" charset="0"/>
                <a:cs typeface="+mn-ea"/>
                <a:sym typeface="Century Gothic" panose="020B0502020202020204" pitchFamily="34" charset="0"/>
              </a:endParaRPr>
            </a:p>
          </p:txBody>
        </p:sp>
        <p:pic>
          <p:nvPicPr>
            <p:cNvPr id="11" name="Picture 6">
              <a:extLst>
                <a:ext uri="{FF2B5EF4-FFF2-40B4-BE49-F238E27FC236}">
                  <a16:creationId xmlns:a16="http://schemas.microsoft.com/office/drawing/2014/main" id="{894B9FC2-B354-483C-8B30-A28B4F74CC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322506" y="1863892"/>
              <a:ext cx="914994" cy="970547"/>
            </a:xfrm>
            <a:prstGeom prst="rect">
              <a:avLst/>
            </a:prstGeom>
          </p:spPr>
        </p:pic>
        <p:sp>
          <p:nvSpPr>
            <p:cNvPr id="12" name="Rectangle 38">
              <a:extLst>
                <a:ext uri="{FF2B5EF4-FFF2-40B4-BE49-F238E27FC236}">
                  <a16:creationId xmlns:a16="http://schemas.microsoft.com/office/drawing/2014/main" id="{514EB140-445C-41B5-BA28-4FAF27172FE5}"/>
                </a:ext>
              </a:extLst>
            </p:cNvPr>
            <p:cNvSpPr/>
            <p:nvPr/>
          </p:nvSpPr>
          <p:spPr>
            <a:xfrm>
              <a:off x="2930611" y="6014121"/>
              <a:ext cx="8290845" cy="6160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entury Gothic" panose="020B0502020202020204" pitchFamily="34" charset="0"/>
                <a:cs typeface="+mn-ea"/>
                <a:sym typeface="Century Gothic" panose="020B0502020202020204" pitchFamily="34" charset="0"/>
              </a:endParaRPr>
            </a:p>
          </p:txBody>
        </p:sp>
      </p:grpSp>
      <p:sp>
        <p:nvSpPr>
          <p:cNvPr id="15" name="Rectangle 3">
            <a:extLst>
              <a:ext uri="{FF2B5EF4-FFF2-40B4-BE49-F238E27FC236}">
                <a16:creationId xmlns:a16="http://schemas.microsoft.com/office/drawing/2014/main" id="{7E0508AE-73A5-4D55-AD43-1B853E6974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782" y="2072328"/>
            <a:ext cx="8052177" cy="463846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zh-CN" altLang="en-US" sz="2400" dirty="0">
                <a:solidFill>
                  <a:schemeClr val="tx1"/>
                </a:solidFill>
                <a:effectLst/>
              </a:rPr>
              <a:t>（二）土的工程性质</a:t>
            </a:r>
            <a:endParaRPr lang="en-US" altLang="ko-KR" sz="2400" dirty="0">
              <a:solidFill>
                <a:schemeClr val="tx1"/>
              </a:solidFill>
              <a:effectLst/>
              <a:latin typeface="Century Gothic" panose="020B0502020202020204" pitchFamily="34" charset="0"/>
              <a:ea typeface="微软雅黑" panose="020B0503020204020204" pitchFamily="34" charset="-122"/>
              <a:cs typeface="+mn-ea"/>
              <a:sym typeface="Century Gothic" panose="020B0502020202020204" pitchFamily="34" charset="0"/>
            </a:endParaRPr>
          </a:p>
        </p:txBody>
      </p:sp>
      <p:grpSp>
        <p:nvGrpSpPr>
          <p:cNvPr id="3" name="Group 18">
            <a:extLst>
              <a:ext uri="{FF2B5EF4-FFF2-40B4-BE49-F238E27FC236}">
                <a16:creationId xmlns:a16="http://schemas.microsoft.com/office/drawing/2014/main" id="{D984007C-966B-44B4-A940-AAFA601F2341}"/>
              </a:ext>
            </a:extLst>
          </p:cNvPr>
          <p:cNvGrpSpPr/>
          <p:nvPr/>
        </p:nvGrpSpPr>
        <p:grpSpPr>
          <a:xfrm>
            <a:off x="3550789" y="2791327"/>
            <a:ext cx="7355382" cy="481764"/>
            <a:chOff x="3427959" y="3026187"/>
            <a:chExt cx="7355382" cy="481764"/>
          </a:xfrm>
        </p:grpSpPr>
        <p:sp>
          <p:nvSpPr>
            <p:cNvPr id="22" name="Rounded Rectangle 8">
              <a:extLst>
                <a:ext uri="{FF2B5EF4-FFF2-40B4-BE49-F238E27FC236}">
                  <a16:creationId xmlns:a16="http://schemas.microsoft.com/office/drawing/2014/main" id="{772C043D-C4FC-4B11-8681-02AC9F5D932F}"/>
                </a:ext>
              </a:extLst>
            </p:cNvPr>
            <p:cNvSpPr/>
            <p:nvPr/>
          </p:nvSpPr>
          <p:spPr>
            <a:xfrm>
              <a:off x="3427959" y="3026187"/>
              <a:ext cx="7355382" cy="48176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127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entury Gothic" panose="020B0502020202020204" pitchFamily="34" charset="0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1F9E2DCB-3562-4E27-BC25-74B986935C19}"/>
                </a:ext>
              </a:extLst>
            </p:cNvPr>
            <p:cNvSpPr/>
            <p:nvPr/>
          </p:nvSpPr>
          <p:spPr>
            <a:xfrm>
              <a:off x="3427959" y="3026187"/>
              <a:ext cx="649782" cy="481764"/>
            </a:xfrm>
            <a:custGeom>
              <a:avLst/>
              <a:gdLst>
                <a:gd name="connsiteX0" fmla="*/ 80296 w 649782"/>
                <a:gd name="connsiteY0" fmla="*/ 0 h 481764"/>
                <a:gd name="connsiteX1" fmla="*/ 649782 w 649782"/>
                <a:gd name="connsiteY1" fmla="*/ 0 h 481764"/>
                <a:gd name="connsiteX2" fmla="*/ 649782 w 649782"/>
                <a:gd name="connsiteY2" fmla="*/ 481764 h 481764"/>
                <a:gd name="connsiteX3" fmla="*/ 80296 w 649782"/>
                <a:gd name="connsiteY3" fmla="*/ 481764 h 481764"/>
                <a:gd name="connsiteX4" fmla="*/ 0 w 649782"/>
                <a:gd name="connsiteY4" fmla="*/ 401468 h 481764"/>
                <a:gd name="connsiteX5" fmla="*/ 0 w 649782"/>
                <a:gd name="connsiteY5" fmla="*/ 80296 h 481764"/>
                <a:gd name="connsiteX6" fmla="*/ 80296 w 649782"/>
                <a:gd name="connsiteY6" fmla="*/ 0 h 48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9782" h="481764">
                  <a:moveTo>
                    <a:pt x="80296" y="0"/>
                  </a:moveTo>
                  <a:lnTo>
                    <a:pt x="649782" y="0"/>
                  </a:lnTo>
                  <a:lnTo>
                    <a:pt x="649782" y="481764"/>
                  </a:lnTo>
                  <a:lnTo>
                    <a:pt x="80296" y="481764"/>
                  </a:lnTo>
                  <a:cubicBezTo>
                    <a:pt x="35950" y="481764"/>
                    <a:pt x="0" y="445814"/>
                    <a:pt x="0" y="401468"/>
                  </a:cubicBezTo>
                  <a:lnTo>
                    <a:pt x="0" y="80296"/>
                  </a:lnTo>
                  <a:cubicBezTo>
                    <a:pt x="0" y="35950"/>
                    <a:pt x="35950" y="0"/>
                    <a:pt x="80296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innerShdw blurRad="63500" dist="127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entury Gothic" panose="020B0502020202020204" pitchFamily="34" charset="0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24" name="Rectangle 3">
              <a:extLst>
                <a:ext uri="{FF2B5EF4-FFF2-40B4-BE49-F238E27FC236}">
                  <a16:creationId xmlns:a16="http://schemas.microsoft.com/office/drawing/2014/main" id="{7CD0BEBC-6141-4635-A584-7B39AE2D40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7959" y="3039955"/>
              <a:ext cx="649782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400" b="0" dirty="0">
                  <a:effectLst/>
                  <a:latin typeface="Century Gothic" panose="020B0502020202020204" pitchFamily="34" charset="0"/>
                  <a:ea typeface="微软雅黑" panose="020B0503020204020204" pitchFamily="34" charset="-122"/>
                  <a:cs typeface="+mn-ea"/>
                  <a:sym typeface="Century Gothic" panose="020B0502020202020204" pitchFamily="34" charset="0"/>
                </a:rPr>
                <a:t>01</a:t>
              </a:r>
            </a:p>
          </p:txBody>
        </p:sp>
        <p:sp>
          <p:nvSpPr>
            <p:cNvPr id="25" name="Rectangle 3">
              <a:extLst>
                <a:ext uri="{FF2B5EF4-FFF2-40B4-BE49-F238E27FC236}">
                  <a16:creationId xmlns:a16="http://schemas.microsoft.com/office/drawing/2014/main" id="{E49C92F1-B0B9-4BE7-9884-B4B5C10A9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11366" y="3089852"/>
              <a:ext cx="6354216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>
                <a:spcBef>
                  <a:spcPts val="0"/>
                </a:spcBef>
              </a:pPr>
              <a:r>
                <a:rPr lang="zh-CN" altLang="en-US" sz="2000" dirty="0">
                  <a:solidFill>
                    <a:schemeClr val="tx1"/>
                  </a:solidFill>
                  <a:effectLst/>
                </a:rPr>
                <a:t>土的可松性</a:t>
              </a:r>
              <a:endParaRPr lang="en-US" altLang="ko-KR" sz="2000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</p:grpSp>
      <p:grpSp>
        <p:nvGrpSpPr>
          <p:cNvPr id="4" name="Group 19">
            <a:extLst>
              <a:ext uri="{FF2B5EF4-FFF2-40B4-BE49-F238E27FC236}">
                <a16:creationId xmlns:a16="http://schemas.microsoft.com/office/drawing/2014/main" id="{0A8CF3B1-5E04-432C-B505-01A872D2B727}"/>
              </a:ext>
            </a:extLst>
          </p:cNvPr>
          <p:cNvGrpSpPr/>
          <p:nvPr/>
        </p:nvGrpSpPr>
        <p:grpSpPr>
          <a:xfrm>
            <a:off x="3550789" y="3445377"/>
            <a:ext cx="7355382" cy="481764"/>
            <a:chOff x="3427959" y="3026187"/>
            <a:chExt cx="7355382" cy="481764"/>
          </a:xfrm>
        </p:grpSpPr>
        <p:sp>
          <p:nvSpPr>
            <p:cNvPr id="27" name="Rounded Rectangle 20">
              <a:extLst>
                <a:ext uri="{FF2B5EF4-FFF2-40B4-BE49-F238E27FC236}">
                  <a16:creationId xmlns:a16="http://schemas.microsoft.com/office/drawing/2014/main" id="{A3631545-3ECB-445F-91D4-756C1B188ED8}"/>
                </a:ext>
              </a:extLst>
            </p:cNvPr>
            <p:cNvSpPr/>
            <p:nvPr/>
          </p:nvSpPr>
          <p:spPr>
            <a:xfrm>
              <a:off x="3427959" y="3026187"/>
              <a:ext cx="7355382" cy="48176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127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entury Gothic" panose="020B0502020202020204" pitchFamily="34" charset="0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3D512D00-174B-4562-ADD0-4A386727C87D}"/>
                </a:ext>
              </a:extLst>
            </p:cNvPr>
            <p:cNvSpPr/>
            <p:nvPr/>
          </p:nvSpPr>
          <p:spPr>
            <a:xfrm>
              <a:off x="3427959" y="3026187"/>
              <a:ext cx="649782" cy="481764"/>
            </a:xfrm>
            <a:custGeom>
              <a:avLst/>
              <a:gdLst>
                <a:gd name="connsiteX0" fmla="*/ 80296 w 649782"/>
                <a:gd name="connsiteY0" fmla="*/ 0 h 481764"/>
                <a:gd name="connsiteX1" fmla="*/ 649782 w 649782"/>
                <a:gd name="connsiteY1" fmla="*/ 0 h 481764"/>
                <a:gd name="connsiteX2" fmla="*/ 649782 w 649782"/>
                <a:gd name="connsiteY2" fmla="*/ 481764 h 481764"/>
                <a:gd name="connsiteX3" fmla="*/ 80296 w 649782"/>
                <a:gd name="connsiteY3" fmla="*/ 481764 h 481764"/>
                <a:gd name="connsiteX4" fmla="*/ 0 w 649782"/>
                <a:gd name="connsiteY4" fmla="*/ 401468 h 481764"/>
                <a:gd name="connsiteX5" fmla="*/ 0 w 649782"/>
                <a:gd name="connsiteY5" fmla="*/ 80296 h 481764"/>
                <a:gd name="connsiteX6" fmla="*/ 80296 w 649782"/>
                <a:gd name="connsiteY6" fmla="*/ 0 h 48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9782" h="481764">
                  <a:moveTo>
                    <a:pt x="80296" y="0"/>
                  </a:moveTo>
                  <a:lnTo>
                    <a:pt x="649782" y="0"/>
                  </a:lnTo>
                  <a:lnTo>
                    <a:pt x="649782" y="481764"/>
                  </a:lnTo>
                  <a:lnTo>
                    <a:pt x="80296" y="481764"/>
                  </a:lnTo>
                  <a:cubicBezTo>
                    <a:pt x="35950" y="481764"/>
                    <a:pt x="0" y="445814"/>
                    <a:pt x="0" y="401468"/>
                  </a:cubicBezTo>
                  <a:lnTo>
                    <a:pt x="0" y="80296"/>
                  </a:lnTo>
                  <a:cubicBezTo>
                    <a:pt x="0" y="35950"/>
                    <a:pt x="35950" y="0"/>
                    <a:pt x="80296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innerShdw blurRad="63500" dist="127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entury Gothic" panose="020B0502020202020204" pitchFamily="34" charset="0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29" name="Rectangle 3">
              <a:extLst>
                <a:ext uri="{FF2B5EF4-FFF2-40B4-BE49-F238E27FC236}">
                  <a16:creationId xmlns:a16="http://schemas.microsoft.com/office/drawing/2014/main" id="{8278DC3B-181D-4A83-A7F2-30D9F9584C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7959" y="3034413"/>
              <a:ext cx="649782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400" b="0" dirty="0">
                  <a:effectLst/>
                  <a:latin typeface="Century Gothic" panose="020B0502020202020204" pitchFamily="34" charset="0"/>
                  <a:ea typeface="微软雅黑" panose="020B0503020204020204" pitchFamily="34" charset="-122"/>
                  <a:cs typeface="+mn-ea"/>
                  <a:sym typeface="Century Gothic" panose="020B0502020202020204" pitchFamily="34" charset="0"/>
                </a:rPr>
                <a:t>02</a:t>
              </a:r>
            </a:p>
          </p:txBody>
        </p:sp>
        <p:sp>
          <p:nvSpPr>
            <p:cNvPr id="30" name="Rectangle 3">
              <a:extLst>
                <a:ext uri="{FF2B5EF4-FFF2-40B4-BE49-F238E27FC236}">
                  <a16:creationId xmlns:a16="http://schemas.microsoft.com/office/drawing/2014/main" id="{05AC903C-550F-47BF-BD06-702A25989B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18534" y="3100183"/>
              <a:ext cx="6354216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>
                <a:spcBef>
                  <a:spcPts val="0"/>
                </a:spcBef>
              </a:pPr>
              <a:r>
                <a:rPr lang="zh-CN" altLang="en-US" sz="2000" dirty="0" smtClean="0">
                  <a:solidFill>
                    <a:schemeClr val="tx1"/>
                  </a:solidFill>
                  <a:effectLst/>
                </a:rPr>
                <a:t>土</a:t>
              </a:r>
              <a:r>
                <a:rPr lang="zh-CN" altLang="en-US" sz="2000" dirty="0">
                  <a:solidFill>
                    <a:schemeClr val="tx1"/>
                  </a:solidFill>
                  <a:effectLst/>
                </a:rPr>
                <a:t>的压实性</a:t>
              </a:r>
              <a:endParaRPr lang="en-US" altLang="ko-KR" sz="2000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</p:grpSp>
      <p:grpSp>
        <p:nvGrpSpPr>
          <p:cNvPr id="5" name="Group 24">
            <a:extLst>
              <a:ext uri="{FF2B5EF4-FFF2-40B4-BE49-F238E27FC236}">
                <a16:creationId xmlns:a16="http://schemas.microsoft.com/office/drawing/2014/main" id="{82C898FE-0918-4A7E-B280-AAE2030DD6D9}"/>
              </a:ext>
            </a:extLst>
          </p:cNvPr>
          <p:cNvGrpSpPr/>
          <p:nvPr/>
        </p:nvGrpSpPr>
        <p:grpSpPr>
          <a:xfrm>
            <a:off x="3550789" y="4099427"/>
            <a:ext cx="7355382" cy="481764"/>
            <a:chOff x="3427959" y="3026187"/>
            <a:chExt cx="7355382" cy="481764"/>
          </a:xfrm>
        </p:grpSpPr>
        <p:sp>
          <p:nvSpPr>
            <p:cNvPr id="32" name="Rounded Rectangle 25">
              <a:extLst>
                <a:ext uri="{FF2B5EF4-FFF2-40B4-BE49-F238E27FC236}">
                  <a16:creationId xmlns:a16="http://schemas.microsoft.com/office/drawing/2014/main" id="{5F66C13C-D029-471A-BC6D-755A13ABA0D3}"/>
                </a:ext>
              </a:extLst>
            </p:cNvPr>
            <p:cNvSpPr/>
            <p:nvPr/>
          </p:nvSpPr>
          <p:spPr>
            <a:xfrm>
              <a:off x="3427959" y="3026187"/>
              <a:ext cx="7355382" cy="48176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127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entury Gothic" panose="020B0502020202020204" pitchFamily="34" charset="0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34" name="Freeform 26">
              <a:extLst>
                <a:ext uri="{FF2B5EF4-FFF2-40B4-BE49-F238E27FC236}">
                  <a16:creationId xmlns:a16="http://schemas.microsoft.com/office/drawing/2014/main" id="{699737DF-AC16-4E8D-A008-E0E913692585}"/>
                </a:ext>
              </a:extLst>
            </p:cNvPr>
            <p:cNvSpPr/>
            <p:nvPr/>
          </p:nvSpPr>
          <p:spPr>
            <a:xfrm>
              <a:off x="3427959" y="3026187"/>
              <a:ext cx="649782" cy="481764"/>
            </a:xfrm>
            <a:custGeom>
              <a:avLst/>
              <a:gdLst>
                <a:gd name="connsiteX0" fmla="*/ 80296 w 649782"/>
                <a:gd name="connsiteY0" fmla="*/ 0 h 481764"/>
                <a:gd name="connsiteX1" fmla="*/ 649782 w 649782"/>
                <a:gd name="connsiteY1" fmla="*/ 0 h 481764"/>
                <a:gd name="connsiteX2" fmla="*/ 649782 w 649782"/>
                <a:gd name="connsiteY2" fmla="*/ 481764 h 481764"/>
                <a:gd name="connsiteX3" fmla="*/ 80296 w 649782"/>
                <a:gd name="connsiteY3" fmla="*/ 481764 h 481764"/>
                <a:gd name="connsiteX4" fmla="*/ 0 w 649782"/>
                <a:gd name="connsiteY4" fmla="*/ 401468 h 481764"/>
                <a:gd name="connsiteX5" fmla="*/ 0 w 649782"/>
                <a:gd name="connsiteY5" fmla="*/ 80296 h 481764"/>
                <a:gd name="connsiteX6" fmla="*/ 80296 w 649782"/>
                <a:gd name="connsiteY6" fmla="*/ 0 h 48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9782" h="481764">
                  <a:moveTo>
                    <a:pt x="80296" y="0"/>
                  </a:moveTo>
                  <a:lnTo>
                    <a:pt x="649782" y="0"/>
                  </a:lnTo>
                  <a:lnTo>
                    <a:pt x="649782" y="481764"/>
                  </a:lnTo>
                  <a:lnTo>
                    <a:pt x="80296" y="481764"/>
                  </a:lnTo>
                  <a:cubicBezTo>
                    <a:pt x="35950" y="481764"/>
                    <a:pt x="0" y="445814"/>
                    <a:pt x="0" y="401468"/>
                  </a:cubicBezTo>
                  <a:lnTo>
                    <a:pt x="0" y="80296"/>
                  </a:lnTo>
                  <a:cubicBezTo>
                    <a:pt x="0" y="35950"/>
                    <a:pt x="35950" y="0"/>
                    <a:pt x="80296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innerShdw blurRad="63500" dist="127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entury Gothic" panose="020B0502020202020204" pitchFamily="34" charset="0"/>
                <a:cs typeface="+mn-ea"/>
                <a:sym typeface="Century Gothic" panose="020B0502020202020204" pitchFamily="34" charset="0"/>
              </a:endParaRPr>
            </a:p>
          </p:txBody>
        </p:sp>
        <p:sp>
          <p:nvSpPr>
            <p:cNvPr id="35" name="Rectangle 3">
              <a:extLst>
                <a:ext uri="{FF2B5EF4-FFF2-40B4-BE49-F238E27FC236}">
                  <a16:creationId xmlns:a16="http://schemas.microsoft.com/office/drawing/2014/main" id="{AD8213A7-5DC2-4BC7-B01D-F6CE613D24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7959" y="3037391"/>
              <a:ext cx="649782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400" b="0" dirty="0">
                  <a:effectLst/>
                  <a:latin typeface="Century Gothic" panose="020B0502020202020204" pitchFamily="34" charset="0"/>
                  <a:ea typeface="微软雅黑" panose="020B0503020204020204" pitchFamily="34" charset="-122"/>
                  <a:cs typeface="+mn-ea"/>
                  <a:sym typeface="Century Gothic" panose="020B0502020202020204" pitchFamily="34" charset="0"/>
                </a:rPr>
                <a:t>03</a:t>
              </a:r>
            </a:p>
          </p:txBody>
        </p:sp>
        <p:sp>
          <p:nvSpPr>
            <p:cNvPr id="36" name="Rectangle 3">
              <a:extLst>
                <a:ext uri="{FF2B5EF4-FFF2-40B4-BE49-F238E27FC236}">
                  <a16:creationId xmlns:a16="http://schemas.microsoft.com/office/drawing/2014/main" id="{52221A66-C594-4145-893A-CAAFBE6273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18534" y="3086535"/>
              <a:ext cx="6354216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>
                <a:spcBef>
                  <a:spcPts val="0"/>
                </a:spcBef>
              </a:pPr>
              <a:r>
                <a:rPr lang="zh-CN" altLang="en-US" sz="2000" dirty="0">
                  <a:solidFill>
                    <a:schemeClr val="tx1"/>
                  </a:solidFill>
                  <a:effectLst/>
                </a:rPr>
                <a:t>土的渗透性</a:t>
              </a:r>
              <a:endParaRPr lang="en-US" altLang="ko-KR" sz="2000" b="0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entury Gothic" panose="020B0502020202020204" pitchFamily="34" charset="0"/>
              </a:endParaRPr>
            </a:p>
          </p:txBody>
        </p:sp>
      </p:grpSp>
      <p:pic>
        <p:nvPicPr>
          <p:cNvPr id="44" name="Picture 395">
            <a:extLst>
              <a:ext uri="{FF2B5EF4-FFF2-40B4-BE49-F238E27FC236}">
                <a16:creationId xmlns:a16="http://schemas.microsoft.com/office/drawing/2014/main" id="{B1FD4C76-940A-432C-A192-E88DFB0EBA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7562" y="3064728"/>
            <a:ext cx="2754353" cy="3577377"/>
          </a:xfrm>
          <a:prstGeom prst="rect">
            <a:avLst/>
          </a:prstGeom>
          <a:effectLst/>
        </p:spPr>
      </p:pic>
      <p:sp>
        <p:nvSpPr>
          <p:cNvPr id="42" name="矩形 41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7" name="组合 44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8" name="组合 45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1457114" y="481786"/>
              <a:ext cx="387798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一、土的施工分类</a:t>
              </a: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63721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0" y="6714699"/>
            <a:ext cx="12192000" cy="1433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7" name="组合 44"/>
          <p:cNvGrpSpPr/>
          <p:nvPr/>
        </p:nvGrpSpPr>
        <p:grpSpPr>
          <a:xfrm>
            <a:off x="432179" y="434454"/>
            <a:ext cx="11327642" cy="725606"/>
            <a:chOff x="464024" y="434454"/>
            <a:chExt cx="11327642" cy="725606"/>
          </a:xfrm>
        </p:grpSpPr>
        <p:grpSp>
          <p:nvGrpSpPr>
            <p:cNvPr id="8" name="组合 45"/>
            <p:cNvGrpSpPr/>
            <p:nvPr/>
          </p:nvGrpSpPr>
          <p:grpSpPr>
            <a:xfrm>
              <a:off x="464024" y="434454"/>
              <a:ext cx="725606" cy="725606"/>
              <a:chOff x="286603" y="417644"/>
              <a:chExt cx="725606" cy="725606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286603" y="4176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439003" y="570044"/>
                <a:ext cx="573206" cy="573206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1457114" y="481786"/>
              <a:ext cx="295465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kern="100" dirty="0"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二、场地平整</a:t>
              </a: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405719" y="1112728"/>
              <a:ext cx="10385947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1310185" y="1128117"/>
            <a:ext cx="10237487" cy="834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场地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平整是将需进行建筑范围内的自然地面，通过人工或机械挖填平整改造成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为设计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所需要的平面，以利现场平面布置和文明施工。</a:t>
            </a:r>
            <a:endParaRPr lang="zh-CN" altLang="en-US" sz="1600" dirty="0"/>
          </a:p>
        </p:txBody>
      </p:sp>
      <p:sp>
        <p:nvSpPr>
          <p:cNvPr id="9" name="矩形 8"/>
          <p:cNvSpPr/>
          <p:nvPr/>
        </p:nvSpPr>
        <p:spPr>
          <a:xfrm>
            <a:off x="1465811" y="1858799"/>
            <a:ext cx="92603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它的一般施工工艺程序安排是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1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现场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勘察→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清除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地面障碍物→标定整平范围→设置水准基点→设置方格网，测量标高→计算土方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挖填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工程量→土方调配→平整土方→场地碾压→验收。</a:t>
            </a:r>
            <a:endParaRPr lang="zh-CN" altLang="en-US" sz="1600" dirty="0"/>
          </a:p>
        </p:txBody>
      </p:sp>
      <p:sp>
        <p:nvSpPr>
          <p:cNvPr id="13" name="矩形 12"/>
          <p:cNvSpPr/>
          <p:nvPr/>
        </p:nvSpPr>
        <p:spPr>
          <a:xfrm>
            <a:off x="0" y="443305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场地平整</a:t>
            </a:r>
          </a:p>
        </p:txBody>
      </p:sp>
      <p:sp>
        <p:nvSpPr>
          <p:cNvPr id="14" name="左大括号 13"/>
          <p:cNvSpPr/>
          <p:nvPr/>
        </p:nvSpPr>
        <p:spPr>
          <a:xfrm>
            <a:off x="1057805" y="2947983"/>
            <a:ext cx="316069" cy="331150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6" name="矩形 15"/>
          <p:cNvSpPr/>
          <p:nvPr/>
        </p:nvSpPr>
        <p:spPr>
          <a:xfrm>
            <a:off x="1278289" y="2774104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（一）施工准备</a:t>
            </a:r>
          </a:p>
        </p:txBody>
      </p:sp>
      <p:sp>
        <p:nvSpPr>
          <p:cNvPr id="17" name="矩形 16"/>
          <p:cNvSpPr/>
          <p:nvPr/>
        </p:nvSpPr>
        <p:spPr>
          <a:xfrm>
            <a:off x="1242338" y="3196611"/>
            <a:ext cx="30572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（二）场地平整土方工程量计算</a:t>
            </a:r>
          </a:p>
        </p:txBody>
      </p:sp>
      <p:sp>
        <p:nvSpPr>
          <p:cNvPr id="20" name="矩形 19"/>
          <p:cNvSpPr/>
          <p:nvPr/>
        </p:nvSpPr>
        <p:spPr>
          <a:xfrm>
            <a:off x="1265554" y="4206749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（三）土方调配</a:t>
            </a:r>
          </a:p>
        </p:txBody>
      </p:sp>
      <p:sp>
        <p:nvSpPr>
          <p:cNvPr id="21" name="矩形 20"/>
          <p:cNvSpPr/>
          <p:nvPr/>
        </p:nvSpPr>
        <p:spPr>
          <a:xfrm>
            <a:off x="1215839" y="5235957"/>
            <a:ext cx="20313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（四）场地平整施工</a:t>
            </a:r>
          </a:p>
        </p:txBody>
      </p:sp>
      <p:sp>
        <p:nvSpPr>
          <p:cNvPr id="26" name="矩形 25"/>
          <p:cNvSpPr/>
          <p:nvPr/>
        </p:nvSpPr>
        <p:spPr>
          <a:xfrm>
            <a:off x="1157785" y="6074209"/>
            <a:ext cx="22365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（五）土方机械化施工</a:t>
            </a:r>
          </a:p>
        </p:txBody>
      </p:sp>
      <p:sp>
        <p:nvSpPr>
          <p:cNvPr id="31" name="矩形 30"/>
          <p:cNvSpPr/>
          <p:nvPr/>
        </p:nvSpPr>
        <p:spPr>
          <a:xfrm>
            <a:off x="4694609" y="2893520"/>
            <a:ext cx="22333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1. </a:t>
            </a:r>
            <a:r>
              <a:rPr lang="zh-CN" altLang="en-US" sz="1600" dirty="0"/>
              <a:t>场地设计标高的确定</a:t>
            </a:r>
          </a:p>
        </p:txBody>
      </p:sp>
      <p:sp>
        <p:nvSpPr>
          <p:cNvPr id="33" name="左大括号 32"/>
          <p:cNvSpPr/>
          <p:nvPr/>
        </p:nvSpPr>
        <p:spPr>
          <a:xfrm>
            <a:off x="4590700" y="3022790"/>
            <a:ext cx="207818" cy="75164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7" name="矩形 36"/>
          <p:cNvSpPr/>
          <p:nvPr/>
        </p:nvSpPr>
        <p:spPr>
          <a:xfrm>
            <a:off x="6927824" y="2721234"/>
            <a:ext cx="25458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1</a:t>
            </a:r>
            <a:r>
              <a:rPr lang="zh-CN" altLang="en-US" sz="1600" dirty="0"/>
              <a:t>）计算场内设计标高。</a:t>
            </a:r>
          </a:p>
        </p:txBody>
      </p:sp>
      <p:sp>
        <p:nvSpPr>
          <p:cNvPr id="38" name="矩形 37"/>
          <p:cNvSpPr/>
          <p:nvPr/>
        </p:nvSpPr>
        <p:spPr>
          <a:xfrm>
            <a:off x="6927824" y="2955216"/>
            <a:ext cx="27510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2</a:t>
            </a:r>
            <a:r>
              <a:rPr lang="zh-CN" altLang="en-US" sz="1600" dirty="0"/>
              <a:t>）计算设计标高的调整值</a:t>
            </a:r>
          </a:p>
        </p:txBody>
      </p:sp>
      <p:sp>
        <p:nvSpPr>
          <p:cNvPr id="39" name="左大括号 38"/>
          <p:cNvSpPr/>
          <p:nvPr/>
        </p:nvSpPr>
        <p:spPr>
          <a:xfrm>
            <a:off x="7069976" y="2905900"/>
            <a:ext cx="110319" cy="37303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0" name="矩形 39"/>
          <p:cNvSpPr/>
          <p:nvPr/>
        </p:nvSpPr>
        <p:spPr>
          <a:xfrm>
            <a:off x="4694609" y="3501975"/>
            <a:ext cx="28488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2. </a:t>
            </a:r>
            <a:r>
              <a:rPr lang="zh-CN" altLang="en-US" sz="1600" dirty="0"/>
              <a:t>场地平整土方工程量的计算</a:t>
            </a:r>
          </a:p>
        </p:txBody>
      </p:sp>
      <p:sp>
        <p:nvSpPr>
          <p:cNvPr id="41" name="左大括号 40"/>
          <p:cNvSpPr/>
          <p:nvPr/>
        </p:nvSpPr>
        <p:spPr>
          <a:xfrm>
            <a:off x="7899332" y="3324548"/>
            <a:ext cx="230515" cy="77168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3" name="矩形 42"/>
          <p:cNvSpPr/>
          <p:nvPr/>
        </p:nvSpPr>
        <p:spPr>
          <a:xfrm>
            <a:off x="7899332" y="3911372"/>
            <a:ext cx="25458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2</a:t>
            </a:r>
            <a:r>
              <a:rPr lang="zh-CN" altLang="en-US" sz="1600" dirty="0"/>
              <a:t>）横截面法（断面法</a:t>
            </a:r>
            <a:r>
              <a:rPr lang="zh-CN" altLang="en-US" sz="1600" dirty="0" smtClean="0"/>
              <a:t>）</a:t>
            </a:r>
            <a:endParaRPr lang="zh-CN" altLang="en-US" sz="1600" dirty="0"/>
          </a:p>
        </p:txBody>
      </p:sp>
      <p:sp>
        <p:nvSpPr>
          <p:cNvPr id="45" name="矩形 44"/>
          <p:cNvSpPr/>
          <p:nvPr/>
        </p:nvSpPr>
        <p:spPr>
          <a:xfrm>
            <a:off x="7911435" y="3265966"/>
            <a:ext cx="15199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1</a:t>
            </a:r>
            <a:r>
              <a:rPr lang="zh-CN" altLang="en-US" sz="1600" dirty="0"/>
              <a:t>）方格网</a:t>
            </a:r>
            <a:r>
              <a:rPr lang="zh-CN" altLang="en-US" sz="1600" dirty="0" smtClean="0"/>
              <a:t>法</a:t>
            </a:r>
            <a:endParaRPr lang="zh-CN" altLang="en-US" sz="1600" dirty="0"/>
          </a:p>
        </p:txBody>
      </p:sp>
      <p:cxnSp>
        <p:nvCxnSpPr>
          <p:cNvPr id="53" name="直接连接符 52"/>
          <p:cNvCxnSpPr>
            <a:stCxn id="45" idx="3"/>
          </p:cNvCxnSpPr>
          <p:nvPr/>
        </p:nvCxnSpPr>
        <p:spPr>
          <a:xfrm>
            <a:off x="9431403" y="3435243"/>
            <a:ext cx="1084197" cy="153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左大括号 54"/>
          <p:cNvSpPr/>
          <p:nvPr/>
        </p:nvSpPr>
        <p:spPr>
          <a:xfrm>
            <a:off x="10266218" y="2689796"/>
            <a:ext cx="191107" cy="154405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6" name="矩形 55"/>
          <p:cNvSpPr/>
          <p:nvPr/>
        </p:nvSpPr>
        <p:spPr>
          <a:xfrm>
            <a:off x="10437769" y="2561366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/>
              <a:t>①绘制方格网图</a:t>
            </a:r>
          </a:p>
        </p:txBody>
      </p:sp>
      <p:sp>
        <p:nvSpPr>
          <p:cNvPr id="57" name="矩形 56"/>
          <p:cNvSpPr/>
          <p:nvPr/>
        </p:nvSpPr>
        <p:spPr>
          <a:xfrm>
            <a:off x="10435849" y="2810867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②计算施工高度</a:t>
            </a:r>
          </a:p>
        </p:txBody>
      </p:sp>
      <p:sp>
        <p:nvSpPr>
          <p:cNvPr id="58" name="矩形 57"/>
          <p:cNvSpPr/>
          <p:nvPr/>
        </p:nvSpPr>
        <p:spPr>
          <a:xfrm>
            <a:off x="10435849" y="3110997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③计算零点位置</a:t>
            </a:r>
          </a:p>
        </p:txBody>
      </p:sp>
      <p:sp>
        <p:nvSpPr>
          <p:cNvPr id="59" name="矩形 58"/>
          <p:cNvSpPr/>
          <p:nvPr/>
        </p:nvSpPr>
        <p:spPr>
          <a:xfrm>
            <a:off x="10445222" y="3476567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④计算土方工程量</a:t>
            </a:r>
          </a:p>
        </p:txBody>
      </p:sp>
      <p:sp>
        <p:nvSpPr>
          <p:cNvPr id="60" name="矩形 59"/>
          <p:cNvSpPr/>
          <p:nvPr/>
        </p:nvSpPr>
        <p:spPr>
          <a:xfrm>
            <a:off x="10462450" y="3742095"/>
            <a:ext cx="20313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⑤边坡土方量的计算</a:t>
            </a:r>
          </a:p>
        </p:txBody>
      </p:sp>
      <p:sp>
        <p:nvSpPr>
          <p:cNvPr id="61" name="矩形 60"/>
          <p:cNvSpPr/>
          <p:nvPr/>
        </p:nvSpPr>
        <p:spPr>
          <a:xfrm>
            <a:off x="10515600" y="4032707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⑥计算土方总量</a:t>
            </a:r>
          </a:p>
        </p:txBody>
      </p:sp>
      <p:sp>
        <p:nvSpPr>
          <p:cNvPr id="62" name="矩形 61"/>
          <p:cNvSpPr/>
          <p:nvPr/>
        </p:nvSpPr>
        <p:spPr>
          <a:xfrm>
            <a:off x="3223605" y="3837313"/>
            <a:ext cx="24384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1. </a:t>
            </a:r>
            <a:r>
              <a:rPr lang="zh-CN" altLang="en-US" sz="1600" dirty="0"/>
              <a:t>土方的平衡与调配原则</a:t>
            </a:r>
          </a:p>
        </p:txBody>
      </p:sp>
      <p:sp>
        <p:nvSpPr>
          <p:cNvPr id="63" name="左大括号 62"/>
          <p:cNvSpPr/>
          <p:nvPr/>
        </p:nvSpPr>
        <p:spPr>
          <a:xfrm>
            <a:off x="2998645" y="3986892"/>
            <a:ext cx="190485" cy="78014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4" name="矩形 63"/>
          <p:cNvSpPr/>
          <p:nvPr/>
        </p:nvSpPr>
        <p:spPr>
          <a:xfrm>
            <a:off x="3196817" y="4510113"/>
            <a:ext cx="30540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2. </a:t>
            </a:r>
            <a:r>
              <a:rPr lang="zh-CN" altLang="en-US" sz="1600" dirty="0"/>
              <a:t>土方平衡与调配的步骤及方法</a:t>
            </a:r>
          </a:p>
        </p:txBody>
      </p:sp>
      <p:sp>
        <p:nvSpPr>
          <p:cNvPr id="65" name="矩形 64"/>
          <p:cNvSpPr/>
          <p:nvPr/>
        </p:nvSpPr>
        <p:spPr>
          <a:xfrm>
            <a:off x="6568818" y="4275837"/>
            <a:ext cx="17251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1</a:t>
            </a:r>
            <a:r>
              <a:rPr lang="zh-CN" altLang="en-US" sz="1600" dirty="0"/>
              <a:t>）划分调配区</a:t>
            </a:r>
          </a:p>
        </p:txBody>
      </p:sp>
      <p:sp>
        <p:nvSpPr>
          <p:cNvPr id="66" name="矩形 65"/>
          <p:cNvSpPr/>
          <p:nvPr/>
        </p:nvSpPr>
        <p:spPr>
          <a:xfrm>
            <a:off x="6632373" y="4566473"/>
            <a:ext cx="47477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2</a:t>
            </a:r>
            <a:r>
              <a:rPr lang="zh-CN" altLang="en-US" sz="1600" dirty="0"/>
              <a:t>）计算各调配区的土方量并</a:t>
            </a:r>
            <a:r>
              <a:rPr lang="zh-CN" altLang="en-US" sz="1600" dirty="0" smtClean="0"/>
              <a:t>标明在</a:t>
            </a:r>
            <a:r>
              <a:rPr lang="zh-CN" altLang="en-US" sz="1600" dirty="0"/>
              <a:t>图上</a:t>
            </a:r>
          </a:p>
        </p:txBody>
      </p:sp>
      <p:sp>
        <p:nvSpPr>
          <p:cNvPr id="67" name="矩形 66"/>
          <p:cNvSpPr/>
          <p:nvPr/>
        </p:nvSpPr>
        <p:spPr>
          <a:xfrm>
            <a:off x="6632373" y="4917645"/>
            <a:ext cx="49805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3</a:t>
            </a:r>
            <a:r>
              <a:rPr lang="zh-CN" altLang="en-US" sz="1600" dirty="0"/>
              <a:t>）计算各挖、填方调配区之间</a:t>
            </a:r>
            <a:r>
              <a:rPr lang="zh-CN" altLang="en-US" sz="1600" dirty="0" smtClean="0"/>
              <a:t>的平均</a:t>
            </a:r>
            <a:r>
              <a:rPr lang="zh-CN" altLang="en-US" sz="1600" dirty="0"/>
              <a:t>运距</a:t>
            </a:r>
          </a:p>
        </p:txBody>
      </p:sp>
      <p:sp>
        <p:nvSpPr>
          <p:cNvPr id="68" name="左大括号 67"/>
          <p:cNvSpPr/>
          <p:nvPr/>
        </p:nvSpPr>
        <p:spPr>
          <a:xfrm>
            <a:off x="6632373" y="4510113"/>
            <a:ext cx="150812" cy="67702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9" name="矩形 68"/>
          <p:cNvSpPr/>
          <p:nvPr/>
        </p:nvSpPr>
        <p:spPr>
          <a:xfrm>
            <a:off x="3598152" y="4925079"/>
            <a:ext cx="12073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1. </a:t>
            </a:r>
            <a:r>
              <a:rPr lang="zh-CN" altLang="en-US" sz="1600" dirty="0"/>
              <a:t>施工措施</a:t>
            </a:r>
          </a:p>
        </p:txBody>
      </p:sp>
      <p:sp>
        <p:nvSpPr>
          <p:cNvPr id="70" name="矩形 69"/>
          <p:cNvSpPr/>
          <p:nvPr/>
        </p:nvSpPr>
        <p:spPr>
          <a:xfrm>
            <a:off x="3595771" y="5500825"/>
            <a:ext cx="16177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2. </a:t>
            </a:r>
            <a:r>
              <a:rPr lang="zh-CN" altLang="en-US" sz="1600" dirty="0"/>
              <a:t>施工质量控制</a:t>
            </a:r>
          </a:p>
        </p:txBody>
      </p:sp>
      <p:sp>
        <p:nvSpPr>
          <p:cNvPr id="71" name="左大括号 70"/>
          <p:cNvSpPr/>
          <p:nvPr/>
        </p:nvSpPr>
        <p:spPr>
          <a:xfrm>
            <a:off x="3527712" y="5109745"/>
            <a:ext cx="136119" cy="6437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3" name="左大括号 72"/>
          <p:cNvSpPr/>
          <p:nvPr/>
        </p:nvSpPr>
        <p:spPr>
          <a:xfrm>
            <a:off x="3527712" y="5870157"/>
            <a:ext cx="196390" cy="84454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4" name="矩形 73"/>
          <p:cNvSpPr/>
          <p:nvPr/>
        </p:nvSpPr>
        <p:spPr>
          <a:xfrm>
            <a:off x="3663831" y="5762202"/>
            <a:ext cx="14125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1. </a:t>
            </a:r>
            <a:r>
              <a:rPr lang="zh-CN" altLang="en-US" sz="1600" dirty="0"/>
              <a:t>推土机施工</a:t>
            </a:r>
          </a:p>
        </p:txBody>
      </p:sp>
      <p:sp>
        <p:nvSpPr>
          <p:cNvPr id="75" name="矩形 74"/>
          <p:cNvSpPr/>
          <p:nvPr/>
        </p:nvSpPr>
        <p:spPr>
          <a:xfrm>
            <a:off x="3690710" y="6121634"/>
            <a:ext cx="14125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2. </a:t>
            </a:r>
            <a:r>
              <a:rPr lang="zh-CN" altLang="en-US" sz="1600" dirty="0"/>
              <a:t>铲运机施工</a:t>
            </a:r>
          </a:p>
        </p:txBody>
      </p:sp>
      <p:sp>
        <p:nvSpPr>
          <p:cNvPr id="76" name="矩形 75"/>
          <p:cNvSpPr/>
          <p:nvPr/>
        </p:nvSpPr>
        <p:spPr>
          <a:xfrm>
            <a:off x="3677654" y="6424595"/>
            <a:ext cx="14125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3. </a:t>
            </a:r>
            <a:r>
              <a:rPr lang="zh-CN" altLang="en-US" sz="1600" dirty="0"/>
              <a:t>挖掘机施工</a:t>
            </a:r>
          </a:p>
        </p:txBody>
      </p:sp>
    </p:spTree>
    <p:extLst>
      <p:ext uri="{BB962C8B-B14F-4D97-AF65-F5344CB8AC3E}">
        <p14:creationId xmlns:p14="http://schemas.microsoft.com/office/powerpoint/2010/main" val="177690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883391" y="2686773"/>
            <a:ext cx="8928295" cy="183110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01755" y="3048329"/>
            <a:ext cx="74721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</a:rPr>
              <a:t>          任务</a:t>
            </a:r>
            <a:r>
              <a:rPr lang="zh-CN" altLang="en-US" sz="6600" dirty="0">
                <a:solidFill>
                  <a:schemeClr val="bg1"/>
                </a:solidFill>
              </a:rPr>
              <a:t>实施</a:t>
            </a:r>
            <a:endParaRPr lang="zh-CN" altLang="zh-CN" sz="6600" kern="1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95702" y="415733"/>
            <a:ext cx="1806053" cy="218364"/>
            <a:chOff x="286603" y="204717"/>
            <a:chExt cx="1806053" cy="218364"/>
          </a:xfrm>
        </p:grpSpPr>
        <p:sp>
          <p:nvSpPr>
            <p:cNvPr id="12" name="椭圆 11"/>
            <p:cNvSpPr/>
            <p:nvPr/>
          </p:nvSpPr>
          <p:spPr>
            <a:xfrm>
              <a:off x="286603" y="204717"/>
              <a:ext cx="218364" cy="21836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815833" y="204717"/>
              <a:ext cx="218364" cy="218364"/>
            </a:xfrm>
            <a:prstGeom prst="ellipse">
              <a:avLst/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345063" y="204717"/>
              <a:ext cx="218364" cy="218364"/>
            </a:xfrm>
            <a:prstGeom prst="ellipse">
              <a:avLst/>
            </a:prstGeom>
            <a:solidFill>
              <a:srgbClr val="C0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874292" y="204717"/>
              <a:ext cx="218364" cy="218364"/>
            </a:xfrm>
            <a:prstGeom prst="ellipse">
              <a:avLst/>
            </a:prstGeom>
            <a:solidFill>
              <a:srgbClr val="C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2593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SCORM_RATE_SLIDES" val="0"/>
  <p:tag name="ISPRING_SCORM_RATE_QUIZZES" val="0"/>
  <p:tag name="ISPRING_SCORM_PASSING_SCORE" val="0.000000"/>
  <p:tag name="ISPRING_ULTRA_SCORM_COURSE_ID" val="DD2E5ACB-A4C5-448B-957C-5D8EC6EEA97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D:\修改ppt1.4\57268"/>
  <p:tag name="ISPRING_FIRST_PUBLISH" val="1"/>
</p:tagLst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平面</Template>
  <TotalTime>6035</TotalTime>
  <Words>3949</Words>
  <Application>Microsoft Office PowerPoint</Application>
  <PresentationFormat>宽屏</PresentationFormat>
  <Paragraphs>512</Paragraphs>
  <Slides>40</Slides>
  <Notes>39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2" baseType="lpstr">
      <vt:lpstr>FZLTZHJW--GB1-0</vt:lpstr>
      <vt:lpstr>Malgun Gothic</vt:lpstr>
      <vt:lpstr>TimesNewRomanPS-ItalicMT</vt:lpstr>
      <vt:lpstr>TimesNewRomanPSMT</vt:lpstr>
      <vt:lpstr>宋体</vt:lpstr>
      <vt:lpstr>微软雅黑</vt:lpstr>
      <vt:lpstr>Calibri</vt:lpstr>
      <vt:lpstr>Calibri Light</vt:lpstr>
      <vt:lpstr>Century Gothic</vt:lpstr>
      <vt:lpstr>Tahoma</vt:lpstr>
      <vt:lpstr>Wingdings 2</vt:lpstr>
      <vt:lpstr>HDOfficeLightV0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zhlbduql</cp:lastModifiedBy>
  <cp:revision>247</cp:revision>
  <dcterms:created xsi:type="dcterms:W3CDTF">2017-08-18T03:02:00Z</dcterms:created>
  <dcterms:modified xsi:type="dcterms:W3CDTF">2019-06-24T09:11:22Z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