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9">
  <p:sldMasterIdLst>
    <p:sldMasterId id="2147483648" r:id="rId1"/>
  </p:sldMasterIdLst>
  <p:notesMasterIdLst>
    <p:notesMasterId r:id="rId4"/>
  </p:notesMasterIdLst>
  <p:handoutMasterIdLst>
    <p:handoutMasterId r:id="rId96"/>
  </p:handoutMasterIdLst>
  <p:sldIdLst>
    <p:sldId id="291" r:id="rId3"/>
    <p:sldId id="292" r:id="rId5"/>
    <p:sldId id="293" r:id="rId6"/>
    <p:sldId id="273" r:id="rId7"/>
    <p:sldId id="316" r:id="rId8"/>
    <p:sldId id="317" r:id="rId9"/>
    <p:sldId id="318" r:id="rId10"/>
    <p:sldId id="402" r:id="rId11"/>
    <p:sldId id="403" r:id="rId12"/>
    <p:sldId id="306" r:id="rId13"/>
    <p:sldId id="319" r:id="rId14"/>
    <p:sldId id="320" r:id="rId15"/>
    <p:sldId id="321" r:id="rId16"/>
    <p:sldId id="322" r:id="rId17"/>
    <p:sldId id="323" r:id="rId18"/>
    <p:sldId id="324" r:id="rId19"/>
    <p:sldId id="325" r:id="rId20"/>
    <p:sldId id="326" r:id="rId21"/>
    <p:sldId id="327" r:id="rId22"/>
    <p:sldId id="328" r:id="rId23"/>
    <p:sldId id="329" r:id="rId24"/>
    <p:sldId id="330" r:id="rId25"/>
    <p:sldId id="331" r:id="rId26"/>
    <p:sldId id="332" r:id="rId27"/>
    <p:sldId id="333" r:id="rId28"/>
    <p:sldId id="334" r:id="rId29"/>
    <p:sldId id="335" r:id="rId30"/>
    <p:sldId id="336" r:id="rId31"/>
    <p:sldId id="337" r:id="rId32"/>
    <p:sldId id="339" r:id="rId33"/>
    <p:sldId id="340" r:id="rId34"/>
    <p:sldId id="338" r:id="rId35"/>
    <p:sldId id="341" r:id="rId36"/>
    <p:sldId id="342" r:id="rId37"/>
    <p:sldId id="343" r:id="rId38"/>
    <p:sldId id="405" r:id="rId39"/>
    <p:sldId id="345" r:id="rId40"/>
    <p:sldId id="347" r:id="rId41"/>
    <p:sldId id="348" r:id="rId42"/>
    <p:sldId id="350" r:id="rId43"/>
    <p:sldId id="406" r:id="rId44"/>
    <p:sldId id="407" r:id="rId45"/>
    <p:sldId id="408" r:id="rId46"/>
    <p:sldId id="409" r:id="rId47"/>
    <p:sldId id="351" r:id="rId48"/>
    <p:sldId id="352" r:id="rId49"/>
    <p:sldId id="353" r:id="rId50"/>
    <p:sldId id="354" r:id="rId51"/>
    <p:sldId id="355" r:id="rId52"/>
    <p:sldId id="356" r:id="rId53"/>
    <p:sldId id="357" r:id="rId54"/>
    <p:sldId id="358" r:id="rId55"/>
    <p:sldId id="359" r:id="rId56"/>
    <p:sldId id="360" r:id="rId57"/>
    <p:sldId id="361" r:id="rId58"/>
    <p:sldId id="362" r:id="rId59"/>
    <p:sldId id="414" r:id="rId60"/>
    <p:sldId id="416" r:id="rId61"/>
    <p:sldId id="415" r:id="rId62"/>
    <p:sldId id="363" r:id="rId63"/>
    <p:sldId id="412" r:id="rId64"/>
    <p:sldId id="413" r:id="rId65"/>
    <p:sldId id="364" r:id="rId66"/>
    <p:sldId id="365" r:id="rId67"/>
    <p:sldId id="366" r:id="rId68"/>
    <p:sldId id="367" r:id="rId69"/>
    <p:sldId id="368" r:id="rId70"/>
    <p:sldId id="369" r:id="rId71"/>
    <p:sldId id="370" r:id="rId72"/>
    <p:sldId id="371" r:id="rId73"/>
    <p:sldId id="372" r:id="rId74"/>
    <p:sldId id="373" r:id="rId75"/>
    <p:sldId id="374" r:id="rId76"/>
    <p:sldId id="375" r:id="rId77"/>
    <p:sldId id="376" r:id="rId78"/>
    <p:sldId id="377" r:id="rId79"/>
    <p:sldId id="378" r:id="rId80"/>
    <p:sldId id="379" r:id="rId81"/>
    <p:sldId id="380" r:id="rId82"/>
    <p:sldId id="381" r:id="rId83"/>
    <p:sldId id="382" r:id="rId84"/>
    <p:sldId id="383" r:id="rId85"/>
    <p:sldId id="384" r:id="rId86"/>
    <p:sldId id="385" r:id="rId87"/>
    <p:sldId id="386" r:id="rId88"/>
    <p:sldId id="401" r:id="rId89"/>
    <p:sldId id="387" r:id="rId90"/>
    <p:sldId id="389" r:id="rId91"/>
    <p:sldId id="399" r:id="rId92"/>
    <p:sldId id="410" r:id="rId93"/>
    <p:sldId id="411" r:id="rId94"/>
    <p:sldId id="400" r:id="rId95"/>
  </p:sldIdLst>
  <p:sldSz cx="12192000" cy="6858000"/>
  <p:notesSz cx="6858000" cy="9144000"/>
  <p:custDataLst>
    <p:tags r:id="rId10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4254"/>
    <a:srgbClr val="FBBF3B"/>
    <a:srgbClr val="A6A6A6"/>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79" autoAdjust="0"/>
  </p:normalViewPr>
  <p:slideViewPr>
    <p:cSldViewPr snapToGrid="0">
      <p:cViewPr varScale="1">
        <p:scale>
          <a:sx n="115" d="100"/>
          <a:sy n="115" d="100"/>
        </p:scale>
        <p:origin x="43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tableStyles" Target="tableStyles.xml"/><Relationship Id="rId98" Type="http://schemas.openxmlformats.org/officeDocument/2006/relationships/viewProps" Target="viewProps.xml"/><Relationship Id="rId97" Type="http://schemas.openxmlformats.org/officeDocument/2006/relationships/presProps" Target="presProps.xml"/><Relationship Id="rId96" Type="http://schemas.openxmlformats.org/officeDocument/2006/relationships/handoutMaster" Target="handoutMasters/handoutMaster1.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0" Type="http://schemas.openxmlformats.org/officeDocument/2006/relationships/tags" Target="tags/tag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11DF6C85-580E-49AA-8C0F-7282E851D184}" type="datetimeFigureOut">
              <a:rPr lang="en-US" smtClean="0"/>
            </a:fld>
            <a:endParaRPr lang="en-US"/>
          </a:p>
        </p:txBody>
      </p:sp>
      <p:sp>
        <p:nvSpPr>
          <p:cNvPr id="5" name="Footer Placeholder 4"/>
          <p:cNvSpPr>
            <a:spLocks noGrp="1"/>
          </p:cNvSpPr>
          <p:nvPr>
            <p:ph type="ftr" sz="quarter" idx="11"/>
          </p:nvPr>
        </p:nvSpPr>
        <p:spPr/>
        <p:txBody>
          <a:bodyPr/>
          <a:lstStyle/>
          <a:p>
            <a:endParaRPr kumimoji="0" lang="zh-CN" altLang="en-US"/>
          </a:p>
        </p:txBody>
      </p:sp>
      <p:sp>
        <p:nvSpPr>
          <p:cNvPr id="6" name="Slide Number Placeholder 5"/>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masterClrMapping/>
  </p:clrMapOvr>
  <p:transition spd="slow">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1DF6C85-580E-49AA-8C0F-7282E851D184}" type="datetimeFigureOut">
              <a:rPr lang="en-US" smtClean="0"/>
            </a:fld>
            <a:endParaRPr lang="en-US"/>
          </a:p>
        </p:txBody>
      </p:sp>
      <p:sp>
        <p:nvSpPr>
          <p:cNvPr id="5" name="Footer Placeholder 4"/>
          <p:cNvSpPr>
            <a:spLocks noGrp="1"/>
          </p:cNvSpPr>
          <p:nvPr>
            <p:ph type="ftr" sz="quarter" idx="11"/>
          </p:nvPr>
        </p:nvSpPr>
        <p:spPr/>
        <p:txBody>
          <a:bodyPr/>
          <a:lstStyle/>
          <a:p>
            <a:endParaRPr kumimoji="0" lang="zh-CN" altLang="en-US"/>
          </a:p>
        </p:txBody>
      </p:sp>
      <p:sp>
        <p:nvSpPr>
          <p:cNvPr id="6" name="Slide Number Placeholder 5"/>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masterClrMapping/>
  </p:clrMapOvr>
  <p:transition spd="slow">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hasCustomPrompt="1"/>
          </p:nvPr>
        </p:nvSpPr>
        <p:spPr>
          <a:xfrm>
            <a:off x="838200" y="360362"/>
            <a:ext cx="7734300" cy="5811837"/>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11DF6C85-580E-49AA-8C0F-7282E851D184}" type="datetimeFigureOut">
              <a:rPr lang="en-US" smtClean="0"/>
            </a:fld>
            <a:endParaRPr lang="en-US" sz="1100" dirty="0">
              <a:solidFill>
                <a:schemeClr val="tx2">
                  <a:lumMod val="75000"/>
                  <a:lumOff val="25000"/>
                </a:schemeClr>
              </a:solidFill>
            </a:endParaRPr>
          </a:p>
        </p:txBody>
      </p:sp>
      <p:sp>
        <p:nvSpPr>
          <p:cNvPr id="5" name="Footer Placeholder 4"/>
          <p:cNvSpPr>
            <a:spLocks noGrp="1"/>
          </p:cNvSpPr>
          <p:nvPr>
            <p:ph type="ftr" sz="quarter" idx="11"/>
          </p:nvPr>
        </p:nvSpPr>
        <p:spPr/>
        <p:txBody>
          <a:bodyPr/>
          <a:lstStyle/>
          <a:p>
            <a:pPr algn="r" eaLnBrk="1" latinLnBrk="0" hangingPunct="1"/>
            <a:endParaRPr kumimoji="0" lang="zh-CN" altLang="en-US" sz="1100" dirty="0">
              <a:solidFill>
                <a:schemeClr val="tx2">
                  <a:lumMod val="75000"/>
                  <a:lumOff val="25000"/>
                </a:schemeClr>
              </a:solidFill>
            </a:endParaRPr>
          </a:p>
        </p:txBody>
      </p:sp>
      <p:sp>
        <p:nvSpPr>
          <p:cNvPr id="6" name="Slide Number Placeholder 5"/>
          <p:cNvSpPr>
            <a:spLocks noGrp="1"/>
          </p:cNvSpPr>
          <p:nvPr>
            <p:ph type="sldNum" sz="quarter" idx="12"/>
          </p:nvPr>
        </p:nvSpPr>
        <p:spPr/>
        <p:txBody>
          <a:bodyPr/>
          <a:lstStyle/>
          <a:p>
            <a:pPr algn="ctr" eaLnBrk="1" latinLnBrk="0" hangingPunct="1"/>
            <a:fld id="{6D95434A-1094-4C26-ADA4-1AB6210859AE}" type="slidenum">
              <a:rPr kumimoji="0" lang="en-US" smtClean="0"/>
            </a:fld>
            <a:endParaRPr kumimoji="0" lang="zh-CN" altLang="en-US" b="0" dirty="0"/>
          </a:p>
        </p:txBody>
      </p:sp>
    </p:spTree>
  </p:cSld>
  <p:clrMapOvr>
    <a:masterClrMapping/>
  </p:clrMapOvr>
  <p:transition spd="slow">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1DF6C85-580E-49AA-8C0F-7282E851D184}" type="datetimeFigureOut">
              <a:rPr lang="en-US" smtClean="0"/>
            </a:fld>
            <a:endParaRPr lang="en-US"/>
          </a:p>
        </p:txBody>
      </p:sp>
      <p:sp>
        <p:nvSpPr>
          <p:cNvPr id="5" name="Footer Placeholder 4"/>
          <p:cNvSpPr>
            <a:spLocks noGrp="1"/>
          </p:cNvSpPr>
          <p:nvPr>
            <p:ph type="ftr" sz="quarter" idx="11"/>
          </p:nvPr>
        </p:nvSpPr>
        <p:spPr/>
        <p:txBody>
          <a:bodyPr/>
          <a:lstStyle/>
          <a:p>
            <a:endParaRPr kumimoji="0" lang="zh-CN" altLang="en-US" dirty="0"/>
          </a:p>
        </p:txBody>
      </p:sp>
      <p:sp>
        <p:nvSpPr>
          <p:cNvPr id="6" name="Slide Number Placeholder 5"/>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11DF6C85-580E-49AA-8C0F-7282E851D184}" type="datetimeFigureOut">
              <a:rPr lang="en-US" smtClean="0"/>
            </a:fld>
            <a:endParaRPr lang="en-US"/>
          </a:p>
        </p:txBody>
      </p:sp>
      <p:sp>
        <p:nvSpPr>
          <p:cNvPr id="5" name="Footer Placeholder 4"/>
          <p:cNvSpPr>
            <a:spLocks noGrp="1"/>
          </p:cNvSpPr>
          <p:nvPr>
            <p:ph type="ftr" sz="quarter" idx="11"/>
          </p:nvPr>
        </p:nvSpPr>
        <p:spPr/>
        <p:txBody>
          <a:bodyPr/>
          <a:lstStyle/>
          <a:p>
            <a:endParaRPr kumimoji="0" lang="zh-CN" altLang="en-US"/>
          </a:p>
        </p:txBody>
      </p:sp>
      <p:sp>
        <p:nvSpPr>
          <p:cNvPr id="6" name="Slide Number Placeholder 5"/>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masterClrMapping/>
  </p:clrMapOvr>
  <p:transition spd="slow">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845127" y="1828800"/>
            <a:ext cx="5181600" cy="4351337"/>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6172200" y="1828800"/>
            <a:ext cx="5181600" cy="4351337"/>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1DF6C85-580E-49AA-8C0F-7282E851D184}" type="datetimeFigureOut">
              <a:rPr lang="en-US" smtClean="0"/>
            </a:fld>
            <a:endParaRPr lang="en-US"/>
          </a:p>
        </p:txBody>
      </p:sp>
      <p:sp>
        <p:nvSpPr>
          <p:cNvPr id="6" name="Footer Placeholder 5"/>
          <p:cNvSpPr>
            <a:spLocks noGrp="1"/>
          </p:cNvSpPr>
          <p:nvPr>
            <p:ph type="ftr" sz="quarter" idx="11"/>
          </p:nvPr>
        </p:nvSpPr>
        <p:spPr/>
        <p:txBody>
          <a:bodyPr/>
          <a:lstStyle/>
          <a:p>
            <a:endParaRPr kumimoji="0" lang="zh-CN" altLang="en-US"/>
          </a:p>
        </p:txBody>
      </p:sp>
      <p:sp>
        <p:nvSpPr>
          <p:cNvPr id="7" name="Slide Number Placeholder 6"/>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845127" y="2507550"/>
            <a:ext cx="5156200" cy="3680525"/>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6172200" y="2507550"/>
            <a:ext cx="5181601" cy="3680525"/>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Date Placeholder 6"/>
          <p:cNvSpPr>
            <a:spLocks noGrp="1"/>
          </p:cNvSpPr>
          <p:nvPr>
            <p:ph type="dt" sz="half" idx="10"/>
          </p:nvPr>
        </p:nvSpPr>
        <p:spPr/>
        <p:txBody>
          <a:bodyPr/>
          <a:lstStyle/>
          <a:p>
            <a:fld id="{11DF6C85-580E-49AA-8C0F-7282E851D184}" type="datetimeFigureOut">
              <a:rPr lang="en-US" smtClean="0"/>
            </a:fld>
            <a:endParaRPr lang="en-US"/>
          </a:p>
        </p:txBody>
      </p:sp>
      <p:sp>
        <p:nvSpPr>
          <p:cNvPr id="8" name="Footer Placeholder 7"/>
          <p:cNvSpPr>
            <a:spLocks noGrp="1"/>
          </p:cNvSpPr>
          <p:nvPr>
            <p:ph type="ftr" sz="quarter" idx="11"/>
          </p:nvPr>
        </p:nvSpPr>
        <p:spPr/>
        <p:txBody>
          <a:bodyPr/>
          <a:lstStyle/>
          <a:p>
            <a:endParaRPr kumimoji="0" lang="zh-CN" altLang="en-US"/>
          </a:p>
        </p:txBody>
      </p:sp>
      <p:sp>
        <p:nvSpPr>
          <p:cNvPr id="9" name="Slide Number Placeholder 8"/>
          <p:cNvSpPr>
            <a:spLocks noGrp="1"/>
          </p:cNvSpPr>
          <p:nvPr>
            <p:ph type="sldNum" sz="quarter" idx="12"/>
          </p:nvPr>
        </p:nvSpPr>
        <p:spPr/>
        <p:txBody>
          <a:bodyPr/>
          <a:lstStyle/>
          <a:p>
            <a:fld id="{6D95434A-1094-4C26-ADA4-1AB6210859AE}" type="slidenum">
              <a:rPr kumimoji="0" lang="en-US" smtClean="0"/>
            </a:fld>
            <a:endParaRPr kumimoji="0" lang="zh-CN" altLang="en-US"/>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Tree>
  </p:cSld>
  <p:clrMapOvr>
    <a:masterClrMapping/>
  </p:clrMapOvr>
  <p:transition spd="slow">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1DF6C85-580E-49AA-8C0F-7282E851D184}" type="datetimeFigureOut">
              <a:rPr lang="en-US" smtClean="0"/>
            </a:fld>
            <a:endParaRPr lang="en-US"/>
          </a:p>
        </p:txBody>
      </p:sp>
      <p:sp>
        <p:nvSpPr>
          <p:cNvPr id="4" name="Footer Placeholder 3"/>
          <p:cNvSpPr>
            <a:spLocks noGrp="1"/>
          </p:cNvSpPr>
          <p:nvPr>
            <p:ph type="ftr" sz="quarter" idx="11"/>
          </p:nvPr>
        </p:nvSpPr>
        <p:spPr/>
        <p:txBody>
          <a:bodyPr/>
          <a:lstStyle/>
          <a:p>
            <a:endParaRPr kumimoji="0" lang="zh-CN" altLang="en-US"/>
          </a:p>
        </p:txBody>
      </p:sp>
      <p:sp>
        <p:nvSpPr>
          <p:cNvPr id="5" name="Slide Number Placeholder 4"/>
          <p:cNvSpPr>
            <a:spLocks noGrp="1"/>
          </p:cNvSpPr>
          <p:nvPr>
            <p:ph type="sldNum" sz="quarter" idx="12"/>
          </p:nvPr>
        </p:nvSpPr>
        <p:spPr/>
        <p:txBody>
          <a:bodyPr/>
          <a:lstStyle/>
          <a:p>
            <a:fld id="{6D95434A-1094-4C26-ADA4-1AB6210859AE}" type="slidenum">
              <a:rPr kumimoji="0" lang="en-US" smtClean="0"/>
            </a:fld>
            <a:endParaRPr kumimoji="0" lang="zh-CN" altLang="en-US"/>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cSld>
  <p:clrMapOvr>
    <a:masterClrMapping/>
  </p:clrMapOvr>
  <p:transition spd="slow">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DF6C85-580E-49AA-8C0F-7282E851D184}" type="datetimeFigureOut">
              <a:rPr lang="en-US" smtClean="0"/>
            </a:fld>
            <a:endParaRPr lang="en-US"/>
          </a:p>
        </p:txBody>
      </p:sp>
      <p:sp>
        <p:nvSpPr>
          <p:cNvPr id="3" name="Footer Placeholder 2"/>
          <p:cNvSpPr>
            <a:spLocks noGrp="1"/>
          </p:cNvSpPr>
          <p:nvPr>
            <p:ph type="ftr" sz="quarter" idx="11"/>
          </p:nvPr>
        </p:nvSpPr>
        <p:spPr/>
        <p:txBody>
          <a:bodyPr/>
          <a:lstStyle/>
          <a:p>
            <a:endParaRPr kumimoji="0" lang="zh-CN" altLang="en-US"/>
          </a:p>
        </p:txBody>
      </p:sp>
      <p:sp>
        <p:nvSpPr>
          <p:cNvPr id="4" name="Slide Number Placeholder 3"/>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11DF6C85-580E-49AA-8C0F-7282E851D184}" type="datetimeFigureOut">
              <a:rPr lang="en-US" smtClean="0"/>
            </a:fld>
            <a:endParaRPr lang="en-US"/>
          </a:p>
        </p:txBody>
      </p:sp>
      <p:sp>
        <p:nvSpPr>
          <p:cNvPr id="6" name="Footer Placeholder 5"/>
          <p:cNvSpPr>
            <a:spLocks noGrp="1"/>
          </p:cNvSpPr>
          <p:nvPr>
            <p:ph type="ftr" sz="quarter" idx="11"/>
          </p:nvPr>
        </p:nvSpPr>
        <p:spPr/>
        <p:txBody>
          <a:bodyPr/>
          <a:lstStyle/>
          <a:p>
            <a:endParaRPr kumimoji="0" lang="zh-CN" altLang="en-US"/>
          </a:p>
        </p:txBody>
      </p:sp>
      <p:sp>
        <p:nvSpPr>
          <p:cNvPr id="7" name="Slide Number Placeholder 6"/>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masterClrMapping/>
  </p:clrMapOvr>
  <p:transition spd="slow">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11DF6C85-580E-49AA-8C0F-7282E851D184}" type="datetimeFigureOut">
              <a:rPr lang="en-US" smtClean="0"/>
            </a:fld>
            <a:endParaRPr lang="en-US"/>
          </a:p>
        </p:txBody>
      </p:sp>
      <p:sp>
        <p:nvSpPr>
          <p:cNvPr id="6" name="Footer Placeholder 5"/>
          <p:cNvSpPr>
            <a:spLocks noGrp="1"/>
          </p:cNvSpPr>
          <p:nvPr>
            <p:ph type="ftr" sz="quarter" idx="11"/>
          </p:nvPr>
        </p:nvSpPr>
        <p:spPr/>
        <p:txBody>
          <a:bodyPr/>
          <a:lstStyle/>
          <a:p>
            <a:endParaRPr kumimoji="0" lang="zh-CN" altLang="en-US"/>
          </a:p>
        </p:txBody>
      </p:sp>
      <p:sp>
        <p:nvSpPr>
          <p:cNvPr id="7" name="Slide Number Placeholder 6"/>
          <p:cNvSpPr>
            <a:spLocks noGrp="1"/>
          </p:cNvSpPr>
          <p:nvPr>
            <p:ph type="sldNum" sz="quarter" idx="12"/>
          </p:nvPr>
        </p:nvSpPr>
        <p:spPr/>
        <p:txBody>
          <a:bodyPr/>
          <a:lstStyle/>
          <a:p>
            <a:fld id="{6D95434A-1094-4C26-ADA4-1AB6210859AE}" type="slidenum">
              <a:rPr kumimoji="0" lang="en-US" smtClean="0"/>
            </a:fld>
            <a:endParaRPr kumimoji="0" lang="zh-CN" altLang="en-US"/>
          </a:p>
        </p:txBody>
      </p:sp>
    </p:spTree>
  </p:cSld>
  <p:clrMapOvr>
    <a:masterClrMapping/>
  </p:clrMapOvr>
  <p:transition spd="slow">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11DF6C85-580E-49AA-8C0F-7282E851D184}" type="datetimeFigureOut">
              <a:rPr lang="en-US" smtClean="0"/>
            </a:fld>
            <a:endParaRPr lang="en-US" sz="1100" dirty="0">
              <a:solidFill>
                <a:schemeClr val="tx2">
                  <a:lumMod val="75000"/>
                  <a:lumOff val="25000"/>
                </a:scheme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pPr algn="r" eaLnBrk="1" latinLnBrk="0" hangingPunct="1"/>
            <a:endParaRPr kumimoji="0" lang="zh-CN" altLang="en-US" sz="1100" dirty="0">
              <a:solidFill>
                <a:schemeClr val="tx2">
                  <a:lumMod val="75000"/>
                  <a:lumOff val="25000"/>
                </a:schemeClr>
              </a:solidFill>
            </a:endParaRPr>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pPr algn="ctr" eaLnBrk="1" latinLnBrk="0" hangingPunct="1"/>
            <a:fld id="{6D95434A-1094-4C26-ADA4-1AB6210859AE}" type="slidenum">
              <a:rPr kumimoji="0" lang="en-US" smtClean="0"/>
            </a:fld>
            <a:endParaRPr kumimoji="0" lang="zh-CN" altLang="en-US" b="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slow">
    <p:fade/>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anose="05020102010507070707"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anose="05020102010507070707"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anose="05020102010507070707"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anose="05020102010507070707"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anose="05020102010507070707"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anose="05020102010507070707"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anose="05020102010507070707"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anose="05020102010507070707"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anose="05020102010507070707"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hyperlink" Target="https://image.baidu.com/search/detail?ct=503316480&amp;z=&amp;tn=baiduimagedetail&amp;ipn=d&amp;word=%E6%BB%91%E5%9D%A1%E7%A4%BA%E6%84%8F%E5%9B%BE&amp;step_word=&amp;ie=utf-8&amp;in=&amp;cl=2&amp;lm=-1&amp;st=-1&amp;hd=&amp;latest=&amp;copyright=&amp;cs=1535152124,2748025757&amp;os=4128580236,2278287087&amp;simid=0,0&amp;pn=49&amp;rn=1&amp;di=53240&amp;ln=480&amp;fr=&amp;fmq=1558427940015_R&amp;ic=&amp;s=undefined&amp;se=&amp;sme=&amp;tab=0&amp;width=&amp;height=&amp;face=undefined&amp;is=0,0&amp;istype=2&amp;ist=&amp;jit=&amp;bdtype=0&amp;spn=0&amp;pi=0&amp;gsm=0&amp;objurl=http%3A%2F%2Fwww.hbgcy.com%2Fwcs%2FUpload%2Fimage%2F20171109%2F15101956213263.jpg&amp;rpstart=0&amp;rpnum=0&amp;adpicid=0&amp;force=undefined" TargetMode="External"/><Relationship Id="rId2" Type="http://schemas.openxmlformats.org/officeDocument/2006/relationships/image" Target="../media/image8.jpeg"/><Relationship Id="rId1" Type="http://schemas.openxmlformats.org/officeDocument/2006/relationships/hyperlink" Target="https://image.baidu.com/search/detail?ct=503316480&amp;z=&amp;tn=baiduimagedetail&amp;ipn=d&amp;word=%E6%96%AD%E5%B1%82%E7%A4%BA%E6%84%8F%E5%9B%BE&amp;step_word=&amp;ie=utf-8&amp;in=&amp;cl=2&amp;lm=-1&amp;st=-1&amp;hd=&amp;latest=&amp;copyright=&amp;cs=2556373437,3340644028&amp;os=2968129215,2875266736&amp;simid=4199338440,379429609&amp;pn=71&amp;rn=1&amp;di=76230&amp;ln=657&amp;fr=&amp;fmq=1558427597448_R&amp;ic=&amp;s=undefined&amp;se=&amp;sme=&amp;tab=0&amp;width=&amp;height=&amp;face=undefined&amp;is=0,0&amp;istype=2&amp;ist=&amp;jit=&amp;bdtype=0&amp;spn=0&amp;pi=0&amp;gsm=1e&amp;objurl=http%3A%2F%2Fs3.sinaimg.cn%2Fbmiddle%2F003t2s7sgy6FQeRmdR872%26690&amp;rpstart=0&amp;rpnum=0&amp;adpicid=0&amp;force=undefined" TargetMode="Externa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2.xml"/><Relationship Id="rId2" Type="http://schemas.openxmlformats.org/officeDocument/2006/relationships/image" Target="../media/image11.jpeg"/><Relationship Id="rId1" Type="http://schemas.openxmlformats.org/officeDocument/2006/relationships/hyperlink" Target="https://image.baidu.com/search/detail?ct=503316480&amp;z=&amp;tn=baiduimagedetail&amp;ipn=d&amp;word=%E5%9C%B0%E4%B8%8B%E6%B0%B4%E5%9F%8B%E8%97%8F%E7%A4%BA%E6%84%8F%E5%9B%BE&amp;step_word=&amp;ie=utf-8&amp;in=&amp;cl=2&amp;lm=-1&amp;st=-1&amp;hd=&amp;latest=&amp;copyright=&amp;cs=3067555896,2616133919&amp;os=659984140,791844581&amp;simid=4254042337,813019697&amp;pn=32&amp;rn=1&amp;di=62810&amp;ln=1263&amp;fr=&amp;fmq=1558428666830_R&amp;ic=&amp;s=undefined&amp;se=&amp;sme=&amp;tab=0&amp;width=&amp;height=&amp;face=undefined&amp;is=0,0&amp;istype=2&amp;ist=&amp;jit=&amp;bdtype=0&amp;spn=0&amp;pi=0&amp;gsm=0&amp;objurl=http%3A%2F%2Fmmbiz.qpic.cn%2Fmmbiz_jpg%2FcaSXT8nYN9RKcexfg6fyn1B6VoJ7iaDgvQR47MECIPPo89UwQSatC09LzS8wAoj9kyPGp9t3aeP5ghdnFS4XOdg%2F640%3Fwx_fmt%3Djpeg&amp;rpstart=0&amp;rpnum=0&amp;adpicid=0&amp;force=undefined" TargetMode="Externa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2.xml"/><Relationship Id="rId4" Type="http://schemas.openxmlformats.org/officeDocument/2006/relationships/image" Target="../media/image13.png"/><Relationship Id="rId3" Type="http://schemas.openxmlformats.org/officeDocument/2006/relationships/hyperlink" Target="https://image.baidu.com/search/detail?ct=503316480&amp;z=&amp;tn=baiduimagedetail&amp;ipn=d&amp;word=%E6%B5%81%E7%A0%82&amp;step_word=&amp;ie=utf-8&amp;in=&amp;cl=2&amp;lm=-1&amp;st=-1&amp;hd=&amp;latest=&amp;copyright=&amp;cs=1310362528,1364208671&amp;os=3293388802,3811573003&amp;simid=0,0&amp;pn=1&amp;rn=1&amp;di=222860&amp;ln=1533&amp;fr=&amp;fmq=1558429229666_R&amp;ic=&amp;s=undefined&amp;se=&amp;sme=&amp;tab=0&amp;width=&amp;height=&amp;face=undefined&amp;is=0,0&amp;istype=2&amp;ist=&amp;jit=&amp;bdtype=0&amp;spn=0&amp;pi=0&amp;gsm=0&amp;objurl=http%3A%2F%2Fold.tunnelling.cn%2FPlugins%2Fueditor1_2_5_1-utf8-net%2Fnet%2Fupload%2F2014-12-19%2F59f00f22-f7fa-4d39-8224-2740981b9dd9.jpg&amp;rpstart=0&amp;rpnum=0&amp;adpicid=0&amp;force=undefined" TargetMode="External"/><Relationship Id="rId2" Type="http://schemas.openxmlformats.org/officeDocument/2006/relationships/image" Target="../media/image12.jpeg"/><Relationship Id="rId1" Type="http://schemas.openxmlformats.org/officeDocument/2006/relationships/hyperlink" Target="https://image.baidu.com/search/detail?ct=503316480&amp;z=&amp;tn=baiduimagedetail&amp;ipn=d&amp;word=%E5%9C%B0%E5%9F%BA%E6%B2%89%E9%99%8D&amp;step_word=&amp;ie=utf-8&amp;in=&amp;cl=2&amp;lm=-1&amp;st=-1&amp;hd=&amp;latest=&amp;copyright=&amp;cs=1275343300,325172918&amp;os=1979611919,3667288265&amp;simid=4218479333,521777645&amp;pn=1&amp;rn=1&amp;di=174570&amp;ln=1758&amp;fr=&amp;fmq=1558429185476_R&amp;ic=&amp;s=undefined&amp;se=&amp;sme=&amp;tab=0&amp;width=&amp;height=&amp;face=undefined&amp;is=0,0&amp;istype=2&amp;ist=&amp;jit=&amp;bdtype=0&amp;spn=0&amp;pi=0&amp;gsm=0&amp;objurl=http%3A%2F%2Fs2.sinaimg.cn%2Fmw690%2F001WDjWVzy79RBrrQkxc1%26690&amp;rpstart=0&amp;rpnum=0&amp;adpicid=0&amp;force=undefined"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2.xml"/><Relationship Id="rId4" Type="http://schemas.openxmlformats.org/officeDocument/2006/relationships/image" Target="../media/image15.jpeg"/><Relationship Id="rId3" Type="http://schemas.openxmlformats.org/officeDocument/2006/relationships/hyperlink" Target="https://image.baidu.com/search/detail?ct=503316480&amp;z=&amp;tn=baiduimagedetail&amp;ipn=d&amp;word=%E5%9C%B0%E5%9F%BA%E5%9C%9F&amp;step_word=&amp;ie=utf-8&amp;in=&amp;cl=2&amp;lm=-1&amp;st=-1&amp;hd=&amp;latest=&amp;copyright=&amp;cs=2990901498,413518869&amp;os=1160448406,1722912176&amp;simid=4143716035,469104728&amp;pn=28&amp;rn=1&amp;di=39490&amp;ln=1485&amp;fr=&amp;fmq=1558579184117_R&amp;ic=&amp;s=undefined&amp;se=&amp;sme=&amp;tab=0&amp;width=&amp;height=&amp;face=undefined&amp;is=0,0&amp;istype=2&amp;ist=&amp;jit=&amp;bdtype=0&amp;spn=0&amp;pi=0&amp;gsm=0&amp;objurl=http%3A%2F%2F5b0988e595225.cdn.sohucs.com%2Fimages%2F20171012%2F26cac891097d40d7b5d044ed921d6d8a.jpeg&amp;rpstart=0&amp;rpnum=0&amp;adpicid=0&amp;force=undefined" TargetMode="External"/><Relationship Id="rId2" Type="http://schemas.openxmlformats.org/officeDocument/2006/relationships/image" Target="../media/image14.jpeg"/><Relationship Id="rId1" Type="http://schemas.openxmlformats.org/officeDocument/2006/relationships/hyperlink" Target="https://image.baidu.com/search/detail?ct=503316480&amp;z=&amp;tn=baiduimagedetail&amp;ipn=d&amp;word=%E5%9C%B0%E5%9F%BA%E5%9C%9F&amp;step_word=&amp;ie=utf-8&amp;in=&amp;cl=2&amp;lm=-1&amp;st=-1&amp;hd=&amp;latest=&amp;copyright=&amp;cs=3613139436,512500931&amp;os=3976534826,2483419170&amp;simid=3414640987,357676179&amp;pn=11&amp;rn=1&amp;di=168190&amp;ln=1485&amp;fr=&amp;fmq=1558579184117_R&amp;ic=&amp;s=undefined&amp;se=&amp;sme=&amp;tab=0&amp;width=&amp;height=&amp;face=undefined&amp;is=0,0&amp;istype=2&amp;ist=&amp;jit=&amp;bdtype=0&amp;spn=0&amp;pi=0&amp;gsm=0&amp;objurl=http%3A%2F%2Fnews.yantuchina.com%2FUpload%2Fimages%2F201404%2F5355c2a4ca451.jpg&amp;rpstart=0&amp;rpnum=0&amp;adpicid=0&amp;force=undefined"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8.png"/><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2.png"/><Relationship Id="rId1"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4.png"/><Relationship Id="rId1" Type="http://schemas.openxmlformats.org/officeDocument/2006/relationships/image" Target="../media/image23.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1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2.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2.xml"/><Relationship Id="rId2" Type="http://schemas.openxmlformats.org/officeDocument/2006/relationships/image" Target="../media/image42.png"/><Relationship Id="rId1" Type="http://schemas.openxmlformats.org/officeDocument/2006/relationships/image" Target="../media/image41.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2.xml"/><Relationship Id="rId2" Type="http://schemas.openxmlformats.org/officeDocument/2006/relationships/image" Target="../media/image44.png"/><Relationship Id="rId1" Type="http://schemas.openxmlformats.org/officeDocument/2006/relationships/image" Target="../media/image4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2.xml"/><Relationship Id="rId1" Type="http://schemas.openxmlformats.org/officeDocument/2006/relationships/image" Target="../media/image45.png"/></Relationships>
</file>

<file path=ppt/slides/_rels/slide41.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12.xml"/><Relationship Id="rId5" Type="http://schemas.openxmlformats.org/officeDocument/2006/relationships/image" Target="../media/image50.png"/><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6.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1.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2.xml"/><Relationship Id="rId1" Type="http://schemas.openxmlformats.org/officeDocument/2006/relationships/image" Target="../media/image52.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12.xml"/><Relationship Id="rId4" Type="http://schemas.openxmlformats.org/officeDocument/2006/relationships/image" Target="../media/image57.png"/><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2.xml"/><Relationship Id="rId1" Type="http://schemas.openxmlformats.org/officeDocument/2006/relationships/image" Target="../media/image58.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2.xml"/><Relationship Id="rId2" Type="http://schemas.openxmlformats.org/officeDocument/2006/relationships/image" Target="../media/image60.png"/><Relationship Id="rId1" Type="http://schemas.openxmlformats.org/officeDocument/2006/relationships/image" Target="../media/image59.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12.xml"/><Relationship Id="rId2" Type="http://schemas.openxmlformats.org/officeDocument/2006/relationships/image" Target="../media/image62.png"/><Relationship Id="rId1" Type="http://schemas.openxmlformats.org/officeDocument/2006/relationships/image" Target="../media/image6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2.xml"/><Relationship Id="rId2" Type="http://schemas.openxmlformats.org/officeDocument/2006/relationships/image" Target="../media/image64.png"/><Relationship Id="rId1"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2.xml"/><Relationship Id="rId1" Type="http://schemas.openxmlformats.org/officeDocument/2006/relationships/image" Target="../media/image65.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2.xml"/><Relationship Id="rId1" Type="http://schemas.openxmlformats.org/officeDocument/2006/relationships/image" Target="../media/image66.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2.xml"/><Relationship Id="rId1" Type="http://schemas.openxmlformats.org/officeDocument/2006/relationships/image" Target="../media/image67.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2.xml"/><Relationship Id="rId1" Type="http://schemas.openxmlformats.org/officeDocument/2006/relationships/image" Target="../media/image68.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2.xml"/><Relationship Id="rId1" Type="http://schemas.openxmlformats.org/officeDocument/2006/relationships/image" Target="../media/image69.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2.xml"/><Relationship Id="rId1" Type="http://schemas.openxmlformats.org/officeDocument/2006/relationships/image" Target="../media/image70.png"/></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12.xml"/><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image" Target="../media/image7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2.xml"/><Relationship Id="rId1" Type="http://schemas.openxmlformats.org/officeDocument/2006/relationships/image" Target="../media/image74.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2.xml"/><Relationship Id="rId1" Type="http://schemas.openxmlformats.org/officeDocument/2006/relationships/image" Target="../media/image75.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2.xml"/><Relationship Id="rId1" Type="http://schemas.openxmlformats.org/officeDocument/2006/relationships/image" Target="../media/image76.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2.xml"/><Relationship Id="rId1" Type="http://schemas.openxmlformats.org/officeDocument/2006/relationships/image" Target="../media/image77.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2.xml"/><Relationship Id="rId1" Type="http://schemas.openxmlformats.org/officeDocument/2006/relationships/image" Target="../media/image78.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2.xml"/><Relationship Id="rId1" Type="http://schemas.openxmlformats.org/officeDocument/2006/relationships/image" Target="../media/image79.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2.xml"/><Relationship Id="rId1" Type="http://schemas.openxmlformats.org/officeDocument/2006/relationships/image" Target="../media/image8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2.xml"/><Relationship Id="rId1" Type="http://schemas.openxmlformats.org/officeDocument/2006/relationships/image" Target="../media/image81.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2.xml"/><Relationship Id="rId1" Type="http://schemas.openxmlformats.org/officeDocument/2006/relationships/image" Target="../media/image82.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2.xml"/><Relationship Id="rId1" Type="http://schemas.openxmlformats.org/officeDocument/2006/relationships/image" Target="../media/image83.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png"/><Relationship Id="rId1" Type="http://schemas.openxmlformats.org/officeDocument/2006/relationships/image" Target="../media/image4.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2.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5"/>
          <p:cNvPicPr>
            <a:picLocks noChangeAspect="1"/>
          </p:cNvPicPr>
          <p:nvPr/>
        </p:nvPicPr>
        <p:blipFill>
          <a:blip r:embed="rId1"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0" y="-172786"/>
            <a:ext cx="12192000" cy="7030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0" y="2022428"/>
            <a:ext cx="12192000" cy="281314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文本框 3"/>
          <p:cNvSpPr txBox="1"/>
          <p:nvPr/>
        </p:nvSpPr>
        <p:spPr>
          <a:xfrm>
            <a:off x="3464510" y="2562424"/>
            <a:ext cx="5262980" cy="1107996"/>
          </a:xfrm>
          <a:prstGeom prst="rect">
            <a:avLst/>
          </a:prstGeom>
          <a:noFill/>
        </p:spPr>
        <p:txBody>
          <a:bodyPr wrap="none" rtlCol="0">
            <a:spAutoFit/>
          </a:bodyPr>
          <a:lstStyle/>
          <a:p>
            <a:pPr algn="ctr"/>
            <a:r>
              <a:rPr lang="zh-CN" altLang="en-US" sz="6600"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基础工程施工</a:t>
            </a:r>
            <a:endParaRPr lang="zh-CN" altLang="en-US" sz="66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0" name="矩形 9"/>
          <p:cNvSpPr/>
          <p:nvPr/>
        </p:nvSpPr>
        <p:spPr>
          <a:xfrm>
            <a:off x="4311676" y="3977074"/>
            <a:ext cx="5506637" cy="523220"/>
          </a:xfrm>
          <a:prstGeom prst="rect">
            <a:avLst/>
          </a:prstGeom>
        </p:spPr>
        <p:txBody>
          <a:bodyPr wrap="none">
            <a:spAutoFit/>
          </a:bodyPr>
          <a:lstStyle/>
          <a:p>
            <a:pPr algn="ctr"/>
            <a:r>
              <a:rPr lang="zh-CN" altLang="en-US" sz="2800" dirty="0" smtClean="0">
                <a:solidFill>
                  <a:schemeClr val="bg1"/>
                </a:solidFill>
              </a:rPr>
              <a:t>单元二        识读岩土工程勘察报告</a:t>
            </a:r>
            <a:endParaRPr lang="zh-CN" altLang="en-US" sz="28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900" decel="100000" fill="hold"/>
                                        <p:tgtEl>
                                          <p:spTgt spid="10"/>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p:nvPr/>
        </p:nvGrpSpPr>
        <p:grpSpPr>
          <a:xfrm>
            <a:off x="3053441" y="1590932"/>
            <a:ext cx="8306889" cy="4212056"/>
            <a:chOff x="2930611" y="1863892"/>
            <a:chExt cx="8306889" cy="4212056"/>
          </a:xfrm>
        </p:grpSpPr>
        <p:sp>
          <p:nvSpPr>
            <p:cNvPr id="10" name="Snip Single Corner Rectangle 5"/>
            <p:cNvSpPr/>
            <p:nvPr/>
          </p:nvSpPr>
          <p:spPr>
            <a:xfrm>
              <a:off x="2930612" y="1876927"/>
              <a:ext cx="8290844" cy="4199021"/>
            </a:xfrm>
            <a:prstGeom prst="snip1Rect">
              <a:avLst/>
            </a:prstGeom>
            <a:solidFill>
              <a:schemeClr val="bg1">
                <a:lumMod val="95000"/>
              </a:schemeClr>
            </a:solidFill>
            <a:ln>
              <a:noFill/>
            </a:ln>
            <a:effectLst>
              <a:outerShdw blurRad="50800" dist="101600" dir="2700000" sx="99000" sy="99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pic>
          <p:nvPicPr>
            <p:cNvPr id="11" name="Picture 6"/>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0322506" y="1863892"/>
              <a:ext cx="914994" cy="970547"/>
            </a:xfrm>
            <a:prstGeom prst="rect">
              <a:avLst/>
            </a:prstGeom>
          </p:spPr>
        </p:pic>
        <p:sp>
          <p:nvSpPr>
            <p:cNvPr id="12" name="Rectangle 38"/>
            <p:cNvSpPr/>
            <p:nvPr/>
          </p:nvSpPr>
          <p:spPr>
            <a:xfrm>
              <a:off x="2930611" y="6014121"/>
              <a:ext cx="8290845" cy="61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grpSp>
      <p:sp>
        <p:nvSpPr>
          <p:cNvPr id="15" name="Rectangle 3"/>
          <p:cNvSpPr txBox="1">
            <a:spLocks noChangeArrowheads="1"/>
          </p:cNvSpPr>
          <p:nvPr/>
        </p:nvSpPr>
        <p:spPr bwMode="auto">
          <a:xfrm>
            <a:off x="3308153" y="1921298"/>
            <a:ext cx="8052177" cy="400050"/>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zh-CN" altLang="en-US" sz="2000" dirty="0" smtClean="0">
                <a:solidFill>
                  <a:schemeClr val="tx1"/>
                </a:solidFill>
                <a:effectLst/>
              </a:rPr>
              <a:t>根据场地的复杂程度，分为一、二、三级三个场地等级。</a:t>
            </a:r>
            <a:endParaRPr lang="zh-CN" altLang="en-US" sz="2000" dirty="0" smtClean="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nvGrpSpPr>
          <p:cNvPr id="3" name="Group 18"/>
          <p:cNvGrpSpPr/>
          <p:nvPr/>
        </p:nvGrpSpPr>
        <p:grpSpPr>
          <a:xfrm>
            <a:off x="3550789" y="2791327"/>
            <a:ext cx="7355382" cy="481764"/>
            <a:chOff x="3427959" y="3026187"/>
            <a:chExt cx="7355382" cy="481764"/>
          </a:xfrm>
        </p:grpSpPr>
        <p:sp>
          <p:nvSpPr>
            <p:cNvPr id="22" name="Rounded Rectangle 8"/>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3" name="Freeform 12"/>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4" name="Rectangle 3"/>
            <p:cNvSpPr txBox="1">
              <a:spLocks noChangeArrowheads="1"/>
            </p:cNvSpPr>
            <p:nvPr/>
          </p:nvSpPr>
          <p:spPr bwMode="auto">
            <a:xfrm>
              <a:off x="3427959" y="3039955"/>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01</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5" name="Rectangle 3"/>
            <p:cNvSpPr txBox="1">
              <a:spLocks noChangeArrowheads="1"/>
            </p:cNvSpPr>
            <p:nvPr/>
          </p:nvSpPr>
          <p:spPr bwMode="auto">
            <a:xfrm>
              <a:off x="4211366" y="3089852"/>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一级场地（复杂场地）</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4" name="Group 19"/>
          <p:cNvGrpSpPr/>
          <p:nvPr/>
        </p:nvGrpSpPr>
        <p:grpSpPr>
          <a:xfrm>
            <a:off x="3550789" y="3563286"/>
            <a:ext cx="7355382" cy="481330"/>
            <a:chOff x="3427959" y="3026187"/>
            <a:chExt cx="7355382" cy="481764"/>
          </a:xfrm>
        </p:grpSpPr>
        <p:sp>
          <p:nvSpPr>
            <p:cNvPr id="27" name="Rounded Rectangle 20"/>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8" name="Freeform 21"/>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9" name="Rectangle 3"/>
            <p:cNvSpPr txBox="1">
              <a:spLocks noChangeArrowheads="1"/>
            </p:cNvSpPr>
            <p:nvPr/>
          </p:nvSpPr>
          <p:spPr bwMode="auto">
            <a:xfrm>
              <a:off x="3427959" y="3034413"/>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02</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0" name="Rectangle 3"/>
            <p:cNvSpPr txBox="1">
              <a:spLocks noChangeArrowheads="1"/>
            </p:cNvSpPr>
            <p:nvPr/>
          </p:nvSpPr>
          <p:spPr bwMode="auto">
            <a:xfrm>
              <a:off x="4218534" y="3100183"/>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二级场地（中等复杂场地）</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5" name="Group 24"/>
          <p:cNvGrpSpPr/>
          <p:nvPr/>
        </p:nvGrpSpPr>
        <p:grpSpPr>
          <a:xfrm>
            <a:off x="3550789" y="4334811"/>
            <a:ext cx="7355382" cy="481330"/>
            <a:chOff x="3427959" y="3026187"/>
            <a:chExt cx="7355382" cy="481764"/>
          </a:xfrm>
        </p:grpSpPr>
        <p:sp>
          <p:nvSpPr>
            <p:cNvPr id="32" name="Rounded Rectangle 25"/>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4" name="Freeform 26"/>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5" name="Rectangle 3"/>
            <p:cNvSpPr txBox="1">
              <a:spLocks noChangeArrowheads="1"/>
            </p:cNvSpPr>
            <p:nvPr/>
          </p:nvSpPr>
          <p:spPr bwMode="auto">
            <a:xfrm>
              <a:off x="3427959" y="3037391"/>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03</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6" name="Rectangle 3"/>
            <p:cNvSpPr txBox="1">
              <a:spLocks noChangeArrowheads="1"/>
            </p:cNvSpPr>
            <p:nvPr/>
          </p:nvSpPr>
          <p:spPr bwMode="auto">
            <a:xfrm>
              <a:off x="4218534" y="3086535"/>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三级场地（简单场地）</a:t>
              </a:r>
              <a:endParaRPr lang="en-US" altLang="ko-KR" sz="20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pic>
        <p:nvPicPr>
          <p:cNvPr id="44" name="Picture 3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57562" y="3064728"/>
            <a:ext cx="2754353" cy="3577377"/>
          </a:xfrm>
          <a:prstGeom prst="rect">
            <a:avLst/>
          </a:prstGeom>
          <a:effectLst/>
        </p:spPr>
      </p:pic>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7" name="组合 44"/>
          <p:cNvGrpSpPr/>
          <p:nvPr/>
        </p:nvGrpSpPr>
        <p:grpSpPr>
          <a:xfrm>
            <a:off x="432179" y="434454"/>
            <a:ext cx="11327642" cy="725606"/>
            <a:chOff x="464024" y="434454"/>
            <a:chExt cx="11327642" cy="725606"/>
          </a:xfrm>
        </p:grpSpPr>
        <p:grpSp>
          <p:nvGrpSpPr>
            <p:cNvPr id="8"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smtClean="0"/>
                <a:t>二、建筑场地等级</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dissolv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ssolv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dissolv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p:nvPr/>
        </p:nvGrpSpPr>
        <p:grpSpPr>
          <a:xfrm>
            <a:off x="3012497" y="1604580"/>
            <a:ext cx="8306889" cy="4212056"/>
            <a:chOff x="2930611" y="1863892"/>
            <a:chExt cx="8306889" cy="4212056"/>
          </a:xfrm>
        </p:grpSpPr>
        <p:sp>
          <p:nvSpPr>
            <p:cNvPr id="10" name="Snip Single Corner Rectangle 5"/>
            <p:cNvSpPr/>
            <p:nvPr/>
          </p:nvSpPr>
          <p:spPr>
            <a:xfrm>
              <a:off x="2930612" y="1876927"/>
              <a:ext cx="8290844" cy="4199021"/>
            </a:xfrm>
            <a:prstGeom prst="snip1Rect">
              <a:avLst/>
            </a:prstGeom>
            <a:solidFill>
              <a:schemeClr val="bg1">
                <a:lumMod val="95000"/>
              </a:schemeClr>
            </a:solidFill>
            <a:ln>
              <a:noFill/>
            </a:ln>
            <a:effectLst>
              <a:outerShdw blurRad="50800" dist="101600" dir="2700000" sx="99000" sy="99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pic>
          <p:nvPicPr>
            <p:cNvPr id="11" name="Picture 6"/>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0322506" y="1863892"/>
              <a:ext cx="914994" cy="970547"/>
            </a:xfrm>
            <a:prstGeom prst="rect">
              <a:avLst/>
            </a:prstGeom>
          </p:spPr>
        </p:pic>
        <p:sp>
          <p:nvSpPr>
            <p:cNvPr id="12" name="Rectangle 38"/>
            <p:cNvSpPr/>
            <p:nvPr/>
          </p:nvSpPr>
          <p:spPr>
            <a:xfrm>
              <a:off x="2930611" y="6014121"/>
              <a:ext cx="8290845" cy="61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grpSp>
      <p:sp>
        <p:nvSpPr>
          <p:cNvPr id="15" name="Rectangle 3"/>
          <p:cNvSpPr txBox="1">
            <a:spLocks noChangeArrowheads="1"/>
          </p:cNvSpPr>
          <p:nvPr/>
        </p:nvSpPr>
        <p:spPr bwMode="auto">
          <a:xfrm>
            <a:off x="2809712" y="1942004"/>
            <a:ext cx="8052177"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r>
              <a:rPr lang="zh-CN" altLang="en-US" sz="2400" dirty="0" smtClean="0">
                <a:solidFill>
                  <a:schemeClr val="tx1"/>
                </a:solidFill>
                <a:effectLst/>
              </a:rPr>
              <a:t>建筑工程中，常见的不良地质现象有以下几种。</a:t>
            </a:r>
            <a:endParaRPr lang="en-US" altLang="ko-KR" sz="24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nvGrpSpPr>
          <p:cNvPr id="3" name="Group 18"/>
          <p:cNvGrpSpPr/>
          <p:nvPr/>
        </p:nvGrpSpPr>
        <p:grpSpPr>
          <a:xfrm>
            <a:off x="3550789" y="2791327"/>
            <a:ext cx="7355382" cy="481764"/>
            <a:chOff x="3427959" y="3026187"/>
            <a:chExt cx="7355382" cy="481764"/>
          </a:xfrm>
        </p:grpSpPr>
        <p:sp>
          <p:nvSpPr>
            <p:cNvPr id="22" name="Rounded Rectangle 8"/>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3" name="Freeform 12"/>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4" name="Rectangle 3"/>
            <p:cNvSpPr txBox="1">
              <a:spLocks noChangeArrowheads="1"/>
            </p:cNvSpPr>
            <p:nvPr/>
          </p:nvSpPr>
          <p:spPr bwMode="auto">
            <a:xfrm>
              <a:off x="3427959" y="3039955"/>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01</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5" name="Rectangle 3"/>
            <p:cNvSpPr txBox="1">
              <a:spLocks noChangeArrowheads="1"/>
            </p:cNvSpPr>
            <p:nvPr/>
          </p:nvSpPr>
          <p:spPr bwMode="auto">
            <a:xfrm>
              <a:off x="4211366" y="3089852"/>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断层</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4" name="Group 19"/>
          <p:cNvGrpSpPr/>
          <p:nvPr/>
        </p:nvGrpSpPr>
        <p:grpSpPr>
          <a:xfrm>
            <a:off x="3550789" y="3445377"/>
            <a:ext cx="7355382" cy="481764"/>
            <a:chOff x="3427959" y="3026187"/>
            <a:chExt cx="7355382" cy="481764"/>
          </a:xfrm>
        </p:grpSpPr>
        <p:sp>
          <p:nvSpPr>
            <p:cNvPr id="27" name="Rounded Rectangle 20"/>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8" name="Freeform 21"/>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9" name="Rectangle 3"/>
            <p:cNvSpPr txBox="1">
              <a:spLocks noChangeArrowheads="1"/>
            </p:cNvSpPr>
            <p:nvPr/>
          </p:nvSpPr>
          <p:spPr bwMode="auto">
            <a:xfrm>
              <a:off x="3427959" y="3034413"/>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02</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0" name="Rectangle 3"/>
            <p:cNvSpPr txBox="1">
              <a:spLocks noChangeArrowheads="1"/>
            </p:cNvSpPr>
            <p:nvPr/>
          </p:nvSpPr>
          <p:spPr bwMode="auto">
            <a:xfrm>
              <a:off x="4218534" y="3100183"/>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滑坡</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5" name="Group 24"/>
          <p:cNvGrpSpPr/>
          <p:nvPr/>
        </p:nvGrpSpPr>
        <p:grpSpPr>
          <a:xfrm>
            <a:off x="3550789" y="4099427"/>
            <a:ext cx="7355382" cy="481764"/>
            <a:chOff x="3427959" y="3026187"/>
            <a:chExt cx="7355382" cy="481764"/>
          </a:xfrm>
        </p:grpSpPr>
        <p:sp>
          <p:nvSpPr>
            <p:cNvPr id="32" name="Rounded Rectangle 25"/>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4" name="Freeform 26"/>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5" name="Rectangle 3"/>
            <p:cNvSpPr txBox="1">
              <a:spLocks noChangeArrowheads="1"/>
            </p:cNvSpPr>
            <p:nvPr/>
          </p:nvSpPr>
          <p:spPr bwMode="auto">
            <a:xfrm>
              <a:off x="3427959" y="3037391"/>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03</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6" name="Rectangle 3"/>
            <p:cNvSpPr txBox="1">
              <a:spLocks noChangeArrowheads="1"/>
            </p:cNvSpPr>
            <p:nvPr/>
          </p:nvSpPr>
          <p:spPr bwMode="auto">
            <a:xfrm>
              <a:off x="4218534" y="3086535"/>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崩塌</a:t>
              </a:r>
              <a:endParaRPr lang="en-US" altLang="ko-KR" sz="20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pic>
        <p:nvPicPr>
          <p:cNvPr id="44" name="Picture 3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57562" y="3064728"/>
            <a:ext cx="2754353" cy="3577377"/>
          </a:xfrm>
          <a:prstGeom prst="rect">
            <a:avLst/>
          </a:prstGeom>
          <a:effectLst/>
        </p:spPr>
      </p:pic>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6" name="组合 44"/>
          <p:cNvGrpSpPr/>
          <p:nvPr/>
        </p:nvGrpSpPr>
        <p:grpSpPr>
          <a:xfrm>
            <a:off x="432179" y="434454"/>
            <a:ext cx="11327642" cy="725606"/>
            <a:chOff x="464024" y="434454"/>
            <a:chExt cx="11327642" cy="725606"/>
          </a:xfrm>
        </p:grpSpPr>
        <p:grpSp>
          <p:nvGrpSpPr>
            <p:cNvPr id="7"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smtClean="0"/>
                <a:t>三、不良地质现象</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1" name="Group 24"/>
          <p:cNvGrpSpPr/>
          <p:nvPr/>
        </p:nvGrpSpPr>
        <p:grpSpPr>
          <a:xfrm>
            <a:off x="3566710" y="4797738"/>
            <a:ext cx="7355382" cy="481764"/>
            <a:chOff x="3427959" y="3026187"/>
            <a:chExt cx="7355382" cy="481764"/>
          </a:xfrm>
        </p:grpSpPr>
        <p:sp>
          <p:nvSpPr>
            <p:cNvPr id="33" name="Rounded Rectangle 25"/>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7" name="Freeform 26"/>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8" name="Rectangle 3"/>
            <p:cNvSpPr txBox="1">
              <a:spLocks noChangeArrowheads="1"/>
            </p:cNvSpPr>
            <p:nvPr/>
          </p:nvSpPr>
          <p:spPr bwMode="auto">
            <a:xfrm>
              <a:off x="3427959" y="3037391"/>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smtClean="0">
                  <a:effectLst/>
                  <a:latin typeface="Century Gothic" panose="020B0502020202020204" pitchFamily="34" charset="0"/>
                  <a:ea typeface="微软雅黑" panose="020B0503020204020204" pitchFamily="34" charset="-122"/>
                  <a:cs typeface="+mn-ea"/>
                  <a:sym typeface="Century Gothic" panose="020B0502020202020204" pitchFamily="34" charset="0"/>
                </a:rPr>
                <a:t>04</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9" name="Rectangle 3"/>
            <p:cNvSpPr txBox="1">
              <a:spLocks noChangeArrowheads="1"/>
            </p:cNvSpPr>
            <p:nvPr/>
          </p:nvSpPr>
          <p:spPr bwMode="auto">
            <a:xfrm>
              <a:off x="4218534" y="3086535"/>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地基土液化</a:t>
              </a:r>
              <a:endParaRPr lang="en-US" altLang="ko-KR" sz="20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dissolv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ssolv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dissolve">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dissolve">
                                      <p:cBhvr>
                                        <p:cTn id="4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6" name="组合 44"/>
          <p:cNvGrpSpPr/>
          <p:nvPr/>
        </p:nvGrpSpPr>
        <p:grpSpPr>
          <a:xfrm>
            <a:off x="432179" y="434454"/>
            <a:ext cx="11327642" cy="725606"/>
            <a:chOff x="464024" y="434454"/>
            <a:chExt cx="11327642" cy="725606"/>
          </a:xfrm>
        </p:grpSpPr>
        <p:grpSp>
          <p:nvGrpSpPr>
            <p:cNvPr id="7"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smtClean="0"/>
                <a:t>三、不良地质现象</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91140" name="Picture 4" descr="https://ss3.bdstatic.com/70cFv8Sh_Q1YnxGkpoWK1HF6hhy/it/u=2556373437,3340644028&amp;fm=26&amp;gp=0.jpg">
            <a:hlinkClick r:id="rId1"/>
          </p:cNvPr>
          <p:cNvPicPr>
            <a:picLocks noChangeAspect="1" noChangeArrowheads="1"/>
          </p:cNvPicPr>
          <p:nvPr/>
        </p:nvPicPr>
        <p:blipFill>
          <a:blip r:embed="rId2" cstate="print"/>
          <a:srcRect/>
          <a:stretch>
            <a:fillRect/>
          </a:stretch>
        </p:blipFill>
        <p:spPr bwMode="auto">
          <a:xfrm>
            <a:off x="177422" y="2296806"/>
            <a:ext cx="3848668" cy="2560090"/>
          </a:xfrm>
          <a:prstGeom prst="rect">
            <a:avLst/>
          </a:prstGeom>
          <a:noFill/>
        </p:spPr>
      </p:pic>
      <p:sp>
        <p:nvSpPr>
          <p:cNvPr id="40" name="矩形 39"/>
          <p:cNvSpPr/>
          <p:nvPr/>
        </p:nvSpPr>
        <p:spPr>
          <a:xfrm>
            <a:off x="1523326" y="5332442"/>
            <a:ext cx="1467068" cy="400110"/>
          </a:xfrm>
          <a:prstGeom prst="rect">
            <a:avLst/>
          </a:prstGeom>
        </p:spPr>
        <p:txBody>
          <a:bodyPr wrap="none">
            <a:spAutoFit/>
          </a:bodyPr>
          <a:lstStyle/>
          <a:p>
            <a:r>
              <a:rPr lang="zh-CN" altLang="en-US" sz="2000" dirty="0" smtClean="0"/>
              <a:t>断层示意图</a:t>
            </a:r>
            <a:endParaRPr lang="zh-CN" altLang="en-US" sz="2000" dirty="0"/>
          </a:p>
        </p:txBody>
      </p:sp>
      <p:pic>
        <p:nvPicPr>
          <p:cNvPr id="91142" name="Picture 6" descr="https://ss1.bdstatic.com/70cFvXSh_Q1YnxGkpoWK1HF6hhy/it/u=1535152124,2748025757&amp;fm=26&amp;gp=0.jpg">
            <a:hlinkClick r:id="rId3"/>
          </p:cNvPr>
          <p:cNvPicPr>
            <a:picLocks noChangeAspect="1" noChangeArrowheads="1"/>
          </p:cNvPicPr>
          <p:nvPr/>
        </p:nvPicPr>
        <p:blipFill>
          <a:blip r:embed="rId4" cstate="print"/>
          <a:srcRect/>
          <a:stretch>
            <a:fillRect/>
          </a:stretch>
        </p:blipFill>
        <p:spPr bwMode="auto">
          <a:xfrm>
            <a:off x="4358089" y="2361063"/>
            <a:ext cx="3743751" cy="2495834"/>
          </a:xfrm>
          <a:prstGeom prst="rect">
            <a:avLst/>
          </a:prstGeom>
          <a:noFill/>
        </p:spPr>
      </p:pic>
      <p:sp>
        <p:nvSpPr>
          <p:cNvPr id="41" name="矩形 40"/>
          <p:cNvSpPr/>
          <p:nvPr/>
        </p:nvSpPr>
        <p:spPr>
          <a:xfrm>
            <a:off x="5726837" y="5400680"/>
            <a:ext cx="1467068" cy="400110"/>
          </a:xfrm>
          <a:prstGeom prst="rect">
            <a:avLst/>
          </a:prstGeom>
        </p:spPr>
        <p:txBody>
          <a:bodyPr wrap="none">
            <a:spAutoFit/>
          </a:bodyPr>
          <a:lstStyle/>
          <a:p>
            <a:r>
              <a:rPr lang="zh-CN" altLang="en-US" sz="2000" dirty="0" smtClean="0"/>
              <a:t>滑坡示意图</a:t>
            </a:r>
            <a:endParaRPr lang="zh-CN" altLang="en-US" sz="2000" dirty="0"/>
          </a:p>
        </p:txBody>
      </p:sp>
      <p:pic>
        <p:nvPicPr>
          <p:cNvPr id="91143" name="Picture 7" descr="C:\Users\ZYNWR\Desktop\基础工程施工5.10\timg.jpg"/>
          <p:cNvPicPr>
            <a:picLocks noChangeAspect="1" noChangeArrowheads="1"/>
          </p:cNvPicPr>
          <p:nvPr/>
        </p:nvPicPr>
        <p:blipFill>
          <a:blip r:embed="rId5" cstate="print"/>
          <a:srcRect/>
          <a:stretch>
            <a:fillRect/>
          </a:stretch>
        </p:blipFill>
        <p:spPr bwMode="auto">
          <a:xfrm>
            <a:off x="8543498" y="1119115"/>
            <a:ext cx="3248167" cy="3803959"/>
          </a:xfrm>
          <a:prstGeom prst="rect">
            <a:avLst/>
          </a:prstGeom>
          <a:noFill/>
        </p:spPr>
      </p:pic>
      <p:sp>
        <p:nvSpPr>
          <p:cNvPr id="43" name="矩形 42"/>
          <p:cNvSpPr/>
          <p:nvPr/>
        </p:nvSpPr>
        <p:spPr>
          <a:xfrm>
            <a:off x="8623699" y="5305146"/>
            <a:ext cx="2980303" cy="400110"/>
          </a:xfrm>
          <a:prstGeom prst="rect">
            <a:avLst/>
          </a:prstGeom>
        </p:spPr>
        <p:txBody>
          <a:bodyPr wrap="none">
            <a:spAutoFit/>
          </a:bodyPr>
          <a:lstStyle/>
          <a:p>
            <a:r>
              <a:rPr lang="zh-CN" altLang="en-US" dirty="0" smtClean="0"/>
              <a:t>　</a:t>
            </a:r>
            <a:r>
              <a:rPr lang="zh-CN" altLang="en-US" sz="2000" dirty="0" smtClean="0"/>
              <a:t>武隆县鸡尾山山体崩塌</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p:nvPr/>
        </p:nvGrpSpPr>
        <p:grpSpPr>
          <a:xfrm>
            <a:off x="3012497" y="1604580"/>
            <a:ext cx="8306889" cy="4212056"/>
            <a:chOff x="2930611" y="1863892"/>
            <a:chExt cx="8306889" cy="4212056"/>
          </a:xfrm>
        </p:grpSpPr>
        <p:sp>
          <p:nvSpPr>
            <p:cNvPr id="10" name="Snip Single Corner Rectangle 5"/>
            <p:cNvSpPr/>
            <p:nvPr/>
          </p:nvSpPr>
          <p:spPr>
            <a:xfrm>
              <a:off x="2930612" y="1876927"/>
              <a:ext cx="8290844" cy="4199021"/>
            </a:xfrm>
            <a:prstGeom prst="snip1Rect">
              <a:avLst/>
            </a:prstGeom>
            <a:solidFill>
              <a:schemeClr val="bg1">
                <a:lumMod val="95000"/>
              </a:schemeClr>
            </a:solidFill>
            <a:ln>
              <a:noFill/>
            </a:ln>
            <a:effectLst>
              <a:outerShdw blurRad="50800" dist="101600" dir="2700000" sx="99000" sy="99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pic>
          <p:nvPicPr>
            <p:cNvPr id="11" name="Picture 6"/>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0322506" y="1863892"/>
              <a:ext cx="914994" cy="970547"/>
            </a:xfrm>
            <a:prstGeom prst="rect">
              <a:avLst/>
            </a:prstGeom>
          </p:spPr>
        </p:pic>
        <p:sp>
          <p:nvSpPr>
            <p:cNvPr id="12" name="Rectangle 38"/>
            <p:cNvSpPr/>
            <p:nvPr/>
          </p:nvSpPr>
          <p:spPr>
            <a:xfrm>
              <a:off x="2930611" y="6014121"/>
              <a:ext cx="8290845" cy="61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grpSp>
      <p:sp>
        <p:nvSpPr>
          <p:cNvPr id="15" name="Rectangle 3"/>
          <p:cNvSpPr txBox="1">
            <a:spLocks noChangeArrowheads="1"/>
          </p:cNvSpPr>
          <p:nvPr/>
        </p:nvSpPr>
        <p:spPr bwMode="auto">
          <a:xfrm>
            <a:off x="3075709" y="2089853"/>
            <a:ext cx="3084023"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r>
              <a:rPr lang="zh-CN" altLang="en-US" sz="2400" dirty="0" smtClean="0">
                <a:solidFill>
                  <a:schemeClr val="tx1"/>
                </a:solidFill>
                <a:effectLst/>
              </a:rPr>
              <a:t>（一）地下水分类</a:t>
            </a:r>
            <a:endParaRPr lang="en-US" altLang="ko-KR" sz="24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nvGrpSpPr>
          <p:cNvPr id="3" name="Group 18"/>
          <p:cNvGrpSpPr/>
          <p:nvPr/>
        </p:nvGrpSpPr>
        <p:grpSpPr>
          <a:xfrm>
            <a:off x="3550789" y="2791327"/>
            <a:ext cx="7355382" cy="481764"/>
            <a:chOff x="3427959" y="3026187"/>
            <a:chExt cx="7355382" cy="481764"/>
          </a:xfrm>
        </p:grpSpPr>
        <p:sp>
          <p:nvSpPr>
            <p:cNvPr id="22" name="Rounded Rectangle 8"/>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3" name="Freeform 12"/>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4" name="Rectangle 3"/>
            <p:cNvSpPr txBox="1">
              <a:spLocks noChangeArrowheads="1"/>
            </p:cNvSpPr>
            <p:nvPr/>
          </p:nvSpPr>
          <p:spPr bwMode="auto">
            <a:xfrm>
              <a:off x="3427959" y="3039955"/>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01</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5" name="Rectangle 3"/>
            <p:cNvSpPr txBox="1">
              <a:spLocks noChangeArrowheads="1"/>
            </p:cNvSpPr>
            <p:nvPr/>
          </p:nvSpPr>
          <p:spPr bwMode="auto">
            <a:xfrm>
              <a:off x="4211366" y="3089852"/>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上层滞水</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4" name="Group 19"/>
          <p:cNvGrpSpPr/>
          <p:nvPr/>
        </p:nvGrpSpPr>
        <p:grpSpPr>
          <a:xfrm>
            <a:off x="3550789" y="3445377"/>
            <a:ext cx="7355382" cy="481764"/>
            <a:chOff x="3427959" y="3026187"/>
            <a:chExt cx="7355382" cy="481764"/>
          </a:xfrm>
        </p:grpSpPr>
        <p:sp>
          <p:nvSpPr>
            <p:cNvPr id="27" name="Rounded Rectangle 20"/>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8" name="Freeform 21"/>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9" name="Rectangle 3"/>
            <p:cNvSpPr txBox="1">
              <a:spLocks noChangeArrowheads="1"/>
            </p:cNvSpPr>
            <p:nvPr/>
          </p:nvSpPr>
          <p:spPr bwMode="auto">
            <a:xfrm>
              <a:off x="3427959" y="3034413"/>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02</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0" name="Rectangle 3"/>
            <p:cNvSpPr txBox="1">
              <a:spLocks noChangeArrowheads="1"/>
            </p:cNvSpPr>
            <p:nvPr/>
          </p:nvSpPr>
          <p:spPr bwMode="auto">
            <a:xfrm>
              <a:off x="4218534" y="3100183"/>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潜水</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5" name="Group 24"/>
          <p:cNvGrpSpPr/>
          <p:nvPr/>
        </p:nvGrpSpPr>
        <p:grpSpPr>
          <a:xfrm>
            <a:off x="3550789" y="4099427"/>
            <a:ext cx="7355382" cy="481764"/>
            <a:chOff x="3427959" y="3026187"/>
            <a:chExt cx="7355382" cy="481764"/>
          </a:xfrm>
        </p:grpSpPr>
        <p:sp>
          <p:nvSpPr>
            <p:cNvPr id="32" name="Rounded Rectangle 25"/>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4" name="Freeform 26"/>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5" name="Rectangle 3"/>
            <p:cNvSpPr txBox="1">
              <a:spLocks noChangeArrowheads="1"/>
            </p:cNvSpPr>
            <p:nvPr/>
          </p:nvSpPr>
          <p:spPr bwMode="auto">
            <a:xfrm>
              <a:off x="3427959" y="3037391"/>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03</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6" name="Rectangle 3"/>
            <p:cNvSpPr txBox="1">
              <a:spLocks noChangeArrowheads="1"/>
            </p:cNvSpPr>
            <p:nvPr/>
          </p:nvSpPr>
          <p:spPr bwMode="auto">
            <a:xfrm>
              <a:off x="4218534" y="3086535"/>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承压水</a:t>
              </a:r>
              <a:endParaRPr lang="en-US" altLang="ko-KR" sz="20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pic>
        <p:nvPicPr>
          <p:cNvPr id="44" name="Picture 3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57562" y="3064728"/>
            <a:ext cx="2754353" cy="3577377"/>
          </a:xfrm>
          <a:prstGeom prst="rect">
            <a:avLst/>
          </a:prstGeom>
          <a:effectLst/>
        </p:spPr>
      </p:pic>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6" name="组合 44"/>
          <p:cNvGrpSpPr/>
          <p:nvPr/>
        </p:nvGrpSpPr>
        <p:grpSpPr>
          <a:xfrm>
            <a:off x="432179" y="434454"/>
            <a:ext cx="11327642" cy="725606"/>
            <a:chOff x="464024" y="434454"/>
            <a:chExt cx="11327642" cy="725606"/>
          </a:xfrm>
        </p:grpSpPr>
        <p:grpSp>
          <p:nvGrpSpPr>
            <p:cNvPr id="7"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2492990" cy="646331"/>
            </a:xfrm>
            <a:prstGeom prst="rect">
              <a:avLst/>
            </a:prstGeom>
          </p:spPr>
          <p:txBody>
            <a:bodyPr wrap="none">
              <a:spAutoFit/>
            </a:bodyPr>
            <a:lstStyle/>
            <a:p>
              <a:pPr>
                <a:spcAft>
                  <a:spcPts val="0"/>
                </a:spcAft>
                <a:tabLst>
                  <a:tab pos="2222500" algn="l"/>
                  <a:tab pos="3667125" algn="l"/>
                </a:tabLst>
              </a:pPr>
              <a:r>
                <a:rPr lang="zh-CN" altLang="en-US" sz="3600" dirty="0" smtClean="0"/>
                <a:t>四、地下水</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dissolv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ssolv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dissolv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6" name="组合 44"/>
          <p:cNvGrpSpPr/>
          <p:nvPr/>
        </p:nvGrpSpPr>
        <p:grpSpPr>
          <a:xfrm>
            <a:off x="432179" y="434454"/>
            <a:ext cx="11327642" cy="725606"/>
            <a:chOff x="464024" y="434454"/>
            <a:chExt cx="11327642" cy="725606"/>
          </a:xfrm>
        </p:grpSpPr>
        <p:grpSp>
          <p:nvGrpSpPr>
            <p:cNvPr id="7"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1569660" cy="646331"/>
            </a:xfrm>
            <a:prstGeom prst="rect">
              <a:avLst/>
            </a:prstGeom>
          </p:spPr>
          <p:txBody>
            <a:bodyPr wrap="none">
              <a:spAutoFit/>
            </a:bodyPr>
            <a:lstStyle/>
            <a:p>
              <a:pPr>
                <a:spcAft>
                  <a:spcPts val="0"/>
                </a:spcAft>
                <a:tabLst>
                  <a:tab pos="2222500" algn="l"/>
                  <a:tab pos="3667125" algn="l"/>
                </a:tabLst>
              </a:pPr>
              <a:r>
                <a:rPr lang="zh-CN" altLang="en-US" sz="3600" dirty="0" smtClean="0"/>
                <a:t>示意图</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95234" name="Picture 2" descr="https://ss1.bdstatic.com/70cFvXSh_Q1YnxGkpoWK1HF6hhy/it/u=3067555896,2616133919&amp;fm=26&amp;gp=0.jpg">
            <a:hlinkClick r:id="rId1"/>
          </p:cNvPr>
          <p:cNvPicPr>
            <a:picLocks noChangeAspect="1" noChangeArrowheads="1"/>
          </p:cNvPicPr>
          <p:nvPr/>
        </p:nvPicPr>
        <p:blipFill>
          <a:blip r:embed="rId2" cstate="print"/>
          <a:srcRect/>
          <a:stretch>
            <a:fillRect/>
          </a:stretch>
        </p:blipFill>
        <p:spPr bwMode="auto">
          <a:xfrm>
            <a:off x="2010677" y="1582004"/>
            <a:ext cx="8115963" cy="4434952"/>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p:nvPr/>
        </p:nvGrpSpPr>
        <p:grpSpPr>
          <a:xfrm>
            <a:off x="3012497" y="1604580"/>
            <a:ext cx="8306889" cy="4212056"/>
            <a:chOff x="2930611" y="1863892"/>
            <a:chExt cx="8306889" cy="4212056"/>
          </a:xfrm>
        </p:grpSpPr>
        <p:sp>
          <p:nvSpPr>
            <p:cNvPr id="10" name="Snip Single Corner Rectangle 5"/>
            <p:cNvSpPr/>
            <p:nvPr/>
          </p:nvSpPr>
          <p:spPr>
            <a:xfrm>
              <a:off x="2930612" y="1876927"/>
              <a:ext cx="8290844" cy="4199021"/>
            </a:xfrm>
            <a:prstGeom prst="snip1Rect">
              <a:avLst/>
            </a:prstGeom>
            <a:solidFill>
              <a:schemeClr val="bg1">
                <a:lumMod val="95000"/>
              </a:schemeClr>
            </a:solidFill>
            <a:ln>
              <a:noFill/>
            </a:ln>
            <a:effectLst>
              <a:outerShdw blurRad="50800" dist="101600" dir="2700000" sx="99000" sy="99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pic>
          <p:nvPicPr>
            <p:cNvPr id="11" name="Picture 6"/>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0322506" y="1863892"/>
              <a:ext cx="914994" cy="970547"/>
            </a:xfrm>
            <a:prstGeom prst="rect">
              <a:avLst/>
            </a:prstGeom>
          </p:spPr>
        </p:pic>
        <p:sp>
          <p:nvSpPr>
            <p:cNvPr id="12" name="Rectangle 38"/>
            <p:cNvSpPr/>
            <p:nvPr/>
          </p:nvSpPr>
          <p:spPr>
            <a:xfrm>
              <a:off x="2930611" y="6014121"/>
              <a:ext cx="8290845" cy="61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grpSp>
      <p:sp>
        <p:nvSpPr>
          <p:cNvPr id="15" name="Rectangle 3"/>
          <p:cNvSpPr txBox="1">
            <a:spLocks noChangeArrowheads="1"/>
          </p:cNvSpPr>
          <p:nvPr/>
        </p:nvSpPr>
        <p:spPr bwMode="auto">
          <a:xfrm>
            <a:off x="3084269" y="1907032"/>
            <a:ext cx="7320123" cy="83317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r>
              <a:rPr lang="zh-CN" altLang="en-US" sz="2400" dirty="0" smtClean="0">
                <a:solidFill>
                  <a:schemeClr val="tx1"/>
                </a:solidFill>
                <a:effectLst/>
              </a:rPr>
              <a:t>     地下水的水质、水量、水位、静压力、渗压力等会引起一系列工程问题。</a:t>
            </a:r>
            <a:endParaRPr lang="en-US" altLang="zh-CN" sz="2400" dirty="0" smtClean="0">
              <a:solidFill>
                <a:schemeClr val="tx1"/>
              </a:solidFill>
              <a:effectLst/>
            </a:endParaRPr>
          </a:p>
        </p:txBody>
      </p:sp>
      <p:grpSp>
        <p:nvGrpSpPr>
          <p:cNvPr id="3" name="Group 18"/>
          <p:cNvGrpSpPr/>
          <p:nvPr/>
        </p:nvGrpSpPr>
        <p:grpSpPr>
          <a:xfrm>
            <a:off x="3550789" y="2791327"/>
            <a:ext cx="7355382" cy="481764"/>
            <a:chOff x="3427959" y="3026187"/>
            <a:chExt cx="7355382" cy="481764"/>
          </a:xfrm>
        </p:grpSpPr>
        <p:sp>
          <p:nvSpPr>
            <p:cNvPr id="22" name="Rounded Rectangle 8"/>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3" name="Freeform 12"/>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4" name="Rectangle 3"/>
            <p:cNvSpPr txBox="1">
              <a:spLocks noChangeArrowheads="1"/>
            </p:cNvSpPr>
            <p:nvPr/>
          </p:nvSpPr>
          <p:spPr bwMode="auto">
            <a:xfrm>
              <a:off x="3427959" y="3039955"/>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01</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5" name="Rectangle 3"/>
            <p:cNvSpPr txBox="1">
              <a:spLocks noChangeArrowheads="1"/>
            </p:cNvSpPr>
            <p:nvPr/>
          </p:nvSpPr>
          <p:spPr bwMode="auto">
            <a:xfrm>
              <a:off x="4211366" y="3089852"/>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地基沉降</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4" name="Group 19"/>
          <p:cNvGrpSpPr/>
          <p:nvPr/>
        </p:nvGrpSpPr>
        <p:grpSpPr>
          <a:xfrm>
            <a:off x="3550789" y="3445377"/>
            <a:ext cx="7355382" cy="481764"/>
            <a:chOff x="3427959" y="3026187"/>
            <a:chExt cx="7355382" cy="481764"/>
          </a:xfrm>
        </p:grpSpPr>
        <p:sp>
          <p:nvSpPr>
            <p:cNvPr id="27" name="Rounded Rectangle 20"/>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8" name="Freeform 21"/>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9" name="Rectangle 3"/>
            <p:cNvSpPr txBox="1">
              <a:spLocks noChangeArrowheads="1"/>
            </p:cNvSpPr>
            <p:nvPr/>
          </p:nvSpPr>
          <p:spPr bwMode="auto">
            <a:xfrm>
              <a:off x="3427959" y="3034413"/>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02</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0" name="Rectangle 3"/>
            <p:cNvSpPr txBox="1">
              <a:spLocks noChangeArrowheads="1"/>
            </p:cNvSpPr>
            <p:nvPr/>
          </p:nvSpPr>
          <p:spPr bwMode="auto">
            <a:xfrm>
              <a:off x="4218534" y="3100183"/>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流砂</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5" name="Group 24"/>
          <p:cNvGrpSpPr/>
          <p:nvPr/>
        </p:nvGrpSpPr>
        <p:grpSpPr>
          <a:xfrm>
            <a:off x="3550789" y="4099427"/>
            <a:ext cx="7355382" cy="481764"/>
            <a:chOff x="3427959" y="3026187"/>
            <a:chExt cx="7355382" cy="481764"/>
          </a:xfrm>
        </p:grpSpPr>
        <p:sp>
          <p:nvSpPr>
            <p:cNvPr id="32" name="Rounded Rectangle 25"/>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4" name="Freeform 26"/>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5" name="Rectangle 3"/>
            <p:cNvSpPr txBox="1">
              <a:spLocks noChangeArrowheads="1"/>
            </p:cNvSpPr>
            <p:nvPr/>
          </p:nvSpPr>
          <p:spPr bwMode="auto">
            <a:xfrm>
              <a:off x="3427959" y="3037391"/>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03</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6" name="Rectangle 3"/>
            <p:cNvSpPr txBox="1">
              <a:spLocks noChangeArrowheads="1"/>
            </p:cNvSpPr>
            <p:nvPr/>
          </p:nvSpPr>
          <p:spPr bwMode="auto">
            <a:xfrm>
              <a:off x="4218534" y="3086535"/>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基坑突涌</a:t>
              </a:r>
              <a:endParaRPr lang="en-US" altLang="ko-KR" sz="20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pic>
        <p:nvPicPr>
          <p:cNvPr id="44" name="Picture 3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57562" y="3064728"/>
            <a:ext cx="2754353" cy="3577377"/>
          </a:xfrm>
          <a:prstGeom prst="rect">
            <a:avLst/>
          </a:prstGeom>
          <a:effectLst/>
        </p:spPr>
      </p:pic>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6" name="组合 44"/>
          <p:cNvGrpSpPr/>
          <p:nvPr/>
        </p:nvGrpSpPr>
        <p:grpSpPr>
          <a:xfrm>
            <a:off x="432179" y="434454"/>
            <a:ext cx="11327642" cy="725606"/>
            <a:chOff x="464024" y="434454"/>
            <a:chExt cx="11327642" cy="725606"/>
          </a:xfrm>
        </p:grpSpPr>
        <p:grpSp>
          <p:nvGrpSpPr>
            <p:cNvPr id="7"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5724644" cy="646331"/>
            </a:xfrm>
            <a:prstGeom prst="rect">
              <a:avLst/>
            </a:prstGeom>
          </p:spPr>
          <p:txBody>
            <a:bodyPr wrap="none">
              <a:spAutoFit/>
            </a:bodyPr>
            <a:lstStyle/>
            <a:p>
              <a:pPr>
                <a:spcAft>
                  <a:spcPts val="0"/>
                </a:spcAft>
                <a:tabLst>
                  <a:tab pos="2222500" algn="l"/>
                  <a:tab pos="3667125" algn="l"/>
                </a:tabLst>
              </a:pPr>
              <a:r>
                <a:rPr lang="zh-CN" altLang="en-US" sz="3600" dirty="0" smtClean="0"/>
                <a:t>（二）地下水对工程的影响</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1" name="Group 24"/>
          <p:cNvGrpSpPr/>
          <p:nvPr/>
        </p:nvGrpSpPr>
        <p:grpSpPr>
          <a:xfrm>
            <a:off x="3553063" y="4797738"/>
            <a:ext cx="7355382" cy="481764"/>
            <a:chOff x="3427959" y="3026187"/>
            <a:chExt cx="7355382" cy="481764"/>
          </a:xfrm>
        </p:grpSpPr>
        <p:sp>
          <p:nvSpPr>
            <p:cNvPr id="33" name="Rounded Rectangle 25"/>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7" name="Freeform 26"/>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8" name="Rectangle 3"/>
            <p:cNvSpPr txBox="1">
              <a:spLocks noChangeArrowheads="1"/>
            </p:cNvSpPr>
            <p:nvPr/>
          </p:nvSpPr>
          <p:spPr bwMode="auto">
            <a:xfrm>
              <a:off x="3427959" y="3037391"/>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smtClean="0">
                  <a:effectLst/>
                  <a:latin typeface="Century Gothic" panose="020B0502020202020204" pitchFamily="34" charset="0"/>
                  <a:ea typeface="微软雅黑" panose="020B0503020204020204" pitchFamily="34" charset="-122"/>
                  <a:cs typeface="+mn-ea"/>
                  <a:sym typeface="Century Gothic" panose="020B0502020202020204" pitchFamily="34" charset="0"/>
                </a:rPr>
                <a:t>04</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9" name="Rectangle 3"/>
            <p:cNvSpPr txBox="1">
              <a:spLocks noChangeArrowheads="1"/>
            </p:cNvSpPr>
            <p:nvPr/>
          </p:nvSpPr>
          <p:spPr bwMode="auto">
            <a:xfrm>
              <a:off x="4218534" y="3086535"/>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地下水对钢筋混凝土具有腐蚀性</a:t>
              </a:r>
              <a:endParaRPr lang="en-US" altLang="ko-KR" sz="20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dissolv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ssolv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dissolve">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dissolve">
                                      <p:cBhvr>
                                        <p:cTn id="4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6" name="组合 44"/>
          <p:cNvGrpSpPr/>
          <p:nvPr/>
        </p:nvGrpSpPr>
        <p:grpSpPr>
          <a:xfrm>
            <a:off x="432179" y="434454"/>
            <a:ext cx="11327642" cy="725606"/>
            <a:chOff x="464024" y="434454"/>
            <a:chExt cx="11327642" cy="725606"/>
          </a:xfrm>
        </p:grpSpPr>
        <p:grpSp>
          <p:nvGrpSpPr>
            <p:cNvPr id="7"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5724644" cy="646331"/>
            </a:xfrm>
            <a:prstGeom prst="rect">
              <a:avLst/>
            </a:prstGeom>
          </p:spPr>
          <p:txBody>
            <a:bodyPr wrap="none">
              <a:spAutoFit/>
            </a:bodyPr>
            <a:lstStyle/>
            <a:p>
              <a:pPr>
                <a:spcAft>
                  <a:spcPts val="0"/>
                </a:spcAft>
                <a:tabLst>
                  <a:tab pos="2222500" algn="l"/>
                  <a:tab pos="3667125" algn="l"/>
                </a:tabLst>
              </a:pPr>
              <a:r>
                <a:rPr lang="zh-CN" altLang="en-US" sz="3600" dirty="0" smtClean="0"/>
                <a:t>（二）地下水对工程的影响</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99330" name="Picture 2" descr="https://ss0.bdstatic.com/70cFvHSh_Q1YnxGkpoWK1HF6hhy/it/u=1275343300,325172918&amp;fm=26&amp;gp=0.jpg">
            <a:hlinkClick r:id="rId1"/>
          </p:cNvPr>
          <p:cNvPicPr>
            <a:picLocks noChangeAspect="1" noChangeArrowheads="1"/>
          </p:cNvPicPr>
          <p:nvPr/>
        </p:nvPicPr>
        <p:blipFill>
          <a:blip r:embed="rId2" cstate="print"/>
          <a:srcRect/>
          <a:stretch>
            <a:fillRect/>
          </a:stretch>
        </p:blipFill>
        <p:spPr bwMode="auto">
          <a:xfrm>
            <a:off x="345648" y="1931159"/>
            <a:ext cx="3448430" cy="2857500"/>
          </a:xfrm>
          <a:prstGeom prst="rect">
            <a:avLst/>
          </a:prstGeom>
          <a:noFill/>
        </p:spPr>
      </p:pic>
      <p:sp>
        <p:nvSpPr>
          <p:cNvPr id="99332" name="AutoShape 4" descr="data:image/jpeg;base64,/9j/4AAQSkZJRgABAQAAAQABAAD/2wBDAAgGBgcGBQgHBwcJCQgKDBQNDAsLDBkSEw8UHRofHh0aHBwgJC4nICIsIxwcKDcpLDAxNDQ0Hyc5PTgyPC4zNDL/2wBDAQkJCQwLDBgNDRgyIRwhMjIyMjIyMjIyMjIyMjIyMjIyMjIyMjIyMjIyMjIyMjIyMjIyMjIyMjIyMjIyMjIyMjL/wAARCAFBAf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RQ8BS5IUk7Scg1G6wnIldASCQF4bH+HvTYkLusYcknOCFyBj19K0YbaEyiTaiMhKNvXO4f4e1efe+xul3DTbcNaq4fzA5wsmzCkD+f1qaWJL+zC2zNIZVCh4jtwvqCakSK5LllYPEWwWAC+QOMYA+96VJKjJEJGWYgDadgwR+tNLuNeROIgy72ZwVAUtnIGPrjOaYFRVBEiTY52SLgk896i80OiqWmUDBIflj+dSyP5rDYipuXJUjA4/Whsqwm14oYkjeDByXKpg/p3+tSM5Vvl3oE5wjBUI759/pVbeCu6N0c5JZiOGPPpUj3K7QRgjgYxkH8Oai7HYb9mXy3CJGHZiVJy23k84PFSWpnO/zkTeqkKCmASc9P0601XdmZi4JzjBPuf8A9VSIsm3ayKVV92xj19P/ANVODu9QkrIguYmuIGs7vcY5UxI6Dbkc/dxyCPWucsvBmnWy77cXUtywLKJrkqY/09O/fmta40q6kbB1a6FtJMZJmjb944HRVIxsXPoKsGCaFZI7ZGEjAF3cl2c9Ax5rbUyKc+n3ywW+n6fOLA7yxkiw4bkE7snI9sVpajDZ482+ZhbgDCMSoU8Enj1pdOslsy0lw5luGyZZW4Y/QdgPQVpuY5+CkZYHBB7VL3sBl3emWt5ZxwMSkQClPLJB2jPy/j1qybO1OxjbRZwAkmzJXA/SrSIisCZEJbICnGT0quYZgso86AzliUfGwKOw4znA71I7DzYRPdJcSxiWTBTMhOce3YUwG10+zjjhWC2to22qpOAv+NSSywxKscl2EDKVIL4YjByR6H3qNLaJ7aOJJGmiCABi+7fx37n60ARy3KQTNbZZ3AAyq5yT79Pwqg2rwx3fkTbo3IUxeZExBzgYzitadDLH83z4J4A6n8Kqy2xI37HLYBB3dP6UubXYdidy8bOGQDacbhkgD+dRRXSyLvOxDHgyErj8vQfWoF+22s7Sb4Z494dBI7K6ZHI3DOefUdDWPqPhG/k1RNSsddntp1EgdZF8wOrMWx1HTOMYPFXFJ3uKV+h0wmVpAFIC4y2DgZ4/SpCSCOpJbIA5GKqaSLxLWOHUZIpbkDY0tsMKy8c7T3+npV4CGMqZMjGFAZeT71F0FisMZfYpAY4AXPPvRIzlsHcXCgkbcmm3eptZwlHgaSQsAkMALHHPH4DHNImoxXSAwxNHIFBKyxlWGc4647/1qg62FDlUJyygEA/LxT4rspgGXYS21VkGAf8APtTxIAu0JkAZBJO3rS4ZyoJ4z8oPXNEZNO6BpFqG9WQEMNpHQjlTVxJV3DnKkjIrBt3E0xkimwFLR7dmFLA4Oe/HtVizJgJRmuW2YBeTBVjwcj27V1Rq23MnA1raUpEgDEA5Iz071bEnykkdOuKwjd+UYY3jl2SEASBcqDx19O/WtC3uQ6sN4y3Rs5zWqm+hHKi558RP3wDSGeIHG/r2AzVR3jEhyuR6elTpLHuAwB+Vae0RPIx5uUzgIx/QU37UoOCjCgyHBwQAPXiozICc5BHrT5xcpKLqMjOGwOOlL9ojxn5sfSq5RCSeh9qUBcfeJNPmCxP9phAzub8qabkkZVePUmoQgLcnI96cAO54HQdqHIOUUXLg8hSPyqQXII+ZSPoajwuDwM+1RZHrk+9LmCxJcXCtGowQTIvX0qY3Me4j5sY9KpyqxEeBgGQf1qQqFGckjFPmDlHPdkcImR7mozeTHoq0hRSMlSc+nFMMSk8MQaakhcrHi/cHDoCB6EiplvYX4JKn0PSqhhYkYcYHrTGhf607oTTRom4hH/LRaUSxt0dT+NZccDs2MAepNTGwbaSrgke3FF0FmaAPpTZGZFBCk5IGfSsk+ZGxBJUj34ppuJY1LhicDpup27At9TZII7HHqaPwrIPmvkZd8epzSq7oPlZgR1GTQI1PpQeazPtVx0EjE00zzvkGRjwTgHpTsBq00kL1YD6mskiRics2evJpChPVs/U0WA1DLEOrr+dMa6gB+/nHYDNZ5TYBxkHuKZkdR+NFkMvm+hBwAx/ClW5hb+PB9CMVm5BORSZO7npTsI1gynkMpH1orILAdqKLAcwkUrQtDAFBAJXzH+U4Ptj60+zN88itPOksgGfKjj4Bz39RV5I2XYu+M5BC5GARjtSiNTNtIjB9jt9efXNfOczuevyotWDFA0fnh5ASwcrggddpHp6VdneJVdQiFdxOAcAf561RjR9gIlAyAQxIPrVqCQlCsn3gRz3NaRnfciULbEbpBNGMBQMAnBIINRmARKSSiqFJYlsjH1p7xRIqglsHI2sNxP41GDuYBFeNWBLqQecfyp3JQ0QGRgMiQH5mUrn/ABFAjdWRNgJ25YhdoP17U91kdmjVJAxOCVbBximvuSFV87JfIyYup/TpSv0HYaISmwEDljkldx+gqySFYKSBkcDoc8/kaS2iCQgDcTJySTkA/wBKsGBVlVVOMHOAe/NawRnJiKiHcR8oIB44/wA4qKaXZJ5YcI8i/eAy2OKlklVZfJU5YY3E8bM5qk5eNQoXKMxBWQ5YH1z746U5TtsJRJ4rEuWt/NJiDAhi5DOefTtUs6SWSmYRSzozZMZYfIoHUZ/qadbho4ldlJZWIYqckjBq3EQ8SkhhkdDUJ9x2IIDlXa5aIktmNkBDBT0B9T7isfTdZW41S7tLuRUYNiLEO0H8eefrWncxs5EsAiMkZyPMHAbjp6H3qAylZ5ore2QXMgMkhZdgPbJYDk07oVmN1SeeRmsotJ804yZLlAYWB6rxyM1bjgW1jhiijSGFcAJGuVWlKMrJJ5j5AJAEuFYH29RStKfLBKAAHIweDRcaH/fYgqyENjrSCMh8hgSSCQTk4pDMzkkAnJIxnH86bNK0cUjtE7lAPuj5iPakMcwDqRGVDg9SMgU0M0URZpFJGTwuRn60hJwQMngcEZJqA3PzMHUsQcpgYB4/zzVU9/67omRUutVa3mgcJFIpba5MoUD0p8OpaiCTdWCxgkEmOXzB/SpYAsiBDGkkaAj5+VOM/nVtAXYMcZHVRwCeP0qEkg1epUtpZkRoEjkKooAkkPzP6/jSm5nG1VtnKjqxOCCe+KseUwZwXdwW3c9j7EdqUyBJlJQYOSAT1/8ArfWnuMZCCUJ3HLH7p4NV7+VLCwlu3BIhRnUk8ludo/OrThpCQrgORkAjIH+fSs/VYWmn0yxncS75vOuGVcB0jG7GO2W2j8aqKuxPYl0y3ay0m1tJXLyoAzkjkseW/HJq8ZI2byY/9YcgDAwc1nm7Z58hdgUggk855q2rlwPKKqQcZA4z/Orae7JJTBcIqkfIPLAznq2MYx/jWi2kvHbxizVAQgOPNVQG7jbzVByiRIXOSUXgcHPFSIitEZFYKgBJPXFaXs7ondF9dOuwx8y0dgfSdRj9KsxaZNuVWs5kQkAt56nA9enNZpublVbBncD0JIxUMGqqWQK7FgxH+u5Ujtin7Rhyl6ULHMwjfegJG7OT9KEaMABkx2zVM3ovdtxG6uJF+8n3TjOfx9aes64AIL9chRxVqou4rFsbCcgggdDT42R84POOmKzjOgkITP3sHI6UolnjkBKIY8gFhIARVc67k8pokjcRgYBHvTZGjJULyfbpVKGV5IfM2Ouc7h1xyR2oiuElLGOWIgcZDg4PpxQpx7j5S5lQeOmKR3Rcdzjms6XUYIYZJJHZAjiMkqSMnGPwOetTggqCxx6E96pST6isOZ97RD/azjPsacZWBIPXtmos5mhKMu0MTk9xzVayLS2cRJYOVyQQSepqrisXRL2JwKPMwcHtjmgW07x7o4ZHHsuKX7HduRmEgY6FsGlzILCnHQcZ71EW2N13Dv7U5rC9MYJ2Bu4L4FVZNKvXnWTzrNFVSCDLls8e2BSdRLYaj3Jnu0hTe+UUDPrS2l+Z4TJGrAejjkVUk0dpJA8uo2qbSSo8zOP5U42iQWiKdUtyI1yzL1J+gJP4Vm5yew0l1JZL6PcDM6IoBOZCFAP41FPeW6wCQOrKTjMfzEDv09KyL+8ubnmx0m6u1H/LW4iNvDn/AIFlj+AqhBd6vA3kTeGJywwSYJQ+ff5sH25qfayva5XIjq5LtYVjbzUZZyBEQcbyfT8KgZndSA5IA+6RjiuXspIbOU+bp2o2TtL5qFrRiN3+8MgZ9q6ezeO9V5Le4V0OfliGBkYzu7k1PvsehAC88iK3mGME7gVxyMdD3FTvbvG4MKAlkI27qn8gqgCW8pYDOAuc9KnbzI2UlQvBxvO01LTDQz4L6Zr4wyRw7FAWVd+XjbjBx6EVOY45yQQyZbKkHCkVWngRtThuykACKQZJJVB5x+J+lPeeyE3mPe2yrkNxLlh1444qlzC0HS2LBWw7gkgljll/TpVOSPUYyHiMc6DBKgZJHfp0NXzqNhxtv8sRwwUtUUmqWEaMwmmkYA7BHCwb6A4/nVxUlsJtC2ssVwgLW8yPjJRxgiptsBOPKYjuCaqjW7WaIJJZ3ju3BBh56Hv0/KmJe2VupK6deKhbBLMoA/8AHq3jOezIaj0LgW3HRAPY80VUOsQr9zSbl1PO5XQj/wBCoquZk6Gal3brErSHbHuGWHzJGT/tUsZh+3NH5mJQgcAHJIOce2KpPpljbB5bLy7Uyg744doWQ8+3Wm6VFJb6VHDaOoaL5SJ2LsTz1/8ArcV4bSsetY0irRsQRkgHIXrinBY0yGJ+YkYJwP8A9dRmSVti7xvfILheBj1qU4dTlGYBgAAOfrmiwr9weQIgwSSR0xk446/40sxnaIfPGgDYZghJP5ZpXilUgDaCy5+bjHUc1EGUopIUFjyTwAPoOtPUiyHoY334YbckKC3NJEhZtuWJB2oM7s0jyh22tk4UkkDGaEunEZUKIQSfuAkkcU1uEnZaGhbxFCzNktkkZ5ANJLNKkZEOC5zlh1FRW8reTjcMDIDDk0GQNGwDb2B555JNbXstDDdjzF5UTPCdzcM2TkkZ/Gq88Q2maNgXZkO3oTjP9KllmdmYlRkAAFFwe39aYJkwC+M8blbggc9qncZet5QhJjAAcMcDkAgiphN55YI6s64zgcCqyzhZwWdSo4AK5FWBLEyny3VjjLbTgU7gOUKIipH3jwQelVZWKyA9QpOMNnFSEKY22uE3Ejci56+tKiQrMm9yj5GMcZPvQBTFtu1OO7ivJdkalRbDARjzn3pL/TGu7pZob65t2VQpWPoR+I6571O8Xy3EluPtBBO1d2AT6egqaCKSURyBHQFASjHkHjimISaOUNaIqvIgJEjlwNuB3HfPtUq2yRqSM56ElsA9arQ2kGmWqrD5gjmkLsXYk7jk5G6qV6mxgzee8skgKJHL5YJIP50CNEsvnAIgKEENxwOlUIruJrllDAiRSy/wlgBzwece+Kba2UkTgB5jIOfMLlmXPTPY4qS13G4JZJ+VAVhFnIwfy4q6e7/rqhSvYrRTXbajPDCuyGIAKgQZB7+mcg5zVuyluJ4TJLayW6bjtQkFwP5VO1rKy+WA6ISQWPUfT3NZ+tXH2OxitrfzTeyuTAiHLscHpu44xms0myloYtn4zaC0nkewkb7OXWRWnBY7Tgnhcc11pcPErqoclQwGOQDjr+deVWmitKwWQ3EQvXnjuHkYBg69OvQMePxr0DQbh7nTFuXeVEkO1YpyFaPaApXsT06muiqqWns0/Pcxpe1972jVr6ehsnKAIcA44xzisVA02rajdl8R28a2aHqC5w8n/sg/A1pyT29rby3FxKmyBGkZBIu44GeOec+lYcTrZeHEmeaF7uciaYLKpYM5DN36gtj8KlJ2L3Gw205dfL35JzgDOas2t3cSKyx7GdXICA4JIx09c1ev7uytLSYfabcReWRmGZS5+mMnJrirjxc811G7aVK4lUAtuVtuMgZBxtPHTPTFaRjOWyJcordnZtdtEwFzGEBjTDFgFDYHH/16x9d1eWyu0jt5zFELUyM0ZygOfX6Vmaz4naNfLsdOku3NvEVAZVjLbRkE9cqe1Y2r+I9RubFtNgt7GWzf/WvJIUIYgEggDPB71jiIVG0oxvcqnKO99jSu7S7a/M1tc3T2T7mAEpLE+YVYAA54967PybUsiRrGQigEgEt6DPc/jXAWupwWtrfKHSVbhWZbaNHOyRgN3J6gnnjpjii01drXTLiO3iNvP5qyRlgzYYY2/hnt7VlRjVlLlcGl31NKkoKN1K53kem3NqtzJZ3aWyzEtKxQOC/POD+oFZN7rGppeW8NoVu7hWLMxKpDjkYJ4Gfr09azLHxNJcaUq6s1wLxkAdoI/lye6+n1qWbxLp9taNDbwXYlWNhEWhUqG5wTnrzzXTGlNys1ZGTqRSumdJeanLpvhme5e90qXUoot/lrJuUuOowDk4H8q4p/iBf3ENvJby2NoCqCd5IfM3FiASgzwBzxipj4hfWNDTSRHcLfSRbbmYIAr+uMEEeuawp/Dmp3bW2DBFHawCGMFSzEcnntWipNTStp/wAAhzTjvqdvPok3iGFBc63eiFZCRHbHyo25POB1z7mnaV4Yi0DU4RplzcxB8ZBfcuSepU8H8aqaFd3uj6XBazWP2iWJSGdZQgbnPSr/APwkd0Z4phpX3dpKicEkA1q4eRCmd+2i6h/DqoB/69k4oOh35241fAGd3+jpn8Km0nXodT09bl0EBZtvllwxB4qf+2rQyeWvmMeeQhwKxdSEXZstRbWiMe40y+t5oFl1Iy+aSq/uVXY397jrj0qrq+k3tpYh5NSmncnCqqiME8/3cflWPH8SrLWNfjs0sLqJIJG2yvgAkEr8w7A9qnvfEet32tSaLPocMUkaC4RhdBgVyVz0x61t5kbCrZrtAMsxJ6gzMf60yW0ib5N0hIIJy5ORVe41g288tu9rJ5kZ2nHIzSPqV280ckenzPGVAdsYKnjtWTrU1oackjVOnWzNhowQByCxxiiWwtPKYmCPI9qpfb9QUgm2ABY/MFJCjn/61QyazNGjec0AIBypcAZ+uar20Bcki0mnWseMW8ZPJPyZ5rW8P2lumrCRIIwwjPIXBHSuUbxG37liqBWyMA5BznAzWx4e1m2nvZxPPBDE0ThW8wKc8cZ9alVoN2QOElqzv2wRg4I9+aie4t4stJNEmOpLAV4PDaidFM1zdzcZBkunbI/OniwsQwBhjJH97k/rXR7Mz5z2qTXtHhH7zVbFMf3p1H9a5O51jw5c3s91JqFmqlsbTLndyMng+2a4MwadFlzDbDAPVBwKa9/YwKhXY24ZURpnP+FNQsS5nYX+ueGo76NLeS1ltQuDITISMkZ6ewqLUtZ8KMg+wyTGTeAx8qRhj2DDFcvBercKdkUmAcY2ZyPWpXdyRiCcn2hc/wBKfKg5mXX1XTxqEJjjke2wTIwtzuztOMfjim3Os232QpbR3fnbj8zRcDj/ABqhumd1VbS9OOuLdgBR5V6zgRaVekEk7jDiqVibstP4utIrximnX7hW2gFgB0+prEfXNWk0OS2P2v7Q1wJBc+YoITAGzH1yc+9X4NH1aaaV5NMuI8vxuUAkce9WjoeqMuDYFRjoZBRoF5FGLxJei4gul0pHaOJYzvmzuIXG48dTyfxrLEuoppl9Ym3iMd64ZmeViyYJbA9ua6SPw1q4VQLWMD/alAp6eGdakbBhtkPPHm5A/Si8Q94wLbV9XtrSC2ijsxHCgRchs49/eiuhHhDUiPmmtgfQEn+lFF13H7w2e+adNv2NQOMgzcfypsl4ftLy21mkRbAK+dkcfhXVro+nEc2EPPqM0v8AYemEg/YIcjuMgVyfVqXY6PbVe5xc2tsu0lIxuJAHnYz+lUT4ke2meRooyxwpJuSTj/vnFehHQNGyN2mWmRwAY8mox4a0R1b/AIlFo+5snMXFNYej/L+ZLrVX1/I87Xxmwd2WytiXIHzzMMH6ilfxldADy7Sy6Z/1rZr0ZPDWioQTo9iAMYzDnFSnw5ojMANLsiP+uIwKv2NH+Unnq/zHl/8Awlt+wDC2tDuzgb246U+LxVe3F3BFJa2q8kBgzZHFeoHw3pDABtNs8DoPJAAoOgaMGUjTbXcO4hAo9lR/lDnq/wAx53H4jvI3Jje2AOPlwSKcPEN07pIWsyyyZUkMce3WvQv7B0eU/vNLtWI6ZiAxSf8ACOaGCCNJsVI/6ZUezpfyi5qnc86ufGmpxNLh7EgDGBExAH/fdQnxXq7QgpJZrjgEQ/8A169Jj8P6Mr5XSbEYP/PEdatmxsw2DZ2mPTyV/wAKfJS/lFef8x5dB4q1jDRm5tOGzxACe3vSN4q1pDsF5bIeTj7MoB616n9ksUyRZW45HIiUZ/SgWlpKzEWVu5HAzCp/pT5Kf8qD3/5jyy28YalIuZb+MOwIIECYzTj4pv5txfUXUAgKyxIAf0r1QadZRnJsrRcc8QKTn8qesMK5CW0IAGc+UoH8qOWn/Kg97ueTRa7qNu2yHU7gR5LAJEowx/DvVe71C9e3LPdXhMathQMAfkK9kRFXk+WCRgYjFKE+bJAA65NNWWyC0n1PDjd3kioC98+SMD5ulTLJfRuotnv42H8Qdwa9uJYg/Mx9y2BSEuq4DtnOSetNy8ieV9zxaO/1dmIkn1No+js0knWook1CUAq2os7ZBIMmTXtpLqoCuQR0Aan75SoAmODzjOAaL+QcvmeQy2GoyIQLe9dwOPvmqY0fUXYCbSbsptYZMbEjNe0BnycuSBxjtR5rKDmQkHsG5o5vIfL5nj0Xh/UfJkC6PdkuAATCxOBimSeGtUYEpol2cEfehYmvYSWK7l+XPUNyxpVDbSzSNntnpRzsORHj1n4a1mJ5GOjXQywOTCcVctfDWsqS50q5GXyB5eMV6plmGSxJ7DbTgjFSCPz4FHMw5Ty0+FtdIZ4tNkwCSi4AxRD4Z8ShSDpRAJJ5kUf1r1P5QMNzxgelKQGGMnPpmlzMOVHlw8IeJjt/0VQAcnMyAfzqWDwZ4ijUgWcIJYtu89RxxXp4TdjsPQmkCDOcE/XvRzMORHmB8EeIs7zBaEkkhjdBcGmw+BdeaTc8doOB1us816nsJPUAemKNmexwOOBg0czDlR5qPAGtOcmSwQBR/wAtWPr/ALNEvw81aZo83WnqI1xkbyT0/wBmvTCuxgJnjjH/AE0cD/65rK1XxTouiEfbrqFE4LM8oQ49geWqZVLbstU77I5Kw8B6ha30cxv7QqqsNoif5s+/tWlc6AbSB5rvVbSCBBl5X+VR+ZFQQ/G7wRFfm1eWVIicC4WFmQfXv+IBrX1XWtA1zTBLaSaJqasmVVposk/RiMH6ik5u1wULaHE6v4h8N6QfJbxDFc3BUMqWsBlBz2LA7R+NQv4h8Oi3NwutSPsVWaKOzbeAceuBVS9j0LRfD8k2t22kWxjdxY6fZzB5IyerNgncT+QrzC48Votw0tpajOcp5g4X8Kak3qDij22LW7me0+22M08NnEh3LJEAwOB823v+frWVea3rWpQtDJITHgEBjhSPce9cJo/xE1m7vzDNJCqyxkSEj5T746A4rrUt57mWGSaQyxvGV8wtgqP5EV5OMfs53i9ztoLmjqtimLTVYpmRrK1ngc/e8pA6jn06/Wt8arrZuIri5nRLmFfKjkOAyqeoBA4BHFZEl6um3sSySzyKYwOJcbuuMkcEVZmuYrZUuVWQHG3Yk2Ru54IPauaWIru2v9febKnTXQsz+INYS9Mck4fB5cnAb+uafb+LRblrfU7PUp7mMsxNmxKMuflGdwGe1ULCxW4ZZJULksJCskmVLc96uPokrX7SWt35RYZMBG8H6E1dLFTjJ639SZ0YtDFv72/VJJJ5oI3JAMjjaAD+J9qzTbTWt2PMuvNZyxZTLujGSenHX2rSGnT5WK7YTsWZk8sYAB7Y7Vr2Xg+5umAWBYIckhpDgA/TqTWalUqSajq/It8kVqYE6TvaNIbmR3jUh1STG/6dOfrVPTtHv9elgNlbXEpEihppJGConP3z39Oa9MsvB1haNG1y7XciYID/ACrn1IHX8a3wAiiONFCjoqjAFehh8JONnNnLVrxekUYdp4cs4YEF1Z2xmwQxjLFB9N2TVsaRp8XIs4ACeCUByfyrRKkngAsfxp6xMDvIAx6nJr0TkKIsoEXIhiUDJACZ/SnpCiKQIwgPORGMn8KtoiqMheeuQKaUctncMDjrigCqchiduMdM8mnvJJt4TJz2GRUyxEcYB+p4pHi25ZiOOg7UWAr5kCn7xz3HQUib2PJYADAzxUpGTkYJAyS3amGRFPU5HciiwxAGCkFsAnqehpQijvknvnikJ3AAMDn2xSjCYBkx6gUxDSgLcs4X0BzT0ijQd8EcA0MQvJVgPUdaiMqK4BSdiRkBQD/WlqMl3w9o+PpRULS7zlYdo9CRmiiwDhKo4AJI5yaXcWUEcA9qUKeoIye23mgK3crnPfmmIEKhc8lu+TTgWYcAYPGBQF2jJCg9s96XccdAR+VADgCowcD1C0F+wGB3xTMMcZCgdwDzTwVXggE9wBQApBbGDyfTmlAKjB6n8aZvbaQOufTmlBIHIySf72M0AOJGTkk9sdxSEDOQp46E9KTBKjAwM9BQEO/JVvQZbNAASeccnrgcZNOSIswJ4AHFKTsJ+Qk/UVIJAQPlYH1PFAAQoByMtnP1pH3YwCAD0xSB1GcL+dO3sRwuSepAPFIBNhAAI5HfOaQnsMknsOTTgDjPJHptxSkhFxtPHtxTAQKRyVIA5PPNAK7cgEg9+1KXyvKk+mBTQ4wA2RnsBQAuQSAOPqc0rEdMZzTSVOAcnHXjJpgct0U9cZIxigCbGGyQAB6cmkJCjIyc9qaSu0gtnvg0BzuAA49uTSAXa2QWbAPTHWgSIoyFAOepGc0/YX5DEHrkilUAcliW6YxQAzazdSuOozThCQeWGSc5HNO3qmc549RmjeSvC5J45GKLAKAFJPyj+dI0mSMZOeMDpSHHQtgDsRnFKhUNgFR9eppgIQzYyeB1HQ05QRwMk46Zpks8MEZknmjijzgs7bQD+NVpdYsVm+zQyfabgDPkW6+ZJj6Dp+NIC2uRnPJHA5pzkJC0sjpFGMAvI21R+J4rE1zXE0a2EmoXa2TuCIbVEElxKe2AMhfrzivOdQ1u11+UmeUXN0o2rCZHKp9e2e2QKwrYiFJamtOlKZ32oeO/C+mTGK51eAMGw/lncE6cn1/CuU1/43eHYLaaHRoNTuJ2XatwsYRM5HPzfzxXF3umRaiqCa3t7ZgSqmJGZmIA6Z7fjWZPoMaBlFzCiDn94CDg/wCFc6x1OWj0NXhpLVFXV/H/AIk1eN4vtH2C235CplnP1c5Y1gJpst9K0ktxJczMc7yrMTXTLoxdt0d7BJnhlTJ3fTmrLaSbWBXtbg7twDROSSBznjjn3zSeKprSO5Soye5yLWgt1eKZCQG24EeCD7+lUjpOEz5u3vytejx6ONZibZNGl2mADI5DH9eR705PB0ESyGacGXGWKS42j/c5zUrHU18W4PDyb0PNF0rcxHnjAGeVwakGmRBvnlABOATzXVXlhbx3rxQT/KqjBkbBNRDTN8ojW8hByCSJhkfhXQq8WrmbptGZF4du7NoruG7tgygSKvmckV6F4a+xzaa1x9rsXwSApOGXpkc8ZH0q9Y6RYvZ2lvfXYnaNFkQGfaoAxwAKZH4GkttQlfTEhMci7v3k+4J/vD+RFcNSo665d2dEY+z16GjJY2jw4t7mFLZsorMdwGTyP/11iTaZYCSFI7mGeaN9gjijOEXOOwOD7967zSPB7XUI/tO4BjzkwwrsUkfr+tdbZafaaXbiGytI4EHQIvJPuepq6OBnvLQmpiYrbU5jRtB1EWEcc0UESAbgzLlm+tbSaFZoVeYGV1ztY/KFHoAP61plWfk9O49aAu0g4AA79a7aeEpQ1tf1OaVacupDFbwwYMMEUZIHzKgBP9amCAsNxYsR25IoJCkEpk+pXNKo3KWKMRnJJGBXQrIzGH5vlRDgfiTTthA+Zc+wHaq76tYK5j+3QbwcFfMAIP0qlc+J9Gt51gkuyZiMqoic7v8AdIXB/A0CNVSNxATaMce9PDgDlMk+tcfrPjhtJeOKXRbuNpl3QzTOhhK885Vic/7OAfpXEXPxL8T3dpdYhtbFYlISWCNg8hH+/uwPpTSbC6R7JvUtgAHPGM1DLdxQYWRwuT1Kk/0rwrSPiL4odp5L/VJZYIMfKiIrOxzjnYcf/XrrrX4rQmzWa8gt4GjQbjJLISx6fwx9f0os9w0PQxcpKp8tixHYDBqJxOrbgpGOm4gk1kWXi3RtRhEkWoxRBlyBOwjJ+mcEj3xWpb3VrcMfIuYpyuNwR92PrikAJLMXy0ORnG7KgD9aVxcMwMbQrk9CpB/Q1Kc7hgZA5GBgCmPjcQE+YDOSMUwG7Jekjn6qzVGxETjMpJAzgnLVII3DE5AycZPWlSJUZpBt3nq3UmgBkpdVG2Mgk8luTioyqbh8mGIHJ6mpyd7FjnPbPApu9UOQwPr1FADCjd0X8W5op21nJbKKD2LYP8qKAHtKqcdT6CjzHK4C7QfekCAZKjA7ECnKhxyeeOMc0AIDnGWwM807OVAVOPXtTgAoBIAxTiS5PzcYzgUARgE8sSAO3fNOUjaCBnr0HFLgY5IGO3UmlDZUAEkH16UAKYyWzvKjjnvTgCOQpI9+lIAdxyVC44+tKQFOS5JH86BAFOc5xxyB3pQCcEAcfnQDuGCRnuD1p4UZG8k47daAIiAwOSSe2OlOCMWyQuByDnNBwzZC/rjFIWQ5A5I5znigY8BR0HPXFKG4AC8HnA6mmgr68HjPrQGAU4PA9eAKAFBDAnP40YCgFiDn1PFNP3cDB7ACgKS2O/pnpSACQOMEjrgUAsMkqo6DPXilyijg5PfHrQA7jkNg/higBDsAJ6nuR1pylnXKjj0qVYAACWB9hxUgwi424HUgd6YEaQAkFsH0NP2r2GCe544oLjJJBA6Yzik3Z5xgYz1oAeOOgz9DTDJtOCRwc4zSYLHOc+pIpTGc9hgdB1oAM725Vmz3IpSAVx0A4wTxVU3URYpCJLiQEgrCNwH1PQVattNvbkBryYW0RAIhtz834uf6AfWpGV57mzs2WOSUCZgCsQG5z9FGT/KlW11nUEbYsemxMeHk/eSkeu37qn862LXTrHTw8kEEcTMPnkPLN9WPJ/GvO/GXxt0Lw3K1lpa/2vfqSGSKTEaH3fnJ+maVx2Orn0fRtG0ye81Um9WNS009++8EepB+UD6CvKPEHxe0rT4X0rwDp0AIXEl4YgkaDPVUP3j3ya4bxV461/x9tj1Bxa2AIxZ27FULerZPzGs/w5oirqJ8+FmgII3A5UMPf6VlUqKEW2aQg5M6XTbxpHe6vHuZbm6Yh7meRS7D16/pVqSw01p1ni+0zSDO6Rz5bAd+mOPartvb2RGyNXjLkAOM9ffPWoZbW080reT3yuCNksk21yPYDt9a8SVXmk5LS56KhZWLRNq5ihluNQd2IKSqAU6evvUpgtX2sJLsKMgMIVK+/NZ6WUSK0I1CcpnGHfMikdCvA49QeKv2EtxaTLbtJl2BwS+zI4//AF1jNroUvMgkSO3mMghmC/6tzsUMfT8DRKYbtFaJ7uQlSAhTADDt9a3owmqWPlXNwmZNyZCkKCCeO36VSshJZ3EsCRo5UkbhyT+PeobS1Y0c0l5a2+pWt3LLcW1xBOFYPFuUKeCDjrn29q6u2u1ubk4LJIQcSJD8uP6VlLZXc2p3EM1nCI9wPmyc5A5GB14rdsZZHZo4Uc3EajdGx271PcdjWzalayI2uchrOmyz6tOLYTs5YHBixg4Hf0PrUmj6VfRLKqRQvMGIYyQb9h4/Aj3rvJVCzL5kJcyDBwp/U1XfyUZ4ZLhIPMUhHUYIxnv7Vq5yS5SEk3cwbzTtXTRZLue4iR4lY7BCm3BH/jpHtWV4Qla9j1gwTTiOySKXYzFDI/zMxYj5gMdPpWv4lv5Y/DfkzOoklkRJCWBBGQSV+orI+FkiT+K9fYEmF4FKqxyCpboa7sDFN3OfESaR6D4Z+INr4hm+wwafKZogDLKCEiVfXnJ/GuuSe1lYIk9q8mAdqzKxB/A1xPhXQVmt7xdNvHsLZb2QFLZwCVGMq2Qfz9CMVpxaNpL3d7aalDbXJfEyJcoHMfXgFh1AI9/evTsceh0s7wwI0sqoiqMszfKBWONcgupglhbTX+TjzIVAjU+hJII/KuUm8IaZ56ulsYo8/vI0YhSBnt0rvbbTYNGvbW1s022zMQFx0yDRawHN+N/Ex8JaRDfX139mnkYrFa2kaytMfdn4AHXiuCtPiromra1D/btrqVpC5UCdJflT1yi4GPfBrnfijqk2v+Mp0Dv9h09jDFsyQDxnBP0H61y8j3M5AlRRhdoEcQXj/GsnKz0LSPqqDR9BkghubXTtNu7SRQYpfKWXcPXJzVaey0m1iuY7SERSSkBlDH5SPY/dHsK+btB8V674SuoZ9MvpxAGBe0b/AFUo7gr0z7ivYtA8ZaR4+s5IZoGttVO77TaI5BKHjKt3HIq4u4mja8S+E7bWLFrnTFImihEkdsxBjm4HyjPQEcZHtWBL8OidGJM9zZdTJFM/mRqDj5FPXGe/Wuq0aG/0XQLcAm8ntbYRbXwoYD0Pap7/AFVp9Pna6bygIw5VuAAT+XUVabIaVjyix8MW9jZanay28lzci6AQwN+7GBjr16nGK56+0C+WyW8NmltCVXyo428ySQM55789q9FbULbw/oNlNFbwRmeUzCefJLOxY8Yyc84rItNG8R+IbpI42WHSrWQQxhYyg8tehGep5NWmJoueHvCmmWkokup7YXLxhCwmUyIuNoUc5Hck98j0rv4hCsISEusYOBzySPzqpbaHa2Z2ySXEgBJ2ySnaPqN1apij2hz84HOCMf8A66htsohVcry/boHNCpGmQrOHYDJ3Z/nzTyIkxlQfcnGKUkEZVEAPcDFICPyzyd7EdwOTRHEQpA4z3JyaVgduCevPC9KiILnAVm9lH8+aYgJVCVMjAH1ppdmDbc7R1J55oCfNkxuFHOMY/rUoUFd2wAAcA9KBkUbxbB8rse5FFSbAeRgZ+v8AjRSuKwEbWAVj14GetKC54BB5znPAp4j25OC5A4O3ilMbEcsoHbA6UXGMBYPhipBPANPaSTaSEAIPf0pQgUgheCOCRxTgFGMLz3PQUARqJCQ2M+hIwKkDkHB556A0pVmxk4GO3OaQIp55IFFwGGUscDA56bsnFSAqRg8jjB7E0hXP3U4PX1o8vPVsY7CgALBTjdgHngZNCOGGQcKeNzcZpjKACFOc/lSEM+FI6Y6DgUgJGlVWKjqB0JxUYdVJ+dVHXAFKI2U5DYAHPPOKaqbjwGc54BGQKYEsbh2JByAMjmnqAQcuBj0FMMDMoGEXgZJXnNKsQUAIM84OOADSAcHB4Qcnue9SLE5xnAzznHakCHaAFGQeD0NGAmQEIwcZBoAlSJQM/wC11PSlYkqMcnPPFQl165fI4JBpTkLlyUHUEHvTAeGIyCenO0daQM5YEDA/M1GVBPDsSRnkc0ks6wMqySAPxtjVCzn/AICOfxpATYLsAMgk9aVh5YLM6BB1JOAKattqd2x8uJLOLGPMmG5z7hOn5mrcHh+0WXzbhpLuTOcznIB9h0FK47GNPqbm5SGxspLt2ODIDtjX6k9f0rQXQ5LuQPe3LvFjmCP5EP8AU1uJDHEoEahR1wBXn3jL4x+HPCMptUY6lf8AeG2cEJ/vN0B9qTY7Hew2dvAhjihRE/ugYFcd48+JekeBrDLPHeai52xWUUg3D/af+6v4c9q8E8ZfGPxL4rmMNnNLpVgBgQW0hDN7s4wT9OlcRbW7y3CmRJHZjliTzmpHY63xJ8QPFnjWVluryS1smORaW2VQfXnLfiaytP0M5UJHcO5H8MRJNXNJ0+4uJ41XcI93zNnAA9P/ANVeh6eYNOCxraOiOQMxTFS34/0rhxOLVN8sdzppUOdXZS0/wNElrEbyebzCu5lHyqPTng1uxWKogtojMYR8qqmAFI96tR3FjgqZJCX4YPMc5+nT8qjb7PEzPHMxXo6YI2ke39RXjVqk6j1dzthFR2GCJkGGSUAdicfyqnfxTNdLJEnmRsoRm3YYGtCCMXUzFrWWeEAg4fAB/nV82FmLMxyx+Wo5KqWOfy5/KphSk9SnNI55NOYOTM7uxULhkVsf1qS30W4mtykrNE8bBozgNlf/AK31rYGlWNuxMdtK+4ZUhuQOOmaltDbyKs0KFHyAwYZ/yatRa0bJcuxmx6NLGD9pvXlDYKttVCD+o/HFaH9j20lysoLwOFJCo24E+xq+IYpeJIImUAhA8QO0+xpWwUIAJIwCOgNacnVkc7K1yQFCAK5UAhm6isy7uxCwwjBwODuwRn0rYCqFOUXcpwfQUC0tpFwbfep5AI4BqeSTejBSRkQahMwWGR5GViAGzk5+lNJVDtLqMtgseMk/1q3c2cK58nTmJjIY7GJbj0qa5tHEZaR5FiwGAXHI+mKfLK2oc0ThvFMrppphvEZzGpMdzsOw8Hg++OKqfD/SZn0m91VSUE0oVUTltg/xPHXtVrX52u0v7EeYQtwI8hMAggMMe471reCPIj02TT2LlzOGAPKD7uT+HH616+XvRp7nHiVszrfClttsdSFoypNJcTB5GckpgKrdR19vWr9ybae+CXDhJVUyeZMMA5AA59cU/wAP2znw/dymFQjl2Kg7i7F+ob3rYudMX7VHcQbo541OFf5kIxzkf/Xr0r6nIzDnaHTNLiN2WDFTHv2llA2HkkdM+9WfEuqzxeDo9Q054xcmzLRSH51BAA6d6l1m3L6e0b4AwQNpxgc1w3ifU4dK06y0yeZtt9cuI+SREq4JHHYk1NSXLBy7FQV5JHAXFndDTSwUHcd0iYAyckk5rBkmdQDGcKOVGMnNelS2ClG8u3JQghhjaR9PrWVBo0NvvlawiLDJUSksDyAcgevavFo4u1+ZHo1KO1mefuHZ0Mj8rzgdDWn4W18+GfF9jqrpmBSUnAGSY26/iOtdUIhbXUZstFhuGlBUGPBSPHrn+lNuPBWt+JNTCRWUKLIFE044jiHv6nvgV2UcTzzUUjnnS5Y3ue7vKrwrLHIGikUSIQOCDXP+I9Jm1vSfsVpKsKyn967gkKPYDqfSpfD2jDwvocenR3N1duPmaSclvmOM7R/CPatSOQBiSDkDjIrvucpXe0s50to2tYpRa7fJVkyIyMYPTrVgu7n5iWx0B5A/Sh3cA5AUHjJ5NRlmIBLAKeTkYoAeAF4VBkHkdc04naQBgEdc5A/lUW8KuS+B6etOMqkFY3BYgdeSKADDJy4UAdCDuNREruwuXYnkk4J+lSLG4YAKXI53EZFNcb2yyEYPIAxQAzYSfRRzgPUoRiucFR0yTzTS6IBs5b0J4FRNJJvXJViTwMZ4oAmEYVgzcjscYFEshQgqyA+rZAH6UxAx68Hv8uSDQU2NlU3sTncxyaAAyTE53kf7q4H60UGOQsSxwT6iigC0AFGRz3wOtIBk8cEnqec1nLBenhbyzkXJGAcE/jUsNtdAElFYk5IWbJI+vYVze1fY15F3L+MEE8H3pcY6H8xmqyyXSD5omYHOdpBFN+3rtBIaMcg+aMc0e1DkLRByMHb689qBtG3JBJGACarm7iZhukUgjoBzmmidVlKhQc4ADPtH/wBf6Cq9rEXIy0zHJAIJ4GO1IAzEkrz2z2pVIYYCBSOQDwAKC6Elt/A6heaaqJk8rAqOo7cHHNKsRbngDrk0bwuCDt9yeakDBgMt2yO1P2iDlYjhVXcTk46Y4pxTIAGQCM8DijIAAI49T3pCQ2COv1xmmpCsOAUdRg+oHFKVJ4ZsAdBimhgxxz9M8U7C7ff1Ap3AaBuUgZx3Bpu0bTubjqMcVJjKnOAMHgcmoZbu1gmSFriMXDYCwBgZCf8Ac6/jRcLEhTahPJAB4HWmTzGBOEZpGHyRhdzE/hUYOoXEzRRNbQxklXYkvLGTnt90n27VJca14b8Jwkahq1rby9ZHuJgZWPqR1/ACncLFiLSbq4jBuJzbIwHyQHD/AIv2/D8607OwtbGLZbxBfVicsfqx5P415tqPx88G2bslu99esvAMEG1GP1Yg/pXBav8AHrxJqReHRtPtdOiJ+WSTMsmP5Z/CpbKse/ahr+j6QxGo6paWhA3bZ5lU49eTXn1/8fPB1nJcRwi+u2iOEaKEBZT7Enp7mvnmeyvtTv3vdRvPtNzK253mcksc9z/StK28Lhn2wpHI6gsyncePwrOVWMd2WoSex0HiX41eK9fja1t2i0m0kBwbUHzGX3fkj3xiuEtrJXYAvuZhnO3k13Fp4Wmkjjj+zgyBsAoD79c1pr4K1IMsYto2LYDMSNorneLh0NFRkcTBp6I480YTBySMV12i+HVnRbm4RiCMxoUwT7//AKq6uz8E21oyNc7ZUGSQU43duK6O0sFFqC8aLMWIIDbh7YPpXJWryqK0XY3hCMdWczDpkM3lROGgjCkhTFtB/TNWrbwvbgmSUSyqMDMhzj8sZ+p5rpRZIRlyxIwSM5GaUmJcRlmZwMgDiuWMOVGjncwxogRGYOCwyB8m0kemeaseSIYxMpIbac5XJFbSOjx5CMTxz1JpTBGxYlRnGMexp+zjuHOzPsokwbiF5HEigOQMZ9/rVZ7e9hvFuS8joWZfISQYPXDdvyqRFu7SeQW9zHHCzDAkTIjPt9elapiZkYR7Sp5ZT2FXETZViFvLhgSW2gA54H/16zZLER3sjLPIkJIkwrYC9c9v61qJay7gRIhUnmMLnj/PeqmozCBRCGRSxJ2k4z7CoqWtdjje9hG1FIgUkUkr3Bzn6f41Wlvgo3KhJPzAtzj61UtIJpIVkdEU85GeVH9amLOwJVMsCRtHyqRXLz1JaGrjGI77aY3EhcbSuCAOCKkj1BI2DiaI9fkPDD8KjeOG0Z12biCflwTj6dqybu4n+/aI7TspUsIgdvoeeuKFKSly3DlTR0lxcuTHIj7FBGSpyWNZNx4iNhdwRX1rci0nkWNbhSGVWPQMOoFUbGabUbOTzoXivbeQK4Xrng7l/wBkjnB6cirl6yxbIpQWnKiTaBkgA43D6Vspz57bkOKscv4hZFmkMboZGcsVXtnp+n8q2/AmlxSmG6uiptwZN4bgNgn/AOJrkL+dlv3jJZUkZmBZcc/0B611uhrF/Y9tDPIQVtw0bFcKBIH3fXhsmvYwUGm/Q4sRK533hpUg8IW6Dy3SeRY0KH5SNx6e2K6FzslcZyAoBJ5JzXLeHYGtfCuh2MCALBtJVuCw57/X/Ct+5vVExgl3q7MWwy8EDHTGe9eg9zlK2oeW9rKWICKpYnGeleZ+N7RLqLSrj7Mbh0mLIY1LEKV5PHbOPxxXpGrusOlTl0beyhQo43E9q88msNWu9VbTLSzzbwRRKHebEYA5JGP4uccZziuevJ8rgt2a0o+9zPYzbLTHFwIy4EzKGy+WMa8dR71Yitpjqz2enxy3dtHhWUcsD3+gHvXdaboEVlaxQy+XK5++x4aQ84z34rWESwARwQxIpOWCptya44Ze2vfZ0SxVvhRwul/Dm6F081/rE8UMmXNvAdrAkknLdB6YGa7mCKCyiW2totkK8BVzx+uSfc0sh2qCV5HX3qAJuy+4IDkk5xx+dehCnCC0RyynKW7LI2hsEcHkkg5odAwGMBegJXk1XIIXP7zg5XByajleQJkeecdWPGPpxWhBa+6SAhCjABPyimuQy4RmOeCelV0w6qxmlUjIwxUEigiWZQY2UDuWBJP60AWBEAOZGcDnDHAzTw5deTtA4JPFV2IROWJK43EKQAajM6HAZZWJ4wr4x+lAFjKpubcpB9cnJ/Koy+8ASLGCSMKeTTB5OcIXBHZpBwPxFPR8qFXGBwTnigB8qQ4AEfz+wxSqNgwMAHGcHJ/nTWduUKMW6/LyMfnVZ7pEbHkyFvZCAKQFr73BUkdicjNKXVFwEJyOgGSaqs++IFpiqdwFIBP5U6BldThwB2y2AfzpgPWbIyV2+x5opcwrgeZk98H/AOvRT0A5uMPGm1bhxn0OBUiyXC4xM2BjjPBFIJAwxgE9uKYCRkkqc9AOtcTUTp1Lceo3sIIR0POfu4OKsx69dIMSRBwOgHFZw5A4YE9+tOCnoGz7mi3Zi9TTXXYZCRcWq7B6JuzUsGpaaC0kgw5OM4J/IdqxwvHY+5oYEjlcjrx3pWYaG+mp2ZZirsrdlLZGfrTDeIn370O7EYQJkD6mufKqT93r7UFBk44ycZ71DUikkdGFAbzmurcjOQQMgD+dQvO/nL9mljlZvvEL/j0rCA2g7S3bIzjNWbO1muHxHvIOeRxWTb2SKt1ZvBr3Kp5RYnIB6CrsUcqAh0AxxgcZqKztpIIQjPuJOfQVaLqilmfoM4HOK6YR0uzFyvohCjbSNrY9ucVXubiKxZfNcgyEBUHzO2emFHP406e+TyWUXDW0jqSkwQOoP0rDXQ5xot3eQ6mZZGtpHF47ZlZuTtPTAHYdq2VrbktO5S1b4h6DpSypdag0MyDAt44izlue4zjHciuPvPjFcR3SxeGtCs47fIzc3xZpJc/e4HI57kmqwsi9qJLq2SXy12oAylo/U+hNUoNJmYNJHHGkJOMmLB+o288/hXnf2jdP3bHX9UV9x+t6j4vvreS+l8R3CIV3OlnJ5CA+ny8/rXCDw+JZxJM7PPId37xixbPqe9eg2NpaSTDyrZnuFBBGPkb65wPxqxaWE9ndOLi304eZmRWd84XsPw9qxjjaiTvqaOhDoed3egRQtC6opBA3E5BB+laNloMzyoLaBWLHIYjANenwrBqLbWksn2jftSLeQfx9KsC3kSJd7hgAQMWuQP8AClLF1HGyEqMLnOWHhKzhhaa6ZXccHbwh/rW7bCGwYfZ/ssUeNrOQckfXripbZWGT5lx8rFgvlBQenbrVs2omKyyMXBXIIGCPwx3rmcpSd2zSyWgxLu1LDFzHGpyMmMgnrV2PbJHmOTcVIXIXGaekLn/WspBwAO1XIlQhjjgnqDg1pGJLaI0Rgzbt4OevWqwtp5pWJl2oDtXaMY/+vWhtyMNyMg7ietOYIylFKggZrTlRNyt5DxqSHygI69acY0bBJB9COtWHVViwxA2qSe9U2ltrdVDyhAzYUMepPaiwiUMiHAxu54B5NMlZpEYBigI+Vh1NUZTLlZrd1dAwO3aGYL3x0NXI5RPHkowJwQSMGk30KsVbeQy3UkMytJIFDYKYXHI/Or1tGYo+QWIGA/U4qsoMV2rKWJUkHJwAD/PmrYlHICfMPXvREGCJ8w2fcwcgdRWfc2EUjM5IKkkfOM5NXnAdPmJVgRx0INPIV4/KKgsMk4PGaUoKW4RbWxiQWhTcpRfnySQMDNSGFCpIQA7TkHvVuWKSMbyxPPIzwDUZE57FgBnOMCoVNbFNt6mNcWyysoZZQDjYS3P/AOqk+wXIIMIBI7bhkg10AQY3lYyAOM9qSMQTswdSADww4IrP6ur3uX7R2OTlF3ZX0c8aXBSVTG7rh0BGcZx3H9ax725nh8T6e0jOvmwkKXXBYFsEH2r0O4sbRZFmUkvgjO8nP/1/euE8ZXUFrrVo3+tu47feofIITdkn3OOlawpWemuhLmmjjtfvDcrcW23DsSWIHTJ4rtNSdrGw07T8ogZ0tlQdSTGQDn/PSuNWAXt9HEHJMkquzDnAzwPrWlq89/qPinw9p9ra3DgXYumt1IZo03Becfd6MefWvZwaUaZwV3eR7dFviutPgAc4wchflYBR+uc1DqN7LHrUkVujyXQjUxAplIRltzZPGenHtWjPE8zQOrFXjDAnqcn3GcU0IsQCAqp9zn+Y5reWqsmYx0KItrm7s0jv3LlW3Ak4J/3jxVqC2S2jEcaqgOTtBp7goVKhec8jp/MUwSOMcs3uMkf1ojFRVkDbe4AKy4DDIOBnnFIyBxk8gY54AoLlnOTlgRgkKCP5VHIHdgAhKnoASCCPcH+lUIC0T4Cu2R7cCmyvMFGx+OgYjC/yNSICMiR3GDnBYHJ/EUJEUbeGOemBz/Ki4EEFtHtZ5nYsSfmCjJqVFDt5YbEa85ORgfhUwcqD8pOeMEkYqCV4EXc6gluAoYFmP6UXAQyxM20O/C5wCcj+dIxEgK7d54OSQMUxLZmAIhKR9BgYP86l3xx4j2r1+bG4H+tADSm6Hy0RD1O4gY7017d/lIIBIALAbB/iaTEcrhzsYrkhdxCgfiKSZ2dSC0TEcbc4/PNAEhiDZOBjI5yQKjnaOCPJVioPXH/1qjOAxykOTxlCucfnSm3DBn+ZnP8AD3/RqYFE6ktx+6htpiR/GxCqB684J+lWTE23HmncOQdoH6ZqZLa6DM7xqjdQxLnj6EGln3oFQSRmRjx5hyf5Ci4BDbsSDJLI5XjczYqQJkAgMSBnLkkVGIGYgM4JHLEgdfbpT0hG8DYpwT1Of6igCJ5LjdgRuwHGfL/xoq3sfnLMPYDiigDmRg9OvtShOOelLleCDQMVwnUJgY4GD60ZbPUe9KTxkU0kY6/nRcdhdzDsD60m8kHIOPQHFJk46gj0pN29gm0knj5Rk1LlbqFiaGNpmCxISW6DOM1dj0W5eRTOCsfU7DkirGn6Q8EyyO6FRyPkKt/n6VsHL7iGIPTIGKqMXJe8RKVtipFpFonzCJmJ6FmzirSuqsIkxuUfdFAaRmEMamWUjhRzx7+g96qa5q3h/Qdo8Q67FbMF3i3WTaTx3A5Ye3T2roUIroZNtllJpLmTybKBblw2HdXASM+57/QVdGmyBZLaa48xptsjALgDB5A46V5Wvx60hNdstK0nT1TS2nVZr67kKAJn5mC9vXn8q5fxP8TvE/i++vNP0aR4NKMreV9kjYTyRdBuYE4B68YpvYEj0LxV408KeGdQurW8u5ZJ15S3tmEh3Y6ei89jXm2na1rXjfXovIhGn6VasW8pSfnPPLnPzH9Kx7fwVeoYJLixkihZ0EkjjBwW5GfXr1r0xNEl021tmFu0EM64TBVWbrhfr3zXFXqWVoRu2dFOGt5MiOmSpGZQimEDJCgctz+OR9KYkUbSpN5irJkjLIVZh9K0LHTL2OS9kuLKN4w4O6LLup44b8u1aXkIFxJb+WTwcxMK810Gle1jq9oZAsLKUlZJ8KTglTxxV2K1sPKUIVbDZG8bhn/D6VYk01djGPegKkkrHjHvkimi4lg6207gAEuIwR9f/wBVSocu6DmvsWrWztrdj5cMaBvmyE25qYqOmJACcqQM81Wi1JLl/LjSQPHy2YyBjvVuK4VpDGUkBBIyyfKT9a0SRLv1IPKmfEnlsmTzgDIFIA/zMW4BzkjBq4ZZVkwkW5SQGYEYAqRIATtJyxzuJHBpuCFciiBZd3XGOtXCgKbuM4796jBVCV2gADGMdaFmONoXJx+FUkJjJBKzSBOAMAYqJIJVIGSjAHJbnNTRS5kYL8wB6irGAygY9yCaaQXGKA6AZyQOSRjNZ9xEs8ikeUyLKFcnkADn8xWntBUkcc81DICzsgjJHXpkE0AmVnMMqyLG2HUgllPOf8KSKNo49u7cRxg81ahiDLyMEA5PTNBT5yQBz271LXUaZT5BydwIJOMZyKjF3++EZO3sCRjNWzGdwOSAT9TUMsLNkFeMgjI4osNEvkrJCyuxY+tNS0ZCuCSMj5h1GO9IJ2ViDg4HHpUiS7lALYJI4p2TFqJdrLhCjMWzjb1B9aiWGZlUl9oGSF6Grm/YVPUk8EGmEBZlOWIYnjtRbW409CsRKJwpiBj2kly3Q8dqkmRZWwQMZByBg8UssqoV3fKCCMHjNWI4JZjuUAIeNx4FCV3ZCbtqyAW0MgB25Knj0FeQ+MYLvXfE0h0+2nuVjH2RBFHuJK9eB79+le4xWQUEEv05wOMVHp2mWWkwtBYW0cCMSxCrhixzkknk5rto0Wnd6GE6qasjznwl8Mru3e31DX5RGI/mFpEctn/bboPoK9HsrCwsi/2G1gh80DzGjHLj3Pep3iWdQsieYowcEkgH8D+hpzIhwrOACMKCwz+AP9K6lKMdDB3erI5RjOXCdTkLkmmJIHOUYgdxgHI49DQ0BRAkIYtjAdiRgfXpUhVcENtkIwABhiT+ODR7QOUZI7qN0zRjJxyDn9aQMNuFKkEYAGMg/gajMZEhCBYyclgSykf0pZ0miUENG2B98jJH4cfzpe1sHIBmk+UbHZCSC2MYH408hSARlCBgNtBOT9MUyK5iQiPzWeVsHLsy5P07UmqzLYWUl3e3UdpaxDc8spUpx+RoVVMOSwRBogQzs2ectlTSkxvkEAOegXBI/OsSHxHb3Mkf9mW0l7ZudragjbITJjomfv8A4dPWqV9qGvi7S2h1Gxit7hWxLJbEzRgDLFcEKQOmT3YVopE2NS+v9Os54Ybu5S0WViAZZCiMfr/jVj7TbyKBHcQzPkFXSZWBPb1x+NYenXGt3cYs7xLO6t9pUXAHlj/gcbZBP0OPar+l6RYaNC8NhaRo0jbmMShdzc8naR60OaQ1Fl0xyFl8wkk84CKoH+NMSMuzD5HQcbAAc/qKsoQVUM5fPPyZGP1NSMCflLSJ3CgkE0KaE4kIG1MeZgk/KiHAH6021KspUyvKw5JPIqz5QxjLZ7AL/XFJIiRpjAQdcFcA/pRzIOUjCxyMN0QcjoSCRinCEMTwQCeu3BH04qQgbRs2dDhgFHP4gU132jJCnuNigk/qKfMFiJ7YO207gn8RJALfXvT1ARQkMWAAACT2/OkQzFiFRgpPUswB/nUmDk5ZyOhAOf8A69CkFgaXaMPIAw42rk801WDP855HouTSbmcYK+WuDnLDOaMqGCbdxPQBRkflTuKwNljldmPcUUoIcZYHI4+UEj9KKdxHMAgZB/SgMB0z9KhLhSQxAGeAetNMpxwp55BNeb7RHdylglccNg00nB4P45qAyFSATgnnBGKdEj3DhA8YycDc2CaXtA5SWKC4uSRChcjG454Fbun6e9uqyTqHfspAJU/596ltovKhCRguY+AScA/iMVYAfcWEu4cfIFBAP1610QprdmE5t6Iki3ksWBBJyMtkjrUhkO4AAAg8E0za237wLHuR/wDrpBIVJVkB7kKcmuhIybLds6xAEoGPOT0JFeN6z8FJNX8RXN+3iFzbzzNI3nRNJKoJPy7s4OOlermVDIodzGG6K45P5U8SxMxw6sTxgc1QHG+GPhvpvhhbyKGV7mO4Kkm5RGYYzxkDoa6rT9OttIiKWMKQZyWMaBSc/TFXvKYkE8KB0HBpIkSMkqMknkg5JqeXqF+hXNlFPG8csMbo7Fm3oDlvpWU/gzSGlieFHtoYzu8mFtqlj1OTkg/SugXlTg4I7ClViQcggA45GKYDYPKsYjb2sYt4uW3RrtA+pPJp7StOuGlLqRkZOcioSBNjdGvJ4JGRinSulvC808x2qCSRwMUIQ26ngs7N5bgjyo1LMM5GKz7/AE2V7ZbmKK1hjK5DRuWIDdD2FLqcIs4YNc1LULmLToGU/ZLcgJ8xxukI5Yc9Olb09tFf6FKiOksci74yn3cDkY/Koqw54NMuEnGVzhYt9tCTJc7mUkFiMAinpcyGIgh4SGOX67h2NTQ2cGfKXecjIWUHJHt7VaNpCFAkSMZYDA4B6V4yTO/QS3LhQGOcZwOlW1QsoIJBHIPeoYgkDMAqjaeMDGRUn2gszCMjIwR3IqtCdWMfO/J4IHBPeorlJWAEbYDDqOooluRG7EshVRkgtginGdWjyB8ykEqDng1N07odmSWiGKMqUIHqe9Wwg6joPxqk99CjlZGJxwSB1NWlmBAAXIx161UXF6ITT6jgCpYYyCM8CoW3FgV4wevQ4pRcRK+C4AGcjoM1BNqNuqkph2J4GeCaUpxW7BRZOjMM7hgj1phiPJY5djjOcVmrr8TzGIx4IG7lsHFXRcq7B+OUDDngipVSMloU4SW5beIFOVwAAM9TVOeFlXLliDxwelPgv4pJhbhiZgoYJ3wcVYMm5dxTKgEM3arvGSFZoxxEEj3HcQMnI6UJKWlQ4I5AGR1rT+ysBmNOWOfQVOlhFtYzEsCCCF6fmOaqFCctYkyqxW5nK8s8wijiZiBy23gH3q5badM+RdSKoPKpEckHjr/9arZuUgQg7UCrkgAEj+X5VnyapCGBAaTtuY7iD9DXRGjCPxO5k6knsrGoLaxtlUmNQRgB5Dkn8+KneVEjIjlRARncF3EflwK524v0kxtGzuepyf6VWa5kZQDuIHqeP0q/a22RPI3uzfnvLVlEa3JLryQX4J9+lVbjU1XaqM7lcEsrbcfzrEYu/bAHYcU0gg5II/DFQ5yZSikaD6rIWyjAk9SVGR+VQG9CS+YUDOQRu3YIqqCAhOAcHj1o29xgE9qj3irIuDU5gCAuAew4p8msFyAYyBjlfM61nHOcHBH15oGQBj6AZovJBZGumr/usRwRocYB5JFSwTQzuZby5UlVPL8Iv54rDYMOMA5GRzzTJx9otmgMe0EYYsMjH4giqi5N6iaVtCG6vvFWrXMV14WMVrojEj7Y0atJJnILYJPyg9O+fSo18ApZ3LX2p3d1rLy4fF7IGSOQ9Wx936EVoWk8lhD5UFwAcksNuFbPXKjA59hUSuxURh2VFJ2rvO1fYDPT2rrVVQ2Ri6bepaFtqUNsNPkk0p7bOwNEXSSNOcDbghvTjFWdPsbaB5S0kty03DsYsLGvGEGTkDv9azEkKMChZSOSc9alM8suA0jEDoucAmsnUd7mnJobDzsx8mFCQoIAxuB/LIx+NTA3LwBRFgdNqqQx+vZR+dY6XDwKNzR7eSqhQxz/ADpj3TTE70AAUAHGABUcw+U2mn8hAZZIkIHzJGuT+H+JqKCd52eQpsjIwpJBYn6YyayN8QCsjup6ksOM+goRbi4ydyhCDl5H2jH16mjmYcqLsrRwuGd2diTkMuCevYdPzoS9nkxFawAgDdhWLHP4Gq8ESgkFzMOAQrlUP9TWo92lmiqjgnIJQLyB6UIGLAl2f3lzKVQkBUD5bP4VNLtQ7fs0juTkAjGarfa5bhWLQsidC5IXj+efapYlCBTAJSh52uSCfeqT7ENEgMm0lxGgGTjdlj+mKhhnaRmC27sQR80ZBX8+Oajma6Vw4ldB2jjjyT9SeBVkSFMNIVEjDlXYMQPwqlJhYZKkswUK7RDudjZP9KUCJFCZYHnOWwT+dOWZmU7Ywxzj5eMUkty0MWcMjkZCsrHP+ferUyeUpf2dbuSWubon2mAA/I0VMst7tG5cn/dQUUe0DkOVBGGJbLevcVGHi38vhAPmyeaaYnII2kjPHOc0vlPxmM5zkZFee4VOx180e5YtmtXmjWdJTHkgeUNvHu3U1sR3GjWrBI9qMpHRN7A+mePzzWCts8i8KwPcnoaUwMmVMfAHr1FXGU4dPwIcVLqdUJY53Ahmd++R90fn/LNXQjhQQpYAAq44B/niuTtLm6swzWzhDgDlckfT0rRg1+eDc1wglZsbmL4/+tXTTrLqZSpPob5EhHzAjPbOT+lKi5XGBnrkUiXAniVgjAMuQQQw/SnB0wCxOPU9a6r3MQOxXVSwLkYwOp/z7mpCVyCQCOhGKRHBBIxzxwMZo7k7Tgck46U0SNd4lIBkAAwMDjHp6UpQquVc4OCSRnP6VE+5nJVFO0fITyahvdTt9IhRryZw5BJEcTM2BjJwozgetFx2J1Epf/VIUAxkyEE/hyKe7pFGWkDBAeWyNo/lXDX/AMTdOe6l0/T7S/F6xCx3UttiFFI/1hB5IHp3rqNN8C2cvlza7qF3r8oO6JbptsUZz1VBgfnmhAEXiGyuTItm73JiJEghiZgo4+8ccD6c+la2kWIu2i1C6cyb1zFE8e0L/wABIB/PmrtqEhv2jjVRCwC7FXaseAe3vx+VamQTn0GaAMyfT4ZNKu7C5TzbWYOHUjqrdf5mvBdK+IPiT4c+LL3wvqkEur2kc+IgznzBGR8pQ+hGDjFfRUhGxuA3HI9q4LWPCMcnxC0HxGsAlESPbXBPQYBaJz9OR/3zTAyPEevQaHqQtmM7SiJZTCsZLAN0XnjIHbNUV8XaldzEQaPFEuMFbibcxHrhRgfjUPiCG6h8Z6tGAJFaUFXl+YhSB8o9MevpVF7HVPJEcSoyKxUqGCqo/DrivDr1X7SSij1KdOPIrlq58aXW7ZJp0ChW+c+c6McdhleT7VHF8RdGgYw3VrqUM2QWVowVVfUkHGO/9KrS2DKuZEPK/M7EFXP045965fWdOWeGW31C5lgiB3IYykjSD1xuB49KVKcZy95FTilH3TvH1u0vYWmtkR4AfveYMYPfsafB4hskhkIkg3EgbnnjQdP4eTXkMvgMyQQTafefbVf74jhK7R26/wBaqHwVc2kxGotJHCRlWghMpP129K6FQoy15vwMXUqLTlPYtQ12C3eMSvlmB8oxuG3jjsM9ueabB4002WArHeuXQENH5TZAHXnFeTWy6LaQLFNqrK8RJjnhhw6+xB5/StXTPCEupSqdB8RSXbyHJVI8kfXnj8qz+qUobt6+TK9rJ9PxPR7DxLpF/L5cF0ZLjOfLxgY/z3Bpb8MLw3ltZthQHeUXGEc/3dvf8Ky7L4Ua1ezRyXN3Bp7RsSZo/ndh3G1cAfia9E0jwhY6PCQTLfT5yZ52BPboowFFaLAv7OiJeJjHzOBsdKutXu1eOyuTGWDxCKPaIxnndk8j24rttO8OXlpF5M0lukQJ2sBhwuB94dCfpXQNOiKY2fYgHAJ2kfgf6VTfU4Af3dyAQMAFSCT+PFXHDUoLV3MpV5y2Vis/h6xeBRdp9pkiJMUsgKbR+HSrL6dbskEkscc4ibKM5wEb1GOPxIzWW+p3bkqXCHOTs6H8fSqh8wtuLEk9SMgmtFUjFWjEhxk92dJK4tYTMYZXwOXHzD8x/hVY6ym0FYH3EHJJrKR5YvuTyICCMBsDH8qYE2kENk+pOeabnNiUEi5Pdx3C7ZLXeMZBZsn8xz+FUyisxKJsHTbv3fzpTI44Kbh7cYpC5zlkI9qWnUpeQoXBxkYx64oBUdvxIpu8HgfnSEjbkuvPAJI6079h2HblJIHGffFACHndn69KjGdvORggVClwG3fKyKMgtIMdKXOFi0QBxnjqKayrt4GcjqagSR5WISNlUDluo/CphvQkkkgjI3ii91sARKoGWQuDyVGVP5mnvKSABHEi46Rrkk/XrQCCuW5PtSliR2AxwcZpqCFdkBLDJ2k47ngUg3v1HA/HNTEjggE+vHFGct0bHuaFBCuyuSFJJA4PpQRu5GBz0HGKslARwuSepPJxTDEVPDEdhkE5puD6BzEOwPg556E0HGOQx7AjgVJ5RyMtnHXA4FNyQScDA46gE/rRyhciK5GAoUdcEg5NIwPQjkdOhp+WKk7Wxnock/pSgKFGCCemN2AfzpaMZEU+bJ69sZxQEx98kKOgLYxTgSBjbg56kc0hycgvls9DkVO49hWlKgBTyO4ximC4lRgyOyue4OKXazAgqo9wc1GYtvIGCepwRSaGWBcS7wWfec5AJyM1Ob+4XG4YB4JGR/KqAyrKRhgc5yeKcXZlIMbMM5yTmgWhqvqoVP3c8owAAoG05/X8yaamqzY2g5XGMYG7P161mg5BGSPRU4zQZ2WIxgpg8kLgn86LhY2UuzNKAzpGw+5GIyT+hp730kMxBfGepZiCfyzWAJWUZUBc4GccmhJdpYlAxPQlulPmDlN9tXiG3DyP8o+YIMfqKKwWndzlvMJ9iRj8qKOd9xcpnDxDIZNphdGPADRAA0R+IGlUtvwCTxtUEVjXNo8boLeJ4oydzNGMjd7nqKdbG3DMJ2SaZSRlW2muR4irfRm/s4djXGvBsATFcHkiMGg66XYDzwTzgmMVVSG3nbcscY6jIlyfypDp0DcPEQACV24Iz+LCn7as+oclNdCY6yGH/H02ec4jwf5UHV0IUi4Q4PIxgmhLK3dWJicuABhiOOfUVR1EaZZp5k0jRhs4VV+Yn2Hp7ms3Ko9WVaK2On0/XHtU8sJ8u3AQYOPftlvc1vWmu2V1deRG0iOwBVZIShPr14rx+21FpriQWs5iEYJXauSw/GmR61rDSNGdQZ2CHaVCuC3uDgZ/GuyjUqrRmFSEHqe6HLuNw2gjjBqGTULaCGeT7QmYBl03DcDjgYOOT2rj9JPii5sj9u1DyFwFCQBWmY46mQ/cx6KOB+suoeDILy7065t9MS5YKTcSGTe4HO1/LJG4g9wfwrtctNDmSV9S+PEGuzs0+n6MpUgBILxtgdTn5i4yFIP8NY+iaPfXUsyWduQ07k3TROxiLc5w7ZOB0z1rb0pftFzLFdyXbeQRC8BtPL8xR90nOcZ74rr4/NW0SGG2EMCgAIB5aItSoOVpN7Dva6M3SvDVnp0nn3BSa6OWQBcpGR3GeSRnqfyrTt5yjvG6lSzfu1zkgd81NGwkZZFOLWPnJ43n1+lZyFpr+S5XOGOFHGCPatHpsSjRkOLq1IG358EY6jDVfTABI5JHArF3j+2LeElyGckE9MhTWhaytPGpyURWYEEcmpTuDJnJU5Jycg46cVDdyGKJGJBxzg9/8iory5VGIyAAMEdDis261FFtJJvOEhtzl0xklR1x74q2wSPP/iNFHbeK2u3hUw3FqjLIbgp8wJB+h6c1zC39xcrjTRIikhSxYsFHHVun+ea77xdHaXdrBFcEoDEzRT7QxK5GQM9x1/GuKGlrqYMNi17eJHnKhySfywK8fEWVV9T06OtNDPsGpblF1czMRkh4JyxI9NuCP51AdMeZ3FzpeoPlTh5reOPOO4cDgeua1bL4XanM6tNf/ZIWAJUsXce2FIH6101h8PdEtJIPO+23UsQG6SWZhGfbbnp7c1rHDVJa3t+BEq9OOn/BPMB4ctLu4ayhu5bTDBhZpbeYM+z8fpiu40HwZe2lsIWtpokXLIJpgoJOO3Jr0SCC2totltDFEoAwI121MI1O3eqgk53Yxj8a6HhVJWqSbOf6y07wVjnovB9hlzdxySq6kEKfk/xrZ0+x02xh8uyt7a3VuogiChseu3+ZqaUtHHuhEJQg5aSTaB9Dgisi9vpIZQvm20pHO4H5x+KkVrFU6KtFWMpOdR6u5tANtO3ByDwBkVTmnitiplmjDN0UNkD+tZ1zrLSQLHC8qtkAmQD88jn9KzyA0kjTS73Ykl0UFSf5/lUyr/yjjS7l651MOhXfDOgyAkkZ4/Gs5GU5G1sEELtPA/A/40w7dqgjIA6gcUuNyrktkc5VsVzOTk7s2UbIkABBBByOenApwweh/Kmkggg98cUY5wOD2FNXAdj5s9cd+lOPUfKB79abhhgZIzSkspwcHnqRVoQZOTwcfpSDG7IwTSlyOozn0OKaZRyNpHuead0IcRng9ajKKWyUBPtSrt28ljjuRinqQOj8exotcCEwLuwUxkDNAtySMt9Of8Kmw2Mhic0c45AOfenyrsF2MCOo4YY96Vi3BCrx+GadgkdAD6CjBGBg/SnYQwFgc7PTC54pSSMHYce2MU/d74HvQSApJYfWnYVyMuo4wcDttp2VwMMMn3xSnAO4nORjjGKaSOcDGe+M0eoAwGDkntnkUgK9FPFNO0nnaSPwqMopPBOeuRyaluw7Ep3Dg9O3UU0jeeeffORTQpxwcE9Ax5pCGYjIyR2FHNcEhSg5AGfwwaYDzk8jP1pxJXJIII5PNRlxKm07gD17YpXQ0hGA2kkHPYYpFwu4gckevFKsMSgYLMOwJwBQ0angkn/ZBpWbGAMb5Ugg46gg0o2txHkNzlnOABSbEVcMRkYG0DHFISVAAJAwcAHNHL3AAryFjjIA68EA0xgpUA4zzyRg4oJUj5hnPPK4ppkUZAJyMDGc4pNhYkKs+BllA9GzSFE6EZPuMUPKHJ4UDgfdwAP8aYwAbcvAOMYbNO4WADnoBnrhv8aGBVsFSMc5xmjczEY4PrtzQDzkFTn0JH6UaAMOz1B+pxRUhZ14AyP94GildBqYwnYpuSN2j5AMYBBpScsGZFJIHVPmFc5B4luYpZCulTbC5MpjZShPtkD9KifxbfW98S8YMABZklj2uo9OPT2rkVCXc350b8SNfbovss0YR/leMhc4/Wsi71CW2mniDnzYBkyBN208cflUN94k1GeRFjha3SXHlSREDPTkt1H51UggnlBtrSKee+dlBByQTzglui/U040rO4nMs3Xie+mt2jtGyz5CyBMEj19h6mqVvDq7qJLqSR2kQNuYYJOOp4/AV3uifDW3ltjJq97NHcsokCwACOJ+f++8Hnn06c1X1C7GmvNbalJELq0dldxLzIRgg89iCCB/hXaqUIwelzmdSTdkznYLR0jMFtprearf60urOzH1B4I613nh7SLRIIruQApEQUm2gtI3RmTj8M/lXMaJp66jfXElrY3NzGcySRFyqbT0DHqB7Dk/SuwgkZrrzDIGYIEwgASFR/Co7VMIpyuxy0VkXo3PnTgIuNpEUY7L/PPc1t6U6NBGs6hFUEhkyCD9a54ThZUKMwAYgnoTWhpsyLK0bjeQxxk4xXTF6mMkbxfVYZWkhmgubcjCluGB96bLHPdxLNqEgSFOTGgOAQep+lQPKLezZll8tVJaTJwB0654x71gX/jKL94i3AnJGP3cR2Ac/wAX8VTOcY/E7FRi5bHRXt2rFYYHAjUckfxULujiO0ksq5x6muYtNdsIlEpaeeQAdYwCB/ntWHrmreIdVDRafqMGkW2ciS3jMtwR/vHAX/gP51Dr0/5ilSn2NPxz44g8DJBcRxQ3eo5B+zSS7Ww3c+lc34f+JHiaPVHiv9LsUspJS4kaRsxqx7AZ3c96yJfAul3HlSXc91NIOZXlkDGducs5Iz+GeK6jTBFpMMKWUFriIYVggeRR/vNms3iV9ktUn1Oviu5dT0+O5kWLzGI3JbtvAPTPrg9fxpiWDSXG4/NG0ZUknBRhnHH4kVgprl3Ku1r5cdMqFDDr7Ckt9TvoGBa+MsfJVHTOeT3Of0qvrFNsn2U0dPDp4azsYb/y55LQAq4G3Lhcbvyq6HVF+SMIgOflXAJ/DFc0niG6QL/osbkHAIyopX8UyqxD6eM4BB87aP5Voq1P+kT7OZ0hZDtJbCqTnnANOLllUwkOCOQrbjiueHie1cRibT7hkblmCqwH5dafLq9zcFjapttjjyw6lXA9OMVXtY2uifZyubwjnaUFJQI8coFwSffP9KjliSDcxuWhI5Yo+049wePyrAl1PUGGDKQMAAL1H48n9az3n3uxldi5/ikOc/jWUsR0SNFSNbUdZgtpI0tbaK5WXLOETIOMf8BH41E+o20i4h022RiBhiMkfh0rNYHqqgE9SORilWCV4SwR2RcBmAyB1rB1ZM0UIokdjknywCD0XikBBILfKO2Tg01UVFXDkADoDmlLkLxyeOAeai/cokAOMkYI7UA4UADJ7g9qjDAEkqQfpTshlJByMcnOQKoTHZX6H0NLkgEE9OeKjz0IYZPYUhdhx0I5PequInBDD5UZiBwoGc0m5gcFSPbGSaqNYwFRI00Du5JYOhDA/UVUlW7imgMN1OsaK5eNW3mZj0yWzgD0A/Gr5l1Fbsao+YY6/TrSZIxhefUGqFvLcIjNcSzTOSWWIQKpKjPy59SfoB70+2vri7jK/wBmvBcAAiOaVQrc9Awzz9QKej6iLxAILE8e5oC8AjGD6elZ1lrdheyzxLIwlhco4KHDEdSpwAwB4yKlllkMX7kyA4wCDgD3ptpbgi2Bt6YGOc0u1+TvPGec1iahf6tbCIafAt0xwZPNbaAAQMLnB3H8qnl1a4XUGsYtPklljgE8zh1VIgcfKznA3ewNNK4m7GruYDOfYg8UCUYwynPsaq2t2t7aJOIJYgxJCTDBH4VOScgZ4Pp0ovbYLEpnQrg5OTjA6VGXLcbgMdhxTQMHqARyaaV5HO40uaQ7IkGCflPPsc0hBXknPt70w8gDoB+dICyklW5PY1N2Ow87iT1GewPFIQdyEMQATuG3r+NIXbIyAR+dIXJ6jj65ougsxS4HOT7YpGBdSCcD1HBoGM9cH0pcemR9DTQgwByRz65zRle/Q9yMUcYx1z0yKQE4IGeOwamAg2kcDJ9Qaa6EjlyOc9KcWJ6nJ7AjFIMgHBIHsc0tBjAWH3CSOehxTSDuDMnPTJHNSlhjgjPuMEUnzMOB+RzRYCFiMHIY9OAaY6hgCwUA9NwyKkKg8SEDPG0jGacUUDG3GOy8ipaYEKRgAE4OCeh4xTyMKQB19RQY85BOCexHNJ5bZGM4Ho1P5ARlyGAxnOTlTwKMsOoYD3GealI2DpyfamEMzAF2UAHgHGTRYCNSuOcA+mKKcGjVQpLjHHzLk0UgODgu/sN5L5kRlkAIUdQT6gYAxT4L+01W5lt5nmiCRAmSZvMZCfRvT2NUbZJdVY7I4hNCjyHC988jOeR3qvdQMSXkhyvlfP5bbSeec+x6YNc6X2Hua+aNWDRomV4RdMkhdVDSLmEKfT65rZ8OaPDZ+MNQmsYbiTy1EMDO5KHbnLv0546DPX0rmYBbNHGlvbLaW8o8yNITkk45BViep711Ol6pdW+ivDGbiJASxMkgZizd+OP8mrjU5U0yXHmaaJ/HniO40Pwzb6pp9xPBPLMI7fjqADncOmMdvXFc/pnj9PEc0TIlpZa40SxSvPAkkc+3ptLcocHpV7Xbd9c0m20++tjPJETMscBITccA/Sm2mhbLcR22kC1jBJO6PDA+uat4hKFkm2SqT5r3NPSvEN0qXUOoTPEoO3Fsgy/XqQen41ZtfEdskTR+VJDCqsd0ikszD0A7H1rFk0q6wvl2ExJwdhbCj64q0mkXs8+7yZhCG5BXJ9f5+lYKpUtojVwh1ZrR+JA0uyG1LhSAS7bQfp/9eq+peMZtPmQ2dsZ7jODEFyAe4yev4VUl0DVbhmRbdoU7MFDMw96gHgnUACTFCXYgMTwQPr1zWkJVnq7/AHEONMxL3xXrWsW8sN3qimDeJWh3BQm08Db1x7YxXPSarLdXE8MtzcC2Dgkx/Iu44/hHO0813U/gGeVRDElkjFcvI4+Ynj8cVPF8OGViTLCDjJkQfMx/z3rZKT1cXci62TOHtkVJY2jnuUC8oomOfrj/ABrclfVYnjja5lLttdRFKAwz26fzrs7bwVaQxjzXMzjADOeM8fnVu28KWkCnc+ZCSS4XaQT6d/zJqHSqS6FKcF1PO2mv5JwfOvUIzh0AJPb5h0/MVci01dTRUXeL5GKyyWwMbBcjk4wK9CXw5ZBQQXQjktG+0t9T1NXbTSLW1t1ht4gI16KoH+Sfc01h5vdidWPQ4O78N31vpTNHOs9zCAyzCL979OMBs8dap6FPqFzdXFtJzOIwwjmRlYNznOMgKf0r0w/Z1TA5IJBB5xUZ2ffjiTzNoAYpg4/nWqw2+pHtjMi01cZbdgjO0vkD2q7BYQxqSY8kkHk5IqYTE5wg64yTgUnnlujH6A81pGjCOxDnJlpAqoAFIHTHWngIDgLg+56VT83cSm8g+4xQXCsMuuM8c1tZEXLEsW9cAjPqOTiq5tU2jI6DGT1oM6ZALnB9D3pFkD5wXGO5qJQi9ylJrYhNmASRJj8MGmmCTDcqR34zmp/MO7knHqRxU8aHby4we4HasvYQ6Fe0l1KJRkyxQMCc5C5FMATnGd578gCtHymVWCyMQex6VWktmIyfmI7VlKjb4S1PuVsHaCAWPOVxgU0g7uUwenFOdCpxjjuD1FRkEqMgkA9zkVjLfU0QhjG0Akgg56Y5ozwSDz3PU0o4G1gCCOOMfyp2FCgAHnnAJIBoUewXEV2J+bgDnPenHC4LIpPX5sE4ppYE5GOTgDOOPxpWGG4QDPU45NUroWg8uGZgPkIwSAajkhhlcFtrOR94rgjrSkHBMb4HQnrSAg55Ugcbe5ob7gl2JApGBgsQAPU4oKAqwJCg9s5NMTBRiPlA6krwP/r0hcs2Vy2eCG5FNTWwrMUwLyABg5PIyKcEBGAMg5yoHy4poAAywIA7A5oVlbIDq2QcAnFFkGo4E9M8jjApwJ6D6ZppBGME44z3GKQkngqDx/CetNCJAVyMcjoeM0hY9AcfpTcrgAnGOxGMUgAbqcgdqq4DiSAMkH36UEgjsB78mmkKONvH5ijIY4xz0wKVxinb/eA/SkyFGMHPtzScq2MgAcUhUZ+6AexFFwFznAA69OcGg4HqD7803YSwI/Udadwv8sA9TQAKWyCG5PpQxyvKgn1pN3ZlAJ7d6Ac/1xyKAF3gLgkgfnRwe/H60zqTkDA9qQEKCBnjnJ5oDQk2kNnnHYjmmkdORkd+lJkj+Pn0zik34Aycgn6800xDvnU9M8/WglSADxj8KaWB6DB65zSE5HBJp3GOxzwSB045GKYzAbR8pycbW4NGeeQCT2FBBPfgc880ALnGQAcegOaaXOfvAD0IoIKtnH4jilJ2+vP40XFYAinn5aKYxGfug0UAcPpWm3tsTJGIgHbKru+Yf7w6YrUubBdQi3TwQEj7zSIVXI/2RyfzrroPtFvMJEihIOQRwxNULy3SKJYzbMSXycPyPwzzWE6E0+Y0jUi9DC0yytrMrZyW0RcR7jtiGFPpkDOMeprVRUaIgWjRYUkCSHAJ5+uKp3NpLPbgDNkdxUMWyB746fia0LaBpoFjXUFMwADFWUk9Ocds0RjeWoN2Wg6CUxCNSYyNuJAVAYf989fpirqR2z4kaUYB4ULhe1ImlRIpzdkvHgklhnPGen9K0ikFxCW+zBCuBjzMk/gcZrrpx0s0YSfYiiddo2pkYzuHFS/aVwBtO3ruxkD8qiMCKw/dkZGdxGD+VItrErMSrYbBBByB7Vvd9DMeZUZldVJYHkjnini8IchgoA4GTyKqNAUaQQuiMWBBfOPyFWEjEqbZCpfOQIwRihNhYUSh8iNsP6B8GgPJjDO2fU8D86Y6YZS7uSFzjPNEdzERgb+MA5WkCJll2lQzEZPQgYNSrKu7DEE+gNRF0ZdoGQeNpGCaheIlMeVg5+U5xTd9wNBHgdsBskYJGc+lWABlT1PqK55S0O7aNj45cyZWmw6tKszIH81BgEjgisnNbMrlb2OhxErDcQATgkDBqX7LbOjFbwoSOCeRmsk3ayIBI5QnOC2BQCVVdx3Kx5YLkGrT8yWPlikTIduoHXkUwld2OC4Gc46VOjIEx8xA5yDkUjxRSMDG8gVRyN2TV3EU3ViB+7YrnOS+MGgny1ATZu67atFANxK55yCRxio2idhgIRk5yfWgCGN5yDuAB9F5pftBBUEAdslqRzsDGRWcKMkhsjvUSSxE7vLYA9Pl5P54pNgWwSw++vPTnNKHWFSDs55JJ5qEToy5CckcAjJxTDPAo5xkf7OMUAWo7lG4Jx6HnBp3nwscbyT24qmL3cDhsgdMZ4NKt6CAGYqT1I55pDLjNFjDMCfpmq7xwgZK9fQHmpUnWTITBPcipMDHqfUUnBPcabWxnmONiAFYH24FNljZSMDAPBzzgVpmIEDt3x2qN1C4HJxwMAisZUU9i1UMoMzOw4IDEgnkU4E5wMg88g4zVp2dmAKJt4+8M1DKi7gdwHJ4PBrJ0mti1JMiKq7EOM45z0/lTwhwOcg9sUoQYGF47YOKeUCA4U+oJqeTuO5GIj0AIGMYByDQQF4AH1zinASEjKgE56DFIGUnJGM5HNHKguIASdwySQBuJwBQwVXPzo4HOQMg0mF/h3EHqAaaYgpJJUsepIwanUoduC8KwB54I4pdwb7x689OlRYPPzZU9N3IpQCMZxntjkUlOWwcqJCVVc8AAZ680mQy5D5B7nimN1AIwxHUjtRldpBBDHoe1Pm7hYCSDgDHoQeKUHceWGffinMpTgOHA6bORn8abvz8oUbueM0xDjkDPPp160xA+7B2lRjBHDClyvfIJIwCeop2GPOQQR061QAGI4wDjuOlLnjIA9h3NNLAAZyMenNJ15z1xRcQ8ng8D6Y5pmDkEH3wRjNOJIU5BH4U0sSpI59sd6YCMobg5HcUp5GMg8dBxTM8HPA6HnNAYk4GQOuccGkmgHkkDnnnHrTAR0BAPoKA56dQO/pQWBI9cd+RTAMgjAOSemO9JnPG3A7UYAHAwD6HFKcYwPw45oAQgdsA03DKevHp1peGbBHT8RSHG7GM9uKAGW0LIfLDySlmJXzGycntQDJucOmwqxGM5p7orjaygqcEgjIpANqkEADoCPSiwDgfXB/Cim7R/dNFO7A0BNETj97gnAIyBSXdz9ntXlEbOFUnanDn6VDHczqwDWU5UHlkYGplv1AWSS1ugOrZjyV/Wuy5z2JraOJoo5FBUld3zDcRwKhnsLKSQyOlu7kYJKA5qe21O1nJiNteleqsYigx+tTfaYliKx2khyc7miLVL1Q7tFKOC2t28yFUDnqRx/KrCTopyyrnrgDIBqq5LtkQgEn+EYH5UoAx8wbGeQOK5p1ZxdkkaKCepcErFsq6lR2DYH607Kt83yAk54fNVON2UUqcdzkk1KJpV78+hWojiLPX8CnTutC0iYwRHuyc8mgxMg8x+eoGWAAqKK4+cs0eWIxwcCpfNiYEbCpIzwvNdKrRktGZOLXQZIiBjkxuD0KtkiodgdSqouQM/PwAatCZkIVUWRD1DjDfnSpLGVxsQjJG0dcVSld7isUHUKARb+aRg5UDP61GlwW3GSOSMAnjg8VfMCgkxO69PlIBGKUIrthHlRj2AyKp+QepViKyKcHac5wcAmoZYIt4LoBngsMj+VXZ7Qwx7xbcjqduCf8APtUZnQKFkQkEAYAJIoduotehmt5ED7pYVdDwCFII/AVYgvIUyLaONVY9MHJNWH8oZc7l4xuC8Y/z7VGLWNkZl2tuHIAwahK791lX01JxMs8RCh1IPAA2nNPz5LAEHdj7wORWaJZ4+H3OqjBLjaBViO7k3ICYEB6AycGrjJdSWn0JZZrlWBS33jnkNjNRxXYk3NMojwRyW6n09asgBmbd8qnByBxmmmJWJHlQuAcAnrmh+TD5FZ5oMHEI3HJ9f602KW22sQgDkZztAPb61NLAyx4jSJAOzDdSNErrtaBGQHOSMZpPmKXKNM0BOCSwxg7RkD2qnPPahiBBDkcn5uaskQFmP2ZjhRnauBUUwUtsEXGM4x2/Spk5WBJXHW00Lg+WzKRjK5wD9DUkiucFJCQcDAbdj86rDO8+TDFvAHVcmnFJo9skrqMgZXy1Bx6UlJ2s0DXYmQywkqcODg8rjmle92jBi5IyABjNMS5DDD+UVPYjk/Tmp1dGA2ooOcexFWttBPzEF2m3JgYZPqKU3UeMlJOuB3pTlnzFJGhB7Lk/rTzvQHc6NnuRinqLQiF3CDgpKDjoUxQb9Dx5OATjJINPV7aQkICcDqoyaFeIDBznoMqc1neXcrQhM4kYCJmP0XIpJAeuWAPU9TU4dQcBSAOmMAU5BnORIB13EDFKUFLcadtimVwPlDDHbGM1ESVBJ4PAX3rQygY8t9c8GmsFZSE2E+mOah0uzKU/IzxkkYUZJOCelKwkwowfmxhWGOPapTES2DFwDwQcUSRtkZfI77jkisXTkjTmTI2DwnEiBD/dHX/CgsrjO4EHjGcUmQqklWI5BI9aQEtg4ByMfdwancYuwEAjIJHfqKReTgoxI/iHY0Y2nIOCep6CjeAoJwRnqOBStYLilgzADknJAAzSMTxnbux06g0pcN8h6jsRQ0YY8sTzn1NPUAwobAyCMcDkUYK/cA65I6CgkoTg7yR0HBFGA2CDu6HHcUxDQ5wpZSAR16g0u4NuwN2CRxzSuSzhm2gnGAOBmmEDcSeSc5I7UXCwowAQOCccClJOME8HjIpoJVchSQCAR14pAxGCQDnPIPT8DRcLDgAR8w545oPIHU46ClBOMkgnvx3pMqMk8etXYQjbVUliAo5BPaml9oXauVOAQTjHvT8AgdSDkcjNBUsCNmcdCBQAgaJgAdwOetOEQJ+V847Z5quylTt3EEj7pPNJtDcHpjk9jRzdLBYmdXQ4PPv3pMgcNx35phlkiQnzAABwCc5FMS9luMFYFMbDIZ1IP5UXiFmTZ4GDkEZz1pACc9ye2MU3POSuBjORxSBiGPYHpkdKXMFiQlQepHsBmio8uOACaKLjsWUuHQMGuVBHYDGKnSSVipjv8HI5MQI/Gs+ALhibfeSckCLt+dX4UXIYWjKPXoK64yuv+HMGrF8XuobeHs5n7B4cA/lSiczY+029r5g5+VSefxpLa2dVJkREBOfm5NSeRJyC6BD0AUk1XKibjTKrAFoIzgddmP5VGEVgSFwD0HpVhYlToi/lzSlQOQMfjmocF2HzFcQjsMe/epBCOBjj3p4A7DNB+9RyJBdiCIA9qf5QByMZpADnrTgDnrTsK4oQd8GnBBjHAFABpRTsguNMYpREoOe/rQMelP8ApRYBuGJyXaojaRE5O7JOSc1OKWiy6gQmLauByMYHGaZHcCJSsiAsBhcrgmrQoOCMEA0AVmKyAHYisT/yzPWon04zbiYhKDkKAQMn6HirioisGVQCOQQMGnEl2LMxJPc9aAMh45LZVj3YQZGwjAFRT3twgB8qIAnG4AmtmbzfKJh8vzBgr5nTP4VC0jpCPNwz9TtGRn+dJjTMU6uqECRSwY/Nxj+fFaEMsEybhKqDptOARTriI3yL5UIOBjbGvJPPXqaqHSHjUn7OMg/fdQrGhcyfcb5WWJbYTZQXGVIBwTt/WqpsLmJ2KupQ4wrdBUYW6DghAFIwCApOKmRtyjzBK23jkgEH8KHaW4ldbEDF1UEuFIPfIqEqX3NnevB3EA/zrTmiDIDCqb1IJD8//qqATDeAVJZuqg7gKmUUtyovsiusibVAhUgt1JxxUpL85dVTJICr2qR7fe3meSwU9Mtis9wDIVtm8tFHOT/Khy5dwSuWi6eWVZ8kcnnqKkQqxUhF29mPWs8uyKPnRsfwgZJ96mW6Ajw0jBjngLwKlVoPqDhJGm4ib7yIR67c0wxknhwFOeFTHFVogZCpjSU54LO+0frVkxOh3M4AGOCcmtlJMhpojSCJiyKJMqepGAaP9Jjc4dSo6Biae5CkAySA56E4FMTLlxHFvIySxHSs/ZU+iK5pdxd6FuRKD6gjBp4kCLyykY7nBoCmMKZEJ3LwqryPzqu8juWRdwUEDbtwAfSqsInMoYYV5RggnAwD+dSKxLZOCO2CKrB53GJDJtBxkJ/+uq7iQyEI8oHYEZ/wqG1uVZmg0EcmSUw3XJ4qOS1LKShBYdBuqt5tzEVACvnsV5qwkko5eDB6gg4FKyl0Hqis0boOY3GDkHGRmm7GXgge+OM1eMjOvCkD16GoxGzjDMXBOMHtUOl2ZXtO5SOMsA2ARnJGP5Uh3jI2suQGUHkGrUtnt5U5AHQjIqAxkdOMHOBxzWMoSW5akmIqkjjDcYzjrT0XbyUI9SKQYVACQG3c9gRTiCed+RjPHpQkDByNuA3PXmmDIw2MEgYzjNS5BAxzk5zTGBBwMg+tU0AzIZhkjJ5x3oGCTgkfUEUEDb2BHOT1oBx1bOegHekkDFAIAyFyeSRSZPIP5EU9AMHB47ZNIATjBBIPIzTERGNmiKyFWJyCBwMc0wl9pU5A4yd3apTwCAMn0Jpj7WzjOeDzzR6AQyoXQ7/nIHAJ61GSwwQzAY4z0FT4BAGM+x65pCnJJIFQ1qUmC+rICSAfU07IBJKkZ9DSDKZIGR6jrQXGGIPABOD2qthDgRuBGCOmSeaQkEZIIHuOtNDkqCVyD3U5FINpxsYjHIUcYp3Ad+II9TRSEMei/lRSAbFKzDYqTBQAMDtW5ZQefGCXaPnlQxyfzrn9qOcibBHTBY4qaO9mgUJ9pWQDpuPNbqpyfFqvkZOPNsdYEKqBnIA6nnigg1z0GsyDnIBPcvwDWhDrcTgBlywOOOQa3VWDe5m4SRoFR0phXHSmJexOMgHPXb1NSBwy5CNj1I4qtCdRhFNwabcm5ETG1SJnAOBI+Aacm/yl8zaH2gsAcgHvUtFDgCOKUA0maATSAePencU0GgH3xQIeMUucUwH3zTgeKBjgaUHIpgNANAEnFJkUmcUmaYh2RQWA6mm5pCRSGKZVzgAk/lSiJ5VBCxgEZ5kANMI3YxTlGGBHHY0WbC5JFbXMLMY5IlJGD+8AP6VBcQXJbcQkoPXYcsPzq0AQBk9COPWno7qeACf7pNWo6EuRTitI5oxhZEcZyshwR/jTHs7RVYZIYAnmPr/n61puEkVSybWHIZDgiq5tplBeJ43kz9116/8A16Ti0NSMmSCURM8Kwsi/w5wagMc7oA9soDHBPmbSDWuUnEjKYyhGPlI3Ej6057VnVsqSp6jHWla+472MF4BE+5kyg5KgktT4FsnhBKEEnqxwQK2JLBztDoyqeAxJwOlQLosoAIiwp6MpziocIraw+Z9SobexYZAAIPU8AVQubcIztHsIPQhskVujQ5UGWLOeRtPXiq5tgrYjibzBncMZIpSpxkhqbRjNtZV835xjHzHIFTRbsqA0ZAPGTzj8KLjTp0UBA2AckN1qMwzwOENrvGCV9vrWPvQ0aNNJbGgRGhw7KHxnaAM4/GjecYB2D0IyTVA3Mg4JCAd85H+NRPOy8lywJ6nNP28UL2bZee6ZQBudD0G6MnNNEkxXIuCoPUAY/lVBZ2XgvgHAyBgU7zZlIAbgn7x5FHt11Q/ZsteW7Id5YkH5RySRQqOSQFYgjAIHQ1ClxKVyZEBIxwckmgzlk5uCDkgYwATVqcWrk8rHuNq/vIGzkYJkAJFSxGFV2l357B8gfnVDfExH3gASCSOc0pKv8sZ5HBJ61POujHyml5li4AaDGffOajeSyUcI4cnnC8AVSMgjYgOM4z9/rTo7tQf3nPH97Ap3XVit2JQ5V8x4K/7QOanM6uMMgVV5JKYzUX22E4TYpJ6DzBzTJT5qgfZlCg5GXA5p3ilo7hZvcnleGEAlSpI4UcjFVklUjIACH1NB8rcNz25AGOX5qRHhXBMcWAfvK3UVLTb1tYd9BocsFYAEd+wAqSSWJcZViSCcq3AqvO8TSgxdCDwWzUOU5zsJPGSadorQLss7o843MPqOtJuRjnggdDjBFQiWJRgrGwJI65NTB1ZSRGqccADg1L5eg1cBlS2CDSkjb698ikJAGBgH0ppLYwfrkVFihSeOcYxjA7VE+drAnIHOOhp4yQ2HOT71XKfMXPUHJwcZqW7aDSuPLspUjt36ZpxbJyOQfwNNJDdM5HqO1CghcDkg8ZOeKV2gGiVckDIx2IxmgjcoI+VuQcd6NidCrYJ5+bNBRtoBGSPTgipeu4xhUqQRkY43LwfypwkbKgFSMemSaUZQAOOoIDEZBqPeFKhoWCgAkr0pK62GO+0MQCIH5/vEZ/nRSebA/PnxgdgWPA/GineQrImtrpGOHgCDIz6GpsLIWcJBgHCkNyBVJ3UqpaT94vAJG3FPQTsRtWJsEc9ea7k29Hqc/mi26wJkl4yzcsqjgVELgqzBEG099uOasRQb1zIigdd2eAaiaS0aTyvOUkE/cPH6d6U011sNMrNO2chgAD1IIrRtQCBJI7EDqASVIquYoRkpJggcELuJqMX5RgVmkK9OExg1nFxh8bKknLY2UliSX5Ww2OQTxU0F3FcKSpHHUHjH51lxTGTHl3OOh/1Ycip0tCysTcHrn94hjB/St79VsZ2NFHSViI2DY9Kdg+lUHmi3ZDQDYAp5wMe1aETl4VIVRn0ORVpJk7Dcc4pc9s08A9yPrQUXvS5QuMBNAJFOKL/+ql2jHX9KLBcYWNAJIzSlBjrzTwg20coricnqaXBxTwoxS7fc1XKFxgU0oQ/SpAoHvThimoiuRhSDT1Tp6n2p3FKCO+QR0xTsK5IFCjAyce1MMC7vMDBOMEluBTg4xj9e9DSjPyjIxjnkUNaAnYkFu0UO5pVIxknkAVGk45ywycZGDSCQAY2D2wcCpFZn+aN8EZ+UtjIqbNdSroczLOoB3hlP3hwcUggXazLc3BbsTLuH8uKiaZpVIBCuq/Jk4wf5nNSQTOy4OUbqUYYNSnd2Y9tiE3kduQRI7gtgoThlI+tWLS9Uhi0ygE4RRyMfh1qQLG8gZkQsAcseSBVR7RSG8l12k5KA4UD+ealwtsPmNNZtwGSQDzuzkGhypGWYY6Hist4pkj8n7fI4ZeBJCCmPdhz+NS22qxGBFuJEjYHyw2eGx/nqahxaGmXDErqQgU56ZXPP6Vny6ULkMCsiAnDAkEZ+laYcnkNn6c1G0ro4AUbTyzZ5JpczQ7HOT6G6SEQISg4+WMDH86pSwPb4BgWXrw2BXVhWckAKATlgOQTVKb7Iok3T+Yc42qOlJcr8httHLubjDA2jgDB6ZAqtG+x2zAwY9eCATWrPCBlotwBP3TJx+tRyoYoiT5bOccgkED6g0nTbejHzWWxUiAmYl4SjDPBcAipHs0ZSQWyOQN4AxUsSCSJn37XHBwSSaidHVSC8aHPUx5NDgre8rgpO+gwWkagkgnHJLy5pRAVkBFtGUIzkPlqUMEhjjYiUgdfLwT/Kpkiic7WadEYDoM0lCPRfkO76lKVXfcQiFQQNuRxVZ4PLVCFKqpzgd+tdHFbWyZxIzk8Ennimutko+aRUx3YHNTPDKWrlqNVWtEjnfsnnzGadEKcGNSvzf1qtPaOJIyTlAx2gk5z/AErqDFEse6I+cCAQB0rImafz8ra7BnaRuyDWNTDRhG6NI1W3qVhBMnMrgL15bJApsEm9zuWXZ1AIx/n60hFzKzK0UR2sAoEmQfrV0iYqT5aZBGF6VUIKRLk0IILdmyXfB4wecU4QWij/AF/AOeQDzTQHPJQgngrup53oAGRdpHAIzxW6guxm2xot4lYEKrjqG6EU5JVRipXAGBkcjFPEkWPmiI4zwOAKjYQZJQkEjAx6VDg1qrFqXceRE3KksfUL0pjsRwDgr94e1RB2jIMT5J654oLCRcyHAYdD3NJzbW2v4AlZkihmJYcAjGM0yVSB8x4IycnAqaBBswXJByRjtStG20g5IPBo9lJq4c6TKxYA5B2krgY6UB22kAcqAScdalW2yS4OSByD2qNtycMhHfIGazalHcq6ew8nfgnBB5H0pMBlBHPoRyaYACwbblsYyDnFGG25OM5yADjIpXT0HYVSBlT16gelI2Fx8ucDJx1p25fMIxyPXjNRybckHPI7ClYCvK8O4fMinHR+DRVnAYAggcetFIdytB/qB9TVi2+/J9R/Siiumj0M6uxZl/i/3hWRYf8AH1d/9dTRRWlUzpF206p9TUg7/wDXQ0UVx1viZtAvad/rov8AeFdjcf6iL8P60UV2x+EwfxGFrX3rb/dFFn/x7R/U0UVtS2ZMyzQehoopkjV+7Tj0oopMGB6CniiiqQh46UvaiimIDSjrRRTAWiiikAGmjqaKKYDvWrEP+rX/AHqKKmWwEc//AB9NVOT/AI+bf/ro39KKKze5aNM9B9TWfd/6ub/eH9KKKt7C6mrZ/wDHkPrWHd/8hWX6Ciipew0b8P8AqIv90VI/3KKK4zQZB95f96uVu/8Aj7b6t/6FRRWsAY0/dH+7/hVVPut9f8aKK0+0IgX7w/H+lXJf+PpP90f1oopLYES9h9BUcX+vl+tFFJ7jK1x0X/PrUSf8fP8AwGiinIa2GSffSrj/AOqP1ooqI9RdTFf/AJCK/UVbk/14+lFFcz+N+pstiO5/1o/GnJ0FFFdE+pmhG6SUfwt+H9aKK5pFrYZ/APxpp+6lFFbU/hRMi9b/AOrH1P8AOpJ/ur9KKK2Wxmtxbf7n4VFL90fU0UU3sUviKQ++/wBf61I38P1oorhW50CnvUY6P9DRRT6E9SFfu0UUVKA//9k=">
            <a:hlinkClick r:id="rId3"/>
          </p:cNvPr>
          <p:cNvSpPr>
            <a:spLocks noChangeAspect="1" noChangeArrowheads="1"/>
          </p:cNvSpPr>
          <p:nvPr/>
        </p:nvSpPr>
        <p:spPr bwMode="auto">
          <a:xfrm>
            <a:off x="31750"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99334" name="AutoShape 6" descr="data:image/jpeg;base64,/9j/4AAQSkZJRgABAQAAAQABAAD/2wBDAAgGBgcGBQgHBwcJCQgKDBQNDAsLDBkSEw8UHRofHh0aHBwgJC4nICIsIxwcKDcpLDAxNDQ0Hyc5PTgyPC4zNDL/2wBDAQkJCQwLDBgNDRgyIRwhMjIyMjIyMjIyMjIyMjIyMjIyMjIyMjIyMjIyMjIyMjIyMjIyMjIyMjIyMjIyMjIyMjL/wAARCAFBAf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RQ8BS5IUk7Scg1G6wnIldASCQF4bH+HvTYkLusYcknOCFyBj19K0YbaEyiTaiMhKNvXO4f4e1efe+xul3DTbcNaq4fzA5wsmzCkD+f1qaWJL+zC2zNIZVCh4jtwvqCakSK5LllYPEWwWAC+QOMYA+96VJKjJEJGWYgDadgwR+tNLuNeROIgy72ZwVAUtnIGPrjOaYFRVBEiTY52SLgk896i80OiqWmUDBIflj+dSyP5rDYipuXJUjA4/Whsqwm14oYkjeDByXKpg/p3+tSM5Vvl3oE5wjBUI759/pVbeCu6N0c5JZiOGPPpUj3K7QRgjgYxkH8Oai7HYb9mXy3CJGHZiVJy23k84PFSWpnO/zkTeqkKCmASc9P0601XdmZi4JzjBPuf8A9VSIsm3ayKVV92xj19P/ANVODu9QkrIguYmuIGs7vcY5UxI6Dbkc/dxyCPWucsvBmnWy77cXUtywLKJrkqY/09O/fmta40q6kbB1a6FtJMZJmjb944HRVIxsXPoKsGCaFZI7ZGEjAF3cl2c9Ax5rbUyKc+n3ywW+n6fOLA7yxkiw4bkE7snI9sVpajDZ482+ZhbgDCMSoU8Enj1pdOslsy0lw5luGyZZW4Y/QdgPQVpuY5+CkZYHBB7VL3sBl3emWt5ZxwMSkQClPLJB2jPy/j1qybO1OxjbRZwAkmzJXA/SrSIisCZEJbICnGT0quYZgso86AzliUfGwKOw4znA71I7DzYRPdJcSxiWTBTMhOce3YUwG10+zjjhWC2to22qpOAv+NSSywxKscl2EDKVIL4YjByR6H3qNLaJ7aOJJGmiCABi+7fx37n60ARy3KQTNbZZ3AAyq5yT79Pwqg2rwx3fkTbo3IUxeZExBzgYzitadDLH83z4J4A6n8Kqy2xI37HLYBB3dP6UubXYdidy8bOGQDacbhkgD+dRRXSyLvOxDHgyErj8vQfWoF+22s7Sb4Z494dBI7K6ZHI3DOefUdDWPqPhG/k1RNSsddntp1EgdZF8wOrMWx1HTOMYPFXFJ3uKV+h0wmVpAFIC4y2DgZ4/SpCSCOpJbIA5GKqaSLxLWOHUZIpbkDY0tsMKy8c7T3+npV4CGMqZMjGFAZeT71F0FisMZfYpAY4AXPPvRIzlsHcXCgkbcmm3eptZwlHgaSQsAkMALHHPH4DHNImoxXSAwxNHIFBKyxlWGc4647/1qg62FDlUJyygEA/LxT4rspgGXYS21VkGAf8APtTxIAu0JkAZBJO3rS4ZyoJ4z8oPXNEZNO6BpFqG9WQEMNpHQjlTVxJV3DnKkjIrBt3E0xkimwFLR7dmFLA4Oe/HtVizJgJRmuW2YBeTBVjwcj27V1Rq23MnA1raUpEgDEA5Iz071bEnykkdOuKwjd+UYY3jl2SEASBcqDx19O/WtC3uQ6sN4y3Rs5zWqm+hHKi558RP3wDSGeIHG/r2AzVR3jEhyuR6elTpLHuAwB+Vae0RPIx5uUzgIx/QU37UoOCjCgyHBwQAPXiozICc5BHrT5xcpKLqMjOGwOOlL9ojxn5sfSq5RCSeh9qUBcfeJNPmCxP9phAzub8qabkkZVePUmoQgLcnI96cAO54HQdqHIOUUXLg8hSPyqQXII+ZSPoajwuDwM+1RZHrk+9LmCxJcXCtGowQTIvX0qY3Me4j5sY9KpyqxEeBgGQf1qQqFGckjFPmDlHPdkcImR7mozeTHoq0hRSMlSc+nFMMSk8MQaakhcrHi/cHDoCB6EiplvYX4JKn0PSqhhYkYcYHrTGhf607oTTRom4hH/LRaUSxt0dT+NZccDs2MAepNTGwbaSrgke3FF0FmaAPpTZGZFBCk5IGfSsk+ZGxBJUj34ppuJY1LhicDpup27At9TZII7HHqaPwrIPmvkZd8epzSq7oPlZgR1GTQI1PpQeazPtVx0EjE00zzvkGRjwTgHpTsBq00kL1YD6mskiRics2evJpChPVs/U0WA1DLEOrr+dMa6gB+/nHYDNZ5TYBxkHuKZkdR+NFkMvm+hBwAx/ClW5hb+PB9CMVm5BORSZO7npTsI1gynkMpH1orILAdqKLAcwkUrQtDAFBAJXzH+U4Ptj60+zN88itPOksgGfKjj4Bz39RV5I2XYu+M5BC5GARjtSiNTNtIjB9jt9efXNfOczuevyotWDFA0fnh5ASwcrggddpHp6VdneJVdQiFdxOAcAf561RjR9gIlAyAQxIPrVqCQlCsn3gRz3NaRnfciULbEbpBNGMBQMAnBIINRmARKSSiqFJYlsjH1p7xRIqglsHI2sNxP41GDuYBFeNWBLqQecfyp3JQ0QGRgMiQH5mUrn/ABFAjdWRNgJ25YhdoP17U91kdmjVJAxOCVbBximvuSFV87JfIyYup/TpSv0HYaISmwEDljkldx+gqySFYKSBkcDoc8/kaS2iCQgDcTJySTkA/wBKsGBVlVVOMHOAe/NawRnJiKiHcR8oIB44/wA4qKaXZJ5YcI8i/eAy2OKlklVZfJU5YY3E8bM5qk5eNQoXKMxBWQ5YH1z746U5TtsJRJ4rEuWt/NJiDAhi5DOefTtUs6SWSmYRSzozZMZYfIoHUZ/qadbho4ldlJZWIYqckjBq3EQ8SkhhkdDUJ9x2IIDlXa5aIktmNkBDBT0B9T7isfTdZW41S7tLuRUYNiLEO0H8eefrWncxs5EsAiMkZyPMHAbjp6H3qAylZ5ore2QXMgMkhZdgPbJYDk07oVmN1SeeRmsotJ804yZLlAYWB6rxyM1bjgW1jhiijSGFcAJGuVWlKMrJJ5j5AJAEuFYH29RStKfLBKAAHIweDRcaH/fYgqyENjrSCMh8hgSSCQTk4pDMzkkAnJIxnH86bNK0cUjtE7lAPuj5iPakMcwDqRGVDg9SMgU0M0URZpFJGTwuRn60hJwQMngcEZJqA3PzMHUsQcpgYB4/zzVU9/67omRUutVa3mgcJFIpba5MoUD0p8OpaiCTdWCxgkEmOXzB/SpYAsiBDGkkaAj5+VOM/nVtAXYMcZHVRwCeP0qEkg1epUtpZkRoEjkKooAkkPzP6/jSm5nG1VtnKjqxOCCe+KseUwZwXdwW3c9j7EdqUyBJlJQYOSAT1/8ArfWnuMZCCUJ3HLH7p4NV7+VLCwlu3BIhRnUk8ludo/OrThpCQrgORkAjIH+fSs/VYWmn0yxncS75vOuGVcB0jG7GO2W2j8aqKuxPYl0y3ay0m1tJXLyoAzkjkseW/HJq8ZI2byY/9YcgDAwc1nm7Z58hdgUggk855q2rlwPKKqQcZA4z/Orae7JJTBcIqkfIPLAznq2MYx/jWi2kvHbxizVAQgOPNVQG7jbzVByiRIXOSUXgcHPFSIitEZFYKgBJPXFaXs7ondF9dOuwx8y0dgfSdRj9KsxaZNuVWs5kQkAt56nA9enNZpublVbBncD0JIxUMGqqWQK7FgxH+u5Ujtin7Rhyl6ULHMwjfegJG7OT9KEaMABkx2zVM3ovdtxG6uJF+8n3TjOfx9aes64AIL9chRxVqou4rFsbCcgggdDT42R84POOmKzjOgkITP3sHI6UolnjkBKIY8gFhIARVc67k8pokjcRgYBHvTZGjJULyfbpVKGV5IfM2Ouc7h1xyR2oiuElLGOWIgcZDg4PpxQpx7j5S5lQeOmKR3Rcdzjms6XUYIYZJJHZAjiMkqSMnGPwOetTggqCxx6E96pST6isOZ97RD/azjPsacZWBIPXtmos5mhKMu0MTk9xzVayLS2cRJYOVyQQSepqrisXRL2JwKPMwcHtjmgW07x7o4ZHHsuKX7HduRmEgY6FsGlzILCnHQcZ71EW2N13Dv7U5rC9MYJ2Bu4L4FVZNKvXnWTzrNFVSCDLls8e2BSdRLYaj3Jnu0hTe+UUDPrS2l+Z4TJGrAejjkVUk0dpJA8uo2qbSSo8zOP5U42iQWiKdUtyI1yzL1J+gJP4Vm5yew0l1JZL6PcDM6IoBOZCFAP41FPeW6wCQOrKTjMfzEDv09KyL+8ubnmx0m6u1H/LW4iNvDn/AIFlj+AqhBd6vA3kTeGJywwSYJQ+ff5sH25qfayva5XIjq5LtYVjbzUZZyBEQcbyfT8KgZndSA5IA+6RjiuXspIbOU+bp2o2TtL5qFrRiN3+8MgZ9q6ezeO9V5Le4V0OfliGBkYzu7k1PvsehAC88iK3mGME7gVxyMdD3FTvbvG4MKAlkI27qn8gqgCW8pYDOAuc9KnbzI2UlQvBxvO01LTDQz4L6Zr4wyRw7FAWVd+XjbjBx6EVOY45yQQyZbKkHCkVWngRtThuykACKQZJJVB5x+J+lPeeyE3mPe2yrkNxLlh1444qlzC0HS2LBWw7gkgljll/TpVOSPUYyHiMc6DBKgZJHfp0NXzqNhxtv8sRwwUtUUmqWEaMwmmkYA7BHCwb6A4/nVxUlsJtC2ssVwgLW8yPjJRxgiptsBOPKYjuCaqjW7WaIJJZ3ju3BBh56Hv0/KmJe2VupK6deKhbBLMoA/8AHq3jOezIaj0LgW3HRAPY80VUOsQr9zSbl1PO5XQj/wBCoquZk6Gal3brErSHbHuGWHzJGT/tUsZh+3NH5mJQgcAHJIOce2KpPpljbB5bLy7Uyg744doWQ8+3Wm6VFJb6VHDaOoaL5SJ2LsTz1/8ArcV4bSsetY0irRsQRkgHIXrinBY0yGJ+YkYJwP8A9dRmSVti7xvfILheBj1qU4dTlGYBgAAOfrmiwr9weQIgwSSR0xk446/40sxnaIfPGgDYZghJP5ZpXilUgDaCy5+bjHUc1EGUopIUFjyTwAPoOtPUiyHoY334YbckKC3NJEhZtuWJB2oM7s0jyh22tk4UkkDGaEunEZUKIQSfuAkkcU1uEnZaGhbxFCzNktkkZ5ANJLNKkZEOC5zlh1FRW8reTjcMDIDDk0GQNGwDb2B555JNbXstDDdjzF5UTPCdzcM2TkkZ/Gq88Q2maNgXZkO3oTjP9KllmdmYlRkAAFFwe39aYJkwC+M8blbggc9qncZet5QhJjAAcMcDkAgiphN55YI6s64zgcCqyzhZwWdSo4AK5FWBLEyny3VjjLbTgU7gOUKIipH3jwQelVZWKyA9QpOMNnFSEKY22uE3Ejci56+tKiQrMm9yj5GMcZPvQBTFtu1OO7ivJdkalRbDARjzn3pL/TGu7pZob65t2VQpWPoR+I6571O8Xy3EluPtBBO1d2AT6egqaCKSURyBHQFASjHkHjimISaOUNaIqvIgJEjlwNuB3HfPtUq2yRqSM56ElsA9arQ2kGmWqrD5gjmkLsXYk7jk5G6qV6mxgzee8skgKJHL5YJIP50CNEsvnAIgKEENxwOlUIruJrllDAiRSy/wlgBzwece+Kba2UkTgB5jIOfMLlmXPTPY4qS13G4JZJ+VAVhFnIwfy4q6e7/rqhSvYrRTXbajPDCuyGIAKgQZB7+mcg5zVuyluJ4TJLayW6bjtQkFwP5VO1rKy+WA6ISQWPUfT3NZ+tXH2OxitrfzTeyuTAiHLscHpu44xms0myloYtn4zaC0nkewkb7OXWRWnBY7Tgnhcc11pcPErqoclQwGOQDjr+deVWmitKwWQ3EQvXnjuHkYBg69OvQMePxr0DQbh7nTFuXeVEkO1YpyFaPaApXsT06muiqqWns0/Pcxpe1972jVr6ehsnKAIcA44xzisVA02rajdl8R28a2aHqC5w8n/sg/A1pyT29rby3FxKmyBGkZBIu44GeOec+lYcTrZeHEmeaF7uciaYLKpYM5DN36gtj8KlJ2L3Gw205dfL35JzgDOas2t3cSKyx7GdXICA4JIx09c1ev7uytLSYfabcReWRmGZS5+mMnJrirjxc811G7aVK4lUAtuVtuMgZBxtPHTPTFaRjOWyJcordnZtdtEwFzGEBjTDFgFDYHH/16x9d1eWyu0jt5zFELUyM0ZygOfX6Vmaz4naNfLsdOku3NvEVAZVjLbRkE9cqe1Y2r+I9RubFtNgt7GWzf/WvJIUIYgEggDPB71jiIVG0oxvcqnKO99jSu7S7a/M1tc3T2T7mAEpLE+YVYAA54967PybUsiRrGQigEgEt6DPc/jXAWupwWtrfKHSVbhWZbaNHOyRgN3J6gnnjpjii01drXTLiO3iNvP5qyRlgzYYY2/hnt7VlRjVlLlcGl31NKkoKN1K53kem3NqtzJZ3aWyzEtKxQOC/POD+oFZN7rGppeW8NoVu7hWLMxKpDjkYJ4Gfr09azLHxNJcaUq6s1wLxkAdoI/lye6+n1qWbxLp9taNDbwXYlWNhEWhUqG5wTnrzzXTGlNys1ZGTqRSumdJeanLpvhme5e90qXUoot/lrJuUuOowDk4H8q4p/iBf3ENvJby2NoCqCd5IfM3FiASgzwBzxipj4hfWNDTSRHcLfSRbbmYIAr+uMEEeuawp/Dmp3bW2DBFHawCGMFSzEcnntWipNTStp/wAAhzTjvqdvPok3iGFBc63eiFZCRHbHyo25POB1z7mnaV4Yi0DU4RplzcxB8ZBfcuSepU8H8aqaFd3uj6XBazWP2iWJSGdZQgbnPSr/APwkd0Z4phpX3dpKicEkA1q4eRCmd+2i6h/DqoB/69k4oOh35241fAGd3+jpn8Km0nXodT09bl0EBZtvllwxB4qf+2rQyeWvmMeeQhwKxdSEXZstRbWiMe40y+t5oFl1Iy+aSq/uVXY397jrj0qrq+k3tpYh5NSmncnCqqiME8/3cflWPH8SrLWNfjs0sLqJIJG2yvgAkEr8w7A9qnvfEet32tSaLPocMUkaC4RhdBgVyVz0x61t5kbCrZrtAMsxJ6gzMf60yW0ib5N0hIIJy5ORVe41g288tu9rJ5kZ2nHIzSPqV280ckenzPGVAdsYKnjtWTrU1oackjVOnWzNhowQByCxxiiWwtPKYmCPI9qpfb9QUgm2ABY/MFJCjn/61QyazNGjec0AIBypcAZ+uar20Bcki0mnWseMW8ZPJPyZ5rW8P2lumrCRIIwwjPIXBHSuUbxG37liqBWyMA5BznAzWx4e1m2nvZxPPBDE0ThW8wKc8cZ9alVoN2QOElqzv2wRg4I9+aie4t4stJNEmOpLAV4PDaidFM1zdzcZBkunbI/OniwsQwBhjJH97k/rXR7Mz5z2qTXtHhH7zVbFMf3p1H9a5O51jw5c3s91JqFmqlsbTLndyMng+2a4MwadFlzDbDAPVBwKa9/YwKhXY24ZURpnP+FNQsS5nYX+ueGo76NLeS1ltQuDITISMkZ6ewqLUtZ8KMg+wyTGTeAx8qRhj2DDFcvBercKdkUmAcY2ZyPWpXdyRiCcn2hc/wBKfKg5mXX1XTxqEJjjke2wTIwtzuztOMfjim3Os232QpbR3fnbj8zRcDj/ABqhumd1VbS9OOuLdgBR5V6zgRaVekEk7jDiqVibstP4utIrximnX7hW2gFgB0+prEfXNWk0OS2P2v7Q1wJBc+YoITAGzH1yc+9X4NH1aaaV5NMuI8vxuUAkce9WjoeqMuDYFRjoZBRoF5FGLxJei4gul0pHaOJYzvmzuIXG48dTyfxrLEuoppl9Ym3iMd64ZmeViyYJbA9ua6SPw1q4VQLWMD/alAp6eGdakbBhtkPPHm5A/Si8Q94wLbV9XtrSC2ijsxHCgRchs49/eiuhHhDUiPmmtgfQEn+lFF13H7w2e+adNv2NQOMgzcfypsl4ftLy21mkRbAK+dkcfhXVro+nEc2EPPqM0v8AYemEg/YIcjuMgVyfVqXY6PbVe5xc2tsu0lIxuJAHnYz+lUT4ke2meRooyxwpJuSTj/vnFehHQNGyN2mWmRwAY8mox4a0R1b/AIlFo+5snMXFNYej/L+ZLrVX1/I87Xxmwd2WytiXIHzzMMH6ilfxldADy7Sy6Z/1rZr0ZPDWioQTo9iAMYzDnFSnw5ojMANLsiP+uIwKv2NH+Unnq/zHl/8Awlt+wDC2tDuzgb246U+LxVe3F3BFJa2q8kBgzZHFeoHw3pDABtNs8DoPJAAoOgaMGUjTbXcO4hAo9lR/lDnq/wAx53H4jvI3Jje2AOPlwSKcPEN07pIWsyyyZUkMce3WvQv7B0eU/vNLtWI6ZiAxSf8ACOaGCCNJsVI/6ZUezpfyi5qnc86ufGmpxNLh7EgDGBExAH/fdQnxXq7QgpJZrjgEQ/8A169Jj8P6Mr5XSbEYP/PEdatmxsw2DZ2mPTyV/wAKfJS/lFef8x5dB4q1jDRm5tOGzxACe3vSN4q1pDsF5bIeTj7MoB616n9ksUyRZW45HIiUZ/SgWlpKzEWVu5HAzCp/pT5Kf8qD3/5jyy28YalIuZb+MOwIIECYzTj4pv5txfUXUAgKyxIAf0r1QadZRnJsrRcc8QKTn8qesMK5CW0IAGc+UoH8qOWn/Kg97ueTRa7qNu2yHU7gR5LAJEowx/DvVe71C9e3LPdXhMathQMAfkK9kRFXk+WCRgYjFKE+bJAA65NNWWyC0n1PDjd3kioC98+SMD5ulTLJfRuotnv42H8Qdwa9uJYg/Mx9y2BSEuq4DtnOSetNy8ieV9zxaO/1dmIkn1No+js0knWook1CUAq2os7ZBIMmTXtpLqoCuQR0Aan75SoAmODzjOAaL+QcvmeQy2GoyIQLe9dwOPvmqY0fUXYCbSbsptYZMbEjNe0BnycuSBxjtR5rKDmQkHsG5o5vIfL5nj0Xh/UfJkC6PdkuAATCxOBimSeGtUYEpol2cEfehYmvYSWK7l+XPUNyxpVDbSzSNntnpRzsORHj1n4a1mJ5GOjXQywOTCcVctfDWsqS50q5GXyB5eMV6plmGSxJ7DbTgjFSCPz4FHMw5Ty0+FtdIZ4tNkwCSi4AxRD4Z8ShSDpRAJJ5kUf1r1P5QMNzxgelKQGGMnPpmlzMOVHlw8IeJjt/0VQAcnMyAfzqWDwZ4ijUgWcIJYtu89RxxXp4TdjsPQmkCDOcE/XvRzMORHmB8EeIs7zBaEkkhjdBcGmw+BdeaTc8doOB1us816nsJPUAemKNmexwOOBg0czDlR5qPAGtOcmSwQBR/wAtWPr/ALNEvw81aZo83WnqI1xkbyT0/wBmvTCuxgJnjjH/AE0cD/65rK1XxTouiEfbrqFE4LM8oQ49geWqZVLbstU77I5Kw8B6ha30cxv7QqqsNoif5s+/tWlc6AbSB5rvVbSCBBl5X+VR+ZFQQ/G7wRFfm1eWVIicC4WFmQfXv+IBrX1XWtA1zTBLaSaJqasmVVposk/RiMH6ik5u1wULaHE6v4h8N6QfJbxDFc3BUMqWsBlBz2LA7R+NQv4h8Oi3NwutSPsVWaKOzbeAceuBVS9j0LRfD8k2t22kWxjdxY6fZzB5IyerNgncT+QrzC48Votw0tpajOcp5g4X8Kak3qDij22LW7me0+22M08NnEh3LJEAwOB823v+frWVea3rWpQtDJITHgEBjhSPce9cJo/xE1m7vzDNJCqyxkSEj5T746A4rrUt57mWGSaQyxvGV8wtgqP5EV5OMfs53i9ztoLmjqtimLTVYpmRrK1ngc/e8pA6jn06/Wt8arrZuIri5nRLmFfKjkOAyqeoBA4BHFZEl6um3sSySzyKYwOJcbuuMkcEVZmuYrZUuVWQHG3Yk2Ru54IPauaWIru2v9febKnTXQsz+INYS9Mck4fB5cnAb+uafb+LRblrfU7PUp7mMsxNmxKMuflGdwGe1ULCxW4ZZJULksJCskmVLc96uPokrX7SWt35RYZMBG8H6E1dLFTjJ639SZ0YtDFv72/VJJJ5oI3JAMjjaAD+J9qzTbTWt2PMuvNZyxZTLujGSenHX2rSGnT5WK7YTsWZk8sYAB7Y7Vr2Xg+5umAWBYIckhpDgA/TqTWalUqSajq/It8kVqYE6TvaNIbmR3jUh1STG/6dOfrVPTtHv9elgNlbXEpEihppJGConP3z39Oa9MsvB1haNG1y7XciYID/ACrn1IHX8a3wAiiONFCjoqjAFehh8JONnNnLVrxekUYdp4cs4YEF1Z2xmwQxjLFB9N2TVsaRp8XIs4ACeCUByfyrRKkngAsfxp6xMDvIAx6nJr0TkKIsoEXIhiUDJACZ/SnpCiKQIwgPORGMn8KtoiqMheeuQKaUctncMDjrigCqchiduMdM8mnvJJt4TJz2GRUyxEcYB+p4pHi25ZiOOg7UWAr5kCn7xz3HQUib2PJYADAzxUpGTkYJAyS3amGRFPU5HciiwxAGCkFsAnqehpQijvknvnikJ3AAMDn2xSjCYBkx6gUxDSgLcs4X0BzT0ijQd8EcA0MQvJVgPUdaiMqK4BSdiRkBQD/WlqMl3w9o+PpRULS7zlYdo9CRmiiwDhKo4AJI5yaXcWUEcA9qUKeoIye23mgK3crnPfmmIEKhc8lu+TTgWYcAYPGBQF2jJCg9s96XccdAR+VADgCowcD1C0F+wGB3xTMMcZCgdwDzTwVXggE9wBQApBbGDyfTmlAKjB6n8aZvbaQOufTmlBIHIySf72M0AOJGTkk9sdxSEDOQp46E9KTBKjAwM9BQEO/JVvQZbNAASeccnrgcZNOSIswJ4AHFKTsJ+Qk/UVIJAQPlYH1PFAAQoByMtnP1pH3YwCAD0xSB1GcL+dO3sRwuSepAPFIBNhAAI5HfOaQnsMknsOTTgDjPJHptxSkhFxtPHtxTAQKRyVIA5PPNAK7cgEg9+1KXyvKk+mBTQ4wA2RnsBQAuQSAOPqc0rEdMZzTSVOAcnHXjJpgct0U9cZIxigCbGGyQAB6cmkJCjIyc9qaSu0gtnvg0BzuAA49uTSAXa2QWbAPTHWgSIoyFAOepGc0/YX5DEHrkilUAcliW6YxQAzazdSuOozThCQeWGSc5HNO3qmc549RmjeSvC5J45GKLAKAFJPyj+dI0mSMZOeMDpSHHQtgDsRnFKhUNgFR9eppgIQzYyeB1HQ05QRwMk46Zpks8MEZknmjijzgs7bQD+NVpdYsVm+zQyfabgDPkW6+ZJj6Dp+NIC2uRnPJHA5pzkJC0sjpFGMAvI21R+J4rE1zXE0a2EmoXa2TuCIbVEElxKe2AMhfrzivOdQ1u11+UmeUXN0o2rCZHKp9e2e2QKwrYiFJamtOlKZ32oeO/C+mTGK51eAMGw/lncE6cn1/CuU1/43eHYLaaHRoNTuJ2XatwsYRM5HPzfzxXF3umRaiqCa3t7ZgSqmJGZmIA6Z7fjWZPoMaBlFzCiDn94CDg/wCFc6x1OWj0NXhpLVFXV/H/AIk1eN4vtH2C235CplnP1c5Y1gJpst9K0ktxJczMc7yrMTXTLoxdt0d7BJnhlTJ3fTmrLaSbWBXtbg7twDROSSBznjjn3zSeKprSO5Soye5yLWgt1eKZCQG24EeCD7+lUjpOEz5u3vytejx6ONZibZNGl2mADI5DH9eR705PB0ESyGacGXGWKS42j/c5zUrHU18W4PDyb0PNF0rcxHnjAGeVwakGmRBvnlABOATzXVXlhbx3rxQT/KqjBkbBNRDTN8ojW8hByCSJhkfhXQq8WrmbptGZF4du7NoruG7tgygSKvmckV6F4a+xzaa1x9rsXwSApOGXpkc8ZH0q9Y6RYvZ2lvfXYnaNFkQGfaoAxwAKZH4GkttQlfTEhMci7v3k+4J/vD+RFcNSo665d2dEY+z16GjJY2jw4t7mFLZsorMdwGTyP/11iTaZYCSFI7mGeaN9gjijOEXOOwOD7967zSPB7XUI/tO4BjzkwwrsUkfr+tdbZafaaXbiGytI4EHQIvJPuepq6OBnvLQmpiYrbU5jRtB1EWEcc0UESAbgzLlm+tbSaFZoVeYGV1ztY/KFHoAP61plWfk9O49aAu0g4AA79a7aeEpQ1tf1OaVacupDFbwwYMMEUZIHzKgBP9amCAsNxYsR25IoJCkEpk+pXNKo3KWKMRnJJGBXQrIzGH5vlRDgfiTTthA+Zc+wHaq76tYK5j+3QbwcFfMAIP0qlc+J9Gt51gkuyZiMqoic7v8AdIXB/A0CNVSNxATaMce9PDgDlMk+tcfrPjhtJeOKXRbuNpl3QzTOhhK885Vic/7OAfpXEXPxL8T3dpdYhtbFYlISWCNg8hH+/uwPpTSbC6R7JvUtgAHPGM1DLdxQYWRwuT1Kk/0rwrSPiL4odp5L/VJZYIMfKiIrOxzjnYcf/XrrrX4rQmzWa8gt4GjQbjJLISx6fwx9f0os9w0PQxcpKp8tixHYDBqJxOrbgpGOm4gk1kWXi3RtRhEkWoxRBlyBOwjJ+mcEj3xWpb3VrcMfIuYpyuNwR92PrikAJLMXy0ORnG7KgD9aVxcMwMbQrk9CpB/Q1Kc7hgZA5GBgCmPjcQE+YDOSMUwG7Jekjn6qzVGxETjMpJAzgnLVII3DE5AycZPWlSJUZpBt3nq3UmgBkpdVG2Mgk8luTioyqbh8mGIHJ6mpyd7FjnPbPApu9UOQwPr1FADCjd0X8W5op21nJbKKD2LYP8qKAHtKqcdT6CjzHK4C7QfekCAZKjA7ECnKhxyeeOMc0AIDnGWwM807OVAVOPXtTgAoBIAxTiS5PzcYzgUARgE8sSAO3fNOUjaCBnr0HFLgY5IGO3UmlDZUAEkH16UAKYyWzvKjjnvTgCOQpI9+lIAdxyVC44+tKQFOS5JH86BAFOc5xxyB3pQCcEAcfnQDuGCRnuD1p4UZG8k47daAIiAwOSSe2OlOCMWyQuByDnNBwzZC/rjFIWQ5A5I5znigY8BR0HPXFKG4AC8HnA6mmgr68HjPrQGAU4PA9eAKAFBDAnP40YCgFiDn1PFNP3cDB7ACgKS2O/pnpSACQOMEjrgUAsMkqo6DPXilyijg5PfHrQA7jkNg/higBDsAJ6nuR1pylnXKjj0qVYAACWB9hxUgwi424HUgd6YEaQAkFsH0NP2r2GCe544oLjJJBA6Yzik3Z5xgYz1oAeOOgz9DTDJtOCRwc4zSYLHOc+pIpTGc9hgdB1oAM725Vmz3IpSAVx0A4wTxVU3URYpCJLiQEgrCNwH1PQVattNvbkBryYW0RAIhtz834uf6AfWpGV57mzs2WOSUCZgCsQG5z9FGT/KlW11nUEbYsemxMeHk/eSkeu37qn862LXTrHTw8kEEcTMPnkPLN9WPJ/GvO/GXxt0Lw3K1lpa/2vfqSGSKTEaH3fnJ+maVx2Orn0fRtG0ye81Um9WNS009++8EepB+UD6CvKPEHxe0rT4X0rwDp0AIXEl4YgkaDPVUP3j3ya4bxV461/x9tj1Bxa2AIxZ27FULerZPzGs/w5oirqJ8+FmgII3A5UMPf6VlUqKEW2aQg5M6XTbxpHe6vHuZbm6Yh7meRS7D16/pVqSw01p1ni+0zSDO6Rz5bAd+mOPartvb2RGyNXjLkAOM9ffPWoZbW080reT3yuCNksk21yPYDt9a8SVXmk5LS56KhZWLRNq5ihluNQd2IKSqAU6evvUpgtX2sJLsKMgMIVK+/NZ6WUSK0I1CcpnGHfMikdCvA49QeKv2EtxaTLbtJl2BwS+zI4//AF1jNroUvMgkSO3mMghmC/6tzsUMfT8DRKYbtFaJ7uQlSAhTADDt9a3owmqWPlXNwmZNyZCkKCCeO36VSshJZ3EsCRo5UkbhyT+PeobS1Y0c0l5a2+pWt3LLcW1xBOFYPFuUKeCDjrn29q6u2u1ubk4LJIQcSJD8uP6VlLZXc2p3EM1nCI9wPmyc5A5GB14rdsZZHZo4Uc3EajdGx271PcdjWzalayI2uchrOmyz6tOLYTs5YHBixg4Hf0PrUmj6VfRLKqRQvMGIYyQb9h4/Aj3rvJVCzL5kJcyDBwp/U1XfyUZ4ZLhIPMUhHUYIxnv7Vq5yS5SEk3cwbzTtXTRZLue4iR4lY7BCm3BH/jpHtWV4Qla9j1gwTTiOySKXYzFDI/zMxYj5gMdPpWv4lv5Y/DfkzOoklkRJCWBBGQSV+orI+FkiT+K9fYEmF4FKqxyCpboa7sDFN3OfESaR6D4Z+INr4hm+wwafKZogDLKCEiVfXnJ/GuuSe1lYIk9q8mAdqzKxB/A1xPhXQVmt7xdNvHsLZb2QFLZwCVGMq2Qfz9CMVpxaNpL3d7aalDbXJfEyJcoHMfXgFh1AI9/evTsceh0s7wwI0sqoiqMszfKBWONcgupglhbTX+TjzIVAjU+hJII/KuUm8IaZ56ulsYo8/vI0YhSBnt0rvbbTYNGvbW1s022zMQFx0yDRawHN+N/Ex8JaRDfX139mnkYrFa2kaytMfdn4AHXiuCtPiromra1D/btrqVpC5UCdJflT1yi4GPfBrnfijqk2v+Mp0Dv9h09jDFsyQDxnBP0H61y8j3M5AlRRhdoEcQXj/GsnKz0LSPqqDR9BkghubXTtNu7SRQYpfKWXcPXJzVaey0m1iuY7SERSSkBlDH5SPY/dHsK+btB8V674SuoZ9MvpxAGBe0b/AFUo7gr0z7ivYtA8ZaR4+s5IZoGttVO77TaI5BKHjKt3HIq4u4mja8S+E7bWLFrnTFImihEkdsxBjm4HyjPQEcZHtWBL8OidGJM9zZdTJFM/mRqDj5FPXGe/Wuq0aG/0XQLcAm8ntbYRbXwoYD0Pap7/AFVp9Pna6bygIw5VuAAT+XUVabIaVjyix8MW9jZanay28lzci6AQwN+7GBjr16nGK56+0C+WyW8NmltCVXyo428ySQM55789q9FbULbw/oNlNFbwRmeUzCefJLOxY8Yyc84rItNG8R+IbpI42WHSrWQQxhYyg8tehGep5NWmJoueHvCmmWkokup7YXLxhCwmUyIuNoUc5Hck98j0rv4hCsISEusYOBzySPzqpbaHa2Z2ySXEgBJ2ySnaPqN1apij2hz84HOCMf8A66htsohVcry/boHNCpGmQrOHYDJ3Z/nzTyIkxlQfcnGKUkEZVEAPcDFICPyzyd7EdwOTRHEQpA4z3JyaVgduCevPC9KiILnAVm9lH8+aYgJVCVMjAH1ppdmDbc7R1J55oCfNkxuFHOMY/rUoUFd2wAAcA9KBkUbxbB8rse5FFSbAeRgZ+v8AjRSuKwEbWAVj14GetKC54BB5znPAp4j25OC5A4O3ilMbEcsoHbA6UXGMBYPhipBPANPaSTaSEAIPf0pQgUgheCOCRxTgFGMLz3PQUARqJCQ2M+hIwKkDkHB556A0pVmxk4GO3OaQIp55IFFwGGUscDA56bsnFSAqRg8jjB7E0hXP3U4PX1o8vPVsY7CgALBTjdgHngZNCOGGQcKeNzcZpjKACFOc/lSEM+FI6Y6DgUgJGlVWKjqB0JxUYdVJ+dVHXAFKI2U5DYAHPPOKaqbjwGc54BGQKYEsbh2JByAMjmnqAQcuBj0FMMDMoGEXgZJXnNKsQUAIM84OOADSAcHB4Qcnue9SLE5xnAzznHakCHaAFGQeD0NGAmQEIwcZBoAlSJQM/wC11PSlYkqMcnPPFQl165fI4JBpTkLlyUHUEHvTAeGIyCenO0daQM5YEDA/M1GVBPDsSRnkc0ks6wMqySAPxtjVCzn/AICOfxpATYLsAMgk9aVh5YLM6BB1JOAKattqd2x8uJLOLGPMmG5z7hOn5mrcHh+0WXzbhpLuTOcznIB9h0FK47GNPqbm5SGxspLt2ODIDtjX6k9f0rQXQ5LuQPe3LvFjmCP5EP8AU1uJDHEoEahR1wBXn3jL4x+HPCMptUY6lf8AeG2cEJ/vN0B9qTY7Hew2dvAhjihRE/ugYFcd48+JekeBrDLPHeai52xWUUg3D/af+6v4c9q8E8ZfGPxL4rmMNnNLpVgBgQW0hDN7s4wT9OlcRbW7y3CmRJHZjliTzmpHY63xJ8QPFnjWVluryS1smORaW2VQfXnLfiaytP0M5UJHcO5H8MRJNXNJ0+4uJ41XcI93zNnAA9P/ANVeh6eYNOCxraOiOQMxTFS34/0rhxOLVN8sdzppUOdXZS0/wNElrEbyebzCu5lHyqPTng1uxWKogtojMYR8qqmAFI96tR3FjgqZJCX4YPMc5+nT8qjb7PEzPHMxXo6YI2ke39RXjVqk6j1dzthFR2GCJkGGSUAdicfyqnfxTNdLJEnmRsoRm3YYGtCCMXUzFrWWeEAg4fAB/nV82FmLMxyx+Wo5KqWOfy5/KphSk9SnNI55NOYOTM7uxULhkVsf1qS30W4mtykrNE8bBozgNlf/AK31rYGlWNuxMdtK+4ZUhuQOOmaltDbyKs0KFHyAwYZ/yatRa0bJcuxmx6NLGD9pvXlDYKttVCD+o/HFaH9j20lysoLwOFJCo24E+xq+IYpeJIImUAhA8QO0+xpWwUIAJIwCOgNacnVkc7K1yQFCAK5UAhm6isy7uxCwwjBwODuwRn0rYCqFOUXcpwfQUC0tpFwbfep5AI4BqeSTejBSRkQahMwWGR5GViAGzk5+lNJVDtLqMtgseMk/1q3c2cK58nTmJjIY7GJbj0qa5tHEZaR5FiwGAXHI+mKfLK2oc0ThvFMrppphvEZzGpMdzsOw8Hg++OKqfD/SZn0m91VSUE0oVUTltg/xPHXtVrX52u0v7EeYQtwI8hMAggMMe471reCPIj02TT2LlzOGAPKD7uT+HH616+XvRp7nHiVszrfClttsdSFoypNJcTB5GckpgKrdR19vWr9ybae+CXDhJVUyeZMMA5AA59cU/wAP2znw/dymFQjl2Kg7i7F+ob3rYudMX7VHcQbo541OFf5kIxzkf/Xr0r6nIzDnaHTNLiN2WDFTHv2llA2HkkdM+9WfEuqzxeDo9Q054xcmzLRSH51BAA6d6l1m3L6e0b4AwQNpxgc1w3ifU4dK06y0yeZtt9cuI+SREq4JHHYk1NSXLBy7FQV5JHAXFndDTSwUHcd0iYAyckk5rBkmdQDGcKOVGMnNelS2ClG8u3JQghhjaR9PrWVBo0NvvlawiLDJUSksDyAcgevavFo4u1+ZHo1KO1mefuHZ0Mj8rzgdDWn4W18+GfF9jqrpmBSUnAGSY26/iOtdUIhbXUZstFhuGlBUGPBSPHrn+lNuPBWt+JNTCRWUKLIFE044jiHv6nvgV2UcTzzUUjnnS5Y3ue7vKrwrLHIGikUSIQOCDXP+I9Jm1vSfsVpKsKyn967gkKPYDqfSpfD2jDwvocenR3N1duPmaSclvmOM7R/CPatSOQBiSDkDjIrvucpXe0s50to2tYpRa7fJVkyIyMYPTrVgu7n5iWx0B5A/Sh3cA5AUHjJ5NRlmIBLAKeTkYoAeAF4VBkHkdc04naQBgEdc5A/lUW8KuS+B6etOMqkFY3BYgdeSKADDJy4UAdCDuNREruwuXYnkk4J+lSLG4YAKXI53EZFNcb2yyEYPIAxQAzYSfRRzgPUoRiucFR0yTzTS6IBs5b0J4FRNJJvXJViTwMZ4oAmEYVgzcjscYFEshQgqyA+rZAH6UxAx68Hv8uSDQU2NlU3sTncxyaAAyTE53kf7q4H60UGOQsSxwT6iigC0AFGRz3wOtIBk8cEnqec1nLBenhbyzkXJGAcE/jUsNtdAElFYk5IWbJI+vYVze1fY15F3L+MEE8H3pcY6H8xmqyyXSD5omYHOdpBFN+3rtBIaMcg+aMc0e1DkLRByMHb689qBtG3JBJGACarm7iZhukUgjoBzmmidVlKhQc4ADPtH/wBf6Cq9rEXIy0zHJAIJ4GO1IAzEkrz2z2pVIYYCBSOQDwAKC6Elt/A6heaaqJk8rAqOo7cHHNKsRbngDrk0bwuCDt9yeakDBgMt2yO1P2iDlYjhVXcTk46Y4pxTIAGQCM8DijIAAI49T3pCQ2COv1xmmpCsOAUdRg+oHFKVJ4ZsAdBimhgxxz9M8U7C7ff1Ap3AaBuUgZx3Bpu0bTubjqMcVJjKnOAMHgcmoZbu1gmSFriMXDYCwBgZCf8Ac6/jRcLEhTahPJAB4HWmTzGBOEZpGHyRhdzE/hUYOoXEzRRNbQxklXYkvLGTnt90n27VJca14b8Jwkahq1rby9ZHuJgZWPqR1/ACncLFiLSbq4jBuJzbIwHyQHD/AIv2/D8607OwtbGLZbxBfVicsfqx5P415tqPx88G2bslu99esvAMEG1GP1Yg/pXBav8AHrxJqReHRtPtdOiJ+WSTMsmP5Z/CpbKse/ahr+j6QxGo6paWhA3bZ5lU49eTXn1/8fPB1nJcRwi+u2iOEaKEBZT7Enp7mvnmeyvtTv3vdRvPtNzK253mcksc9z/StK28Lhn2wpHI6gsyncePwrOVWMd2WoSex0HiX41eK9fja1t2i0m0kBwbUHzGX3fkj3xiuEtrJXYAvuZhnO3k13Fp4Wmkjjj+zgyBsAoD79c1pr4K1IMsYto2LYDMSNorneLh0NFRkcTBp6I480YTBySMV12i+HVnRbm4RiCMxoUwT7//AKq6uz8E21oyNc7ZUGSQU43duK6O0sFFqC8aLMWIIDbh7YPpXJWryqK0XY3hCMdWczDpkM3lROGgjCkhTFtB/TNWrbwvbgmSUSyqMDMhzj8sZ+p5rpRZIRlyxIwSM5GaUmJcRlmZwMgDiuWMOVGjncwxogRGYOCwyB8m0kemeaseSIYxMpIbac5XJFbSOjx5CMTxz1JpTBGxYlRnGMexp+zjuHOzPsokwbiF5HEigOQMZ9/rVZ7e9hvFuS8joWZfISQYPXDdvyqRFu7SeQW9zHHCzDAkTIjPt9elapiZkYR7Sp5ZT2FXETZViFvLhgSW2gA54H/16zZLER3sjLPIkJIkwrYC9c9v61qJay7gRIhUnmMLnj/PeqmozCBRCGRSxJ2k4z7CoqWtdjje9hG1FIgUkUkr3Bzn6f41Wlvgo3KhJPzAtzj61UtIJpIVkdEU85GeVH9amLOwJVMsCRtHyqRXLz1JaGrjGI77aY3EhcbSuCAOCKkj1BI2DiaI9fkPDD8KjeOG0Z12biCflwTj6dqybu4n+/aI7TspUsIgdvoeeuKFKSly3DlTR0lxcuTHIj7FBGSpyWNZNx4iNhdwRX1rci0nkWNbhSGVWPQMOoFUbGabUbOTzoXivbeQK4Xrng7l/wBkjnB6cirl6yxbIpQWnKiTaBkgA43D6Vspz57bkOKscv4hZFmkMboZGcsVXtnp+n8q2/AmlxSmG6uiptwZN4bgNgn/AOJrkL+dlv3jJZUkZmBZcc/0B611uhrF/Y9tDPIQVtw0bFcKBIH3fXhsmvYwUGm/Q4sRK533hpUg8IW6Dy3SeRY0KH5SNx6e2K6FzslcZyAoBJ5JzXLeHYGtfCuh2MCALBtJVuCw57/X/Ct+5vVExgl3q7MWwy8EDHTGe9eg9zlK2oeW9rKWICKpYnGeleZ+N7RLqLSrj7Mbh0mLIY1LEKV5PHbOPxxXpGrusOlTl0beyhQo43E9q88msNWu9VbTLSzzbwRRKHebEYA5JGP4uccZziuevJ8rgt2a0o+9zPYzbLTHFwIy4EzKGy+WMa8dR71Yitpjqz2enxy3dtHhWUcsD3+gHvXdaboEVlaxQy+XK5++x4aQ84z34rWESwARwQxIpOWCptya44Ze2vfZ0SxVvhRwul/Dm6F081/rE8UMmXNvAdrAkknLdB6YGa7mCKCyiW2totkK8BVzx+uSfc0sh2qCV5HX3qAJuy+4IDkk5xx+dehCnCC0RyynKW7LI2hsEcHkkg5odAwGMBegJXk1XIIXP7zg5XByajleQJkeecdWPGPpxWhBa+6SAhCjABPyimuQy4RmOeCelV0w6qxmlUjIwxUEigiWZQY2UDuWBJP60AWBEAOZGcDnDHAzTw5deTtA4JPFV2IROWJK43EKQAajM6HAZZWJ4wr4x+lAFjKpubcpB9cnJ/Koy+8ASLGCSMKeTTB5OcIXBHZpBwPxFPR8qFXGBwTnigB8qQ4AEfz+wxSqNgwMAHGcHJ/nTWduUKMW6/LyMfnVZ7pEbHkyFvZCAKQFr73BUkdicjNKXVFwEJyOgGSaqs++IFpiqdwFIBP5U6BldThwB2y2AfzpgPWbIyV2+x5opcwrgeZk98H/AOvRT0A5uMPGm1bhxn0OBUiyXC4xM2BjjPBFIJAwxgE9uKYCRkkqc9AOtcTUTp1Lceo3sIIR0POfu4OKsx69dIMSRBwOgHFZw5A4YE9+tOCnoGz7mi3Zi9TTXXYZCRcWq7B6JuzUsGpaaC0kgw5OM4J/IdqxwvHY+5oYEjlcjrx3pWYaG+mp2ZZirsrdlLZGfrTDeIn370O7EYQJkD6mufKqT93r7UFBk44ycZ71DUikkdGFAbzmurcjOQQMgD+dQvO/nL9mljlZvvEL/j0rCA2g7S3bIzjNWbO1muHxHvIOeRxWTb2SKt1ZvBr3Kp5RYnIB6CrsUcqAh0AxxgcZqKztpIIQjPuJOfQVaLqilmfoM4HOK6YR0uzFyvohCjbSNrY9ucVXubiKxZfNcgyEBUHzO2emFHP406e+TyWUXDW0jqSkwQOoP0rDXQ5xot3eQ6mZZGtpHF47ZlZuTtPTAHYdq2VrbktO5S1b4h6DpSypdag0MyDAt44izlue4zjHciuPvPjFcR3SxeGtCs47fIzc3xZpJc/e4HI57kmqwsi9qJLq2SXy12oAylo/U+hNUoNJmYNJHHGkJOMmLB+o288/hXnf2jdP3bHX9UV9x+t6j4vvreS+l8R3CIV3OlnJ5CA+ny8/rXCDw+JZxJM7PPId37xixbPqe9eg2NpaSTDyrZnuFBBGPkb65wPxqxaWE9ndOLi304eZmRWd84XsPw9qxjjaiTvqaOhDoed3egRQtC6opBA3E5BB+laNloMzyoLaBWLHIYjANenwrBqLbWksn2jftSLeQfx9KsC3kSJd7hgAQMWuQP8AClLF1HGyEqMLnOWHhKzhhaa6ZXccHbwh/rW7bCGwYfZ/ssUeNrOQckfXripbZWGT5lx8rFgvlBQenbrVs2omKyyMXBXIIGCPwx3rmcpSd2zSyWgxLu1LDFzHGpyMmMgnrV2PbJHmOTcVIXIXGaekLn/WspBwAO1XIlQhjjgnqDg1pGJLaI0Rgzbt4OevWqwtp5pWJl2oDtXaMY/+vWhtyMNyMg7ietOYIylFKggZrTlRNyt5DxqSHygI69acY0bBJB9COtWHVViwxA2qSe9U2ltrdVDyhAzYUMepPaiwiUMiHAxu54B5NMlZpEYBigI+Vh1NUZTLlZrd1dAwO3aGYL3x0NXI5RPHkowJwQSMGk30KsVbeQy3UkMytJIFDYKYXHI/Or1tGYo+QWIGA/U4qsoMV2rKWJUkHJwAD/PmrYlHICfMPXvREGCJ8w2fcwcgdRWfc2EUjM5IKkkfOM5NXnAdPmJVgRx0INPIV4/KKgsMk4PGaUoKW4RbWxiQWhTcpRfnySQMDNSGFCpIQA7TkHvVuWKSMbyxPPIzwDUZE57FgBnOMCoVNbFNt6mNcWyysoZZQDjYS3P/AOqk+wXIIMIBI7bhkg10AQY3lYyAOM9qSMQTswdSADww4IrP6ur3uX7R2OTlF3ZX0c8aXBSVTG7rh0BGcZx3H9ax725nh8T6e0jOvmwkKXXBYFsEH2r0O4sbRZFmUkvgjO8nP/1/euE8ZXUFrrVo3+tu47feofIITdkn3OOlawpWemuhLmmjjtfvDcrcW23DsSWIHTJ4rtNSdrGw07T8ogZ0tlQdSTGQDn/PSuNWAXt9HEHJMkquzDnAzwPrWlq89/qPinw9p9ra3DgXYumt1IZo03Becfd6MefWvZwaUaZwV3eR7dFviutPgAc4wchflYBR+uc1DqN7LHrUkVujyXQjUxAplIRltzZPGenHtWjPE8zQOrFXjDAnqcn3GcU0IsQCAqp9zn+Y5reWqsmYx0KItrm7s0jv3LlW3Ak4J/3jxVqC2S2jEcaqgOTtBp7goVKhec8jp/MUwSOMcs3uMkf1ojFRVkDbe4AKy4DDIOBnnFIyBxk8gY54AoLlnOTlgRgkKCP5VHIHdgAhKnoASCCPcH+lUIC0T4Cu2R7cCmyvMFGx+OgYjC/yNSICMiR3GDnBYHJ/EUJEUbeGOemBz/Ki4EEFtHtZ5nYsSfmCjJqVFDt5YbEa85ORgfhUwcqD8pOeMEkYqCV4EXc6gluAoYFmP6UXAQyxM20O/C5wCcj+dIxEgK7d54OSQMUxLZmAIhKR9BgYP86l3xx4j2r1+bG4H+tADSm6Hy0RD1O4gY7017d/lIIBIALAbB/iaTEcrhzsYrkhdxCgfiKSZ2dSC0TEcbc4/PNAEhiDZOBjI5yQKjnaOCPJVioPXH/1qjOAxykOTxlCucfnSm3DBn+ZnP8AD3/RqYFE6ktx+6htpiR/GxCqB684J+lWTE23HmncOQdoH6ZqZLa6DM7xqjdQxLnj6EGln3oFQSRmRjx5hyf5Ci4BDbsSDJLI5XjczYqQJkAgMSBnLkkVGIGYgM4JHLEgdfbpT0hG8DYpwT1Of6igCJ5LjdgRuwHGfL/xoq3sfnLMPYDiigDmRg9OvtShOOelLleCDQMVwnUJgY4GD60ZbPUe9KTxkU0kY6/nRcdhdzDsD60m8kHIOPQHFJk46gj0pN29gm0knj5Rk1LlbqFiaGNpmCxISW6DOM1dj0W5eRTOCsfU7DkirGn6Q8EyyO6FRyPkKt/n6VsHL7iGIPTIGKqMXJe8RKVtipFpFonzCJmJ6FmzirSuqsIkxuUfdFAaRmEMamWUjhRzx7+g96qa5q3h/Qdo8Q67FbMF3i3WTaTx3A5Ye3T2roUIroZNtllJpLmTybKBblw2HdXASM+57/QVdGmyBZLaa48xptsjALgDB5A46V5Wvx60hNdstK0nT1TS2nVZr67kKAJn5mC9vXn8q5fxP8TvE/i++vNP0aR4NKMreV9kjYTyRdBuYE4B68YpvYEj0LxV408KeGdQurW8u5ZJ15S3tmEh3Y6ei89jXm2na1rXjfXovIhGn6VasW8pSfnPPLnPzH9Kx7fwVeoYJLixkihZ0EkjjBwW5GfXr1r0xNEl021tmFu0EM64TBVWbrhfr3zXFXqWVoRu2dFOGt5MiOmSpGZQimEDJCgctz+OR9KYkUbSpN5irJkjLIVZh9K0LHTL2OS9kuLKN4w4O6LLup44b8u1aXkIFxJb+WTwcxMK810Gle1jq9oZAsLKUlZJ8KTglTxxV2K1sPKUIVbDZG8bhn/D6VYk01djGPegKkkrHjHvkimi4lg6207gAEuIwR9f/wBVSocu6DmvsWrWztrdj5cMaBvmyE25qYqOmJACcqQM81Wi1JLl/LjSQPHy2YyBjvVuK4VpDGUkBBIyyfKT9a0SRLv1IPKmfEnlsmTzgDIFIA/zMW4BzkjBq4ZZVkwkW5SQGYEYAqRIATtJyxzuJHBpuCFciiBZd3XGOtXCgKbuM4796jBVCV2gADGMdaFmONoXJx+FUkJjJBKzSBOAMAYqJIJVIGSjAHJbnNTRS5kYL8wB6irGAygY9yCaaQXGKA6AZyQOSRjNZ9xEs8ikeUyLKFcnkADn8xWntBUkcc81DICzsgjJHXpkE0AmVnMMqyLG2HUgllPOf8KSKNo49u7cRxg81ahiDLyMEA5PTNBT5yQBz271LXUaZT5BydwIJOMZyKjF3++EZO3sCRjNWzGdwOSAT9TUMsLNkFeMgjI4osNEvkrJCyuxY+tNS0ZCuCSMj5h1GO9IJ2ViDg4HHpUiS7lALYJI4p2TFqJdrLhCjMWzjb1B9aiWGZlUl9oGSF6Grm/YVPUk8EGmEBZlOWIYnjtRbW409CsRKJwpiBj2kly3Q8dqkmRZWwQMZByBg8UssqoV3fKCCMHjNWI4JZjuUAIeNx4FCV3ZCbtqyAW0MgB25Knj0FeQ+MYLvXfE0h0+2nuVjH2RBFHuJK9eB79+le4xWQUEEv05wOMVHp2mWWkwtBYW0cCMSxCrhixzkknk5rto0Wnd6GE6qasjznwl8Mru3e31DX5RGI/mFpEctn/bboPoK9HsrCwsi/2G1gh80DzGjHLj3Pep3iWdQsieYowcEkgH8D+hpzIhwrOACMKCwz+AP9K6lKMdDB3erI5RjOXCdTkLkmmJIHOUYgdxgHI49DQ0BRAkIYtjAdiRgfXpUhVcENtkIwABhiT+ODR7QOUZI7qN0zRjJxyDn9aQMNuFKkEYAGMg/gajMZEhCBYyclgSykf0pZ0miUENG2B98jJH4cfzpe1sHIBmk+UbHZCSC2MYH408hSARlCBgNtBOT9MUyK5iQiPzWeVsHLsy5P07UmqzLYWUl3e3UdpaxDc8spUpx+RoVVMOSwRBogQzs2ectlTSkxvkEAOegXBI/OsSHxHb3Mkf9mW0l7ZudragjbITJjomfv8A4dPWqV9qGvi7S2h1Gxit7hWxLJbEzRgDLFcEKQOmT3YVopE2NS+v9Os54Ybu5S0WViAZZCiMfr/jVj7TbyKBHcQzPkFXSZWBPb1x+NYenXGt3cYs7xLO6t9pUXAHlj/gcbZBP0OPar+l6RYaNC8NhaRo0jbmMShdzc8naR60OaQ1Fl0xyFl8wkk84CKoH+NMSMuzD5HQcbAAc/qKsoQVUM5fPPyZGP1NSMCflLSJ3CgkE0KaE4kIG1MeZgk/KiHAH6021KspUyvKw5JPIqz5QxjLZ7AL/XFJIiRpjAQdcFcA/pRzIOUjCxyMN0QcjoSCRinCEMTwQCeu3BH04qQgbRs2dDhgFHP4gU132jJCnuNigk/qKfMFiJ7YO207gn8RJALfXvT1ARQkMWAAACT2/OkQzFiFRgpPUswB/nUmDk5ZyOhAOf8A69CkFgaXaMPIAw42rk801WDP855HouTSbmcYK+WuDnLDOaMqGCbdxPQBRkflTuKwNljldmPcUUoIcZYHI4+UEj9KKdxHMAgZB/SgMB0z9KhLhSQxAGeAetNMpxwp55BNeb7RHdylglccNg00nB4P45qAyFSATgnnBGKdEj3DhA8YycDc2CaXtA5SWKC4uSRChcjG454Fbun6e9uqyTqHfspAJU/596ltovKhCRguY+AScA/iMVYAfcWEu4cfIFBAP1610QprdmE5t6Iki3ksWBBJyMtkjrUhkO4AAAg8E0za237wLHuR/wDrpBIVJVkB7kKcmuhIybLds6xAEoGPOT0JFeN6z8FJNX8RXN+3iFzbzzNI3nRNJKoJPy7s4OOlermVDIodzGG6K45P5U8SxMxw6sTxgc1QHG+GPhvpvhhbyKGV7mO4Kkm5RGYYzxkDoa6rT9OttIiKWMKQZyWMaBSc/TFXvKYkE8KB0HBpIkSMkqMknkg5JqeXqF+hXNlFPG8csMbo7Fm3oDlvpWU/gzSGlieFHtoYzu8mFtqlj1OTkg/SugXlTg4I7ClViQcggA45GKYDYPKsYjb2sYt4uW3RrtA+pPJp7StOuGlLqRkZOcioSBNjdGvJ4JGRinSulvC808x2qCSRwMUIQ26ngs7N5bgjyo1LMM5GKz7/AE2V7ZbmKK1hjK5DRuWIDdD2FLqcIs4YNc1LULmLToGU/ZLcgJ8xxukI5Yc9Olb09tFf6FKiOksci74yn3cDkY/Koqw54NMuEnGVzhYt9tCTJc7mUkFiMAinpcyGIgh4SGOX67h2NTQ2cGfKXecjIWUHJHt7VaNpCFAkSMZYDA4B6V4yTO/QS3LhQGOcZwOlW1QsoIJBHIPeoYgkDMAqjaeMDGRUn2gszCMjIwR3IqtCdWMfO/J4IHBPeorlJWAEbYDDqOooluRG7EshVRkgtginGdWjyB8ykEqDng1N07odmSWiGKMqUIHqe9Wwg6joPxqk99CjlZGJxwSB1NWlmBAAXIx161UXF6ITT6jgCpYYyCM8CoW3FgV4wevQ4pRcRK+C4AGcjoM1BNqNuqkph2J4GeCaUpxW7BRZOjMM7hgj1phiPJY5djjOcVmrr8TzGIx4IG7lsHFXRcq7B+OUDDngipVSMloU4SW5beIFOVwAAM9TVOeFlXLliDxwelPgv4pJhbhiZgoYJ3wcVYMm5dxTKgEM3arvGSFZoxxEEj3HcQMnI6UJKWlQ4I5AGR1rT+ysBmNOWOfQVOlhFtYzEsCCCF6fmOaqFCctYkyqxW5nK8s8wijiZiBy23gH3q5badM+RdSKoPKpEckHjr/9arZuUgQg7UCrkgAEj+X5VnyapCGBAaTtuY7iD9DXRGjCPxO5k6knsrGoLaxtlUmNQRgB5Dkn8+KneVEjIjlRARncF3EflwK524v0kxtGzuepyf6VWa5kZQDuIHqeP0q/a22RPI3uzfnvLVlEa3JLryQX4J9+lVbjU1XaqM7lcEsrbcfzrEYu/bAHYcU0gg5II/DFQ5yZSikaD6rIWyjAk9SVGR+VQG9CS+YUDOQRu3YIqqCAhOAcHj1o29xgE9qj3irIuDU5gCAuAew4p8msFyAYyBjlfM61nHOcHBH15oGQBj6AZovJBZGumr/usRwRocYB5JFSwTQzuZby5UlVPL8Iv54rDYMOMA5GRzzTJx9otmgMe0EYYsMjH4giqi5N6iaVtCG6vvFWrXMV14WMVrojEj7Y0atJJnILYJPyg9O+fSo18ApZ3LX2p3d1rLy4fF7IGSOQ9Wx936EVoWk8lhD5UFwAcksNuFbPXKjA59hUSuxURh2VFJ2rvO1fYDPT2rrVVQ2Ri6bepaFtqUNsNPkk0p7bOwNEXSSNOcDbghvTjFWdPsbaB5S0kty03DsYsLGvGEGTkDv9azEkKMChZSOSc9alM8suA0jEDoucAmsnUd7mnJobDzsx8mFCQoIAxuB/LIx+NTA3LwBRFgdNqqQx+vZR+dY6XDwKNzR7eSqhQxz/ADpj3TTE70AAUAHGABUcw+U2mn8hAZZIkIHzJGuT+H+JqKCd52eQpsjIwpJBYn6YyayN8QCsjup6ksOM+goRbi4ydyhCDl5H2jH16mjmYcqLsrRwuGd2diTkMuCevYdPzoS9nkxFawAgDdhWLHP4Gq8ESgkFzMOAQrlUP9TWo92lmiqjgnIJQLyB6UIGLAl2f3lzKVQkBUD5bP4VNLtQ7fs0juTkAjGarfa5bhWLQsidC5IXj+efapYlCBTAJSh52uSCfeqT7ENEgMm0lxGgGTjdlj+mKhhnaRmC27sQR80ZBX8+Oajma6Vw4ldB2jjjyT9SeBVkSFMNIVEjDlXYMQPwqlJhYZKkswUK7RDudjZP9KUCJFCZYHnOWwT+dOWZmU7Ywxzj5eMUkty0MWcMjkZCsrHP+ferUyeUpf2dbuSWubon2mAA/I0VMst7tG5cn/dQUUe0DkOVBGGJbLevcVGHi38vhAPmyeaaYnII2kjPHOc0vlPxmM5zkZFee4VOx180e5YtmtXmjWdJTHkgeUNvHu3U1sR3GjWrBI9qMpHRN7A+mePzzWCts8i8KwPcnoaUwMmVMfAHr1FXGU4dPwIcVLqdUJY53Ahmd++R90fn/LNXQjhQQpYAAq44B/niuTtLm6swzWzhDgDlckfT0rRg1+eDc1wglZsbmL4/+tXTTrLqZSpPob5EhHzAjPbOT+lKi5XGBnrkUiXAniVgjAMuQQQw/SnB0wCxOPU9a6r3MQOxXVSwLkYwOp/z7mpCVyCQCOhGKRHBBIxzxwMZo7k7Tgck46U0SNd4lIBkAAwMDjHp6UpQquVc4OCSRnP6VE+5nJVFO0fITyahvdTt9IhRryZw5BJEcTM2BjJwozgetFx2J1Epf/VIUAxkyEE/hyKe7pFGWkDBAeWyNo/lXDX/AMTdOe6l0/T7S/F6xCx3UttiFFI/1hB5IHp3rqNN8C2cvlza7qF3r8oO6JbptsUZz1VBgfnmhAEXiGyuTItm73JiJEghiZgo4+8ccD6c+la2kWIu2i1C6cyb1zFE8e0L/wABIB/PmrtqEhv2jjVRCwC7FXaseAe3vx+VamQTn0GaAMyfT4ZNKu7C5TzbWYOHUjqrdf5mvBdK+IPiT4c+LL3wvqkEur2kc+IgznzBGR8pQ+hGDjFfRUhGxuA3HI9q4LWPCMcnxC0HxGsAlESPbXBPQYBaJz9OR/3zTAyPEevQaHqQtmM7SiJZTCsZLAN0XnjIHbNUV8XaldzEQaPFEuMFbibcxHrhRgfjUPiCG6h8Z6tGAJFaUFXl+YhSB8o9MevpVF7HVPJEcSoyKxUqGCqo/DrivDr1X7SSij1KdOPIrlq58aXW7ZJp0ChW+c+c6McdhleT7VHF8RdGgYw3VrqUM2QWVowVVfUkHGO/9KrS2DKuZEPK/M7EFXP045965fWdOWeGW31C5lgiB3IYykjSD1xuB49KVKcZy95FTilH3TvH1u0vYWmtkR4AfveYMYPfsafB4hskhkIkg3EgbnnjQdP4eTXkMvgMyQQTafefbVf74jhK7R26/wBaqHwVc2kxGotJHCRlWghMpP129K6FQoy15vwMXUqLTlPYtQ12C3eMSvlmB8oxuG3jjsM9ueabB4002WArHeuXQENH5TZAHXnFeTWy6LaQLFNqrK8RJjnhhw6+xB5/StXTPCEupSqdB8RSXbyHJVI8kfXnj8qz+qUobt6+TK9rJ9PxPR7DxLpF/L5cF0ZLjOfLxgY/z3Bpb8MLw3ltZthQHeUXGEc/3dvf8Ky7L4Ua1ezRyXN3Bp7RsSZo/ndh3G1cAfia9E0jwhY6PCQTLfT5yZ52BPboowFFaLAv7OiJeJjHzOBsdKutXu1eOyuTGWDxCKPaIxnndk8j24rttO8OXlpF5M0lukQJ2sBhwuB94dCfpXQNOiKY2fYgHAJ2kfgf6VTfU4Af3dyAQMAFSCT+PFXHDUoLV3MpV5y2Vis/h6xeBRdp9pkiJMUsgKbR+HSrL6dbskEkscc4ibKM5wEb1GOPxIzWW+p3bkqXCHOTs6H8fSqh8wtuLEk9SMgmtFUjFWjEhxk92dJK4tYTMYZXwOXHzD8x/hVY6ym0FYH3EHJJrKR5YvuTyICCMBsDH8qYE2kENk+pOeabnNiUEi5Pdx3C7ZLXeMZBZsn8xz+FUyisxKJsHTbv3fzpTI44Kbh7cYpC5zlkI9qWnUpeQoXBxkYx64oBUdvxIpu8HgfnSEjbkuvPAJI6079h2HblJIHGffFACHndn69KjGdvORggVClwG3fKyKMgtIMdKXOFi0QBxnjqKayrt4GcjqagSR5WISNlUDluo/CphvQkkkgjI3ii91sARKoGWQuDyVGVP5mnvKSABHEi46Rrkk/XrQCCuW5PtSliR2AxwcZpqCFdkBLDJ2k47ngUg3v1HA/HNTEjggE+vHFGct0bHuaFBCuyuSFJJA4PpQRu5GBz0HGKslARwuSepPJxTDEVPDEdhkE5puD6BzEOwPg556E0HGOQx7AjgVJ5RyMtnHXA4FNyQScDA46gE/rRyhciK5GAoUdcEg5NIwPQjkdOhp+WKk7Wxnock/pSgKFGCCemN2AfzpaMZEU+bJ69sZxQEx98kKOgLYxTgSBjbg56kc0hycgvls9DkVO49hWlKgBTyO4ximC4lRgyOyue4OKXazAgqo9wc1GYtvIGCepwRSaGWBcS7wWfec5AJyM1Ob+4XG4YB4JGR/KqAyrKRhgc5yeKcXZlIMbMM5yTmgWhqvqoVP3c8owAAoG05/X8yaamqzY2g5XGMYG7P161mg5BGSPRU4zQZ2WIxgpg8kLgn86LhY2UuzNKAzpGw+5GIyT+hp730kMxBfGepZiCfyzWAJWUZUBc4GccmhJdpYlAxPQlulPmDlN9tXiG3DyP8o+YIMfqKKwWndzlvMJ9iRj8qKOd9xcpnDxDIZNphdGPADRAA0R+IGlUtvwCTxtUEVjXNo8boLeJ4oydzNGMjd7nqKdbG3DMJ2SaZSRlW2muR4irfRm/s4djXGvBsATFcHkiMGg66XYDzwTzgmMVVSG3nbcscY6jIlyfypDp0DcPEQACV24Iz+LCn7as+oclNdCY6yGH/H02ec4jwf5UHV0IUi4Q4PIxgmhLK3dWJicuABhiOOfUVR1EaZZp5k0jRhs4VV+Yn2Hp7ms3Ko9WVaK2On0/XHtU8sJ8u3AQYOPftlvc1vWmu2V1deRG0iOwBVZIShPr14rx+21FpriQWs5iEYJXauSw/GmR61rDSNGdQZ2CHaVCuC3uDgZ/GuyjUqrRmFSEHqe6HLuNw2gjjBqGTULaCGeT7QmYBl03DcDjgYOOT2rj9JPii5sj9u1DyFwFCQBWmY46mQ/cx6KOB+suoeDILy7065t9MS5YKTcSGTe4HO1/LJG4g9wfwrtctNDmSV9S+PEGuzs0+n6MpUgBILxtgdTn5i4yFIP8NY+iaPfXUsyWduQ07k3TROxiLc5w7ZOB0z1rb0pftFzLFdyXbeQRC8BtPL8xR90nOcZ74rr4/NW0SGG2EMCgAIB5aItSoOVpN7Dva6M3SvDVnp0nn3BSa6OWQBcpGR3GeSRnqfyrTt5yjvG6lSzfu1zkgd81NGwkZZFOLWPnJ43n1+lZyFpr+S5XOGOFHGCPatHpsSjRkOLq1IG358EY6jDVfTABI5JHArF3j+2LeElyGckE9MhTWhaytPGpyURWYEEcmpTuDJnJU5Jycg46cVDdyGKJGJBxzg9/8iory5VGIyAAMEdDis261FFtJJvOEhtzl0xklR1x74q2wSPP/iNFHbeK2u3hUw3FqjLIbgp8wJB+h6c1zC39xcrjTRIikhSxYsFHHVun+ea77xdHaXdrBFcEoDEzRT7QxK5GQM9x1/GuKGlrqYMNi17eJHnKhySfywK8fEWVV9T06OtNDPsGpblF1czMRkh4JyxI9NuCP51AdMeZ3FzpeoPlTh5reOPOO4cDgeua1bL4XanM6tNf/ZIWAJUsXce2FIH6101h8PdEtJIPO+23UsQG6SWZhGfbbnp7c1rHDVJa3t+BEq9OOn/BPMB4ctLu4ayhu5bTDBhZpbeYM+z8fpiu40HwZe2lsIWtpokXLIJpgoJOO3Jr0SCC2totltDFEoAwI121MI1O3eqgk53Yxj8a6HhVJWqSbOf6y07wVjnovB9hlzdxySq6kEKfk/xrZ0+x02xh8uyt7a3VuogiChseu3+ZqaUtHHuhEJQg5aSTaB9Dgisi9vpIZQvm20pHO4H5x+KkVrFU6KtFWMpOdR6u5tANtO3ByDwBkVTmnitiplmjDN0UNkD+tZ1zrLSQLHC8qtkAmQD88jn9KzyA0kjTS73Ykl0UFSf5/lUyr/yjjS7l651MOhXfDOgyAkkZ4/Gs5GU5G1sEELtPA/A/40w7dqgjIA6gcUuNyrktkc5VsVzOTk7s2UbIkABBBByOenApwweh/Kmkggg98cUY5wOD2FNXAdj5s9cd+lOPUfKB79abhhgZIzSkspwcHnqRVoQZOTwcfpSDG7IwTSlyOozn0OKaZRyNpHuead0IcRng9ajKKWyUBPtSrt28ljjuRinqQOj8exotcCEwLuwUxkDNAtySMt9Of8Kmw2Mhic0c45AOfenyrsF2MCOo4YY96Vi3BCrx+GadgkdAD6CjBGBg/SnYQwFgc7PTC54pSSMHYce2MU/d74HvQSApJYfWnYVyMuo4wcDttp2VwMMMn3xSnAO4nORjjGKaSOcDGe+M0eoAwGDkntnkUgK9FPFNO0nnaSPwqMopPBOeuRyaluw7Ep3Dg9O3UU0jeeeffORTQpxwcE9Ax5pCGYjIyR2FHNcEhSg5AGfwwaYDzk8jP1pxJXJIII5PNRlxKm07gD17YpXQ0hGA2kkHPYYpFwu4gckevFKsMSgYLMOwJwBQ0angkn/ZBpWbGAMb5Ugg46gg0o2txHkNzlnOABSbEVcMRkYG0DHFISVAAJAwcAHNHL3AAryFjjIA68EA0xgpUA4zzyRg4oJUj5hnPPK4ppkUZAJyMDGc4pNhYkKs+BllA9GzSFE6EZPuMUPKHJ4UDgfdwAP8aYwAbcvAOMYbNO4WADnoBnrhv8aGBVsFSMc5xmjczEY4PrtzQDzkFTn0JH6UaAMOz1B+pxRUhZ14AyP94GildBqYwnYpuSN2j5AMYBBpScsGZFJIHVPmFc5B4luYpZCulTbC5MpjZShPtkD9KifxbfW98S8YMABZklj2uo9OPT2rkVCXc350b8SNfbovss0YR/leMhc4/Wsi71CW2mniDnzYBkyBN208cflUN94k1GeRFjha3SXHlSREDPTkt1H51UggnlBtrSKee+dlBByQTzglui/U040rO4nMs3Xie+mt2jtGyz5CyBMEj19h6mqVvDq7qJLqSR2kQNuYYJOOp4/AV3uifDW3ltjJq97NHcsokCwACOJ+f++8Hnn06c1X1C7GmvNbalJELq0dldxLzIRgg89iCCB/hXaqUIwelzmdSTdkznYLR0jMFtprearf60urOzH1B4I613nh7SLRIIruQApEQUm2gtI3RmTj8M/lXMaJp66jfXElrY3NzGcySRFyqbT0DHqB7Dk/SuwgkZrrzDIGYIEwgASFR/Co7VMIpyuxy0VkXo3PnTgIuNpEUY7L/PPc1t6U6NBGs6hFUEhkyCD9a54ThZUKMwAYgnoTWhpsyLK0bjeQxxk4xXTF6mMkbxfVYZWkhmgubcjCluGB96bLHPdxLNqEgSFOTGgOAQep+lQPKLezZll8tVJaTJwB0654x71gX/jKL94i3AnJGP3cR2Ac/wAX8VTOcY/E7FRi5bHRXt2rFYYHAjUckfxULujiO0ksq5x6muYtNdsIlEpaeeQAdYwCB/ntWHrmreIdVDRafqMGkW2ciS3jMtwR/vHAX/gP51Dr0/5ilSn2NPxz44g8DJBcRxQ3eo5B+zSS7Ww3c+lc34f+JHiaPVHiv9LsUspJS4kaRsxqx7AZ3c96yJfAul3HlSXc91NIOZXlkDGducs5Iz+GeK6jTBFpMMKWUFriIYVggeRR/vNms3iV9ktUn1Oviu5dT0+O5kWLzGI3JbtvAPTPrg9fxpiWDSXG4/NG0ZUknBRhnHH4kVgprl3Ku1r5cdMqFDDr7Ckt9TvoGBa+MsfJVHTOeT3Of0qvrFNsn2U0dPDp4azsYb/y55LQAq4G3Lhcbvyq6HVF+SMIgOflXAJ/DFc0niG6QL/osbkHAIyopX8UyqxD6eM4BB87aP5Voq1P+kT7OZ0hZDtJbCqTnnANOLllUwkOCOQrbjiueHie1cRibT7hkblmCqwH5dafLq9zcFjapttjjyw6lXA9OMVXtY2uifZyubwjnaUFJQI8coFwSffP9KjliSDcxuWhI5Yo+049wePyrAl1PUGGDKQMAAL1H48n9az3n3uxldi5/ikOc/jWUsR0SNFSNbUdZgtpI0tbaK5WXLOETIOMf8BH41E+o20i4h022RiBhiMkfh0rNYHqqgE9SORilWCV4SwR2RcBmAyB1rB1ZM0UIokdjknywCD0XikBBILfKO2Tg01UVFXDkADoDmlLkLxyeOAeai/cokAOMkYI7UA4UADJ7g9qjDAEkqQfpTshlJByMcnOQKoTHZX6H0NLkgEE9OeKjz0IYZPYUhdhx0I5PequInBDD5UZiBwoGc0m5gcFSPbGSaqNYwFRI00Du5JYOhDA/UVUlW7imgMN1OsaK5eNW3mZj0yWzgD0A/Gr5l1Fbsao+YY6/TrSZIxhefUGqFvLcIjNcSzTOSWWIQKpKjPy59SfoB70+2vri7jK/wBmvBcAAiOaVQrc9Awzz9QKej6iLxAILE8e5oC8AjGD6elZ1lrdheyzxLIwlhco4KHDEdSpwAwB4yKlllkMX7kyA4wCDgD3ptpbgi2Bt6YGOc0u1+TvPGec1iahf6tbCIafAt0xwZPNbaAAQMLnB3H8qnl1a4XUGsYtPklljgE8zh1VIgcfKznA3ewNNK4m7GruYDOfYg8UCUYwynPsaq2t2t7aJOIJYgxJCTDBH4VOScgZ4Pp0ovbYLEpnQrg5OTjA6VGXLcbgMdhxTQMHqARyaaV5HO40uaQ7IkGCflPPsc0hBXknPt70w8gDoB+dICyklW5PY1N2Ow87iT1GewPFIQdyEMQATuG3r+NIXbIyAR+dIXJ6jj65ougsxS4HOT7YpGBdSCcD1HBoGM9cH0pcemR9DTQgwByRz65zRle/Q9yMUcYx1z0yKQE4IGeOwamAg2kcDJ9Qaa6EjlyOc9KcWJ6nJ7AjFIMgHBIHsc0tBjAWH3CSOehxTSDuDMnPTJHNSlhjgjPuMEUnzMOB+RzRYCFiMHIY9OAaY6hgCwUA9NwyKkKg8SEDPG0jGacUUDG3GOy8ipaYEKRgAE4OCeh4xTyMKQB19RQY85BOCexHNJ5bZGM4Ho1P5ARlyGAxnOTlTwKMsOoYD3GealI2DpyfamEMzAF2UAHgHGTRYCNSuOcA+mKKcGjVQpLjHHzLk0UgODgu/sN5L5kRlkAIUdQT6gYAxT4L+01W5lt5nmiCRAmSZvMZCfRvT2NUbZJdVY7I4hNCjyHC988jOeR3qvdQMSXkhyvlfP5bbSeec+x6YNc6X2Hua+aNWDRomV4RdMkhdVDSLmEKfT65rZ8OaPDZ+MNQmsYbiTy1EMDO5KHbnLv0546DPX0rmYBbNHGlvbLaW8o8yNITkk45BViep711Ol6pdW+ivDGbiJASxMkgZizd+OP8mrjU5U0yXHmaaJ/HniO40Pwzb6pp9xPBPLMI7fjqADncOmMdvXFc/pnj9PEc0TIlpZa40SxSvPAkkc+3ptLcocHpV7Xbd9c0m20++tjPJETMscBITccA/Sm2mhbLcR22kC1jBJO6PDA+uat4hKFkm2SqT5r3NPSvEN0qXUOoTPEoO3Fsgy/XqQen41ZtfEdskTR+VJDCqsd0ikszD0A7H1rFk0q6wvl2ExJwdhbCj64q0mkXs8+7yZhCG5BXJ9f5+lYKpUtojVwh1ZrR+JA0uyG1LhSAS7bQfp/9eq+peMZtPmQ2dsZ7jODEFyAe4yev4VUl0DVbhmRbdoU7MFDMw96gHgnUACTFCXYgMTwQPr1zWkJVnq7/AHEONMxL3xXrWsW8sN3qimDeJWh3BQm08Db1x7YxXPSarLdXE8MtzcC2Dgkx/Iu44/hHO0813U/gGeVRDElkjFcvI4+Ynj8cVPF8OGViTLCDjJkQfMx/z3rZKT1cXci62TOHtkVJY2jnuUC8oomOfrj/ABrclfVYnjja5lLttdRFKAwz26fzrs7bwVaQxjzXMzjADOeM8fnVu28KWkCnc+ZCSS4XaQT6d/zJqHSqS6FKcF1PO2mv5JwfOvUIzh0AJPb5h0/MVci01dTRUXeL5GKyyWwMbBcjk4wK9CXw5ZBQQXQjktG+0t9T1NXbTSLW1t1ht4gI16KoH+Sfc01h5vdidWPQ4O78N31vpTNHOs9zCAyzCL979OMBs8dap6FPqFzdXFtJzOIwwjmRlYNznOMgKf0r0w/Z1TA5IJBB5xUZ2ffjiTzNoAYpg4/nWqw2+pHtjMi01cZbdgjO0vkD2q7BYQxqSY8kkHk5IqYTE5wg64yTgUnnlujH6A81pGjCOxDnJlpAqoAFIHTHWngIDgLg+56VT83cSm8g+4xQXCsMuuM8c1tZEXLEsW9cAjPqOTiq5tU2jI6DGT1oM6ZALnB9D3pFkD5wXGO5qJQi9ylJrYhNmASRJj8MGmmCTDcqR34zmp/MO7knHqRxU8aHby4we4HasvYQ6Fe0l1KJRkyxQMCc5C5FMATnGd578gCtHymVWCyMQex6VWktmIyfmI7VlKjb4S1PuVsHaCAWPOVxgU0g7uUwenFOdCpxjjuD1FRkEqMgkA9zkVjLfU0QhjG0Akgg56Y5ozwSDz3PU0o4G1gCCOOMfyp2FCgAHnnAJIBoUewXEV2J+bgDnPenHC4LIpPX5sE4ppYE5GOTgDOOPxpWGG4QDPU45NUroWg8uGZgPkIwSAajkhhlcFtrOR94rgjrSkHBMb4HQnrSAg55Ugcbe5ob7gl2JApGBgsQAPU4oKAqwJCg9s5NMTBRiPlA6krwP/r0hcs2Vy2eCG5FNTWwrMUwLyABg5PIyKcEBGAMg5yoHy4poAAywIA7A5oVlbIDq2QcAnFFkGo4E9M8jjApwJ6D6ZppBGME44z3GKQkngqDx/CetNCJAVyMcjoeM0hY9AcfpTcrgAnGOxGMUgAbqcgdqq4DiSAMkH36UEgjsB78mmkKONvH5ijIY4xz0wKVxinb/eA/SkyFGMHPtzScq2MgAcUhUZ+6AexFFwFznAA69OcGg4HqD7803YSwI/Udadwv8sA9TQAKWyCG5PpQxyvKgn1pN3ZlAJ7d6Ac/1xyKAF3gLgkgfnRwe/H60zqTkDA9qQEKCBnjnJ5oDQk2kNnnHYjmmkdORkd+lJkj+Pn0zik34Aycgn6800xDvnU9M8/WglSADxj8KaWB6DB65zSE5HBJp3GOxzwSB045GKYzAbR8pycbW4NGeeQCT2FBBPfgc880ALnGQAcegOaaXOfvAD0IoIKtnH4jilJ2+vP40XFYAinn5aKYxGfug0UAcPpWm3tsTJGIgHbKru+Yf7w6YrUubBdQi3TwQEj7zSIVXI/2RyfzrroPtFvMJEihIOQRwxNULy3SKJYzbMSXycPyPwzzWE6E0+Y0jUi9DC0yytrMrZyW0RcR7jtiGFPpkDOMeprVRUaIgWjRYUkCSHAJ5+uKp3NpLPbgDNkdxUMWyB746fia0LaBpoFjXUFMwADFWUk9Ocds0RjeWoN2Wg6CUxCNSYyNuJAVAYf989fpirqR2z4kaUYB4ULhe1ImlRIpzdkvHgklhnPGen9K0ikFxCW+zBCuBjzMk/gcZrrpx0s0YSfYiiddo2pkYzuHFS/aVwBtO3ruxkD8qiMCKw/dkZGdxGD+VItrErMSrYbBBByB7Vvd9DMeZUZldVJYHkjnini8IchgoA4GTyKqNAUaQQuiMWBBfOPyFWEjEqbZCpfOQIwRihNhYUSh8iNsP6B8GgPJjDO2fU8D86Y6YZS7uSFzjPNEdzERgb+MA5WkCJll2lQzEZPQgYNSrKu7DEE+gNRF0ZdoGQeNpGCaheIlMeVg5+U5xTd9wNBHgdsBskYJGc+lWABlT1PqK55S0O7aNj45cyZWmw6tKszIH81BgEjgisnNbMrlb2OhxErDcQATgkDBqX7LbOjFbwoSOCeRmsk3ayIBI5QnOC2BQCVVdx3Kx5YLkGrT8yWPlikTIduoHXkUwld2OC4Gc46VOjIEx8xA5yDkUjxRSMDG8gVRyN2TV3EU3ViB+7YrnOS+MGgny1ATZu67atFANxK55yCRxio2idhgIRk5yfWgCGN5yDuAB9F5pftBBUEAdslqRzsDGRWcKMkhsjvUSSxE7vLYA9Pl5P54pNgWwSw++vPTnNKHWFSDs55JJ5qEToy5CckcAjJxTDPAo5xkf7OMUAWo7lG4Jx6HnBp3nwscbyT24qmL3cDhsgdMZ4NKt6CAGYqT1I55pDLjNFjDMCfpmq7xwgZK9fQHmpUnWTITBPcipMDHqfUUnBPcabWxnmONiAFYH24FNljZSMDAPBzzgVpmIEDt3x2qN1C4HJxwMAisZUU9i1UMoMzOw4IDEgnkU4E5wMg88g4zVp2dmAKJt4+8M1DKi7gdwHJ4PBrJ0mti1JMiKq7EOM45z0/lTwhwOcg9sUoQYGF47YOKeUCA4U+oJqeTuO5GIj0AIGMYByDQQF4AH1zinASEjKgE56DFIGUnJGM5HNHKguIASdwySQBuJwBQwVXPzo4HOQMg0mF/h3EHqAaaYgpJJUsepIwanUoduC8KwB54I4pdwb7x689OlRYPPzZU9N3IpQCMZxntjkUlOWwcqJCVVc8AAZ680mQy5D5B7nimN1AIwxHUjtRldpBBDHoe1Pm7hYCSDgDHoQeKUHceWGffinMpTgOHA6bORn8abvz8oUbueM0xDjkDPPp160xA+7B2lRjBHDClyvfIJIwCeop2GPOQQR061QAGI4wDjuOlLnjIA9h3NNLAAZyMenNJ15z1xRcQ8ng8D6Y5pmDkEH3wRjNOJIU5BH4U0sSpI59sd6YCMobg5HcUp5GMg8dBxTM8HPA6HnNAYk4GQOuccGkmgHkkDnnnHrTAR0BAPoKA56dQO/pQWBI9cd+RTAMgjAOSemO9JnPG3A7UYAHAwD6HFKcYwPw45oAQgdsA03DKevHp1peGbBHT8RSHG7GM9uKAGW0LIfLDySlmJXzGycntQDJucOmwqxGM5p7orjaygqcEgjIpANqkEADoCPSiwDgfXB/Cim7R/dNFO7A0BNETj97gnAIyBSXdz9ntXlEbOFUnanDn6VDHczqwDWU5UHlkYGplv1AWSS1ugOrZjyV/Wuy5z2JraOJoo5FBUld3zDcRwKhnsLKSQyOlu7kYJKA5qe21O1nJiNteleqsYigx+tTfaYliKx2khyc7miLVL1Q7tFKOC2t28yFUDnqRx/KrCTopyyrnrgDIBqq5LtkQgEn+EYH5UoAx8wbGeQOK5p1ZxdkkaKCepcErFsq6lR2DYH607Kt83yAk54fNVON2UUqcdzkk1KJpV78+hWojiLPX8CnTutC0iYwRHuyc8mgxMg8x+eoGWAAqKK4+cs0eWIxwcCpfNiYEbCpIzwvNdKrRktGZOLXQZIiBjkxuD0KtkiodgdSqouQM/PwAatCZkIVUWRD1DjDfnSpLGVxsQjJG0dcVSld7isUHUKARb+aRg5UDP61GlwW3GSOSMAnjg8VfMCgkxO69PlIBGKUIrthHlRj2AyKp+QepViKyKcHac5wcAmoZYIt4LoBngsMj+VXZ7Qwx7xbcjqduCf8APtUZnQKFkQkEAYAJIoduotehmt5ED7pYVdDwCFII/AVYgvIUyLaONVY9MHJNWH8oZc7l4xuC8Y/z7VGLWNkZl2tuHIAwahK791lX01JxMs8RCh1IPAA2nNPz5LAEHdj7wORWaJZ4+H3OqjBLjaBViO7k3ICYEB6AycGrjJdSWn0JZZrlWBS33jnkNjNRxXYk3NMojwRyW6n09asgBmbd8qnByBxmmmJWJHlQuAcAnrmh+TD5FZ5oMHEI3HJ9f602KW22sQgDkZztAPb61NLAyx4jSJAOzDdSNErrtaBGQHOSMZpPmKXKNM0BOCSwxg7RkD2qnPPahiBBDkcn5uaskQFmP2ZjhRnauBUUwUtsEXGM4x2/Spk5WBJXHW00Lg+WzKRjK5wD9DUkiucFJCQcDAbdj86rDO8+TDFvAHVcmnFJo9skrqMgZXy1Bx6UlJ2s0DXYmQywkqcODg8rjmle92jBi5IyABjNMS5DDD+UVPYjk/Tmp1dGA2ooOcexFWttBPzEF2m3JgYZPqKU3UeMlJOuB3pTlnzFJGhB7Lk/rTzvQHc6NnuRinqLQiF3CDgpKDjoUxQb9Dx5OATjJINPV7aQkICcDqoyaFeIDBznoMqc1neXcrQhM4kYCJmP0XIpJAeuWAPU9TU4dQcBSAOmMAU5BnORIB13EDFKUFLcadtimVwPlDDHbGM1ESVBJ4PAX3rQygY8t9c8GmsFZSE2E+mOah0uzKU/IzxkkYUZJOCelKwkwowfmxhWGOPapTES2DFwDwQcUSRtkZfI77jkisXTkjTmTI2DwnEiBD/dHX/CgsrjO4EHjGcUmQqklWI5BI9aQEtg4ByMfdwancYuwEAjIJHfqKReTgoxI/iHY0Y2nIOCep6CjeAoJwRnqOBStYLilgzADknJAAzSMTxnbux06g0pcN8h6jsRQ0YY8sTzn1NPUAwobAyCMcDkUYK/cA65I6CgkoTg7yR0HBFGA2CDu6HHcUxDQ5wpZSAR16g0u4NuwN2CRxzSuSzhm2gnGAOBmmEDcSeSc5I7UXCwowAQOCccClJOME8HjIpoJVchSQCAR14pAxGCQDnPIPT8DRcLDgAR8w545oPIHU46ClBOMkgnvx3pMqMk8etXYQjbVUliAo5BPaml9oXauVOAQTjHvT8AgdSDkcjNBUsCNmcdCBQAgaJgAdwOetOEQJ+V847Z5quylTt3EEj7pPNJtDcHpjk9jRzdLBYmdXQ4PPv3pMgcNx35phlkiQnzAABwCc5FMS9luMFYFMbDIZ1IP5UXiFmTZ4GDkEZz1pACc9ye2MU3POSuBjORxSBiGPYHpkdKXMFiQlQepHsBmio8uOACaKLjsWUuHQMGuVBHYDGKnSSVipjv8HI5MQI/Gs+ALhibfeSckCLt+dX4UXIYWjKPXoK64yuv+HMGrF8XuobeHs5n7B4cA/lSiczY+029r5g5+VSefxpLa2dVJkREBOfm5NSeRJyC6BD0AUk1XKibjTKrAFoIzgddmP5VGEVgSFwD0HpVhYlToi/lzSlQOQMfjmocF2HzFcQjsMe/epBCOBjj3p4A7DNB+9RyJBdiCIA9qf5QByMZpADnrTgDnrTsK4oQd8GnBBjHAFABpRTsguNMYpREoOe/rQMelP8ApRYBuGJyXaojaRE5O7JOSc1OKWiy6gQmLauByMYHGaZHcCJSsiAsBhcrgmrQoOCMEA0AVmKyAHYisT/yzPWon04zbiYhKDkKAQMn6HirioisGVQCOQQMGnEl2LMxJPc9aAMh45LZVj3YQZGwjAFRT3twgB8qIAnG4AmtmbzfKJh8vzBgr5nTP4VC0jpCPNwz9TtGRn+dJjTMU6uqECRSwY/Nxj+fFaEMsEybhKqDptOARTriI3yL5UIOBjbGvJPPXqaqHSHjUn7OMg/fdQrGhcyfcb5WWJbYTZQXGVIBwTt/WqpsLmJ2KupQ4wrdBUYW6DghAFIwCApOKmRtyjzBK23jkgEH8KHaW4ldbEDF1UEuFIPfIqEqX3NnevB3EA/zrTmiDIDCqb1IJD8//qqATDeAVJZuqg7gKmUUtyovsiusibVAhUgt1JxxUpL85dVTJICr2qR7fe3meSwU9Mtis9wDIVtm8tFHOT/Khy5dwSuWi6eWVZ8kcnnqKkQqxUhF29mPWs8uyKPnRsfwgZJ96mW6Ajw0jBjngLwKlVoPqDhJGm4ib7yIR67c0wxknhwFOeFTHFVogZCpjSU54LO+0frVkxOh3M4AGOCcmtlJMhpojSCJiyKJMqepGAaP9Jjc4dSo6Biae5CkAySA56E4FMTLlxHFvIySxHSs/ZU+iK5pdxd6FuRKD6gjBp4kCLyykY7nBoCmMKZEJ3LwqryPzqu8juWRdwUEDbtwAfSqsInMoYYV5RggnAwD+dSKxLZOCO2CKrB53GJDJtBxkJ/+uq7iQyEI8oHYEZ/wqG1uVZmg0EcmSUw3XJ4qOS1LKShBYdBuqt5tzEVACvnsV5qwkko5eDB6gg4FKyl0Hqis0boOY3GDkHGRmm7GXgge+OM1eMjOvCkD16GoxGzjDMXBOMHtUOl2ZXtO5SOMsA2ARnJGP5Uh3jI2suQGUHkGrUtnt5U5AHQjIqAxkdOMHOBxzWMoSW5akmIqkjjDcYzjrT0XbyUI9SKQYVACQG3c9gRTiCed+RjPHpQkDByNuA3PXmmDIw2MEgYzjNS5BAxzk5zTGBBwMg+tU0AzIZhkjJ5x3oGCTgkfUEUEDb2BHOT1oBx1bOegHekkDFAIAyFyeSRSZPIP5EU9AMHB47ZNIATjBBIPIzTERGNmiKyFWJyCBwMc0wl9pU5A4yd3apTwCAMn0Jpj7WzjOeDzzR6AQyoXQ7/nIHAJ61GSwwQzAY4z0FT4BAGM+x65pCnJJIFQ1qUmC+rICSAfU07IBJKkZ9DSDKZIGR6jrQXGGIPABOD2qthDgRuBGCOmSeaQkEZIIHuOtNDkqCVyD3U5FINpxsYjHIUcYp3Ad+II9TRSEMei/lRSAbFKzDYqTBQAMDtW5ZQefGCXaPnlQxyfzrn9qOcibBHTBY4qaO9mgUJ9pWQDpuPNbqpyfFqvkZOPNsdYEKqBnIA6nnigg1z0GsyDnIBPcvwDWhDrcTgBlywOOOQa3VWDe5m4SRoFR0phXHSmJexOMgHPXb1NSBwy5CNj1I4qtCdRhFNwabcm5ETG1SJnAOBI+Aacm/yl8zaH2gsAcgHvUtFDgCOKUA0maATSAePencU0GgH3xQIeMUucUwH3zTgeKBjgaUHIpgNANAEnFJkUmcUmaYh2RQWA6mm5pCRSGKZVzgAk/lSiJ5VBCxgEZ5kANMI3YxTlGGBHHY0WbC5JFbXMLMY5IlJGD+8AP6VBcQXJbcQkoPXYcsPzq0AQBk9COPWno7qeACf7pNWo6EuRTitI5oxhZEcZyshwR/jTHs7RVYZIYAnmPr/n61puEkVSybWHIZDgiq5tplBeJ43kz9116/8A16Ti0NSMmSCURM8Kwsi/w5wagMc7oA9soDHBPmbSDWuUnEjKYyhGPlI3Ej6057VnVsqSp6jHWla+472MF4BE+5kyg5KgktT4FsnhBKEEnqxwQK2JLBztDoyqeAxJwOlQLosoAIiwp6MpziocIraw+Z9SobexYZAAIPU8AVQubcIztHsIPQhskVujQ5UGWLOeRtPXiq5tgrYjibzBncMZIpSpxkhqbRjNtZV835xjHzHIFTRbsqA0ZAPGTzj8KLjTp0UBA2AckN1qMwzwOENrvGCV9vrWPvQ0aNNJbGgRGhw7KHxnaAM4/GjecYB2D0IyTVA3Mg4JCAd85H+NRPOy8lywJ6nNP28UL2bZee6ZQBudD0G6MnNNEkxXIuCoPUAY/lVBZ2XgvgHAyBgU7zZlIAbgn7x5FHt11Q/ZsteW7Id5YkH5RySRQqOSQFYgjAIHQ1ClxKVyZEBIxwckmgzlk5uCDkgYwATVqcWrk8rHuNq/vIGzkYJkAJFSxGFV2l357B8gfnVDfExH3gASCSOc0pKv8sZ5HBJ61POujHyml5li4AaDGffOajeSyUcI4cnnC8AVSMgjYgOM4z9/rTo7tQf3nPH97Ap3XVit2JQ5V8x4K/7QOanM6uMMgVV5JKYzUX22E4TYpJ6DzBzTJT5qgfZlCg5GXA5p3ilo7hZvcnleGEAlSpI4UcjFVklUjIACH1NB8rcNz25AGOX5qRHhXBMcWAfvK3UVLTb1tYd9BocsFYAEd+wAqSSWJcZViSCcq3AqvO8TSgxdCDwWzUOU5zsJPGSadorQLss7o843MPqOtJuRjnggdDjBFQiWJRgrGwJI65NTB1ZSRGqccADg1L5eg1cBlS2CDSkjb698ikJAGBgH0ppLYwfrkVFihSeOcYxjA7VE+drAnIHOOhp4yQ2HOT71XKfMXPUHJwcZqW7aDSuPLspUjt36ZpxbJyOQfwNNJDdM5HqO1CghcDkg8ZOeKV2gGiVckDIx2IxmgjcoI+VuQcd6NidCrYJ5+bNBRtoBGSPTgipeu4xhUqQRkY43LwfypwkbKgFSMemSaUZQAOOoIDEZBqPeFKhoWCgAkr0pK62GO+0MQCIH5/vEZ/nRSebA/PnxgdgWPA/GineQrImtrpGOHgCDIz6GpsLIWcJBgHCkNyBVJ3UqpaT94vAJG3FPQTsRtWJsEc9ea7k29Hqc/mi26wJkl4yzcsqjgVELgqzBEG099uOasRQb1zIigdd2eAaiaS0aTyvOUkE/cPH6d6U011sNMrNO2chgAD1IIrRtQCBJI7EDqASVIquYoRkpJggcELuJqMX5RgVmkK9OExg1nFxh8bKknLY2UliSX5Ww2OQTxU0F3FcKSpHHUHjH51lxTGTHl3OOh/1Ycip0tCysTcHrn94hjB/St79VsZ2NFHSViI2DY9Kdg+lUHmi3ZDQDYAp5wMe1aETl4VIVRn0ORVpJk7Dcc4pc9s08A9yPrQUXvS5QuMBNAJFOKL/+ql2jHX9KLBcYWNAJIzSlBjrzTwg20coricnqaXBxTwoxS7fc1XKFxgU0oQ/SpAoHvThimoiuRhSDT1Tp6n2p3FKCO+QR0xTsK5IFCjAyce1MMC7vMDBOMEluBTg4xj9e9DSjPyjIxjnkUNaAnYkFu0UO5pVIxknkAVGk45ywycZGDSCQAY2D2wcCpFZn+aN8EZ+UtjIqbNdSroczLOoB3hlP3hwcUggXazLc3BbsTLuH8uKiaZpVIBCuq/Jk4wf5nNSQTOy4OUbqUYYNSnd2Y9tiE3kduQRI7gtgoThlI+tWLS9Uhi0ygE4RRyMfh1qQLG8gZkQsAcseSBVR7RSG8l12k5KA4UD+ealwtsPmNNZtwGSQDzuzkGhypGWYY6Hist4pkj8n7fI4ZeBJCCmPdhz+NS22qxGBFuJEjYHyw2eGx/nqahxaGmXDErqQgU56ZXPP6Vny6ULkMCsiAnDAkEZ+laYcnkNn6c1G0ro4AUbTyzZ5JpczQ7HOT6G6SEQISg4+WMDH86pSwPb4BgWXrw2BXVhWckAKATlgOQTVKb7Iok3T+Yc42qOlJcr8httHLubjDA2jgDB6ZAqtG+x2zAwY9eCATWrPCBlotwBP3TJx+tRyoYoiT5bOccgkED6g0nTbejHzWWxUiAmYl4SjDPBcAipHs0ZSQWyOQN4AxUsSCSJn37XHBwSSaidHVSC8aHPUx5NDgre8rgpO+gwWkagkgnHJLy5pRAVkBFtGUIzkPlqUMEhjjYiUgdfLwT/Kpkiic7WadEYDoM0lCPRfkO76lKVXfcQiFQQNuRxVZ4PLVCFKqpzgd+tdHFbWyZxIzk8Ennimutko+aRUx3YHNTPDKWrlqNVWtEjnfsnnzGadEKcGNSvzf1qtPaOJIyTlAx2gk5z/AErqDFEse6I+cCAQB0rImafz8ra7BnaRuyDWNTDRhG6NI1W3qVhBMnMrgL15bJApsEm9zuWXZ1AIx/n60hFzKzK0UR2sAoEmQfrV0iYqT5aZBGF6VUIKRLk0IILdmyXfB4wecU4QWij/AF/AOeQDzTQHPJQgngrup53oAGRdpHAIzxW6guxm2xot4lYEKrjqG6EU5JVRipXAGBkcjFPEkWPmiI4zwOAKjYQZJQkEjAx6VDg1qrFqXceRE3KksfUL0pjsRwDgr94e1RB2jIMT5J654oLCRcyHAYdD3NJzbW2v4AlZkihmJYcAjGM0yVSB8x4IycnAqaBBswXJByRjtStG20g5IPBo9lJq4c6TKxYA5B2krgY6UB22kAcqAScdalW2yS4OSByD2qNtycMhHfIGazalHcq6ew8nfgnBB5H0pMBlBHPoRyaYACwbblsYyDnFGG25OM5yADjIpXT0HYVSBlT16gelI2Fx8ucDJx1p25fMIxyPXjNRybckHPI7ClYCvK8O4fMinHR+DRVnAYAggcetFIdytB/qB9TVi2+/J9R/Siiumj0M6uxZl/i/3hWRYf8AH1d/9dTRRWlUzpF206p9TUg7/wDXQ0UVx1viZtAvad/rov8AeFdjcf6iL8P60UV2x+EwfxGFrX3rb/dFFn/x7R/U0UVtS2ZMyzQehoopkjV+7Tj0oopMGB6CniiiqQh46UvaiimIDSjrRRTAWiiikAGmjqaKKYDvWrEP+rX/AHqKKmWwEc//AB9NVOT/AI+bf/ro39KKKze5aNM9B9TWfd/6ub/eH9KKKt7C6mrZ/wDHkPrWHd/8hWX6Ciipew0b8P8AqIv90VI/3KKK4zQZB95f96uVu/8Aj7b6t/6FRRWsAY0/dH+7/hVVPut9f8aKK0+0IgX7w/H+lXJf+PpP90f1oopLYES9h9BUcX+vl+tFFJ7jK1x0X/PrUSf8fP8AwGiinIa2GSffSrj/AOqP1ooqI9RdTFf/AJCK/UVbk/14+lFFcz+N+pstiO5/1o/GnJ0FFFdE+pmhG6SUfwt+H9aKK5pFrYZ/APxpp+6lFFbU/hRMi9b/AOrH1P8AOpJ/ur9KKK2Wxmtxbf7n4VFL90fU0UU3sUviKQ++/wBf61I38P1oorhW50CnvUY6P9DRRT6E9SFfu0UUVKA//9k=">
            <a:hlinkClick r:id="rId3"/>
          </p:cNvPr>
          <p:cNvSpPr>
            <a:spLocks noChangeAspect="1" noChangeArrowheads="1"/>
          </p:cNvSpPr>
          <p:nvPr/>
        </p:nvSpPr>
        <p:spPr bwMode="auto">
          <a:xfrm>
            <a:off x="31750"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99335" name="Picture 7" descr="C:\Users\ZYNWR\Desktop\基础工程施工5.10\111.png"/>
          <p:cNvPicPr>
            <a:picLocks noChangeAspect="1" noChangeArrowheads="1"/>
          </p:cNvPicPr>
          <p:nvPr/>
        </p:nvPicPr>
        <p:blipFill>
          <a:blip r:embed="rId4" cstate="print"/>
          <a:srcRect/>
          <a:stretch>
            <a:fillRect/>
          </a:stretch>
        </p:blipFill>
        <p:spPr bwMode="auto">
          <a:xfrm>
            <a:off x="5079525" y="1845647"/>
            <a:ext cx="5579375" cy="3057525"/>
          </a:xfrm>
          <a:prstGeom prst="rect">
            <a:avLst/>
          </a:prstGeom>
          <a:noFill/>
        </p:spPr>
      </p:pic>
      <p:sp>
        <p:nvSpPr>
          <p:cNvPr id="40" name="矩形 39"/>
          <p:cNvSpPr/>
          <p:nvPr/>
        </p:nvSpPr>
        <p:spPr>
          <a:xfrm>
            <a:off x="1502265" y="5291498"/>
            <a:ext cx="1404708" cy="400110"/>
          </a:xfrm>
          <a:prstGeom prst="rect">
            <a:avLst/>
          </a:prstGeom>
        </p:spPr>
        <p:txBody>
          <a:bodyPr wrap="square">
            <a:spAutoFit/>
          </a:bodyPr>
          <a:lstStyle/>
          <a:p>
            <a:r>
              <a:rPr lang="zh-CN" altLang="en-US" sz="2000" dirty="0" smtClean="0"/>
              <a:t>地基沉降</a:t>
            </a:r>
            <a:endParaRPr lang="zh-CN" altLang="en-US" sz="2000" dirty="0"/>
          </a:p>
        </p:txBody>
      </p:sp>
      <p:sp>
        <p:nvSpPr>
          <p:cNvPr id="41" name="矩形 40"/>
          <p:cNvSpPr/>
          <p:nvPr/>
        </p:nvSpPr>
        <p:spPr>
          <a:xfrm>
            <a:off x="6499620" y="5225534"/>
            <a:ext cx="1404708" cy="400110"/>
          </a:xfrm>
          <a:prstGeom prst="rect">
            <a:avLst/>
          </a:prstGeom>
        </p:spPr>
        <p:txBody>
          <a:bodyPr wrap="square">
            <a:spAutoFit/>
          </a:bodyPr>
          <a:lstStyle/>
          <a:p>
            <a:r>
              <a:rPr lang="zh-CN" altLang="en-US" sz="2000" dirty="0" smtClean="0"/>
              <a:t>流砂管涌</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63705" y="259533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3488788" y="2875002"/>
            <a:ext cx="7472132" cy="1107996"/>
          </a:xfrm>
          <a:prstGeom prst="rect">
            <a:avLst/>
          </a:prstGeom>
        </p:spPr>
        <p:txBody>
          <a:bodyPr wrap="square">
            <a:spAutoFit/>
          </a:bodyPr>
          <a:lstStyle/>
          <a:p>
            <a:r>
              <a:rPr lang="zh-CN" altLang="en-US" sz="6600" dirty="0" smtClean="0">
                <a:solidFill>
                  <a:schemeClr val="bg1"/>
                </a:solidFill>
              </a:rPr>
              <a:t>认识地基土</a:t>
            </a:r>
            <a:endParaRPr lang="zh-CN" altLang="zh-CN" sz="66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28" name="文本框 27"/>
          <p:cNvSpPr txBox="1"/>
          <p:nvPr/>
        </p:nvSpPr>
        <p:spPr>
          <a:xfrm>
            <a:off x="282892" y="0"/>
            <a:ext cx="3026791" cy="6247864"/>
          </a:xfrm>
          <a:prstGeom prst="rect">
            <a:avLst/>
          </a:prstGeom>
          <a:noFill/>
        </p:spPr>
        <p:txBody>
          <a:bodyPr wrap="none" rtlCol="0">
            <a:spAutoFit/>
          </a:bodyPr>
          <a:lstStyle/>
          <a:p>
            <a:pPr algn="ctr"/>
            <a:r>
              <a:rPr lang="en-US" altLang="zh-CN" sz="40000" dirty="0" smtClean="0">
                <a:solidFill>
                  <a:srgbClr val="C00000"/>
                </a:solidFill>
                <a:latin typeface="Century Gothic" panose="020B0502020202020204" pitchFamily="34" charset="0"/>
                <a:ea typeface="微软雅黑" panose="020B0503020204020204" pitchFamily="34" charset="-122"/>
                <a:sym typeface="Century Gothic" panose="020B0502020202020204" pitchFamily="34" charset="0"/>
              </a:rPr>
              <a:t>2</a:t>
            </a:r>
            <a:endParaRPr lang="zh-CN" altLang="en-US"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391236"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smtClean="0"/>
                <a:t>知识链接</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614148" y="1190600"/>
            <a:ext cx="11081982" cy="1291379"/>
          </a:xfrm>
          <a:prstGeom prst="rect">
            <a:avLst/>
          </a:prstGeom>
        </p:spPr>
        <p:txBody>
          <a:bodyPr wrap="square">
            <a:spAutoFit/>
          </a:bodyPr>
          <a:lstStyle/>
          <a:p>
            <a:pPr>
              <a:lnSpc>
                <a:spcPct val="150000"/>
              </a:lnSpc>
            </a:pPr>
            <a:r>
              <a:rPr lang="zh-CN" altLang="en-US" dirty="0" smtClean="0"/>
              <a:t>           土是连续、坚固的岩石在风化作用下形成的大小悬殊的颗粒，经过不同的搬运方式，在各种自然环境中生成的沉积物。在漫长的地质年代中，由于各种内力和外力地质作用形成了许多类型的岩石和土。岩石经历风化、剥蚀、搬运、沉积生成土，而土历经压密固结，胶结硬化也可再生成岩石。</a:t>
            </a:r>
            <a:endParaRPr lang="zh-CN" altLang="en-US" dirty="0"/>
          </a:p>
        </p:txBody>
      </p:sp>
      <p:pic>
        <p:nvPicPr>
          <p:cNvPr id="103426" name="Picture 2" descr="https://ss1.bdstatic.com/70cFuXSh_Q1YnxGkpoWK1HF6hhy/it/u=3613139436,512500931&amp;fm=26&amp;gp=0.jpg">
            <a:hlinkClick r:id="rId1"/>
          </p:cNvPr>
          <p:cNvPicPr>
            <a:picLocks noChangeAspect="1" noChangeArrowheads="1"/>
          </p:cNvPicPr>
          <p:nvPr/>
        </p:nvPicPr>
        <p:blipFill>
          <a:blip r:embed="rId2" cstate="print"/>
          <a:srcRect/>
          <a:stretch>
            <a:fillRect/>
          </a:stretch>
        </p:blipFill>
        <p:spPr bwMode="auto">
          <a:xfrm>
            <a:off x="662864" y="2739278"/>
            <a:ext cx="4705350" cy="3409951"/>
          </a:xfrm>
          <a:prstGeom prst="rect">
            <a:avLst/>
          </a:prstGeom>
          <a:noFill/>
        </p:spPr>
      </p:pic>
      <p:pic>
        <p:nvPicPr>
          <p:cNvPr id="103428" name="Picture 4" descr="https://ss3.bdstatic.com/70cFv8Sh_Q1YnxGkpoWK1HF6hhy/it/u=2990901498,413518869&amp;fm=26&amp;gp=0.jpg">
            <a:hlinkClick r:id="rId3"/>
          </p:cNvPr>
          <p:cNvPicPr>
            <a:picLocks noChangeAspect="1" noChangeArrowheads="1"/>
          </p:cNvPicPr>
          <p:nvPr/>
        </p:nvPicPr>
        <p:blipFill>
          <a:blip r:embed="rId4" cstate="print"/>
          <a:srcRect/>
          <a:stretch>
            <a:fillRect/>
          </a:stretch>
        </p:blipFill>
        <p:spPr bwMode="auto">
          <a:xfrm>
            <a:off x="6446197" y="3050251"/>
            <a:ext cx="4171950" cy="3000376"/>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txBox="1">
            <a:spLocks noChangeArrowheads="1"/>
          </p:cNvSpPr>
          <p:nvPr/>
        </p:nvSpPr>
        <p:spPr bwMode="auto">
          <a:xfrm>
            <a:off x="1214648" y="1203177"/>
            <a:ext cx="10645255"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r>
              <a:rPr lang="zh-CN" altLang="en-US" sz="2400" dirty="0" smtClean="0">
                <a:solidFill>
                  <a:schemeClr val="tx1"/>
                </a:solidFill>
                <a:effectLst/>
              </a:rPr>
              <a:t>土是由固体颗粒、水和气体三部分组成的，即由固相、液相和气相组成。</a:t>
            </a:r>
            <a:endParaRPr lang="en-US" altLang="ko-KR" sz="24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6" name="组合 44"/>
          <p:cNvGrpSpPr/>
          <p:nvPr/>
        </p:nvGrpSpPr>
        <p:grpSpPr>
          <a:xfrm>
            <a:off x="432179" y="434454"/>
            <a:ext cx="11327642" cy="725606"/>
            <a:chOff x="464024" y="434454"/>
            <a:chExt cx="11327642" cy="725606"/>
          </a:xfrm>
        </p:grpSpPr>
        <p:grpSp>
          <p:nvGrpSpPr>
            <p:cNvPr id="7"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2954655" cy="646331"/>
            </a:xfrm>
            <a:prstGeom prst="rect">
              <a:avLst/>
            </a:prstGeom>
          </p:spPr>
          <p:txBody>
            <a:bodyPr wrap="none">
              <a:spAutoFit/>
            </a:bodyPr>
            <a:lstStyle/>
            <a:p>
              <a:pPr>
                <a:spcAft>
                  <a:spcPts val="0"/>
                </a:spcAft>
                <a:tabLst>
                  <a:tab pos="2222500" algn="l"/>
                  <a:tab pos="3667125" algn="l"/>
                </a:tabLst>
              </a:pPr>
              <a:r>
                <a:rPr lang="zh-CN" altLang="en-US" sz="3600" dirty="0" smtClean="0"/>
                <a:t>一、土的组成</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1311320" y="3558976"/>
            <a:ext cx="1107996" cy="369332"/>
          </a:xfrm>
          <a:prstGeom prst="rect">
            <a:avLst/>
          </a:prstGeom>
        </p:spPr>
        <p:style>
          <a:lnRef idx="3">
            <a:schemeClr val="lt1"/>
          </a:lnRef>
          <a:fillRef idx="1">
            <a:schemeClr val="accent1"/>
          </a:fillRef>
          <a:effectRef idx="1">
            <a:schemeClr val="accent1"/>
          </a:effectRef>
          <a:fontRef idx="minor">
            <a:schemeClr val="lt1"/>
          </a:fontRef>
        </p:style>
        <p:txBody>
          <a:bodyPr wrap="none">
            <a:spAutoFit/>
          </a:bodyPr>
          <a:lstStyle/>
          <a:p>
            <a:r>
              <a:rPr lang="zh-CN" altLang="en-US" dirty="0" smtClean="0"/>
              <a:t>土的组成</a:t>
            </a:r>
            <a:endParaRPr lang="zh-CN" altLang="en-US" dirty="0"/>
          </a:p>
        </p:txBody>
      </p:sp>
      <p:sp>
        <p:nvSpPr>
          <p:cNvPr id="37" name="左大括号 36"/>
          <p:cNvSpPr/>
          <p:nvPr/>
        </p:nvSpPr>
        <p:spPr>
          <a:xfrm>
            <a:off x="2470369" y="1843192"/>
            <a:ext cx="504968" cy="387596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矩形 37"/>
          <p:cNvSpPr/>
          <p:nvPr/>
        </p:nvSpPr>
        <p:spPr>
          <a:xfrm>
            <a:off x="2917881" y="2180552"/>
            <a:ext cx="2262158" cy="369332"/>
          </a:xfrm>
          <a:prstGeom prst="rect">
            <a:avLst/>
          </a:prstGeom>
        </p:spPr>
        <p:txBody>
          <a:bodyPr wrap="none">
            <a:spAutoFit/>
          </a:bodyPr>
          <a:lstStyle/>
          <a:p>
            <a:r>
              <a:rPr lang="zh-CN" altLang="en-US" dirty="0" smtClean="0"/>
              <a:t>（一）土的固体颗粒</a:t>
            </a:r>
            <a:endParaRPr lang="zh-CN" altLang="en-US" dirty="0"/>
          </a:p>
        </p:txBody>
      </p:sp>
      <p:sp>
        <p:nvSpPr>
          <p:cNvPr id="39" name="矩形 38"/>
          <p:cNvSpPr/>
          <p:nvPr/>
        </p:nvSpPr>
        <p:spPr>
          <a:xfrm>
            <a:off x="2849642" y="3572624"/>
            <a:ext cx="2262158" cy="369332"/>
          </a:xfrm>
          <a:prstGeom prst="rect">
            <a:avLst/>
          </a:prstGeom>
        </p:spPr>
        <p:txBody>
          <a:bodyPr wrap="none">
            <a:spAutoFit/>
          </a:bodyPr>
          <a:lstStyle/>
          <a:p>
            <a:r>
              <a:rPr lang="zh-CN" altLang="en-US" dirty="0" smtClean="0"/>
              <a:t>（二）土中的水和气</a:t>
            </a:r>
            <a:endParaRPr lang="zh-CN" altLang="en-US" dirty="0"/>
          </a:p>
        </p:txBody>
      </p:sp>
      <p:sp>
        <p:nvSpPr>
          <p:cNvPr id="40" name="矩形 39"/>
          <p:cNvSpPr/>
          <p:nvPr/>
        </p:nvSpPr>
        <p:spPr>
          <a:xfrm>
            <a:off x="2952591" y="5469664"/>
            <a:ext cx="2492990" cy="369332"/>
          </a:xfrm>
          <a:prstGeom prst="rect">
            <a:avLst/>
          </a:prstGeom>
        </p:spPr>
        <p:txBody>
          <a:bodyPr wrap="none">
            <a:spAutoFit/>
          </a:bodyPr>
          <a:lstStyle/>
          <a:p>
            <a:r>
              <a:rPr lang="zh-CN" altLang="en-US" dirty="0" smtClean="0"/>
              <a:t>（三）土的结构和构造</a:t>
            </a:r>
            <a:endParaRPr lang="zh-CN" altLang="en-US" dirty="0"/>
          </a:p>
        </p:txBody>
      </p:sp>
      <p:sp>
        <p:nvSpPr>
          <p:cNvPr id="41" name="矩形 40"/>
          <p:cNvSpPr/>
          <p:nvPr/>
        </p:nvSpPr>
        <p:spPr>
          <a:xfrm>
            <a:off x="5634209" y="1757471"/>
            <a:ext cx="1797287" cy="369332"/>
          </a:xfrm>
          <a:prstGeom prst="rect">
            <a:avLst/>
          </a:prstGeom>
        </p:spPr>
        <p:txBody>
          <a:bodyPr wrap="none">
            <a:spAutoFit/>
          </a:bodyPr>
          <a:lstStyle/>
          <a:p>
            <a:r>
              <a:rPr lang="en-US" altLang="zh-CN" dirty="0" smtClean="0"/>
              <a:t>1. </a:t>
            </a:r>
            <a:r>
              <a:rPr lang="zh-CN" altLang="en-US" dirty="0" smtClean="0"/>
              <a:t>土的颗粒级配</a:t>
            </a:r>
            <a:endParaRPr lang="zh-CN" altLang="en-US" dirty="0"/>
          </a:p>
        </p:txBody>
      </p:sp>
      <p:sp>
        <p:nvSpPr>
          <p:cNvPr id="43" name="左大括号 42"/>
          <p:cNvSpPr/>
          <p:nvPr/>
        </p:nvSpPr>
        <p:spPr>
          <a:xfrm>
            <a:off x="5186273" y="1938725"/>
            <a:ext cx="409434" cy="81886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矩形 44"/>
          <p:cNvSpPr/>
          <p:nvPr/>
        </p:nvSpPr>
        <p:spPr>
          <a:xfrm>
            <a:off x="5614327" y="2439860"/>
            <a:ext cx="2028119" cy="369332"/>
          </a:xfrm>
          <a:prstGeom prst="rect">
            <a:avLst/>
          </a:prstGeom>
        </p:spPr>
        <p:txBody>
          <a:bodyPr wrap="none">
            <a:spAutoFit/>
          </a:bodyPr>
          <a:lstStyle/>
          <a:p>
            <a:r>
              <a:rPr lang="en-US" altLang="zh-CN" dirty="0" smtClean="0"/>
              <a:t>2. </a:t>
            </a:r>
            <a:r>
              <a:rPr lang="zh-CN" altLang="en-US" dirty="0" smtClean="0"/>
              <a:t>土粒的矿物成分</a:t>
            </a:r>
            <a:endParaRPr lang="zh-CN" altLang="en-US" dirty="0"/>
          </a:p>
        </p:txBody>
      </p:sp>
      <p:sp>
        <p:nvSpPr>
          <p:cNvPr id="46" name="矩形 45"/>
          <p:cNvSpPr/>
          <p:nvPr/>
        </p:nvSpPr>
        <p:spPr>
          <a:xfrm>
            <a:off x="5584673" y="3149544"/>
            <a:ext cx="1104790" cy="369332"/>
          </a:xfrm>
          <a:prstGeom prst="rect">
            <a:avLst/>
          </a:prstGeom>
        </p:spPr>
        <p:txBody>
          <a:bodyPr wrap="none">
            <a:spAutoFit/>
          </a:bodyPr>
          <a:lstStyle/>
          <a:p>
            <a:r>
              <a:rPr lang="en-US" altLang="zh-CN" dirty="0" smtClean="0"/>
              <a:t>1. </a:t>
            </a:r>
            <a:r>
              <a:rPr lang="zh-CN" altLang="en-US" dirty="0" smtClean="0"/>
              <a:t>土中水</a:t>
            </a:r>
            <a:endParaRPr lang="zh-CN" altLang="en-US" dirty="0"/>
          </a:p>
        </p:txBody>
      </p:sp>
      <p:sp>
        <p:nvSpPr>
          <p:cNvPr id="51" name="左大括号 50"/>
          <p:cNvSpPr/>
          <p:nvPr/>
        </p:nvSpPr>
        <p:spPr>
          <a:xfrm>
            <a:off x="5158977" y="3221615"/>
            <a:ext cx="382138" cy="10918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矩形 51"/>
          <p:cNvSpPr/>
          <p:nvPr/>
        </p:nvSpPr>
        <p:spPr>
          <a:xfrm>
            <a:off x="5639264" y="4118535"/>
            <a:ext cx="1104790" cy="369332"/>
          </a:xfrm>
          <a:prstGeom prst="rect">
            <a:avLst/>
          </a:prstGeom>
        </p:spPr>
        <p:txBody>
          <a:bodyPr wrap="none">
            <a:spAutoFit/>
          </a:bodyPr>
          <a:lstStyle/>
          <a:p>
            <a:r>
              <a:rPr lang="en-US" altLang="zh-CN" dirty="0" smtClean="0"/>
              <a:t>2. </a:t>
            </a:r>
            <a:r>
              <a:rPr lang="zh-CN" altLang="en-US" dirty="0" smtClean="0"/>
              <a:t>土中气</a:t>
            </a:r>
            <a:endParaRPr lang="zh-CN" altLang="en-US" dirty="0"/>
          </a:p>
        </p:txBody>
      </p:sp>
      <p:sp>
        <p:nvSpPr>
          <p:cNvPr id="53" name="矩形 52"/>
          <p:cNvSpPr/>
          <p:nvPr/>
        </p:nvSpPr>
        <p:spPr>
          <a:xfrm>
            <a:off x="5755860" y="4732684"/>
            <a:ext cx="1335622" cy="369332"/>
          </a:xfrm>
          <a:prstGeom prst="rect">
            <a:avLst/>
          </a:prstGeom>
        </p:spPr>
        <p:txBody>
          <a:bodyPr wrap="none">
            <a:spAutoFit/>
          </a:bodyPr>
          <a:lstStyle/>
          <a:p>
            <a:r>
              <a:rPr lang="en-US" altLang="zh-CN" dirty="0" smtClean="0"/>
              <a:t>1. </a:t>
            </a:r>
            <a:r>
              <a:rPr lang="zh-CN" altLang="en-US" dirty="0" smtClean="0"/>
              <a:t>单粒结构</a:t>
            </a:r>
            <a:endParaRPr lang="zh-CN" altLang="en-US" dirty="0"/>
          </a:p>
        </p:txBody>
      </p:sp>
      <p:sp>
        <p:nvSpPr>
          <p:cNvPr id="54" name="矩形 53"/>
          <p:cNvSpPr/>
          <p:nvPr/>
        </p:nvSpPr>
        <p:spPr>
          <a:xfrm>
            <a:off x="5742212" y="5483311"/>
            <a:ext cx="1335622" cy="369332"/>
          </a:xfrm>
          <a:prstGeom prst="rect">
            <a:avLst/>
          </a:prstGeom>
        </p:spPr>
        <p:txBody>
          <a:bodyPr wrap="none">
            <a:spAutoFit/>
          </a:bodyPr>
          <a:lstStyle/>
          <a:p>
            <a:r>
              <a:rPr lang="en-US" altLang="zh-CN" dirty="0" smtClean="0"/>
              <a:t>2. </a:t>
            </a:r>
            <a:r>
              <a:rPr lang="zh-CN" altLang="en-US" dirty="0" smtClean="0"/>
              <a:t>蜂窝结构</a:t>
            </a:r>
            <a:endParaRPr lang="zh-CN" altLang="en-US" dirty="0"/>
          </a:p>
        </p:txBody>
      </p:sp>
      <p:sp>
        <p:nvSpPr>
          <p:cNvPr id="55" name="矩形 54"/>
          <p:cNvSpPr/>
          <p:nvPr/>
        </p:nvSpPr>
        <p:spPr>
          <a:xfrm>
            <a:off x="5755860" y="6056516"/>
            <a:ext cx="1335622" cy="369332"/>
          </a:xfrm>
          <a:prstGeom prst="rect">
            <a:avLst/>
          </a:prstGeom>
        </p:spPr>
        <p:txBody>
          <a:bodyPr wrap="none">
            <a:spAutoFit/>
          </a:bodyPr>
          <a:lstStyle/>
          <a:p>
            <a:r>
              <a:rPr lang="en-US" altLang="zh-CN" dirty="0" smtClean="0"/>
              <a:t>3. </a:t>
            </a:r>
            <a:r>
              <a:rPr lang="zh-CN" altLang="en-US" dirty="0" smtClean="0"/>
              <a:t>絮状结构</a:t>
            </a:r>
            <a:endParaRPr lang="zh-CN" altLang="en-US" dirty="0"/>
          </a:p>
        </p:txBody>
      </p:sp>
      <p:sp>
        <p:nvSpPr>
          <p:cNvPr id="56" name="左大括号 55"/>
          <p:cNvSpPr/>
          <p:nvPr/>
        </p:nvSpPr>
        <p:spPr>
          <a:xfrm>
            <a:off x="5309103" y="4900290"/>
            <a:ext cx="382137" cy="154219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7" name="矩形 56"/>
          <p:cNvSpPr/>
          <p:nvPr/>
        </p:nvSpPr>
        <p:spPr>
          <a:xfrm>
            <a:off x="7589290" y="2849293"/>
            <a:ext cx="877163" cy="369332"/>
          </a:xfrm>
          <a:prstGeom prst="rect">
            <a:avLst/>
          </a:prstGeom>
        </p:spPr>
        <p:txBody>
          <a:bodyPr wrap="none">
            <a:spAutoFit/>
          </a:bodyPr>
          <a:lstStyle/>
          <a:p>
            <a:r>
              <a:rPr lang="zh-CN" altLang="en-US" dirty="0" smtClean="0"/>
              <a:t>结合水</a:t>
            </a:r>
            <a:endParaRPr lang="zh-CN" altLang="en-US" dirty="0"/>
          </a:p>
        </p:txBody>
      </p:sp>
      <p:sp>
        <p:nvSpPr>
          <p:cNvPr id="59" name="左大括号 58"/>
          <p:cNvSpPr/>
          <p:nvPr/>
        </p:nvSpPr>
        <p:spPr>
          <a:xfrm>
            <a:off x="7151552" y="2894069"/>
            <a:ext cx="354842" cy="95534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0" name="矩形 59"/>
          <p:cNvSpPr/>
          <p:nvPr/>
        </p:nvSpPr>
        <p:spPr>
          <a:xfrm>
            <a:off x="7589290" y="3477090"/>
            <a:ext cx="877163" cy="369332"/>
          </a:xfrm>
          <a:prstGeom prst="rect">
            <a:avLst/>
          </a:prstGeom>
        </p:spPr>
        <p:txBody>
          <a:bodyPr wrap="none">
            <a:spAutoFit/>
          </a:bodyPr>
          <a:lstStyle/>
          <a:p>
            <a:r>
              <a:rPr lang="zh-CN" altLang="en-US" dirty="0" smtClean="0"/>
              <a:t>自由水</a:t>
            </a:r>
            <a:endParaRPr lang="zh-CN" altLang="en-US" dirty="0"/>
          </a:p>
        </p:txBody>
      </p:sp>
      <p:sp>
        <p:nvSpPr>
          <p:cNvPr id="61" name="矩形 60"/>
          <p:cNvSpPr/>
          <p:nvPr/>
        </p:nvSpPr>
        <p:spPr>
          <a:xfrm>
            <a:off x="8987596" y="3149543"/>
            <a:ext cx="877163" cy="369332"/>
          </a:xfrm>
          <a:prstGeom prst="rect">
            <a:avLst/>
          </a:prstGeom>
        </p:spPr>
        <p:txBody>
          <a:bodyPr wrap="none">
            <a:spAutoFit/>
          </a:bodyPr>
          <a:lstStyle/>
          <a:p>
            <a:r>
              <a:rPr lang="zh-CN" altLang="en-US" dirty="0" smtClean="0"/>
              <a:t>重力水</a:t>
            </a:r>
            <a:endParaRPr lang="zh-CN" altLang="en-US" dirty="0"/>
          </a:p>
        </p:txBody>
      </p:sp>
      <p:sp>
        <p:nvSpPr>
          <p:cNvPr id="62" name="左大括号 61"/>
          <p:cNvSpPr/>
          <p:nvPr/>
        </p:nvSpPr>
        <p:spPr>
          <a:xfrm>
            <a:off x="8461736" y="3194320"/>
            <a:ext cx="382138" cy="99628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3" name="矩形 62"/>
          <p:cNvSpPr/>
          <p:nvPr/>
        </p:nvSpPr>
        <p:spPr>
          <a:xfrm>
            <a:off x="9001244" y="3886523"/>
            <a:ext cx="877163" cy="369332"/>
          </a:xfrm>
          <a:prstGeom prst="rect">
            <a:avLst/>
          </a:prstGeom>
        </p:spPr>
        <p:txBody>
          <a:bodyPr wrap="none">
            <a:spAutoFit/>
          </a:bodyPr>
          <a:lstStyle/>
          <a:p>
            <a:r>
              <a:rPr lang="zh-CN" altLang="en-US" dirty="0" smtClean="0"/>
              <a:t>毛细水</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744568" y="1552253"/>
            <a:ext cx="6269841" cy="438582"/>
            <a:chOff x="1692322" y="2265757"/>
            <a:chExt cx="4204563" cy="438582"/>
          </a:xfrm>
        </p:grpSpPr>
        <p:sp>
          <p:nvSpPr>
            <p:cNvPr id="25" name="矩形 24"/>
            <p:cNvSpPr/>
            <p:nvPr/>
          </p:nvSpPr>
          <p:spPr>
            <a:xfrm>
              <a:off x="2326677" y="2265757"/>
              <a:ext cx="3570208" cy="438582"/>
            </a:xfrm>
            <a:prstGeom prst="rect">
              <a:avLst/>
            </a:prstGeom>
            <a:solidFill>
              <a:srgbClr val="C00000"/>
            </a:solidFill>
            <a:effectLst>
              <a:outerShdw blurRad="50800" dist="38100" dir="2700000" algn="tl" rotWithShape="0">
                <a:prstClr val="black">
                  <a:alpha val="40000"/>
                </a:prstClr>
              </a:outerShdw>
            </a:effectLst>
          </p:spPr>
          <p:txBody>
            <a:bodyPr wrap="square">
              <a:spAutoFit/>
            </a:bodyPr>
            <a:lstStyle/>
            <a:p>
              <a:pPr>
                <a:lnSpc>
                  <a:spcPts val="2700"/>
                </a:lnSpc>
                <a:spcAft>
                  <a:spcPts val="0"/>
                </a:spcAft>
                <a:tabLst>
                  <a:tab pos="2222500" algn="l"/>
                  <a:tab pos="3667125" algn="l"/>
                </a:tabLst>
              </a:pPr>
              <a:r>
                <a:rPr lang="zh-CN" altLang="en-US" sz="2400" dirty="0" smtClean="0">
                  <a:solidFill>
                    <a:schemeClr val="bg1"/>
                  </a:solidFill>
                </a:rPr>
                <a:t>学习任务</a:t>
              </a:r>
              <a:r>
                <a:rPr lang="en-US" altLang="zh-CN" sz="2400" dirty="0" smtClean="0">
                  <a:solidFill>
                    <a:schemeClr val="bg1"/>
                  </a:solidFill>
                </a:rPr>
                <a:t>1 </a:t>
              </a:r>
              <a:r>
                <a:rPr lang="zh-CN" altLang="en-US" sz="2400" dirty="0" smtClean="0">
                  <a:solidFill>
                    <a:schemeClr val="bg1"/>
                  </a:solidFill>
                </a:rPr>
                <a:t>｜认识建筑场地</a:t>
              </a:r>
              <a:endParaRPr lang="zh-CN" altLang="zh-CN" sz="2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692322" y="2266203"/>
              <a:ext cx="464024" cy="43769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a:latin typeface="Century Gothic" panose="020B0502020202020204" pitchFamily="34" charset="0"/>
                  <a:ea typeface="微软雅黑" panose="020B0503020204020204" pitchFamily="34" charset="-122"/>
                  <a:sym typeface="Century Gothic" panose="020B0502020202020204" pitchFamily="34" charset="0"/>
                </a:rPr>
                <a:t>1</a:t>
              </a:r>
              <a:endParaRPr lang="zh-CN" altLang="en-US" sz="25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14" name="组合 13"/>
          <p:cNvGrpSpPr/>
          <p:nvPr/>
        </p:nvGrpSpPr>
        <p:grpSpPr>
          <a:xfrm>
            <a:off x="2756770" y="2443211"/>
            <a:ext cx="6187953" cy="438582"/>
            <a:chOff x="1692322" y="2817672"/>
            <a:chExt cx="4204563" cy="438582"/>
          </a:xfrm>
        </p:grpSpPr>
        <p:sp>
          <p:nvSpPr>
            <p:cNvPr id="27" name="矩形 26"/>
            <p:cNvSpPr/>
            <p:nvPr/>
          </p:nvSpPr>
          <p:spPr>
            <a:xfrm>
              <a:off x="2326677" y="2817672"/>
              <a:ext cx="3570208" cy="438582"/>
            </a:xfrm>
            <a:prstGeom prst="rect">
              <a:avLst/>
            </a:prstGeom>
            <a:solidFill>
              <a:srgbClr val="C00000"/>
            </a:solidFill>
            <a:effectLst>
              <a:outerShdw blurRad="50800" dist="38100" dir="2700000" algn="tl" rotWithShape="0">
                <a:prstClr val="black">
                  <a:alpha val="40000"/>
                </a:prstClr>
              </a:outerShdw>
            </a:effectLst>
          </p:spPr>
          <p:txBody>
            <a:bodyPr wrap="square">
              <a:spAutoFit/>
            </a:bodyPr>
            <a:lstStyle/>
            <a:p>
              <a:pPr>
                <a:lnSpc>
                  <a:spcPts val="2700"/>
                </a:lnSpc>
                <a:spcAft>
                  <a:spcPts val="0"/>
                </a:spcAft>
                <a:tabLst>
                  <a:tab pos="2222500" algn="l"/>
                  <a:tab pos="3667125" algn="l"/>
                </a:tabLst>
              </a:pPr>
              <a:r>
                <a:rPr lang="zh-CN" altLang="en-US" sz="2400" dirty="0" smtClean="0">
                  <a:solidFill>
                    <a:schemeClr val="bg1"/>
                  </a:solidFill>
                </a:rPr>
                <a:t>学习任务</a:t>
              </a:r>
              <a:r>
                <a:rPr lang="en-US" altLang="zh-CN" sz="2400" dirty="0" smtClean="0">
                  <a:solidFill>
                    <a:schemeClr val="bg1"/>
                  </a:solidFill>
                </a:rPr>
                <a:t>2 </a:t>
              </a:r>
              <a:r>
                <a:rPr lang="zh-CN" altLang="en-US" sz="2400" dirty="0" smtClean="0">
                  <a:solidFill>
                    <a:schemeClr val="bg1"/>
                  </a:solidFill>
                </a:rPr>
                <a:t>｜认识地基土</a:t>
              </a:r>
              <a:endParaRPr lang="zh-CN" altLang="zh-CN" sz="2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7" name="矩形 56"/>
            <p:cNvSpPr/>
            <p:nvPr/>
          </p:nvSpPr>
          <p:spPr>
            <a:xfrm>
              <a:off x="1692322" y="2818118"/>
              <a:ext cx="464024" cy="43769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a:latin typeface="Century Gothic" panose="020B0502020202020204" pitchFamily="34" charset="0"/>
                  <a:ea typeface="微软雅黑" panose="020B0503020204020204" pitchFamily="34" charset="-122"/>
                  <a:sym typeface="Century Gothic" panose="020B0502020202020204" pitchFamily="34" charset="0"/>
                </a:rPr>
                <a:t>2</a:t>
              </a:r>
              <a:endParaRPr lang="zh-CN" altLang="en-US" sz="25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pic>
        <p:nvPicPr>
          <p:cNvPr id="64" name="Picture 1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flipH="1">
            <a:off x="296187" y="6041426"/>
            <a:ext cx="1314247" cy="786178"/>
          </a:xfrm>
          <a:prstGeom prst="rect">
            <a:avLst/>
          </a:prstGeom>
          <a:effectLst>
            <a:outerShdw blurRad="50800" dist="63500" dir="2700000" sx="99000" sy="99000" algn="tl" rotWithShape="0">
              <a:prstClr val="black">
                <a:alpha val="30000"/>
              </a:prstClr>
            </a:outerShdw>
          </a:effectLst>
        </p:spPr>
      </p:pic>
      <p:sp>
        <p:nvSpPr>
          <p:cNvPr id="23" name="矩形 22"/>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1" name="矩形 20"/>
          <p:cNvSpPr/>
          <p:nvPr/>
        </p:nvSpPr>
        <p:spPr>
          <a:xfrm>
            <a:off x="2412943" y="538068"/>
            <a:ext cx="7366119" cy="707886"/>
          </a:xfrm>
          <a:prstGeom prst="rect">
            <a:avLst/>
          </a:prstGeom>
        </p:spPr>
        <p:txBody>
          <a:bodyPr wrap="none">
            <a:spAutoFit/>
          </a:bodyPr>
          <a:lstStyle/>
          <a:p>
            <a:pPr algn="ctr"/>
            <a:r>
              <a:rPr lang="zh-CN" altLang="en-US" sz="4000" b="1" dirty="0" smtClean="0"/>
              <a:t>单元二　识读岩土工程勘察报告</a:t>
            </a:r>
            <a:endParaRPr lang="ko-KR" altLang="en-US" sz="4000" b="1" dirty="0">
              <a:solidFill>
                <a:srgbClr val="C00000"/>
              </a:solidFill>
              <a:latin typeface="Century Gothic" panose="020B0502020202020204" pitchFamily="34" charset="0"/>
              <a:cs typeface="+mn-ea"/>
              <a:sym typeface="Century Gothic" panose="020B0502020202020204" pitchFamily="34" charset="0"/>
            </a:endParaRPr>
          </a:p>
        </p:txBody>
      </p:sp>
      <p:grpSp>
        <p:nvGrpSpPr>
          <p:cNvPr id="78" name="组合 77"/>
          <p:cNvGrpSpPr/>
          <p:nvPr/>
        </p:nvGrpSpPr>
        <p:grpSpPr>
          <a:xfrm>
            <a:off x="0" y="542076"/>
            <a:ext cx="12192000" cy="672574"/>
            <a:chOff x="0" y="555724"/>
            <a:chExt cx="12192000" cy="672574"/>
          </a:xfrm>
        </p:grpSpPr>
        <p:cxnSp>
          <p:nvCxnSpPr>
            <p:cNvPr id="73" name="直接连接符 72"/>
            <p:cNvCxnSpPr>
              <a:stCxn id="76" idx="3"/>
            </p:cNvCxnSpPr>
            <p:nvPr/>
          </p:nvCxnSpPr>
          <p:spPr>
            <a:xfrm>
              <a:off x="9648966" y="892011"/>
              <a:ext cx="254303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76" idx="1"/>
            </p:cNvCxnSpPr>
            <p:nvPr/>
          </p:nvCxnSpPr>
          <p:spPr>
            <a:xfrm>
              <a:off x="0" y="892011"/>
              <a:ext cx="216999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2169993" y="555724"/>
              <a:ext cx="7478973" cy="67257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15" name="组合 14"/>
          <p:cNvGrpSpPr/>
          <p:nvPr/>
        </p:nvGrpSpPr>
        <p:grpSpPr>
          <a:xfrm>
            <a:off x="2744568" y="3385295"/>
            <a:ext cx="6245437" cy="438582"/>
            <a:chOff x="1692322" y="2817672"/>
            <a:chExt cx="4204563" cy="438582"/>
          </a:xfrm>
        </p:grpSpPr>
        <p:sp>
          <p:nvSpPr>
            <p:cNvPr id="16" name="矩形 15"/>
            <p:cNvSpPr/>
            <p:nvPr/>
          </p:nvSpPr>
          <p:spPr>
            <a:xfrm>
              <a:off x="2326677" y="2817672"/>
              <a:ext cx="3570208" cy="438582"/>
            </a:xfrm>
            <a:prstGeom prst="rect">
              <a:avLst/>
            </a:prstGeom>
            <a:solidFill>
              <a:srgbClr val="C00000"/>
            </a:solidFill>
            <a:effectLst>
              <a:outerShdw blurRad="50800" dist="38100" dir="2700000" algn="tl" rotWithShape="0">
                <a:prstClr val="black">
                  <a:alpha val="40000"/>
                </a:prstClr>
              </a:outerShdw>
            </a:effectLst>
          </p:spPr>
          <p:txBody>
            <a:bodyPr wrap="square">
              <a:spAutoFit/>
            </a:bodyPr>
            <a:lstStyle/>
            <a:p>
              <a:pPr>
                <a:lnSpc>
                  <a:spcPts val="2700"/>
                </a:lnSpc>
                <a:spcAft>
                  <a:spcPts val="0"/>
                </a:spcAft>
                <a:tabLst>
                  <a:tab pos="2222500" algn="l"/>
                  <a:tab pos="3667125" algn="l"/>
                </a:tabLst>
              </a:pPr>
              <a:r>
                <a:rPr lang="zh-CN" altLang="en-US" sz="2400" dirty="0" smtClean="0">
                  <a:solidFill>
                    <a:schemeClr val="bg1"/>
                  </a:solidFill>
                </a:rPr>
                <a:t>学习任务</a:t>
              </a:r>
              <a:r>
                <a:rPr lang="en-US" altLang="zh-CN" sz="2400" dirty="0" smtClean="0">
                  <a:solidFill>
                    <a:schemeClr val="bg1"/>
                  </a:solidFill>
                </a:rPr>
                <a:t>3</a:t>
              </a:r>
              <a:r>
                <a:rPr lang="zh-CN" altLang="en-US" sz="2400" dirty="0" smtClean="0">
                  <a:solidFill>
                    <a:schemeClr val="bg1"/>
                  </a:solidFill>
                </a:rPr>
                <a:t>　测定地基土的性质指标</a:t>
              </a:r>
              <a:endParaRPr lang="zh-CN" altLang="zh-CN" sz="2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矩形 16"/>
            <p:cNvSpPr/>
            <p:nvPr/>
          </p:nvSpPr>
          <p:spPr>
            <a:xfrm>
              <a:off x="1692322" y="2818118"/>
              <a:ext cx="464024" cy="43769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smtClean="0">
                  <a:latin typeface="Century Gothic" panose="020B0502020202020204" pitchFamily="34" charset="0"/>
                  <a:ea typeface="微软雅黑" panose="020B0503020204020204" pitchFamily="34" charset="-122"/>
                  <a:sym typeface="Century Gothic" panose="020B0502020202020204" pitchFamily="34" charset="0"/>
                </a:rPr>
                <a:t>3</a:t>
              </a:r>
              <a:endParaRPr lang="zh-CN" altLang="en-US" sz="25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18" name="组合 17"/>
          <p:cNvGrpSpPr/>
          <p:nvPr/>
        </p:nvGrpSpPr>
        <p:grpSpPr>
          <a:xfrm>
            <a:off x="2744568" y="4327379"/>
            <a:ext cx="6243135" cy="438582"/>
            <a:chOff x="1692322" y="2817673"/>
            <a:chExt cx="4204562" cy="438582"/>
          </a:xfrm>
        </p:grpSpPr>
        <p:sp>
          <p:nvSpPr>
            <p:cNvPr id="19" name="矩形 18"/>
            <p:cNvSpPr/>
            <p:nvPr/>
          </p:nvSpPr>
          <p:spPr>
            <a:xfrm>
              <a:off x="2326677" y="2817673"/>
              <a:ext cx="3570207" cy="438582"/>
            </a:xfrm>
            <a:prstGeom prst="rect">
              <a:avLst/>
            </a:prstGeom>
            <a:solidFill>
              <a:srgbClr val="C00000"/>
            </a:solidFill>
            <a:effectLst>
              <a:outerShdw blurRad="50800" dist="38100" dir="2700000" algn="tl" rotWithShape="0">
                <a:prstClr val="black">
                  <a:alpha val="40000"/>
                </a:prstClr>
              </a:outerShdw>
            </a:effectLst>
          </p:spPr>
          <p:txBody>
            <a:bodyPr wrap="square">
              <a:spAutoFit/>
            </a:bodyPr>
            <a:lstStyle/>
            <a:p>
              <a:pPr>
                <a:lnSpc>
                  <a:spcPts val="2700"/>
                </a:lnSpc>
                <a:spcAft>
                  <a:spcPts val="0"/>
                </a:spcAft>
                <a:tabLst>
                  <a:tab pos="2222500" algn="l"/>
                  <a:tab pos="3667125" algn="l"/>
                </a:tabLst>
              </a:pPr>
              <a:r>
                <a:rPr lang="zh-CN" altLang="en-US" sz="2400" dirty="0" smtClean="0">
                  <a:solidFill>
                    <a:schemeClr val="bg1"/>
                  </a:solidFill>
                </a:rPr>
                <a:t>学习任务</a:t>
              </a:r>
              <a:r>
                <a:rPr lang="en-US" altLang="zh-CN" sz="2400" dirty="0" smtClean="0">
                  <a:solidFill>
                    <a:schemeClr val="bg1"/>
                  </a:solidFill>
                </a:rPr>
                <a:t>4</a:t>
              </a:r>
              <a:r>
                <a:rPr lang="zh-CN" altLang="en-US" sz="2400" dirty="0" smtClean="0">
                  <a:solidFill>
                    <a:schemeClr val="bg1"/>
                  </a:solidFill>
                </a:rPr>
                <a:t>　识读岩土工程勘察报告</a:t>
              </a:r>
              <a:endParaRPr lang="zh-CN" altLang="zh-CN" sz="2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0" name="矩形 19"/>
            <p:cNvSpPr/>
            <p:nvPr/>
          </p:nvSpPr>
          <p:spPr>
            <a:xfrm>
              <a:off x="1692322" y="2818118"/>
              <a:ext cx="464024" cy="43769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smtClean="0">
                  <a:latin typeface="Century Gothic" panose="020B0502020202020204" pitchFamily="34" charset="0"/>
                  <a:ea typeface="微软雅黑" panose="020B0503020204020204" pitchFamily="34" charset="-122"/>
                  <a:sym typeface="Century Gothic" panose="020B0502020202020204" pitchFamily="34" charset="0"/>
                </a:rPr>
                <a:t>4</a:t>
              </a:r>
              <a:endParaRPr lang="zh-CN" altLang="en-US" sz="25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15469 -0.00486 L 0.41381 0.00186 " pathEditMode="relative" rAng="0" ptsTypes="AA">
                                      <p:cBhvr>
                                        <p:cTn id="8" dur="2000" fill="hold"/>
                                        <p:tgtEl>
                                          <p:spTgt spid="64"/>
                                        </p:tgtEl>
                                        <p:attrNameLst>
                                          <p:attrName>ppt_x</p:attrName>
                                          <p:attrName>ppt_y</p:attrName>
                                        </p:attrNameLst>
                                      </p:cBhvr>
                                      <p:rCtr x="28424" y="324"/>
                                    </p:animMotion>
                                  </p:childTnLst>
                                </p:cTn>
                              </p:par>
                            </p:childTnLst>
                          </p:cTn>
                        </p:par>
                        <p:par>
                          <p:cTn id="9" fill="hold">
                            <p:stCondLst>
                              <p:cond delay="0"/>
                            </p:stCondLst>
                            <p:childTnLst>
                              <p:par>
                                <p:cTn id="10" presetID="16" presetClass="entr" presetSubtype="21"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barn(inVertical)">
                                      <p:cBhvr>
                                        <p:cTn id="12" dur="500"/>
                                        <p:tgtEl>
                                          <p:spTgt spid="78"/>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childTnLst>
                          </p:cTn>
                        </p:par>
                        <p:par>
                          <p:cTn id="19" fill="hold">
                            <p:stCondLst>
                              <p:cond delay="1000"/>
                            </p:stCondLst>
                            <p:childTnLst>
                              <p:par>
                                <p:cTn id="20" presetID="1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p:tgtEl>
                                          <p:spTgt spid="12"/>
                                        </p:tgtEl>
                                        <p:attrNameLst>
                                          <p:attrName>ppt_y</p:attrName>
                                        </p:attrNameLst>
                                      </p:cBhvr>
                                      <p:tavLst>
                                        <p:tav tm="0">
                                          <p:val>
                                            <p:strVal val="#ppt_y+#ppt_h*1.125000"/>
                                          </p:val>
                                        </p:tav>
                                        <p:tav tm="100000">
                                          <p:val>
                                            <p:strVal val="#ppt_y"/>
                                          </p:val>
                                        </p:tav>
                                      </p:tavLst>
                                    </p:anim>
                                    <p:animEffect transition="in" filter="wipe(up)">
                                      <p:cBhvr>
                                        <p:cTn id="23" dur="500"/>
                                        <p:tgtEl>
                                          <p:spTgt spid="12"/>
                                        </p:tgtEl>
                                      </p:cBhvr>
                                    </p:animEffect>
                                  </p:childTnLst>
                                </p:cTn>
                              </p:par>
                            </p:childTnLst>
                          </p:cTn>
                        </p:par>
                        <p:par>
                          <p:cTn id="24" fill="hold">
                            <p:stCondLst>
                              <p:cond delay="1500"/>
                            </p:stCondLst>
                            <p:childTnLst>
                              <p:par>
                                <p:cTn id="25" presetID="12" presetClass="entr" presetSubtype="4"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up)">
                                      <p:cBhvr>
                                        <p:cTn id="28" dur="500"/>
                                        <p:tgtEl>
                                          <p:spTgt spid="14"/>
                                        </p:tgtEl>
                                      </p:cBhvr>
                                    </p:animEffect>
                                  </p:childTnLst>
                                </p:cTn>
                              </p:par>
                            </p:childTnLst>
                          </p:cTn>
                        </p:par>
                        <p:par>
                          <p:cTn id="29" fill="hold">
                            <p:stCondLst>
                              <p:cond delay="2000"/>
                            </p:stCondLst>
                            <p:childTnLst>
                              <p:par>
                                <p:cTn id="30" presetID="12" presetClass="entr" presetSubtype="4"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up)">
                                      <p:cBhvr>
                                        <p:cTn id="33" dur="500"/>
                                        <p:tgtEl>
                                          <p:spTgt spid="15"/>
                                        </p:tgtEl>
                                      </p:cBhvr>
                                    </p:animEffect>
                                  </p:childTnLst>
                                </p:cTn>
                              </p:par>
                            </p:childTnLst>
                          </p:cTn>
                        </p:par>
                        <p:par>
                          <p:cTn id="34" fill="hold">
                            <p:stCondLst>
                              <p:cond delay="2500"/>
                            </p:stCondLst>
                            <p:childTnLst>
                              <p:par>
                                <p:cTn id="35" presetID="12" presetClass="entr" presetSubtype="4"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77421" y="617747"/>
          <a:ext cx="11818962" cy="6116811"/>
        </p:xfrm>
        <a:graphic>
          <a:graphicData uri="http://schemas.openxmlformats.org/drawingml/2006/table">
            <a:tbl>
              <a:tblPr/>
              <a:tblGrid>
                <a:gridCol w="1082387"/>
                <a:gridCol w="1667224"/>
                <a:gridCol w="1667224"/>
                <a:gridCol w="3124954"/>
                <a:gridCol w="3124954"/>
                <a:gridCol w="1152219"/>
              </a:tblGrid>
              <a:tr h="367543">
                <a:tc>
                  <a:txBody>
                    <a:bodyPr/>
                    <a:lstStyle/>
                    <a:p>
                      <a:pPr algn="ctr" fontAlgn="ctr"/>
                      <a:r>
                        <a:rPr lang="zh-CN" altLang="en-US" sz="1600" b="0" i="0" u="none" strike="noStrike" dirty="0">
                          <a:solidFill>
                            <a:srgbClr val="000000"/>
                          </a:solidFill>
                          <a:latin typeface="宋体" panose="02010600030101010101" pitchFamily="2" charset="-122"/>
                        </a:rPr>
                        <a:t>粒组统称</a:t>
                      </a:r>
                      <a:endParaRPr lang="zh-CN" altLang="en-US" sz="1600" b="0" i="0" u="none" strike="noStrike" dirty="0">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latin typeface="宋体" panose="02010600030101010101" pitchFamily="2" charset="-122"/>
                        </a:rPr>
                        <a:t>粒组名称</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a:txBody>
                    <a:bodyPr/>
                    <a:lstStyle/>
                    <a:p>
                      <a:pPr algn="ctr" fontAlgn="ctr"/>
                      <a:r>
                        <a:rPr lang="zh-CN" altLang="en-US" sz="1600" b="0" i="0" u="none" strike="noStrike">
                          <a:solidFill>
                            <a:srgbClr val="000000"/>
                          </a:solidFill>
                          <a:latin typeface="宋体" panose="02010600030101010101" pitchFamily="2" charset="-122"/>
                        </a:rPr>
                        <a:t>粒径范围</a:t>
                      </a:r>
                      <a:r>
                        <a:rPr lang="en-US" altLang="zh-CN" sz="1600" b="0" i="0" u="none" strike="noStrike">
                          <a:solidFill>
                            <a:srgbClr val="000000"/>
                          </a:solidFill>
                          <a:latin typeface="宋体" panose="02010600030101010101" pitchFamily="2" charset="-122"/>
                        </a:rPr>
                        <a:t>(</a:t>
                      </a:r>
                      <a:r>
                        <a:rPr lang="en-US" sz="1600" b="0" i="0" u="none" strike="noStrike">
                          <a:solidFill>
                            <a:srgbClr val="000000"/>
                          </a:solidFill>
                          <a:latin typeface="宋体" panose="02010600030101010101" pitchFamily="2" charset="-122"/>
                        </a:rPr>
                        <a:t>mm)</a:t>
                      </a:r>
                      <a:endParaRPr 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主要特征</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分析方法</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1400">
                <a:tc rowSpan="2">
                  <a:txBody>
                    <a:bodyPr/>
                    <a:lstStyle/>
                    <a:p>
                      <a:pPr algn="ctr" fontAlgn="ctr"/>
                      <a:r>
                        <a:rPr lang="zh-CN" altLang="en-US" sz="1600" b="0" i="0" u="none" strike="noStrike" dirty="0">
                          <a:solidFill>
                            <a:srgbClr val="000000"/>
                          </a:solidFill>
                          <a:latin typeface="宋体" panose="02010600030101010101" pitchFamily="2" charset="-122"/>
                        </a:rPr>
                        <a:t>巨粒</a:t>
                      </a:r>
                      <a:endParaRPr lang="zh-CN" altLang="en-US" sz="1600" b="0" i="0" u="none" strike="noStrike" dirty="0">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dirty="0">
                          <a:solidFill>
                            <a:srgbClr val="000000"/>
                          </a:solidFill>
                          <a:latin typeface="宋体" panose="02010600030101010101" pitchFamily="2" charset="-122"/>
                        </a:rPr>
                        <a:t>漂石</a:t>
                      </a:r>
                      <a:r>
                        <a:rPr lang="en-US" altLang="zh-CN" sz="1600" b="0" i="0" u="none" strike="noStrike" dirty="0">
                          <a:solidFill>
                            <a:srgbClr val="000000"/>
                          </a:solidFill>
                          <a:latin typeface="宋体" panose="02010600030101010101" pitchFamily="2" charset="-122"/>
                        </a:rPr>
                        <a:t>(</a:t>
                      </a:r>
                      <a:r>
                        <a:rPr lang="zh-CN" altLang="en-US" sz="1600" b="0" i="0" u="none" strike="noStrike" dirty="0">
                          <a:solidFill>
                            <a:srgbClr val="000000"/>
                          </a:solidFill>
                          <a:latin typeface="宋体" panose="02010600030101010101" pitchFamily="2" charset="-122"/>
                        </a:rPr>
                        <a:t>块石</a:t>
                      </a:r>
                      <a:r>
                        <a:rPr lang="en-US" altLang="zh-CN" sz="1600" b="0" i="0" u="none" strike="noStrike" dirty="0">
                          <a:solidFill>
                            <a:srgbClr val="000000"/>
                          </a:solidFill>
                          <a:latin typeface="宋体" panose="02010600030101010101" pitchFamily="2" charset="-122"/>
                        </a:rPr>
                        <a:t>)</a:t>
                      </a:r>
                      <a:r>
                        <a:rPr lang="zh-CN" altLang="en-US" sz="1600" b="0" i="0" u="none" strike="noStrike" dirty="0">
                          <a:solidFill>
                            <a:srgbClr val="000000"/>
                          </a:solidFill>
                          <a:latin typeface="宋体" panose="02010600030101010101" pitchFamily="2" charset="-122"/>
                        </a:rPr>
                        <a:t>粒</a:t>
                      </a:r>
                      <a:endParaRPr lang="zh-CN" altLang="en-US" sz="1600" b="0" i="0" u="none" strike="noStrike" dirty="0">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a:txBody>
                    <a:bodyPr/>
                    <a:lstStyle/>
                    <a:p>
                      <a:pPr algn="ctr" fontAlgn="ctr"/>
                      <a:r>
                        <a:rPr lang="en-US" altLang="zh-CN" sz="1600" b="0" i="0" u="none" strike="noStrike">
                          <a:solidFill>
                            <a:srgbClr val="000000"/>
                          </a:solidFill>
                          <a:latin typeface="宋体" panose="02010600030101010101" pitchFamily="2" charset="-122"/>
                        </a:rPr>
                        <a:t>&gt; 200</a:t>
                      </a:r>
                      <a:endParaRPr lang="en-US" altLang="zh-CN"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a:solidFill>
                            <a:srgbClr val="000000"/>
                          </a:solidFill>
                          <a:latin typeface="宋体" panose="02010600030101010101" pitchFamily="2" charset="-122"/>
                        </a:rPr>
                        <a:t>透水性很大，压缩性极小，颗粒间</a:t>
                      </a:r>
                      <a:br>
                        <a:rPr lang="zh-CN" altLang="en-US" sz="1600" b="0" i="0" u="none" strike="noStrike">
                          <a:solidFill>
                            <a:srgbClr val="000000"/>
                          </a:solidFill>
                          <a:latin typeface="宋体" panose="02010600030101010101" pitchFamily="2" charset="-122"/>
                        </a:rPr>
                      </a:br>
                      <a:r>
                        <a:rPr lang="zh-CN" altLang="en-US" sz="1600" b="0" i="0" u="none" strike="noStrike">
                          <a:solidFill>
                            <a:srgbClr val="000000"/>
                          </a:solidFill>
                          <a:latin typeface="宋体" panose="02010600030101010101" pitchFamily="2" charset="-122"/>
                        </a:rPr>
                        <a:t>无黏结，无毛细性</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a:solidFill>
                            <a:srgbClr val="000000"/>
                          </a:solidFill>
                          <a:latin typeface="宋体" panose="02010600030101010101" pitchFamily="2" charset="-122"/>
                        </a:rPr>
                        <a:t>直接测定</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2045">
                <a:tc vMerge="1">
                  <a:tcPr/>
                </a:tc>
                <a:tc gridSpan="2">
                  <a:txBody>
                    <a:bodyPr/>
                    <a:lstStyle/>
                    <a:p>
                      <a:pPr algn="ctr" fontAlgn="ctr"/>
                      <a:r>
                        <a:rPr lang="zh-CN" altLang="en-US" sz="1600" b="0" i="0" u="none" strike="noStrike" dirty="0">
                          <a:solidFill>
                            <a:srgbClr val="000000"/>
                          </a:solidFill>
                          <a:latin typeface="宋体" panose="02010600030101010101" pitchFamily="2" charset="-122"/>
                        </a:rPr>
                        <a:t>卵石</a:t>
                      </a:r>
                      <a:r>
                        <a:rPr lang="en-US" altLang="zh-CN" sz="1600" b="0" i="0" u="none" strike="noStrike" dirty="0">
                          <a:solidFill>
                            <a:srgbClr val="000000"/>
                          </a:solidFill>
                          <a:latin typeface="宋体" panose="02010600030101010101" pitchFamily="2" charset="-122"/>
                        </a:rPr>
                        <a:t>(</a:t>
                      </a:r>
                      <a:r>
                        <a:rPr lang="zh-CN" altLang="en-US" sz="1600" b="0" i="0" u="none" strike="noStrike" dirty="0">
                          <a:solidFill>
                            <a:srgbClr val="000000"/>
                          </a:solidFill>
                          <a:latin typeface="宋体" panose="02010600030101010101" pitchFamily="2" charset="-122"/>
                        </a:rPr>
                        <a:t>碎石</a:t>
                      </a:r>
                      <a:r>
                        <a:rPr lang="en-US" altLang="zh-CN" sz="1600" b="0" i="0" u="none" strike="noStrike" dirty="0">
                          <a:solidFill>
                            <a:srgbClr val="000000"/>
                          </a:solidFill>
                          <a:latin typeface="宋体" panose="02010600030101010101" pitchFamily="2" charset="-122"/>
                        </a:rPr>
                        <a:t>)</a:t>
                      </a:r>
                      <a:r>
                        <a:rPr lang="zh-CN" altLang="en-US" sz="1600" b="0" i="0" u="none" strike="noStrike" dirty="0">
                          <a:solidFill>
                            <a:srgbClr val="000000"/>
                          </a:solidFill>
                          <a:latin typeface="宋体" panose="02010600030101010101" pitchFamily="2" charset="-122"/>
                        </a:rPr>
                        <a:t>粒</a:t>
                      </a:r>
                      <a:endParaRPr lang="zh-CN" altLang="en-US" sz="1600" b="0" i="0" u="none" strike="noStrike" dirty="0">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a:txBody>
                    <a:bodyPr/>
                    <a:lstStyle/>
                    <a:p>
                      <a:pPr algn="ctr" fontAlgn="ctr"/>
                      <a:r>
                        <a:rPr lang="en-US" altLang="zh-CN" sz="1600" b="0" i="0" u="none" strike="noStrike">
                          <a:solidFill>
                            <a:srgbClr val="000000"/>
                          </a:solidFill>
                          <a:latin typeface="宋体" panose="02010600030101010101" pitchFamily="2" charset="-122"/>
                        </a:rPr>
                        <a:t>200 ~ 60</a:t>
                      </a:r>
                      <a:endParaRPr lang="en-US" altLang="zh-CN"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c vMerge="1">
                  <a:tcPr/>
                </a:tc>
              </a:tr>
              <a:tr h="423595">
                <a:tc rowSpan="6">
                  <a:txBody>
                    <a:bodyPr/>
                    <a:lstStyle/>
                    <a:p>
                      <a:pPr algn="ctr" fontAlgn="ctr"/>
                      <a:r>
                        <a:rPr lang="zh-CN" altLang="en-US" sz="1600" b="0" i="0" u="none" strike="noStrike">
                          <a:solidFill>
                            <a:srgbClr val="000000"/>
                          </a:solidFill>
                          <a:latin typeface="宋体" panose="02010600030101010101" pitchFamily="2" charset="-122"/>
                        </a:rPr>
                        <a:t>粗粒</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zh-CN" altLang="en-US" sz="1600" b="0" i="0" u="none" strike="noStrike">
                          <a:solidFill>
                            <a:srgbClr val="000000"/>
                          </a:solidFill>
                          <a:latin typeface="宋体" panose="02010600030101010101" pitchFamily="2" charset="-122"/>
                        </a:rPr>
                        <a:t>圆</a:t>
                      </a:r>
                      <a:r>
                        <a:rPr lang="en-US" altLang="zh-CN" sz="1600" b="0" i="0" u="none" strike="noStrike">
                          <a:solidFill>
                            <a:srgbClr val="000000"/>
                          </a:solidFill>
                          <a:latin typeface="宋体" panose="02010600030101010101" pitchFamily="2" charset="-122"/>
                        </a:rPr>
                        <a:t>(</a:t>
                      </a:r>
                      <a:r>
                        <a:rPr lang="zh-CN" altLang="en-US" sz="1600" b="0" i="0" u="none" strike="noStrike">
                          <a:solidFill>
                            <a:srgbClr val="000000"/>
                          </a:solidFill>
                          <a:latin typeface="宋体" panose="02010600030101010101" pitchFamily="2" charset="-122"/>
                        </a:rPr>
                        <a:t>角</a:t>
                      </a:r>
                      <a:r>
                        <a:rPr lang="en-US" altLang="zh-CN" sz="1600" b="0" i="0" u="none" strike="noStrike">
                          <a:solidFill>
                            <a:srgbClr val="000000"/>
                          </a:solidFill>
                          <a:latin typeface="宋体" panose="02010600030101010101" pitchFamily="2" charset="-122"/>
                        </a:rPr>
                        <a:t>)</a:t>
                      </a:r>
                      <a:r>
                        <a:rPr lang="zh-CN" altLang="en-US" sz="1600" b="0" i="0" u="none" strike="noStrike">
                          <a:solidFill>
                            <a:srgbClr val="000000"/>
                          </a:solidFill>
                          <a:latin typeface="宋体" panose="02010600030101010101" pitchFamily="2" charset="-122"/>
                        </a:rPr>
                        <a:t>砾</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粗</a:t>
                      </a:r>
                      <a:endParaRPr lang="zh-CN" altLang="en-US" sz="1600" b="0" i="0" u="none" strike="noStrike" dirty="0">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60~20</a:t>
                      </a:r>
                      <a:endParaRPr lang="en-US" altLang="zh-CN"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zh-CN" altLang="en-US" sz="1600" b="0" i="0" u="none" strike="noStrike">
                          <a:solidFill>
                            <a:srgbClr val="000000"/>
                          </a:solidFill>
                          <a:latin typeface="宋体" panose="02010600030101010101" pitchFamily="2" charset="-122"/>
                        </a:rPr>
                        <a:t>透水性大，压缩性小，无黏性，毛</a:t>
                      </a:r>
                      <a:br>
                        <a:rPr lang="zh-CN" altLang="en-US" sz="1600" b="0" i="0" u="none" strike="noStrike">
                          <a:solidFill>
                            <a:srgbClr val="000000"/>
                          </a:solidFill>
                          <a:latin typeface="宋体" panose="02010600030101010101" pitchFamily="2" charset="-122"/>
                        </a:rPr>
                      </a:br>
                      <a:r>
                        <a:rPr lang="zh-CN" altLang="en-US" sz="1600" b="0" i="0" u="none" strike="noStrike">
                          <a:solidFill>
                            <a:srgbClr val="000000"/>
                          </a:solidFill>
                          <a:latin typeface="宋体" panose="02010600030101010101" pitchFamily="2" charset="-122"/>
                        </a:rPr>
                        <a:t>细性</a:t>
                      </a:r>
                      <a:r>
                        <a:rPr lang="en-US" altLang="zh-CN" sz="1600" b="0" i="0" u="none" strike="noStrike">
                          <a:solidFill>
                            <a:srgbClr val="000000"/>
                          </a:solidFill>
                          <a:latin typeface="宋体" panose="02010600030101010101" pitchFamily="2" charset="-122"/>
                        </a:rPr>
                        <a:t>.</a:t>
                      </a:r>
                      <a:r>
                        <a:rPr lang="zh-CN" altLang="en-US" sz="1600" b="0" i="0" u="none" strike="noStrike">
                          <a:solidFill>
                            <a:srgbClr val="000000"/>
                          </a:solidFill>
                          <a:latin typeface="宋体" panose="02010600030101010101" pitchFamily="2" charset="-122"/>
                        </a:rPr>
                        <a:t>上升高度不超过粒径</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6">
                  <a:txBody>
                    <a:bodyPr/>
                    <a:lstStyle/>
                    <a:p>
                      <a:pPr algn="ctr" fontAlgn="ctr"/>
                      <a:r>
                        <a:rPr lang="zh-CN" altLang="en-US" sz="1600" b="0" i="0" u="none" strike="noStrike">
                          <a:solidFill>
                            <a:srgbClr val="000000"/>
                          </a:solidFill>
                          <a:latin typeface="宋体" panose="02010600030101010101" pitchFamily="2" charset="-122"/>
                        </a:rPr>
                        <a:t>筛分法</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2045">
                <a:tc vMerge="1">
                  <a:tcPr/>
                </a:tc>
                <a:tc vMerge="1">
                  <a:tcPr/>
                </a:tc>
                <a:tc>
                  <a:txBody>
                    <a:bodyPr/>
                    <a:lstStyle/>
                    <a:p>
                      <a:pPr algn="ctr" fontAlgn="ctr"/>
                      <a:r>
                        <a:rPr lang="zh-CN" altLang="en-US" sz="1600" b="0" i="0" u="none" strike="noStrike" dirty="0">
                          <a:solidFill>
                            <a:srgbClr val="000000"/>
                          </a:solidFill>
                          <a:latin typeface="宋体" panose="02010600030101010101" pitchFamily="2" charset="-122"/>
                        </a:rPr>
                        <a:t>中</a:t>
                      </a:r>
                      <a:endParaRPr lang="zh-CN" altLang="en-US" sz="1600" b="0" i="0" u="none" strike="noStrike" dirty="0">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20~ 5</a:t>
                      </a:r>
                      <a:endParaRPr lang="en-US" altLang="zh-CN" sz="1600" b="0" i="0" u="none" strike="noStrike" dirty="0">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c vMerge="1">
                  <a:tcPr/>
                </a:tc>
              </a:tr>
              <a:tr h="431400">
                <a:tc vMerge="1">
                  <a:tcPr/>
                </a:tc>
                <a:tc vMerge="1">
                  <a:tcPr/>
                </a:tc>
                <a:tc>
                  <a:txBody>
                    <a:bodyPr/>
                    <a:lstStyle/>
                    <a:p>
                      <a:pPr algn="ctr" fontAlgn="ctr"/>
                      <a:r>
                        <a:rPr lang="zh-CN" altLang="en-US" sz="1600" b="0" i="0" u="none" strike="noStrike">
                          <a:solidFill>
                            <a:srgbClr val="000000"/>
                          </a:solidFill>
                          <a:latin typeface="宋体" panose="02010600030101010101" pitchFamily="2" charset="-122"/>
                        </a:rPr>
                        <a:t>细</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5~2</a:t>
                      </a:r>
                      <a:endParaRPr lang="en-US" altLang="zh-CN" sz="1600" b="0" i="0" u="none" strike="noStrike" dirty="0">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c vMerge="1">
                  <a:tcPr/>
                </a:tc>
              </a:tr>
              <a:tr h="442045">
                <a:tc vMerge="1">
                  <a:tcPr/>
                </a:tc>
                <a:tc rowSpan="3">
                  <a:txBody>
                    <a:bodyPr/>
                    <a:lstStyle/>
                    <a:p>
                      <a:pPr algn="ctr" fontAlgn="ctr"/>
                      <a:r>
                        <a:rPr lang="zh-CN" altLang="en-US" sz="1600" b="0" i="0" u="none" strike="noStrike">
                          <a:solidFill>
                            <a:srgbClr val="000000"/>
                          </a:solidFill>
                          <a:latin typeface="宋体" panose="02010600030101010101" pitchFamily="2" charset="-122"/>
                        </a:rPr>
                        <a:t>砂粒</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粗</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2~0.5</a:t>
                      </a:r>
                      <a:endParaRPr lang="en-US" altLang="zh-CN" sz="1600" b="0" i="0" u="none" strike="noStrike" dirty="0">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zh-CN" altLang="en-US" sz="1600" b="0" i="0" u="none" strike="noStrike">
                          <a:solidFill>
                            <a:srgbClr val="000000"/>
                          </a:solidFill>
                          <a:latin typeface="宋体" panose="02010600030101010101" pitchFamily="2" charset="-122"/>
                        </a:rPr>
                        <a:t>易透水，压缩性增加，无黏性，遇</a:t>
                      </a:r>
                      <a:br>
                        <a:rPr lang="zh-CN" altLang="en-US" sz="1600" b="0" i="0" u="none" strike="noStrike">
                          <a:solidFill>
                            <a:srgbClr val="000000"/>
                          </a:solidFill>
                          <a:latin typeface="宋体" panose="02010600030101010101" pitchFamily="2" charset="-122"/>
                        </a:rPr>
                      </a:br>
                      <a:r>
                        <a:rPr lang="zh-CN" altLang="en-US" sz="1600" b="0" i="0" u="none" strike="noStrike">
                          <a:solidFill>
                            <a:srgbClr val="000000"/>
                          </a:solidFill>
                          <a:latin typeface="宋体" panose="02010600030101010101" pitchFamily="2" charset="-122"/>
                        </a:rPr>
                        <a:t>水不膨胀，干时松散，毛细性</a:t>
                      </a:r>
                      <a:r>
                        <a:rPr lang="en-US" altLang="zh-CN" sz="1600" b="0" i="0" u="none" strike="noStrike">
                          <a:solidFill>
                            <a:srgbClr val="000000"/>
                          </a:solidFill>
                          <a:latin typeface="宋体" panose="02010600030101010101" pitchFamily="2" charset="-122"/>
                        </a:rPr>
                        <a:t>.</a:t>
                      </a:r>
                      <a:r>
                        <a:rPr lang="zh-CN" altLang="en-US" sz="1600" b="0" i="0" u="none" strike="noStrike">
                          <a:solidFill>
                            <a:srgbClr val="000000"/>
                          </a:solidFill>
                          <a:latin typeface="宋体" panose="02010600030101010101" pitchFamily="2" charset="-122"/>
                        </a:rPr>
                        <a:t>上升</a:t>
                      </a:r>
                      <a:br>
                        <a:rPr lang="zh-CN" altLang="en-US" sz="1600" b="0" i="0" u="none" strike="noStrike">
                          <a:solidFill>
                            <a:srgbClr val="000000"/>
                          </a:solidFill>
                          <a:latin typeface="宋体" panose="02010600030101010101" pitchFamily="2" charset="-122"/>
                        </a:rPr>
                      </a:br>
                      <a:r>
                        <a:rPr lang="zh-CN" altLang="en-US" sz="1600" b="0" i="0" u="none" strike="noStrike">
                          <a:solidFill>
                            <a:srgbClr val="000000"/>
                          </a:solidFill>
                          <a:latin typeface="宋体" panose="02010600030101010101" pitchFamily="2" charset="-122"/>
                        </a:rPr>
                        <a:t>高度不大</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r>
              <a:tr h="431400">
                <a:tc vMerge="1">
                  <a:tcPr/>
                </a:tc>
                <a:tc vMerge="1">
                  <a:tcPr/>
                </a:tc>
                <a:tc>
                  <a:txBody>
                    <a:bodyPr/>
                    <a:lstStyle/>
                    <a:p>
                      <a:pPr algn="ctr" fontAlgn="ctr"/>
                      <a:r>
                        <a:rPr lang="zh-CN" altLang="en-US" sz="1600" b="0" i="0" u="none" strike="noStrike">
                          <a:solidFill>
                            <a:srgbClr val="000000"/>
                          </a:solidFill>
                          <a:latin typeface="宋体" panose="02010600030101010101" pitchFamily="2" charset="-122"/>
                        </a:rPr>
                        <a:t>中</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0.5~ 0.25</a:t>
                      </a:r>
                      <a:endParaRPr lang="en-US" altLang="zh-CN" sz="1600" b="0" i="0" u="none" strike="noStrike" dirty="0">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c vMerge="1">
                  <a:tcPr/>
                </a:tc>
              </a:tr>
              <a:tr h="442045">
                <a:tc vMerge="1">
                  <a:tcPr/>
                </a:tc>
                <a:tc vMerge="1">
                  <a:tcPr/>
                </a:tc>
                <a:tc>
                  <a:txBody>
                    <a:bodyPr/>
                    <a:lstStyle/>
                    <a:p>
                      <a:pPr algn="ctr" fontAlgn="ctr"/>
                      <a:r>
                        <a:rPr lang="zh-CN" altLang="en-US" sz="1600" b="0" i="0" u="none" strike="noStrike">
                          <a:solidFill>
                            <a:srgbClr val="000000"/>
                          </a:solidFill>
                          <a:latin typeface="宋体" panose="02010600030101010101" pitchFamily="2" charset="-122"/>
                        </a:rPr>
                        <a:t>细</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0.25 ~ 0.075</a:t>
                      </a:r>
                      <a:endParaRPr lang="en-US" altLang="zh-CN" sz="1600" b="0" i="0" u="none" strike="noStrike" dirty="0">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c vMerge="1">
                  <a:tcPr/>
                </a:tc>
              </a:tr>
              <a:tr h="431400">
                <a:tc rowSpan="3">
                  <a:txBody>
                    <a:bodyPr/>
                    <a:lstStyle/>
                    <a:p>
                      <a:pPr algn="ctr" fontAlgn="ctr"/>
                      <a:r>
                        <a:rPr lang="zh-CN" altLang="en-US" sz="1600" b="0" i="0" u="none" strike="noStrike">
                          <a:solidFill>
                            <a:srgbClr val="000000"/>
                          </a:solidFill>
                          <a:latin typeface="宋体" panose="02010600030101010101" pitchFamily="2" charset="-122"/>
                        </a:rPr>
                        <a:t>细粒</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a:solidFill>
                            <a:srgbClr val="000000"/>
                          </a:solidFill>
                          <a:latin typeface="宋体" panose="02010600030101010101" pitchFamily="2" charset="-122"/>
                        </a:rPr>
                        <a:t>粉粒</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粗</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0.075 ~ 0.01</a:t>
                      </a:r>
                      <a:endParaRPr lang="en-US" altLang="zh-CN"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dirty="0">
                          <a:solidFill>
                            <a:srgbClr val="000000"/>
                          </a:solidFill>
                          <a:latin typeface="宋体" panose="02010600030101010101" pitchFamily="2" charset="-122"/>
                        </a:rPr>
                        <a:t>透水性小，压缩性中等，毛细上升</a:t>
                      </a:r>
                      <a:br>
                        <a:rPr lang="zh-CN" altLang="en-US" sz="1600" b="0" i="0" u="none" strike="noStrike" dirty="0">
                          <a:solidFill>
                            <a:srgbClr val="000000"/>
                          </a:solidFill>
                          <a:latin typeface="宋体" panose="02010600030101010101" pitchFamily="2" charset="-122"/>
                        </a:rPr>
                      </a:br>
                      <a:r>
                        <a:rPr lang="zh-CN" altLang="en-US" sz="1600" b="0" i="0" u="none" strike="noStrike" dirty="0">
                          <a:solidFill>
                            <a:srgbClr val="000000"/>
                          </a:solidFill>
                          <a:latin typeface="宋体" panose="02010600030101010101" pitchFamily="2" charset="-122"/>
                        </a:rPr>
                        <a:t>高度较大，微黏性，易冻胀</a:t>
                      </a:r>
                      <a:endParaRPr lang="zh-CN" altLang="en-US" sz="1600" b="0" i="0" u="none" strike="noStrike" dirty="0">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zh-CN" altLang="en-US" sz="1600" b="0" i="0" u="none" strike="noStrike">
                          <a:solidFill>
                            <a:srgbClr val="000000"/>
                          </a:solidFill>
                          <a:latin typeface="宋体" panose="02010600030101010101" pitchFamily="2" charset="-122"/>
                        </a:rPr>
                        <a:t>沉降分析法</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2045">
                <a:tc vMerge="1">
                  <a:tcPr/>
                </a:tc>
                <a:tc vMerge="1">
                  <a:tcPr/>
                </a:tc>
                <a:tc>
                  <a:txBody>
                    <a:bodyPr/>
                    <a:lstStyle/>
                    <a:p>
                      <a:pPr algn="ctr" fontAlgn="ctr"/>
                      <a:r>
                        <a:rPr lang="zh-CN" altLang="en-US" sz="1600" b="0" i="0" u="none" strike="noStrike">
                          <a:solidFill>
                            <a:srgbClr val="000000"/>
                          </a:solidFill>
                          <a:latin typeface="宋体" panose="02010600030101010101" pitchFamily="2" charset="-122"/>
                        </a:rPr>
                        <a:t>细</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0.01 ~ 0.005</a:t>
                      </a:r>
                      <a:endParaRPr lang="en-US" altLang="zh-CN" sz="1600" b="0" i="0" u="none" strike="noStrike" dirty="0">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c vMerge="1">
                  <a:tcPr/>
                </a:tc>
              </a:tr>
              <a:tr h="652069">
                <a:tc vMerge="1">
                  <a:tcPr/>
                </a:tc>
                <a:tc gridSpan="2">
                  <a:txBody>
                    <a:bodyPr/>
                    <a:lstStyle/>
                    <a:p>
                      <a:pPr algn="ctr" fontAlgn="ctr"/>
                      <a:r>
                        <a:rPr lang="zh-CN" altLang="en-US" sz="1600" b="0" i="0" u="none" strike="noStrike">
                          <a:solidFill>
                            <a:srgbClr val="000000"/>
                          </a:solidFill>
                          <a:latin typeface="宋体" panose="02010600030101010101" pitchFamily="2" charset="-122"/>
                        </a:rPr>
                        <a:t>黏粒</a:t>
                      </a:r>
                      <a:endParaRPr lang="zh-CN" altLang="en-US"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a:txBody>
                    <a:bodyPr/>
                    <a:lstStyle/>
                    <a:p>
                      <a:pPr algn="ctr" fontAlgn="ctr"/>
                      <a:r>
                        <a:rPr lang="en-US" altLang="zh-CN" sz="1600" b="0" i="0" u="none" strike="noStrike">
                          <a:solidFill>
                            <a:srgbClr val="000000"/>
                          </a:solidFill>
                          <a:latin typeface="宋体" panose="02010600030101010101" pitchFamily="2" charset="-122"/>
                        </a:rPr>
                        <a:t>&lt; 0.005</a:t>
                      </a:r>
                      <a:endParaRPr lang="en-US" altLang="zh-CN" sz="1600" b="0" i="0" u="none" strike="noStrike">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透水性极弱，压缩性变化大，具黏</a:t>
                      </a:r>
                      <a:br>
                        <a:rPr lang="zh-CN" altLang="en-US" sz="1600" b="0" i="0" u="none" strike="noStrike" dirty="0">
                          <a:solidFill>
                            <a:srgbClr val="000000"/>
                          </a:solidFill>
                          <a:latin typeface="宋体" panose="02010600030101010101" pitchFamily="2" charset="-122"/>
                        </a:rPr>
                      </a:br>
                      <a:r>
                        <a:rPr lang="zh-CN" altLang="en-US" sz="1600" b="0" i="0" u="none" strike="noStrike" dirty="0">
                          <a:solidFill>
                            <a:srgbClr val="000000"/>
                          </a:solidFill>
                          <a:latin typeface="宋体" panose="02010600030101010101" pitchFamily="2" charset="-122"/>
                        </a:rPr>
                        <a:t>性和可塑性，遇水膨胀大</a:t>
                      </a:r>
                      <a:endParaRPr lang="zh-CN" altLang="en-US" sz="1600" b="0" i="0" u="none" strike="noStrike" dirty="0">
                        <a:solidFill>
                          <a:srgbClr val="000000"/>
                        </a:solidFill>
                        <a:latin typeface="宋体" panose="02010600030101010101" pitchFamily="2" charset="-122"/>
                      </a:endParaRPr>
                    </a:p>
                  </a:txBody>
                  <a:tcPr marL="6259" marR="6259" marT="62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r>
              <a:tr h="686786">
                <a:tc gridSpan="6">
                  <a:txBody>
                    <a:bodyPr/>
                    <a:lstStyle/>
                    <a:p>
                      <a:pPr algn="ctr" fontAlgn="ctr"/>
                      <a:r>
                        <a:rPr lang="zh-CN" altLang="en-US" sz="1600" b="0" i="0" u="none" strike="noStrike" dirty="0">
                          <a:solidFill>
                            <a:srgbClr val="000000"/>
                          </a:solidFill>
                          <a:latin typeface="宋体" panose="02010600030101010101" pitchFamily="2" charset="-122"/>
                        </a:rPr>
                        <a:t>注</a:t>
                      </a:r>
                      <a:r>
                        <a:rPr lang="en-US" altLang="zh-CN" sz="1600" b="0" i="0" u="none" strike="noStrike" dirty="0">
                          <a:solidFill>
                            <a:srgbClr val="000000"/>
                          </a:solidFill>
                          <a:latin typeface="宋体" panose="02010600030101010101" pitchFamily="2" charset="-122"/>
                        </a:rPr>
                        <a:t>: 1. </a:t>
                      </a:r>
                      <a:r>
                        <a:rPr lang="zh-CN" altLang="en-US" sz="1600" b="0" i="0" u="none" strike="noStrike" dirty="0">
                          <a:solidFill>
                            <a:srgbClr val="000000"/>
                          </a:solidFill>
                          <a:latin typeface="宋体" panose="02010600030101010101" pitchFamily="2" charset="-122"/>
                        </a:rPr>
                        <a:t>漂石、卵石和圆砾颗粒呈一定的磨圓形状</a:t>
                      </a:r>
                      <a:r>
                        <a:rPr lang="en-US" altLang="zh-CN" sz="1600" b="0" i="0" u="none" strike="noStrike" dirty="0">
                          <a:solidFill>
                            <a:srgbClr val="000000"/>
                          </a:solidFill>
                          <a:latin typeface="宋体" panose="02010600030101010101" pitchFamily="2" charset="-122"/>
                        </a:rPr>
                        <a:t>(</a:t>
                      </a:r>
                      <a:r>
                        <a:rPr lang="zh-CN" altLang="en-US" sz="1600" b="0" i="0" u="none" strike="noStrike" dirty="0">
                          <a:solidFill>
                            <a:srgbClr val="000000"/>
                          </a:solidFill>
                          <a:latin typeface="宋体" panose="02010600030101010101" pitchFamily="2" charset="-122"/>
                        </a:rPr>
                        <a:t>圓形或亚圓形</a:t>
                      </a:r>
                      <a:r>
                        <a:rPr lang="en-US" altLang="zh-CN" sz="1600" b="0" i="0" u="none" strike="noStrike" dirty="0">
                          <a:solidFill>
                            <a:srgbClr val="000000"/>
                          </a:solidFill>
                          <a:latin typeface="宋体" panose="02010600030101010101" pitchFamily="2" charset="-122"/>
                        </a:rPr>
                        <a:t>),</a:t>
                      </a:r>
                      <a:r>
                        <a:rPr lang="zh-CN" altLang="en-US" sz="1600" b="0" i="0" u="none" strike="noStrike" dirty="0">
                          <a:solidFill>
                            <a:srgbClr val="000000"/>
                          </a:solidFill>
                          <a:latin typeface="宋体" panose="02010600030101010101" pitchFamily="2" charset="-122"/>
                        </a:rPr>
                        <a:t>块石、碎石和角砾颗粒都带有棱角</a:t>
                      </a:r>
                      <a:r>
                        <a:rPr lang="en-US" altLang="zh-CN" sz="1600" b="0" i="0" u="none" strike="noStrike" dirty="0">
                          <a:solidFill>
                            <a:srgbClr val="000000"/>
                          </a:solidFill>
                          <a:latin typeface="宋体" panose="02010600030101010101" pitchFamily="2" charset="-122"/>
                        </a:rPr>
                        <a:t>;</a:t>
                      </a:r>
                      <a:br>
                        <a:rPr lang="en-US" altLang="zh-CN" sz="1600" b="0" i="0" u="none" strike="noStrike" dirty="0">
                          <a:solidFill>
                            <a:srgbClr val="000000"/>
                          </a:solidFill>
                          <a:latin typeface="宋体" panose="02010600030101010101" pitchFamily="2" charset="-122"/>
                        </a:rPr>
                      </a:br>
                      <a:r>
                        <a:rPr lang="en-US" altLang="zh-CN" sz="1600" b="0" i="0" u="none" strike="noStrike" dirty="0">
                          <a:solidFill>
                            <a:srgbClr val="000000"/>
                          </a:solidFill>
                          <a:latin typeface="宋体" panose="02010600030101010101" pitchFamily="2" charset="-122"/>
                        </a:rPr>
                        <a:t>2.</a:t>
                      </a:r>
                      <a:r>
                        <a:rPr lang="zh-CN" altLang="en-US" sz="1600" b="0" i="0" u="none" strike="noStrike" dirty="0">
                          <a:solidFill>
                            <a:srgbClr val="000000"/>
                          </a:solidFill>
                          <a:latin typeface="宋体" panose="02010600030101010101" pitchFamily="2" charset="-122"/>
                        </a:rPr>
                        <a:t>粉粒或称粉土粒，粉粒的粒径</a:t>
                      </a:r>
                      <a:r>
                        <a:rPr lang="en-US" altLang="zh-CN" sz="1600" b="0" i="0" u="none" strike="noStrike" dirty="0">
                          <a:solidFill>
                            <a:srgbClr val="000000"/>
                          </a:solidFill>
                          <a:latin typeface="宋体" panose="02010600030101010101" pitchFamily="2" charset="-122"/>
                        </a:rPr>
                        <a:t>.</a:t>
                      </a:r>
                      <a:r>
                        <a:rPr lang="zh-CN" altLang="en-US" sz="1600" b="0" i="0" u="none" strike="noStrike" dirty="0">
                          <a:solidFill>
                            <a:srgbClr val="000000"/>
                          </a:solidFill>
                          <a:latin typeface="宋体" panose="02010600030101010101" pitchFamily="2" charset="-122"/>
                        </a:rPr>
                        <a:t>上限</a:t>
                      </a:r>
                      <a:r>
                        <a:rPr lang="en-US" altLang="zh-CN" sz="1600" b="0" i="0" u="none" strike="noStrike" dirty="0">
                          <a:solidFill>
                            <a:srgbClr val="000000"/>
                          </a:solidFill>
                          <a:latin typeface="宋体" panose="02010600030101010101" pitchFamily="2" charset="-122"/>
                        </a:rPr>
                        <a:t>0.075mm</a:t>
                      </a:r>
                      <a:r>
                        <a:rPr lang="zh-CN" altLang="en-US" sz="1600" b="0" i="0" u="none" strike="noStrike" dirty="0">
                          <a:solidFill>
                            <a:srgbClr val="000000"/>
                          </a:solidFill>
                          <a:latin typeface="宋体" panose="02010600030101010101" pitchFamily="2" charset="-122"/>
                        </a:rPr>
                        <a:t>，相当于</a:t>
                      </a:r>
                      <a:r>
                        <a:rPr lang="en-US" altLang="zh-CN" sz="1600" b="0" i="0" u="none" strike="noStrike" dirty="0">
                          <a:solidFill>
                            <a:srgbClr val="000000"/>
                          </a:solidFill>
                          <a:latin typeface="宋体" panose="02010600030101010101" pitchFamily="2" charset="-122"/>
                        </a:rPr>
                        <a:t>200</a:t>
                      </a:r>
                      <a:r>
                        <a:rPr lang="zh-CN" altLang="en-US" sz="1600" b="0" i="0" u="none" strike="noStrike" dirty="0">
                          <a:solidFill>
                            <a:srgbClr val="000000"/>
                          </a:solidFill>
                          <a:latin typeface="宋体" panose="02010600030101010101" pitchFamily="2" charset="-122"/>
                        </a:rPr>
                        <a:t>号标准筛的孔径</a:t>
                      </a:r>
                      <a:r>
                        <a:rPr lang="en-US" altLang="zh-CN" sz="1600" b="0" i="0" u="none" strike="noStrike" dirty="0">
                          <a:solidFill>
                            <a:srgbClr val="000000"/>
                          </a:solidFill>
                          <a:latin typeface="宋体" panose="02010600030101010101" pitchFamily="2" charset="-122"/>
                        </a:rPr>
                        <a:t>;</a:t>
                      </a:r>
                      <a:br>
                        <a:rPr lang="en-US" altLang="zh-CN" sz="1600" b="0" i="0" u="none" strike="noStrike" dirty="0">
                          <a:solidFill>
                            <a:srgbClr val="000000"/>
                          </a:solidFill>
                          <a:latin typeface="宋体" panose="02010600030101010101" pitchFamily="2" charset="-122"/>
                        </a:rPr>
                      </a:br>
                      <a:r>
                        <a:rPr lang="en-US" altLang="zh-CN" sz="1600" b="0" i="0" u="none" strike="noStrike" dirty="0">
                          <a:solidFill>
                            <a:srgbClr val="000000"/>
                          </a:solidFill>
                          <a:latin typeface="宋体" panose="02010600030101010101" pitchFamily="2" charset="-122"/>
                        </a:rPr>
                        <a:t>3.</a:t>
                      </a:r>
                      <a:r>
                        <a:rPr lang="zh-CN" altLang="en-US" sz="1600" b="0" i="0" u="none" strike="noStrike" dirty="0">
                          <a:solidFill>
                            <a:srgbClr val="000000"/>
                          </a:solidFill>
                          <a:latin typeface="宋体" panose="02010600030101010101" pitchFamily="2" charset="-122"/>
                        </a:rPr>
                        <a:t>黏粒或称黏土粒，黏粒的粒径上限也有采用</a:t>
                      </a:r>
                      <a:r>
                        <a:rPr lang="en-US" altLang="zh-CN" sz="1600" b="0" i="0" u="none" strike="noStrike" dirty="0">
                          <a:solidFill>
                            <a:srgbClr val="000000"/>
                          </a:solidFill>
                          <a:latin typeface="宋体" panose="02010600030101010101" pitchFamily="2" charset="-122"/>
                        </a:rPr>
                        <a:t>0.002mm</a:t>
                      </a:r>
                      <a:r>
                        <a:rPr lang="zh-CN" altLang="en-US" sz="1600" b="0" i="0" u="none" strike="noStrike" dirty="0">
                          <a:solidFill>
                            <a:srgbClr val="000000"/>
                          </a:solidFill>
                          <a:latin typeface="宋体" panose="02010600030101010101" pitchFamily="2" charset="-122"/>
                        </a:rPr>
                        <a:t>为准的。</a:t>
                      </a:r>
                      <a:endParaRPr lang="zh-CN" altLang="en-US" sz="1600" b="0" i="0" u="none" strike="noStrike" dirty="0">
                        <a:solidFill>
                          <a:srgbClr val="000000"/>
                        </a:solidFill>
                        <a:latin typeface="宋体" panose="02010600030101010101" pitchFamily="2" charset="-122"/>
                      </a:endParaRPr>
                    </a:p>
                  </a:txBody>
                  <a:tcPr marL="6259" marR="6259" marT="6259" marB="0" anchor="ctr">
                    <a:lnL>
                      <a:noFill/>
                    </a:lnL>
                    <a:lnR>
                      <a:noFill/>
                    </a:lnR>
                    <a:lnT w="6350" cap="flat" cmpd="sng" algn="ctr">
                      <a:solidFill>
                        <a:srgbClr val="000000"/>
                      </a:solidFill>
                      <a:prstDash val="solid"/>
                      <a:round/>
                      <a:headEnd type="none" w="med" len="med"/>
                      <a:tailEnd type="none" w="med" len="med"/>
                    </a:lnT>
                    <a:lnB>
                      <a:noFill/>
                    </a:lnB>
                  </a:tcPr>
                </a:tc>
                <a:tc hMerge="1">
                  <a:tcPr/>
                </a:tc>
                <a:tc hMerge="1">
                  <a:tcPr/>
                </a:tc>
                <a:tc hMerge="1">
                  <a:tcPr/>
                </a:tc>
                <a:tc hMerge="1">
                  <a:tcPr/>
                </a:tc>
                <a:tc hMerge="1">
                  <a:tcPr/>
                </a:tc>
              </a:tr>
            </a:tbl>
          </a:graphicData>
        </a:graphic>
      </p:graphicFrame>
      <p:sp>
        <p:nvSpPr>
          <p:cNvPr id="3" name="矩形 2"/>
          <p:cNvSpPr/>
          <p:nvPr/>
        </p:nvSpPr>
        <p:spPr>
          <a:xfrm>
            <a:off x="4486069" y="0"/>
            <a:ext cx="2842779" cy="461665"/>
          </a:xfrm>
          <a:prstGeom prst="rect">
            <a:avLst/>
          </a:prstGeom>
        </p:spPr>
        <p:txBody>
          <a:bodyPr wrap="square">
            <a:spAutoFit/>
          </a:bodyPr>
          <a:lstStyle/>
          <a:p>
            <a:r>
              <a:rPr lang="zh-CN" altLang="en-US" sz="2400" dirty="0" smtClean="0"/>
              <a:t>土粒粒组的划分</a:t>
            </a:r>
            <a:endParaRPr lang="zh-CN" altLang="en-US" sz="24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p:cNvPicPr>
            <a:picLocks noChangeAspect="1" noChangeArrowheads="1"/>
          </p:cNvPicPr>
          <p:nvPr/>
        </p:nvPicPr>
        <p:blipFill>
          <a:blip r:embed="rId1" cstate="print"/>
          <a:srcRect/>
          <a:stretch>
            <a:fillRect/>
          </a:stretch>
        </p:blipFill>
        <p:spPr bwMode="auto">
          <a:xfrm>
            <a:off x="709685" y="873457"/>
            <a:ext cx="10385945" cy="5845220"/>
          </a:xfrm>
          <a:prstGeom prst="rect">
            <a:avLst/>
          </a:prstGeom>
          <a:noFill/>
          <a:ln w="9525">
            <a:noFill/>
            <a:miter lim="800000"/>
            <a:headEnd/>
            <a:tailEnd/>
          </a:ln>
        </p:spPr>
      </p:pic>
      <p:sp>
        <p:nvSpPr>
          <p:cNvPr id="3" name="矩形 2"/>
          <p:cNvSpPr/>
          <p:nvPr/>
        </p:nvSpPr>
        <p:spPr>
          <a:xfrm>
            <a:off x="4363239" y="351009"/>
            <a:ext cx="2651710" cy="461665"/>
          </a:xfrm>
          <a:prstGeom prst="rect">
            <a:avLst/>
          </a:prstGeom>
        </p:spPr>
        <p:txBody>
          <a:bodyPr wrap="square">
            <a:spAutoFit/>
          </a:bodyPr>
          <a:lstStyle/>
          <a:p>
            <a:r>
              <a:rPr lang="zh-CN" altLang="en-US" dirty="0" smtClean="0"/>
              <a:t>　</a:t>
            </a:r>
            <a:r>
              <a:rPr lang="zh-CN" altLang="en-US" sz="2400" dirty="0" smtClean="0"/>
              <a:t>粒径累计曲线</a:t>
            </a:r>
            <a:endParaRPr lang="zh-CN" altLang="en-US" sz="24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p:cNvPicPr>
            <a:picLocks noChangeAspect="1" noChangeArrowheads="1"/>
          </p:cNvPicPr>
          <p:nvPr/>
        </p:nvPicPr>
        <p:blipFill>
          <a:blip r:embed="rId1" cstate="print"/>
          <a:srcRect/>
          <a:stretch>
            <a:fillRect/>
          </a:stretch>
        </p:blipFill>
        <p:spPr bwMode="auto">
          <a:xfrm>
            <a:off x="341194" y="1447689"/>
            <a:ext cx="5172501" cy="3274437"/>
          </a:xfrm>
          <a:prstGeom prst="rect">
            <a:avLst/>
          </a:prstGeom>
          <a:noFill/>
          <a:ln w="9525">
            <a:noFill/>
            <a:miter lim="800000"/>
            <a:headEnd/>
            <a:tailEnd/>
          </a:ln>
        </p:spPr>
      </p:pic>
      <p:sp>
        <p:nvSpPr>
          <p:cNvPr id="3" name="矩形 2"/>
          <p:cNvSpPr/>
          <p:nvPr/>
        </p:nvSpPr>
        <p:spPr>
          <a:xfrm>
            <a:off x="1322148" y="5264203"/>
            <a:ext cx="2723823" cy="369332"/>
          </a:xfrm>
          <a:prstGeom prst="rect">
            <a:avLst/>
          </a:prstGeom>
        </p:spPr>
        <p:txBody>
          <a:bodyPr wrap="none">
            <a:spAutoFit/>
          </a:bodyPr>
          <a:lstStyle/>
          <a:p>
            <a:r>
              <a:rPr lang="zh-CN" altLang="en-US" dirty="0" smtClean="0"/>
              <a:t>　</a:t>
            </a:r>
            <a:r>
              <a:rPr lang="zh-CN" altLang="en-US" dirty="0" smtClean="0">
                <a:solidFill>
                  <a:srgbClr val="0070C0"/>
                </a:solidFill>
              </a:rPr>
              <a:t>结合水分子定向排列图</a:t>
            </a:r>
            <a:endParaRPr lang="zh-CN" altLang="en-US" dirty="0">
              <a:solidFill>
                <a:srgbClr val="0070C0"/>
              </a:solidFill>
            </a:endParaRPr>
          </a:p>
        </p:txBody>
      </p:sp>
      <p:pic>
        <p:nvPicPr>
          <p:cNvPr id="110596" name="Picture 4"/>
          <p:cNvPicPr>
            <a:picLocks noChangeAspect="1" noChangeArrowheads="1"/>
          </p:cNvPicPr>
          <p:nvPr/>
        </p:nvPicPr>
        <p:blipFill>
          <a:blip r:embed="rId2" cstate="print"/>
          <a:srcRect/>
          <a:stretch>
            <a:fillRect/>
          </a:stretch>
        </p:blipFill>
        <p:spPr bwMode="auto">
          <a:xfrm>
            <a:off x="5716768" y="1228298"/>
            <a:ext cx="6475232" cy="3299987"/>
          </a:xfrm>
          <a:prstGeom prst="rect">
            <a:avLst/>
          </a:prstGeom>
          <a:noFill/>
          <a:ln w="9525">
            <a:noFill/>
            <a:miter lim="800000"/>
            <a:headEnd/>
            <a:tailEnd/>
          </a:ln>
        </p:spPr>
      </p:pic>
      <p:sp>
        <p:nvSpPr>
          <p:cNvPr id="6" name="矩形 5"/>
          <p:cNvSpPr/>
          <p:nvPr/>
        </p:nvSpPr>
        <p:spPr>
          <a:xfrm>
            <a:off x="7469875" y="5236907"/>
            <a:ext cx="2492990" cy="369332"/>
          </a:xfrm>
          <a:prstGeom prst="rect">
            <a:avLst/>
          </a:prstGeom>
        </p:spPr>
        <p:txBody>
          <a:bodyPr wrap="none">
            <a:spAutoFit/>
          </a:bodyPr>
          <a:lstStyle/>
          <a:p>
            <a:r>
              <a:rPr lang="zh-CN" altLang="en-US" dirty="0" smtClean="0"/>
              <a:t>　</a:t>
            </a:r>
            <a:r>
              <a:rPr lang="zh-CN" altLang="en-US" dirty="0" smtClean="0">
                <a:solidFill>
                  <a:srgbClr val="0070C0"/>
                </a:solidFill>
              </a:rPr>
              <a:t>常见土的结构示意图</a:t>
            </a:r>
            <a:endParaRPr lang="zh-CN" altLang="en-US" dirty="0">
              <a:solidFill>
                <a:srgbClr val="0070C0"/>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dirty="0" smtClean="0"/>
                <a:t>二、地基土的工程分类</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81631" y="1374591"/>
            <a:ext cx="1980029" cy="523220"/>
          </a:xfrm>
          <a:prstGeom prst="rect">
            <a:avLst/>
          </a:prstGeom>
        </p:spPr>
        <p:txBody>
          <a:bodyPr wrap="none">
            <a:spAutoFit/>
          </a:bodyPr>
          <a:lstStyle/>
          <a:p>
            <a:r>
              <a:rPr lang="zh-CN" altLang="en-US" sz="2800" dirty="0" smtClean="0">
                <a:solidFill>
                  <a:srgbClr val="0070C0"/>
                </a:solidFill>
              </a:rPr>
              <a:t>（一）岩石</a:t>
            </a:r>
            <a:endParaRPr lang="zh-CN" altLang="en-US" sz="2800" dirty="0">
              <a:solidFill>
                <a:srgbClr val="0070C0"/>
              </a:solidFill>
            </a:endParaRPr>
          </a:p>
        </p:txBody>
      </p:sp>
      <p:graphicFrame>
        <p:nvGraphicFramePr>
          <p:cNvPr id="33" name="表格 32"/>
          <p:cNvGraphicFramePr>
            <a:graphicFrameLocks noGrp="1"/>
          </p:cNvGraphicFramePr>
          <p:nvPr/>
        </p:nvGraphicFramePr>
        <p:xfrm>
          <a:off x="559558" y="2176383"/>
          <a:ext cx="11368584" cy="1494866"/>
        </p:xfrm>
        <a:graphic>
          <a:graphicData uri="http://schemas.openxmlformats.org/drawingml/2006/table">
            <a:tbl>
              <a:tblPr/>
              <a:tblGrid>
                <a:gridCol w="2932224"/>
                <a:gridCol w="1692242"/>
                <a:gridCol w="1692242"/>
                <a:gridCol w="1679817"/>
                <a:gridCol w="1692242"/>
                <a:gridCol w="1679817"/>
              </a:tblGrid>
              <a:tr h="529348">
                <a:tc>
                  <a:txBody>
                    <a:bodyPr/>
                    <a:lstStyle/>
                    <a:p>
                      <a:pPr algn="ctr" fontAlgn="ctr"/>
                      <a:r>
                        <a:rPr lang="zh-CN" altLang="en-US" sz="1600" b="0" i="0" u="none" strike="noStrike" dirty="0">
                          <a:solidFill>
                            <a:srgbClr val="000000"/>
                          </a:solidFill>
                          <a:latin typeface="宋体" panose="02010600030101010101" pitchFamily="2" charset="-122"/>
                        </a:rPr>
                        <a:t>坚硬程度类别</a:t>
                      </a:r>
                      <a:endParaRPr lang="zh-CN" altLang="en-US" sz="1600" b="0" i="0" u="none" strike="noStrike" dirty="0">
                        <a:solidFill>
                          <a:srgbClr val="000000"/>
                        </a:solidFill>
                        <a:latin typeface="宋体" panose="02010600030101010101" pitchFamily="2" charset="-122"/>
                      </a:endParaRPr>
                    </a:p>
                  </a:txBody>
                  <a:tcPr marL="5333" marR="5333" marT="53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坚硬岩</a:t>
                      </a:r>
                      <a:endParaRPr lang="zh-CN" altLang="en-US" sz="1600" b="0" i="0" u="none" strike="noStrike">
                        <a:solidFill>
                          <a:srgbClr val="000000"/>
                        </a:solidFill>
                        <a:latin typeface="宋体" panose="02010600030101010101" pitchFamily="2" charset="-122"/>
                      </a:endParaRPr>
                    </a:p>
                  </a:txBody>
                  <a:tcPr marL="5333" marR="5333" marT="53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较硬岩</a:t>
                      </a:r>
                      <a:endParaRPr lang="zh-CN" altLang="en-US" sz="1600" b="0" i="0" u="none" strike="noStrike">
                        <a:solidFill>
                          <a:srgbClr val="000000"/>
                        </a:solidFill>
                        <a:latin typeface="宋体" panose="02010600030101010101" pitchFamily="2" charset="-122"/>
                      </a:endParaRPr>
                    </a:p>
                  </a:txBody>
                  <a:tcPr marL="5333" marR="5333" marT="53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较软岩</a:t>
                      </a:r>
                      <a:endParaRPr lang="zh-CN" altLang="en-US" sz="1600" b="0" i="0" u="none" strike="noStrike">
                        <a:solidFill>
                          <a:srgbClr val="000000"/>
                        </a:solidFill>
                        <a:latin typeface="宋体" panose="02010600030101010101" pitchFamily="2" charset="-122"/>
                      </a:endParaRPr>
                    </a:p>
                  </a:txBody>
                  <a:tcPr marL="5333" marR="5333" marT="53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软岩</a:t>
                      </a:r>
                      <a:endParaRPr lang="zh-CN" altLang="en-US" sz="1600" b="0" i="0" u="none" strike="noStrike">
                        <a:solidFill>
                          <a:srgbClr val="000000"/>
                        </a:solidFill>
                        <a:latin typeface="宋体" panose="02010600030101010101" pitchFamily="2" charset="-122"/>
                      </a:endParaRPr>
                    </a:p>
                  </a:txBody>
                  <a:tcPr marL="5333" marR="5333" marT="53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极软岩</a:t>
                      </a:r>
                      <a:endParaRPr lang="zh-CN" altLang="en-US" sz="1600" b="0" i="0" u="none" strike="noStrike">
                        <a:solidFill>
                          <a:srgbClr val="000000"/>
                        </a:solidFill>
                        <a:latin typeface="宋体" panose="02010600030101010101" pitchFamily="2" charset="-122"/>
                      </a:endParaRPr>
                    </a:p>
                  </a:txBody>
                  <a:tcPr marL="5333" marR="5333" marT="53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65518">
                <a:tc>
                  <a:txBody>
                    <a:bodyPr/>
                    <a:lstStyle/>
                    <a:p>
                      <a:pPr algn="ctr" fontAlgn="ctr"/>
                      <a:r>
                        <a:rPr lang="zh-CN" altLang="en-US" sz="1600" b="0" i="0" u="none" strike="noStrike" dirty="0">
                          <a:solidFill>
                            <a:srgbClr val="000000"/>
                          </a:solidFill>
                          <a:latin typeface="宋体" panose="02010600030101010101" pitchFamily="2" charset="-122"/>
                        </a:rPr>
                        <a:t>饱和单轴抗压强度标准</a:t>
                      </a:r>
                      <a:br>
                        <a:rPr lang="zh-CN" altLang="en-US" sz="1600" b="0" i="0" u="none" strike="noStrike" dirty="0">
                          <a:solidFill>
                            <a:srgbClr val="000000"/>
                          </a:solidFill>
                          <a:latin typeface="宋体" panose="02010600030101010101" pitchFamily="2" charset="-122"/>
                        </a:rPr>
                      </a:br>
                      <a:r>
                        <a:rPr lang="zh-CN" altLang="en-US" sz="1600" b="0" i="0" u="none" strike="noStrike" dirty="0">
                          <a:solidFill>
                            <a:srgbClr val="000000"/>
                          </a:solidFill>
                          <a:latin typeface="宋体" panose="02010600030101010101" pitchFamily="2" charset="-122"/>
                        </a:rPr>
                        <a:t>值</a:t>
                      </a:r>
                      <a:r>
                        <a:rPr lang="en-US" altLang="zh-CN" sz="1600" b="0" i="0" u="none" strike="noStrike" dirty="0" err="1">
                          <a:solidFill>
                            <a:srgbClr val="000000"/>
                          </a:solidFill>
                          <a:latin typeface="宋体" panose="02010600030101010101" pitchFamily="2" charset="-122"/>
                        </a:rPr>
                        <a:t>f</a:t>
                      </a:r>
                      <a:r>
                        <a:rPr lang="en-US" altLang="zh-CN" sz="1600" b="0" i="0" u="none" strike="noStrike" baseline="-25000" dirty="0" err="1">
                          <a:solidFill>
                            <a:srgbClr val="000000"/>
                          </a:solidFill>
                          <a:latin typeface="宋体" panose="02010600030101010101" pitchFamily="2" charset="-122"/>
                        </a:rPr>
                        <a:t>rk</a:t>
                      </a:r>
                      <a:r>
                        <a:rPr lang="zh-CN" altLang="en-US" sz="1600" b="0" i="0" u="none" strike="noStrike" dirty="0">
                          <a:solidFill>
                            <a:srgbClr val="000000"/>
                          </a:solidFill>
                          <a:latin typeface="宋体" panose="02010600030101010101" pitchFamily="2" charset="-122"/>
                        </a:rPr>
                        <a:t> </a:t>
                      </a:r>
                      <a:r>
                        <a:rPr lang="en-US" altLang="zh-CN" sz="1600" b="0" i="0" u="none" strike="noStrike" dirty="0">
                          <a:solidFill>
                            <a:srgbClr val="000000"/>
                          </a:solidFill>
                          <a:latin typeface="宋体" panose="02010600030101010101" pitchFamily="2" charset="-122"/>
                        </a:rPr>
                        <a:t>(</a:t>
                      </a:r>
                      <a:r>
                        <a:rPr lang="en-US" altLang="zh-CN" sz="1600" b="0" i="0" u="none" strike="noStrike" dirty="0" err="1">
                          <a:solidFill>
                            <a:srgbClr val="000000"/>
                          </a:solidFill>
                          <a:latin typeface="宋体" panose="02010600030101010101" pitchFamily="2" charset="-122"/>
                        </a:rPr>
                        <a:t>MPa</a:t>
                      </a:r>
                      <a:r>
                        <a:rPr lang="en-US" altLang="zh-CN" sz="1600" b="0" i="0" u="none" strike="noStrike" dirty="0">
                          <a:solidFill>
                            <a:srgbClr val="000000"/>
                          </a:solidFill>
                          <a:latin typeface="宋体" panose="02010600030101010101" pitchFamily="2" charset="-122"/>
                        </a:rPr>
                        <a:t>)</a:t>
                      </a:r>
                      <a:endParaRPr lang="en-US" altLang="zh-CN" sz="1600" b="0" i="0" u="none" strike="noStrike" dirty="0">
                        <a:solidFill>
                          <a:srgbClr val="000000"/>
                        </a:solidFill>
                        <a:latin typeface="宋体" panose="02010600030101010101" pitchFamily="2" charset="-122"/>
                      </a:endParaRPr>
                    </a:p>
                  </a:txBody>
                  <a:tcPr marL="5333" marR="5333" marT="53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err="1">
                          <a:solidFill>
                            <a:srgbClr val="000000"/>
                          </a:solidFill>
                          <a:latin typeface="宋体" panose="02010600030101010101" pitchFamily="2" charset="-122"/>
                        </a:rPr>
                        <a:t>f</a:t>
                      </a:r>
                      <a:r>
                        <a:rPr lang="en-US" sz="1600" b="0" i="0" u="none" strike="noStrike" baseline="-25000" dirty="0" err="1">
                          <a:solidFill>
                            <a:srgbClr val="000000"/>
                          </a:solidFill>
                          <a:latin typeface="宋体" panose="02010600030101010101" pitchFamily="2" charset="-122"/>
                        </a:rPr>
                        <a:t>rk</a:t>
                      </a:r>
                      <a:r>
                        <a:rPr lang="en-US" sz="1600" b="0" i="0" u="none" strike="noStrike" dirty="0">
                          <a:solidFill>
                            <a:srgbClr val="000000"/>
                          </a:solidFill>
                          <a:latin typeface="宋体" panose="02010600030101010101" pitchFamily="2" charset="-122"/>
                        </a:rPr>
                        <a:t>&gt; 60</a:t>
                      </a:r>
                      <a:endParaRPr lang="en-US" sz="1600" b="0" i="0" u="none" strike="noStrike" dirty="0">
                        <a:solidFill>
                          <a:srgbClr val="000000"/>
                        </a:solidFill>
                        <a:latin typeface="宋体" panose="02010600030101010101" pitchFamily="2" charset="-122"/>
                      </a:endParaRPr>
                    </a:p>
                  </a:txBody>
                  <a:tcPr marL="5333" marR="5333" marT="53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宋体" panose="02010600030101010101" pitchFamily="2" charset="-122"/>
                        </a:rPr>
                        <a:t>30&lt;f</a:t>
                      </a:r>
                      <a:r>
                        <a:rPr lang="en-US" sz="1600" b="0" i="0" u="none" strike="noStrike" baseline="-25000" dirty="0">
                          <a:solidFill>
                            <a:srgbClr val="000000"/>
                          </a:solidFill>
                          <a:latin typeface="宋体" panose="02010600030101010101" pitchFamily="2" charset="-122"/>
                        </a:rPr>
                        <a:t>rk</a:t>
                      </a:r>
                      <a:r>
                        <a:rPr lang="en-US" sz="1600" b="0" i="0" u="none" strike="noStrike" dirty="0">
                          <a:solidFill>
                            <a:srgbClr val="000000"/>
                          </a:solidFill>
                          <a:latin typeface="宋体" panose="02010600030101010101" pitchFamily="2" charset="-122"/>
                        </a:rPr>
                        <a:t>≤60</a:t>
                      </a:r>
                      <a:endParaRPr lang="en-US" sz="1600" b="0" i="0" u="none" strike="noStrike" dirty="0">
                        <a:solidFill>
                          <a:srgbClr val="000000"/>
                        </a:solidFill>
                        <a:latin typeface="宋体" panose="02010600030101010101" pitchFamily="2" charset="-122"/>
                      </a:endParaRPr>
                    </a:p>
                  </a:txBody>
                  <a:tcPr marL="5333" marR="5333" marT="53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宋体" panose="02010600030101010101" pitchFamily="2" charset="-122"/>
                        </a:rPr>
                        <a:t>15&lt;f</a:t>
                      </a:r>
                      <a:r>
                        <a:rPr lang="en-US" sz="1600" b="0" i="0" u="none" strike="noStrike" baseline="-25000" dirty="0">
                          <a:solidFill>
                            <a:srgbClr val="000000"/>
                          </a:solidFill>
                          <a:latin typeface="宋体" panose="02010600030101010101" pitchFamily="2" charset="-122"/>
                        </a:rPr>
                        <a:t>rk</a:t>
                      </a:r>
                      <a:r>
                        <a:rPr lang="en-US" sz="1600" b="0" i="0" u="none" strike="noStrike" dirty="0">
                          <a:solidFill>
                            <a:srgbClr val="000000"/>
                          </a:solidFill>
                          <a:latin typeface="宋体" panose="02010600030101010101" pitchFamily="2" charset="-122"/>
                        </a:rPr>
                        <a:t>≤30</a:t>
                      </a:r>
                      <a:endParaRPr lang="en-US" sz="1600" b="0" i="0" u="none" strike="noStrike" dirty="0">
                        <a:solidFill>
                          <a:srgbClr val="000000"/>
                        </a:solidFill>
                        <a:latin typeface="宋体" panose="02010600030101010101" pitchFamily="2" charset="-122"/>
                      </a:endParaRPr>
                    </a:p>
                  </a:txBody>
                  <a:tcPr marL="5333" marR="5333" marT="53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宋体" panose="02010600030101010101" pitchFamily="2" charset="-122"/>
                        </a:rPr>
                        <a:t>5&lt;f</a:t>
                      </a:r>
                      <a:r>
                        <a:rPr lang="en-US" sz="1600" b="0" i="0" u="none" strike="noStrike" baseline="-25000" dirty="0">
                          <a:solidFill>
                            <a:srgbClr val="000000"/>
                          </a:solidFill>
                          <a:latin typeface="宋体" panose="02010600030101010101" pitchFamily="2" charset="-122"/>
                        </a:rPr>
                        <a:t>rk</a:t>
                      </a:r>
                      <a:r>
                        <a:rPr lang="en-US" sz="1600" b="0" i="0" u="none" strike="noStrike" dirty="0">
                          <a:solidFill>
                            <a:srgbClr val="000000"/>
                          </a:solidFill>
                          <a:latin typeface="宋体" panose="02010600030101010101" pitchFamily="2" charset="-122"/>
                        </a:rPr>
                        <a:t>≤15</a:t>
                      </a:r>
                      <a:endParaRPr lang="en-US" sz="1600" b="0" i="0" u="none" strike="noStrike" dirty="0">
                        <a:solidFill>
                          <a:srgbClr val="000000"/>
                        </a:solidFill>
                        <a:latin typeface="宋体" panose="02010600030101010101" pitchFamily="2" charset="-122"/>
                      </a:endParaRPr>
                    </a:p>
                  </a:txBody>
                  <a:tcPr marL="5333" marR="5333" marT="53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宋体" panose="02010600030101010101" pitchFamily="2" charset="-122"/>
                        </a:rPr>
                        <a:t>f</a:t>
                      </a:r>
                      <a:r>
                        <a:rPr lang="en-US" sz="1600" b="0" i="0" u="none" strike="noStrike" baseline="-25000" dirty="0">
                          <a:solidFill>
                            <a:srgbClr val="000000"/>
                          </a:solidFill>
                          <a:latin typeface="宋体" panose="02010600030101010101" pitchFamily="2" charset="-122"/>
                        </a:rPr>
                        <a:t>rk</a:t>
                      </a:r>
                      <a:r>
                        <a:rPr lang="en-US" sz="1600" b="0" i="0" u="none" strike="noStrike" dirty="0">
                          <a:solidFill>
                            <a:srgbClr val="000000"/>
                          </a:solidFill>
                          <a:latin typeface="宋体" panose="02010600030101010101" pitchFamily="2" charset="-122"/>
                        </a:rPr>
                        <a:t>≤5</a:t>
                      </a:r>
                      <a:endParaRPr lang="en-US" sz="1600" b="0" i="0" u="none" strike="noStrike" dirty="0">
                        <a:solidFill>
                          <a:srgbClr val="000000"/>
                        </a:solidFill>
                        <a:latin typeface="宋体" panose="02010600030101010101" pitchFamily="2" charset="-122"/>
                      </a:endParaRPr>
                    </a:p>
                  </a:txBody>
                  <a:tcPr marL="5333" marR="5333" marT="53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34" name="矩形 33"/>
          <p:cNvSpPr/>
          <p:nvPr/>
        </p:nvSpPr>
        <p:spPr>
          <a:xfrm>
            <a:off x="4405363" y="1647546"/>
            <a:ext cx="2262158" cy="369332"/>
          </a:xfrm>
          <a:prstGeom prst="rect">
            <a:avLst/>
          </a:prstGeom>
        </p:spPr>
        <p:txBody>
          <a:bodyPr wrap="none">
            <a:spAutoFit/>
          </a:bodyPr>
          <a:lstStyle/>
          <a:p>
            <a:r>
              <a:rPr lang="zh-CN" altLang="en-US" dirty="0" smtClean="0">
                <a:solidFill>
                  <a:srgbClr val="0070C0"/>
                </a:solidFill>
              </a:rPr>
              <a:t>岩石坚硬程度的划分</a:t>
            </a:r>
            <a:endParaRPr lang="zh-CN" altLang="en-US" dirty="0">
              <a:solidFill>
                <a:srgbClr val="0070C0"/>
              </a:solidFill>
            </a:endParaRPr>
          </a:p>
        </p:txBody>
      </p:sp>
      <p:graphicFrame>
        <p:nvGraphicFramePr>
          <p:cNvPr id="35" name="表格 34"/>
          <p:cNvGraphicFramePr>
            <a:graphicFrameLocks noGrp="1"/>
          </p:cNvGraphicFramePr>
          <p:nvPr/>
        </p:nvGraphicFramePr>
        <p:xfrm>
          <a:off x="559558" y="4285053"/>
          <a:ext cx="11245754" cy="1862550"/>
        </p:xfrm>
        <a:graphic>
          <a:graphicData uri="http://schemas.openxmlformats.org/drawingml/2006/table">
            <a:tbl>
              <a:tblPr/>
              <a:tblGrid>
                <a:gridCol w="1867739"/>
                <a:gridCol w="1877569"/>
                <a:gridCol w="1877569"/>
                <a:gridCol w="1867739"/>
                <a:gridCol w="1877569"/>
                <a:gridCol w="1877569"/>
              </a:tblGrid>
              <a:tr h="283841">
                <a:tc gridSpan="6">
                  <a:txBody>
                    <a:bodyPr/>
                    <a:lstStyle/>
                    <a:p>
                      <a:pPr algn="ctr" fontAlgn="ctr"/>
                      <a:r>
                        <a:rPr lang="zh-CN" altLang="en-US" sz="1800" b="0" i="0" u="none" strike="noStrike" dirty="0" smtClean="0">
                          <a:solidFill>
                            <a:srgbClr val="0070C0"/>
                          </a:solidFill>
                          <a:latin typeface="宋体" panose="02010600030101010101" pitchFamily="2" charset="-122"/>
                        </a:rPr>
                        <a:t>岩石</a:t>
                      </a:r>
                      <a:r>
                        <a:rPr lang="zh-CN" altLang="en-US" sz="1800" b="0" i="0" u="none" strike="noStrike" dirty="0">
                          <a:solidFill>
                            <a:srgbClr val="0070C0"/>
                          </a:solidFill>
                          <a:latin typeface="宋体" panose="02010600030101010101" pitchFamily="2" charset="-122"/>
                        </a:rPr>
                        <a:t>完整程度划分</a:t>
                      </a:r>
                      <a:endParaRPr lang="zh-CN" altLang="en-US" sz="1800" b="0" i="0" u="none" strike="noStrike" dirty="0">
                        <a:solidFill>
                          <a:srgbClr val="0070C0"/>
                        </a:solidFill>
                        <a:latin typeface="宋体" panose="02010600030101010101" pitchFamily="2" charset="-122"/>
                      </a:endParaRPr>
                    </a:p>
                  </a:txBody>
                  <a:tcPr marL="5329" marR="5329" marT="5329"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r>
              <a:tr h="639441">
                <a:tc>
                  <a:txBody>
                    <a:bodyPr/>
                    <a:lstStyle/>
                    <a:p>
                      <a:pPr algn="ctr" fontAlgn="ctr"/>
                      <a:r>
                        <a:rPr lang="zh-CN" altLang="en-US" sz="1800" b="0" i="0" u="none" strike="noStrike" dirty="0">
                          <a:solidFill>
                            <a:srgbClr val="000000"/>
                          </a:solidFill>
                          <a:latin typeface="宋体" panose="02010600030101010101" pitchFamily="2" charset="-122"/>
                        </a:rPr>
                        <a:t>完整程度划分</a:t>
                      </a:r>
                      <a:endParaRPr lang="zh-CN" altLang="en-US" sz="1800" b="0" i="0" u="none" strike="noStrike" dirty="0">
                        <a:solidFill>
                          <a:srgbClr val="000000"/>
                        </a:solidFill>
                        <a:latin typeface="宋体" panose="02010600030101010101" pitchFamily="2" charset="-122"/>
                      </a:endParaRPr>
                    </a:p>
                  </a:txBody>
                  <a:tcPr marL="5329" marR="5329" marT="53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完整岩</a:t>
                      </a:r>
                      <a:endParaRPr lang="zh-CN" altLang="en-US" sz="1800" b="0" i="0" u="none" strike="noStrike" dirty="0">
                        <a:solidFill>
                          <a:srgbClr val="000000"/>
                        </a:solidFill>
                        <a:latin typeface="宋体" panose="02010600030101010101" pitchFamily="2" charset="-122"/>
                      </a:endParaRPr>
                    </a:p>
                  </a:txBody>
                  <a:tcPr marL="5329" marR="5329" marT="53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较完整岩</a:t>
                      </a:r>
                      <a:endParaRPr lang="zh-CN" altLang="en-US" sz="1800" b="0" i="0" u="none" strike="noStrike">
                        <a:solidFill>
                          <a:srgbClr val="000000"/>
                        </a:solidFill>
                        <a:latin typeface="宋体" panose="02010600030101010101" pitchFamily="2" charset="-122"/>
                      </a:endParaRPr>
                    </a:p>
                  </a:txBody>
                  <a:tcPr marL="5329" marR="5329" marT="53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较破碎岩</a:t>
                      </a:r>
                      <a:endParaRPr lang="zh-CN" altLang="en-US" sz="1800" b="0" i="0" u="none" strike="noStrike">
                        <a:solidFill>
                          <a:srgbClr val="000000"/>
                        </a:solidFill>
                        <a:latin typeface="宋体" panose="02010600030101010101" pitchFamily="2" charset="-122"/>
                      </a:endParaRPr>
                    </a:p>
                  </a:txBody>
                  <a:tcPr marL="5329" marR="5329" marT="53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破碎岩</a:t>
                      </a:r>
                      <a:endParaRPr lang="zh-CN" altLang="en-US" sz="1800" b="0" i="0" u="none" strike="noStrike">
                        <a:solidFill>
                          <a:srgbClr val="000000"/>
                        </a:solidFill>
                        <a:latin typeface="宋体" panose="02010600030101010101" pitchFamily="2" charset="-122"/>
                      </a:endParaRPr>
                    </a:p>
                  </a:txBody>
                  <a:tcPr marL="5329" marR="5329" marT="53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极破碎岩</a:t>
                      </a:r>
                      <a:endParaRPr lang="zh-CN" altLang="en-US" sz="1800" b="0" i="0" u="none" strike="noStrike">
                        <a:solidFill>
                          <a:srgbClr val="000000"/>
                        </a:solidFill>
                        <a:latin typeface="宋体" panose="02010600030101010101" pitchFamily="2" charset="-122"/>
                      </a:endParaRPr>
                    </a:p>
                  </a:txBody>
                  <a:tcPr marL="5329" marR="5329" marT="53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55427">
                <a:tc>
                  <a:txBody>
                    <a:bodyPr/>
                    <a:lstStyle/>
                    <a:p>
                      <a:pPr algn="ctr" fontAlgn="ctr"/>
                      <a:r>
                        <a:rPr lang="zh-CN" altLang="en-US" sz="1800" b="0" i="0" u="none" strike="noStrike">
                          <a:solidFill>
                            <a:srgbClr val="000000"/>
                          </a:solidFill>
                          <a:latin typeface="宋体" panose="02010600030101010101" pitchFamily="2" charset="-122"/>
                        </a:rPr>
                        <a:t>完整性指数</a:t>
                      </a:r>
                      <a:endParaRPr lang="zh-CN" altLang="en-US" sz="1800" b="0" i="0" u="none" strike="noStrike">
                        <a:solidFill>
                          <a:srgbClr val="000000"/>
                        </a:solidFill>
                        <a:latin typeface="宋体" panose="02010600030101010101" pitchFamily="2" charset="-122"/>
                      </a:endParaRPr>
                    </a:p>
                  </a:txBody>
                  <a:tcPr marL="5329" marR="5329" marT="53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dirty="0">
                          <a:solidFill>
                            <a:srgbClr val="000000"/>
                          </a:solidFill>
                          <a:latin typeface="宋体" panose="02010600030101010101" pitchFamily="2" charset="-122"/>
                        </a:rPr>
                        <a:t>&gt; 0.75</a:t>
                      </a:r>
                      <a:endParaRPr lang="en-US" altLang="zh-CN" sz="1800" b="0" i="0" u="none" strike="noStrike" dirty="0">
                        <a:solidFill>
                          <a:srgbClr val="000000"/>
                        </a:solidFill>
                        <a:latin typeface="宋体" panose="02010600030101010101" pitchFamily="2" charset="-122"/>
                      </a:endParaRPr>
                    </a:p>
                  </a:txBody>
                  <a:tcPr marL="5329" marR="5329" marT="53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dirty="0">
                          <a:solidFill>
                            <a:srgbClr val="000000"/>
                          </a:solidFill>
                          <a:latin typeface="宋体" panose="02010600030101010101" pitchFamily="2" charset="-122"/>
                        </a:rPr>
                        <a:t>0.55 ~ 0.75</a:t>
                      </a:r>
                      <a:endParaRPr lang="en-US" altLang="zh-CN" sz="1800" b="0" i="0" u="none" strike="noStrike" dirty="0">
                        <a:solidFill>
                          <a:srgbClr val="000000"/>
                        </a:solidFill>
                        <a:latin typeface="宋体" panose="02010600030101010101" pitchFamily="2" charset="-122"/>
                      </a:endParaRPr>
                    </a:p>
                  </a:txBody>
                  <a:tcPr marL="5329" marR="5329" marT="53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latin typeface="宋体" panose="02010600030101010101" pitchFamily="2" charset="-122"/>
                        </a:rPr>
                        <a:t>0.35 ~ 0.55</a:t>
                      </a:r>
                      <a:endParaRPr lang="en-US" altLang="zh-CN" sz="1800" b="0" i="0" u="none" strike="noStrike">
                        <a:solidFill>
                          <a:srgbClr val="000000"/>
                        </a:solidFill>
                        <a:latin typeface="宋体" panose="02010600030101010101" pitchFamily="2" charset="-122"/>
                      </a:endParaRPr>
                    </a:p>
                  </a:txBody>
                  <a:tcPr marL="5329" marR="5329" marT="53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latin typeface="宋体" panose="02010600030101010101" pitchFamily="2" charset="-122"/>
                        </a:rPr>
                        <a:t>0.15 ~ 0.35 </a:t>
                      </a:r>
                      <a:endParaRPr lang="en-US" altLang="zh-CN" sz="1800" b="0" i="0" u="none" strike="noStrike">
                        <a:solidFill>
                          <a:srgbClr val="000000"/>
                        </a:solidFill>
                        <a:latin typeface="宋体" panose="02010600030101010101" pitchFamily="2" charset="-122"/>
                      </a:endParaRPr>
                    </a:p>
                  </a:txBody>
                  <a:tcPr marL="5329" marR="5329" marT="53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latin typeface="宋体" panose="02010600030101010101" pitchFamily="2" charset="-122"/>
                        </a:rPr>
                        <a:t>&lt;0.15</a:t>
                      </a:r>
                      <a:endParaRPr lang="en-US" altLang="zh-CN" sz="1800" b="0" i="0" u="none" strike="noStrike">
                        <a:solidFill>
                          <a:srgbClr val="000000"/>
                        </a:solidFill>
                        <a:latin typeface="宋体" panose="02010600030101010101" pitchFamily="2" charset="-122"/>
                      </a:endParaRPr>
                    </a:p>
                  </a:txBody>
                  <a:tcPr marL="5329" marR="5329" marT="53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3841">
                <a:tc gridSpan="6">
                  <a:txBody>
                    <a:bodyPr/>
                    <a:lstStyle/>
                    <a:p>
                      <a:pPr algn="ctr" fontAlgn="ctr"/>
                      <a:r>
                        <a:rPr lang="zh-CN" altLang="en-US" sz="1800" b="0" i="0" u="none" strike="noStrike" dirty="0">
                          <a:solidFill>
                            <a:srgbClr val="000000"/>
                          </a:solidFill>
                          <a:latin typeface="宋体" panose="02010600030101010101" pitchFamily="2" charset="-122"/>
                        </a:rPr>
                        <a:t>注</a:t>
                      </a:r>
                      <a:r>
                        <a:rPr lang="en-US" altLang="zh-CN" sz="1800" b="0" i="0" u="none" strike="noStrike" dirty="0">
                          <a:solidFill>
                            <a:srgbClr val="000000"/>
                          </a:solidFill>
                          <a:latin typeface="宋体" panose="02010600030101010101" pitchFamily="2" charset="-122"/>
                        </a:rPr>
                        <a:t>:</a:t>
                      </a:r>
                      <a:r>
                        <a:rPr lang="zh-CN" altLang="en-US" sz="1800" b="0" i="0" u="none" strike="noStrike" dirty="0">
                          <a:solidFill>
                            <a:srgbClr val="000000"/>
                          </a:solidFill>
                          <a:latin typeface="宋体" panose="02010600030101010101" pitchFamily="2" charset="-122"/>
                        </a:rPr>
                        <a:t>完整性指数为岩体纵波速度与岩块纵波波速之比的平方。选定岩体岩块测定波速时应有代表性。</a:t>
                      </a:r>
                      <a:endParaRPr lang="zh-CN" altLang="en-US" sz="1800" b="0" i="0" u="none" strike="noStrike" dirty="0">
                        <a:solidFill>
                          <a:srgbClr val="000000"/>
                        </a:solidFill>
                        <a:latin typeface="宋体" panose="02010600030101010101" pitchFamily="2" charset="-122"/>
                      </a:endParaRPr>
                    </a:p>
                  </a:txBody>
                  <a:tcPr marL="5329" marR="5329" marT="5329" marB="0" anchor="ctr">
                    <a:lnL>
                      <a:noFill/>
                    </a:lnL>
                    <a:lnR>
                      <a:noFill/>
                    </a:lnR>
                    <a:lnT w="6350" cap="flat" cmpd="sng" algn="ctr">
                      <a:solidFill>
                        <a:srgbClr val="000000"/>
                      </a:solidFill>
                      <a:prstDash val="solid"/>
                      <a:round/>
                      <a:headEnd type="none" w="med" len="med"/>
                      <a:tailEnd type="none" w="med" len="med"/>
                    </a:lnT>
                    <a:lnB>
                      <a:noFill/>
                    </a:lnB>
                  </a:tcPr>
                </a:tc>
                <a:tc hMerge="1">
                  <a:tcPr/>
                </a:tc>
                <a:tc hMerge="1">
                  <a:tcPr/>
                </a:tc>
                <a:tc hMerge="1">
                  <a:tcPr/>
                </a:tc>
                <a:tc hMerge="1">
                  <a:tcPr/>
                </a:tc>
                <a:tc hMerge="1">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45745" y="245661"/>
          <a:ext cx="11846255" cy="5936775"/>
        </p:xfrm>
        <a:graphic>
          <a:graphicData uri="http://schemas.openxmlformats.org/drawingml/2006/table">
            <a:tbl>
              <a:tblPr/>
              <a:tblGrid>
                <a:gridCol w="1004452"/>
                <a:gridCol w="1342963"/>
                <a:gridCol w="4749421"/>
                <a:gridCol w="4749419"/>
              </a:tblGrid>
              <a:tr h="542673">
                <a:tc gridSpan="4">
                  <a:txBody>
                    <a:bodyPr/>
                    <a:lstStyle/>
                    <a:p>
                      <a:pPr algn="ctr" fontAlgn="ctr"/>
                      <a:r>
                        <a:rPr lang="zh-CN" altLang="en-US" sz="2400" b="0" i="0" u="none" strike="noStrike" dirty="0">
                          <a:solidFill>
                            <a:srgbClr val="0070C0"/>
                          </a:solidFill>
                          <a:latin typeface="宋体" panose="02010600030101010101" pitchFamily="2" charset="-122"/>
                        </a:rPr>
                        <a:t>岩石坚硬程度的定性划分</a:t>
                      </a:r>
                      <a:endParaRPr lang="zh-CN" altLang="en-US" sz="2400" b="0" i="0" u="none" strike="noStrike" dirty="0">
                        <a:solidFill>
                          <a:srgbClr val="0070C0"/>
                        </a:solidFill>
                        <a:latin typeface="宋体" panose="02010600030101010101" pitchFamily="2" charset="-122"/>
                      </a:endParaRPr>
                    </a:p>
                  </a:txBody>
                  <a:tcPr marL="5582" marR="5582" marT="5582"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c hMerge="1">
                  <a:tcPr/>
                </a:tc>
              </a:tr>
              <a:tr h="364501">
                <a:tc gridSpan="2">
                  <a:txBody>
                    <a:bodyPr/>
                    <a:lstStyle/>
                    <a:p>
                      <a:pPr algn="ctr" fontAlgn="ctr"/>
                      <a:r>
                        <a:rPr lang="zh-CN" altLang="en-US" sz="1600" b="0" i="0" u="none" strike="noStrike" dirty="0">
                          <a:solidFill>
                            <a:srgbClr val="000000"/>
                          </a:solidFill>
                          <a:latin typeface="宋体" panose="02010600030101010101" pitchFamily="2" charset="-122"/>
                        </a:rPr>
                        <a:t>名称</a:t>
                      </a:r>
                      <a:endParaRPr lang="zh-CN" altLang="en-US" sz="1600" b="0" i="0" u="none" strike="noStrike" dirty="0">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a:txBody>
                    <a:bodyPr/>
                    <a:lstStyle/>
                    <a:p>
                      <a:pPr algn="ctr" fontAlgn="ctr"/>
                      <a:r>
                        <a:rPr lang="zh-CN" altLang="en-US" sz="1600" b="0" i="0" u="none" strike="noStrike" dirty="0">
                          <a:solidFill>
                            <a:srgbClr val="000000"/>
                          </a:solidFill>
                          <a:latin typeface="宋体" panose="02010600030101010101" pitchFamily="2" charset="-122"/>
                        </a:rPr>
                        <a:t>定性鉴别</a:t>
                      </a:r>
                      <a:endParaRPr lang="zh-CN" altLang="en-US" sz="1600" b="0" i="0" u="none" strike="noStrike" dirty="0">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代表性岩体</a:t>
                      </a:r>
                      <a:endParaRPr lang="zh-CN" altLang="en-US" sz="1600" b="0" i="0" u="none" strike="noStrike">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77189">
                <a:tc rowSpan="2">
                  <a:txBody>
                    <a:bodyPr/>
                    <a:lstStyle/>
                    <a:p>
                      <a:pPr algn="ctr" fontAlgn="ctr"/>
                      <a:r>
                        <a:rPr lang="zh-CN" altLang="en-US" sz="1600" b="0" i="0" u="none" strike="noStrike">
                          <a:solidFill>
                            <a:srgbClr val="000000"/>
                          </a:solidFill>
                          <a:latin typeface="宋体" panose="02010600030101010101" pitchFamily="2" charset="-122"/>
                        </a:rPr>
                        <a:t>硬质岩</a:t>
                      </a:r>
                      <a:endParaRPr lang="zh-CN" altLang="en-US" sz="1600" b="0" i="0" u="none" strike="noStrike">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坚硬岩</a:t>
                      </a:r>
                      <a:endParaRPr lang="zh-CN" altLang="en-US" sz="1600" b="0" i="0" u="none" strike="noStrike" dirty="0">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锤击清脆有回弹，振手，难击碎；</a:t>
                      </a:r>
                      <a:br>
                        <a:rPr lang="zh-CN" altLang="en-US" sz="1600" b="0" i="0" u="none" strike="noStrike" dirty="0">
                          <a:solidFill>
                            <a:srgbClr val="000000"/>
                          </a:solidFill>
                          <a:latin typeface="宋体" panose="02010600030101010101" pitchFamily="2" charset="-122"/>
                        </a:rPr>
                      </a:br>
                      <a:r>
                        <a:rPr lang="zh-CN" altLang="en-US" sz="1600" b="0" i="0" u="none" strike="noStrike" dirty="0">
                          <a:solidFill>
                            <a:srgbClr val="000000"/>
                          </a:solidFill>
                          <a:latin typeface="宋体" panose="02010600030101010101" pitchFamily="2" charset="-122"/>
                        </a:rPr>
                        <a:t>基本无吸水反应</a:t>
                      </a:r>
                      <a:endParaRPr lang="zh-CN" altLang="en-US" sz="1600" b="0" i="0" u="none" strike="noStrike" dirty="0">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未风化</a:t>
                      </a:r>
                      <a:r>
                        <a:rPr lang="en-US" altLang="zh-CN" sz="1600" b="0" i="0" u="none" strike="noStrike">
                          <a:solidFill>
                            <a:srgbClr val="000000"/>
                          </a:solidFill>
                          <a:latin typeface="宋体" panose="02010600030101010101" pitchFamily="2" charset="-122"/>
                        </a:rPr>
                        <a:t>- </a:t>
                      </a:r>
                      <a:r>
                        <a:rPr lang="zh-CN" altLang="en-US" sz="1600" b="0" i="0" u="none" strike="noStrike">
                          <a:solidFill>
                            <a:srgbClr val="000000"/>
                          </a:solidFill>
                          <a:latin typeface="宋体" panose="02010600030101010101" pitchFamily="2" charset="-122"/>
                        </a:rPr>
                        <a:t>微风化的花岗岩、闪长岩、辉</a:t>
                      </a:r>
                      <a:br>
                        <a:rPr lang="zh-CN" altLang="en-US" sz="1600" b="0" i="0" u="none" strike="noStrike">
                          <a:solidFill>
                            <a:srgbClr val="000000"/>
                          </a:solidFill>
                          <a:latin typeface="宋体" panose="02010600030101010101" pitchFamily="2" charset="-122"/>
                        </a:rPr>
                      </a:br>
                      <a:r>
                        <a:rPr lang="zh-CN" altLang="en-US" sz="1600" b="0" i="0" u="none" strike="noStrike">
                          <a:solidFill>
                            <a:srgbClr val="000000"/>
                          </a:solidFill>
                          <a:latin typeface="宋体" panose="02010600030101010101" pitchFamily="2" charset="-122"/>
                        </a:rPr>
                        <a:t>绿岩、玄武岩、安山岩、片麻岩、石英岩、</a:t>
                      </a:r>
                      <a:br>
                        <a:rPr lang="zh-CN" altLang="en-US" sz="1600" b="0" i="0" u="none" strike="noStrike">
                          <a:solidFill>
                            <a:srgbClr val="000000"/>
                          </a:solidFill>
                          <a:latin typeface="宋体" panose="02010600030101010101" pitchFamily="2" charset="-122"/>
                        </a:rPr>
                      </a:br>
                      <a:r>
                        <a:rPr lang="zh-CN" altLang="en-US" sz="1600" b="0" i="0" u="none" strike="noStrike">
                          <a:solidFill>
                            <a:srgbClr val="000000"/>
                          </a:solidFill>
                          <a:latin typeface="宋体" panose="02010600030101010101" pitchFamily="2" charset="-122"/>
                        </a:rPr>
                        <a:t>硅质砾岩、石英砂岩、硅质石灰岩</a:t>
                      </a:r>
                      <a:endParaRPr lang="zh-CN" altLang="en-US" sz="1600" b="0" i="0" u="none" strike="noStrike">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0845">
                <a:tc vMerge="1">
                  <a:tcPr/>
                </a:tc>
                <a:tc>
                  <a:txBody>
                    <a:bodyPr/>
                    <a:lstStyle/>
                    <a:p>
                      <a:pPr algn="ctr" fontAlgn="ctr"/>
                      <a:r>
                        <a:rPr lang="zh-CN" altLang="en-US" sz="1600" b="0" i="0" u="none" strike="noStrike" dirty="0">
                          <a:solidFill>
                            <a:srgbClr val="000000"/>
                          </a:solidFill>
                          <a:latin typeface="宋体" panose="02010600030101010101" pitchFamily="2" charset="-122"/>
                        </a:rPr>
                        <a:t>较硬岩</a:t>
                      </a:r>
                      <a:endParaRPr lang="zh-CN" altLang="en-US" sz="1600" b="0" i="0" u="none" strike="noStrike" dirty="0">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锤击声较清脆，有轻微回弹，稍振手，</a:t>
                      </a:r>
                      <a:br>
                        <a:rPr lang="zh-CN" altLang="en-US" sz="1600" b="0" i="0" u="none" strike="noStrike" dirty="0">
                          <a:solidFill>
                            <a:srgbClr val="000000"/>
                          </a:solidFill>
                          <a:latin typeface="宋体" panose="02010600030101010101" pitchFamily="2" charset="-122"/>
                        </a:rPr>
                      </a:br>
                      <a:r>
                        <a:rPr lang="zh-CN" altLang="en-US" sz="1600" b="0" i="0" u="none" strike="noStrike" dirty="0">
                          <a:solidFill>
                            <a:srgbClr val="000000"/>
                          </a:solidFill>
                          <a:latin typeface="宋体" panose="02010600030101010101" pitchFamily="2" charset="-122"/>
                        </a:rPr>
                        <a:t>轻难击碎；有轻微吸水反应</a:t>
                      </a:r>
                      <a:endParaRPr lang="zh-CN" altLang="en-US" sz="1600" b="0" i="0" u="none" strike="noStrike" dirty="0">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微风化的坚硬岩；未风化</a:t>
                      </a:r>
                      <a:r>
                        <a:rPr lang="en-US" altLang="zh-CN" sz="1600" b="0" i="0" u="none" strike="noStrike">
                          <a:solidFill>
                            <a:srgbClr val="000000"/>
                          </a:solidFill>
                          <a:latin typeface="宋体" panose="02010600030101010101" pitchFamily="2" charset="-122"/>
                        </a:rPr>
                        <a:t>- </a:t>
                      </a:r>
                      <a:r>
                        <a:rPr lang="zh-CN" altLang="en-US" sz="1600" b="0" i="0" u="none" strike="noStrike">
                          <a:solidFill>
                            <a:srgbClr val="000000"/>
                          </a:solidFill>
                          <a:latin typeface="宋体" panose="02010600030101010101" pitchFamily="2" charset="-122"/>
                        </a:rPr>
                        <a:t>微风化的大</a:t>
                      </a:r>
                      <a:br>
                        <a:rPr lang="zh-CN" altLang="en-US" sz="1600" b="0" i="0" u="none" strike="noStrike">
                          <a:solidFill>
                            <a:srgbClr val="000000"/>
                          </a:solidFill>
                          <a:latin typeface="宋体" panose="02010600030101010101" pitchFamily="2" charset="-122"/>
                        </a:rPr>
                      </a:br>
                      <a:r>
                        <a:rPr lang="zh-CN" altLang="en-US" sz="1600" b="0" i="0" u="none" strike="noStrike">
                          <a:solidFill>
                            <a:srgbClr val="000000"/>
                          </a:solidFill>
                          <a:latin typeface="宋体" panose="02010600030101010101" pitchFamily="2" charset="-122"/>
                        </a:rPr>
                        <a:t>理岩、板岩、石灰岩、钙质砂岩等</a:t>
                      </a:r>
                      <a:endParaRPr lang="zh-CN" altLang="en-US" sz="1600" b="0" i="0" u="none" strike="noStrike">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77189">
                <a:tc rowSpan="2">
                  <a:txBody>
                    <a:bodyPr/>
                    <a:lstStyle/>
                    <a:p>
                      <a:pPr algn="ctr" fontAlgn="ctr"/>
                      <a:r>
                        <a:rPr lang="zh-CN" altLang="en-US" sz="1600" b="0" i="0" u="none" strike="noStrike">
                          <a:solidFill>
                            <a:srgbClr val="000000"/>
                          </a:solidFill>
                          <a:latin typeface="宋体" panose="02010600030101010101" pitchFamily="2" charset="-122"/>
                        </a:rPr>
                        <a:t>软质岩</a:t>
                      </a:r>
                      <a:endParaRPr lang="zh-CN" altLang="en-US" sz="1600" b="0" i="0" u="none" strike="noStrike">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较软岩</a:t>
                      </a:r>
                      <a:endParaRPr lang="zh-CN" altLang="en-US" sz="1600" b="0" i="0" u="none" strike="noStrike">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锤击声不清脆，无回弹，轻易击碎；</a:t>
                      </a:r>
                      <a:br>
                        <a:rPr lang="zh-CN" altLang="en-US" sz="1600" b="0" i="0" u="none" strike="noStrike" dirty="0">
                          <a:solidFill>
                            <a:srgbClr val="000000"/>
                          </a:solidFill>
                          <a:latin typeface="宋体" panose="02010600030101010101" pitchFamily="2" charset="-122"/>
                        </a:rPr>
                      </a:br>
                      <a:r>
                        <a:rPr lang="zh-CN" altLang="en-US" sz="1600" b="0" i="0" u="none" strike="noStrike" dirty="0">
                          <a:solidFill>
                            <a:srgbClr val="000000"/>
                          </a:solidFill>
                          <a:latin typeface="宋体" panose="02010600030101010101" pitchFamily="2" charset="-122"/>
                        </a:rPr>
                        <a:t>指甲可刻出印痕</a:t>
                      </a:r>
                      <a:endParaRPr lang="zh-CN" altLang="en-US" sz="1600" b="0" i="0" u="none" strike="noStrike" dirty="0">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中风化的坚硬岩和较硬岩；未风化</a:t>
                      </a:r>
                      <a:r>
                        <a:rPr lang="en-US" altLang="zh-CN" sz="1600" b="0" i="0" u="none" strike="noStrike">
                          <a:solidFill>
                            <a:srgbClr val="000000"/>
                          </a:solidFill>
                          <a:latin typeface="宋体" panose="02010600030101010101" pitchFamily="2" charset="-122"/>
                        </a:rPr>
                        <a:t>- </a:t>
                      </a:r>
                      <a:r>
                        <a:rPr lang="zh-CN" altLang="en-US" sz="1600" b="0" i="0" u="none" strike="noStrike">
                          <a:solidFill>
                            <a:srgbClr val="000000"/>
                          </a:solidFill>
                          <a:latin typeface="宋体" panose="02010600030101010101" pitchFamily="2" charset="-122"/>
                        </a:rPr>
                        <a:t>微</a:t>
                      </a:r>
                      <a:br>
                        <a:rPr lang="zh-CN" altLang="en-US" sz="1600" b="0" i="0" u="none" strike="noStrike">
                          <a:solidFill>
                            <a:srgbClr val="000000"/>
                          </a:solidFill>
                          <a:latin typeface="宋体" panose="02010600030101010101" pitchFamily="2" charset="-122"/>
                        </a:rPr>
                      </a:br>
                      <a:r>
                        <a:rPr lang="zh-CN" altLang="en-US" sz="1600" b="0" i="0" u="none" strike="noStrike">
                          <a:solidFill>
                            <a:srgbClr val="000000"/>
                          </a:solidFill>
                          <a:latin typeface="宋体" panose="02010600030101010101" pitchFamily="2" charset="-122"/>
                        </a:rPr>
                        <a:t>风化的凝灰岩、千枚岩、砂质泥岩、泥</a:t>
                      </a:r>
                      <a:br>
                        <a:rPr lang="zh-CN" altLang="en-US" sz="1600" b="0" i="0" u="none" strike="noStrike">
                          <a:solidFill>
                            <a:srgbClr val="000000"/>
                          </a:solidFill>
                          <a:latin typeface="宋体" panose="02010600030101010101" pitchFamily="2" charset="-122"/>
                        </a:rPr>
                      </a:br>
                      <a:r>
                        <a:rPr lang="zh-CN" altLang="en-US" sz="1600" b="0" i="0" u="none" strike="noStrike">
                          <a:solidFill>
                            <a:srgbClr val="000000"/>
                          </a:solidFill>
                          <a:latin typeface="宋体" panose="02010600030101010101" pitchFamily="2" charset="-122"/>
                        </a:rPr>
                        <a:t>灰岩等</a:t>
                      </a:r>
                      <a:endParaRPr lang="zh-CN" altLang="en-US" sz="1600" b="0" i="0" u="none" strike="noStrike">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33533">
                <a:tc vMerge="1">
                  <a:tcPr/>
                </a:tc>
                <a:tc>
                  <a:txBody>
                    <a:bodyPr/>
                    <a:lstStyle/>
                    <a:p>
                      <a:pPr algn="ctr" fontAlgn="ctr"/>
                      <a:r>
                        <a:rPr lang="zh-CN" altLang="en-US" sz="1600" b="0" i="0" u="none" strike="noStrike">
                          <a:solidFill>
                            <a:srgbClr val="000000"/>
                          </a:solidFill>
                          <a:latin typeface="宋体" panose="02010600030101010101" pitchFamily="2" charset="-122"/>
                        </a:rPr>
                        <a:t>软岩</a:t>
                      </a:r>
                      <a:endParaRPr lang="zh-CN" altLang="en-US" sz="1600" b="0" i="0" u="none" strike="noStrike">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锤击声哑，无回弹，有凹痕，易击碎</a:t>
                      </a:r>
                      <a:r>
                        <a:rPr lang="zh-CN" altLang="en-US" sz="1600" b="0" i="0" u="none" strike="noStrike" dirty="0" smtClean="0">
                          <a:solidFill>
                            <a:srgbClr val="000000"/>
                          </a:solidFill>
                          <a:latin typeface="宋体" panose="02010600030101010101" pitchFamily="2" charset="-122"/>
                        </a:rPr>
                        <a:t>；浸水</a:t>
                      </a:r>
                      <a:r>
                        <a:rPr lang="zh-CN" altLang="en-US" sz="1600" b="0" i="0" u="none" strike="noStrike" dirty="0">
                          <a:solidFill>
                            <a:srgbClr val="000000"/>
                          </a:solidFill>
                          <a:latin typeface="宋体" panose="02010600030101010101" pitchFamily="2" charset="-122"/>
                        </a:rPr>
                        <a:t>后，可捏成团</a:t>
                      </a:r>
                      <a:endParaRPr lang="zh-CN" altLang="en-US" sz="1600" b="0" i="0" u="none" strike="noStrike" dirty="0">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强风化的坚硬岩和较硬岩；中风化的较</a:t>
                      </a:r>
                      <a:br>
                        <a:rPr lang="zh-CN" altLang="en-US" sz="1600" b="0" i="0" u="none" strike="noStrike" dirty="0">
                          <a:solidFill>
                            <a:srgbClr val="000000"/>
                          </a:solidFill>
                          <a:latin typeface="宋体" panose="02010600030101010101" pitchFamily="2" charset="-122"/>
                        </a:rPr>
                      </a:br>
                      <a:r>
                        <a:rPr lang="zh-CN" altLang="en-US" sz="1600" b="0" i="0" u="none" strike="noStrike" dirty="0">
                          <a:solidFill>
                            <a:srgbClr val="000000"/>
                          </a:solidFill>
                          <a:latin typeface="宋体" panose="02010600030101010101" pitchFamily="2" charset="-122"/>
                        </a:rPr>
                        <a:t>软岩；未风化</a:t>
                      </a:r>
                      <a:r>
                        <a:rPr lang="en-US" altLang="zh-CN" sz="1600" b="0" i="0" u="none" strike="noStrike" dirty="0">
                          <a:solidFill>
                            <a:srgbClr val="000000"/>
                          </a:solidFill>
                          <a:latin typeface="宋体" panose="02010600030101010101" pitchFamily="2" charset="-122"/>
                        </a:rPr>
                        <a:t>- </a:t>
                      </a:r>
                      <a:r>
                        <a:rPr lang="zh-CN" altLang="en-US" sz="1600" b="0" i="0" u="none" strike="noStrike" dirty="0">
                          <a:solidFill>
                            <a:srgbClr val="000000"/>
                          </a:solidFill>
                          <a:latin typeface="宋体" panose="02010600030101010101" pitchFamily="2" charset="-122"/>
                        </a:rPr>
                        <a:t>微风化的凝灰岩、泥质</a:t>
                      </a:r>
                      <a:br>
                        <a:rPr lang="zh-CN" altLang="en-US" sz="1600" b="0" i="0" u="none" strike="noStrike" dirty="0">
                          <a:solidFill>
                            <a:srgbClr val="000000"/>
                          </a:solidFill>
                          <a:latin typeface="宋体" panose="02010600030101010101" pitchFamily="2" charset="-122"/>
                        </a:rPr>
                      </a:br>
                      <a:r>
                        <a:rPr lang="zh-CN" altLang="en-US" sz="1600" b="0" i="0" u="none" strike="noStrike" dirty="0">
                          <a:solidFill>
                            <a:srgbClr val="000000"/>
                          </a:solidFill>
                          <a:latin typeface="宋体" panose="02010600030101010101" pitchFamily="2" charset="-122"/>
                        </a:rPr>
                        <a:t>砂岩、泥岩等；微风化的凝灰岩、千枚岩、</a:t>
                      </a:r>
                      <a:br>
                        <a:rPr lang="zh-CN" altLang="en-US" sz="1600" b="0" i="0" u="none" strike="noStrike" dirty="0">
                          <a:solidFill>
                            <a:srgbClr val="000000"/>
                          </a:solidFill>
                          <a:latin typeface="宋体" panose="02010600030101010101" pitchFamily="2" charset="-122"/>
                        </a:rPr>
                      </a:br>
                      <a:r>
                        <a:rPr lang="zh-CN" altLang="en-US" sz="1600" b="0" i="0" u="none" strike="noStrike" dirty="0">
                          <a:solidFill>
                            <a:srgbClr val="000000"/>
                          </a:solidFill>
                          <a:latin typeface="宋体" panose="02010600030101010101" pitchFamily="2" charset="-122"/>
                        </a:rPr>
                        <a:t>砂质泥岩、泥灰岩等</a:t>
                      </a:r>
                      <a:endParaRPr lang="zh-CN" altLang="en-US" sz="1600" b="0" i="0" u="none" strike="noStrike" dirty="0">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0845">
                <a:tc gridSpan="2">
                  <a:txBody>
                    <a:bodyPr/>
                    <a:lstStyle/>
                    <a:p>
                      <a:pPr algn="ctr" fontAlgn="ctr"/>
                      <a:r>
                        <a:rPr lang="zh-CN" altLang="en-US" sz="1600" b="0" i="0" u="none" strike="noStrike">
                          <a:solidFill>
                            <a:srgbClr val="000000"/>
                          </a:solidFill>
                          <a:latin typeface="宋体" panose="02010600030101010101" pitchFamily="2" charset="-122"/>
                        </a:rPr>
                        <a:t>极软岩</a:t>
                      </a:r>
                      <a:endParaRPr lang="zh-CN" altLang="en-US" sz="1600" b="0" i="0" u="none" strike="noStrike">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a:txBody>
                    <a:bodyPr/>
                    <a:lstStyle/>
                    <a:p>
                      <a:pPr algn="ctr" fontAlgn="ctr"/>
                      <a:r>
                        <a:rPr lang="zh-CN" altLang="en-US" sz="1600" b="0" i="0" u="none" strike="noStrike">
                          <a:solidFill>
                            <a:srgbClr val="000000"/>
                          </a:solidFill>
                          <a:latin typeface="宋体" panose="02010600030101010101" pitchFamily="2" charset="-122"/>
                        </a:rPr>
                        <a:t>锤击声哑，无回弹，有较深凹痕，手</a:t>
                      </a:r>
                      <a:br>
                        <a:rPr lang="zh-CN" altLang="en-US" sz="1600" b="0" i="0" u="none" strike="noStrike">
                          <a:solidFill>
                            <a:srgbClr val="000000"/>
                          </a:solidFill>
                          <a:latin typeface="宋体" panose="02010600030101010101" pitchFamily="2" charset="-122"/>
                        </a:rPr>
                      </a:br>
                      <a:r>
                        <a:rPr lang="zh-CN" altLang="en-US" sz="1600" b="0" i="0" u="none" strike="noStrike">
                          <a:solidFill>
                            <a:srgbClr val="000000"/>
                          </a:solidFill>
                          <a:latin typeface="宋体" panose="02010600030101010101" pitchFamily="2" charset="-122"/>
                        </a:rPr>
                        <a:t>可捏碎；浸水后，可捏成团</a:t>
                      </a:r>
                      <a:endParaRPr lang="zh-CN" altLang="en-US" sz="1600" b="0" i="0" u="none" strike="noStrike">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风化的软岩；全风化的各种岩石；各种</a:t>
                      </a:r>
                      <a:br>
                        <a:rPr lang="zh-CN" altLang="en-US" sz="1600" b="0" i="0" u="none" strike="noStrike" dirty="0">
                          <a:solidFill>
                            <a:srgbClr val="000000"/>
                          </a:solidFill>
                          <a:latin typeface="宋体" panose="02010600030101010101" pitchFamily="2" charset="-122"/>
                        </a:rPr>
                      </a:br>
                      <a:r>
                        <a:rPr lang="zh-CN" altLang="en-US" sz="1600" b="0" i="0" u="none" strike="noStrike" dirty="0">
                          <a:solidFill>
                            <a:srgbClr val="000000"/>
                          </a:solidFill>
                          <a:latin typeface="宋体" panose="02010600030101010101" pitchFamily="2" charset="-122"/>
                        </a:rPr>
                        <a:t>半成岩</a:t>
                      </a:r>
                      <a:endParaRPr lang="zh-CN" altLang="en-US" sz="1600" b="0" i="0" u="none" strike="noStrike" dirty="0">
                        <a:solidFill>
                          <a:srgbClr val="000000"/>
                        </a:solidFill>
                        <a:latin typeface="宋体" panose="02010600030101010101" pitchFamily="2" charset="-122"/>
                      </a:endParaRPr>
                    </a:p>
                  </a:txBody>
                  <a:tcPr marL="5582" marR="5582" marT="55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95786" y="354842"/>
          <a:ext cx="11632441" cy="5080427"/>
        </p:xfrm>
        <a:graphic>
          <a:graphicData uri="http://schemas.openxmlformats.org/drawingml/2006/table">
            <a:tbl>
              <a:tblPr/>
              <a:tblGrid>
                <a:gridCol w="2904950"/>
                <a:gridCol w="2902421"/>
                <a:gridCol w="2922649"/>
                <a:gridCol w="2902421"/>
              </a:tblGrid>
              <a:tr h="635053">
                <a:tc gridSpan="4">
                  <a:txBody>
                    <a:bodyPr/>
                    <a:lstStyle/>
                    <a:p>
                      <a:pPr algn="ctr" fontAlgn="ctr"/>
                      <a:r>
                        <a:rPr lang="zh-CN" altLang="en-US" sz="2400" b="0" i="0" u="none" strike="noStrike" dirty="0">
                          <a:solidFill>
                            <a:srgbClr val="0070C0"/>
                          </a:solidFill>
                          <a:latin typeface="宋体" panose="02010600030101010101" pitchFamily="2" charset="-122"/>
                        </a:rPr>
                        <a:t>岩石完整程度的划分</a:t>
                      </a:r>
                      <a:endParaRPr lang="zh-CN" altLang="en-US" sz="2400" b="0" i="0" u="none" strike="noStrike" dirty="0">
                        <a:solidFill>
                          <a:srgbClr val="0070C0"/>
                        </a:solidFill>
                        <a:latin typeface="宋体" panose="02010600030101010101" pitchFamily="2" charset="-122"/>
                      </a:endParaRPr>
                    </a:p>
                  </a:txBody>
                  <a:tcPr marL="5301" marR="5301" marT="5301"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c hMerge="1">
                  <a:tcPr/>
                </a:tc>
              </a:tr>
              <a:tr h="734847">
                <a:tc>
                  <a:txBody>
                    <a:bodyPr/>
                    <a:lstStyle/>
                    <a:p>
                      <a:pPr algn="ctr" fontAlgn="ctr"/>
                      <a:r>
                        <a:rPr lang="zh-CN" altLang="en-US" sz="1600" b="0" i="0" u="none" strike="noStrike" dirty="0">
                          <a:solidFill>
                            <a:srgbClr val="000000"/>
                          </a:solidFill>
                          <a:latin typeface="宋体" panose="02010600030101010101" pitchFamily="2" charset="-122"/>
                        </a:rPr>
                        <a:t>名称</a:t>
                      </a:r>
                      <a:endParaRPr lang="zh-CN" altLang="en-US" sz="1600" b="0" i="0" u="none" strike="noStrike" dirty="0">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结构面组数</a:t>
                      </a:r>
                      <a:endParaRPr lang="zh-CN" altLang="en-US" sz="1600" b="0" i="0" u="none" strike="noStrike" dirty="0">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控制性结构面间距</a:t>
                      </a:r>
                      <a:r>
                        <a:rPr lang="en-US" altLang="zh-CN" sz="1600" b="0" i="0" u="none" strike="noStrike">
                          <a:solidFill>
                            <a:srgbClr val="000000"/>
                          </a:solidFill>
                          <a:latin typeface="宋体" panose="02010600030101010101" pitchFamily="2" charset="-122"/>
                        </a:rPr>
                        <a:t>(m) </a:t>
                      </a:r>
                      <a:endParaRPr lang="en-US" altLang="zh-CN" sz="1600" b="0" i="0" u="none" strike="noStrike">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代表性结构类型</a:t>
                      </a:r>
                      <a:endParaRPr lang="zh-CN" altLang="en-US" sz="1600" b="0" i="0" u="none" strike="noStrike">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52992">
                <a:tc>
                  <a:txBody>
                    <a:bodyPr/>
                    <a:lstStyle/>
                    <a:p>
                      <a:pPr algn="ctr" fontAlgn="ctr"/>
                      <a:r>
                        <a:rPr lang="zh-CN" altLang="en-US" sz="1600" b="0" i="0" u="none" strike="noStrike" dirty="0">
                          <a:solidFill>
                            <a:srgbClr val="000000"/>
                          </a:solidFill>
                          <a:latin typeface="宋体" panose="02010600030101010101" pitchFamily="2" charset="-122"/>
                        </a:rPr>
                        <a:t>完整岩</a:t>
                      </a:r>
                      <a:endParaRPr lang="zh-CN" altLang="en-US" sz="1600" b="0" i="0" u="none" strike="noStrike" dirty="0">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1~2</a:t>
                      </a:r>
                      <a:endParaRPr lang="en-US" altLang="zh-CN" sz="1600" b="0" i="0" u="none" strike="noStrike">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&gt; 1.0</a:t>
                      </a:r>
                      <a:endParaRPr lang="en-US" altLang="zh-CN" sz="1600" b="0" i="0" u="none" strike="noStrike">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整体结构</a:t>
                      </a:r>
                      <a:endParaRPr lang="zh-CN" altLang="en-US" sz="1600" b="0" i="0" u="none" strike="noStrike">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16704">
                <a:tc>
                  <a:txBody>
                    <a:bodyPr/>
                    <a:lstStyle/>
                    <a:p>
                      <a:pPr algn="ctr" fontAlgn="ctr"/>
                      <a:r>
                        <a:rPr lang="zh-CN" altLang="en-US" sz="1600" b="0" i="0" u="none" strike="noStrike">
                          <a:solidFill>
                            <a:srgbClr val="000000"/>
                          </a:solidFill>
                          <a:latin typeface="宋体" panose="02010600030101010101" pitchFamily="2" charset="-122"/>
                        </a:rPr>
                        <a:t>较完整岩</a:t>
                      </a:r>
                      <a:endParaRPr lang="zh-CN" altLang="en-US" sz="1600" b="0" i="0" u="none" strike="noStrike">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2~ 3</a:t>
                      </a:r>
                      <a:endParaRPr lang="en-US" altLang="zh-CN" sz="1600" b="0" i="0" u="none" strike="noStrike" dirty="0">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0.4~ 1.0</a:t>
                      </a:r>
                      <a:endParaRPr lang="en-US" altLang="zh-CN" sz="1600" b="0" i="0" u="none" strike="noStrike">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块状结构</a:t>
                      </a:r>
                      <a:endParaRPr lang="zh-CN" altLang="en-US" sz="1600" b="0" i="0" u="none" strike="noStrike">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52992">
                <a:tc>
                  <a:txBody>
                    <a:bodyPr/>
                    <a:lstStyle/>
                    <a:p>
                      <a:pPr algn="ctr" fontAlgn="ctr"/>
                      <a:r>
                        <a:rPr lang="zh-CN" altLang="en-US" sz="1600" b="0" i="0" u="none" strike="noStrike">
                          <a:solidFill>
                            <a:srgbClr val="000000"/>
                          </a:solidFill>
                          <a:latin typeface="宋体" panose="02010600030101010101" pitchFamily="2" charset="-122"/>
                        </a:rPr>
                        <a:t>较破碎岩</a:t>
                      </a:r>
                      <a:endParaRPr lang="zh-CN" altLang="en-US" sz="1600" b="0" i="0" u="none" strike="noStrike">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&gt;3</a:t>
                      </a:r>
                      <a:endParaRPr lang="en-US" altLang="zh-CN" sz="1600" b="0" i="0" u="none" strike="noStrike" dirty="0">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0.2 ~ 0.4</a:t>
                      </a:r>
                      <a:endParaRPr lang="en-US" altLang="zh-CN" sz="1600" b="0" i="0" u="none" strike="noStrike">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镶嵌状结构</a:t>
                      </a:r>
                      <a:endParaRPr lang="zh-CN" altLang="en-US" sz="1600" b="0" i="0" u="none" strike="noStrike">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34847">
                <a:tc>
                  <a:txBody>
                    <a:bodyPr/>
                    <a:lstStyle/>
                    <a:p>
                      <a:pPr algn="ctr" fontAlgn="ctr"/>
                      <a:r>
                        <a:rPr lang="zh-CN" altLang="en-US" sz="1600" b="0" i="0" u="none" strike="noStrike">
                          <a:solidFill>
                            <a:srgbClr val="000000"/>
                          </a:solidFill>
                          <a:latin typeface="宋体" panose="02010600030101010101" pitchFamily="2" charset="-122"/>
                        </a:rPr>
                        <a:t>破碎岩</a:t>
                      </a:r>
                      <a:endParaRPr lang="zh-CN" altLang="en-US" sz="1600" b="0" i="0" u="none" strike="noStrike">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&gt;3</a:t>
                      </a:r>
                      <a:endParaRPr lang="en-US" altLang="zh-CN" sz="1600" b="0" i="0" u="none" strike="noStrike" dirty="0">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&lt; 0.2</a:t>
                      </a:r>
                      <a:endParaRPr lang="en-US" altLang="zh-CN" sz="1600" b="0" i="0" u="none" strike="noStrike" dirty="0">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碎裂状结构</a:t>
                      </a:r>
                      <a:endParaRPr lang="zh-CN" altLang="en-US" sz="1600" b="0" i="0" u="none" strike="noStrike">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52992">
                <a:tc>
                  <a:txBody>
                    <a:bodyPr/>
                    <a:lstStyle/>
                    <a:p>
                      <a:pPr algn="ctr" fontAlgn="ctr"/>
                      <a:r>
                        <a:rPr lang="zh-CN" altLang="en-US" sz="1600" b="0" i="0" u="none" strike="noStrike">
                          <a:solidFill>
                            <a:srgbClr val="000000"/>
                          </a:solidFill>
                          <a:latin typeface="宋体" panose="02010600030101010101" pitchFamily="2" charset="-122"/>
                        </a:rPr>
                        <a:t>极破碎岩</a:t>
                      </a:r>
                      <a:endParaRPr lang="zh-CN" altLang="en-US" sz="1600" b="0" i="0" u="none" strike="noStrike">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无序</a:t>
                      </a:r>
                      <a:r>
                        <a:rPr lang="en-US" altLang="zh-CN" sz="1600" b="0" i="0" u="none" strike="noStrike">
                          <a:solidFill>
                            <a:srgbClr val="000000"/>
                          </a:solidFill>
                          <a:latin typeface="宋体" panose="02010600030101010101" pitchFamily="2" charset="-122"/>
                        </a:rPr>
                        <a:t>.</a:t>
                      </a:r>
                      <a:endParaRPr lang="en-US" altLang="zh-CN" sz="1600" b="0" i="0" u="none" strike="noStrike">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a:t>
                      </a:r>
                      <a:r>
                        <a:rPr lang="zh-CN" altLang="en-US" sz="1600" b="0" i="0" u="none" strike="noStrike" dirty="0">
                          <a:solidFill>
                            <a:srgbClr val="000000"/>
                          </a:solidFill>
                          <a:latin typeface="宋体" panose="02010600030101010101" pitchFamily="2" charset="-122"/>
                        </a:rPr>
                        <a:t>一</a:t>
                      </a:r>
                      <a:endParaRPr lang="zh-CN" altLang="en-US" sz="1600" b="0" i="0" u="none" strike="noStrike" dirty="0">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散体状结构</a:t>
                      </a:r>
                      <a:endParaRPr lang="zh-CN" altLang="en-US" sz="1600" b="0" i="0" u="none" strike="noStrike" dirty="0">
                        <a:solidFill>
                          <a:srgbClr val="000000"/>
                        </a:solidFill>
                        <a:latin typeface="宋体" panose="02010600030101010101" pitchFamily="2" charset="-122"/>
                      </a:endParaRPr>
                    </a:p>
                  </a:txBody>
                  <a:tcPr marL="5301" marR="5301" marT="530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dirty="0" smtClean="0"/>
                <a:t>二、地基土的工程分类</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81631" y="1374591"/>
            <a:ext cx="2339102" cy="523220"/>
          </a:xfrm>
          <a:prstGeom prst="rect">
            <a:avLst/>
          </a:prstGeom>
        </p:spPr>
        <p:txBody>
          <a:bodyPr wrap="none">
            <a:spAutoFit/>
          </a:bodyPr>
          <a:lstStyle/>
          <a:p>
            <a:r>
              <a:rPr lang="zh-CN" altLang="en-US" sz="2800" dirty="0" smtClean="0">
                <a:solidFill>
                  <a:srgbClr val="0070C0"/>
                </a:solidFill>
              </a:rPr>
              <a:t>（二）碎石土</a:t>
            </a:r>
            <a:endParaRPr lang="zh-CN" altLang="en-US" sz="2800" dirty="0">
              <a:solidFill>
                <a:srgbClr val="0070C0"/>
              </a:solidFill>
            </a:endParaRPr>
          </a:p>
        </p:txBody>
      </p:sp>
      <p:sp>
        <p:nvSpPr>
          <p:cNvPr id="13" name="矩形 12"/>
          <p:cNvSpPr/>
          <p:nvPr/>
        </p:nvSpPr>
        <p:spPr>
          <a:xfrm>
            <a:off x="832513" y="1900789"/>
            <a:ext cx="10863618" cy="875881"/>
          </a:xfrm>
          <a:prstGeom prst="rect">
            <a:avLst/>
          </a:prstGeom>
        </p:spPr>
        <p:txBody>
          <a:bodyPr wrap="square">
            <a:spAutoFit/>
          </a:bodyPr>
          <a:lstStyle/>
          <a:p>
            <a:pPr>
              <a:lnSpc>
                <a:spcPct val="150000"/>
              </a:lnSpc>
            </a:pPr>
            <a:r>
              <a:rPr lang="zh-CN" altLang="en-US" dirty="0" smtClean="0"/>
              <a:t>         碎石土是指粒径大于</a:t>
            </a:r>
            <a:r>
              <a:rPr lang="en-US" altLang="zh-CN" dirty="0" smtClean="0"/>
              <a:t>2mm </a:t>
            </a:r>
            <a:r>
              <a:rPr lang="zh-CN" altLang="en-US" dirty="0" smtClean="0"/>
              <a:t>的颗粒含量超过全重</a:t>
            </a:r>
            <a:r>
              <a:rPr lang="en-US" altLang="zh-CN" dirty="0" smtClean="0"/>
              <a:t>50% </a:t>
            </a:r>
            <a:r>
              <a:rPr lang="zh-CN" altLang="en-US" dirty="0" smtClean="0"/>
              <a:t>的土。按其颗粒形状及颗粒组</a:t>
            </a:r>
            <a:endParaRPr lang="zh-CN" altLang="en-US" dirty="0" smtClean="0"/>
          </a:p>
          <a:p>
            <a:pPr>
              <a:lnSpc>
                <a:spcPct val="150000"/>
              </a:lnSpc>
            </a:pPr>
            <a:r>
              <a:rPr lang="zh-CN" altLang="en-US" dirty="0" smtClean="0"/>
              <a:t>含量可分为漂石、块石、卵石、碎石、圆砾、角砾，见表。</a:t>
            </a:r>
            <a:endParaRPr lang="zh-CN" altLang="en-US" dirty="0"/>
          </a:p>
        </p:txBody>
      </p:sp>
      <p:graphicFrame>
        <p:nvGraphicFramePr>
          <p:cNvPr id="14" name="表格 13"/>
          <p:cNvGraphicFramePr>
            <a:graphicFrameLocks noGrp="1"/>
          </p:cNvGraphicFramePr>
          <p:nvPr/>
        </p:nvGraphicFramePr>
        <p:xfrm>
          <a:off x="639926" y="2552130"/>
          <a:ext cx="10646771" cy="3682738"/>
        </p:xfrm>
        <a:graphic>
          <a:graphicData uri="http://schemas.openxmlformats.org/drawingml/2006/table">
            <a:tbl>
              <a:tblPr/>
              <a:tblGrid>
                <a:gridCol w="1410154"/>
                <a:gridCol w="4160993"/>
                <a:gridCol w="5075624"/>
              </a:tblGrid>
              <a:tr h="319573">
                <a:tc gridSpan="3">
                  <a:txBody>
                    <a:bodyPr/>
                    <a:lstStyle/>
                    <a:p>
                      <a:pPr algn="ctr" fontAlgn="ctr"/>
                      <a:br>
                        <a:rPr lang="zh-CN" altLang="en-US" sz="1800" b="0" i="0" u="none" strike="noStrike" dirty="0">
                          <a:solidFill>
                            <a:srgbClr val="000000"/>
                          </a:solidFill>
                          <a:latin typeface="宋体" panose="02010600030101010101" pitchFamily="2" charset="-122"/>
                        </a:rPr>
                      </a:br>
                      <a:r>
                        <a:rPr lang="zh-CN" altLang="en-US" sz="2400" b="0" i="0" u="none" strike="noStrike" dirty="0">
                          <a:solidFill>
                            <a:srgbClr val="0070C0"/>
                          </a:solidFill>
                          <a:latin typeface="宋体" panose="02010600030101010101" pitchFamily="2" charset="-122"/>
                        </a:rPr>
                        <a:t>碎石土的分类</a:t>
                      </a:r>
                      <a:endParaRPr lang="zh-CN" altLang="en-US" sz="2400" b="0" i="0" u="none" strike="noStrike" dirty="0">
                        <a:solidFill>
                          <a:srgbClr val="0070C0"/>
                        </a:solidFill>
                        <a:latin typeface="宋体" panose="02010600030101010101" pitchFamily="2" charset="-122"/>
                      </a:endParaRPr>
                    </a:p>
                  </a:txBody>
                  <a:tcPr marL="5305" marR="5305" marT="5305"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r>
              <a:tr h="385569">
                <a:tc>
                  <a:txBody>
                    <a:bodyPr/>
                    <a:lstStyle/>
                    <a:p>
                      <a:pPr algn="ctr" fontAlgn="ctr"/>
                      <a:r>
                        <a:rPr lang="zh-CN" altLang="en-US" sz="1800" b="0" i="0" u="none" strike="noStrike" dirty="0">
                          <a:solidFill>
                            <a:srgbClr val="000000"/>
                          </a:solidFill>
                          <a:latin typeface="宋体" panose="02010600030101010101" pitchFamily="2" charset="-122"/>
                        </a:rPr>
                        <a:t>土的名称</a:t>
                      </a:r>
                      <a:endParaRPr lang="zh-CN" altLang="en-US" sz="1800" b="0" i="0" u="none" strike="noStrike" dirty="0">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颗粒形状</a:t>
                      </a:r>
                      <a:endParaRPr lang="zh-CN" altLang="en-US" sz="1800" b="0" i="0" u="none" strike="noStrike" dirty="0">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粒组含量</a:t>
                      </a:r>
                      <a:endParaRPr lang="zh-CN" altLang="en-US" sz="1800" b="0" i="0" u="none" strike="noStrike">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5569">
                <a:tc>
                  <a:txBody>
                    <a:bodyPr/>
                    <a:lstStyle/>
                    <a:p>
                      <a:pPr algn="ctr" fontAlgn="ctr"/>
                      <a:r>
                        <a:rPr lang="zh-CN" altLang="en-US" sz="1800" b="0" i="0" u="none" strike="noStrike">
                          <a:solidFill>
                            <a:srgbClr val="000000"/>
                          </a:solidFill>
                          <a:latin typeface="宋体" panose="02010600030101010101" pitchFamily="2" charset="-122"/>
                        </a:rPr>
                        <a:t>漂石</a:t>
                      </a:r>
                      <a:endParaRPr lang="zh-CN" altLang="en-US" sz="1800" b="0" i="0" u="none" strike="noStrike">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圆形及亚圆形为主</a:t>
                      </a:r>
                      <a:endParaRPr lang="zh-CN" altLang="en-US" sz="1800" b="0" i="0" u="none" strike="noStrike" dirty="0">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800" b="0" i="0" u="none" strike="noStrike">
                          <a:solidFill>
                            <a:srgbClr val="000000"/>
                          </a:solidFill>
                          <a:latin typeface="宋体" panose="02010600030101010101" pitchFamily="2" charset="-122"/>
                        </a:rPr>
                        <a:t>粒径大于</a:t>
                      </a:r>
                      <a:r>
                        <a:rPr lang="en-US" altLang="zh-CN" sz="1800" b="0" i="0" u="none" strike="noStrike">
                          <a:solidFill>
                            <a:srgbClr val="000000"/>
                          </a:solidFill>
                          <a:latin typeface="宋体" panose="02010600030101010101" pitchFamily="2" charset="-122"/>
                        </a:rPr>
                        <a:t>200mm</a:t>
                      </a:r>
                      <a:r>
                        <a:rPr lang="zh-CN" altLang="en-US" sz="1800" b="0" i="0" u="none" strike="noStrike">
                          <a:solidFill>
                            <a:srgbClr val="000000"/>
                          </a:solidFill>
                          <a:latin typeface="宋体" panose="02010600030101010101" pitchFamily="2" charset="-122"/>
                        </a:rPr>
                        <a:t>的颗粒含量超过全重</a:t>
                      </a:r>
                      <a:r>
                        <a:rPr lang="en-US" altLang="zh-CN" sz="1800" b="0" i="0" u="none" strike="noStrike">
                          <a:solidFill>
                            <a:srgbClr val="000000"/>
                          </a:solidFill>
                          <a:latin typeface="宋体" panose="02010600030101010101" pitchFamily="2" charset="-122"/>
                        </a:rPr>
                        <a:t>50%</a:t>
                      </a:r>
                      <a:endParaRPr lang="en-US" altLang="zh-CN" sz="1800" b="0" i="0" u="none" strike="noStrike">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5569">
                <a:tc>
                  <a:txBody>
                    <a:bodyPr/>
                    <a:lstStyle/>
                    <a:p>
                      <a:pPr algn="ctr" fontAlgn="ctr"/>
                      <a:r>
                        <a:rPr lang="zh-CN" altLang="en-US" sz="1800" b="0" i="0" u="none" strike="noStrike">
                          <a:solidFill>
                            <a:srgbClr val="000000"/>
                          </a:solidFill>
                          <a:latin typeface="宋体" panose="02010600030101010101" pitchFamily="2" charset="-122"/>
                        </a:rPr>
                        <a:t>块石</a:t>
                      </a:r>
                      <a:endParaRPr lang="zh-CN" altLang="en-US" sz="1800" b="0" i="0" u="none" strike="noStrike">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棱角形为主</a:t>
                      </a:r>
                      <a:endParaRPr lang="zh-CN" altLang="en-US" sz="1800" b="0" i="0" u="none" strike="noStrike" dirty="0">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r>
              <a:tr h="394768">
                <a:tc>
                  <a:txBody>
                    <a:bodyPr/>
                    <a:lstStyle/>
                    <a:p>
                      <a:pPr algn="ctr" fontAlgn="ctr"/>
                      <a:r>
                        <a:rPr lang="zh-CN" altLang="en-US" sz="1800" b="0" i="0" u="none" strike="noStrike">
                          <a:solidFill>
                            <a:srgbClr val="000000"/>
                          </a:solidFill>
                          <a:latin typeface="宋体" panose="02010600030101010101" pitchFamily="2" charset="-122"/>
                        </a:rPr>
                        <a:t>卵石</a:t>
                      </a:r>
                      <a:endParaRPr lang="zh-CN" altLang="en-US" sz="1800" b="0" i="0" u="none" strike="noStrike">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圆形及亚圆形为主</a:t>
                      </a:r>
                      <a:endParaRPr lang="zh-CN" altLang="en-US" sz="1800" b="0" i="0" u="none" strike="noStrike" dirty="0">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800" b="0" i="0" u="none" strike="noStrike" dirty="0">
                          <a:solidFill>
                            <a:srgbClr val="000000"/>
                          </a:solidFill>
                          <a:latin typeface="宋体" panose="02010600030101010101" pitchFamily="2" charset="-122"/>
                        </a:rPr>
                        <a:t>粒径大于</a:t>
                      </a:r>
                      <a:r>
                        <a:rPr lang="en-US" altLang="zh-CN" sz="1800" b="0" i="0" u="none" strike="noStrike" dirty="0">
                          <a:solidFill>
                            <a:srgbClr val="000000"/>
                          </a:solidFill>
                          <a:latin typeface="宋体" panose="02010600030101010101" pitchFamily="2" charset="-122"/>
                        </a:rPr>
                        <a:t>20mm</a:t>
                      </a:r>
                      <a:r>
                        <a:rPr lang="zh-CN" altLang="en-US" sz="1800" b="0" i="0" u="none" strike="noStrike" dirty="0">
                          <a:solidFill>
                            <a:srgbClr val="000000"/>
                          </a:solidFill>
                          <a:latin typeface="宋体" panose="02010600030101010101" pitchFamily="2" charset="-122"/>
                        </a:rPr>
                        <a:t>的颗粒含量超过全重</a:t>
                      </a:r>
                      <a:r>
                        <a:rPr lang="en-US" altLang="zh-CN" sz="1800" b="0" i="0" u="none" strike="noStrike" dirty="0">
                          <a:solidFill>
                            <a:srgbClr val="000000"/>
                          </a:solidFill>
                          <a:latin typeface="宋体" panose="02010600030101010101" pitchFamily="2" charset="-122"/>
                        </a:rPr>
                        <a:t>50%</a:t>
                      </a:r>
                      <a:endParaRPr lang="en-US" altLang="zh-CN" sz="1800" b="0" i="0" u="none" strike="noStrike" dirty="0">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4768">
                <a:tc>
                  <a:txBody>
                    <a:bodyPr/>
                    <a:lstStyle/>
                    <a:p>
                      <a:pPr algn="ctr" fontAlgn="ctr"/>
                      <a:r>
                        <a:rPr lang="zh-CN" altLang="en-US" sz="1800" b="0" i="0" u="none" strike="noStrike">
                          <a:solidFill>
                            <a:srgbClr val="000000"/>
                          </a:solidFill>
                          <a:latin typeface="宋体" panose="02010600030101010101" pitchFamily="2" charset="-122"/>
                        </a:rPr>
                        <a:t>碎石</a:t>
                      </a:r>
                      <a:endParaRPr lang="zh-CN" altLang="en-US" sz="1800" b="0" i="0" u="none" strike="noStrike">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棱角形为主</a:t>
                      </a:r>
                      <a:endParaRPr lang="zh-CN" altLang="en-US" sz="1800" b="0" i="0" u="none" strike="noStrike" dirty="0">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r>
              <a:tr h="376769">
                <a:tc>
                  <a:txBody>
                    <a:bodyPr/>
                    <a:lstStyle/>
                    <a:p>
                      <a:pPr algn="ctr" fontAlgn="ctr"/>
                      <a:r>
                        <a:rPr lang="zh-CN" altLang="en-US" sz="1800" b="0" i="0" u="none" strike="noStrike">
                          <a:solidFill>
                            <a:srgbClr val="000000"/>
                          </a:solidFill>
                          <a:latin typeface="宋体" panose="02010600030101010101" pitchFamily="2" charset="-122"/>
                        </a:rPr>
                        <a:t>圆砾</a:t>
                      </a:r>
                      <a:endParaRPr lang="zh-CN" altLang="en-US" sz="1800" b="0" i="0" u="none" strike="noStrike">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圆形及亚圆形为主</a:t>
                      </a:r>
                      <a:endParaRPr lang="zh-CN" altLang="en-US" sz="1800" b="0" i="0" u="none" strike="noStrike">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800" b="0" i="0" u="none" strike="noStrike" dirty="0">
                          <a:solidFill>
                            <a:srgbClr val="000000"/>
                          </a:solidFill>
                          <a:latin typeface="宋体" panose="02010600030101010101" pitchFamily="2" charset="-122"/>
                        </a:rPr>
                        <a:t>粒径大于</a:t>
                      </a:r>
                      <a:r>
                        <a:rPr lang="en-US" altLang="zh-CN" sz="1800" b="0" i="0" u="none" strike="noStrike" dirty="0">
                          <a:solidFill>
                            <a:srgbClr val="000000"/>
                          </a:solidFill>
                          <a:latin typeface="宋体" panose="02010600030101010101" pitchFamily="2" charset="-122"/>
                        </a:rPr>
                        <a:t>2mm</a:t>
                      </a:r>
                      <a:r>
                        <a:rPr lang="zh-CN" altLang="en-US" sz="1800" b="0" i="0" u="none" strike="noStrike" dirty="0">
                          <a:solidFill>
                            <a:srgbClr val="000000"/>
                          </a:solidFill>
                          <a:latin typeface="宋体" panose="02010600030101010101" pitchFamily="2" charset="-122"/>
                        </a:rPr>
                        <a:t>的颗粒含量超过全重</a:t>
                      </a:r>
                      <a:r>
                        <a:rPr lang="en-US" altLang="zh-CN" sz="1800" b="0" i="0" u="none" strike="noStrike" dirty="0">
                          <a:solidFill>
                            <a:srgbClr val="000000"/>
                          </a:solidFill>
                          <a:latin typeface="宋体" panose="02010600030101010101" pitchFamily="2" charset="-122"/>
                        </a:rPr>
                        <a:t>50%</a:t>
                      </a:r>
                      <a:endParaRPr lang="en-US" altLang="zh-CN" sz="1800" b="0" i="0" u="none" strike="noStrike" dirty="0">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4768">
                <a:tc>
                  <a:txBody>
                    <a:bodyPr/>
                    <a:lstStyle/>
                    <a:p>
                      <a:pPr algn="ctr" fontAlgn="ctr"/>
                      <a:r>
                        <a:rPr lang="zh-CN" altLang="en-US" sz="1800" b="0" i="0" u="none" strike="noStrike">
                          <a:solidFill>
                            <a:srgbClr val="000000"/>
                          </a:solidFill>
                          <a:latin typeface="宋体" panose="02010600030101010101" pitchFamily="2" charset="-122"/>
                        </a:rPr>
                        <a:t>角砾</a:t>
                      </a:r>
                      <a:endParaRPr lang="zh-CN" altLang="en-US" sz="1800" b="0" i="0" u="none" strike="noStrike">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棱角形为主</a:t>
                      </a:r>
                      <a:endParaRPr lang="zh-CN" altLang="en-US" sz="1800" b="0" i="0" u="none" strike="noStrike" dirty="0">
                        <a:solidFill>
                          <a:srgbClr val="000000"/>
                        </a:solidFill>
                        <a:latin typeface="宋体" panose="02010600030101010101" pitchFamily="2" charset="-122"/>
                      </a:endParaRPr>
                    </a:p>
                  </a:txBody>
                  <a:tcPr marL="5305" marR="5305" marT="530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r>
              <a:tr h="319573">
                <a:tc gridSpan="3">
                  <a:txBody>
                    <a:bodyPr/>
                    <a:lstStyle/>
                    <a:p>
                      <a:pPr algn="ctr" fontAlgn="ctr"/>
                      <a:r>
                        <a:rPr lang="zh-CN" altLang="en-US" sz="1800" b="0" i="0" u="none" strike="noStrike" dirty="0">
                          <a:solidFill>
                            <a:srgbClr val="000000"/>
                          </a:solidFill>
                          <a:latin typeface="宋体" panose="02010600030101010101" pitchFamily="2" charset="-122"/>
                        </a:rPr>
                        <a:t>注</a:t>
                      </a:r>
                      <a:r>
                        <a:rPr lang="en-US" altLang="zh-CN" sz="1800" b="0" i="0" u="none" strike="noStrike" dirty="0">
                          <a:solidFill>
                            <a:srgbClr val="000000"/>
                          </a:solidFill>
                          <a:latin typeface="宋体" panose="02010600030101010101" pitchFamily="2" charset="-122"/>
                        </a:rPr>
                        <a:t>:</a:t>
                      </a:r>
                      <a:r>
                        <a:rPr lang="zh-CN" altLang="en-US" sz="1800" b="0" i="0" u="none" strike="noStrike" dirty="0">
                          <a:solidFill>
                            <a:srgbClr val="000000"/>
                          </a:solidFill>
                          <a:latin typeface="宋体" panose="02010600030101010101" pitchFamily="2" charset="-122"/>
                        </a:rPr>
                        <a:t>分类时应该根据粒组含量栏从上到下以符合者确定。</a:t>
                      </a:r>
                      <a:endParaRPr lang="zh-CN" altLang="en-US" sz="1800" b="0" i="0" u="none" strike="noStrike" dirty="0">
                        <a:solidFill>
                          <a:srgbClr val="000000"/>
                        </a:solidFill>
                        <a:latin typeface="宋体" panose="02010600030101010101" pitchFamily="2" charset="-122"/>
                      </a:endParaRPr>
                    </a:p>
                  </a:txBody>
                  <a:tcPr marL="5305" marR="5305" marT="5305" marB="0" anchor="ctr">
                    <a:lnL>
                      <a:noFill/>
                    </a:lnL>
                    <a:lnR>
                      <a:noFill/>
                    </a:lnR>
                    <a:lnT w="6350" cap="flat" cmpd="sng" algn="ctr">
                      <a:solidFill>
                        <a:srgbClr val="000000"/>
                      </a:solidFill>
                      <a:prstDash val="solid"/>
                      <a:round/>
                      <a:headEnd type="none" w="med" len="med"/>
                      <a:tailEnd type="none" w="med" len="med"/>
                    </a:lnT>
                    <a:lnB>
                      <a:noFill/>
                    </a:lnB>
                  </a:tcPr>
                </a:tc>
                <a:tc hMerge="1">
                  <a:tcPr/>
                </a:tc>
                <a:tc hMerge="1">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dirty="0" smtClean="0"/>
                <a:t>二、地基土的工程分类</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81631" y="1374591"/>
            <a:ext cx="1980029" cy="523220"/>
          </a:xfrm>
          <a:prstGeom prst="rect">
            <a:avLst/>
          </a:prstGeom>
        </p:spPr>
        <p:txBody>
          <a:bodyPr wrap="none">
            <a:spAutoFit/>
          </a:bodyPr>
          <a:lstStyle/>
          <a:p>
            <a:r>
              <a:rPr lang="zh-CN" altLang="en-US" sz="2800" dirty="0" smtClean="0">
                <a:solidFill>
                  <a:srgbClr val="0070C0"/>
                </a:solidFill>
              </a:rPr>
              <a:t>（三）砂土</a:t>
            </a:r>
            <a:endParaRPr lang="zh-CN" altLang="en-US" sz="2800" dirty="0">
              <a:solidFill>
                <a:srgbClr val="0070C0"/>
              </a:solidFill>
            </a:endParaRPr>
          </a:p>
        </p:txBody>
      </p:sp>
      <p:sp>
        <p:nvSpPr>
          <p:cNvPr id="13" name="矩形 12"/>
          <p:cNvSpPr/>
          <p:nvPr/>
        </p:nvSpPr>
        <p:spPr>
          <a:xfrm>
            <a:off x="832513" y="1900789"/>
            <a:ext cx="10863618" cy="875881"/>
          </a:xfrm>
          <a:prstGeom prst="rect">
            <a:avLst/>
          </a:prstGeom>
        </p:spPr>
        <p:txBody>
          <a:bodyPr wrap="square">
            <a:spAutoFit/>
          </a:bodyPr>
          <a:lstStyle/>
          <a:p>
            <a:pPr>
              <a:lnSpc>
                <a:spcPct val="150000"/>
              </a:lnSpc>
            </a:pPr>
            <a:r>
              <a:rPr lang="zh-CN" altLang="en-US" dirty="0" smtClean="0"/>
              <a:t>        砂土是指粒径大于</a:t>
            </a:r>
            <a:r>
              <a:rPr lang="en-US" altLang="zh-CN" dirty="0" smtClean="0"/>
              <a:t>2mm </a:t>
            </a:r>
            <a:r>
              <a:rPr lang="zh-CN" altLang="en-US" dirty="0" smtClean="0"/>
              <a:t>的颗粒含量不超过全重的</a:t>
            </a:r>
            <a:r>
              <a:rPr lang="en-US" altLang="zh-CN" dirty="0" smtClean="0"/>
              <a:t>50%</a:t>
            </a:r>
            <a:r>
              <a:rPr lang="zh-CN" altLang="en-US" dirty="0" smtClean="0"/>
              <a:t>、粒径大于</a:t>
            </a:r>
            <a:r>
              <a:rPr lang="en-US" altLang="zh-CN" dirty="0" smtClean="0"/>
              <a:t>0.075mm </a:t>
            </a:r>
            <a:r>
              <a:rPr lang="zh-CN" altLang="en-US" dirty="0" smtClean="0"/>
              <a:t>颗粒含量超过全重</a:t>
            </a:r>
            <a:r>
              <a:rPr lang="en-US" altLang="zh-CN" dirty="0" smtClean="0"/>
              <a:t>50% </a:t>
            </a:r>
            <a:r>
              <a:rPr lang="zh-CN" altLang="en-US" dirty="0" smtClean="0"/>
              <a:t>的土。按粒组含量可分为砾砂、粗砂、中砂、细砂和粉砂，见表</a:t>
            </a:r>
            <a:endParaRPr lang="zh-CN" altLang="en-US" dirty="0"/>
          </a:p>
        </p:txBody>
      </p:sp>
      <p:graphicFrame>
        <p:nvGraphicFramePr>
          <p:cNvPr id="12" name="表格 11"/>
          <p:cNvGraphicFramePr>
            <a:graphicFrameLocks noGrp="1"/>
          </p:cNvGraphicFramePr>
          <p:nvPr/>
        </p:nvGraphicFramePr>
        <p:xfrm>
          <a:off x="614149" y="3016874"/>
          <a:ext cx="10740787" cy="3061328"/>
        </p:xfrm>
        <a:graphic>
          <a:graphicData uri="http://schemas.openxmlformats.org/drawingml/2006/table">
            <a:tbl>
              <a:tblPr/>
              <a:tblGrid>
                <a:gridCol w="2306554"/>
                <a:gridCol w="8434233"/>
              </a:tblGrid>
              <a:tr h="289406">
                <a:tc gridSpan="2">
                  <a:txBody>
                    <a:bodyPr/>
                    <a:lstStyle/>
                    <a:p>
                      <a:pPr algn="ctr" fontAlgn="ctr"/>
                      <a:r>
                        <a:rPr lang="zh-CN" altLang="en-US" sz="2400" b="0" i="0" u="none" strike="noStrike" dirty="0" smtClean="0">
                          <a:solidFill>
                            <a:srgbClr val="0070C0"/>
                          </a:solidFill>
                          <a:latin typeface="宋体" panose="02010600030101010101" pitchFamily="2" charset="-122"/>
                        </a:rPr>
                        <a:t>砂土</a:t>
                      </a:r>
                      <a:r>
                        <a:rPr lang="zh-CN" altLang="en-US" sz="2400" b="0" i="0" u="none" strike="noStrike" dirty="0">
                          <a:solidFill>
                            <a:srgbClr val="0070C0"/>
                          </a:solidFill>
                          <a:latin typeface="宋体" panose="02010600030101010101" pitchFamily="2" charset="-122"/>
                        </a:rPr>
                        <a:t>的分类</a:t>
                      </a:r>
                      <a:endParaRPr lang="zh-CN" altLang="en-US" sz="2400" b="0" i="0" u="none" strike="noStrike" dirty="0">
                        <a:solidFill>
                          <a:srgbClr val="0070C0"/>
                        </a:solidFill>
                        <a:latin typeface="宋体" panose="02010600030101010101" pitchFamily="2" charset="-122"/>
                      </a:endParaRPr>
                    </a:p>
                  </a:txBody>
                  <a:tcPr marL="5433" marR="5433" marT="5433" marB="0" anchor="ctr">
                    <a:lnL>
                      <a:noFill/>
                    </a:lnL>
                    <a:lnR>
                      <a:noFill/>
                    </a:lnR>
                    <a:lnT>
                      <a:noFill/>
                    </a:lnT>
                    <a:lnB w="6350" cap="flat" cmpd="sng" algn="ctr">
                      <a:solidFill>
                        <a:srgbClr val="000000"/>
                      </a:solidFill>
                      <a:prstDash val="solid"/>
                      <a:round/>
                      <a:headEnd type="none" w="med" len="med"/>
                      <a:tailEnd type="none" w="med" len="med"/>
                    </a:lnB>
                  </a:tcPr>
                </a:tc>
                <a:tc hMerge="1">
                  <a:tcPr/>
                </a:tc>
              </a:tr>
              <a:tr h="388652">
                <a:tc>
                  <a:txBody>
                    <a:bodyPr/>
                    <a:lstStyle/>
                    <a:p>
                      <a:pPr algn="ctr" fontAlgn="ctr"/>
                      <a:r>
                        <a:rPr lang="zh-CN" altLang="en-US" sz="1800" b="0" i="0" u="none" strike="noStrike" dirty="0">
                          <a:solidFill>
                            <a:srgbClr val="000000"/>
                          </a:solidFill>
                          <a:latin typeface="宋体" panose="02010600030101010101" pitchFamily="2" charset="-122"/>
                        </a:rPr>
                        <a:t>土的名称</a:t>
                      </a:r>
                      <a:endParaRPr lang="zh-CN" altLang="en-US" sz="1800" b="0" i="0" u="none" strike="noStrike" dirty="0">
                        <a:solidFill>
                          <a:srgbClr val="000000"/>
                        </a:solidFill>
                        <a:latin typeface="宋体" panose="02010600030101010101" pitchFamily="2" charset="-122"/>
                      </a:endParaRPr>
                    </a:p>
                  </a:txBody>
                  <a:tcPr marL="5433" marR="5433" marT="54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粒组含量</a:t>
                      </a:r>
                      <a:endParaRPr lang="zh-CN" altLang="en-US" sz="1800" b="0" i="0" u="none" strike="noStrike">
                        <a:solidFill>
                          <a:srgbClr val="000000"/>
                        </a:solidFill>
                        <a:latin typeface="宋体" panose="02010600030101010101" pitchFamily="2" charset="-122"/>
                      </a:endParaRPr>
                    </a:p>
                  </a:txBody>
                  <a:tcPr marL="5433" marR="5433" marT="54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8069">
                <a:tc>
                  <a:txBody>
                    <a:bodyPr/>
                    <a:lstStyle/>
                    <a:p>
                      <a:pPr algn="ctr" fontAlgn="ctr"/>
                      <a:r>
                        <a:rPr lang="zh-CN" altLang="en-US" sz="1800" b="0" i="0" u="none" strike="noStrike">
                          <a:solidFill>
                            <a:srgbClr val="000000"/>
                          </a:solidFill>
                          <a:latin typeface="宋体" panose="02010600030101010101" pitchFamily="2" charset="-122"/>
                        </a:rPr>
                        <a:t>砾砂</a:t>
                      </a:r>
                      <a:endParaRPr lang="zh-CN" altLang="en-US" sz="1800" b="0" i="0" u="none" strike="noStrike">
                        <a:solidFill>
                          <a:srgbClr val="000000"/>
                        </a:solidFill>
                        <a:latin typeface="宋体" panose="02010600030101010101" pitchFamily="2" charset="-122"/>
                      </a:endParaRPr>
                    </a:p>
                  </a:txBody>
                  <a:tcPr marL="5433" marR="5433" marT="54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粒径大于</a:t>
                      </a:r>
                      <a:r>
                        <a:rPr lang="en-US" altLang="zh-CN" sz="1800" b="0" i="0" u="none" strike="noStrike" dirty="0">
                          <a:solidFill>
                            <a:srgbClr val="000000"/>
                          </a:solidFill>
                          <a:latin typeface="宋体" panose="02010600030101010101" pitchFamily="2" charset="-122"/>
                        </a:rPr>
                        <a:t>2mm</a:t>
                      </a:r>
                      <a:r>
                        <a:rPr lang="zh-CN" altLang="en-US" sz="1800" b="0" i="0" u="none" strike="noStrike" dirty="0">
                          <a:solidFill>
                            <a:srgbClr val="000000"/>
                          </a:solidFill>
                          <a:latin typeface="宋体" panose="02010600030101010101" pitchFamily="2" charset="-122"/>
                        </a:rPr>
                        <a:t>的颗粒含量占全重</a:t>
                      </a:r>
                      <a:r>
                        <a:rPr lang="en-US" altLang="zh-CN" sz="1800" b="0" i="0" u="none" strike="noStrike" dirty="0">
                          <a:solidFill>
                            <a:srgbClr val="000000"/>
                          </a:solidFill>
                          <a:latin typeface="宋体" panose="02010600030101010101" pitchFamily="2" charset="-122"/>
                        </a:rPr>
                        <a:t>25% ~ 50%</a:t>
                      </a:r>
                      <a:endParaRPr lang="en-US" altLang="zh-CN" sz="1800" b="0" i="0" u="none" strike="noStrike" dirty="0">
                        <a:solidFill>
                          <a:srgbClr val="000000"/>
                        </a:solidFill>
                        <a:latin typeface="宋体" panose="02010600030101010101" pitchFamily="2" charset="-122"/>
                      </a:endParaRPr>
                    </a:p>
                  </a:txBody>
                  <a:tcPr marL="5433" marR="5433" marT="54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8935">
                <a:tc>
                  <a:txBody>
                    <a:bodyPr/>
                    <a:lstStyle/>
                    <a:p>
                      <a:pPr algn="ctr" fontAlgn="ctr"/>
                      <a:r>
                        <a:rPr lang="zh-CN" altLang="en-US" sz="1800" b="0" i="0" u="none" strike="noStrike">
                          <a:solidFill>
                            <a:srgbClr val="000000"/>
                          </a:solidFill>
                          <a:latin typeface="宋体" panose="02010600030101010101" pitchFamily="2" charset="-122"/>
                        </a:rPr>
                        <a:t>粗砂</a:t>
                      </a:r>
                      <a:r>
                        <a:rPr lang="en-US" altLang="zh-CN" sz="1800" b="0" i="0" u="none" strike="noStrike">
                          <a:solidFill>
                            <a:srgbClr val="000000"/>
                          </a:solidFill>
                          <a:latin typeface="宋体" panose="02010600030101010101" pitchFamily="2" charset="-122"/>
                        </a:rPr>
                        <a:t>.</a:t>
                      </a:r>
                      <a:endParaRPr lang="en-US" altLang="zh-CN" sz="1800" b="0" i="0" u="none" strike="noStrike">
                        <a:solidFill>
                          <a:srgbClr val="000000"/>
                        </a:solidFill>
                        <a:latin typeface="宋体" panose="02010600030101010101" pitchFamily="2" charset="-122"/>
                      </a:endParaRPr>
                    </a:p>
                  </a:txBody>
                  <a:tcPr marL="5433" marR="5433" marT="54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粒径大于</a:t>
                      </a:r>
                      <a:r>
                        <a:rPr lang="en-US" altLang="zh-CN" sz="1800" b="0" i="0" u="none" strike="noStrike" dirty="0">
                          <a:solidFill>
                            <a:srgbClr val="000000"/>
                          </a:solidFill>
                          <a:latin typeface="宋体" panose="02010600030101010101" pitchFamily="2" charset="-122"/>
                        </a:rPr>
                        <a:t>0.5mm</a:t>
                      </a:r>
                      <a:r>
                        <a:rPr lang="zh-CN" altLang="en-US" sz="1800" b="0" i="0" u="none" strike="noStrike" dirty="0">
                          <a:solidFill>
                            <a:srgbClr val="000000"/>
                          </a:solidFill>
                          <a:latin typeface="宋体" panose="02010600030101010101" pitchFamily="2" charset="-122"/>
                        </a:rPr>
                        <a:t>的颗粒含量超过全重</a:t>
                      </a:r>
                      <a:r>
                        <a:rPr lang="en-US" altLang="zh-CN" sz="1800" b="0" i="0" u="none" strike="noStrike" dirty="0">
                          <a:solidFill>
                            <a:srgbClr val="000000"/>
                          </a:solidFill>
                          <a:latin typeface="宋体" panose="02010600030101010101" pitchFamily="2" charset="-122"/>
                        </a:rPr>
                        <a:t>50%</a:t>
                      </a:r>
                      <a:endParaRPr lang="en-US" altLang="zh-CN" sz="1800" b="0" i="0" u="none" strike="noStrike" dirty="0">
                        <a:solidFill>
                          <a:srgbClr val="000000"/>
                        </a:solidFill>
                        <a:latin typeface="宋体" panose="02010600030101010101" pitchFamily="2" charset="-122"/>
                      </a:endParaRPr>
                    </a:p>
                  </a:txBody>
                  <a:tcPr marL="5433" marR="5433" marT="54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8069">
                <a:tc>
                  <a:txBody>
                    <a:bodyPr/>
                    <a:lstStyle/>
                    <a:p>
                      <a:pPr algn="ctr" fontAlgn="ctr"/>
                      <a:r>
                        <a:rPr lang="zh-CN" altLang="en-US" sz="1800" b="0" i="0" u="none" strike="noStrike">
                          <a:solidFill>
                            <a:srgbClr val="000000"/>
                          </a:solidFill>
                          <a:latin typeface="宋体" panose="02010600030101010101" pitchFamily="2" charset="-122"/>
                        </a:rPr>
                        <a:t>中砂</a:t>
                      </a:r>
                      <a:endParaRPr lang="zh-CN" altLang="en-US" sz="1800" b="0" i="0" u="none" strike="noStrike">
                        <a:solidFill>
                          <a:srgbClr val="000000"/>
                        </a:solidFill>
                        <a:latin typeface="宋体" panose="02010600030101010101" pitchFamily="2" charset="-122"/>
                      </a:endParaRPr>
                    </a:p>
                  </a:txBody>
                  <a:tcPr marL="5433" marR="5433" marT="54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粒径大于</a:t>
                      </a:r>
                      <a:r>
                        <a:rPr lang="en-US" altLang="zh-CN" sz="1800" b="0" i="0" u="none" strike="noStrike" dirty="0">
                          <a:solidFill>
                            <a:srgbClr val="000000"/>
                          </a:solidFill>
                          <a:latin typeface="宋体" panose="02010600030101010101" pitchFamily="2" charset="-122"/>
                        </a:rPr>
                        <a:t>0.25mm</a:t>
                      </a:r>
                      <a:r>
                        <a:rPr lang="zh-CN" altLang="en-US" sz="1800" b="0" i="0" u="none" strike="noStrike" dirty="0">
                          <a:solidFill>
                            <a:srgbClr val="000000"/>
                          </a:solidFill>
                          <a:latin typeface="宋体" panose="02010600030101010101" pitchFamily="2" charset="-122"/>
                        </a:rPr>
                        <a:t>的颗粒含量超过全重</a:t>
                      </a:r>
                      <a:r>
                        <a:rPr lang="en-US" altLang="zh-CN" sz="1800" b="0" i="0" u="none" strike="noStrike" dirty="0">
                          <a:solidFill>
                            <a:srgbClr val="000000"/>
                          </a:solidFill>
                          <a:latin typeface="宋体" panose="02010600030101010101" pitchFamily="2" charset="-122"/>
                        </a:rPr>
                        <a:t>50%</a:t>
                      </a:r>
                      <a:endParaRPr lang="en-US" altLang="zh-CN" sz="1800" b="0" i="0" u="none" strike="noStrike" dirty="0">
                        <a:solidFill>
                          <a:srgbClr val="000000"/>
                        </a:solidFill>
                        <a:latin typeface="宋体" panose="02010600030101010101" pitchFamily="2" charset="-122"/>
                      </a:endParaRPr>
                    </a:p>
                  </a:txBody>
                  <a:tcPr marL="5433" marR="5433" marT="54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8935">
                <a:tc>
                  <a:txBody>
                    <a:bodyPr/>
                    <a:lstStyle/>
                    <a:p>
                      <a:pPr algn="ctr" fontAlgn="ctr"/>
                      <a:r>
                        <a:rPr lang="zh-CN" altLang="en-US" sz="1800" b="0" i="0" u="none" strike="noStrike">
                          <a:solidFill>
                            <a:srgbClr val="000000"/>
                          </a:solidFill>
                          <a:latin typeface="宋体" panose="02010600030101010101" pitchFamily="2" charset="-122"/>
                        </a:rPr>
                        <a:t>细砂</a:t>
                      </a:r>
                      <a:endParaRPr lang="zh-CN" altLang="en-US" sz="1800" b="0" i="0" u="none" strike="noStrike">
                        <a:solidFill>
                          <a:srgbClr val="000000"/>
                        </a:solidFill>
                        <a:latin typeface="宋体" panose="02010600030101010101" pitchFamily="2" charset="-122"/>
                      </a:endParaRPr>
                    </a:p>
                  </a:txBody>
                  <a:tcPr marL="5433" marR="5433" marT="54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粒径大于</a:t>
                      </a:r>
                      <a:r>
                        <a:rPr lang="en-US" altLang="zh-CN" sz="1800" b="0" i="0" u="none" strike="noStrike" dirty="0">
                          <a:solidFill>
                            <a:srgbClr val="000000"/>
                          </a:solidFill>
                          <a:latin typeface="宋体" panose="02010600030101010101" pitchFamily="2" charset="-122"/>
                        </a:rPr>
                        <a:t>0.075mm</a:t>
                      </a:r>
                      <a:r>
                        <a:rPr lang="zh-CN" altLang="en-US" sz="1800" b="0" i="0" u="none" strike="noStrike" dirty="0">
                          <a:solidFill>
                            <a:srgbClr val="000000"/>
                          </a:solidFill>
                          <a:latin typeface="宋体" panose="02010600030101010101" pitchFamily="2" charset="-122"/>
                        </a:rPr>
                        <a:t>的颗粒含量超过全重</a:t>
                      </a:r>
                      <a:r>
                        <a:rPr lang="en-US" altLang="zh-CN" sz="1800" b="0" i="0" u="none" strike="noStrike" dirty="0">
                          <a:solidFill>
                            <a:srgbClr val="000000"/>
                          </a:solidFill>
                          <a:latin typeface="宋体" panose="02010600030101010101" pitchFamily="2" charset="-122"/>
                        </a:rPr>
                        <a:t>85%</a:t>
                      </a:r>
                      <a:endParaRPr lang="en-US" altLang="zh-CN" sz="1800" b="0" i="0" u="none" strike="noStrike" dirty="0">
                        <a:solidFill>
                          <a:srgbClr val="000000"/>
                        </a:solidFill>
                        <a:latin typeface="宋体" panose="02010600030101010101" pitchFamily="2" charset="-122"/>
                      </a:endParaRPr>
                    </a:p>
                  </a:txBody>
                  <a:tcPr marL="5433" marR="5433" marT="54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8069">
                <a:tc>
                  <a:txBody>
                    <a:bodyPr/>
                    <a:lstStyle/>
                    <a:p>
                      <a:pPr algn="ctr" fontAlgn="ctr"/>
                      <a:r>
                        <a:rPr lang="zh-CN" altLang="en-US" sz="1800" b="0" i="0" u="none" strike="noStrike">
                          <a:solidFill>
                            <a:srgbClr val="000000"/>
                          </a:solidFill>
                          <a:latin typeface="宋体" panose="02010600030101010101" pitchFamily="2" charset="-122"/>
                        </a:rPr>
                        <a:t>粉砂</a:t>
                      </a:r>
                      <a:endParaRPr lang="zh-CN" altLang="en-US" sz="1800" b="0" i="0" u="none" strike="noStrike">
                        <a:solidFill>
                          <a:srgbClr val="000000"/>
                        </a:solidFill>
                        <a:latin typeface="宋体" panose="02010600030101010101" pitchFamily="2" charset="-122"/>
                      </a:endParaRPr>
                    </a:p>
                  </a:txBody>
                  <a:tcPr marL="5433" marR="5433" marT="54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粒径大于</a:t>
                      </a:r>
                      <a:r>
                        <a:rPr lang="en-US" altLang="zh-CN" sz="1800" b="0" i="0" u="none" strike="noStrike" dirty="0">
                          <a:solidFill>
                            <a:srgbClr val="000000"/>
                          </a:solidFill>
                          <a:latin typeface="宋体" panose="02010600030101010101" pitchFamily="2" charset="-122"/>
                        </a:rPr>
                        <a:t>0.075mm</a:t>
                      </a:r>
                      <a:r>
                        <a:rPr lang="zh-CN" altLang="en-US" sz="1800" b="0" i="0" u="none" strike="noStrike" dirty="0">
                          <a:solidFill>
                            <a:srgbClr val="000000"/>
                          </a:solidFill>
                          <a:latin typeface="宋体" panose="02010600030101010101" pitchFamily="2" charset="-122"/>
                        </a:rPr>
                        <a:t>的颗粒含量超过全重</a:t>
                      </a:r>
                      <a:r>
                        <a:rPr lang="en-US" altLang="zh-CN" sz="1800" b="0" i="0" u="none" strike="noStrike" dirty="0">
                          <a:solidFill>
                            <a:srgbClr val="000000"/>
                          </a:solidFill>
                          <a:latin typeface="宋体" panose="02010600030101010101" pitchFamily="2" charset="-122"/>
                        </a:rPr>
                        <a:t>25% ~ 50%</a:t>
                      </a:r>
                      <a:endParaRPr lang="en-US" altLang="zh-CN" sz="1800" b="0" i="0" u="none" strike="noStrike" dirty="0">
                        <a:solidFill>
                          <a:srgbClr val="000000"/>
                        </a:solidFill>
                        <a:latin typeface="宋体" panose="02010600030101010101" pitchFamily="2" charset="-122"/>
                      </a:endParaRPr>
                    </a:p>
                  </a:txBody>
                  <a:tcPr marL="5433" marR="5433" marT="54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9406">
                <a:tc gridSpan="2">
                  <a:txBody>
                    <a:bodyPr/>
                    <a:lstStyle/>
                    <a:p>
                      <a:pPr algn="ctr" fontAlgn="ctr"/>
                      <a:r>
                        <a:rPr lang="zh-CN" altLang="en-US" sz="1800" b="0" i="0" u="none" strike="noStrike" dirty="0">
                          <a:solidFill>
                            <a:srgbClr val="000000"/>
                          </a:solidFill>
                          <a:latin typeface="宋体" panose="02010600030101010101" pitchFamily="2" charset="-122"/>
                        </a:rPr>
                        <a:t>注</a:t>
                      </a:r>
                      <a:r>
                        <a:rPr lang="en-US" altLang="zh-CN" sz="1800" b="0" i="0" u="none" strike="noStrike" dirty="0">
                          <a:solidFill>
                            <a:srgbClr val="000000"/>
                          </a:solidFill>
                          <a:latin typeface="宋体" panose="02010600030101010101" pitchFamily="2" charset="-122"/>
                        </a:rPr>
                        <a:t>:</a:t>
                      </a:r>
                      <a:r>
                        <a:rPr lang="zh-CN" altLang="en-US" sz="1800" b="0" i="0" u="none" strike="noStrike" dirty="0">
                          <a:solidFill>
                            <a:srgbClr val="000000"/>
                          </a:solidFill>
                          <a:latin typeface="宋体" panose="02010600030101010101" pitchFamily="2" charset="-122"/>
                        </a:rPr>
                        <a:t>分类时应根据粒组含量栏从上到下最先符合者确定。</a:t>
                      </a:r>
                      <a:endParaRPr lang="zh-CN" altLang="en-US" sz="1800" b="0" i="0" u="none" strike="noStrike" dirty="0">
                        <a:solidFill>
                          <a:srgbClr val="000000"/>
                        </a:solidFill>
                        <a:latin typeface="宋体" panose="02010600030101010101" pitchFamily="2" charset="-122"/>
                      </a:endParaRPr>
                    </a:p>
                  </a:txBody>
                  <a:tcPr marL="5433" marR="5433" marT="5433" marB="0" anchor="ctr">
                    <a:lnL>
                      <a:noFill/>
                    </a:lnL>
                    <a:lnR>
                      <a:noFill/>
                    </a:lnR>
                    <a:lnT w="6350" cap="flat" cmpd="sng" algn="ctr">
                      <a:solidFill>
                        <a:srgbClr val="000000"/>
                      </a:solidFill>
                      <a:prstDash val="solid"/>
                      <a:round/>
                      <a:headEnd type="none" w="med" len="med"/>
                      <a:tailEnd type="none" w="med" len="med"/>
                    </a:lnT>
                    <a:lnB>
                      <a:noFill/>
                    </a:lnB>
                  </a:tcPr>
                </a:tc>
                <a:tc hMerge="1">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dirty="0" smtClean="0"/>
                <a:t>二、地基土的工程分类</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84579" y="1292480"/>
            <a:ext cx="1980029" cy="523220"/>
          </a:xfrm>
          <a:prstGeom prst="rect">
            <a:avLst/>
          </a:prstGeom>
        </p:spPr>
        <p:txBody>
          <a:bodyPr wrap="none">
            <a:spAutoFit/>
          </a:bodyPr>
          <a:lstStyle/>
          <a:p>
            <a:r>
              <a:rPr lang="zh-CN" altLang="en-US" sz="2800" dirty="0" smtClean="0">
                <a:solidFill>
                  <a:srgbClr val="0070C0"/>
                </a:solidFill>
              </a:rPr>
              <a:t>（四）粉土</a:t>
            </a:r>
            <a:endParaRPr lang="zh-CN" altLang="en-US" sz="2800" dirty="0">
              <a:solidFill>
                <a:srgbClr val="0070C0"/>
              </a:solidFill>
            </a:endParaRPr>
          </a:p>
        </p:txBody>
      </p:sp>
      <p:sp>
        <p:nvSpPr>
          <p:cNvPr id="13" name="矩形 12"/>
          <p:cNvSpPr/>
          <p:nvPr/>
        </p:nvSpPr>
        <p:spPr>
          <a:xfrm>
            <a:off x="871182" y="1759059"/>
            <a:ext cx="10863618" cy="875881"/>
          </a:xfrm>
          <a:prstGeom prst="rect">
            <a:avLst/>
          </a:prstGeom>
        </p:spPr>
        <p:txBody>
          <a:bodyPr wrap="square">
            <a:spAutoFit/>
          </a:bodyPr>
          <a:lstStyle/>
          <a:p>
            <a:pPr>
              <a:lnSpc>
                <a:spcPct val="150000"/>
              </a:lnSpc>
            </a:pPr>
            <a:r>
              <a:rPr lang="zh-CN" altLang="en-US" dirty="0" smtClean="0"/>
              <a:t>         粉土是指粒径大于</a:t>
            </a:r>
            <a:r>
              <a:rPr lang="en-US" altLang="zh-CN" dirty="0" smtClean="0"/>
              <a:t>0.075mm </a:t>
            </a:r>
            <a:r>
              <a:rPr lang="zh-CN" altLang="en-US" dirty="0" smtClean="0"/>
              <a:t>的颗粒含量不超过全重的</a:t>
            </a:r>
            <a:r>
              <a:rPr lang="en-US" altLang="zh-CN" dirty="0" smtClean="0"/>
              <a:t>50%</a:t>
            </a:r>
            <a:r>
              <a:rPr lang="zh-CN" altLang="en-US" dirty="0" smtClean="0"/>
              <a:t>、塑性指数</a:t>
            </a:r>
            <a:r>
              <a:rPr lang="en-US" altLang="zh-CN" i="1" dirty="0" smtClean="0"/>
              <a:t>IP </a:t>
            </a:r>
            <a:r>
              <a:rPr lang="zh-CN" altLang="en-US" i="1" dirty="0" smtClean="0"/>
              <a:t>≤ </a:t>
            </a:r>
            <a:r>
              <a:rPr lang="en-US" altLang="zh-CN" i="1" dirty="0" smtClean="0"/>
              <a:t>10 </a:t>
            </a:r>
            <a:r>
              <a:rPr lang="zh-CN" altLang="en-US" i="1" dirty="0" smtClean="0"/>
              <a:t>的</a:t>
            </a:r>
            <a:r>
              <a:rPr lang="zh-CN" altLang="en-US" dirty="0" smtClean="0"/>
              <a:t>土。其性质介于砂土及黏性土之间。</a:t>
            </a:r>
            <a:endParaRPr lang="zh-CN" altLang="en-US" dirty="0"/>
          </a:p>
        </p:txBody>
      </p:sp>
      <p:sp>
        <p:nvSpPr>
          <p:cNvPr id="14" name="矩形 13"/>
          <p:cNvSpPr/>
          <p:nvPr/>
        </p:nvSpPr>
        <p:spPr>
          <a:xfrm>
            <a:off x="556610" y="2605165"/>
            <a:ext cx="2339102" cy="523220"/>
          </a:xfrm>
          <a:prstGeom prst="rect">
            <a:avLst/>
          </a:prstGeom>
        </p:spPr>
        <p:txBody>
          <a:bodyPr wrap="none">
            <a:spAutoFit/>
          </a:bodyPr>
          <a:lstStyle/>
          <a:p>
            <a:r>
              <a:rPr lang="zh-CN" altLang="en-US" sz="2800" dirty="0" smtClean="0">
                <a:solidFill>
                  <a:srgbClr val="0070C0"/>
                </a:solidFill>
              </a:rPr>
              <a:t>（五）黏性土</a:t>
            </a:r>
            <a:endParaRPr lang="zh-CN" altLang="en-US" sz="2800" dirty="0">
              <a:solidFill>
                <a:srgbClr val="0070C0"/>
              </a:solidFill>
            </a:endParaRPr>
          </a:p>
        </p:txBody>
      </p:sp>
      <p:sp>
        <p:nvSpPr>
          <p:cNvPr id="15" name="矩形 14"/>
          <p:cNvSpPr/>
          <p:nvPr/>
        </p:nvSpPr>
        <p:spPr>
          <a:xfrm>
            <a:off x="841612" y="3167896"/>
            <a:ext cx="10508776" cy="369332"/>
          </a:xfrm>
          <a:prstGeom prst="rect">
            <a:avLst/>
          </a:prstGeom>
        </p:spPr>
        <p:txBody>
          <a:bodyPr wrap="square">
            <a:spAutoFit/>
          </a:bodyPr>
          <a:lstStyle/>
          <a:p>
            <a:r>
              <a:rPr lang="zh-CN" altLang="en-US" dirty="0" smtClean="0"/>
              <a:t>      黏性土是指塑性指数</a:t>
            </a:r>
            <a:r>
              <a:rPr lang="en-US" altLang="zh-CN" i="1" dirty="0" smtClean="0"/>
              <a:t>IP &gt; 10 </a:t>
            </a:r>
            <a:r>
              <a:rPr lang="zh-CN" altLang="en-US" i="1" dirty="0" smtClean="0"/>
              <a:t>的土。按其塑性指数可分为黏土和粉质黏土，见</a:t>
            </a:r>
            <a:r>
              <a:rPr lang="zh-CN" altLang="en-US" dirty="0" smtClean="0"/>
              <a:t>表</a:t>
            </a:r>
            <a:endParaRPr lang="zh-CN" altLang="en-US" dirty="0"/>
          </a:p>
        </p:txBody>
      </p:sp>
      <p:graphicFrame>
        <p:nvGraphicFramePr>
          <p:cNvPr id="16" name="表格 15"/>
          <p:cNvGraphicFramePr>
            <a:graphicFrameLocks noGrp="1"/>
          </p:cNvGraphicFramePr>
          <p:nvPr/>
        </p:nvGraphicFramePr>
        <p:xfrm>
          <a:off x="631001" y="3534179"/>
          <a:ext cx="11191163" cy="841882"/>
        </p:xfrm>
        <a:graphic>
          <a:graphicData uri="http://schemas.openxmlformats.org/drawingml/2006/table">
            <a:tbl>
              <a:tblPr>
                <a:effectLst>
                  <a:outerShdw blurRad="50800" dist="38100" dir="2700000" algn="tl" rotWithShape="0">
                    <a:prstClr val="black">
                      <a:alpha val="40000"/>
                    </a:prstClr>
                  </a:outerShdw>
                </a:effectLst>
              </a:tblPr>
              <a:tblGrid>
                <a:gridCol w="2787834"/>
                <a:gridCol w="2857530"/>
                <a:gridCol w="2787834"/>
                <a:gridCol w="2757965"/>
              </a:tblGrid>
              <a:tr h="212425">
                <a:tc gridSpan="4">
                  <a:txBody>
                    <a:bodyPr/>
                    <a:lstStyle/>
                    <a:p>
                      <a:pPr algn="ctr" fontAlgn="ctr"/>
                      <a:r>
                        <a:rPr lang="zh-CN" altLang="en-US" sz="1800" b="0" i="0" u="none" strike="noStrike" dirty="0">
                          <a:solidFill>
                            <a:srgbClr val="000000"/>
                          </a:solidFill>
                          <a:latin typeface="宋体" panose="02010600030101010101" pitchFamily="2" charset="-122"/>
                        </a:rPr>
                        <a:t>表</a:t>
                      </a:r>
                      <a:r>
                        <a:rPr lang="en-US" altLang="zh-CN" sz="1800" b="0" i="0" u="none" strike="noStrike" dirty="0">
                          <a:solidFill>
                            <a:srgbClr val="000000"/>
                          </a:solidFill>
                          <a:latin typeface="宋体" panose="02010600030101010101" pitchFamily="2" charset="-122"/>
                        </a:rPr>
                        <a:t>2-13</a:t>
                      </a:r>
                      <a:r>
                        <a:rPr lang="zh-CN" altLang="en-US" sz="1800" b="0" i="0" u="none" strike="noStrike" dirty="0">
                          <a:solidFill>
                            <a:srgbClr val="000000"/>
                          </a:solidFill>
                          <a:latin typeface="宋体" panose="02010600030101010101" pitchFamily="2" charset="-122"/>
                        </a:rPr>
                        <a:t>黏性土分类</a:t>
                      </a:r>
                      <a:endParaRPr lang="zh-CN" altLang="en-US" sz="1800" b="0" i="0" u="none" strike="noStrike" dirty="0">
                        <a:solidFill>
                          <a:srgbClr val="000000"/>
                        </a:solidFill>
                        <a:latin typeface="宋体" panose="02010600030101010101" pitchFamily="2" charset="-122"/>
                      </a:endParaRPr>
                    </a:p>
                  </a:txBody>
                  <a:tcPr marL="5423" marR="5423" marT="5423"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c hMerge="1">
                  <a:tcPr/>
                </a:tc>
              </a:tr>
              <a:tr h="261882">
                <a:tc>
                  <a:txBody>
                    <a:bodyPr/>
                    <a:lstStyle/>
                    <a:p>
                      <a:pPr algn="ctr" fontAlgn="ctr"/>
                      <a:r>
                        <a:rPr lang="zh-CN" altLang="en-US" sz="1800" b="0" i="0" u="none" strike="noStrike" dirty="0">
                          <a:solidFill>
                            <a:srgbClr val="000000"/>
                          </a:solidFill>
                          <a:latin typeface="宋体" panose="02010600030101010101" pitchFamily="2" charset="-122"/>
                        </a:rPr>
                        <a:t>塑性指数</a:t>
                      </a:r>
                      <a:endParaRPr lang="zh-CN" altLang="en-US" sz="1800" b="0" i="0" u="none" strike="noStrike" dirty="0">
                        <a:solidFill>
                          <a:srgbClr val="000000"/>
                        </a:solidFill>
                        <a:latin typeface="宋体" panose="02010600030101010101" pitchFamily="2" charset="-122"/>
                      </a:endParaRPr>
                    </a:p>
                  </a:txBody>
                  <a:tcPr marL="5423" marR="5423" marT="5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土的名称</a:t>
                      </a:r>
                      <a:endParaRPr lang="zh-CN" altLang="en-US" sz="1800" b="0" i="0" u="none" strike="noStrike" dirty="0">
                        <a:solidFill>
                          <a:srgbClr val="000000"/>
                        </a:solidFill>
                        <a:latin typeface="宋体" panose="02010600030101010101" pitchFamily="2" charset="-122"/>
                      </a:endParaRPr>
                    </a:p>
                  </a:txBody>
                  <a:tcPr marL="5423" marR="5423" marT="5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塑性指数</a:t>
                      </a:r>
                      <a:endParaRPr lang="zh-CN" altLang="en-US" sz="1800" b="0" i="0" u="none" strike="noStrike">
                        <a:solidFill>
                          <a:srgbClr val="000000"/>
                        </a:solidFill>
                        <a:latin typeface="宋体" panose="02010600030101010101" pitchFamily="2" charset="-122"/>
                      </a:endParaRPr>
                    </a:p>
                  </a:txBody>
                  <a:tcPr marL="5423" marR="5423" marT="5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土的名称</a:t>
                      </a:r>
                      <a:endParaRPr lang="zh-CN" altLang="en-US" sz="1800" b="0" i="0" u="none" strike="noStrike">
                        <a:solidFill>
                          <a:srgbClr val="000000"/>
                        </a:solidFill>
                        <a:latin typeface="宋体" panose="02010600030101010101" pitchFamily="2" charset="-122"/>
                      </a:endParaRPr>
                    </a:p>
                  </a:txBody>
                  <a:tcPr marL="5423" marR="5423" marT="5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2396">
                <a:tc>
                  <a:txBody>
                    <a:bodyPr/>
                    <a:lstStyle/>
                    <a:p>
                      <a:pPr algn="ctr" fontAlgn="ctr"/>
                      <a:r>
                        <a:rPr lang="en-US" sz="1800" b="0" i="0" u="none" strike="noStrike">
                          <a:solidFill>
                            <a:srgbClr val="000000"/>
                          </a:solidFill>
                          <a:latin typeface="宋体" panose="02010600030101010101" pitchFamily="2" charset="-122"/>
                        </a:rPr>
                        <a:t>I</a:t>
                      </a:r>
                      <a:r>
                        <a:rPr lang="en-US" sz="1800" b="0" i="0" u="none" strike="noStrike" baseline="-25000">
                          <a:solidFill>
                            <a:srgbClr val="000000"/>
                          </a:solidFill>
                          <a:latin typeface="宋体" panose="02010600030101010101" pitchFamily="2" charset="-122"/>
                        </a:rPr>
                        <a:t>p</a:t>
                      </a:r>
                      <a:r>
                        <a:rPr lang="en-US" sz="1800" b="0" i="0" u="none" strike="noStrike">
                          <a:solidFill>
                            <a:srgbClr val="000000"/>
                          </a:solidFill>
                          <a:latin typeface="宋体" panose="02010600030101010101" pitchFamily="2" charset="-122"/>
                        </a:rPr>
                        <a:t>&gt; 17</a:t>
                      </a:r>
                      <a:endParaRPr lang="en-US" sz="1800" b="0" i="0" u="none" strike="noStrike">
                        <a:solidFill>
                          <a:srgbClr val="000000"/>
                        </a:solidFill>
                        <a:latin typeface="宋体" panose="02010600030101010101" pitchFamily="2" charset="-122"/>
                      </a:endParaRPr>
                    </a:p>
                  </a:txBody>
                  <a:tcPr marL="5423" marR="5423" marT="5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黏土</a:t>
                      </a:r>
                      <a:endParaRPr lang="zh-CN" altLang="en-US" sz="1800" b="0" i="0" u="none" strike="noStrike" dirty="0">
                        <a:solidFill>
                          <a:srgbClr val="000000"/>
                        </a:solidFill>
                        <a:latin typeface="宋体" panose="02010600030101010101" pitchFamily="2" charset="-122"/>
                      </a:endParaRPr>
                    </a:p>
                  </a:txBody>
                  <a:tcPr marL="5423" marR="5423" marT="5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none" strike="noStrike" dirty="0">
                          <a:solidFill>
                            <a:srgbClr val="000000"/>
                          </a:solidFill>
                          <a:latin typeface="宋体" panose="02010600030101010101" pitchFamily="2" charset="-122"/>
                        </a:rPr>
                        <a:t>10&lt;I</a:t>
                      </a:r>
                      <a:r>
                        <a:rPr lang="en-US" sz="1800" b="0" i="0" u="none" strike="noStrike" baseline="-25000" dirty="0">
                          <a:solidFill>
                            <a:srgbClr val="000000"/>
                          </a:solidFill>
                          <a:latin typeface="宋体" panose="02010600030101010101" pitchFamily="2" charset="-122"/>
                        </a:rPr>
                        <a:t>p</a:t>
                      </a:r>
                      <a:r>
                        <a:rPr lang="en-US" sz="1800" b="0" i="0" u="none" strike="noStrike" dirty="0">
                          <a:solidFill>
                            <a:srgbClr val="000000"/>
                          </a:solidFill>
                          <a:latin typeface="宋体" panose="02010600030101010101" pitchFamily="2" charset="-122"/>
                        </a:rPr>
                        <a:t>≤17</a:t>
                      </a:r>
                      <a:endParaRPr lang="en-US" sz="1800" b="0" i="0" u="none" strike="noStrike" dirty="0">
                        <a:solidFill>
                          <a:srgbClr val="000000"/>
                        </a:solidFill>
                        <a:latin typeface="宋体" panose="02010600030101010101" pitchFamily="2" charset="-122"/>
                      </a:endParaRPr>
                    </a:p>
                  </a:txBody>
                  <a:tcPr marL="5423" marR="5423" marT="5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粉质黏土</a:t>
                      </a:r>
                      <a:endParaRPr lang="zh-CN" altLang="en-US" sz="1800" b="0" i="0" u="none" strike="noStrike" dirty="0">
                        <a:solidFill>
                          <a:srgbClr val="000000"/>
                        </a:solidFill>
                        <a:latin typeface="宋体" panose="02010600030101010101" pitchFamily="2" charset="-122"/>
                      </a:endParaRPr>
                    </a:p>
                  </a:txBody>
                  <a:tcPr marL="5423" marR="5423" marT="5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7" name="矩形 16"/>
          <p:cNvSpPr/>
          <p:nvPr/>
        </p:nvSpPr>
        <p:spPr>
          <a:xfrm>
            <a:off x="586180" y="4436239"/>
            <a:ext cx="2698175" cy="523220"/>
          </a:xfrm>
          <a:prstGeom prst="rect">
            <a:avLst/>
          </a:prstGeom>
        </p:spPr>
        <p:txBody>
          <a:bodyPr wrap="none">
            <a:spAutoFit/>
          </a:bodyPr>
          <a:lstStyle/>
          <a:p>
            <a:r>
              <a:rPr lang="zh-CN" altLang="en-US" sz="2800" dirty="0" smtClean="0">
                <a:solidFill>
                  <a:srgbClr val="0070C0"/>
                </a:solidFill>
              </a:rPr>
              <a:t>（六）人工填土</a:t>
            </a:r>
            <a:endParaRPr lang="zh-CN" altLang="en-US" sz="2800" dirty="0">
              <a:solidFill>
                <a:srgbClr val="0070C0"/>
              </a:solidFill>
            </a:endParaRPr>
          </a:p>
        </p:txBody>
      </p:sp>
      <p:sp>
        <p:nvSpPr>
          <p:cNvPr id="18" name="矩形 17"/>
          <p:cNvSpPr/>
          <p:nvPr/>
        </p:nvSpPr>
        <p:spPr>
          <a:xfrm>
            <a:off x="932596" y="5178272"/>
            <a:ext cx="11259403" cy="875881"/>
          </a:xfrm>
          <a:prstGeom prst="rect">
            <a:avLst/>
          </a:prstGeom>
        </p:spPr>
        <p:txBody>
          <a:bodyPr wrap="square">
            <a:spAutoFit/>
          </a:bodyPr>
          <a:lstStyle/>
          <a:p>
            <a:pPr>
              <a:lnSpc>
                <a:spcPct val="150000"/>
              </a:lnSpc>
            </a:pPr>
            <a:r>
              <a:rPr lang="zh-CN" altLang="en-US" dirty="0" smtClean="0"/>
              <a:t>         人工填土是指由于人类活动而堆填的土。其物质成分杂乱，均匀性差。按其组成和成因可分为素填土、压实填土、杂填土和冲填土。</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5724644" cy="646331"/>
            </a:xfrm>
            <a:prstGeom prst="rect">
              <a:avLst/>
            </a:prstGeom>
          </p:spPr>
          <p:txBody>
            <a:bodyPr wrap="none">
              <a:spAutoFit/>
            </a:bodyPr>
            <a:lstStyle/>
            <a:p>
              <a:pPr>
                <a:spcAft>
                  <a:spcPts val="0"/>
                </a:spcAft>
                <a:tabLst>
                  <a:tab pos="2222500" algn="l"/>
                  <a:tab pos="3667125" algn="l"/>
                </a:tabLst>
              </a:pPr>
              <a:r>
                <a:rPr lang="zh-CN" altLang="en-US" sz="3600" dirty="0" smtClean="0"/>
                <a:t>三、土的基本物理性质指标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81631" y="1374591"/>
            <a:ext cx="3057247" cy="523220"/>
          </a:xfrm>
          <a:prstGeom prst="rect">
            <a:avLst/>
          </a:prstGeom>
        </p:spPr>
        <p:txBody>
          <a:bodyPr wrap="none">
            <a:spAutoFit/>
          </a:bodyPr>
          <a:lstStyle/>
          <a:p>
            <a:r>
              <a:rPr lang="zh-CN" altLang="en-US" sz="2800" dirty="0" smtClean="0">
                <a:solidFill>
                  <a:srgbClr val="0070C0"/>
                </a:solidFill>
              </a:rPr>
              <a:t>（一）土的三相图</a:t>
            </a:r>
            <a:endParaRPr lang="zh-CN" altLang="en-US" sz="2800" dirty="0">
              <a:solidFill>
                <a:srgbClr val="0070C0"/>
              </a:solidFill>
            </a:endParaRPr>
          </a:p>
        </p:txBody>
      </p:sp>
      <p:sp>
        <p:nvSpPr>
          <p:cNvPr id="19" name="矩形 18"/>
          <p:cNvSpPr/>
          <p:nvPr/>
        </p:nvSpPr>
        <p:spPr>
          <a:xfrm>
            <a:off x="423081" y="1849736"/>
            <a:ext cx="11546006" cy="1942968"/>
          </a:xfrm>
          <a:prstGeom prst="rect">
            <a:avLst/>
          </a:prstGeom>
        </p:spPr>
        <p:txBody>
          <a:bodyPr wrap="square">
            <a:spAutoFit/>
          </a:bodyPr>
          <a:lstStyle/>
          <a:p>
            <a:pPr>
              <a:lnSpc>
                <a:spcPct val="150000"/>
              </a:lnSpc>
            </a:pPr>
            <a:r>
              <a:rPr lang="zh-CN" altLang="en-US" dirty="0" smtClean="0"/>
              <a:t>         </a:t>
            </a:r>
            <a:r>
              <a:rPr lang="zh-CN" altLang="en-US" sz="1600" dirty="0" smtClean="0"/>
              <a:t>土的三相组成实际上是混合分布的，为了使三相比例关系形象化和阐述方便，将它们分别集中起来画出土的三相示意图，如图</a:t>
            </a:r>
            <a:r>
              <a:rPr lang="en-US" altLang="zh-CN" sz="1600" dirty="0" smtClean="0"/>
              <a:t>2 - 9 </a:t>
            </a:r>
            <a:r>
              <a:rPr lang="zh-CN" altLang="en-US" sz="1600" dirty="0" smtClean="0"/>
              <a:t>所示。</a:t>
            </a:r>
            <a:endParaRPr lang="zh-CN" altLang="en-US" sz="1600" dirty="0" smtClean="0"/>
          </a:p>
          <a:p>
            <a:pPr>
              <a:lnSpc>
                <a:spcPct val="150000"/>
              </a:lnSpc>
            </a:pPr>
            <a:r>
              <a:rPr lang="en-US" altLang="zh-CN" sz="1600" i="1" dirty="0" smtClean="0"/>
              <a:t>          V —</a:t>
            </a:r>
            <a:r>
              <a:rPr lang="zh-CN" altLang="en-US" sz="1600" i="1" dirty="0" smtClean="0"/>
              <a:t>土的总体积，</a:t>
            </a:r>
            <a:r>
              <a:rPr lang="en-US" altLang="zh-CN" sz="1600" i="1" dirty="0" smtClean="0"/>
              <a:t>cm3</a:t>
            </a:r>
            <a:r>
              <a:rPr lang="zh-CN" altLang="en-US" sz="1600" i="1" dirty="0" smtClean="0"/>
              <a:t>；</a:t>
            </a:r>
            <a:r>
              <a:rPr lang="en-US" altLang="zh-CN" sz="1600" i="1" dirty="0" smtClean="0"/>
              <a:t>m —</a:t>
            </a:r>
            <a:r>
              <a:rPr lang="zh-CN" altLang="en-US" sz="1600" i="1" dirty="0" smtClean="0"/>
              <a:t>土的总质量，</a:t>
            </a:r>
            <a:r>
              <a:rPr lang="en-US" altLang="zh-CN" sz="1600" i="1" dirty="0" smtClean="0"/>
              <a:t>g</a:t>
            </a:r>
            <a:r>
              <a:rPr lang="zh-CN" altLang="en-US" sz="1600" i="1" dirty="0" smtClean="0"/>
              <a:t>；</a:t>
            </a:r>
            <a:r>
              <a:rPr lang="en-US" altLang="zh-CN" sz="1600" i="1" dirty="0" smtClean="0"/>
              <a:t>Vs —</a:t>
            </a:r>
            <a:r>
              <a:rPr lang="zh-CN" altLang="en-US" sz="1600" i="1" dirty="0" smtClean="0"/>
              <a:t>土中固体颗粒实体的体积，</a:t>
            </a:r>
            <a:r>
              <a:rPr lang="en-US" altLang="zh-CN" sz="1600" i="1" dirty="0" smtClean="0"/>
              <a:t>cm3</a:t>
            </a:r>
            <a:r>
              <a:rPr lang="zh-CN" altLang="en-US" sz="1600" i="1" dirty="0" smtClean="0"/>
              <a:t>；</a:t>
            </a:r>
            <a:r>
              <a:rPr lang="en-US" altLang="zh-CN" sz="1600" i="1" dirty="0" smtClean="0"/>
              <a:t>ms —</a:t>
            </a:r>
            <a:r>
              <a:rPr lang="zh-CN" altLang="en-US" sz="1600" i="1" dirty="0" smtClean="0"/>
              <a:t>土中固体颗粒质量，</a:t>
            </a:r>
            <a:r>
              <a:rPr lang="en-US" altLang="zh-CN" sz="1600" i="1" dirty="0" smtClean="0"/>
              <a:t>g</a:t>
            </a:r>
            <a:r>
              <a:rPr lang="zh-CN" altLang="en-US" sz="1600" i="1" dirty="0" smtClean="0"/>
              <a:t>；</a:t>
            </a:r>
            <a:r>
              <a:rPr lang="en-US" altLang="zh-CN" sz="1600" i="1" dirty="0" smtClean="0"/>
              <a:t>Vv —</a:t>
            </a:r>
            <a:r>
              <a:rPr lang="zh-CN" altLang="en-US" sz="1600" i="1" dirty="0" smtClean="0"/>
              <a:t>土中孔隙体积，</a:t>
            </a:r>
            <a:r>
              <a:rPr lang="en-US" altLang="zh-CN" sz="1600" i="1" dirty="0" smtClean="0"/>
              <a:t>cm3</a:t>
            </a:r>
            <a:r>
              <a:rPr lang="zh-CN" altLang="en-US" sz="1600" i="1" dirty="0" smtClean="0"/>
              <a:t>；</a:t>
            </a:r>
            <a:r>
              <a:rPr lang="en-US" altLang="zh-CN" sz="1600" i="1" dirty="0" smtClean="0"/>
              <a:t>mw —</a:t>
            </a:r>
            <a:r>
              <a:rPr lang="zh-CN" altLang="en-US" sz="1600" i="1" dirty="0" smtClean="0"/>
              <a:t>土中液体的质量，</a:t>
            </a:r>
            <a:r>
              <a:rPr lang="en-US" altLang="zh-CN" sz="1600" i="1" dirty="0" smtClean="0"/>
              <a:t>g</a:t>
            </a:r>
            <a:r>
              <a:rPr lang="zh-CN" altLang="en-US" sz="1600" i="1" dirty="0" smtClean="0"/>
              <a:t>；</a:t>
            </a:r>
            <a:r>
              <a:rPr lang="en-US" altLang="zh-CN" sz="1600" i="1" dirty="0" err="1" smtClean="0"/>
              <a:t>Vw</a:t>
            </a:r>
            <a:r>
              <a:rPr lang="en-US" altLang="zh-CN" sz="1600" i="1" dirty="0" smtClean="0"/>
              <a:t> —</a:t>
            </a:r>
            <a:r>
              <a:rPr lang="zh-CN" altLang="en-US" sz="1600" dirty="0" smtClean="0"/>
              <a:t>土中液体的体积，</a:t>
            </a:r>
            <a:r>
              <a:rPr lang="en-US" altLang="zh-CN" sz="1600" dirty="0" smtClean="0"/>
              <a:t>cm3</a:t>
            </a:r>
            <a:r>
              <a:rPr lang="zh-CN" altLang="en-US" sz="1600" dirty="0" smtClean="0"/>
              <a:t>；</a:t>
            </a:r>
            <a:r>
              <a:rPr lang="en-US" altLang="zh-CN" sz="1600" i="1" dirty="0" smtClean="0"/>
              <a:t>ma —</a:t>
            </a:r>
            <a:r>
              <a:rPr lang="zh-CN" altLang="en-US" sz="1600" i="1" dirty="0" smtClean="0"/>
              <a:t>土中空气的质量（</a:t>
            </a:r>
            <a:r>
              <a:rPr lang="en-US" altLang="zh-CN" sz="1600" i="1" dirty="0" smtClean="0"/>
              <a:t>ma = 0</a:t>
            </a:r>
            <a:r>
              <a:rPr lang="zh-CN" altLang="en-US" sz="1600" i="1" dirty="0" smtClean="0"/>
              <a:t>）；</a:t>
            </a:r>
            <a:r>
              <a:rPr lang="en-US" altLang="zh-CN" sz="1600" i="1" dirty="0" err="1" smtClean="0"/>
              <a:t>Va</a:t>
            </a:r>
            <a:r>
              <a:rPr lang="en-US" altLang="zh-CN" sz="1600" i="1" dirty="0" smtClean="0"/>
              <a:t> —</a:t>
            </a:r>
            <a:r>
              <a:rPr lang="zh-CN" altLang="en-US" sz="1600" i="1" dirty="0" smtClean="0"/>
              <a:t>土中气体的体积，</a:t>
            </a:r>
            <a:r>
              <a:rPr lang="en-US" altLang="zh-CN" sz="1600" i="1" dirty="0" smtClean="0"/>
              <a:t>cm3</a:t>
            </a:r>
            <a:r>
              <a:rPr lang="zh-CN" altLang="en-US" sz="1600" i="1" dirty="0" smtClean="0"/>
              <a:t>。</a:t>
            </a:r>
            <a:endParaRPr lang="zh-CN" altLang="en-US" sz="1600" dirty="0"/>
          </a:p>
        </p:txBody>
      </p:sp>
      <p:pic>
        <p:nvPicPr>
          <p:cNvPr id="121858" name="Picture 2"/>
          <p:cNvPicPr>
            <a:picLocks noChangeAspect="1" noChangeArrowheads="1"/>
          </p:cNvPicPr>
          <p:nvPr/>
        </p:nvPicPr>
        <p:blipFill>
          <a:blip r:embed="rId1" cstate="print"/>
          <a:srcRect/>
          <a:stretch>
            <a:fillRect/>
          </a:stretch>
        </p:blipFill>
        <p:spPr bwMode="auto">
          <a:xfrm>
            <a:off x="2475860" y="3482099"/>
            <a:ext cx="5549023" cy="3114675"/>
          </a:xfrm>
          <a:prstGeom prst="rect">
            <a:avLst/>
          </a:prstGeom>
          <a:noFill/>
          <a:ln w="9525">
            <a:noFill/>
            <a:miter lim="800000"/>
            <a:headEnd/>
            <a:tailEnd/>
          </a:ln>
        </p:spPr>
      </p:pic>
      <p:sp>
        <p:nvSpPr>
          <p:cNvPr id="20" name="矩形 19"/>
          <p:cNvSpPr/>
          <p:nvPr/>
        </p:nvSpPr>
        <p:spPr>
          <a:xfrm>
            <a:off x="8458747" y="5905647"/>
            <a:ext cx="2262158" cy="369332"/>
          </a:xfrm>
          <a:prstGeom prst="rect">
            <a:avLst/>
          </a:prstGeom>
        </p:spPr>
        <p:txBody>
          <a:bodyPr wrap="none">
            <a:spAutoFit/>
          </a:bodyPr>
          <a:lstStyle/>
          <a:p>
            <a:r>
              <a:rPr lang="zh-CN" altLang="en-US" dirty="0" smtClean="0">
                <a:solidFill>
                  <a:srgbClr val="0070C0"/>
                </a:solidFill>
              </a:rPr>
              <a:t>土粒三相比例示意图</a:t>
            </a:r>
            <a:endParaRPr lang="zh-CN" altLang="en-US" dirty="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63705" y="259533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3488788" y="2875002"/>
            <a:ext cx="7472132" cy="1107996"/>
          </a:xfrm>
          <a:prstGeom prst="rect">
            <a:avLst/>
          </a:prstGeom>
        </p:spPr>
        <p:txBody>
          <a:bodyPr wrap="square">
            <a:spAutoFit/>
          </a:bodyPr>
          <a:lstStyle/>
          <a:p>
            <a:r>
              <a:rPr lang="zh-CN" altLang="en-US" sz="6600" dirty="0" smtClean="0">
                <a:solidFill>
                  <a:schemeClr val="bg1"/>
                </a:solidFill>
              </a:rPr>
              <a:t>认识建筑场地</a:t>
            </a:r>
            <a:endParaRPr lang="zh-CN" altLang="zh-CN" sz="66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28" name="文本框 27"/>
          <p:cNvSpPr txBox="1"/>
          <p:nvPr/>
        </p:nvSpPr>
        <p:spPr>
          <a:xfrm>
            <a:off x="282892" y="0"/>
            <a:ext cx="3026791" cy="6247864"/>
          </a:xfrm>
          <a:prstGeom prst="rect">
            <a:avLst/>
          </a:prstGeom>
          <a:noFill/>
        </p:spPr>
        <p:txBody>
          <a:bodyPr wrap="none" rtlCol="0">
            <a:spAutoFit/>
          </a:bodyPr>
          <a:lstStyle/>
          <a:p>
            <a:pPr algn="ctr"/>
            <a:r>
              <a:rPr lang="en-US" altLang="zh-CN"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rPr>
              <a:t>1</a:t>
            </a:r>
            <a:endParaRPr lang="zh-CN" altLang="en-US"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2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5724644" cy="646331"/>
            </a:xfrm>
            <a:prstGeom prst="rect">
              <a:avLst/>
            </a:prstGeom>
          </p:spPr>
          <p:txBody>
            <a:bodyPr wrap="none">
              <a:spAutoFit/>
            </a:bodyPr>
            <a:lstStyle/>
            <a:p>
              <a:pPr>
                <a:spcAft>
                  <a:spcPts val="0"/>
                </a:spcAft>
                <a:tabLst>
                  <a:tab pos="2222500" algn="l"/>
                  <a:tab pos="3667125" algn="l"/>
                </a:tabLst>
              </a:pPr>
              <a:r>
                <a:rPr lang="zh-CN" altLang="en-US" sz="3600" dirty="0" smtClean="0"/>
                <a:t>三、土的基本物理性质指标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84579" y="1248478"/>
            <a:ext cx="2698175" cy="523220"/>
          </a:xfrm>
          <a:prstGeom prst="rect">
            <a:avLst/>
          </a:prstGeom>
        </p:spPr>
        <p:txBody>
          <a:bodyPr wrap="none">
            <a:spAutoFit/>
          </a:bodyPr>
          <a:lstStyle/>
          <a:p>
            <a:r>
              <a:rPr lang="zh-CN" altLang="en-US" sz="2800" dirty="0" smtClean="0">
                <a:solidFill>
                  <a:srgbClr val="0070C0"/>
                </a:solidFill>
              </a:rPr>
              <a:t>（二）指标定义</a:t>
            </a:r>
            <a:endParaRPr lang="zh-CN" altLang="en-US" sz="2800" dirty="0">
              <a:solidFill>
                <a:srgbClr val="0070C0"/>
              </a:solidFill>
            </a:endParaRPr>
          </a:p>
        </p:txBody>
      </p:sp>
      <p:sp>
        <p:nvSpPr>
          <p:cNvPr id="13" name="矩形 12"/>
          <p:cNvSpPr/>
          <p:nvPr/>
        </p:nvSpPr>
        <p:spPr>
          <a:xfrm>
            <a:off x="926252" y="1714512"/>
            <a:ext cx="3257623" cy="400110"/>
          </a:xfrm>
          <a:prstGeom prst="rect">
            <a:avLst/>
          </a:prstGeom>
        </p:spPr>
        <p:txBody>
          <a:bodyPr wrap="none">
            <a:spAutoFit/>
          </a:bodyPr>
          <a:lstStyle/>
          <a:p>
            <a:r>
              <a:rPr lang="en-US" altLang="zh-CN" sz="2000" b="1" dirty="0" smtClean="0"/>
              <a:t>1. </a:t>
            </a:r>
            <a:r>
              <a:rPr lang="zh-CN" altLang="en-US" sz="2000" b="1" dirty="0" smtClean="0"/>
              <a:t>三个基本的三相比例指标</a:t>
            </a:r>
            <a:endParaRPr lang="zh-CN" altLang="en-US" sz="2000" b="1" dirty="0"/>
          </a:p>
        </p:txBody>
      </p:sp>
      <p:sp>
        <p:nvSpPr>
          <p:cNvPr id="14" name="矩形 13"/>
          <p:cNvSpPr/>
          <p:nvPr/>
        </p:nvSpPr>
        <p:spPr>
          <a:xfrm>
            <a:off x="1247735" y="2098608"/>
            <a:ext cx="10395045" cy="369332"/>
          </a:xfrm>
          <a:prstGeom prst="rect">
            <a:avLst/>
          </a:prstGeom>
        </p:spPr>
        <p:txBody>
          <a:bodyPr wrap="square">
            <a:spAutoFit/>
          </a:bodyPr>
          <a:lstStyle/>
          <a:p>
            <a:r>
              <a:rPr lang="zh-CN" altLang="en-US" dirty="0" smtClean="0"/>
              <a:t>三个基本的三相比例指标是指土粒相对密度</a:t>
            </a:r>
            <a:r>
              <a:rPr lang="en-US" altLang="zh-CN" i="1" dirty="0" err="1" smtClean="0"/>
              <a:t>ds</a:t>
            </a:r>
            <a:r>
              <a:rPr lang="zh-CN" altLang="en-US" i="1" dirty="0" smtClean="0"/>
              <a:t>、土的含水量</a:t>
            </a:r>
            <a:r>
              <a:rPr lang="en-US" altLang="zh-CN" i="1" dirty="0" smtClean="0"/>
              <a:t>w </a:t>
            </a:r>
            <a:r>
              <a:rPr lang="zh-CN" altLang="en-US" i="1" dirty="0" smtClean="0"/>
              <a:t>和密度</a:t>
            </a:r>
            <a:r>
              <a:rPr lang="en-US" altLang="zh-CN" i="1" dirty="0" smtClean="0"/>
              <a:t>ρ</a:t>
            </a:r>
            <a:r>
              <a:rPr lang="zh-CN" altLang="en-US" i="1" dirty="0" smtClean="0"/>
              <a:t>，一般由</a:t>
            </a:r>
            <a:r>
              <a:rPr lang="zh-CN" altLang="en-US" dirty="0" smtClean="0"/>
              <a:t>实验室直接测定其数值。</a:t>
            </a:r>
            <a:endParaRPr lang="zh-CN" altLang="en-US" dirty="0"/>
          </a:p>
        </p:txBody>
      </p:sp>
      <p:sp>
        <p:nvSpPr>
          <p:cNvPr id="15" name="矩形 14"/>
          <p:cNvSpPr/>
          <p:nvPr/>
        </p:nvSpPr>
        <p:spPr>
          <a:xfrm>
            <a:off x="926252" y="2562064"/>
            <a:ext cx="2587568" cy="369332"/>
          </a:xfrm>
          <a:prstGeom prst="rect">
            <a:avLst/>
          </a:prstGeom>
        </p:spPr>
        <p:txBody>
          <a:bodyPr wrap="none">
            <a:spAutoFit/>
          </a:bodyPr>
          <a:lstStyle/>
          <a:p>
            <a:r>
              <a:rPr lang="zh-CN" altLang="en-US" dirty="0" smtClean="0"/>
              <a:t>（</a:t>
            </a:r>
            <a:r>
              <a:rPr lang="en-US" altLang="zh-CN" b="1" dirty="0" smtClean="0"/>
              <a:t>1</a:t>
            </a:r>
            <a:r>
              <a:rPr lang="zh-CN" altLang="en-US" b="1" dirty="0" smtClean="0"/>
              <a:t>）土粒相对密度</a:t>
            </a:r>
            <a:r>
              <a:rPr lang="en-US" altLang="zh-CN" b="1" i="1" dirty="0" err="1" smtClean="0"/>
              <a:t>ds</a:t>
            </a:r>
            <a:r>
              <a:rPr lang="zh-CN" altLang="en-US" i="1" dirty="0" smtClean="0"/>
              <a:t>。</a:t>
            </a:r>
            <a:endParaRPr lang="zh-CN" altLang="en-US" dirty="0"/>
          </a:p>
        </p:txBody>
      </p:sp>
      <p:sp>
        <p:nvSpPr>
          <p:cNvPr id="17" name="矩形 16"/>
          <p:cNvSpPr/>
          <p:nvPr/>
        </p:nvSpPr>
        <p:spPr>
          <a:xfrm>
            <a:off x="1504232" y="2963282"/>
            <a:ext cx="8666328" cy="369332"/>
          </a:xfrm>
          <a:prstGeom prst="rect">
            <a:avLst/>
          </a:prstGeom>
        </p:spPr>
        <p:txBody>
          <a:bodyPr wrap="square">
            <a:spAutoFit/>
          </a:bodyPr>
          <a:lstStyle/>
          <a:p>
            <a:r>
              <a:rPr lang="zh-CN" altLang="en-US" dirty="0" smtClean="0"/>
              <a:t>土粒质量与同体积的</a:t>
            </a:r>
            <a:r>
              <a:rPr lang="en-US" altLang="zh-CN" dirty="0" smtClean="0"/>
              <a:t>4</a:t>
            </a:r>
            <a:r>
              <a:rPr lang="zh-CN" altLang="en-US" dirty="0" smtClean="0"/>
              <a:t>℃时纯水的质量之比，称为土粒相对密度</a:t>
            </a:r>
            <a:r>
              <a:rPr lang="en-US" altLang="zh-CN" i="1" dirty="0" err="1" smtClean="0"/>
              <a:t>ds</a:t>
            </a:r>
            <a:r>
              <a:rPr lang="zh-CN" altLang="en-US" i="1" dirty="0" smtClean="0"/>
              <a:t>，无量纲，即</a:t>
            </a:r>
            <a:endParaRPr lang="zh-CN" altLang="en-US" dirty="0"/>
          </a:p>
        </p:txBody>
      </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123917" name="Picture 13"/>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074458" y="3364017"/>
            <a:ext cx="2975213" cy="1147849"/>
          </a:xfrm>
          <a:prstGeom prst="rect">
            <a:avLst/>
          </a:prstGeom>
          <a:noFill/>
        </p:spPr>
      </p:pic>
      <p:sp>
        <p:nvSpPr>
          <p:cNvPr id="34" name="矩形 33"/>
          <p:cNvSpPr/>
          <p:nvPr/>
        </p:nvSpPr>
        <p:spPr>
          <a:xfrm>
            <a:off x="5422712" y="3415690"/>
            <a:ext cx="6096000" cy="1348126"/>
          </a:xfrm>
          <a:prstGeom prst="rect">
            <a:avLst/>
          </a:prstGeom>
        </p:spPr>
        <p:txBody>
          <a:bodyPr>
            <a:spAutoFit/>
          </a:bodyPr>
          <a:lstStyle/>
          <a:p>
            <a:pPr>
              <a:lnSpc>
                <a:spcPct val="150000"/>
              </a:lnSpc>
            </a:pPr>
            <a:r>
              <a:rPr lang="zh-CN" altLang="en-US" sz="1400" dirty="0" smtClean="0"/>
              <a:t>式中： </a:t>
            </a:r>
            <a:r>
              <a:rPr lang="en-US" altLang="zh-CN" sz="1400" i="1" dirty="0" smtClean="0"/>
              <a:t>ms——</a:t>
            </a:r>
            <a:r>
              <a:rPr lang="zh-CN" altLang="en-US" sz="1400" i="1" dirty="0" smtClean="0"/>
              <a:t>土粒质量，</a:t>
            </a:r>
            <a:r>
              <a:rPr lang="en-US" altLang="zh-CN" sz="1400" i="1" dirty="0" smtClean="0"/>
              <a:t>g</a:t>
            </a:r>
            <a:r>
              <a:rPr lang="zh-CN" altLang="en-US" sz="1400" i="1" dirty="0" smtClean="0"/>
              <a:t>；</a:t>
            </a:r>
            <a:endParaRPr lang="zh-CN" altLang="en-US" sz="1400" i="1" dirty="0" smtClean="0"/>
          </a:p>
          <a:p>
            <a:pPr>
              <a:lnSpc>
                <a:spcPct val="150000"/>
              </a:lnSpc>
            </a:pPr>
            <a:r>
              <a:rPr lang="en-US" altLang="zh-CN" sz="1400" i="1" dirty="0" smtClean="0"/>
              <a:t>Vs——</a:t>
            </a:r>
            <a:r>
              <a:rPr lang="zh-CN" altLang="en-US" sz="1400" i="1" dirty="0" smtClean="0"/>
              <a:t>土粒体积，</a:t>
            </a:r>
            <a:r>
              <a:rPr lang="en-US" altLang="zh-CN" sz="1400" i="1" dirty="0" smtClean="0"/>
              <a:t>cm3</a:t>
            </a:r>
            <a:r>
              <a:rPr lang="zh-CN" altLang="en-US" sz="1400" i="1" dirty="0" smtClean="0"/>
              <a:t>；</a:t>
            </a:r>
            <a:endParaRPr lang="zh-CN" altLang="en-US" sz="1400" i="1" dirty="0" smtClean="0"/>
          </a:p>
          <a:p>
            <a:pPr>
              <a:lnSpc>
                <a:spcPct val="150000"/>
              </a:lnSpc>
            </a:pPr>
            <a:r>
              <a:rPr lang="en-US" altLang="zh-CN" sz="1400" i="1" dirty="0" err="1" smtClean="0"/>
              <a:t>ρs</a:t>
            </a:r>
            <a:r>
              <a:rPr lang="en-US" altLang="zh-CN" sz="1400" i="1" dirty="0" smtClean="0"/>
              <a:t>——</a:t>
            </a:r>
            <a:r>
              <a:rPr lang="zh-CN" altLang="en-US" sz="1400" i="1" dirty="0" smtClean="0"/>
              <a:t>土粒密度，即土粒单位体积的质量，</a:t>
            </a:r>
            <a:r>
              <a:rPr lang="en-US" altLang="zh-CN" sz="1400" i="1" dirty="0" smtClean="0"/>
              <a:t>g/cm3</a:t>
            </a:r>
            <a:r>
              <a:rPr lang="zh-CN" altLang="en-US" sz="1400" i="1" dirty="0" smtClean="0"/>
              <a:t>；</a:t>
            </a:r>
            <a:endParaRPr lang="zh-CN" altLang="en-US" sz="1400" i="1" dirty="0" smtClean="0"/>
          </a:p>
          <a:p>
            <a:pPr>
              <a:lnSpc>
                <a:spcPct val="150000"/>
              </a:lnSpc>
            </a:pPr>
            <a:r>
              <a:rPr lang="el-GR" altLang="zh-CN" sz="1400" i="1" dirty="0" smtClean="0"/>
              <a:t>ρ</a:t>
            </a:r>
            <a:r>
              <a:rPr lang="en-US" altLang="zh-CN" sz="1400" i="1" dirty="0" smtClean="0"/>
              <a:t>w1——</a:t>
            </a:r>
            <a:r>
              <a:rPr lang="zh-CN" altLang="en-US" sz="1400" i="1" dirty="0" smtClean="0"/>
              <a:t>纯水在</a:t>
            </a:r>
            <a:r>
              <a:rPr lang="en-US" altLang="zh-CN" sz="1400" i="1" dirty="0" smtClean="0"/>
              <a:t>4</a:t>
            </a:r>
            <a:r>
              <a:rPr lang="zh-CN" altLang="en-US" sz="1400" i="1" dirty="0" smtClean="0"/>
              <a:t>℃时的密度，等于</a:t>
            </a:r>
            <a:r>
              <a:rPr lang="en-US" altLang="zh-CN" sz="1400" i="1" dirty="0" smtClean="0"/>
              <a:t>1g/cm3</a:t>
            </a:r>
            <a:r>
              <a:rPr lang="zh-CN" altLang="en-US" sz="1400" i="1" dirty="0" smtClean="0"/>
              <a:t>或</a:t>
            </a:r>
            <a:r>
              <a:rPr lang="en-US" altLang="zh-CN" sz="1400" i="1" dirty="0" smtClean="0"/>
              <a:t>1t/m 3</a:t>
            </a:r>
            <a:r>
              <a:rPr lang="zh-CN" altLang="en-US" sz="1400" i="1" dirty="0" smtClean="0"/>
              <a:t>。</a:t>
            </a:r>
            <a:endParaRPr lang="zh-CN" altLang="en-US" sz="1400" dirty="0"/>
          </a:p>
        </p:txBody>
      </p:sp>
      <p:graphicFrame>
        <p:nvGraphicFramePr>
          <p:cNvPr id="35" name="表格 34"/>
          <p:cNvGraphicFramePr>
            <a:graphicFrameLocks noGrp="1"/>
          </p:cNvGraphicFramePr>
          <p:nvPr/>
        </p:nvGraphicFramePr>
        <p:xfrm>
          <a:off x="858292" y="4771411"/>
          <a:ext cx="10141804" cy="1710820"/>
        </p:xfrm>
        <a:graphic>
          <a:graphicData uri="http://schemas.openxmlformats.org/drawingml/2006/table">
            <a:tbl>
              <a:tblPr/>
              <a:tblGrid>
                <a:gridCol w="1846170"/>
                <a:gridCol w="1385179"/>
                <a:gridCol w="1385179"/>
                <a:gridCol w="1385179"/>
                <a:gridCol w="1385179"/>
                <a:gridCol w="1385179"/>
                <a:gridCol w="1369739"/>
              </a:tblGrid>
              <a:tr h="220655">
                <a:tc gridSpan="7">
                  <a:txBody>
                    <a:bodyPr/>
                    <a:lstStyle/>
                    <a:p>
                      <a:pPr algn="ctr" fontAlgn="ctr"/>
                      <a:r>
                        <a:rPr lang="zh-CN" altLang="en-US" sz="2000" b="0" i="0" u="none" strike="noStrike" dirty="0" smtClean="0">
                          <a:solidFill>
                            <a:srgbClr val="0070C0"/>
                          </a:solidFill>
                          <a:latin typeface="宋体" panose="02010600030101010101" pitchFamily="2" charset="-122"/>
                        </a:rPr>
                        <a:t>土粒</a:t>
                      </a:r>
                      <a:r>
                        <a:rPr lang="zh-CN" altLang="en-US" sz="2000" b="0" i="0" u="none" strike="noStrike" dirty="0">
                          <a:solidFill>
                            <a:srgbClr val="0070C0"/>
                          </a:solidFill>
                          <a:latin typeface="宋体" panose="02010600030101010101" pitchFamily="2" charset="-122"/>
                        </a:rPr>
                        <a:t>相对密 度参考值</a:t>
                      </a:r>
                      <a:endParaRPr lang="zh-CN" altLang="en-US" sz="2000" b="0" i="0" u="none" strike="noStrike" dirty="0">
                        <a:solidFill>
                          <a:srgbClr val="0070C0"/>
                        </a:solidFill>
                        <a:latin typeface="宋体" panose="02010600030101010101" pitchFamily="2" charset="-122"/>
                      </a:endParaRPr>
                    </a:p>
                  </a:txBody>
                  <a:tcPr marL="5567" marR="5567" marT="5567"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hMerge="1">
                  <a:tcPr/>
                </a:tc>
              </a:tr>
              <a:tr h="455353">
                <a:tc gridSpan="2">
                  <a:txBody>
                    <a:bodyPr/>
                    <a:lstStyle/>
                    <a:p>
                      <a:pPr algn="ctr" fontAlgn="ctr"/>
                      <a:r>
                        <a:rPr lang="zh-CN" altLang="en-US" sz="1600" b="0" i="0" u="none" strike="noStrike" dirty="0">
                          <a:solidFill>
                            <a:srgbClr val="000000"/>
                          </a:solidFill>
                          <a:latin typeface="宋体" panose="02010600030101010101" pitchFamily="2" charset="-122"/>
                        </a:rPr>
                        <a:t>土的种类</a:t>
                      </a:r>
                      <a:endParaRPr lang="zh-CN" altLang="en-US" sz="1600" b="0" i="0" u="none" strike="noStrike" dirty="0">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a:txBody>
                    <a:bodyPr/>
                    <a:lstStyle/>
                    <a:p>
                      <a:pPr algn="ctr" fontAlgn="ctr"/>
                      <a:r>
                        <a:rPr lang="zh-CN" altLang="en-US" sz="1600" b="0" i="0" u="none" strike="noStrike">
                          <a:solidFill>
                            <a:srgbClr val="000000"/>
                          </a:solidFill>
                          <a:latin typeface="宋体" panose="02010600030101010101" pitchFamily="2" charset="-122"/>
                        </a:rPr>
                        <a:t>砾类土</a:t>
                      </a:r>
                      <a:endParaRPr lang="zh-CN" altLang="en-US" sz="1600" b="0" i="0" u="none" strike="noStrike">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砂类土</a:t>
                      </a:r>
                      <a:endParaRPr lang="zh-CN" altLang="en-US" sz="1600" b="0" i="0" u="none" strike="noStrike">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粉土</a:t>
                      </a:r>
                      <a:endParaRPr lang="zh-CN" altLang="en-US" sz="1600" b="0" i="0" u="none" strike="noStrike">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粉质黏土</a:t>
                      </a:r>
                      <a:endParaRPr lang="zh-CN" altLang="en-US" sz="1600" b="0" i="0" u="none" strike="noStrike">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黏土</a:t>
                      </a:r>
                      <a:endParaRPr lang="zh-CN" altLang="en-US" sz="1600" b="0" i="0" u="none" strike="noStrike">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8532">
                <a:tc rowSpan="2">
                  <a:txBody>
                    <a:bodyPr/>
                    <a:lstStyle/>
                    <a:p>
                      <a:pPr algn="ctr" fontAlgn="ctr"/>
                      <a:r>
                        <a:rPr lang="zh-CN" altLang="en-US" sz="1600" b="0" i="0" u="none" strike="noStrike">
                          <a:solidFill>
                            <a:srgbClr val="000000"/>
                          </a:solidFill>
                          <a:latin typeface="宋体" panose="02010600030101010101" pitchFamily="2" charset="-122"/>
                        </a:rPr>
                        <a:t>土粒相对密度</a:t>
                      </a:r>
                      <a:br>
                        <a:rPr lang="zh-CN" altLang="en-US" sz="1600" b="0" i="0" u="none" strike="noStrike">
                          <a:solidFill>
                            <a:srgbClr val="000000"/>
                          </a:solidFill>
                          <a:latin typeface="宋体" panose="02010600030101010101" pitchFamily="2" charset="-122"/>
                        </a:rPr>
                      </a:br>
                      <a:r>
                        <a:rPr lang="en-US" altLang="zh-CN" sz="1600" b="0" i="0" u="none" strike="noStrike">
                          <a:solidFill>
                            <a:srgbClr val="000000"/>
                          </a:solidFill>
                          <a:latin typeface="宋体" panose="02010600030101010101" pitchFamily="2" charset="-122"/>
                        </a:rPr>
                        <a:t>( </a:t>
                      </a:r>
                      <a:r>
                        <a:rPr lang="en-US" sz="1600" b="0" i="0" u="none" strike="noStrike">
                          <a:solidFill>
                            <a:srgbClr val="000000"/>
                          </a:solidFill>
                          <a:latin typeface="宋体" panose="02010600030101010101" pitchFamily="2" charset="-122"/>
                        </a:rPr>
                        <a:t>g/cm')</a:t>
                      </a:r>
                      <a:endParaRPr lang="en-US" sz="1600" b="0" i="0" u="none" strike="noStrike">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常见值</a:t>
                      </a:r>
                      <a:endParaRPr lang="zh-CN" altLang="en-US" sz="1600" b="0" i="0" u="none" strike="noStrike" dirty="0">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2.65 ~ 2.75</a:t>
                      </a:r>
                      <a:endParaRPr lang="en-US" altLang="zh-CN" sz="1600" b="0" i="0" u="none" strike="noStrike" dirty="0">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2.65 ~ 2.70</a:t>
                      </a:r>
                      <a:endParaRPr lang="en-US" altLang="zh-CN" sz="1600" b="0" i="0" u="none" strike="noStrike">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2.65 ~ 2.70</a:t>
                      </a:r>
                      <a:endParaRPr lang="en-US" altLang="zh-CN" sz="1600" b="0" i="0" u="none" strike="noStrike">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2.68 ~ 2.73</a:t>
                      </a:r>
                      <a:endParaRPr lang="en-US" altLang="zh-CN" sz="1600" b="0" i="0" u="none" strike="noStrike">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2.72 ~ 2.76</a:t>
                      </a:r>
                      <a:endParaRPr lang="en-US" altLang="zh-CN" sz="1600" b="0" i="0" u="none" strike="noStrike">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66568">
                <a:tc vMerge="1">
                  <a:tcPr/>
                </a:tc>
                <a:tc>
                  <a:txBody>
                    <a:bodyPr/>
                    <a:lstStyle/>
                    <a:p>
                      <a:pPr algn="ctr" fontAlgn="ctr"/>
                      <a:r>
                        <a:rPr lang="zh-CN" altLang="en-US" sz="1600" b="0" i="0" u="none" strike="noStrike">
                          <a:solidFill>
                            <a:srgbClr val="000000"/>
                          </a:solidFill>
                          <a:latin typeface="宋体" panose="02010600030101010101" pitchFamily="2" charset="-122"/>
                        </a:rPr>
                        <a:t>平均值</a:t>
                      </a:r>
                      <a:endParaRPr lang="zh-CN" altLang="en-US" sz="1600" b="0" i="0" u="none" strike="noStrike">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　</a:t>
                      </a:r>
                      <a:endParaRPr lang="zh-CN" altLang="en-US" sz="1600" b="0" i="0" u="none" strike="noStrike" dirty="0">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2.66</a:t>
                      </a:r>
                      <a:endParaRPr lang="en-US" altLang="zh-CN" sz="1600" b="0" i="0" u="none" strike="noStrike" dirty="0">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2.68</a:t>
                      </a:r>
                      <a:endParaRPr lang="en-US" altLang="zh-CN" sz="1600" b="0" i="0" u="none" strike="noStrike" dirty="0">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2.71</a:t>
                      </a:r>
                      <a:endParaRPr lang="en-US" altLang="zh-CN" sz="1600" b="0" i="0" u="none" strike="noStrike" dirty="0">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2.74</a:t>
                      </a:r>
                      <a:endParaRPr lang="en-US" altLang="zh-CN" sz="1600" b="0" i="0" u="none" strike="noStrike" dirty="0">
                        <a:solidFill>
                          <a:srgbClr val="000000"/>
                        </a:solidFill>
                        <a:latin typeface="宋体" panose="02010600030101010101" pitchFamily="2" charset="-122"/>
                      </a:endParaRPr>
                    </a:p>
                  </a:txBody>
                  <a:tcPr marL="5567" marR="5567" marT="55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7280" y="214531"/>
            <a:ext cx="2300630" cy="400110"/>
          </a:xfrm>
          <a:prstGeom prst="rect">
            <a:avLst/>
          </a:prstGeom>
        </p:spPr>
        <p:txBody>
          <a:bodyPr wrap="none">
            <a:spAutoFit/>
          </a:bodyPr>
          <a:lstStyle/>
          <a:p>
            <a:r>
              <a:rPr lang="zh-CN" altLang="en-US" sz="2000" b="1" dirty="0" smtClean="0"/>
              <a:t>（</a:t>
            </a:r>
            <a:r>
              <a:rPr lang="en-US" altLang="zh-CN" sz="2000" b="1" dirty="0" smtClean="0"/>
              <a:t>2</a:t>
            </a:r>
            <a:r>
              <a:rPr lang="zh-CN" altLang="en-US" sz="2000" b="1" dirty="0" smtClean="0"/>
              <a:t>）土的含水量</a:t>
            </a:r>
            <a:r>
              <a:rPr lang="en-US" altLang="zh-CN" sz="2000" b="1" i="1" dirty="0" smtClean="0"/>
              <a:t>w</a:t>
            </a:r>
            <a:endParaRPr lang="zh-CN" altLang="en-US" sz="2000" b="1" dirty="0"/>
          </a:p>
        </p:txBody>
      </p:sp>
      <p:sp>
        <p:nvSpPr>
          <p:cNvPr id="3" name="矩形 2"/>
          <p:cNvSpPr/>
          <p:nvPr/>
        </p:nvSpPr>
        <p:spPr>
          <a:xfrm>
            <a:off x="982639" y="649238"/>
            <a:ext cx="8161361" cy="369332"/>
          </a:xfrm>
          <a:prstGeom prst="rect">
            <a:avLst/>
          </a:prstGeom>
        </p:spPr>
        <p:txBody>
          <a:bodyPr wrap="square">
            <a:spAutoFit/>
          </a:bodyPr>
          <a:lstStyle/>
          <a:p>
            <a:r>
              <a:rPr lang="zh-CN" altLang="en-US" dirty="0" smtClean="0"/>
              <a:t>土中水的质量与土粒质量之比，称为土的含水量（率）</a:t>
            </a:r>
            <a:r>
              <a:rPr lang="en-US" altLang="zh-CN" i="1" dirty="0" smtClean="0"/>
              <a:t>w</a:t>
            </a:r>
            <a:r>
              <a:rPr lang="zh-CN" altLang="en-US" i="1" dirty="0" smtClean="0"/>
              <a:t>，以百分数计，亦即</a:t>
            </a:r>
            <a:endParaRPr lang="zh-CN" altLang="en-US" dirty="0"/>
          </a:p>
        </p:txBody>
      </p:sp>
      <p:pic>
        <p:nvPicPr>
          <p:cNvPr id="126978" name="Picture 2"/>
          <p:cNvPicPr>
            <a:picLocks noChangeAspect="1" noChangeArrowheads="1"/>
          </p:cNvPicPr>
          <p:nvPr/>
        </p:nvPicPr>
        <p:blipFill>
          <a:blip r:embed="rId1" cstate="print"/>
          <a:srcRect/>
          <a:stretch>
            <a:fillRect/>
          </a:stretch>
        </p:blipFill>
        <p:spPr bwMode="auto">
          <a:xfrm>
            <a:off x="4324989" y="1212233"/>
            <a:ext cx="2490782" cy="985055"/>
          </a:xfrm>
          <a:prstGeom prst="rect">
            <a:avLst/>
          </a:prstGeom>
          <a:noFill/>
          <a:ln w="9525">
            <a:noFill/>
            <a:miter lim="800000"/>
            <a:headEnd/>
            <a:tailEnd/>
          </a:ln>
        </p:spPr>
      </p:pic>
      <p:sp>
        <p:nvSpPr>
          <p:cNvPr id="5" name="矩形 4"/>
          <p:cNvSpPr/>
          <p:nvPr/>
        </p:nvSpPr>
        <p:spPr>
          <a:xfrm>
            <a:off x="608504" y="2370878"/>
            <a:ext cx="1989647" cy="400110"/>
          </a:xfrm>
          <a:prstGeom prst="rect">
            <a:avLst/>
          </a:prstGeom>
        </p:spPr>
        <p:txBody>
          <a:bodyPr wrap="none">
            <a:spAutoFit/>
          </a:bodyPr>
          <a:lstStyle/>
          <a:p>
            <a:r>
              <a:rPr lang="zh-CN" altLang="en-US" sz="2000" b="1" dirty="0" smtClean="0"/>
              <a:t>（</a:t>
            </a:r>
            <a:r>
              <a:rPr lang="en-US" altLang="zh-CN" sz="2000" b="1" dirty="0" smtClean="0"/>
              <a:t>3</a:t>
            </a:r>
            <a:r>
              <a:rPr lang="zh-CN" altLang="en-US" sz="2000" b="1" dirty="0" smtClean="0"/>
              <a:t>）土的密度</a:t>
            </a:r>
            <a:r>
              <a:rPr lang="el-GR" altLang="zh-CN" sz="2000" b="1" i="1" dirty="0" smtClean="0"/>
              <a:t>ρ</a:t>
            </a:r>
            <a:endParaRPr lang="zh-CN" altLang="en-US" sz="2000" b="1" dirty="0"/>
          </a:p>
        </p:txBody>
      </p:sp>
      <p:sp>
        <p:nvSpPr>
          <p:cNvPr id="6" name="矩形 5"/>
          <p:cNvSpPr/>
          <p:nvPr/>
        </p:nvSpPr>
        <p:spPr>
          <a:xfrm>
            <a:off x="1153173" y="2985026"/>
            <a:ext cx="5518370" cy="369332"/>
          </a:xfrm>
          <a:prstGeom prst="rect">
            <a:avLst/>
          </a:prstGeom>
        </p:spPr>
        <p:txBody>
          <a:bodyPr wrap="none">
            <a:spAutoFit/>
          </a:bodyPr>
          <a:lstStyle/>
          <a:p>
            <a:r>
              <a:rPr lang="zh-CN" altLang="en-US" dirty="0" smtClean="0"/>
              <a:t>土单位体积的质量称为土的（湿）密度</a:t>
            </a:r>
            <a:r>
              <a:rPr lang="en-US" altLang="zh-CN" i="1" dirty="0" smtClean="0"/>
              <a:t>ρ</a:t>
            </a:r>
            <a:r>
              <a:rPr lang="zh-CN" altLang="en-US" i="1" dirty="0" smtClean="0"/>
              <a:t>，</a:t>
            </a:r>
            <a:r>
              <a:rPr lang="en-US" altLang="zh-CN" i="1" dirty="0" smtClean="0"/>
              <a:t>g/cm3</a:t>
            </a:r>
            <a:r>
              <a:rPr lang="zh-CN" altLang="en-US" i="1" dirty="0" smtClean="0"/>
              <a:t>，即</a:t>
            </a:r>
            <a:endParaRPr lang="zh-CN" altLang="en-US" dirty="0"/>
          </a:p>
        </p:txBody>
      </p:sp>
      <p:pic>
        <p:nvPicPr>
          <p:cNvPr id="126979" name="Picture 3"/>
          <p:cNvPicPr>
            <a:picLocks noChangeAspect="1" noChangeArrowheads="1"/>
          </p:cNvPicPr>
          <p:nvPr/>
        </p:nvPicPr>
        <p:blipFill>
          <a:blip r:embed="rId2" cstate="print"/>
          <a:srcRect/>
          <a:stretch>
            <a:fillRect/>
          </a:stretch>
        </p:blipFill>
        <p:spPr bwMode="auto">
          <a:xfrm>
            <a:off x="4403107" y="3713688"/>
            <a:ext cx="2024987" cy="852626"/>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3950" y="364656"/>
            <a:ext cx="3256020" cy="461665"/>
          </a:xfrm>
          <a:prstGeom prst="rect">
            <a:avLst/>
          </a:prstGeom>
        </p:spPr>
        <p:txBody>
          <a:bodyPr wrap="none">
            <a:spAutoFit/>
          </a:bodyPr>
          <a:lstStyle/>
          <a:p>
            <a:r>
              <a:rPr lang="en-US" altLang="zh-CN" sz="2400" b="1" dirty="0" smtClean="0"/>
              <a:t>2. </a:t>
            </a:r>
            <a:r>
              <a:rPr lang="zh-CN" altLang="en-US" sz="2400" b="1" dirty="0" smtClean="0"/>
              <a:t>特殊条件下土的密度</a:t>
            </a:r>
            <a:endParaRPr lang="zh-CN" altLang="en-US" sz="2400" b="1" dirty="0"/>
          </a:p>
        </p:txBody>
      </p:sp>
      <p:sp>
        <p:nvSpPr>
          <p:cNvPr id="3" name="矩形 2"/>
          <p:cNvSpPr/>
          <p:nvPr/>
        </p:nvSpPr>
        <p:spPr>
          <a:xfrm>
            <a:off x="611196" y="924215"/>
            <a:ext cx="2153154" cy="369332"/>
          </a:xfrm>
          <a:prstGeom prst="rect">
            <a:avLst/>
          </a:prstGeom>
        </p:spPr>
        <p:txBody>
          <a:bodyPr wrap="none">
            <a:spAutoFit/>
          </a:bodyPr>
          <a:lstStyle/>
          <a:p>
            <a:r>
              <a:rPr lang="zh-CN" altLang="en-US" dirty="0" smtClean="0"/>
              <a:t>（</a:t>
            </a:r>
            <a:r>
              <a:rPr lang="en-US" altLang="zh-CN" b="1" dirty="0" smtClean="0"/>
              <a:t>1</a:t>
            </a:r>
            <a:r>
              <a:rPr lang="zh-CN" altLang="en-US" b="1" dirty="0" smtClean="0"/>
              <a:t>）土的干密度</a:t>
            </a:r>
            <a:r>
              <a:rPr lang="el-GR" altLang="zh-CN" b="1" i="1" dirty="0" smtClean="0"/>
              <a:t>ρ</a:t>
            </a:r>
            <a:r>
              <a:rPr lang="en-US" altLang="zh-CN" sz="1100" b="1" i="1" dirty="0" smtClean="0"/>
              <a:t>d</a:t>
            </a:r>
            <a:endParaRPr lang="zh-CN" altLang="en-US" b="1" dirty="0"/>
          </a:p>
        </p:txBody>
      </p:sp>
      <p:sp>
        <p:nvSpPr>
          <p:cNvPr id="4" name="矩形 3"/>
          <p:cNvSpPr/>
          <p:nvPr/>
        </p:nvSpPr>
        <p:spPr>
          <a:xfrm>
            <a:off x="1069075" y="1290682"/>
            <a:ext cx="7105934" cy="369332"/>
          </a:xfrm>
          <a:prstGeom prst="rect">
            <a:avLst/>
          </a:prstGeom>
        </p:spPr>
        <p:txBody>
          <a:bodyPr wrap="square">
            <a:spAutoFit/>
          </a:bodyPr>
          <a:lstStyle/>
          <a:p>
            <a:r>
              <a:rPr lang="zh-CN" altLang="en-US" dirty="0" smtClean="0"/>
              <a:t>土单位体积中固体颗粒部分的质量，称为土的干密度</a:t>
            </a:r>
            <a:r>
              <a:rPr lang="en-US" altLang="zh-CN" i="1" dirty="0" err="1" smtClean="0"/>
              <a:t>ρd</a:t>
            </a:r>
            <a:r>
              <a:rPr lang="zh-CN" altLang="en-US" i="1" dirty="0" smtClean="0"/>
              <a:t>，</a:t>
            </a:r>
            <a:r>
              <a:rPr lang="en-US" altLang="zh-CN" i="1" dirty="0" smtClean="0"/>
              <a:t>g/cm3</a:t>
            </a:r>
            <a:r>
              <a:rPr lang="zh-CN" altLang="en-US" i="1" dirty="0" smtClean="0"/>
              <a:t>，即</a:t>
            </a:r>
            <a:endParaRPr lang="zh-CN" altLang="en-US" dirty="0"/>
          </a:p>
        </p:txBody>
      </p:sp>
      <p:pic>
        <p:nvPicPr>
          <p:cNvPr id="124929" name="Picture 1"/>
          <p:cNvPicPr>
            <a:picLocks noChangeAspect="1" noChangeArrowheads="1"/>
          </p:cNvPicPr>
          <p:nvPr/>
        </p:nvPicPr>
        <p:blipFill>
          <a:blip r:embed="rId1" cstate="print"/>
          <a:srcRect/>
          <a:stretch>
            <a:fillRect/>
          </a:stretch>
        </p:blipFill>
        <p:spPr bwMode="auto">
          <a:xfrm>
            <a:off x="3806091" y="1746915"/>
            <a:ext cx="2898174" cy="1273720"/>
          </a:xfrm>
          <a:prstGeom prst="rect">
            <a:avLst/>
          </a:prstGeom>
          <a:noFill/>
          <a:ln w="9525">
            <a:noFill/>
            <a:miter lim="800000"/>
            <a:headEnd/>
            <a:tailEnd/>
          </a:ln>
        </p:spPr>
      </p:pic>
      <p:sp>
        <p:nvSpPr>
          <p:cNvPr id="6" name="矩形 5"/>
          <p:cNvSpPr/>
          <p:nvPr/>
        </p:nvSpPr>
        <p:spPr>
          <a:xfrm>
            <a:off x="711495" y="3094209"/>
            <a:ext cx="2004075" cy="369332"/>
          </a:xfrm>
          <a:prstGeom prst="rect">
            <a:avLst/>
          </a:prstGeom>
        </p:spPr>
        <p:txBody>
          <a:bodyPr wrap="none">
            <a:spAutoFit/>
          </a:bodyPr>
          <a:lstStyle/>
          <a:p>
            <a:r>
              <a:rPr lang="zh-CN" altLang="en-US" b="1" dirty="0" smtClean="0"/>
              <a:t>（</a:t>
            </a:r>
            <a:r>
              <a:rPr lang="en-US" altLang="zh-CN" b="1" dirty="0" smtClean="0"/>
              <a:t>2</a:t>
            </a:r>
            <a:r>
              <a:rPr lang="zh-CN" altLang="en-US" b="1" dirty="0" smtClean="0"/>
              <a:t>）饱和密度</a:t>
            </a:r>
            <a:r>
              <a:rPr lang="en-US" altLang="zh-CN" b="1" i="1" dirty="0" err="1" smtClean="0"/>
              <a:t>ρ</a:t>
            </a:r>
            <a:r>
              <a:rPr lang="en-US" altLang="zh-CN" sz="1200" b="1" i="1" dirty="0" err="1" smtClean="0"/>
              <a:t>sat</a:t>
            </a:r>
            <a:endParaRPr lang="zh-CN" altLang="en-US" b="1" dirty="0"/>
          </a:p>
        </p:txBody>
      </p:sp>
      <p:sp>
        <p:nvSpPr>
          <p:cNvPr id="7" name="矩形 6"/>
          <p:cNvSpPr/>
          <p:nvPr/>
        </p:nvSpPr>
        <p:spPr>
          <a:xfrm>
            <a:off x="1091821" y="3556212"/>
            <a:ext cx="7519916" cy="369332"/>
          </a:xfrm>
          <a:prstGeom prst="rect">
            <a:avLst/>
          </a:prstGeom>
        </p:spPr>
        <p:txBody>
          <a:bodyPr wrap="square">
            <a:spAutoFit/>
          </a:bodyPr>
          <a:lstStyle/>
          <a:p>
            <a:r>
              <a:rPr lang="zh-CN" altLang="en-US" dirty="0" smtClean="0"/>
              <a:t>土孔隙中充满水时的单位体积质量，称为土的饱和密度</a:t>
            </a:r>
            <a:r>
              <a:rPr lang="en-US" altLang="zh-CN" i="1" dirty="0" err="1" smtClean="0"/>
              <a:t>ρ</a:t>
            </a:r>
            <a:r>
              <a:rPr lang="en-US" altLang="zh-CN" sz="1200" i="1" dirty="0" err="1" smtClean="0"/>
              <a:t>sat</a:t>
            </a:r>
            <a:r>
              <a:rPr lang="zh-CN" altLang="en-US" i="1" dirty="0" smtClean="0"/>
              <a:t>，</a:t>
            </a:r>
            <a:r>
              <a:rPr lang="en-US" altLang="zh-CN" i="1" dirty="0" smtClean="0"/>
              <a:t>g/cm3</a:t>
            </a:r>
            <a:r>
              <a:rPr lang="zh-CN" altLang="en-US" i="1" dirty="0" smtClean="0"/>
              <a:t>，即</a:t>
            </a:r>
            <a:endParaRPr lang="zh-CN" altLang="en-US" dirty="0"/>
          </a:p>
        </p:txBody>
      </p:sp>
      <p:pic>
        <p:nvPicPr>
          <p:cNvPr id="124930" name="Picture 2"/>
          <p:cNvPicPr>
            <a:picLocks noChangeAspect="1" noChangeArrowheads="1"/>
          </p:cNvPicPr>
          <p:nvPr/>
        </p:nvPicPr>
        <p:blipFill>
          <a:blip r:embed="rId2" cstate="print"/>
          <a:srcRect/>
          <a:stretch>
            <a:fillRect/>
          </a:stretch>
        </p:blipFill>
        <p:spPr bwMode="auto">
          <a:xfrm>
            <a:off x="4314470" y="4039737"/>
            <a:ext cx="3003829" cy="1157573"/>
          </a:xfrm>
          <a:prstGeom prst="rect">
            <a:avLst/>
          </a:prstGeom>
          <a:noFill/>
          <a:ln w="9525">
            <a:noFill/>
            <a:miter lim="800000"/>
            <a:headEnd/>
            <a:tailEnd/>
          </a:ln>
        </p:spPr>
      </p:pic>
      <p:sp>
        <p:nvSpPr>
          <p:cNvPr id="9" name="矩形 8"/>
          <p:cNvSpPr/>
          <p:nvPr/>
        </p:nvSpPr>
        <p:spPr>
          <a:xfrm>
            <a:off x="1318772" y="5468919"/>
            <a:ext cx="4805033" cy="369332"/>
          </a:xfrm>
          <a:prstGeom prst="rect">
            <a:avLst/>
          </a:prstGeom>
        </p:spPr>
        <p:txBody>
          <a:bodyPr wrap="none">
            <a:spAutoFit/>
          </a:bodyPr>
          <a:lstStyle/>
          <a:p>
            <a:r>
              <a:rPr lang="zh-CN" altLang="en-US" dirty="0" smtClean="0"/>
              <a:t>式中</a:t>
            </a:r>
            <a:r>
              <a:rPr lang="en-US" altLang="zh-CN" i="1" dirty="0" err="1" smtClean="0"/>
              <a:t>ρw</a:t>
            </a:r>
            <a:r>
              <a:rPr lang="zh-CN" altLang="en-US" i="1" dirty="0" smtClean="0"/>
              <a:t>为水的密度，近似等于</a:t>
            </a:r>
            <a:r>
              <a:rPr lang="en-US" altLang="zh-CN" i="1" dirty="0" smtClean="0"/>
              <a:t>ρw1 = 1g/cm3</a:t>
            </a:r>
            <a:r>
              <a:rPr lang="zh-CN" altLang="en-US" i="1" dirty="0" smtClean="0"/>
              <a:t>。</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0268" y="310066"/>
            <a:ext cx="2085827" cy="369332"/>
          </a:xfrm>
          <a:prstGeom prst="rect">
            <a:avLst/>
          </a:prstGeom>
        </p:spPr>
        <p:txBody>
          <a:bodyPr wrap="none">
            <a:spAutoFit/>
          </a:bodyPr>
          <a:lstStyle/>
          <a:p>
            <a:r>
              <a:rPr lang="zh-CN" altLang="en-US" b="1" dirty="0" smtClean="0"/>
              <a:t>（</a:t>
            </a:r>
            <a:r>
              <a:rPr lang="en-US" altLang="zh-CN" b="1" dirty="0" smtClean="0"/>
              <a:t>3</a:t>
            </a:r>
            <a:r>
              <a:rPr lang="zh-CN" altLang="en-US" b="1" dirty="0" smtClean="0"/>
              <a:t>）土的浮密度</a:t>
            </a:r>
            <a:r>
              <a:rPr lang="el-GR" altLang="zh-CN" b="1" i="1" dirty="0" smtClean="0"/>
              <a:t>ρ′</a:t>
            </a:r>
            <a:endParaRPr lang="zh-CN" altLang="en-US" b="1" dirty="0"/>
          </a:p>
        </p:txBody>
      </p:sp>
      <p:sp>
        <p:nvSpPr>
          <p:cNvPr id="3" name="矩形 2"/>
          <p:cNvSpPr/>
          <p:nvPr/>
        </p:nvSpPr>
        <p:spPr>
          <a:xfrm>
            <a:off x="1191904" y="742750"/>
            <a:ext cx="10326806" cy="338554"/>
          </a:xfrm>
          <a:prstGeom prst="rect">
            <a:avLst/>
          </a:prstGeom>
        </p:spPr>
        <p:txBody>
          <a:bodyPr wrap="square">
            <a:spAutoFit/>
          </a:bodyPr>
          <a:lstStyle/>
          <a:p>
            <a:r>
              <a:rPr lang="zh-CN" altLang="en-US" sz="1600" dirty="0" smtClean="0"/>
              <a:t>在地下水位以下，土单位体积中土粒的质量与同体积水的质量之差，称为土的浮密度</a:t>
            </a:r>
            <a:r>
              <a:rPr lang="el-GR" altLang="zh-CN" sz="1600" i="1" dirty="0" smtClean="0"/>
              <a:t>ρ′</a:t>
            </a:r>
            <a:r>
              <a:rPr lang="zh-CN" altLang="el-GR" sz="1600" i="1" dirty="0" smtClean="0"/>
              <a:t>，</a:t>
            </a:r>
            <a:r>
              <a:rPr lang="en-US" altLang="zh-CN" sz="1600" i="1" dirty="0" smtClean="0"/>
              <a:t>g/cm3</a:t>
            </a:r>
            <a:r>
              <a:rPr lang="zh-CN" altLang="en-US" sz="1600" i="1" dirty="0" smtClean="0"/>
              <a:t>，即</a:t>
            </a:r>
            <a:endParaRPr lang="zh-CN" altLang="en-US" sz="1600" dirty="0"/>
          </a:p>
        </p:txBody>
      </p:sp>
      <p:pic>
        <p:nvPicPr>
          <p:cNvPr id="128002" name="Picture 2"/>
          <p:cNvPicPr>
            <a:picLocks noChangeAspect="1" noChangeArrowheads="1"/>
          </p:cNvPicPr>
          <p:nvPr/>
        </p:nvPicPr>
        <p:blipFill>
          <a:blip r:embed="rId1" cstate="print"/>
          <a:srcRect/>
          <a:stretch>
            <a:fillRect/>
          </a:stretch>
        </p:blipFill>
        <p:spPr bwMode="auto">
          <a:xfrm>
            <a:off x="4883552" y="1037230"/>
            <a:ext cx="2810788" cy="1066161"/>
          </a:xfrm>
          <a:prstGeom prst="rect">
            <a:avLst/>
          </a:prstGeom>
          <a:noFill/>
          <a:ln w="9525">
            <a:noFill/>
            <a:miter lim="800000"/>
            <a:headEnd/>
            <a:tailEnd/>
          </a:ln>
        </p:spPr>
      </p:pic>
      <p:sp>
        <p:nvSpPr>
          <p:cNvPr id="5" name="矩形 4"/>
          <p:cNvSpPr/>
          <p:nvPr/>
        </p:nvSpPr>
        <p:spPr>
          <a:xfrm>
            <a:off x="1119117" y="2025639"/>
            <a:ext cx="10536072" cy="338554"/>
          </a:xfrm>
          <a:prstGeom prst="rect">
            <a:avLst/>
          </a:prstGeom>
        </p:spPr>
        <p:txBody>
          <a:bodyPr wrap="square">
            <a:spAutoFit/>
          </a:bodyPr>
          <a:lstStyle/>
          <a:p>
            <a:r>
              <a:rPr lang="zh-CN" altLang="en-US" sz="1600" dirty="0" smtClean="0"/>
              <a:t>工程实际中，常将土的密度换算成土的重度（</a:t>
            </a:r>
            <a:r>
              <a:rPr lang="en-US" altLang="zh-CN" sz="1600" dirty="0" smtClean="0"/>
              <a:t>γ</a:t>
            </a:r>
            <a:r>
              <a:rPr lang="zh-CN" altLang="en-US" sz="1600" dirty="0" smtClean="0"/>
              <a:t>），重度等于密度乘以重力加速度</a:t>
            </a:r>
            <a:r>
              <a:rPr lang="en-US" altLang="zh-CN" sz="1600" i="1" dirty="0" smtClean="0"/>
              <a:t>g</a:t>
            </a:r>
            <a:r>
              <a:rPr lang="zh-CN" altLang="en-US" sz="1600" i="1" dirty="0" smtClean="0"/>
              <a:t>，即</a:t>
            </a:r>
            <a:endParaRPr lang="zh-CN" altLang="en-US" sz="1600" dirty="0"/>
          </a:p>
        </p:txBody>
      </p:sp>
      <p:pic>
        <p:nvPicPr>
          <p:cNvPr id="128003" name="Picture 3"/>
          <p:cNvPicPr>
            <a:picLocks noChangeAspect="1" noChangeArrowheads="1"/>
          </p:cNvPicPr>
          <p:nvPr/>
        </p:nvPicPr>
        <p:blipFill>
          <a:blip r:embed="rId2" cstate="print"/>
          <a:srcRect/>
          <a:stretch>
            <a:fillRect/>
          </a:stretch>
        </p:blipFill>
        <p:spPr bwMode="auto">
          <a:xfrm>
            <a:off x="5658133" y="2320119"/>
            <a:ext cx="2001155" cy="786168"/>
          </a:xfrm>
          <a:prstGeom prst="rect">
            <a:avLst/>
          </a:prstGeom>
          <a:noFill/>
          <a:ln w="9525">
            <a:noFill/>
            <a:miter lim="800000"/>
            <a:headEnd/>
            <a:tailEnd/>
          </a:ln>
        </p:spPr>
      </p:pic>
      <p:sp>
        <p:nvSpPr>
          <p:cNvPr id="9" name="矩形 8"/>
          <p:cNvSpPr/>
          <p:nvPr/>
        </p:nvSpPr>
        <p:spPr>
          <a:xfrm>
            <a:off x="1078171" y="3091682"/>
            <a:ext cx="10863619" cy="1158138"/>
          </a:xfrm>
          <a:prstGeom prst="rect">
            <a:avLst/>
          </a:prstGeom>
        </p:spPr>
        <p:txBody>
          <a:bodyPr wrap="square">
            <a:spAutoFit/>
          </a:bodyPr>
          <a:lstStyle/>
          <a:p>
            <a:pPr>
              <a:lnSpc>
                <a:spcPct val="150000"/>
              </a:lnSpc>
            </a:pPr>
            <a:r>
              <a:rPr lang="zh-CN" altLang="en-US" sz="1600" dirty="0" smtClean="0"/>
              <a:t>         式中的重力加速度常近似取</a:t>
            </a:r>
            <a:r>
              <a:rPr lang="en-US" altLang="zh-CN" sz="1600" dirty="0" smtClean="0"/>
              <a:t>10m/s2</a:t>
            </a:r>
            <a:r>
              <a:rPr lang="zh-CN" altLang="en-US" sz="1600" dirty="0" smtClean="0"/>
              <a:t>，当</a:t>
            </a:r>
            <a:r>
              <a:rPr lang="el-GR" altLang="zh-CN" sz="1600" i="1" dirty="0" smtClean="0"/>
              <a:t>ρ = 1.0</a:t>
            </a:r>
            <a:r>
              <a:rPr lang="en-US" altLang="zh-CN" sz="1600" i="1" dirty="0" smtClean="0"/>
              <a:t>g/cm3</a:t>
            </a:r>
            <a:r>
              <a:rPr lang="zh-CN" altLang="en-US" sz="1600" i="1" dirty="0" smtClean="0"/>
              <a:t>，则</a:t>
            </a:r>
            <a:r>
              <a:rPr lang="el-GR" altLang="zh-CN" sz="1600" i="1" dirty="0" smtClean="0"/>
              <a:t>γ =10</a:t>
            </a:r>
            <a:r>
              <a:rPr lang="en-US" altLang="zh-CN" sz="1600" i="1" dirty="0" err="1" smtClean="0"/>
              <a:t>kN</a:t>
            </a:r>
            <a:r>
              <a:rPr lang="en-US" altLang="zh-CN" sz="1600" i="1" dirty="0" smtClean="0"/>
              <a:t>/m3</a:t>
            </a:r>
            <a:r>
              <a:rPr lang="zh-CN" altLang="en-US" sz="1600" i="1" dirty="0" smtClean="0"/>
              <a:t>。与天然密度、</a:t>
            </a:r>
            <a:r>
              <a:rPr lang="zh-CN" altLang="en-US" sz="1600" dirty="0" smtClean="0"/>
              <a:t>干密度、饱和密度对应的重度分别称为天然重度（</a:t>
            </a:r>
            <a:r>
              <a:rPr lang="en-US" altLang="zh-CN" sz="1600" dirty="0" smtClean="0"/>
              <a:t>γ</a:t>
            </a:r>
            <a:r>
              <a:rPr lang="zh-CN" altLang="en-US" sz="1600" dirty="0" smtClean="0"/>
              <a:t>）、干重度（</a:t>
            </a:r>
            <a:r>
              <a:rPr lang="en-US" altLang="zh-CN" sz="1600" dirty="0" err="1" smtClean="0"/>
              <a:t>γd</a:t>
            </a:r>
            <a:r>
              <a:rPr lang="zh-CN" altLang="en-US" sz="1600" dirty="0" smtClean="0"/>
              <a:t>）及饱和重度（</a:t>
            </a:r>
            <a:r>
              <a:rPr lang="en-US" altLang="zh-CN" sz="1600" dirty="0" err="1" smtClean="0"/>
              <a:t>γsat</a:t>
            </a:r>
            <a:r>
              <a:rPr lang="zh-CN" altLang="en-US" sz="1600" dirty="0" smtClean="0"/>
              <a:t>）。另外，处于地下水位以下的土层，如果土层是透水的，此时土受水的浮力作用，土的实际重量将减小，那么这种处于地下水位以下的有效重度常特称为土的浮重度（</a:t>
            </a:r>
            <a:r>
              <a:rPr lang="en-US" altLang="zh-CN" sz="1600" i="1" dirty="0" smtClean="0"/>
              <a:t>r′</a:t>
            </a:r>
            <a:r>
              <a:rPr lang="zh-CN" altLang="en-US" sz="1600" i="1" dirty="0" smtClean="0"/>
              <a:t>），即</a:t>
            </a:r>
            <a:endParaRPr lang="zh-CN" altLang="en-US" sz="1600" dirty="0"/>
          </a:p>
        </p:txBody>
      </p:sp>
      <p:pic>
        <p:nvPicPr>
          <p:cNvPr id="128004" name="Picture 4"/>
          <p:cNvPicPr>
            <a:picLocks noChangeAspect="1" noChangeArrowheads="1"/>
          </p:cNvPicPr>
          <p:nvPr/>
        </p:nvPicPr>
        <p:blipFill>
          <a:blip r:embed="rId3" cstate="print"/>
          <a:srcRect/>
          <a:stretch>
            <a:fillRect/>
          </a:stretch>
        </p:blipFill>
        <p:spPr bwMode="auto">
          <a:xfrm>
            <a:off x="4817887" y="4471026"/>
            <a:ext cx="4609528" cy="987756"/>
          </a:xfrm>
          <a:prstGeom prst="rect">
            <a:avLst/>
          </a:prstGeom>
          <a:noFill/>
          <a:ln w="9525">
            <a:noFill/>
            <a:miter lim="800000"/>
            <a:headEnd/>
            <a:tailEnd/>
          </a:ln>
        </p:spPr>
      </p:pic>
      <p:sp>
        <p:nvSpPr>
          <p:cNvPr id="11" name="矩形 10"/>
          <p:cNvSpPr/>
          <p:nvPr/>
        </p:nvSpPr>
        <p:spPr>
          <a:xfrm>
            <a:off x="1358861" y="5569594"/>
            <a:ext cx="4732386" cy="338554"/>
          </a:xfrm>
          <a:prstGeom prst="rect">
            <a:avLst/>
          </a:prstGeom>
        </p:spPr>
        <p:txBody>
          <a:bodyPr wrap="none">
            <a:spAutoFit/>
          </a:bodyPr>
          <a:lstStyle/>
          <a:p>
            <a:r>
              <a:rPr lang="zh-CN" altLang="en-US" sz="1600" dirty="0" smtClean="0"/>
              <a:t>浮重度等于土的饱和重度减去水的重度（</a:t>
            </a:r>
            <a:r>
              <a:rPr lang="en-US" altLang="zh-CN" sz="1600" dirty="0" err="1" smtClean="0"/>
              <a:t>γ</a:t>
            </a:r>
            <a:r>
              <a:rPr lang="en-US" altLang="zh-CN" sz="1600" i="1" dirty="0" err="1" smtClean="0"/>
              <a:t>w</a:t>
            </a:r>
            <a:r>
              <a:rPr lang="zh-CN" altLang="en-US" sz="1600" i="1" dirty="0" smtClean="0"/>
              <a:t>），即</a:t>
            </a:r>
            <a:endParaRPr lang="zh-CN" altLang="en-US" sz="1600" dirty="0"/>
          </a:p>
        </p:txBody>
      </p:sp>
      <p:pic>
        <p:nvPicPr>
          <p:cNvPr id="128005" name="Picture 5"/>
          <p:cNvPicPr>
            <a:picLocks noChangeAspect="1" noChangeArrowheads="1"/>
          </p:cNvPicPr>
          <p:nvPr/>
        </p:nvPicPr>
        <p:blipFill>
          <a:blip r:embed="rId4" cstate="print"/>
          <a:srcRect/>
          <a:stretch>
            <a:fillRect/>
          </a:stretch>
        </p:blipFill>
        <p:spPr bwMode="auto">
          <a:xfrm>
            <a:off x="5243630" y="5870489"/>
            <a:ext cx="2830160" cy="919802"/>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1828" y="191069"/>
            <a:ext cx="5102679" cy="461665"/>
          </a:xfrm>
          <a:prstGeom prst="rect">
            <a:avLst/>
          </a:prstGeom>
        </p:spPr>
        <p:txBody>
          <a:bodyPr wrap="none">
            <a:spAutoFit/>
          </a:bodyPr>
          <a:lstStyle/>
          <a:p>
            <a:r>
              <a:rPr lang="en-US" altLang="zh-CN" sz="2400" b="1" dirty="0" smtClean="0"/>
              <a:t>3. </a:t>
            </a:r>
            <a:r>
              <a:rPr lang="zh-CN" altLang="en-US" sz="2400" b="1" dirty="0" smtClean="0"/>
              <a:t>描述土的孔隙体积相对含量的指标</a:t>
            </a:r>
            <a:endParaRPr lang="zh-CN" altLang="en-US" sz="2400" b="1" dirty="0"/>
          </a:p>
        </p:txBody>
      </p:sp>
      <p:sp>
        <p:nvSpPr>
          <p:cNvPr id="3" name="矩形 2"/>
          <p:cNvSpPr/>
          <p:nvPr/>
        </p:nvSpPr>
        <p:spPr>
          <a:xfrm>
            <a:off x="564531" y="705850"/>
            <a:ext cx="2236510" cy="400110"/>
          </a:xfrm>
          <a:prstGeom prst="rect">
            <a:avLst/>
          </a:prstGeom>
        </p:spPr>
        <p:txBody>
          <a:bodyPr wrap="none">
            <a:spAutoFit/>
          </a:bodyPr>
          <a:lstStyle/>
          <a:p>
            <a:r>
              <a:rPr lang="zh-CN" altLang="en-US" sz="2000" b="1" dirty="0" smtClean="0"/>
              <a:t>（</a:t>
            </a:r>
            <a:r>
              <a:rPr lang="en-US" altLang="zh-CN" sz="2000" b="1" dirty="0" smtClean="0"/>
              <a:t>1</a:t>
            </a:r>
            <a:r>
              <a:rPr lang="zh-CN" altLang="en-US" sz="2000" b="1" dirty="0" smtClean="0"/>
              <a:t>）土的孔隙比</a:t>
            </a:r>
            <a:r>
              <a:rPr lang="en-US" altLang="zh-CN" sz="2000" b="1" i="1" dirty="0" smtClean="0"/>
              <a:t>e</a:t>
            </a:r>
            <a:endParaRPr lang="zh-CN" altLang="en-US" sz="2000" b="1" dirty="0"/>
          </a:p>
        </p:txBody>
      </p:sp>
      <p:sp>
        <p:nvSpPr>
          <p:cNvPr id="4" name="矩形 3"/>
          <p:cNvSpPr/>
          <p:nvPr/>
        </p:nvSpPr>
        <p:spPr>
          <a:xfrm>
            <a:off x="959892" y="1072319"/>
            <a:ext cx="6942161" cy="369332"/>
          </a:xfrm>
          <a:prstGeom prst="rect">
            <a:avLst/>
          </a:prstGeom>
        </p:spPr>
        <p:txBody>
          <a:bodyPr wrap="square">
            <a:spAutoFit/>
          </a:bodyPr>
          <a:lstStyle/>
          <a:p>
            <a:r>
              <a:rPr lang="zh-CN" altLang="en-US" dirty="0" smtClean="0"/>
              <a:t>土的孔隙比是土中孔隙体积与土粒体积之比，用小数表示，即</a:t>
            </a:r>
            <a:endParaRPr lang="zh-CN" altLang="en-US" dirty="0"/>
          </a:p>
        </p:txBody>
      </p:sp>
      <p:pic>
        <p:nvPicPr>
          <p:cNvPr id="129026" name="Picture 2"/>
          <p:cNvPicPr>
            <a:picLocks noChangeAspect="1" noChangeArrowheads="1"/>
          </p:cNvPicPr>
          <p:nvPr/>
        </p:nvPicPr>
        <p:blipFill>
          <a:blip r:embed="rId1" cstate="print"/>
          <a:srcRect/>
          <a:stretch>
            <a:fillRect/>
          </a:stretch>
        </p:blipFill>
        <p:spPr bwMode="auto">
          <a:xfrm>
            <a:off x="4407230" y="1462835"/>
            <a:ext cx="2457593" cy="1149005"/>
          </a:xfrm>
          <a:prstGeom prst="rect">
            <a:avLst/>
          </a:prstGeom>
          <a:noFill/>
          <a:ln w="9525">
            <a:noFill/>
            <a:miter lim="800000"/>
            <a:headEnd/>
            <a:tailEnd/>
          </a:ln>
        </p:spPr>
      </p:pic>
      <p:sp>
        <p:nvSpPr>
          <p:cNvPr id="6" name="矩形 5"/>
          <p:cNvSpPr/>
          <p:nvPr/>
        </p:nvSpPr>
        <p:spPr>
          <a:xfrm>
            <a:off x="601466" y="2534650"/>
            <a:ext cx="2244525" cy="400110"/>
          </a:xfrm>
          <a:prstGeom prst="rect">
            <a:avLst/>
          </a:prstGeom>
        </p:spPr>
        <p:txBody>
          <a:bodyPr wrap="none">
            <a:spAutoFit/>
          </a:bodyPr>
          <a:lstStyle/>
          <a:p>
            <a:r>
              <a:rPr lang="zh-CN" altLang="en-US" sz="2000" b="1" dirty="0" smtClean="0"/>
              <a:t>（</a:t>
            </a:r>
            <a:r>
              <a:rPr lang="en-US" altLang="zh-CN" sz="2000" b="1" dirty="0" smtClean="0"/>
              <a:t>2</a:t>
            </a:r>
            <a:r>
              <a:rPr lang="zh-CN" altLang="en-US" sz="2000" b="1" dirty="0" smtClean="0"/>
              <a:t>）土的孔隙度</a:t>
            </a:r>
            <a:r>
              <a:rPr lang="en-US" altLang="zh-CN" sz="2000" b="1" i="1" dirty="0" smtClean="0"/>
              <a:t>n</a:t>
            </a:r>
            <a:endParaRPr lang="zh-CN" altLang="en-US" sz="2000" b="1" dirty="0"/>
          </a:p>
        </p:txBody>
      </p:sp>
      <p:sp>
        <p:nvSpPr>
          <p:cNvPr id="7" name="矩形 6"/>
          <p:cNvSpPr/>
          <p:nvPr/>
        </p:nvSpPr>
        <p:spPr>
          <a:xfrm>
            <a:off x="973540" y="2996653"/>
            <a:ext cx="8293289" cy="369332"/>
          </a:xfrm>
          <a:prstGeom prst="rect">
            <a:avLst/>
          </a:prstGeom>
        </p:spPr>
        <p:txBody>
          <a:bodyPr wrap="square">
            <a:spAutoFit/>
          </a:bodyPr>
          <a:lstStyle/>
          <a:p>
            <a:r>
              <a:rPr lang="zh-CN" altLang="en-US" dirty="0" smtClean="0"/>
              <a:t>孔隙度又称孔隙率，指土中孔隙总体积与土的总体积之比，用百分数表示，即</a:t>
            </a:r>
            <a:endParaRPr lang="zh-CN" altLang="en-US" dirty="0"/>
          </a:p>
        </p:txBody>
      </p:sp>
      <p:pic>
        <p:nvPicPr>
          <p:cNvPr id="129027" name="Picture 3"/>
          <p:cNvPicPr>
            <a:picLocks noChangeAspect="1" noChangeArrowheads="1"/>
          </p:cNvPicPr>
          <p:nvPr/>
        </p:nvPicPr>
        <p:blipFill>
          <a:blip r:embed="rId2" cstate="print"/>
          <a:srcRect/>
          <a:stretch>
            <a:fillRect/>
          </a:stretch>
        </p:blipFill>
        <p:spPr bwMode="auto">
          <a:xfrm>
            <a:off x="4794061" y="3307192"/>
            <a:ext cx="2562082" cy="1071891"/>
          </a:xfrm>
          <a:prstGeom prst="rect">
            <a:avLst/>
          </a:prstGeom>
          <a:noFill/>
          <a:ln w="9525">
            <a:noFill/>
            <a:miter lim="800000"/>
            <a:headEnd/>
            <a:tailEnd/>
          </a:ln>
        </p:spPr>
      </p:pic>
      <p:sp>
        <p:nvSpPr>
          <p:cNvPr id="9" name="矩形 8"/>
          <p:cNvSpPr/>
          <p:nvPr/>
        </p:nvSpPr>
        <p:spPr>
          <a:xfrm>
            <a:off x="650113" y="4336155"/>
            <a:ext cx="1805302" cy="400110"/>
          </a:xfrm>
          <a:prstGeom prst="rect">
            <a:avLst/>
          </a:prstGeom>
        </p:spPr>
        <p:txBody>
          <a:bodyPr wrap="none">
            <a:spAutoFit/>
          </a:bodyPr>
          <a:lstStyle/>
          <a:p>
            <a:r>
              <a:rPr lang="zh-CN" altLang="en-US" sz="2000" b="1" dirty="0" smtClean="0"/>
              <a:t>（</a:t>
            </a:r>
            <a:r>
              <a:rPr lang="en-US" altLang="zh-CN" sz="2000" b="1" dirty="0" smtClean="0"/>
              <a:t>3</a:t>
            </a:r>
            <a:r>
              <a:rPr lang="zh-CN" altLang="en-US" sz="2000" b="1" dirty="0" smtClean="0"/>
              <a:t>）饱和度</a:t>
            </a:r>
            <a:r>
              <a:rPr lang="en-US" altLang="zh-CN" sz="2000" b="1" i="1" dirty="0" err="1" smtClean="0"/>
              <a:t>S</a:t>
            </a:r>
            <a:r>
              <a:rPr lang="en-US" altLang="zh-CN" sz="1600" b="1" i="1" dirty="0" err="1" smtClean="0"/>
              <a:t>r</a:t>
            </a:r>
            <a:endParaRPr lang="zh-CN" altLang="en-US" sz="2000" b="1" dirty="0"/>
          </a:p>
        </p:txBody>
      </p:sp>
      <p:sp>
        <p:nvSpPr>
          <p:cNvPr id="10" name="矩形 9"/>
          <p:cNvSpPr/>
          <p:nvPr/>
        </p:nvSpPr>
        <p:spPr>
          <a:xfrm>
            <a:off x="1028130" y="4825452"/>
            <a:ext cx="8866497" cy="369332"/>
          </a:xfrm>
          <a:prstGeom prst="rect">
            <a:avLst/>
          </a:prstGeom>
        </p:spPr>
        <p:txBody>
          <a:bodyPr wrap="square">
            <a:spAutoFit/>
          </a:bodyPr>
          <a:lstStyle/>
          <a:p>
            <a:r>
              <a:rPr lang="zh-CN" altLang="en-US" dirty="0" smtClean="0"/>
              <a:t>土孔隙中所含水的体积与土中孔隙体积的比值称为土的饱和度，以百分数表示，即</a:t>
            </a:r>
            <a:endParaRPr lang="zh-CN" altLang="en-US" dirty="0"/>
          </a:p>
        </p:txBody>
      </p:sp>
      <p:pic>
        <p:nvPicPr>
          <p:cNvPr id="129028" name="Picture 4"/>
          <p:cNvPicPr>
            <a:picLocks noChangeAspect="1" noChangeArrowheads="1"/>
          </p:cNvPicPr>
          <p:nvPr/>
        </p:nvPicPr>
        <p:blipFill>
          <a:blip r:embed="rId3" cstate="print"/>
          <a:srcRect/>
          <a:stretch>
            <a:fillRect/>
          </a:stretch>
        </p:blipFill>
        <p:spPr bwMode="auto">
          <a:xfrm>
            <a:off x="5035598" y="5393621"/>
            <a:ext cx="2388784" cy="935812"/>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5724644" cy="646331"/>
            </a:xfrm>
            <a:prstGeom prst="rect">
              <a:avLst/>
            </a:prstGeom>
          </p:spPr>
          <p:txBody>
            <a:bodyPr wrap="none">
              <a:spAutoFit/>
            </a:bodyPr>
            <a:lstStyle/>
            <a:p>
              <a:pPr>
                <a:spcAft>
                  <a:spcPts val="0"/>
                </a:spcAft>
                <a:tabLst>
                  <a:tab pos="2222500" algn="l"/>
                  <a:tab pos="3667125" algn="l"/>
                </a:tabLst>
              </a:pPr>
              <a:r>
                <a:rPr lang="zh-CN" altLang="en-US" sz="3600" dirty="0" smtClean="0"/>
                <a:t>三、土的基本物理性质指标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81631" y="1374591"/>
            <a:ext cx="3057247" cy="523220"/>
          </a:xfrm>
          <a:prstGeom prst="rect">
            <a:avLst/>
          </a:prstGeom>
        </p:spPr>
        <p:txBody>
          <a:bodyPr wrap="none">
            <a:spAutoFit/>
          </a:bodyPr>
          <a:lstStyle/>
          <a:p>
            <a:r>
              <a:rPr lang="zh-CN" altLang="en-US" sz="2800" dirty="0" smtClean="0">
                <a:solidFill>
                  <a:srgbClr val="0070C0"/>
                </a:solidFill>
              </a:rPr>
              <a:t>（三）指标的换算</a:t>
            </a:r>
            <a:endParaRPr lang="zh-CN" altLang="en-US" sz="2800" dirty="0">
              <a:solidFill>
                <a:srgbClr val="0070C0"/>
              </a:solidFill>
            </a:endParaRPr>
          </a:p>
        </p:txBody>
      </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6" name="矩形 25"/>
          <p:cNvSpPr/>
          <p:nvPr/>
        </p:nvSpPr>
        <p:spPr>
          <a:xfrm>
            <a:off x="509516" y="1889162"/>
            <a:ext cx="11682484" cy="307777"/>
          </a:xfrm>
          <a:prstGeom prst="rect">
            <a:avLst/>
          </a:prstGeom>
        </p:spPr>
        <p:txBody>
          <a:bodyPr wrap="square">
            <a:spAutoFit/>
          </a:bodyPr>
          <a:lstStyle/>
          <a:p>
            <a:r>
              <a:rPr lang="zh-CN" altLang="en-US" sz="1400" dirty="0" smtClean="0"/>
              <a:t>通过土工试验直接测定土粒相对密度</a:t>
            </a:r>
            <a:r>
              <a:rPr lang="en-US" altLang="zh-CN" sz="1400" i="1" dirty="0" err="1" smtClean="0"/>
              <a:t>ds</a:t>
            </a:r>
            <a:r>
              <a:rPr lang="zh-CN" altLang="en-US" sz="1400" i="1" dirty="0" smtClean="0"/>
              <a:t>、土的含水量</a:t>
            </a:r>
            <a:r>
              <a:rPr lang="en-US" altLang="zh-CN" sz="1400" i="1" dirty="0" smtClean="0"/>
              <a:t>w </a:t>
            </a:r>
            <a:r>
              <a:rPr lang="zh-CN" altLang="en-US" sz="1400" i="1" dirty="0" smtClean="0"/>
              <a:t>和密度</a:t>
            </a:r>
            <a:r>
              <a:rPr lang="en-US" altLang="zh-CN" sz="1400" i="1" dirty="0" smtClean="0"/>
              <a:t>ρ </a:t>
            </a:r>
            <a:r>
              <a:rPr lang="zh-CN" altLang="en-US" sz="1400" i="1" dirty="0" smtClean="0"/>
              <a:t>这三个基本指标</a:t>
            </a:r>
            <a:r>
              <a:rPr lang="zh-CN" altLang="en-US" sz="1400" dirty="0" smtClean="0"/>
              <a:t>后，可计算出其余三相比例指标。</a:t>
            </a:r>
            <a:endParaRPr lang="zh-CN" altLang="en-US" sz="1400" dirty="0"/>
          </a:p>
        </p:txBody>
      </p:sp>
      <p:sp>
        <p:nvSpPr>
          <p:cNvPr id="27" name="矩形 26"/>
          <p:cNvSpPr/>
          <p:nvPr/>
        </p:nvSpPr>
        <p:spPr>
          <a:xfrm>
            <a:off x="509516" y="2218978"/>
            <a:ext cx="11341290" cy="701795"/>
          </a:xfrm>
          <a:prstGeom prst="rect">
            <a:avLst/>
          </a:prstGeom>
        </p:spPr>
        <p:txBody>
          <a:bodyPr wrap="square">
            <a:spAutoFit/>
          </a:bodyPr>
          <a:lstStyle/>
          <a:p>
            <a:pPr>
              <a:lnSpc>
                <a:spcPct val="150000"/>
              </a:lnSpc>
            </a:pPr>
            <a:r>
              <a:rPr lang="zh-CN" altLang="en-US" sz="1400" dirty="0" smtClean="0"/>
              <a:t>应用三相比例关系（简化的三相图），按照各指标的定义来计算导出指标更为简便。在三相示意图中，令</a:t>
            </a:r>
            <a:r>
              <a:rPr lang="en-US" altLang="zh-CN" sz="1400" i="1" dirty="0" smtClean="0"/>
              <a:t>Vs = 1</a:t>
            </a:r>
            <a:r>
              <a:rPr lang="zh-CN" altLang="en-US" sz="1400" i="1" dirty="0" smtClean="0"/>
              <a:t>，则</a:t>
            </a:r>
            <a:r>
              <a:rPr lang="en-US" altLang="zh-CN" sz="1400" i="1" dirty="0" smtClean="0"/>
              <a:t>Vv = e</a:t>
            </a:r>
            <a:r>
              <a:rPr lang="zh-CN" altLang="en-US" sz="1400" i="1" dirty="0" smtClean="0"/>
              <a:t>，</a:t>
            </a:r>
            <a:r>
              <a:rPr lang="en-US" altLang="zh-CN" sz="1400" i="1" dirty="0" smtClean="0"/>
              <a:t>V = 1+ e</a:t>
            </a:r>
            <a:r>
              <a:rPr lang="zh-CN" altLang="en-US" sz="1400" i="1" dirty="0" smtClean="0"/>
              <a:t>，</a:t>
            </a:r>
            <a:r>
              <a:rPr lang="en-US" altLang="zh-CN" sz="1400" i="1" dirty="0" smtClean="0"/>
              <a:t>ms = </a:t>
            </a:r>
            <a:r>
              <a:rPr lang="en-US" altLang="zh-CN" sz="1400" i="1" dirty="0" err="1" smtClean="0"/>
              <a:t>ρs</a:t>
            </a:r>
            <a:r>
              <a:rPr lang="zh-CN" altLang="en-US" sz="1400" i="1" dirty="0" smtClean="0"/>
              <a:t>，</a:t>
            </a:r>
            <a:r>
              <a:rPr lang="en-US" altLang="zh-CN" sz="1400" i="1" dirty="0" smtClean="0"/>
              <a:t>mw = </a:t>
            </a:r>
            <a:r>
              <a:rPr lang="en-US" altLang="zh-CN" sz="1400" i="1" dirty="0" err="1" smtClean="0"/>
              <a:t>wρs</a:t>
            </a:r>
            <a:r>
              <a:rPr lang="zh-CN" altLang="en-US" sz="1400" i="1" dirty="0" smtClean="0"/>
              <a:t>，</a:t>
            </a:r>
            <a:r>
              <a:rPr lang="en-US" altLang="zh-CN" sz="1400" i="1" dirty="0" smtClean="0"/>
              <a:t>m = ρ</a:t>
            </a:r>
            <a:r>
              <a:rPr lang="zh-CN" altLang="en-US" sz="1400" i="1" dirty="0" smtClean="0"/>
              <a:t>（</a:t>
            </a:r>
            <a:r>
              <a:rPr lang="en-US" altLang="zh-CN" sz="1400" i="1" dirty="0" smtClean="0"/>
              <a:t>1+w</a:t>
            </a:r>
            <a:r>
              <a:rPr lang="zh-CN" altLang="en-US" sz="1400" i="1" dirty="0" smtClean="0"/>
              <a:t>），则</a:t>
            </a:r>
            <a:r>
              <a:rPr lang="zh-CN" altLang="en-US" sz="1400" dirty="0" smtClean="0"/>
              <a:t>各导出指标便很容易求得：</a:t>
            </a:r>
            <a:endParaRPr lang="zh-CN" altLang="en-US" sz="1400" dirty="0"/>
          </a:p>
        </p:txBody>
      </p:sp>
      <p:pic>
        <p:nvPicPr>
          <p:cNvPr id="130051" name="Picture 3"/>
          <p:cNvPicPr>
            <a:picLocks noChangeAspect="1" noChangeArrowheads="1"/>
          </p:cNvPicPr>
          <p:nvPr/>
        </p:nvPicPr>
        <p:blipFill>
          <a:blip r:embed="rId1" cstate="print"/>
          <a:srcRect/>
          <a:stretch>
            <a:fillRect/>
          </a:stretch>
        </p:blipFill>
        <p:spPr bwMode="auto">
          <a:xfrm>
            <a:off x="519184" y="2975402"/>
            <a:ext cx="4284828" cy="892673"/>
          </a:xfrm>
          <a:prstGeom prst="rect">
            <a:avLst/>
          </a:prstGeom>
          <a:noFill/>
          <a:ln w="9525">
            <a:noFill/>
            <a:miter lim="800000"/>
            <a:headEnd/>
            <a:tailEnd/>
          </a:ln>
        </p:spPr>
      </p:pic>
      <p:pic>
        <p:nvPicPr>
          <p:cNvPr id="130052" name="Picture 4"/>
          <p:cNvPicPr>
            <a:picLocks noChangeAspect="1" noChangeArrowheads="1"/>
          </p:cNvPicPr>
          <p:nvPr/>
        </p:nvPicPr>
        <p:blipFill>
          <a:blip r:embed="rId2" cstate="print"/>
          <a:srcRect/>
          <a:stretch>
            <a:fillRect/>
          </a:stretch>
        </p:blipFill>
        <p:spPr bwMode="auto">
          <a:xfrm>
            <a:off x="533756" y="4190440"/>
            <a:ext cx="4229313" cy="953559"/>
          </a:xfrm>
          <a:prstGeom prst="rect">
            <a:avLst/>
          </a:prstGeom>
          <a:noFill/>
          <a:ln w="9525">
            <a:noFill/>
            <a:miter lim="800000"/>
            <a:headEnd/>
            <a:tailEnd/>
          </a:ln>
        </p:spPr>
      </p:pic>
      <p:pic>
        <p:nvPicPr>
          <p:cNvPr id="130053" name="Picture 5"/>
          <p:cNvPicPr>
            <a:picLocks noChangeAspect="1" noChangeArrowheads="1"/>
          </p:cNvPicPr>
          <p:nvPr/>
        </p:nvPicPr>
        <p:blipFill>
          <a:blip r:embed="rId3" cstate="print"/>
          <a:srcRect/>
          <a:stretch>
            <a:fillRect/>
          </a:stretch>
        </p:blipFill>
        <p:spPr bwMode="auto">
          <a:xfrm>
            <a:off x="386190" y="5300937"/>
            <a:ext cx="4158514" cy="934242"/>
          </a:xfrm>
          <a:prstGeom prst="rect">
            <a:avLst/>
          </a:prstGeom>
          <a:noFill/>
          <a:ln w="9525">
            <a:noFill/>
            <a:miter lim="800000"/>
            <a:headEnd/>
            <a:tailEnd/>
          </a:ln>
        </p:spPr>
      </p:pic>
      <p:pic>
        <p:nvPicPr>
          <p:cNvPr id="130054" name="Picture 6"/>
          <p:cNvPicPr>
            <a:picLocks noChangeAspect="1" noChangeArrowheads="1"/>
          </p:cNvPicPr>
          <p:nvPr/>
        </p:nvPicPr>
        <p:blipFill>
          <a:blip r:embed="rId4" cstate="print"/>
          <a:srcRect/>
          <a:stretch>
            <a:fillRect/>
          </a:stretch>
        </p:blipFill>
        <p:spPr bwMode="auto">
          <a:xfrm>
            <a:off x="6099412" y="3029802"/>
            <a:ext cx="5642213" cy="1057915"/>
          </a:xfrm>
          <a:prstGeom prst="rect">
            <a:avLst/>
          </a:prstGeom>
          <a:noFill/>
          <a:ln w="9525">
            <a:noFill/>
            <a:miter lim="800000"/>
            <a:headEnd/>
            <a:tailEnd/>
          </a:ln>
        </p:spPr>
      </p:pic>
      <p:pic>
        <p:nvPicPr>
          <p:cNvPr id="130055" name="Picture 7"/>
          <p:cNvPicPr>
            <a:picLocks noChangeAspect="1" noChangeArrowheads="1"/>
          </p:cNvPicPr>
          <p:nvPr/>
        </p:nvPicPr>
        <p:blipFill>
          <a:blip r:embed="rId5" cstate="print"/>
          <a:srcRect/>
          <a:stretch>
            <a:fillRect/>
          </a:stretch>
        </p:blipFill>
        <p:spPr bwMode="auto">
          <a:xfrm>
            <a:off x="6100548" y="4109756"/>
            <a:ext cx="4692525" cy="953561"/>
          </a:xfrm>
          <a:prstGeom prst="rect">
            <a:avLst/>
          </a:prstGeom>
          <a:noFill/>
          <a:ln w="9525">
            <a:noFill/>
            <a:miter lim="800000"/>
            <a:headEnd/>
            <a:tailEnd/>
          </a:ln>
        </p:spPr>
      </p:pic>
      <p:pic>
        <p:nvPicPr>
          <p:cNvPr id="130056" name="Picture 8"/>
          <p:cNvPicPr>
            <a:picLocks noChangeAspect="1" noChangeArrowheads="1"/>
          </p:cNvPicPr>
          <p:nvPr/>
        </p:nvPicPr>
        <p:blipFill>
          <a:blip r:embed="rId6" cstate="print"/>
          <a:srcRect/>
          <a:stretch>
            <a:fillRect/>
          </a:stretch>
        </p:blipFill>
        <p:spPr bwMode="auto">
          <a:xfrm>
            <a:off x="6209092" y="5087900"/>
            <a:ext cx="4558992" cy="1100933"/>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772186" cy="646331"/>
            </a:xfrm>
            <a:prstGeom prst="rect">
              <a:avLst/>
            </a:prstGeom>
          </p:spPr>
          <p:txBody>
            <a:bodyPr wrap="none">
              <a:spAutoFit/>
            </a:bodyPr>
            <a:lstStyle/>
            <a:p>
              <a:pPr>
                <a:spcAft>
                  <a:spcPts val="0"/>
                </a:spcAft>
                <a:tabLst>
                  <a:tab pos="2222500" algn="l"/>
                  <a:tab pos="3667125" algn="l"/>
                </a:tabLst>
              </a:pPr>
              <a:r>
                <a:rPr lang="en-US" altLang="zh-CN" sz="3600" dirty="0"/>
                <a:t>【</a:t>
              </a:r>
              <a:r>
                <a:rPr lang="zh-CN" altLang="en-US" sz="3600" dirty="0"/>
                <a:t>工程案例</a:t>
              </a:r>
              <a:r>
                <a:rPr lang="en-US" altLang="zh-CN" sz="3600" dirty="0"/>
                <a:t>2 - 2】</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4" name="矩形 3"/>
          <p:cNvSpPr/>
          <p:nvPr/>
        </p:nvSpPr>
        <p:spPr>
          <a:xfrm>
            <a:off x="718782" y="1307850"/>
            <a:ext cx="2441694" cy="338554"/>
          </a:xfrm>
          <a:prstGeom prst="rect">
            <a:avLst/>
          </a:prstGeom>
        </p:spPr>
        <p:txBody>
          <a:bodyPr wrap="none">
            <a:spAutoFit/>
          </a:bodyPr>
          <a:lstStyle/>
          <a:p>
            <a:r>
              <a:rPr lang="zh-CN" altLang="en-US" sz="1600" dirty="0"/>
              <a:t>某原状土样，经试验测得</a:t>
            </a:r>
            <a:endParaRPr lang="zh-CN" altLang="en-US" sz="1600" dirty="0"/>
          </a:p>
        </p:txBody>
      </p:sp>
      <p:pic>
        <p:nvPicPr>
          <p:cNvPr id="5" name="图片 4"/>
          <p:cNvPicPr>
            <a:picLocks noChangeAspect="1"/>
          </p:cNvPicPr>
          <p:nvPr/>
        </p:nvPicPr>
        <p:blipFill>
          <a:blip r:embed="rId1"/>
          <a:stretch>
            <a:fillRect/>
          </a:stretch>
        </p:blipFill>
        <p:spPr>
          <a:xfrm>
            <a:off x="3160476" y="1285169"/>
            <a:ext cx="3855466" cy="339633"/>
          </a:xfrm>
          <a:prstGeom prst="rect">
            <a:avLst/>
          </a:prstGeom>
        </p:spPr>
      </p:pic>
      <p:pic>
        <p:nvPicPr>
          <p:cNvPr id="6" name="图片 5"/>
          <p:cNvPicPr>
            <a:picLocks noChangeAspect="1"/>
          </p:cNvPicPr>
          <p:nvPr/>
        </p:nvPicPr>
        <p:blipFill>
          <a:blip r:embed="rId2"/>
          <a:stretch>
            <a:fillRect/>
          </a:stretch>
        </p:blipFill>
        <p:spPr>
          <a:xfrm>
            <a:off x="7015942" y="1281767"/>
            <a:ext cx="1854080" cy="379406"/>
          </a:xfrm>
          <a:prstGeom prst="rect">
            <a:avLst/>
          </a:prstGeom>
        </p:spPr>
      </p:pic>
      <p:pic>
        <p:nvPicPr>
          <p:cNvPr id="7" name="图片 6"/>
          <p:cNvPicPr>
            <a:picLocks noChangeAspect="1"/>
          </p:cNvPicPr>
          <p:nvPr/>
        </p:nvPicPr>
        <p:blipFill>
          <a:blip r:embed="rId3"/>
          <a:stretch>
            <a:fillRect/>
          </a:stretch>
        </p:blipFill>
        <p:spPr>
          <a:xfrm>
            <a:off x="2292148" y="1833613"/>
            <a:ext cx="4939925" cy="30991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dirty="0" smtClean="0"/>
                <a:t>四、土的物理特征指标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84579" y="1182469"/>
            <a:ext cx="4134465" cy="523220"/>
          </a:xfrm>
          <a:prstGeom prst="rect">
            <a:avLst/>
          </a:prstGeom>
        </p:spPr>
        <p:txBody>
          <a:bodyPr wrap="none">
            <a:spAutoFit/>
          </a:bodyPr>
          <a:lstStyle/>
          <a:p>
            <a:r>
              <a:rPr lang="zh-CN" altLang="en-US" sz="2800" dirty="0" smtClean="0">
                <a:solidFill>
                  <a:srgbClr val="0070C0"/>
                </a:solidFill>
              </a:rPr>
              <a:t>（一）无黏性土的密实度</a:t>
            </a:r>
            <a:endParaRPr lang="zh-CN" altLang="en-US" sz="2800" dirty="0">
              <a:solidFill>
                <a:srgbClr val="0070C0"/>
              </a:solidFill>
            </a:endParaRPr>
          </a:p>
        </p:txBody>
      </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8" name="矩形 27"/>
          <p:cNvSpPr/>
          <p:nvPr/>
        </p:nvSpPr>
        <p:spPr>
          <a:xfrm>
            <a:off x="1425269" y="1692051"/>
            <a:ext cx="4903907" cy="338554"/>
          </a:xfrm>
          <a:prstGeom prst="rect">
            <a:avLst/>
          </a:prstGeom>
        </p:spPr>
        <p:txBody>
          <a:bodyPr wrap="none">
            <a:spAutoFit/>
          </a:bodyPr>
          <a:lstStyle/>
          <a:p>
            <a:r>
              <a:rPr lang="zh-CN" altLang="en-US" sz="1600" dirty="0" smtClean="0"/>
              <a:t>无黏性土的密实度指的是碎石土和砂土的疏密程度。</a:t>
            </a:r>
            <a:endParaRPr lang="zh-CN" altLang="en-US" sz="1600" dirty="0"/>
          </a:p>
        </p:txBody>
      </p:sp>
      <p:sp>
        <p:nvSpPr>
          <p:cNvPr id="29" name="矩形 28"/>
          <p:cNvSpPr/>
          <p:nvPr/>
        </p:nvSpPr>
        <p:spPr>
          <a:xfrm>
            <a:off x="1223748" y="1924756"/>
            <a:ext cx="10686197" cy="1204304"/>
          </a:xfrm>
          <a:prstGeom prst="rect">
            <a:avLst/>
          </a:prstGeom>
        </p:spPr>
        <p:txBody>
          <a:bodyPr wrap="square">
            <a:spAutoFit/>
          </a:bodyPr>
          <a:lstStyle/>
          <a:p>
            <a:pPr>
              <a:lnSpc>
                <a:spcPct val="150000"/>
              </a:lnSpc>
            </a:pPr>
            <a:r>
              <a:rPr lang="zh-CN" altLang="en-US" dirty="0" smtClean="0"/>
              <a:t>   </a:t>
            </a:r>
            <a:r>
              <a:rPr lang="zh-CN" altLang="en-US" sz="1600" dirty="0" smtClean="0"/>
              <a:t>无黏性土的密实度与其工程性质有着密切的关系，密实的无黏性土由于压缩性小，抗剪强度高，承载力大，可作为建筑物的良好地基。但如处于疏松状态，尤其是细砂和粉砂，其承载力就有可能很低，因为疏松的单粒结构是不稳定的，在外力作用下很容易产生变形，且强度也低，很难做天然地基。</a:t>
            </a:r>
            <a:endParaRPr lang="zh-CN" altLang="en-US" sz="1600" dirty="0"/>
          </a:p>
        </p:txBody>
      </p:sp>
      <p:sp>
        <p:nvSpPr>
          <p:cNvPr id="30" name="矩形 29"/>
          <p:cNvSpPr/>
          <p:nvPr/>
        </p:nvSpPr>
        <p:spPr>
          <a:xfrm>
            <a:off x="1425269" y="3215918"/>
            <a:ext cx="2954655" cy="369332"/>
          </a:xfrm>
          <a:prstGeom prst="rect">
            <a:avLst/>
          </a:prstGeom>
        </p:spPr>
        <p:txBody>
          <a:bodyPr wrap="none">
            <a:spAutoFit/>
          </a:bodyPr>
          <a:lstStyle/>
          <a:p>
            <a:r>
              <a:rPr lang="zh-CN" altLang="en-US" b="1" dirty="0" smtClean="0"/>
              <a:t>密实度的评价方法有三种：</a:t>
            </a:r>
            <a:endParaRPr lang="zh-CN" altLang="en-US" b="1" dirty="0"/>
          </a:p>
        </p:txBody>
      </p:sp>
      <p:sp>
        <p:nvSpPr>
          <p:cNvPr id="31" name="矩形 30"/>
          <p:cNvSpPr/>
          <p:nvPr/>
        </p:nvSpPr>
        <p:spPr>
          <a:xfrm>
            <a:off x="1219200" y="3540540"/>
            <a:ext cx="4799462" cy="1158138"/>
          </a:xfrm>
          <a:prstGeom prst="rect">
            <a:avLst/>
          </a:prstGeom>
        </p:spPr>
        <p:txBody>
          <a:bodyPr wrap="square">
            <a:spAutoFit/>
          </a:bodyPr>
          <a:lstStyle/>
          <a:p>
            <a:pPr>
              <a:lnSpc>
                <a:spcPct val="150000"/>
              </a:lnSpc>
            </a:pPr>
            <a:r>
              <a:rPr lang="zh-CN" altLang="en-US" sz="1600" dirty="0" smtClean="0"/>
              <a:t>（</a:t>
            </a:r>
            <a:r>
              <a:rPr lang="en-US" altLang="zh-CN" sz="1600" dirty="0" smtClean="0"/>
              <a:t>1</a:t>
            </a:r>
            <a:r>
              <a:rPr lang="zh-CN" altLang="en-US" sz="1600" dirty="0" smtClean="0"/>
              <a:t>）室内测试孔隙比确定相对密实度的方法；</a:t>
            </a:r>
            <a:endParaRPr lang="zh-CN" altLang="en-US" sz="1600" dirty="0" smtClean="0"/>
          </a:p>
          <a:p>
            <a:pPr>
              <a:lnSpc>
                <a:spcPct val="150000"/>
              </a:lnSpc>
            </a:pPr>
            <a:r>
              <a:rPr lang="zh-CN" altLang="en-US" sz="1600" dirty="0" smtClean="0"/>
              <a:t>（</a:t>
            </a:r>
            <a:r>
              <a:rPr lang="en-US" altLang="zh-CN" sz="1600" dirty="0" smtClean="0"/>
              <a:t>2</a:t>
            </a:r>
            <a:r>
              <a:rPr lang="zh-CN" altLang="en-US" sz="1600" dirty="0" smtClean="0"/>
              <a:t>）利用标准贯入试验等原位测试方法；</a:t>
            </a:r>
            <a:endParaRPr lang="zh-CN" altLang="en-US" sz="1600" dirty="0" smtClean="0"/>
          </a:p>
          <a:p>
            <a:pPr>
              <a:lnSpc>
                <a:spcPct val="150000"/>
              </a:lnSpc>
            </a:pPr>
            <a:r>
              <a:rPr lang="zh-CN" altLang="en-US" sz="1600" dirty="0" smtClean="0"/>
              <a:t>（</a:t>
            </a:r>
            <a:r>
              <a:rPr lang="en-US" altLang="zh-CN" sz="1600" dirty="0" smtClean="0"/>
              <a:t>3</a:t>
            </a:r>
            <a:r>
              <a:rPr lang="zh-CN" altLang="en-US" sz="1600" dirty="0" smtClean="0"/>
              <a:t>）野外观测方法。</a:t>
            </a:r>
            <a:endParaRPr lang="zh-CN" altLang="en-US" sz="1600" dirty="0"/>
          </a:p>
        </p:txBody>
      </p:sp>
      <p:graphicFrame>
        <p:nvGraphicFramePr>
          <p:cNvPr id="33" name="表格 32"/>
          <p:cNvGraphicFramePr>
            <a:graphicFrameLocks noGrp="1"/>
          </p:cNvGraphicFramePr>
          <p:nvPr/>
        </p:nvGraphicFramePr>
        <p:xfrm>
          <a:off x="1390555" y="4562181"/>
          <a:ext cx="10332870" cy="2045272"/>
        </p:xfrm>
        <a:graphic>
          <a:graphicData uri="http://schemas.openxmlformats.org/drawingml/2006/table">
            <a:tbl>
              <a:tblPr/>
              <a:tblGrid>
                <a:gridCol w="2070222"/>
                <a:gridCol w="2070222"/>
                <a:gridCol w="2070222"/>
                <a:gridCol w="2051982"/>
                <a:gridCol w="2070222"/>
              </a:tblGrid>
              <a:tr h="286596">
                <a:tc gridSpan="5">
                  <a:txBody>
                    <a:bodyPr/>
                    <a:lstStyle/>
                    <a:p>
                      <a:pPr algn="ctr" fontAlgn="ctr"/>
                      <a:r>
                        <a:rPr lang="zh-CN" altLang="en-US" sz="1600" b="0" i="0" u="none" strike="noStrike">
                          <a:solidFill>
                            <a:srgbClr val="000000"/>
                          </a:solidFill>
                          <a:latin typeface="宋体" panose="02010600030101010101" pitchFamily="2" charset="-122"/>
                        </a:rPr>
                        <a:t>按标准贯入击数 </a:t>
                      </a:r>
                      <a:r>
                        <a:rPr lang="en-US" altLang="zh-CN" sz="1600" b="0" i="0" u="none" strike="noStrike">
                          <a:solidFill>
                            <a:srgbClr val="000000"/>
                          </a:solidFill>
                          <a:latin typeface="宋体" panose="02010600030101010101" pitchFamily="2" charset="-122"/>
                        </a:rPr>
                        <a:t>N</a:t>
                      </a:r>
                      <a:r>
                        <a:rPr lang="zh-CN" altLang="en-US" sz="1600" b="0" i="0" u="none" strike="noStrike">
                          <a:solidFill>
                            <a:srgbClr val="000000"/>
                          </a:solidFill>
                          <a:latin typeface="宋体" panose="02010600030101010101" pitchFamily="2" charset="-122"/>
                        </a:rPr>
                        <a:t>划分砂土密实度</a:t>
                      </a:r>
                      <a:r>
                        <a:rPr lang="en-US" altLang="zh-CN" sz="1600" b="0" i="0" u="none" strike="noStrike">
                          <a:solidFill>
                            <a:srgbClr val="000000"/>
                          </a:solidFill>
                          <a:latin typeface="宋体" panose="02010600030101010101" pitchFamily="2" charset="-122"/>
                        </a:rPr>
                        <a:t>( GB 50021- -2001 )</a:t>
                      </a:r>
                      <a:endParaRPr lang="en-US" altLang="zh-CN" sz="1600" b="0" i="0" u="none" strike="noStrike">
                        <a:solidFill>
                          <a:srgbClr val="000000"/>
                        </a:solidFill>
                        <a:latin typeface="宋体" panose="02010600030101010101" pitchFamily="2" charset="-122"/>
                      </a:endParaRPr>
                    </a:p>
                  </a:txBody>
                  <a:tcPr marL="5380" marR="5380" marT="5380"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c hMerge="1">
                  <a:tcPr/>
                </a:tc>
                <a:tc hMerge="1">
                  <a:tcPr/>
                </a:tc>
              </a:tr>
              <a:tr h="736040">
                <a:tc>
                  <a:txBody>
                    <a:bodyPr/>
                    <a:lstStyle/>
                    <a:p>
                      <a:pPr algn="ctr" fontAlgn="ctr"/>
                      <a:r>
                        <a:rPr lang="zh-CN" altLang="en-US" sz="1600" b="0" i="0" u="none" strike="noStrike">
                          <a:solidFill>
                            <a:srgbClr val="000000"/>
                          </a:solidFill>
                          <a:latin typeface="宋体" panose="02010600030101010101" pitchFamily="2" charset="-122"/>
                        </a:rPr>
                        <a:t>密实度</a:t>
                      </a:r>
                      <a:endParaRPr lang="zh-CN" altLang="en-US" sz="1600" b="0" i="0" u="none" strike="noStrike">
                        <a:solidFill>
                          <a:srgbClr val="000000"/>
                        </a:solidFill>
                        <a:latin typeface="宋体" panose="02010600030101010101" pitchFamily="2" charset="-122"/>
                      </a:endParaRPr>
                    </a:p>
                  </a:txBody>
                  <a:tcPr marL="5380" marR="5380" marT="53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密实</a:t>
                      </a:r>
                      <a:endParaRPr lang="zh-CN" altLang="en-US" sz="1600" b="0" i="0" u="none" strike="noStrike">
                        <a:solidFill>
                          <a:srgbClr val="000000"/>
                        </a:solidFill>
                        <a:latin typeface="宋体" panose="02010600030101010101" pitchFamily="2" charset="-122"/>
                      </a:endParaRPr>
                    </a:p>
                  </a:txBody>
                  <a:tcPr marL="5380" marR="5380" marT="53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中密</a:t>
                      </a:r>
                      <a:endParaRPr lang="zh-CN" altLang="en-US" sz="1600" b="0" i="0" u="none" strike="noStrike">
                        <a:solidFill>
                          <a:srgbClr val="000000"/>
                        </a:solidFill>
                        <a:latin typeface="宋体" panose="02010600030101010101" pitchFamily="2" charset="-122"/>
                      </a:endParaRPr>
                    </a:p>
                  </a:txBody>
                  <a:tcPr marL="5380" marR="5380" marT="53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稍密</a:t>
                      </a:r>
                      <a:endParaRPr lang="zh-CN" altLang="en-US" sz="1600" b="0" i="0" u="none" strike="noStrike">
                        <a:solidFill>
                          <a:srgbClr val="000000"/>
                        </a:solidFill>
                        <a:latin typeface="宋体" panose="02010600030101010101" pitchFamily="2" charset="-122"/>
                      </a:endParaRPr>
                    </a:p>
                  </a:txBody>
                  <a:tcPr marL="5380" marR="5380" marT="53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松散</a:t>
                      </a:r>
                      <a:endParaRPr lang="zh-CN" altLang="en-US" sz="1600" b="0" i="0" u="none" strike="noStrike">
                        <a:solidFill>
                          <a:srgbClr val="000000"/>
                        </a:solidFill>
                        <a:latin typeface="宋体" panose="02010600030101010101" pitchFamily="2" charset="-122"/>
                      </a:endParaRPr>
                    </a:p>
                  </a:txBody>
                  <a:tcPr marL="5380" marR="5380" marT="53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36040">
                <a:tc>
                  <a:txBody>
                    <a:bodyPr/>
                    <a:lstStyle/>
                    <a:p>
                      <a:pPr algn="ctr" fontAlgn="ctr"/>
                      <a:r>
                        <a:rPr lang="zh-CN" altLang="en-US" sz="1600" b="0" i="0" u="none" strike="noStrike">
                          <a:solidFill>
                            <a:srgbClr val="000000"/>
                          </a:solidFill>
                          <a:latin typeface="宋体" panose="02010600030101010101" pitchFamily="2" charset="-122"/>
                        </a:rPr>
                        <a:t>标贯击数</a:t>
                      </a:r>
                      <a:r>
                        <a:rPr lang="en-US" sz="1600" b="0" i="0" u="none" strike="noStrike">
                          <a:solidFill>
                            <a:srgbClr val="000000"/>
                          </a:solidFill>
                          <a:latin typeface="宋体" panose="02010600030101010101" pitchFamily="2" charset="-122"/>
                        </a:rPr>
                        <a:t>N</a:t>
                      </a:r>
                      <a:endParaRPr lang="en-US" sz="1600" b="0" i="0" u="none" strike="noStrike">
                        <a:solidFill>
                          <a:srgbClr val="000000"/>
                        </a:solidFill>
                        <a:latin typeface="宋体" panose="02010600030101010101" pitchFamily="2" charset="-122"/>
                      </a:endParaRPr>
                    </a:p>
                  </a:txBody>
                  <a:tcPr marL="5380" marR="5380" marT="53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N&gt; 30</a:t>
                      </a:r>
                      <a:endParaRPr lang="en-US" sz="1600" b="0" i="0" u="none" strike="noStrike">
                        <a:solidFill>
                          <a:srgbClr val="000000"/>
                        </a:solidFill>
                        <a:latin typeface="宋体" panose="02010600030101010101" pitchFamily="2" charset="-122"/>
                      </a:endParaRPr>
                    </a:p>
                  </a:txBody>
                  <a:tcPr marL="5380" marR="5380" marT="53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30≥N&gt;15</a:t>
                      </a:r>
                      <a:endParaRPr lang="en-US" sz="1600" b="0" i="0" u="none" strike="noStrike">
                        <a:solidFill>
                          <a:srgbClr val="000000"/>
                        </a:solidFill>
                        <a:latin typeface="宋体" panose="02010600030101010101" pitchFamily="2" charset="-122"/>
                      </a:endParaRPr>
                    </a:p>
                  </a:txBody>
                  <a:tcPr marL="5380" marR="5380" marT="53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15≥N&gt;10</a:t>
                      </a:r>
                      <a:endParaRPr lang="en-US" sz="1600" b="0" i="0" u="none" strike="noStrike">
                        <a:solidFill>
                          <a:srgbClr val="000000"/>
                        </a:solidFill>
                        <a:latin typeface="宋体" panose="02010600030101010101" pitchFamily="2" charset="-122"/>
                      </a:endParaRPr>
                    </a:p>
                  </a:txBody>
                  <a:tcPr marL="5380" marR="5380" marT="53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N≤10,</a:t>
                      </a:r>
                      <a:endParaRPr lang="en-US" sz="1600" b="0" i="0" u="none" strike="noStrike">
                        <a:solidFill>
                          <a:srgbClr val="000000"/>
                        </a:solidFill>
                        <a:latin typeface="宋体" panose="02010600030101010101" pitchFamily="2" charset="-122"/>
                      </a:endParaRPr>
                    </a:p>
                  </a:txBody>
                  <a:tcPr marL="5380" marR="5380" marT="538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6596">
                <a:tc gridSpan="5">
                  <a:txBody>
                    <a:bodyPr/>
                    <a:lstStyle/>
                    <a:p>
                      <a:pPr algn="ctr" fontAlgn="ctr"/>
                      <a:r>
                        <a:rPr lang="zh-CN" altLang="en-US" sz="1600" b="0" i="0" u="none" strike="noStrike" dirty="0">
                          <a:solidFill>
                            <a:srgbClr val="000000"/>
                          </a:solidFill>
                          <a:latin typeface="宋体" panose="02010600030101010101" pitchFamily="2" charset="-122"/>
                        </a:rPr>
                        <a:t>注</a:t>
                      </a:r>
                      <a:r>
                        <a:rPr lang="en-US" altLang="zh-CN" sz="1600" b="0" i="0" u="none" strike="noStrike" dirty="0">
                          <a:solidFill>
                            <a:srgbClr val="000000"/>
                          </a:solidFill>
                          <a:latin typeface="宋体" panose="02010600030101010101" pitchFamily="2" charset="-122"/>
                        </a:rPr>
                        <a:t>:</a:t>
                      </a:r>
                      <a:r>
                        <a:rPr lang="zh-CN" altLang="en-US" sz="1600" b="0" i="0" u="none" strike="noStrike" dirty="0">
                          <a:solidFill>
                            <a:srgbClr val="000000"/>
                          </a:solidFill>
                          <a:latin typeface="宋体" panose="02010600030101010101" pitchFamily="2" charset="-122"/>
                        </a:rPr>
                        <a:t>标贯击数</a:t>
                      </a:r>
                      <a:r>
                        <a:rPr lang="en-US" altLang="zh-CN" sz="1600" b="0" i="0" u="none" strike="noStrike" dirty="0">
                          <a:solidFill>
                            <a:srgbClr val="000000"/>
                          </a:solidFill>
                          <a:latin typeface="宋体" panose="02010600030101010101" pitchFamily="2" charset="-122"/>
                        </a:rPr>
                        <a:t>N</a:t>
                      </a:r>
                      <a:r>
                        <a:rPr lang="zh-CN" altLang="en-US" sz="1600" b="0" i="0" u="none" strike="noStrike" dirty="0">
                          <a:solidFill>
                            <a:srgbClr val="000000"/>
                          </a:solidFill>
                          <a:latin typeface="宋体" panose="02010600030101010101" pitchFamily="2" charset="-122"/>
                        </a:rPr>
                        <a:t>系实测平均值。</a:t>
                      </a:r>
                      <a:endParaRPr lang="zh-CN" altLang="en-US" sz="1600" b="0" i="0" u="none" strike="noStrike" dirty="0">
                        <a:solidFill>
                          <a:srgbClr val="000000"/>
                        </a:solidFill>
                        <a:latin typeface="宋体" panose="02010600030101010101" pitchFamily="2" charset="-122"/>
                      </a:endParaRPr>
                    </a:p>
                  </a:txBody>
                  <a:tcPr marL="5380" marR="5380" marT="5380" marB="0" anchor="ctr">
                    <a:lnL>
                      <a:noFill/>
                    </a:lnL>
                    <a:lnR>
                      <a:noFill/>
                    </a:lnR>
                    <a:lnT w="6350" cap="flat" cmpd="sng" algn="ctr">
                      <a:solidFill>
                        <a:srgbClr val="000000"/>
                      </a:solidFill>
                      <a:prstDash val="solid"/>
                      <a:round/>
                      <a:headEnd type="none" w="med" len="med"/>
                      <a:tailEnd type="none" w="med" len="med"/>
                    </a:lnT>
                    <a:lnB>
                      <a:noFill/>
                    </a:lnB>
                  </a:tcPr>
                </a:tc>
                <a:tc hMerge="1">
                  <a:tcPr/>
                </a:tc>
                <a:tc hMerge="1">
                  <a:tcPr/>
                </a:tc>
                <a:tc hMerge="1">
                  <a:tcPr/>
                </a:tc>
                <a:tc hMerge="1">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dirty="0" smtClean="0"/>
                <a:t>四、土的物理特征指标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84579" y="1241617"/>
            <a:ext cx="4852610" cy="523220"/>
          </a:xfrm>
          <a:prstGeom prst="rect">
            <a:avLst/>
          </a:prstGeom>
        </p:spPr>
        <p:txBody>
          <a:bodyPr wrap="none">
            <a:spAutoFit/>
          </a:bodyPr>
          <a:lstStyle/>
          <a:p>
            <a:r>
              <a:rPr lang="zh-CN" altLang="en-US" sz="2800" dirty="0" smtClean="0">
                <a:solidFill>
                  <a:srgbClr val="0070C0"/>
                </a:solidFill>
              </a:rPr>
              <a:t>（二）黏性土的物理状态指标</a:t>
            </a:r>
            <a:endParaRPr lang="zh-CN" altLang="en-US" sz="2800" dirty="0">
              <a:solidFill>
                <a:srgbClr val="0070C0"/>
              </a:solidFill>
            </a:endParaRPr>
          </a:p>
        </p:txBody>
      </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4" name="矩形 23"/>
          <p:cNvSpPr/>
          <p:nvPr/>
        </p:nvSpPr>
        <p:spPr>
          <a:xfrm>
            <a:off x="1167947" y="1736593"/>
            <a:ext cx="2488182" cy="400110"/>
          </a:xfrm>
          <a:prstGeom prst="rect">
            <a:avLst/>
          </a:prstGeom>
        </p:spPr>
        <p:txBody>
          <a:bodyPr wrap="none">
            <a:spAutoFit/>
          </a:bodyPr>
          <a:lstStyle/>
          <a:p>
            <a:r>
              <a:rPr lang="en-US" altLang="zh-CN" sz="2000" b="1" dirty="0" smtClean="0"/>
              <a:t>1. </a:t>
            </a:r>
            <a:r>
              <a:rPr lang="zh-CN" altLang="en-US" sz="2000" b="1" dirty="0" smtClean="0"/>
              <a:t>黏性土的物理性质</a:t>
            </a:r>
            <a:endParaRPr lang="zh-CN" altLang="en-US" sz="2000" b="1" dirty="0"/>
          </a:p>
        </p:txBody>
      </p:sp>
      <p:sp>
        <p:nvSpPr>
          <p:cNvPr id="25" name="矩形 24"/>
          <p:cNvSpPr/>
          <p:nvPr/>
        </p:nvSpPr>
        <p:spPr>
          <a:xfrm>
            <a:off x="1005385" y="2152121"/>
            <a:ext cx="10699844" cy="875881"/>
          </a:xfrm>
          <a:prstGeom prst="rect">
            <a:avLst/>
          </a:prstGeom>
        </p:spPr>
        <p:txBody>
          <a:bodyPr wrap="square">
            <a:spAutoFit/>
          </a:bodyPr>
          <a:lstStyle/>
          <a:p>
            <a:pPr>
              <a:lnSpc>
                <a:spcPct val="150000"/>
              </a:lnSpc>
            </a:pPr>
            <a:r>
              <a:rPr lang="zh-CN" altLang="en-US" dirty="0" smtClean="0"/>
              <a:t>         土的物理性质一般指的是黏性土的液限、塑限（由实验室测得）及由这两个指标计算得来的液性指数和塑性指数。这几个指标也是工程中必须提供的。对于饱和黏性土还有灵敏度和触变性。</a:t>
            </a:r>
            <a:endParaRPr lang="zh-CN" altLang="en-US" dirty="0"/>
          </a:p>
        </p:txBody>
      </p:sp>
      <p:pic>
        <p:nvPicPr>
          <p:cNvPr id="135170" name="Picture 2"/>
          <p:cNvPicPr>
            <a:picLocks noChangeAspect="1" noChangeArrowheads="1"/>
          </p:cNvPicPr>
          <p:nvPr/>
        </p:nvPicPr>
        <p:blipFill>
          <a:blip r:embed="rId1" cstate="print"/>
          <a:srcRect/>
          <a:stretch>
            <a:fillRect/>
          </a:stretch>
        </p:blipFill>
        <p:spPr bwMode="auto">
          <a:xfrm>
            <a:off x="1146342" y="3629735"/>
            <a:ext cx="6318983" cy="990600"/>
          </a:xfrm>
          <a:prstGeom prst="rect">
            <a:avLst/>
          </a:prstGeom>
          <a:noFill/>
          <a:ln w="9525">
            <a:noFill/>
            <a:miter lim="800000"/>
            <a:headEnd/>
            <a:tailEnd/>
          </a:ln>
        </p:spPr>
      </p:pic>
      <p:sp>
        <p:nvSpPr>
          <p:cNvPr id="27" name="矩形 26"/>
          <p:cNvSpPr/>
          <p:nvPr/>
        </p:nvSpPr>
        <p:spPr>
          <a:xfrm>
            <a:off x="2432671" y="4718292"/>
            <a:ext cx="2494171" cy="369332"/>
          </a:xfrm>
          <a:prstGeom prst="rect">
            <a:avLst/>
          </a:prstGeom>
        </p:spPr>
        <p:txBody>
          <a:bodyPr wrap="square">
            <a:spAutoFit/>
          </a:bodyPr>
          <a:lstStyle/>
          <a:p>
            <a:r>
              <a:rPr lang="zh-CN" altLang="en-US" dirty="0" smtClean="0">
                <a:solidFill>
                  <a:srgbClr val="0070C0"/>
                </a:solidFill>
              </a:rPr>
              <a:t>黏性土的四种状态</a:t>
            </a:r>
            <a:endParaRPr lang="zh-CN" altLang="en-US" dirty="0">
              <a:solidFill>
                <a:srgbClr val="0070C0"/>
              </a:solidFill>
            </a:endParaRPr>
          </a:p>
        </p:txBody>
      </p:sp>
      <p:sp>
        <p:nvSpPr>
          <p:cNvPr id="34" name="矩形 33"/>
          <p:cNvSpPr/>
          <p:nvPr/>
        </p:nvSpPr>
        <p:spPr>
          <a:xfrm>
            <a:off x="1172355" y="5114077"/>
            <a:ext cx="5200463" cy="369332"/>
          </a:xfrm>
          <a:prstGeom prst="rect">
            <a:avLst/>
          </a:prstGeom>
        </p:spPr>
        <p:txBody>
          <a:bodyPr wrap="none">
            <a:spAutoFit/>
          </a:bodyPr>
          <a:lstStyle/>
          <a:p>
            <a:r>
              <a:rPr lang="en-US" altLang="zh-CN" dirty="0" smtClean="0"/>
              <a:t>a.</a:t>
            </a:r>
            <a:r>
              <a:rPr lang="zh-CN" altLang="en-US" dirty="0" smtClean="0"/>
              <a:t>采用锥式液限仪来测定黏性土的液限，见右图：</a:t>
            </a:r>
            <a:endParaRPr lang="zh-CN" altLang="en-US" dirty="0"/>
          </a:p>
        </p:txBody>
      </p:sp>
      <p:pic>
        <p:nvPicPr>
          <p:cNvPr id="135171" name="Picture 3"/>
          <p:cNvPicPr>
            <a:picLocks noChangeAspect="1" noChangeArrowheads="1"/>
          </p:cNvPicPr>
          <p:nvPr/>
        </p:nvPicPr>
        <p:blipFill>
          <a:blip r:embed="rId2" cstate="print"/>
          <a:srcRect/>
          <a:stretch>
            <a:fillRect/>
          </a:stretch>
        </p:blipFill>
        <p:spPr bwMode="auto">
          <a:xfrm>
            <a:off x="8164277" y="3879020"/>
            <a:ext cx="2714625" cy="2047875"/>
          </a:xfrm>
          <a:prstGeom prst="rect">
            <a:avLst/>
          </a:prstGeom>
          <a:noFill/>
          <a:ln w="9525">
            <a:noFill/>
            <a:miter lim="800000"/>
            <a:headEnd/>
            <a:tailEnd/>
          </a:ln>
        </p:spPr>
      </p:pic>
      <p:sp>
        <p:nvSpPr>
          <p:cNvPr id="35" name="矩形 34"/>
          <p:cNvSpPr/>
          <p:nvPr/>
        </p:nvSpPr>
        <p:spPr>
          <a:xfrm>
            <a:off x="8824880" y="6151306"/>
            <a:ext cx="1338828" cy="369332"/>
          </a:xfrm>
          <a:prstGeom prst="rect">
            <a:avLst/>
          </a:prstGeom>
        </p:spPr>
        <p:txBody>
          <a:bodyPr wrap="none">
            <a:spAutoFit/>
          </a:bodyPr>
          <a:lstStyle/>
          <a:p>
            <a:r>
              <a:rPr lang="zh-CN" altLang="en-US" dirty="0" smtClean="0">
                <a:solidFill>
                  <a:srgbClr val="0070C0"/>
                </a:solidFill>
              </a:rPr>
              <a:t>锥式液限仪</a:t>
            </a:r>
            <a:endParaRPr lang="zh-CN" altLang="en-US" dirty="0">
              <a:solidFill>
                <a:srgbClr val="0070C0"/>
              </a:solidFill>
            </a:endParaRPr>
          </a:p>
        </p:txBody>
      </p:sp>
      <p:sp>
        <p:nvSpPr>
          <p:cNvPr id="36" name="矩形 35"/>
          <p:cNvSpPr/>
          <p:nvPr/>
        </p:nvSpPr>
        <p:spPr>
          <a:xfrm>
            <a:off x="1167947" y="5905647"/>
            <a:ext cx="3525324" cy="369332"/>
          </a:xfrm>
          <a:prstGeom prst="rect">
            <a:avLst/>
          </a:prstGeom>
        </p:spPr>
        <p:txBody>
          <a:bodyPr wrap="none">
            <a:spAutoFit/>
          </a:bodyPr>
          <a:lstStyle/>
          <a:p>
            <a:r>
              <a:rPr lang="en-US" altLang="zh-CN" i="1" dirty="0" smtClean="0"/>
              <a:t>b.</a:t>
            </a:r>
            <a:r>
              <a:rPr lang="zh-CN" altLang="en-US" i="1" dirty="0" smtClean="0"/>
              <a:t>采用“搓条法”测定</a:t>
            </a:r>
            <a:r>
              <a:rPr lang="zh-CN" altLang="en-US" dirty="0" smtClean="0"/>
              <a:t>黏性土的塑限</a:t>
            </a:r>
            <a:endParaRPr lang="zh-CN" altLang="en-US" dirty="0"/>
          </a:p>
        </p:txBody>
      </p:sp>
      <p:sp>
        <p:nvSpPr>
          <p:cNvPr id="28" name="矩形 27"/>
          <p:cNvSpPr/>
          <p:nvPr/>
        </p:nvSpPr>
        <p:spPr>
          <a:xfrm>
            <a:off x="1138917" y="3176095"/>
            <a:ext cx="2749471" cy="400110"/>
          </a:xfrm>
          <a:prstGeom prst="rect">
            <a:avLst/>
          </a:prstGeom>
        </p:spPr>
        <p:txBody>
          <a:bodyPr wrap="none">
            <a:spAutoFit/>
          </a:bodyPr>
          <a:lstStyle/>
          <a:p>
            <a:r>
              <a:rPr lang="en-US" altLang="zh-CN" sz="2000" b="1" dirty="0" smtClean="0"/>
              <a:t>2. </a:t>
            </a:r>
            <a:r>
              <a:rPr lang="zh-CN" altLang="en-US" sz="2000" b="1" dirty="0" smtClean="0"/>
              <a:t>黏性土的界限含水量</a:t>
            </a:r>
            <a:endParaRPr lang="zh-CN" altLang="en-US" sz="2000" b="1"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dirty="0" smtClean="0"/>
                <a:t>四、土的物理特征指标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8" name="矩形 27"/>
          <p:cNvSpPr/>
          <p:nvPr/>
        </p:nvSpPr>
        <p:spPr>
          <a:xfrm>
            <a:off x="1236810" y="1183522"/>
            <a:ext cx="3775393" cy="400110"/>
          </a:xfrm>
          <a:prstGeom prst="rect">
            <a:avLst/>
          </a:prstGeom>
        </p:spPr>
        <p:txBody>
          <a:bodyPr wrap="none">
            <a:spAutoFit/>
          </a:bodyPr>
          <a:lstStyle/>
          <a:p>
            <a:r>
              <a:rPr lang="en-US" altLang="zh-CN" sz="2000" b="1" dirty="0" smtClean="0"/>
              <a:t>3. </a:t>
            </a:r>
            <a:r>
              <a:rPr lang="zh-CN" altLang="en-US" sz="2000" b="1" dirty="0" smtClean="0"/>
              <a:t>黏性土的塑性指数和液性指数</a:t>
            </a:r>
            <a:endParaRPr lang="zh-CN" altLang="en-US" sz="2000" b="1" dirty="0"/>
          </a:p>
        </p:txBody>
      </p:sp>
      <p:sp>
        <p:nvSpPr>
          <p:cNvPr id="29" name="矩形 28"/>
          <p:cNvSpPr/>
          <p:nvPr/>
        </p:nvSpPr>
        <p:spPr>
          <a:xfrm>
            <a:off x="1261233" y="1592955"/>
            <a:ext cx="1863011" cy="369332"/>
          </a:xfrm>
          <a:prstGeom prst="rect">
            <a:avLst/>
          </a:prstGeom>
        </p:spPr>
        <p:txBody>
          <a:bodyPr wrap="none">
            <a:spAutoFit/>
          </a:bodyPr>
          <a:lstStyle/>
          <a:p>
            <a:r>
              <a:rPr lang="zh-CN" altLang="en-US" b="1" dirty="0" smtClean="0"/>
              <a:t>（</a:t>
            </a:r>
            <a:r>
              <a:rPr lang="en-US" altLang="zh-CN" b="1" dirty="0" smtClean="0"/>
              <a:t>1</a:t>
            </a:r>
            <a:r>
              <a:rPr lang="zh-CN" altLang="en-US" b="1" dirty="0" smtClean="0"/>
              <a:t>）塑性指数</a:t>
            </a:r>
            <a:r>
              <a:rPr lang="en-US" altLang="zh-CN" b="1" i="1" dirty="0" smtClean="0"/>
              <a:t>I</a:t>
            </a:r>
            <a:r>
              <a:rPr lang="en-US" altLang="zh-CN" sz="1400" b="1" i="1" dirty="0" smtClean="0"/>
              <a:t>P</a:t>
            </a:r>
            <a:endParaRPr lang="zh-CN" altLang="en-US" b="1" dirty="0"/>
          </a:p>
        </p:txBody>
      </p:sp>
      <p:sp>
        <p:nvSpPr>
          <p:cNvPr id="30" name="矩形 29"/>
          <p:cNvSpPr/>
          <p:nvPr/>
        </p:nvSpPr>
        <p:spPr>
          <a:xfrm>
            <a:off x="1533099" y="1957401"/>
            <a:ext cx="10094794" cy="646331"/>
          </a:xfrm>
          <a:prstGeom prst="rect">
            <a:avLst/>
          </a:prstGeom>
        </p:spPr>
        <p:txBody>
          <a:bodyPr wrap="square">
            <a:spAutoFit/>
          </a:bodyPr>
          <a:lstStyle/>
          <a:p>
            <a:r>
              <a:rPr lang="zh-CN" altLang="en-US" dirty="0" smtClean="0"/>
              <a:t>塑性指数是指液限和塑限的差值（省去</a:t>
            </a:r>
            <a:r>
              <a:rPr lang="en-US" altLang="zh-CN" dirty="0" smtClean="0"/>
              <a:t>% </a:t>
            </a:r>
            <a:r>
              <a:rPr lang="zh-CN" altLang="en-US" dirty="0" smtClean="0"/>
              <a:t>符号），即土处在可塑状态的含水量变化范围，用符号</a:t>
            </a:r>
            <a:r>
              <a:rPr lang="en-US" altLang="zh-CN" i="1" dirty="0" smtClean="0"/>
              <a:t>IP</a:t>
            </a:r>
            <a:r>
              <a:rPr lang="zh-CN" altLang="en-US" i="1" dirty="0" smtClean="0"/>
              <a:t>表示，即</a:t>
            </a:r>
            <a:endParaRPr lang="zh-CN" altLang="en-US" dirty="0"/>
          </a:p>
        </p:txBody>
      </p:sp>
      <p:pic>
        <p:nvPicPr>
          <p:cNvPr id="136194" name="Picture 2"/>
          <p:cNvPicPr>
            <a:picLocks noChangeAspect="1" noChangeArrowheads="1"/>
          </p:cNvPicPr>
          <p:nvPr/>
        </p:nvPicPr>
        <p:blipFill>
          <a:blip r:embed="rId1" cstate="print"/>
          <a:srcRect/>
          <a:stretch>
            <a:fillRect/>
          </a:stretch>
        </p:blipFill>
        <p:spPr bwMode="auto">
          <a:xfrm>
            <a:off x="4701440" y="2320119"/>
            <a:ext cx="3069242" cy="745866"/>
          </a:xfrm>
          <a:prstGeom prst="rect">
            <a:avLst/>
          </a:prstGeom>
          <a:noFill/>
          <a:ln w="9525">
            <a:noFill/>
            <a:miter lim="800000"/>
            <a:headEnd/>
            <a:tailEnd/>
          </a:ln>
        </p:spPr>
      </p:pic>
      <p:sp>
        <p:nvSpPr>
          <p:cNvPr id="31" name="矩形 30"/>
          <p:cNvSpPr/>
          <p:nvPr/>
        </p:nvSpPr>
        <p:spPr>
          <a:xfrm>
            <a:off x="1408132" y="3012322"/>
            <a:ext cx="2031325" cy="400110"/>
          </a:xfrm>
          <a:prstGeom prst="rect">
            <a:avLst/>
          </a:prstGeom>
        </p:spPr>
        <p:txBody>
          <a:bodyPr wrap="none">
            <a:spAutoFit/>
          </a:bodyPr>
          <a:lstStyle/>
          <a:p>
            <a:r>
              <a:rPr lang="zh-CN" altLang="en-US" sz="2000" b="1" dirty="0" smtClean="0"/>
              <a:t>（</a:t>
            </a:r>
            <a:r>
              <a:rPr lang="en-US" altLang="zh-CN" sz="2000" b="1" dirty="0" smtClean="0"/>
              <a:t>2</a:t>
            </a:r>
            <a:r>
              <a:rPr lang="zh-CN" altLang="en-US" sz="2000" b="1" dirty="0" smtClean="0"/>
              <a:t>）液性指数</a:t>
            </a:r>
            <a:r>
              <a:rPr lang="en-US" altLang="zh-CN" sz="2000" b="1" i="1" dirty="0" smtClean="0"/>
              <a:t>I</a:t>
            </a:r>
            <a:r>
              <a:rPr lang="en-US" altLang="zh-CN" sz="1400" b="1" i="1" dirty="0" smtClean="0"/>
              <a:t>L</a:t>
            </a:r>
            <a:endParaRPr lang="zh-CN" altLang="en-US" sz="2000" b="1" dirty="0"/>
          </a:p>
        </p:txBody>
      </p:sp>
      <p:pic>
        <p:nvPicPr>
          <p:cNvPr id="136195" name="Picture 3"/>
          <p:cNvPicPr>
            <a:picLocks noChangeAspect="1" noChangeArrowheads="1"/>
          </p:cNvPicPr>
          <p:nvPr/>
        </p:nvPicPr>
        <p:blipFill>
          <a:blip r:embed="rId2" cstate="print"/>
          <a:srcRect/>
          <a:stretch>
            <a:fillRect/>
          </a:stretch>
        </p:blipFill>
        <p:spPr bwMode="auto">
          <a:xfrm>
            <a:off x="4021469" y="3145553"/>
            <a:ext cx="3307378" cy="1294803"/>
          </a:xfrm>
          <a:prstGeom prst="rect">
            <a:avLst/>
          </a:prstGeom>
          <a:noFill/>
          <a:ln w="9525">
            <a:noFill/>
            <a:miter lim="800000"/>
            <a:headEnd/>
            <a:tailEnd/>
          </a:ln>
        </p:spPr>
      </p:pic>
      <p:sp>
        <p:nvSpPr>
          <p:cNvPr id="33" name="矩形 32"/>
          <p:cNvSpPr/>
          <p:nvPr/>
        </p:nvSpPr>
        <p:spPr>
          <a:xfrm>
            <a:off x="1505801" y="4141042"/>
            <a:ext cx="10163033" cy="369332"/>
          </a:xfrm>
          <a:prstGeom prst="rect">
            <a:avLst/>
          </a:prstGeom>
        </p:spPr>
        <p:txBody>
          <a:bodyPr wrap="square">
            <a:spAutoFit/>
          </a:bodyPr>
          <a:lstStyle/>
          <a:p>
            <a:r>
              <a:rPr lang="zh-CN" altLang="en-US" dirty="0" smtClean="0"/>
              <a:t>可以利用液性指数</a:t>
            </a:r>
            <a:r>
              <a:rPr lang="en-US" altLang="zh-CN" i="1" dirty="0" smtClean="0"/>
              <a:t>IL</a:t>
            </a:r>
            <a:r>
              <a:rPr lang="zh-CN" altLang="en-US" i="1" dirty="0" smtClean="0"/>
              <a:t>来表示黏性土所处的软硬状态。</a:t>
            </a:r>
            <a:r>
              <a:rPr lang="en-US" altLang="zh-CN" i="1" dirty="0" smtClean="0"/>
              <a:t>IL</a:t>
            </a:r>
            <a:r>
              <a:rPr lang="zh-CN" altLang="en-US" i="1" dirty="0" smtClean="0"/>
              <a:t>值愈大，土质愈软；</a:t>
            </a:r>
            <a:r>
              <a:rPr lang="zh-CN" altLang="en-US" dirty="0" smtClean="0"/>
              <a:t>反之，土质愈硬。</a:t>
            </a:r>
            <a:endParaRPr lang="zh-CN" altLang="en-US" dirty="0"/>
          </a:p>
        </p:txBody>
      </p:sp>
      <p:graphicFrame>
        <p:nvGraphicFramePr>
          <p:cNvPr id="37" name="表格 36"/>
          <p:cNvGraphicFramePr>
            <a:graphicFrameLocks noGrp="1"/>
          </p:cNvGraphicFramePr>
          <p:nvPr/>
        </p:nvGraphicFramePr>
        <p:xfrm>
          <a:off x="1895522" y="4592114"/>
          <a:ext cx="8127999" cy="1965635"/>
        </p:xfrm>
        <a:graphic>
          <a:graphicData uri="http://schemas.openxmlformats.org/drawingml/2006/table">
            <a:tbl>
              <a:tblPr/>
              <a:tblGrid>
                <a:gridCol w="1084685"/>
                <a:gridCol w="1313039"/>
                <a:gridCol w="1384400"/>
                <a:gridCol w="1634163"/>
                <a:gridCol w="1355856"/>
                <a:gridCol w="1355856"/>
              </a:tblGrid>
              <a:tr h="285087">
                <a:tc gridSpan="6">
                  <a:txBody>
                    <a:bodyPr/>
                    <a:lstStyle/>
                    <a:p>
                      <a:pPr algn="ctr" fontAlgn="ctr"/>
                      <a:r>
                        <a:rPr lang="zh-CN" altLang="en-US" sz="1600" b="0" i="0" u="none" strike="noStrike" dirty="0" smtClean="0">
                          <a:solidFill>
                            <a:srgbClr val="000000"/>
                          </a:solidFill>
                          <a:latin typeface="宋体" panose="02010600030101010101" pitchFamily="2" charset="-122"/>
                        </a:rPr>
                        <a:t>黏性</a:t>
                      </a:r>
                      <a:r>
                        <a:rPr lang="zh-CN" altLang="en-US" sz="1600" b="0" i="0" u="none" strike="noStrike" dirty="0">
                          <a:solidFill>
                            <a:srgbClr val="000000"/>
                          </a:solidFill>
                          <a:latin typeface="宋体" panose="02010600030101010101" pitchFamily="2" charset="-122"/>
                        </a:rPr>
                        <a:t>土的状态</a:t>
                      </a:r>
                      <a:r>
                        <a:rPr lang="en-US" altLang="zh-CN" sz="1600" b="0" i="0" u="none" strike="noStrike" dirty="0">
                          <a:solidFill>
                            <a:srgbClr val="000000"/>
                          </a:solidFill>
                          <a:latin typeface="宋体" panose="02010600030101010101" pitchFamily="2" charset="-122"/>
                        </a:rPr>
                        <a:t>( GB 50007- -2011 )</a:t>
                      </a:r>
                      <a:endParaRPr lang="en-US" altLang="zh-CN" sz="1600" b="0" i="0" u="none" strike="noStrike" dirty="0">
                        <a:solidFill>
                          <a:srgbClr val="000000"/>
                        </a:solidFill>
                        <a:latin typeface="宋体" panose="02010600030101010101" pitchFamily="2" charset="-122"/>
                      </a:endParaRPr>
                    </a:p>
                  </a:txBody>
                  <a:tcPr marL="5352" marR="5352" marT="5352"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r>
              <a:tr h="818866">
                <a:tc>
                  <a:txBody>
                    <a:bodyPr/>
                    <a:lstStyle/>
                    <a:p>
                      <a:pPr algn="ctr" fontAlgn="ctr"/>
                      <a:r>
                        <a:rPr lang="zh-CN" altLang="en-US" sz="1600" b="0" i="0" u="none" strike="noStrike" dirty="0">
                          <a:solidFill>
                            <a:srgbClr val="000000"/>
                          </a:solidFill>
                          <a:latin typeface="宋体" panose="02010600030101010101" pitchFamily="2" charset="-122"/>
                        </a:rPr>
                        <a:t>状态</a:t>
                      </a:r>
                      <a:endParaRPr lang="zh-CN" altLang="en-US" sz="1600" b="0" i="0" u="none" strike="noStrike" dirty="0">
                        <a:solidFill>
                          <a:srgbClr val="000000"/>
                        </a:solidFill>
                        <a:latin typeface="宋体" panose="02010600030101010101" pitchFamily="2" charset="-122"/>
                      </a:endParaRPr>
                    </a:p>
                  </a:txBody>
                  <a:tcPr marL="5352" marR="5352" marT="53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坚硬</a:t>
                      </a:r>
                      <a:endParaRPr lang="zh-CN" altLang="en-US" sz="1600" b="0" i="0" u="none" strike="noStrike" dirty="0">
                        <a:solidFill>
                          <a:srgbClr val="000000"/>
                        </a:solidFill>
                        <a:latin typeface="宋体" panose="02010600030101010101" pitchFamily="2" charset="-122"/>
                      </a:endParaRPr>
                    </a:p>
                  </a:txBody>
                  <a:tcPr marL="5352" marR="5352" marT="53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硬塑</a:t>
                      </a:r>
                      <a:endParaRPr lang="zh-CN" altLang="en-US" sz="1600" b="0" i="0" u="none" strike="noStrike" dirty="0">
                        <a:solidFill>
                          <a:srgbClr val="000000"/>
                        </a:solidFill>
                        <a:latin typeface="宋体" panose="02010600030101010101" pitchFamily="2" charset="-122"/>
                      </a:endParaRPr>
                    </a:p>
                  </a:txBody>
                  <a:tcPr marL="5352" marR="5352" marT="53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可塑</a:t>
                      </a:r>
                      <a:endParaRPr lang="zh-CN" altLang="en-US" sz="1600" b="0" i="0" u="none" strike="noStrike">
                        <a:solidFill>
                          <a:srgbClr val="000000"/>
                        </a:solidFill>
                        <a:latin typeface="宋体" panose="02010600030101010101" pitchFamily="2" charset="-122"/>
                      </a:endParaRPr>
                    </a:p>
                  </a:txBody>
                  <a:tcPr marL="5352" marR="5352" marT="53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软塑</a:t>
                      </a:r>
                      <a:endParaRPr lang="zh-CN" altLang="en-US" sz="1600" b="0" i="0" u="none" strike="noStrike">
                        <a:solidFill>
                          <a:srgbClr val="000000"/>
                        </a:solidFill>
                        <a:latin typeface="宋体" panose="02010600030101010101" pitchFamily="2" charset="-122"/>
                      </a:endParaRPr>
                    </a:p>
                  </a:txBody>
                  <a:tcPr marL="5352" marR="5352" marT="53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流塑</a:t>
                      </a:r>
                      <a:endParaRPr lang="zh-CN" altLang="en-US" sz="1600" b="0" i="0" u="none" strike="noStrike">
                        <a:solidFill>
                          <a:srgbClr val="000000"/>
                        </a:solidFill>
                        <a:latin typeface="宋体" panose="02010600030101010101" pitchFamily="2" charset="-122"/>
                      </a:endParaRPr>
                    </a:p>
                  </a:txBody>
                  <a:tcPr marL="5352" marR="5352" marT="53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61682">
                <a:tc>
                  <a:txBody>
                    <a:bodyPr/>
                    <a:lstStyle/>
                    <a:p>
                      <a:pPr algn="ctr" fontAlgn="ctr"/>
                      <a:r>
                        <a:rPr lang="zh-CN" altLang="en-US" sz="1600" b="0" i="0" u="none" strike="noStrike">
                          <a:solidFill>
                            <a:srgbClr val="000000"/>
                          </a:solidFill>
                          <a:latin typeface="宋体" panose="02010600030101010101" pitchFamily="2" charset="-122"/>
                        </a:rPr>
                        <a:t>液性指数</a:t>
                      </a:r>
                      <a:endParaRPr lang="zh-CN" altLang="en-US" sz="1600" b="0" i="0" u="none" strike="noStrike">
                        <a:solidFill>
                          <a:srgbClr val="000000"/>
                        </a:solidFill>
                        <a:latin typeface="宋体" panose="02010600030101010101" pitchFamily="2" charset="-122"/>
                      </a:endParaRPr>
                    </a:p>
                  </a:txBody>
                  <a:tcPr marL="5352" marR="5352" marT="53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I≤0</a:t>
                      </a:r>
                      <a:endParaRPr lang="en-US" sz="1600" b="0" i="0" u="none" strike="noStrike">
                        <a:solidFill>
                          <a:srgbClr val="000000"/>
                        </a:solidFill>
                        <a:latin typeface="宋体" panose="02010600030101010101" pitchFamily="2" charset="-122"/>
                      </a:endParaRPr>
                    </a:p>
                  </a:txBody>
                  <a:tcPr marL="5352" marR="5352" marT="53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0&lt;1≤0.25</a:t>
                      </a:r>
                      <a:endParaRPr lang="en-US" altLang="zh-CN" sz="1600" b="0" i="0" u="none" strike="noStrike" dirty="0">
                        <a:solidFill>
                          <a:srgbClr val="000000"/>
                        </a:solidFill>
                        <a:latin typeface="宋体" panose="02010600030101010101" pitchFamily="2" charset="-122"/>
                      </a:endParaRPr>
                    </a:p>
                  </a:txBody>
                  <a:tcPr marL="5352" marR="5352" marT="53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宋体" panose="02010600030101010101" pitchFamily="2" charset="-122"/>
                        </a:rPr>
                        <a:t>0.25 &lt; Ir≤0.75</a:t>
                      </a:r>
                      <a:endParaRPr lang="en-US" sz="1600" b="0" i="0" u="none" strike="noStrike" dirty="0">
                        <a:solidFill>
                          <a:srgbClr val="000000"/>
                        </a:solidFill>
                        <a:latin typeface="宋体" panose="02010600030101010101" pitchFamily="2" charset="-122"/>
                      </a:endParaRPr>
                    </a:p>
                  </a:txBody>
                  <a:tcPr marL="5352" marR="5352" marT="53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宋体" panose="02010600030101010101" pitchFamily="2" charset="-122"/>
                        </a:rPr>
                        <a:t>0.75&lt;Ir≤1.0</a:t>
                      </a:r>
                      <a:endParaRPr lang="en-US" sz="1600" b="0" i="0" u="none" strike="noStrike" dirty="0">
                        <a:solidFill>
                          <a:srgbClr val="000000"/>
                        </a:solidFill>
                        <a:latin typeface="宋体" panose="02010600030101010101" pitchFamily="2" charset="-122"/>
                      </a:endParaRPr>
                    </a:p>
                  </a:txBody>
                  <a:tcPr marL="5352" marR="5352" marT="53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宋体" panose="02010600030101010101" pitchFamily="2" charset="-122"/>
                        </a:rPr>
                        <a:t>I&gt; 1.0</a:t>
                      </a:r>
                      <a:endParaRPr lang="en-US" sz="1600" b="0" i="0" u="none" strike="noStrike" dirty="0">
                        <a:solidFill>
                          <a:srgbClr val="000000"/>
                        </a:solidFill>
                        <a:latin typeface="宋体" panose="02010600030101010101" pitchFamily="2" charset="-122"/>
                      </a:endParaRPr>
                    </a:p>
                  </a:txBody>
                  <a:tcPr marL="5352" marR="5352" marT="535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3" name="组合 22"/>
          <p:cNvGrpSpPr/>
          <p:nvPr/>
        </p:nvGrpSpPr>
        <p:grpSpPr>
          <a:xfrm>
            <a:off x="391236" y="434454"/>
            <a:ext cx="11327642" cy="725606"/>
            <a:chOff x="464024" y="434454"/>
            <a:chExt cx="11327642" cy="725606"/>
          </a:xfrm>
        </p:grpSpPr>
        <p:grpSp>
          <p:nvGrpSpPr>
            <p:cNvPr id="3"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smtClean="0"/>
                <a:t>知识链接</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614148" y="1190600"/>
            <a:ext cx="11081982" cy="2640788"/>
          </a:xfrm>
          <a:prstGeom prst="rect">
            <a:avLst/>
          </a:prstGeom>
        </p:spPr>
        <p:txBody>
          <a:bodyPr wrap="square">
            <a:spAutoFit/>
          </a:bodyPr>
          <a:lstStyle/>
          <a:p>
            <a:pPr>
              <a:lnSpc>
                <a:spcPct val="150000"/>
              </a:lnSpc>
            </a:pPr>
            <a:r>
              <a:rPr lang="zh-CN" altLang="en-US" sz="1400" dirty="0" smtClean="0"/>
              <a:t>           地球在演化过程中，地壳经历了种种地质作用和地质事件。错综复杂的地质作用形成了不同的地层，使地球表面形成了高低起伏变化的不同的形态，称为地形。不同成因的地形称为地貌。</a:t>
            </a:r>
            <a:endParaRPr lang="en-US" altLang="zh-CN" sz="1400" dirty="0" smtClean="0"/>
          </a:p>
          <a:p>
            <a:pPr>
              <a:lnSpc>
                <a:spcPct val="150000"/>
              </a:lnSpc>
            </a:pPr>
            <a:r>
              <a:rPr lang="en-US" altLang="zh-CN" sz="1400" dirty="0" smtClean="0"/>
              <a:t>          </a:t>
            </a:r>
            <a:r>
              <a:rPr lang="zh-CN" altLang="en-US" sz="1400" dirty="0" smtClean="0"/>
              <a:t>地质年代是各种地质事件发生的时代。地质学家和古生物学家根据地层自然形成的先后顺序，把地质相对年代划分为</a:t>
            </a:r>
            <a:r>
              <a:rPr lang="en-US" altLang="zh-CN" sz="1400" dirty="0" smtClean="0"/>
              <a:t>5 </a:t>
            </a:r>
            <a:r>
              <a:rPr lang="zh-CN" altLang="en-US" sz="1400" dirty="0" smtClean="0"/>
              <a:t>大代，代下分纪、世、期等。不同的岩土的性质与其生成的地质年代有关。生成年代越久，岩土的工程性质越好。</a:t>
            </a:r>
            <a:endParaRPr lang="en-US" altLang="zh-CN" sz="1400" dirty="0" smtClean="0"/>
          </a:p>
          <a:p>
            <a:pPr>
              <a:lnSpc>
                <a:spcPct val="150000"/>
              </a:lnSpc>
            </a:pPr>
            <a:r>
              <a:rPr lang="en-US" altLang="zh-CN" sz="1400" dirty="0" smtClean="0"/>
              <a:t>        </a:t>
            </a:r>
            <a:r>
              <a:rPr lang="zh-CN" altLang="en-US" sz="1400" dirty="0" smtClean="0"/>
              <a:t>建筑物建造在地球的表面上，就要研究所处建设地点的地层所处的地质年代，目前地表存在的土一般为新生代第四纪沉积土。对于新生代第四纪沉积土，一般更新世</a:t>
            </a:r>
            <a:r>
              <a:rPr lang="en-US" altLang="zh-CN" sz="1400" dirty="0" smtClean="0"/>
              <a:t>Q 3 </a:t>
            </a:r>
            <a:r>
              <a:rPr lang="zh-CN" altLang="en-US" sz="1400" dirty="0" smtClean="0"/>
              <a:t>及其以前沉积的土称为老沉积土，第四纪全新世</a:t>
            </a:r>
            <a:r>
              <a:rPr lang="en-US" altLang="zh-CN" sz="1400" dirty="0" smtClean="0"/>
              <a:t>Q 4 </a:t>
            </a:r>
            <a:r>
              <a:rPr lang="zh-CN" altLang="en-US" sz="1400" dirty="0" smtClean="0"/>
              <a:t>中近期沉积的土称为新沉积土。第四纪</a:t>
            </a:r>
            <a:r>
              <a:rPr lang="en-US" altLang="zh-CN" sz="1400" dirty="0" smtClean="0"/>
              <a:t>Q </a:t>
            </a:r>
            <a:r>
              <a:rPr lang="zh-CN" altLang="en-US" sz="1400" dirty="0" smtClean="0"/>
              <a:t>沉积土由于沉积时间不长，通常为松散软弱的多孔体。根据地质成因不同，第四纪</a:t>
            </a:r>
            <a:r>
              <a:rPr lang="en-US" altLang="zh-CN" sz="1400" dirty="0" smtClean="0"/>
              <a:t>Q </a:t>
            </a:r>
            <a:r>
              <a:rPr lang="zh-CN" altLang="en-US" sz="1400" dirty="0" smtClean="0"/>
              <a:t>主要的沉积物有残积物、坡积物、洪积物、冲积物、海洋沉积物、湖泊沉积物、冰川沉积物及风积物。</a:t>
            </a:r>
            <a:endParaRPr lang="zh-CN" altLang="en-US" sz="1400" dirty="0"/>
          </a:p>
        </p:txBody>
      </p:sp>
      <p:graphicFrame>
        <p:nvGraphicFramePr>
          <p:cNvPr id="12" name="表格 11"/>
          <p:cNvGraphicFramePr>
            <a:graphicFrameLocks noGrp="1"/>
          </p:cNvGraphicFramePr>
          <p:nvPr/>
        </p:nvGraphicFramePr>
        <p:xfrm>
          <a:off x="682389" y="4094328"/>
          <a:ext cx="11013744" cy="2445122"/>
        </p:xfrm>
        <a:graphic>
          <a:graphicData uri="http://schemas.openxmlformats.org/drawingml/2006/table">
            <a:tbl>
              <a:tblPr/>
              <a:tblGrid>
                <a:gridCol w="2814286"/>
                <a:gridCol w="2746045"/>
                <a:gridCol w="2746045"/>
                <a:gridCol w="2707368"/>
              </a:tblGrid>
              <a:tr h="253392">
                <a:tc gridSpan="4">
                  <a:txBody>
                    <a:bodyPr/>
                    <a:lstStyle/>
                    <a:p>
                      <a:pPr algn="ctr" fontAlgn="ctr"/>
                      <a:r>
                        <a:rPr lang="zh-CN" altLang="en-US" sz="1400" b="0" i="0" u="none" strike="noStrike" dirty="0" smtClean="0">
                          <a:solidFill>
                            <a:srgbClr val="000000"/>
                          </a:solidFill>
                          <a:latin typeface="宋体" panose="02010600030101010101" pitchFamily="2" charset="-122"/>
                        </a:rPr>
                        <a:t>第四纪</a:t>
                      </a:r>
                      <a:r>
                        <a:rPr lang="zh-CN" altLang="en-US" sz="1400" b="0" i="0" u="none" strike="noStrike" dirty="0">
                          <a:solidFill>
                            <a:srgbClr val="000000"/>
                          </a:solidFill>
                          <a:latin typeface="宋体" panose="02010600030101010101" pitchFamily="2" charset="-122"/>
                        </a:rPr>
                        <a:t>地质年代</a:t>
                      </a:r>
                      <a:endParaRPr lang="zh-CN" altLang="en-US" sz="1400" b="0" i="0" u="none" strike="noStrike" dirty="0">
                        <a:solidFill>
                          <a:srgbClr val="000000"/>
                        </a:solidFill>
                        <a:latin typeface="宋体" panose="02010600030101010101" pitchFamily="2" charset="-122"/>
                      </a:endParaRPr>
                    </a:p>
                  </a:txBody>
                  <a:tcPr marL="5414" marR="5414" marT="5414" marB="0" anchor="ctr">
                    <a:lnL>
                      <a:noFill/>
                    </a:lnL>
                    <a:lnR>
                      <a:noFill/>
                    </a:lnR>
                    <a:lnT>
                      <a:noFill/>
                    </a:lnT>
                    <a:lnB w="6350" cap="flat" cmpd="sng" algn="ctr">
                      <a:solidFill>
                        <a:srgbClr val="000000"/>
                      </a:solidFill>
                      <a:prstDash val="solid"/>
                      <a:round/>
                      <a:headEnd type="none" w="med" len="med"/>
                      <a:tailEnd type="none" w="med" len="med"/>
                    </a:lnB>
                    <a:solidFill>
                      <a:schemeClr val="bg1">
                        <a:lumMod val="85000"/>
                      </a:schemeClr>
                    </a:solidFill>
                  </a:tcPr>
                </a:tc>
                <a:tc hMerge="1">
                  <a:tcPr/>
                </a:tc>
                <a:tc hMerge="1">
                  <a:tcPr/>
                </a:tc>
                <a:tc hMerge="1">
                  <a:tcPr/>
                </a:tc>
              </a:tr>
              <a:tr h="427183">
                <a:tc>
                  <a:txBody>
                    <a:bodyPr/>
                    <a:lstStyle/>
                    <a:p>
                      <a:pPr algn="ctr" fontAlgn="ctr"/>
                      <a:r>
                        <a:rPr lang="zh-CN" altLang="en-US" sz="1400" b="0" i="0" u="none" strike="noStrike" dirty="0">
                          <a:solidFill>
                            <a:srgbClr val="000000"/>
                          </a:solidFill>
                          <a:latin typeface="宋体" panose="02010600030101010101" pitchFamily="2" charset="-122"/>
                        </a:rPr>
                        <a:t>纪</a:t>
                      </a:r>
                      <a:endParaRPr lang="zh-CN" altLang="en-US" sz="1400" b="0" i="0" u="none" strike="noStrike" dirty="0">
                        <a:solidFill>
                          <a:srgbClr val="000000"/>
                        </a:solidFill>
                        <a:latin typeface="宋体" panose="02010600030101010101" pitchFamily="2" charset="-122"/>
                      </a:endParaRPr>
                    </a:p>
                  </a:txBody>
                  <a:tcPr marL="5414" marR="5414" marT="5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1400" b="0" i="0" u="none" strike="noStrike" dirty="0">
                          <a:solidFill>
                            <a:srgbClr val="000000"/>
                          </a:solidFill>
                          <a:latin typeface="宋体" panose="02010600030101010101" pitchFamily="2" charset="-122"/>
                        </a:rPr>
                        <a:t>世</a:t>
                      </a:r>
                      <a:endParaRPr lang="zh-CN" altLang="en-US" sz="1400" b="0" i="0" u="none" strike="noStrike" dirty="0">
                        <a:solidFill>
                          <a:srgbClr val="000000"/>
                        </a:solidFill>
                        <a:latin typeface="宋体" panose="02010600030101010101" pitchFamily="2" charset="-122"/>
                      </a:endParaRPr>
                    </a:p>
                  </a:txBody>
                  <a:tcPr marL="5414" marR="5414" marT="5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c>
                  <a:txBody>
                    <a:bodyPr/>
                    <a:lstStyle/>
                    <a:p>
                      <a:pPr algn="ctr" fontAlgn="ctr"/>
                      <a:r>
                        <a:rPr lang="zh-CN" altLang="en-US" sz="1400" b="0" i="0" u="none" strike="noStrike">
                          <a:solidFill>
                            <a:srgbClr val="000000"/>
                          </a:solidFill>
                          <a:latin typeface="宋体" panose="02010600030101010101" pitchFamily="2" charset="-122"/>
                        </a:rPr>
                        <a:t>距今年代</a:t>
                      </a:r>
                      <a:r>
                        <a:rPr lang="en-US" altLang="zh-CN" sz="1400" b="0" i="0" u="none" strike="noStrike">
                          <a:solidFill>
                            <a:srgbClr val="000000"/>
                          </a:solidFill>
                          <a:latin typeface="宋体" panose="02010600030101010101" pitchFamily="2" charset="-122"/>
                        </a:rPr>
                        <a:t>(</a:t>
                      </a:r>
                      <a:r>
                        <a:rPr lang="zh-CN" altLang="en-US" sz="1400" b="0" i="0" u="none" strike="noStrike">
                          <a:solidFill>
                            <a:srgbClr val="000000"/>
                          </a:solidFill>
                          <a:latin typeface="宋体" panose="02010600030101010101" pitchFamily="2" charset="-122"/>
                        </a:rPr>
                        <a:t>万年</a:t>
                      </a:r>
                      <a:r>
                        <a:rPr lang="en-US" altLang="zh-CN" sz="1400" b="0" i="0" u="none" strike="noStrike">
                          <a:solidFill>
                            <a:srgbClr val="000000"/>
                          </a:solidFill>
                          <a:latin typeface="宋体" panose="02010600030101010101" pitchFamily="2" charset="-122"/>
                        </a:rPr>
                        <a:t>)</a:t>
                      </a:r>
                      <a:endParaRPr lang="en-US" altLang="zh-CN" sz="1400" b="0" i="0" u="none" strike="noStrike">
                        <a:solidFill>
                          <a:srgbClr val="000000"/>
                        </a:solidFill>
                        <a:latin typeface="宋体" panose="02010600030101010101" pitchFamily="2" charset="-122"/>
                      </a:endParaRPr>
                    </a:p>
                  </a:txBody>
                  <a:tcPr marL="5414" marR="5414" marT="5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454456">
                <a:tc rowSpan="4">
                  <a:txBody>
                    <a:bodyPr/>
                    <a:lstStyle/>
                    <a:p>
                      <a:pPr algn="ctr" fontAlgn="ctr"/>
                      <a:r>
                        <a:rPr lang="zh-CN" altLang="en-US" sz="1400" b="0" i="0" u="none" strike="noStrike" dirty="0">
                          <a:solidFill>
                            <a:srgbClr val="000000"/>
                          </a:solidFill>
                          <a:latin typeface="宋体" panose="02010600030101010101" pitchFamily="2" charset="-122"/>
                        </a:rPr>
                        <a:t>第四纪</a:t>
                      </a:r>
                      <a:r>
                        <a:rPr lang="en-US" altLang="zh-CN" sz="1400" b="0" i="0" u="none" strike="noStrike" dirty="0">
                          <a:solidFill>
                            <a:srgbClr val="000000"/>
                          </a:solidFill>
                          <a:latin typeface="宋体" panose="02010600030101010101" pitchFamily="2" charset="-122"/>
                        </a:rPr>
                        <a:t>(</a:t>
                      </a:r>
                      <a:r>
                        <a:rPr lang="en-US" sz="1400" b="0" i="0" u="none" strike="noStrike" dirty="0">
                          <a:solidFill>
                            <a:srgbClr val="000000"/>
                          </a:solidFill>
                          <a:latin typeface="宋体" panose="02010600030101010101" pitchFamily="2" charset="-122"/>
                        </a:rPr>
                        <a:t>Q)</a:t>
                      </a:r>
                      <a:endParaRPr lang="en-US" sz="1400" b="0" i="0" u="none" strike="noStrike" dirty="0">
                        <a:solidFill>
                          <a:srgbClr val="000000"/>
                        </a:solidFill>
                        <a:latin typeface="宋体" panose="02010600030101010101" pitchFamily="2" charset="-122"/>
                      </a:endParaRPr>
                    </a:p>
                  </a:txBody>
                  <a:tcPr marL="5414" marR="5414" marT="5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400" b="0" i="0" u="none" strike="noStrike" dirty="0">
                          <a:solidFill>
                            <a:srgbClr val="000000"/>
                          </a:solidFill>
                          <a:latin typeface="宋体" panose="02010600030101010101" pitchFamily="2" charset="-122"/>
                        </a:rPr>
                        <a:t>全新世</a:t>
                      </a:r>
                      <a:endParaRPr lang="zh-CN" altLang="en-US" sz="1400" b="0" i="0" u="none" strike="noStrike" dirty="0">
                        <a:solidFill>
                          <a:srgbClr val="000000"/>
                        </a:solidFill>
                        <a:latin typeface="宋体" panose="02010600030101010101" pitchFamily="2" charset="-122"/>
                      </a:endParaRPr>
                    </a:p>
                  </a:txBody>
                  <a:tcPr marL="5414" marR="5414" marT="5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sz="1400" b="0" i="0" u="none" strike="noStrike">
                          <a:solidFill>
                            <a:srgbClr val="000000"/>
                          </a:solidFill>
                          <a:latin typeface="宋体" panose="02010600030101010101" pitchFamily="2" charset="-122"/>
                        </a:rPr>
                        <a:t>Q4</a:t>
                      </a:r>
                      <a:endParaRPr lang="en-US" sz="1400" b="0" i="0" u="none" strike="noStrike">
                        <a:solidFill>
                          <a:srgbClr val="000000"/>
                        </a:solidFill>
                        <a:latin typeface="宋体" panose="02010600030101010101" pitchFamily="2" charset="-122"/>
                      </a:endParaRPr>
                    </a:p>
                  </a:txBody>
                  <a:tcPr marL="5414" marR="5414" marT="5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1400" b="0" i="0" u="none" strike="noStrike">
                          <a:solidFill>
                            <a:srgbClr val="000000"/>
                          </a:solidFill>
                          <a:latin typeface="宋体" panose="02010600030101010101" pitchFamily="2" charset="-122"/>
                        </a:rPr>
                        <a:t>2.5</a:t>
                      </a:r>
                      <a:endParaRPr lang="en-US" altLang="zh-CN" sz="1400" b="0" i="0" u="none" strike="noStrike">
                        <a:solidFill>
                          <a:srgbClr val="000000"/>
                        </a:solidFill>
                        <a:latin typeface="宋体" panose="02010600030101010101" pitchFamily="2" charset="-122"/>
                      </a:endParaRPr>
                    </a:p>
                  </a:txBody>
                  <a:tcPr marL="5414" marR="5414" marT="5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427183">
                <a:tc vMerge="1">
                  <a:tcPr/>
                </a:tc>
                <a:tc rowSpan="3">
                  <a:txBody>
                    <a:bodyPr/>
                    <a:lstStyle/>
                    <a:p>
                      <a:pPr algn="ctr" fontAlgn="ctr"/>
                      <a:r>
                        <a:rPr lang="zh-CN" altLang="en-US" sz="1400" b="0" i="0" u="none" strike="noStrike" dirty="0">
                          <a:solidFill>
                            <a:srgbClr val="000000"/>
                          </a:solidFill>
                          <a:latin typeface="宋体" panose="02010600030101010101" pitchFamily="2" charset="-122"/>
                        </a:rPr>
                        <a:t>更新世</a:t>
                      </a:r>
                      <a:endParaRPr lang="zh-CN" altLang="en-US" sz="1400" b="0" i="0" u="none" strike="noStrike" dirty="0">
                        <a:solidFill>
                          <a:srgbClr val="000000"/>
                        </a:solidFill>
                        <a:latin typeface="宋体" panose="02010600030101010101" pitchFamily="2" charset="-122"/>
                      </a:endParaRPr>
                    </a:p>
                  </a:txBody>
                  <a:tcPr marL="5414" marR="5414" marT="5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sz="1400" b="0" i="0" u="none" strike="noStrike" dirty="0">
                          <a:solidFill>
                            <a:srgbClr val="000000"/>
                          </a:solidFill>
                          <a:latin typeface="宋体" panose="02010600030101010101" pitchFamily="2" charset="-122"/>
                        </a:rPr>
                        <a:t>Q3</a:t>
                      </a:r>
                      <a:r>
                        <a:rPr lang="zh-CN" altLang="en-US" sz="1400" b="0" i="0" u="none" strike="noStrike" dirty="0">
                          <a:solidFill>
                            <a:srgbClr val="000000"/>
                          </a:solidFill>
                          <a:latin typeface="宋体" panose="02010600030101010101" pitchFamily="2" charset="-122"/>
                        </a:rPr>
                        <a:t>晚更新世</a:t>
                      </a:r>
                      <a:endParaRPr lang="zh-CN" altLang="en-US" sz="1400" b="0" i="0" u="none" strike="noStrike" dirty="0">
                        <a:solidFill>
                          <a:srgbClr val="000000"/>
                        </a:solidFill>
                        <a:latin typeface="宋体" panose="02010600030101010101" pitchFamily="2" charset="-122"/>
                      </a:endParaRPr>
                    </a:p>
                  </a:txBody>
                  <a:tcPr marL="5414" marR="5414" marT="5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1400" b="0" i="0" u="none" strike="noStrike">
                          <a:solidFill>
                            <a:srgbClr val="000000"/>
                          </a:solidFill>
                          <a:latin typeface="宋体" panose="02010600030101010101" pitchFamily="2" charset="-122"/>
                        </a:rPr>
                        <a:t>15</a:t>
                      </a:r>
                      <a:endParaRPr lang="en-US" altLang="zh-CN" sz="1400" b="0" i="0" u="none" strike="noStrike">
                        <a:solidFill>
                          <a:srgbClr val="000000"/>
                        </a:solidFill>
                        <a:latin typeface="宋体" panose="02010600030101010101" pitchFamily="2" charset="-122"/>
                      </a:endParaRPr>
                    </a:p>
                  </a:txBody>
                  <a:tcPr marL="5414" marR="5414" marT="5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441454">
                <a:tc vMerge="1">
                  <a:tcPr/>
                </a:tc>
                <a:tc vMerge="1">
                  <a:tcPr/>
                </a:tc>
                <a:tc>
                  <a:txBody>
                    <a:bodyPr/>
                    <a:lstStyle/>
                    <a:p>
                      <a:pPr algn="ctr" fontAlgn="ctr"/>
                      <a:r>
                        <a:rPr lang="en-US" sz="1400" b="0" i="0" u="none" strike="noStrike" dirty="0">
                          <a:solidFill>
                            <a:srgbClr val="000000"/>
                          </a:solidFill>
                          <a:latin typeface="宋体" panose="02010600030101010101" pitchFamily="2" charset="-122"/>
                        </a:rPr>
                        <a:t>Q</a:t>
                      </a:r>
                      <a:r>
                        <a:rPr lang="zh-CN" altLang="en-US" sz="1400" b="0" i="0" u="none" strike="noStrike" dirty="0">
                          <a:solidFill>
                            <a:srgbClr val="000000"/>
                          </a:solidFill>
                          <a:latin typeface="宋体" panose="02010600030101010101" pitchFamily="2" charset="-122"/>
                        </a:rPr>
                        <a:t>中更新世</a:t>
                      </a:r>
                      <a:endParaRPr lang="zh-CN" altLang="en-US" sz="1400" b="0" i="0" u="none" strike="noStrike" dirty="0">
                        <a:solidFill>
                          <a:srgbClr val="000000"/>
                        </a:solidFill>
                        <a:latin typeface="宋体" panose="02010600030101010101" pitchFamily="2" charset="-122"/>
                      </a:endParaRPr>
                    </a:p>
                  </a:txBody>
                  <a:tcPr marL="5414" marR="5414" marT="5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1400" b="0" i="0" u="none" strike="noStrike" dirty="0">
                          <a:solidFill>
                            <a:srgbClr val="000000"/>
                          </a:solidFill>
                          <a:latin typeface="宋体" panose="02010600030101010101" pitchFamily="2" charset="-122"/>
                        </a:rPr>
                        <a:t>50</a:t>
                      </a:r>
                      <a:endParaRPr lang="en-US" altLang="zh-CN" sz="1400" b="0" i="0" u="none" strike="noStrike" dirty="0">
                        <a:solidFill>
                          <a:srgbClr val="000000"/>
                        </a:solidFill>
                        <a:latin typeface="宋体" panose="02010600030101010101" pitchFamily="2" charset="-122"/>
                      </a:endParaRPr>
                    </a:p>
                  </a:txBody>
                  <a:tcPr marL="5414" marR="5414" marT="5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441454">
                <a:tc vMerge="1">
                  <a:tcPr/>
                </a:tc>
                <a:tc vMerge="1">
                  <a:tcPr/>
                </a:tc>
                <a:tc>
                  <a:txBody>
                    <a:bodyPr/>
                    <a:lstStyle/>
                    <a:p>
                      <a:pPr algn="ctr" fontAlgn="ctr"/>
                      <a:r>
                        <a:rPr lang="en-US" sz="1400" b="0" i="0" u="none" strike="noStrike" dirty="0" err="1">
                          <a:solidFill>
                            <a:srgbClr val="000000"/>
                          </a:solidFill>
                          <a:latin typeface="宋体" panose="02010600030101010101" pitchFamily="2" charset="-122"/>
                        </a:rPr>
                        <a:t>Qr</a:t>
                      </a:r>
                      <a:r>
                        <a:rPr lang="zh-CN" altLang="en-US" sz="1400" b="0" i="0" u="none" strike="noStrike" dirty="0">
                          <a:solidFill>
                            <a:srgbClr val="000000"/>
                          </a:solidFill>
                          <a:latin typeface="宋体" panose="02010600030101010101" pitchFamily="2" charset="-122"/>
                        </a:rPr>
                        <a:t>早更新世</a:t>
                      </a:r>
                      <a:endParaRPr lang="zh-CN" altLang="en-US" sz="1400" b="0" i="0" u="none" strike="noStrike" dirty="0">
                        <a:solidFill>
                          <a:srgbClr val="000000"/>
                        </a:solidFill>
                        <a:latin typeface="宋体" panose="02010600030101010101" pitchFamily="2" charset="-122"/>
                      </a:endParaRPr>
                    </a:p>
                  </a:txBody>
                  <a:tcPr marL="5414" marR="5414" marT="5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1400" b="0" i="0" u="none" strike="noStrike" dirty="0">
                          <a:solidFill>
                            <a:srgbClr val="000000"/>
                          </a:solidFill>
                          <a:latin typeface="宋体" panose="02010600030101010101" pitchFamily="2" charset="-122"/>
                        </a:rPr>
                        <a:t>100</a:t>
                      </a:r>
                      <a:endParaRPr lang="en-US" altLang="zh-CN" sz="1400" b="0" i="0" u="none" strike="noStrike" dirty="0">
                        <a:solidFill>
                          <a:srgbClr val="000000"/>
                        </a:solidFill>
                        <a:latin typeface="宋体" panose="02010600030101010101" pitchFamily="2" charset="-122"/>
                      </a:endParaRPr>
                    </a:p>
                  </a:txBody>
                  <a:tcPr marL="5414" marR="5414" marT="5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dirty="0" smtClean="0"/>
                <a:t>四、土的物理特征指标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8" name="矩形 27"/>
          <p:cNvSpPr/>
          <p:nvPr/>
        </p:nvSpPr>
        <p:spPr>
          <a:xfrm>
            <a:off x="1277754" y="1156227"/>
            <a:ext cx="3257623" cy="400110"/>
          </a:xfrm>
          <a:prstGeom prst="rect">
            <a:avLst/>
          </a:prstGeom>
        </p:spPr>
        <p:txBody>
          <a:bodyPr wrap="none">
            <a:spAutoFit/>
          </a:bodyPr>
          <a:lstStyle/>
          <a:p>
            <a:r>
              <a:rPr lang="en-US" altLang="zh-CN" sz="2000" b="1" dirty="0" smtClean="0"/>
              <a:t>4. </a:t>
            </a:r>
            <a:r>
              <a:rPr lang="zh-CN" altLang="en-US" sz="2000" b="1" dirty="0" smtClean="0"/>
              <a:t>黏性土的灵敏度和触变性</a:t>
            </a:r>
            <a:endParaRPr lang="zh-CN" altLang="en-US" sz="2000" b="1" dirty="0"/>
          </a:p>
        </p:txBody>
      </p:sp>
      <p:sp>
        <p:nvSpPr>
          <p:cNvPr id="26" name="矩形 25"/>
          <p:cNvSpPr/>
          <p:nvPr/>
        </p:nvSpPr>
        <p:spPr>
          <a:xfrm>
            <a:off x="1157785" y="1543924"/>
            <a:ext cx="11034215" cy="830997"/>
          </a:xfrm>
          <a:prstGeom prst="rect">
            <a:avLst/>
          </a:prstGeom>
        </p:spPr>
        <p:txBody>
          <a:bodyPr wrap="square">
            <a:spAutoFit/>
          </a:bodyPr>
          <a:lstStyle/>
          <a:p>
            <a:pPr>
              <a:lnSpc>
                <a:spcPct val="150000"/>
              </a:lnSpc>
            </a:pPr>
            <a:r>
              <a:rPr lang="zh-CN" altLang="en-US" sz="1600" dirty="0" smtClean="0"/>
              <a:t>         天然状态下的黏性土通常都具有一定的结构性，当受到外来因素的扰动时，土粒间的胶结物质以及土粒、离子、水分子所组成的平衡体系受到破坏，土的强度降低和压缩性增大，土的结构性对强度的这种影响，一般用灵敏度来衡量。</a:t>
            </a:r>
            <a:endParaRPr lang="zh-CN" altLang="en-US" sz="1600" dirty="0"/>
          </a:p>
        </p:txBody>
      </p:sp>
      <p:sp>
        <p:nvSpPr>
          <p:cNvPr id="27" name="矩形 26"/>
          <p:cNvSpPr/>
          <p:nvPr/>
        </p:nvSpPr>
        <p:spPr>
          <a:xfrm>
            <a:off x="1183927" y="2331077"/>
            <a:ext cx="10258568" cy="788806"/>
          </a:xfrm>
          <a:prstGeom prst="rect">
            <a:avLst/>
          </a:prstGeom>
        </p:spPr>
        <p:txBody>
          <a:bodyPr wrap="square">
            <a:spAutoFit/>
          </a:bodyPr>
          <a:lstStyle/>
          <a:p>
            <a:pPr>
              <a:lnSpc>
                <a:spcPct val="150000"/>
              </a:lnSpc>
            </a:pPr>
            <a:r>
              <a:rPr lang="zh-CN" altLang="en-US" sz="1600" dirty="0" smtClean="0"/>
              <a:t>       </a:t>
            </a:r>
            <a:r>
              <a:rPr lang="zh-CN" altLang="en-US" sz="1600" b="1" dirty="0" smtClean="0"/>
              <a:t> </a:t>
            </a:r>
            <a:r>
              <a:rPr lang="en-US" altLang="zh-CN" sz="1600" b="1" dirty="0" smtClean="0"/>
              <a:t>a.</a:t>
            </a:r>
            <a:r>
              <a:rPr lang="zh-CN" altLang="en-US" sz="1600" dirty="0" smtClean="0"/>
              <a:t>土的灵敏度是以原状土的强度与同一土经重塑（指在含水量不变条件下使土的结构彻底破坏）后的强度之比来表示的。</a:t>
            </a:r>
            <a:endParaRPr lang="zh-CN" altLang="en-US" sz="1600" dirty="0"/>
          </a:p>
        </p:txBody>
      </p:sp>
      <p:sp>
        <p:nvSpPr>
          <p:cNvPr id="32" name="矩形 31"/>
          <p:cNvSpPr/>
          <p:nvPr/>
        </p:nvSpPr>
        <p:spPr>
          <a:xfrm>
            <a:off x="1277754" y="3179499"/>
            <a:ext cx="10399593" cy="834972"/>
          </a:xfrm>
          <a:prstGeom prst="rect">
            <a:avLst/>
          </a:prstGeom>
        </p:spPr>
        <p:txBody>
          <a:bodyPr wrap="square">
            <a:spAutoFit/>
          </a:bodyPr>
          <a:lstStyle/>
          <a:p>
            <a:pPr>
              <a:lnSpc>
                <a:spcPct val="150000"/>
              </a:lnSpc>
            </a:pPr>
            <a:r>
              <a:rPr lang="zh-CN" altLang="en-US" dirty="0" smtClean="0"/>
              <a:t>       </a:t>
            </a:r>
            <a:r>
              <a:rPr lang="zh-CN" altLang="en-US" sz="1600" dirty="0" smtClean="0"/>
              <a:t>重塑试样具有与原状试样相同的尺寸、密度和含水量，测定强度所用的常用方法有无侧限抗压强度试验和十字板抗剪强度试验，对于饱和黏性土的灵敏度</a:t>
            </a:r>
            <a:r>
              <a:rPr lang="en-US" altLang="zh-CN" sz="1600" i="1" dirty="0" smtClean="0"/>
              <a:t>St</a:t>
            </a:r>
            <a:r>
              <a:rPr lang="zh-CN" altLang="en-US" sz="1600" i="1" dirty="0" smtClean="0"/>
              <a:t>，可按下式计算</a:t>
            </a:r>
            <a:endParaRPr lang="zh-CN" altLang="en-US" sz="1600" dirty="0"/>
          </a:p>
        </p:txBody>
      </p:sp>
      <p:pic>
        <p:nvPicPr>
          <p:cNvPr id="140290" name="Picture 2"/>
          <p:cNvPicPr>
            <a:picLocks noChangeAspect="1" noChangeArrowheads="1"/>
          </p:cNvPicPr>
          <p:nvPr/>
        </p:nvPicPr>
        <p:blipFill>
          <a:blip r:embed="rId1" cstate="print"/>
          <a:srcRect/>
          <a:stretch>
            <a:fillRect/>
          </a:stretch>
        </p:blipFill>
        <p:spPr bwMode="auto">
          <a:xfrm>
            <a:off x="7316825" y="3639078"/>
            <a:ext cx="2031756" cy="940628"/>
          </a:xfrm>
          <a:prstGeom prst="rect">
            <a:avLst/>
          </a:prstGeom>
          <a:noFill/>
          <a:ln w="9525">
            <a:noFill/>
            <a:miter lim="800000"/>
            <a:headEnd/>
            <a:tailEnd/>
          </a:ln>
        </p:spPr>
      </p:pic>
      <p:sp>
        <p:nvSpPr>
          <p:cNvPr id="34" name="矩形 33"/>
          <p:cNvSpPr/>
          <p:nvPr/>
        </p:nvSpPr>
        <p:spPr>
          <a:xfrm>
            <a:off x="1862631" y="4579706"/>
            <a:ext cx="6096000" cy="788806"/>
          </a:xfrm>
          <a:prstGeom prst="rect">
            <a:avLst/>
          </a:prstGeom>
        </p:spPr>
        <p:txBody>
          <a:bodyPr>
            <a:spAutoFit/>
          </a:bodyPr>
          <a:lstStyle/>
          <a:p>
            <a:pPr>
              <a:lnSpc>
                <a:spcPct val="150000"/>
              </a:lnSpc>
            </a:pPr>
            <a:r>
              <a:rPr lang="zh-CN" altLang="en-US" sz="1600" dirty="0" smtClean="0"/>
              <a:t>式中： </a:t>
            </a:r>
            <a:r>
              <a:rPr lang="en-US" altLang="zh-CN" sz="1600" i="1" dirty="0" err="1" smtClean="0"/>
              <a:t>qu</a:t>
            </a:r>
            <a:r>
              <a:rPr lang="en-US" altLang="zh-CN" sz="1600" i="1" dirty="0" smtClean="0"/>
              <a:t>——</a:t>
            </a:r>
            <a:r>
              <a:rPr lang="zh-CN" altLang="en-US" sz="1600" i="1" dirty="0" smtClean="0"/>
              <a:t>原状试样的无侧限抗压强度，</a:t>
            </a:r>
            <a:r>
              <a:rPr lang="en-US" altLang="zh-CN" sz="1600" i="1" dirty="0" err="1" smtClean="0"/>
              <a:t>kPa</a:t>
            </a:r>
            <a:r>
              <a:rPr lang="zh-CN" altLang="en-US" sz="1600" i="1" dirty="0" smtClean="0"/>
              <a:t>；</a:t>
            </a:r>
            <a:endParaRPr lang="zh-CN" altLang="en-US" sz="1600" i="1" dirty="0" smtClean="0"/>
          </a:p>
          <a:p>
            <a:pPr>
              <a:lnSpc>
                <a:spcPct val="150000"/>
              </a:lnSpc>
            </a:pPr>
            <a:r>
              <a:rPr lang="en-US" altLang="zh-CN" sz="1600" i="1" dirty="0" smtClean="0"/>
              <a:t>              </a:t>
            </a:r>
            <a:r>
              <a:rPr lang="en-US" altLang="zh-CN" sz="1600" i="1" dirty="0" err="1" smtClean="0"/>
              <a:t>qu</a:t>
            </a:r>
            <a:r>
              <a:rPr lang="en-US" altLang="zh-CN" sz="1600" i="1" dirty="0" smtClean="0"/>
              <a:t>′——</a:t>
            </a:r>
            <a:r>
              <a:rPr lang="zh-CN" altLang="en-US" sz="1600" i="1" dirty="0" smtClean="0"/>
              <a:t>重塑试样的无侧限抗压强度，</a:t>
            </a:r>
            <a:r>
              <a:rPr lang="en-US" altLang="zh-CN" sz="1600" i="1" dirty="0" err="1" smtClean="0"/>
              <a:t>kPa</a:t>
            </a:r>
            <a:r>
              <a:rPr lang="zh-CN" altLang="en-US" sz="1600" i="1" dirty="0" smtClean="0"/>
              <a:t>。</a:t>
            </a:r>
            <a:endParaRPr lang="zh-CN" altLang="en-US" sz="1600" dirty="0"/>
          </a:p>
        </p:txBody>
      </p:sp>
      <p:sp>
        <p:nvSpPr>
          <p:cNvPr id="35" name="矩形 34"/>
          <p:cNvSpPr/>
          <p:nvPr/>
        </p:nvSpPr>
        <p:spPr>
          <a:xfrm>
            <a:off x="1277754" y="5579940"/>
            <a:ext cx="10713491" cy="1158138"/>
          </a:xfrm>
          <a:prstGeom prst="rect">
            <a:avLst/>
          </a:prstGeom>
        </p:spPr>
        <p:txBody>
          <a:bodyPr wrap="square">
            <a:spAutoFit/>
          </a:bodyPr>
          <a:lstStyle/>
          <a:p>
            <a:pPr>
              <a:lnSpc>
                <a:spcPct val="150000"/>
              </a:lnSpc>
            </a:pPr>
            <a:r>
              <a:rPr lang="zh-CN" altLang="en-US" sz="1600" dirty="0" smtClean="0"/>
              <a:t>       </a:t>
            </a:r>
            <a:r>
              <a:rPr lang="zh-CN" altLang="en-US" sz="1600" b="1" dirty="0" smtClean="0"/>
              <a:t> </a:t>
            </a:r>
            <a:r>
              <a:rPr lang="en-US" altLang="zh-CN" sz="1600" b="1" dirty="0" smtClean="0"/>
              <a:t>b.</a:t>
            </a:r>
            <a:r>
              <a:rPr lang="zh-CN" altLang="en-US" sz="1600" b="1" dirty="0" smtClean="0"/>
              <a:t> </a:t>
            </a:r>
            <a:r>
              <a:rPr lang="zh-CN" altLang="en-US" sz="1600" dirty="0" smtClean="0"/>
              <a:t>饱和黏性土的结构受到扰动，导致强度降低，但当扰动停止后，土的强度又随时间而逐渐增长。这是由于土粒、离子和水分子体系随时间而逐渐趋于新的平衡状态的缘故。黏性土的这种抗剪强度随时间恢复的胶体化学性质称为土的触变性</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772186" cy="646331"/>
            </a:xfrm>
            <a:prstGeom prst="rect">
              <a:avLst/>
            </a:prstGeom>
          </p:spPr>
          <p:txBody>
            <a:bodyPr wrap="none">
              <a:spAutoFit/>
            </a:bodyPr>
            <a:lstStyle/>
            <a:p>
              <a:pPr>
                <a:spcAft>
                  <a:spcPts val="0"/>
                </a:spcAft>
                <a:tabLst>
                  <a:tab pos="2222500" algn="l"/>
                  <a:tab pos="3667125" algn="l"/>
                </a:tabLst>
              </a:pPr>
              <a:r>
                <a:rPr lang="en-US" altLang="zh-CN" sz="3600" dirty="0"/>
                <a:t>【</a:t>
              </a:r>
              <a:r>
                <a:rPr lang="zh-CN" altLang="en-US" sz="3600" dirty="0"/>
                <a:t>工程案例</a:t>
              </a:r>
              <a:r>
                <a:rPr lang="en-US" altLang="zh-CN" sz="3600" dirty="0"/>
                <a:t>2 - 3】</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6" name="矩形 25"/>
          <p:cNvSpPr/>
          <p:nvPr/>
        </p:nvSpPr>
        <p:spPr>
          <a:xfrm>
            <a:off x="1157785" y="1289714"/>
            <a:ext cx="11034215" cy="1200329"/>
          </a:xfrm>
          <a:prstGeom prst="rect">
            <a:avLst/>
          </a:prstGeom>
        </p:spPr>
        <p:txBody>
          <a:bodyPr wrap="square">
            <a:spAutoFit/>
          </a:bodyPr>
          <a:lstStyle/>
          <a:p>
            <a:pPr>
              <a:lnSpc>
                <a:spcPct val="150000"/>
              </a:lnSpc>
            </a:pPr>
            <a:r>
              <a:rPr lang="zh-CN" altLang="en-US" sz="1600" dirty="0"/>
              <a:t>某土样不同粒组的含量见</a:t>
            </a:r>
            <a:r>
              <a:rPr lang="zh-CN" altLang="en-US" sz="1600" dirty="0" smtClean="0"/>
              <a:t>表，</a:t>
            </a:r>
            <a:r>
              <a:rPr lang="zh-CN" altLang="en-US" sz="1600" dirty="0"/>
              <a:t>已知试验测得天然重度</a:t>
            </a:r>
            <a:endParaRPr lang="zh-CN" altLang="en-US" sz="1600" dirty="0"/>
          </a:p>
          <a:p>
            <a:pPr>
              <a:lnSpc>
                <a:spcPct val="150000"/>
              </a:lnSpc>
            </a:pPr>
            <a:r>
              <a:rPr lang="zh-CN" altLang="en-US" sz="1600" dirty="0" smtClean="0"/>
              <a:t>                               ，</a:t>
            </a:r>
            <a:r>
              <a:rPr lang="zh-CN" altLang="en-US" sz="1600" dirty="0"/>
              <a:t>含水量</a:t>
            </a:r>
            <a:r>
              <a:rPr lang="en-US" altLang="zh-CN" sz="1600" dirty="0"/>
              <a:t>w= 9.43%</a:t>
            </a:r>
            <a:r>
              <a:rPr lang="zh-CN" altLang="en-US" sz="1600" dirty="0"/>
              <a:t>，土粒</a:t>
            </a:r>
            <a:r>
              <a:rPr lang="zh-CN" altLang="en-US" sz="1600" dirty="0" smtClean="0"/>
              <a:t>相对密度                        处于</a:t>
            </a:r>
            <a:r>
              <a:rPr lang="zh-CN" altLang="en-US" sz="1600" dirty="0"/>
              <a:t>密实状态时的干重</a:t>
            </a:r>
            <a:r>
              <a:rPr lang="zh-CN" altLang="en-US" sz="1600" dirty="0" smtClean="0"/>
              <a:t>度</a:t>
            </a:r>
            <a:endParaRPr lang="zh-CN" altLang="en-US" sz="1600" dirty="0" smtClean="0"/>
          </a:p>
          <a:p>
            <a:pPr>
              <a:lnSpc>
                <a:spcPct val="150000"/>
              </a:lnSpc>
            </a:pPr>
            <a:r>
              <a:rPr lang="zh-CN" altLang="en-US" sz="1600" dirty="0" smtClean="0"/>
              <a:t> 处于最松散时的干重度</a:t>
            </a:r>
            <a:r>
              <a:rPr lang="en-US" altLang="zh-CN" sz="1600" dirty="0"/>
              <a:t> </a:t>
            </a:r>
            <a:r>
              <a:rPr lang="en-US" altLang="zh-CN" sz="1600" dirty="0" smtClean="0"/>
              <a:t>                                           </a:t>
            </a:r>
            <a:r>
              <a:rPr lang="zh-CN" altLang="en-US" sz="1600" dirty="0" smtClean="0"/>
              <a:t>试确定土的名称并判别该土</a:t>
            </a:r>
            <a:r>
              <a:rPr lang="zh-CN" altLang="en-US" sz="1600" dirty="0"/>
              <a:t>的密实状态。</a:t>
            </a:r>
            <a:endParaRPr lang="zh-CN" altLang="en-US" sz="1600" dirty="0"/>
          </a:p>
        </p:txBody>
      </p:sp>
      <p:pic>
        <p:nvPicPr>
          <p:cNvPr id="4" name="图片 3"/>
          <p:cNvPicPr>
            <a:picLocks noChangeAspect="1"/>
          </p:cNvPicPr>
          <p:nvPr/>
        </p:nvPicPr>
        <p:blipFill>
          <a:blip r:embed="rId1"/>
          <a:stretch>
            <a:fillRect/>
          </a:stretch>
        </p:blipFill>
        <p:spPr>
          <a:xfrm>
            <a:off x="1157785" y="1750610"/>
            <a:ext cx="1521684" cy="325087"/>
          </a:xfrm>
          <a:prstGeom prst="rect">
            <a:avLst/>
          </a:prstGeom>
        </p:spPr>
      </p:pic>
      <p:pic>
        <p:nvPicPr>
          <p:cNvPr id="5" name="图片 4"/>
          <p:cNvPicPr>
            <a:picLocks noChangeAspect="1"/>
          </p:cNvPicPr>
          <p:nvPr/>
        </p:nvPicPr>
        <p:blipFill>
          <a:blip r:embed="rId2"/>
          <a:stretch>
            <a:fillRect/>
          </a:stretch>
        </p:blipFill>
        <p:spPr>
          <a:xfrm>
            <a:off x="5849453" y="1783741"/>
            <a:ext cx="825439" cy="258824"/>
          </a:xfrm>
          <a:prstGeom prst="rect">
            <a:avLst/>
          </a:prstGeom>
        </p:spPr>
      </p:pic>
      <p:pic>
        <p:nvPicPr>
          <p:cNvPr id="6" name="图片 5"/>
          <p:cNvPicPr>
            <a:picLocks noChangeAspect="1"/>
          </p:cNvPicPr>
          <p:nvPr/>
        </p:nvPicPr>
        <p:blipFill>
          <a:blip r:embed="rId3"/>
          <a:stretch>
            <a:fillRect/>
          </a:stretch>
        </p:blipFill>
        <p:spPr>
          <a:xfrm>
            <a:off x="9046066" y="1726461"/>
            <a:ext cx="1860005" cy="373384"/>
          </a:xfrm>
          <a:prstGeom prst="rect">
            <a:avLst/>
          </a:prstGeom>
        </p:spPr>
      </p:pic>
      <p:pic>
        <p:nvPicPr>
          <p:cNvPr id="7" name="图片 6"/>
          <p:cNvPicPr>
            <a:picLocks noChangeAspect="1"/>
          </p:cNvPicPr>
          <p:nvPr/>
        </p:nvPicPr>
        <p:blipFill>
          <a:blip r:embed="rId4"/>
          <a:stretch>
            <a:fillRect/>
          </a:stretch>
        </p:blipFill>
        <p:spPr>
          <a:xfrm>
            <a:off x="3351738" y="2079555"/>
            <a:ext cx="1845717" cy="305307"/>
          </a:xfrm>
          <a:prstGeom prst="rect">
            <a:avLst/>
          </a:prstGeom>
        </p:spPr>
      </p:pic>
      <p:pic>
        <p:nvPicPr>
          <p:cNvPr id="8" name="图片 7"/>
          <p:cNvPicPr>
            <a:picLocks noChangeAspect="1"/>
          </p:cNvPicPr>
          <p:nvPr/>
        </p:nvPicPr>
        <p:blipFill>
          <a:blip r:embed="rId5"/>
          <a:stretch>
            <a:fillRect/>
          </a:stretch>
        </p:blipFill>
        <p:spPr>
          <a:xfrm>
            <a:off x="586924" y="2732006"/>
            <a:ext cx="11018151" cy="98346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542925" y="690562"/>
            <a:ext cx="11106150" cy="54768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4108817" cy="646331"/>
            </a:xfrm>
            <a:prstGeom prst="rect">
              <a:avLst/>
            </a:prstGeom>
          </p:spPr>
          <p:txBody>
            <a:bodyPr wrap="none">
              <a:spAutoFit/>
            </a:bodyPr>
            <a:lstStyle/>
            <a:p>
              <a:pPr>
                <a:spcAft>
                  <a:spcPts val="0"/>
                </a:spcAft>
                <a:tabLst>
                  <a:tab pos="2222500" algn="l"/>
                  <a:tab pos="3667125" algn="l"/>
                </a:tabLst>
              </a:pPr>
              <a:r>
                <a:rPr lang="en-US" altLang="zh-CN" sz="3600" dirty="0">
                  <a:latin typeface="FZHTJW--GB1-0"/>
                </a:rPr>
                <a:t>【</a:t>
              </a:r>
              <a:r>
                <a:rPr lang="zh-CN" altLang="en-US" sz="3600" dirty="0">
                  <a:latin typeface="FZHTJW--GB1-0"/>
                </a:rPr>
                <a:t>工程案例</a:t>
              </a:r>
              <a:r>
                <a:rPr lang="en-US" altLang="zh-CN" sz="3600" dirty="0">
                  <a:latin typeface="FZHTJW--GB1-0"/>
                </a:rPr>
                <a:t>2 - 4】</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157784" y="1193094"/>
            <a:ext cx="10521597" cy="369332"/>
          </a:xfrm>
          <a:prstGeom prst="rect">
            <a:avLst/>
          </a:prstGeom>
        </p:spPr>
        <p:txBody>
          <a:bodyPr wrap="square">
            <a:spAutoFit/>
          </a:bodyPr>
          <a:lstStyle/>
          <a:p>
            <a:r>
              <a:rPr lang="en-US" altLang="zh-CN" dirty="0"/>
              <a:t>A</a:t>
            </a:r>
            <a:r>
              <a:rPr lang="zh-CN" altLang="en-US" dirty="0"/>
              <a:t>、</a:t>
            </a:r>
            <a:r>
              <a:rPr lang="en-US" altLang="zh-CN" dirty="0"/>
              <a:t>B </a:t>
            </a:r>
            <a:r>
              <a:rPr lang="zh-CN" altLang="en-US" dirty="0"/>
              <a:t>两种土样，试验结果见</a:t>
            </a:r>
            <a:r>
              <a:rPr lang="zh-CN" altLang="en-US" dirty="0" smtClean="0"/>
              <a:t>表，</a:t>
            </a:r>
            <a:r>
              <a:rPr lang="zh-CN" altLang="en-US" dirty="0"/>
              <a:t>试确定该土的</a:t>
            </a:r>
            <a:r>
              <a:rPr lang="zh-CN" altLang="en-US" dirty="0" smtClean="0"/>
              <a:t>名称及软硬状态</a:t>
            </a:r>
            <a:endParaRPr lang="zh-CN" altLang="en-US" dirty="0"/>
          </a:p>
        </p:txBody>
      </p:sp>
      <p:pic>
        <p:nvPicPr>
          <p:cNvPr id="10" name="图片 9"/>
          <p:cNvPicPr>
            <a:picLocks noChangeAspect="1"/>
          </p:cNvPicPr>
          <p:nvPr/>
        </p:nvPicPr>
        <p:blipFill>
          <a:blip r:embed="rId1"/>
          <a:stretch>
            <a:fillRect/>
          </a:stretch>
        </p:blipFill>
        <p:spPr>
          <a:xfrm>
            <a:off x="997190" y="1811661"/>
            <a:ext cx="10197619" cy="13529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76262" y="1181100"/>
            <a:ext cx="11039475" cy="44958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smtClean="0"/>
                <a:t>五、土的力学指标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8" name="矩形 27"/>
          <p:cNvSpPr/>
          <p:nvPr/>
        </p:nvSpPr>
        <p:spPr>
          <a:xfrm>
            <a:off x="1277754" y="1156227"/>
            <a:ext cx="2646878" cy="461665"/>
          </a:xfrm>
          <a:prstGeom prst="rect">
            <a:avLst/>
          </a:prstGeom>
        </p:spPr>
        <p:txBody>
          <a:bodyPr wrap="none">
            <a:spAutoFit/>
          </a:bodyPr>
          <a:lstStyle/>
          <a:p>
            <a:r>
              <a:rPr lang="zh-CN" altLang="en-US" sz="2400" b="1" dirty="0" smtClean="0">
                <a:solidFill>
                  <a:srgbClr val="0070C0"/>
                </a:solidFill>
              </a:rPr>
              <a:t>（一）土的压缩性</a:t>
            </a:r>
            <a:endParaRPr lang="zh-CN" altLang="en-US" sz="2400" b="1" dirty="0">
              <a:solidFill>
                <a:srgbClr val="0070C0"/>
              </a:solidFill>
            </a:endParaRPr>
          </a:p>
        </p:txBody>
      </p:sp>
      <p:sp>
        <p:nvSpPr>
          <p:cNvPr id="25" name="矩形 24"/>
          <p:cNvSpPr/>
          <p:nvPr/>
        </p:nvSpPr>
        <p:spPr>
          <a:xfrm>
            <a:off x="1641525" y="1647546"/>
            <a:ext cx="1723549" cy="400110"/>
          </a:xfrm>
          <a:prstGeom prst="rect">
            <a:avLst/>
          </a:prstGeom>
        </p:spPr>
        <p:txBody>
          <a:bodyPr wrap="none">
            <a:spAutoFit/>
          </a:bodyPr>
          <a:lstStyle/>
          <a:p>
            <a:r>
              <a:rPr lang="en-US" altLang="zh-CN" sz="2000" b="1" dirty="0" smtClean="0"/>
              <a:t>1. </a:t>
            </a:r>
            <a:r>
              <a:rPr lang="zh-CN" altLang="en-US" sz="2000" b="1" dirty="0" smtClean="0"/>
              <a:t>土的压缩性</a:t>
            </a:r>
            <a:endParaRPr lang="zh-CN" altLang="en-US" sz="2000" b="1" dirty="0"/>
          </a:p>
        </p:txBody>
      </p:sp>
      <p:sp>
        <p:nvSpPr>
          <p:cNvPr id="29" name="矩形 28"/>
          <p:cNvSpPr/>
          <p:nvPr/>
        </p:nvSpPr>
        <p:spPr>
          <a:xfrm>
            <a:off x="1710519" y="2000367"/>
            <a:ext cx="6096000" cy="369332"/>
          </a:xfrm>
          <a:prstGeom prst="rect">
            <a:avLst/>
          </a:prstGeom>
        </p:spPr>
        <p:txBody>
          <a:bodyPr>
            <a:spAutoFit/>
          </a:bodyPr>
          <a:lstStyle/>
          <a:p>
            <a:r>
              <a:rPr lang="zh-CN" altLang="en-US" dirty="0" smtClean="0"/>
              <a:t>土在外力作用下体积缩小的这种特性称为土的压缩性。</a:t>
            </a:r>
            <a:endParaRPr lang="zh-CN" altLang="en-US" dirty="0"/>
          </a:p>
        </p:txBody>
      </p:sp>
      <p:sp>
        <p:nvSpPr>
          <p:cNvPr id="30" name="矩形 29"/>
          <p:cNvSpPr/>
          <p:nvPr/>
        </p:nvSpPr>
        <p:spPr>
          <a:xfrm>
            <a:off x="1772524" y="3039618"/>
            <a:ext cx="2492990" cy="369332"/>
          </a:xfrm>
          <a:prstGeom prst="rect">
            <a:avLst/>
          </a:prstGeom>
        </p:spPr>
        <p:txBody>
          <a:bodyPr wrap="none">
            <a:spAutoFit/>
          </a:bodyPr>
          <a:lstStyle/>
          <a:p>
            <a:r>
              <a:rPr lang="zh-CN" altLang="en-US" dirty="0" smtClean="0"/>
              <a:t>压缩性主要有两个特点</a:t>
            </a:r>
            <a:endParaRPr lang="zh-CN" altLang="en-US" dirty="0"/>
          </a:p>
        </p:txBody>
      </p:sp>
      <p:sp>
        <p:nvSpPr>
          <p:cNvPr id="31" name="左大括号 30"/>
          <p:cNvSpPr/>
          <p:nvPr/>
        </p:nvSpPr>
        <p:spPr>
          <a:xfrm>
            <a:off x="4203510" y="2497540"/>
            <a:ext cx="586854" cy="155584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矩形 32"/>
          <p:cNvSpPr/>
          <p:nvPr/>
        </p:nvSpPr>
        <p:spPr>
          <a:xfrm>
            <a:off x="4808224" y="2480060"/>
            <a:ext cx="5032147" cy="369332"/>
          </a:xfrm>
          <a:prstGeom prst="rect">
            <a:avLst/>
          </a:prstGeom>
        </p:spPr>
        <p:txBody>
          <a:bodyPr wrap="none">
            <a:spAutoFit/>
          </a:bodyPr>
          <a:lstStyle/>
          <a:p>
            <a:r>
              <a:rPr lang="zh-CN" altLang="en-US" dirty="0" smtClean="0"/>
              <a:t>①土的压缩主要是由于孔隙体积减小而引起的。</a:t>
            </a:r>
            <a:endParaRPr lang="zh-CN" altLang="en-US" dirty="0"/>
          </a:p>
        </p:txBody>
      </p:sp>
      <p:sp>
        <p:nvSpPr>
          <p:cNvPr id="36" name="矩形 35"/>
          <p:cNvSpPr/>
          <p:nvPr/>
        </p:nvSpPr>
        <p:spPr>
          <a:xfrm>
            <a:off x="4849503" y="3575419"/>
            <a:ext cx="6096000" cy="875881"/>
          </a:xfrm>
          <a:prstGeom prst="rect">
            <a:avLst/>
          </a:prstGeom>
        </p:spPr>
        <p:txBody>
          <a:bodyPr>
            <a:spAutoFit/>
          </a:bodyPr>
          <a:lstStyle/>
          <a:p>
            <a:pPr>
              <a:lnSpc>
                <a:spcPct val="150000"/>
              </a:lnSpc>
            </a:pPr>
            <a:r>
              <a:rPr lang="zh-CN" altLang="en-US" dirty="0" smtClean="0"/>
              <a:t>②由于孔隙水的排出而引起的压缩对于饱和黏性土来说是需要时间的，土的压缩随时间增长的过程称为土的固结。</a:t>
            </a:r>
            <a:endParaRPr lang="zh-CN" altLang="en-US" dirty="0"/>
          </a:p>
        </p:txBody>
      </p:sp>
      <p:sp>
        <p:nvSpPr>
          <p:cNvPr id="37" name="矩形 36"/>
          <p:cNvSpPr/>
          <p:nvPr/>
        </p:nvSpPr>
        <p:spPr>
          <a:xfrm>
            <a:off x="1699654" y="4513575"/>
            <a:ext cx="3262432" cy="400110"/>
          </a:xfrm>
          <a:prstGeom prst="rect">
            <a:avLst/>
          </a:prstGeom>
        </p:spPr>
        <p:txBody>
          <a:bodyPr wrap="none">
            <a:spAutoFit/>
          </a:bodyPr>
          <a:lstStyle/>
          <a:p>
            <a:r>
              <a:rPr lang="en-US" altLang="zh-CN" sz="2000" b="1" dirty="0" smtClean="0"/>
              <a:t>2. </a:t>
            </a:r>
            <a:r>
              <a:rPr lang="zh-CN" altLang="en-US" sz="2000" b="1" dirty="0" smtClean="0"/>
              <a:t>土的压缩曲线及有关指标</a:t>
            </a:r>
            <a:endParaRPr lang="zh-CN" altLang="en-US" sz="2000" b="1" dirty="0"/>
          </a:p>
        </p:txBody>
      </p:sp>
      <p:sp>
        <p:nvSpPr>
          <p:cNvPr id="38" name="矩形 37"/>
          <p:cNvSpPr/>
          <p:nvPr/>
        </p:nvSpPr>
        <p:spPr>
          <a:xfrm>
            <a:off x="1801843" y="4950304"/>
            <a:ext cx="6503703" cy="369332"/>
          </a:xfrm>
          <a:prstGeom prst="rect">
            <a:avLst/>
          </a:prstGeom>
        </p:spPr>
        <p:txBody>
          <a:bodyPr wrap="none">
            <a:spAutoFit/>
          </a:bodyPr>
          <a:lstStyle/>
          <a:p>
            <a:r>
              <a:rPr lang="zh-CN" altLang="en-US" dirty="0" smtClean="0"/>
              <a:t>       固结试验（亦称压缩试验）是研究土的压缩性的基本方法。</a:t>
            </a:r>
            <a:endParaRPr lang="zh-CN" altLang="en-US" dirty="0"/>
          </a:p>
        </p:txBody>
      </p:sp>
      <p:sp>
        <p:nvSpPr>
          <p:cNvPr id="39" name="矩形 38"/>
          <p:cNvSpPr/>
          <p:nvPr/>
        </p:nvSpPr>
        <p:spPr>
          <a:xfrm>
            <a:off x="1751463" y="5519466"/>
            <a:ext cx="9644418" cy="875881"/>
          </a:xfrm>
          <a:prstGeom prst="rect">
            <a:avLst/>
          </a:prstGeom>
        </p:spPr>
        <p:txBody>
          <a:bodyPr wrap="square">
            <a:spAutoFit/>
          </a:bodyPr>
          <a:lstStyle/>
          <a:p>
            <a:pPr>
              <a:lnSpc>
                <a:spcPct val="150000"/>
              </a:lnSpc>
            </a:pPr>
            <a:r>
              <a:rPr lang="zh-CN" altLang="en-US" dirty="0" smtClean="0"/>
              <a:t>        由固结试验可得到土的压缩变形</a:t>
            </a:r>
            <a:r>
              <a:rPr lang="en-US" altLang="zh-CN" dirty="0" smtClean="0"/>
              <a:t>Δ</a:t>
            </a:r>
            <a:r>
              <a:rPr lang="en-US" altLang="zh-CN" i="1" dirty="0" smtClean="0"/>
              <a:t>H </a:t>
            </a:r>
            <a:r>
              <a:rPr lang="zh-CN" altLang="en-US" i="1" dirty="0" smtClean="0"/>
              <a:t>与荷载</a:t>
            </a:r>
            <a:r>
              <a:rPr lang="en-US" altLang="zh-CN" i="1" dirty="0" smtClean="0"/>
              <a:t>p </a:t>
            </a:r>
            <a:r>
              <a:rPr lang="zh-CN" altLang="en-US" i="1" dirty="0" smtClean="0"/>
              <a:t>之间的关系，并可进一步得到相应</a:t>
            </a:r>
            <a:r>
              <a:rPr lang="zh-CN" altLang="en-US" dirty="0" smtClean="0"/>
              <a:t>的孔隙比</a:t>
            </a:r>
            <a:r>
              <a:rPr lang="en-US" altLang="zh-CN" i="1" dirty="0" smtClean="0"/>
              <a:t>e </a:t>
            </a:r>
            <a:r>
              <a:rPr lang="zh-CN" altLang="en-US" i="1" dirty="0" smtClean="0"/>
              <a:t>与荷载</a:t>
            </a:r>
            <a:r>
              <a:rPr lang="en-US" altLang="zh-CN" i="1" dirty="0" smtClean="0"/>
              <a:t>p </a:t>
            </a:r>
            <a:r>
              <a:rPr lang="zh-CN" altLang="en-US" i="1" dirty="0" smtClean="0"/>
              <a:t>之间的关系：</a:t>
            </a:r>
            <a:r>
              <a:rPr lang="en-US" altLang="zh-CN" i="1" dirty="0" smtClean="0"/>
              <a:t>e - p </a:t>
            </a:r>
            <a:r>
              <a:rPr lang="zh-CN" altLang="en-US" i="1" dirty="0" smtClean="0"/>
              <a:t>曲线或</a:t>
            </a:r>
            <a:r>
              <a:rPr lang="en-US" altLang="zh-CN" i="1" dirty="0" smtClean="0"/>
              <a:t>e - </a:t>
            </a:r>
            <a:r>
              <a:rPr lang="en-US" altLang="zh-CN" i="1" dirty="0" err="1" smtClean="0"/>
              <a:t>lg</a:t>
            </a:r>
            <a:r>
              <a:rPr lang="en-US" altLang="zh-CN" i="1" dirty="0" smtClean="0"/>
              <a:t> p </a:t>
            </a:r>
            <a:r>
              <a:rPr lang="zh-CN" altLang="en-US" i="1" dirty="0" smtClean="0"/>
              <a:t>曲线。</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smtClean="0"/>
                <a:t>五、土的力学指标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2" name="矩形 31"/>
          <p:cNvSpPr/>
          <p:nvPr/>
        </p:nvSpPr>
        <p:spPr>
          <a:xfrm>
            <a:off x="595005" y="1152703"/>
            <a:ext cx="6096000" cy="2266133"/>
          </a:xfrm>
          <a:prstGeom prst="rect">
            <a:avLst/>
          </a:prstGeom>
        </p:spPr>
        <p:txBody>
          <a:bodyPr>
            <a:spAutoFit/>
          </a:bodyPr>
          <a:lstStyle/>
          <a:p>
            <a:pPr>
              <a:lnSpc>
                <a:spcPct val="150000"/>
              </a:lnSpc>
            </a:pPr>
            <a:r>
              <a:rPr lang="zh-CN" altLang="en-US" sz="1600" dirty="0" smtClean="0"/>
              <a:t>         如图所示，设土样的初始高度为</a:t>
            </a:r>
            <a:r>
              <a:rPr lang="en-US" altLang="zh-CN" sz="1600" i="1" dirty="0" smtClean="0"/>
              <a:t>H0</a:t>
            </a:r>
            <a:r>
              <a:rPr lang="zh-CN" altLang="en-US" sz="1600" i="1" dirty="0" smtClean="0"/>
              <a:t>，初始孔隙比为</a:t>
            </a:r>
            <a:r>
              <a:rPr lang="en-US" altLang="zh-CN" sz="1600" i="1" dirty="0" smtClean="0"/>
              <a:t>e0</a:t>
            </a:r>
            <a:r>
              <a:rPr lang="zh-CN" altLang="en-US" sz="1600" i="1" dirty="0" smtClean="0"/>
              <a:t>，在荷载</a:t>
            </a:r>
            <a:r>
              <a:rPr lang="en-US" altLang="zh-CN" sz="1600" i="1" dirty="0" smtClean="0"/>
              <a:t>p </a:t>
            </a:r>
            <a:r>
              <a:rPr lang="zh-CN" altLang="en-US" sz="1600" i="1" dirty="0" smtClean="0"/>
              <a:t>作用下，</a:t>
            </a:r>
            <a:r>
              <a:rPr lang="zh-CN" altLang="en-US" sz="1600" dirty="0" smtClean="0"/>
              <a:t>土样稳定后的总压缩量为</a:t>
            </a:r>
            <a:r>
              <a:rPr lang="en-US" altLang="zh-CN" sz="1600" dirty="0" smtClean="0"/>
              <a:t>Δ</a:t>
            </a:r>
            <a:r>
              <a:rPr lang="en-US" altLang="zh-CN" sz="1600" i="1" dirty="0" smtClean="0"/>
              <a:t>H</a:t>
            </a:r>
            <a:r>
              <a:rPr lang="zh-CN" altLang="en-US" sz="1600" i="1" dirty="0" smtClean="0"/>
              <a:t>，假设土粒体积</a:t>
            </a:r>
            <a:r>
              <a:rPr lang="en-US" altLang="zh-CN" sz="1600" i="1" dirty="0" smtClean="0"/>
              <a:t>Vs =1</a:t>
            </a:r>
            <a:r>
              <a:rPr lang="zh-CN" altLang="en-US" sz="1600" i="1" dirty="0" smtClean="0"/>
              <a:t>（不变），根据土的孔隙比的定义</a:t>
            </a:r>
            <a:r>
              <a:rPr lang="en-US" altLang="zh-CN" sz="1600" i="1" dirty="0" smtClean="0"/>
              <a:t>e =Vv /Vs</a:t>
            </a:r>
            <a:r>
              <a:rPr lang="zh-CN" altLang="en-US" sz="1600" i="1" dirty="0" smtClean="0"/>
              <a:t>，</a:t>
            </a:r>
            <a:r>
              <a:rPr lang="zh-CN" altLang="en-US" sz="1600" dirty="0" smtClean="0"/>
              <a:t>则受压前后土粒体积不变，且土样横截面积不变，所以受压前后试样中土粒所占的高度不变，因此，根据荷载作用下土样压缩稳定后的总压缩量</a:t>
            </a:r>
            <a:r>
              <a:rPr lang="en-US" altLang="zh-CN" sz="1600" dirty="0" smtClean="0"/>
              <a:t>Δ</a:t>
            </a:r>
            <a:r>
              <a:rPr lang="en-US" altLang="zh-CN" sz="1600" i="1" dirty="0" smtClean="0"/>
              <a:t>H</a:t>
            </a:r>
            <a:r>
              <a:rPr lang="zh-CN" altLang="en-US" sz="1600" i="1" dirty="0" smtClean="0"/>
              <a:t>，即可得到相应的孔隙比</a:t>
            </a:r>
            <a:r>
              <a:rPr lang="en-US" altLang="zh-CN" sz="1600" i="1" dirty="0" smtClean="0"/>
              <a:t>e </a:t>
            </a:r>
            <a:r>
              <a:rPr lang="zh-CN" altLang="en-US" sz="1600" i="1" dirty="0" smtClean="0"/>
              <a:t>的计</a:t>
            </a:r>
            <a:r>
              <a:rPr lang="zh-CN" altLang="en-US" sz="1600" dirty="0" smtClean="0"/>
              <a:t>算公式</a:t>
            </a:r>
            <a:r>
              <a:rPr lang="en-US" altLang="zh-CN" sz="1600" dirty="0" smtClean="0"/>
              <a:t>:</a:t>
            </a:r>
            <a:endParaRPr lang="zh-CN" altLang="en-US" sz="1600" dirty="0"/>
          </a:p>
        </p:txBody>
      </p:sp>
      <p:pic>
        <p:nvPicPr>
          <p:cNvPr id="141314" name="Picture 2"/>
          <p:cNvPicPr>
            <a:picLocks noChangeAspect="1" noChangeArrowheads="1"/>
          </p:cNvPicPr>
          <p:nvPr/>
        </p:nvPicPr>
        <p:blipFill>
          <a:blip r:embed="rId1" cstate="print"/>
          <a:srcRect/>
          <a:stretch>
            <a:fillRect/>
          </a:stretch>
        </p:blipFill>
        <p:spPr bwMode="auto">
          <a:xfrm>
            <a:off x="6998388" y="1424698"/>
            <a:ext cx="4861089" cy="2505857"/>
          </a:xfrm>
          <a:prstGeom prst="rect">
            <a:avLst/>
          </a:prstGeom>
          <a:noFill/>
          <a:ln w="9525">
            <a:noFill/>
            <a:miter lim="800000"/>
            <a:headEnd/>
            <a:tailEnd/>
          </a:ln>
        </p:spPr>
      </p:pic>
      <p:sp>
        <p:nvSpPr>
          <p:cNvPr id="34" name="矩形 33"/>
          <p:cNvSpPr/>
          <p:nvPr/>
        </p:nvSpPr>
        <p:spPr>
          <a:xfrm>
            <a:off x="8188152" y="3885779"/>
            <a:ext cx="3185487" cy="369332"/>
          </a:xfrm>
          <a:prstGeom prst="rect">
            <a:avLst/>
          </a:prstGeom>
        </p:spPr>
        <p:txBody>
          <a:bodyPr wrap="none">
            <a:spAutoFit/>
          </a:bodyPr>
          <a:lstStyle/>
          <a:p>
            <a:r>
              <a:rPr lang="zh-CN" altLang="en-US" dirty="0" smtClean="0">
                <a:solidFill>
                  <a:srgbClr val="0070C0"/>
                </a:solidFill>
              </a:rPr>
              <a:t>固结试样中土样孔隙比的变化</a:t>
            </a:r>
            <a:endParaRPr lang="zh-CN" altLang="en-US" dirty="0">
              <a:solidFill>
                <a:srgbClr val="0070C0"/>
              </a:solidFill>
            </a:endParaRPr>
          </a:p>
        </p:txBody>
      </p:sp>
      <p:pic>
        <p:nvPicPr>
          <p:cNvPr id="141315" name="Picture 3"/>
          <p:cNvPicPr>
            <a:picLocks noChangeAspect="1" noChangeArrowheads="1"/>
          </p:cNvPicPr>
          <p:nvPr/>
        </p:nvPicPr>
        <p:blipFill>
          <a:blip r:embed="rId2" cstate="print"/>
          <a:srcRect/>
          <a:stretch>
            <a:fillRect/>
          </a:stretch>
        </p:blipFill>
        <p:spPr bwMode="auto">
          <a:xfrm>
            <a:off x="2498892" y="3343702"/>
            <a:ext cx="3217893" cy="985554"/>
          </a:xfrm>
          <a:prstGeom prst="rect">
            <a:avLst/>
          </a:prstGeom>
          <a:noFill/>
          <a:ln w="9525">
            <a:noFill/>
            <a:miter lim="800000"/>
            <a:headEnd/>
            <a:tailEnd/>
          </a:ln>
        </p:spPr>
      </p:pic>
      <p:sp>
        <p:nvSpPr>
          <p:cNvPr id="35" name="矩形 34"/>
          <p:cNvSpPr/>
          <p:nvPr/>
        </p:nvSpPr>
        <p:spPr>
          <a:xfrm>
            <a:off x="697047" y="4322507"/>
            <a:ext cx="1107996" cy="369332"/>
          </a:xfrm>
          <a:prstGeom prst="rect">
            <a:avLst/>
          </a:prstGeom>
        </p:spPr>
        <p:txBody>
          <a:bodyPr wrap="none">
            <a:spAutoFit/>
          </a:bodyPr>
          <a:lstStyle/>
          <a:p>
            <a:r>
              <a:rPr lang="zh-CN" altLang="en-US" dirty="0" smtClean="0"/>
              <a:t>于是有：</a:t>
            </a:r>
            <a:endParaRPr lang="zh-CN" altLang="en-US" dirty="0"/>
          </a:p>
        </p:txBody>
      </p:sp>
      <p:pic>
        <p:nvPicPr>
          <p:cNvPr id="141316" name="Picture 4"/>
          <p:cNvPicPr>
            <a:picLocks noChangeAspect="1" noChangeArrowheads="1"/>
          </p:cNvPicPr>
          <p:nvPr/>
        </p:nvPicPr>
        <p:blipFill>
          <a:blip r:embed="rId3" cstate="print"/>
          <a:srcRect/>
          <a:stretch>
            <a:fillRect/>
          </a:stretch>
        </p:blipFill>
        <p:spPr bwMode="auto">
          <a:xfrm>
            <a:off x="2548434" y="4408228"/>
            <a:ext cx="3206373" cy="1030620"/>
          </a:xfrm>
          <a:prstGeom prst="rect">
            <a:avLst/>
          </a:prstGeom>
          <a:noFill/>
          <a:ln w="9525">
            <a:noFill/>
            <a:miter lim="800000"/>
            <a:headEnd/>
            <a:tailEnd/>
          </a:ln>
        </p:spPr>
      </p:pic>
      <p:sp>
        <p:nvSpPr>
          <p:cNvPr id="40" name="矩形 39"/>
          <p:cNvSpPr/>
          <p:nvPr/>
        </p:nvSpPr>
        <p:spPr>
          <a:xfrm>
            <a:off x="100084" y="5554050"/>
            <a:ext cx="12091916" cy="646331"/>
          </a:xfrm>
          <a:prstGeom prst="rect">
            <a:avLst/>
          </a:prstGeom>
        </p:spPr>
        <p:txBody>
          <a:bodyPr wrap="square">
            <a:spAutoFit/>
          </a:bodyPr>
          <a:lstStyle/>
          <a:p>
            <a:r>
              <a:rPr lang="zh-CN" altLang="pl-PL" dirty="0" smtClean="0"/>
              <a:t>式中</a:t>
            </a:r>
            <a:r>
              <a:rPr lang="en-US" altLang="zh-CN" dirty="0" smtClean="0"/>
              <a:t>                                           </a:t>
            </a:r>
            <a:r>
              <a:rPr lang="zh-CN" altLang="en-US" i="1" dirty="0" smtClean="0"/>
              <a:t>其中，</a:t>
            </a:r>
            <a:r>
              <a:rPr lang="en-US" altLang="zh-CN" i="1" dirty="0" smtClean="0"/>
              <a:t>Gs</a:t>
            </a:r>
            <a:r>
              <a:rPr lang="zh-CN" altLang="en-US" i="1" dirty="0" smtClean="0"/>
              <a:t>为土粒比重， </a:t>
            </a:r>
            <a:r>
              <a:rPr lang="en-US" altLang="zh-CN" i="1" dirty="0" smtClean="0"/>
              <a:t>w</a:t>
            </a:r>
            <a:r>
              <a:rPr lang="en-US" altLang="zh-CN" sz="1100" i="1" dirty="0" smtClean="0"/>
              <a:t>0</a:t>
            </a:r>
            <a:r>
              <a:rPr lang="zh-CN" altLang="en-US" i="1" dirty="0" smtClean="0"/>
              <a:t>为土样的初始含水量， </a:t>
            </a:r>
            <a:r>
              <a:rPr lang="el-GR" altLang="zh-CN" i="1" dirty="0" smtClean="0"/>
              <a:t>ρ</a:t>
            </a:r>
            <a:r>
              <a:rPr lang="el-GR" altLang="zh-CN" sz="1100" i="1" dirty="0" smtClean="0"/>
              <a:t>0</a:t>
            </a:r>
            <a:r>
              <a:rPr lang="zh-CN" altLang="en-US" i="1" dirty="0" smtClean="0"/>
              <a:t>为</a:t>
            </a:r>
            <a:r>
              <a:rPr lang="zh-CN" altLang="en-US" dirty="0" smtClean="0"/>
              <a:t>土样的初始密度（</a:t>
            </a:r>
            <a:r>
              <a:rPr lang="en-US" altLang="zh-CN" dirty="0" smtClean="0"/>
              <a:t>g/cm3</a:t>
            </a:r>
            <a:r>
              <a:rPr lang="zh-CN" altLang="en-US" dirty="0" smtClean="0"/>
              <a:t>），</a:t>
            </a:r>
            <a:r>
              <a:rPr lang="en-US" altLang="zh-CN" i="1" dirty="0" err="1" smtClean="0"/>
              <a:t>ρ</a:t>
            </a:r>
            <a:r>
              <a:rPr lang="en-US" altLang="zh-CN" sz="1200" i="1" dirty="0" err="1" smtClean="0"/>
              <a:t>w</a:t>
            </a:r>
            <a:r>
              <a:rPr lang="zh-CN" altLang="en-US" i="1" dirty="0" smtClean="0"/>
              <a:t>为水的密度（</a:t>
            </a:r>
            <a:r>
              <a:rPr lang="en-US" altLang="zh-CN" i="1" dirty="0" smtClean="0"/>
              <a:t>g/cm 3</a:t>
            </a:r>
            <a:r>
              <a:rPr lang="zh-CN" altLang="en-US" i="1" dirty="0" smtClean="0"/>
              <a:t>）。</a:t>
            </a:r>
            <a:endParaRPr lang="zh-CN" altLang="en-US" dirty="0"/>
          </a:p>
        </p:txBody>
      </p:sp>
      <p:pic>
        <p:nvPicPr>
          <p:cNvPr id="141317" name="Picture 5"/>
          <p:cNvPicPr>
            <a:picLocks noChangeAspect="1" noChangeArrowheads="1"/>
          </p:cNvPicPr>
          <p:nvPr/>
        </p:nvPicPr>
        <p:blipFill>
          <a:blip r:embed="rId4" cstate="print"/>
          <a:srcRect/>
          <a:stretch>
            <a:fillRect/>
          </a:stretch>
        </p:blipFill>
        <p:spPr bwMode="auto">
          <a:xfrm>
            <a:off x="808275" y="5323409"/>
            <a:ext cx="1895475" cy="52387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smtClean="0"/>
                <a:t>五、土的力学指标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6" name="矩形 25"/>
          <p:cNvSpPr/>
          <p:nvPr/>
        </p:nvSpPr>
        <p:spPr>
          <a:xfrm>
            <a:off x="1203194" y="2807606"/>
            <a:ext cx="2236042" cy="461665"/>
          </a:xfrm>
          <a:prstGeom prst="rect">
            <a:avLst/>
          </a:prstGeom>
        </p:spPr>
        <p:txBody>
          <a:bodyPr wrap="square">
            <a:spAutoFit/>
          </a:bodyPr>
          <a:lstStyle/>
          <a:p>
            <a:r>
              <a:rPr lang="zh-CN" altLang="en-US" sz="2400" dirty="0" smtClean="0">
                <a:solidFill>
                  <a:srgbClr val="0070C0"/>
                </a:solidFill>
              </a:rPr>
              <a:t>土的压缩曲线</a:t>
            </a:r>
            <a:endParaRPr lang="zh-CN" altLang="en-US" sz="2400" dirty="0">
              <a:solidFill>
                <a:srgbClr val="0070C0"/>
              </a:solidFill>
            </a:endParaRPr>
          </a:p>
        </p:txBody>
      </p:sp>
      <p:pic>
        <p:nvPicPr>
          <p:cNvPr id="142338" name="Picture 2"/>
          <p:cNvPicPr>
            <a:picLocks noChangeAspect="1" noChangeArrowheads="1"/>
          </p:cNvPicPr>
          <p:nvPr/>
        </p:nvPicPr>
        <p:blipFill>
          <a:blip r:embed="rId1" cstate="print"/>
          <a:srcRect/>
          <a:stretch>
            <a:fillRect/>
          </a:stretch>
        </p:blipFill>
        <p:spPr bwMode="auto">
          <a:xfrm>
            <a:off x="5343312" y="1356080"/>
            <a:ext cx="4128233" cy="296294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smtClean="0"/>
                <a:t>五、土的力学指标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16626"/>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0" name="矩形 19"/>
          <p:cNvSpPr/>
          <p:nvPr/>
        </p:nvSpPr>
        <p:spPr>
          <a:xfrm>
            <a:off x="1266378" y="1265409"/>
            <a:ext cx="2954655" cy="461665"/>
          </a:xfrm>
          <a:prstGeom prst="rect">
            <a:avLst/>
          </a:prstGeom>
        </p:spPr>
        <p:txBody>
          <a:bodyPr wrap="none">
            <a:spAutoFit/>
          </a:bodyPr>
          <a:lstStyle/>
          <a:p>
            <a:r>
              <a:rPr lang="zh-CN" altLang="en-US" sz="2400" b="1" dirty="0" smtClean="0">
                <a:solidFill>
                  <a:srgbClr val="0070C0"/>
                </a:solidFill>
              </a:rPr>
              <a:t>（二）土的抗剪强度</a:t>
            </a:r>
            <a:endParaRPr lang="zh-CN" altLang="en-US" sz="2400" b="1" dirty="0">
              <a:solidFill>
                <a:srgbClr val="0070C0"/>
              </a:solidFill>
            </a:endParaRPr>
          </a:p>
        </p:txBody>
      </p:sp>
      <p:sp>
        <p:nvSpPr>
          <p:cNvPr id="21" name="矩形 20"/>
          <p:cNvSpPr/>
          <p:nvPr/>
        </p:nvSpPr>
        <p:spPr>
          <a:xfrm>
            <a:off x="1373874" y="1523366"/>
            <a:ext cx="10590662" cy="834972"/>
          </a:xfrm>
          <a:prstGeom prst="rect">
            <a:avLst/>
          </a:prstGeom>
        </p:spPr>
        <p:txBody>
          <a:bodyPr wrap="square">
            <a:spAutoFit/>
          </a:bodyPr>
          <a:lstStyle/>
          <a:p>
            <a:pPr>
              <a:lnSpc>
                <a:spcPct val="150000"/>
              </a:lnSpc>
            </a:pPr>
            <a:r>
              <a:rPr lang="zh-CN" altLang="en-US" dirty="0" smtClean="0"/>
              <a:t>         </a:t>
            </a:r>
            <a:r>
              <a:rPr lang="zh-CN" altLang="en-US" sz="1600" dirty="0" smtClean="0"/>
              <a:t>土的抗剪强度是指土体对于外荷载所产生的剪应力的极限抵抗能力。当土中某点由外力所产生的剪应力达到土的抗剪强度时，土体就会发生一部分相对于另一部分的移动，该点便发生了剪切破坏。</a:t>
            </a:r>
            <a:endParaRPr lang="zh-CN" altLang="en-US" sz="1600" dirty="0"/>
          </a:p>
        </p:txBody>
      </p:sp>
      <p:sp>
        <p:nvSpPr>
          <p:cNvPr id="22" name="矩形 21"/>
          <p:cNvSpPr/>
          <p:nvPr/>
        </p:nvSpPr>
        <p:spPr>
          <a:xfrm>
            <a:off x="1565873" y="2384525"/>
            <a:ext cx="1335622" cy="369332"/>
          </a:xfrm>
          <a:prstGeom prst="rect">
            <a:avLst/>
          </a:prstGeom>
        </p:spPr>
        <p:txBody>
          <a:bodyPr wrap="none">
            <a:spAutoFit/>
          </a:bodyPr>
          <a:lstStyle/>
          <a:p>
            <a:r>
              <a:rPr lang="en-US" altLang="zh-CN" b="1" dirty="0" smtClean="0"/>
              <a:t>1. </a:t>
            </a:r>
            <a:r>
              <a:rPr lang="zh-CN" altLang="en-US" b="1" dirty="0" smtClean="0"/>
              <a:t>库仑定律</a:t>
            </a:r>
            <a:endParaRPr lang="zh-CN" altLang="en-US" b="1" dirty="0"/>
          </a:p>
        </p:txBody>
      </p:sp>
      <p:sp>
        <p:nvSpPr>
          <p:cNvPr id="23" name="矩形 22"/>
          <p:cNvSpPr/>
          <p:nvPr/>
        </p:nvSpPr>
        <p:spPr>
          <a:xfrm>
            <a:off x="1578760" y="2725719"/>
            <a:ext cx="3877985" cy="338554"/>
          </a:xfrm>
          <a:prstGeom prst="rect">
            <a:avLst/>
          </a:prstGeom>
        </p:spPr>
        <p:txBody>
          <a:bodyPr wrap="none">
            <a:spAutoFit/>
          </a:bodyPr>
          <a:lstStyle/>
          <a:p>
            <a:r>
              <a:rPr lang="zh-CN" altLang="en-US" sz="1600" dirty="0" smtClean="0"/>
              <a:t>土的抗剪强度一般由库仑定律表示如下：</a:t>
            </a:r>
            <a:endParaRPr lang="zh-CN" altLang="en-US" sz="1600" dirty="0"/>
          </a:p>
        </p:txBody>
      </p:sp>
      <p:pic>
        <p:nvPicPr>
          <p:cNvPr id="143362" name="Picture 2"/>
          <p:cNvPicPr>
            <a:picLocks noChangeAspect="1" noChangeArrowheads="1"/>
          </p:cNvPicPr>
          <p:nvPr/>
        </p:nvPicPr>
        <p:blipFill>
          <a:blip r:embed="rId1" cstate="print"/>
          <a:srcRect/>
          <a:stretch>
            <a:fillRect/>
          </a:stretch>
        </p:blipFill>
        <p:spPr bwMode="auto">
          <a:xfrm>
            <a:off x="5576888" y="3138985"/>
            <a:ext cx="1448866" cy="451940"/>
          </a:xfrm>
          <a:prstGeom prst="rect">
            <a:avLst/>
          </a:prstGeom>
          <a:noFill/>
          <a:ln w="9525">
            <a:noFill/>
            <a:miter lim="800000"/>
            <a:headEnd/>
            <a:tailEnd/>
          </a:ln>
        </p:spPr>
      </p:pic>
      <p:pic>
        <p:nvPicPr>
          <p:cNvPr id="143363" name="Picture 3"/>
          <p:cNvPicPr>
            <a:picLocks noChangeAspect="1" noChangeArrowheads="1"/>
          </p:cNvPicPr>
          <p:nvPr/>
        </p:nvPicPr>
        <p:blipFill>
          <a:blip r:embed="rId2" cstate="print"/>
          <a:srcRect/>
          <a:stretch>
            <a:fillRect/>
          </a:stretch>
        </p:blipFill>
        <p:spPr bwMode="auto">
          <a:xfrm>
            <a:off x="5493366" y="3735221"/>
            <a:ext cx="1638156" cy="427345"/>
          </a:xfrm>
          <a:prstGeom prst="rect">
            <a:avLst/>
          </a:prstGeom>
          <a:noFill/>
          <a:ln w="9525">
            <a:noFill/>
            <a:miter lim="800000"/>
            <a:headEnd/>
            <a:tailEnd/>
          </a:ln>
        </p:spPr>
      </p:pic>
      <p:sp>
        <p:nvSpPr>
          <p:cNvPr id="27" name="矩形 26"/>
          <p:cNvSpPr/>
          <p:nvPr/>
        </p:nvSpPr>
        <p:spPr>
          <a:xfrm>
            <a:off x="3037048" y="3189743"/>
            <a:ext cx="800219" cy="338554"/>
          </a:xfrm>
          <a:prstGeom prst="rect">
            <a:avLst/>
          </a:prstGeom>
        </p:spPr>
        <p:txBody>
          <a:bodyPr wrap="none">
            <a:spAutoFit/>
          </a:bodyPr>
          <a:lstStyle/>
          <a:p>
            <a:r>
              <a:rPr lang="zh-CN" altLang="en-US" sz="1600" dirty="0" smtClean="0"/>
              <a:t>砂土：</a:t>
            </a:r>
            <a:endParaRPr lang="zh-CN" altLang="en-US" sz="1600" dirty="0"/>
          </a:p>
        </p:txBody>
      </p:sp>
      <p:sp>
        <p:nvSpPr>
          <p:cNvPr id="28" name="矩形 27"/>
          <p:cNvSpPr/>
          <p:nvPr/>
        </p:nvSpPr>
        <p:spPr>
          <a:xfrm>
            <a:off x="3030815" y="3749302"/>
            <a:ext cx="1005403" cy="338554"/>
          </a:xfrm>
          <a:prstGeom prst="rect">
            <a:avLst/>
          </a:prstGeom>
        </p:spPr>
        <p:txBody>
          <a:bodyPr wrap="none">
            <a:spAutoFit/>
          </a:bodyPr>
          <a:lstStyle/>
          <a:p>
            <a:r>
              <a:rPr lang="zh-CN" altLang="en-US" sz="1600" dirty="0" smtClean="0"/>
              <a:t>黏性土：</a:t>
            </a:r>
            <a:endParaRPr lang="zh-CN" altLang="en-US" sz="1600" dirty="0"/>
          </a:p>
        </p:txBody>
      </p:sp>
      <p:sp>
        <p:nvSpPr>
          <p:cNvPr id="29" name="矩形 28"/>
          <p:cNvSpPr/>
          <p:nvPr/>
        </p:nvSpPr>
        <p:spPr>
          <a:xfrm>
            <a:off x="1751463" y="4439272"/>
            <a:ext cx="6532728" cy="1077218"/>
          </a:xfrm>
          <a:prstGeom prst="rect">
            <a:avLst/>
          </a:prstGeom>
        </p:spPr>
        <p:txBody>
          <a:bodyPr wrap="square">
            <a:spAutoFit/>
          </a:bodyPr>
          <a:lstStyle/>
          <a:p>
            <a:r>
              <a:rPr lang="zh-CN" altLang="en-US" sz="1600" dirty="0" smtClean="0"/>
              <a:t>式中： </a:t>
            </a:r>
            <a:r>
              <a:rPr lang="en-US" altLang="zh-CN" sz="1600" i="1" dirty="0" err="1" smtClean="0"/>
              <a:t>τf</a:t>
            </a:r>
            <a:r>
              <a:rPr lang="en-US" altLang="zh-CN" sz="1600" i="1" dirty="0" smtClean="0"/>
              <a:t>——</a:t>
            </a:r>
            <a:r>
              <a:rPr lang="zh-CN" altLang="en-US" sz="1600" i="1" dirty="0" smtClean="0"/>
              <a:t>土的抗剪强度，</a:t>
            </a:r>
            <a:r>
              <a:rPr lang="en-US" altLang="zh-CN" sz="1600" i="1" dirty="0" err="1" smtClean="0"/>
              <a:t>kPa</a:t>
            </a:r>
            <a:r>
              <a:rPr lang="zh-CN" altLang="en-US" sz="1600" i="1" dirty="0" smtClean="0"/>
              <a:t>；</a:t>
            </a:r>
            <a:endParaRPr lang="zh-CN" altLang="en-US" sz="1600" i="1" dirty="0" smtClean="0"/>
          </a:p>
          <a:p>
            <a:r>
              <a:rPr lang="en-US" altLang="zh-CN" sz="1600" i="1" dirty="0" smtClean="0"/>
              <a:t>              </a:t>
            </a:r>
            <a:r>
              <a:rPr lang="el-GR" altLang="zh-CN" sz="1600" i="1" dirty="0" smtClean="0"/>
              <a:t>σ——</a:t>
            </a:r>
            <a:r>
              <a:rPr lang="zh-CN" altLang="en-US" sz="1600" i="1" dirty="0" smtClean="0"/>
              <a:t>作用在剪切面上的法向应力，</a:t>
            </a:r>
            <a:r>
              <a:rPr lang="en-US" altLang="zh-CN" sz="1600" i="1" dirty="0" err="1" smtClean="0"/>
              <a:t>kPa</a:t>
            </a:r>
            <a:r>
              <a:rPr lang="zh-CN" altLang="en-US" sz="1600" i="1" dirty="0" smtClean="0"/>
              <a:t>；</a:t>
            </a:r>
            <a:endParaRPr lang="zh-CN" altLang="en-US" sz="1600" i="1" dirty="0" smtClean="0"/>
          </a:p>
          <a:p>
            <a:r>
              <a:rPr lang="en-US" altLang="zh-CN" sz="1600" i="1" dirty="0" smtClean="0"/>
              <a:t>              c——</a:t>
            </a:r>
            <a:r>
              <a:rPr lang="zh-CN" altLang="en-US" sz="1600" i="1" dirty="0" smtClean="0"/>
              <a:t>土的黏聚力，</a:t>
            </a:r>
            <a:r>
              <a:rPr lang="en-US" altLang="zh-CN" sz="1600" i="1" dirty="0" err="1" smtClean="0"/>
              <a:t>kPa</a:t>
            </a:r>
            <a:r>
              <a:rPr lang="zh-CN" altLang="en-US" sz="1600" i="1" dirty="0" smtClean="0"/>
              <a:t>；</a:t>
            </a:r>
            <a:endParaRPr lang="zh-CN" altLang="en-US" sz="1600" i="1" dirty="0" smtClean="0"/>
          </a:p>
          <a:p>
            <a:r>
              <a:rPr lang="en-US" altLang="zh-CN" sz="1600" dirty="0" smtClean="0"/>
              <a:t>             φ——</a:t>
            </a:r>
            <a:r>
              <a:rPr lang="zh-CN" altLang="en-US" sz="1600" dirty="0" smtClean="0"/>
              <a:t>土的内摩擦角，</a:t>
            </a:r>
            <a:r>
              <a:rPr lang="en-US" altLang="zh-CN" sz="1600" dirty="0" smtClean="0"/>
              <a:t>°</a:t>
            </a:r>
            <a:r>
              <a:rPr lang="zh-CN" altLang="en-US" sz="1600" dirty="0" smtClean="0"/>
              <a:t>。</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smtClean="0"/>
                <a:t>五、土的力学指标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0" name="矩形 19"/>
          <p:cNvSpPr/>
          <p:nvPr/>
        </p:nvSpPr>
        <p:spPr>
          <a:xfrm>
            <a:off x="1307321" y="1115284"/>
            <a:ext cx="2507418" cy="400110"/>
          </a:xfrm>
          <a:prstGeom prst="rect">
            <a:avLst/>
          </a:prstGeom>
        </p:spPr>
        <p:txBody>
          <a:bodyPr wrap="none">
            <a:spAutoFit/>
          </a:bodyPr>
          <a:lstStyle/>
          <a:p>
            <a:r>
              <a:rPr lang="zh-CN" altLang="en-US" sz="2000" b="1" dirty="0" smtClean="0">
                <a:solidFill>
                  <a:srgbClr val="0070C0"/>
                </a:solidFill>
              </a:rPr>
              <a:t>（二）土的抗剪强度</a:t>
            </a:r>
            <a:endParaRPr lang="zh-CN" altLang="en-US" sz="2000" b="1" dirty="0">
              <a:solidFill>
                <a:srgbClr val="0070C0"/>
              </a:solidFill>
            </a:endParaRPr>
          </a:p>
        </p:txBody>
      </p:sp>
      <p:sp>
        <p:nvSpPr>
          <p:cNvPr id="30" name="矩形 29"/>
          <p:cNvSpPr/>
          <p:nvPr/>
        </p:nvSpPr>
        <p:spPr>
          <a:xfrm>
            <a:off x="1513640" y="1511069"/>
            <a:ext cx="2274982" cy="369332"/>
          </a:xfrm>
          <a:prstGeom prst="rect">
            <a:avLst/>
          </a:prstGeom>
        </p:spPr>
        <p:txBody>
          <a:bodyPr wrap="none">
            <a:spAutoFit/>
          </a:bodyPr>
          <a:lstStyle/>
          <a:p>
            <a:r>
              <a:rPr lang="en-US" altLang="zh-CN" b="1" dirty="0" smtClean="0"/>
              <a:t>2. </a:t>
            </a:r>
            <a:r>
              <a:rPr lang="zh-CN" altLang="en-US" b="1" dirty="0" smtClean="0"/>
              <a:t>土的极限平衡条件</a:t>
            </a:r>
            <a:endParaRPr lang="zh-CN" altLang="en-US" b="1" dirty="0"/>
          </a:p>
        </p:txBody>
      </p:sp>
      <p:sp>
        <p:nvSpPr>
          <p:cNvPr id="31" name="矩形 30"/>
          <p:cNvSpPr/>
          <p:nvPr/>
        </p:nvSpPr>
        <p:spPr>
          <a:xfrm>
            <a:off x="1373874" y="2087384"/>
            <a:ext cx="10326807" cy="1942968"/>
          </a:xfrm>
          <a:prstGeom prst="rect">
            <a:avLst/>
          </a:prstGeom>
        </p:spPr>
        <p:txBody>
          <a:bodyPr wrap="square">
            <a:spAutoFit/>
          </a:bodyPr>
          <a:lstStyle/>
          <a:p>
            <a:pPr>
              <a:lnSpc>
                <a:spcPct val="150000"/>
              </a:lnSpc>
            </a:pPr>
            <a:r>
              <a:rPr lang="zh-CN" altLang="en-US" dirty="0" smtClean="0"/>
              <a:t>         </a:t>
            </a:r>
            <a:r>
              <a:rPr lang="zh-CN" altLang="en-US" sz="1600" dirty="0" smtClean="0"/>
              <a:t>在自重与外荷作用下土体（如地基）中任意一点的应力状态，对于平面应力问题，只要知道应力分量即</a:t>
            </a:r>
            <a:r>
              <a:rPr lang="en-US" altLang="zh-CN" sz="1600" i="1" dirty="0" err="1" smtClean="0"/>
              <a:t>σx</a:t>
            </a:r>
            <a:r>
              <a:rPr lang="zh-CN" altLang="en-US" sz="1600" i="1" dirty="0" smtClean="0"/>
              <a:t>、</a:t>
            </a:r>
            <a:r>
              <a:rPr lang="en-US" altLang="zh-CN" sz="1600" i="1" dirty="0" err="1" smtClean="0"/>
              <a:t>σz</a:t>
            </a:r>
            <a:r>
              <a:rPr lang="zh-CN" altLang="en-US" sz="1600" i="1" dirty="0" smtClean="0"/>
              <a:t>和</a:t>
            </a:r>
            <a:r>
              <a:rPr lang="en-US" altLang="zh-CN" sz="1600" i="1" dirty="0" err="1" smtClean="0"/>
              <a:t>τxz</a:t>
            </a:r>
            <a:r>
              <a:rPr lang="zh-CN" altLang="en-US" sz="1600" i="1" dirty="0" smtClean="0"/>
              <a:t>，即可确定一点的应力状态。对于土中任意一点，所</a:t>
            </a:r>
            <a:r>
              <a:rPr lang="zh-CN" altLang="en-US" sz="1600" dirty="0" smtClean="0"/>
              <a:t>受的应力又随所取平面的方向不同而发生变化。但可以证明，在所有的平面中必有一组平面的剪应力为零，该平面称为主应力面。其作用于主应力面的法向应力称为主应力。那么，对于平面应力问题，土中一点的应力可用主应力</a:t>
            </a:r>
            <a:r>
              <a:rPr lang="en-US" altLang="zh-CN" sz="1600" i="1" dirty="0" smtClean="0"/>
              <a:t>σ1</a:t>
            </a:r>
            <a:r>
              <a:rPr lang="zh-CN" altLang="en-US" sz="1600" i="1" dirty="0" smtClean="0"/>
              <a:t>和</a:t>
            </a:r>
            <a:r>
              <a:rPr lang="en-US" altLang="zh-CN" sz="1600" i="1" dirty="0" smtClean="0"/>
              <a:t>σ3</a:t>
            </a:r>
            <a:r>
              <a:rPr lang="zh-CN" altLang="en-US" sz="1600" i="1" dirty="0" smtClean="0"/>
              <a:t>表示。</a:t>
            </a:r>
            <a:r>
              <a:rPr lang="en-US" altLang="zh-CN" sz="1600" i="1" dirty="0" smtClean="0"/>
              <a:t>σ1</a:t>
            </a:r>
            <a:r>
              <a:rPr lang="zh-CN" altLang="en-US" sz="1600" i="1" dirty="0" smtClean="0"/>
              <a:t>称为最大</a:t>
            </a:r>
            <a:r>
              <a:rPr lang="zh-CN" altLang="en-US" sz="1600" dirty="0" smtClean="0"/>
              <a:t>主应力，</a:t>
            </a:r>
            <a:r>
              <a:rPr lang="en-US" altLang="zh-CN" sz="1600" i="1" dirty="0" smtClean="0"/>
              <a:t>σ3</a:t>
            </a:r>
            <a:r>
              <a:rPr lang="zh-CN" altLang="en-US" sz="1600" i="1" dirty="0" smtClean="0"/>
              <a:t>称为最小主应力。由材料力学可知当土中任一点的应力</a:t>
            </a:r>
            <a:r>
              <a:rPr lang="en-US" altLang="zh-CN" sz="1600" i="1" dirty="0" err="1" smtClean="0"/>
              <a:t>σx</a:t>
            </a:r>
            <a:r>
              <a:rPr lang="zh-CN" altLang="en-US" sz="1600" i="1" dirty="0" smtClean="0"/>
              <a:t>、</a:t>
            </a:r>
            <a:r>
              <a:rPr lang="en-US" altLang="zh-CN" sz="1600" i="1" dirty="0" err="1" smtClean="0"/>
              <a:t>σz</a:t>
            </a:r>
            <a:r>
              <a:rPr lang="zh-CN" altLang="en-US" sz="1600" i="1" dirty="0" smtClean="0"/>
              <a:t>、</a:t>
            </a:r>
            <a:r>
              <a:rPr lang="en-US" altLang="zh-CN" sz="1600" i="1" dirty="0" err="1" smtClean="0"/>
              <a:t>τxz</a:t>
            </a:r>
            <a:r>
              <a:rPr lang="zh-CN" altLang="en-US" sz="1600" i="1" dirty="0" smtClean="0"/>
              <a:t>为已知</a:t>
            </a:r>
            <a:r>
              <a:rPr lang="zh-CN" altLang="en-US" sz="1600" dirty="0" smtClean="0"/>
              <a:t>时，主应力可以由下面的应力转换关系得出：</a:t>
            </a:r>
            <a:endParaRPr lang="zh-CN" altLang="en-US" sz="1600" dirty="0"/>
          </a:p>
        </p:txBody>
      </p:sp>
      <p:pic>
        <p:nvPicPr>
          <p:cNvPr id="144386" name="Picture 2"/>
          <p:cNvPicPr>
            <a:picLocks noChangeAspect="1" noChangeArrowheads="1"/>
          </p:cNvPicPr>
          <p:nvPr/>
        </p:nvPicPr>
        <p:blipFill>
          <a:blip r:embed="rId1" cstate="print"/>
          <a:srcRect/>
          <a:stretch>
            <a:fillRect/>
          </a:stretch>
        </p:blipFill>
        <p:spPr bwMode="auto">
          <a:xfrm>
            <a:off x="7394961" y="4167362"/>
            <a:ext cx="3267786" cy="874478"/>
          </a:xfrm>
          <a:prstGeom prst="rect">
            <a:avLst/>
          </a:prstGeom>
          <a:noFill/>
          <a:ln w="9525">
            <a:noFill/>
            <a:miter lim="800000"/>
            <a:headEnd/>
            <a:tailEnd/>
          </a:ln>
        </p:spPr>
      </p:pic>
      <p:pic>
        <p:nvPicPr>
          <p:cNvPr id="144387" name="Picture 3"/>
          <p:cNvPicPr>
            <a:picLocks noChangeAspect="1" noChangeArrowheads="1"/>
          </p:cNvPicPr>
          <p:nvPr/>
        </p:nvPicPr>
        <p:blipFill>
          <a:blip r:embed="rId2" cstate="print"/>
          <a:srcRect/>
          <a:stretch>
            <a:fillRect/>
          </a:stretch>
        </p:blipFill>
        <p:spPr bwMode="auto">
          <a:xfrm>
            <a:off x="2035721" y="4015143"/>
            <a:ext cx="4981575" cy="2266950"/>
          </a:xfrm>
          <a:prstGeom prst="rect">
            <a:avLst/>
          </a:prstGeom>
          <a:noFill/>
          <a:ln w="9525">
            <a:noFill/>
            <a:miter lim="800000"/>
            <a:headEnd/>
            <a:tailEnd/>
          </a:ln>
        </p:spPr>
      </p:pic>
      <p:sp>
        <p:nvSpPr>
          <p:cNvPr id="32" name="矩形 31"/>
          <p:cNvSpPr/>
          <p:nvPr/>
        </p:nvSpPr>
        <p:spPr>
          <a:xfrm>
            <a:off x="2680690" y="6219546"/>
            <a:ext cx="2954655" cy="369332"/>
          </a:xfrm>
          <a:prstGeom prst="rect">
            <a:avLst/>
          </a:prstGeom>
        </p:spPr>
        <p:txBody>
          <a:bodyPr wrap="none">
            <a:spAutoFit/>
          </a:bodyPr>
          <a:lstStyle/>
          <a:p>
            <a:r>
              <a:rPr lang="zh-CN" altLang="en-US" dirty="0" smtClean="0">
                <a:solidFill>
                  <a:srgbClr val="0070C0"/>
                </a:solidFill>
              </a:rPr>
              <a:t>莫尔圆表示一点的应力状态</a:t>
            </a:r>
            <a:endParaRPr lang="zh-CN" altLang="en-US" dirty="0">
              <a:solidFill>
                <a:srgbClr val="0070C0"/>
              </a:solidFill>
            </a:endParaRPr>
          </a:p>
        </p:txBody>
      </p:sp>
      <p:sp>
        <p:nvSpPr>
          <p:cNvPr id="33" name="矩形 32"/>
          <p:cNvSpPr/>
          <p:nvPr/>
        </p:nvSpPr>
        <p:spPr>
          <a:xfrm>
            <a:off x="1593263" y="1877895"/>
            <a:ext cx="3071675" cy="369332"/>
          </a:xfrm>
          <a:prstGeom prst="rect">
            <a:avLst/>
          </a:prstGeom>
        </p:spPr>
        <p:txBody>
          <a:bodyPr wrap="none">
            <a:spAutoFit/>
          </a:bodyPr>
          <a:lstStyle/>
          <a:p>
            <a:r>
              <a:rPr lang="zh-CN" altLang="en-US" b="1" dirty="0" smtClean="0"/>
              <a:t>（</a:t>
            </a:r>
            <a:r>
              <a:rPr lang="en-US" altLang="zh-CN" b="1" dirty="0" smtClean="0"/>
              <a:t>1</a:t>
            </a:r>
            <a:r>
              <a:rPr lang="zh-CN" altLang="en-US" b="1" dirty="0" smtClean="0"/>
              <a:t>）土中一点的应力状态。</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13897" y="1996647"/>
            <a:ext cx="11395881" cy="1527469"/>
          </a:xfrm>
          <a:prstGeom prst="rect">
            <a:avLst/>
          </a:prstGeom>
          <a:noFill/>
        </p:spPr>
        <p:txBody>
          <a:bodyPr wrap="square">
            <a:spAutoFit/>
          </a:bodyPr>
          <a:lstStyle/>
          <a:p>
            <a:pPr>
              <a:lnSpc>
                <a:spcPct val="150000"/>
              </a:lnSpc>
            </a:pPr>
            <a:r>
              <a:rPr lang="zh-CN" altLang="en-US" sz="1600" dirty="0" smtClean="0"/>
              <a:t>         建筑场地是指工程群体所在地，其范围相当于厂区、居民小区和自然村或不小于</a:t>
            </a:r>
            <a:r>
              <a:rPr lang="en-US" altLang="zh-CN" sz="1600" dirty="0" smtClean="0"/>
              <a:t>1.0km 2 </a:t>
            </a:r>
            <a:r>
              <a:rPr lang="zh-CN" altLang="en-US" sz="1600" dirty="0" smtClean="0"/>
              <a:t>的平面面积。任何一个建筑物，都坐落和嵌固在建筑场地的岩土地基上。</a:t>
            </a:r>
            <a:endParaRPr lang="en-US" altLang="zh-CN" sz="1600" dirty="0" smtClean="0"/>
          </a:p>
          <a:p>
            <a:pPr>
              <a:lnSpc>
                <a:spcPct val="150000"/>
              </a:lnSpc>
            </a:pPr>
            <a:r>
              <a:rPr lang="en-US" altLang="zh-CN" sz="1600" dirty="0" smtClean="0"/>
              <a:t>         </a:t>
            </a:r>
            <a:r>
              <a:rPr lang="zh-CN" altLang="en-US" sz="1600" dirty="0" smtClean="0"/>
              <a:t>建筑场地的地形、地貌和岩土的成分、分布、厚度与工程特性，都与地质作用有关。</a:t>
            </a:r>
            <a:r>
              <a:rPr lang="en-US" altLang="zh-CN" sz="1600" dirty="0" smtClean="0"/>
              <a:t>《</a:t>
            </a:r>
            <a:r>
              <a:rPr lang="zh-CN" altLang="en-US" sz="1600" dirty="0" smtClean="0"/>
              <a:t>建筑抗震设计规范</a:t>
            </a:r>
            <a:r>
              <a:rPr lang="en-US" altLang="zh-CN" sz="1600" dirty="0" smtClean="0"/>
              <a:t>》</a:t>
            </a:r>
            <a:r>
              <a:rPr lang="zh-CN" altLang="en-US" sz="1600" dirty="0" smtClean="0"/>
              <a:t>（</a:t>
            </a:r>
            <a:r>
              <a:rPr lang="en-US" altLang="zh-CN" sz="1600" dirty="0" smtClean="0"/>
              <a:t>GB 50011—2010</a:t>
            </a:r>
            <a:r>
              <a:rPr lang="zh-CN" altLang="en-US" sz="1600" dirty="0" smtClean="0"/>
              <a:t>）按照场地上的建筑物震害程度把建筑场地地段划分为有利、一般、不利和危险的地段。</a:t>
            </a:r>
            <a:endParaRPr lang="zh-CN" altLang="zh-CN" sz="1600" dirty="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b="1" dirty="0" smtClean="0"/>
                <a:t>一、建筑场地类别划分</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573206" y="4053384"/>
          <a:ext cx="10959153" cy="2511186"/>
        </p:xfrm>
        <a:graphic>
          <a:graphicData uri="http://schemas.openxmlformats.org/drawingml/2006/table">
            <a:tbl>
              <a:tblPr>
                <a:tableStyleId>{3C2FFA5D-87B4-456A-9821-1D502468CF0F}</a:tableStyleId>
              </a:tblPr>
              <a:tblGrid>
                <a:gridCol w="1279240"/>
                <a:gridCol w="9679913"/>
              </a:tblGrid>
              <a:tr h="260283">
                <a:tc gridSpan="2">
                  <a:txBody>
                    <a:bodyPr/>
                    <a:lstStyle/>
                    <a:p>
                      <a:pPr algn="ctr" fontAlgn="ctr"/>
                      <a:r>
                        <a:rPr lang="zh-CN" altLang="en-US" sz="1600" u="none" strike="noStrike" dirty="0" smtClean="0"/>
                        <a:t>有利</a:t>
                      </a:r>
                      <a:r>
                        <a:rPr lang="zh-CN" altLang="en-US" sz="1600" u="none" strike="noStrike" dirty="0"/>
                        <a:t>、 </a:t>
                      </a:r>
                      <a:r>
                        <a:rPr lang="en-US" altLang="zh-CN" sz="1600" u="none" strike="noStrike" dirty="0" smtClean="0"/>
                        <a:t> </a:t>
                      </a:r>
                      <a:r>
                        <a:rPr lang="en-US" altLang="zh-CN" sz="1600" u="none" strike="noStrike" dirty="0"/>
                        <a:t>-</a:t>
                      </a:r>
                      <a:r>
                        <a:rPr lang="zh-CN" altLang="en-US" sz="1600" u="none" strike="noStrike" dirty="0"/>
                        <a:t>般、不利和危险地段的划分</a:t>
                      </a:r>
                      <a:endParaRPr lang="zh-CN" altLang="en-US" sz="1600" b="0" i="0" u="none" strike="noStrike" dirty="0">
                        <a:solidFill>
                          <a:srgbClr val="000000"/>
                        </a:solidFill>
                        <a:latin typeface="宋体" panose="02010600030101010101" pitchFamily="2" charset="-122"/>
                      </a:endParaRPr>
                    </a:p>
                  </a:txBody>
                  <a:tcPr marL="5603" marR="5603" marT="5603" marB="0" anchor="ctr">
                    <a:solidFill>
                      <a:schemeClr val="bg2"/>
                    </a:solidFill>
                  </a:tcPr>
                </a:tc>
                <a:tc hMerge="1">
                  <a:tcPr/>
                </a:tc>
              </a:tr>
              <a:tr h="338412">
                <a:tc>
                  <a:txBody>
                    <a:bodyPr/>
                    <a:lstStyle/>
                    <a:p>
                      <a:pPr algn="ctr" fontAlgn="ctr"/>
                      <a:r>
                        <a:rPr lang="zh-CN" altLang="en-US" sz="1600" u="none" strike="noStrike" dirty="0"/>
                        <a:t>地段类别</a:t>
                      </a:r>
                      <a:endParaRPr lang="zh-CN" altLang="en-US" sz="1600" b="0" i="0" u="none" strike="noStrike" dirty="0">
                        <a:solidFill>
                          <a:srgbClr val="000000"/>
                        </a:solidFill>
                        <a:latin typeface="宋体" panose="02010600030101010101" pitchFamily="2" charset="-122"/>
                      </a:endParaRPr>
                    </a:p>
                  </a:txBody>
                  <a:tcPr marL="5603" marR="5603" marT="5603" marB="0" anchor="ctr">
                    <a:solidFill>
                      <a:schemeClr val="bg2"/>
                    </a:solidFill>
                  </a:tcPr>
                </a:tc>
                <a:tc>
                  <a:txBody>
                    <a:bodyPr/>
                    <a:lstStyle/>
                    <a:p>
                      <a:pPr algn="ctr" fontAlgn="ctr"/>
                      <a:r>
                        <a:rPr lang="zh-CN" altLang="en-US" sz="1600" u="none" strike="noStrike" dirty="0"/>
                        <a:t>地质、地形、地貌</a:t>
                      </a:r>
                      <a:endParaRPr lang="zh-CN" altLang="en-US" sz="1600" b="0" i="0" u="none" strike="noStrike" dirty="0">
                        <a:solidFill>
                          <a:srgbClr val="000000"/>
                        </a:solidFill>
                        <a:latin typeface="宋体" panose="02010600030101010101" pitchFamily="2" charset="-122"/>
                      </a:endParaRPr>
                    </a:p>
                  </a:txBody>
                  <a:tcPr marL="5603" marR="5603" marT="5603" marB="0" anchor="ctr">
                    <a:solidFill>
                      <a:schemeClr val="bg2"/>
                    </a:solidFill>
                  </a:tcPr>
                </a:tc>
              </a:tr>
              <a:tr h="347373">
                <a:tc>
                  <a:txBody>
                    <a:bodyPr/>
                    <a:lstStyle/>
                    <a:p>
                      <a:pPr algn="ctr" fontAlgn="ctr"/>
                      <a:r>
                        <a:rPr lang="zh-CN" altLang="en-US" sz="1600" u="none" strike="noStrike"/>
                        <a:t>　</a:t>
                      </a:r>
                      <a:endParaRPr lang="zh-CN" altLang="en-US" sz="1600" b="0" i="0" u="none" strike="noStrike">
                        <a:solidFill>
                          <a:srgbClr val="000000"/>
                        </a:solidFill>
                        <a:latin typeface="宋体" panose="02010600030101010101" pitchFamily="2" charset="-122"/>
                      </a:endParaRPr>
                    </a:p>
                  </a:txBody>
                  <a:tcPr marL="5603" marR="5603" marT="5603" marB="0" anchor="ctr">
                    <a:solidFill>
                      <a:schemeClr val="bg2"/>
                    </a:solidFill>
                  </a:tcPr>
                </a:tc>
                <a:tc>
                  <a:txBody>
                    <a:bodyPr/>
                    <a:lstStyle/>
                    <a:p>
                      <a:pPr algn="ctr" fontAlgn="ctr"/>
                      <a:r>
                        <a:rPr lang="zh-CN" altLang="en-US" sz="1600" u="none" strike="noStrike" dirty="0"/>
                        <a:t>稳定基岩，坚硬土，开阔、平坦、密实、均匀的中硬土等</a:t>
                      </a:r>
                      <a:endParaRPr lang="zh-CN" altLang="en-US" sz="1600" b="0" i="0" u="none" strike="noStrike" dirty="0">
                        <a:solidFill>
                          <a:srgbClr val="000000"/>
                        </a:solidFill>
                        <a:latin typeface="宋体" panose="02010600030101010101" pitchFamily="2" charset="-122"/>
                      </a:endParaRPr>
                    </a:p>
                  </a:txBody>
                  <a:tcPr marL="5603" marR="5603" marT="5603" marB="0" anchor="ctr">
                    <a:solidFill>
                      <a:schemeClr val="bg2"/>
                    </a:solidFill>
                  </a:tcPr>
                </a:tc>
              </a:tr>
              <a:tr h="338412">
                <a:tc>
                  <a:txBody>
                    <a:bodyPr/>
                    <a:lstStyle/>
                    <a:p>
                      <a:pPr algn="ctr" fontAlgn="ctr"/>
                      <a:r>
                        <a:rPr lang="zh-CN" altLang="en-US" sz="1600" u="none" strike="noStrike"/>
                        <a:t>一般地段</a:t>
                      </a:r>
                      <a:endParaRPr lang="zh-CN" altLang="en-US" sz="1600" b="0" i="0" u="none" strike="noStrike">
                        <a:solidFill>
                          <a:srgbClr val="000000"/>
                        </a:solidFill>
                        <a:latin typeface="宋体" panose="02010600030101010101" pitchFamily="2" charset="-122"/>
                      </a:endParaRPr>
                    </a:p>
                  </a:txBody>
                  <a:tcPr marL="5603" marR="5603" marT="5603" marB="0" anchor="ctr">
                    <a:solidFill>
                      <a:schemeClr val="bg2"/>
                    </a:solidFill>
                  </a:tcPr>
                </a:tc>
                <a:tc>
                  <a:txBody>
                    <a:bodyPr/>
                    <a:lstStyle/>
                    <a:p>
                      <a:pPr algn="ctr" fontAlgn="ctr"/>
                      <a:r>
                        <a:rPr lang="zh-CN" altLang="en-US" sz="1600" u="none" strike="noStrike" dirty="0"/>
                        <a:t>不属于有利、不利和危险的地段</a:t>
                      </a:r>
                      <a:endParaRPr lang="zh-CN" altLang="en-US" sz="1600" b="0" i="0" u="none" strike="noStrike" dirty="0">
                        <a:solidFill>
                          <a:srgbClr val="000000"/>
                        </a:solidFill>
                        <a:latin typeface="宋体" panose="02010600030101010101" pitchFamily="2" charset="-122"/>
                      </a:endParaRPr>
                    </a:p>
                  </a:txBody>
                  <a:tcPr marL="5603" marR="5603" marT="5603" marB="0" anchor="ctr">
                    <a:solidFill>
                      <a:schemeClr val="bg2"/>
                    </a:solidFill>
                  </a:tcPr>
                </a:tc>
              </a:tr>
              <a:tr h="888294">
                <a:tc>
                  <a:txBody>
                    <a:bodyPr/>
                    <a:lstStyle/>
                    <a:p>
                      <a:pPr algn="ctr" fontAlgn="ctr"/>
                      <a:r>
                        <a:rPr lang="zh-CN" altLang="en-US" sz="1600" u="none" strike="noStrike"/>
                        <a:t>不利地段</a:t>
                      </a:r>
                      <a:endParaRPr lang="zh-CN" altLang="en-US" sz="1600" b="0" i="0" u="none" strike="noStrike">
                        <a:solidFill>
                          <a:srgbClr val="000000"/>
                        </a:solidFill>
                        <a:latin typeface="宋体" panose="02010600030101010101" pitchFamily="2" charset="-122"/>
                      </a:endParaRPr>
                    </a:p>
                  </a:txBody>
                  <a:tcPr marL="5603" marR="5603" marT="5603" marB="0" anchor="ctr">
                    <a:solidFill>
                      <a:schemeClr val="bg2"/>
                    </a:solidFill>
                  </a:tcPr>
                </a:tc>
                <a:tc>
                  <a:txBody>
                    <a:bodyPr/>
                    <a:lstStyle/>
                    <a:p>
                      <a:pPr algn="ctr" fontAlgn="ctr"/>
                      <a:r>
                        <a:rPr lang="zh-CN" altLang="en-US" sz="1600" u="none" strike="noStrike" dirty="0"/>
                        <a:t>软弱土，液化土，条状突出的山嘴，高耸孤立的山丘，陡坡，陡坎，河岸和边坡的边缘，</a:t>
                      </a:r>
                      <a:br>
                        <a:rPr lang="zh-CN" altLang="en-US" sz="1600" u="none" strike="noStrike" dirty="0"/>
                      </a:br>
                      <a:r>
                        <a:rPr lang="zh-CN" altLang="en-US" sz="1600" u="none" strike="noStrike" dirty="0"/>
                        <a:t>平面分布上成因、岩性、状态明显不均匀的土层</a:t>
                      </a:r>
                      <a:r>
                        <a:rPr lang="en-US" altLang="zh-CN" sz="1600" u="none" strike="noStrike" dirty="0"/>
                        <a:t>(</a:t>
                      </a:r>
                      <a:r>
                        <a:rPr lang="zh-CN" altLang="en-US" sz="1600" u="none" strike="noStrike" dirty="0"/>
                        <a:t>含古河道、疏松的断层破碎带、暗埋</a:t>
                      </a:r>
                      <a:br>
                        <a:rPr lang="zh-CN" altLang="en-US" sz="1600" u="none" strike="noStrike" dirty="0"/>
                      </a:br>
                      <a:r>
                        <a:rPr lang="zh-CN" altLang="en-US" sz="1600" u="none" strike="noStrike" dirty="0"/>
                        <a:t>的塘河沟谷和半填半挖地基</a:t>
                      </a:r>
                      <a:r>
                        <a:rPr lang="en-US" altLang="zh-CN" sz="1600" u="none" strike="noStrike" dirty="0"/>
                        <a:t>)</a:t>
                      </a:r>
                      <a:r>
                        <a:rPr lang="zh-CN" altLang="en-US" sz="1600" u="none" strike="noStrike" dirty="0"/>
                        <a:t>，高含水量的可塑黄土，地表存在结构性裂縫等</a:t>
                      </a:r>
                      <a:endParaRPr lang="zh-CN" altLang="en-US" sz="1600" b="0" i="0" u="none" strike="noStrike" dirty="0">
                        <a:solidFill>
                          <a:srgbClr val="000000"/>
                        </a:solidFill>
                        <a:latin typeface="宋体" panose="02010600030101010101" pitchFamily="2" charset="-122"/>
                      </a:endParaRPr>
                    </a:p>
                  </a:txBody>
                  <a:tcPr marL="5603" marR="5603" marT="5603" marB="0" anchor="ctr">
                    <a:solidFill>
                      <a:schemeClr val="bg2"/>
                    </a:solidFill>
                  </a:tcPr>
                </a:tc>
              </a:tr>
              <a:tr h="338412">
                <a:tc>
                  <a:txBody>
                    <a:bodyPr/>
                    <a:lstStyle/>
                    <a:p>
                      <a:pPr algn="ctr" fontAlgn="ctr"/>
                      <a:r>
                        <a:rPr lang="zh-CN" altLang="en-US" sz="1600" kern="1200" baseline="0" dirty="0" smtClean="0"/>
                        <a:t>危险地段</a:t>
                      </a:r>
                      <a:r>
                        <a:rPr lang="zh-CN" altLang="en-US" sz="1600" u="none" strike="noStrike" dirty="0"/>
                        <a:t>　</a:t>
                      </a:r>
                      <a:endParaRPr lang="zh-CN" altLang="en-US" sz="1600" b="0" i="0" u="none" strike="noStrike" dirty="0">
                        <a:solidFill>
                          <a:srgbClr val="000000"/>
                        </a:solidFill>
                        <a:latin typeface="宋体" panose="02010600030101010101" pitchFamily="2" charset="-122"/>
                      </a:endParaRPr>
                    </a:p>
                  </a:txBody>
                  <a:tcPr marL="5603" marR="5603" marT="5603" marB="0" anchor="ctr">
                    <a:solidFill>
                      <a:schemeClr val="bg2"/>
                    </a:solidFill>
                  </a:tcPr>
                </a:tc>
                <a:tc>
                  <a:txBody>
                    <a:bodyPr/>
                    <a:lstStyle/>
                    <a:p>
                      <a:pPr algn="ctr" fontAlgn="ctr"/>
                      <a:r>
                        <a:rPr lang="zh-CN" altLang="en-US" sz="1600" u="none" strike="noStrike" dirty="0"/>
                        <a:t>地震时可能发生滑坡、崩塌、地陷、地裂、泥石流等发展断裂带上可能发生地表错位的部位</a:t>
                      </a:r>
                      <a:endParaRPr lang="zh-CN" altLang="en-US" sz="1600" b="0" i="0" u="none" strike="noStrike" dirty="0">
                        <a:solidFill>
                          <a:srgbClr val="000000"/>
                        </a:solidFill>
                        <a:latin typeface="宋体" panose="02010600030101010101" pitchFamily="2" charset="-122"/>
                      </a:endParaRPr>
                    </a:p>
                  </a:txBody>
                  <a:tcPr marL="5603" marR="5603" marT="5603" marB="0" anchor="ctr">
                    <a:solidFill>
                      <a:schemeClr val="bg2"/>
                    </a:solidFill>
                  </a:tcPr>
                </a:tc>
              </a:tr>
            </a:tbl>
          </a:graphicData>
        </a:graphic>
      </p:graphicFrame>
      <p:sp>
        <p:nvSpPr>
          <p:cNvPr id="12" name="矩形 11"/>
          <p:cNvSpPr/>
          <p:nvPr/>
        </p:nvSpPr>
        <p:spPr>
          <a:xfrm>
            <a:off x="1119116" y="1347294"/>
            <a:ext cx="4817660" cy="584775"/>
          </a:xfrm>
          <a:prstGeom prst="rect">
            <a:avLst/>
          </a:prstGeom>
        </p:spPr>
        <p:txBody>
          <a:bodyPr wrap="square">
            <a:spAutoFit/>
          </a:bodyPr>
          <a:lstStyle/>
          <a:p>
            <a:r>
              <a:rPr lang="zh-CN" altLang="en-US" sz="3200" dirty="0" smtClean="0"/>
              <a:t>（一）建筑场地地段</a:t>
            </a:r>
            <a:endParaRPr lang="zh-CN" altLang="en-US" sz="32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smtClean="0"/>
                <a:t>五、土的力学指标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4" name="矩形 23"/>
          <p:cNvSpPr/>
          <p:nvPr/>
        </p:nvSpPr>
        <p:spPr>
          <a:xfrm>
            <a:off x="1361576" y="1429182"/>
            <a:ext cx="4801314" cy="369332"/>
          </a:xfrm>
          <a:prstGeom prst="rect">
            <a:avLst/>
          </a:prstGeom>
        </p:spPr>
        <p:txBody>
          <a:bodyPr wrap="none">
            <a:spAutoFit/>
          </a:bodyPr>
          <a:lstStyle/>
          <a:p>
            <a:r>
              <a:rPr lang="zh-CN" altLang="en-US" dirty="0" smtClean="0"/>
              <a:t>主应力平面与任意平面间的夹角由下式得出：</a:t>
            </a:r>
            <a:endParaRPr lang="zh-CN" altLang="en-US" dirty="0"/>
          </a:p>
        </p:txBody>
      </p:sp>
      <p:pic>
        <p:nvPicPr>
          <p:cNvPr id="145410" name="Picture 2"/>
          <p:cNvPicPr>
            <a:picLocks noChangeAspect="1" noChangeArrowheads="1"/>
          </p:cNvPicPr>
          <p:nvPr/>
        </p:nvPicPr>
        <p:blipFill>
          <a:blip r:embed="rId1" cstate="print"/>
          <a:srcRect/>
          <a:stretch>
            <a:fillRect/>
          </a:stretch>
        </p:blipFill>
        <p:spPr bwMode="auto">
          <a:xfrm>
            <a:off x="4316957" y="1815152"/>
            <a:ext cx="2824976" cy="957619"/>
          </a:xfrm>
          <a:prstGeom prst="rect">
            <a:avLst/>
          </a:prstGeom>
          <a:noFill/>
          <a:ln w="9525">
            <a:noFill/>
            <a:miter lim="800000"/>
            <a:headEnd/>
            <a:tailEnd/>
          </a:ln>
        </p:spPr>
      </p:pic>
      <p:sp>
        <p:nvSpPr>
          <p:cNvPr id="26" name="矩形 25"/>
          <p:cNvSpPr/>
          <p:nvPr/>
        </p:nvSpPr>
        <p:spPr>
          <a:xfrm>
            <a:off x="1337264" y="2848549"/>
            <a:ext cx="4522392" cy="369332"/>
          </a:xfrm>
          <a:prstGeom prst="rect">
            <a:avLst/>
          </a:prstGeom>
        </p:spPr>
        <p:txBody>
          <a:bodyPr wrap="none">
            <a:spAutoFit/>
          </a:bodyPr>
          <a:lstStyle/>
          <a:p>
            <a:r>
              <a:rPr lang="en-US" altLang="zh-CN" i="1" dirty="0" smtClean="0"/>
              <a:t>α </a:t>
            </a:r>
            <a:r>
              <a:rPr lang="zh-CN" altLang="en-US" i="1" dirty="0" smtClean="0"/>
              <a:t>角的转动方向与莫尔应力圆图上的一致。</a:t>
            </a:r>
            <a:endParaRPr lang="zh-CN" altLang="en-US" dirty="0"/>
          </a:p>
        </p:txBody>
      </p:sp>
      <p:sp>
        <p:nvSpPr>
          <p:cNvPr id="27" name="矩形 26"/>
          <p:cNvSpPr/>
          <p:nvPr/>
        </p:nvSpPr>
        <p:spPr>
          <a:xfrm>
            <a:off x="826911" y="3326221"/>
            <a:ext cx="2840842" cy="369332"/>
          </a:xfrm>
          <a:prstGeom prst="rect">
            <a:avLst/>
          </a:prstGeom>
        </p:spPr>
        <p:txBody>
          <a:bodyPr wrap="none">
            <a:spAutoFit/>
          </a:bodyPr>
          <a:lstStyle/>
          <a:p>
            <a:r>
              <a:rPr lang="zh-CN" altLang="en-US" b="1" dirty="0" smtClean="0"/>
              <a:t>（</a:t>
            </a:r>
            <a:r>
              <a:rPr lang="en-US" altLang="zh-CN" b="1" dirty="0" smtClean="0"/>
              <a:t>2</a:t>
            </a:r>
            <a:r>
              <a:rPr lang="zh-CN" altLang="en-US" b="1" dirty="0" smtClean="0"/>
              <a:t>）土的极限平衡条件。</a:t>
            </a:r>
            <a:endParaRPr lang="zh-CN" altLang="en-US" b="1" dirty="0"/>
          </a:p>
        </p:txBody>
      </p:sp>
      <p:sp>
        <p:nvSpPr>
          <p:cNvPr id="28" name="矩形 27"/>
          <p:cNvSpPr/>
          <p:nvPr/>
        </p:nvSpPr>
        <p:spPr>
          <a:xfrm>
            <a:off x="1096370" y="3772553"/>
            <a:ext cx="6096000" cy="788806"/>
          </a:xfrm>
          <a:prstGeom prst="rect">
            <a:avLst/>
          </a:prstGeom>
        </p:spPr>
        <p:txBody>
          <a:bodyPr>
            <a:spAutoFit/>
          </a:bodyPr>
          <a:lstStyle/>
          <a:p>
            <a:pPr>
              <a:lnSpc>
                <a:spcPct val="150000"/>
              </a:lnSpc>
            </a:pPr>
            <a:r>
              <a:rPr lang="zh-CN" altLang="en-US" sz="1600" dirty="0" smtClean="0"/>
              <a:t>把莫尔应力圆与库仑抗剪强度包线绘于同一坐标系中按其相对位置判别某点所处的应力状态。</a:t>
            </a:r>
            <a:endParaRPr lang="zh-CN" altLang="en-US" sz="1600" dirty="0"/>
          </a:p>
        </p:txBody>
      </p:sp>
      <p:pic>
        <p:nvPicPr>
          <p:cNvPr id="145411" name="Picture 3"/>
          <p:cNvPicPr>
            <a:picLocks noChangeAspect="1" noChangeArrowheads="1"/>
          </p:cNvPicPr>
          <p:nvPr/>
        </p:nvPicPr>
        <p:blipFill>
          <a:blip r:embed="rId2" cstate="print"/>
          <a:srcRect/>
          <a:stretch>
            <a:fillRect/>
          </a:stretch>
        </p:blipFill>
        <p:spPr bwMode="auto">
          <a:xfrm>
            <a:off x="7715816" y="3802037"/>
            <a:ext cx="4034905" cy="2543745"/>
          </a:xfrm>
          <a:prstGeom prst="rect">
            <a:avLst/>
          </a:prstGeom>
          <a:noFill/>
          <a:ln w="9525">
            <a:noFill/>
            <a:miter lim="800000"/>
            <a:headEnd/>
            <a:tailEnd/>
          </a:ln>
        </p:spPr>
      </p:pic>
      <p:sp>
        <p:nvSpPr>
          <p:cNvPr id="33" name="矩形 32"/>
          <p:cNvSpPr/>
          <p:nvPr/>
        </p:nvSpPr>
        <p:spPr>
          <a:xfrm>
            <a:off x="1055425" y="4622645"/>
            <a:ext cx="6437194" cy="338554"/>
          </a:xfrm>
          <a:prstGeom prst="rect">
            <a:avLst/>
          </a:prstGeom>
        </p:spPr>
        <p:txBody>
          <a:bodyPr wrap="square">
            <a:spAutoFit/>
          </a:bodyPr>
          <a:lstStyle/>
          <a:p>
            <a:r>
              <a:rPr lang="zh-CN" altLang="en-US" sz="1600" dirty="0" smtClean="0"/>
              <a:t>①应力圆</a:t>
            </a:r>
            <a:r>
              <a:rPr lang="en-US" altLang="zh-CN" sz="1600" dirty="0" smtClean="0"/>
              <a:t>Ⅰ</a:t>
            </a:r>
            <a:r>
              <a:rPr lang="zh-CN" altLang="en-US" sz="1600" dirty="0" smtClean="0"/>
              <a:t>与强度包线相离，即</a:t>
            </a:r>
            <a:r>
              <a:rPr lang="en-US" altLang="zh-CN" sz="1600" i="1" dirty="0" smtClean="0"/>
              <a:t>τ &lt; </a:t>
            </a:r>
            <a:r>
              <a:rPr lang="en-US" altLang="zh-CN" sz="1600" i="1" dirty="0" err="1" smtClean="0"/>
              <a:t>τf</a:t>
            </a:r>
            <a:r>
              <a:rPr lang="zh-CN" altLang="en-US" sz="1600" i="1" dirty="0" smtClean="0"/>
              <a:t>，该</a:t>
            </a:r>
            <a:r>
              <a:rPr lang="zh-CN" altLang="en-US" sz="1600" dirty="0" smtClean="0"/>
              <a:t>点处于弹性平衡状态。</a:t>
            </a:r>
            <a:endParaRPr lang="zh-CN" altLang="en-US" sz="1600" dirty="0"/>
          </a:p>
        </p:txBody>
      </p:sp>
      <p:sp>
        <p:nvSpPr>
          <p:cNvPr id="34" name="矩形 33"/>
          <p:cNvSpPr/>
          <p:nvPr/>
        </p:nvSpPr>
        <p:spPr>
          <a:xfrm>
            <a:off x="1069074" y="5014500"/>
            <a:ext cx="6437195" cy="788806"/>
          </a:xfrm>
          <a:prstGeom prst="rect">
            <a:avLst/>
          </a:prstGeom>
        </p:spPr>
        <p:txBody>
          <a:bodyPr wrap="square">
            <a:spAutoFit/>
          </a:bodyPr>
          <a:lstStyle/>
          <a:p>
            <a:pPr>
              <a:lnSpc>
                <a:spcPct val="150000"/>
              </a:lnSpc>
            </a:pPr>
            <a:r>
              <a:rPr lang="zh-CN" altLang="en-US" sz="1600" dirty="0" smtClean="0"/>
              <a:t>②应力圆</a:t>
            </a:r>
            <a:r>
              <a:rPr lang="en-US" altLang="zh-CN" sz="1600" dirty="0" smtClean="0"/>
              <a:t>Ⅱ</a:t>
            </a:r>
            <a:r>
              <a:rPr lang="zh-CN" altLang="en-US" sz="1600" dirty="0" smtClean="0"/>
              <a:t>与强度包线在</a:t>
            </a:r>
            <a:r>
              <a:rPr lang="en-US" altLang="zh-CN" sz="1600" i="1" dirty="0" smtClean="0"/>
              <a:t>A </a:t>
            </a:r>
            <a:r>
              <a:rPr lang="zh-CN" altLang="en-US" sz="1600" i="1" dirty="0" smtClean="0"/>
              <a:t>点相切，即</a:t>
            </a:r>
            <a:r>
              <a:rPr lang="en-US" altLang="zh-CN" sz="1600" i="1" dirty="0" smtClean="0"/>
              <a:t>τ = </a:t>
            </a:r>
            <a:r>
              <a:rPr lang="en-US" altLang="zh-CN" sz="1600" i="1" dirty="0" err="1" smtClean="0"/>
              <a:t>τf</a:t>
            </a:r>
            <a:r>
              <a:rPr lang="zh-CN" altLang="en-US" sz="1600" i="1" dirty="0" smtClean="0"/>
              <a:t>，该点处于极限平衡状态；应力圆</a:t>
            </a:r>
            <a:r>
              <a:rPr lang="en-US" altLang="zh-CN" sz="1600" i="1" dirty="0" smtClean="0"/>
              <a:t>Ⅱ</a:t>
            </a:r>
            <a:r>
              <a:rPr lang="zh-CN" altLang="en-US" sz="1600" i="1" dirty="0" smtClean="0"/>
              <a:t>称</a:t>
            </a:r>
            <a:r>
              <a:rPr lang="zh-CN" altLang="en-US" sz="1600" dirty="0" smtClean="0"/>
              <a:t>为极限应力圆。此时，该点处于濒临破坏的极限状态。</a:t>
            </a:r>
            <a:endParaRPr lang="zh-CN" altLang="en-US" sz="1600" dirty="0"/>
          </a:p>
        </p:txBody>
      </p:sp>
      <p:sp>
        <p:nvSpPr>
          <p:cNvPr id="35" name="矩形 34"/>
          <p:cNvSpPr/>
          <p:nvPr/>
        </p:nvSpPr>
        <p:spPr>
          <a:xfrm>
            <a:off x="1055425" y="5930922"/>
            <a:ext cx="6409899" cy="788806"/>
          </a:xfrm>
          <a:prstGeom prst="rect">
            <a:avLst/>
          </a:prstGeom>
        </p:spPr>
        <p:txBody>
          <a:bodyPr wrap="square">
            <a:spAutoFit/>
          </a:bodyPr>
          <a:lstStyle/>
          <a:p>
            <a:pPr>
              <a:lnSpc>
                <a:spcPct val="150000"/>
              </a:lnSpc>
            </a:pPr>
            <a:r>
              <a:rPr lang="zh-CN" altLang="en-US" sz="1600" dirty="0" smtClean="0"/>
              <a:t>③应力圆</a:t>
            </a:r>
            <a:r>
              <a:rPr lang="en-US" altLang="zh-CN" sz="1600" dirty="0" smtClean="0"/>
              <a:t>Ⅲ</a:t>
            </a:r>
            <a:r>
              <a:rPr lang="zh-CN" altLang="en-US" sz="1600" dirty="0" smtClean="0"/>
              <a:t>与强度包线相割，即</a:t>
            </a:r>
            <a:r>
              <a:rPr lang="en-US" altLang="zh-CN" sz="1600" i="1" dirty="0" smtClean="0"/>
              <a:t>τ &gt; </a:t>
            </a:r>
            <a:r>
              <a:rPr lang="en-US" altLang="zh-CN" sz="1600" i="1" dirty="0" err="1" smtClean="0"/>
              <a:t>τf</a:t>
            </a:r>
            <a:r>
              <a:rPr lang="zh-CN" altLang="en-US" sz="1600" i="1" dirty="0" smtClean="0"/>
              <a:t>，该点处于破坏状态。实际不能绘出。</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smtClean="0"/>
                <a:t>五、土的力学指标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9" name="矩形 28"/>
          <p:cNvSpPr/>
          <p:nvPr/>
        </p:nvSpPr>
        <p:spPr>
          <a:xfrm>
            <a:off x="1055427" y="1309890"/>
            <a:ext cx="10531522" cy="1158138"/>
          </a:xfrm>
          <a:prstGeom prst="rect">
            <a:avLst/>
          </a:prstGeom>
        </p:spPr>
        <p:txBody>
          <a:bodyPr wrap="square">
            <a:spAutoFit/>
          </a:bodyPr>
          <a:lstStyle/>
          <a:p>
            <a:pPr>
              <a:lnSpc>
                <a:spcPct val="150000"/>
              </a:lnSpc>
            </a:pPr>
            <a:r>
              <a:rPr lang="zh-CN" altLang="en-US" sz="1600" dirty="0" smtClean="0"/>
              <a:t>莫尔</a:t>
            </a:r>
            <a:r>
              <a:rPr lang="en-US" altLang="zh-CN" sz="1600" dirty="0" smtClean="0"/>
              <a:t>- </a:t>
            </a:r>
            <a:r>
              <a:rPr lang="zh-CN" altLang="en-US" sz="1600" dirty="0" smtClean="0"/>
              <a:t>库仑破坏准则：</a:t>
            </a:r>
            <a:endParaRPr lang="zh-CN" altLang="en-US" sz="1600" dirty="0" smtClean="0"/>
          </a:p>
          <a:p>
            <a:pPr>
              <a:lnSpc>
                <a:spcPct val="150000"/>
              </a:lnSpc>
            </a:pPr>
            <a:r>
              <a:rPr lang="zh-CN" altLang="en-US" sz="1600" dirty="0" smtClean="0"/>
              <a:t>把莫尔应力圆与库仑强度包线相切的应力状态作为土的破坏准则，即莫尔</a:t>
            </a:r>
            <a:r>
              <a:rPr lang="en-US" altLang="zh-CN" sz="1600" dirty="0" smtClean="0"/>
              <a:t>- </a:t>
            </a:r>
            <a:r>
              <a:rPr lang="zh-CN" altLang="en-US" sz="1600" dirty="0" smtClean="0"/>
              <a:t>库仑破坏准则。</a:t>
            </a:r>
            <a:endParaRPr lang="zh-CN" altLang="en-US" sz="1600" dirty="0" smtClean="0"/>
          </a:p>
          <a:p>
            <a:pPr>
              <a:lnSpc>
                <a:spcPct val="150000"/>
              </a:lnSpc>
            </a:pPr>
            <a:r>
              <a:rPr lang="zh-CN" altLang="en-US" sz="1600" dirty="0" smtClean="0"/>
              <a:t>根据土体莫尔</a:t>
            </a:r>
            <a:r>
              <a:rPr lang="en-US" altLang="zh-CN" sz="1600" dirty="0" smtClean="0"/>
              <a:t>- </a:t>
            </a:r>
            <a:r>
              <a:rPr lang="zh-CN" altLang="en-US" sz="1600" dirty="0" smtClean="0"/>
              <a:t>库仑破坏准则，建立某点大、小主应力与抗剪强度指标间的关系。</a:t>
            </a:r>
            <a:endParaRPr lang="zh-CN" altLang="en-US" sz="1600" dirty="0"/>
          </a:p>
        </p:txBody>
      </p:sp>
      <p:pic>
        <p:nvPicPr>
          <p:cNvPr id="146434" name="Picture 2"/>
          <p:cNvPicPr>
            <a:picLocks noChangeAspect="1" noChangeArrowheads="1"/>
          </p:cNvPicPr>
          <p:nvPr/>
        </p:nvPicPr>
        <p:blipFill>
          <a:blip r:embed="rId1" cstate="print"/>
          <a:srcRect/>
          <a:stretch>
            <a:fillRect/>
          </a:stretch>
        </p:blipFill>
        <p:spPr bwMode="auto">
          <a:xfrm>
            <a:off x="2400229" y="2565779"/>
            <a:ext cx="5574822" cy="1742933"/>
          </a:xfrm>
          <a:prstGeom prst="rect">
            <a:avLst/>
          </a:prstGeom>
          <a:noFill/>
          <a:ln w="9525">
            <a:noFill/>
            <a:miter lim="800000"/>
            <a:headEnd/>
            <a:tailEnd/>
          </a:ln>
        </p:spPr>
      </p:pic>
      <p:sp>
        <p:nvSpPr>
          <p:cNvPr id="30" name="矩形 29"/>
          <p:cNvSpPr/>
          <p:nvPr/>
        </p:nvSpPr>
        <p:spPr>
          <a:xfrm>
            <a:off x="1110017" y="4661680"/>
            <a:ext cx="6096000" cy="369332"/>
          </a:xfrm>
          <a:prstGeom prst="rect">
            <a:avLst/>
          </a:prstGeom>
        </p:spPr>
        <p:txBody>
          <a:bodyPr>
            <a:spAutoFit/>
          </a:bodyPr>
          <a:lstStyle/>
          <a:p>
            <a:r>
              <a:rPr lang="zh-CN" altLang="en-US" sz="1600" dirty="0" smtClean="0"/>
              <a:t>此两个公式可以用来判断土体中一点的应力状态</a:t>
            </a:r>
            <a:r>
              <a:rPr lang="zh-CN" altLang="en-US" dirty="0" smtClean="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smtClean="0"/>
                <a:t>五、土的力学指标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1" name="矩形 20"/>
          <p:cNvSpPr/>
          <p:nvPr/>
        </p:nvSpPr>
        <p:spPr>
          <a:xfrm>
            <a:off x="1117855" y="1401886"/>
            <a:ext cx="2258952" cy="369332"/>
          </a:xfrm>
          <a:prstGeom prst="rect">
            <a:avLst/>
          </a:prstGeom>
        </p:spPr>
        <p:txBody>
          <a:bodyPr wrap="none">
            <a:spAutoFit/>
          </a:bodyPr>
          <a:lstStyle/>
          <a:p>
            <a:r>
              <a:rPr lang="en-US" altLang="zh-CN" b="1" dirty="0" smtClean="0"/>
              <a:t>3. </a:t>
            </a:r>
            <a:r>
              <a:rPr lang="zh-CN" altLang="en-US" b="1" dirty="0" smtClean="0"/>
              <a:t>抗剪强度试验方法</a:t>
            </a:r>
            <a:endParaRPr lang="zh-CN" altLang="en-US" b="1" dirty="0"/>
          </a:p>
        </p:txBody>
      </p:sp>
      <p:sp>
        <p:nvSpPr>
          <p:cNvPr id="22" name="矩形 21"/>
          <p:cNvSpPr/>
          <p:nvPr/>
        </p:nvSpPr>
        <p:spPr>
          <a:xfrm>
            <a:off x="1023582" y="1777958"/>
            <a:ext cx="10809026" cy="788806"/>
          </a:xfrm>
          <a:prstGeom prst="rect">
            <a:avLst/>
          </a:prstGeom>
        </p:spPr>
        <p:txBody>
          <a:bodyPr wrap="square">
            <a:spAutoFit/>
          </a:bodyPr>
          <a:lstStyle/>
          <a:p>
            <a:pPr>
              <a:lnSpc>
                <a:spcPct val="150000"/>
              </a:lnSpc>
            </a:pPr>
            <a:r>
              <a:rPr lang="zh-CN" altLang="en-US" sz="1600" dirty="0" smtClean="0"/>
              <a:t>土的抗剪强度指标</a:t>
            </a:r>
            <a:r>
              <a:rPr lang="en-US" altLang="zh-CN" sz="1600" i="1" dirty="0" smtClean="0"/>
              <a:t>c</a:t>
            </a:r>
            <a:r>
              <a:rPr lang="zh-CN" altLang="en-US" sz="1600" i="1" dirty="0" smtClean="0"/>
              <a:t>、</a:t>
            </a:r>
            <a:r>
              <a:rPr lang="en-US" altLang="zh-CN" sz="1600" i="1" dirty="0" smtClean="0"/>
              <a:t>φ </a:t>
            </a:r>
            <a:r>
              <a:rPr lang="zh-CN" altLang="en-US" sz="1600" i="1" dirty="0" smtClean="0"/>
              <a:t>值是土的重要力学指标，</a:t>
            </a:r>
            <a:r>
              <a:rPr lang="zh-CN" altLang="en-US" sz="1600" dirty="0" smtClean="0"/>
              <a:t>在确定地基土的地基力、挡土墙的土压力及验算土坡稳定性等问题时都要用到土的抗剪强度指标。</a:t>
            </a:r>
            <a:endParaRPr lang="zh-CN" altLang="en-US" sz="1600" dirty="0"/>
          </a:p>
        </p:txBody>
      </p:sp>
      <p:sp>
        <p:nvSpPr>
          <p:cNvPr id="23" name="矩形 22"/>
          <p:cNvSpPr/>
          <p:nvPr/>
        </p:nvSpPr>
        <p:spPr>
          <a:xfrm>
            <a:off x="631167" y="4008608"/>
            <a:ext cx="2031325" cy="369332"/>
          </a:xfrm>
          <a:prstGeom prst="rect">
            <a:avLst/>
          </a:prstGeom>
        </p:spPr>
        <p:txBody>
          <a:bodyPr wrap="none">
            <a:spAutoFit/>
          </a:bodyPr>
          <a:lstStyle/>
          <a:p>
            <a:r>
              <a:rPr lang="zh-CN" altLang="en-US" dirty="0" smtClean="0"/>
              <a:t>抗剪强度试验方法</a:t>
            </a:r>
            <a:endParaRPr lang="zh-CN" altLang="en-US" dirty="0"/>
          </a:p>
        </p:txBody>
      </p:sp>
      <p:sp>
        <p:nvSpPr>
          <p:cNvPr id="24" name="左大括号 23"/>
          <p:cNvSpPr/>
          <p:nvPr/>
        </p:nvSpPr>
        <p:spPr>
          <a:xfrm>
            <a:off x="2674960" y="3043451"/>
            <a:ext cx="614149" cy="229282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矩形 24"/>
          <p:cNvSpPr/>
          <p:nvPr/>
        </p:nvSpPr>
        <p:spPr>
          <a:xfrm>
            <a:off x="3400484" y="2903140"/>
            <a:ext cx="1569660" cy="369332"/>
          </a:xfrm>
          <a:prstGeom prst="rect">
            <a:avLst/>
          </a:prstGeom>
        </p:spPr>
        <p:txBody>
          <a:bodyPr wrap="none">
            <a:spAutoFit/>
          </a:bodyPr>
          <a:lstStyle/>
          <a:p>
            <a:r>
              <a:rPr lang="zh-CN" altLang="en-US" dirty="0" smtClean="0"/>
              <a:t>室内土工试验</a:t>
            </a:r>
            <a:endParaRPr lang="zh-CN" altLang="en-US" dirty="0"/>
          </a:p>
        </p:txBody>
      </p:sp>
      <p:sp>
        <p:nvSpPr>
          <p:cNvPr id="26" name="矩形 25"/>
          <p:cNvSpPr/>
          <p:nvPr/>
        </p:nvSpPr>
        <p:spPr>
          <a:xfrm>
            <a:off x="3361899" y="5016522"/>
            <a:ext cx="1837898" cy="369332"/>
          </a:xfrm>
          <a:prstGeom prst="rect">
            <a:avLst/>
          </a:prstGeom>
        </p:spPr>
        <p:txBody>
          <a:bodyPr wrap="square">
            <a:spAutoFit/>
          </a:bodyPr>
          <a:lstStyle/>
          <a:p>
            <a:r>
              <a:rPr lang="zh-CN" altLang="en-US" dirty="0" smtClean="0"/>
              <a:t>现场原位测试</a:t>
            </a:r>
            <a:endParaRPr lang="zh-CN" altLang="en-US" dirty="0"/>
          </a:p>
        </p:txBody>
      </p:sp>
      <p:sp>
        <p:nvSpPr>
          <p:cNvPr id="27" name="矩形 26"/>
          <p:cNvSpPr/>
          <p:nvPr/>
        </p:nvSpPr>
        <p:spPr>
          <a:xfrm>
            <a:off x="5543182" y="2429301"/>
            <a:ext cx="1569660" cy="369332"/>
          </a:xfrm>
          <a:prstGeom prst="rect">
            <a:avLst/>
          </a:prstGeom>
        </p:spPr>
        <p:txBody>
          <a:bodyPr wrap="square">
            <a:spAutoFit/>
          </a:bodyPr>
          <a:lstStyle/>
          <a:p>
            <a:r>
              <a:rPr lang="zh-CN" altLang="en-US" dirty="0" smtClean="0"/>
              <a:t>直接剪切试验</a:t>
            </a:r>
            <a:endParaRPr lang="zh-CN" altLang="en-US" dirty="0"/>
          </a:p>
        </p:txBody>
      </p:sp>
      <p:sp>
        <p:nvSpPr>
          <p:cNvPr id="28" name="左大括号 27"/>
          <p:cNvSpPr/>
          <p:nvPr/>
        </p:nvSpPr>
        <p:spPr>
          <a:xfrm>
            <a:off x="4899546" y="2511188"/>
            <a:ext cx="573206" cy="1214651"/>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矩形 30"/>
          <p:cNvSpPr/>
          <p:nvPr/>
        </p:nvSpPr>
        <p:spPr>
          <a:xfrm>
            <a:off x="5502239" y="3421755"/>
            <a:ext cx="1569660" cy="369332"/>
          </a:xfrm>
          <a:prstGeom prst="rect">
            <a:avLst/>
          </a:prstGeom>
        </p:spPr>
        <p:txBody>
          <a:bodyPr wrap="none">
            <a:spAutoFit/>
          </a:bodyPr>
          <a:lstStyle/>
          <a:p>
            <a:r>
              <a:rPr lang="zh-CN" altLang="en-US" dirty="0" smtClean="0"/>
              <a:t>三轴剪切试验</a:t>
            </a:r>
            <a:endParaRPr lang="zh-CN" altLang="en-US" dirty="0"/>
          </a:p>
        </p:txBody>
      </p:sp>
      <p:sp>
        <p:nvSpPr>
          <p:cNvPr id="32" name="左大括号 31"/>
          <p:cNvSpPr/>
          <p:nvPr/>
        </p:nvSpPr>
        <p:spPr>
          <a:xfrm>
            <a:off x="4913194" y="4230806"/>
            <a:ext cx="627797" cy="195163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矩形 32"/>
          <p:cNvSpPr/>
          <p:nvPr/>
        </p:nvSpPr>
        <p:spPr>
          <a:xfrm>
            <a:off x="5509652" y="4104143"/>
            <a:ext cx="1800493" cy="369332"/>
          </a:xfrm>
          <a:prstGeom prst="rect">
            <a:avLst/>
          </a:prstGeom>
        </p:spPr>
        <p:txBody>
          <a:bodyPr wrap="none">
            <a:spAutoFit/>
          </a:bodyPr>
          <a:lstStyle/>
          <a:p>
            <a:r>
              <a:rPr lang="zh-CN" altLang="en-US" dirty="0" smtClean="0"/>
              <a:t>十字剪切板试验</a:t>
            </a:r>
            <a:endParaRPr lang="zh-CN" altLang="en-US" dirty="0"/>
          </a:p>
        </p:txBody>
      </p:sp>
      <p:sp>
        <p:nvSpPr>
          <p:cNvPr id="34" name="矩形 33"/>
          <p:cNvSpPr/>
          <p:nvPr/>
        </p:nvSpPr>
        <p:spPr>
          <a:xfrm>
            <a:off x="5530713" y="5851056"/>
            <a:ext cx="2031325" cy="369332"/>
          </a:xfrm>
          <a:prstGeom prst="rect">
            <a:avLst/>
          </a:prstGeom>
        </p:spPr>
        <p:txBody>
          <a:bodyPr wrap="none">
            <a:spAutoFit/>
          </a:bodyPr>
          <a:lstStyle/>
          <a:p>
            <a:r>
              <a:rPr lang="zh-CN" altLang="en-US" dirty="0" smtClean="0"/>
              <a:t>大型直接剪切试验</a:t>
            </a:r>
            <a:endParaRPr lang="zh-CN" altLang="en-US" dirty="0"/>
          </a:p>
        </p:txBody>
      </p:sp>
      <p:sp>
        <p:nvSpPr>
          <p:cNvPr id="35" name="左大括号 34"/>
          <p:cNvSpPr/>
          <p:nvPr/>
        </p:nvSpPr>
        <p:spPr>
          <a:xfrm>
            <a:off x="7274257" y="2169994"/>
            <a:ext cx="545910" cy="111911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矩形 35"/>
          <p:cNvSpPr/>
          <p:nvPr/>
        </p:nvSpPr>
        <p:spPr>
          <a:xfrm>
            <a:off x="7854708" y="2070627"/>
            <a:ext cx="877163" cy="369332"/>
          </a:xfrm>
          <a:prstGeom prst="rect">
            <a:avLst/>
          </a:prstGeom>
        </p:spPr>
        <p:txBody>
          <a:bodyPr wrap="none">
            <a:spAutoFit/>
          </a:bodyPr>
          <a:lstStyle/>
          <a:p>
            <a:r>
              <a:rPr lang="zh-CN" altLang="en-US" dirty="0" smtClean="0"/>
              <a:t>①快剪</a:t>
            </a:r>
            <a:endParaRPr lang="zh-CN" altLang="en-US" dirty="0"/>
          </a:p>
        </p:txBody>
      </p:sp>
      <p:sp>
        <p:nvSpPr>
          <p:cNvPr id="37" name="矩形 36"/>
          <p:cNvSpPr/>
          <p:nvPr/>
        </p:nvSpPr>
        <p:spPr>
          <a:xfrm>
            <a:off x="7855887" y="2575593"/>
            <a:ext cx="1338828" cy="369332"/>
          </a:xfrm>
          <a:prstGeom prst="rect">
            <a:avLst/>
          </a:prstGeom>
        </p:spPr>
        <p:txBody>
          <a:bodyPr wrap="none">
            <a:spAutoFit/>
          </a:bodyPr>
          <a:lstStyle/>
          <a:p>
            <a:r>
              <a:rPr lang="zh-CN" altLang="en-US" dirty="0" smtClean="0"/>
              <a:t>②固结快剪</a:t>
            </a:r>
            <a:endParaRPr lang="zh-CN" altLang="en-US" dirty="0"/>
          </a:p>
        </p:txBody>
      </p:sp>
      <p:sp>
        <p:nvSpPr>
          <p:cNvPr id="38" name="矩形 37"/>
          <p:cNvSpPr/>
          <p:nvPr/>
        </p:nvSpPr>
        <p:spPr>
          <a:xfrm>
            <a:off x="7922947" y="3107857"/>
            <a:ext cx="877163" cy="369332"/>
          </a:xfrm>
          <a:prstGeom prst="rect">
            <a:avLst/>
          </a:prstGeom>
        </p:spPr>
        <p:txBody>
          <a:bodyPr wrap="none">
            <a:spAutoFit/>
          </a:bodyPr>
          <a:lstStyle/>
          <a:p>
            <a:r>
              <a:rPr lang="zh-CN" altLang="en-US" dirty="0" smtClean="0"/>
              <a:t>③慢剪</a:t>
            </a:r>
            <a:endParaRPr lang="zh-CN" altLang="en-US" dirty="0"/>
          </a:p>
        </p:txBody>
      </p:sp>
      <p:cxnSp>
        <p:nvCxnSpPr>
          <p:cNvPr id="40" name="直接连接符 39"/>
          <p:cNvCxnSpPr/>
          <p:nvPr/>
        </p:nvCxnSpPr>
        <p:spPr>
          <a:xfrm>
            <a:off x="7192370" y="3630304"/>
            <a:ext cx="2210937"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左大括号 40"/>
          <p:cNvSpPr/>
          <p:nvPr/>
        </p:nvSpPr>
        <p:spPr>
          <a:xfrm>
            <a:off x="9403307" y="2674961"/>
            <a:ext cx="382138" cy="191068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3" name="矩形 42"/>
          <p:cNvSpPr/>
          <p:nvPr/>
        </p:nvSpPr>
        <p:spPr>
          <a:xfrm>
            <a:off x="9658067" y="2628164"/>
            <a:ext cx="2533933" cy="369332"/>
          </a:xfrm>
          <a:prstGeom prst="rect">
            <a:avLst/>
          </a:prstGeom>
        </p:spPr>
        <p:txBody>
          <a:bodyPr wrap="square">
            <a:spAutoFit/>
          </a:bodyPr>
          <a:lstStyle/>
          <a:p>
            <a:r>
              <a:rPr lang="zh-CN" altLang="en-US" dirty="0" smtClean="0"/>
              <a:t>不固结不排水剪试验</a:t>
            </a:r>
            <a:endParaRPr lang="zh-CN" altLang="en-US" dirty="0"/>
          </a:p>
        </p:txBody>
      </p:sp>
      <p:sp>
        <p:nvSpPr>
          <p:cNvPr id="44" name="矩形 43"/>
          <p:cNvSpPr/>
          <p:nvPr/>
        </p:nvSpPr>
        <p:spPr>
          <a:xfrm>
            <a:off x="9747871" y="3203391"/>
            <a:ext cx="2031325" cy="369332"/>
          </a:xfrm>
          <a:prstGeom prst="rect">
            <a:avLst/>
          </a:prstGeom>
        </p:spPr>
        <p:txBody>
          <a:bodyPr wrap="none">
            <a:spAutoFit/>
          </a:bodyPr>
          <a:lstStyle/>
          <a:p>
            <a:r>
              <a:rPr lang="zh-CN" altLang="en-US" dirty="0" smtClean="0"/>
              <a:t>固结不排水剪试验</a:t>
            </a:r>
            <a:endParaRPr lang="zh-CN" altLang="en-US" dirty="0"/>
          </a:p>
        </p:txBody>
      </p:sp>
      <p:sp>
        <p:nvSpPr>
          <p:cNvPr id="45" name="矩形 44"/>
          <p:cNvSpPr/>
          <p:nvPr/>
        </p:nvSpPr>
        <p:spPr>
          <a:xfrm>
            <a:off x="9726810" y="3762949"/>
            <a:ext cx="1800493" cy="369332"/>
          </a:xfrm>
          <a:prstGeom prst="rect">
            <a:avLst/>
          </a:prstGeom>
        </p:spPr>
        <p:txBody>
          <a:bodyPr wrap="none">
            <a:spAutoFit/>
          </a:bodyPr>
          <a:lstStyle/>
          <a:p>
            <a:r>
              <a:rPr lang="zh-CN" altLang="en-US" dirty="0" smtClean="0"/>
              <a:t>固结排水剪试验</a:t>
            </a:r>
            <a:endParaRPr lang="zh-CN" altLang="en-US" dirty="0"/>
          </a:p>
        </p:txBody>
      </p:sp>
      <p:sp>
        <p:nvSpPr>
          <p:cNvPr id="46" name="矩形 45"/>
          <p:cNvSpPr/>
          <p:nvPr/>
        </p:nvSpPr>
        <p:spPr>
          <a:xfrm>
            <a:off x="9738097" y="4322508"/>
            <a:ext cx="1859805" cy="369332"/>
          </a:xfrm>
          <a:prstGeom prst="rect">
            <a:avLst/>
          </a:prstGeom>
        </p:spPr>
        <p:txBody>
          <a:bodyPr wrap="none">
            <a:spAutoFit/>
          </a:bodyPr>
          <a:lstStyle/>
          <a:p>
            <a:r>
              <a:rPr lang="en-US" altLang="zh-CN" dirty="0" smtClean="0"/>
              <a:t>K0 </a:t>
            </a:r>
            <a:r>
              <a:rPr lang="zh-CN" altLang="en-US" dirty="0" smtClean="0"/>
              <a:t>固结三轴试验</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smtClean="0"/>
                <a:t>五、土的力学指标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0" name="矩形 19"/>
          <p:cNvSpPr/>
          <p:nvPr/>
        </p:nvSpPr>
        <p:spPr>
          <a:xfrm>
            <a:off x="1307321" y="1115284"/>
            <a:ext cx="2646878" cy="461665"/>
          </a:xfrm>
          <a:prstGeom prst="rect">
            <a:avLst/>
          </a:prstGeom>
        </p:spPr>
        <p:txBody>
          <a:bodyPr wrap="none">
            <a:spAutoFit/>
          </a:bodyPr>
          <a:lstStyle/>
          <a:p>
            <a:r>
              <a:rPr lang="zh-CN" altLang="en-US" sz="2400" b="1" dirty="0" smtClean="0">
                <a:solidFill>
                  <a:srgbClr val="0070C0"/>
                </a:solidFill>
              </a:rPr>
              <a:t>（三）地基承载力</a:t>
            </a:r>
            <a:endParaRPr lang="zh-CN" altLang="en-US" sz="2400" b="1" dirty="0">
              <a:solidFill>
                <a:srgbClr val="0070C0"/>
              </a:solidFill>
            </a:endParaRPr>
          </a:p>
        </p:txBody>
      </p:sp>
      <p:sp>
        <p:nvSpPr>
          <p:cNvPr id="30" name="矩形 29"/>
          <p:cNvSpPr/>
          <p:nvPr/>
        </p:nvSpPr>
        <p:spPr>
          <a:xfrm>
            <a:off x="1643149" y="2742182"/>
            <a:ext cx="1975221" cy="400110"/>
          </a:xfrm>
          <a:prstGeom prst="rect">
            <a:avLst/>
          </a:prstGeom>
        </p:spPr>
        <p:txBody>
          <a:bodyPr wrap="none">
            <a:spAutoFit/>
          </a:bodyPr>
          <a:lstStyle/>
          <a:p>
            <a:r>
              <a:rPr lang="en-US" altLang="zh-CN" sz="2000" b="1" dirty="0" smtClean="0"/>
              <a:t>1. </a:t>
            </a:r>
            <a:r>
              <a:rPr lang="zh-CN" altLang="en-US" sz="2000" b="1" dirty="0" smtClean="0"/>
              <a:t>现场载荷试验</a:t>
            </a:r>
            <a:endParaRPr lang="zh-CN" altLang="en-US" sz="2000" b="1" dirty="0"/>
          </a:p>
        </p:txBody>
      </p:sp>
      <p:sp>
        <p:nvSpPr>
          <p:cNvPr id="25" name="矩形 24"/>
          <p:cNvSpPr/>
          <p:nvPr/>
        </p:nvSpPr>
        <p:spPr>
          <a:xfrm>
            <a:off x="1737815" y="1534320"/>
            <a:ext cx="10190328" cy="875881"/>
          </a:xfrm>
          <a:prstGeom prst="rect">
            <a:avLst/>
          </a:prstGeom>
        </p:spPr>
        <p:txBody>
          <a:bodyPr wrap="square">
            <a:spAutoFit/>
          </a:bodyPr>
          <a:lstStyle/>
          <a:p>
            <a:pPr>
              <a:lnSpc>
                <a:spcPct val="150000"/>
              </a:lnSpc>
            </a:pPr>
            <a:r>
              <a:rPr lang="zh-CN" altLang="en-US" dirty="0" smtClean="0"/>
              <a:t>         目前确定的地基承载力的方法可由载荷试验或其他原位测试、公式计算，并结合工程实践经验等方法综合确定。</a:t>
            </a:r>
            <a:endParaRPr lang="zh-CN" altLang="en-US" dirty="0"/>
          </a:p>
        </p:txBody>
      </p:sp>
      <p:sp>
        <p:nvSpPr>
          <p:cNvPr id="26" name="矩形 25"/>
          <p:cNvSpPr/>
          <p:nvPr/>
        </p:nvSpPr>
        <p:spPr>
          <a:xfrm>
            <a:off x="4054708" y="3961159"/>
            <a:ext cx="1569660" cy="369332"/>
          </a:xfrm>
          <a:prstGeom prst="rect">
            <a:avLst/>
          </a:prstGeom>
        </p:spPr>
        <p:txBody>
          <a:bodyPr wrap="none">
            <a:spAutoFit/>
          </a:bodyPr>
          <a:lstStyle/>
          <a:p>
            <a:r>
              <a:rPr lang="zh-CN" altLang="en-US" dirty="0" smtClean="0"/>
              <a:t>载荷试验项目</a:t>
            </a:r>
            <a:endParaRPr lang="zh-CN" altLang="en-US" dirty="0"/>
          </a:p>
        </p:txBody>
      </p:sp>
      <p:sp>
        <p:nvSpPr>
          <p:cNvPr id="27" name="矩形 26"/>
          <p:cNvSpPr/>
          <p:nvPr/>
        </p:nvSpPr>
        <p:spPr>
          <a:xfrm>
            <a:off x="6212232" y="3142293"/>
            <a:ext cx="2031325" cy="369332"/>
          </a:xfrm>
          <a:prstGeom prst="rect">
            <a:avLst/>
          </a:prstGeom>
        </p:spPr>
        <p:txBody>
          <a:bodyPr wrap="none">
            <a:spAutoFit/>
          </a:bodyPr>
          <a:lstStyle/>
          <a:p>
            <a:r>
              <a:rPr lang="zh-CN" altLang="en-US" dirty="0" smtClean="0"/>
              <a:t>浅层平板载荷试验</a:t>
            </a:r>
            <a:endParaRPr lang="zh-CN" altLang="en-US" dirty="0"/>
          </a:p>
        </p:txBody>
      </p:sp>
      <p:sp>
        <p:nvSpPr>
          <p:cNvPr id="28" name="左大括号 27"/>
          <p:cNvSpPr/>
          <p:nvPr/>
        </p:nvSpPr>
        <p:spPr>
          <a:xfrm>
            <a:off x="5581066" y="3255308"/>
            <a:ext cx="600501" cy="181515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矩形 28"/>
          <p:cNvSpPr/>
          <p:nvPr/>
        </p:nvSpPr>
        <p:spPr>
          <a:xfrm>
            <a:off x="6198585" y="4780024"/>
            <a:ext cx="2031325" cy="369332"/>
          </a:xfrm>
          <a:prstGeom prst="rect">
            <a:avLst/>
          </a:prstGeom>
        </p:spPr>
        <p:txBody>
          <a:bodyPr wrap="none">
            <a:spAutoFit/>
          </a:bodyPr>
          <a:lstStyle/>
          <a:p>
            <a:r>
              <a:rPr lang="zh-CN" altLang="en-US" dirty="0" smtClean="0"/>
              <a:t>深层平板载荷试验</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smtClean="0"/>
                <a:t>五、土的力学指标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0" name="矩形 29"/>
          <p:cNvSpPr/>
          <p:nvPr/>
        </p:nvSpPr>
        <p:spPr>
          <a:xfrm>
            <a:off x="1614984" y="1180230"/>
            <a:ext cx="2507418" cy="369332"/>
          </a:xfrm>
          <a:prstGeom prst="rect">
            <a:avLst/>
          </a:prstGeom>
        </p:spPr>
        <p:txBody>
          <a:bodyPr wrap="none">
            <a:spAutoFit/>
          </a:bodyPr>
          <a:lstStyle/>
          <a:p>
            <a:r>
              <a:rPr lang="en-US" altLang="zh-CN" b="1" dirty="0" smtClean="0"/>
              <a:t>2. </a:t>
            </a:r>
            <a:r>
              <a:rPr lang="zh-CN" altLang="en-US" b="1" dirty="0" smtClean="0"/>
              <a:t>承载力特征值的确定</a:t>
            </a:r>
            <a:endParaRPr lang="zh-CN" altLang="en-US" b="1" dirty="0"/>
          </a:p>
        </p:txBody>
      </p:sp>
      <p:sp>
        <p:nvSpPr>
          <p:cNvPr id="31" name="矩形 30"/>
          <p:cNvSpPr/>
          <p:nvPr/>
        </p:nvSpPr>
        <p:spPr>
          <a:xfrm>
            <a:off x="1973135" y="1515394"/>
            <a:ext cx="10135738" cy="1671291"/>
          </a:xfrm>
          <a:prstGeom prst="rect">
            <a:avLst/>
          </a:prstGeom>
        </p:spPr>
        <p:txBody>
          <a:bodyPr wrap="square">
            <a:spAutoFit/>
          </a:bodyPr>
          <a:lstStyle/>
          <a:p>
            <a:pPr>
              <a:lnSpc>
                <a:spcPct val="150000"/>
              </a:lnSpc>
            </a:pPr>
            <a:r>
              <a:rPr lang="zh-CN" altLang="en-US" sz="1400" dirty="0" smtClean="0"/>
              <a:t>①当</a:t>
            </a:r>
            <a:r>
              <a:rPr lang="en-US" altLang="zh-CN" sz="1400" i="1" dirty="0" smtClean="0"/>
              <a:t>p - s </a:t>
            </a:r>
            <a:r>
              <a:rPr lang="zh-CN" altLang="en-US" sz="1400" i="1" dirty="0" smtClean="0"/>
              <a:t>曲线上有明显比例界限时，取该比例界限所对应的荷载值。</a:t>
            </a:r>
            <a:endParaRPr lang="zh-CN" altLang="en-US" sz="1400" i="1" dirty="0" smtClean="0"/>
          </a:p>
          <a:p>
            <a:pPr>
              <a:lnSpc>
                <a:spcPct val="150000"/>
              </a:lnSpc>
            </a:pPr>
            <a:r>
              <a:rPr lang="zh-CN" altLang="en-US" sz="1400" dirty="0" smtClean="0"/>
              <a:t>②当极限荷载小于对应比例界限的</a:t>
            </a:r>
            <a:r>
              <a:rPr lang="en-US" altLang="zh-CN" sz="1400" dirty="0" smtClean="0"/>
              <a:t>2 </a:t>
            </a:r>
            <a:r>
              <a:rPr lang="zh-CN" altLang="en-US" sz="1400" dirty="0" smtClean="0"/>
              <a:t>倍时，取极限荷载值的一半。</a:t>
            </a:r>
            <a:endParaRPr lang="zh-CN" altLang="en-US" sz="1400" dirty="0" smtClean="0"/>
          </a:p>
          <a:p>
            <a:pPr>
              <a:lnSpc>
                <a:spcPct val="150000"/>
              </a:lnSpc>
            </a:pPr>
            <a:r>
              <a:rPr lang="zh-CN" altLang="en-US" sz="1400" dirty="0" smtClean="0"/>
              <a:t>③当不能按上述两点确定时，如承压板面积为</a:t>
            </a:r>
            <a:r>
              <a:rPr lang="en-US" altLang="zh-CN" sz="1400" dirty="0" smtClean="0"/>
              <a:t>0.25 </a:t>
            </a:r>
            <a:r>
              <a:rPr lang="zh-CN" altLang="en-US" sz="1400" dirty="0" smtClean="0"/>
              <a:t>～ </a:t>
            </a:r>
            <a:r>
              <a:rPr lang="en-US" altLang="zh-CN" sz="1400" dirty="0" smtClean="0"/>
              <a:t>0.50m2</a:t>
            </a:r>
            <a:r>
              <a:rPr lang="zh-CN" altLang="en-US" sz="1400" dirty="0" smtClean="0"/>
              <a:t>，可取</a:t>
            </a:r>
            <a:r>
              <a:rPr lang="en-US" altLang="zh-CN" sz="1400" i="1" dirty="0" smtClean="0"/>
              <a:t>s/d=0.01 </a:t>
            </a:r>
            <a:r>
              <a:rPr lang="zh-CN" altLang="en-US" sz="1400" i="1" dirty="0" smtClean="0"/>
              <a:t>～ </a:t>
            </a:r>
            <a:r>
              <a:rPr lang="en-US" altLang="zh-CN" sz="1400" i="1" dirty="0" smtClean="0"/>
              <a:t>0.015</a:t>
            </a:r>
            <a:r>
              <a:rPr lang="zh-CN" altLang="en-US" sz="1400" dirty="0" smtClean="0"/>
              <a:t>所对应的荷载，但其值不应大于最大加荷量的一半。同一土层参加统计的试验点不应少于</a:t>
            </a:r>
            <a:r>
              <a:rPr lang="en-US" altLang="zh-CN" sz="1400" dirty="0" smtClean="0"/>
              <a:t>3 </a:t>
            </a:r>
            <a:r>
              <a:rPr lang="zh-CN" altLang="en-US" sz="1400" dirty="0" smtClean="0"/>
              <a:t>点，各试验实测值的极差不得超过其平均值的</a:t>
            </a:r>
            <a:r>
              <a:rPr lang="en-US" altLang="zh-CN" sz="1400" dirty="0" smtClean="0"/>
              <a:t>30%</a:t>
            </a:r>
            <a:r>
              <a:rPr lang="zh-CN" altLang="en-US" sz="1400" dirty="0" smtClean="0"/>
              <a:t>，取此平均值作为该土层的地基承载力特征值。</a:t>
            </a:r>
            <a:endParaRPr lang="zh-CN" altLang="en-US" sz="1400" dirty="0"/>
          </a:p>
        </p:txBody>
      </p:sp>
      <p:sp>
        <p:nvSpPr>
          <p:cNvPr id="32" name="矩形 31"/>
          <p:cNvSpPr/>
          <p:nvPr/>
        </p:nvSpPr>
        <p:spPr>
          <a:xfrm>
            <a:off x="1513640" y="3234386"/>
            <a:ext cx="9344167" cy="369332"/>
          </a:xfrm>
          <a:prstGeom prst="rect">
            <a:avLst/>
          </a:prstGeom>
        </p:spPr>
        <p:txBody>
          <a:bodyPr wrap="square">
            <a:spAutoFit/>
          </a:bodyPr>
          <a:lstStyle/>
          <a:p>
            <a:r>
              <a:rPr lang="en-US" altLang="zh-CN" b="1" dirty="0" smtClean="0"/>
              <a:t>3. </a:t>
            </a:r>
            <a:r>
              <a:rPr lang="zh-CN" altLang="en-US" b="1" dirty="0" smtClean="0"/>
              <a:t>按照</a:t>
            </a:r>
            <a:r>
              <a:rPr lang="en-US" altLang="zh-CN" b="1" dirty="0" smtClean="0"/>
              <a:t>《</a:t>
            </a:r>
            <a:r>
              <a:rPr lang="zh-CN" altLang="en-US" b="1" dirty="0" smtClean="0"/>
              <a:t>建筑地基基础设计规范</a:t>
            </a:r>
            <a:r>
              <a:rPr lang="en-US" altLang="zh-CN" b="1" dirty="0" smtClean="0"/>
              <a:t>》</a:t>
            </a:r>
            <a:r>
              <a:rPr lang="zh-CN" altLang="en-US" b="1" dirty="0" smtClean="0"/>
              <a:t>（</a:t>
            </a:r>
            <a:r>
              <a:rPr lang="en-US" altLang="zh-CN" b="1" dirty="0" smtClean="0"/>
              <a:t>GB 50007—2011</a:t>
            </a:r>
            <a:r>
              <a:rPr lang="zh-CN" altLang="en-US" b="1" dirty="0" smtClean="0"/>
              <a:t>）确定地基承载力特征值</a:t>
            </a:r>
            <a:endParaRPr lang="zh-CN" altLang="en-US" b="1" dirty="0"/>
          </a:p>
        </p:txBody>
      </p:sp>
      <p:sp>
        <p:nvSpPr>
          <p:cNvPr id="33" name="矩形 32"/>
          <p:cNvSpPr/>
          <p:nvPr/>
        </p:nvSpPr>
        <p:spPr>
          <a:xfrm>
            <a:off x="1614984" y="3696450"/>
            <a:ext cx="9903726" cy="788806"/>
          </a:xfrm>
          <a:prstGeom prst="rect">
            <a:avLst/>
          </a:prstGeom>
        </p:spPr>
        <p:txBody>
          <a:bodyPr wrap="square">
            <a:spAutoFit/>
          </a:bodyPr>
          <a:lstStyle/>
          <a:p>
            <a:pPr>
              <a:lnSpc>
                <a:spcPct val="150000"/>
              </a:lnSpc>
            </a:pPr>
            <a:r>
              <a:rPr lang="zh-CN" altLang="en-US" sz="1600" dirty="0" smtClean="0"/>
              <a:t>规范规定：当基础宽度大于</a:t>
            </a:r>
            <a:r>
              <a:rPr lang="en-US" altLang="zh-CN" sz="1600" dirty="0" smtClean="0"/>
              <a:t>3m </a:t>
            </a:r>
            <a:r>
              <a:rPr lang="zh-CN" altLang="en-US" sz="1600" dirty="0" smtClean="0"/>
              <a:t>或埋置深度大于</a:t>
            </a:r>
            <a:r>
              <a:rPr lang="en-US" altLang="zh-CN" sz="1600" dirty="0" smtClean="0"/>
              <a:t>0.5m </a:t>
            </a:r>
            <a:r>
              <a:rPr lang="zh-CN" altLang="en-US" sz="1600" dirty="0" smtClean="0"/>
              <a:t>时，从载荷试验或其他原位测试、经验值等方法确定的地基承载力特征值，尚应按下列修正：</a:t>
            </a:r>
            <a:endParaRPr lang="zh-CN" altLang="en-US" sz="1600" dirty="0"/>
          </a:p>
        </p:txBody>
      </p:sp>
      <p:pic>
        <p:nvPicPr>
          <p:cNvPr id="147458" name="Picture 2"/>
          <p:cNvPicPr>
            <a:picLocks noChangeAspect="1" noChangeArrowheads="1"/>
          </p:cNvPicPr>
          <p:nvPr/>
        </p:nvPicPr>
        <p:blipFill>
          <a:blip r:embed="rId1" cstate="print"/>
          <a:srcRect/>
          <a:stretch>
            <a:fillRect/>
          </a:stretch>
        </p:blipFill>
        <p:spPr bwMode="auto">
          <a:xfrm>
            <a:off x="6713987" y="3988665"/>
            <a:ext cx="5478013" cy="828072"/>
          </a:xfrm>
          <a:prstGeom prst="rect">
            <a:avLst/>
          </a:prstGeom>
          <a:noFill/>
          <a:ln w="9525">
            <a:noFill/>
            <a:miter lim="800000"/>
            <a:headEnd/>
            <a:tailEnd/>
          </a:ln>
        </p:spPr>
      </p:pic>
      <p:sp>
        <p:nvSpPr>
          <p:cNvPr id="34" name="矩形 33"/>
          <p:cNvSpPr/>
          <p:nvPr/>
        </p:nvSpPr>
        <p:spPr>
          <a:xfrm>
            <a:off x="1879918" y="4414534"/>
            <a:ext cx="10167582" cy="2317622"/>
          </a:xfrm>
          <a:prstGeom prst="rect">
            <a:avLst/>
          </a:prstGeom>
        </p:spPr>
        <p:txBody>
          <a:bodyPr wrap="square">
            <a:spAutoFit/>
          </a:bodyPr>
          <a:lstStyle/>
          <a:p>
            <a:pPr>
              <a:lnSpc>
                <a:spcPct val="150000"/>
              </a:lnSpc>
            </a:pPr>
            <a:r>
              <a:rPr lang="zh-CN" altLang="en-US" sz="1400" dirty="0" smtClean="0"/>
              <a:t>式中： </a:t>
            </a:r>
            <a:r>
              <a:rPr lang="en-US" altLang="zh-CN" sz="1400" i="1" dirty="0" err="1" smtClean="0"/>
              <a:t>fa</a:t>
            </a:r>
            <a:r>
              <a:rPr lang="en-US" altLang="zh-CN" sz="1400" i="1" dirty="0" smtClean="0"/>
              <a:t>——</a:t>
            </a:r>
            <a:r>
              <a:rPr lang="zh-CN" altLang="en-US" sz="1400" i="1" dirty="0" smtClean="0"/>
              <a:t>修正后的地基承载力，</a:t>
            </a:r>
            <a:r>
              <a:rPr lang="en-US" altLang="zh-CN" sz="1400" i="1" dirty="0" err="1" smtClean="0"/>
              <a:t>kPa</a:t>
            </a:r>
            <a:r>
              <a:rPr lang="zh-CN" altLang="en-US" sz="1400" i="1" dirty="0" smtClean="0"/>
              <a:t>；</a:t>
            </a:r>
            <a:endParaRPr lang="zh-CN" altLang="en-US" sz="1400" i="1" dirty="0" smtClean="0"/>
          </a:p>
          <a:p>
            <a:pPr>
              <a:lnSpc>
                <a:spcPct val="150000"/>
              </a:lnSpc>
            </a:pPr>
            <a:r>
              <a:rPr lang="en-US" altLang="zh-CN" sz="1400" i="1" dirty="0" smtClean="0"/>
              <a:t>             </a:t>
            </a:r>
            <a:r>
              <a:rPr lang="en-US" altLang="zh-CN" sz="1400" i="1" dirty="0" err="1" smtClean="0"/>
              <a:t>fak</a:t>
            </a:r>
            <a:r>
              <a:rPr lang="en-US" altLang="zh-CN" sz="1400" i="1" dirty="0" smtClean="0"/>
              <a:t>——</a:t>
            </a:r>
            <a:r>
              <a:rPr lang="zh-CN" altLang="en-US" sz="1400" i="1" dirty="0" smtClean="0"/>
              <a:t>地基承载力特征值，</a:t>
            </a:r>
            <a:r>
              <a:rPr lang="en-US" altLang="zh-CN" sz="1400" i="1" dirty="0" err="1" smtClean="0"/>
              <a:t>kPa</a:t>
            </a:r>
            <a:r>
              <a:rPr lang="zh-CN" altLang="en-US" sz="1400" i="1" dirty="0" smtClean="0"/>
              <a:t>；</a:t>
            </a:r>
            <a:endParaRPr lang="zh-CN" altLang="en-US" sz="1400" i="1" dirty="0" smtClean="0"/>
          </a:p>
          <a:p>
            <a:pPr>
              <a:lnSpc>
                <a:spcPct val="150000"/>
              </a:lnSpc>
            </a:pPr>
            <a:r>
              <a:rPr lang="en-US" altLang="zh-CN" sz="1400" i="1" dirty="0" smtClean="0"/>
              <a:t>             </a:t>
            </a:r>
            <a:r>
              <a:rPr lang="en-US" altLang="zh-CN" sz="1400" i="1" dirty="0" err="1" smtClean="0"/>
              <a:t>ηb</a:t>
            </a:r>
            <a:r>
              <a:rPr lang="zh-CN" altLang="en-US" sz="1400" i="1" dirty="0" smtClean="0"/>
              <a:t>、</a:t>
            </a:r>
            <a:r>
              <a:rPr lang="en-US" altLang="zh-CN" sz="1400" i="1" dirty="0" err="1" smtClean="0"/>
              <a:t>ηd</a:t>
            </a:r>
            <a:r>
              <a:rPr lang="en-US" altLang="zh-CN" sz="1400" i="1" dirty="0" smtClean="0"/>
              <a:t>——</a:t>
            </a:r>
            <a:r>
              <a:rPr lang="zh-CN" altLang="en-US" sz="1400" i="1" dirty="0" smtClean="0"/>
              <a:t>基础宽度和埋深的地基承载力修正系数，按基底类别查表</a:t>
            </a:r>
            <a:r>
              <a:rPr lang="en-US" altLang="zh-CN" sz="1400" i="1" dirty="0" smtClean="0"/>
              <a:t>2 - 20</a:t>
            </a:r>
            <a:r>
              <a:rPr lang="zh-CN" altLang="en-US" sz="1400" i="1" dirty="0" smtClean="0"/>
              <a:t>；</a:t>
            </a:r>
            <a:endParaRPr lang="zh-CN" altLang="en-US" sz="1400" i="1" dirty="0" smtClean="0"/>
          </a:p>
          <a:p>
            <a:pPr>
              <a:lnSpc>
                <a:spcPct val="150000"/>
              </a:lnSpc>
            </a:pPr>
            <a:r>
              <a:rPr lang="en-US" altLang="zh-CN" sz="1400" i="1" dirty="0" smtClean="0"/>
              <a:t>             γ——</a:t>
            </a:r>
            <a:r>
              <a:rPr lang="zh-CN" altLang="en-US" sz="1400" i="1" dirty="0" smtClean="0"/>
              <a:t>基础底面以上土的重度，地下水位以下取浮重度，</a:t>
            </a:r>
            <a:r>
              <a:rPr lang="en-US" altLang="zh-CN" sz="1400" i="1" dirty="0" err="1" smtClean="0"/>
              <a:t>kN</a:t>
            </a:r>
            <a:r>
              <a:rPr lang="en-US" altLang="zh-CN" sz="1400" i="1" dirty="0" smtClean="0"/>
              <a:t>/m3</a:t>
            </a:r>
            <a:r>
              <a:rPr lang="zh-CN" altLang="en-US" sz="1400" i="1" dirty="0" smtClean="0"/>
              <a:t>；</a:t>
            </a:r>
            <a:endParaRPr lang="zh-CN" altLang="en-US" sz="1400" i="1" dirty="0" smtClean="0"/>
          </a:p>
          <a:p>
            <a:pPr>
              <a:lnSpc>
                <a:spcPct val="150000"/>
              </a:lnSpc>
            </a:pPr>
            <a:r>
              <a:rPr lang="en-US" altLang="zh-CN" sz="1400" i="1" dirty="0" smtClean="0"/>
              <a:t>             </a:t>
            </a:r>
            <a:r>
              <a:rPr lang="en-US" altLang="zh-CN" sz="1400" i="1" dirty="0" err="1" smtClean="0"/>
              <a:t>γm</a:t>
            </a:r>
            <a:r>
              <a:rPr lang="en-US" altLang="zh-CN" sz="1400" i="1" dirty="0" smtClean="0"/>
              <a:t>——</a:t>
            </a:r>
            <a:r>
              <a:rPr lang="zh-CN" altLang="en-US" sz="1400" i="1" dirty="0" smtClean="0"/>
              <a:t>基础底面以上土的加权平均重度，地下水位以下取浮重度，</a:t>
            </a:r>
            <a:r>
              <a:rPr lang="en-US" altLang="zh-CN" sz="1400" i="1" dirty="0" err="1" smtClean="0"/>
              <a:t>kN</a:t>
            </a:r>
            <a:r>
              <a:rPr lang="en-US" altLang="zh-CN" sz="1400" i="1" dirty="0" smtClean="0"/>
              <a:t>/m3</a:t>
            </a:r>
            <a:r>
              <a:rPr lang="zh-CN" altLang="en-US" sz="1400" i="1" dirty="0" smtClean="0"/>
              <a:t>；</a:t>
            </a:r>
            <a:endParaRPr lang="zh-CN" altLang="en-US" sz="1400" i="1" dirty="0" smtClean="0"/>
          </a:p>
          <a:p>
            <a:pPr>
              <a:lnSpc>
                <a:spcPct val="150000"/>
              </a:lnSpc>
            </a:pPr>
            <a:r>
              <a:rPr lang="en-US" altLang="zh-CN" sz="1400" i="1" dirty="0" smtClean="0"/>
              <a:t>             b——</a:t>
            </a:r>
            <a:r>
              <a:rPr lang="zh-CN" altLang="en-US" sz="1400" i="1" dirty="0" smtClean="0"/>
              <a:t>基础底面宽度，当基宽小于</a:t>
            </a:r>
            <a:r>
              <a:rPr lang="en-US" altLang="zh-CN" sz="1400" i="1" dirty="0" smtClean="0"/>
              <a:t>3m </a:t>
            </a:r>
            <a:r>
              <a:rPr lang="zh-CN" altLang="en-US" sz="1400" i="1" dirty="0" smtClean="0"/>
              <a:t>按</a:t>
            </a:r>
            <a:r>
              <a:rPr lang="en-US" altLang="zh-CN" sz="1400" i="1" dirty="0" smtClean="0"/>
              <a:t>3m </a:t>
            </a:r>
            <a:r>
              <a:rPr lang="zh-CN" altLang="en-US" sz="1400" i="1" dirty="0" smtClean="0"/>
              <a:t>取值，大于</a:t>
            </a:r>
            <a:r>
              <a:rPr lang="en-US" altLang="zh-CN" sz="1400" i="1" dirty="0" smtClean="0"/>
              <a:t>6m </a:t>
            </a:r>
            <a:r>
              <a:rPr lang="zh-CN" altLang="en-US" sz="1400" i="1" dirty="0" smtClean="0"/>
              <a:t>按</a:t>
            </a:r>
            <a:r>
              <a:rPr lang="en-US" altLang="zh-CN" sz="1400" i="1" dirty="0" smtClean="0"/>
              <a:t>6m </a:t>
            </a:r>
            <a:r>
              <a:rPr lang="zh-CN" altLang="en-US" sz="1400" i="1" dirty="0" smtClean="0"/>
              <a:t>取值</a:t>
            </a:r>
            <a:r>
              <a:rPr lang="en-US" altLang="zh-CN" sz="1400" i="1" dirty="0" smtClean="0"/>
              <a:t>m</a:t>
            </a:r>
            <a:r>
              <a:rPr lang="zh-CN" altLang="en-US" sz="1400" i="1" dirty="0" smtClean="0"/>
              <a:t>；</a:t>
            </a:r>
            <a:endParaRPr lang="zh-CN" altLang="en-US" sz="1400" i="1" dirty="0" smtClean="0"/>
          </a:p>
          <a:p>
            <a:pPr>
              <a:lnSpc>
                <a:spcPct val="150000"/>
              </a:lnSpc>
            </a:pPr>
            <a:r>
              <a:rPr lang="en-US" altLang="zh-CN" sz="1400" i="1" dirty="0" smtClean="0"/>
              <a:t>            d——</a:t>
            </a:r>
            <a:r>
              <a:rPr lang="zh-CN" altLang="en-US" sz="1400" i="1" dirty="0" smtClean="0"/>
              <a:t>基础埋深宽度（</a:t>
            </a:r>
            <a:r>
              <a:rPr lang="en-US" altLang="zh-CN" sz="1400" i="1" dirty="0" smtClean="0"/>
              <a:t>m</a:t>
            </a:r>
            <a:r>
              <a:rPr lang="zh-CN" altLang="en-US" sz="1400" i="1" dirty="0" smtClean="0"/>
              <a:t>），一般自室外底面标高算起。</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smtClean="0"/>
                <a:t>五、土的力学指标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0" name="矩形 19"/>
          <p:cNvSpPr/>
          <p:nvPr/>
        </p:nvSpPr>
        <p:spPr>
          <a:xfrm>
            <a:off x="5087751" y="1183523"/>
            <a:ext cx="2339102" cy="461665"/>
          </a:xfrm>
          <a:prstGeom prst="rect">
            <a:avLst/>
          </a:prstGeom>
        </p:spPr>
        <p:txBody>
          <a:bodyPr wrap="none">
            <a:spAutoFit/>
          </a:bodyPr>
          <a:lstStyle/>
          <a:p>
            <a:r>
              <a:rPr lang="zh-CN" altLang="en-US" sz="2400" dirty="0" smtClean="0"/>
              <a:t>承载力修正系数</a:t>
            </a:r>
            <a:endParaRPr lang="zh-CN" altLang="en-US" sz="2400" b="1" dirty="0">
              <a:solidFill>
                <a:srgbClr val="0070C0"/>
              </a:solidFill>
            </a:endParaRPr>
          </a:p>
        </p:txBody>
      </p:sp>
      <p:pic>
        <p:nvPicPr>
          <p:cNvPr id="148482" name="Picture 2"/>
          <p:cNvPicPr>
            <a:picLocks noChangeAspect="1" noChangeArrowheads="1"/>
          </p:cNvPicPr>
          <p:nvPr/>
        </p:nvPicPr>
        <p:blipFill>
          <a:blip r:embed="rId1" cstate="print"/>
          <a:srcRect/>
          <a:stretch>
            <a:fillRect/>
          </a:stretch>
        </p:blipFill>
        <p:spPr bwMode="auto">
          <a:xfrm>
            <a:off x="1302882" y="1589013"/>
            <a:ext cx="10120169" cy="4993117"/>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smtClean="0"/>
                <a:t>五、土的力学指标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8313"/>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0" name="矩形 19"/>
          <p:cNvSpPr/>
          <p:nvPr/>
        </p:nvSpPr>
        <p:spPr>
          <a:xfrm>
            <a:off x="1307321" y="1115284"/>
            <a:ext cx="2646878" cy="461665"/>
          </a:xfrm>
          <a:prstGeom prst="rect">
            <a:avLst/>
          </a:prstGeom>
        </p:spPr>
        <p:txBody>
          <a:bodyPr wrap="none">
            <a:spAutoFit/>
          </a:bodyPr>
          <a:lstStyle/>
          <a:p>
            <a:r>
              <a:rPr lang="zh-CN" altLang="en-US" sz="2400" b="1" dirty="0" smtClean="0">
                <a:solidFill>
                  <a:srgbClr val="0070C0"/>
                </a:solidFill>
              </a:rPr>
              <a:t>（三）地基承载力</a:t>
            </a:r>
            <a:endParaRPr lang="zh-CN" altLang="en-US" sz="2400" b="1" dirty="0">
              <a:solidFill>
                <a:srgbClr val="0070C0"/>
              </a:solidFill>
            </a:endParaRPr>
          </a:p>
        </p:txBody>
      </p:sp>
      <p:sp>
        <p:nvSpPr>
          <p:cNvPr id="30" name="矩形 29"/>
          <p:cNvSpPr/>
          <p:nvPr/>
        </p:nvSpPr>
        <p:spPr>
          <a:xfrm>
            <a:off x="1609174" y="1511068"/>
            <a:ext cx="4796506" cy="400110"/>
          </a:xfrm>
          <a:prstGeom prst="rect">
            <a:avLst/>
          </a:prstGeom>
        </p:spPr>
        <p:txBody>
          <a:bodyPr wrap="none">
            <a:spAutoFit/>
          </a:bodyPr>
          <a:lstStyle/>
          <a:p>
            <a:r>
              <a:rPr lang="en-US" altLang="zh-CN" sz="2000" b="1" dirty="0" smtClean="0"/>
              <a:t>4. </a:t>
            </a:r>
            <a:r>
              <a:rPr lang="zh-CN" altLang="en-US" sz="2000" b="1" dirty="0" smtClean="0"/>
              <a:t>按地基强度理论确定地基承载力特征值</a:t>
            </a:r>
            <a:endParaRPr lang="zh-CN" altLang="en-US" sz="2000" b="1" dirty="0"/>
          </a:p>
        </p:txBody>
      </p:sp>
      <p:sp>
        <p:nvSpPr>
          <p:cNvPr id="25" name="矩形 24"/>
          <p:cNvSpPr/>
          <p:nvPr/>
        </p:nvSpPr>
        <p:spPr>
          <a:xfrm>
            <a:off x="1560393" y="2025639"/>
            <a:ext cx="10149385" cy="788806"/>
          </a:xfrm>
          <a:prstGeom prst="rect">
            <a:avLst/>
          </a:prstGeom>
        </p:spPr>
        <p:txBody>
          <a:bodyPr wrap="square">
            <a:spAutoFit/>
          </a:bodyPr>
          <a:lstStyle/>
          <a:p>
            <a:pPr>
              <a:lnSpc>
                <a:spcPct val="150000"/>
              </a:lnSpc>
            </a:pPr>
            <a:r>
              <a:rPr lang="zh-CN" altLang="en-US" sz="1600" dirty="0" smtClean="0"/>
              <a:t>当偏心距</a:t>
            </a:r>
            <a:r>
              <a:rPr lang="en-US" altLang="zh-CN" sz="1600" dirty="0" smtClean="0"/>
              <a:t>e </a:t>
            </a:r>
            <a:r>
              <a:rPr lang="zh-CN" altLang="en-US" sz="1600" dirty="0" smtClean="0"/>
              <a:t>不大于</a:t>
            </a:r>
            <a:r>
              <a:rPr lang="en-US" altLang="zh-CN" sz="1600" dirty="0" smtClean="0"/>
              <a:t>0.033 </a:t>
            </a:r>
            <a:r>
              <a:rPr lang="zh-CN" altLang="en-US" sz="1600" dirty="0" smtClean="0"/>
              <a:t>倍基础底面宽度时，根据土的抗剪强度指标确定地基承载力特征值可按下式计算，并应满足变形要求：</a:t>
            </a:r>
            <a:endParaRPr lang="zh-CN" altLang="en-US" sz="1600" dirty="0"/>
          </a:p>
        </p:txBody>
      </p:sp>
      <p:pic>
        <p:nvPicPr>
          <p:cNvPr id="149506" name="Picture 2"/>
          <p:cNvPicPr>
            <a:picLocks noChangeAspect="1" noChangeArrowheads="1"/>
          </p:cNvPicPr>
          <p:nvPr/>
        </p:nvPicPr>
        <p:blipFill>
          <a:blip r:embed="rId1" cstate="print"/>
          <a:srcRect/>
          <a:stretch>
            <a:fillRect/>
          </a:stretch>
        </p:blipFill>
        <p:spPr bwMode="auto">
          <a:xfrm>
            <a:off x="3506267" y="2688608"/>
            <a:ext cx="5583142" cy="946964"/>
          </a:xfrm>
          <a:prstGeom prst="rect">
            <a:avLst/>
          </a:prstGeom>
          <a:noFill/>
          <a:ln w="9525">
            <a:noFill/>
            <a:miter lim="800000"/>
            <a:headEnd/>
            <a:tailEnd/>
          </a:ln>
        </p:spPr>
      </p:pic>
      <p:sp>
        <p:nvSpPr>
          <p:cNvPr id="27" name="矩形 26"/>
          <p:cNvSpPr/>
          <p:nvPr/>
        </p:nvSpPr>
        <p:spPr>
          <a:xfrm>
            <a:off x="1683224" y="4189568"/>
            <a:ext cx="9275928" cy="1527469"/>
          </a:xfrm>
          <a:prstGeom prst="rect">
            <a:avLst/>
          </a:prstGeom>
        </p:spPr>
        <p:txBody>
          <a:bodyPr wrap="square">
            <a:spAutoFit/>
          </a:bodyPr>
          <a:lstStyle/>
          <a:p>
            <a:pPr>
              <a:lnSpc>
                <a:spcPct val="150000"/>
              </a:lnSpc>
            </a:pPr>
            <a:r>
              <a:rPr lang="zh-CN" altLang="en-US" sz="1600" dirty="0" smtClean="0"/>
              <a:t>式中： </a:t>
            </a:r>
            <a:r>
              <a:rPr lang="en-US" altLang="zh-CN" sz="1600" i="1" dirty="0" err="1" smtClean="0"/>
              <a:t>fa</a:t>
            </a:r>
            <a:r>
              <a:rPr lang="en-US" altLang="zh-CN" sz="1600" i="1" dirty="0" smtClean="0"/>
              <a:t>——</a:t>
            </a:r>
            <a:r>
              <a:rPr lang="zh-CN" altLang="en-US" sz="1600" i="1" dirty="0" smtClean="0"/>
              <a:t>由土的抗剪强度指标确定的地基承载力特征值，</a:t>
            </a:r>
            <a:r>
              <a:rPr lang="en-US" altLang="zh-CN" sz="1600" i="1" dirty="0" err="1" smtClean="0"/>
              <a:t>kPa</a:t>
            </a:r>
            <a:r>
              <a:rPr lang="zh-CN" altLang="en-US" sz="1600" i="1" dirty="0" smtClean="0"/>
              <a:t>；</a:t>
            </a:r>
            <a:endParaRPr lang="zh-CN" altLang="en-US" sz="1600" i="1" dirty="0" smtClean="0"/>
          </a:p>
          <a:p>
            <a:pPr>
              <a:lnSpc>
                <a:spcPct val="150000"/>
              </a:lnSpc>
            </a:pPr>
            <a:r>
              <a:rPr lang="en-US" altLang="zh-CN" sz="1600" i="1" dirty="0" smtClean="0"/>
              <a:t>             Mb</a:t>
            </a:r>
            <a:r>
              <a:rPr lang="zh-CN" altLang="en-US" sz="1600" i="1" dirty="0" smtClean="0"/>
              <a:t>、</a:t>
            </a:r>
            <a:r>
              <a:rPr lang="en-US" altLang="zh-CN" sz="1600" i="1" dirty="0" err="1" smtClean="0"/>
              <a:t>Md</a:t>
            </a:r>
            <a:r>
              <a:rPr lang="zh-CN" altLang="en-US" sz="1600" i="1" dirty="0" smtClean="0"/>
              <a:t>、</a:t>
            </a:r>
            <a:r>
              <a:rPr lang="en-US" altLang="zh-CN" sz="1600" i="1" dirty="0" smtClean="0"/>
              <a:t>Mc——</a:t>
            </a:r>
            <a:r>
              <a:rPr lang="zh-CN" altLang="en-US" sz="1600" i="1" dirty="0" smtClean="0"/>
              <a:t>承载力系数，按</a:t>
            </a:r>
            <a:r>
              <a:rPr lang="en-US" altLang="zh-CN" sz="1600" i="1" dirty="0" smtClean="0"/>
              <a:t>《</a:t>
            </a:r>
            <a:r>
              <a:rPr lang="zh-CN" altLang="en-US" sz="1600" i="1" dirty="0" smtClean="0"/>
              <a:t>建筑地基基础设计规范</a:t>
            </a:r>
            <a:r>
              <a:rPr lang="en-US" altLang="zh-CN" sz="1600" i="1" dirty="0" smtClean="0"/>
              <a:t>》</a:t>
            </a:r>
            <a:r>
              <a:rPr lang="zh-CN" altLang="en-US" sz="1600" i="1" dirty="0" smtClean="0"/>
              <a:t>（</a:t>
            </a:r>
            <a:r>
              <a:rPr lang="en-US" altLang="zh-CN" sz="1600" i="1" dirty="0" smtClean="0"/>
              <a:t>GB 50007—2011</a:t>
            </a:r>
            <a:r>
              <a:rPr lang="zh-CN" altLang="en-US" sz="1600" i="1" dirty="0" smtClean="0"/>
              <a:t>）</a:t>
            </a:r>
            <a:endParaRPr lang="zh-CN" altLang="en-US" sz="1600" i="1" dirty="0" smtClean="0"/>
          </a:p>
          <a:p>
            <a:pPr>
              <a:lnSpc>
                <a:spcPct val="150000"/>
              </a:lnSpc>
            </a:pPr>
            <a:r>
              <a:rPr lang="zh-CN" altLang="en-US" sz="1600" dirty="0" smtClean="0"/>
              <a:t>            表</a:t>
            </a:r>
            <a:r>
              <a:rPr lang="en-US" altLang="zh-CN" sz="1600" dirty="0" smtClean="0"/>
              <a:t>5.2.5 </a:t>
            </a:r>
            <a:r>
              <a:rPr lang="zh-CN" altLang="en-US" sz="1600" dirty="0" smtClean="0"/>
              <a:t>承载力系数确定；</a:t>
            </a:r>
            <a:endParaRPr lang="zh-CN" altLang="en-US" sz="1600" dirty="0" smtClean="0"/>
          </a:p>
          <a:p>
            <a:pPr>
              <a:lnSpc>
                <a:spcPct val="150000"/>
              </a:lnSpc>
            </a:pPr>
            <a:r>
              <a:rPr lang="en-US" altLang="zh-CN" sz="1600" i="1" dirty="0" smtClean="0"/>
              <a:t>             ck——</a:t>
            </a:r>
            <a:r>
              <a:rPr lang="zh-CN" altLang="en-US" sz="1600" i="1" dirty="0" smtClean="0"/>
              <a:t>基底下一倍短边深度内土的黏聚力标准值，</a:t>
            </a:r>
            <a:r>
              <a:rPr lang="en-US" altLang="zh-CN" sz="1600" i="1" dirty="0" err="1" smtClean="0"/>
              <a:t>kPa</a:t>
            </a:r>
            <a:r>
              <a:rPr lang="zh-CN" altLang="en-US" sz="1600" i="1" dirty="0" smtClean="0"/>
              <a:t>。</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2954655" cy="646331"/>
            </a:xfrm>
            <a:prstGeom prst="rect">
              <a:avLst/>
            </a:prstGeom>
          </p:spPr>
          <p:txBody>
            <a:bodyPr wrap="none">
              <a:spAutoFit/>
            </a:bodyPr>
            <a:lstStyle/>
            <a:p>
              <a:pPr>
                <a:spcAft>
                  <a:spcPts val="0"/>
                </a:spcAft>
                <a:tabLst>
                  <a:tab pos="2222500" algn="l"/>
                  <a:tab pos="3667125" algn="l"/>
                </a:tabLst>
              </a:pPr>
              <a:r>
                <a:rPr lang="en-US" altLang="zh-CN" sz="3600" dirty="0" smtClean="0"/>
                <a:t>【</a:t>
              </a:r>
              <a:r>
                <a:rPr lang="zh-CN" altLang="en-US" sz="3600" dirty="0" smtClean="0"/>
                <a:t>工程案例</a:t>
              </a:r>
              <a:r>
                <a:rPr lang="en-US" altLang="zh-CN" sz="3600" dirty="0" smtClean="0"/>
                <a:t>】</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1" name="矩形 30"/>
          <p:cNvSpPr/>
          <p:nvPr/>
        </p:nvSpPr>
        <p:spPr>
          <a:xfrm>
            <a:off x="1373874" y="1220849"/>
            <a:ext cx="10135738" cy="1158138"/>
          </a:xfrm>
          <a:prstGeom prst="rect">
            <a:avLst/>
          </a:prstGeom>
        </p:spPr>
        <p:txBody>
          <a:bodyPr wrap="square">
            <a:spAutoFit/>
          </a:bodyPr>
          <a:lstStyle/>
          <a:p>
            <a:pPr>
              <a:lnSpc>
                <a:spcPct val="150000"/>
              </a:lnSpc>
            </a:pPr>
            <a:r>
              <a:rPr lang="en-US" altLang="zh-CN" sz="1600" dirty="0" smtClean="0">
                <a:latin typeface="宋体" panose="02010600030101010101" pitchFamily="2" charset="-122"/>
              </a:rPr>
              <a:t>2.</a:t>
            </a:r>
            <a:r>
              <a:rPr lang="zh-CN" altLang="en-US" sz="1600" dirty="0" smtClean="0">
                <a:latin typeface="宋体" panose="02010600030101010101" pitchFamily="2" charset="-122"/>
              </a:rPr>
              <a:t>已知</a:t>
            </a:r>
            <a:r>
              <a:rPr lang="zh-CN" altLang="en-US" sz="1600" dirty="0">
                <a:latin typeface="宋体" panose="02010600030101010101" pitchFamily="2" charset="-122"/>
              </a:rPr>
              <a:t>某基底面面宽</a:t>
            </a:r>
            <a:r>
              <a:rPr lang="en-US" altLang="zh-CN" sz="1600" i="1" dirty="0">
                <a:latin typeface="TimesNewRomanPS-ItalicMT"/>
              </a:rPr>
              <a:t>b </a:t>
            </a:r>
            <a:r>
              <a:rPr lang="en-US" altLang="zh-CN" sz="1600" dirty="0">
                <a:latin typeface="SymbolMT"/>
              </a:rPr>
              <a:t>=</a:t>
            </a:r>
            <a:r>
              <a:rPr lang="en-US" altLang="zh-CN" sz="1600" dirty="0">
                <a:latin typeface="TimesNewRomanPSMT"/>
              </a:rPr>
              <a:t>3m</a:t>
            </a:r>
            <a:r>
              <a:rPr lang="zh-CN" altLang="en-US" sz="1600" dirty="0">
                <a:latin typeface="宋体" panose="02010600030101010101" pitchFamily="2" charset="-122"/>
              </a:rPr>
              <a:t>，埋深</a:t>
            </a:r>
            <a:r>
              <a:rPr lang="en-US" altLang="zh-CN" sz="1600" i="1" dirty="0">
                <a:latin typeface="TimesNewRomanPS-ItalicMT"/>
              </a:rPr>
              <a:t>d </a:t>
            </a:r>
            <a:r>
              <a:rPr lang="en-US" altLang="zh-CN" sz="1600" dirty="0">
                <a:latin typeface="SymbolMT"/>
              </a:rPr>
              <a:t>= </a:t>
            </a:r>
            <a:r>
              <a:rPr lang="en-US" altLang="zh-CN" sz="1600" dirty="0">
                <a:latin typeface="TimesNewRomanPSMT"/>
              </a:rPr>
              <a:t>1.5m</a:t>
            </a:r>
            <a:r>
              <a:rPr lang="zh-CN" altLang="en-US" sz="1600" dirty="0">
                <a:latin typeface="宋体" panose="02010600030101010101" pitchFamily="2" charset="-122"/>
              </a:rPr>
              <a:t>，荷载合理的</a:t>
            </a:r>
            <a:r>
              <a:rPr lang="zh-CN" altLang="en-US" sz="1600" dirty="0" smtClean="0">
                <a:latin typeface="宋体" panose="02010600030101010101" pitchFamily="2" charset="-122"/>
              </a:rPr>
              <a:t>偏心距</a:t>
            </a:r>
            <a:r>
              <a:rPr lang="en-US" altLang="zh-CN" sz="1600" i="1" dirty="0" smtClean="0">
                <a:latin typeface="TimesNewRomanPS-ItalicMT"/>
              </a:rPr>
              <a:t>e </a:t>
            </a:r>
            <a:r>
              <a:rPr lang="en-US" altLang="zh-CN" sz="1600" dirty="0">
                <a:latin typeface="SymbolMT"/>
              </a:rPr>
              <a:t>= </a:t>
            </a:r>
            <a:r>
              <a:rPr lang="en-US" altLang="zh-CN" sz="1600" dirty="0">
                <a:latin typeface="TimesNewRomanPSMT"/>
              </a:rPr>
              <a:t>0.05m</a:t>
            </a:r>
            <a:r>
              <a:rPr lang="zh-CN" altLang="en-US" sz="1600" dirty="0">
                <a:latin typeface="宋体" panose="02010600030101010101" pitchFamily="2" charset="-122"/>
              </a:rPr>
              <a:t>，地基为粉质黏土，内聚力</a:t>
            </a:r>
            <a:r>
              <a:rPr lang="en-US" altLang="zh-CN" sz="1600" i="1" dirty="0" err="1">
                <a:latin typeface="TimesNewRomanPS-ItalicMT"/>
              </a:rPr>
              <a:t>ck</a:t>
            </a:r>
            <a:r>
              <a:rPr lang="en-US" altLang="zh-CN" sz="1600" i="1" dirty="0">
                <a:latin typeface="TimesNewRomanPS-ItalicMT"/>
              </a:rPr>
              <a:t> </a:t>
            </a:r>
            <a:r>
              <a:rPr lang="en-US" altLang="zh-CN" sz="1600" dirty="0">
                <a:latin typeface="SymbolMT"/>
              </a:rPr>
              <a:t>= </a:t>
            </a:r>
            <a:r>
              <a:rPr lang="en-US" altLang="zh-CN" sz="1600" dirty="0">
                <a:latin typeface="TimesNewRomanPSMT"/>
              </a:rPr>
              <a:t>10kPa</a:t>
            </a:r>
            <a:r>
              <a:rPr lang="zh-CN" altLang="en-US" sz="1600" dirty="0">
                <a:latin typeface="宋体" panose="02010600030101010101" pitchFamily="2" charset="-122"/>
              </a:rPr>
              <a:t>，内摩擦角</a:t>
            </a:r>
            <a:r>
              <a:rPr lang="en-US" altLang="zh-CN" sz="1600" dirty="0">
                <a:latin typeface="SymbolMT"/>
              </a:rPr>
              <a:t>φ </a:t>
            </a:r>
            <a:r>
              <a:rPr lang="en-US" altLang="zh-CN" sz="1600" i="1" dirty="0">
                <a:latin typeface="TimesNewRomanPS-ItalicMT"/>
              </a:rPr>
              <a:t>k </a:t>
            </a:r>
            <a:r>
              <a:rPr lang="en-US" altLang="zh-CN" sz="1600" dirty="0">
                <a:latin typeface="SymbolMT"/>
              </a:rPr>
              <a:t>= </a:t>
            </a:r>
            <a:r>
              <a:rPr lang="en-US" altLang="zh-CN" sz="1600" dirty="0">
                <a:latin typeface="TimesNewRomanPSMT"/>
              </a:rPr>
              <a:t>30 °</a:t>
            </a:r>
            <a:r>
              <a:rPr lang="zh-CN" altLang="en-US" sz="1600" dirty="0">
                <a:latin typeface="宋体" panose="02010600030101010101" pitchFamily="2" charset="-122"/>
              </a:rPr>
              <a:t>，地下水位距地表</a:t>
            </a:r>
            <a:r>
              <a:rPr lang="zh-CN" altLang="en-US" sz="1600" dirty="0" smtClean="0">
                <a:latin typeface="宋体" panose="02010600030101010101" pitchFamily="2" charset="-122"/>
              </a:rPr>
              <a:t>为</a:t>
            </a:r>
            <a:r>
              <a:rPr lang="en-US" altLang="zh-CN" sz="1600" dirty="0" smtClean="0">
                <a:latin typeface="TimesNewRomanPSMT"/>
              </a:rPr>
              <a:t>1.0m</a:t>
            </a:r>
            <a:r>
              <a:rPr lang="zh-CN" altLang="en-US" sz="1600" dirty="0">
                <a:latin typeface="宋体" panose="02010600030101010101" pitchFamily="2" charset="-122"/>
              </a:rPr>
              <a:t>，地下水位以上的重度</a:t>
            </a:r>
            <a:r>
              <a:rPr lang="el-GR" altLang="zh-CN" sz="1600" i="1" dirty="0">
                <a:latin typeface="TimesNewRomanPS-ItalicMT"/>
              </a:rPr>
              <a:t>γ </a:t>
            </a:r>
            <a:r>
              <a:rPr lang="el-GR" altLang="zh-CN" sz="1600" dirty="0">
                <a:latin typeface="SymbolMT"/>
              </a:rPr>
              <a:t>=</a:t>
            </a:r>
            <a:r>
              <a:rPr lang="el-GR" altLang="zh-CN" sz="1600" dirty="0">
                <a:latin typeface="TimesNewRomanPSMT"/>
              </a:rPr>
              <a:t>18</a:t>
            </a:r>
            <a:r>
              <a:rPr lang="en-US" altLang="zh-CN" sz="1600" dirty="0" err="1">
                <a:latin typeface="TimesNewRomanPSMT"/>
              </a:rPr>
              <a:t>kN</a:t>
            </a:r>
            <a:r>
              <a:rPr lang="en-US" altLang="zh-CN" sz="1600" dirty="0">
                <a:latin typeface="TimesNewRomanPSMT"/>
              </a:rPr>
              <a:t>/m3</a:t>
            </a:r>
            <a:r>
              <a:rPr lang="zh-CN" altLang="en-US" sz="1600" dirty="0">
                <a:latin typeface="宋体" panose="02010600030101010101" pitchFamily="2" charset="-122"/>
              </a:rPr>
              <a:t>，地下水位以下土的重度</a:t>
            </a:r>
            <a:r>
              <a:rPr lang="el-GR" altLang="zh-CN" sz="1600" i="1" dirty="0">
                <a:latin typeface="TimesNewRomanPS-ItalicMT"/>
              </a:rPr>
              <a:t>γ</a:t>
            </a:r>
            <a:r>
              <a:rPr lang="en-US" altLang="zh-CN" sz="1600" dirty="0">
                <a:latin typeface="TimesNewRomanPSMT"/>
              </a:rPr>
              <a:t>sat </a:t>
            </a:r>
            <a:r>
              <a:rPr lang="en-US" altLang="zh-CN" sz="1600" dirty="0">
                <a:latin typeface="SymbolMT"/>
              </a:rPr>
              <a:t>= </a:t>
            </a:r>
            <a:r>
              <a:rPr lang="en-US" altLang="zh-CN" sz="1600" dirty="0">
                <a:latin typeface="TimesNewRomanPSMT"/>
              </a:rPr>
              <a:t>19.5kN/m3</a:t>
            </a:r>
            <a:r>
              <a:rPr lang="zh-CN" altLang="en-US" sz="1600" dirty="0">
                <a:latin typeface="宋体" panose="02010600030101010101" pitchFamily="2" charset="-122"/>
              </a:rPr>
              <a:t>，试</a:t>
            </a:r>
            <a:r>
              <a:rPr lang="zh-CN" altLang="en-US" sz="1600" dirty="0" smtClean="0">
                <a:latin typeface="宋体" panose="02010600030101010101" pitchFamily="2" charset="-122"/>
              </a:rPr>
              <a:t>确定</a:t>
            </a:r>
            <a:r>
              <a:rPr lang="zh-CN" altLang="en-US" sz="1600" dirty="0">
                <a:latin typeface="宋体" panose="02010600030101010101" pitchFamily="2" charset="-122"/>
              </a:rPr>
              <a:t>该地基土的承载力值。</a:t>
            </a:r>
            <a:endParaRPr lang="zh-CN" altLang="en-US" sz="1600" dirty="0"/>
          </a:p>
        </p:txBody>
      </p:sp>
      <p:sp>
        <p:nvSpPr>
          <p:cNvPr id="7" name="矩形 6"/>
          <p:cNvSpPr/>
          <p:nvPr/>
        </p:nvSpPr>
        <p:spPr>
          <a:xfrm>
            <a:off x="4519537" y="4895119"/>
            <a:ext cx="1107996" cy="369332"/>
          </a:xfrm>
          <a:prstGeom prst="rect">
            <a:avLst/>
          </a:prstGeom>
        </p:spPr>
        <p:txBody>
          <a:bodyPr wrap="none">
            <a:spAutoFit/>
          </a:bodyPr>
          <a:lstStyle/>
          <a:p>
            <a:r>
              <a:rPr lang="zh-CN" altLang="en-US" dirty="0">
                <a:solidFill>
                  <a:srgbClr val="0070C0"/>
                </a:solidFill>
              </a:rPr>
              <a:t>工程案例</a:t>
            </a:r>
            <a:endParaRPr lang="zh-CN" altLang="en-US" dirty="0">
              <a:solidFill>
                <a:srgbClr val="0070C0"/>
              </a:solidFill>
            </a:endParaRPr>
          </a:p>
        </p:txBody>
      </p:sp>
      <p:pic>
        <p:nvPicPr>
          <p:cNvPr id="8" name="图片 7"/>
          <p:cNvPicPr>
            <a:picLocks noChangeAspect="1"/>
          </p:cNvPicPr>
          <p:nvPr/>
        </p:nvPicPr>
        <p:blipFill>
          <a:blip r:embed="rId1"/>
          <a:stretch>
            <a:fillRect/>
          </a:stretch>
        </p:blipFill>
        <p:spPr>
          <a:xfrm>
            <a:off x="2502131" y="2471719"/>
            <a:ext cx="5748337" cy="2423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2954655" cy="646331"/>
            </a:xfrm>
            <a:prstGeom prst="rect">
              <a:avLst/>
            </a:prstGeom>
          </p:spPr>
          <p:txBody>
            <a:bodyPr wrap="none">
              <a:spAutoFit/>
            </a:bodyPr>
            <a:lstStyle/>
            <a:p>
              <a:pPr>
                <a:spcAft>
                  <a:spcPts val="0"/>
                </a:spcAft>
                <a:tabLst>
                  <a:tab pos="2222500" algn="l"/>
                  <a:tab pos="3667125" algn="l"/>
                </a:tabLst>
              </a:pPr>
              <a:r>
                <a:rPr lang="en-US" altLang="zh-CN" sz="3600" dirty="0" smtClean="0"/>
                <a:t>【</a:t>
              </a:r>
              <a:r>
                <a:rPr lang="zh-CN" altLang="en-US" sz="3600" dirty="0" smtClean="0"/>
                <a:t>工程案例</a:t>
              </a:r>
              <a:r>
                <a:rPr lang="en-US" altLang="zh-CN" sz="3600" dirty="0" smtClean="0"/>
                <a:t>】</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4" name="图片 3"/>
          <p:cNvPicPr>
            <a:picLocks noChangeAspect="1"/>
          </p:cNvPicPr>
          <p:nvPr/>
        </p:nvPicPr>
        <p:blipFill>
          <a:blip r:embed="rId1"/>
          <a:stretch>
            <a:fillRect/>
          </a:stretch>
        </p:blipFill>
        <p:spPr>
          <a:xfrm>
            <a:off x="1020195" y="1429790"/>
            <a:ext cx="9271568" cy="365179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2954655" cy="646331"/>
            </a:xfrm>
            <a:prstGeom prst="rect">
              <a:avLst/>
            </a:prstGeom>
          </p:spPr>
          <p:txBody>
            <a:bodyPr wrap="none">
              <a:spAutoFit/>
            </a:bodyPr>
            <a:lstStyle/>
            <a:p>
              <a:pPr>
                <a:spcAft>
                  <a:spcPts val="0"/>
                </a:spcAft>
                <a:tabLst>
                  <a:tab pos="2222500" algn="l"/>
                  <a:tab pos="3667125" algn="l"/>
                </a:tabLst>
              </a:pPr>
              <a:r>
                <a:rPr lang="en-US" altLang="zh-CN" sz="3600" dirty="0" smtClean="0"/>
                <a:t>【</a:t>
              </a:r>
              <a:r>
                <a:rPr lang="zh-CN" altLang="en-US" sz="3600" dirty="0" smtClean="0"/>
                <a:t>工程案例</a:t>
              </a:r>
              <a:r>
                <a:rPr lang="en-US" altLang="zh-CN" sz="3600" dirty="0" smtClean="0"/>
                <a:t>】</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1" name="矩形 30"/>
          <p:cNvSpPr/>
          <p:nvPr/>
        </p:nvSpPr>
        <p:spPr>
          <a:xfrm>
            <a:off x="1373874" y="1220849"/>
            <a:ext cx="10135738" cy="1200329"/>
          </a:xfrm>
          <a:prstGeom prst="rect">
            <a:avLst/>
          </a:prstGeom>
        </p:spPr>
        <p:txBody>
          <a:bodyPr wrap="square">
            <a:spAutoFit/>
          </a:bodyPr>
          <a:lstStyle/>
          <a:p>
            <a:pPr>
              <a:lnSpc>
                <a:spcPct val="150000"/>
              </a:lnSpc>
            </a:pPr>
            <a:r>
              <a:rPr lang="en-US" altLang="zh-CN" sz="1600" dirty="0" smtClean="0">
                <a:latin typeface="宋体" panose="02010600030101010101" pitchFamily="2" charset="-122"/>
              </a:rPr>
              <a:t>1.</a:t>
            </a:r>
            <a:r>
              <a:rPr lang="zh-CN" altLang="en-US" sz="1600" dirty="0" smtClean="0">
                <a:latin typeface="宋体" panose="02010600030101010101" pitchFamily="2" charset="-122"/>
              </a:rPr>
              <a:t>某</a:t>
            </a:r>
            <a:r>
              <a:rPr lang="zh-CN" altLang="en-US" sz="1600" dirty="0">
                <a:latin typeface="宋体" panose="02010600030101010101" pitchFamily="2" charset="-122"/>
              </a:rPr>
              <a:t>土层资料如图</a:t>
            </a:r>
            <a:r>
              <a:rPr lang="en-US" altLang="zh-CN" sz="1600" dirty="0">
                <a:latin typeface="TimesNewRomanPSMT"/>
              </a:rPr>
              <a:t>2 </a:t>
            </a:r>
            <a:r>
              <a:rPr lang="en-US" altLang="zh-CN" sz="1600" dirty="0">
                <a:latin typeface="SymbolMT"/>
              </a:rPr>
              <a:t>- </a:t>
            </a:r>
            <a:r>
              <a:rPr lang="en-US" altLang="zh-CN" sz="1600" dirty="0">
                <a:latin typeface="TimesNewRomanPSMT"/>
              </a:rPr>
              <a:t>23 </a:t>
            </a:r>
            <a:r>
              <a:rPr lang="zh-CN" altLang="en-US" sz="1600" dirty="0">
                <a:latin typeface="宋体" panose="02010600030101010101" pitchFamily="2" charset="-122"/>
              </a:rPr>
              <a:t>所示，建筑物基础为独立基础。已知地基</a:t>
            </a:r>
            <a:endParaRPr lang="zh-CN" altLang="en-US" sz="1600" dirty="0">
              <a:latin typeface="宋体" panose="02010600030101010101" pitchFamily="2" charset="-122"/>
            </a:endParaRPr>
          </a:p>
          <a:p>
            <a:pPr>
              <a:lnSpc>
                <a:spcPct val="150000"/>
              </a:lnSpc>
            </a:pPr>
            <a:r>
              <a:rPr lang="zh-CN" altLang="en-US" sz="1600" dirty="0">
                <a:latin typeface="宋体" panose="02010600030101010101" pitchFamily="2" charset="-122"/>
              </a:rPr>
              <a:t>承载力特征值</a:t>
            </a:r>
            <a:r>
              <a:rPr lang="en-US" altLang="zh-CN" sz="1600" i="1" dirty="0" err="1">
                <a:latin typeface="TimesNewRomanPS-ItalicMT"/>
              </a:rPr>
              <a:t>fak</a:t>
            </a:r>
            <a:r>
              <a:rPr lang="en-US" altLang="zh-CN" sz="1600" i="1" dirty="0">
                <a:latin typeface="TimesNewRomanPS-ItalicMT"/>
              </a:rPr>
              <a:t> </a:t>
            </a:r>
            <a:r>
              <a:rPr lang="en-US" altLang="zh-CN" sz="1600" dirty="0">
                <a:latin typeface="SymbolMT"/>
              </a:rPr>
              <a:t>= </a:t>
            </a:r>
            <a:r>
              <a:rPr lang="en-US" altLang="zh-CN" sz="1600" dirty="0">
                <a:latin typeface="TimesNewRomanPSMT"/>
              </a:rPr>
              <a:t>150 </a:t>
            </a:r>
            <a:r>
              <a:rPr lang="en-US" altLang="zh-CN" sz="1600" dirty="0" err="1">
                <a:latin typeface="TimesNewRomanPSMT"/>
              </a:rPr>
              <a:t>kPa</a:t>
            </a:r>
            <a:r>
              <a:rPr lang="zh-CN" altLang="en-US" sz="1600" dirty="0">
                <a:latin typeface="宋体" panose="02010600030101010101" pitchFamily="2" charset="-122"/>
              </a:rPr>
              <a:t>，试求修正后的地基承载力特征值。</a:t>
            </a:r>
            <a:endParaRPr lang="zh-CN" altLang="en-US" sz="1600" dirty="0">
              <a:latin typeface="宋体" panose="02010600030101010101" pitchFamily="2" charset="-122"/>
            </a:endParaRPr>
          </a:p>
          <a:p>
            <a:pPr>
              <a:lnSpc>
                <a:spcPct val="150000"/>
              </a:lnSpc>
            </a:pPr>
            <a:r>
              <a:rPr lang="zh-CN" altLang="en-US" sz="1600" dirty="0">
                <a:latin typeface="宋体" panose="02010600030101010101" pitchFamily="2" charset="-122"/>
              </a:rPr>
              <a:t>解：（</a:t>
            </a:r>
            <a:r>
              <a:rPr lang="en-US" altLang="zh-CN" sz="1600" dirty="0">
                <a:latin typeface="TimesNewRomanPSMT"/>
              </a:rPr>
              <a:t>1</a:t>
            </a:r>
            <a:r>
              <a:rPr lang="zh-CN" altLang="en-US" sz="1600" dirty="0">
                <a:latin typeface="宋体" panose="02010600030101010101" pitchFamily="2" charset="-122"/>
              </a:rPr>
              <a:t>）基础底面以上土的加权平均重度为</a:t>
            </a:r>
            <a:endParaRPr lang="zh-CN" altLang="en-US" sz="1600" dirty="0"/>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23846" y="2596928"/>
            <a:ext cx="5449060" cy="676369"/>
          </a:xfrm>
          <a:prstGeom prst="rect">
            <a:avLst/>
          </a:prstGeom>
        </p:spPr>
      </p:pic>
      <p:pic>
        <p:nvPicPr>
          <p:cNvPr id="5" name="图片 4"/>
          <p:cNvPicPr>
            <a:picLocks noChangeAspect="1"/>
          </p:cNvPicPr>
          <p:nvPr/>
        </p:nvPicPr>
        <p:blipFill>
          <a:blip r:embed="rId2"/>
          <a:stretch>
            <a:fillRect/>
          </a:stretch>
        </p:blipFill>
        <p:spPr>
          <a:xfrm>
            <a:off x="1323846" y="3639613"/>
            <a:ext cx="6810375" cy="1562100"/>
          </a:xfrm>
          <a:prstGeom prst="rect">
            <a:avLst/>
          </a:prstGeom>
        </p:spPr>
      </p:pic>
      <p:pic>
        <p:nvPicPr>
          <p:cNvPr id="6" name="图片 5"/>
          <p:cNvPicPr>
            <a:picLocks noChangeAspect="1"/>
          </p:cNvPicPr>
          <p:nvPr/>
        </p:nvPicPr>
        <p:blipFill>
          <a:blip r:embed="rId3"/>
          <a:stretch>
            <a:fillRect/>
          </a:stretch>
        </p:blipFill>
        <p:spPr>
          <a:xfrm>
            <a:off x="6303035" y="3318809"/>
            <a:ext cx="5456786" cy="2267256"/>
          </a:xfrm>
          <a:prstGeom prst="rect">
            <a:avLst/>
          </a:prstGeom>
        </p:spPr>
      </p:pic>
      <p:sp>
        <p:nvSpPr>
          <p:cNvPr id="7" name="矩形 6"/>
          <p:cNvSpPr/>
          <p:nvPr/>
        </p:nvSpPr>
        <p:spPr>
          <a:xfrm>
            <a:off x="8675900" y="5820389"/>
            <a:ext cx="1107996" cy="369332"/>
          </a:xfrm>
          <a:prstGeom prst="rect">
            <a:avLst/>
          </a:prstGeom>
        </p:spPr>
        <p:txBody>
          <a:bodyPr wrap="none">
            <a:spAutoFit/>
          </a:bodyPr>
          <a:lstStyle/>
          <a:p>
            <a:r>
              <a:rPr lang="zh-CN" altLang="en-US" dirty="0">
                <a:solidFill>
                  <a:srgbClr val="0070C0"/>
                </a:solidFill>
              </a:rPr>
              <a:t>工程案例</a:t>
            </a:r>
            <a:endParaRPr lang="zh-CN" altLang="en-US" dirty="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18365" y="1164134"/>
            <a:ext cx="11805314" cy="1338828"/>
          </a:xfrm>
          <a:prstGeom prst="rect">
            <a:avLst/>
          </a:prstGeom>
          <a:noFill/>
        </p:spPr>
        <p:txBody>
          <a:bodyPr wrap="square">
            <a:spAutoFit/>
          </a:bodyPr>
          <a:lstStyle/>
          <a:p>
            <a:pPr>
              <a:lnSpc>
                <a:spcPct val="150000"/>
              </a:lnSpc>
            </a:pPr>
            <a:r>
              <a:rPr lang="zh-CN" altLang="en-US" dirty="0" smtClean="0"/>
              <a:t>        场地土对地震波有放大和滤波效应，为了能够反映场地土对地震效应的影响，</a:t>
            </a:r>
            <a:r>
              <a:rPr lang="en-US" altLang="zh-CN" dirty="0" smtClean="0"/>
              <a:t>《</a:t>
            </a:r>
            <a:r>
              <a:rPr lang="zh-CN" altLang="en-US" dirty="0" smtClean="0"/>
              <a:t>建筑抗震设计规范</a:t>
            </a:r>
            <a:r>
              <a:rPr lang="en-US" altLang="zh-CN" dirty="0" smtClean="0"/>
              <a:t>》</a:t>
            </a:r>
            <a:r>
              <a:rPr lang="zh-CN" altLang="en-US" dirty="0" smtClean="0"/>
              <a:t>（</a:t>
            </a:r>
            <a:r>
              <a:rPr lang="en-US" altLang="zh-CN" dirty="0" smtClean="0"/>
              <a:t>GB 50011—2010</a:t>
            </a:r>
            <a:r>
              <a:rPr lang="zh-CN" altLang="en-US" dirty="0" smtClean="0"/>
              <a:t>）根据场地土的剪切波速</a:t>
            </a:r>
            <a:r>
              <a:rPr lang="en-US" altLang="zh-CN" i="1" dirty="0" err="1" smtClean="0"/>
              <a:t>vs</a:t>
            </a:r>
            <a:r>
              <a:rPr lang="zh-CN" altLang="en-US" i="1" dirty="0" smtClean="0"/>
              <a:t>将建筑场地土划分为岩</a:t>
            </a:r>
            <a:r>
              <a:rPr lang="zh-CN" altLang="en-US" dirty="0" smtClean="0"/>
              <a:t>石、坚硬土或软质岩石、中硬土、中软土、软弱土</a:t>
            </a:r>
            <a:r>
              <a:rPr lang="en-US" altLang="zh-CN" dirty="0" smtClean="0"/>
              <a:t>5 </a:t>
            </a:r>
            <a:r>
              <a:rPr lang="zh-CN" altLang="en-US" dirty="0" smtClean="0"/>
              <a:t>类 。</a:t>
            </a:r>
            <a:endParaRPr lang="zh-CN" altLang="zh-CN" dirty="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3877985" cy="646331"/>
            </a:xfrm>
            <a:prstGeom prst="rect">
              <a:avLst/>
            </a:prstGeom>
          </p:spPr>
          <p:txBody>
            <a:bodyPr wrap="none">
              <a:spAutoFit/>
            </a:bodyPr>
            <a:lstStyle/>
            <a:p>
              <a:pPr>
                <a:spcAft>
                  <a:spcPts val="0"/>
                </a:spcAft>
                <a:tabLst>
                  <a:tab pos="2222500" algn="l"/>
                  <a:tab pos="3667125" algn="l"/>
                </a:tabLst>
              </a:pPr>
              <a:r>
                <a:rPr lang="zh-CN" altLang="en-US" sz="3600" dirty="0" smtClean="0"/>
                <a:t>（二）场地土类型</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12" name="表格 11"/>
          <p:cNvGraphicFramePr>
            <a:graphicFrameLocks noGrp="1"/>
          </p:cNvGraphicFramePr>
          <p:nvPr/>
        </p:nvGraphicFramePr>
        <p:xfrm>
          <a:off x="382138" y="2650053"/>
          <a:ext cx="11477765" cy="3290791"/>
        </p:xfrm>
        <a:graphic>
          <a:graphicData uri="http://schemas.openxmlformats.org/drawingml/2006/table">
            <a:tbl>
              <a:tblPr/>
              <a:tblGrid>
                <a:gridCol w="2343838"/>
                <a:gridCol w="6095991"/>
                <a:gridCol w="3037936"/>
              </a:tblGrid>
              <a:tr h="284587">
                <a:tc gridSpan="3">
                  <a:txBody>
                    <a:bodyPr/>
                    <a:lstStyle/>
                    <a:p>
                      <a:pPr algn="ctr" fontAlgn="ctr"/>
                      <a:r>
                        <a:rPr lang="zh-CN" altLang="en-US" sz="2000" b="0" i="0" u="none" strike="noStrike" dirty="0" smtClean="0">
                          <a:solidFill>
                            <a:srgbClr val="000000"/>
                          </a:solidFill>
                          <a:latin typeface="宋体" panose="02010600030101010101" pitchFamily="2" charset="-122"/>
                        </a:rPr>
                        <a:t>土</a:t>
                      </a:r>
                      <a:r>
                        <a:rPr lang="zh-CN" altLang="en-US" sz="2000" b="0" i="0" u="none" strike="noStrike" dirty="0">
                          <a:solidFill>
                            <a:srgbClr val="000000"/>
                          </a:solidFill>
                          <a:latin typeface="宋体" panose="02010600030101010101" pitchFamily="2" charset="-122"/>
                        </a:rPr>
                        <a:t>的类型划分和剪切波速范围</a:t>
                      </a:r>
                      <a:endParaRPr lang="zh-CN" altLang="en-US" sz="2000" b="0" i="0" u="none" strike="noStrike" dirty="0">
                        <a:solidFill>
                          <a:srgbClr val="000000"/>
                        </a:solidFill>
                        <a:latin typeface="宋体" panose="02010600030101010101" pitchFamily="2" charset="-122"/>
                      </a:endParaRPr>
                    </a:p>
                  </a:txBody>
                  <a:tcPr marL="5343" marR="5343" marT="5343"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r>
              <a:tr h="248613">
                <a:tc>
                  <a:txBody>
                    <a:bodyPr/>
                    <a:lstStyle/>
                    <a:p>
                      <a:pPr algn="ctr" fontAlgn="ctr"/>
                      <a:r>
                        <a:rPr lang="zh-CN" altLang="en-US" sz="1600" b="0" i="0" u="none" strike="noStrike" dirty="0">
                          <a:solidFill>
                            <a:srgbClr val="000000"/>
                          </a:solidFill>
                          <a:latin typeface="宋体" panose="02010600030101010101" pitchFamily="2" charset="-122"/>
                        </a:rPr>
                        <a:t>土的类型</a:t>
                      </a:r>
                      <a:endParaRPr lang="zh-CN" altLang="en-US" sz="16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岩土名称和性状</a:t>
                      </a:r>
                      <a:endParaRPr lang="zh-CN" altLang="en-US" sz="16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土层剪切波速范围</a:t>
                      </a:r>
                      <a:r>
                        <a:rPr lang="en-US" altLang="zh-CN" sz="1600" b="0" i="0" u="none" strike="noStrike">
                          <a:solidFill>
                            <a:srgbClr val="000000"/>
                          </a:solidFill>
                          <a:latin typeface="宋体" panose="02010600030101010101" pitchFamily="2" charset="-122"/>
                        </a:rPr>
                        <a:t>(</a:t>
                      </a:r>
                      <a:r>
                        <a:rPr lang="en-US" sz="1600" b="0" i="0" u="none" strike="noStrike">
                          <a:solidFill>
                            <a:srgbClr val="000000"/>
                          </a:solidFill>
                          <a:latin typeface="宋体" panose="02010600030101010101" pitchFamily="2" charset="-122"/>
                        </a:rPr>
                        <a:t>m/s)|</a:t>
                      </a:r>
                      <a:endParaRPr lang="en-US" sz="16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8753">
                <a:tc>
                  <a:txBody>
                    <a:bodyPr/>
                    <a:lstStyle/>
                    <a:p>
                      <a:pPr algn="ctr" fontAlgn="ctr"/>
                      <a:r>
                        <a:rPr lang="zh-CN" altLang="en-US" sz="1600" b="0" i="0" u="none" strike="noStrike">
                          <a:solidFill>
                            <a:srgbClr val="000000"/>
                          </a:solidFill>
                          <a:latin typeface="宋体" panose="02010600030101010101" pitchFamily="2" charset="-122"/>
                        </a:rPr>
                        <a:t>岩石</a:t>
                      </a:r>
                      <a:endParaRPr lang="zh-CN" altLang="en-US" sz="16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坚硬、较硬且完整的岩石</a:t>
                      </a:r>
                      <a:endParaRPr lang="zh-CN" altLang="en-US" sz="16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vs &gt; 800</a:t>
                      </a:r>
                      <a:endParaRPr lang="en-US" sz="16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096">
                <a:tc>
                  <a:txBody>
                    <a:bodyPr/>
                    <a:lstStyle/>
                    <a:p>
                      <a:pPr algn="ctr" fontAlgn="ctr"/>
                      <a:r>
                        <a:rPr lang="zh-CN" altLang="en-US" sz="1600" b="0" i="0" u="none" strike="noStrike">
                          <a:solidFill>
                            <a:srgbClr val="000000"/>
                          </a:solidFill>
                          <a:latin typeface="宋体" panose="02010600030101010101" pitchFamily="2" charset="-122"/>
                        </a:rPr>
                        <a:t>坚硬土或软质岩石</a:t>
                      </a:r>
                      <a:endParaRPr lang="zh-CN" altLang="en-US" sz="16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破碎或较破碎的岩石或软或较软的岩石，密实的碎石土</a:t>
                      </a:r>
                      <a:endParaRPr lang="zh-CN" altLang="en-US" sz="16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800≥vs&gt;500</a:t>
                      </a:r>
                      <a:endParaRPr lang="en-US" sz="16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23583">
                <a:tc>
                  <a:txBody>
                    <a:bodyPr/>
                    <a:lstStyle/>
                    <a:p>
                      <a:pPr algn="ctr" fontAlgn="ctr"/>
                      <a:r>
                        <a:rPr lang="zh-CN" altLang="en-US" sz="1600" b="0" i="0" u="none" strike="noStrike" dirty="0">
                          <a:solidFill>
                            <a:srgbClr val="000000"/>
                          </a:solidFill>
                          <a:latin typeface="宋体" panose="02010600030101010101" pitchFamily="2" charset="-122"/>
                        </a:rPr>
                        <a:t>中硬土</a:t>
                      </a:r>
                      <a:endParaRPr lang="zh-CN" altLang="en-US" sz="16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中密、稍密的碎石土，密实、中密的砾、粗、中砂，</a:t>
                      </a:r>
                      <a:br>
                        <a:rPr lang="zh-CN" altLang="en-US" sz="1600" b="0" i="0" u="none" strike="noStrike" dirty="0">
                          <a:solidFill>
                            <a:srgbClr val="000000"/>
                          </a:solidFill>
                          <a:latin typeface="宋体" panose="02010600030101010101" pitchFamily="2" charset="-122"/>
                        </a:rPr>
                      </a:br>
                      <a:r>
                        <a:rPr lang="en-US" altLang="zh-CN" sz="1600" b="0" i="0" u="none" strike="noStrike" dirty="0" err="1">
                          <a:solidFill>
                            <a:srgbClr val="000000"/>
                          </a:solidFill>
                          <a:latin typeface="宋体" panose="02010600030101010101" pitchFamily="2" charset="-122"/>
                        </a:rPr>
                        <a:t>fak</a:t>
                      </a:r>
                      <a:r>
                        <a:rPr lang="en-US" altLang="zh-CN" sz="1600" b="0" i="0" u="none" strike="noStrike" dirty="0">
                          <a:solidFill>
                            <a:srgbClr val="000000"/>
                          </a:solidFill>
                          <a:latin typeface="宋体" panose="02010600030101010101" pitchFamily="2" charset="-122"/>
                        </a:rPr>
                        <a:t> &gt; 150kPa</a:t>
                      </a:r>
                      <a:r>
                        <a:rPr lang="zh-CN" altLang="en-US" sz="1600" b="0" i="0" u="none" strike="noStrike" dirty="0">
                          <a:solidFill>
                            <a:srgbClr val="000000"/>
                          </a:solidFill>
                          <a:latin typeface="宋体" panose="02010600030101010101" pitchFamily="2" charset="-122"/>
                        </a:rPr>
                        <a:t>的黏性土和粉土，坚硬黄土</a:t>
                      </a:r>
                      <a:endParaRPr lang="zh-CN" altLang="en-US" sz="16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500≥vs &gt; 250</a:t>
                      </a:r>
                      <a:endParaRPr lang="en-US" sz="16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66767">
                <a:tc>
                  <a:txBody>
                    <a:bodyPr/>
                    <a:lstStyle/>
                    <a:p>
                      <a:pPr algn="ctr" fontAlgn="ctr"/>
                      <a:r>
                        <a:rPr lang="zh-CN" altLang="en-US" sz="1600" b="0" i="0" u="none" strike="noStrike">
                          <a:solidFill>
                            <a:srgbClr val="000000"/>
                          </a:solidFill>
                          <a:latin typeface="宋体" panose="02010600030101010101" pitchFamily="2" charset="-122"/>
                        </a:rPr>
                        <a:t>中软土</a:t>
                      </a:r>
                      <a:endParaRPr lang="zh-CN" altLang="en-US" sz="16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稍密的砾、粗、中砂，除松散外的细、粉砂，</a:t>
                      </a:r>
                      <a:br>
                        <a:rPr lang="zh-CN" altLang="en-US" sz="1600" b="0" i="0" u="none" strike="noStrike" dirty="0">
                          <a:solidFill>
                            <a:srgbClr val="000000"/>
                          </a:solidFill>
                          <a:latin typeface="宋体" panose="02010600030101010101" pitchFamily="2" charset="-122"/>
                        </a:rPr>
                      </a:br>
                      <a:r>
                        <a:rPr lang="en-US" sz="1600" b="0" i="0" u="none" strike="noStrike" dirty="0" err="1">
                          <a:solidFill>
                            <a:srgbClr val="000000"/>
                          </a:solidFill>
                          <a:latin typeface="宋体" panose="02010600030101010101" pitchFamily="2" charset="-122"/>
                        </a:rPr>
                        <a:t>fak</a:t>
                      </a:r>
                      <a:r>
                        <a:rPr lang="en-US" sz="1600" b="0" i="0" u="none" strike="noStrike" dirty="0">
                          <a:solidFill>
                            <a:srgbClr val="000000"/>
                          </a:solidFill>
                          <a:latin typeface="宋体" panose="02010600030101010101" pitchFamily="2" charset="-122"/>
                        </a:rPr>
                        <a:t> ≤150kPa</a:t>
                      </a:r>
                      <a:r>
                        <a:rPr lang="zh-CN" altLang="en-US" sz="1600" b="0" i="0" u="none" strike="noStrike" dirty="0">
                          <a:solidFill>
                            <a:srgbClr val="000000"/>
                          </a:solidFill>
                          <a:latin typeface="宋体" panose="02010600030101010101" pitchFamily="2" charset="-122"/>
                        </a:rPr>
                        <a:t>的黏性土和粉土</a:t>
                      </a:r>
                      <a:r>
                        <a:rPr lang="en-US" altLang="zh-CN" sz="1600" b="0" i="0" u="none" strike="noStrike" dirty="0">
                          <a:solidFill>
                            <a:srgbClr val="000000"/>
                          </a:solidFill>
                          <a:latin typeface="宋体" panose="02010600030101010101" pitchFamily="2" charset="-122"/>
                        </a:rPr>
                        <a:t>,</a:t>
                      </a:r>
                      <a:r>
                        <a:rPr lang="en-US" sz="1600" b="0" i="0" u="none" strike="noStrike" dirty="0" err="1">
                          <a:solidFill>
                            <a:srgbClr val="000000"/>
                          </a:solidFill>
                          <a:latin typeface="宋体" panose="02010600030101010101" pitchFamily="2" charset="-122"/>
                        </a:rPr>
                        <a:t>fak</a:t>
                      </a:r>
                      <a:r>
                        <a:rPr lang="en-US" sz="1600" b="0" i="0" u="none" strike="noStrike" dirty="0">
                          <a:solidFill>
                            <a:srgbClr val="000000"/>
                          </a:solidFill>
                          <a:latin typeface="宋体" panose="02010600030101010101" pitchFamily="2" charset="-122"/>
                        </a:rPr>
                        <a:t>&gt;130kPa</a:t>
                      </a:r>
                      <a:r>
                        <a:rPr lang="zh-CN" altLang="en-US" sz="1600" b="0" i="0" u="none" strike="noStrike" dirty="0">
                          <a:solidFill>
                            <a:srgbClr val="000000"/>
                          </a:solidFill>
                          <a:latin typeface="宋体" panose="02010600030101010101" pitchFamily="2" charset="-122"/>
                        </a:rPr>
                        <a:t>的填土，</a:t>
                      </a:r>
                      <a:br>
                        <a:rPr lang="zh-CN" altLang="en-US" sz="1600" b="0" i="0" u="none" strike="noStrike" dirty="0">
                          <a:solidFill>
                            <a:srgbClr val="000000"/>
                          </a:solidFill>
                          <a:latin typeface="宋体" panose="02010600030101010101" pitchFamily="2" charset="-122"/>
                        </a:rPr>
                      </a:br>
                      <a:r>
                        <a:rPr lang="zh-CN" altLang="en-US" sz="1600" b="0" i="0" u="none" strike="noStrike" dirty="0">
                          <a:solidFill>
                            <a:srgbClr val="000000"/>
                          </a:solidFill>
                          <a:latin typeface="宋体" panose="02010600030101010101" pitchFamily="2" charset="-122"/>
                        </a:rPr>
                        <a:t>可塑新黄土</a:t>
                      </a:r>
                      <a:endParaRPr lang="zh-CN" altLang="en-US" sz="16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250≥vs &gt; 150</a:t>
                      </a:r>
                      <a:endParaRPr lang="en-US" sz="16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23583">
                <a:tc>
                  <a:txBody>
                    <a:bodyPr/>
                    <a:lstStyle/>
                    <a:p>
                      <a:pPr algn="ctr" fontAlgn="ctr"/>
                      <a:r>
                        <a:rPr lang="zh-CN" altLang="en-US" sz="1600" b="0" i="0" u="none" strike="noStrike">
                          <a:solidFill>
                            <a:srgbClr val="000000"/>
                          </a:solidFill>
                          <a:latin typeface="宋体" panose="02010600030101010101" pitchFamily="2" charset="-122"/>
                        </a:rPr>
                        <a:t>软弱土</a:t>
                      </a:r>
                      <a:endParaRPr lang="zh-CN" altLang="en-US" sz="16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淤泥和淤泥质土，松散的砂，新近沉积的黏性土和</a:t>
                      </a:r>
                      <a:br>
                        <a:rPr lang="zh-CN" altLang="en-US" sz="1600" b="0" i="0" u="none" strike="noStrike">
                          <a:solidFill>
                            <a:srgbClr val="000000"/>
                          </a:solidFill>
                          <a:latin typeface="宋体" panose="02010600030101010101" pitchFamily="2" charset="-122"/>
                        </a:rPr>
                      </a:br>
                      <a:r>
                        <a:rPr lang="zh-CN" altLang="en-US" sz="1600" b="0" i="0" u="none" strike="noStrike">
                          <a:solidFill>
                            <a:srgbClr val="000000"/>
                          </a:solidFill>
                          <a:latin typeface="宋体" panose="02010600030101010101" pitchFamily="2" charset="-122"/>
                        </a:rPr>
                        <a:t>粉土，</a:t>
                      </a:r>
                      <a:r>
                        <a:rPr lang="en-US" altLang="zh-CN" sz="1600" b="0" i="0" u="none" strike="noStrike">
                          <a:solidFill>
                            <a:srgbClr val="000000"/>
                          </a:solidFill>
                          <a:latin typeface="宋体" panose="02010600030101010101" pitchFamily="2" charset="-122"/>
                        </a:rPr>
                        <a:t>fak ≤130kPa</a:t>
                      </a:r>
                      <a:r>
                        <a:rPr lang="zh-CN" altLang="en-US" sz="1600" b="0" i="0" u="none" strike="noStrike">
                          <a:solidFill>
                            <a:srgbClr val="000000"/>
                          </a:solidFill>
                          <a:latin typeface="宋体" panose="02010600030101010101" pitchFamily="2" charset="-122"/>
                        </a:rPr>
                        <a:t>的填土，流塑黄土</a:t>
                      </a:r>
                      <a:endParaRPr lang="zh-CN" altLang="en-US" sz="16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vs ≤150</a:t>
                      </a:r>
                      <a:endParaRPr lang="en-US" sz="16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4587">
                <a:tc gridSpan="3">
                  <a:txBody>
                    <a:bodyPr/>
                    <a:lstStyle/>
                    <a:p>
                      <a:pPr algn="ctr" fontAlgn="ctr"/>
                      <a:r>
                        <a:rPr lang="zh-CN" altLang="en-US" sz="1600" b="0" i="0" u="none" strike="noStrike" dirty="0">
                          <a:solidFill>
                            <a:srgbClr val="000000"/>
                          </a:solidFill>
                          <a:latin typeface="宋体" panose="02010600030101010101" pitchFamily="2" charset="-122"/>
                        </a:rPr>
                        <a:t>注</a:t>
                      </a:r>
                      <a:r>
                        <a:rPr lang="en-US" altLang="zh-CN" sz="1600" b="0" i="0" u="none" strike="noStrike" dirty="0">
                          <a:solidFill>
                            <a:srgbClr val="000000"/>
                          </a:solidFill>
                          <a:latin typeface="宋体" panose="02010600030101010101" pitchFamily="2" charset="-122"/>
                        </a:rPr>
                        <a:t>: </a:t>
                      </a:r>
                      <a:r>
                        <a:rPr lang="en-US" altLang="zh-CN" sz="1600" b="0" i="0" u="none" strike="noStrike" dirty="0" err="1">
                          <a:solidFill>
                            <a:srgbClr val="000000"/>
                          </a:solidFill>
                          <a:latin typeface="宋体" panose="02010600030101010101" pitchFamily="2" charset="-122"/>
                        </a:rPr>
                        <a:t>fak</a:t>
                      </a:r>
                      <a:r>
                        <a:rPr lang="zh-CN" altLang="en-US" sz="1600" b="0" i="0" u="none" strike="noStrike" dirty="0">
                          <a:solidFill>
                            <a:srgbClr val="000000"/>
                          </a:solidFill>
                          <a:latin typeface="宋体" panose="02010600030101010101" pitchFamily="2" charset="-122"/>
                        </a:rPr>
                        <a:t>为由载荷试验等方法得到的地基承载力特征值</a:t>
                      </a:r>
                      <a:r>
                        <a:rPr lang="en-US" altLang="zh-CN" sz="1600" b="0" i="0" u="none" strike="noStrike" dirty="0">
                          <a:solidFill>
                            <a:srgbClr val="000000"/>
                          </a:solidFill>
                          <a:latin typeface="宋体" panose="02010600030101010101" pitchFamily="2" charset="-122"/>
                        </a:rPr>
                        <a:t>( </a:t>
                      </a:r>
                      <a:r>
                        <a:rPr lang="en-US" altLang="zh-CN" sz="1600" b="0" i="0" u="none" strike="noStrike" dirty="0" err="1">
                          <a:solidFill>
                            <a:srgbClr val="000000"/>
                          </a:solidFill>
                          <a:latin typeface="宋体" panose="02010600030101010101" pitchFamily="2" charset="-122"/>
                        </a:rPr>
                        <a:t>kPa</a:t>
                      </a:r>
                      <a:r>
                        <a:rPr lang="en-US" altLang="zh-CN" sz="1600" b="0" i="0" u="none" strike="noStrike" dirty="0">
                          <a:solidFill>
                            <a:srgbClr val="000000"/>
                          </a:solidFill>
                          <a:latin typeface="宋体" panose="02010600030101010101" pitchFamily="2" charset="-122"/>
                        </a:rPr>
                        <a:t>)</a:t>
                      </a:r>
                      <a:r>
                        <a:rPr lang="zh-CN" altLang="en-US" sz="1600" b="0" i="0" u="none" strike="noStrike" dirty="0">
                          <a:solidFill>
                            <a:srgbClr val="000000"/>
                          </a:solidFill>
                          <a:latin typeface="宋体" panose="02010600030101010101" pitchFamily="2" charset="-122"/>
                        </a:rPr>
                        <a:t>）； </a:t>
                      </a:r>
                      <a:r>
                        <a:rPr lang="en-US" altLang="zh-CN" sz="1600" b="0" i="0" u="none" strike="noStrike" dirty="0" err="1">
                          <a:solidFill>
                            <a:srgbClr val="000000"/>
                          </a:solidFill>
                          <a:latin typeface="宋体" panose="02010600030101010101" pitchFamily="2" charset="-122"/>
                        </a:rPr>
                        <a:t>vs</a:t>
                      </a:r>
                      <a:r>
                        <a:rPr lang="zh-CN" altLang="en-US" sz="1600" b="0" i="0" u="none" strike="noStrike" dirty="0">
                          <a:solidFill>
                            <a:srgbClr val="000000"/>
                          </a:solidFill>
                          <a:latin typeface="宋体" panose="02010600030101010101" pitchFamily="2" charset="-122"/>
                        </a:rPr>
                        <a:t>为岩 土剪切波速。</a:t>
                      </a:r>
                      <a:endParaRPr lang="zh-CN" altLang="en-US" sz="1600" b="0" i="0" u="none" strike="noStrike" dirty="0">
                        <a:solidFill>
                          <a:srgbClr val="000000"/>
                        </a:solidFill>
                        <a:latin typeface="宋体" panose="02010600030101010101" pitchFamily="2" charset="-122"/>
                      </a:endParaRPr>
                    </a:p>
                  </a:txBody>
                  <a:tcPr marL="5343" marR="5343" marT="5343" marB="0" anchor="ctr">
                    <a:lnL>
                      <a:noFill/>
                    </a:lnL>
                    <a:lnR>
                      <a:noFill/>
                    </a:lnR>
                    <a:lnT w="6350" cap="flat" cmpd="sng" algn="ctr">
                      <a:solidFill>
                        <a:srgbClr val="000000"/>
                      </a:solidFill>
                      <a:prstDash val="solid"/>
                      <a:round/>
                      <a:headEnd type="none" w="med" len="med"/>
                      <a:tailEnd type="none" w="med" len="med"/>
                    </a:lnT>
                    <a:lnB>
                      <a:noFill/>
                    </a:lnB>
                  </a:tcPr>
                </a:tc>
                <a:tc hMerge="1">
                  <a:tcPr/>
                </a:tc>
                <a:tc hMerge="1">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63705" y="259533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3488788" y="2875002"/>
            <a:ext cx="8703212" cy="1107996"/>
          </a:xfrm>
          <a:prstGeom prst="rect">
            <a:avLst/>
          </a:prstGeom>
        </p:spPr>
        <p:txBody>
          <a:bodyPr wrap="square">
            <a:spAutoFit/>
          </a:bodyPr>
          <a:lstStyle/>
          <a:p>
            <a:r>
              <a:rPr lang="zh-CN" altLang="en-US" sz="6600" dirty="0" smtClean="0">
                <a:solidFill>
                  <a:schemeClr val="bg1"/>
                </a:solidFill>
              </a:rPr>
              <a:t>测定地基土的性质指标</a:t>
            </a:r>
            <a:endParaRPr lang="zh-CN" altLang="zh-CN" sz="66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28" name="文本框 27"/>
          <p:cNvSpPr txBox="1"/>
          <p:nvPr/>
        </p:nvSpPr>
        <p:spPr>
          <a:xfrm>
            <a:off x="282892" y="0"/>
            <a:ext cx="3026791" cy="6247864"/>
          </a:xfrm>
          <a:prstGeom prst="rect">
            <a:avLst/>
          </a:prstGeom>
          <a:noFill/>
        </p:spPr>
        <p:txBody>
          <a:bodyPr wrap="none" rtlCol="0">
            <a:spAutoFit/>
          </a:bodyPr>
          <a:lstStyle/>
          <a:p>
            <a:pPr algn="ctr"/>
            <a:r>
              <a:rPr lang="en-US" altLang="zh-CN" sz="40000" dirty="0" smtClean="0">
                <a:solidFill>
                  <a:srgbClr val="C00000"/>
                </a:solidFill>
                <a:latin typeface="Century Gothic" panose="020B0502020202020204" pitchFamily="34" charset="0"/>
                <a:ea typeface="微软雅黑" panose="020B0503020204020204" pitchFamily="34" charset="-122"/>
                <a:sym typeface="Century Gothic" panose="020B0502020202020204" pitchFamily="34" charset="0"/>
              </a:rPr>
              <a:t>3</a:t>
            </a:r>
            <a:endParaRPr lang="zh-CN" altLang="en-US"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2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883391" y="268677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2101755" y="3048329"/>
            <a:ext cx="7472132" cy="1107996"/>
          </a:xfrm>
          <a:prstGeom prst="rect">
            <a:avLst/>
          </a:prstGeom>
        </p:spPr>
        <p:txBody>
          <a:bodyPr wrap="square">
            <a:spAutoFit/>
          </a:bodyPr>
          <a:lstStyle/>
          <a:p>
            <a:r>
              <a:rPr lang="zh-CN" altLang="en-US" sz="6600" dirty="0" smtClean="0">
                <a:solidFill>
                  <a:schemeClr val="bg1"/>
                </a:solidFill>
              </a:rPr>
              <a:t>          任务</a:t>
            </a:r>
            <a:r>
              <a:rPr lang="zh-CN" altLang="en-US" sz="6600" dirty="0">
                <a:solidFill>
                  <a:schemeClr val="bg1"/>
                </a:solidFill>
              </a:rPr>
              <a:t>实施</a:t>
            </a:r>
            <a:endParaRPr lang="zh-CN" altLang="zh-CN" sz="66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157785" y="1172208"/>
            <a:ext cx="10602036" cy="501291"/>
          </a:xfrm>
          <a:prstGeom prst="rect">
            <a:avLst/>
          </a:prstGeom>
        </p:spPr>
        <p:txBody>
          <a:bodyPr wrap="square">
            <a:spAutoFit/>
          </a:bodyPr>
          <a:lstStyle/>
          <a:p>
            <a:pPr>
              <a:lnSpc>
                <a:spcPct val="150000"/>
              </a:lnSpc>
            </a:pPr>
            <a:r>
              <a:rPr lang="zh-CN" altLang="en-US" sz="2000" dirty="0">
                <a:solidFill>
                  <a:srgbClr val="0070C0"/>
                </a:solidFill>
                <a:latin typeface="宋体" panose="02010600030101010101" pitchFamily="2" charset="-122"/>
              </a:rPr>
              <a:t>一、工程概况</a:t>
            </a:r>
            <a:endParaRPr lang="zh-CN" altLang="en-US" sz="2000" dirty="0">
              <a:solidFill>
                <a:srgbClr val="0070C0"/>
              </a:solidFill>
            </a:endParaRPr>
          </a:p>
        </p:txBody>
      </p:sp>
      <p:sp>
        <p:nvSpPr>
          <p:cNvPr id="8" name="矩形 7"/>
          <p:cNvSpPr/>
          <p:nvPr/>
        </p:nvSpPr>
        <p:spPr>
          <a:xfrm>
            <a:off x="939339" y="1562610"/>
            <a:ext cx="10742360" cy="2169825"/>
          </a:xfrm>
          <a:prstGeom prst="rect">
            <a:avLst/>
          </a:prstGeom>
        </p:spPr>
        <p:txBody>
          <a:bodyPr wrap="square">
            <a:spAutoFit/>
          </a:bodyPr>
          <a:lstStyle/>
          <a:p>
            <a:pPr>
              <a:lnSpc>
                <a:spcPct val="150000"/>
              </a:lnSpc>
            </a:pPr>
            <a:r>
              <a:rPr lang="zh-CN" altLang="en-US" dirty="0">
                <a:latin typeface="宋体" panose="02010600030101010101" pitchFamily="2" charset="-122"/>
              </a:rPr>
              <a:t>兰州市某三跨连续单层轻工业厂房，建于</a:t>
            </a:r>
            <a:r>
              <a:rPr lang="en-US" altLang="zh-CN" dirty="0">
                <a:latin typeface="宋体" panose="02010600030101010101" pitchFamily="2" charset="-122"/>
              </a:rPr>
              <a:t>20 </a:t>
            </a:r>
            <a:r>
              <a:rPr lang="zh-CN" altLang="en-US" dirty="0">
                <a:latin typeface="宋体" panose="02010600030101010101" pitchFamily="2" charset="-122"/>
              </a:rPr>
              <a:t>世纪</a:t>
            </a:r>
            <a:r>
              <a:rPr lang="en-US" altLang="zh-CN" dirty="0">
                <a:latin typeface="宋体" panose="02010600030101010101" pitchFamily="2" charset="-122"/>
              </a:rPr>
              <a:t>60 </a:t>
            </a:r>
            <a:r>
              <a:rPr lang="zh-CN" altLang="en-US" dirty="0">
                <a:latin typeface="宋体" panose="02010600030101010101" pitchFamily="2" charset="-122"/>
              </a:rPr>
              <a:t>年代初期，建筑面积</a:t>
            </a:r>
            <a:r>
              <a:rPr lang="en-US" altLang="zh-CN" dirty="0">
                <a:latin typeface="宋体" panose="02010600030101010101" pitchFamily="2" charset="-122"/>
              </a:rPr>
              <a:t>10 </a:t>
            </a:r>
            <a:r>
              <a:rPr lang="en-US" altLang="zh-CN" dirty="0" smtClean="0">
                <a:latin typeface="宋体" panose="02010600030101010101" pitchFamily="2" charset="-122"/>
              </a:rPr>
              <a:t>000</a:t>
            </a:r>
            <a:r>
              <a:rPr lang="zh-CN" altLang="en-US" dirty="0" smtClean="0">
                <a:latin typeface="宋体" panose="02010600030101010101" pitchFamily="2" charset="-122"/>
              </a:rPr>
              <a:t>余</a:t>
            </a:r>
            <a:r>
              <a:rPr lang="zh-CN" altLang="en-US" dirty="0">
                <a:latin typeface="宋体" panose="02010600030101010101" pitchFamily="2" charset="-122"/>
              </a:rPr>
              <a:t>平方米。</a:t>
            </a:r>
            <a:r>
              <a:rPr lang="en-US" altLang="zh-CN" dirty="0">
                <a:latin typeface="宋体" panose="02010600030101010101" pitchFamily="2" charset="-122"/>
              </a:rPr>
              <a:t>12m× 7.8m </a:t>
            </a:r>
            <a:r>
              <a:rPr lang="zh-CN" altLang="en-US" dirty="0">
                <a:latin typeface="宋体" panose="02010600030101010101" pitchFamily="2" charset="-122"/>
              </a:rPr>
              <a:t>柱网，钢筋混凝土薄壳屋面，</a:t>
            </a:r>
            <a:r>
              <a:rPr lang="en-US" altLang="zh-CN" dirty="0">
                <a:latin typeface="宋体" panose="02010600030101010101" pitchFamily="2" charset="-122"/>
              </a:rPr>
              <a:t>12m </a:t>
            </a:r>
            <a:r>
              <a:rPr lang="zh-CN" altLang="en-US" dirty="0">
                <a:latin typeface="宋体" panose="02010600030101010101" pitchFamily="2" charset="-122"/>
              </a:rPr>
              <a:t>跨腹梁。中列钢筋混凝土柱</a:t>
            </a:r>
            <a:r>
              <a:rPr lang="zh-CN" altLang="en-US" dirty="0" smtClean="0">
                <a:latin typeface="宋体" panose="02010600030101010101" pitchFamily="2" charset="-122"/>
              </a:rPr>
              <a:t>承重</a:t>
            </a:r>
            <a:r>
              <a:rPr lang="zh-CN" altLang="en-US" dirty="0">
                <a:latin typeface="宋体" panose="02010600030101010101" pitchFamily="2" charset="-122"/>
              </a:rPr>
              <a:t>，独立基础；边列混凝土墙承重，条形基础</a:t>
            </a:r>
            <a:r>
              <a:rPr lang="zh-CN" altLang="en-US" dirty="0" smtClean="0">
                <a:latin typeface="宋体" panose="02010600030101010101" pitchFamily="2" charset="-122"/>
              </a:rPr>
              <a:t>。该</a:t>
            </a:r>
            <a:r>
              <a:rPr lang="zh-CN" altLang="en-US" dirty="0">
                <a:latin typeface="宋体" panose="02010600030101010101" pitchFamily="2" charset="-122"/>
              </a:rPr>
              <a:t>厂区地处</a:t>
            </a:r>
            <a:r>
              <a:rPr lang="en-US" altLang="zh-CN" dirty="0">
                <a:latin typeface="宋体" panose="02010600030101010101" pitchFamily="2" charset="-122"/>
              </a:rPr>
              <a:t>Ⅱ</a:t>
            </a:r>
            <a:r>
              <a:rPr lang="zh-CN" altLang="en-US" dirty="0">
                <a:latin typeface="宋体" panose="02010600030101010101" pitchFamily="2" charset="-122"/>
              </a:rPr>
              <a:t>级自重湿陷性黄土地区，当时对湿陷性黄土未做彻底处理。车间</a:t>
            </a:r>
            <a:r>
              <a:rPr lang="zh-CN" altLang="en-US" dirty="0" smtClean="0">
                <a:latin typeface="宋体" panose="02010600030101010101" pitchFamily="2" charset="-122"/>
              </a:rPr>
              <a:t>内用水量</a:t>
            </a:r>
            <a:r>
              <a:rPr lang="zh-CN" altLang="en-US" dirty="0">
                <a:latin typeface="宋体" panose="02010600030101010101" pitchFamily="2" charset="-122"/>
              </a:rPr>
              <a:t>大，地下管沟因年久失修而渗漏，导致基础不均匀沉陷，最大沉陷量达</a:t>
            </a:r>
            <a:r>
              <a:rPr lang="en-US" altLang="zh-CN" dirty="0">
                <a:latin typeface="宋体" panose="02010600030101010101" pitchFamily="2" charset="-122"/>
              </a:rPr>
              <a:t>30cm </a:t>
            </a:r>
            <a:r>
              <a:rPr lang="zh-CN" altLang="en-US" dirty="0" smtClean="0">
                <a:latin typeface="宋体" panose="02010600030101010101" pitchFamily="2" charset="-122"/>
              </a:rPr>
              <a:t>以上</a:t>
            </a:r>
            <a:r>
              <a:rPr lang="zh-CN" altLang="en-US" dirty="0">
                <a:latin typeface="宋体" panose="02010600030101010101" pitchFamily="2" charset="-122"/>
              </a:rPr>
              <a:t>，边列承重墙开裂严重，最大裂缝宽度达</a:t>
            </a:r>
            <a:r>
              <a:rPr lang="en-US" altLang="zh-CN" dirty="0">
                <a:latin typeface="宋体" panose="02010600030101010101" pitchFamily="2" charset="-122"/>
              </a:rPr>
              <a:t>25mm</a:t>
            </a:r>
            <a:r>
              <a:rPr lang="zh-CN" altLang="en-US" dirty="0">
                <a:latin typeface="宋体" panose="02010600030101010101" pitchFamily="2" charset="-122"/>
              </a:rPr>
              <a:t>，长达</a:t>
            </a:r>
            <a:r>
              <a:rPr lang="en-US" altLang="zh-CN" dirty="0">
                <a:latin typeface="宋体" panose="02010600030101010101" pitchFamily="2" charset="-122"/>
              </a:rPr>
              <a:t>16m</a:t>
            </a:r>
            <a:r>
              <a:rPr lang="zh-CN" altLang="en-US" dirty="0">
                <a:latin typeface="宋体" panose="02010600030101010101" pitchFamily="2" charset="-122"/>
              </a:rPr>
              <a:t>，车间被迫停产。　</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8032968" cy="646331"/>
            </a:xfrm>
            <a:prstGeom prst="rect">
              <a:avLst/>
            </a:prstGeom>
          </p:spPr>
          <p:txBody>
            <a:bodyPr wrap="none">
              <a:spAutoFit/>
            </a:bodyPr>
            <a:lstStyle/>
            <a:p>
              <a:pPr>
                <a:spcAft>
                  <a:spcPts val="0"/>
                </a:spcAft>
                <a:tabLst>
                  <a:tab pos="2222500" algn="l"/>
                  <a:tab pos="3667125" algn="l"/>
                </a:tabLst>
              </a:pPr>
              <a:r>
                <a:rPr lang="zh-CN" altLang="en-US" sz="3600" dirty="0" smtClean="0"/>
                <a:t>操作训练一　颗粒分析试验（筛析法）</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3" name="矩形 22"/>
          <p:cNvSpPr/>
          <p:nvPr/>
        </p:nvSpPr>
        <p:spPr>
          <a:xfrm>
            <a:off x="1278846" y="1319999"/>
            <a:ext cx="1991251" cy="400110"/>
          </a:xfrm>
          <a:prstGeom prst="rect">
            <a:avLst/>
          </a:prstGeom>
        </p:spPr>
        <p:txBody>
          <a:bodyPr wrap="none">
            <a:spAutoFit/>
          </a:bodyPr>
          <a:lstStyle/>
          <a:p>
            <a:r>
              <a:rPr lang="zh-CN" altLang="en-US" sz="2000" b="1" dirty="0" smtClean="0">
                <a:solidFill>
                  <a:srgbClr val="0070C0"/>
                </a:solidFill>
              </a:rPr>
              <a:t>（一）试验目的</a:t>
            </a:r>
            <a:endParaRPr lang="zh-CN" altLang="en-US" sz="2000" b="1" dirty="0">
              <a:solidFill>
                <a:srgbClr val="0070C0"/>
              </a:solidFill>
            </a:endParaRPr>
          </a:p>
        </p:txBody>
      </p:sp>
      <p:sp>
        <p:nvSpPr>
          <p:cNvPr id="24" name="矩形 23"/>
          <p:cNvSpPr/>
          <p:nvPr/>
        </p:nvSpPr>
        <p:spPr>
          <a:xfrm>
            <a:off x="1364776" y="1801504"/>
            <a:ext cx="10304060" cy="788806"/>
          </a:xfrm>
          <a:prstGeom prst="rect">
            <a:avLst/>
          </a:prstGeom>
        </p:spPr>
        <p:txBody>
          <a:bodyPr wrap="square">
            <a:spAutoFit/>
          </a:bodyPr>
          <a:lstStyle/>
          <a:p>
            <a:pPr>
              <a:lnSpc>
                <a:spcPct val="150000"/>
              </a:lnSpc>
            </a:pPr>
            <a:r>
              <a:rPr lang="zh-CN" altLang="en-US" sz="1600" dirty="0" smtClean="0"/>
              <a:t>         测定干土各粒组占该土总质量的百分数，以便了解土粒的组成情况，供砂类土的分类、判断土的工程性质及建材选料之用。</a:t>
            </a:r>
            <a:endParaRPr lang="zh-CN" altLang="en-US" sz="1600" dirty="0"/>
          </a:p>
        </p:txBody>
      </p:sp>
      <p:sp>
        <p:nvSpPr>
          <p:cNvPr id="26" name="矩形 25"/>
          <p:cNvSpPr/>
          <p:nvPr/>
        </p:nvSpPr>
        <p:spPr>
          <a:xfrm>
            <a:off x="1306141" y="2534650"/>
            <a:ext cx="1991251" cy="400110"/>
          </a:xfrm>
          <a:prstGeom prst="rect">
            <a:avLst/>
          </a:prstGeom>
        </p:spPr>
        <p:txBody>
          <a:bodyPr wrap="none">
            <a:spAutoFit/>
          </a:bodyPr>
          <a:lstStyle/>
          <a:p>
            <a:r>
              <a:rPr lang="zh-CN" altLang="en-US" sz="2000" b="1" dirty="0" smtClean="0">
                <a:solidFill>
                  <a:srgbClr val="0070C0"/>
                </a:solidFill>
              </a:rPr>
              <a:t>（二）试验原理</a:t>
            </a:r>
            <a:endParaRPr lang="zh-CN" altLang="en-US" sz="2000" b="1" dirty="0">
              <a:solidFill>
                <a:srgbClr val="0070C0"/>
              </a:solidFill>
            </a:endParaRPr>
          </a:p>
        </p:txBody>
      </p:sp>
      <p:sp>
        <p:nvSpPr>
          <p:cNvPr id="28" name="矩形 27"/>
          <p:cNvSpPr/>
          <p:nvPr/>
        </p:nvSpPr>
        <p:spPr>
          <a:xfrm>
            <a:off x="1610436" y="2923886"/>
            <a:ext cx="10167582" cy="1942968"/>
          </a:xfrm>
          <a:prstGeom prst="rect">
            <a:avLst/>
          </a:prstGeom>
        </p:spPr>
        <p:txBody>
          <a:bodyPr wrap="square">
            <a:spAutoFit/>
          </a:bodyPr>
          <a:lstStyle/>
          <a:p>
            <a:pPr>
              <a:lnSpc>
                <a:spcPct val="150000"/>
              </a:lnSpc>
            </a:pPr>
            <a:r>
              <a:rPr lang="zh-CN" altLang="en-US" dirty="0" smtClean="0"/>
              <a:t>        </a:t>
            </a:r>
            <a:r>
              <a:rPr lang="zh-CN" altLang="en-US" sz="1600" dirty="0" smtClean="0"/>
              <a:t>土的颗粒组成在一定程度上反映了土的性质，工程上常依据颗粒组成对土进行分类，粗粒土主要是依据颗粒组成进行分类的，细粒土由于矿物成分、颗粒形状及胶体含量等因素，则不能单以颗粒组成进行分类，而要借助于塑性图或塑性指数进行分类。颗粒分析试验可分为筛析法和密度计法，对于粒径大于</a:t>
            </a:r>
            <a:r>
              <a:rPr lang="en-US" altLang="zh-CN" sz="1600" dirty="0" smtClean="0"/>
              <a:t>0.075mm </a:t>
            </a:r>
            <a:r>
              <a:rPr lang="zh-CN" altLang="en-US" sz="1600" dirty="0" smtClean="0"/>
              <a:t>的土粒可用筛析法测定，而对于粒径小于</a:t>
            </a:r>
            <a:r>
              <a:rPr lang="en-US" altLang="zh-CN" sz="1600" dirty="0" smtClean="0"/>
              <a:t>0.075mm </a:t>
            </a:r>
            <a:r>
              <a:rPr lang="zh-CN" altLang="en-US" sz="1600" dirty="0" smtClean="0"/>
              <a:t>的土粒则用密度计法来测定。筛析法是将土样通过各种不同孔径的筛子，并按筛子孔径的大小将颗粒加以分组，然后再称量并计算出各个粒组占总量的百分数。</a:t>
            </a:r>
            <a:endParaRPr lang="zh-CN" altLang="en-US" sz="1600" dirty="0"/>
          </a:p>
        </p:txBody>
      </p:sp>
      <p:sp>
        <p:nvSpPr>
          <p:cNvPr id="29" name="矩形 28"/>
          <p:cNvSpPr/>
          <p:nvPr/>
        </p:nvSpPr>
        <p:spPr>
          <a:xfrm>
            <a:off x="1336103" y="4902365"/>
            <a:ext cx="1991251" cy="400110"/>
          </a:xfrm>
          <a:prstGeom prst="rect">
            <a:avLst/>
          </a:prstGeom>
        </p:spPr>
        <p:txBody>
          <a:bodyPr wrap="none">
            <a:spAutoFit/>
          </a:bodyPr>
          <a:lstStyle/>
          <a:p>
            <a:r>
              <a:rPr lang="zh-CN" altLang="en-US" sz="2000" b="1" dirty="0" smtClean="0">
                <a:solidFill>
                  <a:srgbClr val="0070C0"/>
                </a:solidFill>
              </a:rPr>
              <a:t>（三）仪器设备</a:t>
            </a:r>
            <a:endParaRPr lang="zh-CN" altLang="en-US" sz="2000" b="1" dirty="0">
              <a:solidFill>
                <a:srgbClr val="0070C0"/>
              </a:solidFill>
            </a:endParaRPr>
          </a:p>
        </p:txBody>
      </p:sp>
      <p:sp>
        <p:nvSpPr>
          <p:cNvPr id="31" name="矩形 30"/>
          <p:cNvSpPr/>
          <p:nvPr/>
        </p:nvSpPr>
        <p:spPr>
          <a:xfrm>
            <a:off x="1610436" y="5187230"/>
            <a:ext cx="10058400" cy="1527469"/>
          </a:xfrm>
          <a:prstGeom prst="rect">
            <a:avLst/>
          </a:prstGeom>
        </p:spPr>
        <p:txBody>
          <a:bodyPr wrap="square">
            <a:spAutoFit/>
          </a:bodyPr>
          <a:lstStyle/>
          <a:p>
            <a:pPr>
              <a:lnSpc>
                <a:spcPct val="150000"/>
              </a:lnSpc>
            </a:pPr>
            <a:r>
              <a:rPr lang="zh-CN" altLang="en-US" sz="1600" dirty="0" smtClean="0"/>
              <a:t>（</a:t>
            </a:r>
            <a:r>
              <a:rPr lang="en-US" altLang="zh-CN" sz="1600" dirty="0" smtClean="0"/>
              <a:t>1</a:t>
            </a:r>
            <a:r>
              <a:rPr lang="zh-CN" altLang="en-US" sz="1600" dirty="0" smtClean="0"/>
              <a:t>）标准筛：孔径</a:t>
            </a:r>
            <a:r>
              <a:rPr lang="en-US" altLang="zh-CN" sz="1600" dirty="0" smtClean="0"/>
              <a:t>10mm</a:t>
            </a:r>
            <a:r>
              <a:rPr lang="zh-CN" altLang="en-US" sz="1600" dirty="0" smtClean="0"/>
              <a:t>、</a:t>
            </a:r>
            <a:r>
              <a:rPr lang="en-US" altLang="zh-CN" sz="1600" dirty="0" smtClean="0"/>
              <a:t>5mm</a:t>
            </a:r>
            <a:r>
              <a:rPr lang="zh-CN" altLang="en-US" sz="1600" dirty="0" smtClean="0"/>
              <a:t>、</a:t>
            </a:r>
            <a:r>
              <a:rPr lang="en-US" altLang="zh-CN" sz="1600" dirty="0" smtClean="0"/>
              <a:t>2mm</a:t>
            </a:r>
            <a:r>
              <a:rPr lang="zh-CN" altLang="en-US" sz="1600" dirty="0" smtClean="0"/>
              <a:t>、</a:t>
            </a:r>
            <a:r>
              <a:rPr lang="en-US" altLang="zh-CN" sz="1600" dirty="0" smtClean="0"/>
              <a:t>1mm</a:t>
            </a:r>
            <a:r>
              <a:rPr lang="zh-CN" altLang="en-US" sz="1600" dirty="0" smtClean="0"/>
              <a:t>、</a:t>
            </a:r>
            <a:r>
              <a:rPr lang="en-US" altLang="zh-CN" sz="1600" dirty="0" smtClean="0"/>
              <a:t>0.5mm</a:t>
            </a:r>
            <a:r>
              <a:rPr lang="zh-CN" altLang="en-US" sz="1600" dirty="0" smtClean="0"/>
              <a:t>、</a:t>
            </a:r>
            <a:r>
              <a:rPr lang="en-US" altLang="zh-CN" sz="1600" dirty="0" smtClean="0"/>
              <a:t>0.25mm</a:t>
            </a:r>
            <a:r>
              <a:rPr lang="zh-CN" altLang="en-US" sz="1600" dirty="0" smtClean="0"/>
              <a:t>、</a:t>
            </a:r>
            <a:r>
              <a:rPr lang="en-US" altLang="zh-CN" sz="1600" dirty="0" smtClean="0"/>
              <a:t>0.075mm</a:t>
            </a:r>
            <a:r>
              <a:rPr lang="zh-CN" altLang="en-US" sz="1600" dirty="0" smtClean="0"/>
              <a:t>。</a:t>
            </a:r>
            <a:endParaRPr lang="zh-CN" altLang="en-US" sz="1600" dirty="0" smtClean="0"/>
          </a:p>
          <a:p>
            <a:pPr>
              <a:lnSpc>
                <a:spcPct val="150000"/>
              </a:lnSpc>
            </a:pPr>
            <a:r>
              <a:rPr lang="zh-CN" altLang="en-US" sz="1600" dirty="0" smtClean="0"/>
              <a:t>（</a:t>
            </a:r>
            <a:r>
              <a:rPr lang="en-US" altLang="zh-CN" sz="1600" dirty="0" smtClean="0"/>
              <a:t>2</a:t>
            </a:r>
            <a:r>
              <a:rPr lang="zh-CN" altLang="en-US" sz="1600" dirty="0" smtClean="0"/>
              <a:t>）天平：称量</a:t>
            </a:r>
            <a:r>
              <a:rPr lang="en-US" altLang="zh-CN" sz="1600" dirty="0" smtClean="0"/>
              <a:t>1 000g</a:t>
            </a:r>
            <a:r>
              <a:rPr lang="zh-CN" altLang="en-US" sz="1600" dirty="0" smtClean="0"/>
              <a:t>，分度值</a:t>
            </a:r>
            <a:r>
              <a:rPr lang="en-US" altLang="zh-CN" sz="1600" dirty="0" smtClean="0"/>
              <a:t>0.1g</a:t>
            </a:r>
            <a:r>
              <a:rPr lang="zh-CN" altLang="en-US" sz="1600" dirty="0" smtClean="0"/>
              <a:t>。</a:t>
            </a:r>
            <a:endParaRPr lang="zh-CN" altLang="en-US" sz="1600" dirty="0" smtClean="0"/>
          </a:p>
          <a:p>
            <a:pPr>
              <a:lnSpc>
                <a:spcPct val="150000"/>
              </a:lnSpc>
            </a:pPr>
            <a:r>
              <a:rPr lang="zh-CN" altLang="en-US" sz="1600" dirty="0" smtClean="0"/>
              <a:t>（</a:t>
            </a:r>
            <a:r>
              <a:rPr lang="en-US" altLang="zh-CN" sz="1600" dirty="0" smtClean="0"/>
              <a:t>3</a:t>
            </a:r>
            <a:r>
              <a:rPr lang="zh-CN" altLang="en-US" sz="1600" dirty="0" smtClean="0"/>
              <a:t>）台秤：称量</a:t>
            </a:r>
            <a:r>
              <a:rPr lang="en-US" altLang="zh-CN" sz="1600" dirty="0" smtClean="0"/>
              <a:t>5kg</a:t>
            </a:r>
            <a:r>
              <a:rPr lang="zh-CN" altLang="en-US" sz="1600" dirty="0" smtClean="0"/>
              <a:t>，分度值</a:t>
            </a:r>
            <a:r>
              <a:rPr lang="en-US" altLang="zh-CN" sz="1600" dirty="0" smtClean="0"/>
              <a:t>1g</a:t>
            </a:r>
            <a:r>
              <a:rPr lang="zh-CN" altLang="en-US" sz="1600" dirty="0" smtClean="0"/>
              <a:t>。</a:t>
            </a:r>
            <a:endParaRPr lang="zh-CN" altLang="en-US" sz="1600" dirty="0" smtClean="0"/>
          </a:p>
          <a:p>
            <a:pPr>
              <a:lnSpc>
                <a:spcPct val="150000"/>
              </a:lnSpc>
            </a:pPr>
            <a:r>
              <a:rPr lang="zh-CN" altLang="en-US" sz="1600" dirty="0" smtClean="0"/>
              <a:t>（</a:t>
            </a:r>
            <a:r>
              <a:rPr lang="en-US" altLang="zh-CN" sz="1600" dirty="0" smtClean="0"/>
              <a:t>4</a:t>
            </a:r>
            <a:r>
              <a:rPr lang="zh-CN" altLang="en-US" sz="1600" dirty="0" smtClean="0"/>
              <a:t>）其他：毛刷、木碾等。</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8032968" cy="646331"/>
            </a:xfrm>
            <a:prstGeom prst="rect">
              <a:avLst/>
            </a:prstGeom>
          </p:spPr>
          <p:txBody>
            <a:bodyPr wrap="none">
              <a:spAutoFit/>
            </a:bodyPr>
            <a:lstStyle/>
            <a:p>
              <a:pPr>
                <a:spcAft>
                  <a:spcPts val="0"/>
                </a:spcAft>
                <a:tabLst>
                  <a:tab pos="2222500" algn="l"/>
                  <a:tab pos="3667125" algn="l"/>
                </a:tabLst>
              </a:pPr>
              <a:r>
                <a:rPr lang="zh-CN" altLang="en-US" sz="3600" dirty="0" smtClean="0"/>
                <a:t>操作训练一　颗粒分析试验（筛析法）</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3" name="矩形 22"/>
          <p:cNvSpPr/>
          <p:nvPr/>
        </p:nvSpPr>
        <p:spPr>
          <a:xfrm>
            <a:off x="1278846" y="1319999"/>
            <a:ext cx="1991251" cy="400110"/>
          </a:xfrm>
          <a:prstGeom prst="rect">
            <a:avLst/>
          </a:prstGeom>
        </p:spPr>
        <p:txBody>
          <a:bodyPr wrap="none">
            <a:spAutoFit/>
          </a:bodyPr>
          <a:lstStyle/>
          <a:p>
            <a:r>
              <a:rPr lang="zh-CN" altLang="en-US" sz="2000" b="1" dirty="0" smtClean="0">
                <a:solidFill>
                  <a:srgbClr val="0070C0"/>
                </a:solidFill>
              </a:rPr>
              <a:t>（四）操作步骤</a:t>
            </a:r>
            <a:endParaRPr lang="zh-CN" altLang="en-US" sz="2000" b="1" dirty="0">
              <a:solidFill>
                <a:srgbClr val="0070C0"/>
              </a:solidFill>
            </a:endParaRPr>
          </a:p>
        </p:txBody>
      </p:sp>
      <p:sp>
        <p:nvSpPr>
          <p:cNvPr id="25" name="矩形 24"/>
          <p:cNvSpPr/>
          <p:nvPr/>
        </p:nvSpPr>
        <p:spPr>
          <a:xfrm>
            <a:off x="1351129" y="1733197"/>
            <a:ext cx="10331355" cy="1527469"/>
          </a:xfrm>
          <a:prstGeom prst="rect">
            <a:avLst/>
          </a:prstGeom>
        </p:spPr>
        <p:txBody>
          <a:bodyPr wrap="square">
            <a:spAutoFit/>
          </a:bodyPr>
          <a:lstStyle/>
          <a:p>
            <a:pPr>
              <a:lnSpc>
                <a:spcPct val="150000"/>
              </a:lnSpc>
            </a:pPr>
            <a:r>
              <a:rPr lang="zh-CN" altLang="en-US" sz="1600" dirty="0" smtClean="0"/>
              <a:t>（</a:t>
            </a:r>
            <a:r>
              <a:rPr lang="en-US" altLang="zh-CN" sz="1600" dirty="0" smtClean="0"/>
              <a:t>1</a:t>
            </a:r>
            <a:r>
              <a:rPr lang="zh-CN" altLang="en-US" sz="1600" dirty="0" smtClean="0"/>
              <a:t>）备土：从大于粒径</a:t>
            </a:r>
            <a:r>
              <a:rPr lang="en-US" altLang="zh-CN" sz="1600" dirty="0" smtClean="0"/>
              <a:t>0.075mm </a:t>
            </a:r>
            <a:r>
              <a:rPr lang="zh-CN" altLang="en-US" sz="1600" dirty="0" smtClean="0"/>
              <a:t>的风干松散的无黏性土中，用四分对角法取出代表性的试样。</a:t>
            </a:r>
            <a:endParaRPr lang="zh-CN" altLang="en-US" sz="1600" dirty="0" smtClean="0"/>
          </a:p>
          <a:p>
            <a:pPr>
              <a:lnSpc>
                <a:spcPct val="150000"/>
              </a:lnSpc>
            </a:pPr>
            <a:r>
              <a:rPr lang="zh-CN" altLang="en-US" sz="1600" dirty="0" smtClean="0"/>
              <a:t>（</a:t>
            </a:r>
            <a:r>
              <a:rPr lang="en-US" altLang="zh-CN" sz="1600" dirty="0" smtClean="0"/>
              <a:t>2</a:t>
            </a:r>
            <a:r>
              <a:rPr lang="zh-CN" altLang="en-US" sz="1600" dirty="0" smtClean="0"/>
              <a:t>）取土：取干砂</a:t>
            </a:r>
            <a:r>
              <a:rPr lang="en-US" altLang="zh-CN" sz="1600" dirty="0" smtClean="0"/>
              <a:t>300 </a:t>
            </a:r>
            <a:r>
              <a:rPr lang="zh-CN" altLang="en-US" sz="1600" dirty="0" smtClean="0"/>
              <a:t>～ </a:t>
            </a:r>
            <a:r>
              <a:rPr lang="en-US" altLang="zh-CN" sz="1600" dirty="0" smtClean="0"/>
              <a:t>500g </a:t>
            </a:r>
            <a:r>
              <a:rPr lang="zh-CN" altLang="en-US" sz="1600" dirty="0" smtClean="0"/>
              <a:t>称量准确至</a:t>
            </a:r>
            <a:r>
              <a:rPr lang="en-US" altLang="zh-CN" sz="1600" dirty="0" smtClean="0"/>
              <a:t>0.2g</a:t>
            </a:r>
            <a:r>
              <a:rPr lang="zh-CN" altLang="en-US" sz="1600" dirty="0" smtClean="0"/>
              <a:t>。</a:t>
            </a:r>
            <a:endParaRPr lang="zh-CN" altLang="en-US" sz="1600" dirty="0" smtClean="0"/>
          </a:p>
          <a:p>
            <a:pPr>
              <a:lnSpc>
                <a:spcPct val="150000"/>
              </a:lnSpc>
            </a:pPr>
            <a:r>
              <a:rPr lang="zh-CN" altLang="en-US" sz="1600" dirty="0" smtClean="0"/>
              <a:t>（</a:t>
            </a:r>
            <a:r>
              <a:rPr lang="en-US" altLang="zh-CN" sz="1600" dirty="0" smtClean="0"/>
              <a:t>3</a:t>
            </a:r>
            <a:r>
              <a:rPr lang="zh-CN" altLang="en-US" sz="1600" dirty="0" smtClean="0"/>
              <a:t>）摇筛：将称好的试样倒入依次叠好的筛，然后按照顺时针或逆时针进行筛析。振摇时间一般为</a:t>
            </a:r>
            <a:r>
              <a:rPr lang="en-US" altLang="zh-CN" sz="1600" dirty="0" smtClean="0"/>
              <a:t>10 </a:t>
            </a:r>
            <a:r>
              <a:rPr lang="zh-CN" altLang="en-US" sz="1600" dirty="0" smtClean="0"/>
              <a:t>～ </a:t>
            </a:r>
            <a:r>
              <a:rPr lang="en-US" altLang="zh-CN" sz="1600" dirty="0" smtClean="0"/>
              <a:t>15min</a:t>
            </a:r>
            <a:r>
              <a:rPr lang="zh-CN" altLang="en-US" sz="1600" dirty="0" smtClean="0"/>
              <a:t>。</a:t>
            </a:r>
            <a:endParaRPr lang="zh-CN" altLang="en-US" sz="1600" dirty="0" smtClean="0"/>
          </a:p>
          <a:p>
            <a:pPr>
              <a:lnSpc>
                <a:spcPct val="150000"/>
              </a:lnSpc>
            </a:pPr>
            <a:r>
              <a:rPr lang="zh-CN" altLang="en-US" sz="1600" dirty="0" smtClean="0"/>
              <a:t>（</a:t>
            </a:r>
            <a:r>
              <a:rPr lang="en-US" altLang="zh-CN" sz="1600" dirty="0" smtClean="0"/>
              <a:t>4</a:t>
            </a:r>
            <a:r>
              <a:rPr lang="zh-CN" altLang="en-US" sz="1600" dirty="0" smtClean="0"/>
              <a:t>）称量：逐级称取留在各筛上的质量。</a:t>
            </a:r>
            <a:endParaRPr lang="zh-CN" altLang="en-US" sz="1600" dirty="0"/>
          </a:p>
        </p:txBody>
      </p:sp>
      <p:sp>
        <p:nvSpPr>
          <p:cNvPr id="27" name="矩形 26"/>
          <p:cNvSpPr/>
          <p:nvPr/>
        </p:nvSpPr>
        <p:spPr>
          <a:xfrm>
            <a:off x="1334616" y="3326220"/>
            <a:ext cx="2507418" cy="400110"/>
          </a:xfrm>
          <a:prstGeom prst="rect">
            <a:avLst/>
          </a:prstGeom>
        </p:spPr>
        <p:txBody>
          <a:bodyPr wrap="none">
            <a:spAutoFit/>
          </a:bodyPr>
          <a:lstStyle/>
          <a:p>
            <a:r>
              <a:rPr lang="zh-CN" altLang="en-US" sz="2000" b="1" dirty="0" smtClean="0">
                <a:solidFill>
                  <a:srgbClr val="0070C0"/>
                </a:solidFill>
              </a:rPr>
              <a:t>（五）试验注意事项</a:t>
            </a:r>
            <a:endParaRPr lang="zh-CN" altLang="en-US" sz="2000" b="1" dirty="0">
              <a:solidFill>
                <a:srgbClr val="0070C0"/>
              </a:solidFill>
            </a:endParaRPr>
          </a:p>
        </p:txBody>
      </p:sp>
      <p:sp>
        <p:nvSpPr>
          <p:cNvPr id="30" name="矩形 29"/>
          <p:cNvSpPr/>
          <p:nvPr/>
        </p:nvSpPr>
        <p:spPr>
          <a:xfrm>
            <a:off x="1422737" y="3660914"/>
            <a:ext cx="9303225" cy="1527469"/>
          </a:xfrm>
          <a:prstGeom prst="rect">
            <a:avLst/>
          </a:prstGeom>
        </p:spPr>
        <p:txBody>
          <a:bodyPr wrap="square">
            <a:spAutoFit/>
          </a:bodyPr>
          <a:lstStyle/>
          <a:p>
            <a:pPr>
              <a:lnSpc>
                <a:spcPct val="150000"/>
              </a:lnSpc>
            </a:pPr>
            <a:r>
              <a:rPr lang="zh-CN" altLang="en-US" sz="1600" dirty="0" smtClean="0"/>
              <a:t>（</a:t>
            </a:r>
            <a:r>
              <a:rPr lang="en-US" altLang="zh-CN" sz="1600" dirty="0" smtClean="0"/>
              <a:t>1</a:t>
            </a:r>
            <a:r>
              <a:rPr lang="zh-CN" altLang="en-US" sz="1600" dirty="0" smtClean="0"/>
              <a:t>）将土样倒入依次叠好的筛子中进行筛析。</a:t>
            </a:r>
            <a:endParaRPr lang="zh-CN" altLang="en-US" sz="1600" dirty="0" smtClean="0"/>
          </a:p>
          <a:p>
            <a:pPr>
              <a:lnSpc>
                <a:spcPct val="150000"/>
              </a:lnSpc>
            </a:pPr>
            <a:r>
              <a:rPr lang="zh-CN" altLang="en-US" sz="1600" dirty="0" smtClean="0"/>
              <a:t>（</a:t>
            </a:r>
            <a:r>
              <a:rPr lang="en-US" altLang="zh-CN" sz="1600" dirty="0" smtClean="0"/>
              <a:t>2</a:t>
            </a:r>
            <a:r>
              <a:rPr lang="zh-CN" altLang="en-US" sz="1600" dirty="0" smtClean="0"/>
              <a:t>）筛析法采用振筛机，在筛析过程中应能上下振动，水平转动。</a:t>
            </a:r>
            <a:endParaRPr lang="zh-CN" altLang="en-US" sz="1600" dirty="0" smtClean="0"/>
          </a:p>
          <a:p>
            <a:pPr>
              <a:lnSpc>
                <a:spcPct val="150000"/>
              </a:lnSpc>
            </a:pPr>
            <a:r>
              <a:rPr lang="zh-CN" altLang="en-US" sz="1600" dirty="0" smtClean="0"/>
              <a:t>（</a:t>
            </a:r>
            <a:r>
              <a:rPr lang="en-US" altLang="zh-CN" sz="1600" dirty="0" smtClean="0"/>
              <a:t>3</a:t>
            </a:r>
            <a:r>
              <a:rPr lang="zh-CN" altLang="en-US" sz="1600" dirty="0" smtClean="0"/>
              <a:t>）称重后干砂总重精确至</a:t>
            </a:r>
            <a:r>
              <a:rPr lang="en-US" altLang="zh-CN" sz="1600" dirty="0" smtClean="0"/>
              <a:t>±2g</a:t>
            </a:r>
            <a:r>
              <a:rPr lang="zh-CN" altLang="en-US" sz="1600" dirty="0" smtClean="0"/>
              <a:t>。</a:t>
            </a:r>
            <a:endParaRPr lang="zh-CN" altLang="en-US" sz="1600" dirty="0" smtClean="0"/>
          </a:p>
          <a:p>
            <a:pPr>
              <a:lnSpc>
                <a:spcPct val="150000"/>
              </a:lnSpc>
            </a:pPr>
            <a:r>
              <a:rPr lang="zh-CN" altLang="en-US" sz="1600" dirty="0" smtClean="0"/>
              <a:t>（</a:t>
            </a:r>
            <a:r>
              <a:rPr lang="en-US" altLang="zh-CN" sz="1600" dirty="0" smtClean="0"/>
              <a:t>4</a:t>
            </a:r>
            <a:r>
              <a:rPr lang="zh-CN" altLang="en-US" sz="1600" dirty="0" smtClean="0"/>
              <a:t>）试验误差小于</a:t>
            </a:r>
            <a:r>
              <a:rPr lang="en-US" altLang="zh-CN" sz="1600" dirty="0" smtClean="0"/>
              <a:t>1%</a:t>
            </a:r>
            <a:r>
              <a:rPr lang="zh-CN" altLang="en-US" sz="1600" dirty="0" smtClean="0"/>
              <a:t>。</a:t>
            </a:r>
            <a:endParaRPr lang="zh-CN" altLang="en-US" sz="1600" dirty="0"/>
          </a:p>
        </p:txBody>
      </p:sp>
      <p:sp>
        <p:nvSpPr>
          <p:cNvPr id="32" name="矩形 31"/>
          <p:cNvSpPr/>
          <p:nvPr/>
        </p:nvSpPr>
        <p:spPr>
          <a:xfrm>
            <a:off x="1422737" y="5168668"/>
            <a:ext cx="2249334" cy="400110"/>
          </a:xfrm>
          <a:prstGeom prst="rect">
            <a:avLst/>
          </a:prstGeom>
        </p:spPr>
        <p:txBody>
          <a:bodyPr wrap="none">
            <a:spAutoFit/>
          </a:bodyPr>
          <a:lstStyle/>
          <a:p>
            <a:r>
              <a:rPr lang="zh-CN" altLang="en-US" sz="2000" b="1" dirty="0" smtClean="0">
                <a:solidFill>
                  <a:srgbClr val="0070C0"/>
                </a:solidFill>
              </a:rPr>
              <a:t>（六）计算及制图</a:t>
            </a:r>
            <a:endParaRPr lang="zh-CN" altLang="en-US" sz="2000" b="1" dirty="0">
              <a:solidFill>
                <a:srgbClr val="0070C0"/>
              </a:solidFill>
            </a:endParaRPr>
          </a:p>
        </p:txBody>
      </p:sp>
      <p:sp>
        <p:nvSpPr>
          <p:cNvPr id="33" name="矩形 32"/>
          <p:cNvSpPr/>
          <p:nvPr/>
        </p:nvSpPr>
        <p:spPr>
          <a:xfrm>
            <a:off x="1714857" y="5591749"/>
            <a:ext cx="5213287" cy="338554"/>
          </a:xfrm>
          <a:prstGeom prst="rect">
            <a:avLst/>
          </a:prstGeom>
        </p:spPr>
        <p:txBody>
          <a:bodyPr wrap="none">
            <a:spAutoFit/>
          </a:bodyPr>
          <a:lstStyle/>
          <a:p>
            <a:r>
              <a:rPr lang="zh-CN" altLang="en-US" sz="1600" dirty="0" smtClean="0"/>
              <a:t>（</a:t>
            </a:r>
            <a:r>
              <a:rPr lang="en-US" altLang="zh-CN" sz="1600" dirty="0" smtClean="0"/>
              <a:t>1</a:t>
            </a:r>
            <a:r>
              <a:rPr lang="zh-CN" altLang="en-US" sz="1600" dirty="0" smtClean="0"/>
              <a:t>）按下列公式计算小于某颗粒直径的土质量百分数：</a:t>
            </a:r>
            <a:endParaRPr lang="zh-CN" altLang="en-US" sz="1600" dirty="0"/>
          </a:p>
        </p:txBody>
      </p:sp>
      <p:pic>
        <p:nvPicPr>
          <p:cNvPr id="150530" name="Picture 2"/>
          <p:cNvPicPr>
            <a:picLocks noChangeAspect="1" noChangeArrowheads="1"/>
          </p:cNvPicPr>
          <p:nvPr/>
        </p:nvPicPr>
        <p:blipFill>
          <a:blip r:embed="rId1" cstate="print"/>
          <a:srcRect/>
          <a:stretch>
            <a:fillRect/>
          </a:stretch>
        </p:blipFill>
        <p:spPr bwMode="auto">
          <a:xfrm>
            <a:off x="5693248" y="5956893"/>
            <a:ext cx="1990441" cy="67627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8032968" cy="646331"/>
            </a:xfrm>
            <a:prstGeom prst="rect">
              <a:avLst/>
            </a:prstGeom>
          </p:spPr>
          <p:txBody>
            <a:bodyPr wrap="none">
              <a:spAutoFit/>
            </a:bodyPr>
            <a:lstStyle/>
            <a:p>
              <a:pPr>
                <a:spcAft>
                  <a:spcPts val="0"/>
                </a:spcAft>
                <a:tabLst>
                  <a:tab pos="2222500" algn="l"/>
                  <a:tab pos="3667125" algn="l"/>
                </a:tabLst>
              </a:pPr>
              <a:r>
                <a:rPr lang="zh-CN" altLang="en-US" sz="3600" dirty="0" smtClean="0"/>
                <a:t>操作训练一　颗粒分析试验（筛析法）</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6" name="矩形 25"/>
          <p:cNvSpPr/>
          <p:nvPr/>
        </p:nvSpPr>
        <p:spPr>
          <a:xfrm>
            <a:off x="1193673" y="1056176"/>
            <a:ext cx="6096000" cy="1024961"/>
          </a:xfrm>
          <a:prstGeom prst="rect">
            <a:avLst/>
          </a:prstGeom>
        </p:spPr>
        <p:txBody>
          <a:bodyPr>
            <a:spAutoFit/>
          </a:bodyPr>
          <a:lstStyle/>
          <a:p>
            <a:pPr>
              <a:lnSpc>
                <a:spcPct val="150000"/>
              </a:lnSpc>
            </a:pPr>
            <a:r>
              <a:rPr lang="zh-CN" altLang="en-US" sz="1400" dirty="0" smtClean="0"/>
              <a:t>式中： </a:t>
            </a:r>
            <a:r>
              <a:rPr lang="en-US" altLang="zh-CN" sz="1400" i="1" dirty="0" smtClean="0"/>
              <a:t>X——</a:t>
            </a:r>
            <a:r>
              <a:rPr lang="zh-CN" altLang="en-US" sz="1400" i="1" dirty="0" smtClean="0"/>
              <a:t>小于某颗粒直径的土质量百分数，</a:t>
            </a:r>
            <a:r>
              <a:rPr lang="en-US" altLang="zh-CN" sz="1400" i="1" dirty="0" smtClean="0"/>
              <a:t>%</a:t>
            </a:r>
            <a:r>
              <a:rPr lang="zh-CN" altLang="en-US" sz="1400" i="1" dirty="0" smtClean="0"/>
              <a:t>；</a:t>
            </a:r>
            <a:endParaRPr lang="zh-CN" altLang="en-US" sz="1400" i="1" dirty="0" smtClean="0"/>
          </a:p>
          <a:p>
            <a:pPr>
              <a:lnSpc>
                <a:spcPct val="150000"/>
              </a:lnSpc>
            </a:pPr>
            <a:r>
              <a:rPr lang="en-US" altLang="zh-CN" sz="1400" i="1" dirty="0" smtClean="0"/>
              <a:t>              </a:t>
            </a:r>
            <a:r>
              <a:rPr lang="en-US" altLang="zh-CN" sz="1400" i="1" dirty="0" err="1" smtClean="0"/>
              <a:t>mA</a:t>
            </a:r>
            <a:r>
              <a:rPr lang="en-US" altLang="zh-CN" sz="1400" i="1" dirty="0" smtClean="0"/>
              <a:t>——</a:t>
            </a:r>
            <a:r>
              <a:rPr lang="zh-CN" altLang="en-US" sz="1400" i="1" dirty="0" smtClean="0"/>
              <a:t>小于某颗粒直径的土质量，</a:t>
            </a:r>
            <a:r>
              <a:rPr lang="en-US" altLang="zh-CN" sz="1400" i="1" dirty="0" smtClean="0"/>
              <a:t>g</a:t>
            </a:r>
            <a:r>
              <a:rPr lang="zh-CN" altLang="en-US" sz="1400" i="1" dirty="0" smtClean="0"/>
              <a:t>；</a:t>
            </a:r>
            <a:endParaRPr lang="zh-CN" altLang="en-US" sz="1400" i="1" dirty="0" smtClean="0"/>
          </a:p>
          <a:p>
            <a:pPr>
              <a:lnSpc>
                <a:spcPct val="150000"/>
              </a:lnSpc>
            </a:pPr>
            <a:r>
              <a:rPr lang="en-US" altLang="zh-CN" sz="1400" i="1" dirty="0" smtClean="0"/>
              <a:t>              </a:t>
            </a:r>
            <a:r>
              <a:rPr lang="en-US" altLang="zh-CN" sz="1400" i="1" dirty="0" err="1" smtClean="0"/>
              <a:t>mB</a:t>
            </a:r>
            <a:r>
              <a:rPr lang="en-US" altLang="zh-CN" sz="1400" i="1" dirty="0" smtClean="0"/>
              <a:t>——</a:t>
            </a:r>
            <a:r>
              <a:rPr lang="zh-CN" altLang="en-US" sz="1400" i="1" dirty="0" smtClean="0"/>
              <a:t>所取试样的总质量，</a:t>
            </a:r>
            <a:r>
              <a:rPr lang="en-US" altLang="zh-CN" sz="1400" i="1" dirty="0" smtClean="0"/>
              <a:t>500g</a:t>
            </a:r>
            <a:r>
              <a:rPr lang="zh-CN" altLang="en-US" sz="1400" i="1" dirty="0" smtClean="0"/>
              <a:t>。</a:t>
            </a:r>
            <a:endParaRPr lang="zh-CN" altLang="en-US" sz="1400" dirty="0"/>
          </a:p>
        </p:txBody>
      </p:sp>
      <p:sp>
        <p:nvSpPr>
          <p:cNvPr id="28" name="矩形 27"/>
          <p:cNvSpPr/>
          <p:nvPr/>
        </p:nvSpPr>
        <p:spPr>
          <a:xfrm>
            <a:off x="718782" y="2056358"/>
            <a:ext cx="11227559" cy="338554"/>
          </a:xfrm>
          <a:prstGeom prst="rect">
            <a:avLst/>
          </a:prstGeom>
        </p:spPr>
        <p:txBody>
          <a:bodyPr wrap="square">
            <a:spAutoFit/>
          </a:bodyPr>
          <a:lstStyle/>
          <a:p>
            <a:r>
              <a:rPr lang="zh-CN" altLang="en-US" sz="1600" dirty="0" smtClean="0"/>
              <a:t>（</a:t>
            </a:r>
            <a:r>
              <a:rPr lang="en-US" altLang="zh-CN" sz="1600" dirty="0" smtClean="0"/>
              <a:t>2</a:t>
            </a:r>
            <a:r>
              <a:rPr lang="zh-CN" altLang="en-US" sz="1600" dirty="0" smtClean="0"/>
              <a:t>）用小于某粒径的土质量百分数为纵坐标，颗粒直径（</a:t>
            </a:r>
            <a:r>
              <a:rPr lang="en-US" altLang="zh-CN" sz="1600" dirty="0" smtClean="0"/>
              <a:t>mm</a:t>
            </a:r>
            <a:r>
              <a:rPr lang="zh-CN" altLang="en-US" sz="1600" dirty="0" smtClean="0"/>
              <a:t>）的对数值为横坐标，绘制颗粒大小分配曲线。</a:t>
            </a:r>
            <a:endParaRPr lang="zh-CN" altLang="en-US" sz="1600" dirty="0"/>
          </a:p>
        </p:txBody>
      </p:sp>
      <p:sp>
        <p:nvSpPr>
          <p:cNvPr id="29" name="矩形 28"/>
          <p:cNvSpPr/>
          <p:nvPr/>
        </p:nvSpPr>
        <p:spPr>
          <a:xfrm>
            <a:off x="705639" y="2329934"/>
            <a:ext cx="1991251" cy="400110"/>
          </a:xfrm>
          <a:prstGeom prst="rect">
            <a:avLst/>
          </a:prstGeom>
        </p:spPr>
        <p:txBody>
          <a:bodyPr wrap="none">
            <a:spAutoFit/>
          </a:bodyPr>
          <a:lstStyle/>
          <a:p>
            <a:r>
              <a:rPr lang="zh-CN" altLang="en-US" sz="2000" b="1" dirty="0" smtClean="0">
                <a:solidFill>
                  <a:srgbClr val="0070C0"/>
                </a:solidFill>
              </a:rPr>
              <a:t>（七）试验记录</a:t>
            </a:r>
            <a:endParaRPr lang="zh-CN" altLang="en-US" sz="2000" b="1" dirty="0">
              <a:solidFill>
                <a:srgbClr val="0070C0"/>
              </a:solidFill>
            </a:endParaRPr>
          </a:p>
        </p:txBody>
      </p:sp>
      <p:graphicFrame>
        <p:nvGraphicFramePr>
          <p:cNvPr id="31" name="表格 30"/>
          <p:cNvGraphicFramePr>
            <a:graphicFrameLocks noGrp="1"/>
          </p:cNvGraphicFramePr>
          <p:nvPr/>
        </p:nvGraphicFramePr>
        <p:xfrm>
          <a:off x="3110174" y="2479494"/>
          <a:ext cx="8128000" cy="3960421"/>
        </p:xfrm>
        <a:graphic>
          <a:graphicData uri="http://schemas.openxmlformats.org/drawingml/2006/table">
            <a:tbl>
              <a:tblPr/>
              <a:tblGrid>
                <a:gridCol w="1118599"/>
                <a:gridCol w="1183971"/>
                <a:gridCol w="1561680"/>
                <a:gridCol w="1823171"/>
                <a:gridCol w="2440579"/>
              </a:tblGrid>
              <a:tr h="290182">
                <a:tc gridSpan="5">
                  <a:txBody>
                    <a:bodyPr/>
                    <a:lstStyle/>
                    <a:p>
                      <a:pPr algn="ctr" fontAlgn="ctr"/>
                      <a:br>
                        <a:rPr lang="zh-CN" altLang="en-US" sz="1400" b="0" i="0" u="none" strike="noStrike" dirty="0">
                          <a:solidFill>
                            <a:srgbClr val="000000"/>
                          </a:solidFill>
                          <a:latin typeface="宋体" panose="02010600030101010101" pitchFamily="2" charset="-122"/>
                        </a:rPr>
                      </a:br>
                      <a:r>
                        <a:rPr lang="zh-CN" altLang="en-US" sz="1400" b="0" i="0" u="none" strike="noStrike" dirty="0">
                          <a:solidFill>
                            <a:srgbClr val="000000"/>
                          </a:solidFill>
                          <a:latin typeface="宋体" panose="02010600030101010101" pitchFamily="2" charset="-122"/>
                        </a:rPr>
                        <a:t>颗粒分析试验记录表（筛析法）</a:t>
                      </a:r>
                      <a:endParaRPr lang="zh-CN" altLang="en-US" sz="1400" b="0" i="0" u="none" strike="noStrike" dirty="0">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c hMerge="1">
                  <a:tcPr/>
                </a:tc>
                <a:tc hMerge="1">
                  <a:tcPr/>
                </a:tc>
              </a:tr>
              <a:tr h="290182">
                <a:tc gridSpan="5">
                  <a:txBody>
                    <a:bodyPr/>
                    <a:lstStyle/>
                    <a:p>
                      <a:pPr algn="ctr" fontAlgn="ctr"/>
                      <a:r>
                        <a:rPr lang="zh-CN" altLang="en-US" sz="1400" b="0" i="0" u="none" strike="noStrike" dirty="0">
                          <a:solidFill>
                            <a:srgbClr val="000000"/>
                          </a:solidFill>
                          <a:latin typeface="宋体" panose="02010600030101010101" pitchFamily="2" charset="-122"/>
                        </a:rPr>
                        <a:t>土样编号</a:t>
                      </a:r>
                      <a:r>
                        <a:rPr lang="zh-CN" altLang="en-US" sz="1400" b="0" i="0" u="sng" strike="noStrike" dirty="0">
                          <a:solidFill>
                            <a:srgbClr val="000000"/>
                          </a:solidFill>
                          <a:latin typeface="宋体" panose="02010600030101010101" pitchFamily="2" charset="-122"/>
                        </a:rPr>
                        <a:t>        </a:t>
                      </a:r>
                      <a:r>
                        <a:rPr lang="zh-CN" altLang="en-US" sz="1400" b="0" i="0" u="none" strike="noStrike" dirty="0">
                          <a:solidFill>
                            <a:srgbClr val="000000"/>
                          </a:solidFill>
                          <a:latin typeface="宋体" panose="02010600030101010101" pitchFamily="2" charset="-122"/>
                        </a:rPr>
                        <a:t>　                            　　　          干土质量　</a:t>
                      </a:r>
                      <a:r>
                        <a:rPr lang="zh-CN" altLang="en-US" sz="1400" b="0" i="0" u="sng" strike="noStrike" dirty="0">
                          <a:solidFill>
                            <a:srgbClr val="000000"/>
                          </a:solidFill>
                          <a:latin typeface="宋体" panose="02010600030101010101" pitchFamily="2" charset="-122"/>
                        </a:rPr>
                        <a:t>　</a:t>
                      </a:r>
                      <a:r>
                        <a:rPr lang="en-US" altLang="zh-CN" sz="1400" b="0" i="0" u="sng" strike="noStrike" dirty="0">
                          <a:solidFill>
                            <a:srgbClr val="000000"/>
                          </a:solidFill>
                          <a:latin typeface="宋体" panose="02010600030101010101" pitchFamily="2" charset="-122"/>
                        </a:rPr>
                        <a:t>500 g</a:t>
                      </a:r>
                      <a:r>
                        <a:rPr lang="zh-CN" altLang="en-US" sz="1400" b="0" i="0" u="sng" strike="noStrike" dirty="0">
                          <a:solidFill>
                            <a:srgbClr val="000000"/>
                          </a:solidFill>
                          <a:latin typeface="宋体" panose="02010600030101010101" pitchFamily="2" charset="-122"/>
                        </a:rPr>
                        <a:t>　</a:t>
                      </a:r>
                      <a:r>
                        <a:rPr lang="zh-CN" altLang="en-US" sz="1400" b="0" i="0" u="none" strike="noStrike" dirty="0">
                          <a:solidFill>
                            <a:srgbClr val="000000"/>
                          </a:solidFill>
                          <a:latin typeface="宋体" panose="02010600030101010101" pitchFamily="2" charset="-122"/>
                        </a:rPr>
                        <a:t>                                                      试验者</a:t>
                      </a:r>
                      <a:r>
                        <a:rPr lang="zh-CN" altLang="en-US" sz="1400" b="0" i="0" u="sng" strike="noStrike" dirty="0">
                          <a:solidFill>
                            <a:srgbClr val="000000"/>
                          </a:solidFill>
                          <a:latin typeface="宋体" panose="02010600030101010101" pitchFamily="2" charset="-122"/>
                        </a:rPr>
                        <a:t>          </a:t>
                      </a:r>
                      <a:r>
                        <a:rPr lang="zh-CN" altLang="en-US" sz="1400" b="0" i="0" u="none" strike="noStrike" dirty="0">
                          <a:solidFill>
                            <a:srgbClr val="000000"/>
                          </a:solidFill>
                          <a:latin typeface="宋体" panose="02010600030101010101" pitchFamily="2" charset="-122"/>
                        </a:rPr>
                        <a:t>　　　　</a:t>
                      </a:r>
                      <a:endParaRPr lang="zh-CN" altLang="en-US" sz="1400" b="0" i="0" u="none" strike="noStrike" dirty="0">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c hMerge="1">
                  <a:tcPr/>
                </a:tc>
                <a:tc hMerge="1">
                  <a:tcPr/>
                </a:tc>
              </a:tr>
              <a:tr h="290182">
                <a:tc gridSpan="5">
                  <a:txBody>
                    <a:bodyPr/>
                    <a:lstStyle/>
                    <a:p>
                      <a:pPr algn="ctr" fontAlgn="ctr"/>
                      <a:r>
                        <a:rPr lang="zh-CN" altLang="en-US" sz="1400" b="0" i="0" u="none" strike="noStrike" dirty="0">
                          <a:solidFill>
                            <a:srgbClr val="000000"/>
                          </a:solidFill>
                          <a:latin typeface="宋体" panose="02010600030101010101" pitchFamily="2" charset="-122"/>
                        </a:rPr>
                        <a:t>土样说明　粗砂　                                                      试验日期　　                                       　　 　 校核者　　　　</a:t>
                      </a:r>
                      <a:endParaRPr lang="zh-CN" altLang="en-US" sz="1400" b="0" i="0" u="none" strike="noStrike" dirty="0">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c hMerge="1">
                  <a:tcPr/>
                </a:tc>
                <a:tc hMerge="1">
                  <a:tcPr/>
                </a:tc>
              </a:tr>
              <a:tr h="378798">
                <a:tc>
                  <a:txBody>
                    <a:bodyPr/>
                    <a:lstStyle/>
                    <a:p>
                      <a:pPr algn="ctr" fontAlgn="ctr"/>
                      <a:r>
                        <a:rPr lang="zh-CN" altLang="en-US" sz="1400" b="0" i="0" u="none" strike="noStrike">
                          <a:solidFill>
                            <a:srgbClr val="000000"/>
                          </a:solidFill>
                          <a:latin typeface="宋体" panose="02010600030101010101" pitchFamily="2" charset="-122"/>
                        </a:rPr>
                        <a:t>孔径</a:t>
                      </a:r>
                      <a:br>
                        <a:rPr lang="zh-CN" altLang="en-US" sz="1400" b="0" i="0" u="none" strike="noStrike">
                          <a:solidFill>
                            <a:srgbClr val="000000"/>
                          </a:solidFill>
                          <a:latin typeface="宋体" panose="02010600030101010101" pitchFamily="2" charset="-122"/>
                        </a:rPr>
                      </a:br>
                      <a:r>
                        <a:rPr lang="en-US" altLang="zh-CN" sz="1400" b="0" i="0" u="none" strike="noStrike">
                          <a:solidFill>
                            <a:srgbClr val="000000"/>
                          </a:solidFill>
                          <a:latin typeface="宋体" panose="02010600030101010101" pitchFamily="2" charset="-122"/>
                        </a:rPr>
                        <a:t>(</a:t>
                      </a:r>
                      <a:r>
                        <a:rPr lang="en-US" sz="1400" b="0" i="0" u="none" strike="noStrike">
                          <a:solidFill>
                            <a:srgbClr val="000000"/>
                          </a:solidFill>
                          <a:latin typeface="宋体" panose="02010600030101010101" pitchFamily="2" charset="-122"/>
                        </a:rPr>
                        <a:t>mm)</a:t>
                      </a:r>
                      <a:endParaRPr lang="en-US"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留筛土质量</a:t>
                      </a:r>
                      <a:br>
                        <a:rPr lang="zh-CN" altLang="en-US" sz="1400" b="0" i="0" u="none" strike="noStrike">
                          <a:solidFill>
                            <a:srgbClr val="000000"/>
                          </a:solidFill>
                          <a:latin typeface="宋体" panose="02010600030101010101" pitchFamily="2" charset="-122"/>
                        </a:rPr>
                      </a:br>
                      <a:r>
                        <a:rPr lang="en-US" altLang="zh-CN" sz="1400" b="0" i="0" u="none" strike="noStrike">
                          <a:solidFill>
                            <a:srgbClr val="000000"/>
                          </a:solidFill>
                          <a:latin typeface="宋体" panose="02010600030101010101" pitchFamily="2" charset="-122"/>
                        </a:rPr>
                        <a:t>(</a:t>
                      </a:r>
                      <a:r>
                        <a:rPr lang="en-US" sz="1400" b="0" i="0" u="none" strike="noStrike">
                          <a:solidFill>
                            <a:srgbClr val="000000"/>
                          </a:solidFill>
                          <a:latin typeface="宋体" panose="02010600030101010101" pitchFamily="2" charset="-122"/>
                        </a:rPr>
                        <a:t>g)</a:t>
                      </a:r>
                      <a:endParaRPr lang="en-US"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dirty="0">
                          <a:solidFill>
                            <a:srgbClr val="000000"/>
                          </a:solidFill>
                          <a:latin typeface="宋体" panose="02010600030101010101" pitchFamily="2" charset="-122"/>
                        </a:rPr>
                        <a:t>累积留筛土质量</a:t>
                      </a:r>
                      <a:r>
                        <a:rPr lang="en-US" altLang="zh-CN" sz="1400" b="0" i="0" u="none" strike="noStrike" dirty="0">
                          <a:solidFill>
                            <a:srgbClr val="000000"/>
                          </a:solidFill>
                          <a:latin typeface="宋体" panose="02010600030101010101" pitchFamily="2" charset="-122"/>
                        </a:rPr>
                        <a:t>:</a:t>
                      </a:r>
                      <a:br>
                        <a:rPr lang="en-US" altLang="zh-CN" sz="1400" b="0" i="0" u="none" strike="noStrike" dirty="0">
                          <a:solidFill>
                            <a:srgbClr val="000000"/>
                          </a:solidFill>
                          <a:latin typeface="宋体" panose="02010600030101010101" pitchFamily="2" charset="-122"/>
                        </a:rPr>
                      </a:br>
                      <a:r>
                        <a:rPr lang="en-US" altLang="zh-CN" sz="1400" b="0" i="0" u="none" strike="noStrike" dirty="0">
                          <a:solidFill>
                            <a:srgbClr val="000000"/>
                          </a:solidFill>
                          <a:latin typeface="宋体" panose="02010600030101010101" pitchFamily="2" charset="-122"/>
                        </a:rPr>
                        <a:t>(g)</a:t>
                      </a:r>
                      <a:endParaRPr lang="en-US" altLang="zh-CN" sz="1400" b="0" i="0" u="none" strike="noStrike" dirty="0">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小于该孔径的土质量</a:t>
                      </a:r>
                      <a:br>
                        <a:rPr lang="zh-CN" altLang="en-US" sz="1400" b="0" i="0" u="none" strike="noStrike">
                          <a:solidFill>
                            <a:srgbClr val="000000"/>
                          </a:solidFill>
                          <a:latin typeface="宋体" panose="02010600030101010101" pitchFamily="2" charset="-122"/>
                        </a:rPr>
                      </a:br>
                      <a:r>
                        <a:rPr lang="en-US" altLang="zh-CN" sz="1400" b="0" i="0" u="none" strike="noStrike">
                          <a:solidFill>
                            <a:srgbClr val="000000"/>
                          </a:solidFill>
                          <a:latin typeface="宋体" panose="02010600030101010101" pitchFamily="2" charset="-122"/>
                        </a:rPr>
                        <a:t>(g)</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小于该孔径的土质量百分数</a:t>
                      </a:r>
                      <a:br>
                        <a:rPr lang="zh-CN" altLang="en-US" sz="1400" b="0" i="0" u="none" strike="noStrike">
                          <a:solidFill>
                            <a:srgbClr val="000000"/>
                          </a:solidFill>
                          <a:latin typeface="宋体" panose="02010600030101010101" pitchFamily="2" charset="-122"/>
                        </a:rPr>
                      </a:br>
                      <a:r>
                        <a:rPr lang="en-US" altLang="zh-CN" sz="1400" b="0" i="0" u="none" strike="noStrike">
                          <a:solidFill>
                            <a:srgbClr val="000000"/>
                          </a:solidFill>
                          <a:latin typeface="宋体" panose="02010600030101010101" pitchFamily="2" charset="-122"/>
                        </a:rPr>
                        <a:t>(%)</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6600">
                <a:tc>
                  <a:txBody>
                    <a:bodyPr/>
                    <a:lstStyle/>
                    <a:p>
                      <a:pPr algn="ctr" fontAlgn="ctr"/>
                      <a:r>
                        <a:rPr lang="en-US" altLang="zh-CN" sz="1400" b="0" i="0" u="none" strike="noStrike">
                          <a:solidFill>
                            <a:srgbClr val="000000"/>
                          </a:solidFill>
                          <a:latin typeface="宋体" panose="02010600030101010101" pitchFamily="2" charset="-122"/>
                        </a:rPr>
                        <a:t>20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0.0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latin typeface="宋体" panose="02010600030101010101" pitchFamily="2" charset="-122"/>
                        </a:rPr>
                        <a:t>0.0</a:t>
                      </a:r>
                      <a:endParaRPr lang="en-US" altLang="zh-CN" sz="1400" b="0" i="0" u="none" strike="noStrike" dirty="0">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latin typeface="宋体" panose="02010600030101010101" pitchFamily="2" charset="-122"/>
                        </a:rPr>
                        <a:t>500.0</a:t>
                      </a:r>
                      <a:endParaRPr lang="en-US" altLang="zh-CN" sz="1400" b="0" i="0" u="none" strike="noStrike" dirty="0">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100.0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2048">
                <a:tc>
                  <a:txBody>
                    <a:bodyPr/>
                    <a:lstStyle/>
                    <a:p>
                      <a:pPr algn="ctr" fontAlgn="ctr"/>
                      <a:r>
                        <a:rPr lang="en-US" altLang="zh-CN" sz="1400" b="0" i="0" u="none" strike="noStrike">
                          <a:solidFill>
                            <a:srgbClr val="000000"/>
                          </a:solidFill>
                          <a:latin typeface="宋体" panose="02010600030101010101" pitchFamily="2" charset="-122"/>
                        </a:rPr>
                        <a:t>10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17.0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17.0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latin typeface="宋体" panose="02010600030101010101" pitchFamily="2" charset="-122"/>
                        </a:rPr>
                        <a:t>483.0</a:t>
                      </a:r>
                      <a:endParaRPr lang="en-US" altLang="zh-CN" sz="1400" b="0" i="0" u="none" strike="noStrike" dirty="0">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96.6 :</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6600">
                <a:tc>
                  <a:txBody>
                    <a:bodyPr/>
                    <a:lstStyle/>
                    <a:p>
                      <a:pPr algn="ctr" fontAlgn="ctr"/>
                      <a:r>
                        <a:rPr lang="en-US" altLang="zh-CN" sz="1400" b="0" i="0" u="none" strike="noStrike">
                          <a:solidFill>
                            <a:srgbClr val="000000"/>
                          </a:solidFill>
                          <a:latin typeface="宋体" panose="02010600030101010101" pitchFamily="2" charset="-122"/>
                        </a:rPr>
                        <a:t>5</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45.0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62.0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latin typeface="宋体" panose="02010600030101010101" pitchFamily="2" charset="-122"/>
                        </a:rPr>
                        <a:t>438.0</a:t>
                      </a:r>
                      <a:endParaRPr lang="en-US" altLang="zh-CN" sz="1400" b="0" i="0" u="none" strike="noStrike" dirty="0">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latin typeface="宋体" panose="02010600030101010101" pitchFamily="2" charset="-122"/>
                        </a:rPr>
                        <a:t>87.6</a:t>
                      </a:r>
                      <a:endParaRPr lang="en-US" altLang="zh-CN" sz="1400" b="0" i="0" u="none" strike="noStrike" dirty="0">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6600">
                <a:tc>
                  <a:txBody>
                    <a:bodyPr/>
                    <a:lstStyle/>
                    <a:p>
                      <a:pPr algn="ctr" fontAlgn="ctr"/>
                      <a:r>
                        <a:rPr lang="en-US" altLang="zh-CN" sz="1400" b="0" i="0" u="none" strike="noStrike">
                          <a:solidFill>
                            <a:srgbClr val="000000"/>
                          </a:solidFill>
                          <a:latin typeface="宋体" panose="02010600030101010101" pitchFamily="2" charset="-122"/>
                        </a:rPr>
                        <a:t>2</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65.5 ,</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127.5</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372.5</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latin typeface="宋体" panose="02010600030101010101" pitchFamily="2" charset="-122"/>
                        </a:rPr>
                        <a:t>74.5</a:t>
                      </a:r>
                      <a:endParaRPr lang="en-US" altLang="zh-CN" sz="1400" b="0" i="0" u="none" strike="noStrike" dirty="0">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2048">
                <a:tc>
                  <a:txBody>
                    <a:bodyPr/>
                    <a:lstStyle/>
                    <a:p>
                      <a:pPr algn="ctr" fontAlgn="ctr"/>
                      <a:r>
                        <a:rPr lang="en-US" altLang="zh-CN" sz="1400" b="0" i="0" u="none" strike="noStrike">
                          <a:solidFill>
                            <a:srgbClr val="000000"/>
                          </a:solidFill>
                          <a:latin typeface="宋体" panose="02010600030101010101" pitchFamily="2" charset="-122"/>
                        </a:rPr>
                        <a:t>1</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85.0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212 5</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287.5</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latin typeface="宋体" panose="02010600030101010101" pitchFamily="2" charset="-122"/>
                        </a:rPr>
                        <a:t>57.5</a:t>
                      </a:r>
                      <a:endParaRPr lang="en-US" altLang="zh-CN" sz="1400" b="0" i="0" u="none" strike="noStrike" dirty="0">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2605">
                <a:tc>
                  <a:txBody>
                    <a:bodyPr/>
                    <a:lstStyle/>
                    <a:p>
                      <a:pPr algn="ctr" fontAlgn="ctr"/>
                      <a:r>
                        <a:rPr lang="en-US" altLang="zh-CN" sz="1400" b="0" i="0" u="none" strike="noStrike">
                          <a:solidFill>
                            <a:srgbClr val="000000"/>
                          </a:solidFill>
                          <a:latin typeface="宋体" panose="02010600030101010101" pitchFamily="2" charset="-122"/>
                        </a:rPr>
                        <a:t>0.5</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110.5</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313.0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187.0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latin typeface="宋体" panose="02010600030101010101" pitchFamily="2" charset="-122"/>
                        </a:rPr>
                        <a:t>37. .4</a:t>
                      </a:r>
                      <a:endParaRPr lang="en-US" altLang="zh-CN" sz="1400" b="0" i="0" u="none" strike="noStrike" dirty="0">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2048">
                <a:tc>
                  <a:txBody>
                    <a:bodyPr/>
                    <a:lstStyle/>
                    <a:p>
                      <a:pPr algn="ctr" fontAlgn="ctr"/>
                      <a:r>
                        <a:rPr lang="en-US" altLang="zh-CN" sz="1400" b="0" i="0" u="none" strike="noStrike">
                          <a:solidFill>
                            <a:srgbClr val="000000"/>
                          </a:solidFill>
                          <a:latin typeface="宋体" panose="02010600030101010101" pitchFamily="2" charset="-122"/>
                        </a:rPr>
                        <a:t>0.25</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122.0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435.0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65.0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latin typeface="宋体" panose="02010600030101010101" pitchFamily="2" charset="-122"/>
                        </a:rPr>
                        <a:t>13.0</a:t>
                      </a:r>
                      <a:endParaRPr lang="en-US" altLang="zh-CN" sz="1400" b="0" i="0" u="none" strike="noStrike" dirty="0">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6600">
                <a:tc>
                  <a:txBody>
                    <a:bodyPr/>
                    <a:lstStyle/>
                    <a:p>
                      <a:pPr algn="ctr" fontAlgn="ctr"/>
                      <a:r>
                        <a:rPr lang="en-US" altLang="zh-CN" sz="1400" b="0" i="0" u="none" strike="noStrike">
                          <a:solidFill>
                            <a:srgbClr val="000000"/>
                          </a:solidFill>
                          <a:latin typeface="宋体" panose="02010600030101010101" pitchFamily="2" charset="-122"/>
                        </a:rPr>
                        <a:t>0.075</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60.0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495.0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5.0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latin typeface="宋体" panose="02010600030101010101" pitchFamily="2" charset="-122"/>
                        </a:rPr>
                        <a:t>1.0</a:t>
                      </a:r>
                      <a:endParaRPr lang="en-US" altLang="zh-CN" sz="1400" b="0" i="0" u="none" strike="noStrike" dirty="0">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6600">
                <a:tc>
                  <a:txBody>
                    <a:bodyPr/>
                    <a:lstStyle/>
                    <a:p>
                      <a:pPr algn="ctr" fontAlgn="ctr"/>
                      <a:r>
                        <a:rPr lang="zh-CN" altLang="en-US" sz="1400" b="0" i="0" u="none" strike="noStrike">
                          <a:solidFill>
                            <a:srgbClr val="000000"/>
                          </a:solidFill>
                          <a:latin typeface="宋体" panose="02010600030101010101" pitchFamily="2" charset="-122"/>
                        </a:rPr>
                        <a:t>底盘总计</a:t>
                      </a:r>
                      <a:endParaRPr lang="zh-CN" altLang="en-US"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5.0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500.0</a:t>
                      </a:r>
                      <a:endParaRPr lang="en-US" altLang="zh-CN"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　</a:t>
                      </a:r>
                      <a:endParaRPr lang="zh-CN" altLang="en-US" sz="1400" b="0" i="0" u="none" strike="noStrike">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dirty="0">
                          <a:solidFill>
                            <a:srgbClr val="000000"/>
                          </a:solidFill>
                          <a:latin typeface="宋体" panose="02010600030101010101" pitchFamily="2" charset="-122"/>
                        </a:rPr>
                        <a:t>　</a:t>
                      </a:r>
                      <a:endParaRPr lang="zh-CN" altLang="en-US" sz="1400" b="0" i="0" u="none" strike="noStrike" dirty="0">
                        <a:solidFill>
                          <a:srgbClr val="000000"/>
                        </a:solidFill>
                        <a:latin typeface="宋体" panose="02010600030101010101" pitchFamily="2" charset="-122"/>
                      </a:endParaRPr>
                    </a:p>
                  </a:txBody>
                  <a:tcPr marL="5448" marR="5448" marT="54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7109639" cy="646331"/>
            </a:xfrm>
            <a:prstGeom prst="rect">
              <a:avLst/>
            </a:prstGeom>
          </p:spPr>
          <p:txBody>
            <a:bodyPr wrap="none">
              <a:spAutoFit/>
            </a:bodyPr>
            <a:lstStyle/>
            <a:p>
              <a:pPr>
                <a:spcAft>
                  <a:spcPts val="0"/>
                </a:spcAft>
                <a:tabLst>
                  <a:tab pos="2222500" algn="l"/>
                  <a:tab pos="3667125" algn="l"/>
                </a:tabLst>
              </a:pPr>
              <a:r>
                <a:rPr lang="zh-CN" altLang="en-US" sz="3600" dirty="0" smtClean="0"/>
                <a:t>操作训练二　密度试验（环刀法）</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2" name="矩形 21"/>
          <p:cNvSpPr/>
          <p:nvPr/>
        </p:nvSpPr>
        <p:spPr>
          <a:xfrm>
            <a:off x="1005891" y="1320000"/>
            <a:ext cx="1991251" cy="400110"/>
          </a:xfrm>
          <a:prstGeom prst="rect">
            <a:avLst/>
          </a:prstGeom>
        </p:spPr>
        <p:txBody>
          <a:bodyPr wrap="none">
            <a:spAutoFit/>
          </a:bodyPr>
          <a:lstStyle/>
          <a:p>
            <a:r>
              <a:rPr lang="zh-CN" altLang="en-US" sz="2000" b="1" dirty="0" smtClean="0">
                <a:solidFill>
                  <a:srgbClr val="0070C0"/>
                </a:solidFill>
              </a:rPr>
              <a:t>（一）试验目的</a:t>
            </a:r>
            <a:endParaRPr lang="zh-CN" altLang="en-US" sz="2000" b="1" dirty="0">
              <a:solidFill>
                <a:srgbClr val="0070C0"/>
              </a:solidFill>
            </a:endParaRPr>
          </a:p>
        </p:txBody>
      </p:sp>
      <p:sp>
        <p:nvSpPr>
          <p:cNvPr id="23" name="矩形 22"/>
          <p:cNvSpPr/>
          <p:nvPr/>
        </p:nvSpPr>
        <p:spPr>
          <a:xfrm>
            <a:off x="1351128" y="1705970"/>
            <a:ext cx="10413242" cy="461665"/>
          </a:xfrm>
          <a:prstGeom prst="rect">
            <a:avLst/>
          </a:prstGeom>
        </p:spPr>
        <p:txBody>
          <a:bodyPr wrap="square">
            <a:spAutoFit/>
          </a:bodyPr>
          <a:lstStyle/>
          <a:p>
            <a:pPr>
              <a:lnSpc>
                <a:spcPct val="150000"/>
              </a:lnSpc>
            </a:pPr>
            <a:r>
              <a:rPr lang="zh-CN" altLang="en-US" sz="1600" dirty="0" smtClean="0"/>
              <a:t>   测定土的湿密度，以了解土的疏密和干湿状态，供换算土的其他物理性质指标和工程设计以及控制施工质量之用。</a:t>
            </a:r>
            <a:endParaRPr lang="zh-CN" altLang="en-US" sz="1600" dirty="0"/>
          </a:p>
        </p:txBody>
      </p:sp>
      <p:sp>
        <p:nvSpPr>
          <p:cNvPr id="24" name="矩形 23"/>
          <p:cNvSpPr/>
          <p:nvPr/>
        </p:nvSpPr>
        <p:spPr>
          <a:xfrm>
            <a:off x="978595" y="2357229"/>
            <a:ext cx="1991251" cy="400110"/>
          </a:xfrm>
          <a:prstGeom prst="rect">
            <a:avLst/>
          </a:prstGeom>
        </p:spPr>
        <p:txBody>
          <a:bodyPr wrap="none">
            <a:spAutoFit/>
          </a:bodyPr>
          <a:lstStyle/>
          <a:p>
            <a:r>
              <a:rPr lang="zh-CN" altLang="en-US" sz="2000" b="1" dirty="0" smtClean="0">
                <a:solidFill>
                  <a:srgbClr val="0070C0"/>
                </a:solidFill>
              </a:rPr>
              <a:t>（二）试验原理</a:t>
            </a:r>
            <a:endParaRPr lang="zh-CN" altLang="en-US" sz="2000" b="1" dirty="0">
              <a:solidFill>
                <a:srgbClr val="0070C0"/>
              </a:solidFill>
            </a:endParaRPr>
          </a:p>
        </p:txBody>
      </p:sp>
      <p:sp>
        <p:nvSpPr>
          <p:cNvPr id="25" name="矩形 24"/>
          <p:cNvSpPr/>
          <p:nvPr/>
        </p:nvSpPr>
        <p:spPr>
          <a:xfrm>
            <a:off x="1353402" y="2699504"/>
            <a:ext cx="10408693" cy="1527469"/>
          </a:xfrm>
          <a:prstGeom prst="rect">
            <a:avLst/>
          </a:prstGeom>
        </p:spPr>
        <p:txBody>
          <a:bodyPr wrap="square">
            <a:spAutoFit/>
          </a:bodyPr>
          <a:lstStyle/>
          <a:p>
            <a:pPr>
              <a:lnSpc>
                <a:spcPct val="150000"/>
              </a:lnSpc>
            </a:pPr>
            <a:r>
              <a:rPr lang="zh-CN" altLang="en-US" sz="1600" dirty="0" smtClean="0"/>
              <a:t>土的湿密度</a:t>
            </a:r>
            <a:r>
              <a:rPr lang="en-US" altLang="zh-CN" sz="1600" i="1" dirty="0" smtClean="0"/>
              <a:t>ρ </a:t>
            </a:r>
            <a:r>
              <a:rPr lang="zh-CN" altLang="en-US" sz="1600" i="1" dirty="0" smtClean="0"/>
              <a:t>是指土的单位体积质量，是土的基本物理性质指标之一，其单位为</a:t>
            </a:r>
            <a:r>
              <a:rPr lang="en-US" altLang="zh-CN" sz="1600" dirty="0" smtClean="0"/>
              <a:t>g/cm3</a:t>
            </a:r>
            <a:r>
              <a:rPr lang="zh-CN" altLang="en-US" sz="1600" dirty="0" smtClean="0"/>
              <a:t>。环刀法是采用一定体积环刀切取土样并称土质量的方法，环刀内土的质量与体积之比即为土的密度。密度试验方法有环刀法、蜡封法、灌水法和灌砂法等。对于细粒土，宜采用环刀法；对于易碎裂、难以切削的土，可用蜡封法；对于现场粗粒土，可用灌水法或灌砂法。</a:t>
            </a:r>
            <a:endParaRPr lang="zh-CN" altLang="en-US" sz="1600" dirty="0"/>
          </a:p>
        </p:txBody>
      </p:sp>
      <p:sp>
        <p:nvSpPr>
          <p:cNvPr id="27" name="矩形 26"/>
          <p:cNvSpPr/>
          <p:nvPr/>
        </p:nvSpPr>
        <p:spPr>
          <a:xfrm>
            <a:off x="1033185" y="4226973"/>
            <a:ext cx="1991251" cy="400110"/>
          </a:xfrm>
          <a:prstGeom prst="rect">
            <a:avLst/>
          </a:prstGeom>
        </p:spPr>
        <p:txBody>
          <a:bodyPr wrap="none">
            <a:spAutoFit/>
          </a:bodyPr>
          <a:lstStyle/>
          <a:p>
            <a:r>
              <a:rPr lang="zh-CN" altLang="en-US" sz="2000" b="1" dirty="0" smtClean="0">
                <a:solidFill>
                  <a:srgbClr val="0070C0"/>
                </a:solidFill>
              </a:rPr>
              <a:t>（三）仪器设备</a:t>
            </a:r>
            <a:endParaRPr lang="zh-CN" altLang="en-US" sz="2000" b="1" dirty="0">
              <a:solidFill>
                <a:srgbClr val="0070C0"/>
              </a:solidFill>
            </a:endParaRPr>
          </a:p>
        </p:txBody>
      </p:sp>
      <p:sp>
        <p:nvSpPr>
          <p:cNvPr id="30" name="矩形 29"/>
          <p:cNvSpPr/>
          <p:nvPr/>
        </p:nvSpPr>
        <p:spPr>
          <a:xfrm>
            <a:off x="1205551" y="4878021"/>
            <a:ext cx="6096000" cy="1158138"/>
          </a:xfrm>
          <a:prstGeom prst="rect">
            <a:avLst/>
          </a:prstGeom>
        </p:spPr>
        <p:txBody>
          <a:bodyPr>
            <a:spAutoFit/>
          </a:bodyPr>
          <a:lstStyle/>
          <a:p>
            <a:pPr>
              <a:lnSpc>
                <a:spcPct val="150000"/>
              </a:lnSpc>
            </a:pPr>
            <a:r>
              <a:rPr lang="zh-CN" altLang="en-US" sz="1600" dirty="0" smtClean="0"/>
              <a:t>（</a:t>
            </a:r>
            <a:r>
              <a:rPr lang="en-US" altLang="zh-CN" sz="1600" dirty="0" smtClean="0"/>
              <a:t>1</a:t>
            </a:r>
            <a:r>
              <a:rPr lang="zh-CN" altLang="en-US" sz="1600" dirty="0" smtClean="0"/>
              <a:t>）环刀：内径</a:t>
            </a:r>
            <a:r>
              <a:rPr lang="en-US" altLang="zh-CN" sz="1600" dirty="0" smtClean="0"/>
              <a:t>6 </a:t>
            </a:r>
            <a:r>
              <a:rPr lang="zh-CN" altLang="en-US" sz="1600" dirty="0" smtClean="0"/>
              <a:t>～ </a:t>
            </a:r>
            <a:r>
              <a:rPr lang="en-US" altLang="zh-CN" sz="1600" dirty="0" smtClean="0"/>
              <a:t>8cm</a:t>
            </a:r>
            <a:r>
              <a:rPr lang="zh-CN" altLang="en-US" sz="1600" dirty="0" smtClean="0"/>
              <a:t>，高</a:t>
            </a:r>
            <a:r>
              <a:rPr lang="en-US" altLang="zh-CN" sz="1600" dirty="0" smtClean="0"/>
              <a:t>2 </a:t>
            </a:r>
            <a:r>
              <a:rPr lang="zh-CN" altLang="en-US" sz="1600" dirty="0" smtClean="0"/>
              <a:t>～ </a:t>
            </a:r>
            <a:r>
              <a:rPr lang="en-US" altLang="zh-CN" sz="1600" dirty="0" smtClean="0"/>
              <a:t>3cm</a:t>
            </a:r>
            <a:r>
              <a:rPr lang="zh-CN" altLang="en-US" sz="1600" dirty="0" smtClean="0"/>
              <a:t>。</a:t>
            </a:r>
            <a:endParaRPr lang="zh-CN" altLang="en-US" sz="1600" dirty="0" smtClean="0"/>
          </a:p>
          <a:p>
            <a:pPr>
              <a:lnSpc>
                <a:spcPct val="150000"/>
              </a:lnSpc>
            </a:pPr>
            <a:r>
              <a:rPr lang="zh-CN" altLang="en-US" sz="1600" dirty="0" smtClean="0"/>
              <a:t>（</a:t>
            </a:r>
            <a:r>
              <a:rPr lang="en-US" altLang="zh-CN" sz="1600" dirty="0" smtClean="0"/>
              <a:t>2</a:t>
            </a:r>
            <a:r>
              <a:rPr lang="zh-CN" altLang="en-US" sz="1600" dirty="0" smtClean="0"/>
              <a:t>）天平：称量</a:t>
            </a:r>
            <a:r>
              <a:rPr lang="en-US" altLang="zh-CN" sz="1600" dirty="0" smtClean="0"/>
              <a:t>500g</a:t>
            </a:r>
            <a:r>
              <a:rPr lang="zh-CN" altLang="en-US" sz="1600" dirty="0" smtClean="0"/>
              <a:t>，分度值</a:t>
            </a:r>
            <a:r>
              <a:rPr lang="en-US" altLang="zh-CN" sz="1600" dirty="0" smtClean="0"/>
              <a:t>0.01g</a:t>
            </a:r>
            <a:r>
              <a:rPr lang="zh-CN" altLang="en-US" sz="1600" dirty="0" smtClean="0"/>
              <a:t>。</a:t>
            </a:r>
            <a:endParaRPr lang="zh-CN" altLang="en-US" sz="1600" dirty="0" smtClean="0"/>
          </a:p>
          <a:p>
            <a:pPr>
              <a:lnSpc>
                <a:spcPct val="150000"/>
              </a:lnSpc>
            </a:pPr>
            <a:r>
              <a:rPr lang="zh-CN" altLang="en-US" sz="1600" dirty="0" smtClean="0"/>
              <a:t>（</a:t>
            </a:r>
            <a:r>
              <a:rPr lang="en-US" altLang="zh-CN" sz="1600" dirty="0" smtClean="0"/>
              <a:t>3</a:t>
            </a:r>
            <a:r>
              <a:rPr lang="zh-CN" altLang="en-US" sz="1600" dirty="0" smtClean="0"/>
              <a:t>）其他：切土刀、钢丝锯、凡士林等。</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7109639" cy="646331"/>
            </a:xfrm>
            <a:prstGeom prst="rect">
              <a:avLst/>
            </a:prstGeom>
          </p:spPr>
          <p:txBody>
            <a:bodyPr wrap="none">
              <a:spAutoFit/>
            </a:bodyPr>
            <a:lstStyle/>
            <a:p>
              <a:pPr>
                <a:spcAft>
                  <a:spcPts val="0"/>
                </a:spcAft>
                <a:tabLst>
                  <a:tab pos="2222500" algn="l"/>
                  <a:tab pos="3667125" algn="l"/>
                </a:tabLst>
              </a:pPr>
              <a:r>
                <a:rPr lang="zh-CN" altLang="en-US" sz="3600" dirty="0" smtClean="0"/>
                <a:t>操作训练二　密度试验（环刀法）</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2" name="矩形 21"/>
          <p:cNvSpPr/>
          <p:nvPr/>
        </p:nvSpPr>
        <p:spPr>
          <a:xfrm>
            <a:off x="1005385" y="1136714"/>
            <a:ext cx="1991251" cy="400110"/>
          </a:xfrm>
          <a:prstGeom prst="rect">
            <a:avLst/>
          </a:prstGeom>
        </p:spPr>
        <p:txBody>
          <a:bodyPr wrap="none">
            <a:spAutoFit/>
          </a:bodyPr>
          <a:lstStyle/>
          <a:p>
            <a:r>
              <a:rPr lang="zh-CN" altLang="en-US" sz="2000" b="1" dirty="0" smtClean="0">
                <a:solidFill>
                  <a:srgbClr val="0070C0"/>
                </a:solidFill>
              </a:rPr>
              <a:t>（四）操作步骤</a:t>
            </a:r>
            <a:endParaRPr lang="zh-CN" altLang="en-US" sz="2000" b="1" dirty="0">
              <a:solidFill>
                <a:srgbClr val="0070C0"/>
              </a:solidFill>
            </a:endParaRPr>
          </a:p>
        </p:txBody>
      </p:sp>
      <p:sp>
        <p:nvSpPr>
          <p:cNvPr id="23" name="矩形 22"/>
          <p:cNvSpPr/>
          <p:nvPr/>
        </p:nvSpPr>
        <p:spPr>
          <a:xfrm>
            <a:off x="1379125" y="1467427"/>
            <a:ext cx="10413242" cy="1527469"/>
          </a:xfrm>
          <a:prstGeom prst="rect">
            <a:avLst/>
          </a:prstGeom>
        </p:spPr>
        <p:txBody>
          <a:bodyPr wrap="square">
            <a:spAutoFit/>
          </a:bodyPr>
          <a:lstStyle/>
          <a:p>
            <a:pPr>
              <a:lnSpc>
                <a:spcPct val="150000"/>
              </a:lnSpc>
            </a:pPr>
            <a:r>
              <a:rPr lang="zh-CN" altLang="en-US" sz="1600" dirty="0" smtClean="0"/>
              <a:t>（</a:t>
            </a:r>
            <a:r>
              <a:rPr lang="en-US" altLang="zh-CN" sz="1600" dirty="0" smtClean="0"/>
              <a:t>1</a:t>
            </a:r>
            <a:r>
              <a:rPr lang="zh-CN" altLang="en-US" sz="1600" dirty="0" smtClean="0"/>
              <a:t>）量测环刀：取出环刀，称出环刀的质量，并涂一薄层凡士林。</a:t>
            </a:r>
            <a:endParaRPr lang="zh-CN" altLang="en-US" sz="1600" dirty="0" smtClean="0"/>
          </a:p>
          <a:p>
            <a:pPr>
              <a:lnSpc>
                <a:spcPct val="150000"/>
              </a:lnSpc>
            </a:pPr>
            <a:r>
              <a:rPr lang="zh-CN" altLang="en-US" sz="1600" dirty="0" smtClean="0"/>
              <a:t>（</a:t>
            </a:r>
            <a:r>
              <a:rPr lang="en-US" altLang="zh-CN" sz="1600" dirty="0" smtClean="0"/>
              <a:t>2</a:t>
            </a:r>
            <a:r>
              <a:rPr lang="zh-CN" altLang="en-US" sz="1600" dirty="0" smtClean="0"/>
              <a:t>）切取土样：将环刀的刀口向下放在土样上，然后用切土刀将土样削成略大于环刀直径的土柱，将环刀垂直下压，边压边削使土样上端伸出环刀为止，然后将环刀两端的余土削平。</a:t>
            </a:r>
            <a:endParaRPr lang="zh-CN" altLang="en-US" sz="1600" dirty="0" smtClean="0"/>
          </a:p>
          <a:p>
            <a:pPr>
              <a:lnSpc>
                <a:spcPct val="150000"/>
              </a:lnSpc>
            </a:pPr>
            <a:r>
              <a:rPr lang="zh-CN" altLang="en-US" sz="1600" dirty="0" smtClean="0"/>
              <a:t>（</a:t>
            </a:r>
            <a:r>
              <a:rPr lang="en-US" altLang="zh-CN" sz="1600" dirty="0" smtClean="0"/>
              <a:t>3</a:t>
            </a:r>
            <a:r>
              <a:rPr lang="zh-CN" altLang="en-US" sz="1600" dirty="0" smtClean="0"/>
              <a:t>）土样称量：擦净环刀外壁，称出环刀和土的质量。</a:t>
            </a:r>
            <a:endParaRPr lang="zh-CN" altLang="en-US" sz="1600" dirty="0"/>
          </a:p>
        </p:txBody>
      </p:sp>
      <p:sp>
        <p:nvSpPr>
          <p:cNvPr id="26" name="矩形 25"/>
          <p:cNvSpPr/>
          <p:nvPr/>
        </p:nvSpPr>
        <p:spPr>
          <a:xfrm>
            <a:off x="966128" y="2985026"/>
            <a:ext cx="2507418" cy="400110"/>
          </a:xfrm>
          <a:prstGeom prst="rect">
            <a:avLst/>
          </a:prstGeom>
        </p:spPr>
        <p:txBody>
          <a:bodyPr wrap="none">
            <a:spAutoFit/>
          </a:bodyPr>
          <a:lstStyle/>
          <a:p>
            <a:r>
              <a:rPr lang="zh-CN" altLang="en-US" sz="2000" b="1" dirty="0" smtClean="0">
                <a:solidFill>
                  <a:srgbClr val="0070C0"/>
                </a:solidFill>
              </a:rPr>
              <a:t>（五）试验注意事项</a:t>
            </a:r>
            <a:endParaRPr lang="zh-CN" altLang="en-US" sz="2000" b="1" dirty="0">
              <a:solidFill>
                <a:srgbClr val="0070C0"/>
              </a:solidFill>
            </a:endParaRPr>
          </a:p>
        </p:txBody>
      </p:sp>
      <p:sp>
        <p:nvSpPr>
          <p:cNvPr id="28" name="矩形 27"/>
          <p:cNvSpPr/>
          <p:nvPr/>
        </p:nvSpPr>
        <p:spPr>
          <a:xfrm>
            <a:off x="1232847" y="3361790"/>
            <a:ext cx="10122089" cy="788806"/>
          </a:xfrm>
          <a:prstGeom prst="rect">
            <a:avLst/>
          </a:prstGeom>
        </p:spPr>
        <p:txBody>
          <a:bodyPr wrap="square">
            <a:spAutoFit/>
          </a:bodyPr>
          <a:lstStyle/>
          <a:p>
            <a:pPr>
              <a:lnSpc>
                <a:spcPct val="150000"/>
              </a:lnSpc>
            </a:pPr>
            <a:r>
              <a:rPr lang="zh-CN" altLang="en-US" sz="1600" dirty="0" smtClean="0"/>
              <a:t>（</a:t>
            </a:r>
            <a:r>
              <a:rPr lang="en-US" altLang="zh-CN" sz="1600" dirty="0" smtClean="0"/>
              <a:t>1</a:t>
            </a:r>
            <a:r>
              <a:rPr lang="zh-CN" altLang="en-US" sz="1600" dirty="0" smtClean="0"/>
              <a:t>）称取环刀前，把土样削平并擦净环刀外壁。</a:t>
            </a:r>
            <a:endParaRPr lang="zh-CN" altLang="en-US" sz="1600" dirty="0" smtClean="0"/>
          </a:p>
          <a:p>
            <a:pPr>
              <a:lnSpc>
                <a:spcPct val="150000"/>
              </a:lnSpc>
            </a:pPr>
            <a:r>
              <a:rPr lang="zh-CN" altLang="en-US" sz="1600" dirty="0" smtClean="0"/>
              <a:t>（</a:t>
            </a:r>
            <a:r>
              <a:rPr lang="en-US" altLang="zh-CN" sz="1600" dirty="0" smtClean="0"/>
              <a:t>2</a:t>
            </a:r>
            <a:r>
              <a:rPr lang="zh-CN" altLang="en-US" sz="1600" dirty="0" smtClean="0"/>
              <a:t>）如果使用电子天平称重则必须预热，称重时精确至小数点后两位。</a:t>
            </a:r>
            <a:endParaRPr lang="zh-CN" altLang="en-US" sz="1600" dirty="0"/>
          </a:p>
        </p:txBody>
      </p:sp>
      <p:sp>
        <p:nvSpPr>
          <p:cNvPr id="29" name="矩形 28"/>
          <p:cNvSpPr/>
          <p:nvPr/>
        </p:nvSpPr>
        <p:spPr>
          <a:xfrm>
            <a:off x="937652" y="4240620"/>
            <a:ext cx="1991251" cy="400110"/>
          </a:xfrm>
          <a:prstGeom prst="rect">
            <a:avLst/>
          </a:prstGeom>
        </p:spPr>
        <p:txBody>
          <a:bodyPr wrap="none">
            <a:spAutoFit/>
          </a:bodyPr>
          <a:lstStyle/>
          <a:p>
            <a:r>
              <a:rPr lang="zh-CN" altLang="en-US" sz="2000" b="1" dirty="0" smtClean="0">
                <a:solidFill>
                  <a:srgbClr val="0070C0"/>
                </a:solidFill>
              </a:rPr>
              <a:t>（六）计算公式</a:t>
            </a:r>
            <a:endParaRPr lang="zh-CN" altLang="en-US" sz="2000" b="1" dirty="0">
              <a:solidFill>
                <a:srgbClr val="0070C0"/>
              </a:solidFill>
            </a:endParaRPr>
          </a:p>
        </p:txBody>
      </p:sp>
      <p:sp>
        <p:nvSpPr>
          <p:cNvPr id="31" name="矩形 30"/>
          <p:cNvSpPr/>
          <p:nvPr/>
        </p:nvSpPr>
        <p:spPr>
          <a:xfrm>
            <a:off x="1596283" y="4772883"/>
            <a:ext cx="2852063" cy="338554"/>
          </a:xfrm>
          <a:prstGeom prst="rect">
            <a:avLst/>
          </a:prstGeom>
        </p:spPr>
        <p:txBody>
          <a:bodyPr wrap="none">
            <a:spAutoFit/>
          </a:bodyPr>
          <a:lstStyle/>
          <a:p>
            <a:r>
              <a:rPr lang="zh-CN" altLang="en-US" sz="1600" dirty="0" smtClean="0"/>
              <a:t>按下列公式计算土的湿密度：</a:t>
            </a:r>
            <a:endParaRPr lang="zh-CN" altLang="en-US" sz="1600" dirty="0"/>
          </a:p>
        </p:txBody>
      </p:sp>
      <p:pic>
        <p:nvPicPr>
          <p:cNvPr id="176130" name="Picture 2"/>
          <p:cNvPicPr>
            <a:picLocks noChangeAspect="1" noChangeArrowheads="1"/>
          </p:cNvPicPr>
          <p:nvPr/>
        </p:nvPicPr>
        <p:blipFill>
          <a:blip r:embed="rId1" cstate="print"/>
          <a:srcRect/>
          <a:stretch>
            <a:fillRect/>
          </a:stretch>
        </p:blipFill>
        <p:spPr bwMode="auto">
          <a:xfrm>
            <a:off x="4314824" y="5278698"/>
            <a:ext cx="2549999" cy="1022802"/>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7109639" cy="646331"/>
            </a:xfrm>
            <a:prstGeom prst="rect">
              <a:avLst/>
            </a:prstGeom>
          </p:spPr>
          <p:txBody>
            <a:bodyPr wrap="none">
              <a:spAutoFit/>
            </a:bodyPr>
            <a:lstStyle/>
            <a:p>
              <a:pPr>
                <a:spcAft>
                  <a:spcPts val="0"/>
                </a:spcAft>
                <a:tabLst>
                  <a:tab pos="2222500" algn="l"/>
                  <a:tab pos="3667125" algn="l"/>
                </a:tabLst>
              </a:pPr>
              <a:r>
                <a:rPr lang="zh-CN" altLang="en-US" sz="3600" dirty="0" smtClean="0"/>
                <a:t>操作训练二　密度试验（环刀法）</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5" name="矩形 24"/>
          <p:cNvSpPr/>
          <p:nvPr/>
        </p:nvSpPr>
        <p:spPr>
          <a:xfrm>
            <a:off x="1469409" y="1066047"/>
            <a:ext cx="10290412" cy="2266133"/>
          </a:xfrm>
          <a:prstGeom prst="rect">
            <a:avLst/>
          </a:prstGeom>
        </p:spPr>
        <p:txBody>
          <a:bodyPr wrap="square">
            <a:spAutoFit/>
          </a:bodyPr>
          <a:lstStyle/>
          <a:p>
            <a:pPr>
              <a:lnSpc>
                <a:spcPct val="150000"/>
              </a:lnSpc>
            </a:pPr>
            <a:r>
              <a:rPr lang="zh-CN" altLang="en-US" sz="1600" dirty="0" smtClean="0"/>
              <a:t>式中： </a:t>
            </a:r>
            <a:r>
              <a:rPr lang="en-US" altLang="zh-CN" sz="1600" i="1" dirty="0" smtClean="0"/>
              <a:t>ρ——</a:t>
            </a:r>
            <a:r>
              <a:rPr lang="zh-CN" altLang="en-US" sz="1600" i="1" dirty="0" smtClean="0"/>
              <a:t>密度，计算至</a:t>
            </a:r>
            <a:r>
              <a:rPr lang="en-US" altLang="zh-CN" sz="1600" i="1" dirty="0" smtClean="0"/>
              <a:t>0.01 g/cm3</a:t>
            </a:r>
            <a:r>
              <a:rPr lang="zh-CN" altLang="en-US" sz="1600" i="1" dirty="0" smtClean="0"/>
              <a:t>；</a:t>
            </a:r>
            <a:endParaRPr lang="zh-CN" altLang="en-US" sz="1600" i="1" dirty="0" smtClean="0"/>
          </a:p>
          <a:p>
            <a:pPr>
              <a:lnSpc>
                <a:spcPct val="150000"/>
              </a:lnSpc>
            </a:pPr>
            <a:r>
              <a:rPr lang="en-US" altLang="zh-CN" sz="1600" i="1" dirty="0" smtClean="0"/>
              <a:t>             m——</a:t>
            </a:r>
            <a:r>
              <a:rPr lang="zh-CN" altLang="en-US" sz="1600" i="1" dirty="0" smtClean="0"/>
              <a:t>湿土质量，</a:t>
            </a:r>
            <a:r>
              <a:rPr lang="en-US" altLang="zh-CN" sz="1600" i="1" dirty="0" smtClean="0"/>
              <a:t>g</a:t>
            </a:r>
            <a:r>
              <a:rPr lang="zh-CN" altLang="en-US" sz="1600" i="1" dirty="0" smtClean="0"/>
              <a:t>；</a:t>
            </a:r>
            <a:endParaRPr lang="zh-CN" altLang="en-US" sz="1600" i="1" dirty="0" smtClean="0"/>
          </a:p>
          <a:p>
            <a:pPr>
              <a:lnSpc>
                <a:spcPct val="150000"/>
              </a:lnSpc>
            </a:pPr>
            <a:r>
              <a:rPr lang="en-US" altLang="zh-CN" sz="1600" i="1" dirty="0" smtClean="0"/>
              <a:t>            m1——</a:t>
            </a:r>
            <a:r>
              <a:rPr lang="zh-CN" altLang="en-US" sz="1600" i="1" dirty="0" smtClean="0"/>
              <a:t>环刀加湿土质量，</a:t>
            </a:r>
            <a:r>
              <a:rPr lang="en-US" altLang="zh-CN" sz="1600" i="1" dirty="0" smtClean="0"/>
              <a:t>g</a:t>
            </a:r>
            <a:r>
              <a:rPr lang="zh-CN" altLang="en-US" sz="1600" i="1" dirty="0" smtClean="0"/>
              <a:t>；</a:t>
            </a:r>
            <a:endParaRPr lang="zh-CN" altLang="en-US" sz="1600" i="1" dirty="0" smtClean="0"/>
          </a:p>
          <a:p>
            <a:pPr>
              <a:lnSpc>
                <a:spcPct val="150000"/>
              </a:lnSpc>
            </a:pPr>
            <a:r>
              <a:rPr lang="en-US" altLang="zh-CN" sz="1600" i="1" dirty="0" smtClean="0"/>
              <a:t>           m2——</a:t>
            </a:r>
            <a:r>
              <a:rPr lang="zh-CN" altLang="en-US" sz="1600" i="1" dirty="0" smtClean="0"/>
              <a:t>环刀质量，</a:t>
            </a:r>
            <a:r>
              <a:rPr lang="en-US" altLang="zh-CN" sz="1600" i="1" dirty="0" smtClean="0"/>
              <a:t>g</a:t>
            </a:r>
            <a:r>
              <a:rPr lang="zh-CN" altLang="en-US" sz="1600" i="1" dirty="0" smtClean="0"/>
              <a:t>；</a:t>
            </a:r>
            <a:endParaRPr lang="zh-CN" altLang="en-US" sz="1600" i="1" dirty="0" smtClean="0"/>
          </a:p>
          <a:p>
            <a:pPr>
              <a:lnSpc>
                <a:spcPct val="150000"/>
              </a:lnSpc>
            </a:pPr>
            <a:r>
              <a:rPr lang="en-US" altLang="zh-CN" sz="1600" i="1" dirty="0" smtClean="0"/>
              <a:t>           V——</a:t>
            </a:r>
            <a:r>
              <a:rPr lang="zh-CN" altLang="en-US" sz="1600" i="1" dirty="0" smtClean="0"/>
              <a:t>环刀体积，</a:t>
            </a:r>
            <a:r>
              <a:rPr lang="en-US" altLang="zh-CN" sz="1600" i="1" dirty="0" smtClean="0"/>
              <a:t>cm3</a:t>
            </a:r>
            <a:r>
              <a:rPr lang="zh-CN" altLang="en-US" sz="1600" i="1" dirty="0" smtClean="0"/>
              <a:t>。</a:t>
            </a:r>
            <a:endParaRPr lang="zh-CN" altLang="en-US" sz="1600" i="1" dirty="0" smtClean="0"/>
          </a:p>
          <a:p>
            <a:pPr>
              <a:lnSpc>
                <a:spcPct val="150000"/>
              </a:lnSpc>
            </a:pPr>
            <a:r>
              <a:rPr lang="zh-CN" altLang="en-US" sz="1600" dirty="0" smtClean="0"/>
              <a:t>         密度试验需进行二次平行测定，其平行差值不得大于</a:t>
            </a:r>
            <a:r>
              <a:rPr lang="en-US" altLang="zh-CN" sz="1600" dirty="0" smtClean="0"/>
              <a:t>0.03g/cm3</a:t>
            </a:r>
            <a:r>
              <a:rPr lang="zh-CN" altLang="en-US" sz="1600" dirty="0" smtClean="0"/>
              <a:t>，取其算术平均值。</a:t>
            </a:r>
            <a:endParaRPr lang="zh-CN" altLang="en-US" sz="1600" dirty="0"/>
          </a:p>
        </p:txBody>
      </p:sp>
      <p:sp>
        <p:nvSpPr>
          <p:cNvPr id="27" name="矩形 26"/>
          <p:cNvSpPr/>
          <p:nvPr/>
        </p:nvSpPr>
        <p:spPr>
          <a:xfrm>
            <a:off x="1281824" y="3608886"/>
            <a:ext cx="1991251" cy="400110"/>
          </a:xfrm>
          <a:prstGeom prst="rect">
            <a:avLst/>
          </a:prstGeom>
        </p:spPr>
        <p:txBody>
          <a:bodyPr wrap="none">
            <a:spAutoFit/>
          </a:bodyPr>
          <a:lstStyle/>
          <a:p>
            <a:r>
              <a:rPr lang="zh-CN" altLang="en-US" sz="2000" b="1" dirty="0" smtClean="0">
                <a:solidFill>
                  <a:srgbClr val="0070C0"/>
                </a:solidFill>
              </a:rPr>
              <a:t>（七）试验记录</a:t>
            </a:r>
            <a:endParaRPr lang="zh-CN" altLang="en-US" sz="2000" b="1" dirty="0">
              <a:solidFill>
                <a:srgbClr val="0070C0"/>
              </a:solidFill>
            </a:endParaRPr>
          </a:p>
        </p:txBody>
      </p:sp>
      <p:graphicFrame>
        <p:nvGraphicFramePr>
          <p:cNvPr id="30" name="表格 29"/>
          <p:cNvGraphicFramePr>
            <a:graphicFrameLocks noGrp="1"/>
          </p:cNvGraphicFramePr>
          <p:nvPr/>
        </p:nvGraphicFramePr>
        <p:xfrm>
          <a:off x="2141179" y="3287338"/>
          <a:ext cx="9404826" cy="3362383"/>
        </p:xfrm>
        <a:graphic>
          <a:graphicData uri="http://schemas.openxmlformats.org/drawingml/2006/table">
            <a:tbl>
              <a:tblPr/>
              <a:tblGrid>
                <a:gridCol w="1060865"/>
                <a:gridCol w="1564962"/>
                <a:gridCol w="1564962"/>
                <a:gridCol w="1015721"/>
                <a:gridCol w="1015721"/>
                <a:gridCol w="1060865"/>
                <a:gridCol w="1060865"/>
                <a:gridCol w="1060865"/>
              </a:tblGrid>
              <a:tr h="508979">
                <a:tc gridSpan="8">
                  <a:txBody>
                    <a:bodyPr/>
                    <a:lstStyle/>
                    <a:p>
                      <a:pPr algn="ctr" fontAlgn="ctr"/>
                      <a:r>
                        <a:rPr lang="zh-CN" altLang="en-US" sz="1400" b="0" i="0" u="none" strike="noStrike" dirty="0">
                          <a:solidFill>
                            <a:srgbClr val="000000"/>
                          </a:solidFill>
                          <a:latin typeface="宋体" panose="02010600030101010101" pitchFamily="2" charset="-122"/>
                        </a:rPr>
                        <a:t>密度试验记录表</a:t>
                      </a:r>
                      <a:r>
                        <a:rPr lang="en-US" altLang="zh-CN" sz="1400" b="0" i="0" u="none" strike="noStrike" dirty="0">
                          <a:solidFill>
                            <a:srgbClr val="000000"/>
                          </a:solidFill>
                          <a:latin typeface="宋体" panose="02010600030101010101" pitchFamily="2" charset="-122"/>
                        </a:rPr>
                        <a:t>( </a:t>
                      </a:r>
                      <a:r>
                        <a:rPr lang="zh-CN" altLang="en-US" sz="1400" b="0" i="0" u="none" strike="noStrike" dirty="0">
                          <a:solidFill>
                            <a:srgbClr val="000000"/>
                          </a:solidFill>
                          <a:latin typeface="宋体" panose="02010600030101010101" pitchFamily="2" charset="-122"/>
                        </a:rPr>
                        <a:t>环刀法</a:t>
                      </a:r>
                      <a:r>
                        <a:rPr lang="en-US" altLang="zh-CN" sz="1400" b="0" i="0" u="none" strike="noStrike" dirty="0">
                          <a:solidFill>
                            <a:srgbClr val="000000"/>
                          </a:solidFill>
                          <a:latin typeface="宋体" panose="02010600030101010101" pitchFamily="2" charset="-122"/>
                        </a:rPr>
                        <a:t>)</a:t>
                      </a:r>
                      <a:br>
                        <a:rPr lang="en-US" altLang="zh-CN" sz="1400" b="0" i="0" u="none" strike="noStrike" dirty="0">
                          <a:solidFill>
                            <a:srgbClr val="000000"/>
                          </a:solidFill>
                          <a:latin typeface="宋体" panose="02010600030101010101" pitchFamily="2" charset="-122"/>
                        </a:rPr>
                      </a:br>
                      <a:r>
                        <a:rPr lang="zh-CN" altLang="en-US" sz="1400" b="0" i="0" u="none" strike="noStrike" dirty="0">
                          <a:solidFill>
                            <a:srgbClr val="000000"/>
                          </a:solidFill>
                          <a:latin typeface="宋体" panose="02010600030101010101" pitchFamily="2" charset="-122"/>
                        </a:rPr>
                        <a:t>试验者</a:t>
                      </a:r>
                      <a:r>
                        <a:rPr lang="en-US" altLang="zh-CN" sz="1400" b="0" i="0" u="none" strike="noStrike" dirty="0">
                          <a:solidFill>
                            <a:srgbClr val="000000"/>
                          </a:solidFill>
                          <a:latin typeface="宋体" panose="02010600030101010101" pitchFamily="2" charset="-122"/>
                        </a:rPr>
                        <a:t>_</a:t>
                      </a:r>
                      <a:br>
                        <a:rPr lang="en-US" altLang="zh-CN" sz="1400" b="0" i="0" u="none" strike="noStrike" dirty="0">
                          <a:solidFill>
                            <a:srgbClr val="000000"/>
                          </a:solidFill>
                          <a:latin typeface="宋体" panose="02010600030101010101" pitchFamily="2" charset="-122"/>
                        </a:rPr>
                      </a:br>
                      <a:r>
                        <a:rPr lang="zh-CN" altLang="en-US" sz="1400" b="0" i="0" u="none" strike="noStrike" dirty="0">
                          <a:solidFill>
                            <a:srgbClr val="000000"/>
                          </a:solidFill>
                          <a:latin typeface="宋体" panose="02010600030101010101" pitchFamily="2" charset="-122"/>
                        </a:rPr>
                        <a:t>校核者</a:t>
                      </a:r>
                      <a:r>
                        <a:rPr lang="en-US" altLang="zh-CN" sz="1400" b="0" i="0" u="none" strike="noStrike" dirty="0">
                          <a:solidFill>
                            <a:srgbClr val="000000"/>
                          </a:solidFill>
                          <a:latin typeface="宋体" panose="02010600030101010101" pitchFamily="2" charset="-122"/>
                        </a:rPr>
                        <a:t>_</a:t>
                      </a:r>
                      <a:br>
                        <a:rPr lang="en-US" altLang="zh-CN" sz="1400" b="0" i="0" u="none" strike="noStrike" dirty="0">
                          <a:solidFill>
                            <a:srgbClr val="000000"/>
                          </a:solidFill>
                          <a:latin typeface="宋体" panose="02010600030101010101" pitchFamily="2" charset="-122"/>
                        </a:rPr>
                      </a:br>
                      <a:r>
                        <a:rPr lang="zh-CN" altLang="en-US" sz="1400" b="0" i="0" u="none" strike="noStrike" dirty="0">
                          <a:solidFill>
                            <a:srgbClr val="000000"/>
                          </a:solidFill>
                          <a:latin typeface="宋体" panose="02010600030101010101" pitchFamily="2" charset="-122"/>
                        </a:rPr>
                        <a:t>试验日期</a:t>
                      </a:r>
                      <a:r>
                        <a:rPr lang="en-US" altLang="zh-CN" sz="1400" b="0" i="0" u="none" strike="noStrike" dirty="0">
                          <a:solidFill>
                            <a:srgbClr val="000000"/>
                          </a:solidFill>
                          <a:latin typeface="宋体" panose="02010600030101010101" pitchFamily="2" charset="-122"/>
                        </a:rPr>
                        <a:t>_</a:t>
                      </a:r>
                      <a:endParaRPr lang="en-US" altLang="zh-CN" sz="1400" b="0" i="0" u="none" strike="noStrike" dirty="0">
                        <a:solidFill>
                          <a:srgbClr val="000000"/>
                        </a:solidFill>
                        <a:latin typeface="宋体" panose="02010600030101010101" pitchFamily="2" charset="-122"/>
                      </a:endParaRPr>
                    </a:p>
                  </a:txBody>
                  <a:tcPr marL="5395" marR="5395" marT="5395"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hMerge="1">
                  <a:tcPr/>
                </a:tc>
                <a:tc hMerge="1">
                  <a:tcPr/>
                </a:tc>
              </a:tr>
              <a:tr h="625887">
                <a:tc rowSpan="2">
                  <a:txBody>
                    <a:bodyPr/>
                    <a:lstStyle/>
                    <a:p>
                      <a:pPr algn="ctr" fontAlgn="ctr"/>
                      <a:r>
                        <a:rPr lang="zh-CN" altLang="en-US" sz="1600" b="0" i="0" u="none" strike="noStrike">
                          <a:solidFill>
                            <a:srgbClr val="000000"/>
                          </a:solidFill>
                          <a:latin typeface="宋体" panose="02010600030101010101" pitchFamily="2" charset="-122"/>
                        </a:rPr>
                        <a:t>土样编号</a:t>
                      </a:r>
                      <a:endParaRPr lang="zh-CN" altLang="en-US" sz="1600" b="0" i="0" u="none" strike="noStrike">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dirty="0">
                          <a:solidFill>
                            <a:srgbClr val="000000"/>
                          </a:solidFill>
                          <a:latin typeface="宋体" panose="02010600030101010101" pitchFamily="2" charset="-122"/>
                        </a:rPr>
                        <a:t>环刀号</a:t>
                      </a:r>
                      <a:endParaRPr lang="zh-CN" altLang="en-US" sz="1600" b="0" i="0" u="none" strike="noStrike" dirty="0">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dirty="0">
                          <a:solidFill>
                            <a:srgbClr val="000000"/>
                          </a:solidFill>
                          <a:latin typeface="宋体" panose="02010600030101010101" pitchFamily="2" charset="-122"/>
                        </a:rPr>
                        <a:t>环刀加湿土质量</a:t>
                      </a:r>
                      <a:br>
                        <a:rPr lang="zh-CN" altLang="en-US" sz="1600" b="0" i="0" u="none" strike="noStrike" dirty="0">
                          <a:solidFill>
                            <a:srgbClr val="000000"/>
                          </a:solidFill>
                          <a:latin typeface="宋体" panose="02010600030101010101" pitchFamily="2" charset="-122"/>
                        </a:rPr>
                      </a:br>
                      <a:r>
                        <a:rPr lang="en-US" altLang="zh-CN" sz="1600" b="0" i="0" u="none" strike="noStrike" dirty="0">
                          <a:solidFill>
                            <a:srgbClr val="000000"/>
                          </a:solidFill>
                          <a:latin typeface="宋体" panose="02010600030101010101" pitchFamily="2" charset="-122"/>
                        </a:rPr>
                        <a:t>m</a:t>
                      </a:r>
                      <a:r>
                        <a:rPr lang="en-US" altLang="zh-CN" sz="1600" b="0" i="0" u="none" strike="noStrike" baseline="-25000" dirty="0">
                          <a:solidFill>
                            <a:srgbClr val="000000"/>
                          </a:solidFill>
                          <a:latin typeface="宋体" panose="02010600030101010101" pitchFamily="2" charset="-122"/>
                        </a:rPr>
                        <a:t>1</a:t>
                      </a:r>
                      <a:r>
                        <a:rPr lang="en-US" altLang="zh-CN" sz="1600" b="0" i="0" u="none" strike="noStrike" dirty="0">
                          <a:solidFill>
                            <a:srgbClr val="000000"/>
                          </a:solidFill>
                          <a:latin typeface="宋体" panose="02010600030101010101" pitchFamily="2" charset="-122"/>
                        </a:rPr>
                        <a:t>(g) </a:t>
                      </a:r>
                      <a:endParaRPr lang="en-US" altLang="zh-CN" sz="1600" b="0" i="0" u="none" strike="noStrike" dirty="0">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dirty="0">
                          <a:solidFill>
                            <a:srgbClr val="000000"/>
                          </a:solidFill>
                          <a:latin typeface="宋体" panose="02010600030101010101" pitchFamily="2" charset="-122"/>
                        </a:rPr>
                        <a:t>环刀质量</a:t>
                      </a:r>
                      <a:br>
                        <a:rPr lang="zh-CN" altLang="en-US" sz="1600" b="0" i="0" u="none" strike="noStrike" dirty="0">
                          <a:solidFill>
                            <a:srgbClr val="000000"/>
                          </a:solidFill>
                          <a:latin typeface="宋体" panose="02010600030101010101" pitchFamily="2" charset="-122"/>
                        </a:rPr>
                      </a:br>
                      <a:r>
                        <a:rPr lang="en-US" sz="1600" b="0" i="0" u="none" strike="noStrike" dirty="0">
                          <a:solidFill>
                            <a:srgbClr val="000000"/>
                          </a:solidFill>
                          <a:latin typeface="宋体" panose="02010600030101010101" pitchFamily="2" charset="-122"/>
                        </a:rPr>
                        <a:t>m</a:t>
                      </a:r>
                      <a:r>
                        <a:rPr lang="en-US" sz="1600" b="0" i="0" u="none" strike="noStrike" baseline="-25000" dirty="0">
                          <a:solidFill>
                            <a:srgbClr val="000000"/>
                          </a:solidFill>
                          <a:latin typeface="宋体" panose="02010600030101010101" pitchFamily="2" charset="-122"/>
                        </a:rPr>
                        <a:t>2</a:t>
                      </a:r>
                      <a:r>
                        <a:rPr lang="en-US" sz="1600" b="0" i="0" u="none" strike="noStrike" dirty="0">
                          <a:solidFill>
                            <a:srgbClr val="000000"/>
                          </a:solidFill>
                          <a:latin typeface="宋体" panose="02010600030101010101" pitchFamily="2" charset="-122"/>
                        </a:rPr>
                        <a:t>(g)</a:t>
                      </a:r>
                      <a:endParaRPr lang="en-US" sz="1600" b="0" i="0" u="none" strike="noStrike" dirty="0">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a:solidFill>
                            <a:srgbClr val="000000"/>
                          </a:solidFill>
                          <a:latin typeface="宋体" panose="02010600030101010101" pitchFamily="2" charset="-122"/>
                        </a:rPr>
                        <a:t>湿土质量</a:t>
                      </a:r>
                      <a:br>
                        <a:rPr lang="zh-CN" altLang="en-US" sz="1600" b="0" i="0" u="none" strike="noStrike">
                          <a:solidFill>
                            <a:srgbClr val="000000"/>
                          </a:solidFill>
                          <a:latin typeface="宋体" panose="02010600030101010101" pitchFamily="2" charset="-122"/>
                        </a:rPr>
                      </a:br>
                      <a:r>
                        <a:rPr lang="en-US" sz="1600" b="0" i="0" u="none" strike="noStrike">
                          <a:solidFill>
                            <a:srgbClr val="000000"/>
                          </a:solidFill>
                          <a:latin typeface="宋体" panose="02010600030101010101" pitchFamily="2" charset="-122"/>
                        </a:rPr>
                        <a:t>m(g)</a:t>
                      </a:r>
                      <a:endParaRPr lang="en-US" sz="1600" b="0" i="0" u="none" strike="noStrike">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a:solidFill>
                            <a:srgbClr val="000000"/>
                          </a:solidFill>
                          <a:latin typeface="宋体" panose="02010600030101010101" pitchFamily="2" charset="-122"/>
                        </a:rPr>
                        <a:t>环刀体积</a:t>
                      </a:r>
                      <a:br>
                        <a:rPr lang="zh-CN" altLang="en-US" sz="1600" b="0" i="0" u="none" strike="noStrike">
                          <a:solidFill>
                            <a:srgbClr val="000000"/>
                          </a:solidFill>
                          <a:latin typeface="宋体" panose="02010600030101010101" pitchFamily="2" charset="-122"/>
                        </a:rPr>
                      </a:br>
                      <a:r>
                        <a:rPr lang="en-US" sz="1600" b="0" i="0" u="none" strike="noStrike">
                          <a:solidFill>
                            <a:srgbClr val="000000"/>
                          </a:solidFill>
                          <a:latin typeface="宋体" panose="02010600030101010101" pitchFamily="2" charset="-122"/>
                        </a:rPr>
                        <a:t>V(cm</a:t>
                      </a:r>
                      <a:r>
                        <a:rPr lang="en-US" sz="1600" b="0" i="0" u="none" strike="noStrike" baseline="30000">
                          <a:solidFill>
                            <a:srgbClr val="000000"/>
                          </a:solidFill>
                          <a:latin typeface="宋体" panose="02010600030101010101" pitchFamily="2" charset="-122"/>
                        </a:rPr>
                        <a:t>3</a:t>
                      </a:r>
                      <a:r>
                        <a:rPr lang="en-US" sz="1600" b="0" i="0" u="none" strike="noStrike">
                          <a:solidFill>
                            <a:srgbClr val="000000"/>
                          </a:solidFill>
                          <a:latin typeface="宋体" panose="02010600030101010101" pitchFamily="2" charset="-122"/>
                        </a:rPr>
                        <a:t>)</a:t>
                      </a:r>
                      <a:endParaRPr lang="en-US" sz="1600" b="0" i="0" u="none" strike="noStrike">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latin typeface="宋体" panose="02010600030101010101" pitchFamily="2" charset="-122"/>
                        </a:rPr>
                        <a:t>密度</a:t>
                      </a:r>
                      <a:r>
                        <a:rPr lang="en-US" altLang="zh-CN" sz="1600" b="0" i="0" u="none" strike="noStrike">
                          <a:solidFill>
                            <a:srgbClr val="000000"/>
                          </a:solidFill>
                          <a:latin typeface="宋体" panose="02010600030101010101" pitchFamily="2" charset="-122"/>
                        </a:rPr>
                        <a:t>(</a:t>
                      </a:r>
                      <a:r>
                        <a:rPr lang="en-US" sz="1600" b="0" i="0" u="none" strike="noStrike">
                          <a:solidFill>
                            <a:srgbClr val="000000"/>
                          </a:solidFill>
                          <a:latin typeface="宋体" panose="02010600030101010101" pitchFamily="2" charset="-122"/>
                        </a:rPr>
                        <a:t>g/cm</a:t>
                      </a:r>
                      <a:r>
                        <a:rPr lang="en-US" sz="1600" b="0" i="0" u="none" strike="noStrike" baseline="30000">
                          <a:solidFill>
                            <a:srgbClr val="000000"/>
                          </a:solidFill>
                          <a:latin typeface="宋体" panose="02010600030101010101" pitchFamily="2" charset="-122"/>
                        </a:rPr>
                        <a:t>3</a:t>
                      </a:r>
                      <a:r>
                        <a:rPr lang="en-US" sz="1600" b="0" i="0" u="none" strike="noStrike">
                          <a:solidFill>
                            <a:srgbClr val="000000"/>
                          </a:solidFill>
                          <a:latin typeface="宋体" panose="02010600030101010101" pitchFamily="2" charset="-122"/>
                        </a:rPr>
                        <a:t>)</a:t>
                      </a:r>
                      <a:endParaRPr lang="en-US" sz="1600" b="0" i="0" u="none" strike="noStrike">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r>
              <a:tr h="625887">
                <a:tc vMerge="1">
                  <a:tcPr/>
                </a:tc>
                <a:tc vMerge="1">
                  <a:tcPr/>
                </a:tc>
                <a:tc vMerge="1">
                  <a:tcPr/>
                </a:tc>
                <a:tc vMerge="1">
                  <a:tcPr/>
                </a:tc>
                <a:tc vMerge="1">
                  <a:tcPr/>
                </a:tc>
                <a:tc vMerge="1">
                  <a:tcPr/>
                </a:tc>
                <a:tc>
                  <a:txBody>
                    <a:bodyPr/>
                    <a:lstStyle/>
                    <a:p>
                      <a:pPr algn="ctr" fontAlgn="ctr"/>
                      <a:r>
                        <a:rPr lang="zh-CN" altLang="en-US" sz="1600" b="0" i="0" u="none" strike="noStrike">
                          <a:solidFill>
                            <a:srgbClr val="000000"/>
                          </a:solidFill>
                          <a:latin typeface="宋体" panose="02010600030101010101" pitchFamily="2" charset="-122"/>
                        </a:rPr>
                        <a:t>单值</a:t>
                      </a:r>
                      <a:endParaRPr lang="zh-CN" altLang="en-US" sz="1600" b="0" i="0" u="none" strike="noStrike">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平均值</a:t>
                      </a:r>
                      <a:endParaRPr lang="zh-CN" altLang="en-US" sz="1600" b="0" i="0" u="none" strike="noStrike">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25887">
                <a:tc rowSpan="2">
                  <a:txBody>
                    <a:bodyPr/>
                    <a:lstStyle/>
                    <a:p>
                      <a:pPr algn="ctr" fontAlgn="ctr"/>
                      <a:r>
                        <a:rPr lang="zh-CN" altLang="en-US" sz="1600" b="0" i="0" u="none" strike="noStrike">
                          <a:solidFill>
                            <a:srgbClr val="000000"/>
                          </a:solidFill>
                          <a:latin typeface="宋体" panose="02010600030101010101" pitchFamily="2" charset="-122"/>
                        </a:rPr>
                        <a:t>　</a:t>
                      </a:r>
                      <a:endParaRPr lang="zh-CN" altLang="en-US" sz="1600" b="0" i="0" u="none" strike="noStrike">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　</a:t>
                      </a:r>
                      <a:endParaRPr lang="zh-CN" altLang="en-US" sz="1600" b="0" i="0" u="none" strike="noStrike">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　</a:t>
                      </a:r>
                      <a:endParaRPr lang="zh-CN" altLang="en-US" sz="1600" b="0" i="0" u="none" strike="noStrike">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　</a:t>
                      </a:r>
                      <a:endParaRPr lang="zh-CN" altLang="en-US" sz="1600" b="0" i="0" u="none" strike="noStrike" dirty="0">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　</a:t>
                      </a:r>
                      <a:endParaRPr lang="zh-CN" altLang="en-US" sz="1600" b="0" i="0" u="none" strike="noStrike" dirty="0">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　</a:t>
                      </a:r>
                      <a:endParaRPr lang="zh-CN" altLang="en-US" sz="1600" b="0" i="0" u="none" strike="noStrike" dirty="0">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　</a:t>
                      </a:r>
                      <a:endParaRPr lang="zh-CN" altLang="en-US" sz="1600" b="0" i="0" u="none" strike="noStrike">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600" b="0" i="0" u="none" strike="noStrike">
                          <a:solidFill>
                            <a:srgbClr val="000000"/>
                          </a:solidFill>
                          <a:latin typeface="宋体" panose="02010600030101010101" pitchFamily="2" charset="-122"/>
                        </a:rPr>
                        <a:t>　</a:t>
                      </a:r>
                      <a:endParaRPr lang="zh-CN" altLang="en-US" sz="1600" b="0" i="0" u="none" strike="noStrike">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25887">
                <a:tc vMerge="1">
                  <a:tcPr/>
                </a:tc>
                <a:tc>
                  <a:txBody>
                    <a:bodyPr/>
                    <a:lstStyle/>
                    <a:p>
                      <a:pPr algn="ctr" fontAlgn="ctr"/>
                      <a:r>
                        <a:rPr lang="zh-CN" altLang="en-US" sz="1600" b="0" i="0" u="none" strike="noStrike">
                          <a:solidFill>
                            <a:srgbClr val="000000"/>
                          </a:solidFill>
                          <a:latin typeface="宋体" panose="02010600030101010101" pitchFamily="2" charset="-122"/>
                        </a:rPr>
                        <a:t>　</a:t>
                      </a:r>
                      <a:endParaRPr lang="zh-CN" altLang="en-US" sz="1600" b="0" i="0" u="none" strike="noStrike">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　</a:t>
                      </a:r>
                      <a:endParaRPr lang="zh-CN" altLang="en-US" sz="1600" b="0" i="0" u="none" strike="noStrike">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　</a:t>
                      </a:r>
                      <a:endParaRPr lang="zh-CN" altLang="en-US" sz="1600" b="0" i="0" u="none" strike="noStrike">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　</a:t>
                      </a:r>
                      <a:endParaRPr lang="zh-CN" altLang="en-US" sz="1600" b="0" i="0" u="none" strike="noStrike">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　</a:t>
                      </a:r>
                      <a:endParaRPr lang="zh-CN" altLang="en-US" sz="1600" b="0" i="0" u="none" strike="noStrike" dirty="0">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　</a:t>
                      </a:r>
                      <a:endParaRPr lang="zh-CN" altLang="en-US" sz="1600" b="0" i="0" u="none" strike="noStrike" dirty="0">
                        <a:solidFill>
                          <a:srgbClr val="000000"/>
                        </a:solidFill>
                        <a:latin typeface="宋体" panose="02010600030101010101" pitchFamily="2" charset="-122"/>
                      </a:endParaRPr>
                    </a:p>
                  </a:txBody>
                  <a:tcPr marL="5395" marR="5395" marT="5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000" b="0" i="0" u="none" strike="noStrike" kern="1200" cap="none" spc="0" normalizeH="0" baseline="0" noProof="0" dirty="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grpSp>
        <p:sp>
          <p:nvSpPr>
            <p:cNvPr id="47" name="矩形 46"/>
            <p:cNvSpPr/>
            <p:nvPr/>
          </p:nvSpPr>
          <p:spPr>
            <a:xfrm>
              <a:off x="1457114" y="481786"/>
              <a:ext cx="7571303" cy="646331"/>
            </a:xfrm>
            <a:prstGeom prst="rect">
              <a:avLst/>
            </a:prstGeom>
          </p:spPr>
          <p:txBody>
            <a:bodyPr wrap="none">
              <a:spAutoFit/>
            </a:bodyPr>
            <a:lstStyle/>
            <a:p>
              <a:pPr lvl="0">
                <a:tabLst>
                  <a:tab pos="2222500" algn="l"/>
                  <a:tab pos="3667125" algn="l"/>
                </a:tabLst>
              </a:pPr>
              <a:r>
                <a:rPr lang="zh-CN" altLang="en-US" sz="3600" dirty="0">
                  <a:solidFill>
                    <a:prstClr val="black"/>
                  </a:solidFill>
                </a:rPr>
                <a:t>操作训练三　含水率试验（烘干法</a:t>
              </a:r>
              <a:r>
                <a:rPr lang="zh-CN" altLang="en-US" sz="3600" dirty="0" smtClean="0">
                  <a:solidFill>
                    <a:prstClr val="black"/>
                  </a:solidFill>
                </a:rPr>
                <a:t>）</a:t>
              </a:r>
              <a:endParaRPr kumimoji="0" lang="zh-CN" altLang="zh-CN" sz="3500" b="0" i="0" u="none" strike="noStrike" kern="100" cap="none" spc="0" normalizeH="0" baseline="0" noProof="0" dirty="0">
                <a:ln>
                  <a:noFill/>
                </a:ln>
                <a:solidFill>
                  <a:srgbClr val="C00000"/>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23" name="矩形 22"/>
          <p:cNvSpPr/>
          <p:nvPr/>
        </p:nvSpPr>
        <p:spPr>
          <a:xfrm>
            <a:off x="1278846" y="1319999"/>
            <a:ext cx="1991251"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0070C0"/>
                </a:solidFill>
                <a:effectLst/>
                <a:uLnTx/>
                <a:uFillTx/>
                <a:latin typeface="Franklin Gothic Book"/>
                <a:ea typeface="黑体" panose="02010609060101010101" pitchFamily="49" charset="-122"/>
                <a:cs typeface="+mn-cs"/>
              </a:rPr>
              <a:t>（一）试验目的</a:t>
            </a:r>
            <a:endParaRPr kumimoji="0" lang="zh-CN" altLang="en-US" sz="2000" b="1" i="0" u="none" strike="noStrike" kern="1200" cap="none" spc="0" normalizeH="0" baseline="0" noProof="0" dirty="0">
              <a:ln>
                <a:noFill/>
              </a:ln>
              <a:solidFill>
                <a:srgbClr val="0070C0"/>
              </a:solidFill>
              <a:effectLst/>
              <a:uLnTx/>
              <a:uFillTx/>
              <a:latin typeface="Franklin Gothic Book"/>
              <a:ea typeface="黑体" panose="02010609060101010101" pitchFamily="49" charset="-122"/>
              <a:cs typeface="+mn-cs"/>
            </a:endParaRPr>
          </a:p>
        </p:txBody>
      </p:sp>
      <p:sp>
        <p:nvSpPr>
          <p:cNvPr id="24" name="矩形 23"/>
          <p:cNvSpPr/>
          <p:nvPr/>
        </p:nvSpPr>
        <p:spPr>
          <a:xfrm>
            <a:off x="1373874" y="1687656"/>
            <a:ext cx="10304060" cy="783548"/>
          </a:xfrm>
          <a:prstGeom prst="rect">
            <a:avLst/>
          </a:prstGeom>
        </p:spPr>
        <p:txBody>
          <a:bodyPr wrap="square">
            <a:spAutoFit/>
          </a:bodyPr>
          <a:lstStyle/>
          <a:p>
            <a:pPr>
              <a:lnSpc>
                <a:spcPct val="150000"/>
              </a:lnSpc>
            </a:pPr>
            <a:r>
              <a:rPr lang="zh-CN" altLang="en-US" sz="1600" dirty="0" smtClean="0"/>
              <a:t>         测定</a:t>
            </a:r>
            <a:r>
              <a:rPr lang="zh-CN" altLang="en-US" sz="1600" dirty="0"/>
              <a:t>土的含水率，以了解土的含水情况，是计算土的孔隙比</a:t>
            </a:r>
            <a:r>
              <a:rPr lang="zh-CN" altLang="en-US" sz="1600" dirty="0" smtClean="0"/>
              <a:t>、液性指数</a:t>
            </a:r>
            <a:r>
              <a:rPr lang="zh-CN" altLang="en-US" sz="1600" dirty="0"/>
              <a:t>、饱和度和其他物理力学性质不可缺少的一个基本指标。</a:t>
            </a:r>
            <a:endParaRPr kumimoji="0" lang="zh-CN" altLang="en-US" sz="1600" b="0" i="0" u="none" strike="noStrike" kern="1200" cap="none" spc="0" normalizeH="0" baseline="0" noProof="0" dirty="0">
              <a:ln>
                <a:noFill/>
              </a:ln>
              <a:solidFill>
                <a:prstClr val="black"/>
              </a:solidFill>
              <a:effectLst/>
              <a:uLnTx/>
              <a:uFillTx/>
              <a:latin typeface="Franklin Gothic Book"/>
              <a:ea typeface="黑体" panose="02010609060101010101" pitchFamily="49" charset="-122"/>
            </a:endParaRPr>
          </a:p>
        </p:txBody>
      </p:sp>
      <p:sp>
        <p:nvSpPr>
          <p:cNvPr id="26" name="矩形 25"/>
          <p:cNvSpPr/>
          <p:nvPr/>
        </p:nvSpPr>
        <p:spPr>
          <a:xfrm>
            <a:off x="1306141" y="2534650"/>
            <a:ext cx="1991251"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0070C0"/>
                </a:solidFill>
                <a:effectLst/>
                <a:uLnTx/>
                <a:uFillTx/>
                <a:latin typeface="Franklin Gothic Book"/>
                <a:ea typeface="黑体" panose="02010609060101010101" pitchFamily="49" charset="-122"/>
                <a:cs typeface="+mn-cs"/>
              </a:rPr>
              <a:t>（二）试验原理</a:t>
            </a:r>
            <a:endParaRPr kumimoji="0" lang="zh-CN" altLang="en-US" sz="2000" b="1" i="0" u="none" strike="noStrike" kern="1200" cap="none" spc="0" normalizeH="0" baseline="0" noProof="0" dirty="0">
              <a:ln>
                <a:noFill/>
              </a:ln>
              <a:solidFill>
                <a:srgbClr val="0070C0"/>
              </a:solidFill>
              <a:effectLst/>
              <a:uLnTx/>
              <a:uFillTx/>
              <a:latin typeface="Franklin Gothic Book"/>
              <a:ea typeface="黑体" panose="02010609060101010101" pitchFamily="49" charset="-122"/>
              <a:cs typeface="+mn-cs"/>
            </a:endParaRPr>
          </a:p>
        </p:txBody>
      </p:sp>
      <p:sp>
        <p:nvSpPr>
          <p:cNvPr id="28" name="矩形 27"/>
          <p:cNvSpPr/>
          <p:nvPr/>
        </p:nvSpPr>
        <p:spPr>
          <a:xfrm>
            <a:off x="1592239" y="2904751"/>
            <a:ext cx="10167582" cy="1937710"/>
          </a:xfrm>
          <a:prstGeom prst="rect">
            <a:avLst/>
          </a:prstGeom>
        </p:spPr>
        <p:txBody>
          <a:bodyPr wrap="square">
            <a:spAutoFit/>
          </a:bodyPr>
          <a:lstStyle/>
          <a:p>
            <a:pPr>
              <a:lnSpc>
                <a:spcPct val="150000"/>
              </a:lnSpc>
            </a:pPr>
            <a:r>
              <a:rPr lang="zh-CN" altLang="en-US" dirty="0" smtClean="0"/>
              <a:t>     </a:t>
            </a:r>
            <a:r>
              <a:rPr lang="zh-CN" altLang="en-US" sz="1600" dirty="0" smtClean="0"/>
              <a:t>含水</a:t>
            </a:r>
            <a:r>
              <a:rPr lang="zh-CN" altLang="en-US" sz="1600" dirty="0"/>
              <a:t>率反映土的状态，含水率的变化将使土的一系列</a:t>
            </a:r>
            <a:r>
              <a:rPr lang="zh-CN" altLang="en-US" sz="1600" dirty="0" smtClean="0"/>
              <a:t>物理力学</a:t>
            </a:r>
            <a:r>
              <a:rPr lang="zh-CN" altLang="en-US" sz="1600" dirty="0"/>
              <a:t>性质指标随之而异。这种影响表现在各个方面，如反映在土</a:t>
            </a:r>
            <a:r>
              <a:rPr lang="zh-CN" altLang="en-US" sz="1600" dirty="0" smtClean="0"/>
              <a:t>的稠度</a:t>
            </a:r>
            <a:r>
              <a:rPr lang="zh-CN" altLang="en-US" sz="1600" dirty="0"/>
              <a:t>方面，使土成为坚硬的、可塑的或流动的；反映在土内水分</a:t>
            </a:r>
            <a:endParaRPr lang="zh-CN" altLang="en-US" sz="1600" dirty="0"/>
          </a:p>
          <a:p>
            <a:pPr>
              <a:lnSpc>
                <a:spcPct val="150000"/>
              </a:lnSpc>
            </a:pPr>
            <a:r>
              <a:rPr lang="zh-CN" altLang="en-US" sz="1600" dirty="0"/>
              <a:t>的饱和程度方面，使土成为稍湿、很湿或饱和的；反映在土的力学性质方面，能使土的</a:t>
            </a:r>
            <a:endParaRPr lang="zh-CN" altLang="en-US" sz="1600" dirty="0"/>
          </a:p>
          <a:p>
            <a:pPr>
              <a:lnSpc>
                <a:spcPct val="150000"/>
              </a:lnSpc>
            </a:pPr>
            <a:r>
              <a:rPr lang="zh-CN" altLang="en-US" sz="1600" dirty="0"/>
              <a:t>结构强度增加或减小、紧密或疏松，构成压缩性及稳定性的变化。测定含水率的方法</a:t>
            </a:r>
            <a:endParaRPr lang="zh-CN" altLang="en-US" sz="1600" dirty="0"/>
          </a:p>
          <a:p>
            <a:pPr>
              <a:lnSpc>
                <a:spcPct val="150000"/>
              </a:lnSpc>
            </a:pPr>
            <a:r>
              <a:rPr lang="zh-CN" altLang="en-US" sz="1600" dirty="0"/>
              <a:t>有烘干法、酒精燃烧法、炒干法、微波法等。</a:t>
            </a:r>
            <a:endParaRPr kumimoji="0" lang="zh-CN" altLang="en-US" sz="1600" b="0" i="0" u="none" strike="noStrike" kern="1200" cap="none" spc="0" normalizeH="0" baseline="0" noProof="0" dirty="0">
              <a:ln>
                <a:noFill/>
              </a:ln>
              <a:solidFill>
                <a:prstClr val="black"/>
              </a:solidFill>
              <a:effectLst/>
              <a:uLnTx/>
              <a:uFillTx/>
              <a:latin typeface="Franklin Gothic Book"/>
              <a:ea typeface="黑体" panose="02010609060101010101" pitchFamily="49" charset="-122"/>
            </a:endParaRPr>
          </a:p>
        </p:txBody>
      </p:sp>
      <p:sp>
        <p:nvSpPr>
          <p:cNvPr id="29" name="矩形 28"/>
          <p:cNvSpPr/>
          <p:nvPr/>
        </p:nvSpPr>
        <p:spPr>
          <a:xfrm>
            <a:off x="1333436" y="4827473"/>
            <a:ext cx="1991251"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0070C0"/>
                </a:solidFill>
                <a:effectLst/>
                <a:uLnTx/>
                <a:uFillTx/>
                <a:latin typeface="Franklin Gothic Book"/>
                <a:ea typeface="黑体" panose="02010609060101010101" pitchFamily="49" charset="-122"/>
                <a:cs typeface="+mn-cs"/>
              </a:rPr>
              <a:t>（三）仪器设备</a:t>
            </a:r>
            <a:endParaRPr kumimoji="0" lang="zh-CN" altLang="en-US" sz="2000" b="1" i="0" u="none" strike="noStrike" kern="1200" cap="none" spc="0" normalizeH="0" baseline="0" noProof="0" dirty="0">
              <a:ln>
                <a:noFill/>
              </a:ln>
              <a:solidFill>
                <a:srgbClr val="0070C0"/>
              </a:solidFill>
              <a:effectLst/>
              <a:uLnTx/>
              <a:uFillTx/>
              <a:latin typeface="Franklin Gothic Book"/>
              <a:ea typeface="黑体" panose="02010609060101010101" pitchFamily="49" charset="-122"/>
              <a:cs typeface="+mn-cs"/>
            </a:endParaRPr>
          </a:p>
        </p:txBody>
      </p:sp>
      <p:sp>
        <p:nvSpPr>
          <p:cNvPr id="31" name="矩形 30"/>
          <p:cNvSpPr/>
          <p:nvPr/>
        </p:nvSpPr>
        <p:spPr>
          <a:xfrm>
            <a:off x="1569493" y="5297059"/>
            <a:ext cx="10058400" cy="1158138"/>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）烘箱：采用温度能保持在</a:t>
            </a:r>
            <a:r>
              <a:rPr lang="en-US" altLang="zh-CN" sz="1600" dirty="0"/>
              <a:t>105 </a:t>
            </a:r>
            <a:r>
              <a:rPr lang="zh-CN" altLang="en-US" sz="1600" dirty="0"/>
              <a:t>～ </a:t>
            </a:r>
            <a:r>
              <a:rPr lang="en-US" altLang="zh-CN" sz="1600" dirty="0"/>
              <a:t>110</a:t>
            </a:r>
            <a:r>
              <a:rPr lang="zh-CN" altLang="en-US" sz="1600" dirty="0"/>
              <a:t>℃的烘箱。</a:t>
            </a:r>
            <a:endParaRPr lang="zh-CN" altLang="en-US" sz="1600" dirty="0"/>
          </a:p>
          <a:p>
            <a:pPr>
              <a:lnSpc>
                <a:spcPct val="150000"/>
              </a:lnSpc>
            </a:pPr>
            <a:r>
              <a:rPr lang="zh-CN" altLang="en-US" sz="1600" dirty="0"/>
              <a:t>（</a:t>
            </a:r>
            <a:r>
              <a:rPr lang="en-US" altLang="zh-CN" sz="1600" dirty="0"/>
              <a:t>2</a:t>
            </a:r>
            <a:r>
              <a:rPr lang="zh-CN" altLang="en-US" sz="1600" dirty="0"/>
              <a:t>）天平：称量</a:t>
            </a:r>
            <a:r>
              <a:rPr lang="en-US" altLang="zh-CN" sz="1600" dirty="0"/>
              <a:t>500g</a:t>
            </a:r>
            <a:r>
              <a:rPr lang="zh-CN" altLang="en-US" sz="1600" dirty="0"/>
              <a:t>，分度值</a:t>
            </a:r>
            <a:r>
              <a:rPr lang="en-US" altLang="zh-CN" sz="1600" dirty="0"/>
              <a:t>0.01g</a:t>
            </a:r>
            <a:r>
              <a:rPr lang="zh-CN" altLang="en-US" sz="1600" dirty="0"/>
              <a:t>。</a:t>
            </a:r>
            <a:endParaRPr lang="zh-CN" altLang="en-US" sz="1600" dirty="0"/>
          </a:p>
          <a:p>
            <a:pPr>
              <a:lnSpc>
                <a:spcPct val="150000"/>
              </a:lnSpc>
            </a:pPr>
            <a:r>
              <a:rPr lang="zh-CN" altLang="en-US" sz="1600" dirty="0"/>
              <a:t>（</a:t>
            </a:r>
            <a:r>
              <a:rPr lang="en-US" altLang="zh-CN" sz="1600" dirty="0"/>
              <a:t>3</a:t>
            </a:r>
            <a:r>
              <a:rPr lang="zh-CN" altLang="en-US" sz="1600" dirty="0"/>
              <a:t>）其他：干燥器、称量盒等。</a:t>
            </a:r>
            <a:endParaRPr kumimoji="0" lang="zh-CN" altLang="en-US" sz="1600" b="0" i="0" u="none" strike="noStrike" kern="1200" cap="none" spc="0" normalizeH="0" baseline="0" noProof="0" dirty="0">
              <a:ln>
                <a:noFill/>
              </a:ln>
              <a:solidFill>
                <a:prstClr val="black"/>
              </a:solidFill>
              <a:effectLst/>
              <a:uLnTx/>
              <a:uFillTx/>
              <a:latin typeface="Franklin Gothic Book"/>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16560" y="1163955"/>
            <a:ext cx="11343005" cy="1014730"/>
          </a:xfrm>
          <a:prstGeom prst="rect">
            <a:avLst/>
          </a:prstGeom>
          <a:noFill/>
        </p:spPr>
        <p:txBody>
          <a:bodyPr wrap="square">
            <a:spAutoFit/>
          </a:bodyPr>
          <a:lstStyle/>
          <a:p>
            <a:pPr>
              <a:lnSpc>
                <a:spcPct val="150000"/>
              </a:lnSpc>
            </a:pPr>
            <a:r>
              <a:rPr lang="zh-CN" altLang="en-US" sz="2000" dirty="0" smtClean="0"/>
              <a:t>         建筑的场地类别应根据土层等效剪切波速和场地覆盖层厚度按表</a:t>
            </a:r>
            <a:r>
              <a:rPr lang="en-US" altLang="zh-CN" sz="2000" dirty="0" smtClean="0"/>
              <a:t>2 - 4 </a:t>
            </a:r>
            <a:r>
              <a:rPr lang="zh-CN" altLang="en-US" sz="2000" dirty="0" smtClean="0"/>
              <a:t>划分为四类，其中</a:t>
            </a:r>
            <a:r>
              <a:rPr lang="en-US" altLang="zh-CN" sz="2000" dirty="0" smtClean="0"/>
              <a:t>Ⅰ </a:t>
            </a:r>
            <a:r>
              <a:rPr lang="zh-CN" altLang="en-US" sz="2000" dirty="0" smtClean="0"/>
              <a:t>类分为</a:t>
            </a:r>
            <a:r>
              <a:rPr lang="en-US" altLang="zh-CN" sz="2000" dirty="0" smtClean="0"/>
              <a:t>Ⅰ0 </a:t>
            </a:r>
            <a:r>
              <a:rPr lang="zh-CN" altLang="en-US" sz="2000" dirty="0" smtClean="0"/>
              <a:t>、</a:t>
            </a:r>
            <a:r>
              <a:rPr lang="en-US" altLang="zh-CN" sz="2000" dirty="0" smtClean="0"/>
              <a:t>Ⅰ1 </a:t>
            </a:r>
            <a:r>
              <a:rPr lang="zh-CN" altLang="en-US" sz="2000" dirty="0" smtClean="0"/>
              <a:t>两个亚类。</a:t>
            </a:r>
            <a:endParaRPr lang="zh-CN" altLang="zh-CN" sz="2000" dirty="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3416320" cy="646331"/>
            </a:xfrm>
            <a:prstGeom prst="rect">
              <a:avLst/>
            </a:prstGeom>
          </p:spPr>
          <p:txBody>
            <a:bodyPr wrap="none">
              <a:spAutoFit/>
            </a:bodyPr>
            <a:lstStyle/>
            <a:p>
              <a:pPr>
                <a:spcAft>
                  <a:spcPts val="0"/>
                </a:spcAft>
                <a:tabLst>
                  <a:tab pos="2222500" algn="l"/>
                  <a:tab pos="3667125" algn="l"/>
                </a:tabLst>
              </a:pPr>
              <a:r>
                <a:rPr lang="zh-CN" altLang="en-US" sz="3600" dirty="0" smtClean="0"/>
                <a:t>（三）场地类别</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764275" y="2361064"/>
          <a:ext cx="10686197" cy="3649742"/>
        </p:xfrm>
        <a:graphic>
          <a:graphicData uri="http://schemas.openxmlformats.org/drawingml/2006/table">
            <a:tbl>
              <a:tblPr/>
              <a:tblGrid>
                <a:gridCol w="2656364"/>
                <a:gridCol w="1616715"/>
                <a:gridCol w="1607368"/>
                <a:gridCol w="1607368"/>
                <a:gridCol w="1607368"/>
                <a:gridCol w="1591014"/>
              </a:tblGrid>
              <a:tr h="336116">
                <a:tc gridSpan="6">
                  <a:txBody>
                    <a:bodyPr/>
                    <a:lstStyle/>
                    <a:p>
                      <a:pPr algn="ctr" fontAlgn="ctr"/>
                      <a:r>
                        <a:rPr lang="zh-CN" altLang="en-US" sz="1800" b="0" i="0" u="none" strike="noStrike" dirty="0">
                          <a:solidFill>
                            <a:srgbClr val="000000"/>
                          </a:solidFill>
                          <a:latin typeface="宋体" panose="02010600030101010101" pitchFamily="2" charset="-122"/>
                        </a:rPr>
                        <a:t>各类建筑场地的覆盖层厚度 </a:t>
                      </a:r>
                      <a:r>
                        <a:rPr lang="en-US" altLang="zh-CN" sz="1800" b="0" i="0" u="none" strike="noStrike" dirty="0">
                          <a:solidFill>
                            <a:srgbClr val="000000"/>
                          </a:solidFill>
                          <a:latin typeface="宋体" panose="02010600030101010101" pitchFamily="2" charset="-122"/>
                        </a:rPr>
                        <a:t>(m)</a:t>
                      </a:r>
                      <a:endParaRPr lang="en-US" altLang="zh-CN" sz="1800" b="0" i="0" u="none" strike="noStrike" dirty="0">
                        <a:solidFill>
                          <a:srgbClr val="000000"/>
                        </a:solidFill>
                        <a:latin typeface="宋体" panose="02010600030101010101" pitchFamily="2" charset="-122"/>
                      </a:endParaRPr>
                    </a:p>
                  </a:txBody>
                  <a:tcPr marL="5343" marR="5343" marT="5343"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r>
              <a:tr h="373977">
                <a:tc rowSpan="2">
                  <a:txBody>
                    <a:bodyPr/>
                    <a:lstStyle/>
                    <a:p>
                      <a:pPr algn="ctr" fontAlgn="ctr"/>
                      <a:r>
                        <a:rPr lang="zh-CN" altLang="en-US" sz="1800" b="0" i="0" u="none" strike="noStrike" dirty="0">
                          <a:solidFill>
                            <a:srgbClr val="000000"/>
                          </a:solidFill>
                          <a:latin typeface="宋体" panose="02010600030101010101" pitchFamily="2" charset="-122"/>
                        </a:rPr>
                        <a:t>岩石的剪切波速或土的</a:t>
                      </a:r>
                      <a:br>
                        <a:rPr lang="zh-CN" altLang="en-US" sz="1800" b="0" i="0" u="none" strike="noStrike" dirty="0">
                          <a:solidFill>
                            <a:srgbClr val="000000"/>
                          </a:solidFill>
                          <a:latin typeface="宋体" panose="02010600030101010101" pitchFamily="2" charset="-122"/>
                        </a:rPr>
                      </a:br>
                      <a:r>
                        <a:rPr lang="zh-CN" altLang="en-US" sz="1800" b="0" i="0" u="none" strike="noStrike" dirty="0">
                          <a:solidFill>
                            <a:srgbClr val="000000"/>
                          </a:solidFill>
                          <a:latin typeface="宋体" panose="02010600030101010101" pitchFamily="2" charset="-122"/>
                        </a:rPr>
                        <a:t>等效剪切波速</a:t>
                      </a:r>
                      <a:r>
                        <a:rPr lang="en-US" altLang="zh-CN" sz="1800" b="0" i="0" u="none" strike="noStrike" dirty="0">
                          <a:solidFill>
                            <a:srgbClr val="000000"/>
                          </a:solidFill>
                          <a:latin typeface="宋体" panose="02010600030101010101" pitchFamily="2" charset="-122"/>
                        </a:rPr>
                        <a:t>(</a:t>
                      </a:r>
                      <a:r>
                        <a:rPr lang="en-US" sz="1800" b="0" i="0" u="none" strike="noStrike" dirty="0">
                          <a:solidFill>
                            <a:srgbClr val="000000"/>
                          </a:solidFill>
                          <a:latin typeface="宋体" panose="02010600030101010101" pitchFamily="2" charset="-122"/>
                        </a:rPr>
                        <a:t>m/s)</a:t>
                      </a:r>
                      <a:endParaRPr lang="en-US" sz="18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ctr" fontAlgn="ctr"/>
                      <a:r>
                        <a:rPr lang="zh-CN" altLang="en-US" sz="1800" b="0" i="0" u="none" strike="noStrike" dirty="0">
                          <a:solidFill>
                            <a:srgbClr val="000000"/>
                          </a:solidFill>
                          <a:latin typeface="宋体" panose="02010600030101010101" pitchFamily="2" charset="-122"/>
                        </a:rPr>
                        <a:t>场地类别</a:t>
                      </a:r>
                      <a:endParaRPr lang="zh-CN" altLang="en-US" sz="18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c hMerge="1">
                  <a:tcPr/>
                </a:tc>
                <a:tc hMerge="1">
                  <a:tcPr/>
                </a:tc>
              </a:tr>
              <a:tr h="525418">
                <a:tc vMerge="1">
                  <a:tcPr/>
                </a:tc>
                <a:tc>
                  <a:txBody>
                    <a:bodyPr/>
                    <a:lstStyle/>
                    <a:p>
                      <a:pPr algn="ctr" fontAlgn="ctr"/>
                      <a:r>
                        <a:rPr lang="en-US" altLang="zh-CN" sz="1800" b="0" i="0" u="none" strike="noStrike" dirty="0">
                          <a:solidFill>
                            <a:srgbClr val="000000"/>
                          </a:solidFill>
                          <a:latin typeface="宋体" panose="02010600030101010101" pitchFamily="2" charset="-122"/>
                        </a:rPr>
                        <a:t>Ⅰ</a:t>
                      </a:r>
                      <a:r>
                        <a:rPr lang="en-US" altLang="zh-CN" sz="1800" b="0" i="0" u="none" strike="noStrike" baseline="-25000" dirty="0">
                          <a:solidFill>
                            <a:srgbClr val="000000"/>
                          </a:solidFill>
                          <a:latin typeface="宋体" panose="02010600030101010101" pitchFamily="2" charset="-122"/>
                        </a:rPr>
                        <a:t>0</a:t>
                      </a:r>
                      <a:endParaRPr lang="zh-CN" altLang="en-US" sz="18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dirty="0">
                          <a:solidFill>
                            <a:srgbClr val="000000"/>
                          </a:solidFill>
                          <a:latin typeface="宋体" panose="02010600030101010101" pitchFamily="2" charset="-122"/>
                        </a:rPr>
                        <a:t>Ⅰ</a:t>
                      </a:r>
                      <a:r>
                        <a:rPr lang="en-US" altLang="zh-CN" sz="1800" b="0" i="0" u="none" strike="noStrike" baseline="-25000" dirty="0">
                          <a:solidFill>
                            <a:srgbClr val="000000"/>
                          </a:solidFill>
                          <a:latin typeface="宋体" panose="02010600030101010101" pitchFamily="2" charset="-122"/>
                        </a:rPr>
                        <a:t>1</a:t>
                      </a:r>
                      <a:endParaRPr lang="zh-CN" altLang="en-US" sz="18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none" strike="noStrike">
                          <a:solidFill>
                            <a:srgbClr val="000000"/>
                          </a:solidFill>
                          <a:latin typeface="宋体" panose="02010600030101010101" pitchFamily="2" charset="-122"/>
                        </a:rPr>
                        <a:t>II</a:t>
                      </a:r>
                      <a:endParaRPr 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none" strike="noStrike">
                          <a:solidFill>
                            <a:srgbClr val="000000"/>
                          </a:solidFill>
                          <a:latin typeface="宋体" panose="02010600030101010101" pitchFamily="2" charset="-122"/>
                        </a:rPr>
                        <a:t>III</a:t>
                      </a:r>
                      <a:endParaRPr 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none" strike="noStrike">
                          <a:solidFill>
                            <a:srgbClr val="000000"/>
                          </a:solidFill>
                          <a:latin typeface="宋体" panose="02010600030101010101" pitchFamily="2" charset="-122"/>
                        </a:rPr>
                        <a:t>IV</a:t>
                      </a:r>
                      <a:endParaRPr 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92185">
                <a:tc>
                  <a:txBody>
                    <a:bodyPr/>
                    <a:lstStyle/>
                    <a:p>
                      <a:pPr algn="ctr" fontAlgn="ctr"/>
                      <a:r>
                        <a:rPr lang="en-US" sz="1800" b="0" i="0" u="none" strike="noStrike">
                          <a:solidFill>
                            <a:srgbClr val="000000"/>
                          </a:solidFill>
                          <a:latin typeface="宋体" panose="02010600030101010101" pitchFamily="2" charset="-122"/>
                        </a:rPr>
                        <a:t>v</a:t>
                      </a:r>
                      <a:r>
                        <a:rPr lang="en-US" sz="1800" b="0" i="0" u="none" strike="noStrike" baseline="-25000">
                          <a:solidFill>
                            <a:srgbClr val="000000"/>
                          </a:solidFill>
                          <a:latin typeface="宋体" panose="02010600030101010101" pitchFamily="2" charset="-122"/>
                        </a:rPr>
                        <a:t>se</a:t>
                      </a:r>
                      <a:r>
                        <a:rPr lang="en-US" sz="1800" b="0" i="0" u="none" strike="noStrike">
                          <a:solidFill>
                            <a:srgbClr val="000000"/>
                          </a:solidFill>
                          <a:latin typeface="宋体" panose="02010600030101010101" pitchFamily="2" charset="-122"/>
                        </a:rPr>
                        <a:t>&gt; 800</a:t>
                      </a:r>
                      <a:endParaRPr 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latin typeface="宋体" panose="02010600030101010101" pitchFamily="2" charset="-122"/>
                        </a:rPr>
                        <a:t>0</a:t>
                      </a:r>
                      <a:endParaRPr lang="en-US" altLang="zh-CN"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　</a:t>
                      </a:r>
                      <a:endParaRPr lang="zh-CN" altLang="en-US" sz="18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　</a:t>
                      </a:r>
                      <a:endParaRPr lang="zh-CN" alt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　</a:t>
                      </a:r>
                      <a:endParaRPr lang="zh-CN" alt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　</a:t>
                      </a:r>
                      <a:endParaRPr lang="zh-CN" alt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84613">
                <a:tc>
                  <a:txBody>
                    <a:bodyPr/>
                    <a:lstStyle/>
                    <a:p>
                      <a:pPr algn="ctr" fontAlgn="ctr"/>
                      <a:r>
                        <a:rPr lang="en-US" sz="1800" b="0" i="0" u="none" strike="noStrike">
                          <a:solidFill>
                            <a:srgbClr val="000000"/>
                          </a:solidFill>
                          <a:latin typeface="宋体" panose="02010600030101010101" pitchFamily="2" charset="-122"/>
                        </a:rPr>
                        <a:t>800≥v</a:t>
                      </a:r>
                      <a:r>
                        <a:rPr lang="en-US" sz="1800" b="0" i="0" u="none" strike="noStrike" baseline="-25000">
                          <a:solidFill>
                            <a:srgbClr val="000000"/>
                          </a:solidFill>
                          <a:latin typeface="宋体" panose="02010600030101010101" pitchFamily="2" charset="-122"/>
                        </a:rPr>
                        <a:t>se</a:t>
                      </a:r>
                      <a:r>
                        <a:rPr lang="en-US" sz="1800" b="0" i="0" u="none" strike="noStrike">
                          <a:solidFill>
                            <a:srgbClr val="000000"/>
                          </a:solidFill>
                          <a:latin typeface="宋体" panose="02010600030101010101" pitchFamily="2" charset="-122"/>
                        </a:rPr>
                        <a:t>&gt; 500</a:t>
                      </a:r>
                      <a:endParaRPr 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　</a:t>
                      </a:r>
                      <a:endParaRPr lang="zh-CN" alt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dirty="0">
                          <a:solidFill>
                            <a:srgbClr val="000000"/>
                          </a:solidFill>
                          <a:latin typeface="宋体" panose="02010600030101010101" pitchFamily="2" charset="-122"/>
                        </a:rPr>
                        <a:t>0</a:t>
                      </a:r>
                      <a:endParaRPr lang="en-US" altLang="zh-CN" sz="18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　</a:t>
                      </a:r>
                      <a:endParaRPr lang="zh-CN" altLang="en-US" sz="18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　</a:t>
                      </a:r>
                      <a:endParaRPr lang="zh-CN" alt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　</a:t>
                      </a:r>
                      <a:endParaRPr lang="zh-CN" alt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00178">
                <a:tc>
                  <a:txBody>
                    <a:bodyPr/>
                    <a:lstStyle/>
                    <a:p>
                      <a:pPr algn="ctr" fontAlgn="ctr"/>
                      <a:r>
                        <a:rPr lang="en-US" sz="1800" b="0" i="0" u="none" strike="noStrike">
                          <a:solidFill>
                            <a:srgbClr val="000000"/>
                          </a:solidFill>
                          <a:latin typeface="宋体" panose="02010600030101010101" pitchFamily="2" charset="-122"/>
                        </a:rPr>
                        <a:t>500≥v</a:t>
                      </a:r>
                      <a:r>
                        <a:rPr lang="en-US" sz="1800" b="0" i="0" u="none" strike="noStrike" baseline="-25000">
                          <a:solidFill>
                            <a:srgbClr val="000000"/>
                          </a:solidFill>
                          <a:latin typeface="宋体" panose="02010600030101010101" pitchFamily="2" charset="-122"/>
                        </a:rPr>
                        <a:t>se</a:t>
                      </a:r>
                      <a:r>
                        <a:rPr lang="en-US" sz="1800" b="0" i="0" u="none" strike="noStrike">
                          <a:solidFill>
                            <a:srgbClr val="000000"/>
                          </a:solidFill>
                          <a:latin typeface="宋体" panose="02010600030101010101" pitchFamily="2" charset="-122"/>
                        </a:rPr>
                        <a:t>&gt; 250</a:t>
                      </a:r>
                      <a:endParaRPr 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　</a:t>
                      </a:r>
                      <a:endParaRPr lang="zh-CN" alt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latin typeface="宋体" panose="02010600030101010101" pitchFamily="2" charset="-122"/>
                        </a:rPr>
                        <a:t>&lt;5</a:t>
                      </a:r>
                      <a:endParaRPr lang="en-US" altLang="zh-CN"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latin typeface="宋体" panose="02010600030101010101" pitchFamily="2" charset="-122"/>
                        </a:rPr>
                        <a:t>≥</a:t>
                      </a:r>
                      <a:r>
                        <a:rPr lang="en-US" altLang="zh-CN" sz="1800" b="0" i="0" u="none" strike="noStrike" dirty="0">
                          <a:solidFill>
                            <a:srgbClr val="000000"/>
                          </a:solidFill>
                          <a:latin typeface="宋体" panose="02010600030101010101" pitchFamily="2" charset="-122"/>
                        </a:rPr>
                        <a:t>5</a:t>
                      </a:r>
                      <a:endParaRPr lang="en-US" altLang="zh-CN" sz="18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　</a:t>
                      </a:r>
                      <a:endParaRPr lang="zh-CN" alt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　</a:t>
                      </a:r>
                      <a:endParaRPr lang="zh-CN" alt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5070">
                <a:tc>
                  <a:txBody>
                    <a:bodyPr/>
                    <a:lstStyle/>
                    <a:p>
                      <a:pPr algn="ctr" fontAlgn="ctr"/>
                      <a:r>
                        <a:rPr lang="en-US" sz="1800" b="0" i="0" u="none" strike="noStrike">
                          <a:solidFill>
                            <a:srgbClr val="000000"/>
                          </a:solidFill>
                          <a:latin typeface="宋体" panose="02010600030101010101" pitchFamily="2" charset="-122"/>
                        </a:rPr>
                        <a:t>250≥v</a:t>
                      </a:r>
                      <a:r>
                        <a:rPr lang="en-US" sz="1800" b="0" i="0" u="none" strike="noStrike" baseline="-25000">
                          <a:solidFill>
                            <a:srgbClr val="000000"/>
                          </a:solidFill>
                          <a:latin typeface="宋体" panose="02010600030101010101" pitchFamily="2" charset="-122"/>
                        </a:rPr>
                        <a:t>se</a:t>
                      </a:r>
                      <a:r>
                        <a:rPr lang="en-US" sz="1800" b="0" i="0" u="none" strike="noStrike">
                          <a:solidFill>
                            <a:srgbClr val="000000"/>
                          </a:solidFill>
                          <a:latin typeface="宋体" panose="02010600030101010101" pitchFamily="2" charset="-122"/>
                        </a:rPr>
                        <a:t>&gt; 150</a:t>
                      </a:r>
                      <a:endParaRPr 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　</a:t>
                      </a:r>
                      <a:endParaRPr lang="zh-CN" alt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latin typeface="宋体" panose="02010600030101010101" pitchFamily="2" charset="-122"/>
                        </a:rPr>
                        <a:t>&lt;3</a:t>
                      </a:r>
                      <a:endParaRPr lang="en-US" altLang="zh-CN"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dirty="0">
                          <a:solidFill>
                            <a:srgbClr val="000000"/>
                          </a:solidFill>
                          <a:latin typeface="宋体" panose="02010600030101010101" pitchFamily="2" charset="-122"/>
                        </a:rPr>
                        <a:t>3~50</a:t>
                      </a:r>
                      <a:endParaRPr lang="en-US" altLang="zh-CN" sz="18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dirty="0">
                          <a:solidFill>
                            <a:srgbClr val="000000"/>
                          </a:solidFill>
                          <a:latin typeface="宋体" panose="02010600030101010101" pitchFamily="2" charset="-122"/>
                        </a:rPr>
                        <a:t>&gt; 50</a:t>
                      </a:r>
                      <a:endParaRPr lang="en-US" altLang="zh-CN" sz="18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　</a:t>
                      </a:r>
                      <a:endParaRPr lang="zh-CN" alt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92185">
                <a:tc>
                  <a:txBody>
                    <a:bodyPr/>
                    <a:lstStyle/>
                    <a:p>
                      <a:pPr algn="ctr" fontAlgn="ctr"/>
                      <a:r>
                        <a:rPr lang="en-US" sz="1800" b="0" i="0" u="none" strike="noStrike">
                          <a:solidFill>
                            <a:srgbClr val="000000"/>
                          </a:solidFill>
                          <a:latin typeface="宋体" panose="02010600030101010101" pitchFamily="2" charset="-122"/>
                        </a:rPr>
                        <a:t>v</a:t>
                      </a:r>
                      <a:r>
                        <a:rPr lang="en-US" sz="1800" b="0" i="0" u="none" strike="noStrike" baseline="-25000">
                          <a:solidFill>
                            <a:srgbClr val="000000"/>
                          </a:solidFill>
                          <a:latin typeface="宋体" panose="02010600030101010101" pitchFamily="2" charset="-122"/>
                        </a:rPr>
                        <a:t>se</a:t>
                      </a:r>
                      <a:r>
                        <a:rPr lang="en-US" sz="1800" b="0" i="0" u="none" strike="noStrike">
                          <a:solidFill>
                            <a:srgbClr val="000000"/>
                          </a:solidFill>
                          <a:latin typeface="宋体" panose="02010600030101010101" pitchFamily="2" charset="-122"/>
                        </a:rPr>
                        <a:t>≤150</a:t>
                      </a:r>
                      <a:endParaRPr 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latin typeface="宋体" panose="02010600030101010101" pitchFamily="2" charset="-122"/>
                        </a:rPr>
                        <a:t>　</a:t>
                      </a:r>
                      <a:endParaRPr lang="zh-CN" altLang="en-US"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dirty="0">
                          <a:solidFill>
                            <a:srgbClr val="000000"/>
                          </a:solidFill>
                          <a:latin typeface="宋体" panose="02010600030101010101" pitchFamily="2" charset="-122"/>
                        </a:rPr>
                        <a:t>&lt;3</a:t>
                      </a:r>
                      <a:endParaRPr lang="en-US" altLang="zh-CN" sz="18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latin typeface="宋体" panose="02010600030101010101" pitchFamily="2" charset="-122"/>
                        </a:rPr>
                        <a:t>3~ 15</a:t>
                      </a:r>
                      <a:endParaRPr lang="en-US" altLang="zh-CN" sz="1800" b="0" i="0" u="none" strike="noStrike">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dirty="0">
                          <a:solidFill>
                            <a:srgbClr val="000000"/>
                          </a:solidFill>
                          <a:latin typeface="宋体" panose="02010600030101010101" pitchFamily="2" charset="-122"/>
                        </a:rPr>
                        <a:t>15~80</a:t>
                      </a:r>
                      <a:endParaRPr lang="en-US" altLang="zh-CN" sz="18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dirty="0">
                          <a:solidFill>
                            <a:srgbClr val="000000"/>
                          </a:solidFill>
                          <a:latin typeface="宋体" panose="02010600030101010101" pitchFamily="2" charset="-122"/>
                        </a:rPr>
                        <a:t>&gt; 80</a:t>
                      </a:r>
                      <a:endParaRPr lang="en-US" altLang="zh-CN" sz="1800" b="0" i="0" u="none" strike="noStrike" dirty="0">
                        <a:solidFill>
                          <a:srgbClr val="000000"/>
                        </a:solidFill>
                        <a:latin typeface="宋体" panose="02010600030101010101" pitchFamily="2" charset="-122"/>
                      </a:endParaRPr>
                    </a:p>
                  </a:txBody>
                  <a:tcPr marL="5343" marR="5343" marT="5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000" b="0" i="0" u="none" strike="noStrike" kern="1200" cap="none" spc="0" normalizeH="0" baseline="0" noProof="0" dirty="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grpSp>
        <p:sp>
          <p:nvSpPr>
            <p:cNvPr id="47" name="矩形 46"/>
            <p:cNvSpPr/>
            <p:nvPr/>
          </p:nvSpPr>
          <p:spPr>
            <a:xfrm>
              <a:off x="1457114" y="481786"/>
              <a:ext cx="7571303" cy="646331"/>
            </a:xfrm>
            <a:prstGeom prst="rect">
              <a:avLst/>
            </a:prstGeom>
          </p:spPr>
          <p:txBody>
            <a:bodyPr wrap="none">
              <a:spAutoFit/>
            </a:bodyPr>
            <a:lstStyle/>
            <a:p>
              <a:pPr lvl="0">
                <a:tabLst>
                  <a:tab pos="2222500" algn="l"/>
                  <a:tab pos="3667125" algn="l"/>
                </a:tabLst>
              </a:pPr>
              <a:r>
                <a:rPr lang="zh-CN" altLang="en-US" sz="3600" dirty="0">
                  <a:solidFill>
                    <a:prstClr val="black"/>
                  </a:solidFill>
                </a:rPr>
                <a:t>操作训练三　含水率试验（烘干法）</a:t>
              </a:r>
              <a:endParaRPr kumimoji="0" lang="zh-CN" altLang="zh-CN" sz="3500" b="0" i="0" u="none" strike="noStrike" kern="100" cap="none" spc="0" normalizeH="0" baseline="0" noProof="0" dirty="0">
                <a:ln>
                  <a:noFill/>
                </a:ln>
                <a:solidFill>
                  <a:srgbClr val="C00000"/>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23" name="矩形 22"/>
          <p:cNvSpPr/>
          <p:nvPr/>
        </p:nvSpPr>
        <p:spPr>
          <a:xfrm>
            <a:off x="1334616" y="1168207"/>
            <a:ext cx="1991251"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0070C0"/>
                </a:solidFill>
                <a:effectLst/>
                <a:uLnTx/>
                <a:uFillTx/>
                <a:latin typeface="Franklin Gothic Book"/>
                <a:ea typeface="黑体" panose="02010609060101010101" pitchFamily="49" charset="-122"/>
                <a:cs typeface="+mn-cs"/>
              </a:rPr>
              <a:t>（四）操作步骤</a:t>
            </a:r>
            <a:endParaRPr kumimoji="0" lang="zh-CN" altLang="en-US" sz="2000" b="1" i="0" u="none" strike="noStrike" kern="1200" cap="none" spc="0" normalizeH="0" baseline="0" noProof="0" dirty="0">
              <a:ln>
                <a:noFill/>
              </a:ln>
              <a:solidFill>
                <a:srgbClr val="0070C0"/>
              </a:solidFill>
              <a:effectLst/>
              <a:uLnTx/>
              <a:uFillTx/>
              <a:latin typeface="Franklin Gothic Book"/>
              <a:ea typeface="黑体" panose="02010609060101010101" pitchFamily="49" charset="-122"/>
              <a:cs typeface="+mn-cs"/>
            </a:endParaRPr>
          </a:p>
        </p:txBody>
      </p:sp>
      <p:sp>
        <p:nvSpPr>
          <p:cNvPr id="25" name="矩形 24"/>
          <p:cNvSpPr/>
          <p:nvPr/>
        </p:nvSpPr>
        <p:spPr>
          <a:xfrm>
            <a:off x="1486257" y="1482412"/>
            <a:ext cx="10331355" cy="1896801"/>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）湿土称量：选取具有代表性的试样</a:t>
            </a:r>
            <a:r>
              <a:rPr lang="en-US" altLang="zh-CN" sz="1600" dirty="0"/>
              <a:t>15 </a:t>
            </a:r>
            <a:r>
              <a:rPr lang="zh-CN" altLang="en-US" sz="1600" dirty="0"/>
              <a:t>～ </a:t>
            </a:r>
            <a:r>
              <a:rPr lang="en-US" altLang="zh-CN" sz="1600" dirty="0"/>
              <a:t>20g</a:t>
            </a:r>
            <a:r>
              <a:rPr lang="zh-CN" altLang="en-US" sz="1600" dirty="0"/>
              <a:t>，放入盒内，立即盖好盒盖，称出</a:t>
            </a:r>
            <a:endParaRPr lang="zh-CN" altLang="en-US" sz="1600" dirty="0"/>
          </a:p>
          <a:p>
            <a:pPr>
              <a:lnSpc>
                <a:spcPct val="150000"/>
              </a:lnSpc>
            </a:pPr>
            <a:r>
              <a:rPr lang="zh-CN" altLang="en-US" sz="1600" dirty="0"/>
              <a:t>盒与湿土的总质量。</a:t>
            </a:r>
            <a:endParaRPr lang="zh-CN" altLang="en-US" sz="1600" dirty="0"/>
          </a:p>
          <a:p>
            <a:pPr>
              <a:lnSpc>
                <a:spcPct val="150000"/>
              </a:lnSpc>
            </a:pPr>
            <a:r>
              <a:rPr lang="zh-CN" altLang="en-US" sz="1600" dirty="0"/>
              <a:t>（</a:t>
            </a:r>
            <a:r>
              <a:rPr lang="en-US" altLang="zh-CN" sz="1600" dirty="0"/>
              <a:t>2</a:t>
            </a:r>
            <a:r>
              <a:rPr lang="zh-CN" altLang="en-US" sz="1600" dirty="0"/>
              <a:t>）烘干冷却：打开盒盖，放入烘箱内，在温度</a:t>
            </a:r>
            <a:r>
              <a:rPr lang="en-US" altLang="zh-CN" sz="1600" dirty="0"/>
              <a:t>105 </a:t>
            </a:r>
            <a:r>
              <a:rPr lang="zh-CN" altLang="en-US" sz="1600" dirty="0"/>
              <a:t>～ </a:t>
            </a:r>
            <a:r>
              <a:rPr lang="en-US" altLang="zh-CN" sz="1600" dirty="0"/>
              <a:t>110</a:t>
            </a:r>
            <a:r>
              <a:rPr lang="zh-CN" altLang="en-US" sz="1600" dirty="0"/>
              <a:t>℃下烘干至恒重后，将</a:t>
            </a:r>
            <a:endParaRPr lang="zh-CN" altLang="en-US" sz="1600" dirty="0"/>
          </a:p>
          <a:p>
            <a:pPr>
              <a:lnSpc>
                <a:spcPct val="150000"/>
              </a:lnSpc>
            </a:pPr>
            <a:r>
              <a:rPr lang="zh-CN" altLang="en-US" sz="1600" dirty="0"/>
              <a:t>试样取出，盖好盒盖放入干燥器内冷却，称出盒与干土质量。烘干时间随土质不同而</a:t>
            </a:r>
            <a:endParaRPr lang="zh-CN" altLang="en-US" sz="1600" dirty="0"/>
          </a:p>
          <a:p>
            <a:pPr>
              <a:lnSpc>
                <a:spcPct val="150000"/>
              </a:lnSpc>
            </a:pPr>
            <a:r>
              <a:rPr lang="zh-CN" altLang="en-US" sz="1600" dirty="0"/>
              <a:t>定，对黏质土不少于</a:t>
            </a:r>
            <a:r>
              <a:rPr lang="en-US" altLang="zh-CN" sz="1600" dirty="0"/>
              <a:t>8h</a:t>
            </a:r>
            <a:r>
              <a:rPr lang="zh-CN" altLang="en-US" sz="1600" dirty="0"/>
              <a:t>；砂类土不少于</a:t>
            </a:r>
            <a:r>
              <a:rPr lang="en-US" altLang="zh-CN" sz="1600" dirty="0"/>
              <a:t>6h</a:t>
            </a:r>
            <a:r>
              <a:rPr lang="zh-CN" altLang="en-US" sz="1600" dirty="0"/>
              <a:t>。</a:t>
            </a:r>
            <a:endParaRPr kumimoji="0" lang="zh-CN" altLang="en-US" sz="1600" b="0" i="0" u="none" strike="noStrike" kern="1200" cap="none" spc="0" normalizeH="0" baseline="0" noProof="0" dirty="0">
              <a:ln>
                <a:noFill/>
              </a:ln>
              <a:solidFill>
                <a:prstClr val="black"/>
              </a:solidFill>
              <a:effectLst/>
              <a:uLnTx/>
              <a:uFillTx/>
              <a:latin typeface="Franklin Gothic Book"/>
              <a:ea typeface="黑体" panose="02010609060101010101" pitchFamily="49" charset="-122"/>
            </a:endParaRPr>
          </a:p>
        </p:txBody>
      </p:sp>
      <p:sp>
        <p:nvSpPr>
          <p:cNvPr id="27" name="矩形 26"/>
          <p:cNvSpPr/>
          <p:nvPr/>
        </p:nvSpPr>
        <p:spPr>
          <a:xfrm>
            <a:off x="1334616" y="3326220"/>
            <a:ext cx="2507418"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0070C0"/>
                </a:solidFill>
                <a:effectLst/>
                <a:uLnTx/>
                <a:uFillTx/>
                <a:latin typeface="Franklin Gothic Book"/>
                <a:ea typeface="黑体" panose="02010609060101010101" pitchFamily="49" charset="-122"/>
                <a:cs typeface="+mn-cs"/>
              </a:rPr>
              <a:t>（五）试验注意事项</a:t>
            </a:r>
            <a:endParaRPr kumimoji="0" lang="zh-CN" altLang="en-US" sz="2000" b="1" i="0" u="none" strike="noStrike" kern="1200" cap="none" spc="0" normalizeH="0" baseline="0" noProof="0" dirty="0">
              <a:ln>
                <a:noFill/>
              </a:ln>
              <a:solidFill>
                <a:srgbClr val="0070C0"/>
              </a:solidFill>
              <a:effectLst/>
              <a:uLnTx/>
              <a:uFillTx/>
              <a:latin typeface="Franklin Gothic Book"/>
              <a:ea typeface="黑体" panose="02010609060101010101" pitchFamily="49" charset="-122"/>
              <a:cs typeface="+mn-cs"/>
            </a:endParaRPr>
          </a:p>
        </p:txBody>
      </p:sp>
      <p:sp>
        <p:nvSpPr>
          <p:cNvPr id="30" name="矩形 29"/>
          <p:cNvSpPr/>
          <p:nvPr/>
        </p:nvSpPr>
        <p:spPr>
          <a:xfrm>
            <a:off x="1369324" y="3809453"/>
            <a:ext cx="9303225" cy="788806"/>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）刚刚烘干的土样要等冷却后才称重。</a:t>
            </a:r>
            <a:endParaRPr lang="zh-CN" altLang="en-US" sz="1600" dirty="0"/>
          </a:p>
          <a:p>
            <a:pPr>
              <a:lnSpc>
                <a:spcPct val="150000"/>
              </a:lnSpc>
            </a:pPr>
            <a:r>
              <a:rPr lang="zh-CN" altLang="en-US" sz="1600" dirty="0"/>
              <a:t>（</a:t>
            </a:r>
            <a:r>
              <a:rPr lang="en-US" altLang="zh-CN" sz="1600" dirty="0"/>
              <a:t>2</a:t>
            </a:r>
            <a:r>
              <a:rPr lang="zh-CN" altLang="en-US" sz="1600" dirty="0"/>
              <a:t>）称重时精确至小数点后两位。</a:t>
            </a:r>
            <a:endParaRPr kumimoji="0" lang="zh-CN" altLang="en-US" sz="1600" b="0" i="0" u="none" strike="noStrike" kern="1200" cap="none" spc="0" normalizeH="0" baseline="0" noProof="0" dirty="0">
              <a:ln>
                <a:noFill/>
              </a:ln>
              <a:solidFill>
                <a:prstClr val="black"/>
              </a:solidFill>
              <a:effectLst/>
              <a:uLnTx/>
              <a:uFillTx/>
              <a:latin typeface="Franklin Gothic Book"/>
              <a:ea typeface="黑体" panose="02010609060101010101" pitchFamily="49" charset="-122"/>
            </a:endParaRPr>
          </a:p>
        </p:txBody>
      </p:sp>
      <p:sp>
        <p:nvSpPr>
          <p:cNvPr id="32" name="矩形 31"/>
          <p:cNvSpPr/>
          <p:nvPr/>
        </p:nvSpPr>
        <p:spPr>
          <a:xfrm>
            <a:off x="1369324" y="4814796"/>
            <a:ext cx="2249334"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0070C0"/>
                </a:solidFill>
                <a:effectLst/>
                <a:uLnTx/>
                <a:uFillTx/>
                <a:latin typeface="Franklin Gothic Book"/>
                <a:ea typeface="黑体" panose="02010609060101010101" pitchFamily="49" charset="-122"/>
                <a:cs typeface="+mn-cs"/>
              </a:rPr>
              <a:t>（六）计算及制图</a:t>
            </a:r>
            <a:endParaRPr kumimoji="0" lang="zh-CN" altLang="en-US" sz="2000" b="1" i="0" u="none" strike="noStrike" kern="1200" cap="none" spc="0" normalizeH="0" baseline="0" noProof="0" dirty="0">
              <a:ln>
                <a:noFill/>
              </a:ln>
              <a:solidFill>
                <a:srgbClr val="0070C0"/>
              </a:solidFill>
              <a:effectLst/>
              <a:uLnTx/>
              <a:uFillTx/>
              <a:latin typeface="Franklin Gothic Book"/>
              <a:ea typeface="黑体" panose="02010609060101010101" pitchFamily="49" charset="-122"/>
              <a:cs typeface="+mn-cs"/>
            </a:endParaRPr>
          </a:p>
        </p:txBody>
      </p:sp>
      <p:sp>
        <p:nvSpPr>
          <p:cNvPr id="33" name="矩形 32"/>
          <p:cNvSpPr/>
          <p:nvPr/>
        </p:nvSpPr>
        <p:spPr>
          <a:xfrm>
            <a:off x="1739795" y="5276461"/>
            <a:ext cx="2441694" cy="338554"/>
          </a:xfrm>
          <a:prstGeom prst="rect">
            <a:avLst/>
          </a:prstGeom>
        </p:spPr>
        <p:txBody>
          <a:bodyPr wrap="none">
            <a:spAutoFit/>
          </a:bodyPr>
          <a:lstStyle/>
          <a:p>
            <a:pPr lvl="0"/>
            <a:r>
              <a:rPr lang="zh-CN" altLang="en-US" sz="1600" dirty="0"/>
              <a:t>按下式计算土的含水率：</a:t>
            </a:r>
            <a:endParaRPr kumimoji="0" lang="zh-CN" altLang="en-US" sz="1600" b="0" i="0" u="none" strike="noStrike" kern="1200" cap="none" spc="0" normalizeH="0" baseline="0" noProof="0" dirty="0">
              <a:ln>
                <a:noFill/>
              </a:ln>
              <a:solidFill>
                <a:prstClr val="black"/>
              </a:solidFill>
              <a:effectLst/>
              <a:uLnTx/>
              <a:uFillTx/>
              <a:latin typeface="Franklin Gothic Book"/>
              <a:ea typeface="黑体" panose="02010609060101010101" pitchFamily="49"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633696" y="5480996"/>
            <a:ext cx="4036479" cy="11098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7571303" cy="646331"/>
            </a:xfrm>
            <a:prstGeom prst="rect">
              <a:avLst/>
            </a:prstGeom>
          </p:spPr>
          <p:txBody>
            <a:bodyPr wrap="none">
              <a:spAutoFit/>
            </a:bodyPr>
            <a:lstStyle/>
            <a:p>
              <a:pPr lvl="0">
                <a:tabLst>
                  <a:tab pos="2222500" algn="l"/>
                  <a:tab pos="3667125" algn="l"/>
                </a:tabLst>
              </a:pPr>
              <a:r>
                <a:rPr lang="zh-CN" altLang="en-US" sz="3600" dirty="0">
                  <a:solidFill>
                    <a:prstClr val="black"/>
                  </a:solidFill>
                </a:rPr>
                <a:t>操作训练三　含水率试验（烘干法）</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6" name="矩形 25"/>
          <p:cNvSpPr/>
          <p:nvPr/>
        </p:nvSpPr>
        <p:spPr>
          <a:xfrm>
            <a:off x="1209180" y="1036068"/>
            <a:ext cx="6096000" cy="1994457"/>
          </a:xfrm>
          <a:prstGeom prst="rect">
            <a:avLst/>
          </a:prstGeom>
        </p:spPr>
        <p:txBody>
          <a:bodyPr>
            <a:spAutoFit/>
          </a:bodyPr>
          <a:lstStyle/>
          <a:p>
            <a:pPr>
              <a:lnSpc>
                <a:spcPct val="150000"/>
              </a:lnSpc>
            </a:pPr>
            <a:r>
              <a:rPr lang="zh-CN" altLang="en-US" sz="1400" dirty="0"/>
              <a:t>式中： </a:t>
            </a:r>
            <a:r>
              <a:rPr lang="en-US" altLang="zh-CN" sz="1400" i="1" dirty="0"/>
              <a:t>w</a:t>
            </a:r>
            <a:r>
              <a:rPr lang="en-US" altLang="zh-CN" sz="1400" dirty="0"/>
              <a:t>——</a:t>
            </a:r>
            <a:r>
              <a:rPr lang="zh-CN" altLang="en-US" sz="1400" dirty="0"/>
              <a:t>含水率，计算至</a:t>
            </a:r>
            <a:r>
              <a:rPr lang="en-US" altLang="zh-CN" sz="1400" dirty="0"/>
              <a:t>0.1%</a:t>
            </a:r>
            <a:r>
              <a:rPr lang="zh-CN" altLang="en-US" sz="1400" dirty="0"/>
              <a:t>；</a:t>
            </a:r>
            <a:endParaRPr lang="zh-CN" altLang="en-US" sz="1400" dirty="0"/>
          </a:p>
          <a:p>
            <a:pPr>
              <a:lnSpc>
                <a:spcPct val="150000"/>
              </a:lnSpc>
            </a:pPr>
            <a:r>
              <a:rPr lang="en-US" altLang="zh-CN" sz="1400" i="1" dirty="0" smtClean="0"/>
              <a:t>             m</a:t>
            </a:r>
            <a:r>
              <a:rPr lang="en-US" altLang="zh-CN" sz="1400" dirty="0" smtClean="0"/>
              <a:t>0</a:t>
            </a:r>
            <a:r>
              <a:rPr lang="en-US" altLang="zh-CN" sz="1400" dirty="0"/>
              <a:t>——</a:t>
            </a:r>
            <a:r>
              <a:rPr lang="zh-CN" altLang="en-US" sz="1400" dirty="0"/>
              <a:t>盒质量，</a:t>
            </a:r>
            <a:r>
              <a:rPr lang="en-US" altLang="zh-CN" sz="1400" dirty="0"/>
              <a:t>g</a:t>
            </a:r>
            <a:r>
              <a:rPr lang="zh-CN" altLang="en-US" sz="1400" dirty="0"/>
              <a:t>；</a:t>
            </a:r>
            <a:endParaRPr lang="zh-CN" altLang="en-US" sz="1400" dirty="0"/>
          </a:p>
          <a:p>
            <a:pPr>
              <a:lnSpc>
                <a:spcPct val="150000"/>
              </a:lnSpc>
            </a:pPr>
            <a:r>
              <a:rPr lang="en-US" altLang="zh-CN" sz="1400" i="1" dirty="0" smtClean="0"/>
              <a:t>             m</a:t>
            </a:r>
            <a:r>
              <a:rPr lang="en-US" altLang="zh-CN" sz="1400" dirty="0" smtClean="0"/>
              <a:t>1</a:t>
            </a:r>
            <a:r>
              <a:rPr lang="en-US" altLang="zh-CN" sz="1400" dirty="0"/>
              <a:t>——</a:t>
            </a:r>
            <a:r>
              <a:rPr lang="zh-CN" altLang="en-US" sz="1400" dirty="0"/>
              <a:t>盒加湿土质量，</a:t>
            </a:r>
            <a:r>
              <a:rPr lang="en-US" altLang="zh-CN" sz="1400" dirty="0"/>
              <a:t>g</a:t>
            </a:r>
            <a:r>
              <a:rPr lang="zh-CN" altLang="en-US" sz="1400" dirty="0"/>
              <a:t>；</a:t>
            </a:r>
            <a:endParaRPr lang="zh-CN" altLang="en-US" sz="1400" dirty="0"/>
          </a:p>
          <a:p>
            <a:pPr>
              <a:lnSpc>
                <a:spcPct val="150000"/>
              </a:lnSpc>
            </a:pPr>
            <a:r>
              <a:rPr lang="en-US" altLang="zh-CN" sz="1400" i="1" dirty="0" smtClean="0"/>
              <a:t>             m</a:t>
            </a:r>
            <a:r>
              <a:rPr lang="en-US" altLang="zh-CN" sz="1400" dirty="0" smtClean="0"/>
              <a:t>2</a:t>
            </a:r>
            <a:r>
              <a:rPr lang="en-US" altLang="zh-CN" sz="1400" dirty="0"/>
              <a:t>——</a:t>
            </a:r>
            <a:r>
              <a:rPr lang="zh-CN" altLang="en-US" sz="1400" dirty="0"/>
              <a:t>盒加干土质量，</a:t>
            </a:r>
            <a:r>
              <a:rPr lang="en-US" altLang="zh-CN" sz="1400" dirty="0"/>
              <a:t>g</a:t>
            </a:r>
            <a:r>
              <a:rPr lang="zh-CN" altLang="en-US" sz="1400" dirty="0"/>
              <a:t>；</a:t>
            </a:r>
            <a:endParaRPr lang="zh-CN" altLang="en-US" sz="1400" dirty="0"/>
          </a:p>
          <a:p>
            <a:pPr>
              <a:lnSpc>
                <a:spcPct val="150000"/>
              </a:lnSpc>
            </a:pPr>
            <a:r>
              <a:rPr lang="en-US" altLang="zh-CN" sz="1400" i="1" dirty="0" smtClean="0"/>
              <a:t>            m</a:t>
            </a:r>
            <a:r>
              <a:rPr lang="en-US" altLang="zh-CN" sz="1400" dirty="0" smtClean="0"/>
              <a:t>1 </a:t>
            </a:r>
            <a:r>
              <a:rPr lang="en-US" altLang="zh-CN" sz="1400" dirty="0"/>
              <a:t>-</a:t>
            </a:r>
            <a:r>
              <a:rPr lang="en-US" altLang="zh-CN" sz="1400" i="1" dirty="0"/>
              <a:t>m</a:t>
            </a:r>
            <a:r>
              <a:rPr lang="en-US" altLang="zh-CN" sz="1400" dirty="0"/>
              <a:t>2——</a:t>
            </a:r>
            <a:r>
              <a:rPr lang="zh-CN" altLang="en-US" sz="1400" dirty="0"/>
              <a:t>土中水质量，</a:t>
            </a:r>
            <a:r>
              <a:rPr lang="en-US" altLang="zh-CN" sz="1400" dirty="0"/>
              <a:t>g</a:t>
            </a:r>
            <a:r>
              <a:rPr lang="zh-CN" altLang="en-US" sz="1400" dirty="0"/>
              <a:t>；</a:t>
            </a:r>
            <a:endParaRPr lang="zh-CN" altLang="en-US" sz="1400" dirty="0"/>
          </a:p>
          <a:p>
            <a:pPr>
              <a:lnSpc>
                <a:spcPct val="150000"/>
              </a:lnSpc>
            </a:pPr>
            <a:r>
              <a:rPr lang="en-US" altLang="zh-CN" sz="1400" i="1" dirty="0" smtClean="0"/>
              <a:t>           m</a:t>
            </a:r>
            <a:r>
              <a:rPr lang="en-US" altLang="zh-CN" sz="1400" dirty="0" smtClean="0"/>
              <a:t>2 </a:t>
            </a:r>
            <a:r>
              <a:rPr lang="en-US" altLang="zh-CN" sz="1400" dirty="0"/>
              <a:t>-</a:t>
            </a:r>
            <a:r>
              <a:rPr lang="en-US" altLang="zh-CN" sz="1400" i="1" dirty="0"/>
              <a:t>m</a:t>
            </a:r>
            <a:r>
              <a:rPr lang="en-US" altLang="zh-CN" sz="1400" dirty="0"/>
              <a:t>0——</a:t>
            </a:r>
            <a:r>
              <a:rPr lang="zh-CN" altLang="en-US" sz="1400" dirty="0"/>
              <a:t>干土质量，</a:t>
            </a:r>
            <a:r>
              <a:rPr lang="en-US" altLang="zh-CN" sz="1400" dirty="0"/>
              <a:t>g</a:t>
            </a:r>
            <a:r>
              <a:rPr lang="zh-CN" altLang="en-US" sz="1400" dirty="0"/>
              <a:t>。</a:t>
            </a:r>
            <a:endParaRPr lang="zh-CN" altLang="en-US" sz="1400" dirty="0"/>
          </a:p>
        </p:txBody>
      </p:sp>
      <p:sp>
        <p:nvSpPr>
          <p:cNvPr id="29" name="矩形 28"/>
          <p:cNvSpPr/>
          <p:nvPr/>
        </p:nvSpPr>
        <p:spPr>
          <a:xfrm>
            <a:off x="681106" y="3867588"/>
            <a:ext cx="1991251" cy="400110"/>
          </a:xfrm>
          <a:prstGeom prst="rect">
            <a:avLst/>
          </a:prstGeom>
        </p:spPr>
        <p:txBody>
          <a:bodyPr wrap="none">
            <a:spAutoFit/>
          </a:bodyPr>
          <a:lstStyle/>
          <a:p>
            <a:r>
              <a:rPr lang="zh-CN" altLang="en-US" sz="2000" b="1" dirty="0" smtClean="0">
                <a:solidFill>
                  <a:srgbClr val="0070C0"/>
                </a:solidFill>
              </a:rPr>
              <a:t>（七）试验记录</a:t>
            </a:r>
            <a:endParaRPr lang="zh-CN" altLang="en-US" sz="2000" b="1" dirty="0">
              <a:solidFill>
                <a:srgbClr val="0070C0"/>
              </a:solidFill>
            </a:endParaRPr>
          </a:p>
        </p:txBody>
      </p:sp>
      <p:sp>
        <p:nvSpPr>
          <p:cNvPr id="4" name="矩形 3"/>
          <p:cNvSpPr/>
          <p:nvPr/>
        </p:nvSpPr>
        <p:spPr>
          <a:xfrm>
            <a:off x="1157785" y="3024086"/>
            <a:ext cx="10504972" cy="788806"/>
          </a:xfrm>
          <a:prstGeom prst="rect">
            <a:avLst/>
          </a:prstGeom>
        </p:spPr>
        <p:txBody>
          <a:bodyPr wrap="square">
            <a:spAutoFit/>
          </a:bodyPr>
          <a:lstStyle/>
          <a:p>
            <a:pPr>
              <a:lnSpc>
                <a:spcPct val="150000"/>
              </a:lnSpc>
            </a:pPr>
            <a:r>
              <a:rPr lang="zh-CN" altLang="en-US" sz="1600" dirty="0" smtClean="0">
                <a:latin typeface="宋体" panose="02010600030101010101" pitchFamily="2" charset="-122"/>
                <a:ea typeface="宋体" panose="02010600030101010101" pitchFamily="2" charset="-122"/>
              </a:rPr>
              <a:t>     含水</a:t>
            </a:r>
            <a:r>
              <a:rPr lang="zh-CN" altLang="en-US" sz="1600" dirty="0">
                <a:latin typeface="宋体" panose="02010600030101010101" pitchFamily="2" charset="-122"/>
                <a:ea typeface="宋体" panose="02010600030101010101" pitchFamily="2" charset="-122"/>
              </a:rPr>
              <a:t>率试验需进行二次平行试验，其平行差值：含水率</a:t>
            </a:r>
            <a:r>
              <a:rPr lang="en-US" altLang="zh-CN" sz="1600" dirty="0">
                <a:latin typeface="SymbolMT"/>
                <a:ea typeface="宋体" panose="02010600030101010101" pitchFamily="2" charset="-122"/>
              </a:rPr>
              <a:t>&lt;</a:t>
            </a:r>
            <a:r>
              <a:rPr lang="en-US" altLang="zh-CN" sz="1600" dirty="0">
                <a:latin typeface="TimesNewRomanPSMT"/>
                <a:ea typeface="宋体" panose="02010600030101010101" pitchFamily="2" charset="-122"/>
              </a:rPr>
              <a:t>10% </a:t>
            </a:r>
            <a:r>
              <a:rPr lang="zh-CN" altLang="en-US" sz="1600" dirty="0">
                <a:latin typeface="宋体" panose="02010600030101010101" pitchFamily="2" charset="-122"/>
                <a:ea typeface="宋体" panose="02010600030101010101" pitchFamily="2" charset="-122"/>
              </a:rPr>
              <a:t>不得大于</a:t>
            </a:r>
            <a:r>
              <a:rPr lang="en-US" altLang="zh-CN" sz="1600" dirty="0">
                <a:latin typeface="TimesNewRomanPSMT"/>
                <a:ea typeface="宋体" panose="02010600030101010101" pitchFamily="2" charset="-122"/>
              </a:rPr>
              <a:t>0.5%</a:t>
            </a:r>
            <a:r>
              <a:rPr lang="zh-CN" altLang="en-US" sz="1600" dirty="0">
                <a:latin typeface="宋体" panose="02010600030101010101" pitchFamily="2" charset="-122"/>
                <a:ea typeface="宋体" panose="02010600030101010101" pitchFamily="2" charset="-122"/>
              </a:rPr>
              <a:t>，</a:t>
            </a:r>
            <a:r>
              <a:rPr lang="zh-CN" altLang="en-US" sz="1600" dirty="0" smtClean="0">
                <a:latin typeface="宋体" panose="02010600030101010101" pitchFamily="2" charset="-122"/>
                <a:ea typeface="宋体" panose="02010600030101010101" pitchFamily="2" charset="-122"/>
              </a:rPr>
              <a:t>含水</a:t>
            </a:r>
            <a:r>
              <a:rPr lang="zh-CN" altLang="en-US" sz="1600" dirty="0">
                <a:latin typeface="宋体" panose="02010600030101010101" pitchFamily="2" charset="-122"/>
                <a:ea typeface="宋体" panose="02010600030101010101" pitchFamily="2" charset="-122"/>
              </a:rPr>
              <a:t>率</a:t>
            </a:r>
            <a:r>
              <a:rPr lang="en-US" altLang="zh-CN" sz="1600" dirty="0">
                <a:latin typeface="TimesNewRomanPSMT"/>
                <a:ea typeface="宋体" panose="02010600030101010101" pitchFamily="2" charset="-122"/>
              </a:rPr>
              <a:t>10% </a:t>
            </a:r>
            <a:r>
              <a:rPr lang="zh-CN" altLang="en-US" sz="1600" dirty="0">
                <a:latin typeface="宋体" panose="02010600030101010101" pitchFamily="2" charset="-122"/>
                <a:ea typeface="宋体" panose="02010600030101010101" pitchFamily="2" charset="-122"/>
              </a:rPr>
              <a:t>～ </a:t>
            </a:r>
            <a:r>
              <a:rPr lang="en-US" altLang="zh-CN" sz="1600" dirty="0">
                <a:latin typeface="TimesNewRomanPSMT"/>
                <a:ea typeface="宋体" panose="02010600030101010101" pitchFamily="2" charset="-122"/>
              </a:rPr>
              <a:t>40% </a:t>
            </a:r>
            <a:r>
              <a:rPr lang="zh-CN" altLang="en-US" sz="1600" dirty="0">
                <a:latin typeface="宋体" panose="02010600030101010101" pitchFamily="2" charset="-122"/>
                <a:ea typeface="宋体" panose="02010600030101010101" pitchFamily="2" charset="-122"/>
              </a:rPr>
              <a:t>不得大于</a:t>
            </a:r>
            <a:r>
              <a:rPr lang="en-US" altLang="zh-CN" sz="1600" dirty="0">
                <a:latin typeface="TimesNewRomanPSMT"/>
                <a:ea typeface="宋体" panose="02010600030101010101" pitchFamily="2" charset="-122"/>
              </a:rPr>
              <a:t>1.0%</a:t>
            </a:r>
            <a:r>
              <a:rPr lang="zh-CN" altLang="en-US" sz="1600" dirty="0">
                <a:latin typeface="宋体" panose="02010600030101010101" pitchFamily="2" charset="-122"/>
                <a:ea typeface="宋体" panose="02010600030101010101" pitchFamily="2" charset="-122"/>
              </a:rPr>
              <a:t>，含水率</a:t>
            </a:r>
            <a:r>
              <a:rPr lang="en-US" altLang="zh-CN" sz="1600" dirty="0">
                <a:latin typeface="SymbolMT"/>
                <a:ea typeface="宋体" panose="02010600030101010101" pitchFamily="2" charset="-122"/>
              </a:rPr>
              <a:t>&gt;</a:t>
            </a:r>
            <a:r>
              <a:rPr lang="en-US" altLang="zh-CN" sz="1600" dirty="0">
                <a:latin typeface="TimesNewRomanPSMT"/>
                <a:ea typeface="宋体" panose="02010600030101010101" pitchFamily="2" charset="-122"/>
              </a:rPr>
              <a:t>40% </a:t>
            </a:r>
            <a:r>
              <a:rPr lang="zh-CN" altLang="en-US" sz="1600" dirty="0">
                <a:latin typeface="宋体" panose="02010600030101010101" pitchFamily="2" charset="-122"/>
                <a:ea typeface="宋体" panose="02010600030101010101" pitchFamily="2" charset="-122"/>
              </a:rPr>
              <a:t>不得大于</a:t>
            </a:r>
            <a:r>
              <a:rPr lang="en-US" altLang="zh-CN" sz="1600" dirty="0">
                <a:latin typeface="TimesNewRomanPSMT"/>
                <a:ea typeface="宋体" panose="02010600030101010101" pitchFamily="2" charset="-122"/>
              </a:rPr>
              <a:t>2.0%</a:t>
            </a:r>
            <a:r>
              <a:rPr lang="zh-CN" altLang="en-US" sz="1600" dirty="0">
                <a:latin typeface="宋体" panose="02010600030101010101" pitchFamily="2" charset="-122"/>
                <a:ea typeface="宋体" panose="02010600030101010101" pitchFamily="2" charset="-122"/>
              </a:rPr>
              <a:t>，取其算术平均值。</a:t>
            </a:r>
            <a:endParaRPr lang="zh-CN" altLang="en-US" sz="1600" dirty="0"/>
          </a:p>
        </p:txBody>
      </p:sp>
      <p:graphicFrame>
        <p:nvGraphicFramePr>
          <p:cNvPr id="5" name="表格 4"/>
          <p:cNvGraphicFramePr>
            <a:graphicFrameLocks noGrp="1"/>
          </p:cNvGraphicFramePr>
          <p:nvPr/>
        </p:nvGraphicFramePr>
        <p:xfrm>
          <a:off x="1005385" y="3899531"/>
          <a:ext cx="10305012" cy="2608694"/>
        </p:xfrm>
        <a:graphic>
          <a:graphicData uri="http://schemas.openxmlformats.org/drawingml/2006/table">
            <a:tbl>
              <a:tblPr/>
              <a:tblGrid>
                <a:gridCol w="1056713"/>
                <a:gridCol w="875090"/>
                <a:gridCol w="1452980"/>
                <a:gridCol w="1469491"/>
                <a:gridCol w="1469491"/>
                <a:gridCol w="1106246"/>
                <a:gridCol w="1106246"/>
                <a:gridCol w="883346"/>
                <a:gridCol w="885409"/>
              </a:tblGrid>
              <a:tr h="689094">
                <a:tc gridSpan="9">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含水率试验记录表 </a:t>
                      </a:r>
                      <a:r>
                        <a:rPr lang="en-US" altLang="zh-CN" sz="1800" b="0" i="0" u="none" strike="noStrike" dirty="0">
                          <a:solidFill>
                            <a:srgbClr val="000000"/>
                          </a:solidFill>
                          <a:effectLst/>
                          <a:latin typeface="宋体" panose="02010600030101010101" pitchFamily="2" charset="-122"/>
                          <a:ea typeface="宋体" panose="02010600030101010101" pitchFamily="2" charset="-122"/>
                        </a:rPr>
                        <a:t>( </a:t>
                      </a:r>
                      <a:r>
                        <a:rPr lang="zh-CN" altLang="en-US" sz="1800" b="0" i="0" u="none" strike="noStrike" dirty="0">
                          <a:solidFill>
                            <a:srgbClr val="000000"/>
                          </a:solidFill>
                          <a:effectLst/>
                          <a:latin typeface="宋体" panose="02010600030101010101" pitchFamily="2" charset="-122"/>
                          <a:ea typeface="宋体" panose="02010600030101010101" pitchFamily="2" charset="-122"/>
                        </a:rPr>
                        <a:t>烘干法</a:t>
                      </a:r>
                      <a:r>
                        <a:rPr lang="en-US" altLang="zh-CN" sz="1800" b="0" i="0" u="none" strike="noStrike" dirty="0">
                          <a:solidFill>
                            <a:srgbClr val="000000"/>
                          </a:solidFill>
                          <a:effectLst/>
                          <a:latin typeface="宋体" panose="02010600030101010101" pitchFamily="2" charset="-122"/>
                          <a:ea typeface="宋体" panose="02010600030101010101" pitchFamily="2" charset="-122"/>
                        </a:rPr>
                        <a:t>)</a:t>
                      </a:r>
                      <a:br>
                        <a:rPr lang="en-US" altLang="zh-CN" sz="18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试验者                                                    </a:t>
                      </a:r>
                      <a:r>
                        <a:rPr lang="zh-CN" altLang="en-US" sz="1200" b="0" i="0" u="none" strike="noStrike" dirty="0" smtClean="0">
                          <a:solidFill>
                            <a:srgbClr val="000000"/>
                          </a:solidFill>
                          <a:effectLst/>
                          <a:latin typeface="宋体" panose="02010600030101010101" pitchFamily="2" charset="-122"/>
                          <a:ea typeface="宋体" panose="02010600030101010101" pitchFamily="2" charset="-122"/>
                        </a:rPr>
                        <a:t>校核</a:t>
                      </a:r>
                      <a:r>
                        <a:rPr lang="zh-CN" altLang="en-US" sz="1200" b="0" i="0" u="none" strike="noStrike" dirty="0">
                          <a:solidFill>
                            <a:srgbClr val="000000"/>
                          </a:solidFill>
                          <a:effectLst/>
                          <a:latin typeface="宋体" panose="02010600030101010101" pitchFamily="2" charset="-122"/>
                          <a:ea typeface="宋体" panose="02010600030101010101" pitchFamily="2" charset="-122"/>
                        </a:rPr>
                        <a:t>者</a:t>
                      </a:r>
                      <a:r>
                        <a:rPr lang="en-US" altLang="zh-CN" sz="1200" b="0" i="0" u="none" strike="noStrike" dirty="0">
                          <a:solidFill>
                            <a:srgbClr val="000000"/>
                          </a:solidFill>
                          <a:effectLst/>
                          <a:latin typeface="宋体" panose="02010600030101010101" pitchFamily="2" charset="-122"/>
                          <a:ea typeface="宋体" panose="02010600030101010101" pitchFamily="2" charset="-122"/>
                        </a:rPr>
                        <a:t>_                                  </a:t>
                      </a:r>
                      <a:r>
                        <a:rPr lang="zh-CN" altLang="en-US" sz="1200" b="0" i="0" u="none" strike="noStrike" dirty="0" smtClean="0">
                          <a:solidFill>
                            <a:srgbClr val="000000"/>
                          </a:solidFill>
                          <a:effectLst/>
                          <a:latin typeface="宋体" panose="02010600030101010101" pitchFamily="2" charset="-122"/>
                          <a:ea typeface="宋体" panose="02010600030101010101" pitchFamily="2" charset="-122"/>
                        </a:rPr>
                        <a:t>试验</a:t>
                      </a:r>
                      <a:r>
                        <a:rPr lang="zh-CN" altLang="en-US" sz="1200" b="0" i="0" u="none" strike="noStrike" dirty="0">
                          <a:solidFill>
                            <a:srgbClr val="000000"/>
                          </a:solidFill>
                          <a:effectLst/>
                          <a:latin typeface="宋体" panose="02010600030101010101" pitchFamily="2" charset="-122"/>
                          <a:ea typeface="宋体" panose="02010600030101010101" pitchFamily="2" charset="-122"/>
                        </a:rPr>
                        <a:t>日期               </a:t>
                      </a:r>
                      <a:endParaRPr lang="en-US" altLang="zh-CN" sz="1200" b="0" i="0" u="none" strike="noStrike" dirty="0">
                        <a:solidFill>
                          <a:srgbClr val="000000"/>
                        </a:solidFill>
                        <a:effectLst/>
                        <a:latin typeface="宋体" panose="02010600030101010101" pitchFamily="2" charset="-122"/>
                        <a:ea typeface="宋体" panose="02010600030101010101" pitchFamily="2" charset="-122"/>
                      </a:endParaRPr>
                    </a:p>
                  </a:txBody>
                  <a:tcPr marL="7322" marR="7322" marT="7322"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hMerge="1">
                  <a:tcPr/>
                </a:tc>
                <a:tc hMerge="1">
                  <a:tcPr/>
                </a:tc>
                <a:tc hMerge="1">
                  <a:tcPr/>
                </a:tc>
              </a:tr>
              <a:tr h="482140">
                <a:tc rowSpan="2">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土样编号</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盒号</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盒质量</a:t>
                      </a:r>
                      <a:r>
                        <a:rPr lang="en-US" altLang="zh-CN" sz="1800" b="0" i="0" u="none" strike="noStrike" dirty="0">
                          <a:solidFill>
                            <a:srgbClr val="000000"/>
                          </a:solidFill>
                          <a:effectLst/>
                          <a:latin typeface="宋体" panose="02010600030101010101" pitchFamily="2" charset="-122"/>
                          <a:ea typeface="宋体" panose="02010600030101010101" pitchFamily="2" charset="-122"/>
                        </a:rPr>
                        <a:t>|</a:t>
                      </a:r>
                      <a:br>
                        <a:rPr lang="en-US" altLang="zh-CN" sz="1800" b="0" i="0" u="none" strike="noStrike" dirty="0">
                          <a:solidFill>
                            <a:srgbClr val="000000"/>
                          </a:solidFill>
                          <a:effectLst/>
                          <a:latin typeface="宋体" panose="02010600030101010101" pitchFamily="2" charset="-122"/>
                          <a:ea typeface="宋体" panose="02010600030101010101" pitchFamily="2" charset="-122"/>
                        </a:rPr>
                      </a:br>
                      <a:r>
                        <a:rPr lang="en-US" sz="1800" b="0" i="0" u="none" strike="noStrike" dirty="0" err="1">
                          <a:solidFill>
                            <a:srgbClr val="000000"/>
                          </a:solidFill>
                          <a:effectLst/>
                          <a:latin typeface="宋体" panose="02010600030101010101" pitchFamily="2" charset="-122"/>
                          <a:ea typeface="宋体" panose="02010600030101010101" pitchFamily="2" charset="-122"/>
                        </a:rPr>
                        <a:t>m</a:t>
                      </a:r>
                      <a:r>
                        <a:rPr lang="en-US" sz="1800" b="0" i="0" u="none" strike="noStrike" baseline="-25000" dirty="0" err="1">
                          <a:solidFill>
                            <a:srgbClr val="000000"/>
                          </a:solidFill>
                          <a:effectLst/>
                          <a:latin typeface="宋体" panose="02010600030101010101" pitchFamily="2" charset="-122"/>
                          <a:ea typeface="宋体" panose="02010600030101010101" pitchFamily="2" charset="-122"/>
                        </a:rPr>
                        <a:t>o</a:t>
                      </a:r>
                      <a:r>
                        <a:rPr lang="en-US" sz="1800" b="0" i="0" u="none" strike="noStrike" dirty="0">
                          <a:solidFill>
                            <a:srgbClr val="000000"/>
                          </a:solidFill>
                          <a:effectLst/>
                          <a:latin typeface="宋体" panose="02010600030101010101" pitchFamily="2" charset="-122"/>
                          <a:ea typeface="宋体" panose="02010600030101010101" pitchFamily="2" charset="-122"/>
                        </a:rPr>
                        <a:t>(g)</a:t>
                      </a:r>
                      <a:endParaRPr lang="en-US" sz="1800" b="0" i="0" u="none" strike="noStrike" dirty="0">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盒加湿土质量</a:t>
                      </a:r>
                      <a:r>
                        <a:rPr lang="en-US" altLang="zh-CN" sz="1800" b="0" i="0" u="none" strike="noStrike" dirty="0">
                          <a:solidFill>
                            <a:srgbClr val="000000"/>
                          </a:solidFill>
                          <a:effectLst/>
                          <a:latin typeface="宋体" panose="02010600030101010101" pitchFamily="2" charset="-122"/>
                          <a:ea typeface="宋体" panose="02010600030101010101" pitchFamily="2" charset="-122"/>
                        </a:rPr>
                        <a:t>|</a:t>
                      </a:r>
                      <a:br>
                        <a:rPr lang="en-US" altLang="zh-CN" sz="1800" b="0" i="0" u="none" strike="noStrike" dirty="0">
                          <a:solidFill>
                            <a:srgbClr val="000000"/>
                          </a:solidFill>
                          <a:effectLst/>
                          <a:latin typeface="宋体" panose="02010600030101010101" pitchFamily="2" charset="-122"/>
                          <a:ea typeface="宋体" panose="02010600030101010101" pitchFamily="2" charset="-122"/>
                        </a:rPr>
                      </a:br>
                      <a:r>
                        <a:rPr lang="en-US" altLang="zh-CN" sz="1800" b="0" i="0" u="none" strike="noStrike" dirty="0">
                          <a:solidFill>
                            <a:srgbClr val="000000"/>
                          </a:solidFill>
                          <a:effectLst/>
                          <a:latin typeface="宋体" panose="02010600030101010101" pitchFamily="2" charset="-122"/>
                          <a:ea typeface="宋体" panose="02010600030101010101" pitchFamily="2" charset="-122"/>
                        </a:rPr>
                        <a:t>m</a:t>
                      </a:r>
                      <a:r>
                        <a:rPr lang="en-US" altLang="zh-CN" sz="1800" b="0" i="0" u="none" strike="noStrike" baseline="-25000" dirty="0">
                          <a:solidFill>
                            <a:srgbClr val="000000"/>
                          </a:solidFill>
                          <a:effectLst/>
                          <a:latin typeface="宋体" panose="02010600030101010101" pitchFamily="2" charset="-122"/>
                          <a:ea typeface="宋体" panose="02010600030101010101" pitchFamily="2" charset="-122"/>
                        </a:rPr>
                        <a:t>1</a:t>
                      </a:r>
                      <a:r>
                        <a:rPr lang="en-US" altLang="zh-CN" sz="1800" b="0" i="0" u="none" strike="noStrike" dirty="0">
                          <a:solidFill>
                            <a:srgbClr val="000000"/>
                          </a:solidFill>
                          <a:effectLst/>
                          <a:latin typeface="宋体" panose="02010600030101010101" pitchFamily="2" charset="-122"/>
                          <a:ea typeface="宋体" panose="02010600030101010101" pitchFamily="2" charset="-122"/>
                        </a:rPr>
                        <a:t>(g)</a:t>
                      </a:r>
                      <a:endParaRPr lang="en-US" altLang="zh-CN" sz="1800" b="0" i="0" u="none" strike="noStrike" dirty="0">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盒加干土质量</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m</a:t>
                      </a:r>
                      <a:r>
                        <a:rPr lang="en-US" altLang="zh-CN" sz="1800" b="0" i="0" u="none" strike="noStrike" baseline="-25000">
                          <a:solidFill>
                            <a:srgbClr val="000000"/>
                          </a:solidFill>
                          <a:effectLst/>
                          <a:latin typeface="宋体" panose="02010600030101010101" pitchFamily="2" charset="-122"/>
                          <a:ea typeface="宋体" panose="02010600030101010101" pitchFamily="2" charset="-122"/>
                        </a:rPr>
                        <a:t>2</a:t>
                      </a:r>
                      <a:r>
                        <a:rPr lang="en-US" altLang="zh-CN" sz="1800" b="0" i="0" u="none" strike="noStrike">
                          <a:solidFill>
                            <a:srgbClr val="000000"/>
                          </a:solidFill>
                          <a:effectLst/>
                          <a:latin typeface="宋体" panose="02010600030101010101" pitchFamily="2" charset="-122"/>
                          <a:ea typeface="宋体" panose="02010600030101010101" pitchFamily="2" charset="-122"/>
                        </a:rPr>
                        <a:t>(g)</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水质量</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sz="1800" b="0" i="0" u="none" strike="noStrike">
                          <a:solidFill>
                            <a:srgbClr val="000000"/>
                          </a:solidFill>
                          <a:effectLst/>
                          <a:latin typeface="宋体" panose="02010600030101010101" pitchFamily="2" charset="-122"/>
                          <a:ea typeface="宋体" panose="02010600030101010101" pitchFamily="2" charset="-122"/>
                        </a:rPr>
                        <a:t>m</a:t>
                      </a:r>
                      <a:r>
                        <a:rPr lang="en-US" sz="1800" b="0" i="0" u="none" strike="noStrike" baseline="-25000">
                          <a:solidFill>
                            <a:srgbClr val="000000"/>
                          </a:solidFill>
                          <a:effectLst/>
                          <a:latin typeface="宋体" panose="02010600030101010101" pitchFamily="2" charset="-122"/>
                          <a:ea typeface="宋体" panose="02010600030101010101" pitchFamily="2" charset="-122"/>
                        </a:rPr>
                        <a:t>1</a:t>
                      </a:r>
                      <a:r>
                        <a:rPr lang="en-US" sz="1800" b="0" i="0" u="none" strike="noStrike">
                          <a:solidFill>
                            <a:srgbClr val="000000"/>
                          </a:solidFill>
                          <a:effectLst/>
                          <a:latin typeface="宋体" panose="02010600030101010101" pitchFamily="2" charset="-122"/>
                          <a:ea typeface="宋体" panose="02010600030101010101" pitchFamily="2" charset="-122"/>
                        </a:rPr>
                        <a:t>-m</a:t>
                      </a:r>
                      <a:r>
                        <a:rPr lang="en-US" sz="1800" b="0" i="0" u="none" strike="noStrike" baseline="-25000">
                          <a:solidFill>
                            <a:srgbClr val="000000"/>
                          </a:solidFill>
                          <a:effectLst/>
                          <a:latin typeface="宋体" panose="02010600030101010101" pitchFamily="2" charset="-122"/>
                          <a:ea typeface="宋体" panose="02010600030101010101" pitchFamily="2" charset="-122"/>
                        </a:rPr>
                        <a:t>2</a:t>
                      </a:r>
                      <a:r>
                        <a:rPr lang="en-US" sz="1800" b="0" i="0" u="none" strike="noStrike">
                          <a:solidFill>
                            <a:srgbClr val="000000"/>
                          </a:solidFill>
                          <a:effectLst/>
                          <a:latin typeface="宋体" panose="02010600030101010101" pitchFamily="2" charset="-122"/>
                          <a:ea typeface="宋体" panose="02010600030101010101" pitchFamily="2" charset="-122"/>
                        </a:rPr>
                        <a:t>(g)</a:t>
                      </a:r>
                      <a:endParaRPr lang="en-US"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千土质量</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sz="1800" b="0" i="0" u="none" strike="noStrike">
                          <a:solidFill>
                            <a:srgbClr val="000000"/>
                          </a:solidFill>
                          <a:effectLst/>
                          <a:latin typeface="宋体" panose="02010600030101010101" pitchFamily="2" charset="-122"/>
                          <a:ea typeface="宋体" panose="02010600030101010101" pitchFamily="2" charset="-122"/>
                        </a:rPr>
                        <a:t>m</a:t>
                      </a:r>
                      <a:r>
                        <a:rPr lang="en-US" sz="1800" b="0" i="0" u="none" strike="noStrike" baseline="-25000">
                          <a:solidFill>
                            <a:srgbClr val="000000"/>
                          </a:solidFill>
                          <a:effectLst/>
                          <a:latin typeface="宋体" panose="02010600030101010101" pitchFamily="2" charset="-122"/>
                          <a:ea typeface="宋体" panose="02010600030101010101" pitchFamily="2" charset="-122"/>
                        </a:rPr>
                        <a:t>2</a:t>
                      </a:r>
                      <a:r>
                        <a:rPr lang="en-US" sz="1800" b="0" i="0" u="none" strike="noStrike">
                          <a:solidFill>
                            <a:srgbClr val="000000"/>
                          </a:solidFill>
                          <a:effectLst/>
                          <a:latin typeface="宋体" panose="02010600030101010101" pitchFamily="2" charset="-122"/>
                          <a:ea typeface="宋体" panose="02010600030101010101" pitchFamily="2" charset="-122"/>
                        </a:rPr>
                        <a:t>-m</a:t>
                      </a:r>
                      <a:r>
                        <a:rPr lang="en-US" sz="1800" b="0" i="0" u="none" strike="noStrike" baseline="-25000">
                          <a:solidFill>
                            <a:srgbClr val="000000"/>
                          </a:solidFill>
                          <a:effectLst/>
                          <a:latin typeface="宋体" panose="02010600030101010101" pitchFamily="2" charset="-122"/>
                          <a:ea typeface="宋体" panose="02010600030101010101" pitchFamily="2" charset="-122"/>
                        </a:rPr>
                        <a:t>0</a:t>
                      </a:r>
                      <a:r>
                        <a:rPr lang="en-US" sz="1800" b="0" i="0" u="none" strike="noStrike">
                          <a:solidFill>
                            <a:srgbClr val="000000"/>
                          </a:solidFill>
                          <a:effectLst/>
                          <a:latin typeface="宋体" panose="02010600030101010101" pitchFamily="2" charset="-122"/>
                          <a:ea typeface="宋体" panose="02010600030101010101" pitchFamily="2" charset="-122"/>
                        </a:rPr>
                        <a:t>(g)</a:t>
                      </a:r>
                      <a:endParaRPr lang="en-US"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含水率</a:t>
                      </a:r>
                      <a:r>
                        <a:rPr lang="en-US" altLang="zh-CN" sz="1800" b="0" i="0" u="none" strike="noStrike">
                          <a:solidFill>
                            <a:srgbClr val="000000"/>
                          </a:solidFill>
                          <a:effectLst/>
                          <a:latin typeface="宋体" panose="02010600030101010101" pitchFamily="2" charset="-122"/>
                          <a:ea typeface="宋体" panose="02010600030101010101" pitchFamily="2" charset="-122"/>
                        </a:rPr>
                        <a:t>(%)</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r>
              <a:tr h="482140">
                <a:tc vMerge="1">
                  <a:tcPr/>
                </a:tc>
                <a:tc vMerge="1">
                  <a:tcPr/>
                </a:tc>
                <a:tc vMerge="1">
                  <a:tcPr/>
                </a:tc>
                <a:tc vMerge="1">
                  <a:tcPr/>
                </a:tc>
                <a:tc vMerge="1">
                  <a:tcPr/>
                </a:tc>
                <a:tc vMerge="1">
                  <a:tcPr/>
                </a:tc>
                <a:tc vMerge="1">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单值</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平均值</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82140">
                <a:tc rowSpan="2">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3180">
                <a:tc vMerge="1">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322" marR="7322" marT="73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grpSp>
        <p:nvGrpSpPr>
          <p:cNvPr id="2" name="组合 44"/>
          <p:cNvGrpSpPr/>
          <p:nvPr/>
        </p:nvGrpSpPr>
        <p:grpSpPr>
          <a:xfrm>
            <a:off x="216048" y="385402"/>
            <a:ext cx="11975952" cy="725606"/>
            <a:chOff x="464024" y="434454"/>
            <a:chExt cx="1225771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000" b="0" i="0" u="none" strike="noStrike" kern="1200" cap="none" spc="0" normalizeH="0" baseline="0" noProof="0" dirty="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grpSp>
        <p:sp>
          <p:nvSpPr>
            <p:cNvPr id="47" name="矩形 46"/>
            <p:cNvSpPr/>
            <p:nvPr/>
          </p:nvSpPr>
          <p:spPr>
            <a:xfrm>
              <a:off x="1457114" y="481786"/>
              <a:ext cx="11264622" cy="646331"/>
            </a:xfrm>
            <a:prstGeom prst="rect">
              <a:avLst/>
            </a:prstGeom>
          </p:spPr>
          <p:txBody>
            <a:bodyPr wrap="none">
              <a:spAutoFit/>
            </a:bodyPr>
            <a:lstStyle/>
            <a:p>
              <a:pPr lvl="0">
                <a:tabLst>
                  <a:tab pos="2222500" algn="l"/>
                  <a:tab pos="3667125" algn="l"/>
                </a:tabLst>
              </a:pPr>
              <a:r>
                <a:rPr lang="zh-CN" altLang="en-US" sz="3600" dirty="0">
                  <a:solidFill>
                    <a:prstClr val="black"/>
                  </a:solidFill>
                </a:rPr>
                <a:t>操作训练</a:t>
              </a:r>
              <a:r>
                <a:rPr lang="zh-CN" altLang="en-US" sz="3600" dirty="0" smtClean="0">
                  <a:solidFill>
                    <a:prstClr val="black"/>
                  </a:solidFill>
                </a:rPr>
                <a:t>四界限</a:t>
              </a:r>
              <a:r>
                <a:rPr lang="zh-CN" altLang="en-US" sz="3600" dirty="0">
                  <a:solidFill>
                    <a:prstClr val="black"/>
                  </a:solidFill>
                </a:rPr>
                <a:t>含水率试验（液限、塑限联合测定法）</a:t>
              </a:r>
              <a:endParaRPr kumimoji="0" lang="zh-CN" altLang="zh-CN" sz="3500" b="0" i="0" u="none" strike="noStrike" kern="100" cap="none" spc="0" normalizeH="0" baseline="0" noProof="0" dirty="0">
                <a:ln>
                  <a:noFill/>
                </a:ln>
                <a:solidFill>
                  <a:srgbClr val="C00000"/>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23" name="矩形 22"/>
          <p:cNvSpPr/>
          <p:nvPr/>
        </p:nvSpPr>
        <p:spPr>
          <a:xfrm>
            <a:off x="1278846" y="1319999"/>
            <a:ext cx="1991251"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0070C0"/>
                </a:solidFill>
                <a:effectLst/>
                <a:uLnTx/>
                <a:uFillTx/>
                <a:latin typeface="Franklin Gothic Book"/>
                <a:ea typeface="黑体" panose="02010609060101010101" pitchFamily="49" charset="-122"/>
                <a:cs typeface="+mn-cs"/>
              </a:rPr>
              <a:t>（一）试验目的</a:t>
            </a:r>
            <a:endParaRPr kumimoji="0" lang="zh-CN" altLang="en-US" sz="2000" b="1" i="0" u="none" strike="noStrike" kern="1200" cap="none" spc="0" normalizeH="0" baseline="0" noProof="0" dirty="0">
              <a:ln>
                <a:noFill/>
              </a:ln>
              <a:solidFill>
                <a:srgbClr val="0070C0"/>
              </a:solidFill>
              <a:effectLst/>
              <a:uLnTx/>
              <a:uFillTx/>
              <a:latin typeface="Franklin Gothic Book"/>
              <a:ea typeface="黑体" panose="02010609060101010101" pitchFamily="49" charset="-122"/>
              <a:cs typeface="+mn-cs"/>
            </a:endParaRPr>
          </a:p>
        </p:txBody>
      </p:sp>
      <p:sp>
        <p:nvSpPr>
          <p:cNvPr id="24" name="矩形 23"/>
          <p:cNvSpPr/>
          <p:nvPr/>
        </p:nvSpPr>
        <p:spPr>
          <a:xfrm>
            <a:off x="1364776" y="1801504"/>
            <a:ext cx="10304060" cy="829714"/>
          </a:xfrm>
          <a:prstGeom prst="rect">
            <a:avLst/>
          </a:prstGeom>
        </p:spPr>
        <p:txBody>
          <a:bodyPr wrap="square">
            <a:spAutoFit/>
          </a:bodyPr>
          <a:lstStyle/>
          <a:p>
            <a:pPr>
              <a:lnSpc>
                <a:spcPct val="150000"/>
              </a:lnSpc>
            </a:pPr>
            <a:r>
              <a:rPr lang="zh-CN" altLang="en-US" dirty="0" smtClean="0"/>
              <a:t>        </a:t>
            </a:r>
            <a:r>
              <a:rPr lang="zh-CN" altLang="en-US" sz="1600" dirty="0" smtClean="0"/>
              <a:t>测定</a:t>
            </a:r>
            <a:r>
              <a:rPr lang="zh-CN" altLang="en-US" sz="1600" dirty="0"/>
              <a:t>黏性土的液限</a:t>
            </a:r>
            <a:r>
              <a:rPr lang="en-US" altLang="zh-CN" sz="1600" i="1" dirty="0" err="1"/>
              <a:t>wL</a:t>
            </a:r>
            <a:r>
              <a:rPr lang="zh-CN" altLang="en-US" sz="1600" dirty="0"/>
              <a:t>和塑限</a:t>
            </a:r>
            <a:r>
              <a:rPr lang="en-US" altLang="zh-CN" sz="1600" i="1" dirty="0" err="1"/>
              <a:t>wP</a:t>
            </a:r>
            <a:r>
              <a:rPr lang="zh-CN" altLang="en-US" sz="1600" dirty="0"/>
              <a:t>，并由此计算塑性指数</a:t>
            </a:r>
            <a:r>
              <a:rPr lang="en-US" altLang="zh-CN" sz="1600" i="1" dirty="0"/>
              <a:t>IP </a:t>
            </a:r>
            <a:r>
              <a:rPr lang="zh-CN" altLang="en-US" sz="1600" dirty="0"/>
              <a:t>、液性指数</a:t>
            </a:r>
            <a:r>
              <a:rPr lang="en-US" altLang="zh-CN" sz="1600" i="1" dirty="0"/>
              <a:t>IL</a:t>
            </a:r>
            <a:r>
              <a:rPr lang="zh-CN" altLang="en-US" sz="1600" dirty="0"/>
              <a:t>，进行</a:t>
            </a:r>
            <a:r>
              <a:rPr lang="zh-CN" altLang="en-US" sz="1600" dirty="0" smtClean="0"/>
              <a:t>黏性土</a:t>
            </a:r>
            <a:r>
              <a:rPr lang="zh-CN" altLang="en-US" sz="1600" dirty="0"/>
              <a:t>的定名及判别黏性土的软硬程度。</a:t>
            </a:r>
            <a:endParaRPr kumimoji="0" lang="zh-CN" altLang="en-US" sz="1600" b="0" i="0" u="none" strike="noStrike" kern="1200" cap="none" spc="0" normalizeH="0" baseline="0" noProof="0" dirty="0">
              <a:ln>
                <a:noFill/>
              </a:ln>
              <a:solidFill>
                <a:prstClr val="black"/>
              </a:solidFill>
              <a:effectLst/>
              <a:uLnTx/>
              <a:uFillTx/>
              <a:latin typeface="Franklin Gothic Book"/>
              <a:ea typeface="黑体" panose="02010609060101010101" pitchFamily="49" charset="-122"/>
            </a:endParaRPr>
          </a:p>
        </p:txBody>
      </p:sp>
      <p:sp>
        <p:nvSpPr>
          <p:cNvPr id="26" name="矩形 25"/>
          <p:cNvSpPr/>
          <p:nvPr/>
        </p:nvSpPr>
        <p:spPr>
          <a:xfrm>
            <a:off x="1306141" y="2534650"/>
            <a:ext cx="1991251"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0070C0"/>
                </a:solidFill>
                <a:effectLst/>
                <a:uLnTx/>
                <a:uFillTx/>
                <a:latin typeface="Franklin Gothic Book"/>
                <a:ea typeface="黑体" panose="02010609060101010101" pitchFamily="49" charset="-122"/>
                <a:cs typeface="+mn-cs"/>
              </a:rPr>
              <a:t>（二）试验原理</a:t>
            </a:r>
            <a:endParaRPr kumimoji="0" lang="zh-CN" altLang="en-US" sz="2000" b="1" i="0" u="none" strike="noStrike" kern="1200" cap="none" spc="0" normalizeH="0" baseline="0" noProof="0" dirty="0">
              <a:ln>
                <a:noFill/>
              </a:ln>
              <a:solidFill>
                <a:srgbClr val="0070C0"/>
              </a:solidFill>
              <a:effectLst/>
              <a:uLnTx/>
              <a:uFillTx/>
              <a:latin typeface="Franklin Gothic Book"/>
              <a:ea typeface="黑体" panose="02010609060101010101" pitchFamily="49" charset="-122"/>
              <a:cs typeface="+mn-cs"/>
            </a:endParaRPr>
          </a:p>
        </p:txBody>
      </p:sp>
      <p:sp>
        <p:nvSpPr>
          <p:cNvPr id="28" name="矩形 27"/>
          <p:cNvSpPr/>
          <p:nvPr/>
        </p:nvSpPr>
        <p:spPr>
          <a:xfrm>
            <a:off x="1665646" y="2814803"/>
            <a:ext cx="10167582" cy="1573636"/>
          </a:xfrm>
          <a:prstGeom prst="rect">
            <a:avLst/>
          </a:prstGeom>
        </p:spPr>
        <p:txBody>
          <a:bodyPr wrap="square">
            <a:spAutoFit/>
          </a:bodyPr>
          <a:lstStyle/>
          <a:p>
            <a:pPr>
              <a:lnSpc>
                <a:spcPct val="150000"/>
              </a:lnSpc>
            </a:pPr>
            <a:r>
              <a:rPr lang="zh-CN" altLang="en-US" dirty="0" smtClean="0"/>
              <a:t>    </a:t>
            </a:r>
            <a:r>
              <a:rPr lang="zh-CN" altLang="en-US" sz="1600" dirty="0" smtClean="0"/>
              <a:t>液限</a:t>
            </a:r>
            <a:r>
              <a:rPr lang="zh-CN" altLang="en-US" sz="1600" dirty="0"/>
              <a:t>、塑限联合测定法是根据圆锥仪的圆锥入土深度与其相应的含水率在双</a:t>
            </a:r>
            <a:r>
              <a:rPr lang="zh-CN" altLang="en-US" sz="1600" dirty="0" smtClean="0"/>
              <a:t>对数坐标</a:t>
            </a:r>
            <a:r>
              <a:rPr lang="zh-CN" altLang="en-US" sz="1600" dirty="0"/>
              <a:t>上具有线性关系的特性来进行的。利用圆锥质量为</a:t>
            </a:r>
            <a:r>
              <a:rPr lang="en-US" altLang="zh-CN" sz="1600" dirty="0"/>
              <a:t>76g </a:t>
            </a:r>
            <a:r>
              <a:rPr lang="zh-CN" altLang="en-US" sz="1600" dirty="0"/>
              <a:t>的液塑限联合测定仪测</a:t>
            </a:r>
            <a:r>
              <a:rPr lang="zh-CN" altLang="en-US" sz="1600" dirty="0" smtClean="0"/>
              <a:t>得土</a:t>
            </a:r>
            <a:r>
              <a:rPr lang="zh-CN" altLang="en-US" sz="1600" dirty="0"/>
              <a:t>在不同含水率时的圆锥入土深度，并绘制其关系直线图，在图上查得圆锥下沉</a:t>
            </a:r>
            <a:r>
              <a:rPr lang="zh-CN" altLang="en-US" sz="1600" dirty="0" smtClean="0"/>
              <a:t>深度为</a:t>
            </a:r>
            <a:r>
              <a:rPr lang="en-US" altLang="zh-CN" sz="1600" dirty="0"/>
              <a:t>17mm </a:t>
            </a:r>
            <a:r>
              <a:rPr lang="zh-CN" altLang="en-US" sz="1600" dirty="0"/>
              <a:t>所对应的含水率即为液限（注：土的定名采用圆锥下沉深度为</a:t>
            </a:r>
            <a:r>
              <a:rPr lang="en-US" altLang="zh-CN" sz="1600" dirty="0"/>
              <a:t>10mm </a:t>
            </a:r>
            <a:r>
              <a:rPr lang="zh-CN" altLang="en-US" sz="1600" dirty="0"/>
              <a:t>液限</a:t>
            </a:r>
            <a:r>
              <a:rPr lang="zh-CN" altLang="en-US" sz="1600" dirty="0" smtClean="0"/>
              <a:t>），查</a:t>
            </a:r>
            <a:r>
              <a:rPr lang="zh-CN" altLang="en-US" sz="1600" dirty="0"/>
              <a:t>得圆锥下沉深度为</a:t>
            </a:r>
            <a:r>
              <a:rPr lang="en-US" altLang="zh-CN" sz="1600" dirty="0"/>
              <a:t>2mm </a:t>
            </a:r>
            <a:r>
              <a:rPr lang="zh-CN" altLang="en-US" sz="1600" dirty="0"/>
              <a:t>所对应的含水率即为塑限。</a:t>
            </a:r>
            <a:endParaRPr kumimoji="0" lang="zh-CN" altLang="en-US" sz="1600" b="0" i="0" u="none" strike="noStrike" kern="1200" cap="none" spc="0" normalizeH="0" baseline="0" noProof="0" dirty="0">
              <a:ln>
                <a:noFill/>
              </a:ln>
              <a:solidFill>
                <a:prstClr val="black"/>
              </a:solidFill>
              <a:effectLst/>
              <a:uLnTx/>
              <a:uFillTx/>
              <a:latin typeface="Franklin Gothic Book"/>
              <a:ea typeface="黑体" panose="02010609060101010101" pitchFamily="49" charset="-122"/>
            </a:endParaRPr>
          </a:p>
        </p:txBody>
      </p:sp>
      <p:sp>
        <p:nvSpPr>
          <p:cNvPr id="29" name="矩形 28"/>
          <p:cNvSpPr/>
          <p:nvPr/>
        </p:nvSpPr>
        <p:spPr>
          <a:xfrm>
            <a:off x="1278845" y="4621841"/>
            <a:ext cx="1991251"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0070C0"/>
                </a:solidFill>
                <a:effectLst/>
                <a:uLnTx/>
                <a:uFillTx/>
                <a:latin typeface="Franklin Gothic Book"/>
                <a:ea typeface="黑体" panose="02010609060101010101" pitchFamily="49" charset="-122"/>
                <a:cs typeface="+mn-cs"/>
              </a:rPr>
              <a:t>（三）仪器设备</a:t>
            </a:r>
            <a:endParaRPr kumimoji="0" lang="zh-CN" altLang="en-US" sz="2000" b="1" i="0" u="none" strike="noStrike" kern="1200" cap="none" spc="0" normalizeH="0" baseline="0" noProof="0" dirty="0">
              <a:ln>
                <a:noFill/>
              </a:ln>
              <a:solidFill>
                <a:srgbClr val="0070C0"/>
              </a:solidFill>
              <a:effectLst/>
              <a:uLnTx/>
              <a:uFillTx/>
              <a:latin typeface="Franklin Gothic Book"/>
              <a:ea typeface="黑体" panose="02010609060101010101" pitchFamily="49" charset="-122"/>
              <a:cs typeface="+mn-cs"/>
            </a:endParaRPr>
          </a:p>
        </p:txBody>
      </p:sp>
      <p:sp>
        <p:nvSpPr>
          <p:cNvPr id="31" name="矩形 30"/>
          <p:cNvSpPr/>
          <p:nvPr/>
        </p:nvSpPr>
        <p:spPr>
          <a:xfrm>
            <a:off x="1136097" y="5066784"/>
            <a:ext cx="10532739" cy="1158138"/>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）液塑限联合测定仪（图</a:t>
            </a:r>
            <a:r>
              <a:rPr lang="en-US" altLang="zh-CN" sz="1600" dirty="0"/>
              <a:t>2 - 25</a:t>
            </a:r>
            <a:r>
              <a:rPr lang="zh-CN" altLang="en-US" sz="1600" dirty="0"/>
              <a:t>）：有电磁吸锥、测读装置、升降台等，圆锥</a:t>
            </a:r>
            <a:r>
              <a:rPr lang="zh-CN" altLang="en-US" sz="1600" dirty="0" smtClean="0"/>
              <a:t>质量</a:t>
            </a:r>
            <a:r>
              <a:rPr lang="en-US" altLang="zh-CN" sz="1600" dirty="0" smtClean="0"/>
              <a:t>76g</a:t>
            </a:r>
            <a:r>
              <a:rPr lang="zh-CN" altLang="en-US" sz="1600" dirty="0"/>
              <a:t>，锥角</a:t>
            </a:r>
            <a:r>
              <a:rPr lang="en-US" altLang="zh-CN" sz="1600" dirty="0"/>
              <a:t>30 °</a:t>
            </a:r>
            <a:r>
              <a:rPr lang="zh-CN" altLang="en-US" sz="1600" dirty="0"/>
              <a:t>，试样杯等。</a:t>
            </a:r>
            <a:endParaRPr lang="zh-CN" altLang="en-US" sz="1600" dirty="0"/>
          </a:p>
          <a:p>
            <a:pPr>
              <a:lnSpc>
                <a:spcPct val="150000"/>
              </a:lnSpc>
            </a:pPr>
            <a:r>
              <a:rPr lang="zh-CN" altLang="en-US" sz="1600" dirty="0"/>
              <a:t>（</a:t>
            </a:r>
            <a:r>
              <a:rPr lang="en-US" altLang="zh-CN" sz="1600" dirty="0"/>
              <a:t>2</a:t>
            </a:r>
            <a:r>
              <a:rPr lang="zh-CN" altLang="en-US" sz="1600" dirty="0"/>
              <a:t>）天平：称量</a:t>
            </a:r>
            <a:r>
              <a:rPr lang="en-US" altLang="zh-CN" sz="1600" dirty="0"/>
              <a:t>200g</a:t>
            </a:r>
            <a:r>
              <a:rPr lang="zh-CN" altLang="en-US" sz="1600" dirty="0"/>
              <a:t>，分度值</a:t>
            </a:r>
            <a:r>
              <a:rPr lang="en-US" altLang="zh-CN" sz="1600" dirty="0"/>
              <a:t>0.01g</a:t>
            </a:r>
            <a:r>
              <a:rPr lang="zh-CN" altLang="en-US" sz="1600" dirty="0"/>
              <a:t>。</a:t>
            </a:r>
            <a:endParaRPr lang="zh-CN" altLang="en-US" sz="1600" dirty="0"/>
          </a:p>
          <a:p>
            <a:pPr>
              <a:lnSpc>
                <a:spcPct val="150000"/>
              </a:lnSpc>
            </a:pPr>
            <a:r>
              <a:rPr lang="zh-CN" altLang="en-US" sz="1600" dirty="0"/>
              <a:t>（</a:t>
            </a:r>
            <a:r>
              <a:rPr lang="en-US" altLang="zh-CN" sz="1600" dirty="0"/>
              <a:t>3</a:t>
            </a:r>
            <a:r>
              <a:rPr lang="zh-CN" altLang="en-US" sz="1600" dirty="0"/>
              <a:t>）其他：刮土刀、不锈钢杯、凡士林、称量盒、烘箱、干燥器等。</a:t>
            </a:r>
            <a:endParaRPr kumimoji="0" lang="zh-CN" altLang="en-US" sz="1600" b="0" i="0" u="none" strike="noStrike" kern="1200" cap="none" spc="0" normalizeH="0" baseline="0" noProof="0" dirty="0">
              <a:ln>
                <a:noFill/>
              </a:ln>
              <a:solidFill>
                <a:prstClr val="black"/>
              </a:solidFill>
              <a:effectLst/>
              <a:uLnTx/>
              <a:uFillTx/>
              <a:latin typeface="Franklin Gothic Book"/>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grpSp>
        <p:nvGrpSpPr>
          <p:cNvPr id="2" name="组合 44"/>
          <p:cNvGrpSpPr/>
          <p:nvPr/>
        </p:nvGrpSpPr>
        <p:grpSpPr>
          <a:xfrm>
            <a:off x="324114" y="427068"/>
            <a:ext cx="11867886" cy="725606"/>
            <a:chOff x="464024" y="434454"/>
            <a:chExt cx="1225771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000" b="0" i="0" u="none" strike="noStrike" kern="1200" cap="none" spc="0" normalizeH="0" baseline="0" noProof="0" dirty="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grpSp>
        <p:sp>
          <p:nvSpPr>
            <p:cNvPr id="47" name="矩形 46"/>
            <p:cNvSpPr/>
            <p:nvPr/>
          </p:nvSpPr>
          <p:spPr>
            <a:xfrm>
              <a:off x="1457114" y="481786"/>
              <a:ext cx="11264622" cy="646331"/>
            </a:xfrm>
            <a:prstGeom prst="rect">
              <a:avLst/>
            </a:prstGeom>
          </p:spPr>
          <p:txBody>
            <a:bodyPr wrap="none">
              <a:spAutoFit/>
            </a:bodyPr>
            <a:lstStyle/>
            <a:p>
              <a:pPr lvl="0">
                <a:tabLst>
                  <a:tab pos="2222500" algn="l"/>
                  <a:tab pos="3667125" algn="l"/>
                </a:tabLst>
              </a:pPr>
              <a:r>
                <a:rPr lang="zh-CN" altLang="en-US" sz="3600" dirty="0">
                  <a:solidFill>
                    <a:prstClr val="black"/>
                  </a:solidFill>
                </a:rPr>
                <a:t>操作训练四界限含水率试验（液限、塑限联合测定法）</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23" name="矩形 22"/>
          <p:cNvSpPr/>
          <p:nvPr/>
        </p:nvSpPr>
        <p:spPr>
          <a:xfrm>
            <a:off x="1026644" y="1204553"/>
            <a:ext cx="1991251"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0070C0"/>
                </a:solidFill>
                <a:effectLst/>
                <a:uLnTx/>
                <a:uFillTx/>
                <a:latin typeface="Franklin Gothic Book"/>
                <a:ea typeface="黑体" panose="02010609060101010101" pitchFamily="49" charset="-122"/>
                <a:cs typeface="+mn-cs"/>
              </a:rPr>
              <a:t>（四）操作步骤</a:t>
            </a:r>
            <a:endParaRPr kumimoji="0" lang="zh-CN" altLang="en-US" sz="2000" b="1" i="0" u="none" strike="noStrike" kern="1200" cap="none" spc="0" normalizeH="0" baseline="0" noProof="0" dirty="0">
              <a:ln>
                <a:noFill/>
              </a:ln>
              <a:solidFill>
                <a:srgbClr val="0070C0"/>
              </a:solidFill>
              <a:effectLst/>
              <a:uLnTx/>
              <a:uFillTx/>
              <a:latin typeface="Franklin Gothic Book"/>
              <a:ea typeface="黑体" panose="02010609060101010101" pitchFamily="49" charset="-122"/>
              <a:cs typeface="+mn-cs"/>
            </a:endParaRPr>
          </a:p>
        </p:txBody>
      </p:sp>
      <p:sp>
        <p:nvSpPr>
          <p:cNvPr id="25" name="矩形 24"/>
          <p:cNvSpPr/>
          <p:nvPr/>
        </p:nvSpPr>
        <p:spPr>
          <a:xfrm>
            <a:off x="1235861" y="1589013"/>
            <a:ext cx="10569322" cy="3004797"/>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）土样制备：当采用风干土样时，取通过</a:t>
            </a:r>
            <a:r>
              <a:rPr lang="en-US" altLang="zh-CN" sz="1600" dirty="0"/>
              <a:t>0.5mm </a:t>
            </a:r>
            <a:r>
              <a:rPr lang="zh-CN" altLang="en-US" sz="1600" dirty="0"/>
              <a:t>筛的代表性土样约</a:t>
            </a:r>
            <a:r>
              <a:rPr lang="en-US" altLang="zh-CN" sz="1600" dirty="0"/>
              <a:t>200g</a:t>
            </a:r>
            <a:r>
              <a:rPr lang="zh-CN" altLang="en-US" sz="1600" dirty="0"/>
              <a:t>，</a:t>
            </a:r>
            <a:r>
              <a:rPr lang="zh-CN" altLang="en-US" sz="1600" dirty="0" smtClean="0"/>
              <a:t>分成</a:t>
            </a:r>
            <a:r>
              <a:rPr lang="zh-CN" altLang="en-US" sz="1600" dirty="0"/>
              <a:t>三份，分别放入不锈钢杯中，加入不同数量的水，然后按下沉深度为</a:t>
            </a:r>
            <a:r>
              <a:rPr lang="en-US" altLang="zh-CN" sz="1600" dirty="0"/>
              <a:t>4 </a:t>
            </a:r>
            <a:r>
              <a:rPr lang="zh-CN" altLang="en-US" sz="1600" dirty="0"/>
              <a:t>～ </a:t>
            </a:r>
            <a:r>
              <a:rPr lang="en-US" altLang="zh-CN" sz="1600" dirty="0"/>
              <a:t>5mm</a:t>
            </a:r>
            <a:r>
              <a:rPr lang="zh-CN" altLang="en-US" sz="1600" dirty="0" smtClean="0"/>
              <a:t>、</a:t>
            </a:r>
            <a:r>
              <a:rPr lang="en-US" altLang="zh-CN" sz="1600" dirty="0" smtClean="0"/>
              <a:t>9 </a:t>
            </a:r>
            <a:r>
              <a:rPr lang="zh-CN" altLang="en-US" sz="1600" dirty="0"/>
              <a:t>～ </a:t>
            </a:r>
            <a:r>
              <a:rPr lang="en-US" altLang="zh-CN" sz="1600" dirty="0"/>
              <a:t>11mm</a:t>
            </a:r>
            <a:r>
              <a:rPr lang="zh-CN" altLang="en-US" sz="1600" dirty="0"/>
              <a:t>、</a:t>
            </a:r>
            <a:r>
              <a:rPr lang="en-US" altLang="zh-CN" sz="1600" dirty="0"/>
              <a:t>15 </a:t>
            </a:r>
            <a:r>
              <a:rPr lang="zh-CN" altLang="en-US" sz="1600" dirty="0"/>
              <a:t>～ </a:t>
            </a:r>
            <a:r>
              <a:rPr lang="en-US" altLang="zh-CN" sz="1600" dirty="0"/>
              <a:t>17mm </a:t>
            </a:r>
            <a:r>
              <a:rPr lang="zh-CN" altLang="en-US" sz="1600" dirty="0"/>
              <a:t>范围制备不同稠度的试样。</a:t>
            </a:r>
            <a:endParaRPr lang="zh-CN" altLang="en-US" sz="1600" dirty="0"/>
          </a:p>
          <a:p>
            <a:pPr>
              <a:lnSpc>
                <a:spcPct val="150000"/>
              </a:lnSpc>
            </a:pPr>
            <a:r>
              <a:rPr lang="zh-CN" altLang="en-US" sz="1600" dirty="0"/>
              <a:t>（</a:t>
            </a:r>
            <a:r>
              <a:rPr lang="en-US" altLang="zh-CN" sz="1600" dirty="0"/>
              <a:t>2</a:t>
            </a:r>
            <a:r>
              <a:rPr lang="zh-CN" altLang="en-US" sz="1600" dirty="0"/>
              <a:t>）装土入杯：将制备的试样调拌均匀，填入试样杯中，填满后用刮土刀刮平</a:t>
            </a:r>
            <a:r>
              <a:rPr lang="zh-CN" altLang="en-US" sz="1600" dirty="0" smtClean="0"/>
              <a:t>表面</a:t>
            </a:r>
            <a:r>
              <a:rPr lang="zh-CN" altLang="en-US" sz="1600" dirty="0"/>
              <a:t>，然后将试样杯放在联合测定仪的升降座上。</a:t>
            </a:r>
            <a:endParaRPr lang="zh-CN" altLang="en-US" sz="1600" dirty="0"/>
          </a:p>
          <a:p>
            <a:pPr>
              <a:lnSpc>
                <a:spcPct val="150000"/>
              </a:lnSpc>
            </a:pPr>
            <a:r>
              <a:rPr lang="zh-CN" altLang="en-US" sz="1600" dirty="0"/>
              <a:t>（</a:t>
            </a:r>
            <a:r>
              <a:rPr lang="en-US" altLang="zh-CN" sz="1600" dirty="0"/>
              <a:t>3</a:t>
            </a:r>
            <a:r>
              <a:rPr lang="zh-CN" altLang="en-US" sz="1600" dirty="0"/>
              <a:t>）接通电源：在圆锥仪锥尖上涂抹一薄层凡士林，接通电源，使电磁铁吸住圆锥。</a:t>
            </a:r>
            <a:endParaRPr lang="zh-CN" altLang="en-US" sz="1600" dirty="0"/>
          </a:p>
          <a:p>
            <a:pPr>
              <a:lnSpc>
                <a:spcPct val="150000"/>
              </a:lnSpc>
            </a:pPr>
            <a:r>
              <a:rPr lang="zh-CN" altLang="en-US" sz="1600" dirty="0"/>
              <a:t>（</a:t>
            </a:r>
            <a:r>
              <a:rPr lang="en-US" altLang="zh-CN" sz="1600" dirty="0"/>
              <a:t>4</a:t>
            </a:r>
            <a:r>
              <a:rPr lang="zh-CN" altLang="en-US" sz="1600" dirty="0"/>
              <a:t>）测读深度：调整升降台，使锥尖刚好与试样面接触，切断电源使电磁铁失磁</a:t>
            </a:r>
            <a:r>
              <a:rPr lang="zh-CN" altLang="en-US" sz="1600" dirty="0" smtClean="0"/>
              <a:t>，圆锥</a:t>
            </a:r>
            <a:r>
              <a:rPr lang="zh-CN" altLang="en-US" sz="1600" dirty="0"/>
              <a:t>仪在自重下沉入试样，经</a:t>
            </a:r>
            <a:r>
              <a:rPr lang="en-US" altLang="zh-CN" sz="1600" dirty="0"/>
              <a:t>5s </a:t>
            </a:r>
            <a:r>
              <a:rPr lang="zh-CN" altLang="en-US" sz="1600" dirty="0"/>
              <a:t>后测读圆锥下沉深度。</a:t>
            </a:r>
            <a:endParaRPr lang="zh-CN" altLang="en-US" sz="1600" dirty="0"/>
          </a:p>
          <a:p>
            <a:pPr>
              <a:lnSpc>
                <a:spcPct val="150000"/>
              </a:lnSpc>
            </a:pPr>
            <a:r>
              <a:rPr lang="zh-CN" altLang="en-US" sz="1600" dirty="0"/>
              <a:t>（</a:t>
            </a:r>
            <a:r>
              <a:rPr lang="en-US" altLang="zh-CN" sz="1600" dirty="0"/>
              <a:t>5</a:t>
            </a:r>
            <a:r>
              <a:rPr lang="zh-CN" altLang="en-US" sz="1600" dirty="0"/>
              <a:t>）测含水率：取出试样杯，测定试样的含水率。重复以上步骤，测定另两个</a:t>
            </a:r>
            <a:r>
              <a:rPr lang="zh-CN" altLang="en-US" sz="1600" dirty="0" smtClean="0"/>
              <a:t>试样的</a:t>
            </a:r>
            <a:r>
              <a:rPr lang="zh-CN" altLang="en-US" sz="1600" dirty="0"/>
              <a:t>圆锥下沉深度和含水率。</a:t>
            </a:r>
            <a:endParaRPr kumimoji="0" lang="zh-CN" altLang="en-US" sz="1600" b="0" i="0" u="none" strike="noStrike" kern="1200" cap="none" spc="0" normalizeH="0" baseline="0" noProof="0" dirty="0">
              <a:ln>
                <a:noFill/>
              </a:ln>
              <a:solidFill>
                <a:prstClr val="black"/>
              </a:solidFill>
              <a:effectLst/>
              <a:uLnTx/>
              <a:uFillTx/>
              <a:latin typeface="Franklin Gothic Book"/>
              <a:ea typeface="黑体" panose="02010609060101010101" pitchFamily="49" charset="-122"/>
            </a:endParaRPr>
          </a:p>
        </p:txBody>
      </p:sp>
      <p:sp>
        <p:nvSpPr>
          <p:cNvPr id="26" name="矩形 25"/>
          <p:cNvSpPr/>
          <p:nvPr/>
        </p:nvSpPr>
        <p:spPr>
          <a:xfrm>
            <a:off x="879091" y="5020895"/>
            <a:ext cx="2507418" cy="400110"/>
          </a:xfrm>
          <a:prstGeom prst="rect">
            <a:avLst/>
          </a:prstGeom>
        </p:spPr>
        <p:txBody>
          <a:bodyPr wrap="none">
            <a:spAutoFit/>
          </a:bodyPr>
          <a:lstStyle/>
          <a:p>
            <a:pPr defTabSz="457200">
              <a:defRPr/>
            </a:pPr>
            <a:r>
              <a:rPr lang="zh-CN" altLang="en-US" sz="2000" b="1" dirty="0">
                <a:solidFill>
                  <a:srgbClr val="0070C0"/>
                </a:solidFill>
                <a:latin typeface="Franklin Gothic Book"/>
                <a:ea typeface="黑体" panose="02010609060101010101" pitchFamily="49" charset="-122"/>
              </a:rPr>
              <a:t>（五）试验注意事项</a:t>
            </a:r>
            <a:endParaRPr lang="zh-CN" altLang="en-US" sz="2000" b="1" dirty="0">
              <a:solidFill>
                <a:srgbClr val="0070C0"/>
              </a:solidFill>
              <a:latin typeface="Franklin Gothic Book"/>
              <a:ea typeface="黑体" panose="02010609060101010101" pitchFamily="49" charset="-122"/>
            </a:endParaRPr>
          </a:p>
        </p:txBody>
      </p:sp>
      <p:sp>
        <p:nvSpPr>
          <p:cNvPr id="6" name="矩形 5"/>
          <p:cNvSpPr/>
          <p:nvPr/>
        </p:nvSpPr>
        <p:spPr>
          <a:xfrm>
            <a:off x="1235861" y="5405472"/>
            <a:ext cx="10510023" cy="1204304"/>
          </a:xfrm>
          <a:prstGeom prst="rect">
            <a:avLst/>
          </a:prstGeom>
        </p:spPr>
        <p:txBody>
          <a:bodyPr wrap="square">
            <a:spAutoFit/>
          </a:bodyPr>
          <a:lstStyle/>
          <a:p>
            <a:pPr>
              <a:lnSpc>
                <a:spcPct val="150000"/>
              </a:lnSpc>
            </a:pPr>
            <a:r>
              <a:rPr lang="zh-CN" altLang="en-US" b="1" dirty="0">
                <a:latin typeface="宋体" panose="02010600030101010101" pitchFamily="2" charset="-122"/>
                <a:ea typeface="宋体" panose="02010600030101010101" pitchFamily="2" charset="-122"/>
              </a:rPr>
              <a:t>（</a:t>
            </a:r>
            <a:r>
              <a:rPr lang="en-US" altLang="zh-CN" sz="1600" dirty="0"/>
              <a:t>1</a:t>
            </a:r>
            <a:r>
              <a:rPr lang="zh-CN" altLang="en-US" sz="1600" dirty="0"/>
              <a:t>）土样分层装杯时，注意土中不能留有空隙。</a:t>
            </a:r>
            <a:endParaRPr lang="zh-CN" altLang="en-US" sz="1600" dirty="0"/>
          </a:p>
          <a:p>
            <a:pPr>
              <a:lnSpc>
                <a:spcPct val="150000"/>
              </a:lnSpc>
            </a:pPr>
            <a:r>
              <a:rPr lang="zh-CN" altLang="en-US" sz="1600" dirty="0"/>
              <a:t>（</a:t>
            </a:r>
            <a:r>
              <a:rPr lang="en-US" altLang="zh-CN" sz="1600" dirty="0"/>
              <a:t>2</a:t>
            </a:r>
            <a:r>
              <a:rPr lang="zh-CN" altLang="en-US" sz="1600" dirty="0"/>
              <a:t>）每种含水率设三个测点，取平均值作为这种含水率所对应土的圆锥入土深度，</a:t>
            </a:r>
            <a:endParaRPr lang="zh-CN" altLang="en-US" sz="1600" dirty="0"/>
          </a:p>
          <a:p>
            <a:pPr>
              <a:lnSpc>
                <a:spcPct val="150000"/>
              </a:lnSpc>
            </a:pPr>
            <a:r>
              <a:rPr lang="zh-CN" altLang="en-US" sz="1600" dirty="0"/>
              <a:t>如三点下沉深度相差太大，则必须重新调试土样。</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grpSp>
        <p:nvGrpSpPr>
          <p:cNvPr id="2" name="组合 44"/>
          <p:cNvGrpSpPr/>
          <p:nvPr/>
        </p:nvGrpSpPr>
        <p:grpSpPr>
          <a:xfrm>
            <a:off x="149546" y="435071"/>
            <a:ext cx="11920534" cy="725606"/>
            <a:chOff x="464024" y="434454"/>
            <a:chExt cx="1225771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000" b="0" i="0" u="none" strike="noStrike" kern="1200" cap="none" spc="0" normalizeH="0" baseline="0" noProof="0" dirty="0">
                  <a:ln>
                    <a:noFill/>
                  </a:ln>
                  <a:solidFill>
                    <a:prstClr val="white"/>
                  </a:solidFill>
                  <a:effectLst/>
                  <a:uLnTx/>
                  <a:uFillTx/>
                  <a:latin typeface="Century Gothic" panose="020B0502020202020204" pitchFamily="34" charset="0"/>
                  <a:ea typeface="微软雅黑" panose="020B0503020204020204" pitchFamily="34" charset="-122"/>
                  <a:cs typeface="+mn-cs"/>
                  <a:sym typeface="Century Gothic" panose="020B0502020202020204" pitchFamily="34" charset="0"/>
                </a:endParaRPr>
              </a:p>
            </p:txBody>
          </p:sp>
        </p:grpSp>
        <p:sp>
          <p:nvSpPr>
            <p:cNvPr id="47" name="矩形 46"/>
            <p:cNvSpPr/>
            <p:nvPr/>
          </p:nvSpPr>
          <p:spPr>
            <a:xfrm>
              <a:off x="1457114" y="481786"/>
              <a:ext cx="11264622" cy="646331"/>
            </a:xfrm>
            <a:prstGeom prst="rect">
              <a:avLst/>
            </a:prstGeom>
          </p:spPr>
          <p:txBody>
            <a:bodyPr wrap="none">
              <a:spAutoFit/>
            </a:bodyPr>
            <a:lstStyle/>
            <a:p>
              <a:pPr lvl="0">
                <a:tabLst>
                  <a:tab pos="2222500" algn="l"/>
                  <a:tab pos="3667125" algn="l"/>
                </a:tabLst>
              </a:pPr>
              <a:r>
                <a:rPr lang="zh-CN" altLang="en-US" sz="3600" dirty="0">
                  <a:solidFill>
                    <a:prstClr val="black"/>
                  </a:solidFill>
                </a:rPr>
                <a:t>操作训练四界限含水率试验（液限、塑限联合测定法）</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Franklin Gothic Book"/>
              <a:ea typeface="黑体" panose="02010609060101010101" pitchFamily="49" charset="-122"/>
              <a:cs typeface="+mn-cs"/>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979753" y="1204596"/>
            <a:ext cx="6016819" cy="3146372"/>
          </a:xfrm>
          <a:prstGeom prst="rect">
            <a:avLst/>
          </a:prstGeom>
        </p:spPr>
      </p:pic>
      <p:sp>
        <p:nvSpPr>
          <p:cNvPr id="7" name="矩形 6"/>
          <p:cNvSpPr/>
          <p:nvPr/>
        </p:nvSpPr>
        <p:spPr>
          <a:xfrm>
            <a:off x="1005385" y="4941519"/>
            <a:ext cx="10754436" cy="923330"/>
          </a:xfrm>
          <a:prstGeom prst="rect">
            <a:avLst/>
          </a:prstGeom>
        </p:spPr>
        <p:txBody>
          <a:bodyPr wrap="square">
            <a:spAutoFit/>
          </a:bodyPr>
          <a:lstStyle/>
          <a:p>
            <a:r>
              <a:rPr lang="en-US" altLang="zh-CN" dirty="0">
                <a:latin typeface="FZSSJW--GB1-0"/>
              </a:rPr>
              <a:t>1—</a:t>
            </a:r>
            <a:r>
              <a:rPr lang="zh-CN" altLang="en-US" dirty="0">
                <a:latin typeface="FZSSJW--GB1-0"/>
              </a:rPr>
              <a:t>水平调节螺丝；</a:t>
            </a:r>
            <a:r>
              <a:rPr lang="en-US" altLang="zh-CN" dirty="0">
                <a:latin typeface="FZSSJW--GB1-0"/>
              </a:rPr>
              <a:t>2—</a:t>
            </a:r>
            <a:r>
              <a:rPr lang="zh-CN" altLang="en-US" dirty="0">
                <a:latin typeface="FZSSJW--GB1-0"/>
              </a:rPr>
              <a:t>控制开关；</a:t>
            </a:r>
            <a:r>
              <a:rPr lang="en-US" altLang="zh-CN" dirty="0">
                <a:latin typeface="FZSSJW--GB1-0"/>
              </a:rPr>
              <a:t>3—</a:t>
            </a:r>
            <a:r>
              <a:rPr lang="zh-CN" altLang="en-US" dirty="0">
                <a:latin typeface="FZSSJW--GB1-0"/>
              </a:rPr>
              <a:t>指示灯；</a:t>
            </a:r>
            <a:r>
              <a:rPr lang="en-US" altLang="zh-CN" dirty="0">
                <a:latin typeface="FZSSJW--GB1-0"/>
              </a:rPr>
              <a:t>4—</a:t>
            </a:r>
            <a:r>
              <a:rPr lang="zh-CN" altLang="en-US" dirty="0">
                <a:latin typeface="FZSSJW--GB1-0"/>
              </a:rPr>
              <a:t>零线调节螺钉；</a:t>
            </a:r>
            <a:endParaRPr lang="zh-CN" altLang="en-US" dirty="0">
              <a:latin typeface="FZSSJW--GB1-0"/>
            </a:endParaRPr>
          </a:p>
          <a:p>
            <a:r>
              <a:rPr lang="en-US" altLang="zh-CN" dirty="0">
                <a:latin typeface="FZSSJW--GB1-0"/>
              </a:rPr>
              <a:t>5—</a:t>
            </a:r>
            <a:r>
              <a:rPr lang="zh-CN" altLang="en-US" dirty="0">
                <a:latin typeface="FZSSJW--GB1-0"/>
              </a:rPr>
              <a:t>反光镜调节螺钉；</a:t>
            </a:r>
            <a:r>
              <a:rPr lang="en-US" altLang="zh-CN" dirty="0">
                <a:latin typeface="FZSSJW--GB1-0"/>
              </a:rPr>
              <a:t>6—</a:t>
            </a:r>
            <a:r>
              <a:rPr lang="zh-CN" altLang="en-US" dirty="0">
                <a:latin typeface="FZSSJW--GB1-0"/>
              </a:rPr>
              <a:t>屏幕；</a:t>
            </a:r>
            <a:r>
              <a:rPr lang="en-US" altLang="zh-CN" dirty="0">
                <a:latin typeface="FZSSJW--GB1-0"/>
              </a:rPr>
              <a:t>7—</a:t>
            </a:r>
            <a:r>
              <a:rPr lang="zh-CN" altLang="en-US" dirty="0">
                <a:latin typeface="FZSSJW--GB1-0"/>
              </a:rPr>
              <a:t>机壳；</a:t>
            </a:r>
            <a:r>
              <a:rPr lang="en-US" altLang="zh-CN" dirty="0">
                <a:latin typeface="FZSSJW--GB1-0"/>
              </a:rPr>
              <a:t>8—</a:t>
            </a:r>
            <a:r>
              <a:rPr lang="zh-CN" altLang="en-US" dirty="0">
                <a:latin typeface="FZSSJW--GB1-0"/>
              </a:rPr>
              <a:t>物镜调节螺钉；</a:t>
            </a:r>
            <a:r>
              <a:rPr lang="en-US" altLang="zh-CN" dirty="0">
                <a:latin typeface="FZSSJW--GB1-0"/>
              </a:rPr>
              <a:t>9—</a:t>
            </a:r>
            <a:r>
              <a:rPr lang="zh-CN" altLang="en-US" dirty="0">
                <a:latin typeface="FZSSJW--GB1-0"/>
              </a:rPr>
              <a:t>电池装置；</a:t>
            </a:r>
            <a:endParaRPr lang="zh-CN" altLang="en-US" dirty="0">
              <a:latin typeface="FZSSJW--GB1-0"/>
            </a:endParaRPr>
          </a:p>
          <a:p>
            <a:r>
              <a:rPr lang="en-US" altLang="zh-CN" dirty="0">
                <a:latin typeface="FZSSJW--GB1-0"/>
              </a:rPr>
              <a:t>10—</a:t>
            </a:r>
            <a:r>
              <a:rPr lang="zh-CN" altLang="en-US" dirty="0">
                <a:latin typeface="FZSSJW--GB1-0"/>
              </a:rPr>
              <a:t>光源调节螺钉；</a:t>
            </a:r>
            <a:r>
              <a:rPr lang="en-US" altLang="zh-CN" dirty="0">
                <a:latin typeface="FZSSJW--GB1-0"/>
              </a:rPr>
              <a:t>11—</a:t>
            </a:r>
            <a:r>
              <a:rPr lang="zh-CN" altLang="en-US" dirty="0">
                <a:latin typeface="FZSSJW--GB1-0"/>
              </a:rPr>
              <a:t>光源装置；</a:t>
            </a:r>
            <a:r>
              <a:rPr lang="en-US" altLang="zh-CN" dirty="0">
                <a:latin typeface="FZSSJW--GB1-0"/>
              </a:rPr>
              <a:t>12—</a:t>
            </a:r>
            <a:r>
              <a:rPr lang="zh-CN" altLang="en-US" dirty="0">
                <a:latin typeface="FZSSJW--GB1-0"/>
              </a:rPr>
              <a:t>圆锥仪；</a:t>
            </a:r>
            <a:r>
              <a:rPr lang="en-US" altLang="zh-CN" dirty="0">
                <a:latin typeface="FZSSJW--GB1-0"/>
              </a:rPr>
              <a:t>13—</a:t>
            </a:r>
            <a:r>
              <a:rPr lang="zh-CN" altLang="en-US" dirty="0">
                <a:latin typeface="FZSSJW--GB1-0"/>
              </a:rPr>
              <a:t>升降台；</a:t>
            </a:r>
            <a:r>
              <a:rPr lang="en-US" altLang="zh-CN" dirty="0">
                <a:latin typeface="FZSSJW--GB1-0"/>
              </a:rPr>
              <a:t>14—</a:t>
            </a:r>
            <a:r>
              <a:rPr lang="zh-CN" altLang="en-US" dirty="0">
                <a:latin typeface="FZSSJW--GB1-0"/>
              </a:rPr>
              <a:t>水平泡；</a:t>
            </a:r>
            <a:r>
              <a:rPr lang="en-US" altLang="zh-CN" dirty="0">
                <a:latin typeface="FZSSJW--GB1-0"/>
              </a:rPr>
              <a:t>15—</a:t>
            </a:r>
            <a:r>
              <a:rPr lang="zh-CN" altLang="en-US" dirty="0">
                <a:latin typeface="FZSSJW--GB1-0"/>
              </a:rPr>
              <a:t>盛土杯</a:t>
            </a:r>
            <a:endParaRPr lang="zh-CN" altLang="en-US" dirty="0"/>
          </a:p>
        </p:txBody>
      </p:sp>
      <p:sp>
        <p:nvSpPr>
          <p:cNvPr id="9" name="矩形 8"/>
          <p:cNvSpPr/>
          <p:nvPr/>
        </p:nvSpPr>
        <p:spPr>
          <a:xfrm>
            <a:off x="4344352" y="4528268"/>
            <a:ext cx="2954655" cy="369332"/>
          </a:xfrm>
          <a:prstGeom prst="rect">
            <a:avLst/>
          </a:prstGeom>
        </p:spPr>
        <p:txBody>
          <a:bodyPr wrap="none">
            <a:spAutoFit/>
          </a:bodyPr>
          <a:lstStyle/>
          <a:p>
            <a:r>
              <a:rPr lang="zh-CN" altLang="en-US" dirty="0">
                <a:solidFill>
                  <a:srgbClr val="0070C0"/>
                </a:solidFill>
                <a:latin typeface="FZHTJW--GB1-0"/>
              </a:rPr>
              <a:t>光电式液塑限仪结构示意图</a:t>
            </a:r>
            <a:endParaRPr lang="zh-CN" altLang="en-US" dirty="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249299" y="389672"/>
            <a:ext cx="11820781" cy="725606"/>
            <a:chOff x="464024" y="434454"/>
            <a:chExt cx="1225771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11264622" cy="646331"/>
            </a:xfrm>
            <a:prstGeom prst="rect">
              <a:avLst/>
            </a:prstGeom>
          </p:spPr>
          <p:txBody>
            <a:bodyPr wrap="none">
              <a:spAutoFit/>
            </a:bodyPr>
            <a:lstStyle/>
            <a:p>
              <a:pPr lvl="0">
                <a:tabLst>
                  <a:tab pos="2222500" algn="l"/>
                  <a:tab pos="3667125" algn="l"/>
                </a:tabLst>
              </a:pPr>
              <a:r>
                <a:rPr lang="zh-CN" altLang="en-US" sz="3600" dirty="0">
                  <a:solidFill>
                    <a:prstClr val="black"/>
                  </a:solidFill>
                </a:rPr>
                <a:t>操作训练四界限含水率试验（液限、塑限联合测定法）</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2" name="矩形 21"/>
          <p:cNvSpPr/>
          <p:nvPr/>
        </p:nvSpPr>
        <p:spPr>
          <a:xfrm>
            <a:off x="705639" y="1306997"/>
            <a:ext cx="2646878" cy="461665"/>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smtClean="0">
                <a:ln>
                  <a:noFill/>
                </a:ln>
                <a:solidFill>
                  <a:srgbClr val="0070C0"/>
                </a:solidFill>
                <a:effectLst/>
                <a:uLnTx/>
                <a:uFillTx/>
                <a:latin typeface="Franklin Gothic Book"/>
                <a:ea typeface="黑体" panose="02010609060101010101" pitchFamily="49" charset="-122"/>
                <a:cs typeface="+mn-cs"/>
              </a:rPr>
              <a:t>（六）计算及制图</a:t>
            </a:r>
            <a:endParaRPr kumimoji="0" lang="zh-CN" altLang="en-US" sz="2400" b="1" i="0" u="none" strike="noStrike" kern="1200" cap="none" spc="0" normalizeH="0" baseline="0" noProof="0" dirty="0">
              <a:ln>
                <a:noFill/>
              </a:ln>
              <a:solidFill>
                <a:srgbClr val="0070C0"/>
              </a:solidFill>
              <a:effectLst/>
              <a:uLnTx/>
              <a:uFillTx/>
              <a:latin typeface="Franklin Gothic Book"/>
              <a:ea typeface="黑体" panose="02010609060101010101" pitchFamily="49" charset="-122"/>
              <a:cs typeface="+mn-cs"/>
            </a:endParaRPr>
          </a:p>
        </p:txBody>
      </p:sp>
      <p:sp>
        <p:nvSpPr>
          <p:cNvPr id="4" name="矩形 3"/>
          <p:cNvSpPr/>
          <p:nvPr/>
        </p:nvSpPr>
        <p:spPr>
          <a:xfrm>
            <a:off x="1028055" y="1759750"/>
            <a:ext cx="3070071" cy="369332"/>
          </a:xfrm>
          <a:prstGeom prst="rect">
            <a:avLst/>
          </a:prstGeom>
        </p:spPr>
        <p:txBody>
          <a:bodyPr wrap="none">
            <a:spAutoFit/>
          </a:bodyPr>
          <a:lstStyle/>
          <a:p>
            <a:r>
              <a:rPr lang="zh-CN" altLang="en-US" dirty="0">
                <a:latin typeface="宋体" panose="02010600030101010101" pitchFamily="2" charset="-122"/>
                <a:ea typeface="宋体" panose="02010600030101010101" pitchFamily="2" charset="-122"/>
              </a:rPr>
              <a:t>（</a:t>
            </a:r>
            <a:r>
              <a:rPr lang="en-US" altLang="zh-CN" dirty="0">
                <a:latin typeface="TimesNewRomanPSMT"/>
                <a:ea typeface="宋体" panose="02010600030101010101" pitchFamily="2" charset="-122"/>
              </a:rPr>
              <a:t>1</a:t>
            </a:r>
            <a:r>
              <a:rPr lang="zh-CN" altLang="en-US" dirty="0">
                <a:latin typeface="宋体" panose="02010600030101010101" pitchFamily="2" charset="-122"/>
                <a:ea typeface="宋体" panose="02010600030101010101" pitchFamily="2" charset="-122"/>
              </a:rPr>
              <a:t>）计算各试样的含水率：</a:t>
            </a:r>
            <a:endParaRPr lang="zh-CN" altLang="en-US" dirty="0"/>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54033" y="2094865"/>
            <a:ext cx="4486901" cy="1019317"/>
          </a:xfrm>
          <a:prstGeom prst="rect">
            <a:avLst/>
          </a:prstGeom>
        </p:spPr>
      </p:pic>
      <p:sp>
        <p:nvSpPr>
          <p:cNvPr id="6" name="矩形 5"/>
          <p:cNvSpPr/>
          <p:nvPr/>
        </p:nvSpPr>
        <p:spPr>
          <a:xfrm>
            <a:off x="1430457" y="3193707"/>
            <a:ext cx="3647152" cy="369332"/>
          </a:xfrm>
          <a:prstGeom prst="rect">
            <a:avLst/>
          </a:prstGeom>
        </p:spPr>
        <p:txBody>
          <a:bodyPr wrap="none">
            <a:spAutoFit/>
          </a:bodyPr>
          <a:lstStyle/>
          <a:p>
            <a:r>
              <a:rPr lang="zh-CN" altLang="en-US" dirty="0">
                <a:latin typeface="宋体" panose="02010600030101010101" pitchFamily="2" charset="-122"/>
                <a:ea typeface="宋体" panose="02010600030101010101" pitchFamily="2" charset="-122"/>
              </a:rPr>
              <a:t>式中符号意义与含水率试验相同。</a:t>
            </a:r>
            <a:endParaRPr lang="zh-CN" altLang="en-US" dirty="0"/>
          </a:p>
        </p:txBody>
      </p:sp>
      <p:sp>
        <p:nvSpPr>
          <p:cNvPr id="7" name="矩形 6"/>
          <p:cNvSpPr/>
          <p:nvPr/>
        </p:nvSpPr>
        <p:spPr>
          <a:xfrm>
            <a:off x="1430456" y="3642564"/>
            <a:ext cx="10506619" cy="2266133"/>
          </a:xfrm>
          <a:prstGeom prst="rect">
            <a:avLst/>
          </a:prstGeom>
        </p:spPr>
        <p:txBody>
          <a:bodyPr wrap="square">
            <a:spAutoFit/>
          </a:bodyPr>
          <a:lstStyle/>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2</a:t>
            </a:r>
            <a:r>
              <a:rPr lang="zh-CN" altLang="en-US" sz="1600" dirty="0">
                <a:latin typeface="宋体" panose="02010600030101010101" pitchFamily="2" charset="-122"/>
                <a:ea typeface="宋体" panose="02010600030101010101" pitchFamily="2" charset="-122"/>
              </a:rPr>
              <a:t>）以含水率为横坐标，圆锥下沉深度为纵坐标，在双对数坐标纸上绘制关系</a:t>
            </a:r>
            <a:r>
              <a:rPr lang="zh-CN" altLang="en-US" sz="1600" dirty="0" smtClean="0">
                <a:latin typeface="宋体" panose="02010600030101010101" pitchFamily="2" charset="-122"/>
                <a:ea typeface="宋体" panose="02010600030101010101" pitchFamily="2" charset="-122"/>
              </a:rPr>
              <a:t>曲线</a:t>
            </a:r>
            <a:r>
              <a:rPr lang="zh-CN" altLang="en-US" sz="1600" dirty="0">
                <a:latin typeface="宋体" panose="02010600030101010101" pitchFamily="2" charset="-122"/>
                <a:ea typeface="宋体" panose="02010600030101010101" pitchFamily="2" charset="-122"/>
              </a:rPr>
              <a:t>，三点连一直线。当三点不在一直线上，可通过高含水率的一点与另两点连成两</a:t>
            </a:r>
            <a:r>
              <a:rPr lang="zh-CN" altLang="en-US" sz="1600" dirty="0" smtClean="0">
                <a:latin typeface="宋体" panose="02010600030101010101" pitchFamily="2" charset="-122"/>
                <a:ea typeface="宋体" panose="02010600030101010101" pitchFamily="2" charset="-122"/>
              </a:rPr>
              <a:t>条直线</a:t>
            </a:r>
            <a:r>
              <a:rPr lang="zh-CN" altLang="en-US" sz="1600" dirty="0">
                <a:latin typeface="宋体" panose="02010600030101010101" pitchFamily="2" charset="-122"/>
                <a:ea typeface="宋体" panose="02010600030101010101" pitchFamily="2" charset="-122"/>
              </a:rPr>
              <a:t>，在圆锥下沉深度为</a:t>
            </a:r>
            <a:r>
              <a:rPr lang="en-US" altLang="zh-CN" sz="1600" dirty="0">
                <a:latin typeface="TimesNewRomanPSMT"/>
                <a:ea typeface="宋体" panose="02010600030101010101" pitchFamily="2" charset="-122"/>
              </a:rPr>
              <a:t>2mm </a:t>
            </a:r>
            <a:r>
              <a:rPr lang="zh-CN" altLang="en-US" sz="1600" dirty="0">
                <a:latin typeface="宋体" panose="02010600030101010101" pitchFamily="2" charset="-122"/>
                <a:ea typeface="宋体" panose="02010600030101010101" pitchFamily="2" charset="-122"/>
              </a:rPr>
              <a:t>处查得相应的含水率。当两个含水率的差值 </a:t>
            </a:r>
            <a:r>
              <a:rPr lang="zh-CN" altLang="en-US" sz="1600" dirty="0">
                <a:latin typeface="FZSSJW--GB1-0"/>
                <a:ea typeface="宋体" panose="02010600030101010101" pitchFamily="2" charset="-122"/>
              </a:rPr>
              <a:t>≥ </a:t>
            </a:r>
            <a:r>
              <a:rPr lang="en-US" altLang="zh-CN" sz="1600" dirty="0">
                <a:latin typeface="TimesNewRomanPSMT"/>
                <a:ea typeface="宋体" panose="02010600030101010101" pitchFamily="2" charset="-122"/>
              </a:rPr>
              <a:t>2% </a:t>
            </a:r>
            <a:r>
              <a:rPr lang="zh-CN" altLang="en-US" sz="1600" dirty="0">
                <a:latin typeface="宋体" panose="02010600030101010101" pitchFamily="2" charset="-122"/>
                <a:ea typeface="宋体" panose="02010600030101010101" pitchFamily="2" charset="-122"/>
              </a:rPr>
              <a:t>时</a:t>
            </a:r>
            <a:r>
              <a:rPr lang="zh-CN" altLang="en-US" sz="1600" dirty="0" smtClean="0">
                <a:latin typeface="宋体" panose="02010600030101010101" pitchFamily="2" charset="-122"/>
                <a:ea typeface="宋体" panose="02010600030101010101" pitchFamily="2" charset="-122"/>
              </a:rPr>
              <a:t>，应</a:t>
            </a:r>
            <a:r>
              <a:rPr lang="zh-CN" altLang="en-US" sz="1600" dirty="0">
                <a:latin typeface="宋体" panose="02010600030101010101" pitchFamily="2" charset="-122"/>
                <a:ea typeface="宋体" panose="02010600030101010101" pitchFamily="2" charset="-122"/>
              </a:rPr>
              <a:t>重做试验。当两个含水率的差值</a:t>
            </a:r>
            <a:r>
              <a:rPr lang="en-US" altLang="zh-CN" sz="1600" dirty="0">
                <a:latin typeface="SymbolMT"/>
                <a:ea typeface="宋体" panose="02010600030101010101" pitchFamily="2" charset="-122"/>
              </a:rPr>
              <a:t>&lt; </a:t>
            </a:r>
            <a:r>
              <a:rPr lang="en-US" altLang="zh-CN" sz="1600" dirty="0">
                <a:latin typeface="TimesNewRomanPSMT"/>
                <a:ea typeface="宋体" panose="02010600030101010101" pitchFamily="2" charset="-122"/>
              </a:rPr>
              <a:t>2% </a:t>
            </a:r>
            <a:r>
              <a:rPr lang="zh-CN" altLang="en-US" sz="1600" dirty="0">
                <a:latin typeface="宋体" panose="02010600030101010101" pitchFamily="2" charset="-122"/>
                <a:ea typeface="宋体" panose="02010600030101010101" pitchFamily="2" charset="-122"/>
              </a:rPr>
              <a:t>时，用这两</a:t>
            </a:r>
            <a:r>
              <a:rPr lang="zh-CN" altLang="en-US" sz="1600" dirty="0" smtClean="0">
                <a:latin typeface="宋体" panose="02010600030101010101" pitchFamily="2" charset="-122"/>
                <a:ea typeface="宋体" panose="02010600030101010101" pitchFamily="2" charset="-122"/>
              </a:rPr>
              <a:t>个水</a:t>
            </a:r>
            <a:r>
              <a:rPr lang="zh-CN" altLang="en-US" sz="1600" dirty="0">
                <a:latin typeface="宋体" panose="02010600030101010101" pitchFamily="2" charset="-122"/>
                <a:ea typeface="宋体" panose="02010600030101010101" pitchFamily="2" charset="-122"/>
              </a:rPr>
              <a:t>率的平均值与高含水率的</a:t>
            </a:r>
            <a:r>
              <a:rPr lang="zh-CN" altLang="en-US" sz="1600" dirty="0" smtClean="0">
                <a:latin typeface="宋体" panose="02010600030101010101" pitchFamily="2" charset="-122"/>
                <a:ea typeface="宋体" panose="02010600030101010101" pitchFamily="2" charset="-122"/>
              </a:rPr>
              <a:t>点连</a:t>
            </a:r>
            <a:r>
              <a:rPr lang="zh-CN" altLang="en-US" sz="1600" dirty="0">
                <a:latin typeface="宋体" panose="02010600030101010101" pitchFamily="2" charset="-122"/>
                <a:ea typeface="宋体" panose="02010600030101010101" pitchFamily="2" charset="-122"/>
              </a:rPr>
              <a:t>成一条</a:t>
            </a:r>
            <a:r>
              <a:rPr lang="zh-CN" altLang="en-US" sz="1600" dirty="0" smtClean="0">
                <a:latin typeface="宋体" panose="02010600030101010101" pitchFamily="2" charset="-122"/>
                <a:ea typeface="宋体" panose="02010600030101010101" pitchFamily="2" charset="-122"/>
              </a:rPr>
              <a:t>直线</a:t>
            </a:r>
            <a:endParaRPr lang="en-US" altLang="zh-CN" sz="1600" dirty="0" smtClean="0">
              <a:latin typeface="宋体" panose="02010600030101010101" pitchFamily="2" charset="-122"/>
              <a:ea typeface="宋体" panose="02010600030101010101" pitchFamily="2" charset="-122"/>
            </a:endParaRPr>
          </a:p>
          <a:p>
            <a:pPr>
              <a:lnSpc>
                <a:spcPct val="150000"/>
              </a:lnSpc>
            </a:pPr>
            <a:r>
              <a:rPr lang="zh-CN" altLang="en-US" sz="1600" dirty="0" smtClean="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3</a:t>
            </a:r>
            <a:r>
              <a:rPr lang="zh-CN" altLang="en-US" sz="1600" dirty="0">
                <a:latin typeface="宋体" panose="02010600030101010101" pitchFamily="2" charset="-122"/>
                <a:ea typeface="宋体" panose="02010600030101010101" pitchFamily="2" charset="-122"/>
              </a:rPr>
              <a:t>）在圆锥下沉深度与含水率的关系图上，查得下沉深度为</a:t>
            </a:r>
            <a:r>
              <a:rPr lang="en-US" altLang="zh-CN" sz="1600" dirty="0">
                <a:latin typeface="TimesNewRomanPSMT"/>
                <a:ea typeface="宋体" panose="02010600030101010101" pitchFamily="2" charset="-122"/>
              </a:rPr>
              <a:t>17mm </a:t>
            </a:r>
            <a:r>
              <a:rPr lang="zh-CN" altLang="en-US" sz="1600" dirty="0">
                <a:latin typeface="宋体" panose="02010600030101010101" pitchFamily="2" charset="-122"/>
                <a:ea typeface="宋体" panose="02010600030101010101" pitchFamily="2" charset="-122"/>
              </a:rPr>
              <a:t>所对应的含水</a:t>
            </a:r>
            <a:r>
              <a:rPr lang="zh-CN" altLang="en-US" sz="1600" dirty="0" smtClean="0">
                <a:latin typeface="宋体" panose="02010600030101010101" pitchFamily="2" charset="-122"/>
                <a:ea typeface="宋体" panose="02010600030101010101" pitchFamily="2" charset="-122"/>
              </a:rPr>
              <a:t>率为</a:t>
            </a:r>
            <a:r>
              <a:rPr lang="zh-CN" altLang="en-US" sz="1600" dirty="0">
                <a:latin typeface="宋体" panose="02010600030101010101" pitchFamily="2" charset="-122"/>
                <a:ea typeface="宋体" panose="02010600030101010101" pitchFamily="2" charset="-122"/>
              </a:rPr>
              <a:t>液限；查得下沉深度为</a:t>
            </a:r>
            <a:r>
              <a:rPr lang="en-US" altLang="zh-CN" sz="1600" dirty="0">
                <a:latin typeface="TimesNewRomanPSMT"/>
                <a:ea typeface="宋体" panose="02010600030101010101" pitchFamily="2" charset="-122"/>
              </a:rPr>
              <a:t>2mm </a:t>
            </a:r>
            <a:r>
              <a:rPr lang="zh-CN" altLang="en-US" sz="1600" dirty="0">
                <a:latin typeface="宋体" panose="02010600030101010101" pitchFamily="2" charset="-122"/>
                <a:ea typeface="宋体" panose="02010600030101010101" pitchFamily="2" charset="-122"/>
              </a:rPr>
              <a:t>所对应的含水率为塑限。</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249299" y="389672"/>
            <a:ext cx="11820781" cy="725606"/>
            <a:chOff x="464024" y="434454"/>
            <a:chExt cx="1225771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11264622" cy="646331"/>
            </a:xfrm>
            <a:prstGeom prst="rect">
              <a:avLst/>
            </a:prstGeom>
          </p:spPr>
          <p:txBody>
            <a:bodyPr wrap="none">
              <a:spAutoFit/>
            </a:bodyPr>
            <a:lstStyle/>
            <a:p>
              <a:pPr lvl="0">
                <a:tabLst>
                  <a:tab pos="2222500" algn="l"/>
                  <a:tab pos="3667125" algn="l"/>
                </a:tabLst>
              </a:pPr>
              <a:r>
                <a:rPr lang="zh-CN" altLang="en-US" sz="3600" dirty="0">
                  <a:solidFill>
                    <a:prstClr val="black"/>
                  </a:solidFill>
                </a:rPr>
                <a:t>操作训练四界限含水率试验（液限、塑限联合测定法）</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58247" y="1067946"/>
            <a:ext cx="4896787" cy="5187217"/>
          </a:xfrm>
          <a:prstGeom prst="rect">
            <a:avLst/>
          </a:prstGeom>
        </p:spPr>
      </p:pic>
      <p:sp>
        <p:nvSpPr>
          <p:cNvPr id="9" name="矩形 8"/>
          <p:cNvSpPr/>
          <p:nvPr/>
        </p:nvSpPr>
        <p:spPr>
          <a:xfrm>
            <a:off x="3854863" y="6325171"/>
            <a:ext cx="3185487" cy="369332"/>
          </a:xfrm>
          <a:prstGeom prst="rect">
            <a:avLst/>
          </a:prstGeom>
        </p:spPr>
        <p:txBody>
          <a:bodyPr wrap="none">
            <a:spAutoFit/>
          </a:bodyPr>
          <a:lstStyle/>
          <a:p>
            <a:r>
              <a:rPr lang="zh-CN" altLang="en-US" dirty="0">
                <a:solidFill>
                  <a:srgbClr val="0070C0"/>
                </a:solidFill>
                <a:latin typeface="FZHTJW--GB1-0"/>
              </a:rPr>
              <a:t>圆锥下沉深度与含水率关系图</a:t>
            </a:r>
            <a:endParaRPr lang="zh-CN" altLang="en-US" dirty="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249299" y="389672"/>
            <a:ext cx="11820781" cy="725606"/>
            <a:chOff x="464024" y="434454"/>
            <a:chExt cx="1225771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11264622" cy="646331"/>
            </a:xfrm>
            <a:prstGeom prst="rect">
              <a:avLst/>
            </a:prstGeom>
          </p:spPr>
          <p:txBody>
            <a:bodyPr wrap="none">
              <a:spAutoFit/>
            </a:bodyPr>
            <a:lstStyle/>
            <a:p>
              <a:pPr lvl="0">
                <a:tabLst>
                  <a:tab pos="2222500" algn="l"/>
                  <a:tab pos="3667125" algn="l"/>
                </a:tabLst>
              </a:pPr>
              <a:r>
                <a:rPr lang="zh-CN" altLang="en-US" sz="3600" dirty="0">
                  <a:solidFill>
                    <a:prstClr val="black"/>
                  </a:solidFill>
                </a:rPr>
                <a:t>操作训练四界限含水率试验（液限、塑限联合测定法）</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9" name="矩形 28"/>
          <p:cNvSpPr/>
          <p:nvPr/>
        </p:nvSpPr>
        <p:spPr>
          <a:xfrm>
            <a:off x="672653" y="1443052"/>
            <a:ext cx="2339102" cy="461665"/>
          </a:xfrm>
          <a:prstGeom prst="rect">
            <a:avLst/>
          </a:prstGeom>
        </p:spPr>
        <p:txBody>
          <a:bodyPr wrap="none">
            <a:spAutoFit/>
          </a:bodyPr>
          <a:lstStyle/>
          <a:p>
            <a:r>
              <a:rPr lang="zh-CN" altLang="en-US" sz="2400" b="1" dirty="0" smtClean="0">
                <a:solidFill>
                  <a:srgbClr val="0070C0"/>
                </a:solidFill>
              </a:rPr>
              <a:t>（七）试验记录</a:t>
            </a:r>
            <a:endParaRPr lang="zh-CN" altLang="en-US" sz="2400" b="1" dirty="0">
              <a:solidFill>
                <a:srgbClr val="0070C0"/>
              </a:solidFill>
            </a:endParaRPr>
          </a:p>
        </p:txBody>
      </p:sp>
      <p:graphicFrame>
        <p:nvGraphicFramePr>
          <p:cNvPr id="9" name="表格 8"/>
          <p:cNvGraphicFramePr>
            <a:graphicFrameLocks noGrp="1"/>
          </p:cNvGraphicFramePr>
          <p:nvPr/>
        </p:nvGraphicFramePr>
        <p:xfrm>
          <a:off x="609600" y="2460567"/>
          <a:ext cx="10972801" cy="3213004"/>
        </p:xfrm>
        <a:graphic>
          <a:graphicData uri="http://schemas.openxmlformats.org/drawingml/2006/table">
            <a:tbl>
              <a:tblPr/>
              <a:tblGrid>
                <a:gridCol w="733496"/>
                <a:gridCol w="1000222"/>
                <a:gridCol w="829814"/>
                <a:gridCol w="997752"/>
                <a:gridCol w="1000222"/>
                <a:gridCol w="1007630"/>
                <a:gridCol w="1076781"/>
                <a:gridCol w="1086661"/>
                <a:gridCol w="1086661"/>
                <a:gridCol w="1076781"/>
                <a:gridCol w="1076781"/>
              </a:tblGrid>
              <a:tr h="500915">
                <a:tc gridSpan="11">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液限、塑限联合试验记录表</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zh-CN" altLang="en-US" sz="900" b="0" i="0" u="none" strike="noStrike" dirty="0">
                          <a:solidFill>
                            <a:srgbClr val="000000"/>
                          </a:solidFill>
                          <a:effectLst/>
                          <a:latin typeface="宋体" panose="02010600030101010101" pitchFamily="2" charset="-122"/>
                          <a:ea typeface="宋体" panose="02010600030101010101" pitchFamily="2" charset="-122"/>
                        </a:rPr>
                        <a:t>工程名称                                                                                                                         试验者         </a:t>
                      </a:r>
                      <a:br>
                        <a:rPr lang="zh-CN" altLang="en-US" sz="900" b="0" i="0" u="none" strike="noStrike" dirty="0">
                          <a:solidFill>
                            <a:srgbClr val="000000"/>
                          </a:solidFill>
                          <a:effectLst/>
                          <a:latin typeface="宋体" panose="02010600030101010101" pitchFamily="2" charset="-122"/>
                          <a:ea typeface="宋体" panose="02010600030101010101" pitchFamily="2" charset="-122"/>
                        </a:rPr>
                      </a:br>
                      <a:r>
                        <a:rPr lang="zh-CN" altLang="en-US" sz="900" b="0" i="0" u="none" strike="noStrike" dirty="0">
                          <a:solidFill>
                            <a:srgbClr val="000000"/>
                          </a:solidFill>
                          <a:effectLst/>
                          <a:latin typeface="宋体" panose="02010600030101010101" pitchFamily="2" charset="-122"/>
                          <a:ea typeface="宋体" panose="02010600030101010101" pitchFamily="2" charset="-122"/>
                        </a:rPr>
                        <a:t> 试样编号          </a:t>
                      </a:r>
                      <a:r>
                        <a:rPr lang="en-US" altLang="zh-CN" sz="900" b="0" i="0" u="none" strike="noStrike" dirty="0">
                          <a:solidFill>
                            <a:srgbClr val="000000"/>
                          </a:solidFill>
                          <a:effectLst/>
                          <a:latin typeface="宋体" panose="02010600030101010101" pitchFamily="2" charset="-122"/>
                          <a:ea typeface="宋体" panose="02010600030101010101" pitchFamily="2" charset="-122"/>
                        </a:rPr>
                        <a:t>_                                                                                                              </a:t>
                      </a:r>
                      <a:r>
                        <a:rPr lang="zh-CN" altLang="en-US" sz="900" b="0" i="0" u="none" strike="noStrike" dirty="0">
                          <a:solidFill>
                            <a:srgbClr val="000000"/>
                          </a:solidFill>
                          <a:effectLst/>
                          <a:latin typeface="宋体" panose="02010600030101010101" pitchFamily="2" charset="-122"/>
                          <a:ea typeface="宋体" panose="02010600030101010101" pitchFamily="2" charset="-122"/>
                        </a:rPr>
                        <a:t>计算者         </a:t>
                      </a:r>
                      <a:br>
                        <a:rPr lang="zh-CN" altLang="en-US" sz="900" b="0" i="0" u="none" strike="noStrike" dirty="0">
                          <a:solidFill>
                            <a:srgbClr val="000000"/>
                          </a:solidFill>
                          <a:effectLst/>
                          <a:latin typeface="宋体" panose="02010600030101010101" pitchFamily="2" charset="-122"/>
                          <a:ea typeface="宋体" panose="02010600030101010101" pitchFamily="2" charset="-122"/>
                        </a:rPr>
                      </a:br>
                      <a:r>
                        <a:rPr lang="zh-CN" altLang="en-US" sz="900" b="0" i="0" u="none" strike="noStrike" dirty="0">
                          <a:solidFill>
                            <a:srgbClr val="000000"/>
                          </a:solidFill>
                          <a:effectLst/>
                          <a:latin typeface="宋体" panose="02010600030101010101" pitchFamily="2" charset="-122"/>
                          <a:ea typeface="宋体" panose="02010600030101010101" pitchFamily="2" charset="-122"/>
                        </a:rPr>
                        <a:t> 试验日期                                                          </a:t>
                      </a:r>
                      <a:r>
                        <a:rPr lang="en-US" altLang="zh-CN" sz="900" b="0" i="0" u="none" strike="noStrike" dirty="0">
                          <a:solidFill>
                            <a:srgbClr val="000000"/>
                          </a:solidFill>
                          <a:effectLst/>
                          <a:latin typeface="宋体" panose="02010600030101010101" pitchFamily="2" charset="-122"/>
                          <a:ea typeface="宋体" panose="02010600030101010101" pitchFamily="2" charset="-122"/>
                        </a:rPr>
                        <a:t>_                                                              </a:t>
                      </a:r>
                      <a:r>
                        <a:rPr lang="zh-CN" altLang="en-US" sz="900" b="0" i="0" u="none" strike="noStrike" dirty="0">
                          <a:solidFill>
                            <a:srgbClr val="000000"/>
                          </a:solidFill>
                          <a:effectLst/>
                          <a:latin typeface="宋体" panose="02010600030101010101" pitchFamily="2" charset="-122"/>
                          <a:ea typeface="宋体" panose="02010600030101010101" pitchFamily="2" charset="-122"/>
                        </a:rPr>
                        <a:t>校核者          </a:t>
                      </a:r>
                      <a:endParaRPr lang="zh-CN" altLang="en-US" sz="9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hMerge="1">
                  <a:tcPr/>
                </a:tc>
                <a:tc hMerge="1">
                  <a:tcPr/>
                </a:tc>
                <a:tc hMerge="1">
                  <a:tcPr/>
                </a:tc>
                <a:tc hMerge="1">
                  <a:tcPr/>
                </a:tc>
                <a:tc hMerge="1">
                  <a:tcPr/>
                </a:tc>
              </a:tr>
              <a:tr h="1499616">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试样</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zh-CN" altLang="en-US" sz="1800" b="0" i="0" u="none" strike="noStrike" dirty="0">
                          <a:solidFill>
                            <a:srgbClr val="000000"/>
                          </a:solidFill>
                          <a:effectLst/>
                          <a:latin typeface="宋体" panose="02010600030101010101" pitchFamily="2" charset="-122"/>
                          <a:ea typeface="宋体" panose="02010600030101010101" pitchFamily="2" charset="-122"/>
                        </a:rPr>
                        <a:t>编号</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圆锥</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zh-CN" altLang="en-US" sz="1800" b="0" i="0" u="none" strike="noStrike" dirty="0">
                          <a:solidFill>
                            <a:srgbClr val="000000"/>
                          </a:solidFill>
                          <a:effectLst/>
                          <a:latin typeface="宋体" panose="02010600030101010101" pitchFamily="2" charset="-122"/>
                          <a:ea typeface="宋体" panose="02010600030101010101" pitchFamily="2" charset="-122"/>
                        </a:rPr>
                        <a:t>下沉</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zh-CN" altLang="en-US" sz="1800" b="0" i="0" u="none" strike="noStrike" dirty="0">
                          <a:solidFill>
                            <a:srgbClr val="000000"/>
                          </a:solidFill>
                          <a:effectLst/>
                          <a:latin typeface="宋体" panose="02010600030101010101" pitchFamily="2" charset="-122"/>
                          <a:ea typeface="宋体" panose="02010600030101010101" pitchFamily="2" charset="-122"/>
                        </a:rPr>
                        <a:t>深度</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en-US" altLang="zh-CN" sz="1800" b="0" i="0" u="none" strike="noStrike" dirty="0">
                          <a:solidFill>
                            <a:srgbClr val="000000"/>
                          </a:solidFill>
                          <a:effectLst/>
                          <a:latin typeface="宋体" panose="02010600030101010101" pitchFamily="2" charset="-122"/>
                          <a:ea typeface="宋体" panose="02010600030101010101" pitchFamily="2" charset="-122"/>
                        </a:rPr>
                        <a:t>( mm)</a:t>
                      </a:r>
                      <a:endParaRPr lang="en-US" altLang="zh-CN"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盒号</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盒质量</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en-US" sz="1800" b="0" i="0" u="none" strike="noStrike" dirty="0">
                          <a:solidFill>
                            <a:srgbClr val="000000"/>
                          </a:solidFill>
                          <a:effectLst/>
                          <a:latin typeface="宋体" panose="02010600030101010101" pitchFamily="2" charset="-122"/>
                          <a:ea typeface="宋体" panose="02010600030101010101" pitchFamily="2" charset="-122"/>
                        </a:rPr>
                        <a:t>m</a:t>
                      </a:r>
                      <a:r>
                        <a:rPr lang="en-US" sz="1800" b="0" i="0" u="none" strike="noStrike" baseline="-25000" dirty="0">
                          <a:solidFill>
                            <a:srgbClr val="000000"/>
                          </a:solidFill>
                          <a:effectLst/>
                          <a:latin typeface="宋体" panose="02010600030101010101" pitchFamily="2" charset="-122"/>
                          <a:ea typeface="宋体" panose="02010600030101010101" pitchFamily="2" charset="-122"/>
                        </a:rPr>
                        <a:t>0</a:t>
                      </a:r>
                      <a:r>
                        <a:rPr lang="en-US" sz="1800" b="0" i="0" u="none" strike="noStrike" dirty="0">
                          <a:solidFill>
                            <a:srgbClr val="000000"/>
                          </a:solidFill>
                          <a:effectLst/>
                          <a:latin typeface="宋体" panose="02010600030101010101" pitchFamily="2" charset="-122"/>
                          <a:ea typeface="宋体" panose="02010600030101010101" pitchFamily="2" charset="-122"/>
                        </a:rPr>
                        <a:t>(g)</a:t>
                      </a:r>
                      <a:endParaRPr lang="en-US"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盒加</a:t>
                      </a:r>
                      <a:r>
                        <a:rPr lang="en-US" altLang="zh-CN" sz="1800" b="0" i="0" u="none" strike="noStrike" dirty="0">
                          <a:solidFill>
                            <a:srgbClr val="000000"/>
                          </a:solidFill>
                          <a:effectLst/>
                          <a:latin typeface="宋体" panose="02010600030101010101" pitchFamily="2" charset="-122"/>
                          <a:ea typeface="宋体" panose="02010600030101010101" pitchFamily="2" charset="-122"/>
                        </a:rPr>
                        <a:t>.</a:t>
                      </a:r>
                      <a:br>
                        <a:rPr lang="en-US" altLang="zh-CN" sz="1800" b="0" i="0" u="none" strike="noStrike" dirty="0">
                          <a:solidFill>
                            <a:srgbClr val="000000"/>
                          </a:solidFill>
                          <a:effectLst/>
                          <a:latin typeface="宋体" panose="02010600030101010101" pitchFamily="2" charset="-122"/>
                          <a:ea typeface="宋体" panose="02010600030101010101" pitchFamily="2" charset="-122"/>
                        </a:rPr>
                      </a:br>
                      <a:r>
                        <a:rPr lang="zh-CN" altLang="en-US" sz="1800" b="0" i="0" u="none" strike="noStrike" dirty="0">
                          <a:solidFill>
                            <a:srgbClr val="000000"/>
                          </a:solidFill>
                          <a:effectLst/>
                          <a:latin typeface="宋体" panose="02010600030101010101" pitchFamily="2" charset="-122"/>
                          <a:ea typeface="宋体" panose="02010600030101010101" pitchFamily="2" charset="-122"/>
                        </a:rPr>
                        <a:t>湿土</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zh-CN" altLang="en-US" sz="1800" b="0" i="0" u="none" strike="noStrike" dirty="0">
                          <a:solidFill>
                            <a:srgbClr val="000000"/>
                          </a:solidFill>
                          <a:effectLst/>
                          <a:latin typeface="宋体" panose="02010600030101010101" pitchFamily="2" charset="-122"/>
                          <a:ea typeface="宋体" panose="02010600030101010101" pitchFamily="2" charset="-122"/>
                        </a:rPr>
                        <a:t>质量</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en-US" altLang="zh-CN" sz="1800" b="0" i="0" u="none" strike="noStrike" dirty="0">
                          <a:solidFill>
                            <a:srgbClr val="000000"/>
                          </a:solidFill>
                          <a:effectLst/>
                          <a:latin typeface="宋体" panose="02010600030101010101" pitchFamily="2" charset="-122"/>
                          <a:ea typeface="宋体" panose="02010600030101010101" pitchFamily="2" charset="-122"/>
                        </a:rPr>
                        <a:t>m</a:t>
                      </a:r>
                      <a:r>
                        <a:rPr lang="en-US" altLang="zh-CN" sz="1800" b="0" i="0" u="none" strike="noStrike" baseline="-25000" dirty="0">
                          <a:solidFill>
                            <a:srgbClr val="000000"/>
                          </a:solidFill>
                          <a:effectLst/>
                          <a:latin typeface="宋体" panose="02010600030101010101" pitchFamily="2" charset="-122"/>
                          <a:ea typeface="宋体" panose="02010600030101010101" pitchFamily="2" charset="-122"/>
                        </a:rPr>
                        <a:t>1</a:t>
                      </a:r>
                      <a:r>
                        <a:rPr lang="en-US" altLang="zh-CN" sz="1800" b="0" i="0" u="none" strike="noStrike" dirty="0">
                          <a:solidFill>
                            <a:srgbClr val="000000"/>
                          </a:solidFill>
                          <a:effectLst/>
                          <a:latin typeface="宋体" panose="02010600030101010101" pitchFamily="2" charset="-122"/>
                          <a:ea typeface="宋体" panose="02010600030101010101" pitchFamily="2" charset="-122"/>
                        </a:rPr>
                        <a:t>(g)</a:t>
                      </a:r>
                      <a:endParaRPr lang="en-US" altLang="zh-CN"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盒加</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zh-CN" altLang="en-US" sz="1800" b="0" i="0" u="none" strike="noStrike" dirty="0">
                          <a:solidFill>
                            <a:srgbClr val="000000"/>
                          </a:solidFill>
                          <a:effectLst/>
                          <a:latin typeface="宋体" panose="02010600030101010101" pitchFamily="2" charset="-122"/>
                          <a:ea typeface="宋体" panose="02010600030101010101" pitchFamily="2" charset="-122"/>
                        </a:rPr>
                        <a:t>干土</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zh-CN" altLang="en-US" sz="1800" b="0" i="0" u="none" strike="noStrike" dirty="0">
                          <a:solidFill>
                            <a:srgbClr val="000000"/>
                          </a:solidFill>
                          <a:effectLst/>
                          <a:latin typeface="宋体" panose="02010600030101010101" pitchFamily="2" charset="-122"/>
                          <a:ea typeface="宋体" panose="02010600030101010101" pitchFamily="2" charset="-122"/>
                        </a:rPr>
                        <a:t>质量</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en-US" altLang="zh-CN" sz="1800" b="0" i="0" u="none" strike="noStrike" dirty="0">
                          <a:solidFill>
                            <a:srgbClr val="000000"/>
                          </a:solidFill>
                          <a:effectLst/>
                          <a:latin typeface="宋体" panose="02010600030101010101" pitchFamily="2" charset="-122"/>
                          <a:ea typeface="宋体" panose="02010600030101010101" pitchFamily="2" charset="-122"/>
                        </a:rPr>
                        <a:t>m</a:t>
                      </a:r>
                      <a:r>
                        <a:rPr lang="en-US" altLang="zh-CN" sz="1800" b="0" i="0" u="none" strike="noStrike" baseline="-25000" dirty="0">
                          <a:solidFill>
                            <a:srgbClr val="000000"/>
                          </a:solidFill>
                          <a:effectLst/>
                          <a:latin typeface="宋体" panose="02010600030101010101" pitchFamily="2" charset="-122"/>
                          <a:ea typeface="宋体" panose="02010600030101010101" pitchFamily="2" charset="-122"/>
                        </a:rPr>
                        <a:t>2</a:t>
                      </a:r>
                      <a:r>
                        <a:rPr lang="en-US" altLang="zh-CN" sz="1800" b="0" i="0" u="none" strike="noStrike" dirty="0">
                          <a:solidFill>
                            <a:srgbClr val="000000"/>
                          </a:solidFill>
                          <a:effectLst/>
                          <a:latin typeface="宋体" panose="02010600030101010101" pitchFamily="2" charset="-122"/>
                          <a:ea typeface="宋体" panose="02010600030101010101" pitchFamily="2" charset="-122"/>
                        </a:rPr>
                        <a:t>(g)</a:t>
                      </a:r>
                      <a:endParaRPr lang="en-US" altLang="zh-CN"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水质量</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sz="1800" b="0" i="0" u="none" strike="noStrike">
                          <a:solidFill>
                            <a:srgbClr val="000000"/>
                          </a:solidFill>
                          <a:effectLst/>
                          <a:latin typeface="宋体" panose="02010600030101010101" pitchFamily="2" charset="-122"/>
                          <a:ea typeface="宋体" panose="02010600030101010101" pitchFamily="2" charset="-122"/>
                        </a:rPr>
                        <a:t>m</a:t>
                      </a:r>
                      <a:r>
                        <a:rPr lang="el-GR" sz="1800" b="0" i="0" u="none" strike="noStrike" baseline="-25000">
                          <a:solidFill>
                            <a:srgbClr val="000000"/>
                          </a:solidFill>
                          <a:effectLst/>
                          <a:latin typeface="宋体" panose="02010600030101010101" pitchFamily="2" charset="-122"/>
                          <a:ea typeface="宋体" panose="02010600030101010101" pitchFamily="2" charset="-122"/>
                        </a:rPr>
                        <a:t>ω</a:t>
                      </a:r>
                      <a:r>
                        <a:rPr lang="el-GR" sz="1800" b="0" i="0" u="none" strike="noStrike">
                          <a:solidFill>
                            <a:srgbClr val="000000"/>
                          </a:solidFill>
                          <a:effectLst/>
                          <a:latin typeface="宋体" panose="02010600030101010101" pitchFamily="2" charset="-122"/>
                          <a:ea typeface="宋体" panose="02010600030101010101" pitchFamily="2" charset="-122"/>
                        </a:rPr>
                        <a:t>(</a:t>
                      </a:r>
                      <a:r>
                        <a:rPr lang="en-US" sz="1800" b="0" i="0" u="none" strike="noStrike">
                          <a:solidFill>
                            <a:srgbClr val="000000"/>
                          </a:solidFill>
                          <a:effectLst/>
                          <a:latin typeface="宋体" panose="02010600030101010101" pitchFamily="2" charset="-122"/>
                          <a:ea typeface="宋体" panose="02010600030101010101" pitchFamily="2" charset="-122"/>
                        </a:rPr>
                        <a:t>g)</a:t>
                      </a:r>
                      <a:endParaRPr 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干土</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zh-CN" altLang="en-US" sz="1800" b="0" i="0" u="none" strike="noStrike">
                          <a:solidFill>
                            <a:srgbClr val="000000"/>
                          </a:solidFill>
                          <a:effectLst/>
                          <a:latin typeface="宋体" panose="02010600030101010101" pitchFamily="2" charset="-122"/>
                          <a:ea typeface="宋体" panose="02010600030101010101" pitchFamily="2" charset="-122"/>
                        </a:rPr>
                        <a:t>质量</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sz="1800" b="0" i="0" u="none" strike="noStrike">
                          <a:solidFill>
                            <a:srgbClr val="000000"/>
                          </a:solidFill>
                          <a:effectLst/>
                          <a:latin typeface="宋体" panose="02010600030101010101" pitchFamily="2" charset="-122"/>
                          <a:ea typeface="宋体" panose="02010600030101010101" pitchFamily="2" charset="-122"/>
                        </a:rPr>
                        <a:t>m</a:t>
                      </a:r>
                      <a:r>
                        <a:rPr lang="en-US" sz="1800" b="0" i="0" u="none" strike="noStrike" baseline="-25000">
                          <a:solidFill>
                            <a:srgbClr val="000000"/>
                          </a:solidFill>
                          <a:effectLst/>
                          <a:latin typeface="宋体" panose="02010600030101010101" pitchFamily="2" charset="-122"/>
                          <a:ea typeface="宋体" panose="02010600030101010101" pitchFamily="2" charset="-122"/>
                        </a:rPr>
                        <a:t>s</a:t>
                      </a:r>
                      <a:r>
                        <a:rPr lang="en-US" sz="1800" b="0" i="0" u="none" strike="noStrike">
                          <a:solidFill>
                            <a:srgbClr val="000000"/>
                          </a:solidFill>
                          <a:effectLst/>
                          <a:latin typeface="宋体" panose="02010600030101010101" pitchFamily="2" charset="-122"/>
                          <a:ea typeface="宋体" panose="02010600030101010101" pitchFamily="2" charset="-122"/>
                        </a:rPr>
                        <a:t>(g)</a:t>
                      </a:r>
                      <a:endParaRPr 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含水率</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sz="1800" b="0" i="0" u="none" strike="noStrike">
                          <a:solidFill>
                            <a:srgbClr val="000000"/>
                          </a:solidFill>
                          <a:effectLst/>
                          <a:latin typeface="宋体" panose="02010600030101010101" pitchFamily="2" charset="-122"/>
                          <a:ea typeface="宋体" panose="02010600030101010101" pitchFamily="2" charset="-122"/>
                        </a:rPr>
                        <a:t>w(%)</a:t>
                      </a:r>
                      <a:endParaRPr 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液限</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sz="1800" b="0" i="0" u="none" strike="noStrike">
                          <a:solidFill>
                            <a:srgbClr val="000000"/>
                          </a:solidFill>
                          <a:effectLst/>
                          <a:latin typeface="宋体" panose="02010600030101010101" pitchFamily="2" charset="-122"/>
                          <a:ea typeface="宋体" panose="02010600030101010101" pitchFamily="2" charset="-122"/>
                        </a:rPr>
                        <a:t>W</a:t>
                      </a:r>
                      <a:r>
                        <a:rPr lang="en-US" sz="1800" b="0" i="0" u="none" strike="noStrike" baseline="-25000">
                          <a:solidFill>
                            <a:srgbClr val="000000"/>
                          </a:solidFill>
                          <a:effectLst/>
                          <a:latin typeface="宋体" panose="02010600030101010101" pitchFamily="2" charset="-122"/>
                          <a:ea typeface="宋体" panose="02010600030101010101" pitchFamily="2" charset="-122"/>
                        </a:rPr>
                        <a:t>L</a:t>
                      </a:r>
                      <a:r>
                        <a:rPr lang="en-US" sz="1800" b="0" i="0" u="none" strike="noStrike">
                          <a:solidFill>
                            <a:srgbClr val="000000"/>
                          </a:solidFill>
                          <a:effectLst/>
                          <a:latin typeface="宋体" panose="02010600030101010101" pitchFamily="2" charset="-122"/>
                          <a:ea typeface="宋体" panose="02010600030101010101" pitchFamily="2" charset="-122"/>
                        </a:rPr>
                        <a:t> (%)</a:t>
                      </a:r>
                      <a:endParaRPr 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塑限</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sz="1800" b="0" i="0" u="none" strike="noStrike">
                          <a:solidFill>
                            <a:srgbClr val="000000"/>
                          </a:solidFill>
                          <a:effectLst/>
                          <a:latin typeface="宋体" panose="02010600030101010101" pitchFamily="2" charset="-122"/>
                          <a:ea typeface="宋体" panose="02010600030101010101" pitchFamily="2" charset="-122"/>
                        </a:rPr>
                        <a:t>w</a:t>
                      </a:r>
                      <a:r>
                        <a:rPr lang="en-US" sz="1800" b="0" i="0" u="none" strike="noStrike" baseline="-25000">
                          <a:solidFill>
                            <a:srgbClr val="000000"/>
                          </a:solidFill>
                          <a:effectLst/>
                          <a:latin typeface="宋体" panose="02010600030101010101" pitchFamily="2" charset="-122"/>
                          <a:ea typeface="宋体" panose="02010600030101010101" pitchFamily="2" charset="-122"/>
                        </a:rPr>
                        <a:t>p </a:t>
                      </a:r>
                      <a:r>
                        <a:rPr lang="en-US" sz="1800" b="0" i="0" u="none" strike="noStrike">
                          <a:solidFill>
                            <a:srgbClr val="000000"/>
                          </a:solidFill>
                          <a:effectLst/>
                          <a:latin typeface="宋体" panose="02010600030101010101" pitchFamily="2" charset="-122"/>
                          <a:ea typeface="宋体" panose="02010600030101010101" pitchFamily="2" charset="-122"/>
                        </a:rPr>
                        <a:t>(%)</a:t>
                      </a:r>
                      <a:endParaRPr 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9564">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1</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6978">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2</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632">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3</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7414" marR="7414" marT="741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dirty="0"/>
                <a:t>操作训练五　击实试验</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3" name="矩形 22"/>
          <p:cNvSpPr/>
          <p:nvPr/>
        </p:nvSpPr>
        <p:spPr>
          <a:xfrm>
            <a:off x="1278846" y="1319999"/>
            <a:ext cx="1991251" cy="400110"/>
          </a:xfrm>
          <a:prstGeom prst="rect">
            <a:avLst/>
          </a:prstGeom>
        </p:spPr>
        <p:txBody>
          <a:bodyPr wrap="none">
            <a:spAutoFit/>
          </a:bodyPr>
          <a:lstStyle/>
          <a:p>
            <a:r>
              <a:rPr lang="zh-CN" altLang="en-US" sz="2000" b="1" dirty="0" smtClean="0">
                <a:solidFill>
                  <a:srgbClr val="0070C0"/>
                </a:solidFill>
              </a:rPr>
              <a:t>（一）试验目的</a:t>
            </a:r>
            <a:endParaRPr lang="zh-CN" altLang="en-US" sz="2000" b="1" dirty="0">
              <a:solidFill>
                <a:srgbClr val="0070C0"/>
              </a:solidFill>
            </a:endParaRPr>
          </a:p>
        </p:txBody>
      </p:sp>
      <p:sp>
        <p:nvSpPr>
          <p:cNvPr id="24" name="矩形 23"/>
          <p:cNvSpPr/>
          <p:nvPr/>
        </p:nvSpPr>
        <p:spPr>
          <a:xfrm>
            <a:off x="1364776" y="1801504"/>
            <a:ext cx="10304060" cy="419474"/>
          </a:xfrm>
          <a:prstGeom prst="rect">
            <a:avLst/>
          </a:prstGeom>
        </p:spPr>
        <p:txBody>
          <a:bodyPr wrap="square">
            <a:spAutoFit/>
          </a:bodyPr>
          <a:lstStyle/>
          <a:p>
            <a:pPr>
              <a:lnSpc>
                <a:spcPct val="150000"/>
              </a:lnSpc>
            </a:pPr>
            <a:r>
              <a:rPr lang="zh-CN" altLang="en-US" sz="1600" dirty="0"/>
              <a:t>在击实方法下测定土的最大干密度和最优含水率，是控制路堤、土坝和填土</a:t>
            </a:r>
            <a:r>
              <a:rPr lang="zh-CN" altLang="en-US" sz="1600" dirty="0" smtClean="0"/>
              <a:t>地基等</a:t>
            </a:r>
            <a:r>
              <a:rPr lang="zh-CN" altLang="en-US" sz="1600" dirty="0"/>
              <a:t>密实度的重要指标。</a:t>
            </a:r>
            <a:endParaRPr lang="zh-CN" altLang="en-US" sz="1600" dirty="0"/>
          </a:p>
        </p:txBody>
      </p:sp>
      <p:sp>
        <p:nvSpPr>
          <p:cNvPr id="26" name="矩形 25"/>
          <p:cNvSpPr/>
          <p:nvPr/>
        </p:nvSpPr>
        <p:spPr>
          <a:xfrm>
            <a:off x="1364776" y="2268799"/>
            <a:ext cx="1991251" cy="400110"/>
          </a:xfrm>
          <a:prstGeom prst="rect">
            <a:avLst/>
          </a:prstGeom>
        </p:spPr>
        <p:txBody>
          <a:bodyPr wrap="none">
            <a:spAutoFit/>
          </a:bodyPr>
          <a:lstStyle/>
          <a:p>
            <a:r>
              <a:rPr lang="zh-CN" altLang="en-US" sz="2000" b="1" dirty="0">
                <a:solidFill>
                  <a:srgbClr val="0070C0"/>
                </a:solidFill>
              </a:rPr>
              <a:t>（二）试验原理</a:t>
            </a:r>
            <a:endParaRPr lang="zh-CN" altLang="en-US" sz="2000" b="1" dirty="0">
              <a:solidFill>
                <a:srgbClr val="0070C0"/>
              </a:solidFill>
            </a:endParaRPr>
          </a:p>
        </p:txBody>
      </p:sp>
      <p:sp>
        <p:nvSpPr>
          <p:cNvPr id="28" name="矩形 27"/>
          <p:cNvSpPr/>
          <p:nvPr/>
        </p:nvSpPr>
        <p:spPr>
          <a:xfrm>
            <a:off x="1732148" y="2568843"/>
            <a:ext cx="10167582" cy="1573636"/>
          </a:xfrm>
          <a:prstGeom prst="rect">
            <a:avLst/>
          </a:prstGeom>
        </p:spPr>
        <p:txBody>
          <a:bodyPr wrap="square">
            <a:spAutoFit/>
          </a:bodyPr>
          <a:lstStyle/>
          <a:p>
            <a:pPr>
              <a:lnSpc>
                <a:spcPct val="150000"/>
              </a:lnSpc>
            </a:pPr>
            <a:r>
              <a:rPr lang="zh-CN" altLang="en-US" dirty="0" smtClean="0">
                <a:latin typeface="宋体" panose="02010600030101010101" pitchFamily="2" charset="-122"/>
                <a:ea typeface="宋体" panose="02010600030101010101" pitchFamily="2" charset="-122"/>
              </a:rPr>
              <a:t>    </a:t>
            </a:r>
            <a:r>
              <a:rPr lang="zh-CN" altLang="en-US" sz="1600" dirty="0"/>
              <a:t>土的压实程度与含水率、压实功能和压实方法有密切的关系。当压实功能和压实</a:t>
            </a:r>
            <a:endParaRPr lang="zh-CN" altLang="en-US" sz="1600" dirty="0"/>
          </a:p>
          <a:p>
            <a:pPr>
              <a:lnSpc>
                <a:spcPct val="150000"/>
              </a:lnSpc>
            </a:pPr>
            <a:r>
              <a:rPr lang="zh-CN" altLang="en-US" sz="1600" dirty="0"/>
              <a:t>方法不变时，土的干密度随含水率增加而增加，当干密度达到某一最大值后，含水率</a:t>
            </a:r>
            <a:endParaRPr lang="zh-CN" altLang="en-US" sz="1600" dirty="0"/>
          </a:p>
          <a:p>
            <a:pPr>
              <a:lnSpc>
                <a:spcPct val="150000"/>
              </a:lnSpc>
            </a:pPr>
            <a:r>
              <a:rPr lang="zh-CN" altLang="en-US" sz="1600" dirty="0"/>
              <a:t>继续增加反而使干密度减小，能使土达到最大密度的含水率，称为最优含水率</a:t>
            </a:r>
            <a:r>
              <a:rPr lang="en-US" altLang="zh-CN" sz="1600" dirty="0"/>
              <a:t>wop</a:t>
            </a:r>
            <a:r>
              <a:rPr lang="zh-CN" altLang="en-US" sz="1600" dirty="0"/>
              <a:t>，与</a:t>
            </a:r>
            <a:endParaRPr lang="zh-CN" altLang="en-US" sz="1600" dirty="0"/>
          </a:p>
          <a:p>
            <a:pPr>
              <a:lnSpc>
                <a:spcPct val="150000"/>
              </a:lnSpc>
            </a:pPr>
            <a:r>
              <a:rPr lang="zh-CN" altLang="en-US" sz="1600" dirty="0"/>
              <a:t>其相应的干密度称为最大干密度</a:t>
            </a:r>
            <a:r>
              <a:rPr lang="en-US" altLang="zh-CN" sz="1600" dirty="0" err="1"/>
              <a:t>ρdmax</a:t>
            </a:r>
            <a:r>
              <a:rPr lang="zh-CN" altLang="en-US" sz="1600" dirty="0"/>
              <a:t>。</a:t>
            </a:r>
            <a:endParaRPr lang="zh-CN" altLang="en-US" sz="1600" dirty="0"/>
          </a:p>
        </p:txBody>
      </p:sp>
      <p:sp>
        <p:nvSpPr>
          <p:cNvPr id="29" name="矩形 28"/>
          <p:cNvSpPr/>
          <p:nvPr/>
        </p:nvSpPr>
        <p:spPr>
          <a:xfrm>
            <a:off x="1261807" y="4235933"/>
            <a:ext cx="1991251" cy="400110"/>
          </a:xfrm>
          <a:prstGeom prst="rect">
            <a:avLst/>
          </a:prstGeom>
        </p:spPr>
        <p:txBody>
          <a:bodyPr wrap="none">
            <a:spAutoFit/>
          </a:bodyPr>
          <a:lstStyle/>
          <a:p>
            <a:r>
              <a:rPr lang="zh-CN" altLang="en-US" sz="2000" b="1" dirty="0">
                <a:solidFill>
                  <a:srgbClr val="0070C0"/>
                </a:solidFill>
              </a:rPr>
              <a:t>（三）仪器设备</a:t>
            </a:r>
            <a:endParaRPr lang="zh-CN" altLang="en-US" sz="2000" b="1" dirty="0">
              <a:solidFill>
                <a:srgbClr val="0070C0"/>
              </a:solidFill>
            </a:endParaRPr>
          </a:p>
        </p:txBody>
      </p:sp>
      <p:sp>
        <p:nvSpPr>
          <p:cNvPr id="31" name="矩形 30"/>
          <p:cNvSpPr/>
          <p:nvPr/>
        </p:nvSpPr>
        <p:spPr>
          <a:xfrm>
            <a:off x="1610436" y="4636043"/>
            <a:ext cx="10058400" cy="1942968"/>
          </a:xfrm>
          <a:prstGeom prst="rect">
            <a:avLst/>
          </a:prstGeom>
        </p:spPr>
        <p:txBody>
          <a:bodyPr wrap="square">
            <a:spAutoFit/>
          </a:bodyPr>
          <a:lstStyle/>
          <a:p>
            <a:pPr>
              <a:lnSpc>
                <a:spcPct val="150000"/>
              </a:lnSpc>
            </a:pPr>
            <a:r>
              <a:rPr lang="zh-CN" altLang="en-US" dirty="0" smtClean="0">
                <a:latin typeface="宋体" panose="02010600030101010101" pitchFamily="2" charset="-122"/>
                <a:ea typeface="宋体" panose="02010600030101010101" pitchFamily="2" charset="-122"/>
              </a:rPr>
              <a:t>（</a:t>
            </a:r>
            <a:r>
              <a:rPr lang="en-US" altLang="zh-CN" sz="1600" dirty="0"/>
              <a:t>1</a:t>
            </a:r>
            <a:r>
              <a:rPr lang="zh-CN" altLang="en-US" sz="1600" dirty="0"/>
              <a:t>）击实仪（图</a:t>
            </a:r>
            <a:r>
              <a:rPr lang="en-US" altLang="zh-CN" sz="1600" dirty="0"/>
              <a:t>2 - 27</a:t>
            </a:r>
            <a:r>
              <a:rPr lang="zh-CN" altLang="en-US" sz="1600" dirty="0"/>
              <a:t>）： 锤质量</a:t>
            </a:r>
            <a:r>
              <a:rPr lang="en-US" altLang="zh-CN" sz="1600" dirty="0"/>
              <a:t>2.5 kg</a:t>
            </a:r>
            <a:r>
              <a:rPr lang="zh-CN" altLang="en-US" sz="1600" dirty="0"/>
              <a:t>，筒高</a:t>
            </a:r>
            <a:r>
              <a:rPr lang="en-US" altLang="zh-CN" sz="1600" dirty="0"/>
              <a:t>116mm</a:t>
            </a:r>
            <a:r>
              <a:rPr lang="zh-CN" altLang="en-US" sz="1600" dirty="0"/>
              <a:t>，体积</a:t>
            </a:r>
            <a:r>
              <a:rPr lang="en-US" altLang="zh-CN" sz="1600" dirty="0"/>
              <a:t>947.4 cm3</a:t>
            </a:r>
            <a:r>
              <a:rPr lang="zh-CN" altLang="en-US" sz="1600" dirty="0"/>
              <a:t>。</a:t>
            </a:r>
            <a:endParaRPr lang="zh-CN" altLang="en-US" sz="1600" dirty="0"/>
          </a:p>
          <a:p>
            <a:pPr>
              <a:lnSpc>
                <a:spcPct val="150000"/>
              </a:lnSpc>
            </a:pPr>
            <a:r>
              <a:rPr lang="zh-CN" altLang="en-US" sz="1600" dirty="0"/>
              <a:t>（</a:t>
            </a:r>
            <a:r>
              <a:rPr lang="en-US" altLang="zh-CN" sz="1600" dirty="0"/>
              <a:t>2</a:t>
            </a:r>
            <a:r>
              <a:rPr lang="zh-CN" altLang="en-US" sz="1600" dirty="0"/>
              <a:t>）天平：称量</a:t>
            </a:r>
            <a:r>
              <a:rPr lang="en-US" altLang="zh-CN" sz="1600" dirty="0"/>
              <a:t>200g</a:t>
            </a:r>
            <a:r>
              <a:rPr lang="zh-CN" altLang="en-US" sz="1600" dirty="0"/>
              <a:t>，分度值</a:t>
            </a:r>
            <a:r>
              <a:rPr lang="en-US" altLang="zh-CN" sz="1600" dirty="0"/>
              <a:t>0.01g</a:t>
            </a:r>
            <a:r>
              <a:rPr lang="zh-CN" altLang="en-US" sz="1600" dirty="0"/>
              <a:t>。</a:t>
            </a:r>
            <a:endParaRPr lang="zh-CN" altLang="en-US" sz="1600" dirty="0"/>
          </a:p>
          <a:p>
            <a:pPr>
              <a:lnSpc>
                <a:spcPct val="150000"/>
              </a:lnSpc>
            </a:pPr>
            <a:r>
              <a:rPr lang="zh-CN" altLang="en-US" sz="1600" dirty="0"/>
              <a:t>（</a:t>
            </a:r>
            <a:r>
              <a:rPr lang="en-US" altLang="zh-CN" sz="1600" dirty="0"/>
              <a:t>3</a:t>
            </a:r>
            <a:r>
              <a:rPr lang="zh-CN" altLang="en-US" sz="1600" dirty="0"/>
              <a:t>）台秤：称量</a:t>
            </a:r>
            <a:r>
              <a:rPr lang="en-US" altLang="zh-CN" sz="1600" dirty="0"/>
              <a:t>10 kg</a:t>
            </a:r>
            <a:r>
              <a:rPr lang="zh-CN" altLang="en-US" sz="1600" dirty="0"/>
              <a:t>，分度值</a:t>
            </a:r>
            <a:r>
              <a:rPr lang="en-US" altLang="zh-CN" sz="1600" dirty="0"/>
              <a:t>5g</a:t>
            </a:r>
            <a:r>
              <a:rPr lang="zh-CN" altLang="en-US" sz="1600" dirty="0"/>
              <a:t>。</a:t>
            </a:r>
            <a:endParaRPr lang="zh-CN" altLang="en-US" sz="1600" dirty="0"/>
          </a:p>
          <a:p>
            <a:pPr>
              <a:lnSpc>
                <a:spcPct val="150000"/>
              </a:lnSpc>
            </a:pPr>
            <a:r>
              <a:rPr lang="zh-CN" altLang="en-US" sz="1600" dirty="0"/>
              <a:t>（</a:t>
            </a:r>
            <a:r>
              <a:rPr lang="en-US" altLang="zh-CN" sz="1600" dirty="0"/>
              <a:t>4</a:t>
            </a:r>
            <a:r>
              <a:rPr lang="zh-CN" altLang="en-US" sz="1600" dirty="0"/>
              <a:t>）筛：孔径</a:t>
            </a:r>
            <a:r>
              <a:rPr lang="en-US" altLang="zh-CN" sz="1600" dirty="0"/>
              <a:t>5mm</a:t>
            </a:r>
            <a:r>
              <a:rPr lang="zh-CN" altLang="en-US" sz="1600" dirty="0"/>
              <a:t>。</a:t>
            </a:r>
            <a:endParaRPr lang="zh-CN" altLang="en-US" sz="1600" dirty="0"/>
          </a:p>
          <a:p>
            <a:pPr>
              <a:lnSpc>
                <a:spcPct val="150000"/>
              </a:lnSpc>
            </a:pPr>
            <a:r>
              <a:rPr lang="zh-CN" altLang="en-US" sz="1600" dirty="0"/>
              <a:t>（</a:t>
            </a:r>
            <a:r>
              <a:rPr lang="en-US" altLang="zh-CN" sz="1600" dirty="0"/>
              <a:t>5</a:t>
            </a:r>
            <a:r>
              <a:rPr lang="zh-CN" altLang="en-US" sz="1600" dirty="0"/>
              <a:t>）其他：喷水设备、碾土器、盛土器、推土器、刮土刀等。</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dirty="0"/>
                <a:t>操作训练五　击实试验</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3" name="矩形 22"/>
          <p:cNvSpPr/>
          <p:nvPr/>
        </p:nvSpPr>
        <p:spPr>
          <a:xfrm>
            <a:off x="1351129" y="1162317"/>
            <a:ext cx="1991251" cy="400110"/>
          </a:xfrm>
          <a:prstGeom prst="rect">
            <a:avLst/>
          </a:prstGeom>
        </p:spPr>
        <p:txBody>
          <a:bodyPr wrap="none">
            <a:spAutoFit/>
          </a:bodyPr>
          <a:lstStyle/>
          <a:p>
            <a:r>
              <a:rPr lang="zh-CN" altLang="en-US" sz="2000" b="1" dirty="0" smtClean="0">
                <a:solidFill>
                  <a:srgbClr val="0070C0"/>
                </a:solidFill>
              </a:rPr>
              <a:t>（四）操作步骤</a:t>
            </a:r>
            <a:endParaRPr lang="zh-CN" altLang="en-US" sz="2000" b="1" dirty="0">
              <a:solidFill>
                <a:srgbClr val="0070C0"/>
              </a:solidFill>
            </a:endParaRPr>
          </a:p>
        </p:txBody>
      </p:sp>
      <p:sp>
        <p:nvSpPr>
          <p:cNvPr id="25" name="矩形 24"/>
          <p:cNvSpPr/>
          <p:nvPr/>
        </p:nvSpPr>
        <p:spPr>
          <a:xfrm>
            <a:off x="1373874" y="1385600"/>
            <a:ext cx="10331355" cy="1158138"/>
          </a:xfrm>
          <a:prstGeom prst="rect">
            <a:avLst/>
          </a:prstGeom>
        </p:spPr>
        <p:txBody>
          <a:bodyPr wrap="square">
            <a:spAutoFit/>
          </a:bodyPr>
          <a:lstStyle/>
          <a:p>
            <a:pPr>
              <a:lnSpc>
                <a:spcPct val="150000"/>
              </a:lnSpc>
            </a:pPr>
            <a:r>
              <a:rPr lang="zh-CN" altLang="en-US" sz="1600" dirty="0" smtClean="0"/>
              <a:t>（</a:t>
            </a:r>
            <a:r>
              <a:rPr lang="en-US" altLang="zh-CN" sz="1600" dirty="0"/>
              <a:t>1</a:t>
            </a:r>
            <a:r>
              <a:rPr lang="zh-CN" altLang="en-US" sz="1600" dirty="0"/>
              <a:t>）制备土样：取代表性风干土样，放</a:t>
            </a:r>
            <a:r>
              <a:rPr lang="zh-CN" altLang="en-US" sz="1600" dirty="0" smtClean="0"/>
              <a:t>在橡皮</a:t>
            </a:r>
            <a:r>
              <a:rPr lang="zh-CN" altLang="en-US" sz="1600" dirty="0"/>
              <a:t>板上用木碾碾散，过</a:t>
            </a:r>
            <a:r>
              <a:rPr lang="en-US" altLang="zh-CN" sz="1600" dirty="0"/>
              <a:t>5mm </a:t>
            </a:r>
            <a:r>
              <a:rPr lang="zh-CN" altLang="en-US" sz="1600" dirty="0"/>
              <a:t>筛，土样量</a:t>
            </a:r>
            <a:r>
              <a:rPr lang="zh-CN" altLang="en-US" sz="1600" dirty="0" smtClean="0"/>
              <a:t>不少于</a:t>
            </a:r>
            <a:r>
              <a:rPr lang="en-US" altLang="zh-CN" sz="1600" dirty="0"/>
              <a:t>20kg</a:t>
            </a:r>
            <a:r>
              <a:rPr lang="zh-CN" altLang="en-US" sz="1600" dirty="0"/>
              <a:t>。</a:t>
            </a:r>
            <a:endParaRPr lang="zh-CN" altLang="en-US" sz="1600" dirty="0"/>
          </a:p>
          <a:p>
            <a:pPr>
              <a:lnSpc>
                <a:spcPct val="150000"/>
              </a:lnSpc>
            </a:pPr>
            <a:r>
              <a:rPr lang="zh-CN" altLang="en-US" sz="1600" dirty="0"/>
              <a:t>（</a:t>
            </a:r>
            <a:r>
              <a:rPr lang="en-US" altLang="zh-CN" sz="1600" dirty="0"/>
              <a:t>2</a:t>
            </a:r>
            <a:r>
              <a:rPr lang="zh-CN" altLang="en-US" sz="1600" dirty="0"/>
              <a:t>）加水拌和：预定</a:t>
            </a:r>
            <a:r>
              <a:rPr lang="en-US" altLang="zh-CN" sz="1600" dirty="0"/>
              <a:t>5 </a:t>
            </a:r>
            <a:r>
              <a:rPr lang="zh-CN" altLang="en-US" sz="1600" dirty="0"/>
              <a:t>个不同含水量，</a:t>
            </a:r>
            <a:r>
              <a:rPr lang="zh-CN" altLang="en-US" sz="1600" dirty="0" smtClean="0"/>
              <a:t>依次</a:t>
            </a:r>
            <a:r>
              <a:rPr lang="zh-CN" altLang="en-US" sz="1600" dirty="0"/>
              <a:t>相差</a:t>
            </a:r>
            <a:r>
              <a:rPr lang="en-US" altLang="zh-CN" sz="1600" dirty="0"/>
              <a:t>2%</a:t>
            </a:r>
            <a:r>
              <a:rPr lang="zh-CN" altLang="en-US" sz="1600" dirty="0"/>
              <a:t>，其中有两个大于和两个小于最优含水量。</a:t>
            </a:r>
            <a:endParaRPr lang="zh-CN" altLang="en-US" sz="1600" dirty="0"/>
          </a:p>
          <a:p>
            <a:pPr>
              <a:lnSpc>
                <a:spcPct val="150000"/>
              </a:lnSpc>
            </a:pPr>
            <a:r>
              <a:rPr lang="zh-CN" altLang="en-US" sz="1600" dirty="0" smtClean="0"/>
              <a:t>              所</a:t>
            </a:r>
            <a:r>
              <a:rPr lang="zh-CN" altLang="en-US" sz="1600" dirty="0"/>
              <a:t>需加水量按下式计算：</a:t>
            </a:r>
            <a:endParaRPr lang="zh-CN" altLang="en-US" sz="1600" dirty="0"/>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781366" y="2409711"/>
            <a:ext cx="2629267" cy="762106"/>
          </a:xfrm>
          <a:prstGeom prst="rect">
            <a:avLst/>
          </a:prstGeom>
        </p:spPr>
      </p:pic>
      <p:sp>
        <p:nvSpPr>
          <p:cNvPr id="5" name="矩形 4"/>
          <p:cNvSpPr/>
          <p:nvPr/>
        </p:nvSpPr>
        <p:spPr>
          <a:xfrm>
            <a:off x="1546167" y="2341970"/>
            <a:ext cx="10474037" cy="2266133"/>
          </a:xfrm>
          <a:prstGeom prst="rect">
            <a:avLst/>
          </a:prstGeom>
        </p:spPr>
        <p:txBody>
          <a:bodyPr wrap="square">
            <a:spAutoFit/>
          </a:bodyPr>
          <a:lstStyle/>
          <a:p>
            <a:pPr>
              <a:lnSpc>
                <a:spcPct val="150000"/>
              </a:lnSpc>
            </a:pPr>
            <a:r>
              <a:rPr lang="zh-CN" altLang="en-US" sz="1600" dirty="0"/>
              <a:t>式中： </a:t>
            </a:r>
            <a:r>
              <a:rPr lang="en-US" altLang="zh-CN" sz="1600" dirty="0"/>
              <a:t>mw——</a:t>
            </a:r>
            <a:r>
              <a:rPr lang="zh-CN" altLang="en-US" sz="1600" dirty="0"/>
              <a:t>所需加水质量，</a:t>
            </a:r>
            <a:r>
              <a:rPr lang="en-US" altLang="zh-CN" sz="1600" dirty="0"/>
              <a:t>g</a:t>
            </a:r>
            <a:r>
              <a:rPr lang="zh-CN" altLang="en-US" sz="1600" dirty="0"/>
              <a:t>；</a:t>
            </a:r>
            <a:endParaRPr lang="zh-CN" altLang="en-US" sz="1600" dirty="0"/>
          </a:p>
          <a:p>
            <a:pPr>
              <a:lnSpc>
                <a:spcPct val="150000"/>
              </a:lnSpc>
            </a:pPr>
            <a:r>
              <a:rPr lang="en-US" altLang="zh-CN" sz="1600" dirty="0"/>
              <a:t>       </a:t>
            </a:r>
            <a:r>
              <a:rPr lang="en-US" altLang="zh-CN" sz="1600" dirty="0" err="1"/>
              <a:t>mwo</a:t>
            </a:r>
            <a:r>
              <a:rPr lang="en-US" altLang="zh-CN" sz="1600" dirty="0"/>
              <a:t>——</a:t>
            </a:r>
            <a:r>
              <a:rPr lang="zh-CN" altLang="en-US" sz="1600" dirty="0"/>
              <a:t>风干含水率时土样的质量，</a:t>
            </a:r>
            <a:r>
              <a:rPr lang="en-US" altLang="zh-CN" sz="1600" dirty="0"/>
              <a:t>g</a:t>
            </a:r>
            <a:r>
              <a:rPr lang="zh-CN" altLang="en-US" sz="1600" dirty="0"/>
              <a:t>；</a:t>
            </a:r>
            <a:endParaRPr lang="zh-CN" altLang="en-US" sz="1600" dirty="0"/>
          </a:p>
          <a:p>
            <a:pPr>
              <a:lnSpc>
                <a:spcPct val="150000"/>
              </a:lnSpc>
            </a:pPr>
            <a:r>
              <a:rPr lang="en-US" altLang="zh-CN" sz="1600" dirty="0"/>
              <a:t>      wo——</a:t>
            </a:r>
            <a:r>
              <a:rPr lang="zh-CN" altLang="en-US" sz="1600" dirty="0"/>
              <a:t>土样的风干含水率，</a:t>
            </a:r>
            <a:r>
              <a:rPr lang="en-US" altLang="zh-CN" sz="1600" dirty="0"/>
              <a:t>%</a:t>
            </a:r>
            <a:r>
              <a:rPr lang="zh-CN" altLang="en-US" sz="1600" dirty="0"/>
              <a:t>；</a:t>
            </a:r>
            <a:endParaRPr lang="zh-CN" altLang="en-US" sz="1600" dirty="0"/>
          </a:p>
          <a:p>
            <a:pPr>
              <a:lnSpc>
                <a:spcPct val="150000"/>
              </a:lnSpc>
            </a:pPr>
            <a:r>
              <a:rPr lang="en-US" altLang="zh-CN" sz="1600" dirty="0"/>
              <a:t>      w——</a:t>
            </a:r>
            <a:r>
              <a:rPr lang="zh-CN" altLang="en-US" sz="1600" dirty="0"/>
              <a:t>预定达到的含水率，</a:t>
            </a:r>
            <a:r>
              <a:rPr lang="en-US" altLang="zh-CN" sz="1600" dirty="0"/>
              <a:t>%</a:t>
            </a:r>
            <a:r>
              <a:rPr lang="zh-CN" altLang="en-US" sz="1600" dirty="0"/>
              <a:t>。</a:t>
            </a:r>
            <a:endParaRPr lang="zh-CN" altLang="en-US" sz="1600" dirty="0"/>
          </a:p>
          <a:p>
            <a:pPr>
              <a:lnSpc>
                <a:spcPct val="150000"/>
              </a:lnSpc>
            </a:pPr>
            <a:r>
              <a:rPr lang="zh-CN" altLang="en-US" sz="1600" dirty="0"/>
              <a:t>    按预定含水率制备试样，每个试样取</a:t>
            </a:r>
            <a:r>
              <a:rPr lang="en-US" altLang="zh-CN" sz="1600" dirty="0"/>
              <a:t>2.5 kg</a:t>
            </a:r>
            <a:r>
              <a:rPr lang="zh-CN" altLang="en-US" sz="1600" dirty="0"/>
              <a:t>，平铺于不吸水的平板上，用喷水设备</a:t>
            </a:r>
            <a:endParaRPr lang="zh-CN" altLang="en-US" sz="1600" dirty="0"/>
          </a:p>
          <a:p>
            <a:pPr>
              <a:lnSpc>
                <a:spcPct val="150000"/>
              </a:lnSpc>
            </a:pPr>
            <a:r>
              <a:rPr lang="zh-CN" altLang="en-US" sz="1600" dirty="0"/>
              <a:t>向土样均匀喷洒预定的加水量，并均匀拌和。</a:t>
            </a:r>
            <a:endParaRPr lang="zh-CN" altLang="en-US" sz="1600" dirty="0"/>
          </a:p>
        </p:txBody>
      </p:sp>
      <p:sp>
        <p:nvSpPr>
          <p:cNvPr id="6" name="矩形 5"/>
          <p:cNvSpPr/>
          <p:nvPr/>
        </p:nvSpPr>
        <p:spPr>
          <a:xfrm>
            <a:off x="1546167" y="4508811"/>
            <a:ext cx="10590452" cy="1158138"/>
          </a:xfrm>
          <a:prstGeom prst="rect">
            <a:avLst/>
          </a:prstGeom>
        </p:spPr>
        <p:txBody>
          <a:bodyPr wrap="square">
            <a:spAutoFit/>
          </a:bodyPr>
          <a:lstStyle/>
          <a:p>
            <a:pPr>
              <a:lnSpc>
                <a:spcPct val="150000"/>
              </a:lnSpc>
            </a:pPr>
            <a:r>
              <a:rPr lang="zh-CN" altLang="en-US" sz="1600" dirty="0"/>
              <a:t>（</a:t>
            </a:r>
            <a:r>
              <a:rPr lang="en-US" altLang="zh-CN" sz="1600" dirty="0"/>
              <a:t>3</a:t>
            </a:r>
            <a:r>
              <a:rPr lang="zh-CN" altLang="en-US" sz="1600" dirty="0"/>
              <a:t>）分层击实：取制备好的试样</a:t>
            </a:r>
            <a:r>
              <a:rPr lang="en-US" altLang="zh-CN" sz="1600" dirty="0"/>
              <a:t>600 </a:t>
            </a:r>
            <a:r>
              <a:rPr lang="zh-CN" altLang="en-US" sz="1600" dirty="0"/>
              <a:t>～ </a:t>
            </a:r>
            <a:r>
              <a:rPr lang="en-US" altLang="zh-CN" sz="1600" dirty="0"/>
              <a:t>800 g</a:t>
            </a:r>
            <a:r>
              <a:rPr lang="zh-CN" altLang="en-US" sz="1600" dirty="0"/>
              <a:t>，倒入筒内，整平表面，击实</a:t>
            </a:r>
            <a:r>
              <a:rPr lang="en-US" altLang="zh-CN" sz="1600" dirty="0"/>
              <a:t>25 </a:t>
            </a:r>
            <a:r>
              <a:rPr lang="zh-CN" altLang="en-US" sz="1600" dirty="0"/>
              <a:t>次，每层击实后土样约为击实筒容积的</a:t>
            </a:r>
            <a:r>
              <a:rPr lang="en-US" altLang="zh-CN" sz="1600" dirty="0"/>
              <a:t>1/3</a:t>
            </a:r>
            <a:r>
              <a:rPr lang="zh-CN" altLang="en-US" sz="1600" dirty="0"/>
              <a:t>。击实时，击锤应自由落下，锤迹须均匀分布于土面。重复上述步骤，进行第二、三层的击实。击实后试样略高出击实筒（不得大于</a:t>
            </a:r>
            <a:r>
              <a:rPr lang="en-US" altLang="zh-CN" sz="1600" dirty="0"/>
              <a:t>6mm</a:t>
            </a:r>
            <a:r>
              <a:rPr lang="zh-CN" altLang="en-US" sz="1600" dirty="0"/>
              <a:t>）。</a:t>
            </a:r>
            <a:endParaRPr lang="zh-CN" altLang="en-US" sz="1600" dirty="0"/>
          </a:p>
        </p:txBody>
      </p:sp>
      <p:sp>
        <p:nvSpPr>
          <p:cNvPr id="7" name="矩形 6"/>
          <p:cNvSpPr/>
          <p:nvPr/>
        </p:nvSpPr>
        <p:spPr>
          <a:xfrm>
            <a:off x="1546167" y="5466455"/>
            <a:ext cx="10407535" cy="1158138"/>
          </a:xfrm>
          <a:prstGeom prst="rect">
            <a:avLst/>
          </a:prstGeom>
        </p:spPr>
        <p:txBody>
          <a:bodyPr wrap="square">
            <a:spAutoFit/>
          </a:bodyPr>
          <a:lstStyle/>
          <a:p>
            <a:pPr>
              <a:lnSpc>
                <a:spcPct val="150000"/>
              </a:lnSpc>
            </a:pPr>
            <a:r>
              <a:rPr lang="zh-CN" altLang="en-US" sz="1600" dirty="0"/>
              <a:t>（</a:t>
            </a:r>
            <a:r>
              <a:rPr lang="en-US" altLang="zh-CN" sz="1600" dirty="0"/>
              <a:t>4</a:t>
            </a:r>
            <a:r>
              <a:rPr lang="zh-CN" altLang="en-US" sz="1600" dirty="0"/>
              <a:t>）称土质量：取下套环，齐筒顶细心削平试样，擦净筒外壁，称土质量，准确至</a:t>
            </a:r>
            <a:r>
              <a:rPr lang="en-US" altLang="zh-CN" sz="1600" dirty="0"/>
              <a:t>0.1 g</a:t>
            </a:r>
            <a:r>
              <a:rPr lang="zh-CN" altLang="en-US" sz="1600" dirty="0"/>
              <a:t>。</a:t>
            </a:r>
            <a:endParaRPr lang="zh-CN" altLang="en-US" sz="1600" dirty="0"/>
          </a:p>
          <a:p>
            <a:pPr>
              <a:lnSpc>
                <a:spcPct val="150000"/>
              </a:lnSpc>
            </a:pPr>
            <a:r>
              <a:rPr lang="zh-CN" altLang="en-US" sz="1600" dirty="0"/>
              <a:t>（</a:t>
            </a:r>
            <a:r>
              <a:rPr lang="en-US" altLang="zh-CN" sz="1600" dirty="0"/>
              <a:t>5</a:t>
            </a:r>
            <a:r>
              <a:rPr lang="zh-CN" altLang="en-US" sz="1600" dirty="0"/>
              <a:t>）测含水率：用推土器推出筒内试样，从试样中心处取</a:t>
            </a:r>
            <a:r>
              <a:rPr lang="en-US" altLang="zh-CN" sz="1600" dirty="0"/>
              <a:t>2 </a:t>
            </a:r>
            <a:r>
              <a:rPr lang="zh-CN" altLang="en-US" sz="1600" dirty="0"/>
              <a:t>个各</a:t>
            </a:r>
            <a:r>
              <a:rPr lang="en-US" altLang="zh-CN" sz="1600" dirty="0"/>
              <a:t>15 </a:t>
            </a:r>
            <a:r>
              <a:rPr lang="zh-CN" altLang="en-US" sz="1600" dirty="0"/>
              <a:t>～ </a:t>
            </a:r>
            <a:r>
              <a:rPr lang="en-US" altLang="zh-CN" sz="1600" dirty="0"/>
              <a:t>30 g </a:t>
            </a:r>
            <a:r>
              <a:rPr lang="zh-CN" altLang="en-US" sz="1600" dirty="0"/>
              <a:t>土测定含水率，平行差值不得超过</a:t>
            </a:r>
            <a:r>
              <a:rPr lang="en-US" altLang="zh-CN" sz="1600" dirty="0"/>
              <a:t>1%</a:t>
            </a:r>
            <a:r>
              <a:rPr lang="zh-CN" altLang="en-US" sz="1600" dirty="0"/>
              <a:t>。按（</a:t>
            </a:r>
            <a:r>
              <a:rPr lang="en-US" altLang="zh-CN" sz="1600" dirty="0"/>
              <a:t>2</a:t>
            </a:r>
            <a:r>
              <a:rPr lang="zh-CN" altLang="en-US" sz="1600" dirty="0"/>
              <a:t>）～（</a:t>
            </a:r>
            <a:r>
              <a:rPr lang="en-US" altLang="zh-CN" sz="1600" dirty="0"/>
              <a:t>4</a:t>
            </a:r>
            <a:r>
              <a:rPr lang="zh-CN" altLang="en-US" sz="1600" dirty="0"/>
              <a:t>）步骤进行其他不同含水率试样的击实试验。</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588010" y="1163955"/>
            <a:ext cx="11075035" cy="1014730"/>
          </a:xfrm>
          <a:prstGeom prst="rect">
            <a:avLst/>
          </a:prstGeom>
          <a:noFill/>
        </p:spPr>
        <p:txBody>
          <a:bodyPr wrap="square">
            <a:spAutoFit/>
          </a:bodyPr>
          <a:lstStyle/>
          <a:p>
            <a:pPr>
              <a:lnSpc>
                <a:spcPct val="150000"/>
              </a:lnSpc>
            </a:pPr>
            <a:r>
              <a:rPr lang="zh-CN" altLang="en-US" sz="2000" dirty="0"/>
              <a:t>某建筑物所在场地岩土工程详细勘察报告</a:t>
            </a:r>
            <a:r>
              <a:rPr lang="en-US" altLang="zh-CN" sz="2000" dirty="0"/>
              <a:t>C8 </a:t>
            </a:r>
            <a:r>
              <a:rPr lang="zh-CN" altLang="en-US" sz="2000" dirty="0"/>
              <a:t>号钻孔资料如</a:t>
            </a:r>
            <a:r>
              <a:rPr lang="zh-CN" altLang="en-US" sz="2000" dirty="0" smtClean="0"/>
              <a:t>表所</a:t>
            </a:r>
            <a:r>
              <a:rPr lang="zh-CN" altLang="en-US" sz="2000" dirty="0"/>
              <a:t>示。试根据该资料确定场地土类型、建筑场地类别，并根据建筑场地的类别判断</a:t>
            </a:r>
            <a:r>
              <a:rPr lang="zh-CN" altLang="en-US" sz="2000" dirty="0" smtClean="0"/>
              <a:t>为何</a:t>
            </a:r>
            <a:r>
              <a:rPr lang="zh-CN" altLang="en-US" sz="2000" dirty="0"/>
              <a:t>建筑地段</a:t>
            </a:r>
            <a:r>
              <a:rPr lang="zh-CN" altLang="en-US" sz="2000" dirty="0" smtClean="0"/>
              <a:t>。</a:t>
            </a:r>
            <a:endParaRPr lang="zh-CN" altLang="zh-CN" sz="2000" dirty="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3772186" cy="646331"/>
            </a:xfrm>
            <a:prstGeom prst="rect">
              <a:avLst/>
            </a:prstGeom>
          </p:spPr>
          <p:txBody>
            <a:bodyPr wrap="none">
              <a:spAutoFit/>
            </a:bodyPr>
            <a:lstStyle/>
            <a:p>
              <a:pPr>
                <a:spcAft>
                  <a:spcPts val="0"/>
                </a:spcAft>
                <a:tabLst>
                  <a:tab pos="2222500" algn="l"/>
                  <a:tab pos="3667125" algn="l"/>
                </a:tabLst>
              </a:pPr>
              <a:r>
                <a:rPr lang="en-US" altLang="zh-CN" sz="3600" dirty="0"/>
                <a:t>【</a:t>
              </a:r>
              <a:r>
                <a:rPr lang="zh-CN" altLang="en-US" sz="3600" dirty="0"/>
                <a:t>工程案例</a:t>
              </a:r>
              <a:r>
                <a:rPr lang="en-US" altLang="zh-CN" sz="3600" dirty="0"/>
                <a:t>2 - 1】</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8" name="图片 7"/>
          <p:cNvPicPr>
            <a:picLocks noChangeAspect="1"/>
          </p:cNvPicPr>
          <p:nvPr/>
        </p:nvPicPr>
        <p:blipFill>
          <a:blip r:embed="rId1"/>
          <a:stretch>
            <a:fillRect/>
          </a:stretch>
        </p:blipFill>
        <p:spPr>
          <a:xfrm>
            <a:off x="1633441" y="2824843"/>
            <a:ext cx="9065009" cy="3001149"/>
          </a:xfrm>
          <a:prstGeom prst="rect">
            <a:avLst/>
          </a:prstGeom>
        </p:spPr>
      </p:pic>
      <p:sp>
        <p:nvSpPr>
          <p:cNvPr id="9" name="矩形 8"/>
          <p:cNvSpPr/>
          <p:nvPr/>
        </p:nvSpPr>
        <p:spPr>
          <a:xfrm>
            <a:off x="5234439" y="2336271"/>
            <a:ext cx="1863011" cy="369332"/>
          </a:xfrm>
          <a:prstGeom prst="rect">
            <a:avLst/>
          </a:prstGeom>
        </p:spPr>
        <p:txBody>
          <a:bodyPr wrap="none">
            <a:spAutoFit/>
          </a:bodyPr>
          <a:lstStyle/>
          <a:p>
            <a:r>
              <a:rPr lang="zh-CN" altLang="en-US" dirty="0"/>
              <a:t>　</a:t>
            </a:r>
            <a:r>
              <a:rPr lang="en-US" altLang="zh-CN" dirty="0"/>
              <a:t>C8 </a:t>
            </a:r>
            <a:r>
              <a:rPr lang="zh-CN" altLang="en-US" dirty="0"/>
              <a:t>号钻孔资料</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4801314" cy="646331"/>
            </a:xfrm>
            <a:prstGeom prst="rect">
              <a:avLst/>
            </a:prstGeom>
          </p:spPr>
          <p:txBody>
            <a:bodyPr wrap="none">
              <a:spAutoFit/>
            </a:bodyPr>
            <a:lstStyle/>
            <a:p>
              <a:pPr lvl="0">
                <a:tabLst>
                  <a:tab pos="2222500" algn="l"/>
                  <a:tab pos="3667125" algn="l"/>
                </a:tabLst>
              </a:pPr>
              <a:r>
                <a:rPr lang="zh-CN" altLang="en-US" sz="3600" dirty="0">
                  <a:solidFill>
                    <a:prstClr val="black"/>
                  </a:solidFill>
                </a:rPr>
                <a:t>操作训练五　击实试验</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2" name="矩形 21"/>
          <p:cNvSpPr/>
          <p:nvPr/>
        </p:nvSpPr>
        <p:spPr>
          <a:xfrm>
            <a:off x="1114960" y="2880994"/>
            <a:ext cx="2249334" cy="400110"/>
          </a:xfrm>
          <a:prstGeom prst="rect">
            <a:avLst/>
          </a:prstGeom>
        </p:spPr>
        <p:txBody>
          <a:bodyPr wrap="none">
            <a:spAutoFit/>
          </a:bodyPr>
          <a:lstStyle/>
          <a:p>
            <a:r>
              <a:rPr lang="zh-CN" altLang="en-US" sz="2000" b="1" dirty="0">
                <a:solidFill>
                  <a:srgbClr val="0070C0"/>
                </a:solidFill>
              </a:rPr>
              <a:t>（</a:t>
            </a:r>
            <a:r>
              <a:rPr lang="zh-CN" altLang="en-US" sz="2000" b="1" dirty="0" smtClean="0">
                <a:solidFill>
                  <a:srgbClr val="0070C0"/>
                </a:solidFill>
              </a:rPr>
              <a:t>六）计算及制图</a:t>
            </a:r>
            <a:endParaRPr lang="zh-CN" altLang="en-US" sz="2000" b="1" dirty="0">
              <a:solidFill>
                <a:srgbClr val="0070C0"/>
              </a:solidFill>
            </a:endParaRPr>
          </a:p>
        </p:txBody>
      </p:sp>
      <p:sp>
        <p:nvSpPr>
          <p:cNvPr id="23" name="矩形 22"/>
          <p:cNvSpPr/>
          <p:nvPr/>
        </p:nvSpPr>
        <p:spPr>
          <a:xfrm>
            <a:off x="1114960" y="1127348"/>
            <a:ext cx="2507418" cy="400110"/>
          </a:xfrm>
          <a:prstGeom prst="rect">
            <a:avLst/>
          </a:prstGeom>
        </p:spPr>
        <p:txBody>
          <a:bodyPr wrap="none">
            <a:spAutoFit/>
          </a:bodyPr>
          <a:lstStyle/>
          <a:p>
            <a:r>
              <a:rPr lang="zh-CN" altLang="en-US" sz="2000" b="1" dirty="0" smtClean="0">
                <a:solidFill>
                  <a:srgbClr val="0070C0"/>
                </a:solidFill>
              </a:rPr>
              <a:t>（五）试验注意事项</a:t>
            </a:r>
            <a:endParaRPr lang="zh-CN" altLang="en-US" sz="2000" b="1" dirty="0">
              <a:solidFill>
                <a:srgbClr val="0070C0"/>
              </a:solidFill>
            </a:endParaRPr>
          </a:p>
        </p:txBody>
      </p:sp>
      <p:sp>
        <p:nvSpPr>
          <p:cNvPr id="4" name="矩形 3"/>
          <p:cNvSpPr/>
          <p:nvPr/>
        </p:nvSpPr>
        <p:spPr>
          <a:xfrm>
            <a:off x="1373874" y="1603632"/>
            <a:ext cx="10337084" cy="1158138"/>
          </a:xfrm>
          <a:prstGeom prst="rect">
            <a:avLst/>
          </a:prstGeom>
        </p:spPr>
        <p:txBody>
          <a:bodyPr wrap="square">
            <a:spAutoFit/>
          </a:bodyPr>
          <a:lstStyle/>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1</a:t>
            </a:r>
            <a:r>
              <a:rPr lang="zh-CN" altLang="en-US" sz="1600" dirty="0">
                <a:latin typeface="宋体" panose="02010600030101010101" pitchFamily="2" charset="-122"/>
                <a:ea typeface="宋体" panose="02010600030101010101" pitchFamily="2" charset="-122"/>
              </a:rPr>
              <a:t>）试验前，击实筒内壁要涂一层凡士林。</a:t>
            </a:r>
            <a:endParaRPr lang="zh-CN" altLang="en-US" sz="1600" dirty="0">
              <a:latin typeface="宋体" panose="02010600030101010101" pitchFamily="2" charset="-122"/>
              <a:ea typeface="宋体" panose="02010600030101010101" pitchFamily="2" charset="-122"/>
            </a:endParaRPr>
          </a:p>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2</a:t>
            </a:r>
            <a:r>
              <a:rPr lang="zh-CN" altLang="en-US" sz="1600" dirty="0">
                <a:latin typeface="宋体" panose="02010600030101010101" pitchFamily="2" charset="-122"/>
                <a:ea typeface="宋体" panose="02010600030101010101" pitchFamily="2" charset="-122"/>
              </a:rPr>
              <a:t>）击实一层后，用刮土刀把土样表面刨毛，使层与层之间压密，同理，其他两</a:t>
            </a:r>
            <a:r>
              <a:rPr lang="zh-CN" altLang="en-US" sz="1600" dirty="0" smtClean="0">
                <a:latin typeface="宋体" panose="02010600030101010101" pitchFamily="2" charset="-122"/>
                <a:ea typeface="宋体" panose="02010600030101010101" pitchFamily="2" charset="-122"/>
              </a:rPr>
              <a:t>层也</a:t>
            </a:r>
            <a:r>
              <a:rPr lang="zh-CN" altLang="en-US" sz="1600" dirty="0">
                <a:latin typeface="宋体" panose="02010600030101010101" pitchFamily="2" charset="-122"/>
                <a:ea typeface="宋体" panose="02010600030101010101" pitchFamily="2" charset="-122"/>
              </a:rPr>
              <a:t>是如此。</a:t>
            </a:r>
            <a:endParaRPr lang="zh-CN" altLang="en-US" sz="1600" dirty="0">
              <a:latin typeface="宋体" panose="02010600030101010101" pitchFamily="2" charset="-122"/>
              <a:ea typeface="宋体" panose="02010600030101010101" pitchFamily="2" charset="-122"/>
            </a:endParaRPr>
          </a:p>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3</a:t>
            </a:r>
            <a:r>
              <a:rPr lang="zh-CN" altLang="en-US" sz="1600" dirty="0">
                <a:latin typeface="宋体" panose="02010600030101010101" pitchFamily="2" charset="-122"/>
                <a:ea typeface="宋体" panose="02010600030101010101" pitchFamily="2" charset="-122"/>
              </a:rPr>
              <a:t>）如果使用电动击实仪，则必须注意安全。打开仪器电源后，手不能接触击实锤。</a:t>
            </a:r>
            <a:endParaRPr lang="zh-CN" altLang="en-US" sz="1600" dirty="0"/>
          </a:p>
        </p:txBody>
      </p:sp>
      <p:sp>
        <p:nvSpPr>
          <p:cNvPr id="5" name="矩形 4"/>
          <p:cNvSpPr/>
          <p:nvPr/>
        </p:nvSpPr>
        <p:spPr>
          <a:xfrm>
            <a:off x="1425269" y="3304655"/>
            <a:ext cx="2544286" cy="403957"/>
          </a:xfrm>
          <a:prstGeom prst="rect">
            <a:avLst/>
          </a:prstGeom>
        </p:spPr>
        <p:txBody>
          <a:bodyPr wrap="none">
            <a:spAutoFit/>
          </a:bodyPr>
          <a:lstStyle/>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1</a:t>
            </a:r>
            <a:r>
              <a:rPr lang="zh-CN" altLang="en-US" sz="1600" dirty="0">
                <a:latin typeface="宋体" panose="02010600030101010101" pitchFamily="2" charset="-122"/>
                <a:ea typeface="宋体" panose="02010600030101010101" pitchFamily="2" charset="-122"/>
              </a:rPr>
              <a:t>）按下式计算干密度：</a:t>
            </a:r>
            <a:endParaRPr lang="zh-CN" altLang="en-US" sz="1600" dirty="0">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370041" y="3175819"/>
            <a:ext cx="2143424" cy="943107"/>
          </a:xfrm>
          <a:prstGeom prst="rect">
            <a:avLst/>
          </a:prstGeom>
        </p:spPr>
      </p:pic>
      <p:sp>
        <p:nvSpPr>
          <p:cNvPr id="7" name="矩形 6"/>
          <p:cNvSpPr/>
          <p:nvPr/>
        </p:nvSpPr>
        <p:spPr>
          <a:xfrm>
            <a:off x="1709651" y="4240468"/>
            <a:ext cx="6096000" cy="1142620"/>
          </a:xfrm>
          <a:prstGeom prst="rect">
            <a:avLst/>
          </a:prstGeom>
        </p:spPr>
        <p:txBody>
          <a:bodyPr>
            <a:spAutoFit/>
          </a:bodyPr>
          <a:lstStyle/>
          <a:p>
            <a:pPr>
              <a:lnSpc>
                <a:spcPct val="150000"/>
              </a:lnSpc>
            </a:pPr>
            <a:r>
              <a:rPr lang="zh-CN" altLang="en-US" sz="1600" dirty="0">
                <a:latin typeface="宋体" panose="02010600030101010101" pitchFamily="2" charset="-122"/>
                <a:ea typeface="宋体" panose="02010600030101010101" pitchFamily="2" charset="-122"/>
              </a:rPr>
              <a:t>式中： </a:t>
            </a:r>
            <a:r>
              <a:rPr lang="el-GR" altLang="zh-CN" sz="1600" dirty="0">
                <a:latin typeface="宋体" panose="02010600030101010101" pitchFamily="2" charset="-122"/>
                <a:ea typeface="宋体" panose="02010600030101010101" pitchFamily="2" charset="-122"/>
              </a:rPr>
              <a:t>ρ</a:t>
            </a:r>
            <a:r>
              <a:rPr lang="en-US" altLang="zh-CN" sz="1600" dirty="0">
                <a:latin typeface="宋体" panose="02010600030101010101" pitchFamily="2" charset="-122"/>
                <a:ea typeface="宋体" panose="02010600030101010101" pitchFamily="2" charset="-122"/>
              </a:rPr>
              <a:t>d——</a:t>
            </a:r>
            <a:r>
              <a:rPr lang="zh-CN" altLang="en-US" sz="1600" dirty="0">
                <a:latin typeface="宋体" panose="02010600030101010101" pitchFamily="2" charset="-122"/>
                <a:ea typeface="宋体" panose="02010600030101010101" pitchFamily="2" charset="-122"/>
              </a:rPr>
              <a:t>干密度，</a:t>
            </a:r>
            <a:r>
              <a:rPr lang="en-US" altLang="zh-CN" sz="1600" dirty="0">
                <a:latin typeface="宋体" panose="02010600030101010101" pitchFamily="2" charset="-122"/>
                <a:ea typeface="宋体" panose="02010600030101010101" pitchFamily="2" charset="-122"/>
              </a:rPr>
              <a:t>g/cm3</a:t>
            </a:r>
            <a:r>
              <a:rPr lang="zh-CN" altLang="en-US" sz="1600" dirty="0">
                <a:latin typeface="宋体" panose="02010600030101010101" pitchFamily="2" charset="-122"/>
                <a:ea typeface="宋体" panose="02010600030101010101" pitchFamily="2" charset="-122"/>
              </a:rPr>
              <a:t>；</a:t>
            </a:r>
            <a:endParaRPr lang="zh-CN" altLang="en-US" sz="1600" dirty="0">
              <a:latin typeface="宋体" panose="02010600030101010101" pitchFamily="2" charset="-122"/>
              <a:ea typeface="宋体" panose="02010600030101010101" pitchFamily="2" charset="-122"/>
            </a:endParaRPr>
          </a:p>
          <a:p>
            <a:pPr>
              <a:lnSpc>
                <a:spcPct val="150000"/>
              </a:lnSpc>
            </a:pPr>
            <a:r>
              <a:rPr lang="en-US" altLang="zh-CN" sz="1600" dirty="0">
                <a:latin typeface="宋体" panose="02010600030101010101" pitchFamily="2" charset="-122"/>
                <a:ea typeface="宋体" panose="02010600030101010101" pitchFamily="2" charset="-122"/>
              </a:rPr>
              <a:t>       </a:t>
            </a:r>
            <a:r>
              <a:rPr lang="el-GR" altLang="zh-CN" sz="1600" dirty="0">
                <a:latin typeface="宋体" panose="02010600030101010101" pitchFamily="2" charset="-122"/>
                <a:ea typeface="宋体" panose="02010600030101010101" pitchFamily="2" charset="-122"/>
              </a:rPr>
              <a:t>ρ——</a:t>
            </a:r>
            <a:r>
              <a:rPr lang="zh-CN" altLang="en-US" sz="1600" dirty="0">
                <a:latin typeface="宋体" panose="02010600030101010101" pitchFamily="2" charset="-122"/>
                <a:ea typeface="宋体" panose="02010600030101010101" pitchFamily="2" charset="-122"/>
              </a:rPr>
              <a:t>湿密度，</a:t>
            </a:r>
            <a:r>
              <a:rPr lang="en-US" altLang="zh-CN" sz="1600" dirty="0">
                <a:latin typeface="宋体" panose="02010600030101010101" pitchFamily="2" charset="-122"/>
                <a:ea typeface="宋体" panose="02010600030101010101" pitchFamily="2" charset="-122"/>
              </a:rPr>
              <a:t>g/cm3</a:t>
            </a:r>
            <a:r>
              <a:rPr lang="zh-CN" altLang="en-US" sz="1600" dirty="0">
                <a:latin typeface="宋体" panose="02010600030101010101" pitchFamily="2" charset="-122"/>
                <a:ea typeface="宋体" panose="02010600030101010101" pitchFamily="2" charset="-122"/>
              </a:rPr>
              <a:t>；</a:t>
            </a:r>
            <a:endParaRPr lang="zh-CN" altLang="en-US" sz="1600" dirty="0">
              <a:latin typeface="宋体" panose="02010600030101010101" pitchFamily="2" charset="-122"/>
              <a:ea typeface="宋体" panose="02010600030101010101" pitchFamily="2" charset="-122"/>
            </a:endParaRPr>
          </a:p>
          <a:p>
            <a:pPr>
              <a:lnSpc>
                <a:spcPct val="150000"/>
              </a:lnSpc>
            </a:pPr>
            <a:r>
              <a:rPr lang="en-US" altLang="zh-CN" sz="1600" dirty="0">
                <a:latin typeface="宋体" panose="02010600030101010101" pitchFamily="2" charset="-122"/>
                <a:ea typeface="宋体" panose="02010600030101010101" pitchFamily="2" charset="-122"/>
              </a:rPr>
              <a:t>       w——</a:t>
            </a:r>
            <a:r>
              <a:rPr lang="zh-CN" altLang="en-US" sz="1600" dirty="0">
                <a:latin typeface="宋体" panose="02010600030101010101" pitchFamily="2" charset="-122"/>
                <a:ea typeface="宋体" panose="02010600030101010101" pitchFamily="2" charset="-122"/>
              </a:rPr>
              <a:t>含水率，</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a:t>
            </a:r>
            <a:endParaRPr lang="zh-CN" altLang="en-US" sz="1600" dirty="0">
              <a:latin typeface="宋体" panose="02010600030101010101" pitchFamily="2" charset="-122"/>
              <a:ea typeface="宋体" panose="02010600030101010101" pitchFamily="2" charset="-122"/>
            </a:endParaRPr>
          </a:p>
        </p:txBody>
      </p:sp>
      <p:sp>
        <p:nvSpPr>
          <p:cNvPr id="8" name="矩形 7"/>
          <p:cNvSpPr/>
          <p:nvPr/>
        </p:nvSpPr>
        <p:spPr>
          <a:xfrm>
            <a:off x="1263485" y="5235488"/>
            <a:ext cx="10606723" cy="819455"/>
          </a:xfrm>
          <a:prstGeom prst="rect">
            <a:avLst/>
          </a:prstGeom>
        </p:spPr>
        <p:txBody>
          <a:bodyPr wrap="square">
            <a:spAutoFit/>
          </a:bodyPr>
          <a:lstStyle/>
          <a:p>
            <a:pPr>
              <a:lnSpc>
                <a:spcPct val="150000"/>
              </a:lnSpc>
            </a:pPr>
            <a:r>
              <a:rPr lang="zh-CN" altLang="en-US" dirty="0" smtClean="0">
                <a:latin typeface="宋体" panose="02010600030101010101" pitchFamily="2" charset="-122"/>
                <a:ea typeface="宋体" panose="02010600030101010101" pitchFamily="2" charset="-122"/>
              </a:rPr>
              <a:t>    </a:t>
            </a:r>
            <a:r>
              <a:rPr lang="zh-CN" altLang="en-US" sz="1600" dirty="0">
                <a:latin typeface="宋体" panose="02010600030101010101" pitchFamily="2" charset="-122"/>
                <a:ea typeface="宋体" panose="02010600030101010101" pitchFamily="2" charset="-122"/>
              </a:rPr>
              <a:t>以干密度</a:t>
            </a:r>
            <a:r>
              <a:rPr lang="en-US" altLang="zh-CN" sz="1600" dirty="0" err="1">
                <a:latin typeface="宋体" panose="02010600030101010101" pitchFamily="2" charset="-122"/>
                <a:ea typeface="宋体" panose="02010600030101010101" pitchFamily="2" charset="-122"/>
              </a:rPr>
              <a:t>ρd</a:t>
            </a:r>
            <a:r>
              <a:rPr lang="zh-CN" altLang="en-US" sz="1600" dirty="0">
                <a:latin typeface="宋体" panose="02010600030101010101" pitchFamily="2" charset="-122"/>
                <a:ea typeface="宋体" panose="02010600030101010101" pitchFamily="2" charset="-122"/>
              </a:rPr>
              <a:t>为纵坐标，含水率</a:t>
            </a:r>
            <a:r>
              <a:rPr lang="en-US" altLang="zh-CN" sz="1600" dirty="0">
                <a:latin typeface="宋体" panose="02010600030101010101" pitchFamily="2" charset="-122"/>
                <a:ea typeface="宋体" panose="02010600030101010101" pitchFamily="2" charset="-122"/>
              </a:rPr>
              <a:t>w </a:t>
            </a:r>
            <a:r>
              <a:rPr lang="zh-CN" altLang="en-US" sz="1600" dirty="0">
                <a:latin typeface="宋体" panose="02010600030101010101" pitchFamily="2" charset="-122"/>
                <a:ea typeface="宋体" panose="02010600030101010101" pitchFamily="2" charset="-122"/>
              </a:rPr>
              <a:t>为横坐标，绘制干密度与含水率关系曲线。曲线上峰值点所对应的纵横坐标分别为土的最大干密度和最优含水率。如曲线不能绘出准确峰值点，应进行补点。</a:t>
            </a:r>
            <a:endParaRPr lang="zh-CN" altLang="en-US" sz="1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249299" y="389672"/>
            <a:ext cx="10923864"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4978785" cy="646331"/>
            </a:xfrm>
            <a:prstGeom prst="rect">
              <a:avLst/>
            </a:prstGeom>
          </p:spPr>
          <p:txBody>
            <a:bodyPr wrap="none">
              <a:spAutoFit/>
            </a:bodyPr>
            <a:lstStyle/>
            <a:p>
              <a:pPr lvl="0">
                <a:tabLst>
                  <a:tab pos="2222500" algn="l"/>
                  <a:tab pos="3667125" algn="l"/>
                </a:tabLst>
              </a:pPr>
              <a:r>
                <a:rPr lang="zh-CN" altLang="en-US" sz="3600" dirty="0">
                  <a:solidFill>
                    <a:prstClr val="black"/>
                  </a:solidFill>
                </a:rPr>
                <a:t>操作训练五　击实试验</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88626" y="1205070"/>
            <a:ext cx="8178334" cy="4426295"/>
          </a:xfrm>
          <a:prstGeom prst="rect">
            <a:avLst/>
          </a:prstGeom>
        </p:spPr>
      </p:pic>
      <p:sp>
        <p:nvSpPr>
          <p:cNvPr id="5" name="矩形 4"/>
          <p:cNvSpPr/>
          <p:nvPr/>
        </p:nvSpPr>
        <p:spPr>
          <a:xfrm>
            <a:off x="4554963" y="5803700"/>
            <a:ext cx="1851789" cy="369332"/>
          </a:xfrm>
          <a:prstGeom prst="rect">
            <a:avLst/>
          </a:prstGeom>
        </p:spPr>
        <p:txBody>
          <a:bodyPr wrap="none">
            <a:spAutoFit/>
          </a:bodyPr>
          <a:lstStyle/>
          <a:p>
            <a:r>
              <a:rPr lang="el-GR" altLang="zh-CN" dirty="0">
                <a:solidFill>
                  <a:srgbClr val="0070C0"/>
                </a:solidFill>
                <a:latin typeface="FZHTJW--GB1-0"/>
              </a:rPr>
              <a:t>ρ</a:t>
            </a:r>
            <a:r>
              <a:rPr lang="en-US" altLang="zh-CN" sz="800" i="1" dirty="0">
                <a:solidFill>
                  <a:srgbClr val="0070C0"/>
                </a:solidFill>
                <a:latin typeface="TimesNewRomanPS-ItalicMT"/>
              </a:rPr>
              <a:t>d</a:t>
            </a:r>
            <a:r>
              <a:rPr lang="en-US" altLang="zh-CN" dirty="0">
                <a:solidFill>
                  <a:srgbClr val="0070C0"/>
                </a:solidFill>
                <a:latin typeface="FZHTJW--GB1-0"/>
              </a:rPr>
              <a:t>—w </a:t>
            </a:r>
            <a:r>
              <a:rPr lang="zh-CN" altLang="en-US" dirty="0">
                <a:solidFill>
                  <a:srgbClr val="0070C0"/>
                </a:solidFill>
                <a:latin typeface="FZHTJW--GB1-0"/>
              </a:rPr>
              <a:t>关系曲线</a:t>
            </a:r>
            <a:endParaRPr lang="zh-CN" altLang="en-US" dirty="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249299" y="389672"/>
            <a:ext cx="10923864"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4978785" cy="646331"/>
            </a:xfrm>
            <a:prstGeom prst="rect">
              <a:avLst/>
            </a:prstGeom>
          </p:spPr>
          <p:txBody>
            <a:bodyPr wrap="none">
              <a:spAutoFit/>
            </a:bodyPr>
            <a:lstStyle/>
            <a:p>
              <a:pPr lvl="0">
                <a:tabLst>
                  <a:tab pos="2222500" algn="l"/>
                  <a:tab pos="3667125" algn="l"/>
                </a:tabLst>
              </a:pPr>
              <a:r>
                <a:rPr lang="zh-CN" altLang="en-US" sz="3600" dirty="0">
                  <a:solidFill>
                    <a:prstClr val="black"/>
                  </a:solidFill>
                </a:rPr>
                <a:t>操作训练五　击实试验</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9" name="矩形 28"/>
          <p:cNvSpPr/>
          <p:nvPr/>
        </p:nvSpPr>
        <p:spPr>
          <a:xfrm>
            <a:off x="672653" y="1443052"/>
            <a:ext cx="2339102" cy="461665"/>
          </a:xfrm>
          <a:prstGeom prst="rect">
            <a:avLst/>
          </a:prstGeom>
        </p:spPr>
        <p:txBody>
          <a:bodyPr wrap="none">
            <a:spAutoFit/>
          </a:bodyPr>
          <a:lstStyle/>
          <a:p>
            <a:r>
              <a:rPr lang="zh-CN" altLang="en-US" sz="2400" b="1" dirty="0" smtClean="0">
                <a:solidFill>
                  <a:srgbClr val="0070C0"/>
                </a:solidFill>
              </a:rPr>
              <a:t>（七）试验记录</a:t>
            </a:r>
            <a:endParaRPr lang="zh-CN" altLang="en-US" sz="2400" b="1" dirty="0">
              <a:solidFill>
                <a:srgbClr val="0070C0"/>
              </a:solidFill>
            </a:endParaRPr>
          </a:p>
        </p:txBody>
      </p:sp>
      <p:graphicFrame>
        <p:nvGraphicFramePr>
          <p:cNvPr id="6" name="表格 5"/>
          <p:cNvGraphicFramePr>
            <a:graphicFrameLocks noGrp="1"/>
          </p:cNvGraphicFramePr>
          <p:nvPr/>
        </p:nvGraphicFramePr>
        <p:xfrm>
          <a:off x="609600" y="2069869"/>
          <a:ext cx="10972801" cy="4398693"/>
        </p:xfrm>
        <a:graphic>
          <a:graphicData uri="http://schemas.openxmlformats.org/drawingml/2006/table">
            <a:tbl>
              <a:tblPr/>
              <a:tblGrid>
                <a:gridCol w="810350"/>
                <a:gridCol w="812417"/>
                <a:gridCol w="669779"/>
                <a:gridCol w="909576"/>
                <a:gridCol w="911644"/>
                <a:gridCol w="909576"/>
                <a:gridCol w="702854"/>
                <a:gridCol w="744199"/>
                <a:gridCol w="893039"/>
                <a:gridCol w="893039"/>
                <a:gridCol w="694586"/>
                <a:gridCol w="694586"/>
                <a:gridCol w="663578"/>
                <a:gridCol w="663578"/>
              </a:tblGrid>
              <a:tr h="638238">
                <a:tc gridSpan="14">
                  <a:txBody>
                    <a:bodyPr/>
                    <a:lstStyle/>
                    <a:p>
                      <a:pPr algn="ctr" fontAlgn="ctr"/>
                      <a:r>
                        <a:rPr lang="zh-CN" altLang="en-US" sz="800" b="0" i="0" u="none" strike="noStrike" dirty="0">
                          <a:solidFill>
                            <a:srgbClr val="000000"/>
                          </a:solidFill>
                          <a:effectLst/>
                          <a:latin typeface="宋体" panose="02010600030101010101" pitchFamily="2" charset="-122"/>
                          <a:ea typeface="宋体" panose="02010600030101010101" pitchFamily="2" charset="-122"/>
                        </a:rPr>
                        <a:t> </a:t>
                      </a:r>
                      <a:r>
                        <a:rPr lang="zh-CN" altLang="en-US" sz="1600" b="0" i="0" u="none" strike="noStrike" dirty="0">
                          <a:solidFill>
                            <a:srgbClr val="0070C0"/>
                          </a:solidFill>
                          <a:effectLst/>
                          <a:latin typeface="宋体" panose="02010600030101010101" pitchFamily="2" charset="-122"/>
                          <a:ea typeface="宋体" panose="02010600030101010101" pitchFamily="2" charset="-122"/>
                        </a:rPr>
                        <a:t>击实试验记录</a:t>
                      </a:r>
                      <a:br>
                        <a:rPr lang="zh-CN" altLang="en-US" sz="8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土样编号                                                 土粒比重                                                  试验者</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土样类别                                                 每层击数                                                   校核者</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风干含水率                                               试验仪器                                                  试验日期</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r>
              <a:tr h="262211">
                <a:tc rowSpan="4">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试</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zh-CN" altLang="en-US" sz="1800" b="0" i="0" u="none" strike="noStrike" dirty="0">
                          <a:solidFill>
                            <a:srgbClr val="000000"/>
                          </a:solidFill>
                          <a:effectLst/>
                          <a:latin typeface="宋体" panose="02010600030101010101" pitchFamily="2" charset="-122"/>
                          <a:ea typeface="宋体" panose="02010600030101010101" pitchFamily="2" charset="-122"/>
                        </a:rPr>
                        <a:t>验</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zh-CN" altLang="en-US" sz="1800" b="0" i="0" u="none" strike="noStrike" dirty="0">
                          <a:solidFill>
                            <a:srgbClr val="000000"/>
                          </a:solidFill>
                          <a:effectLst/>
                          <a:latin typeface="宋体" panose="02010600030101010101" pitchFamily="2" charset="-122"/>
                          <a:ea typeface="宋体" panose="02010600030101010101" pitchFamily="2" charset="-122"/>
                        </a:rPr>
                        <a:t>序</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zh-CN" altLang="en-US" sz="1800" b="0" i="0" u="none" strike="noStrike" dirty="0">
                          <a:solidFill>
                            <a:srgbClr val="000000"/>
                          </a:solidFill>
                          <a:effectLst/>
                          <a:latin typeface="宋体" panose="02010600030101010101" pitchFamily="2" charset="-122"/>
                          <a:ea typeface="宋体" panose="02010600030101010101" pitchFamily="2" charset="-122"/>
                        </a:rPr>
                        <a:t>号</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干密度</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c hMerge="1">
                  <a:tcPr/>
                </a:tc>
                <a:tc hMerge="1">
                  <a:tcPr/>
                </a:tc>
                <a:tc gridSpan="8">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含水率</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hMerge="1">
                  <a:tcPr/>
                </a:tc>
                <a:tc hMerge="1">
                  <a:tcPr/>
                </a:tc>
              </a:tr>
              <a:tr h="917039">
                <a:tc vMerge="1">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筒加</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zh-CN" altLang="en-US" sz="1800" b="0" i="0" u="none" strike="noStrike" dirty="0">
                          <a:solidFill>
                            <a:srgbClr val="000000"/>
                          </a:solidFill>
                          <a:effectLst/>
                          <a:latin typeface="宋体" panose="02010600030101010101" pitchFamily="2" charset="-122"/>
                          <a:ea typeface="宋体" panose="02010600030101010101" pitchFamily="2" charset="-122"/>
                        </a:rPr>
                        <a:t>土质</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zh-CN" altLang="en-US" sz="1800" b="0" i="0" u="none" strike="noStrike" dirty="0">
                          <a:solidFill>
                            <a:srgbClr val="000000"/>
                          </a:solidFill>
                          <a:effectLst/>
                          <a:latin typeface="宋体" panose="02010600030101010101" pitchFamily="2" charset="-122"/>
                          <a:ea typeface="宋体" panose="02010600030101010101" pitchFamily="2" charset="-122"/>
                        </a:rPr>
                        <a:t>量</a:t>
                      </a:r>
                      <a:r>
                        <a:rPr lang="en-US" altLang="zh-CN" sz="1800" b="0" i="0" u="none" strike="noStrike" dirty="0">
                          <a:solidFill>
                            <a:srgbClr val="000000"/>
                          </a:solidFill>
                          <a:effectLst/>
                          <a:latin typeface="宋体" panose="02010600030101010101" pitchFamily="2" charset="-122"/>
                          <a:ea typeface="宋体" panose="02010600030101010101" pitchFamily="2" charset="-122"/>
                        </a:rPr>
                        <a:t>(</a:t>
                      </a:r>
                      <a:r>
                        <a:rPr lang="en-US" sz="1800" b="0" i="0" u="none" strike="noStrike" dirty="0">
                          <a:solidFill>
                            <a:srgbClr val="000000"/>
                          </a:solidFill>
                          <a:effectLst/>
                          <a:latin typeface="宋体" panose="02010600030101010101" pitchFamily="2" charset="-122"/>
                          <a:ea typeface="宋体" panose="02010600030101010101" pitchFamily="2" charset="-122"/>
                        </a:rPr>
                        <a:t>g)</a:t>
                      </a:r>
                      <a:endParaRPr 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筒</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zh-CN" altLang="en-US" sz="1800" b="0" i="0" u="none" strike="noStrike" dirty="0">
                          <a:solidFill>
                            <a:srgbClr val="000000"/>
                          </a:solidFill>
                          <a:effectLst/>
                          <a:latin typeface="宋体" panose="02010600030101010101" pitchFamily="2" charset="-122"/>
                          <a:ea typeface="宋体" panose="02010600030101010101" pitchFamily="2" charset="-122"/>
                        </a:rPr>
                        <a:t>质</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zh-CN" altLang="en-US" sz="1800" b="0" i="0" u="none" strike="noStrike" dirty="0">
                          <a:solidFill>
                            <a:srgbClr val="000000"/>
                          </a:solidFill>
                          <a:effectLst/>
                          <a:latin typeface="宋体" panose="02010600030101010101" pitchFamily="2" charset="-122"/>
                          <a:ea typeface="宋体" panose="02010600030101010101" pitchFamily="2" charset="-122"/>
                        </a:rPr>
                        <a:t>量</a:t>
                      </a:r>
                      <a:br>
                        <a:rPr lang="zh-CN" altLang="en-US" sz="1800" b="0" i="0" u="none" strike="noStrike" dirty="0">
                          <a:solidFill>
                            <a:srgbClr val="000000"/>
                          </a:solidFill>
                          <a:effectLst/>
                          <a:latin typeface="宋体" panose="02010600030101010101" pitchFamily="2" charset="-122"/>
                          <a:ea typeface="宋体" panose="02010600030101010101" pitchFamily="2" charset="-122"/>
                        </a:rPr>
                      </a:br>
                      <a:r>
                        <a:rPr lang="en-US" altLang="zh-CN" sz="1800" b="0" i="0" u="none" strike="noStrike" dirty="0">
                          <a:solidFill>
                            <a:srgbClr val="000000"/>
                          </a:solidFill>
                          <a:effectLst/>
                          <a:latin typeface="宋体" panose="02010600030101010101" pitchFamily="2" charset="-122"/>
                          <a:ea typeface="宋体" panose="02010600030101010101" pitchFamily="2" charset="-122"/>
                        </a:rPr>
                        <a:t>(</a:t>
                      </a:r>
                      <a:r>
                        <a:rPr lang="en-US" sz="1800" b="0" i="0" u="none" strike="noStrike" dirty="0">
                          <a:solidFill>
                            <a:srgbClr val="000000"/>
                          </a:solidFill>
                          <a:effectLst/>
                          <a:latin typeface="宋体" panose="02010600030101010101" pitchFamily="2" charset="-122"/>
                          <a:ea typeface="宋体" panose="02010600030101010101" pitchFamily="2" charset="-122"/>
                        </a:rPr>
                        <a:t>g)</a:t>
                      </a:r>
                      <a:endParaRPr 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湿土</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zh-CN" altLang="en-US" sz="1800" b="0" i="0" u="none" strike="noStrike">
                          <a:solidFill>
                            <a:srgbClr val="000000"/>
                          </a:solidFill>
                          <a:effectLst/>
                          <a:latin typeface="宋体" panose="02010600030101010101" pitchFamily="2" charset="-122"/>
                          <a:ea typeface="宋体" panose="02010600030101010101" pitchFamily="2" charset="-122"/>
                        </a:rPr>
                        <a:t>质量</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a:t>
                      </a:r>
                      <a:r>
                        <a:rPr lang="en-US" sz="1800" b="0" i="0" u="none" strike="noStrike">
                          <a:solidFill>
                            <a:srgbClr val="000000"/>
                          </a:solidFill>
                          <a:effectLst/>
                          <a:latin typeface="宋体" panose="02010600030101010101" pitchFamily="2" charset="-122"/>
                          <a:ea typeface="宋体" panose="02010600030101010101" pitchFamily="2" charset="-122"/>
                        </a:rPr>
                        <a:t>g)</a:t>
                      </a:r>
                      <a:endParaRPr 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密度</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a:t>
                      </a:r>
                      <a:r>
                        <a:rPr lang="en-US" sz="1800" b="0" i="0" u="none" strike="noStrike">
                          <a:solidFill>
                            <a:srgbClr val="000000"/>
                          </a:solidFill>
                          <a:effectLst/>
                          <a:latin typeface="宋体" panose="02010600030101010101" pitchFamily="2" charset="-122"/>
                          <a:ea typeface="宋体" panose="02010600030101010101" pitchFamily="2" charset="-122"/>
                        </a:rPr>
                        <a:t>g/cm</a:t>
                      </a:r>
                      <a:r>
                        <a:rPr lang="en-US" sz="1800" b="0" i="0" u="none" strike="noStrike" baseline="30000">
                          <a:solidFill>
                            <a:srgbClr val="000000"/>
                          </a:solidFill>
                          <a:effectLst/>
                          <a:latin typeface="宋体" panose="02010600030101010101" pitchFamily="2" charset="-122"/>
                          <a:ea typeface="宋体" panose="02010600030101010101" pitchFamily="2" charset="-122"/>
                        </a:rPr>
                        <a:t>3</a:t>
                      </a:r>
                      <a:r>
                        <a:rPr lang="en-US" sz="1800" b="0" i="0" u="none" strike="noStrike">
                          <a:solidFill>
                            <a:srgbClr val="000000"/>
                          </a:solidFill>
                          <a:effectLst/>
                          <a:latin typeface="宋体" panose="02010600030101010101" pitchFamily="2" charset="-122"/>
                          <a:ea typeface="宋体" panose="02010600030101010101" pitchFamily="2" charset="-122"/>
                        </a:rPr>
                        <a:t>)</a:t>
                      </a:r>
                      <a:endParaRPr 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干密度</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a:t>
                      </a:r>
                      <a:r>
                        <a:rPr lang="en-US" sz="1800" b="0" i="0" u="none" strike="noStrike">
                          <a:solidFill>
                            <a:srgbClr val="000000"/>
                          </a:solidFill>
                          <a:effectLst/>
                          <a:latin typeface="宋体" panose="02010600030101010101" pitchFamily="2" charset="-122"/>
                          <a:ea typeface="宋体" panose="02010600030101010101" pitchFamily="2" charset="-122"/>
                        </a:rPr>
                        <a:t>g/cm</a:t>
                      </a:r>
                      <a:r>
                        <a:rPr lang="en-US" sz="1800" b="0" i="0" u="none" strike="noStrike" baseline="30000">
                          <a:solidFill>
                            <a:srgbClr val="000000"/>
                          </a:solidFill>
                          <a:effectLst/>
                          <a:latin typeface="宋体" panose="02010600030101010101" pitchFamily="2" charset="-122"/>
                          <a:ea typeface="宋体" panose="02010600030101010101" pitchFamily="2" charset="-122"/>
                        </a:rPr>
                        <a:t>3</a:t>
                      </a:r>
                      <a:r>
                        <a:rPr lang="en-US" sz="1800" b="0" i="0" u="none" strike="noStrike">
                          <a:solidFill>
                            <a:srgbClr val="000000"/>
                          </a:solidFill>
                          <a:effectLst/>
                          <a:latin typeface="宋体" panose="02010600030101010101" pitchFamily="2" charset="-122"/>
                          <a:ea typeface="宋体" panose="02010600030101010101" pitchFamily="2" charset="-122"/>
                        </a:rPr>
                        <a:t>)</a:t>
                      </a:r>
                      <a:endParaRPr 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盒</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zh-CN" altLang="en-US" sz="1800" b="0" i="0" u="none" strike="noStrike">
                          <a:solidFill>
                            <a:srgbClr val="000000"/>
                          </a:solidFill>
                          <a:effectLst/>
                          <a:latin typeface="宋体" panose="02010600030101010101" pitchFamily="2" charset="-122"/>
                          <a:ea typeface="宋体" panose="02010600030101010101" pitchFamily="2" charset="-122"/>
                        </a:rPr>
                        <a:t>号</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盒加</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zh-CN" altLang="en-US" sz="1800" b="0" i="0" u="none" strike="noStrike">
                          <a:solidFill>
                            <a:srgbClr val="000000"/>
                          </a:solidFill>
                          <a:effectLst/>
                          <a:latin typeface="宋体" panose="02010600030101010101" pitchFamily="2" charset="-122"/>
                          <a:ea typeface="宋体" panose="02010600030101010101" pitchFamily="2" charset="-122"/>
                        </a:rPr>
                        <a:t>湿土</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zh-CN" altLang="en-US" sz="1800" b="0" i="0" u="none" strike="noStrike">
                          <a:solidFill>
                            <a:srgbClr val="000000"/>
                          </a:solidFill>
                          <a:effectLst/>
                          <a:latin typeface="宋体" panose="02010600030101010101" pitchFamily="2" charset="-122"/>
                          <a:ea typeface="宋体" panose="02010600030101010101" pitchFamily="2" charset="-122"/>
                        </a:rPr>
                        <a:t>质量</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(g)</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盒加</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zh-CN" altLang="en-US" sz="1800" b="0" i="0" u="none" strike="noStrike">
                          <a:solidFill>
                            <a:srgbClr val="000000"/>
                          </a:solidFill>
                          <a:effectLst/>
                          <a:latin typeface="宋体" panose="02010600030101010101" pitchFamily="2" charset="-122"/>
                          <a:ea typeface="宋体" panose="02010600030101010101" pitchFamily="2" charset="-122"/>
                        </a:rPr>
                        <a:t>干土</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zh-CN" altLang="en-US" sz="1800" b="0" i="0" u="none" strike="noStrike">
                          <a:solidFill>
                            <a:srgbClr val="000000"/>
                          </a:solidFill>
                          <a:effectLst/>
                          <a:latin typeface="宋体" panose="02010600030101010101" pitchFamily="2" charset="-122"/>
                          <a:ea typeface="宋体" panose="02010600030101010101" pitchFamily="2" charset="-122"/>
                        </a:rPr>
                        <a:t>质量</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(g)</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盒质量</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a:t>
                      </a:r>
                      <a:r>
                        <a:rPr lang="en-US" sz="1800" b="0" i="0" u="none" strike="noStrike">
                          <a:solidFill>
                            <a:srgbClr val="000000"/>
                          </a:solidFill>
                          <a:effectLst/>
                          <a:latin typeface="宋体" panose="02010600030101010101" pitchFamily="2" charset="-122"/>
                          <a:ea typeface="宋体" panose="02010600030101010101" pitchFamily="2" charset="-122"/>
                        </a:rPr>
                        <a:t>g)</a:t>
                      </a:r>
                      <a:endParaRPr 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水的</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zh-CN" altLang="en-US" sz="1800" b="0" i="0" u="none" strike="noStrike">
                          <a:solidFill>
                            <a:srgbClr val="000000"/>
                          </a:solidFill>
                          <a:effectLst/>
                          <a:latin typeface="宋体" panose="02010600030101010101" pitchFamily="2" charset="-122"/>
                          <a:ea typeface="宋体" panose="02010600030101010101" pitchFamily="2" charset="-122"/>
                        </a:rPr>
                        <a:t>质量</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a:t>
                      </a:r>
                      <a:r>
                        <a:rPr lang="en-US" sz="1800" b="0" i="0" u="none" strike="noStrike">
                          <a:solidFill>
                            <a:srgbClr val="000000"/>
                          </a:solidFill>
                          <a:effectLst/>
                          <a:latin typeface="宋体" panose="02010600030101010101" pitchFamily="2" charset="-122"/>
                          <a:ea typeface="宋体" panose="02010600030101010101" pitchFamily="2" charset="-122"/>
                        </a:rPr>
                        <a:t>g)</a:t>
                      </a:r>
                      <a:endParaRPr 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千土</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zh-CN" altLang="en-US" sz="1800" b="0" i="0" u="none" strike="noStrike">
                          <a:solidFill>
                            <a:srgbClr val="000000"/>
                          </a:solidFill>
                          <a:effectLst/>
                          <a:latin typeface="宋体" panose="02010600030101010101" pitchFamily="2" charset="-122"/>
                          <a:ea typeface="宋体" panose="02010600030101010101" pitchFamily="2" charset="-122"/>
                        </a:rPr>
                        <a:t>质量</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a:t>
                      </a:r>
                      <a:r>
                        <a:rPr lang="en-US" sz="1800" b="0" i="0" u="none" strike="noStrike">
                          <a:solidFill>
                            <a:srgbClr val="000000"/>
                          </a:solidFill>
                          <a:effectLst/>
                          <a:latin typeface="宋体" panose="02010600030101010101" pitchFamily="2" charset="-122"/>
                          <a:ea typeface="宋体" panose="02010600030101010101" pitchFamily="2" charset="-122"/>
                        </a:rPr>
                        <a:t>g)</a:t>
                      </a:r>
                      <a:endParaRPr 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a:t>
                      </a:r>
                      <a:r>
                        <a:rPr lang="zh-CN" altLang="en-US" sz="1800" b="0" i="0" u="none" strike="noStrike">
                          <a:solidFill>
                            <a:srgbClr val="000000"/>
                          </a:solidFill>
                          <a:effectLst/>
                          <a:latin typeface="宋体" panose="02010600030101010101" pitchFamily="2" charset="-122"/>
                          <a:ea typeface="宋体" panose="02010600030101010101" pitchFamily="2" charset="-122"/>
                        </a:rPr>
                        <a:t>含水</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zh-CN" altLang="en-US" sz="1800" b="0" i="0" u="none" strike="noStrike">
                          <a:solidFill>
                            <a:srgbClr val="000000"/>
                          </a:solidFill>
                          <a:effectLst/>
                          <a:latin typeface="宋体" panose="02010600030101010101" pitchFamily="2" charset="-122"/>
                          <a:ea typeface="宋体" panose="02010600030101010101" pitchFamily="2" charset="-122"/>
                        </a:rPr>
                        <a:t>率</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平均</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zh-CN" altLang="en-US" sz="1800" b="0" i="0" u="none" strike="noStrike">
                          <a:solidFill>
                            <a:srgbClr val="000000"/>
                          </a:solidFill>
                          <a:effectLst/>
                          <a:latin typeface="宋体" panose="02010600030101010101" pitchFamily="2" charset="-122"/>
                          <a:ea typeface="宋体" panose="02010600030101010101" pitchFamily="2" charset="-122"/>
                        </a:rPr>
                        <a:t>含水</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zh-CN" altLang="en-US" sz="1800" b="0" i="0" u="none" strike="noStrike">
                          <a:solidFill>
                            <a:srgbClr val="000000"/>
                          </a:solidFill>
                          <a:effectLst/>
                          <a:latin typeface="宋体" panose="02010600030101010101" pitchFamily="2" charset="-122"/>
                          <a:ea typeface="宋体" panose="02010600030101010101" pitchFamily="2" charset="-122"/>
                        </a:rPr>
                        <a:t>率</a:t>
                      </a:r>
                      <a:br>
                        <a:rPr lang="zh-CN" altLang="en-US"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7334">
                <a:tc vMerge="1">
                  <a:tcPr/>
                </a:tc>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(1)</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(2)</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dirty="0">
                          <a:solidFill>
                            <a:srgbClr val="000000"/>
                          </a:solidFill>
                          <a:effectLst/>
                          <a:latin typeface="宋体" panose="02010600030101010101" pitchFamily="2" charset="-122"/>
                          <a:ea typeface="宋体" panose="02010600030101010101" pitchFamily="2" charset="-122"/>
                        </a:rPr>
                        <a:t>(3)</a:t>
                      </a:r>
                      <a:endParaRPr lang="en-US" altLang="zh-CN"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dirty="0">
                          <a:solidFill>
                            <a:srgbClr val="000000"/>
                          </a:solidFill>
                          <a:effectLst/>
                          <a:latin typeface="宋体" panose="02010600030101010101" pitchFamily="2" charset="-122"/>
                          <a:ea typeface="宋体" panose="02010600030101010101" pitchFamily="2" charset="-122"/>
                        </a:rPr>
                        <a:t>(4)</a:t>
                      </a:r>
                      <a:endParaRPr lang="en-US" altLang="zh-CN"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dirty="0">
                          <a:solidFill>
                            <a:srgbClr val="000000"/>
                          </a:solidFill>
                          <a:effectLst/>
                          <a:latin typeface="宋体" panose="02010600030101010101" pitchFamily="2" charset="-122"/>
                          <a:ea typeface="宋体" panose="02010600030101010101" pitchFamily="2" charset="-122"/>
                        </a:rPr>
                        <a:t>(5)</a:t>
                      </a:r>
                      <a:endParaRPr lang="en-US" altLang="zh-CN"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(6)</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(7)</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(8)</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(9)</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dirty="0" smtClean="0">
                          <a:solidFill>
                            <a:srgbClr val="000000"/>
                          </a:solidFill>
                          <a:effectLst/>
                          <a:latin typeface="宋体" panose="02010600030101010101" pitchFamily="2" charset="-122"/>
                          <a:ea typeface="宋体" panose="02010600030101010101" pitchFamily="2" charset="-122"/>
                        </a:rPr>
                        <a:t>(10)</a:t>
                      </a:r>
                      <a:endParaRPr lang="en-US" altLang="zh-CN"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(11)</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dirty="0" smtClean="0">
                          <a:solidFill>
                            <a:srgbClr val="000000"/>
                          </a:solidFill>
                          <a:effectLst/>
                          <a:latin typeface="宋体" panose="02010600030101010101" pitchFamily="2" charset="-122"/>
                          <a:ea typeface="宋体" panose="02010600030101010101" pitchFamily="2" charset="-122"/>
                        </a:rPr>
                        <a:t>(12)</a:t>
                      </a:r>
                      <a:endParaRPr lang="en-US" altLang="zh-CN"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15974">
                <a:tc vMerge="1">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(1)</a:t>
                      </a:r>
                      <a:br>
                        <a:rPr lang="en-US" altLang="zh-CN"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a:t>
                      </a:r>
                      <a:br>
                        <a:rPr lang="en-US" altLang="zh-CN"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(2)</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sng" strike="noStrike" dirty="0">
                          <a:solidFill>
                            <a:srgbClr val="000000"/>
                          </a:solidFill>
                          <a:effectLst/>
                          <a:latin typeface="宋体" panose="02010600030101010101" pitchFamily="2" charset="-122"/>
                          <a:ea typeface="宋体" panose="02010600030101010101" pitchFamily="2" charset="-122"/>
                        </a:rPr>
                        <a:t>(3)</a:t>
                      </a:r>
                      <a:br>
                        <a:rPr lang="en-US" sz="1800" b="0" i="0" u="none" strike="noStrike" dirty="0">
                          <a:solidFill>
                            <a:srgbClr val="000000"/>
                          </a:solidFill>
                          <a:effectLst/>
                          <a:latin typeface="宋体" panose="02010600030101010101" pitchFamily="2" charset="-122"/>
                          <a:ea typeface="宋体" panose="02010600030101010101" pitchFamily="2" charset="-122"/>
                        </a:rPr>
                      </a:br>
                      <a:r>
                        <a:rPr lang="en-US" sz="1800" b="0" i="0" u="none" strike="noStrike" dirty="0">
                          <a:solidFill>
                            <a:srgbClr val="000000"/>
                          </a:solidFill>
                          <a:effectLst/>
                          <a:latin typeface="宋体" panose="02010600030101010101" pitchFamily="2" charset="-122"/>
                          <a:ea typeface="宋体" panose="02010600030101010101" pitchFamily="2" charset="-122"/>
                        </a:rPr>
                        <a:t>V</a:t>
                      </a:r>
                      <a:endParaRPr 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sng" strike="noStrike" baseline="0" dirty="0" smtClean="0">
                          <a:solidFill>
                            <a:srgbClr val="000000"/>
                          </a:solidFill>
                          <a:effectLst/>
                          <a:latin typeface="宋体" panose="02010600030101010101" pitchFamily="2" charset="-122"/>
                          <a:ea typeface="宋体" panose="02010600030101010101" pitchFamily="2" charset="-122"/>
                        </a:rPr>
                        <a:t>  </a:t>
                      </a:r>
                      <a:r>
                        <a:rPr lang="en-US" sz="1800" b="0" i="0" u="sng" strike="noStrike" dirty="0" smtClean="0">
                          <a:solidFill>
                            <a:srgbClr val="000000"/>
                          </a:solidFill>
                          <a:effectLst/>
                          <a:latin typeface="宋体" panose="02010600030101010101" pitchFamily="2" charset="-122"/>
                          <a:ea typeface="宋体" panose="02010600030101010101" pitchFamily="2" charset="-122"/>
                        </a:rPr>
                        <a:t>(4) </a:t>
                      </a:r>
                      <a:br>
                        <a:rPr lang="en-US" sz="1800" b="0" i="0" u="none" strike="noStrike" dirty="0">
                          <a:solidFill>
                            <a:srgbClr val="000000"/>
                          </a:solidFill>
                          <a:effectLst/>
                          <a:latin typeface="宋体" panose="02010600030101010101" pitchFamily="2" charset="-122"/>
                          <a:ea typeface="宋体" panose="02010600030101010101" pitchFamily="2" charset="-122"/>
                        </a:rPr>
                      </a:br>
                      <a:r>
                        <a:rPr lang="en-US" sz="1800" b="0" i="0" u="none" strike="noStrike" dirty="0">
                          <a:solidFill>
                            <a:srgbClr val="000000"/>
                          </a:solidFill>
                          <a:effectLst/>
                          <a:latin typeface="宋体" panose="02010600030101010101" pitchFamily="2" charset="-122"/>
                          <a:ea typeface="宋体" panose="02010600030101010101" pitchFamily="2" charset="-122"/>
                        </a:rPr>
                        <a:t>1+0.1w</a:t>
                      </a:r>
                      <a:endParaRPr 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(6)</a:t>
                      </a:r>
                      <a:br>
                        <a:rPr lang="en-US" altLang="zh-CN"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a:t>
                      </a:r>
                      <a:br>
                        <a:rPr lang="en-US" altLang="zh-CN"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(7)</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(7)</a:t>
                      </a:r>
                      <a:br>
                        <a:rPr lang="en-US" altLang="zh-CN"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a:t>
                      </a:r>
                      <a:br>
                        <a:rPr lang="en-US" altLang="zh-CN" sz="1800" b="0" i="0" u="none" strike="noStrike">
                          <a:solidFill>
                            <a:srgbClr val="000000"/>
                          </a:solidFill>
                          <a:effectLst/>
                          <a:latin typeface="宋体" panose="02010600030101010101" pitchFamily="2" charset="-122"/>
                          <a:ea typeface="宋体" panose="02010600030101010101" pitchFamily="2" charset="-122"/>
                        </a:rPr>
                      </a:br>
                      <a:r>
                        <a:rPr lang="en-US" altLang="zh-CN" sz="1800" b="0" i="0" u="none" strike="noStrike">
                          <a:solidFill>
                            <a:srgbClr val="000000"/>
                          </a:solidFill>
                          <a:effectLst/>
                          <a:latin typeface="宋体" panose="02010600030101010101" pitchFamily="2" charset="-122"/>
                          <a:ea typeface="宋体" panose="02010600030101010101" pitchFamily="2" charset="-122"/>
                        </a:rPr>
                        <a:t>(8)</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0" i="0" u="sng" strike="noStrike" dirty="0">
                          <a:solidFill>
                            <a:srgbClr val="000000"/>
                          </a:solidFill>
                          <a:effectLst/>
                          <a:latin typeface="宋体" panose="02010600030101010101" pitchFamily="2" charset="-122"/>
                          <a:ea typeface="宋体" panose="02010600030101010101" pitchFamily="2" charset="-122"/>
                        </a:rPr>
                        <a:t>(9)</a:t>
                      </a:r>
                      <a:br>
                        <a:rPr lang="en-US" sz="1800" b="0" i="0" u="none" strike="noStrike" dirty="0">
                          <a:solidFill>
                            <a:srgbClr val="000000"/>
                          </a:solidFill>
                          <a:effectLst/>
                          <a:latin typeface="宋体" panose="02010600030101010101" pitchFamily="2" charset="-122"/>
                          <a:ea typeface="宋体" panose="02010600030101010101" pitchFamily="2" charset="-122"/>
                        </a:rPr>
                      </a:br>
                      <a:r>
                        <a:rPr lang="en-US" sz="1800" b="0" i="0" u="none" strike="noStrike" dirty="0">
                          <a:solidFill>
                            <a:srgbClr val="000000"/>
                          </a:solidFill>
                          <a:effectLst/>
                          <a:latin typeface="宋体" panose="02010600030101010101" pitchFamily="2" charset="-122"/>
                          <a:ea typeface="宋体" panose="02010600030101010101" pitchFamily="2" charset="-122"/>
                        </a:rPr>
                        <a:t>(10)</a:t>
                      </a:r>
                      <a:br>
                        <a:rPr lang="en-US" sz="1800" b="0" i="0" u="none" strike="noStrike" dirty="0">
                          <a:solidFill>
                            <a:srgbClr val="000000"/>
                          </a:solidFill>
                          <a:effectLst/>
                          <a:latin typeface="宋体" panose="02010600030101010101" pitchFamily="2" charset="-122"/>
                          <a:ea typeface="宋体" panose="02010600030101010101" pitchFamily="2" charset="-122"/>
                        </a:rPr>
                      </a:br>
                      <a:r>
                        <a:rPr lang="en-US" sz="1800" b="0" i="0" u="none" strike="noStrike" dirty="0">
                          <a:solidFill>
                            <a:srgbClr val="000000"/>
                          </a:solidFill>
                          <a:effectLst/>
                          <a:latin typeface="宋体" panose="02010600030101010101" pitchFamily="2" charset="-122"/>
                          <a:ea typeface="宋体" panose="02010600030101010101" pitchFamily="2" charset="-122"/>
                        </a:rPr>
                        <a:t>x100</a:t>
                      </a:r>
                      <a:endParaRPr 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7334">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1</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1060">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2</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7334">
                <a:tc>
                  <a:txBody>
                    <a:bodyPr/>
                    <a:lstStyle/>
                    <a:p>
                      <a:pPr algn="ctr" fontAlgn="ctr"/>
                      <a:r>
                        <a:rPr lang="en-US" altLang="zh-CN" sz="1800" b="0" i="0" u="none" strike="noStrike">
                          <a:solidFill>
                            <a:srgbClr val="000000"/>
                          </a:solidFill>
                          <a:effectLst/>
                          <a:latin typeface="宋体" panose="02010600030101010101" pitchFamily="2" charset="-122"/>
                          <a:ea typeface="宋体" panose="02010600030101010101" pitchFamily="2" charset="-122"/>
                        </a:rPr>
                        <a:t>3</a:t>
                      </a:r>
                      <a:endParaRPr lang="en-US" altLang="zh-CN"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宋体" panose="02010600030101010101" pitchFamily="2" charset="-122"/>
                          <a:ea typeface="宋体" panose="02010600030101010101" pitchFamily="2" charset="-122"/>
                        </a:rPr>
                        <a:t>　</a:t>
                      </a:r>
                      <a:endParaRPr lang="zh-CN" altLang="en-US" sz="1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485">
                <a:tc>
                  <a:txBody>
                    <a:bodyPr/>
                    <a:lstStyle/>
                    <a:p>
                      <a:pPr algn="ctr" fontAlgn="ctr"/>
                      <a:r>
                        <a:rPr lang="en-US" altLang="zh-CN" sz="800" b="0" i="0" u="none" strike="noStrike">
                          <a:solidFill>
                            <a:srgbClr val="000000"/>
                          </a:solidFill>
                          <a:effectLst/>
                          <a:latin typeface="宋体" panose="02010600030101010101" pitchFamily="2" charset="-122"/>
                          <a:ea typeface="宋体" panose="02010600030101010101" pitchFamily="2" charset="-122"/>
                        </a:rPr>
                        <a:t>4</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　</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　</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　</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　</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　</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　</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　</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　</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　</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　</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　</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a:solidFill>
                            <a:srgbClr val="000000"/>
                          </a:solidFill>
                          <a:effectLst/>
                          <a:latin typeface="宋体" panose="02010600030101010101" pitchFamily="2" charset="-122"/>
                          <a:ea typeface="宋体" panose="02010600030101010101" pitchFamily="2" charset="-122"/>
                        </a:rPr>
                        <a:t>　</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800" b="0" i="0" u="none" strike="noStrike" dirty="0">
                        <a:solidFill>
                          <a:srgbClr val="000000"/>
                        </a:solidFill>
                        <a:effectLst/>
                        <a:latin typeface="宋体" panose="02010600030101010101" pitchFamily="2" charset="-122"/>
                        <a:ea typeface="宋体" panose="02010600030101010101" pitchFamily="2" charset="-122"/>
                      </a:endParaRPr>
                    </a:p>
                  </a:txBody>
                  <a:tcPr marL="6986" marR="6986" marT="69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5724644" cy="646331"/>
            </a:xfrm>
            <a:prstGeom prst="rect">
              <a:avLst/>
            </a:prstGeom>
          </p:spPr>
          <p:txBody>
            <a:bodyPr wrap="none">
              <a:spAutoFit/>
            </a:bodyPr>
            <a:lstStyle/>
            <a:p>
              <a:pPr>
                <a:spcAft>
                  <a:spcPts val="0"/>
                </a:spcAft>
                <a:tabLst>
                  <a:tab pos="2222500" algn="l"/>
                  <a:tab pos="3667125" algn="l"/>
                </a:tabLst>
              </a:pPr>
              <a:r>
                <a:rPr lang="zh-CN" altLang="en-US" sz="3600" dirty="0"/>
                <a:t>操作训练六　直接剪切试验</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3" name="矩形 22"/>
          <p:cNvSpPr/>
          <p:nvPr/>
        </p:nvSpPr>
        <p:spPr>
          <a:xfrm>
            <a:off x="1278846" y="1319999"/>
            <a:ext cx="1991251" cy="400110"/>
          </a:xfrm>
          <a:prstGeom prst="rect">
            <a:avLst/>
          </a:prstGeom>
        </p:spPr>
        <p:txBody>
          <a:bodyPr wrap="none">
            <a:spAutoFit/>
          </a:bodyPr>
          <a:lstStyle/>
          <a:p>
            <a:r>
              <a:rPr lang="zh-CN" altLang="en-US" sz="2000" b="1" dirty="0" smtClean="0">
                <a:solidFill>
                  <a:srgbClr val="0070C0"/>
                </a:solidFill>
              </a:rPr>
              <a:t>（一）试验目的</a:t>
            </a:r>
            <a:endParaRPr lang="zh-CN" altLang="en-US" sz="2000" b="1" dirty="0">
              <a:solidFill>
                <a:srgbClr val="0070C0"/>
              </a:solidFill>
            </a:endParaRPr>
          </a:p>
        </p:txBody>
      </p:sp>
      <p:sp>
        <p:nvSpPr>
          <p:cNvPr id="24" name="矩形 23"/>
          <p:cNvSpPr/>
          <p:nvPr/>
        </p:nvSpPr>
        <p:spPr>
          <a:xfrm>
            <a:off x="1414817" y="1715067"/>
            <a:ext cx="10304060" cy="788806"/>
          </a:xfrm>
          <a:prstGeom prst="rect">
            <a:avLst/>
          </a:prstGeom>
        </p:spPr>
        <p:txBody>
          <a:bodyPr wrap="square">
            <a:spAutoFit/>
          </a:bodyPr>
          <a:lstStyle/>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1</a:t>
            </a:r>
            <a:r>
              <a:rPr lang="zh-CN" altLang="en-US" sz="1600" dirty="0">
                <a:latin typeface="宋体" panose="02010600030101010101" pitchFamily="2" charset="-122"/>
                <a:ea typeface="宋体" panose="02010600030101010101" pitchFamily="2" charset="-122"/>
              </a:rPr>
              <a:t>）采用</a:t>
            </a:r>
            <a:r>
              <a:rPr lang="en-US" altLang="zh-CN" sz="1600" dirty="0">
                <a:latin typeface="TimesNewRomanPSMT"/>
                <a:ea typeface="宋体" panose="02010600030101010101" pitchFamily="2" charset="-122"/>
              </a:rPr>
              <a:t>4 </a:t>
            </a:r>
            <a:r>
              <a:rPr lang="zh-CN" altLang="en-US" sz="1600" dirty="0">
                <a:latin typeface="宋体" panose="02010600030101010101" pitchFamily="2" charset="-122"/>
                <a:ea typeface="宋体" panose="02010600030101010101" pitchFamily="2" charset="-122"/>
              </a:rPr>
              <a:t>个试样，分别在不同的垂直压力</a:t>
            </a:r>
            <a:r>
              <a:rPr lang="en-US" altLang="zh-CN" sz="1600" i="1" dirty="0">
                <a:latin typeface="TimesNewRomanPS-ItalicMT"/>
                <a:ea typeface="宋体" panose="02010600030101010101" pitchFamily="2" charset="-122"/>
              </a:rPr>
              <a:t>p </a:t>
            </a:r>
            <a:r>
              <a:rPr lang="zh-CN" altLang="en-US" sz="1600" dirty="0">
                <a:latin typeface="宋体" panose="02010600030101010101" pitchFamily="2" charset="-122"/>
                <a:ea typeface="宋体" panose="02010600030101010101" pitchFamily="2" charset="-122"/>
              </a:rPr>
              <a:t>下，施加水平剪切力，测得试样</a:t>
            </a:r>
            <a:r>
              <a:rPr lang="zh-CN" altLang="en-US" sz="1600" dirty="0" smtClean="0">
                <a:latin typeface="宋体" panose="02010600030101010101" pitchFamily="2" charset="-122"/>
                <a:ea typeface="宋体" panose="02010600030101010101" pitchFamily="2" charset="-122"/>
              </a:rPr>
              <a:t>破坏时</a:t>
            </a:r>
            <a:r>
              <a:rPr lang="zh-CN" altLang="en-US" sz="1600" dirty="0">
                <a:latin typeface="宋体" panose="02010600030101010101" pitchFamily="2" charset="-122"/>
                <a:ea typeface="宋体" panose="02010600030101010101" pitchFamily="2" charset="-122"/>
              </a:rPr>
              <a:t>的剪应力</a:t>
            </a:r>
            <a:r>
              <a:rPr lang="en-US" altLang="zh-CN" sz="1600" i="1" dirty="0">
                <a:latin typeface="TimesNewRomanPS-ItalicMT"/>
                <a:ea typeface="宋体" panose="02010600030101010101" pitchFamily="2" charset="-122"/>
              </a:rPr>
              <a:t>τ</a:t>
            </a:r>
            <a:r>
              <a:rPr lang="zh-CN" altLang="en-US" sz="1600" dirty="0">
                <a:latin typeface="宋体" panose="02010600030101010101" pitchFamily="2" charset="-122"/>
                <a:ea typeface="宋体" panose="02010600030101010101" pitchFamily="2" charset="-122"/>
              </a:rPr>
              <a:t>。</a:t>
            </a:r>
            <a:endParaRPr lang="zh-CN" altLang="en-US" sz="1600" dirty="0">
              <a:latin typeface="宋体" panose="02010600030101010101" pitchFamily="2" charset="-122"/>
              <a:ea typeface="宋体" panose="02010600030101010101" pitchFamily="2" charset="-122"/>
            </a:endParaRPr>
          </a:p>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2</a:t>
            </a:r>
            <a:r>
              <a:rPr lang="zh-CN" altLang="en-US" sz="1600" dirty="0">
                <a:latin typeface="宋体" panose="02010600030101010101" pitchFamily="2" charset="-122"/>
                <a:ea typeface="宋体" panose="02010600030101010101" pitchFamily="2" charset="-122"/>
              </a:rPr>
              <a:t>）根据库仑定律确定土的抗剪强度参数内摩擦角</a:t>
            </a:r>
            <a:r>
              <a:rPr lang="en-US" altLang="zh-CN" sz="1600" dirty="0">
                <a:latin typeface="SymbolMT"/>
                <a:ea typeface="宋体" panose="02010600030101010101" pitchFamily="2" charset="-122"/>
              </a:rPr>
              <a:t>φ </a:t>
            </a:r>
            <a:r>
              <a:rPr lang="zh-CN" altLang="en-US" sz="1600" dirty="0">
                <a:latin typeface="宋体" panose="02010600030101010101" pitchFamily="2" charset="-122"/>
                <a:ea typeface="宋体" panose="02010600030101010101" pitchFamily="2" charset="-122"/>
              </a:rPr>
              <a:t>和黏聚力</a:t>
            </a:r>
            <a:r>
              <a:rPr lang="en-US" altLang="zh-CN" sz="1600" i="1" dirty="0">
                <a:latin typeface="TimesNewRomanPS-ItalicMT"/>
                <a:ea typeface="宋体" panose="02010600030101010101" pitchFamily="2" charset="-122"/>
              </a:rPr>
              <a:t>c</a:t>
            </a:r>
            <a:r>
              <a:rPr lang="zh-CN" altLang="en-US" sz="1600" dirty="0">
                <a:latin typeface="宋体" panose="02010600030101010101" pitchFamily="2" charset="-122"/>
                <a:ea typeface="宋体" panose="02010600030101010101" pitchFamily="2" charset="-122"/>
              </a:rPr>
              <a:t>。</a:t>
            </a:r>
            <a:endParaRPr lang="zh-CN" altLang="en-US" sz="1600" dirty="0"/>
          </a:p>
        </p:txBody>
      </p:sp>
      <p:sp>
        <p:nvSpPr>
          <p:cNvPr id="26" name="矩形 25"/>
          <p:cNvSpPr/>
          <p:nvPr/>
        </p:nvSpPr>
        <p:spPr>
          <a:xfrm>
            <a:off x="1306141" y="2534650"/>
            <a:ext cx="1991251" cy="400110"/>
          </a:xfrm>
          <a:prstGeom prst="rect">
            <a:avLst/>
          </a:prstGeom>
        </p:spPr>
        <p:txBody>
          <a:bodyPr wrap="none">
            <a:spAutoFit/>
          </a:bodyPr>
          <a:lstStyle/>
          <a:p>
            <a:r>
              <a:rPr lang="zh-CN" altLang="en-US" sz="2000" b="1" dirty="0">
                <a:solidFill>
                  <a:srgbClr val="0070C0"/>
                </a:solidFill>
              </a:rPr>
              <a:t>（二）试验原理</a:t>
            </a:r>
            <a:endParaRPr lang="zh-CN" altLang="en-US" sz="2000" b="1" dirty="0">
              <a:solidFill>
                <a:srgbClr val="0070C0"/>
              </a:solidFill>
            </a:endParaRPr>
          </a:p>
        </p:txBody>
      </p:sp>
      <p:sp>
        <p:nvSpPr>
          <p:cNvPr id="28" name="矩形 27"/>
          <p:cNvSpPr/>
          <p:nvPr/>
        </p:nvSpPr>
        <p:spPr>
          <a:xfrm>
            <a:off x="1624083" y="3015356"/>
            <a:ext cx="10167582" cy="1142620"/>
          </a:xfrm>
          <a:prstGeom prst="rect">
            <a:avLst/>
          </a:prstGeom>
        </p:spPr>
        <p:txBody>
          <a:bodyPr wrap="square">
            <a:spAutoFit/>
          </a:bodyPr>
          <a:lstStyle/>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1</a:t>
            </a:r>
            <a:r>
              <a:rPr lang="zh-CN" altLang="en-US" sz="1600" dirty="0">
                <a:latin typeface="宋体" panose="02010600030101010101" pitchFamily="2" charset="-122"/>
                <a:ea typeface="宋体" panose="02010600030101010101" pitchFamily="2" charset="-122"/>
              </a:rPr>
              <a:t>）应变控制式直剪仪：由剪切容器、垂直加压设备、推动座、量力环等组成。</a:t>
            </a:r>
            <a:endParaRPr lang="zh-CN" altLang="en-US" sz="1600" dirty="0">
              <a:latin typeface="宋体" panose="02010600030101010101" pitchFamily="2" charset="-122"/>
              <a:ea typeface="宋体" panose="02010600030101010101" pitchFamily="2" charset="-122"/>
            </a:endParaRPr>
          </a:p>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2</a:t>
            </a:r>
            <a:r>
              <a:rPr lang="zh-CN" altLang="en-US" sz="1600" dirty="0">
                <a:latin typeface="宋体" panose="02010600030101010101" pitchFamily="2" charset="-122"/>
                <a:ea typeface="宋体" panose="02010600030101010101" pitchFamily="2" charset="-122"/>
              </a:rPr>
              <a:t>）天平：称量</a:t>
            </a:r>
            <a:r>
              <a:rPr lang="en-US" altLang="zh-CN" sz="1600" dirty="0">
                <a:latin typeface="宋体" panose="02010600030101010101" pitchFamily="2" charset="-122"/>
                <a:ea typeface="宋体" panose="02010600030101010101" pitchFamily="2" charset="-122"/>
              </a:rPr>
              <a:t>500g</a:t>
            </a:r>
            <a:r>
              <a:rPr lang="zh-CN" altLang="en-US" sz="1600" dirty="0">
                <a:latin typeface="宋体" panose="02010600030101010101" pitchFamily="2" charset="-122"/>
                <a:ea typeface="宋体" panose="02010600030101010101" pitchFamily="2" charset="-122"/>
              </a:rPr>
              <a:t>，感量</a:t>
            </a:r>
            <a:r>
              <a:rPr lang="en-US" altLang="zh-CN" sz="1600" dirty="0">
                <a:latin typeface="宋体" panose="02010600030101010101" pitchFamily="2" charset="-122"/>
                <a:ea typeface="宋体" panose="02010600030101010101" pitchFamily="2" charset="-122"/>
              </a:rPr>
              <a:t>0.01g</a:t>
            </a:r>
            <a:r>
              <a:rPr lang="zh-CN" altLang="en-US" sz="1600" dirty="0">
                <a:latin typeface="宋体" panose="02010600030101010101" pitchFamily="2" charset="-122"/>
                <a:ea typeface="宋体" panose="02010600030101010101" pitchFamily="2" charset="-122"/>
              </a:rPr>
              <a:t>；</a:t>
            </a:r>
            <a:endParaRPr lang="zh-CN" altLang="en-US" sz="1600" dirty="0">
              <a:latin typeface="宋体" panose="02010600030101010101" pitchFamily="2" charset="-122"/>
              <a:ea typeface="宋体" panose="02010600030101010101" pitchFamily="2" charset="-122"/>
            </a:endParaRPr>
          </a:p>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3</a:t>
            </a:r>
            <a:r>
              <a:rPr lang="zh-CN" altLang="en-US" sz="1600" dirty="0">
                <a:latin typeface="宋体" panose="02010600030101010101" pitchFamily="2" charset="-122"/>
                <a:ea typeface="宋体" panose="02010600030101010101" pitchFamily="2" charset="-122"/>
              </a:rPr>
              <a:t>）其他：环刀、手表、钢直尺、圆木块、盛土盘等。</a:t>
            </a:r>
            <a:endParaRPr lang="zh-CN" altLang="en-US" sz="1600" dirty="0">
              <a:latin typeface="宋体" panose="02010600030101010101" pitchFamily="2" charset="-122"/>
              <a:ea typeface="宋体" panose="02010600030101010101" pitchFamily="2" charset="-122"/>
            </a:endParaRPr>
          </a:p>
        </p:txBody>
      </p:sp>
      <p:sp>
        <p:nvSpPr>
          <p:cNvPr id="25" name="矩形 24"/>
          <p:cNvSpPr/>
          <p:nvPr/>
        </p:nvSpPr>
        <p:spPr>
          <a:xfrm>
            <a:off x="1278845" y="4229340"/>
            <a:ext cx="1991251" cy="400110"/>
          </a:xfrm>
          <a:prstGeom prst="rect">
            <a:avLst/>
          </a:prstGeom>
        </p:spPr>
        <p:txBody>
          <a:bodyPr wrap="none">
            <a:spAutoFit/>
          </a:bodyPr>
          <a:lstStyle/>
          <a:p>
            <a:r>
              <a:rPr lang="zh-CN" altLang="en-US" sz="2000" b="1" dirty="0" smtClean="0">
                <a:solidFill>
                  <a:srgbClr val="0070C0"/>
                </a:solidFill>
              </a:rPr>
              <a:t>（三）操作步骤</a:t>
            </a:r>
            <a:endParaRPr lang="zh-CN" altLang="en-US" sz="2000" b="1" dirty="0">
              <a:solidFill>
                <a:srgbClr val="0070C0"/>
              </a:solidFill>
            </a:endParaRPr>
          </a:p>
        </p:txBody>
      </p:sp>
      <p:sp>
        <p:nvSpPr>
          <p:cNvPr id="4" name="矩形 3"/>
          <p:cNvSpPr/>
          <p:nvPr/>
        </p:nvSpPr>
        <p:spPr>
          <a:xfrm>
            <a:off x="1624083" y="4753395"/>
            <a:ext cx="10167582" cy="1142620"/>
          </a:xfrm>
          <a:prstGeom prst="rect">
            <a:avLst/>
          </a:prstGeom>
        </p:spPr>
        <p:txBody>
          <a:bodyPr wrap="square">
            <a:spAutoFit/>
          </a:bodyPr>
          <a:lstStyle/>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1</a:t>
            </a:r>
            <a:r>
              <a:rPr lang="zh-CN" altLang="en-US" sz="1600" dirty="0">
                <a:latin typeface="宋体" panose="02010600030101010101" pitchFamily="2" charset="-122"/>
                <a:ea typeface="宋体" panose="02010600030101010101" pitchFamily="2" charset="-122"/>
              </a:rPr>
              <a:t>）按要求的干密度，称出一个环刀体积所需的风干试样（质量约为</a:t>
            </a:r>
            <a:r>
              <a:rPr lang="en-US" altLang="zh-CN" sz="1600" dirty="0">
                <a:latin typeface="宋体" panose="02010600030101010101" pitchFamily="2" charset="-122"/>
                <a:ea typeface="宋体" panose="02010600030101010101" pitchFamily="2" charset="-122"/>
              </a:rPr>
              <a:t>100g</a:t>
            </a:r>
            <a:r>
              <a:rPr lang="zh-CN" altLang="en-US" sz="1600" dirty="0">
                <a:latin typeface="宋体" panose="02010600030101010101" pitchFamily="2" charset="-122"/>
                <a:ea typeface="宋体" panose="02010600030101010101" pitchFamily="2" charset="-122"/>
              </a:rPr>
              <a:t>）。本试验使用原装土试样。</a:t>
            </a:r>
            <a:endParaRPr lang="zh-CN" altLang="en-US" sz="1600" dirty="0">
              <a:latin typeface="宋体" panose="02010600030101010101" pitchFamily="2" charset="-122"/>
              <a:ea typeface="宋体" panose="02010600030101010101" pitchFamily="2" charset="-122"/>
            </a:endParaRPr>
          </a:p>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2</a:t>
            </a:r>
            <a:r>
              <a:rPr lang="zh-CN" altLang="en-US" sz="1600" dirty="0">
                <a:latin typeface="宋体" panose="02010600030101010101" pitchFamily="2" charset="-122"/>
                <a:ea typeface="宋体" panose="02010600030101010101" pitchFamily="2" charset="-122"/>
              </a:rPr>
              <a:t>）取出剪切容器的加压盖及上部透水石，将上下盒对准，插入固定销。</a:t>
            </a:r>
            <a:endParaRPr lang="zh-CN" altLang="en-US" sz="1600" dirty="0">
              <a:latin typeface="宋体" panose="02010600030101010101" pitchFamily="2" charset="-122"/>
              <a:ea typeface="宋体" panose="02010600030101010101" pitchFamily="2" charset="-122"/>
            </a:endParaRPr>
          </a:p>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3</a:t>
            </a:r>
            <a:r>
              <a:rPr lang="zh-CN" altLang="en-US" sz="1600" dirty="0">
                <a:latin typeface="宋体" panose="02010600030101010101" pitchFamily="2" charset="-122"/>
                <a:ea typeface="宋体" panose="02010600030101010101" pitchFamily="2" charset="-122"/>
              </a:rPr>
              <a:t>）将试样徐徐倒入剪切容器内，在试样面上依次放好透水石、加压盖、钢珠和加力框架。</a:t>
            </a:r>
            <a:endParaRPr lang="zh-CN" altLang="en-US" sz="1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5724644" cy="646331"/>
            </a:xfrm>
            <a:prstGeom prst="rect">
              <a:avLst/>
            </a:prstGeom>
          </p:spPr>
          <p:txBody>
            <a:bodyPr wrap="none">
              <a:spAutoFit/>
            </a:bodyPr>
            <a:lstStyle/>
            <a:p>
              <a:pPr>
                <a:spcAft>
                  <a:spcPts val="0"/>
                </a:spcAft>
                <a:tabLst>
                  <a:tab pos="2222500" algn="l"/>
                  <a:tab pos="3667125" algn="l"/>
                </a:tabLst>
              </a:pPr>
              <a:r>
                <a:rPr lang="zh-CN" altLang="en-US" sz="3600" dirty="0"/>
                <a:t>操作训练六　直接剪切试验</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86001" y="1325203"/>
            <a:ext cx="6257042" cy="1924525"/>
          </a:xfrm>
          <a:prstGeom prst="rect">
            <a:avLst/>
          </a:prstGeom>
        </p:spPr>
      </p:pic>
      <p:sp>
        <p:nvSpPr>
          <p:cNvPr id="9" name="矩形 8"/>
          <p:cNvSpPr/>
          <p:nvPr/>
        </p:nvSpPr>
        <p:spPr>
          <a:xfrm>
            <a:off x="8962381" y="1989735"/>
            <a:ext cx="2031325" cy="369332"/>
          </a:xfrm>
          <a:prstGeom prst="rect">
            <a:avLst/>
          </a:prstGeom>
        </p:spPr>
        <p:txBody>
          <a:bodyPr wrap="none">
            <a:spAutoFit/>
          </a:bodyPr>
          <a:lstStyle/>
          <a:p>
            <a:r>
              <a:rPr lang="zh-CN" altLang="en-US" dirty="0">
                <a:solidFill>
                  <a:srgbClr val="0070C0"/>
                </a:solidFill>
                <a:latin typeface="FZHTJW--GB1-0"/>
              </a:rPr>
              <a:t>应变控制式直剪仪</a:t>
            </a:r>
            <a:endParaRPr lang="zh-CN" altLang="en-US" dirty="0">
              <a:solidFill>
                <a:srgbClr val="0070C0"/>
              </a:solidFill>
            </a:endParaRPr>
          </a:p>
        </p:txBody>
      </p:sp>
      <p:sp>
        <p:nvSpPr>
          <p:cNvPr id="10" name="矩形 9"/>
          <p:cNvSpPr/>
          <p:nvPr/>
        </p:nvSpPr>
        <p:spPr>
          <a:xfrm>
            <a:off x="1425269" y="3218228"/>
            <a:ext cx="6096000" cy="584775"/>
          </a:xfrm>
          <a:prstGeom prst="rect">
            <a:avLst/>
          </a:prstGeom>
        </p:spPr>
        <p:txBody>
          <a:bodyPr>
            <a:spAutoFit/>
          </a:bodyPr>
          <a:lstStyle/>
          <a:p>
            <a:r>
              <a:rPr lang="en-US" altLang="zh-CN" sz="1600" dirty="0">
                <a:latin typeface="FZSSJW--GB1-0"/>
              </a:rPr>
              <a:t>1—</a:t>
            </a:r>
            <a:r>
              <a:rPr lang="zh-CN" altLang="en-US" sz="1600" dirty="0">
                <a:latin typeface="FZSSJW--GB1-0"/>
              </a:rPr>
              <a:t>轮轴；</a:t>
            </a:r>
            <a:r>
              <a:rPr lang="en-US" altLang="zh-CN" sz="1600" dirty="0">
                <a:latin typeface="FZSSJW--GB1-0"/>
              </a:rPr>
              <a:t>2—</a:t>
            </a:r>
            <a:r>
              <a:rPr lang="zh-CN" altLang="en-US" sz="1600" dirty="0">
                <a:latin typeface="FZSSJW--GB1-0"/>
              </a:rPr>
              <a:t>底座；</a:t>
            </a:r>
            <a:r>
              <a:rPr lang="en-US" altLang="zh-CN" sz="1600" dirty="0">
                <a:latin typeface="FZSSJW--GB1-0"/>
              </a:rPr>
              <a:t>3—</a:t>
            </a:r>
            <a:r>
              <a:rPr lang="zh-CN" altLang="en-US" sz="1600" dirty="0">
                <a:latin typeface="FZSSJW--GB1-0"/>
              </a:rPr>
              <a:t>透水石；</a:t>
            </a:r>
            <a:r>
              <a:rPr lang="en-US" altLang="zh-CN" sz="1600" dirty="0">
                <a:latin typeface="FZSSJW--GB1-0"/>
              </a:rPr>
              <a:t>4—</a:t>
            </a:r>
            <a:r>
              <a:rPr lang="zh-CN" altLang="en-US" sz="1600" dirty="0">
                <a:latin typeface="FZSSJW--GB1-0"/>
              </a:rPr>
              <a:t>测微表；</a:t>
            </a:r>
            <a:r>
              <a:rPr lang="en-US" altLang="zh-CN" sz="1600" dirty="0">
                <a:latin typeface="FZSSJW--GB1-0"/>
              </a:rPr>
              <a:t>5—</a:t>
            </a:r>
            <a:r>
              <a:rPr lang="zh-CN" altLang="en-US" sz="1600" dirty="0">
                <a:latin typeface="FZSSJW--GB1-0"/>
              </a:rPr>
              <a:t>活塞；</a:t>
            </a:r>
            <a:endParaRPr lang="zh-CN" altLang="en-US" sz="1600" dirty="0">
              <a:latin typeface="FZSSJW--GB1-0"/>
            </a:endParaRPr>
          </a:p>
          <a:p>
            <a:r>
              <a:rPr lang="en-US" altLang="zh-CN" sz="1600" dirty="0">
                <a:latin typeface="FZSSJW--GB1-0"/>
              </a:rPr>
              <a:t>6—</a:t>
            </a:r>
            <a:r>
              <a:rPr lang="zh-CN" altLang="en-US" sz="1600" dirty="0">
                <a:latin typeface="FZSSJW--GB1-0"/>
              </a:rPr>
              <a:t>上盒；</a:t>
            </a:r>
            <a:r>
              <a:rPr lang="en-US" altLang="zh-CN" sz="1600" dirty="0">
                <a:latin typeface="FZSSJW--GB1-0"/>
              </a:rPr>
              <a:t>7—</a:t>
            </a:r>
            <a:r>
              <a:rPr lang="zh-CN" altLang="en-US" sz="1600" dirty="0">
                <a:latin typeface="FZSSJW--GB1-0"/>
              </a:rPr>
              <a:t>土样；</a:t>
            </a:r>
            <a:r>
              <a:rPr lang="en-US" altLang="zh-CN" sz="1600" dirty="0">
                <a:latin typeface="FZSSJW--GB1-0"/>
              </a:rPr>
              <a:t>8—</a:t>
            </a:r>
            <a:r>
              <a:rPr lang="zh-CN" altLang="en-US" sz="1600" dirty="0">
                <a:latin typeface="FZSSJW--GB1-0"/>
              </a:rPr>
              <a:t>测微表；</a:t>
            </a:r>
            <a:r>
              <a:rPr lang="en-US" altLang="zh-CN" sz="1600" dirty="0">
                <a:latin typeface="FZSSJW--GB1-0"/>
              </a:rPr>
              <a:t>9—</a:t>
            </a:r>
            <a:r>
              <a:rPr lang="zh-CN" altLang="en-US" sz="1600" dirty="0">
                <a:latin typeface="FZSSJW--GB1-0"/>
              </a:rPr>
              <a:t>量力环；</a:t>
            </a:r>
            <a:r>
              <a:rPr lang="en-US" altLang="zh-CN" sz="1600" dirty="0">
                <a:latin typeface="FZSSJW--GB1-0"/>
              </a:rPr>
              <a:t>10—</a:t>
            </a:r>
            <a:r>
              <a:rPr lang="zh-CN" altLang="en-US" sz="1600" dirty="0">
                <a:latin typeface="FZSSJW--GB1-0"/>
              </a:rPr>
              <a:t>下盒</a:t>
            </a:r>
            <a:endParaRPr lang="zh-CN" altLang="en-US" sz="1600" dirty="0"/>
          </a:p>
        </p:txBody>
      </p:sp>
      <p:sp>
        <p:nvSpPr>
          <p:cNvPr id="11" name="矩形 10"/>
          <p:cNvSpPr/>
          <p:nvPr/>
        </p:nvSpPr>
        <p:spPr>
          <a:xfrm>
            <a:off x="1307993" y="3812718"/>
            <a:ext cx="10377054" cy="1994457"/>
          </a:xfrm>
          <a:prstGeom prst="rect">
            <a:avLst/>
          </a:prstGeom>
        </p:spPr>
        <p:txBody>
          <a:bodyPr wrap="square">
            <a:spAutoFit/>
          </a:bodyPr>
          <a:lstStyle/>
          <a:p>
            <a:pPr>
              <a:lnSpc>
                <a:spcPct val="150000"/>
              </a:lnSpc>
            </a:pPr>
            <a:r>
              <a:rPr lang="zh-CN" altLang="en-US" sz="1400" dirty="0">
                <a:latin typeface="宋体" panose="02010600030101010101" pitchFamily="2" charset="-122"/>
                <a:ea typeface="宋体" panose="02010600030101010101" pitchFamily="2" charset="-122"/>
              </a:rPr>
              <a:t>（</a:t>
            </a:r>
            <a:r>
              <a:rPr lang="en-US" altLang="zh-CN" sz="1400" dirty="0">
                <a:latin typeface="TimesNewRomanPSMT"/>
                <a:ea typeface="宋体" panose="02010600030101010101" pitchFamily="2" charset="-122"/>
              </a:rPr>
              <a:t>4</a:t>
            </a:r>
            <a:r>
              <a:rPr lang="zh-CN" altLang="en-US" sz="1400" dirty="0">
                <a:latin typeface="宋体" panose="02010600030101010101" pitchFamily="2" charset="-122"/>
                <a:ea typeface="宋体" panose="02010600030101010101" pitchFamily="2" charset="-122"/>
              </a:rPr>
              <a:t>）徐徐转动手轮至量力环上的百分表长针微微转动为止，记下百分表的初</a:t>
            </a:r>
            <a:r>
              <a:rPr lang="zh-CN" altLang="en-US" sz="1400" dirty="0" smtClean="0">
                <a:latin typeface="宋体" panose="02010600030101010101" pitchFamily="2" charset="-122"/>
                <a:ea typeface="宋体" panose="02010600030101010101" pitchFamily="2" charset="-122"/>
              </a:rPr>
              <a:t>读数</a:t>
            </a:r>
            <a:r>
              <a:rPr lang="en-US" altLang="zh-CN" sz="1400" i="1" dirty="0" smtClean="0">
                <a:latin typeface="TimesNewRomanPS-ItalicMT"/>
                <a:ea typeface="宋体" panose="02010600030101010101" pitchFamily="2" charset="-122"/>
              </a:rPr>
              <a:t>R</a:t>
            </a:r>
            <a:r>
              <a:rPr lang="en-US" altLang="zh-CN" sz="1400" dirty="0" smtClean="0">
                <a:latin typeface="TimesNewRomanPSMT"/>
                <a:ea typeface="宋体" panose="02010600030101010101" pitchFamily="2" charset="-122"/>
              </a:rPr>
              <a:t>0</a:t>
            </a:r>
            <a:r>
              <a:rPr lang="zh-CN" altLang="en-US" sz="1400" dirty="0">
                <a:latin typeface="宋体" panose="02010600030101010101" pitchFamily="2" charset="-122"/>
                <a:ea typeface="宋体" panose="02010600030101010101" pitchFamily="2" charset="-122"/>
              </a:rPr>
              <a:t>，或将百分表的长针调至零，即</a:t>
            </a:r>
            <a:r>
              <a:rPr lang="en-US" altLang="zh-CN" sz="1400" i="1" dirty="0">
                <a:latin typeface="TimesNewRomanPS-ItalicMT"/>
                <a:ea typeface="宋体" panose="02010600030101010101" pitchFamily="2" charset="-122"/>
              </a:rPr>
              <a:t>R</a:t>
            </a:r>
            <a:r>
              <a:rPr lang="en-US" altLang="zh-CN" sz="1400" dirty="0">
                <a:latin typeface="TimesNewRomanPSMT"/>
                <a:ea typeface="宋体" panose="02010600030101010101" pitchFamily="2" charset="-122"/>
              </a:rPr>
              <a:t>0 </a:t>
            </a:r>
            <a:r>
              <a:rPr lang="en-US" altLang="zh-CN" sz="1400" dirty="0">
                <a:latin typeface="SymbolMT"/>
                <a:ea typeface="宋体" panose="02010600030101010101" pitchFamily="2" charset="-122"/>
              </a:rPr>
              <a:t>= </a:t>
            </a:r>
            <a:r>
              <a:rPr lang="en-US" altLang="zh-CN" sz="1400" dirty="0">
                <a:latin typeface="TimesNewRomanPSMT"/>
                <a:ea typeface="宋体" panose="02010600030101010101" pitchFamily="2" charset="-122"/>
              </a:rPr>
              <a:t>0</a:t>
            </a:r>
            <a:r>
              <a:rPr lang="zh-CN" altLang="en-US" sz="1400" dirty="0">
                <a:latin typeface="宋体" panose="02010600030101010101" pitchFamily="2" charset="-122"/>
                <a:ea typeface="宋体" panose="02010600030101010101" pitchFamily="2" charset="-122"/>
              </a:rPr>
              <a:t>。</a:t>
            </a:r>
            <a:endParaRPr lang="zh-CN" altLang="en-US" sz="1400" dirty="0">
              <a:latin typeface="宋体" panose="02010600030101010101" pitchFamily="2" charset="-122"/>
              <a:ea typeface="宋体" panose="02010600030101010101" pitchFamily="2" charset="-122"/>
            </a:endParaRPr>
          </a:p>
          <a:p>
            <a:pPr>
              <a:lnSpc>
                <a:spcPct val="150000"/>
              </a:lnSpc>
            </a:pPr>
            <a:r>
              <a:rPr lang="zh-CN" altLang="en-US" sz="1400" dirty="0">
                <a:latin typeface="宋体" panose="02010600030101010101" pitchFamily="2" charset="-122"/>
                <a:ea typeface="宋体" panose="02010600030101010101" pitchFamily="2" charset="-122"/>
              </a:rPr>
              <a:t>（</a:t>
            </a:r>
            <a:r>
              <a:rPr lang="en-US" altLang="zh-CN" sz="1400" dirty="0">
                <a:latin typeface="TimesNewRomanPSMT"/>
                <a:ea typeface="宋体" panose="02010600030101010101" pitchFamily="2" charset="-122"/>
              </a:rPr>
              <a:t>5</a:t>
            </a:r>
            <a:r>
              <a:rPr lang="zh-CN" altLang="en-US" sz="1400" dirty="0">
                <a:latin typeface="宋体" panose="02010600030101010101" pitchFamily="2" charset="-122"/>
                <a:ea typeface="宋体" panose="02010600030101010101" pitchFamily="2" charset="-122"/>
              </a:rPr>
              <a:t>）在试样面上施加第一级垂直压力</a:t>
            </a:r>
            <a:r>
              <a:rPr lang="en-US" altLang="zh-CN" sz="1400" i="1" dirty="0">
                <a:latin typeface="TimesNewRomanPS-ItalicMT"/>
                <a:ea typeface="宋体" panose="02010600030101010101" pitchFamily="2" charset="-122"/>
              </a:rPr>
              <a:t>P</a:t>
            </a:r>
            <a:r>
              <a:rPr lang="en-US" altLang="zh-CN" sz="1400" dirty="0">
                <a:latin typeface="SymbolMT"/>
                <a:ea typeface="宋体" panose="02010600030101010101" pitchFamily="2" charset="-122"/>
              </a:rPr>
              <a:t>= </a:t>
            </a:r>
            <a:r>
              <a:rPr lang="en-US" altLang="zh-CN" sz="1400" dirty="0">
                <a:latin typeface="TimesNewRomanPSMT"/>
                <a:ea typeface="宋体" panose="02010600030101010101" pitchFamily="2" charset="-122"/>
              </a:rPr>
              <a:t>100kPa</a:t>
            </a:r>
            <a:r>
              <a:rPr lang="zh-CN" altLang="en-US" sz="1400" dirty="0">
                <a:latin typeface="宋体" panose="02010600030101010101" pitchFamily="2" charset="-122"/>
                <a:ea typeface="宋体" panose="02010600030101010101" pitchFamily="2" charset="-122"/>
              </a:rPr>
              <a:t>。</a:t>
            </a:r>
            <a:endParaRPr lang="zh-CN" altLang="en-US" sz="1400" dirty="0">
              <a:latin typeface="宋体" panose="02010600030101010101" pitchFamily="2" charset="-122"/>
              <a:ea typeface="宋体" panose="02010600030101010101" pitchFamily="2" charset="-122"/>
            </a:endParaRPr>
          </a:p>
          <a:p>
            <a:pPr>
              <a:lnSpc>
                <a:spcPct val="150000"/>
              </a:lnSpc>
            </a:pPr>
            <a:r>
              <a:rPr lang="zh-CN" altLang="en-US" sz="1400" dirty="0">
                <a:latin typeface="宋体" panose="02010600030101010101" pitchFamily="2" charset="-122"/>
                <a:ea typeface="宋体" panose="02010600030101010101" pitchFamily="2" charset="-122"/>
              </a:rPr>
              <a:t>（</a:t>
            </a:r>
            <a:r>
              <a:rPr lang="en-US" altLang="zh-CN" sz="1400" dirty="0">
                <a:latin typeface="TimesNewRomanPSMT"/>
                <a:ea typeface="宋体" panose="02010600030101010101" pitchFamily="2" charset="-122"/>
              </a:rPr>
              <a:t>6</a:t>
            </a:r>
            <a:r>
              <a:rPr lang="zh-CN" altLang="en-US" sz="1400" dirty="0">
                <a:latin typeface="宋体" panose="02010600030101010101" pitchFamily="2" charset="-122"/>
                <a:ea typeface="宋体" panose="02010600030101010101" pitchFamily="2" charset="-122"/>
              </a:rPr>
              <a:t>）拔去固定销，以每分钟</a:t>
            </a:r>
            <a:r>
              <a:rPr lang="en-US" altLang="zh-CN" sz="1400" dirty="0">
                <a:latin typeface="TimesNewRomanPSMT"/>
                <a:ea typeface="宋体" panose="02010600030101010101" pitchFamily="2" charset="-122"/>
              </a:rPr>
              <a:t>6 </a:t>
            </a:r>
            <a:r>
              <a:rPr lang="zh-CN" altLang="en-US" sz="1400" dirty="0">
                <a:latin typeface="宋体" panose="02010600030101010101" pitchFamily="2" charset="-122"/>
                <a:ea typeface="宋体" panose="02010600030101010101" pitchFamily="2" charset="-122"/>
              </a:rPr>
              <a:t>转的均匀速率转动手轮，直至剪损。当百分表读数</a:t>
            </a:r>
            <a:r>
              <a:rPr lang="zh-CN" altLang="en-US" sz="1400" dirty="0" smtClean="0">
                <a:latin typeface="宋体" panose="02010600030101010101" pitchFamily="2" charset="-122"/>
                <a:ea typeface="宋体" panose="02010600030101010101" pitchFamily="2" charset="-122"/>
              </a:rPr>
              <a:t>不变</a:t>
            </a:r>
            <a:r>
              <a:rPr lang="zh-CN" altLang="en-US" sz="1400" dirty="0">
                <a:latin typeface="宋体" panose="02010600030101010101" pitchFamily="2" charset="-122"/>
                <a:ea typeface="宋体" panose="02010600030101010101" pitchFamily="2" charset="-122"/>
              </a:rPr>
              <a:t>或后退时，应继续剪切至位移为</a:t>
            </a:r>
            <a:r>
              <a:rPr lang="en-US" altLang="zh-CN" sz="1400" dirty="0">
                <a:latin typeface="TimesNewRomanPSMT"/>
                <a:ea typeface="宋体" panose="02010600030101010101" pitchFamily="2" charset="-122"/>
              </a:rPr>
              <a:t>4mm </a:t>
            </a:r>
            <a:r>
              <a:rPr lang="zh-CN" altLang="en-US" sz="1400" dirty="0">
                <a:latin typeface="宋体" panose="02010600030101010101" pitchFamily="2" charset="-122"/>
                <a:ea typeface="宋体" panose="02010600030101010101" pitchFamily="2" charset="-122"/>
              </a:rPr>
              <a:t>时停止，记下破坏值。当剪切过程中量力环</a:t>
            </a:r>
            <a:r>
              <a:rPr lang="zh-CN" altLang="en-US" sz="1400" dirty="0" smtClean="0">
                <a:latin typeface="宋体" panose="02010600030101010101" pitchFamily="2" charset="-122"/>
                <a:ea typeface="宋体" panose="02010600030101010101" pitchFamily="2" charset="-122"/>
              </a:rPr>
              <a:t>百分表</a:t>
            </a:r>
            <a:r>
              <a:rPr lang="zh-CN" altLang="en-US" sz="1400" dirty="0">
                <a:latin typeface="宋体" panose="02010600030101010101" pitchFamily="2" charset="-122"/>
                <a:ea typeface="宋体" panose="02010600030101010101" pitchFamily="2" charset="-122"/>
              </a:rPr>
              <a:t>读数无峰值时，则剪切至剪切位移达</a:t>
            </a:r>
            <a:r>
              <a:rPr lang="en-US" altLang="zh-CN" sz="1400" dirty="0">
                <a:latin typeface="TimesNewRomanPSMT"/>
                <a:ea typeface="宋体" panose="02010600030101010101" pitchFamily="2" charset="-122"/>
              </a:rPr>
              <a:t>6mm </a:t>
            </a:r>
            <a:r>
              <a:rPr lang="zh-CN" altLang="en-US" sz="1400" dirty="0">
                <a:latin typeface="宋体" panose="02010600030101010101" pitchFamily="2" charset="-122"/>
                <a:ea typeface="宋体" panose="02010600030101010101" pitchFamily="2" charset="-122"/>
              </a:rPr>
              <a:t>时停止。</a:t>
            </a:r>
            <a:endParaRPr lang="zh-CN" altLang="en-US" sz="1400" dirty="0">
              <a:latin typeface="宋体" panose="02010600030101010101" pitchFamily="2" charset="-122"/>
              <a:ea typeface="宋体" panose="02010600030101010101" pitchFamily="2" charset="-122"/>
            </a:endParaRPr>
          </a:p>
          <a:p>
            <a:pPr>
              <a:lnSpc>
                <a:spcPct val="150000"/>
              </a:lnSpc>
            </a:pPr>
            <a:r>
              <a:rPr lang="zh-CN" altLang="en-US" sz="1400" dirty="0">
                <a:latin typeface="宋体" panose="02010600030101010101" pitchFamily="2" charset="-122"/>
                <a:ea typeface="宋体" panose="02010600030101010101" pitchFamily="2" charset="-122"/>
              </a:rPr>
              <a:t>（</a:t>
            </a:r>
            <a:r>
              <a:rPr lang="en-US" altLang="zh-CN" sz="1400" dirty="0">
                <a:latin typeface="TimesNewRomanPSMT"/>
                <a:ea typeface="宋体" panose="02010600030101010101" pitchFamily="2" charset="-122"/>
              </a:rPr>
              <a:t>7</a:t>
            </a:r>
            <a:r>
              <a:rPr lang="zh-CN" altLang="en-US" sz="1400" dirty="0">
                <a:latin typeface="宋体" panose="02010600030101010101" pitchFamily="2" charset="-122"/>
                <a:ea typeface="宋体" panose="02010600030101010101" pitchFamily="2" charset="-122"/>
              </a:rPr>
              <a:t>）卸除压力，取下加力框架、钢珠、加压盖等倒出试样，刷净剪切盒。</a:t>
            </a:r>
            <a:endParaRPr lang="zh-CN" altLang="en-US" sz="1400" dirty="0">
              <a:latin typeface="宋体" panose="02010600030101010101" pitchFamily="2" charset="-122"/>
              <a:ea typeface="宋体" panose="02010600030101010101" pitchFamily="2" charset="-122"/>
            </a:endParaRPr>
          </a:p>
          <a:p>
            <a:pPr>
              <a:lnSpc>
                <a:spcPct val="150000"/>
              </a:lnSpc>
            </a:pPr>
            <a:r>
              <a:rPr lang="zh-CN" altLang="en-US" sz="1400" dirty="0">
                <a:latin typeface="宋体" panose="02010600030101010101" pitchFamily="2" charset="-122"/>
                <a:ea typeface="宋体" panose="02010600030101010101" pitchFamily="2" charset="-122"/>
              </a:rPr>
              <a:t>（</a:t>
            </a:r>
            <a:r>
              <a:rPr lang="en-US" altLang="zh-CN" sz="1400" dirty="0">
                <a:latin typeface="TimesNewRomanPSMT"/>
                <a:ea typeface="宋体" panose="02010600030101010101" pitchFamily="2" charset="-122"/>
              </a:rPr>
              <a:t>8</a:t>
            </a:r>
            <a:r>
              <a:rPr lang="zh-CN" altLang="en-US" sz="1400" dirty="0">
                <a:latin typeface="宋体" panose="02010600030101010101" pitchFamily="2" charset="-122"/>
                <a:ea typeface="宋体" panose="02010600030101010101" pitchFamily="2" charset="-122"/>
              </a:rPr>
              <a:t>）重复（</a:t>
            </a:r>
            <a:r>
              <a:rPr lang="en-US" altLang="zh-CN" sz="1400" dirty="0">
                <a:latin typeface="TimesNewRomanPSMT"/>
                <a:ea typeface="宋体" panose="02010600030101010101" pitchFamily="2" charset="-122"/>
              </a:rPr>
              <a:t>2</a:t>
            </a:r>
            <a:r>
              <a:rPr lang="zh-CN" altLang="en-US" sz="1400" dirty="0">
                <a:latin typeface="宋体" panose="02010600030101010101" pitchFamily="2" charset="-122"/>
                <a:ea typeface="宋体" panose="02010600030101010101" pitchFamily="2" charset="-122"/>
              </a:rPr>
              <a:t>）～（</a:t>
            </a:r>
            <a:r>
              <a:rPr lang="en-US" altLang="zh-CN" sz="1400" dirty="0">
                <a:latin typeface="TimesNewRomanPSMT"/>
                <a:ea typeface="宋体" panose="02010600030101010101" pitchFamily="2" charset="-122"/>
              </a:rPr>
              <a:t>7</a:t>
            </a:r>
            <a:r>
              <a:rPr lang="zh-CN" altLang="en-US" sz="1400" dirty="0">
                <a:latin typeface="宋体" panose="02010600030101010101" pitchFamily="2" charset="-122"/>
                <a:ea typeface="宋体" panose="02010600030101010101" pitchFamily="2" charset="-122"/>
              </a:rPr>
              <a:t>）步骤，改变垂直压力，使分别为</a:t>
            </a:r>
            <a:r>
              <a:rPr lang="en-US" altLang="zh-CN" sz="1400" dirty="0">
                <a:latin typeface="TimesNewRomanPSMT"/>
                <a:ea typeface="宋体" panose="02010600030101010101" pitchFamily="2" charset="-122"/>
              </a:rPr>
              <a:t>200kPa</a:t>
            </a:r>
            <a:r>
              <a:rPr lang="zh-CN" altLang="en-US" sz="1400" dirty="0">
                <a:latin typeface="宋体" panose="02010600030101010101" pitchFamily="2" charset="-122"/>
                <a:ea typeface="宋体" panose="02010600030101010101" pitchFamily="2" charset="-122"/>
              </a:rPr>
              <a:t>、</a:t>
            </a:r>
            <a:r>
              <a:rPr lang="en-US" altLang="zh-CN" sz="1400" dirty="0">
                <a:latin typeface="TimesNewRomanPSMT"/>
                <a:ea typeface="宋体" panose="02010600030101010101" pitchFamily="2" charset="-122"/>
              </a:rPr>
              <a:t>300kPa</a:t>
            </a:r>
            <a:r>
              <a:rPr lang="zh-CN" altLang="en-US" sz="1400" dirty="0">
                <a:latin typeface="宋体" panose="02010600030101010101" pitchFamily="2" charset="-122"/>
                <a:ea typeface="宋体" panose="02010600030101010101" pitchFamily="2" charset="-122"/>
              </a:rPr>
              <a:t>、</a:t>
            </a:r>
            <a:r>
              <a:rPr lang="en-US" altLang="zh-CN" sz="1400" dirty="0">
                <a:latin typeface="TimesNewRomanPSMT"/>
                <a:ea typeface="宋体" panose="02010600030101010101" pitchFamily="2" charset="-122"/>
              </a:rPr>
              <a:t>400kPa </a:t>
            </a:r>
            <a:r>
              <a:rPr lang="zh-CN" altLang="en-US" sz="1400" dirty="0" smtClean="0">
                <a:latin typeface="宋体" panose="02010600030101010101" pitchFamily="2" charset="-122"/>
                <a:ea typeface="宋体" panose="02010600030101010101" pitchFamily="2" charset="-122"/>
              </a:rPr>
              <a:t>进行</a:t>
            </a:r>
            <a:r>
              <a:rPr lang="zh-CN" altLang="en-US" sz="1400" dirty="0">
                <a:latin typeface="宋体" panose="02010600030101010101" pitchFamily="2" charset="-122"/>
                <a:ea typeface="宋体" panose="02010600030101010101" pitchFamily="2" charset="-122"/>
              </a:rPr>
              <a:t>试验。</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5724644" cy="646331"/>
            </a:xfrm>
            <a:prstGeom prst="rect">
              <a:avLst/>
            </a:prstGeom>
          </p:spPr>
          <p:txBody>
            <a:bodyPr wrap="none">
              <a:spAutoFit/>
            </a:bodyPr>
            <a:lstStyle/>
            <a:p>
              <a:pPr>
                <a:spcAft>
                  <a:spcPts val="0"/>
                </a:spcAft>
                <a:tabLst>
                  <a:tab pos="2222500" algn="l"/>
                  <a:tab pos="3667125" algn="l"/>
                </a:tabLst>
              </a:pPr>
              <a:r>
                <a:rPr lang="zh-CN" altLang="en-US" sz="3600" dirty="0"/>
                <a:t>操作训练六　直接剪切试验</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5" name="矩形 24"/>
          <p:cNvSpPr/>
          <p:nvPr/>
        </p:nvSpPr>
        <p:spPr>
          <a:xfrm>
            <a:off x="1157785" y="1140733"/>
            <a:ext cx="1991251" cy="400110"/>
          </a:xfrm>
          <a:prstGeom prst="rect">
            <a:avLst/>
          </a:prstGeom>
        </p:spPr>
        <p:txBody>
          <a:bodyPr wrap="none">
            <a:spAutoFit/>
          </a:bodyPr>
          <a:lstStyle/>
          <a:p>
            <a:r>
              <a:rPr lang="zh-CN" altLang="en-US" sz="2000" b="1" dirty="0" smtClean="0">
                <a:solidFill>
                  <a:srgbClr val="0070C0"/>
                </a:solidFill>
              </a:rPr>
              <a:t>（四）操作步骤</a:t>
            </a:r>
            <a:endParaRPr lang="zh-CN" altLang="en-US" sz="2000" b="1" dirty="0">
              <a:solidFill>
                <a:srgbClr val="0070C0"/>
              </a:solidFill>
            </a:endParaRPr>
          </a:p>
        </p:txBody>
      </p:sp>
      <p:sp>
        <p:nvSpPr>
          <p:cNvPr id="9" name="矩形 8"/>
          <p:cNvSpPr/>
          <p:nvPr/>
        </p:nvSpPr>
        <p:spPr>
          <a:xfrm>
            <a:off x="1425269" y="1462257"/>
            <a:ext cx="10611560" cy="3374129"/>
          </a:xfrm>
          <a:prstGeom prst="rect">
            <a:avLst/>
          </a:prstGeom>
        </p:spPr>
        <p:txBody>
          <a:bodyPr wrap="square">
            <a:spAutoFit/>
          </a:bodyPr>
          <a:lstStyle/>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1</a:t>
            </a:r>
            <a:r>
              <a:rPr lang="zh-CN" altLang="en-US" sz="1600" dirty="0">
                <a:latin typeface="宋体" panose="02010600030101010101" pitchFamily="2" charset="-122"/>
                <a:ea typeface="宋体" panose="02010600030101010101" pitchFamily="2" charset="-122"/>
              </a:rPr>
              <a:t>）各级压力下试样破坏时的剪应力按下式计算：</a:t>
            </a:r>
            <a:endParaRPr lang="zh-CN" altLang="en-US" sz="1600" dirty="0">
              <a:latin typeface="宋体" panose="02010600030101010101" pitchFamily="2" charset="-122"/>
              <a:ea typeface="宋体" panose="02010600030101010101" pitchFamily="2" charset="-122"/>
            </a:endParaRPr>
          </a:p>
          <a:p>
            <a:pPr>
              <a:lnSpc>
                <a:spcPct val="150000"/>
              </a:lnSpc>
            </a:pPr>
            <a:r>
              <a:rPr lang="en-US" altLang="zh-CN" sz="1600" i="1" dirty="0" smtClean="0">
                <a:latin typeface="TimesNewRomanPS-ItalicMT"/>
                <a:ea typeface="宋体" panose="02010600030101010101" pitchFamily="2" charset="-122"/>
              </a:rPr>
              <a:t>                 </a:t>
            </a:r>
            <a:r>
              <a:rPr lang="el-GR" altLang="zh-CN" sz="1600" i="1" dirty="0" smtClean="0">
                <a:latin typeface="TimesNewRomanPS-ItalicMT"/>
                <a:ea typeface="宋体" panose="02010600030101010101" pitchFamily="2" charset="-122"/>
              </a:rPr>
              <a:t>τ </a:t>
            </a:r>
            <a:r>
              <a:rPr lang="el-GR" altLang="zh-CN" sz="1600" dirty="0">
                <a:latin typeface="TimesNewRomanPSMT"/>
                <a:ea typeface="宋体" panose="02010600030101010101" pitchFamily="2" charset="-122"/>
              </a:rPr>
              <a:t>= </a:t>
            </a:r>
            <a:r>
              <a:rPr lang="en-US" altLang="zh-CN" sz="1600" i="1" dirty="0">
                <a:latin typeface="TimesNewRomanPS-ItalicMT"/>
                <a:ea typeface="宋体" panose="02010600030101010101" pitchFamily="2" charset="-122"/>
              </a:rPr>
              <a:t>k</a:t>
            </a:r>
            <a:r>
              <a:rPr lang="zh-CN" altLang="en-US" sz="1600" dirty="0">
                <a:latin typeface="宋体" panose="02010600030101010101" pitchFamily="2" charset="-122"/>
                <a:ea typeface="宋体" panose="02010600030101010101" pitchFamily="2" charset="-122"/>
              </a:rPr>
              <a:t>（</a:t>
            </a:r>
            <a:r>
              <a:rPr lang="en-US" altLang="zh-CN" sz="1600" i="1" dirty="0">
                <a:latin typeface="TimesNewRomanPS-ItalicMT"/>
                <a:ea typeface="宋体" panose="02010600030101010101" pitchFamily="2" charset="-122"/>
              </a:rPr>
              <a:t>Rm</a:t>
            </a:r>
            <a:r>
              <a:rPr lang="en-US" altLang="zh-CN" sz="1600" dirty="0">
                <a:latin typeface="FZSSJW--GB1-0"/>
                <a:ea typeface="宋体" panose="02010600030101010101" pitchFamily="2" charset="-122"/>
              </a:rPr>
              <a:t>- </a:t>
            </a:r>
            <a:r>
              <a:rPr lang="en-US" altLang="zh-CN" sz="1600" i="1" dirty="0">
                <a:latin typeface="TimesNewRomanPS-ItalicMT"/>
                <a:ea typeface="宋体" panose="02010600030101010101" pitchFamily="2" charset="-122"/>
              </a:rPr>
              <a:t>R</a:t>
            </a:r>
            <a:r>
              <a:rPr lang="en-US" altLang="zh-CN" sz="1600" dirty="0">
                <a:latin typeface="TimesNewRomanPSMT"/>
                <a:ea typeface="宋体" panose="02010600030101010101" pitchFamily="2" charset="-122"/>
              </a:rPr>
              <a:t>0</a:t>
            </a:r>
            <a:r>
              <a:rPr lang="zh-CN" altLang="en-US" sz="1600" dirty="0">
                <a:latin typeface="宋体" panose="02010600030101010101" pitchFamily="2" charset="-122"/>
                <a:ea typeface="宋体" panose="02010600030101010101" pitchFamily="2" charset="-122"/>
              </a:rPr>
              <a:t>）</a:t>
            </a:r>
            <a:endParaRPr lang="zh-CN" altLang="en-US" sz="1600" dirty="0">
              <a:latin typeface="宋体" panose="02010600030101010101" pitchFamily="2" charset="-122"/>
              <a:ea typeface="宋体" panose="02010600030101010101" pitchFamily="2" charset="-122"/>
            </a:endParaRPr>
          </a:p>
          <a:p>
            <a:pPr>
              <a:lnSpc>
                <a:spcPct val="150000"/>
              </a:lnSpc>
            </a:pPr>
            <a:r>
              <a:rPr lang="zh-CN" altLang="en-US" sz="1600" dirty="0">
                <a:latin typeface="宋体" panose="02010600030101010101" pitchFamily="2" charset="-122"/>
                <a:ea typeface="宋体" panose="02010600030101010101" pitchFamily="2" charset="-122"/>
              </a:rPr>
              <a:t>式中： </a:t>
            </a:r>
            <a:r>
              <a:rPr lang="en-US" altLang="zh-CN" sz="1600" i="1" dirty="0">
                <a:latin typeface="TimesNewRomanPS-ItalicMT"/>
                <a:ea typeface="宋体" panose="02010600030101010101" pitchFamily="2" charset="-122"/>
              </a:rPr>
              <a:t>τ</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试样破坏时的剪应力，</a:t>
            </a:r>
            <a:r>
              <a:rPr lang="en-US" altLang="zh-CN" sz="1600" dirty="0" err="1">
                <a:latin typeface="TimesNewRomanPSMT"/>
                <a:ea typeface="宋体" panose="02010600030101010101" pitchFamily="2" charset="-122"/>
              </a:rPr>
              <a:t>kPa</a:t>
            </a:r>
            <a:r>
              <a:rPr lang="zh-CN" altLang="en-US" sz="1600" dirty="0">
                <a:latin typeface="宋体" panose="02010600030101010101" pitchFamily="2" charset="-122"/>
                <a:ea typeface="宋体" panose="02010600030101010101" pitchFamily="2" charset="-122"/>
              </a:rPr>
              <a:t>；</a:t>
            </a:r>
            <a:endParaRPr lang="zh-CN" altLang="en-US" sz="1600" dirty="0">
              <a:latin typeface="宋体" panose="02010600030101010101" pitchFamily="2" charset="-122"/>
              <a:ea typeface="宋体" panose="02010600030101010101" pitchFamily="2" charset="-122"/>
            </a:endParaRPr>
          </a:p>
          <a:p>
            <a:pPr>
              <a:lnSpc>
                <a:spcPct val="150000"/>
              </a:lnSpc>
            </a:pPr>
            <a:r>
              <a:rPr lang="en-US" altLang="zh-CN" sz="1600" i="1" dirty="0" smtClean="0">
                <a:latin typeface="TimesNewRomanPS-ItalicMT"/>
                <a:ea typeface="宋体" panose="02010600030101010101" pitchFamily="2" charset="-122"/>
              </a:rPr>
              <a:t>        k</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量力环系数，其值表明在各仪器的量力环上，</a:t>
            </a:r>
            <a:r>
              <a:rPr lang="en-US" altLang="zh-CN" sz="1600" dirty="0" err="1">
                <a:latin typeface="TimesNewRomanPSMT"/>
                <a:ea typeface="宋体" panose="02010600030101010101" pitchFamily="2" charset="-122"/>
              </a:rPr>
              <a:t>kPa</a:t>
            </a:r>
            <a:r>
              <a:rPr lang="zh-CN" altLang="en-US" sz="1600" dirty="0">
                <a:latin typeface="宋体" panose="02010600030101010101" pitchFamily="2" charset="-122"/>
                <a:ea typeface="宋体" panose="02010600030101010101" pitchFamily="2" charset="-122"/>
              </a:rPr>
              <a:t>；</a:t>
            </a:r>
            <a:endParaRPr lang="zh-CN" altLang="en-US" sz="1600" dirty="0">
              <a:latin typeface="宋体" panose="02010600030101010101" pitchFamily="2" charset="-122"/>
              <a:ea typeface="宋体" panose="02010600030101010101" pitchFamily="2" charset="-122"/>
            </a:endParaRPr>
          </a:p>
          <a:p>
            <a:pPr>
              <a:lnSpc>
                <a:spcPct val="150000"/>
              </a:lnSpc>
            </a:pPr>
            <a:r>
              <a:rPr lang="en-US" altLang="zh-CN" sz="1600" i="1" dirty="0" smtClean="0">
                <a:latin typeface="TimesNewRomanPS-ItalicMT"/>
                <a:ea typeface="宋体" panose="02010600030101010101" pitchFamily="2" charset="-122"/>
              </a:rPr>
              <a:t>        Rm</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百分表最大的读数，</a:t>
            </a:r>
            <a:r>
              <a:rPr lang="en-US" altLang="zh-CN" sz="1600" dirty="0">
                <a:latin typeface="TimesNewRomanPSMT"/>
                <a:ea typeface="宋体" panose="02010600030101010101" pitchFamily="2" charset="-122"/>
              </a:rPr>
              <a:t>0.01mm</a:t>
            </a:r>
            <a:r>
              <a:rPr lang="zh-CN" altLang="en-US" sz="1600" dirty="0">
                <a:latin typeface="宋体" panose="02010600030101010101" pitchFamily="2" charset="-122"/>
                <a:ea typeface="宋体" panose="02010600030101010101" pitchFamily="2" charset="-122"/>
              </a:rPr>
              <a:t>；</a:t>
            </a:r>
            <a:endParaRPr lang="zh-CN" altLang="en-US" sz="1600" dirty="0">
              <a:latin typeface="宋体" panose="02010600030101010101" pitchFamily="2" charset="-122"/>
              <a:ea typeface="宋体" panose="02010600030101010101" pitchFamily="2" charset="-122"/>
            </a:endParaRPr>
          </a:p>
          <a:p>
            <a:pPr>
              <a:lnSpc>
                <a:spcPct val="150000"/>
              </a:lnSpc>
            </a:pPr>
            <a:r>
              <a:rPr lang="en-US" altLang="zh-CN" sz="1600" i="1" dirty="0" smtClean="0">
                <a:latin typeface="TimesNewRomanPS-ItalicMT"/>
                <a:ea typeface="宋体" panose="02010600030101010101" pitchFamily="2" charset="-122"/>
              </a:rPr>
              <a:t>        R</a:t>
            </a:r>
            <a:r>
              <a:rPr lang="en-US" altLang="zh-CN" sz="1600" dirty="0" smtClean="0">
                <a:latin typeface="TimesNewRomanPSMT"/>
                <a:ea typeface="宋体" panose="02010600030101010101" pitchFamily="2" charset="-122"/>
              </a:rPr>
              <a:t>0</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百分表初读数或等于</a:t>
            </a:r>
            <a:r>
              <a:rPr lang="en-US" altLang="zh-CN" sz="1600" dirty="0">
                <a:latin typeface="TimesNewRomanPSMT"/>
                <a:ea typeface="宋体" panose="02010600030101010101" pitchFamily="2" charset="-122"/>
              </a:rPr>
              <a:t>0</a:t>
            </a:r>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0.01mm</a:t>
            </a:r>
            <a:r>
              <a:rPr lang="zh-CN" altLang="en-US" sz="1600" dirty="0">
                <a:latin typeface="宋体" panose="02010600030101010101" pitchFamily="2" charset="-122"/>
                <a:ea typeface="宋体" panose="02010600030101010101" pitchFamily="2" charset="-122"/>
              </a:rPr>
              <a:t>。</a:t>
            </a:r>
            <a:endParaRPr lang="zh-CN" altLang="en-US" sz="1600" dirty="0">
              <a:latin typeface="宋体" panose="02010600030101010101" pitchFamily="2" charset="-122"/>
              <a:ea typeface="宋体" panose="02010600030101010101" pitchFamily="2" charset="-122"/>
            </a:endParaRPr>
          </a:p>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TimesNewRomanPSMT"/>
                <a:ea typeface="宋体" panose="02010600030101010101" pitchFamily="2" charset="-122"/>
              </a:rPr>
              <a:t>2</a:t>
            </a:r>
            <a:r>
              <a:rPr lang="zh-CN" altLang="en-US" sz="1600" dirty="0">
                <a:latin typeface="宋体" panose="02010600030101010101" pitchFamily="2" charset="-122"/>
                <a:ea typeface="宋体" panose="02010600030101010101" pitchFamily="2" charset="-122"/>
              </a:rPr>
              <a:t>）绘图：以抗剪强度为纵坐标，垂直压力为横坐标（两坐标比例应一致），将</a:t>
            </a:r>
            <a:r>
              <a:rPr lang="zh-CN" altLang="en-US" sz="1600" dirty="0" smtClean="0">
                <a:latin typeface="宋体" panose="02010600030101010101" pitchFamily="2" charset="-122"/>
                <a:ea typeface="宋体" panose="02010600030101010101" pitchFamily="2" charset="-122"/>
              </a:rPr>
              <a:t>试验所得</a:t>
            </a:r>
            <a:r>
              <a:rPr lang="zh-CN" altLang="en-US" sz="1600" dirty="0">
                <a:latin typeface="宋体" panose="02010600030101010101" pitchFamily="2" charset="-122"/>
                <a:ea typeface="宋体" panose="02010600030101010101" pitchFamily="2" charset="-122"/>
              </a:rPr>
              <a:t>各点绘至于坐标图上，根据图上各点，绘一视测的直线，则此直线即为</a:t>
            </a:r>
            <a:r>
              <a:rPr lang="zh-CN" altLang="en-US" sz="1600" dirty="0" smtClean="0">
                <a:latin typeface="宋体" panose="02010600030101010101" pitchFamily="2" charset="-122"/>
                <a:ea typeface="宋体" panose="02010600030101010101" pitchFamily="2" charset="-122"/>
              </a:rPr>
              <a:t>抗剪强度线</a:t>
            </a:r>
            <a:r>
              <a:rPr lang="zh-CN" altLang="en-US" sz="1600" dirty="0">
                <a:latin typeface="宋体" panose="02010600030101010101" pitchFamily="2" charset="-122"/>
                <a:ea typeface="宋体" panose="02010600030101010101" pitchFamily="2" charset="-122"/>
              </a:rPr>
              <a:t>；其视角为土的内摩擦角</a:t>
            </a:r>
            <a:r>
              <a:rPr lang="en-US" altLang="zh-CN" sz="1600" dirty="0">
                <a:latin typeface="SymbolMT"/>
                <a:ea typeface="宋体" panose="02010600030101010101" pitchFamily="2" charset="-122"/>
              </a:rPr>
              <a:t>φ </a:t>
            </a:r>
            <a:r>
              <a:rPr lang="zh-CN" altLang="en-US" sz="1600" dirty="0">
                <a:latin typeface="宋体" panose="02010600030101010101" pitchFamily="2" charset="-122"/>
                <a:ea typeface="宋体" panose="02010600030101010101" pitchFamily="2" charset="-122"/>
              </a:rPr>
              <a:t>，抗剪强度线在纵坐标轴上的截距为土的黏聚力</a:t>
            </a:r>
            <a:r>
              <a:rPr lang="en-US" altLang="zh-CN" sz="1600" i="1" dirty="0">
                <a:latin typeface="TimesNewRomanPS-ItalicMT"/>
                <a:ea typeface="宋体" panose="02010600030101010101" pitchFamily="2" charset="-122"/>
              </a:rPr>
              <a:t>c</a:t>
            </a:r>
            <a:r>
              <a:rPr lang="zh-CN" altLang="en-US" sz="1600" dirty="0">
                <a:latin typeface="宋体" panose="02010600030101010101" pitchFamily="2" charset="-122"/>
                <a:ea typeface="宋体" panose="02010600030101010101" pitchFamily="2" charset="-122"/>
              </a:rPr>
              <a:t>。</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5724644" cy="646331"/>
            </a:xfrm>
            <a:prstGeom prst="rect">
              <a:avLst/>
            </a:prstGeom>
          </p:spPr>
          <p:txBody>
            <a:bodyPr wrap="none">
              <a:spAutoFit/>
            </a:bodyPr>
            <a:lstStyle/>
            <a:p>
              <a:pPr>
                <a:spcAft>
                  <a:spcPts val="0"/>
                </a:spcAft>
                <a:tabLst>
                  <a:tab pos="2222500" algn="l"/>
                  <a:tab pos="3667125" algn="l"/>
                </a:tabLst>
              </a:pPr>
              <a:r>
                <a:rPr lang="zh-CN" altLang="en-US" sz="3600" dirty="0"/>
                <a:t>操作训练六　直接剪切试验</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3906"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07" name="Rectangle 3"/>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09" name="Rectangle 5"/>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0" name="Rectangle 6"/>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2" name="Rectangle 8"/>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3" name="Rectangle 9"/>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5" name="Rectangle 1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3916" name="Rectangle 12"/>
          <p:cNvSpPr>
            <a:spLocks noChangeArrowheads="1"/>
          </p:cNvSpPr>
          <p:nvPr/>
        </p:nvSpPr>
        <p:spPr bwMode="auto">
          <a:xfrm>
            <a:off x="0" y="1047750"/>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3918" name="Rectangle 1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aphicFrame>
        <p:nvGraphicFramePr>
          <p:cNvPr id="10" name="表格 9"/>
          <p:cNvGraphicFramePr>
            <a:graphicFrameLocks noGrp="1"/>
          </p:cNvGraphicFramePr>
          <p:nvPr/>
        </p:nvGraphicFramePr>
        <p:xfrm>
          <a:off x="743989" y="2572278"/>
          <a:ext cx="10704022" cy="2085807"/>
        </p:xfrm>
        <a:graphic>
          <a:graphicData uri="http://schemas.openxmlformats.org/drawingml/2006/table">
            <a:tbl>
              <a:tblPr/>
              <a:tblGrid>
                <a:gridCol w="3305102"/>
                <a:gridCol w="1849730"/>
                <a:gridCol w="1849730"/>
                <a:gridCol w="1849730"/>
                <a:gridCol w="1849730"/>
              </a:tblGrid>
              <a:tr h="238917">
                <a:tc gridSpan="5">
                  <a:txBody>
                    <a:bodyPr/>
                    <a:lstStyle/>
                    <a:p>
                      <a:pPr algn="ctr" fontAlgn="ctr"/>
                      <a:r>
                        <a:rPr lang="zh-CN" altLang="en-US" sz="1100" b="0" i="0" u="none" strike="noStrike" dirty="0">
                          <a:solidFill>
                            <a:srgbClr val="000000"/>
                          </a:solidFill>
                          <a:effectLst/>
                          <a:latin typeface="宋体" panose="02010600030101010101" pitchFamily="2" charset="-122"/>
                          <a:ea typeface="宋体" panose="02010600030101010101" pitchFamily="2" charset="-122"/>
                        </a:rPr>
                        <a:t>直接剪切试验</a:t>
                      </a:r>
                      <a:br>
                        <a:rPr lang="zh-CN" altLang="en-US" sz="1100" b="0" i="0" u="none" strike="noStrike" dirty="0">
                          <a:solidFill>
                            <a:srgbClr val="000000"/>
                          </a:solidFill>
                          <a:effectLst/>
                          <a:latin typeface="宋体" panose="02010600030101010101" pitchFamily="2" charset="-122"/>
                          <a:ea typeface="宋体" panose="02010600030101010101" pitchFamily="2" charset="-122"/>
                        </a:rPr>
                      </a:br>
                      <a:r>
                        <a:rPr lang="zh-CN" altLang="en-US" sz="1100" b="0" i="0" u="none" strike="noStrike" dirty="0">
                          <a:solidFill>
                            <a:srgbClr val="000000"/>
                          </a:solidFill>
                          <a:effectLst/>
                          <a:latin typeface="宋体" panose="02010600030101010101" pitchFamily="2" charset="-122"/>
                          <a:ea typeface="宋体" panose="02010600030101010101" pitchFamily="2" charset="-122"/>
                        </a:rPr>
                        <a:t>工程名称                                                                                                                                      试验者</a:t>
                      </a:r>
                      <a:r>
                        <a:rPr lang="en-US" altLang="zh-CN" sz="1100" b="0" i="0" u="none" strike="noStrike" dirty="0">
                          <a:solidFill>
                            <a:srgbClr val="000000"/>
                          </a:solidFill>
                          <a:effectLst/>
                          <a:latin typeface="宋体" panose="02010600030101010101" pitchFamily="2" charset="-122"/>
                          <a:ea typeface="宋体" panose="02010600030101010101" pitchFamily="2" charset="-122"/>
                        </a:rPr>
                        <a:t>:</a:t>
                      </a:r>
                      <a:br>
                        <a:rPr lang="en-US" altLang="zh-CN" sz="1100" b="0" i="0" u="none" strike="noStrike" dirty="0">
                          <a:solidFill>
                            <a:srgbClr val="000000"/>
                          </a:solidFill>
                          <a:effectLst/>
                          <a:latin typeface="宋体" panose="02010600030101010101" pitchFamily="2" charset="-122"/>
                          <a:ea typeface="宋体" panose="02010600030101010101" pitchFamily="2" charset="-122"/>
                        </a:rPr>
                      </a:br>
                      <a:r>
                        <a:rPr lang="zh-CN" altLang="en-US" sz="1100" b="0" i="0" u="none" strike="noStrike" dirty="0">
                          <a:solidFill>
                            <a:srgbClr val="000000"/>
                          </a:solidFill>
                          <a:effectLst/>
                          <a:latin typeface="宋体" panose="02010600030101010101" pitchFamily="2" charset="-122"/>
                          <a:ea typeface="宋体" panose="02010600030101010101" pitchFamily="2" charset="-122"/>
                        </a:rPr>
                        <a:t>工程编号</a:t>
                      </a:r>
                      <a:r>
                        <a:rPr lang="en-US" altLang="zh-CN" sz="1100" b="0" i="0" u="none" strike="noStrike" dirty="0">
                          <a:solidFill>
                            <a:srgbClr val="000000"/>
                          </a:solidFill>
                          <a:effectLst/>
                          <a:latin typeface="宋体" panose="02010600030101010101" pitchFamily="2" charset="-122"/>
                          <a:ea typeface="宋体" panose="02010600030101010101" pitchFamily="2" charset="-122"/>
                        </a:rPr>
                        <a:t>:                                                                                                                                     </a:t>
                      </a:r>
                      <a:r>
                        <a:rPr lang="zh-CN" altLang="en-US" sz="1100" b="0" i="0" u="none" strike="noStrike" dirty="0">
                          <a:solidFill>
                            <a:srgbClr val="000000"/>
                          </a:solidFill>
                          <a:effectLst/>
                          <a:latin typeface="宋体" panose="02010600030101010101" pitchFamily="2" charset="-122"/>
                          <a:ea typeface="宋体" panose="02010600030101010101" pitchFamily="2" charset="-122"/>
                        </a:rPr>
                        <a:t>计算者</a:t>
                      </a:r>
                      <a:r>
                        <a:rPr lang="en-US" altLang="zh-CN" sz="1100" b="0" i="0" u="none" strike="noStrike" dirty="0">
                          <a:solidFill>
                            <a:srgbClr val="000000"/>
                          </a:solidFill>
                          <a:effectLst/>
                          <a:latin typeface="宋体" panose="02010600030101010101" pitchFamily="2" charset="-122"/>
                          <a:ea typeface="宋体" panose="02010600030101010101" pitchFamily="2" charset="-122"/>
                        </a:rPr>
                        <a:t>:</a:t>
                      </a:r>
                      <a:br>
                        <a:rPr lang="en-US" altLang="zh-CN" sz="1100" b="0" i="0" u="none" strike="noStrike" dirty="0">
                          <a:solidFill>
                            <a:srgbClr val="000000"/>
                          </a:solidFill>
                          <a:effectLst/>
                          <a:latin typeface="宋体" panose="02010600030101010101" pitchFamily="2" charset="-122"/>
                          <a:ea typeface="宋体" panose="02010600030101010101" pitchFamily="2" charset="-122"/>
                        </a:rPr>
                      </a:br>
                      <a:r>
                        <a:rPr lang="zh-CN" altLang="en-US" sz="1100" b="0" i="0" u="none" strike="noStrike" dirty="0">
                          <a:solidFill>
                            <a:srgbClr val="000000"/>
                          </a:solidFill>
                          <a:effectLst/>
                          <a:latin typeface="宋体" panose="02010600030101010101" pitchFamily="2" charset="-122"/>
                          <a:ea typeface="宋体" panose="02010600030101010101" pitchFamily="2" charset="-122"/>
                        </a:rPr>
                        <a:t>试验日期</a:t>
                      </a:r>
                      <a:r>
                        <a:rPr lang="en-US" altLang="zh-CN" sz="1100" b="0" i="0" u="none" strike="noStrike" dirty="0">
                          <a:solidFill>
                            <a:srgbClr val="000000"/>
                          </a:solidFill>
                          <a:effectLst/>
                          <a:latin typeface="宋体" panose="02010600030101010101" pitchFamily="2" charset="-122"/>
                          <a:ea typeface="宋体" panose="02010600030101010101" pitchFamily="2" charset="-122"/>
                        </a:rPr>
                        <a:t>:                                                                                                                                      </a:t>
                      </a:r>
                      <a:r>
                        <a:rPr lang="zh-CN" altLang="en-US" sz="1100" b="0" i="0" u="none" strike="noStrike" dirty="0">
                          <a:solidFill>
                            <a:srgbClr val="000000"/>
                          </a:solidFill>
                          <a:effectLst/>
                          <a:latin typeface="宋体" panose="02010600030101010101" pitchFamily="2" charset="-122"/>
                          <a:ea typeface="宋体" panose="02010600030101010101" pitchFamily="2" charset="-122"/>
                        </a:rPr>
                        <a:t>校核者</a:t>
                      </a: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7219" marR="7219" marT="7219"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c hMerge="1">
                  <a:tcPr/>
                </a:tc>
                <a:tc hMerge="1">
                  <a:tcPr/>
                </a:tc>
              </a:tr>
              <a:tr h="176396">
                <a:tc>
                  <a:txBody>
                    <a:bodyPr/>
                    <a:lstStyle/>
                    <a:p>
                      <a:pPr algn="ctr" fontAlgn="ctr"/>
                      <a:r>
                        <a:rPr lang="zh-CN" altLang="en-US" sz="1100" b="0" i="0" u="none" strike="noStrike" dirty="0">
                          <a:solidFill>
                            <a:srgbClr val="000000"/>
                          </a:solidFill>
                          <a:effectLst/>
                          <a:latin typeface="宋体" panose="02010600030101010101" pitchFamily="2" charset="-122"/>
                          <a:ea typeface="宋体" panose="02010600030101010101" pitchFamily="2" charset="-122"/>
                        </a:rPr>
                        <a:t>仪器编号</a:t>
                      </a: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　</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c hMerge="1">
                  <a:tcPr/>
                </a:tc>
              </a:tr>
              <a:tr h="169093">
                <a:tc>
                  <a:txBody>
                    <a:bodyPr/>
                    <a:lstStyle/>
                    <a:p>
                      <a:pPr algn="ctr" fontAlgn="ctr"/>
                      <a:r>
                        <a:rPr lang="zh-CN" altLang="en-US" sz="1100" b="0" i="0" u="none" strike="noStrike" dirty="0">
                          <a:solidFill>
                            <a:srgbClr val="000000"/>
                          </a:solidFill>
                          <a:effectLst/>
                          <a:latin typeface="宋体" panose="02010600030101010101" pitchFamily="2" charset="-122"/>
                          <a:ea typeface="宋体" panose="02010600030101010101" pitchFamily="2" charset="-122"/>
                        </a:rPr>
                        <a:t>试样面积</a:t>
                      </a:r>
                      <a:r>
                        <a:rPr lang="en-US" altLang="zh-CN" sz="1100" b="0" i="0" u="none" strike="noStrike" dirty="0">
                          <a:solidFill>
                            <a:srgbClr val="000000"/>
                          </a:solidFill>
                          <a:effectLst/>
                          <a:latin typeface="宋体" panose="02010600030101010101" pitchFamily="2" charset="-122"/>
                          <a:ea typeface="宋体" panose="02010600030101010101" pitchFamily="2" charset="-122"/>
                        </a:rPr>
                        <a:t>(</a:t>
                      </a:r>
                      <a:r>
                        <a:rPr lang="en-US" sz="1100" b="0" i="0" u="none" strike="noStrike" dirty="0">
                          <a:solidFill>
                            <a:srgbClr val="000000"/>
                          </a:solidFill>
                          <a:effectLst/>
                          <a:latin typeface="宋体" panose="02010600030101010101" pitchFamily="2" charset="-122"/>
                          <a:ea typeface="宋体" panose="02010600030101010101" pitchFamily="2" charset="-122"/>
                        </a:rPr>
                        <a:t>cm</a:t>
                      </a:r>
                      <a:r>
                        <a:rPr lang="en-US" sz="1100" b="0" i="0" u="none" strike="noStrike" baseline="30000" dirty="0">
                          <a:solidFill>
                            <a:srgbClr val="000000"/>
                          </a:solidFill>
                          <a:effectLst/>
                          <a:latin typeface="宋体" panose="02010600030101010101" pitchFamily="2" charset="-122"/>
                          <a:ea typeface="宋体" panose="02010600030101010101" pitchFamily="2" charset="-122"/>
                        </a:rPr>
                        <a:t>2</a:t>
                      </a:r>
                      <a:r>
                        <a:rPr lang="en-US" sz="1100" b="0" i="0" u="none" strike="noStrike" dirty="0">
                          <a:solidFill>
                            <a:srgbClr val="000000"/>
                          </a:solidFill>
                          <a:effectLst/>
                          <a:latin typeface="宋体" panose="02010600030101010101" pitchFamily="2" charset="-122"/>
                          <a:ea typeface="宋体" panose="02010600030101010101" pitchFamily="2" charset="-122"/>
                        </a:rPr>
                        <a:t>)</a:t>
                      </a:r>
                      <a:endParaRPr lang="en-US" sz="1100" b="0" i="0" u="none" strike="noStrike" dirty="0">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　</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　</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　</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9093">
                <a:tc>
                  <a:txBody>
                    <a:bodyPr/>
                    <a:lstStyle/>
                    <a:p>
                      <a:pPr algn="ctr" fontAlgn="ctr"/>
                      <a:r>
                        <a:rPr lang="zh-CN" altLang="en-US" sz="1100" b="0" i="0" u="none" strike="noStrike" dirty="0">
                          <a:solidFill>
                            <a:srgbClr val="000000"/>
                          </a:solidFill>
                          <a:effectLst/>
                          <a:latin typeface="宋体" panose="02010600030101010101" pitchFamily="2" charset="-122"/>
                          <a:ea typeface="宋体" panose="02010600030101010101" pitchFamily="2" charset="-122"/>
                        </a:rPr>
                        <a:t>垂直压力</a:t>
                      </a:r>
                      <a:r>
                        <a:rPr lang="en-US" sz="1100" b="0" i="0" u="none" strike="noStrike" dirty="0">
                          <a:solidFill>
                            <a:srgbClr val="000000"/>
                          </a:solidFill>
                          <a:effectLst/>
                          <a:latin typeface="宋体" panose="02010600030101010101" pitchFamily="2" charset="-122"/>
                          <a:ea typeface="宋体" panose="02010600030101010101" pitchFamily="2" charset="-122"/>
                        </a:rPr>
                        <a:t>p(</a:t>
                      </a:r>
                      <a:r>
                        <a:rPr lang="en-US" sz="1100" b="0" i="0" u="none" strike="noStrike" dirty="0" err="1">
                          <a:solidFill>
                            <a:srgbClr val="000000"/>
                          </a:solidFill>
                          <a:effectLst/>
                          <a:latin typeface="宋体" panose="02010600030101010101" pitchFamily="2" charset="-122"/>
                          <a:ea typeface="宋体" panose="02010600030101010101" pitchFamily="2" charset="-122"/>
                        </a:rPr>
                        <a:t>kPa</a:t>
                      </a:r>
                      <a:r>
                        <a:rPr lang="en-US" sz="1100" b="0" i="0" u="none" strike="noStrike" dirty="0">
                          <a:solidFill>
                            <a:srgbClr val="000000"/>
                          </a:solidFill>
                          <a:effectLst/>
                          <a:latin typeface="宋体" panose="02010600030101010101" pitchFamily="2" charset="-122"/>
                          <a:ea typeface="宋体" panose="02010600030101010101" pitchFamily="2" charset="-122"/>
                        </a:rPr>
                        <a:t>)</a:t>
                      </a:r>
                      <a:endParaRPr lang="en-US" sz="1100" b="0" i="0" u="none" strike="noStrike" dirty="0">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宋体" panose="02010600030101010101" pitchFamily="2" charset="-122"/>
                          <a:ea typeface="宋体" panose="02010600030101010101" pitchFamily="2" charset="-122"/>
                        </a:rPr>
                        <a:t>100</a:t>
                      </a:r>
                      <a:endParaRPr lang="en-US" altLang="zh-CN"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宋体" panose="02010600030101010101" pitchFamily="2" charset="-122"/>
                          <a:ea typeface="宋体" panose="02010600030101010101" pitchFamily="2" charset="-122"/>
                        </a:rPr>
                        <a:t>200</a:t>
                      </a:r>
                      <a:endParaRPr lang="en-US" altLang="zh-CN"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宋体" panose="02010600030101010101" pitchFamily="2" charset="-122"/>
                          <a:ea typeface="宋体" panose="02010600030101010101" pitchFamily="2" charset="-122"/>
                        </a:rPr>
                        <a:t>300</a:t>
                      </a:r>
                      <a:endParaRPr lang="en-US" altLang="zh-CN"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宋体" panose="02010600030101010101" pitchFamily="2" charset="-122"/>
                          <a:ea typeface="宋体" panose="02010600030101010101" pitchFamily="2" charset="-122"/>
                        </a:rPr>
                        <a:t>400</a:t>
                      </a:r>
                      <a:endParaRPr lang="en-US" altLang="zh-CN"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478">
                <a:tc>
                  <a:txBody>
                    <a:bodyPr/>
                    <a:lstStyle/>
                    <a:p>
                      <a:pPr algn="ctr" fontAlgn="ctr"/>
                      <a:r>
                        <a:rPr lang="zh-CN" altLang="en-US" sz="1100" b="0" i="0" u="none" strike="noStrike" dirty="0">
                          <a:solidFill>
                            <a:srgbClr val="000000"/>
                          </a:solidFill>
                          <a:effectLst/>
                          <a:latin typeface="宋体" panose="02010600030101010101" pitchFamily="2" charset="-122"/>
                          <a:ea typeface="宋体" panose="02010600030101010101" pitchFamily="2" charset="-122"/>
                        </a:rPr>
                        <a:t>量力环最大变形</a:t>
                      </a:r>
                      <a:r>
                        <a:rPr lang="en-US" altLang="zh-CN" sz="1100" b="0" i="0" u="none" strike="noStrike" dirty="0">
                          <a:solidFill>
                            <a:srgbClr val="000000"/>
                          </a:solidFill>
                          <a:effectLst/>
                          <a:latin typeface="宋体" panose="02010600030101010101" pitchFamily="2" charset="-122"/>
                          <a:ea typeface="宋体" panose="02010600030101010101" pitchFamily="2" charset="-122"/>
                        </a:rPr>
                        <a:t>R (0.01mm)</a:t>
                      </a:r>
                      <a:endParaRPr lang="en-US" altLang="zh-CN" sz="1100" b="0" i="0" u="none" strike="noStrike" dirty="0">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　</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　</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　</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　</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547">
                <a:tc>
                  <a:txBody>
                    <a:bodyPr/>
                    <a:lstStyle/>
                    <a:p>
                      <a:pPr algn="ctr" fontAlgn="ctr"/>
                      <a:r>
                        <a:rPr lang="zh-CN" altLang="en-US" sz="1100" b="0" i="0" u="none" strike="noStrike" dirty="0">
                          <a:solidFill>
                            <a:srgbClr val="000000"/>
                          </a:solidFill>
                          <a:effectLst/>
                          <a:latin typeface="宋体" panose="02010600030101010101" pitchFamily="2" charset="-122"/>
                          <a:ea typeface="宋体" panose="02010600030101010101" pitchFamily="2" charset="-122"/>
                        </a:rPr>
                        <a:t>量力环号数</a:t>
                      </a: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ctr"/>
                      <a:r>
                        <a:rPr lang="zh-CN" altLang="en-US" sz="11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c hMerge="1">
                  <a:tcPr/>
                </a:tc>
              </a:tr>
              <a:tr h="171547">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量力环系数</a:t>
                      </a:r>
                      <a:r>
                        <a:rPr lang="en-US" sz="1100" b="0" i="0" u="none" strike="noStrike">
                          <a:solidFill>
                            <a:srgbClr val="000000"/>
                          </a:solidFill>
                          <a:effectLst/>
                          <a:latin typeface="宋体" panose="02010600030101010101" pitchFamily="2" charset="-122"/>
                          <a:ea typeface="宋体" panose="02010600030101010101" pitchFamily="2" charset="-122"/>
                        </a:rPr>
                        <a:t>k (kPa/0.01mm)</a:t>
                      </a:r>
                      <a:endParaRPr lang="en-US"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ctr"/>
                      <a:r>
                        <a:rPr lang="zh-CN" altLang="en-US" sz="11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c hMerge="1">
                  <a:tcPr/>
                </a:tc>
              </a:tr>
              <a:tr h="169093">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抗剪强度</a:t>
                      </a:r>
                      <a:r>
                        <a:rPr lang="el-GR" sz="1100" b="0" i="0" u="none" strike="noStrike">
                          <a:solidFill>
                            <a:srgbClr val="000000"/>
                          </a:solidFill>
                          <a:effectLst/>
                          <a:latin typeface="宋体" panose="02010600030101010101" pitchFamily="2" charset="-122"/>
                          <a:ea typeface="宋体" panose="02010600030101010101" pitchFamily="2" charset="-122"/>
                        </a:rPr>
                        <a:t>τ=</a:t>
                      </a:r>
                      <a:r>
                        <a:rPr lang="en-US" sz="1100" b="0" i="0" u="none" strike="noStrike">
                          <a:solidFill>
                            <a:srgbClr val="000000"/>
                          </a:solidFill>
                          <a:effectLst/>
                          <a:latin typeface="宋体" panose="02010600030101010101" pitchFamily="2" charset="-122"/>
                          <a:ea typeface="宋体" panose="02010600030101010101" pitchFamily="2" charset="-122"/>
                        </a:rPr>
                        <a:t>kR (kPa)</a:t>
                      </a:r>
                      <a:endParaRPr lang="en-US"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　</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　</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dirty="0">
                          <a:solidFill>
                            <a:srgbClr val="000000"/>
                          </a:solidFill>
                          <a:effectLst/>
                          <a:latin typeface="宋体" panose="02010600030101010101" pitchFamily="2" charset="-122"/>
                          <a:ea typeface="宋体" panose="02010600030101010101" pitchFamily="2" charset="-122"/>
                        </a:rPr>
                        <a:t>　</a:t>
                      </a: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9093">
                <a:tc>
                  <a:txBody>
                    <a:bodyPr/>
                    <a:lstStyle/>
                    <a:p>
                      <a:pPr algn="ctr" fontAlgn="ctr"/>
                      <a:r>
                        <a:rPr lang="zh-CN" altLang="en-US" sz="1100" b="0" i="0" u="none" strike="noStrike">
                          <a:solidFill>
                            <a:srgbClr val="000000"/>
                          </a:solidFill>
                          <a:effectLst/>
                          <a:latin typeface="宋体" panose="02010600030101010101" pitchFamily="2" charset="-122"/>
                          <a:ea typeface="宋体" panose="02010600030101010101" pitchFamily="2" charset="-122"/>
                        </a:rPr>
                        <a:t>抗剪强度指标</a:t>
                      </a: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ctr"/>
                      <a:r>
                        <a:rPr lang="en-US" sz="1100" b="0" i="0" u="none" strike="noStrike" dirty="0">
                          <a:solidFill>
                            <a:srgbClr val="000000"/>
                          </a:solidFill>
                          <a:effectLst/>
                          <a:latin typeface="宋体" panose="02010600030101010101" pitchFamily="2" charset="-122"/>
                          <a:ea typeface="宋体" panose="02010600030101010101" pitchFamily="2" charset="-122"/>
                        </a:rPr>
                        <a:t>k=    _</a:t>
                      </a:r>
                      <a:r>
                        <a:rPr lang="en-US" sz="1100" b="0" i="0" u="none" strike="noStrike" dirty="0" err="1">
                          <a:solidFill>
                            <a:srgbClr val="000000"/>
                          </a:solidFill>
                          <a:effectLst/>
                          <a:latin typeface="宋体" panose="02010600030101010101" pitchFamily="2" charset="-122"/>
                          <a:ea typeface="宋体" panose="02010600030101010101" pitchFamily="2" charset="-122"/>
                        </a:rPr>
                        <a:t>kPa</a:t>
                      </a:r>
                      <a:r>
                        <a:rPr lang="en-US" sz="1100" b="0" i="0" u="none" strike="noStrike" dirty="0">
                          <a:solidFill>
                            <a:srgbClr val="000000"/>
                          </a:solidFill>
                          <a:effectLst/>
                          <a:latin typeface="宋体" panose="02010600030101010101" pitchFamily="2" charset="-122"/>
                          <a:ea typeface="宋体" panose="02010600030101010101" pitchFamily="2" charset="-122"/>
                        </a:rPr>
                        <a:t>，</a:t>
                      </a:r>
                      <a:r>
                        <a:rPr lang="el-GR" sz="1100" b="0" i="0" u="none" strike="noStrike" dirty="0">
                          <a:solidFill>
                            <a:srgbClr val="000000"/>
                          </a:solidFill>
                          <a:effectLst/>
                          <a:latin typeface="宋体" panose="02010600030101010101" pitchFamily="2" charset="-122"/>
                          <a:ea typeface="宋体" panose="02010600030101010101" pitchFamily="2" charset="-122"/>
                        </a:rPr>
                        <a:t>φ=      _</a:t>
                      </a:r>
                      <a:endParaRPr lang="el-GR" sz="1100" b="0" i="0" u="none" strike="noStrike" dirty="0">
                        <a:solidFill>
                          <a:srgbClr val="000000"/>
                        </a:solidFill>
                        <a:effectLst/>
                        <a:latin typeface="宋体" panose="02010600030101010101" pitchFamily="2" charset="-122"/>
                        <a:ea typeface="宋体" panose="02010600030101010101" pitchFamily="2" charset="-122"/>
                      </a:endParaRPr>
                    </a:p>
                  </a:txBody>
                  <a:tcPr marL="7219" marR="7219" marT="72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c hMerge="1">
                  <a:tcPr/>
                </a:tc>
              </a:tr>
            </a:tbl>
          </a:graphicData>
        </a:graphic>
      </p:graphicFrame>
      <p:sp>
        <p:nvSpPr>
          <p:cNvPr id="28" name="矩形 27"/>
          <p:cNvSpPr/>
          <p:nvPr/>
        </p:nvSpPr>
        <p:spPr>
          <a:xfrm>
            <a:off x="1005385" y="1342791"/>
            <a:ext cx="2350323" cy="461665"/>
          </a:xfrm>
          <a:prstGeom prst="rect">
            <a:avLst/>
          </a:prstGeom>
        </p:spPr>
        <p:txBody>
          <a:bodyPr wrap="none">
            <a:spAutoFit/>
          </a:bodyPr>
          <a:lstStyle/>
          <a:p>
            <a:r>
              <a:rPr lang="zh-CN" altLang="en-US" sz="2400" b="1" dirty="0" smtClean="0">
                <a:solidFill>
                  <a:srgbClr val="0070C0"/>
                </a:solidFill>
              </a:rPr>
              <a:t>（五）试验记录</a:t>
            </a:r>
            <a:endParaRPr lang="zh-CN" altLang="en-US" sz="2400" b="1" dirty="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63705" y="259533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3488788" y="2875002"/>
            <a:ext cx="7472132" cy="923330"/>
          </a:xfrm>
          <a:prstGeom prst="rect">
            <a:avLst/>
          </a:prstGeom>
        </p:spPr>
        <p:txBody>
          <a:bodyPr wrap="square">
            <a:spAutoFit/>
          </a:bodyPr>
          <a:lstStyle/>
          <a:p>
            <a:r>
              <a:rPr lang="zh-CN" altLang="en-US" sz="5400" dirty="0">
                <a:solidFill>
                  <a:schemeClr val="bg1"/>
                </a:solidFill>
              </a:rPr>
              <a:t>识读岩土工程勘察报告</a:t>
            </a:r>
            <a:endParaRPr lang="zh-CN" altLang="zh-CN" sz="5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28" name="文本框 27"/>
          <p:cNvSpPr txBox="1"/>
          <p:nvPr/>
        </p:nvSpPr>
        <p:spPr>
          <a:xfrm>
            <a:off x="282892" y="0"/>
            <a:ext cx="3026791" cy="6247864"/>
          </a:xfrm>
          <a:prstGeom prst="rect">
            <a:avLst/>
          </a:prstGeom>
          <a:noFill/>
        </p:spPr>
        <p:txBody>
          <a:bodyPr wrap="none" rtlCol="0">
            <a:spAutoFit/>
          </a:bodyPr>
          <a:lstStyle/>
          <a:p>
            <a:pPr algn="ctr"/>
            <a:r>
              <a:rPr lang="en-US" altLang="zh-CN"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rPr>
              <a:t>4</a:t>
            </a:r>
            <a:endParaRPr lang="zh-CN" altLang="en-US"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2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3890809" cy="646331"/>
            </a:xfrm>
            <a:prstGeom prst="rect">
              <a:avLst/>
            </a:prstGeom>
          </p:spPr>
          <p:txBody>
            <a:bodyPr wrap="none">
              <a:spAutoFit/>
            </a:bodyPr>
            <a:lstStyle/>
            <a:p>
              <a:pPr>
                <a:spcAft>
                  <a:spcPts val="0"/>
                </a:spcAft>
                <a:tabLst>
                  <a:tab pos="2222500" algn="l"/>
                  <a:tab pos="3667125" algn="l"/>
                </a:tabLst>
              </a:pPr>
              <a:r>
                <a:rPr lang="zh-CN" altLang="en-US" sz="3600" b="1" dirty="0"/>
                <a:t>一、工程地质勘察</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373874" y="3248043"/>
            <a:ext cx="1569660" cy="369332"/>
          </a:xfrm>
          <a:prstGeom prst="rect">
            <a:avLst/>
          </a:prstGeom>
        </p:spPr>
        <p:txBody>
          <a:bodyPr wrap="none">
            <a:spAutoFit/>
          </a:bodyPr>
          <a:lstStyle/>
          <a:p>
            <a:r>
              <a:rPr lang="zh-CN" altLang="en-US" dirty="0" smtClean="0">
                <a:latin typeface="FZLTZHK--GBK1-0"/>
              </a:rPr>
              <a:t>工程地质勘察</a:t>
            </a:r>
            <a:endParaRPr lang="zh-CN" altLang="en-US" dirty="0"/>
          </a:p>
        </p:txBody>
      </p:sp>
      <p:sp>
        <p:nvSpPr>
          <p:cNvPr id="8" name="左大括号 7"/>
          <p:cNvSpPr/>
          <p:nvPr/>
        </p:nvSpPr>
        <p:spPr>
          <a:xfrm>
            <a:off x="2799143" y="1528593"/>
            <a:ext cx="420156" cy="385710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3009221" y="1370868"/>
            <a:ext cx="2031325" cy="369332"/>
          </a:xfrm>
          <a:prstGeom prst="rect">
            <a:avLst/>
          </a:prstGeom>
        </p:spPr>
        <p:txBody>
          <a:bodyPr wrap="none">
            <a:spAutoFit/>
          </a:bodyPr>
          <a:lstStyle/>
          <a:p>
            <a:r>
              <a:rPr lang="zh-CN" altLang="en-US" dirty="0"/>
              <a:t>（一）勘察的目的</a:t>
            </a:r>
            <a:endParaRPr lang="zh-CN" altLang="en-US" dirty="0"/>
          </a:p>
        </p:txBody>
      </p:sp>
      <p:sp>
        <p:nvSpPr>
          <p:cNvPr id="10" name="矩形 9"/>
          <p:cNvSpPr/>
          <p:nvPr/>
        </p:nvSpPr>
        <p:spPr>
          <a:xfrm>
            <a:off x="2943534" y="3200712"/>
            <a:ext cx="2723823" cy="369332"/>
          </a:xfrm>
          <a:prstGeom prst="rect">
            <a:avLst/>
          </a:prstGeom>
        </p:spPr>
        <p:txBody>
          <a:bodyPr wrap="none">
            <a:spAutoFit/>
          </a:bodyPr>
          <a:lstStyle/>
          <a:p>
            <a:r>
              <a:rPr lang="zh-CN" altLang="en-US" dirty="0"/>
              <a:t>（二）各阶段勘察的内容</a:t>
            </a:r>
            <a:endParaRPr lang="zh-CN" altLang="en-US" dirty="0"/>
          </a:p>
        </p:txBody>
      </p:sp>
      <p:sp>
        <p:nvSpPr>
          <p:cNvPr id="13" name="左大括号 12"/>
          <p:cNvSpPr/>
          <p:nvPr/>
        </p:nvSpPr>
        <p:spPr>
          <a:xfrm>
            <a:off x="5475555" y="2543368"/>
            <a:ext cx="383603" cy="168401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矩形 13"/>
          <p:cNvSpPr/>
          <p:nvPr/>
        </p:nvSpPr>
        <p:spPr>
          <a:xfrm>
            <a:off x="5780609" y="2313364"/>
            <a:ext cx="4818948" cy="369332"/>
          </a:xfrm>
          <a:prstGeom prst="rect">
            <a:avLst/>
          </a:prstGeom>
        </p:spPr>
        <p:txBody>
          <a:bodyPr wrap="none">
            <a:spAutoFit/>
          </a:bodyPr>
          <a:lstStyle/>
          <a:p>
            <a:r>
              <a:rPr lang="en-US" altLang="zh-CN" dirty="0"/>
              <a:t>1. </a:t>
            </a:r>
            <a:r>
              <a:rPr lang="zh-CN" altLang="en-US" dirty="0"/>
              <a:t>可行性研究勘察（规划性勘察、选址勘察）</a:t>
            </a:r>
            <a:endParaRPr lang="zh-CN" altLang="en-US" dirty="0"/>
          </a:p>
        </p:txBody>
      </p:sp>
      <p:sp>
        <p:nvSpPr>
          <p:cNvPr id="15" name="矩形 14"/>
          <p:cNvSpPr/>
          <p:nvPr/>
        </p:nvSpPr>
        <p:spPr>
          <a:xfrm>
            <a:off x="5780609" y="2961018"/>
            <a:ext cx="1358064" cy="369332"/>
          </a:xfrm>
          <a:prstGeom prst="rect">
            <a:avLst/>
          </a:prstGeom>
        </p:spPr>
        <p:txBody>
          <a:bodyPr wrap="none">
            <a:spAutoFit/>
          </a:bodyPr>
          <a:lstStyle/>
          <a:p>
            <a:r>
              <a:rPr lang="en-US" altLang="zh-CN" dirty="0"/>
              <a:t>2. </a:t>
            </a:r>
            <a:r>
              <a:rPr lang="zh-CN" altLang="en-US" dirty="0"/>
              <a:t>初步勘察</a:t>
            </a:r>
            <a:endParaRPr lang="zh-CN" altLang="en-US" dirty="0"/>
          </a:p>
        </p:txBody>
      </p:sp>
      <p:sp>
        <p:nvSpPr>
          <p:cNvPr id="17" name="矩形 16"/>
          <p:cNvSpPr/>
          <p:nvPr/>
        </p:nvSpPr>
        <p:spPr>
          <a:xfrm>
            <a:off x="5780609" y="3445352"/>
            <a:ext cx="1358064" cy="369332"/>
          </a:xfrm>
          <a:prstGeom prst="rect">
            <a:avLst/>
          </a:prstGeom>
        </p:spPr>
        <p:txBody>
          <a:bodyPr wrap="none">
            <a:spAutoFit/>
          </a:bodyPr>
          <a:lstStyle/>
          <a:p>
            <a:r>
              <a:rPr lang="en-US" altLang="zh-CN" dirty="0"/>
              <a:t>3. </a:t>
            </a:r>
            <a:r>
              <a:rPr lang="zh-CN" altLang="en-US" dirty="0"/>
              <a:t>详细勘察</a:t>
            </a:r>
            <a:endParaRPr lang="zh-CN" altLang="en-US" dirty="0"/>
          </a:p>
        </p:txBody>
      </p:sp>
      <p:sp>
        <p:nvSpPr>
          <p:cNvPr id="20" name="矩形 19"/>
          <p:cNvSpPr/>
          <p:nvPr/>
        </p:nvSpPr>
        <p:spPr>
          <a:xfrm>
            <a:off x="5780609" y="3995805"/>
            <a:ext cx="1358064" cy="369332"/>
          </a:xfrm>
          <a:prstGeom prst="rect">
            <a:avLst/>
          </a:prstGeom>
        </p:spPr>
        <p:txBody>
          <a:bodyPr wrap="none">
            <a:spAutoFit/>
          </a:bodyPr>
          <a:lstStyle/>
          <a:p>
            <a:r>
              <a:rPr lang="en-US" altLang="zh-CN" dirty="0"/>
              <a:t>4. </a:t>
            </a:r>
            <a:r>
              <a:rPr lang="zh-CN" altLang="en-US" dirty="0"/>
              <a:t>施工勘察</a:t>
            </a:r>
            <a:endParaRPr lang="zh-CN" altLang="en-US" dirty="0"/>
          </a:p>
        </p:txBody>
      </p:sp>
      <p:sp>
        <p:nvSpPr>
          <p:cNvPr id="21" name="矩形 20"/>
          <p:cNvSpPr/>
          <p:nvPr/>
        </p:nvSpPr>
        <p:spPr>
          <a:xfrm>
            <a:off x="3025326" y="5231355"/>
            <a:ext cx="2723823" cy="369332"/>
          </a:xfrm>
          <a:prstGeom prst="rect">
            <a:avLst/>
          </a:prstGeom>
        </p:spPr>
        <p:txBody>
          <a:bodyPr wrap="none">
            <a:spAutoFit/>
          </a:bodyPr>
          <a:lstStyle/>
          <a:p>
            <a:r>
              <a:rPr lang="zh-CN" altLang="en-US" dirty="0"/>
              <a:t>（三）岩土工程测试方法</a:t>
            </a:r>
            <a:endParaRPr lang="zh-CN" altLang="en-US" dirty="0"/>
          </a:p>
        </p:txBody>
      </p:sp>
      <p:sp>
        <p:nvSpPr>
          <p:cNvPr id="22" name="矩形 21"/>
          <p:cNvSpPr/>
          <p:nvPr/>
        </p:nvSpPr>
        <p:spPr>
          <a:xfrm>
            <a:off x="6186943" y="4438958"/>
            <a:ext cx="894797" cy="369332"/>
          </a:xfrm>
          <a:prstGeom prst="rect">
            <a:avLst/>
          </a:prstGeom>
        </p:spPr>
        <p:txBody>
          <a:bodyPr wrap="none">
            <a:spAutoFit/>
          </a:bodyPr>
          <a:lstStyle/>
          <a:p>
            <a:r>
              <a:rPr lang="en-US" altLang="zh-CN" dirty="0"/>
              <a:t>1. </a:t>
            </a:r>
            <a:r>
              <a:rPr lang="zh-CN" altLang="en-US" dirty="0"/>
              <a:t>钻探</a:t>
            </a:r>
            <a:endParaRPr lang="zh-CN" altLang="en-US" dirty="0"/>
          </a:p>
        </p:txBody>
      </p:sp>
      <p:sp>
        <p:nvSpPr>
          <p:cNvPr id="23" name="左大括号 22"/>
          <p:cNvSpPr/>
          <p:nvPr/>
        </p:nvSpPr>
        <p:spPr>
          <a:xfrm>
            <a:off x="5749149" y="4546259"/>
            <a:ext cx="437794" cy="182227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矩形 23"/>
          <p:cNvSpPr/>
          <p:nvPr/>
        </p:nvSpPr>
        <p:spPr>
          <a:xfrm>
            <a:off x="6185341" y="4951802"/>
            <a:ext cx="896399" cy="369332"/>
          </a:xfrm>
          <a:prstGeom prst="rect">
            <a:avLst/>
          </a:prstGeom>
        </p:spPr>
        <p:txBody>
          <a:bodyPr wrap="none">
            <a:spAutoFit/>
          </a:bodyPr>
          <a:lstStyle/>
          <a:p>
            <a:r>
              <a:rPr lang="en-US" altLang="zh-CN" dirty="0"/>
              <a:t>2. </a:t>
            </a:r>
            <a:r>
              <a:rPr lang="zh-CN" altLang="en-US" dirty="0"/>
              <a:t>井探</a:t>
            </a:r>
            <a:endParaRPr lang="zh-CN" altLang="en-US" dirty="0"/>
          </a:p>
        </p:txBody>
      </p:sp>
      <p:sp>
        <p:nvSpPr>
          <p:cNvPr id="25" name="矩形 24"/>
          <p:cNvSpPr/>
          <p:nvPr/>
        </p:nvSpPr>
        <p:spPr>
          <a:xfrm>
            <a:off x="6185341" y="5475503"/>
            <a:ext cx="2281394" cy="369332"/>
          </a:xfrm>
          <a:prstGeom prst="rect">
            <a:avLst/>
          </a:prstGeom>
        </p:spPr>
        <p:txBody>
          <a:bodyPr wrap="none">
            <a:spAutoFit/>
          </a:bodyPr>
          <a:lstStyle/>
          <a:p>
            <a:r>
              <a:rPr lang="en-US" altLang="zh-CN" dirty="0"/>
              <a:t>3. </a:t>
            </a:r>
            <a:r>
              <a:rPr lang="zh-CN" altLang="en-US" dirty="0"/>
              <a:t>岩土工程原位测试</a:t>
            </a:r>
            <a:endParaRPr lang="zh-CN" altLang="en-US" dirty="0"/>
          </a:p>
        </p:txBody>
      </p:sp>
      <p:sp>
        <p:nvSpPr>
          <p:cNvPr id="26" name="矩形 25"/>
          <p:cNvSpPr/>
          <p:nvPr/>
        </p:nvSpPr>
        <p:spPr>
          <a:xfrm>
            <a:off x="6185341" y="6102615"/>
            <a:ext cx="1819729" cy="369332"/>
          </a:xfrm>
          <a:prstGeom prst="rect">
            <a:avLst/>
          </a:prstGeom>
        </p:spPr>
        <p:txBody>
          <a:bodyPr wrap="none">
            <a:spAutoFit/>
          </a:bodyPr>
          <a:lstStyle/>
          <a:p>
            <a:r>
              <a:rPr lang="en-US" altLang="zh-CN" dirty="0"/>
              <a:t>4. </a:t>
            </a:r>
            <a:r>
              <a:rPr lang="zh-CN" altLang="en-US" dirty="0"/>
              <a:t>室内土工试验</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4817344" cy="646331"/>
            </a:xfrm>
            <a:prstGeom prst="rect">
              <a:avLst/>
            </a:prstGeom>
          </p:spPr>
          <p:txBody>
            <a:bodyPr wrap="none">
              <a:spAutoFit/>
            </a:bodyPr>
            <a:lstStyle/>
            <a:p>
              <a:pPr>
                <a:spcAft>
                  <a:spcPts val="0"/>
                </a:spcAft>
                <a:tabLst>
                  <a:tab pos="2222500" algn="l"/>
                  <a:tab pos="3667125" algn="l"/>
                </a:tabLst>
              </a:pPr>
              <a:r>
                <a:rPr lang="zh-CN" altLang="en-US" sz="3600" b="1" dirty="0"/>
                <a:t>二、工程地质勘察报告</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504604" y="3296904"/>
            <a:ext cx="2031325" cy="369332"/>
          </a:xfrm>
          <a:prstGeom prst="rect">
            <a:avLst/>
          </a:prstGeom>
        </p:spPr>
        <p:txBody>
          <a:bodyPr wrap="none">
            <a:spAutoFit/>
          </a:bodyPr>
          <a:lstStyle/>
          <a:p>
            <a:r>
              <a:rPr lang="zh-CN" altLang="en-US" dirty="0"/>
              <a:t>工程地质勘察报告</a:t>
            </a:r>
            <a:endParaRPr lang="zh-CN" altLang="en-US" dirty="0"/>
          </a:p>
        </p:txBody>
      </p:sp>
      <p:sp>
        <p:nvSpPr>
          <p:cNvPr id="8" name="左大括号 7"/>
          <p:cNvSpPr/>
          <p:nvPr/>
        </p:nvSpPr>
        <p:spPr>
          <a:xfrm>
            <a:off x="3437663" y="1592055"/>
            <a:ext cx="420156" cy="385710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3870704" y="1421324"/>
            <a:ext cx="3185487" cy="369332"/>
          </a:xfrm>
          <a:prstGeom prst="rect">
            <a:avLst/>
          </a:prstGeom>
        </p:spPr>
        <p:txBody>
          <a:bodyPr wrap="none">
            <a:spAutoFit/>
          </a:bodyPr>
          <a:lstStyle/>
          <a:p>
            <a:r>
              <a:rPr lang="zh-CN" altLang="en-US" dirty="0"/>
              <a:t>（一）勘察报告书的基本内容</a:t>
            </a:r>
            <a:endParaRPr lang="zh-CN" altLang="en-US" dirty="0"/>
          </a:p>
        </p:txBody>
      </p:sp>
      <p:sp>
        <p:nvSpPr>
          <p:cNvPr id="10" name="矩形 9"/>
          <p:cNvSpPr/>
          <p:nvPr/>
        </p:nvSpPr>
        <p:spPr>
          <a:xfrm>
            <a:off x="3745801" y="5264494"/>
            <a:ext cx="3185487" cy="369332"/>
          </a:xfrm>
          <a:prstGeom prst="rect">
            <a:avLst/>
          </a:prstGeom>
        </p:spPr>
        <p:txBody>
          <a:bodyPr wrap="none">
            <a:spAutoFit/>
          </a:bodyPr>
          <a:lstStyle/>
          <a:p>
            <a:r>
              <a:rPr lang="zh-CN" altLang="en-US" dirty="0"/>
              <a:t>（二）勘察报告的阅读和使用</a:t>
            </a:r>
            <a:endParaRPr lang="zh-CN" altLang="en-US" dirty="0"/>
          </a:p>
        </p:txBody>
      </p:sp>
      <p:sp>
        <p:nvSpPr>
          <p:cNvPr id="13" name="左大括号 12"/>
          <p:cNvSpPr/>
          <p:nvPr/>
        </p:nvSpPr>
        <p:spPr>
          <a:xfrm>
            <a:off x="6934372" y="4689514"/>
            <a:ext cx="383603" cy="168401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矩形 13"/>
          <p:cNvSpPr/>
          <p:nvPr/>
        </p:nvSpPr>
        <p:spPr>
          <a:xfrm>
            <a:off x="7239426" y="4459510"/>
            <a:ext cx="2279791" cy="369332"/>
          </a:xfrm>
          <a:prstGeom prst="rect">
            <a:avLst/>
          </a:prstGeom>
        </p:spPr>
        <p:txBody>
          <a:bodyPr wrap="none">
            <a:spAutoFit/>
          </a:bodyPr>
          <a:lstStyle/>
          <a:p>
            <a:r>
              <a:rPr lang="en-US" altLang="zh-CN" dirty="0"/>
              <a:t>1. </a:t>
            </a:r>
            <a:r>
              <a:rPr lang="zh-CN" altLang="en-US" dirty="0"/>
              <a:t>地基持力层的选择</a:t>
            </a:r>
            <a:endParaRPr lang="zh-CN" altLang="en-US" dirty="0"/>
          </a:p>
        </p:txBody>
      </p:sp>
      <p:sp>
        <p:nvSpPr>
          <p:cNvPr id="15" name="矩形 14"/>
          <p:cNvSpPr/>
          <p:nvPr/>
        </p:nvSpPr>
        <p:spPr>
          <a:xfrm>
            <a:off x="7239426" y="6084104"/>
            <a:ext cx="2050561" cy="369332"/>
          </a:xfrm>
          <a:prstGeom prst="rect">
            <a:avLst/>
          </a:prstGeom>
        </p:spPr>
        <p:txBody>
          <a:bodyPr wrap="none">
            <a:spAutoFit/>
          </a:bodyPr>
          <a:lstStyle/>
          <a:p>
            <a:r>
              <a:rPr lang="en-US" altLang="zh-CN" dirty="0"/>
              <a:t>2. </a:t>
            </a:r>
            <a:r>
              <a:rPr lang="zh-CN" altLang="en-US" dirty="0"/>
              <a:t>场地稳定性评价</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5960" y="560705"/>
            <a:ext cx="10800080" cy="829945"/>
          </a:xfrm>
          <a:prstGeom prst="rect">
            <a:avLst/>
          </a:prstGeom>
        </p:spPr>
        <p:txBody>
          <a:bodyPr wrap="square">
            <a:spAutoFit/>
          </a:bodyPr>
          <a:lstStyle/>
          <a:p>
            <a:pPr>
              <a:lnSpc>
                <a:spcPct val="150000"/>
              </a:lnSpc>
            </a:pPr>
            <a:r>
              <a:rPr lang="zh-CN" altLang="en-US" sz="1600" dirty="0"/>
              <a:t>解：（</a:t>
            </a:r>
            <a:r>
              <a:rPr lang="en-US" altLang="zh-CN" sz="1600" dirty="0"/>
              <a:t>1</a:t>
            </a:r>
            <a:r>
              <a:rPr lang="zh-CN" altLang="en-US" sz="1600" dirty="0"/>
              <a:t>）确定地面下</a:t>
            </a:r>
            <a:r>
              <a:rPr lang="en-US" altLang="zh-CN" sz="1600" dirty="0"/>
              <a:t>20m </a:t>
            </a:r>
            <a:r>
              <a:rPr lang="zh-CN" altLang="en-US" sz="1600" dirty="0"/>
              <a:t>土层的等效剪切波速</a:t>
            </a:r>
            <a:r>
              <a:rPr lang="zh-CN" altLang="en-US" sz="1600" dirty="0" smtClean="0"/>
              <a:t>。由</a:t>
            </a:r>
            <a:r>
              <a:rPr lang="zh-CN" altLang="en-US" sz="1600" dirty="0"/>
              <a:t>题意可知，覆盖层厚度大于</a:t>
            </a:r>
            <a:r>
              <a:rPr lang="en-US" altLang="zh-CN" sz="1600" dirty="0"/>
              <a:t>20m</a:t>
            </a:r>
            <a:r>
              <a:rPr lang="zh-CN" altLang="en-US" sz="1600" dirty="0"/>
              <a:t>，故取计算深度</a:t>
            </a:r>
            <a:r>
              <a:rPr lang="en-US" altLang="zh-CN" sz="1600" dirty="0"/>
              <a:t>d0 = 20m</a:t>
            </a:r>
            <a:r>
              <a:rPr lang="zh-CN" altLang="en-US" sz="1600" dirty="0"/>
              <a:t>。</a:t>
            </a:r>
            <a:endParaRPr lang="zh-CN" altLang="en-US" sz="1600" dirty="0"/>
          </a:p>
          <a:p>
            <a:pPr>
              <a:lnSpc>
                <a:spcPct val="150000"/>
              </a:lnSpc>
            </a:pPr>
            <a:r>
              <a:rPr lang="zh-CN" altLang="en-US" sz="1600" dirty="0"/>
              <a:t>计算深度范围内土层厚度和相应剪切波速，由公式（</a:t>
            </a:r>
            <a:r>
              <a:rPr lang="en-US" altLang="zh-CN" sz="1600" dirty="0"/>
              <a:t>2 - 2</a:t>
            </a:r>
            <a:r>
              <a:rPr lang="zh-CN" altLang="en-US" sz="1600" dirty="0"/>
              <a:t>），得：</a:t>
            </a:r>
            <a:endParaRPr lang="zh-CN" altLang="en-US" sz="1600" dirty="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64626" y="1744162"/>
            <a:ext cx="4661363" cy="631847"/>
          </a:xfrm>
          <a:prstGeom prst="rect">
            <a:avLst/>
          </a:prstGeom>
        </p:spPr>
      </p:pic>
      <p:sp>
        <p:nvSpPr>
          <p:cNvPr id="4" name="矩形 3"/>
          <p:cNvSpPr/>
          <p:nvPr/>
        </p:nvSpPr>
        <p:spPr>
          <a:xfrm>
            <a:off x="695786" y="2783959"/>
            <a:ext cx="3148619" cy="369332"/>
          </a:xfrm>
          <a:prstGeom prst="rect">
            <a:avLst/>
          </a:prstGeom>
        </p:spPr>
        <p:txBody>
          <a:bodyPr wrap="none">
            <a:spAutoFit/>
          </a:bodyPr>
          <a:lstStyle/>
          <a:p>
            <a:r>
              <a:rPr lang="zh-CN" altLang="en-US" sz="1600" dirty="0"/>
              <a:t>由公式（</a:t>
            </a:r>
            <a:r>
              <a:rPr lang="en-US" altLang="zh-CN" sz="1600" dirty="0"/>
              <a:t>2-1</a:t>
            </a:r>
            <a:r>
              <a:rPr lang="zh-CN" altLang="en-US" sz="1600" dirty="0"/>
              <a:t>）得等效剪切波速</a:t>
            </a:r>
            <a:r>
              <a:rPr lang="zh-CN" altLang="en-US" dirty="0"/>
              <a:t>：</a:t>
            </a:r>
            <a:endParaRPr lang="zh-CN" altLang="en-US" dirty="0"/>
          </a:p>
        </p:txBody>
      </p:sp>
      <p:pic>
        <p:nvPicPr>
          <p:cNvPr id="5" name="图片 4"/>
          <p:cNvPicPr>
            <a:picLocks noChangeAspect="1"/>
          </p:cNvPicPr>
          <p:nvPr/>
        </p:nvPicPr>
        <p:blipFill>
          <a:blip r:embed="rId2"/>
          <a:stretch>
            <a:fillRect/>
          </a:stretch>
        </p:blipFill>
        <p:spPr>
          <a:xfrm>
            <a:off x="3950623" y="2699697"/>
            <a:ext cx="2732809" cy="539126"/>
          </a:xfrm>
          <a:prstGeom prst="rect">
            <a:avLst/>
          </a:prstGeom>
        </p:spPr>
      </p:pic>
      <p:sp>
        <p:nvSpPr>
          <p:cNvPr id="6" name="矩形 5"/>
          <p:cNvSpPr/>
          <p:nvPr/>
        </p:nvSpPr>
        <p:spPr>
          <a:xfrm>
            <a:off x="695696" y="3734554"/>
            <a:ext cx="2161169" cy="369332"/>
          </a:xfrm>
          <a:prstGeom prst="rect">
            <a:avLst/>
          </a:prstGeom>
        </p:spPr>
        <p:txBody>
          <a:bodyPr wrap="none">
            <a:spAutoFit/>
          </a:bodyPr>
          <a:lstStyle/>
          <a:p>
            <a:r>
              <a:rPr lang="zh-CN" altLang="en-US" sz="1600" dirty="0"/>
              <a:t>（</a:t>
            </a:r>
            <a:r>
              <a:rPr lang="en-US" altLang="zh-CN" sz="1600" dirty="0"/>
              <a:t>2</a:t>
            </a:r>
            <a:r>
              <a:rPr lang="zh-CN" altLang="en-US" sz="1600" dirty="0"/>
              <a:t>）确定场地类别</a:t>
            </a:r>
            <a:r>
              <a:rPr lang="zh-CN" altLang="en-US" dirty="0"/>
              <a:t>。</a:t>
            </a:r>
            <a:endParaRPr lang="zh-CN" altLang="en-US" dirty="0"/>
          </a:p>
        </p:txBody>
      </p:sp>
      <p:sp>
        <p:nvSpPr>
          <p:cNvPr id="7" name="矩形 6"/>
          <p:cNvSpPr/>
          <p:nvPr/>
        </p:nvSpPr>
        <p:spPr>
          <a:xfrm>
            <a:off x="695960" y="4356100"/>
            <a:ext cx="10800000" cy="1198880"/>
          </a:xfrm>
          <a:prstGeom prst="rect">
            <a:avLst/>
          </a:prstGeom>
        </p:spPr>
        <p:txBody>
          <a:bodyPr wrap="square">
            <a:spAutoFit/>
          </a:bodyPr>
          <a:lstStyle/>
          <a:p>
            <a:pPr>
              <a:lnSpc>
                <a:spcPct val="150000"/>
              </a:lnSpc>
            </a:pPr>
            <a:r>
              <a:rPr lang="zh-CN" altLang="en-US" sz="1600" dirty="0"/>
              <a:t>场地内覆盖土层的等效剪切波速为</a:t>
            </a:r>
            <a:r>
              <a:rPr lang="en-US" altLang="zh-CN" sz="1600" dirty="0"/>
              <a:t>98m/s</a:t>
            </a:r>
            <a:r>
              <a:rPr lang="zh-CN" altLang="en-US" sz="1600" dirty="0"/>
              <a:t>，查表</a:t>
            </a:r>
            <a:r>
              <a:rPr lang="en-US" altLang="zh-CN" sz="1600" dirty="0"/>
              <a:t>2-3</a:t>
            </a:r>
            <a:r>
              <a:rPr lang="zh-CN" altLang="en-US" sz="1600" dirty="0"/>
              <a:t>，确定场地土类型为软弱土。根据地质资料场地覆盖层厚度小于</a:t>
            </a:r>
            <a:r>
              <a:rPr lang="en-US" altLang="zh-CN" sz="1600" dirty="0"/>
              <a:t>60m</a:t>
            </a:r>
            <a:r>
              <a:rPr lang="zh-CN" altLang="en-US" sz="1600" dirty="0"/>
              <a:t>，查表</a:t>
            </a:r>
            <a:r>
              <a:rPr lang="en-US" altLang="zh-CN" sz="1600" dirty="0"/>
              <a:t>2 - 4 </a:t>
            </a:r>
            <a:r>
              <a:rPr lang="zh-CN" altLang="en-US" sz="1600" dirty="0"/>
              <a:t>划分建筑场地类别为</a:t>
            </a:r>
            <a:r>
              <a:rPr lang="en-US" altLang="zh-CN" sz="1600" dirty="0"/>
              <a:t>Ⅲ</a:t>
            </a:r>
            <a:r>
              <a:rPr lang="zh-CN" altLang="en-US" sz="1600" dirty="0"/>
              <a:t>类。由表</a:t>
            </a:r>
            <a:r>
              <a:rPr lang="en-US" altLang="zh-CN" sz="1600" dirty="0"/>
              <a:t>2 - 2</a:t>
            </a:r>
            <a:r>
              <a:rPr lang="zh-CN" altLang="en-US" sz="1600" dirty="0"/>
              <a:t>可知，本场地内下覆厚层淤泥及淤泥质土，为对建筑抗震不利地段。</a:t>
            </a:r>
            <a:endParaRPr lang="zh-CN" altLang="en-US" sz="16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883391" y="268677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2101755" y="3048329"/>
            <a:ext cx="7472132" cy="1107996"/>
          </a:xfrm>
          <a:prstGeom prst="rect">
            <a:avLst/>
          </a:prstGeom>
        </p:spPr>
        <p:txBody>
          <a:bodyPr wrap="square">
            <a:spAutoFit/>
          </a:bodyPr>
          <a:lstStyle/>
          <a:p>
            <a:r>
              <a:rPr lang="zh-CN" altLang="en-US" sz="6600" dirty="0" smtClean="0">
                <a:solidFill>
                  <a:schemeClr val="bg1"/>
                </a:solidFill>
              </a:rPr>
              <a:t>          任务</a:t>
            </a:r>
            <a:r>
              <a:rPr lang="zh-CN" altLang="en-US" sz="6600" dirty="0">
                <a:solidFill>
                  <a:schemeClr val="bg1"/>
                </a:solidFill>
              </a:rPr>
              <a:t>实施</a:t>
            </a:r>
            <a:endParaRPr lang="zh-CN" altLang="zh-CN" sz="66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7737" cy="646331"/>
            </a:xfrm>
            <a:prstGeom prst="rect">
              <a:avLst/>
            </a:prstGeom>
          </p:spPr>
          <p:txBody>
            <a:bodyPr wrap="none">
              <a:spAutoFit/>
            </a:bodyPr>
            <a:lstStyle/>
            <a:p>
              <a:pPr>
                <a:spcAft>
                  <a:spcPts val="0"/>
                </a:spcAft>
                <a:tabLst>
                  <a:tab pos="2222500" algn="l"/>
                  <a:tab pos="3667125" algn="l"/>
                </a:tabLst>
              </a:pPr>
              <a:r>
                <a:rPr lang="zh-CN" altLang="en-US" sz="3600" b="1" dirty="0"/>
                <a:t>任务实施</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1643149" y="1743671"/>
            <a:ext cx="6935586" cy="3000821"/>
          </a:xfrm>
          <a:prstGeom prst="rect">
            <a:avLst/>
          </a:prstGeom>
        </p:spPr>
        <p:txBody>
          <a:bodyPr wrap="square">
            <a:spAutoFit/>
          </a:bodyPr>
          <a:lstStyle/>
          <a:p>
            <a:pPr>
              <a:lnSpc>
                <a:spcPct val="150000"/>
              </a:lnSpc>
            </a:pPr>
            <a:r>
              <a:rPr lang="zh-CN" altLang="en-US" dirty="0" smtClean="0"/>
              <a:t>         结合</a:t>
            </a:r>
            <a:r>
              <a:rPr lang="zh-CN" altLang="en-US" dirty="0"/>
              <a:t>某工程岩土工程勘察报告进行阅读（详见附录）</a:t>
            </a:r>
            <a:r>
              <a:rPr lang="zh-CN" altLang="en-US" dirty="0" smtClean="0"/>
              <a:t>。通过</a:t>
            </a:r>
            <a:r>
              <a:rPr lang="zh-CN" altLang="en-US" dirty="0"/>
              <a:t>本任务，了解该房屋建筑的工程特点及场地特征，了解工程地质勘察的主要</a:t>
            </a:r>
            <a:endParaRPr lang="zh-CN" altLang="en-US" dirty="0"/>
          </a:p>
          <a:p>
            <a:pPr>
              <a:lnSpc>
                <a:spcPct val="150000"/>
              </a:lnSpc>
            </a:pPr>
            <a:r>
              <a:rPr lang="zh-CN" altLang="en-US" dirty="0"/>
              <a:t>内容和工作，土层分布和土层描述的内容；能看懂附图、附表等附件，理解报告中</a:t>
            </a:r>
            <a:r>
              <a:rPr lang="zh-CN" altLang="en-US" dirty="0" smtClean="0"/>
              <a:t>分析评价</a:t>
            </a:r>
            <a:r>
              <a:rPr lang="zh-CN" altLang="en-US" dirty="0"/>
              <a:t>和结论建议。同时结合本工程基础类型、地基处理方法、基坑开挖与支护方案</a:t>
            </a:r>
            <a:r>
              <a:rPr lang="zh-CN" altLang="en-US" dirty="0" smtClean="0"/>
              <a:t>等方面</a:t>
            </a:r>
            <a:r>
              <a:rPr lang="zh-CN" altLang="en-US" dirty="0"/>
              <a:t>进行分析，初步学会岩土工程勘察报告的使用。</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5"/>
          <p:cNvPicPr>
            <a:picLocks noChangeAspect="1"/>
          </p:cNvPicPr>
          <p:nvPr/>
        </p:nvPicPr>
        <p:blipFill>
          <a:blip r:embed="rId1"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0" y="-172786"/>
            <a:ext cx="12192000" cy="7030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0" y="2022428"/>
            <a:ext cx="12192000" cy="281314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文本框 3"/>
          <p:cNvSpPr txBox="1"/>
          <p:nvPr/>
        </p:nvSpPr>
        <p:spPr>
          <a:xfrm>
            <a:off x="1856097" y="2562424"/>
            <a:ext cx="7902052" cy="1107996"/>
          </a:xfrm>
          <a:prstGeom prst="rect">
            <a:avLst/>
          </a:prstGeom>
          <a:noFill/>
        </p:spPr>
        <p:txBody>
          <a:bodyPr wrap="square" rtlCol="0">
            <a:spAutoFit/>
          </a:bodyPr>
          <a:lstStyle/>
          <a:p>
            <a:pPr algn="ctr"/>
            <a:r>
              <a:rPr lang="zh-CN" altLang="en-US" sz="6600"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谢       谢</a:t>
            </a:r>
            <a:endParaRPr lang="zh-CN" altLang="en-US" sz="66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ISPRING_PRESENTATION_TITLE" val="PowerPoint 演示文稿"/>
  <p:tag name="ISPRING_SCORM_RATE_SLIDES" val="0"/>
  <p:tag name="ISPRING_SCORM_RATE_QUIZZES" val="0"/>
  <p:tag name="ISPRING_SCORM_PASSING_SCORE" val="0.000000"/>
  <p:tag name="ISPRING_ULTRA_SCORM_COURSE_ID" val="DD2E5ACB-A4C5-448B-957C-5D8EC6EEA971"/>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D:\修改ppt1.4\57268"/>
  <p:tag name="ISPRING_FIRST_PUBLISH" val="1"/>
</p:tagLst>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平面</Template>
  <TotalTime>0</TotalTime>
  <Words>34750</Words>
  <Application>WPS 演示</Application>
  <PresentationFormat>宽屏</PresentationFormat>
  <Paragraphs>2503</Paragraphs>
  <Slides>92</Slides>
  <Notes>80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92</vt:i4>
      </vt:variant>
    </vt:vector>
  </HeadingPairs>
  <TitlesOfParts>
    <vt:vector size="113" baseType="lpstr">
      <vt:lpstr>Arial</vt:lpstr>
      <vt:lpstr>宋体</vt:lpstr>
      <vt:lpstr>Wingdings</vt:lpstr>
      <vt:lpstr>Wingdings 2</vt:lpstr>
      <vt:lpstr>Century Gothic</vt:lpstr>
      <vt:lpstr>微软雅黑</vt:lpstr>
      <vt:lpstr>Tahoma</vt:lpstr>
      <vt:lpstr>Calibri</vt:lpstr>
      <vt:lpstr>Arial Unicode MS</vt:lpstr>
      <vt:lpstr>Calibri Light</vt:lpstr>
      <vt:lpstr>FZHTJW--GB1-0</vt:lpstr>
      <vt:lpstr>TimesNewRomanPS-ItalicMT</vt:lpstr>
      <vt:lpstr>SymbolMT</vt:lpstr>
      <vt:lpstr>TimesNewRomanPSMT</vt:lpstr>
      <vt:lpstr>Times New Roman</vt:lpstr>
      <vt:lpstr>Franklin Gothic Book</vt:lpstr>
      <vt:lpstr>黑体</vt:lpstr>
      <vt:lpstr>Calibri</vt:lpstr>
      <vt:lpstr>FZSSJW--GB1-0</vt:lpstr>
      <vt:lpstr>FZLTZHK--GBK1-0</vt:lpstr>
      <vt:lpstr>HDOfficeLightV0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Love_Run</cp:lastModifiedBy>
  <cp:revision>237</cp:revision>
  <dcterms:created xsi:type="dcterms:W3CDTF">2017-08-18T03:02:00Z</dcterms:created>
  <dcterms:modified xsi:type="dcterms:W3CDTF">2019-06-28T08:02:04Z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2052-11.1.0.8765</vt:lpwstr>
  </property>
</Properties>
</file>