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9">
  <p:sldMasterIdLst>
    <p:sldMasterId id="2147483686" r:id="rId1"/>
  </p:sldMasterIdLst>
  <p:notesMasterIdLst>
    <p:notesMasterId r:id="rId68"/>
  </p:notesMasterIdLst>
  <p:handoutMasterIdLst>
    <p:handoutMasterId r:id="rId69"/>
  </p:handoutMasterIdLst>
  <p:sldIdLst>
    <p:sldId id="291" r:id="rId2"/>
    <p:sldId id="292" r:id="rId3"/>
    <p:sldId id="273" r:id="rId4"/>
    <p:sldId id="417" r:id="rId5"/>
    <p:sldId id="316" r:id="rId6"/>
    <p:sldId id="418" r:id="rId7"/>
    <p:sldId id="421" r:id="rId8"/>
    <p:sldId id="420" r:id="rId9"/>
    <p:sldId id="423" r:id="rId10"/>
    <p:sldId id="424" r:id="rId11"/>
    <p:sldId id="426" r:id="rId12"/>
    <p:sldId id="427" r:id="rId13"/>
    <p:sldId id="419" r:id="rId14"/>
    <p:sldId id="428" r:id="rId15"/>
    <p:sldId id="429" r:id="rId16"/>
    <p:sldId id="432" r:id="rId17"/>
    <p:sldId id="433" r:id="rId18"/>
    <p:sldId id="431" r:id="rId19"/>
    <p:sldId id="434" r:id="rId20"/>
    <p:sldId id="435" r:id="rId21"/>
    <p:sldId id="436" r:id="rId22"/>
    <p:sldId id="437" r:id="rId23"/>
    <p:sldId id="452" r:id="rId24"/>
    <p:sldId id="453" r:id="rId25"/>
    <p:sldId id="463" r:id="rId26"/>
    <p:sldId id="464" r:id="rId27"/>
    <p:sldId id="465" r:id="rId28"/>
    <p:sldId id="466" r:id="rId29"/>
    <p:sldId id="467" r:id="rId30"/>
    <p:sldId id="468" r:id="rId31"/>
    <p:sldId id="438" r:id="rId32"/>
    <p:sldId id="439" r:id="rId33"/>
    <p:sldId id="442" r:id="rId34"/>
    <p:sldId id="443" r:id="rId35"/>
    <p:sldId id="444" r:id="rId36"/>
    <p:sldId id="446" r:id="rId37"/>
    <p:sldId id="445" r:id="rId38"/>
    <p:sldId id="447" r:id="rId39"/>
    <p:sldId id="448" r:id="rId40"/>
    <p:sldId id="449" r:id="rId41"/>
    <p:sldId id="450" r:id="rId42"/>
    <p:sldId id="451" r:id="rId43"/>
    <p:sldId id="469" r:id="rId44"/>
    <p:sldId id="470" r:id="rId45"/>
    <p:sldId id="477" r:id="rId46"/>
    <p:sldId id="471" r:id="rId47"/>
    <p:sldId id="478" r:id="rId48"/>
    <p:sldId id="479" r:id="rId49"/>
    <p:sldId id="480" r:id="rId50"/>
    <p:sldId id="481" r:id="rId51"/>
    <p:sldId id="475" r:id="rId52"/>
    <p:sldId id="476" r:id="rId53"/>
    <p:sldId id="482" r:id="rId54"/>
    <p:sldId id="483" r:id="rId55"/>
    <p:sldId id="484" r:id="rId56"/>
    <p:sldId id="485" r:id="rId57"/>
    <p:sldId id="486" r:id="rId58"/>
    <p:sldId id="487" r:id="rId59"/>
    <p:sldId id="488" r:id="rId60"/>
    <p:sldId id="490" r:id="rId61"/>
    <p:sldId id="489" r:id="rId62"/>
    <p:sldId id="491" r:id="rId63"/>
    <p:sldId id="492" r:id="rId64"/>
    <p:sldId id="493" r:id="rId65"/>
    <p:sldId id="494" r:id="rId66"/>
    <p:sldId id="400" r:id="rId67"/>
  </p:sldIdLst>
  <p:sldSz cx="12192000" cy="6858000"/>
  <p:notesSz cx="6858000" cy="9144000"/>
  <p:custDataLst>
    <p:tags r:id="rId7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254"/>
    <a:srgbClr val="FBBF3B"/>
    <a:srgbClr val="A6A6A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10" autoAdjust="0"/>
    <p:restoredTop sz="96379" autoAdjust="0"/>
  </p:normalViewPr>
  <p:slideViewPr>
    <p:cSldViewPr snapToGrid="0">
      <p:cViewPr varScale="1">
        <p:scale>
          <a:sx n="115" d="100"/>
          <a:sy n="115" d="100"/>
        </p:scale>
        <p:origin x="31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40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46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77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338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935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629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7692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76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47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243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60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6573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336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7858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501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913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4800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8159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397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061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75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434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446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82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56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393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561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692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703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714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0081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5319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6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8199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906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638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2087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725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810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851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8802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84881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709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98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446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5502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2420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067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14119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615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9561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1951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0967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6368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722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4930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16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06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126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700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02159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4239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4084267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970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369050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466551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797454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756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378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391875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145516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828944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6/24/2019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214142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51" r:id="rId13"/>
    <p:sldLayoutId id="2147483652" r:id="rId14"/>
    <p:sldLayoutId id="2147483653" r:id="rId15"/>
    <p:sldLayoutId id="2147483654" r:id="rId16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2786"/>
            <a:ext cx="12192000" cy="703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2022428"/>
            <a:ext cx="12192000" cy="2813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BC831-03AE-43C3-8E91-2FF0DC62D99E}"/>
              </a:ext>
            </a:extLst>
          </p:cNvPr>
          <p:cNvSpPr txBox="1"/>
          <p:nvPr/>
        </p:nvSpPr>
        <p:spPr>
          <a:xfrm>
            <a:off x="3464510" y="2562424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基础工程施工</a:t>
            </a:r>
            <a:endParaRPr lang="zh-CN" altLang="en-US" sz="6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3579" y="3977074"/>
            <a:ext cx="4762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单元</a:t>
            </a:r>
            <a:r>
              <a:rPr lang="zh-CN" altLang="en-US" sz="2800" dirty="0" smtClean="0">
                <a:solidFill>
                  <a:schemeClr val="bg1"/>
                </a:solidFill>
              </a:rPr>
              <a:t>六                   桩基础</a:t>
            </a:r>
            <a:r>
              <a:rPr lang="zh-CN" altLang="en-US" sz="2800" dirty="0">
                <a:solidFill>
                  <a:schemeClr val="bg1"/>
                </a:solidFill>
              </a:rPr>
              <a:t>施工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662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>
            <a:extLst>
              <a:ext uri="{FF2B5EF4-FFF2-40B4-BE49-F238E27FC236}">
                <a16:creationId xmlns:a16="http://schemas.microsoft.com/office/drawing/2014/main" id="{D5A632E9-F954-40E9-BC93-3CD50DDEC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61" y="1160059"/>
            <a:ext cx="7639426" cy="3877454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0CF138C9-40ED-4F51-A7B0-3C3BA2BDA00E}"/>
              </a:ext>
            </a:extLst>
          </p:cNvPr>
          <p:cNvSpPr txBox="1"/>
          <p:nvPr/>
        </p:nvSpPr>
        <p:spPr>
          <a:xfrm>
            <a:off x="1936865" y="1971707"/>
            <a:ext cx="6018415" cy="2122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桩堆放时场地应平整、坚实，排水良好。桩应按规格、桩号分层叠置，堆放层</a:t>
            </a:r>
            <a:r>
              <a:rPr lang="zh-CN" altLang="en-US" dirty="0" smtClean="0"/>
              <a:t>数不宜</a:t>
            </a:r>
            <a:r>
              <a:rPr lang="zh-CN" altLang="en-US" dirty="0"/>
              <a:t>超过三层，底层管桩边缘应用楔形木块塞紧，以防滚动。桩尖应朝向一端，</a:t>
            </a:r>
            <a:r>
              <a:rPr lang="zh-CN" altLang="en-US" dirty="0" smtClean="0"/>
              <a:t>支撑点</a:t>
            </a:r>
            <a:r>
              <a:rPr lang="zh-CN" altLang="en-US" dirty="0"/>
              <a:t>应设在吊点或近旁处，上下垫木应在同一垂直线上，并支撑平稳，最下层垫木应</a:t>
            </a:r>
            <a:r>
              <a:rPr lang="zh-CN" altLang="en-US" dirty="0" smtClean="0"/>
              <a:t>适当</a:t>
            </a:r>
            <a:r>
              <a:rPr lang="zh-CN" altLang="en-US" dirty="0"/>
              <a:t>加宽。</a:t>
            </a:r>
            <a:endParaRPr lang="zh-CN" altLang="en-US" sz="1600" dirty="0"/>
          </a:p>
        </p:txBody>
      </p:sp>
      <p:pic>
        <p:nvPicPr>
          <p:cNvPr id="20" name="Picture 395">
            <a:extLst>
              <a:ext uri="{FF2B5EF4-FFF2-40B4-BE49-F238E27FC236}">
                <a16:creationId xmlns:a16="http://schemas.microsoft.com/office/drawing/2014/main" id="{433F5A64-3438-4F9B-A199-366873741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275" y="2415720"/>
            <a:ext cx="3273499" cy="4251648"/>
          </a:xfrm>
          <a:prstGeom prst="rect">
            <a:avLst/>
          </a:prstGeom>
          <a:effectLst/>
        </p:spPr>
      </p:pic>
      <p:sp>
        <p:nvSpPr>
          <p:cNvPr id="9" name="矩形 8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883607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200" b="1" dirty="0"/>
                <a:t>二、钢筋混凝土预制桩制作、起吊、运输和堆放</a:t>
              </a:r>
              <a:endParaRPr lang="zh-CN" altLang="zh-CN" sz="32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963546" y="153339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（四）堆放</a:t>
            </a:r>
          </a:p>
        </p:txBody>
      </p:sp>
    </p:spTree>
    <p:extLst>
      <p:ext uri="{BB962C8B-B14F-4D97-AF65-F5344CB8AC3E}">
        <p14:creationId xmlns:p14="http://schemas.microsoft.com/office/powerpoint/2010/main" val="286215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620714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三、锤击沉桩（打入桩）施工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2640837" y="344728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（一）打桩机具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4430190" y="2314939"/>
            <a:ext cx="332511" cy="253839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54139" y="2315774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桩锤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5679757" y="1961805"/>
            <a:ext cx="340822" cy="9976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92716" y="1870922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）落锤</a:t>
            </a:r>
          </a:p>
        </p:txBody>
      </p:sp>
      <p:sp>
        <p:nvSpPr>
          <p:cNvPr id="16" name="矩形 15"/>
          <p:cNvSpPr/>
          <p:nvPr/>
        </p:nvSpPr>
        <p:spPr>
          <a:xfrm>
            <a:off x="5913991" y="2171218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）汽锤</a:t>
            </a:r>
          </a:p>
        </p:txBody>
      </p:sp>
      <p:sp>
        <p:nvSpPr>
          <p:cNvPr id="17" name="矩形 16"/>
          <p:cNvSpPr/>
          <p:nvPr/>
        </p:nvSpPr>
        <p:spPr>
          <a:xfrm>
            <a:off x="5913991" y="2484564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）柴油锤</a:t>
            </a:r>
          </a:p>
        </p:txBody>
      </p:sp>
      <p:sp>
        <p:nvSpPr>
          <p:cNvPr id="20" name="矩形 19"/>
          <p:cNvSpPr/>
          <p:nvPr/>
        </p:nvSpPr>
        <p:spPr>
          <a:xfrm>
            <a:off x="5943086" y="2761562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）液压锤</a:t>
            </a:r>
          </a:p>
        </p:txBody>
      </p:sp>
      <p:sp>
        <p:nvSpPr>
          <p:cNvPr id="21" name="矩形 20"/>
          <p:cNvSpPr/>
          <p:nvPr/>
        </p:nvSpPr>
        <p:spPr>
          <a:xfrm>
            <a:off x="4854139" y="3738212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桩架</a:t>
            </a:r>
          </a:p>
        </p:txBody>
      </p:sp>
      <p:sp>
        <p:nvSpPr>
          <p:cNvPr id="22" name="矩形 21"/>
          <p:cNvSpPr/>
          <p:nvPr/>
        </p:nvSpPr>
        <p:spPr>
          <a:xfrm>
            <a:off x="5616024" y="3124976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）滚管式桩架</a:t>
            </a:r>
          </a:p>
        </p:txBody>
      </p:sp>
      <p:sp>
        <p:nvSpPr>
          <p:cNvPr id="23" name="左大括号 22"/>
          <p:cNvSpPr/>
          <p:nvPr/>
        </p:nvSpPr>
        <p:spPr>
          <a:xfrm>
            <a:off x="5679757" y="3083186"/>
            <a:ext cx="157942" cy="138589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616025" y="3696052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）多功能桩架</a:t>
            </a:r>
          </a:p>
        </p:txBody>
      </p:sp>
      <p:sp>
        <p:nvSpPr>
          <p:cNvPr id="25" name="矩形 24"/>
          <p:cNvSpPr/>
          <p:nvPr/>
        </p:nvSpPr>
        <p:spPr>
          <a:xfrm>
            <a:off x="5616025" y="4167747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）履带式桩架</a:t>
            </a:r>
          </a:p>
        </p:txBody>
      </p:sp>
      <p:sp>
        <p:nvSpPr>
          <p:cNvPr id="26" name="矩形 25"/>
          <p:cNvSpPr/>
          <p:nvPr/>
        </p:nvSpPr>
        <p:spPr>
          <a:xfrm>
            <a:off x="4716349" y="4656280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动力装置</a:t>
            </a:r>
          </a:p>
        </p:txBody>
      </p:sp>
    </p:spTree>
    <p:extLst>
      <p:ext uri="{BB962C8B-B14F-4D97-AF65-F5344CB8AC3E}">
        <p14:creationId xmlns:p14="http://schemas.microsoft.com/office/powerpoint/2010/main" val="27553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620714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三、锤击沉桩（打入桩）施工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718782" y="421099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（二）打桩施工</a:t>
            </a:r>
          </a:p>
        </p:txBody>
      </p:sp>
      <p:sp>
        <p:nvSpPr>
          <p:cNvPr id="39" name="矩形 38"/>
          <p:cNvSpPr/>
          <p:nvPr/>
        </p:nvSpPr>
        <p:spPr>
          <a:xfrm>
            <a:off x="2796180" y="2371754"/>
            <a:ext cx="2279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打桩前的准备工作</a:t>
            </a:r>
          </a:p>
        </p:txBody>
      </p:sp>
      <p:sp>
        <p:nvSpPr>
          <p:cNvPr id="40" name="左大括号 39"/>
          <p:cNvSpPr/>
          <p:nvPr/>
        </p:nvSpPr>
        <p:spPr>
          <a:xfrm>
            <a:off x="2678124" y="2467041"/>
            <a:ext cx="111918" cy="38134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121690" y="1528079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）处理障碍物</a:t>
            </a:r>
          </a:p>
        </p:txBody>
      </p:sp>
      <p:sp>
        <p:nvSpPr>
          <p:cNvPr id="42" name="矩形 41"/>
          <p:cNvSpPr/>
          <p:nvPr/>
        </p:nvSpPr>
        <p:spPr>
          <a:xfrm>
            <a:off x="5057265" y="1851144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）平整场地</a:t>
            </a:r>
          </a:p>
        </p:txBody>
      </p:sp>
      <p:sp>
        <p:nvSpPr>
          <p:cNvPr id="43" name="矩形 42"/>
          <p:cNvSpPr/>
          <p:nvPr/>
        </p:nvSpPr>
        <p:spPr>
          <a:xfrm>
            <a:off x="5057265" y="2160147"/>
            <a:ext cx="3781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）准备材料、机具，接通水电源</a:t>
            </a:r>
          </a:p>
        </p:txBody>
      </p:sp>
      <p:sp>
        <p:nvSpPr>
          <p:cNvPr id="44" name="矩形 43"/>
          <p:cNvSpPr/>
          <p:nvPr/>
        </p:nvSpPr>
        <p:spPr>
          <a:xfrm>
            <a:off x="5057265" y="2462305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）定位放线</a:t>
            </a:r>
          </a:p>
        </p:txBody>
      </p:sp>
      <p:sp>
        <p:nvSpPr>
          <p:cNvPr id="45" name="矩形 44"/>
          <p:cNvSpPr/>
          <p:nvPr/>
        </p:nvSpPr>
        <p:spPr>
          <a:xfrm>
            <a:off x="5057265" y="2805992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）进行沉桩试验</a:t>
            </a:r>
          </a:p>
        </p:txBody>
      </p:sp>
      <p:sp>
        <p:nvSpPr>
          <p:cNvPr id="46" name="矩形 45"/>
          <p:cNvSpPr/>
          <p:nvPr/>
        </p:nvSpPr>
        <p:spPr>
          <a:xfrm>
            <a:off x="5057265" y="3142028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）打桩顺序</a:t>
            </a:r>
          </a:p>
        </p:txBody>
      </p:sp>
      <p:sp>
        <p:nvSpPr>
          <p:cNvPr id="47" name="矩形 46"/>
          <p:cNvSpPr/>
          <p:nvPr/>
        </p:nvSpPr>
        <p:spPr>
          <a:xfrm>
            <a:off x="2792780" y="4193105"/>
            <a:ext cx="1819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打桩施工过程</a:t>
            </a:r>
          </a:p>
        </p:txBody>
      </p:sp>
      <p:sp>
        <p:nvSpPr>
          <p:cNvPr id="48" name="左大括号 47"/>
          <p:cNvSpPr/>
          <p:nvPr/>
        </p:nvSpPr>
        <p:spPr>
          <a:xfrm>
            <a:off x="5057265" y="1656446"/>
            <a:ext cx="127115" cy="177475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5029450" y="3605528"/>
            <a:ext cx="332259" cy="152919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8206" y="3511360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）吊桩</a:t>
            </a:r>
          </a:p>
        </p:txBody>
      </p:sp>
      <p:sp>
        <p:nvSpPr>
          <p:cNvPr id="9" name="矩形 8"/>
          <p:cNvSpPr/>
          <p:nvPr/>
        </p:nvSpPr>
        <p:spPr>
          <a:xfrm>
            <a:off x="5125468" y="3811416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）插桩</a:t>
            </a:r>
          </a:p>
        </p:txBody>
      </p:sp>
      <p:sp>
        <p:nvSpPr>
          <p:cNvPr id="10" name="矩形 9"/>
          <p:cNvSpPr/>
          <p:nvPr/>
        </p:nvSpPr>
        <p:spPr>
          <a:xfrm>
            <a:off x="5120821" y="4084329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）打桩</a:t>
            </a:r>
          </a:p>
        </p:txBody>
      </p:sp>
      <p:sp>
        <p:nvSpPr>
          <p:cNvPr id="27" name="矩形 26"/>
          <p:cNvSpPr/>
          <p:nvPr/>
        </p:nvSpPr>
        <p:spPr>
          <a:xfrm>
            <a:off x="5125468" y="4358560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）接桩</a:t>
            </a:r>
          </a:p>
        </p:txBody>
      </p:sp>
      <p:sp>
        <p:nvSpPr>
          <p:cNvPr id="28" name="矩形 27"/>
          <p:cNvSpPr/>
          <p:nvPr/>
        </p:nvSpPr>
        <p:spPr>
          <a:xfrm>
            <a:off x="5127998" y="4633778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）送桩</a:t>
            </a:r>
          </a:p>
        </p:txBody>
      </p:sp>
      <p:sp>
        <p:nvSpPr>
          <p:cNvPr id="29" name="矩形 28"/>
          <p:cNvSpPr/>
          <p:nvPr/>
        </p:nvSpPr>
        <p:spPr>
          <a:xfrm>
            <a:off x="5118757" y="4869817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）截桩头</a:t>
            </a:r>
          </a:p>
        </p:txBody>
      </p:sp>
      <p:sp>
        <p:nvSpPr>
          <p:cNvPr id="30" name="矩形 29"/>
          <p:cNvSpPr/>
          <p:nvPr/>
        </p:nvSpPr>
        <p:spPr>
          <a:xfrm>
            <a:off x="2796180" y="5093517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质量控制</a:t>
            </a:r>
          </a:p>
        </p:txBody>
      </p:sp>
      <p:sp>
        <p:nvSpPr>
          <p:cNvPr id="31" name="矩形 30"/>
          <p:cNvSpPr/>
          <p:nvPr/>
        </p:nvSpPr>
        <p:spPr>
          <a:xfrm>
            <a:off x="2790042" y="5495742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质量问题及处理方法</a:t>
            </a:r>
          </a:p>
        </p:txBody>
      </p:sp>
      <p:sp>
        <p:nvSpPr>
          <p:cNvPr id="32" name="矩形 31"/>
          <p:cNvSpPr/>
          <p:nvPr/>
        </p:nvSpPr>
        <p:spPr>
          <a:xfrm>
            <a:off x="2790042" y="6053053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 </a:t>
            </a:r>
            <a:r>
              <a:rPr lang="zh-CN" altLang="en-US" dirty="0"/>
              <a:t>打桩影响及预防措施</a:t>
            </a:r>
          </a:p>
        </p:txBody>
      </p:sp>
    </p:spTree>
    <p:extLst>
      <p:ext uri="{BB962C8B-B14F-4D97-AF65-F5344CB8AC3E}">
        <p14:creationId xmlns:p14="http://schemas.microsoft.com/office/powerpoint/2010/main" val="394811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830" y="384411"/>
            <a:ext cx="3268364" cy="42740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4182" y="532488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锤击沉桩施工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66" y="268033"/>
            <a:ext cx="2658688" cy="42740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00196" y="532488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多功能桩架</a:t>
            </a:r>
          </a:p>
        </p:txBody>
      </p:sp>
    </p:spTree>
    <p:extLst>
      <p:ext uri="{BB962C8B-B14F-4D97-AF65-F5344CB8AC3E}">
        <p14:creationId xmlns:p14="http://schemas.microsoft.com/office/powerpoint/2010/main" val="3875236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940195"/>
              </p:ext>
            </p:extLst>
          </p:nvPr>
        </p:nvGraphicFramePr>
        <p:xfrm>
          <a:off x="137050" y="218747"/>
          <a:ext cx="11205558" cy="6639253"/>
        </p:xfrm>
        <a:graphic>
          <a:graphicData uri="http://schemas.openxmlformats.org/drawingml/2006/table">
            <a:tbl>
              <a:tblPr/>
              <a:tblGrid>
                <a:gridCol w="1105373">
                  <a:extLst>
                    <a:ext uri="{9D8B030D-6E8A-4147-A177-3AD203B41FA5}">
                      <a16:colId xmlns:a16="http://schemas.microsoft.com/office/drawing/2014/main" val="3642247711"/>
                    </a:ext>
                  </a:extLst>
                </a:gridCol>
                <a:gridCol w="527761">
                  <a:extLst>
                    <a:ext uri="{9D8B030D-6E8A-4147-A177-3AD203B41FA5}">
                      <a16:colId xmlns:a16="http://schemas.microsoft.com/office/drawing/2014/main" val="4143191580"/>
                    </a:ext>
                  </a:extLst>
                </a:gridCol>
                <a:gridCol w="3176954">
                  <a:extLst>
                    <a:ext uri="{9D8B030D-6E8A-4147-A177-3AD203B41FA5}">
                      <a16:colId xmlns:a16="http://schemas.microsoft.com/office/drawing/2014/main" val="1844690373"/>
                    </a:ext>
                  </a:extLst>
                </a:gridCol>
                <a:gridCol w="1160136">
                  <a:extLst>
                    <a:ext uri="{9D8B030D-6E8A-4147-A177-3AD203B41FA5}">
                      <a16:colId xmlns:a16="http://schemas.microsoft.com/office/drawing/2014/main" val="577651469"/>
                    </a:ext>
                  </a:extLst>
                </a:gridCol>
                <a:gridCol w="2063710">
                  <a:extLst>
                    <a:ext uri="{9D8B030D-6E8A-4147-A177-3AD203B41FA5}">
                      <a16:colId xmlns:a16="http://schemas.microsoft.com/office/drawing/2014/main" val="1913962833"/>
                    </a:ext>
                  </a:extLst>
                </a:gridCol>
                <a:gridCol w="3171624">
                  <a:extLst>
                    <a:ext uri="{9D8B030D-6E8A-4147-A177-3AD203B41FA5}">
                      <a16:colId xmlns:a16="http://schemas.microsoft.com/office/drawing/2014/main" val="971974835"/>
                    </a:ext>
                  </a:extLst>
                </a:gridCol>
              </a:tblGrid>
              <a:tr h="1889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钢筋混凝 土预制桩的质量检验标准</a:t>
                      </a:r>
                    </a:p>
                  </a:txBody>
                  <a:tcPr marL="4197" marR="4197" marT="41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294711"/>
                  </a:ext>
                </a:extLst>
              </a:tr>
              <a:tr h="1889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号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检查项目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允许偏差或允许值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检查方法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300184"/>
                  </a:ext>
                </a:extLst>
              </a:tr>
              <a:tr h="188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单位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数值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371224"/>
                  </a:ext>
                </a:extLst>
              </a:tr>
              <a:tr h="18890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桩体质量检验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760722"/>
                  </a:ext>
                </a:extLst>
              </a:tr>
              <a:tr h="188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桩位偏差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371704"/>
                  </a:ext>
                </a:extLst>
              </a:tr>
              <a:tr h="365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承载力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380898"/>
                  </a:ext>
                </a:extLst>
              </a:tr>
              <a:tr h="558244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一般项目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砂、石、水泥、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钢筋等原材料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现场预制时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符合设计要求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查出厂质保文件或抽样送检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008934"/>
                  </a:ext>
                </a:extLst>
              </a:tr>
              <a:tr h="3126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混凝土配合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比及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强度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现场预制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符合设计要求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检查称量及查试块记录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462181"/>
                  </a:ext>
                </a:extLst>
              </a:tr>
              <a:tr h="5582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成品桩外形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表面平整，颜色均匀，掉角深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度小于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10mm,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蜂窝面积小于总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面积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直观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609415"/>
                  </a:ext>
                </a:extLst>
              </a:tr>
              <a:tr h="742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成品桩裂缝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收缩裂縫或起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吊、装运、堆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放引起的裂縫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深度小于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20mm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，宽度小于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0.25mm,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橫向裂缝不超过边长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的一半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裂缝测定仪，该项在地下水有侵蚀地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区及锤击数超过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500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击的长桩不适用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894081"/>
                  </a:ext>
                </a:extLst>
              </a:tr>
              <a:tr h="7152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成品桩尺寸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横截面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边长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桩顶对角线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差桩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尖中心线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桩身弯曲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矢高桩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顶平整度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5&lt;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10&lt;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1/1 000l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&lt;2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量用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钢尺量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(I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为桩长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水平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尺量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002586"/>
                  </a:ext>
                </a:extLst>
              </a:tr>
              <a:tr h="188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电焊接桩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b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焊缝质量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电焊结束后停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歇时间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上下节平面偏差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节点弯曲矢高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无气孔、无焊瘤、无裂縫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直观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419808"/>
                  </a:ext>
                </a:extLst>
              </a:tr>
              <a:tr h="9233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min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&gt; 1.0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 10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 1/1 000l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直观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尺量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(I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为两桩节长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60740"/>
                  </a:ext>
                </a:extLst>
              </a:tr>
              <a:tr h="5582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硫黄胶泥接桩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:|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胶泥浇筑时间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浇筑后停歇时间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min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&lt;2</a:t>
                      </a:r>
                      <a:b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&gt;7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59672"/>
                  </a:ext>
                </a:extLst>
              </a:tr>
              <a:tr h="188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桩顶标高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+50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水准仪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391402"/>
                  </a:ext>
                </a:extLst>
              </a:tr>
              <a:tr h="188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停锤标准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设计要求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现场实测或查沉桩记录</a:t>
                      </a:r>
                    </a:p>
                  </a:txBody>
                  <a:tcPr marL="4197" marR="4197" marT="41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519562"/>
                  </a:ext>
                </a:extLst>
              </a:tr>
              <a:tr h="373576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桩顶标高允许偏差为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-50 ~ 100mm;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斜桩倾斜度的偏差不得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大于倾角正切值的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15%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</a:t>
                      </a:r>
                    </a:p>
                  </a:txBody>
                  <a:tcPr marL="4197" marR="4197" marT="41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450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51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928914"/>
              </p:ext>
            </p:extLst>
          </p:nvPr>
        </p:nvGraphicFramePr>
        <p:xfrm>
          <a:off x="519065" y="1074280"/>
          <a:ext cx="10972800" cy="4217157"/>
        </p:xfrm>
        <a:graphic>
          <a:graphicData uri="http://schemas.openxmlformats.org/drawingml/2006/table">
            <a:tbl>
              <a:tblPr/>
              <a:tblGrid>
                <a:gridCol w="3641544">
                  <a:extLst>
                    <a:ext uri="{9D8B030D-6E8A-4147-A177-3AD203B41FA5}">
                      <a16:colId xmlns:a16="http://schemas.microsoft.com/office/drawing/2014/main" val="955807259"/>
                    </a:ext>
                  </a:extLst>
                </a:gridCol>
                <a:gridCol w="3670445">
                  <a:extLst>
                    <a:ext uri="{9D8B030D-6E8A-4147-A177-3AD203B41FA5}">
                      <a16:colId xmlns:a16="http://schemas.microsoft.com/office/drawing/2014/main" val="183750146"/>
                    </a:ext>
                  </a:extLst>
                </a:gridCol>
                <a:gridCol w="3660811">
                  <a:extLst>
                    <a:ext uri="{9D8B030D-6E8A-4147-A177-3AD203B41FA5}">
                      <a16:colId xmlns:a16="http://schemas.microsoft.com/office/drawing/2014/main" val="316772274"/>
                    </a:ext>
                  </a:extLst>
                </a:gridCol>
              </a:tblGrid>
              <a:tr h="3848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预制桩</a:t>
                      </a:r>
                      <a:r>
                        <a:rPr lang="en-US" altLang="zh-CN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 RHC</a:t>
                      </a:r>
                      <a:r>
                        <a:rPr lang="zh-CN" alt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桩、钢桩</a:t>
                      </a:r>
                      <a:r>
                        <a:rPr lang="en-US" altLang="zh-CN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桩位的允许偏差</a:t>
                      </a:r>
                    </a:p>
                  </a:txBody>
                  <a:tcPr marL="7225" marR="7225" marT="72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477932"/>
                  </a:ext>
                </a:extLst>
              </a:tr>
              <a:tr h="4681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项次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mm)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628652"/>
                  </a:ext>
                </a:extLst>
              </a:tr>
              <a:tr h="122829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盖有基础梁的桩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b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(1)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垂直基础梁的中心线</a:t>
                      </a:r>
                      <a:b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(2)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沿基础粱的中心线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100+0.01H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150+0.01H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780105"/>
                  </a:ext>
                </a:extLst>
              </a:tr>
              <a:tr h="45374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桩数为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1~3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根桩基中的桩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097835"/>
                  </a:ext>
                </a:extLst>
              </a:tr>
              <a:tr h="46819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桩数为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4~ 16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根桩基中的桩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1/2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桩径或边长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746671"/>
                  </a:ext>
                </a:extLst>
              </a:tr>
              <a:tr h="121384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桩数大于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根桩基中的桩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b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(1)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最外边的桩</a:t>
                      </a:r>
                      <a:b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(2)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中间桩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1/3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桩径或边长</a:t>
                      </a:r>
                      <a:b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1/2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桩径或边长</a:t>
                      </a:r>
                    </a:p>
                  </a:txBody>
                  <a:tcPr marL="7225" marR="7225" marT="72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128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08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:a16="http://schemas.microsoft.com/office/drawing/2014/main" id="{AC8987BE-C040-4838-87A9-645005DE2881}"/>
              </a:ext>
            </a:extLst>
          </p:cNvPr>
          <p:cNvGrpSpPr/>
          <p:nvPr/>
        </p:nvGrpSpPr>
        <p:grpSpPr>
          <a:xfrm>
            <a:off x="3012497" y="1604580"/>
            <a:ext cx="8306889" cy="4212056"/>
            <a:chOff x="2930611" y="1863892"/>
            <a:chExt cx="8306889" cy="4212056"/>
          </a:xfrm>
        </p:grpSpPr>
        <p:sp>
          <p:nvSpPr>
            <p:cNvPr id="10" name="Snip Single Corner Rectangle 5">
              <a:extLst>
                <a:ext uri="{FF2B5EF4-FFF2-40B4-BE49-F238E27FC236}">
                  <a16:creationId xmlns:a16="http://schemas.microsoft.com/office/drawing/2014/main" id="{D11CEEB2-1817-4026-89A3-E0447387D6B0}"/>
                </a:ext>
              </a:extLst>
            </p:cNvPr>
            <p:cNvSpPr/>
            <p:nvPr/>
          </p:nvSpPr>
          <p:spPr>
            <a:xfrm>
              <a:off x="2930612" y="1876927"/>
              <a:ext cx="8290844" cy="4199021"/>
            </a:xfrm>
            <a:prstGeom prst="snip1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sx="99000" sy="99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894B9FC2-B354-483C-8B30-A28B4F74CC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22506" y="1863892"/>
              <a:ext cx="914994" cy="970547"/>
            </a:xfrm>
            <a:prstGeom prst="rect">
              <a:avLst/>
            </a:prstGeom>
          </p:spPr>
        </p:pic>
        <p:sp>
          <p:nvSpPr>
            <p:cNvPr id="12" name="Rectangle 38">
              <a:extLst>
                <a:ext uri="{FF2B5EF4-FFF2-40B4-BE49-F238E27FC236}">
                  <a16:creationId xmlns:a16="http://schemas.microsoft.com/office/drawing/2014/main" id="{514EB140-445C-41B5-BA28-4FAF27172FE5}"/>
                </a:ext>
              </a:extLst>
            </p:cNvPr>
            <p:cNvSpPr/>
            <p:nvPr/>
          </p:nvSpPr>
          <p:spPr>
            <a:xfrm>
              <a:off x="2930611" y="6014121"/>
              <a:ext cx="8290845" cy="616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Rectangle 3">
            <a:extLst>
              <a:ext uri="{FF2B5EF4-FFF2-40B4-BE49-F238E27FC236}">
                <a16:creationId xmlns:a16="http://schemas.microsoft.com/office/drawing/2014/main" id="{7E0508AE-73A5-4D55-AD43-1B853E697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4738" y="1986363"/>
            <a:ext cx="5745707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zh-CN" altLang="en-US" sz="2400" dirty="0">
                <a:solidFill>
                  <a:srgbClr val="0070C0"/>
                </a:solidFill>
                <a:effectLst/>
              </a:rPr>
              <a:t>静力压桩的方法</a:t>
            </a:r>
            <a:endParaRPr lang="en-US" altLang="zh-CN" sz="2400" dirty="0" smtClean="0">
              <a:solidFill>
                <a:srgbClr val="0070C0"/>
              </a:solidFill>
              <a:effectLst/>
            </a:endParaRPr>
          </a:p>
        </p:txBody>
      </p:sp>
      <p:grpSp>
        <p:nvGrpSpPr>
          <p:cNvPr id="3" name="Group 18">
            <a:extLst>
              <a:ext uri="{FF2B5EF4-FFF2-40B4-BE49-F238E27FC236}">
                <a16:creationId xmlns:a16="http://schemas.microsoft.com/office/drawing/2014/main" id="{D984007C-966B-44B4-A940-AAFA601F2341}"/>
              </a:ext>
            </a:extLst>
          </p:cNvPr>
          <p:cNvGrpSpPr/>
          <p:nvPr/>
        </p:nvGrpSpPr>
        <p:grpSpPr>
          <a:xfrm>
            <a:off x="3550789" y="2791327"/>
            <a:ext cx="7355382" cy="481764"/>
            <a:chOff x="3427959" y="3026187"/>
            <a:chExt cx="7355382" cy="481764"/>
          </a:xfrm>
        </p:grpSpPr>
        <p:sp>
          <p:nvSpPr>
            <p:cNvPr id="22" name="Rounded Rectangle 8">
              <a:extLst>
                <a:ext uri="{FF2B5EF4-FFF2-40B4-BE49-F238E27FC236}">
                  <a16:creationId xmlns:a16="http://schemas.microsoft.com/office/drawing/2014/main" id="{772C043D-C4FC-4B11-8681-02AC9F5D932F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1F9E2DCB-3562-4E27-BC25-74B986935C19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7CD0BEBC-6141-4635-A584-7B39AE2D40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9955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E49C92F1-B0B9-4BE7-9884-B4B5C10A9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366" y="3089852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锚杆静压</a:t>
              </a:r>
              <a:endParaRPr lang="en-US" altLang="ko-KR" sz="2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4" name="Group 19">
            <a:extLst>
              <a:ext uri="{FF2B5EF4-FFF2-40B4-BE49-F238E27FC236}">
                <a16:creationId xmlns:a16="http://schemas.microsoft.com/office/drawing/2014/main" id="{0A8CF3B1-5E04-432C-B505-01A872D2B727}"/>
              </a:ext>
            </a:extLst>
          </p:cNvPr>
          <p:cNvGrpSpPr/>
          <p:nvPr/>
        </p:nvGrpSpPr>
        <p:grpSpPr>
          <a:xfrm>
            <a:off x="3550789" y="3445377"/>
            <a:ext cx="7355382" cy="481764"/>
            <a:chOff x="3427959" y="3026187"/>
            <a:chExt cx="7355382" cy="481764"/>
          </a:xfrm>
        </p:grpSpPr>
        <p:sp>
          <p:nvSpPr>
            <p:cNvPr id="27" name="Rounded Rectangle 20">
              <a:extLst>
                <a:ext uri="{FF2B5EF4-FFF2-40B4-BE49-F238E27FC236}">
                  <a16:creationId xmlns:a16="http://schemas.microsoft.com/office/drawing/2014/main" id="{A3631545-3ECB-445F-91D4-756C1B188ED8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3D512D00-174B-4562-ADD0-4A386727C87D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278DC3B-181D-4A83-A7F2-30D9F9584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4413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05AC903C-550F-47BF-BD06-702A25989B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100183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tx1"/>
                  </a:solidFill>
                  <a:effectLst/>
                </a:rPr>
                <a:t>液压</a:t>
              </a: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千斤顶加压</a:t>
              </a:r>
              <a:endParaRPr lang="en-US" altLang="ko-KR" sz="2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5" name="Group 24">
            <a:extLst>
              <a:ext uri="{FF2B5EF4-FFF2-40B4-BE49-F238E27FC236}">
                <a16:creationId xmlns:a16="http://schemas.microsoft.com/office/drawing/2014/main" id="{82C898FE-0918-4A7E-B280-AAE2030DD6D9}"/>
              </a:ext>
            </a:extLst>
          </p:cNvPr>
          <p:cNvGrpSpPr/>
          <p:nvPr/>
        </p:nvGrpSpPr>
        <p:grpSpPr>
          <a:xfrm>
            <a:off x="3550789" y="4099427"/>
            <a:ext cx="7355382" cy="481764"/>
            <a:chOff x="3427959" y="3026187"/>
            <a:chExt cx="7355382" cy="481764"/>
          </a:xfrm>
        </p:grpSpPr>
        <p:sp>
          <p:nvSpPr>
            <p:cNvPr id="32" name="Rounded Rectangle 25">
              <a:extLst>
                <a:ext uri="{FF2B5EF4-FFF2-40B4-BE49-F238E27FC236}">
                  <a16:creationId xmlns:a16="http://schemas.microsoft.com/office/drawing/2014/main" id="{5F66C13C-D029-471A-BC6D-755A13ABA0D3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699737DF-AC16-4E8D-A008-E0E913692585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D8213A7-5DC2-4BC7-B01D-F6CE613D2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7391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52221A66-C594-4145-893A-CAAFBE627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086535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绳索系统加压</a:t>
              </a:r>
              <a:endParaRPr lang="en-US" altLang="ko-KR" sz="20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pic>
        <p:nvPicPr>
          <p:cNvPr id="44" name="Picture 395">
            <a:extLst>
              <a:ext uri="{FF2B5EF4-FFF2-40B4-BE49-F238E27FC236}">
                <a16:creationId xmlns:a16="http://schemas.microsoft.com/office/drawing/2014/main" id="{B1FD4C76-940A-432C-A192-E88DFB0EBA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562" y="3064728"/>
            <a:ext cx="2754353" cy="3577377"/>
          </a:xfrm>
          <a:prstGeom prst="rect">
            <a:avLst/>
          </a:prstGeom>
          <a:effectLst/>
        </p:spPr>
      </p:pic>
      <p:sp>
        <p:nvSpPr>
          <p:cNvPr id="42" name="矩形 41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6" name="组合 44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7" name="组合 45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457114" y="481786"/>
              <a:ext cx="387798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四、静力压桩施工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24">
            <a:extLst>
              <a:ext uri="{FF2B5EF4-FFF2-40B4-BE49-F238E27FC236}">
                <a16:creationId xmlns:a16="http://schemas.microsoft.com/office/drawing/2014/main" id="{82C898FE-0918-4A7E-B280-AAE2030DD6D9}"/>
              </a:ext>
            </a:extLst>
          </p:cNvPr>
          <p:cNvGrpSpPr/>
          <p:nvPr/>
        </p:nvGrpSpPr>
        <p:grpSpPr>
          <a:xfrm>
            <a:off x="3553063" y="4797738"/>
            <a:ext cx="7355382" cy="481764"/>
            <a:chOff x="3427959" y="3026187"/>
            <a:chExt cx="7355382" cy="481764"/>
          </a:xfrm>
        </p:grpSpPr>
        <p:sp>
          <p:nvSpPr>
            <p:cNvPr id="33" name="Rounded Rectangle 25">
              <a:extLst>
                <a:ext uri="{FF2B5EF4-FFF2-40B4-BE49-F238E27FC236}">
                  <a16:creationId xmlns:a16="http://schemas.microsoft.com/office/drawing/2014/main" id="{5F66C13C-D029-471A-BC6D-755A13ABA0D3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699737DF-AC16-4E8D-A008-E0E913692585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8" name="Rectangle 3">
              <a:extLst>
                <a:ext uri="{FF2B5EF4-FFF2-40B4-BE49-F238E27FC236}">
                  <a16:creationId xmlns:a16="http://schemas.microsoft.com/office/drawing/2014/main" id="{AD8213A7-5DC2-4BC7-B01D-F6CE613D2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7391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 smtClean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04</a:t>
              </a:r>
              <a:endParaRPr lang="en-US" altLang="ko-KR" sz="2400" b="0" dirty="0"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9" name="Rectangle 3">
              <a:extLst>
                <a:ext uri="{FF2B5EF4-FFF2-40B4-BE49-F238E27FC236}">
                  <a16:creationId xmlns:a16="http://schemas.microsoft.com/office/drawing/2014/main" id="{52221A66-C594-4145-893A-CAAFBE627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086535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其他</a:t>
              </a:r>
              <a:r>
                <a:rPr lang="zh-CN" altLang="en-US" sz="2000" dirty="0" smtClean="0">
                  <a:solidFill>
                    <a:schemeClr val="tx1"/>
                  </a:solidFill>
                  <a:effectLst/>
                </a:rPr>
                <a:t>非</a:t>
              </a: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冲击力沉桩</a:t>
              </a:r>
              <a:endParaRPr lang="en-US" altLang="ko-KR" sz="20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001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>
            <a:extLst>
              <a:ext uri="{FF2B5EF4-FFF2-40B4-BE49-F238E27FC236}">
                <a16:creationId xmlns:a16="http://schemas.microsoft.com/office/drawing/2014/main" id="{D5A632E9-F954-40E9-BC93-3CD50DDEC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53" y="1218960"/>
            <a:ext cx="9573312" cy="5248341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0CF138C9-40ED-4F51-A7B0-3C3BA2BDA00E}"/>
              </a:ext>
            </a:extLst>
          </p:cNvPr>
          <p:cNvSpPr txBox="1"/>
          <p:nvPr/>
        </p:nvSpPr>
        <p:spPr>
          <a:xfrm>
            <a:off x="1815890" y="2063018"/>
            <a:ext cx="6018415" cy="3789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）桩机采用液压装置驱动，静压力大，自动化程度高，移动方便，运转灵活。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）桩定位准确，不易产生偏心，提高桩基施工质量；施工无噪声，无振动，无污染。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）沉桩采用夹持桩身向下施加压力的方式，可避免锤击应力将桩头打碎，桩</a:t>
            </a:r>
            <a:r>
              <a:rPr lang="zh-CN" altLang="en-US" sz="1600" dirty="0" smtClean="0"/>
              <a:t>截面可以减小，混凝土强度等级可降低，配筋比锤击法节省</a:t>
            </a:r>
            <a:r>
              <a:rPr lang="en-US" altLang="zh-CN" sz="1600" dirty="0" smtClean="0"/>
              <a:t>40%</a:t>
            </a:r>
            <a:r>
              <a:rPr lang="zh-CN" altLang="en-US" sz="1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）效率高，施工速度快，比锤击法缩短工期</a:t>
            </a:r>
            <a:r>
              <a:rPr lang="en-US" altLang="zh-CN" sz="1600" dirty="0"/>
              <a:t>1/3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）压桩力能自动记录，能在沉桩施工中测定沉桩阻力，为设计、施工提供参数</a:t>
            </a:r>
            <a:r>
              <a:rPr lang="zh-CN" altLang="en-US" sz="1600" dirty="0" smtClean="0"/>
              <a:t>，并</a:t>
            </a:r>
            <a:r>
              <a:rPr lang="zh-CN" altLang="en-US" sz="1600" dirty="0"/>
              <a:t>预估和验证桩的承载能力，施工安全可靠。</a:t>
            </a:r>
          </a:p>
        </p:txBody>
      </p:sp>
      <p:pic>
        <p:nvPicPr>
          <p:cNvPr id="20" name="Picture 395">
            <a:extLst>
              <a:ext uri="{FF2B5EF4-FFF2-40B4-BE49-F238E27FC236}">
                <a16:creationId xmlns:a16="http://schemas.microsoft.com/office/drawing/2014/main" id="{433F5A64-3438-4F9B-A199-366873741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304" y="2063018"/>
            <a:ext cx="3273499" cy="4251648"/>
          </a:xfrm>
          <a:prstGeom prst="rect">
            <a:avLst/>
          </a:prstGeom>
          <a:effectLst/>
        </p:spPr>
      </p:pic>
      <p:sp>
        <p:nvSpPr>
          <p:cNvPr id="9" name="矩形 8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348044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200" b="1" dirty="0"/>
                <a:t>四、静力压桩施工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165489" y="172048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（一）显著特点及适用情况</a:t>
            </a:r>
          </a:p>
        </p:txBody>
      </p:sp>
    </p:spTree>
    <p:extLst>
      <p:ext uri="{BB962C8B-B14F-4D97-AF65-F5344CB8AC3E}">
        <p14:creationId xmlns:p14="http://schemas.microsoft.com/office/powerpoint/2010/main" val="135212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8908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四、静力压桩施工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105138" y="349184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（二）机具设备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1905631" y="2309069"/>
            <a:ext cx="357447" cy="273488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32327" y="21330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机械式</a:t>
            </a:r>
          </a:p>
        </p:txBody>
      </p:sp>
      <p:sp>
        <p:nvSpPr>
          <p:cNvPr id="16" name="矩形 15"/>
          <p:cNvSpPr/>
          <p:nvPr/>
        </p:nvSpPr>
        <p:spPr>
          <a:xfrm>
            <a:off x="2263078" y="485929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液压式</a:t>
            </a:r>
          </a:p>
        </p:txBody>
      </p:sp>
      <p:sp>
        <p:nvSpPr>
          <p:cNvPr id="17" name="矩形 16"/>
          <p:cNvSpPr/>
          <p:nvPr/>
        </p:nvSpPr>
        <p:spPr>
          <a:xfrm>
            <a:off x="4369908" y="143127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高大笨重</a:t>
            </a:r>
          </a:p>
        </p:txBody>
      </p:sp>
      <p:sp>
        <p:nvSpPr>
          <p:cNvPr id="20" name="矩形 19"/>
          <p:cNvSpPr/>
          <p:nvPr/>
        </p:nvSpPr>
        <p:spPr>
          <a:xfrm>
            <a:off x="4369908" y="182061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移动不便</a:t>
            </a:r>
          </a:p>
        </p:txBody>
      </p:sp>
      <p:sp>
        <p:nvSpPr>
          <p:cNvPr id="21" name="矩形 20"/>
          <p:cNvSpPr/>
          <p:nvPr/>
        </p:nvSpPr>
        <p:spPr>
          <a:xfrm>
            <a:off x="4369908" y="218994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压桩</a:t>
            </a:r>
            <a:r>
              <a:rPr lang="zh-CN" altLang="en-US" dirty="0"/>
              <a:t>速度较慢</a:t>
            </a:r>
          </a:p>
        </p:txBody>
      </p:sp>
      <p:sp>
        <p:nvSpPr>
          <p:cNvPr id="22" name="矩形 21"/>
          <p:cNvSpPr/>
          <p:nvPr/>
        </p:nvSpPr>
        <p:spPr>
          <a:xfrm>
            <a:off x="4369908" y="257928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装配费用较低</a:t>
            </a:r>
          </a:p>
        </p:txBody>
      </p:sp>
      <p:sp>
        <p:nvSpPr>
          <p:cNvPr id="23" name="左大括号 22"/>
          <p:cNvSpPr/>
          <p:nvPr/>
        </p:nvSpPr>
        <p:spPr>
          <a:xfrm>
            <a:off x="3740727" y="1497449"/>
            <a:ext cx="307571" cy="13290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272973" y="200528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目前应用较少</a:t>
            </a:r>
          </a:p>
        </p:txBody>
      </p:sp>
      <p:sp>
        <p:nvSpPr>
          <p:cNvPr id="26" name="矩形 25"/>
          <p:cNvSpPr/>
          <p:nvPr/>
        </p:nvSpPr>
        <p:spPr>
          <a:xfrm>
            <a:off x="4299190" y="3981637"/>
            <a:ext cx="1640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自动化</a:t>
            </a:r>
            <a:r>
              <a:rPr lang="zh-CN" altLang="en-US" dirty="0" smtClean="0"/>
              <a:t>程度高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4316000" y="435096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结构紧凑</a:t>
            </a:r>
          </a:p>
        </p:txBody>
      </p:sp>
      <p:sp>
        <p:nvSpPr>
          <p:cNvPr id="34" name="矩形 33"/>
          <p:cNvSpPr/>
          <p:nvPr/>
        </p:nvSpPr>
        <p:spPr>
          <a:xfrm>
            <a:off x="4299190" y="476031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行走方便快速</a:t>
            </a:r>
          </a:p>
        </p:txBody>
      </p:sp>
      <p:sp>
        <p:nvSpPr>
          <p:cNvPr id="35" name="矩形 34"/>
          <p:cNvSpPr/>
          <p:nvPr/>
        </p:nvSpPr>
        <p:spPr>
          <a:xfrm>
            <a:off x="4292917" y="524287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施压部分在桩身侧面</a:t>
            </a:r>
          </a:p>
        </p:txBody>
      </p:sp>
      <p:sp>
        <p:nvSpPr>
          <p:cNvPr id="36" name="左大括号 35"/>
          <p:cNvSpPr/>
          <p:nvPr/>
        </p:nvSpPr>
        <p:spPr>
          <a:xfrm>
            <a:off x="3740727" y="4144331"/>
            <a:ext cx="490451" cy="15444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042140" y="455130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国内采用较广泛</a:t>
            </a:r>
          </a:p>
        </p:txBody>
      </p:sp>
    </p:spTree>
    <p:extLst>
      <p:ext uri="{BB962C8B-B14F-4D97-AF65-F5344CB8AC3E}">
        <p14:creationId xmlns:p14="http://schemas.microsoft.com/office/powerpoint/2010/main" val="257197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8908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四、静力压桩施工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671222" y="137433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（三）施工过程</a:t>
            </a:r>
          </a:p>
        </p:txBody>
      </p:sp>
      <p:sp>
        <p:nvSpPr>
          <p:cNvPr id="7" name="矩形 6"/>
          <p:cNvSpPr/>
          <p:nvPr/>
        </p:nvSpPr>
        <p:spPr>
          <a:xfrm>
            <a:off x="1157785" y="1989893"/>
            <a:ext cx="8800862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测量定位→压桩机就位→吊桩、插桩→桩</a:t>
            </a:r>
            <a:r>
              <a:rPr lang="zh-CN" altLang="en-US" sz="1600" dirty="0" smtClean="0"/>
              <a:t>身对</a:t>
            </a:r>
            <a:r>
              <a:rPr lang="zh-CN" altLang="en-US" sz="1600" dirty="0"/>
              <a:t>中调直→静压沉桩→接桩→再静压沉桩→送桩→终止压桩→切割桩头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816" y="2483061"/>
            <a:ext cx="5419827" cy="27562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41954" y="543941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</a:t>
            </a:r>
            <a:r>
              <a:rPr lang="en-US" altLang="zh-CN" dirty="0">
                <a:solidFill>
                  <a:srgbClr val="0070C0"/>
                </a:solidFill>
              </a:rPr>
              <a:t>a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r>
              <a:rPr lang="en-US" altLang="zh-CN" dirty="0">
                <a:solidFill>
                  <a:srgbClr val="0070C0"/>
                </a:solidFill>
              </a:rPr>
              <a:t>—</a:t>
            </a:r>
            <a:r>
              <a:rPr lang="zh-CN" altLang="en-US" dirty="0">
                <a:solidFill>
                  <a:srgbClr val="0070C0"/>
                </a:solidFill>
              </a:rPr>
              <a:t>准备压第一段桩；（</a:t>
            </a:r>
            <a:r>
              <a:rPr lang="en-US" altLang="zh-CN" dirty="0">
                <a:solidFill>
                  <a:srgbClr val="0070C0"/>
                </a:solidFill>
              </a:rPr>
              <a:t>b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r>
              <a:rPr lang="en-US" altLang="zh-CN" dirty="0">
                <a:solidFill>
                  <a:srgbClr val="0070C0"/>
                </a:solidFill>
              </a:rPr>
              <a:t>—</a:t>
            </a:r>
            <a:r>
              <a:rPr lang="zh-CN" altLang="en-US" dirty="0">
                <a:solidFill>
                  <a:srgbClr val="0070C0"/>
                </a:solidFill>
              </a:rPr>
              <a:t>接第二段桩；（</a:t>
            </a:r>
            <a:r>
              <a:rPr lang="en-US" altLang="zh-CN" dirty="0">
                <a:solidFill>
                  <a:srgbClr val="0070C0"/>
                </a:solidFill>
              </a:rPr>
              <a:t>c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r>
              <a:rPr lang="en-US" altLang="zh-CN" dirty="0">
                <a:solidFill>
                  <a:srgbClr val="0070C0"/>
                </a:solidFill>
              </a:rPr>
              <a:t>—</a:t>
            </a:r>
            <a:r>
              <a:rPr lang="zh-CN" altLang="en-US" dirty="0">
                <a:solidFill>
                  <a:srgbClr val="0070C0"/>
                </a:solidFill>
              </a:rPr>
              <a:t>接第三段桩；（</a:t>
            </a:r>
            <a:r>
              <a:rPr lang="en-US" altLang="zh-CN" dirty="0">
                <a:solidFill>
                  <a:srgbClr val="0070C0"/>
                </a:solidFill>
              </a:rPr>
              <a:t>d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r>
              <a:rPr lang="en-US" altLang="zh-CN" dirty="0">
                <a:solidFill>
                  <a:srgbClr val="0070C0"/>
                </a:solidFill>
              </a:rPr>
              <a:t>—</a:t>
            </a:r>
            <a:r>
              <a:rPr lang="zh-CN" altLang="en-US" dirty="0">
                <a:solidFill>
                  <a:srgbClr val="0070C0"/>
                </a:solidFill>
              </a:rPr>
              <a:t>整根桩压平至地面；</a:t>
            </a:r>
          </a:p>
          <a:p>
            <a:r>
              <a:rPr lang="zh-CN" altLang="en-US" dirty="0">
                <a:solidFill>
                  <a:srgbClr val="0070C0"/>
                </a:solidFill>
              </a:rPr>
              <a:t>（</a:t>
            </a:r>
            <a:r>
              <a:rPr lang="en-US" altLang="zh-CN" dirty="0">
                <a:solidFill>
                  <a:srgbClr val="0070C0"/>
                </a:solidFill>
              </a:rPr>
              <a:t>e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r>
              <a:rPr lang="en-US" altLang="zh-CN" dirty="0">
                <a:solidFill>
                  <a:srgbClr val="0070C0"/>
                </a:solidFill>
              </a:rPr>
              <a:t>—</a:t>
            </a:r>
            <a:r>
              <a:rPr lang="zh-CN" altLang="en-US" dirty="0">
                <a:solidFill>
                  <a:srgbClr val="0070C0"/>
                </a:solidFill>
              </a:rPr>
              <a:t>采用送接压桩完毕；</a:t>
            </a:r>
            <a:r>
              <a:rPr lang="en-US" altLang="zh-CN" dirty="0">
                <a:solidFill>
                  <a:srgbClr val="0070C0"/>
                </a:solidFill>
              </a:rPr>
              <a:t>1—</a:t>
            </a:r>
            <a:r>
              <a:rPr lang="zh-CN" altLang="en-US" dirty="0">
                <a:solidFill>
                  <a:srgbClr val="0070C0"/>
                </a:solidFill>
              </a:rPr>
              <a:t>第一段桩；</a:t>
            </a:r>
            <a:r>
              <a:rPr lang="en-US" altLang="zh-CN" dirty="0">
                <a:solidFill>
                  <a:srgbClr val="0070C0"/>
                </a:solidFill>
              </a:rPr>
              <a:t>2—</a:t>
            </a:r>
            <a:r>
              <a:rPr lang="zh-CN" altLang="en-US" dirty="0">
                <a:solidFill>
                  <a:srgbClr val="0070C0"/>
                </a:solidFill>
              </a:rPr>
              <a:t>第二段桩；</a:t>
            </a:r>
            <a:r>
              <a:rPr lang="en-US" altLang="zh-CN" dirty="0">
                <a:solidFill>
                  <a:srgbClr val="0070C0"/>
                </a:solidFill>
              </a:rPr>
              <a:t>3—</a:t>
            </a:r>
            <a:r>
              <a:rPr lang="zh-CN" altLang="en-US" dirty="0">
                <a:solidFill>
                  <a:srgbClr val="0070C0"/>
                </a:solidFill>
              </a:rPr>
              <a:t>第三段桩；</a:t>
            </a:r>
            <a:r>
              <a:rPr lang="en-US" altLang="zh-CN" dirty="0">
                <a:solidFill>
                  <a:srgbClr val="0070C0"/>
                </a:solidFill>
              </a:rPr>
              <a:t>4—</a:t>
            </a:r>
            <a:r>
              <a:rPr lang="zh-CN" altLang="en-US" dirty="0">
                <a:solidFill>
                  <a:srgbClr val="0070C0"/>
                </a:solidFill>
              </a:rPr>
              <a:t>送桩；</a:t>
            </a:r>
            <a:r>
              <a:rPr lang="en-US" altLang="zh-CN" dirty="0">
                <a:solidFill>
                  <a:srgbClr val="0070C0"/>
                </a:solidFill>
              </a:rPr>
              <a:t>5—</a:t>
            </a:r>
            <a:r>
              <a:rPr lang="zh-CN" altLang="en-US" dirty="0">
                <a:solidFill>
                  <a:srgbClr val="0070C0"/>
                </a:solidFill>
              </a:rPr>
              <a:t>桩接头处；</a:t>
            </a:r>
          </a:p>
        </p:txBody>
      </p:sp>
      <p:sp>
        <p:nvSpPr>
          <p:cNvPr id="10" name="矩形 9"/>
          <p:cNvSpPr/>
          <p:nvPr/>
        </p:nvSpPr>
        <p:spPr>
          <a:xfrm>
            <a:off x="1571468" y="405131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压桩工艺程序示意图</a:t>
            </a:r>
          </a:p>
        </p:txBody>
      </p:sp>
    </p:spTree>
    <p:extLst>
      <p:ext uri="{BB962C8B-B14F-4D97-AF65-F5344CB8AC3E}">
        <p14:creationId xmlns:p14="http://schemas.microsoft.com/office/powerpoint/2010/main" val="270575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31851" y="1761471"/>
            <a:ext cx="6269841" cy="438582"/>
            <a:chOff x="1692322" y="2265757"/>
            <a:chExt cx="4204563" cy="43858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FEFDFFA-00F7-4769-A60B-14B092E79073}"/>
                </a:ext>
              </a:extLst>
            </p:cNvPr>
            <p:cNvSpPr/>
            <p:nvPr/>
          </p:nvSpPr>
          <p:spPr>
            <a:xfrm>
              <a:off x="2326677" y="2265757"/>
              <a:ext cx="3570208" cy="438582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2400" dirty="0">
                  <a:solidFill>
                    <a:schemeClr val="bg1"/>
                  </a:solidFill>
                </a:rPr>
                <a:t>学习任务</a:t>
              </a:r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r>
                <a:rPr lang="zh-CN" altLang="en-US" sz="2400" dirty="0">
                  <a:solidFill>
                    <a:schemeClr val="bg1"/>
                  </a:solidFill>
                </a:rPr>
                <a:t>　钢筋混凝土预制桩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施工</a:t>
              </a:r>
              <a:endParaRPr lang="zh-CN" altLang="zh-CN" sz="2400" kern="1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692322" y="2266203"/>
              <a:ext cx="464024" cy="4376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1</a:t>
              </a:r>
              <a:endParaRPr lang="zh-CN" altLang="en-US" sz="25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pic>
        <p:nvPicPr>
          <p:cNvPr id="64" name="Picture 12">
            <a:extLst>
              <a:ext uri="{FF2B5EF4-FFF2-40B4-BE49-F238E27FC236}">
                <a16:creationId xmlns:a16="http://schemas.microsoft.com/office/drawing/2014/main" id="{5A31B811-31B4-4DB4-908F-086E711878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6187" y="6041426"/>
            <a:ext cx="1314247" cy="786178"/>
          </a:xfrm>
          <a:prstGeom prst="rect">
            <a:avLst/>
          </a:prstGeom>
          <a:effectLst>
            <a:outerShdw blurRad="50800" dist="63500" dir="2700000" sx="99000" sy="99000" algn="tl" rotWithShape="0">
              <a:prstClr val="black">
                <a:alpha val="3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3614" y="538068"/>
            <a:ext cx="62247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/>
              <a:t>单元</a:t>
            </a:r>
            <a:r>
              <a:rPr lang="zh-CN" altLang="en-US" sz="4000" b="1" dirty="0" smtClean="0"/>
              <a:t>六               桩基础</a:t>
            </a:r>
            <a:r>
              <a:rPr lang="zh-CN" altLang="en-US" sz="4000" b="1" dirty="0"/>
              <a:t>施工</a:t>
            </a:r>
            <a:endParaRPr lang="ko-KR" altLang="en-US" sz="4000" b="1" dirty="0">
              <a:solidFill>
                <a:srgbClr val="C00000"/>
              </a:solidFill>
              <a:latin typeface="Century Gothic" panose="020B0502020202020204" pitchFamily="34" charset="0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0" y="542076"/>
            <a:ext cx="12192000" cy="672574"/>
            <a:chOff x="0" y="555724"/>
            <a:chExt cx="12192000" cy="672574"/>
          </a:xfrm>
        </p:grpSpPr>
        <p:cxnSp>
          <p:nvCxnSpPr>
            <p:cNvPr id="73" name="直接连接符 72"/>
            <p:cNvCxnSpPr>
              <a:stCxn id="76" idx="3"/>
            </p:cNvCxnSpPr>
            <p:nvPr/>
          </p:nvCxnSpPr>
          <p:spPr>
            <a:xfrm>
              <a:off x="9648966" y="892011"/>
              <a:ext cx="2543034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endCxn id="76" idx="1"/>
            </p:cNvCxnSpPr>
            <p:nvPr/>
          </p:nvCxnSpPr>
          <p:spPr>
            <a:xfrm>
              <a:off x="0" y="892011"/>
              <a:ext cx="2169993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169993" y="555724"/>
              <a:ext cx="7478973" cy="67257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31196" y="2427950"/>
            <a:ext cx="6269841" cy="438582"/>
            <a:chOff x="1692322" y="2265757"/>
            <a:chExt cx="4204563" cy="43858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FEFDFFA-00F7-4769-A60B-14B092E79073}"/>
                </a:ext>
              </a:extLst>
            </p:cNvPr>
            <p:cNvSpPr/>
            <p:nvPr/>
          </p:nvSpPr>
          <p:spPr>
            <a:xfrm>
              <a:off x="2326677" y="2265757"/>
              <a:ext cx="3570208" cy="438582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2400" dirty="0">
                  <a:solidFill>
                    <a:schemeClr val="bg1"/>
                  </a:solidFill>
                </a:rPr>
                <a:t>学习任务</a:t>
              </a:r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r>
                <a:rPr lang="zh-CN" altLang="en-US" sz="2400" dirty="0">
                  <a:solidFill>
                    <a:schemeClr val="bg1"/>
                  </a:solidFill>
                </a:rPr>
                <a:t>　混凝土灌注桩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施工</a:t>
              </a:r>
              <a:endParaRPr lang="zh-CN" altLang="zh-CN" sz="2400" kern="1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92322" y="2266203"/>
              <a:ext cx="464024" cy="4376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2</a:t>
              </a:r>
              <a:endParaRPr lang="zh-CN" altLang="en-US" sz="25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81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69 -0.00486 L 0.41381 0.001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2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8908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四、静力压桩施工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671222" y="137433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（四）工艺要点</a:t>
            </a:r>
          </a:p>
        </p:txBody>
      </p:sp>
      <p:sp>
        <p:nvSpPr>
          <p:cNvPr id="11" name="矩形 10"/>
          <p:cNvSpPr/>
          <p:nvPr/>
        </p:nvSpPr>
        <p:spPr>
          <a:xfrm>
            <a:off x="1005385" y="1743671"/>
            <a:ext cx="10640746" cy="300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）压桩机自重大，行驶路基必须有足够的承载力，必要时应对路基进行加固处理。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）压桩施工前，应了解施工现场地基土质情况，检查桩机设备，以免压桩时</a:t>
            </a:r>
            <a:r>
              <a:rPr lang="zh-CN" altLang="en-US" sz="1600" dirty="0" smtClean="0"/>
              <a:t>中途中断</a:t>
            </a:r>
            <a:r>
              <a:rPr lang="zh-CN" altLang="en-US" sz="1600" dirty="0"/>
              <a:t>施工，造成土层固结，使压桩困难，如果需要停歇，则应考虑将桩尖停歇在</a:t>
            </a:r>
            <a:r>
              <a:rPr lang="zh-CN" altLang="en-US" sz="1600" dirty="0" smtClean="0"/>
              <a:t>软弱土层</a:t>
            </a:r>
            <a:r>
              <a:rPr lang="zh-CN" altLang="en-US" sz="1600" dirty="0"/>
              <a:t>中，以便压桩启动时阻力不致过大。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）压桩时，应始终保持桩轴心受压，若有偏移应立即纠正，接桩应保证上下节</a:t>
            </a:r>
            <a:r>
              <a:rPr lang="zh-CN" altLang="en-US" sz="1600" dirty="0" smtClean="0"/>
              <a:t>桩轴线</a:t>
            </a:r>
            <a:r>
              <a:rPr lang="zh-CN" altLang="en-US" sz="1600" dirty="0"/>
              <a:t>一致，并应尽量减少每根桩的接头个数，一般不宜超过</a:t>
            </a:r>
            <a:r>
              <a:rPr lang="en-US" altLang="zh-CN" sz="1600" dirty="0"/>
              <a:t>4 </a:t>
            </a:r>
            <a:r>
              <a:rPr lang="zh-CN" altLang="en-US" sz="1600" dirty="0"/>
              <a:t>个接头。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）施工中，若压阻力超过压桩能力，使桩架上抬倾斜时，应立即停压，</a:t>
            </a:r>
            <a:r>
              <a:rPr lang="zh-CN" altLang="en-US" sz="1600" dirty="0" smtClean="0"/>
              <a:t>查明原因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）当桩压至接近设计标高时，不可过早停压，以免发生压不下或超压现象。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）工程中有少数桩不能压至设计标高，此时可将桩顶截去。</a:t>
            </a:r>
          </a:p>
        </p:txBody>
      </p:sp>
    </p:spTree>
    <p:extLst>
      <p:ext uri="{BB962C8B-B14F-4D97-AF65-F5344CB8AC3E}">
        <p14:creationId xmlns:p14="http://schemas.microsoft.com/office/powerpoint/2010/main" val="376754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8908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四、静力压桩施工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671222" y="1374339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（五）质量检验标准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074333"/>
              </p:ext>
            </p:extLst>
          </p:nvPr>
        </p:nvGraphicFramePr>
        <p:xfrm>
          <a:off x="3088351" y="1138759"/>
          <a:ext cx="8671470" cy="5506739"/>
        </p:xfrm>
        <a:graphic>
          <a:graphicData uri="http://schemas.openxmlformats.org/drawingml/2006/table">
            <a:tbl>
              <a:tblPr/>
              <a:tblGrid>
                <a:gridCol w="1502555">
                  <a:extLst>
                    <a:ext uri="{9D8B030D-6E8A-4147-A177-3AD203B41FA5}">
                      <a16:colId xmlns:a16="http://schemas.microsoft.com/office/drawing/2014/main" val="2033514683"/>
                    </a:ext>
                  </a:extLst>
                </a:gridCol>
                <a:gridCol w="255344">
                  <a:extLst>
                    <a:ext uri="{9D8B030D-6E8A-4147-A177-3AD203B41FA5}">
                      <a16:colId xmlns:a16="http://schemas.microsoft.com/office/drawing/2014/main" val="1958867351"/>
                    </a:ext>
                  </a:extLst>
                </a:gridCol>
                <a:gridCol w="1502555">
                  <a:extLst>
                    <a:ext uri="{9D8B030D-6E8A-4147-A177-3AD203B41FA5}">
                      <a16:colId xmlns:a16="http://schemas.microsoft.com/office/drawing/2014/main" val="603799193"/>
                    </a:ext>
                  </a:extLst>
                </a:gridCol>
                <a:gridCol w="1501421">
                  <a:extLst>
                    <a:ext uri="{9D8B030D-6E8A-4147-A177-3AD203B41FA5}">
                      <a16:colId xmlns:a16="http://schemas.microsoft.com/office/drawing/2014/main" val="3918450450"/>
                    </a:ext>
                  </a:extLst>
                </a:gridCol>
                <a:gridCol w="1302820">
                  <a:extLst>
                    <a:ext uri="{9D8B030D-6E8A-4147-A177-3AD203B41FA5}">
                      <a16:colId xmlns:a16="http://schemas.microsoft.com/office/drawing/2014/main" val="1466981667"/>
                    </a:ext>
                  </a:extLst>
                </a:gridCol>
                <a:gridCol w="1302820">
                  <a:extLst>
                    <a:ext uri="{9D8B030D-6E8A-4147-A177-3AD203B41FA5}">
                      <a16:colId xmlns:a16="http://schemas.microsoft.com/office/drawing/2014/main" val="1656348313"/>
                    </a:ext>
                  </a:extLst>
                </a:gridCol>
                <a:gridCol w="1303955">
                  <a:extLst>
                    <a:ext uri="{9D8B030D-6E8A-4147-A177-3AD203B41FA5}">
                      <a16:colId xmlns:a16="http://schemas.microsoft.com/office/drawing/2014/main" val="2468930185"/>
                    </a:ext>
                  </a:extLst>
                </a:gridCol>
              </a:tblGrid>
              <a:tr h="29929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静力压桩质量检验标准</a:t>
                      </a:r>
                    </a:p>
                  </a:txBody>
                  <a:tcPr marL="5791" marR="5791" marT="57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878352"/>
                  </a:ext>
                </a:extLst>
              </a:tr>
              <a:tr h="3217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号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检查项目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允许偏差或允许值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检查方法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784394"/>
                  </a:ext>
                </a:extLst>
              </a:tr>
              <a:tr h="321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单位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数值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934837"/>
                  </a:ext>
                </a:extLst>
              </a:tr>
              <a:tr h="32176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桩体质量检验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0792"/>
                  </a:ext>
                </a:extLst>
              </a:tr>
              <a:tr h="321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桩位偏差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144458"/>
                  </a:ext>
                </a:extLst>
              </a:tr>
              <a:tr h="321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承载力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097703"/>
                  </a:ext>
                </a:extLst>
              </a:tr>
              <a:tr h="537911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般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成品桩质量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b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外观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表面平整，颜色均匀，掉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角深度小于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10mm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，蜂窝面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b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积小于总面积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0.5%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直观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471828"/>
                  </a:ext>
                </a:extLst>
              </a:tr>
              <a:tr h="1830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外形尺寸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见表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6-1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378638"/>
                  </a:ext>
                </a:extLst>
              </a:tr>
              <a:tr h="3604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强度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满足设计要求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查出厂质保证明或钻芯试压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262722"/>
                  </a:ext>
                </a:extLst>
              </a:tr>
              <a:tr h="3604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硫黄胶泥质量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半成品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设计要求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查出厂质保证明或抽样送检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213015"/>
                  </a:ext>
                </a:extLst>
              </a:tr>
              <a:tr h="3604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电焊接桩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焊缝质量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见钢桩质检标准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见钢桩施工质量检验标准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6609"/>
                  </a:ext>
                </a:extLst>
              </a:tr>
              <a:tr h="1830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电焊结束后停歇时间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min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&gt; 1.0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374165"/>
                  </a:ext>
                </a:extLst>
              </a:tr>
              <a:tr h="5379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硫黄胶泥接桩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b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胶泥浇筑时间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浇筑后停歇时间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&lt;2</a:t>
                      </a:r>
                      <a:b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&gt;7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秒表测定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443131"/>
                  </a:ext>
                </a:extLst>
              </a:tr>
              <a:tr h="2022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电焊条质量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设计要求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查产品合格证书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402533"/>
                  </a:ext>
                </a:extLst>
              </a:tr>
              <a:tr h="2022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压桩压力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设计有要求时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查压力表读数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700270"/>
                  </a:ext>
                </a:extLst>
              </a:tr>
              <a:tr h="4045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接桩时上下节平面偏差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接桩时节点弯曲矢高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&lt;&lt;10</a:t>
                      </a:r>
                      <a:b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 1/1 0001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尺量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为两节桩长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844883"/>
                  </a:ext>
                </a:extLst>
              </a:tr>
              <a:tr h="1830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桩顶标高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水准仪</a:t>
                      </a:r>
                    </a:p>
                  </a:txBody>
                  <a:tcPr marL="5791" marR="5791" marT="5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803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85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42754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五、其他打桩法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2227728" y="351518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其他</a:t>
            </a:r>
            <a:r>
              <a:rPr lang="zh-CN" altLang="en-US" dirty="0">
                <a:solidFill>
                  <a:srgbClr val="0070C0"/>
                </a:solidFill>
              </a:rPr>
              <a:t>打桩法</a:t>
            </a:r>
          </a:p>
        </p:txBody>
      </p:sp>
      <p:sp>
        <p:nvSpPr>
          <p:cNvPr id="8" name="矩形 7"/>
          <p:cNvSpPr/>
          <p:nvPr/>
        </p:nvSpPr>
        <p:spPr>
          <a:xfrm>
            <a:off x="4339543" y="251733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（一）振动沉桩</a:t>
            </a:r>
          </a:p>
        </p:txBody>
      </p:sp>
      <p:sp>
        <p:nvSpPr>
          <p:cNvPr id="9" name="矩形 8"/>
          <p:cNvSpPr/>
          <p:nvPr/>
        </p:nvSpPr>
        <p:spPr>
          <a:xfrm>
            <a:off x="4256414" y="429645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（二）水冲沉桩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3765665" y="2702005"/>
            <a:ext cx="573878" cy="184484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6140036" y="1928337"/>
            <a:ext cx="352204" cy="14796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92240" y="174367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桩架</a:t>
            </a:r>
          </a:p>
        </p:txBody>
      </p:sp>
      <p:sp>
        <p:nvSpPr>
          <p:cNvPr id="14" name="矩形 13"/>
          <p:cNvSpPr/>
          <p:nvPr/>
        </p:nvSpPr>
        <p:spPr>
          <a:xfrm>
            <a:off x="6492240" y="225968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振动锤</a:t>
            </a:r>
          </a:p>
        </p:txBody>
      </p:sp>
      <p:sp>
        <p:nvSpPr>
          <p:cNvPr id="15" name="矩形 14"/>
          <p:cNvSpPr/>
          <p:nvPr/>
        </p:nvSpPr>
        <p:spPr>
          <a:xfrm>
            <a:off x="6492240" y="2791093"/>
            <a:ext cx="1100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卷扬机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484295" y="320433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加压装置</a:t>
            </a:r>
          </a:p>
        </p:txBody>
      </p:sp>
    </p:spTree>
    <p:extLst>
      <p:ext uri="{BB962C8B-B14F-4D97-AF65-F5344CB8AC3E}">
        <p14:creationId xmlns:p14="http://schemas.microsoft.com/office/powerpoint/2010/main" val="216291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83391" y="268677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755" y="3048329"/>
            <a:ext cx="74721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</a:rPr>
              <a:t>          任务</a:t>
            </a:r>
            <a:r>
              <a:rPr lang="zh-CN" altLang="en-US" sz="6600" dirty="0">
                <a:solidFill>
                  <a:schemeClr val="bg1"/>
                </a:solidFill>
              </a:rPr>
              <a:t>书</a:t>
            </a:r>
            <a:endParaRPr lang="zh-CN" altLang="zh-CN" sz="6600" kern="1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7786" y="1646176"/>
            <a:ext cx="41124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</a:rPr>
              <a:t>试完成某广场拟建工程桩基工程施工方案。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</a:rPr>
              <a:t>工程名称：</a:t>
            </a:r>
            <a:r>
              <a:rPr lang="en-US" altLang="zh-CN" sz="1600" dirty="0">
                <a:latin typeface="宋体" panose="02010600030101010101" pitchFamily="2" charset="-122"/>
              </a:rPr>
              <a:t>× × </a:t>
            </a:r>
            <a:r>
              <a:rPr lang="zh-CN" altLang="en-US" sz="1600" dirty="0">
                <a:latin typeface="宋体" panose="02010600030101010101" pitchFamily="2" charset="-122"/>
              </a:rPr>
              <a:t>广场桩基工程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</a:rPr>
              <a:t>建设单位：</a:t>
            </a:r>
            <a:r>
              <a:rPr lang="en-US" altLang="zh-CN" sz="1600" dirty="0">
                <a:latin typeface="宋体" panose="02010600030101010101" pitchFamily="2" charset="-122"/>
              </a:rPr>
              <a:t>× × </a:t>
            </a:r>
            <a:r>
              <a:rPr lang="zh-CN" altLang="en-US" sz="1600" dirty="0">
                <a:latin typeface="宋体" panose="02010600030101010101" pitchFamily="2" charset="-122"/>
              </a:rPr>
              <a:t>广场有限公司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</a:rPr>
              <a:t>设计单位：</a:t>
            </a:r>
            <a:r>
              <a:rPr lang="en-US" altLang="zh-CN" sz="1600" dirty="0">
                <a:latin typeface="宋体" panose="02010600030101010101" pitchFamily="2" charset="-122"/>
              </a:rPr>
              <a:t>× × </a:t>
            </a:r>
            <a:r>
              <a:rPr lang="zh-CN" altLang="en-US" sz="1600" dirty="0">
                <a:latin typeface="宋体" panose="02010600030101010101" pitchFamily="2" charset="-122"/>
              </a:rPr>
              <a:t>工程设计有限公司</a:t>
            </a:r>
            <a:endParaRPr lang="zh-CN" altLang="en-US" sz="1600" dirty="0"/>
          </a:p>
        </p:txBody>
      </p:sp>
      <p:sp>
        <p:nvSpPr>
          <p:cNvPr id="10" name="矩形 9"/>
          <p:cNvSpPr/>
          <p:nvPr/>
        </p:nvSpPr>
        <p:spPr>
          <a:xfrm>
            <a:off x="1105309" y="3266868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1. </a:t>
            </a:r>
            <a:r>
              <a:rPr lang="zh-CN" altLang="en-US" sz="1600" dirty="0">
                <a:solidFill>
                  <a:srgbClr val="0070C0"/>
                </a:solidFill>
              </a:rPr>
              <a:t>现场位置</a:t>
            </a:r>
          </a:p>
        </p:txBody>
      </p:sp>
      <p:sp>
        <p:nvSpPr>
          <p:cNvPr id="11" name="矩形 10"/>
          <p:cNvSpPr/>
          <p:nvPr/>
        </p:nvSpPr>
        <p:spPr>
          <a:xfrm>
            <a:off x="1157785" y="3675325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本工程位于商业文化中心区内。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157785" y="4100060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2. </a:t>
            </a:r>
            <a:r>
              <a:rPr lang="zh-CN" altLang="en-US" sz="1600" dirty="0">
                <a:solidFill>
                  <a:srgbClr val="0070C0"/>
                </a:solidFill>
              </a:rPr>
              <a:t>工程概况</a:t>
            </a:r>
          </a:p>
        </p:txBody>
      </p:sp>
      <p:sp>
        <p:nvSpPr>
          <p:cNvPr id="15" name="矩形 14"/>
          <p:cNvSpPr/>
          <p:nvPr/>
        </p:nvSpPr>
        <p:spPr>
          <a:xfrm>
            <a:off x="1210261" y="4508517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本工程位于商业文化中心区内。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05385" y="5018600"/>
            <a:ext cx="10915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）本工程结构类型为框架，</a:t>
            </a:r>
            <a:r>
              <a:rPr lang="en-US" altLang="zh-CN" sz="1600" dirty="0"/>
              <a:t>2 </a:t>
            </a:r>
            <a:r>
              <a:rPr lang="zh-CN" altLang="en-US" sz="1600" dirty="0"/>
              <a:t>～ </a:t>
            </a:r>
            <a:r>
              <a:rPr lang="en-US" altLang="zh-CN" sz="1600" dirty="0"/>
              <a:t>4 </a:t>
            </a:r>
            <a:r>
              <a:rPr lang="zh-CN" altLang="en-US" sz="1600" dirty="0"/>
              <a:t>层，占地面积</a:t>
            </a:r>
            <a:r>
              <a:rPr lang="en-US" altLang="zh-CN" sz="1600" dirty="0"/>
              <a:t>58 580.0m 2 </a:t>
            </a:r>
            <a:r>
              <a:rPr lang="zh-CN" altLang="en-US" sz="1600" dirty="0"/>
              <a:t>，</a:t>
            </a:r>
            <a:r>
              <a:rPr lang="en-US" altLang="zh-CN" sz="1600" dirty="0"/>
              <a:t>±0.00 </a:t>
            </a:r>
            <a:r>
              <a:rPr lang="zh-CN" altLang="en-US" sz="1600" dirty="0"/>
              <a:t>相对于</a:t>
            </a:r>
            <a:r>
              <a:rPr lang="zh-CN" altLang="en-US" sz="1600" dirty="0" smtClean="0"/>
              <a:t>绝对高程</a:t>
            </a:r>
            <a:r>
              <a:rPr lang="zh-CN" altLang="en-US" sz="1600" dirty="0"/>
              <a:t>为</a:t>
            </a:r>
            <a:r>
              <a:rPr lang="en-US" altLang="zh-CN" sz="1600" dirty="0"/>
              <a:t>5.70m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）本次方案项目范围：非抗拔桩</a:t>
            </a:r>
            <a:r>
              <a:rPr lang="en-US" altLang="zh-CN" sz="1600" dirty="0"/>
              <a:t>PHC1Φ500×125A </a:t>
            </a:r>
            <a:r>
              <a:rPr lang="zh-CN" altLang="en-US" sz="1600" dirty="0"/>
              <a:t>管桩</a:t>
            </a:r>
            <a:r>
              <a:rPr lang="en-US" altLang="zh-CN" sz="1600" dirty="0"/>
              <a:t>534 </a:t>
            </a:r>
            <a:r>
              <a:rPr lang="zh-CN" altLang="en-US" sz="1600" dirty="0"/>
              <a:t>根、抗拔桩</a:t>
            </a:r>
            <a:r>
              <a:rPr lang="en-US" altLang="zh-CN" sz="1600" dirty="0" smtClean="0"/>
              <a:t>PHC2500×125AB</a:t>
            </a:r>
            <a:r>
              <a:rPr lang="zh-CN" altLang="en-US" sz="1600" dirty="0" smtClean="0"/>
              <a:t>管</a:t>
            </a:r>
            <a:r>
              <a:rPr lang="zh-CN" altLang="en-US" sz="1600" dirty="0"/>
              <a:t>桩</a:t>
            </a:r>
            <a:r>
              <a:rPr lang="en-US" altLang="zh-CN" sz="1600" dirty="0"/>
              <a:t>830 </a:t>
            </a:r>
            <a:r>
              <a:rPr lang="zh-CN" altLang="en-US" sz="1600" dirty="0"/>
              <a:t>根、抗拔桩</a:t>
            </a:r>
            <a:r>
              <a:rPr lang="en-US" altLang="zh-CN" sz="1600" dirty="0"/>
              <a:t>PHC3Φ500×125AB </a:t>
            </a:r>
            <a:r>
              <a:rPr lang="zh-CN" altLang="en-US" sz="1600" dirty="0"/>
              <a:t>管桩</a:t>
            </a:r>
            <a:r>
              <a:rPr lang="en-US" altLang="zh-CN" sz="1600" dirty="0"/>
              <a:t>934 </a:t>
            </a:r>
            <a:r>
              <a:rPr lang="zh-CN" altLang="en-US" sz="1600" dirty="0"/>
              <a:t>根，采用柴油锤桩机进行施工。</a:t>
            </a:r>
          </a:p>
        </p:txBody>
      </p:sp>
    </p:spTree>
    <p:extLst>
      <p:ext uri="{BB962C8B-B14F-4D97-AF65-F5344CB8AC3E}">
        <p14:creationId xmlns:p14="http://schemas.microsoft.com/office/powerpoint/2010/main" val="92682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9596" y="1670613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2. </a:t>
            </a:r>
            <a:r>
              <a:rPr lang="zh-CN" altLang="en-US" sz="1600" dirty="0">
                <a:solidFill>
                  <a:srgbClr val="0070C0"/>
                </a:solidFill>
              </a:rPr>
              <a:t>工程概况</a:t>
            </a:r>
          </a:p>
        </p:txBody>
      </p:sp>
      <p:sp>
        <p:nvSpPr>
          <p:cNvPr id="12" name="矩形 11"/>
          <p:cNvSpPr/>
          <p:nvPr/>
        </p:nvSpPr>
        <p:spPr>
          <a:xfrm>
            <a:off x="871182" y="2002538"/>
            <a:ext cx="109150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）本次桩基工程采用预应力混凝土管桩，管桩规格为</a:t>
            </a:r>
            <a:r>
              <a:rPr lang="en-US" altLang="zh-CN" sz="1600" dirty="0"/>
              <a:t>Φ500×125 </a:t>
            </a:r>
            <a:r>
              <a:rPr lang="zh-CN" altLang="en-US" sz="1600" dirty="0"/>
              <a:t>管桩。其中抗</a:t>
            </a:r>
            <a:r>
              <a:rPr lang="zh-CN" altLang="en-US" sz="1600" dirty="0" smtClean="0"/>
              <a:t>压桩</a:t>
            </a:r>
            <a:r>
              <a:rPr lang="zh-CN" altLang="en-US" sz="1600" dirty="0"/>
              <a:t>为</a:t>
            </a:r>
            <a:r>
              <a:rPr lang="en-US" altLang="zh-CN" sz="1600" dirty="0"/>
              <a:t>A </a:t>
            </a:r>
            <a:r>
              <a:rPr lang="zh-CN" altLang="en-US" sz="1600" dirty="0"/>
              <a:t>型管桩，抗拔桩为</a:t>
            </a:r>
            <a:r>
              <a:rPr lang="en-US" altLang="zh-CN" sz="1600" dirty="0"/>
              <a:t>AB </a:t>
            </a:r>
            <a:r>
              <a:rPr lang="zh-CN" altLang="en-US" sz="1600" dirty="0"/>
              <a:t>型管桩，混凝土强度等级</a:t>
            </a:r>
            <a:r>
              <a:rPr lang="en-US" altLang="zh-CN" sz="1600" dirty="0"/>
              <a:t>C80</a:t>
            </a:r>
            <a:r>
              <a:rPr lang="zh-CN" altLang="en-US" sz="1600" dirty="0"/>
              <a:t>。桩长分别为：抗压桩</a:t>
            </a:r>
            <a:r>
              <a:rPr lang="en-US" altLang="zh-CN" sz="1600" dirty="0" smtClean="0"/>
              <a:t>PHC1</a:t>
            </a:r>
            <a:r>
              <a:rPr lang="zh-CN" altLang="en-US" sz="1600" dirty="0" smtClean="0"/>
              <a:t>设计</a:t>
            </a:r>
            <a:r>
              <a:rPr lang="zh-CN" altLang="en-US" sz="1600" dirty="0"/>
              <a:t>有效桩长大于</a:t>
            </a:r>
            <a:r>
              <a:rPr lang="en-US" altLang="zh-CN" sz="1600" dirty="0"/>
              <a:t>15m</a:t>
            </a:r>
            <a:r>
              <a:rPr lang="zh-CN" altLang="en-US" sz="1600" dirty="0"/>
              <a:t>，地质报告反映平均为约</a:t>
            </a:r>
            <a:r>
              <a:rPr lang="en-US" altLang="zh-CN" sz="1600" dirty="0"/>
              <a:t>33.0m</a:t>
            </a:r>
            <a:r>
              <a:rPr lang="zh-CN" altLang="en-US" sz="1600" dirty="0"/>
              <a:t>；抗拔桩</a:t>
            </a:r>
            <a:r>
              <a:rPr lang="en-US" altLang="zh-CN" sz="1600" dirty="0"/>
              <a:t>PHC2 </a:t>
            </a:r>
            <a:r>
              <a:rPr lang="zh-CN" altLang="en-US" sz="1600" dirty="0"/>
              <a:t>设计有效桩</a:t>
            </a:r>
            <a:r>
              <a:rPr lang="zh-CN" altLang="en-US" sz="1600" dirty="0" smtClean="0"/>
              <a:t>长大于</a:t>
            </a:r>
            <a:r>
              <a:rPr lang="en-US" altLang="zh-CN" sz="1600" dirty="0"/>
              <a:t>15m</a:t>
            </a:r>
            <a:r>
              <a:rPr lang="zh-CN" altLang="en-US" sz="1600" dirty="0"/>
              <a:t>，地质报告反映平均为约</a:t>
            </a:r>
            <a:r>
              <a:rPr lang="en-US" altLang="zh-CN" sz="1600" dirty="0"/>
              <a:t>33.0m</a:t>
            </a:r>
            <a:r>
              <a:rPr lang="zh-CN" altLang="en-US" sz="1600" dirty="0"/>
              <a:t>；抗拔桩</a:t>
            </a:r>
            <a:r>
              <a:rPr lang="en-US" altLang="zh-CN" sz="1600" dirty="0"/>
              <a:t>PHC3 </a:t>
            </a:r>
            <a:r>
              <a:rPr lang="zh-CN" altLang="en-US" sz="1600" dirty="0"/>
              <a:t>设计有效桩长大于</a:t>
            </a:r>
            <a:r>
              <a:rPr lang="en-US" altLang="zh-CN" sz="1600" dirty="0"/>
              <a:t>12m</a:t>
            </a:r>
            <a:r>
              <a:rPr lang="zh-CN" altLang="en-US" sz="1600" dirty="0"/>
              <a:t>，施打</a:t>
            </a:r>
            <a:r>
              <a:rPr lang="zh-CN" altLang="en-US" sz="1600" dirty="0" smtClean="0"/>
              <a:t>定尺桩</a:t>
            </a:r>
            <a:r>
              <a:rPr lang="zh-CN" altLang="en-US" sz="1600" dirty="0"/>
              <a:t>长</a:t>
            </a:r>
            <a:r>
              <a:rPr lang="en-US" altLang="zh-CN" sz="1600" dirty="0"/>
              <a:t>13m </a:t>
            </a:r>
            <a:r>
              <a:rPr lang="zh-CN" altLang="en-US" sz="1600" dirty="0"/>
              <a:t>计，总工程量约为</a:t>
            </a:r>
            <a:r>
              <a:rPr lang="en-US" altLang="zh-CN" sz="1600" dirty="0"/>
              <a:t>57 154.0m</a:t>
            </a:r>
            <a:r>
              <a:rPr lang="zh-CN" altLang="en-US" sz="1600" dirty="0"/>
              <a:t>。</a:t>
            </a:r>
            <a:r>
              <a:rPr lang="en-US" altLang="zh-CN" sz="1600" dirty="0"/>
              <a:t>PHC1</a:t>
            </a:r>
            <a:r>
              <a:rPr lang="zh-CN" altLang="en-US" sz="1600" dirty="0"/>
              <a:t>、</a:t>
            </a:r>
            <a:r>
              <a:rPr lang="en-US" altLang="zh-CN" sz="1600" dirty="0"/>
              <a:t>PHC2 </a:t>
            </a:r>
            <a:r>
              <a:rPr lang="zh-CN" altLang="en-US" sz="1600" dirty="0"/>
              <a:t>桩端持力层为强风化岩层，</a:t>
            </a:r>
            <a:r>
              <a:rPr lang="en-US" altLang="zh-CN" sz="1600" dirty="0" smtClean="0"/>
              <a:t>PHC3</a:t>
            </a:r>
            <a:r>
              <a:rPr lang="zh-CN" altLang="en-US" sz="1600" dirty="0" smtClean="0"/>
              <a:t>为</a:t>
            </a:r>
            <a:r>
              <a:rPr lang="zh-CN" altLang="en-US" sz="1600" dirty="0"/>
              <a:t>定尺桩长，持力层为黏性土。各类型单桩承载力分别为：</a:t>
            </a:r>
            <a:r>
              <a:rPr lang="en-US" altLang="zh-CN" sz="1600" dirty="0"/>
              <a:t>PHC1 </a:t>
            </a:r>
            <a:r>
              <a:rPr lang="zh-CN" altLang="en-US" sz="1600" dirty="0"/>
              <a:t>单桩承载力特征值</a:t>
            </a:r>
            <a:r>
              <a:rPr lang="zh-CN" altLang="en-US" sz="1600" dirty="0" smtClean="0"/>
              <a:t>为</a:t>
            </a:r>
            <a:r>
              <a:rPr lang="en-US" altLang="zh-CN" sz="1600" dirty="0" smtClean="0"/>
              <a:t>2500kN</a:t>
            </a:r>
            <a:r>
              <a:rPr lang="zh-CN" altLang="en-US" sz="1600" dirty="0"/>
              <a:t>、</a:t>
            </a:r>
            <a:r>
              <a:rPr lang="en-US" altLang="zh-CN" sz="1600" dirty="0"/>
              <a:t>PHC2 </a:t>
            </a:r>
            <a:r>
              <a:rPr lang="zh-CN" altLang="en-US" sz="1600" dirty="0"/>
              <a:t>单桩承载力特征值为</a:t>
            </a:r>
            <a:r>
              <a:rPr lang="en-US" altLang="zh-CN" sz="1600" dirty="0"/>
              <a:t>2 500kN</a:t>
            </a:r>
            <a:r>
              <a:rPr lang="zh-CN" altLang="en-US" sz="1600" dirty="0"/>
              <a:t>；</a:t>
            </a:r>
            <a:r>
              <a:rPr lang="en-US" altLang="zh-CN" sz="1600" dirty="0"/>
              <a:t>PHC3 </a:t>
            </a:r>
            <a:r>
              <a:rPr lang="zh-CN" altLang="en-US" sz="1600" dirty="0"/>
              <a:t>抗拔单桩承载力特征值为</a:t>
            </a:r>
            <a:r>
              <a:rPr lang="en-US" altLang="zh-CN" sz="1600" dirty="0"/>
              <a:t>500kN</a:t>
            </a:r>
            <a:r>
              <a:rPr lang="zh-CN" altLang="en-US" sz="1600" dirty="0" smtClean="0"/>
              <a:t>。施工</a:t>
            </a:r>
            <a:r>
              <a:rPr lang="zh-CN" altLang="en-US" sz="1600" dirty="0"/>
              <a:t>时</a:t>
            </a:r>
            <a:r>
              <a:rPr lang="en-US" altLang="zh-CN" sz="1600" dirty="0"/>
              <a:t>PHC1</a:t>
            </a:r>
            <a:r>
              <a:rPr lang="zh-CN" altLang="en-US" sz="1600" dirty="0"/>
              <a:t>、</a:t>
            </a:r>
            <a:r>
              <a:rPr lang="en-US" altLang="zh-CN" sz="1600" dirty="0"/>
              <a:t>PHC2 </a:t>
            </a:r>
            <a:r>
              <a:rPr lang="zh-CN" altLang="en-US" sz="1600" dirty="0"/>
              <a:t>以贯入度控制，</a:t>
            </a:r>
            <a:r>
              <a:rPr lang="en-US" altLang="zh-CN" sz="1600" dirty="0"/>
              <a:t>PHC3 </a:t>
            </a:r>
            <a:r>
              <a:rPr lang="zh-CN" altLang="en-US" sz="1600" dirty="0"/>
              <a:t>以桩长控制。桩尖采用十字形钢板桩尖。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）贯入度的控制：采用锤击法打桩，</a:t>
            </a:r>
            <a:r>
              <a:rPr lang="en-US" altLang="zh-CN" sz="1600" dirty="0"/>
              <a:t>PHC1 </a:t>
            </a:r>
            <a:r>
              <a:rPr lang="zh-CN" altLang="en-US" sz="1600" dirty="0"/>
              <a:t>及</a:t>
            </a:r>
            <a:r>
              <a:rPr lang="en-US" altLang="zh-CN" sz="1600" dirty="0"/>
              <a:t>PHC2 </a:t>
            </a:r>
            <a:r>
              <a:rPr lang="zh-CN" altLang="en-US" sz="1600" dirty="0"/>
              <a:t>由桩长和贯入度双重控制</a:t>
            </a:r>
            <a:r>
              <a:rPr lang="zh-CN" altLang="en-US" sz="1600" dirty="0" smtClean="0"/>
              <a:t>，最后</a:t>
            </a:r>
            <a:r>
              <a:rPr lang="en-US" altLang="zh-CN" sz="1600" dirty="0"/>
              <a:t>30 </a:t>
            </a:r>
            <a:r>
              <a:rPr lang="zh-CN" altLang="en-US" sz="1600" dirty="0"/>
              <a:t>击平均贯入度参考值为：按</a:t>
            </a:r>
            <a:r>
              <a:rPr lang="en-US" altLang="zh-CN" sz="1600" dirty="0"/>
              <a:t>HD60 </a:t>
            </a:r>
            <a:r>
              <a:rPr lang="zh-CN" altLang="en-US" sz="1600" dirty="0"/>
              <a:t>柴油锤，冲程</a:t>
            </a:r>
            <a:r>
              <a:rPr lang="en-US" altLang="zh-CN" sz="1600" dirty="0"/>
              <a:t>1.8 </a:t>
            </a:r>
            <a:r>
              <a:rPr lang="zh-CN" altLang="en-US" sz="1600" dirty="0"/>
              <a:t>～ </a:t>
            </a:r>
            <a:r>
              <a:rPr lang="en-US" altLang="zh-CN" sz="1600" dirty="0"/>
              <a:t>2.2m</a:t>
            </a:r>
            <a:r>
              <a:rPr lang="zh-CN" altLang="en-US" sz="1600" dirty="0"/>
              <a:t>，每阵</a:t>
            </a:r>
            <a:r>
              <a:rPr lang="en-US" altLang="zh-CN" sz="1600" dirty="0"/>
              <a:t>10 </a:t>
            </a:r>
            <a:r>
              <a:rPr lang="zh-CN" altLang="en-US" sz="1600" dirty="0"/>
              <a:t>击贯</a:t>
            </a:r>
            <a:r>
              <a:rPr lang="zh-CN" altLang="en-US" sz="1600" dirty="0" smtClean="0"/>
              <a:t>入度</a:t>
            </a:r>
            <a:r>
              <a:rPr lang="zh-CN" altLang="en-US" sz="1600" dirty="0"/>
              <a:t>可根据桩长变化考虑桩周摩擦力的影响而确定参数。当有效桩长在</a:t>
            </a:r>
            <a:r>
              <a:rPr lang="en-US" altLang="zh-CN" sz="1600" dirty="0"/>
              <a:t>30m </a:t>
            </a:r>
            <a:r>
              <a:rPr lang="zh-CN" altLang="en-US" sz="1600" dirty="0"/>
              <a:t>以内，</a:t>
            </a:r>
            <a:r>
              <a:rPr lang="zh-CN" altLang="en-US" sz="1600" dirty="0" smtClean="0"/>
              <a:t>最后三</a:t>
            </a:r>
            <a:r>
              <a:rPr lang="zh-CN" altLang="en-US" sz="1600" dirty="0"/>
              <a:t>阵贯入度分别为</a:t>
            </a:r>
            <a:r>
              <a:rPr lang="en-US" altLang="zh-CN" sz="1600" dirty="0"/>
              <a:t>30mm/10 </a:t>
            </a:r>
            <a:r>
              <a:rPr lang="zh-CN" altLang="en-US" sz="1600" dirty="0"/>
              <a:t>击；当有效桩长在</a:t>
            </a:r>
            <a:r>
              <a:rPr lang="en-US" altLang="zh-CN" sz="1600" dirty="0"/>
              <a:t>30 </a:t>
            </a:r>
            <a:r>
              <a:rPr lang="zh-CN" altLang="en-US" sz="1600" dirty="0"/>
              <a:t>～ </a:t>
            </a:r>
            <a:r>
              <a:rPr lang="en-US" altLang="zh-CN" sz="1600" dirty="0"/>
              <a:t>40m </a:t>
            </a:r>
            <a:r>
              <a:rPr lang="zh-CN" altLang="en-US" sz="1600" dirty="0"/>
              <a:t>时，最后三阵贯入度分别</a:t>
            </a:r>
            <a:r>
              <a:rPr lang="zh-CN" altLang="en-US" sz="1600" dirty="0" smtClean="0"/>
              <a:t>为</a:t>
            </a:r>
            <a:r>
              <a:rPr lang="en-US" altLang="zh-CN" sz="1600" dirty="0" smtClean="0"/>
              <a:t>40mm/10 </a:t>
            </a:r>
            <a:r>
              <a:rPr lang="zh-CN" altLang="en-US" sz="1600" dirty="0"/>
              <a:t>击；当有效桩长达到</a:t>
            </a:r>
            <a:r>
              <a:rPr lang="en-US" altLang="zh-CN" sz="1600" dirty="0"/>
              <a:t>40m </a:t>
            </a:r>
            <a:r>
              <a:rPr lang="zh-CN" altLang="en-US" sz="1600" dirty="0"/>
              <a:t>以上时，最后三阵贯入度可控制在</a:t>
            </a:r>
            <a:r>
              <a:rPr lang="en-US" altLang="zh-CN" sz="1600" dirty="0"/>
              <a:t>50 </a:t>
            </a:r>
            <a:r>
              <a:rPr lang="zh-CN" altLang="en-US" sz="1600" dirty="0"/>
              <a:t>～ </a:t>
            </a:r>
            <a:r>
              <a:rPr lang="en-US" altLang="zh-CN" sz="1600" dirty="0" smtClean="0"/>
              <a:t>80mm/10</a:t>
            </a:r>
            <a:r>
              <a:rPr lang="zh-CN" altLang="en-US" sz="1600" dirty="0" smtClean="0"/>
              <a:t>击</a:t>
            </a:r>
            <a:r>
              <a:rPr lang="zh-CN" altLang="en-US" sz="1600" dirty="0"/>
              <a:t>。</a:t>
            </a:r>
            <a:r>
              <a:rPr lang="en-US" altLang="zh-CN" sz="1600" dirty="0"/>
              <a:t>PHC3 </a:t>
            </a:r>
            <a:r>
              <a:rPr lang="zh-CN" altLang="en-US" sz="1600" dirty="0"/>
              <a:t>抗拔桩主要由桩长控制，按图纸设计要求，有效桩长为</a:t>
            </a:r>
            <a:r>
              <a:rPr lang="en-US" altLang="zh-CN" sz="1600" dirty="0"/>
              <a:t>12m</a:t>
            </a:r>
            <a:r>
              <a:rPr lang="zh-CN" altLang="en-US" sz="1600" dirty="0"/>
              <a:t>，施打时可</a:t>
            </a:r>
            <a:r>
              <a:rPr lang="zh-CN" altLang="en-US" sz="1600" dirty="0" smtClean="0"/>
              <a:t>参考定尺</a:t>
            </a:r>
            <a:r>
              <a:rPr lang="zh-CN" altLang="en-US" sz="1600" dirty="0"/>
              <a:t>桩长</a:t>
            </a:r>
            <a:r>
              <a:rPr lang="en-US" altLang="zh-CN" sz="1600" dirty="0"/>
              <a:t>13m </a:t>
            </a:r>
            <a:r>
              <a:rPr lang="zh-CN" altLang="en-US" sz="1600" dirty="0"/>
              <a:t>进行施打，建议每根抗拔桩施打时用水平仪跟踪测量桩顶标高，以免送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桩低于设计桩顶标高。具体收锤标准及各施工参数可根据现场试打桩进行调整确认。</a:t>
            </a:r>
          </a:p>
        </p:txBody>
      </p:sp>
    </p:spTree>
    <p:extLst>
      <p:ext uri="{BB962C8B-B14F-4D97-AF65-F5344CB8AC3E}">
        <p14:creationId xmlns:p14="http://schemas.microsoft.com/office/powerpoint/2010/main" val="262786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9596" y="1670613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3. </a:t>
            </a:r>
            <a:r>
              <a:rPr lang="zh-CN" altLang="en-US" sz="1600" dirty="0">
                <a:solidFill>
                  <a:srgbClr val="0070C0"/>
                </a:solidFill>
              </a:rPr>
              <a:t>现场条件</a:t>
            </a:r>
          </a:p>
        </p:txBody>
      </p:sp>
      <p:sp>
        <p:nvSpPr>
          <p:cNvPr id="12" name="矩形 11"/>
          <p:cNvSpPr/>
          <p:nvPr/>
        </p:nvSpPr>
        <p:spPr>
          <a:xfrm>
            <a:off x="871182" y="2002538"/>
            <a:ext cx="109150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经现场勘察，基坑已开挖至相对标高</a:t>
            </a:r>
            <a:r>
              <a:rPr lang="en-US" altLang="zh-CN" sz="1600" dirty="0"/>
              <a:t>- 10.0m </a:t>
            </a:r>
            <a:r>
              <a:rPr lang="zh-CN" altLang="en-US" sz="1600" dirty="0"/>
              <a:t>处，周边已做支护和简易排水沟，</a:t>
            </a:r>
            <a:r>
              <a:rPr lang="zh-CN" altLang="en-US" sz="1600" dirty="0" smtClean="0"/>
              <a:t>施工</a:t>
            </a:r>
            <a:r>
              <a:rPr lang="zh-CN" altLang="en-US" sz="1600" dirty="0"/>
              <a:t>坡道及基坑底施工临时道路已基本完成，但施工场地需进行换填块石及砖渣约</a:t>
            </a:r>
            <a:r>
              <a:rPr lang="en-US" altLang="zh-CN" sz="1600" dirty="0" smtClean="0"/>
              <a:t>0.5m</a:t>
            </a:r>
            <a:r>
              <a:rPr lang="zh-CN" altLang="en-US" sz="1600" dirty="0" smtClean="0"/>
              <a:t>厚</a:t>
            </a:r>
            <a:r>
              <a:rPr lang="zh-CN" altLang="en-US" sz="1600" dirty="0"/>
              <a:t>，才可保证施工机械的行走和确保施工工期</a:t>
            </a:r>
            <a:r>
              <a:rPr lang="zh-CN" altLang="en-US" sz="1600" dirty="0" smtClean="0"/>
              <a:t>。在</a:t>
            </a:r>
            <a:r>
              <a:rPr lang="zh-CN" altLang="en-US" sz="1600" dirty="0"/>
              <a:t>基坑西南角已有一变压器做施工主电源</a:t>
            </a:r>
            <a:r>
              <a:rPr lang="zh-CN" altLang="en-US" sz="1600" dirty="0" smtClean="0"/>
              <a:t>。根据</a:t>
            </a:r>
            <a:r>
              <a:rPr lang="zh-CN" altLang="en-US" sz="1600" dirty="0"/>
              <a:t>勘察报告显示，自上而下土质分布为：人工填土层；海相沉积层；海陆相</a:t>
            </a:r>
            <a:r>
              <a:rPr lang="zh-CN" altLang="en-US" sz="1600" dirty="0" smtClean="0"/>
              <a:t>交互沉积层</a:t>
            </a:r>
            <a:r>
              <a:rPr lang="zh-CN" altLang="en-US" sz="1600" dirty="0"/>
              <a:t>和冲击层；花岗岩风化残积层；花岗岩风化岩石层。</a:t>
            </a:r>
          </a:p>
        </p:txBody>
      </p:sp>
    </p:spTree>
    <p:extLst>
      <p:ext uri="{BB962C8B-B14F-4D97-AF65-F5344CB8AC3E}">
        <p14:creationId xmlns:p14="http://schemas.microsoft.com/office/powerpoint/2010/main" val="148180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9596" y="1670613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4. </a:t>
            </a:r>
            <a:r>
              <a:rPr lang="zh-CN" altLang="en-US" sz="1600" dirty="0">
                <a:solidFill>
                  <a:srgbClr val="0070C0"/>
                </a:solidFill>
              </a:rPr>
              <a:t>编制依据</a:t>
            </a:r>
          </a:p>
        </p:txBody>
      </p:sp>
      <p:sp>
        <p:nvSpPr>
          <p:cNvPr id="12" name="矩形 11"/>
          <p:cNvSpPr/>
          <p:nvPr/>
        </p:nvSpPr>
        <p:spPr>
          <a:xfrm>
            <a:off x="871182" y="2002538"/>
            <a:ext cx="10915066" cy="189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）广场桩基工程施工图。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）现行国家有关工程施工规范、规程及技术标准。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）有关政策和文件规定。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）公司踏勘现场所了解的情况。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）公司长期的建筑施工经验。</a:t>
            </a:r>
          </a:p>
        </p:txBody>
      </p:sp>
    </p:spTree>
    <p:extLst>
      <p:ext uri="{BB962C8B-B14F-4D97-AF65-F5344CB8AC3E}">
        <p14:creationId xmlns:p14="http://schemas.microsoft.com/office/powerpoint/2010/main" val="87203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二、施工要点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1182" y="1759059"/>
            <a:ext cx="10915066" cy="411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经过对设计图纸和地质资料详细研究、讨论后，认为本工程施工的难点和技术重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点主要在于：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）预应力管桩的桩位测量及垂直度控制。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）控制预应力管桩的质量。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）桩基施工规范时的质量。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）桩基施工时的安全。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）控制打桩时间，不致影响周围居民生活。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合理布置总平面及打桩顺序，使工程提前完成。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本工程位于</a:t>
            </a:r>
            <a:r>
              <a:rPr lang="en-US" altLang="zh-CN" sz="1600" dirty="0"/>
              <a:t>× × </a:t>
            </a:r>
            <a:r>
              <a:rPr lang="zh-CN" altLang="en-US" sz="1600" dirty="0"/>
              <a:t>区商业文化中心区内，为维护市容的整洁和城市安全，确保施工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规范现场做到规范化、标准化、制度化，维护和树立企业的良好形象，为本工程施工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创造一个好的环境，必须做好文明施工和环境保护。</a:t>
            </a:r>
          </a:p>
        </p:txBody>
      </p:sp>
    </p:spTree>
    <p:extLst>
      <p:ext uri="{BB962C8B-B14F-4D97-AF65-F5344CB8AC3E}">
        <p14:creationId xmlns:p14="http://schemas.microsoft.com/office/powerpoint/2010/main" val="396449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二、施工要点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09150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针对这些难点和重点，我们经过慎重考虑、反复研究，确定了各项工作的施工</a:t>
            </a:r>
            <a:r>
              <a:rPr lang="zh-CN" altLang="en-US" sz="1600" dirty="0" smtClean="0"/>
              <a:t>方案</a:t>
            </a:r>
            <a:r>
              <a:rPr lang="zh-CN" altLang="en-US" sz="1600" dirty="0"/>
              <a:t>及控制措施，决定采用的主要措施有：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）本工程测量时，建立统一的测量控制网，利用全站仪测放控制点，确保桩位</a:t>
            </a:r>
            <a:r>
              <a:rPr lang="zh-CN" altLang="en-US" sz="1600" dirty="0" smtClean="0"/>
              <a:t>准确</a:t>
            </a:r>
            <a:r>
              <a:rPr lang="zh-CN" altLang="en-US" sz="1600" dirty="0"/>
              <a:t>，开始时桩的垂直度采用两台经纬仪来控制，施工中每台打桩机尚应配备一把</a:t>
            </a:r>
            <a:r>
              <a:rPr lang="zh-CN" altLang="en-US" sz="1600" dirty="0" smtClean="0"/>
              <a:t>长条水准尺</a:t>
            </a:r>
            <a:r>
              <a:rPr lang="zh-CN" altLang="en-US" sz="1600" dirty="0"/>
              <a:t>，可随时量测桩身的垂直度。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）桩选用优质管桩，贯入度的控制：采用锤击法打桩，</a:t>
            </a:r>
            <a:r>
              <a:rPr lang="en-US" altLang="zh-CN" sz="1600" dirty="0"/>
              <a:t>PHC1 </a:t>
            </a:r>
            <a:r>
              <a:rPr lang="zh-CN" altLang="en-US" sz="1600" dirty="0"/>
              <a:t>及</a:t>
            </a:r>
            <a:r>
              <a:rPr lang="en-US" altLang="zh-CN" sz="1600" dirty="0"/>
              <a:t>PHC2 </a:t>
            </a:r>
            <a:r>
              <a:rPr lang="zh-CN" altLang="en-US" sz="1600" dirty="0"/>
              <a:t>由桩长和</a:t>
            </a:r>
            <a:r>
              <a:rPr lang="zh-CN" altLang="en-US" sz="1600" dirty="0" smtClean="0"/>
              <a:t>贯入</a:t>
            </a:r>
            <a:r>
              <a:rPr lang="zh-CN" altLang="en-US" sz="1600" dirty="0"/>
              <a:t>度双重控制，最后</a:t>
            </a:r>
            <a:r>
              <a:rPr lang="en-US" altLang="zh-CN" sz="1600" dirty="0"/>
              <a:t>30 </a:t>
            </a:r>
            <a:r>
              <a:rPr lang="zh-CN" altLang="en-US" sz="1600" dirty="0"/>
              <a:t>击平均贯入度参考值为：按</a:t>
            </a:r>
            <a:r>
              <a:rPr lang="en-US" altLang="zh-CN" sz="1600" dirty="0"/>
              <a:t>HD60 </a:t>
            </a:r>
            <a:r>
              <a:rPr lang="zh-CN" altLang="en-US" sz="1600" dirty="0"/>
              <a:t>柴油锤，冲程</a:t>
            </a:r>
            <a:r>
              <a:rPr lang="en-US" altLang="zh-CN" sz="1600" dirty="0"/>
              <a:t>1.8 </a:t>
            </a:r>
            <a:r>
              <a:rPr lang="zh-CN" altLang="en-US" sz="1600" dirty="0"/>
              <a:t>～ </a:t>
            </a:r>
            <a:r>
              <a:rPr lang="en-US" altLang="zh-CN" sz="1600" dirty="0"/>
              <a:t>2.2m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每阵</a:t>
            </a:r>
            <a:r>
              <a:rPr lang="en-US" altLang="zh-CN" sz="1600" dirty="0"/>
              <a:t>10 </a:t>
            </a:r>
            <a:r>
              <a:rPr lang="zh-CN" altLang="en-US" sz="1600" dirty="0"/>
              <a:t>击贯入度可根据桩长变化考虑桩周摩擦力的影响而确定参数。当有效桩长在</a:t>
            </a:r>
            <a:r>
              <a:rPr lang="en-US" altLang="zh-CN" sz="1600" dirty="0"/>
              <a:t>30m </a:t>
            </a:r>
            <a:r>
              <a:rPr lang="zh-CN" altLang="en-US" sz="1600" dirty="0" smtClean="0"/>
              <a:t>以内</a:t>
            </a:r>
            <a:r>
              <a:rPr lang="zh-CN" altLang="en-US" sz="1600" dirty="0"/>
              <a:t>，最后三阵贯入度分别为</a:t>
            </a:r>
            <a:r>
              <a:rPr lang="en-US" altLang="zh-CN" sz="1600" dirty="0"/>
              <a:t>30mm/10 </a:t>
            </a:r>
            <a:r>
              <a:rPr lang="zh-CN" altLang="en-US" sz="1600" dirty="0"/>
              <a:t>击；当有效桩长在</a:t>
            </a:r>
            <a:r>
              <a:rPr lang="en-US" altLang="zh-CN" sz="1600" dirty="0"/>
              <a:t>30 </a:t>
            </a:r>
            <a:r>
              <a:rPr lang="zh-CN" altLang="en-US" sz="1600" dirty="0"/>
              <a:t>～ </a:t>
            </a:r>
            <a:r>
              <a:rPr lang="en-US" altLang="zh-CN" sz="1600" dirty="0"/>
              <a:t>40m </a:t>
            </a:r>
            <a:r>
              <a:rPr lang="zh-CN" altLang="en-US" sz="1600" dirty="0"/>
              <a:t>时，最后三阵贯入度</a:t>
            </a:r>
            <a:r>
              <a:rPr lang="zh-CN" altLang="en-US" sz="1600" dirty="0" smtClean="0"/>
              <a:t>分别</a:t>
            </a:r>
            <a:r>
              <a:rPr lang="zh-CN" altLang="en-US" sz="1600" dirty="0"/>
              <a:t>为</a:t>
            </a:r>
            <a:r>
              <a:rPr lang="en-US" altLang="zh-CN" sz="1600" dirty="0"/>
              <a:t>40mm/10 </a:t>
            </a:r>
            <a:r>
              <a:rPr lang="zh-CN" altLang="en-US" sz="1600" dirty="0"/>
              <a:t>击；当有效桩长达到</a:t>
            </a:r>
            <a:r>
              <a:rPr lang="en-US" altLang="zh-CN" sz="1600" dirty="0"/>
              <a:t>40m </a:t>
            </a:r>
            <a:r>
              <a:rPr lang="zh-CN" altLang="en-US" sz="1600" dirty="0"/>
              <a:t>以上时，最后三阵贯入度可控制在</a:t>
            </a:r>
            <a:r>
              <a:rPr lang="en-US" altLang="zh-CN" sz="1600" dirty="0"/>
              <a:t>50 </a:t>
            </a:r>
            <a:r>
              <a:rPr lang="zh-CN" altLang="en-US" sz="1600" dirty="0"/>
              <a:t>～ </a:t>
            </a:r>
            <a:r>
              <a:rPr lang="en-US" altLang="zh-CN" sz="1600" dirty="0" smtClean="0"/>
              <a:t>80mm/10</a:t>
            </a:r>
            <a:r>
              <a:rPr lang="zh-CN" altLang="en-US" sz="1600" dirty="0" smtClean="0"/>
              <a:t>击</a:t>
            </a:r>
            <a:r>
              <a:rPr lang="zh-CN" altLang="en-US" sz="1600" dirty="0"/>
              <a:t>。</a:t>
            </a:r>
            <a:r>
              <a:rPr lang="en-US" altLang="zh-CN" sz="1600" dirty="0"/>
              <a:t>PHC3 </a:t>
            </a:r>
            <a:r>
              <a:rPr lang="zh-CN" altLang="en-US" sz="1600" dirty="0"/>
              <a:t>抗拔桩主要由桩长控制，按图纸设计要求，有效桩长为</a:t>
            </a:r>
            <a:r>
              <a:rPr lang="en-US" altLang="zh-CN" sz="1600" dirty="0"/>
              <a:t>12m</a:t>
            </a:r>
            <a:r>
              <a:rPr lang="zh-CN" altLang="en-US" sz="1600" dirty="0"/>
              <a:t>，施打时可参考</a:t>
            </a:r>
            <a:r>
              <a:rPr lang="zh-CN" altLang="en-US" sz="1600" dirty="0" smtClean="0"/>
              <a:t>定尺</a:t>
            </a:r>
            <a:r>
              <a:rPr lang="zh-CN" altLang="en-US" sz="1600" dirty="0"/>
              <a:t>桩长</a:t>
            </a:r>
            <a:r>
              <a:rPr lang="en-US" altLang="zh-CN" sz="1600" dirty="0"/>
              <a:t>13m </a:t>
            </a:r>
            <a:r>
              <a:rPr lang="zh-CN" altLang="en-US" sz="1600" dirty="0"/>
              <a:t>进行施打，建议每根抗拔桩施打时用水平仪跟踪测量桩顶标高，以免送桩</a:t>
            </a:r>
            <a:r>
              <a:rPr lang="zh-CN" altLang="en-US" sz="1600" dirty="0" smtClean="0"/>
              <a:t>低于</a:t>
            </a:r>
            <a:r>
              <a:rPr lang="zh-CN" altLang="en-US" sz="1600" dirty="0"/>
              <a:t>设计桩顶标高。具体收锤标准及各施工参数可根据现场试打桩进行调整确认。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）根据提供地质勘察报告钻孔显示：该场地为中等复杂场地，未发现构造断裂及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不良工程地质现象，场地稳定。</a:t>
            </a:r>
          </a:p>
        </p:txBody>
      </p:sp>
    </p:spTree>
    <p:extLst>
      <p:ext uri="{BB962C8B-B14F-4D97-AF65-F5344CB8AC3E}">
        <p14:creationId xmlns:p14="http://schemas.microsoft.com/office/powerpoint/2010/main" val="10765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91236" y="434454"/>
            <a:ext cx="11327642" cy="725606"/>
            <a:chOff x="464024" y="434454"/>
            <a:chExt cx="11327642" cy="725606"/>
          </a:xfrm>
        </p:grpSpPr>
        <p:grpSp>
          <p:nvGrpSpPr>
            <p:cNvPr id="3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单元描述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77839" y="1229690"/>
            <a:ext cx="10490662" cy="1763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HiraginoSansGB-W3"/>
              </a:rPr>
              <a:t>     </a:t>
            </a:r>
            <a:r>
              <a:rPr lang="zh-CN" altLang="en-US" sz="1400" dirty="0" smtClean="0">
                <a:latin typeface="HiraginoSansGB-W3"/>
              </a:rPr>
              <a:t>桩基础</a:t>
            </a:r>
            <a:r>
              <a:rPr lang="zh-CN" altLang="en-US" sz="1400" dirty="0">
                <a:latin typeface="HiraginoSansGB-W3"/>
              </a:rPr>
              <a:t>是由若干个沉入土中的单桩组成的</a:t>
            </a:r>
            <a:r>
              <a:rPr lang="zh-CN" altLang="en-US" sz="1400" dirty="0" smtClean="0">
                <a:latin typeface="HiraginoSansGB-W3"/>
              </a:rPr>
              <a:t>一种</a:t>
            </a:r>
            <a:r>
              <a:rPr lang="zh-CN" altLang="en-US" sz="1400" dirty="0">
                <a:latin typeface="HiraginoSansGB-W3"/>
              </a:rPr>
              <a:t>深基础，在各个单桩的顶部再用承台或梁</a:t>
            </a:r>
            <a:r>
              <a:rPr lang="zh-CN" altLang="en-US" sz="1400" dirty="0" smtClean="0">
                <a:latin typeface="HiraginoSansGB-W3"/>
              </a:rPr>
              <a:t>联系起来</a:t>
            </a:r>
            <a:r>
              <a:rPr lang="zh-CN" altLang="en-US" sz="1400" dirty="0">
                <a:latin typeface="HiraginoSansGB-W3"/>
              </a:rPr>
              <a:t>，以承受上部建筑物的重量。桩基础的</a:t>
            </a:r>
            <a:r>
              <a:rPr lang="zh-CN" altLang="en-US" sz="1400" dirty="0" smtClean="0">
                <a:latin typeface="HiraginoSansGB-W3"/>
              </a:rPr>
              <a:t>作用就是</a:t>
            </a:r>
            <a:r>
              <a:rPr lang="zh-CN" altLang="en-US" sz="1400" dirty="0">
                <a:latin typeface="HiraginoSansGB-W3"/>
              </a:rPr>
              <a:t>将上部建筑物的重量传到地基深处承载力</a:t>
            </a:r>
            <a:r>
              <a:rPr lang="zh-CN" altLang="en-US" sz="1400" dirty="0" smtClean="0">
                <a:latin typeface="HiraginoSansGB-W3"/>
              </a:rPr>
              <a:t>较大</a:t>
            </a:r>
            <a:r>
              <a:rPr lang="zh-CN" altLang="en-US" sz="1400" dirty="0">
                <a:latin typeface="HiraginoSansGB-W3"/>
              </a:rPr>
              <a:t>的土层中去，或将软弱土挤密实以提高地基</a:t>
            </a:r>
            <a:r>
              <a:rPr lang="zh-CN" altLang="en-US" sz="1400" dirty="0" smtClean="0">
                <a:latin typeface="HiraginoSansGB-W3"/>
              </a:rPr>
              <a:t>的承载力</a:t>
            </a:r>
            <a:r>
              <a:rPr lang="zh-CN" altLang="en-US" sz="1400" dirty="0">
                <a:latin typeface="HiraginoSansGB-W3"/>
              </a:rPr>
              <a:t>。在软弱土层上建造建筑物或上部结构</a:t>
            </a:r>
            <a:r>
              <a:rPr lang="zh-CN" altLang="en-US" sz="1400" dirty="0" smtClean="0">
                <a:latin typeface="HiraginoSansGB-W3"/>
              </a:rPr>
              <a:t>荷载</a:t>
            </a:r>
            <a:r>
              <a:rPr lang="zh-CN" altLang="en-US" sz="1400" dirty="0">
                <a:latin typeface="HiraginoSansGB-W3"/>
              </a:rPr>
              <a:t>很大，天然地基的承载力不满足时，采用</a:t>
            </a:r>
            <a:r>
              <a:rPr lang="zh-CN" altLang="en-US" sz="1400" dirty="0" smtClean="0">
                <a:latin typeface="HiraginoSansGB-W3"/>
              </a:rPr>
              <a:t>桩基础</a:t>
            </a:r>
            <a:r>
              <a:rPr lang="zh-CN" altLang="en-US" sz="1400" dirty="0">
                <a:latin typeface="HiraginoSansGB-W3"/>
              </a:rPr>
              <a:t>可以取得较好的经济效果。本单元主要介绍</a:t>
            </a:r>
            <a:r>
              <a:rPr lang="zh-CN" altLang="en-US" sz="1400" dirty="0" smtClean="0">
                <a:latin typeface="HiraginoSansGB-W3"/>
              </a:rPr>
              <a:t>了桩基础</a:t>
            </a:r>
            <a:r>
              <a:rPr lang="zh-CN" altLang="en-US" sz="1400" dirty="0">
                <a:latin typeface="HiraginoSansGB-W3"/>
              </a:rPr>
              <a:t>的分类及构造，重点探讨了预制桩与</a:t>
            </a:r>
            <a:r>
              <a:rPr lang="zh-CN" altLang="en-US" sz="1400" dirty="0" smtClean="0">
                <a:latin typeface="HiraginoSansGB-W3"/>
              </a:rPr>
              <a:t>灌注桩</a:t>
            </a:r>
            <a:r>
              <a:rPr lang="zh-CN" altLang="en-US" sz="1400" dirty="0">
                <a:latin typeface="HiraginoSansGB-W3"/>
              </a:rPr>
              <a:t>的施工工艺及注意事项，指出桩基础施工后</a:t>
            </a:r>
            <a:r>
              <a:rPr lang="zh-CN" altLang="en-US" sz="1400" dirty="0" smtClean="0">
                <a:latin typeface="HiraginoSansGB-W3"/>
              </a:rPr>
              <a:t>应进行</a:t>
            </a:r>
            <a:r>
              <a:rPr lang="zh-CN" altLang="en-US" sz="1400" dirty="0">
                <a:latin typeface="HiraginoSansGB-W3"/>
              </a:rPr>
              <a:t>桩基础的工程质量验收及桩的检测，以</a:t>
            </a:r>
            <a:r>
              <a:rPr lang="zh-CN" altLang="en-US" sz="1400" dirty="0" smtClean="0">
                <a:latin typeface="HiraginoSansGB-W3"/>
              </a:rPr>
              <a:t>保证下部结构</a:t>
            </a:r>
            <a:r>
              <a:rPr lang="zh-CN" altLang="en-US" sz="1400" dirty="0">
                <a:latin typeface="HiraginoSansGB-W3"/>
              </a:rPr>
              <a:t>的安全，进而保证整座建筑物结构的</a:t>
            </a:r>
            <a:r>
              <a:rPr lang="zh-CN" altLang="en-US" sz="1400" dirty="0" smtClean="0">
                <a:latin typeface="HiraginoSansGB-W3"/>
              </a:rPr>
              <a:t>安全</a:t>
            </a:r>
            <a:r>
              <a:rPr lang="zh-CN" altLang="en-US" sz="1400" dirty="0">
                <a:latin typeface="HiraginoSansGB-W3"/>
              </a:rPr>
              <a:t>使用。</a:t>
            </a:r>
            <a:endParaRPr lang="zh-CN" altLang="en-US" sz="1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39" y="3052418"/>
            <a:ext cx="4762500" cy="3371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742" y="3352011"/>
            <a:ext cx="4564046" cy="298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4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二、施工要点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09150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）桩基施工时，特别注意安全。起吊管桩时，下面严禁站人。桩打好后桩头高</a:t>
            </a:r>
            <a:r>
              <a:rPr lang="zh-CN" altLang="en-US" sz="1600" dirty="0" smtClean="0"/>
              <a:t>出地面</a:t>
            </a:r>
            <a:r>
              <a:rPr lang="zh-CN" altLang="en-US" sz="1600" dirty="0"/>
              <a:t>的部分应小心保护，严禁施工机械碰撞或将桩头用作拉锚点；送桩遗留的孔洞，</a:t>
            </a:r>
            <a:r>
              <a:rPr lang="zh-CN" altLang="en-US" sz="1600" dirty="0" smtClean="0"/>
              <a:t>应立即</a:t>
            </a:r>
            <a:r>
              <a:rPr lang="zh-CN" altLang="en-US" sz="1600" dirty="0"/>
              <a:t>回填或做好覆盖</a:t>
            </a:r>
            <a:r>
              <a:rPr lang="zh-CN" altLang="en-US" sz="1600" dirty="0" smtClean="0"/>
              <a:t>。为</a:t>
            </a:r>
            <a:r>
              <a:rPr lang="zh-CN" altLang="en-US" sz="1600" dirty="0"/>
              <a:t>确保施工质量与安全，在施工前应将地质勘察情况标注于施工图纸，必要时</a:t>
            </a:r>
            <a:r>
              <a:rPr lang="zh-CN" altLang="en-US" sz="1600" dirty="0" smtClean="0"/>
              <a:t>现场</a:t>
            </a:r>
            <a:r>
              <a:rPr lang="zh-CN" altLang="en-US" sz="1600" dirty="0"/>
              <a:t>做标记划定范围，同时在施工前质量安全交底会上向现场施工员、各桩班组成员交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底</a:t>
            </a:r>
            <a:r>
              <a:rPr lang="zh-CN" altLang="en-US" sz="1600" dirty="0"/>
              <a:t>清楚，应注意和采取相关措施，按以往施工经验，宜采用“重锤低击”的方法</a:t>
            </a:r>
            <a:r>
              <a:rPr lang="zh-CN" altLang="en-US" sz="1600" dirty="0" smtClean="0"/>
              <a:t>慢慢穿透</a:t>
            </a:r>
            <a:r>
              <a:rPr lang="zh-CN" altLang="en-US" sz="1600" dirty="0"/>
              <a:t>，当穿不透时，应及时向设计单位反映，采取相应措施</a:t>
            </a:r>
            <a:r>
              <a:rPr lang="zh-CN" altLang="en-US" sz="1600" dirty="0" smtClean="0"/>
              <a:t>。严格</a:t>
            </a:r>
            <a:r>
              <a:rPr lang="zh-CN" altLang="en-US" sz="1600" dirty="0"/>
              <a:t>按规定的时间进行施工，即每日</a:t>
            </a:r>
            <a:r>
              <a:rPr lang="en-US" altLang="zh-CN" sz="1600" dirty="0"/>
              <a:t>7</a:t>
            </a:r>
            <a:r>
              <a:rPr lang="zh-CN" altLang="en-US" sz="1600" dirty="0"/>
              <a:t>：</a:t>
            </a:r>
            <a:r>
              <a:rPr lang="en-US" altLang="zh-CN" sz="1600" dirty="0"/>
              <a:t>00 </a:t>
            </a:r>
            <a:r>
              <a:rPr lang="zh-CN" altLang="en-US" sz="1600" dirty="0"/>
              <a:t>～ </a:t>
            </a:r>
            <a:r>
              <a:rPr lang="en-US" altLang="zh-CN" sz="1600" dirty="0"/>
              <a:t>12</a:t>
            </a:r>
            <a:r>
              <a:rPr lang="zh-CN" altLang="en-US" sz="1600" dirty="0"/>
              <a:t>：</a:t>
            </a:r>
            <a:r>
              <a:rPr lang="en-US" altLang="zh-CN" sz="1600" dirty="0"/>
              <a:t>00</a:t>
            </a:r>
            <a:r>
              <a:rPr lang="zh-CN" altLang="en-US" sz="1600" dirty="0"/>
              <a:t>、</a:t>
            </a:r>
            <a:r>
              <a:rPr lang="en-US" altLang="zh-CN" sz="1600" dirty="0"/>
              <a:t>14</a:t>
            </a:r>
            <a:r>
              <a:rPr lang="zh-CN" altLang="en-US" sz="1600" dirty="0"/>
              <a:t>：</a:t>
            </a:r>
            <a:r>
              <a:rPr lang="en-US" altLang="zh-CN" sz="1600" dirty="0"/>
              <a:t>00 </a:t>
            </a:r>
            <a:r>
              <a:rPr lang="zh-CN" altLang="en-US" sz="1600" dirty="0"/>
              <a:t>～ </a:t>
            </a:r>
            <a:r>
              <a:rPr lang="en-US" altLang="zh-CN" sz="1600" dirty="0"/>
              <a:t>23</a:t>
            </a:r>
            <a:r>
              <a:rPr lang="zh-CN" altLang="en-US" sz="1600" dirty="0"/>
              <a:t>：</a:t>
            </a:r>
            <a:r>
              <a:rPr lang="en-US" altLang="zh-CN" sz="1600" dirty="0"/>
              <a:t>00 </a:t>
            </a:r>
            <a:r>
              <a:rPr lang="zh-CN" altLang="en-US" sz="1600" dirty="0"/>
              <a:t>为施工</a:t>
            </a:r>
            <a:r>
              <a:rPr lang="zh-CN" altLang="en-US" sz="1600" dirty="0" smtClean="0"/>
              <a:t>时间</a:t>
            </a:r>
            <a:r>
              <a:rPr lang="zh-CN" altLang="en-US" sz="1600" dirty="0"/>
              <a:t>，其余时间为停止施打休息时间</a:t>
            </a:r>
            <a:r>
              <a:rPr lang="zh-CN" altLang="en-US" sz="1600" dirty="0" smtClean="0"/>
              <a:t>。布置</a:t>
            </a:r>
            <a:r>
              <a:rPr lang="en-US" altLang="zh-CN" sz="1600" dirty="0"/>
              <a:t>8 </a:t>
            </a:r>
            <a:r>
              <a:rPr lang="zh-CN" altLang="en-US" sz="1600" dirty="0"/>
              <a:t>台打桩机械，实际打桩时间为</a:t>
            </a:r>
            <a:r>
              <a:rPr lang="en-US" altLang="zh-CN" sz="1600" dirty="0"/>
              <a:t>45d</a:t>
            </a:r>
            <a:r>
              <a:rPr lang="zh-CN" altLang="en-US" sz="1600" dirty="0"/>
              <a:t>，共</a:t>
            </a:r>
            <a:r>
              <a:rPr lang="en-US" altLang="zh-CN" sz="1600" dirty="0"/>
              <a:t>2 298 </a:t>
            </a:r>
            <a:r>
              <a:rPr lang="zh-CN" altLang="en-US" sz="1600" dirty="0"/>
              <a:t>根桩，安排</a:t>
            </a:r>
            <a:r>
              <a:rPr lang="en-US" altLang="zh-CN" sz="1600" dirty="0"/>
              <a:t>8 </a:t>
            </a:r>
            <a:r>
              <a:rPr lang="zh-CN" altLang="en-US" sz="1600" dirty="0"/>
              <a:t>台桩机，平均每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天完成</a:t>
            </a:r>
            <a:r>
              <a:rPr lang="en-US" altLang="zh-CN" sz="1600" dirty="0"/>
              <a:t>8 </a:t>
            </a:r>
            <a:r>
              <a:rPr lang="zh-CN" altLang="en-US" sz="1600" dirty="0"/>
              <a:t>～ </a:t>
            </a:r>
            <a:r>
              <a:rPr lang="en-US" altLang="zh-CN" sz="1600" dirty="0"/>
              <a:t>9 </a:t>
            </a:r>
            <a:r>
              <a:rPr lang="zh-CN" altLang="en-US" sz="1600" dirty="0"/>
              <a:t>根。满足施工进度要求。</a:t>
            </a:r>
          </a:p>
        </p:txBody>
      </p:sp>
    </p:spTree>
    <p:extLst>
      <p:ext uri="{BB962C8B-B14F-4D97-AF65-F5344CB8AC3E}">
        <p14:creationId xmlns:p14="http://schemas.microsoft.com/office/powerpoint/2010/main" val="112182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63705" y="259533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8788" y="2875002"/>
            <a:ext cx="747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混凝土灌注桩施工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82892" y="0"/>
            <a:ext cx="3026791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2</a:t>
            </a:r>
            <a:endParaRPr lang="zh-CN" altLang="en-US" sz="40000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16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77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知识链接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373873" y="1160060"/>
            <a:ext cx="10385947" cy="1348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混凝土灌注桩是直接在桩位上成孔，然后在孔内安放钢筋笼，再灌注混凝土而成</a:t>
            </a:r>
            <a:r>
              <a:rPr lang="zh-CN" altLang="en-US" sz="1400" dirty="0" smtClean="0"/>
              <a:t>。与</a:t>
            </a:r>
            <a:r>
              <a:rPr lang="zh-CN" altLang="en-US" sz="1400" dirty="0"/>
              <a:t>预制桩相比减少了桩的制作、堆放、吊装、运输等工序，且能适应各种条件的</a:t>
            </a:r>
            <a:r>
              <a:rPr lang="zh-CN" altLang="en-US" sz="1400" dirty="0" smtClean="0"/>
              <a:t>地基土层</a:t>
            </a:r>
            <a:r>
              <a:rPr lang="zh-CN" altLang="en-US" sz="1400" dirty="0"/>
              <a:t>，无须接桩，桩长及直径可根据实际情况变化。但灌注桩成孔工艺复杂，现场</a:t>
            </a:r>
            <a:r>
              <a:rPr lang="zh-CN" altLang="en-US" sz="1400" dirty="0" smtClean="0"/>
              <a:t>施工</a:t>
            </a:r>
            <a:r>
              <a:rPr lang="zh-CN" altLang="en-US" sz="1400" dirty="0"/>
              <a:t>操作的质量直接影响成桩质量，承受荷载之前需要较长的养护期。灌注桩可分为</a:t>
            </a:r>
            <a:r>
              <a:rPr lang="zh-CN" altLang="en-US" sz="1400" dirty="0" smtClean="0"/>
              <a:t>钻孔</a:t>
            </a:r>
            <a:r>
              <a:rPr lang="zh-CN" altLang="en-US" sz="1400" dirty="0"/>
              <a:t>灌注桩、沉管灌注桩、人工挖孔灌注桩和爆扩成孔灌注桩等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439630"/>
              </p:ext>
            </p:extLst>
          </p:nvPr>
        </p:nvGraphicFramePr>
        <p:xfrm>
          <a:off x="518160" y="2502132"/>
          <a:ext cx="10972801" cy="3797368"/>
        </p:xfrm>
        <a:graphic>
          <a:graphicData uri="http://schemas.openxmlformats.org/drawingml/2006/table">
            <a:tbl>
              <a:tblPr/>
              <a:tblGrid>
                <a:gridCol w="1707485">
                  <a:extLst>
                    <a:ext uri="{9D8B030D-6E8A-4147-A177-3AD203B41FA5}">
                      <a16:colId xmlns:a16="http://schemas.microsoft.com/office/drawing/2014/main" val="1828869511"/>
                    </a:ext>
                  </a:extLst>
                </a:gridCol>
                <a:gridCol w="4632658">
                  <a:extLst>
                    <a:ext uri="{9D8B030D-6E8A-4147-A177-3AD203B41FA5}">
                      <a16:colId xmlns:a16="http://schemas.microsoft.com/office/drawing/2014/main" val="2022479377"/>
                    </a:ext>
                  </a:extLst>
                </a:gridCol>
                <a:gridCol w="4632658">
                  <a:extLst>
                    <a:ext uri="{9D8B030D-6E8A-4147-A177-3AD203B41FA5}">
                      <a16:colId xmlns:a16="http://schemas.microsoft.com/office/drawing/2014/main" val="389210370"/>
                    </a:ext>
                  </a:extLst>
                </a:gridCol>
              </a:tblGrid>
              <a:tr h="32019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灌注桩适用范围</a:t>
                      </a:r>
                    </a:p>
                  </a:txBody>
                  <a:tcPr marL="7119" marR="7119" marT="7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580994"/>
                  </a:ext>
                </a:extLst>
              </a:tr>
              <a:tr h="3338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成孔方法及机械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适用范围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522056"/>
                  </a:ext>
                </a:extLst>
              </a:tr>
              <a:tr h="32941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泥浆护壁成孔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冲抓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碎石土、砂土、黏性土及风化岩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黏性土、淤泥质土及砂土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2222111"/>
                  </a:ext>
                </a:extLst>
              </a:tr>
              <a:tr h="3294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冲击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503082"/>
                  </a:ext>
                </a:extLst>
              </a:tr>
              <a:tr h="3294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回转钻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598141"/>
                  </a:ext>
                </a:extLst>
              </a:tr>
              <a:tr h="3338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潜水钻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938532"/>
                  </a:ext>
                </a:extLst>
              </a:tr>
              <a:tr h="33382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干作业成孔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螺旋钻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地下水位以，上的黏性土、砂土及人工填土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80567"/>
                  </a:ext>
                </a:extLst>
              </a:tr>
              <a:tr h="3294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钻孔扩底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地下水位以上的坚硬、硬塑的黏性土及中密以上的砂土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0414503"/>
                  </a:ext>
                </a:extLst>
              </a:tr>
              <a:tr h="3294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机动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人工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洛阳铲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地下水位以上的黏性土、黄土及人工填土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234630"/>
                  </a:ext>
                </a:extLst>
              </a:tr>
              <a:tr h="3294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套管成孔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锤击振动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可塑、软塑、流塑的黏性土，稍密及松散的砂土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505955"/>
                  </a:ext>
                </a:extLst>
              </a:tr>
              <a:tr h="3338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爆扩成孔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地下水位以上的黏性土、黄土、碎石土及风化岩</a:t>
                      </a:r>
                    </a:p>
                  </a:txBody>
                  <a:tcPr marL="7119" marR="7119" marT="7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91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99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42754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一、钻孔灌注桩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228665" y="332856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钻孔灌注桩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3384613" y="2285729"/>
            <a:ext cx="322374" cy="35109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06987" y="189882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（一）干作业成孔灌注桩</a:t>
            </a:r>
          </a:p>
        </p:txBody>
      </p:sp>
      <p:sp>
        <p:nvSpPr>
          <p:cNvPr id="12" name="矩形 11"/>
          <p:cNvSpPr/>
          <p:nvPr/>
        </p:nvSpPr>
        <p:spPr>
          <a:xfrm>
            <a:off x="6588846" y="1112728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准备工作</a:t>
            </a:r>
          </a:p>
        </p:txBody>
      </p:sp>
      <p:sp>
        <p:nvSpPr>
          <p:cNvPr id="13" name="矩形 12"/>
          <p:cNvSpPr/>
          <p:nvPr/>
        </p:nvSpPr>
        <p:spPr>
          <a:xfrm>
            <a:off x="6587244" y="155509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钻孔取土</a:t>
            </a:r>
          </a:p>
        </p:txBody>
      </p:sp>
      <p:sp>
        <p:nvSpPr>
          <p:cNvPr id="14" name="矩形 13"/>
          <p:cNvSpPr/>
          <p:nvPr/>
        </p:nvSpPr>
        <p:spPr>
          <a:xfrm>
            <a:off x="6587244" y="1916736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清孔</a:t>
            </a:r>
          </a:p>
        </p:txBody>
      </p:sp>
      <p:sp>
        <p:nvSpPr>
          <p:cNvPr id="15" name="矩形 14"/>
          <p:cNvSpPr/>
          <p:nvPr/>
        </p:nvSpPr>
        <p:spPr>
          <a:xfrm>
            <a:off x="6587244" y="2286068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吊放钢筋笼</a:t>
            </a:r>
          </a:p>
        </p:txBody>
      </p:sp>
      <p:sp>
        <p:nvSpPr>
          <p:cNvPr id="16" name="矩形 15"/>
          <p:cNvSpPr/>
          <p:nvPr/>
        </p:nvSpPr>
        <p:spPr>
          <a:xfrm>
            <a:off x="6587244" y="2634058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 </a:t>
            </a:r>
            <a:r>
              <a:rPr lang="zh-CN" altLang="en-US" dirty="0"/>
              <a:t>浇筑混凝土</a:t>
            </a:r>
          </a:p>
        </p:txBody>
      </p:sp>
      <p:sp>
        <p:nvSpPr>
          <p:cNvPr id="17" name="矩形 16"/>
          <p:cNvSpPr/>
          <p:nvPr/>
        </p:nvSpPr>
        <p:spPr>
          <a:xfrm>
            <a:off x="3567493" y="378607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（二）湿作业成孔灌注桩</a:t>
            </a:r>
          </a:p>
        </p:txBody>
      </p:sp>
      <p:sp>
        <p:nvSpPr>
          <p:cNvPr id="20" name="矩形 19"/>
          <p:cNvSpPr/>
          <p:nvPr/>
        </p:nvSpPr>
        <p:spPr>
          <a:xfrm>
            <a:off x="6566842" y="2898803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准备工作</a:t>
            </a:r>
          </a:p>
        </p:txBody>
      </p:sp>
      <p:sp>
        <p:nvSpPr>
          <p:cNvPr id="21" name="矩形 20"/>
          <p:cNvSpPr/>
          <p:nvPr/>
        </p:nvSpPr>
        <p:spPr>
          <a:xfrm>
            <a:off x="6565240" y="3189081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泥浆制备</a:t>
            </a:r>
          </a:p>
        </p:txBody>
      </p:sp>
      <p:sp>
        <p:nvSpPr>
          <p:cNvPr id="23" name="矩形 22"/>
          <p:cNvSpPr/>
          <p:nvPr/>
        </p:nvSpPr>
        <p:spPr>
          <a:xfrm>
            <a:off x="6585641" y="3492814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钻孔作业</a:t>
            </a:r>
          </a:p>
        </p:txBody>
      </p:sp>
      <p:sp>
        <p:nvSpPr>
          <p:cNvPr id="25" name="矩形 24"/>
          <p:cNvSpPr/>
          <p:nvPr/>
        </p:nvSpPr>
        <p:spPr>
          <a:xfrm>
            <a:off x="6585640" y="3793097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清孔</a:t>
            </a:r>
          </a:p>
        </p:txBody>
      </p:sp>
      <p:sp>
        <p:nvSpPr>
          <p:cNvPr id="26" name="矩形 25"/>
          <p:cNvSpPr/>
          <p:nvPr/>
        </p:nvSpPr>
        <p:spPr>
          <a:xfrm>
            <a:off x="6585640" y="4110836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 </a:t>
            </a:r>
            <a:r>
              <a:rPr lang="zh-CN" altLang="en-US" dirty="0"/>
              <a:t>吊放钢筋笼</a:t>
            </a:r>
          </a:p>
        </p:txBody>
      </p:sp>
      <p:sp>
        <p:nvSpPr>
          <p:cNvPr id="27" name="矩形 26"/>
          <p:cNvSpPr/>
          <p:nvPr/>
        </p:nvSpPr>
        <p:spPr>
          <a:xfrm>
            <a:off x="6585640" y="4350763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6. </a:t>
            </a:r>
            <a:r>
              <a:rPr lang="zh-CN" altLang="en-US" dirty="0"/>
              <a:t>浇筑混凝土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6479497" y="1245399"/>
            <a:ext cx="107746" cy="15803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6518302" y="3039960"/>
            <a:ext cx="144763" cy="15678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545800" y="5641513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（三）常见质量问题及处理</a:t>
            </a:r>
          </a:p>
        </p:txBody>
      </p:sp>
      <p:sp>
        <p:nvSpPr>
          <p:cNvPr id="31" name="矩形 30"/>
          <p:cNvSpPr/>
          <p:nvPr/>
        </p:nvSpPr>
        <p:spPr>
          <a:xfrm>
            <a:off x="6549793" y="5057568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孔壁坍塌</a:t>
            </a:r>
          </a:p>
        </p:txBody>
      </p:sp>
      <p:sp>
        <p:nvSpPr>
          <p:cNvPr id="32" name="矩形 31"/>
          <p:cNvSpPr/>
          <p:nvPr/>
        </p:nvSpPr>
        <p:spPr>
          <a:xfrm>
            <a:off x="6549793" y="5317161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钻孔偏斜</a:t>
            </a:r>
          </a:p>
        </p:txBody>
      </p:sp>
      <p:sp>
        <p:nvSpPr>
          <p:cNvPr id="33" name="矩形 32"/>
          <p:cNvSpPr/>
          <p:nvPr/>
        </p:nvSpPr>
        <p:spPr>
          <a:xfrm>
            <a:off x="6549793" y="5616339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孔底隔层</a:t>
            </a:r>
          </a:p>
        </p:txBody>
      </p:sp>
      <p:sp>
        <p:nvSpPr>
          <p:cNvPr id="34" name="矩形 33"/>
          <p:cNvSpPr/>
          <p:nvPr/>
        </p:nvSpPr>
        <p:spPr>
          <a:xfrm>
            <a:off x="6549793" y="5915517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夹泥或软弱夹层</a:t>
            </a:r>
          </a:p>
        </p:txBody>
      </p:sp>
      <p:sp>
        <p:nvSpPr>
          <p:cNvPr id="35" name="矩形 34"/>
          <p:cNvSpPr/>
          <p:nvPr/>
        </p:nvSpPr>
        <p:spPr>
          <a:xfrm>
            <a:off x="6549793" y="618891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 </a:t>
            </a:r>
            <a:r>
              <a:rPr lang="zh-CN" altLang="en-US" dirty="0"/>
              <a:t>流砂</a:t>
            </a:r>
          </a:p>
        </p:txBody>
      </p:sp>
      <p:sp>
        <p:nvSpPr>
          <p:cNvPr id="36" name="左大括号 35"/>
          <p:cNvSpPr/>
          <p:nvPr/>
        </p:nvSpPr>
        <p:spPr>
          <a:xfrm>
            <a:off x="6430810" y="5242234"/>
            <a:ext cx="232255" cy="113135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29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43540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二、人工挖孔灌注桩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07782" y="325464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人工挖孔灌注桩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2069869" y="1911927"/>
            <a:ext cx="257695" cy="301726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202870" y="174387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（一）适用范围</a:t>
            </a:r>
          </a:p>
        </p:txBody>
      </p:sp>
      <p:sp>
        <p:nvSpPr>
          <p:cNvPr id="24" name="矩形 23"/>
          <p:cNvSpPr/>
          <p:nvPr/>
        </p:nvSpPr>
        <p:spPr>
          <a:xfrm>
            <a:off x="2146682" y="254429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（二）机具设备</a:t>
            </a:r>
          </a:p>
        </p:txBody>
      </p:sp>
      <p:sp>
        <p:nvSpPr>
          <p:cNvPr id="37" name="矩形 36"/>
          <p:cNvSpPr/>
          <p:nvPr/>
        </p:nvSpPr>
        <p:spPr>
          <a:xfrm>
            <a:off x="2146682" y="322609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（三）构造要求</a:t>
            </a:r>
          </a:p>
        </p:txBody>
      </p:sp>
      <p:sp>
        <p:nvSpPr>
          <p:cNvPr id="38" name="矩形 37"/>
          <p:cNvSpPr/>
          <p:nvPr/>
        </p:nvSpPr>
        <p:spPr>
          <a:xfrm>
            <a:off x="2146681" y="398656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（四）施工程序</a:t>
            </a:r>
          </a:p>
        </p:txBody>
      </p:sp>
      <p:sp>
        <p:nvSpPr>
          <p:cNvPr id="39" name="矩形 38"/>
          <p:cNvSpPr/>
          <p:nvPr/>
        </p:nvSpPr>
        <p:spPr>
          <a:xfrm>
            <a:off x="2146681" y="4787307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（五）常见质量问题及处理</a:t>
            </a:r>
          </a:p>
        </p:txBody>
      </p:sp>
      <p:sp>
        <p:nvSpPr>
          <p:cNvPr id="40" name="矩形 39"/>
          <p:cNvSpPr/>
          <p:nvPr/>
        </p:nvSpPr>
        <p:spPr>
          <a:xfrm>
            <a:off x="7730631" y="1315782"/>
            <a:ext cx="1818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施工准备工作</a:t>
            </a:r>
          </a:p>
        </p:txBody>
      </p:sp>
      <p:sp>
        <p:nvSpPr>
          <p:cNvPr id="41" name="矩形 40"/>
          <p:cNvSpPr/>
          <p:nvPr/>
        </p:nvSpPr>
        <p:spPr>
          <a:xfrm>
            <a:off x="7730631" y="1642373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开挖桩孔</a:t>
            </a:r>
          </a:p>
        </p:txBody>
      </p:sp>
      <p:sp>
        <p:nvSpPr>
          <p:cNvPr id="42" name="矩形 41"/>
          <p:cNvSpPr/>
          <p:nvPr/>
        </p:nvSpPr>
        <p:spPr>
          <a:xfrm>
            <a:off x="7729028" y="1907985"/>
            <a:ext cx="1819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支撑护壁模板</a:t>
            </a:r>
          </a:p>
        </p:txBody>
      </p:sp>
      <p:sp>
        <p:nvSpPr>
          <p:cNvPr id="43" name="矩形 42"/>
          <p:cNvSpPr/>
          <p:nvPr/>
        </p:nvSpPr>
        <p:spPr>
          <a:xfrm>
            <a:off x="7729027" y="2173597"/>
            <a:ext cx="1819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支设操作平台</a:t>
            </a:r>
          </a:p>
        </p:txBody>
      </p:sp>
      <p:sp>
        <p:nvSpPr>
          <p:cNvPr id="44" name="矩形 43"/>
          <p:cNvSpPr/>
          <p:nvPr/>
        </p:nvSpPr>
        <p:spPr>
          <a:xfrm>
            <a:off x="7729026" y="2476428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 </a:t>
            </a:r>
            <a:r>
              <a:rPr lang="zh-CN" altLang="en-US" dirty="0"/>
              <a:t>浇筑护壁混凝土</a:t>
            </a:r>
          </a:p>
        </p:txBody>
      </p:sp>
      <p:sp>
        <p:nvSpPr>
          <p:cNvPr id="45" name="矩形 44"/>
          <p:cNvSpPr/>
          <p:nvPr/>
        </p:nvSpPr>
        <p:spPr>
          <a:xfrm>
            <a:off x="7729026" y="2765800"/>
            <a:ext cx="297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6. </a:t>
            </a:r>
            <a:r>
              <a:rPr lang="zh-CN" altLang="en-US" dirty="0"/>
              <a:t>拆除模板继续下一段施工</a:t>
            </a:r>
          </a:p>
        </p:txBody>
      </p:sp>
      <p:sp>
        <p:nvSpPr>
          <p:cNvPr id="46" name="矩形 45"/>
          <p:cNvSpPr/>
          <p:nvPr/>
        </p:nvSpPr>
        <p:spPr>
          <a:xfrm>
            <a:off x="7729026" y="3105565"/>
            <a:ext cx="1563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7. </a:t>
            </a:r>
            <a:r>
              <a:rPr lang="zh-CN" altLang="en-US" dirty="0"/>
              <a:t>安放钢筋笼</a:t>
            </a:r>
          </a:p>
        </p:txBody>
      </p:sp>
      <p:sp>
        <p:nvSpPr>
          <p:cNvPr id="47" name="矩形 46"/>
          <p:cNvSpPr/>
          <p:nvPr/>
        </p:nvSpPr>
        <p:spPr>
          <a:xfrm>
            <a:off x="7761343" y="3419131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8 </a:t>
            </a:r>
            <a:r>
              <a:rPr lang="zh-CN" altLang="en-US" dirty="0"/>
              <a:t>浇筑混凝土</a:t>
            </a:r>
          </a:p>
        </p:txBody>
      </p:sp>
      <p:sp>
        <p:nvSpPr>
          <p:cNvPr id="48" name="左大括号 47"/>
          <p:cNvSpPr/>
          <p:nvPr/>
        </p:nvSpPr>
        <p:spPr>
          <a:xfrm>
            <a:off x="7656022" y="1490958"/>
            <a:ext cx="149629" cy="21738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肘形连接符 49"/>
          <p:cNvCxnSpPr>
            <a:stCxn id="38" idx="3"/>
          </p:cNvCxnSpPr>
          <p:nvPr/>
        </p:nvCxnSpPr>
        <p:spPr>
          <a:xfrm flipV="1">
            <a:off x="3947174" y="2577867"/>
            <a:ext cx="3575844" cy="159336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247597" y="4411301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塌孔</a:t>
            </a:r>
          </a:p>
        </p:txBody>
      </p:sp>
      <p:sp>
        <p:nvSpPr>
          <p:cNvPr id="52" name="矩形 51"/>
          <p:cNvSpPr/>
          <p:nvPr/>
        </p:nvSpPr>
        <p:spPr>
          <a:xfrm>
            <a:off x="5264846" y="475785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井涌</a:t>
            </a:r>
          </a:p>
        </p:txBody>
      </p:sp>
      <p:sp>
        <p:nvSpPr>
          <p:cNvPr id="53" name="矩形 52"/>
          <p:cNvSpPr/>
          <p:nvPr/>
        </p:nvSpPr>
        <p:spPr>
          <a:xfrm>
            <a:off x="5242062" y="5117035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护壁裂缝</a:t>
            </a:r>
          </a:p>
        </p:txBody>
      </p:sp>
      <p:sp>
        <p:nvSpPr>
          <p:cNvPr id="54" name="左大括号 53"/>
          <p:cNvSpPr/>
          <p:nvPr/>
        </p:nvSpPr>
        <p:spPr>
          <a:xfrm>
            <a:off x="5101336" y="4571195"/>
            <a:ext cx="146261" cy="83384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0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43540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三、套管成孔灌注桩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324934" y="345252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套管成孔灌注桩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4992423" y="1908140"/>
            <a:ext cx="266007" cy="34580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8633" y="175905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锤击沉管灌注桩</a:t>
            </a:r>
          </a:p>
        </p:txBody>
      </p:sp>
      <p:sp>
        <p:nvSpPr>
          <p:cNvPr id="12" name="矩形 11"/>
          <p:cNvSpPr/>
          <p:nvPr/>
        </p:nvSpPr>
        <p:spPr>
          <a:xfrm>
            <a:off x="5378633" y="255214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振动沉管灌注桩</a:t>
            </a:r>
          </a:p>
        </p:txBody>
      </p:sp>
      <p:sp>
        <p:nvSpPr>
          <p:cNvPr id="13" name="矩形 12"/>
          <p:cNvSpPr/>
          <p:nvPr/>
        </p:nvSpPr>
        <p:spPr>
          <a:xfrm>
            <a:off x="5339070" y="342057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静压沉管灌注桩</a:t>
            </a:r>
          </a:p>
        </p:txBody>
      </p:sp>
      <p:sp>
        <p:nvSpPr>
          <p:cNvPr id="14" name="矩形 13"/>
          <p:cNvSpPr/>
          <p:nvPr/>
        </p:nvSpPr>
        <p:spPr>
          <a:xfrm>
            <a:off x="5339070" y="4259617"/>
            <a:ext cx="2521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振动</a:t>
            </a:r>
            <a:r>
              <a:rPr lang="zh-CN" altLang="en-US" dirty="0"/>
              <a:t>冲击</a:t>
            </a:r>
            <a:r>
              <a:rPr lang="zh-CN" altLang="en-US" dirty="0" smtClean="0"/>
              <a:t>沉管灌注桩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58430" y="508209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沉管夯扩灌注桩</a:t>
            </a:r>
          </a:p>
        </p:txBody>
      </p:sp>
    </p:spTree>
    <p:extLst>
      <p:ext uri="{BB962C8B-B14F-4D97-AF65-F5344CB8AC3E}">
        <p14:creationId xmlns:p14="http://schemas.microsoft.com/office/powerpoint/2010/main" val="252610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93" y="528087"/>
            <a:ext cx="8097380" cy="4172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8102" y="481544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沉管灌注桩施工</a:t>
            </a:r>
          </a:p>
        </p:txBody>
      </p:sp>
      <p:sp>
        <p:nvSpPr>
          <p:cNvPr id="4" name="矩形 3"/>
          <p:cNvSpPr/>
          <p:nvPr/>
        </p:nvSpPr>
        <p:spPr>
          <a:xfrm>
            <a:off x="2820514" y="5430581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1—</a:t>
            </a:r>
            <a:r>
              <a:rPr lang="zh-CN" altLang="en-US" dirty="0"/>
              <a:t>桩靴；</a:t>
            </a:r>
            <a:r>
              <a:rPr lang="en-US" altLang="zh-CN" dirty="0"/>
              <a:t>2—</a:t>
            </a:r>
            <a:r>
              <a:rPr lang="zh-CN" altLang="en-US" dirty="0"/>
              <a:t>钢管；</a:t>
            </a:r>
            <a:r>
              <a:rPr lang="en-US" altLang="zh-CN" dirty="0"/>
              <a:t>3—</a:t>
            </a:r>
            <a:r>
              <a:rPr lang="zh-CN" altLang="en-US" dirty="0"/>
              <a:t>钢筋笼；</a:t>
            </a:r>
            <a:r>
              <a:rPr lang="en-US" altLang="zh-CN" dirty="0"/>
              <a:t>4—</a:t>
            </a:r>
            <a:r>
              <a:rPr lang="zh-CN" altLang="en-US" dirty="0"/>
              <a:t>混凝土；</a:t>
            </a:r>
            <a:r>
              <a:rPr lang="en-US" altLang="zh-CN" dirty="0"/>
              <a:t>5—</a:t>
            </a:r>
            <a:r>
              <a:rPr lang="zh-CN" altLang="en-US" dirty="0"/>
              <a:t>地面</a:t>
            </a:r>
          </a:p>
        </p:txBody>
      </p:sp>
    </p:spTree>
    <p:extLst>
      <p:ext uri="{BB962C8B-B14F-4D97-AF65-F5344CB8AC3E}">
        <p14:creationId xmlns:p14="http://schemas.microsoft.com/office/powerpoint/2010/main" val="3019881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43540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三、套管成孔灌注桩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2070168" y="330718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锤击沉管灌注桩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725188" y="1828953"/>
            <a:ext cx="290945" cy="336665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4110" y="1644287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桩机就位</a:t>
            </a:r>
          </a:p>
        </p:txBody>
      </p:sp>
      <p:sp>
        <p:nvSpPr>
          <p:cNvPr id="16" name="矩形 15"/>
          <p:cNvSpPr/>
          <p:nvPr/>
        </p:nvSpPr>
        <p:spPr>
          <a:xfrm>
            <a:off x="4204109" y="2831791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沉管</a:t>
            </a:r>
          </a:p>
        </p:txBody>
      </p:sp>
      <p:sp>
        <p:nvSpPr>
          <p:cNvPr id="17" name="矩形 16"/>
          <p:cNvSpPr/>
          <p:nvPr/>
        </p:nvSpPr>
        <p:spPr>
          <a:xfrm>
            <a:off x="4204109" y="3917347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清孔</a:t>
            </a:r>
          </a:p>
        </p:txBody>
      </p:sp>
      <p:sp>
        <p:nvSpPr>
          <p:cNvPr id="20" name="矩形 19"/>
          <p:cNvSpPr/>
          <p:nvPr/>
        </p:nvSpPr>
        <p:spPr>
          <a:xfrm>
            <a:off x="4016133" y="4861559"/>
            <a:ext cx="3666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吊放钢筋笼、浇筑混凝土及拔管</a:t>
            </a:r>
          </a:p>
        </p:txBody>
      </p:sp>
    </p:spTree>
    <p:extLst>
      <p:ext uri="{BB962C8B-B14F-4D97-AF65-F5344CB8AC3E}">
        <p14:creationId xmlns:p14="http://schemas.microsoft.com/office/powerpoint/2010/main" val="143020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43540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三、套管成孔灌注桩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1232198" y="335971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振动</a:t>
            </a:r>
            <a:r>
              <a:rPr lang="zh-CN" altLang="en-US" dirty="0"/>
              <a:t>沉管灌注桩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725188" y="1828953"/>
            <a:ext cx="290945" cy="336665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4110" y="1644287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桩机就位</a:t>
            </a:r>
          </a:p>
        </p:txBody>
      </p:sp>
      <p:sp>
        <p:nvSpPr>
          <p:cNvPr id="16" name="矩形 15"/>
          <p:cNvSpPr/>
          <p:nvPr/>
        </p:nvSpPr>
        <p:spPr>
          <a:xfrm>
            <a:off x="4204109" y="2831791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沉管</a:t>
            </a:r>
          </a:p>
        </p:txBody>
      </p:sp>
      <p:sp>
        <p:nvSpPr>
          <p:cNvPr id="17" name="矩形 16"/>
          <p:cNvSpPr/>
          <p:nvPr/>
        </p:nvSpPr>
        <p:spPr>
          <a:xfrm>
            <a:off x="4204109" y="3917347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浇筑混凝土</a:t>
            </a:r>
          </a:p>
        </p:txBody>
      </p:sp>
      <p:sp>
        <p:nvSpPr>
          <p:cNvPr id="20" name="矩形 19"/>
          <p:cNvSpPr/>
          <p:nvPr/>
        </p:nvSpPr>
        <p:spPr>
          <a:xfrm>
            <a:off x="4016133" y="486155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拔管</a:t>
            </a:r>
          </a:p>
        </p:txBody>
      </p:sp>
    </p:spTree>
    <p:extLst>
      <p:ext uri="{BB962C8B-B14F-4D97-AF65-F5344CB8AC3E}">
        <p14:creationId xmlns:p14="http://schemas.microsoft.com/office/powerpoint/2010/main" val="105800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43540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三、套管成孔灌注桩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1232198" y="335971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常遇问题和处理方法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725188" y="1828953"/>
            <a:ext cx="290945" cy="336665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4110" y="1644287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断桩</a:t>
            </a:r>
          </a:p>
        </p:txBody>
      </p:sp>
      <p:sp>
        <p:nvSpPr>
          <p:cNvPr id="16" name="矩形 15"/>
          <p:cNvSpPr/>
          <p:nvPr/>
        </p:nvSpPr>
        <p:spPr>
          <a:xfrm>
            <a:off x="4204109" y="2831791"/>
            <a:ext cx="1127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缩颈桩</a:t>
            </a:r>
          </a:p>
        </p:txBody>
      </p:sp>
      <p:sp>
        <p:nvSpPr>
          <p:cNvPr id="17" name="矩形 16"/>
          <p:cNvSpPr/>
          <p:nvPr/>
        </p:nvSpPr>
        <p:spPr>
          <a:xfrm>
            <a:off x="4204109" y="3917347"/>
            <a:ext cx="1127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吊脚桩</a:t>
            </a:r>
          </a:p>
        </p:txBody>
      </p:sp>
      <p:sp>
        <p:nvSpPr>
          <p:cNvPr id="20" name="矩形 19"/>
          <p:cNvSpPr/>
          <p:nvPr/>
        </p:nvSpPr>
        <p:spPr>
          <a:xfrm>
            <a:off x="4140823" y="4852542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桩尖进水进泥砂</a:t>
            </a:r>
          </a:p>
        </p:txBody>
      </p:sp>
    </p:spTree>
    <p:extLst>
      <p:ext uri="{BB962C8B-B14F-4D97-AF65-F5344CB8AC3E}">
        <p14:creationId xmlns:p14="http://schemas.microsoft.com/office/powerpoint/2010/main" val="310750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63705" y="259533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8788" y="2875002"/>
            <a:ext cx="747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钢筋混凝土预制桩施工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82892" y="0"/>
            <a:ext cx="3026791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1</a:t>
            </a:r>
            <a:endParaRPr lang="zh-CN" altLang="en-US" sz="40000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0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435407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四、爆扩成孔灌注桩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57538" y="340704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爆扩成孔灌注桩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2116220" y="1862665"/>
            <a:ext cx="266007" cy="34580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5812" y="170589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（一）特点及适用范围</a:t>
            </a:r>
          </a:p>
        </p:txBody>
      </p:sp>
      <p:sp>
        <p:nvSpPr>
          <p:cNvPr id="8" name="矩形 7"/>
          <p:cNvSpPr/>
          <p:nvPr/>
        </p:nvSpPr>
        <p:spPr>
          <a:xfrm>
            <a:off x="2448020" y="32509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（二）施工程序</a:t>
            </a:r>
          </a:p>
        </p:txBody>
      </p:sp>
      <p:sp>
        <p:nvSpPr>
          <p:cNvPr id="16" name="矩形 15"/>
          <p:cNvSpPr/>
          <p:nvPr/>
        </p:nvSpPr>
        <p:spPr>
          <a:xfrm>
            <a:off x="2249223" y="5089455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（三）常遇问题和处理方法</a:t>
            </a:r>
          </a:p>
        </p:txBody>
      </p:sp>
      <p:sp>
        <p:nvSpPr>
          <p:cNvPr id="17" name="矩形 16"/>
          <p:cNvSpPr/>
          <p:nvPr/>
        </p:nvSpPr>
        <p:spPr>
          <a:xfrm>
            <a:off x="5088394" y="15673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爆扩桩适用于地下水位以上的黏性土、黄土、碎</a:t>
            </a:r>
          </a:p>
          <a:p>
            <a:r>
              <a:rPr lang="zh-CN" altLang="en-US" dirty="0"/>
              <a:t>石土及风化岩，在软土及砂土中不易成形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4848802" y="1571105"/>
            <a:ext cx="113896" cy="5902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62698" y="2824608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成孔</a:t>
            </a:r>
          </a:p>
        </p:txBody>
      </p:sp>
      <p:sp>
        <p:nvSpPr>
          <p:cNvPr id="22" name="矩形 21"/>
          <p:cNvSpPr/>
          <p:nvPr/>
        </p:nvSpPr>
        <p:spPr>
          <a:xfrm>
            <a:off x="4962698" y="3193940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爆扩大头</a:t>
            </a:r>
          </a:p>
        </p:txBody>
      </p:sp>
      <p:sp>
        <p:nvSpPr>
          <p:cNvPr id="23" name="矩形 22"/>
          <p:cNvSpPr/>
          <p:nvPr/>
        </p:nvSpPr>
        <p:spPr>
          <a:xfrm>
            <a:off x="4962698" y="3559770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灌注桩身混凝土</a:t>
            </a:r>
          </a:p>
        </p:txBody>
      </p:sp>
      <p:sp>
        <p:nvSpPr>
          <p:cNvPr id="24" name="矩形 23"/>
          <p:cNvSpPr/>
          <p:nvPr/>
        </p:nvSpPr>
        <p:spPr>
          <a:xfrm>
            <a:off x="5641730" y="4629986"/>
            <a:ext cx="1125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回落土</a:t>
            </a:r>
          </a:p>
        </p:txBody>
      </p:sp>
      <p:sp>
        <p:nvSpPr>
          <p:cNvPr id="25" name="矩形 24"/>
          <p:cNvSpPr/>
          <p:nvPr/>
        </p:nvSpPr>
        <p:spPr>
          <a:xfrm>
            <a:off x="5641730" y="4967375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拒爆</a:t>
            </a:r>
          </a:p>
        </p:txBody>
      </p:sp>
      <p:sp>
        <p:nvSpPr>
          <p:cNvPr id="26" name="矩形 25"/>
          <p:cNvSpPr/>
          <p:nvPr/>
        </p:nvSpPr>
        <p:spPr>
          <a:xfrm>
            <a:off x="5641729" y="5263881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拒落</a:t>
            </a:r>
          </a:p>
        </p:txBody>
      </p:sp>
      <p:sp>
        <p:nvSpPr>
          <p:cNvPr id="27" name="矩形 26"/>
          <p:cNvSpPr/>
          <p:nvPr/>
        </p:nvSpPr>
        <p:spPr>
          <a:xfrm>
            <a:off x="5641729" y="560212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偏头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4905750" y="2976160"/>
            <a:ext cx="56948" cy="82866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5410096" y="4814652"/>
            <a:ext cx="231633" cy="10184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46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667041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五、混凝土灌注桩质量检验标准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868056"/>
              </p:ext>
            </p:extLst>
          </p:nvPr>
        </p:nvGraphicFramePr>
        <p:xfrm>
          <a:off x="432179" y="1759059"/>
          <a:ext cx="10972798" cy="3245203"/>
        </p:xfrm>
        <a:graphic>
          <a:graphicData uri="http://schemas.openxmlformats.org/drawingml/2006/table">
            <a:tbl>
              <a:tblPr/>
              <a:tblGrid>
                <a:gridCol w="1793969">
                  <a:extLst>
                    <a:ext uri="{9D8B030D-6E8A-4147-A177-3AD203B41FA5}">
                      <a16:colId xmlns:a16="http://schemas.microsoft.com/office/drawing/2014/main" val="2831579792"/>
                    </a:ext>
                  </a:extLst>
                </a:gridCol>
                <a:gridCol w="1793969">
                  <a:extLst>
                    <a:ext uri="{9D8B030D-6E8A-4147-A177-3AD203B41FA5}">
                      <a16:colId xmlns:a16="http://schemas.microsoft.com/office/drawing/2014/main" val="1134574690"/>
                    </a:ext>
                  </a:extLst>
                </a:gridCol>
                <a:gridCol w="1793969">
                  <a:extLst>
                    <a:ext uri="{9D8B030D-6E8A-4147-A177-3AD203B41FA5}">
                      <a16:colId xmlns:a16="http://schemas.microsoft.com/office/drawing/2014/main" val="3047536742"/>
                    </a:ext>
                  </a:extLst>
                </a:gridCol>
                <a:gridCol w="1793969">
                  <a:extLst>
                    <a:ext uri="{9D8B030D-6E8A-4147-A177-3AD203B41FA5}">
                      <a16:colId xmlns:a16="http://schemas.microsoft.com/office/drawing/2014/main" val="2967816439"/>
                    </a:ext>
                  </a:extLst>
                </a:gridCol>
                <a:gridCol w="1793969">
                  <a:extLst>
                    <a:ext uri="{9D8B030D-6E8A-4147-A177-3AD203B41FA5}">
                      <a16:colId xmlns:a16="http://schemas.microsoft.com/office/drawing/2014/main" val="2181448889"/>
                    </a:ext>
                  </a:extLst>
                </a:gridCol>
                <a:gridCol w="1784577">
                  <a:extLst>
                    <a:ext uri="{9D8B030D-6E8A-4147-A177-3AD203B41FA5}">
                      <a16:colId xmlns:a16="http://schemas.microsoft.com/office/drawing/2014/main" val="876618665"/>
                    </a:ext>
                  </a:extLst>
                </a:gridCol>
                <a:gridCol w="218376">
                  <a:extLst>
                    <a:ext uri="{9D8B030D-6E8A-4147-A177-3AD203B41FA5}">
                      <a16:colId xmlns:a16="http://schemas.microsoft.com/office/drawing/2014/main" val="1180504309"/>
                    </a:ext>
                  </a:extLst>
                </a:gridCol>
              </a:tblGrid>
              <a:tr h="30472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混凝土灌注桩钢筋 笼质量检验标准</a:t>
                      </a:r>
                    </a:p>
                  </a:txBody>
                  <a:tcPr marL="7058" marR="7058" marT="7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461668"/>
                  </a:ext>
                </a:extLst>
              </a:tr>
              <a:tr h="3546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检查项目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允许偏差或允许值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检查方法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578105"/>
                  </a:ext>
                </a:extLst>
              </a:tr>
              <a:tr h="3661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单位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数值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098017"/>
                  </a:ext>
                </a:extLst>
              </a:tr>
              <a:tr h="4450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主控项目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主筋间距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598794"/>
                  </a:ext>
                </a:extLst>
              </a:tr>
              <a:tr h="45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长度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659146"/>
                  </a:ext>
                </a:extLst>
              </a:tr>
              <a:tr h="43935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一般项目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钢筋材质检验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设计要求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抽样送检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872358"/>
                  </a:ext>
                </a:extLst>
              </a:tr>
              <a:tr h="4450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箍筋间距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724336"/>
                  </a:ext>
                </a:extLst>
              </a:tr>
              <a:tr h="4393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直径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用钢尺量</a:t>
                      </a:r>
                    </a:p>
                  </a:txBody>
                  <a:tcPr marL="7058" marR="7058" marT="7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058" marR="7058" marT="70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569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55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667041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五、混凝土灌注桩质量检验标准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865331"/>
              </p:ext>
            </p:extLst>
          </p:nvPr>
        </p:nvGraphicFramePr>
        <p:xfrm>
          <a:off x="693843" y="1312460"/>
          <a:ext cx="10478077" cy="5161699"/>
        </p:xfrm>
        <a:graphic>
          <a:graphicData uri="http://schemas.openxmlformats.org/drawingml/2006/table">
            <a:tbl>
              <a:tblPr/>
              <a:tblGrid>
                <a:gridCol w="744101">
                  <a:extLst>
                    <a:ext uri="{9D8B030D-6E8A-4147-A177-3AD203B41FA5}">
                      <a16:colId xmlns:a16="http://schemas.microsoft.com/office/drawing/2014/main" val="1203091870"/>
                    </a:ext>
                  </a:extLst>
                </a:gridCol>
                <a:gridCol w="1283305">
                  <a:extLst>
                    <a:ext uri="{9D8B030D-6E8A-4147-A177-3AD203B41FA5}">
                      <a16:colId xmlns:a16="http://schemas.microsoft.com/office/drawing/2014/main" val="3879856843"/>
                    </a:ext>
                  </a:extLst>
                </a:gridCol>
                <a:gridCol w="1283305">
                  <a:extLst>
                    <a:ext uri="{9D8B030D-6E8A-4147-A177-3AD203B41FA5}">
                      <a16:colId xmlns:a16="http://schemas.microsoft.com/office/drawing/2014/main" val="3503747747"/>
                    </a:ext>
                  </a:extLst>
                </a:gridCol>
                <a:gridCol w="2388673">
                  <a:extLst>
                    <a:ext uri="{9D8B030D-6E8A-4147-A177-3AD203B41FA5}">
                      <a16:colId xmlns:a16="http://schemas.microsoft.com/office/drawing/2014/main" val="3614055860"/>
                    </a:ext>
                  </a:extLst>
                </a:gridCol>
                <a:gridCol w="2388673">
                  <a:extLst>
                    <a:ext uri="{9D8B030D-6E8A-4147-A177-3AD203B41FA5}">
                      <a16:colId xmlns:a16="http://schemas.microsoft.com/office/drawing/2014/main" val="1472451162"/>
                    </a:ext>
                  </a:extLst>
                </a:gridCol>
                <a:gridCol w="2390020">
                  <a:extLst>
                    <a:ext uri="{9D8B030D-6E8A-4147-A177-3AD203B41FA5}">
                      <a16:colId xmlns:a16="http://schemas.microsoft.com/office/drawing/2014/main" val="3567862792"/>
                    </a:ext>
                  </a:extLst>
                </a:gridCol>
              </a:tblGrid>
              <a:tr h="27716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混凝土灌注桩质量检验标准</a:t>
                      </a:r>
                    </a:p>
                  </a:txBody>
                  <a:tcPr marL="7331" marR="7331" marT="7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542861"/>
                  </a:ext>
                </a:extLst>
              </a:tr>
              <a:tr h="1740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|</a:t>
                      </a:r>
                      <a:b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号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检查项目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允许偏差或允许值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检查方法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70857"/>
                  </a:ext>
                </a:extLst>
              </a:tr>
              <a:tr h="174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单位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数值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537729"/>
                  </a:ext>
                </a:extLst>
              </a:tr>
              <a:tr h="34145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桩位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基坑开挖前量护筒，开挖后量桩中心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206908"/>
                  </a:ext>
                </a:extLst>
              </a:tr>
              <a:tr h="8435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孔深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+ 300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只深不浅，用重锤测，或测钻杆、套管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长度，嵌岩桩应确保进入设计要求的嵌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岩深度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6244"/>
                  </a:ext>
                </a:extLst>
              </a:tr>
              <a:tr h="508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桩体质量检验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按基桩检测技术规范，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如岩芯取样，大直径嵌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岩桩应钻至桩尖下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50cm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926821"/>
                  </a:ext>
                </a:extLst>
              </a:tr>
              <a:tr h="2161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混凝土强度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设计要求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试块报告或钻芯取样送检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836404"/>
                  </a:ext>
                </a:extLst>
              </a:tr>
              <a:tr h="2133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承载力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按基桩检测技术规范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574563"/>
                  </a:ext>
                </a:extLst>
              </a:tr>
              <a:tr h="50882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般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垂直度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见表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6-2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测套管或钻杆，或用超声波探测。在施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工时吊垂球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734869"/>
                  </a:ext>
                </a:extLst>
              </a:tr>
              <a:tr h="508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桩径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见表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6-2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井径仪或超声波检测，在施工时用尺量，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人工挖孔桩不包括内衬厚度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051960"/>
                  </a:ext>
                </a:extLst>
              </a:tr>
              <a:tr h="508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泥浆比重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黏土或砂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性土中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g/m</a:t>
                      </a:r>
                      <a:r>
                        <a:rPr lang="en-US" sz="12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1.15~ 1.20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用比重计测，清孔后在距孔底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50cm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处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取样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834742"/>
                  </a:ext>
                </a:extLst>
              </a:tr>
              <a:tr h="508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泥浆面标高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高于地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b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下水位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 ~ 1.0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目测</a:t>
                      </a:r>
                    </a:p>
                  </a:txBody>
                  <a:tcPr marL="7331" marR="7331" marT="7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754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65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83391" y="268677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755" y="3048329"/>
            <a:ext cx="74721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</a:rPr>
              <a:t>          任务</a:t>
            </a:r>
            <a:r>
              <a:rPr lang="zh-CN" altLang="en-US" sz="6600" dirty="0">
                <a:solidFill>
                  <a:schemeClr val="bg1"/>
                </a:solidFill>
              </a:rPr>
              <a:t>书</a:t>
            </a:r>
            <a:endParaRPr lang="zh-CN" altLang="zh-CN" sz="6600" kern="1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73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0261" y="1673499"/>
            <a:ext cx="18229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1. </a:t>
            </a:r>
            <a:r>
              <a:rPr lang="zh-CN" altLang="en-US" sz="1600" dirty="0">
                <a:solidFill>
                  <a:srgbClr val="0070C0"/>
                </a:solidFill>
              </a:rPr>
              <a:t>建筑、设计概况</a:t>
            </a:r>
          </a:p>
        </p:txBody>
      </p:sp>
      <p:sp>
        <p:nvSpPr>
          <p:cNvPr id="11" name="矩形 10"/>
          <p:cNvSpPr/>
          <p:nvPr/>
        </p:nvSpPr>
        <p:spPr>
          <a:xfrm>
            <a:off x="1210261" y="2049604"/>
            <a:ext cx="103859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本工程占地面积</a:t>
            </a:r>
            <a:r>
              <a:rPr lang="en-US" altLang="zh-CN" sz="1600" dirty="0"/>
              <a:t>7 040.6m 2 </a:t>
            </a:r>
            <a:r>
              <a:rPr lang="zh-CN" altLang="en-US" sz="1600" dirty="0"/>
              <a:t>，建筑面积</a:t>
            </a:r>
            <a:r>
              <a:rPr lang="en-US" altLang="zh-CN" sz="1600" dirty="0"/>
              <a:t>58 136.0m 2 </a:t>
            </a:r>
            <a:r>
              <a:rPr lang="zh-CN" altLang="en-US" sz="1600" dirty="0"/>
              <a:t>，地下建筑面积</a:t>
            </a:r>
            <a:r>
              <a:rPr lang="en-US" altLang="zh-CN" sz="1600" dirty="0"/>
              <a:t>9 708.2m 2 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基坑面积</a:t>
            </a:r>
            <a:r>
              <a:rPr lang="zh-CN" altLang="en-US" sz="1600" dirty="0"/>
              <a:t>约</a:t>
            </a:r>
            <a:r>
              <a:rPr lang="en-US" altLang="zh-CN" sz="1600" dirty="0"/>
              <a:t>4 730m 2 </a:t>
            </a:r>
            <a:r>
              <a:rPr lang="zh-CN" altLang="en-US" sz="1600" dirty="0" smtClean="0"/>
              <a:t>。</a:t>
            </a:r>
            <a:r>
              <a:rPr lang="en-US" altLang="zh-CN" sz="1600" dirty="0" smtClean="0"/>
              <a:t>1 </a:t>
            </a:r>
            <a:r>
              <a:rPr lang="zh-CN" altLang="en-US" sz="1600" dirty="0"/>
              <a:t>号、</a:t>
            </a:r>
            <a:r>
              <a:rPr lang="en-US" altLang="zh-CN" sz="1600" dirty="0"/>
              <a:t>2 </a:t>
            </a:r>
            <a:r>
              <a:rPr lang="zh-CN" altLang="en-US" sz="1600" dirty="0"/>
              <a:t>号主楼均为地上</a:t>
            </a:r>
            <a:r>
              <a:rPr lang="en-US" altLang="zh-CN" sz="1600" dirty="0"/>
              <a:t>28 </a:t>
            </a:r>
            <a:r>
              <a:rPr lang="zh-CN" altLang="en-US" sz="1600" dirty="0"/>
              <a:t>层，标准层层高</a:t>
            </a:r>
            <a:r>
              <a:rPr lang="en-US" altLang="zh-CN" sz="1600" dirty="0"/>
              <a:t>3m</a:t>
            </a:r>
            <a:r>
              <a:rPr lang="zh-CN" altLang="en-US" sz="1600" dirty="0"/>
              <a:t>，地下两层；裙房为地上三层</a:t>
            </a:r>
            <a:r>
              <a:rPr lang="zh-CN" altLang="en-US" sz="1600" dirty="0" smtClean="0"/>
              <a:t>地下两</a:t>
            </a:r>
            <a:r>
              <a:rPr lang="zh-CN" altLang="en-US" sz="1600" dirty="0"/>
              <a:t>层。底板底面标高主楼为</a:t>
            </a:r>
            <a:r>
              <a:rPr lang="en-US" altLang="zh-CN" sz="1600" dirty="0"/>
              <a:t>- 9.85m</a:t>
            </a:r>
            <a:r>
              <a:rPr lang="zh-CN" altLang="en-US" sz="1600" dirty="0"/>
              <a:t>，裙房为</a:t>
            </a:r>
            <a:r>
              <a:rPr lang="en-US" altLang="zh-CN" sz="1600" dirty="0"/>
              <a:t>- 8.95m</a:t>
            </a:r>
            <a:r>
              <a:rPr lang="zh-CN" altLang="en-US" sz="1600" dirty="0"/>
              <a:t>。整个地下室连成一体，结构</a:t>
            </a:r>
            <a:r>
              <a:rPr lang="zh-CN" altLang="en-US" sz="1600" dirty="0" smtClean="0"/>
              <a:t>为钢筋混凝土</a:t>
            </a:r>
            <a:r>
              <a:rPr lang="zh-CN" altLang="en-US" sz="1600" dirty="0"/>
              <a:t>框架</a:t>
            </a:r>
            <a:r>
              <a:rPr lang="en-US" altLang="zh-CN" sz="1600" dirty="0"/>
              <a:t>——</a:t>
            </a:r>
            <a:r>
              <a:rPr lang="zh-CN" altLang="en-US" sz="1600" dirty="0"/>
              <a:t>筒结构，采用桩筏基础。本工程室内设计标高</a:t>
            </a:r>
            <a:r>
              <a:rPr lang="en-US" altLang="zh-CN" sz="1600" dirty="0"/>
              <a:t>±0.000 </a:t>
            </a:r>
            <a:r>
              <a:rPr lang="zh-CN" altLang="en-US" sz="1600" dirty="0"/>
              <a:t>相当于</a:t>
            </a:r>
            <a:r>
              <a:rPr lang="zh-CN" altLang="en-US" sz="1600" dirty="0" smtClean="0"/>
              <a:t>绝对标高</a:t>
            </a:r>
            <a:r>
              <a:rPr lang="en-US" altLang="zh-CN" sz="1600" dirty="0"/>
              <a:t>+ 3.800m</a:t>
            </a:r>
            <a:r>
              <a:rPr lang="zh-CN" altLang="en-US" sz="1600" dirty="0"/>
              <a:t>，自然地面设计标高为</a:t>
            </a:r>
            <a:r>
              <a:rPr lang="en-US" altLang="zh-CN" sz="1600" dirty="0"/>
              <a:t>0.600m</a:t>
            </a:r>
            <a:r>
              <a:rPr lang="zh-CN" altLang="en-US" sz="1600" dirty="0" smtClean="0"/>
              <a:t>。本</a:t>
            </a:r>
            <a:r>
              <a:rPr lang="zh-CN" altLang="en-US" sz="1600" dirty="0"/>
              <a:t>工程桩基采用钻孔灌注桩，共计</a:t>
            </a:r>
            <a:r>
              <a:rPr lang="en-US" altLang="zh-CN" sz="1600" dirty="0"/>
              <a:t>432 </a:t>
            </a:r>
            <a:r>
              <a:rPr lang="zh-CN" altLang="en-US" sz="1600" dirty="0"/>
              <a:t>根，其中试桩</a:t>
            </a:r>
            <a:r>
              <a:rPr lang="en-US" altLang="zh-CN" sz="1600" dirty="0"/>
              <a:t>9 </a:t>
            </a:r>
            <a:r>
              <a:rPr lang="zh-CN" altLang="en-US" sz="1600" dirty="0"/>
              <a:t>根，锚桩</a:t>
            </a:r>
            <a:r>
              <a:rPr lang="en-US" altLang="zh-CN" sz="1600" dirty="0"/>
              <a:t>24 </a:t>
            </a:r>
            <a:r>
              <a:rPr lang="zh-CN" altLang="en-US" sz="1600" dirty="0"/>
              <a:t>根</a:t>
            </a:r>
            <a:r>
              <a:rPr lang="zh-CN" altLang="en-US" sz="1600" dirty="0" smtClean="0"/>
              <a:t>。在</a:t>
            </a:r>
            <a:r>
              <a:rPr lang="en-US" altLang="zh-CN" sz="1600" dirty="0"/>
              <a:t>× × </a:t>
            </a:r>
            <a:r>
              <a:rPr lang="zh-CN" altLang="en-US" sz="1600" dirty="0"/>
              <a:t>北路北侧有钻孔灌注隔离桩共计</a:t>
            </a:r>
            <a:r>
              <a:rPr lang="en-US" altLang="zh-CN" sz="1600" dirty="0"/>
              <a:t>18 </a:t>
            </a:r>
            <a:r>
              <a:rPr lang="zh-CN" altLang="en-US" sz="1600" dirty="0"/>
              <a:t>根，直径</a:t>
            </a:r>
            <a:r>
              <a:rPr lang="en-US" altLang="zh-CN" sz="1600" dirty="0"/>
              <a:t>800mm</a:t>
            </a:r>
            <a:r>
              <a:rPr lang="zh-CN" altLang="en-US" sz="1600" dirty="0"/>
              <a:t>，详见表</a:t>
            </a:r>
          </a:p>
        </p:txBody>
      </p:sp>
    </p:spTree>
    <p:extLst>
      <p:ext uri="{BB962C8B-B14F-4D97-AF65-F5344CB8AC3E}">
        <p14:creationId xmlns:p14="http://schemas.microsoft.com/office/powerpoint/2010/main" val="253679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184" y="513570"/>
            <a:ext cx="77628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0853" y="614547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桩型详表</a:t>
            </a:r>
          </a:p>
        </p:txBody>
      </p:sp>
    </p:spTree>
    <p:extLst>
      <p:ext uri="{BB962C8B-B14F-4D97-AF65-F5344CB8AC3E}">
        <p14:creationId xmlns:p14="http://schemas.microsoft.com/office/powerpoint/2010/main" val="1622827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207819" y="1174531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6509" y="1686730"/>
            <a:ext cx="1617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2. </a:t>
            </a:r>
            <a:r>
              <a:rPr lang="zh-CN" altLang="en-US" sz="1600" dirty="0">
                <a:solidFill>
                  <a:srgbClr val="0070C0"/>
                </a:solidFill>
              </a:rPr>
              <a:t>工程地质概况</a:t>
            </a:r>
          </a:p>
        </p:txBody>
      </p:sp>
      <p:sp>
        <p:nvSpPr>
          <p:cNvPr id="12" name="矩形 11"/>
          <p:cNvSpPr/>
          <p:nvPr/>
        </p:nvSpPr>
        <p:spPr>
          <a:xfrm>
            <a:off x="207819" y="2002538"/>
            <a:ext cx="11804072" cy="4579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</a:t>
            </a:r>
            <a:r>
              <a:rPr lang="en-US" altLang="zh-CN" sz="1400" dirty="0"/>
              <a:t>× × </a:t>
            </a:r>
            <a:r>
              <a:rPr lang="zh-CN" altLang="en-US" sz="1400" dirty="0"/>
              <a:t>市岩土地质研究院有限公司提供的</a:t>
            </a:r>
            <a:r>
              <a:rPr lang="en-US" altLang="zh-CN" sz="1400" dirty="0"/>
              <a:t>《× × </a:t>
            </a:r>
            <a:r>
              <a:rPr lang="zh-CN" altLang="en-US" sz="1400" dirty="0"/>
              <a:t>工程岩土工程勘察报告</a:t>
            </a:r>
            <a:r>
              <a:rPr lang="en-US" altLang="zh-CN" sz="1400" dirty="0"/>
              <a:t>》</a:t>
            </a:r>
            <a:r>
              <a:rPr lang="zh-CN" altLang="en-US" sz="1400" dirty="0"/>
              <a:t>详</a:t>
            </a:r>
            <a:r>
              <a:rPr lang="zh-CN" altLang="en-US" sz="1400" dirty="0" smtClean="0"/>
              <a:t>勘和</a:t>
            </a:r>
            <a:r>
              <a:rPr lang="zh-CN" altLang="en-US" sz="1400" dirty="0"/>
              <a:t>补勘资料，本场地的地质条件如下：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1</a:t>
            </a:r>
            <a:r>
              <a:rPr lang="zh-CN" altLang="en-US" sz="1400" dirty="0"/>
              <a:t>）地形地貌。</a:t>
            </a:r>
            <a:r>
              <a:rPr lang="en-US" altLang="zh-CN" sz="1400" dirty="0"/>
              <a:t>× × </a:t>
            </a:r>
            <a:r>
              <a:rPr lang="zh-CN" altLang="en-US" sz="1400" dirty="0"/>
              <a:t>位于冲积淤泥平面。拟建场地位于本市</a:t>
            </a:r>
            <a:r>
              <a:rPr lang="en-US" altLang="zh-CN" sz="1400" dirty="0"/>
              <a:t>× × </a:t>
            </a:r>
            <a:r>
              <a:rPr lang="zh-CN" altLang="en-US" sz="1400" dirty="0"/>
              <a:t>区商业繁华地带</a:t>
            </a:r>
            <a:r>
              <a:rPr lang="zh-CN" altLang="en-US" sz="1400" dirty="0" smtClean="0"/>
              <a:t>，地貌</a:t>
            </a:r>
            <a:r>
              <a:rPr lang="zh-CN" altLang="en-US" sz="1400" dirty="0"/>
              <a:t>形态为滨海平原地貌，地势较平坦，地面标高在</a:t>
            </a:r>
            <a:r>
              <a:rPr lang="en-US" altLang="zh-CN" sz="1400" dirty="0"/>
              <a:t>2.74 </a:t>
            </a:r>
            <a:r>
              <a:rPr lang="zh-CN" altLang="en-US" sz="1400" dirty="0"/>
              <a:t>～ </a:t>
            </a:r>
            <a:r>
              <a:rPr lang="en-US" altLang="zh-CN" sz="1400" dirty="0"/>
              <a:t>3.35m </a:t>
            </a:r>
            <a:r>
              <a:rPr lang="zh-CN" altLang="en-US" sz="1400" dirty="0"/>
              <a:t>之间。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2</a:t>
            </a:r>
            <a:r>
              <a:rPr lang="zh-CN" altLang="en-US" sz="1400" dirty="0"/>
              <a:t>）基地土的构成及特征。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①填土，层厚</a:t>
            </a:r>
            <a:r>
              <a:rPr lang="en-US" altLang="zh-CN" sz="1400" dirty="0"/>
              <a:t>1.2 </a:t>
            </a:r>
            <a:r>
              <a:rPr lang="zh-CN" altLang="en-US" sz="1400" dirty="0"/>
              <a:t>～ </a:t>
            </a:r>
            <a:r>
              <a:rPr lang="en-US" altLang="zh-CN" sz="1400" dirty="0"/>
              <a:t>2.00m</a:t>
            </a:r>
            <a:r>
              <a:rPr lang="zh-CN" altLang="en-US" sz="1400" dirty="0"/>
              <a:t>，层底标高</a:t>
            </a:r>
            <a:r>
              <a:rPr lang="en-US" altLang="zh-CN" sz="1400" dirty="0"/>
              <a:t>1.95 </a:t>
            </a:r>
            <a:r>
              <a:rPr lang="zh-CN" altLang="en-US" sz="1400" dirty="0"/>
              <a:t>～ </a:t>
            </a:r>
            <a:r>
              <a:rPr lang="en-US" altLang="zh-CN" sz="1400" dirty="0"/>
              <a:t>10.5m</a:t>
            </a:r>
            <a:r>
              <a:rPr lang="zh-CN" altLang="en-US" sz="1400" dirty="0"/>
              <a:t>，灰黄色，上部</a:t>
            </a:r>
            <a:r>
              <a:rPr lang="en-US" altLang="zh-CN" sz="1400" dirty="0"/>
              <a:t>1.0 </a:t>
            </a:r>
            <a:r>
              <a:rPr lang="zh-CN" altLang="en-US" sz="1400" dirty="0"/>
              <a:t>～ </a:t>
            </a:r>
            <a:r>
              <a:rPr lang="en-US" altLang="zh-CN" sz="1400" dirty="0"/>
              <a:t>1.5m </a:t>
            </a:r>
            <a:r>
              <a:rPr lang="zh-CN" altLang="en-US" sz="1400" dirty="0" smtClean="0"/>
              <a:t>为杂</a:t>
            </a:r>
            <a:r>
              <a:rPr lang="zh-CN" altLang="en-US" sz="1400" dirty="0"/>
              <a:t>填土，由碎石、砖块等组成，下部为灰色黏性土。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②灰黄色粉质黏土，层厚</a:t>
            </a:r>
            <a:r>
              <a:rPr lang="en-US" altLang="zh-CN" sz="1400" dirty="0"/>
              <a:t>1.5 </a:t>
            </a:r>
            <a:r>
              <a:rPr lang="zh-CN" altLang="en-US" sz="1400" dirty="0"/>
              <a:t>～ </a:t>
            </a:r>
            <a:r>
              <a:rPr lang="en-US" altLang="zh-CN" sz="1400" dirty="0"/>
              <a:t>2.3m</a:t>
            </a:r>
            <a:r>
              <a:rPr lang="zh-CN" altLang="en-US" sz="1400" dirty="0"/>
              <a:t>，层底标高</a:t>
            </a:r>
            <a:r>
              <a:rPr lang="en-US" altLang="zh-CN" sz="1400" dirty="0"/>
              <a:t>- 0.15 </a:t>
            </a:r>
            <a:r>
              <a:rPr lang="zh-CN" altLang="en-US" sz="1400" dirty="0"/>
              <a:t>～ </a:t>
            </a:r>
            <a:r>
              <a:rPr lang="en-US" altLang="zh-CN" sz="1400" dirty="0"/>
              <a:t>0.53m</a:t>
            </a:r>
            <a:r>
              <a:rPr lang="zh-CN" altLang="en-US" sz="1400" dirty="0"/>
              <a:t>，灰黄色，饱和</a:t>
            </a:r>
            <a:r>
              <a:rPr lang="zh-CN" altLang="en-US" sz="1400" dirty="0" smtClean="0"/>
              <a:t>、松散</a:t>
            </a:r>
            <a:r>
              <a:rPr lang="zh-CN" altLang="en-US" sz="1400" dirty="0"/>
              <a:t>、中压缩性，夹薄层黏性土，土质不均。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③灰色砂质粉土，层厚</a:t>
            </a:r>
            <a:r>
              <a:rPr lang="en-US" altLang="zh-CN" sz="1400" dirty="0"/>
              <a:t>4.40 </a:t>
            </a:r>
            <a:r>
              <a:rPr lang="zh-CN" altLang="en-US" sz="1400" dirty="0"/>
              <a:t>～ </a:t>
            </a:r>
            <a:r>
              <a:rPr lang="en-US" altLang="zh-CN" sz="1400" dirty="0"/>
              <a:t>6.80m</a:t>
            </a:r>
            <a:r>
              <a:rPr lang="zh-CN" altLang="en-US" sz="1400" dirty="0"/>
              <a:t>，层底标高</a:t>
            </a:r>
            <a:r>
              <a:rPr lang="en-US" altLang="zh-CN" sz="1400" dirty="0"/>
              <a:t>- 10.24 </a:t>
            </a:r>
            <a:r>
              <a:rPr lang="zh-CN" altLang="en-US" sz="1400" dirty="0"/>
              <a:t>～ </a:t>
            </a:r>
            <a:r>
              <a:rPr lang="en-US" altLang="zh-CN" sz="1400" dirty="0"/>
              <a:t>- 7.16m</a:t>
            </a:r>
            <a:r>
              <a:rPr lang="zh-CN" altLang="en-US" sz="1400" dirty="0"/>
              <a:t>，灰色、饱和、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松散、中压缩性，夹薄层黏性土，土质好。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④灰色粉砂，层厚</a:t>
            </a:r>
            <a:r>
              <a:rPr lang="en-US" altLang="zh-CN" sz="1400" dirty="0"/>
              <a:t>3.50 </a:t>
            </a:r>
            <a:r>
              <a:rPr lang="zh-CN" altLang="en-US" sz="1400" dirty="0"/>
              <a:t>～ </a:t>
            </a:r>
            <a:r>
              <a:rPr lang="en-US" altLang="zh-CN" sz="1400" dirty="0"/>
              <a:t>5.90m</a:t>
            </a:r>
            <a:r>
              <a:rPr lang="zh-CN" altLang="en-US" sz="1400" dirty="0"/>
              <a:t>，层底标高</a:t>
            </a:r>
            <a:r>
              <a:rPr lang="en-US" altLang="zh-CN" sz="1400" dirty="0"/>
              <a:t>- 10.24 </a:t>
            </a:r>
            <a:r>
              <a:rPr lang="zh-CN" altLang="en-US" sz="1400" dirty="0"/>
              <a:t>～ </a:t>
            </a:r>
            <a:r>
              <a:rPr lang="en-US" altLang="zh-CN" sz="1400" dirty="0"/>
              <a:t>- 11.85m</a:t>
            </a:r>
            <a:r>
              <a:rPr lang="zh-CN" altLang="en-US" sz="1400" dirty="0"/>
              <a:t>，灰色、饱和、</a:t>
            </a:r>
            <a:r>
              <a:rPr lang="zh-CN" altLang="en-US" sz="1400" dirty="0" smtClean="0"/>
              <a:t>松散</a:t>
            </a:r>
            <a:r>
              <a:rPr lang="zh-CN" altLang="en-US" sz="1400" dirty="0"/>
              <a:t>、中压缩性，土质较均匀，土质好。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⑤灰色淤泥质黏土，层厚</a:t>
            </a:r>
            <a:r>
              <a:rPr lang="en-US" altLang="zh-CN" sz="1400" dirty="0"/>
              <a:t>3.20 </a:t>
            </a:r>
            <a:r>
              <a:rPr lang="zh-CN" altLang="en-US" sz="1400" dirty="0"/>
              <a:t>～ </a:t>
            </a:r>
            <a:r>
              <a:rPr lang="en-US" altLang="zh-CN" sz="1400" dirty="0"/>
              <a:t>4.70m</a:t>
            </a:r>
            <a:r>
              <a:rPr lang="zh-CN" altLang="en-US" sz="1400" dirty="0"/>
              <a:t>，层底标高</a:t>
            </a:r>
            <a:r>
              <a:rPr lang="en-US" altLang="zh-CN" sz="1400" dirty="0"/>
              <a:t>- 13.84 </a:t>
            </a:r>
            <a:r>
              <a:rPr lang="zh-CN" altLang="en-US" sz="1400" dirty="0"/>
              <a:t>～ </a:t>
            </a:r>
            <a:r>
              <a:rPr lang="en-US" altLang="zh-CN" sz="1400" dirty="0"/>
              <a:t>- 15.26m</a:t>
            </a:r>
            <a:r>
              <a:rPr lang="zh-CN" altLang="en-US" sz="1400" dirty="0"/>
              <a:t>，灰色、</a:t>
            </a:r>
            <a:r>
              <a:rPr lang="zh-CN" altLang="en-US" sz="1400" dirty="0" smtClean="0"/>
              <a:t>饱和</a:t>
            </a:r>
            <a:r>
              <a:rPr lang="zh-CN" altLang="en-US" sz="1400" dirty="0"/>
              <a:t>、松散、高压缩性，夹少量薄层及团块状</a:t>
            </a:r>
            <a:r>
              <a:rPr lang="zh-CN" altLang="en-US" sz="1400" dirty="0" smtClean="0"/>
              <a:t>粉土土质</a:t>
            </a:r>
            <a:r>
              <a:rPr lang="zh-CN" altLang="en-US" sz="1400" dirty="0"/>
              <a:t>软弱。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⑥灰色黏土，层厚</a:t>
            </a:r>
            <a:r>
              <a:rPr lang="en-US" altLang="zh-CN" sz="1400" dirty="0"/>
              <a:t>3.70 </a:t>
            </a:r>
            <a:r>
              <a:rPr lang="zh-CN" altLang="en-US" sz="1400" dirty="0"/>
              <a:t>～ </a:t>
            </a:r>
            <a:r>
              <a:rPr lang="en-US" altLang="zh-CN" sz="1400" dirty="0"/>
              <a:t>4.70m</a:t>
            </a:r>
            <a:r>
              <a:rPr lang="zh-CN" altLang="en-US" sz="1400" dirty="0"/>
              <a:t>，层底标高</a:t>
            </a:r>
            <a:r>
              <a:rPr lang="en-US" altLang="zh-CN" sz="1400" dirty="0"/>
              <a:t>- 18.34 </a:t>
            </a:r>
            <a:r>
              <a:rPr lang="zh-CN" altLang="en-US" sz="1400" dirty="0"/>
              <a:t>～ </a:t>
            </a:r>
            <a:r>
              <a:rPr lang="en-US" altLang="zh-CN" sz="1400" dirty="0"/>
              <a:t>19.50m</a:t>
            </a:r>
            <a:r>
              <a:rPr lang="zh-CN" altLang="en-US" sz="1400" dirty="0"/>
              <a:t>，灰色，很湿、</a:t>
            </a:r>
            <a:r>
              <a:rPr lang="zh-CN" altLang="en-US" sz="1400" dirty="0" smtClean="0"/>
              <a:t>软塑</a:t>
            </a:r>
            <a:r>
              <a:rPr lang="zh-CN" altLang="en-US" sz="1400" dirty="0"/>
              <a:t>，高压缩性，夹泥质结核和腐殖物。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3</a:t>
            </a:r>
            <a:r>
              <a:rPr lang="zh-CN" altLang="en-US" sz="1400" dirty="0"/>
              <a:t>）地下水。地基地下水属潜水类型，其主要补给来源为大气降水及地表径流。</a:t>
            </a:r>
            <a:r>
              <a:rPr lang="zh-CN" altLang="en-US" sz="1400" dirty="0" smtClean="0"/>
              <a:t>地下水</a:t>
            </a:r>
            <a:r>
              <a:rPr lang="zh-CN" altLang="en-US" sz="1400" dirty="0"/>
              <a:t>静止水位深度为</a:t>
            </a:r>
            <a:r>
              <a:rPr lang="en-US" altLang="zh-CN" sz="1400" dirty="0"/>
              <a:t>1.00 </a:t>
            </a:r>
            <a:r>
              <a:rPr lang="zh-CN" altLang="en-US" sz="1400" dirty="0"/>
              <a:t>～ </a:t>
            </a:r>
            <a:r>
              <a:rPr lang="en-US" altLang="zh-CN" sz="1400" dirty="0"/>
              <a:t>1.90m</a:t>
            </a:r>
            <a:r>
              <a:rPr lang="zh-CN" altLang="en-US" sz="1400" dirty="0"/>
              <a:t>，设计计算天然地基承载力时采用</a:t>
            </a:r>
            <a:r>
              <a:rPr lang="en-US" altLang="zh-CN" sz="1400" dirty="0"/>
              <a:t>0.5m</a:t>
            </a:r>
            <a:r>
              <a:rPr lang="zh-CN" altLang="en-US" sz="1400" dirty="0" smtClean="0"/>
              <a:t>。场地</a:t>
            </a:r>
            <a:r>
              <a:rPr lang="zh-CN" altLang="en-US" sz="1400" dirty="0"/>
              <a:t>内及附近无环境污染存在，按相关条文规定，可确定场地内的地下水及土</a:t>
            </a:r>
            <a:r>
              <a:rPr lang="zh-CN" altLang="en-US" sz="1400" dirty="0" smtClean="0"/>
              <a:t>体对</a:t>
            </a:r>
            <a:r>
              <a:rPr lang="zh-CN" altLang="en-US" sz="1400" dirty="0"/>
              <a:t>混凝土无腐蚀性。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4</a:t>
            </a:r>
            <a:r>
              <a:rPr lang="zh-CN" altLang="en-US" sz="1400" dirty="0"/>
              <a:t>）不良地质现象。拟建场地无暗滨，属轻微液化。</a:t>
            </a:r>
          </a:p>
        </p:txBody>
      </p:sp>
    </p:spTree>
    <p:extLst>
      <p:ext uri="{BB962C8B-B14F-4D97-AF65-F5344CB8AC3E}">
        <p14:creationId xmlns:p14="http://schemas.microsoft.com/office/powerpoint/2010/main" val="334343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373874" y="1148275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一、任务书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73874" y="1743671"/>
            <a:ext cx="1617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3. </a:t>
            </a:r>
            <a:r>
              <a:rPr lang="zh-CN" altLang="en-US" sz="1600" dirty="0">
                <a:solidFill>
                  <a:srgbClr val="0070C0"/>
                </a:solidFill>
              </a:rPr>
              <a:t>场地施工条件</a:t>
            </a:r>
          </a:p>
        </p:txBody>
      </p:sp>
      <p:sp>
        <p:nvSpPr>
          <p:cNvPr id="12" name="矩形 11"/>
          <p:cNvSpPr/>
          <p:nvPr/>
        </p:nvSpPr>
        <p:spPr>
          <a:xfrm>
            <a:off x="871182" y="2306467"/>
            <a:ext cx="111573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）施工场地已做到“三通一平”，即水通、电通、道路通；在场地南北处各有</a:t>
            </a:r>
            <a:r>
              <a:rPr lang="zh-CN" altLang="en-US" sz="1600" dirty="0" smtClean="0"/>
              <a:t>一个</a:t>
            </a:r>
            <a:r>
              <a:rPr lang="zh-CN" altLang="en-US" sz="1600" dirty="0"/>
              <a:t>出入大门。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）施工现场浇筑硬地坪和排水系统。待地下连续墙施工完毕，机械设备撤离</a:t>
            </a:r>
            <a:r>
              <a:rPr lang="zh-CN" altLang="en-US" sz="1600" dirty="0" smtClean="0"/>
              <a:t>场地后</a:t>
            </a:r>
            <a:r>
              <a:rPr lang="zh-CN" altLang="en-US" sz="1600" dirty="0"/>
              <a:t>整理场地并浇筑施工硬地坪和排水沟。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）对施工场地及其周围的各种管线，如煤气管、上下水管、电话及电线电缆等</a:t>
            </a:r>
            <a:r>
              <a:rPr lang="zh-CN" altLang="en-US" sz="1600" dirty="0" smtClean="0"/>
              <a:t>各种</a:t>
            </a:r>
            <a:r>
              <a:rPr lang="zh-CN" altLang="en-US" sz="1600" dirty="0"/>
              <a:t>管线，应在桩基施工前由建设单位会同有关部门对施工单位进行技术交底，</a:t>
            </a:r>
            <a:r>
              <a:rPr lang="zh-CN" altLang="en-US" sz="1600" dirty="0" smtClean="0"/>
              <a:t>进一步了解</a:t>
            </a:r>
            <a:r>
              <a:rPr lang="zh-CN" altLang="en-US" sz="1600" dirty="0"/>
              <a:t>施工现场原有各种管线的分布情况，对受施工影响的管线及四周建筑物采取</a:t>
            </a:r>
            <a:r>
              <a:rPr lang="zh-CN" altLang="en-US" sz="1600" dirty="0" smtClean="0"/>
              <a:t>切实可行</a:t>
            </a:r>
            <a:r>
              <a:rPr lang="zh-CN" altLang="en-US" sz="1600" dirty="0"/>
              <a:t>的保护措施。</a:t>
            </a:r>
          </a:p>
        </p:txBody>
      </p:sp>
    </p:spTree>
    <p:extLst>
      <p:ext uri="{BB962C8B-B14F-4D97-AF65-F5344CB8AC3E}">
        <p14:creationId xmlns:p14="http://schemas.microsoft.com/office/powerpoint/2010/main" val="1117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373874" y="1148275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二、概述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4666" y="1595046"/>
            <a:ext cx="111573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施工前应做好的技术资料准备：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）设计图样、技术要求及图样会审纪要。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）内部技术交底及会议纪要。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）做好轴线控制点及高程水准点。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根据本工程施工场地地质状况及有关设计要求，钻孔灌注桩施工采用回转钻进</a:t>
            </a:r>
            <a:r>
              <a:rPr lang="zh-CN" altLang="en-US" sz="1600" dirty="0" smtClean="0"/>
              <a:t>正循环成</a:t>
            </a:r>
            <a:r>
              <a:rPr lang="zh-CN" altLang="en-US" sz="1600" dirty="0"/>
              <a:t>孔工艺，原土造浆护壁，桩身使用商品混凝土，粒径为</a:t>
            </a:r>
            <a:r>
              <a:rPr lang="en-US" altLang="zh-CN" sz="1600" dirty="0"/>
              <a:t>5 </a:t>
            </a:r>
            <a:r>
              <a:rPr lang="zh-CN" altLang="en-US" sz="1600" dirty="0"/>
              <a:t>～ </a:t>
            </a:r>
            <a:r>
              <a:rPr lang="en-US" altLang="zh-CN" sz="1600" dirty="0"/>
              <a:t>25mm</a:t>
            </a:r>
            <a:r>
              <a:rPr lang="zh-CN" altLang="en-US" sz="1600" dirty="0"/>
              <a:t>，钢筋笼现场</a:t>
            </a:r>
            <a:r>
              <a:rPr lang="zh-CN" altLang="en-US" sz="1600" dirty="0" smtClean="0"/>
              <a:t>制作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施工工艺流程如</a:t>
            </a:r>
            <a:r>
              <a:rPr lang="zh-CN" altLang="en-US" sz="1600" dirty="0" smtClean="0"/>
              <a:t>图</a:t>
            </a:r>
            <a:r>
              <a:rPr lang="en-US" altLang="zh-CN" sz="1600" dirty="0" smtClean="0"/>
              <a:t>: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99545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996" y="1095049"/>
            <a:ext cx="5430008" cy="46679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3384" y="616210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　</a:t>
            </a:r>
            <a:r>
              <a:rPr lang="zh-CN" altLang="en-US" dirty="0">
                <a:solidFill>
                  <a:srgbClr val="0070C0"/>
                </a:solidFill>
              </a:rPr>
              <a:t>施工工艺流程图</a:t>
            </a:r>
          </a:p>
        </p:txBody>
      </p:sp>
    </p:spTree>
    <p:extLst>
      <p:ext uri="{BB962C8B-B14F-4D97-AF65-F5344CB8AC3E}">
        <p14:creationId xmlns:p14="http://schemas.microsoft.com/office/powerpoint/2010/main" val="2379999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38908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一、桩的相关概念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-12714" y="3106382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/>
              <a:t>桩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787505" y="1955378"/>
            <a:ext cx="324196" cy="32253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11701" y="179100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按桩的传力和作用性质不同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3931920" y="1312460"/>
            <a:ext cx="357447" cy="12644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67291" y="1127794"/>
            <a:ext cx="883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端</a:t>
            </a:r>
            <a:r>
              <a:rPr lang="zh-CN" altLang="en-US" dirty="0" smtClean="0"/>
              <a:t>承桩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267291" y="239195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摩擦桩</a:t>
            </a:r>
          </a:p>
        </p:txBody>
      </p:sp>
      <p:sp>
        <p:nvSpPr>
          <p:cNvPr id="27" name="矩形 26"/>
          <p:cNvSpPr/>
          <p:nvPr/>
        </p:nvSpPr>
        <p:spPr>
          <a:xfrm>
            <a:off x="949603" y="497576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按</a:t>
            </a:r>
            <a:r>
              <a:rPr lang="zh-CN" altLang="en-US" dirty="0"/>
              <a:t>桩的施工方法分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3690851" y="4122046"/>
            <a:ext cx="375505" cy="21760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194378" y="399965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预制桩</a:t>
            </a:r>
          </a:p>
        </p:txBody>
      </p:sp>
      <p:sp>
        <p:nvSpPr>
          <p:cNvPr id="30" name="矩形 29"/>
          <p:cNvSpPr/>
          <p:nvPr/>
        </p:nvSpPr>
        <p:spPr>
          <a:xfrm>
            <a:off x="4194377" y="605149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灌注桩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865" y="1174925"/>
            <a:ext cx="4534533" cy="4877481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831850" y="62232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桩基础的构造组成</a:t>
            </a:r>
          </a:p>
        </p:txBody>
      </p:sp>
    </p:spTree>
    <p:extLst>
      <p:ext uri="{BB962C8B-B14F-4D97-AF65-F5344CB8AC3E}">
        <p14:creationId xmlns:p14="http://schemas.microsoft.com/office/powerpoint/2010/main" val="156434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373874" y="1148275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三、测量放样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1182" y="1604287"/>
            <a:ext cx="111573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）根据总包单位设置在施工现场的控制轴线，</a:t>
            </a:r>
            <a:r>
              <a:rPr lang="en-US" altLang="zh-CN" sz="1600" dirty="0"/>
              <a:t>±0.00 </a:t>
            </a:r>
            <a:r>
              <a:rPr lang="zh-CN" altLang="en-US" sz="1600" dirty="0"/>
              <a:t>标高，用经纬仪、水准仪</a:t>
            </a:r>
            <a:r>
              <a:rPr lang="zh-CN" altLang="en-US" sz="1600" dirty="0" smtClean="0"/>
              <a:t>和钢尺</a:t>
            </a:r>
            <a:r>
              <a:rPr lang="zh-CN" altLang="en-US" sz="1600" dirty="0"/>
              <a:t>进行引测。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）在硬地坪完成后，用经纬仪和钢尺把各桩位轴线定位放样在硬地坪上，桩位</a:t>
            </a:r>
            <a:r>
              <a:rPr lang="zh-CN" altLang="en-US" sz="1600" dirty="0" smtClean="0"/>
              <a:t>中心点</a:t>
            </a:r>
            <a:r>
              <a:rPr lang="zh-CN" altLang="en-US" sz="1600" dirty="0"/>
              <a:t>用红漆做出标志，以标志为圆心，护筒外缘半径为半径画控制圆，并用红漆</a:t>
            </a:r>
            <a:r>
              <a:rPr lang="zh-CN" altLang="en-US" sz="1600" dirty="0" smtClean="0"/>
              <a:t>三角形</a:t>
            </a:r>
            <a:r>
              <a:rPr lang="zh-CN" altLang="en-US" sz="1600" dirty="0"/>
              <a:t>把十字轴线引出一定范围，在施工过程中仍清晰可见，可及时发现并纠正偏差。</a:t>
            </a:r>
            <a:r>
              <a:rPr lang="zh-CN" altLang="en-US" sz="1600" dirty="0" smtClean="0"/>
              <a:t>同时</a:t>
            </a:r>
            <a:r>
              <a:rPr lang="zh-CN" altLang="en-US" sz="1600" dirty="0"/>
              <a:t>把主要轴线投设在围墙上作为校核或临时引测使用，允许偏差为</a:t>
            </a:r>
            <a:r>
              <a:rPr lang="en-US" altLang="zh-CN" sz="1600" dirty="0"/>
              <a:t>1cm </a:t>
            </a:r>
            <a:r>
              <a:rPr lang="zh-CN" altLang="en-US" sz="1600" dirty="0"/>
              <a:t>以内。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）桩位轴线放好后，先进行自检，再报请建设、监理、总包单位检查，并办理</a:t>
            </a:r>
            <a:r>
              <a:rPr lang="zh-CN" altLang="en-US" sz="1600" dirty="0" smtClean="0"/>
              <a:t>复核</a:t>
            </a:r>
            <a:r>
              <a:rPr lang="zh-CN" altLang="en-US" sz="1600" dirty="0"/>
              <a:t>手续。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）开工前，用水准仪对施工现场标高进行测量，并计算出平均值，作为硬地坪</a:t>
            </a:r>
            <a:r>
              <a:rPr lang="zh-CN" altLang="en-US" sz="1600" dirty="0" smtClean="0"/>
              <a:t>标高</a:t>
            </a:r>
            <a:r>
              <a:rPr lang="zh-CN" altLang="en-US" sz="1600" dirty="0"/>
              <a:t>。当护筒埋设好后，对护筒附近硬地坪进行标高测量，以此控制成孔深度。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）桩位轴线及标志要经常检查，看不清的及时补上。</a:t>
            </a:r>
          </a:p>
        </p:txBody>
      </p:sp>
    </p:spTree>
    <p:extLst>
      <p:ext uri="{BB962C8B-B14F-4D97-AF65-F5344CB8AC3E}">
        <p14:creationId xmlns:p14="http://schemas.microsoft.com/office/powerpoint/2010/main" val="323856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四、埋设护筒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0915066" cy="189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定好桩位后，在桩位控制圆内粉碎硬地坪混凝土进行开挖，挖至护筒埋置深度；护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筒底部应深入原土不少于</a:t>
            </a:r>
            <a:r>
              <a:rPr lang="en-US" altLang="zh-CN" sz="1600" dirty="0"/>
              <a:t>20cm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护筒直径应比设计桩径大</a:t>
            </a:r>
            <a:r>
              <a:rPr lang="en-US" altLang="zh-CN" sz="1600" dirty="0"/>
              <a:t>10cm</a:t>
            </a:r>
            <a:r>
              <a:rPr lang="zh-CN" altLang="en-US" sz="1600" dirty="0"/>
              <a:t>，本工程护筒直径选用</a:t>
            </a:r>
            <a:r>
              <a:rPr lang="en-US" altLang="zh-CN" sz="1600" dirty="0"/>
              <a:t>900mm </a:t>
            </a:r>
            <a:r>
              <a:rPr lang="zh-CN" altLang="en-US" sz="1600" dirty="0"/>
              <a:t>与</a:t>
            </a:r>
            <a:r>
              <a:rPr lang="en-US" altLang="zh-CN" sz="1600" dirty="0"/>
              <a:t>650mm </a:t>
            </a:r>
            <a:r>
              <a:rPr lang="zh-CN" altLang="en-US" sz="1600" dirty="0"/>
              <a:t>两种规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格；护筒埋设时，其中心线与桩位中心线偏差不得大于</a:t>
            </a:r>
            <a:r>
              <a:rPr lang="en-US" altLang="zh-CN" sz="1600" dirty="0"/>
              <a:t>2cm</a:t>
            </a:r>
            <a:r>
              <a:rPr lang="zh-CN" altLang="en-US" sz="1600" dirty="0"/>
              <a:t>，并保持铅垂。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埋设好后，护筒周围用黏土分层回填夯实。</a:t>
            </a:r>
          </a:p>
        </p:txBody>
      </p:sp>
    </p:spTree>
    <p:extLst>
      <p:ext uri="{BB962C8B-B14F-4D97-AF65-F5344CB8AC3E}">
        <p14:creationId xmlns:p14="http://schemas.microsoft.com/office/powerpoint/2010/main" val="392847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1834797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五、钻机就位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0915066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      钻机</a:t>
            </a:r>
            <a:r>
              <a:rPr lang="zh-CN" altLang="en-US" sz="1600" dirty="0"/>
              <a:t>就位后，底座必须用水平尺打好水平，达到平整、稳定、稳固，以确保钻进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中不发生倾斜和位移；转盘中心与桩位中心的允许偏差应小于</a:t>
            </a:r>
            <a:r>
              <a:rPr lang="en-US" altLang="zh-CN" sz="1600" dirty="0"/>
              <a:t>20mm</a:t>
            </a:r>
            <a:r>
              <a:rPr lang="zh-CN" altLang="en-US" sz="1600" dirty="0"/>
              <a:t>，转盘在四个方向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上的水平度误差小于</a:t>
            </a:r>
            <a:r>
              <a:rPr lang="en-US" altLang="zh-CN" sz="1600" dirty="0"/>
              <a:t>1/300</a:t>
            </a:r>
            <a:r>
              <a:rPr lang="zh-CN" altLang="en-US" sz="16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177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70C0"/>
                </a:solidFill>
                <a:latin typeface="宋体" panose="02010600030101010101" pitchFamily="2" charset="-122"/>
              </a:rPr>
              <a:t>六、正循环成孔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11752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）采用</a:t>
            </a:r>
            <a:r>
              <a:rPr lang="en-US" altLang="zh-CN" sz="1600" dirty="0"/>
              <a:t>6 </a:t>
            </a:r>
            <a:r>
              <a:rPr lang="zh-CN" altLang="en-US" sz="1600" dirty="0"/>
              <a:t>台</a:t>
            </a:r>
            <a:r>
              <a:rPr lang="en-US" altLang="zh-CN" sz="1600" dirty="0"/>
              <a:t>GPS—12 </a:t>
            </a:r>
            <a:r>
              <a:rPr lang="zh-CN" altLang="en-US" sz="1600" dirty="0"/>
              <a:t>型工程钻机进行工程桩施工，泥浆护壁正循环成孔工艺</a:t>
            </a:r>
            <a:r>
              <a:rPr lang="zh-CN" altLang="en-US" sz="1600" dirty="0" smtClean="0"/>
              <a:t>，泥浆</a:t>
            </a:r>
            <a:r>
              <a:rPr lang="zh-CN" altLang="en-US" sz="1600" dirty="0"/>
              <a:t>采用原土造浆。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）本工程工程桩设计桩径分别为</a:t>
            </a:r>
            <a:r>
              <a:rPr lang="en-US" altLang="zh-CN" sz="1600" dirty="0"/>
              <a:t>800mm </a:t>
            </a:r>
            <a:r>
              <a:rPr lang="zh-CN" altLang="en-US" sz="1600" dirty="0"/>
              <a:t>和</a:t>
            </a:r>
            <a:r>
              <a:rPr lang="en-US" altLang="zh-CN" sz="1600" dirty="0"/>
              <a:t>550mm</a:t>
            </a:r>
            <a:r>
              <a:rPr lang="zh-CN" altLang="en-US" sz="1600" dirty="0"/>
              <a:t>，施工时使用钻头直径应不</a:t>
            </a:r>
            <a:r>
              <a:rPr lang="zh-CN" altLang="en-US" sz="1600" dirty="0" smtClean="0"/>
              <a:t>小于</a:t>
            </a:r>
            <a:r>
              <a:rPr lang="zh-CN" altLang="en-US" sz="1600" dirty="0"/>
              <a:t>设计桩径，即不小于</a:t>
            </a:r>
            <a:r>
              <a:rPr lang="en-US" altLang="zh-CN" sz="1600" dirty="0"/>
              <a:t>800mm </a:t>
            </a:r>
            <a:r>
              <a:rPr lang="zh-CN" altLang="en-US" sz="1600" dirty="0"/>
              <a:t>和</a:t>
            </a:r>
            <a:r>
              <a:rPr lang="en-US" altLang="zh-CN" sz="1600" dirty="0"/>
              <a:t>550mm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）钻进压力及转速控制。开孔初时应循环小水量、轻压力、慢转速，以防扩径</a:t>
            </a:r>
            <a:r>
              <a:rPr lang="zh-CN" altLang="en-US" sz="1600" dirty="0" smtClean="0"/>
              <a:t>过大</a:t>
            </a:r>
            <a:r>
              <a:rPr lang="zh-CN" altLang="en-US" sz="1600" dirty="0"/>
              <a:t>；护筒脚附近要慢速钻进，使护筒脚有一定的黏泥皮；在钻进过程中，最大钻速不</a:t>
            </a:r>
            <a:r>
              <a:rPr lang="zh-CN" altLang="en-US" sz="1600" dirty="0" smtClean="0"/>
              <a:t>大于</a:t>
            </a:r>
            <a:r>
              <a:rPr lang="en-US" altLang="zh-CN" sz="1600" dirty="0"/>
              <a:t>1m/min</a:t>
            </a:r>
            <a:r>
              <a:rPr lang="zh-CN" altLang="en-US" sz="1600" dirty="0"/>
              <a:t>；在钻进淤泥质黏土层时要适当控制压力（黏土</a:t>
            </a:r>
            <a:r>
              <a:rPr lang="en-US" altLang="zh-CN" sz="1600" dirty="0"/>
              <a:t>5 </a:t>
            </a:r>
            <a:r>
              <a:rPr lang="zh-CN" altLang="en-US" sz="1600" dirty="0"/>
              <a:t>～ </a:t>
            </a:r>
            <a:r>
              <a:rPr lang="en-US" altLang="zh-CN" sz="1600" dirty="0"/>
              <a:t>25kPa</a:t>
            </a:r>
            <a:r>
              <a:rPr lang="zh-CN" altLang="en-US" sz="1600" dirty="0"/>
              <a:t>，砂土</a:t>
            </a:r>
            <a:r>
              <a:rPr lang="en-US" altLang="zh-CN" sz="1600" dirty="0"/>
              <a:t>5 </a:t>
            </a:r>
            <a:r>
              <a:rPr lang="zh-CN" altLang="en-US" sz="1600" dirty="0"/>
              <a:t>～ </a:t>
            </a:r>
            <a:r>
              <a:rPr lang="en-US" altLang="zh-CN" sz="1600" dirty="0"/>
              <a:t>15kPa</a:t>
            </a:r>
            <a:r>
              <a:rPr lang="zh-CN" altLang="en-US" sz="1600" dirty="0" smtClean="0"/>
              <a:t>）和</a:t>
            </a:r>
            <a:r>
              <a:rPr lang="zh-CN" altLang="en-US" sz="1600" dirty="0"/>
              <a:t>转速（黏土</a:t>
            </a:r>
            <a:r>
              <a:rPr lang="en-US" altLang="zh-CN" sz="1600" dirty="0"/>
              <a:t>40 </a:t>
            </a:r>
            <a:r>
              <a:rPr lang="zh-CN" altLang="en-US" sz="1600" dirty="0"/>
              <a:t>～ </a:t>
            </a:r>
            <a:r>
              <a:rPr lang="en-US" altLang="zh-CN" sz="1600" dirty="0"/>
              <a:t>70r/min</a:t>
            </a:r>
            <a:r>
              <a:rPr lang="zh-CN" altLang="en-US" sz="1600" dirty="0"/>
              <a:t>，砂土</a:t>
            </a:r>
            <a:r>
              <a:rPr lang="en-US" altLang="zh-CN" sz="1600" dirty="0"/>
              <a:t>40r/min</a:t>
            </a:r>
            <a:r>
              <a:rPr lang="zh-CN" altLang="en-US" sz="1600" dirty="0"/>
              <a:t>，最小泵量为</a:t>
            </a:r>
            <a:r>
              <a:rPr lang="en-US" altLang="zh-CN" sz="1600" dirty="0"/>
              <a:t>50m3/h</a:t>
            </a:r>
            <a:r>
              <a:rPr lang="zh-CN" altLang="en-US" sz="1600" dirty="0"/>
              <a:t>），以防扩径过大，且</a:t>
            </a:r>
            <a:r>
              <a:rPr lang="zh-CN" altLang="en-US" sz="1600" dirty="0" smtClean="0"/>
              <a:t>要少</a:t>
            </a:r>
            <a:r>
              <a:rPr lang="zh-CN" altLang="en-US" sz="1600" dirty="0"/>
              <a:t>提动钻具，换钻杆时应轻提，以防止抽坍钻孔，一般开孔及钻进淤泥时宜开一挡。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）相邻桩距小于</a:t>
            </a:r>
            <a:r>
              <a:rPr lang="en-US" altLang="zh-CN" sz="1600" dirty="0"/>
              <a:t>4d </a:t>
            </a:r>
            <a:r>
              <a:rPr lang="zh-CN" altLang="en-US" sz="1600" dirty="0"/>
              <a:t>时，钻孔必须跳打，以免串浆和连孔，或混凝土灌注后</a:t>
            </a:r>
            <a:r>
              <a:rPr lang="zh-CN" altLang="en-US" sz="1600" dirty="0" smtClean="0"/>
              <a:t>相隔</a:t>
            </a:r>
            <a:r>
              <a:rPr lang="en-US" altLang="zh-CN" sz="1600" dirty="0" smtClean="0"/>
              <a:t>36h </a:t>
            </a:r>
            <a:r>
              <a:rPr lang="zh-CN" altLang="en-US" sz="1600" dirty="0"/>
              <a:t>以上方能在相邻孔位施工。</a:t>
            </a:r>
          </a:p>
        </p:txBody>
      </p:sp>
    </p:spTree>
    <p:extLst>
      <p:ext uri="{BB962C8B-B14F-4D97-AF65-F5344CB8AC3E}">
        <p14:creationId xmlns:p14="http://schemas.microsoft.com/office/powerpoint/2010/main" val="214882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70C0"/>
                </a:solidFill>
                <a:latin typeface="宋体" panose="02010600030101010101" pitchFamily="2" charset="-122"/>
              </a:rPr>
              <a:t>六、正循环成孔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11752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）钻进过程中应切实计算好钻杆和钻具长度，以便丈量杆上余尺，正确计算</a:t>
            </a:r>
            <a:r>
              <a:rPr lang="zh-CN" altLang="en-US" sz="1600" dirty="0" smtClean="0"/>
              <a:t>孔深</a:t>
            </a:r>
            <a:r>
              <a:rPr lang="zh-CN" altLang="en-US" sz="1600" dirty="0"/>
              <a:t>。加接钻杆应先将钻具稍提离孔底，待泥浆循环</a:t>
            </a:r>
            <a:r>
              <a:rPr lang="en-US" altLang="zh-CN" sz="1600" dirty="0"/>
              <a:t>2 </a:t>
            </a:r>
            <a:r>
              <a:rPr lang="zh-CN" altLang="en-US" sz="1600" dirty="0"/>
              <a:t>～ </a:t>
            </a:r>
            <a:r>
              <a:rPr lang="en-US" altLang="zh-CN" sz="1600" dirty="0"/>
              <a:t>3min </a:t>
            </a:r>
            <a:r>
              <a:rPr lang="zh-CN" altLang="en-US" sz="1600" dirty="0"/>
              <a:t>再拧卸钻具。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）钻进中，上下串动钻具要适当，最好一根钻杆打完，在加钻前串动几下即可，</a:t>
            </a:r>
            <a:r>
              <a:rPr lang="zh-CN" altLang="en-US" sz="1600" dirty="0" smtClean="0"/>
              <a:t>即达到</a:t>
            </a:r>
            <a:r>
              <a:rPr lang="zh-CN" altLang="en-US" sz="1600" dirty="0"/>
              <a:t>将孔内淤泥块打碎及使孔拉直的目的，又不至于造成钻杆脱扣和加快连接处的磨损。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7</a:t>
            </a:r>
            <a:r>
              <a:rPr lang="zh-CN" altLang="en-US" sz="1600" dirty="0"/>
              <a:t>）钻孔深度不得小于设计孔深，超深不得大于</a:t>
            </a:r>
            <a:r>
              <a:rPr lang="en-US" altLang="zh-CN" sz="1600" dirty="0"/>
              <a:t>30cm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8</a:t>
            </a:r>
            <a:r>
              <a:rPr lang="zh-CN" altLang="en-US" sz="1600" dirty="0"/>
              <a:t>）成孔垂直度偏差不超过</a:t>
            </a:r>
            <a:r>
              <a:rPr lang="en-US" altLang="zh-CN" sz="1600" dirty="0"/>
              <a:t>1/300 </a:t>
            </a:r>
            <a:r>
              <a:rPr lang="zh-CN" altLang="en-US" sz="1600" dirty="0"/>
              <a:t>控制。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9</a:t>
            </a:r>
            <a:r>
              <a:rPr lang="zh-CN" altLang="en-US" sz="1600" dirty="0"/>
              <a:t>）成孔泥浆的配置管理</a:t>
            </a:r>
            <a:r>
              <a:rPr lang="zh-CN" altLang="en-US" sz="1600" dirty="0" smtClean="0"/>
              <a:t>。合理</a:t>
            </a:r>
            <a:r>
              <a:rPr lang="zh-CN" altLang="en-US" sz="1600" dirty="0"/>
              <a:t>地配置泥浆，是成孔成败的关键，在施工过程中，应严格按照土层条件的不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同选用不同性能的泥浆护壁。</a:t>
            </a:r>
          </a:p>
        </p:txBody>
      </p:sp>
    </p:spTree>
    <p:extLst>
      <p:ext uri="{BB962C8B-B14F-4D97-AF65-F5344CB8AC3E}">
        <p14:creationId xmlns:p14="http://schemas.microsoft.com/office/powerpoint/2010/main" val="331670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七、第一次清孔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1175242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钻至设计标高后，应停止钻进，并及时用换浆法进行一次清孔。具体方法：在</a:t>
            </a:r>
            <a:r>
              <a:rPr lang="zh-CN" altLang="en-US" sz="1600" dirty="0" smtClean="0"/>
              <a:t>钻进终</a:t>
            </a:r>
            <a:r>
              <a:rPr lang="zh-CN" altLang="en-US" sz="1600" dirty="0"/>
              <a:t>孔后利用成孔钻具直接进行，清孔时先将钻头提离孔底</a:t>
            </a:r>
            <a:r>
              <a:rPr lang="en-US" altLang="zh-CN" sz="1600" dirty="0"/>
              <a:t>10 </a:t>
            </a:r>
            <a:r>
              <a:rPr lang="zh-CN" altLang="en-US" sz="1600" dirty="0"/>
              <a:t>～ </a:t>
            </a:r>
            <a:r>
              <a:rPr lang="en-US" altLang="zh-CN" sz="1600" dirty="0"/>
              <a:t>20cm</a:t>
            </a:r>
            <a:r>
              <a:rPr lang="zh-CN" altLang="en-US" sz="1600" dirty="0"/>
              <a:t>，转盘回转冲孔</a:t>
            </a:r>
            <a:r>
              <a:rPr lang="zh-CN" altLang="en-US" sz="1600" dirty="0" smtClean="0"/>
              <a:t>，泥浆</a:t>
            </a:r>
            <a:r>
              <a:rPr lang="zh-CN" altLang="en-US" sz="1600" dirty="0"/>
              <a:t>循环不断地进行，并时常串动钻具，以提高一次清孔效果。一次清孔时间不宜</a:t>
            </a:r>
            <a:r>
              <a:rPr lang="zh-CN" altLang="en-US" sz="1600" dirty="0" smtClean="0"/>
              <a:t>定死</a:t>
            </a:r>
            <a:r>
              <a:rPr lang="zh-CN" altLang="en-US" sz="1600" dirty="0"/>
              <a:t>，应根据钻具回落试验孔底沉渣厚度和返浆比来决定清孔</a:t>
            </a:r>
            <a:r>
              <a:rPr lang="zh-CN" altLang="en-US" sz="1600" dirty="0" smtClean="0"/>
              <a:t>是否可以</a:t>
            </a:r>
            <a:r>
              <a:rPr lang="zh-CN" altLang="en-US" sz="1600" dirty="0"/>
              <a:t>结束；清孔泥浆进浆相对密度应小于</a:t>
            </a:r>
            <a:r>
              <a:rPr lang="en-US" altLang="zh-CN" sz="1600" dirty="0"/>
              <a:t>1.2</a:t>
            </a:r>
            <a:r>
              <a:rPr lang="zh-CN" altLang="en-US" sz="1600" dirty="0"/>
              <a:t>，返浆相对密度</a:t>
            </a:r>
            <a:r>
              <a:rPr lang="zh-CN" altLang="en-US" sz="1600" dirty="0" smtClean="0"/>
              <a:t>应小于</a:t>
            </a:r>
            <a:r>
              <a:rPr lang="en-US" altLang="zh-CN" sz="1600" dirty="0"/>
              <a:t>1.3</a:t>
            </a:r>
            <a:r>
              <a:rPr lang="zh-CN" altLang="en-US" sz="1600" dirty="0"/>
              <a:t>，手触泥浆无颗粒感觉，且沉渣厚度小于</a:t>
            </a:r>
            <a:r>
              <a:rPr lang="en-US" altLang="zh-CN" sz="1600" dirty="0"/>
              <a:t>10cm</a:t>
            </a:r>
            <a:r>
              <a:rPr lang="zh-CN" altLang="en-US" sz="1600" dirty="0"/>
              <a:t>，一次</a:t>
            </a:r>
            <a:r>
              <a:rPr lang="zh-CN" altLang="en-US" sz="1600" dirty="0" smtClean="0"/>
              <a:t>清孔</a:t>
            </a:r>
            <a:r>
              <a:rPr lang="zh-CN" altLang="en-US" sz="1600" dirty="0"/>
              <a:t>即可结束。</a:t>
            </a:r>
          </a:p>
        </p:txBody>
      </p:sp>
    </p:spTree>
    <p:extLst>
      <p:ext uri="{BB962C8B-B14F-4D97-AF65-F5344CB8AC3E}">
        <p14:creationId xmlns:p14="http://schemas.microsoft.com/office/powerpoint/2010/main" val="205053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八、钢筋笼的制作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638602"/>
            <a:ext cx="11175242" cy="490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①钢筋笼宜分段制作。分段制作的钢筋笼长度，以钢筋定</a:t>
            </a:r>
            <a:r>
              <a:rPr lang="zh-CN" altLang="en-US" sz="1400" dirty="0" smtClean="0"/>
              <a:t>长为宜</a:t>
            </a:r>
            <a:r>
              <a:rPr lang="zh-CN" altLang="en-US" sz="1400" dirty="0"/>
              <a:t>，但不宜短于</a:t>
            </a:r>
            <a:r>
              <a:rPr lang="en-US" altLang="zh-CN" sz="1400" dirty="0"/>
              <a:t>6.0m</a:t>
            </a:r>
            <a:r>
              <a:rPr lang="zh-CN" altLang="en-US" sz="14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②钢筋笼主筋在下料前应先校直，并清除钢筋表面污垢、锈蚀等，准确控制下料长度。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③钢筋笼应采用环形模制作，有效控制钢筋笼直径和同一水平面上直径的极差</a:t>
            </a:r>
            <a:r>
              <a:rPr lang="zh-CN" altLang="en-US" sz="1400" dirty="0" smtClean="0"/>
              <a:t>。为</a:t>
            </a:r>
            <a:r>
              <a:rPr lang="zh-CN" altLang="en-US" sz="1400" dirty="0"/>
              <a:t>避免灌注导管挂笼上窜，应将箍筋设置于主筋外侧，笼底钢筋略呈喇叭状。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④分段制作的钢筋笼，其接头宜采用焊接，连接时</a:t>
            </a:r>
            <a:r>
              <a:rPr lang="en-US" altLang="zh-CN" sz="1400" dirty="0"/>
              <a:t>50% </a:t>
            </a:r>
            <a:r>
              <a:rPr lang="zh-CN" altLang="en-US" sz="1400" dirty="0"/>
              <a:t>的钢筋接头应予以错开</a:t>
            </a:r>
            <a:r>
              <a:rPr lang="zh-CN" altLang="en-US" sz="1400" dirty="0" smtClean="0"/>
              <a:t>焊接</a:t>
            </a:r>
            <a:r>
              <a:rPr lang="zh-CN" altLang="en-US" sz="1400" dirty="0"/>
              <a:t>，不应使全部接头处于同一断面上。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⑤主筋的净距必须大于混凝土粗骨料粒径的三倍以上。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⑥加箍宜设在主筋外则，主筋一般不设弯钩，为避免弯钩妨碍导管工作，根据</a:t>
            </a:r>
            <a:r>
              <a:rPr lang="zh-CN" altLang="en-US" sz="1400" dirty="0" smtClean="0"/>
              <a:t>施工</a:t>
            </a:r>
            <a:r>
              <a:rPr lang="zh-CN" altLang="en-US" sz="1400" dirty="0"/>
              <a:t>工艺要求所设弯钩不得向内圆伸露。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⑦钢筋笼的内径应比导管接头处外径大</a:t>
            </a:r>
            <a:r>
              <a:rPr lang="en-US" altLang="zh-CN" sz="1400" dirty="0"/>
              <a:t>100mm </a:t>
            </a:r>
            <a:r>
              <a:rPr lang="zh-CN" altLang="en-US" sz="1400" dirty="0"/>
              <a:t>以上。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⑧钢筋笼主筋混凝土保护层允许偏差为</a:t>
            </a:r>
            <a:r>
              <a:rPr lang="en-US" altLang="zh-CN" sz="1400" dirty="0"/>
              <a:t>±20mm</a:t>
            </a:r>
            <a:r>
              <a:rPr lang="zh-CN" altLang="en-US" sz="1400" dirty="0"/>
              <a:t>。为保证保护层厚度，钢筋笼上</a:t>
            </a:r>
            <a:r>
              <a:rPr lang="zh-CN" altLang="en-US" sz="1400" dirty="0" smtClean="0"/>
              <a:t>应设</a:t>
            </a:r>
            <a:r>
              <a:rPr lang="zh-CN" altLang="en-US" sz="1400" dirty="0"/>
              <a:t>保护层垫块，设置数量每节钢筋笼不应少于二组，长度大于</a:t>
            </a:r>
            <a:r>
              <a:rPr lang="en-US" altLang="zh-CN" sz="1400" dirty="0"/>
              <a:t>12m </a:t>
            </a:r>
            <a:r>
              <a:rPr lang="zh-CN" altLang="en-US" sz="1400" dirty="0"/>
              <a:t>的中间应增设</a:t>
            </a:r>
            <a:r>
              <a:rPr lang="en-US" altLang="zh-CN" sz="1400" dirty="0"/>
              <a:t>1 </a:t>
            </a:r>
            <a:r>
              <a:rPr lang="zh-CN" altLang="en-US" sz="1400" dirty="0"/>
              <a:t>组</a:t>
            </a:r>
            <a:r>
              <a:rPr lang="zh-CN" altLang="en-US" sz="1400" dirty="0" smtClean="0"/>
              <a:t>。每</a:t>
            </a:r>
            <a:r>
              <a:rPr lang="zh-CN" altLang="en-US" sz="1400" dirty="0"/>
              <a:t>组块数不得少于</a:t>
            </a:r>
            <a:r>
              <a:rPr lang="en-US" altLang="zh-CN" sz="1400" dirty="0"/>
              <a:t>4 </a:t>
            </a:r>
            <a:r>
              <a:rPr lang="zh-CN" altLang="en-US" sz="1400" dirty="0"/>
              <a:t>块，且应匀称地分布在同一截面的主筋上，保护层垫块可采用</a:t>
            </a:r>
            <a:r>
              <a:rPr lang="zh-CN" altLang="en-US" sz="1400" dirty="0" smtClean="0"/>
              <a:t>混凝土</a:t>
            </a:r>
            <a:r>
              <a:rPr lang="zh-CN" altLang="en-US" sz="1400" dirty="0"/>
              <a:t>圆环形，也可采用扁钢定位环。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⑨钢筋搭接焊缝宽度不应小于</a:t>
            </a:r>
            <a:r>
              <a:rPr lang="en-US" altLang="zh-CN" sz="1400" dirty="0"/>
              <a:t>0.7d</a:t>
            </a:r>
            <a:r>
              <a:rPr lang="zh-CN" altLang="en-US" sz="1400" dirty="0"/>
              <a:t>，厚度不小于</a:t>
            </a:r>
            <a:r>
              <a:rPr lang="en-US" altLang="zh-CN" sz="1400" dirty="0"/>
              <a:t>0.3d</a:t>
            </a:r>
            <a:r>
              <a:rPr lang="zh-CN" altLang="en-US" sz="1400" dirty="0"/>
              <a:t>。钢筋搭接焊缝长度</a:t>
            </a:r>
            <a:r>
              <a:rPr lang="en-US" altLang="zh-CN" sz="1400" dirty="0"/>
              <a:t>Ⅰ</a:t>
            </a:r>
            <a:r>
              <a:rPr lang="zh-CN" altLang="en-US" sz="1400" dirty="0"/>
              <a:t>级</a:t>
            </a:r>
            <a:r>
              <a:rPr lang="zh-CN" altLang="en-US" sz="1400" dirty="0" smtClean="0"/>
              <a:t>钢单面</a:t>
            </a:r>
            <a:r>
              <a:rPr lang="zh-CN" altLang="en-US" sz="1400" dirty="0"/>
              <a:t>焊</a:t>
            </a:r>
            <a:r>
              <a:rPr lang="en-US" altLang="zh-CN" sz="1400" dirty="0"/>
              <a:t>8d</a:t>
            </a:r>
            <a:r>
              <a:rPr lang="zh-CN" altLang="en-US" sz="1400" dirty="0"/>
              <a:t>、双面焊</a:t>
            </a:r>
            <a:r>
              <a:rPr lang="en-US" altLang="zh-CN" sz="1400" dirty="0"/>
              <a:t>4d</a:t>
            </a:r>
            <a:r>
              <a:rPr lang="zh-CN" altLang="en-US" sz="1400" dirty="0"/>
              <a:t>；</a:t>
            </a:r>
            <a:r>
              <a:rPr lang="en-US" altLang="zh-CN" sz="1400" dirty="0"/>
              <a:t>Ⅱ</a:t>
            </a:r>
            <a:r>
              <a:rPr lang="zh-CN" altLang="en-US" sz="1400" dirty="0"/>
              <a:t>级钢钢筋搭接焊缝长度单面焊</a:t>
            </a:r>
            <a:r>
              <a:rPr lang="en-US" altLang="zh-CN" sz="1400" dirty="0"/>
              <a:t>10d</a:t>
            </a:r>
            <a:r>
              <a:rPr lang="zh-CN" altLang="en-US" sz="1400" dirty="0"/>
              <a:t>、双面焊</a:t>
            </a:r>
            <a:r>
              <a:rPr lang="en-US" altLang="zh-CN" sz="1400" dirty="0"/>
              <a:t>5d</a:t>
            </a:r>
            <a:r>
              <a:rPr lang="zh-CN" altLang="en-US" sz="1400" dirty="0" smtClean="0"/>
              <a:t>。焊接</a:t>
            </a:r>
            <a:r>
              <a:rPr lang="zh-CN" altLang="en-US" sz="1400" dirty="0"/>
              <a:t>时应对称操作，上下段连通顺直，焊接完成应敲除焊渣，在保证质量的</a:t>
            </a:r>
            <a:r>
              <a:rPr lang="zh-CN" altLang="en-US" sz="1400" dirty="0" smtClean="0"/>
              <a:t>前提下</a:t>
            </a:r>
            <a:r>
              <a:rPr lang="zh-CN" altLang="en-US" sz="1400" dirty="0"/>
              <a:t>应尽量缩短焊接时间。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⑩环形箍筋与主筋的连接应采用点焊连接；螺旋箍筋与主筋的连接可采用铁丝绑扎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并向隔点焊固定，或直接点焊固定。</a:t>
            </a:r>
          </a:p>
        </p:txBody>
      </p:sp>
    </p:spTree>
    <p:extLst>
      <p:ext uri="{BB962C8B-B14F-4D97-AF65-F5344CB8AC3E}">
        <p14:creationId xmlns:p14="http://schemas.microsoft.com/office/powerpoint/2010/main" val="96778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九、钢筋笼安装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1175242" cy="411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①安装前监理人员应对预制钢筋笼应中间验收合格，才能沉放。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②钢筋笼起吊点宜设在加强箍筋部位，运输和安装中应采取措施防止变形。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③钢筋笼入孔时，应保持垂直状态，对准孔位徐徐轻放，不得碰撞。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④钢筋笼在孔口焊接时应注意：下节笼露出操作平台高度宜</a:t>
            </a:r>
            <a:r>
              <a:rPr lang="en-US" altLang="zh-CN" sz="1600" dirty="0"/>
              <a:t>1m </a:t>
            </a:r>
            <a:r>
              <a:rPr lang="zh-CN" altLang="en-US" sz="1600" dirty="0"/>
              <a:t>左右；上、下节笼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主筋焊接部位表面污垢应予以清除；上、下节笼各主筋位置应校直对正，且上、下节笼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持垂直状态时方可施焊；每节笼子焊接完毕后应补足焊接部位的箍筋，钢筋笼验收应按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照国家标准进行中间验收，合格后方可沉放或进行下一节笼的安装。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⑤对非全长配筋的桩，钢筋笼顶标高低于地面时，要用吊筋将钢筋笼牢靠固定，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防止下落，也可用专用的钢筋笼悬挂器。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⑥钢筋笼全部安装入桩孔后，应检查安装位置，确认符合设计要求后，将钢筋笼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吊筋进行固定，使钢筋笼固定，避免灌注混凝土时钢筋笼上浮。</a:t>
            </a:r>
          </a:p>
        </p:txBody>
      </p:sp>
    </p:spTree>
    <p:extLst>
      <p:ext uri="{BB962C8B-B14F-4D97-AF65-F5344CB8AC3E}">
        <p14:creationId xmlns:p14="http://schemas.microsoft.com/office/powerpoint/2010/main" val="13637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十、导管安装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1175242" cy="189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）导管要求每节平直，定长偏差不超过管长的</a:t>
            </a:r>
            <a:r>
              <a:rPr lang="en-US" altLang="zh-CN" sz="1600" dirty="0"/>
              <a:t>1%</a:t>
            </a:r>
            <a:r>
              <a:rPr lang="zh-CN" altLang="en-US" sz="1600" dirty="0"/>
              <a:t>，内壁光滑平整、不变形，同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时导管应具有良好的密封性，接头处采用密封圈垫予以密封。导管的上部吊装松紧适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度，不会使导管在孔内发生较大的平移。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）导管吊放入孔或提升时，应保持位置居中，防止跑管以免撞坏钢筋笼或挂住钢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筋笼。正确计量导管长度及下放深度，导管底部至孔底距离宜控制在</a:t>
            </a:r>
            <a:r>
              <a:rPr lang="en-US" altLang="zh-CN" sz="1600" dirty="0"/>
              <a:t>300 </a:t>
            </a:r>
            <a:r>
              <a:rPr lang="zh-CN" altLang="en-US" sz="1600" dirty="0"/>
              <a:t>～ </a:t>
            </a:r>
            <a:r>
              <a:rPr lang="en-US" altLang="zh-CN" sz="1600" dirty="0"/>
              <a:t>500mm</a:t>
            </a:r>
            <a:r>
              <a:rPr lang="zh-CN" altLang="en-US" sz="16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2927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十一、水下混凝土施工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893876"/>
            <a:ext cx="111752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水下混凝土施工隐蔽性强，很容易产生质量问题，是钻孔灌注桩施工质量监控</a:t>
            </a:r>
            <a:r>
              <a:rPr lang="zh-CN" altLang="en-US" sz="1600" dirty="0" smtClean="0"/>
              <a:t>的关键</a:t>
            </a:r>
            <a:r>
              <a:rPr lang="zh-CN" altLang="en-US" sz="1600" dirty="0"/>
              <a:t>环节。在浇灌混凝土前必须做好各项准备，监理工程师应全过程旁站监理，</a:t>
            </a:r>
            <a:r>
              <a:rPr lang="zh-CN" altLang="en-US" sz="1600" dirty="0" smtClean="0"/>
              <a:t>关键环节</a:t>
            </a:r>
            <a:r>
              <a:rPr lang="zh-CN" altLang="en-US" sz="1600" dirty="0"/>
              <a:t>如第一次浇灌的混凝土量、中间过程提管拆管的高度等要现场及时核定，</a:t>
            </a:r>
            <a:r>
              <a:rPr lang="zh-CN" altLang="en-US" sz="1600" dirty="0" smtClean="0"/>
              <a:t>混凝土灌注</a:t>
            </a:r>
            <a:r>
              <a:rPr lang="zh-CN" altLang="en-US" sz="1600" dirty="0"/>
              <a:t>应连续施工，中途的停工将对桩质量产生极大的隐患。商品混凝土开始浇注前，</a:t>
            </a:r>
            <a:r>
              <a:rPr lang="zh-CN" altLang="en-US" sz="1600" dirty="0" smtClean="0"/>
              <a:t>应提供</a:t>
            </a:r>
            <a:r>
              <a:rPr lang="zh-CN" altLang="en-US" sz="1600" dirty="0"/>
              <a:t>使用的商品混凝土的配合比通知单，符合要求后方允许浇注。桩端清孔完毕，</a:t>
            </a:r>
            <a:r>
              <a:rPr lang="zh-CN" altLang="en-US" sz="1600" dirty="0" smtClean="0"/>
              <a:t>半小时内</a:t>
            </a:r>
            <a:r>
              <a:rPr lang="zh-CN" altLang="en-US" sz="1600" dirty="0"/>
              <a:t>必须进行混凝土浇筑。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）水下混凝土技术要求。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①原材料、配合比、坍落度的</a:t>
            </a:r>
            <a:r>
              <a:rPr lang="zh-CN" altLang="en-US" sz="1600" dirty="0" smtClean="0"/>
              <a:t>控制应</a:t>
            </a:r>
            <a:r>
              <a:rPr lang="zh-CN" altLang="en-US" sz="1600" dirty="0"/>
              <a:t>注意控制碎石的粒径不宜大于导管的</a:t>
            </a:r>
            <a:r>
              <a:rPr lang="en-US" altLang="zh-CN" sz="1600" dirty="0"/>
              <a:t>L/6</a:t>
            </a:r>
            <a:r>
              <a:rPr lang="zh-CN" altLang="en-US" sz="1600" dirty="0"/>
              <a:t>，以</a:t>
            </a:r>
            <a:r>
              <a:rPr lang="en-US" altLang="zh-CN" sz="1600" dirty="0"/>
              <a:t>20 </a:t>
            </a:r>
            <a:r>
              <a:rPr lang="zh-CN" altLang="en-US" sz="1600" dirty="0"/>
              <a:t>～ </a:t>
            </a:r>
            <a:r>
              <a:rPr lang="en-US" altLang="zh-CN" sz="1600" dirty="0"/>
              <a:t>40mm </a:t>
            </a:r>
            <a:r>
              <a:rPr lang="zh-CN" altLang="en-US" sz="1600" dirty="0"/>
              <a:t>为宜，骨料应合理</a:t>
            </a:r>
            <a:r>
              <a:rPr lang="zh-CN" altLang="en-US" sz="1600" dirty="0" smtClean="0"/>
              <a:t>级配</a:t>
            </a:r>
            <a:r>
              <a:rPr lang="zh-CN" altLang="en-US" sz="1600" dirty="0"/>
              <a:t>，令混凝土有良好的和易性，坍落度宜控制在</a:t>
            </a:r>
            <a:r>
              <a:rPr lang="en-US" altLang="zh-CN" sz="1600" dirty="0"/>
              <a:t>18 </a:t>
            </a:r>
            <a:r>
              <a:rPr lang="zh-CN" altLang="en-US" sz="1600" dirty="0"/>
              <a:t>～ </a:t>
            </a:r>
            <a:r>
              <a:rPr lang="en-US" altLang="zh-CN" sz="1600" dirty="0"/>
              <a:t>20cm </a:t>
            </a:r>
            <a:r>
              <a:rPr lang="zh-CN" altLang="en-US" sz="1600" dirty="0"/>
              <a:t>之间，现场监理应经常</a:t>
            </a:r>
            <a:r>
              <a:rPr lang="zh-CN" altLang="en-US" sz="1600" dirty="0" smtClean="0"/>
              <a:t>抽查</a:t>
            </a:r>
            <a:r>
              <a:rPr lang="zh-CN" altLang="en-US" sz="1600" dirty="0"/>
              <a:t>测定混凝土坍落度。</a:t>
            </a:r>
          </a:p>
        </p:txBody>
      </p:sp>
    </p:spTree>
    <p:extLst>
      <p:ext uri="{BB962C8B-B14F-4D97-AF65-F5344CB8AC3E}">
        <p14:creationId xmlns:p14="http://schemas.microsoft.com/office/powerpoint/2010/main" val="60130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991329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二、钢筋混凝土预制桩制作、起吊、运输和堆放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005385" y="126927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（一）桩的制作</a:t>
            </a:r>
          </a:p>
        </p:txBody>
      </p:sp>
      <p:sp>
        <p:nvSpPr>
          <p:cNvPr id="8" name="矩形 7"/>
          <p:cNvSpPr/>
          <p:nvPr/>
        </p:nvSpPr>
        <p:spPr>
          <a:xfrm>
            <a:off x="1288473" y="1776160"/>
            <a:ext cx="10471348" cy="834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</a:t>
            </a:r>
            <a:r>
              <a:rPr lang="zh-CN" altLang="en-US" sz="1600" dirty="0" smtClean="0"/>
              <a:t>钢筋混凝土</a:t>
            </a:r>
            <a:r>
              <a:rPr lang="zh-CN" altLang="en-US" sz="1600" dirty="0"/>
              <a:t>预制桩可以根据需要制作成各种断面及长度，制作及沉桩工艺简单</a:t>
            </a:r>
            <a:r>
              <a:rPr lang="zh-CN" altLang="en-US" sz="1600" dirty="0" smtClean="0"/>
              <a:t>，不</a:t>
            </a:r>
            <a:r>
              <a:rPr lang="zh-CN" altLang="en-US" sz="1600" dirty="0"/>
              <a:t>受地下水位高低变化的影响。较短的桩一般在预制厂制作，较长的桩一般在施工</a:t>
            </a:r>
            <a:r>
              <a:rPr lang="zh-CN" altLang="en-US" sz="1600" dirty="0" smtClean="0"/>
              <a:t>现场</a:t>
            </a:r>
            <a:r>
              <a:rPr lang="zh-CN" altLang="en-US" sz="1600" dirty="0"/>
              <a:t>附近露天预制。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85" y="2591726"/>
            <a:ext cx="10545058" cy="332986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72518" y="61533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钢筋混凝土预制桩</a:t>
            </a:r>
          </a:p>
        </p:txBody>
      </p:sp>
    </p:spTree>
    <p:extLst>
      <p:ext uri="{BB962C8B-B14F-4D97-AF65-F5344CB8AC3E}">
        <p14:creationId xmlns:p14="http://schemas.microsoft.com/office/powerpoint/2010/main" val="404099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十一、水下混凝土施工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791002"/>
            <a:ext cx="111752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②有较好的和易性。水下混凝土必须具备良好的和易性，混凝土和易性表现在</a:t>
            </a:r>
            <a:r>
              <a:rPr lang="zh-CN" altLang="en-US" sz="1600" dirty="0" smtClean="0"/>
              <a:t>流动性</a:t>
            </a:r>
            <a:r>
              <a:rPr lang="zh-CN" altLang="en-US" sz="1600" dirty="0"/>
              <a:t>、粘聚性和保水性三方面，和易性好即是混凝土在本身自重作用下能够自行流动</a:t>
            </a:r>
            <a:r>
              <a:rPr lang="zh-CN" altLang="en-US" sz="1600" dirty="0" smtClean="0"/>
              <a:t>，具有</a:t>
            </a:r>
            <a:r>
              <a:rPr lang="zh-CN" altLang="en-US" sz="1600" dirty="0"/>
              <a:t>良好的抗离析能力，以坍落度指标衡量；配合比需要通过试验确定；根据设计</a:t>
            </a:r>
            <a:r>
              <a:rPr lang="zh-CN" altLang="en-US" sz="1600" dirty="0" smtClean="0"/>
              <a:t>要求水</a:t>
            </a:r>
            <a:r>
              <a:rPr lang="zh-CN" altLang="en-US" sz="1600" dirty="0"/>
              <a:t>下混凝土坍落度为</a:t>
            </a:r>
            <a:r>
              <a:rPr lang="en-US" altLang="zh-CN" sz="1600" dirty="0"/>
              <a:t>160 </a:t>
            </a:r>
            <a:r>
              <a:rPr lang="zh-CN" altLang="en-US" sz="1600" dirty="0"/>
              <a:t>～ </a:t>
            </a:r>
            <a:r>
              <a:rPr lang="en-US" altLang="zh-CN" sz="1600" dirty="0"/>
              <a:t>200mm</a:t>
            </a:r>
            <a:r>
              <a:rPr lang="zh-CN" altLang="en-US" sz="1600" dirty="0"/>
              <a:t>，</a:t>
            </a:r>
            <a:r>
              <a:rPr lang="en-US" altLang="zh-CN" sz="1600" dirty="0"/>
              <a:t>1 </a:t>
            </a:r>
            <a:r>
              <a:rPr lang="zh-CN" altLang="en-US" sz="1600" dirty="0"/>
              <a:t>小时内损失的坍落度小于</a:t>
            </a:r>
            <a:r>
              <a:rPr lang="en-US" altLang="zh-CN" sz="1600" dirty="0"/>
              <a:t>50mm</a:t>
            </a:r>
            <a:r>
              <a:rPr lang="zh-CN" altLang="en-US" sz="1600" dirty="0"/>
              <a:t>；水下混凝土</a:t>
            </a:r>
            <a:r>
              <a:rPr lang="zh-CN" altLang="en-US" sz="1600" dirty="0" smtClean="0"/>
              <a:t>的含</a:t>
            </a:r>
            <a:r>
              <a:rPr lang="zh-CN" altLang="en-US" sz="1600" dirty="0"/>
              <a:t>砂率为中粗砂</a:t>
            </a:r>
            <a:r>
              <a:rPr lang="en-US" altLang="zh-CN" sz="1600" dirty="0"/>
              <a:t>40% </a:t>
            </a:r>
            <a:r>
              <a:rPr lang="zh-CN" altLang="en-US" sz="1600" dirty="0"/>
              <a:t>～ </a:t>
            </a:r>
            <a:r>
              <a:rPr lang="en-US" altLang="zh-CN" sz="1600" dirty="0"/>
              <a:t>45%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③有较小的泌水率。泌水率为</a:t>
            </a:r>
            <a:r>
              <a:rPr lang="en-US" altLang="zh-CN" sz="1600" dirty="0"/>
              <a:t>1.2% </a:t>
            </a:r>
            <a:r>
              <a:rPr lang="zh-CN" altLang="en-US" sz="1600" dirty="0"/>
              <a:t>～ </a:t>
            </a:r>
            <a:r>
              <a:rPr lang="en-US" altLang="zh-CN" sz="1600" dirty="0"/>
              <a:t>1.8% </a:t>
            </a:r>
            <a:r>
              <a:rPr lang="zh-CN" altLang="en-US" sz="1600" dirty="0"/>
              <a:t>的混凝土具有较好的粘聚性；实际</a:t>
            </a:r>
            <a:r>
              <a:rPr lang="zh-CN" altLang="en-US" sz="1600" dirty="0" smtClean="0"/>
              <a:t>施工</a:t>
            </a:r>
            <a:r>
              <a:rPr lang="zh-CN" altLang="en-US" sz="1600" dirty="0"/>
              <a:t>中，控制在两小时内析出的水分不大于混凝土体积的</a:t>
            </a:r>
            <a:r>
              <a:rPr lang="en-US" altLang="zh-CN" sz="1600" dirty="0"/>
              <a:t>1.5%</a:t>
            </a:r>
            <a:r>
              <a:rPr lang="zh-CN" altLang="en-US" sz="1600" dirty="0"/>
              <a:t>；一般控制泌水率在</a:t>
            </a:r>
            <a:r>
              <a:rPr lang="en-US" altLang="zh-CN" sz="1600" dirty="0"/>
              <a:t>4</a:t>
            </a:r>
            <a:r>
              <a:rPr lang="en-US" altLang="zh-CN" sz="1600" dirty="0" smtClean="0"/>
              <a:t>%</a:t>
            </a:r>
            <a:r>
              <a:rPr lang="zh-CN" altLang="en-US" sz="1600" dirty="0" smtClean="0"/>
              <a:t>以内</a:t>
            </a:r>
            <a:r>
              <a:rPr lang="zh-CN" altLang="en-US" sz="1600" dirty="0"/>
              <a:t>为合格。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④有良好的流动性保持能力。以保持坍落度在</a:t>
            </a:r>
            <a:r>
              <a:rPr lang="en-US" altLang="zh-CN" sz="1600" dirty="0"/>
              <a:t>160 </a:t>
            </a:r>
            <a:r>
              <a:rPr lang="zh-CN" altLang="en-US" sz="1600" dirty="0"/>
              <a:t>～ </a:t>
            </a:r>
            <a:r>
              <a:rPr lang="en-US" altLang="zh-CN" sz="1600" dirty="0"/>
              <a:t>200mm </a:t>
            </a:r>
            <a:r>
              <a:rPr lang="zh-CN" altLang="en-US" sz="1600" dirty="0"/>
              <a:t>的时间，即保持</a:t>
            </a:r>
            <a:r>
              <a:rPr lang="zh-CN" altLang="en-US" sz="1600" dirty="0" smtClean="0"/>
              <a:t>流动性</a:t>
            </a:r>
            <a:r>
              <a:rPr lang="zh-CN" altLang="en-US" sz="1600" dirty="0"/>
              <a:t>的时间来衡量，一般为</a:t>
            </a:r>
            <a:r>
              <a:rPr lang="en-US" altLang="zh-CN" sz="1600" dirty="0"/>
              <a:t>1 </a:t>
            </a:r>
            <a:r>
              <a:rPr lang="zh-CN" altLang="en-US" sz="1600" dirty="0"/>
              <a:t>～ </a:t>
            </a:r>
            <a:r>
              <a:rPr lang="en-US" altLang="zh-CN" sz="1600" dirty="0"/>
              <a:t>1.5h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⑤有足够的容重。普通水下混凝土的容重为</a:t>
            </a:r>
            <a:r>
              <a:rPr lang="en-US" altLang="zh-CN" sz="1600" dirty="0"/>
              <a:t>2 400 </a:t>
            </a:r>
            <a:r>
              <a:rPr lang="zh-CN" altLang="en-US" sz="1600" dirty="0"/>
              <a:t>～ </a:t>
            </a:r>
            <a:r>
              <a:rPr lang="en-US" altLang="zh-CN" sz="1600" dirty="0"/>
              <a:t>2 500kg/m3</a:t>
            </a:r>
            <a:r>
              <a:rPr lang="zh-CN" altLang="en-US" sz="16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⑥有良好的抗渗能力。水下混凝土以抗渗标号作为抗渗性指标，抗渗标号应</a:t>
            </a:r>
            <a:r>
              <a:rPr lang="zh-CN" altLang="en-US" sz="1600" dirty="0" smtClean="0"/>
              <a:t>满足设计</a:t>
            </a:r>
            <a:r>
              <a:rPr lang="zh-CN" altLang="en-US" sz="1600" dirty="0"/>
              <a:t>要求。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）水下灌注混凝土所用导管的构造和使用应符合下列规定：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①导管壁厚不宜小于</a:t>
            </a:r>
            <a:r>
              <a:rPr lang="en-US" altLang="zh-CN" sz="1600" dirty="0"/>
              <a:t>3mm</a:t>
            </a:r>
            <a:r>
              <a:rPr lang="zh-CN" altLang="en-US" sz="1600" dirty="0"/>
              <a:t>，直径宜为</a:t>
            </a:r>
            <a:r>
              <a:rPr lang="en-US" altLang="zh-CN" sz="1600" dirty="0"/>
              <a:t>250mm</a:t>
            </a:r>
            <a:r>
              <a:rPr lang="zh-CN" altLang="en-US" sz="1600" dirty="0"/>
              <a:t>，底管长不宜小于</a:t>
            </a:r>
            <a:r>
              <a:rPr lang="en-US" altLang="zh-CN" sz="1600" dirty="0"/>
              <a:t>4m</a:t>
            </a:r>
            <a:r>
              <a:rPr lang="zh-CN" altLang="en-US" sz="1600" dirty="0"/>
              <a:t>，接头宜</a:t>
            </a:r>
            <a:r>
              <a:rPr lang="zh-CN" altLang="en-US" sz="1600" dirty="0" smtClean="0"/>
              <a:t>法兰或</a:t>
            </a:r>
            <a:r>
              <a:rPr lang="zh-CN" altLang="en-US" sz="1600" dirty="0"/>
              <a:t>双螺纹方扣快速接头。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②导管提升时，不得挂住钢筋笼。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③导管使用前应试拼装、试压，试水压力为</a:t>
            </a:r>
            <a:r>
              <a:rPr lang="en-US" altLang="zh-CN" sz="1600" dirty="0"/>
              <a:t>0.6 </a:t>
            </a:r>
            <a:r>
              <a:rPr lang="zh-CN" altLang="en-US" sz="1600" dirty="0"/>
              <a:t>～ </a:t>
            </a:r>
            <a:r>
              <a:rPr lang="en-US" altLang="zh-CN" sz="1600" dirty="0"/>
              <a:t>1.0MPa</a:t>
            </a:r>
            <a:r>
              <a:rPr lang="zh-CN" altLang="en-US" sz="1600" dirty="0" smtClean="0"/>
              <a:t>。使用</a:t>
            </a:r>
            <a:r>
              <a:rPr lang="zh-CN" altLang="en-US" sz="1600" dirty="0"/>
              <a:t>的隔水栓应有良好的隔水性能，保证顺利排出。</a:t>
            </a:r>
          </a:p>
        </p:txBody>
      </p:sp>
    </p:spTree>
    <p:extLst>
      <p:ext uri="{BB962C8B-B14F-4D97-AF65-F5344CB8AC3E}">
        <p14:creationId xmlns:p14="http://schemas.microsoft.com/office/powerpoint/2010/main" val="35583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十一、水下混凝土施工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638602"/>
            <a:ext cx="1117524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）水下混凝土灌注应遵守下列规定：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①开始浇注水下混凝土时，为使隔水栓能顺利排出，导管底部至孔底的距离宜</a:t>
            </a:r>
            <a:r>
              <a:rPr lang="zh-CN" altLang="en-US" sz="1600" dirty="0" smtClean="0"/>
              <a:t>为</a:t>
            </a:r>
            <a:r>
              <a:rPr lang="en-US" altLang="zh-CN" sz="1600" dirty="0" smtClean="0"/>
              <a:t>300 </a:t>
            </a:r>
            <a:r>
              <a:rPr lang="zh-CN" altLang="en-US" sz="1600" dirty="0"/>
              <a:t>～ </a:t>
            </a:r>
            <a:r>
              <a:rPr lang="en-US" altLang="zh-CN" sz="1600" dirty="0"/>
              <a:t>500mm</a:t>
            </a:r>
            <a:r>
              <a:rPr lang="zh-CN" altLang="en-US" sz="1600" dirty="0"/>
              <a:t>，桩直径小于</a:t>
            </a:r>
            <a:r>
              <a:rPr lang="en-US" altLang="zh-CN" sz="1600" dirty="0"/>
              <a:t>600mm </a:t>
            </a:r>
            <a:r>
              <a:rPr lang="zh-CN" altLang="en-US" sz="1600" dirty="0"/>
              <a:t>时可适当加大导管底部至孔底的距离。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②应有足够的混凝土储备量，使导管一次埋入混凝土面下</a:t>
            </a:r>
            <a:r>
              <a:rPr lang="en-US" altLang="zh-CN" sz="1600" dirty="0"/>
              <a:t>0.8m </a:t>
            </a:r>
            <a:r>
              <a:rPr lang="zh-CN" altLang="en-US" sz="1600" dirty="0"/>
              <a:t>以上。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③控制第一批混凝土量</a:t>
            </a:r>
            <a:r>
              <a:rPr lang="zh-CN" altLang="en-US" sz="1600" dirty="0" smtClean="0"/>
              <a:t>。混凝土</a:t>
            </a:r>
            <a:r>
              <a:rPr lang="zh-CN" altLang="en-US" sz="1600" dirty="0"/>
              <a:t>导管的第一节底管应不小于</a:t>
            </a:r>
            <a:r>
              <a:rPr lang="en-US" altLang="zh-CN" sz="1600" dirty="0"/>
              <a:t>4m</a:t>
            </a:r>
            <a:r>
              <a:rPr lang="zh-CN" altLang="en-US" sz="1600" dirty="0"/>
              <a:t>，第一批混凝土量应能令导管埋入</a:t>
            </a:r>
            <a:r>
              <a:rPr lang="zh-CN" altLang="en-US" sz="1600" dirty="0" smtClean="0"/>
              <a:t>混凝土</a:t>
            </a:r>
            <a:r>
              <a:rPr lang="en-US" altLang="zh-CN" sz="1600" dirty="0" smtClean="0"/>
              <a:t>1m </a:t>
            </a:r>
            <a:r>
              <a:rPr lang="zh-CN" altLang="en-US" sz="1600" dirty="0"/>
              <a:t>以上，计算首批混凝土量时应计算导管自身的混凝土含量。首批混凝土灌注</a:t>
            </a:r>
            <a:r>
              <a:rPr lang="zh-CN" altLang="en-US" sz="1600" dirty="0" smtClean="0"/>
              <a:t>完毕后</a:t>
            </a:r>
            <a:r>
              <a:rPr lang="zh-CN" altLang="en-US" sz="1600" dirty="0"/>
              <a:t>，应立即检测孔内混凝土面标高，并计算导管底部埋入混凝土面深度；同时检查</a:t>
            </a:r>
            <a:r>
              <a:rPr lang="zh-CN" altLang="en-US" sz="1600" dirty="0" smtClean="0"/>
              <a:t>导管内</a:t>
            </a:r>
            <a:r>
              <a:rPr lang="zh-CN" altLang="en-US" sz="1600" dirty="0"/>
              <a:t>是否有泥浆回流或漏入，要求施工单位派专人测量导管埋深及管内外混凝土面的</a:t>
            </a:r>
            <a:r>
              <a:rPr lang="zh-CN" altLang="en-US" sz="1600" dirty="0" smtClean="0"/>
              <a:t>高差</a:t>
            </a:r>
            <a:r>
              <a:rPr lang="zh-CN" altLang="en-US" sz="1600" dirty="0"/>
              <a:t>，填写水下混凝土灌注记录，严禁导管提出混凝土面</a:t>
            </a:r>
            <a:r>
              <a:rPr lang="zh-CN" altLang="en-US" sz="1600" dirty="0" smtClean="0"/>
              <a:t>。如</a:t>
            </a:r>
            <a:r>
              <a:rPr lang="zh-CN" altLang="en-US" sz="1600" dirty="0"/>
              <a:t>出现导管内大量进水、卡环或其他事故，应暂停灌注，由施工单位和监理</a:t>
            </a:r>
            <a:r>
              <a:rPr lang="zh-CN" altLang="en-US" sz="1600" dirty="0" smtClean="0"/>
              <a:t>单位一起</a:t>
            </a:r>
            <a:r>
              <a:rPr lang="zh-CN" altLang="en-US" sz="1600" dirty="0"/>
              <a:t>拟定处置办法，并对事故的发生和处理全过程做好详细记录备案，待处理完毕</a:t>
            </a:r>
            <a:r>
              <a:rPr lang="zh-CN" altLang="en-US" sz="1600" dirty="0" smtClean="0"/>
              <a:t>，方</a:t>
            </a:r>
            <a:r>
              <a:rPr lang="zh-CN" altLang="en-US" sz="1600" dirty="0"/>
              <a:t>可继续灌注混凝土。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④水下混凝土必须连续施工，每根桩按初盘混凝土的初凝时间控制，对浇注</a:t>
            </a:r>
            <a:r>
              <a:rPr lang="zh-CN" altLang="en-US" sz="1600" dirty="0" smtClean="0"/>
              <a:t>过程中</a:t>
            </a:r>
            <a:r>
              <a:rPr lang="zh-CN" altLang="en-US" sz="1600" dirty="0"/>
              <a:t>的一切故障均应记录备案。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⑤控制最后一次灌注量，桩顶标高不得偏低，应凿除的浮浆高度必须保证暴露</a:t>
            </a:r>
            <a:r>
              <a:rPr lang="zh-CN" altLang="en-US" sz="1600" dirty="0" smtClean="0"/>
              <a:t>的混凝土</a:t>
            </a:r>
            <a:r>
              <a:rPr lang="zh-CN" altLang="en-US" sz="1600" dirty="0"/>
              <a:t>达到强度设计值；桩长应高出设计标高一倍桩径。若达不到上述要求，应采取</a:t>
            </a:r>
            <a:r>
              <a:rPr lang="zh-CN" altLang="en-US" sz="1600" dirty="0" smtClean="0"/>
              <a:t>插入式</a:t>
            </a:r>
            <a:r>
              <a:rPr lang="zh-CN" altLang="en-US" sz="1600" dirty="0"/>
              <a:t>振捣器振实桩顶部分混凝土。凿桩应严格控制桩顶标高，凿桩表面必须平整，</a:t>
            </a:r>
            <a:r>
              <a:rPr lang="zh-CN" altLang="en-US" sz="1600" dirty="0" smtClean="0"/>
              <a:t>不得</a:t>
            </a:r>
            <a:r>
              <a:rPr lang="zh-CN" altLang="en-US" sz="1600" dirty="0"/>
              <a:t>破坏桩身质量。</a:t>
            </a:r>
          </a:p>
        </p:txBody>
      </p:sp>
    </p:spTree>
    <p:extLst>
      <p:ext uri="{BB962C8B-B14F-4D97-AF65-F5344CB8AC3E}">
        <p14:creationId xmlns:p14="http://schemas.microsoft.com/office/powerpoint/2010/main" val="118428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十一、水下混凝土施工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638602"/>
            <a:ext cx="111752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⑥检查每根桩的实际灌注量，计算混凝土充盈系数，充盈系数应不小于</a:t>
            </a:r>
            <a:r>
              <a:rPr lang="en-US" altLang="zh-CN" sz="1600" dirty="0"/>
              <a:t>1.1</a:t>
            </a:r>
            <a:r>
              <a:rPr lang="zh-CN" altLang="en-US" sz="1600" dirty="0" smtClean="0"/>
              <a:t>。混凝土</a:t>
            </a:r>
            <a:r>
              <a:rPr lang="zh-CN" altLang="en-US" sz="1600" dirty="0"/>
              <a:t>每工作班不得少于一组试块，每浇注</a:t>
            </a:r>
            <a:r>
              <a:rPr lang="en-US" altLang="zh-CN" sz="1600" dirty="0"/>
              <a:t>50m 3 </a:t>
            </a:r>
            <a:r>
              <a:rPr lang="zh-CN" altLang="en-US" sz="1600" dirty="0"/>
              <a:t>必须有一组试块，不足</a:t>
            </a:r>
            <a:r>
              <a:rPr lang="en-US" altLang="zh-CN" sz="1600" dirty="0"/>
              <a:t>50m 3 </a:t>
            </a:r>
            <a:r>
              <a:rPr lang="zh-CN" altLang="en-US" sz="1600" dirty="0" smtClean="0"/>
              <a:t>的桩</a:t>
            </a:r>
            <a:r>
              <a:rPr lang="zh-CN" altLang="en-US" sz="1600" dirty="0"/>
              <a:t>，每根桩不得少于一组试块现场监理工程师应旁站见证试块制作，混凝土试块报告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应归档备案。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）应注意气候对混凝土质量的影响。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①气温较低时：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室外日平均气温连续</a:t>
            </a:r>
            <a:r>
              <a:rPr lang="en-US" altLang="zh-CN" sz="1600" dirty="0"/>
              <a:t>5 </a:t>
            </a:r>
            <a:r>
              <a:rPr lang="zh-CN" altLang="en-US" sz="1600" dirty="0"/>
              <a:t>天稳定低于</a:t>
            </a:r>
            <a:r>
              <a:rPr lang="en-US" altLang="zh-CN" sz="1600" dirty="0"/>
              <a:t>5℃</a:t>
            </a:r>
            <a:r>
              <a:rPr lang="zh-CN" altLang="en-US" sz="1600" dirty="0"/>
              <a:t>时，按冬期施工混凝土施工；冬期施工的</a:t>
            </a:r>
            <a:r>
              <a:rPr lang="zh-CN" altLang="en-US" sz="1600" dirty="0" smtClean="0"/>
              <a:t>混凝土桩</a:t>
            </a:r>
            <a:r>
              <a:rPr lang="zh-CN" altLang="en-US" sz="1600" dirty="0"/>
              <a:t>顶强度在达到设计强度的</a:t>
            </a:r>
            <a:r>
              <a:rPr lang="en-US" altLang="zh-CN" sz="1600" dirty="0"/>
              <a:t>50% </a:t>
            </a:r>
            <a:r>
              <a:rPr lang="zh-CN" altLang="en-US" sz="1600" dirty="0"/>
              <a:t>前不应受冻；冬期施工时，应对原材料的加热</a:t>
            </a:r>
            <a:r>
              <a:rPr lang="zh-CN" altLang="en-US" sz="1600" dirty="0" smtClean="0"/>
              <a:t>、搅拌</a:t>
            </a:r>
            <a:r>
              <a:rPr lang="zh-CN" altLang="en-US" sz="1600" dirty="0"/>
              <a:t>、运输、灌注和养护等进行热工计算；灌注时的混凝土温度以</a:t>
            </a:r>
            <a:r>
              <a:rPr lang="en-US" altLang="zh-CN" sz="1600" dirty="0"/>
              <a:t>10 </a:t>
            </a:r>
            <a:r>
              <a:rPr lang="zh-CN" altLang="en-US" sz="1600" dirty="0"/>
              <a:t>～ </a:t>
            </a:r>
            <a:r>
              <a:rPr lang="en-US" altLang="zh-CN" sz="1600" dirty="0"/>
              <a:t>20℃</a:t>
            </a:r>
            <a:r>
              <a:rPr lang="zh-CN" altLang="en-US" sz="1600" dirty="0"/>
              <a:t>为宜。</a:t>
            </a:r>
            <a:r>
              <a:rPr lang="zh-CN" altLang="en-US" sz="1600" dirty="0" smtClean="0"/>
              <a:t>灌注</a:t>
            </a:r>
            <a:r>
              <a:rPr lang="zh-CN" altLang="en-US" sz="1600" dirty="0"/>
              <a:t>完毕后必须及时在桩顶加盖草包或采取其他保温措施。</a:t>
            </a:r>
          </a:p>
        </p:txBody>
      </p:sp>
    </p:spTree>
    <p:extLst>
      <p:ext uri="{BB962C8B-B14F-4D97-AF65-F5344CB8AC3E}">
        <p14:creationId xmlns:p14="http://schemas.microsoft.com/office/powerpoint/2010/main" val="308818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十一、水下混凝土施工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638602"/>
            <a:ext cx="111752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②气温较高时：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暑期施工时混凝土中应加入适量的缓凝剂或缓凝减水剂，使新拌混凝土能在</a:t>
            </a:r>
            <a:r>
              <a:rPr lang="en-US" altLang="zh-CN" sz="1600" dirty="0"/>
              <a:t>4 </a:t>
            </a:r>
            <a:r>
              <a:rPr lang="zh-CN" altLang="en-US" sz="1600" dirty="0"/>
              <a:t>～ </a:t>
            </a:r>
            <a:r>
              <a:rPr lang="en-US" altLang="zh-CN" sz="1600" dirty="0"/>
              <a:t>8 </a:t>
            </a:r>
            <a:r>
              <a:rPr lang="zh-CN" altLang="en-US" sz="1600" dirty="0" smtClean="0"/>
              <a:t>小时内</a:t>
            </a:r>
            <a:r>
              <a:rPr lang="zh-CN" altLang="en-US" sz="1600" dirty="0"/>
              <a:t>具有塑性或流动性，以保证顺利施工和凝结密实；暑期施工时应优先选用矿渣</a:t>
            </a:r>
            <a:r>
              <a:rPr lang="zh-CN" altLang="en-US" sz="1600" dirty="0" smtClean="0"/>
              <a:t>硅酸盐水泥</a:t>
            </a:r>
            <a:r>
              <a:rPr lang="zh-CN" altLang="en-US" sz="1600" dirty="0"/>
              <a:t>，灌注前的混凝土温度以不超过</a:t>
            </a:r>
            <a:r>
              <a:rPr lang="en-US" altLang="zh-CN" sz="1600" dirty="0"/>
              <a:t>35 </a:t>
            </a:r>
            <a:r>
              <a:rPr lang="zh-CN" altLang="en-US" sz="1600" dirty="0"/>
              <a:t>度为宜，一般宜在夜间灌注，或采取相应的</a:t>
            </a:r>
            <a:r>
              <a:rPr lang="zh-CN" altLang="en-US" sz="1600" dirty="0" smtClean="0"/>
              <a:t>降温</a:t>
            </a:r>
            <a:r>
              <a:rPr lang="zh-CN" altLang="en-US" sz="1600" dirty="0"/>
              <a:t>措施。混凝土灌注时间一般不宜超过</a:t>
            </a:r>
            <a:r>
              <a:rPr lang="en-US" altLang="zh-CN" sz="1600" dirty="0"/>
              <a:t>4 </a:t>
            </a:r>
            <a:r>
              <a:rPr lang="zh-CN" altLang="en-US" sz="1600" dirty="0"/>
              <a:t>小时，若灌注时间较长，在使用缓凝剂的</a:t>
            </a:r>
            <a:r>
              <a:rPr lang="zh-CN" altLang="en-US" sz="1600" dirty="0" smtClean="0"/>
              <a:t>同时</a:t>
            </a:r>
            <a:r>
              <a:rPr lang="zh-CN" altLang="en-US" sz="1600" dirty="0"/>
              <a:t>还可在保持水灰比不变的条件下，增大水及水泥用量。灌注结束后，应及时进行</a:t>
            </a:r>
            <a:r>
              <a:rPr lang="zh-CN" altLang="en-US" sz="1600" dirty="0" smtClean="0"/>
              <a:t>养护</a:t>
            </a:r>
            <a:r>
              <a:rPr lang="zh-CN" altLang="en-US" sz="1600" dirty="0"/>
              <a:t>，保持桩顶有一定的湿度。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）提升及拆管的监控。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在灌注混凝土过程中，随着孔内混凝土面的不断升高，应根据测定的混凝土面</a:t>
            </a:r>
            <a:r>
              <a:rPr lang="zh-CN" altLang="en-US" sz="1600" dirty="0" smtClean="0"/>
              <a:t>标高</a:t>
            </a:r>
            <a:r>
              <a:rPr lang="zh-CN" altLang="en-US" sz="1600" dirty="0"/>
              <a:t>，及时提升和分段拆卸上端导管，导管下端在混凝土内埋深控制在</a:t>
            </a:r>
            <a:r>
              <a:rPr lang="en-US" altLang="zh-CN" sz="1600" dirty="0"/>
              <a:t>2 </a:t>
            </a:r>
            <a:r>
              <a:rPr lang="zh-CN" altLang="en-US" sz="1600" dirty="0"/>
              <a:t>～ </a:t>
            </a:r>
            <a:r>
              <a:rPr lang="en-US" altLang="zh-CN" sz="1600" dirty="0"/>
              <a:t>3m </a:t>
            </a:r>
            <a:r>
              <a:rPr lang="zh-CN" altLang="en-US" sz="1600" dirty="0"/>
              <a:t>为宜，</a:t>
            </a:r>
            <a:r>
              <a:rPr lang="zh-CN" altLang="en-US" sz="1600" dirty="0" smtClean="0"/>
              <a:t>过多</a:t>
            </a:r>
            <a:r>
              <a:rPr lang="zh-CN" altLang="en-US" sz="1600" dirty="0"/>
              <a:t>则影响灌注速度或造成塞管，过少则易造成浮浆或泥巴夹层。监理人员应留意控制</a:t>
            </a:r>
            <a:r>
              <a:rPr lang="zh-CN" altLang="en-US" sz="1600" dirty="0" smtClean="0"/>
              <a:t>、防止</a:t>
            </a:r>
            <a:r>
              <a:rPr lang="zh-CN" altLang="en-US" sz="1600" dirty="0"/>
              <a:t>施工工人为省工而延长拆管间隔时间，随后又一次性拆下过多的管。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）混凝土浇筑完毕，最后拔出导管时，应进行多次上下提升导管，避免桩顶部</a:t>
            </a:r>
            <a:r>
              <a:rPr lang="zh-CN" altLang="en-US" sz="1600" dirty="0" smtClean="0"/>
              <a:t>位混凝土</a:t>
            </a:r>
            <a:r>
              <a:rPr lang="zh-CN" altLang="en-US" sz="1600" dirty="0"/>
              <a:t>流动性变小造成桩身空洞，同时严禁快拔造成泥浆混入，影响成桩质量。</a:t>
            </a:r>
          </a:p>
        </p:txBody>
      </p:sp>
    </p:spTree>
    <p:extLst>
      <p:ext uri="{BB962C8B-B14F-4D97-AF65-F5344CB8AC3E}">
        <p14:creationId xmlns:p14="http://schemas.microsoft.com/office/powerpoint/2010/main" val="122258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十二、起拔护筒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638602"/>
            <a:ext cx="111752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在提升导管时，应保持垂直，位置居中，防止法兰盘卡扰钢筋笼</a:t>
            </a:r>
            <a:r>
              <a:rPr lang="zh-CN" altLang="en-US" sz="1600" dirty="0" smtClean="0"/>
              <a:t>。为</a:t>
            </a:r>
            <a:r>
              <a:rPr lang="zh-CN" altLang="en-US" sz="1600" dirty="0"/>
              <a:t>确保桩的质量，砼顶面应高出设计桩顶标高不小于</a:t>
            </a:r>
            <a:r>
              <a:rPr lang="en-US" altLang="zh-CN" sz="1600" dirty="0"/>
              <a:t>1m</a:t>
            </a:r>
            <a:r>
              <a:rPr lang="zh-CN" altLang="en-US" sz="1600" dirty="0"/>
              <a:t>，在探测证实砼面已</a:t>
            </a:r>
            <a:r>
              <a:rPr lang="zh-CN" altLang="en-US" sz="1600" dirty="0" smtClean="0"/>
              <a:t>达到上述</a:t>
            </a:r>
            <a:r>
              <a:rPr lang="zh-CN" altLang="en-US" sz="1600" dirty="0"/>
              <a:t>要求后，方可停止灌注。最后拔出导管时，应缓慢拔出，使砼得以弥合。严禁</a:t>
            </a:r>
            <a:r>
              <a:rPr lang="zh-CN" altLang="en-US" sz="1600" dirty="0" smtClean="0"/>
              <a:t>快拔</a:t>
            </a:r>
            <a:r>
              <a:rPr lang="zh-CN" altLang="en-US" sz="1600" dirty="0"/>
              <a:t>造成泥浆混入，形成砼泥桩，影响成桩质量。每根桩应做</a:t>
            </a:r>
            <a:r>
              <a:rPr lang="en-US" altLang="zh-CN" sz="1600" dirty="0"/>
              <a:t>1 </a:t>
            </a:r>
            <a:r>
              <a:rPr lang="zh-CN" altLang="en-US" sz="1600" dirty="0"/>
              <a:t>组砼试块，试块应按</a:t>
            </a:r>
            <a:r>
              <a:rPr lang="zh-CN" altLang="en-US" sz="1600" dirty="0" smtClean="0"/>
              <a:t>桩位</a:t>
            </a:r>
            <a:r>
              <a:rPr lang="zh-CN" altLang="en-US" sz="1600" dirty="0"/>
              <a:t>编号，并按标准条件养护</a:t>
            </a:r>
            <a:r>
              <a:rPr lang="en-US" altLang="zh-CN" sz="1600" dirty="0"/>
              <a:t>28d </a:t>
            </a:r>
            <a:r>
              <a:rPr lang="zh-CN" altLang="en-US" sz="1600" dirty="0"/>
              <a:t>后试压试验，并将试验结果归档备案。</a:t>
            </a:r>
          </a:p>
        </p:txBody>
      </p:sp>
    </p:spTree>
    <p:extLst>
      <p:ext uri="{BB962C8B-B14F-4D97-AF65-F5344CB8AC3E}">
        <p14:creationId xmlns:p14="http://schemas.microsoft.com/office/powerpoint/2010/main" val="33900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任务实施</a:t>
              </a:r>
              <a:endParaRPr lang="zh-CN" altLang="zh-CN" sz="3500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57785" y="1172208"/>
            <a:ext cx="279076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十三、回填桩孔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579" y="1638602"/>
            <a:ext cx="11175242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        应</a:t>
            </a:r>
            <a:r>
              <a:rPr lang="zh-CN" altLang="en-US" sz="1600" dirty="0"/>
              <a:t>采用细砂回填，桩基回填前，应排净孔内泥浆，清除淤泥。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回填时要确保层层密实。防止后续挖孔时下陷造成安全事故。桩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基回填后应略高于桩基顶缘地面，防止桩基积水。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应注意以下事项：</a:t>
            </a:r>
            <a:r>
              <a:rPr lang="en-US" altLang="zh-CN" sz="1600" dirty="0"/>
              <a:t>1. </a:t>
            </a:r>
            <a:r>
              <a:rPr lang="zh-CN" altLang="en-US" sz="1600" dirty="0"/>
              <a:t>回填时确保孔内层层密实。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2. </a:t>
            </a:r>
            <a:r>
              <a:rPr lang="zh-CN" altLang="en-US" sz="1600" dirty="0"/>
              <a:t>泥浆需排到指定的泥浆池内，严禁乱排，造成污染。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3. </a:t>
            </a:r>
            <a:r>
              <a:rPr lang="zh-CN" altLang="en-US" sz="1600" dirty="0"/>
              <a:t>现场作业人员应规范施工，确保在安全的前提下顺利施工。</a:t>
            </a:r>
          </a:p>
        </p:txBody>
      </p:sp>
    </p:spTree>
    <p:extLst>
      <p:ext uri="{BB962C8B-B14F-4D97-AF65-F5344CB8AC3E}">
        <p14:creationId xmlns:p14="http://schemas.microsoft.com/office/powerpoint/2010/main" val="416882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5">
            <a:extLst>
              <a:ext uri="{FF2B5EF4-FFF2-40B4-BE49-F238E27FC236}">
                <a16:creationId xmlns:a16="http://schemas.microsoft.com/office/drawing/2014/main" id="{D5CAC623-B353-4101-9355-172F7A084B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2786"/>
            <a:ext cx="12192000" cy="703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2022428"/>
            <a:ext cx="12192000" cy="2813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BC831-03AE-43C3-8E91-2FF0DC62D99E}"/>
              </a:ext>
            </a:extLst>
          </p:cNvPr>
          <p:cNvSpPr txBox="1"/>
          <p:nvPr/>
        </p:nvSpPr>
        <p:spPr>
          <a:xfrm>
            <a:off x="1856097" y="2562424"/>
            <a:ext cx="7902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谢       谢</a:t>
            </a:r>
            <a:endParaRPr lang="zh-CN" altLang="en-US" sz="6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574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>
            <a:extLst>
              <a:ext uri="{FF2B5EF4-FFF2-40B4-BE49-F238E27FC236}">
                <a16:creationId xmlns:a16="http://schemas.microsoft.com/office/drawing/2014/main" id="{D5A632E9-F954-40E9-BC93-3CD50DDEC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100" y="1227075"/>
            <a:ext cx="9321279" cy="4731092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0CF138C9-40ED-4F51-A7B0-3C3BA2BDA00E}"/>
              </a:ext>
            </a:extLst>
          </p:cNvPr>
          <p:cNvSpPr txBox="1"/>
          <p:nvPr/>
        </p:nvSpPr>
        <p:spPr>
          <a:xfrm>
            <a:off x="1862051" y="1712695"/>
            <a:ext cx="60059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预制桩制作质量还</a:t>
            </a:r>
            <a:r>
              <a:rPr lang="zh-CN" altLang="en-US" sz="1600" dirty="0" smtClean="0"/>
              <a:t>应符合</a:t>
            </a:r>
            <a:r>
              <a:rPr lang="zh-CN" altLang="en-US" sz="1600" dirty="0"/>
              <a:t>下列规定：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）桩的表面应平整、密实，掉角深度小于</a:t>
            </a:r>
            <a:r>
              <a:rPr lang="en-US" altLang="zh-CN" sz="1600" dirty="0"/>
              <a:t>10mm</a:t>
            </a:r>
            <a:r>
              <a:rPr lang="zh-CN" altLang="en-US" sz="1600" dirty="0"/>
              <a:t>，且局部蜂窝和掉角的缺损总面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积不得超过该桩表面全部面积的</a:t>
            </a:r>
            <a:r>
              <a:rPr lang="en-US" altLang="zh-CN" sz="1600" dirty="0"/>
              <a:t>0.5%</a:t>
            </a:r>
            <a:r>
              <a:rPr lang="zh-CN" altLang="en-US" sz="1600" dirty="0"/>
              <a:t>，同时不得过分集中；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）由于混凝土收缩产生的裂缝，深度小于</a:t>
            </a:r>
            <a:r>
              <a:rPr lang="en-US" altLang="zh-CN" sz="1600" dirty="0"/>
              <a:t>20mm</a:t>
            </a:r>
            <a:r>
              <a:rPr lang="zh-CN" altLang="en-US" sz="1600" dirty="0"/>
              <a:t>，宽度小于</a:t>
            </a:r>
            <a:r>
              <a:rPr lang="en-US" altLang="zh-CN" sz="1600" dirty="0"/>
              <a:t>0.25mm</a:t>
            </a:r>
            <a:r>
              <a:rPr lang="zh-CN" altLang="en-US" sz="1600" dirty="0"/>
              <a:t>；横向裂缝长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度不得超过边长的一半。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）桩顶和桩尖处不得有蜂窝、麻面、裂缝和掉角。</a:t>
            </a:r>
          </a:p>
        </p:txBody>
      </p:sp>
      <p:pic>
        <p:nvPicPr>
          <p:cNvPr id="20" name="Picture 395">
            <a:extLst>
              <a:ext uri="{FF2B5EF4-FFF2-40B4-BE49-F238E27FC236}">
                <a16:creationId xmlns:a16="http://schemas.microsoft.com/office/drawing/2014/main" id="{433F5A64-3438-4F9B-A199-366873741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275" y="2415720"/>
            <a:ext cx="3273499" cy="4251648"/>
          </a:xfrm>
          <a:prstGeom prst="rect">
            <a:avLst/>
          </a:prstGeom>
          <a:effectLst/>
        </p:spPr>
      </p:pic>
      <p:sp>
        <p:nvSpPr>
          <p:cNvPr id="9" name="矩形 8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883607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200" b="1" dirty="0"/>
                <a:t>二、钢筋混凝土预制桩制作、起吊、运输和堆放</a:t>
              </a:r>
              <a:endParaRPr lang="zh-CN" altLang="zh-CN" sz="32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350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5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57114" y="481786"/>
              <a:ext cx="991329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b="1" dirty="0"/>
                <a:t>二、钢筋混凝土预制桩制作、起吊、运输和堆放</a:t>
              </a:r>
              <a:endParaRPr lang="zh-CN" altLang="zh-CN" sz="3500" b="1" kern="1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157785" y="112779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（二）起吊</a:t>
            </a:r>
          </a:p>
        </p:txBody>
      </p:sp>
      <p:sp>
        <p:nvSpPr>
          <p:cNvPr id="11" name="矩形 10"/>
          <p:cNvSpPr/>
          <p:nvPr/>
        </p:nvSpPr>
        <p:spPr>
          <a:xfrm>
            <a:off x="1838498" y="1409962"/>
            <a:ext cx="8515004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钢筋混凝土预制桩应在混凝土达到设计强度标准值的</a:t>
            </a:r>
            <a:r>
              <a:rPr lang="en-US" altLang="zh-CN" sz="1600" dirty="0"/>
              <a:t>70% </a:t>
            </a:r>
            <a:r>
              <a:rPr lang="zh-CN" altLang="en-US" sz="1600" dirty="0"/>
              <a:t>方可起吊，达到设计强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度的</a:t>
            </a:r>
            <a:r>
              <a:rPr lang="en-US" altLang="zh-CN" sz="1600" dirty="0"/>
              <a:t>100% </a:t>
            </a:r>
            <a:r>
              <a:rPr lang="zh-CN" altLang="en-US" sz="1600" dirty="0"/>
              <a:t>方能运输和打桩。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82" y="2328123"/>
            <a:ext cx="10320519" cy="331621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440257" y="59213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桩的合理吊点位置</a:t>
            </a:r>
          </a:p>
        </p:txBody>
      </p:sp>
    </p:spTree>
    <p:extLst>
      <p:ext uri="{BB962C8B-B14F-4D97-AF65-F5344CB8AC3E}">
        <p14:creationId xmlns:p14="http://schemas.microsoft.com/office/powerpoint/2010/main" val="85558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1">
            <a:extLst>
              <a:ext uri="{FF2B5EF4-FFF2-40B4-BE49-F238E27FC236}">
                <a16:creationId xmlns:a16="http://schemas.microsoft.com/office/drawing/2014/main" id="{4B391F34-5FB8-4FEF-B2D7-82308918CD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32" y="2107172"/>
            <a:ext cx="3613084" cy="3613084"/>
          </a:xfrm>
          <a:prstGeom prst="rect">
            <a:avLst/>
          </a:prstGeom>
        </p:spPr>
      </p:pic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881373" y="2154503"/>
            <a:ext cx="6393683" cy="2530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混凝土</a:t>
            </a:r>
            <a:r>
              <a:rPr lang="zh-CN" altLang="en-US" dirty="0"/>
              <a:t>预制桩达到设计强度的</a:t>
            </a:r>
            <a:r>
              <a:rPr lang="en-US" altLang="zh-CN" dirty="0"/>
              <a:t>100% </a:t>
            </a:r>
            <a:r>
              <a:rPr lang="zh-CN" altLang="en-US" dirty="0"/>
              <a:t>方可运输。桩的运输应根据打桩进度和打桩</a:t>
            </a:r>
            <a:r>
              <a:rPr lang="zh-CN" altLang="en-US" dirty="0" smtClean="0"/>
              <a:t>顺序</a:t>
            </a:r>
            <a:r>
              <a:rPr lang="zh-CN" altLang="en-US" dirty="0"/>
              <a:t>确定，一般情况下采用随打随运的方法，以减少二次搬运。现场运距较近时可</a:t>
            </a:r>
            <a:r>
              <a:rPr lang="zh-CN" altLang="en-US" dirty="0" smtClean="0"/>
              <a:t>采用起重机</a:t>
            </a:r>
            <a:r>
              <a:rPr lang="zh-CN" altLang="en-US" dirty="0"/>
              <a:t>吊运，或在桩下垫以滚筒用卷扬机拖拉运输。运距较大时长桩可采用平板拖车</a:t>
            </a:r>
            <a:r>
              <a:rPr lang="zh-CN" altLang="en-US" dirty="0" smtClean="0"/>
              <a:t>、轻轨</a:t>
            </a:r>
            <a:r>
              <a:rPr lang="zh-CN" altLang="en-US" dirty="0"/>
              <a:t>平板车或平台挂车等运输，短桩运输亦可采用载重汽车运输。</a:t>
            </a:r>
            <a:endParaRPr lang="zh-CN" altLang="zh-CN" sz="20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000" dirty="0">
                    <a:latin typeface="Century Gothic" panose="020B0502020202020204" pitchFamily="34" charset="0"/>
                    <a:ea typeface="微软雅黑" panose="020B0503020204020204" pitchFamily="34" charset="-122"/>
                    <a:sym typeface="Century Gothic" panose="020B0502020202020204" pitchFamily="34" charset="0"/>
                  </a:rPr>
                  <a:t>8</a:t>
                </a:r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961032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二、钢筋混凝土预制桩制作、起吊、运输和堆放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1373" y="132021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（三）运输</a:t>
            </a:r>
          </a:p>
        </p:txBody>
      </p:sp>
    </p:spTree>
    <p:extLst>
      <p:ext uri="{BB962C8B-B14F-4D97-AF65-F5344CB8AC3E}">
        <p14:creationId xmlns:p14="http://schemas.microsoft.com/office/powerpoint/2010/main" val="81974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DD2E5ACB-A4C5-448B-957C-5D8EC6EEA97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修改ppt1.4\57268"/>
  <p:tag name="ISPRING_FIRST_PUBLISH" val="1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平面</Template>
  <TotalTime>6168</TotalTime>
  <Words>8558</Words>
  <Application>Microsoft Office PowerPoint</Application>
  <PresentationFormat>宽屏</PresentationFormat>
  <Paragraphs>739</Paragraphs>
  <Slides>66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6" baseType="lpstr">
      <vt:lpstr>HiraginoSansGB-W3</vt:lpstr>
      <vt:lpstr>Malgun Gothic</vt:lpstr>
      <vt:lpstr>宋体</vt:lpstr>
      <vt:lpstr>微软雅黑</vt:lpstr>
      <vt:lpstr>Calibri</vt:lpstr>
      <vt:lpstr>Calibri Light</vt:lpstr>
      <vt:lpstr>Century Gothic</vt:lpstr>
      <vt:lpstr>Tahoma</vt:lpstr>
      <vt:lpstr>Wingdings 2</vt:lpstr>
      <vt:lpstr>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zhlbduql</cp:lastModifiedBy>
  <cp:revision>264</cp:revision>
  <dcterms:created xsi:type="dcterms:W3CDTF">2017-08-18T03:02:00Z</dcterms:created>
  <dcterms:modified xsi:type="dcterms:W3CDTF">2019-06-24T14:51:42Z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