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bookmarkIdSeed="4">
  <p:sldMasterIdLst>
    <p:sldMasterId id="2147483648" r:id="rId1"/>
  </p:sldMasterIdLst>
  <p:notesMasterIdLst>
    <p:notesMasterId r:id="rId4"/>
  </p:notesMasterIdLst>
  <p:handoutMasterIdLst>
    <p:handoutMasterId r:id="rId17"/>
  </p:handoutMasterIdLst>
  <p:sldIdLst>
    <p:sldId id="291" r:id="rId3"/>
    <p:sldId id="292" r:id="rId5"/>
    <p:sldId id="293" r:id="rId6"/>
    <p:sldId id="273" r:id="rId7"/>
    <p:sldId id="306" r:id="rId8"/>
    <p:sldId id="307" r:id="rId9"/>
    <p:sldId id="309" r:id="rId10"/>
    <p:sldId id="310" r:id="rId11"/>
    <p:sldId id="312" r:id="rId12"/>
    <p:sldId id="311" r:id="rId13"/>
    <p:sldId id="313" r:id="rId14"/>
    <p:sldId id="314" r:id="rId15"/>
    <p:sldId id="315" r:id="rId16"/>
  </p:sldIdLst>
  <p:sldSz cx="12192000" cy="6858000"/>
  <p:notesSz cx="6858000" cy="9144000"/>
  <p:custDataLst>
    <p:tags r:id="rId21"/>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14254"/>
    <a:srgbClr val="FBBF3B"/>
    <a:srgbClr val="A6A6A6"/>
    <a:srgbClr val="FF940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115" d="100"/>
          <a:sy n="115" d="100"/>
        </p:scale>
        <p:origin x="432" y="9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1" Type="http://schemas.openxmlformats.org/officeDocument/2006/relationships/tags" Target="tags/tag1.xml"/><Relationship Id="rId20" Type="http://schemas.openxmlformats.org/officeDocument/2006/relationships/tableStyles" Target="tableStyles.xml"/><Relationship Id="rId2" Type="http://schemas.openxmlformats.org/officeDocument/2006/relationships/theme" Target="theme/theme1.xml"/><Relationship Id="rId19" Type="http://schemas.openxmlformats.org/officeDocument/2006/relationships/viewProps" Target="viewProps.xml"/><Relationship Id="rId18" Type="http://schemas.openxmlformats.org/officeDocument/2006/relationships/presProps" Target="presProps.xml"/><Relationship Id="rId17" Type="http://schemas.openxmlformats.org/officeDocument/2006/relationships/handoutMaster" Target="handoutMasters/handoutMaster1.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4530"/>
            <a:ext cx="9144000" cy="2387600"/>
          </a:xfrm>
        </p:spPr>
        <p:txBody>
          <a:bodyPr anchor="b">
            <a:normAutofit/>
          </a:bodyPr>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hasCustomPrompt="1"/>
          </p:nvPr>
        </p:nvSpPr>
        <p:spPr>
          <a:xfrm>
            <a:off x="1524000" y="3602038"/>
            <a:ext cx="9144000" cy="1655762"/>
          </a:xfrm>
        </p:spPr>
        <p:txBody>
          <a:bodyPr>
            <a:normAutofit/>
          </a:bodyPr>
          <a:lstStyle>
            <a:lvl1pPr marL="0" indent="0" algn="ctr">
              <a:buNone/>
              <a:defRPr sz="2400">
                <a:solidFill>
                  <a:schemeClr val="tx1">
                    <a:lumMod val="75000"/>
                    <a:lumOff val="25000"/>
                  </a:schemeClr>
                </a:solidFill>
              </a:defRPr>
            </a:lvl1pPr>
            <a:lvl2pPr marL="457200" indent="0" algn="ctr">
              <a:buNone/>
              <a:defRPr sz="28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zh-CN" altLang="en-US" smtClean="0"/>
              <a:t>单击以编辑母版副标题样式</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fld>
            <a:endParaRPr lang="en-US" dirty="0"/>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Vertical Text Placeholder 2"/>
          <p:cNvSpPr>
            <a:spLocks noGrp="1"/>
          </p:cNvSpPr>
          <p:nvPr>
            <p:ph type="body" orient="vert" idx="1" hasCustomPrompt="1"/>
          </p:nvPr>
        </p:nvSpPr>
        <p:spPr/>
        <p:txBody>
          <a:bodyPr vert="eaVert"/>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smtClean="0"/>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smtClean="0"/>
            </a:fld>
            <a:endParaRPr lang="en-US" dirty="0"/>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0362"/>
            <a:ext cx="2628900" cy="5811838"/>
          </a:xfrm>
        </p:spPr>
        <p:txBody>
          <a:bodyPr vert="eaVert"/>
          <a:lstStyle/>
          <a:p>
            <a:r>
              <a:rPr lang="zh-CN" altLang="en-US" smtClean="0"/>
              <a:t>单击此处编辑母版标题样式</a:t>
            </a:r>
            <a:endParaRPr lang="en-US"/>
          </a:p>
        </p:txBody>
      </p:sp>
      <p:sp>
        <p:nvSpPr>
          <p:cNvPr id="3" name="Vertical Text Placeholder 2"/>
          <p:cNvSpPr>
            <a:spLocks noGrp="1"/>
          </p:cNvSpPr>
          <p:nvPr>
            <p:ph type="body" orient="vert" idx="1" hasCustomPrompt="1"/>
          </p:nvPr>
        </p:nvSpPr>
        <p:spPr>
          <a:xfrm>
            <a:off x="838200" y="360362"/>
            <a:ext cx="7734300" cy="5811837"/>
          </a:xfrm>
        </p:spPr>
        <p:txBody>
          <a:bodyPr vert="eaVert"/>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4" name="Date Placeholder 3"/>
          <p:cNvSpPr>
            <a:spLocks noGrp="1"/>
          </p:cNvSpPr>
          <p:nvPr>
            <p:ph type="dt" sz="half" idx="10"/>
          </p:nvPr>
        </p:nvSpPr>
        <p:spPr/>
        <p:txBody>
          <a:bodyPr/>
          <a:lstStyle/>
          <a:p>
            <a:fld id="{B61BEF0D-F0BB-DE4B-95CE-6DB70DBA9567}" type="datetimeFigureOut">
              <a:rPr lang="en-US" smtClean="0"/>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fld>
            <a:endParaRPr lang="en-US" dirty="0"/>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eelOff"/>
      </p:transition>
    </mc:Choice>
    <mc:Fallback>
      <p:transition spd="slow" advTm="0">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hasCustomPrompt="1"/>
          </p:nvPr>
        </p:nvSpPr>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fld>
            <a:endParaRPr lang="en-US" dirty="0"/>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12423"/>
            <a:ext cx="10515600" cy="2851208"/>
          </a:xfrm>
        </p:spPr>
        <p:txBody>
          <a:bodyPr anchor="b">
            <a:normAutofit/>
          </a:bodyPr>
          <a:lstStyle>
            <a:lvl1pPr>
              <a:defRPr sz="6000" b="0"/>
            </a:lvl1pPr>
          </a:lstStyle>
          <a:p>
            <a:r>
              <a:rPr lang="zh-CN" altLang="en-US" smtClean="0"/>
              <a:t>单击此处编辑母版标题样式</a:t>
            </a:r>
            <a:endParaRPr lang="en-US" dirty="0"/>
          </a:p>
        </p:txBody>
      </p:sp>
      <p:sp>
        <p:nvSpPr>
          <p:cNvPr id="3" name="Text Placeholder 2"/>
          <p:cNvSpPr>
            <a:spLocks noGrp="1"/>
          </p:cNvSpPr>
          <p:nvPr>
            <p:ph type="body" idx="1" hasCustomPrompt="1"/>
          </p:nvPr>
        </p:nvSpPr>
        <p:spPr>
          <a:xfrm>
            <a:off x="831850" y="4552633"/>
            <a:ext cx="10515600" cy="1500187"/>
          </a:xfrm>
        </p:spPr>
        <p:txBody>
          <a:bodyPr anchor="t">
            <a:normAutofit/>
          </a:bodyPr>
          <a:lstStyle>
            <a:lvl1pPr marL="0" indent="0">
              <a:buNone/>
              <a:defRPr sz="24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编辑母版文本样式</a:t>
            </a:r>
            <a:endParaRPr lang="zh-CN" altLang="en-US" smtClean="0"/>
          </a:p>
        </p:txBody>
      </p:sp>
      <p:sp>
        <p:nvSpPr>
          <p:cNvPr id="4" name="Date Placeholder 3"/>
          <p:cNvSpPr>
            <a:spLocks noGrp="1"/>
          </p:cNvSpPr>
          <p:nvPr>
            <p:ph type="dt" sz="half" idx="10"/>
          </p:nvPr>
        </p:nvSpPr>
        <p:spPr/>
        <p:txBody>
          <a:bodyPr/>
          <a:lstStyle/>
          <a:p>
            <a:fld id="{B61BEF0D-F0BB-DE4B-95CE-6DB70DBA9567}" type="datetimeFigureOut">
              <a:rPr lang="en-US" smtClean="0"/>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fld>
            <a:endParaRPr lang="en-US" dirty="0"/>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hasCustomPrompt="1"/>
          </p:nvPr>
        </p:nvSpPr>
        <p:spPr>
          <a:xfrm>
            <a:off x="845127" y="1828800"/>
            <a:ext cx="5181600" cy="4351337"/>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Content Placeholder 3"/>
          <p:cNvSpPr>
            <a:spLocks noGrp="1"/>
          </p:cNvSpPr>
          <p:nvPr>
            <p:ph sz="half" idx="2" hasCustomPrompt="1"/>
          </p:nvPr>
        </p:nvSpPr>
        <p:spPr>
          <a:xfrm>
            <a:off x="6172200" y="1828800"/>
            <a:ext cx="5181600" cy="4351337"/>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smtClean="0"/>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smtClean="0"/>
            </a:fld>
            <a:endParaRPr lang="en-US" dirty="0"/>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比较">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845127" y="1681850"/>
            <a:ext cx="5156200" cy="825699"/>
          </a:xfrm>
        </p:spPr>
        <p:txBody>
          <a:bodyPr anchor="b">
            <a:normAutofit/>
          </a:bodyPr>
          <a:lstStyle>
            <a:lvl1pPr marL="0" indent="0">
              <a:spcBef>
                <a:spcPts val="0"/>
              </a:spcBef>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endParaRPr lang="zh-CN" altLang="en-US" smtClean="0"/>
          </a:p>
        </p:txBody>
      </p:sp>
      <p:sp>
        <p:nvSpPr>
          <p:cNvPr id="4" name="Content Placeholder 3"/>
          <p:cNvSpPr>
            <a:spLocks noGrp="1"/>
          </p:cNvSpPr>
          <p:nvPr>
            <p:ph sz="half" idx="2" hasCustomPrompt="1"/>
          </p:nvPr>
        </p:nvSpPr>
        <p:spPr>
          <a:xfrm>
            <a:off x="845127" y="2507550"/>
            <a:ext cx="5156200" cy="3680525"/>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5" name="Text Placeholder 4"/>
          <p:cNvSpPr>
            <a:spLocks noGrp="1"/>
          </p:cNvSpPr>
          <p:nvPr>
            <p:ph type="body" sz="quarter" idx="3" hasCustomPrompt="1"/>
          </p:nvPr>
        </p:nvSpPr>
        <p:spPr>
          <a:xfrm>
            <a:off x="6172200" y="1681851"/>
            <a:ext cx="5181601" cy="825698"/>
          </a:xfrm>
        </p:spPr>
        <p:txBody>
          <a:bodyPr anchor="b"/>
          <a:lstStyle>
            <a:lvl1pPr marL="0" indent="0">
              <a:spcBef>
                <a:spcPts val="0"/>
              </a:spcBef>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endParaRPr lang="zh-CN" altLang="en-US" smtClean="0"/>
          </a:p>
        </p:txBody>
      </p:sp>
      <p:sp>
        <p:nvSpPr>
          <p:cNvPr id="6" name="Content Placeholder 5"/>
          <p:cNvSpPr>
            <a:spLocks noGrp="1"/>
          </p:cNvSpPr>
          <p:nvPr>
            <p:ph sz="quarter" idx="4" hasCustomPrompt="1"/>
          </p:nvPr>
        </p:nvSpPr>
        <p:spPr>
          <a:xfrm>
            <a:off x="6172200" y="2507550"/>
            <a:ext cx="5181601" cy="3680525"/>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7" name="Date Placeholder 6"/>
          <p:cNvSpPr>
            <a:spLocks noGrp="1"/>
          </p:cNvSpPr>
          <p:nvPr>
            <p:ph type="dt" sz="half" idx="10"/>
          </p:nvPr>
        </p:nvSpPr>
        <p:spPr/>
        <p:txBody>
          <a:bodyPr/>
          <a:lstStyle/>
          <a:p>
            <a:fld id="{B61BEF0D-F0BB-DE4B-95CE-6DB70DBA9567}" type="datetimeFigureOut">
              <a:rPr lang="en-US" smtClean="0"/>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smtClean="0"/>
            </a:fld>
            <a:endParaRPr lang="en-US" dirty="0"/>
          </a:p>
        </p:txBody>
      </p:sp>
      <p:sp>
        <p:nvSpPr>
          <p:cNvPr id="10" name="Title 9"/>
          <p:cNvSpPr>
            <a:spLocks noGrp="1"/>
          </p:cNvSpPr>
          <p:nvPr>
            <p:ph type="title"/>
          </p:nvPr>
        </p:nvSpPr>
        <p:spPr/>
        <p:txBody>
          <a:bodyPr/>
          <a:lstStyle/>
          <a:p>
            <a:r>
              <a:rPr lang="zh-CN" altLang="en-US" smtClean="0"/>
              <a:t>单击此处编辑母版标题样式</a:t>
            </a:r>
            <a:endParaRPr lang="en-US" dirty="0"/>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仅标题">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B61BEF0D-F0BB-DE4B-95CE-6DB70DBA9567}" type="datetimeFigureOut">
              <a:rPr lang="en-US" smtClean="0"/>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smtClean="0"/>
            </a:fld>
            <a:endParaRPr lang="en-US" dirty="0"/>
          </a:p>
        </p:txBody>
      </p:sp>
      <p:sp>
        <p:nvSpPr>
          <p:cNvPr id="6" name="Title 5"/>
          <p:cNvSpPr>
            <a:spLocks noGrp="1"/>
          </p:cNvSpPr>
          <p:nvPr>
            <p:ph type="title"/>
          </p:nvPr>
        </p:nvSpPr>
        <p:spPr/>
        <p:txBody>
          <a:bodyPr/>
          <a:lstStyle/>
          <a:p>
            <a:r>
              <a:rPr lang="zh-CN" altLang="en-US" smtClean="0"/>
              <a:t>单击此处编辑母版标题样式</a:t>
            </a:r>
            <a:endParaRPr 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smtClean="0"/>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fld>
            <a:endParaRPr lang="en-US" dirty="0"/>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41248" y="457200"/>
            <a:ext cx="3931920" cy="1600197"/>
          </a:xfrm>
        </p:spPr>
        <p:txBody>
          <a:bodyPr anchor="b">
            <a:normAutofit/>
          </a:bodyPr>
          <a:lstStyle>
            <a:lvl1pPr>
              <a:defRPr sz="3200" b="0"/>
            </a:lvl1pPr>
          </a:lstStyle>
          <a:p>
            <a:r>
              <a:rPr lang="zh-CN" altLang="en-US" smtClean="0"/>
              <a:t>单击此处编辑母版标题样式</a:t>
            </a:r>
            <a:endParaRPr lang="en-US" dirty="0"/>
          </a:p>
        </p:txBody>
      </p:sp>
      <p:sp>
        <p:nvSpPr>
          <p:cNvPr id="3" name="Content Placeholder 2"/>
          <p:cNvSpPr>
            <a:spLocks noGrp="1"/>
          </p:cNvSpPr>
          <p:nvPr>
            <p:ph idx="1" hasCustomPrompt="1"/>
          </p:nvPr>
        </p:nvSpPr>
        <p:spPr>
          <a:xfrm>
            <a:off x="5181600" y="990600"/>
            <a:ext cx="6172200" cy="48768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Text Placeholder 3"/>
          <p:cNvSpPr>
            <a:spLocks noGrp="1"/>
          </p:cNvSpPr>
          <p:nvPr>
            <p:ph type="body" sz="half" idx="2" hasCustomPrompt="1"/>
          </p:nvPr>
        </p:nvSpPr>
        <p:spPr>
          <a:xfrm>
            <a:off x="841248" y="2057399"/>
            <a:ext cx="3931920" cy="3810001"/>
          </a:xfrm>
        </p:spPr>
        <p:txBody>
          <a:bodyPr>
            <a:normAutofit/>
          </a:bodyPr>
          <a:lstStyle>
            <a:lvl1pPr marL="0" indent="0">
              <a:lnSpc>
                <a:spcPct val="90000"/>
              </a:lnSpc>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编辑母版文本样式</a:t>
            </a:r>
            <a:endParaRPr lang="zh-CN" altLang="en-US" smtClean="0"/>
          </a:p>
        </p:txBody>
      </p:sp>
      <p:sp>
        <p:nvSpPr>
          <p:cNvPr id="5" name="Date Placeholder 4"/>
          <p:cNvSpPr>
            <a:spLocks noGrp="1"/>
          </p:cNvSpPr>
          <p:nvPr>
            <p:ph type="dt" sz="half" idx="10"/>
          </p:nvPr>
        </p:nvSpPr>
        <p:spPr/>
        <p:txBody>
          <a:bodyPr/>
          <a:lstStyle/>
          <a:p>
            <a:fld id="{42A54C80-263E-416B-A8E0-580EDEADCBDC}" type="datetimeFigureOut">
              <a:rPr lang="en-US" smtClean="0"/>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smtClean="0"/>
            </a:fld>
            <a:endParaRPr lang="en-US" dirty="0"/>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41248" y="457200"/>
            <a:ext cx="3931920" cy="1600200"/>
          </a:xfrm>
        </p:spPr>
        <p:txBody>
          <a:bodyPr anchor="b">
            <a:normAutofit/>
          </a:bodyPr>
          <a:lstStyle>
            <a:lvl1pPr>
              <a:defRPr sz="3200" b="0"/>
            </a:lvl1pPr>
          </a:lstStyle>
          <a:p>
            <a:r>
              <a:rPr lang="zh-CN" altLang="en-US" smtClean="0"/>
              <a:t>单击此处编辑母版标题样式</a:t>
            </a:r>
            <a:endParaRPr lang="en-US" dirty="0"/>
          </a:p>
        </p:txBody>
      </p:sp>
      <p:sp>
        <p:nvSpPr>
          <p:cNvPr id="3" name="Picture Placeholder 2"/>
          <p:cNvSpPr>
            <a:spLocks noGrp="1"/>
          </p:cNvSpPr>
          <p:nvPr>
            <p:ph type="pic" idx="1"/>
          </p:nvPr>
        </p:nvSpPr>
        <p:spPr>
          <a:xfrm>
            <a:off x="5181600" y="990600"/>
            <a:ext cx="6172200" cy="4876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hasCustomPrompt="1"/>
          </p:nvPr>
        </p:nvSpPr>
        <p:spPr>
          <a:xfrm>
            <a:off x="841248" y="2057400"/>
            <a:ext cx="3931920" cy="3810000"/>
          </a:xfrm>
        </p:spPr>
        <p:txBody>
          <a:bodyPr>
            <a:normAutofit/>
          </a:bodyPr>
          <a:lstStyle>
            <a:lvl1pPr marL="0" indent="0">
              <a:lnSpc>
                <a:spcPct val="90000"/>
              </a:lnSpc>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编辑母版文本样式</a:t>
            </a:r>
            <a:endParaRPr lang="zh-CN" altLang="en-US" smtClean="0"/>
          </a:p>
        </p:txBody>
      </p:sp>
      <p:sp>
        <p:nvSpPr>
          <p:cNvPr id="5" name="Date Placeholder 4"/>
          <p:cNvSpPr>
            <a:spLocks noGrp="1"/>
          </p:cNvSpPr>
          <p:nvPr>
            <p:ph type="dt" sz="half" idx="10"/>
          </p:nvPr>
        </p:nvSpPr>
        <p:spPr/>
        <p:txBody>
          <a:bodyPr/>
          <a:lstStyle/>
          <a:p>
            <a:fld id="{B61BEF0D-F0BB-DE4B-95CE-6DB70DBA9567}" type="datetimeFigureOut">
              <a:rPr lang="en-US" smtClean="0"/>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fld>
            <a:endParaRPr lang="en-US" dirty="0"/>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7" Type="http://schemas.openxmlformats.org/officeDocument/2006/relationships/theme" Target="../theme/theme1.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45127" y="365760"/>
            <a:ext cx="10515600" cy="1325562"/>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45127" y="1828800"/>
            <a:ext cx="10515600" cy="4351337"/>
          </a:xfrm>
          <a:prstGeom prst="rect">
            <a:avLst/>
          </a:prstGeom>
        </p:spPr>
        <p:txBody>
          <a:bodyPr vert="horz" lIns="91440" tIns="45720" rIns="91440" bIns="45720" rtlCol="0">
            <a:normAutofit/>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100">
                <a:solidFill>
                  <a:schemeClr val="tx1">
                    <a:lumMod val="65000"/>
                    <a:lumOff val="35000"/>
                  </a:schemeClr>
                </a:solidFill>
              </a:defRPr>
            </a:lvl1pPr>
          </a:lstStyle>
          <a:p>
            <a:fld id="{B61BEF0D-F0BB-DE4B-95CE-6DB70DBA9567}" type="datetimeFigureOut">
              <a:rPr lang="en-US" smtClean="0"/>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100">
                <a:solidFill>
                  <a:schemeClr val="tx1">
                    <a:lumMod val="65000"/>
                    <a:lumOff val="35000"/>
                  </a:schemeClr>
                </a:solidFill>
              </a:defRPr>
            </a:lvl1pPr>
          </a:lstStyle>
          <a:p>
            <a:endParaRPr lang="en-US" dirty="0"/>
          </a:p>
        </p:txBody>
      </p:sp>
      <p:sp>
        <p:nvSpPr>
          <p:cNvPr id="6" name="Slide Number Placeholder 5"/>
          <p:cNvSpPr>
            <a:spLocks noGrp="1"/>
          </p:cNvSpPr>
          <p:nvPr>
            <p:ph type="sldNum" sz="quarter" idx="4"/>
          </p:nvPr>
        </p:nvSpPr>
        <p:spPr>
          <a:xfrm>
            <a:off x="8617527" y="6356350"/>
            <a:ext cx="2743200" cy="365125"/>
          </a:xfrm>
          <a:prstGeom prst="rect">
            <a:avLst/>
          </a:prstGeom>
        </p:spPr>
        <p:txBody>
          <a:bodyPr vert="horz" lIns="91440" tIns="45720" rIns="91440" bIns="45720" rtlCol="0" anchor="ctr"/>
          <a:lstStyle>
            <a:lvl1pPr algn="r">
              <a:defRPr sz="1100">
                <a:solidFill>
                  <a:schemeClr val="tx1">
                    <a:tint val="75000"/>
                  </a:schemeClr>
                </a:solidFill>
              </a:defRPr>
            </a:lvl1pPr>
          </a:lstStyle>
          <a:p>
            <a:fld id="{D57F1E4F-1CFF-5643-939E-217C01CDF565}" type="slidenum">
              <a:rPr lang="en-US" smtClean="0"/>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Lst>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Wingdings 2" panose="05020102010507070707" pitchFamily="18" charset="2"/>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Wingdings 2" panose="05020102010507070707" pitchFamily="18" charset="2"/>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Wingdings 2" panose="05020102010507070707" pitchFamily="18" charset="2"/>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Wingdings 2" panose="05020102010507070707" pitchFamily="18" charset="2"/>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Wingdings 2" panose="05020102010507070707" pitchFamily="18" charset="2"/>
        <a:buChar char=""/>
        <a:defRPr sz="1800" kern="1200">
          <a:solidFill>
            <a:schemeClr val="tx1"/>
          </a:solidFill>
          <a:latin typeface="+mn-lt"/>
          <a:ea typeface="+mn-ea"/>
          <a:cs typeface="+mn-cs"/>
        </a:defRPr>
      </a:lvl5pPr>
      <a:lvl6pPr marL="2514600" indent="-228600" algn="l" defTabSz="914400" rtl="0" eaLnBrk="1" latinLnBrk="0" hangingPunct="1">
        <a:spcBef>
          <a:spcPct val="20000"/>
        </a:spcBef>
        <a:buFont typeface="Wingdings 2" panose="05020102010507070707" pitchFamily="18" charset="2"/>
        <a:buChar char=""/>
        <a:defRPr sz="1800" kern="1200">
          <a:solidFill>
            <a:schemeClr val="tx1"/>
          </a:solidFill>
          <a:latin typeface="+mn-lt"/>
          <a:ea typeface="+mn-ea"/>
          <a:cs typeface="+mn-cs"/>
        </a:defRPr>
      </a:lvl6pPr>
      <a:lvl7pPr marL="2971800" indent="-228600" algn="l" defTabSz="914400" rtl="0" eaLnBrk="1" latinLnBrk="0" hangingPunct="1">
        <a:spcBef>
          <a:spcPct val="20000"/>
        </a:spcBef>
        <a:buFont typeface="Wingdings 2" panose="05020102010507070707" pitchFamily="18" charset="2"/>
        <a:buChar char=""/>
        <a:defRPr sz="1800" kern="1200">
          <a:solidFill>
            <a:schemeClr val="tx1"/>
          </a:solidFill>
          <a:latin typeface="+mn-lt"/>
          <a:ea typeface="+mn-ea"/>
          <a:cs typeface="+mn-cs"/>
        </a:defRPr>
      </a:lvl7pPr>
      <a:lvl8pPr marL="3429000" indent="-228600" algn="l" defTabSz="914400" rtl="0" eaLnBrk="1" latinLnBrk="0" hangingPunct="1">
        <a:spcBef>
          <a:spcPct val="20000"/>
        </a:spcBef>
        <a:buFont typeface="Wingdings 2" panose="05020102010507070707" pitchFamily="18" charset="2"/>
        <a:buChar char=""/>
        <a:defRPr sz="1800" kern="1200">
          <a:solidFill>
            <a:schemeClr val="tx1"/>
          </a:solidFill>
          <a:latin typeface="+mn-lt"/>
          <a:ea typeface="+mn-ea"/>
          <a:cs typeface="+mn-cs"/>
        </a:defRPr>
      </a:lvl8pPr>
      <a:lvl9pPr marL="3886200" indent="-228600" algn="l" defTabSz="914400" rtl="0" eaLnBrk="1" latinLnBrk="0" hangingPunct="1">
        <a:spcBef>
          <a:spcPct val="20000"/>
        </a:spcBef>
        <a:buFont typeface="Wingdings 2" panose="05020102010507070707" pitchFamily="18" charset="2"/>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2.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12.xml"/><Relationship Id="rId2" Type="http://schemas.openxmlformats.org/officeDocument/2006/relationships/image" Target="../media/image5.png"/><Relationship Id="rId1" Type="http://schemas.openxmlformats.org/officeDocument/2006/relationships/image" Target="../media/image4.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2.xml"/><Relationship Id="rId1" Type="http://schemas.openxmlformats.org/officeDocument/2006/relationships/image" Target="../media/image1.jpe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2.xml"/><Relationship Id="rId1" Type="http://schemas.openxmlformats.org/officeDocument/2006/relationships/image" Target="../media/image2.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2.xml"/><Relationship Id="rId1" Type="http://schemas.openxmlformats.org/officeDocument/2006/relationships/image" Target="../media/image3.png"/></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12.xml"/><Relationship Id="rId2" Type="http://schemas.openxmlformats.org/officeDocument/2006/relationships/image" Target="../media/image5.png"/><Relationship Id="rId1"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2.xml"/><Relationship Id="rId1" Type="http://schemas.openxmlformats.org/officeDocument/2006/relationships/image" Target="../media/image6.png"/></Relationships>
</file>

<file path=ppt/slides/_rels/slide7.xml.rels><?xml version="1.0" encoding="UTF-8" standalone="yes"?>
<Relationships xmlns="http://schemas.openxmlformats.org/package/2006/relationships"><Relationship Id="rId5" Type="http://schemas.openxmlformats.org/officeDocument/2006/relationships/notesSlide" Target="../notesSlides/notesSlide7.xml"/><Relationship Id="rId4" Type="http://schemas.openxmlformats.org/officeDocument/2006/relationships/slideLayout" Target="../slideLayouts/slideLayout12.xml"/><Relationship Id="rId3" Type="http://schemas.openxmlformats.org/officeDocument/2006/relationships/image" Target="../media/image8.jpeg"/><Relationship Id="rId2" Type="http://schemas.openxmlformats.org/officeDocument/2006/relationships/hyperlink" Target="https://image.baidu.com/search/detail?ct=503316480&amp;z=&amp;tn=baiduimagedetail&amp;ipn=d&amp;word=%E5%9C%B0%E5%9F%BA%E5%92%8C%E5%9F%BA%E7%A1%80%E9%97%AE%E9%A2%98&amp;step_word=&amp;ie=utf-8&amp;in=&amp;cl=2&amp;lm=-1&amp;st=-1&amp;hd=&amp;latest=&amp;copyright=&amp;cs=2488836135,1544944572&amp;os=1347657352,1652615421&amp;simid=3435064314,171056401&amp;pn=1&amp;rn=1&amp;di=110&amp;ln=1384&amp;fr=&amp;fmq=1558420457892_R&amp;ic=&amp;s=undefined&amp;se=&amp;sme=&amp;tab=0&amp;width=&amp;height=&amp;face=undefined&amp;is=0,0&amp;istype=2&amp;ist=&amp;jit=&amp;bdtype=0&amp;spn=0&amp;pi=0&amp;gsm=0&amp;objurl=http%3A%2F%2Fs8.sinaimg.cn%2Fbmiddle%2F002jpOb7gy6IB10SLKT87%26690&amp;rpstart=0&amp;rpnum=0&amp;adpicid=0&amp;force=undefined" TargetMode="External"/><Relationship Id="rId1" Type="http://schemas.openxmlformats.org/officeDocument/2006/relationships/image" Target="../media/image7.jpe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12.xml"/><Relationship Id="rId2" Type="http://schemas.openxmlformats.org/officeDocument/2006/relationships/image" Target="../media/image5.png"/><Relationship Id="rId1"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5"/>
          <p:cNvPicPr>
            <a:picLocks noChangeAspect="1"/>
          </p:cNvPicPr>
          <p:nvPr/>
        </p:nvPicPr>
        <p:blipFill>
          <a:blip r:embed="rId1" cstate="print">
            <a:duotone>
              <a:prstClr val="black"/>
              <a:schemeClr val="accent2">
                <a:tint val="45000"/>
                <a:satMod val="400000"/>
              </a:schemeClr>
            </a:duotone>
            <a:extLst>
              <a:ext uri="{28A0092B-C50C-407E-A947-70E740481C1C}">
                <a14:useLocalDpi xmlns:a14="http://schemas.microsoft.com/office/drawing/2010/main" val="0"/>
              </a:ext>
            </a:extLst>
          </a:blip>
          <a:stretch>
            <a:fillRect/>
          </a:stretch>
        </p:blipFill>
        <p:spPr bwMode="auto">
          <a:xfrm>
            <a:off x="0" y="-172786"/>
            <a:ext cx="12192000" cy="70307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0" y="2022428"/>
            <a:ext cx="12192000" cy="281314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4" name="文本框 3"/>
          <p:cNvSpPr txBox="1"/>
          <p:nvPr/>
        </p:nvSpPr>
        <p:spPr>
          <a:xfrm>
            <a:off x="3464510" y="2562424"/>
            <a:ext cx="5262980" cy="1107996"/>
          </a:xfrm>
          <a:prstGeom prst="rect">
            <a:avLst/>
          </a:prstGeom>
          <a:noFill/>
        </p:spPr>
        <p:txBody>
          <a:bodyPr wrap="none" rtlCol="0">
            <a:spAutoFit/>
          </a:bodyPr>
          <a:lstStyle/>
          <a:p>
            <a:pPr algn="ctr"/>
            <a:r>
              <a:rPr lang="zh-CN" altLang="en-US" sz="6600" dirty="0" smtClean="0">
                <a:solidFill>
                  <a:schemeClr val="bg1"/>
                </a:solidFill>
                <a:latin typeface="Century Gothic" panose="020B0502020202020204" pitchFamily="34" charset="0"/>
                <a:ea typeface="微软雅黑" panose="020B0503020204020204" pitchFamily="34" charset="-122"/>
                <a:sym typeface="Century Gothic" panose="020B0502020202020204" pitchFamily="34" charset="0"/>
              </a:rPr>
              <a:t>基础工程施工</a:t>
            </a:r>
            <a:endParaRPr lang="zh-CN" altLang="en-US" sz="6600" dirty="0">
              <a:solidFill>
                <a:schemeClr val="bg1"/>
              </a:solidFill>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10" name="矩形 9"/>
          <p:cNvSpPr/>
          <p:nvPr/>
        </p:nvSpPr>
        <p:spPr>
          <a:xfrm>
            <a:off x="5429768" y="3977074"/>
            <a:ext cx="3270447" cy="523220"/>
          </a:xfrm>
          <a:prstGeom prst="rect">
            <a:avLst/>
          </a:prstGeom>
        </p:spPr>
        <p:txBody>
          <a:bodyPr wrap="none">
            <a:spAutoFit/>
          </a:bodyPr>
          <a:lstStyle/>
          <a:p>
            <a:pPr algn="ctr"/>
            <a:r>
              <a:rPr lang="zh-CN" altLang="en-US" sz="2800" dirty="0" smtClean="0">
                <a:solidFill>
                  <a:schemeClr val="bg1"/>
                </a:solidFill>
              </a:rPr>
              <a:t>单元一     认识课程  </a:t>
            </a:r>
            <a:endParaRPr lang="zh-CN" altLang="en-US" sz="2800" dirty="0">
              <a:solidFill>
                <a:schemeClr val="bg1"/>
              </a:solidFill>
              <a:latin typeface="Century Gothic" panose="020B0502020202020204" pitchFamily="34" charset="0"/>
              <a:ea typeface="微软雅黑" panose="020B0503020204020204" pitchFamily="34" charset="-122"/>
              <a:sym typeface="Century Gothic" panose="020B0502020202020204" pitchFamily="3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900" decel="100000" fill="hold"/>
                                        <p:tgtEl>
                                          <p:spTgt spid="4"/>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4"/>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37" presetClass="entr" presetSubtype="0" fill="hold" grpId="0" nodeType="after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1000"/>
                                        <p:tgtEl>
                                          <p:spTgt spid="10"/>
                                        </p:tgtEl>
                                      </p:cBhvr>
                                    </p:animEffect>
                                    <p:anim calcmode="lin" valueType="num">
                                      <p:cBhvr>
                                        <p:cTn id="15" dur="1000" fill="hold"/>
                                        <p:tgtEl>
                                          <p:spTgt spid="10"/>
                                        </p:tgtEl>
                                        <p:attrNameLst>
                                          <p:attrName>ppt_x</p:attrName>
                                        </p:attrNameLst>
                                      </p:cBhvr>
                                      <p:tavLst>
                                        <p:tav tm="0">
                                          <p:val>
                                            <p:strVal val="#ppt_x"/>
                                          </p:val>
                                        </p:tav>
                                        <p:tav tm="100000">
                                          <p:val>
                                            <p:strVal val="#ppt_x"/>
                                          </p:val>
                                        </p:tav>
                                      </p:tavLst>
                                    </p:anim>
                                    <p:anim calcmode="lin" valueType="num">
                                      <p:cBhvr>
                                        <p:cTn id="16" dur="900" decel="100000" fill="hold"/>
                                        <p:tgtEl>
                                          <p:spTgt spid="10"/>
                                        </p:tgtEl>
                                        <p:attrNameLst>
                                          <p:attrName>ppt_y</p:attrName>
                                        </p:attrNameLst>
                                      </p:cBhvr>
                                      <p:tavLst>
                                        <p:tav tm="0">
                                          <p:val>
                                            <p:strVal val="#ppt_y+1"/>
                                          </p:val>
                                        </p:tav>
                                        <p:tav tm="100000">
                                          <p:val>
                                            <p:strVal val="#ppt_y-.03"/>
                                          </p:val>
                                        </p:tav>
                                      </p:tavLst>
                                    </p:anim>
                                    <p:anim calcmode="lin" valueType="num">
                                      <p:cBhvr>
                                        <p:cTn id="17" dur="100" accel="100000" fill="hold">
                                          <p:stCondLst>
                                            <p:cond delay="900"/>
                                          </p:stCondLst>
                                        </p:cTn>
                                        <p:tgtEl>
                                          <p:spTgt spid="10"/>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0"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9"/>
          <p:cNvGrpSpPr/>
          <p:nvPr/>
        </p:nvGrpSpPr>
        <p:grpSpPr>
          <a:xfrm>
            <a:off x="3053441" y="1590932"/>
            <a:ext cx="8306889" cy="4212056"/>
            <a:chOff x="2930611" y="1863892"/>
            <a:chExt cx="8306889" cy="4212056"/>
          </a:xfrm>
        </p:grpSpPr>
        <p:sp>
          <p:nvSpPr>
            <p:cNvPr id="10" name="Snip Single Corner Rectangle 5"/>
            <p:cNvSpPr/>
            <p:nvPr/>
          </p:nvSpPr>
          <p:spPr>
            <a:xfrm>
              <a:off x="2930612" y="1876927"/>
              <a:ext cx="8290844" cy="4199021"/>
            </a:xfrm>
            <a:prstGeom prst="snip1Rect">
              <a:avLst/>
            </a:prstGeom>
            <a:solidFill>
              <a:schemeClr val="bg1">
                <a:lumMod val="95000"/>
              </a:schemeClr>
            </a:solidFill>
            <a:ln>
              <a:noFill/>
            </a:ln>
            <a:effectLst>
              <a:outerShdw blurRad="50800" dist="101600" dir="2700000" sx="99000" sy="99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latin typeface="Century Gothic" panose="020B0502020202020204" pitchFamily="34" charset="0"/>
                <a:cs typeface="+mn-ea"/>
                <a:sym typeface="Century Gothic" panose="020B0502020202020204" pitchFamily="34" charset="0"/>
              </a:endParaRPr>
            </a:p>
          </p:txBody>
        </p:sp>
        <p:pic>
          <p:nvPicPr>
            <p:cNvPr id="11" name="Picture 6"/>
            <p:cNvPicPr>
              <a:picLocks noChangeAspect="1"/>
            </p:cNvPicPr>
            <p:nvPr/>
          </p:nvPicPr>
          <p:blipFill rotWithShape="1">
            <a:blip r:embed="rId1" cstate="print">
              <a:extLst>
                <a:ext uri="{28A0092B-C50C-407E-A947-70E740481C1C}">
                  <a14:useLocalDpi xmlns:a14="http://schemas.microsoft.com/office/drawing/2010/main" val="0"/>
                </a:ext>
              </a:extLst>
            </a:blip>
            <a:srcRect/>
            <a:stretch>
              <a:fillRect/>
            </a:stretch>
          </p:blipFill>
          <p:spPr>
            <a:xfrm>
              <a:off x="10322506" y="1863892"/>
              <a:ext cx="914994" cy="970547"/>
            </a:xfrm>
            <a:prstGeom prst="rect">
              <a:avLst/>
            </a:prstGeom>
          </p:spPr>
        </p:pic>
        <p:sp>
          <p:nvSpPr>
            <p:cNvPr id="12" name="Rectangle 38"/>
            <p:cNvSpPr/>
            <p:nvPr/>
          </p:nvSpPr>
          <p:spPr>
            <a:xfrm>
              <a:off x="2930611" y="6014121"/>
              <a:ext cx="8290845" cy="6160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latin typeface="Century Gothic" panose="020B0502020202020204" pitchFamily="34" charset="0"/>
                <a:cs typeface="+mn-ea"/>
                <a:sym typeface="Century Gothic" panose="020B0502020202020204" pitchFamily="34" charset="0"/>
              </a:endParaRPr>
            </a:p>
          </p:txBody>
        </p:sp>
      </p:grpSp>
      <p:sp>
        <p:nvSpPr>
          <p:cNvPr id="15" name="Rectangle 3"/>
          <p:cNvSpPr txBox="1">
            <a:spLocks noChangeArrowheads="1"/>
          </p:cNvSpPr>
          <p:nvPr/>
        </p:nvSpPr>
        <p:spPr bwMode="auto">
          <a:xfrm>
            <a:off x="3550789" y="1568525"/>
            <a:ext cx="5494609" cy="1136659"/>
          </a:xfrm>
          <a:prstGeom prst="rect">
            <a:avLst/>
          </a:prstGeom>
          <a:noFill/>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anose="020B0604030504040204" pitchFamily="34" charset="0"/>
                <a:ea typeface="Tahoma" panose="020B0604030504040204" pitchFamily="34" charset="0"/>
                <a:cs typeface="Tahoma" panose="020B0604030504040204" pitchFamily="34" charset="0"/>
              </a:defRPr>
            </a:lvl1pPr>
          </a:lstStyle>
          <a:p>
            <a:pPr algn="l">
              <a:lnSpc>
                <a:spcPct val="150000"/>
              </a:lnSpc>
            </a:pPr>
            <a:r>
              <a:rPr lang="zh-CN" altLang="en-US" sz="2400" dirty="0" smtClean="0">
                <a:solidFill>
                  <a:schemeClr val="tx1"/>
                </a:solidFill>
                <a:effectLst/>
              </a:rPr>
              <a:t>通过本课程的学习，主要培养学生从事地基与基础施工技术能力，具体如下：</a:t>
            </a:r>
            <a:endParaRPr lang="en-US" altLang="ko-KR" sz="2400" dirty="0">
              <a:solidFill>
                <a:schemeClr val="tx1"/>
              </a:solidFill>
              <a:effectLst/>
              <a:latin typeface="Century Gothic" panose="020B0502020202020204" pitchFamily="34" charset="0"/>
              <a:ea typeface="微软雅黑" panose="020B0503020204020204" pitchFamily="34" charset="-122"/>
              <a:cs typeface="+mn-ea"/>
              <a:sym typeface="Century Gothic" panose="020B0502020202020204" pitchFamily="34" charset="0"/>
            </a:endParaRPr>
          </a:p>
        </p:txBody>
      </p:sp>
      <p:grpSp>
        <p:nvGrpSpPr>
          <p:cNvPr id="3" name="Group 18"/>
          <p:cNvGrpSpPr/>
          <p:nvPr/>
        </p:nvGrpSpPr>
        <p:grpSpPr>
          <a:xfrm>
            <a:off x="3550789" y="2791327"/>
            <a:ext cx="7355382" cy="481764"/>
            <a:chOff x="3427959" y="3026187"/>
            <a:chExt cx="7355382" cy="481764"/>
          </a:xfrm>
        </p:grpSpPr>
        <p:sp>
          <p:nvSpPr>
            <p:cNvPr id="22" name="Rounded Rectangle 8"/>
            <p:cNvSpPr/>
            <p:nvPr/>
          </p:nvSpPr>
          <p:spPr>
            <a:xfrm>
              <a:off x="3427959" y="3026187"/>
              <a:ext cx="7355382" cy="481764"/>
            </a:xfrm>
            <a:prstGeom prst="roundRect">
              <a:avLst/>
            </a:prstGeom>
            <a:solidFill>
              <a:schemeClr val="bg1"/>
            </a:solidFill>
            <a:ln>
              <a:noFill/>
            </a:ln>
            <a:effectLst>
              <a:innerShdw blurRad="63500" dist="12700" dir="162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latin typeface="Century Gothic" panose="020B0502020202020204" pitchFamily="34" charset="0"/>
                <a:cs typeface="+mn-ea"/>
                <a:sym typeface="Century Gothic" panose="020B0502020202020204" pitchFamily="34" charset="0"/>
              </a:endParaRPr>
            </a:p>
          </p:txBody>
        </p:sp>
        <p:sp>
          <p:nvSpPr>
            <p:cNvPr id="23" name="Freeform 12"/>
            <p:cNvSpPr/>
            <p:nvPr/>
          </p:nvSpPr>
          <p:spPr>
            <a:xfrm>
              <a:off x="3427959" y="3026187"/>
              <a:ext cx="649782" cy="481764"/>
            </a:xfrm>
            <a:custGeom>
              <a:avLst/>
              <a:gdLst>
                <a:gd name="connsiteX0" fmla="*/ 80296 w 649782"/>
                <a:gd name="connsiteY0" fmla="*/ 0 h 481764"/>
                <a:gd name="connsiteX1" fmla="*/ 649782 w 649782"/>
                <a:gd name="connsiteY1" fmla="*/ 0 h 481764"/>
                <a:gd name="connsiteX2" fmla="*/ 649782 w 649782"/>
                <a:gd name="connsiteY2" fmla="*/ 481764 h 481764"/>
                <a:gd name="connsiteX3" fmla="*/ 80296 w 649782"/>
                <a:gd name="connsiteY3" fmla="*/ 481764 h 481764"/>
                <a:gd name="connsiteX4" fmla="*/ 0 w 649782"/>
                <a:gd name="connsiteY4" fmla="*/ 401468 h 481764"/>
                <a:gd name="connsiteX5" fmla="*/ 0 w 649782"/>
                <a:gd name="connsiteY5" fmla="*/ 80296 h 481764"/>
                <a:gd name="connsiteX6" fmla="*/ 80296 w 649782"/>
                <a:gd name="connsiteY6" fmla="*/ 0 h 481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49782" h="481764">
                  <a:moveTo>
                    <a:pt x="80296" y="0"/>
                  </a:moveTo>
                  <a:lnTo>
                    <a:pt x="649782" y="0"/>
                  </a:lnTo>
                  <a:lnTo>
                    <a:pt x="649782" y="481764"/>
                  </a:lnTo>
                  <a:lnTo>
                    <a:pt x="80296" y="481764"/>
                  </a:lnTo>
                  <a:cubicBezTo>
                    <a:pt x="35950" y="481764"/>
                    <a:pt x="0" y="445814"/>
                    <a:pt x="0" y="401468"/>
                  </a:cubicBezTo>
                  <a:lnTo>
                    <a:pt x="0" y="80296"/>
                  </a:lnTo>
                  <a:cubicBezTo>
                    <a:pt x="0" y="35950"/>
                    <a:pt x="35950" y="0"/>
                    <a:pt x="80296" y="0"/>
                  </a:cubicBezTo>
                  <a:close/>
                </a:path>
              </a:pathLst>
            </a:custGeom>
            <a:solidFill>
              <a:srgbClr val="C00000"/>
            </a:solidFill>
            <a:ln>
              <a:noFill/>
            </a:ln>
            <a:effectLst>
              <a:innerShdw blurRad="63500" dist="12700" dir="162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latin typeface="Century Gothic" panose="020B0502020202020204" pitchFamily="34" charset="0"/>
                <a:cs typeface="+mn-ea"/>
                <a:sym typeface="Century Gothic" panose="020B0502020202020204" pitchFamily="34" charset="0"/>
              </a:endParaRPr>
            </a:p>
          </p:txBody>
        </p:sp>
        <p:sp>
          <p:nvSpPr>
            <p:cNvPr id="24" name="Rectangle 3"/>
            <p:cNvSpPr txBox="1">
              <a:spLocks noChangeArrowheads="1"/>
            </p:cNvSpPr>
            <p:nvPr/>
          </p:nvSpPr>
          <p:spPr bwMode="auto">
            <a:xfrm>
              <a:off x="3427959" y="3039955"/>
              <a:ext cx="649782" cy="463846"/>
            </a:xfrm>
            <a:prstGeom prst="rect">
              <a:avLst/>
            </a:prstGeom>
            <a:noFill/>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anose="020B0604030504040204" pitchFamily="34" charset="0"/>
                  <a:ea typeface="Tahoma" panose="020B0604030504040204" pitchFamily="34" charset="0"/>
                  <a:cs typeface="Tahoma" panose="020B0604030504040204" pitchFamily="34" charset="0"/>
                </a:defRPr>
              </a:lvl1pPr>
            </a:lstStyle>
            <a:p>
              <a:pPr latinLnBrk="0"/>
              <a:r>
                <a:rPr lang="en-US" altLang="ko-KR" sz="2400" b="0" dirty="0">
                  <a:effectLst/>
                  <a:latin typeface="Century Gothic" panose="020B0502020202020204" pitchFamily="34" charset="0"/>
                  <a:ea typeface="微软雅黑" panose="020B0503020204020204" pitchFamily="34" charset="-122"/>
                  <a:cs typeface="+mn-ea"/>
                  <a:sym typeface="Century Gothic" panose="020B0502020202020204" pitchFamily="34" charset="0"/>
                </a:rPr>
                <a:t>01</a:t>
              </a:r>
              <a:endParaRPr lang="en-US" altLang="ko-KR" sz="2400" b="0" dirty="0">
                <a:effectLst/>
                <a:latin typeface="Century Gothic" panose="020B0502020202020204" pitchFamily="34" charset="0"/>
                <a:ea typeface="微软雅黑" panose="020B0503020204020204" pitchFamily="34" charset="-122"/>
                <a:cs typeface="+mn-ea"/>
                <a:sym typeface="Century Gothic" panose="020B0502020202020204" pitchFamily="34" charset="0"/>
              </a:endParaRPr>
            </a:p>
          </p:txBody>
        </p:sp>
        <p:sp>
          <p:nvSpPr>
            <p:cNvPr id="25" name="Rectangle 3"/>
            <p:cNvSpPr txBox="1">
              <a:spLocks noChangeArrowheads="1"/>
            </p:cNvSpPr>
            <p:nvPr/>
          </p:nvSpPr>
          <p:spPr bwMode="auto">
            <a:xfrm>
              <a:off x="4211366" y="3089852"/>
              <a:ext cx="6354216" cy="402291"/>
            </a:xfrm>
            <a:prstGeom prst="rect">
              <a:avLst/>
            </a:prstGeom>
            <a:noFill/>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anose="020B0604030504040204" pitchFamily="34" charset="0"/>
                  <a:ea typeface="Tahoma" panose="020B0604030504040204" pitchFamily="34" charset="0"/>
                  <a:cs typeface="Tahoma" panose="020B0604030504040204" pitchFamily="34" charset="0"/>
                </a:defRPr>
              </a:lvl1pPr>
            </a:lstStyle>
            <a:p>
              <a:pPr algn="l">
                <a:spcBef>
                  <a:spcPts val="0"/>
                </a:spcBef>
              </a:pPr>
              <a:r>
                <a:rPr lang="zh-CN" altLang="en-US" sz="2000" dirty="0" smtClean="0">
                  <a:solidFill>
                    <a:schemeClr val="tx1"/>
                  </a:solidFill>
                  <a:effectLst/>
                </a:rPr>
                <a:t>专业能力</a:t>
              </a:r>
              <a:endParaRPr lang="en-US" altLang="ko-KR" sz="2000" dirty="0">
                <a:solidFill>
                  <a:schemeClr val="tx1"/>
                </a:solidFill>
                <a:effectLst/>
                <a:latin typeface="Century Gothic" panose="020B0502020202020204" pitchFamily="34" charset="0"/>
                <a:ea typeface="微软雅黑" panose="020B0503020204020204" pitchFamily="34" charset="-122"/>
                <a:cs typeface="+mn-ea"/>
                <a:sym typeface="Century Gothic" panose="020B0502020202020204" pitchFamily="34" charset="0"/>
              </a:endParaRPr>
            </a:p>
          </p:txBody>
        </p:sp>
      </p:grpSp>
      <p:grpSp>
        <p:nvGrpSpPr>
          <p:cNvPr id="4" name="Group 19"/>
          <p:cNvGrpSpPr/>
          <p:nvPr/>
        </p:nvGrpSpPr>
        <p:grpSpPr>
          <a:xfrm>
            <a:off x="3550789" y="3445377"/>
            <a:ext cx="7355382" cy="481764"/>
            <a:chOff x="3427959" y="3026187"/>
            <a:chExt cx="7355382" cy="481764"/>
          </a:xfrm>
        </p:grpSpPr>
        <p:sp>
          <p:nvSpPr>
            <p:cNvPr id="27" name="Rounded Rectangle 20"/>
            <p:cNvSpPr/>
            <p:nvPr/>
          </p:nvSpPr>
          <p:spPr>
            <a:xfrm>
              <a:off x="3427959" y="3026187"/>
              <a:ext cx="7355382" cy="481764"/>
            </a:xfrm>
            <a:prstGeom prst="roundRect">
              <a:avLst/>
            </a:prstGeom>
            <a:solidFill>
              <a:schemeClr val="bg1"/>
            </a:solidFill>
            <a:ln>
              <a:noFill/>
            </a:ln>
            <a:effectLst>
              <a:innerShdw blurRad="63500" dist="12700" dir="162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latin typeface="Century Gothic" panose="020B0502020202020204" pitchFamily="34" charset="0"/>
                <a:cs typeface="+mn-ea"/>
                <a:sym typeface="Century Gothic" panose="020B0502020202020204" pitchFamily="34" charset="0"/>
              </a:endParaRPr>
            </a:p>
          </p:txBody>
        </p:sp>
        <p:sp>
          <p:nvSpPr>
            <p:cNvPr id="28" name="Freeform 21"/>
            <p:cNvSpPr/>
            <p:nvPr/>
          </p:nvSpPr>
          <p:spPr>
            <a:xfrm>
              <a:off x="3427959" y="3026187"/>
              <a:ext cx="649782" cy="481764"/>
            </a:xfrm>
            <a:custGeom>
              <a:avLst/>
              <a:gdLst>
                <a:gd name="connsiteX0" fmla="*/ 80296 w 649782"/>
                <a:gd name="connsiteY0" fmla="*/ 0 h 481764"/>
                <a:gd name="connsiteX1" fmla="*/ 649782 w 649782"/>
                <a:gd name="connsiteY1" fmla="*/ 0 h 481764"/>
                <a:gd name="connsiteX2" fmla="*/ 649782 w 649782"/>
                <a:gd name="connsiteY2" fmla="*/ 481764 h 481764"/>
                <a:gd name="connsiteX3" fmla="*/ 80296 w 649782"/>
                <a:gd name="connsiteY3" fmla="*/ 481764 h 481764"/>
                <a:gd name="connsiteX4" fmla="*/ 0 w 649782"/>
                <a:gd name="connsiteY4" fmla="*/ 401468 h 481764"/>
                <a:gd name="connsiteX5" fmla="*/ 0 w 649782"/>
                <a:gd name="connsiteY5" fmla="*/ 80296 h 481764"/>
                <a:gd name="connsiteX6" fmla="*/ 80296 w 649782"/>
                <a:gd name="connsiteY6" fmla="*/ 0 h 481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49782" h="481764">
                  <a:moveTo>
                    <a:pt x="80296" y="0"/>
                  </a:moveTo>
                  <a:lnTo>
                    <a:pt x="649782" y="0"/>
                  </a:lnTo>
                  <a:lnTo>
                    <a:pt x="649782" y="481764"/>
                  </a:lnTo>
                  <a:lnTo>
                    <a:pt x="80296" y="481764"/>
                  </a:lnTo>
                  <a:cubicBezTo>
                    <a:pt x="35950" y="481764"/>
                    <a:pt x="0" y="445814"/>
                    <a:pt x="0" y="401468"/>
                  </a:cubicBezTo>
                  <a:lnTo>
                    <a:pt x="0" y="80296"/>
                  </a:lnTo>
                  <a:cubicBezTo>
                    <a:pt x="0" y="35950"/>
                    <a:pt x="35950" y="0"/>
                    <a:pt x="80296" y="0"/>
                  </a:cubicBezTo>
                  <a:close/>
                </a:path>
              </a:pathLst>
            </a:custGeom>
            <a:solidFill>
              <a:srgbClr val="C00000"/>
            </a:solidFill>
            <a:ln>
              <a:noFill/>
            </a:ln>
            <a:effectLst>
              <a:innerShdw blurRad="63500" dist="12700" dir="162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latin typeface="Century Gothic" panose="020B0502020202020204" pitchFamily="34" charset="0"/>
                <a:cs typeface="+mn-ea"/>
                <a:sym typeface="Century Gothic" panose="020B0502020202020204" pitchFamily="34" charset="0"/>
              </a:endParaRPr>
            </a:p>
          </p:txBody>
        </p:sp>
        <p:sp>
          <p:nvSpPr>
            <p:cNvPr id="29" name="Rectangle 3"/>
            <p:cNvSpPr txBox="1">
              <a:spLocks noChangeArrowheads="1"/>
            </p:cNvSpPr>
            <p:nvPr/>
          </p:nvSpPr>
          <p:spPr bwMode="auto">
            <a:xfrm>
              <a:off x="3427959" y="3034413"/>
              <a:ext cx="649782" cy="463846"/>
            </a:xfrm>
            <a:prstGeom prst="rect">
              <a:avLst/>
            </a:prstGeom>
            <a:noFill/>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anose="020B0604030504040204" pitchFamily="34" charset="0"/>
                  <a:ea typeface="Tahoma" panose="020B0604030504040204" pitchFamily="34" charset="0"/>
                  <a:cs typeface="Tahoma" panose="020B0604030504040204" pitchFamily="34" charset="0"/>
                </a:defRPr>
              </a:lvl1pPr>
            </a:lstStyle>
            <a:p>
              <a:pPr latinLnBrk="0"/>
              <a:r>
                <a:rPr lang="en-US" altLang="ko-KR" sz="2400" b="0" dirty="0">
                  <a:effectLst/>
                  <a:latin typeface="Century Gothic" panose="020B0502020202020204" pitchFamily="34" charset="0"/>
                  <a:ea typeface="微软雅黑" panose="020B0503020204020204" pitchFamily="34" charset="-122"/>
                  <a:cs typeface="+mn-ea"/>
                  <a:sym typeface="Century Gothic" panose="020B0502020202020204" pitchFamily="34" charset="0"/>
                </a:rPr>
                <a:t>02</a:t>
              </a:r>
              <a:endParaRPr lang="en-US" altLang="ko-KR" sz="2400" b="0" dirty="0">
                <a:effectLst/>
                <a:latin typeface="Century Gothic" panose="020B0502020202020204" pitchFamily="34" charset="0"/>
                <a:ea typeface="微软雅黑" panose="020B0503020204020204" pitchFamily="34" charset="-122"/>
                <a:cs typeface="+mn-ea"/>
                <a:sym typeface="Century Gothic" panose="020B0502020202020204" pitchFamily="34" charset="0"/>
              </a:endParaRPr>
            </a:p>
          </p:txBody>
        </p:sp>
        <p:sp>
          <p:nvSpPr>
            <p:cNvPr id="30" name="Rectangle 3"/>
            <p:cNvSpPr txBox="1">
              <a:spLocks noChangeArrowheads="1"/>
            </p:cNvSpPr>
            <p:nvPr/>
          </p:nvSpPr>
          <p:spPr bwMode="auto">
            <a:xfrm>
              <a:off x="4218534" y="3100183"/>
              <a:ext cx="6354216" cy="402291"/>
            </a:xfrm>
            <a:prstGeom prst="rect">
              <a:avLst/>
            </a:prstGeom>
            <a:noFill/>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anose="020B0604030504040204" pitchFamily="34" charset="0"/>
                  <a:ea typeface="Tahoma" panose="020B0604030504040204" pitchFamily="34" charset="0"/>
                  <a:cs typeface="Tahoma" panose="020B0604030504040204" pitchFamily="34" charset="0"/>
                </a:defRPr>
              </a:lvl1pPr>
            </a:lstStyle>
            <a:p>
              <a:pPr algn="l">
                <a:spcBef>
                  <a:spcPts val="0"/>
                </a:spcBef>
              </a:pPr>
              <a:r>
                <a:rPr lang="zh-CN" altLang="en-US" sz="2000" dirty="0" smtClean="0">
                  <a:solidFill>
                    <a:schemeClr val="tx1"/>
                  </a:solidFill>
                  <a:effectLst/>
                </a:rPr>
                <a:t>方法能力</a:t>
              </a:r>
              <a:endParaRPr lang="en-US" altLang="ko-KR" sz="2000" b="0" dirty="0">
                <a:solidFill>
                  <a:schemeClr val="tx1"/>
                </a:solidFill>
                <a:effectLst/>
                <a:latin typeface="Century Gothic" panose="020B0502020202020204" pitchFamily="34" charset="0"/>
                <a:ea typeface="微软雅黑" panose="020B0503020204020204" pitchFamily="34" charset="-122"/>
                <a:cs typeface="+mn-ea"/>
                <a:sym typeface="Century Gothic" panose="020B0502020202020204" pitchFamily="34" charset="0"/>
              </a:endParaRPr>
            </a:p>
          </p:txBody>
        </p:sp>
      </p:grpSp>
      <p:grpSp>
        <p:nvGrpSpPr>
          <p:cNvPr id="5" name="Group 24"/>
          <p:cNvGrpSpPr/>
          <p:nvPr/>
        </p:nvGrpSpPr>
        <p:grpSpPr>
          <a:xfrm>
            <a:off x="3550789" y="4099427"/>
            <a:ext cx="7355382" cy="481764"/>
            <a:chOff x="3427959" y="3026187"/>
            <a:chExt cx="7355382" cy="481764"/>
          </a:xfrm>
        </p:grpSpPr>
        <p:sp>
          <p:nvSpPr>
            <p:cNvPr id="32" name="Rounded Rectangle 25"/>
            <p:cNvSpPr/>
            <p:nvPr/>
          </p:nvSpPr>
          <p:spPr>
            <a:xfrm>
              <a:off x="3427959" y="3026187"/>
              <a:ext cx="7355382" cy="481764"/>
            </a:xfrm>
            <a:prstGeom prst="roundRect">
              <a:avLst/>
            </a:prstGeom>
            <a:solidFill>
              <a:schemeClr val="bg1"/>
            </a:solidFill>
            <a:ln>
              <a:noFill/>
            </a:ln>
            <a:effectLst>
              <a:innerShdw blurRad="63500" dist="12700" dir="162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latin typeface="Century Gothic" panose="020B0502020202020204" pitchFamily="34" charset="0"/>
                <a:cs typeface="+mn-ea"/>
                <a:sym typeface="Century Gothic" panose="020B0502020202020204" pitchFamily="34" charset="0"/>
              </a:endParaRPr>
            </a:p>
          </p:txBody>
        </p:sp>
        <p:sp>
          <p:nvSpPr>
            <p:cNvPr id="34" name="Freeform 26"/>
            <p:cNvSpPr/>
            <p:nvPr/>
          </p:nvSpPr>
          <p:spPr>
            <a:xfrm>
              <a:off x="3427959" y="3026187"/>
              <a:ext cx="649782" cy="481764"/>
            </a:xfrm>
            <a:custGeom>
              <a:avLst/>
              <a:gdLst>
                <a:gd name="connsiteX0" fmla="*/ 80296 w 649782"/>
                <a:gd name="connsiteY0" fmla="*/ 0 h 481764"/>
                <a:gd name="connsiteX1" fmla="*/ 649782 w 649782"/>
                <a:gd name="connsiteY1" fmla="*/ 0 h 481764"/>
                <a:gd name="connsiteX2" fmla="*/ 649782 w 649782"/>
                <a:gd name="connsiteY2" fmla="*/ 481764 h 481764"/>
                <a:gd name="connsiteX3" fmla="*/ 80296 w 649782"/>
                <a:gd name="connsiteY3" fmla="*/ 481764 h 481764"/>
                <a:gd name="connsiteX4" fmla="*/ 0 w 649782"/>
                <a:gd name="connsiteY4" fmla="*/ 401468 h 481764"/>
                <a:gd name="connsiteX5" fmla="*/ 0 w 649782"/>
                <a:gd name="connsiteY5" fmla="*/ 80296 h 481764"/>
                <a:gd name="connsiteX6" fmla="*/ 80296 w 649782"/>
                <a:gd name="connsiteY6" fmla="*/ 0 h 481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49782" h="481764">
                  <a:moveTo>
                    <a:pt x="80296" y="0"/>
                  </a:moveTo>
                  <a:lnTo>
                    <a:pt x="649782" y="0"/>
                  </a:lnTo>
                  <a:lnTo>
                    <a:pt x="649782" y="481764"/>
                  </a:lnTo>
                  <a:lnTo>
                    <a:pt x="80296" y="481764"/>
                  </a:lnTo>
                  <a:cubicBezTo>
                    <a:pt x="35950" y="481764"/>
                    <a:pt x="0" y="445814"/>
                    <a:pt x="0" y="401468"/>
                  </a:cubicBezTo>
                  <a:lnTo>
                    <a:pt x="0" y="80296"/>
                  </a:lnTo>
                  <a:cubicBezTo>
                    <a:pt x="0" y="35950"/>
                    <a:pt x="35950" y="0"/>
                    <a:pt x="80296" y="0"/>
                  </a:cubicBezTo>
                  <a:close/>
                </a:path>
              </a:pathLst>
            </a:custGeom>
            <a:solidFill>
              <a:srgbClr val="C00000"/>
            </a:solidFill>
            <a:ln>
              <a:noFill/>
            </a:ln>
            <a:effectLst>
              <a:innerShdw blurRad="63500" dist="12700" dir="162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latin typeface="Century Gothic" panose="020B0502020202020204" pitchFamily="34" charset="0"/>
                <a:cs typeface="+mn-ea"/>
                <a:sym typeface="Century Gothic" panose="020B0502020202020204" pitchFamily="34" charset="0"/>
              </a:endParaRPr>
            </a:p>
          </p:txBody>
        </p:sp>
        <p:sp>
          <p:nvSpPr>
            <p:cNvPr id="35" name="Rectangle 3"/>
            <p:cNvSpPr txBox="1">
              <a:spLocks noChangeArrowheads="1"/>
            </p:cNvSpPr>
            <p:nvPr/>
          </p:nvSpPr>
          <p:spPr bwMode="auto">
            <a:xfrm>
              <a:off x="3427959" y="3037391"/>
              <a:ext cx="649782" cy="463846"/>
            </a:xfrm>
            <a:prstGeom prst="rect">
              <a:avLst/>
            </a:prstGeom>
            <a:noFill/>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anose="020B0604030504040204" pitchFamily="34" charset="0"/>
                  <a:ea typeface="Tahoma" panose="020B0604030504040204" pitchFamily="34" charset="0"/>
                  <a:cs typeface="Tahoma" panose="020B0604030504040204" pitchFamily="34" charset="0"/>
                </a:defRPr>
              </a:lvl1pPr>
            </a:lstStyle>
            <a:p>
              <a:pPr latinLnBrk="0"/>
              <a:r>
                <a:rPr lang="en-US" altLang="ko-KR" sz="2400" b="0" dirty="0">
                  <a:effectLst/>
                  <a:latin typeface="Century Gothic" panose="020B0502020202020204" pitchFamily="34" charset="0"/>
                  <a:ea typeface="微软雅黑" panose="020B0503020204020204" pitchFamily="34" charset="-122"/>
                  <a:cs typeface="+mn-ea"/>
                  <a:sym typeface="Century Gothic" panose="020B0502020202020204" pitchFamily="34" charset="0"/>
                </a:rPr>
                <a:t>03</a:t>
              </a:r>
              <a:endParaRPr lang="en-US" altLang="ko-KR" sz="2400" b="0" dirty="0">
                <a:effectLst/>
                <a:latin typeface="Century Gothic" panose="020B0502020202020204" pitchFamily="34" charset="0"/>
                <a:ea typeface="微软雅黑" panose="020B0503020204020204" pitchFamily="34" charset="-122"/>
                <a:cs typeface="+mn-ea"/>
                <a:sym typeface="Century Gothic" panose="020B0502020202020204" pitchFamily="34" charset="0"/>
              </a:endParaRPr>
            </a:p>
          </p:txBody>
        </p:sp>
        <p:sp>
          <p:nvSpPr>
            <p:cNvPr id="36" name="Rectangle 3"/>
            <p:cNvSpPr txBox="1">
              <a:spLocks noChangeArrowheads="1"/>
            </p:cNvSpPr>
            <p:nvPr/>
          </p:nvSpPr>
          <p:spPr bwMode="auto">
            <a:xfrm>
              <a:off x="4218534" y="3086535"/>
              <a:ext cx="6354216" cy="402291"/>
            </a:xfrm>
            <a:prstGeom prst="rect">
              <a:avLst/>
            </a:prstGeom>
            <a:noFill/>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anose="020B0604030504040204" pitchFamily="34" charset="0"/>
                  <a:ea typeface="Tahoma" panose="020B0604030504040204" pitchFamily="34" charset="0"/>
                  <a:cs typeface="Tahoma" panose="020B0604030504040204" pitchFamily="34" charset="0"/>
                </a:defRPr>
              </a:lvl1pPr>
            </a:lstStyle>
            <a:p>
              <a:pPr algn="l">
                <a:spcBef>
                  <a:spcPts val="0"/>
                </a:spcBef>
              </a:pPr>
              <a:r>
                <a:rPr lang="zh-CN" altLang="en-US" sz="2000" dirty="0" smtClean="0">
                  <a:solidFill>
                    <a:schemeClr val="tx1"/>
                  </a:solidFill>
                  <a:effectLst/>
                </a:rPr>
                <a:t>社会能力</a:t>
              </a:r>
              <a:endParaRPr lang="en-US" altLang="ko-KR" sz="2000" b="0" dirty="0">
                <a:solidFill>
                  <a:schemeClr val="tx1"/>
                </a:solidFill>
                <a:effectLst/>
                <a:latin typeface="Century Gothic" panose="020B0502020202020204" pitchFamily="34" charset="0"/>
                <a:ea typeface="微软雅黑" panose="020B0503020204020204" pitchFamily="34" charset="-122"/>
                <a:cs typeface="+mn-ea"/>
                <a:sym typeface="Century Gothic" panose="020B0502020202020204" pitchFamily="34" charset="0"/>
              </a:endParaRPr>
            </a:p>
          </p:txBody>
        </p:sp>
      </p:grpSp>
      <p:pic>
        <p:nvPicPr>
          <p:cNvPr id="44" name="Picture 39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H="1">
            <a:off x="657562" y="3064728"/>
            <a:ext cx="2754353" cy="3577377"/>
          </a:xfrm>
          <a:prstGeom prst="rect">
            <a:avLst/>
          </a:prstGeom>
          <a:effectLst/>
        </p:spPr>
      </p:pic>
      <p:sp>
        <p:nvSpPr>
          <p:cNvPr id="42" name="矩形 41"/>
          <p:cNvSpPr/>
          <p:nvPr/>
        </p:nvSpPr>
        <p:spPr>
          <a:xfrm>
            <a:off x="0" y="6714699"/>
            <a:ext cx="12192000" cy="14330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nvGrpSpPr>
          <p:cNvPr id="6" name="组合 44"/>
          <p:cNvGrpSpPr/>
          <p:nvPr/>
        </p:nvGrpSpPr>
        <p:grpSpPr>
          <a:xfrm>
            <a:off x="432179" y="434454"/>
            <a:ext cx="11327642" cy="725606"/>
            <a:chOff x="464024" y="434454"/>
            <a:chExt cx="11327642" cy="725606"/>
          </a:xfrm>
        </p:grpSpPr>
        <p:grpSp>
          <p:nvGrpSpPr>
            <p:cNvPr id="7" name="组合 45"/>
            <p:cNvGrpSpPr/>
            <p:nvPr/>
          </p:nvGrpSpPr>
          <p:grpSpPr>
            <a:xfrm>
              <a:off x="464024" y="434454"/>
              <a:ext cx="725606" cy="725606"/>
              <a:chOff x="286603" y="417644"/>
              <a:chExt cx="725606" cy="725606"/>
            </a:xfrm>
          </p:grpSpPr>
          <p:sp>
            <p:nvSpPr>
              <p:cNvPr id="49" name="矩形 48"/>
              <p:cNvSpPr/>
              <p:nvPr/>
            </p:nvSpPr>
            <p:spPr>
              <a:xfrm>
                <a:off x="286603" y="417644"/>
                <a:ext cx="573206" cy="57320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50" name="矩形 49"/>
              <p:cNvSpPr/>
              <p:nvPr/>
            </p:nvSpPr>
            <p:spPr>
              <a:xfrm>
                <a:off x="439003" y="570044"/>
                <a:ext cx="573206" cy="573206"/>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dirty="0">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47" name="矩形 46"/>
            <p:cNvSpPr/>
            <p:nvPr/>
          </p:nvSpPr>
          <p:spPr>
            <a:xfrm>
              <a:off x="1457114" y="481786"/>
              <a:ext cx="2954655" cy="646331"/>
            </a:xfrm>
            <a:prstGeom prst="rect">
              <a:avLst/>
            </a:prstGeom>
          </p:spPr>
          <p:txBody>
            <a:bodyPr wrap="none">
              <a:spAutoFit/>
            </a:bodyPr>
            <a:lstStyle/>
            <a:p>
              <a:pPr>
                <a:spcAft>
                  <a:spcPts val="0"/>
                </a:spcAft>
                <a:tabLst>
                  <a:tab pos="2222500" algn="l"/>
                  <a:tab pos="3667125" algn="l"/>
                </a:tabLst>
              </a:pPr>
              <a:r>
                <a:rPr lang="zh-CN" altLang="en-US" sz="3600" dirty="0" smtClean="0"/>
                <a:t>二、课程目标</a:t>
              </a:r>
              <a:endParaRPr lang="zh-CN" altLang="zh-CN" sz="3500" kern="100" dirty="0">
                <a:solidFill>
                  <a:srgbClr val="C00000"/>
                </a:solidFill>
                <a:latin typeface="Century Gothic" panose="020B0502020202020204" pitchFamily="34" charset="0"/>
                <a:ea typeface="微软雅黑" panose="020B0503020204020204" pitchFamily="34" charset="-122"/>
                <a:sym typeface="Century Gothic" panose="020B0502020202020204" pitchFamily="34" charset="0"/>
              </a:endParaRPr>
            </a:p>
          </p:txBody>
        </p:sp>
        <p:cxnSp>
          <p:nvCxnSpPr>
            <p:cNvPr id="48" name="直接连接符 47"/>
            <p:cNvCxnSpPr/>
            <p:nvPr/>
          </p:nvCxnSpPr>
          <p:spPr>
            <a:xfrm>
              <a:off x="1405719" y="1112728"/>
              <a:ext cx="10385947"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fade">
                                      <p:cBhvr>
                                        <p:cTn id="7" dur="1000"/>
                                        <p:tgtEl>
                                          <p:spTgt spid="44"/>
                                        </p:tgtEl>
                                      </p:cBhvr>
                                    </p:animEffect>
                                    <p:anim calcmode="lin" valueType="num">
                                      <p:cBhvr>
                                        <p:cTn id="8" dur="1000" fill="hold"/>
                                        <p:tgtEl>
                                          <p:spTgt spid="44"/>
                                        </p:tgtEl>
                                        <p:attrNameLst>
                                          <p:attrName>ppt_x</p:attrName>
                                        </p:attrNameLst>
                                      </p:cBhvr>
                                      <p:tavLst>
                                        <p:tav tm="0">
                                          <p:val>
                                            <p:strVal val="#ppt_x"/>
                                          </p:val>
                                        </p:tav>
                                        <p:tav tm="100000">
                                          <p:val>
                                            <p:strVal val="#ppt_x"/>
                                          </p:val>
                                        </p:tav>
                                      </p:tavLst>
                                    </p:anim>
                                    <p:anim calcmode="lin" valueType="num">
                                      <p:cBhvr>
                                        <p:cTn id="9" dur="1000" fill="hold"/>
                                        <p:tgtEl>
                                          <p:spTgt spid="4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4" presetClass="entr" presetSubtype="10" fill="hold"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randombar(horizontal)">
                                      <p:cBhvr>
                                        <p:cTn id="14" dur="500"/>
                                        <p:tgtEl>
                                          <p:spTgt spid="2"/>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p:cTn id="19" dur="500" fill="hold"/>
                                        <p:tgtEl>
                                          <p:spTgt spid="15"/>
                                        </p:tgtEl>
                                        <p:attrNameLst>
                                          <p:attrName>ppt_w</p:attrName>
                                        </p:attrNameLst>
                                      </p:cBhvr>
                                      <p:tavLst>
                                        <p:tav tm="0">
                                          <p:val>
                                            <p:fltVal val="0"/>
                                          </p:val>
                                        </p:tav>
                                        <p:tav tm="100000">
                                          <p:val>
                                            <p:strVal val="#ppt_w"/>
                                          </p:val>
                                        </p:tav>
                                      </p:tavLst>
                                    </p:anim>
                                    <p:anim calcmode="lin" valueType="num">
                                      <p:cBhvr>
                                        <p:cTn id="20" dur="500" fill="hold"/>
                                        <p:tgtEl>
                                          <p:spTgt spid="15"/>
                                        </p:tgtEl>
                                        <p:attrNameLst>
                                          <p:attrName>ppt_h</p:attrName>
                                        </p:attrNameLst>
                                      </p:cBhvr>
                                      <p:tavLst>
                                        <p:tav tm="0">
                                          <p:val>
                                            <p:fltVal val="0"/>
                                          </p:val>
                                        </p:tav>
                                        <p:tav tm="100000">
                                          <p:val>
                                            <p:strVal val="#ppt_h"/>
                                          </p:val>
                                        </p:tav>
                                      </p:tavLst>
                                    </p:anim>
                                    <p:animEffect transition="in" filter="fade">
                                      <p:cBhvr>
                                        <p:cTn id="21" dur="500"/>
                                        <p:tgtEl>
                                          <p:spTgt spid="15"/>
                                        </p:tgtEl>
                                      </p:cBhvr>
                                    </p:animEffect>
                                  </p:childTnLst>
                                </p:cTn>
                              </p:par>
                            </p:childTnLst>
                          </p:cTn>
                        </p:par>
                      </p:childTnLst>
                    </p:cTn>
                  </p:par>
                  <p:par>
                    <p:cTn id="22" fill="hold">
                      <p:stCondLst>
                        <p:cond delay="indefinite"/>
                      </p:stCondLst>
                      <p:childTnLst>
                        <p:par>
                          <p:cTn id="23" fill="hold">
                            <p:stCondLst>
                              <p:cond delay="0"/>
                            </p:stCondLst>
                            <p:childTnLst>
                              <p:par>
                                <p:cTn id="24" presetID="9" presetClass="entr" presetSubtype="0" fill="hold" nodeType="click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dissolve">
                                      <p:cBhvr>
                                        <p:cTn id="26" dur="500"/>
                                        <p:tgtEl>
                                          <p:spTgt spid="3"/>
                                        </p:tgtEl>
                                      </p:cBhvr>
                                    </p:animEffect>
                                  </p:childTnLst>
                                </p:cTn>
                              </p:par>
                            </p:childTnLst>
                          </p:cTn>
                        </p:par>
                      </p:childTnLst>
                    </p:cTn>
                  </p:par>
                  <p:par>
                    <p:cTn id="27" fill="hold">
                      <p:stCondLst>
                        <p:cond delay="indefinite"/>
                      </p:stCondLst>
                      <p:childTnLst>
                        <p:par>
                          <p:cTn id="28" fill="hold">
                            <p:stCondLst>
                              <p:cond delay="0"/>
                            </p:stCondLst>
                            <p:childTnLst>
                              <p:par>
                                <p:cTn id="29" presetID="9" presetClass="entr" presetSubtype="0" fill="hold" nodeType="click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dissolve">
                                      <p:cBhvr>
                                        <p:cTn id="31" dur="500"/>
                                        <p:tgtEl>
                                          <p:spTgt spid="4"/>
                                        </p:tgtEl>
                                      </p:cBhvr>
                                    </p:animEffect>
                                  </p:childTnLst>
                                </p:cTn>
                              </p:par>
                            </p:childTnLst>
                          </p:cTn>
                        </p:par>
                      </p:childTnLst>
                    </p:cTn>
                  </p:par>
                  <p:par>
                    <p:cTn id="32" fill="hold">
                      <p:stCondLst>
                        <p:cond delay="indefinite"/>
                      </p:stCondLst>
                      <p:childTnLst>
                        <p:par>
                          <p:cTn id="33" fill="hold">
                            <p:stCondLst>
                              <p:cond delay="0"/>
                            </p:stCondLst>
                            <p:childTnLst>
                              <p:par>
                                <p:cTn id="34" presetID="9" presetClass="entr" presetSubtype="0" fill="hold" nodeType="clickEffect">
                                  <p:stCondLst>
                                    <p:cond delay="0"/>
                                  </p:stCondLst>
                                  <p:childTnLst>
                                    <p:set>
                                      <p:cBhvr>
                                        <p:cTn id="35" dur="1" fill="hold">
                                          <p:stCondLst>
                                            <p:cond delay="0"/>
                                          </p:stCondLst>
                                        </p:cTn>
                                        <p:tgtEl>
                                          <p:spTgt spid="5"/>
                                        </p:tgtEl>
                                        <p:attrNameLst>
                                          <p:attrName>style.visibility</p:attrName>
                                        </p:attrNameLst>
                                      </p:cBhvr>
                                      <p:to>
                                        <p:strVal val="visible"/>
                                      </p:to>
                                    </p:set>
                                    <p:animEffect transition="in" filter="dissolve">
                                      <p:cBhvr>
                                        <p:cTn id="3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矩形 41"/>
          <p:cNvSpPr/>
          <p:nvPr/>
        </p:nvSpPr>
        <p:spPr>
          <a:xfrm>
            <a:off x="0" y="6714699"/>
            <a:ext cx="12192000" cy="14330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nvGrpSpPr>
          <p:cNvPr id="6" name="组合 44"/>
          <p:cNvGrpSpPr/>
          <p:nvPr/>
        </p:nvGrpSpPr>
        <p:grpSpPr>
          <a:xfrm>
            <a:off x="432179" y="434454"/>
            <a:ext cx="11327642" cy="725606"/>
            <a:chOff x="464024" y="434454"/>
            <a:chExt cx="11327642" cy="725606"/>
          </a:xfrm>
        </p:grpSpPr>
        <p:grpSp>
          <p:nvGrpSpPr>
            <p:cNvPr id="7" name="组合 45"/>
            <p:cNvGrpSpPr/>
            <p:nvPr/>
          </p:nvGrpSpPr>
          <p:grpSpPr>
            <a:xfrm>
              <a:off x="464024" y="434454"/>
              <a:ext cx="725606" cy="725606"/>
              <a:chOff x="286603" y="417644"/>
              <a:chExt cx="725606" cy="725606"/>
            </a:xfrm>
          </p:grpSpPr>
          <p:sp>
            <p:nvSpPr>
              <p:cNvPr id="49" name="矩形 48"/>
              <p:cNvSpPr/>
              <p:nvPr/>
            </p:nvSpPr>
            <p:spPr>
              <a:xfrm>
                <a:off x="286603" y="417644"/>
                <a:ext cx="573206" cy="57320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50" name="矩形 49"/>
              <p:cNvSpPr/>
              <p:nvPr/>
            </p:nvSpPr>
            <p:spPr>
              <a:xfrm>
                <a:off x="439003" y="570044"/>
                <a:ext cx="573206" cy="573206"/>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dirty="0">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47" name="矩形 46"/>
            <p:cNvSpPr/>
            <p:nvPr/>
          </p:nvSpPr>
          <p:spPr>
            <a:xfrm>
              <a:off x="1457114" y="481786"/>
              <a:ext cx="2954655" cy="646331"/>
            </a:xfrm>
            <a:prstGeom prst="rect">
              <a:avLst/>
            </a:prstGeom>
          </p:spPr>
          <p:txBody>
            <a:bodyPr wrap="none">
              <a:spAutoFit/>
            </a:bodyPr>
            <a:lstStyle/>
            <a:p>
              <a:pPr>
                <a:spcAft>
                  <a:spcPts val="0"/>
                </a:spcAft>
                <a:tabLst>
                  <a:tab pos="2222500" algn="l"/>
                  <a:tab pos="3667125" algn="l"/>
                </a:tabLst>
              </a:pPr>
              <a:r>
                <a:rPr lang="zh-CN" altLang="en-US" sz="3600" dirty="0" smtClean="0"/>
                <a:t>三、学习内容</a:t>
              </a:r>
              <a:endParaRPr lang="zh-CN" altLang="zh-CN" sz="3500" kern="100" dirty="0">
                <a:solidFill>
                  <a:srgbClr val="C00000"/>
                </a:solidFill>
                <a:latin typeface="Century Gothic" panose="020B0502020202020204" pitchFamily="34" charset="0"/>
                <a:ea typeface="微软雅黑" panose="020B0503020204020204" pitchFamily="34" charset="-122"/>
                <a:sym typeface="Century Gothic" panose="020B0502020202020204" pitchFamily="34" charset="0"/>
              </a:endParaRPr>
            </a:p>
          </p:txBody>
        </p:sp>
        <p:cxnSp>
          <p:nvCxnSpPr>
            <p:cNvPr id="48" name="直接连接符 47"/>
            <p:cNvCxnSpPr/>
            <p:nvPr/>
          </p:nvCxnSpPr>
          <p:spPr>
            <a:xfrm>
              <a:off x="1405719" y="1112728"/>
              <a:ext cx="10385947"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sp>
        <p:nvSpPr>
          <p:cNvPr id="31" name="矩形 30"/>
          <p:cNvSpPr/>
          <p:nvPr/>
        </p:nvSpPr>
        <p:spPr>
          <a:xfrm>
            <a:off x="4273602" y="1169875"/>
            <a:ext cx="5129705" cy="400110"/>
          </a:xfrm>
          <a:prstGeom prst="rect">
            <a:avLst/>
          </a:prstGeom>
        </p:spPr>
        <p:txBody>
          <a:bodyPr wrap="square">
            <a:spAutoFit/>
          </a:bodyPr>
          <a:lstStyle/>
          <a:p>
            <a:r>
              <a:rPr lang="zh-CN" altLang="en-US" sz="2000" dirty="0" smtClean="0"/>
              <a:t>本课程的主要学习内容和学时分配见表</a:t>
            </a:r>
            <a:endParaRPr lang="zh-CN" altLang="en-US" sz="2000" dirty="0"/>
          </a:p>
        </p:txBody>
      </p:sp>
      <p:graphicFrame>
        <p:nvGraphicFramePr>
          <p:cNvPr id="33" name="表格 32"/>
          <p:cNvGraphicFramePr>
            <a:graphicFrameLocks noGrp="1"/>
          </p:cNvGraphicFramePr>
          <p:nvPr/>
        </p:nvGraphicFramePr>
        <p:xfrm>
          <a:off x="1772693" y="1596788"/>
          <a:ext cx="9855199" cy="4820407"/>
        </p:xfrm>
        <a:graphic>
          <a:graphicData uri="http://schemas.openxmlformats.org/drawingml/2006/table">
            <a:tbl>
              <a:tblPr/>
              <a:tblGrid>
                <a:gridCol w="1609754"/>
                <a:gridCol w="3275090"/>
                <a:gridCol w="3257987"/>
                <a:gridCol w="1712368"/>
              </a:tblGrid>
              <a:tr h="231049">
                <a:tc gridSpan="2">
                  <a:txBody>
                    <a:bodyPr/>
                    <a:lstStyle/>
                    <a:p>
                      <a:pPr algn="ctr" fontAlgn="ctr"/>
                      <a:r>
                        <a:rPr lang="zh-CN" altLang="en-US" sz="1400" b="0" i="0" u="none" strike="noStrike" dirty="0">
                          <a:solidFill>
                            <a:srgbClr val="000000"/>
                          </a:solidFill>
                          <a:latin typeface="宋体" panose="02010600030101010101" pitchFamily="2" charset="-122"/>
                        </a:rPr>
                        <a:t>单元名称</a:t>
                      </a:r>
                      <a:endParaRPr lang="zh-CN" altLang="en-US" sz="1400" b="0" i="0" u="none" strike="noStrike" dirty="0">
                        <a:solidFill>
                          <a:srgbClr val="000000"/>
                        </a:solidFill>
                        <a:latin typeface="宋体" panose="02010600030101010101" pitchFamily="2" charset="-122"/>
                      </a:endParaRPr>
                    </a:p>
                  </a:txBody>
                  <a:tcPr marL="5292" marR="5292" marT="529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cPr/>
                </a:tc>
                <a:tc>
                  <a:txBody>
                    <a:bodyPr/>
                    <a:lstStyle/>
                    <a:p>
                      <a:pPr algn="ctr" fontAlgn="ctr"/>
                      <a:r>
                        <a:rPr lang="zh-CN" altLang="en-US" sz="1400" b="0" i="0" u="none" strike="noStrike">
                          <a:solidFill>
                            <a:srgbClr val="000000"/>
                          </a:solidFill>
                          <a:latin typeface="宋体" panose="02010600030101010101" pitchFamily="2" charset="-122"/>
                        </a:rPr>
                        <a:t>任务名称</a:t>
                      </a:r>
                      <a:endParaRPr lang="zh-CN" altLang="en-US" sz="1400" b="0" i="0" u="none" strike="noStrike">
                        <a:solidFill>
                          <a:srgbClr val="000000"/>
                        </a:solidFill>
                        <a:latin typeface="宋体" panose="02010600030101010101" pitchFamily="2" charset="-122"/>
                      </a:endParaRPr>
                    </a:p>
                  </a:txBody>
                  <a:tcPr marL="5292" marR="5292" marT="529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400" b="0" i="0" u="none" strike="noStrike">
                          <a:solidFill>
                            <a:srgbClr val="000000"/>
                          </a:solidFill>
                          <a:latin typeface="宋体" panose="02010600030101010101" pitchFamily="2" charset="-122"/>
                        </a:rPr>
                        <a:t>学时分配</a:t>
                      </a:r>
                      <a:endParaRPr lang="zh-CN" altLang="en-US" sz="1400" b="0" i="0" u="none" strike="noStrike">
                        <a:solidFill>
                          <a:srgbClr val="000000"/>
                        </a:solidFill>
                        <a:latin typeface="宋体" panose="02010600030101010101" pitchFamily="2" charset="-122"/>
                      </a:endParaRPr>
                    </a:p>
                  </a:txBody>
                  <a:tcPr marL="5292" marR="5292" marT="529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454466">
                <a:tc>
                  <a:txBody>
                    <a:bodyPr/>
                    <a:lstStyle/>
                    <a:p>
                      <a:pPr algn="ctr" fontAlgn="ctr"/>
                      <a:r>
                        <a:rPr lang="zh-CN" altLang="en-US" sz="1400" b="0" i="0" u="none" strike="noStrike">
                          <a:solidFill>
                            <a:srgbClr val="000000"/>
                          </a:solidFill>
                          <a:latin typeface="宋体" panose="02010600030101010101" pitchFamily="2" charset="-122"/>
                        </a:rPr>
                        <a:t>单元一</a:t>
                      </a:r>
                      <a:endParaRPr lang="zh-CN" altLang="en-US" sz="1400" b="0" i="0" u="none" strike="noStrike">
                        <a:solidFill>
                          <a:srgbClr val="000000"/>
                        </a:solidFill>
                        <a:latin typeface="宋体" panose="02010600030101010101" pitchFamily="2" charset="-122"/>
                      </a:endParaRPr>
                    </a:p>
                  </a:txBody>
                  <a:tcPr marL="5292" marR="5292" marT="529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400" b="0" i="0" u="none" strike="noStrike">
                          <a:solidFill>
                            <a:srgbClr val="000000"/>
                          </a:solidFill>
                          <a:latin typeface="宋体" panose="02010600030101010101" pitchFamily="2" charset="-122"/>
                        </a:rPr>
                        <a:t>认识课程</a:t>
                      </a:r>
                      <a:endParaRPr lang="zh-CN" altLang="en-US" sz="1400" b="0" i="0" u="none" strike="noStrike">
                        <a:solidFill>
                          <a:srgbClr val="000000"/>
                        </a:solidFill>
                        <a:latin typeface="宋体" panose="02010600030101010101" pitchFamily="2" charset="-122"/>
                      </a:endParaRPr>
                    </a:p>
                  </a:txBody>
                  <a:tcPr marL="5292" marR="5292" marT="529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400" b="0" i="0" u="none" strike="noStrike">
                          <a:solidFill>
                            <a:srgbClr val="000000"/>
                          </a:solidFill>
                          <a:latin typeface="宋体" panose="02010600030101010101" pitchFamily="2" charset="-122"/>
                        </a:rPr>
                        <a:t>认识地基与基础</a:t>
                      </a:r>
                      <a:br>
                        <a:rPr lang="zh-CN" altLang="en-US" sz="1400" b="0" i="0" u="none" strike="noStrike">
                          <a:solidFill>
                            <a:srgbClr val="000000"/>
                          </a:solidFill>
                          <a:latin typeface="宋体" panose="02010600030101010101" pitchFamily="2" charset="-122"/>
                        </a:rPr>
                      </a:br>
                      <a:r>
                        <a:rPr lang="zh-CN" altLang="en-US" sz="1400" b="0" i="0" u="none" strike="noStrike">
                          <a:solidFill>
                            <a:srgbClr val="000000"/>
                          </a:solidFill>
                          <a:latin typeface="宋体" panose="02010600030101010101" pitchFamily="2" charset="-122"/>
                        </a:rPr>
                        <a:t>课程学习指南</a:t>
                      </a:r>
                      <a:endParaRPr lang="zh-CN" altLang="en-US" sz="1400" b="0" i="0" u="none" strike="noStrike">
                        <a:solidFill>
                          <a:srgbClr val="000000"/>
                        </a:solidFill>
                        <a:latin typeface="宋体" panose="02010600030101010101" pitchFamily="2" charset="-122"/>
                      </a:endParaRPr>
                    </a:p>
                  </a:txBody>
                  <a:tcPr marL="5292" marR="5292" marT="529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a:solidFill>
                            <a:srgbClr val="000000"/>
                          </a:solidFill>
                          <a:latin typeface="宋体" panose="02010600030101010101" pitchFamily="2" charset="-122"/>
                        </a:rPr>
                        <a:t>2</a:t>
                      </a:r>
                      <a:endParaRPr lang="en-US" altLang="zh-CN" sz="1400" b="0" i="0" u="none" strike="noStrike">
                        <a:solidFill>
                          <a:srgbClr val="000000"/>
                        </a:solidFill>
                        <a:latin typeface="宋体" panose="02010600030101010101" pitchFamily="2" charset="-122"/>
                      </a:endParaRPr>
                    </a:p>
                  </a:txBody>
                  <a:tcPr marL="5292" marR="5292" marT="529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839716">
                <a:tc>
                  <a:txBody>
                    <a:bodyPr/>
                    <a:lstStyle/>
                    <a:p>
                      <a:pPr algn="ctr" fontAlgn="ctr"/>
                      <a:r>
                        <a:rPr lang="zh-CN" altLang="en-US" sz="1400" b="0" i="0" u="none" strike="noStrike">
                          <a:solidFill>
                            <a:srgbClr val="000000"/>
                          </a:solidFill>
                          <a:latin typeface="宋体" panose="02010600030101010101" pitchFamily="2" charset="-122"/>
                        </a:rPr>
                        <a:t>单元二</a:t>
                      </a:r>
                      <a:endParaRPr lang="zh-CN" altLang="en-US" sz="1400" b="0" i="0" u="none" strike="noStrike">
                        <a:solidFill>
                          <a:srgbClr val="000000"/>
                        </a:solidFill>
                        <a:latin typeface="宋体" panose="02010600030101010101" pitchFamily="2" charset="-122"/>
                      </a:endParaRPr>
                    </a:p>
                  </a:txBody>
                  <a:tcPr marL="5292" marR="5292" marT="529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400" b="0" i="0" u="none" strike="noStrike">
                          <a:solidFill>
                            <a:srgbClr val="000000"/>
                          </a:solidFill>
                          <a:latin typeface="宋体" panose="02010600030101010101" pitchFamily="2" charset="-122"/>
                        </a:rPr>
                        <a:t>识读岩土工程勘察报告</a:t>
                      </a:r>
                      <a:endParaRPr lang="zh-CN" altLang="en-US" sz="1400" b="0" i="0" u="none" strike="noStrike">
                        <a:solidFill>
                          <a:srgbClr val="000000"/>
                        </a:solidFill>
                        <a:latin typeface="宋体" panose="02010600030101010101" pitchFamily="2" charset="-122"/>
                      </a:endParaRPr>
                    </a:p>
                  </a:txBody>
                  <a:tcPr marL="5292" marR="5292" marT="529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400" b="0" i="0" u="none" strike="noStrike">
                          <a:solidFill>
                            <a:srgbClr val="000000"/>
                          </a:solidFill>
                          <a:latin typeface="宋体" panose="02010600030101010101" pitchFamily="2" charset="-122"/>
                        </a:rPr>
                        <a:t>认识建筑场地</a:t>
                      </a:r>
                      <a:br>
                        <a:rPr lang="zh-CN" altLang="en-US" sz="1400" b="0" i="0" u="none" strike="noStrike">
                          <a:solidFill>
                            <a:srgbClr val="000000"/>
                          </a:solidFill>
                          <a:latin typeface="宋体" panose="02010600030101010101" pitchFamily="2" charset="-122"/>
                        </a:rPr>
                      </a:br>
                      <a:r>
                        <a:rPr lang="zh-CN" altLang="en-US" sz="1400" b="0" i="0" u="none" strike="noStrike">
                          <a:solidFill>
                            <a:srgbClr val="000000"/>
                          </a:solidFill>
                          <a:latin typeface="宋体" panose="02010600030101010101" pitchFamily="2" charset="-122"/>
                        </a:rPr>
                        <a:t>认识地基土</a:t>
                      </a:r>
                      <a:br>
                        <a:rPr lang="zh-CN" altLang="en-US" sz="1400" b="0" i="0" u="none" strike="noStrike">
                          <a:solidFill>
                            <a:srgbClr val="000000"/>
                          </a:solidFill>
                          <a:latin typeface="宋体" panose="02010600030101010101" pitchFamily="2" charset="-122"/>
                        </a:rPr>
                      </a:br>
                      <a:r>
                        <a:rPr lang="zh-CN" altLang="en-US" sz="1400" b="0" i="0" u="none" strike="noStrike">
                          <a:solidFill>
                            <a:srgbClr val="000000"/>
                          </a:solidFill>
                          <a:latin typeface="宋体" panose="02010600030101010101" pitchFamily="2" charset="-122"/>
                        </a:rPr>
                        <a:t>测定地基土的性质指标</a:t>
                      </a:r>
                      <a:br>
                        <a:rPr lang="zh-CN" altLang="en-US" sz="1400" b="0" i="0" u="none" strike="noStrike">
                          <a:solidFill>
                            <a:srgbClr val="000000"/>
                          </a:solidFill>
                          <a:latin typeface="宋体" panose="02010600030101010101" pitchFamily="2" charset="-122"/>
                        </a:rPr>
                      </a:br>
                      <a:r>
                        <a:rPr lang="zh-CN" altLang="en-US" sz="1400" b="0" i="0" u="none" strike="noStrike">
                          <a:solidFill>
                            <a:srgbClr val="000000"/>
                          </a:solidFill>
                          <a:latin typeface="宋体" panose="02010600030101010101" pitchFamily="2" charset="-122"/>
                        </a:rPr>
                        <a:t>识读岩土工程勘察报告</a:t>
                      </a:r>
                      <a:endParaRPr lang="zh-CN" altLang="en-US" sz="1400" b="0" i="0" u="none" strike="noStrike">
                        <a:solidFill>
                          <a:srgbClr val="000000"/>
                        </a:solidFill>
                        <a:latin typeface="宋体" panose="02010600030101010101" pitchFamily="2" charset="-122"/>
                      </a:endParaRPr>
                    </a:p>
                  </a:txBody>
                  <a:tcPr marL="5292" marR="5292" marT="529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smtClean="0">
                          <a:solidFill>
                            <a:srgbClr val="000000"/>
                          </a:solidFill>
                          <a:latin typeface="宋体" panose="02010600030101010101" pitchFamily="2" charset="-122"/>
                        </a:rPr>
                        <a:t>14</a:t>
                      </a:r>
                      <a:r>
                        <a:rPr lang="zh-CN" altLang="en-US" sz="1400" b="0" i="0" u="none" strike="noStrike" dirty="0">
                          <a:solidFill>
                            <a:srgbClr val="000000"/>
                          </a:solidFill>
                          <a:latin typeface="宋体" panose="02010600030101010101" pitchFamily="2" charset="-122"/>
                        </a:rPr>
                        <a:t>　</a:t>
                      </a:r>
                      <a:endParaRPr lang="zh-CN" altLang="en-US" sz="1400" b="0" i="0" u="none" strike="noStrike" dirty="0">
                        <a:solidFill>
                          <a:srgbClr val="000000"/>
                        </a:solidFill>
                        <a:latin typeface="宋体" panose="02010600030101010101" pitchFamily="2" charset="-122"/>
                      </a:endParaRPr>
                    </a:p>
                  </a:txBody>
                  <a:tcPr marL="5292" marR="5292" marT="529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38683">
                <a:tc>
                  <a:txBody>
                    <a:bodyPr/>
                    <a:lstStyle/>
                    <a:p>
                      <a:pPr algn="ctr" fontAlgn="ctr"/>
                      <a:r>
                        <a:rPr lang="zh-CN" altLang="en-US" sz="1400" b="0" i="0" u="none" strike="noStrike">
                          <a:solidFill>
                            <a:srgbClr val="000000"/>
                          </a:solidFill>
                          <a:latin typeface="宋体" panose="02010600030101010101" pitchFamily="2" charset="-122"/>
                        </a:rPr>
                        <a:t>单元三</a:t>
                      </a:r>
                      <a:endParaRPr lang="zh-CN" altLang="en-US" sz="1400" b="0" i="0" u="none" strike="noStrike">
                        <a:solidFill>
                          <a:srgbClr val="000000"/>
                        </a:solidFill>
                        <a:latin typeface="宋体" panose="02010600030101010101" pitchFamily="2" charset="-122"/>
                      </a:endParaRPr>
                    </a:p>
                  </a:txBody>
                  <a:tcPr marL="5292" marR="5292" marT="529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400" b="0" i="0" u="none" strike="noStrike">
                          <a:solidFill>
                            <a:srgbClr val="000000"/>
                          </a:solidFill>
                          <a:latin typeface="宋体" panose="02010600030101010101" pitchFamily="2" charset="-122"/>
                        </a:rPr>
                        <a:t>塔吊基础安全计算</a:t>
                      </a:r>
                      <a:endParaRPr lang="zh-CN" altLang="en-US" sz="1400" b="0" i="0" u="none" strike="noStrike">
                        <a:solidFill>
                          <a:srgbClr val="000000"/>
                        </a:solidFill>
                        <a:latin typeface="宋体" panose="02010600030101010101" pitchFamily="2" charset="-122"/>
                      </a:endParaRPr>
                    </a:p>
                  </a:txBody>
                  <a:tcPr marL="5292" marR="5292" marT="529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400" b="0" i="0" u="none" strike="noStrike">
                          <a:solidFill>
                            <a:srgbClr val="000000"/>
                          </a:solidFill>
                          <a:latin typeface="宋体" panose="02010600030101010101" pitchFamily="2" charset="-122"/>
                        </a:rPr>
                        <a:t>塔吊基础安全计算</a:t>
                      </a:r>
                      <a:endParaRPr lang="zh-CN" altLang="en-US" sz="1400" b="0" i="0" u="none" strike="noStrike">
                        <a:solidFill>
                          <a:srgbClr val="000000"/>
                        </a:solidFill>
                        <a:latin typeface="宋体" panose="02010600030101010101" pitchFamily="2" charset="-122"/>
                      </a:endParaRPr>
                    </a:p>
                  </a:txBody>
                  <a:tcPr marL="5292" marR="5292" marT="529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a:solidFill>
                            <a:srgbClr val="000000"/>
                          </a:solidFill>
                          <a:latin typeface="宋体" panose="02010600030101010101" pitchFamily="2" charset="-122"/>
                        </a:rPr>
                        <a:t>6</a:t>
                      </a:r>
                      <a:endParaRPr lang="en-US" altLang="zh-CN" sz="1400" b="0" i="0" u="none" strike="noStrike">
                        <a:solidFill>
                          <a:srgbClr val="000000"/>
                        </a:solidFill>
                        <a:latin typeface="宋体" panose="02010600030101010101" pitchFamily="2" charset="-122"/>
                      </a:endParaRPr>
                    </a:p>
                  </a:txBody>
                  <a:tcPr marL="5292" marR="5292" marT="529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647345">
                <a:tc>
                  <a:txBody>
                    <a:bodyPr/>
                    <a:lstStyle/>
                    <a:p>
                      <a:pPr algn="ctr" fontAlgn="ctr"/>
                      <a:r>
                        <a:rPr lang="zh-CN" altLang="en-US" sz="1400" b="0" i="0" u="none" strike="noStrike" dirty="0">
                          <a:solidFill>
                            <a:srgbClr val="000000"/>
                          </a:solidFill>
                          <a:latin typeface="宋体" panose="02010600030101010101" pitchFamily="2" charset="-122"/>
                        </a:rPr>
                        <a:t>单元四</a:t>
                      </a:r>
                      <a:endParaRPr lang="zh-CN" altLang="en-US" sz="1400" b="0" i="0" u="none" strike="noStrike" dirty="0">
                        <a:solidFill>
                          <a:srgbClr val="000000"/>
                        </a:solidFill>
                        <a:latin typeface="宋体" panose="02010600030101010101" pitchFamily="2" charset="-122"/>
                      </a:endParaRPr>
                    </a:p>
                  </a:txBody>
                  <a:tcPr marL="5292" marR="5292" marT="529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400" b="0" i="0" u="none" strike="noStrike">
                          <a:solidFill>
                            <a:srgbClr val="000000"/>
                          </a:solidFill>
                          <a:latin typeface="宋体" panose="02010600030101010101" pitchFamily="2" charset="-122"/>
                        </a:rPr>
                        <a:t>土方与基坑工程施工</a:t>
                      </a:r>
                      <a:endParaRPr lang="zh-CN" altLang="en-US" sz="1400" b="0" i="0" u="none" strike="noStrike">
                        <a:solidFill>
                          <a:srgbClr val="000000"/>
                        </a:solidFill>
                        <a:latin typeface="宋体" panose="02010600030101010101" pitchFamily="2" charset="-122"/>
                      </a:endParaRPr>
                    </a:p>
                  </a:txBody>
                  <a:tcPr marL="5292" marR="5292" marT="529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400" b="0" i="0" u="none" strike="noStrike">
                          <a:solidFill>
                            <a:srgbClr val="000000"/>
                          </a:solidFill>
                          <a:latin typeface="宋体" panose="02010600030101010101" pitchFamily="2" charset="-122"/>
                        </a:rPr>
                        <a:t>场地平整</a:t>
                      </a:r>
                      <a:br>
                        <a:rPr lang="zh-CN" altLang="en-US" sz="1400" b="0" i="0" u="none" strike="noStrike">
                          <a:solidFill>
                            <a:srgbClr val="000000"/>
                          </a:solidFill>
                          <a:latin typeface="宋体" panose="02010600030101010101" pitchFamily="2" charset="-122"/>
                        </a:rPr>
                      </a:br>
                      <a:r>
                        <a:rPr lang="zh-CN" altLang="en-US" sz="1400" b="0" i="0" u="none" strike="noStrike">
                          <a:solidFill>
                            <a:srgbClr val="000000"/>
                          </a:solidFill>
                          <a:latin typeface="宋体" panose="02010600030101010101" pitchFamily="2" charset="-122"/>
                        </a:rPr>
                        <a:t>基坑、基槽土方施工</a:t>
                      </a:r>
                      <a:br>
                        <a:rPr lang="zh-CN" altLang="en-US" sz="1400" b="0" i="0" u="none" strike="noStrike">
                          <a:solidFill>
                            <a:srgbClr val="000000"/>
                          </a:solidFill>
                          <a:latin typeface="宋体" panose="02010600030101010101" pitchFamily="2" charset="-122"/>
                        </a:rPr>
                      </a:br>
                      <a:r>
                        <a:rPr lang="zh-CN" altLang="en-US" sz="1400" b="0" i="0" u="none" strike="noStrike">
                          <a:solidFill>
                            <a:srgbClr val="000000"/>
                          </a:solidFill>
                          <a:latin typeface="宋体" panose="02010600030101010101" pitchFamily="2" charset="-122"/>
                        </a:rPr>
                        <a:t>深基坑工程施工</a:t>
                      </a:r>
                      <a:endParaRPr lang="zh-CN" altLang="en-US" sz="1400" b="0" i="0" u="none" strike="noStrike">
                        <a:solidFill>
                          <a:srgbClr val="000000"/>
                        </a:solidFill>
                        <a:latin typeface="宋体" panose="02010600030101010101" pitchFamily="2" charset="-122"/>
                      </a:endParaRPr>
                    </a:p>
                  </a:txBody>
                  <a:tcPr marL="5292" marR="5292" marT="529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a:solidFill>
                            <a:srgbClr val="000000"/>
                          </a:solidFill>
                          <a:latin typeface="宋体" panose="02010600030101010101" pitchFamily="2" charset="-122"/>
                        </a:rPr>
                        <a:t>12</a:t>
                      </a:r>
                      <a:endParaRPr lang="en-US" altLang="zh-CN" sz="1400" b="0" i="0" u="none" strike="noStrike">
                        <a:solidFill>
                          <a:srgbClr val="000000"/>
                        </a:solidFill>
                        <a:latin typeface="宋体" panose="02010600030101010101" pitchFamily="2" charset="-122"/>
                      </a:endParaRPr>
                    </a:p>
                  </a:txBody>
                  <a:tcPr marL="5292" marR="5292" marT="529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639712">
                <a:tc>
                  <a:txBody>
                    <a:bodyPr/>
                    <a:lstStyle/>
                    <a:p>
                      <a:pPr algn="ctr" fontAlgn="ctr"/>
                      <a:r>
                        <a:rPr lang="zh-CN" altLang="en-US" sz="1400" b="0" i="0" u="none" strike="noStrike">
                          <a:solidFill>
                            <a:srgbClr val="000000"/>
                          </a:solidFill>
                          <a:latin typeface="宋体" panose="02010600030101010101" pitchFamily="2" charset="-122"/>
                        </a:rPr>
                        <a:t>单元五</a:t>
                      </a:r>
                      <a:endParaRPr lang="zh-CN" altLang="en-US" sz="1400" b="0" i="0" u="none" strike="noStrike">
                        <a:solidFill>
                          <a:srgbClr val="000000"/>
                        </a:solidFill>
                        <a:latin typeface="宋体" panose="02010600030101010101" pitchFamily="2" charset="-122"/>
                      </a:endParaRPr>
                    </a:p>
                  </a:txBody>
                  <a:tcPr marL="5292" marR="5292" marT="529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400" b="0" i="0" u="none" strike="noStrike">
                          <a:solidFill>
                            <a:srgbClr val="000000"/>
                          </a:solidFill>
                          <a:latin typeface="宋体" panose="02010600030101010101" pitchFamily="2" charset="-122"/>
                        </a:rPr>
                        <a:t>浅基础工程施工</a:t>
                      </a:r>
                      <a:endParaRPr lang="zh-CN" altLang="en-US" sz="1400" b="0" i="0" u="none" strike="noStrike">
                        <a:solidFill>
                          <a:srgbClr val="000000"/>
                        </a:solidFill>
                        <a:latin typeface="宋体" panose="02010600030101010101" pitchFamily="2" charset="-122"/>
                      </a:endParaRPr>
                    </a:p>
                  </a:txBody>
                  <a:tcPr marL="5292" marR="5292" marT="529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400" b="0" i="0" u="none" strike="noStrike">
                          <a:solidFill>
                            <a:srgbClr val="000000"/>
                          </a:solidFill>
                          <a:latin typeface="宋体" panose="02010600030101010101" pitchFamily="2" charset="-122"/>
                        </a:rPr>
                        <a:t>浅基础的类型与设计</a:t>
                      </a:r>
                      <a:br>
                        <a:rPr lang="zh-CN" altLang="en-US" sz="1400" b="0" i="0" u="none" strike="noStrike">
                          <a:solidFill>
                            <a:srgbClr val="000000"/>
                          </a:solidFill>
                          <a:latin typeface="宋体" panose="02010600030101010101" pitchFamily="2" charset="-122"/>
                        </a:rPr>
                      </a:br>
                      <a:r>
                        <a:rPr lang="zh-CN" altLang="en-US" sz="1400" b="0" i="0" u="none" strike="noStrike">
                          <a:solidFill>
                            <a:srgbClr val="000000"/>
                          </a:solidFill>
                          <a:latin typeface="宋体" panose="02010600030101010101" pitchFamily="2" charset="-122"/>
                        </a:rPr>
                        <a:t>无筋扩展基础施工</a:t>
                      </a:r>
                      <a:br>
                        <a:rPr lang="zh-CN" altLang="en-US" sz="1400" b="0" i="0" u="none" strike="noStrike">
                          <a:solidFill>
                            <a:srgbClr val="000000"/>
                          </a:solidFill>
                          <a:latin typeface="宋体" panose="02010600030101010101" pitchFamily="2" charset="-122"/>
                        </a:rPr>
                      </a:br>
                      <a:r>
                        <a:rPr lang="zh-CN" altLang="en-US" sz="1400" b="0" i="0" u="none" strike="noStrike">
                          <a:solidFill>
                            <a:srgbClr val="000000"/>
                          </a:solidFill>
                          <a:latin typeface="宋体" panose="02010600030101010101" pitchFamily="2" charset="-122"/>
                        </a:rPr>
                        <a:t>钢筋混凝土基础施工</a:t>
                      </a:r>
                      <a:endParaRPr lang="zh-CN" altLang="en-US" sz="1400" b="0" i="0" u="none" strike="noStrike">
                        <a:solidFill>
                          <a:srgbClr val="000000"/>
                        </a:solidFill>
                        <a:latin typeface="宋体" panose="02010600030101010101" pitchFamily="2" charset="-122"/>
                      </a:endParaRPr>
                    </a:p>
                  </a:txBody>
                  <a:tcPr marL="5292" marR="5292" marT="529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a:solidFill>
                            <a:srgbClr val="000000"/>
                          </a:solidFill>
                          <a:latin typeface="宋体" panose="02010600030101010101" pitchFamily="2" charset="-122"/>
                        </a:rPr>
                        <a:t>18</a:t>
                      </a:r>
                      <a:endParaRPr lang="en-US" altLang="zh-CN" sz="1400" b="0" i="0" u="none" strike="noStrike">
                        <a:solidFill>
                          <a:srgbClr val="000000"/>
                        </a:solidFill>
                        <a:latin typeface="宋体" panose="02010600030101010101" pitchFamily="2" charset="-122"/>
                      </a:endParaRPr>
                    </a:p>
                  </a:txBody>
                  <a:tcPr marL="5292" marR="5292" marT="529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439196">
                <a:tc>
                  <a:txBody>
                    <a:bodyPr/>
                    <a:lstStyle/>
                    <a:p>
                      <a:pPr algn="ctr" fontAlgn="ctr"/>
                      <a:r>
                        <a:rPr lang="zh-CN" altLang="en-US" sz="1400" b="0" i="0" u="none" strike="noStrike">
                          <a:solidFill>
                            <a:srgbClr val="000000"/>
                          </a:solidFill>
                          <a:latin typeface="宋体" panose="02010600030101010101" pitchFamily="2" charset="-122"/>
                        </a:rPr>
                        <a:t>单元六</a:t>
                      </a:r>
                      <a:endParaRPr lang="zh-CN" altLang="en-US" sz="1400" b="0" i="0" u="none" strike="noStrike">
                        <a:solidFill>
                          <a:srgbClr val="000000"/>
                        </a:solidFill>
                        <a:latin typeface="宋体" panose="02010600030101010101" pitchFamily="2" charset="-122"/>
                      </a:endParaRPr>
                    </a:p>
                  </a:txBody>
                  <a:tcPr marL="5292" marR="5292" marT="529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400" b="0" i="0" u="none" strike="noStrike">
                          <a:solidFill>
                            <a:srgbClr val="000000"/>
                          </a:solidFill>
                          <a:latin typeface="宋体" panose="02010600030101010101" pitchFamily="2" charset="-122"/>
                        </a:rPr>
                        <a:t>桩基础施工</a:t>
                      </a:r>
                      <a:endParaRPr lang="zh-CN" altLang="en-US" sz="1400" b="0" i="0" u="none" strike="noStrike">
                        <a:solidFill>
                          <a:srgbClr val="000000"/>
                        </a:solidFill>
                        <a:latin typeface="宋体" panose="02010600030101010101" pitchFamily="2" charset="-122"/>
                      </a:endParaRPr>
                    </a:p>
                  </a:txBody>
                  <a:tcPr marL="5292" marR="5292" marT="529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400" b="0" i="0" u="none" strike="noStrike">
                          <a:solidFill>
                            <a:srgbClr val="000000"/>
                          </a:solidFill>
                          <a:latin typeface="宋体" panose="02010600030101010101" pitchFamily="2" charset="-122"/>
                        </a:rPr>
                        <a:t>钢筋混凝土预制桩施工</a:t>
                      </a:r>
                      <a:br>
                        <a:rPr lang="zh-CN" altLang="en-US" sz="1400" b="0" i="0" u="none" strike="noStrike">
                          <a:solidFill>
                            <a:srgbClr val="000000"/>
                          </a:solidFill>
                          <a:latin typeface="宋体" panose="02010600030101010101" pitchFamily="2" charset="-122"/>
                        </a:rPr>
                      </a:br>
                      <a:r>
                        <a:rPr lang="zh-CN" altLang="en-US" sz="1400" b="0" i="0" u="none" strike="noStrike">
                          <a:solidFill>
                            <a:srgbClr val="000000"/>
                          </a:solidFill>
                          <a:latin typeface="宋体" panose="02010600030101010101" pitchFamily="2" charset="-122"/>
                        </a:rPr>
                        <a:t>混凝土灌注桩施工</a:t>
                      </a:r>
                      <a:endParaRPr lang="zh-CN" altLang="en-US" sz="1400" b="0" i="0" u="none" strike="noStrike">
                        <a:solidFill>
                          <a:srgbClr val="000000"/>
                        </a:solidFill>
                        <a:latin typeface="宋体" panose="02010600030101010101" pitchFamily="2" charset="-122"/>
                      </a:endParaRPr>
                    </a:p>
                  </a:txBody>
                  <a:tcPr marL="5292" marR="5292" marT="529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a:solidFill>
                            <a:srgbClr val="000000"/>
                          </a:solidFill>
                          <a:latin typeface="宋体" panose="02010600030101010101" pitchFamily="2" charset="-122"/>
                        </a:rPr>
                        <a:t>6</a:t>
                      </a:r>
                      <a:endParaRPr lang="en-US" altLang="zh-CN" sz="1400" b="0" i="0" u="none" strike="noStrike">
                        <a:solidFill>
                          <a:srgbClr val="000000"/>
                        </a:solidFill>
                        <a:latin typeface="宋体" panose="02010600030101010101" pitchFamily="2" charset="-122"/>
                      </a:endParaRPr>
                    </a:p>
                  </a:txBody>
                  <a:tcPr marL="5292" marR="5292" marT="529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839716">
                <a:tc>
                  <a:txBody>
                    <a:bodyPr/>
                    <a:lstStyle/>
                    <a:p>
                      <a:pPr algn="ctr" fontAlgn="ctr"/>
                      <a:r>
                        <a:rPr lang="zh-CN" altLang="en-US" sz="1400" b="0" i="0" u="none" strike="noStrike">
                          <a:solidFill>
                            <a:srgbClr val="000000"/>
                          </a:solidFill>
                          <a:latin typeface="宋体" panose="02010600030101010101" pitchFamily="2" charset="-122"/>
                        </a:rPr>
                        <a:t>单元七</a:t>
                      </a:r>
                      <a:endParaRPr lang="zh-CN" altLang="en-US" sz="1400" b="0" i="0" u="none" strike="noStrike">
                        <a:solidFill>
                          <a:srgbClr val="000000"/>
                        </a:solidFill>
                        <a:latin typeface="宋体" panose="02010600030101010101" pitchFamily="2" charset="-122"/>
                      </a:endParaRPr>
                    </a:p>
                  </a:txBody>
                  <a:tcPr marL="5292" marR="5292" marT="529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400" b="0" i="0" u="none" strike="noStrike">
                          <a:solidFill>
                            <a:srgbClr val="000000"/>
                          </a:solidFill>
                          <a:latin typeface="宋体" panose="02010600030101010101" pitchFamily="2" charset="-122"/>
                        </a:rPr>
                        <a:t>地基处理</a:t>
                      </a:r>
                      <a:endParaRPr lang="zh-CN" altLang="en-US" sz="1400" b="0" i="0" u="none" strike="noStrike">
                        <a:solidFill>
                          <a:srgbClr val="000000"/>
                        </a:solidFill>
                        <a:latin typeface="宋体" panose="02010600030101010101" pitchFamily="2" charset="-122"/>
                      </a:endParaRPr>
                    </a:p>
                  </a:txBody>
                  <a:tcPr marL="5292" marR="5292" marT="529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400" b="0" i="0" u="none" strike="noStrike">
                          <a:solidFill>
                            <a:srgbClr val="000000"/>
                          </a:solidFill>
                          <a:latin typeface="宋体" panose="02010600030101010101" pitchFamily="2" charset="-122"/>
                        </a:rPr>
                        <a:t>换填垫层法</a:t>
                      </a:r>
                      <a:br>
                        <a:rPr lang="zh-CN" altLang="en-US" sz="1400" b="0" i="0" u="none" strike="noStrike">
                          <a:solidFill>
                            <a:srgbClr val="000000"/>
                          </a:solidFill>
                          <a:latin typeface="宋体" panose="02010600030101010101" pitchFamily="2" charset="-122"/>
                        </a:rPr>
                      </a:br>
                      <a:r>
                        <a:rPr lang="zh-CN" altLang="en-US" sz="1400" b="0" i="0" u="none" strike="noStrike">
                          <a:solidFill>
                            <a:srgbClr val="000000"/>
                          </a:solidFill>
                          <a:latin typeface="宋体" panose="02010600030101010101" pitchFamily="2" charset="-122"/>
                        </a:rPr>
                        <a:t>强夯法</a:t>
                      </a:r>
                      <a:br>
                        <a:rPr lang="zh-CN" altLang="en-US" sz="1400" b="0" i="0" u="none" strike="noStrike">
                          <a:solidFill>
                            <a:srgbClr val="000000"/>
                          </a:solidFill>
                          <a:latin typeface="宋体" panose="02010600030101010101" pitchFamily="2" charset="-122"/>
                        </a:rPr>
                      </a:br>
                      <a:r>
                        <a:rPr lang="zh-CN" altLang="en-US" sz="1400" b="0" i="0" u="none" strike="noStrike">
                          <a:solidFill>
                            <a:srgbClr val="000000"/>
                          </a:solidFill>
                          <a:latin typeface="宋体" panose="02010600030101010101" pitchFamily="2" charset="-122"/>
                        </a:rPr>
                        <a:t>水泥土搅拌桩</a:t>
                      </a:r>
                      <a:br>
                        <a:rPr lang="zh-CN" altLang="en-US" sz="1400" b="0" i="0" u="none" strike="noStrike">
                          <a:solidFill>
                            <a:srgbClr val="000000"/>
                          </a:solidFill>
                          <a:latin typeface="宋体" panose="02010600030101010101" pitchFamily="2" charset="-122"/>
                        </a:rPr>
                      </a:br>
                      <a:r>
                        <a:rPr lang="zh-CN" altLang="en-US" sz="1400" b="0" i="0" u="none" strike="noStrike">
                          <a:solidFill>
                            <a:srgbClr val="000000"/>
                          </a:solidFill>
                          <a:latin typeface="宋体" panose="02010600030101010101" pitchFamily="2" charset="-122"/>
                        </a:rPr>
                        <a:t>高压喷射注浆地基</a:t>
                      </a:r>
                      <a:endParaRPr lang="zh-CN" altLang="en-US" sz="1400" b="0" i="0" u="none" strike="noStrike">
                        <a:solidFill>
                          <a:srgbClr val="000000"/>
                        </a:solidFill>
                        <a:latin typeface="宋体" panose="02010600030101010101" pitchFamily="2" charset="-122"/>
                      </a:endParaRPr>
                    </a:p>
                  </a:txBody>
                  <a:tcPr marL="5292" marR="5292" marT="529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a:solidFill>
                            <a:srgbClr val="000000"/>
                          </a:solidFill>
                          <a:latin typeface="宋体" panose="02010600030101010101" pitchFamily="2" charset="-122"/>
                        </a:rPr>
                        <a:t>4</a:t>
                      </a:r>
                      <a:endParaRPr lang="en-US" altLang="zh-CN" sz="1400" b="0" i="0" u="none" strike="noStrike">
                        <a:solidFill>
                          <a:srgbClr val="000000"/>
                        </a:solidFill>
                        <a:latin typeface="宋体" panose="02010600030101010101" pitchFamily="2" charset="-122"/>
                      </a:endParaRPr>
                    </a:p>
                  </a:txBody>
                  <a:tcPr marL="5292" marR="5292" marT="529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446832">
                <a:tc>
                  <a:txBody>
                    <a:bodyPr/>
                    <a:lstStyle/>
                    <a:p>
                      <a:pPr algn="ctr" fontAlgn="ctr"/>
                      <a:r>
                        <a:rPr lang="zh-CN" altLang="en-US" sz="1400" b="0" i="0" u="none" strike="noStrike">
                          <a:solidFill>
                            <a:srgbClr val="000000"/>
                          </a:solidFill>
                          <a:latin typeface="宋体" panose="02010600030101010101" pitchFamily="2" charset="-122"/>
                        </a:rPr>
                        <a:t>单元八</a:t>
                      </a:r>
                      <a:endParaRPr lang="zh-CN" altLang="en-US" sz="1400" b="0" i="0" u="none" strike="noStrike">
                        <a:solidFill>
                          <a:srgbClr val="000000"/>
                        </a:solidFill>
                        <a:latin typeface="宋体" panose="02010600030101010101" pitchFamily="2" charset="-122"/>
                      </a:endParaRPr>
                    </a:p>
                  </a:txBody>
                  <a:tcPr marL="5292" marR="5292" marT="529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400" b="0" i="0" u="none" strike="noStrike">
                          <a:solidFill>
                            <a:srgbClr val="000000"/>
                          </a:solidFill>
                          <a:latin typeface="宋体" panose="02010600030101010101" pitchFamily="2" charset="-122"/>
                        </a:rPr>
                        <a:t>地基基础分部工程质量验收</a:t>
                      </a:r>
                      <a:endParaRPr lang="zh-CN" altLang="en-US" sz="1400" b="0" i="0" u="none" strike="noStrike">
                        <a:solidFill>
                          <a:srgbClr val="000000"/>
                        </a:solidFill>
                        <a:latin typeface="宋体" panose="02010600030101010101" pitchFamily="2" charset="-122"/>
                      </a:endParaRPr>
                    </a:p>
                  </a:txBody>
                  <a:tcPr marL="5292" marR="5292" marT="529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400" b="0" i="0" u="none" strike="noStrike">
                          <a:solidFill>
                            <a:srgbClr val="000000"/>
                          </a:solidFill>
                          <a:latin typeface="宋体" panose="02010600030101010101" pitchFamily="2" charset="-122"/>
                        </a:rPr>
                        <a:t>分项工程质量验收</a:t>
                      </a:r>
                      <a:br>
                        <a:rPr lang="zh-CN" altLang="en-US" sz="1400" b="0" i="0" u="none" strike="noStrike">
                          <a:solidFill>
                            <a:srgbClr val="000000"/>
                          </a:solidFill>
                          <a:latin typeface="宋体" panose="02010600030101010101" pitchFamily="2" charset="-122"/>
                        </a:rPr>
                      </a:br>
                      <a:r>
                        <a:rPr lang="zh-CN" altLang="en-US" sz="1400" b="0" i="0" u="none" strike="noStrike">
                          <a:solidFill>
                            <a:srgbClr val="000000"/>
                          </a:solidFill>
                          <a:latin typeface="宋体" panose="02010600030101010101" pitchFamily="2" charset="-122"/>
                        </a:rPr>
                        <a:t>分部工程质量验收</a:t>
                      </a:r>
                      <a:endParaRPr lang="zh-CN" altLang="en-US" sz="1400" b="0" i="0" u="none" strike="noStrike">
                        <a:solidFill>
                          <a:srgbClr val="000000"/>
                        </a:solidFill>
                        <a:latin typeface="宋体" panose="02010600030101010101" pitchFamily="2" charset="-122"/>
                      </a:endParaRPr>
                    </a:p>
                  </a:txBody>
                  <a:tcPr marL="5292" marR="5292" marT="529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latin typeface="宋体" panose="02010600030101010101" pitchFamily="2" charset="-122"/>
                        </a:rPr>
                        <a:t>4</a:t>
                      </a:r>
                      <a:endParaRPr lang="en-US" altLang="zh-CN" sz="1400" b="0" i="0" u="none" strike="noStrike" dirty="0">
                        <a:solidFill>
                          <a:srgbClr val="000000"/>
                        </a:solidFill>
                        <a:latin typeface="宋体" panose="02010600030101010101" pitchFamily="2" charset="-122"/>
                      </a:endParaRPr>
                    </a:p>
                  </a:txBody>
                  <a:tcPr marL="5292" marR="5292" marT="529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矩形 41"/>
          <p:cNvSpPr/>
          <p:nvPr/>
        </p:nvSpPr>
        <p:spPr>
          <a:xfrm>
            <a:off x="0" y="6714699"/>
            <a:ext cx="12192000" cy="14330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nvGrpSpPr>
          <p:cNvPr id="2" name="组合 44"/>
          <p:cNvGrpSpPr/>
          <p:nvPr/>
        </p:nvGrpSpPr>
        <p:grpSpPr>
          <a:xfrm>
            <a:off x="432179" y="434454"/>
            <a:ext cx="11327642" cy="725606"/>
            <a:chOff x="464024" y="434454"/>
            <a:chExt cx="11327642" cy="725606"/>
          </a:xfrm>
        </p:grpSpPr>
        <p:grpSp>
          <p:nvGrpSpPr>
            <p:cNvPr id="3" name="组合 45"/>
            <p:cNvGrpSpPr/>
            <p:nvPr/>
          </p:nvGrpSpPr>
          <p:grpSpPr>
            <a:xfrm>
              <a:off x="464024" y="434454"/>
              <a:ext cx="725606" cy="725606"/>
              <a:chOff x="286603" y="417644"/>
              <a:chExt cx="725606" cy="725606"/>
            </a:xfrm>
          </p:grpSpPr>
          <p:sp>
            <p:nvSpPr>
              <p:cNvPr id="49" name="矩形 48"/>
              <p:cNvSpPr/>
              <p:nvPr/>
            </p:nvSpPr>
            <p:spPr>
              <a:xfrm>
                <a:off x="286603" y="417644"/>
                <a:ext cx="573206" cy="57320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50" name="矩形 49"/>
              <p:cNvSpPr/>
              <p:nvPr/>
            </p:nvSpPr>
            <p:spPr>
              <a:xfrm>
                <a:off x="439003" y="570044"/>
                <a:ext cx="573206" cy="573206"/>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dirty="0">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47" name="矩形 46"/>
            <p:cNvSpPr/>
            <p:nvPr/>
          </p:nvSpPr>
          <p:spPr>
            <a:xfrm>
              <a:off x="1457114" y="481786"/>
              <a:ext cx="2954655" cy="646331"/>
            </a:xfrm>
            <a:prstGeom prst="rect">
              <a:avLst/>
            </a:prstGeom>
          </p:spPr>
          <p:txBody>
            <a:bodyPr wrap="none">
              <a:spAutoFit/>
            </a:bodyPr>
            <a:lstStyle/>
            <a:p>
              <a:pPr>
                <a:spcAft>
                  <a:spcPts val="0"/>
                </a:spcAft>
                <a:tabLst>
                  <a:tab pos="2222500" algn="l"/>
                  <a:tab pos="3667125" algn="l"/>
                </a:tabLst>
              </a:pPr>
              <a:r>
                <a:rPr lang="zh-CN" altLang="en-US" sz="3600" dirty="0" smtClean="0"/>
                <a:t>四、学习要求</a:t>
              </a:r>
              <a:endParaRPr lang="zh-CN" altLang="zh-CN" sz="3500" kern="100" dirty="0">
                <a:solidFill>
                  <a:srgbClr val="C00000"/>
                </a:solidFill>
                <a:latin typeface="Century Gothic" panose="020B0502020202020204" pitchFamily="34" charset="0"/>
                <a:ea typeface="微软雅黑" panose="020B0503020204020204" pitchFamily="34" charset="-122"/>
                <a:sym typeface="Century Gothic" panose="020B0502020202020204" pitchFamily="34" charset="0"/>
              </a:endParaRPr>
            </a:p>
          </p:txBody>
        </p:sp>
        <p:cxnSp>
          <p:nvCxnSpPr>
            <p:cNvPr id="48" name="直接连接符 47"/>
            <p:cNvCxnSpPr/>
            <p:nvPr/>
          </p:nvCxnSpPr>
          <p:spPr>
            <a:xfrm>
              <a:off x="1405719" y="1112728"/>
              <a:ext cx="10385947"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sp>
        <p:nvSpPr>
          <p:cNvPr id="11" name="矩形 10"/>
          <p:cNvSpPr/>
          <p:nvPr/>
        </p:nvSpPr>
        <p:spPr>
          <a:xfrm>
            <a:off x="1587690" y="1409468"/>
            <a:ext cx="9712656" cy="1785104"/>
          </a:xfrm>
          <a:prstGeom prst="rect">
            <a:avLst/>
          </a:prstGeom>
        </p:spPr>
        <p:txBody>
          <a:bodyPr wrap="square">
            <a:spAutoFit/>
          </a:bodyPr>
          <a:lstStyle/>
          <a:p>
            <a:pPr>
              <a:lnSpc>
                <a:spcPct val="150000"/>
              </a:lnSpc>
            </a:pPr>
            <a:r>
              <a:rPr lang="zh-CN" altLang="en-US" sz="2000" dirty="0" smtClean="0"/>
              <a:t>（</a:t>
            </a:r>
            <a:r>
              <a:rPr lang="en-US" altLang="zh-CN" sz="2000" dirty="0" smtClean="0"/>
              <a:t>1</a:t>
            </a:r>
            <a:r>
              <a:rPr lang="zh-CN" altLang="en-US" sz="2000" dirty="0" smtClean="0"/>
              <a:t>）本课程内容涉及较多学科，如建筑材料、建筑制图、建筑力学等，因此学好本课</a:t>
            </a:r>
            <a:endParaRPr lang="en-US" altLang="zh-CN" sz="2000" dirty="0" smtClean="0"/>
          </a:p>
          <a:p>
            <a:pPr>
              <a:lnSpc>
                <a:spcPct val="150000"/>
              </a:lnSpc>
            </a:pPr>
            <a:r>
              <a:rPr lang="zh-CN" altLang="en-US" sz="2000" dirty="0" smtClean="0"/>
              <a:t>            程要注意学好上述先修课程的基本内容和基本原理，为学好本课程打好基础。</a:t>
            </a:r>
            <a:endParaRPr lang="zh-CN" altLang="en-US" sz="2000" dirty="0" smtClean="0"/>
          </a:p>
          <a:p>
            <a:pPr>
              <a:lnSpc>
                <a:spcPct val="150000"/>
              </a:lnSpc>
            </a:pPr>
            <a:endParaRPr lang="en-US" altLang="zh-CN" sz="2000" dirty="0" smtClean="0"/>
          </a:p>
          <a:p>
            <a:r>
              <a:rPr lang="en-US" altLang="zh-CN" sz="2000" dirty="0" smtClean="0"/>
              <a:t>            </a:t>
            </a:r>
            <a:endParaRPr lang="zh-CN" altLang="en-US" sz="2000" dirty="0"/>
          </a:p>
        </p:txBody>
      </p:sp>
      <p:sp>
        <p:nvSpPr>
          <p:cNvPr id="12" name="矩形 11"/>
          <p:cNvSpPr/>
          <p:nvPr/>
        </p:nvSpPr>
        <p:spPr>
          <a:xfrm>
            <a:off x="1879249" y="2472682"/>
            <a:ext cx="5444119" cy="400110"/>
          </a:xfrm>
          <a:prstGeom prst="rect">
            <a:avLst/>
          </a:prstGeom>
        </p:spPr>
        <p:txBody>
          <a:bodyPr wrap="none">
            <a:spAutoFit/>
          </a:bodyPr>
          <a:lstStyle/>
          <a:p>
            <a:r>
              <a:rPr lang="zh-CN" altLang="en-US" sz="2000" dirty="0" smtClean="0"/>
              <a:t>（</a:t>
            </a:r>
            <a:r>
              <a:rPr lang="en-US" altLang="zh-CN" sz="2000" dirty="0" smtClean="0"/>
              <a:t>2</a:t>
            </a:r>
            <a:r>
              <a:rPr lang="zh-CN" altLang="en-US" sz="2000" dirty="0" smtClean="0"/>
              <a:t>）要理论联系实际，注重感性认识的学习。</a:t>
            </a:r>
            <a:endParaRPr lang="zh-CN" altLang="en-US" sz="2000" dirty="0"/>
          </a:p>
        </p:txBody>
      </p:sp>
      <p:sp>
        <p:nvSpPr>
          <p:cNvPr id="13" name="矩形 12"/>
          <p:cNvSpPr/>
          <p:nvPr/>
        </p:nvSpPr>
        <p:spPr>
          <a:xfrm>
            <a:off x="2734901" y="3025970"/>
            <a:ext cx="4931158" cy="400110"/>
          </a:xfrm>
          <a:prstGeom prst="rect">
            <a:avLst/>
          </a:prstGeom>
        </p:spPr>
        <p:txBody>
          <a:bodyPr wrap="none">
            <a:spAutoFit/>
          </a:bodyPr>
          <a:lstStyle/>
          <a:p>
            <a:r>
              <a:rPr lang="zh-CN" altLang="en-US" sz="2000" dirty="0" smtClean="0"/>
              <a:t>（</a:t>
            </a:r>
            <a:r>
              <a:rPr lang="en-US" altLang="zh-CN" sz="2000" dirty="0" smtClean="0"/>
              <a:t>3</a:t>
            </a:r>
            <a:r>
              <a:rPr lang="zh-CN" altLang="en-US" sz="2000" dirty="0" smtClean="0"/>
              <a:t>）要注意熟悉规范，并正确运用规范。</a:t>
            </a:r>
            <a:endParaRPr lang="zh-CN" altLang="en-US" sz="2000" dirty="0"/>
          </a:p>
        </p:txBody>
      </p:sp>
    </p:spTree>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5"/>
          <p:cNvPicPr>
            <a:picLocks noChangeAspect="1"/>
          </p:cNvPicPr>
          <p:nvPr/>
        </p:nvPicPr>
        <p:blipFill>
          <a:blip r:embed="rId1" cstate="print">
            <a:duotone>
              <a:prstClr val="black"/>
              <a:schemeClr val="accent2">
                <a:tint val="45000"/>
                <a:satMod val="400000"/>
              </a:schemeClr>
            </a:duotone>
            <a:extLst>
              <a:ext uri="{28A0092B-C50C-407E-A947-70E740481C1C}">
                <a14:useLocalDpi xmlns:a14="http://schemas.microsoft.com/office/drawing/2010/main" val="0"/>
              </a:ext>
            </a:extLst>
          </a:blip>
          <a:stretch>
            <a:fillRect/>
          </a:stretch>
        </p:blipFill>
        <p:spPr bwMode="auto">
          <a:xfrm>
            <a:off x="0" y="-172786"/>
            <a:ext cx="12192000" cy="70307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0" y="2022428"/>
            <a:ext cx="12192000" cy="281314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4" name="文本框 3"/>
          <p:cNvSpPr txBox="1"/>
          <p:nvPr/>
        </p:nvSpPr>
        <p:spPr>
          <a:xfrm>
            <a:off x="1856097" y="2562424"/>
            <a:ext cx="7902052" cy="1107996"/>
          </a:xfrm>
          <a:prstGeom prst="rect">
            <a:avLst/>
          </a:prstGeom>
          <a:noFill/>
        </p:spPr>
        <p:txBody>
          <a:bodyPr wrap="square" rtlCol="0">
            <a:spAutoFit/>
          </a:bodyPr>
          <a:lstStyle/>
          <a:p>
            <a:pPr algn="ctr"/>
            <a:r>
              <a:rPr lang="zh-CN" altLang="en-US" sz="6600" dirty="0" smtClean="0">
                <a:solidFill>
                  <a:schemeClr val="bg1"/>
                </a:solidFill>
                <a:latin typeface="Century Gothic" panose="020B0502020202020204" pitchFamily="34" charset="0"/>
                <a:ea typeface="微软雅黑" panose="020B0503020204020204" pitchFamily="34" charset="-122"/>
                <a:sym typeface="Century Gothic" panose="020B0502020202020204" pitchFamily="34" charset="0"/>
              </a:rPr>
              <a:t>谢       谢</a:t>
            </a:r>
            <a:endParaRPr lang="zh-CN" altLang="en-US" sz="6600" dirty="0">
              <a:solidFill>
                <a:schemeClr val="bg1"/>
              </a:solidFill>
              <a:latin typeface="Century Gothic" panose="020B0502020202020204" pitchFamily="34" charset="0"/>
              <a:ea typeface="微软雅黑" panose="020B0503020204020204" pitchFamily="34" charset="-122"/>
              <a:sym typeface="Century Gothic" panose="020B0502020202020204" pitchFamily="3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900" decel="100000" fill="hold"/>
                                        <p:tgtEl>
                                          <p:spTgt spid="4"/>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4"/>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3193092" y="1682280"/>
            <a:ext cx="5805816" cy="438582"/>
            <a:chOff x="1692322" y="2265757"/>
            <a:chExt cx="4204563" cy="438582"/>
          </a:xfrm>
        </p:grpSpPr>
        <p:sp>
          <p:nvSpPr>
            <p:cNvPr id="25" name="矩形 24"/>
            <p:cNvSpPr/>
            <p:nvPr/>
          </p:nvSpPr>
          <p:spPr>
            <a:xfrm>
              <a:off x="2326677" y="2265757"/>
              <a:ext cx="3570208" cy="438582"/>
            </a:xfrm>
            <a:prstGeom prst="rect">
              <a:avLst/>
            </a:prstGeom>
            <a:solidFill>
              <a:srgbClr val="C00000"/>
            </a:solidFill>
            <a:effectLst>
              <a:outerShdw blurRad="50800" dist="38100" dir="2700000" algn="tl" rotWithShape="0">
                <a:prstClr val="black">
                  <a:alpha val="40000"/>
                </a:prstClr>
              </a:outerShdw>
            </a:effectLst>
          </p:spPr>
          <p:txBody>
            <a:bodyPr wrap="square">
              <a:spAutoFit/>
            </a:bodyPr>
            <a:lstStyle/>
            <a:p>
              <a:pPr>
                <a:lnSpc>
                  <a:spcPts val="2700"/>
                </a:lnSpc>
                <a:spcAft>
                  <a:spcPts val="0"/>
                </a:spcAft>
                <a:tabLst>
                  <a:tab pos="2222500" algn="l"/>
                  <a:tab pos="3667125" algn="l"/>
                </a:tabLst>
              </a:pPr>
              <a:r>
                <a:rPr lang="zh-CN" altLang="en-US" sz="2400" dirty="0" smtClean="0">
                  <a:solidFill>
                    <a:schemeClr val="bg1"/>
                  </a:solidFill>
                </a:rPr>
                <a:t>学习任务</a:t>
              </a:r>
              <a:r>
                <a:rPr lang="en-US" altLang="zh-CN" sz="2400" dirty="0" smtClean="0">
                  <a:solidFill>
                    <a:schemeClr val="bg1"/>
                  </a:solidFill>
                </a:rPr>
                <a:t>1</a:t>
              </a:r>
              <a:r>
                <a:rPr lang="zh-CN" altLang="en-US" sz="2400" dirty="0" smtClean="0">
                  <a:solidFill>
                    <a:schemeClr val="bg1"/>
                  </a:solidFill>
                </a:rPr>
                <a:t>　认识地基与基础</a:t>
              </a:r>
              <a:endParaRPr lang="zh-CN" altLang="zh-CN" sz="2400" kern="100" dirty="0">
                <a:solidFill>
                  <a:schemeClr val="bg1"/>
                </a:solidFill>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4" name="矩形 3"/>
            <p:cNvSpPr/>
            <p:nvPr/>
          </p:nvSpPr>
          <p:spPr>
            <a:xfrm>
              <a:off x="1692322" y="2266203"/>
              <a:ext cx="464024" cy="437690"/>
            </a:xfrm>
            <a:prstGeom prst="rect">
              <a:avLst/>
            </a:prstGeom>
            <a:solidFill>
              <a:srgbClr val="C00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500" dirty="0">
                  <a:latin typeface="Century Gothic" panose="020B0502020202020204" pitchFamily="34" charset="0"/>
                  <a:ea typeface="微软雅黑" panose="020B0503020204020204" pitchFamily="34" charset="-122"/>
                  <a:sym typeface="Century Gothic" panose="020B0502020202020204" pitchFamily="34" charset="0"/>
                </a:rPr>
                <a:t>1</a:t>
              </a:r>
              <a:endParaRPr lang="zh-CN" altLang="en-US" sz="2500" dirty="0">
                <a:latin typeface="Century Gothic" panose="020B0502020202020204" pitchFamily="34" charset="0"/>
                <a:ea typeface="微软雅黑" panose="020B0503020204020204" pitchFamily="34" charset="-122"/>
                <a:sym typeface="Century Gothic" panose="020B0502020202020204" pitchFamily="34" charset="0"/>
              </a:endParaRPr>
            </a:p>
          </p:txBody>
        </p:sp>
      </p:grpSp>
      <p:grpSp>
        <p:nvGrpSpPr>
          <p:cNvPr id="14" name="组合 13"/>
          <p:cNvGrpSpPr/>
          <p:nvPr/>
        </p:nvGrpSpPr>
        <p:grpSpPr>
          <a:xfrm>
            <a:off x="3193092" y="2691839"/>
            <a:ext cx="5805816" cy="438582"/>
            <a:chOff x="1692322" y="2817672"/>
            <a:chExt cx="4204563" cy="438582"/>
          </a:xfrm>
        </p:grpSpPr>
        <p:sp>
          <p:nvSpPr>
            <p:cNvPr id="27" name="矩形 26"/>
            <p:cNvSpPr/>
            <p:nvPr/>
          </p:nvSpPr>
          <p:spPr>
            <a:xfrm>
              <a:off x="2326677" y="2817672"/>
              <a:ext cx="3570208" cy="438582"/>
            </a:xfrm>
            <a:prstGeom prst="rect">
              <a:avLst/>
            </a:prstGeom>
            <a:solidFill>
              <a:srgbClr val="C00000"/>
            </a:solidFill>
            <a:effectLst>
              <a:outerShdw blurRad="50800" dist="38100" dir="2700000" algn="tl" rotWithShape="0">
                <a:prstClr val="black">
                  <a:alpha val="40000"/>
                </a:prstClr>
              </a:outerShdw>
            </a:effectLst>
          </p:spPr>
          <p:txBody>
            <a:bodyPr wrap="square">
              <a:spAutoFit/>
            </a:bodyPr>
            <a:lstStyle/>
            <a:p>
              <a:pPr>
                <a:lnSpc>
                  <a:spcPts val="2700"/>
                </a:lnSpc>
                <a:spcAft>
                  <a:spcPts val="0"/>
                </a:spcAft>
                <a:tabLst>
                  <a:tab pos="2222500" algn="l"/>
                  <a:tab pos="3667125" algn="l"/>
                </a:tabLst>
              </a:pPr>
              <a:r>
                <a:rPr lang="zh-CN" altLang="en-US" sz="2400" dirty="0" smtClean="0">
                  <a:solidFill>
                    <a:schemeClr val="bg1"/>
                  </a:solidFill>
                </a:rPr>
                <a:t>学习任务</a:t>
              </a:r>
              <a:r>
                <a:rPr lang="en-US" altLang="zh-CN" sz="2400" dirty="0" smtClean="0">
                  <a:solidFill>
                    <a:schemeClr val="bg1"/>
                  </a:solidFill>
                </a:rPr>
                <a:t>2</a:t>
              </a:r>
              <a:r>
                <a:rPr lang="zh-CN" altLang="en-US" sz="2400" dirty="0" smtClean="0">
                  <a:solidFill>
                    <a:schemeClr val="bg1"/>
                  </a:solidFill>
                </a:rPr>
                <a:t>　课程学习指南</a:t>
              </a:r>
              <a:endParaRPr lang="zh-CN" altLang="zh-CN" sz="2400" kern="100" dirty="0">
                <a:solidFill>
                  <a:schemeClr val="bg1"/>
                </a:solidFill>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57" name="矩形 56"/>
            <p:cNvSpPr/>
            <p:nvPr/>
          </p:nvSpPr>
          <p:spPr>
            <a:xfrm>
              <a:off x="1692322" y="2818118"/>
              <a:ext cx="464024" cy="437690"/>
            </a:xfrm>
            <a:prstGeom prst="rect">
              <a:avLst/>
            </a:prstGeom>
            <a:solidFill>
              <a:srgbClr val="C00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500" dirty="0">
                  <a:latin typeface="Century Gothic" panose="020B0502020202020204" pitchFamily="34" charset="0"/>
                  <a:ea typeface="微软雅黑" panose="020B0503020204020204" pitchFamily="34" charset="-122"/>
                  <a:sym typeface="Century Gothic" panose="020B0502020202020204" pitchFamily="34" charset="0"/>
                </a:rPr>
                <a:t>2</a:t>
              </a:r>
              <a:endParaRPr lang="zh-CN" altLang="en-US" sz="2500" dirty="0">
                <a:latin typeface="Century Gothic" panose="020B0502020202020204" pitchFamily="34" charset="0"/>
                <a:ea typeface="微软雅黑" panose="020B0503020204020204" pitchFamily="34" charset="-122"/>
                <a:sym typeface="Century Gothic" panose="020B0502020202020204" pitchFamily="34" charset="0"/>
              </a:endParaRPr>
            </a:p>
          </p:txBody>
        </p:sp>
      </p:grpSp>
      <p:pic>
        <p:nvPicPr>
          <p:cNvPr id="64" name="Picture 12"/>
          <p:cNvPicPr>
            <a:picLocks noChangeAspect="1"/>
          </p:cNvPicPr>
          <p:nvPr/>
        </p:nvPicPr>
        <p:blipFill rotWithShape="1">
          <a:blip r:embed="rId1" cstate="print">
            <a:extLst>
              <a:ext uri="{28A0092B-C50C-407E-A947-70E740481C1C}">
                <a14:useLocalDpi xmlns:a14="http://schemas.microsoft.com/office/drawing/2010/main" val="0"/>
              </a:ext>
            </a:extLst>
          </a:blip>
          <a:srcRect/>
          <a:stretch>
            <a:fillRect/>
          </a:stretch>
        </p:blipFill>
        <p:spPr>
          <a:xfrm flipH="1">
            <a:off x="296187" y="6041426"/>
            <a:ext cx="1314247" cy="786178"/>
          </a:xfrm>
          <a:prstGeom prst="rect">
            <a:avLst/>
          </a:prstGeom>
          <a:effectLst>
            <a:outerShdw blurRad="50800" dist="63500" dir="2700000" sx="99000" sy="99000" algn="tl" rotWithShape="0">
              <a:prstClr val="black">
                <a:alpha val="30000"/>
              </a:prstClr>
            </a:outerShdw>
          </a:effectLst>
        </p:spPr>
      </p:pic>
      <p:sp>
        <p:nvSpPr>
          <p:cNvPr id="23" name="矩形 22"/>
          <p:cNvSpPr/>
          <p:nvPr/>
        </p:nvSpPr>
        <p:spPr>
          <a:xfrm>
            <a:off x="0" y="6714699"/>
            <a:ext cx="12192000" cy="14330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21" name="矩形 20"/>
          <p:cNvSpPr/>
          <p:nvPr/>
        </p:nvSpPr>
        <p:spPr>
          <a:xfrm>
            <a:off x="3922971" y="538068"/>
            <a:ext cx="4346062" cy="707886"/>
          </a:xfrm>
          <a:prstGeom prst="rect">
            <a:avLst/>
          </a:prstGeom>
        </p:spPr>
        <p:txBody>
          <a:bodyPr wrap="none">
            <a:spAutoFit/>
          </a:bodyPr>
          <a:lstStyle/>
          <a:p>
            <a:pPr algn="ctr"/>
            <a:r>
              <a:rPr lang="zh-CN" altLang="en-US" sz="4000" dirty="0" smtClean="0">
                <a:solidFill>
                  <a:srgbClr val="C00000"/>
                </a:solidFill>
                <a:latin typeface="Century Gothic" panose="020B0502020202020204" pitchFamily="34" charset="0"/>
                <a:ea typeface="微软雅黑" panose="020B0503020204020204" pitchFamily="34" charset="-122"/>
                <a:cs typeface="+mn-ea"/>
                <a:sym typeface="Century Gothic" panose="020B0502020202020204" pitchFamily="34" charset="0"/>
              </a:rPr>
              <a:t>单元一    认识课程</a:t>
            </a:r>
            <a:endParaRPr lang="ko-KR" altLang="en-US" sz="4000" dirty="0">
              <a:solidFill>
                <a:srgbClr val="C00000"/>
              </a:solidFill>
              <a:latin typeface="Century Gothic" panose="020B0502020202020204" pitchFamily="34" charset="0"/>
              <a:cs typeface="+mn-ea"/>
              <a:sym typeface="Century Gothic" panose="020B0502020202020204" pitchFamily="34" charset="0"/>
            </a:endParaRPr>
          </a:p>
        </p:txBody>
      </p:sp>
      <p:grpSp>
        <p:nvGrpSpPr>
          <p:cNvPr id="78" name="组合 77"/>
          <p:cNvGrpSpPr/>
          <p:nvPr/>
        </p:nvGrpSpPr>
        <p:grpSpPr>
          <a:xfrm>
            <a:off x="0" y="555724"/>
            <a:ext cx="12192000" cy="672574"/>
            <a:chOff x="0" y="555724"/>
            <a:chExt cx="12192000" cy="672574"/>
          </a:xfrm>
        </p:grpSpPr>
        <p:cxnSp>
          <p:nvCxnSpPr>
            <p:cNvPr id="73" name="直接连接符 72"/>
            <p:cNvCxnSpPr/>
            <p:nvPr/>
          </p:nvCxnSpPr>
          <p:spPr>
            <a:xfrm>
              <a:off x="8351586" y="892011"/>
              <a:ext cx="3840414"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p:nvPr/>
          </p:nvCxnSpPr>
          <p:spPr>
            <a:xfrm>
              <a:off x="0" y="892011"/>
              <a:ext cx="3840414"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sp>
          <p:nvSpPr>
            <p:cNvPr id="76" name="矩形 75"/>
            <p:cNvSpPr/>
            <p:nvPr/>
          </p:nvSpPr>
          <p:spPr>
            <a:xfrm>
              <a:off x="3840414" y="555724"/>
              <a:ext cx="4511172" cy="672574"/>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4"/>
                                        </p:tgtEl>
                                        <p:attrNameLst>
                                          <p:attrName>style.visibility</p:attrName>
                                        </p:attrNameLst>
                                      </p:cBhvr>
                                      <p:to>
                                        <p:strVal val="visible"/>
                                      </p:to>
                                    </p:set>
                                  </p:childTnLst>
                                </p:cTn>
                              </p:par>
                              <p:par>
                                <p:cTn id="7" presetID="63" presetClass="path" presetSubtype="0" accel="50000" decel="50000" fill="hold" nodeType="withEffect">
                                  <p:stCondLst>
                                    <p:cond delay="0"/>
                                  </p:stCondLst>
                                  <p:childTnLst>
                                    <p:animMotion origin="layout" path="M -0.15469 -0.00486 L 0.41381 0.00186 " pathEditMode="relative" rAng="0" ptsTypes="AA">
                                      <p:cBhvr>
                                        <p:cTn id="8" dur="2000" fill="hold"/>
                                        <p:tgtEl>
                                          <p:spTgt spid="64"/>
                                        </p:tgtEl>
                                        <p:attrNameLst>
                                          <p:attrName>ppt_x</p:attrName>
                                          <p:attrName>ppt_y</p:attrName>
                                        </p:attrNameLst>
                                      </p:cBhvr>
                                      <p:rCtr x="28424" y="324"/>
                                    </p:animMotion>
                                  </p:childTnLst>
                                </p:cTn>
                              </p:par>
                            </p:childTnLst>
                          </p:cTn>
                        </p:par>
                        <p:par>
                          <p:cTn id="9" fill="hold">
                            <p:stCondLst>
                              <p:cond delay="0"/>
                            </p:stCondLst>
                            <p:childTnLst>
                              <p:par>
                                <p:cTn id="10" presetID="16" presetClass="entr" presetSubtype="21" fill="hold" nodeType="afterEffect">
                                  <p:stCondLst>
                                    <p:cond delay="0"/>
                                  </p:stCondLst>
                                  <p:childTnLst>
                                    <p:set>
                                      <p:cBhvr>
                                        <p:cTn id="11" dur="1" fill="hold">
                                          <p:stCondLst>
                                            <p:cond delay="0"/>
                                          </p:stCondLst>
                                        </p:cTn>
                                        <p:tgtEl>
                                          <p:spTgt spid="78"/>
                                        </p:tgtEl>
                                        <p:attrNameLst>
                                          <p:attrName>style.visibility</p:attrName>
                                        </p:attrNameLst>
                                      </p:cBhvr>
                                      <p:to>
                                        <p:strVal val="visible"/>
                                      </p:to>
                                    </p:set>
                                    <p:animEffect transition="in" filter="barn(inVertical)">
                                      <p:cBhvr>
                                        <p:cTn id="12" dur="500"/>
                                        <p:tgtEl>
                                          <p:spTgt spid="78"/>
                                        </p:tgtEl>
                                      </p:cBhvr>
                                    </p:animEffect>
                                  </p:childTnLst>
                                </p:cTn>
                              </p:par>
                            </p:childTnLst>
                          </p:cTn>
                        </p:par>
                        <p:par>
                          <p:cTn id="13" fill="hold">
                            <p:stCondLst>
                              <p:cond delay="500"/>
                            </p:stCondLst>
                            <p:childTnLst>
                              <p:par>
                                <p:cTn id="14" presetID="53" presetClass="entr" presetSubtype="16" fill="hold" grpId="0" nodeType="afterEffect">
                                  <p:stCondLst>
                                    <p:cond delay="0"/>
                                  </p:stCondLst>
                                  <p:childTnLst>
                                    <p:set>
                                      <p:cBhvr>
                                        <p:cTn id="15" dur="1" fill="hold">
                                          <p:stCondLst>
                                            <p:cond delay="0"/>
                                          </p:stCondLst>
                                        </p:cTn>
                                        <p:tgtEl>
                                          <p:spTgt spid="21"/>
                                        </p:tgtEl>
                                        <p:attrNameLst>
                                          <p:attrName>style.visibility</p:attrName>
                                        </p:attrNameLst>
                                      </p:cBhvr>
                                      <p:to>
                                        <p:strVal val="visible"/>
                                      </p:to>
                                    </p:set>
                                    <p:anim calcmode="lin" valueType="num">
                                      <p:cBhvr>
                                        <p:cTn id="16" dur="500" fill="hold"/>
                                        <p:tgtEl>
                                          <p:spTgt spid="21"/>
                                        </p:tgtEl>
                                        <p:attrNameLst>
                                          <p:attrName>ppt_w</p:attrName>
                                        </p:attrNameLst>
                                      </p:cBhvr>
                                      <p:tavLst>
                                        <p:tav tm="0">
                                          <p:val>
                                            <p:fltVal val="0"/>
                                          </p:val>
                                        </p:tav>
                                        <p:tav tm="100000">
                                          <p:val>
                                            <p:strVal val="#ppt_w"/>
                                          </p:val>
                                        </p:tav>
                                      </p:tavLst>
                                    </p:anim>
                                    <p:anim calcmode="lin" valueType="num">
                                      <p:cBhvr>
                                        <p:cTn id="17" dur="500" fill="hold"/>
                                        <p:tgtEl>
                                          <p:spTgt spid="21"/>
                                        </p:tgtEl>
                                        <p:attrNameLst>
                                          <p:attrName>ppt_h</p:attrName>
                                        </p:attrNameLst>
                                      </p:cBhvr>
                                      <p:tavLst>
                                        <p:tav tm="0">
                                          <p:val>
                                            <p:fltVal val="0"/>
                                          </p:val>
                                        </p:tav>
                                        <p:tav tm="100000">
                                          <p:val>
                                            <p:strVal val="#ppt_h"/>
                                          </p:val>
                                        </p:tav>
                                      </p:tavLst>
                                    </p:anim>
                                    <p:animEffect transition="in" filter="fade">
                                      <p:cBhvr>
                                        <p:cTn id="18" dur="500"/>
                                        <p:tgtEl>
                                          <p:spTgt spid="21"/>
                                        </p:tgtEl>
                                      </p:cBhvr>
                                    </p:animEffect>
                                  </p:childTnLst>
                                </p:cTn>
                              </p:par>
                            </p:childTnLst>
                          </p:cTn>
                        </p:par>
                        <p:par>
                          <p:cTn id="19" fill="hold">
                            <p:stCondLst>
                              <p:cond delay="1000"/>
                            </p:stCondLst>
                            <p:childTnLst>
                              <p:par>
                                <p:cTn id="20" presetID="12" presetClass="entr" presetSubtype="4" fill="hold" nodeType="afterEffect">
                                  <p:stCondLst>
                                    <p:cond delay="0"/>
                                  </p:stCondLst>
                                  <p:childTnLst>
                                    <p:set>
                                      <p:cBhvr>
                                        <p:cTn id="21" dur="1" fill="hold">
                                          <p:stCondLst>
                                            <p:cond delay="0"/>
                                          </p:stCondLst>
                                        </p:cTn>
                                        <p:tgtEl>
                                          <p:spTgt spid="12"/>
                                        </p:tgtEl>
                                        <p:attrNameLst>
                                          <p:attrName>style.visibility</p:attrName>
                                        </p:attrNameLst>
                                      </p:cBhvr>
                                      <p:to>
                                        <p:strVal val="visible"/>
                                      </p:to>
                                    </p:set>
                                    <p:anim calcmode="lin" valueType="num">
                                      <p:cBhvr additive="base">
                                        <p:cTn id="22" dur="500"/>
                                        <p:tgtEl>
                                          <p:spTgt spid="12"/>
                                        </p:tgtEl>
                                        <p:attrNameLst>
                                          <p:attrName>ppt_y</p:attrName>
                                        </p:attrNameLst>
                                      </p:cBhvr>
                                      <p:tavLst>
                                        <p:tav tm="0">
                                          <p:val>
                                            <p:strVal val="#ppt_y+#ppt_h*1.125000"/>
                                          </p:val>
                                        </p:tav>
                                        <p:tav tm="100000">
                                          <p:val>
                                            <p:strVal val="#ppt_y"/>
                                          </p:val>
                                        </p:tav>
                                      </p:tavLst>
                                    </p:anim>
                                    <p:animEffect transition="in" filter="wipe(up)">
                                      <p:cBhvr>
                                        <p:cTn id="23" dur="500"/>
                                        <p:tgtEl>
                                          <p:spTgt spid="12"/>
                                        </p:tgtEl>
                                      </p:cBhvr>
                                    </p:animEffect>
                                  </p:childTnLst>
                                </p:cTn>
                              </p:par>
                            </p:childTnLst>
                          </p:cTn>
                        </p:par>
                        <p:par>
                          <p:cTn id="24" fill="hold">
                            <p:stCondLst>
                              <p:cond delay="1500"/>
                            </p:stCondLst>
                            <p:childTnLst>
                              <p:par>
                                <p:cTn id="25" presetID="12" presetClass="entr" presetSubtype="4" fill="hold" nodeType="afterEffect">
                                  <p:stCondLst>
                                    <p:cond delay="0"/>
                                  </p:stCondLst>
                                  <p:childTnLst>
                                    <p:set>
                                      <p:cBhvr>
                                        <p:cTn id="26" dur="1" fill="hold">
                                          <p:stCondLst>
                                            <p:cond delay="0"/>
                                          </p:stCondLst>
                                        </p:cTn>
                                        <p:tgtEl>
                                          <p:spTgt spid="14"/>
                                        </p:tgtEl>
                                        <p:attrNameLst>
                                          <p:attrName>style.visibility</p:attrName>
                                        </p:attrNameLst>
                                      </p:cBhvr>
                                      <p:to>
                                        <p:strVal val="visible"/>
                                      </p:to>
                                    </p:set>
                                    <p:anim calcmode="lin" valueType="num">
                                      <p:cBhvr additive="base">
                                        <p:cTn id="27" dur="500"/>
                                        <p:tgtEl>
                                          <p:spTgt spid="14"/>
                                        </p:tgtEl>
                                        <p:attrNameLst>
                                          <p:attrName>ppt_y</p:attrName>
                                        </p:attrNameLst>
                                      </p:cBhvr>
                                      <p:tavLst>
                                        <p:tav tm="0">
                                          <p:val>
                                            <p:strVal val="#ppt_y+#ppt_h*1.125000"/>
                                          </p:val>
                                        </p:tav>
                                        <p:tav tm="100000">
                                          <p:val>
                                            <p:strVal val="#ppt_y"/>
                                          </p:val>
                                        </p:tav>
                                      </p:tavLst>
                                    </p:anim>
                                    <p:animEffect transition="in" filter="wipe(up)">
                                      <p:cBhvr>
                                        <p:cTn id="28"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3263705" y="2595333"/>
            <a:ext cx="8928295" cy="183110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5" name="矩形 4"/>
          <p:cNvSpPr/>
          <p:nvPr/>
        </p:nvSpPr>
        <p:spPr>
          <a:xfrm>
            <a:off x="3488788" y="2875002"/>
            <a:ext cx="7472132" cy="1107996"/>
          </a:xfrm>
          <a:prstGeom prst="rect">
            <a:avLst/>
          </a:prstGeom>
        </p:spPr>
        <p:txBody>
          <a:bodyPr wrap="square">
            <a:spAutoFit/>
          </a:bodyPr>
          <a:lstStyle/>
          <a:p>
            <a:r>
              <a:rPr lang="zh-CN" altLang="en-US" sz="6600" dirty="0" smtClean="0">
                <a:solidFill>
                  <a:schemeClr val="bg1"/>
                </a:solidFill>
              </a:rPr>
              <a:t>认识地基与基础</a:t>
            </a:r>
            <a:endParaRPr lang="zh-CN" altLang="zh-CN" sz="6600" kern="100" dirty="0">
              <a:solidFill>
                <a:schemeClr val="bg1"/>
              </a:solidFill>
              <a:latin typeface="Century Gothic" panose="020B0502020202020204" pitchFamily="34" charset="0"/>
              <a:ea typeface="微软雅黑" panose="020B0503020204020204" pitchFamily="34" charset="-122"/>
              <a:sym typeface="Century Gothic" panose="020B0502020202020204" pitchFamily="34" charset="0"/>
            </a:endParaRPr>
          </a:p>
        </p:txBody>
      </p:sp>
      <p:grpSp>
        <p:nvGrpSpPr>
          <p:cNvPr id="13" name="组合 12"/>
          <p:cNvGrpSpPr/>
          <p:nvPr/>
        </p:nvGrpSpPr>
        <p:grpSpPr>
          <a:xfrm>
            <a:off x="295702" y="415733"/>
            <a:ext cx="1806053" cy="218364"/>
            <a:chOff x="286603" y="204717"/>
            <a:chExt cx="1806053" cy="218364"/>
          </a:xfrm>
        </p:grpSpPr>
        <p:sp>
          <p:nvSpPr>
            <p:cNvPr id="12" name="椭圆 11"/>
            <p:cNvSpPr/>
            <p:nvPr/>
          </p:nvSpPr>
          <p:spPr>
            <a:xfrm>
              <a:off x="286603" y="204717"/>
              <a:ext cx="218364" cy="218364"/>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16" name="椭圆 15"/>
            <p:cNvSpPr/>
            <p:nvPr/>
          </p:nvSpPr>
          <p:spPr>
            <a:xfrm>
              <a:off x="815833" y="204717"/>
              <a:ext cx="218364" cy="218364"/>
            </a:xfrm>
            <a:prstGeom prst="ellipse">
              <a:avLst/>
            </a:prstGeom>
            <a:solidFill>
              <a:srgbClr val="C0000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17" name="椭圆 16"/>
            <p:cNvSpPr/>
            <p:nvPr/>
          </p:nvSpPr>
          <p:spPr>
            <a:xfrm>
              <a:off x="1345063" y="204717"/>
              <a:ext cx="218364" cy="218364"/>
            </a:xfrm>
            <a:prstGeom prst="ellipse">
              <a:avLst/>
            </a:prstGeom>
            <a:solidFill>
              <a:srgbClr val="C0000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18" name="椭圆 17"/>
            <p:cNvSpPr/>
            <p:nvPr/>
          </p:nvSpPr>
          <p:spPr>
            <a:xfrm>
              <a:off x="1874292" y="204717"/>
              <a:ext cx="218364" cy="218364"/>
            </a:xfrm>
            <a:prstGeom prst="ellipse">
              <a:avLst/>
            </a:prstGeom>
            <a:solidFill>
              <a:srgbClr val="C00000">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28" name="文本框 27"/>
          <p:cNvSpPr txBox="1"/>
          <p:nvPr/>
        </p:nvSpPr>
        <p:spPr>
          <a:xfrm>
            <a:off x="282892" y="0"/>
            <a:ext cx="3026791" cy="6247864"/>
          </a:xfrm>
          <a:prstGeom prst="rect">
            <a:avLst/>
          </a:prstGeom>
          <a:noFill/>
        </p:spPr>
        <p:txBody>
          <a:bodyPr wrap="none" rtlCol="0">
            <a:spAutoFit/>
          </a:bodyPr>
          <a:lstStyle/>
          <a:p>
            <a:pPr algn="ctr"/>
            <a:r>
              <a:rPr lang="en-US" altLang="zh-CN" sz="40000" dirty="0">
                <a:solidFill>
                  <a:srgbClr val="C00000"/>
                </a:solidFill>
                <a:latin typeface="Century Gothic" panose="020B0502020202020204" pitchFamily="34" charset="0"/>
                <a:ea typeface="微软雅黑" panose="020B0503020204020204" pitchFamily="34" charset="-122"/>
                <a:sym typeface="Century Gothic" panose="020B0502020202020204" pitchFamily="34" charset="0"/>
              </a:rPr>
              <a:t>1</a:t>
            </a:r>
            <a:endParaRPr lang="zh-CN" altLang="en-US" sz="40000" dirty="0">
              <a:solidFill>
                <a:srgbClr val="C00000"/>
              </a:solidFill>
              <a:latin typeface="Century Gothic" panose="020B0502020202020204" pitchFamily="34" charset="0"/>
              <a:ea typeface="微软雅黑" panose="020B0503020204020204" pitchFamily="34" charset="-122"/>
              <a:sym typeface="Century Gothic" panose="020B0502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right)">
                                      <p:cBhvr>
                                        <p:cTn id="11" dur="500"/>
                                        <p:tgtEl>
                                          <p:spTgt spid="11"/>
                                        </p:tgtEl>
                                      </p:cBhvr>
                                    </p:animEffect>
                                  </p:childTnLst>
                                </p:cTn>
                              </p:par>
                            </p:childTnLst>
                          </p:cTn>
                        </p:par>
                        <p:par>
                          <p:cTn id="12" fill="hold">
                            <p:stCondLst>
                              <p:cond delay="1000"/>
                            </p:stCondLst>
                            <p:childTnLst>
                              <p:par>
                                <p:cTn id="13" presetID="2" presetClass="entr" presetSubtype="8" fill="hold" grpId="0" nodeType="afterEffect">
                                  <p:stCondLst>
                                    <p:cond delay="0"/>
                                  </p:stCondLst>
                                  <p:childTnLst>
                                    <p:set>
                                      <p:cBhvr>
                                        <p:cTn id="14" dur="1" fill="hold">
                                          <p:stCondLst>
                                            <p:cond delay="0"/>
                                          </p:stCondLst>
                                        </p:cTn>
                                        <p:tgtEl>
                                          <p:spTgt spid="28"/>
                                        </p:tgtEl>
                                        <p:attrNameLst>
                                          <p:attrName>style.visibility</p:attrName>
                                        </p:attrNameLst>
                                      </p:cBhvr>
                                      <p:to>
                                        <p:strVal val="visible"/>
                                      </p:to>
                                    </p:set>
                                    <p:anim calcmode="lin" valueType="num">
                                      <p:cBhvr additive="base">
                                        <p:cTn id="15" dur="500" fill="hold"/>
                                        <p:tgtEl>
                                          <p:spTgt spid="28"/>
                                        </p:tgtEl>
                                        <p:attrNameLst>
                                          <p:attrName>ppt_x</p:attrName>
                                        </p:attrNameLst>
                                      </p:cBhvr>
                                      <p:tavLst>
                                        <p:tav tm="0">
                                          <p:val>
                                            <p:strVal val="0-#ppt_w/2"/>
                                          </p:val>
                                        </p:tav>
                                        <p:tav tm="100000">
                                          <p:val>
                                            <p:strVal val="#ppt_x"/>
                                          </p:val>
                                        </p:tav>
                                      </p:tavLst>
                                    </p:anim>
                                    <p:anim calcmode="lin" valueType="num">
                                      <p:cBhvr additive="base">
                                        <p:cTn id="16" dur="500" fill="hold"/>
                                        <p:tgtEl>
                                          <p:spTgt spid="28"/>
                                        </p:tgtEl>
                                        <p:attrNameLst>
                                          <p:attrName>ppt_y</p:attrName>
                                        </p:attrNameLst>
                                      </p:cBhvr>
                                      <p:tavLst>
                                        <p:tav tm="0">
                                          <p:val>
                                            <p:strVal val="#ppt_y"/>
                                          </p:val>
                                        </p:tav>
                                        <p:tav tm="100000">
                                          <p:val>
                                            <p:strVal val="#ppt_y"/>
                                          </p:val>
                                        </p:tav>
                                      </p:tavLst>
                                    </p:anim>
                                  </p:childTnLst>
                                </p:cTn>
                              </p:par>
                            </p:childTnLst>
                          </p:cTn>
                        </p:par>
                        <p:par>
                          <p:cTn id="17" fill="hold">
                            <p:stCondLst>
                              <p:cond delay="1500"/>
                            </p:stCondLst>
                            <p:childTnLst>
                              <p:par>
                                <p:cTn id="18" presetID="2" presetClass="entr" presetSubtype="8" fill="hold" grpId="0" nodeType="after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additive="base">
                                        <p:cTn id="20" dur="500" fill="hold"/>
                                        <p:tgtEl>
                                          <p:spTgt spid="5"/>
                                        </p:tgtEl>
                                        <p:attrNameLst>
                                          <p:attrName>ppt_x</p:attrName>
                                        </p:attrNameLst>
                                      </p:cBhvr>
                                      <p:tavLst>
                                        <p:tav tm="0">
                                          <p:val>
                                            <p:strVal val="0-#ppt_w/2"/>
                                          </p:val>
                                        </p:tav>
                                        <p:tav tm="100000">
                                          <p:val>
                                            <p:strVal val="#ppt_x"/>
                                          </p:val>
                                        </p:tav>
                                      </p:tavLst>
                                    </p:anim>
                                    <p:anim calcmode="lin" valueType="num">
                                      <p:cBhvr additive="base">
                                        <p:cTn id="21"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5" grpId="0"/>
      <p:bldP spid="2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8"/>
          <p:cNvSpPr txBox="1"/>
          <p:nvPr/>
        </p:nvSpPr>
        <p:spPr>
          <a:xfrm>
            <a:off x="584835" y="1521460"/>
            <a:ext cx="6123305" cy="3815080"/>
          </a:xfrm>
          <a:prstGeom prst="rect">
            <a:avLst/>
          </a:prstGeom>
          <a:noFill/>
        </p:spPr>
        <p:txBody>
          <a:bodyPr wrap="square">
            <a:spAutoFit/>
          </a:bodyPr>
          <a:lstStyle/>
          <a:p>
            <a:pPr>
              <a:lnSpc>
                <a:spcPct val="150000"/>
              </a:lnSpc>
            </a:pPr>
            <a:r>
              <a:rPr lang="zh-CN" altLang="en-US" sz="2800" dirty="0" smtClean="0"/>
              <a:t>        </a:t>
            </a:r>
            <a:r>
              <a:rPr lang="zh-CN" altLang="en-US" sz="2000" dirty="0" smtClean="0"/>
              <a:t>对于建筑物来讲，地面以上的结构部分一般称为建筑物的上部结构，地面以下的结构部分称为建筑物的下部结构。工程中通常将建筑物的下部结构称为基础。</a:t>
            </a:r>
            <a:endParaRPr lang="en-US" altLang="zh-CN" sz="2000" dirty="0" smtClean="0"/>
          </a:p>
          <a:p>
            <a:pPr>
              <a:lnSpc>
                <a:spcPct val="150000"/>
              </a:lnSpc>
            </a:pPr>
            <a:r>
              <a:rPr lang="zh-CN" altLang="en-US" sz="2000" dirty="0" smtClean="0"/>
              <a:t>       基础的定义：将结构所承受的各种作用传递到地基上的结构组成部分。</a:t>
            </a:r>
            <a:endParaRPr lang="en-US" altLang="zh-CN" sz="2000" dirty="0" smtClean="0"/>
          </a:p>
          <a:p>
            <a:pPr>
              <a:lnSpc>
                <a:spcPct val="150000"/>
              </a:lnSpc>
            </a:pPr>
            <a:r>
              <a:rPr lang="en-US" altLang="zh-CN" sz="2000" dirty="0" smtClean="0"/>
              <a:t>       </a:t>
            </a:r>
            <a:r>
              <a:rPr lang="zh-CN" altLang="en-US" sz="2000" dirty="0" smtClean="0"/>
              <a:t>地基的定义：支承基础的土体或岩体。</a:t>
            </a:r>
            <a:endParaRPr lang="en-US" altLang="zh-CN" sz="2000" dirty="0" smtClean="0"/>
          </a:p>
          <a:p>
            <a:endParaRPr lang="zh-CN" altLang="zh-CN" sz="2000" dirty="0">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18" name="矩形 17"/>
          <p:cNvSpPr/>
          <p:nvPr/>
        </p:nvSpPr>
        <p:spPr>
          <a:xfrm>
            <a:off x="0" y="6714699"/>
            <a:ext cx="12192000" cy="14330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nvGrpSpPr>
          <p:cNvPr id="23" name="组合 22"/>
          <p:cNvGrpSpPr/>
          <p:nvPr/>
        </p:nvGrpSpPr>
        <p:grpSpPr>
          <a:xfrm>
            <a:off x="432179" y="434454"/>
            <a:ext cx="11327642" cy="725606"/>
            <a:chOff x="464024" y="434454"/>
            <a:chExt cx="11327642" cy="725606"/>
          </a:xfrm>
        </p:grpSpPr>
        <p:grpSp>
          <p:nvGrpSpPr>
            <p:cNvPr id="3" name="组合 2"/>
            <p:cNvGrpSpPr/>
            <p:nvPr/>
          </p:nvGrpSpPr>
          <p:grpSpPr>
            <a:xfrm>
              <a:off x="464024" y="434454"/>
              <a:ext cx="725606" cy="725606"/>
              <a:chOff x="286603" y="417644"/>
              <a:chExt cx="725606" cy="725606"/>
            </a:xfrm>
          </p:grpSpPr>
          <p:sp>
            <p:nvSpPr>
              <p:cNvPr id="2" name="矩形 1"/>
              <p:cNvSpPr/>
              <p:nvPr/>
            </p:nvSpPr>
            <p:spPr>
              <a:xfrm>
                <a:off x="286603" y="417644"/>
                <a:ext cx="573206" cy="57320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19" name="矩形 18"/>
              <p:cNvSpPr/>
              <p:nvPr/>
            </p:nvSpPr>
            <p:spPr>
              <a:xfrm>
                <a:off x="439003" y="570044"/>
                <a:ext cx="573206" cy="573206"/>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000" dirty="0">
                    <a:latin typeface="Century Gothic" panose="020B0502020202020204" pitchFamily="34" charset="0"/>
                    <a:ea typeface="微软雅黑" panose="020B0503020204020204" pitchFamily="34" charset="-122"/>
                    <a:sym typeface="Century Gothic" panose="020B0502020202020204" pitchFamily="34" charset="0"/>
                  </a:rPr>
                  <a:t>1</a:t>
                </a:r>
                <a:endParaRPr lang="zh-CN" altLang="en-US" sz="3000" dirty="0">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4" name="矩形 3"/>
            <p:cNvSpPr/>
            <p:nvPr/>
          </p:nvSpPr>
          <p:spPr>
            <a:xfrm>
              <a:off x="1457114" y="481786"/>
              <a:ext cx="4801314" cy="646331"/>
            </a:xfrm>
            <a:prstGeom prst="rect">
              <a:avLst/>
            </a:prstGeom>
          </p:spPr>
          <p:txBody>
            <a:bodyPr wrap="none">
              <a:spAutoFit/>
            </a:bodyPr>
            <a:lstStyle/>
            <a:p>
              <a:pPr>
                <a:spcAft>
                  <a:spcPts val="0"/>
                </a:spcAft>
                <a:tabLst>
                  <a:tab pos="2222500" algn="l"/>
                  <a:tab pos="3667125" algn="l"/>
                </a:tabLst>
              </a:pPr>
              <a:r>
                <a:rPr lang="zh-CN" altLang="en-US" sz="3600" dirty="0" smtClean="0"/>
                <a:t>一、地基与基础的概念</a:t>
              </a:r>
              <a:endParaRPr lang="zh-CN" altLang="zh-CN" sz="3500" kern="100" dirty="0">
                <a:solidFill>
                  <a:srgbClr val="C00000"/>
                </a:solidFill>
                <a:latin typeface="Century Gothic" panose="020B0502020202020204" pitchFamily="34" charset="0"/>
                <a:ea typeface="微软雅黑" panose="020B0503020204020204" pitchFamily="34" charset="-122"/>
                <a:sym typeface="Century Gothic" panose="020B0502020202020204" pitchFamily="34" charset="0"/>
              </a:endParaRPr>
            </a:p>
          </p:txBody>
        </p:sp>
        <p:cxnSp>
          <p:nvCxnSpPr>
            <p:cNvPr id="6" name="直接连接符 5"/>
            <p:cNvCxnSpPr/>
            <p:nvPr/>
          </p:nvCxnSpPr>
          <p:spPr>
            <a:xfrm>
              <a:off x="1405719" y="1112728"/>
              <a:ext cx="10385947"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pic>
        <p:nvPicPr>
          <p:cNvPr id="1026" name="Picture 2"/>
          <p:cNvPicPr>
            <a:picLocks noChangeAspect="1" noChangeArrowheads="1"/>
          </p:cNvPicPr>
          <p:nvPr/>
        </p:nvPicPr>
        <p:blipFill>
          <a:blip r:embed="rId1" cstate="print"/>
          <a:srcRect/>
          <a:stretch>
            <a:fillRect/>
          </a:stretch>
        </p:blipFill>
        <p:spPr bwMode="auto">
          <a:xfrm>
            <a:off x="7021047" y="1656912"/>
            <a:ext cx="4738774" cy="4086934"/>
          </a:xfrm>
          <a:prstGeom prst="rect">
            <a:avLst/>
          </a:prstGeom>
          <a:noFill/>
          <a:ln w="9525">
            <a:noFill/>
            <a:miter lim="800000"/>
            <a:headEnd/>
            <a:tailEnd/>
          </a:ln>
        </p:spPr>
      </p:pic>
    </p:spTree>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iterate type="lt">
                                    <p:tmPct val="10000"/>
                                  </p:iterate>
                                  <p:childTnLst>
                                    <p:set>
                                      <p:cBhvr>
                                        <p:cTn id="6" dur="1" fill="hold">
                                          <p:stCondLst>
                                            <p:cond delay="0"/>
                                          </p:stCondLst>
                                        </p:cTn>
                                        <p:tgtEl>
                                          <p:spTgt spid="16"/>
                                        </p:tgtEl>
                                        <p:attrNameLst>
                                          <p:attrName>style.visibility</p:attrName>
                                        </p:attrNameLst>
                                      </p:cBhvr>
                                      <p:to>
                                        <p:strVal val="visible"/>
                                      </p:to>
                                    </p:set>
                                    <p:animEffect transition="in" filter="barn(inVertical)">
                                      <p:cBhvr>
                                        <p:cTn id="7" dur="25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9"/>
          <p:cNvGrpSpPr/>
          <p:nvPr/>
        </p:nvGrpSpPr>
        <p:grpSpPr>
          <a:xfrm>
            <a:off x="3053441" y="1599245"/>
            <a:ext cx="8306889" cy="4212056"/>
            <a:chOff x="2930611" y="1863892"/>
            <a:chExt cx="8306889" cy="4212056"/>
          </a:xfrm>
        </p:grpSpPr>
        <p:sp>
          <p:nvSpPr>
            <p:cNvPr id="10" name="Snip Single Corner Rectangle 5"/>
            <p:cNvSpPr/>
            <p:nvPr/>
          </p:nvSpPr>
          <p:spPr>
            <a:xfrm>
              <a:off x="2930612" y="1876927"/>
              <a:ext cx="8290844" cy="4199021"/>
            </a:xfrm>
            <a:prstGeom prst="snip1Rect">
              <a:avLst/>
            </a:prstGeom>
            <a:solidFill>
              <a:schemeClr val="bg1">
                <a:lumMod val="95000"/>
              </a:schemeClr>
            </a:solidFill>
            <a:ln>
              <a:noFill/>
            </a:ln>
            <a:effectLst>
              <a:outerShdw blurRad="50800" dist="101600" dir="2700000" sx="99000" sy="99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latin typeface="Century Gothic" panose="020B0502020202020204" pitchFamily="34" charset="0"/>
                <a:cs typeface="+mn-ea"/>
                <a:sym typeface="Century Gothic" panose="020B0502020202020204" pitchFamily="34" charset="0"/>
              </a:endParaRPr>
            </a:p>
          </p:txBody>
        </p:sp>
        <p:pic>
          <p:nvPicPr>
            <p:cNvPr id="11" name="Picture 6"/>
            <p:cNvPicPr>
              <a:picLocks noChangeAspect="1"/>
            </p:cNvPicPr>
            <p:nvPr/>
          </p:nvPicPr>
          <p:blipFill rotWithShape="1">
            <a:blip r:embed="rId1" cstate="print">
              <a:extLst>
                <a:ext uri="{28A0092B-C50C-407E-A947-70E740481C1C}">
                  <a14:useLocalDpi xmlns:a14="http://schemas.microsoft.com/office/drawing/2010/main" val="0"/>
                </a:ext>
              </a:extLst>
            </a:blip>
            <a:srcRect/>
            <a:stretch>
              <a:fillRect/>
            </a:stretch>
          </p:blipFill>
          <p:spPr>
            <a:xfrm>
              <a:off x="10322506" y="1863892"/>
              <a:ext cx="914994" cy="970547"/>
            </a:xfrm>
            <a:prstGeom prst="rect">
              <a:avLst/>
            </a:prstGeom>
          </p:spPr>
        </p:pic>
        <p:sp>
          <p:nvSpPr>
            <p:cNvPr id="12" name="Rectangle 38"/>
            <p:cNvSpPr/>
            <p:nvPr/>
          </p:nvSpPr>
          <p:spPr>
            <a:xfrm>
              <a:off x="2930611" y="6014121"/>
              <a:ext cx="8290845" cy="6160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latin typeface="Century Gothic" panose="020B0502020202020204" pitchFamily="34" charset="0"/>
                <a:cs typeface="+mn-ea"/>
                <a:sym typeface="Century Gothic" panose="020B0502020202020204" pitchFamily="34" charset="0"/>
              </a:endParaRPr>
            </a:p>
          </p:txBody>
        </p:sp>
      </p:grpSp>
      <p:sp>
        <p:nvSpPr>
          <p:cNvPr id="15" name="Rectangle 3"/>
          <p:cNvSpPr txBox="1">
            <a:spLocks noChangeArrowheads="1"/>
          </p:cNvSpPr>
          <p:nvPr/>
        </p:nvSpPr>
        <p:spPr bwMode="auto">
          <a:xfrm>
            <a:off x="3550789" y="1554360"/>
            <a:ext cx="5494609" cy="1136659"/>
          </a:xfrm>
          <a:prstGeom prst="rect">
            <a:avLst/>
          </a:prstGeom>
          <a:noFill/>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anose="020B0604030504040204" pitchFamily="34" charset="0"/>
                <a:ea typeface="Tahoma" panose="020B0604030504040204" pitchFamily="34" charset="0"/>
                <a:cs typeface="Tahoma" panose="020B0604030504040204" pitchFamily="34" charset="0"/>
              </a:defRPr>
            </a:lvl1pPr>
          </a:lstStyle>
          <a:p>
            <a:pPr algn="l">
              <a:lnSpc>
                <a:spcPct val="150000"/>
              </a:lnSpc>
            </a:pPr>
            <a:r>
              <a:rPr lang="zh-CN" altLang="en-US" sz="2400" dirty="0" smtClean="0">
                <a:solidFill>
                  <a:schemeClr val="tx1"/>
                </a:solidFill>
                <a:effectLst/>
              </a:rPr>
              <a:t>      为了保证建筑物的安全和正常使用，地基与基础应满足以下基本要求：</a:t>
            </a:r>
            <a:endParaRPr lang="en-US" altLang="ko-KR" sz="2400" dirty="0">
              <a:solidFill>
                <a:schemeClr val="tx1"/>
              </a:solidFill>
              <a:effectLst/>
              <a:latin typeface="Century Gothic" panose="020B0502020202020204" pitchFamily="34" charset="0"/>
              <a:ea typeface="微软雅黑" panose="020B0503020204020204" pitchFamily="34" charset="-122"/>
              <a:cs typeface="+mn-ea"/>
              <a:sym typeface="Century Gothic" panose="020B0502020202020204" pitchFamily="34" charset="0"/>
            </a:endParaRPr>
          </a:p>
        </p:txBody>
      </p:sp>
      <p:grpSp>
        <p:nvGrpSpPr>
          <p:cNvPr id="3" name="Group 18"/>
          <p:cNvGrpSpPr/>
          <p:nvPr/>
        </p:nvGrpSpPr>
        <p:grpSpPr>
          <a:xfrm>
            <a:off x="3550789" y="2791327"/>
            <a:ext cx="7355382" cy="481764"/>
            <a:chOff x="3427959" y="3026187"/>
            <a:chExt cx="7355382" cy="481764"/>
          </a:xfrm>
        </p:grpSpPr>
        <p:sp>
          <p:nvSpPr>
            <p:cNvPr id="22" name="Rounded Rectangle 8"/>
            <p:cNvSpPr/>
            <p:nvPr/>
          </p:nvSpPr>
          <p:spPr>
            <a:xfrm>
              <a:off x="3427959" y="3026187"/>
              <a:ext cx="7355382" cy="481764"/>
            </a:xfrm>
            <a:prstGeom prst="roundRect">
              <a:avLst/>
            </a:prstGeom>
            <a:solidFill>
              <a:schemeClr val="bg1"/>
            </a:solidFill>
            <a:ln>
              <a:noFill/>
            </a:ln>
            <a:effectLst>
              <a:innerShdw blurRad="63500" dist="12700" dir="162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latin typeface="Century Gothic" panose="020B0502020202020204" pitchFamily="34" charset="0"/>
                <a:cs typeface="+mn-ea"/>
                <a:sym typeface="Century Gothic" panose="020B0502020202020204" pitchFamily="34" charset="0"/>
              </a:endParaRPr>
            </a:p>
          </p:txBody>
        </p:sp>
        <p:sp>
          <p:nvSpPr>
            <p:cNvPr id="23" name="Freeform 12"/>
            <p:cNvSpPr/>
            <p:nvPr/>
          </p:nvSpPr>
          <p:spPr>
            <a:xfrm>
              <a:off x="3427959" y="3026187"/>
              <a:ext cx="649782" cy="481764"/>
            </a:xfrm>
            <a:custGeom>
              <a:avLst/>
              <a:gdLst>
                <a:gd name="connsiteX0" fmla="*/ 80296 w 649782"/>
                <a:gd name="connsiteY0" fmla="*/ 0 h 481764"/>
                <a:gd name="connsiteX1" fmla="*/ 649782 w 649782"/>
                <a:gd name="connsiteY1" fmla="*/ 0 h 481764"/>
                <a:gd name="connsiteX2" fmla="*/ 649782 w 649782"/>
                <a:gd name="connsiteY2" fmla="*/ 481764 h 481764"/>
                <a:gd name="connsiteX3" fmla="*/ 80296 w 649782"/>
                <a:gd name="connsiteY3" fmla="*/ 481764 h 481764"/>
                <a:gd name="connsiteX4" fmla="*/ 0 w 649782"/>
                <a:gd name="connsiteY4" fmla="*/ 401468 h 481764"/>
                <a:gd name="connsiteX5" fmla="*/ 0 w 649782"/>
                <a:gd name="connsiteY5" fmla="*/ 80296 h 481764"/>
                <a:gd name="connsiteX6" fmla="*/ 80296 w 649782"/>
                <a:gd name="connsiteY6" fmla="*/ 0 h 481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49782" h="481764">
                  <a:moveTo>
                    <a:pt x="80296" y="0"/>
                  </a:moveTo>
                  <a:lnTo>
                    <a:pt x="649782" y="0"/>
                  </a:lnTo>
                  <a:lnTo>
                    <a:pt x="649782" y="481764"/>
                  </a:lnTo>
                  <a:lnTo>
                    <a:pt x="80296" y="481764"/>
                  </a:lnTo>
                  <a:cubicBezTo>
                    <a:pt x="35950" y="481764"/>
                    <a:pt x="0" y="445814"/>
                    <a:pt x="0" y="401468"/>
                  </a:cubicBezTo>
                  <a:lnTo>
                    <a:pt x="0" y="80296"/>
                  </a:lnTo>
                  <a:cubicBezTo>
                    <a:pt x="0" y="35950"/>
                    <a:pt x="35950" y="0"/>
                    <a:pt x="80296" y="0"/>
                  </a:cubicBezTo>
                  <a:close/>
                </a:path>
              </a:pathLst>
            </a:custGeom>
            <a:solidFill>
              <a:srgbClr val="C00000"/>
            </a:solidFill>
            <a:ln>
              <a:noFill/>
            </a:ln>
            <a:effectLst>
              <a:innerShdw blurRad="63500" dist="12700" dir="162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latin typeface="Century Gothic" panose="020B0502020202020204" pitchFamily="34" charset="0"/>
                <a:cs typeface="+mn-ea"/>
                <a:sym typeface="Century Gothic" panose="020B0502020202020204" pitchFamily="34" charset="0"/>
              </a:endParaRPr>
            </a:p>
          </p:txBody>
        </p:sp>
        <p:sp>
          <p:nvSpPr>
            <p:cNvPr id="24" name="Rectangle 3"/>
            <p:cNvSpPr txBox="1">
              <a:spLocks noChangeArrowheads="1"/>
            </p:cNvSpPr>
            <p:nvPr/>
          </p:nvSpPr>
          <p:spPr bwMode="auto">
            <a:xfrm>
              <a:off x="3427959" y="3039955"/>
              <a:ext cx="649782" cy="463846"/>
            </a:xfrm>
            <a:prstGeom prst="rect">
              <a:avLst/>
            </a:prstGeom>
            <a:noFill/>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anose="020B0604030504040204" pitchFamily="34" charset="0"/>
                  <a:ea typeface="Tahoma" panose="020B0604030504040204" pitchFamily="34" charset="0"/>
                  <a:cs typeface="Tahoma" panose="020B0604030504040204" pitchFamily="34" charset="0"/>
                </a:defRPr>
              </a:lvl1pPr>
            </a:lstStyle>
            <a:p>
              <a:pPr latinLnBrk="0"/>
              <a:r>
                <a:rPr lang="en-US" altLang="ko-KR" sz="2400" b="0" dirty="0">
                  <a:effectLst/>
                  <a:latin typeface="Century Gothic" panose="020B0502020202020204" pitchFamily="34" charset="0"/>
                  <a:ea typeface="微软雅黑" panose="020B0503020204020204" pitchFamily="34" charset="-122"/>
                  <a:cs typeface="+mn-ea"/>
                  <a:sym typeface="Century Gothic" panose="020B0502020202020204" pitchFamily="34" charset="0"/>
                </a:rPr>
                <a:t>01</a:t>
              </a:r>
              <a:endParaRPr lang="en-US" altLang="ko-KR" sz="2400" b="0" dirty="0">
                <a:effectLst/>
                <a:latin typeface="Century Gothic" panose="020B0502020202020204" pitchFamily="34" charset="0"/>
                <a:ea typeface="微软雅黑" panose="020B0503020204020204" pitchFamily="34" charset="-122"/>
                <a:cs typeface="+mn-ea"/>
                <a:sym typeface="Century Gothic" panose="020B0502020202020204" pitchFamily="34" charset="0"/>
              </a:endParaRPr>
            </a:p>
          </p:txBody>
        </p:sp>
        <p:sp>
          <p:nvSpPr>
            <p:cNvPr id="25" name="Rectangle 3"/>
            <p:cNvSpPr txBox="1">
              <a:spLocks noChangeArrowheads="1"/>
            </p:cNvSpPr>
            <p:nvPr/>
          </p:nvSpPr>
          <p:spPr bwMode="auto">
            <a:xfrm>
              <a:off x="4211366" y="3089852"/>
              <a:ext cx="6354216" cy="402291"/>
            </a:xfrm>
            <a:prstGeom prst="rect">
              <a:avLst/>
            </a:prstGeom>
            <a:noFill/>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anose="020B0604030504040204" pitchFamily="34" charset="0"/>
                  <a:ea typeface="Tahoma" panose="020B0604030504040204" pitchFamily="34" charset="0"/>
                  <a:cs typeface="Tahoma" panose="020B0604030504040204" pitchFamily="34" charset="0"/>
                </a:defRPr>
              </a:lvl1pPr>
            </a:lstStyle>
            <a:p>
              <a:pPr algn="l">
                <a:spcBef>
                  <a:spcPts val="0"/>
                </a:spcBef>
              </a:pPr>
              <a:r>
                <a:rPr lang="zh-CN" altLang="en-US" sz="2000" dirty="0" smtClean="0">
                  <a:solidFill>
                    <a:schemeClr val="tx1"/>
                  </a:solidFill>
                  <a:effectLst/>
                </a:rPr>
                <a:t>地基承载力要求</a:t>
              </a:r>
              <a:endParaRPr lang="en-US" altLang="ko-KR" sz="2000" dirty="0">
                <a:solidFill>
                  <a:schemeClr val="tx1"/>
                </a:solidFill>
                <a:effectLst/>
                <a:latin typeface="Century Gothic" panose="020B0502020202020204" pitchFamily="34" charset="0"/>
                <a:ea typeface="微软雅黑" panose="020B0503020204020204" pitchFamily="34" charset="-122"/>
                <a:cs typeface="+mn-ea"/>
                <a:sym typeface="Century Gothic" panose="020B0502020202020204" pitchFamily="34" charset="0"/>
              </a:endParaRPr>
            </a:p>
          </p:txBody>
        </p:sp>
      </p:grpSp>
      <p:grpSp>
        <p:nvGrpSpPr>
          <p:cNvPr id="4" name="Group 19"/>
          <p:cNvGrpSpPr/>
          <p:nvPr/>
        </p:nvGrpSpPr>
        <p:grpSpPr>
          <a:xfrm>
            <a:off x="3550789" y="3445377"/>
            <a:ext cx="7355382" cy="481764"/>
            <a:chOff x="3427959" y="3026187"/>
            <a:chExt cx="7355382" cy="481764"/>
          </a:xfrm>
        </p:grpSpPr>
        <p:sp>
          <p:nvSpPr>
            <p:cNvPr id="27" name="Rounded Rectangle 20"/>
            <p:cNvSpPr/>
            <p:nvPr/>
          </p:nvSpPr>
          <p:spPr>
            <a:xfrm>
              <a:off x="3427959" y="3026187"/>
              <a:ext cx="7355382" cy="481764"/>
            </a:xfrm>
            <a:prstGeom prst="roundRect">
              <a:avLst/>
            </a:prstGeom>
            <a:solidFill>
              <a:schemeClr val="bg1"/>
            </a:solidFill>
            <a:ln>
              <a:noFill/>
            </a:ln>
            <a:effectLst>
              <a:innerShdw blurRad="63500" dist="12700" dir="162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latin typeface="Century Gothic" panose="020B0502020202020204" pitchFamily="34" charset="0"/>
                <a:cs typeface="+mn-ea"/>
                <a:sym typeface="Century Gothic" panose="020B0502020202020204" pitchFamily="34" charset="0"/>
              </a:endParaRPr>
            </a:p>
          </p:txBody>
        </p:sp>
        <p:sp>
          <p:nvSpPr>
            <p:cNvPr id="28" name="Freeform 21"/>
            <p:cNvSpPr/>
            <p:nvPr/>
          </p:nvSpPr>
          <p:spPr>
            <a:xfrm>
              <a:off x="3427959" y="3026187"/>
              <a:ext cx="649782" cy="481764"/>
            </a:xfrm>
            <a:custGeom>
              <a:avLst/>
              <a:gdLst>
                <a:gd name="connsiteX0" fmla="*/ 80296 w 649782"/>
                <a:gd name="connsiteY0" fmla="*/ 0 h 481764"/>
                <a:gd name="connsiteX1" fmla="*/ 649782 w 649782"/>
                <a:gd name="connsiteY1" fmla="*/ 0 h 481764"/>
                <a:gd name="connsiteX2" fmla="*/ 649782 w 649782"/>
                <a:gd name="connsiteY2" fmla="*/ 481764 h 481764"/>
                <a:gd name="connsiteX3" fmla="*/ 80296 w 649782"/>
                <a:gd name="connsiteY3" fmla="*/ 481764 h 481764"/>
                <a:gd name="connsiteX4" fmla="*/ 0 w 649782"/>
                <a:gd name="connsiteY4" fmla="*/ 401468 h 481764"/>
                <a:gd name="connsiteX5" fmla="*/ 0 w 649782"/>
                <a:gd name="connsiteY5" fmla="*/ 80296 h 481764"/>
                <a:gd name="connsiteX6" fmla="*/ 80296 w 649782"/>
                <a:gd name="connsiteY6" fmla="*/ 0 h 481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49782" h="481764">
                  <a:moveTo>
                    <a:pt x="80296" y="0"/>
                  </a:moveTo>
                  <a:lnTo>
                    <a:pt x="649782" y="0"/>
                  </a:lnTo>
                  <a:lnTo>
                    <a:pt x="649782" y="481764"/>
                  </a:lnTo>
                  <a:lnTo>
                    <a:pt x="80296" y="481764"/>
                  </a:lnTo>
                  <a:cubicBezTo>
                    <a:pt x="35950" y="481764"/>
                    <a:pt x="0" y="445814"/>
                    <a:pt x="0" y="401468"/>
                  </a:cubicBezTo>
                  <a:lnTo>
                    <a:pt x="0" y="80296"/>
                  </a:lnTo>
                  <a:cubicBezTo>
                    <a:pt x="0" y="35950"/>
                    <a:pt x="35950" y="0"/>
                    <a:pt x="80296" y="0"/>
                  </a:cubicBezTo>
                  <a:close/>
                </a:path>
              </a:pathLst>
            </a:custGeom>
            <a:solidFill>
              <a:srgbClr val="C00000"/>
            </a:solidFill>
            <a:ln>
              <a:noFill/>
            </a:ln>
            <a:effectLst>
              <a:innerShdw blurRad="63500" dist="12700" dir="162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latin typeface="Century Gothic" panose="020B0502020202020204" pitchFamily="34" charset="0"/>
                <a:cs typeface="+mn-ea"/>
                <a:sym typeface="Century Gothic" panose="020B0502020202020204" pitchFamily="34" charset="0"/>
              </a:endParaRPr>
            </a:p>
          </p:txBody>
        </p:sp>
        <p:sp>
          <p:nvSpPr>
            <p:cNvPr id="29" name="Rectangle 3"/>
            <p:cNvSpPr txBox="1">
              <a:spLocks noChangeArrowheads="1"/>
            </p:cNvSpPr>
            <p:nvPr/>
          </p:nvSpPr>
          <p:spPr bwMode="auto">
            <a:xfrm>
              <a:off x="3427959" y="3034413"/>
              <a:ext cx="649782" cy="463846"/>
            </a:xfrm>
            <a:prstGeom prst="rect">
              <a:avLst/>
            </a:prstGeom>
            <a:noFill/>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anose="020B0604030504040204" pitchFamily="34" charset="0"/>
                  <a:ea typeface="Tahoma" panose="020B0604030504040204" pitchFamily="34" charset="0"/>
                  <a:cs typeface="Tahoma" panose="020B0604030504040204" pitchFamily="34" charset="0"/>
                </a:defRPr>
              </a:lvl1pPr>
            </a:lstStyle>
            <a:p>
              <a:pPr latinLnBrk="0"/>
              <a:r>
                <a:rPr lang="en-US" altLang="ko-KR" sz="2400" b="0" dirty="0">
                  <a:effectLst/>
                  <a:latin typeface="Century Gothic" panose="020B0502020202020204" pitchFamily="34" charset="0"/>
                  <a:ea typeface="微软雅黑" panose="020B0503020204020204" pitchFamily="34" charset="-122"/>
                  <a:cs typeface="+mn-ea"/>
                  <a:sym typeface="Century Gothic" panose="020B0502020202020204" pitchFamily="34" charset="0"/>
                </a:rPr>
                <a:t>02</a:t>
              </a:r>
              <a:endParaRPr lang="en-US" altLang="ko-KR" sz="2400" b="0" dirty="0">
                <a:effectLst/>
                <a:latin typeface="Century Gothic" panose="020B0502020202020204" pitchFamily="34" charset="0"/>
                <a:ea typeface="微软雅黑" panose="020B0503020204020204" pitchFamily="34" charset="-122"/>
                <a:cs typeface="+mn-ea"/>
                <a:sym typeface="Century Gothic" panose="020B0502020202020204" pitchFamily="34" charset="0"/>
              </a:endParaRPr>
            </a:p>
          </p:txBody>
        </p:sp>
        <p:sp>
          <p:nvSpPr>
            <p:cNvPr id="30" name="Rectangle 3"/>
            <p:cNvSpPr txBox="1">
              <a:spLocks noChangeArrowheads="1"/>
            </p:cNvSpPr>
            <p:nvPr/>
          </p:nvSpPr>
          <p:spPr bwMode="auto">
            <a:xfrm>
              <a:off x="4218534" y="3100183"/>
              <a:ext cx="6354216" cy="402291"/>
            </a:xfrm>
            <a:prstGeom prst="rect">
              <a:avLst/>
            </a:prstGeom>
            <a:noFill/>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anose="020B0604030504040204" pitchFamily="34" charset="0"/>
                  <a:ea typeface="Tahoma" panose="020B0604030504040204" pitchFamily="34" charset="0"/>
                  <a:cs typeface="Tahoma" panose="020B0604030504040204" pitchFamily="34" charset="0"/>
                </a:defRPr>
              </a:lvl1pPr>
            </a:lstStyle>
            <a:p>
              <a:pPr algn="l">
                <a:spcBef>
                  <a:spcPts val="0"/>
                </a:spcBef>
              </a:pPr>
              <a:r>
                <a:rPr lang="zh-CN" altLang="en-US" sz="2000" dirty="0" smtClean="0">
                  <a:solidFill>
                    <a:schemeClr val="tx1"/>
                  </a:solidFill>
                  <a:effectLst/>
                </a:rPr>
                <a:t>地基变形要求</a:t>
              </a:r>
              <a:endParaRPr lang="en-US" altLang="ko-KR" sz="2000" b="0" dirty="0">
                <a:solidFill>
                  <a:schemeClr val="tx1"/>
                </a:solidFill>
                <a:effectLst/>
                <a:latin typeface="Century Gothic" panose="020B0502020202020204" pitchFamily="34" charset="0"/>
                <a:ea typeface="微软雅黑" panose="020B0503020204020204" pitchFamily="34" charset="-122"/>
                <a:cs typeface="+mn-ea"/>
                <a:sym typeface="Century Gothic" panose="020B0502020202020204" pitchFamily="34" charset="0"/>
              </a:endParaRPr>
            </a:p>
          </p:txBody>
        </p:sp>
      </p:grpSp>
      <p:grpSp>
        <p:nvGrpSpPr>
          <p:cNvPr id="5" name="Group 24"/>
          <p:cNvGrpSpPr/>
          <p:nvPr/>
        </p:nvGrpSpPr>
        <p:grpSpPr>
          <a:xfrm>
            <a:off x="3550789" y="4099427"/>
            <a:ext cx="7355382" cy="481764"/>
            <a:chOff x="3427959" y="3026187"/>
            <a:chExt cx="7355382" cy="481764"/>
          </a:xfrm>
        </p:grpSpPr>
        <p:sp>
          <p:nvSpPr>
            <p:cNvPr id="32" name="Rounded Rectangle 25"/>
            <p:cNvSpPr/>
            <p:nvPr/>
          </p:nvSpPr>
          <p:spPr>
            <a:xfrm>
              <a:off x="3427959" y="3026187"/>
              <a:ext cx="7355382" cy="481764"/>
            </a:xfrm>
            <a:prstGeom prst="roundRect">
              <a:avLst/>
            </a:prstGeom>
            <a:solidFill>
              <a:schemeClr val="bg1"/>
            </a:solidFill>
            <a:ln>
              <a:noFill/>
            </a:ln>
            <a:effectLst>
              <a:innerShdw blurRad="63500" dist="12700" dir="162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latin typeface="Century Gothic" panose="020B0502020202020204" pitchFamily="34" charset="0"/>
                <a:cs typeface="+mn-ea"/>
                <a:sym typeface="Century Gothic" panose="020B0502020202020204" pitchFamily="34" charset="0"/>
              </a:endParaRPr>
            </a:p>
          </p:txBody>
        </p:sp>
        <p:sp>
          <p:nvSpPr>
            <p:cNvPr id="34" name="Freeform 26"/>
            <p:cNvSpPr/>
            <p:nvPr/>
          </p:nvSpPr>
          <p:spPr>
            <a:xfrm>
              <a:off x="3427959" y="3026187"/>
              <a:ext cx="649782" cy="481764"/>
            </a:xfrm>
            <a:custGeom>
              <a:avLst/>
              <a:gdLst>
                <a:gd name="connsiteX0" fmla="*/ 80296 w 649782"/>
                <a:gd name="connsiteY0" fmla="*/ 0 h 481764"/>
                <a:gd name="connsiteX1" fmla="*/ 649782 w 649782"/>
                <a:gd name="connsiteY1" fmla="*/ 0 h 481764"/>
                <a:gd name="connsiteX2" fmla="*/ 649782 w 649782"/>
                <a:gd name="connsiteY2" fmla="*/ 481764 h 481764"/>
                <a:gd name="connsiteX3" fmla="*/ 80296 w 649782"/>
                <a:gd name="connsiteY3" fmla="*/ 481764 h 481764"/>
                <a:gd name="connsiteX4" fmla="*/ 0 w 649782"/>
                <a:gd name="connsiteY4" fmla="*/ 401468 h 481764"/>
                <a:gd name="connsiteX5" fmla="*/ 0 w 649782"/>
                <a:gd name="connsiteY5" fmla="*/ 80296 h 481764"/>
                <a:gd name="connsiteX6" fmla="*/ 80296 w 649782"/>
                <a:gd name="connsiteY6" fmla="*/ 0 h 481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49782" h="481764">
                  <a:moveTo>
                    <a:pt x="80296" y="0"/>
                  </a:moveTo>
                  <a:lnTo>
                    <a:pt x="649782" y="0"/>
                  </a:lnTo>
                  <a:lnTo>
                    <a:pt x="649782" y="481764"/>
                  </a:lnTo>
                  <a:lnTo>
                    <a:pt x="80296" y="481764"/>
                  </a:lnTo>
                  <a:cubicBezTo>
                    <a:pt x="35950" y="481764"/>
                    <a:pt x="0" y="445814"/>
                    <a:pt x="0" y="401468"/>
                  </a:cubicBezTo>
                  <a:lnTo>
                    <a:pt x="0" y="80296"/>
                  </a:lnTo>
                  <a:cubicBezTo>
                    <a:pt x="0" y="35950"/>
                    <a:pt x="35950" y="0"/>
                    <a:pt x="80296" y="0"/>
                  </a:cubicBezTo>
                  <a:close/>
                </a:path>
              </a:pathLst>
            </a:custGeom>
            <a:solidFill>
              <a:srgbClr val="C00000"/>
            </a:solidFill>
            <a:ln>
              <a:noFill/>
            </a:ln>
            <a:effectLst>
              <a:innerShdw blurRad="63500" dist="12700" dir="162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latin typeface="Century Gothic" panose="020B0502020202020204" pitchFamily="34" charset="0"/>
                <a:cs typeface="+mn-ea"/>
                <a:sym typeface="Century Gothic" panose="020B0502020202020204" pitchFamily="34" charset="0"/>
              </a:endParaRPr>
            </a:p>
          </p:txBody>
        </p:sp>
        <p:sp>
          <p:nvSpPr>
            <p:cNvPr id="35" name="Rectangle 3"/>
            <p:cNvSpPr txBox="1">
              <a:spLocks noChangeArrowheads="1"/>
            </p:cNvSpPr>
            <p:nvPr/>
          </p:nvSpPr>
          <p:spPr bwMode="auto">
            <a:xfrm>
              <a:off x="3427959" y="3037391"/>
              <a:ext cx="649782" cy="463846"/>
            </a:xfrm>
            <a:prstGeom prst="rect">
              <a:avLst/>
            </a:prstGeom>
            <a:noFill/>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anose="020B0604030504040204" pitchFamily="34" charset="0"/>
                  <a:ea typeface="Tahoma" panose="020B0604030504040204" pitchFamily="34" charset="0"/>
                  <a:cs typeface="Tahoma" panose="020B0604030504040204" pitchFamily="34" charset="0"/>
                </a:defRPr>
              </a:lvl1pPr>
            </a:lstStyle>
            <a:p>
              <a:pPr latinLnBrk="0"/>
              <a:r>
                <a:rPr lang="en-US" altLang="ko-KR" sz="2400" b="0" dirty="0">
                  <a:effectLst/>
                  <a:latin typeface="Century Gothic" panose="020B0502020202020204" pitchFamily="34" charset="0"/>
                  <a:ea typeface="微软雅黑" panose="020B0503020204020204" pitchFamily="34" charset="-122"/>
                  <a:cs typeface="+mn-ea"/>
                  <a:sym typeface="Century Gothic" panose="020B0502020202020204" pitchFamily="34" charset="0"/>
                </a:rPr>
                <a:t>03</a:t>
              </a:r>
              <a:endParaRPr lang="en-US" altLang="ko-KR" sz="2400" b="0" dirty="0">
                <a:effectLst/>
                <a:latin typeface="Century Gothic" panose="020B0502020202020204" pitchFamily="34" charset="0"/>
                <a:ea typeface="微软雅黑" panose="020B0503020204020204" pitchFamily="34" charset="-122"/>
                <a:cs typeface="+mn-ea"/>
                <a:sym typeface="Century Gothic" panose="020B0502020202020204" pitchFamily="34" charset="0"/>
              </a:endParaRPr>
            </a:p>
          </p:txBody>
        </p:sp>
        <p:sp>
          <p:nvSpPr>
            <p:cNvPr id="36" name="Rectangle 3"/>
            <p:cNvSpPr txBox="1">
              <a:spLocks noChangeArrowheads="1"/>
            </p:cNvSpPr>
            <p:nvPr/>
          </p:nvSpPr>
          <p:spPr bwMode="auto">
            <a:xfrm>
              <a:off x="4218534" y="3086535"/>
              <a:ext cx="6354216" cy="402291"/>
            </a:xfrm>
            <a:prstGeom prst="rect">
              <a:avLst/>
            </a:prstGeom>
            <a:noFill/>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anose="020B0604030504040204" pitchFamily="34" charset="0"/>
                  <a:ea typeface="Tahoma" panose="020B0604030504040204" pitchFamily="34" charset="0"/>
                  <a:cs typeface="Tahoma" panose="020B0604030504040204" pitchFamily="34" charset="0"/>
                </a:defRPr>
              </a:lvl1pPr>
            </a:lstStyle>
            <a:p>
              <a:pPr algn="l">
                <a:spcBef>
                  <a:spcPts val="0"/>
                </a:spcBef>
              </a:pPr>
              <a:r>
                <a:rPr lang="zh-CN" altLang="en-US" sz="2000" dirty="0" smtClean="0">
                  <a:solidFill>
                    <a:schemeClr val="tx1"/>
                  </a:solidFill>
                  <a:effectLst/>
                </a:rPr>
                <a:t>基础结构要求</a:t>
              </a:r>
              <a:endParaRPr lang="en-US" altLang="ko-KR" sz="2000" b="0" dirty="0">
                <a:solidFill>
                  <a:schemeClr val="tx1"/>
                </a:solidFill>
                <a:effectLst/>
                <a:latin typeface="Century Gothic" panose="020B0502020202020204" pitchFamily="34" charset="0"/>
                <a:ea typeface="微软雅黑" panose="020B0503020204020204" pitchFamily="34" charset="-122"/>
                <a:cs typeface="+mn-ea"/>
                <a:sym typeface="Century Gothic" panose="020B0502020202020204" pitchFamily="34" charset="0"/>
              </a:endParaRPr>
            </a:p>
          </p:txBody>
        </p:sp>
      </p:grpSp>
      <p:pic>
        <p:nvPicPr>
          <p:cNvPr id="44" name="Picture 39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H="1">
            <a:off x="657562" y="3064728"/>
            <a:ext cx="2754353" cy="3577377"/>
          </a:xfrm>
          <a:prstGeom prst="rect">
            <a:avLst/>
          </a:prstGeom>
          <a:effectLst/>
        </p:spPr>
      </p:pic>
      <p:sp>
        <p:nvSpPr>
          <p:cNvPr id="42" name="矩形 41"/>
          <p:cNvSpPr/>
          <p:nvPr/>
        </p:nvSpPr>
        <p:spPr>
          <a:xfrm>
            <a:off x="0" y="6714699"/>
            <a:ext cx="12192000" cy="14330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nvGrpSpPr>
          <p:cNvPr id="7" name="组合 44"/>
          <p:cNvGrpSpPr/>
          <p:nvPr/>
        </p:nvGrpSpPr>
        <p:grpSpPr>
          <a:xfrm>
            <a:off x="432179" y="434454"/>
            <a:ext cx="11327642" cy="725606"/>
            <a:chOff x="464024" y="434454"/>
            <a:chExt cx="11327642" cy="725606"/>
          </a:xfrm>
        </p:grpSpPr>
        <p:grpSp>
          <p:nvGrpSpPr>
            <p:cNvPr id="8" name="组合 45"/>
            <p:cNvGrpSpPr/>
            <p:nvPr/>
          </p:nvGrpSpPr>
          <p:grpSpPr>
            <a:xfrm>
              <a:off x="464024" y="434454"/>
              <a:ext cx="725606" cy="725606"/>
              <a:chOff x="286603" y="417644"/>
              <a:chExt cx="725606" cy="725606"/>
            </a:xfrm>
          </p:grpSpPr>
          <p:sp>
            <p:nvSpPr>
              <p:cNvPr id="49" name="矩形 48"/>
              <p:cNvSpPr/>
              <p:nvPr/>
            </p:nvSpPr>
            <p:spPr>
              <a:xfrm>
                <a:off x="286603" y="417644"/>
                <a:ext cx="573206" cy="57320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50" name="矩形 49"/>
              <p:cNvSpPr/>
              <p:nvPr/>
            </p:nvSpPr>
            <p:spPr>
              <a:xfrm>
                <a:off x="439003" y="570044"/>
                <a:ext cx="573206" cy="573206"/>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dirty="0">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47" name="矩形 46"/>
            <p:cNvSpPr/>
            <p:nvPr/>
          </p:nvSpPr>
          <p:spPr>
            <a:xfrm>
              <a:off x="1457114" y="481786"/>
              <a:ext cx="5724644" cy="646331"/>
            </a:xfrm>
            <a:prstGeom prst="rect">
              <a:avLst/>
            </a:prstGeom>
          </p:spPr>
          <p:txBody>
            <a:bodyPr wrap="none">
              <a:spAutoFit/>
            </a:bodyPr>
            <a:lstStyle/>
            <a:p>
              <a:pPr>
                <a:spcAft>
                  <a:spcPts val="0"/>
                </a:spcAft>
                <a:tabLst>
                  <a:tab pos="2222500" algn="l"/>
                  <a:tab pos="3667125" algn="l"/>
                </a:tabLst>
              </a:pPr>
              <a:r>
                <a:rPr lang="zh-CN" altLang="en-US" sz="3600" dirty="0" smtClean="0"/>
                <a:t>二、地基与基础的功能要求</a:t>
              </a:r>
              <a:endParaRPr lang="zh-CN" altLang="zh-CN" sz="3500" kern="100" dirty="0">
                <a:solidFill>
                  <a:srgbClr val="C00000"/>
                </a:solidFill>
                <a:latin typeface="Century Gothic" panose="020B0502020202020204" pitchFamily="34" charset="0"/>
                <a:ea typeface="微软雅黑" panose="020B0503020204020204" pitchFamily="34" charset="-122"/>
                <a:sym typeface="Century Gothic" panose="020B0502020202020204" pitchFamily="34" charset="0"/>
              </a:endParaRPr>
            </a:p>
          </p:txBody>
        </p:sp>
        <p:cxnSp>
          <p:nvCxnSpPr>
            <p:cNvPr id="48" name="直接连接符 47"/>
            <p:cNvCxnSpPr/>
            <p:nvPr/>
          </p:nvCxnSpPr>
          <p:spPr>
            <a:xfrm>
              <a:off x="1405719" y="1112728"/>
              <a:ext cx="10385947"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fade">
                                      <p:cBhvr>
                                        <p:cTn id="7" dur="1000"/>
                                        <p:tgtEl>
                                          <p:spTgt spid="44"/>
                                        </p:tgtEl>
                                      </p:cBhvr>
                                    </p:animEffect>
                                    <p:anim calcmode="lin" valueType="num">
                                      <p:cBhvr>
                                        <p:cTn id="8" dur="1000" fill="hold"/>
                                        <p:tgtEl>
                                          <p:spTgt spid="44"/>
                                        </p:tgtEl>
                                        <p:attrNameLst>
                                          <p:attrName>ppt_x</p:attrName>
                                        </p:attrNameLst>
                                      </p:cBhvr>
                                      <p:tavLst>
                                        <p:tav tm="0">
                                          <p:val>
                                            <p:strVal val="#ppt_x"/>
                                          </p:val>
                                        </p:tav>
                                        <p:tav tm="100000">
                                          <p:val>
                                            <p:strVal val="#ppt_x"/>
                                          </p:val>
                                        </p:tav>
                                      </p:tavLst>
                                    </p:anim>
                                    <p:anim calcmode="lin" valueType="num">
                                      <p:cBhvr>
                                        <p:cTn id="9" dur="1000" fill="hold"/>
                                        <p:tgtEl>
                                          <p:spTgt spid="4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4" presetClass="entr" presetSubtype="10" fill="hold"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randombar(horizontal)">
                                      <p:cBhvr>
                                        <p:cTn id="14" dur="500"/>
                                        <p:tgtEl>
                                          <p:spTgt spid="2"/>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p:cTn id="19" dur="500" fill="hold"/>
                                        <p:tgtEl>
                                          <p:spTgt spid="15"/>
                                        </p:tgtEl>
                                        <p:attrNameLst>
                                          <p:attrName>ppt_w</p:attrName>
                                        </p:attrNameLst>
                                      </p:cBhvr>
                                      <p:tavLst>
                                        <p:tav tm="0">
                                          <p:val>
                                            <p:fltVal val="0"/>
                                          </p:val>
                                        </p:tav>
                                        <p:tav tm="100000">
                                          <p:val>
                                            <p:strVal val="#ppt_w"/>
                                          </p:val>
                                        </p:tav>
                                      </p:tavLst>
                                    </p:anim>
                                    <p:anim calcmode="lin" valueType="num">
                                      <p:cBhvr>
                                        <p:cTn id="20" dur="500" fill="hold"/>
                                        <p:tgtEl>
                                          <p:spTgt spid="15"/>
                                        </p:tgtEl>
                                        <p:attrNameLst>
                                          <p:attrName>ppt_h</p:attrName>
                                        </p:attrNameLst>
                                      </p:cBhvr>
                                      <p:tavLst>
                                        <p:tav tm="0">
                                          <p:val>
                                            <p:fltVal val="0"/>
                                          </p:val>
                                        </p:tav>
                                        <p:tav tm="100000">
                                          <p:val>
                                            <p:strVal val="#ppt_h"/>
                                          </p:val>
                                        </p:tav>
                                      </p:tavLst>
                                    </p:anim>
                                    <p:animEffect transition="in" filter="fade">
                                      <p:cBhvr>
                                        <p:cTn id="21" dur="500"/>
                                        <p:tgtEl>
                                          <p:spTgt spid="15"/>
                                        </p:tgtEl>
                                      </p:cBhvr>
                                    </p:animEffect>
                                  </p:childTnLst>
                                </p:cTn>
                              </p:par>
                            </p:childTnLst>
                          </p:cTn>
                        </p:par>
                      </p:childTnLst>
                    </p:cTn>
                  </p:par>
                  <p:par>
                    <p:cTn id="22" fill="hold">
                      <p:stCondLst>
                        <p:cond delay="indefinite"/>
                      </p:stCondLst>
                      <p:childTnLst>
                        <p:par>
                          <p:cTn id="23" fill="hold">
                            <p:stCondLst>
                              <p:cond delay="0"/>
                            </p:stCondLst>
                            <p:childTnLst>
                              <p:par>
                                <p:cTn id="24" presetID="9" presetClass="entr" presetSubtype="0" fill="hold" nodeType="click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dissolve">
                                      <p:cBhvr>
                                        <p:cTn id="26" dur="500"/>
                                        <p:tgtEl>
                                          <p:spTgt spid="3"/>
                                        </p:tgtEl>
                                      </p:cBhvr>
                                    </p:animEffect>
                                  </p:childTnLst>
                                </p:cTn>
                              </p:par>
                            </p:childTnLst>
                          </p:cTn>
                        </p:par>
                      </p:childTnLst>
                    </p:cTn>
                  </p:par>
                  <p:par>
                    <p:cTn id="27" fill="hold">
                      <p:stCondLst>
                        <p:cond delay="indefinite"/>
                      </p:stCondLst>
                      <p:childTnLst>
                        <p:par>
                          <p:cTn id="28" fill="hold">
                            <p:stCondLst>
                              <p:cond delay="0"/>
                            </p:stCondLst>
                            <p:childTnLst>
                              <p:par>
                                <p:cTn id="29" presetID="9" presetClass="entr" presetSubtype="0" fill="hold" nodeType="click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dissolve">
                                      <p:cBhvr>
                                        <p:cTn id="31" dur="500"/>
                                        <p:tgtEl>
                                          <p:spTgt spid="4"/>
                                        </p:tgtEl>
                                      </p:cBhvr>
                                    </p:animEffect>
                                  </p:childTnLst>
                                </p:cTn>
                              </p:par>
                            </p:childTnLst>
                          </p:cTn>
                        </p:par>
                      </p:childTnLst>
                    </p:cTn>
                  </p:par>
                  <p:par>
                    <p:cTn id="32" fill="hold">
                      <p:stCondLst>
                        <p:cond delay="indefinite"/>
                      </p:stCondLst>
                      <p:childTnLst>
                        <p:par>
                          <p:cTn id="33" fill="hold">
                            <p:stCondLst>
                              <p:cond delay="0"/>
                            </p:stCondLst>
                            <p:childTnLst>
                              <p:par>
                                <p:cTn id="34" presetID="9" presetClass="entr" presetSubtype="0" fill="hold" nodeType="clickEffect">
                                  <p:stCondLst>
                                    <p:cond delay="0"/>
                                  </p:stCondLst>
                                  <p:childTnLst>
                                    <p:set>
                                      <p:cBhvr>
                                        <p:cTn id="35" dur="1" fill="hold">
                                          <p:stCondLst>
                                            <p:cond delay="0"/>
                                          </p:stCondLst>
                                        </p:cTn>
                                        <p:tgtEl>
                                          <p:spTgt spid="5"/>
                                        </p:tgtEl>
                                        <p:attrNameLst>
                                          <p:attrName>style.visibility</p:attrName>
                                        </p:attrNameLst>
                                      </p:cBhvr>
                                      <p:to>
                                        <p:strVal val="visible"/>
                                      </p:to>
                                    </p:set>
                                    <p:animEffect transition="in" filter="dissolve">
                                      <p:cBhvr>
                                        <p:cTn id="3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535277" y="2088423"/>
            <a:ext cx="3121446" cy="3740969"/>
          </a:xfrm>
          <a:prstGeom prst="rect">
            <a:avLst/>
          </a:prstGeom>
          <a:effectLst>
            <a:outerShdw blurRad="50800" dist="63500" dir="2700000" sx="99000" sy="99000" algn="tl" rotWithShape="0">
              <a:prstClr val="black">
                <a:alpha val="30000"/>
              </a:prstClr>
            </a:outerShdw>
          </a:effectLst>
        </p:spPr>
      </p:pic>
      <p:sp>
        <p:nvSpPr>
          <p:cNvPr id="6" name="Rectangle 38"/>
          <p:cNvSpPr/>
          <p:nvPr/>
        </p:nvSpPr>
        <p:spPr>
          <a:xfrm>
            <a:off x="4200940" y="3506623"/>
            <a:ext cx="3790122" cy="89655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latin typeface="Century Gothic" panose="020B0502020202020204" pitchFamily="34" charset="0"/>
              <a:cs typeface="+mn-ea"/>
              <a:sym typeface="Century Gothic" panose="020B0502020202020204" pitchFamily="34" charset="0"/>
            </a:endParaRPr>
          </a:p>
        </p:txBody>
      </p:sp>
      <p:sp>
        <p:nvSpPr>
          <p:cNvPr id="34" name="Rectangle 3"/>
          <p:cNvSpPr txBox="1">
            <a:spLocks noChangeArrowheads="1"/>
          </p:cNvSpPr>
          <p:nvPr/>
        </p:nvSpPr>
        <p:spPr bwMode="auto">
          <a:xfrm>
            <a:off x="4294102" y="3646994"/>
            <a:ext cx="3631094" cy="648512"/>
          </a:xfrm>
          <a:prstGeom prst="rect">
            <a:avLst/>
          </a:prstGeom>
          <a:noFill/>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anose="020B0604030504040204" pitchFamily="34" charset="0"/>
                <a:ea typeface="Tahoma" panose="020B0604030504040204" pitchFamily="34" charset="0"/>
                <a:cs typeface="Tahoma" panose="020B0604030504040204" pitchFamily="34" charset="0"/>
              </a:defRPr>
            </a:lvl1pPr>
          </a:lstStyle>
          <a:p>
            <a:pPr latinLnBrk="0"/>
            <a:r>
              <a:rPr lang="zh-CN" altLang="en-US" sz="3600" dirty="0" smtClean="0">
                <a:solidFill>
                  <a:schemeClr val="tx1"/>
                </a:solidFill>
                <a:effectLst/>
                <a:latin typeface="Century Gothic" panose="020B0502020202020204" pitchFamily="34" charset="0"/>
                <a:ea typeface="微软雅黑" panose="020B0503020204020204" pitchFamily="34" charset="-122"/>
                <a:cs typeface="+mn-ea"/>
                <a:sym typeface="Century Gothic" panose="020B0502020202020204" pitchFamily="34" charset="0"/>
              </a:rPr>
              <a:t>重要性和意义</a:t>
            </a:r>
            <a:endParaRPr lang="en-US" altLang="ko-KR" sz="3600" dirty="0">
              <a:solidFill>
                <a:schemeClr val="tx1"/>
              </a:solidFill>
              <a:effectLst/>
              <a:latin typeface="Century Gothic" panose="020B0502020202020204" pitchFamily="34" charset="0"/>
              <a:ea typeface="微软雅黑" panose="020B0503020204020204" pitchFamily="34" charset="-122"/>
              <a:cs typeface="+mn-ea"/>
              <a:sym typeface="Century Gothic" panose="020B0502020202020204" pitchFamily="34" charset="0"/>
            </a:endParaRPr>
          </a:p>
        </p:txBody>
      </p:sp>
      <p:grpSp>
        <p:nvGrpSpPr>
          <p:cNvPr id="2" name="Group 27"/>
          <p:cNvGrpSpPr/>
          <p:nvPr/>
        </p:nvGrpSpPr>
        <p:grpSpPr>
          <a:xfrm>
            <a:off x="163773" y="1262724"/>
            <a:ext cx="4959312" cy="1608198"/>
            <a:chOff x="1422073" y="1494657"/>
            <a:chExt cx="3294652" cy="1469774"/>
          </a:xfrm>
        </p:grpSpPr>
        <p:sp>
          <p:nvSpPr>
            <p:cNvPr id="38" name="Rectangle 3"/>
            <p:cNvSpPr txBox="1">
              <a:spLocks noChangeArrowheads="1"/>
            </p:cNvSpPr>
            <p:nvPr/>
          </p:nvSpPr>
          <p:spPr bwMode="auto">
            <a:xfrm>
              <a:off x="1491167" y="1494657"/>
              <a:ext cx="3225558" cy="1038118"/>
            </a:xfrm>
            <a:prstGeom prst="rect">
              <a:avLst/>
            </a:prstGeom>
            <a:noFill/>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anose="020B0604030504040204" pitchFamily="34" charset="0"/>
                  <a:ea typeface="Tahoma" panose="020B0604030504040204" pitchFamily="34" charset="0"/>
                  <a:cs typeface="Tahoma" panose="020B0604030504040204" pitchFamily="34" charset="0"/>
                </a:defRPr>
              </a:lvl1pPr>
            </a:lstStyle>
            <a:p>
              <a:pPr algn="l" latinLnBrk="0">
                <a:lnSpc>
                  <a:spcPct val="150000"/>
                </a:lnSpc>
              </a:pPr>
              <a:r>
                <a:rPr lang="zh-CN" altLang="en-US" sz="2400" dirty="0" smtClean="0">
                  <a:solidFill>
                    <a:schemeClr val="tx1"/>
                  </a:solidFill>
                  <a:effectLst/>
                  <a:sym typeface="Century Gothic" panose="020B0502020202020204" pitchFamily="34" charset="0"/>
                </a:rPr>
                <a:t>地基基础信息很难全面掌握，容易造成误差或者错误</a:t>
              </a:r>
              <a:r>
                <a:rPr lang="zh-CN" altLang="en-US" sz="2400" b="0" dirty="0" smtClean="0">
                  <a:solidFill>
                    <a:schemeClr val="tx1"/>
                  </a:solidFill>
                  <a:effectLst/>
                  <a:sym typeface="Century Gothic" panose="020B0502020202020204" pitchFamily="34" charset="0"/>
                </a:rPr>
                <a:t>。</a:t>
              </a:r>
              <a:endParaRPr lang="en-US" altLang="ko-KR" sz="2400" b="0" dirty="0">
                <a:solidFill>
                  <a:schemeClr val="tx1"/>
                </a:solidFill>
                <a:effectLst/>
                <a:sym typeface="Century Gothic" panose="020B0502020202020204" pitchFamily="34" charset="0"/>
              </a:endParaRPr>
            </a:p>
          </p:txBody>
        </p:sp>
        <p:grpSp>
          <p:nvGrpSpPr>
            <p:cNvPr id="3" name="Group 26"/>
            <p:cNvGrpSpPr/>
            <p:nvPr/>
          </p:nvGrpSpPr>
          <p:grpSpPr>
            <a:xfrm>
              <a:off x="1422073" y="2618715"/>
              <a:ext cx="3179451" cy="345716"/>
              <a:chOff x="525780" y="3207190"/>
              <a:chExt cx="3179451" cy="345716"/>
            </a:xfrm>
          </p:grpSpPr>
          <p:cxnSp>
            <p:nvCxnSpPr>
              <p:cNvPr id="40" name="Straight Connector 23"/>
              <p:cNvCxnSpPr/>
              <p:nvPr/>
            </p:nvCxnSpPr>
            <p:spPr>
              <a:xfrm>
                <a:off x="525780" y="3207190"/>
                <a:ext cx="2834640" cy="0"/>
              </a:xfrm>
              <a:prstGeom prst="line">
                <a:avLst/>
              </a:prstGeom>
              <a:ln w="15875">
                <a:solidFill>
                  <a:srgbClr val="C00000"/>
                </a:solidFill>
                <a:headEnd type="oval"/>
              </a:ln>
            </p:spPr>
            <p:style>
              <a:lnRef idx="1">
                <a:schemeClr val="accent1"/>
              </a:lnRef>
              <a:fillRef idx="0">
                <a:schemeClr val="accent1"/>
              </a:fillRef>
              <a:effectRef idx="0">
                <a:schemeClr val="accent1"/>
              </a:effectRef>
              <a:fontRef idx="minor">
                <a:schemeClr val="tx1"/>
              </a:fontRef>
            </p:style>
          </p:cxnSp>
          <p:cxnSp>
            <p:nvCxnSpPr>
              <p:cNvPr id="41" name="Straight Connector 25"/>
              <p:cNvCxnSpPr/>
              <p:nvPr/>
            </p:nvCxnSpPr>
            <p:spPr>
              <a:xfrm>
                <a:off x="3359515" y="3207190"/>
                <a:ext cx="345716" cy="345716"/>
              </a:xfrm>
              <a:prstGeom prst="line">
                <a:avLst/>
              </a:prstGeom>
              <a:ln w="15875">
                <a:solidFill>
                  <a:srgbClr val="C00000"/>
                </a:solidFill>
              </a:ln>
            </p:spPr>
            <p:style>
              <a:lnRef idx="1">
                <a:schemeClr val="accent1"/>
              </a:lnRef>
              <a:fillRef idx="0">
                <a:schemeClr val="accent1"/>
              </a:fillRef>
              <a:effectRef idx="0">
                <a:schemeClr val="accent1"/>
              </a:effectRef>
              <a:fontRef idx="minor">
                <a:schemeClr val="tx1"/>
              </a:fontRef>
            </p:style>
          </p:cxnSp>
        </p:grpSp>
      </p:grpSp>
      <p:grpSp>
        <p:nvGrpSpPr>
          <p:cNvPr id="4" name="Group 28"/>
          <p:cNvGrpSpPr/>
          <p:nvPr/>
        </p:nvGrpSpPr>
        <p:grpSpPr>
          <a:xfrm flipH="1">
            <a:off x="7378855" y="1543892"/>
            <a:ext cx="4404981" cy="1578148"/>
            <a:chOff x="1294106" y="1851456"/>
            <a:chExt cx="3421896" cy="1442311"/>
          </a:xfrm>
        </p:grpSpPr>
        <p:sp>
          <p:nvSpPr>
            <p:cNvPr id="44" name="Rectangle 3"/>
            <p:cNvSpPr txBox="1">
              <a:spLocks noChangeArrowheads="1"/>
            </p:cNvSpPr>
            <p:nvPr/>
          </p:nvSpPr>
          <p:spPr bwMode="auto">
            <a:xfrm>
              <a:off x="1294106" y="1851456"/>
              <a:ext cx="3106360" cy="1038823"/>
            </a:xfrm>
            <a:prstGeom prst="rect">
              <a:avLst/>
            </a:prstGeom>
            <a:noFill/>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anose="020B0604030504040204" pitchFamily="34" charset="0"/>
                  <a:ea typeface="Tahoma" panose="020B0604030504040204" pitchFamily="34" charset="0"/>
                  <a:cs typeface="Tahoma" panose="020B0604030504040204" pitchFamily="34" charset="0"/>
                </a:defRPr>
              </a:lvl1pPr>
            </a:lstStyle>
            <a:p>
              <a:pPr algn="l">
                <a:lnSpc>
                  <a:spcPct val="150000"/>
                </a:lnSpc>
              </a:pPr>
              <a:r>
                <a:rPr lang="zh-CN" altLang="en-US" sz="2400" dirty="0" smtClean="0">
                  <a:solidFill>
                    <a:schemeClr val="tx1"/>
                  </a:solidFill>
                  <a:effectLst/>
                  <a:sym typeface="Century Gothic" panose="020B0502020202020204" pitchFamily="34" charset="0"/>
                </a:rPr>
                <a:t>比较隐蔽</a:t>
              </a:r>
              <a:r>
                <a:rPr lang="zh-CN" altLang="en-US" sz="2400" dirty="0" smtClean="0">
                  <a:solidFill>
                    <a:schemeClr val="tx1"/>
                  </a:solidFill>
                  <a:effectLst/>
                  <a:latin typeface="Century Gothic" panose="020B0502020202020204" pitchFamily="34" charset="0"/>
                  <a:ea typeface="微软雅黑" panose="020B0503020204020204" pitchFamily="34" charset="-122"/>
                  <a:cs typeface="+mn-ea"/>
                  <a:sym typeface="Century Gothic" panose="020B0502020202020204" pitchFamily="34" charset="0"/>
                </a:rPr>
                <a:t>，</a:t>
              </a:r>
              <a:r>
                <a:rPr lang="zh-CN" altLang="en-US" sz="2400" dirty="0" smtClean="0">
                  <a:solidFill>
                    <a:schemeClr val="tx1"/>
                  </a:solidFill>
                  <a:effectLst/>
                </a:rPr>
                <a:t>发生事故难以补救，甚至造成灾难性的后果</a:t>
              </a:r>
              <a:r>
                <a:rPr lang="zh-CN" altLang="en-US" sz="2400" dirty="0" smtClean="0">
                  <a:solidFill>
                    <a:schemeClr val="tx1"/>
                  </a:solidFill>
                  <a:effectLst/>
                  <a:latin typeface="Century Gothic" panose="020B0502020202020204" pitchFamily="34" charset="0"/>
                  <a:ea typeface="微软雅黑" panose="020B0503020204020204" pitchFamily="34" charset="-122"/>
                  <a:cs typeface="+mn-ea"/>
                  <a:sym typeface="Century Gothic" panose="020B0502020202020204" pitchFamily="34" charset="0"/>
                </a:rPr>
                <a:t>。</a:t>
              </a:r>
              <a:endParaRPr lang="en-US" altLang="ko-KR" sz="2400" dirty="0">
                <a:solidFill>
                  <a:schemeClr val="tx1"/>
                </a:solidFill>
                <a:effectLst/>
                <a:latin typeface="Century Gothic" panose="020B0502020202020204" pitchFamily="34" charset="0"/>
                <a:ea typeface="微软雅黑" panose="020B0503020204020204" pitchFamily="34" charset="-122"/>
                <a:cs typeface="+mn-ea"/>
                <a:sym typeface="Century Gothic" panose="020B0502020202020204" pitchFamily="34" charset="0"/>
              </a:endParaRPr>
            </a:p>
          </p:txBody>
        </p:sp>
        <p:grpSp>
          <p:nvGrpSpPr>
            <p:cNvPr id="7" name="Group 31"/>
            <p:cNvGrpSpPr/>
            <p:nvPr/>
          </p:nvGrpSpPr>
          <p:grpSpPr>
            <a:xfrm>
              <a:off x="1565826" y="2948051"/>
              <a:ext cx="3150176" cy="345716"/>
              <a:chOff x="669533" y="3536526"/>
              <a:chExt cx="3150176" cy="345716"/>
            </a:xfrm>
          </p:grpSpPr>
          <p:cxnSp>
            <p:nvCxnSpPr>
              <p:cNvPr id="46" name="Straight Connector 32"/>
              <p:cNvCxnSpPr/>
              <p:nvPr/>
            </p:nvCxnSpPr>
            <p:spPr>
              <a:xfrm>
                <a:off x="669533" y="3552906"/>
                <a:ext cx="2834640" cy="0"/>
              </a:xfrm>
              <a:prstGeom prst="line">
                <a:avLst/>
              </a:prstGeom>
              <a:ln w="15875">
                <a:solidFill>
                  <a:srgbClr val="C00000"/>
                </a:solidFill>
                <a:headEnd type="oval"/>
              </a:ln>
            </p:spPr>
            <p:style>
              <a:lnRef idx="1">
                <a:schemeClr val="accent1"/>
              </a:lnRef>
              <a:fillRef idx="0">
                <a:schemeClr val="accent1"/>
              </a:fillRef>
              <a:effectRef idx="0">
                <a:schemeClr val="accent1"/>
              </a:effectRef>
              <a:fontRef idx="minor">
                <a:schemeClr val="tx1"/>
              </a:fontRef>
            </p:style>
          </p:cxnSp>
          <p:cxnSp>
            <p:nvCxnSpPr>
              <p:cNvPr id="47" name="Straight Connector 33"/>
              <p:cNvCxnSpPr/>
              <p:nvPr/>
            </p:nvCxnSpPr>
            <p:spPr>
              <a:xfrm>
                <a:off x="3473993" y="3536526"/>
                <a:ext cx="345716" cy="345716"/>
              </a:xfrm>
              <a:prstGeom prst="line">
                <a:avLst/>
              </a:prstGeom>
              <a:ln w="15875">
                <a:solidFill>
                  <a:srgbClr val="C00000"/>
                </a:solidFill>
              </a:ln>
            </p:spPr>
            <p:style>
              <a:lnRef idx="1">
                <a:schemeClr val="accent1"/>
              </a:lnRef>
              <a:fillRef idx="0">
                <a:schemeClr val="accent1"/>
              </a:fillRef>
              <a:effectRef idx="0">
                <a:schemeClr val="accent1"/>
              </a:effectRef>
              <a:fontRef idx="minor">
                <a:schemeClr val="tx1"/>
              </a:fontRef>
            </p:style>
          </p:cxnSp>
        </p:grpSp>
      </p:grpSp>
      <p:grpSp>
        <p:nvGrpSpPr>
          <p:cNvPr id="8" name="Group 9"/>
          <p:cNvGrpSpPr/>
          <p:nvPr/>
        </p:nvGrpSpPr>
        <p:grpSpPr>
          <a:xfrm>
            <a:off x="204716" y="4655364"/>
            <a:ext cx="4981433" cy="1625622"/>
            <a:chOff x="1085918" y="5105742"/>
            <a:chExt cx="3517441" cy="1625622"/>
          </a:xfrm>
        </p:grpSpPr>
        <p:sp>
          <p:nvSpPr>
            <p:cNvPr id="50" name="Rectangle 3"/>
            <p:cNvSpPr txBox="1">
              <a:spLocks noChangeArrowheads="1"/>
            </p:cNvSpPr>
            <p:nvPr/>
          </p:nvSpPr>
          <p:spPr bwMode="auto">
            <a:xfrm>
              <a:off x="1085918" y="5594705"/>
              <a:ext cx="3517441" cy="1136659"/>
            </a:xfrm>
            <a:prstGeom prst="rect">
              <a:avLst/>
            </a:prstGeom>
            <a:noFill/>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anose="020B0604030504040204" pitchFamily="34" charset="0"/>
                  <a:ea typeface="Tahoma" panose="020B0604030504040204" pitchFamily="34" charset="0"/>
                  <a:cs typeface="Tahoma" panose="020B0604030504040204" pitchFamily="34" charset="0"/>
                </a:defRPr>
              </a:lvl1pPr>
            </a:lstStyle>
            <a:p>
              <a:pPr algn="l">
                <a:lnSpc>
                  <a:spcPct val="150000"/>
                </a:lnSpc>
              </a:pPr>
              <a:r>
                <a:rPr lang="zh-CN" altLang="en-US" sz="2400" dirty="0" smtClean="0">
                  <a:solidFill>
                    <a:schemeClr val="tx1"/>
                  </a:solidFill>
                  <a:effectLst/>
                </a:rPr>
                <a:t>基础工程的质量问题，涉及人员和财产安全，会带来恶劣的社会影响</a:t>
              </a:r>
              <a:endParaRPr lang="en-US" altLang="ko-KR" sz="2400" dirty="0">
                <a:solidFill>
                  <a:schemeClr val="tx1"/>
                </a:solidFill>
                <a:effectLst/>
                <a:latin typeface="Century Gothic" panose="020B0502020202020204" pitchFamily="34" charset="0"/>
                <a:ea typeface="微软雅黑" panose="020B0503020204020204" pitchFamily="34" charset="-122"/>
                <a:cs typeface="+mn-ea"/>
                <a:sym typeface="Century Gothic" panose="020B0502020202020204" pitchFamily="34" charset="0"/>
              </a:endParaRPr>
            </a:p>
          </p:txBody>
        </p:sp>
        <p:grpSp>
          <p:nvGrpSpPr>
            <p:cNvPr id="9" name="Group 38"/>
            <p:cNvGrpSpPr/>
            <p:nvPr/>
          </p:nvGrpSpPr>
          <p:grpSpPr>
            <a:xfrm flipV="1">
              <a:off x="1124465" y="5105742"/>
              <a:ext cx="3478894" cy="378276"/>
              <a:chOff x="525780" y="3207190"/>
              <a:chExt cx="3179451" cy="345716"/>
            </a:xfrm>
          </p:grpSpPr>
          <p:cxnSp>
            <p:nvCxnSpPr>
              <p:cNvPr id="52" name="Straight Connector 39"/>
              <p:cNvCxnSpPr/>
              <p:nvPr/>
            </p:nvCxnSpPr>
            <p:spPr>
              <a:xfrm>
                <a:off x="525780" y="3207190"/>
                <a:ext cx="2834640" cy="0"/>
              </a:xfrm>
              <a:prstGeom prst="line">
                <a:avLst/>
              </a:prstGeom>
              <a:ln w="15875">
                <a:solidFill>
                  <a:srgbClr val="C00000"/>
                </a:solidFill>
                <a:headEnd type="oval"/>
              </a:ln>
            </p:spPr>
            <p:style>
              <a:lnRef idx="1">
                <a:schemeClr val="accent1"/>
              </a:lnRef>
              <a:fillRef idx="0">
                <a:schemeClr val="accent1"/>
              </a:fillRef>
              <a:effectRef idx="0">
                <a:schemeClr val="accent1"/>
              </a:effectRef>
              <a:fontRef idx="minor">
                <a:schemeClr val="tx1"/>
              </a:fontRef>
            </p:style>
          </p:cxnSp>
          <p:cxnSp>
            <p:nvCxnSpPr>
              <p:cNvPr id="53" name="Straight Connector 40"/>
              <p:cNvCxnSpPr/>
              <p:nvPr/>
            </p:nvCxnSpPr>
            <p:spPr>
              <a:xfrm>
                <a:off x="3359515" y="3207190"/>
                <a:ext cx="345716" cy="345716"/>
              </a:xfrm>
              <a:prstGeom prst="line">
                <a:avLst/>
              </a:prstGeom>
              <a:ln w="15875">
                <a:solidFill>
                  <a:srgbClr val="C00000"/>
                </a:solidFill>
              </a:ln>
            </p:spPr>
            <p:style>
              <a:lnRef idx="1">
                <a:schemeClr val="accent1"/>
              </a:lnRef>
              <a:fillRef idx="0">
                <a:schemeClr val="accent1"/>
              </a:fillRef>
              <a:effectRef idx="0">
                <a:schemeClr val="accent1"/>
              </a:effectRef>
              <a:fontRef idx="minor">
                <a:schemeClr val="tx1"/>
              </a:fontRef>
            </p:style>
          </p:cxnSp>
        </p:grpSp>
      </p:grpSp>
      <p:grpSp>
        <p:nvGrpSpPr>
          <p:cNvPr id="10" name="Group 8"/>
          <p:cNvGrpSpPr/>
          <p:nvPr/>
        </p:nvGrpSpPr>
        <p:grpSpPr>
          <a:xfrm>
            <a:off x="6537277" y="4996558"/>
            <a:ext cx="5418160" cy="1426259"/>
            <a:chOff x="7075158" y="5105742"/>
            <a:chExt cx="4880280" cy="1426259"/>
          </a:xfrm>
        </p:grpSpPr>
        <p:sp>
          <p:nvSpPr>
            <p:cNvPr id="56" name="Rectangle 3"/>
            <p:cNvSpPr txBox="1">
              <a:spLocks noChangeArrowheads="1"/>
            </p:cNvSpPr>
            <p:nvPr/>
          </p:nvSpPr>
          <p:spPr bwMode="auto">
            <a:xfrm flipH="1">
              <a:off x="7075158" y="5395342"/>
              <a:ext cx="4880280" cy="1136659"/>
            </a:xfrm>
            <a:prstGeom prst="rect">
              <a:avLst/>
            </a:prstGeom>
            <a:noFill/>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anose="020B0604030504040204" pitchFamily="34" charset="0"/>
                  <a:ea typeface="Tahoma" panose="020B0604030504040204" pitchFamily="34" charset="0"/>
                  <a:cs typeface="Tahoma" panose="020B0604030504040204" pitchFamily="34" charset="0"/>
                </a:defRPr>
              </a:lvl1pPr>
            </a:lstStyle>
            <a:p>
              <a:pPr>
                <a:lnSpc>
                  <a:spcPct val="150000"/>
                </a:lnSpc>
              </a:pPr>
              <a:r>
                <a:rPr lang="zh-CN" altLang="en-US" sz="2400" dirty="0" smtClean="0">
                  <a:solidFill>
                    <a:schemeClr val="tx1"/>
                  </a:solidFill>
                  <a:effectLst/>
                </a:rPr>
                <a:t>地基与基础工程的造价和工期在整个工程中所占比例很大，</a:t>
              </a:r>
              <a:endParaRPr lang="en-US" altLang="ko-KR" sz="2400" dirty="0">
                <a:solidFill>
                  <a:schemeClr val="tx1"/>
                </a:solidFill>
                <a:effectLst/>
                <a:latin typeface="Century Gothic" panose="020B0502020202020204" pitchFamily="34" charset="0"/>
                <a:ea typeface="微软雅黑" panose="020B0503020204020204" pitchFamily="34" charset="-122"/>
                <a:cs typeface="+mn-ea"/>
                <a:sym typeface="Century Gothic" panose="020B0502020202020204" pitchFamily="34" charset="0"/>
              </a:endParaRPr>
            </a:p>
          </p:txBody>
        </p:sp>
        <p:grpSp>
          <p:nvGrpSpPr>
            <p:cNvPr id="11" name="Group 44"/>
            <p:cNvGrpSpPr/>
            <p:nvPr/>
          </p:nvGrpSpPr>
          <p:grpSpPr>
            <a:xfrm flipH="1" flipV="1">
              <a:off x="7588641" y="5105742"/>
              <a:ext cx="3478894" cy="378276"/>
              <a:chOff x="525780" y="3207190"/>
              <a:chExt cx="3179451" cy="345716"/>
            </a:xfrm>
          </p:grpSpPr>
          <p:cxnSp>
            <p:nvCxnSpPr>
              <p:cNvPr id="58" name="Straight Connector 45"/>
              <p:cNvCxnSpPr/>
              <p:nvPr/>
            </p:nvCxnSpPr>
            <p:spPr>
              <a:xfrm>
                <a:off x="525780" y="3207190"/>
                <a:ext cx="2834640" cy="0"/>
              </a:xfrm>
              <a:prstGeom prst="line">
                <a:avLst/>
              </a:prstGeom>
              <a:ln w="15875">
                <a:solidFill>
                  <a:srgbClr val="C00000"/>
                </a:solidFill>
                <a:headEnd type="oval"/>
              </a:ln>
            </p:spPr>
            <p:style>
              <a:lnRef idx="1">
                <a:schemeClr val="accent1"/>
              </a:lnRef>
              <a:fillRef idx="0">
                <a:schemeClr val="accent1"/>
              </a:fillRef>
              <a:effectRef idx="0">
                <a:schemeClr val="accent1"/>
              </a:effectRef>
              <a:fontRef idx="minor">
                <a:schemeClr val="tx1"/>
              </a:fontRef>
            </p:style>
          </p:cxnSp>
          <p:cxnSp>
            <p:nvCxnSpPr>
              <p:cNvPr id="59" name="Straight Connector 46"/>
              <p:cNvCxnSpPr/>
              <p:nvPr/>
            </p:nvCxnSpPr>
            <p:spPr>
              <a:xfrm>
                <a:off x="3359515" y="3207190"/>
                <a:ext cx="345716" cy="345716"/>
              </a:xfrm>
              <a:prstGeom prst="line">
                <a:avLst/>
              </a:prstGeom>
              <a:ln w="15875">
                <a:solidFill>
                  <a:srgbClr val="C00000"/>
                </a:solidFill>
              </a:ln>
            </p:spPr>
            <p:style>
              <a:lnRef idx="1">
                <a:schemeClr val="accent1"/>
              </a:lnRef>
              <a:fillRef idx="0">
                <a:schemeClr val="accent1"/>
              </a:fillRef>
              <a:effectRef idx="0">
                <a:schemeClr val="accent1"/>
              </a:effectRef>
              <a:fontRef idx="minor">
                <a:schemeClr val="tx1"/>
              </a:fontRef>
            </p:style>
          </p:cxnSp>
        </p:grpSp>
      </p:grpSp>
      <p:grpSp>
        <p:nvGrpSpPr>
          <p:cNvPr id="12" name="组合 31"/>
          <p:cNvGrpSpPr/>
          <p:nvPr/>
        </p:nvGrpSpPr>
        <p:grpSpPr>
          <a:xfrm>
            <a:off x="432179" y="434454"/>
            <a:ext cx="11327642" cy="725606"/>
            <a:chOff x="464024" y="434454"/>
            <a:chExt cx="11327642" cy="725606"/>
          </a:xfrm>
        </p:grpSpPr>
        <p:cxnSp>
          <p:nvCxnSpPr>
            <p:cNvPr id="35" name="直接连接符 34"/>
            <p:cNvCxnSpPr/>
            <p:nvPr/>
          </p:nvCxnSpPr>
          <p:spPr>
            <a:xfrm>
              <a:off x="1405719" y="1112728"/>
              <a:ext cx="10385947"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nvGrpSpPr>
            <p:cNvPr id="13" name="组合 59"/>
            <p:cNvGrpSpPr/>
            <p:nvPr/>
          </p:nvGrpSpPr>
          <p:grpSpPr>
            <a:xfrm>
              <a:off x="464024" y="434454"/>
              <a:ext cx="725606" cy="725606"/>
              <a:chOff x="286603" y="417644"/>
              <a:chExt cx="725606" cy="725606"/>
            </a:xfrm>
          </p:grpSpPr>
          <p:sp>
            <p:nvSpPr>
              <p:cNvPr id="62" name="矩形 61"/>
              <p:cNvSpPr/>
              <p:nvPr/>
            </p:nvSpPr>
            <p:spPr>
              <a:xfrm>
                <a:off x="286603" y="417644"/>
                <a:ext cx="573206" cy="57320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63" name="矩形 62"/>
              <p:cNvSpPr/>
              <p:nvPr/>
            </p:nvSpPr>
            <p:spPr>
              <a:xfrm>
                <a:off x="439003" y="570044"/>
                <a:ext cx="573206" cy="573206"/>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dirty="0">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61" name="矩形 60"/>
            <p:cNvSpPr/>
            <p:nvPr/>
          </p:nvSpPr>
          <p:spPr>
            <a:xfrm>
              <a:off x="1457114" y="481786"/>
              <a:ext cx="5724644" cy="646331"/>
            </a:xfrm>
            <a:prstGeom prst="rect">
              <a:avLst/>
            </a:prstGeom>
          </p:spPr>
          <p:txBody>
            <a:bodyPr wrap="none">
              <a:spAutoFit/>
            </a:bodyPr>
            <a:lstStyle/>
            <a:p>
              <a:pPr>
                <a:spcAft>
                  <a:spcPts val="0"/>
                </a:spcAft>
                <a:tabLst>
                  <a:tab pos="2222500" algn="l"/>
                  <a:tab pos="2752725" algn="l"/>
                </a:tabLst>
              </a:pPr>
              <a:r>
                <a:rPr lang="zh-CN" altLang="en-US" sz="3600" dirty="0" smtClean="0"/>
                <a:t>三、地基与基础的重要性</a:t>
              </a:r>
              <a:r>
                <a:rPr lang="en-US" altLang="zh-CN" sz="3500" kern="100" dirty="0">
                  <a:solidFill>
                    <a:srgbClr val="C00000"/>
                  </a:solidFill>
                  <a:latin typeface="Century Gothic" panose="020B0502020202020204" pitchFamily="34" charset="0"/>
                  <a:ea typeface="微软雅黑" panose="020B0503020204020204" pitchFamily="34" charset="-122"/>
                  <a:sym typeface="Century Gothic" panose="020B0502020202020204" pitchFamily="34" charset="0"/>
                </a:rPr>
                <a:t>	</a:t>
              </a:r>
              <a:endParaRPr lang="en-US" altLang="zh-CN" sz="3500" kern="100" dirty="0">
                <a:solidFill>
                  <a:srgbClr val="C00000"/>
                </a:solidFill>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64" name="矩形 63"/>
          <p:cNvSpPr/>
          <p:nvPr/>
        </p:nvSpPr>
        <p:spPr>
          <a:xfrm>
            <a:off x="0" y="6714699"/>
            <a:ext cx="12192000" cy="14330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9" presetClass="entr" presetSubtype="0" fill="hold" grpId="0" nodeType="clickEffect">
                                  <p:stCondLst>
                                    <p:cond delay="0"/>
                                  </p:stCondLst>
                                  <p:childTnLst>
                                    <p:set>
                                      <p:cBhvr>
                                        <p:cTn id="13" dur="1" fill="hold">
                                          <p:stCondLst>
                                            <p:cond delay="0"/>
                                          </p:stCondLst>
                                        </p:cTn>
                                        <p:tgtEl>
                                          <p:spTgt spid="34"/>
                                        </p:tgtEl>
                                        <p:attrNameLst>
                                          <p:attrName>style.visibility</p:attrName>
                                        </p:attrNameLst>
                                      </p:cBhvr>
                                      <p:to>
                                        <p:strVal val="visible"/>
                                      </p:to>
                                    </p:set>
                                    <p:animEffect transition="in" filter="dissolve">
                                      <p:cBhvr>
                                        <p:cTn id="14" dur="500"/>
                                        <p:tgtEl>
                                          <p:spTgt spid="34"/>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nodeType="click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p:cTn id="19" dur="500" fill="hold"/>
                                        <p:tgtEl>
                                          <p:spTgt spid="2"/>
                                        </p:tgtEl>
                                        <p:attrNameLst>
                                          <p:attrName>ppt_w</p:attrName>
                                        </p:attrNameLst>
                                      </p:cBhvr>
                                      <p:tavLst>
                                        <p:tav tm="0">
                                          <p:val>
                                            <p:fltVal val="0"/>
                                          </p:val>
                                        </p:tav>
                                        <p:tav tm="100000">
                                          <p:val>
                                            <p:strVal val="#ppt_w"/>
                                          </p:val>
                                        </p:tav>
                                      </p:tavLst>
                                    </p:anim>
                                    <p:anim calcmode="lin" valueType="num">
                                      <p:cBhvr>
                                        <p:cTn id="20" dur="500" fill="hold"/>
                                        <p:tgtEl>
                                          <p:spTgt spid="2"/>
                                        </p:tgtEl>
                                        <p:attrNameLst>
                                          <p:attrName>ppt_h</p:attrName>
                                        </p:attrNameLst>
                                      </p:cBhvr>
                                      <p:tavLst>
                                        <p:tav tm="0">
                                          <p:val>
                                            <p:fltVal val="0"/>
                                          </p:val>
                                        </p:tav>
                                        <p:tav tm="100000">
                                          <p:val>
                                            <p:strVal val="#ppt_h"/>
                                          </p:val>
                                        </p:tav>
                                      </p:tavLst>
                                    </p:anim>
                                    <p:animEffect transition="in" filter="fade">
                                      <p:cBhvr>
                                        <p:cTn id="21" dur="500"/>
                                        <p:tgtEl>
                                          <p:spTgt spid="2"/>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nodeType="clickEffect">
                                  <p:stCondLst>
                                    <p:cond delay="0"/>
                                  </p:stCondLst>
                                  <p:childTnLst>
                                    <p:set>
                                      <p:cBhvr>
                                        <p:cTn id="25" dur="1" fill="hold">
                                          <p:stCondLst>
                                            <p:cond delay="0"/>
                                          </p:stCondLst>
                                        </p:cTn>
                                        <p:tgtEl>
                                          <p:spTgt spid="4"/>
                                        </p:tgtEl>
                                        <p:attrNameLst>
                                          <p:attrName>style.visibility</p:attrName>
                                        </p:attrNameLst>
                                      </p:cBhvr>
                                      <p:to>
                                        <p:strVal val="visible"/>
                                      </p:to>
                                    </p:set>
                                    <p:anim calcmode="lin" valueType="num">
                                      <p:cBhvr>
                                        <p:cTn id="26" dur="500" fill="hold"/>
                                        <p:tgtEl>
                                          <p:spTgt spid="4"/>
                                        </p:tgtEl>
                                        <p:attrNameLst>
                                          <p:attrName>ppt_w</p:attrName>
                                        </p:attrNameLst>
                                      </p:cBhvr>
                                      <p:tavLst>
                                        <p:tav tm="0">
                                          <p:val>
                                            <p:fltVal val="0"/>
                                          </p:val>
                                        </p:tav>
                                        <p:tav tm="100000">
                                          <p:val>
                                            <p:strVal val="#ppt_w"/>
                                          </p:val>
                                        </p:tav>
                                      </p:tavLst>
                                    </p:anim>
                                    <p:anim calcmode="lin" valueType="num">
                                      <p:cBhvr>
                                        <p:cTn id="27" dur="500" fill="hold"/>
                                        <p:tgtEl>
                                          <p:spTgt spid="4"/>
                                        </p:tgtEl>
                                        <p:attrNameLst>
                                          <p:attrName>ppt_h</p:attrName>
                                        </p:attrNameLst>
                                      </p:cBhvr>
                                      <p:tavLst>
                                        <p:tav tm="0">
                                          <p:val>
                                            <p:fltVal val="0"/>
                                          </p:val>
                                        </p:tav>
                                        <p:tav tm="100000">
                                          <p:val>
                                            <p:strVal val="#ppt_h"/>
                                          </p:val>
                                        </p:tav>
                                      </p:tavLst>
                                    </p:anim>
                                    <p:animEffect transition="in" filter="fade">
                                      <p:cBhvr>
                                        <p:cTn id="28" dur="500"/>
                                        <p:tgtEl>
                                          <p:spTgt spid="4"/>
                                        </p:tgtEl>
                                      </p:cBhvr>
                                    </p:animEffect>
                                  </p:childTnLst>
                                </p:cTn>
                              </p:par>
                            </p:childTnLst>
                          </p:cTn>
                        </p:par>
                      </p:childTnLst>
                    </p:cTn>
                  </p:par>
                  <p:par>
                    <p:cTn id="29" fill="hold">
                      <p:stCondLst>
                        <p:cond delay="indefinite"/>
                      </p:stCondLst>
                      <p:childTnLst>
                        <p:par>
                          <p:cTn id="30" fill="hold">
                            <p:stCondLst>
                              <p:cond delay="0"/>
                            </p:stCondLst>
                            <p:childTnLst>
                              <p:par>
                                <p:cTn id="31" presetID="53" presetClass="entr" presetSubtype="16" fill="hold" nodeType="clickEffect">
                                  <p:stCondLst>
                                    <p:cond delay="0"/>
                                  </p:stCondLst>
                                  <p:childTnLst>
                                    <p:set>
                                      <p:cBhvr>
                                        <p:cTn id="32" dur="1" fill="hold">
                                          <p:stCondLst>
                                            <p:cond delay="0"/>
                                          </p:stCondLst>
                                        </p:cTn>
                                        <p:tgtEl>
                                          <p:spTgt spid="8"/>
                                        </p:tgtEl>
                                        <p:attrNameLst>
                                          <p:attrName>style.visibility</p:attrName>
                                        </p:attrNameLst>
                                      </p:cBhvr>
                                      <p:to>
                                        <p:strVal val="visible"/>
                                      </p:to>
                                    </p:set>
                                    <p:anim calcmode="lin" valueType="num">
                                      <p:cBhvr>
                                        <p:cTn id="33" dur="500" fill="hold"/>
                                        <p:tgtEl>
                                          <p:spTgt spid="8"/>
                                        </p:tgtEl>
                                        <p:attrNameLst>
                                          <p:attrName>ppt_w</p:attrName>
                                        </p:attrNameLst>
                                      </p:cBhvr>
                                      <p:tavLst>
                                        <p:tav tm="0">
                                          <p:val>
                                            <p:fltVal val="0"/>
                                          </p:val>
                                        </p:tav>
                                        <p:tav tm="100000">
                                          <p:val>
                                            <p:strVal val="#ppt_w"/>
                                          </p:val>
                                        </p:tav>
                                      </p:tavLst>
                                    </p:anim>
                                    <p:anim calcmode="lin" valueType="num">
                                      <p:cBhvr>
                                        <p:cTn id="34" dur="500" fill="hold"/>
                                        <p:tgtEl>
                                          <p:spTgt spid="8"/>
                                        </p:tgtEl>
                                        <p:attrNameLst>
                                          <p:attrName>ppt_h</p:attrName>
                                        </p:attrNameLst>
                                      </p:cBhvr>
                                      <p:tavLst>
                                        <p:tav tm="0">
                                          <p:val>
                                            <p:fltVal val="0"/>
                                          </p:val>
                                        </p:tav>
                                        <p:tav tm="100000">
                                          <p:val>
                                            <p:strVal val="#ppt_h"/>
                                          </p:val>
                                        </p:tav>
                                      </p:tavLst>
                                    </p:anim>
                                    <p:animEffect transition="in" filter="fade">
                                      <p:cBhvr>
                                        <p:cTn id="35" dur="500"/>
                                        <p:tgtEl>
                                          <p:spTgt spid="8"/>
                                        </p:tgtEl>
                                      </p:cBhvr>
                                    </p:animEffect>
                                  </p:childTnLst>
                                </p:cTn>
                              </p:par>
                            </p:childTnLst>
                          </p:cTn>
                        </p:par>
                      </p:childTnLst>
                    </p:cTn>
                  </p:par>
                  <p:par>
                    <p:cTn id="36" fill="hold">
                      <p:stCondLst>
                        <p:cond delay="indefinite"/>
                      </p:stCondLst>
                      <p:childTnLst>
                        <p:par>
                          <p:cTn id="37" fill="hold">
                            <p:stCondLst>
                              <p:cond delay="0"/>
                            </p:stCondLst>
                            <p:childTnLst>
                              <p:par>
                                <p:cTn id="38" presetID="53" presetClass="entr" presetSubtype="16" fill="hold" nodeType="clickEffect">
                                  <p:stCondLst>
                                    <p:cond delay="0"/>
                                  </p:stCondLst>
                                  <p:childTnLst>
                                    <p:set>
                                      <p:cBhvr>
                                        <p:cTn id="39" dur="1" fill="hold">
                                          <p:stCondLst>
                                            <p:cond delay="0"/>
                                          </p:stCondLst>
                                        </p:cTn>
                                        <p:tgtEl>
                                          <p:spTgt spid="10"/>
                                        </p:tgtEl>
                                        <p:attrNameLst>
                                          <p:attrName>style.visibility</p:attrName>
                                        </p:attrNameLst>
                                      </p:cBhvr>
                                      <p:to>
                                        <p:strVal val="visible"/>
                                      </p:to>
                                    </p:set>
                                    <p:anim calcmode="lin" valueType="num">
                                      <p:cBhvr>
                                        <p:cTn id="40" dur="500" fill="hold"/>
                                        <p:tgtEl>
                                          <p:spTgt spid="10"/>
                                        </p:tgtEl>
                                        <p:attrNameLst>
                                          <p:attrName>ppt_w</p:attrName>
                                        </p:attrNameLst>
                                      </p:cBhvr>
                                      <p:tavLst>
                                        <p:tav tm="0">
                                          <p:val>
                                            <p:fltVal val="0"/>
                                          </p:val>
                                        </p:tav>
                                        <p:tav tm="100000">
                                          <p:val>
                                            <p:strVal val="#ppt_w"/>
                                          </p:val>
                                        </p:tav>
                                      </p:tavLst>
                                    </p:anim>
                                    <p:anim calcmode="lin" valueType="num">
                                      <p:cBhvr>
                                        <p:cTn id="41" dur="500" fill="hold"/>
                                        <p:tgtEl>
                                          <p:spTgt spid="10"/>
                                        </p:tgtEl>
                                        <p:attrNameLst>
                                          <p:attrName>ppt_h</p:attrName>
                                        </p:attrNameLst>
                                      </p:cBhvr>
                                      <p:tavLst>
                                        <p:tav tm="0">
                                          <p:val>
                                            <p:fltVal val="0"/>
                                          </p:val>
                                        </p:tav>
                                        <p:tav tm="100000">
                                          <p:val>
                                            <p:strVal val="#ppt_h"/>
                                          </p:val>
                                        </p:tav>
                                      </p:tavLst>
                                    </p:anim>
                                    <p:animEffect transition="in" filter="fade">
                                      <p:cBhvr>
                                        <p:cTn id="4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椭圆 11"/>
          <p:cNvSpPr/>
          <p:nvPr/>
        </p:nvSpPr>
        <p:spPr>
          <a:xfrm>
            <a:off x="295702" y="415733"/>
            <a:ext cx="218364" cy="218364"/>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pic>
        <p:nvPicPr>
          <p:cNvPr id="2054" name="Picture 6" descr="http://imgs.focus.cn/upload/news/7300/b_72997762.jpg"/>
          <p:cNvPicPr>
            <a:picLocks noChangeAspect="1" noChangeArrowheads="1"/>
          </p:cNvPicPr>
          <p:nvPr/>
        </p:nvPicPr>
        <p:blipFill>
          <a:blip r:embed="rId1" cstate="print"/>
          <a:srcRect/>
          <a:stretch>
            <a:fillRect/>
          </a:stretch>
        </p:blipFill>
        <p:spPr bwMode="auto">
          <a:xfrm>
            <a:off x="640946" y="1530851"/>
            <a:ext cx="4558851" cy="4624288"/>
          </a:xfrm>
          <a:prstGeom prst="rect">
            <a:avLst/>
          </a:prstGeom>
          <a:noFill/>
        </p:spPr>
      </p:pic>
      <p:pic>
        <p:nvPicPr>
          <p:cNvPr id="2056" name="Picture 8" descr="https://ss3.bdstatic.com/70cFv8Sh_Q1YnxGkpoWK1HF6hhy/it/u=2488836135,1544944572&amp;fm=26&amp;gp=0.jpg">
            <a:hlinkClick r:id="rId2"/>
          </p:cNvPr>
          <p:cNvPicPr>
            <a:picLocks noChangeAspect="1" noChangeArrowheads="1"/>
          </p:cNvPicPr>
          <p:nvPr/>
        </p:nvPicPr>
        <p:blipFill>
          <a:blip r:embed="rId3" cstate="print"/>
          <a:srcRect/>
          <a:stretch>
            <a:fillRect/>
          </a:stretch>
        </p:blipFill>
        <p:spPr bwMode="auto">
          <a:xfrm>
            <a:off x="5586873" y="1583141"/>
            <a:ext cx="6031417" cy="4517408"/>
          </a:xfrm>
          <a:prstGeom prst="rect">
            <a:avLst/>
          </a:prstGeom>
          <a:noFill/>
        </p:spPr>
      </p:pic>
    </p:spTree>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3263705" y="2553130"/>
            <a:ext cx="8928295" cy="183110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5" name="矩形 4"/>
          <p:cNvSpPr/>
          <p:nvPr/>
        </p:nvSpPr>
        <p:spPr>
          <a:xfrm>
            <a:off x="3488788" y="2875002"/>
            <a:ext cx="7472132" cy="1107996"/>
          </a:xfrm>
          <a:prstGeom prst="rect">
            <a:avLst/>
          </a:prstGeom>
        </p:spPr>
        <p:txBody>
          <a:bodyPr wrap="square">
            <a:spAutoFit/>
          </a:bodyPr>
          <a:lstStyle/>
          <a:p>
            <a:r>
              <a:rPr lang="zh-CN" altLang="en-US" sz="6600" dirty="0" smtClean="0">
                <a:solidFill>
                  <a:schemeClr val="bg1"/>
                </a:solidFill>
              </a:rPr>
              <a:t>课程学习指南</a:t>
            </a:r>
            <a:endParaRPr lang="zh-CN" altLang="zh-CN" sz="6600" kern="100" dirty="0">
              <a:solidFill>
                <a:schemeClr val="bg1"/>
              </a:solidFill>
              <a:latin typeface="Century Gothic" panose="020B0502020202020204" pitchFamily="34" charset="0"/>
              <a:ea typeface="微软雅黑" panose="020B0503020204020204" pitchFamily="34" charset="-122"/>
              <a:sym typeface="Century Gothic" panose="020B0502020202020204" pitchFamily="34" charset="0"/>
            </a:endParaRPr>
          </a:p>
        </p:txBody>
      </p:sp>
      <p:grpSp>
        <p:nvGrpSpPr>
          <p:cNvPr id="2" name="组合 12"/>
          <p:cNvGrpSpPr/>
          <p:nvPr/>
        </p:nvGrpSpPr>
        <p:grpSpPr>
          <a:xfrm>
            <a:off x="295702" y="415733"/>
            <a:ext cx="1806053" cy="218364"/>
            <a:chOff x="286603" y="204717"/>
            <a:chExt cx="1806053" cy="218364"/>
          </a:xfrm>
        </p:grpSpPr>
        <p:sp>
          <p:nvSpPr>
            <p:cNvPr id="12" name="椭圆 11"/>
            <p:cNvSpPr/>
            <p:nvPr/>
          </p:nvSpPr>
          <p:spPr>
            <a:xfrm>
              <a:off x="286603" y="204717"/>
              <a:ext cx="218364" cy="218364"/>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16" name="椭圆 15"/>
            <p:cNvSpPr/>
            <p:nvPr/>
          </p:nvSpPr>
          <p:spPr>
            <a:xfrm>
              <a:off x="815833" y="204717"/>
              <a:ext cx="218364" cy="218364"/>
            </a:xfrm>
            <a:prstGeom prst="ellipse">
              <a:avLst/>
            </a:prstGeom>
            <a:solidFill>
              <a:srgbClr val="C0000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17" name="椭圆 16"/>
            <p:cNvSpPr/>
            <p:nvPr/>
          </p:nvSpPr>
          <p:spPr>
            <a:xfrm>
              <a:off x="1345063" y="204717"/>
              <a:ext cx="218364" cy="218364"/>
            </a:xfrm>
            <a:prstGeom prst="ellipse">
              <a:avLst/>
            </a:prstGeom>
            <a:solidFill>
              <a:srgbClr val="C0000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18" name="椭圆 17"/>
            <p:cNvSpPr/>
            <p:nvPr/>
          </p:nvSpPr>
          <p:spPr>
            <a:xfrm>
              <a:off x="1874292" y="204717"/>
              <a:ext cx="218364" cy="218364"/>
            </a:xfrm>
            <a:prstGeom prst="ellipse">
              <a:avLst/>
            </a:prstGeom>
            <a:solidFill>
              <a:srgbClr val="C00000">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28" name="文本框 27"/>
          <p:cNvSpPr txBox="1"/>
          <p:nvPr/>
        </p:nvSpPr>
        <p:spPr>
          <a:xfrm>
            <a:off x="282892" y="0"/>
            <a:ext cx="3026791" cy="6247864"/>
          </a:xfrm>
          <a:prstGeom prst="rect">
            <a:avLst/>
          </a:prstGeom>
          <a:noFill/>
        </p:spPr>
        <p:txBody>
          <a:bodyPr wrap="none" rtlCol="0">
            <a:spAutoFit/>
          </a:bodyPr>
          <a:lstStyle/>
          <a:p>
            <a:pPr algn="ctr"/>
            <a:r>
              <a:rPr lang="en-US" altLang="zh-CN" sz="40000" dirty="0" smtClean="0">
                <a:solidFill>
                  <a:srgbClr val="C00000"/>
                </a:solidFill>
                <a:latin typeface="Century Gothic" panose="020B0502020202020204" pitchFamily="34" charset="0"/>
                <a:ea typeface="微软雅黑" panose="020B0503020204020204" pitchFamily="34" charset="-122"/>
                <a:sym typeface="Century Gothic" panose="020B0502020202020204" pitchFamily="34" charset="0"/>
              </a:rPr>
              <a:t>2</a:t>
            </a:r>
            <a:endParaRPr lang="zh-CN" altLang="en-US" sz="40000" dirty="0">
              <a:solidFill>
                <a:srgbClr val="C00000"/>
              </a:solidFill>
              <a:latin typeface="Century Gothic" panose="020B0502020202020204" pitchFamily="34" charset="0"/>
              <a:ea typeface="微软雅黑" panose="020B0503020204020204" pitchFamily="34" charset="-122"/>
              <a:sym typeface="Century Gothic" panose="020B0502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right)">
                                      <p:cBhvr>
                                        <p:cTn id="11" dur="500"/>
                                        <p:tgtEl>
                                          <p:spTgt spid="11"/>
                                        </p:tgtEl>
                                      </p:cBhvr>
                                    </p:animEffect>
                                  </p:childTnLst>
                                </p:cTn>
                              </p:par>
                            </p:childTnLst>
                          </p:cTn>
                        </p:par>
                        <p:par>
                          <p:cTn id="12" fill="hold">
                            <p:stCondLst>
                              <p:cond delay="1000"/>
                            </p:stCondLst>
                            <p:childTnLst>
                              <p:par>
                                <p:cTn id="13" presetID="2" presetClass="entr" presetSubtype="8" fill="hold" grpId="0" nodeType="afterEffect">
                                  <p:stCondLst>
                                    <p:cond delay="0"/>
                                  </p:stCondLst>
                                  <p:childTnLst>
                                    <p:set>
                                      <p:cBhvr>
                                        <p:cTn id="14" dur="1" fill="hold">
                                          <p:stCondLst>
                                            <p:cond delay="0"/>
                                          </p:stCondLst>
                                        </p:cTn>
                                        <p:tgtEl>
                                          <p:spTgt spid="28"/>
                                        </p:tgtEl>
                                        <p:attrNameLst>
                                          <p:attrName>style.visibility</p:attrName>
                                        </p:attrNameLst>
                                      </p:cBhvr>
                                      <p:to>
                                        <p:strVal val="visible"/>
                                      </p:to>
                                    </p:set>
                                    <p:anim calcmode="lin" valueType="num">
                                      <p:cBhvr additive="base">
                                        <p:cTn id="15" dur="500" fill="hold"/>
                                        <p:tgtEl>
                                          <p:spTgt spid="28"/>
                                        </p:tgtEl>
                                        <p:attrNameLst>
                                          <p:attrName>ppt_x</p:attrName>
                                        </p:attrNameLst>
                                      </p:cBhvr>
                                      <p:tavLst>
                                        <p:tav tm="0">
                                          <p:val>
                                            <p:strVal val="0-#ppt_w/2"/>
                                          </p:val>
                                        </p:tav>
                                        <p:tav tm="100000">
                                          <p:val>
                                            <p:strVal val="#ppt_x"/>
                                          </p:val>
                                        </p:tav>
                                      </p:tavLst>
                                    </p:anim>
                                    <p:anim calcmode="lin" valueType="num">
                                      <p:cBhvr additive="base">
                                        <p:cTn id="16" dur="500" fill="hold"/>
                                        <p:tgtEl>
                                          <p:spTgt spid="28"/>
                                        </p:tgtEl>
                                        <p:attrNameLst>
                                          <p:attrName>ppt_y</p:attrName>
                                        </p:attrNameLst>
                                      </p:cBhvr>
                                      <p:tavLst>
                                        <p:tav tm="0">
                                          <p:val>
                                            <p:strVal val="#ppt_y"/>
                                          </p:val>
                                        </p:tav>
                                        <p:tav tm="100000">
                                          <p:val>
                                            <p:strVal val="#ppt_y"/>
                                          </p:val>
                                        </p:tav>
                                      </p:tavLst>
                                    </p:anim>
                                  </p:childTnLst>
                                </p:cTn>
                              </p:par>
                            </p:childTnLst>
                          </p:cTn>
                        </p:par>
                        <p:par>
                          <p:cTn id="17" fill="hold">
                            <p:stCondLst>
                              <p:cond delay="1500"/>
                            </p:stCondLst>
                            <p:childTnLst>
                              <p:par>
                                <p:cTn id="18" presetID="2" presetClass="entr" presetSubtype="8" fill="hold" grpId="0" nodeType="after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additive="base">
                                        <p:cTn id="20" dur="500" fill="hold"/>
                                        <p:tgtEl>
                                          <p:spTgt spid="5"/>
                                        </p:tgtEl>
                                        <p:attrNameLst>
                                          <p:attrName>ppt_x</p:attrName>
                                        </p:attrNameLst>
                                      </p:cBhvr>
                                      <p:tavLst>
                                        <p:tav tm="0">
                                          <p:val>
                                            <p:strVal val="0-#ppt_w/2"/>
                                          </p:val>
                                        </p:tav>
                                        <p:tav tm="100000">
                                          <p:val>
                                            <p:strVal val="#ppt_x"/>
                                          </p:val>
                                        </p:tav>
                                      </p:tavLst>
                                    </p:anim>
                                    <p:anim calcmode="lin" valueType="num">
                                      <p:cBhvr additive="base">
                                        <p:cTn id="21"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5" grpId="0"/>
      <p:bldP spid="2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039061" y="1434459"/>
            <a:ext cx="7196919" cy="4623801"/>
          </a:xfrm>
          <a:prstGeom prst="rect">
            <a:avLst/>
          </a:prstGeom>
          <a:effectLst>
            <a:outerShdw blurRad="50800" dist="50800" dir="2700000" algn="tl" rotWithShape="0">
              <a:prstClr val="black">
                <a:alpha val="30000"/>
              </a:prstClr>
            </a:outerShdw>
          </a:effectLst>
        </p:spPr>
      </p:pic>
      <p:sp>
        <p:nvSpPr>
          <p:cNvPr id="16" name="TextBox 8"/>
          <p:cNvSpPr txBox="1"/>
          <p:nvPr/>
        </p:nvSpPr>
        <p:spPr>
          <a:xfrm>
            <a:off x="2271908" y="1954991"/>
            <a:ext cx="4731223" cy="3263009"/>
          </a:xfrm>
          <a:prstGeom prst="rect">
            <a:avLst/>
          </a:prstGeom>
          <a:noFill/>
        </p:spPr>
        <p:txBody>
          <a:bodyPr wrap="square">
            <a:spAutoFit/>
          </a:bodyPr>
          <a:lstStyle/>
          <a:p>
            <a:pPr>
              <a:lnSpc>
                <a:spcPct val="150000"/>
              </a:lnSpc>
            </a:pPr>
            <a:r>
              <a:rPr lang="zh-CN" altLang="en-US" sz="2000" dirty="0" smtClean="0"/>
              <a:t>基础工程施工课程是建筑工程技术专业进行职业能力培养的一门职业核心课程，</a:t>
            </a:r>
            <a:endParaRPr lang="zh-CN" altLang="en-US" sz="2000" dirty="0" smtClean="0"/>
          </a:p>
          <a:p>
            <a:pPr>
              <a:lnSpc>
                <a:spcPct val="150000"/>
              </a:lnSpc>
            </a:pPr>
            <a:r>
              <a:rPr lang="zh-CN" altLang="en-US" sz="2000" dirty="0" smtClean="0"/>
              <a:t>主要培养学生从事地基与基础施工技术能力，主要学习工程地质勘察报告的识读、土方工程施工、基础工程施工、塔吊基础设计或验算、桩基工程施工、地基处理、地基基础分部工程验收等内容。</a:t>
            </a:r>
            <a:endParaRPr lang="zh-CN" altLang="zh-CN" sz="2000" dirty="0">
              <a:latin typeface="Century Gothic" panose="020B0502020202020204" pitchFamily="34" charset="0"/>
              <a:ea typeface="微软雅黑" panose="020B0503020204020204" pitchFamily="34" charset="-122"/>
              <a:sym typeface="Century Gothic" panose="020B0502020202020204" pitchFamily="34" charset="0"/>
            </a:endParaRPr>
          </a:p>
        </p:txBody>
      </p:sp>
      <p:pic>
        <p:nvPicPr>
          <p:cNvPr id="20" name="Picture 39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301275" y="2415720"/>
            <a:ext cx="3273499" cy="4251648"/>
          </a:xfrm>
          <a:prstGeom prst="rect">
            <a:avLst/>
          </a:prstGeom>
          <a:effectLst/>
        </p:spPr>
      </p:pic>
      <p:sp>
        <p:nvSpPr>
          <p:cNvPr id="9" name="矩形 8"/>
          <p:cNvSpPr/>
          <p:nvPr/>
        </p:nvSpPr>
        <p:spPr>
          <a:xfrm>
            <a:off x="0" y="6714699"/>
            <a:ext cx="12192000" cy="14330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nvGrpSpPr>
          <p:cNvPr id="2" name="组合 9"/>
          <p:cNvGrpSpPr/>
          <p:nvPr/>
        </p:nvGrpSpPr>
        <p:grpSpPr>
          <a:xfrm>
            <a:off x="432179" y="434454"/>
            <a:ext cx="11327642" cy="725606"/>
            <a:chOff x="464024" y="434454"/>
            <a:chExt cx="11327642" cy="725606"/>
          </a:xfrm>
        </p:grpSpPr>
        <p:grpSp>
          <p:nvGrpSpPr>
            <p:cNvPr id="3" name="组合 10"/>
            <p:cNvGrpSpPr/>
            <p:nvPr/>
          </p:nvGrpSpPr>
          <p:grpSpPr>
            <a:xfrm>
              <a:off x="464024" y="434454"/>
              <a:ext cx="725606" cy="725606"/>
              <a:chOff x="286603" y="417644"/>
              <a:chExt cx="725606" cy="725606"/>
            </a:xfrm>
          </p:grpSpPr>
          <p:sp>
            <p:nvSpPr>
              <p:cNvPr id="14" name="矩形 13"/>
              <p:cNvSpPr/>
              <p:nvPr/>
            </p:nvSpPr>
            <p:spPr>
              <a:xfrm>
                <a:off x="286603" y="417644"/>
                <a:ext cx="573206" cy="57320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15" name="矩形 14"/>
              <p:cNvSpPr/>
              <p:nvPr/>
            </p:nvSpPr>
            <p:spPr>
              <a:xfrm>
                <a:off x="439003" y="570044"/>
                <a:ext cx="573206" cy="573206"/>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dirty="0">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12" name="矩形 11"/>
            <p:cNvSpPr/>
            <p:nvPr/>
          </p:nvSpPr>
          <p:spPr>
            <a:xfrm>
              <a:off x="1457114" y="481786"/>
              <a:ext cx="2954655" cy="646331"/>
            </a:xfrm>
            <a:prstGeom prst="rect">
              <a:avLst/>
            </a:prstGeom>
          </p:spPr>
          <p:txBody>
            <a:bodyPr wrap="none">
              <a:spAutoFit/>
            </a:bodyPr>
            <a:lstStyle/>
            <a:p>
              <a:pPr>
                <a:spcAft>
                  <a:spcPts val="0"/>
                </a:spcAft>
                <a:tabLst>
                  <a:tab pos="2222500" algn="l"/>
                  <a:tab pos="3667125" algn="l"/>
                </a:tabLst>
              </a:pPr>
              <a:r>
                <a:rPr lang="zh-CN" altLang="en-US" sz="3600" dirty="0" smtClean="0"/>
                <a:t>一、课程性质</a:t>
              </a:r>
              <a:endParaRPr lang="zh-CN" altLang="zh-CN" sz="3500" kern="100" dirty="0">
                <a:solidFill>
                  <a:srgbClr val="C00000"/>
                </a:solidFill>
                <a:latin typeface="Century Gothic" panose="020B0502020202020204" pitchFamily="34" charset="0"/>
                <a:ea typeface="微软雅黑" panose="020B0503020204020204" pitchFamily="34" charset="-122"/>
                <a:sym typeface="Century Gothic" panose="020B0502020202020204" pitchFamily="34" charset="0"/>
              </a:endParaRPr>
            </a:p>
          </p:txBody>
        </p:sp>
        <p:cxnSp>
          <p:nvCxnSpPr>
            <p:cNvPr id="13" name="直接连接符 12"/>
            <p:cNvCxnSpPr/>
            <p:nvPr/>
          </p:nvCxnSpPr>
          <p:spPr>
            <a:xfrm>
              <a:off x="1405719" y="1112728"/>
              <a:ext cx="10385947"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anim calcmode="lin" valueType="num">
                                      <p:cBhvr>
                                        <p:cTn id="8" dur="1000" fill="hold"/>
                                        <p:tgtEl>
                                          <p:spTgt spid="20"/>
                                        </p:tgtEl>
                                        <p:attrNameLst>
                                          <p:attrName>ppt_x</p:attrName>
                                        </p:attrNameLst>
                                      </p:cBhvr>
                                      <p:tavLst>
                                        <p:tav tm="0">
                                          <p:val>
                                            <p:strVal val="#ppt_x"/>
                                          </p:val>
                                        </p:tav>
                                        <p:tav tm="100000">
                                          <p:val>
                                            <p:strVal val="#ppt_x"/>
                                          </p:val>
                                        </p:tav>
                                      </p:tavLst>
                                    </p:anim>
                                    <p:anim calcmode="lin" valueType="num">
                                      <p:cBhvr>
                                        <p:cTn id="9"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nodeType="clickEffect">
                                  <p:stCondLst>
                                    <p:cond delay="0"/>
                                  </p:stCondLst>
                                  <p:childTnLst>
                                    <p:set>
                                      <p:cBhvr>
                                        <p:cTn id="13" dur="1" fill="hold">
                                          <p:stCondLst>
                                            <p:cond delay="0"/>
                                          </p:stCondLst>
                                        </p:cTn>
                                        <p:tgtEl>
                                          <p:spTgt spid="17"/>
                                        </p:tgtEl>
                                        <p:attrNameLst>
                                          <p:attrName>style.visibility</p:attrName>
                                        </p:attrNameLst>
                                      </p:cBhvr>
                                      <p:to>
                                        <p:strVal val="visible"/>
                                      </p:to>
                                    </p:set>
                                    <p:anim calcmode="lin" valueType="num">
                                      <p:cBhvr>
                                        <p:cTn id="14" dur="1000" fill="hold"/>
                                        <p:tgtEl>
                                          <p:spTgt spid="17"/>
                                        </p:tgtEl>
                                        <p:attrNameLst>
                                          <p:attrName>ppt_w</p:attrName>
                                        </p:attrNameLst>
                                      </p:cBhvr>
                                      <p:tavLst>
                                        <p:tav tm="0">
                                          <p:val>
                                            <p:strVal val="#ppt_w*0.70"/>
                                          </p:val>
                                        </p:tav>
                                        <p:tav tm="100000">
                                          <p:val>
                                            <p:strVal val="#ppt_w"/>
                                          </p:val>
                                        </p:tav>
                                      </p:tavLst>
                                    </p:anim>
                                    <p:anim calcmode="lin" valueType="num">
                                      <p:cBhvr>
                                        <p:cTn id="15" dur="1000" fill="hold"/>
                                        <p:tgtEl>
                                          <p:spTgt spid="17"/>
                                        </p:tgtEl>
                                        <p:attrNameLst>
                                          <p:attrName>ppt_h</p:attrName>
                                        </p:attrNameLst>
                                      </p:cBhvr>
                                      <p:tavLst>
                                        <p:tav tm="0">
                                          <p:val>
                                            <p:strVal val="#ppt_h"/>
                                          </p:val>
                                        </p:tav>
                                        <p:tav tm="100000">
                                          <p:val>
                                            <p:strVal val="#ppt_h"/>
                                          </p:val>
                                        </p:tav>
                                      </p:tavLst>
                                    </p:anim>
                                    <p:animEffect transition="in" filter="fade">
                                      <p:cBhvr>
                                        <p:cTn id="16" dur="1000"/>
                                        <p:tgtEl>
                                          <p:spTgt spid="17"/>
                                        </p:tgtEl>
                                      </p:cBhvr>
                                    </p:animEffect>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grpId="0" nodeType="clickEffect">
                                  <p:stCondLst>
                                    <p:cond delay="0"/>
                                  </p:stCondLst>
                                  <p:iterate type="lt">
                                    <p:tmPct val="10000"/>
                                  </p:iterate>
                                  <p:childTnLst>
                                    <p:set>
                                      <p:cBhvr>
                                        <p:cTn id="20" dur="1" fill="hold">
                                          <p:stCondLst>
                                            <p:cond delay="0"/>
                                          </p:stCondLst>
                                        </p:cTn>
                                        <p:tgtEl>
                                          <p:spTgt spid="16"/>
                                        </p:tgtEl>
                                        <p:attrNameLst>
                                          <p:attrName>style.visibility</p:attrName>
                                        </p:attrNameLst>
                                      </p:cBhvr>
                                      <p:to>
                                        <p:strVal val="visible"/>
                                      </p:to>
                                    </p:set>
                                    <p:animEffect transition="in" filter="barn(inVertical)">
                                      <p:cBhvr>
                                        <p:cTn id="21" dur="25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tags/tag1.xml><?xml version="1.0" encoding="utf-8"?>
<p:tagLst xmlns:p="http://schemas.openxmlformats.org/presentationml/2006/main">
  <p:tag name="ISPRING_PRESENTATION_TITLE" val="PowerPoint 演示文稿"/>
  <p:tag name="ISPRING_SCORM_RATE_SLIDES" val="0"/>
  <p:tag name="ISPRING_SCORM_RATE_QUIZZES" val="0"/>
  <p:tag name="ISPRING_SCORM_PASSING_SCORE" val="0.000000"/>
  <p:tag name="ISPRING_ULTRA_SCORM_COURSE_ID" val="DD2E5ACB-A4C5-448B-957C-5D8EC6EEA971"/>
  <p:tag name="ISPRING_SCORM_ENDPOINT" val="&lt;endpoint&gt;&lt;enable&gt;0&lt;/enable&gt;&lt;lrs&gt;http://&lt;/lrs&gt;&lt;auth&gt;0&lt;/auth&gt;&lt;login&gt;&lt;/login&gt;&lt;password&gt;&lt;/password&gt;&lt;key&gt;&lt;/key&gt;&lt;name&gt;&lt;/name&gt;&lt;email&gt;&lt;/email&gt;&lt;/endpoint&gt;&#10;"/>
  <p:tag name="ISPRINGONLINEFOLDERID" val="0"/>
  <p:tag name="ISPRINGONLINEFOLDERPATH" val="Content List"/>
  <p:tag name="ISPRINGCLOUDFOLDERID" val="0"/>
  <p:tag name="ISPRINGCLOUDFOLDERPATH" val="Repository"/>
  <p:tag name="ISPRING_OUTPUT_FOLDER" val="D:\修改ppt1.4\57268"/>
  <p:tag name="ISPRING_FIRST_PUBLISH" val="1"/>
</p:tagLst>
</file>

<file path=ppt/theme/theme1.xml><?xml version="1.0" encoding="utf-8"?>
<a:theme xmlns:a="http://schemas.openxmlformats.org/drawingml/2006/main" name="HDOfficeLightV0">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67000"/>
                <a:satMod val="105000"/>
                <a:lumMod val="110000"/>
              </a:schemeClr>
            </a:gs>
            <a:gs pos="50000">
              <a:schemeClr val="phClr">
                <a:tint val="73000"/>
                <a:satMod val="103000"/>
                <a:lumMod val="105000"/>
              </a:schemeClr>
            </a:gs>
            <a:gs pos="100000">
              <a:schemeClr val="phClr">
                <a:tint val="81000"/>
                <a:satMod val="109000"/>
                <a:lumMod val="105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切片</Template>
  <TotalTime>0</TotalTime>
  <Words>1057</Words>
  <Application>WPS 演示</Application>
  <PresentationFormat>宽屏</PresentationFormat>
  <Paragraphs>169</Paragraphs>
  <Slides>13</Slides>
  <Notes>13</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13</vt:i4>
      </vt:variant>
    </vt:vector>
  </HeadingPairs>
  <TitlesOfParts>
    <vt:vector size="24" baseType="lpstr">
      <vt:lpstr>Arial</vt:lpstr>
      <vt:lpstr>宋体</vt:lpstr>
      <vt:lpstr>Wingdings</vt:lpstr>
      <vt:lpstr>Wingdings 2</vt:lpstr>
      <vt:lpstr>Century Gothic</vt:lpstr>
      <vt:lpstr>微软雅黑</vt:lpstr>
      <vt:lpstr>Tahoma</vt:lpstr>
      <vt:lpstr>Calibri</vt:lpstr>
      <vt:lpstr>Arial Unicode MS</vt:lpstr>
      <vt:lpstr>Calibri Light</vt:lpstr>
      <vt:lpstr>HDOfficeLightV0</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WIN7</dc:creator>
  <cp:lastModifiedBy>Love_Run</cp:lastModifiedBy>
  <cp:revision>132</cp:revision>
  <dcterms:created xsi:type="dcterms:W3CDTF">2017-08-18T03:02:00Z</dcterms:created>
  <dcterms:modified xsi:type="dcterms:W3CDTF">2019-06-28T07:49:07Z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2052-11.1.0.8765</vt:lpwstr>
  </property>
</Properties>
</file>