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9">
  <p:sldMasterIdLst>
    <p:sldMasterId id="2147483686" r:id="rId1"/>
  </p:sldMasterIdLst>
  <p:notesMasterIdLst>
    <p:notesMasterId r:id="rId49"/>
  </p:notesMasterIdLst>
  <p:handoutMasterIdLst>
    <p:handoutMasterId r:id="rId50"/>
  </p:handoutMasterIdLst>
  <p:sldIdLst>
    <p:sldId id="291" r:id="rId2"/>
    <p:sldId id="292" r:id="rId3"/>
    <p:sldId id="273" r:id="rId4"/>
    <p:sldId id="417" r:id="rId5"/>
    <p:sldId id="316" r:id="rId6"/>
    <p:sldId id="452" r:id="rId7"/>
    <p:sldId id="453" r:id="rId8"/>
    <p:sldId id="454" r:id="rId9"/>
    <p:sldId id="455" r:id="rId10"/>
    <p:sldId id="456" r:id="rId11"/>
    <p:sldId id="457" r:id="rId12"/>
    <p:sldId id="458" r:id="rId13"/>
    <p:sldId id="461" r:id="rId14"/>
    <p:sldId id="462" r:id="rId15"/>
    <p:sldId id="463" r:id="rId16"/>
    <p:sldId id="459" r:id="rId17"/>
    <p:sldId id="464" r:id="rId18"/>
    <p:sldId id="465" r:id="rId19"/>
    <p:sldId id="460" r:id="rId20"/>
    <p:sldId id="466" r:id="rId21"/>
    <p:sldId id="490" r:id="rId22"/>
    <p:sldId id="482" r:id="rId23"/>
    <p:sldId id="483" r:id="rId24"/>
    <p:sldId id="484" r:id="rId25"/>
    <p:sldId id="485" r:id="rId26"/>
    <p:sldId id="486" r:id="rId27"/>
    <p:sldId id="467" r:id="rId28"/>
    <p:sldId id="468" r:id="rId29"/>
    <p:sldId id="469" r:id="rId30"/>
    <p:sldId id="470" r:id="rId31"/>
    <p:sldId id="471" r:id="rId32"/>
    <p:sldId id="418" r:id="rId33"/>
    <p:sldId id="472" r:id="rId34"/>
    <p:sldId id="477" r:id="rId35"/>
    <p:sldId id="478" r:id="rId36"/>
    <p:sldId id="473" r:id="rId37"/>
    <p:sldId id="474" r:id="rId38"/>
    <p:sldId id="475" r:id="rId39"/>
    <p:sldId id="476" r:id="rId40"/>
    <p:sldId id="479" r:id="rId41"/>
    <p:sldId id="491" r:id="rId42"/>
    <p:sldId id="492" r:id="rId43"/>
    <p:sldId id="493" r:id="rId44"/>
    <p:sldId id="494" r:id="rId45"/>
    <p:sldId id="495" r:id="rId46"/>
    <p:sldId id="496" r:id="rId47"/>
    <p:sldId id="400"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254"/>
    <a:srgbClr val="FBBF3B"/>
    <a:srgbClr val="A6A6A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10" autoAdjust="0"/>
    <p:restoredTop sz="96379" autoAdjust="0"/>
  </p:normalViewPr>
  <p:slideViewPr>
    <p:cSldViewPr snapToGrid="0">
      <p:cViewPr varScale="1">
        <p:scale>
          <a:sx n="115" d="100"/>
          <a:sy n="115" d="100"/>
        </p:scale>
        <p:origin x="31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2019/6/24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2019/6/24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a:t>
            </a:fld>
            <a:endParaRPr lang="zh-CN" altLang="en-US"/>
          </a:p>
        </p:txBody>
      </p:sp>
    </p:spTree>
    <p:extLst>
      <p:ext uri="{BB962C8B-B14F-4D97-AF65-F5344CB8AC3E}">
        <p14:creationId xmlns:p14="http://schemas.microsoft.com/office/powerpoint/2010/main" val="1982440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extLst>
      <p:ext uri="{BB962C8B-B14F-4D97-AF65-F5344CB8AC3E}">
        <p14:creationId xmlns:p14="http://schemas.microsoft.com/office/powerpoint/2010/main" val="2847393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extLst>
      <p:ext uri="{BB962C8B-B14F-4D97-AF65-F5344CB8AC3E}">
        <p14:creationId xmlns:p14="http://schemas.microsoft.com/office/powerpoint/2010/main" val="1778564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extLst>
      <p:ext uri="{BB962C8B-B14F-4D97-AF65-F5344CB8AC3E}">
        <p14:creationId xmlns:p14="http://schemas.microsoft.com/office/powerpoint/2010/main" val="1956855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extLst>
      <p:ext uri="{BB962C8B-B14F-4D97-AF65-F5344CB8AC3E}">
        <p14:creationId xmlns:p14="http://schemas.microsoft.com/office/powerpoint/2010/main" val="3947997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extLst>
      <p:ext uri="{BB962C8B-B14F-4D97-AF65-F5344CB8AC3E}">
        <p14:creationId xmlns:p14="http://schemas.microsoft.com/office/powerpoint/2010/main" val="8022941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extLst>
      <p:ext uri="{BB962C8B-B14F-4D97-AF65-F5344CB8AC3E}">
        <p14:creationId xmlns:p14="http://schemas.microsoft.com/office/powerpoint/2010/main" val="738532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a:p>
        </p:txBody>
      </p:sp>
    </p:spTree>
    <p:extLst>
      <p:ext uri="{BB962C8B-B14F-4D97-AF65-F5344CB8AC3E}">
        <p14:creationId xmlns:p14="http://schemas.microsoft.com/office/powerpoint/2010/main" val="3581838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17</a:t>
            </a:fld>
            <a:endParaRPr lang="zh-CN" altLang="en-US"/>
          </a:p>
        </p:txBody>
      </p:sp>
    </p:spTree>
    <p:extLst>
      <p:ext uri="{BB962C8B-B14F-4D97-AF65-F5344CB8AC3E}">
        <p14:creationId xmlns:p14="http://schemas.microsoft.com/office/powerpoint/2010/main" val="1228282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a:p>
        </p:txBody>
      </p:sp>
    </p:spTree>
    <p:extLst>
      <p:ext uri="{BB962C8B-B14F-4D97-AF65-F5344CB8AC3E}">
        <p14:creationId xmlns:p14="http://schemas.microsoft.com/office/powerpoint/2010/main" val="36490301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a:p>
        </p:txBody>
      </p:sp>
    </p:spTree>
    <p:extLst>
      <p:ext uri="{BB962C8B-B14F-4D97-AF65-F5344CB8AC3E}">
        <p14:creationId xmlns:p14="http://schemas.microsoft.com/office/powerpoint/2010/main" val="701972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extLst>
      <p:ext uri="{BB962C8B-B14F-4D97-AF65-F5344CB8AC3E}">
        <p14:creationId xmlns:p14="http://schemas.microsoft.com/office/powerpoint/2010/main" val="3471657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22</a:t>
            </a:fld>
            <a:endParaRPr lang="zh-CN" altLang="en-US"/>
          </a:p>
        </p:txBody>
      </p:sp>
    </p:spTree>
    <p:extLst>
      <p:ext uri="{BB962C8B-B14F-4D97-AF65-F5344CB8AC3E}">
        <p14:creationId xmlns:p14="http://schemas.microsoft.com/office/powerpoint/2010/main" val="2458461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23</a:t>
            </a:fld>
            <a:endParaRPr lang="zh-CN" altLang="en-US"/>
          </a:p>
        </p:txBody>
      </p:sp>
    </p:spTree>
    <p:extLst>
      <p:ext uri="{BB962C8B-B14F-4D97-AF65-F5344CB8AC3E}">
        <p14:creationId xmlns:p14="http://schemas.microsoft.com/office/powerpoint/2010/main" val="41160672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24</a:t>
            </a:fld>
            <a:endParaRPr lang="zh-CN" altLang="en-US"/>
          </a:p>
        </p:txBody>
      </p:sp>
    </p:spTree>
    <p:extLst>
      <p:ext uri="{BB962C8B-B14F-4D97-AF65-F5344CB8AC3E}">
        <p14:creationId xmlns:p14="http://schemas.microsoft.com/office/powerpoint/2010/main" val="21221046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25</a:t>
            </a:fld>
            <a:endParaRPr lang="zh-CN" altLang="en-US"/>
          </a:p>
        </p:txBody>
      </p:sp>
    </p:spTree>
    <p:extLst>
      <p:ext uri="{BB962C8B-B14F-4D97-AF65-F5344CB8AC3E}">
        <p14:creationId xmlns:p14="http://schemas.microsoft.com/office/powerpoint/2010/main" val="2046495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26</a:t>
            </a:fld>
            <a:endParaRPr lang="zh-CN" altLang="en-US"/>
          </a:p>
        </p:txBody>
      </p:sp>
    </p:spTree>
    <p:extLst>
      <p:ext uri="{BB962C8B-B14F-4D97-AF65-F5344CB8AC3E}">
        <p14:creationId xmlns:p14="http://schemas.microsoft.com/office/powerpoint/2010/main" val="38797711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27</a:t>
            </a:fld>
            <a:endParaRPr lang="zh-CN" altLang="en-US"/>
          </a:p>
        </p:txBody>
      </p:sp>
    </p:spTree>
    <p:extLst>
      <p:ext uri="{BB962C8B-B14F-4D97-AF65-F5344CB8AC3E}">
        <p14:creationId xmlns:p14="http://schemas.microsoft.com/office/powerpoint/2010/main" val="262319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28</a:t>
            </a:fld>
            <a:endParaRPr lang="zh-CN" altLang="en-US"/>
          </a:p>
        </p:txBody>
      </p:sp>
    </p:spTree>
    <p:extLst>
      <p:ext uri="{BB962C8B-B14F-4D97-AF65-F5344CB8AC3E}">
        <p14:creationId xmlns:p14="http://schemas.microsoft.com/office/powerpoint/2010/main" val="4122995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29</a:t>
            </a:fld>
            <a:endParaRPr lang="zh-CN" altLang="en-US"/>
          </a:p>
        </p:txBody>
      </p:sp>
    </p:spTree>
    <p:extLst>
      <p:ext uri="{BB962C8B-B14F-4D97-AF65-F5344CB8AC3E}">
        <p14:creationId xmlns:p14="http://schemas.microsoft.com/office/powerpoint/2010/main" val="10979009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30</a:t>
            </a:fld>
            <a:endParaRPr lang="zh-CN" altLang="en-US"/>
          </a:p>
        </p:txBody>
      </p:sp>
    </p:spTree>
    <p:extLst>
      <p:ext uri="{BB962C8B-B14F-4D97-AF65-F5344CB8AC3E}">
        <p14:creationId xmlns:p14="http://schemas.microsoft.com/office/powerpoint/2010/main" val="19511522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31</a:t>
            </a:fld>
            <a:endParaRPr lang="zh-CN" altLang="en-US"/>
          </a:p>
        </p:txBody>
      </p:sp>
    </p:spTree>
    <p:extLst>
      <p:ext uri="{BB962C8B-B14F-4D97-AF65-F5344CB8AC3E}">
        <p14:creationId xmlns:p14="http://schemas.microsoft.com/office/powerpoint/2010/main" val="1352573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extLst>
      <p:ext uri="{BB962C8B-B14F-4D97-AF65-F5344CB8AC3E}">
        <p14:creationId xmlns:p14="http://schemas.microsoft.com/office/powerpoint/2010/main" val="16255446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32</a:t>
            </a:fld>
            <a:endParaRPr lang="zh-CN" altLang="en-US"/>
          </a:p>
        </p:txBody>
      </p:sp>
    </p:spTree>
    <p:extLst>
      <p:ext uri="{BB962C8B-B14F-4D97-AF65-F5344CB8AC3E}">
        <p14:creationId xmlns:p14="http://schemas.microsoft.com/office/powerpoint/2010/main" val="32188493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33</a:t>
            </a:fld>
            <a:endParaRPr lang="zh-CN" altLang="en-US"/>
          </a:p>
        </p:txBody>
      </p:sp>
    </p:spTree>
    <p:extLst>
      <p:ext uri="{BB962C8B-B14F-4D97-AF65-F5344CB8AC3E}">
        <p14:creationId xmlns:p14="http://schemas.microsoft.com/office/powerpoint/2010/main" val="29049910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34</a:t>
            </a:fld>
            <a:endParaRPr lang="zh-CN" altLang="en-US"/>
          </a:p>
        </p:txBody>
      </p:sp>
    </p:spTree>
    <p:extLst>
      <p:ext uri="{BB962C8B-B14F-4D97-AF65-F5344CB8AC3E}">
        <p14:creationId xmlns:p14="http://schemas.microsoft.com/office/powerpoint/2010/main" val="29130659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35</a:t>
            </a:fld>
            <a:endParaRPr lang="zh-CN" altLang="en-US"/>
          </a:p>
        </p:txBody>
      </p:sp>
    </p:spTree>
    <p:extLst>
      <p:ext uri="{BB962C8B-B14F-4D97-AF65-F5344CB8AC3E}">
        <p14:creationId xmlns:p14="http://schemas.microsoft.com/office/powerpoint/2010/main" val="12122013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36</a:t>
            </a:fld>
            <a:endParaRPr lang="zh-CN" altLang="en-US"/>
          </a:p>
        </p:txBody>
      </p:sp>
    </p:spTree>
    <p:extLst>
      <p:ext uri="{BB962C8B-B14F-4D97-AF65-F5344CB8AC3E}">
        <p14:creationId xmlns:p14="http://schemas.microsoft.com/office/powerpoint/2010/main" val="14027545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37</a:t>
            </a:fld>
            <a:endParaRPr lang="zh-CN" altLang="en-US"/>
          </a:p>
        </p:txBody>
      </p:sp>
    </p:spTree>
    <p:extLst>
      <p:ext uri="{BB962C8B-B14F-4D97-AF65-F5344CB8AC3E}">
        <p14:creationId xmlns:p14="http://schemas.microsoft.com/office/powerpoint/2010/main" val="3806637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38</a:t>
            </a:fld>
            <a:endParaRPr lang="zh-CN" altLang="en-US"/>
          </a:p>
        </p:txBody>
      </p:sp>
    </p:spTree>
    <p:extLst>
      <p:ext uri="{BB962C8B-B14F-4D97-AF65-F5344CB8AC3E}">
        <p14:creationId xmlns:p14="http://schemas.microsoft.com/office/powerpoint/2010/main" val="28701562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39</a:t>
            </a:fld>
            <a:endParaRPr lang="zh-CN" altLang="en-US"/>
          </a:p>
        </p:txBody>
      </p:sp>
    </p:spTree>
    <p:extLst>
      <p:ext uri="{BB962C8B-B14F-4D97-AF65-F5344CB8AC3E}">
        <p14:creationId xmlns:p14="http://schemas.microsoft.com/office/powerpoint/2010/main" val="39419786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41</a:t>
            </a:fld>
            <a:endParaRPr lang="zh-CN" altLang="en-US"/>
          </a:p>
        </p:txBody>
      </p:sp>
    </p:spTree>
    <p:extLst>
      <p:ext uri="{BB962C8B-B14F-4D97-AF65-F5344CB8AC3E}">
        <p14:creationId xmlns:p14="http://schemas.microsoft.com/office/powerpoint/2010/main" val="37092305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42</a:t>
            </a:fld>
            <a:endParaRPr lang="zh-CN" altLang="en-US"/>
          </a:p>
        </p:txBody>
      </p:sp>
    </p:spTree>
    <p:extLst>
      <p:ext uri="{BB962C8B-B14F-4D97-AF65-F5344CB8AC3E}">
        <p14:creationId xmlns:p14="http://schemas.microsoft.com/office/powerpoint/2010/main" val="3306843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extLst>
      <p:ext uri="{BB962C8B-B14F-4D97-AF65-F5344CB8AC3E}">
        <p14:creationId xmlns:p14="http://schemas.microsoft.com/office/powerpoint/2010/main" val="24478199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43</a:t>
            </a:fld>
            <a:endParaRPr lang="zh-CN" altLang="en-US"/>
          </a:p>
        </p:txBody>
      </p:sp>
    </p:spTree>
    <p:extLst>
      <p:ext uri="{BB962C8B-B14F-4D97-AF65-F5344CB8AC3E}">
        <p14:creationId xmlns:p14="http://schemas.microsoft.com/office/powerpoint/2010/main" val="29513894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44</a:t>
            </a:fld>
            <a:endParaRPr lang="zh-CN" altLang="en-US"/>
          </a:p>
        </p:txBody>
      </p:sp>
    </p:spTree>
    <p:extLst>
      <p:ext uri="{BB962C8B-B14F-4D97-AF65-F5344CB8AC3E}">
        <p14:creationId xmlns:p14="http://schemas.microsoft.com/office/powerpoint/2010/main" val="30991710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45</a:t>
            </a:fld>
            <a:endParaRPr lang="zh-CN" altLang="en-US"/>
          </a:p>
        </p:txBody>
      </p:sp>
    </p:spTree>
    <p:extLst>
      <p:ext uri="{BB962C8B-B14F-4D97-AF65-F5344CB8AC3E}">
        <p14:creationId xmlns:p14="http://schemas.microsoft.com/office/powerpoint/2010/main" val="34621517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46</a:t>
            </a:fld>
            <a:endParaRPr lang="zh-CN" altLang="en-US"/>
          </a:p>
        </p:txBody>
      </p:sp>
    </p:spTree>
    <p:extLst>
      <p:ext uri="{BB962C8B-B14F-4D97-AF65-F5344CB8AC3E}">
        <p14:creationId xmlns:p14="http://schemas.microsoft.com/office/powerpoint/2010/main" val="40907886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47</a:t>
            </a:fld>
            <a:endParaRPr lang="zh-CN" altLang="en-US"/>
          </a:p>
        </p:txBody>
      </p:sp>
    </p:spTree>
    <p:extLst>
      <p:ext uri="{BB962C8B-B14F-4D97-AF65-F5344CB8AC3E}">
        <p14:creationId xmlns:p14="http://schemas.microsoft.com/office/powerpoint/2010/main" val="2165016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extLst>
      <p:ext uri="{BB962C8B-B14F-4D97-AF65-F5344CB8AC3E}">
        <p14:creationId xmlns:p14="http://schemas.microsoft.com/office/powerpoint/2010/main" val="1625544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extLst>
      <p:ext uri="{BB962C8B-B14F-4D97-AF65-F5344CB8AC3E}">
        <p14:creationId xmlns:p14="http://schemas.microsoft.com/office/powerpoint/2010/main" val="964568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extLst>
      <p:ext uri="{BB962C8B-B14F-4D97-AF65-F5344CB8AC3E}">
        <p14:creationId xmlns:p14="http://schemas.microsoft.com/office/powerpoint/2010/main" val="283343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extLst>
      <p:ext uri="{BB962C8B-B14F-4D97-AF65-F5344CB8AC3E}">
        <p14:creationId xmlns:p14="http://schemas.microsoft.com/office/powerpoint/2010/main" val="1458316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extLst>
      <p:ext uri="{BB962C8B-B14F-4D97-AF65-F5344CB8AC3E}">
        <p14:creationId xmlns:p14="http://schemas.microsoft.com/office/powerpoint/2010/main" val="2723662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425926616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77563208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sz="1100" dirty="0">
              <a:solidFill>
                <a:schemeClr val="tx2">
                  <a:lumMod val="75000"/>
                  <a:lumOff val="25000"/>
                </a:schemeClr>
              </a:solidFill>
            </a:endParaRPr>
          </a:p>
        </p:txBody>
      </p:sp>
      <p:sp>
        <p:nvSpPr>
          <p:cNvPr id="5" name="Footer Placeholder 4"/>
          <p:cNvSpPr>
            <a:spLocks noGrp="1"/>
          </p:cNvSpPr>
          <p:nvPr>
            <p:ph type="ftr" sz="quarter" idx="11"/>
          </p:nvPr>
        </p:nvSpPr>
        <p:spPr/>
        <p:txBody>
          <a:body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12"/>
          </p:nvPr>
        </p:nvSpPr>
        <p:spPr/>
        <p:txBody>
          <a:body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val="249019573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235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dirty="0"/>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26730596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345983426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21948327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845127" y="2507550"/>
            <a:ext cx="5156200" cy="3680525"/>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72200" y="2507550"/>
            <a:ext cx="5181601" cy="3680525"/>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8" name="Footer Placeholder 7"/>
          <p:cNvSpPr>
            <a:spLocks noGrp="1"/>
          </p:cNvSpPr>
          <p:nvPr>
            <p:ph type="ftr" sz="quarter" idx="11"/>
          </p:nvPr>
        </p:nvSpPr>
        <p:spPr/>
        <p:txBody>
          <a:bodyPr/>
          <a:lstStyle/>
          <a:p>
            <a:endParaRPr kumimoji="0" lang="zh-CN" altLang="en-US"/>
          </a:p>
        </p:txBody>
      </p:sp>
      <p:sp>
        <p:nvSpPr>
          <p:cNvPr id="9" name="Slide Number Placeholder 8"/>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extLst>
      <p:ext uri="{BB962C8B-B14F-4D97-AF65-F5344CB8AC3E}">
        <p14:creationId xmlns:p14="http://schemas.microsoft.com/office/powerpoint/2010/main" val="19886595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4" name="Footer Placeholder 3"/>
          <p:cNvSpPr>
            <a:spLocks noGrp="1"/>
          </p:cNvSpPr>
          <p:nvPr>
            <p:ph type="ftr" sz="quarter" idx="11"/>
          </p:nvPr>
        </p:nvSpPr>
        <p:spPr/>
        <p:txBody>
          <a:bodyPr/>
          <a:lstStyle/>
          <a:p>
            <a:endParaRPr kumimoji="0" lang="zh-CN" altLang="en-US"/>
          </a:p>
        </p:txBody>
      </p:sp>
      <p:sp>
        <p:nvSpPr>
          <p:cNvPr id="5" name="Slide Number Placeholder 4"/>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21030242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3" name="Footer Placeholder 2"/>
          <p:cNvSpPr>
            <a:spLocks noGrp="1"/>
          </p:cNvSpPr>
          <p:nvPr>
            <p:ph type="ftr" sz="quarter" idx="11"/>
          </p:nvPr>
        </p:nvSpPr>
        <p:spPr/>
        <p:txBody>
          <a:bodyPr/>
          <a:lstStyle/>
          <a:p>
            <a:endParaRPr kumimoji="0" lang="zh-CN" altLang="en-US"/>
          </a:p>
        </p:txBody>
      </p:sp>
      <p:sp>
        <p:nvSpPr>
          <p:cNvPr id="4" name="Slide Number Placeholder 3"/>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230575831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190590140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19868565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11DF6C85-580E-49AA-8C0F-7282E851D184}" type="datetimeFigureOut">
              <a:rPr lang="en-US" smtClean="0"/>
              <a:pPr/>
              <a:t>6/24/2019</a:t>
            </a:fld>
            <a:endParaRPr lang="en-US" sz="1100" dirty="0">
              <a:solidFill>
                <a:schemeClr val="tx2">
                  <a:lumMod val="75000"/>
                  <a:lumOff val="25000"/>
                </a:scheme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val="194102462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51" r:id="rId13"/>
    <p:sldLayoutId id="2147483652" r:id="rId14"/>
    <p:sldLayoutId id="2147483653" r:id="rId15"/>
    <p:sldLayoutId id="2147483654" r:id="rId16"/>
  </p:sldLayoutIdLst>
  <p:transition spd="slow">
    <p:fad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5"/>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a:extLst>
              <a:ext uri="{FF2B5EF4-FFF2-40B4-BE49-F238E27FC236}">
                <a16:creationId xmlns:a16="http://schemas.microsoft.com/office/drawing/2014/main" id="{290BC831-03AE-43C3-8E91-2FF0DC62D99E}"/>
              </a:ext>
            </a:extLst>
          </p:cNvPr>
          <p:cNvSpPr txBox="1"/>
          <p:nvPr/>
        </p:nvSpPr>
        <p:spPr>
          <a:xfrm>
            <a:off x="3464510" y="2562424"/>
            <a:ext cx="5262980" cy="1107996"/>
          </a:xfrm>
          <a:prstGeom prst="rect">
            <a:avLst/>
          </a:prstGeom>
          <a:noFill/>
        </p:spPr>
        <p:txBody>
          <a:bodyPr wrap="non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基础工程施工</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矩形 9"/>
          <p:cNvSpPr/>
          <p:nvPr/>
        </p:nvSpPr>
        <p:spPr>
          <a:xfrm>
            <a:off x="5536376" y="3977074"/>
            <a:ext cx="3057247" cy="523220"/>
          </a:xfrm>
          <a:prstGeom prst="rect">
            <a:avLst/>
          </a:prstGeom>
        </p:spPr>
        <p:txBody>
          <a:bodyPr wrap="none">
            <a:spAutoFit/>
          </a:bodyPr>
          <a:lstStyle/>
          <a:p>
            <a:pPr algn="ctr"/>
            <a:r>
              <a:rPr lang="zh-CN" altLang="en-US" sz="2800" dirty="0">
                <a:solidFill>
                  <a:schemeClr val="bg1"/>
                </a:solidFill>
              </a:rPr>
              <a:t>单元七　地基处理</a:t>
            </a:r>
            <a:endParaRPr lang="zh-CN" altLang="en-US" sz="28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901662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900" decel="100000" fill="hold"/>
                                        <p:tgtEl>
                                          <p:spTgt spid="1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17344" cy="646331"/>
            </a:xfrm>
            <a:prstGeom prst="rect">
              <a:avLst/>
            </a:prstGeom>
          </p:spPr>
          <p:txBody>
            <a:bodyPr wrap="none">
              <a:spAutoFit/>
            </a:bodyPr>
            <a:lstStyle/>
            <a:p>
              <a:pPr>
                <a:spcAft>
                  <a:spcPts val="0"/>
                </a:spcAft>
                <a:tabLst>
                  <a:tab pos="2222500" algn="l"/>
                  <a:tab pos="3667125" algn="l"/>
                </a:tabLst>
              </a:pPr>
              <a:r>
                <a:rPr lang="zh-CN" altLang="en-US" sz="3600" b="1" dirty="0"/>
                <a:t>二、砂和砂石垫层地基</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005385" y="3559037"/>
            <a:ext cx="1800493" cy="369332"/>
          </a:xfrm>
          <a:prstGeom prst="rect">
            <a:avLst/>
          </a:prstGeom>
        </p:spPr>
        <p:txBody>
          <a:bodyPr wrap="none">
            <a:spAutoFit/>
          </a:bodyPr>
          <a:lstStyle/>
          <a:p>
            <a:r>
              <a:rPr lang="zh-CN" altLang="en-US" dirty="0"/>
              <a:t>（四）质量控制</a:t>
            </a:r>
          </a:p>
        </p:txBody>
      </p:sp>
      <p:sp>
        <p:nvSpPr>
          <p:cNvPr id="28" name="矩形 27"/>
          <p:cNvSpPr/>
          <p:nvPr/>
        </p:nvSpPr>
        <p:spPr>
          <a:xfrm>
            <a:off x="3023659" y="1879561"/>
            <a:ext cx="7099070" cy="369332"/>
          </a:xfrm>
          <a:prstGeom prst="rect">
            <a:avLst/>
          </a:prstGeom>
        </p:spPr>
        <p:txBody>
          <a:bodyPr wrap="square">
            <a:spAutoFit/>
          </a:bodyPr>
          <a:lstStyle/>
          <a:p>
            <a:r>
              <a:rPr lang="zh-CN" altLang="en-US" dirty="0"/>
              <a:t>（</a:t>
            </a:r>
            <a:r>
              <a:rPr lang="en-US" altLang="zh-CN" dirty="0"/>
              <a:t>1</a:t>
            </a:r>
            <a:r>
              <a:rPr lang="zh-CN" altLang="en-US" dirty="0"/>
              <a:t>）施工前应检查砂、石等原材料质量及砂、石拌和均匀程度</a:t>
            </a:r>
          </a:p>
        </p:txBody>
      </p:sp>
      <p:sp>
        <p:nvSpPr>
          <p:cNvPr id="29" name="矩形 28"/>
          <p:cNvSpPr/>
          <p:nvPr/>
        </p:nvSpPr>
        <p:spPr>
          <a:xfrm>
            <a:off x="3023659" y="2887018"/>
            <a:ext cx="3781805" cy="369332"/>
          </a:xfrm>
          <a:prstGeom prst="rect">
            <a:avLst/>
          </a:prstGeom>
        </p:spPr>
        <p:txBody>
          <a:bodyPr wrap="none">
            <a:spAutoFit/>
          </a:bodyPr>
          <a:lstStyle/>
          <a:p>
            <a:r>
              <a:rPr lang="zh-CN" altLang="en-US" dirty="0"/>
              <a:t>（</a:t>
            </a:r>
            <a:r>
              <a:rPr lang="en-US" altLang="zh-CN" dirty="0"/>
              <a:t>2</a:t>
            </a:r>
            <a:r>
              <a:rPr lang="zh-CN" altLang="en-US" dirty="0"/>
              <a:t>）施工过程中必须检查分层厚度</a:t>
            </a:r>
          </a:p>
        </p:txBody>
      </p:sp>
      <p:sp>
        <p:nvSpPr>
          <p:cNvPr id="30" name="矩形 29"/>
          <p:cNvSpPr/>
          <p:nvPr/>
        </p:nvSpPr>
        <p:spPr>
          <a:xfrm>
            <a:off x="3023659" y="3785105"/>
            <a:ext cx="5166799" cy="369332"/>
          </a:xfrm>
          <a:prstGeom prst="rect">
            <a:avLst/>
          </a:prstGeom>
        </p:spPr>
        <p:txBody>
          <a:bodyPr wrap="none">
            <a:spAutoFit/>
          </a:bodyPr>
          <a:lstStyle/>
          <a:p>
            <a:r>
              <a:rPr lang="zh-CN" altLang="en-US" dirty="0"/>
              <a:t>（</a:t>
            </a:r>
            <a:r>
              <a:rPr lang="en-US" altLang="zh-CN" dirty="0"/>
              <a:t>3</a:t>
            </a:r>
            <a:r>
              <a:rPr lang="zh-CN" altLang="en-US" dirty="0"/>
              <a:t>）施工结束后，应检查砂及砂石地基的承载力</a:t>
            </a:r>
          </a:p>
        </p:txBody>
      </p:sp>
      <p:sp>
        <p:nvSpPr>
          <p:cNvPr id="31" name="矩形 30"/>
          <p:cNvSpPr/>
          <p:nvPr/>
        </p:nvSpPr>
        <p:spPr>
          <a:xfrm>
            <a:off x="3023659" y="4918218"/>
            <a:ext cx="5166799" cy="369332"/>
          </a:xfrm>
          <a:prstGeom prst="rect">
            <a:avLst/>
          </a:prstGeom>
        </p:spPr>
        <p:txBody>
          <a:bodyPr wrap="none">
            <a:spAutoFit/>
          </a:bodyPr>
          <a:lstStyle/>
          <a:p>
            <a:r>
              <a:rPr lang="zh-CN" altLang="en-US" dirty="0"/>
              <a:t>（</a:t>
            </a:r>
            <a:r>
              <a:rPr lang="en-US" altLang="zh-CN" dirty="0"/>
              <a:t>4</a:t>
            </a:r>
            <a:r>
              <a:rPr lang="zh-CN" altLang="en-US" dirty="0"/>
              <a:t>）砂和砂石垫层地基质量检验标准与检验方法</a:t>
            </a:r>
          </a:p>
        </p:txBody>
      </p:sp>
      <p:sp>
        <p:nvSpPr>
          <p:cNvPr id="32" name="左大括号 31"/>
          <p:cNvSpPr/>
          <p:nvPr/>
        </p:nvSpPr>
        <p:spPr>
          <a:xfrm>
            <a:off x="2765807" y="2028306"/>
            <a:ext cx="417968" cy="325924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66132304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17344" cy="646331"/>
            </a:xfrm>
            <a:prstGeom prst="rect">
              <a:avLst/>
            </a:prstGeom>
          </p:spPr>
          <p:txBody>
            <a:bodyPr wrap="none">
              <a:spAutoFit/>
            </a:bodyPr>
            <a:lstStyle/>
            <a:p>
              <a:pPr>
                <a:spcAft>
                  <a:spcPts val="0"/>
                </a:spcAft>
                <a:tabLst>
                  <a:tab pos="2222500" algn="l"/>
                  <a:tab pos="3667125" algn="l"/>
                </a:tabLst>
              </a:pPr>
              <a:r>
                <a:rPr lang="zh-CN" altLang="en-US" sz="3600" b="1" dirty="0"/>
                <a:t>二、砂和砂石垫层地基</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33" name="表格 32"/>
          <p:cNvGraphicFramePr>
            <a:graphicFrameLocks noGrp="1"/>
          </p:cNvGraphicFramePr>
          <p:nvPr>
            <p:extLst>
              <p:ext uri="{D42A27DB-BD31-4B8C-83A1-F6EECF244321}">
                <p14:modId xmlns:p14="http://schemas.microsoft.com/office/powerpoint/2010/main" val="1368571516"/>
              </p:ext>
            </p:extLst>
          </p:nvPr>
        </p:nvGraphicFramePr>
        <p:xfrm>
          <a:off x="509847" y="1504886"/>
          <a:ext cx="10972800" cy="4560186"/>
        </p:xfrm>
        <a:graphic>
          <a:graphicData uri="http://schemas.openxmlformats.org/drawingml/2006/table">
            <a:tbl>
              <a:tblPr/>
              <a:tblGrid>
                <a:gridCol w="591176">
                  <a:extLst>
                    <a:ext uri="{9D8B030D-6E8A-4147-A177-3AD203B41FA5}">
                      <a16:colId xmlns:a16="http://schemas.microsoft.com/office/drawing/2014/main" val="1151159876"/>
                    </a:ext>
                  </a:extLst>
                </a:gridCol>
                <a:gridCol w="1780737">
                  <a:extLst>
                    <a:ext uri="{9D8B030D-6E8A-4147-A177-3AD203B41FA5}">
                      <a16:colId xmlns:a16="http://schemas.microsoft.com/office/drawing/2014/main" val="2833923240"/>
                    </a:ext>
                  </a:extLst>
                </a:gridCol>
                <a:gridCol w="1780737">
                  <a:extLst>
                    <a:ext uri="{9D8B030D-6E8A-4147-A177-3AD203B41FA5}">
                      <a16:colId xmlns:a16="http://schemas.microsoft.com/office/drawing/2014/main" val="3799898878"/>
                    </a:ext>
                  </a:extLst>
                </a:gridCol>
                <a:gridCol w="3410075">
                  <a:extLst>
                    <a:ext uri="{9D8B030D-6E8A-4147-A177-3AD203B41FA5}">
                      <a16:colId xmlns:a16="http://schemas.microsoft.com/office/drawing/2014/main" val="1194699620"/>
                    </a:ext>
                  </a:extLst>
                </a:gridCol>
                <a:gridCol w="3410075">
                  <a:extLst>
                    <a:ext uri="{9D8B030D-6E8A-4147-A177-3AD203B41FA5}">
                      <a16:colId xmlns:a16="http://schemas.microsoft.com/office/drawing/2014/main" val="2565322000"/>
                    </a:ext>
                  </a:extLst>
                </a:gridCol>
              </a:tblGrid>
              <a:tr h="387932">
                <a:tc gridSpan="5">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砂和砂石 垫层地基质量检验标准与检验方法</a:t>
                      </a:r>
                    </a:p>
                  </a:txBody>
                  <a:tcPr marL="7283" marR="7283" marT="7283"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987584032"/>
                  </a:ext>
                </a:extLst>
              </a:tr>
              <a:tr h="338894">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项目</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序号</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检查项目</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允许偏差或允许值</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检查方法</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2473990"/>
                  </a:ext>
                </a:extLst>
              </a:tr>
              <a:tr h="346177">
                <a:tc row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主</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控</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项</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目</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1</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地基承载力</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符合设计要求</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同灰土地基</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7125001"/>
                  </a:ext>
                </a:extLst>
              </a:tr>
              <a:tr h="620983">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配合比</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符合设计要求</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现场实测体积比或重量比，检查施工记</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录及抽样试验报告</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2698475"/>
                  </a:ext>
                </a:extLst>
              </a:tr>
              <a:tr h="570003">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3</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压实系数</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符合设计要求</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采用贯入仪、动力触探或灌砂法、灌水</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法检验，检查试验报告</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446757"/>
                  </a:ext>
                </a:extLst>
              </a:tr>
              <a:tr h="297140">
                <a:tc rowSpan="5">
                  <a:txBody>
                    <a:bodyPr/>
                    <a:lstStyle/>
                    <a:p>
                      <a:pPr algn="ctr" fontAlgn="ctr"/>
                      <a:r>
                        <a:rPr lang="zh-CN" altLang="en-US" sz="1600" b="0" i="0" u="none" strike="noStrike" dirty="0" smtClean="0">
                          <a:solidFill>
                            <a:srgbClr val="000000"/>
                          </a:solidFill>
                          <a:effectLst/>
                          <a:latin typeface="宋体" panose="02010600030101010101" pitchFamily="2" charset="-122"/>
                          <a:ea typeface="宋体" panose="02010600030101010101" pitchFamily="2" charset="-122"/>
                        </a:rPr>
                        <a:t>一般</a:t>
                      </a:r>
                      <a:r>
                        <a:rPr lang="zh-CN" altLang="en-US" sz="1600" b="0" i="0" u="none" strike="noStrike" dirty="0">
                          <a:solidFill>
                            <a:srgbClr val="000000"/>
                          </a:solidFill>
                          <a:effectLst/>
                          <a:latin typeface="宋体" panose="02010600030101010101" pitchFamily="2" charset="-122"/>
                          <a:ea typeface="宋体" panose="02010600030101010101" pitchFamily="2" charset="-122"/>
                        </a:rPr>
                        <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项</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目</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砂石料有机质含量</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a:t>
                      </a:r>
                      <a:r>
                        <a:rPr lang="en-US" altLang="zh-CN" sz="1600" b="0" i="0" u="none" strike="noStrike" dirty="0">
                          <a:solidFill>
                            <a:srgbClr val="000000"/>
                          </a:solidFill>
                          <a:effectLst/>
                          <a:latin typeface="宋体" panose="02010600030101010101" pitchFamily="2" charset="-122"/>
                          <a:ea typeface="宋体" panose="02010600030101010101" pitchFamily="2" charset="-122"/>
                        </a:rPr>
                        <a:t>5%</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检查焙烧实验报告和观察检查</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2987103"/>
                  </a:ext>
                </a:extLst>
              </a:tr>
              <a:tr h="282574">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砂石料含泥量</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a:t>
                      </a:r>
                      <a:r>
                        <a:rPr lang="en-US" altLang="zh-CN" sz="1600" b="0" i="0" u="none" strike="noStrike" dirty="0">
                          <a:solidFill>
                            <a:srgbClr val="000000"/>
                          </a:solidFill>
                          <a:effectLst/>
                          <a:latin typeface="宋体" panose="02010600030101010101" pitchFamily="2" charset="-122"/>
                          <a:ea typeface="宋体" panose="02010600030101010101" pitchFamily="2" charset="-122"/>
                        </a:rPr>
                        <a:t>5%</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现场检查及检查水洗试验报告</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2980360"/>
                  </a:ext>
                </a:extLst>
              </a:tr>
              <a:tr h="297140">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3</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砂石料粒径</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≤100mm</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检查筛分报告</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750460"/>
                  </a:ext>
                </a:extLst>
              </a:tr>
              <a:tr h="570003">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4</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含水量</a:t>
                      </a: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zh-CN" altLang="en-US" sz="1600" b="0" i="0" u="none" strike="noStrike">
                          <a:solidFill>
                            <a:srgbClr val="000000"/>
                          </a:solidFill>
                          <a:effectLst/>
                          <a:latin typeface="宋体" panose="02010600030101010101" pitchFamily="2" charset="-122"/>
                          <a:ea typeface="宋体" panose="02010600030101010101" pitchFamily="2" charset="-122"/>
                        </a:rPr>
                        <a:t>与要求的</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最优含水量比较</a:t>
                      </a:r>
                      <a:r>
                        <a:rPr lang="en-US" altLang="zh-CN" sz="1600" b="0" i="0" u="none" strike="noStrike">
                          <a:solidFill>
                            <a:srgbClr val="000000"/>
                          </a:solidFill>
                          <a:effectLst/>
                          <a:latin typeface="宋体" panose="02010600030101010101" pitchFamily="2" charset="-122"/>
                          <a:ea typeface="宋体" panose="02010600030101010101" pitchFamily="2" charset="-122"/>
                        </a:rPr>
                        <a:t>)</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士</a:t>
                      </a:r>
                      <a:r>
                        <a:rPr lang="en-US" altLang="zh-CN" sz="1600" b="0" i="0" u="none" strike="noStrike" dirty="0">
                          <a:solidFill>
                            <a:srgbClr val="000000"/>
                          </a:solidFill>
                          <a:effectLst/>
                          <a:latin typeface="宋体" panose="02010600030101010101" pitchFamily="2" charset="-122"/>
                          <a:ea typeface="宋体" panose="02010600030101010101" pitchFamily="2" charset="-122"/>
                        </a:rPr>
                        <a:t>2%</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检查烘干报告</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2633018"/>
                  </a:ext>
                </a:extLst>
              </a:tr>
              <a:tr h="562720">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5</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分层厚度偏差</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zh-CN" altLang="en-US" sz="1600" b="0" i="0" u="none" strike="noStrike">
                          <a:solidFill>
                            <a:srgbClr val="000000"/>
                          </a:solidFill>
                          <a:effectLst/>
                          <a:latin typeface="宋体" panose="02010600030101010101" pitchFamily="2" charset="-122"/>
                          <a:ea typeface="宋体" panose="02010600030101010101" pitchFamily="2" charset="-122"/>
                        </a:rPr>
                        <a:t>与设计要求比较</a:t>
                      </a:r>
                      <a:r>
                        <a:rPr lang="en-US" altLang="zh-CN" sz="1600" b="0" i="0" u="none" strike="noStrike">
                          <a:solidFill>
                            <a:srgbClr val="000000"/>
                          </a:solidFill>
                          <a:effectLst/>
                          <a:latin typeface="宋体" panose="02010600030101010101" pitchFamily="2" charset="-122"/>
                          <a:ea typeface="宋体" panose="02010600030101010101" pitchFamily="2" charset="-122"/>
                        </a:rPr>
                        <a:t>)</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士</a:t>
                      </a:r>
                      <a:r>
                        <a:rPr lang="en-US" altLang="zh-CN" sz="1600" b="0" i="0" u="none" strike="noStrike">
                          <a:solidFill>
                            <a:srgbClr val="000000"/>
                          </a:solidFill>
                          <a:effectLst/>
                          <a:latin typeface="宋体" panose="02010600030101010101" pitchFamily="2" charset="-122"/>
                          <a:ea typeface="宋体" panose="02010600030101010101" pitchFamily="2" charset="-122"/>
                        </a:rPr>
                        <a:t>50</a:t>
                      </a:r>
                      <a:r>
                        <a:rPr lang="en-US" sz="1600" b="0" i="0" u="none" strike="noStrike">
                          <a:solidFill>
                            <a:srgbClr val="000000"/>
                          </a:solidFill>
                          <a:effectLst/>
                          <a:latin typeface="宋体" panose="02010600030101010101" pitchFamily="2" charset="-122"/>
                          <a:ea typeface="宋体" panose="02010600030101010101" pitchFamily="2" charset="-122"/>
                        </a:rPr>
                        <a:t>mm</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与设计厚度比较。水准仪和钢尺检查</a:t>
                      </a:r>
                    </a:p>
                  </a:txBody>
                  <a:tcPr marL="7283" marR="7283" marT="72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151509"/>
                  </a:ext>
                </a:extLst>
              </a:tr>
            </a:tbl>
          </a:graphicData>
        </a:graphic>
      </p:graphicFrame>
    </p:spTree>
    <p:extLst>
      <p:ext uri="{BB962C8B-B14F-4D97-AF65-F5344CB8AC3E}">
        <p14:creationId xmlns:p14="http://schemas.microsoft.com/office/powerpoint/2010/main" val="199059699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latin typeface="Century Gothic" panose="020B0502020202020204" pitchFamily="34" charset="0"/>
                <a:ea typeface="微软雅黑" panose="020B0503020204020204" pitchFamily="34" charset="-122"/>
                <a:sym typeface="Century Gothic" panose="020B0502020202020204" pitchFamily="34" charset="0"/>
              </a:rPr>
              <a:t>强夯法</a:t>
            </a: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49936883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061" y="1160059"/>
            <a:ext cx="7639426" cy="3877454"/>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1953490" y="1875276"/>
            <a:ext cx="6018415" cy="1896801"/>
          </a:xfrm>
          <a:prstGeom prst="rect">
            <a:avLst/>
          </a:prstGeom>
          <a:noFill/>
        </p:spPr>
        <p:txBody>
          <a:bodyPr wrap="square">
            <a:spAutoFit/>
          </a:bodyPr>
          <a:lstStyle/>
          <a:p>
            <a:pPr>
              <a:lnSpc>
                <a:spcPct val="150000"/>
              </a:lnSpc>
            </a:pPr>
            <a:r>
              <a:rPr lang="zh-CN" altLang="en-US" sz="1600" dirty="0" smtClean="0"/>
              <a:t>         强</a:t>
            </a:r>
            <a:r>
              <a:rPr lang="zh-CN" altLang="en-US" sz="1600" dirty="0"/>
              <a:t>夯法亦称为动力固结法，是一种将较大的重锤（一般为</a:t>
            </a:r>
            <a:r>
              <a:rPr lang="en-US" altLang="zh-CN" sz="1600" dirty="0"/>
              <a:t>8 </a:t>
            </a:r>
            <a:r>
              <a:rPr lang="zh-CN" altLang="en-US" sz="1600" dirty="0"/>
              <a:t>～ </a:t>
            </a:r>
            <a:r>
              <a:rPr lang="en-US" altLang="zh-CN" sz="1600" dirty="0"/>
              <a:t>40t</a:t>
            </a:r>
            <a:r>
              <a:rPr lang="zh-CN" altLang="en-US" sz="1600" dirty="0"/>
              <a:t>，最重达</a:t>
            </a:r>
            <a:r>
              <a:rPr lang="en-US" altLang="zh-CN" sz="1600" dirty="0"/>
              <a:t>200t</a:t>
            </a:r>
            <a:r>
              <a:rPr lang="zh-CN" altLang="en-US" sz="1600" dirty="0" smtClean="0"/>
              <a:t>）从</a:t>
            </a:r>
            <a:r>
              <a:rPr lang="en-US" altLang="zh-CN" sz="1600" dirty="0"/>
              <a:t>6 </a:t>
            </a:r>
            <a:r>
              <a:rPr lang="zh-CN" altLang="en-US" sz="1600" dirty="0"/>
              <a:t>～ </a:t>
            </a:r>
            <a:r>
              <a:rPr lang="en-US" altLang="zh-CN" sz="1600" dirty="0"/>
              <a:t>30m </a:t>
            </a:r>
            <a:r>
              <a:rPr lang="zh-CN" altLang="en-US" sz="1600" dirty="0"/>
              <a:t>高处自由落下，给地基以巨大的冲击力和振动，迫使土颗粒重组，排除</a:t>
            </a:r>
            <a:r>
              <a:rPr lang="zh-CN" altLang="en-US" sz="1600" dirty="0" smtClean="0"/>
              <a:t>孔隙</a:t>
            </a:r>
            <a:r>
              <a:rPr lang="zh-CN" altLang="en-US" sz="1600" dirty="0"/>
              <a:t>中水与气体，从而提高地基承载力，降低其压缩性的一种有效的地基加固方法，也</a:t>
            </a:r>
          </a:p>
          <a:p>
            <a:pPr>
              <a:lnSpc>
                <a:spcPct val="150000"/>
              </a:lnSpc>
            </a:pPr>
            <a:r>
              <a:rPr lang="zh-CN" altLang="en-US" sz="1600" dirty="0"/>
              <a:t>是我国目前最为常用和最经济的深层地基处理方法之一。</a:t>
            </a: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2656496" cy="584775"/>
            </a:xfrm>
            <a:prstGeom prst="rect">
              <a:avLst/>
            </a:prstGeom>
          </p:spPr>
          <p:txBody>
            <a:bodyPr wrap="none">
              <a:spAutoFit/>
            </a:bodyPr>
            <a:lstStyle/>
            <a:p>
              <a:pPr>
                <a:spcAft>
                  <a:spcPts val="0"/>
                </a:spcAft>
                <a:tabLst>
                  <a:tab pos="2222500" algn="l"/>
                  <a:tab pos="3667125" algn="l"/>
                </a:tabLst>
              </a:pPr>
              <a:r>
                <a:rPr lang="zh-CN" altLang="en-US" sz="3200" b="1" dirty="0"/>
                <a:t>一、显著特点</a:t>
              </a:r>
              <a:endParaRPr lang="zh-CN" altLang="zh-CN" sz="32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5106095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061" y="1160059"/>
            <a:ext cx="7639426" cy="3877454"/>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1953490" y="1875276"/>
            <a:ext cx="6018415" cy="2635465"/>
          </a:xfrm>
          <a:prstGeom prst="rect">
            <a:avLst/>
          </a:prstGeom>
          <a:noFill/>
        </p:spPr>
        <p:txBody>
          <a:bodyPr wrap="square">
            <a:spAutoFit/>
          </a:bodyPr>
          <a:lstStyle/>
          <a:p>
            <a:pPr>
              <a:lnSpc>
                <a:spcPct val="150000"/>
              </a:lnSpc>
            </a:pPr>
            <a:r>
              <a:rPr lang="zh-CN" altLang="en-US" sz="1600" dirty="0" smtClean="0"/>
              <a:t>       强</a:t>
            </a:r>
            <a:r>
              <a:rPr lang="zh-CN" altLang="en-US" sz="1600" dirty="0"/>
              <a:t>夯法适用于碎石类土、砂类土、杂填土、低饱和粉土、黏性土、湿陷性黄土</a:t>
            </a:r>
            <a:r>
              <a:rPr lang="zh-CN" altLang="en-US" sz="1600" dirty="0" smtClean="0"/>
              <a:t>等地基</a:t>
            </a:r>
            <a:r>
              <a:rPr lang="zh-CN" altLang="en-US" sz="1600" dirty="0"/>
              <a:t>的加固，效果较好。对于高饱和软黏土（淤泥及淤泥质土），强夯处理效果较差</a:t>
            </a:r>
            <a:r>
              <a:rPr lang="zh-CN" altLang="en-US" sz="1600" dirty="0" smtClean="0"/>
              <a:t>，但</a:t>
            </a:r>
            <a:r>
              <a:rPr lang="zh-CN" altLang="en-US" sz="1600" dirty="0"/>
              <a:t>若结合夯坑内回填块石、碎石或其他粗粒料，强行夯入形成复合地基（称为强夯</a:t>
            </a:r>
            <a:r>
              <a:rPr lang="zh-CN" altLang="en-US" sz="1600" dirty="0" smtClean="0"/>
              <a:t>置换或</a:t>
            </a:r>
            <a:r>
              <a:rPr lang="zh-CN" altLang="en-US" sz="1600" dirty="0"/>
              <a:t>动力挤淤），处理效果较好。强夯不得用于不允许对工程周围建筑物和设备有一定</a:t>
            </a:r>
            <a:r>
              <a:rPr lang="zh-CN" altLang="en-US" sz="1600" dirty="0" smtClean="0"/>
              <a:t>振动</a:t>
            </a:r>
            <a:r>
              <a:rPr lang="zh-CN" altLang="en-US" sz="1600" dirty="0"/>
              <a:t>影响的地基加固，必需时应采取防振、隔振措施。</a:t>
            </a: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2723823" cy="584775"/>
            </a:xfrm>
            <a:prstGeom prst="rect">
              <a:avLst/>
            </a:prstGeom>
          </p:spPr>
          <p:txBody>
            <a:bodyPr wrap="none">
              <a:spAutoFit/>
            </a:bodyPr>
            <a:lstStyle/>
            <a:p>
              <a:pPr>
                <a:spcAft>
                  <a:spcPts val="0"/>
                </a:spcAft>
                <a:tabLst>
                  <a:tab pos="2222500" algn="l"/>
                  <a:tab pos="3667125" algn="l"/>
                </a:tabLst>
              </a:pPr>
              <a:r>
                <a:rPr lang="zh-CN" altLang="en-US" sz="3200" b="1" dirty="0"/>
                <a:t>二、适用范围</a:t>
              </a:r>
              <a:endParaRPr lang="zh-CN" altLang="zh-CN" sz="32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503960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a:extLst>
              <a:ext uri="{FF2B5EF4-FFF2-40B4-BE49-F238E27FC236}">
                <a16:creationId xmlns:a16="http://schemas.microsoft.com/office/drawing/2014/main" id="{AC8987BE-C040-4838-87A9-645005DE2881}"/>
              </a:ext>
            </a:extLst>
          </p:cNvPr>
          <p:cNvGrpSpPr/>
          <p:nvPr/>
        </p:nvGrpSpPr>
        <p:grpSpPr>
          <a:xfrm>
            <a:off x="3075035" y="1743671"/>
            <a:ext cx="8306889" cy="4212056"/>
            <a:chOff x="2930611" y="1863892"/>
            <a:chExt cx="8306889" cy="4212056"/>
          </a:xfrm>
        </p:grpSpPr>
        <p:sp>
          <p:nvSpPr>
            <p:cNvPr id="10" name="Snip Single Corner Rectangle 5">
              <a:extLst>
                <a:ext uri="{FF2B5EF4-FFF2-40B4-BE49-F238E27FC236}">
                  <a16:creationId xmlns:a16="http://schemas.microsoft.com/office/drawing/2014/main" id="{D11CEEB2-1817-4026-89A3-E0447387D6B0}"/>
                </a:ext>
              </a:extLst>
            </p:cNvPr>
            <p:cNvSpPr/>
            <p:nvPr/>
          </p:nvSpPr>
          <p:spPr>
            <a:xfrm>
              <a:off x="2930612" y="1876927"/>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a:extLst>
                <a:ext uri="{FF2B5EF4-FFF2-40B4-BE49-F238E27FC236}">
                  <a16:creationId xmlns:a16="http://schemas.microsoft.com/office/drawing/2014/main" id="{894B9FC2-B354-483C-8B30-A28B4F74CC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322506" y="1863892"/>
              <a:ext cx="914994" cy="970547"/>
            </a:xfrm>
            <a:prstGeom prst="rect">
              <a:avLst/>
            </a:prstGeom>
          </p:spPr>
        </p:pic>
        <p:sp>
          <p:nvSpPr>
            <p:cNvPr id="12" name="Rectangle 38">
              <a:extLst>
                <a:ext uri="{FF2B5EF4-FFF2-40B4-BE49-F238E27FC236}">
                  <a16:creationId xmlns:a16="http://schemas.microsoft.com/office/drawing/2014/main" id="{514EB140-445C-41B5-BA28-4FAF27172FE5}"/>
                </a:ext>
              </a:extLst>
            </p:cNvPr>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grpSp>
        <p:nvGrpSpPr>
          <p:cNvPr id="3" name="Group 18">
            <a:extLst>
              <a:ext uri="{FF2B5EF4-FFF2-40B4-BE49-F238E27FC236}">
                <a16:creationId xmlns:a16="http://schemas.microsoft.com/office/drawing/2014/main" id="{D984007C-966B-44B4-A940-AAFA601F2341}"/>
              </a:ext>
            </a:extLst>
          </p:cNvPr>
          <p:cNvGrpSpPr/>
          <p:nvPr/>
        </p:nvGrpSpPr>
        <p:grpSpPr>
          <a:xfrm>
            <a:off x="3550789" y="2791327"/>
            <a:ext cx="7355382" cy="481764"/>
            <a:chOff x="3427959" y="3026187"/>
            <a:chExt cx="7355382" cy="481764"/>
          </a:xfrm>
        </p:grpSpPr>
        <p:sp>
          <p:nvSpPr>
            <p:cNvPr id="22" name="Rounded Rectangle 8">
              <a:extLst>
                <a:ext uri="{FF2B5EF4-FFF2-40B4-BE49-F238E27FC236}">
                  <a16:creationId xmlns:a16="http://schemas.microsoft.com/office/drawing/2014/main" id="{772C043D-C4FC-4B11-8681-02AC9F5D932F}"/>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a:extLst>
                <a:ext uri="{FF2B5EF4-FFF2-40B4-BE49-F238E27FC236}">
                  <a16:creationId xmlns:a16="http://schemas.microsoft.com/office/drawing/2014/main" id="{1F9E2DCB-3562-4E27-BC25-74B986935C19}"/>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a:extLst>
                <a:ext uri="{FF2B5EF4-FFF2-40B4-BE49-F238E27FC236}">
                  <a16:creationId xmlns:a16="http://schemas.microsoft.com/office/drawing/2014/main" id="{7CD0BEBC-6141-4635-A584-7B39AE2D40EF}"/>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p>
          </p:txBody>
        </p:sp>
        <p:sp>
          <p:nvSpPr>
            <p:cNvPr id="25" name="Rectangle 3">
              <a:extLst>
                <a:ext uri="{FF2B5EF4-FFF2-40B4-BE49-F238E27FC236}">
                  <a16:creationId xmlns:a16="http://schemas.microsoft.com/office/drawing/2014/main" id="{E49C92F1-B0B9-4BE7-9884-B4B5C10A99C7}"/>
                </a:ext>
              </a:extLst>
            </p:cNvPr>
            <p:cNvSpPr txBox="1">
              <a:spLocks noChangeArrowheads="1"/>
            </p:cNvSpPr>
            <p:nvPr/>
          </p:nvSpPr>
          <p:spPr bwMode="auto">
            <a:xfrm>
              <a:off x="4211366" y="3089852"/>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a:solidFill>
                    <a:schemeClr val="tx1"/>
                  </a:solidFill>
                  <a:effectLst/>
                </a:rPr>
                <a:t>（一）夯锤</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a:extLst>
              <a:ext uri="{FF2B5EF4-FFF2-40B4-BE49-F238E27FC236}">
                <a16:creationId xmlns:a16="http://schemas.microsoft.com/office/drawing/2014/main" id="{0A8CF3B1-5E04-432C-B505-01A872D2B727}"/>
              </a:ext>
            </a:extLst>
          </p:cNvPr>
          <p:cNvGrpSpPr/>
          <p:nvPr/>
        </p:nvGrpSpPr>
        <p:grpSpPr>
          <a:xfrm>
            <a:off x="3550789" y="3445377"/>
            <a:ext cx="7355382" cy="481764"/>
            <a:chOff x="3427959" y="3026187"/>
            <a:chExt cx="7355382" cy="481764"/>
          </a:xfrm>
        </p:grpSpPr>
        <p:sp>
          <p:nvSpPr>
            <p:cNvPr id="27" name="Rounded Rectangle 20">
              <a:extLst>
                <a:ext uri="{FF2B5EF4-FFF2-40B4-BE49-F238E27FC236}">
                  <a16:creationId xmlns:a16="http://schemas.microsoft.com/office/drawing/2014/main" id="{A3631545-3ECB-445F-91D4-756C1B188ED8}"/>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a:extLst>
                <a:ext uri="{FF2B5EF4-FFF2-40B4-BE49-F238E27FC236}">
                  <a16:creationId xmlns:a16="http://schemas.microsoft.com/office/drawing/2014/main" id="{3D512D00-174B-4562-ADD0-4A386727C87D}"/>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a:extLst>
                <a:ext uri="{FF2B5EF4-FFF2-40B4-BE49-F238E27FC236}">
                  <a16:creationId xmlns:a16="http://schemas.microsoft.com/office/drawing/2014/main" id="{8278DC3B-181D-4A83-A7F2-30D9F9584C34}"/>
                </a:ext>
              </a:extLst>
            </p:cNvPr>
            <p:cNvSpPr txBox="1">
              <a:spLocks noChangeArrowheads="1"/>
            </p:cNvSpPr>
            <p:nvPr/>
          </p:nvSpPr>
          <p:spPr bwMode="auto">
            <a:xfrm>
              <a:off x="3427959" y="3034413"/>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p>
          </p:txBody>
        </p:sp>
        <p:sp>
          <p:nvSpPr>
            <p:cNvPr id="30" name="Rectangle 3">
              <a:extLst>
                <a:ext uri="{FF2B5EF4-FFF2-40B4-BE49-F238E27FC236}">
                  <a16:creationId xmlns:a16="http://schemas.microsoft.com/office/drawing/2014/main" id="{05AC903C-550F-47BF-BD06-702A25989BB1}"/>
                </a:ext>
              </a:extLst>
            </p:cNvPr>
            <p:cNvSpPr txBox="1">
              <a:spLocks noChangeArrowheads="1"/>
            </p:cNvSpPr>
            <p:nvPr/>
          </p:nvSpPr>
          <p:spPr bwMode="auto">
            <a:xfrm>
              <a:off x="4218534" y="3100183"/>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a:solidFill>
                    <a:schemeClr val="tx1"/>
                  </a:solidFill>
                  <a:effectLst/>
                </a:rPr>
                <a:t>（二）起重设备</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 name="Group 24">
            <a:extLst>
              <a:ext uri="{FF2B5EF4-FFF2-40B4-BE49-F238E27FC236}">
                <a16:creationId xmlns:a16="http://schemas.microsoft.com/office/drawing/2014/main" id="{82C898FE-0918-4A7E-B280-AAE2030DD6D9}"/>
              </a:ext>
            </a:extLst>
          </p:cNvPr>
          <p:cNvGrpSpPr/>
          <p:nvPr/>
        </p:nvGrpSpPr>
        <p:grpSpPr>
          <a:xfrm>
            <a:off x="3550789" y="4099427"/>
            <a:ext cx="7355382" cy="481764"/>
            <a:chOff x="3427959" y="3026187"/>
            <a:chExt cx="7355382" cy="481764"/>
          </a:xfrm>
        </p:grpSpPr>
        <p:sp>
          <p:nvSpPr>
            <p:cNvPr id="32" name="Rounded Rectangle 25">
              <a:extLst>
                <a:ext uri="{FF2B5EF4-FFF2-40B4-BE49-F238E27FC236}">
                  <a16:creationId xmlns:a16="http://schemas.microsoft.com/office/drawing/2014/main" id="{5F66C13C-D029-471A-BC6D-755A13ABA0D3}"/>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a:extLst>
                <a:ext uri="{FF2B5EF4-FFF2-40B4-BE49-F238E27FC236}">
                  <a16:creationId xmlns:a16="http://schemas.microsoft.com/office/drawing/2014/main" id="{699737DF-AC16-4E8D-A008-E0E913692585}"/>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a:extLst>
                <a:ext uri="{FF2B5EF4-FFF2-40B4-BE49-F238E27FC236}">
                  <a16:creationId xmlns:a16="http://schemas.microsoft.com/office/drawing/2014/main" id="{AD8213A7-5DC2-4BC7-B01D-F6CE613D24F9}"/>
                </a:ext>
              </a:extLst>
            </p:cNvPr>
            <p:cNvSpPr txBox="1">
              <a:spLocks noChangeArrowheads="1"/>
            </p:cNvSpPr>
            <p:nvPr/>
          </p:nvSpPr>
          <p:spPr bwMode="auto">
            <a:xfrm>
              <a:off x="3427959" y="3037391"/>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p>
          </p:txBody>
        </p:sp>
        <p:sp>
          <p:nvSpPr>
            <p:cNvPr id="36" name="Rectangle 3">
              <a:extLst>
                <a:ext uri="{FF2B5EF4-FFF2-40B4-BE49-F238E27FC236}">
                  <a16:creationId xmlns:a16="http://schemas.microsoft.com/office/drawing/2014/main" id="{52221A66-C594-4145-893A-CAAFBE627366}"/>
                </a:ext>
              </a:extLst>
            </p:cNvPr>
            <p:cNvSpPr txBox="1">
              <a:spLocks noChangeArrowheads="1"/>
            </p:cNvSpPr>
            <p:nvPr/>
          </p:nvSpPr>
          <p:spPr bwMode="auto">
            <a:xfrm>
              <a:off x="4218534" y="3086535"/>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a:solidFill>
                    <a:schemeClr val="tx1"/>
                  </a:solidFill>
                  <a:effectLst/>
                </a:rPr>
                <a:t>（三）脱钩装置</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a:extLst>
              <a:ext uri="{FF2B5EF4-FFF2-40B4-BE49-F238E27FC236}">
                <a16:creationId xmlns:a16="http://schemas.microsoft.com/office/drawing/2014/main" id="{B1FD4C76-940A-432C-A192-E88DFB0EBA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zh-CN" altLang="en-US" sz="3600" dirty="0"/>
                <a:t>三、机具设备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6865577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964273" cy="646331"/>
            </a:xfrm>
            <a:prstGeom prst="rect">
              <a:avLst/>
            </a:prstGeom>
          </p:spPr>
          <p:txBody>
            <a:bodyPr wrap="none">
              <a:spAutoFit/>
            </a:bodyPr>
            <a:lstStyle/>
            <a:p>
              <a:pPr>
                <a:spcAft>
                  <a:spcPts val="0"/>
                </a:spcAft>
                <a:tabLst>
                  <a:tab pos="2222500" algn="l"/>
                  <a:tab pos="3667125" algn="l"/>
                </a:tabLst>
              </a:pPr>
              <a:r>
                <a:rPr lang="zh-CN" altLang="en-US" sz="3600" b="1" dirty="0"/>
                <a:t>四、技术参数</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317273" y="3648312"/>
            <a:ext cx="1107996" cy="369332"/>
          </a:xfrm>
          <a:prstGeom prst="rect">
            <a:avLst/>
          </a:prstGeom>
        </p:spPr>
        <p:txBody>
          <a:bodyPr wrap="none">
            <a:spAutoFit/>
          </a:bodyPr>
          <a:lstStyle/>
          <a:p>
            <a:r>
              <a:rPr lang="zh-CN" altLang="en-US" dirty="0" smtClean="0"/>
              <a:t>技术</a:t>
            </a:r>
            <a:r>
              <a:rPr lang="zh-CN" altLang="en-US" dirty="0"/>
              <a:t>参数</a:t>
            </a:r>
          </a:p>
        </p:txBody>
      </p:sp>
      <p:sp>
        <p:nvSpPr>
          <p:cNvPr id="12" name="左大括号 11"/>
          <p:cNvSpPr/>
          <p:nvPr/>
        </p:nvSpPr>
        <p:spPr>
          <a:xfrm>
            <a:off x="1579418" y="1638602"/>
            <a:ext cx="340822" cy="446294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1774767" y="1453936"/>
            <a:ext cx="3416320" cy="369332"/>
          </a:xfrm>
          <a:prstGeom prst="rect">
            <a:avLst/>
          </a:prstGeom>
        </p:spPr>
        <p:txBody>
          <a:bodyPr wrap="none">
            <a:spAutoFit/>
          </a:bodyPr>
          <a:lstStyle/>
          <a:p>
            <a:r>
              <a:rPr lang="zh-CN" altLang="en-US" dirty="0"/>
              <a:t>（一）锤重、落距与单位夯击能</a:t>
            </a:r>
          </a:p>
        </p:txBody>
      </p:sp>
      <p:sp>
        <p:nvSpPr>
          <p:cNvPr id="24" name="矩形 23"/>
          <p:cNvSpPr/>
          <p:nvPr/>
        </p:nvSpPr>
        <p:spPr>
          <a:xfrm>
            <a:off x="1774767" y="2665610"/>
            <a:ext cx="2031325" cy="369332"/>
          </a:xfrm>
          <a:prstGeom prst="rect">
            <a:avLst/>
          </a:prstGeom>
        </p:spPr>
        <p:txBody>
          <a:bodyPr wrap="none">
            <a:spAutoFit/>
          </a:bodyPr>
          <a:lstStyle/>
          <a:p>
            <a:r>
              <a:rPr lang="zh-CN" altLang="en-US" dirty="0"/>
              <a:t>（二）夯击点布置</a:t>
            </a:r>
          </a:p>
        </p:txBody>
      </p:sp>
      <p:sp>
        <p:nvSpPr>
          <p:cNvPr id="25" name="矩形 24"/>
          <p:cNvSpPr/>
          <p:nvPr/>
        </p:nvSpPr>
        <p:spPr>
          <a:xfrm>
            <a:off x="5386436" y="1282006"/>
            <a:ext cx="6096000" cy="646331"/>
          </a:xfrm>
          <a:prstGeom prst="rect">
            <a:avLst/>
          </a:prstGeom>
        </p:spPr>
        <p:txBody>
          <a:bodyPr>
            <a:spAutoFit/>
          </a:bodyPr>
          <a:lstStyle/>
          <a:p>
            <a:r>
              <a:rPr lang="zh-CN" altLang="en-US" dirty="0"/>
              <a:t>从当前国内强夯施工经验来看，单位夯击能以不超过</a:t>
            </a:r>
            <a:r>
              <a:rPr lang="en-US" altLang="zh-CN" dirty="0"/>
              <a:t>3 000kN·m </a:t>
            </a:r>
            <a:r>
              <a:rPr lang="zh-CN" altLang="en-US" dirty="0" smtClean="0"/>
              <a:t>较为</a:t>
            </a:r>
            <a:r>
              <a:rPr lang="zh-CN" altLang="en-US" dirty="0"/>
              <a:t>经济合理。</a:t>
            </a:r>
          </a:p>
        </p:txBody>
      </p:sp>
      <p:sp>
        <p:nvSpPr>
          <p:cNvPr id="26" name="左大括号 25"/>
          <p:cNvSpPr/>
          <p:nvPr/>
        </p:nvSpPr>
        <p:spPr>
          <a:xfrm>
            <a:off x="5191086" y="1330036"/>
            <a:ext cx="195349" cy="64908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8760" y="2196429"/>
            <a:ext cx="4814331" cy="1344188"/>
          </a:xfrm>
          <a:prstGeom prst="rect">
            <a:avLst/>
          </a:prstGeom>
        </p:spPr>
      </p:pic>
      <p:sp>
        <p:nvSpPr>
          <p:cNvPr id="28" name="矩形 27"/>
          <p:cNvSpPr/>
          <p:nvPr/>
        </p:nvSpPr>
        <p:spPr>
          <a:xfrm>
            <a:off x="1731155" y="4177168"/>
            <a:ext cx="3416320" cy="369332"/>
          </a:xfrm>
          <a:prstGeom prst="rect">
            <a:avLst/>
          </a:prstGeom>
        </p:spPr>
        <p:txBody>
          <a:bodyPr wrap="none">
            <a:spAutoFit/>
          </a:bodyPr>
          <a:lstStyle/>
          <a:p>
            <a:r>
              <a:rPr lang="zh-CN" altLang="en-US" dirty="0"/>
              <a:t>（三）单点的夯击数与夯击遍数</a:t>
            </a:r>
          </a:p>
        </p:txBody>
      </p:sp>
      <p:sp>
        <p:nvSpPr>
          <p:cNvPr id="29" name="矩形 28"/>
          <p:cNvSpPr/>
          <p:nvPr/>
        </p:nvSpPr>
        <p:spPr>
          <a:xfrm>
            <a:off x="5147475" y="3767520"/>
            <a:ext cx="6063455" cy="369332"/>
          </a:xfrm>
          <a:prstGeom prst="rect">
            <a:avLst/>
          </a:prstGeom>
        </p:spPr>
        <p:txBody>
          <a:bodyPr wrap="none">
            <a:spAutoFit/>
          </a:bodyPr>
          <a:lstStyle/>
          <a:p>
            <a:r>
              <a:rPr lang="zh-CN" altLang="en-US" dirty="0"/>
              <a:t>每夯击点的夯击数应由现场试夯确定，一般为</a:t>
            </a:r>
            <a:r>
              <a:rPr lang="en-US" altLang="zh-CN" dirty="0"/>
              <a:t>3 </a:t>
            </a:r>
            <a:r>
              <a:rPr lang="zh-CN" altLang="en-US" dirty="0"/>
              <a:t>～ </a:t>
            </a:r>
            <a:r>
              <a:rPr lang="en-US" altLang="zh-CN" dirty="0"/>
              <a:t>10 </a:t>
            </a:r>
            <a:r>
              <a:rPr lang="zh-CN" altLang="en-US" dirty="0" smtClean="0"/>
              <a:t>击</a:t>
            </a:r>
            <a:endParaRPr lang="zh-CN" altLang="en-US" dirty="0"/>
          </a:p>
        </p:txBody>
      </p:sp>
      <p:sp>
        <p:nvSpPr>
          <p:cNvPr id="30" name="矩形 29"/>
          <p:cNvSpPr/>
          <p:nvPr/>
        </p:nvSpPr>
        <p:spPr>
          <a:xfrm>
            <a:off x="5100806" y="4402150"/>
            <a:ext cx="3647152" cy="369332"/>
          </a:xfrm>
          <a:prstGeom prst="rect">
            <a:avLst/>
          </a:prstGeom>
        </p:spPr>
        <p:txBody>
          <a:bodyPr wrap="none">
            <a:spAutoFit/>
          </a:bodyPr>
          <a:lstStyle/>
          <a:p>
            <a:r>
              <a:rPr lang="zh-CN" altLang="en-US" dirty="0"/>
              <a:t>夯击遍数应根据地基土的性质确定</a:t>
            </a:r>
          </a:p>
        </p:txBody>
      </p:sp>
      <p:sp>
        <p:nvSpPr>
          <p:cNvPr id="32" name="左大括号 31"/>
          <p:cNvSpPr/>
          <p:nvPr/>
        </p:nvSpPr>
        <p:spPr>
          <a:xfrm>
            <a:off x="5054138" y="3924752"/>
            <a:ext cx="93337" cy="75203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矩形 32"/>
          <p:cNvSpPr/>
          <p:nvPr/>
        </p:nvSpPr>
        <p:spPr>
          <a:xfrm>
            <a:off x="1731155" y="4823154"/>
            <a:ext cx="2262158" cy="369332"/>
          </a:xfrm>
          <a:prstGeom prst="rect">
            <a:avLst/>
          </a:prstGeom>
        </p:spPr>
        <p:txBody>
          <a:bodyPr wrap="none">
            <a:spAutoFit/>
          </a:bodyPr>
          <a:lstStyle/>
          <a:p>
            <a:r>
              <a:rPr lang="zh-CN" altLang="en-US" dirty="0"/>
              <a:t>（四）两遍间隔时间</a:t>
            </a:r>
          </a:p>
        </p:txBody>
      </p:sp>
      <p:sp>
        <p:nvSpPr>
          <p:cNvPr id="42" name="矩形 41"/>
          <p:cNvSpPr/>
          <p:nvPr/>
        </p:nvSpPr>
        <p:spPr>
          <a:xfrm>
            <a:off x="1711633" y="5326355"/>
            <a:ext cx="1800493" cy="369332"/>
          </a:xfrm>
          <a:prstGeom prst="rect">
            <a:avLst/>
          </a:prstGeom>
        </p:spPr>
        <p:txBody>
          <a:bodyPr wrap="none">
            <a:spAutoFit/>
          </a:bodyPr>
          <a:lstStyle/>
          <a:p>
            <a:r>
              <a:rPr lang="zh-CN" altLang="en-US" dirty="0"/>
              <a:t>（五）处理范围</a:t>
            </a:r>
          </a:p>
        </p:txBody>
      </p:sp>
      <p:sp>
        <p:nvSpPr>
          <p:cNvPr id="43" name="矩形 42"/>
          <p:cNvSpPr/>
          <p:nvPr/>
        </p:nvSpPr>
        <p:spPr>
          <a:xfrm>
            <a:off x="1711633" y="5894799"/>
            <a:ext cx="1800493" cy="369332"/>
          </a:xfrm>
          <a:prstGeom prst="rect">
            <a:avLst/>
          </a:prstGeom>
        </p:spPr>
        <p:txBody>
          <a:bodyPr wrap="none">
            <a:spAutoFit/>
          </a:bodyPr>
          <a:lstStyle/>
          <a:p>
            <a:r>
              <a:rPr lang="zh-CN" altLang="en-US"/>
              <a:t>（六）加固深度</a:t>
            </a:r>
          </a:p>
        </p:txBody>
      </p:sp>
      <p:sp>
        <p:nvSpPr>
          <p:cNvPr id="44" name="矩形 43"/>
          <p:cNvSpPr/>
          <p:nvPr/>
        </p:nvSpPr>
        <p:spPr>
          <a:xfrm>
            <a:off x="4793671" y="5192486"/>
            <a:ext cx="7160029" cy="646331"/>
          </a:xfrm>
          <a:prstGeom prst="rect">
            <a:avLst/>
          </a:prstGeom>
        </p:spPr>
        <p:txBody>
          <a:bodyPr wrap="square">
            <a:spAutoFit/>
          </a:bodyPr>
          <a:lstStyle/>
          <a:p>
            <a:r>
              <a:rPr lang="zh-CN" altLang="en-US" dirty="0"/>
              <a:t>强夯处理范围应大于建筑物基础范围，每边超出基础外缘的宽度宜为设计处理</a:t>
            </a:r>
            <a:r>
              <a:rPr lang="zh-CN" altLang="en-US" dirty="0" smtClean="0"/>
              <a:t>深度</a:t>
            </a:r>
            <a:r>
              <a:rPr lang="zh-CN" altLang="en-US" dirty="0"/>
              <a:t>的</a:t>
            </a:r>
            <a:r>
              <a:rPr lang="en-US" altLang="zh-CN" dirty="0"/>
              <a:t>1/2 </a:t>
            </a:r>
            <a:r>
              <a:rPr lang="zh-CN" altLang="en-US" dirty="0"/>
              <a:t>～ </a:t>
            </a:r>
            <a:r>
              <a:rPr lang="en-US" altLang="zh-CN" dirty="0"/>
              <a:t>2/3</a:t>
            </a:r>
            <a:r>
              <a:rPr lang="zh-CN" altLang="en-US" dirty="0"/>
              <a:t>，并且不小于</a:t>
            </a:r>
            <a:r>
              <a:rPr lang="en-US" altLang="zh-CN" dirty="0"/>
              <a:t>3m</a:t>
            </a:r>
            <a:r>
              <a:rPr lang="zh-CN" altLang="en-US" dirty="0"/>
              <a:t>。</a:t>
            </a:r>
          </a:p>
        </p:txBody>
      </p:sp>
      <p:cxnSp>
        <p:nvCxnSpPr>
          <p:cNvPr id="46" name="直接连接符 45"/>
          <p:cNvCxnSpPr>
            <a:stCxn id="42" idx="3"/>
          </p:cNvCxnSpPr>
          <p:nvPr/>
        </p:nvCxnSpPr>
        <p:spPr>
          <a:xfrm>
            <a:off x="3512126" y="5511021"/>
            <a:ext cx="110975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69043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280613" cy="646331"/>
            </a:xfrm>
            <a:prstGeom prst="rect">
              <a:avLst/>
            </a:prstGeom>
          </p:spPr>
          <p:txBody>
            <a:bodyPr wrap="none">
              <a:spAutoFit/>
            </a:bodyPr>
            <a:lstStyle/>
            <a:p>
              <a:pPr>
                <a:spcAft>
                  <a:spcPts val="0"/>
                </a:spcAft>
                <a:tabLst>
                  <a:tab pos="2222500" algn="l"/>
                  <a:tab pos="3667125" algn="l"/>
                </a:tabLst>
              </a:pPr>
              <a:r>
                <a:rPr lang="zh-CN" altLang="en-US" sz="3600" b="1" dirty="0"/>
                <a:t>五、施工程序及工艺要点</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60907" y="3400168"/>
            <a:ext cx="2262158" cy="369332"/>
          </a:xfrm>
          <a:prstGeom prst="rect">
            <a:avLst/>
          </a:prstGeom>
        </p:spPr>
        <p:txBody>
          <a:bodyPr wrap="none">
            <a:spAutoFit/>
          </a:bodyPr>
          <a:lstStyle/>
          <a:p>
            <a:r>
              <a:rPr lang="zh-CN" altLang="en-US" dirty="0"/>
              <a:t>施工程序及工艺要点</a:t>
            </a:r>
          </a:p>
        </p:txBody>
      </p:sp>
      <p:sp>
        <p:nvSpPr>
          <p:cNvPr id="8" name="左大括号 7"/>
          <p:cNvSpPr/>
          <p:nvPr/>
        </p:nvSpPr>
        <p:spPr>
          <a:xfrm>
            <a:off x="2441023" y="1870364"/>
            <a:ext cx="328168" cy="349965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2605107" y="1631405"/>
            <a:ext cx="8692942" cy="369332"/>
          </a:xfrm>
          <a:prstGeom prst="rect">
            <a:avLst/>
          </a:prstGeom>
        </p:spPr>
        <p:txBody>
          <a:bodyPr wrap="square">
            <a:spAutoFit/>
          </a:bodyPr>
          <a:lstStyle/>
          <a:p>
            <a:r>
              <a:rPr lang="zh-CN" altLang="en-US" dirty="0"/>
              <a:t>（</a:t>
            </a:r>
            <a:r>
              <a:rPr lang="en-US" altLang="zh-CN" dirty="0"/>
              <a:t>1</a:t>
            </a:r>
            <a:r>
              <a:rPr lang="zh-CN" altLang="en-US" dirty="0"/>
              <a:t>）制订强夯方案，必要时进行现场试验性强夯，确定强夯施工的各项参数</a:t>
            </a:r>
          </a:p>
        </p:txBody>
      </p:sp>
      <p:sp>
        <p:nvSpPr>
          <p:cNvPr id="10" name="矩形 9"/>
          <p:cNvSpPr/>
          <p:nvPr/>
        </p:nvSpPr>
        <p:spPr>
          <a:xfrm>
            <a:off x="2605107" y="2479865"/>
            <a:ext cx="8997825" cy="369332"/>
          </a:xfrm>
          <a:prstGeom prst="rect">
            <a:avLst/>
          </a:prstGeom>
        </p:spPr>
        <p:txBody>
          <a:bodyPr wrap="square">
            <a:spAutoFit/>
          </a:bodyPr>
          <a:lstStyle/>
          <a:p>
            <a:r>
              <a:rPr lang="zh-CN" altLang="en-US" dirty="0"/>
              <a:t>（</a:t>
            </a:r>
            <a:r>
              <a:rPr lang="en-US" altLang="zh-CN" dirty="0"/>
              <a:t>2</a:t>
            </a:r>
            <a:r>
              <a:rPr lang="zh-CN" altLang="en-US" dirty="0"/>
              <a:t>）清理、平整场地，周围做好排水沟，按夯</a:t>
            </a:r>
            <a:r>
              <a:rPr lang="zh-CN" altLang="en-US" dirty="0" smtClean="0"/>
              <a:t>点测量</a:t>
            </a:r>
            <a:r>
              <a:rPr lang="zh-CN" altLang="en-US" dirty="0"/>
              <a:t>放线，标出第一遍夯点</a:t>
            </a:r>
            <a:r>
              <a:rPr lang="zh-CN" altLang="en-US" dirty="0" smtClean="0"/>
              <a:t>布置</a:t>
            </a:r>
            <a:r>
              <a:rPr lang="zh-CN" altLang="en-US" dirty="0"/>
              <a:t>位置</a:t>
            </a:r>
          </a:p>
        </p:txBody>
      </p:sp>
      <p:sp>
        <p:nvSpPr>
          <p:cNvPr id="13" name="矩形 12"/>
          <p:cNvSpPr/>
          <p:nvPr/>
        </p:nvSpPr>
        <p:spPr>
          <a:xfrm>
            <a:off x="2605107" y="3340605"/>
            <a:ext cx="8997825" cy="369332"/>
          </a:xfrm>
          <a:prstGeom prst="rect">
            <a:avLst/>
          </a:prstGeom>
        </p:spPr>
        <p:txBody>
          <a:bodyPr wrap="square">
            <a:spAutoFit/>
          </a:bodyPr>
          <a:lstStyle/>
          <a:p>
            <a:r>
              <a:rPr lang="zh-CN" altLang="en-US" dirty="0"/>
              <a:t>（</a:t>
            </a:r>
            <a:r>
              <a:rPr lang="en-US" altLang="zh-CN" dirty="0"/>
              <a:t>3</a:t>
            </a:r>
            <a:r>
              <a:rPr lang="zh-CN" altLang="en-US" dirty="0"/>
              <a:t>）起重机就位，将夯锤吊到预定高度并脱钩，夯锤自由下落对地基进行夯击</a:t>
            </a:r>
          </a:p>
        </p:txBody>
      </p:sp>
      <p:sp>
        <p:nvSpPr>
          <p:cNvPr id="14" name="矩形 13"/>
          <p:cNvSpPr/>
          <p:nvPr/>
        </p:nvSpPr>
        <p:spPr>
          <a:xfrm>
            <a:off x="2605107" y="4261200"/>
            <a:ext cx="8007927" cy="369332"/>
          </a:xfrm>
          <a:prstGeom prst="rect">
            <a:avLst/>
          </a:prstGeom>
        </p:spPr>
        <p:txBody>
          <a:bodyPr wrap="square">
            <a:spAutoFit/>
          </a:bodyPr>
          <a:lstStyle/>
          <a:p>
            <a:r>
              <a:rPr lang="zh-CN" altLang="en-US" dirty="0"/>
              <a:t>（</a:t>
            </a:r>
            <a:r>
              <a:rPr lang="en-US" altLang="zh-CN" dirty="0"/>
              <a:t>4</a:t>
            </a:r>
            <a:r>
              <a:rPr lang="zh-CN" altLang="en-US" dirty="0"/>
              <a:t>）在规定的间隔时间后，按上述程序逐次完成全部夯击遍数</a:t>
            </a:r>
          </a:p>
        </p:txBody>
      </p:sp>
      <p:sp>
        <p:nvSpPr>
          <p:cNvPr id="21" name="矩形 20"/>
          <p:cNvSpPr/>
          <p:nvPr/>
        </p:nvSpPr>
        <p:spPr>
          <a:xfrm>
            <a:off x="2605107" y="5224254"/>
            <a:ext cx="5628464" cy="369332"/>
          </a:xfrm>
          <a:prstGeom prst="rect">
            <a:avLst/>
          </a:prstGeom>
        </p:spPr>
        <p:txBody>
          <a:bodyPr wrap="none">
            <a:spAutoFit/>
          </a:bodyPr>
          <a:lstStyle/>
          <a:p>
            <a:r>
              <a:rPr lang="zh-CN" altLang="en-US" dirty="0"/>
              <a:t>（</a:t>
            </a:r>
            <a:r>
              <a:rPr lang="en-US" altLang="zh-CN" dirty="0"/>
              <a:t>5</a:t>
            </a:r>
            <a:r>
              <a:rPr lang="zh-CN" altLang="en-US" dirty="0"/>
              <a:t>）强夯后，基坑应及时修整，浇筑混凝土垫层封闭</a:t>
            </a:r>
          </a:p>
        </p:txBody>
      </p:sp>
    </p:spTree>
    <p:extLst>
      <p:ext uri="{BB962C8B-B14F-4D97-AF65-F5344CB8AC3E}">
        <p14:creationId xmlns:p14="http://schemas.microsoft.com/office/powerpoint/2010/main" val="417175424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84493902"/>
              </p:ext>
            </p:extLst>
          </p:nvPr>
        </p:nvGraphicFramePr>
        <p:xfrm>
          <a:off x="1230284" y="1733292"/>
          <a:ext cx="9132068" cy="2795155"/>
        </p:xfrm>
        <a:graphic>
          <a:graphicData uri="http://schemas.openxmlformats.org/drawingml/2006/table">
            <a:tbl>
              <a:tblPr/>
              <a:tblGrid>
                <a:gridCol w="1525229">
                  <a:extLst>
                    <a:ext uri="{9D8B030D-6E8A-4147-A177-3AD203B41FA5}">
                      <a16:colId xmlns:a16="http://schemas.microsoft.com/office/drawing/2014/main" val="4165067947"/>
                    </a:ext>
                  </a:extLst>
                </a:gridCol>
                <a:gridCol w="1525229">
                  <a:extLst>
                    <a:ext uri="{9D8B030D-6E8A-4147-A177-3AD203B41FA5}">
                      <a16:colId xmlns:a16="http://schemas.microsoft.com/office/drawing/2014/main" val="2889240222"/>
                    </a:ext>
                  </a:extLst>
                </a:gridCol>
                <a:gridCol w="1505923">
                  <a:extLst>
                    <a:ext uri="{9D8B030D-6E8A-4147-A177-3AD203B41FA5}">
                      <a16:colId xmlns:a16="http://schemas.microsoft.com/office/drawing/2014/main" val="1983580879"/>
                    </a:ext>
                  </a:extLst>
                </a:gridCol>
                <a:gridCol w="1525229">
                  <a:extLst>
                    <a:ext uri="{9D8B030D-6E8A-4147-A177-3AD203B41FA5}">
                      <a16:colId xmlns:a16="http://schemas.microsoft.com/office/drawing/2014/main" val="633266001"/>
                    </a:ext>
                  </a:extLst>
                </a:gridCol>
                <a:gridCol w="1525229">
                  <a:extLst>
                    <a:ext uri="{9D8B030D-6E8A-4147-A177-3AD203B41FA5}">
                      <a16:colId xmlns:a16="http://schemas.microsoft.com/office/drawing/2014/main" val="681798665"/>
                    </a:ext>
                  </a:extLst>
                </a:gridCol>
                <a:gridCol w="1525229">
                  <a:extLst>
                    <a:ext uri="{9D8B030D-6E8A-4147-A177-3AD203B41FA5}">
                      <a16:colId xmlns:a16="http://schemas.microsoft.com/office/drawing/2014/main" val="1433158521"/>
                    </a:ext>
                  </a:extLst>
                </a:gridCol>
              </a:tblGrid>
              <a:tr h="457009">
                <a:tc>
                  <a:txBody>
                    <a:bodyPr/>
                    <a:lstStyle/>
                    <a:p>
                      <a:pPr algn="ctr" fontAlgn="ctr"/>
                      <a:r>
                        <a:rPr lang="en-US" altLang="zh-CN" sz="1000" b="0" i="0" u="none" strike="noStrike" dirty="0">
                          <a:solidFill>
                            <a:srgbClr val="000000"/>
                          </a:solidFill>
                          <a:effectLst/>
                          <a:latin typeface="宋体" panose="02010600030101010101" pitchFamily="2" charset="-122"/>
                          <a:ea typeface="宋体" panose="02010600030101010101" pitchFamily="2" charset="-122"/>
                        </a:rPr>
                        <a:t>16</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13</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effectLst/>
                          <a:latin typeface="宋体" panose="02010600030101010101" pitchFamily="2" charset="-122"/>
                          <a:ea typeface="宋体" panose="02010600030101010101" pitchFamily="2" charset="-122"/>
                        </a:rPr>
                        <a:t>10</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7</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4</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1231595"/>
                  </a:ext>
                </a:extLst>
              </a:tr>
              <a:tr h="465638">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17</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14</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11</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8</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5</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2</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2963201"/>
                  </a:ext>
                </a:extLst>
              </a:tr>
              <a:tr h="465638">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18</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15</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12</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9</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6</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effectLst/>
                          <a:latin typeface="宋体" panose="02010600030101010101" pitchFamily="2" charset="-122"/>
                          <a:ea typeface="宋体" panose="02010600030101010101" pitchFamily="2" charset="-122"/>
                        </a:rPr>
                        <a:t>了</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5442086"/>
                  </a:ext>
                </a:extLst>
              </a:tr>
              <a:tr h="475594">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18'</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15'</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12'</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9'</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6'</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3'</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1918490"/>
                  </a:ext>
                </a:extLst>
              </a:tr>
              <a:tr h="465638">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17'</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14'</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11'</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8'</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5'</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2'</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0339958"/>
                  </a:ext>
                </a:extLst>
              </a:tr>
              <a:tr h="465638">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16'</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13'</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10'</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7'</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effectLst/>
                          <a:latin typeface="宋体" panose="02010600030101010101" pitchFamily="2" charset="-122"/>
                          <a:ea typeface="宋体" panose="02010600030101010101" pitchFamily="2" charset="-122"/>
                        </a:rPr>
                        <a:t>4'</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effectLst/>
                          <a:latin typeface="宋体" panose="02010600030101010101" pitchFamily="2" charset="-122"/>
                          <a:ea typeface="宋体" panose="02010600030101010101" pitchFamily="2" charset="-122"/>
                        </a:rPr>
                        <a:t>1'</a:t>
                      </a:r>
                    </a:p>
                  </a:txBody>
                  <a:tcPr marL="8347" marR="8347" marT="83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3251320"/>
                  </a:ext>
                </a:extLst>
              </a:tr>
            </a:tbl>
          </a:graphicData>
        </a:graphic>
      </p:graphicFrame>
      <p:sp>
        <p:nvSpPr>
          <p:cNvPr id="3" name="矩形 2"/>
          <p:cNvSpPr/>
          <p:nvPr/>
        </p:nvSpPr>
        <p:spPr>
          <a:xfrm>
            <a:off x="4652540" y="5187141"/>
            <a:ext cx="1515504" cy="369332"/>
          </a:xfrm>
          <a:prstGeom prst="rect">
            <a:avLst/>
          </a:prstGeom>
        </p:spPr>
        <p:txBody>
          <a:bodyPr wrap="square">
            <a:spAutoFit/>
          </a:bodyPr>
          <a:lstStyle/>
          <a:p>
            <a:r>
              <a:rPr lang="zh-CN" altLang="en-US" dirty="0">
                <a:solidFill>
                  <a:srgbClr val="0070C0"/>
                </a:solidFill>
              </a:rPr>
              <a:t>强夯顺序</a:t>
            </a:r>
          </a:p>
        </p:txBody>
      </p:sp>
    </p:spTree>
    <p:extLst>
      <p:ext uri="{BB962C8B-B14F-4D97-AF65-F5344CB8AC3E}">
        <p14:creationId xmlns:p14="http://schemas.microsoft.com/office/powerpoint/2010/main" val="3654047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964273" cy="646331"/>
            </a:xfrm>
            <a:prstGeom prst="rect">
              <a:avLst/>
            </a:prstGeom>
          </p:spPr>
          <p:txBody>
            <a:bodyPr wrap="none">
              <a:spAutoFit/>
            </a:bodyPr>
            <a:lstStyle/>
            <a:p>
              <a:pPr>
                <a:spcAft>
                  <a:spcPts val="0"/>
                </a:spcAft>
                <a:tabLst>
                  <a:tab pos="2222500" algn="l"/>
                  <a:tab pos="3667125" algn="l"/>
                </a:tabLst>
              </a:pPr>
              <a:r>
                <a:rPr lang="zh-CN" altLang="en-US" sz="3600" b="1" dirty="0"/>
                <a:t>六、质量控制</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451387" y="3720770"/>
            <a:ext cx="1107996" cy="369332"/>
          </a:xfrm>
          <a:prstGeom prst="rect">
            <a:avLst/>
          </a:prstGeom>
        </p:spPr>
        <p:txBody>
          <a:bodyPr wrap="none">
            <a:spAutoFit/>
          </a:bodyPr>
          <a:lstStyle/>
          <a:p>
            <a:r>
              <a:rPr lang="zh-CN" altLang="en-US" dirty="0" smtClean="0"/>
              <a:t>质量控制</a:t>
            </a:r>
            <a:endParaRPr lang="zh-CN" altLang="en-US" dirty="0"/>
          </a:p>
        </p:txBody>
      </p:sp>
      <p:sp>
        <p:nvSpPr>
          <p:cNvPr id="8" name="左大括号 7"/>
          <p:cNvSpPr/>
          <p:nvPr/>
        </p:nvSpPr>
        <p:spPr>
          <a:xfrm>
            <a:off x="1961804" y="1651912"/>
            <a:ext cx="315883" cy="45543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2119745" y="1467246"/>
            <a:ext cx="8340436" cy="369332"/>
          </a:xfrm>
          <a:prstGeom prst="rect">
            <a:avLst/>
          </a:prstGeom>
        </p:spPr>
        <p:txBody>
          <a:bodyPr wrap="square">
            <a:spAutoFit/>
          </a:bodyPr>
          <a:lstStyle/>
          <a:p>
            <a:r>
              <a:rPr lang="zh-CN" altLang="en-US" dirty="0"/>
              <a:t>（</a:t>
            </a:r>
            <a:r>
              <a:rPr lang="en-US" altLang="zh-CN" dirty="0"/>
              <a:t>1</a:t>
            </a:r>
            <a:r>
              <a:rPr lang="zh-CN" altLang="en-US" dirty="0"/>
              <a:t>）施工前应检查夯锤重量、尺寸、落锤控制手段、排水设施及被夯地基的土质</a:t>
            </a:r>
          </a:p>
        </p:txBody>
      </p:sp>
      <p:sp>
        <p:nvSpPr>
          <p:cNvPr id="10" name="矩形 9"/>
          <p:cNvSpPr/>
          <p:nvPr/>
        </p:nvSpPr>
        <p:spPr>
          <a:xfrm>
            <a:off x="2119745" y="2928254"/>
            <a:ext cx="6090129" cy="369332"/>
          </a:xfrm>
          <a:prstGeom prst="rect">
            <a:avLst/>
          </a:prstGeom>
        </p:spPr>
        <p:txBody>
          <a:bodyPr wrap="none">
            <a:spAutoFit/>
          </a:bodyPr>
          <a:lstStyle/>
          <a:p>
            <a:r>
              <a:rPr lang="zh-CN" altLang="en-US" dirty="0"/>
              <a:t>（</a:t>
            </a:r>
            <a:r>
              <a:rPr lang="en-US" altLang="zh-CN" dirty="0"/>
              <a:t>2</a:t>
            </a:r>
            <a:r>
              <a:rPr lang="zh-CN" altLang="en-US" dirty="0"/>
              <a:t>）施工中应检查落距、夯击遍数、夯点位置、夯击范围</a:t>
            </a:r>
          </a:p>
        </p:txBody>
      </p:sp>
      <p:sp>
        <p:nvSpPr>
          <p:cNvPr id="12" name="矩形 11"/>
          <p:cNvSpPr/>
          <p:nvPr/>
        </p:nvSpPr>
        <p:spPr>
          <a:xfrm>
            <a:off x="2119744" y="4359811"/>
            <a:ext cx="9559637" cy="369332"/>
          </a:xfrm>
          <a:prstGeom prst="rect">
            <a:avLst/>
          </a:prstGeom>
        </p:spPr>
        <p:txBody>
          <a:bodyPr wrap="square">
            <a:spAutoFit/>
          </a:bodyPr>
          <a:lstStyle/>
          <a:p>
            <a:r>
              <a:rPr lang="zh-CN" altLang="en-US" dirty="0"/>
              <a:t>（</a:t>
            </a:r>
            <a:r>
              <a:rPr lang="en-US" altLang="zh-CN" dirty="0"/>
              <a:t>3</a:t>
            </a:r>
            <a:r>
              <a:rPr lang="zh-CN" altLang="en-US" dirty="0"/>
              <a:t>）施工结束后，间隔一定时间检查被夯地基的强度并进行承载力检验</a:t>
            </a:r>
          </a:p>
        </p:txBody>
      </p:sp>
      <p:sp>
        <p:nvSpPr>
          <p:cNvPr id="13" name="矩形 12"/>
          <p:cNvSpPr/>
          <p:nvPr/>
        </p:nvSpPr>
        <p:spPr>
          <a:xfrm>
            <a:off x="2119744" y="5922183"/>
            <a:ext cx="4705134" cy="369332"/>
          </a:xfrm>
          <a:prstGeom prst="rect">
            <a:avLst/>
          </a:prstGeom>
        </p:spPr>
        <p:txBody>
          <a:bodyPr wrap="none">
            <a:spAutoFit/>
          </a:bodyPr>
          <a:lstStyle/>
          <a:p>
            <a:r>
              <a:rPr lang="zh-CN" altLang="en-US" dirty="0"/>
              <a:t>（</a:t>
            </a:r>
            <a:r>
              <a:rPr lang="en-US" altLang="zh-CN" dirty="0"/>
              <a:t>4</a:t>
            </a:r>
            <a:r>
              <a:rPr lang="zh-CN" altLang="en-US" dirty="0"/>
              <a:t>）强夯地基工程质量检验标准与检验方法</a:t>
            </a:r>
          </a:p>
        </p:txBody>
      </p:sp>
    </p:spTree>
    <p:extLst>
      <p:ext uri="{BB962C8B-B14F-4D97-AF65-F5344CB8AC3E}">
        <p14:creationId xmlns:p14="http://schemas.microsoft.com/office/powerpoint/2010/main" val="14766846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57036" y="1778095"/>
            <a:ext cx="6269841" cy="438582"/>
            <a:chOff x="1692322" y="2265757"/>
            <a:chExt cx="4204563" cy="438582"/>
          </a:xfrm>
        </p:grpSpPr>
        <p:sp>
          <p:nvSpPr>
            <p:cNvPr id="25" name="矩形 24">
              <a:extLst>
                <a:ext uri="{FF2B5EF4-FFF2-40B4-BE49-F238E27FC236}">
                  <a16:creationId xmlns:a16="http://schemas.microsoft.com/office/drawing/2014/main" id="{0FEFDFFA-00F7-4769-A60B-14B092E79073}"/>
                </a:ext>
              </a:extLst>
            </p:cNvPr>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a:t>
              </a:r>
              <a:r>
                <a:rPr lang="en-US" altLang="zh-CN" sz="2400" dirty="0">
                  <a:solidFill>
                    <a:schemeClr val="bg1"/>
                  </a:solidFill>
                </a:rPr>
                <a:t>1</a:t>
              </a:r>
              <a:r>
                <a:rPr lang="zh-CN" altLang="en-US" sz="2400" dirty="0">
                  <a:solidFill>
                    <a:schemeClr val="bg1"/>
                  </a:solidFill>
                </a:rPr>
                <a:t>　换填垫层法</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pic>
        <p:nvPicPr>
          <p:cNvPr id="64" name="Picture 12">
            <a:extLst>
              <a:ext uri="{FF2B5EF4-FFF2-40B4-BE49-F238E27FC236}">
                <a16:creationId xmlns:a16="http://schemas.microsoft.com/office/drawing/2014/main" id="{5A31B811-31B4-4DB4-908F-086E711878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296187" y="6041426"/>
            <a:ext cx="1314247" cy="786178"/>
          </a:xfrm>
          <a:prstGeom prst="rect">
            <a:avLst/>
          </a:prstGeom>
          <a:effectLst>
            <a:outerShdw blurRad="50800" dist="63500" dir="2700000" sx="99000" sy="99000" algn="tl" rotWithShape="0">
              <a:prstClr val="black">
                <a:alpha val="30000"/>
              </a:prstClr>
            </a:outerShdw>
          </a:effectLst>
        </p:spPr>
      </p:pic>
      <p:sp>
        <p:nvSpPr>
          <p:cNvPr id="23" name="矩形 22"/>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矩形 20"/>
          <p:cNvSpPr/>
          <p:nvPr/>
        </p:nvSpPr>
        <p:spPr>
          <a:xfrm>
            <a:off x="3945416" y="538068"/>
            <a:ext cx="4301177" cy="707886"/>
          </a:xfrm>
          <a:prstGeom prst="rect">
            <a:avLst/>
          </a:prstGeom>
        </p:spPr>
        <p:txBody>
          <a:bodyPr wrap="none">
            <a:spAutoFit/>
          </a:bodyPr>
          <a:lstStyle/>
          <a:p>
            <a:pPr algn="ctr"/>
            <a:r>
              <a:rPr lang="zh-CN" altLang="en-US" sz="4000" b="1" dirty="0"/>
              <a:t>单元七　地基处理</a:t>
            </a:r>
          </a:p>
        </p:txBody>
      </p:sp>
      <p:grpSp>
        <p:nvGrpSpPr>
          <p:cNvPr id="78" name="组合 77"/>
          <p:cNvGrpSpPr/>
          <p:nvPr/>
        </p:nvGrpSpPr>
        <p:grpSpPr>
          <a:xfrm>
            <a:off x="0" y="542076"/>
            <a:ext cx="12192000" cy="672574"/>
            <a:chOff x="0" y="555724"/>
            <a:chExt cx="12192000" cy="672574"/>
          </a:xfrm>
        </p:grpSpPr>
        <p:cxnSp>
          <p:nvCxnSpPr>
            <p:cNvPr id="73" name="直接连接符 72"/>
            <p:cNvCxnSpPr>
              <a:stCxn id="76" idx="3"/>
            </p:cNvCxnSpPr>
            <p:nvPr/>
          </p:nvCxnSpPr>
          <p:spPr>
            <a:xfrm>
              <a:off x="9648966" y="892011"/>
              <a:ext cx="254303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76" idx="1"/>
            </p:cNvCxnSpPr>
            <p:nvPr/>
          </p:nvCxnSpPr>
          <p:spPr>
            <a:xfrm>
              <a:off x="0" y="892011"/>
              <a:ext cx="216999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2169993" y="555724"/>
              <a:ext cx="7478973" cy="6725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3" name="组合 12"/>
          <p:cNvGrpSpPr/>
          <p:nvPr/>
        </p:nvGrpSpPr>
        <p:grpSpPr>
          <a:xfrm>
            <a:off x="2756381" y="2444574"/>
            <a:ext cx="6269841" cy="438582"/>
            <a:chOff x="1692322" y="2265757"/>
            <a:chExt cx="4204563" cy="438582"/>
          </a:xfrm>
        </p:grpSpPr>
        <p:sp>
          <p:nvSpPr>
            <p:cNvPr id="14" name="矩形 13">
              <a:extLst>
                <a:ext uri="{FF2B5EF4-FFF2-40B4-BE49-F238E27FC236}">
                  <a16:creationId xmlns:a16="http://schemas.microsoft.com/office/drawing/2014/main" id="{0FEFDFFA-00F7-4769-A60B-14B092E79073}"/>
                </a:ext>
              </a:extLst>
            </p:cNvPr>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a:t>
              </a:r>
              <a:r>
                <a:rPr lang="en-US" altLang="zh-CN" sz="2400" dirty="0">
                  <a:solidFill>
                    <a:schemeClr val="bg1"/>
                  </a:solidFill>
                </a:rPr>
                <a:t>2</a:t>
              </a:r>
              <a:r>
                <a:rPr lang="zh-CN" altLang="en-US" sz="2400" dirty="0">
                  <a:solidFill>
                    <a:schemeClr val="bg1"/>
                  </a:solidFill>
                </a:rPr>
                <a:t>　强夯</a:t>
              </a:r>
              <a:r>
                <a:rPr lang="zh-CN" altLang="en-US" sz="2400" dirty="0" smtClean="0">
                  <a:solidFill>
                    <a:schemeClr val="bg1"/>
                  </a:solidFill>
                </a:rPr>
                <a:t>法</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6" name="组合 15"/>
          <p:cNvGrpSpPr/>
          <p:nvPr/>
        </p:nvGrpSpPr>
        <p:grpSpPr>
          <a:xfrm>
            <a:off x="2756381" y="3219442"/>
            <a:ext cx="6269841" cy="438582"/>
            <a:chOff x="1692322" y="2265757"/>
            <a:chExt cx="4204563" cy="438582"/>
          </a:xfrm>
        </p:grpSpPr>
        <p:sp>
          <p:nvSpPr>
            <p:cNvPr id="17" name="矩形 16">
              <a:extLst>
                <a:ext uri="{FF2B5EF4-FFF2-40B4-BE49-F238E27FC236}">
                  <a16:creationId xmlns:a16="http://schemas.microsoft.com/office/drawing/2014/main" id="{0FEFDFFA-00F7-4769-A60B-14B092E79073}"/>
                </a:ext>
              </a:extLst>
            </p:cNvPr>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a:t>
              </a:r>
              <a:r>
                <a:rPr lang="en-US" altLang="zh-CN" sz="2400" dirty="0">
                  <a:solidFill>
                    <a:schemeClr val="bg1"/>
                  </a:solidFill>
                </a:rPr>
                <a:t>3</a:t>
              </a:r>
              <a:r>
                <a:rPr lang="zh-CN" altLang="en-US" sz="2400" dirty="0">
                  <a:solidFill>
                    <a:schemeClr val="bg1"/>
                  </a:solidFill>
                </a:rPr>
                <a:t>　水泥土搅拌</a:t>
              </a:r>
              <a:r>
                <a:rPr lang="zh-CN" altLang="en-US" sz="2400" dirty="0" smtClean="0">
                  <a:solidFill>
                    <a:schemeClr val="bg1"/>
                  </a:solidFill>
                </a:rPr>
                <a:t>桩</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矩形 17"/>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3</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9" name="组合 18"/>
          <p:cNvGrpSpPr/>
          <p:nvPr/>
        </p:nvGrpSpPr>
        <p:grpSpPr>
          <a:xfrm>
            <a:off x="2756381" y="3958746"/>
            <a:ext cx="6269841" cy="438582"/>
            <a:chOff x="1692322" y="2265757"/>
            <a:chExt cx="4204563" cy="438582"/>
          </a:xfrm>
        </p:grpSpPr>
        <p:sp>
          <p:nvSpPr>
            <p:cNvPr id="20" name="矩形 19">
              <a:extLst>
                <a:ext uri="{FF2B5EF4-FFF2-40B4-BE49-F238E27FC236}">
                  <a16:creationId xmlns:a16="http://schemas.microsoft.com/office/drawing/2014/main" id="{0FEFDFFA-00F7-4769-A60B-14B092E79073}"/>
                </a:ext>
              </a:extLst>
            </p:cNvPr>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a:t>
              </a:r>
              <a:r>
                <a:rPr lang="en-US" altLang="zh-CN" sz="2400" dirty="0">
                  <a:solidFill>
                    <a:schemeClr val="bg1"/>
                  </a:solidFill>
                </a:rPr>
                <a:t>4</a:t>
              </a:r>
              <a:r>
                <a:rPr lang="zh-CN" altLang="en-US" sz="2400" dirty="0">
                  <a:solidFill>
                    <a:schemeClr val="bg1"/>
                  </a:solidFill>
                </a:rPr>
                <a:t>　高压喷射注浆</a:t>
              </a:r>
              <a:r>
                <a:rPr lang="zh-CN" altLang="en-US" sz="2400" dirty="0" smtClean="0">
                  <a:solidFill>
                    <a:schemeClr val="bg1"/>
                  </a:solidFill>
                </a:rPr>
                <a:t>地基</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2" name="矩形 21"/>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4</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18128198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15469 -0.00486 L 0.41381 0.00186 " pathEditMode="relative" rAng="0" ptsTypes="AA">
                                      <p:cBhvr>
                                        <p:cTn id="8" dur="2000" fill="hold"/>
                                        <p:tgtEl>
                                          <p:spTgt spid="64"/>
                                        </p:tgtEl>
                                        <p:attrNameLst>
                                          <p:attrName>ppt_x</p:attrName>
                                          <p:attrName>ppt_y</p:attrName>
                                        </p:attrNameLst>
                                      </p:cBhvr>
                                      <p:rCtr x="28424" y="324"/>
                                    </p:animMotion>
                                  </p:childTnLst>
                                </p:cTn>
                              </p:par>
                            </p:childTnLst>
                          </p:cTn>
                        </p:par>
                        <p:par>
                          <p:cTn id="9" fill="hold">
                            <p:stCondLst>
                              <p:cond delay="2000"/>
                            </p:stCondLst>
                            <p:childTnLst>
                              <p:par>
                                <p:cTn id="10" presetID="16" presetClass="entr" presetSubtype="21"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barn(inVertical)">
                                      <p:cBhvr>
                                        <p:cTn id="12" dur="500"/>
                                        <p:tgtEl>
                                          <p:spTgt spid="78"/>
                                        </p:tgtEl>
                                      </p:cBhvr>
                                    </p:animEffect>
                                  </p:childTnLst>
                                </p:cTn>
                              </p:par>
                            </p:childTnLst>
                          </p:cTn>
                        </p:par>
                        <p:par>
                          <p:cTn id="13" fill="hold">
                            <p:stCondLst>
                              <p:cond delay="2500"/>
                            </p:stCondLst>
                            <p:childTnLst>
                              <p:par>
                                <p:cTn id="14" presetID="53" presetClass="entr" presetSubtype="16"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ppt_y</p:attrName>
                                        </p:attrNameLst>
                                      </p:cBhvr>
                                      <p:tavLst>
                                        <p:tav tm="0">
                                          <p:val>
                                            <p:strVal val="#ppt_y+#ppt_h*1.125000"/>
                                          </p:val>
                                        </p:tav>
                                        <p:tav tm="100000">
                                          <p:val>
                                            <p:strVal val="#ppt_y"/>
                                          </p:val>
                                        </p:tav>
                                      </p:tavLst>
                                    </p:anim>
                                    <p:animEffect transition="in" filter="wipe(up)">
                                      <p:cBhvr>
                                        <p:cTn id="23" dur="500"/>
                                        <p:tgtEl>
                                          <p:spTgt spid="12"/>
                                        </p:tgtEl>
                                      </p:cBhvr>
                                    </p:animEffect>
                                  </p:childTnLst>
                                </p:cTn>
                              </p:par>
                            </p:childTnLst>
                          </p:cTn>
                        </p:par>
                        <p:par>
                          <p:cTn id="24" fill="hold">
                            <p:stCondLst>
                              <p:cond delay="3500"/>
                            </p:stCondLst>
                            <p:childTnLst>
                              <p:par>
                                <p:cTn id="25" presetID="1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ppt_y</p:attrName>
                                        </p:attrNameLst>
                                      </p:cBhvr>
                                      <p:tavLst>
                                        <p:tav tm="0">
                                          <p:val>
                                            <p:strVal val="#ppt_y+#ppt_h*1.125000"/>
                                          </p:val>
                                        </p:tav>
                                        <p:tav tm="100000">
                                          <p:val>
                                            <p:strVal val="#ppt_y"/>
                                          </p:val>
                                        </p:tav>
                                      </p:tavLst>
                                    </p:anim>
                                    <p:animEffect transition="in" filter="wipe(up)">
                                      <p:cBhvr>
                                        <p:cTn id="28" dur="500"/>
                                        <p:tgtEl>
                                          <p:spTgt spid="13"/>
                                        </p:tgtEl>
                                      </p:cBhvr>
                                    </p:animEffect>
                                  </p:childTnLst>
                                </p:cTn>
                              </p:par>
                            </p:childTnLst>
                          </p:cTn>
                        </p:par>
                        <p:par>
                          <p:cTn id="29" fill="hold">
                            <p:stCondLst>
                              <p:cond delay="4000"/>
                            </p:stCondLst>
                            <p:childTnLst>
                              <p:par>
                                <p:cTn id="30" presetID="1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ppt_y</p:attrName>
                                        </p:attrNameLst>
                                      </p:cBhvr>
                                      <p:tavLst>
                                        <p:tav tm="0">
                                          <p:val>
                                            <p:strVal val="#ppt_y+#ppt_h*1.125000"/>
                                          </p:val>
                                        </p:tav>
                                        <p:tav tm="100000">
                                          <p:val>
                                            <p:strVal val="#ppt_y"/>
                                          </p:val>
                                        </p:tav>
                                      </p:tavLst>
                                    </p:anim>
                                    <p:animEffect transition="in" filter="wipe(up)">
                                      <p:cBhvr>
                                        <p:cTn id="33" dur="500"/>
                                        <p:tgtEl>
                                          <p:spTgt spid="16"/>
                                        </p:tgtEl>
                                      </p:cBhvr>
                                    </p:animEffect>
                                  </p:childTnLst>
                                </p:cTn>
                              </p:par>
                            </p:childTnLst>
                          </p:cTn>
                        </p:par>
                        <p:par>
                          <p:cTn id="34" fill="hold">
                            <p:stCondLst>
                              <p:cond delay="4500"/>
                            </p:stCondLst>
                            <p:childTnLst>
                              <p:par>
                                <p:cTn id="35" presetID="12" presetClass="entr" presetSubtype="4"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up)">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284016460"/>
              </p:ext>
            </p:extLst>
          </p:nvPr>
        </p:nvGraphicFramePr>
        <p:xfrm>
          <a:off x="426720" y="848572"/>
          <a:ext cx="10972799" cy="4527010"/>
        </p:xfrm>
        <a:graphic>
          <a:graphicData uri="http://schemas.openxmlformats.org/drawingml/2006/table">
            <a:tbl>
              <a:tblPr/>
              <a:tblGrid>
                <a:gridCol w="567069">
                  <a:extLst>
                    <a:ext uri="{9D8B030D-6E8A-4147-A177-3AD203B41FA5}">
                      <a16:colId xmlns:a16="http://schemas.microsoft.com/office/drawing/2014/main" val="3006220092"/>
                    </a:ext>
                  </a:extLst>
                </a:gridCol>
                <a:gridCol w="1729563">
                  <a:extLst>
                    <a:ext uri="{9D8B030D-6E8A-4147-A177-3AD203B41FA5}">
                      <a16:colId xmlns:a16="http://schemas.microsoft.com/office/drawing/2014/main" val="1411833794"/>
                    </a:ext>
                  </a:extLst>
                </a:gridCol>
                <a:gridCol w="1729563">
                  <a:extLst>
                    <a:ext uri="{9D8B030D-6E8A-4147-A177-3AD203B41FA5}">
                      <a16:colId xmlns:a16="http://schemas.microsoft.com/office/drawing/2014/main" val="3417706815"/>
                    </a:ext>
                  </a:extLst>
                </a:gridCol>
                <a:gridCol w="3473302">
                  <a:extLst>
                    <a:ext uri="{9D8B030D-6E8A-4147-A177-3AD203B41FA5}">
                      <a16:colId xmlns:a16="http://schemas.microsoft.com/office/drawing/2014/main" val="2775444831"/>
                    </a:ext>
                  </a:extLst>
                </a:gridCol>
                <a:gridCol w="3473302">
                  <a:extLst>
                    <a:ext uri="{9D8B030D-6E8A-4147-A177-3AD203B41FA5}">
                      <a16:colId xmlns:a16="http://schemas.microsoft.com/office/drawing/2014/main" val="2790303423"/>
                    </a:ext>
                  </a:extLst>
                </a:gridCol>
              </a:tblGrid>
              <a:tr h="389310">
                <a:tc gridSpan="5">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强夯地基工程 质量检验标准与检验方法</a:t>
                      </a:r>
                    </a:p>
                  </a:txBody>
                  <a:tcPr marL="7309" marR="7309" marT="7309"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578290045"/>
                  </a:ext>
                </a:extLst>
              </a:tr>
              <a:tr h="250445">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项目</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序号</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检查项目</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允许偏差或允许值</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检查方法</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5147828"/>
                  </a:ext>
                </a:extLst>
              </a:tr>
              <a:tr h="255805">
                <a:tc row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主</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控</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项</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目</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1</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地基强度</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符合设计要求</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按设计指定方法检测，强度达到设计要求</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4691996"/>
                  </a:ext>
                </a:extLst>
              </a:tr>
              <a:tr h="1282921">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2</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地基承载力</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符合设计要求</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根据土性选用原位测试和室内土工试验</a:t>
                      </a:r>
                      <a:r>
                        <a:rPr lang="en-US" altLang="zh-CN" sz="1200" b="0" i="0" u="none" strike="noStrike">
                          <a:solidFill>
                            <a:srgbClr val="000000"/>
                          </a:solidFill>
                          <a:effectLst/>
                          <a:latin typeface="宋体" panose="02010600030101010101" pitchFamily="2" charset="-122"/>
                          <a:ea typeface="宋体" panose="02010600030101010101" pitchFamily="2" charset="-122"/>
                        </a:rPr>
                        <a:t>;</a:t>
                      </a:r>
                      <a:br>
                        <a:rPr lang="en-US" altLang="zh-CN"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对于一般工程应采用</a:t>
                      </a:r>
                      <a:r>
                        <a:rPr lang="en-US" altLang="zh-CN" sz="1200" b="0" i="0" u="none" strike="noStrike">
                          <a:solidFill>
                            <a:srgbClr val="000000"/>
                          </a:solidFill>
                          <a:effectLst/>
                          <a:latin typeface="宋体" panose="02010600030101010101" pitchFamily="2" charset="-122"/>
                          <a:ea typeface="宋体" panose="02010600030101010101" pitchFamily="2" charset="-122"/>
                        </a:rPr>
                        <a:t>2</a:t>
                      </a:r>
                      <a:r>
                        <a:rPr lang="zh-CN" altLang="en-US" sz="1200" b="0" i="0" u="none" strike="noStrike">
                          <a:solidFill>
                            <a:srgbClr val="000000"/>
                          </a:solidFill>
                          <a:effectLst/>
                          <a:latin typeface="宋体" panose="02010600030101010101" pitchFamily="2" charset="-122"/>
                          <a:ea typeface="宋体" panose="02010600030101010101" pitchFamily="2" charset="-122"/>
                        </a:rPr>
                        <a:t>种或</a:t>
                      </a:r>
                      <a:r>
                        <a:rPr lang="en-US" altLang="zh-CN" sz="1200" b="0" i="0" u="none" strike="noStrike">
                          <a:solidFill>
                            <a:srgbClr val="000000"/>
                          </a:solidFill>
                          <a:effectLst/>
                          <a:latin typeface="宋体" panose="02010600030101010101" pitchFamily="2" charset="-122"/>
                          <a:ea typeface="宋体" panose="02010600030101010101" pitchFamily="2" charset="-122"/>
                        </a:rPr>
                        <a:t>2</a:t>
                      </a:r>
                      <a:r>
                        <a:rPr lang="zh-CN" altLang="en-US" sz="1200" b="0" i="0" u="none" strike="noStrike">
                          <a:solidFill>
                            <a:srgbClr val="000000"/>
                          </a:solidFill>
                          <a:effectLst/>
                          <a:latin typeface="宋体" panose="02010600030101010101" pitchFamily="2" charset="-122"/>
                          <a:ea typeface="宋体" panose="02010600030101010101" pitchFamily="2" charset="-122"/>
                        </a:rPr>
                        <a:t>种以上的方</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法进行检验，相互校验，常用的方法主要</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有剪切试验、触探试验、荷载试验及动力</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测试等。对重要工程应增加检验项目，必</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要时也可做现场大压板荷载试验</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415761"/>
                  </a:ext>
                </a:extLst>
              </a:tr>
              <a:tr h="299657">
                <a:tc rowSpan="6">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一般</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项</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目</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1</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夯锤落距</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士</a:t>
                      </a:r>
                      <a:r>
                        <a:rPr lang="en-US" altLang="zh-CN" sz="1200" b="0" i="0" u="none" strike="noStrike" dirty="0">
                          <a:solidFill>
                            <a:srgbClr val="000000"/>
                          </a:solidFill>
                          <a:effectLst/>
                          <a:latin typeface="宋体" panose="02010600030101010101" pitchFamily="2" charset="-122"/>
                          <a:ea typeface="宋体" panose="02010600030101010101" pitchFamily="2" charset="-122"/>
                        </a:rPr>
                        <a:t>300</a:t>
                      </a:r>
                      <a:r>
                        <a:rPr lang="en-US" sz="1200" b="0" i="0" u="none" strike="noStrike" dirty="0">
                          <a:solidFill>
                            <a:srgbClr val="000000"/>
                          </a:solidFill>
                          <a:effectLst/>
                          <a:latin typeface="宋体" panose="02010600030101010101" pitchFamily="2" charset="-122"/>
                          <a:ea typeface="宋体" panose="02010600030101010101" pitchFamily="2" charset="-122"/>
                        </a:rPr>
                        <a:t>mm</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钢索设标志，观察检查</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6602395"/>
                  </a:ext>
                </a:extLst>
              </a:tr>
              <a:tr h="288937">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2</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锤重</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士</a:t>
                      </a:r>
                      <a:r>
                        <a:rPr lang="en-US" altLang="zh-CN" sz="1200" b="0" i="0" u="none" strike="noStrike" dirty="0">
                          <a:solidFill>
                            <a:srgbClr val="000000"/>
                          </a:solidFill>
                          <a:effectLst/>
                          <a:latin typeface="宋体" panose="02010600030101010101" pitchFamily="2" charset="-122"/>
                          <a:ea typeface="宋体" panose="02010600030101010101" pitchFamily="2" charset="-122"/>
                        </a:rPr>
                        <a:t>100</a:t>
                      </a:r>
                      <a:r>
                        <a:rPr lang="en-US" sz="1200" b="0" i="0" u="none" strike="noStrike" dirty="0">
                          <a:solidFill>
                            <a:srgbClr val="000000"/>
                          </a:solidFill>
                          <a:effectLst/>
                          <a:latin typeface="宋体" panose="02010600030101010101" pitchFamily="2" charset="-122"/>
                          <a:ea typeface="宋体" panose="02010600030101010101" pitchFamily="2" charset="-122"/>
                        </a:rPr>
                        <a:t>kg</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施工前称重</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8594802"/>
                  </a:ext>
                </a:extLst>
              </a:tr>
              <a:tr h="294297">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3</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夯击遍数及顺序</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符合设计要求</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现场观测计数，检查记录</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6915401"/>
                  </a:ext>
                </a:extLst>
              </a:tr>
              <a:tr h="294297">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4</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夯点间距</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士</a:t>
                      </a:r>
                      <a:r>
                        <a:rPr lang="en-US" altLang="zh-CN" sz="1200" b="0" i="0" u="none" strike="noStrike">
                          <a:solidFill>
                            <a:srgbClr val="000000"/>
                          </a:solidFill>
                          <a:effectLst/>
                          <a:latin typeface="宋体" panose="02010600030101010101" pitchFamily="2" charset="-122"/>
                          <a:ea typeface="宋体" panose="02010600030101010101" pitchFamily="2" charset="-122"/>
                        </a:rPr>
                        <a:t>500</a:t>
                      </a:r>
                      <a:r>
                        <a:rPr lang="en-US" sz="1200" b="0" i="0" u="none" strike="noStrike">
                          <a:solidFill>
                            <a:srgbClr val="000000"/>
                          </a:solidFill>
                          <a:effectLst/>
                          <a:latin typeface="宋体" panose="02010600030101010101" pitchFamily="2" charset="-122"/>
                          <a:ea typeface="宋体" panose="02010600030101010101" pitchFamily="2" charset="-122"/>
                        </a:rPr>
                        <a:t>mm</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用钢尺量、观测检查和查施工记录</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8695162"/>
                  </a:ext>
                </a:extLst>
              </a:tr>
              <a:tr h="877044">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5</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夯击范围</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超出基础</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范围距离</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符合设计要求</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按设计要求在放线挖土时放宽放长，用经</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纬仪和钢卷尺放线量测。每边超出基础外</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宽度宜为设计处理深度的</a:t>
                      </a:r>
                      <a:r>
                        <a:rPr lang="en-US" altLang="zh-CN" sz="1200" b="0" i="0" u="none" strike="noStrike" dirty="0">
                          <a:solidFill>
                            <a:srgbClr val="000000"/>
                          </a:solidFill>
                          <a:effectLst/>
                          <a:latin typeface="宋体" panose="02010600030101010101" pitchFamily="2" charset="-122"/>
                          <a:ea typeface="宋体" panose="02010600030101010101" pitchFamily="2" charset="-122"/>
                        </a:rPr>
                        <a:t>1/2~ 2/3</a:t>
                      </a:r>
                      <a:r>
                        <a:rPr lang="zh-CN" altLang="en-US" sz="1200" b="0" i="0" u="none" strike="noStrike" dirty="0">
                          <a:solidFill>
                            <a:srgbClr val="000000"/>
                          </a:solidFill>
                          <a:effectLst/>
                          <a:latin typeface="宋体" panose="02010600030101010101" pitchFamily="2" charset="-122"/>
                          <a:ea typeface="宋体" panose="02010600030101010101" pitchFamily="2" charset="-122"/>
                        </a:rPr>
                        <a:t>，并不</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宜小于</a:t>
                      </a:r>
                      <a:r>
                        <a:rPr lang="en-US" altLang="zh-CN" sz="1200" b="0" i="0" u="none" strike="noStrike" dirty="0">
                          <a:solidFill>
                            <a:srgbClr val="000000"/>
                          </a:solidFill>
                          <a:effectLst/>
                          <a:latin typeface="宋体" panose="02010600030101010101" pitchFamily="2" charset="-122"/>
                          <a:ea typeface="宋体" panose="02010600030101010101" pitchFamily="2" charset="-122"/>
                        </a:rPr>
                        <a:t>3m</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7963199"/>
                  </a:ext>
                </a:extLst>
              </a:tr>
              <a:tr h="294297">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6</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前后两遍间歇时间</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符合设计要求</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观察检查</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施工记录</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p>
                  </a:txBody>
                  <a:tcPr marL="7309" marR="7309" marT="73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3673088"/>
                  </a:ext>
                </a:extLst>
              </a:tr>
            </a:tbl>
          </a:graphicData>
        </a:graphic>
      </p:graphicFrame>
    </p:spTree>
    <p:extLst>
      <p:ext uri="{BB962C8B-B14F-4D97-AF65-F5344CB8AC3E}">
        <p14:creationId xmlns:p14="http://schemas.microsoft.com/office/powerpoint/2010/main" val="1315376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83391" y="268677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2101755" y="3048329"/>
            <a:ext cx="7472132" cy="1107996"/>
          </a:xfrm>
          <a:prstGeom prst="rect">
            <a:avLst/>
          </a:prstGeom>
        </p:spPr>
        <p:txBody>
          <a:bodyPr wrap="square">
            <a:spAutoFit/>
          </a:bodyPr>
          <a:lstStyle/>
          <a:p>
            <a:r>
              <a:rPr lang="zh-CN" altLang="en-US" sz="6600" dirty="0" smtClean="0">
                <a:solidFill>
                  <a:schemeClr val="bg1"/>
                </a:solidFill>
              </a:rPr>
              <a:t>          任务</a:t>
            </a:r>
            <a:r>
              <a:rPr lang="zh-CN" altLang="en-US" sz="6600" dirty="0">
                <a:solidFill>
                  <a:schemeClr val="bg1"/>
                </a:solidFill>
              </a:rPr>
              <a:t>实施</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290980304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一、工程概况</a:t>
            </a:r>
            <a:endParaRPr lang="zh-CN" altLang="en-US" sz="2000" dirty="0">
              <a:solidFill>
                <a:srgbClr val="0070C0"/>
              </a:solidFill>
            </a:endParaRPr>
          </a:p>
        </p:txBody>
      </p:sp>
      <p:sp>
        <p:nvSpPr>
          <p:cNvPr id="8" name="矩形 7"/>
          <p:cNvSpPr/>
          <p:nvPr/>
        </p:nvSpPr>
        <p:spPr>
          <a:xfrm>
            <a:off x="939339" y="1562610"/>
            <a:ext cx="10742360" cy="1754326"/>
          </a:xfrm>
          <a:prstGeom prst="rect">
            <a:avLst/>
          </a:prstGeom>
        </p:spPr>
        <p:txBody>
          <a:bodyPr wrap="square">
            <a:spAutoFit/>
          </a:bodyPr>
          <a:lstStyle/>
          <a:p>
            <a:pPr>
              <a:lnSpc>
                <a:spcPct val="150000"/>
              </a:lnSpc>
            </a:pPr>
            <a:r>
              <a:rPr lang="zh-CN" altLang="en-US" dirty="0" smtClean="0">
                <a:latin typeface="宋体" panose="02010600030101010101" pitchFamily="2" charset="-122"/>
              </a:rPr>
              <a:t>    拟</a:t>
            </a:r>
            <a:r>
              <a:rPr lang="zh-CN" altLang="en-US" dirty="0">
                <a:latin typeface="宋体" panose="02010600030101010101" pitchFamily="2" charset="-122"/>
              </a:rPr>
              <a:t>建的某二层钢筋混凝土框架结构，高</a:t>
            </a:r>
            <a:r>
              <a:rPr lang="en-US" altLang="zh-CN" dirty="0">
                <a:latin typeface="宋体" panose="02010600030101010101" pitchFamily="2" charset="-122"/>
              </a:rPr>
              <a:t>9m</a:t>
            </a:r>
            <a:r>
              <a:rPr lang="zh-CN" altLang="en-US" dirty="0">
                <a:latin typeface="宋体" panose="02010600030101010101" pitchFamily="2" charset="-122"/>
              </a:rPr>
              <a:t>，位于</a:t>
            </a:r>
            <a:r>
              <a:rPr lang="en-US" altLang="zh-CN" dirty="0">
                <a:latin typeface="宋体" panose="02010600030101010101" pitchFamily="2" charset="-122"/>
              </a:rPr>
              <a:t>× × </a:t>
            </a:r>
            <a:r>
              <a:rPr lang="zh-CN" altLang="en-US" dirty="0">
                <a:latin typeface="宋体" panose="02010600030101010101" pitchFamily="2" charset="-122"/>
              </a:rPr>
              <a:t>港码头距岸边</a:t>
            </a:r>
            <a:r>
              <a:rPr lang="en-US" altLang="zh-CN" dirty="0">
                <a:latin typeface="宋体" panose="02010600030101010101" pitchFamily="2" charset="-122"/>
              </a:rPr>
              <a:t>20m </a:t>
            </a:r>
            <a:r>
              <a:rPr lang="zh-CN" altLang="en-US" dirty="0">
                <a:latin typeface="宋体" panose="02010600030101010101" pitchFamily="2" charset="-122"/>
              </a:rPr>
              <a:t>处，</a:t>
            </a:r>
            <a:r>
              <a:rPr lang="zh-CN" altLang="en-US" dirty="0" smtClean="0">
                <a:latin typeface="宋体" panose="02010600030101010101" pitchFamily="2" charset="-122"/>
              </a:rPr>
              <a:t>场地坐落</a:t>
            </a:r>
            <a:r>
              <a:rPr lang="zh-CN" altLang="en-US" dirty="0">
                <a:latin typeface="宋体" panose="02010600030101010101" pitchFamily="2" charset="-122"/>
              </a:rPr>
              <a:t>在堆积一年多</a:t>
            </a:r>
            <a:r>
              <a:rPr lang="en-US" altLang="zh-CN" dirty="0">
                <a:latin typeface="宋体" panose="02010600030101010101" pitchFamily="2" charset="-122"/>
              </a:rPr>
              <a:t>6m </a:t>
            </a:r>
            <a:r>
              <a:rPr lang="zh-CN" altLang="en-US" dirty="0">
                <a:latin typeface="宋体" panose="02010600030101010101" pitchFamily="2" charset="-122"/>
              </a:rPr>
              <a:t>左右的建筑杂填土上，该土层松软且具有湿陷性，地基承载力</a:t>
            </a:r>
            <a:r>
              <a:rPr lang="zh-CN" altLang="en-US" dirty="0" smtClean="0">
                <a:latin typeface="宋体" panose="02010600030101010101" pitchFamily="2" charset="-122"/>
              </a:rPr>
              <a:t>不到</a:t>
            </a:r>
            <a:r>
              <a:rPr lang="en-US" altLang="zh-CN" dirty="0">
                <a:latin typeface="宋体" panose="02010600030101010101" pitchFamily="2" charset="-122"/>
              </a:rPr>
              <a:t>40kPa</a:t>
            </a:r>
            <a:r>
              <a:rPr lang="zh-CN" altLang="en-US" dirty="0">
                <a:latin typeface="宋体" panose="02010600030101010101" pitchFamily="2" charset="-122"/>
              </a:rPr>
              <a:t>，不能够作为天然地基。</a:t>
            </a:r>
          </a:p>
          <a:p>
            <a:pPr>
              <a:lnSpc>
                <a:spcPct val="150000"/>
              </a:lnSpc>
            </a:pPr>
            <a:r>
              <a:rPr lang="zh-CN" altLang="en-US" dirty="0">
                <a:latin typeface="宋体" panose="02010600030101010101" pitchFamily="2" charset="-122"/>
              </a:rPr>
              <a:t>拟建的建筑物基础为钢筋混凝土条形基础，设计要求地基承载力不低于</a:t>
            </a:r>
            <a:r>
              <a:rPr lang="en-US" altLang="zh-CN" dirty="0">
                <a:latin typeface="宋体" panose="02010600030101010101" pitchFamily="2" charset="-122"/>
              </a:rPr>
              <a:t>80kPa</a:t>
            </a:r>
            <a:r>
              <a:rPr lang="zh-CN" altLang="en-US" dirty="0">
                <a:latin typeface="宋体" panose="02010600030101010101" pitchFamily="2" charset="-122"/>
              </a:rPr>
              <a:t>，</a:t>
            </a:r>
            <a:r>
              <a:rPr lang="zh-CN" altLang="en-US" dirty="0" smtClean="0">
                <a:latin typeface="宋体" panose="02010600030101010101" pitchFamily="2" charset="-122"/>
              </a:rPr>
              <a:t>地基</a:t>
            </a:r>
            <a:r>
              <a:rPr lang="zh-CN" altLang="en-US" dirty="0">
                <a:latin typeface="宋体" panose="02010600030101010101" pitchFamily="2" charset="-122"/>
              </a:rPr>
              <a:t>变形模量</a:t>
            </a:r>
            <a:r>
              <a:rPr lang="en-US" altLang="zh-CN" dirty="0">
                <a:latin typeface="宋体" panose="02010600030101010101" pitchFamily="2" charset="-122"/>
              </a:rPr>
              <a:t>E </a:t>
            </a:r>
            <a:r>
              <a:rPr lang="zh-CN" altLang="en-US" dirty="0">
                <a:latin typeface="宋体" panose="02010600030101010101" pitchFamily="2" charset="-122"/>
              </a:rPr>
              <a:t>不小于</a:t>
            </a:r>
            <a:r>
              <a:rPr lang="en-US" altLang="zh-CN" dirty="0">
                <a:latin typeface="宋体" panose="02010600030101010101" pitchFamily="2" charset="-122"/>
              </a:rPr>
              <a:t>3.5MPa</a:t>
            </a:r>
            <a:r>
              <a:rPr lang="zh-CN" altLang="en-US" dirty="0">
                <a:latin typeface="宋体" panose="02010600030101010101" pitchFamily="2" charset="-122"/>
              </a:rPr>
              <a:t>，加固深度不小于</a:t>
            </a:r>
            <a:r>
              <a:rPr lang="en-US" altLang="zh-CN" dirty="0">
                <a:latin typeface="宋体" panose="02010600030101010101" pitchFamily="2" charset="-122"/>
              </a:rPr>
              <a:t>3m</a:t>
            </a:r>
            <a:r>
              <a:rPr lang="zh-CN" altLang="en-US" dirty="0">
                <a:latin typeface="宋体" panose="02010600030101010101" pitchFamily="2" charset="-122"/>
              </a:rPr>
              <a:t>。</a:t>
            </a:r>
            <a:endParaRPr lang="zh-CN" altLang="en-US" sz="1600" dirty="0"/>
          </a:p>
        </p:txBody>
      </p:sp>
    </p:spTree>
    <p:extLst>
      <p:ext uri="{BB962C8B-B14F-4D97-AF65-F5344CB8AC3E}">
        <p14:creationId xmlns:p14="http://schemas.microsoft.com/office/powerpoint/2010/main" val="384800121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二、处理方案的讨论</a:t>
            </a:r>
            <a:endParaRPr lang="zh-CN" altLang="en-US" sz="2000" dirty="0">
              <a:solidFill>
                <a:srgbClr val="0070C0"/>
              </a:solidFill>
            </a:endParaRPr>
          </a:p>
        </p:txBody>
      </p:sp>
      <p:sp>
        <p:nvSpPr>
          <p:cNvPr id="8" name="矩形 7"/>
          <p:cNvSpPr/>
          <p:nvPr/>
        </p:nvSpPr>
        <p:spPr>
          <a:xfrm>
            <a:off x="871182" y="1732978"/>
            <a:ext cx="10742360" cy="3000821"/>
          </a:xfrm>
          <a:prstGeom prst="rect">
            <a:avLst/>
          </a:prstGeom>
        </p:spPr>
        <p:txBody>
          <a:bodyPr wrap="square">
            <a:spAutoFit/>
          </a:bodyPr>
          <a:lstStyle/>
          <a:p>
            <a:pPr>
              <a:lnSpc>
                <a:spcPct val="150000"/>
              </a:lnSpc>
            </a:pPr>
            <a:r>
              <a:rPr lang="zh-CN" altLang="en-US" dirty="0" smtClean="0">
                <a:latin typeface="宋体" panose="02010600030101010101" pitchFamily="2" charset="-122"/>
              </a:rPr>
              <a:t>    根据</a:t>
            </a:r>
            <a:r>
              <a:rPr lang="zh-CN" altLang="en-US" dirty="0">
                <a:latin typeface="宋体" panose="02010600030101010101" pitchFamily="2" charset="-122"/>
              </a:rPr>
              <a:t>当地地基处理经验，先后提出了三种处理方案：①大开挖，回填换土；②</a:t>
            </a:r>
            <a:r>
              <a:rPr lang="zh-CN" altLang="en-US" dirty="0" smtClean="0">
                <a:latin typeface="宋体" panose="02010600030101010101" pitchFamily="2" charset="-122"/>
              </a:rPr>
              <a:t>重锤夯实</a:t>
            </a:r>
            <a:r>
              <a:rPr lang="zh-CN" altLang="en-US" dirty="0">
                <a:latin typeface="宋体" panose="02010600030101010101" pitchFamily="2" charset="-122"/>
              </a:rPr>
              <a:t>；③强夯处理。</a:t>
            </a:r>
          </a:p>
          <a:p>
            <a:pPr>
              <a:lnSpc>
                <a:spcPct val="150000"/>
              </a:lnSpc>
            </a:pPr>
            <a:r>
              <a:rPr lang="zh-CN" altLang="en-US" dirty="0">
                <a:latin typeface="宋体" panose="02010600030101010101" pitchFamily="2" charset="-122"/>
              </a:rPr>
              <a:t>由于大开挖处理，需要大量的回填材料，且开挖、回填、运输的土方量十分巨大</a:t>
            </a:r>
            <a:r>
              <a:rPr lang="zh-CN" altLang="en-US" dirty="0" smtClean="0">
                <a:latin typeface="宋体" panose="02010600030101010101" pitchFamily="2" charset="-122"/>
              </a:rPr>
              <a:t>，运输</a:t>
            </a:r>
            <a:r>
              <a:rPr lang="zh-CN" altLang="en-US" dirty="0">
                <a:latin typeface="宋体" panose="02010600030101010101" pitchFamily="2" charset="-122"/>
              </a:rPr>
              <a:t>也十分困难，而且回填分层碾压所需的台班费较高，施工周期长，经济效益比</a:t>
            </a:r>
            <a:r>
              <a:rPr lang="zh-CN" altLang="en-US" dirty="0" smtClean="0">
                <a:latin typeface="宋体" panose="02010600030101010101" pitchFamily="2" charset="-122"/>
              </a:rPr>
              <a:t>较低</a:t>
            </a:r>
            <a:r>
              <a:rPr lang="zh-CN" altLang="en-US" dirty="0">
                <a:latin typeface="宋体" panose="02010600030101010101" pitchFamily="2" charset="-122"/>
              </a:rPr>
              <a:t>，因此，决定舍弃</a:t>
            </a:r>
            <a:r>
              <a:rPr lang="zh-CN" altLang="en-US" dirty="0" smtClean="0">
                <a:latin typeface="宋体" panose="02010600030101010101" pitchFamily="2" charset="-122"/>
              </a:rPr>
              <a:t>。强</a:t>
            </a:r>
            <a:r>
              <a:rPr lang="zh-CN" altLang="en-US" dirty="0">
                <a:latin typeface="宋体" panose="02010600030101010101" pitchFamily="2" charset="-122"/>
              </a:rPr>
              <a:t>夯加固，虽然有许多成功的范例，加固效果比较肯定，但由于强夯施工中会</a:t>
            </a:r>
            <a:r>
              <a:rPr lang="zh-CN" altLang="en-US" dirty="0" smtClean="0">
                <a:latin typeface="宋体" panose="02010600030101010101" pitchFamily="2" charset="-122"/>
              </a:rPr>
              <a:t>产生</a:t>
            </a:r>
            <a:r>
              <a:rPr lang="zh-CN" altLang="en-US" dirty="0">
                <a:latin typeface="宋体" panose="02010600030101010101" pitchFamily="2" charset="-122"/>
              </a:rPr>
              <a:t>很强的冲击振动波，可能会危害离工地</a:t>
            </a:r>
            <a:r>
              <a:rPr lang="en-US" altLang="zh-CN" dirty="0">
                <a:latin typeface="宋体" panose="02010600030101010101" pitchFamily="2" charset="-122"/>
              </a:rPr>
              <a:t>20m </a:t>
            </a:r>
            <a:r>
              <a:rPr lang="zh-CN" altLang="en-US" dirty="0">
                <a:latin typeface="宋体" panose="02010600030101010101" pitchFamily="2" charset="-122"/>
              </a:rPr>
              <a:t>处的混凝土空心方块直立式码头，</a:t>
            </a:r>
            <a:r>
              <a:rPr lang="zh-CN" altLang="en-US" dirty="0" smtClean="0">
                <a:latin typeface="宋体" panose="02010600030101010101" pitchFamily="2" charset="-122"/>
              </a:rPr>
              <a:t>因此也</a:t>
            </a:r>
            <a:r>
              <a:rPr lang="zh-CN" altLang="en-US" dirty="0">
                <a:latin typeface="宋体" panose="02010600030101010101" pitchFamily="2" charset="-122"/>
              </a:rPr>
              <a:t>决定放弃</a:t>
            </a:r>
            <a:r>
              <a:rPr lang="zh-CN" altLang="en-US" dirty="0" smtClean="0">
                <a:latin typeface="宋体" panose="02010600030101010101" pitchFamily="2" charset="-122"/>
              </a:rPr>
              <a:t>。最后</a:t>
            </a:r>
            <a:r>
              <a:rPr lang="zh-CN" altLang="en-US" dirty="0">
                <a:latin typeface="宋体" panose="02010600030101010101" pitchFamily="2" charset="-122"/>
              </a:rPr>
              <a:t>，经多方论证，认为重锤夯实法有许多成功处理杂填土的经验，曾有过</a:t>
            </a:r>
            <a:r>
              <a:rPr lang="zh-CN" altLang="en-US" dirty="0" smtClean="0">
                <a:latin typeface="宋体" panose="02010600030101010101" pitchFamily="2" charset="-122"/>
              </a:rPr>
              <a:t>不少使</a:t>
            </a:r>
            <a:r>
              <a:rPr lang="zh-CN" altLang="en-US" dirty="0">
                <a:latin typeface="宋体" panose="02010600030101010101" pitchFamily="2" charset="-122"/>
              </a:rPr>
              <a:t>地基承载力提高到</a:t>
            </a:r>
            <a:r>
              <a:rPr lang="en-US" altLang="zh-CN" dirty="0">
                <a:latin typeface="宋体" panose="02010600030101010101" pitchFamily="2" charset="-122"/>
              </a:rPr>
              <a:t>150kPa </a:t>
            </a:r>
            <a:r>
              <a:rPr lang="zh-CN" altLang="en-US" dirty="0">
                <a:latin typeface="宋体" panose="02010600030101010101" pitchFamily="2" charset="-122"/>
              </a:rPr>
              <a:t>的报道。只要能合理选择好施工参数，完全能使处理后</a:t>
            </a:r>
            <a:r>
              <a:rPr lang="zh-CN" altLang="en-US" dirty="0" smtClean="0">
                <a:latin typeface="宋体" panose="02010600030101010101" pitchFamily="2" charset="-122"/>
              </a:rPr>
              <a:t>的地基</a:t>
            </a:r>
            <a:r>
              <a:rPr lang="zh-CN" altLang="en-US" dirty="0">
                <a:latin typeface="宋体" panose="02010600030101010101" pitchFamily="2" charset="-122"/>
              </a:rPr>
              <a:t>达到</a:t>
            </a:r>
            <a:r>
              <a:rPr lang="en-US" altLang="zh-CN" dirty="0">
                <a:latin typeface="宋体" panose="02010600030101010101" pitchFamily="2" charset="-122"/>
              </a:rPr>
              <a:t>80kPa </a:t>
            </a:r>
            <a:r>
              <a:rPr lang="zh-CN" altLang="en-US" dirty="0">
                <a:latin typeface="宋体" panose="02010600030101010101" pitchFamily="2" charset="-122"/>
              </a:rPr>
              <a:t>的设计值。因此，确定重锤夯实法加固地基。</a:t>
            </a:r>
            <a:endParaRPr lang="zh-CN" altLang="en-US" sz="1600" dirty="0"/>
          </a:p>
        </p:txBody>
      </p:sp>
    </p:spTree>
    <p:extLst>
      <p:ext uri="{BB962C8B-B14F-4D97-AF65-F5344CB8AC3E}">
        <p14:creationId xmlns:p14="http://schemas.microsoft.com/office/powerpoint/2010/main" val="396159420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4519808" cy="553998"/>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三、施工机械和施工参数的设计</a:t>
            </a:r>
            <a:endParaRPr lang="zh-CN" altLang="en-US" sz="2000" dirty="0">
              <a:solidFill>
                <a:srgbClr val="0070C0"/>
              </a:solidFill>
            </a:endParaRPr>
          </a:p>
        </p:txBody>
      </p:sp>
      <p:sp>
        <p:nvSpPr>
          <p:cNvPr id="8" name="矩形 7"/>
          <p:cNvSpPr/>
          <p:nvPr/>
        </p:nvSpPr>
        <p:spPr>
          <a:xfrm>
            <a:off x="922713" y="1666429"/>
            <a:ext cx="10742360" cy="3785652"/>
          </a:xfrm>
          <a:prstGeom prst="rect">
            <a:avLst/>
          </a:prstGeom>
        </p:spPr>
        <p:txBody>
          <a:bodyPr wrap="square">
            <a:spAutoFit/>
          </a:bodyPr>
          <a:lstStyle/>
          <a:p>
            <a:pPr>
              <a:lnSpc>
                <a:spcPct val="150000"/>
              </a:lnSpc>
            </a:pPr>
            <a:r>
              <a:rPr lang="zh-CN" altLang="en-US" sz="1600" dirty="0">
                <a:latin typeface="宋体" panose="02010600030101010101" pitchFamily="2" charset="-122"/>
              </a:rPr>
              <a:t>本工程采用的是国产</a:t>
            </a:r>
            <a:r>
              <a:rPr lang="en-US" altLang="zh-CN" sz="1600" dirty="0">
                <a:latin typeface="宋体" panose="02010600030101010101" pitchFamily="2" charset="-122"/>
              </a:rPr>
              <a:t>Q2—8 </a:t>
            </a:r>
            <a:r>
              <a:rPr lang="zh-CN" altLang="en-US" sz="1600" dirty="0">
                <a:latin typeface="宋体" panose="02010600030101010101" pitchFamily="2" charset="-122"/>
              </a:rPr>
              <a:t>型汽车式起重机，起重能力</a:t>
            </a:r>
            <a:r>
              <a:rPr lang="en-US" altLang="zh-CN" sz="1600" dirty="0">
                <a:latin typeface="宋体" panose="02010600030101010101" pitchFamily="2" charset="-122"/>
              </a:rPr>
              <a:t>8t</a:t>
            </a:r>
            <a:r>
              <a:rPr lang="zh-CN" altLang="en-US" sz="1600" dirty="0">
                <a:latin typeface="宋体" panose="02010600030101010101" pitchFamily="2" charset="-122"/>
              </a:rPr>
              <a:t>，臂长</a:t>
            </a:r>
            <a:r>
              <a:rPr lang="en-US" altLang="zh-CN" sz="1600" dirty="0">
                <a:latin typeface="宋体" panose="02010600030101010101" pitchFamily="2" charset="-122"/>
              </a:rPr>
              <a:t>6.95m</a:t>
            </a:r>
            <a:r>
              <a:rPr lang="zh-CN" altLang="en-US" sz="1600" dirty="0">
                <a:latin typeface="宋体" panose="02010600030101010101" pitchFamily="2" charset="-122"/>
              </a:rPr>
              <a:t>。夯锤</a:t>
            </a:r>
            <a:r>
              <a:rPr lang="zh-CN" altLang="en-US" sz="1600" dirty="0" smtClean="0">
                <a:latin typeface="宋体" panose="02010600030101010101" pitchFamily="2" charset="-122"/>
              </a:rPr>
              <a:t>为圆台</a:t>
            </a:r>
            <a:r>
              <a:rPr lang="zh-CN" altLang="en-US" sz="1600" dirty="0">
                <a:latin typeface="宋体" panose="02010600030101010101" pitchFamily="2" charset="-122"/>
              </a:rPr>
              <a:t>形，锤的材料是钢筋混凝土，底部填充钢块以加大重量和降低重心，并设置钢</a:t>
            </a:r>
            <a:r>
              <a:rPr lang="zh-CN" altLang="en-US" sz="1600" dirty="0" smtClean="0">
                <a:latin typeface="宋体" panose="02010600030101010101" pitchFamily="2" charset="-122"/>
              </a:rPr>
              <a:t>底板</a:t>
            </a:r>
            <a:r>
              <a:rPr lang="zh-CN" altLang="en-US" sz="1600" dirty="0">
                <a:latin typeface="宋体" panose="02010600030101010101" pitchFamily="2" charset="-122"/>
              </a:rPr>
              <a:t>，重</a:t>
            </a:r>
            <a:r>
              <a:rPr lang="en-US" altLang="zh-CN" sz="1600" dirty="0">
                <a:latin typeface="宋体" panose="02010600030101010101" pitchFamily="2" charset="-122"/>
              </a:rPr>
              <a:t>2t</a:t>
            </a:r>
            <a:r>
              <a:rPr lang="zh-CN" altLang="en-US" sz="1600" dirty="0">
                <a:latin typeface="宋体" panose="02010600030101010101" pitchFamily="2" charset="-122"/>
              </a:rPr>
              <a:t>，下底直径</a:t>
            </a:r>
            <a:r>
              <a:rPr lang="en-US" altLang="zh-CN" sz="1600" dirty="0">
                <a:latin typeface="宋体" panose="02010600030101010101" pitchFamily="2" charset="-122"/>
              </a:rPr>
              <a:t>1.5m</a:t>
            </a:r>
            <a:r>
              <a:rPr lang="zh-CN" altLang="en-US" sz="1600" dirty="0">
                <a:latin typeface="宋体" panose="02010600030101010101" pitchFamily="2" charset="-122"/>
              </a:rPr>
              <a:t>，上底直径</a:t>
            </a:r>
            <a:r>
              <a:rPr lang="en-US" altLang="zh-CN" sz="1600" dirty="0">
                <a:latin typeface="宋体" panose="02010600030101010101" pitchFamily="2" charset="-122"/>
              </a:rPr>
              <a:t>0.7m</a:t>
            </a:r>
            <a:r>
              <a:rPr lang="zh-CN" altLang="en-US" sz="1600" dirty="0">
                <a:latin typeface="宋体" panose="02010600030101010101" pitchFamily="2" charset="-122"/>
              </a:rPr>
              <a:t>。采用自动脱钩装置脱钩。</a:t>
            </a:r>
          </a:p>
          <a:p>
            <a:pPr>
              <a:lnSpc>
                <a:spcPct val="150000"/>
              </a:lnSpc>
            </a:pPr>
            <a:r>
              <a:rPr lang="zh-CN" altLang="en-US" sz="1600" dirty="0">
                <a:latin typeface="宋体" panose="02010600030101010101" pitchFamily="2" charset="-122"/>
              </a:rPr>
              <a:t>为证明重锤夯实在本工程施工中的可行性并确定重锤夯实有关技术参数，选择</a:t>
            </a:r>
            <a:r>
              <a:rPr lang="zh-CN" altLang="en-US" sz="1600" dirty="0" smtClean="0">
                <a:latin typeface="宋体" panose="02010600030101010101" pitchFamily="2" charset="-122"/>
              </a:rPr>
              <a:t>经预先</a:t>
            </a:r>
            <a:r>
              <a:rPr lang="zh-CN" altLang="en-US" sz="1600" dirty="0">
                <a:latin typeface="宋体" panose="02010600030101010101" pitchFamily="2" charset="-122"/>
              </a:rPr>
              <a:t>挖坑鉴定土质最差、结构最松散的两条基槽进行试夯。设计考虑夯后土层可能</a:t>
            </a:r>
            <a:r>
              <a:rPr lang="zh-CN" altLang="en-US" sz="1600" dirty="0" smtClean="0">
                <a:latin typeface="宋体" panose="02010600030101010101" pitchFamily="2" charset="-122"/>
              </a:rPr>
              <a:t>局部</a:t>
            </a:r>
            <a:r>
              <a:rPr lang="zh-CN" altLang="en-US" sz="1600" dirty="0">
                <a:latin typeface="宋体" panose="02010600030101010101" pitchFamily="2" charset="-122"/>
              </a:rPr>
              <a:t>密度仍较差，会产生差异沉降。因此，先挖基槽到基础底标高下</a:t>
            </a:r>
            <a:r>
              <a:rPr lang="en-US" altLang="zh-CN" sz="1600" dirty="0">
                <a:latin typeface="宋体" panose="02010600030101010101" pitchFamily="2" charset="-122"/>
              </a:rPr>
              <a:t>0.6m </a:t>
            </a:r>
            <a:r>
              <a:rPr lang="zh-CN" altLang="en-US" sz="1600" dirty="0">
                <a:latin typeface="宋体" panose="02010600030101010101" pitchFamily="2" charset="-122"/>
              </a:rPr>
              <a:t>处，以便</a:t>
            </a:r>
            <a:r>
              <a:rPr lang="zh-CN" altLang="en-US" sz="1600" dirty="0" smtClean="0">
                <a:latin typeface="宋体" panose="02010600030101010101" pitchFamily="2" charset="-122"/>
              </a:rPr>
              <a:t>夯实后</a:t>
            </a:r>
            <a:r>
              <a:rPr lang="zh-CN" altLang="en-US" sz="1600" dirty="0">
                <a:latin typeface="宋体" panose="02010600030101010101" pitchFamily="2" charset="-122"/>
              </a:rPr>
              <a:t>，再分层铺设</a:t>
            </a:r>
            <a:r>
              <a:rPr lang="en-US" altLang="zh-CN" sz="1600" dirty="0">
                <a:latin typeface="宋体" panose="02010600030101010101" pitchFamily="2" charset="-122"/>
              </a:rPr>
              <a:t>60cm </a:t>
            </a:r>
            <a:r>
              <a:rPr lang="zh-CN" altLang="en-US" sz="1600" dirty="0">
                <a:latin typeface="宋体" panose="02010600030101010101" pitchFamily="2" charset="-122"/>
              </a:rPr>
              <a:t>的砂垫层，以调整不均匀沉降。试夯的初步落距为</a:t>
            </a:r>
            <a:r>
              <a:rPr lang="en-US" altLang="zh-CN" sz="1600" dirty="0">
                <a:latin typeface="宋体" panose="02010600030101010101" pitchFamily="2" charset="-122"/>
              </a:rPr>
              <a:t>3.5m</a:t>
            </a:r>
            <a:r>
              <a:rPr lang="zh-CN" altLang="en-US" sz="1600" dirty="0">
                <a:latin typeface="宋体" panose="02010600030101010101" pitchFamily="2" charset="-122"/>
              </a:rPr>
              <a:t>。</a:t>
            </a:r>
            <a:r>
              <a:rPr lang="zh-CN" altLang="en-US" sz="1600" dirty="0" smtClean="0">
                <a:latin typeface="宋体" panose="02010600030101010101" pitchFamily="2" charset="-122"/>
              </a:rPr>
              <a:t>重锤夯实</a:t>
            </a:r>
            <a:r>
              <a:rPr lang="zh-CN" altLang="en-US" sz="1600" dirty="0">
                <a:latin typeface="宋体" panose="02010600030101010101" pitchFamily="2" charset="-122"/>
              </a:rPr>
              <a:t>两遍，在一遍中同一夯位连续夯击</a:t>
            </a:r>
            <a:r>
              <a:rPr lang="en-US" altLang="zh-CN" sz="1600" dirty="0">
                <a:latin typeface="宋体" panose="02010600030101010101" pitchFamily="2" charset="-122"/>
              </a:rPr>
              <a:t>2 </a:t>
            </a:r>
            <a:r>
              <a:rPr lang="zh-CN" altLang="en-US" sz="1600" dirty="0">
                <a:latin typeface="宋体" panose="02010600030101010101" pitchFamily="2" charset="-122"/>
              </a:rPr>
              <a:t>下</a:t>
            </a:r>
            <a:r>
              <a:rPr lang="zh-CN" altLang="en-US" sz="1600" dirty="0" smtClean="0">
                <a:latin typeface="宋体" panose="02010600030101010101" pitchFamily="2" charset="-122"/>
              </a:rPr>
              <a:t>。当</a:t>
            </a:r>
            <a:r>
              <a:rPr lang="zh-CN" altLang="en-US" sz="1600" dirty="0">
                <a:latin typeface="宋体" panose="02010600030101010101" pitchFamily="2" charset="-122"/>
              </a:rPr>
              <a:t>最后一遍夯击下沉量为</a:t>
            </a:r>
            <a:r>
              <a:rPr lang="en-US" altLang="zh-CN" sz="1600" dirty="0">
                <a:latin typeface="宋体" panose="02010600030101010101" pitchFamily="2" charset="-122"/>
              </a:rPr>
              <a:t>2.0cm </a:t>
            </a:r>
            <a:r>
              <a:rPr lang="zh-CN" altLang="en-US" sz="1600" dirty="0">
                <a:latin typeface="宋体" panose="02010600030101010101" pitchFamily="2" charset="-122"/>
              </a:rPr>
              <a:t>时，停止夯击，记录夯击遍数。这时，总夯沉</a:t>
            </a:r>
            <a:r>
              <a:rPr lang="zh-CN" altLang="en-US" sz="1600" dirty="0" smtClean="0">
                <a:latin typeface="宋体" panose="02010600030101010101" pitchFamily="2" charset="-122"/>
              </a:rPr>
              <a:t>量为</a:t>
            </a:r>
            <a:r>
              <a:rPr lang="en-US" altLang="zh-CN" sz="1600" dirty="0">
                <a:latin typeface="宋体" panose="02010600030101010101" pitchFamily="2" charset="-122"/>
              </a:rPr>
              <a:t>56cm</a:t>
            </a:r>
            <a:r>
              <a:rPr lang="zh-CN" altLang="en-US" sz="1600" dirty="0" smtClean="0">
                <a:latin typeface="宋体" panose="02010600030101010101" pitchFamily="2" charset="-122"/>
              </a:rPr>
              <a:t>。为</a:t>
            </a:r>
            <a:r>
              <a:rPr lang="zh-CN" altLang="en-US" sz="1600" dirty="0">
                <a:latin typeface="宋体" panose="02010600030101010101" pitchFamily="2" charset="-122"/>
              </a:rPr>
              <a:t>进一步验证采用上述技术参数重锤的夯实效果，对这两条基槽，采用重型（</a:t>
            </a:r>
            <a:r>
              <a:rPr lang="en-US" altLang="zh-CN" sz="1600" dirty="0">
                <a:latin typeface="宋体" panose="02010600030101010101" pitchFamily="2" charset="-122"/>
              </a:rPr>
              <a:t>Ⅱ</a:t>
            </a:r>
            <a:r>
              <a:rPr lang="zh-CN" altLang="en-US" sz="1600" dirty="0" smtClean="0">
                <a:latin typeface="宋体" panose="02010600030101010101" pitchFamily="2" charset="-122"/>
              </a:rPr>
              <a:t>）</a:t>
            </a:r>
            <a:r>
              <a:rPr lang="en-US" altLang="zh-CN" sz="1600" dirty="0" smtClean="0">
                <a:latin typeface="宋体" panose="02010600030101010101" pitchFamily="2" charset="-122"/>
              </a:rPr>
              <a:t>N53.5</a:t>
            </a:r>
            <a:r>
              <a:rPr lang="zh-CN" altLang="en-US" sz="1600" dirty="0">
                <a:latin typeface="宋体" panose="02010600030101010101" pitchFamily="2" charset="-122"/>
              </a:rPr>
              <a:t>动力触探进行了检测。每条基槽检测</a:t>
            </a:r>
            <a:r>
              <a:rPr lang="en-US" altLang="zh-CN" sz="1600" dirty="0">
                <a:latin typeface="宋体" panose="02010600030101010101" pitchFamily="2" charset="-122"/>
              </a:rPr>
              <a:t>3 </a:t>
            </a:r>
            <a:r>
              <a:rPr lang="zh-CN" altLang="en-US" sz="1600" dirty="0">
                <a:latin typeface="宋体" panose="02010600030101010101" pitchFamily="2" charset="-122"/>
              </a:rPr>
              <a:t>点，共</a:t>
            </a:r>
            <a:r>
              <a:rPr lang="en-US" altLang="zh-CN" sz="1600" dirty="0">
                <a:latin typeface="宋体" panose="02010600030101010101" pitchFamily="2" charset="-122"/>
              </a:rPr>
              <a:t>6 </a:t>
            </a:r>
            <a:r>
              <a:rPr lang="zh-CN" altLang="en-US" sz="1600" dirty="0">
                <a:latin typeface="宋体" panose="02010600030101010101" pitchFamily="2" charset="-122"/>
              </a:rPr>
              <a:t>点，检测深度至夯实基础</a:t>
            </a:r>
            <a:r>
              <a:rPr lang="zh-CN" altLang="en-US" sz="1600" dirty="0" smtClean="0">
                <a:latin typeface="宋体" panose="02010600030101010101" pitchFamily="2" charset="-122"/>
              </a:rPr>
              <a:t>底下</a:t>
            </a:r>
            <a:r>
              <a:rPr lang="en-US" altLang="zh-CN" sz="1600" dirty="0" smtClean="0">
                <a:latin typeface="宋体" panose="02010600030101010101" pitchFamily="2" charset="-122"/>
              </a:rPr>
              <a:t>5.1m</a:t>
            </a:r>
            <a:r>
              <a:rPr lang="zh-CN" altLang="en-US" sz="1600" dirty="0">
                <a:latin typeface="宋体" panose="02010600030101010101" pitchFamily="2" charset="-122"/>
              </a:rPr>
              <a:t>。检测结果表明：在表层</a:t>
            </a:r>
            <a:r>
              <a:rPr lang="en-US" altLang="zh-CN" sz="1600" dirty="0">
                <a:latin typeface="宋体" panose="02010600030101010101" pitchFamily="2" charset="-122"/>
              </a:rPr>
              <a:t>2.1m </a:t>
            </a:r>
            <a:r>
              <a:rPr lang="zh-CN" altLang="en-US" sz="1600" dirty="0">
                <a:latin typeface="宋体" panose="02010600030101010101" pitchFamily="2" charset="-122"/>
              </a:rPr>
              <a:t>深度内，夯实效果很好，动力触探击数为</a:t>
            </a:r>
            <a:r>
              <a:rPr lang="en-US" altLang="zh-CN" sz="1600" dirty="0">
                <a:latin typeface="宋体" panose="02010600030101010101" pitchFamily="2" charset="-122"/>
              </a:rPr>
              <a:t>15 </a:t>
            </a:r>
            <a:r>
              <a:rPr lang="zh-CN" altLang="en-US" sz="1600" dirty="0">
                <a:latin typeface="宋体" panose="02010600030101010101" pitchFamily="2" charset="-122"/>
              </a:rPr>
              <a:t>～ </a:t>
            </a:r>
            <a:r>
              <a:rPr lang="en-US" altLang="zh-CN" sz="1600" dirty="0" smtClean="0">
                <a:latin typeface="宋体" panose="02010600030101010101" pitchFamily="2" charset="-122"/>
              </a:rPr>
              <a:t>20</a:t>
            </a:r>
            <a:r>
              <a:rPr lang="zh-CN" altLang="en-US" sz="1600" dirty="0" smtClean="0">
                <a:latin typeface="宋体" panose="02010600030101010101" pitchFamily="2" charset="-122"/>
              </a:rPr>
              <a:t>击</a:t>
            </a:r>
            <a:r>
              <a:rPr lang="zh-CN" altLang="en-US" sz="1600" dirty="0">
                <a:latin typeface="宋体" panose="02010600030101010101" pitchFamily="2" charset="-122"/>
              </a:rPr>
              <a:t>，地基承载力标准值可达</a:t>
            </a:r>
            <a:r>
              <a:rPr lang="en-US" altLang="zh-CN" sz="1600" dirty="0">
                <a:latin typeface="宋体" panose="02010600030101010101" pitchFamily="2" charset="-122"/>
              </a:rPr>
              <a:t>120 </a:t>
            </a:r>
            <a:r>
              <a:rPr lang="zh-CN" altLang="en-US" sz="1600" dirty="0">
                <a:latin typeface="宋体" panose="02010600030101010101" pitchFamily="2" charset="-122"/>
              </a:rPr>
              <a:t>～ </a:t>
            </a:r>
            <a:r>
              <a:rPr lang="en-US" altLang="zh-CN" sz="1600" dirty="0">
                <a:latin typeface="宋体" panose="02010600030101010101" pitchFamily="2" charset="-122"/>
              </a:rPr>
              <a:t>140kPa</a:t>
            </a:r>
            <a:r>
              <a:rPr lang="zh-CN" altLang="en-US" sz="1600" dirty="0">
                <a:latin typeface="宋体" panose="02010600030101010101" pitchFamily="2" charset="-122"/>
              </a:rPr>
              <a:t>。从</a:t>
            </a:r>
            <a:r>
              <a:rPr lang="en-US" altLang="zh-CN" sz="1600" dirty="0">
                <a:latin typeface="宋体" panose="02010600030101010101" pitchFamily="2" charset="-122"/>
              </a:rPr>
              <a:t>2.1m </a:t>
            </a:r>
            <a:r>
              <a:rPr lang="zh-CN" altLang="en-US" sz="1600" dirty="0">
                <a:latin typeface="宋体" panose="02010600030101010101" pitchFamily="2" charset="-122"/>
              </a:rPr>
              <a:t>至</a:t>
            </a:r>
            <a:r>
              <a:rPr lang="en-US" altLang="zh-CN" sz="1600" dirty="0">
                <a:latin typeface="宋体" panose="02010600030101010101" pitchFamily="2" charset="-122"/>
              </a:rPr>
              <a:t>5.1m </a:t>
            </a:r>
            <a:r>
              <a:rPr lang="zh-CN" altLang="en-US" sz="1600" dirty="0">
                <a:latin typeface="宋体" panose="02010600030101010101" pitchFamily="2" charset="-122"/>
              </a:rPr>
              <a:t>段，</a:t>
            </a:r>
            <a:r>
              <a:rPr lang="en-US" altLang="zh-CN" sz="1600" dirty="0">
                <a:latin typeface="宋体" panose="02010600030101010101" pitchFamily="2" charset="-122"/>
              </a:rPr>
              <a:t>N53.5 ≥ 9 </a:t>
            </a:r>
            <a:r>
              <a:rPr lang="zh-CN" altLang="en-US" sz="1600" dirty="0">
                <a:latin typeface="宋体" panose="02010600030101010101" pitchFamily="2" charset="-122"/>
              </a:rPr>
              <a:t>击，地基承</a:t>
            </a:r>
          </a:p>
          <a:p>
            <a:pPr>
              <a:lnSpc>
                <a:spcPct val="150000"/>
              </a:lnSpc>
            </a:pPr>
            <a:r>
              <a:rPr lang="zh-CN" altLang="en-US" sz="1600" dirty="0">
                <a:latin typeface="宋体" panose="02010600030101010101" pitchFamily="2" charset="-122"/>
              </a:rPr>
              <a:t>载力标准值</a:t>
            </a:r>
            <a:r>
              <a:rPr lang="en-US" altLang="zh-CN" sz="1600" dirty="0" err="1">
                <a:latin typeface="宋体" panose="02010600030101010101" pitchFamily="2" charset="-122"/>
              </a:rPr>
              <a:t>fk</a:t>
            </a:r>
            <a:r>
              <a:rPr lang="en-US" altLang="zh-CN" sz="1600" dirty="0">
                <a:latin typeface="宋体" panose="02010600030101010101" pitchFamily="2" charset="-122"/>
              </a:rPr>
              <a:t> &gt; 80kPa</a:t>
            </a:r>
            <a:r>
              <a:rPr lang="zh-CN" altLang="en-US" sz="1600" dirty="0">
                <a:latin typeface="宋体" panose="02010600030101010101" pitchFamily="2" charset="-122"/>
              </a:rPr>
              <a:t>，证明重锤夯实法在本工程中是可行的。</a:t>
            </a:r>
            <a:endParaRPr lang="zh-CN" altLang="en-US" sz="1600" dirty="0"/>
          </a:p>
        </p:txBody>
      </p:sp>
    </p:spTree>
    <p:extLst>
      <p:ext uri="{BB962C8B-B14F-4D97-AF65-F5344CB8AC3E}">
        <p14:creationId xmlns:p14="http://schemas.microsoft.com/office/powerpoint/2010/main" val="203679620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3156520"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四、地基的处理</a:t>
            </a:r>
            <a:endParaRPr lang="zh-CN" altLang="en-US" sz="2000" dirty="0">
              <a:solidFill>
                <a:srgbClr val="0070C0"/>
              </a:solidFill>
            </a:endParaRPr>
          </a:p>
        </p:txBody>
      </p:sp>
      <p:sp>
        <p:nvSpPr>
          <p:cNvPr id="8" name="矩形 7"/>
          <p:cNvSpPr/>
          <p:nvPr/>
        </p:nvSpPr>
        <p:spPr>
          <a:xfrm>
            <a:off x="922713" y="1666429"/>
            <a:ext cx="10742360" cy="2308324"/>
          </a:xfrm>
          <a:prstGeom prst="rect">
            <a:avLst/>
          </a:prstGeom>
        </p:spPr>
        <p:txBody>
          <a:bodyPr wrap="square">
            <a:spAutoFit/>
          </a:bodyPr>
          <a:lstStyle/>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1</a:t>
            </a:r>
            <a:r>
              <a:rPr lang="zh-CN" altLang="en-US" sz="1600" dirty="0">
                <a:latin typeface="宋体" panose="02010600030101010101" pitchFamily="2" charset="-122"/>
              </a:rPr>
              <a:t>）夯实加固对象是横轴地基的基槽，采用铲土机铲挖土方。槽底面应高出</a:t>
            </a:r>
            <a:r>
              <a:rPr lang="zh-CN" altLang="en-US" sz="1600" dirty="0" smtClean="0">
                <a:latin typeface="宋体" panose="02010600030101010101" pitchFamily="2" charset="-122"/>
              </a:rPr>
              <a:t>设计标高</a:t>
            </a:r>
            <a:r>
              <a:rPr lang="zh-CN" altLang="en-US" sz="1600" dirty="0">
                <a:latin typeface="宋体" panose="02010600030101010101" pitchFamily="2" charset="-122"/>
              </a:rPr>
              <a:t>预留土层，厚度为试夯总沉量减去</a:t>
            </a:r>
            <a:r>
              <a:rPr lang="en-US" altLang="zh-CN" sz="1600" dirty="0">
                <a:latin typeface="宋体" panose="02010600030101010101" pitchFamily="2" charset="-122"/>
              </a:rPr>
              <a:t>60cm </a:t>
            </a:r>
            <a:r>
              <a:rPr lang="zh-CN" altLang="en-US" sz="1600" dirty="0">
                <a:latin typeface="宋体" panose="02010600030101010101" pitchFamily="2" charset="-122"/>
              </a:rPr>
              <a:t>的砂垫层厚再加上</a:t>
            </a:r>
            <a:r>
              <a:rPr lang="en-US" altLang="zh-CN" sz="1600" dirty="0">
                <a:latin typeface="宋体" panose="02010600030101010101" pitchFamily="2" charset="-122"/>
              </a:rPr>
              <a:t>5 </a:t>
            </a:r>
            <a:r>
              <a:rPr lang="zh-CN" altLang="en-US" sz="1600" dirty="0">
                <a:latin typeface="宋体" panose="02010600030101010101" pitchFamily="2" charset="-122"/>
              </a:rPr>
              <a:t>～ </a:t>
            </a:r>
            <a:r>
              <a:rPr lang="en-US" altLang="zh-CN" sz="1600" dirty="0">
                <a:latin typeface="宋体" panose="02010600030101010101" pitchFamily="2" charset="-122"/>
              </a:rPr>
              <a:t>10cm</a:t>
            </a:r>
            <a:r>
              <a:rPr lang="zh-CN" altLang="en-US" sz="1600" dirty="0">
                <a:latin typeface="宋体" panose="02010600030101010101" pitchFamily="2" charset="-122"/>
              </a:rPr>
              <a:t>。槽的夯实</a:t>
            </a:r>
            <a:r>
              <a:rPr lang="zh-CN" altLang="en-US" sz="1600" dirty="0" smtClean="0">
                <a:latin typeface="宋体" panose="02010600030101010101" pitchFamily="2" charset="-122"/>
              </a:rPr>
              <a:t>范围</a:t>
            </a:r>
            <a:r>
              <a:rPr lang="zh-CN" altLang="en-US" sz="1600" dirty="0">
                <a:latin typeface="宋体" panose="02010600030101010101" pitchFamily="2" charset="-122"/>
              </a:rPr>
              <a:t>应大于基底面积，也应便于起重机夯实工作。</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2</a:t>
            </a:r>
            <a:r>
              <a:rPr lang="zh-CN" altLang="en-US" sz="1600" dirty="0">
                <a:latin typeface="宋体" panose="02010600030101010101" pitchFamily="2" charset="-122"/>
              </a:rPr>
              <a:t>）夯击遍数应按试夯确定的最少遍数增加</a:t>
            </a:r>
            <a:r>
              <a:rPr lang="en-US" altLang="zh-CN" sz="1600" dirty="0">
                <a:latin typeface="宋体" panose="02010600030101010101" pitchFamily="2" charset="-122"/>
              </a:rPr>
              <a:t>1 </a:t>
            </a:r>
            <a:r>
              <a:rPr lang="zh-CN" altLang="en-US" sz="1600" dirty="0">
                <a:latin typeface="宋体" panose="02010600030101010101" pitchFamily="2" charset="-122"/>
              </a:rPr>
              <a:t>遍。基槽内夯击时，宜一夯挨一</a:t>
            </a:r>
            <a:r>
              <a:rPr lang="zh-CN" altLang="en-US" sz="1600" dirty="0" smtClean="0">
                <a:latin typeface="宋体" panose="02010600030101010101" pitchFamily="2" charset="-122"/>
              </a:rPr>
              <a:t>夯顺序</a:t>
            </a:r>
            <a:r>
              <a:rPr lang="zh-CN" altLang="en-US" sz="1600" dirty="0">
                <a:latin typeface="宋体" panose="02010600030101010101" pitchFamily="2" charset="-122"/>
              </a:rPr>
              <a:t>进行。在一次循环中同一夯位连续夯击</a:t>
            </a:r>
            <a:r>
              <a:rPr lang="en-US" altLang="zh-CN" sz="1600" dirty="0">
                <a:latin typeface="宋体" panose="02010600030101010101" pitchFamily="2" charset="-122"/>
              </a:rPr>
              <a:t>2 </a:t>
            </a:r>
            <a:r>
              <a:rPr lang="zh-CN" altLang="en-US" sz="1600" dirty="0">
                <a:latin typeface="宋体" panose="02010600030101010101" pitchFamily="2" charset="-122"/>
              </a:rPr>
              <a:t>下，下一循环的夯位应与前一循环</a:t>
            </a:r>
            <a:r>
              <a:rPr lang="zh-CN" altLang="en-US" sz="1600" dirty="0" smtClean="0">
                <a:latin typeface="宋体" panose="02010600030101010101" pitchFamily="2" charset="-122"/>
              </a:rPr>
              <a:t>错开半个</a:t>
            </a:r>
            <a:r>
              <a:rPr lang="zh-CN" altLang="en-US" sz="1600" dirty="0">
                <a:latin typeface="宋体" panose="02010600030101010101" pitchFamily="2" charset="-122"/>
              </a:rPr>
              <a:t>锤底。如此反复进行。夯完后，分层铺设砂石垫层至基底设计标高，并碾压密实</a:t>
            </a:r>
            <a:r>
              <a:rPr lang="zh-CN" altLang="en-US" sz="1600" dirty="0" smtClean="0">
                <a:latin typeface="宋体" panose="02010600030101010101" pitchFamily="2" charset="-122"/>
              </a:rPr>
              <a:t>。然后</a:t>
            </a:r>
            <a:r>
              <a:rPr lang="zh-CN" altLang="en-US" sz="1600" dirty="0">
                <a:latin typeface="宋体" panose="02010600030101010101" pitchFamily="2" charset="-122"/>
              </a:rPr>
              <a:t>对夯实地基进行质量验收。重锤夯实地基的质量除应符合试夯最后下沉量外，</a:t>
            </a:r>
            <a:r>
              <a:rPr lang="zh-CN" altLang="en-US" sz="1600" dirty="0" smtClean="0">
                <a:latin typeface="宋体" panose="02010600030101010101" pitchFamily="2" charset="-122"/>
              </a:rPr>
              <a:t>同时</a:t>
            </a:r>
            <a:r>
              <a:rPr lang="zh-CN" altLang="en-US" sz="1600" dirty="0">
                <a:latin typeface="宋体" panose="02010600030101010101" pitchFamily="2" charset="-122"/>
              </a:rPr>
              <a:t>还要求基槽表面的总下沉量不小于试夯总下沉量的</a:t>
            </a:r>
            <a:r>
              <a:rPr lang="en-US" altLang="zh-CN" sz="1600" dirty="0">
                <a:latin typeface="宋体" panose="02010600030101010101" pitchFamily="2" charset="-122"/>
              </a:rPr>
              <a:t>90% </a:t>
            </a:r>
            <a:r>
              <a:rPr lang="zh-CN" altLang="en-US" sz="1600" dirty="0">
                <a:latin typeface="宋体" panose="02010600030101010101" pitchFamily="2" charset="-122"/>
              </a:rPr>
              <a:t>方认为合格。</a:t>
            </a:r>
            <a:endParaRPr lang="zh-CN" altLang="en-US" sz="1600" dirty="0"/>
          </a:p>
        </p:txBody>
      </p:sp>
    </p:spTree>
    <p:extLst>
      <p:ext uri="{BB962C8B-B14F-4D97-AF65-F5344CB8AC3E}">
        <p14:creationId xmlns:p14="http://schemas.microsoft.com/office/powerpoint/2010/main" val="98745087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3156520"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五、处理效果</a:t>
            </a:r>
            <a:endParaRPr lang="zh-CN" altLang="en-US" sz="2000" dirty="0">
              <a:solidFill>
                <a:srgbClr val="0070C0"/>
              </a:solidFill>
            </a:endParaRPr>
          </a:p>
        </p:txBody>
      </p:sp>
      <p:sp>
        <p:nvSpPr>
          <p:cNvPr id="8" name="矩形 7"/>
          <p:cNvSpPr/>
          <p:nvPr/>
        </p:nvSpPr>
        <p:spPr>
          <a:xfrm>
            <a:off x="922713" y="1666429"/>
            <a:ext cx="10742360" cy="1527469"/>
          </a:xfrm>
          <a:prstGeom prst="rect">
            <a:avLst/>
          </a:prstGeom>
        </p:spPr>
        <p:txBody>
          <a:bodyPr wrap="square">
            <a:spAutoFit/>
          </a:bodyPr>
          <a:lstStyle/>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1</a:t>
            </a:r>
            <a:r>
              <a:rPr lang="zh-CN" altLang="en-US" sz="1600" dirty="0">
                <a:latin typeface="宋体" panose="02010600030101010101" pitchFamily="2" charset="-122"/>
              </a:rPr>
              <a:t>）试验结果表明，该场地垃圾杂填土经锤夯加固后，表明</a:t>
            </a:r>
            <a:r>
              <a:rPr lang="en-US" altLang="zh-CN" sz="1600" dirty="0">
                <a:latin typeface="宋体" panose="02010600030101010101" pitchFamily="2" charset="-122"/>
              </a:rPr>
              <a:t>2.1m </a:t>
            </a:r>
            <a:r>
              <a:rPr lang="zh-CN" altLang="en-US" sz="1600" dirty="0">
                <a:latin typeface="宋体" panose="02010600030101010101" pitchFamily="2" charset="-122"/>
              </a:rPr>
              <a:t>范围地基承载力</a:t>
            </a:r>
            <a:r>
              <a:rPr lang="zh-CN" altLang="en-US" sz="1600" dirty="0" smtClean="0">
                <a:latin typeface="宋体" panose="02010600030101010101" pitchFamily="2" charset="-122"/>
              </a:rPr>
              <a:t>由不足</a:t>
            </a:r>
            <a:r>
              <a:rPr lang="en-US" altLang="zh-CN" sz="1600" dirty="0">
                <a:latin typeface="宋体" panose="02010600030101010101" pitchFamily="2" charset="-122"/>
              </a:rPr>
              <a:t>40kPa </a:t>
            </a:r>
            <a:r>
              <a:rPr lang="zh-CN" altLang="en-US" sz="1600" dirty="0">
                <a:latin typeface="宋体" panose="02010600030101010101" pitchFamily="2" charset="-122"/>
              </a:rPr>
              <a:t>提高到</a:t>
            </a:r>
            <a:r>
              <a:rPr lang="en-US" altLang="zh-CN" sz="1600" dirty="0">
                <a:latin typeface="宋体" panose="02010600030101010101" pitchFamily="2" charset="-122"/>
              </a:rPr>
              <a:t>120 </a:t>
            </a:r>
            <a:r>
              <a:rPr lang="zh-CN" altLang="en-US" sz="1600" dirty="0">
                <a:latin typeface="宋体" panose="02010600030101010101" pitchFamily="2" charset="-122"/>
              </a:rPr>
              <a:t>～ </a:t>
            </a:r>
            <a:r>
              <a:rPr lang="en-US" altLang="zh-CN" sz="1600" dirty="0">
                <a:latin typeface="宋体" panose="02010600030101010101" pitchFamily="2" charset="-122"/>
              </a:rPr>
              <a:t>140kPa</a:t>
            </a:r>
            <a:r>
              <a:rPr lang="zh-CN" altLang="en-US" sz="1600" dirty="0">
                <a:latin typeface="宋体" panose="02010600030101010101" pitchFamily="2" charset="-122"/>
              </a:rPr>
              <a:t>，深度</a:t>
            </a:r>
            <a:r>
              <a:rPr lang="en-US" altLang="zh-CN" sz="1600" dirty="0">
                <a:latin typeface="宋体" panose="02010600030101010101" pitchFamily="2" charset="-122"/>
              </a:rPr>
              <a:t>2.1 </a:t>
            </a:r>
            <a:r>
              <a:rPr lang="zh-CN" altLang="en-US" sz="1600" dirty="0">
                <a:latin typeface="宋体" panose="02010600030101010101" pitchFamily="2" charset="-122"/>
              </a:rPr>
              <a:t>～ </a:t>
            </a:r>
            <a:r>
              <a:rPr lang="en-US" altLang="zh-CN" sz="1600" dirty="0">
                <a:latin typeface="宋体" panose="02010600030101010101" pitchFamily="2" charset="-122"/>
              </a:rPr>
              <a:t>5.1m </a:t>
            </a:r>
            <a:r>
              <a:rPr lang="zh-CN" altLang="en-US" sz="1600" dirty="0">
                <a:latin typeface="宋体" panose="02010600030101010101" pitchFamily="2" charset="-122"/>
              </a:rPr>
              <a:t>范围内地基承载力提高到</a:t>
            </a:r>
            <a:r>
              <a:rPr lang="en-US" altLang="zh-CN" sz="1600" dirty="0">
                <a:latin typeface="宋体" panose="02010600030101010101" pitchFamily="2" charset="-122"/>
              </a:rPr>
              <a:t>80 </a:t>
            </a:r>
            <a:r>
              <a:rPr lang="zh-CN" altLang="en-US" sz="1600" dirty="0">
                <a:latin typeface="宋体" panose="02010600030101010101" pitchFamily="2" charset="-122"/>
              </a:rPr>
              <a:t>多</a:t>
            </a:r>
            <a:r>
              <a:rPr lang="en-US" altLang="zh-CN" sz="1600" dirty="0" err="1">
                <a:latin typeface="宋体" panose="02010600030101010101" pitchFamily="2" charset="-122"/>
              </a:rPr>
              <a:t>kPa</a:t>
            </a:r>
            <a:r>
              <a:rPr lang="zh-CN" altLang="en-US" sz="1600" dirty="0">
                <a:latin typeface="宋体" panose="02010600030101010101" pitchFamily="2" charset="-122"/>
              </a:rPr>
              <a:t>。</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2</a:t>
            </a:r>
            <a:r>
              <a:rPr lang="zh-CN" altLang="en-US" sz="1600" dirty="0">
                <a:latin typeface="宋体" panose="02010600030101010101" pitchFamily="2" charset="-122"/>
              </a:rPr>
              <a:t>）本工程从主体开始至竣工，共进行</a:t>
            </a:r>
            <a:r>
              <a:rPr lang="en-US" altLang="zh-CN" sz="1600" dirty="0">
                <a:latin typeface="宋体" panose="02010600030101010101" pitchFamily="2" charset="-122"/>
              </a:rPr>
              <a:t>4 </a:t>
            </a:r>
            <a:r>
              <a:rPr lang="zh-CN" altLang="en-US" sz="1600" dirty="0">
                <a:latin typeface="宋体" panose="02010600030101010101" pitchFamily="2" charset="-122"/>
              </a:rPr>
              <a:t>次沉降观测（布置</a:t>
            </a:r>
            <a:r>
              <a:rPr lang="en-US" altLang="zh-CN" sz="1600" dirty="0">
                <a:latin typeface="宋体" panose="02010600030101010101" pitchFamily="2" charset="-122"/>
              </a:rPr>
              <a:t>12 </a:t>
            </a:r>
            <a:r>
              <a:rPr lang="zh-CN" altLang="en-US" sz="1600" dirty="0">
                <a:latin typeface="宋体" panose="02010600030101010101" pitchFamily="2" charset="-122"/>
              </a:rPr>
              <a:t>个观测点），最大</a:t>
            </a:r>
            <a:r>
              <a:rPr lang="zh-CN" altLang="en-US" sz="1600" dirty="0" smtClean="0">
                <a:latin typeface="宋体" panose="02010600030101010101" pitchFamily="2" charset="-122"/>
              </a:rPr>
              <a:t>沉降</a:t>
            </a:r>
            <a:r>
              <a:rPr lang="zh-CN" altLang="en-US" sz="1600" dirty="0">
                <a:latin typeface="宋体" panose="02010600030101010101" pitchFamily="2" charset="-122"/>
              </a:rPr>
              <a:t>量</a:t>
            </a:r>
            <a:r>
              <a:rPr lang="en-US" altLang="zh-CN" sz="1600" dirty="0">
                <a:latin typeface="宋体" panose="02010600030101010101" pitchFamily="2" charset="-122"/>
              </a:rPr>
              <a:t>12mm</a:t>
            </a:r>
            <a:r>
              <a:rPr lang="zh-CN" altLang="en-US" sz="1600" dirty="0">
                <a:latin typeface="宋体" panose="02010600030101010101" pitchFamily="2" charset="-122"/>
              </a:rPr>
              <a:t>，最小沉降量</a:t>
            </a:r>
            <a:r>
              <a:rPr lang="en-US" altLang="zh-CN" sz="1600" dirty="0">
                <a:latin typeface="宋体" panose="02010600030101010101" pitchFamily="2" charset="-122"/>
              </a:rPr>
              <a:t>8mm</a:t>
            </a:r>
            <a:r>
              <a:rPr lang="zh-CN" altLang="en-US" sz="1600" dirty="0">
                <a:latin typeface="宋体" panose="02010600030101010101" pitchFamily="2" charset="-122"/>
              </a:rPr>
              <a:t>，表明沉降均匀。施工后近一年的定期观测表明，</a:t>
            </a:r>
            <a:r>
              <a:rPr lang="zh-CN" altLang="en-US" sz="1600" dirty="0" smtClean="0">
                <a:latin typeface="宋体" panose="02010600030101010101" pitchFamily="2" charset="-122"/>
              </a:rPr>
              <a:t>沉降基本</a:t>
            </a:r>
            <a:r>
              <a:rPr lang="zh-CN" altLang="en-US" sz="1600" dirty="0">
                <a:latin typeface="宋体" panose="02010600030101010101" pitchFamily="2" charset="-122"/>
              </a:rPr>
              <a:t>稳定，未发现因不均匀沉降而产生的斜裂缝和“八”字裂缝。</a:t>
            </a:r>
            <a:endParaRPr lang="zh-CN" altLang="en-US" sz="1600" dirty="0"/>
          </a:p>
        </p:txBody>
      </p:sp>
    </p:spTree>
    <p:extLst>
      <p:ext uri="{BB962C8B-B14F-4D97-AF65-F5344CB8AC3E}">
        <p14:creationId xmlns:p14="http://schemas.microsoft.com/office/powerpoint/2010/main" val="291360734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latin typeface="Century Gothic" panose="020B0502020202020204" pitchFamily="34" charset="0"/>
                <a:ea typeface="微软雅黑" panose="020B0503020204020204" pitchFamily="34" charset="-122"/>
                <a:sym typeface="Century Gothic" panose="020B0502020202020204" pitchFamily="34" charset="0"/>
              </a:rPr>
              <a:t>水泥土搅拌桩</a:t>
            </a: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3</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314215542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061" y="1160059"/>
            <a:ext cx="7639426" cy="3877454"/>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1953490" y="1875276"/>
            <a:ext cx="6018415" cy="1896801"/>
          </a:xfrm>
          <a:prstGeom prst="rect">
            <a:avLst/>
          </a:prstGeom>
          <a:noFill/>
        </p:spPr>
        <p:txBody>
          <a:bodyPr wrap="square">
            <a:spAutoFit/>
          </a:bodyPr>
          <a:lstStyle/>
          <a:p>
            <a:pPr>
              <a:lnSpc>
                <a:spcPct val="150000"/>
              </a:lnSpc>
            </a:pPr>
            <a:r>
              <a:rPr lang="zh-CN" altLang="en-US" sz="1600" dirty="0" smtClean="0"/>
              <a:t>       水</a:t>
            </a:r>
            <a:r>
              <a:rPr lang="zh-CN" altLang="en-US" sz="1600" dirty="0"/>
              <a:t>泥土深层搅拌地基系利用水泥作为固化剂，通过深层搅拌机在地基深处就地</a:t>
            </a:r>
            <a:r>
              <a:rPr lang="zh-CN" altLang="en-US" sz="1600" dirty="0" smtClean="0"/>
              <a:t>将软土</a:t>
            </a:r>
            <a:r>
              <a:rPr lang="zh-CN" altLang="en-US" sz="1600" dirty="0"/>
              <a:t>和固化剂（浆体或粉体）强制拌和，利用固化剂和软土之间所产生的一系列物理</a:t>
            </a:r>
            <a:r>
              <a:rPr lang="zh-CN" altLang="en-US" sz="1600" dirty="0" smtClean="0"/>
              <a:t>和化学反应</a:t>
            </a:r>
            <a:r>
              <a:rPr lang="zh-CN" altLang="en-US" sz="1600" dirty="0"/>
              <a:t>，使软土凝结成具有整体性、水稳定性和较高强度的水泥加固体，与</a:t>
            </a:r>
            <a:r>
              <a:rPr lang="zh-CN" altLang="en-US" sz="1600" dirty="0" smtClean="0"/>
              <a:t>天然地基</a:t>
            </a:r>
            <a:r>
              <a:rPr lang="zh-CN" altLang="en-US" sz="1600" dirty="0"/>
              <a:t>形成复合地基。</a:t>
            </a: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2656496" cy="584775"/>
            </a:xfrm>
            <a:prstGeom prst="rect">
              <a:avLst/>
            </a:prstGeom>
          </p:spPr>
          <p:txBody>
            <a:bodyPr wrap="none">
              <a:spAutoFit/>
            </a:bodyPr>
            <a:lstStyle/>
            <a:p>
              <a:pPr>
                <a:spcAft>
                  <a:spcPts val="0"/>
                </a:spcAft>
                <a:tabLst>
                  <a:tab pos="2222500" algn="l"/>
                  <a:tab pos="3667125" algn="l"/>
                </a:tabLst>
              </a:pPr>
              <a:r>
                <a:rPr lang="zh-CN" altLang="en-US" sz="3200" b="1" dirty="0"/>
                <a:t>一、加固原理</a:t>
              </a:r>
              <a:endParaRPr lang="zh-CN" altLang="zh-CN" sz="32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57495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061" y="1160059"/>
            <a:ext cx="7639426" cy="3877454"/>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1953490" y="1875276"/>
            <a:ext cx="6018415" cy="1527469"/>
          </a:xfrm>
          <a:prstGeom prst="rect">
            <a:avLst/>
          </a:prstGeom>
          <a:noFill/>
        </p:spPr>
        <p:txBody>
          <a:bodyPr wrap="square">
            <a:spAutoFit/>
          </a:bodyPr>
          <a:lstStyle/>
          <a:p>
            <a:pPr>
              <a:lnSpc>
                <a:spcPct val="150000"/>
              </a:lnSpc>
            </a:pPr>
            <a:r>
              <a:rPr lang="zh-CN" altLang="en-US" sz="1600" dirty="0" smtClean="0"/>
              <a:t>       深层</a:t>
            </a:r>
            <a:r>
              <a:rPr lang="zh-CN" altLang="en-US" sz="1600" dirty="0"/>
              <a:t>搅拌法的特点是：在地基加固过程中无振动、无噪声，对环境无污染；对土</a:t>
            </a:r>
            <a:r>
              <a:rPr lang="zh-CN" altLang="en-US" sz="1600" dirty="0" smtClean="0"/>
              <a:t>无侧向</a:t>
            </a:r>
            <a:r>
              <a:rPr lang="zh-CN" altLang="en-US" sz="1600" dirty="0"/>
              <a:t>挤压，对邻近建筑物影响很小；可按建筑物要求做成柱状、壁状、格栅状和块状</a:t>
            </a:r>
            <a:r>
              <a:rPr lang="zh-CN" altLang="en-US" sz="1600" dirty="0" smtClean="0"/>
              <a:t>等加固</a:t>
            </a:r>
            <a:r>
              <a:rPr lang="zh-CN" altLang="en-US" sz="1600" dirty="0"/>
              <a:t>形状；可有效地提高地基强度；同时施工期较短，造价低廉，效益显著。</a:t>
            </a: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2723823" cy="584775"/>
            </a:xfrm>
            <a:prstGeom prst="rect">
              <a:avLst/>
            </a:prstGeom>
          </p:spPr>
          <p:txBody>
            <a:bodyPr wrap="none">
              <a:spAutoFit/>
            </a:bodyPr>
            <a:lstStyle/>
            <a:p>
              <a:pPr>
                <a:spcAft>
                  <a:spcPts val="0"/>
                </a:spcAft>
                <a:tabLst>
                  <a:tab pos="2222500" algn="l"/>
                  <a:tab pos="3667125" algn="l"/>
                </a:tabLst>
              </a:pPr>
              <a:r>
                <a:rPr lang="zh-CN" altLang="en-US" sz="3200" b="1" dirty="0"/>
                <a:t>二、显著特点</a:t>
              </a:r>
              <a:endParaRPr lang="zh-CN" altLang="zh-CN" sz="32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56642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3" name="组合 22"/>
          <p:cNvGrpSpPr/>
          <p:nvPr/>
        </p:nvGrpSpPr>
        <p:grpSpPr>
          <a:xfrm>
            <a:off x="391236" y="434454"/>
            <a:ext cx="11327642" cy="725606"/>
            <a:chOff x="464024" y="434454"/>
            <a:chExt cx="11327642" cy="725606"/>
          </a:xfrm>
        </p:grpSpPr>
        <p:grpSp>
          <p:nvGrpSpPr>
            <p:cNvPr id="3"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单元描述</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677839" y="1130743"/>
            <a:ext cx="10490662" cy="1994457"/>
          </a:xfrm>
          <a:prstGeom prst="rect">
            <a:avLst/>
          </a:prstGeom>
        </p:spPr>
        <p:txBody>
          <a:bodyPr wrap="square">
            <a:spAutoFit/>
          </a:bodyPr>
          <a:lstStyle/>
          <a:p>
            <a:pPr>
              <a:lnSpc>
                <a:spcPct val="150000"/>
              </a:lnSpc>
            </a:pPr>
            <a:r>
              <a:rPr lang="zh-CN" altLang="en-US" sz="1400" dirty="0" smtClean="0">
                <a:latin typeface="HiraginoSansGB-W3"/>
              </a:rPr>
              <a:t>      良好</a:t>
            </a:r>
            <a:r>
              <a:rPr lang="zh-CN" altLang="en-US" sz="1400" dirty="0">
                <a:latin typeface="HiraginoSansGB-W3"/>
              </a:rPr>
              <a:t>的地基一般有较高的强度与较低的</a:t>
            </a:r>
            <a:r>
              <a:rPr lang="zh-CN" altLang="en-US" sz="1400" dirty="0" smtClean="0">
                <a:latin typeface="HiraginoSansGB-W3"/>
              </a:rPr>
              <a:t>压缩性</a:t>
            </a:r>
            <a:r>
              <a:rPr lang="zh-CN" altLang="en-US" sz="1400" dirty="0">
                <a:latin typeface="HiraginoSansGB-W3"/>
              </a:rPr>
              <a:t>，容易满足承载力和稳定性的要求，软弱地基</a:t>
            </a:r>
          </a:p>
          <a:p>
            <a:pPr>
              <a:lnSpc>
                <a:spcPct val="150000"/>
              </a:lnSpc>
            </a:pPr>
            <a:r>
              <a:rPr lang="zh-CN" altLang="en-US" sz="1400" dirty="0">
                <a:latin typeface="HiraginoSansGB-W3"/>
              </a:rPr>
              <a:t>的工程性质较差，对这种地基必须进行人工处理</a:t>
            </a:r>
            <a:r>
              <a:rPr lang="zh-CN" altLang="en-US" sz="1400" dirty="0" smtClean="0">
                <a:latin typeface="HiraginoSansGB-W3"/>
              </a:rPr>
              <a:t>，才能</a:t>
            </a:r>
            <a:r>
              <a:rPr lang="zh-CN" altLang="en-US" sz="1400" dirty="0">
                <a:latin typeface="HiraginoSansGB-W3"/>
              </a:rPr>
              <a:t>满足强度与变形的要求，经过人工处理而达</a:t>
            </a:r>
          </a:p>
          <a:p>
            <a:pPr>
              <a:lnSpc>
                <a:spcPct val="150000"/>
              </a:lnSpc>
            </a:pPr>
            <a:r>
              <a:rPr lang="zh-CN" altLang="en-US" sz="1400" dirty="0">
                <a:latin typeface="HiraginoSansGB-W3"/>
              </a:rPr>
              <a:t>到设计要求的地基称为人工地基；不需要处理</a:t>
            </a:r>
            <a:r>
              <a:rPr lang="zh-CN" altLang="en-US" sz="1400" dirty="0" smtClean="0">
                <a:latin typeface="HiraginoSansGB-W3"/>
              </a:rPr>
              <a:t>而直接</a:t>
            </a:r>
            <a:r>
              <a:rPr lang="zh-CN" altLang="en-US" sz="1400" dirty="0">
                <a:latin typeface="HiraginoSansGB-W3"/>
              </a:rPr>
              <a:t>利用的地基称天然地基，建筑物一般宜</a:t>
            </a:r>
            <a:r>
              <a:rPr lang="zh-CN" altLang="en-US" sz="1400" dirty="0" smtClean="0">
                <a:latin typeface="HiraginoSansGB-W3"/>
              </a:rPr>
              <a:t>建造在良的</a:t>
            </a:r>
            <a:r>
              <a:rPr lang="zh-CN" altLang="en-US" sz="1400" dirty="0">
                <a:latin typeface="HiraginoSansGB-W3"/>
              </a:rPr>
              <a:t>天然地基上，以减少地基处理的费用</a:t>
            </a:r>
            <a:r>
              <a:rPr lang="zh-CN" altLang="en-US" sz="1400" dirty="0" smtClean="0">
                <a:latin typeface="HiraginoSansGB-W3"/>
              </a:rPr>
              <a:t>，但</a:t>
            </a:r>
            <a:r>
              <a:rPr lang="zh-CN" altLang="en-US" sz="1400" dirty="0">
                <a:latin typeface="HiraginoSansGB-W3"/>
              </a:rPr>
              <a:t>为节约用地，也要充分利用工程性质较差而</a:t>
            </a:r>
            <a:r>
              <a:rPr lang="zh-CN" altLang="en-US" sz="1400" dirty="0" smtClean="0">
                <a:latin typeface="HiraginoSansGB-W3"/>
              </a:rPr>
              <a:t>经过</a:t>
            </a:r>
            <a:r>
              <a:rPr lang="zh-CN" altLang="en-US" sz="1400" dirty="0">
                <a:latin typeface="HiraginoSansGB-W3"/>
              </a:rPr>
              <a:t>处理的地基。本单元主要介绍了地基处理的</a:t>
            </a:r>
            <a:r>
              <a:rPr lang="zh-CN" altLang="en-US" sz="1400" dirty="0" smtClean="0">
                <a:latin typeface="HiraginoSansGB-W3"/>
              </a:rPr>
              <a:t>几种</a:t>
            </a:r>
            <a:r>
              <a:rPr lang="zh-CN" altLang="en-US" sz="1400" dirty="0">
                <a:latin typeface="HiraginoSansGB-W3"/>
              </a:rPr>
              <a:t>常见方法，如换填垫层法、强夯法、水泥土</a:t>
            </a:r>
            <a:r>
              <a:rPr lang="zh-CN" altLang="en-US" sz="1400" dirty="0" smtClean="0">
                <a:latin typeface="HiraginoSansGB-W3"/>
              </a:rPr>
              <a:t>搅拌</a:t>
            </a:r>
            <a:r>
              <a:rPr lang="zh-CN" altLang="en-US" sz="1400" dirty="0">
                <a:latin typeface="HiraginoSansGB-W3"/>
              </a:rPr>
              <a:t>桩以及高压喷射注浆地基。本单元主要介绍</a:t>
            </a:r>
            <a:r>
              <a:rPr lang="zh-CN" altLang="en-US" sz="1400" dirty="0" smtClean="0">
                <a:latin typeface="HiraginoSansGB-W3"/>
              </a:rPr>
              <a:t>了各种</a:t>
            </a:r>
            <a:r>
              <a:rPr lang="zh-CN" altLang="en-US" sz="1400" dirty="0">
                <a:latin typeface="HiraginoSansGB-W3"/>
              </a:rPr>
              <a:t>地基处理方法的特点、适用范围、常用的</a:t>
            </a:r>
            <a:r>
              <a:rPr lang="zh-CN" altLang="en-US" sz="1400" dirty="0" smtClean="0">
                <a:latin typeface="HiraginoSansGB-W3"/>
              </a:rPr>
              <a:t>机具</a:t>
            </a:r>
            <a:r>
              <a:rPr lang="zh-CN" altLang="en-US" sz="1400" dirty="0">
                <a:latin typeface="HiraginoSansGB-W3"/>
              </a:rPr>
              <a:t>设备、施工方法及要点、质量控制及典型案例。</a:t>
            </a:r>
            <a:endParaRPr lang="zh-CN" altLang="en-US" sz="1400" dirty="0"/>
          </a:p>
        </p:txBody>
      </p:sp>
      <p:sp>
        <p:nvSpPr>
          <p:cNvPr id="5" name="AutoShape 2" descr="data:image/jpeg;base64,/9j/4AAQSkZJRgABAQAAAQABAAD/2wBDAAgGBgcGBQgHBwcJCQgKDBQNDAsLDBkSEw8UHRofHh0aHBwgJC4nICIsIxwcKDcpLDAxNDQ0Hyc5PTgyPC4zNDL/2wBDAQkJCQwLDBgNDRgyIRwhMjIyMjIyMjIyMjIyMjIyMjIyMjIyMjIyMjIyMjIyMjIyMjIyMjIyMjIyMjIyMjIyMjL/wAARCAEs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CKXfViqiRSPL/qasJ8lBBpRPsqdHqnTopaALvmyVZR3/AO/lZ2/fL8lWkf8Av0F0iXfv/wCmdG/ZVffsoR6sg3Ld98VWtm/79ULK3nuYvPSH93V17Kfyv9TQMtOkb1z12n735/8AV1tvaT+Vv8n93H/HVG7spHl+eH95WUyjIeWNJf8AU1Su386XeldM+mR/ff8Ad1m3dp52qRJBD/q/nogA2ytJ38p6v+Vs+f8A5ZyVdtE2RbH/AHlO1C3jf7kPlx1HPEr2UjBey3+bUsX+jWEv/TSpXTZ/20qK4+S1letzIoI/7r56cv8AsVKllv8AKT/lpJWkmhSfut//AKMqRjNHikhl89/+PerGpy+dLK6TVqXsUaaXawJD/q/7lZ17p/2CLfP+8k/uVBRUiT+/VpEkT50h8yoopY/K2PD5daVldyQ/c87y6ALFvaeTL8//AACrl3LIlh+/hmt/Mq/4flgudesEeH/WSVqfECKOGKLZ/wB91YHFJLv8qmyy7/n/AOmdMiqJ/wDlrUACf62pX/5ZfuaiT+/TX/1VAEqf62vSPBniPStH0aWG6u/L/eM6JXn2iJA9/L5/+r8tq0ESPyvnoA9Sb4geG/N/5CP/AJDavHr24+0390/neZ5lw01Jd+Wkv/XSqKPvpASRP+9/7Z02WWNIpd8P/LSmN5f/AE2/1dNuHg/e/wCu/hoLBPni3p+7qvF5jy/P/q6V3j8r5KSL5Jf9dTIBH/e0u+N7rZRF8ku+hH86X5PJpATy/wDkSp9C8z7fvf8A1ke59n/Aap3EX8aTfvKv+Gkk/tSJP9Z97/0Goq/CVD4ztfDVvG9hKl1+7uPv7IPk/hq1exf2boNq9rNN5kcfnf8AA/8AdrG0R5E0a/e1mmjk8yXfvj+f7tdPrkk0ul6ZDN5PmSW65T/Zrz4Qjzs7pzPN734geJPNlR9Rl/d1P4c8S+IL+/8AITUZvLrLu9K87VLrf/z0rpPh/pkaapLsr1OQ4ftnsWlzfZtCimvbon+/JNV+0vIL2Lz7aaOeP++hrn/G37nwLfJ/0yVKh+HPPhKJvK8vfLIf1oJLmpNuvpBXOJrulTXX2VNRhkuPM2bK6C9bF9K//TSvI/B8W/xbK7/89JX/APQqCi58Q/8AW2Cf71cqnmfZZX/5Z10vjO7gmutjw+XJbybPn/uVytxL/oESP53lyfwUhkv2ixf7/neX/fqC4+eWqUv+tiTyf3fmVf1C4jSXY/8ArI6QFO0SD7f8n7v+/VzUH8mXYk3mVStP311v8ny6ty2X7r5/++6oCu9lIkW//lpVN/Mm8pH/ANXVxLSfzd7+dVW4t40i3p53mUAWreKNJYoIP9XWlrdx511vg/5ZxqlZ+lJJ5sT3Vamu289h+/g/ef7dIDl5Yt8W9/8AWVrvFJ5UWz/lnHWXLaTzRb/Jm8yStG4TyYok/wCWkdKRA9JURAr+VuopyRT7B/qaKAKdvLJ9q2fufL8yqepxRpdS/wDPT79X7KXyZfnpL2ykvJd8E1a85BiS/JViy8v+OHzKtJpU7/O/+rqd9Pj/AOWE0NBcCKK4jTzdlpD5kdORPOllgSbzJP7lTJaJDLveap/sX+nxXX7n7P5bIn7yoOmU49iKW38mX54Yf9XQmmSTS/JND/q9/wDrKfceQmgxP9r/ANI8yqEUV3c+Un/LvT5yfc7Gtp8UkMux5v8Ab+eTZWzdvaPF+406GP8A20v6y4k8n7n7vy/ub6231O0ubX/StO077R/171hVq8pXIR2iR2Fh9qnm8zzP9TB5m9KZd2k/7p5/O8z+5RZXskNr9l8mHy45N8P7unXF39s8r99DHJ/frL4pe8E/dj7pnS/vv3HnTR1aSyjh82ejzZHi/wCuf8dMR98UtXMIQGp5j/On7upXpv7ub79Od99QalCVPO/9kp76P53lJ53+skqTZUtp+5l2P/q63hMwrQ/lD+yo/wDprSpp8Hm7H86tnZB99Lv/AMh0JZQPLv8Atf8A5DrXnOaHOYry3aeUiTTeXH/cp7pJN9+GGTzP+e8daj6VB/Bd/wDkOrEWjx+Vv+1/+Q6OcPfOZl0ePzd6fu/9ir9vabIq3P7M/uTf+Q6Y9lGnyedRzh75V09/sd1Fdf8APOTfWz4r1OPW/KRIZo/9+qH9n2n3/OqW00eS8+dJoY/9/wCepK94ybfTJP46JdH87/UVuvol3DL/AMfcPl/9c6V7SBKgqHNynNy6fsi/11VX0+T/AJ7V1v2SNP8App5f/TOpUisUsNnk/wDA/wCOguBzVlFBbS73/ef7FaUV7aeVs+yfvK0U+yf88andIIYt7ww/9+6BHNXcsDy7/J/0f+4lZtxFA8v7iGaOP/brrbjR47mLf53l/wDbOqv9jxzfcm/8h0E8hnJokflb087/AFdQf8I/JN9zza7SLT7Hyokfzv3cez5KE0/Tf+m1HOXyHG/8I5P/AAf6umP4anf7ksMddvFpli//AC2mpr6Vpv8Az93dHOHJIwdP/t3R7C1srKaGOP5vO32+/wAz5qydQ0++ml8+fyZP9yPZXbf2VY/cS7u6p/2fI/mon/APPko5w5JHH/2FO8vz+T5dWNM0T7HFdT+d+88tv9yulTT5/wDnrD/49T/7KnSKVHu6mrP3SqUJcxLFLHDpd07/AOsuI23un9/+9R9o87yvP/eXHlr/AOO/wrVW7T7NF5Dzfu/M/wDHKvvp93Ddfv5oY/Mj+SuP7Z0/YMG30rZ9qd/3kkknyVs+D7ePTdUld/3n7uiW02RRbJvMk/jptu86S74Ifs/mfxvJXdznJyHZ3XiayHmQ3VgfLqqnjKxs7XZbafMkcf8AAlcxLpk80u/7XD/wOqt7ZTvL893+7/2KrnI5JG5ceKIJpZX8n/Wf9NKz5dT2XUSWunQxySfIlZaaZdp87zQ1bfSvO8p55vL/AM/7NEy6Xxe8tDW2Tv5U8+nQyR/f+eT/AIDWdqelSalFK76TaR/e2Okn92opdPnSLZ/aM3l/7ElRJpmpeV8mozeX/t3FZe8dPPDsZ934de81SWy8m0t5II/tLulPuPBU83/La0/dyL/49Vj+xNSm+dNR/eSf9PFS/wDCP6qnzpdzeZ/18Uo+6VKrSl0KkXhWd/k/c/vJJH3/APXOorLw/dX9hFMkUPlzyNDs+ar/APwj+q/x3c3mf9dGqBPD+sp5WzUZo4/+viq94nmpdiW40W+fS4rJ7S0jj8tpt/zb/wB3VW38Kz+b9q/c+Z9j+0f6tql/sTWZvkfUZv8AwIofRNZ/6CM3/gRR7xXNS7GXo9k95L/qfL/v1ranb+dYWtk8MPl/aPOfy/8AZqxpWmXdh/r/APVyfPVW40/UpvuTTfvP+mlVA5qvLze5sRfZ5Ei2fuf9is67soPtUrvDDWo+laynz+dN+8+T/WUz+zNV/j86Ty/+mlVzmZHa/ubdU+zWz4/ik60Uj2V9C5X99zzRUi984XfI/wDy2qO78/7Lvg/1lWdlNdP3Uqf89K0GY39oT+Vv86WmW96kMsrv+88yoJYtkUuyqsVvJQBo/aPOoSpk0zf8/wDq46uRWkaRfPQMr28Ujy1fi8uGX/XeZ/20p/2SPyqd9kj+/SGa6WVpNa7E/wDH6i8r7H8nk+ZH/fqKyu50i2eTVzzfOild/wDV1EzUfEkk0USJ/wAAqWWy2Rf6ny5Kdbp53yJ/yzqWJNn/ACxrI0MmV5Puf8s6dskS1in/AOWcnyVuS28dz9+qD+H9/wDy9w/8DoAoO/8AfoR9lbNp4cjm+f8AtGH/AIBHVpPC9p5uz+0YY/8AtnU84HPNL/HT66OXwls/1F3DJ/10+SrqeD4IYot83mSUc8Q5Dm7SKfzYtkPmeZWzFFJ/HWk+n+TFsgh8uOoHikT5POh8uj2ochE77Pv+T5dRJFO/3P8AV0Sxb6lTzE+5NVe1J9kH7z7lCW8/8ENOe7kSL/XVBFqd28vkPD/v7JKv2pHISPbz/wDPGby619Kt5IYt7/8AfFVU89/n+1/8Ap8Usnm/PN+7qucklvbh3l2JD+7qhdpP5W+rzpIn/Lb/AFlQP5/lbP30lUBQ/eU6V5EiqxEkn/PGapdkjxUAUElkpvm/36ueVPR9k3/PPQBBLLJNFsSp7fzPuJVp7eNItj/6ym2/l+b8k0NSBeii2RVGkUn3/wDlnWmlvv8A+W1RSpInmpUlkFu8nlf9dKHt5Hp2zyfuVbT54qkopbJE/wCWNWn/ANuKrDp+6/7aUbKQGa8Un8FF28aeVvh/d+YtX9lUNQikmi2J/rPM/jqZ/CVD4jL1tP3Xzzf3fn/4FU9xcJeX++1i8u3jj2J/t/7VQah/pPlJ/upsq1b2/wDpXyTf8s65vtGs/hJUfyYvnh/791Qu5d/3P+elbl6n8FZtx/rfkrrOczrh5PKqrF88sVa12+yKokt991ElWIsfu6ZcPVjZSJbx/wAdBRBDV2L56iSKOp9mypAq3EUkPz/8DpqXFOuE/db6akW+L56Qh32iSpXuJHi2JUSJs/7Z0/ZI8W+mBPbvIkUrvUW+d5d/nfu6e/8AqqRH2UARXEUb/PP+8qaKWT7iUXEsdMSqETvLJUEtxJ/z2p8tUn+egB/9oT0UzZHRQB5e6eTLv/5Z0xH3xb3/AHdWHffToovO+d62MDl9nnSy74f3daFvaRwxf9dK1rhNnlf+yVlvLP8Ax/6ugAiijh/66VOn+tqJP7//ACzqaL55dlSUXET+5UTxSJLsfzv+AVPE8aVq/u5ot6VnzlchmvdwW0Xz+d5lEV7+6if/AFcn+fm/wqfZ53/LHzPLptvaRzSy7PJ/dyfcoAdb/wDLLf8AvK1PtcjxRJ/q6zvK2RfP+8jqdJYJpdifvJKDUsSvvpkXmP8AfhqCW4jSX5Jqr293J5v/AC28v+N6gC69xsl2Vc+0TvFs/feXWS9xv/fpF/q/uUWVvO8vzzTf7lSUbyXF3DFv/wCWclaNpe/ut73fl/7lZflb/v8A/LOo3ij8qpKNaXU77zf/AIumP++i+f8A1lU3eSawif8A5aR1XSWf7lQWXX+SXY803/fumvLJ/HSSyyTWsT1Vt3km+5/x8R0AW9/nRfJSJcSf9c5KLeKOH7lU7jy0l2J53mfwUAWvtEiff/d1F9o875P/AECqHlSJdSu8P7zy6i83+D/V1qQan2SfzZdl3N5klULiW+sIokS7m/1n8FXUeTytn76SqV3F53lbJvMk/ufx1cJmc4Ev9pz/ANqXUHnf6uOopZZ/7G/cTTeZJJ/z0oeL/ifX/wD1zqB3kttBif8A55yVsYGjs/0+1/13+rX/AJaVQleRLWWd5pv9ZWpF89/E/wD0zWsuJPOsLpH/AOfimBae333/AM/+rjjqXQoo5ot7/wDPRql+/dS/89P/ALGjw/5n2X/tpLSmVAv/AGeNLqXZNNH+8/56f7NO+16r9ltXg1GbzJNv+s/2lqZ/n81/+mn/ALLTEfyYrB/93/0GsyzUS41VPK/0u0k+79+P/Z+aj+0NWSKWd4bTzPLbZ/7LViL57r/totMuP9VQUMfW9Sh+/p0Mn7xf+XipU1i7eX/kHTeX5mzZ5lNdP9P/AO2lSwv/AKrZQSH/AAkECfJPDdx+ZI2z93TItYsbzyvImqPf/pXz/wDPOqETxp5Tz/u/46yq/AaQ+Ide3fnX9q8E37uTbV+K9ge6lf8A5Zxx/wDj9Y2qp52qRJ5Pl1StLSxv/K/czR/x7HrmpfHym8/gO4l/ffP+5qo+nyPLvrnbi3/e/ZYJvLt/M3+WlTvZTpFE8Go3ccnl/wDPSu7kOQu3EW/7n/PSp7e3nSXz/J/5Z1yv+nQxSomozeZHJ8j1o276t9qi/wCJjL/q/noA6GJKY8UlYaPrKWt1su/M/ub46W41jVbO1tXeGG4k/wC+KOQDe2Ux3j82s5/Et3DLa79O8yOSP59kn96nW/jC0e/lgvbSa3/ufu99AucvxJ50v/XOpXTf9yqEXijw/c+aiTfvP+vdv/HqZF4g02a13/a4f+/lSWX0TfLT0ijm+dP9XUX9oaa/3NRhk/7eKLe4+0xROnnf36QD2i/gp1xbokX/AFzo82NIvtT+d5dP3yPQBSe0/j86jypP4Kuom/50/eR0xPL/AOe3mUxFVIpHqLypK1E/1X/TSmo8nm/6mgRmpaSOoaitJ3j3GioGeNIn8dWPNj+4lV08v/rnVj/Uxb3mrrOcpXdxsl/651RfU43+/DRd+Z5u+s392/zvSGX0ffL+4m/d1sxJG8W/yfLkrG0/y/K/6ZyVrRJsqJlwHo9TpLIkXyVE7/wJT6ksJYvOtdk3/jlOe3ns7D/QoYY5P9um/wDLWp0oAg0/7X9l/wBNmqeW3gmli/feX5f9yoLtP7n/AC0qhbw/upf+elSUbdxLB9xP3lU7i4k+5/yzqlbxSJ/7O9W0+eXf5NUSaNukf2XfTZXk83YnnRx/+jKr+bA8Wx/O/wByp9kaeUiedWRoPieRJaldJH+/+8pyJs+erET/AN+pKLVun7qWCqv+/NViLy3uvn/5aVDd/uZagCW3TfFKlLbxbLrfVeKX/SqtPQWWE/1uyneVGn/bOok/1u+oneT+D95QBFL/AK3z6f5VQp88X/POno8lADZbeT76f6ysO7tLtJd//LSujSh7SR/v1cJkTgRaf5Dxee//AB8fx0+WygubXyIJv9X8+ymSpHbRfPUv/bH93/BJRzhyDrf/AI+ov+udYjvvtb9P+ecldDF5by/J/rKuRPY/8t4bSOT/AK51p7Yz9ic8lv8A8TmWf/lp5ez/AMdq1o6f6LF+58v71dMlxAn/AEz/AO2dWN8c0W//AFlHtQ9kYf7z/Sv+Bf8AoNV0+SKw/wCmki/+g1uS2kDxf6maP/7Kqsunx/uv33l+XRzxDkkEWobJZf8Aln+8X/0Gnvex/ZYnf/V+WtMSykf7k0Mn7xfk/wB2mpp86WH2WeGbzJNvz/8AAqAL6PG8sU9MSXZ5X/fdEsUaS/8AbSqv7t7qLZ/zzqwLEv8Asf8APOiy+eL5/wDnnVC7u5La/tYPO/1nyVO97JbfZYJ/9XcfuXrKr8JUPjIpXjh1SL/rnVDSrKeG/lnebzPM3P8A99VYvU/0/Z+58z7lXLLYkuyuOjOUqvkdNX4CJ02S76sOn7qnSywJFF59Sv5b2v8A10r0ziOctHkm+f8A6aVr2/8ArZX/AOecdUrSKSGKKD/ln5jPWzZRR+VLRIiAx0kSKLZ/y0qO4/4+ok/3q0Ui/exb6Z9njmv4n/6Z1JZkvL/pVPiSPzZXf/WUbN/m06JNlrK/+9QBSt7KC2tZZ0h/eSR099MtLbRpYEh/4+Pv1duE/wCJXFUt2my1iT/npJQBjf8ACP2ltayp5MMn2imP4atEiihT/WSSffrblt5P3T/9NKWVJPtUSf8APPc9UBkXGmTpa2tra3c32j+/5lSy/wBq22lxImrTfbPMq0j/AOn0XEv+lWv/AF0qSClby67Z2Eu+7h8yP7n+j0afqeu21rdb4bTy4/8AerQvf9VTLuX/AECWqAoaP4g1K5l8j+yYf4n/ANZRF4t36p5D6ddx/vNn9+rVv+5/790yyij/AHT+T+8oAsz+KNLtpTFOt2kg6r5dFZN7aPc3TP6cUVIHNJp8afO81Zl7ced/10/9F1o3tx+6i/8AH6wdkfmyvWxmRS/6qs394kta81UHfZLQBciq7aXG/wCSs3zf7lWIn86kUaKU9P8AWxUWTxvLvf8A1cf346P3b+a6f6v/AG6yKHIlS+bsqLfG/wByopbvf/y2oLHyy76ckX7qqvm76f5u/wCSD/vupAlluI4YvnplvLI/36oP8kvz/vJJKsJL/B5M0lUBqRS/9+6tJLs+f/lpWbFdx/wf8s/kpt3LI/3KyKL76nTEvY3uoneb/V1mRf33/wCWlSSvGnyeTD5dVyBzm5Fcb6luJf3UVZFvL+6rSifzrXZU8hQJL/BV23+f5/8AVyVkb40ll/fVatL2P+OgDS3/ALqmRXEaffqk9xI918lWInjf79SUSxfPL/zzq0kuz79ZLxeTL/1zq1aXHnfuHqCzR82D79Md99Z0ryJLsqWK42S/PQBLL5n36ZFd7PkepneN4v8Anp5lJ5UifP8A6ygBf3aeU6f8tKcn7753qrL8/leR+7kqwj/wUAT2/wAkvz/8e/8AcrXS4jeLZ+5kj/2Kxk+fzUpyfJLvSgDZ/eQ/P/rI6lSWs63uIP46uReR/wAsP3nmVID5biP+D/lp/wBM6rve+TF/rpo46d+/m+5VO4ikT79UBaS9/wC2lN82BPnSHy/4P3dZrpvl+f8Adx1FFLvi2f6yrIL7xWk115/nf6RH9zf/AMs6Z+8T7K6f6u33b6pyvJ/yw/eSSVdit5Htf3/7zy9z7KUxwGOkb38rv+7j8umv/o11vg/77pl6+y/l3/6v+5TElj/5b/u6xpQ982q/ANleO8+Seb93V291CD7LFBB/33WW8v8AG9MleS58rf8Au/7iJXccQW97s+//AM9K3or2Dytn/LTzKyU0zf8Av7qb93/cSrlvF9pliggh8ygDe82Obyv+udRJLsllrGu72OwlleCbzLj7nyfcjqql7P8Ab4oE/wCXj+OgDZtP9VL/ANdKZv8A9FlqjFe/6f8AZf33mfNvqKK9ne1uv+neSgDoLhI3sNn+7Ve9ff8AZUT/AJZ1jaZqt3qVhK88P7zzNnl1oPdwW0sX2qb7P+7oA0Yvn8rf/wA9KY7/AOny/wDXOoEuI3ii2fvKZb3cEN1L5/8ArJPuUATIkf2/5P8AnnRcJGmqRf8AXOi3eP7fLv8A3f7uoU+fVPn/AOWcdADb1/8AVf8AXRabd+Y8Xkf89KJf31/En/TSpJU/0q1T/ppQAfZ/3UqJ/rKfb6fJbWsTv+7/AN+rUt3HYRb3qK91O0ubCX995f8Av0AQR2H3282H5mJ/1lFZMdxHNvaNN6hiA1FAHnt68/2qJ/O/d/x03/lrKn/TOnP++il/77of5JYq2MCK4f8AdVjP88suytS73/Zfk/1lQebH5XyRfvKAK6SyJ8n/AC0q/E/7r/XQ1VRPtPyP/q6bFp+z/ljQBoxXsaRb0m/ef3Kd/aeyL5POrLlljhl2f8tKejyPLUlF17ud/np1p88tEVpG/wDr5qsSy+T+4rMorvcb5diQ1O9QRPH/AN/KfL5afPQWSRW/8bzUsV7s+Ss97iTzdlPR46ALW/Z9ym7/ADvv1D9/79SxW/72gB+/yf8AppJUvmyeV/qan+z/ANyh4vJ+/DUFchYtPM8qnPLP5UqJ/q6gSXZUqPJ9ypKIvuU7/wBGVLEiQy/PUv3/AJ6AG/aNn36lS7n/AIP9XQ8W/wAp6ZskSpKHu8j/ADvT98/+fkpn7t4t9CfPFQBae7neL/rnTd8j+U/+rpiUyX9zF89BZYivfJ/651at72SaL5P9XVJLSN/n/wBZ/t/cSi4u/wB15Fr/AMD2fIn/AMVQVyGk7/3P3lMSXfL8/wC7k/2KwXu54fKR/wDfT+5WvZahGn/LH7R5n30+4lH90Jw5feBJY7m63/8ALSP50q4kvnfP/q6fqfjOCwiiSDToY5JJP+edZf8AaepX9/ap50Mccm77lvVTpGEJmzv/AIKsW8siS/JNWakuyX5P3kn8dOuPMh+eCsjc3/7Vj/db4fM/26spLv8AnSb93/crmN/8CQ+XJ/cq1byo8Wye0qQNZ0gf5J7T93WjaReH0i2Pp0P/AH831mafL/rf3NWdkE0vzw0QmTyGullo3lS/YrS0jkk/6Z76yXsrtL+J/tdp+7/6d9n/AKDTntIE+f8Ac0JF9p+eCb95/wBdKOcOQg/seR7+W6gu4Y7j/rpVyLR/47qaGSOSovsmz53qJ02f89qITKkPuPDWhP8AO83l/wDbSs1NCtLa6/cXf/fcdaSJA/z+d5f/AI/Wz/af/svyVrCqZTgc2llAkXzzf98UsryJ8llD5cf+3W3qr6ND8kEP7z/pnWX5sf3EhonMmEDJuNPjeL9/TIrKO2lin/1lajxSP9+hE/geb95U85XIZaWUkN/9tT955lV0/wBGsLqB/wDWSSVs7I0+5+7pfv1pzk8hl6ekdnFao/7zzLj56qeK087yk/5Z+ZW55UH8cMPmf7FVbjTLSaXe8PmXEn8byf6uq54mfIMiT7HFpaQQ/wDLvVO7ljfxHF5H/PRatfZ50uop08n93Hs/66VFaWU/9qRTz2n+sk++n/LOr54i5Btw8k2sxJ/zzp17qEkN1sTzo5KakU//AAke+f8Adx+ZVK9l87WdlAzWvbv7B5Tv/rKsS3vkyxTvN+7/AL9Y2qv9s1nyE/5Z/JUWsS/abqWFP9Xb1AHR3F3HcxRIk3+s/jrL1uy32v7/APeeX9ypbLy0lsLX/pnvqfU/Lfyk/wCeklXAgbZWItrKGJIflC0Vc+0Onyx/doqgPKk/uVFcfJ5T0/8AePFvSorjy/sux60MyC48y5+RP+elCWkn8c1V7i9+wXWxIf8AgdH/AAkEj/fh/d/89KAHS3Eln9//AFdVre93y/PTn1WB5fnhq0lxAnlOkP7ukUSpLaTf9dKuJbxvF+4m8uSqr3Ef8E0Pl1B5u/56gouPLsi2PTZXj/1CfvJP+ej07Z/qp0/4HVO431IFh3khl+Sq8qb/AJ55v9XUG/Z/10pET97veq5AJd8b1Mnlp9/93We8uyX5KsfvPKoAvo++L5/9XU8T7JazovM+5/q6tI++X5Kks10lg82i48x/uVl7JPvpV6KX91sf/WVJXORReX9/yasRPWdv2S/8tvMq0j/x/wCspAWZV/v0+J/9Vv8A+WdH7vyv9TTk8tPneb/V1JRa83ZUby76Z9/7nneXVr+zL7+y5b1If3f/AF0+eiECuciShPLqD7nzv+7jpJZdnlJB+8/ef89KkC1vjpsqSeVvpm/f8/8Aq6XfH5uxIaC4DIk/jf8A4BVqq8X7n79TIk6ff/ef7FKBVX4ivcJ/y3T/AFlULe7kh/1E37utl0jS18+6u/3cn/TP56wbuWCG6lRIf3cn3Nnz1rAwnP3Rl7cfvYoH/eSeWtXbKW+03VPtsH/LPd/49VB5bRJfn/1n3P8AV1OmoRzf8saqrzfZKw/L9s6aK9n1L9/P+7/d/PsjrSt7f/ptWHpmoWKf6Kn+s/266FPtf3/3P/AK5PfNZzjKXugmnx/f8n95/wBdKtReX/10quiSebv8793UqP8Avf8AU/vP9upAtJ5nlfJ/q6HSN/nf93Vd3kf781Klx/B51AGnFdwP5SU2V5PuQQ1nfu/K+eb/AMh1af8AfRb0mm8yOgociT/x+TJU7vG8Wx/9Z/sVRR5E+/DQ9xOn3/JoJLL/AOjfOkNRJLPN9+oP7Qk/dU/7bsoAluLeT91UP7xKe97A8X/TOq6XEE3/ACx/77oAmSWT7/nU5JZHl3vDDTf9yH/v3Q7v/H51ADkuKfvjf79V38tP+ulFUSWvs8f8H7yq8vyRb3pfNjT7lQ/aJPuPVEErvGn3P9XUfm7Jd9Me4nmi/cTVTlefzf8ApnQBeuJf4J7uHy/9uoESxT/UWn/A0qunmffp+yR5d9AET2/72Wf/AJaSf3/79Rf2fOlrLv8A9ZcSVd2VD9nj835/Oq+cnkJtPT7Zqm9/9XbxqiVcuPnv4n/5507SopPKleok/fapL/0zjreBlIf5Uj/NRVjZRQM8niffFVKX5IpUq7bv/raq3qSfavkrYwMG7ff871XR/J+dP9XJU0vz/JVeJP4HpDLSJ50W9Kli8xPuVFFFInyVPs/v0hksVxBbea7w+ZJT0u4HqLyrSjyrTzakDUt7iNLXyP30kdRPFIn/AE0qqkvkxfJTpb3fF8nneXQUP8qT/rpTU8x6Z9ok/goe4koAd5Unm1NvjT5P+WlV/NkSWjfJQBfR/wB1T08t/kf93HVKJ9//AEzpryzvLs8n/V1JZp/u/wDntQn7n7/neZVFIrv+CrMVvfPQBKiSebv87/gD1fsvLhl+f95H/HHVBLK783/U1Y/sq7qCid7uPzd/72rH2iOGLf51U4vD87y/6maryaFO8Wx6nkKGxahG8XyVfuNVgh0GK1TzvtEfz1TTw5P/ANc6n/sSd/8Arp/qf+AVUJ8pPxGHqd3J5UT+d/o/8eyrFpqu+1inf/WeX/zzrUvfDUaRRJ+5/wBIk2VXsk/0WJHh/vJ/q6PslfaK0WpyeVv8nzPMrY0yWB7C/nvf9Z5beSn/AMVTfsUn8EM1ZupxSPFv/wCef3/9ypKLSRRp5T/6uTy/nT/4n/Zp8sv/ADwrG0+WfUvN2fu4462fs/8Aqv8AnnHRKMeYmPvDtnnRRefD5lS29pHbRSwWsX2f7R990+/TUSpbepNSh/YX9yaGST7m+erieHJ0+/dwx1r6fbxzeU/2vzPL/wDQ61kig/j/AHnl1PtZByHNWmiQW11FO83mSVqRRRwxbEhm/wC/lX5ZbH/ntN/wCq8txB5W9POkkkqOfmKG70/540/zd/zpDU8UUn8dOe3jT5Eh8z/bqQK3m/8ATHy6EuJPN/8AtdWvs8j0f2fv+egCvvnf7nnU+3u5El/5beX/ANdKtW+n7Jfk/d1Klp/H/wAtKAKUsX73/pnUUqRp9yatJLTZ89FxbyTfcm8v/coAxvNSneVI/wD0zrRfT43+d/8AWUv2fZQBQe3km+//AKuoni2S/wCurW+zx090joAxkiu7aXek1Wor3/ntDV/93THt4Jvvw0AQJLA9J9nj/wCeNL9ijT7n7umPFOn/ANhQA/7P/cqL7P8A35v++6h+1yJ/r6Pte/5HoAfs/uU1Pkl+SpU+f79bvh/T47nzZrqHzI4/4HqiZlDStFn1KXf5sUcdWNT8KX0Pz2v+kR/+P12VvoVjD88FpDH/ALlOvbeeG1/cfvPL/g/jrf2Rz+1PLX/c/J5Pl0x/Mf7n7uvQWvbG8+TULSKO4/6bx0PqWk2cvlp9k8yP/dqeQvnOTsn8m1+f/lpJVe08vzbr/rpWzrF3Bcy+cn7vzP4KyNMSSbzdk3/LStIGZfRI9oopiRO6hvNoqwPIbd9ktRXDx+b/ANM6cmxPKqCV/J83fWkzngYdxF511K6f6un2llJN86VO8uyKrGleZ5Wz/lnQWH9mSP8AfmqVNHj/AI5a0USpU+SpKKEWjxp8lTf2PB/HVypf9ypAzU0e083f++qwmnwf88au0jf7FAECaZaU5LKCpn8zyvk/1lJb+Z5X7/8A1n+xQWNS3g/541KllB/zxqff/B/yzoT/AK7UANS3j/541aSyjf8A5Yw0zfHUqVBQ9IoEq1F5af8ALGq/+5T/AN5UlEuz+5DTki2U1KclAFhEqVLffUUUuz/ljT/tclSUWUt5EqwkX9+qCXclWIrv+/UcpRJcafHc+Vv/AOWcm+mxaVBDF/qf3dOR/O+5ViLzE/5bVIxuz+Csq70S0mtZUSH95JHW077/AL9FHOUczF4fkhtfJhhht/8AVfP/ALtS/wBmQf8ALe7/AHn/AFzroar3FpHc/wDXSjnJ5DBe0g/5YTeZ/v0RRSVYlintpfnpm/f8j1RQzytnyedUyfJFTkeOhKkAqVH303ZI9Son73Z/y0oAv27yJU8VxI/36i8r+Cm/7FZFFynxPsl31STz0+5VqKWR/vw+XVkmzca753lbLSKOst5ZHl+em0fu3/66VUp8xMIco7fRTXfZF/qZpP8AcpiPUlEqJUWyno9G/fQAyj95T6c/meVFvoAg2UVKnlv9+mP5aUAFNSnb6Z+8eX/2SgBrpvqrLpUb/P8A6urtG/8Av0AZT2T/AHPO8yOrtl4ifRIpUe0muY5Pk+Spd9Nd4/8AnjQSaeleN457r9z+7s/m/wBfVp/GcFz/AM9Y65qW3jmqm+n/AMaTfvK19rMjkga2q3ck11/yxks4/wD0OqaRQJ86fu5Kr/v4f+mlS29x50v/AB6VHxSAlu9QjSKLfD5f8CVVsriRPkgm/wBZI3yU3U5ZPt9qn/POOV6r6ekflaPs/wBZ9oZ67IHNOZ1NrFdpAvywpu520VP/AGgE+WN9i/3aKCzwl32Rb6luPntf+2dM3/61Kil+e1/7Z1vM54GN9n8m13/89Ku6VcSJ+4eq8tv/AKL881WtPij+y1JZspUsUsH3H/1lVYvM/wCeNWE8yomUS/8ALXfUtQb5PNqRKkCxRvqJ6KCyXZv+epdlRbKlSgAqXZQlSolBRE6VKiSU7ZUqJ/fqAG/vKcifx0tOSgASX975H/LSp/v1WdI4ZYp/+APVpPL/AIKkoKl/d0xfk+/TnffQA/ZH9+rSRR1Sd5H+Tzv9XS+dJ/z2qZFGpF8lOrNSWRPk8793UzyyfwVHIXzl+nVQS9kSrUUsk33IankK5ywlS7/79M2Sffp/+/LUgMligufk8n93WXcaZJD9z95HWz5v8CUb6oDBTTLt/wDljVpNHn+//q61keRPnpU8yb783/fyjnAzU0f+/NNViLT4IfuVPvoTy6kBr+Wn34f3dV5dQjhii/c+X5n/AEzq08v7r5If/Ilc5qEV95u9P3kf/ouqhykzOht9Yguf3EFpN/tvU9c/bprP3Eh/2/k/5Z1u29xPDF88MPmf9c6qYQH7KKc7xv8A9M5KbF5fm/P53l1mUNemO+//AJY1YlSP+D95HTN8nlUARb6N8n8f/LOnokj/AHKHT+/QAz79D/J/00pm/f8Acpd9AAlO30395QlABs/dUn7x6e/+3TUff9z95QAmz91v/wDHKHSP+CbzKe776gf56AD/ALZUJRvoT55fnoAR4t9R3H7n5/8A0Cr7v5PyQXc3lyff/gquiRvVEmM+qwJ/z2rSstQtJoovI8nzJP8AlnU9xokjxb3h/d1jPo8aS74P3clUiJlXVbiNNUut/wDyzt//AEKqto8ltdaY/nfu/mem6UkCa9LPe+dceXH8n/Aa298c2sxP+68v90ldnwnIXPtEc3z+d1oq2+m2LuW+yQ0VkbHjVwmy6l2VA/lzWH/bSrTvv+eqFvqEdn5u/wD5Z/wV0nOVb1NkX/TSrunpJDFVfULuTVfK/wCWcdX7SKRIvnm/eUioE/mz1YSXfUSfJTk+T/rnWRRY/wBypUqKj92nz0AT7I6WmRPvqfZQWNR/7lWnT+/5P/AKaiR/x0793UAH7tKnR6iSpUemUS76bTadUAO2VkvFP/bP23+0PLtPL2eRWtvj/wC2lcnLcedFLA83l1vShzETmdVcJ9ptdiTf6ynxPvirB0fUJJpfsXk/8s9++ugiT+Cspw5S4E+ySn1Fs2ffpzpsqSib79H3KYvyffp/m/3KAHIlSq/8Hk1F5sjxbKE8ygB2/wAmX54fLp/2vzvuf6yOm/f+Ssi7+TxRaok37uS3oh7wSOgiuP3v7+arCXsdUE8hIv8AXTeZUqSweVLv87zKnkKNSyeSb/UfvJKe7/wVjVLFLP5u9P8AWVHIPnNFJd/3Kc9xGlVtk7/O81T/AGSBLXf537z+5Umg/wC/89OTy6iSn/cqQDf/ANMadTXf97/yxpyVAB5NFHlb6PufJVgP+5TN8nmy/wDPOnolQv5nm/8ATOgC1FceT86TVduLvTrmL99aS+Z/0wk2Vgvqdon3KgfWN/3IaoOQ2fN2eb5H7umff/5a1h/bZ/8ApjHTftc/8E1SBsu8aU37RH/0yrB3/wB+bzKPv/8ALGgDYfUIIf8AltDUD6hH/B51Z3lVK6b6AL9vd+d/yxq4kuy13+d5cdZtpFI/3KsXtx53lQJ/q4/uUATu++mo8f8A10qmlxInyVIlxG9AFhE30bJLaX/nnJUqPA/yP/33UT/uZaCQ2Tv/ANNKYlxInyJT3uJKbskf7lADon/geby46gu5dkUuynPF+63vVW48v90j/wCr+/8A981UPiImcbqtpJ/x9fa4Y/LuK6HSpdn+v/dyfaFT+/8AdWub1C3/ANK0ydIfM8yPzpv3f/TXdW/o/wDx4RT/APLS4vWeu6c/cOaEPfOjfUJNxoqu80kzl5PvGiuHnOnkPJd+zyv++KpW/wDx9S74f3lWLtN9rKif6z79PtH3/fr0jiE+zx+bveGrqeWlD0JWczSBKlPpiJI/yJTkqQFTzEqfZTUSR4v+mdSJFsi3+dD5dBYb6lSm74PKo83Z89AE6eXViKKT79Yya7Y/wfu6JfFs/wC9SCH939z56ykbUsPzGz+783YlT/Z5E/5bQ1yvh9991L/zz8uuj31XOTOHJIfRTk+f783l0z93/HQSN8r/AKY/u6y30RHupZ/O/d10EVpv+/R9n8n7n7up5yuQp2llHbRbEhq6nyfI9JL5f3/O/eVF+8oAt+bJ5Wz/AFcdM302nJ5f/PWGgBz+X/B51CfJQ776elAB+8ShP9v/AFlSo/8A2zpj/P8AOkP7ugBfv/frD1B9niiw/wCefl7K2f3lY2p/JqlhO/8ArPtDf+O7aqBMzeRJHq4lvJ5vz/6uoPtGz5Ep/wBrkesfeNCfZJD9yhHqq9xI8vyQ+XVi38vyvn8mqARPM+/T3eRPvzQ/9/KNkf8ABTZYqgCWKWd6vxf6r56zYot/3K0rdI3/ANfN5dTMsP8APyU7ZR+7835KKyKHokdD0xPMT7k3l0+rAcj7PnqV5YH+f/lpUFSIm/zf+ecf9+oAo6hp8d58/wDq5P79YstlPDLsrpkemPFv+/Rzgc4kWyl3/wAFaz6f/c/1dPSyjqwMtEjo+/Wt9ktP44afsj/54/u6XOBjI8dORJH+5WpLFHN/yxqL7Ps+5UgQOkiRb0pEl/dVYSKR/uf8s6ZKm+gBu+N4tlROn9ynyxTp9ymUAPieSrP2i0eLZ++8z/rp8lUaHoAv0I8ifOn7us9JZEqZLj+/Vklr78vz/vKzdTljhiun/wCedv8A+hVf82RPkSasu9i86wut/wDq5JK0gRMp3d39mtYk+yTeXHZbN9T2Xkf2XYIk1U9Q1iN5ZZ4Jv3fzIiUy3+yal5Twfu449u+BPkrfk9ww+2dH5safLRVdEg2D9zRXMdR5bL5iWv8A2zptokj/AD1XlleG1i/56fcqfT5Z3+/XpHmD4pd8vz1a/dvVDzfJv/8ArpWilZzN4BFF5P3P3dWN+/5Ki83/AKY09JZE+5Uljv8AllTkpv8Av07935W+gA/dp9yajzf79LTqAOe/sq7eX5PJ/wC/lKmnz+b5Fbf7jyv9d/5DrN3yQ3W/yf8AWfwVHIbQxEjS8P2UkPmu/wDq5K3vKj/grBspZ/N3vV9P9ipJnPmL72+yLe9Rb9lRI+yhLiP/ALaUElpLiSmI8nm/PTf9uhKCh6fP/wAsfLqffv8Akeot9So9ADtkdPTy6rpFI/8Ay2m8upqAJEqV08nyt9RRJJN8iVM9pJbffoAZ9+rCJJ5Wz/lnVf79PSXZ9yjnAlRK4/W/klsLr/nnJv8A++vmrqHu5EtZf+Wcfl1zWtxSJYRP/wBPCp/5CrSkZ1Tqk/v09It//wC8qlp/76wid6sbP+mNYzNCdEj/AI6ETfUWzfUuzZUFF+3/AHP/ANnUqJ53zvVVEjeLf537z+5U8Usifc/1dSWTRWmz56vpaSeVvpkXl+Vvq19+pNCD7PTHiq4nmeVvprvv+eoAqxS7Pk8mH/feoPN2fJWinz/88fL/ANuot8Cf8sYZI6CSCL56nS33/fh8yrn9oRp8lraQx0JquzzUfyY/M/uVr7hJAkVN8qSnfa4/K/13mSSUebO/yeT5cf8At1kaEX7tPv01/wDY87y6c/mPTXt5Pvv51AFd/wDbp9OS3jqV4o3i+Sby/wDfoJKu+m+bQnlv8lSulAFR3301Kne0kprxbPvzUARb6P3b/JU6JB/02kqX/lls8qgDOey/uUxLST77zVfSKR5djzfu6alvH9+gCr9ng/66VaitP4/J/d1O8Wz56VP+u1WSUriKOaKWDzpo/wDcqhLp8k0XkJNNJHH9xK13ij+/TtlVCfKROHMcK+mfvdkEP/2utTR9E8mWWd5vs9dD9nj+/Uv+/VSqykT7IpeUP+Wf3e1FaGzf81FTzmp4Jd3G/wA1PJ/u1a0+7jhtfnqK9SOGX/pnJHsqB7ff8/nfu69I8ws27+ddS/8ATOtJKoWkWyWr6PslrOZvAdvp9M2Sffp6VJY5JZE/5Yw0/fTN8dS74/4P3dBAtJsk+/TfNk/g/wDRe+nb5HoLG09Io6dsp33KkB6SyJ8nk+ZTl/26bFL5NGzfSAlTzKlT/bqKJP8Av3VrfB/yw/d/79BRF5NHyf8APGpf3dPoASLyHl2ed5dWEeP+CbzJP9iq+yn7I6kCdE3/ADvNT0+T/wDd1VTy6nitPO+5/rKCiXfOku+DyY6i+0T/AMcNP+yTzS7E86SSq/8A21oAl+0f9MZaf9ogqKtHSoo7y6+yzzf6P/HQA/U9MnttGineaH/SPk2JXEa7rEaS/Ykh/eSSb3evULjwv4fSX7V++jk/v/aK8v8AFtvaW0Vr/qvtHyp/49WsKXLuYTnzHQ6JcQP5vkfvLeOTf/31W3cJH5uyCHy/+2m+uS8P6P8A2bdfuJv+PuOuriSO2/5e/wDyHUTh7xrCfujHTZT6Eid/uXf/AH3HR9nn/wCe3/fFZmg6LzPvpVqKKRPuf6uqryz/ALpJ7uby6vxW8aVEwLSXGypftsaf9NKg2R/wQ05KzNR73En/AE2pm+d/+WVPo31AESJJ/H5NWtkk0WxP9ZTN+z5/J8z/AGKie42ff8mP/YSgCW4SPyokfzqdaJAnzz/6uOqv2hP4IppKN8j/APTP/foAsPcRvF8kPl/79O+0bItlVt/8Hm/98UzYn8HnSf79WBO9xHQ7zzfOn/LP+/JUe+R/kp2/97seaGOT/bqADZJ99/8AxynbIE/6aSf99vTYvLfzd/8Ayzp++gByPJN5Wz/gG+n3CTpLsfyY5Kc8UkPlT1Bv2UADpJ/HUlunk/OlR+bRv31YElx++l3pUaU6KKe5/wBR+8qLfInyPQA/fI9O/d1F51SxPI/yJUAG/wDv03935vyURJH5uyf93HTLh4PN2QedJH/t1YD3pyJ/BUD/ACU6JJHqAHvTHffT5fLSku72e58r/U+XHVkgksewUVEnl7RRQUeGamm+Lf8A885KrRJGn/TOtG7/AOPWX/vusnzftMuyeH93/wBdK9Q8o07d/Jlifzv9ZV/fWIjyJLFsrXrOZrAn+/8AfmmkoSmJ/ral82pKJYkkf50h8yonT+/T/wBxNF/qf3lPoAYibKtRPGn3/wB5USU+gskt5Y0l3v8AvP8AYo31Ej0tAE9ORKiR6tJcQeVs+yTeZ/f8ygB++R6ESR6iqVHkqSi1EkCf6+p5fskPmp5M3mfwVQeWNPnfyY6uvqtpeRRQf8tI6RIxPk+5Rs/v0bP79CeZUlCokdO309Eg/wCW83l/9s6Z9ygoeksifcm8v/cqKpP3dP3x0AEUXnfcq/o9vB/bMXn3f+r/APQ6zdn8Hk+ZVHW0j+wRP/q/Lk/gogBveKNQ8nS5fPm8v/tpXH62ljeWG9P9ZH8++sa9t50llR/3nmR/ferGmWl3NYS2vnf6z/Xf3638zDyHW+t3aazap53+r+T/AIBXoyRb/kSGvNHsru5lidP+WfyV31pqEbxRb4ZqJxCEjVt9PneLfUOzyfv/ALylTWNkWxP3fmUy3u43ilge08z+49YT5TeBaSX7T8n/ACzq1+78rZVB/kl3+TDHU6eY/wDy2/74rCZqWP3aUfbXhi2JND/37qJIo6sb/wB1UlFfzZ3/AOWP/fdP/wBLf/ltDH/2zo2bKdQAfZ9//LahLfZUsT+TLvqW4u5Jpd//ACzoAge3/v0bI0o3/wAdG/f89QBL5sflbPJ/ef36NlQ74/8AtnUsrxv5WyrAa6SJ9+mvFG/z+TU8t3PNFseaiJ4/vvD+7oAi2bKcj7Jd/k1L9otH+Sym/d027+T5P+Wf9+gke97I/wAlIlvJ5W/zoarb/wCCjfIlBQ7ZUu+BItif6yqu+m/foJJElk/eon/LSmp8lCPIkvyf6ypYreSbzXeaGOOP78klAET1L9o2fcqJ5d/yf8s46bvoAdv30+VNlRU6J4El/f8AneXQA5E3xb/+edN30x5ftMvyQ+XH/AlK6SJ9+gAp2+PytlRU/fJQBOlvdOgaOGXbRVaea7mlL+dNzRQB45/v1AllAnzzzf8AAKZqCf6L/wBc5KpxSyJ8/wDyz/269Q88tfZ4/N+T95Wtv/dVj27+ddRbP9XWtFLB5uyeby6zmaQHJT0eOmO8CfIn7z/bpv8At1IEv7tKlR6iRP43p2+NPv0AWLeXZL88PmU+WXzpd/k+X/uVS+2wJTX1OP8Agh/8iUAXtlPrIfU53+5+7qD7RJ/HNQWbjyxp9+aof7Tj/grGR6l30AX/AO05/wDpjUqahO/35qy4ql+5QBYdI/Nq5p7xwyxO/wDq6ppTt+yWoA6t0/7Z0I8dQW9x9ptd9WX8tIv9dD5n9xPnqSgSnv8APTN9G+OgoVIt9Oit5H+RP9ZR5v7r5Ka7xvFsT/gdACOkkP3/AN3VPU7eO8sNiTeXJ9+rFOoAxn0qS8/5bQx/79SppUif8vc3/AK0fK2ffqV7SRPKfyfLj/go55E8kTLfR4/4Jqu6ZZfY4tnneZU6JVhEo5w5CVIqtJbyPa+ekP7uP+OooopHqxE8/leQk3lx+ZWXOaDESR6uomyj7lFTzlkm+T7lPuPMeKJPO/dx/wAH8FQN/sUVJRLv2UzfUW+OpU+SgB6PTn+SmRXEcMu/yfM/36W4u/tN1vSGGOgBm+nI+yleWR/kqKgC47xpFs8n/SP771EnmfwU3fRvkSgCX95THeh7iT/ntTd/8dQA5HpjvJT4ovO/5bQxx/33pj+X5vyTeZH/AH6skWnP5j/PUW+hHkSgCVEg8re83l/9s6io30UAG+jZG9Np1ADkfZTd/wDHRTaAHUU2nbNlABv30fu6KbsoAdRRR+7oAfvopmyigDxiW48nyv8Alp5nyVlvb7/keb/gFWN/nWETv/z0qDf/AH/3deoeeWrSLZ8ifvKtPcRp9+ashLj97KiUOlZlGp/aEf8A10pv2uR/+mdZ+ypUegomeWR/v0n3KbTk+egkbUqUzZ/cp6UFDkejfHRs30/yakAR6lo8rfTtn9+qAaib6nRNn3KEp7v/AHKkByeZUqJvqqj/AL2rG+pLL9lLJDLs/wCWdbcSVzUT7Jd9dDb3Ec0UT0gJ/wB4n3IaciU2nP8AJUlAkUk0vyQ+ZRs/gp8V3PDFKkE3+sj2UxEoKD93/wA9qlTy/K+SovKp6f7FSAVY37/KR5v3cdSxWm/79SvaR1HOVyFeJIKupFHSJbxpU0UUaVPOWOSKP+OirUT2ieb58Pmf+h1B+7qShlPplFAE9u8aS/P+8jptxLBNdSvDDLHH/ceoqKAH7KP3aUyigkfvpmypbdJJpfIgp7xbJZUSaGTy/wCOgoipzps+/TfuUff+5QBLbxSXMsSJSXCQQy7IJvtH+3Ue+igkdvp++oqKAJXSimb6E+f7lABRRRQAbKPK/jptTy3t3N8jzfu4/wCCgCJKKYiSf9dKWgB1WEt4/svnz3cNvHVWmUAP3x07fRbxb5Yk/wBX5lEqbJdiTeZQAb6lt7iCH55rT7R/sfcqCmb6AJZZZJpd/kwx/wDXOm0zfU9xLG/lbIfL8ugBtFN30UAeGIkk2jS1m28U9zW3pXz2ksbfd9KwEnkhl+Q4r1DzBZbeS2l3pV23ljerkHzjy3+dfRqqtBGkvyikWG+no+/7lMdF9KjT/V+Z/F60ii1SJTUqfYrx72HzetSIWnebJ/HUXlr6U6L5/vc0DJU8ypdlNT/W1P8Ac+7QUNSnJSIVf70aflSv8n3akB9O2fxvTkRfSo7j5Ivl4oAcj/x1Y+/UVv8AP5W6pU/1VBZK/wDcrR0yX975FZaVbsXZJopFPzeZ1qAOgSKR6HSSpvPkSTYp+X0qe3gWb77OfxqSipElX0t46pv8knlr930rVt499r8zufxrKZpAciU6JI0lqJ6ErMsu3qQJdbLWbzI/LpmyD+CaoKfvbzNmfl9KCiR0jT7kP/fdRI+ynvTHqALG+mb6iptAEtCfPTKEdkli2mrJLtvZXdzFvgh/d1VqbfJcq6SyOY0+6meKgf8A1nl/w+lAD99Npj/62igB/wC7oT5KZT0oAdvpyfJ8702GigB++j/fpldFqdlaWekefFbp5nl9WJP9aAMCjfRTKAHvU/8AaE6Wv2WDyY4/7/l/PVWnvQAUUxvk+7RQAUUU9P8AW0ASRXEkPm7JfL8z5KgqS4RUl+UVHQAUf79FD0AWJYo0/wBRN5lV6Xy/9t/zplADqKip9AE/2v8AdbP3MdQb/wC5RRQAUUUUAf/Z"/>
          <p:cNvSpPr>
            <a:spLocks noChangeAspect="1" noChangeArrowheads="1"/>
          </p:cNvSpPr>
          <p:nvPr/>
        </p:nvSpPr>
        <p:spPr bwMode="auto">
          <a:xfrm>
            <a:off x="444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 name="图片 11"/>
          <p:cNvPicPr>
            <a:picLocks noChangeAspect="1"/>
          </p:cNvPicPr>
          <p:nvPr/>
        </p:nvPicPr>
        <p:blipFill>
          <a:blip r:embed="rId3"/>
          <a:stretch>
            <a:fillRect/>
          </a:stretch>
        </p:blipFill>
        <p:spPr>
          <a:xfrm>
            <a:off x="3415651" y="3214957"/>
            <a:ext cx="4762500" cy="2857500"/>
          </a:xfrm>
          <a:prstGeom prst="rect">
            <a:avLst/>
          </a:prstGeom>
        </p:spPr>
      </p:pic>
    </p:spTree>
    <p:extLst>
      <p:ext uri="{BB962C8B-B14F-4D97-AF65-F5344CB8AC3E}">
        <p14:creationId xmlns:p14="http://schemas.microsoft.com/office/powerpoint/2010/main" val="15643482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a:extLst>
              <a:ext uri="{FF2B5EF4-FFF2-40B4-BE49-F238E27FC236}">
                <a16:creationId xmlns:a16="http://schemas.microsoft.com/office/drawing/2014/main" id="{AC8987BE-C040-4838-87A9-645005DE2881}"/>
              </a:ext>
            </a:extLst>
          </p:cNvPr>
          <p:cNvGrpSpPr/>
          <p:nvPr/>
        </p:nvGrpSpPr>
        <p:grpSpPr>
          <a:xfrm>
            <a:off x="3075035" y="1743671"/>
            <a:ext cx="8306889" cy="4212056"/>
            <a:chOff x="2930611" y="1863892"/>
            <a:chExt cx="8306889" cy="4212056"/>
          </a:xfrm>
        </p:grpSpPr>
        <p:sp>
          <p:nvSpPr>
            <p:cNvPr id="10" name="Snip Single Corner Rectangle 5">
              <a:extLst>
                <a:ext uri="{FF2B5EF4-FFF2-40B4-BE49-F238E27FC236}">
                  <a16:creationId xmlns:a16="http://schemas.microsoft.com/office/drawing/2014/main" id="{D11CEEB2-1817-4026-89A3-E0447387D6B0}"/>
                </a:ext>
              </a:extLst>
            </p:cNvPr>
            <p:cNvSpPr/>
            <p:nvPr/>
          </p:nvSpPr>
          <p:spPr>
            <a:xfrm>
              <a:off x="2930612" y="1876927"/>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a:extLst>
                <a:ext uri="{FF2B5EF4-FFF2-40B4-BE49-F238E27FC236}">
                  <a16:creationId xmlns:a16="http://schemas.microsoft.com/office/drawing/2014/main" id="{894B9FC2-B354-483C-8B30-A28B4F74CC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322506" y="1863892"/>
              <a:ext cx="914994" cy="970547"/>
            </a:xfrm>
            <a:prstGeom prst="rect">
              <a:avLst/>
            </a:prstGeom>
          </p:spPr>
        </p:pic>
        <p:sp>
          <p:nvSpPr>
            <p:cNvPr id="12" name="Rectangle 38">
              <a:extLst>
                <a:ext uri="{FF2B5EF4-FFF2-40B4-BE49-F238E27FC236}">
                  <a16:creationId xmlns:a16="http://schemas.microsoft.com/office/drawing/2014/main" id="{514EB140-445C-41B5-BA28-4FAF27172FE5}"/>
                </a:ext>
              </a:extLst>
            </p:cNvPr>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grpSp>
        <p:nvGrpSpPr>
          <p:cNvPr id="3" name="Group 18">
            <a:extLst>
              <a:ext uri="{FF2B5EF4-FFF2-40B4-BE49-F238E27FC236}">
                <a16:creationId xmlns:a16="http://schemas.microsoft.com/office/drawing/2014/main" id="{D984007C-966B-44B4-A940-AAFA601F2341}"/>
              </a:ext>
            </a:extLst>
          </p:cNvPr>
          <p:cNvGrpSpPr/>
          <p:nvPr/>
        </p:nvGrpSpPr>
        <p:grpSpPr>
          <a:xfrm>
            <a:off x="3550789" y="2791327"/>
            <a:ext cx="7355382" cy="481764"/>
            <a:chOff x="3427959" y="3026187"/>
            <a:chExt cx="7355382" cy="481764"/>
          </a:xfrm>
        </p:grpSpPr>
        <p:sp>
          <p:nvSpPr>
            <p:cNvPr id="22" name="Rounded Rectangle 8">
              <a:extLst>
                <a:ext uri="{FF2B5EF4-FFF2-40B4-BE49-F238E27FC236}">
                  <a16:creationId xmlns:a16="http://schemas.microsoft.com/office/drawing/2014/main" id="{772C043D-C4FC-4B11-8681-02AC9F5D932F}"/>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a:extLst>
                <a:ext uri="{FF2B5EF4-FFF2-40B4-BE49-F238E27FC236}">
                  <a16:creationId xmlns:a16="http://schemas.microsoft.com/office/drawing/2014/main" id="{1F9E2DCB-3562-4E27-BC25-74B986935C19}"/>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a:extLst>
                <a:ext uri="{FF2B5EF4-FFF2-40B4-BE49-F238E27FC236}">
                  <a16:creationId xmlns:a16="http://schemas.microsoft.com/office/drawing/2014/main" id="{7CD0BEBC-6141-4635-A584-7B39AE2D40EF}"/>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p>
          </p:txBody>
        </p:sp>
        <p:sp>
          <p:nvSpPr>
            <p:cNvPr id="25" name="Rectangle 3">
              <a:extLst>
                <a:ext uri="{FF2B5EF4-FFF2-40B4-BE49-F238E27FC236}">
                  <a16:creationId xmlns:a16="http://schemas.microsoft.com/office/drawing/2014/main" id="{E49C92F1-B0B9-4BE7-9884-B4B5C10A99C7}"/>
                </a:ext>
              </a:extLst>
            </p:cNvPr>
            <p:cNvSpPr txBox="1">
              <a:spLocks noChangeArrowheads="1"/>
            </p:cNvSpPr>
            <p:nvPr/>
          </p:nvSpPr>
          <p:spPr bwMode="auto">
            <a:xfrm>
              <a:off x="4211366" y="3089852"/>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smtClean="0">
                  <a:solidFill>
                    <a:schemeClr val="tx1"/>
                  </a:solidFill>
                  <a:effectLst/>
                </a:rPr>
                <a:t>（</a:t>
              </a:r>
              <a:r>
                <a:rPr lang="zh-CN" altLang="en-US" sz="2000" dirty="0">
                  <a:solidFill>
                    <a:schemeClr val="tx1"/>
                  </a:solidFill>
                  <a:effectLst/>
                </a:rPr>
                <a:t>一）适用土质与加固深度</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a:extLst>
              <a:ext uri="{FF2B5EF4-FFF2-40B4-BE49-F238E27FC236}">
                <a16:creationId xmlns:a16="http://schemas.microsoft.com/office/drawing/2014/main" id="{0A8CF3B1-5E04-432C-B505-01A872D2B727}"/>
              </a:ext>
            </a:extLst>
          </p:cNvPr>
          <p:cNvGrpSpPr/>
          <p:nvPr/>
        </p:nvGrpSpPr>
        <p:grpSpPr>
          <a:xfrm>
            <a:off x="3550789" y="3445377"/>
            <a:ext cx="7355382" cy="481764"/>
            <a:chOff x="3427959" y="3026187"/>
            <a:chExt cx="7355382" cy="481764"/>
          </a:xfrm>
        </p:grpSpPr>
        <p:sp>
          <p:nvSpPr>
            <p:cNvPr id="27" name="Rounded Rectangle 20">
              <a:extLst>
                <a:ext uri="{FF2B5EF4-FFF2-40B4-BE49-F238E27FC236}">
                  <a16:creationId xmlns:a16="http://schemas.microsoft.com/office/drawing/2014/main" id="{A3631545-3ECB-445F-91D4-756C1B188ED8}"/>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a:extLst>
                <a:ext uri="{FF2B5EF4-FFF2-40B4-BE49-F238E27FC236}">
                  <a16:creationId xmlns:a16="http://schemas.microsoft.com/office/drawing/2014/main" id="{3D512D00-174B-4562-ADD0-4A386727C87D}"/>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a:extLst>
                <a:ext uri="{FF2B5EF4-FFF2-40B4-BE49-F238E27FC236}">
                  <a16:creationId xmlns:a16="http://schemas.microsoft.com/office/drawing/2014/main" id="{8278DC3B-181D-4A83-A7F2-30D9F9584C34}"/>
                </a:ext>
              </a:extLst>
            </p:cNvPr>
            <p:cNvSpPr txBox="1">
              <a:spLocks noChangeArrowheads="1"/>
            </p:cNvSpPr>
            <p:nvPr/>
          </p:nvSpPr>
          <p:spPr bwMode="auto">
            <a:xfrm>
              <a:off x="3427959" y="3034413"/>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p>
          </p:txBody>
        </p:sp>
        <p:sp>
          <p:nvSpPr>
            <p:cNvPr id="30" name="Rectangle 3">
              <a:extLst>
                <a:ext uri="{FF2B5EF4-FFF2-40B4-BE49-F238E27FC236}">
                  <a16:creationId xmlns:a16="http://schemas.microsoft.com/office/drawing/2014/main" id="{05AC903C-550F-47BF-BD06-702A25989BB1}"/>
                </a:ext>
              </a:extLst>
            </p:cNvPr>
            <p:cNvSpPr txBox="1">
              <a:spLocks noChangeArrowheads="1"/>
            </p:cNvSpPr>
            <p:nvPr/>
          </p:nvSpPr>
          <p:spPr bwMode="auto">
            <a:xfrm>
              <a:off x="4218534" y="3100183"/>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a:solidFill>
                    <a:schemeClr val="tx1"/>
                  </a:solidFill>
                  <a:effectLst/>
                </a:rPr>
                <a:t>（二）适用工程对象</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a:extLst>
              <a:ext uri="{FF2B5EF4-FFF2-40B4-BE49-F238E27FC236}">
                <a16:creationId xmlns:a16="http://schemas.microsoft.com/office/drawing/2014/main" id="{B1FD4C76-940A-432C-A192-E88DFB0EBA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zh-CN" altLang="en-US" sz="3600" dirty="0"/>
                <a:t>三、适用范围</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5724215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964273" cy="646331"/>
            </a:xfrm>
            <a:prstGeom prst="rect">
              <a:avLst/>
            </a:prstGeom>
          </p:spPr>
          <p:txBody>
            <a:bodyPr wrap="none">
              <a:spAutoFit/>
            </a:bodyPr>
            <a:lstStyle/>
            <a:p>
              <a:pPr>
                <a:spcAft>
                  <a:spcPts val="0"/>
                </a:spcAft>
                <a:tabLst>
                  <a:tab pos="2222500" algn="l"/>
                  <a:tab pos="3667125" algn="l"/>
                </a:tabLst>
              </a:pPr>
              <a:r>
                <a:rPr lang="zh-CN" altLang="en-US" sz="3600" b="1" dirty="0"/>
                <a:t>四、施工要点</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718782" y="3544382"/>
            <a:ext cx="1569660" cy="369332"/>
          </a:xfrm>
          <a:prstGeom prst="rect">
            <a:avLst/>
          </a:prstGeom>
        </p:spPr>
        <p:txBody>
          <a:bodyPr wrap="none">
            <a:spAutoFit/>
          </a:bodyPr>
          <a:lstStyle/>
          <a:p>
            <a:r>
              <a:rPr lang="zh-CN" altLang="en-US" dirty="0"/>
              <a:t>四、施工要点</a:t>
            </a:r>
          </a:p>
        </p:txBody>
      </p:sp>
      <p:sp>
        <p:nvSpPr>
          <p:cNvPr id="9" name="矩形 8"/>
          <p:cNvSpPr/>
          <p:nvPr/>
        </p:nvSpPr>
        <p:spPr>
          <a:xfrm>
            <a:off x="3167143" y="1374339"/>
            <a:ext cx="4243469" cy="369332"/>
          </a:xfrm>
          <a:prstGeom prst="rect">
            <a:avLst/>
          </a:prstGeom>
        </p:spPr>
        <p:txBody>
          <a:bodyPr wrap="none">
            <a:spAutoFit/>
          </a:bodyPr>
          <a:lstStyle/>
          <a:p>
            <a:r>
              <a:rPr lang="zh-CN" altLang="en-US" dirty="0"/>
              <a:t>（</a:t>
            </a:r>
            <a:r>
              <a:rPr lang="en-US" altLang="zh-CN" dirty="0"/>
              <a:t>1</a:t>
            </a:r>
            <a:r>
              <a:rPr lang="zh-CN" altLang="en-US" dirty="0"/>
              <a:t>）深层搅拌法施工的场地应事先平整</a:t>
            </a:r>
          </a:p>
        </p:txBody>
      </p:sp>
      <p:sp>
        <p:nvSpPr>
          <p:cNvPr id="10" name="矩形 9"/>
          <p:cNvSpPr/>
          <p:nvPr/>
        </p:nvSpPr>
        <p:spPr>
          <a:xfrm>
            <a:off x="3167143" y="2036057"/>
            <a:ext cx="8711821" cy="923330"/>
          </a:xfrm>
          <a:prstGeom prst="rect">
            <a:avLst/>
          </a:prstGeom>
        </p:spPr>
        <p:txBody>
          <a:bodyPr wrap="square">
            <a:spAutoFit/>
          </a:bodyPr>
          <a:lstStyle/>
          <a:p>
            <a:r>
              <a:rPr lang="zh-CN" altLang="en-US" dirty="0"/>
              <a:t>（</a:t>
            </a:r>
            <a:r>
              <a:rPr lang="en-US" altLang="zh-CN" dirty="0"/>
              <a:t>2</a:t>
            </a:r>
            <a:r>
              <a:rPr lang="zh-CN" altLang="en-US" dirty="0"/>
              <a:t>）深层搅拌施工可按下列步骤进行：深层搅拌机定位→预搅下沉→制配水泥浆</a:t>
            </a:r>
          </a:p>
          <a:p>
            <a:r>
              <a:rPr lang="zh-CN" altLang="en-US" dirty="0"/>
              <a:t>（或砂浆）→喷浆搅拌、提升→重复搅拌下沉→重复搅拌提升直至孔口→关闭搅拌机、</a:t>
            </a:r>
          </a:p>
          <a:p>
            <a:r>
              <a:rPr lang="zh-CN" altLang="en-US" dirty="0"/>
              <a:t>清洗→移至下一桩位，重复以上工序。</a:t>
            </a:r>
          </a:p>
        </p:txBody>
      </p:sp>
      <p:sp>
        <p:nvSpPr>
          <p:cNvPr id="13" name="矩形 12"/>
          <p:cNvSpPr/>
          <p:nvPr/>
        </p:nvSpPr>
        <p:spPr>
          <a:xfrm>
            <a:off x="3167143" y="3135252"/>
            <a:ext cx="8639176" cy="646331"/>
          </a:xfrm>
          <a:prstGeom prst="rect">
            <a:avLst/>
          </a:prstGeom>
        </p:spPr>
        <p:txBody>
          <a:bodyPr wrap="square">
            <a:spAutoFit/>
          </a:bodyPr>
          <a:lstStyle/>
          <a:p>
            <a:r>
              <a:rPr lang="zh-CN" altLang="en-US" dirty="0"/>
              <a:t>（</a:t>
            </a:r>
            <a:r>
              <a:rPr lang="en-US" altLang="zh-CN" dirty="0"/>
              <a:t>3</a:t>
            </a:r>
            <a:r>
              <a:rPr lang="zh-CN" altLang="en-US" dirty="0"/>
              <a:t>）施工前应标定深层搅拌机械的灰浆泵输浆量、灰浆经输浆管到达搅拌机喷浆口</a:t>
            </a:r>
          </a:p>
          <a:p>
            <a:r>
              <a:rPr lang="zh-CN" altLang="en-US" dirty="0"/>
              <a:t>的时间和起吊设备提升速度等施工参数</a:t>
            </a:r>
          </a:p>
        </p:txBody>
      </p:sp>
      <p:sp>
        <p:nvSpPr>
          <p:cNvPr id="17" name="矩形 16"/>
          <p:cNvSpPr/>
          <p:nvPr/>
        </p:nvSpPr>
        <p:spPr>
          <a:xfrm>
            <a:off x="3167143" y="4043193"/>
            <a:ext cx="3089307" cy="369332"/>
          </a:xfrm>
          <a:prstGeom prst="rect">
            <a:avLst/>
          </a:prstGeom>
        </p:spPr>
        <p:txBody>
          <a:bodyPr wrap="none">
            <a:spAutoFit/>
          </a:bodyPr>
          <a:lstStyle/>
          <a:p>
            <a:r>
              <a:rPr lang="zh-CN" altLang="en-US" dirty="0"/>
              <a:t>（</a:t>
            </a:r>
            <a:r>
              <a:rPr lang="en-US" altLang="zh-CN" dirty="0"/>
              <a:t>4</a:t>
            </a:r>
            <a:r>
              <a:rPr lang="zh-CN" altLang="en-US" dirty="0"/>
              <a:t>）施工</a:t>
            </a:r>
            <a:r>
              <a:rPr lang="zh-CN" altLang="en-US" dirty="0" smtClean="0"/>
              <a:t>时，注意搅拌过程</a:t>
            </a:r>
            <a:endParaRPr lang="zh-CN" altLang="en-US" dirty="0"/>
          </a:p>
        </p:txBody>
      </p:sp>
      <p:sp>
        <p:nvSpPr>
          <p:cNvPr id="20" name="矩形 19"/>
          <p:cNvSpPr/>
          <p:nvPr/>
        </p:nvSpPr>
        <p:spPr>
          <a:xfrm>
            <a:off x="3167143" y="4513877"/>
            <a:ext cx="8286750" cy="369332"/>
          </a:xfrm>
          <a:prstGeom prst="rect">
            <a:avLst/>
          </a:prstGeom>
        </p:spPr>
        <p:txBody>
          <a:bodyPr wrap="square">
            <a:spAutoFit/>
          </a:bodyPr>
          <a:lstStyle/>
          <a:p>
            <a:r>
              <a:rPr lang="zh-CN" altLang="en-US" dirty="0"/>
              <a:t>（</a:t>
            </a:r>
            <a:r>
              <a:rPr lang="en-US" altLang="zh-CN" dirty="0"/>
              <a:t>5</a:t>
            </a:r>
            <a:r>
              <a:rPr lang="zh-CN" altLang="en-US" dirty="0"/>
              <a:t>）施工中固化剂应严格按预定的配合比拌制，并应有防离析措施</a:t>
            </a:r>
          </a:p>
        </p:txBody>
      </p:sp>
      <p:sp>
        <p:nvSpPr>
          <p:cNvPr id="21" name="矩形 20"/>
          <p:cNvSpPr/>
          <p:nvPr/>
        </p:nvSpPr>
        <p:spPr>
          <a:xfrm>
            <a:off x="3167143" y="5181567"/>
            <a:ext cx="3550972" cy="369332"/>
          </a:xfrm>
          <a:prstGeom prst="rect">
            <a:avLst/>
          </a:prstGeom>
        </p:spPr>
        <p:txBody>
          <a:bodyPr wrap="none">
            <a:spAutoFit/>
          </a:bodyPr>
          <a:lstStyle/>
          <a:p>
            <a:r>
              <a:rPr lang="zh-CN" altLang="en-US" dirty="0"/>
              <a:t>（</a:t>
            </a:r>
            <a:r>
              <a:rPr lang="en-US" altLang="zh-CN" dirty="0"/>
              <a:t>6</a:t>
            </a:r>
            <a:r>
              <a:rPr lang="zh-CN" altLang="en-US" dirty="0"/>
              <a:t>）搅拌机预搅下沉时不宜冲水</a:t>
            </a:r>
          </a:p>
        </p:txBody>
      </p:sp>
      <p:sp>
        <p:nvSpPr>
          <p:cNvPr id="22" name="矩形 21"/>
          <p:cNvSpPr/>
          <p:nvPr/>
        </p:nvSpPr>
        <p:spPr>
          <a:xfrm>
            <a:off x="3167143" y="5658343"/>
            <a:ext cx="8881982" cy="369332"/>
          </a:xfrm>
          <a:prstGeom prst="rect">
            <a:avLst/>
          </a:prstGeom>
        </p:spPr>
        <p:txBody>
          <a:bodyPr wrap="square">
            <a:spAutoFit/>
          </a:bodyPr>
          <a:lstStyle/>
          <a:p>
            <a:r>
              <a:rPr lang="zh-CN" altLang="en-US" dirty="0"/>
              <a:t>（</a:t>
            </a:r>
            <a:r>
              <a:rPr lang="en-US" altLang="zh-CN" dirty="0"/>
              <a:t>7</a:t>
            </a:r>
            <a:r>
              <a:rPr lang="zh-CN" altLang="en-US" dirty="0"/>
              <a:t>）每天加固完毕，应用水清洗贮料罐、砂浆泵、深层搅拌机及相应管道，以备再用</a:t>
            </a:r>
          </a:p>
        </p:txBody>
      </p:sp>
      <p:sp>
        <p:nvSpPr>
          <p:cNvPr id="23" name="左大括号 22"/>
          <p:cNvSpPr/>
          <p:nvPr/>
        </p:nvSpPr>
        <p:spPr>
          <a:xfrm>
            <a:off x="2562226" y="1533525"/>
            <a:ext cx="604918" cy="4343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20483520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964273" cy="646331"/>
            </a:xfrm>
            <a:prstGeom prst="rect">
              <a:avLst/>
            </a:prstGeom>
          </p:spPr>
          <p:txBody>
            <a:bodyPr wrap="none">
              <a:spAutoFit/>
            </a:bodyPr>
            <a:lstStyle/>
            <a:p>
              <a:pPr>
                <a:spcAft>
                  <a:spcPts val="0"/>
                </a:spcAft>
                <a:tabLst>
                  <a:tab pos="2222500" algn="l"/>
                  <a:tab pos="3667125" algn="l"/>
                </a:tabLst>
              </a:pPr>
              <a:r>
                <a:rPr lang="zh-CN" altLang="en-US" sz="3600" b="1" dirty="0"/>
                <a:t>五、质量控制</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val="1972487613"/>
              </p:ext>
            </p:extLst>
          </p:nvPr>
        </p:nvGraphicFramePr>
        <p:xfrm>
          <a:off x="432179" y="1447297"/>
          <a:ext cx="10972800" cy="4573005"/>
        </p:xfrm>
        <a:graphic>
          <a:graphicData uri="http://schemas.openxmlformats.org/drawingml/2006/table">
            <a:tbl>
              <a:tblPr/>
              <a:tblGrid>
                <a:gridCol w="1012971">
                  <a:extLst>
                    <a:ext uri="{9D8B030D-6E8A-4147-A177-3AD203B41FA5}">
                      <a16:colId xmlns:a16="http://schemas.microsoft.com/office/drawing/2014/main" val="877034095"/>
                    </a:ext>
                  </a:extLst>
                </a:gridCol>
                <a:gridCol w="1648437">
                  <a:extLst>
                    <a:ext uri="{9D8B030D-6E8A-4147-A177-3AD203B41FA5}">
                      <a16:colId xmlns:a16="http://schemas.microsoft.com/office/drawing/2014/main" val="407536891"/>
                    </a:ext>
                  </a:extLst>
                </a:gridCol>
                <a:gridCol w="1648437">
                  <a:extLst>
                    <a:ext uri="{9D8B030D-6E8A-4147-A177-3AD203B41FA5}">
                      <a16:colId xmlns:a16="http://schemas.microsoft.com/office/drawing/2014/main" val="1168618343"/>
                    </a:ext>
                  </a:extLst>
                </a:gridCol>
                <a:gridCol w="2220985">
                  <a:extLst>
                    <a:ext uri="{9D8B030D-6E8A-4147-A177-3AD203B41FA5}">
                      <a16:colId xmlns:a16="http://schemas.microsoft.com/office/drawing/2014/main" val="1566467814"/>
                    </a:ext>
                  </a:extLst>
                </a:gridCol>
                <a:gridCol w="2220985">
                  <a:extLst>
                    <a:ext uri="{9D8B030D-6E8A-4147-A177-3AD203B41FA5}">
                      <a16:colId xmlns:a16="http://schemas.microsoft.com/office/drawing/2014/main" val="3141423774"/>
                    </a:ext>
                  </a:extLst>
                </a:gridCol>
                <a:gridCol w="2220985">
                  <a:extLst>
                    <a:ext uri="{9D8B030D-6E8A-4147-A177-3AD203B41FA5}">
                      <a16:colId xmlns:a16="http://schemas.microsoft.com/office/drawing/2014/main" val="309466707"/>
                    </a:ext>
                  </a:extLst>
                </a:gridCol>
              </a:tblGrid>
              <a:tr h="402538">
                <a:tc gridSpan="6">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水泥 土搅拌桩质量标准与检查方法</a:t>
                      </a:r>
                    </a:p>
                  </a:txBody>
                  <a:tcPr marL="7557" marR="7557" marT="7557"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614534478"/>
                  </a:ext>
                </a:extLst>
              </a:tr>
              <a:tr h="262984">
                <a:tc row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项目</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序号</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检查项目</a:t>
                      </a:r>
                      <a:r>
                        <a:rPr lang="en-US" altLang="zh-CN" sz="1400" b="0" i="0" u="none" strike="noStrike" dirty="0">
                          <a:solidFill>
                            <a:srgbClr val="000000"/>
                          </a:solidFill>
                          <a:effectLst/>
                          <a:latin typeface="宋体" panose="02010600030101010101" pitchFamily="2" charset="-122"/>
                          <a:ea typeface="宋体" panose="02010600030101010101" pitchFamily="2" charset="-122"/>
                        </a:rPr>
                        <a:t>.</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允许偏差或允许值</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检查方法</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4897681"/>
                  </a:ext>
                </a:extLst>
              </a:tr>
              <a:tr h="26852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单位</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数值</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3079247667"/>
                  </a:ext>
                </a:extLst>
              </a:tr>
              <a:tr h="379866">
                <a:tc rowSpan="4">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主</a:t>
                      </a:r>
                      <a:br>
                        <a:rPr lang="zh-CN" altLang="en-US" sz="1400" b="0" i="0" u="none" strike="noStrike">
                          <a:solidFill>
                            <a:srgbClr val="000000"/>
                          </a:solidFill>
                          <a:effectLst/>
                          <a:latin typeface="宋体" panose="02010600030101010101" pitchFamily="2" charset="-122"/>
                          <a:ea typeface="宋体" panose="02010600030101010101" pitchFamily="2" charset="-122"/>
                        </a:rPr>
                      </a:br>
                      <a:r>
                        <a:rPr lang="zh-CN" altLang="en-US" sz="1400" b="0" i="0" u="none" strike="noStrike">
                          <a:solidFill>
                            <a:srgbClr val="000000"/>
                          </a:solidFill>
                          <a:effectLst/>
                          <a:latin typeface="宋体" panose="02010600030101010101" pitchFamily="2" charset="-122"/>
                          <a:ea typeface="宋体" panose="02010600030101010101" pitchFamily="2" charset="-122"/>
                        </a:rPr>
                        <a:t>控</a:t>
                      </a:r>
                      <a:br>
                        <a:rPr lang="zh-CN" altLang="en-US" sz="1400" b="0" i="0" u="none" strike="noStrike">
                          <a:solidFill>
                            <a:srgbClr val="000000"/>
                          </a:solidFill>
                          <a:effectLst/>
                          <a:latin typeface="宋体" panose="02010600030101010101" pitchFamily="2" charset="-122"/>
                          <a:ea typeface="宋体" panose="02010600030101010101" pitchFamily="2" charset="-122"/>
                        </a:rPr>
                      </a:br>
                      <a:r>
                        <a:rPr lang="zh-CN" altLang="en-US" sz="1400" b="0" i="0" u="none" strike="noStrike">
                          <a:solidFill>
                            <a:srgbClr val="000000"/>
                          </a:solidFill>
                          <a:effectLst/>
                          <a:latin typeface="宋体" panose="02010600030101010101" pitchFamily="2" charset="-122"/>
                          <a:ea typeface="宋体" panose="02010600030101010101" pitchFamily="2" charset="-122"/>
                        </a:rPr>
                        <a:t>项</a:t>
                      </a:r>
                      <a:br>
                        <a:rPr lang="zh-CN" altLang="en-US" sz="1400" b="0" i="0" u="none" strike="noStrike">
                          <a:solidFill>
                            <a:srgbClr val="000000"/>
                          </a:solidFill>
                          <a:effectLst/>
                          <a:latin typeface="宋体" panose="02010600030101010101" pitchFamily="2" charset="-122"/>
                          <a:ea typeface="宋体" panose="02010600030101010101" pitchFamily="2" charset="-122"/>
                        </a:rPr>
                      </a:br>
                      <a:r>
                        <a:rPr lang="zh-CN" altLang="en-US" sz="1400" b="0" i="0" u="none" strike="noStrike">
                          <a:solidFill>
                            <a:srgbClr val="000000"/>
                          </a:solidFill>
                          <a:effectLst/>
                          <a:latin typeface="宋体" panose="02010600030101010101" pitchFamily="2" charset="-122"/>
                          <a:ea typeface="宋体" panose="02010600030101010101" pitchFamily="2" charset="-122"/>
                        </a:rPr>
                        <a:t>目</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1</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水泥及外掺剂质量</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设计要求</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查产品合格证书并抽样送检</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2137955"/>
                  </a:ext>
                </a:extLst>
              </a:tr>
              <a:tr h="391454">
                <a:tc vMerge="1">
                  <a:txBody>
                    <a:bodyPr/>
                    <a:lstStyle/>
                    <a:p>
                      <a:endParaRPr lang="zh-CN" altLang="en-US"/>
                    </a:p>
                  </a:txBody>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2</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水泥用量</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参数指标</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查看流量计</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7388954"/>
                  </a:ext>
                </a:extLst>
              </a:tr>
              <a:tr h="379866">
                <a:tc vMerge="1">
                  <a:txBody>
                    <a:bodyPr/>
                    <a:lstStyle/>
                    <a:p>
                      <a:endParaRPr lang="zh-CN" altLang="en-US"/>
                    </a:p>
                  </a:txBody>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3</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桩体强度</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设计要求</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按规定办法</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9297771"/>
                  </a:ext>
                </a:extLst>
              </a:tr>
              <a:tr h="379866">
                <a:tc vMerge="1">
                  <a:txBody>
                    <a:bodyPr/>
                    <a:lstStyle/>
                    <a:p>
                      <a:endParaRPr lang="zh-CN" altLang="en-US"/>
                    </a:p>
                  </a:txBody>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4</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地基承载力</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设计要求</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按规定办法</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9355160"/>
                  </a:ext>
                </a:extLst>
              </a:tr>
              <a:tr h="268526">
                <a:tc rowSpan="7">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一</a:t>
                      </a:r>
                      <a:br>
                        <a:rPr lang="zh-CN" altLang="en-US" sz="1400" b="0" i="0" u="none" strike="noStrike">
                          <a:solidFill>
                            <a:srgbClr val="000000"/>
                          </a:solidFill>
                          <a:effectLst/>
                          <a:latin typeface="宋体" panose="02010600030101010101" pitchFamily="2" charset="-122"/>
                          <a:ea typeface="宋体" panose="02010600030101010101" pitchFamily="2" charset="-122"/>
                        </a:rPr>
                      </a:br>
                      <a:r>
                        <a:rPr lang="zh-CN" altLang="en-US" sz="1400" b="0" i="0" u="none" strike="noStrike">
                          <a:solidFill>
                            <a:srgbClr val="000000"/>
                          </a:solidFill>
                          <a:effectLst/>
                          <a:latin typeface="宋体" panose="02010600030101010101" pitchFamily="2" charset="-122"/>
                          <a:ea typeface="宋体" panose="02010600030101010101" pitchFamily="2" charset="-122"/>
                        </a:rPr>
                        <a:t>般</a:t>
                      </a:r>
                      <a:br>
                        <a:rPr lang="zh-CN" altLang="en-US" sz="1400" b="0" i="0" u="none" strike="noStrike">
                          <a:solidFill>
                            <a:srgbClr val="000000"/>
                          </a:solidFill>
                          <a:effectLst/>
                          <a:latin typeface="宋体" panose="02010600030101010101" pitchFamily="2" charset="-122"/>
                          <a:ea typeface="宋体" panose="02010600030101010101" pitchFamily="2" charset="-122"/>
                        </a:rPr>
                      </a:br>
                      <a:r>
                        <a:rPr lang="zh-CN" altLang="en-US" sz="1400" b="0" i="0" u="none" strike="noStrike">
                          <a:solidFill>
                            <a:srgbClr val="000000"/>
                          </a:solidFill>
                          <a:effectLst/>
                          <a:latin typeface="宋体" panose="02010600030101010101" pitchFamily="2" charset="-122"/>
                          <a:ea typeface="宋体" panose="02010600030101010101" pitchFamily="2" charset="-122"/>
                        </a:rPr>
                        <a:t>项</a:t>
                      </a:r>
                      <a:br>
                        <a:rPr lang="zh-CN" altLang="en-US" sz="1400" b="0" i="0" u="none" strike="noStrike">
                          <a:solidFill>
                            <a:srgbClr val="000000"/>
                          </a:solidFill>
                          <a:effectLst/>
                          <a:latin typeface="宋体" panose="02010600030101010101" pitchFamily="2" charset="-122"/>
                          <a:ea typeface="宋体" panose="02010600030101010101" pitchFamily="2" charset="-122"/>
                        </a:rPr>
                      </a:br>
                      <a:r>
                        <a:rPr lang="zh-CN" altLang="en-US" sz="1400" b="0" i="0" u="none" strike="noStrike">
                          <a:solidFill>
                            <a:srgbClr val="000000"/>
                          </a:solidFill>
                          <a:effectLst/>
                          <a:latin typeface="宋体" panose="02010600030101010101" pitchFamily="2" charset="-122"/>
                          <a:ea typeface="宋体" panose="02010600030101010101" pitchFamily="2" charset="-122"/>
                        </a:rPr>
                        <a:t>目</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1</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机头提升速度</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宋体" panose="02010600030101010101" pitchFamily="2" charset="-122"/>
                          <a:ea typeface="宋体" panose="02010600030101010101" pitchFamily="2" charset="-122"/>
                        </a:rPr>
                        <a:t>m/min</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a:t>
                      </a:r>
                      <a:r>
                        <a:rPr lang="en-US" altLang="zh-CN" sz="1400" b="0" i="0" u="none" strike="noStrike">
                          <a:solidFill>
                            <a:srgbClr val="000000"/>
                          </a:solidFill>
                          <a:effectLst/>
                          <a:latin typeface="宋体" panose="02010600030101010101" pitchFamily="2" charset="-122"/>
                          <a:ea typeface="宋体" panose="02010600030101010101" pitchFamily="2" charset="-122"/>
                        </a:rPr>
                        <a:t>0.5</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量机头上升距离及时间</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4077275"/>
                  </a:ext>
                </a:extLst>
              </a:tr>
              <a:tr h="279610">
                <a:tc vMerge="1">
                  <a:txBody>
                    <a:bodyPr/>
                    <a:lstStyle/>
                    <a:p>
                      <a:endParaRPr lang="zh-CN" altLang="en-US"/>
                    </a:p>
                  </a:txBody>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　</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桩底标高</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宋体" panose="02010600030101010101" pitchFamily="2" charset="-122"/>
                          <a:ea typeface="宋体" panose="02010600030101010101" pitchFamily="2" charset="-122"/>
                        </a:rPr>
                        <a:t>mm</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士</a:t>
                      </a:r>
                      <a:r>
                        <a:rPr lang="en-US" altLang="zh-CN" sz="1400" b="0" i="0" u="none" strike="noStrike">
                          <a:solidFill>
                            <a:srgbClr val="000000"/>
                          </a:solidFill>
                          <a:effectLst/>
                          <a:latin typeface="宋体" panose="02010600030101010101" pitchFamily="2" charset="-122"/>
                          <a:ea typeface="宋体" panose="02010600030101010101" pitchFamily="2" charset="-122"/>
                        </a:rPr>
                        <a:t>200</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测量机头深度</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0491860"/>
                  </a:ext>
                </a:extLst>
              </a:tr>
              <a:tr h="480123">
                <a:tc vMerge="1">
                  <a:txBody>
                    <a:bodyPr/>
                    <a:lstStyle/>
                    <a:p>
                      <a:endParaRPr lang="zh-CN" altLang="en-US"/>
                    </a:p>
                  </a:txBody>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3</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桩顶标高</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宋体" panose="02010600030101010101" pitchFamily="2" charset="-122"/>
                          <a:ea typeface="宋体" panose="02010600030101010101" pitchFamily="2" charset="-122"/>
                        </a:rPr>
                        <a:t>mm，</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+ 100</a:t>
                      </a:r>
                      <a:br>
                        <a:rPr lang="en-US" altLang="zh-CN" sz="1400" b="0" i="0" u="none" strike="noStrike">
                          <a:solidFill>
                            <a:srgbClr val="000000"/>
                          </a:solidFill>
                          <a:effectLst/>
                          <a:latin typeface="宋体" panose="02010600030101010101" pitchFamily="2" charset="-122"/>
                          <a:ea typeface="宋体" panose="02010600030101010101" pitchFamily="2" charset="-122"/>
                        </a:rPr>
                      </a:br>
                      <a:r>
                        <a:rPr lang="en-US" altLang="zh-CN" sz="1400" b="0" i="0" u="none" strike="noStrike">
                          <a:solidFill>
                            <a:srgbClr val="000000"/>
                          </a:solidFill>
                          <a:effectLst/>
                          <a:latin typeface="宋体" panose="02010600030101010101" pitchFamily="2" charset="-122"/>
                          <a:ea typeface="宋体" panose="02010600030101010101" pitchFamily="2" charset="-122"/>
                        </a:rPr>
                        <a:t>- 50</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水准仪</a:t>
                      </a:r>
                      <a:r>
                        <a:rPr lang="en-US" altLang="zh-CN" sz="1400" b="0" i="0" u="none" strike="noStrike">
                          <a:solidFill>
                            <a:srgbClr val="000000"/>
                          </a:solidFill>
                          <a:effectLst/>
                          <a:latin typeface="宋体" panose="02010600030101010101" pitchFamily="2" charset="-122"/>
                          <a:ea typeface="宋体" panose="02010600030101010101" pitchFamily="2" charset="-122"/>
                        </a:rPr>
                        <a:t>(</a:t>
                      </a:r>
                      <a:r>
                        <a:rPr lang="zh-CN" altLang="en-US" sz="1400" b="0" i="0" u="none" strike="noStrike">
                          <a:solidFill>
                            <a:srgbClr val="000000"/>
                          </a:solidFill>
                          <a:effectLst/>
                          <a:latin typeface="宋体" panose="02010600030101010101" pitchFamily="2" charset="-122"/>
                          <a:ea typeface="宋体" panose="02010600030101010101" pitchFamily="2" charset="-122"/>
                        </a:rPr>
                        <a:t>最，上部</a:t>
                      </a:r>
                      <a:r>
                        <a:rPr lang="en-US" altLang="zh-CN" sz="1400" b="0" i="0" u="none" strike="noStrike">
                          <a:solidFill>
                            <a:srgbClr val="000000"/>
                          </a:solidFill>
                          <a:effectLst/>
                          <a:latin typeface="宋体" panose="02010600030101010101" pitchFamily="2" charset="-122"/>
                          <a:ea typeface="宋体" panose="02010600030101010101" pitchFamily="2" charset="-122"/>
                        </a:rPr>
                        <a:t>500mm</a:t>
                      </a:r>
                      <a:r>
                        <a:rPr lang="zh-CN" altLang="en-US" sz="1400" b="0" i="0" u="none" strike="noStrike">
                          <a:solidFill>
                            <a:srgbClr val="000000"/>
                          </a:solidFill>
                          <a:effectLst/>
                          <a:latin typeface="宋体" panose="02010600030101010101" pitchFamily="2" charset="-122"/>
                          <a:ea typeface="宋体" panose="02010600030101010101" pitchFamily="2" charset="-122"/>
                        </a:rPr>
                        <a:t>不计入</a:t>
                      </a:r>
                      <a:r>
                        <a:rPr lang="en-US" altLang="zh-CN" sz="1400" b="0" i="0" u="none" strike="noStrike">
                          <a:solidFill>
                            <a:srgbClr val="000000"/>
                          </a:solidFill>
                          <a:effectLst/>
                          <a:latin typeface="宋体" panose="02010600030101010101" pitchFamily="2" charset="-122"/>
                          <a:ea typeface="宋体" panose="02010600030101010101" pitchFamily="2" charset="-122"/>
                        </a:rPr>
                        <a:t>)</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9536256"/>
                  </a:ext>
                </a:extLst>
              </a:tr>
              <a:tr h="268526">
                <a:tc vMerge="1">
                  <a:txBody>
                    <a:bodyPr/>
                    <a:lstStyle/>
                    <a:p>
                      <a:endParaRPr lang="zh-CN" altLang="en-US"/>
                    </a:p>
                  </a:txBody>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4</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桩位偏，差</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宋体" panose="02010600030101010101" pitchFamily="2" charset="-122"/>
                          <a:ea typeface="宋体" panose="02010600030101010101" pitchFamily="2" charset="-122"/>
                        </a:rPr>
                        <a:t>mm</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&lt; 50</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用钢尺重</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5203999"/>
                  </a:ext>
                </a:extLst>
              </a:tr>
              <a:tr h="268526">
                <a:tc vMerge="1">
                  <a:txBody>
                    <a:bodyPr/>
                    <a:lstStyle/>
                    <a:p>
                      <a:endParaRPr lang="zh-CN" altLang="en-US"/>
                    </a:p>
                  </a:txBody>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5</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桩径</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　</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宋体" panose="02010600030101010101" pitchFamily="2" charset="-122"/>
                          <a:ea typeface="宋体" panose="02010600030101010101" pitchFamily="2" charset="-122"/>
                        </a:rPr>
                        <a:t>&lt; 0.04D</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用钢尺量，</a:t>
                      </a:r>
                      <a:r>
                        <a:rPr lang="en-US" altLang="zh-CN" sz="1400" b="0" i="0" u="none" strike="noStrike" dirty="0">
                          <a:solidFill>
                            <a:srgbClr val="000000"/>
                          </a:solidFill>
                          <a:effectLst/>
                          <a:latin typeface="宋体" panose="02010600030101010101" pitchFamily="2" charset="-122"/>
                          <a:ea typeface="宋体" panose="02010600030101010101" pitchFamily="2" charset="-122"/>
                        </a:rPr>
                        <a:t>D</a:t>
                      </a:r>
                      <a:r>
                        <a:rPr lang="zh-CN" altLang="en-US" sz="1400" b="0" i="0" u="none" strike="noStrike" dirty="0">
                          <a:solidFill>
                            <a:srgbClr val="000000"/>
                          </a:solidFill>
                          <a:effectLst/>
                          <a:latin typeface="宋体" panose="02010600030101010101" pitchFamily="2" charset="-122"/>
                          <a:ea typeface="宋体" panose="02010600030101010101" pitchFamily="2" charset="-122"/>
                        </a:rPr>
                        <a:t>为桩径</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4129542"/>
                  </a:ext>
                </a:extLst>
              </a:tr>
              <a:tr h="268526">
                <a:tc vMerge="1">
                  <a:txBody>
                    <a:bodyPr/>
                    <a:lstStyle/>
                    <a:p>
                      <a:endParaRPr lang="zh-CN" altLang="en-US"/>
                    </a:p>
                  </a:txBody>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6</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垂直度</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a:t>
                      </a:r>
                      <a:r>
                        <a:rPr lang="en-US" altLang="zh-CN" sz="1400" b="0" i="0" u="none" strike="noStrike">
                          <a:solidFill>
                            <a:srgbClr val="000000"/>
                          </a:solidFill>
                          <a:effectLst/>
                          <a:latin typeface="宋体" panose="02010600030101010101" pitchFamily="2" charset="-122"/>
                          <a:ea typeface="宋体" panose="02010600030101010101" pitchFamily="2" charset="-122"/>
                        </a:rPr>
                        <a:t>1.5</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经纬仪</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6932365"/>
                  </a:ext>
                </a:extLst>
              </a:tr>
              <a:tr h="274068">
                <a:tc vMerge="1">
                  <a:txBody>
                    <a:bodyPr/>
                    <a:lstStyle/>
                    <a:p>
                      <a:endParaRPr lang="zh-CN" altLang="en-US"/>
                    </a:p>
                  </a:txBody>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　</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搭接</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宋体" panose="02010600030101010101" pitchFamily="2" charset="-122"/>
                          <a:ea typeface="宋体" panose="02010600030101010101" pitchFamily="2" charset="-122"/>
                        </a:rPr>
                        <a:t>mmm</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&gt; 200</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用钢尺量</a:t>
                      </a:r>
                    </a:p>
                  </a:txBody>
                  <a:tcPr marL="7557" marR="7557" marT="75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1804443"/>
                  </a:ext>
                </a:extLst>
              </a:tr>
            </a:tbl>
          </a:graphicData>
        </a:graphic>
      </p:graphicFrame>
    </p:spTree>
    <p:extLst>
      <p:ext uri="{BB962C8B-B14F-4D97-AF65-F5344CB8AC3E}">
        <p14:creationId xmlns:p14="http://schemas.microsoft.com/office/powerpoint/2010/main" val="404099131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latin typeface="Century Gothic" panose="020B0502020202020204" pitchFamily="34" charset="0"/>
                <a:ea typeface="微软雅黑" panose="020B0503020204020204" pitchFamily="34" charset="-122"/>
                <a:sym typeface="Century Gothic" panose="020B0502020202020204" pitchFamily="34" charset="0"/>
              </a:rPr>
              <a:t>高压喷射注浆地基</a:t>
            </a: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4</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92965320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a:extLst>
              <a:ext uri="{FF2B5EF4-FFF2-40B4-BE49-F238E27FC236}">
                <a16:creationId xmlns:a16="http://schemas.microsoft.com/office/drawing/2014/main" id="{AC8987BE-C040-4838-87A9-645005DE2881}"/>
              </a:ext>
            </a:extLst>
          </p:cNvPr>
          <p:cNvGrpSpPr/>
          <p:nvPr/>
        </p:nvGrpSpPr>
        <p:grpSpPr>
          <a:xfrm>
            <a:off x="3075035" y="1743671"/>
            <a:ext cx="8306889" cy="4212056"/>
            <a:chOff x="2930611" y="1863892"/>
            <a:chExt cx="8306889" cy="4212056"/>
          </a:xfrm>
        </p:grpSpPr>
        <p:sp>
          <p:nvSpPr>
            <p:cNvPr id="10" name="Snip Single Corner Rectangle 5">
              <a:extLst>
                <a:ext uri="{FF2B5EF4-FFF2-40B4-BE49-F238E27FC236}">
                  <a16:creationId xmlns:a16="http://schemas.microsoft.com/office/drawing/2014/main" id="{D11CEEB2-1817-4026-89A3-E0447387D6B0}"/>
                </a:ext>
              </a:extLst>
            </p:cNvPr>
            <p:cNvSpPr/>
            <p:nvPr/>
          </p:nvSpPr>
          <p:spPr>
            <a:xfrm>
              <a:off x="2930612" y="1876927"/>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a:extLst>
                <a:ext uri="{FF2B5EF4-FFF2-40B4-BE49-F238E27FC236}">
                  <a16:creationId xmlns:a16="http://schemas.microsoft.com/office/drawing/2014/main" id="{894B9FC2-B354-483C-8B30-A28B4F74CC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322506" y="1863892"/>
              <a:ext cx="914994" cy="970547"/>
            </a:xfrm>
            <a:prstGeom prst="rect">
              <a:avLst/>
            </a:prstGeom>
          </p:spPr>
        </p:pic>
        <p:sp>
          <p:nvSpPr>
            <p:cNvPr id="12" name="Rectangle 38">
              <a:extLst>
                <a:ext uri="{FF2B5EF4-FFF2-40B4-BE49-F238E27FC236}">
                  <a16:creationId xmlns:a16="http://schemas.microsoft.com/office/drawing/2014/main" id="{514EB140-445C-41B5-BA28-4FAF27172FE5}"/>
                </a:ext>
              </a:extLst>
            </p:cNvPr>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grpSp>
        <p:nvGrpSpPr>
          <p:cNvPr id="3" name="Group 18">
            <a:extLst>
              <a:ext uri="{FF2B5EF4-FFF2-40B4-BE49-F238E27FC236}">
                <a16:creationId xmlns:a16="http://schemas.microsoft.com/office/drawing/2014/main" id="{D984007C-966B-44B4-A940-AAFA601F2341}"/>
              </a:ext>
            </a:extLst>
          </p:cNvPr>
          <p:cNvGrpSpPr/>
          <p:nvPr/>
        </p:nvGrpSpPr>
        <p:grpSpPr>
          <a:xfrm>
            <a:off x="3550789" y="2791327"/>
            <a:ext cx="7355382" cy="481764"/>
            <a:chOff x="3427959" y="3026187"/>
            <a:chExt cx="7355382" cy="481764"/>
          </a:xfrm>
        </p:grpSpPr>
        <p:sp>
          <p:nvSpPr>
            <p:cNvPr id="22" name="Rounded Rectangle 8">
              <a:extLst>
                <a:ext uri="{FF2B5EF4-FFF2-40B4-BE49-F238E27FC236}">
                  <a16:creationId xmlns:a16="http://schemas.microsoft.com/office/drawing/2014/main" id="{772C043D-C4FC-4B11-8681-02AC9F5D932F}"/>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a:extLst>
                <a:ext uri="{FF2B5EF4-FFF2-40B4-BE49-F238E27FC236}">
                  <a16:creationId xmlns:a16="http://schemas.microsoft.com/office/drawing/2014/main" id="{1F9E2DCB-3562-4E27-BC25-74B986935C19}"/>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a:extLst>
                <a:ext uri="{FF2B5EF4-FFF2-40B4-BE49-F238E27FC236}">
                  <a16:creationId xmlns:a16="http://schemas.microsoft.com/office/drawing/2014/main" id="{7CD0BEBC-6141-4635-A584-7B39AE2D40EF}"/>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p>
          </p:txBody>
        </p:sp>
        <p:sp>
          <p:nvSpPr>
            <p:cNvPr id="25" name="Rectangle 3">
              <a:extLst>
                <a:ext uri="{FF2B5EF4-FFF2-40B4-BE49-F238E27FC236}">
                  <a16:creationId xmlns:a16="http://schemas.microsoft.com/office/drawing/2014/main" id="{E49C92F1-B0B9-4BE7-9884-B4B5C10A99C7}"/>
                </a:ext>
              </a:extLst>
            </p:cNvPr>
            <p:cNvSpPr txBox="1">
              <a:spLocks noChangeArrowheads="1"/>
            </p:cNvSpPr>
            <p:nvPr/>
          </p:nvSpPr>
          <p:spPr bwMode="auto">
            <a:xfrm>
              <a:off x="4211366" y="3089852"/>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a:solidFill>
                    <a:schemeClr val="tx1"/>
                  </a:solidFill>
                  <a:effectLst/>
                </a:rPr>
                <a:t>（一）单管法</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a:extLst>
              <a:ext uri="{FF2B5EF4-FFF2-40B4-BE49-F238E27FC236}">
                <a16:creationId xmlns:a16="http://schemas.microsoft.com/office/drawing/2014/main" id="{0A8CF3B1-5E04-432C-B505-01A872D2B727}"/>
              </a:ext>
            </a:extLst>
          </p:cNvPr>
          <p:cNvGrpSpPr/>
          <p:nvPr/>
        </p:nvGrpSpPr>
        <p:grpSpPr>
          <a:xfrm>
            <a:off x="3550789" y="3445377"/>
            <a:ext cx="7355382" cy="481764"/>
            <a:chOff x="3427959" y="3026187"/>
            <a:chExt cx="7355382" cy="481764"/>
          </a:xfrm>
        </p:grpSpPr>
        <p:sp>
          <p:nvSpPr>
            <p:cNvPr id="27" name="Rounded Rectangle 20">
              <a:extLst>
                <a:ext uri="{FF2B5EF4-FFF2-40B4-BE49-F238E27FC236}">
                  <a16:creationId xmlns:a16="http://schemas.microsoft.com/office/drawing/2014/main" id="{A3631545-3ECB-445F-91D4-756C1B188ED8}"/>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a:extLst>
                <a:ext uri="{FF2B5EF4-FFF2-40B4-BE49-F238E27FC236}">
                  <a16:creationId xmlns:a16="http://schemas.microsoft.com/office/drawing/2014/main" id="{3D512D00-174B-4562-ADD0-4A386727C87D}"/>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a:extLst>
                <a:ext uri="{FF2B5EF4-FFF2-40B4-BE49-F238E27FC236}">
                  <a16:creationId xmlns:a16="http://schemas.microsoft.com/office/drawing/2014/main" id="{8278DC3B-181D-4A83-A7F2-30D9F9584C34}"/>
                </a:ext>
              </a:extLst>
            </p:cNvPr>
            <p:cNvSpPr txBox="1">
              <a:spLocks noChangeArrowheads="1"/>
            </p:cNvSpPr>
            <p:nvPr/>
          </p:nvSpPr>
          <p:spPr bwMode="auto">
            <a:xfrm>
              <a:off x="3427959" y="3034413"/>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p>
          </p:txBody>
        </p:sp>
        <p:sp>
          <p:nvSpPr>
            <p:cNvPr id="30" name="Rectangle 3">
              <a:extLst>
                <a:ext uri="{FF2B5EF4-FFF2-40B4-BE49-F238E27FC236}">
                  <a16:creationId xmlns:a16="http://schemas.microsoft.com/office/drawing/2014/main" id="{05AC903C-550F-47BF-BD06-702A25989BB1}"/>
                </a:ext>
              </a:extLst>
            </p:cNvPr>
            <p:cNvSpPr txBox="1">
              <a:spLocks noChangeArrowheads="1"/>
            </p:cNvSpPr>
            <p:nvPr/>
          </p:nvSpPr>
          <p:spPr bwMode="auto">
            <a:xfrm>
              <a:off x="4218534" y="3100183"/>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a:solidFill>
                    <a:schemeClr val="tx1"/>
                  </a:solidFill>
                  <a:effectLst/>
                </a:rPr>
                <a:t>（二）二重管法</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 name="Group 24">
            <a:extLst>
              <a:ext uri="{FF2B5EF4-FFF2-40B4-BE49-F238E27FC236}">
                <a16:creationId xmlns:a16="http://schemas.microsoft.com/office/drawing/2014/main" id="{82C898FE-0918-4A7E-B280-AAE2030DD6D9}"/>
              </a:ext>
            </a:extLst>
          </p:cNvPr>
          <p:cNvGrpSpPr/>
          <p:nvPr/>
        </p:nvGrpSpPr>
        <p:grpSpPr>
          <a:xfrm>
            <a:off x="3550789" y="4099427"/>
            <a:ext cx="7355382" cy="481764"/>
            <a:chOff x="3427959" y="3026187"/>
            <a:chExt cx="7355382" cy="481764"/>
          </a:xfrm>
        </p:grpSpPr>
        <p:sp>
          <p:nvSpPr>
            <p:cNvPr id="32" name="Rounded Rectangle 25">
              <a:extLst>
                <a:ext uri="{FF2B5EF4-FFF2-40B4-BE49-F238E27FC236}">
                  <a16:creationId xmlns:a16="http://schemas.microsoft.com/office/drawing/2014/main" id="{5F66C13C-D029-471A-BC6D-755A13ABA0D3}"/>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a:extLst>
                <a:ext uri="{FF2B5EF4-FFF2-40B4-BE49-F238E27FC236}">
                  <a16:creationId xmlns:a16="http://schemas.microsoft.com/office/drawing/2014/main" id="{699737DF-AC16-4E8D-A008-E0E913692585}"/>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a:extLst>
                <a:ext uri="{FF2B5EF4-FFF2-40B4-BE49-F238E27FC236}">
                  <a16:creationId xmlns:a16="http://schemas.microsoft.com/office/drawing/2014/main" id="{AD8213A7-5DC2-4BC7-B01D-F6CE613D24F9}"/>
                </a:ext>
              </a:extLst>
            </p:cNvPr>
            <p:cNvSpPr txBox="1">
              <a:spLocks noChangeArrowheads="1"/>
            </p:cNvSpPr>
            <p:nvPr/>
          </p:nvSpPr>
          <p:spPr bwMode="auto">
            <a:xfrm>
              <a:off x="3427959" y="3037391"/>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p>
          </p:txBody>
        </p:sp>
        <p:sp>
          <p:nvSpPr>
            <p:cNvPr id="36" name="Rectangle 3">
              <a:extLst>
                <a:ext uri="{FF2B5EF4-FFF2-40B4-BE49-F238E27FC236}">
                  <a16:creationId xmlns:a16="http://schemas.microsoft.com/office/drawing/2014/main" id="{52221A66-C594-4145-893A-CAAFBE627366}"/>
                </a:ext>
              </a:extLst>
            </p:cNvPr>
            <p:cNvSpPr txBox="1">
              <a:spLocks noChangeArrowheads="1"/>
            </p:cNvSpPr>
            <p:nvPr/>
          </p:nvSpPr>
          <p:spPr bwMode="auto">
            <a:xfrm>
              <a:off x="4218534" y="3086535"/>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a:solidFill>
                    <a:schemeClr val="tx1"/>
                  </a:solidFill>
                  <a:effectLst/>
                </a:rPr>
                <a:t>（三）三重管法</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a:extLst>
              <a:ext uri="{FF2B5EF4-FFF2-40B4-BE49-F238E27FC236}">
                <a16:creationId xmlns:a16="http://schemas.microsoft.com/office/drawing/2014/main" id="{B1FD4C76-940A-432C-A192-E88DFB0EBA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a:t>一、旋喷法的类型</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6036029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a:extLst>
              <a:ext uri="{FF2B5EF4-FFF2-40B4-BE49-F238E27FC236}">
                <a16:creationId xmlns:a16="http://schemas.microsoft.com/office/drawing/2014/main" id="{AC8987BE-C040-4838-87A9-645005DE2881}"/>
              </a:ext>
            </a:extLst>
          </p:cNvPr>
          <p:cNvGrpSpPr/>
          <p:nvPr/>
        </p:nvGrpSpPr>
        <p:grpSpPr>
          <a:xfrm>
            <a:off x="2844451" y="1671327"/>
            <a:ext cx="8306889" cy="4284178"/>
            <a:chOff x="2930611" y="1791548"/>
            <a:chExt cx="8306889" cy="4284178"/>
          </a:xfrm>
        </p:grpSpPr>
        <p:sp>
          <p:nvSpPr>
            <p:cNvPr id="10" name="Snip Single Corner Rectangle 5">
              <a:extLst>
                <a:ext uri="{FF2B5EF4-FFF2-40B4-BE49-F238E27FC236}">
                  <a16:creationId xmlns:a16="http://schemas.microsoft.com/office/drawing/2014/main" id="{D11CEEB2-1817-4026-89A3-E0447387D6B0}"/>
                </a:ext>
              </a:extLst>
            </p:cNvPr>
            <p:cNvSpPr/>
            <p:nvPr/>
          </p:nvSpPr>
          <p:spPr>
            <a:xfrm>
              <a:off x="2946656" y="1791548"/>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a:extLst>
                <a:ext uri="{FF2B5EF4-FFF2-40B4-BE49-F238E27FC236}">
                  <a16:creationId xmlns:a16="http://schemas.microsoft.com/office/drawing/2014/main" id="{894B9FC2-B354-483C-8B30-A28B4F74CC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322506" y="1863892"/>
              <a:ext cx="914994" cy="970547"/>
            </a:xfrm>
            <a:prstGeom prst="rect">
              <a:avLst/>
            </a:prstGeom>
          </p:spPr>
        </p:pic>
        <p:sp>
          <p:nvSpPr>
            <p:cNvPr id="12" name="Rectangle 38">
              <a:extLst>
                <a:ext uri="{FF2B5EF4-FFF2-40B4-BE49-F238E27FC236}">
                  <a16:creationId xmlns:a16="http://schemas.microsoft.com/office/drawing/2014/main" id="{514EB140-445C-41B5-BA28-4FAF27172FE5}"/>
                </a:ext>
              </a:extLst>
            </p:cNvPr>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grpSp>
        <p:nvGrpSpPr>
          <p:cNvPr id="3" name="Group 18">
            <a:extLst>
              <a:ext uri="{FF2B5EF4-FFF2-40B4-BE49-F238E27FC236}">
                <a16:creationId xmlns:a16="http://schemas.microsoft.com/office/drawing/2014/main" id="{D984007C-966B-44B4-A940-AAFA601F2341}"/>
              </a:ext>
            </a:extLst>
          </p:cNvPr>
          <p:cNvGrpSpPr/>
          <p:nvPr/>
        </p:nvGrpSpPr>
        <p:grpSpPr>
          <a:xfrm>
            <a:off x="3550789" y="2791327"/>
            <a:ext cx="7355382" cy="481764"/>
            <a:chOff x="3427959" y="3026187"/>
            <a:chExt cx="7355382" cy="481764"/>
          </a:xfrm>
        </p:grpSpPr>
        <p:sp>
          <p:nvSpPr>
            <p:cNvPr id="22" name="Rounded Rectangle 8">
              <a:extLst>
                <a:ext uri="{FF2B5EF4-FFF2-40B4-BE49-F238E27FC236}">
                  <a16:creationId xmlns:a16="http://schemas.microsoft.com/office/drawing/2014/main" id="{772C043D-C4FC-4B11-8681-02AC9F5D932F}"/>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a:extLst>
                <a:ext uri="{FF2B5EF4-FFF2-40B4-BE49-F238E27FC236}">
                  <a16:creationId xmlns:a16="http://schemas.microsoft.com/office/drawing/2014/main" id="{1F9E2DCB-3562-4E27-BC25-74B986935C19}"/>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a:extLst>
                <a:ext uri="{FF2B5EF4-FFF2-40B4-BE49-F238E27FC236}">
                  <a16:creationId xmlns:a16="http://schemas.microsoft.com/office/drawing/2014/main" id="{7CD0BEBC-6141-4635-A584-7B39AE2D40EF}"/>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p>
          </p:txBody>
        </p:sp>
        <p:sp>
          <p:nvSpPr>
            <p:cNvPr id="25" name="Rectangle 3">
              <a:extLst>
                <a:ext uri="{FF2B5EF4-FFF2-40B4-BE49-F238E27FC236}">
                  <a16:creationId xmlns:a16="http://schemas.microsoft.com/office/drawing/2014/main" id="{E49C92F1-B0B9-4BE7-9884-B4B5C10A99C7}"/>
                </a:ext>
              </a:extLst>
            </p:cNvPr>
            <p:cNvSpPr txBox="1">
              <a:spLocks noChangeArrowheads="1"/>
            </p:cNvSpPr>
            <p:nvPr/>
          </p:nvSpPr>
          <p:spPr bwMode="auto">
            <a:xfrm>
              <a:off x="4211366" y="3089852"/>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smtClean="0">
                  <a:solidFill>
                    <a:schemeClr val="tx1"/>
                  </a:solidFill>
                  <a:effectLst/>
                </a:rPr>
                <a:t>提高</a:t>
              </a:r>
              <a:r>
                <a:rPr lang="zh-CN" altLang="en-US" sz="2000" dirty="0">
                  <a:solidFill>
                    <a:schemeClr val="tx1"/>
                  </a:solidFill>
                  <a:effectLst/>
                </a:rPr>
                <a:t>地基的抗剪强度，</a:t>
              </a:r>
              <a:r>
                <a:rPr lang="zh-CN" altLang="en-US" sz="2000" dirty="0" smtClean="0">
                  <a:solidFill>
                    <a:schemeClr val="tx1"/>
                  </a:solidFill>
                  <a:effectLst/>
                </a:rPr>
                <a:t>改善土</a:t>
              </a:r>
              <a:r>
                <a:rPr lang="zh-CN" altLang="en-US" sz="2000" dirty="0">
                  <a:solidFill>
                    <a:schemeClr val="tx1"/>
                  </a:solidFill>
                  <a:effectLst/>
                </a:rPr>
                <a:t>的变形性质</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a:extLst>
              <a:ext uri="{FF2B5EF4-FFF2-40B4-BE49-F238E27FC236}">
                <a16:creationId xmlns:a16="http://schemas.microsoft.com/office/drawing/2014/main" id="{0A8CF3B1-5E04-432C-B505-01A872D2B727}"/>
              </a:ext>
            </a:extLst>
          </p:cNvPr>
          <p:cNvGrpSpPr/>
          <p:nvPr/>
        </p:nvGrpSpPr>
        <p:grpSpPr>
          <a:xfrm>
            <a:off x="3550789" y="3445377"/>
            <a:ext cx="7355382" cy="481764"/>
            <a:chOff x="3427959" y="3026187"/>
            <a:chExt cx="7355382" cy="481764"/>
          </a:xfrm>
        </p:grpSpPr>
        <p:sp>
          <p:nvSpPr>
            <p:cNvPr id="27" name="Rounded Rectangle 20">
              <a:extLst>
                <a:ext uri="{FF2B5EF4-FFF2-40B4-BE49-F238E27FC236}">
                  <a16:creationId xmlns:a16="http://schemas.microsoft.com/office/drawing/2014/main" id="{A3631545-3ECB-445F-91D4-756C1B188ED8}"/>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a:extLst>
                <a:ext uri="{FF2B5EF4-FFF2-40B4-BE49-F238E27FC236}">
                  <a16:creationId xmlns:a16="http://schemas.microsoft.com/office/drawing/2014/main" id="{3D512D00-174B-4562-ADD0-4A386727C87D}"/>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a:extLst>
                <a:ext uri="{FF2B5EF4-FFF2-40B4-BE49-F238E27FC236}">
                  <a16:creationId xmlns:a16="http://schemas.microsoft.com/office/drawing/2014/main" id="{8278DC3B-181D-4A83-A7F2-30D9F9584C34}"/>
                </a:ext>
              </a:extLst>
            </p:cNvPr>
            <p:cNvSpPr txBox="1">
              <a:spLocks noChangeArrowheads="1"/>
            </p:cNvSpPr>
            <p:nvPr/>
          </p:nvSpPr>
          <p:spPr bwMode="auto">
            <a:xfrm>
              <a:off x="3427959" y="3034413"/>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p>
          </p:txBody>
        </p:sp>
        <p:sp>
          <p:nvSpPr>
            <p:cNvPr id="30" name="Rectangle 3">
              <a:extLst>
                <a:ext uri="{FF2B5EF4-FFF2-40B4-BE49-F238E27FC236}">
                  <a16:creationId xmlns:a16="http://schemas.microsoft.com/office/drawing/2014/main" id="{05AC903C-550F-47BF-BD06-702A25989BB1}"/>
                </a:ext>
              </a:extLst>
            </p:cNvPr>
            <p:cNvSpPr txBox="1">
              <a:spLocks noChangeArrowheads="1"/>
            </p:cNvSpPr>
            <p:nvPr/>
          </p:nvSpPr>
          <p:spPr bwMode="auto">
            <a:xfrm>
              <a:off x="4218534" y="3100183"/>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a:solidFill>
                    <a:schemeClr val="tx1"/>
                  </a:solidFill>
                  <a:effectLst/>
                </a:rPr>
                <a:t>旋喷成各种</a:t>
              </a:r>
              <a:r>
                <a:rPr lang="zh-CN" altLang="en-US" sz="2000" dirty="0" smtClean="0">
                  <a:solidFill>
                    <a:schemeClr val="tx1"/>
                  </a:solidFill>
                  <a:effectLst/>
                </a:rPr>
                <a:t>形状的</a:t>
              </a:r>
              <a:r>
                <a:rPr lang="zh-CN" altLang="en-US" sz="2000" dirty="0">
                  <a:solidFill>
                    <a:schemeClr val="tx1"/>
                  </a:solidFill>
                  <a:effectLst/>
                </a:rPr>
                <a:t>桩体，并获得所需要的强度</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 name="Group 24">
            <a:extLst>
              <a:ext uri="{FF2B5EF4-FFF2-40B4-BE49-F238E27FC236}">
                <a16:creationId xmlns:a16="http://schemas.microsoft.com/office/drawing/2014/main" id="{82C898FE-0918-4A7E-B280-AAE2030DD6D9}"/>
              </a:ext>
            </a:extLst>
          </p:cNvPr>
          <p:cNvGrpSpPr/>
          <p:nvPr/>
        </p:nvGrpSpPr>
        <p:grpSpPr>
          <a:xfrm>
            <a:off x="3550789" y="4099427"/>
            <a:ext cx="7355382" cy="481764"/>
            <a:chOff x="3427959" y="3026187"/>
            <a:chExt cx="7355382" cy="481764"/>
          </a:xfrm>
        </p:grpSpPr>
        <p:sp>
          <p:nvSpPr>
            <p:cNvPr id="32" name="Rounded Rectangle 25">
              <a:extLst>
                <a:ext uri="{FF2B5EF4-FFF2-40B4-BE49-F238E27FC236}">
                  <a16:creationId xmlns:a16="http://schemas.microsoft.com/office/drawing/2014/main" id="{5F66C13C-D029-471A-BC6D-755A13ABA0D3}"/>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a:extLst>
                <a:ext uri="{FF2B5EF4-FFF2-40B4-BE49-F238E27FC236}">
                  <a16:creationId xmlns:a16="http://schemas.microsoft.com/office/drawing/2014/main" id="{699737DF-AC16-4E8D-A008-E0E913692585}"/>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a:extLst>
                <a:ext uri="{FF2B5EF4-FFF2-40B4-BE49-F238E27FC236}">
                  <a16:creationId xmlns:a16="http://schemas.microsoft.com/office/drawing/2014/main" id="{AD8213A7-5DC2-4BC7-B01D-F6CE613D24F9}"/>
                </a:ext>
              </a:extLst>
            </p:cNvPr>
            <p:cNvSpPr txBox="1">
              <a:spLocks noChangeArrowheads="1"/>
            </p:cNvSpPr>
            <p:nvPr/>
          </p:nvSpPr>
          <p:spPr bwMode="auto">
            <a:xfrm>
              <a:off x="3427959" y="3037391"/>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p>
          </p:txBody>
        </p:sp>
        <p:sp>
          <p:nvSpPr>
            <p:cNvPr id="36" name="Rectangle 3">
              <a:extLst>
                <a:ext uri="{FF2B5EF4-FFF2-40B4-BE49-F238E27FC236}">
                  <a16:creationId xmlns:a16="http://schemas.microsoft.com/office/drawing/2014/main" id="{52221A66-C594-4145-893A-CAAFBE627366}"/>
                </a:ext>
              </a:extLst>
            </p:cNvPr>
            <p:cNvSpPr txBox="1">
              <a:spLocks noChangeArrowheads="1"/>
            </p:cNvSpPr>
            <p:nvPr/>
          </p:nvSpPr>
          <p:spPr bwMode="auto">
            <a:xfrm>
              <a:off x="4218534" y="3086535"/>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a:solidFill>
                    <a:schemeClr val="tx1"/>
                  </a:solidFill>
                  <a:effectLst/>
                </a:rPr>
                <a:t>不扰动附近土体，施工噪声低，振动小</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a:extLst>
              <a:ext uri="{FF2B5EF4-FFF2-40B4-BE49-F238E27FC236}">
                <a16:creationId xmlns:a16="http://schemas.microsoft.com/office/drawing/2014/main" id="{B1FD4C76-940A-432C-A192-E88DFB0EBA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53194" y="267611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zh-CN" altLang="en-US" sz="3600" dirty="0"/>
                <a:t>二、显著特点</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3" name="Group 24">
            <a:extLst>
              <a:ext uri="{FF2B5EF4-FFF2-40B4-BE49-F238E27FC236}">
                <a16:creationId xmlns:a16="http://schemas.microsoft.com/office/drawing/2014/main" id="{82C898FE-0918-4A7E-B280-AAE2030DD6D9}"/>
              </a:ext>
            </a:extLst>
          </p:cNvPr>
          <p:cNvGrpSpPr/>
          <p:nvPr/>
        </p:nvGrpSpPr>
        <p:grpSpPr>
          <a:xfrm>
            <a:off x="3550789" y="4801513"/>
            <a:ext cx="7355382" cy="481764"/>
            <a:chOff x="3427959" y="3026187"/>
            <a:chExt cx="7355382" cy="481764"/>
          </a:xfrm>
        </p:grpSpPr>
        <p:sp>
          <p:nvSpPr>
            <p:cNvPr id="37" name="Rounded Rectangle 25">
              <a:extLst>
                <a:ext uri="{FF2B5EF4-FFF2-40B4-BE49-F238E27FC236}">
                  <a16:creationId xmlns:a16="http://schemas.microsoft.com/office/drawing/2014/main" id="{5F66C13C-D029-471A-BC6D-755A13ABA0D3}"/>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8" name="Freeform 26">
              <a:extLst>
                <a:ext uri="{FF2B5EF4-FFF2-40B4-BE49-F238E27FC236}">
                  <a16:creationId xmlns:a16="http://schemas.microsoft.com/office/drawing/2014/main" id="{699737DF-AC16-4E8D-A008-E0E913692585}"/>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9" name="Rectangle 3">
              <a:extLst>
                <a:ext uri="{FF2B5EF4-FFF2-40B4-BE49-F238E27FC236}">
                  <a16:creationId xmlns:a16="http://schemas.microsoft.com/office/drawing/2014/main" id="{AD8213A7-5DC2-4BC7-B01D-F6CE613D24F9}"/>
                </a:ext>
              </a:extLst>
            </p:cNvPr>
            <p:cNvSpPr txBox="1">
              <a:spLocks noChangeArrowheads="1"/>
            </p:cNvSpPr>
            <p:nvPr/>
          </p:nvSpPr>
          <p:spPr bwMode="auto">
            <a:xfrm>
              <a:off x="3427959" y="3037391"/>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smtClean="0">
                  <a:effectLst/>
                  <a:latin typeface="Century Gothic" panose="020B0502020202020204" pitchFamily="34" charset="0"/>
                  <a:ea typeface="微软雅黑" panose="020B0503020204020204" pitchFamily="34" charset="-122"/>
                  <a:cs typeface="+mn-ea"/>
                  <a:sym typeface="Century Gothic" panose="020B0502020202020204" pitchFamily="34" charset="0"/>
                </a:rPr>
                <a:t>04</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40" name="Rectangle 3">
              <a:extLst>
                <a:ext uri="{FF2B5EF4-FFF2-40B4-BE49-F238E27FC236}">
                  <a16:creationId xmlns:a16="http://schemas.microsoft.com/office/drawing/2014/main" id="{52221A66-C594-4145-893A-CAAFBE627366}"/>
                </a:ext>
              </a:extLst>
            </p:cNvPr>
            <p:cNvSpPr txBox="1">
              <a:spLocks noChangeArrowheads="1"/>
            </p:cNvSpPr>
            <p:nvPr/>
          </p:nvSpPr>
          <p:spPr bwMode="auto">
            <a:xfrm>
              <a:off x="4218534" y="3086535"/>
              <a:ext cx="6354216"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2000" dirty="0" smtClean="0">
                  <a:solidFill>
                    <a:schemeClr val="tx1"/>
                  </a:solidFill>
                  <a:effectLst/>
                </a:rPr>
                <a:t>设备</a:t>
              </a:r>
              <a:r>
                <a:rPr lang="zh-CN" altLang="en-US" sz="2000" dirty="0">
                  <a:solidFill>
                    <a:schemeClr val="tx1"/>
                  </a:solidFill>
                  <a:effectLst/>
                </a:rPr>
                <a:t>简单轻便，施工机械化程度高</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spTree>
    <p:extLst>
      <p:ext uri="{BB962C8B-B14F-4D97-AF65-F5344CB8AC3E}">
        <p14:creationId xmlns:p14="http://schemas.microsoft.com/office/powerpoint/2010/main" val="328545039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dissolv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061" y="1160059"/>
            <a:ext cx="7639426" cy="3877454"/>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1953490" y="1875276"/>
            <a:ext cx="6018415" cy="2635465"/>
          </a:xfrm>
          <a:prstGeom prst="rect">
            <a:avLst/>
          </a:prstGeom>
          <a:noFill/>
        </p:spPr>
        <p:txBody>
          <a:bodyPr wrap="square">
            <a:spAutoFit/>
          </a:bodyPr>
          <a:lstStyle/>
          <a:p>
            <a:pPr>
              <a:lnSpc>
                <a:spcPct val="150000"/>
              </a:lnSpc>
            </a:pPr>
            <a:r>
              <a:rPr lang="zh-CN" altLang="en-US" sz="1600" dirty="0" smtClean="0"/>
              <a:t>        高压</a:t>
            </a:r>
            <a:r>
              <a:rPr lang="zh-CN" altLang="en-US" sz="1600" dirty="0"/>
              <a:t>喷射注浆法适用于碎石土、砂土、黏性土、粉土、湿陷性黄土、淤泥、</a:t>
            </a:r>
            <a:r>
              <a:rPr lang="zh-CN" altLang="en-US" sz="1600" dirty="0" smtClean="0"/>
              <a:t>淤泥质</a:t>
            </a:r>
            <a:r>
              <a:rPr lang="zh-CN" altLang="en-US" sz="1600" dirty="0"/>
              <a:t>土、人工填土等地基的加固，可用于既有建筑和新建筑的地基处理、基坑底部</a:t>
            </a:r>
            <a:r>
              <a:rPr lang="zh-CN" altLang="en-US" sz="1600" dirty="0" smtClean="0"/>
              <a:t>加固防止</a:t>
            </a:r>
            <a:r>
              <a:rPr lang="zh-CN" altLang="en-US" sz="1600" dirty="0"/>
              <a:t>管涌与隆起、深基坑侧壁挡土或挡水、坝的加固等工程；但对于砾石粒径过大</a:t>
            </a:r>
            <a:r>
              <a:rPr lang="zh-CN" altLang="en-US" sz="1600" dirty="0" smtClean="0"/>
              <a:t>的土</a:t>
            </a:r>
            <a:r>
              <a:rPr lang="zh-CN" altLang="en-US" sz="1600" dirty="0"/>
              <a:t>、坚硬黏性土、含腐殖质过多或对水泥有严重腐蚀性的土以及地下水流过大、</a:t>
            </a:r>
            <a:r>
              <a:rPr lang="zh-CN" altLang="en-US" sz="1600" dirty="0" smtClean="0"/>
              <a:t>喷射浆液</a:t>
            </a:r>
            <a:r>
              <a:rPr lang="zh-CN" altLang="en-US" sz="1600" dirty="0"/>
              <a:t>无法在注浆管周围凝聚的地基土加固效果较差，不宜采用。</a:t>
            </a: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2656496" cy="584775"/>
            </a:xfrm>
            <a:prstGeom prst="rect">
              <a:avLst/>
            </a:prstGeom>
          </p:spPr>
          <p:txBody>
            <a:bodyPr wrap="none">
              <a:spAutoFit/>
            </a:bodyPr>
            <a:lstStyle/>
            <a:p>
              <a:pPr>
                <a:spcAft>
                  <a:spcPts val="0"/>
                </a:spcAft>
                <a:tabLst>
                  <a:tab pos="2222500" algn="l"/>
                  <a:tab pos="3667125" algn="l"/>
                </a:tabLst>
              </a:pPr>
              <a:r>
                <a:rPr lang="zh-CN" altLang="en-US" sz="3200" b="1" dirty="0"/>
                <a:t>三、适用范围</a:t>
              </a:r>
              <a:endParaRPr lang="zh-CN" altLang="zh-CN" sz="32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4754438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061" y="1160059"/>
            <a:ext cx="7639426" cy="3877454"/>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1936865" y="1536747"/>
            <a:ext cx="6018415" cy="3004797"/>
          </a:xfrm>
          <a:prstGeom prst="rect">
            <a:avLst/>
          </a:prstGeom>
          <a:noFill/>
        </p:spPr>
        <p:txBody>
          <a:bodyPr wrap="square">
            <a:spAutoFit/>
          </a:bodyPr>
          <a:lstStyle/>
          <a:p>
            <a:pPr>
              <a:lnSpc>
                <a:spcPct val="150000"/>
              </a:lnSpc>
            </a:pPr>
            <a:r>
              <a:rPr lang="zh-CN" altLang="en-US" sz="1600" dirty="0" smtClean="0"/>
              <a:t>        高压</a:t>
            </a:r>
            <a:r>
              <a:rPr lang="zh-CN" altLang="en-US" sz="1600" dirty="0"/>
              <a:t>喷射注浆法主要机具设备包括钻机、高压泵、浆液搅拌器等，辅助设备</a:t>
            </a:r>
            <a:r>
              <a:rPr lang="zh-CN" altLang="en-US" sz="1600" dirty="0" smtClean="0"/>
              <a:t>包括操纵</a:t>
            </a:r>
            <a:r>
              <a:rPr lang="zh-CN" altLang="en-US" sz="1600" dirty="0"/>
              <a:t>控制系统、高压管路系统、压力流量仪表、材料储存、运输系统以及各种管材</a:t>
            </a:r>
            <a:r>
              <a:rPr lang="zh-CN" altLang="en-US" sz="1600" dirty="0" smtClean="0"/>
              <a:t>、阀门</a:t>
            </a:r>
            <a:r>
              <a:rPr lang="zh-CN" altLang="en-US" sz="1600" dirty="0"/>
              <a:t>、接头安全设施等。</a:t>
            </a:r>
          </a:p>
          <a:p>
            <a:pPr>
              <a:lnSpc>
                <a:spcPct val="150000"/>
              </a:lnSpc>
            </a:pPr>
            <a:r>
              <a:rPr lang="zh-CN" altLang="en-US" sz="1600" dirty="0" smtClean="0"/>
              <a:t>        旋</a:t>
            </a:r>
            <a:r>
              <a:rPr lang="zh-CN" altLang="en-US" sz="1600" dirty="0"/>
              <a:t>喷使用的水泥应采用强度等级为</a:t>
            </a:r>
            <a:r>
              <a:rPr lang="en-US" altLang="zh-CN" sz="1600" dirty="0"/>
              <a:t>32.5MPa </a:t>
            </a:r>
            <a:r>
              <a:rPr lang="zh-CN" altLang="en-US" sz="1600" dirty="0"/>
              <a:t>的普通硅酸盐水泥，要求新鲜无结块</a:t>
            </a:r>
            <a:r>
              <a:rPr lang="zh-CN" altLang="en-US" sz="1600" dirty="0" smtClean="0"/>
              <a:t>。水灰比</a:t>
            </a:r>
            <a:r>
              <a:rPr lang="zh-CN" altLang="en-US" sz="1600" dirty="0"/>
              <a:t>一般控制在</a:t>
            </a:r>
            <a:r>
              <a:rPr lang="en-US" altLang="zh-CN" sz="1600" dirty="0"/>
              <a:t>1∶1 </a:t>
            </a:r>
            <a:r>
              <a:rPr lang="zh-CN" altLang="en-US" sz="1600" dirty="0"/>
              <a:t>～ </a:t>
            </a:r>
            <a:r>
              <a:rPr lang="en-US" altLang="zh-CN" sz="1600" dirty="0"/>
              <a:t>1.5∶1</a:t>
            </a:r>
            <a:r>
              <a:rPr lang="zh-CN" altLang="en-US" sz="1600" dirty="0"/>
              <a:t>，稠度过小，对强度有影响；稠度过大，浆液流动</a:t>
            </a:r>
            <a:r>
              <a:rPr lang="zh-CN" altLang="en-US" sz="1600" dirty="0" smtClean="0"/>
              <a:t>缓慢</a:t>
            </a:r>
            <a:r>
              <a:rPr lang="zh-CN" altLang="en-US" sz="1600" dirty="0"/>
              <a:t>，喷嘴易堵塞，影响施工进度。为防止浆液离析，通常加入水泥用量</a:t>
            </a:r>
            <a:r>
              <a:rPr lang="en-US" altLang="zh-CN" sz="1600" dirty="0"/>
              <a:t>3% </a:t>
            </a:r>
            <a:r>
              <a:rPr lang="zh-CN" altLang="en-US" sz="1600" dirty="0"/>
              <a:t>的陶土和</a:t>
            </a:r>
          </a:p>
          <a:p>
            <a:pPr>
              <a:lnSpc>
                <a:spcPct val="150000"/>
              </a:lnSpc>
            </a:pPr>
            <a:r>
              <a:rPr lang="en-US" altLang="zh-CN" sz="1600" dirty="0"/>
              <a:t>0.9‰</a:t>
            </a:r>
            <a:r>
              <a:rPr lang="zh-CN" altLang="en-US" sz="1600" dirty="0"/>
              <a:t>的碱。浆液宜在旋喷前</a:t>
            </a:r>
            <a:r>
              <a:rPr lang="en-US" altLang="zh-CN" sz="1600" dirty="0"/>
              <a:t>1h </a:t>
            </a:r>
            <a:r>
              <a:rPr lang="zh-CN" altLang="en-US" sz="1600" dirty="0"/>
              <a:t>以内配制。</a:t>
            </a: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3892412" cy="584775"/>
            </a:xfrm>
            <a:prstGeom prst="rect">
              <a:avLst/>
            </a:prstGeom>
          </p:spPr>
          <p:txBody>
            <a:bodyPr wrap="none">
              <a:spAutoFit/>
            </a:bodyPr>
            <a:lstStyle/>
            <a:p>
              <a:pPr>
                <a:spcAft>
                  <a:spcPts val="0"/>
                </a:spcAft>
                <a:tabLst>
                  <a:tab pos="2222500" algn="l"/>
                  <a:tab pos="3667125" algn="l"/>
                </a:tabLst>
              </a:pPr>
              <a:r>
                <a:rPr lang="zh-CN" altLang="en-US" sz="3200" b="1" dirty="0"/>
                <a:t>四、施工设备及材料</a:t>
              </a:r>
              <a:endParaRPr lang="zh-CN" altLang="zh-CN" sz="32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949781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339650" cy="646331"/>
            </a:xfrm>
            <a:prstGeom prst="rect">
              <a:avLst/>
            </a:prstGeom>
          </p:spPr>
          <p:txBody>
            <a:bodyPr wrap="none">
              <a:spAutoFit/>
            </a:bodyPr>
            <a:lstStyle/>
            <a:p>
              <a:pPr>
                <a:spcAft>
                  <a:spcPts val="0"/>
                </a:spcAft>
                <a:tabLst>
                  <a:tab pos="2222500" algn="l"/>
                  <a:tab pos="3667125" algn="l"/>
                </a:tabLst>
              </a:pPr>
              <a:r>
                <a:rPr lang="zh-CN" altLang="en-US" sz="3600" dirty="0"/>
                <a:t>五、施工过程及要点</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3874" y="1295152"/>
            <a:ext cx="8668960" cy="3543795"/>
          </a:xfrm>
          <a:prstGeom prst="rect">
            <a:avLst/>
          </a:prstGeom>
        </p:spPr>
      </p:pic>
      <p:sp>
        <p:nvSpPr>
          <p:cNvPr id="8" name="矩形 7"/>
          <p:cNvSpPr/>
          <p:nvPr/>
        </p:nvSpPr>
        <p:spPr>
          <a:xfrm>
            <a:off x="3753013" y="5092184"/>
            <a:ext cx="2723823" cy="369332"/>
          </a:xfrm>
          <a:prstGeom prst="rect">
            <a:avLst/>
          </a:prstGeom>
        </p:spPr>
        <p:txBody>
          <a:bodyPr wrap="none">
            <a:spAutoFit/>
          </a:bodyPr>
          <a:lstStyle/>
          <a:p>
            <a:r>
              <a:rPr lang="zh-CN" altLang="en-US" dirty="0">
                <a:solidFill>
                  <a:srgbClr val="0070C0"/>
                </a:solidFill>
              </a:rPr>
              <a:t>单管旋喷桩施工工艺流程</a:t>
            </a:r>
          </a:p>
        </p:txBody>
      </p:sp>
      <p:sp>
        <p:nvSpPr>
          <p:cNvPr id="9" name="矩形 8"/>
          <p:cNvSpPr/>
          <p:nvPr/>
        </p:nvSpPr>
        <p:spPr>
          <a:xfrm>
            <a:off x="2280062" y="5714753"/>
            <a:ext cx="5955476" cy="369332"/>
          </a:xfrm>
          <a:prstGeom prst="rect">
            <a:avLst/>
          </a:prstGeom>
        </p:spPr>
        <p:txBody>
          <a:bodyPr wrap="none">
            <a:spAutoFit/>
          </a:bodyPr>
          <a:lstStyle/>
          <a:p>
            <a:r>
              <a:rPr lang="en-US" altLang="zh-CN"/>
              <a:t>1—</a:t>
            </a:r>
            <a:r>
              <a:rPr lang="zh-CN" altLang="en-US" dirty="0"/>
              <a:t>旋喷管；</a:t>
            </a:r>
            <a:r>
              <a:rPr lang="en-US" altLang="zh-CN" dirty="0"/>
              <a:t>2—</a:t>
            </a:r>
            <a:r>
              <a:rPr lang="zh-CN" altLang="en-US" dirty="0"/>
              <a:t>钻孔机械；</a:t>
            </a:r>
            <a:r>
              <a:rPr lang="en-US" altLang="zh-CN" dirty="0"/>
              <a:t>3—</a:t>
            </a:r>
            <a:r>
              <a:rPr lang="zh-CN" altLang="en-US" dirty="0"/>
              <a:t>高压胶管；</a:t>
            </a:r>
            <a:r>
              <a:rPr lang="en-US" altLang="zh-CN" dirty="0"/>
              <a:t>4—</a:t>
            </a:r>
            <a:r>
              <a:rPr lang="zh-CN" altLang="en-US" dirty="0"/>
              <a:t>超高压脉冲泵</a:t>
            </a:r>
          </a:p>
        </p:txBody>
      </p:sp>
    </p:spTree>
    <p:extLst>
      <p:ext uri="{BB962C8B-B14F-4D97-AF65-F5344CB8AC3E}">
        <p14:creationId xmlns:p14="http://schemas.microsoft.com/office/powerpoint/2010/main" val="34521604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964273" cy="646331"/>
            </a:xfrm>
            <a:prstGeom prst="rect">
              <a:avLst/>
            </a:prstGeom>
          </p:spPr>
          <p:txBody>
            <a:bodyPr wrap="none">
              <a:spAutoFit/>
            </a:bodyPr>
            <a:lstStyle/>
            <a:p>
              <a:pPr>
                <a:spcAft>
                  <a:spcPts val="0"/>
                </a:spcAft>
                <a:tabLst>
                  <a:tab pos="2222500" algn="l"/>
                  <a:tab pos="3667125" algn="l"/>
                </a:tabLst>
              </a:pPr>
              <a:r>
                <a:rPr lang="zh-CN" altLang="en-US" sz="3600" b="1" dirty="0"/>
                <a:t>六、质量控制</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extLst>
              <p:ext uri="{D42A27DB-BD31-4B8C-83A1-F6EECF244321}">
                <p14:modId xmlns:p14="http://schemas.microsoft.com/office/powerpoint/2010/main" val="1948478545"/>
              </p:ext>
            </p:extLst>
          </p:nvPr>
        </p:nvGraphicFramePr>
        <p:xfrm>
          <a:off x="361950" y="1502041"/>
          <a:ext cx="10972801" cy="3796768"/>
        </p:xfrm>
        <a:graphic>
          <a:graphicData uri="http://schemas.openxmlformats.org/drawingml/2006/table">
            <a:tbl>
              <a:tblPr/>
              <a:tblGrid>
                <a:gridCol w="803918">
                  <a:extLst>
                    <a:ext uri="{9D8B030D-6E8A-4147-A177-3AD203B41FA5}">
                      <a16:colId xmlns:a16="http://schemas.microsoft.com/office/drawing/2014/main" val="112522663"/>
                    </a:ext>
                  </a:extLst>
                </a:gridCol>
                <a:gridCol w="1905082">
                  <a:extLst>
                    <a:ext uri="{9D8B030D-6E8A-4147-A177-3AD203B41FA5}">
                      <a16:colId xmlns:a16="http://schemas.microsoft.com/office/drawing/2014/main" val="1278397386"/>
                    </a:ext>
                  </a:extLst>
                </a:gridCol>
                <a:gridCol w="1905082">
                  <a:extLst>
                    <a:ext uri="{9D8B030D-6E8A-4147-A177-3AD203B41FA5}">
                      <a16:colId xmlns:a16="http://schemas.microsoft.com/office/drawing/2014/main" val="1856626711"/>
                    </a:ext>
                  </a:extLst>
                </a:gridCol>
                <a:gridCol w="2776556">
                  <a:extLst>
                    <a:ext uri="{9D8B030D-6E8A-4147-A177-3AD203B41FA5}">
                      <a16:colId xmlns:a16="http://schemas.microsoft.com/office/drawing/2014/main" val="3145362608"/>
                    </a:ext>
                  </a:extLst>
                </a:gridCol>
                <a:gridCol w="805607">
                  <a:extLst>
                    <a:ext uri="{9D8B030D-6E8A-4147-A177-3AD203B41FA5}">
                      <a16:colId xmlns:a16="http://schemas.microsoft.com/office/drawing/2014/main" val="721210707"/>
                    </a:ext>
                  </a:extLst>
                </a:gridCol>
                <a:gridCol w="2776556">
                  <a:extLst>
                    <a:ext uri="{9D8B030D-6E8A-4147-A177-3AD203B41FA5}">
                      <a16:colId xmlns:a16="http://schemas.microsoft.com/office/drawing/2014/main" val="711428394"/>
                    </a:ext>
                  </a:extLst>
                </a:gridCol>
              </a:tblGrid>
              <a:tr h="392447">
                <a:tc gridSpan="6">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高压喷射注浆 地基质量检验标准与检查方法</a:t>
                      </a:r>
                    </a:p>
                  </a:txBody>
                  <a:tcPr marL="7368" marR="7368" marT="7368"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867010708"/>
                  </a:ext>
                </a:extLst>
              </a:tr>
              <a:tr h="556499">
                <a:tc row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项目</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序号</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检查项目</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允许偏差允许值</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检查方法</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835207"/>
                  </a:ext>
                </a:extLst>
              </a:tr>
              <a:tr h="56730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单位</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数值</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909519282"/>
                  </a:ext>
                </a:extLst>
              </a:tr>
              <a:tr h="578602">
                <a:tc rowSpan="4">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主</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控</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项</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水泥及外掺剂</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符合出厂要求</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查产品合格证书或抽样送检</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7788887"/>
                  </a:ext>
                </a:extLst>
              </a:tr>
              <a:tr h="56730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水泥用量</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设计要求</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查看流量表及水泥浆水灰比</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5625796"/>
                  </a:ext>
                </a:extLst>
              </a:tr>
              <a:tr h="56730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3</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桩体强度或完整性检验</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设计要求</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按规定方法</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413936"/>
                  </a:ext>
                </a:extLst>
              </a:tr>
              <a:tr h="56730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4</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地基承载力</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设计要求</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按规定方法</a:t>
                      </a:r>
                    </a:p>
                  </a:txBody>
                  <a:tcPr marL="7368" marR="7368" marT="7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9940407"/>
                  </a:ext>
                </a:extLst>
              </a:tr>
            </a:tbl>
          </a:graphicData>
        </a:graphic>
      </p:graphicFrame>
    </p:spTree>
    <p:extLst>
      <p:ext uri="{BB962C8B-B14F-4D97-AF65-F5344CB8AC3E}">
        <p14:creationId xmlns:p14="http://schemas.microsoft.com/office/powerpoint/2010/main" val="118602311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923330"/>
          </a:xfrm>
          <a:prstGeom prst="rect">
            <a:avLst/>
          </a:prstGeom>
        </p:spPr>
        <p:txBody>
          <a:bodyPr wrap="square">
            <a:spAutoFit/>
          </a:bodyPr>
          <a:lstStyle/>
          <a:p>
            <a:r>
              <a:rPr lang="zh-CN" altLang="en-US" sz="5400" dirty="0">
                <a:solidFill>
                  <a:schemeClr val="bg1"/>
                </a:solidFill>
              </a:rPr>
              <a:t>换填垫层法</a:t>
            </a: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75303153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161704212"/>
              </p:ext>
            </p:extLst>
          </p:nvPr>
        </p:nvGraphicFramePr>
        <p:xfrm>
          <a:off x="523876" y="936729"/>
          <a:ext cx="10972798" cy="4294110"/>
        </p:xfrm>
        <a:graphic>
          <a:graphicData uri="http://schemas.openxmlformats.org/drawingml/2006/table">
            <a:tbl>
              <a:tblPr/>
              <a:tblGrid>
                <a:gridCol w="683283">
                  <a:extLst>
                    <a:ext uri="{9D8B030D-6E8A-4147-A177-3AD203B41FA5}">
                      <a16:colId xmlns:a16="http://schemas.microsoft.com/office/drawing/2014/main" val="2496795131"/>
                    </a:ext>
                  </a:extLst>
                </a:gridCol>
                <a:gridCol w="1610992">
                  <a:extLst>
                    <a:ext uri="{9D8B030D-6E8A-4147-A177-3AD203B41FA5}">
                      <a16:colId xmlns:a16="http://schemas.microsoft.com/office/drawing/2014/main" val="1145536875"/>
                    </a:ext>
                  </a:extLst>
                </a:gridCol>
                <a:gridCol w="1612380">
                  <a:extLst>
                    <a:ext uri="{9D8B030D-6E8A-4147-A177-3AD203B41FA5}">
                      <a16:colId xmlns:a16="http://schemas.microsoft.com/office/drawing/2014/main" val="229663080"/>
                    </a:ext>
                  </a:extLst>
                </a:gridCol>
                <a:gridCol w="2355381">
                  <a:extLst>
                    <a:ext uri="{9D8B030D-6E8A-4147-A177-3AD203B41FA5}">
                      <a16:colId xmlns:a16="http://schemas.microsoft.com/office/drawing/2014/main" val="3866705786"/>
                    </a:ext>
                  </a:extLst>
                </a:gridCol>
                <a:gridCol w="2355381">
                  <a:extLst>
                    <a:ext uri="{9D8B030D-6E8A-4147-A177-3AD203B41FA5}">
                      <a16:colId xmlns:a16="http://schemas.microsoft.com/office/drawing/2014/main" val="440688918"/>
                    </a:ext>
                  </a:extLst>
                </a:gridCol>
                <a:gridCol w="2355381">
                  <a:extLst>
                    <a:ext uri="{9D8B030D-6E8A-4147-A177-3AD203B41FA5}">
                      <a16:colId xmlns:a16="http://schemas.microsoft.com/office/drawing/2014/main" val="1909463038"/>
                    </a:ext>
                  </a:extLst>
                </a:gridCol>
              </a:tblGrid>
              <a:tr h="380194">
                <a:tc gridSpan="6">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续表</a:t>
                      </a:r>
                    </a:p>
                  </a:txBody>
                  <a:tcPr marL="7138" marR="7138" marT="7138"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862813742"/>
                  </a:ext>
                </a:extLst>
              </a:tr>
              <a:tr h="389235">
                <a:tc row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项目</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序号</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检查项目</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允许偏差允许值</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检查方法</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3549356"/>
                  </a:ext>
                </a:extLst>
              </a:tr>
              <a:tr h="38923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单位</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数值</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4206792032"/>
                  </a:ext>
                </a:extLst>
              </a:tr>
              <a:tr h="405413">
                <a:tc rowSpan="7">
                  <a:txBody>
                    <a:bodyPr/>
                    <a:lstStyle/>
                    <a:p>
                      <a:pPr algn="ctr" fontAlgn="ctr"/>
                      <a:r>
                        <a:rPr lang="zh-CN" altLang="en-US" sz="1600" b="0" i="0" u="none" strike="noStrike" dirty="0" smtClean="0">
                          <a:solidFill>
                            <a:srgbClr val="000000"/>
                          </a:solidFill>
                          <a:effectLst/>
                          <a:latin typeface="宋体" panose="02010600030101010101" pitchFamily="2" charset="-122"/>
                          <a:ea typeface="宋体" panose="02010600030101010101" pitchFamily="2" charset="-122"/>
                        </a:rPr>
                        <a:t>一般</a:t>
                      </a:r>
                      <a:r>
                        <a:rPr lang="zh-CN" altLang="en-US" sz="1600" b="0" i="0" u="none" strike="noStrike" dirty="0">
                          <a:solidFill>
                            <a:srgbClr val="000000"/>
                          </a:solidFill>
                          <a:effectLst/>
                          <a:latin typeface="宋体" panose="02010600030101010101" pitchFamily="2" charset="-122"/>
                          <a:ea typeface="宋体" panose="02010600030101010101" pitchFamily="2" charset="-122"/>
                        </a:rPr>
                        <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项</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目</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钻孔深度</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mm</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a:t>
                      </a:r>
                      <a:r>
                        <a:rPr lang="en-US" altLang="zh-CN" sz="1600" b="0" i="0" u="none" strike="noStrike">
                          <a:solidFill>
                            <a:srgbClr val="000000"/>
                          </a:solidFill>
                          <a:effectLst/>
                          <a:latin typeface="宋体" panose="02010600030101010101" pitchFamily="2" charset="-122"/>
                          <a:ea typeface="宋体" panose="02010600030101010101" pitchFamily="2" charset="-122"/>
                        </a:rPr>
                        <a:t>50</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用钢尺量</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2647083"/>
                  </a:ext>
                </a:extLst>
              </a:tr>
              <a:tr h="39827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钻孔垂直度</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a:t>
                      </a:r>
                      <a:r>
                        <a:rPr lang="en-US" altLang="zh-CN" sz="1600" b="0" i="0" u="none" strike="noStrike">
                          <a:solidFill>
                            <a:srgbClr val="000000"/>
                          </a:solidFill>
                          <a:effectLst/>
                          <a:latin typeface="宋体" panose="02010600030101010101" pitchFamily="2" charset="-122"/>
                          <a:ea typeface="宋体" panose="02010600030101010101" pitchFamily="2" charset="-122"/>
                        </a:rPr>
                        <a:t>1.5</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经纬仪测钻杆或实测</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2683263"/>
                  </a:ext>
                </a:extLst>
              </a:tr>
              <a:tr h="39827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3</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孔深</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mm .</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士</a:t>
                      </a:r>
                      <a:r>
                        <a:rPr lang="en-US" altLang="zh-CN" sz="1600" b="0" i="0" u="none" strike="noStrike" dirty="0">
                          <a:solidFill>
                            <a:srgbClr val="000000"/>
                          </a:solidFill>
                          <a:effectLst/>
                          <a:latin typeface="宋体" panose="02010600030101010101" pitchFamily="2" charset="-122"/>
                          <a:ea typeface="宋体" panose="02010600030101010101" pitchFamily="2" charset="-122"/>
                        </a:rPr>
                        <a:t>200</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用钢尺量</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2309700"/>
                  </a:ext>
                </a:extLst>
              </a:tr>
              <a:tr h="39827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4</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注浆压力</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按规定参数指标</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查看压力表</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7536508"/>
                  </a:ext>
                </a:extLst>
              </a:tr>
              <a:tr h="39827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5</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桩体</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mm</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&gt; 200</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用钢尺量</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7567342"/>
                  </a:ext>
                </a:extLst>
              </a:tr>
              <a:tr h="39827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6</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桩体直径</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mm</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a:t>
                      </a:r>
                      <a:r>
                        <a:rPr lang="en-US" altLang="zh-CN" sz="1600" b="0" i="0" u="none" strike="noStrike">
                          <a:solidFill>
                            <a:srgbClr val="000000"/>
                          </a:solidFill>
                          <a:effectLst/>
                          <a:latin typeface="宋体" panose="02010600030101010101" pitchFamily="2" charset="-122"/>
                          <a:ea typeface="宋体" panose="02010600030101010101" pitchFamily="2" charset="-122"/>
                        </a:rPr>
                        <a:t>50</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开挖后用钢尺量</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6149321"/>
                  </a:ext>
                </a:extLst>
              </a:tr>
              <a:tr h="705190">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7</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桩身中心允许偏差</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≤0.2D</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开挖后桩顶下</a:t>
                      </a:r>
                      <a:r>
                        <a:rPr lang="en-US" altLang="zh-CN" sz="1600" b="0" i="0" u="none" strike="noStrike" dirty="0">
                          <a:solidFill>
                            <a:srgbClr val="000000"/>
                          </a:solidFill>
                          <a:effectLst/>
                          <a:latin typeface="宋体" panose="02010600030101010101" pitchFamily="2" charset="-122"/>
                          <a:ea typeface="宋体" panose="02010600030101010101" pitchFamily="2" charset="-122"/>
                        </a:rPr>
                        <a:t>500m</a:t>
                      </a:r>
                      <a:r>
                        <a:rPr lang="zh-CN" altLang="en-US" sz="1600" b="0" i="0" u="none" strike="noStrike" dirty="0">
                          <a:solidFill>
                            <a:srgbClr val="000000"/>
                          </a:solidFill>
                          <a:effectLst/>
                          <a:latin typeface="宋体" panose="02010600030101010101" pitchFamily="2" charset="-122"/>
                          <a:ea typeface="宋体" panose="02010600030101010101" pitchFamily="2" charset="-122"/>
                        </a:rPr>
                        <a:t>处用钢尺量</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br>
                        <a:rPr lang="en-US" altLang="zh-CN" sz="1600" b="0" i="0" u="none" strike="noStrike" dirty="0">
                          <a:solidFill>
                            <a:srgbClr val="000000"/>
                          </a:solidFill>
                          <a:effectLst/>
                          <a:latin typeface="宋体" panose="02010600030101010101" pitchFamily="2" charset="-122"/>
                          <a:ea typeface="宋体" panose="02010600030101010101" pitchFamily="2" charset="-122"/>
                        </a:rPr>
                      </a:br>
                      <a:r>
                        <a:rPr lang="en-US" altLang="zh-CN" sz="1600" b="0" i="0" u="none" strike="noStrike" dirty="0">
                          <a:solidFill>
                            <a:srgbClr val="000000"/>
                          </a:solidFill>
                          <a:effectLst/>
                          <a:latin typeface="宋体" panose="02010600030101010101" pitchFamily="2" charset="-122"/>
                          <a:ea typeface="宋体" panose="02010600030101010101" pitchFamily="2" charset="-122"/>
                        </a:rPr>
                        <a:t>D</a:t>
                      </a:r>
                      <a:r>
                        <a:rPr lang="zh-CN" altLang="en-US" sz="1600" b="0" i="0" u="none" strike="noStrike" dirty="0">
                          <a:solidFill>
                            <a:srgbClr val="000000"/>
                          </a:solidFill>
                          <a:effectLst/>
                          <a:latin typeface="宋体" panose="02010600030101010101" pitchFamily="2" charset="-122"/>
                          <a:ea typeface="宋体" panose="02010600030101010101" pitchFamily="2" charset="-122"/>
                        </a:rPr>
                        <a:t>为柱径</a:t>
                      </a:r>
                    </a:p>
                  </a:txBody>
                  <a:tcPr marL="7138" marR="7138" marT="7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4042386"/>
                  </a:ext>
                </a:extLst>
              </a:tr>
            </a:tbl>
          </a:graphicData>
        </a:graphic>
      </p:graphicFrame>
    </p:spTree>
    <p:extLst>
      <p:ext uri="{BB962C8B-B14F-4D97-AF65-F5344CB8AC3E}">
        <p14:creationId xmlns:p14="http://schemas.microsoft.com/office/powerpoint/2010/main" val="40320206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83391" y="268677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2101755" y="3048329"/>
            <a:ext cx="7472132" cy="1107996"/>
          </a:xfrm>
          <a:prstGeom prst="rect">
            <a:avLst/>
          </a:prstGeom>
        </p:spPr>
        <p:txBody>
          <a:bodyPr wrap="square">
            <a:spAutoFit/>
          </a:bodyPr>
          <a:lstStyle/>
          <a:p>
            <a:r>
              <a:rPr lang="zh-CN" altLang="en-US" sz="6600" dirty="0" smtClean="0">
                <a:solidFill>
                  <a:schemeClr val="bg1"/>
                </a:solidFill>
              </a:rPr>
              <a:t>          任务</a:t>
            </a:r>
            <a:r>
              <a:rPr lang="zh-CN" altLang="en-US" sz="6600" dirty="0">
                <a:solidFill>
                  <a:schemeClr val="bg1"/>
                </a:solidFill>
              </a:rPr>
              <a:t>实施</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348795371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一、工程概况</a:t>
            </a:r>
            <a:endParaRPr lang="zh-CN" altLang="en-US" sz="2000" dirty="0">
              <a:solidFill>
                <a:srgbClr val="0070C0"/>
              </a:solidFill>
            </a:endParaRPr>
          </a:p>
        </p:txBody>
      </p:sp>
      <p:sp>
        <p:nvSpPr>
          <p:cNvPr id="8" name="矩形 7"/>
          <p:cNvSpPr/>
          <p:nvPr/>
        </p:nvSpPr>
        <p:spPr>
          <a:xfrm>
            <a:off x="939339" y="1562610"/>
            <a:ext cx="10742360" cy="2169825"/>
          </a:xfrm>
          <a:prstGeom prst="rect">
            <a:avLst/>
          </a:prstGeom>
        </p:spPr>
        <p:txBody>
          <a:bodyPr wrap="square">
            <a:spAutoFit/>
          </a:bodyPr>
          <a:lstStyle/>
          <a:p>
            <a:pPr>
              <a:lnSpc>
                <a:spcPct val="150000"/>
              </a:lnSpc>
            </a:pPr>
            <a:r>
              <a:rPr lang="zh-CN" altLang="en-US" dirty="0">
                <a:latin typeface="宋体" panose="02010600030101010101" pitchFamily="2" charset="-122"/>
              </a:rPr>
              <a:t>兰州市某三跨连续单层轻工业厂房，建于</a:t>
            </a:r>
            <a:r>
              <a:rPr lang="en-US" altLang="zh-CN" dirty="0">
                <a:latin typeface="宋体" panose="02010600030101010101" pitchFamily="2" charset="-122"/>
              </a:rPr>
              <a:t>20 </a:t>
            </a:r>
            <a:r>
              <a:rPr lang="zh-CN" altLang="en-US" dirty="0">
                <a:latin typeface="宋体" panose="02010600030101010101" pitchFamily="2" charset="-122"/>
              </a:rPr>
              <a:t>世纪</a:t>
            </a:r>
            <a:r>
              <a:rPr lang="en-US" altLang="zh-CN" dirty="0">
                <a:latin typeface="宋体" panose="02010600030101010101" pitchFamily="2" charset="-122"/>
              </a:rPr>
              <a:t>60 </a:t>
            </a:r>
            <a:r>
              <a:rPr lang="zh-CN" altLang="en-US" dirty="0">
                <a:latin typeface="宋体" panose="02010600030101010101" pitchFamily="2" charset="-122"/>
              </a:rPr>
              <a:t>年代初期，建筑面积</a:t>
            </a:r>
            <a:r>
              <a:rPr lang="en-US" altLang="zh-CN" dirty="0">
                <a:latin typeface="宋体" panose="02010600030101010101" pitchFamily="2" charset="-122"/>
              </a:rPr>
              <a:t>10 </a:t>
            </a:r>
            <a:r>
              <a:rPr lang="en-US" altLang="zh-CN" dirty="0" smtClean="0">
                <a:latin typeface="宋体" panose="02010600030101010101" pitchFamily="2" charset="-122"/>
              </a:rPr>
              <a:t>000</a:t>
            </a:r>
            <a:r>
              <a:rPr lang="zh-CN" altLang="en-US" dirty="0" smtClean="0">
                <a:latin typeface="宋体" panose="02010600030101010101" pitchFamily="2" charset="-122"/>
              </a:rPr>
              <a:t>余</a:t>
            </a:r>
            <a:r>
              <a:rPr lang="zh-CN" altLang="en-US" dirty="0">
                <a:latin typeface="宋体" panose="02010600030101010101" pitchFamily="2" charset="-122"/>
              </a:rPr>
              <a:t>平方米。</a:t>
            </a:r>
            <a:r>
              <a:rPr lang="en-US" altLang="zh-CN" dirty="0">
                <a:latin typeface="宋体" panose="02010600030101010101" pitchFamily="2" charset="-122"/>
              </a:rPr>
              <a:t>12m× 7.8m </a:t>
            </a:r>
            <a:r>
              <a:rPr lang="zh-CN" altLang="en-US" dirty="0">
                <a:latin typeface="宋体" panose="02010600030101010101" pitchFamily="2" charset="-122"/>
              </a:rPr>
              <a:t>柱网，钢筋混凝土薄壳屋面，</a:t>
            </a:r>
            <a:r>
              <a:rPr lang="en-US" altLang="zh-CN" dirty="0">
                <a:latin typeface="宋体" panose="02010600030101010101" pitchFamily="2" charset="-122"/>
              </a:rPr>
              <a:t>12m </a:t>
            </a:r>
            <a:r>
              <a:rPr lang="zh-CN" altLang="en-US" dirty="0">
                <a:latin typeface="宋体" panose="02010600030101010101" pitchFamily="2" charset="-122"/>
              </a:rPr>
              <a:t>跨腹梁。中列钢筋混凝土柱</a:t>
            </a:r>
            <a:r>
              <a:rPr lang="zh-CN" altLang="en-US" dirty="0" smtClean="0">
                <a:latin typeface="宋体" panose="02010600030101010101" pitchFamily="2" charset="-122"/>
              </a:rPr>
              <a:t>承重</a:t>
            </a:r>
            <a:r>
              <a:rPr lang="zh-CN" altLang="en-US" dirty="0">
                <a:latin typeface="宋体" panose="02010600030101010101" pitchFamily="2" charset="-122"/>
              </a:rPr>
              <a:t>，独立基础；边列混凝土墙承重，条形基础</a:t>
            </a:r>
            <a:r>
              <a:rPr lang="zh-CN" altLang="en-US" dirty="0" smtClean="0">
                <a:latin typeface="宋体" panose="02010600030101010101" pitchFamily="2" charset="-122"/>
              </a:rPr>
              <a:t>。该</a:t>
            </a:r>
            <a:r>
              <a:rPr lang="zh-CN" altLang="en-US" dirty="0">
                <a:latin typeface="宋体" panose="02010600030101010101" pitchFamily="2" charset="-122"/>
              </a:rPr>
              <a:t>厂区地处</a:t>
            </a:r>
            <a:r>
              <a:rPr lang="en-US" altLang="zh-CN" dirty="0">
                <a:latin typeface="宋体" panose="02010600030101010101" pitchFamily="2" charset="-122"/>
              </a:rPr>
              <a:t>Ⅱ</a:t>
            </a:r>
            <a:r>
              <a:rPr lang="zh-CN" altLang="en-US" dirty="0">
                <a:latin typeface="宋体" panose="02010600030101010101" pitchFamily="2" charset="-122"/>
              </a:rPr>
              <a:t>级自重湿陷性黄土地区，当时对湿陷性黄土未做彻底处理。车间</a:t>
            </a:r>
            <a:r>
              <a:rPr lang="zh-CN" altLang="en-US" dirty="0" smtClean="0">
                <a:latin typeface="宋体" panose="02010600030101010101" pitchFamily="2" charset="-122"/>
              </a:rPr>
              <a:t>内用水量</a:t>
            </a:r>
            <a:r>
              <a:rPr lang="zh-CN" altLang="en-US" dirty="0">
                <a:latin typeface="宋体" panose="02010600030101010101" pitchFamily="2" charset="-122"/>
              </a:rPr>
              <a:t>大，地下管沟因年久失修而渗漏，导致基础不均匀沉陷，最大沉陷量达</a:t>
            </a:r>
            <a:r>
              <a:rPr lang="en-US" altLang="zh-CN" dirty="0">
                <a:latin typeface="宋体" panose="02010600030101010101" pitchFamily="2" charset="-122"/>
              </a:rPr>
              <a:t>30cm </a:t>
            </a:r>
            <a:r>
              <a:rPr lang="zh-CN" altLang="en-US" dirty="0" smtClean="0">
                <a:latin typeface="宋体" panose="02010600030101010101" pitchFamily="2" charset="-122"/>
              </a:rPr>
              <a:t>以上</a:t>
            </a:r>
            <a:r>
              <a:rPr lang="zh-CN" altLang="en-US" dirty="0">
                <a:latin typeface="宋体" panose="02010600030101010101" pitchFamily="2" charset="-122"/>
              </a:rPr>
              <a:t>，边列承重墙开裂严重，最大裂缝宽度达</a:t>
            </a:r>
            <a:r>
              <a:rPr lang="en-US" altLang="zh-CN" dirty="0">
                <a:latin typeface="宋体" panose="02010600030101010101" pitchFamily="2" charset="-122"/>
              </a:rPr>
              <a:t>25mm</a:t>
            </a:r>
            <a:r>
              <a:rPr lang="zh-CN" altLang="en-US" dirty="0">
                <a:latin typeface="宋体" panose="02010600030101010101" pitchFamily="2" charset="-122"/>
              </a:rPr>
              <a:t>，长达</a:t>
            </a:r>
            <a:r>
              <a:rPr lang="en-US" altLang="zh-CN" dirty="0">
                <a:latin typeface="宋体" panose="02010600030101010101" pitchFamily="2" charset="-122"/>
              </a:rPr>
              <a:t>16m</a:t>
            </a:r>
            <a:r>
              <a:rPr lang="zh-CN" altLang="en-US" dirty="0">
                <a:latin typeface="宋体" panose="02010600030101010101" pitchFamily="2" charset="-122"/>
              </a:rPr>
              <a:t>，车间被迫停产。　</a:t>
            </a:r>
            <a:endParaRPr lang="zh-CN" altLang="en-US" sz="1600" dirty="0"/>
          </a:p>
        </p:txBody>
      </p:sp>
    </p:spTree>
    <p:extLst>
      <p:ext uri="{BB962C8B-B14F-4D97-AF65-F5344CB8AC3E}">
        <p14:creationId xmlns:p14="http://schemas.microsoft.com/office/powerpoint/2010/main" val="137705202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二、加固方案</a:t>
            </a:r>
            <a:endParaRPr lang="zh-CN" altLang="en-US" sz="2000" dirty="0">
              <a:solidFill>
                <a:srgbClr val="0070C0"/>
              </a:solidFill>
            </a:endParaRPr>
          </a:p>
        </p:txBody>
      </p:sp>
      <p:sp>
        <p:nvSpPr>
          <p:cNvPr id="8" name="矩形 7"/>
          <p:cNvSpPr/>
          <p:nvPr/>
        </p:nvSpPr>
        <p:spPr>
          <a:xfrm>
            <a:off x="871182" y="1732978"/>
            <a:ext cx="10742360" cy="1291379"/>
          </a:xfrm>
          <a:prstGeom prst="rect">
            <a:avLst/>
          </a:prstGeom>
        </p:spPr>
        <p:txBody>
          <a:bodyPr wrap="square">
            <a:spAutoFit/>
          </a:bodyPr>
          <a:lstStyle/>
          <a:p>
            <a:pPr>
              <a:lnSpc>
                <a:spcPct val="150000"/>
              </a:lnSpc>
            </a:pPr>
            <a:r>
              <a:rPr lang="zh-CN" altLang="en-US" dirty="0" smtClean="0">
                <a:latin typeface="宋体" panose="02010600030101010101" pitchFamily="2" charset="-122"/>
              </a:rPr>
              <a:t>    在</a:t>
            </a:r>
            <a:r>
              <a:rPr lang="zh-CN" altLang="en-US" dirty="0">
                <a:latin typeface="宋体" panose="02010600030101010101" pitchFamily="2" charset="-122"/>
              </a:rPr>
              <a:t>独立柱基上钻孔，采用单管高压喷射注浆法形成桩体进行基础托</a:t>
            </a:r>
            <a:r>
              <a:rPr lang="zh-CN" altLang="en-US" dirty="0" smtClean="0">
                <a:latin typeface="宋体" panose="02010600030101010101" pitchFamily="2" charset="-122"/>
              </a:rPr>
              <a:t>换。砖墙</a:t>
            </a:r>
            <a:r>
              <a:rPr lang="zh-CN" altLang="en-US" dirty="0">
                <a:latin typeface="宋体" panose="02010600030101010101" pitchFamily="2" charset="-122"/>
              </a:rPr>
              <a:t>承重改为柱承重，条形基础采用高压旋喷桩、混凝土承台托换的方案</a:t>
            </a:r>
            <a:r>
              <a:rPr lang="zh-CN" altLang="en-US" dirty="0" smtClean="0">
                <a:latin typeface="宋体" panose="02010600030101010101" pitchFamily="2" charset="-122"/>
              </a:rPr>
              <a:t>，设计</a:t>
            </a:r>
            <a:r>
              <a:rPr lang="zh-CN" altLang="en-US" dirty="0">
                <a:latin typeface="宋体" panose="02010600030101010101" pitchFamily="2" charset="-122"/>
              </a:rPr>
              <a:t>高压旋喷桩径</a:t>
            </a:r>
            <a:r>
              <a:rPr lang="en-US" altLang="zh-CN" dirty="0">
                <a:latin typeface="宋体" panose="02010600030101010101" pitchFamily="2" charset="-122"/>
              </a:rPr>
              <a:t>Φ600mm</a:t>
            </a:r>
            <a:r>
              <a:rPr lang="zh-CN" altLang="en-US" dirty="0">
                <a:latin typeface="宋体" panose="02010600030101010101" pitchFamily="2" charset="-122"/>
              </a:rPr>
              <a:t>，桩端位于卵石持力层上，桩端扩大头直径</a:t>
            </a:r>
            <a:r>
              <a:rPr lang="en-US" altLang="zh-CN" dirty="0">
                <a:latin typeface="宋体" panose="02010600030101010101" pitchFamily="2" charset="-122"/>
              </a:rPr>
              <a:t>Φ800mm</a:t>
            </a:r>
            <a:r>
              <a:rPr lang="zh-CN" altLang="en-US" dirty="0" smtClean="0">
                <a:latin typeface="宋体" panose="02010600030101010101" pitchFamily="2" charset="-122"/>
              </a:rPr>
              <a:t>，桩</a:t>
            </a:r>
            <a:r>
              <a:rPr lang="zh-CN" altLang="en-US" dirty="0">
                <a:latin typeface="宋体" panose="02010600030101010101" pitchFamily="2" charset="-122"/>
              </a:rPr>
              <a:t>长约</a:t>
            </a:r>
            <a:r>
              <a:rPr lang="en-US" altLang="zh-CN" dirty="0">
                <a:latin typeface="宋体" panose="02010600030101010101" pitchFamily="2" charset="-122"/>
              </a:rPr>
              <a:t>15m</a:t>
            </a:r>
            <a:r>
              <a:rPr lang="zh-CN" altLang="en-US" dirty="0">
                <a:latin typeface="宋体" panose="02010600030101010101" pitchFamily="2" charset="-122"/>
              </a:rPr>
              <a:t>。</a:t>
            </a:r>
            <a:endParaRPr lang="zh-CN" altLang="en-US" sz="1600" dirty="0"/>
          </a:p>
        </p:txBody>
      </p:sp>
      <p:pic>
        <p:nvPicPr>
          <p:cNvPr id="9" name="图片 8"/>
          <p:cNvPicPr>
            <a:picLocks noChangeAspect="1"/>
          </p:cNvPicPr>
          <p:nvPr/>
        </p:nvPicPr>
        <p:blipFill>
          <a:blip r:embed="rId3"/>
          <a:stretch>
            <a:fillRect/>
          </a:stretch>
        </p:blipFill>
        <p:spPr>
          <a:xfrm>
            <a:off x="1987347" y="3337906"/>
            <a:ext cx="7153275" cy="2476500"/>
          </a:xfrm>
          <a:prstGeom prst="rect">
            <a:avLst/>
          </a:prstGeom>
        </p:spPr>
      </p:pic>
      <p:sp>
        <p:nvSpPr>
          <p:cNvPr id="10" name="矩形 9"/>
          <p:cNvSpPr/>
          <p:nvPr/>
        </p:nvSpPr>
        <p:spPr>
          <a:xfrm>
            <a:off x="2440931" y="5814406"/>
            <a:ext cx="2031325" cy="369332"/>
          </a:xfrm>
          <a:prstGeom prst="rect">
            <a:avLst/>
          </a:prstGeom>
        </p:spPr>
        <p:txBody>
          <a:bodyPr wrap="none">
            <a:spAutoFit/>
          </a:bodyPr>
          <a:lstStyle/>
          <a:p>
            <a:r>
              <a:rPr lang="zh-CN" altLang="en-US" dirty="0"/>
              <a:t>加固方案示意图一</a:t>
            </a:r>
          </a:p>
        </p:txBody>
      </p:sp>
      <p:sp>
        <p:nvSpPr>
          <p:cNvPr id="11" name="矩形 10"/>
          <p:cNvSpPr/>
          <p:nvPr/>
        </p:nvSpPr>
        <p:spPr>
          <a:xfrm>
            <a:off x="6335559" y="5895221"/>
            <a:ext cx="2031325" cy="369332"/>
          </a:xfrm>
          <a:prstGeom prst="rect">
            <a:avLst/>
          </a:prstGeom>
        </p:spPr>
        <p:txBody>
          <a:bodyPr wrap="none">
            <a:spAutoFit/>
          </a:bodyPr>
          <a:lstStyle/>
          <a:p>
            <a:r>
              <a:rPr lang="zh-CN" altLang="en-US" dirty="0"/>
              <a:t>加固方案</a:t>
            </a:r>
            <a:r>
              <a:rPr lang="zh-CN" altLang="en-US" dirty="0" smtClean="0"/>
              <a:t>示意图</a:t>
            </a:r>
            <a:r>
              <a:rPr lang="zh-CN" altLang="en-US" dirty="0"/>
              <a:t>二</a:t>
            </a:r>
          </a:p>
        </p:txBody>
      </p:sp>
    </p:spTree>
    <p:extLst>
      <p:ext uri="{BB962C8B-B14F-4D97-AF65-F5344CB8AC3E}">
        <p14:creationId xmlns:p14="http://schemas.microsoft.com/office/powerpoint/2010/main" val="352355326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4519808"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三、施工参数及施工程序</a:t>
            </a:r>
            <a:endParaRPr lang="zh-CN" altLang="en-US" sz="2000" dirty="0">
              <a:solidFill>
                <a:srgbClr val="0070C0"/>
              </a:solidFill>
            </a:endParaRPr>
          </a:p>
        </p:txBody>
      </p:sp>
      <p:sp>
        <p:nvSpPr>
          <p:cNvPr id="8" name="矩形 7"/>
          <p:cNvSpPr/>
          <p:nvPr/>
        </p:nvSpPr>
        <p:spPr>
          <a:xfrm>
            <a:off x="922713" y="1666429"/>
            <a:ext cx="10742360" cy="4154984"/>
          </a:xfrm>
          <a:prstGeom prst="rect">
            <a:avLst/>
          </a:prstGeom>
        </p:spPr>
        <p:txBody>
          <a:bodyPr wrap="square">
            <a:spAutoFit/>
          </a:bodyPr>
          <a:lstStyle/>
          <a:p>
            <a:pPr>
              <a:lnSpc>
                <a:spcPct val="150000"/>
              </a:lnSpc>
            </a:pPr>
            <a:r>
              <a:rPr lang="zh-CN" altLang="en-US" sz="1600" dirty="0">
                <a:latin typeface="宋体" panose="02010600030101010101" pitchFamily="2" charset="-122"/>
              </a:rPr>
              <a:t>通过对试桩进行开挖检验外观及桩径及动测检验承载力，证明旋喷桩满足设计要求</a:t>
            </a:r>
            <a:r>
              <a:rPr lang="zh-CN" altLang="en-US" sz="1600" dirty="0" smtClean="0">
                <a:latin typeface="宋体" panose="02010600030101010101" pitchFamily="2" charset="-122"/>
              </a:rPr>
              <a:t>，从而</a:t>
            </a:r>
            <a:r>
              <a:rPr lang="zh-CN" altLang="en-US" sz="1600" dirty="0">
                <a:latin typeface="宋体" panose="02010600030101010101" pitchFamily="2" charset="-122"/>
              </a:rPr>
              <a:t>确认以下施工参数：送浆压力</a:t>
            </a:r>
            <a:r>
              <a:rPr lang="en-US" altLang="zh-CN" sz="1600" dirty="0">
                <a:latin typeface="宋体" panose="02010600030101010101" pitchFamily="2" charset="-122"/>
              </a:rPr>
              <a:t>23MPa</a:t>
            </a:r>
            <a:r>
              <a:rPr lang="zh-CN" altLang="en-US" sz="1600" dirty="0">
                <a:latin typeface="宋体" panose="02010600030101010101" pitchFamily="2" charset="-122"/>
              </a:rPr>
              <a:t>，送浆速度</a:t>
            </a:r>
            <a:r>
              <a:rPr lang="en-US" altLang="zh-CN" sz="1600" dirty="0">
                <a:latin typeface="宋体" panose="02010600030101010101" pitchFamily="2" charset="-122"/>
              </a:rPr>
              <a:t>62 </a:t>
            </a:r>
            <a:r>
              <a:rPr lang="zh-CN" altLang="en-US" sz="1600" dirty="0">
                <a:latin typeface="宋体" panose="02010600030101010101" pitchFamily="2" charset="-122"/>
              </a:rPr>
              <a:t>～ </a:t>
            </a:r>
            <a:r>
              <a:rPr lang="en-US" altLang="zh-CN" sz="1600" dirty="0">
                <a:latin typeface="宋体" panose="02010600030101010101" pitchFamily="2" charset="-122"/>
              </a:rPr>
              <a:t>65L/min</a:t>
            </a:r>
            <a:r>
              <a:rPr lang="zh-CN" altLang="en-US" sz="1600" dirty="0">
                <a:latin typeface="宋体" panose="02010600030101010101" pitchFamily="2" charset="-122"/>
              </a:rPr>
              <a:t>，旋转速度</a:t>
            </a:r>
            <a:r>
              <a:rPr lang="en-US" altLang="zh-CN" sz="1600" dirty="0">
                <a:latin typeface="宋体" panose="02010600030101010101" pitchFamily="2" charset="-122"/>
              </a:rPr>
              <a:t>20r/min</a:t>
            </a:r>
            <a:r>
              <a:rPr lang="zh-CN" altLang="en-US" sz="1600" dirty="0">
                <a:latin typeface="宋体" panose="02010600030101010101" pitchFamily="2" charset="-122"/>
              </a:rPr>
              <a:t>，</a:t>
            </a:r>
            <a:r>
              <a:rPr lang="zh-CN" altLang="en-US" sz="1600" dirty="0" smtClean="0">
                <a:latin typeface="宋体" panose="02010600030101010101" pitchFamily="2" charset="-122"/>
              </a:rPr>
              <a:t>提升速度</a:t>
            </a:r>
            <a:r>
              <a:rPr lang="en-US" altLang="zh-CN" sz="1600" dirty="0">
                <a:latin typeface="宋体" panose="02010600030101010101" pitchFamily="2" charset="-122"/>
              </a:rPr>
              <a:t>20cm/min</a:t>
            </a:r>
            <a:r>
              <a:rPr lang="zh-CN" altLang="en-US" sz="1600" dirty="0">
                <a:latin typeface="宋体" panose="02010600030101010101" pitchFamily="2" charset="-122"/>
              </a:rPr>
              <a:t>；配合比为水泥∶水∶氯化钠∶三乙醇胺</a:t>
            </a:r>
            <a:r>
              <a:rPr lang="en-US" altLang="zh-CN" sz="1600" dirty="0">
                <a:latin typeface="宋体" panose="02010600030101010101" pitchFamily="2" charset="-122"/>
              </a:rPr>
              <a:t>=1∶1∶0.005∶0.000 5</a:t>
            </a:r>
            <a:r>
              <a:rPr lang="zh-CN" altLang="en-US" sz="1600" dirty="0" smtClean="0">
                <a:latin typeface="宋体" panose="02010600030101010101" pitchFamily="2" charset="-122"/>
              </a:rPr>
              <a:t>。施工</a:t>
            </a:r>
            <a:r>
              <a:rPr lang="zh-CN" altLang="en-US" sz="1600" dirty="0">
                <a:latin typeface="宋体" panose="02010600030101010101" pitchFamily="2" charset="-122"/>
              </a:rPr>
              <a:t>开始前，根据旧房基础沉陷情况及竖向承重结构破坏程序，做好屋盖结构及</a:t>
            </a:r>
          </a:p>
          <a:p>
            <a:pPr>
              <a:lnSpc>
                <a:spcPct val="150000"/>
              </a:lnSpc>
            </a:pPr>
            <a:r>
              <a:rPr lang="zh-CN" altLang="en-US" sz="1600" dirty="0">
                <a:latin typeface="宋体" panose="02010600030101010101" pitchFamily="2" charset="-122"/>
              </a:rPr>
              <a:t>梁端的支撑，避开或处理地下电缆和上下水管沟，切断车间电源，搬迁设备。施工</a:t>
            </a:r>
            <a:r>
              <a:rPr lang="zh-CN" altLang="en-US" sz="1600" dirty="0" smtClean="0">
                <a:latin typeface="宋体" panose="02010600030101010101" pitchFamily="2" charset="-122"/>
              </a:rPr>
              <a:t>程序</a:t>
            </a:r>
            <a:r>
              <a:rPr lang="zh-CN" altLang="en-US" sz="1600" dirty="0">
                <a:latin typeface="宋体" panose="02010600030101010101" pitchFamily="2" charset="-122"/>
              </a:rPr>
              <a:t>如下：</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1</a:t>
            </a:r>
            <a:r>
              <a:rPr lang="zh-CN" altLang="en-US" sz="1600" dirty="0">
                <a:latin typeface="宋体" panose="02010600030101010101" pitchFamily="2" charset="-122"/>
              </a:rPr>
              <a:t>）将钻机安装在设计孔位上，并保持垂直。</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2</a:t>
            </a:r>
            <a:r>
              <a:rPr lang="zh-CN" altLang="en-US" sz="1600" dirty="0">
                <a:latin typeface="宋体" panose="02010600030101010101" pitchFamily="2" charset="-122"/>
              </a:rPr>
              <a:t>）一般黄土用</a:t>
            </a:r>
            <a:r>
              <a:rPr lang="en-US" altLang="zh-CN" sz="1600" dirty="0">
                <a:latin typeface="宋体" panose="02010600030101010101" pitchFamily="2" charset="-122"/>
              </a:rPr>
              <a:t>76 </a:t>
            </a:r>
            <a:r>
              <a:rPr lang="zh-CN" altLang="en-US" sz="1600" dirty="0">
                <a:latin typeface="宋体" panose="02010600030101010101" pitchFamily="2" charset="-122"/>
              </a:rPr>
              <a:t>型振动钻孔机成孔。遇坚硬的地层和混凝土基础时，可使用</a:t>
            </a:r>
            <a:r>
              <a:rPr lang="zh-CN" altLang="en-US" sz="1600" dirty="0" smtClean="0">
                <a:latin typeface="宋体" panose="02010600030101010101" pitchFamily="2" charset="-122"/>
              </a:rPr>
              <a:t>地质钻机</a:t>
            </a:r>
            <a:r>
              <a:rPr lang="zh-CN" altLang="en-US" sz="1600" dirty="0">
                <a:latin typeface="宋体" panose="02010600030101010101" pitchFamily="2" charset="-122"/>
              </a:rPr>
              <a:t>钻孔。</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3</a:t>
            </a:r>
            <a:r>
              <a:rPr lang="zh-CN" altLang="en-US" sz="1600" dirty="0">
                <a:latin typeface="宋体" panose="02010600030101010101" pitchFamily="2" charset="-122"/>
              </a:rPr>
              <a:t>）将装有喷嘴的喷管插入预定深度，振动机钻插管和钻孔两道工序可合二为一</a:t>
            </a:r>
            <a:r>
              <a:rPr lang="zh-CN" altLang="en-US" sz="1600" dirty="0" smtClean="0">
                <a:latin typeface="宋体" panose="02010600030101010101" pitchFamily="2" charset="-122"/>
              </a:rPr>
              <a:t>。地质钻机</a:t>
            </a:r>
            <a:r>
              <a:rPr lang="zh-CN" altLang="en-US" sz="1600" dirty="0">
                <a:latin typeface="宋体" panose="02010600030101010101" pitchFamily="2" charset="-122"/>
              </a:rPr>
              <a:t>钻完后须拔出岩芯管，换旋喷管再插入预定深度。为防止泥砂堵塞喷嘴，</a:t>
            </a:r>
            <a:r>
              <a:rPr lang="zh-CN" altLang="en-US" sz="1600" dirty="0" smtClean="0">
                <a:latin typeface="宋体" panose="02010600030101010101" pitchFamily="2" charset="-122"/>
              </a:rPr>
              <a:t>并防止</a:t>
            </a:r>
            <a:r>
              <a:rPr lang="zh-CN" altLang="en-US" sz="1600" dirty="0">
                <a:latin typeface="宋体" panose="02010600030101010101" pitchFamily="2" charset="-122"/>
              </a:rPr>
              <a:t>加剧黄土湿陷，插管时由注水改为注压缩空气（空气机排气压力为</a:t>
            </a:r>
            <a:r>
              <a:rPr lang="en-US" altLang="zh-CN" sz="1600" dirty="0">
                <a:latin typeface="宋体" panose="02010600030101010101" pitchFamily="2" charset="-122"/>
              </a:rPr>
              <a:t>0.8MPa</a:t>
            </a:r>
            <a:r>
              <a:rPr lang="zh-CN" altLang="en-US" sz="1600" dirty="0">
                <a:latin typeface="宋体" panose="02010600030101010101" pitchFamily="2" charset="-122"/>
              </a:rPr>
              <a:t>），边</a:t>
            </a:r>
            <a:r>
              <a:rPr lang="zh-CN" altLang="en-US" sz="1600" dirty="0" smtClean="0">
                <a:latin typeface="宋体" panose="02010600030101010101" pitchFamily="2" charset="-122"/>
              </a:rPr>
              <a:t>插管</a:t>
            </a:r>
            <a:r>
              <a:rPr lang="zh-CN" altLang="en-US" sz="1600" dirty="0">
                <a:latin typeface="宋体" panose="02010600030101010101" pitchFamily="2" charset="-122"/>
              </a:rPr>
              <a:t>边喷射。</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4</a:t>
            </a:r>
            <a:r>
              <a:rPr lang="zh-CN" altLang="en-US" sz="1600" dirty="0">
                <a:latin typeface="宋体" panose="02010600030101010101" pitchFamily="2" charset="-122"/>
              </a:rPr>
              <a:t>）旋喷管插入预定深度后，即按设计配合比搅拌浆液，并按试验确定的施工参</a:t>
            </a:r>
          </a:p>
          <a:p>
            <a:pPr>
              <a:lnSpc>
                <a:spcPct val="150000"/>
              </a:lnSpc>
            </a:pPr>
            <a:r>
              <a:rPr lang="zh-CN" altLang="en-US" sz="1600" dirty="0">
                <a:latin typeface="宋体" panose="02010600030101010101" pitchFamily="2" charset="-122"/>
              </a:rPr>
              <a:t>数，随旋转随提升旋喷管。</a:t>
            </a:r>
            <a:endParaRPr lang="zh-CN" altLang="en-US" sz="1600" dirty="0"/>
          </a:p>
        </p:txBody>
      </p:sp>
    </p:spTree>
    <p:extLst>
      <p:ext uri="{BB962C8B-B14F-4D97-AF65-F5344CB8AC3E}">
        <p14:creationId xmlns:p14="http://schemas.microsoft.com/office/powerpoint/2010/main" val="181464169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3156520"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四、质量检查及加固效果</a:t>
            </a:r>
            <a:endParaRPr lang="zh-CN" altLang="en-US" sz="2000" dirty="0">
              <a:solidFill>
                <a:srgbClr val="0070C0"/>
              </a:solidFill>
            </a:endParaRPr>
          </a:p>
        </p:txBody>
      </p:sp>
      <p:sp>
        <p:nvSpPr>
          <p:cNvPr id="8" name="矩形 7"/>
          <p:cNvSpPr/>
          <p:nvPr/>
        </p:nvSpPr>
        <p:spPr>
          <a:xfrm>
            <a:off x="922713" y="1666429"/>
            <a:ext cx="10742360" cy="1896801"/>
          </a:xfrm>
          <a:prstGeom prst="rect">
            <a:avLst/>
          </a:prstGeom>
        </p:spPr>
        <p:txBody>
          <a:bodyPr wrap="square">
            <a:spAutoFit/>
          </a:bodyPr>
          <a:lstStyle/>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1</a:t>
            </a:r>
            <a:r>
              <a:rPr lang="zh-CN" altLang="en-US" sz="1600" dirty="0">
                <a:latin typeface="宋体" panose="02010600030101010101" pitchFamily="2" charset="-122"/>
              </a:rPr>
              <a:t>）开挖检查：等浆液有一定强度后，即可开挖检查固结体垂直度、直径、扩大</a:t>
            </a:r>
            <a:r>
              <a:rPr lang="zh-CN" altLang="en-US" sz="1600" dirty="0" smtClean="0">
                <a:latin typeface="宋体" panose="02010600030101010101" pitchFamily="2" charset="-122"/>
              </a:rPr>
              <a:t>头形状</a:t>
            </a:r>
            <a:r>
              <a:rPr lang="zh-CN" altLang="en-US" sz="1600" dirty="0">
                <a:latin typeface="宋体" panose="02010600030101010101" pitchFamily="2" charset="-122"/>
              </a:rPr>
              <a:t>等。其允许倾斜不得大于</a:t>
            </a:r>
            <a:r>
              <a:rPr lang="en-US" altLang="zh-CN" sz="1600" dirty="0">
                <a:latin typeface="宋体" panose="02010600030101010101" pitchFamily="2" charset="-122"/>
              </a:rPr>
              <a:t>1.5%</a:t>
            </a:r>
            <a:r>
              <a:rPr lang="zh-CN" altLang="en-US" sz="1600" dirty="0">
                <a:latin typeface="宋体" panose="02010600030101010101" pitchFamily="2" charset="-122"/>
              </a:rPr>
              <a:t>，桩中心位移不大于</a:t>
            </a:r>
            <a:r>
              <a:rPr lang="en-US" altLang="zh-CN" sz="1600" dirty="0">
                <a:latin typeface="宋体" panose="02010600030101010101" pitchFamily="2" charset="-122"/>
              </a:rPr>
              <a:t>50mm</a:t>
            </a:r>
            <a:r>
              <a:rPr lang="zh-CN" altLang="en-US" sz="1600" dirty="0">
                <a:latin typeface="宋体" panose="02010600030101010101" pitchFamily="2" charset="-122"/>
              </a:rPr>
              <a:t>。</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2</a:t>
            </a:r>
            <a:r>
              <a:rPr lang="zh-CN" altLang="en-US" sz="1600" dirty="0">
                <a:latin typeface="宋体" panose="02010600030101010101" pitchFamily="2" charset="-122"/>
              </a:rPr>
              <a:t>）旋喷桩养护</a:t>
            </a:r>
            <a:r>
              <a:rPr lang="en-US" altLang="zh-CN" sz="1600" dirty="0">
                <a:latin typeface="宋体" panose="02010600030101010101" pitchFamily="2" charset="-122"/>
              </a:rPr>
              <a:t>28d </a:t>
            </a:r>
            <a:r>
              <a:rPr lang="zh-CN" altLang="en-US" sz="1600" dirty="0">
                <a:latin typeface="宋体" panose="02010600030101010101" pitchFamily="2" charset="-122"/>
              </a:rPr>
              <a:t>后，采用动测法检验桩身质量，确定单桩承载力并检查桩身</a:t>
            </a:r>
            <a:r>
              <a:rPr lang="zh-CN" altLang="en-US" sz="1600" dirty="0" smtClean="0">
                <a:latin typeface="宋体" panose="02010600030101010101" pitchFamily="2" charset="-122"/>
              </a:rPr>
              <a:t>断离</a:t>
            </a:r>
            <a:r>
              <a:rPr lang="zh-CN" altLang="en-US" sz="1600" dirty="0">
                <a:latin typeface="宋体" panose="02010600030101010101" pitchFamily="2" charset="-122"/>
              </a:rPr>
              <a:t>与否。</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3</a:t>
            </a:r>
            <a:r>
              <a:rPr lang="zh-CN" altLang="en-US" sz="1600" dirty="0">
                <a:latin typeface="宋体" panose="02010600030101010101" pitchFamily="2" charset="-122"/>
              </a:rPr>
              <a:t>）桩顶嵌入承台长度不小于</a:t>
            </a:r>
            <a:r>
              <a:rPr lang="en-US" altLang="zh-CN" sz="1600" dirty="0">
                <a:latin typeface="宋体" panose="02010600030101010101" pitchFamily="2" charset="-122"/>
              </a:rPr>
              <a:t>50mm</a:t>
            </a:r>
            <a:r>
              <a:rPr lang="zh-CN" altLang="en-US" sz="1600" dirty="0">
                <a:latin typeface="宋体" panose="02010600030101010101" pitchFamily="2" charset="-122"/>
              </a:rPr>
              <a:t>。</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4</a:t>
            </a:r>
            <a:r>
              <a:rPr lang="zh-CN" altLang="en-US" sz="1600" dirty="0">
                <a:latin typeface="宋体" panose="02010600030101010101" pitchFamily="2" charset="-122"/>
              </a:rPr>
              <a:t>）</a:t>
            </a:r>
            <a:r>
              <a:rPr lang="en-US" altLang="zh-CN" sz="1600" dirty="0">
                <a:latin typeface="宋体" panose="02010600030101010101" pitchFamily="2" charset="-122"/>
              </a:rPr>
              <a:t>1 </a:t>
            </a:r>
            <a:r>
              <a:rPr lang="zh-CN" altLang="en-US" sz="1600" dirty="0">
                <a:latin typeface="宋体" panose="02010600030101010101" pitchFamily="2" charset="-122"/>
              </a:rPr>
              <a:t>年保修期满后，经检测未发现质量问题。</a:t>
            </a:r>
            <a:endParaRPr lang="zh-CN" altLang="en-US" sz="1600" dirty="0"/>
          </a:p>
        </p:txBody>
      </p:sp>
    </p:spTree>
    <p:extLst>
      <p:ext uri="{BB962C8B-B14F-4D97-AF65-F5344CB8AC3E}">
        <p14:creationId xmlns:p14="http://schemas.microsoft.com/office/powerpoint/2010/main" val="212461785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3156520"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五、结论</a:t>
            </a:r>
            <a:endParaRPr lang="zh-CN" altLang="en-US" sz="2000" dirty="0">
              <a:solidFill>
                <a:srgbClr val="0070C0"/>
              </a:solidFill>
            </a:endParaRPr>
          </a:p>
        </p:txBody>
      </p:sp>
      <p:sp>
        <p:nvSpPr>
          <p:cNvPr id="8" name="矩形 7"/>
          <p:cNvSpPr/>
          <p:nvPr/>
        </p:nvSpPr>
        <p:spPr>
          <a:xfrm>
            <a:off x="922713" y="1666429"/>
            <a:ext cx="10742360" cy="1527469"/>
          </a:xfrm>
          <a:prstGeom prst="rect">
            <a:avLst/>
          </a:prstGeom>
        </p:spPr>
        <p:txBody>
          <a:bodyPr wrap="square">
            <a:spAutoFit/>
          </a:bodyPr>
          <a:lstStyle/>
          <a:p>
            <a:pPr>
              <a:lnSpc>
                <a:spcPct val="150000"/>
              </a:lnSpc>
            </a:pPr>
            <a:r>
              <a:rPr lang="zh-CN" altLang="en-US" sz="1600" dirty="0">
                <a:latin typeface="宋体" panose="02010600030101010101" pitchFamily="2" charset="-122"/>
              </a:rPr>
              <a:t>采用高压旋喷法基础托换，工艺简单，技术可行。可省去挖土、填方、运输的</a:t>
            </a:r>
            <a:r>
              <a:rPr lang="zh-CN" altLang="en-US" sz="1600" dirty="0" smtClean="0">
                <a:latin typeface="宋体" panose="02010600030101010101" pitchFamily="2" charset="-122"/>
              </a:rPr>
              <a:t>工作量</a:t>
            </a:r>
            <a:r>
              <a:rPr lang="zh-CN" altLang="en-US" sz="1600" dirty="0">
                <a:latin typeface="宋体" panose="02010600030101010101" pitchFamily="2" charset="-122"/>
              </a:rPr>
              <a:t>，缩短工期，成本比钻孔灌注桩低</a:t>
            </a:r>
            <a:r>
              <a:rPr lang="en-US" altLang="zh-CN" sz="1600" dirty="0">
                <a:latin typeface="宋体" panose="02010600030101010101" pitchFamily="2" charset="-122"/>
              </a:rPr>
              <a:t>1/3 </a:t>
            </a:r>
            <a:r>
              <a:rPr lang="zh-CN" altLang="en-US" sz="1600" dirty="0">
                <a:latin typeface="宋体" panose="02010600030101010101" pitchFamily="2" charset="-122"/>
              </a:rPr>
              <a:t>左右。若采用“拆除重建”的方案，仅拆</a:t>
            </a:r>
            <a:r>
              <a:rPr lang="zh-CN" altLang="en-US" sz="1600" dirty="0" smtClean="0">
                <a:latin typeface="宋体" panose="02010600030101010101" pitchFamily="2" charset="-122"/>
              </a:rPr>
              <a:t>房费</a:t>
            </a:r>
            <a:r>
              <a:rPr lang="zh-CN" altLang="en-US" sz="1600" dirty="0">
                <a:latin typeface="宋体" panose="02010600030101010101" pitchFamily="2" charset="-122"/>
              </a:rPr>
              <a:t>估计为</a:t>
            </a:r>
            <a:r>
              <a:rPr lang="en-US" altLang="zh-CN" sz="1600" dirty="0">
                <a:latin typeface="宋体" panose="02010600030101010101" pitchFamily="2" charset="-122"/>
              </a:rPr>
              <a:t>20 </a:t>
            </a:r>
            <a:r>
              <a:rPr lang="zh-CN" altLang="en-US" sz="1600" dirty="0">
                <a:latin typeface="宋体" panose="02010600030101010101" pitchFamily="2" charset="-122"/>
              </a:rPr>
              <a:t>～ </a:t>
            </a:r>
            <a:r>
              <a:rPr lang="en-US" altLang="zh-CN" sz="1600" dirty="0">
                <a:latin typeface="宋体" panose="02010600030101010101" pitchFamily="2" charset="-122"/>
              </a:rPr>
              <a:t>30 </a:t>
            </a:r>
            <a:r>
              <a:rPr lang="zh-CN" altLang="en-US" sz="1600" dirty="0">
                <a:latin typeface="宋体" panose="02010600030101010101" pitchFamily="2" charset="-122"/>
              </a:rPr>
              <a:t>万元，再加重新建设费，其投资将成倍增加</a:t>
            </a:r>
            <a:r>
              <a:rPr lang="zh-CN" altLang="en-US" sz="1600" dirty="0" smtClean="0">
                <a:latin typeface="宋体" panose="02010600030101010101" pitchFamily="2" charset="-122"/>
              </a:rPr>
              <a:t>。该</a:t>
            </a:r>
            <a:r>
              <a:rPr lang="zh-CN" altLang="en-US" sz="1600" dirty="0">
                <a:latin typeface="宋体" panose="02010600030101010101" pitchFamily="2" charset="-122"/>
              </a:rPr>
              <a:t>工程高压旋喷桩计划工期</a:t>
            </a:r>
            <a:r>
              <a:rPr lang="en-US" altLang="zh-CN" sz="1600" dirty="0">
                <a:latin typeface="宋体" panose="02010600030101010101" pitchFamily="2" charset="-122"/>
              </a:rPr>
              <a:t>50d</a:t>
            </a:r>
            <a:r>
              <a:rPr lang="zh-CN" altLang="en-US" sz="1600" dirty="0">
                <a:latin typeface="宋体" panose="02010600030101010101" pitchFamily="2" charset="-122"/>
              </a:rPr>
              <a:t>，基础托换与土建加固等</a:t>
            </a:r>
            <a:r>
              <a:rPr lang="zh-CN" altLang="en-US" sz="1600" dirty="0" smtClean="0">
                <a:latin typeface="宋体" panose="02010600030101010101" pitchFamily="2" charset="-122"/>
              </a:rPr>
              <a:t>全部计划</a:t>
            </a:r>
            <a:r>
              <a:rPr lang="zh-CN" altLang="en-US" sz="1600" dirty="0">
                <a:latin typeface="宋体" panose="02010600030101010101" pitchFamily="2" charset="-122"/>
              </a:rPr>
              <a:t>工期</a:t>
            </a:r>
            <a:r>
              <a:rPr lang="en-US" altLang="zh-CN" sz="1600" dirty="0">
                <a:latin typeface="宋体" panose="02010600030101010101" pitchFamily="2" charset="-122"/>
              </a:rPr>
              <a:t>120d</a:t>
            </a:r>
            <a:r>
              <a:rPr lang="zh-CN" altLang="en-US" sz="1600" dirty="0">
                <a:latin typeface="宋体" panose="02010600030101010101" pitchFamily="2" charset="-122"/>
              </a:rPr>
              <a:t>。实际高压旋喷桩</a:t>
            </a:r>
            <a:r>
              <a:rPr lang="en-US" altLang="zh-CN" sz="1600" dirty="0">
                <a:latin typeface="宋体" panose="02010600030101010101" pitchFamily="2" charset="-122"/>
              </a:rPr>
              <a:t>40d</a:t>
            </a:r>
            <a:r>
              <a:rPr lang="zh-CN" altLang="en-US" sz="1600" dirty="0">
                <a:latin typeface="宋体" panose="02010600030101010101" pitchFamily="2" charset="-122"/>
              </a:rPr>
              <a:t>，累计旋喷桩长约</a:t>
            </a:r>
            <a:r>
              <a:rPr lang="en-US" altLang="zh-CN" sz="1600" dirty="0">
                <a:latin typeface="宋体" panose="02010600030101010101" pitchFamily="2" charset="-122"/>
              </a:rPr>
              <a:t>2 000m</a:t>
            </a:r>
            <a:r>
              <a:rPr lang="zh-CN" altLang="en-US" sz="1600" dirty="0" smtClean="0">
                <a:latin typeface="宋体" panose="02010600030101010101" pitchFamily="2" charset="-122"/>
              </a:rPr>
              <a:t>，投资</a:t>
            </a:r>
            <a:r>
              <a:rPr lang="zh-CN" altLang="en-US" sz="1600" dirty="0">
                <a:latin typeface="宋体" panose="02010600030101010101" pitchFamily="2" charset="-122"/>
              </a:rPr>
              <a:t>约</a:t>
            </a:r>
            <a:r>
              <a:rPr lang="en-US" altLang="zh-CN" sz="1600" dirty="0">
                <a:latin typeface="宋体" panose="02010600030101010101" pitchFamily="2" charset="-122"/>
              </a:rPr>
              <a:t>20 </a:t>
            </a:r>
            <a:r>
              <a:rPr lang="zh-CN" altLang="en-US" sz="1600" dirty="0">
                <a:latin typeface="宋体" panose="02010600030101010101" pitchFamily="2" charset="-122"/>
              </a:rPr>
              <a:t>万元。全部土建加固</a:t>
            </a:r>
            <a:r>
              <a:rPr lang="en-US" altLang="zh-CN" sz="1600" dirty="0">
                <a:latin typeface="宋体" panose="02010600030101010101" pitchFamily="2" charset="-122"/>
              </a:rPr>
              <a:t>90d </a:t>
            </a:r>
            <a:r>
              <a:rPr lang="zh-CN" altLang="en-US" sz="1600" dirty="0">
                <a:latin typeface="宋体" panose="02010600030101010101" pitchFamily="2" charset="-122"/>
              </a:rPr>
              <a:t>完成，提前</a:t>
            </a:r>
            <a:r>
              <a:rPr lang="en-US" altLang="zh-CN" sz="1600" dirty="0">
                <a:latin typeface="宋体" panose="02010600030101010101" pitchFamily="2" charset="-122"/>
              </a:rPr>
              <a:t>30d </a:t>
            </a:r>
            <a:r>
              <a:rPr lang="zh-CN" altLang="en-US" sz="1600" dirty="0">
                <a:latin typeface="宋体" panose="02010600030101010101" pitchFamily="2" charset="-122"/>
              </a:rPr>
              <a:t>恢复生产。</a:t>
            </a:r>
            <a:endParaRPr lang="zh-CN" altLang="en-US" sz="1600" dirty="0"/>
          </a:p>
        </p:txBody>
      </p:sp>
    </p:spTree>
    <p:extLst>
      <p:ext uri="{BB962C8B-B14F-4D97-AF65-F5344CB8AC3E}">
        <p14:creationId xmlns:p14="http://schemas.microsoft.com/office/powerpoint/2010/main" val="26044640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5">
            <a:extLst>
              <a:ext uri="{FF2B5EF4-FFF2-40B4-BE49-F238E27FC236}">
                <a16:creationId xmlns:a16="http://schemas.microsoft.com/office/drawing/2014/main" id="{D5CAC623-B353-4101-9355-172F7A084B2B}"/>
              </a:ext>
            </a:extLst>
          </p:cNvPr>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a:extLst>
              <a:ext uri="{FF2B5EF4-FFF2-40B4-BE49-F238E27FC236}">
                <a16:creationId xmlns:a16="http://schemas.microsoft.com/office/drawing/2014/main" id="{290BC831-03AE-43C3-8E91-2FF0DC62D99E}"/>
              </a:ext>
            </a:extLst>
          </p:cNvPr>
          <p:cNvSpPr txBox="1"/>
          <p:nvPr/>
        </p:nvSpPr>
        <p:spPr>
          <a:xfrm>
            <a:off x="1856097" y="2562424"/>
            <a:ext cx="7902052" cy="1107996"/>
          </a:xfrm>
          <a:prstGeom prst="rect">
            <a:avLst/>
          </a:prstGeom>
          <a:noFill/>
        </p:spPr>
        <p:txBody>
          <a:bodyPr wrap="squar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谢       谢</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3787574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3890809" cy="646331"/>
            </a:xfrm>
            <a:prstGeom prst="rect">
              <a:avLst/>
            </a:prstGeom>
          </p:spPr>
          <p:txBody>
            <a:bodyPr wrap="none">
              <a:spAutoFit/>
            </a:bodyPr>
            <a:lstStyle/>
            <a:p>
              <a:pPr>
                <a:spcAft>
                  <a:spcPts val="0"/>
                </a:spcAft>
                <a:tabLst>
                  <a:tab pos="2222500" algn="l"/>
                  <a:tab pos="3667125" algn="l"/>
                </a:tabLst>
              </a:pPr>
              <a:r>
                <a:rPr lang="zh-CN" altLang="en-US" sz="3600" b="1" dirty="0"/>
                <a:t>一、灰土垫层地基</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16650" y="3230981"/>
            <a:ext cx="1569660" cy="369332"/>
          </a:xfrm>
          <a:prstGeom prst="rect">
            <a:avLst/>
          </a:prstGeom>
        </p:spPr>
        <p:txBody>
          <a:bodyPr wrap="none">
            <a:spAutoFit/>
          </a:bodyPr>
          <a:lstStyle/>
          <a:p>
            <a:r>
              <a:rPr lang="zh-CN" altLang="en-US" dirty="0" smtClean="0"/>
              <a:t>灰土</a:t>
            </a:r>
            <a:r>
              <a:rPr lang="zh-CN" altLang="en-US" dirty="0"/>
              <a:t>垫层地基</a:t>
            </a:r>
          </a:p>
        </p:txBody>
      </p:sp>
      <p:sp>
        <p:nvSpPr>
          <p:cNvPr id="8" name="左大括号 7"/>
          <p:cNvSpPr/>
          <p:nvPr/>
        </p:nvSpPr>
        <p:spPr>
          <a:xfrm>
            <a:off x="2086310" y="1611785"/>
            <a:ext cx="208003" cy="360772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2190311" y="1427119"/>
            <a:ext cx="1800493" cy="369332"/>
          </a:xfrm>
          <a:prstGeom prst="rect">
            <a:avLst/>
          </a:prstGeom>
        </p:spPr>
        <p:txBody>
          <a:bodyPr wrap="none">
            <a:spAutoFit/>
          </a:bodyPr>
          <a:lstStyle/>
          <a:p>
            <a:r>
              <a:rPr lang="zh-CN" altLang="en-US"/>
              <a:t>（一）材料要求</a:t>
            </a:r>
          </a:p>
        </p:txBody>
      </p:sp>
      <p:sp>
        <p:nvSpPr>
          <p:cNvPr id="10" name="矩形 9"/>
          <p:cNvSpPr/>
          <p:nvPr/>
        </p:nvSpPr>
        <p:spPr>
          <a:xfrm>
            <a:off x="2190311" y="3230981"/>
            <a:ext cx="1800493" cy="369332"/>
          </a:xfrm>
          <a:prstGeom prst="rect">
            <a:avLst/>
          </a:prstGeom>
        </p:spPr>
        <p:txBody>
          <a:bodyPr wrap="none">
            <a:spAutoFit/>
          </a:bodyPr>
          <a:lstStyle/>
          <a:p>
            <a:r>
              <a:rPr lang="zh-CN" altLang="en-US" dirty="0"/>
              <a:t>（二）施工要点</a:t>
            </a:r>
          </a:p>
        </p:txBody>
      </p:sp>
      <p:sp>
        <p:nvSpPr>
          <p:cNvPr id="13" name="矩形 12"/>
          <p:cNvSpPr/>
          <p:nvPr/>
        </p:nvSpPr>
        <p:spPr>
          <a:xfrm>
            <a:off x="2086310" y="5023859"/>
            <a:ext cx="1800493" cy="369332"/>
          </a:xfrm>
          <a:prstGeom prst="rect">
            <a:avLst/>
          </a:prstGeom>
        </p:spPr>
        <p:txBody>
          <a:bodyPr wrap="none">
            <a:spAutoFit/>
          </a:bodyPr>
          <a:lstStyle/>
          <a:p>
            <a:r>
              <a:rPr lang="zh-CN" altLang="en-US" dirty="0"/>
              <a:t>（三）质量控制</a:t>
            </a:r>
          </a:p>
        </p:txBody>
      </p:sp>
      <p:sp>
        <p:nvSpPr>
          <p:cNvPr id="14" name="矩形 13"/>
          <p:cNvSpPr/>
          <p:nvPr/>
        </p:nvSpPr>
        <p:spPr>
          <a:xfrm>
            <a:off x="4457914" y="1117134"/>
            <a:ext cx="3377848" cy="369332"/>
          </a:xfrm>
          <a:prstGeom prst="rect">
            <a:avLst/>
          </a:prstGeom>
        </p:spPr>
        <p:txBody>
          <a:bodyPr wrap="none">
            <a:spAutoFit/>
          </a:bodyPr>
          <a:lstStyle/>
          <a:p>
            <a:r>
              <a:rPr lang="zh-CN" altLang="en-US" dirty="0" smtClean="0"/>
              <a:t>黏性</a:t>
            </a:r>
            <a:r>
              <a:rPr lang="zh-CN" altLang="en-US" dirty="0"/>
              <a:t>土及塑性指数大于</a:t>
            </a:r>
            <a:r>
              <a:rPr lang="en-US" altLang="zh-CN" dirty="0"/>
              <a:t>4 </a:t>
            </a:r>
            <a:r>
              <a:rPr lang="zh-CN" altLang="en-US" dirty="0"/>
              <a:t>的粉土</a:t>
            </a:r>
          </a:p>
        </p:txBody>
      </p:sp>
      <p:sp>
        <p:nvSpPr>
          <p:cNvPr id="15" name="矩形 14"/>
          <p:cNvSpPr/>
          <p:nvPr/>
        </p:nvSpPr>
        <p:spPr>
          <a:xfrm>
            <a:off x="4457914" y="1427119"/>
            <a:ext cx="3161608" cy="369332"/>
          </a:xfrm>
          <a:prstGeom prst="rect">
            <a:avLst/>
          </a:prstGeom>
        </p:spPr>
        <p:txBody>
          <a:bodyPr wrap="square">
            <a:spAutoFit/>
          </a:bodyPr>
          <a:lstStyle/>
          <a:p>
            <a:r>
              <a:rPr lang="zh-CN" altLang="en-US" dirty="0"/>
              <a:t>土内</a:t>
            </a:r>
            <a:r>
              <a:rPr lang="zh-CN" altLang="en-US" dirty="0" smtClean="0"/>
              <a:t>有机质含量</a:t>
            </a:r>
            <a:r>
              <a:rPr lang="zh-CN" altLang="en-US" dirty="0"/>
              <a:t>不得超过</a:t>
            </a:r>
            <a:r>
              <a:rPr lang="en-US" altLang="zh-CN" dirty="0"/>
              <a:t>5%</a:t>
            </a:r>
            <a:endParaRPr lang="zh-CN" altLang="en-US" dirty="0"/>
          </a:p>
        </p:txBody>
      </p:sp>
      <p:sp>
        <p:nvSpPr>
          <p:cNvPr id="17" name="矩形 16"/>
          <p:cNvSpPr/>
          <p:nvPr/>
        </p:nvSpPr>
        <p:spPr>
          <a:xfrm>
            <a:off x="4457914" y="1766173"/>
            <a:ext cx="2210798" cy="369332"/>
          </a:xfrm>
          <a:prstGeom prst="rect">
            <a:avLst/>
          </a:prstGeom>
        </p:spPr>
        <p:txBody>
          <a:bodyPr wrap="none">
            <a:spAutoFit/>
          </a:bodyPr>
          <a:lstStyle/>
          <a:p>
            <a:r>
              <a:rPr lang="zh-CN" altLang="en-US" dirty="0"/>
              <a:t>粒径不得大于</a:t>
            </a:r>
            <a:r>
              <a:rPr lang="en-US" altLang="zh-CN" dirty="0"/>
              <a:t>15mm</a:t>
            </a:r>
            <a:endParaRPr lang="zh-CN" altLang="en-US" dirty="0"/>
          </a:p>
        </p:txBody>
      </p:sp>
      <p:sp>
        <p:nvSpPr>
          <p:cNvPr id="20" name="左大括号 19"/>
          <p:cNvSpPr/>
          <p:nvPr/>
        </p:nvSpPr>
        <p:spPr>
          <a:xfrm>
            <a:off x="4256116" y="1301800"/>
            <a:ext cx="116379" cy="64903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4372495" y="2475198"/>
            <a:ext cx="1242648" cy="369332"/>
          </a:xfrm>
          <a:prstGeom prst="rect">
            <a:avLst/>
          </a:prstGeom>
        </p:spPr>
        <p:txBody>
          <a:bodyPr wrap="none">
            <a:spAutoFit/>
          </a:bodyPr>
          <a:lstStyle/>
          <a:p>
            <a:r>
              <a:rPr lang="zh-CN" altLang="en-US" dirty="0"/>
              <a:t>（</a:t>
            </a:r>
            <a:r>
              <a:rPr lang="en-US" altLang="zh-CN" dirty="0"/>
              <a:t>1</a:t>
            </a:r>
            <a:r>
              <a:rPr lang="zh-CN" altLang="en-US" dirty="0" smtClean="0"/>
              <a:t>）验</a:t>
            </a:r>
            <a:r>
              <a:rPr lang="zh-CN" altLang="en-US" dirty="0"/>
              <a:t>槽</a:t>
            </a:r>
          </a:p>
        </p:txBody>
      </p:sp>
      <p:sp>
        <p:nvSpPr>
          <p:cNvPr id="22" name="矩形 21"/>
          <p:cNvSpPr/>
          <p:nvPr/>
        </p:nvSpPr>
        <p:spPr>
          <a:xfrm>
            <a:off x="4372495" y="2878535"/>
            <a:ext cx="2396810" cy="369332"/>
          </a:xfrm>
          <a:prstGeom prst="rect">
            <a:avLst/>
          </a:prstGeom>
        </p:spPr>
        <p:txBody>
          <a:bodyPr wrap="none">
            <a:spAutoFit/>
          </a:bodyPr>
          <a:lstStyle/>
          <a:p>
            <a:r>
              <a:rPr lang="zh-CN" altLang="en-US" dirty="0"/>
              <a:t>（</a:t>
            </a:r>
            <a:r>
              <a:rPr lang="en-US" altLang="zh-CN" dirty="0"/>
              <a:t>2</a:t>
            </a:r>
            <a:r>
              <a:rPr lang="zh-CN" altLang="en-US" dirty="0" smtClean="0"/>
              <a:t>）适当控制含水量</a:t>
            </a:r>
            <a:endParaRPr lang="zh-CN" altLang="en-US" dirty="0"/>
          </a:p>
        </p:txBody>
      </p:sp>
      <p:sp>
        <p:nvSpPr>
          <p:cNvPr id="23" name="矩形 22"/>
          <p:cNvSpPr/>
          <p:nvPr/>
        </p:nvSpPr>
        <p:spPr>
          <a:xfrm>
            <a:off x="4372495" y="3228311"/>
            <a:ext cx="2858475" cy="369332"/>
          </a:xfrm>
          <a:prstGeom prst="rect">
            <a:avLst/>
          </a:prstGeom>
        </p:spPr>
        <p:txBody>
          <a:bodyPr wrap="none">
            <a:spAutoFit/>
          </a:bodyPr>
          <a:lstStyle/>
          <a:p>
            <a:r>
              <a:rPr lang="zh-CN" altLang="en-US" dirty="0"/>
              <a:t>（</a:t>
            </a:r>
            <a:r>
              <a:rPr lang="en-US" altLang="zh-CN" dirty="0"/>
              <a:t>3</a:t>
            </a:r>
            <a:r>
              <a:rPr lang="zh-CN" altLang="en-US" dirty="0"/>
              <a:t>）铺灰应分段分层夯筑</a:t>
            </a:r>
          </a:p>
        </p:txBody>
      </p:sp>
      <p:sp>
        <p:nvSpPr>
          <p:cNvPr id="31" name="矩形 30"/>
          <p:cNvSpPr/>
          <p:nvPr/>
        </p:nvSpPr>
        <p:spPr>
          <a:xfrm>
            <a:off x="4314305" y="3567365"/>
            <a:ext cx="6096000" cy="369332"/>
          </a:xfrm>
          <a:prstGeom prst="rect">
            <a:avLst/>
          </a:prstGeom>
        </p:spPr>
        <p:txBody>
          <a:bodyPr>
            <a:spAutoFit/>
          </a:bodyPr>
          <a:lstStyle/>
          <a:p>
            <a:r>
              <a:rPr lang="zh-CN" altLang="en-US" dirty="0"/>
              <a:t>（</a:t>
            </a:r>
            <a:r>
              <a:rPr lang="en-US" altLang="zh-CN" dirty="0"/>
              <a:t>4</a:t>
            </a:r>
            <a:r>
              <a:rPr lang="zh-CN" altLang="en-US" dirty="0"/>
              <a:t>）灰土分段施工时</a:t>
            </a:r>
            <a:r>
              <a:rPr lang="zh-CN" altLang="en-US" dirty="0" smtClean="0"/>
              <a:t>，接缝</a:t>
            </a:r>
            <a:r>
              <a:rPr lang="zh-CN" altLang="en-US" dirty="0"/>
              <a:t>处的灰土应充分夯实</a:t>
            </a:r>
          </a:p>
        </p:txBody>
      </p:sp>
      <p:sp>
        <p:nvSpPr>
          <p:cNvPr id="34" name="矩形 33"/>
          <p:cNvSpPr/>
          <p:nvPr/>
        </p:nvSpPr>
        <p:spPr>
          <a:xfrm>
            <a:off x="4372495" y="3890731"/>
            <a:ext cx="6096000" cy="369332"/>
          </a:xfrm>
          <a:prstGeom prst="rect">
            <a:avLst/>
          </a:prstGeom>
        </p:spPr>
        <p:txBody>
          <a:bodyPr>
            <a:spAutoFit/>
          </a:bodyPr>
          <a:lstStyle/>
          <a:p>
            <a:r>
              <a:rPr lang="zh-CN" altLang="en-US" dirty="0"/>
              <a:t>（</a:t>
            </a:r>
            <a:r>
              <a:rPr lang="en-US" altLang="zh-CN" dirty="0"/>
              <a:t>5</a:t>
            </a:r>
            <a:r>
              <a:rPr lang="zh-CN" altLang="en-US" dirty="0" smtClean="0"/>
              <a:t>）采取</a:t>
            </a:r>
            <a:r>
              <a:rPr lang="zh-CN" altLang="en-US" dirty="0"/>
              <a:t>排水措施</a:t>
            </a:r>
          </a:p>
        </p:txBody>
      </p:sp>
      <p:sp>
        <p:nvSpPr>
          <p:cNvPr id="35" name="矩形 34"/>
          <p:cNvSpPr/>
          <p:nvPr/>
        </p:nvSpPr>
        <p:spPr>
          <a:xfrm>
            <a:off x="4372495" y="4154364"/>
            <a:ext cx="6096000" cy="369332"/>
          </a:xfrm>
          <a:prstGeom prst="rect">
            <a:avLst/>
          </a:prstGeom>
        </p:spPr>
        <p:txBody>
          <a:bodyPr>
            <a:spAutoFit/>
          </a:bodyPr>
          <a:lstStyle/>
          <a:p>
            <a:r>
              <a:rPr lang="zh-CN" altLang="en-US" dirty="0"/>
              <a:t>（</a:t>
            </a:r>
            <a:r>
              <a:rPr lang="en-US" altLang="zh-CN" dirty="0"/>
              <a:t>6</a:t>
            </a:r>
            <a:r>
              <a:rPr lang="zh-CN" altLang="en-US" dirty="0"/>
              <a:t>）冬季施工时</a:t>
            </a:r>
            <a:r>
              <a:rPr lang="zh-CN" altLang="en-US" dirty="0" smtClean="0"/>
              <a:t>，采取防冻</a:t>
            </a:r>
            <a:r>
              <a:rPr lang="zh-CN" altLang="en-US" dirty="0"/>
              <a:t>措施</a:t>
            </a:r>
          </a:p>
        </p:txBody>
      </p:sp>
      <p:sp>
        <p:nvSpPr>
          <p:cNvPr id="36" name="左大括号 35"/>
          <p:cNvSpPr/>
          <p:nvPr/>
        </p:nvSpPr>
        <p:spPr>
          <a:xfrm>
            <a:off x="4372495" y="2659864"/>
            <a:ext cx="182880" cy="167916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4256116" y="4569939"/>
            <a:ext cx="2858475" cy="369332"/>
          </a:xfrm>
          <a:prstGeom prst="rect">
            <a:avLst/>
          </a:prstGeom>
        </p:spPr>
        <p:txBody>
          <a:bodyPr wrap="none">
            <a:spAutoFit/>
          </a:bodyPr>
          <a:lstStyle/>
          <a:p>
            <a:r>
              <a:rPr lang="zh-CN" altLang="en-US" dirty="0"/>
              <a:t>（</a:t>
            </a:r>
            <a:r>
              <a:rPr lang="en-US" altLang="zh-CN" dirty="0"/>
              <a:t>1</a:t>
            </a:r>
            <a:r>
              <a:rPr lang="zh-CN" altLang="en-US" dirty="0"/>
              <a:t>）施工前应检查原材料</a:t>
            </a:r>
          </a:p>
        </p:txBody>
      </p:sp>
      <p:sp>
        <p:nvSpPr>
          <p:cNvPr id="38" name="矩形 37"/>
          <p:cNvSpPr/>
          <p:nvPr/>
        </p:nvSpPr>
        <p:spPr>
          <a:xfrm>
            <a:off x="4256116" y="4919151"/>
            <a:ext cx="4012637" cy="369332"/>
          </a:xfrm>
          <a:prstGeom prst="rect">
            <a:avLst/>
          </a:prstGeom>
        </p:spPr>
        <p:txBody>
          <a:bodyPr wrap="none">
            <a:spAutoFit/>
          </a:bodyPr>
          <a:lstStyle/>
          <a:p>
            <a:r>
              <a:rPr lang="zh-CN" altLang="en-US" dirty="0"/>
              <a:t>（</a:t>
            </a:r>
            <a:r>
              <a:rPr lang="en-US" altLang="zh-CN" dirty="0"/>
              <a:t>2</a:t>
            </a:r>
            <a:r>
              <a:rPr lang="zh-CN" altLang="en-US" dirty="0"/>
              <a:t>）施工过程中应检查分层铺设厚度</a:t>
            </a:r>
          </a:p>
        </p:txBody>
      </p:sp>
      <p:sp>
        <p:nvSpPr>
          <p:cNvPr id="39" name="矩形 38"/>
          <p:cNvSpPr/>
          <p:nvPr/>
        </p:nvSpPr>
        <p:spPr>
          <a:xfrm>
            <a:off x="4256116" y="5278964"/>
            <a:ext cx="4935967" cy="369332"/>
          </a:xfrm>
          <a:prstGeom prst="rect">
            <a:avLst/>
          </a:prstGeom>
        </p:spPr>
        <p:txBody>
          <a:bodyPr wrap="none">
            <a:spAutoFit/>
          </a:bodyPr>
          <a:lstStyle/>
          <a:p>
            <a:r>
              <a:rPr lang="zh-CN" altLang="en-US" dirty="0"/>
              <a:t>（</a:t>
            </a:r>
            <a:r>
              <a:rPr lang="en-US" altLang="zh-CN" dirty="0"/>
              <a:t>3</a:t>
            </a:r>
            <a:r>
              <a:rPr lang="zh-CN" altLang="en-US" dirty="0"/>
              <a:t>）每层施工结束后检查灰土地基的压实系数</a:t>
            </a:r>
          </a:p>
        </p:txBody>
      </p:sp>
      <p:sp>
        <p:nvSpPr>
          <p:cNvPr id="40" name="矩形 39"/>
          <p:cNvSpPr/>
          <p:nvPr/>
        </p:nvSpPr>
        <p:spPr>
          <a:xfrm>
            <a:off x="4272741" y="5645887"/>
            <a:ext cx="4705134" cy="369332"/>
          </a:xfrm>
          <a:prstGeom prst="rect">
            <a:avLst/>
          </a:prstGeom>
        </p:spPr>
        <p:txBody>
          <a:bodyPr wrap="none">
            <a:spAutoFit/>
          </a:bodyPr>
          <a:lstStyle/>
          <a:p>
            <a:r>
              <a:rPr lang="zh-CN" altLang="en-US" dirty="0"/>
              <a:t>（</a:t>
            </a:r>
            <a:r>
              <a:rPr lang="en-US" altLang="zh-CN" dirty="0"/>
              <a:t>4</a:t>
            </a:r>
            <a:r>
              <a:rPr lang="zh-CN" altLang="en-US" dirty="0"/>
              <a:t>）灰土垫层地基质量检验标准与检验方法</a:t>
            </a:r>
          </a:p>
        </p:txBody>
      </p:sp>
      <p:sp>
        <p:nvSpPr>
          <p:cNvPr id="41" name="左大括号 40"/>
          <p:cNvSpPr/>
          <p:nvPr/>
        </p:nvSpPr>
        <p:spPr>
          <a:xfrm>
            <a:off x="4314305" y="4741363"/>
            <a:ext cx="103909" cy="115061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5643482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3890809" cy="646331"/>
            </a:xfrm>
            <a:prstGeom prst="rect">
              <a:avLst/>
            </a:prstGeom>
          </p:spPr>
          <p:txBody>
            <a:bodyPr wrap="none">
              <a:spAutoFit/>
            </a:bodyPr>
            <a:lstStyle/>
            <a:p>
              <a:pPr>
                <a:spcAft>
                  <a:spcPts val="0"/>
                </a:spcAft>
                <a:tabLst>
                  <a:tab pos="2222500" algn="l"/>
                  <a:tab pos="3667125" algn="l"/>
                </a:tabLst>
              </a:pPr>
              <a:r>
                <a:rPr lang="zh-CN" altLang="en-US" sz="3600" b="1" dirty="0"/>
                <a:t>一、灰土垫层地基</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extLst>
              <p:ext uri="{D42A27DB-BD31-4B8C-83A1-F6EECF244321}">
                <p14:modId xmlns:p14="http://schemas.microsoft.com/office/powerpoint/2010/main" val="1809770303"/>
              </p:ext>
            </p:extLst>
          </p:nvPr>
        </p:nvGraphicFramePr>
        <p:xfrm>
          <a:off x="584579" y="1394093"/>
          <a:ext cx="10972800" cy="4649627"/>
        </p:xfrm>
        <a:graphic>
          <a:graphicData uri="http://schemas.openxmlformats.org/drawingml/2006/table">
            <a:tbl>
              <a:tblPr/>
              <a:tblGrid>
                <a:gridCol w="604342">
                  <a:extLst>
                    <a:ext uri="{9D8B030D-6E8A-4147-A177-3AD203B41FA5}">
                      <a16:colId xmlns:a16="http://schemas.microsoft.com/office/drawing/2014/main" val="4086592630"/>
                    </a:ext>
                  </a:extLst>
                </a:gridCol>
                <a:gridCol w="1740212">
                  <a:extLst>
                    <a:ext uri="{9D8B030D-6E8A-4147-A177-3AD203B41FA5}">
                      <a16:colId xmlns:a16="http://schemas.microsoft.com/office/drawing/2014/main" val="525062240"/>
                    </a:ext>
                  </a:extLst>
                </a:gridCol>
                <a:gridCol w="1740212">
                  <a:extLst>
                    <a:ext uri="{9D8B030D-6E8A-4147-A177-3AD203B41FA5}">
                      <a16:colId xmlns:a16="http://schemas.microsoft.com/office/drawing/2014/main" val="2167207847"/>
                    </a:ext>
                  </a:extLst>
                </a:gridCol>
                <a:gridCol w="3444017">
                  <a:extLst>
                    <a:ext uri="{9D8B030D-6E8A-4147-A177-3AD203B41FA5}">
                      <a16:colId xmlns:a16="http://schemas.microsoft.com/office/drawing/2014/main" val="585358408"/>
                    </a:ext>
                  </a:extLst>
                </a:gridCol>
                <a:gridCol w="3444017">
                  <a:extLst>
                    <a:ext uri="{9D8B030D-6E8A-4147-A177-3AD203B41FA5}">
                      <a16:colId xmlns:a16="http://schemas.microsoft.com/office/drawing/2014/main" val="4120066488"/>
                    </a:ext>
                  </a:extLst>
                </a:gridCol>
              </a:tblGrid>
              <a:tr h="394212">
                <a:tc gridSpan="5">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灰土垫层 地基质量检验标准与检验方法</a:t>
                      </a:r>
                    </a:p>
                  </a:txBody>
                  <a:tcPr marL="7401" marR="7401" marT="7401"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15507982"/>
                  </a:ext>
                </a:extLst>
              </a:tr>
              <a:tr h="242744">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项目</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序号</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检查项目</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允许偏差或允许值</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检查方法</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2538583"/>
                  </a:ext>
                </a:extLst>
              </a:tr>
              <a:tr h="1188062">
                <a:tc rowSpan="3">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主</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控</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项</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目</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1</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地基承载力</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符合设计要求</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由设计提出要求，在施工结束，一定间歇</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时间后进行灰土地基的承载力检验。具体</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检验方法可按当地设计单位的习惯、经验</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等，选用标惯静力触探、十字板剪切强度</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及荷载试验等方法。其结果必须符合设计</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要求标准</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4824756"/>
                  </a:ext>
                </a:extLst>
              </a:tr>
              <a:tr h="625607">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2</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配合比</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符合设计要求</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土料、石灰或水泥材料质量、配合比、拌</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和时体积比，应符合设计要求</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观察检查，</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必要时检查材料抽样试验报告</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9163936"/>
                  </a:ext>
                </a:extLst>
              </a:tr>
              <a:tr h="621660">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3</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压实系数</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符合设计要求</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现场实测。常用环刀法取样、贯入仪或动</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力触探等方法。检查施工记录及灰土压实</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系数检测报告</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2483105"/>
                  </a:ext>
                </a:extLst>
              </a:tr>
              <a:tr h="238797">
                <a:tc rowSpan="5">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一</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般</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项</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目</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1</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石灰粒径</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宋体" panose="02010600030101010101" pitchFamily="2" charset="-122"/>
                          <a:ea typeface="宋体" panose="02010600030101010101" pitchFamily="2" charset="-122"/>
                        </a:rPr>
                        <a:t>≤5mm</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检查筛子及实施情况</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2467996"/>
                  </a:ext>
                </a:extLst>
              </a:tr>
              <a:tr h="238797">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2</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土料有机质含量</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a:t>
                      </a:r>
                      <a:r>
                        <a:rPr lang="en-US" altLang="zh-CN" sz="1200" b="0" i="0" u="none" strike="noStrike">
                          <a:solidFill>
                            <a:srgbClr val="000000"/>
                          </a:solidFill>
                          <a:effectLst/>
                          <a:latin typeface="宋体" panose="02010600030101010101" pitchFamily="2" charset="-122"/>
                          <a:ea typeface="宋体" panose="02010600030101010101" pitchFamily="2" charset="-122"/>
                        </a:rPr>
                        <a:t>5%</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检查焙烧实验报告和观察检查</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389211"/>
                  </a:ext>
                </a:extLst>
              </a:tr>
              <a:tr h="238797">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3</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土颗粒粒径</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宋体" panose="02010600030101010101" pitchFamily="2" charset="-122"/>
                          <a:ea typeface="宋体" panose="02010600030101010101" pitchFamily="2" charset="-122"/>
                        </a:rPr>
                        <a:t>≤15mm</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检查筛子及实施情况</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0016800"/>
                  </a:ext>
                </a:extLst>
              </a:tr>
              <a:tr h="433189">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4</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含水量</a:t>
                      </a:r>
                      <a:r>
                        <a:rPr lang="en-US" altLang="zh-CN" sz="1200" b="0" i="0" u="none" strike="noStrike">
                          <a:solidFill>
                            <a:srgbClr val="000000"/>
                          </a:solidFill>
                          <a:effectLst/>
                          <a:latin typeface="宋体" panose="02010600030101010101" pitchFamily="2" charset="-122"/>
                          <a:ea typeface="宋体" panose="02010600030101010101" pitchFamily="2" charset="-122"/>
                        </a:rPr>
                        <a:t>(</a:t>
                      </a:r>
                      <a:r>
                        <a:rPr lang="zh-CN" altLang="en-US" sz="1200" b="0" i="0" u="none" strike="noStrike">
                          <a:solidFill>
                            <a:srgbClr val="000000"/>
                          </a:solidFill>
                          <a:effectLst/>
                          <a:latin typeface="宋体" panose="02010600030101010101" pitchFamily="2" charset="-122"/>
                          <a:ea typeface="宋体" panose="02010600030101010101" pitchFamily="2" charset="-122"/>
                        </a:rPr>
                        <a:t>与要求的</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最优含水量比较</a:t>
                      </a:r>
                      <a:r>
                        <a:rPr lang="en-US" altLang="zh-CN" sz="1200" b="0" i="0" u="none" strike="noStrike">
                          <a:solidFill>
                            <a:srgbClr val="000000"/>
                          </a:solidFill>
                          <a:effectLst/>
                          <a:latin typeface="宋体" panose="02010600030101010101" pitchFamily="2" charset="-122"/>
                          <a:ea typeface="宋体" panose="02010600030101010101" pitchFamily="2" charset="-122"/>
                        </a:rPr>
                        <a:t>)</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士</a:t>
                      </a:r>
                      <a:r>
                        <a:rPr lang="en-US" altLang="zh-CN" sz="1200" b="0" i="0" u="none" strike="noStrike">
                          <a:solidFill>
                            <a:srgbClr val="000000"/>
                          </a:solidFill>
                          <a:effectLst/>
                          <a:latin typeface="宋体" panose="02010600030101010101" pitchFamily="2" charset="-122"/>
                          <a:ea typeface="宋体" panose="02010600030101010101" pitchFamily="2" charset="-122"/>
                        </a:rPr>
                        <a:t>2%</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现场观察检查和检查烘干报告</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8806525"/>
                  </a:ext>
                </a:extLst>
              </a:tr>
              <a:tr h="427762">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5</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分层厚度偏差</a:t>
                      </a:r>
                      <a:r>
                        <a:rPr lang="en-US" altLang="zh-CN" sz="1200" b="0" i="0" u="none" strike="noStrike">
                          <a:solidFill>
                            <a:srgbClr val="000000"/>
                          </a:solidFill>
                          <a:effectLst/>
                          <a:latin typeface="宋体" panose="02010600030101010101" pitchFamily="2" charset="-122"/>
                          <a:ea typeface="宋体" panose="02010600030101010101" pitchFamily="2" charset="-122"/>
                        </a:rPr>
                        <a:t>(</a:t>
                      </a:r>
                      <a:r>
                        <a:rPr lang="zh-CN" altLang="en-US" sz="1200" b="0" i="0" u="none" strike="noStrike">
                          <a:solidFill>
                            <a:srgbClr val="000000"/>
                          </a:solidFill>
                          <a:effectLst/>
                          <a:latin typeface="宋体" panose="02010600030101010101" pitchFamily="2" charset="-122"/>
                          <a:ea typeface="宋体" panose="02010600030101010101" pitchFamily="2" charset="-122"/>
                        </a:rPr>
                        <a:t>与</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设计要求比较</a:t>
                      </a:r>
                      <a:r>
                        <a:rPr lang="en-US" altLang="zh-CN" sz="1200" b="0" i="0" u="none" strike="noStrike">
                          <a:solidFill>
                            <a:srgbClr val="000000"/>
                          </a:solidFill>
                          <a:effectLst/>
                          <a:latin typeface="宋体" panose="02010600030101010101" pitchFamily="2" charset="-122"/>
                          <a:ea typeface="宋体" panose="02010600030101010101" pitchFamily="2" charset="-122"/>
                        </a:rPr>
                        <a:t>)</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士</a:t>
                      </a:r>
                      <a:r>
                        <a:rPr lang="en-US" altLang="zh-CN" sz="1200" b="0" i="0" u="none" strike="noStrike">
                          <a:solidFill>
                            <a:srgbClr val="000000"/>
                          </a:solidFill>
                          <a:effectLst/>
                          <a:latin typeface="宋体" panose="02010600030101010101" pitchFamily="2" charset="-122"/>
                          <a:ea typeface="宋体" panose="02010600030101010101" pitchFamily="2" charset="-122"/>
                        </a:rPr>
                        <a:t>50</a:t>
                      </a:r>
                      <a:r>
                        <a:rPr lang="en-US" sz="1200" b="0" i="0" u="none" strike="noStrike">
                          <a:solidFill>
                            <a:srgbClr val="000000"/>
                          </a:solidFill>
                          <a:effectLst/>
                          <a:latin typeface="宋体" panose="02010600030101010101" pitchFamily="2" charset="-122"/>
                          <a:ea typeface="宋体" panose="02010600030101010101" pitchFamily="2" charset="-122"/>
                        </a:rPr>
                        <a:t>mm</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水准仪和钢尺测量</a:t>
                      </a:r>
                    </a:p>
                  </a:txBody>
                  <a:tcPr marL="7401" marR="7401" marT="74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9112475"/>
                  </a:ext>
                </a:extLst>
              </a:tr>
            </a:tbl>
          </a:graphicData>
        </a:graphic>
      </p:graphicFrame>
    </p:spTree>
    <p:extLst>
      <p:ext uri="{BB962C8B-B14F-4D97-AF65-F5344CB8AC3E}">
        <p14:creationId xmlns:p14="http://schemas.microsoft.com/office/powerpoint/2010/main" val="385306887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17344" cy="646331"/>
            </a:xfrm>
            <a:prstGeom prst="rect">
              <a:avLst/>
            </a:prstGeom>
          </p:spPr>
          <p:txBody>
            <a:bodyPr wrap="none">
              <a:spAutoFit/>
            </a:bodyPr>
            <a:lstStyle/>
            <a:p>
              <a:pPr>
                <a:spcAft>
                  <a:spcPts val="0"/>
                </a:spcAft>
                <a:tabLst>
                  <a:tab pos="2222500" algn="l"/>
                  <a:tab pos="3667125" algn="l"/>
                </a:tabLst>
              </a:pPr>
              <a:r>
                <a:rPr lang="zh-CN" altLang="en-US" sz="3600" b="1" dirty="0"/>
                <a:t>二、砂和砂石垫层地基</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358211" y="3439313"/>
            <a:ext cx="2031325" cy="369332"/>
          </a:xfrm>
          <a:prstGeom prst="rect">
            <a:avLst/>
          </a:prstGeom>
        </p:spPr>
        <p:txBody>
          <a:bodyPr wrap="none">
            <a:spAutoFit/>
          </a:bodyPr>
          <a:lstStyle/>
          <a:p>
            <a:r>
              <a:rPr lang="zh-CN" altLang="en-US" dirty="0"/>
              <a:t>砂和砂石垫层地基</a:t>
            </a:r>
          </a:p>
        </p:txBody>
      </p:sp>
      <p:sp>
        <p:nvSpPr>
          <p:cNvPr id="8" name="左大括号 7"/>
          <p:cNvSpPr/>
          <p:nvPr/>
        </p:nvSpPr>
        <p:spPr>
          <a:xfrm>
            <a:off x="2389536" y="1479792"/>
            <a:ext cx="365552" cy="385387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2555790" y="1295126"/>
            <a:ext cx="1800493" cy="369332"/>
          </a:xfrm>
          <a:prstGeom prst="rect">
            <a:avLst/>
          </a:prstGeom>
        </p:spPr>
        <p:txBody>
          <a:bodyPr wrap="none">
            <a:spAutoFit/>
          </a:bodyPr>
          <a:lstStyle/>
          <a:p>
            <a:r>
              <a:rPr lang="zh-CN" altLang="en-US" dirty="0"/>
              <a:t>（一）材料要求</a:t>
            </a:r>
          </a:p>
        </p:txBody>
      </p:sp>
      <p:sp>
        <p:nvSpPr>
          <p:cNvPr id="10" name="矩形 9"/>
          <p:cNvSpPr/>
          <p:nvPr/>
        </p:nvSpPr>
        <p:spPr>
          <a:xfrm>
            <a:off x="2485804" y="3468571"/>
            <a:ext cx="1800493" cy="369332"/>
          </a:xfrm>
          <a:prstGeom prst="rect">
            <a:avLst/>
          </a:prstGeom>
        </p:spPr>
        <p:txBody>
          <a:bodyPr wrap="none">
            <a:spAutoFit/>
          </a:bodyPr>
          <a:lstStyle/>
          <a:p>
            <a:r>
              <a:rPr lang="zh-CN" altLang="en-US"/>
              <a:t>（二）构造要求</a:t>
            </a:r>
          </a:p>
        </p:txBody>
      </p:sp>
      <p:sp>
        <p:nvSpPr>
          <p:cNvPr id="12" name="矩形 11"/>
          <p:cNvSpPr/>
          <p:nvPr/>
        </p:nvSpPr>
        <p:spPr>
          <a:xfrm>
            <a:off x="2755088" y="5124147"/>
            <a:ext cx="1800493" cy="369332"/>
          </a:xfrm>
          <a:prstGeom prst="rect">
            <a:avLst/>
          </a:prstGeom>
        </p:spPr>
        <p:txBody>
          <a:bodyPr wrap="none">
            <a:spAutoFit/>
          </a:bodyPr>
          <a:lstStyle/>
          <a:p>
            <a:r>
              <a:rPr lang="zh-CN" altLang="en-US" dirty="0"/>
              <a:t>（三）施工要点</a:t>
            </a:r>
          </a:p>
        </p:txBody>
      </p:sp>
      <p:sp>
        <p:nvSpPr>
          <p:cNvPr id="13" name="矩形 12"/>
          <p:cNvSpPr/>
          <p:nvPr/>
        </p:nvSpPr>
        <p:spPr>
          <a:xfrm>
            <a:off x="4903785" y="3299287"/>
            <a:ext cx="1338828" cy="369332"/>
          </a:xfrm>
          <a:prstGeom prst="rect">
            <a:avLst/>
          </a:prstGeom>
        </p:spPr>
        <p:txBody>
          <a:bodyPr wrap="none">
            <a:spAutoFit/>
          </a:bodyPr>
          <a:lstStyle/>
          <a:p>
            <a:r>
              <a:rPr lang="zh-CN" altLang="en-US"/>
              <a:t>足够的厚度</a:t>
            </a:r>
          </a:p>
        </p:txBody>
      </p:sp>
      <p:sp>
        <p:nvSpPr>
          <p:cNvPr id="14" name="矩形 13"/>
          <p:cNvSpPr/>
          <p:nvPr/>
        </p:nvSpPr>
        <p:spPr>
          <a:xfrm>
            <a:off x="4886768" y="3644492"/>
            <a:ext cx="1372861" cy="369332"/>
          </a:xfrm>
          <a:prstGeom prst="rect">
            <a:avLst/>
          </a:prstGeom>
        </p:spPr>
        <p:txBody>
          <a:bodyPr wrap="square">
            <a:spAutoFit/>
          </a:bodyPr>
          <a:lstStyle/>
          <a:p>
            <a:r>
              <a:rPr lang="zh-CN" altLang="en-US" dirty="0" smtClean="0"/>
              <a:t>足够</a:t>
            </a:r>
            <a:r>
              <a:rPr lang="zh-CN" altLang="en-US" dirty="0"/>
              <a:t>的</a:t>
            </a:r>
            <a:r>
              <a:rPr lang="zh-CN" altLang="en-US" dirty="0" smtClean="0"/>
              <a:t>宽度</a:t>
            </a:r>
            <a:endParaRPr lang="zh-CN" altLang="en-US" dirty="0"/>
          </a:p>
        </p:txBody>
      </p:sp>
      <p:sp>
        <p:nvSpPr>
          <p:cNvPr id="15" name="左大括号 14"/>
          <p:cNvSpPr/>
          <p:nvPr/>
        </p:nvSpPr>
        <p:spPr>
          <a:xfrm>
            <a:off x="4655127" y="3434353"/>
            <a:ext cx="98243" cy="46393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4903785" y="1026956"/>
            <a:ext cx="1569660" cy="369332"/>
          </a:xfrm>
          <a:prstGeom prst="rect">
            <a:avLst/>
          </a:prstGeom>
        </p:spPr>
        <p:txBody>
          <a:bodyPr wrap="none">
            <a:spAutoFit/>
          </a:bodyPr>
          <a:lstStyle/>
          <a:p>
            <a:r>
              <a:rPr lang="zh-CN" altLang="en-US"/>
              <a:t>颗粒级配良好</a:t>
            </a:r>
          </a:p>
        </p:txBody>
      </p:sp>
      <p:sp>
        <p:nvSpPr>
          <p:cNvPr id="17" name="矩形 16"/>
          <p:cNvSpPr/>
          <p:nvPr/>
        </p:nvSpPr>
        <p:spPr>
          <a:xfrm>
            <a:off x="4873439" y="1457934"/>
            <a:ext cx="1107996" cy="369332"/>
          </a:xfrm>
          <a:prstGeom prst="rect">
            <a:avLst/>
          </a:prstGeom>
        </p:spPr>
        <p:txBody>
          <a:bodyPr wrap="none">
            <a:spAutoFit/>
          </a:bodyPr>
          <a:lstStyle/>
          <a:p>
            <a:r>
              <a:rPr lang="zh-CN" altLang="en-US" dirty="0"/>
              <a:t>质地坚硬</a:t>
            </a:r>
          </a:p>
        </p:txBody>
      </p:sp>
      <p:sp>
        <p:nvSpPr>
          <p:cNvPr id="20" name="左大括号 19"/>
          <p:cNvSpPr/>
          <p:nvPr/>
        </p:nvSpPr>
        <p:spPr>
          <a:xfrm>
            <a:off x="4588625" y="1198501"/>
            <a:ext cx="66502" cy="6760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4648273" y="4359029"/>
            <a:ext cx="2627642" cy="369332"/>
          </a:xfrm>
          <a:prstGeom prst="rect">
            <a:avLst/>
          </a:prstGeom>
        </p:spPr>
        <p:txBody>
          <a:bodyPr wrap="none">
            <a:spAutoFit/>
          </a:bodyPr>
          <a:lstStyle/>
          <a:p>
            <a:r>
              <a:rPr lang="zh-CN" altLang="en-US"/>
              <a:t>（</a:t>
            </a:r>
            <a:r>
              <a:rPr lang="en-US" altLang="zh-CN" dirty="0"/>
              <a:t>1</a:t>
            </a:r>
            <a:r>
              <a:rPr lang="zh-CN" altLang="en-US" dirty="0"/>
              <a:t>）铺筑地基前应验槽</a:t>
            </a:r>
          </a:p>
        </p:txBody>
      </p:sp>
      <p:sp>
        <p:nvSpPr>
          <p:cNvPr id="22" name="矩形 21"/>
          <p:cNvSpPr/>
          <p:nvPr/>
        </p:nvSpPr>
        <p:spPr>
          <a:xfrm>
            <a:off x="4655127" y="4700551"/>
            <a:ext cx="4705134" cy="369332"/>
          </a:xfrm>
          <a:prstGeom prst="rect">
            <a:avLst/>
          </a:prstGeom>
        </p:spPr>
        <p:txBody>
          <a:bodyPr wrap="none">
            <a:spAutoFit/>
          </a:bodyPr>
          <a:lstStyle/>
          <a:p>
            <a:r>
              <a:rPr lang="zh-CN" altLang="en-US" dirty="0"/>
              <a:t>（</a:t>
            </a:r>
            <a:r>
              <a:rPr lang="en-US" altLang="zh-CN" dirty="0"/>
              <a:t>2</a:t>
            </a:r>
            <a:r>
              <a:rPr lang="zh-CN" altLang="en-US" dirty="0"/>
              <a:t>）砂和砂石地基底面宜铺设在同一标高上</a:t>
            </a:r>
          </a:p>
        </p:txBody>
      </p:sp>
      <p:sp>
        <p:nvSpPr>
          <p:cNvPr id="23" name="矩形 22"/>
          <p:cNvSpPr/>
          <p:nvPr/>
        </p:nvSpPr>
        <p:spPr>
          <a:xfrm>
            <a:off x="4655127" y="5032636"/>
            <a:ext cx="5166799" cy="369332"/>
          </a:xfrm>
          <a:prstGeom prst="rect">
            <a:avLst/>
          </a:prstGeom>
        </p:spPr>
        <p:txBody>
          <a:bodyPr wrap="none">
            <a:spAutoFit/>
          </a:bodyPr>
          <a:lstStyle/>
          <a:p>
            <a:r>
              <a:rPr lang="zh-CN" altLang="en-US" dirty="0"/>
              <a:t>（</a:t>
            </a:r>
            <a:r>
              <a:rPr lang="en-US" altLang="zh-CN" dirty="0"/>
              <a:t>3</a:t>
            </a:r>
            <a:r>
              <a:rPr lang="zh-CN" altLang="en-US" dirty="0"/>
              <a:t>）人工级配的砂、石材料，应按级配拌和均匀</a:t>
            </a:r>
          </a:p>
        </p:txBody>
      </p:sp>
      <p:sp>
        <p:nvSpPr>
          <p:cNvPr id="24" name="矩形 23"/>
          <p:cNvSpPr/>
          <p:nvPr/>
        </p:nvSpPr>
        <p:spPr>
          <a:xfrm>
            <a:off x="4655127" y="5333671"/>
            <a:ext cx="2858475" cy="369332"/>
          </a:xfrm>
          <a:prstGeom prst="rect">
            <a:avLst/>
          </a:prstGeom>
        </p:spPr>
        <p:txBody>
          <a:bodyPr wrap="none">
            <a:spAutoFit/>
          </a:bodyPr>
          <a:lstStyle/>
          <a:p>
            <a:r>
              <a:rPr lang="zh-CN" altLang="en-US" dirty="0"/>
              <a:t>（</a:t>
            </a:r>
            <a:r>
              <a:rPr lang="en-US" altLang="zh-CN" dirty="0"/>
              <a:t>4</a:t>
            </a:r>
            <a:r>
              <a:rPr lang="zh-CN" altLang="en-US" dirty="0"/>
              <a:t>）换土地基应分层铺筑</a:t>
            </a:r>
          </a:p>
        </p:txBody>
      </p:sp>
      <p:sp>
        <p:nvSpPr>
          <p:cNvPr id="25" name="矩形 24"/>
          <p:cNvSpPr/>
          <p:nvPr/>
        </p:nvSpPr>
        <p:spPr>
          <a:xfrm>
            <a:off x="4678536" y="5615697"/>
            <a:ext cx="6096000" cy="369332"/>
          </a:xfrm>
          <a:prstGeom prst="rect">
            <a:avLst/>
          </a:prstGeom>
        </p:spPr>
        <p:txBody>
          <a:bodyPr>
            <a:spAutoFit/>
          </a:bodyPr>
          <a:lstStyle/>
          <a:p>
            <a:r>
              <a:rPr lang="zh-CN" altLang="en-US" dirty="0"/>
              <a:t>（</a:t>
            </a:r>
            <a:r>
              <a:rPr lang="en-US" altLang="zh-CN" dirty="0"/>
              <a:t>5</a:t>
            </a:r>
            <a:r>
              <a:rPr lang="zh-CN" altLang="en-US" dirty="0" smtClean="0"/>
              <a:t>）应</a:t>
            </a:r>
            <a:r>
              <a:rPr lang="zh-CN" altLang="en-US" dirty="0"/>
              <a:t>采取排水或降低地下水位的措施</a:t>
            </a:r>
          </a:p>
        </p:txBody>
      </p:sp>
      <p:sp>
        <p:nvSpPr>
          <p:cNvPr id="26" name="矩形 25"/>
          <p:cNvSpPr/>
          <p:nvPr/>
        </p:nvSpPr>
        <p:spPr>
          <a:xfrm>
            <a:off x="4628659" y="5851752"/>
            <a:ext cx="6096000" cy="646331"/>
          </a:xfrm>
          <a:prstGeom prst="rect">
            <a:avLst/>
          </a:prstGeom>
        </p:spPr>
        <p:txBody>
          <a:bodyPr>
            <a:spAutoFit/>
          </a:bodyPr>
          <a:lstStyle/>
          <a:p>
            <a:r>
              <a:rPr lang="zh-CN" altLang="en-US" dirty="0"/>
              <a:t>（</a:t>
            </a:r>
            <a:r>
              <a:rPr lang="en-US" altLang="zh-CN" dirty="0"/>
              <a:t>6</a:t>
            </a:r>
            <a:r>
              <a:rPr lang="zh-CN" altLang="en-US" dirty="0"/>
              <a:t>）冬期施工时，不得采用夹有冰块的砂石做地基，并应采取措施防止砂内水</a:t>
            </a:r>
            <a:r>
              <a:rPr lang="zh-CN" altLang="en-US" dirty="0" smtClean="0"/>
              <a:t>分冻结</a:t>
            </a:r>
            <a:r>
              <a:rPr lang="zh-CN" altLang="en-US" dirty="0"/>
              <a:t>。</a:t>
            </a:r>
          </a:p>
        </p:txBody>
      </p:sp>
      <p:sp>
        <p:nvSpPr>
          <p:cNvPr id="27" name="左大括号 26"/>
          <p:cNvSpPr/>
          <p:nvPr/>
        </p:nvSpPr>
        <p:spPr>
          <a:xfrm>
            <a:off x="4588625" y="4543695"/>
            <a:ext cx="164745" cy="182385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8089730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17344" cy="646331"/>
            </a:xfrm>
            <a:prstGeom prst="rect">
              <a:avLst/>
            </a:prstGeom>
          </p:spPr>
          <p:txBody>
            <a:bodyPr wrap="none">
              <a:spAutoFit/>
            </a:bodyPr>
            <a:lstStyle/>
            <a:p>
              <a:pPr>
                <a:spcAft>
                  <a:spcPts val="0"/>
                </a:spcAft>
                <a:tabLst>
                  <a:tab pos="2222500" algn="l"/>
                  <a:tab pos="3667125" algn="l"/>
                </a:tabLst>
              </a:pPr>
              <a:r>
                <a:rPr lang="zh-CN" altLang="en-US" sz="3600" b="1" dirty="0"/>
                <a:t>二、砂和砂石垫层地基</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083538" y="2140397"/>
            <a:ext cx="4726355" cy="369332"/>
          </a:xfrm>
          <a:prstGeom prst="rect">
            <a:avLst/>
          </a:prstGeom>
        </p:spPr>
        <p:txBody>
          <a:bodyPr wrap="square">
            <a:spAutoFit/>
          </a:bodyPr>
          <a:lstStyle/>
          <a:p>
            <a:r>
              <a:rPr lang="zh-CN" altLang="en-US" dirty="0"/>
              <a:t>（一）材料要求</a:t>
            </a:r>
          </a:p>
        </p:txBody>
      </p:sp>
      <p:sp>
        <p:nvSpPr>
          <p:cNvPr id="10" name="矩形 9"/>
          <p:cNvSpPr/>
          <p:nvPr/>
        </p:nvSpPr>
        <p:spPr>
          <a:xfrm>
            <a:off x="1083538" y="4586803"/>
            <a:ext cx="1800493" cy="369332"/>
          </a:xfrm>
          <a:prstGeom prst="rect">
            <a:avLst/>
          </a:prstGeom>
        </p:spPr>
        <p:txBody>
          <a:bodyPr wrap="none">
            <a:spAutoFit/>
          </a:bodyPr>
          <a:lstStyle/>
          <a:p>
            <a:r>
              <a:rPr lang="zh-CN" altLang="en-US" dirty="0"/>
              <a:t>（二）构造要求</a:t>
            </a:r>
          </a:p>
        </p:txBody>
      </p:sp>
      <p:sp>
        <p:nvSpPr>
          <p:cNvPr id="13" name="矩形 12"/>
          <p:cNvSpPr/>
          <p:nvPr/>
        </p:nvSpPr>
        <p:spPr>
          <a:xfrm>
            <a:off x="3532183" y="3537397"/>
            <a:ext cx="1338828" cy="369332"/>
          </a:xfrm>
          <a:prstGeom prst="rect">
            <a:avLst/>
          </a:prstGeom>
        </p:spPr>
        <p:txBody>
          <a:bodyPr wrap="none">
            <a:spAutoFit/>
          </a:bodyPr>
          <a:lstStyle/>
          <a:p>
            <a:r>
              <a:rPr lang="zh-CN" altLang="en-US" dirty="0"/>
              <a:t>足够的厚度</a:t>
            </a:r>
          </a:p>
        </p:txBody>
      </p:sp>
      <p:sp>
        <p:nvSpPr>
          <p:cNvPr id="14" name="矩形 13"/>
          <p:cNvSpPr/>
          <p:nvPr/>
        </p:nvSpPr>
        <p:spPr>
          <a:xfrm>
            <a:off x="3391594" y="5705520"/>
            <a:ext cx="1372861" cy="369332"/>
          </a:xfrm>
          <a:prstGeom prst="rect">
            <a:avLst/>
          </a:prstGeom>
        </p:spPr>
        <p:txBody>
          <a:bodyPr wrap="square">
            <a:spAutoFit/>
          </a:bodyPr>
          <a:lstStyle/>
          <a:p>
            <a:r>
              <a:rPr lang="zh-CN" altLang="en-US" dirty="0" smtClean="0"/>
              <a:t>足够</a:t>
            </a:r>
            <a:r>
              <a:rPr lang="zh-CN" altLang="en-US" dirty="0"/>
              <a:t>的</a:t>
            </a:r>
            <a:r>
              <a:rPr lang="zh-CN" altLang="en-US" dirty="0" smtClean="0"/>
              <a:t>宽度</a:t>
            </a:r>
            <a:endParaRPr lang="zh-CN" altLang="en-US" dirty="0"/>
          </a:p>
        </p:txBody>
      </p:sp>
      <p:sp>
        <p:nvSpPr>
          <p:cNvPr id="15" name="左大括号 14"/>
          <p:cNvSpPr/>
          <p:nvPr/>
        </p:nvSpPr>
        <p:spPr>
          <a:xfrm>
            <a:off x="3211229" y="3611206"/>
            <a:ext cx="180365" cy="235462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3532183" y="1486198"/>
            <a:ext cx="4120411" cy="369332"/>
          </a:xfrm>
          <a:prstGeom prst="rect">
            <a:avLst/>
          </a:prstGeom>
        </p:spPr>
        <p:txBody>
          <a:bodyPr wrap="square">
            <a:spAutoFit/>
          </a:bodyPr>
          <a:lstStyle/>
          <a:p>
            <a:r>
              <a:rPr lang="zh-CN" altLang="en-US"/>
              <a:t>颗粒级配良好</a:t>
            </a:r>
          </a:p>
        </p:txBody>
      </p:sp>
      <p:sp>
        <p:nvSpPr>
          <p:cNvPr id="17" name="矩形 16"/>
          <p:cNvSpPr/>
          <p:nvPr/>
        </p:nvSpPr>
        <p:spPr>
          <a:xfrm>
            <a:off x="3532183" y="2918624"/>
            <a:ext cx="2908527" cy="369332"/>
          </a:xfrm>
          <a:prstGeom prst="rect">
            <a:avLst/>
          </a:prstGeom>
        </p:spPr>
        <p:txBody>
          <a:bodyPr wrap="square">
            <a:spAutoFit/>
          </a:bodyPr>
          <a:lstStyle/>
          <a:p>
            <a:r>
              <a:rPr lang="zh-CN" altLang="en-US" dirty="0"/>
              <a:t>质地坚硬</a:t>
            </a:r>
          </a:p>
        </p:txBody>
      </p:sp>
      <p:sp>
        <p:nvSpPr>
          <p:cNvPr id="20" name="左大括号 19"/>
          <p:cNvSpPr/>
          <p:nvPr/>
        </p:nvSpPr>
        <p:spPr>
          <a:xfrm>
            <a:off x="3217024" y="1446414"/>
            <a:ext cx="174570" cy="171144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6874311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17344" cy="646331"/>
            </a:xfrm>
            <a:prstGeom prst="rect">
              <a:avLst/>
            </a:prstGeom>
          </p:spPr>
          <p:txBody>
            <a:bodyPr wrap="none">
              <a:spAutoFit/>
            </a:bodyPr>
            <a:lstStyle/>
            <a:p>
              <a:pPr>
                <a:spcAft>
                  <a:spcPts val="0"/>
                </a:spcAft>
                <a:tabLst>
                  <a:tab pos="2222500" algn="l"/>
                  <a:tab pos="3667125" algn="l"/>
                </a:tabLst>
              </a:pPr>
              <a:r>
                <a:rPr lang="zh-CN" altLang="en-US" sz="3600" b="1" dirty="0"/>
                <a:t>二、砂和砂石垫层地基</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84599" y="3278685"/>
            <a:ext cx="1800493" cy="369332"/>
          </a:xfrm>
          <a:prstGeom prst="rect">
            <a:avLst/>
          </a:prstGeom>
        </p:spPr>
        <p:txBody>
          <a:bodyPr wrap="none">
            <a:spAutoFit/>
          </a:bodyPr>
          <a:lstStyle/>
          <a:p>
            <a:r>
              <a:rPr lang="zh-CN" altLang="en-US" dirty="0"/>
              <a:t>（三）施工要点</a:t>
            </a:r>
          </a:p>
        </p:txBody>
      </p:sp>
      <p:sp>
        <p:nvSpPr>
          <p:cNvPr id="21" name="矩形 20"/>
          <p:cNvSpPr/>
          <p:nvPr/>
        </p:nvSpPr>
        <p:spPr>
          <a:xfrm>
            <a:off x="2957801" y="1659136"/>
            <a:ext cx="2627642" cy="369332"/>
          </a:xfrm>
          <a:prstGeom prst="rect">
            <a:avLst/>
          </a:prstGeom>
        </p:spPr>
        <p:txBody>
          <a:bodyPr wrap="none">
            <a:spAutoFit/>
          </a:bodyPr>
          <a:lstStyle/>
          <a:p>
            <a:r>
              <a:rPr lang="zh-CN" altLang="en-US" dirty="0"/>
              <a:t>（</a:t>
            </a:r>
            <a:r>
              <a:rPr lang="en-US" altLang="zh-CN" dirty="0"/>
              <a:t>1</a:t>
            </a:r>
            <a:r>
              <a:rPr lang="zh-CN" altLang="en-US" dirty="0"/>
              <a:t>）铺筑地基前应验槽</a:t>
            </a:r>
          </a:p>
        </p:txBody>
      </p:sp>
      <p:sp>
        <p:nvSpPr>
          <p:cNvPr id="22" name="矩形 21"/>
          <p:cNvSpPr/>
          <p:nvPr/>
        </p:nvSpPr>
        <p:spPr>
          <a:xfrm>
            <a:off x="2917767" y="2223152"/>
            <a:ext cx="4705134" cy="369332"/>
          </a:xfrm>
          <a:prstGeom prst="rect">
            <a:avLst/>
          </a:prstGeom>
        </p:spPr>
        <p:txBody>
          <a:bodyPr wrap="none">
            <a:spAutoFit/>
          </a:bodyPr>
          <a:lstStyle/>
          <a:p>
            <a:r>
              <a:rPr lang="zh-CN" altLang="en-US" dirty="0"/>
              <a:t>（</a:t>
            </a:r>
            <a:r>
              <a:rPr lang="en-US" altLang="zh-CN" dirty="0"/>
              <a:t>2</a:t>
            </a:r>
            <a:r>
              <a:rPr lang="zh-CN" altLang="en-US" dirty="0"/>
              <a:t>）砂和砂石地基底面宜铺设在同一标高上</a:t>
            </a:r>
          </a:p>
        </p:txBody>
      </p:sp>
      <p:sp>
        <p:nvSpPr>
          <p:cNvPr id="23" name="矩形 22"/>
          <p:cNvSpPr/>
          <p:nvPr/>
        </p:nvSpPr>
        <p:spPr>
          <a:xfrm>
            <a:off x="2917767" y="2837935"/>
            <a:ext cx="5166799" cy="369332"/>
          </a:xfrm>
          <a:prstGeom prst="rect">
            <a:avLst/>
          </a:prstGeom>
        </p:spPr>
        <p:txBody>
          <a:bodyPr wrap="none">
            <a:spAutoFit/>
          </a:bodyPr>
          <a:lstStyle/>
          <a:p>
            <a:r>
              <a:rPr lang="zh-CN" altLang="en-US" dirty="0"/>
              <a:t>（</a:t>
            </a:r>
            <a:r>
              <a:rPr lang="en-US" altLang="zh-CN" dirty="0"/>
              <a:t>3</a:t>
            </a:r>
            <a:r>
              <a:rPr lang="zh-CN" altLang="en-US" dirty="0"/>
              <a:t>）人工级配的砂、石材料，应按级配拌和均匀</a:t>
            </a:r>
          </a:p>
        </p:txBody>
      </p:sp>
      <p:sp>
        <p:nvSpPr>
          <p:cNvPr id="24" name="矩形 23"/>
          <p:cNvSpPr/>
          <p:nvPr/>
        </p:nvSpPr>
        <p:spPr>
          <a:xfrm>
            <a:off x="2957801" y="3378714"/>
            <a:ext cx="2858475" cy="369332"/>
          </a:xfrm>
          <a:prstGeom prst="rect">
            <a:avLst/>
          </a:prstGeom>
        </p:spPr>
        <p:txBody>
          <a:bodyPr wrap="none">
            <a:spAutoFit/>
          </a:bodyPr>
          <a:lstStyle/>
          <a:p>
            <a:r>
              <a:rPr lang="zh-CN" altLang="en-US" dirty="0"/>
              <a:t>（</a:t>
            </a:r>
            <a:r>
              <a:rPr lang="en-US" altLang="zh-CN" dirty="0"/>
              <a:t>4</a:t>
            </a:r>
            <a:r>
              <a:rPr lang="zh-CN" altLang="en-US" dirty="0"/>
              <a:t>）换土地基应分层铺筑</a:t>
            </a:r>
          </a:p>
        </p:txBody>
      </p:sp>
      <p:sp>
        <p:nvSpPr>
          <p:cNvPr id="25" name="矩形 24"/>
          <p:cNvSpPr/>
          <p:nvPr/>
        </p:nvSpPr>
        <p:spPr>
          <a:xfrm>
            <a:off x="2917767" y="3977461"/>
            <a:ext cx="6096000" cy="369332"/>
          </a:xfrm>
          <a:prstGeom prst="rect">
            <a:avLst/>
          </a:prstGeom>
        </p:spPr>
        <p:txBody>
          <a:bodyPr>
            <a:spAutoFit/>
          </a:bodyPr>
          <a:lstStyle/>
          <a:p>
            <a:r>
              <a:rPr lang="zh-CN" altLang="en-US" dirty="0"/>
              <a:t>（</a:t>
            </a:r>
            <a:r>
              <a:rPr lang="en-US" altLang="zh-CN" dirty="0"/>
              <a:t>5</a:t>
            </a:r>
            <a:r>
              <a:rPr lang="zh-CN" altLang="en-US" dirty="0" smtClean="0"/>
              <a:t>）应</a:t>
            </a:r>
            <a:r>
              <a:rPr lang="zh-CN" altLang="en-US" dirty="0"/>
              <a:t>采取排水或降低地下水位的措施</a:t>
            </a:r>
          </a:p>
        </p:txBody>
      </p:sp>
      <p:sp>
        <p:nvSpPr>
          <p:cNvPr id="26" name="矩形 25"/>
          <p:cNvSpPr/>
          <p:nvPr/>
        </p:nvSpPr>
        <p:spPr>
          <a:xfrm>
            <a:off x="2858048" y="4555878"/>
            <a:ext cx="6096000" cy="646331"/>
          </a:xfrm>
          <a:prstGeom prst="rect">
            <a:avLst/>
          </a:prstGeom>
        </p:spPr>
        <p:txBody>
          <a:bodyPr>
            <a:spAutoFit/>
          </a:bodyPr>
          <a:lstStyle/>
          <a:p>
            <a:r>
              <a:rPr lang="zh-CN" altLang="en-US" dirty="0"/>
              <a:t>（</a:t>
            </a:r>
            <a:r>
              <a:rPr lang="en-US" altLang="zh-CN" dirty="0"/>
              <a:t>6</a:t>
            </a:r>
            <a:r>
              <a:rPr lang="zh-CN" altLang="en-US" dirty="0"/>
              <a:t>）冬期施工时，不得采用夹有冰块的砂石做地基，并应采取措施防止砂内水</a:t>
            </a:r>
            <a:r>
              <a:rPr lang="zh-CN" altLang="en-US" dirty="0" smtClean="0"/>
              <a:t>分冻结</a:t>
            </a:r>
            <a:r>
              <a:rPr lang="zh-CN" altLang="en-US" dirty="0"/>
              <a:t>。</a:t>
            </a:r>
          </a:p>
        </p:txBody>
      </p:sp>
      <p:sp>
        <p:nvSpPr>
          <p:cNvPr id="27" name="左大括号 26"/>
          <p:cNvSpPr/>
          <p:nvPr/>
        </p:nvSpPr>
        <p:spPr>
          <a:xfrm>
            <a:off x="2649041" y="1828800"/>
            <a:ext cx="209008" cy="322533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09948466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 name="ISPRING_SCORM_RATE_QUIZZES" val="0"/>
  <p:tag name="ISPRING_SCORM_PASSING_SCORE" val="0.000000"/>
  <p:tag name="ISPRING_ULTRA_SCORM_COURSE_ID" val="DD2E5ACB-A4C5-448B-957C-5D8EC6EEA971"/>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修改ppt1.4\57268"/>
  <p:tag name="ISPRING_FIRST_PUBLISH" val="1"/>
</p:tagLst>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平面</Template>
  <TotalTime>6186</TotalTime>
  <Words>4462</Words>
  <Application>Microsoft Office PowerPoint</Application>
  <PresentationFormat>宽屏</PresentationFormat>
  <Paragraphs>544</Paragraphs>
  <Slides>47</Slides>
  <Notes>44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47</vt:i4>
      </vt:variant>
    </vt:vector>
  </HeadingPairs>
  <TitlesOfParts>
    <vt:vector size="57" baseType="lpstr">
      <vt:lpstr>HiraginoSansGB-W3</vt:lpstr>
      <vt:lpstr>Malgun Gothic</vt:lpstr>
      <vt:lpstr>宋体</vt:lpstr>
      <vt:lpstr>微软雅黑</vt:lpstr>
      <vt:lpstr>Calibri</vt:lpstr>
      <vt:lpstr>Calibri Light</vt:lpstr>
      <vt:lpstr>Century Gothic</vt:lpstr>
      <vt:lpstr>Tahoma</vt:lpstr>
      <vt:lpstr>Wingdings 2</vt:lpstr>
      <vt:lpstr>HDOfficeLightV0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zhlbduql</cp:lastModifiedBy>
  <cp:revision>272</cp:revision>
  <dcterms:created xsi:type="dcterms:W3CDTF">2017-08-18T03:02:00Z</dcterms:created>
  <dcterms:modified xsi:type="dcterms:W3CDTF">2019-06-24T15:08:04Z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