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9">
  <p:sldMasterIdLst>
    <p:sldMasterId id="2147483686" r:id="rId1"/>
  </p:sldMasterIdLst>
  <p:notesMasterIdLst>
    <p:notesMasterId r:id="rId39"/>
  </p:notesMasterIdLst>
  <p:handoutMasterIdLst>
    <p:handoutMasterId r:id="rId40"/>
  </p:handoutMasterIdLst>
  <p:sldIdLst>
    <p:sldId id="291" r:id="rId2"/>
    <p:sldId id="292" r:id="rId3"/>
    <p:sldId id="273" r:id="rId4"/>
    <p:sldId id="316" r:id="rId5"/>
    <p:sldId id="401" r:id="rId6"/>
    <p:sldId id="317" r:id="rId7"/>
    <p:sldId id="402" r:id="rId8"/>
    <p:sldId id="403" r:id="rId9"/>
    <p:sldId id="404" r:id="rId10"/>
    <p:sldId id="318" r:id="rId11"/>
    <p:sldId id="405" r:id="rId12"/>
    <p:sldId id="406" r:id="rId13"/>
    <p:sldId id="407" r:id="rId14"/>
    <p:sldId id="408" r:id="rId15"/>
    <p:sldId id="409" r:id="rId16"/>
    <p:sldId id="410" r:id="rId17"/>
    <p:sldId id="411" r:id="rId18"/>
    <p:sldId id="412" r:id="rId19"/>
    <p:sldId id="413" r:id="rId20"/>
    <p:sldId id="414" r:id="rId21"/>
    <p:sldId id="415" r:id="rId22"/>
    <p:sldId id="416" r:id="rId23"/>
    <p:sldId id="417" r:id="rId24"/>
    <p:sldId id="418" r:id="rId25"/>
    <p:sldId id="419" r:id="rId26"/>
    <p:sldId id="420" r:id="rId27"/>
    <p:sldId id="426" r:id="rId28"/>
    <p:sldId id="425" r:id="rId29"/>
    <p:sldId id="424" r:id="rId30"/>
    <p:sldId id="423" r:id="rId31"/>
    <p:sldId id="427" r:id="rId32"/>
    <p:sldId id="428" r:id="rId33"/>
    <p:sldId id="422" r:id="rId34"/>
    <p:sldId id="429" r:id="rId35"/>
    <p:sldId id="421" r:id="rId36"/>
    <p:sldId id="431" r:id="rId37"/>
    <p:sldId id="400" r:id="rId38"/>
  </p:sldIdLst>
  <p:sldSz cx="12192000" cy="6858000"/>
  <p:notesSz cx="6858000" cy="91440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254"/>
    <a:srgbClr val="FBBF3B"/>
    <a:srgbClr val="A6A6A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10" autoAdjust="0"/>
    <p:restoredTop sz="96379" autoAdjust="0"/>
  </p:normalViewPr>
  <p:slideViewPr>
    <p:cSldViewPr snapToGrid="0">
      <p:cViewPr varScale="1">
        <p:scale>
          <a:sx n="115" d="100"/>
          <a:sy n="115" d="100"/>
        </p:scale>
        <p:origin x="31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2019/6/24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2019/6/24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a:t>
            </a:fld>
            <a:endParaRPr lang="zh-CN" altLang="en-US"/>
          </a:p>
        </p:txBody>
      </p:sp>
    </p:spTree>
    <p:extLst>
      <p:ext uri="{BB962C8B-B14F-4D97-AF65-F5344CB8AC3E}">
        <p14:creationId xmlns:p14="http://schemas.microsoft.com/office/powerpoint/2010/main" val="1982440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extLst>
      <p:ext uri="{BB962C8B-B14F-4D97-AF65-F5344CB8AC3E}">
        <p14:creationId xmlns:p14="http://schemas.microsoft.com/office/powerpoint/2010/main" val="1625544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extLst>
      <p:ext uri="{BB962C8B-B14F-4D97-AF65-F5344CB8AC3E}">
        <p14:creationId xmlns:p14="http://schemas.microsoft.com/office/powerpoint/2010/main" val="42682004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extLst>
      <p:ext uri="{BB962C8B-B14F-4D97-AF65-F5344CB8AC3E}">
        <p14:creationId xmlns:p14="http://schemas.microsoft.com/office/powerpoint/2010/main" val="4011643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a:p>
        </p:txBody>
      </p:sp>
    </p:spTree>
    <p:extLst>
      <p:ext uri="{BB962C8B-B14F-4D97-AF65-F5344CB8AC3E}">
        <p14:creationId xmlns:p14="http://schemas.microsoft.com/office/powerpoint/2010/main" val="1792451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a:p>
        </p:txBody>
      </p:sp>
    </p:spTree>
    <p:extLst>
      <p:ext uri="{BB962C8B-B14F-4D97-AF65-F5344CB8AC3E}">
        <p14:creationId xmlns:p14="http://schemas.microsoft.com/office/powerpoint/2010/main" val="25549147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a:p>
        </p:txBody>
      </p:sp>
    </p:spTree>
    <p:extLst>
      <p:ext uri="{BB962C8B-B14F-4D97-AF65-F5344CB8AC3E}">
        <p14:creationId xmlns:p14="http://schemas.microsoft.com/office/powerpoint/2010/main" val="1576419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17</a:t>
            </a:fld>
            <a:endParaRPr lang="zh-CN" altLang="en-US"/>
          </a:p>
        </p:txBody>
      </p:sp>
    </p:spTree>
    <p:extLst>
      <p:ext uri="{BB962C8B-B14F-4D97-AF65-F5344CB8AC3E}">
        <p14:creationId xmlns:p14="http://schemas.microsoft.com/office/powerpoint/2010/main" val="3884229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18</a:t>
            </a:fld>
            <a:endParaRPr lang="zh-CN" altLang="en-US"/>
          </a:p>
        </p:txBody>
      </p:sp>
    </p:spTree>
    <p:extLst>
      <p:ext uri="{BB962C8B-B14F-4D97-AF65-F5344CB8AC3E}">
        <p14:creationId xmlns:p14="http://schemas.microsoft.com/office/powerpoint/2010/main" val="2640166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a:p>
        </p:txBody>
      </p:sp>
    </p:spTree>
    <p:extLst>
      <p:ext uri="{BB962C8B-B14F-4D97-AF65-F5344CB8AC3E}">
        <p14:creationId xmlns:p14="http://schemas.microsoft.com/office/powerpoint/2010/main" val="28013257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20</a:t>
            </a:fld>
            <a:endParaRPr lang="zh-CN" altLang="en-US"/>
          </a:p>
        </p:txBody>
      </p:sp>
    </p:spTree>
    <p:extLst>
      <p:ext uri="{BB962C8B-B14F-4D97-AF65-F5344CB8AC3E}">
        <p14:creationId xmlns:p14="http://schemas.microsoft.com/office/powerpoint/2010/main" val="1755341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extLst>
      <p:ext uri="{BB962C8B-B14F-4D97-AF65-F5344CB8AC3E}">
        <p14:creationId xmlns:p14="http://schemas.microsoft.com/office/powerpoint/2010/main" val="3471657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23</a:t>
            </a:fld>
            <a:endParaRPr lang="zh-CN" altLang="en-US"/>
          </a:p>
        </p:txBody>
      </p:sp>
    </p:spTree>
    <p:extLst>
      <p:ext uri="{BB962C8B-B14F-4D97-AF65-F5344CB8AC3E}">
        <p14:creationId xmlns:p14="http://schemas.microsoft.com/office/powerpoint/2010/main" val="35863098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24</a:t>
            </a:fld>
            <a:endParaRPr lang="zh-CN" altLang="en-US"/>
          </a:p>
        </p:txBody>
      </p:sp>
    </p:spTree>
    <p:extLst>
      <p:ext uri="{BB962C8B-B14F-4D97-AF65-F5344CB8AC3E}">
        <p14:creationId xmlns:p14="http://schemas.microsoft.com/office/powerpoint/2010/main" val="1382656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25</a:t>
            </a:fld>
            <a:endParaRPr lang="zh-CN" altLang="en-US"/>
          </a:p>
        </p:txBody>
      </p:sp>
    </p:spTree>
    <p:extLst>
      <p:ext uri="{BB962C8B-B14F-4D97-AF65-F5344CB8AC3E}">
        <p14:creationId xmlns:p14="http://schemas.microsoft.com/office/powerpoint/2010/main" val="19947511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26</a:t>
            </a:fld>
            <a:endParaRPr lang="zh-CN" altLang="en-US"/>
          </a:p>
        </p:txBody>
      </p:sp>
    </p:spTree>
    <p:extLst>
      <p:ext uri="{BB962C8B-B14F-4D97-AF65-F5344CB8AC3E}">
        <p14:creationId xmlns:p14="http://schemas.microsoft.com/office/powerpoint/2010/main" val="22565777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27</a:t>
            </a:fld>
            <a:endParaRPr lang="zh-CN" altLang="en-US"/>
          </a:p>
        </p:txBody>
      </p:sp>
    </p:spTree>
    <p:extLst>
      <p:ext uri="{BB962C8B-B14F-4D97-AF65-F5344CB8AC3E}">
        <p14:creationId xmlns:p14="http://schemas.microsoft.com/office/powerpoint/2010/main" val="4014612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28</a:t>
            </a:fld>
            <a:endParaRPr lang="zh-CN" altLang="en-US"/>
          </a:p>
        </p:txBody>
      </p:sp>
    </p:spTree>
    <p:extLst>
      <p:ext uri="{BB962C8B-B14F-4D97-AF65-F5344CB8AC3E}">
        <p14:creationId xmlns:p14="http://schemas.microsoft.com/office/powerpoint/2010/main" val="36862871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29</a:t>
            </a:fld>
            <a:endParaRPr lang="zh-CN" altLang="en-US"/>
          </a:p>
        </p:txBody>
      </p:sp>
    </p:spTree>
    <p:extLst>
      <p:ext uri="{BB962C8B-B14F-4D97-AF65-F5344CB8AC3E}">
        <p14:creationId xmlns:p14="http://schemas.microsoft.com/office/powerpoint/2010/main" val="24157719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30</a:t>
            </a:fld>
            <a:endParaRPr lang="zh-CN" altLang="en-US"/>
          </a:p>
        </p:txBody>
      </p:sp>
    </p:spTree>
    <p:extLst>
      <p:ext uri="{BB962C8B-B14F-4D97-AF65-F5344CB8AC3E}">
        <p14:creationId xmlns:p14="http://schemas.microsoft.com/office/powerpoint/2010/main" val="21498899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31</a:t>
            </a:fld>
            <a:endParaRPr lang="zh-CN" altLang="en-US"/>
          </a:p>
        </p:txBody>
      </p:sp>
    </p:spTree>
    <p:extLst>
      <p:ext uri="{BB962C8B-B14F-4D97-AF65-F5344CB8AC3E}">
        <p14:creationId xmlns:p14="http://schemas.microsoft.com/office/powerpoint/2010/main" val="23819620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32</a:t>
            </a:fld>
            <a:endParaRPr lang="zh-CN" altLang="en-US"/>
          </a:p>
        </p:txBody>
      </p:sp>
    </p:spTree>
    <p:extLst>
      <p:ext uri="{BB962C8B-B14F-4D97-AF65-F5344CB8AC3E}">
        <p14:creationId xmlns:p14="http://schemas.microsoft.com/office/powerpoint/2010/main" val="1041231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a:p>
        </p:txBody>
      </p:sp>
    </p:spTree>
    <p:extLst>
      <p:ext uri="{BB962C8B-B14F-4D97-AF65-F5344CB8AC3E}">
        <p14:creationId xmlns:p14="http://schemas.microsoft.com/office/powerpoint/2010/main" val="16255446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33</a:t>
            </a:fld>
            <a:endParaRPr lang="zh-CN" altLang="en-US"/>
          </a:p>
        </p:txBody>
      </p:sp>
    </p:spTree>
    <p:extLst>
      <p:ext uri="{BB962C8B-B14F-4D97-AF65-F5344CB8AC3E}">
        <p14:creationId xmlns:p14="http://schemas.microsoft.com/office/powerpoint/2010/main" val="34984745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34</a:t>
            </a:fld>
            <a:endParaRPr lang="zh-CN" altLang="en-US"/>
          </a:p>
        </p:txBody>
      </p:sp>
    </p:spTree>
    <p:extLst>
      <p:ext uri="{BB962C8B-B14F-4D97-AF65-F5344CB8AC3E}">
        <p14:creationId xmlns:p14="http://schemas.microsoft.com/office/powerpoint/2010/main" val="18866831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35</a:t>
            </a:fld>
            <a:endParaRPr lang="zh-CN" altLang="en-US"/>
          </a:p>
        </p:txBody>
      </p:sp>
    </p:spTree>
    <p:extLst>
      <p:ext uri="{BB962C8B-B14F-4D97-AF65-F5344CB8AC3E}">
        <p14:creationId xmlns:p14="http://schemas.microsoft.com/office/powerpoint/2010/main" val="2227685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36</a:t>
            </a:fld>
            <a:endParaRPr lang="zh-CN" altLang="en-US"/>
          </a:p>
        </p:txBody>
      </p:sp>
    </p:spTree>
    <p:extLst>
      <p:ext uri="{BB962C8B-B14F-4D97-AF65-F5344CB8AC3E}">
        <p14:creationId xmlns:p14="http://schemas.microsoft.com/office/powerpoint/2010/main" val="23824195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37</a:t>
            </a:fld>
            <a:endParaRPr lang="zh-CN" altLang="en-US"/>
          </a:p>
        </p:txBody>
      </p:sp>
    </p:spTree>
    <p:extLst>
      <p:ext uri="{BB962C8B-B14F-4D97-AF65-F5344CB8AC3E}">
        <p14:creationId xmlns:p14="http://schemas.microsoft.com/office/powerpoint/2010/main" val="2165016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extLst>
      <p:ext uri="{BB962C8B-B14F-4D97-AF65-F5344CB8AC3E}">
        <p14:creationId xmlns:p14="http://schemas.microsoft.com/office/powerpoint/2010/main" val="1625544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extLst>
      <p:ext uri="{BB962C8B-B14F-4D97-AF65-F5344CB8AC3E}">
        <p14:creationId xmlns:p14="http://schemas.microsoft.com/office/powerpoint/2010/main" val="3770386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extLst>
      <p:ext uri="{BB962C8B-B14F-4D97-AF65-F5344CB8AC3E}">
        <p14:creationId xmlns:p14="http://schemas.microsoft.com/office/powerpoint/2010/main" val="1625544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extLst>
      <p:ext uri="{BB962C8B-B14F-4D97-AF65-F5344CB8AC3E}">
        <p14:creationId xmlns:p14="http://schemas.microsoft.com/office/powerpoint/2010/main" val="2850476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extLst>
      <p:ext uri="{BB962C8B-B14F-4D97-AF65-F5344CB8AC3E}">
        <p14:creationId xmlns:p14="http://schemas.microsoft.com/office/powerpoint/2010/main" val="2200584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extLst>
      <p:ext uri="{BB962C8B-B14F-4D97-AF65-F5344CB8AC3E}">
        <p14:creationId xmlns:p14="http://schemas.microsoft.com/office/powerpoint/2010/main" val="1762801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15747567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283254188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sz="1100" dirty="0">
              <a:solidFill>
                <a:schemeClr val="tx2">
                  <a:lumMod val="75000"/>
                  <a:lumOff val="25000"/>
                </a:schemeClr>
              </a:solidFill>
            </a:endParaRPr>
          </a:p>
        </p:txBody>
      </p:sp>
      <p:sp>
        <p:nvSpPr>
          <p:cNvPr id="5" name="Footer Placeholder 4"/>
          <p:cNvSpPr>
            <a:spLocks noGrp="1"/>
          </p:cNvSpPr>
          <p:nvPr>
            <p:ph type="ftr" sz="quarter" idx="11"/>
          </p:nvPr>
        </p:nvSpPr>
        <p:spPr/>
        <p:txBody>
          <a:bodyPr/>
          <a:lstStyle/>
          <a:p>
            <a:pPr algn="r" eaLnBrk="1" latinLnBrk="0" hangingPunct="1"/>
            <a:endParaRPr kumimoji="0" lang="zh-CN" altLang="en-US" sz="1100" dirty="0">
              <a:solidFill>
                <a:schemeClr val="tx2">
                  <a:lumMod val="75000"/>
                  <a:lumOff val="25000"/>
                </a:schemeClr>
              </a:solidFill>
            </a:endParaRPr>
          </a:p>
        </p:txBody>
      </p:sp>
      <p:sp>
        <p:nvSpPr>
          <p:cNvPr id="6" name="Slide Number Placeholder 5"/>
          <p:cNvSpPr>
            <a:spLocks noGrp="1"/>
          </p:cNvSpPr>
          <p:nvPr>
            <p:ph type="sldNum" sz="quarter" idx="12"/>
          </p:nvPr>
        </p:nvSpPr>
        <p:spPr/>
        <p:txBody>
          <a:body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val="395256678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0187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dirty="0"/>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208137491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4095072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22148061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845127" y="2507550"/>
            <a:ext cx="5156200" cy="3680525"/>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172200" y="2507550"/>
            <a:ext cx="5181601" cy="3680525"/>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8" name="Footer Placeholder 7"/>
          <p:cNvSpPr>
            <a:spLocks noGrp="1"/>
          </p:cNvSpPr>
          <p:nvPr>
            <p:ph type="ftr" sz="quarter" idx="11"/>
          </p:nvPr>
        </p:nvSpPr>
        <p:spPr/>
        <p:txBody>
          <a:bodyPr/>
          <a:lstStyle/>
          <a:p>
            <a:endParaRPr kumimoji="0" lang="zh-CN" altLang="en-US"/>
          </a:p>
        </p:txBody>
      </p:sp>
      <p:sp>
        <p:nvSpPr>
          <p:cNvPr id="9" name="Slide Number Placeholder 8"/>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extLst>
      <p:ext uri="{BB962C8B-B14F-4D97-AF65-F5344CB8AC3E}">
        <p14:creationId xmlns:p14="http://schemas.microsoft.com/office/powerpoint/2010/main" val="427000934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4" name="Footer Placeholder 3"/>
          <p:cNvSpPr>
            <a:spLocks noGrp="1"/>
          </p:cNvSpPr>
          <p:nvPr>
            <p:ph type="ftr" sz="quarter" idx="11"/>
          </p:nvPr>
        </p:nvSpPr>
        <p:spPr/>
        <p:txBody>
          <a:bodyPr/>
          <a:lstStyle/>
          <a:p>
            <a:endParaRPr kumimoji="0" lang="zh-CN" altLang="en-US"/>
          </a:p>
        </p:txBody>
      </p:sp>
      <p:sp>
        <p:nvSpPr>
          <p:cNvPr id="5" name="Slide Number Placeholder 4"/>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407214731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3" name="Footer Placeholder 2"/>
          <p:cNvSpPr>
            <a:spLocks noGrp="1"/>
          </p:cNvSpPr>
          <p:nvPr>
            <p:ph type="ftr" sz="quarter" idx="11"/>
          </p:nvPr>
        </p:nvSpPr>
        <p:spPr/>
        <p:txBody>
          <a:bodyPr/>
          <a:lstStyle/>
          <a:p>
            <a:endParaRPr kumimoji="0" lang="zh-CN" altLang="en-US"/>
          </a:p>
        </p:txBody>
      </p:sp>
      <p:sp>
        <p:nvSpPr>
          <p:cNvPr id="4" name="Slide Number Placeholder 3"/>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37312060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378149914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11968682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11DF6C85-580E-49AA-8C0F-7282E851D184}" type="datetimeFigureOut">
              <a:rPr lang="en-US" smtClean="0"/>
              <a:pPr/>
              <a:t>6/24/2019</a:t>
            </a:fld>
            <a:endParaRPr lang="en-US" sz="1100" dirty="0">
              <a:solidFill>
                <a:schemeClr val="tx2">
                  <a:lumMod val="75000"/>
                  <a:lumOff val="25000"/>
                </a:scheme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val="57313821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51" r:id="rId13"/>
    <p:sldLayoutId id="2147483652" r:id="rId14"/>
    <p:sldLayoutId id="2147483653" r:id="rId15"/>
    <p:sldLayoutId id="2147483654" r:id="rId16"/>
  </p:sldLayoutIdLst>
  <p:transition spd="slow">
    <p:fad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5"/>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a:extLst>
              <a:ext uri="{FF2B5EF4-FFF2-40B4-BE49-F238E27FC236}">
                <a16:creationId xmlns:a16="http://schemas.microsoft.com/office/drawing/2014/main" id="{290BC831-03AE-43C3-8E91-2FF0DC62D99E}"/>
              </a:ext>
            </a:extLst>
          </p:cNvPr>
          <p:cNvSpPr txBox="1"/>
          <p:nvPr/>
        </p:nvSpPr>
        <p:spPr>
          <a:xfrm>
            <a:off x="3464510" y="2562424"/>
            <a:ext cx="5262980" cy="1107996"/>
          </a:xfrm>
          <a:prstGeom prst="rect">
            <a:avLst/>
          </a:prstGeom>
          <a:noFill/>
        </p:spPr>
        <p:txBody>
          <a:bodyPr wrap="non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基础工程施工</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0" name="矩形 9"/>
          <p:cNvSpPr/>
          <p:nvPr/>
        </p:nvSpPr>
        <p:spPr>
          <a:xfrm>
            <a:off x="4638691" y="3977074"/>
            <a:ext cx="4852611" cy="523220"/>
          </a:xfrm>
          <a:prstGeom prst="rect">
            <a:avLst/>
          </a:prstGeom>
        </p:spPr>
        <p:txBody>
          <a:bodyPr wrap="none">
            <a:spAutoFit/>
          </a:bodyPr>
          <a:lstStyle/>
          <a:p>
            <a:pPr algn="ctr"/>
            <a:r>
              <a:rPr lang="zh-CN" altLang="en-US" sz="2800" dirty="0" smtClean="0">
                <a:solidFill>
                  <a:schemeClr val="bg1"/>
                </a:solidFill>
              </a:rPr>
              <a:t>单元三        塔吊</a:t>
            </a:r>
            <a:r>
              <a:rPr lang="zh-CN" altLang="en-US" sz="2800" dirty="0">
                <a:solidFill>
                  <a:schemeClr val="bg1"/>
                </a:solidFill>
              </a:rPr>
              <a:t>基础安全计算</a:t>
            </a:r>
            <a:endParaRPr lang="zh-CN" altLang="en-US" sz="28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901662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900" decel="100000" fill="hold"/>
                                        <p:tgtEl>
                                          <p:spTgt spid="1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a:t>四、地基变形安全计算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49036" y="1312460"/>
            <a:ext cx="2723823" cy="369332"/>
          </a:xfrm>
          <a:prstGeom prst="rect">
            <a:avLst/>
          </a:prstGeom>
        </p:spPr>
        <p:txBody>
          <a:bodyPr wrap="none">
            <a:spAutoFit/>
          </a:bodyPr>
          <a:lstStyle/>
          <a:p>
            <a:r>
              <a:rPr lang="zh-CN" altLang="en-US" dirty="0">
                <a:solidFill>
                  <a:srgbClr val="0070C0"/>
                </a:solidFill>
              </a:rPr>
              <a:t>（一）地基变形基本规定</a:t>
            </a:r>
          </a:p>
        </p:txBody>
      </p:sp>
      <p:sp>
        <p:nvSpPr>
          <p:cNvPr id="7" name="矩形 6"/>
          <p:cNvSpPr/>
          <p:nvPr/>
        </p:nvSpPr>
        <p:spPr>
          <a:xfrm>
            <a:off x="1005385" y="1638602"/>
            <a:ext cx="10446410" cy="1706878"/>
          </a:xfrm>
          <a:prstGeom prst="rect">
            <a:avLst/>
          </a:prstGeom>
        </p:spPr>
        <p:txBody>
          <a:bodyPr wrap="square">
            <a:spAutoFit/>
          </a:bodyPr>
          <a:lstStyle/>
          <a:p>
            <a:pPr>
              <a:lnSpc>
                <a:spcPct val="150000"/>
              </a:lnSpc>
            </a:pPr>
            <a:r>
              <a:rPr lang="zh-CN" altLang="en-US" dirty="0" smtClean="0"/>
              <a:t>        在</a:t>
            </a:r>
            <a:r>
              <a:rPr lang="zh-CN" altLang="en-US" dirty="0"/>
              <a:t>建筑物荷载作用下，地基土由于土的压缩性引起竖向变形，从而引起建筑物</a:t>
            </a:r>
            <a:r>
              <a:rPr lang="zh-CN" altLang="en-US" dirty="0" smtClean="0"/>
              <a:t>基础</a:t>
            </a:r>
            <a:r>
              <a:rPr lang="zh-CN" altLang="en-US" dirty="0"/>
              <a:t>的沉降，若地基变形超过规范允许范围，建筑物就会发生倾斜、严重下沉、</a:t>
            </a:r>
            <a:r>
              <a:rPr lang="zh-CN" altLang="en-US" dirty="0" smtClean="0"/>
              <a:t>墙体开裂</a:t>
            </a:r>
            <a:r>
              <a:rPr lang="zh-CN" altLang="en-US" dirty="0"/>
              <a:t>和基础断裂等事故，影响建筑物的正常使用与安全。</a:t>
            </a:r>
            <a:r>
              <a:rPr lang="en-US" altLang="zh-CN" dirty="0"/>
              <a:t>《</a:t>
            </a:r>
            <a:r>
              <a:rPr lang="zh-CN" altLang="en-US" dirty="0"/>
              <a:t>建筑地基基础设计规范</a:t>
            </a:r>
            <a:r>
              <a:rPr lang="en-US" altLang="zh-CN" dirty="0"/>
              <a:t>》</a:t>
            </a:r>
            <a:r>
              <a:rPr lang="zh-CN" altLang="en-US" dirty="0" smtClean="0"/>
              <a:t>规定</a:t>
            </a:r>
            <a:r>
              <a:rPr lang="zh-CN" altLang="en-US" dirty="0"/>
              <a:t>，设计等级为甲级、乙级的建筑物地基变形按照下式进行：</a:t>
            </a:r>
          </a:p>
        </p:txBody>
      </p:sp>
      <p:sp>
        <p:nvSpPr>
          <p:cNvPr id="8" name="矩形 7"/>
          <p:cNvSpPr/>
          <p:nvPr/>
        </p:nvSpPr>
        <p:spPr>
          <a:xfrm>
            <a:off x="2732357" y="3041745"/>
            <a:ext cx="1093569" cy="369332"/>
          </a:xfrm>
          <a:prstGeom prst="rect">
            <a:avLst/>
          </a:prstGeom>
        </p:spPr>
        <p:txBody>
          <a:bodyPr wrap="none">
            <a:spAutoFit/>
          </a:bodyPr>
          <a:lstStyle/>
          <a:p>
            <a:r>
              <a:rPr lang="en-US" altLang="zh-CN" dirty="0"/>
              <a:t>S ≤</a:t>
            </a:r>
            <a:r>
              <a:rPr lang="zh-CN" altLang="en-US" dirty="0"/>
              <a:t>［</a:t>
            </a:r>
            <a:r>
              <a:rPr lang="en-US" altLang="zh-CN" dirty="0"/>
              <a:t>S</a:t>
            </a:r>
            <a:r>
              <a:rPr lang="zh-CN" altLang="en-US" dirty="0"/>
              <a:t>］</a:t>
            </a:r>
          </a:p>
        </p:txBody>
      </p:sp>
      <p:sp>
        <p:nvSpPr>
          <p:cNvPr id="9" name="矩形 8"/>
          <p:cNvSpPr/>
          <p:nvPr/>
        </p:nvSpPr>
        <p:spPr>
          <a:xfrm>
            <a:off x="1157785" y="4181367"/>
            <a:ext cx="3826689" cy="369332"/>
          </a:xfrm>
          <a:prstGeom prst="rect">
            <a:avLst/>
          </a:prstGeom>
        </p:spPr>
        <p:txBody>
          <a:bodyPr wrap="none">
            <a:spAutoFit/>
          </a:bodyPr>
          <a:lstStyle/>
          <a:p>
            <a:r>
              <a:rPr lang="zh-CN" altLang="en-US" dirty="0"/>
              <a:t>式中： </a:t>
            </a:r>
            <a:r>
              <a:rPr lang="en-US" altLang="zh-CN" dirty="0"/>
              <a:t>S——</a:t>
            </a:r>
            <a:r>
              <a:rPr lang="zh-CN" altLang="en-US" dirty="0"/>
              <a:t>地基变形计算值，</a:t>
            </a:r>
            <a:r>
              <a:rPr lang="en-US" altLang="zh-CN" dirty="0"/>
              <a:t>mm</a:t>
            </a:r>
            <a:r>
              <a:rPr lang="zh-CN" altLang="en-US" dirty="0"/>
              <a:t>。</a:t>
            </a:r>
          </a:p>
        </p:txBody>
      </p:sp>
      <p:sp>
        <p:nvSpPr>
          <p:cNvPr id="10" name="矩形 9"/>
          <p:cNvSpPr/>
          <p:nvPr/>
        </p:nvSpPr>
        <p:spPr>
          <a:xfrm>
            <a:off x="1720438" y="4493077"/>
            <a:ext cx="2701381" cy="369332"/>
          </a:xfrm>
          <a:prstGeom prst="rect">
            <a:avLst/>
          </a:prstGeom>
        </p:spPr>
        <p:txBody>
          <a:bodyPr wrap="none">
            <a:spAutoFit/>
          </a:bodyPr>
          <a:lstStyle/>
          <a:p>
            <a:r>
              <a:rPr lang="zh-CN" altLang="en-US" dirty="0"/>
              <a:t>［</a:t>
            </a:r>
            <a:r>
              <a:rPr lang="en-US" altLang="zh-CN" dirty="0"/>
              <a:t>S</a:t>
            </a:r>
            <a:r>
              <a:rPr lang="zh-CN" altLang="en-US" dirty="0"/>
              <a:t>］</a:t>
            </a:r>
            <a:r>
              <a:rPr lang="en-US" altLang="zh-CN" dirty="0"/>
              <a:t>——</a:t>
            </a:r>
            <a:r>
              <a:rPr lang="zh-CN" altLang="en-US" dirty="0"/>
              <a:t>地基变形允许值</a:t>
            </a:r>
          </a:p>
        </p:txBody>
      </p:sp>
    </p:spTree>
    <p:extLst>
      <p:ext uri="{BB962C8B-B14F-4D97-AF65-F5344CB8AC3E}">
        <p14:creationId xmlns:p14="http://schemas.microsoft.com/office/powerpoint/2010/main" val="15643482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979144135"/>
              </p:ext>
            </p:extLst>
          </p:nvPr>
        </p:nvGraphicFramePr>
        <p:xfrm>
          <a:off x="739833" y="0"/>
          <a:ext cx="10759440" cy="2002980"/>
        </p:xfrm>
        <a:graphic>
          <a:graphicData uri="http://schemas.openxmlformats.org/drawingml/2006/table">
            <a:tbl>
              <a:tblPr/>
              <a:tblGrid>
                <a:gridCol w="3546981">
                  <a:extLst>
                    <a:ext uri="{9D8B030D-6E8A-4147-A177-3AD203B41FA5}">
                      <a16:colId xmlns:a16="http://schemas.microsoft.com/office/drawing/2014/main" val="2335122275"/>
                    </a:ext>
                  </a:extLst>
                </a:gridCol>
                <a:gridCol w="3548956">
                  <a:extLst>
                    <a:ext uri="{9D8B030D-6E8A-4147-A177-3AD203B41FA5}">
                      <a16:colId xmlns:a16="http://schemas.microsoft.com/office/drawing/2014/main" val="1743768736"/>
                    </a:ext>
                  </a:extLst>
                </a:gridCol>
                <a:gridCol w="1793240">
                  <a:extLst>
                    <a:ext uri="{9D8B030D-6E8A-4147-A177-3AD203B41FA5}">
                      <a16:colId xmlns:a16="http://schemas.microsoft.com/office/drawing/2014/main" val="3701367971"/>
                    </a:ext>
                  </a:extLst>
                </a:gridCol>
                <a:gridCol w="1793240">
                  <a:extLst>
                    <a:ext uri="{9D8B030D-6E8A-4147-A177-3AD203B41FA5}">
                      <a16:colId xmlns:a16="http://schemas.microsoft.com/office/drawing/2014/main" val="3610608601"/>
                    </a:ext>
                  </a:extLst>
                </a:gridCol>
                <a:gridCol w="77023">
                  <a:extLst>
                    <a:ext uri="{9D8B030D-6E8A-4147-A177-3AD203B41FA5}">
                      <a16:colId xmlns:a16="http://schemas.microsoft.com/office/drawing/2014/main" val="1880884469"/>
                    </a:ext>
                  </a:extLst>
                </a:gridCol>
              </a:tblGrid>
              <a:tr h="181980">
                <a:tc gridSpan="5">
                  <a:txBody>
                    <a:bodyPr/>
                    <a:lstStyle/>
                    <a:p>
                      <a:pPr algn="ctr" fontAlgn="ctr"/>
                      <a:r>
                        <a:rPr lang="en-US" altLang="zh-CN" sz="800" b="0" i="0" u="none" strike="noStrike" dirty="0" smtClean="0">
                          <a:solidFill>
                            <a:srgbClr val="000000"/>
                          </a:solidFill>
                          <a:effectLst/>
                          <a:latin typeface="宋体" panose="02010600030101010101" pitchFamily="2" charset="-122"/>
                          <a:ea typeface="宋体" panose="02010600030101010101" pitchFamily="2" charset="-122"/>
                        </a:rPr>
                        <a:t> </a:t>
                      </a:r>
                      <a:r>
                        <a:rPr lang="zh-CN" altLang="en-US" sz="1800" b="0" i="0" u="none" strike="noStrike" dirty="0">
                          <a:solidFill>
                            <a:srgbClr val="0070C0"/>
                          </a:solidFill>
                          <a:effectLst/>
                          <a:latin typeface="宋体" panose="02010600030101010101" pitchFamily="2" charset="-122"/>
                          <a:ea typeface="宋体" panose="02010600030101010101" pitchFamily="2" charset="-122"/>
                        </a:rPr>
                        <a:t>建筑物的地基变形 允许值</a:t>
                      </a:r>
                    </a:p>
                  </a:txBody>
                  <a:tcPr marL="7022" marR="7022" marT="7022"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595937930"/>
                  </a:ext>
                </a:extLst>
              </a:tr>
              <a:tr h="245298">
                <a:tc rowSpan="2"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变形特征</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zh-CN" altLang="en-US"/>
                    </a:p>
                  </a:txBody>
                  <a:tcPr/>
                </a:tc>
                <a:tc gridSpan="2">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地基土类别</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l" fontAlgn="b"/>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7022" marR="7022" marT="7022"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570585159"/>
                  </a:ext>
                </a:extLst>
              </a:tr>
              <a:tr h="258052">
                <a:tc gridSpan="2" vMerge="1">
                  <a:txBody>
                    <a:bodyPr/>
                    <a:lstStyle/>
                    <a:p>
                      <a:endParaRPr lang="zh-CN" altLang="en-US"/>
                    </a:p>
                  </a:txBody>
                  <a:tcPr/>
                </a:tc>
                <a:tc hMerge="1" v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中、低压缩性土</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高压缩性土</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7022" marR="7022" marT="7022"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686884376"/>
                  </a:ext>
                </a:extLst>
              </a:tr>
              <a:tr h="253725">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砌体承重结构基础的局部倾斜</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0.002 </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0.003</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7022" marR="7022" marT="7022"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731588957"/>
                  </a:ext>
                </a:extLst>
              </a:tr>
              <a:tr h="253725">
                <a:tc rowSpan="3">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工业与民用建筑相邻</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柱基的沉降差</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框架结构</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0.002 l</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0.003 l</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7022" marR="7022" marT="7022"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445608933"/>
                  </a:ext>
                </a:extLst>
              </a:tr>
              <a:tr h="258052">
                <a:tc v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砌体墙填充的边排柱</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0.007 l</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0.001 l</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7022" marR="7022" marT="7022"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767204496"/>
                  </a:ext>
                </a:extLst>
              </a:tr>
              <a:tr h="452786">
                <a:tc vMerge="1">
                  <a:txBody>
                    <a:bodyPr/>
                    <a:lstStyle/>
                    <a:p>
                      <a:endParaRPr lang="zh-CN" altLang="en-US"/>
                    </a:p>
                  </a:txBody>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当基础不均匀沉降时不产生附加应力</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的结构</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0.005 l</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0.005 l</a:t>
                      </a:r>
                    </a:p>
                  </a:txBody>
                  <a:tcPr marL="7022" marR="7022" marT="70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800" b="0" i="0" u="none" strike="noStrike" dirty="0">
                        <a:solidFill>
                          <a:srgbClr val="000000"/>
                        </a:solidFill>
                        <a:effectLst/>
                        <a:latin typeface="宋体" panose="02010600030101010101" pitchFamily="2" charset="-122"/>
                        <a:ea typeface="宋体" panose="02010600030101010101" pitchFamily="2" charset="-122"/>
                      </a:endParaRPr>
                    </a:p>
                  </a:txBody>
                  <a:tcPr marL="7022" marR="7022" marT="7022"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267868144"/>
                  </a:ext>
                </a:extLst>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2709973850"/>
              </p:ext>
            </p:extLst>
          </p:nvPr>
        </p:nvGraphicFramePr>
        <p:xfrm>
          <a:off x="739833" y="2002980"/>
          <a:ext cx="10681854" cy="4504976"/>
        </p:xfrm>
        <a:graphic>
          <a:graphicData uri="http://schemas.openxmlformats.org/drawingml/2006/table">
            <a:tbl>
              <a:tblPr/>
              <a:tblGrid>
                <a:gridCol w="3554667">
                  <a:extLst>
                    <a:ext uri="{9D8B030D-6E8A-4147-A177-3AD203B41FA5}">
                      <a16:colId xmlns:a16="http://schemas.microsoft.com/office/drawing/2014/main" val="1316303094"/>
                    </a:ext>
                  </a:extLst>
                </a:gridCol>
                <a:gridCol w="3554667">
                  <a:extLst>
                    <a:ext uri="{9D8B030D-6E8A-4147-A177-3AD203B41FA5}">
                      <a16:colId xmlns:a16="http://schemas.microsoft.com/office/drawing/2014/main" val="3871881324"/>
                    </a:ext>
                  </a:extLst>
                </a:gridCol>
                <a:gridCol w="1779317">
                  <a:extLst>
                    <a:ext uri="{9D8B030D-6E8A-4147-A177-3AD203B41FA5}">
                      <a16:colId xmlns:a16="http://schemas.microsoft.com/office/drawing/2014/main" val="687673657"/>
                    </a:ext>
                  </a:extLst>
                </a:gridCol>
                <a:gridCol w="1793203">
                  <a:extLst>
                    <a:ext uri="{9D8B030D-6E8A-4147-A177-3AD203B41FA5}">
                      <a16:colId xmlns:a16="http://schemas.microsoft.com/office/drawing/2014/main" val="2488360761"/>
                    </a:ext>
                  </a:extLst>
                </a:gridCol>
              </a:tblGrid>
              <a:tr h="265334">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单层排架结构</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r>
                        <a:rPr lang="zh-CN" altLang="en-US" sz="1200" b="0" i="0" u="none" strike="noStrike" dirty="0">
                          <a:solidFill>
                            <a:srgbClr val="000000"/>
                          </a:solidFill>
                          <a:effectLst/>
                          <a:latin typeface="宋体" panose="02010600030101010101" pitchFamily="2" charset="-122"/>
                          <a:ea typeface="宋体" panose="02010600030101010101" pitchFamily="2" charset="-122"/>
                        </a:rPr>
                        <a:t>柱距为</a:t>
                      </a:r>
                      <a:r>
                        <a:rPr lang="en-US" altLang="zh-CN" sz="1200" b="0" i="0" u="none" strike="noStrike" dirty="0">
                          <a:solidFill>
                            <a:srgbClr val="000000"/>
                          </a:solidFill>
                          <a:effectLst/>
                          <a:latin typeface="宋体" panose="02010600030101010101" pitchFamily="2" charset="-122"/>
                          <a:ea typeface="宋体" panose="02010600030101010101" pitchFamily="2" charset="-122"/>
                        </a:rPr>
                        <a:t>6m)</a:t>
                      </a:r>
                      <a:r>
                        <a:rPr lang="zh-CN" altLang="en-US" sz="1200" b="0" i="0" u="none" strike="noStrike" dirty="0">
                          <a:solidFill>
                            <a:srgbClr val="000000"/>
                          </a:solidFill>
                          <a:effectLst/>
                          <a:latin typeface="宋体" panose="02010600030101010101" pitchFamily="2" charset="-122"/>
                          <a:ea typeface="宋体" panose="02010600030101010101" pitchFamily="2" charset="-122"/>
                        </a:rPr>
                        <a:t>柱基的沉降量</a:t>
                      </a:r>
                      <a:r>
                        <a:rPr lang="en-US" altLang="zh-CN" sz="1200" b="0" i="0" u="none" strike="noStrike" dirty="0">
                          <a:solidFill>
                            <a:srgbClr val="000000"/>
                          </a:solidFill>
                          <a:effectLst/>
                          <a:latin typeface="宋体" panose="02010600030101010101" pitchFamily="2" charset="-122"/>
                          <a:ea typeface="宋体" panose="02010600030101010101" pitchFamily="2" charset="-122"/>
                        </a:rPr>
                        <a:t>(mm)</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( 120)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200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4276177"/>
                  </a:ext>
                </a:extLst>
              </a:tr>
              <a:tr h="279574">
                <a:tc row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桥式吊车轨面的倾斜</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r>
                        <a:rPr lang="zh-CN" altLang="en-US" sz="1200" b="0" i="0" u="none" strike="noStrike" dirty="0">
                          <a:solidFill>
                            <a:srgbClr val="000000"/>
                          </a:solidFill>
                          <a:effectLst/>
                          <a:latin typeface="宋体" panose="02010600030101010101" pitchFamily="2" charset="-122"/>
                          <a:ea typeface="宋体" panose="02010600030101010101" pitchFamily="2" charset="-122"/>
                        </a:rPr>
                        <a:t>按不调整轨道考虑</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纵向</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0.004</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640436346"/>
                  </a:ext>
                </a:extLst>
              </a:tr>
              <a:tr h="386372">
                <a:tc v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横向</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0.003</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090619019"/>
                  </a:ext>
                </a:extLst>
              </a:tr>
              <a:tr h="254891">
                <a:tc rowSpan="4">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多层和高层建筑的整</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体倾斜</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Hg≤24</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0.004</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6044668"/>
                  </a:ext>
                </a:extLst>
              </a:tr>
              <a:tr h="254891">
                <a:tc vMerge="1">
                  <a:txBody>
                    <a:bodyPr/>
                    <a:lstStyle/>
                    <a:p>
                      <a:endParaRPr lang="zh-CN" altLang="en-US"/>
                    </a:p>
                  </a:txBody>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24&lt;Hg≤60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0.003</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178155798"/>
                  </a:ext>
                </a:extLst>
              </a:tr>
              <a:tr h="254891">
                <a:tc vMerge="1">
                  <a:txBody>
                    <a:bodyPr/>
                    <a:lstStyle/>
                    <a:p>
                      <a:endParaRPr lang="zh-CN" altLang="en-US"/>
                    </a:p>
                  </a:txBody>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60&lt;Hg≤100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0.002 5</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279072702"/>
                  </a:ext>
                </a:extLst>
              </a:tr>
              <a:tr h="254891">
                <a:tc vMerge="1">
                  <a:txBody>
                    <a:bodyPr/>
                    <a:lstStyle/>
                    <a:p>
                      <a:endParaRPr lang="zh-CN" altLang="en-US"/>
                    </a:p>
                  </a:txBody>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Hg&gt; 100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0.002</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76014932"/>
                  </a:ext>
                </a:extLst>
              </a:tr>
              <a:tr h="254891">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体型简单的高层建筑基础的平均沉降量</a:t>
                      </a:r>
                      <a:r>
                        <a:rPr lang="en-US" altLang="zh-CN" sz="1200" b="0" i="0" u="none" strike="noStrike" dirty="0">
                          <a:solidFill>
                            <a:srgbClr val="000000"/>
                          </a:solidFill>
                          <a:effectLst/>
                          <a:latin typeface="宋体" panose="02010600030101010101" pitchFamily="2" charset="-122"/>
                          <a:ea typeface="宋体" panose="02010600030101010101" pitchFamily="2" charset="-122"/>
                        </a:rPr>
                        <a:t>(mm)</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200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47713162"/>
                  </a:ext>
                </a:extLst>
              </a:tr>
              <a:tr h="254891">
                <a:tc rowSpan="6">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高耸结构基础的</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倾斜</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Hg≤20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0.008</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621339935"/>
                  </a:ext>
                </a:extLst>
              </a:tr>
              <a:tr h="254891">
                <a:tc vMerge="1">
                  <a:txBody>
                    <a:bodyPr/>
                    <a:lstStyle/>
                    <a:p>
                      <a:endParaRPr lang="zh-CN" altLang="en-US"/>
                    </a:p>
                  </a:txBody>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20&lt;Hg≤50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0.006</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563457722"/>
                  </a:ext>
                </a:extLst>
              </a:tr>
              <a:tr h="260113">
                <a:tc vMerge="1">
                  <a:txBody>
                    <a:bodyPr/>
                    <a:lstStyle/>
                    <a:p>
                      <a:endParaRPr lang="zh-CN" altLang="en-US"/>
                    </a:p>
                  </a:txBody>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50&lt;Hg≤100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0.005</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91289627"/>
                  </a:ext>
                </a:extLst>
              </a:tr>
              <a:tr h="254891">
                <a:tc vMerge="1">
                  <a:txBody>
                    <a:bodyPr/>
                    <a:lstStyle/>
                    <a:p>
                      <a:endParaRPr lang="zh-CN" altLang="en-US"/>
                    </a:p>
                  </a:txBody>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100&lt; Hg≤150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0.004</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03090873"/>
                  </a:ext>
                </a:extLst>
              </a:tr>
              <a:tr h="254891">
                <a:tc vMerge="1">
                  <a:txBody>
                    <a:bodyPr/>
                    <a:lstStyle/>
                    <a:p>
                      <a:endParaRPr lang="zh-CN" altLang="en-US"/>
                    </a:p>
                  </a:txBody>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150&lt;Hg≤200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0.003</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81884904"/>
                  </a:ext>
                </a:extLst>
              </a:tr>
              <a:tr h="254891">
                <a:tc vMerge="1">
                  <a:txBody>
                    <a:bodyPr/>
                    <a:lstStyle/>
                    <a:p>
                      <a:endParaRPr lang="zh-CN" altLang="en-US"/>
                    </a:p>
                  </a:txBody>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200&lt;Hg≤250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0.002</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263089084"/>
                  </a:ext>
                </a:extLst>
              </a:tr>
              <a:tr h="254891">
                <a:tc rowSpan="3">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高耸结构基础的沉降</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量</a:t>
                      </a:r>
                      <a:r>
                        <a:rPr lang="en-US" altLang="zh-CN" sz="1200" b="0" i="0" u="none" strike="noStrike" dirty="0">
                          <a:solidFill>
                            <a:srgbClr val="000000"/>
                          </a:solidFill>
                          <a:effectLst/>
                          <a:latin typeface="宋体" panose="02010600030101010101" pitchFamily="2" charset="-122"/>
                          <a:ea typeface="宋体" panose="02010600030101010101" pitchFamily="2" charset="-122"/>
                        </a:rPr>
                        <a:t>(mm)</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Hg≤100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400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248378124"/>
                  </a:ext>
                </a:extLst>
              </a:tr>
              <a:tr h="254891">
                <a:tc vMerge="1">
                  <a:txBody>
                    <a:bodyPr/>
                    <a:lstStyle/>
                    <a:p>
                      <a:endParaRPr lang="zh-CN" altLang="en-US"/>
                    </a:p>
                  </a:txBody>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100&lt; Hg≤200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300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960755397"/>
                  </a:ext>
                </a:extLst>
              </a:tr>
              <a:tr h="254891">
                <a:tc vMerge="1">
                  <a:txBody>
                    <a:bodyPr/>
                    <a:lstStyle/>
                    <a:p>
                      <a:endParaRPr lang="zh-CN" altLang="en-US"/>
                    </a:p>
                  </a:txBody>
                  <a:tcPr/>
                </a:tc>
                <a:tc>
                  <a:txBody>
                    <a:bodyPr/>
                    <a:lstStyle/>
                    <a:p>
                      <a:pPr algn="ctr" fontAlgn="ctr"/>
                      <a:r>
                        <a:rPr lang="en-US" sz="1200" b="0" i="0" u="none" strike="noStrike" dirty="0">
                          <a:solidFill>
                            <a:srgbClr val="000000"/>
                          </a:solidFill>
                          <a:effectLst/>
                          <a:latin typeface="宋体" panose="02010600030101010101" pitchFamily="2" charset="-122"/>
                          <a:ea typeface="宋体" panose="02010600030101010101" pitchFamily="2" charset="-122"/>
                        </a:rPr>
                        <a:t>200&lt;Hg≤250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200" b="0" i="0" u="none" strike="noStrike" dirty="0">
                          <a:solidFill>
                            <a:srgbClr val="000000"/>
                          </a:solidFill>
                          <a:effectLst/>
                          <a:latin typeface="宋体" panose="02010600030101010101" pitchFamily="2" charset="-122"/>
                          <a:ea typeface="宋体" panose="02010600030101010101" pitchFamily="2" charset="-122"/>
                        </a:rPr>
                        <a:t>200</a:t>
                      </a:r>
                    </a:p>
                  </a:txBody>
                  <a:tcPr marL="7107" marR="7107" marT="71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322435966"/>
                  </a:ext>
                </a:extLst>
              </a:tr>
            </a:tbl>
          </a:graphicData>
        </a:graphic>
      </p:graphicFrame>
    </p:spTree>
    <p:extLst>
      <p:ext uri="{BB962C8B-B14F-4D97-AF65-F5344CB8AC3E}">
        <p14:creationId xmlns:p14="http://schemas.microsoft.com/office/powerpoint/2010/main" val="40108363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a:t>四、地基变形安全计算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49036" y="1312460"/>
            <a:ext cx="2723823" cy="369332"/>
          </a:xfrm>
          <a:prstGeom prst="rect">
            <a:avLst/>
          </a:prstGeom>
        </p:spPr>
        <p:txBody>
          <a:bodyPr wrap="none">
            <a:spAutoFit/>
          </a:bodyPr>
          <a:lstStyle/>
          <a:p>
            <a:r>
              <a:rPr lang="zh-CN" altLang="en-US" dirty="0">
                <a:solidFill>
                  <a:srgbClr val="0070C0"/>
                </a:solidFill>
              </a:rPr>
              <a:t>（二）地基变形安全计算</a:t>
            </a:r>
          </a:p>
        </p:txBody>
      </p:sp>
      <p:sp>
        <p:nvSpPr>
          <p:cNvPr id="11" name="矩形 10"/>
          <p:cNvSpPr/>
          <p:nvPr/>
        </p:nvSpPr>
        <p:spPr>
          <a:xfrm>
            <a:off x="718782" y="1834192"/>
            <a:ext cx="2741456" cy="369332"/>
          </a:xfrm>
          <a:prstGeom prst="rect">
            <a:avLst/>
          </a:prstGeom>
        </p:spPr>
        <p:txBody>
          <a:bodyPr wrap="none">
            <a:spAutoFit/>
          </a:bodyPr>
          <a:lstStyle/>
          <a:p>
            <a:r>
              <a:rPr lang="en-US" altLang="zh-CN" dirty="0"/>
              <a:t>1. </a:t>
            </a:r>
            <a:r>
              <a:rPr lang="zh-CN" altLang="en-US" dirty="0"/>
              <a:t>土中附加应力及其分布</a:t>
            </a:r>
          </a:p>
        </p:txBody>
      </p:sp>
      <p:sp>
        <p:nvSpPr>
          <p:cNvPr id="13" name="矩形 12"/>
          <p:cNvSpPr/>
          <p:nvPr/>
        </p:nvSpPr>
        <p:spPr>
          <a:xfrm>
            <a:off x="871182" y="2074507"/>
            <a:ext cx="6402454" cy="1158138"/>
          </a:xfrm>
          <a:prstGeom prst="rect">
            <a:avLst/>
          </a:prstGeom>
        </p:spPr>
        <p:txBody>
          <a:bodyPr wrap="square">
            <a:spAutoFit/>
          </a:bodyPr>
          <a:lstStyle/>
          <a:p>
            <a:pPr>
              <a:lnSpc>
                <a:spcPct val="150000"/>
              </a:lnSpc>
            </a:pPr>
            <a:r>
              <a:rPr lang="zh-CN" altLang="en-US" sz="1600" dirty="0" smtClean="0">
                <a:latin typeface="宋体" panose="02010600030101010101" pitchFamily="2" charset="-122"/>
                <a:ea typeface="宋体" panose="02010600030101010101" pitchFamily="2" charset="-122"/>
              </a:rPr>
              <a:t>    土</a:t>
            </a:r>
            <a:r>
              <a:rPr lang="zh-CN" altLang="en-US" sz="1600" dirty="0">
                <a:latin typeface="宋体" panose="02010600030101010101" pitchFamily="2" charset="-122"/>
                <a:ea typeface="宋体" panose="02010600030101010101" pitchFamily="2" charset="-122"/>
              </a:rPr>
              <a:t>中附加应力（用符号</a:t>
            </a:r>
            <a:r>
              <a:rPr lang="en-US" altLang="zh-CN" sz="1600" i="1" dirty="0" err="1">
                <a:latin typeface="TimesNewRomanPS-ItalicMT"/>
                <a:ea typeface="宋体" panose="02010600030101010101" pitchFamily="2" charset="-122"/>
              </a:rPr>
              <a:t>σz</a:t>
            </a:r>
            <a:r>
              <a:rPr lang="zh-CN" altLang="en-US" sz="1600" dirty="0">
                <a:latin typeface="宋体" panose="02010600030101010101" pitchFamily="2" charset="-122"/>
                <a:ea typeface="宋体" panose="02010600030101010101" pitchFamily="2" charset="-122"/>
              </a:rPr>
              <a:t>表示）是指由于</a:t>
            </a:r>
            <a:r>
              <a:rPr lang="zh-CN" altLang="en-US" sz="1600" dirty="0" smtClean="0">
                <a:latin typeface="宋体" panose="02010600030101010101" pitchFamily="2" charset="-122"/>
                <a:ea typeface="宋体" panose="02010600030101010101" pitchFamily="2" charset="-122"/>
              </a:rPr>
              <a:t>建造建筑物</a:t>
            </a:r>
            <a:r>
              <a:rPr lang="zh-CN" altLang="en-US" sz="1600" dirty="0">
                <a:latin typeface="宋体" panose="02010600030101010101" pitchFamily="2" charset="-122"/>
                <a:ea typeface="宋体" panose="02010600030101010101" pitchFamily="2" charset="-122"/>
              </a:rPr>
              <a:t>而在土体中增加的应力，它是引起地基</a:t>
            </a:r>
            <a:r>
              <a:rPr lang="zh-CN" altLang="en-US" sz="1600" dirty="0" smtClean="0">
                <a:latin typeface="宋体" panose="02010600030101010101" pitchFamily="2" charset="-122"/>
                <a:ea typeface="宋体" panose="02010600030101010101" pitchFamily="2" charset="-122"/>
              </a:rPr>
              <a:t>变形的</a:t>
            </a:r>
            <a:r>
              <a:rPr lang="zh-CN" altLang="en-US" sz="1600" dirty="0">
                <a:latin typeface="宋体" panose="02010600030101010101" pitchFamily="2" charset="-122"/>
                <a:ea typeface="宋体" panose="02010600030101010101" pitchFamily="2" charset="-122"/>
              </a:rPr>
              <a:t>主要原因。土中附加应力是基底附加压力通过</a:t>
            </a:r>
            <a:r>
              <a:rPr lang="zh-CN" altLang="en-US" sz="1600" dirty="0" smtClean="0">
                <a:latin typeface="宋体" panose="02010600030101010101" pitchFamily="2" charset="-122"/>
                <a:ea typeface="宋体" panose="02010600030101010101" pitchFamily="2" charset="-122"/>
              </a:rPr>
              <a:t>土粒</a:t>
            </a:r>
            <a:r>
              <a:rPr lang="zh-CN" altLang="en-US" sz="1600" dirty="0">
                <a:latin typeface="宋体" panose="02010600030101010101" pitchFamily="2" charset="-122"/>
                <a:ea typeface="宋体" panose="02010600030101010101" pitchFamily="2" charset="-122"/>
              </a:rPr>
              <a:t>之间的接触点向地基中传递扩散的结果。</a:t>
            </a:r>
            <a:endParaRPr lang="zh-CN" altLang="en-US" sz="1600" dirty="0"/>
          </a:p>
        </p:txBody>
      </p:sp>
      <p:sp>
        <p:nvSpPr>
          <p:cNvPr id="14" name="矩形 13"/>
          <p:cNvSpPr/>
          <p:nvPr/>
        </p:nvSpPr>
        <p:spPr>
          <a:xfrm>
            <a:off x="871182" y="3290725"/>
            <a:ext cx="6402454" cy="1942968"/>
          </a:xfrm>
          <a:prstGeom prst="rect">
            <a:avLst/>
          </a:prstGeom>
        </p:spPr>
        <p:txBody>
          <a:bodyPr wrap="square">
            <a:spAutoFit/>
          </a:bodyPr>
          <a:lstStyle/>
          <a:p>
            <a:pPr>
              <a:lnSpc>
                <a:spcPct val="150000"/>
              </a:lnSpc>
            </a:pPr>
            <a:r>
              <a:rPr lang="zh-CN" altLang="en-US"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土</a:t>
            </a:r>
            <a:r>
              <a:rPr lang="zh-CN" altLang="en-US" sz="1600" dirty="0">
                <a:latin typeface="宋体" panose="02010600030101010101" pitchFamily="2" charset="-122"/>
                <a:ea typeface="宋体" panose="02010600030101010101" pitchFamily="2" charset="-122"/>
              </a:rPr>
              <a:t>中附加应力是由法国学者布辛奈斯克根据</a:t>
            </a:r>
            <a:r>
              <a:rPr lang="zh-CN" altLang="en-US" sz="1600" dirty="0" smtClean="0">
                <a:latin typeface="宋体" panose="02010600030101010101" pitchFamily="2" charset="-122"/>
                <a:ea typeface="宋体" panose="02010600030101010101" pitchFamily="2" charset="-122"/>
              </a:rPr>
              <a:t>单个</a:t>
            </a:r>
            <a:r>
              <a:rPr lang="zh-CN" altLang="en-US" sz="1600" dirty="0">
                <a:latin typeface="宋体" panose="02010600030101010101" pitchFamily="2" charset="-122"/>
                <a:ea typeface="宋体" panose="02010600030101010101" pitchFamily="2" charset="-122"/>
              </a:rPr>
              <a:t>集中力作用下按照弹性力学理论推导而出的，</a:t>
            </a:r>
            <a:r>
              <a:rPr lang="zh-CN" altLang="en-US" sz="1600" dirty="0" smtClean="0">
                <a:latin typeface="宋体" panose="02010600030101010101" pitchFamily="2" charset="-122"/>
                <a:ea typeface="宋体" panose="02010600030101010101" pitchFamily="2" charset="-122"/>
              </a:rPr>
              <a:t>后人</a:t>
            </a:r>
            <a:r>
              <a:rPr lang="zh-CN" altLang="en-US" sz="1600" dirty="0">
                <a:latin typeface="宋体" panose="02010600030101010101" pitchFamily="2" charset="-122"/>
                <a:ea typeface="宋体" panose="02010600030101010101" pitchFamily="2" charset="-122"/>
              </a:rPr>
              <a:t>在此基础上运用数学上微分、积分的概念推导</a:t>
            </a:r>
            <a:r>
              <a:rPr lang="zh-CN" altLang="en-US" sz="1600" dirty="0" smtClean="0">
                <a:latin typeface="宋体" panose="02010600030101010101" pitchFamily="2" charset="-122"/>
                <a:ea typeface="宋体" panose="02010600030101010101" pitchFamily="2" charset="-122"/>
              </a:rPr>
              <a:t>出矩形</a:t>
            </a:r>
            <a:r>
              <a:rPr lang="zh-CN" altLang="en-US" sz="1600" dirty="0">
                <a:latin typeface="宋体" panose="02010600030101010101" pitchFamily="2" charset="-122"/>
                <a:ea typeface="宋体" panose="02010600030101010101" pitchFamily="2" charset="-122"/>
              </a:rPr>
              <a:t>基础和条形基础在均布和三角形荷载作用下</a:t>
            </a:r>
            <a:r>
              <a:rPr lang="zh-CN" altLang="en-US" sz="1600" dirty="0" smtClean="0">
                <a:latin typeface="宋体" panose="02010600030101010101" pitchFamily="2" charset="-122"/>
                <a:ea typeface="宋体" panose="02010600030101010101" pitchFamily="2" charset="-122"/>
              </a:rPr>
              <a:t>的计算</a:t>
            </a:r>
            <a:r>
              <a:rPr lang="zh-CN" altLang="en-US" sz="1600" dirty="0">
                <a:latin typeface="宋体" panose="02010600030101010101" pitchFamily="2" charset="-122"/>
                <a:ea typeface="宋体" panose="02010600030101010101" pitchFamily="2" charset="-122"/>
              </a:rPr>
              <a:t>公式。参见有关地基基础教材。由此总结</a:t>
            </a:r>
            <a:r>
              <a:rPr lang="zh-CN" altLang="en-US" sz="1600" dirty="0" smtClean="0">
                <a:latin typeface="宋体" panose="02010600030101010101" pitchFamily="2" charset="-122"/>
                <a:ea typeface="宋体" panose="02010600030101010101" pitchFamily="2" charset="-122"/>
              </a:rPr>
              <a:t>出土中</a:t>
            </a:r>
            <a:r>
              <a:rPr lang="zh-CN" altLang="en-US" sz="1600" dirty="0">
                <a:latin typeface="宋体" panose="02010600030101010101" pitchFamily="2" charset="-122"/>
                <a:ea typeface="宋体" panose="02010600030101010101" pitchFamily="2" charset="-122"/>
              </a:rPr>
              <a:t>附加应力的分布规律为：</a:t>
            </a:r>
            <a:endParaRPr lang="zh-CN" altLang="en-US" sz="1600" dirty="0"/>
          </a:p>
        </p:txBody>
      </p:sp>
      <p:sp>
        <p:nvSpPr>
          <p:cNvPr id="15" name="矩形 14"/>
          <p:cNvSpPr/>
          <p:nvPr/>
        </p:nvSpPr>
        <p:spPr>
          <a:xfrm>
            <a:off x="871182" y="5071070"/>
            <a:ext cx="6402454" cy="1527469"/>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）在地基任意深度同一水平面上的</a:t>
            </a:r>
            <a:r>
              <a:rPr lang="zh-CN" altLang="en-US" sz="1600" dirty="0" smtClean="0"/>
              <a:t>附加应力不</a:t>
            </a:r>
            <a:r>
              <a:rPr lang="zh-CN" altLang="en-US" sz="1600" dirty="0"/>
              <a:t>相等，基底中心线上应力数值最大，向两侧逐渐减小，如</a:t>
            </a:r>
            <a:r>
              <a:rPr lang="zh-CN" altLang="en-US" sz="1600" dirty="0" smtClean="0"/>
              <a:t>图</a:t>
            </a:r>
            <a:endParaRPr lang="en-US" altLang="zh-CN" sz="1600" dirty="0" smtClean="0"/>
          </a:p>
          <a:p>
            <a:pPr>
              <a:lnSpc>
                <a:spcPct val="150000"/>
              </a:lnSpc>
            </a:pPr>
            <a:r>
              <a:rPr lang="zh-CN" altLang="en-US" sz="1600" dirty="0" smtClean="0"/>
              <a:t>（</a:t>
            </a:r>
            <a:r>
              <a:rPr lang="en-US" altLang="zh-CN" sz="1600" dirty="0"/>
              <a:t>2</a:t>
            </a:r>
            <a:r>
              <a:rPr lang="zh-CN" altLang="en-US" sz="1600" dirty="0"/>
              <a:t>）地基附加应力随土层深度增加其值逐渐减小，但压力范围扩散分布的越广，</a:t>
            </a:r>
            <a:r>
              <a:rPr lang="zh-CN" altLang="en-US" sz="1600" dirty="0" smtClean="0"/>
              <a:t>如图</a:t>
            </a:r>
            <a:endParaRPr lang="zh-CN" altLang="en-US" sz="1600" dirty="0"/>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7792" y="1189925"/>
            <a:ext cx="3643523" cy="4218212"/>
          </a:xfrm>
          <a:prstGeom prst="rect">
            <a:avLst/>
          </a:prstGeom>
        </p:spPr>
      </p:pic>
      <p:sp>
        <p:nvSpPr>
          <p:cNvPr id="17" name="矩形 16"/>
          <p:cNvSpPr/>
          <p:nvPr/>
        </p:nvSpPr>
        <p:spPr>
          <a:xfrm>
            <a:off x="8447953" y="5770669"/>
            <a:ext cx="2262158" cy="369332"/>
          </a:xfrm>
          <a:prstGeom prst="rect">
            <a:avLst/>
          </a:prstGeom>
        </p:spPr>
        <p:txBody>
          <a:bodyPr wrap="none">
            <a:spAutoFit/>
          </a:bodyPr>
          <a:lstStyle/>
          <a:p>
            <a:r>
              <a:rPr lang="zh-CN" altLang="en-US" dirty="0">
                <a:solidFill>
                  <a:srgbClr val="0070C0"/>
                </a:solidFill>
              </a:rPr>
              <a:t>地基附加应力示意图</a:t>
            </a:r>
          </a:p>
        </p:txBody>
      </p:sp>
    </p:spTree>
    <p:extLst>
      <p:ext uri="{BB962C8B-B14F-4D97-AF65-F5344CB8AC3E}">
        <p14:creationId xmlns:p14="http://schemas.microsoft.com/office/powerpoint/2010/main" val="340786205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a:t>四、地基变形安全计算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49036" y="1312460"/>
            <a:ext cx="3839513" cy="369332"/>
          </a:xfrm>
          <a:prstGeom prst="rect">
            <a:avLst/>
          </a:prstGeom>
        </p:spPr>
        <p:txBody>
          <a:bodyPr wrap="none">
            <a:spAutoFit/>
          </a:bodyPr>
          <a:lstStyle/>
          <a:p>
            <a:r>
              <a:rPr lang="en-US" altLang="zh-CN" dirty="0">
                <a:solidFill>
                  <a:srgbClr val="0070C0"/>
                </a:solidFill>
              </a:rPr>
              <a:t>2.《</a:t>
            </a:r>
            <a:r>
              <a:rPr lang="zh-CN" altLang="en-US" dirty="0">
                <a:solidFill>
                  <a:srgbClr val="0070C0"/>
                </a:solidFill>
              </a:rPr>
              <a:t>建筑地基基础设计规范</a:t>
            </a:r>
            <a:r>
              <a:rPr lang="en-US" altLang="zh-CN" dirty="0">
                <a:solidFill>
                  <a:srgbClr val="0070C0"/>
                </a:solidFill>
              </a:rPr>
              <a:t>》</a:t>
            </a:r>
            <a:r>
              <a:rPr lang="zh-CN" altLang="en-US" dirty="0">
                <a:solidFill>
                  <a:srgbClr val="0070C0"/>
                </a:solidFill>
              </a:rPr>
              <a:t>推荐法</a:t>
            </a:r>
          </a:p>
        </p:txBody>
      </p:sp>
      <p:sp>
        <p:nvSpPr>
          <p:cNvPr id="7" name="矩形 6"/>
          <p:cNvSpPr/>
          <p:nvPr/>
        </p:nvSpPr>
        <p:spPr>
          <a:xfrm>
            <a:off x="1005385" y="1566756"/>
            <a:ext cx="10754436" cy="2266133"/>
          </a:xfrm>
          <a:prstGeom prst="rect">
            <a:avLst/>
          </a:prstGeom>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1</a:t>
            </a:r>
            <a:r>
              <a:rPr lang="zh-CN" altLang="en-US" sz="1600" dirty="0">
                <a:latin typeface="宋体" panose="02010600030101010101" pitchFamily="2" charset="-122"/>
                <a:ea typeface="宋体" panose="02010600030101010101" pitchFamily="2" charset="-122"/>
              </a:rPr>
              <a:t>）基本假设。</a:t>
            </a:r>
          </a:p>
          <a:p>
            <a:pPr>
              <a:lnSpc>
                <a:spcPct val="150000"/>
              </a:lnSpc>
            </a:pPr>
            <a:r>
              <a:rPr lang="zh-CN" altLang="en-US" sz="1600" dirty="0" smtClean="0">
                <a:latin typeface="宋体" panose="02010600030101010101" pitchFamily="2" charset="-122"/>
                <a:ea typeface="宋体" panose="02010600030101010101" pitchFamily="2" charset="-122"/>
              </a:rPr>
              <a:t>     计算</a:t>
            </a:r>
            <a:r>
              <a:rPr lang="zh-CN" altLang="en-US" sz="1600" dirty="0">
                <a:latin typeface="宋体" panose="02010600030101010101" pitchFamily="2" charset="-122"/>
                <a:ea typeface="宋体" panose="02010600030101010101" pitchFamily="2" charset="-122"/>
              </a:rPr>
              <a:t>地基最终变形时，为计算方便，通常做如下假定：</a:t>
            </a:r>
          </a:p>
          <a:p>
            <a:pPr>
              <a:lnSpc>
                <a:spcPct val="150000"/>
              </a:lnSpc>
            </a:pPr>
            <a:r>
              <a:rPr lang="zh-CN" altLang="en-US" sz="1600" dirty="0" smtClean="0">
                <a:latin typeface="宋体" panose="02010600030101010101" pitchFamily="2" charset="-122"/>
                <a:ea typeface="宋体" panose="02010600030101010101" pitchFamily="2" charset="-122"/>
              </a:rPr>
              <a:t>   ①</a:t>
            </a:r>
            <a:r>
              <a:rPr lang="zh-CN" altLang="en-US" sz="1600" dirty="0">
                <a:latin typeface="宋体" panose="02010600030101010101" pitchFamily="2" charset="-122"/>
                <a:ea typeface="宋体" panose="02010600030101010101" pitchFamily="2" charset="-122"/>
              </a:rPr>
              <a:t>地基土为均匀、连续、各向同性的半无限线性变形体，按直线变形理论计算</a:t>
            </a:r>
            <a:r>
              <a:rPr lang="zh-CN" altLang="en-US" sz="1600" dirty="0" smtClean="0">
                <a:latin typeface="宋体" panose="02010600030101010101" pitchFamily="2" charset="-122"/>
                <a:ea typeface="宋体" panose="02010600030101010101" pitchFamily="2" charset="-122"/>
              </a:rPr>
              <a:t>土中</a:t>
            </a:r>
            <a:r>
              <a:rPr lang="zh-CN" altLang="en-US" sz="1600" dirty="0">
                <a:latin typeface="宋体" panose="02010600030101010101" pitchFamily="2" charset="-122"/>
                <a:ea typeface="宋体" panose="02010600030101010101" pitchFamily="2" charset="-122"/>
              </a:rPr>
              <a:t>应力。</a:t>
            </a:r>
          </a:p>
          <a:p>
            <a:pPr>
              <a:lnSpc>
                <a:spcPct val="150000"/>
              </a:lnSpc>
            </a:pPr>
            <a:r>
              <a:rPr lang="zh-CN" altLang="en-US" sz="1600" dirty="0" smtClean="0">
                <a:latin typeface="宋体" panose="02010600030101010101" pitchFamily="2" charset="-122"/>
                <a:ea typeface="宋体" panose="02010600030101010101" pitchFamily="2" charset="-122"/>
              </a:rPr>
              <a:t>   ②</a:t>
            </a:r>
            <a:r>
              <a:rPr lang="zh-CN" altLang="en-US" sz="1600" dirty="0">
                <a:latin typeface="宋体" panose="02010600030101010101" pitchFamily="2" charset="-122"/>
                <a:ea typeface="宋体" panose="02010600030101010101" pitchFamily="2" charset="-122"/>
              </a:rPr>
              <a:t>地基土在压缩变形时不发生侧向变形，即采用完全侧限条件下土的压缩性</a:t>
            </a:r>
            <a:r>
              <a:rPr lang="zh-CN" altLang="en-US" sz="1600" dirty="0" smtClean="0">
                <a:latin typeface="宋体" panose="02010600030101010101" pitchFamily="2" charset="-122"/>
                <a:ea typeface="宋体" panose="02010600030101010101" pitchFamily="2" charset="-122"/>
              </a:rPr>
              <a:t>指标</a:t>
            </a:r>
            <a:r>
              <a:rPr lang="en-US" altLang="zh-CN" sz="1600" i="1" dirty="0" smtClean="0">
                <a:latin typeface="TimesNewRomanPS-ItalicMT"/>
                <a:ea typeface="宋体" panose="02010600030101010101" pitchFamily="2" charset="-122"/>
              </a:rPr>
              <a:t>a</a:t>
            </a:r>
            <a:r>
              <a:rPr lang="zh-CN" altLang="en-US" sz="1600" dirty="0">
                <a:latin typeface="宋体" panose="02010600030101010101" pitchFamily="2" charset="-122"/>
                <a:ea typeface="宋体" panose="02010600030101010101" pitchFamily="2" charset="-122"/>
              </a:rPr>
              <a:t>、</a:t>
            </a:r>
            <a:r>
              <a:rPr lang="en-US" altLang="zh-CN" sz="1600" i="1" dirty="0">
                <a:latin typeface="TimesNewRomanPS-ItalicMT"/>
                <a:ea typeface="宋体" panose="02010600030101010101" pitchFamily="2" charset="-122"/>
              </a:rPr>
              <a:t>Es</a:t>
            </a:r>
            <a:r>
              <a:rPr lang="zh-CN" altLang="en-US" sz="1600" dirty="0">
                <a:latin typeface="宋体" panose="02010600030101010101" pitchFamily="2" charset="-122"/>
                <a:ea typeface="宋体" panose="02010600030101010101" pitchFamily="2" charset="-122"/>
              </a:rPr>
              <a:t>。</a:t>
            </a:r>
          </a:p>
          <a:p>
            <a:pPr>
              <a:lnSpc>
                <a:spcPct val="150000"/>
              </a:lnSpc>
            </a:pPr>
            <a:r>
              <a:rPr lang="zh-CN" altLang="en-US" sz="1600" dirty="0" smtClean="0">
                <a:latin typeface="宋体" panose="02010600030101010101" pitchFamily="2" charset="-122"/>
                <a:ea typeface="宋体" panose="02010600030101010101" pitchFamily="2" charset="-122"/>
              </a:rPr>
              <a:t>   ③</a:t>
            </a:r>
            <a:r>
              <a:rPr lang="zh-CN" altLang="en-US" sz="1600" dirty="0">
                <a:latin typeface="宋体" panose="02010600030101010101" pitchFamily="2" charset="-122"/>
                <a:ea typeface="宋体" panose="02010600030101010101" pitchFamily="2" charset="-122"/>
              </a:rPr>
              <a:t>以基础底面中心点下的附加应力</a:t>
            </a:r>
            <a:r>
              <a:rPr lang="en-US" altLang="zh-CN" sz="1600" i="1" dirty="0">
                <a:latin typeface="TimesNewRomanPS-ItalicMT"/>
                <a:ea typeface="宋体" panose="02010600030101010101" pitchFamily="2" charset="-122"/>
              </a:rPr>
              <a:t>σz</a:t>
            </a:r>
            <a:r>
              <a:rPr lang="zh-CN" altLang="en-US" sz="1600" dirty="0">
                <a:latin typeface="宋体" panose="02010600030101010101" pitchFamily="2" charset="-122"/>
                <a:ea typeface="宋体" panose="02010600030101010101" pitchFamily="2" charset="-122"/>
              </a:rPr>
              <a:t>作为计算地基变形的依据。</a:t>
            </a:r>
          </a:p>
          <a:p>
            <a:pPr>
              <a:lnSpc>
                <a:spcPct val="150000"/>
              </a:lnSpc>
            </a:pPr>
            <a:r>
              <a:rPr lang="zh-CN" altLang="en-US" sz="1600" dirty="0" smtClean="0">
                <a:latin typeface="宋体" panose="02010600030101010101" pitchFamily="2" charset="-122"/>
                <a:ea typeface="宋体" panose="02010600030101010101" pitchFamily="2" charset="-122"/>
              </a:rPr>
              <a:t>   ④</a:t>
            </a:r>
            <a:r>
              <a:rPr lang="zh-CN" altLang="en-US" sz="1600" dirty="0">
                <a:latin typeface="宋体" panose="02010600030101010101" pitchFamily="2" charset="-122"/>
                <a:ea typeface="宋体" panose="02010600030101010101" pitchFamily="2" charset="-122"/>
              </a:rPr>
              <a:t>取一定压缩层深度作为计算变形的计算深度。</a:t>
            </a:r>
            <a:endParaRPr lang="zh-CN" altLang="en-US" sz="1600" dirty="0"/>
          </a:p>
        </p:txBody>
      </p:sp>
      <p:sp>
        <p:nvSpPr>
          <p:cNvPr id="8" name="矩形 7"/>
          <p:cNvSpPr/>
          <p:nvPr/>
        </p:nvSpPr>
        <p:spPr>
          <a:xfrm>
            <a:off x="871182" y="3738617"/>
            <a:ext cx="9636105" cy="1158138"/>
          </a:xfrm>
          <a:prstGeom prst="rect">
            <a:avLst/>
          </a:prstGeom>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2</a:t>
            </a:r>
            <a:r>
              <a:rPr lang="zh-CN" altLang="en-US" sz="1600" dirty="0">
                <a:latin typeface="宋体" panose="02010600030101010101" pitchFamily="2" charset="-122"/>
                <a:ea typeface="宋体" panose="02010600030101010101" pitchFamily="2" charset="-122"/>
              </a:rPr>
              <a:t>）计算公式。</a:t>
            </a:r>
          </a:p>
          <a:p>
            <a:pPr>
              <a:lnSpc>
                <a:spcPct val="150000"/>
              </a:lnSpc>
            </a:pPr>
            <a:r>
              <a:rPr lang="zh-CN" altLang="en-US" sz="1600" dirty="0" smtClean="0">
                <a:latin typeface="宋体" panose="02010600030101010101" pitchFamily="2" charset="-122"/>
                <a:ea typeface="宋体" panose="02010600030101010101" pitchFamily="2" charset="-122"/>
              </a:rPr>
              <a:t>     计算</a:t>
            </a:r>
            <a:r>
              <a:rPr lang="zh-CN" altLang="en-US" sz="1600" dirty="0">
                <a:latin typeface="宋体" panose="02010600030101010101" pitchFamily="2" charset="-122"/>
                <a:ea typeface="宋体" panose="02010600030101010101" pitchFamily="2" charset="-122"/>
              </a:rPr>
              <a:t>地基变形时，地基内的应力分布，可采用各向同性均质线性变形体理论。其</a:t>
            </a:r>
          </a:p>
          <a:p>
            <a:pPr>
              <a:lnSpc>
                <a:spcPct val="150000"/>
              </a:lnSpc>
            </a:pPr>
            <a:r>
              <a:rPr lang="zh-CN" altLang="en-US" sz="1600" dirty="0" smtClean="0">
                <a:latin typeface="宋体" panose="02010600030101010101" pitchFamily="2" charset="-122"/>
                <a:ea typeface="宋体" panose="02010600030101010101" pitchFamily="2" charset="-122"/>
              </a:rPr>
              <a:t>   最终</a:t>
            </a:r>
            <a:r>
              <a:rPr lang="zh-CN" altLang="en-US" sz="1600" dirty="0">
                <a:latin typeface="宋体" panose="02010600030101010101" pitchFamily="2" charset="-122"/>
                <a:ea typeface="宋体" panose="02010600030101010101" pitchFamily="2" charset="-122"/>
              </a:rPr>
              <a:t>变形量可按下式进行计算：</a:t>
            </a:r>
            <a:endParaRPr lang="zh-CN" altLang="en-US" sz="1600" dirty="0"/>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8302" y="4629328"/>
            <a:ext cx="3715268" cy="895475"/>
          </a:xfrm>
          <a:prstGeom prst="rect">
            <a:avLst/>
          </a:prstGeom>
        </p:spPr>
      </p:pic>
      <p:sp>
        <p:nvSpPr>
          <p:cNvPr id="10" name="矩形 9"/>
          <p:cNvSpPr/>
          <p:nvPr/>
        </p:nvSpPr>
        <p:spPr>
          <a:xfrm>
            <a:off x="1293560" y="5164182"/>
            <a:ext cx="10898440" cy="1445717"/>
          </a:xfrm>
          <a:prstGeom prst="rect">
            <a:avLst/>
          </a:prstGeom>
        </p:spPr>
        <p:txBody>
          <a:bodyPr wrap="square">
            <a:spAutoFit/>
          </a:bodyPr>
          <a:lstStyle/>
          <a:p>
            <a:pPr>
              <a:lnSpc>
                <a:spcPct val="150000"/>
              </a:lnSpc>
            </a:pPr>
            <a:r>
              <a:rPr lang="zh-CN" altLang="en-US" sz="1200" dirty="0">
                <a:latin typeface="宋体" panose="02010600030101010101" pitchFamily="2" charset="-122"/>
                <a:ea typeface="宋体" panose="02010600030101010101" pitchFamily="2" charset="-122"/>
              </a:rPr>
              <a:t>式中： </a:t>
            </a:r>
            <a:r>
              <a:rPr lang="en-US" altLang="zh-CN" sz="1200" i="1" dirty="0">
                <a:latin typeface="TimesNewRomanPS-ItalicMT"/>
                <a:ea typeface="宋体" panose="02010600030101010101" pitchFamily="2" charset="-122"/>
              </a:rPr>
              <a:t>S</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地基最终变形量，</a:t>
            </a:r>
            <a:r>
              <a:rPr lang="en-US" altLang="zh-CN" sz="1200" dirty="0">
                <a:latin typeface="TimesNewRomanPSMT"/>
                <a:ea typeface="宋体" panose="02010600030101010101" pitchFamily="2" charset="-122"/>
              </a:rPr>
              <a:t>mm</a:t>
            </a:r>
            <a:r>
              <a:rPr lang="zh-CN" altLang="en-US" sz="1200" dirty="0">
                <a:latin typeface="宋体" panose="02010600030101010101" pitchFamily="2" charset="-122"/>
                <a:ea typeface="宋体" panose="02010600030101010101" pitchFamily="2" charset="-122"/>
              </a:rPr>
              <a:t>；</a:t>
            </a:r>
          </a:p>
          <a:p>
            <a:pPr>
              <a:lnSpc>
                <a:spcPct val="150000"/>
              </a:lnSpc>
            </a:pPr>
            <a:r>
              <a:rPr lang="en-US" altLang="zh-CN" sz="1200" i="1" dirty="0" smtClean="0">
                <a:latin typeface="TimesNewRomanPS-ItalicMT"/>
                <a:ea typeface="宋体" panose="02010600030101010101" pitchFamily="2" charset="-122"/>
              </a:rPr>
              <a:t>       S</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按分层总和法计算出的地基变形量，</a:t>
            </a:r>
            <a:r>
              <a:rPr lang="en-US" altLang="zh-CN" sz="1200" dirty="0">
                <a:latin typeface="TimesNewRomanPSMT"/>
                <a:ea typeface="宋体" panose="02010600030101010101" pitchFamily="2" charset="-122"/>
              </a:rPr>
              <a:t>mm</a:t>
            </a:r>
            <a:r>
              <a:rPr lang="zh-CN" altLang="en-US" sz="1200" dirty="0" smtClean="0">
                <a:latin typeface="宋体" panose="02010600030101010101" pitchFamily="2" charset="-122"/>
                <a:ea typeface="宋体" panose="02010600030101010101" pitchFamily="2" charset="-122"/>
              </a:rPr>
              <a:t>；</a:t>
            </a:r>
            <a:r>
              <a:rPr lang="el-GR" altLang="zh-CN" sz="1200" dirty="0" smtClean="0">
                <a:latin typeface="SymbolMT"/>
                <a:ea typeface="宋体" panose="02010600030101010101" pitchFamily="2" charset="-122"/>
              </a:rPr>
              <a:t>φ</a:t>
            </a:r>
            <a:r>
              <a:rPr lang="en-US" altLang="zh-CN" sz="1200" i="1" dirty="0" smtClean="0">
                <a:latin typeface="TimesNewRomanPS-ItalicMT"/>
                <a:ea typeface="宋体" panose="02010600030101010101" pitchFamily="2" charset="-122"/>
              </a:rPr>
              <a:t>S</a:t>
            </a:r>
            <a:r>
              <a:rPr lang="en-US" altLang="zh-CN" sz="1200" dirty="0" smtClean="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沉降计算经验系数</a:t>
            </a:r>
            <a:r>
              <a:rPr lang="zh-CN" altLang="en-US" sz="1200" dirty="0" smtClean="0">
                <a:latin typeface="宋体" panose="02010600030101010101" pitchFamily="2" charset="-122"/>
                <a:ea typeface="宋体" panose="02010600030101010101" pitchFamily="2" charset="-122"/>
              </a:rPr>
              <a:t>，</a:t>
            </a:r>
            <a:r>
              <a:rPr lang="en-US" altLang="zh-CN" sz="1200" i="1" dirty="0" smtClean="0">
                <a:latin typeface="TimesNewRomanPS-ItalicMT"/>
                <a:ea typeface="宋体" panose="02010600030101010101" pitchFamily="2" charset="-122"/>
              </a:rPr>
              <a:t>n</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地基变形计算深度范围内所划分</a:t>
            </a:r>
            <a:r>
              <a:rPr lang="zh-CN" altLang="en-US" sz="1200" dirty="0" smtClean="0">
                <a:latin typeface="宋体" panose="02010600030101010101" pitchFamily="2" charset="-122"/>
                <a:ea typeface="宋体" panose="02010600030101010101" pitchFamily="2" charset="-122"/>
              </a:rPr>
              <a:t>的土层数；</a:t>
            </a:r>
            <a:endParaRPr lang="zh-CN" altLang="en-US" sz="1200" dirty="0">
              <a:latin typeface="宋体" panose="02010600030101010101" pitchFamily="2" charset="-122"/>
              <a:ea typeface="宋体" panose="02010600030101010101" pitchFamily="2" charset="-122"/>
            </a:endParaRPr>
          </a:p>
          <a:p>
            <a:pPr>
              <a:lnSpc>
                <a:spcPct val="150000"/>
              </a:lnSpc>
            </a:pPr>
            <a:r>
              <a:rPr lang="en-US" altLang="zh-CN" sz="1200" i="1" dirty="0" smtClean="0">
                <a:latin typeface="TimesNewRomanPS-ItalicMT"/>
                <a:ea typeface="宋体" panose="02010600030101010101" pitchFamily="2" charset="-122"/>
              </a:rPr>
              <a:t>       p</a:t>
            </a:r>
            <a:r>
              <a:rPr lang="en-US" altLang="zh-CN" sz="1200" dirty="0" smtClean="0">
                <a:latin typeface="TimesNewRomanPSMT"/>
                <a:ea typeface="宋体" panose="02010600030101010101" pitchFamily="2" charset="-122"/>
              </a:rPr>
              <a:t>0</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相应于作用的准永久组合时</a:t>
            </a:r>
            <a:r>
              <a:rPr lang="zh-CN" altLang="en-US" sz="1200" dirty="0" smtClean="0">
                <a:latin typeface="宋体" panose="02010600030101010101" pitchFamily="2" charset="-122"/>
                <a:ea typeface="宋体" panose="02010600030101010101" pitchFamily="2" charset="-122"/>
              </a:rPr>
              <a:t>基础底面</a:t>
            </a:r>
            <a:r>
              <a:rPr lang="zh-CN" altLang="en-US" sz="1200" dirty="0">
                <a:latin typeface="宋体" panose="02010600030101010101" pitchFamily="2" charset="-122"/>
                <a:ea typeface="宋体" panose="02010600030101010101" pitchFamily="2" charset="-122"/>
              </a:rPr>
              <a:t>处的附加压力，</a:t>
            </a:r>
            <a:r>
              <a:rPr lang="en-US" altLang="zh-CN" sz="1200" dirty="0">
                <a:latin typeface="TimesNewRomanPSMT"/>
                <a:ea typeface="宋体" panose="02010600030101010101" pitchFamily="2" charset="-122"/>
              </a:rPr>
              <a:t>kPa</a:t>
            </a:r>
            <a:r>
              <a:rPr lang="zh-CN" altLang="en-US" sz="1200" dirty="0" smtClean="0">
                <a:latin typeface="宋体" panose="02010600030101010101" pitchFamily="2" charset="-122"/>
                <a:ea typeface="宋体" panose="02010600030101010101" pitchFamily="2" charset="-122"/>
              </a:rPr>
              <a:t>；</a:t>
            </a:r>
            <a:r>
              <a:rPr lang="en-US" altLang="zh-CN" sz="1200" i="1" dirty="0" smtClean="0">
                <a:latin typeface="TimesNewRomanPS-ItalicMT"/>
                <a:ea typeface="宋体" panose="02010600030101010101" pitchFamily="2" charset="-122"/>
              </a:rPr>
              <a:t>Esi</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基础底面下第</a:t>
            </a:r>
            <a:r>
              <a:rPr lang="en-US" altLang="zh-CN" sz="1200" dirty="0">
                <a:latin typeface="TimesNewRomanPSMT"/>
                <a:ea typeface="宋体" panose="02010600030101010101" pitchFamily="2" charset="-122"/>
              </a:rPr>
              <a:t>i </a:t>
            </a:r>
            <a:r>
              <a:rPr lang="zh-CN" altLang="en-US" sz="1200" dirty="0">
                <a:latin typeface="宋体" panose="02010600030101010101" pitchFamily="2" charset="-122"/>
                <a:ea typeface="宋体" panose="02010600030101010101" pitchFamily="2" charset="-122"/>
              </a:rPr>
              <a:t>层土的压缩模量</a:t>
            </a:r>
            <a:r>
              <a:rPr lang="zh-CN" altLang="en-US" sz="1200" dirty="0" smtClean="0">
                <a:latin typeface="宋体" panose="02010600030101010101" pitchFamily="2" charset="-122"/>
                <a:ea typeface="宋体" panose="02010600030101010101" pitchFamily="2" charset="-122"/>
              </a:rPr>
              <a:t>，</a:t>
            </a:r>
            <a:r>
              <a:rPr lang="en-US" altLang="zh-CN" sz="1200" dirty="0" smtClean="0">
                <a:latin typeface="TimesNewRomanPSMT"/>
                <a:ea typeface="宋体" panose="02010600030101010101" pitchFamily="2" charset="-122"/>
              </a:rPr>
              <a:t>MPa</a:t>
            </a:r>
            <a:r>
              <a:rPr lang="zh-CN" altLang="en-US" sz="1200" dirty="0">
                <a:latin typeface="宋体" panose="02010600030101010101" pitchFamily="2" charset="-122"/>
                <a:ea typeface="宋体" panose="02010600030101010101" pitchFamily="2" charset="-122"/>
              </a:rPr>
              <a:t>；</a:t>
            </a:r>
          </a:p>
          <a:p>
            <a:pPr>
              <a:lnSpc>
                <a:spcPct val="150000"/>
              </a:lnSpc>
            </a:pPr>
            <a:r>
              <a:rPr lang="en-US" altLang="zh-CN" sz="1200" i="1" dirty="0" smtClean="0">
                <a:latin typeface="TimesNewRomanPS-ItalicMT"/>
                <a:ea typeface="宋体" panose="02010600030101010101" pitchFamily="2" charset="-122"/>
              </a:rPr>
              <a:t>       zi</a:t>
            </a:r>
            <a:r>
              <a:rPr lang="zh-CN" altLang="en-US" sz="1200" dirty="0">
                <a:latin typeface="宋体" panose="02010600030101010101" pitchFamily="2" charset="-122"/>
                <a:ea typeface="宋体" panose="02010600030101010101" pitchFamily="2" charset="-122"/>
              </a:rPr>
              <a:t>、</a:t>
            </a:r>
            <a:r>
              <a:rPr lang="en-US" altLang="zh-CN" sz="1200" i="1" dirty="0">
                <a:latin typeface="TimesNewRomanPS-ItalicMT"/>
                <a:ea typeface="宋体" panose="02010600030101010101" pitchFamily="2" charset="-122"/>
              </a:rPr>
              <a:t>zi </a:t>
            </a:r>
            <a:r>
              <a:rPr lang="en-US" altLang="zh-CN" sz="1200" dirty="0">
                <a:latin typeface="SymbolMT"/>
                <a:ea typeface="宋体" panose="02010600030101010101" pitchFamily="2" charset="-122"/>
              </a:rPr>
              <a:t>- </a:t>
            </a:r>
            <a:r>
              <a:rPr lang="en-US" altLang="zh-CN" sz="1200" dirty="0">
                <a:latin typeface="TimesNewRomanPSMT"/>
                <a:ea typeface="宋体" panose="02010600030101010101" pitchFamily="2" charset="-122"/>
              </a:rPr>
              <a:t>1</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基础底面至第</a:t>
            </a:r>
            <a:r>
              <a:rPr lang="en-US" altLang="zh-CN" sz="1200" i="1" dirty="0">
                <a:latin typeface="TimesNewRomanPS-ItalicMT"/>
                <a:ea typeface="宋体" panose="02010600030101010101" pitchFamily="2" charset="-122"/>
              </a:rPr>
              <a:t>i </a:t>
            </a:r>
            <a:r>
              <a:rPr lang="zh-CN" altLang="en-US" sz="1200" dirty="0">
                <a:latin typeface="宋体" panose="02010600030101010101" pitchFamily="2" charset="-122"/>
                <a:ea typeface="宋体" panose="02010600030101010101" pitchFamily="2" charset="-122"/>
              </a:rPr>
              <a:t>层土、第</a:t>
            </a:r>
            <a:r>
              <a:rPr lang="en-US" altLang="zh-CN" sz="1200" i="1" dirty="0">
                <a:latin typeface="TimesNewRomanPS-ItalicMT"/>
                <a:ea typeface="宋体" panose="02010600030101010101" pitchFamily="2" charset="-122"/>
              </a:rPr>
              <a:t>i </a:t>
            </a:r>
            <a:r>
              <a:rPr lang="en-US" altLang="zh-CN" sz="1200" dirty="0">
                <a:latin typeface="SymbolMT"/>
                <a:ea typeface="宋体" panose="02010600030101010101" pitchFamily="2" charset="-122"/>
              </a:rPr>
              <a:t>- </a:t>
            </a:r>
            <a:r>
              <a:rPr lang="en-US" altLang="zh-CN" sz="1200" dirty="0" smtClean="0">
                <a:latin typeface="TimesNewRomanPSMT"/>
                <a:ea typeface="宋体" panose="02010600030101010101" pitchFamily="2" charset="-122"/>
              </a:rPr>
              <a:t>1</a:t>
            </a:r>
            <a:r>
              <a:rPr lang="zh-CN" altLang="en-US" sz="1200" dirty="0" smtClean="0">
                <a:latin typeface="宋体" panose="02010600030101010101" pitchFamily="2" charset="-122"/>
                <a:ea typeface="宋体" panose="02010600030101010101" pitchFamily="2" charset="-122"/>
              </a:rPr>
              <a:t>层</a:t>
            </a:r>
            <a:r>
              <a:rPr lang="zh-CN" altLang="en-US" sz="1200" dirty="0">
                <a:latin typeface="宋体" panose="02010600030101010101" pitchFamily="2" charset="-122"/>
                <a:ea typeface="宋体" panose="02010600030101010101" pitchFamily="2" charset="-122"/>
              </a:rPr>
              <a:t>土底面的距离，</a:t>
            </a:r>
            <a:r>
              <a:rPr lang="en-US" altLang="zh-CN" sz="1200" dirty="0">
                <a:latin typeface="TimesNewRomanPSMT"/>
                <a:ea typeface="宋体" panose="02010600030101010101" pitchFamily="2" charset="-122"/>
              </a:rPr>
              <a:t>m</a:t>
            </a:r>
            <a:r>
              <a:rPr lang="zh-CN" altLang="en-US" sz="1200" dirty="0" smtClean="0">
                <a:latin typeface="宋体" panose="02010600030101010101" pitchFamily="2" charset="-122"/>
                <a:ea typeface="宋体" panose="02010600030101010101" pitchFamily="2" charset="-122"/>
              </a:rPr>
              <a:t>；</a:t>
            </a:r>
            <a:r>
              <a:rPr lang="el-GR" altLang="zh-CN" sz="1200" dirty="0" smtClean="0">
                <a:latin typeface="SymbolMT"/>
                <a:ea typeface="宋体" panose="02010600030101010101" pitchFamily="2" charset="-122"/>
              </a:rPr>
              <a:t>α</a:t>
            </a:r>
            <a:r>
              <a:rPr lang="en-US" altLang="zh-CN" sz="1200" i="1" dirty="0" smtClean="0">
                <a:latin typeface="TimesNewRomanPS-ItalicMT"/>
                <a:ea typeface="宋体" panose="02010600030101010101" pitchFamily="2" charset="-122"/>
              </a:rPr>
              <a:t>i</a:t>
            </a:r>
            <a:r>
              <a:rPr lang="zh-CN" altLang="el-GR" sz="1200" dirty="0" smtClean="0">
                <a:latin typeface="宋体" panose="02010600030101010101" pitchFamily="2" charset="-122"/>
                <a:ea typeface="宋体" panose="02010600030101010101" pitchFamily="2" charset="-122"/>
              </a:rPr>
              <a:t>、</a:t>
            </a:r>
            <a:r>
              <a:rPr lang="el-GR" altLang="zh-CN" sz="1200" dirty="0">
                <a:latin typeface="SymbolMT"/>
                <a:ea typeface="宋体" panose="02010600030101010101" pitchFamily="2" charset="-122"/>
              </a:rPr>
              <a:t>α</a:t>
            </a:r>
          </a:p>
          <a:p>
            <a:pPr>
              <a:lnSpc>
                <a:spcPct val="150000"/>
              </a:lnSpc>
            </a:pPr>
            <a:r>
              <a:rPr lang="en-US" altLang="zh-CN" sz="1200" i="1" dirty="0" smtClean="0">
                <a:latin typeface="TimesNewRomanPS-ItalicMT"/>
                <a:ea typeface="宋体" panose="02010600030101010101" pitchFamily="2" charset="-122"/>
              </a:rPr>
              <a:t>      i</a:t>
            </a:r>
            <a:r>
              <a:rPr lang="zh-CN" altLang="en-US" sz="1200" dirty="0">
                <a:latin typeface="SymbolMT"/>
                <a:ea typeface="宋体" panose="02010600030101010101" pitchFamily="2" charset="-122"/>
              </a:rPr>
              <a:t>−</a:t>
            </a:r>
            <a:r>
              <a:rPr lang="en-US" altLang="zh-CN" sz="1200" dirty="0">
                <a:latin typeface="TimesNewRomanPSMT"/>
                <a:ea typeface="宋体" panose="02010600030101010101" pitchFamily="2" charset="-122"/>
              </a:rPr>
              <a:t>1 </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基础底面计算点至第</a:t>
            </a:r>
            <a:r>
              <a:rPr lang="en-US" altLang="zh-CN" sz="1200" i="1" dirty="0">
                <a:latin typeface="TimesNewRomanPS-ItalicMT"/>
                <a:ea typeface="宋体" panose="02010600030101010101" pitchFamily="2" charset="-122"/>
              </a:rPr>
              <a:t>i </a:t>
            </a:r>
            <a:r>
              <a:rPr lang="zh-CN" altLang="en-US" sz="1200" dirty="0">
                <a:latin typeface="宋体" panose="02010600030101010101" pitchFamily="2" charset="-122"/>
                <a:ea typeface="宋体" panose="02010600030101010101" pitchFamily="2" charset="-122"/>
              </a:rPr>
              <a:t>层土、第</a:t>
            </a:r>
            <a:r>
              <a:rPr lang="en-US" altLang="zh-CN" sz="1200" i="1" dirty="0">
                <a:latin typeface="TimesNewRomanPS-ItalicMT"/>
                <a:ea typeface="宋体" panose="02010600030101010101" pitchFamily="2" charset="-122"/>
              </a:rPr>
              <a:t>i </a:t>
            </a:r>
            <a:r>
              <a:rPr lang="en-US" altLang="zh-CN" sz="1200" dirty="0">
                <a:latin typeface="SymbolMT"/>
                <a:ea typeface="宋体" panose="02010600030101010101" pitchFamily="2" charset="-122"/>
              </a:rPr>
              <a:t>- </a:t>
            </a:r>
            <a:r>
              <a:rPr lang="en-US" altLang="zh-CN" sz="1200" dirty="0">
                <a:latin typeface="TimesNewRomanPSMT"/>
                <a:ea typeface="宋体" panose="02010600030101010101" pitchFamily="2" charset="-122"/>
              </a:rPr>
              <a:t>1 </a:t>
            </a:r>
            <a:r>
              <a:rPr lang="zh-CN" altLang="en-US" sz="1200" dirty="0">
                <a:latin typeface="宋体" panose="02010600030101010101" pitchFamily="2" charset="-122"/>
                <a:ea typeface="宋体" panose="02010600030101010101" pitchFamily="2" charset="-122"/>
              </a:rPr>
              <a:t>层土底面范围内平均</a:t>
            </a:r>
            <a:r>
              <a:rPr lang="zh-CN" altLang="en-US" sz="1200" dirty="0" smtClean="0">
                <a:latin typeface="宋体" panose="02010600030101010101" pitchFamily="2" charset="-122"/>
                <a:ea typeface="宋体" panose="02010600030101010101" pitchFamily="2" charset="-122"/>
              </a:rPr>
              <a:t>附加应力</a:t>
            </a:r>
            <a:r>
              <a:rPr lang="zh-CN" altLang="en-US" sz="1200" dirty="0">
                <a:latin typeface="宋体" panose="02010600030101010101" pitchFamily="2" charset="-122"/>
                <a:ea typeface="宋体" panose="02010600030101010101" pitchFamily="2" charset="-122"/>
              </a:rPr>
              <a:t>系数</a:t>
            </a:r>
            <a:endParaRPr lang="zh-CN" altLang="en-US" sz="1200" dirty="0"/>
          </a:p>
        </p:txBody>
      </p:sp>
    </p:spTree>
    <p:extLst>
      <p:ext uri="{BB962C8B-B14F-4D97-AF65-F5344CB8AC3E}">
        <p14:creationId xmlns:p14="http://schemas.microsoft.com/office/powerpoint/2010/main" val="100088122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262979" cy="646331"/>
            </a:xfrm>
            <a:prstGeom prst="rect">
              <a:avLst/>
            </a:prstGeom>
          </p:spPr>
          <p:txBody>
            <a:bodyPr wrap="none">
              <a:spAutoFit/>
            </a:bodyPr>
            <a:lstStyle/>
            <a:p>
              <a:pPr>
                <a:spcAft>
                  <a:spcPts val="0"/>
                </a:spcAft>
                <a:tabLst>
                  <a:tab pos="2222500" algn="l"/>
                  <a:tab pos="3667125" algn="l"/>
                </a:tabLst>
              </a:pPr>
              <a:r>
                <a:rPr lang="zh-CN" altLang="en-US" sz="3600" dirty="0"/>
                <a:t>五、基础底面积安全计算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49036" y="1312460"/>
            <a:ext cx="3647152" cy="369332"/>
          </a:xfrm>
          <a:prstGeom prst="rect">
            <a:avLst/>
          </a:prstGeom>
        </p:spPr>
        <p:txBody>
          <a:bodyPr wrap="none">
            <a:spAutoFit/>
          </a:bodyPr>
          <a:lstStyle/>
          <a:p>
            <a:r>
              <a:rPr lang="zh-CN" altLang="en-US" dirty="0">
                <a:solidFill>
                  <a:srgbClr val="0070C0"/>
                </a:solidFill>
              </a:rPr>
              <a:t>（一）按持力层土确定基础底面积</a:t>
            </a:r>
          </a:p>
        </p:txBody>
      </p:sp>
      <p:sp>
        <p:nvSpPr>
          <p:cNvPr id="11" name="矩形 10"/>
          <p:cNvSpPr/>
          <p:nvPr/>
        </p:nvSpPr>
        <p:spPr>
          <a:xfrm>
            <a:off x="1005385" y="1649526"/>
            <a:ext cx="2396810" cy="369332"/>
          </a:xfrm>
          <a:prstGeom prst="rect">
            <a:avLst/>
          </a:prstGeom>
        </p:spPr>
        <p:txBody>
          <a:bodyPr wrap="none">
            <a:spAutoFit/>
          </a:bodyPr>
          <a:lstStyle/>
          <a:p>
            <a:r>
              <a:rPr lang="zh-CN" altLang="en-US"/>
              <a:t>（</a:t>
            </a:r>
            <a:r>
              <a:rPr lang="en-US" altLang="zh-CN" dirty="0"/>
              <a:t>1</a:t>
            </a:r>
            <a:r>
              <a:rPr lang="zh-CN" altLang="en-US" dirty="0"/>
              <a:t>）轴心受压基础：</a:t>
            </a:r>
          </a:p>
        </p:txBody>
      </p:sp>
      <p:sp>
        <p:nvSpPr>
          <p:cNvPr id="13" name="矩形 12"/>
          <p:cNvSpPr/>
          <p:nvPr/>
        </p:nvSpPr>
        <p:spPr>
          <a:xfrm>
            <a:off x="1425268" y="2018858"/>
            <a:ext cx="9115269" cy="338554"/>
          </a:xfrm>
          <a:prstGeom prst="rect">
            <a:avLst/>
          </a:prstGeom>
        </p:spPr>
        <p:txBody>
          <a:bodyPr wrap="square">
            <a:spAutoFit/>
          </a:bodyPr>
          <a:lstStyle/>
          <a:p>
            <a:r>
              <a:rPr lang="zh-CN" altLang="en-US" sz="1600" dirty="0"/>
              <a:t>在轴心荷载作用下，按照地基承载力条件</a:t>
            </a:r>
            <a:r>
              <a:rPr lang="zh-CN" altLang="en-US" sz="1600" dirty="0" smtClean="0"/>
              <a:t>公式得</a:t>
            </a:r>
            <a:r>
              <a:rPr lang="zh-CN" altLang="en-US" sz="1600" dirty="0"/>
              <a:t>基础底面积为：</a:t>
            </a: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8011" y="2313792"/>
            <a:ext cx="1917683" cy="676369"/>
          </a:xfrm>
          <a:prstGeom prst="rect">
            <a:avLst/>
          </a:prstGeom>
        </p:spPr>
      </p:pic>
      <p:sp>
        <p:nvSpPr>
          <p:cNvPr id="15" name="矩形 14"/>
          <p:cNvSpPr/>
          <p:nvPr/>
        </p:nvSpPr>
        <p:spPr>
          <a:xfrm>
            <a:off x="1425267" y="2940462"/>
            <a:ext cx="9115269" cy="788806"/>
          </a:xfrm>
          <a:prstGeom prst="rect">
            <a:avLst/>
          </a:prstGeom>
        </p:spPr>
        <p:txBody>
          <a:bodyPr wrap="square">
            <a:spAutoFit/>
          </a:bodyPr>
          <a:lstStyle/>
          <a:p>
            <a:pPr>
              <a:lnSpc>
                <a:spcPct val="150000"/>
              </a:lnSpc>
            </a:pPr>
            <a:r>
              <a:rPr lang="zh-CN" altLang="en-US" sz="1600" dirty="0"/>
              <a:t>矩形基础：基础底面积</a:t>
            </a:r>
            <a:r>
              <a:rPr lang="en-US" altLang="zh-CN" sz="1600" dirty="0"/>
              <a:t>A= bl</a:t>
            </a:r>
            <a:r>
              <a:rPr lang="zh-CN" altLang="en-US" sz="1600" dirty="0"/>
              <a:t>，一般取基础长短边之比</a:t>
            </a:r>
            <a:r>
              <a:rPr lang="en-US" altLang="zh-CN" sz="1600" dirty="0"/>
              <a:t>1.5 ≤ l/b ≤ 2</a:t>
            </a:r>
            <a:r>
              <a:rPr lang="zh-CN" altLang="en-US" sz="1600" dirty="0"/>
              <a:t>；</a:t>
            </a:r>
          </a:p>
          <a:p>
            <a:pPr>
              <a:lnSpc>
                <a:spcPct val="150000"/>
              </a:lnSpc>
            </a:pPr>
            <a:r>
              <a:rPr lang="zh-CN" altLang="en-US" sz="1600" dirty="0"/>
              <a:t>条形基础：（基础长度</a:t>
            </a:r>
            <a:r>
              <a:rPr lang="en-US" altLang="zh-CN" sz="1600" dirty="0"/>
              <a:t>l ≥ 10b</a:t>
            </a:r>
            <a:r>
              <a:rPr lang="zh-CN" altLang="en-US" sz="1600" dirty="0"/>
              <a:t>），沿基础纵向取</a:t>
            </a:r>
            <a:r>
              <a:rPr lang="en-US" altLang="zh-CN" sz="1600" dirty="0"/>
              <a:t>1m </a:t>
            </a:r>
            <a:r>
              <a:rPr lang="zh-CN" altLang="en-US" sz="1600" dirty="0"/>
              <a:t>宽为计算单元，即长边</a:t>
            </a:r>
            <a:r>
              <a:rPr lang="en-US" altLang="zh-CN" sz="1600" dirty="0"/>
              <a:t>l =1m</a:t>
            </a:r>
            <a:r>
              <a:rPr lang="zh-CN" altLang="en-US" sz="1600" dirty="0"/>
              <a:t>，则</a:t>
            </a:r>
          </a:p>
        </p:txBody>
      </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8011" y="3700412"/>
            <a:ext cx="1991003" cy="733527"/>
          </a:xfrm>
          <a:prstGeom prst="rect">
            <a:avLst/>
          </a:prstGeom>
        </p:spPr>
      </p:pic>
      <p:sp>
        <p:nvSpPr>
          <p:cNvPr id="17" name="矩形 16"/>
          <p:cNvSpPr/>
          <p:nvPr/>
        </p:nvSpPr>
        <p:spPr>
          <a:xfrm>
            <a:off x="1157784" y="4098623"/>
            <a:ext cx="10602037" cy="1154162"/>
          </a:xfrm>
          <a:prstGeom prst="rect">
            <a:avLst/>
          </a:prstGeom>
        </p:spPr>
        <p:txBody>
          <a:bodyPr wrap="square">
            <a:spAutoFit/>
          </a:bodyPr>
          <a:lstStyle/>
          <a:p>
            <a:r>
              <a:rPr lang="zh-CN" altLang="en-US" dirty="0"/>
              <a:t>（</a:t>
            </a:r>
            <a:r>
              <a:rPr lang="en-US" altLang="zh-CN" dirty="0"/>
              <a:t>2</a:t>
            </a:r>
            <a:r>
              <a:rPr lang="zh-CN" altLang="en-US" dirty="0"/>
              <a:t>）偏心受压基础：</a:t>
            </a:r>
          </a:p>
          <a:p>
            <a:pPr>
              <a:lnSpc>
                <a:spcPct val="150000"/>
              </a:lnSpc>
            </a:pPr>
            <a:r>
              <a:rPr lang="zh-CN" altLang="en-US" dirty="0" smtClean="0"/>
              <a:t>        </a:t>
            </a:r>
            <a:r>
              <a:rPr lang="zh-CN" altLang="en-US" sz="1600" dirty="0" smtClean="0"/>
              <a:t>在</a:t>
            </a:r>
            <a:r>
              <a:rPr lang="zh-CN" altLang="en-US" sz="1600" dirty="0"/>
              <a:t>偏心荷载作用下，基础底面受力不均匀，因此需加大基础底面积。一般情况</a:t>
            </a:r>
            <a:r>
              <a:rPr lang="zh-CN" altLang="en-US" sz="1600" dirty="0" smtClean="0"/>
              <a:t>下可</a:t>
            </a:r>
            <a:r>
              <a:rPr lang="zh-CN" altLang="en-US" sz="1600" dirty="0"/>
              <a:t>采用试算方法确定，计算步骤为：</a:t>
            </a:r>
          </a:p>
        </p:txBody>
      </p:sp>
      <p:sp>
        <p:nvSpPr>
          <p:cNvPr id="20" name="矩形 19"/>
          <p:cNvSpPr/>
          <p:nvPr/>
        </p:nvSpPr>
        <p:spPr>
          <a:xfrm>
            <a:off x="1627701" y="4875557"/>
            <a:ext cx="9878291" cy="1896801"/>
          </a:xfrm>
          <a:prstGeom prst="rect">
            <a:avLst/>
          </a:prstGeom>
        </p:spPr>
        <p:txBody>
          <a:bodyPr wrap="square">
            <a:spAutoFit/>
          </a:bodyPr>
          <a:lstStyle/>
          <a:p>
            <a:pPr>
              <a:lnSpc>
                <a:spcPct val="150000"/>
              </a:lnSpc>
            </a:pPr>
            <a:r>
              <a:rPr lang="zh-CN" altLang="en-US" sz="1600" dirty="0"/>
              <a:t>①先不考虑偏心影响，按轴心受力</a:t>
            </a:r>
            <a:r>
              <a:rPr lang="zh-CN" altLang="en-US" sz="1600" dirty="0" smtClean="0"/>
              <a:t>根据上面两个公式初</a:t>
            </a:r>
            <a:r>
              <a:rPr lang="zh-CN" altLang="en-US" sz="1600" dirty="0"/>
              <a:t>算基础面积</a:t>
            </a:r>
            <a:r>
              <a:rPr lang="en-US" altLang="zh-CN" sz="1600" dirty="0"/>
              <a:t>A0</a:t>
            </a:r>
            <a:r>
              <a:rPr lang="zh-CN" altLang="en-US" sz="1600" dirty="0"/>
              <a:t>。</a:t>
            </a:r>
          </a:p>
          <a:p>
            <a:pPr>
              <a:lnSpc>
                <a:spcPct val="150000"/>
              </a:lnSpc>
            </a:pPr>
            <a:r>
              <a:rPr lang="zh-CN" altLang="en-US" sz="1600" dirty="0"/>
              <a:t>②考虑到偏心荷载作用的影响，将初步计算的基础底面积</a:t>
            </a:r>
            <a:r>
              <a:rPr lang="en-US" altLang="zh-CN" sz="1600" dirty="0"/>
              <a:t>A0</a:t>
            </a:r>
            <a:r>
              <a:rPr lang="zh-CN" altLang="en-US" sz="1600" dirty="0"/>
              <a:t>扩大</a:t>
            </a:r>
            <a:r>
              <a:rPr lang="en-US" altLang="zh-CN" sz="1600" dirty="0"/>
              <a:t>10% </a:t>
            </a:r>
            <a:r>
              <a:rPr lang="zh-CN" altLang="en-US" sz="1600" dirty="0"/>
              <a:t>～ </a:t>
            </a:r>
            <a:r>
              <a:rPr lang="en-US" altLang="zh-CN" sz="1600" dirty="0"/>
              <a:t>40%</a:t>
            </a:r>
            <a:r>
              <a:rPr lang="zh-CN" altLang="en-US" sz="1600" dirty="0" smtClean="0"/>
              <a:t>。即</a:t>
            </a:r>
            <a:r>
              <a:rPr lang="en-US" altLang="zh-CN" sz="1600" dirty="0"/>
              <a:t>A=</a:t>
            </a:r>
            <a:r>
              <a:rPr lang="zh-CN" altLang="en-US" sz="1600" dirty="0"/>
              <a:t>（</a:t>
            </a:r>
            <a:r>
              <a:rPr lang="en-US" altLang="zh-CN" sz="1600" dirty="0"/>
              <a:t>1.1 </a:t>
            </a:r>
            <a:r>
              <a:rPr lang="zh-CN" altLang="en-US" sz="1600" dirty="0"/>
              <a:t>～ </a:t>
            </a:r>
            <a:r>
              <a:rPr lang="en-US" altLang="zh-CN" sz="1600" dirty="0"/>
              <a:t>1.4</a:t>
            </a:r>
            <a:r>
              <a:rPr lang="zh-CN" altLang="en-US" sz="1600" dirty="0"/>
              <a:t>）</a:t>
            </a:r>
            <a:r>
              <a:rPr lang="en-US" altLang="zh-CN" sz="1600" dirty="0"/>
              <a:t>A0</a:t>
            </a:r>
            <a:r>
              <a:rPr lang="zh-CN" altLang="en-US" sz="1600" dirty="0"/>
              <a:t>，然后按长短边之比</a:t>
            </a:r>
            <a:r>
              <a:rPr lang="en-US" altLang="zh-CN" sz="1600" dirty="0"/>
              <a:t>l/b = 1.5 </a:t>
            </a:r>
            <a:r>
              <a:rPr lang="zh-CN" altLang="en-US" sz="1600" dirty="0"/>
              <a:t>～ </a:t>
            </a:r>
            <a:r>
              <a:rPr lang="en-US" altLang="zh-CN" sz="1600" dirty="0"/>
              <a:t>2.0 </a:t>
            </a:r>
            <a:r>
              <a:rPr lang="zh-CN" altLang="en-US" sz="1600" dirty="0"/>
              <a:t>确定基底尺寸。</a:t>
            </a:r>
          </a:p>
          <a:p>
            <a:pPr>
              <a:lnSpc>
                <a:spcPct val="150000"/>
              </a:lnSpc>
            </a:pPr>
            <a:r>
              <a:rPr lang="zh-CN" altLang="en-US" sz="1600" dirty="0"/>
              <a:t>（</a:t>
            </a:r>
            <a:r>
              <a:rPr lang="en-US" altLang="zh-CN" sz="1600" dirty="0"/>
              <a:t>3</a:t>
            </a:r>
            <a:r>
              <a:rPr lang="zh-CN" altLang="en-US" sz="1600" dirty="0"/>
              <a:t>）计算基底边缘最大与最小压力，并按</a:t>
            </a:r>
            <a:r>
              <a:rPr lang="zh-CN" altLang="en-US" sz="1600" dirty="0" smtClean="0"/>
              <a:t>公式验算</a:t>
            </a:r>
            <a:r>
              <a:rPr lang="zh-CN" altLang="en-US" sz="1600" dirty="0"/>
              <a:t>承载力条件是否满足；</a:t>
            </a:r>
            <a:r>
              <a:rPr lang="zh-CN" altLang="en-US" sz="1600" dirty="0" smtClean="0"/>
              <a:t>如果</a:t>
            </a:r>
            <a:r>
              <a:rPr lang="zh-CN" altLang="en-US" sz="1600" dirty="0"/>
              <a:t>不满足，则重新调整</a:t>
            </a:r>
            <a:r>
              <a:rPr lang="en-US" altLang="zh-CN" sz="1600" dirty="0"/>
              <a:t>A</a:t>
            </a:r>
            <a:r>
              <a:rPr lang="zh-CN" altLang="en-US" sz="1600" dirty="0"/>
              <a:t>，直至满足要求为止。</a:t>
            </a:r>
          </a:p>
        </p:txBody>
      </p:sp>
    </p:spTree>
    <p:extLst>
      <p:ext uri="{BB962C8B-B14F-4D97-AF65-F5344CB8AC3E}">
        <p14:creationId xmlns:p14="http://schemas.microsoft.com/office/powerpoint/2010/main" val="192201711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262979" cy="646331"/>
            </a:xfrm>
            <a:prstGeom prst="rect">
              <a:avLst/>
            </a:prstGeom>
          </p:spPr>
          <p:txBody>
            <a:bodyPr wrap="none">
              <a:spAutoFit/>
            </a:bodyPr>
            <a:lstStyle/>
            <a:p>
              <a:pPr>
                <a:spcAft>
                  <a:spcPts val="0"/>
                </a:spcAft>
                <a:tabLst>
                  <a:tab pos="2222500" algn="l"/>
                  <a:tab pos="3667125" algn="l"/>
                </a:tabLst>
              </a:pPr>
              <a:r>
                <a:rPr lang="zh-CN" altLang="en-US" sz="3600" dirty="0"/>
                <a:t>五、基础底面积安全计算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49036" y="1186628"/>
            <a:ext cx="3185487" cy="369332"/>
          </a:xfrm>
          <a:prstGeom prst="rect">
            <a:avLst/>
          </a:prstGeom>
        </p:spPr>
        <p:txBody>
          <a:bodyPr wrap="none">
            <a:spAutoFit/>
          </a:bodyPr>
          <a:lstStyle/>
          <a:p>
            <a:r>
              <a:rPr lang="zh-CN" altLang="en-US" dirty="0">
                <a:solidFill>
                  <a:srgbClr val="0070C0"/>
                </a:solidFill>
              </a:rPr>
              <a:t>（二）软弱下卧层承载力验算</a:t>
            </a:r>
          </a:p>
        </p:txBody>
      </p:sp>
      <p:sp>
        <p:nvSpPr>
          <p:cNvPr id="7" name="矩形 6"/>
          <p:cNvSpPr/>
          <p:nvPr/>
        </p:nvSpPr>
        <p:spPr>
          <a:xfrm>
            <a:off x="871180" y="1381210"/>
            <a:ext cx="11072553" cy="834972"/>
          </a:xfrm>
          <a:prstGeom prst="rect">
            <a:avLst/>
          </a:prstGeom>
        </p:spPr>
        <p:txBody>
          <a:bodyPr wrap="square">
            <a:spAutoFit/>
          </a:bodyPr>
          <a:lstStyle/>
          <a:p>
            <a:pPr>
              <a:lnSpc>
                <a:spcPct val="150000"/>
              </a:lnSpc>
            </a:pPr>
            <a:r>
              <a:rPr lang="zh-CN" altLang="en-US" dirty="0" smtClean="0"/>
              <a:t>       </a:t>
            </a:r>
            <a:r>
              <a:rPr lang="zh-CN" altLang="en-US" sz="1600" dirty="0" smtClean="0"/>
              <a:t>按照</a:t>
            </a:r>
            <a:r>
              <a:rPr lang="zh-CN" altLang="en-US" sz="1600" dirty="0"/>
              <a:t>地基持力层承载力条件计算出基底面积后，还应考虑如果地基的主要受力</a:t>
            </a:r>
            <a:r>
              <a:rPr lang="zh-CN" altLang="en-US" sz="1600" dirty="0" smtClean="0"/>
              <a:t>层内存</a:t>
            </a:r>
            <a:r>
              <a:rPr lang="zh-CN" altLang="en-US" sz="1600" dirty="0"/>
              <a:t>在软弱下卧层，尚需验算下卧层顶面的地基强度，要求作用在下卧层顶面的</a:t>
            </a:r>
            <a:r>
              <a:rPr lang="zh-CN" altLang="en-US" sz="1600" dirty="0" smtClean="0"/>
              <a:t>全部压力</a:t>
            </a:r>
            <a:r>
              <a:rPr lang="zh-CN" altLang="en-US" sz="1600" dirty="0"/>
              <a:t>不应超过下卧层土的</a:t>
            </a:r>
            <a:r>
              <a:rPr lang="zh-CN" altLang="en-US" sz="1600" dirty="0" smtClean="0"/>
              <a:t>承载力即：</a:t>
            </a:r>
            <a:endParaRPr lang="zh-CN" altLang="en-US" sz="1600" dirty="0"/>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6624" y="1844042"/>
            <a:ext cx="1790950" cy="495369"/>
          </a:xfrm>
          <a:prstGeom prst="rect">
            <a:avLst/>
          </a:prstGeom>
        </p:spPr>
      </p:pic>
      <p:sp>
        <p:nvSpPr>
          <p:cNvPr id="9" name="矩形 8"/>
          <p:cNvSpPr/>
          <p:nvPr/>
        </p:nvSpPr>
        <p:spPr>
          <a:xfrm>
            <a:off x="1282607" y="2279225"/>
            <a:ext cx="9997895" cy="891719"/>
          </a:xfrm>
          <a:prstGeom prst="rect">
            <a:avLst/>
          </a:prstGeom>
        </p:spPr>
        <p:txBody>
          <a:bodyPr wrap="square">
            <a:spAutoFit/>
          </a:bodyPr>
          <a:lstStyle/>
          <a:p>
            <a:pPr>
              <a:lnSpc>
                <a:spcPct val="150000"/>
              </a:lnSpc>
            </a:pPr>
            <a:r>
              <a:rPr lang="zh-CN" altLang="en-US" sz="1200" dirty="0">
                <a:latin typeface="宋体" panose="02010600030101010101" pitchFamily="2" charset="-122"/>
                <a:ea typeface="宋体" panose="02010600030101010101" pitchFamily="2" charset="-122"/>
              </a:rPr>
              <a:t>式中： </a:t>
            </a:r>
            <a:r>
              <a:rPr lang="en-US" altLang="zh-CN" sz="1200" i="1" dirty="0">
                <a:latin typeface="TimesNewRomanPS-ItalicMT"/>
                <a:ea typeface="宋体" panose="02010600030101010101" pitchFamily="2" charset="-122"/>
              </a:rPr>
              <a:t>p</a:t>
            </a:r>
            <a:r>
              <a:rPr lang="en-US" altLang="zh-CN" sz="1050" i="1" dirty="0">
                <a:latin typeface="TimesNewRomanPS-ItalicMT"/>
                <a:ea typeface="宋体" panose="02010600030101010101" pitchFamily="2" charset="-122"/>
              </a:rPr>
              <a:t>z</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相应于荷载效应标准组合时，软弱下卧层顶面处的附加应力值，</a:t>
            </a:r>
            <a:r>
              <a:rPr lang="en-US" altLang="zh-CN" sz="1200" dirty="0">
                <a:latin typeface="TimesNewRomanPSMT"/>
                <a:ea typeface="宋体" panose="02010600030101010101" pitchFamily="2" charset="-122"/>
              </a:rPr>
              <a:t>kPa</a:t>
            </a:r>
            <a:r>
              <a:rPr lang="zh-CN" altLang="en-US" sz="1200" dirty="0">
                <a:latin typeface="宋体" panose="02010600030101010101" pitchFamily="2" charset="-122"/>
                <a:ea typeface="宋体" panose="02010600030101010101" pitchFamily="2" charset="-122"/>
              </a:rPr>
              <a:t>；</a:t>
            </a:r>
          </a:p>
          <a:p>
            <a:pPr>
              <a:lnSpc>
                <a:spcPct val="150000"/>
              </a:lnSpc>
            </a:pPr>
            <a:r>
              <a:rPr lang="en-US" altLang="zh-CN" sz="1200" i="1" dirty="0" smtClean="0">
                <a:latin typeface="TimesNewRomanPS-ItalicMT"/>
                <a:ea typeface="宋体" panose="02010600030101010101" pitchFamily="2" charset="-122"/>
              </a:rPr>
              <a:t>       p</a:t>
            </a:r>
            <a:r>
              <a:rPr lang="en-US" altLang="zh-CN" sz="1000" i="1" dirty="0" smtClean="0">
                <a:latin typeface="TimesNewRomanPS-ItalicMT"/>
                <a:ea typeface="宋体" panose="02010600030101010101" pitchFamily="2" charset="-122"/>
              </a:rPr>
              <a:t>cz</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相应于荷载效应标准组合时，软弱下卧层顶面处土的自重应力值，</a:t>
            </a:r>
            <a:r>
              <a:rPr lang="en-US" altLang="zh-CN" sz="1200" dirty="0">
                <a:latin typeface="TimesNewRomanPSMT"/>
                <a:ea typeface="宋体" panose="02010600030101010101" pitchFamily="2" charset="-122"/>
              </a:rPr>
              <a:t>kPa</a:t>
            </a:r>
            <a:r>
              <a:rPr lang="zh-CN" altLang="en-US" sz="1200" dirty="0">
                <a:latin typeface="宋体" panose="02010600030101010101" pitchFamily="2" charset="-122"/>
                <a:ea typeface="宋体" panose="02010600030101010101" pitchFamily="2" charset="-122"/>
              </a:rPr>
              <a:t>；</a:t>
            </a:r>
          </a:p>
          <a:p>
            <a:pPr>
              <a:lnSpc>
                <a:spcPct val="150000"/>
              </a:lnSpc>
            </a:pPr>
            <a:r>
              <a:rPr lang="en-US" altLang="zh-CN" sz="1200" i="1" dirty="0" smtClean="0">
                <a:latin typeface="TimesNewRomanPS-ItalicMT"/>
                <a:ea typeface="宋体" panose="02010600030101010101" pitchFamily="2" charset="-122"/>
              </a:rPr>
              <a:t>      f</a:t>
            </a:r>
            <a:r>
              <a:rPr lang="en-US" altLang="zh-CN" sz="1000" i="1" dirty="0" smtClean="0">
                <a:latin typeface="TimesNewRomanPS-ItalicMT"/>
                <a:ea typeface="宋体" panose="02010600030101010101" pitchFamily="2" charset="-122"/>
              </a:rPr>
              <a:t>az</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软弱下卧层顶面处经深度修正后的地基承载力特征值，</a:t>
            </a:r>
            <a:r>
              <a:rPr lang="en-US" altLang="zh-CN" sz="1200" dirty="0">
                <a:latin typeface="TimesNewRomanPSMT"/>
                <a:ea typeface="宋体" panose="02010600030101010101" pitchFamily="2" charset="-122"/>
              </a:rPr>
              <a:t>kPa</a:t>
            </a:r>
            <a:r>
              <a:rPr lang="zh-CN" altLang="en-US" sz="1200" dirty="0">
                <a:latin typeface="宋体" panose="02010600030101010101" pitchFamily="2" charset="-122"/>
                <a:ea typeface="宋体" panose="02010600030101010101" pitchFamily="2" charset="-122"/>
              </a:rPr>
              <a:t>。</a:t>
            </a:r>
            <a:endParaRPr lang="zh-CN" altLang="en-US" sz="1200" dirty="0"/>
          </a:p>
        </p:txBody>
      </p:sp>
      <p:sp>
        <p:nvSpPr>
          <p:cNvPr id="10" name="矩形 9"/>
          <p:cNvSpPr/>
          <p:nvPr/>
        </p:nvSpPr>
        <p:spPr>
          <a:xfrm>
            <a:off x="1031926" y="3291048"/>
            <a:ext cx="10751063" cy="834972"/>
          </a:xfrm>
          <a:prstGeom prst="rect">
            <a:avLst/>
          </a:prstGeom>
        </p:spPr>
        <p:txBody>
          <a:bodyPr wrap="square">
            <a:spAutoFit/>
          </a:bodyPr>
          <a:lstStyle/>
          <a:p>
            <a:pPr>
              <a:lnSpc>
                <a:spcPct val="150000"/>
              </a:lnSpc>
            </a:pPr>
            <a:r>
              <a:rPr lang="zh-CN" altLang="en-US" dirty="0" smtClean="0"/>
              <a:t>       </a:t>
            </a:r>
            <a:r>
              <a:rPr lang="zh-CN" altLang="en-US" sz="1600" dirty="0" smtClean="0"/>
              <a:t>对于</a:t>
            </a:r>
            <a:r>
              <a:rPr lang="zh-CN" altLang="en-US" sz="1600" dirty="0"/>
              <a:t>软弱下卧层承载力特征值</a:t>
            </a:r>
            <a:r>
              <a:rPr lang="en-US" altLang="zh-CN" sz="1600" dirty="0"/>
              <a:t>faz</a:t>
            </a:r>
            <a:r>
              <a:rPr lang="zh-CN" altLang="en-US" sz="1600" dirty="0"/>
              <a:t>，可</a:t>
            </a:r>
            <a:r>
              <a:rPr lang="zh-CN" altLang="en-US" sz="1600" dirty="0" smtClean="0"/>
              <a:t>将压力</a:t>
            </a:r>
            <a:r>
              <a:rPr lang="zh-CN" altLang="en-US" sz="1600" dirty="0"/>
              <a:t>扩散至下卧层顶面的面积（或宽度），</a:t>
            </a:r>
            <a:r>
              <a:rPr lang="zh-CN" altLang="en-US" sz="1600" dirty="0" smtClean="0"/>
              <a:t>看作</a:t>
            </a:r>
            <a:r>
              <a:rPr lang="zh-CN" altLang="en-US" sz="1600" dirty="0"/>
              <a:t>假想深基础的底面，取深度（</a:t>
            </a:r>
            <a:r>
              <a:rPr lang="en-US" altLang="zh-CN" sz="1600" dirty="0"/>
              <a:t>d + z</a:t>
            </a:r>
            <a:r>
              <a:rPr lang="zh-CN" altLang="en-US" sz="1600" dirty="0"/>
              <a:t>）进行</a:t>
            </a:r>
            <a:r>
              <a:rPr lang="zh-CN" altLang="en-US" sz="1600" dirty="0" smtClean="0"/>
              <a:t>地基承载力</a:t>
            </a:r>
            <a:r>
              <a:rPr lang="zh-CN" altLang="en-US" sz="1600" dirty="0"/>
              <a:t>特征值修正，即</a:t>
            </a:r>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3591" y="3636936"/>
            <a:ext cx="2981690" cy="606750"/>
          </a:xfrm>
          <a:prstGeom prst="rect">
            <a:avLst/>
          </a:prstGeom>
        </p:spPr>
      </p:pic>
      <p:sp>
        <p:nvSpPr>
          <p:cNvPr id="22" name="矩形 21"/>
          <p:cNvSpPr/>
          <p:nvPr/>
        </p:nvSpPr>
        <p:spPr>
          <a:xfrm>
            <a:off x="990923" y="4207046"/>
            <a:ext cx="10754435" cy="1527469"/>
          </a:xfrm>
          <a:prstGeom prst="rect">
            <a:avLst/>
          </a:prstGeom>
        </p:spPr>
        <p:txBody>
          <a:bodyPr wrap="square">
            <a:spAutoFit/>
          </a:bodyPr>
          <a:lstStyle/>
          <a:p>
            <a:pPr>
              <a:lnSpc>
                <a:spcPct val="150000"/>
              </a:lnSpc>
            </a:pPr>
            <a:r>
              <a:rPr lang="zh-CN" altLang="en-US" sz="1600" dirty="0" smtClean="0"/>
              <a:t>        对于</a:t>
            </a:r>
            <a:r>
              <a:rPr lang="zh-CN" altLang="en-US" sz="1600" dirty="0"/>
              <a:t>矩形基础和条形基础，当上层土</a:t>
            </a:r>
            <a:r>
              <a:rPr lang="zh-CN" altLang="en-US" sz="1600" dirty="0" smtClean="0"/>
              <a:t>与软弱</a:t>
            </a:r>
            <a:r>
              <a:rPr lang="zh-CN" altLang="en-US" sz="1600" dirty="0"/>
              <a:t>下卧层土的压缩模量比值不小于</a:t>
            </a:r>
            <a:r>
              <a:rPr lang="en-US" altLang="zh-CN" sz="1600" dirty="0"/>
              <a:t>3 </a:t>
            </a:r>
            <a:r>
              <a:rPr lang="zh-CN" altLang="en-US" sz="1600" dirty="0"/>
              <a:t>时</a:t>
            </a:r>
            <a:r>
              <a:rPr lang="zh-CN" altLang="en-US" sz="1600" dirty="0" smtClean="0"/>
              <a:t>，可</a:t>
            </a:r>
            <a:r>
              <a:rPr lang="zh-CN" altLang="en-US" sz="1600" dirty="0"/>
              <a:t>采用压力扩散的方法求软土层顶面处的</a:t>
            </a:r>
            <a:r>
              <a:rPr lang="zh-CN" altLang="en-US" sz="1600" dirty="0" smtClean="0"/>
              <a:t>附加应力</a:t>
            </a:r>
            <a:r>
              <a:rPr lang="zh-CN" altLang="en-US" sz="1600" dirty="0"/>
              <a:t>。假设基底处附加压力</a:t>
            </a:r>
            <a:r>
              <a:rPr lang="en-US" altLang="zh-CN" sz="1600" dirty="0"/>
              <a:t>p0</a:t>
            </a:r>
            <a:r>
              <a:rPr lang="zh-CN" altLang="en-US" sz="1600" dirty="0"/>
              <a:t>按</a:t>
            </a:r>
            <a:r>
              <a:rPr lang="en-US" altLang="zh-CN" sz="1600" dirty="0"/>
              <a:t>θ </a:t>
            </a:r>
            <a:r>
              <a:rPr lang="zh-CN" altLang="en-US" sz="1600" dirty="0"/>
              <a:t>角度</a:t>
            </a:r>
            <a:r>
              <a:rPr lang="zh-CN" altLang="en-US" sz="1600" dirty="0" smtClean="0"/>
              <a:t>向下</a:t>
            </a:r>
            <a:r>
              <a:rPr lang="zh-CN" altLang="en-US" sz="1600" dirty="0"/>
              <a:t>扩散，并按任意深度同一水平面上的</a:t>
            </a:r>
            <a:r>
              <a:rPr lang="zh-CN" altLang="en-US" sz="1600" dirty="0" smtClean="0"/>
              <a:t>附加压力</a:t>
            </a:r>
            <a:r>
              <a:rPr lang="zh-CN" altLang="en-US" sz="1600" dirty="0"/>
              <a:t>均匀分布</a:t>
            </a:r>
            <a:r>
              <a:rPr lang="zh-CN" altLang="en-US" sz="1600" dirty="0" smtClean="0"/>
              <a:t>考虑。</a:t>
            </a:r>
            <a:r>
              <a:rPr lang="zh-CN" altLang="en-US" sz="1600" dirty="0"/>
              <a:t>根据扩散前后各底面积上的总压力相等的条件，可得</a:t>
            </a:r>
          </a:p>
          <a:p>
            <a:pPr>
              <a:lnSpc>
                <a:spcPct val="150000"/>
              </a:lnSpc>
            </a:pPr>
            <a:r>
              <a:rPr lang="zh-CN" altLang="en-US" sz="1600" dirty="0" smtClean="0"/>
              <a:t>         矩形</a:t>
            </a:r>
            <a:r>
              <a:rPr lang="zh-CN" altLang="en-US" sz="1600" dirty="0"/>
              <a:t>基础</a:t>
            </a:r>
          </a:p>
        </p:txBody>
      </p:sp>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5156863"/>
            <a:ext cx="3391373" cy="752580"/>
          </a:xfrm>
          <a:prstGeom prst="rect">
            <a:avLst/>
          </a:prstGeom>
        </p:spPr>
      </p:pic>
      <p:sp>
        <p:nvSpPr>
          <p:cNvPr id="24" name="矩形 23"/>
          <p:cNvSpPr/>
          <p:nvPr/>
        </p:nvSpPr>
        <p:spPr>
          <a:xfrm>
            <a:off x="990923" y="6166399"/>
            <a:ext cx="9817966" cy="338554"/>
          </a:xfrm>
          <a:prstGeom prst="rect">
            <a:avLst/>
          </a:prstGeom>
        </p:spPr>
        <p:txBody>
          <a:bodyPr wrap="square">
            <a:spAutoFit/>
          </a:bodyPr>
          <a:lstStyle/>
          <a:p>
            <a:r>
              <a:rPr lang="zh-CN" altLang="en-US" sz="1600" dirty="0"/>
              <a:t>条形基础沿基础纵向取</a:t>
            </a:r>
            <a:r>
              <a:rPr lang="en-US" altLang="zh-CN" sz="1600" dirty="0"/>
              <a:t>1m </a:t>
            </a:r>
            <a:r>
              <a:rPr lang="zh-CN" altLang="en-US" sz="1600" dirty="0"/>
              <a:t>宽为计算单元，仅考虑向宽度方向扩散，则</a:t>
            </a:r>
          </a:p>
        </p:txBody>
      </p:sp>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52595" y="5909443"/>
            <a:ext cx="2305372" cy="695422"/>
          </a:xfrm>
          <a:prstGeom prst="rect">
            <a:avLst/>
          </a:prstGeom>
        </p:spPr>
      </p:pic>
    </p:spTree>
    <p:extLst>
      <p:ext uri="{BB962C8B-B14F-4D97-AF65-F5344CB8AC3E}">
        <p14:creationId xmlns:p14="http://schemas.microsoft.com/office/powerpoint/2010/main" val="182821242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262979" cy="646331"/>
            </a:xfrm>
            <a:prstGeom prst="rect">
              <a:avLst/>
            </a:prstGeom>
          </p:spPr>
          <p:txBody>
            <a:bodyPr wrap="none">
              <a:spAutoFit/>
            </a:bodyPr>
            <a:lstStyle/>
            <a:p>
              <a:pPr>
                <a:spcAft>
                  <a:spcPts val="0"/>
                </a:spcAft>
                <a:tabLst>
                  <a:tab pos="2222500" algn="l"/>
                  <a:tab pos="3667125" algn="l"/>
                </a:tabLst>
              </a:pPr>
              <a:r>
                <a:rPr lang="zh-CN" altLang="en-US" sz="3600" dirty="0"/>
                <a:t>五、基础底面积安全计算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485206" y="1229691"/>
            <a:ext cx="9213273" cy="1896801"/>
          </a:xfrm>
          <a:prstGeom prst="rect">
            <a:avLst/>
          </a:prstGeom>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式中： </a:t>
            </a:r>
            <a:r>
              <a:rPr lang="en-US" altLang="zh-CN" sz="1600" i="1" dirty="0">
                <a:latin typeface="TimesNewRomanPS-ItalicMT"/>
                <a:ea typeface="宋体" panose="02010600030101010101" pitchFamily="2" charset="-122"/>
              </a:rPr>
              <a:t>p</a:t>
            </a:r>
            <a:r>
              <a:rPr lang="en-US" altLang="zh-CN" sz="1600" dirty="0">
                <a:latin typeface="TimesNewRomanPSMT"/>
                <a:ea typeface="宋体" panose="02010600030101010101" pitchFamily="2" charset="-122"/>
              </a:rPr>
              <a:t>0</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基底附加压力，</a:t>
            </a:r>
            <a:r>
              <a:rPr lang="en-US" altLang="zh-CN" sz="1600" dirty="0">
                <a:latin typeface="TimesNewRomanPSMT"/>
                <a:ea typeface="宋体" panose="02010600030101010101" pitchFamily="2" charset="-122"/>
              </a:rPr>
              <a:t>kPa</a:t>
            </a:r>
            <a:r>
              <a:rPr lang="zh-CN" altLang="en-US" sz="1600" dirty="0">
                <a:latin typeface="宋体" panose="02010600030101010101" pitchFamily="2" charset="-122"/>
                <a:ea typeface="宋体" panose="02010600030101010101" pitchFamily="2" charset="-122"/>
              </a:rPr>
              <a:t>；</a:t>
            </a:r>
          </a:p>
          <a:p>
            <a:pPr>
              <a:lnSpc>
                <a:spcPct val="150000"/>
              </a:lnSpc>
            </a:pPr>
            <a:r>
              <a:rPr lang="en-US" altLang="zh-CN" sz="1600" i="1" dirty="0" smtClean="0">
                <a:latin typeface="TimesNewRomanPS-ItalicMT"/>
                <a:ea typeface="宋体" panose="02010600030101010101" pitchFamily="2" charset="-122"/>
              </a:rPr>
              <a:t>      l</a:t>
            </a:r>
            <a:r>
              <a:rPr lang="en-US" altLang="zh-CN" sz="1600" dirty="0" smtClean="0">
                <a:latin typeface="TimesNewRomanPSMT"/>
                <a:ea typeface="宋体" panose="02010600030101010101" pitchFamily="2" charset="-122"/>
              </a:rPr>
              <a:t>0</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矩形基础底面的长边，</a:t>
            </a:r>
            <a:r>
              <a:rPr lang="en-US" altLang="zh-CN" sz="1600" dirty="0">
                <a:latin typeface="TimesNewRomanPSMT"/>
                <a:ea typeface="宋体" panose="02010600030101010101" pitchFamily="2" charset="-122"/>
              </a:rPr>
              <a:t>m</a:t>
            </a:r>
            <a:r>
              <a:rPr lang="zh-CN" altLang="en-US" sz="1600" dirty="0">
                <a:latin typeface="宋体" panose="02010600030101010101" pitchFamily="2" charset="-122"/>
                <a:ea typeface="宋体" panose="02010600030101010101" pitchFamily="2" charset="-122"/>
              </a:rPr>
              <a:t>；</a:t>
            </a:r>
          </a:p>
          <a:p>
            <a:pPr>
              <a:lnSpc>
                <a:spcPct val="150000"/>
              </a:lnSpc>
            </a:pPr>
            <a:r>
              <a:rPr lang="en-US" altLang="zh-CN" sz="1600" i="1" dirty="0" smtClean="0">
                <a:latin typeface="TimesNewRomanPS-ItalicMT"/>
                <a:ea typeface="宋体" panose="02010600030101010101" pitchFamily="2" charset="-122"/>
              </a:rPr>
              <a:t>      b</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矩形基础底面的短边，对条形基础指基础宽度，</a:t>
            </a:r>
            <a:r>
              <a:rPr lang="en-US" altLang="zh-CN" sz="1600" dirty="0">
                <a:latin typeface="TimesNewRomanPSMT"/>
                <a:ea typeface="宋体" panose="02010600030101010101" pitchFamily="2" charset="-122"/>
              </a:rPr>
              <a:t>m</a:t>
            </a:r>
            <a:r>
              <a:rPr lang="zh-CN" altLang="en-US" sz="1600" dirty="0">
                <a:latin typeface="宋体" panose="02010600030101010101" pitchFamily="2" charset="-122"/>
                <a:ea typeface="宋体" panose="02010600030101010101" pitchFamily="2" charset="-122"/>
              </a:rPr>
              <a:t>；</a:t>
            </a:r>
          </a:p>
          <a:p>
            <a:pPr>
              <a:lnSpc>
                <a:spcPct val="150000"/>
              </a:lnSpc>
            </a:pPr>
            <a:r>
              <a:rPr lang="en-US" altLang="zh-CN" sz="1600" i="1" dirty="0" smtClean="0">
                <a:latin typeface="TimesNewRomanPS-ItalicMT"/>
                <a:ea typeface="宋体" panose="02010600030101010101" pitchFamily="2" charset="-122"/>
              </a:rPr>
              <a:t>      z</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基础底面至软弱下卧层顶面的距离，</a:t>
            </a:r>
            <a:r>
              <a:rPr lang="en-US" altLang="zh-CN" sz="1600" dirty="0">
                <a:latin typeface="TimesNewRomanPSMT"/>
                <a:ea typeface="宋体" panose="02010600030101010101" pitchFamily="2" charset="-122"/>
              </a:rPr>
              <a:t>m</a:t>
            </a:r>
            <a:r>
              <a:rPr lang="zh-CN" altLang="en-US" sz="1600" dirty="0">
                <a:latin typeface="宋体" panose="02010600030101010101" pitchFamily="2" charset="-122"/>
                <a:ea typeface="宋体" panose="02010600030101010101" pitchFamily="2" charset="-122"/>
              </a:rPr>
              <a:t>；</a:t>
            </a:r>
          </a:p>
          <a:p>
            <a:pPr>
              <a:lnSpc>
                <a:spcPct val="150000"/>
              </a:lnSpc>
            </a:pPr>
            <a:r>
              <a:rPr lang="en-US" altLang="zh-CN" sz="1600" i="1" dirty="0" smtClean="0">
                <a:latin typeface="TimesNewRomanPS-ItalicMT"/>
                <a:ea typeface="宋体" panose="02010600030101010101" pitchFamily="2" charset="-122"/>
              </a:rPr>
              <a:t>     θ</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地基压力扩散线与垂直线的夹角，可</a:t>
            </a:r>
            <a:r>
              <a:rPr lang="zh-CN" altLang="en-US" sz="1600" dirty="0" smtClean="0">
                <a:latin typeface="宋体" panose="02010600030101010101" pitchFamily="2" charset="-122"/>
                <a:ea typeface="宋体" panose="02010600030101010101" pitchFamily="2" charset="-122"/>
              </a:rPr>
              <a:t>按下表采用</a:t>
            </a:r>
            <a:r>
              <a:rPr lang="zh-CN" altLang="en-US" sz="1600" dirty="0">
                <a:latin typeface="宋体" panose="02010600030101010101" pitchFamily="2" charset="-122"/>
                <a:ea typeface="宋体" panose="02010600030101010101" pitchFamily="2" charset="-122"/>
              </a:rPr>
              <a:t>。</a:t>
            </a:r>
            <a:endParaRPr lang="zh-CN" altLang="en-US" sz="1600" dirty="0"/>
          </a:p>
        </p:txBody>
      </p:sp>
      <p:graphicFrame>
        <p:nvGraphicFramePr>
          <p:cNvPr id="13" name="表格 12"/>
          <p:cNvGraphicFramePr>
            <a:graphicFrameLocks noGrp="1"/>
          </p:cNvGraphicFramePr>
          <p:nvPr>
            <p:extLst>
              <p:ext uri="{D42A27DB-BD31-4B8C-83A1-F6EECF244321}">
                <p14:modId xmlns:p14="http://schemas.microsoft.com/office/powerpoint/2010/main" val="3041675714"/>
              </p:ext>
            </p:extLst>
          </p:nvPr>
        </p:nvGraphicFramePr>
        <p:xfrm>
          <a:off x="718781" y="3166141"/>
          <a:ext cx="10679085" cy="2512491"/>
        </p:xfrm>
        <a:graphic>
          <a:graphicData uri="http://schemas.openxmlformats.org/drawingml/2006/table">
            <a:tbl>
              <a:tblPr/>
              <a:tblGrid>
                <a:gridCol w="3490305">
                  <a:extLst>
                    <a:ext uri="{9D8B030D-6E8A-4147-A177-3AD203B41FA5}">
                      <a16:colId xmlns:a16="http://schemas.microsoft.com/office/drawing/2014/main" val="2790035288"/>
                    </a:ext>
                  </a:extLst>
                </a:gridCol>
                <a:gridCol w="3490305">
                  <a:extLst>
                    <a:ext uri="{9D8B030D-6E8A-4147-A177-3AD203B41FA5}">
                      <a16:colId xmlns:a16="http://schemas.microsoft.com/office/drawing/2014/main" val="699398302"/>
                    </a:ext>
                  </a:extLst>
                </a:gridCol>
                <a:gridCol w="3490305">
                  <a:extLst>
                    <a:ext uri="{9D8B030D-6E8A-4147-A177-3AD203B41FA5}">
                      <a16:colId xmlns:a16="http://schemas.microsoft.com/office/drawing/2014/main" val="3207823682"/>
                    </a:ext>
                  </a:extLst>
                </a:gridCol>
                <a:gridCol w="208170">
                  <a:extLst>
                    <a:ext uri="{9D8B030D-6E8A-4147-A177-3AD203B41FA5}">
                      <a16:colId xmlns:a16="http://schemas.microsoft.com/office/drawing/2014/main" val="210448329"/>
                    </a:ext>
                  </a:extLst>
                </a:gridCol>
              </a:tblGrid>
              <a:tr h="253968">
                <a:tc gridSpan="4">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地基压力扩散角</a:t>
                      </a:r>
                      <a:r>
                        <a:rPr lang="en-US" altLang="zh-CN" sz="1800" b="0" i="0" u="none" strike="noStrike" dirty="0">
                          <a:solidFill>
                            <a:srgbClr val="000000"/>
                          </a:solidFill>
                          <a:effectLst/>
                          <a:latin typeface="宋体" panose="02010600030101010101" pitchFamily="2" charset="-122"/>
                          <a:ea typeface="宋体" panose="02010600030101010101" pitchFamily="2" charset="-122"/>
                        </a:rPr>
                        <a:t>θ</a:t>
                      </a:r>
                    </a:p>
                  </a:txBody>
                  <a:tcPr marL="7131" marR="7131" marT="7131"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10510872"/>
                  </a:ext>
                </a:extLst>
              </a:tr>
              <a:tr h="437689">
                <a:tc rowSpan="2">
                  <a:txBody>
                    <a:bodyPr/>
                    <a:lstStyle/>
                    <a:p>
                      <a:pPr algn="ctr" fontAlgn="ctr"/>
                      <a:r>
                        <a:rPr lang="en-US" sz="1600" b="0" i="0" u="none" strike="noStrike" dirty="0">
                          <a:solidFill>
                            <a:srgbClr val="000000"/>
                          </a:solidFill>
                          <a:effectLst/>
                          <a:latin typeface="宋体" panose="02010600030101010101" pitchFamily="2" charset="-122"/>
                          <a:ea typeface="宋体" panose="02010600030101010101" pitchFamily="2" charset="-122"/>
                        </a:rPr>
                        <a:t>E</a:t>
                      </a:r>
                      <a:r>
                        <a:rPr lang="en-US" sz="1600" b="0" i="0" u="none" strike="noStrike" baseline="-25000" dirty="0">
                          <a:solidFill>
                            <a:srgbClr val="000000"/>
                          </a:solidFill>
                          <a:effectLst/>
                          <a:latin typeface="宋体" panose="02010600030101010101" pitchFamily="2" charset="-122"/>
                          <a:ea typeface="宋体" panose="02010600030101010101" pitchFamily="2" charset="-122"/>
                        </a:rPr>
                        <a:t>s1</a:t>
                      </a:r>
                      <a:r>
                        <a:rPr lang="en-US" sz="1600" b="0" i="0" u="none" strike="noStrike" dirty="0">
                          <a:solidFill>
                            <a:srgbClr val="000000"/>
                          </a:solidFill>
                          <a:effectLst/>
                          <a:latin typeface="宋体" panose="02010600030101010101" pitchFamily="2" charset="-122"/>
                          <a:ea typeface="宋体" panose="02010600030101010101" pitchFamily="2" charset="-122"/>
                        </a:rPr>
                        <a:t>/E</a:t>
                      </a:r>
                      <a:r>
                        <a:rPr lang="en-US" sz="1600" b="0" i="0" u="none" strike="noStrike" baseline="-25000" dirty="0">
                          <a:solidFill>
                            <a:srgbClr val="000000"/>
                          </a:solidFill>
                          <a:effectLst/>
                          <a:latin typeface="宋体" panose="02010600030101010101" pitchFamily="2" charset="-122"/>
                          <a:ea typeface="宋体" panose="02010600030101010101" pitchFamily="2" charset="-122"/>
                        </a:rPr>
                        <a:t>s2</a:t>
                      </a:r>
                      <a:endParaRPr lang="en-US" sz="1600" b="0" i="0" u="none" strike="noStrike" dirty="0">
                        <a:solidFill>
                          <a:srgbClr val="000000"/>
                        </a:solidFill>
                        <a:effectLst/>
                        <a:latin typeface="宋体" panose="02010600030101010101" pitchFamily="2" charset="-122"/>
                        <a:ea typeface="宋体" panose="02010600030101010101" pitchFamily="2" charset="-122"/>
                      </a:endParaRP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600" b="0" i="0" u="none" strike="noStrike" dirty="0">
                          <a:solidFill>
                            <a:srgbClr val="000000"/>
                          </a:solidFill>
                          <a:effectLst/>
                          <a:latin typeface="宋体" panose="02010600030101010101" pitchFamily="2" charset="-122"/>
                          <a:ea typeface="宋体" panose="02010600030101010101" pitchFamily="2" charset="-122"/>
                        </a:rPr>
                        <a:t>z/b</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l" fontAlgn="b"/>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7131" marR="7131" marT="7131"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436709426"/>
                  </a:ext>
                </a:extLst>
              </a:tr>
              <a:tr h="445954">
                <a:tc vMerge="1">
                  <a:txBody>
                    <a:bodyPr/>
                    <a:lstStyle/>
                    <a:p>
                      <a:endParaRPr lang="zh-CN" altLang="en-US"/>
                    </a:p>
                  </a:txBody>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0.25</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0.50</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7131" marR="7131" marT="7131"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54997620"/>
                  </a:ext>
                </a:extLst>
              </a:tr>
              <a:tr h="455489">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3</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6°</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23°</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7131" marR="7131" marT="7131"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430772022"/>
                  </a:ext>
                </a:extLst>
              </a:tr>
              <a:tr h="445954">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5</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10°</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25°</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7131" marR="7131" marT="7131"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090226486"/>
                  </a:ext>
                </a:extLst>
              </a:tr>
              <a:tr h="445954">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10</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20°</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30</a:t>
                      </a:r>
                    </a:p>
                  </a:txBody>
                  <a:tcPr marL="7131" marR="7131" marT="71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800" b="0" i="0" u="none" strike="noStrike" dirty="0">
                        <a:solidFill>
                          <a:srgbClr val="000000"/>
                        </a:solidFill>
                        <a:effectLst/>
                        <a:latin typeface="宋体" panose="02010600030101010101" pitchFamily="2" charset="-122"/>
                        <a:ea typeface="宋体" panose="02010600030101010101" pitchFamily="2" charset="-122"/>
                      </a:endParaRPr>
                    </a:p>
                  </a:txBody>
                  <a:tcPr marL="7131" marR="7131" marT="7131"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880408451"/>
                  </a:ext>
                </a:extLst>
              </a:tr>
            </a:tbl>
          </a:graphicData>
        </a:graphic>
      </p:graphicFrame>
      <p:sp>
        <p:nvSpPr>
          <p:cNvPr id="14" name="矩形 13"/>
          <p:cNvSpPr/>
          <p:nvPr/>
        </p:nvSpPr>
        <p:spPr>
          <a:xfrm>
            <a:off x="718781" y="5765066"/>
            <a:ext cx="10270643" cy="646331"/>
          </a:xfrm>
          <a:prstGeom prst="rect">
            <a:avLst/>
          </a:prstGeom>
        </p:spPr>
        <p:txBody>
          <a:bodyPr wrap="square">
            <a:spAutoFit/>
          </a:bodyPr>
          <a:lstStyle/>
          <a:p>
            <a:r>
              <a:rPr lang="zh-CN" altLang="en-US" sz="1200" dirty="0">
                <a:latin typeface="FZKTJW--GB1-0"/>
              </a:rPr>
              <a:t>注：</a:t>
            </a:r>
            <a:r>
              <a:rPr lang="en-US" altLang="zh-CN" sz="1200" dirty="0">
                <a:latin typeface="FZKTJW--GB1-0"/>
              </a:rPr>
              <a:t>1. </a:t>
            </a:r>
            <a:r>
              <a:rPr lang="en-US" altLang="zh-CN" sz="1200" i="1" dirty="0">
                <a:latin typeface="TimesNewRomanPS-ItalicMT"/>
              </a:rPr>
              <a:t>Es</a:t>
            </a:r>
            <a:r>
              <a:rPr lang="en-US" altLang="zh-CN" sz="1200" dirty="0">
                <a:latin typeface="TimesNewRomanPSMT"/>
              </a:rPr>
              <a:t>1 </a:t>
            </a:r>
            <a:r>
              <a:rPr lang="zh-CN" altLang="en-US" sz="1200" dirty="0">
                <a:latin typeface="FZKTJW--GB1-0"/>
              </a:rPr>
              <a:t>为上层土压缩模量； </a:t>
            </a:r>
            <a:r>
              <a:rPr lang="en-US" altLang="zh-CN" sz="1200" i="1" dirty="0">
                <a:latin typeface="TimesNewRomanPS-ItalicMT"/>
              </a:rPr>
              <a:t>Es</a:t>
            </a:r>
            <a:r>
              <a:rPr lang="en-US" altLang="zh-CN" sz="1200" dirty="0">
                <a:latin typeface="TimesNewRomanPSMT"/>
              </a:rPr>
              <a:t>2 </a:t>
            </a:r>
            <a:r>
              <a:rPr lang="zh-CN" altLang="en-US" sz="1200" dirty="0">
                <a:latin typeface="FZKTJW--GB1-0"/>
              </a:rPr>
              <a:t>为下层土压缩模量；</a:t>
            </a:r>
          </a:p>
          <a:p>
            <a:r>
              <a:rPr lang="en-US" altLang="zh-CN" sz="1200" dirty="0">
                <a:latin typeface="FZKTJW--GB1-0"/>
              </a:rPr>
              <a:t>2. </a:t>
            </a:r>
            <a:r>
              <a:rPr lang="en-US" altLang="zh-CN" sz="1200" i="1" dirty="0">
                <a:latin typeface="TimesNewRomanPS-ItalicMT"/>
              </a:rPr>
              <a:t>z</a:t>
            </a:r>
            <a:r>
              <a:rPr lang="en-US" altLang="zh-CN" sz="1200" dirty="0">
                <a:latin typeface="FZKTJW--GB1-0"/>
              </a:rPr>
              <a:t>/</a:t>
            </a:r>
            <a:r>
              <a:rPr lang="en-US" altLang="zh-CN" sz="1200" i="1" dirty="0">
                <a:latin typeface="TimesNewRomanPS-ItalicMT"/>
              </a:rPr>
              <a:t>b </a:t>
            </a:r>
            <a:r>
              <a:rPr lang="en-US" altLang="zh-CN" sz="1200" dirty="0">
                <a:latin typeface="SymbolMT"/>
              </a:rPr>
              <a:t>&lt; </a:t>
            </a:r>
            <a:r>
              <a:rPr lang="en-US" altLang="zh-CN" sz="1200" dirty="0">
                <a:latin typeface="FZKTJW--GB1-0"/>
              </a:rPr>
              <a:t>0.25 </a:t>
            </a:r>
            <a:r>
              <a:rPr lang="zh-CN" altLang="en-US" sz="1200" dirty="0">
                <a:latin typeface="FZKTJW--GB1-0"/>
              </a:rPr>
              <a:t>时取</a:t>
            </a:r>
            <a:r>
              <a:rPr lang="en-US" altLang="zh-CN" sz="1200" i="1" dirty="0">
                <a:latin typeface="TimesNewRomanPS-ItalicMT"/>
              </a:rPr>
              <a:t>θ </a:t>
            </a:r>
            <a:r>
              <a:rPr lang="en-US" altLang="zh-CN" sz="1200" dirty="0">
                <a:latin typeface="SymbolMT"/>
              </a:rPr>
              <a:t>= </a:t>
            </a:r>
            <a:r>
              <a:rPr lang="en-US" altLang="zh-CN" sz="1200" dirty="0">
                <a:latin typeface="FZKTJW--GB1-0"/>
              </a:rPr>
              <a:t>0</a:t>
            </a:r>
            <a:r>
              <a:rPr lang="en-US" altLang="zh-CN" sz="1200" dirty="0">
                <a:latin typeface="TimesNewRomanPSMT"/>
              </a:rPr>
              <a:t>°</a:t>
            </a:r>
            <a:r>
              <a:rPr lang="zh-CN" altLang="en-US" sz="1200" dirty="0">
                <a:latin typeface="FZKTJW--GB1-0"/>
              </a:rPr>
              <a:t>，必要时，宜由试验确定；</a:t>
            </a:r>
            <a:r>
              <a:rPr lang="en-US" altLang="zh-CN" sz="1200" i="1" dirty="0">
                <a:latin typeface="TimesNewRomanPS-ItalicMT"/>
              </a:rPr>
              <a:t>z</a:t>
            </a:r>
            <a:r>
              <a:rPr lang="en-US" altLang="zh-CN" sz="1200" dirty="0">
                <a:latin typeface="FZKTJW--GB1-0"/>
              </a:rPr>
              <a:t>/</a:t>
            </a:r>
            <a:r>
              <a:rPr lang="en-US" altLang="zh-CN" sz="1200" i="1" dirty="0">
                <a:latin typeface="TimesNewRomanPS-ItalicMT"/>
              </a:rPr>
              <a:t>b </a:t>
            </a:r>
            <a:r>
              <a:rPr lang="en-US" altLang="zh-CN" sz="1200" dirty="0">
                <a:latin typeface="SymbolMT"/>
              </a:rPr>
              <a:t>&gt; </a:t>
            </a:r>
            <a:r>
              <a:rPr lang="en-US" altLang="zh-CN" sz="1200" dirty="0">
                <a:latin typeface="FZKTJW--GB1-0"/>
              </a:rPr>
              <a:t>0.50 </a:t>
            </a:r>
            <a:r>
              <a:rPr lang="zh-CN" altLang="en-US" sz="1200" dirty="0">
                <a:latin typeface="FZKTJW--GB1-0"/>
              </a:rPr>
              <a:t>时</a:t>
            </a:r>
            <a:r>
              <a:rPr lang="en-US" altLang="zh-CN" sz="1200" i="1" dirty="0">
                <a:latin typeface="TimesNewRomanPS-ItalicMT"/>
              </a:rPr>
              <a:t>θ </a:t>
            </a:r>
            <a:r>
              <a:rPr lang="zh-CN" altLang="en-US" sz="1200" dirty="0">
                <a:latin typeface="FZKTJW--GB1-0"/>
              </a:rPr>
              <a:t>值不变；</a:t>
            </a:r>
          </a:p>
          <a:p>
            <a:r>
              <a:rPr lang="en-US" altLang="zh-CN" sz="1200" dirty="0">
                <a:latin typeface="FZKTJW--GB1-0"/>
              </a:rPr>
              <a:t>3. </a:t>
            </a:r>
            <a:r>
              <a:rPr lang="en-US" altLang="zh-CN" sz="1200" i="1" dirty="0">
                <a:latin typeface="TimesNewRomanPS-ItalicMT"/>
              </a:rPr>
              <a:t>z</a:t>
            </a:r>
            <a:r>
              <a:rPr lang="en-US" altLang="zh-CN" sz="1200" dirty="0">
                <a:latin typeface="FZKTJW--GB1-0"/>
              </a:rPr>
              <a:t>/</a:t>
            </a:r>
            <a:r>
              <a:rPr lang="en-US" altLang="zh-CN" sz="1200" i="1" dirty="0">
                <a:latin typeface="TimesNewRomanPS-ItalicMT"/>
              </a:rPr>
              <a:t>b </a:t>
            </a:r>
            <a:r>
              <a:rPr lang="zh-CN" altLang="en-US" sz="1200" dirty="0">
                <a:latin typeface="FZKTJW--GB1-0"/>
              </a:rPr>
              <a:t>在</a:t>
            </a:r>
            <a:r>
              <a:rPr lang="en-US" altLang="zh-CN" sz="1200" dirty="0">
                <a:latin typeface="FZKTJW--GB1-0"/>
              </a:rPr>
              <a:t>0.25 </a:t>
            </a:r>
            <a:r>
              <a:rPr lang="zh-CN" altLang="en-US" sz="1200" dirty="0">
                <a:latin typeface="FZKTJW--GB1-0"/>
              </a:rPr>
              <a:t>与</a:t>
            </a:r>
            <a:r>
              <a:rPr lang="en-US" altLang="zh-CN" sz="1200" dirty="0">
                <a:latin typeface="FZKTJW--GB1-0"/>
              </a:rPr>
              <a:t>0.50 </a:t>
            </a:r>
            <a:r>
              <a:rPr lang="zh-CN" altLang="en-US" sz="1200" dirty="0">
                <a:latin typeface="FZKTJW--GB1-0"/>
              </a:rPr>
              <a:t>之间可插值使用。</a:t>
            </a:r>
            <a:endParaRPr lang="zh-CN" altLang="en-US" sz="1200" dirty="0"/>
          </a:p>
        </p:txBody>
      </p:sp>
      <p:pic>
        <p:nvPicPr>
          <p:cNvPr id="15" name="图片 14"/>
          <p:cNvPicPr>
            <a:picLocks noChangeAspect="1"/>
          </p:cNvPicPr>
          <p:nvPr/>
        </p:nvPicPr>
        <p:blipFill>
          <a:blip r:embed="rId3"/>
          <a:stretch>
            <a:fillRect/>
          </a:stretch>
        </p:blipFill>
        <p:spPr>
          <a:xfrm>
            <a:off x="1300798" y="5765066"/>
            <a:ext cx="368816" cy="245552"/>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322" y="5741673"/>
            <a:ext cx="293394" cy="268945"/>
          </a:xfrm>
          <a:prstGeom prst="rect">
            <a:avLst/>
          </a:prstGeom>
        </p:spPr>
      </p:pic>
    </p:spTree>
    <p:extLst>
      <p:ext uri="{BB962C8B-B14F-4D97-AF65-F5344CB8AC3E}">
        <p14:creationId xmlns:p14="http://schemas.microsoft.com/office/powerpoint/2010/main" val="131957267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6186309" cy="646331"/>
            </a:xfrm>
            <a:prstGeom prst="rect">
              <a:avLst/>
            </a:prstGeom>
          </p:spPr>
          <p:txBody>
            <a:bodyPr wrap="none">
              <a:spAutoFit/>
            </a:bodyPr>
            <a:lstStyle/>
            <a:p>
              <a:pPr>
                <a:spcAft>
                  <a:spcPts val="0"/>
                </a:spcAft>
                <a:tabLst>
                  <a:tab pos="2222500" algn="l"/>
                  <a:tab pos="3667125" algn="l"/>
                </a:tabLst>
              </a:pPr>
              <a:r>
                <a:rPr lang="zh-CN" altLang="en-US" sz="3600" dirty="0"/>
                <a:t>六、基础截面和配筋安全计算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96118" y="1152942"/>
            <a:ext cx="2723823" cy="369332"/>
          </a:xfrm>
          <a:prstGeom prst="rect">
            <a:avLst/>
          </a:prstGeom>
        </p:spPr>
        <p:txBody>
          <a:bodyPr wrap="none">
            <a:spAutoFit/>
          </a:bodyPr>
          <a:lstStyle/>
          <a:p>
            <a:r>
              <a:rPr lang="zh-CN" altLang="en-US" dirty="0">
                <a:solidFill>
                  <a:srgbClr val="0070C0"/>
                </a:solidFill>
              </a:rPr>
              <a:t>（一）基础截面一般构造</a:t>
            </a:r>
          </a:p>
        </p:txBody>
      </p:sp>
      <p:sp>
        <p:nvSpPr>
          <p:cNvPr id="11" name="矩形 10"/>
          <p:cNvSpPr/>
          <p:nvPr/>
        </p:nvSpPr>
        <p:spPr>
          <a:xfrm>
            <a:off x="1097279" y="1410241"/>
            <a:ext cx="10662541" cy="1938992"/>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）梁板式基础的底板厚度不宜小于</a:t>
            </a:r>
            <a:r>
              <a:rPr lang="en-US" altLang="zh-CN" sz="1600" dirty="0"/>
              <a:t>200mm</a:t>
            </a:r>
            <a:r>
              <a:rPr lang="zh-CN" altLang="en-US" sz="1600" dirty="0"/>
              <a:t>；阶梯形基础的每阶高度，宜</a:t>
            </a:r>
            <a:r>
              <a:rPr lang="zh-CN" altLang="en-US" sz="1600" dirty="0" smtClean="0"/>
              <a:t>为</a:t>
            </a:r>
            <a:r>
              <a:rPr lang="en-US" altLang="zh-CN" sz="1600" dirty="0" smtClean="0"/>
              <a:t>300 </a:t>
            </a:r>
            <a:r>
              <a:rPr lang="zh-CN" altLang="en-US" sz="1600" dirty="0"/>
              <a:t>～ </a:t>
            </a:r>
            <a:r>
              <a:rPr lang="en-US" altLang="zh-CN" sz="1600" dirty="0"/>
              <a:t>500mm</a:t>
            </a:r>
            <a:r>
              <a:rPr lang="zh-CN" altLang="en-US" sz="1600" dirty="0"/>
              <a:t>。</a:t>
            </a:r>
          </a:p>
          <a:p>
            <a:pPr>
              <a:lnSpc>
                <a:spcPct val="150000"/>
              </a:lnSpc>
            </a:pPr>
            <a:r>
              <a:rPr lang="zh-CN" altLang="en-US" sz="1600" dirty="0"/>
              <a:t>（</a:t>
            </a:r>
            <a:r>
              <a:rPr lang="en-US" altLang="zh-CN" sz="1600" dirty="0"/>
              <a:t>2</a:t>
            </a:r>
            <a:r>
              <a:rPr lang="zh-CN" altLang="en-US" sz="1600" dirty="0"/>
              <a:t>）垫层的厚度不宜小于</a:t>
            </a:r>
            <a:r>
              <a:rPr lang="en-US" altLang="zh-CN" sz="1600" dirty="0"/>
              <a:t>70mm</a:t>
            </a:r>
            <a:r>
              <a:rPr lang="zh-CN" altLang="en-US" sz="1600" dirty="0"/>
              <a:t>，一般为</a:t>
            </a:r>
            <a:r>
              <a:rPr lang="en-US" altLang="zh-CN" sz="1600" dirty="0"/>
              <a:t>100mm</a:t>
            </a:r>
            <a:r>
              <a:rPr lang="zh-CN" altLang="en-US" sz="1600" dirty="0"/>
              <a:t>；垫层混凝土强度等级应为</a:t>
            </a:r>
            <a:r>
              <a:rPr lang="en-US" altLang="zh-CN" sz="1600" dirty="0"/>
              <a:t>C10</a:t>
            </a:r>
            <a:r>
              <a:rPr lang="zh-CN" altLang="en-US" sz="1600" dirty="0"/>
              <a:t>。</a:t>
            </a:r>
          </a:p>
          <a:p>
            <a:pPr>
              <a:lnSpc>
                <a:spcPct val="150000"/>
              </a:lnSpc>
            </a:pPr>
            <a:r>
              <a:rPr lang="zh-CN" altLang="en-US" sz="1600" dirty="0"/>
              <a:t>（</a:t>
            </a:r>
            <a:r>
              <a:rPr lang="en-US" altLang="zh-CN" sz="1600" dirty="0"/>
              <a:t>3</a:t>
            </a:r>
            <a:r>
              <a:rPr lang="zh-CN" altLang="en-US" sz="1600" dirty="0"/>
              <a:t>）扩展基础底板受力钢筋的最小直径不宜小于</a:t>
            </a:r>
            <a:r>
              <a:rPr lang="en-US" altLang="zh-CN" sz="1600" dirty="0"/>
              <a:t>10mm</a:t>
            </a:r>
            <a:r>
              <a:rPr lang="zh-CN" altLang="en-US" sz="1600" dirty="0"/>
              <a:t>；间距不宜大于</a:t>
            </a:r>
            <a:r>
              <a:rPr lang="en-US" altLang="zh-CN" sz="1600" dirty="0"/>
              <a:t>200mm</a:t>
            </a:r>
            <a:r>
              <a:rPr lang="zh-CN" altLang="en-US" sz="1600" dirty="0"/>
              <a:t>，</a:t>
            </a:r>
            <a:r>
              <a:rPr lang="zh-CN" altLang="en-US" sz="1600" dirty="0" smtClean="0"/>
              <a:t>也不宜</a:t>
            </a:r>
            <a:r>
              <a:rPr lang="zh-CN" altLang="en-US" sz="1600" dirty="0"/>
              <a:t>小于</a:t>
            </a:r>
            <a:r>
              <a:rPr lang="en-US" altLang="zh-CN" sz="1600" dirty="0" smtClean="0"/>
              <a:t>100mm</a:t>
            </a:r>
            <a:r>
              <a:rPr lang="zh-CN" altLang="en-US" sz="1600" dirty="0" smtClean="0"/>
              <a:t>分布</a:t>
            </a:r>
            <a:r>
              <a:rPr lang="zh-CN" altLang="en-US" sz="1600" dirty="0"/>
              <a:t>钢筋的直径不小于</a:t>
            </a:r>
            <a:r>
              <a:rPr lang="en-US" altLang="zh-CN" sz="1600" dirty="0"/>
              <a:t>8mm</a:t>
            </a:r>
            <a:r>
              <a:rPr lang="zh-CN" altLang="en-US" sz="1600" dirty="0"/>
              <a:t>；间距不大于</a:t>
            </a:r>
            <a:r>
              <a:rPr lang="en-US" altLang="zh-CN" sz="1600" dirty="0"/>
              <a:t>300mm</a:t>
            </a:r>
            <a:r>
              <a:rPr lang="zh-CN" altLang="en-US" sz="1600" dirty="0"/>
              <a:t>；每延米分布</a:t>
            </a:r>
            <a:r>
              <a:rPr lang="zh-CN" altLang="en-US" sz="1600" dirty="0" smtClean="0"/>
              <a:t>钢筋的</a:t>
            </a:r>
            <a:r>
              <a:rPr lang="zh-CN" altLang="en-US" sz="1600" dirty="0"/>
              <a:t>面积应不小于受力钢筋面积的</a:t>
            </a:r>
            <a:r>
              <a:rPr lang="en-US" altLang="zh-CN" sz="1600" dirty="0"/>
              <a:t>1/10</a:t>
            </a:r>
            <a:r>
              <a:rPr lang="zh-CN" altLang="en-US" sz="1600" dirty="0"/>
              <a:t>。当有垫层时钢筋保护层的厚度不小于</a:t>
            </a:r>
            <a:r>
              <a:rPr lang="en-US" altLang="zh-CN" sz="1600" dirty="0"/>
              <a:t>40mm</a:t>
            </a:r>
            <a:r>
              <a:rPr lang="zh-CN" altLang="en-US" sz="1600" dirty="0"/>
              <a:t>；</a:t>
            </a:r>
            <a:r>
              <a:rPr lang="zh-CN" altLang="en-US" sz="1600" dirty="0" smtClean="0"/>
              <a:t>无垫层</a:t>
            </a:r>
            <a:r>
              <a:rPr lang="zh-CN" altLang="en-US" sz="1600" dirty="0"/>
              <a:t>时不小于</a:t>
            </a:r>
            <a:r>
              <a:rPr lang="en-US" altLang="zh-CN" sz="1600" dirty="0"/>
              <a:t>70mm</a:t>
            </a:r>
            <a:r>
              <a:rPr lang="zh-CN" altLang="en-US" sz="1600" dirty="0" smtClean="0"/>
              <a:t>。（</a:t>
            </a:r>
            <a:r>
              <a:rPr lang="en-US" altLang="zh-CN" sz="1600" dirty="0"/>
              <a:t>4</a:t>
            </a:r>
            <a:r>
              <a:rPr lang="zh-CN" altLang="en-US" sz="1600" dirty="0"/>
              <a:t>）塔吊混凝土强度等级不应低于</a:t>
            </a:r>
            <a:r>
              <a:rPr lang="en-US" altLang="zh-CN" sz="1600" dirty="0"/>
              <a:t>C20</a:t>
            </a:r>
            <a:r>
              <a:rPr lang="zh-CN" altLang="en-US" sz="1600" dirty="0"/>
              <a:t>。</a:t>
            </a:r>
          </a:p>
        </p:txBody>
      </p:sp>
      <p:sp>
        <p:nvSpPr>
          <p:cNvPr id="20" name="矩形 19"/>
          <p:cNvSpPr/>
          <p:nvPr/>
        </p:nvSpPr>
        <p:spPr>
          <a:xfrm>
            <a:off x="696118" y="3491847"/>
            <a:ext cx="2262158" cy="369332"/>
          </a:xfrm>
          <a:prstGeom prst="rect">
            <a:avLst/>
          </a:prstGeom>
        </p:spPr>
        <p:txBody>
          <a:bodyPr wrap="none">
            <a:spAutoFit/>
          </a:bodyPr>
          <a:lstStyle/>
          <a:p>
            <a:r>
              <a:rPr lang="zh-CN" altLang="en-US" dirty="0" smtClean="0">
                <a:solidFill>
                  <a:srgbClr val="0070C0"/>
                </a:solidFill>
              </a:rPr>
              <a:t>（二）基础</a:t>
            </a:r>
            <a:r>
              <a:rPr lang="zh-CN" altLang="en-US" dirty="0">
                <a:solidFill>
                  <a:srgbClr val="0070C0"/>
                </a:solidFill>
              </a:rPr>
              <a:t>高度确定</a:t>
            </a:r>
          </a:p>
        </p:txBody>
      </p:sp>
      <p:sp>
        <p:nvSpPr>
          <p:cNvPr id="13" name="矩形 12"/>
          <p:cNvSpPr/>
          <p:nvPr/>
        </p:nvSpPr>
        <p:spPr>
          <a:xfrm>
            <a:off x="1005385" y="3696185"/>
            <a:ext cx="10552542" cy="1204304"/>
          </a:xfrm>
          <a:prstGeom prst="rect">
            <a:avLst/>
          </a:prstGeom>
        </p:spPr>
        <p:txBody>
          <a:bodyPr wrap="square">
            <a:spAutoFit/>
          </a:bodyPr>
          <a:lstStyle/>
          <a:p>
            <a:pPr>
              <a:lnSpc>
                <a:spcPct val="150000"/>
              </a:lnSpc>
            </a:pPr>
            <a:r>
              <a:rPr lang="zh-CN" altLang="en-US"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钢筋混凝土</a:t>
            </a:r>
            <a:r>
              <a:rPr lang="zh-CN" altLang="en-US" sz="1600" dirty="0">
                <a:latin typeface="宋体" panose="02010600030101010101" pitchFamily="2" charset="-122"/>
                <a:ea typeface="宋体" panose="02010600030101010101" pitchFamily="2" charset="-122"/>
              </a:rPr>
              <a:t>独立基础高度主要由抗冲切强度确定。在中心荷载作用下，如果</a:t>
            </a:r>
            <a:r>
              <a:rPr lang="zh-CN" altLang="en-US" sz="1600" dirty="0" smtClean="0">
                <a:latin typeface="宋体" panose="02010600030101010101" pitchFamily="2" charset="-122"/>
                <a:ea typeface="宋体" panose="02010600030101010101" pitchFamily="2" charset="-122"/>
              </a:rPr>
              <a:t>基础高度</a:t>
            </a:r>
            <a:r>
              <a:rPr lang="zh-CN" altLang="en-US" sz="1600" dirty="0">
                <a:latin typeface="宋体" panose="02010600030101010101" pitchFamily="2" charset="-122"/>
                <a:ea typeface="宋体" panose="02010600030101010101" pitchFamily="2" charset="-122"/>
              </a:rPr>
              <a:t>不够将会沿柱周边发生冲切破坏，形成</a:t>
            </a:r>
            <a:r>
              <a:rPr lang="en-US" altLang="zh-CN" sz="1600" dirty="0">
                <a:latin typeface="TimesNewRomanPSMT"/>
                <a:ea typeface="宋体" panose="02010600030101010101" pitchFamily="2" charset="-122"/>
              </a:rPr>
              <a:t>45 ° </a:t>
            </a:r>
            <a:r>
              <a:rPr lang="zh-CN" altLang="en-US" sz="1600" dirty="0">
                <a:latin typeface="宋体" panose="02010600030101010101" pitchFamily="2" charset="-122"/>
                <a:ea typeface="宋体" panose="02010600030101010101" pitchFamily="2" charset="-122"/>
              </a:rPr>
              <a:t>斜裂面冲切角</a:t>
            </a:r>
            <a:r>
              <a:rPr lang="zh-CN" altLang="en-US" sz="1600" dirty="0" smtClean="0">
                <a:latin typeface="宋体" panose="02010600030101010101" pitchFamily="2" charset="-122"/>
                <a:ea typeface="宋体" panose="02010600030101010101" pitchFamily="2" charset="-122"/>
              </a:rPr>
              <a:t>锥体如图  为防止基础</a:t>
            </a:r>
            <a:r>
              <a:rPr lang="zh-CN" altLang="en-US" sz="1600" dirty="0">
                <a:latin typeface="宋体" panose="02010600030101010101" pitchFamily="2" charset="-122"/>
                <a:ea typeface="宋体" panose="02010600030101010101" pitchFamily="2" charset="-122"/>
              </a:rPr>
              <a:t>发生冲切破坏，必须进行抗冲切验算以保证基础具有足够的高度，使冲切角</a:t>
            </a:r>
            <a:r>
              <a:rPr lang="zh-CN" altLang="en-US" sz="1600" dirty="0" smtClean="0">
                <a:latin typeface="宋体" panose="02010600030101010101" pitchFamily="2" charset="-122"/>
                <a:ea typeface="宋体" panose="02010600030101010101" pitchFamily="2" charset="-122"/>
              </a:rPr>
              <a:t>锥体以外</a:t>
            </a:r>
            <a:r>
              <a:rPr lang="zh-CN" altLang="en-US" sz="1600" dirty="0">
                <a:latin typeface="宋体" panose="02010600030101010101" pitchFamily="2" charset="-122"/>
                <a:ea typeface="宋体" panose="02010600030101010101" pitchFamily="2" charset="-122"/>
              </a:rPr>
              <a:t>的地基净反力引起的冲切力</a:t>
            </a:r>
            <a:r>
              <a:rPr lang="en-US" altLang="zh-CN" sz="1600" i="1" dirty="0">
                <a:latin typeface="TimesNewRomanPS-ItalicMT"/>
                <a:ea typeface="宋体" panose="02010600030101010101" pitchFamily="2" charset="-122"/>
              </a:rPr>
              <a:t>Fl</a:t>
            </a:r>
            <a:r>
              <a:rPr lang="zh-CN" altLang="en-US" sz="1600" dirty="0">
                <a:latin typeface="宋体" panose="02010600030101010101" pitchFamily="2" charset="-122"/>
                <a:ea typeface="宋体" panose="02010600030101010101" pitchFamily="2" charset="-122"/>
              </a:rPr>
              <a:t>不大于基础冲切面处混凝土的抗冲切能力。</a:t>
            </a:r>
            <a:endParaRPr lang="zh-CN" altLang="en-US" sz="1600" dirty="0"/>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5358" y="4935868"/>
            <a:ext cx="5041284" cy="1759944"/>
          </a:xfrm>
          <a:prstGeom prst="rect">
            <a:avLst/>
          </a:prstGeom>
        </p:spPr>
      </p:pic>
      <p:sp>
        <p:nvSpPr>
          <p:cNvPr id="15" name="矩形 14"/>
          <p:cNvSpPr/>
          <p:nvPr/>
        </p:nvSpPr>
        <p:spPr>
          <a:xfrm>
            <a:off x="9026959" y="5985849"/>
            <a:ext cx="1569660" cy="369332"/>
          </a:xfrm>
          <a:prstGeom prst="rect">
            <a:avLst/>
          </a:prstGeom>
        </p:spPr>
        <p:txBody>
          <a:bodyPr wrap="none">
            <a:spAutoFit/>
          </a:bodyPr>
          <a:lstStyle/>
          <a:p>
            <a:r>
              <a:rPr lang="zh-CN" altLang="en-US" dirty="0">
                <a:solidFill>
                  <a:srgbClr val="0070C0"/>
                </a:solidFill>
              </a:rPr>
              <a:t>基础冲切破坏</a:t>
            </a:r>
          </a:p>
        </p:txBody>
      </p:sp>
    </p:spTree>
    <p:extLst>
      <p:ext uri="{BB962C8B-B14F-4D97-AF65-F5344CB8AC3E}">
        <p14:creationId xmlns:p14="http://schemas.microsoft.com/office/powerpoint/2010/main" val="194984286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6186309" cy="646331"/>
            </a:xfrm>
            <a:prstGeom prst="rect">
              <a:avLst/>
            </a:prstGeom>
          </p:spPr>
          <p:txBody>
            <a:bodyPr wrap="none">
              <a:spAutoFit/>
            </a:bodyPr>
            <a:lstStyle/>
            <a:p>
              <a:pPr>
                <a:spcAft>
                  <a:spcPts val="0"/>
                </a:spcAft>
                <a:tabLst>
                  <a:tab pos="2222500" algn="l"/>
                  <a:tab pos="3667125" algn="l"/>
                </a:tabLst>
              </a:pPr>
              <a:r>
                <a:rPr lang="zh-CN" altLang="en-US" sz="3600" dirty="0"/>
                <a:t>六、基础截面和配筋安全计算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005385" y="1176937"/>
            <a:ext cx="10574244" cy="338554"/>
          </a:xfrm>
          <a:prstGeom prst="rect">
            <a:avLst/>
          </a:prstGeom>
        </p:spPr>
        <p:txBody>
          <a:bodyPr wrap="square">
            <a:spAutoFit/>
          </a:bodyPr>
          <a:lstStyle/>
          <a:p>
            <a:r>
              <a:rPr lang="zh-CN" altLang="en-US" sz="1600" dirty="0">
                <a:latin typeface="宋体" panose="02010600030101010101" pitchFamily="2" charset="-122"/>
                <a:ea typeface="宋体" panose="02010600030101010101" pitchFamily="2" charset="-122"/>
              </a:rPr>
              <a:t>对于矩形基础，验算柱与基础交接处以及基础变阶处的受冲切承载力，应按</a:t>
            </a:r>
            <a:r>
              <a:rPr lang="zh-CN" altLang="en-US" sz="1600" dirty="0" smtClean="0">
                <a:latin typeface="宋体" panose="02010600030101010101" pitchFamily="2" charset="-122"/>
                <a:ea typeface="宋体" panose="02010600030101010101" pitchFamily="2" charset="-122"/>
              </a:rPr>
              <a:t>下列公式</a:t>
            </a:r>
            <a:r>
              <a:rPr lang="zh-CN" altLang="en-US" sz="1600" dirty="0">
                <a:latin typeface="宋体" panose="02010600030101010101" pitchFamily="2" charset="-122"/>
                <a:ea typeface="宋体" panose="02010600030101010101" pitchFamily="2" charset="-122"/>
              </a:rPr>
              <a:t>验算：</a:t>
            </a:r>
            <a:endParaRPr lang="zh-CN" altLang="en-US" sz="1600" dirty="0"/>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8423" y="1546269"/>
            <a:ext cx="2813402" cy="1057423"/>
          </a:xfrm>
          <a:prstGeom prst="rect">
            <a:avLst/>
          </a:prstGeom>
        </p:spPr>
      </p:pic>
      <p:sp>
        <p:nvSpPr>
          <p:cNvPr id="10" name="矩形 9"/>
          <p:cNvSpPr/>
          <p:nvPr/>
        </p:nvSpPr>
        <p:spPr>
          <a:xfrm>
            <a:off x="1005384" y="2698215"/>
            <a:ext cx="10815314" cy="2123658"/>
          </a:xfrm>
          <a:prstGeom prst="rect">
            <a:avLst/>
          </a:prstGeom>
        </p:spPr>
        <p:txBody>
          <a:bodyPr wrap="square">
            <a:spAutoFit/>
          </a:bodyPr>
          <a:lstStyle/>
          <a:p>
            <a:r>
              <a:rPr lang="zh-CN" altLang="en-US" sz="1200" dirty="0">
                <a:latin typeface="宋体" panose="02010600030101010101" pitchFamily="2" charset="-122"/>
                <a:ea typeface="宋体" panose="02010600030101010101" pitchFamily="2" charset="-122"/>
              </a:rPr>
              <a:t>式中： </a:t>
            </a:r>
            <a:r>
              <a:rPr lang="en-US" altLang="zh-CN" sz="1200" i="1" dirty="0">
                <a:latin typeface="TimesNewRomanPS-ItalicMT"/>
                <a:ea typeface="宋体" panose="02010600030101010101" pitchFamily="2" charset="-122"/>
              </a:rPr>
              <a:t>βhp</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受冲切承载力截面高度影响系数，当</a:t>
            </a:r>
            <a:r>
              <a:rPr lang="en-US" altLang="zh-CN" sz="1200" i="1" dirty="0">
                <a:latin typeface="TimesNewRomanPS-ItalicMT"/>
                <a:ea typeface="宋体" panose="02010600030101010101" pitchFamily="2" charset="-122"/>
              </a:rPr>
              <a:t>h </a:t>
            </a:r>
            <a:r>
              <a:rPr lang="zh-CN" altLang="en-US" sz="1200" dirty="0">
                <a:latin typeface="宋体" panose="02010600030101010101" pitchFamily="2" charset="-122"/>
                <a:ea typeface="宋体" panose="02010600030101010101" pitchFamily="2" charset="-122"/>
              </a:rPr>
              <a:t>不大于</a:t>
            </a:r>
            <a:r>
              <a:rPr lang="en-US" altLang="zh-CN" sz="1200" dirty="0">
                <a:latin typeface="TimesNewRomanPSMT"/>
                <a:ea typeface="宋体" panose="02010600030101010101" pitchFamily="2" charset="-122"/>
              </a:rPr>
              <a:t>800mm</a:t>
            </a:r>
            <a:r>
              <a:rPr lang="zh-CN" altLang="en-US" sz="1200" dirty="0">
                <a:latin typeface="宋体" panose="02010600030101010101" pitchFamily="2" charset="-122"/>
                <a:ea typeface="宋体" panose="02010600030101010101" pitchFamily="2" charset="-122"/>
              </a:rPr>
              <a:t>， </a:t>
            </a:r>
            <a:r>
              <a:rPr lang="en-US" altLang="zh-CN" sz="1200" i="1" dirty="0">
                <a:latin typeface="TimesNewRomanPS-ItalicMT"/>
                <a:ea typeface="宋体" panose="02010600030101010101" pitchFamily="2" charset="-122"/>
              </a:rPr>
              <a:t>βhp</a:t>
            </a:r>
            <a:r>
              <a:rPr lang="zh-CN" altLang="en-US" sz="1200" dirty="0">
                <a:latin typeface="宋体" panose="02010600030101010101" pitchFamily="2" charset="-122"/>
                <a:ea typeface="宋体" panose="02010600030101010101" pitchFamily="2" charset="-122"/>
              </a:rPr>
              <a:t>取</a:t>
            </a:r>
            <a:r>
              <a:rPr lang="en-US" altLang="zh-CN" sz="1200" dirty="0">
                <a:latin typeface="TimesNewRomanPSMT"/>
                <a:ea typeface="宋体" panose="02010600030101010101" pitchFamily="2" charset="-122"/>
              </a:rPr>
              <a:t>1.0</a:t>
            </a:r>
            <a:r>
              <a:rPr lang="zh-CN" altLang="en-US" sz="1200" dirty="0">
                <a:latin typeface="宋体" panose="02010600030101010101" pitchFamily="2" charset="-122"/>
                <a:ea typeface="宋体" panose="02010600030101010101" pitchFamily="2" charset="-122"/>
              </a:rPr>
              <a:t>；</a:t>
            </a:r>
            <a:r>
              <a:rPr lang="zh-CN" altLang="en-US" sz="1200" dirty="0" smtClean="0">
                <a:latin typeface="宋体" panose="02010600030101010101" pitchFamily="2" charset="-122"/>
                <a:ea typeface="宋体" panose="02010600030101010101" pitchFamily="2" charset="-122"/>
              </a:rPr>
              <a:t>当不</a:t>
            </a:r>
            <a:r>
              <a:rPr lang="zh-CN" altLang="en-US" sz="1200" dirty="0">
                <a:latin typeface="宋体" panose="02010600030101010101" pitchFamily="2" charset="-122"/>
                <a:ea typeface="宋体" panose="02010600030101010101" pitchFamily="2" charset="-122"/>
              </a:rPr>
              <a:t>小于</a:t>
            </a:r>
            <a:r>
              <a:rPr lang="en-US" altLang="zh-CN" sz="1200" dirty="0">
                <a:latin typeface="TimesNewRomanPSMT"/>
                <a:ea typeface="宋体" panose="02010600030101010101" pitchFamily="2" charset="-122"/>
              </a:rPr>
              <a:t>2 000mm </a:t>
            </a:r>
            <a:r>
              <a:rPr lang="zh-CN" altLang="en-US" sz="1200" dirty="0">
                <a:latin typeface="宋体" panose="02010600030101010101" pitchFamily="2" charset="-122"/>
                <a:ea typeface="宋体" panose="02010600030101010101" pitchFamily="2" charset="-122"/>
              </a:rPr>
              <a:t>时，</a:t>
            </a:r>
            <a:r>
              <a:rPr lang="en-US" altLang="zh-CN" sz="1200" i="1" dirty="0">
                <a:latin typeface="TimesNewRomanPS-ItalicMT"/>
                <a:ea typeface="宋体" panose="02010600030101010101" pitchFamily="2" charset="-122"/>
              </a:rPr>
              <a:t>βhp</a:t>
            </a:r>
            <a:r>
              <a:rPr lang="zh-CN" altLang="en-US" sz="1200" dirty="0">
                <a:latin typeface="宋体" panose="02010600030101010101" pitchFamily="2" charset="-122"/>
                <a:ea typeface="宋体" panose="02010600030101010101" pitchFamily="2" charset="-122"/>
              </a:rPr>
              <a:t>取</a:t>
            </a:r>
            <a:r>
              <a:rPr lang="en-US" altLang="zh-CN" sz="1200" dirty="0">
                <a:latin typeface="TimesNewRomanPSMT"/>
                <a:ea typeface="宋体" panose="02010600030101010101" pitchFamily="2" charset="-122"/>
              </a:rPr>
              <a:t>0.9</a:t>
            </a:r>
            <a:r>
              <a:rPr lang="zh-CN" altLang="en-US" sz="1200" dirty="0">
                <a:latin typeface="宋体" panose="02010600030101010101" pitchFamily="2" charset="-122"/>
                <a:ea typeface="宋体" panose="02010600030101010101" pitchFamily="2" charset="-122"/>
              </a:rPr>
              <a:t>，其间按线性内插法取用。</a:t>
            </a:r>
          </a:p>
          <a:p>
            <a:r>
              <a:rPr lang="en-US" altLang="zh-CN" sz="1200" i="1" dirty="0" smtClean="0">
                <a:latin typeface="TimesNewRomanPS-ItalicMT"/>
                <a:ea typeface="宋体" panose="02010600030101010101" pitchFamily="2" charset="-122"/>
              </a:rPr>
              <a:t>       ft</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混凝土轴心抗拉强度设计值，</a:t>
            </a:r>
            <a:r>
              <a:rPr lang="en-US" altLang="zh-CN" sz="1200" dirty="0" smtClean="0">
                <a:latin typeface="TimesNewRomanPSMT"/>
                <a:ea typeface="宋体" panose="02010600030101010101" pitchFamily="2" charset="-122"/>
              </a:rPr>
              <a:t>N/mm2</a:t>
            </a:r>
            <a:r>
              <a:rPr lang="zh-CN" altLang="en-US" sz="1200" dirty="0" smtClean="0">
                <a:latin typeface="宋体" panose="02010600030101010101" pitchFamily="2" charset="-122"/>
                <a:ea typeface="宋体" panose="02010600030101010101" pitchFamily="2" charset="-122"/>
              </a:rPr>
              <a:t>。</a:t>
            </a:r>
            <a:endParaRPr lang="zh-CN" altLang="en-US" sz="1200" dirty="0">
              <a:latin typeface="宋体" panose="02010600030101010101" pitchFamily="2" charset="-122"/>
              <a:ea typeface="宋体" panose="02010600030101010101" pitchFamily="2" charset="-122"/>
            </a:endParaRPr>
          </a:p>
          <a:p>
            <a:r>
              <a:rPr lang="en-US" altLang="zh-CN" sz="1200" i="1" dirty="0" smtClean="0">
                <a:latin typeface="TimesNewRomanPS-ItalicMT"/>
                <a:ea typeface="宋体" panose="02010600030101010101" pitchFamily="2" charset="-122"/>
              </a:rPr>
              <a:t>       h</a:t>
            </a:r>
            <a:r>
              <a:rPr lang="en-US" altLang="zh-CN" sz="700" dirty="0" smtClean="0">
                <a:latin typeface="TimesNewRomanPSMT"/>
                <a:ea typeface="宋体" panose="02010600030101010101" pitchFamily="2" charset="-122"/>
              </a:rPr>
              <a:t>0</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基础冲切破坏锥体的有效高度，</a:t>
            </a:r>
            <a:r>
              <a:rPr lang="en-US" altLang="zh-CN" sz="1200" dirty="0">
                <a:latin typeface="TimesNewRomanPSMT"/>
                <a:ea typeface="宋体" panose="02010600030101010101" pitchFamily="2" charset="-122"/>
              </a:rPr>
              <a:t>m</a:t>
            </a:r>
            <a:r>
              <a:rPr lang="zh-CN" altLang="en-US" sz="1200" dirty="0">
                <a:latin typeface="宋体" panose="02010600030101010101" pitchFamily="2" charset="-122"/>
                <a:ea typeface="宋体" panose="02010600030101010101" pitchFamily="2" charset="-122"/>
              </a:rPr>
              <a:t>。</a:t>
            </a:r>
          </a:p>
          <a:p>
            <a:r>
              <a:rPr lang="en-US" altLang="zh-CN" sz="1200" i="1" dirty="0" smtClean="0">
                <a:latin typeface="TimesNewRomanPS-ItalicMT"/>
                <a:ea typeface="宋体" panose="02010600030101010101" pitchFamily="2" charset="-122"/>
              </a:rPr>
              <a:t>      am</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冲切破坏锥体最不利一侧计算长度，</a:t>
            </a:r>
            <a:r>
              <a:rPr lang="en-US" altLang="zh-CN" sz="1200" dirty="0">
                <a:latin typeface="TimesNewRomanPSMT"/>
                <a:ea typeface="宋体" panose="02010600030101010101" pitchFamily="2" charset="-122"/>
              </a:rPr>
              <a:t>m</a:t>
            </a:r>
            <a:r>
              <a:rPr lang="zh-CN" altLang="en-US" sz="1200" dirty="0">
                <a:latin typeface="宋体" panose="02010600030101010101" pitchFamily="2" charset="-122"/>
                <a:ea typeface="宋体" panose="02010600030101010101" pitchFamily="2" charset="-122"/>
              </a:rPr>
              <a:t>。</a:t>
            </a:r>
          </a:p>
          <a:p>
            <a:r>
              <a:rPr lang="en-US" altLang="zh-CN" sz="1200" i="1" dirty="0" smtClean="0">
                <a:latin typeface="TimesNewRomanPS-ItalicMT"/>
                <a:ea typeface="宋体" panose="02010600030101010101" pitchFamily="2" charset="-122"/>
              </a:rPr>
              <a:t>      at</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冲切破坏锥体最不利一侧斜截面的上边长，</a:t>
            </a:r>
            <a:r>
              <a:rPr lang="en-US" altLang="zh-CN" sz="1200" dirty="0">
                <a:latin typeface="TimesNewRomanPSMT"/>
                <a:ea typeface="宋体" panose="02010600030101010101" pitchFamily="2" charset="-122"/>
              </a:rPr>
              <a:t>m</a:t>
            </a:r>
            <a:r>
              <a:rPr lang="zh-CN" altLang="en-US" sz="1200" dirty="0" smtClean="0">
                <a:latin typeface="宋体" panose="02010600030101010101" pitchFamily="2" charset="-122"/>
                <a:ea typeface="宋体" panose="02010600030101010101" pitchFamily="2" charset="-122"/>
              </a:rPr>
              <a:t>；</a:t>
            </a:r>
            <a:r>
              <a:rPr lang="en-US" altLang="zh-CN" sz="1200" i="1" dirty="0" smtClean="0">
                <a:latin typeface="TimesNewRomanPS-ItalicMT"/>
                <a:ea typeface="宋体" panose="02010600030101010101" pitchFamily="2" charset="-122"/>
              </a:rPr>
              <a:t>ab</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冲切破坏锥体最不利一侧斜截面在基础底面积范围内的下边长，</a:t>
            </a:r>
            <a:r>
              <a:rPr lang="en-US" altLang="zh-CN" sz="1200" dirty="0">
                <a:latin typeface="TimesNewRomanPSMT"/>
                <a:ea typeface="宋体" panose="02010600030101010101" pitchFamily="2" charset="-122"/>
              </a:rPr>
              <a:t>m</a:t>
            </a:r>
            <a:r>
              <a:rPr lang="zh-CN" altLang="en-US" sz="1200" dirty="0">
                <a:latin typeface="宋体" panose="02010600030101010101" pitchFamily="2" charset="-122"/>
                <a:ea typeface="宋体" panose="02010600030101010101" pitchFamily="2" charset="-122"/>
              </a:rPr>
              <a:t>；</a:t>
            </a:r>
          </a:p>
          <a:p>
            <a:r>
              <a:rPr lang="en-US" altLang="zh-CN" sz="1200" i="1" dirty="0" smtClean="0">
                <a:latin typeface="TimesNewRomanPS-ItalicMT"/>
                <a:ea typeface="宋体" panose="02010600030101010101" pitchFamily="2" charset="-122"/>
              </a:rPr>
              <a:t>      pj</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扣除基础自重及其上土重后相应于荷载效应基本组合时的地基土</a:t>
            </a:r>
            <a:r>
              <a:rPr lang="zh-CN" altLang="en-US" sz="1200" dirty="0" smtClean="0">
                <a:latin typeface="宋体" panose="02010600030101010101" pitchFamily="2" charset="-122"/>
                <a:ea typeface="宋体" panose="02010600030101010101" pitchFamily="2" charset="-122"/>
              </a:rPr>
              <a:t>单位面积</a:t>
            </a:r>
            <a:r>
              <a:rPr lang="zh-CN" altLang="en-US" sz="1200" dirty="0">
                <a:latin typeface="宋体" panose="02010600030101010101" pitchFamily="2" charset="-122"/>
                <a:ea typeface="宋体" panose="02010600030101010101" pitchFamily="2" charset="-122"/>
              </a:rPr>
              <a:t>净反力，</a:t>
            </a:r>
            <a:r>
              <a:rPr lang="en-US" altLang="zh-CN" sz="1200" dirty="0">
                <a:latin typeface="TimesNewRomanPSMT"/>
                <a:ea typeface="宋体" panose="02010600030101010101" pitchFamily="2" charset="-122"/>
              </a:rPr>
              <a:t>kPa</a:t>
            </a:r>
            <a:r>
              <a:rPr lang="zh-CN" altLang="en-US" sz="1200" dirty="0">
                <a:latin typeface="宋体" panose="02010600030101010101" pitchFamily="2" charset="-122"/>
                <a:ea typeface="宋体" panose="02010600030101010101" pitchFamily="2" charset="-122"/>
              </a:rPr>
              <a:t>；轴压基础，</a:t>
            </a:r>
            <a:r>
              <a:rPr lang="en-US" altLang="zh-CN" sz="1200" i="1" dirty="0">
                <a:latin typeface="TimesNewRomanPS-ItalicMT"/>
                <a:ea typeface="宋体" panose="02010600030101010101" pitchFamily="2" charset="-122"/>
              </a:rPr>
              <a:t>pj </a:t>
            </a:r>
            <a:r>
              <a:rPr lang="en-US" altLang="zh-CN" sz="1200" dirty="0">
                <a:latin typeface="SymbolMT"/>
                <a:ea typeface="宋体" panose="02010600030101010101" pitchFamily="2" charset="-122"/>
              </a:rPr>
              <a:t>=</a:t>
            </a:r>
            <a:r>
              <a:rPr lang="en-US" altLang="zh-CN" sz="1200" i="1" dirty="0">
                <a:latin typeface="TimesNewRomanPS-ItalicMT"/>
                <a:ea typeface="宋体" panose="02010600030101010101" pitchFamily="2" charset="-122"/>
              </a:rPr>
              <a:t>F</a:t>
            </a:r>
            <a:r>
              <a:rPr lang="en-US" altLang="zh-CN" sz="1200" dirty="0">
                <a:latin typeface="TimesNewRomanPSMT"/>
                <a:ea typeface="宋体" panose="02010600030101010101" pitchFamily="2" charset="-122"/>
              </a:rPr>
              <a:t>/</a:t>
            </a:r>
            <a:r>
              <a:rPr lang="en-US" altLang="zh-CN" sz="1200" i="1" dirty="0">
                <a:latin typeface="TimesNewRomanPS-ItalicMT"/>
                <a:ea typeface="宋体" panose="02010600030101010101" pitchFamily="2" charset="-122"/>
              </a:rPr>
              <a:t>A</a:t>
            </a:r>
            <a:r>
              <a:rPr lang="zh-CN" altLang="en-US" sz="1200" dirty="0">
                <a:latin typeface="宋体" panose="02010600030101010101" pitchFamily="2" charset="-122"/>
                <a:ea typeface="宋体" panose="02010600030101010101" pitchFamily="2" charset="-122"/>
              </a:rPr>
              <a:t>，对偏心受压基础可取基础边缘处最</a:t>
            </a:r>
          </a:p>
          <a:p>
            <a:r>
              <a:rPr lang="zh-CN" altLang="en-US" sz="1200" dirty="0" smtClean="0">
                <a:latin typeface="宋体" panose="02010600030101010101" pitchFamily="2" charset="-122"/>
                <a:ea typeface="宋体" panose="02010600030101010101" pitchFamily="2" charset="-122"/>
              </a:rPr>
              <a:t>      大</a:t>
            </a:r>
            <a:r>
              <a:rPr lang="zh-CN" altLang="en-US" sz="1200" dirty="0">
                <a:latin typeface="宋体" panose="02010600030101010101" pitchFamily="2" charset="-122"/>
                <a:ea typeface="宋体" panose="02010600030101010101" pitchFamily="2" charset="-122"/>
              </a:rPr>
              <a:t>地基土单位面积净反力。</a:t>
            </a:r>
          </a:p>
          <a:p>
            <a:r>
              <a:rPr lang="en-US" altLang="zh-CN" sz="1200" i="1" dirty="0" smtClean="0">
                <a:latin typeface="TimesNewRomanPS-ItalicMT"/>
                <a:ea typeface="宋体" panose="02010600030101010101" pitchFamily="2" charset="-122"/>
              </a:rPr>
              <a:t>     Fl</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相应于荷载效应基本组合时作用在</a:t>
            </a:r>
            <a:r>
              <a:rPr lang="en-US" altLang="zh-CN" sz="1200" i="1" dirty="0">
                <a:latin typeface="TimesNewRomanPS-ItalicMT"/>
                <a:ea typeface="宋体" panose="02010600030101010101" pitchFamily="2" charset="-122"/>
              </a:rPr>
              <a:t>Al</a:t>
            </a:r>
            <a:r>
              <a:rPr lang="zh-CN" altLang="en-US" sz="1200" dirty="0">
                <a:latin typeface="宋体" panose="02010600030101010101" pitchFamily="2" charset="-122"/>
                <a:ea typeface="宋体" panose="02010600030101010101" pitchFamily="2" charset="-122"/>
              </a:rPr>
              <a:t>上的地基土净反力设计值，</a:t>
            </a:r>
            <a:r>
              <a:rPr lang="en-US" altLang="zh-CN" sz="1200" dirty="0">
                <a:latin typeface="TimesNewRomanPSMT"/>
                <a:ea typeface="宋体" panose="02010600030101010101" pitchFamily="2" charset="-122"/>
              </a:rPr>
              <a:t>kN</a:t>
            </a:r>
            <a:r>
              <a:rPr lang="zh-CN" altLang="en-US" sz="1200" dirty="0">
                <a:latin typeface="宋体" panose="02010600030101010101" pitchFamily="2" charset="-122"/>
                <a:ea typeface="宋体" panose="02010600030101010101" pitchFamily="2" charset="-122"/>
              </a:rPr>
              <a:t>。</a:t>
            </a:r>
          </a:p>
          <a:p>
            <a:r>
              <a:rPr lang="en-US" altLang="zh-CN" sz="1200" i="1" dirty="0" smtClean="0">
                <a:latin typeface="TimesNewRomanPS-ItalicMT"/>
                <a:ea typeface="宋体" panose="02010600030101010101" pitchFamily="2" charset="-122"/>
              </a:rPr>
              <a:t>     F</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相应于荷载效应基本组合时作用在基础顶面的竖向荷载值，</a:t>
            </a:r>
            <a:r>
              <a:rPr lang="en-US" altLang="zh-CN" sz="1200" dirty="0">
                <a:latin typeface="TimesNewRomanPSMT"/>
                <a:ea typeface="宋体" panose="02010600030101010101" pitchFamily="2" charset="-122"/>
              </a:rPr>
              <a:t>kN</a:t>
            </a:r>
            <a:r>
              <a:rPr lang="zh-CN" altLang="en-US" sz="1200" dirty="0">
                <a:latin typeface="宋体" panose="02010600030101010101" pitchFamily="2" charset="-122"/>
                <a:ea typeface="宋体" panose="02010600030101010101" pitchFamily="2" charset="-122"/>
              </a:rPr>
              <a:t>。</a:t>
            </a:r>
          </a:p>
          <a:p>
            <a:r>
              <a:rPr lang="en-US" altLang="zh-CN" sz="1200" i="1" dirty="0" smtClean="0">
                <a:latin typeface="TimesNewRomanPS-ItalicMT"/>
                <a:ea typeface="宋体" panose="02010600030101010101" pitchFamily="2" charset="-122"/>
              </a:rPr>
              <a:t>     A</a:t>
            </a:r>
            <a:r>
              <a:rPr lang="en-US" altLang="zh-CN" sz="1200" dirty="0" smtClean="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基础底面面积，</a:t>
            </a:r>
            <a:r>
              <a:rPr lang="en-US" altLang="zh-CN" sz="1200" dirty="0">
                <a:latin typeface="TimesNewRomanPSMT"/>
                <a:ea typeface="宋体" panose="02010600030101010101" pitchFamily="2" charset="-122"/>
              </a:rPr>
              <a:t>m2</a:t>
            </a:r>
            <a:r>
              <a:rPr lang="zh-CN" altLang="en-US" sz="1200" dirty="0">
                <a:latin typeface="宋体" panose="02010600030101010101" pitchFamily="2" charset="-122"/>
                <a:ea typeface="宋体" panose="02010600030101010101" pitchFamily="2" charset="-122"/>
              </a:rPr>
              <a:t>。</a:t>
            </a:r>
          </a:p>
          <a:p>
            <a:r>
              <a:rPr lang="en-US" altLang="zh-CN" sz="1200" i="1" dirty="0" smtClean="0">
                <a:latin typeface="TimesNewRomanPS-ItalicMT"/>
                <a:ea typeface="宋体" panose="02010600030101010101" pitchFamily="2" charset="-122"/>
              </a:rPr>
              <a:t>    Al</a:t>
            </a:r>
            <a:r>
              <a:rPr lang="en-US" altLang="zh-CN" sz="1200" dirty="0">
                <a:latin typeface="宋体" panose="02010600030101010101" pitchFamily="2" charset="-122"/>
                <a:ea typeface="宋体" panose="02010600030101010101" pitchFamily="2" charset="-122"/>
              </a:rPr>
              <a:t>——</a:t>
            </a:r>
            <a:r>
              <a:rPr lang="zh-CN" altLang="en-US" sz="1200" dirty="0">
                <a:latin typeface="宋体" panose="02010600030101010101" pitchFamily="2" charset="-122"/>
                <a:ea typeface="宋体" panose="02010600030101010101" pitchFamily="2" charset="-122"/>
              </a:rPr>
              <a:t>冲切验算时取用的部分基底</a:t>
            </a:r>
            <a:r>
              <a:rPr lang="zh-CN" altLang="en-US" sz="1200" dirty="0" smtClean="0">
                <a:latin typeface="宋体" panose="02010600030101010101" pitchFamily="2" charset="-122"/>
                <a:ea typeface="宋体" panose="02010600030101010101" pitchFamily="2" charset="-122"/>
              </a:rPr>
              <a:t>面积中</a:t>
            </a:r>
            <a:r>
              <a:rPr lang="zh-CN" altLang="en-US" sz="1200" dirty="0">
                <a:latin typeface="宋体" panose="02010600030101010101" pitchFamily="2" charset="-122"/>
                <a:ea typeface="宋体" panose="02010600030101010101" pitchFamily="2" charset="-122"/>
              </a:rPr>
              <a:t>的阴影</a:t>
            </a:r>
            <a:r>
              <a:rPr lang="zh-CN" altLang="en-US" sz="1200" dirty="0" smtClean="0">
                <a:latin typeface="宋体" panose="02010600030101010101" pitchFamily="2" charset="-122"/>
                <a:ea typeface="宋体" panose="02010600030101010101" pitchFamily="2" charset="-122"/>
              </a:rPr>
              <a:t>面积</a:t>
            </a:r>
            <a:endParaRPr lang="zh-CN" altLang="en-US" sz="1200" dirty="0">
              <a:latin typeface="宋体" panose="02010600030101010101" pitchFamily="2" charset="-122"/>
              <a:ea typeface="宋体" panose="02010600030101010101" pitchFamily="2" charset="-122"/>
            </a:endParaRPr>
          </a:p>
        </p:txBody>
      </p:sp>
      <p:graphicFrame>
        <p:nvGraphicFramePr>
          <p:cNvPr id="16" name="表格 15"/>
          <p:cNvGraphicFramePr>
            <a:graphicFrameLocks noGrp="1"/>
          </p:cNvGraphicFramePr>
          <p:nvPr>
            <p:extLst>
              <p:ext uri="{D42A27DB-BD31-4B8C-83A1-F6EECF244321}">
                <p14:modId xmlns:p14="http://schemas.microsoft.com/office/powerpoint/2010/main" val="2534164786"/>
              </p:ext>
            </p:extLst>
          </p:nvPr>
        </p:nvGraphicFramePr>
        <p:xfrm>
          <a:off x="438724" y="4821872"/>
          <a:ext cx="10972799" cy="1830675"/>
        </p:xfrm>
        <a:graphic>
          <a:graphicData uri="http://schemas.openxmlformats.org/drawingml/2006/table">
            <a:tbl>
              <a:tblPr/>
              <a:tblGrid>
                <a:gridCol w="790575">
                  <a:extLst>
                    <a:ext uri="{9D8B030D-6E8A-4147-A177-3AD203B41FA5}">
                      <a16:colId xmlns:a16="http://schemas.microsoft.com/office/drawing/2014/main" val="2636382635"/>
                    </a:ext>
                  </a:extLst>
                </a:gridCol>
                <a:gridCol w="723900">
                  <a:extLst>
                    <a:ext uri="{9D8B030D-6E8A-4147-A177-3AD203B41FA5}">
                      <a16:colId xmlns:a16="http://schemas.microsoft.com/office/drawing/2014/main" val="1606354636"/>
                    </a:ext>
                  </a:extLst>
                </a:gridCol>
                <a:gridCol w="735806">
                  <a:extLst>
                    <a:ext uri="{9D8B030D-6E8A-4147-A177-3AD203B41FA5}">
                      <a16:colId xmlns:a16="http://schemas.microsoft.com/office/drawing/2014/main" val="1704180783"/>
                    </a:ext>
                  </a:extLst>
                </a:gridCol>
                <a:gridCol w="723900">
                  <a:extLst>
                    <a:ext uri="{9D8B030D-6E8A-4147-A177-3AD203B41FA5}">
                      <a16:colId xmlns:a16="http://schemas.microsoft.com/office/drawing/2014/main" val="2365323558"/>
                    </a:ext>
                  </a:extLst>
                </a:gridCol>
                <a:gridCol w="723900">
                  <a:extLst>
                    <a:ext uri="{9D8B030D-6E8A-4147-A177-3AD203B41FA5}">
                      <a16:colId xmlns:a16="http://schemas.microsoft.com/office/drawing/2014/main" val="1294707283"/>
                    </a:ext>
                  </a:extLst>
                </a:gridCol>
                <a:gridCol w="735806">
                  <a:extLst>
                    <a:ext uri="{9D8B030D-6E8A-4147-A177-3AD203B41FA5}">
                      <a16:colId xmlns:a16="http://schemas.microsoft.com/office/drawing/2014/main" val="2817367279"/>
                    </a:ext>
                  </a:extLst>
                </a:gridCol>
                <a:gridCol w="723900">
                  <a:extLst>
                    <a:ext uri="{9D8B030D-6E8A-4147-A177-3AD203B41FA5}">
                      <a16:colId xmlns:a16="http://schemas.microsoft.com/office/drawing/2014/main" val="497592704"/>
                    </a:ext>
                  </a:extLst>
                </a:gridCol>
                <a:gridCol w="723900">
                  <a:extLst>
                    <a:ext uri="{9D8B030D-6E8A-4147-A177-3AD203B41FA5}">
                      <a16:colId xmlns:a16="http://schemas.microsoft.com/office/drawing/2014/main" val="2770074216"/>
                    </a:ext>
                  </a:extLst>
                </a:gridCol>
                <a:gridCol w="723900">
                  <a:extLst>
                    <a:ext uri="{9D8B030D-6E8A-4147-A177-3AD203B41FA5}">
                      <a16:colId xmlns:a16="http://schemas.microsoft.com/office/drawing/2014/main" val="3027659968"/>
                    </a:ext>
                  </a:extLst>
                </a:gridCol>
                <a:gridCol w="723900">
                  <a:extLst>
                    <a:ext uri="{9D8B030D-6E8A-4147-A177-3AD203B41FA5}">
                      <a16:colId xmlns:a16="http://schemas.microsoft.com/office/drawing/2014/main" val="1659439014"/>
                    </a:ext>
                  </a:extLst>
                </a:gridCol>
                <a:gridCol w="723900">
                  <a:extLst>
                    <a:ext uri="{9D8B030D-6E8A-4147-A177-3AD203B41FA5}">
                      <a16:colId xmlns:a16="http://schemas.microsoft.com/office/drawing/2014/main" val="783417033"/>
                    </a:ext>
                  </a:extLst>
                </a:gridCol>
                <a:gridCol w="735806">
                  <a:extLst>
                    <a:ext uri="{9D8B030D-6E8A-4147-A177-3AD203B41FA5}">
                      <a16:colId xmlns:a16="http://schemas.microsoft.com/office/drawing/2014/main" val="1159662279"/>
                    </a:ext>
                  </a:extLst>
                </a:gridCol>
                <a:gridCol w="735806">
                  <a:extLst>
                    <a:ext uri="{9D8B030D-6E8A-4147-A177-3AD203B41FA5}">
                      <a16:colId xmlns:a16="http://schemas.microsoft.com/office/drawing/2014/main" val="4240065235"/>
                    </a:ext>
                  </a:extLst>
                </a:gridCol>
                <a:gridCol w="723900">
                  <a:extLst>
                    <a:ext uri="{9D8B030D-6E8A-4147-A177-3AD203B41FA5}">
                      <a16:colId xmlns:a16="http://schemas.microsoft.com/office/drawing/2014/main" val="2861341982"/>
                    </a:ext>
                  </a:extLst>
                </a:gridCol>
                <a:gridCol w="723900">
                  <a:extLst>
                    <a:ext uri="{9D8B030D-6E8A-4147-A177-3AD203B41FA5}">
                      <a16:colId xmlns:a16="http://schemas.microsoft.com/office/drawing/2014/main" val="1284454520"/>
                    </a:ext>
                  </a:extLst>
                </a:gridCol>
              </a:tblGrid>
              <a:tr h="356957">
                <a:tc gridSpan="15">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混凝土抗拉强度设计值</a:t>
                      </a:r>
                    </a:p>
                  </a:txBody>
                  <a:tcPr marL="7150" marR="7150" marT="7150"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886748289"/>
                  </a:ext>
                </a:extLst>
              </a:tr>
              <a:tr h="264975">
                <a:tc>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　</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14">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混凝土强度等级</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944581027"/>
                  </a:ext>
                </a:extLst>
              </a:tr>
              <a:tr h="598045">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　</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C15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C20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C25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C30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C35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C40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C45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C50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C55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C60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C65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C70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C75</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C80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944158"/>
                  </a:ext>
                </a:extLst>
              </a:tr>
              <a:tr h="610698">
                <a:tc>
                  <a:txBody>
                    <a:bodyPr/>
                    <a:lstStyle/>
                    <a:p>
                      <a:pPr algn="ctr" fontAlgn="ctr"/>
                      <a:r>
                        <a:rPr lang="en-US" sz="1400" b="0" i="0" u="none" strike="noStrike" dirty="0">
                          <a:solidFill>
                            <a:srgbClr val="000000"/>
                          </a:solidFill>
                          <a:effectLst/>
                          <a:latin typeface="宋体" panose="02010600030101010101" pitchFamily="2" charset="-122"/>
                          <a:ea typeface="宋体" panose="02010600030101010101" pitchFamily="2" charset="-122"/>
                        </a:rPr>
                        <a:t>f</a:t>
                      </a:r>
                      <a:r>
                        <a:rPr lang="en-US" sz="1400" b="0" i="0" u="none" strike="noStrike" baseline="-25000" dirty="0">
                          <a:solidFill>
                            <a:srgbClr val="000000"/>
                          </a:solidFill>
                          <a:effectLst/>
                          <a:latin typeface="宋体" panose="02010600030101010101" pitchFamily="2" charset="-122"/>
                          <a:ea typeface="宋体" panose="02010600030101010101" pitchFamily="2" charset="-122"/>
                        </a:rPr>
                        <a:t>t</a:t>
                      </a:r>
                      <a:endParaRPr lang="en-US" sz="1400" b="0" i="0" u="none" strike="noStrike" dirty="0">
                        <a:solidFill>
                          <a:srgbClr val="000000"/>
                        </a:solidFill>
                        <a:effectLst/>
                        <a:latin typeface="宋体" panose="02010600030101010101" pitchFamily="2" charset="-122"/>
                        <a:ea typeface="宋体" panose="02010600030101010101" pitchFamily="2" charset="-122"/>
                      </a:endParaRP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0.91</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1.27</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1.43</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1.57 </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1.71</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1.80</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1.89</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1.96</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2.04</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2.09</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2.14</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2.18</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2.22</a:t>
                      </a:r>
                    </a:p>
                  </a:txBody>
                  <a:tcPr marL="7150" marR="7150" marT="71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904231"/>
                  </a:ext>
                </a:extLst>
              </a:tr>
            </a:tbl>
          </a:graphicData>
        </a:graphic>
      </p:graphicFrame>
    </p:spTree>
    <p:extLst>
      <p:ext uri="{BB962C8B-B14F-4D97-AF65-F5344CB8AC3E}">
        <p14:creationId xmlns:p14="http://schemas.microsoft.com/office/powerpoint/2010/main" val="263638697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6186309" cy="646331"/>
            </a:xfrm>
            <a:prstGeom prst="rect">
              <a:avLst/>
            </a:prstGeom>
          </p:spPr>
          <p:txBody>
            <a:bodyPr wrap="none">
              <a:spAutoFit/>
            </a:bodyPr>
            <a:lstStyle/>
            <a:p>
              <a:pPr>
                <a:spcAft>
                  <a:spcPts val="0"/>
                </a:spcAft>
                <a:tabLst>
                  <a:tab pos="2222500" algn="l"/>
                  <a:tab pos="3667125" algn="l"/>
                </a:tabLst>
              </a:pPr>
              <a:r>
                <a:rPr lang="zh-CN" altLang="en-US" sz="3600" dirty="0"/>
                <a:t>六、基础截面和配筋安全计算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7619" y="1128117"/>
            <a:ext cx="9980997" cy="4367047"/>
          </a:xfrm>
          <a:prstGeom prst="rect">
            <a:avLst/>
          </a:prstGeom>
        </p:spPr>
      </p:pic>
      <p:sp>
        <p:nvSpPr>
          <p:cNvPr id="11" name="矩形 10"/>
          <p:cNvSpPr/>
          <p:nvPr/>
        </p:nvSpPr>
        <p:spPr>
          <a:xfrm>
            <a:off x="3926175" y="5995846"/>
            <a:ext cx="4339650" cy="369332"/>
          </a:xfrm>
          <a:prstGeom prst="rect">
            <a:avLst/>
          </a:prstGeom>
        </p:spPr>
        <p:txBody>
          <a:bodyPr wrap="none">
            <a:spAutoFit/>
          </a:bodyPr>
          <a:lstStyle/>
          <a:p>
            <a:r>
              <a:rPr lang="zh-CN" altLang="en-US" dirty="0">
                <a:solidFill>
                  <a:srgbClr val="0070C0"/>
                </a:solidFill>
              </a:rPr>
              <a:t>计算阶梯形基础的受冲切承载力截面位置</a:t>
            </a:r>
          </a:p>
        </p:txBody>
      </p:sp>
    </p:spTree>
    <p:extLst>
      <p:ext uri="{BB962C8B-B14F-4D97-AF65-F5344CB8AC3E}">
        <p14:creationId xmlns:p14="http://schemas.microsoft.com/office/powerpoint/2010/main" val="282506208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005878" y="2010852"/>
            <a:ext cx="6269841" cy="438582"/>
            <a:chOff x="1692322" y="2265757"/>
            <a:chExt cx="4204563" cy="438582"/>
          </a:xfrm>
        </p:grpSpPr>
        <p:sp>
          <p:nvSpPr>
            <p:cNvPr id="25" name="矩形 24">
              <a:extLst>
                <a:ext uri="{FF2B5EF4-FFF2-40B4-BE49-F238E27FC236}">
                  <a16:creationId xmlns:a16="http://schemas.microsoft.com/office/drawing/2014/main" id="{0FEFDFFA-00F7-4769-A60B-14B092E79073}"/>
                </a:ext>
              </a:extLst>
            </p:cNvPr>
            <p:cNvSpPr/>
            <p:nvPr/>
          </p:nvSpPr>
          <p:spPr>
            <a:xfrm>
              <a:off x="2326677" y="2265757"/>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a:solidFill>
                    <a:schemeClr val="bg1"/>
                  </a:solidFill>
                </a:rPr>
                <a:t>学习任务　塔吊基础安全</a:t>
              </a:r>
              <a:r>
                <a:rPr lang="zh-CN" altLang="en-US" sz="2400" dirty="0" smtClean="0">
                  <a:solidFill>
                    <a:schemeClr val="bg1"/>
                  </a:solidFill>
                </a:rPr>
                <a:t>计算</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692322" y="2266203"/>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pic>
        <p:nvPicPr>
          <p:cNvPr id="64" name="Picture 12">
            <a:extLst>
              <a:ext uri="{FF2B5EF4-FFF2-40B4-BE49-F238E27FC236}">
                <a16:creationId xmlns:a16="http://schemas.microsoft.com/office/drawing/2014/main" id="{5A31B811-31B4-4DB4-908F-086E711878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296187" y="6041426"/>
            <a:ext cx="1314247" cy="786178"/>
          </a:xfrm>
          <a:prstGeom prst="rect">
            <a:avLst/>
          </a:prstGeom>
          <a:effectLst>
            <a:outerShdw blurRad="50800" dist="63500" dir="2700000" sx="99000" sy="99000" algn="tl" rotWithShape="0">
              <a:prstClr val="black">
                <a:alpha val="30000"/>
              </a:prstClr>
            </a:outerShdw>
          </a:effectLst>
        </p:spPr>
      </p:pic>
      <p:sp>
        <p:nvSpPr>
          <p:cNvPr id="23" name="矩形 22"/>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矩形 20"/>
          <p:cNvSpPr/>
          <p:nvPr/>
        </p:nvSpPr>
        <p:spPr>
          <a:xfrm>
            <a:off x="2916286" y="538068"/>
            <a:ext cx="6359433" cy="707886"/>
          </a:xfrm>
          <a:prstGeom prst="rect">
            <a:avLst/>
          </a:prstGeom>
        </p:spPr>
        <p:txBody>
          <a:bodyPr wrap="none">
            <a:spAutoFit/>
          </a:bodyPr>
          <a:lstStyle/>
          <a:p>
            <a:pPr algn="ctr"/>
            <a:r>
              <a:rPr lang="zh-CN" altLang="en-US" sz="4000" b="1" dirty="0" smtClean="0"/>
              <a:t>单元三　</a:t>
            </a:r>
            <a:r>
              <a:rPr lang="zh-CN" altLang="en-US" sz="4000" b="1" dirty="0"/>
              <a:t>塔吊基础安全计算</a:t>
            </a:r>
            <a:endParaRPr lang="ko-KR" altLang="en-US" sz="4000" b="1" dirty="0">
              <a:solidFill>
                <a:srgbClr val="C00000"/>
              </a:solidFill>
              <a:latin typeface="Century Gothic" panose="020B0502020202020204" pitchFamily="34" charset="0"/>
              <a:cs typeface="+mn-ea"/>
              <a:sym typeface="Century Gothic" panose="020B0502020202020204" pitchFamily="34" charset="0"/>
            </a:endParaRPr>
          </a:p>
        </p:txBody>
      </p:sp>
      <p:grpSp>
        <p:nvGrpSpPr>
          <p:cNvPr id="78" name="组合 77"/>
          <p:cNvGrpSpPr/>
          <p:nvPr/>
        </p:nvGrpSpPr>
        <p:grpSpPr>
          <a:xfrm>
            <a:off x="0" y="542076"/>
            <a:ext cx="12192000" cy="672574"/>
            <a:chOff x="0" y="555724"/>
            <a:chExt cx="12192000" cy="672574"/>
          </a:xfrm>
        </p:grpSpPr>
        <p:cxnSp>
          <p:nvCxnSpPr>
            <p:cNvPr id="73" name="直接连接符 72"/>
            <p:cNvCxnSpPr>
              <a:stCxn id="76" idx="3"/>
            </p:cNvCxnSpPr>
            <p:nvPr/>
          </p:nvCxnSpPr>
          <p:spPr>
            <a:xfrm>
              <a:off x="9648966" y="892011"/>
              <a:ext cx="254303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76" idx="1"/>
            </p:cNvCxnSpPr>
            <p:nvPr/>
          </p:nvCxnSpPr>
          <p:spPr>
            <a:xfrm>
              <a:off x="0" y="892011"/>
              <a:ext cx="216999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2169993" y="555724"/>
              <a:ext cx="7478973" cy="6725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181281988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15469 -0.00486 L 0.41381 0.00186 " pathEditMode="relative" rAng="0" ptsTypes="AA">
                                      <p:cBhvr>
                                        <p:cTn id="8" dur="2000" fill="hold"/>
                                        <p:tgtEl>
                                          <p:spTgt spid="64"/>
                                        </p:tgtEl>
                                        <p:attrNameLst>
                                          <p:attrName>ppt_x</p:attrName>
                                          <p:attrName>ppt_y</p:attrName>
                                        </p:attrNameLst>
                                      </p:cBhvr>
                                      <p:rCtr x="28424" y="324"/>
                                    </p:animMotion>
                                  </p:childTnLst>
                                </p:cTn>
                              </p:par>
                            </p:childTnLst>
                          </p:cTn>
                        </p:par>
                        <p:par>
                          <p:cTn id="9" fill="hold">
                            <p:stCondLst>
                              <p:cond delay="2000"/>
                            </p:stCondLst>
                            <p:childTnLst>
                              <p:par>
                                <p:cTn id="10" presetID="16" presetClass="entr" presetSubtype="21"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barn(inVertical)">
                                      <p:cBhvr>
                                        <p:cTn id="12" dur="500"/>
                                        <p:tgtEl>
                                          <p:spTgt spid="78"/>
                                        </p:tgtEl>
                                      </p:cBhvr>
                                    </p:animEffect>
                                  </p:childTnLst>
                                </p:cTn>
                              </p:par>
                            </p:childTnLst>
                          </p:cTn>
                        </p:par>
                        <p:par>
                          <p:cTn id="13" fill="hold">
                            <p:stCondLst>
                              <p:cond delay="2500"/>
                            </p:stCondLst>
                            <p:childTnLst>
                              <p:par>
                                <p:cTn id="14" presetID="53" presetClass="entr" presetSubtype="16"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ppt_y</p:attrName>
                                        </p:attrNameLst>
                                      </p:cBhvr>
                                      <p:tavLst>
                                        <p:tav tm="0">
                                          <p:val>
                                            <p:strVal val="#ppt_y+#ppt_h*1.125000"/>
                                          </p:val>
                                        </p:tav>
                                        <p:tav tm="100000">
                                          <p:val>
                                            <p:strVal val="#ppt_y"/>
                                          </p:val>
                                        </p:tav>
                                      </p:tavLst>
                                    </p:anim>
                                    <p:animEffect transition="in" filter="wipe(up)">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6186309" cy="646331"/>
            </a:xfrm>
            <a:prstGeom prst="rect">
              <a:avLst/>
            </a:prstGeom>
          </p:spPr>
          <p:txBody>
            <a:bodyPr wrap="none">
              <a:spAutoFit/>
            </a:bodyPr>
            <a:lstStyle/>
            <a:p>
              <a:pPr>
                <a:spcAft>
                  <a:spcPts val="0"/>
                </a:spcAft>
                <a:tabLst>
                  <a:tab pos="2222500" algn="l"/>
                  <a:tab pos="3667125" algn="l"/>
                </a:tabLst>
              </a:pPr>
              <a:r>
                <a:rPr lang="zh-CN" altLang="en-US" sz="3600" dirty="0"/>
                <a:t>六、基础截面和配筋安全计算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18782" y="1131663"/>
            <a:ext cx="2723823" cy="369332"/>
          </a:xfrm>
          <a:prstGeom prst="rect">
            <a:avLst/>
          </a:prstGeom>
        </p:spPr>
        <p:txBody>
          <a:bodyPr wrap="none">
            <a:spAutoFit/>
          </a:bodyPr>
          <a:lstStyle/>
          <a:p>
            <a:r>
              <a:rPr lang="zh-CN" altLang="en-US" dirty="0">
                <a:solidFill>
                  <a:srgbClr val="0070C0"/>
                </a:solidFill>
              </a:rPr>
              <a:t>（三）基础底板配筋计算</a:t>
            </a:r>
          </a:p>
        </p:txBody>
      </p:sp>
      <p:sp>
        <p:nvSpPr>
          <p:cNvPr id="7" name="矩形 6"/>
          <p:cNvSpPr/>
          <p:nvPr/>
        </p:nvSpPr>
        <p:spPr>
          <a:xfrm>
            <a:off x="1157785" y="1367365"/>
            <a:ext cx="10602036" cy="1204304"/>
          </a:xfrm>
          <a:prstGeom prst="rect">
            <a:avLst/>
          </a:prstGeom>
        </p:spPr>
        <p:txBody>
          <a:bodyPr wrap="square">
            <a:spAutoFit/>
          </a:bodyPr>
          <a:lstStyle/>
          <a:p>
            <a:pPr>
              <a:lnSpc>
                <a:spcPct val="150000"/>
              </a:lnSpc>
            </a:pPr>
            <a:r>
              <a:rPr lang="zh-CN" altLang="en-US"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独立</a:t>
            </a:r>
            <a:r>
              <a:rPr lang="zh-CN" altLang="en-US" sz="1600" dirty="0">
                <a:latin typeface="宋体" panose="02010600030101010101" pitchFamily="2" charset="-122"/>
                <a:ea typeface="宋体" panose="02010600030101010101" pitchFamily="2" charset="-122"/>
              </a:rPr>
              <a:t>基础在地基净反力作用下，在纵横两个方向都要产生弯矩，使基础沿柱边</a:t>
            </a:r>
            <a:r>
              <a:rPr lang="zh-CN" altLang="en-US" sz="1600" dirty="0" smtClean="0">
                <a:latin typeface="宋体" panose="02010600030101010101" pitchFamily="2" charset="-122"/>
                <a:ea typeface="宋体" panose="02010600030101010101" pitchFamily="2" charset="-122"/>
              </a:rPr>
              <a:t>的周边</a:t>
            </a:r>
            <a:r>
              <a:rPr lang="zh-CN" altLang="en-US" sz="1600" dirty="0">
                <a:latin typeface="宋体" panose="02010600030101010101" pitchFamily="2" charset="-122"/>
                <a:ea typeface="宋体" panose="02010600030101010101" pitchFamily="2" charset="-122"/>
              </a:rPr>
              <a:t>向上弯曲，发生抗弯破坏。因此，独立基础底板的配筋应按受弯承载力确定，</a:t>
            </a:r>
            <a:r>
              <a:rPr lang="zh-CN" altLang="en-US" sz="1600" dirty="0" smtClean="0">
                <a:latin typeface="宋体" panose="02010600030101010101" pitchFamily="2" charset="-122"/>
                <a:ea typeface="宋体" panose="02010600030101010101" pitchFamily="2" charset="-122"/>
              </a:rPr>
              <a:t>一般</a:t>
            </a:r>
            <a:r>
              <a:rPr lang="zh-CN" altLang="en-US" sz="1600" dirty="0">
                <a:latin typeface="宋体" panose="02010600030101010101" pitchFamily="2" charset="-122"/>
                <a:ea typeface="宋体" panose="02010600030101010101" pitchFamily="2" charset="-122"/>
              </a:rPr>
              <a:t>柱下独立基础的长短边尺寸较为接近，需考虑基础双向受弯，应分别在底板纵横</a:t>
            </a:r>
            <a:r>
              <a:rPr lang="zh-CN" altLang="en-US" sz="1600" dirty="0" smtClean="0">
                <a:latin typeface="宋体" panose="02010600030101010101" pitchFamily="2" charset="-122"/>
                <a:ea typeface="宋体" panose="02010600030101010101" pitchFamily="2" charset="-122"/>
              </a:rPr>
              <a:t>两个</a:t>
            </a:r>
            <a:r>
              <a:rPr lang="zh-CN" altLang="en-US" sz="1600" dirty="0">
                <a:latin typeface="宋体" panose="02010600030101010101" pitchFamily="2" charset="-122"/>
                <a:ea typeface="宋体" panose="02010600030101010101" pitchFamily="2" charset="-122"/>
              </a:rPr>
              <a:t>方向配置受力钢筋。</a:t>
            </a:r>
            <a:endParaRPr lang="zh-CN" altLang="en-US" sz="1600" dirty="0"/>
          </a:p>
        </p:txBody>
      </p:sp>
      <p:sp>
        <p:nvSpPr>
          <p:cNvPr id="8" name="矩形 7"/>
          <p:cNvSpPr/>
          <p:nvPr/>
        </p:nvSpPr>
        <p:spPr>
          <a:xfrm>
            <a:off x="1157785" y="2568517"/>
            <a:ext cx="10523913" cy="834972"/>
          </a:xfrm>
          <a:prstGeom prst="rect">
            <a:avLst/>
          </a:prstGeom>
        </p:spPr>
        <p:txBody>
          <a:bodyPr wrap="square">
            <a:spAutoFit/>
          </a:bodyPr>
          <a:lstStyle/>
          <a:p>
            <a:pPr>
              <a:lnSpc>
                <a:spcPct val="150000"/>
              </a:lnSpc>
            </a:pPr>
            <a:r>
              <a:rPr lang="zh-CN" altLang="en-US"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对于</a:t>
            </a:r>
            <a:r>
              <a:rPr lang="zh-CN" altLang="en-US" sz="1600" dirty="0">
                <a:latin typeface="宋体" panose="02010600030101010101" pitchFamily="2" charset="-122"/>
                <a:ea typeface="宋体" panose="02010600030101010101" pitchFamily="2" charset="-122"/>
              </a:rPr>
              <a:t>矩形基础，当台阶宽高比不大于</a:t>
            </a:r>
            <a:r>
              <a:rPr lang="en-US" altLang="zh-CN" sz="1600" dirty="0">
                <a:latin typeface="TimesNewRomanPSMT"/>
                <a:ea typeface="宋体" panose="02010600030101010101" pitchFamily="2" charset="-122"/>
              </a:rPr>
              <a:t>2.5 </a:t>
            </a:r>
            <a:r>
              <a:rPr lang="zh-CN" altLang="en-US" sz="1600" dirty="0" smtClean="0">
                <a:latin typeface="宋体" panose="02010600030101010101" pitchFamily="2" charset="-122"/>
                <a:ea typeface="宋体" panose="02010600030101010101" pitchFamily="2" charset="-122"/>
              </a:rPr>
              <a:t>和偏心距</a:t>
            </a:r>
            <a:r>
              <a:rPr lang="zh-CN" altLang="en-US" sz="1600" dirty="0">
                <a:latin typeface="宋体" panose="02010600030101010101" pitchFamily="2" charset="-122"/>
                <a:ea typeface="宋体" panose="02010600030101010101" pitchFamily="2" charset="-122"/>
              </a:rPr>
              <a:t>不大于</a:t>
            </a:r>
            <a:r>
              <a:rPr lang="en-US" altLang="zh-CN" sz="1600" dirty="0">
                <a:latin typeface="TimesNewRomanPSMT"/>
                <a:ea typeface="宋体" panose="02010600030101010101" pitchFamily="2" charset="-122"/>
              </a:rPr>
              <a:t>1/6 </a:t>
            </a:r>
            <a:r>
              <a:rPr lang="zh-CN" altLang="en-US" sz="1600" dirty="0">
                <a:latin typeface="宋体" panose="02010600030101010101" pitchFamily="2" charset="-122"/>
                <a:ea typeface="宋体" panose="02010600030101010101" pitchFamily="2" charset="-122"/>
              </a:rPr>
              <a:t>基础宽度时，地基反力为梯形</a:t>
            </a:r>
          </a:p>
          <a:p>
            <a:pPr>
              <a:lnSpc>
                <a:spcPct val="150000"/>
              </a:lnSpc>
            </a:pPr>
            <a:r>
              <a:rPr lang="zh-CN" altLang="en-US" sz="1600" dirty="0" smtClean="0">
                <a:latin typeface="宋体" panose="02010600030101010101" pitchFamily="2" charset="-122"/>
                <a:ea typeface="宋体" panose="02010600030101010101" pitchFamily="2" charset="-122"/>
              </a:rPr>
              <a:t>分布。</a:t>
            </a:r>
            <a:r>
              <a:rPr lang="zh-CN" altLang="en-US" sz="1600" dirty="0">
                <a:latin typeface="宋体" panose="02010600030101010101" pitchFamily="2" charset="-122"/>
                <a:ea typeface="宋体" panose="02010600030101010101" pitchFamily="2" charset="-122"/>
              </a:rPr>
              <a:t>基础底板两个方向的弯矩</a:t>
            </a:r>
            <a:r>
              <a:rPr lang="zh-CN" altLang="en-US" sz="1600" dirty="0" smtClean="0">
                <a:latin typeface="宋体" panose="02010600030101010101" pitchFamily="2" charset="-122"/>
                <a:ea typeface="宋体" panose="02010600030101010101" pitchFamily="2" charset="-122"/>
              </a:rPr>
              <a:t>按照</a:t>
            </a:r>
            <a:r>
              <a:rPr lang="en-US" altLang="zh-CN" sz="1600" dirty="0" smtClean="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建筑地基基础设计规范</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可以表示为：</a:t>
            </a:r>
            <a:endParaRPr lang="zh-CN" altLang="en-US" sz="1600" dirty="0"/>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5812" y="3410784"/>
            <a:ext cx="5020376" cy="724001"/>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5812" y="4570851"/>
            <a:ext cx="4315427" cy="666843"/>
          </a:xfrm>
          <a:prstGeom prst="rect">
            <a:avLst/>
          </a:prstGeom>
        </p:spPr>
      </p:pic>
      <p:sp>
        <p:nvSpPr>
          <p:cNvPr id="16" name="矩形 15"/>
          <p:cNvSpPr/>
          <p:nvPr/>
        </p:nvSpPr>
        <p:spPr>
          <a:xfrm>
            <a:off x="764771" y="5329704"/>
            <a:ext cx="11139054" cy="338554"/>
          </a:xfrm>
          <a:prstGeom prst="rect">
            <a:avLst/>
          </a:prstGeom>
        </p:spPr>
        <p:txBody>
          <a:bodyPr wrap="square">
            <a:spAutoFit/>
          </a:bodyPr>
          <a:lstStyle/>
          <a:p>
            <a:r>
              <a:rPr lang="zh-CN" altLang="en-US" sz="1600" dirty="0">
                <a:latin typeface="宋体" panose="02010600030101010101" pitchFamily="2" charset="-122"/>
                <a:ea typeface="宋体" panose="02010600030101010101" pitchFamily="2" charset="-122"/>
              </a:rPr>
              <a:t>当求得计算截面弯矩后，可用下式分别计算基础底板纵横两个方向的钢筋面积</a:t>
            </a:r>
            <a:r>
              <a:rPr lang="zh-CN" altLang="en-US" sz="1600" dirty="0" smtClean="0">
                <a:latin typeface="宋体" panose="02010600030101010101" pitchFamily="2" charset="-122"/>
                <a:ea typeface="宋体" panose="02010600030101010101" pitchFamily="2" charset="-122"/>
              </a:rPr>
              <a:t>并结合</a:t>
            </a:r>
            <a:r>
              <a:rPr lang="zh-CN" altLang="en-US" sz="1600" dirty="0">
                <a:latin typeface="宋体" panose="02010600030101010101" pitchFamily="2" charset="-122"/>
                <a:ea typeface="宋体" panose="02010600030101010101" pitchFamily="2" charset="-122"/>
              </a:rPr>
              <a:t>钢筋构造查钢筋面积</a:t>
            </a:r>
            <a:r>
              <a:rPr lang="zh-CN" altLang="en-US" sz="1600" dirty="0" smtClean="0">
                <a:latin typeface="宋体" panose="02010600030101010101" pitchFamily="2" charset="-122"/>
                <a:ea typeface="宋体" panose="02010600030101010101" pitchFamily="2" charset="-122"/>
              </a:rPr>
              <a:t>表。</a:t>
            </a:r>
            <a:endParaRPr lang="zh-CN" altLang="en-US" sz="1600" dirty="0"/>
          </a:p>
        </p:txBody>
      </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2208" y="5670265"/>
            <a:ext cx="1733792" cy="666843"/>
          </a:xfrm>
          <a:prstGeom prst="rect">
            <a:avLst/>
          </a:prstGeom>
        </p:spPr>
      </p:pic>
      <p:sp>
        <p:nvSpPr>
          <p:cNvPr id="21" name="矩形 20"/>
          <p:cNvSpPr/>
          <p:nvPr/>
        </p:nvSpPr>
        <p:spPr>
          <a:xfrm>
            <a:off x="2297302" y="6298036"/>
            <a:ext cx="4083169" cy="338554"/>
          </a:xfrm>
          <a:prstGeom prst="rect">
            <a:avLst/>
          </a:prstGeom>
        </p:spPr>
        <p:txBody>
          <a:bodyPr wrap="none">
            <a:spAutoFit/>
          </a:bodyPr>
          <a:lstStyle/>
          <a:p>
            <a:r>
              <a:rPr lang="zh-CN" altLang="en-US" sz="1600" dirty="0">
                <a:latin typeface="宋体" panose="02010600030101010101" pitchFamily="2" charset="-122"/>
                <a:ea typeface="宋体" panose="02010600030101010101" pitchFamily="2" charset="-122"/>
              </a:rPr>
              <a:t>式中： </a:t>
            </a:r>
            <a:r>
              <a:rPr lang="en-US" altLang="zh-CN" sz="1600" i="1" dirty="0">
                <a:latin typeface="TimesNewRomanPS-ItalicMT"/>
                <a:ea typeface="宋体" panose="02010600030101010101" pitchFamily="2" charset="-122"/>
              </a:rPr>
              <a:t>fy</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钢筋抗拉强度设计值，</a:t>
            </a:r>
            <a:r>
              <a:rPr lang="en-US" altLang="zh-CN" sz="1600" dirty="0">
                <a:latin typeface="TimesNewRomanPSMT"/>
                <a:ea typeface="宋体" panose="02010600030101010101" pitchFamily="2" charset="-122"/>
              </a:rPr>
              <a:t>N/mm2</a:t>
            </a:r>
            <a:endParaRPr lang="zh-CN" altLang="en-US" sz="1600" dirty="0"/>
          </a:p>
        </p:txBody>
      </p:sp>
    </p:spTree>
    <p:extLst>
      <p:ext uri="{BB962C8B-B14F-4D97-AF65-F5344CB8AC3E}">
        <p14:creationId xmlns:p14="http://schemas.microsoft.com/office/powerpoint/2010/main" val="232368376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117362828"/>
              </p:ext>
            </p:extLst>
          </p:nvPr>
        </p:nvGraphicFramePr>
        <p:xfrm>
          <a:off x="401783" y="0"/>
          <a:ext cx="10972797" cy="1961805"/>
        </p:xfrm>
        <a:graphic>
          <a:graphicData uri="http://schemas.openxmlformats.org/drawingml/2006/table">
            <a:tbl>
              <a:tblPr/>
              <a:tblGrid>
                <a:gridCol w="1264236">
                  <a:extLst>
                    <a:ext uri="{9D8B030D-6E8A-4147-A177-3AD203B41FA5}">
                      <a16:colId xmlns:a16="http://schemas.microsoft.com/office/drawing/2014/main" val="3229466510"/>
                    </a:ext>
                  </a:extLst>
                </a:gridCol>
                <a:gridCol w="916813">
                  <a:extLst>
                    <a:ext uri="{9D8B030D-6E8A-4147-A177-3AD203B41FA5}">
                      <a16:colId xmlns:a16="http://schemas.microsoft.com/office/drawing/2014/main" val="3026205354"/>
                    </a:ext>
                  </a:extLst>
                </a:gridCol>
                <a:gridCol w="868559">
                  <a:extLst>
                    <a:ext uri="{9D8B030D-6E8A-4147-A177-3AD203B41FA5}">
                      <a16:colId xmlns:a16="http://schemas.microsoft.com/office/drawing/2014/main" val="129328542"/>
                    </a:ext>
                  </a:extLst>
                </a:gridCol>
                <a:gridCol w="868559">
                  <a:extLst>
                    <a:ext uri="{9D8B030D-6E8A-4147-A177-3AD203B41FA5}">
                      <a16:colId xmlns:a16="http://schemas.microsoft.com/office/drawing/2014/main" val="1467007496"/>
                    </a:ext>
                  </a:extLst>
                </a:gridCol>
                <a:gridCol w="868559">
                  <a:extLst>
                    <a:ext uri="{9D8B030D-6E8A-4147-A177-3AD203B41FA5}">
                      <a16:colId xmlns:a16="http://schemas.microsoft.com/office/drawing/2014/main" val="969703836"/>
                    </a:ext>
                  </a:extLst>
                </a:gridCol>
                <a:gridCol w="868559">
                  <a:extLst>
                    <a:ext uri="{9D8B030D-6E8A-4147-A177-3AD203B41FA5}">
                      <a16:colId xmlns:a16="http://schemas.microsoft.com/office/drawing/2014/main" val="3341694340"/>
                    </a:ext>
                  </a:extLst>
                </a:gridCol>
                <a:gridCol w="868559">
                  <a:extLst>
                    <a:ext uri="{9D8B030D-6E8A-4147-A177-3AD203B41FA5}">
                      <a16:colId xmlns:a16="http://schemas.microsoft.com/office/drawing/2014/main" val="582723411"/>
                    </a:ext>
                  </a:extLst>
                </a:gridCol>
                <a:gridCol w="868559">
                  <a:extLst>
                    <a:ext uri="{9D8B030D-6E8A-4147-A177-3AD203B41FA5}">
                      <a16:colId xmlns:a16="http://schemas.microsoft.com/office/drawing/2014/main" val="3246171883"/>
                    </a:ext>
                  </a:extLst>
                </a:gridCol>
                <a:gridCol w="868559">
                  <a:extLst>
                    <a:ext uri="{9D8B030D-6E8A-4147-A177-3AD203B41FA5}">
                      <a16:colId xmlns:a16="http://schemas.microsoft.com/office/drawing/2014/main" val="2609353515"/>
                    </a:ext>
                  </a:extLst>
                </a:gridCol>
                <a:gridCol w="858909">
                  <a:extLst>
                    <a:ext uri="{9D8B030D-6E8A-4147-A177-3AD203B41FA5}">
                      <a16:colId xmlns:a16="http://schemas.microsoft.com/office/drawing/2014/main" val="639624259"/>
                    </a:ext>
                  </a:extLst>
                </a:gridCol>
                <a:gridCol w="1852926">
                  <a:extLst>
                    <a:ext uri="{9D8B030D-6E8A-4147-A177-3AD203B41FA5}">
                      <a16:colId xmlns:a16="http://schemas.microsoft.com/office/drawing/2014/main" val="1960225413"/>
                    </a:ext>
                  </a:extLst>
                </a:gridCol>
              </a:tblGrid>
              <a:tr h="183417">
                <a:tc gridSpan="11">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钢筋的计算截面 面积及公称质量表</a:t>
                      </a:r>
                    </a:p>
                  </a:txBody>
                  <a:tcPr marL="7289" marR="7289" marT="7289"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384845934"/>
                  </a:ext>
                </a:extLst>
              </a:tr>
              <a:tr h="247234">
                <a:tc rowSpan="2">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公称直径</a:t>
                      </a:r>
                      <a:br>
                        <a:rPr lang="zh-CN" altLang="en-US" sz="800" b="0" i="0" u="none" strike="noStrike">
                          <a:solidFill>
                            <a:srgbClr val="000000"/>
                          </a:solidFill>
                          <a:effectLst/>
                          <a:latin typeface="宋体" panose="02010600030101010101" pitchFamily="2" charset="-122"/>
                          <a:ea typeface="宋体" panose="02010600030101010101" pitchFamily="2" charset="-122"/>
                        </a:rPr>
                      </a:br>
                      <a:r>
                        <a:rPr lang="en-US" altLang="zh-CN" sz="800" b="0" i="0" u="none" strike="noStrike" dirty="0">
                          <a:solidFill>
                            <a:srgbClr val="000000"/>
                          </a:solidFill>
                          <a:effectLst/>
                          <a:latin typeface="宋体" panose="02010600030101010101" pitchFamily="2" charset="-122"/>
                          <a:ea typeface="宋体" panose="02010600030101010101" pitchFamily="2" charset="-122"/>
                        </a:rPr>
                        <a:t>(</a:t>
                      </a:r>
                      <a:r>
                        <a:rPr lang="en-US" sz="800" b="0" i="0" u="none" strike="noStrike" dirty="0">
                          <a:solidFill>
                            <a:srgbClr val="000000"/>
                          </a:solidFill>
                          <a:effectLst/>
                          <a:latin typeface="宋体" panose="02010600030101010101" pitchFamily="2" charset="-122"/>
                          <a:ea typeface="宋体" panose="02010600030101010101" pitchFamily="2" charset="-122"/>
                        </a:rPr>
                        <a:t>mm)</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不同根数钢筋的计算截面面积</a:t>
                      </a:r>
                      <a:r>
                        <a:rPr lang="en-US" altLang="zh-CN" sz="800" b="0" i="0" u="none" strike="noStrike" dirty="0">
                          <a:solidFill>
                            <a:srgbClr val="000000"/>
                          </a:solidFill>
                          <a:effectLst/>
                          <a:latin typeface="宋体" panose="02010600030101010101" pitchFamily="2" charset="-122"/>
                          <a:ea typeface="宋体" panose="02010600030101010101" pitchFamily="2" charset="-122"/>
                        </a:rPr>
                        <a:t>/(mm2)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单根钢筋理论</a:t>
                      </a:r>
                      <a:br>
                        <a:rPr lang="zh-CN" altLang="en-US" sz="800" b="0" i="0" u="none" strike="noStrike">
                          <a:solidFill>
                            <a:srgbClr val="000000"/>
                          </a:solidFill>
                          <a:effectLst/>
                          <a:latin typeface="宋体" panose="02010600030101010101" pitchFamily="2" charset="-122"/>
                          <a:ea typeface="宋体" panose="02010600030101010101" pitchFamily="2" charset="-122"/>
                        </a:rPr>
                      </a:br>
                      <a:r>
                        <a:rPr lang="zh-CN" altLang="en-US" sz="800" b="0" i="0" u="none" strike="noStrike">
                          <a:solidFill>
                            <a:srgbClr val="000000"/>
                          </a:solidFill>
                          <a:effectLst/>
                          <a:latin typeface="宋体" panose="02010600030101010101" pitchFamily="2" charset="-122"/>
                          <a:ea typeface="宋体" panose="02010600030101010101" pitchFamily="2" charset="-122"/>
                        </a:rPr>
                        <a:t>重量</a:t>
                      </a:r>
                      <a:r>
                        <a:rPr lang="en-US" altLang="zh-CN" sz="800" b="0" i="0" u="none" strike="noStrike" dirty="0">
                          <a:solidFill>
                            <a:srgbClr val="000000"/>
                          </a:solidFill>
                          <a:effectLst/>
                          <a:latin typeface="宋体" panose="02010600030101010101" pitchFamily="2" charset="-122"/>
                          <a:ea typeface="宋体" panose="02010600030101010101" pitchFamily="2" charset="-122"/>
                        </a:rPr>
                        <a:t>(kg/m) </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63266"/>
                  </a:ext>
                </a:extLst>
              </a:tr>
              <a:tr h="256646">
                <a:tc vMerge="1">
                  <a:txBody>
                    <a:bodyPr/>
                    <a:lstStyle/>
                    <a:p>
                      <a:endParaRPr lang="zh-CN" altLang="en-US"/>
                    </a:p>
                  </a:txBody>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8</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9</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3491437757"/>
                  </a:ext>
                </a:extLst>
              </a:tr>
              <a:tr h="252285">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28.3</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57</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85</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113</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142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170</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198</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226</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255</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0.222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1838505"/>
                  </a:ext>
                </a:extLst>
              </a:tr>
              <a:tr h="256646">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6.5.</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33.2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66</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100</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133</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166</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199</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232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265</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299</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0.260</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573144"/>
                  </a:ext>
                </a:extLst>
              </a:tr>
              <a:tr h="256646">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8</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50.3</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101</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151</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201</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252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302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352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402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453</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0.395</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1339949"/>
                  </a:ext>
                </a:extLst>
              </a:tr>
              <a:tr h="252285">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8.2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52.8 </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106</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158</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21 1</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264</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317</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370</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423</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475</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0.432</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1070704"/>
                  </a:ext>
                </a:extLst>
              </a:tr>
              <a:tr h="256646">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10</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78.5</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157</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236</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314</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393</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471</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550</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628</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707</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0.617</a:t>
                      </a:r>
                    </a:p>
                  </a:txBody>
                  <a:tcPr marL="7289" marR="7289" marT="72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9150276"/>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939234166"/>
              </p:ext>
            </p:extLst>
          </p:nvPr>
        </p:nvGraphicFramePr>
        <p:xfrm>
          <a:off x="401782" y="1961805"/>
          <a:ext cx="11036530" cy="4448723"/>
        </p:xfrm>
        <a:graphic>
          <a:graphicData uri="http://schemas.openxmlformats.org/drawingml/2006/table">
            <a:tbl>
              <a:tblPr/>
              <a:tblGrid>
                <a:gridCol w="1264283">
                  <a:extLst>
                    <a:ext uri="{9D8B030D-6E8A-4147-A177-3AD203B41FA5}">
                      <a16:colId xmlns:a16="http://schemas.microsoft.com/office/drawing/2014/main" val="1724860634"/>
                    </a:ext>
                  </a:extLst>
                </a:gridCol>
                <a:gridCol w="943495">
                  <a:extLst>
                    <a:ext uri="{9D8B030D-6E8A-4147-A177-3AD203B41FA5}">
                      <a16:colId xmlns:a16="http://schemas.microsoft.com/office/drawing/2014/main" val="1588193790"/>
                    </a:ext>
                  </a:extLst>
                </a:gridCol>
                <a:gridCol w="870374">
                  <a:extLst>
                    <a:ext uri="{9D8B030D-6E8A-4147-A177-3AD203B41FA5}">
                      <a16:colId xmlns:a16="http://schemas.microsoft.com/office/drawing/2014/main" val="211658359"/>
                    </a:ext>
                  </a:extLst>
                </a:gridCol>
                <a:gridCol w="830276">
                  <a:extLst>
                    <a:ext uri="{9D8B030D-6E8A-4147-A177-3AD203B41FA5}">
                      <a16:colId xmlns:a16="http://schemas.microsoft.com/office/drawing/2014/main" val="3292633684"/>
                    </a:ext>
                  </a:extLst>
                </a:gridCol>
                <a:gridCol w="877450">
                  <a:extLst>
                    <a:ext uri="{9D8B030D-6E8A-4147-A177-3AD203B41FA5}">
                      <a16:colId xmlns:a16="http://schemas.microsoft.com/office/drawing/2014/main" val="2759735502"/>
                    </a:ext>
                  </a:extLst>
                </a:gridCol>
                <a:gridCol w="870374">
                  <a:extLst>
                    <a:ext uri="{9D8B030D-6E8A-4147-A177-3AD203B41FA5}">
                      <a16:colId xmlns:a16="http://schemas.microsoft.com/office/drawing/2014/main" val="2911630868"/>
                    </a:ext>
                  </a:extLst>
                </a:gridCol>
                <a:gridCol w="877450">
                  <a:extLst>
                    <a:ext uri="{9D8B030D-6E8A-4147-A177-3AD203B41FA5}">
                      <a16:colId xmlns:a16="http://schemas.microsoft.com/office/drawing/2014/main" val="288656892"/>
                    </a:ext>
                  </a:extLst>
                </a:gridCol>
                <a:gridCol w="870374">
                  <a:extLst>
                    <a:ext uri="{9D8B030D-6E8A-4147-A177-3AD203B41FA5}">
                      <a16:colId xmlns:a16="http://schemas.microsoft.com/office/drawing/2014/main" val="1734498694"/>
                    </a:ext>
                  </a:extLst>
                </a:gridCol>
                <a:gridCol w="896320">
                  <a:extLst>
                    <a:ext uri="{9D8B030D-6E8A-4147-A177-3AD203B41FA5}">
                      <a16:colId xmlns:a16="http://schemas.microsoft.com/office/drawing/2014/main" val="2256634591"/>
                    </a:ext>
                  </a:extLst>
                </a:gridCol>
                <a:gridCol w="877450">
                  <a:extLst>
                    <a:ext uri="{9D8B030D-6E8A-4147-A177-3AD203B41FA5}">
                      <a16:colId xmlns:a16="http://schemas.microsoft.com/office/drawing/2014/main" val="2727122234"/>
                    </a:ext>
                  </a:extLst>
                </a:gridCol>
                <a:gridCol w="1858684">
                  <a:extLst>
                    <a:ext uri="{9D8B030D-6E8A-4147-A177-3AD203B41FA5}">
                      <a16:colId xmlns:a16="http://schemas.microsoft.com/office/drawing/2014/main" val="997880458"/>
                    </a:ext>
                  </a:extLst>
                </a:gridCol>
              </a:tblGrid>
              <a:tr h="359033">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113.1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226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339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452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565</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678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791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904</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1 017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0.888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368532"/>
                  </a:ext>
                </a:extLst>
              </a:tr>
              <a:tr h="37499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14</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153.9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308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461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615</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769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923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1 077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1 231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1 385</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1.21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0662839"/>
                  </a:ext>
                </a:extLst>
              </a:tr>
              <a:tr h="36795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201.1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402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603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804</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宋体" panose="02010600030101010101" pitchFamily="2" charset="-122"/>
                          <a:ea typeface="宋体" panose="02010600030101010101" pitchFamily="2" charset="-122"/>
                        </a:rPr>
                        <a:t>，</a:t>
                      </a:r>
                      <a:r>
                        <a:rPr lang="en-US" altLang="zh-CN" sz="800" b="0" i="0" u="none" strike="noStrike" dirty="0">
                          <a:solidFill>
                            <a:srgbClr val="000000"/>
                          </a:solidFill>
                          <a:effectLst/>
                          <a:latin typeface="宋体" panose="02010600030101010101" pitchFamily="2" charset="-122"/>
                          <a:ea typeface="宋体" panose="02010600030101010101" pitchFamily="2" charset="-122"/>
                        </a:rPr>
                        <a:t>1005</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1 206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1 407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1 608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1 809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1.58.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1724700"/>
                  </a:ext>
                </a:extLst>
              </a:tr>
              <a:tr h="37499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254.5</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509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763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1 017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1 272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1 526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1 780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2 036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2 290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2.00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352980"/>
                  </a:ext>
                </a:extLst>
              </a:tr>
              <a:tr h="37499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314.2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628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941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1 256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1 570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1 884</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2 200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2 513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2 827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2.47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1024959"/>
                  </a:ext>
                </a:extLst>
              </a:tr>
              <a:tr h="36795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380.1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760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1140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1 520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1 900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2 281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2661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3041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3 421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2.98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0042813"/>
                  </a:ext>
                </a:extLst>
              </a:tr>
              <a:tr h="37499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25</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490.9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982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1 473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1 964</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2 454</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2945</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3436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3927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4418.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3.85</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8565522"/>
                  </a:ext>
                </a:extLst>
              </a:tr>
              <a:tr h="36795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615.8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1 232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1 847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2 463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3 079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3 695</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4310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4 926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5 542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4.83 </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5854713"/>
                  </a:ext>
                </a:extLst>
              </a:tr>
              <a:tr h="37499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804.2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1 609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2 413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3217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4021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4826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5630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6 434</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7 238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6.31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3633172"/>
                  </a:ext>
                </a:extLst>
              </a:tr>
              <a:tr h="36795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1017.9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2 036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2 054</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4072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5089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6107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7125</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8143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9161</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7.99</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4973115"/>
                  </a:ext>
                </a:extLst>
              </a:tr>
              <a:tr h="37499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40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1 256.6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2513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3 770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5 027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6 283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7 540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8796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10053</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11310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9.87</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8539287"/>
                  </a:ext>
                </a:extLst>
              </a:tr>
              <a:tr h="367950">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1 964</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3928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5 892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7 56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9820</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11784</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13748</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|15712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17 676</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宋体" panose="02010600030101010101" pitchFamily="2" charset="-122"/>
                          <a:ea typeface="宋体" panose="02010600030101010101" pitchFamily="2" charset="-122"/>
                        </a:rPr>
                        <a:t>15.42</a:t>
                      </a:r>
                    </a:p>
                  </a:txBody>
                  <a:tcPr marL="7040" marR="7040" marT="70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9100564"/>
                  </a:ext>
                </a:extLst>
              </a:tr>
            </a:tbl>
          </a:graphicData>
        </a:graphic>
      </p:graphicFrame>
    </p:spTree>
    <p:extLst>
      <p:ext uri="{BB962C8B-B14F-4D97-AF65-F5344CB8AC3E}">
        <p14:creationId xmlns:p14="http://schemas.microsoft.com/office/powerpoint/2010/main" val="1579889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014427137"/>
              </p:ext>
            </p:extLst>
          </p:nvPr>
        </p:nvGraphicFramePr>
        <p:xfrm>
          <a:off x="407324" y="182884"/>
          <a:ext cx="10535867" cy="6103614"/>
        </p:xfrm>
        <a:graphic>
          <a:graphicData uri="http://schemas.openxmlformats.org/drawingml/2006/table">
            <a:tbl>
              <a:tblPr/>
              <a:tblGrid>
                <a:gridCol w="1191242">
                  <a:extLst>
                    <a:ext uri="{9D8B030D-6E8A-4147-A177-3AD203B41FA5}">
                      <a16:colId xmlns:a16="http://schemas.microsoft.com/office/drawing/2014/main" val="2367314980"/>
                    </a:ext>
                  </a:extLst>
                </a:gridCol>
                <a:gridCol w="776513">
                  <a:extLst>
                    <a:ext uri="{9D8B030D-6E8A-4147-A177-3AD203B41FA5}">
                      <a16:colId xmlns:a16="http://schemas.microsoft.com/office/drawing/2014/main" val="1216480571"/>
                    </a:ext>
                  </a:extLst>
                </a:gridCol>
                <a:gridCol w="776513">
                  <a:extLst>
                    <a:ext uri="{9D8B030D-6E8A-4147-A177-3AD203B41FA5}">
                      <a16:colId xmlns:a16="http://schemas.microsoft.com/office/drawing/2014/main" val="2952586250"/>
                    </a:ext>
                  </a:extLst>
                </a:gridCol>
                <a:gridCol w="776513">
                  <a:extLst>
                    <a:ext uri="{9D8B030D-6E8A-4147-A177-3AD203B41FA5}">
                      <a16:colId xmlns:a16="http://schemas.microsoft.com/office/drawing/2014/main" val="1134055100"/>
                    </a:ext>
                  </a:extLst>
                </a:gridCol>
                <a:gridCol w="767688">
                  <a:extLst>
                    <a:ext uri="{9D8B030D-6E8A-4147-A177-3AD203B41FA5}">
                      <a16:colId xmlns:a16="http://schemas.microsoft.com/office/drawing/2014/main" val="812438844"/>
                    </a:ext>
                  </a:extLst>
                </a:gridCol>
                <a:gridCol w="767688">
                  <a:extLst>
                    <a:ext uri="{9D8B030D-6E8A-4147-A177-3AD203B41FA5}">
                      <a16:colId xmlns:a16="http://schemas.microsoft.com/office/drawing/2014/main" val="3089027218"/>
                    </a:ext>
                  </a:extLst>
                </a:gridCol>
                <a:gridCol w="776513">
                  <a:extLst>
                    <a:ext uri="{9D8B030D-6E8A-4147-A177-3AD203B41FA5}">
                      <a16:colId xmlns:a16="http://schemas.microsoft.com/office/drawing/2014/main" val="1764405722"/>
                    </a:ext>
                  </a:extLst>
                </a:gridCol>
                <a:gridCol w="776513">
                  <a:extLst>
                    <a:ext uri="{9D8B030D-6E8A-4147-A177-3AD203B41FA5}">
                      <a16:colId xmlns:a16="http://schemas.microsoft.com/office/drawing/2014/main" val="4181792679"/>
                    </a:ext>
                  </a:extLst>
                </a:gridCol>
                <a:gridCol w="767688">
                  <a:extLst>
                    <a:ext uri="{9D8B030D-6E8A-4147-A177-3AD203B41FA5}">
                      <a16:colId xmlns:a16="http://schemas.microsoft.com/office/drawing/2014/main" val="3240902406"/>
                    </a:ext>
                  </a:extLst>
                </a:gridCol>
                <a:gridCol w="776513">
                  <a:extLst>
                    <a:ext uri="{9D8B030D-6E8A-4147-A177-3AD203B41FA5}">
                      <a16:colId xmlns:a16="http://schemas.microsoft.com/office/drawing/2014/main" val="2609284590"/>
                    </a:ext>
                  </a:extLst>
                </a:gridCol>
                <a:gridCol w="776513">
                  <a:extLst>
                    <a:ext uri="{9D8B030D-6E8A-4147-A177-3AD203B41FA5}">
                      <a16:colId xmlns:a16="http://schemas.microsoft.com/office/drawing/2014/main" val="2699076692"/>
                    </a:ext>
                  </a:extLst>
                </a:gridCol>
                <a:gridCol w="802985">
                  <a:extLst>
                    <a:ext uri="{9D8B030D-6E8A-4147-A177-3AD203B41FA5}">
                      <a16:colId xmlns:a16="http://schemas.microsoft.com/office/drawing/2014/main" val="4157659650"/>
                    </a:ext>
                  </a:extLst>
                </a:gridCol>
                <a:gridCol w="802985">
                  <a:extLst>
                    <a:ext uri="{9D8B030D-6E8A-4147-A177-3AD203B41FA5}">
                      <a16:colId xmlns:a16="http://schemas.microsoft.com/office/drawing/2014/main" val="925515349"/>
                    </a:ext>
                  </a:extLst>
                </a:gridCol>
              </a:tblGrid>
              <a:tr h="426032">
                <a:tc gridSpan="13">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每米板宽 钢筋面积表</a:t>
                      </a:r>
                    </a:p>
                  </a:txBody>
                  <a:tcPr marL="6141" marR="6141" marT="6141"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856677023"/>
                  </a:ext>
                </a:extLst>
              </a:tr>
              <a:tr h="306060">
                <a:tc rowSpan="2">
                  <a:txBody>
                    <a:bodyPr/>
                    <a:lstStyle/>
                    <a:p>
                      <a:pPr algn="ctr"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钢筋间距</a:t>
                      </a:r>
                      <a:br>
                        <a:rPr lang="zh-CN" altLang="en-US" sz="1400" b="0" i="0" u="none" strike="noStrike" dirty="0">
                          <a:solidFill>
                            <a:srgbClr val="000000"/>
                          </a:solidFill>
                          <a:effectLst/>
                          <a:latin typeface="宋体" panose="02010600030101010101" pitchFamily="2" charset="-122"/>
                          <a:ea typeface="宋体" panose="02010600030101010101" pitchFamily="2" charset="-122"/>
                        </a:rPr>
                      </a:br>
                      <a:r>
                        <a:rPr lang="en-US" altLang="zh-CN" sz="1400" b="0" i="0" u="none" strike="noStrike" dirty="0">
                          <a:solidFill>
                            <a:srgbClr val="000000"/>
                          </a:solidFill>
                          <a:effectLst/>
                          <a:latin typeface="宋体" panose="02010600030101010101" pitchFamily="2" charset="-122"/>
                          <a:ea typeface="宋体" panose="02010600030101010101" pitchFamily="2" charset="-122"/>
                        </a:rPr>
                        <a:t>( </a:t>
                      </a:r>
                      <a:r>
                        <a:rPr lang="en-US" sz="1400" b="0" i="0" u="none" strike="noStrike" dirty="0">
                          <a:solidFill>
                            <a:srgbClr val="000000"/>
                          </a:solidFill>
                          <a:effectLst/>
                          <a:latin typeface="宋体" panose="02010600030101010101" pitchFamily="2" charset="-122"/>
                          <a:ea typeface="宋体" panose="02010600030101010101" pitchFamily="2" charset="-122"/>
                        </a:rPr>
                        <a:t>mm)</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12">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当钢筋直径</a:t>
                      </a:r>
                      <a:r>
                        <a:rPr lang="en-US" altLang="zh-CN" sz="1400" b="0" i="0" u="none" strike="noStrike" dirty="0">
                          <a:solidFill>
                            <a:srgbClr val="000000"/>
                          </a:solidFill>
                          <a:effectLst/>
                          <a:latin typeface="宋体" panose="02010600030101010101" pitchFamily="2" charset="-122"/>
                          <a:ea typeface="宋体" panose="02010600030101010101" pitchFamily="2" charset="-122"/>
                        </a:rPr>
                        <a:t>(mm)</a:t>
                      </a:r>
                      <a:r>
                        <a:rPr lang="zh-CN" altLang="en-US" sz="1400" b="0" i="0" u="none" strike="noStrike">
                          <a:solidFill>
                            <a:srgbClr val="000000"/>
                          </a:solidFill>
                          <a:effectLst/>
                          <a:latin typeface="宋体" panose="02010600030101010101" pitchFamily="2" charset="-122"/>
                          <a:ea typeface="宋体" panose="02010600030101010101" pitchFamily="2" charset="-122"/>
                        </a:rPr>
                        <a:t>为下列数值时的钢筋截面面积</a:t>
                      </a:r>
                      <a:r>
                        <a:rPr lang="en-US" altLang="zh-CN" sz="1400" b="0" i="0" u="none" strike="noStrike" dirty="0">
                          <a:solidFill>
                            <a:srgbClr val="000000"/>
                          </a:solidFill>
                          <a:effectLst/>
                          <a:latin typeface="宋体" panose="02010600030101010101" pitchFamily="2" charset="-122"/>
                          <a:ea typeface="宋体" panose="02010600030101010101" pitchFamily="2" charset="-122"/>
                        </a:rPr>
                        <a:t>(mm2)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20521770"/>
                  </a:ext>
                </a:extLst>
              </a:tr>
              <a:tr h="316192">
                <a:tc vMerge="1">
                  <a:txBody>
                    <a:bodyPr/>
                    <a:lstStyle/>
                    <a:p>
                      <a:endParaRPr lang="zh-CN" altLang="en-US"/>
                    </a:p>
                  </a:txBody>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　</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2019756"/>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280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404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718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.1122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1616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|2199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2872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3635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4 488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5430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|7012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9200110"/>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262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377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670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1047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|1508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|2053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2681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|3393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4189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5068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|6545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9912271"/>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245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353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628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982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1 414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1 924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2513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|3181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3 927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4752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|6136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1345400"/>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218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314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559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873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1 257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1 710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2234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2827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3491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4224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5454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5340339"/>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100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126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196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283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503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785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1 131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1 539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2 011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2 545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3 142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3801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4909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5972712"/>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178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257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457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714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1 028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1 399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1828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|2313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2 856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3456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|4462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7957406"/>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120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105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236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419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654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942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1 283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1676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|2121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2 618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3168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|4091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519865"/>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125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101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226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402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628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905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1 232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1608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|2036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2 513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3041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3927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1308541"/>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130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217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387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604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870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1 184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1547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|1957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241 7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2924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3776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2729185"/>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宋体" panose="02010600030101010101" pitchFamily="2" charset="-122"/>
                          <a:ea typeface="宋体" panose="02010600030101010101" pitchFamily="2" charset="-122"/>
                        </a:rPr>
                        <a:t>　</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359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561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808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1100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1436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1818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224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2715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|3506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6278360"/>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131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335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524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754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1 026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1340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|1696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2094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2534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3272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7583125"/>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123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177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314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491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707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962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1257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|1590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1 963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2376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3068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7721395"/>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170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296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462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665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906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.1183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|1497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.1848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2236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2887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2948043"/>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175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287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449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646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880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1149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1454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1795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2172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2805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1025133"/>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109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279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436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628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855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1117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1414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1 745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2112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|2727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1434974"/>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190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103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265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413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595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810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1 058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1 339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1 653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2 001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2 584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1334505"/>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251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392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565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770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1 005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1 272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1 571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1 901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2454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7280851"/>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250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79</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113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314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452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616.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804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1018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1257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1 521</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1 963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7748898"/>
                  </a:ext>
                </a:extLst>
              </a:tr>
              <a:tr h="266070">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300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65</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94</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262</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377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513</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670</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848</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1 047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1 267</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1636</a:t>
                      </a:r>
                    </a:p>
                  </a:txBody>
                  <a:tcPr marL="6141" marR="6141" marT="614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6306868"/>
                  </a:ext>
                </a:extLst>
              </a:tr>
            </a:tbl>
          </a:graphicData>
        </a:graphic>
      </p:graphicFrame>
    </p:spTree>
    <p:extLst>
      <p:ext uri="{BB962C8B-B14F-4D97-AF65-F5344CB8AC3E}">
        <p14:creationId xmlns:p14="http://schemas.microsoft.com/office/powerpoint/2010/main" val="1795672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83391" y="268677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2101755" y="3048329"/>
            <a:ext cx="7472132" cy="1107996"/>
          </a:xfrm>
          <a:prstGeom prst="rect">
            <a:avLst/>
          </a:prstGeom>
        </p:spPr>
        <p:txBody>
          <a:bodyPr wrap="square">
            <a:spAutoFit/>
          </a:bodyPr>
          <a:lstStyle/>
          <a:p>
            <a:r>
              <a:rPr lang="zh-CN" altLang="en-US" sz="6600" dirty="0" smtClean="0">
                <a:solidFill>
                  <a:schemeClr val="bg1"/>
                </a:solidFill>
              </a:rPr>
              <a:t>          任务</a:t>
            </a:r>
            <a:r>
              <a:rPr lang="zh-CN" altLang="en-US" sz="6600" dirty="0">
                <a:solidFill>
                  <a:schemeClr val="bg1"/>
                </a:solidFill>
              </a:rPr>
              <a:t>实施</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224656711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923330"/>
          </a:xfrm>
          <a:prstGeom prst="rect">
            <a:avLst/>
          </a:prstGeom>
        </p:spPr>
        <p:txBody>
          <a:bodyPr wrap="square">
            <a:spAutoFit/>
          </a:bodyPr>
          <a:lstStyle/>
          <a:p>
            <a:pPr>
              <a:lnSpc>
                <a:spcPct val="150000"/>
              </a:lnSpc>
            </a:pPr>
            <a:r>
              <a:rPr lang="zh-CN" altLang="en-US" dirty="0" smtClean="0">
                <a:latin typeface="宋体" panose="02010600030101010101" pitchFamily="2" charset="-122"/>
              </a:rPr>
              <a:t>    结合</a:t>
            </a:r>
            <a:r>
              <a:rPr lang="zh-CN" altLang="en-US" dirty="0">
                <a:latin typeface="宋体" panose="02010600030101010101" pitchFamily="2" charset="-122"/>
              </a:rPr>
              <a:t>岩土工程勘查报告、塔吊正常运转以及工程实际需要选择塔吊类型、位置并</a:t>
            </a:r>
          </a:p>
          <a:p>
            <a:pPr>
              <a:lnSpc>
                <a:spcPct val="150000"/>
              </a:lnSpc>
            </a:pPr>
            <a:r>
              <a:rPr lang="zh-CN" altLang="en-US" dirty="0">
                <a:latin typeface="宋体" panose="02010600030101010101" pitchFamily="2" charset="-122"/>
              </a:rPr>
              <a:t>进行塔吊基础安全计算。</a:t>
            </a:r>
            <a:endParaRPr lang="zh-CN" altLang="en-US" sz="1600" dirty="0"/>
          </a:p>
        </p:txBody>
      </p:sp>
      <p:sp>
        <p:nvSpPr>
          <p:cNvPr id="8" name="矩形 7"/>
          <p:cNvSpPr/>
          <p:nvPr/>
        </p:nvSpPr>
        <p:spPr>
          <a:xfrm>
            <a:off x="1118514" y="2080791"/>
            <a:ext cx="10523913" cy="1754326"/>
          </a:xfrm>
          <a:prstGeom prst="rect">
            <a:avLst/>
          </a:prstGeom>
        </p:spPr>
        <p:txBody>
          <a:bodyPr wrap="square">
            <a:spAutoFit/>
          </a:bodyPr>
          <a:lstStyle/>
          <a:p>
            <a:pPr>
              <a:lnSpc>
                <a:spcPct val="150000"/>
              </a:lnSpc>
            </a:pPr>
            <a:r>
              <a:rPr lang="zh-CN" altLang="en-US" dirty="0" smtClean="0">
                <a:latin typeface="宋体" panose="02010600030101010101" pitchFamily="2" charset="-122"/>
              </a:rPr>
              <a:t>    已知</a:t>
            </a:r>
            <a:r>
              <a:rPr lang="zh-CN" altLang="en-US" dirty="0">
                <a:latin typeface="宋体" panose="02010600030101010101" pitchFamily="2" charset="-122"/>
              </a:rPr>
              <a:t>某高层住宅建筑设地下</a:t>
            </a:r>
            <a:r>
              <a:rPr lang="en-US" altLang="zh-CN" dirty="0">
                <a:latin typeface="宋体" panose="02010600030101010101" pitchFamily="2" charset="-122"/>
              </a:rPr>
              <a:t>1 </a:t>
            </a:r>
            <a:r>
              <a:rPr lang="zh-CN" altLang="en-US" dirty="0">
                <a:latin typeface="宋体" panose="02010600030101010101" pitchFamily="2" charset="-122"/>
              </a:rPr>
              <a:t>层，地上</a:t>
            </a:r>
            <a:r>
              <a:rPr lang="en-US" altLang="zh-CN" dirty="0">
                <a:latin typeface="宋体" panose="02010600030101010101" pitchFamily="2" charset="-122"/>
              </a:rPr>
              <a:t>18 </a:t>
            </a:r>
            <a:r>
              <a:rPr lang="zh-CN" altLang="en-US" dirty="0">
                <a:latin typeface="宋体" panose="02010600030101010101" pitchFamily="2" charset="-122"/>
              </a:rPr>
              <a:t>层，地下室作为</a:t>
            </a:r>
            <a:r>
              <a:rPr lang="zh-CN" altLang="en-US" dirty="0" smtClean="0">
                <a:latin typeface="宋体" panose="02010600030101010101" pitchFamily="2" charset="-122"/>
              </a:rPr>
              <a:t>设备用</a:t>
            </a:r>
            <a:r>
              <a:rPr lang="zh-CN" altLang="en-US" dirty="0">
                <a:latin typeface="宋体" panose="02010600030101010101" pitchFamily="2" charset="-122"/>
              </a:rPr>
              <a:t>房和防空地下室，建筑物地上高度为</a:t>
            </a:r>
            <a:r>
              <a:rPr lang="en-US" altLang="zh-CN" dirty="0">
                <a:latin typeface="宋体" panose="02010600030101010101" pitchFamily="2" charset="-122"/>
              </a:rPr>
              <a:t>64m</a:t>
            </a:r>
            <a:r>
              <a:rPr lang="zh-CN" altLang="en-US" dirty="0">
                <a:latin typeface="宋体" panose="02010600030101010101" pitchFamily="2" charset="-122"/>
              </a:rPr>
              <a:t>，框架</a:t>
            </a:r>
            <a:r>
              <a:rPr lang="en-US" altLang="zh-CN" dirty="0">
                <a:latin typeface="宋体" panose="02010600030101010101" pitchFamily="2" charset="-122"/>
              </a:rPr>
              <a:t>—</a:t>
            </a:r>
            <a:r>
              <a:rPr lang="zh-CN" altLang="en-US" dirty="0">
                <a:latin typeface="宋体" panose="02010600030101010101" pitchFamily="2" charset="-122"/>
              </a:rPr>
              <a:t>剪力墙结构，建筑物东西长</a:t>
            </a:r>
            <a:r>
              <a:rPr lang="en-US" altLang="zh-CN" dirty="0">
                <a:latin typeface="宋体" panose="02010600030101010101" pitchFamily="2" charset="-122"/>
              </a:rPr>
              <a:t>30m</a:t>
            </a:r>
            <a:r>
              <a:rPr lang="zh-CN" altLang="en-US" dirty="0" smtClean="0">
                <a:latin typeface="宋体" panose="02010600030101010101" pitchFamily="2" charset="-122"/>
              </a:rPr>
              <a:t>，南北</a:t>
            </a:r>
            <a:r>
              <a:rPr lang="zh-CN" altLang="en-US" dirty="0">
                <a:latin typeface="宋体" panose="02010600030101010101" pitchFamily="2" charset="-122"/>
              </a:rPr>
              <a:t>宽</a:t>
            </a:r>
            <a:r>
              <a:rPr lang="en-US" altLang="zh-CN" dirty="0">
                <a:latin typeface="宋体" panose="02010600030101010101" pitchFamily="2" charset="-122"/>
              </a:rPr>
              <a:t>25m</a:t>
            </a:r>
            <a:r>
              <a:rPr lang="zh-CN" altLang="en-US" dirty="0">
                <a:latin typeface="宋体" panose="02010600030101010101" pitchFamily="2" charset="-122"/>
              </a:rPr>
              <a:t>，总建筑面积</a:t>
            </a:r>
            <a:r>
              <a:rPr lang="en-US" altLang="zh-CN" dirty="0">
                <a:latin typeface="宋体" panose="02010600030101010101" pitchFamily="2" charset="-122"/>
              </a:rPr>
              <a:t>1 436m 2 </a:t>
            </a:r>
            <a:r>
              <a:rPr lang="zh-CN" altLang="en-US" dirty="0">
                <a:latin typeface="宋体" panose="02010600030101010101" pitchFamily="2" charset="-122"/>
              </a:rPr>
              <a:t>，结构为柱下独立基础，基础底标高为</a:t>
            </a:r>
            <a:r>
              <a:rPr lang="en-US" altLang="zh-CN" dirty="0">
                <a:latin typeface="宋体" panose="02010600030101010101" pitchFamily="2" charset="-122"/>
              </a:rPr>
              <a:t>- 7.800m</a:t>
            </a:r>
            <a:r>
              <a:rPr lang="zh-CN" altLang="en-US" dirty="0">
                <a:latin typeface="宋体" panose="02010600030101010101" pitchFamily="2" charset="-122"/>
              </a:rPr>
              <a:t>。</a:t>
            </a:r>
            <a:r>
              <a:rPr lang="zh-CN" altLang="en-US" dirty="0" smtClean="0">
                <a:latin typeface="宋体" panose="02010600030101010101" pitchFamily="2" charset="-122"/>
              </a:rPr>
              <a:t>该工程</a:t>
            </a:r>
            <a:r>
              <a:rPr lang="zh-CN" altLang="en-US" dirty="0">
                <a:latin typeface="宋体" panose="02010600030101010101" pitchFamily="2" charset="-122"/>
              </a:rPr>
              <a:t>属深基坑开挖工程，基坑支护采用喷锚网支护。土层分布情况见</a:t>
            </a:r>
            <a:r>
              <a:rPr lang="zh-CN" altLang="en-US" dirty="0" smtClean="0">
                <a:latin typeface="宋体" panose="02010600030101010101" pitchFamily="2" charset="-122"/>
              </a:rPr>
              <a:t>表。</a:t>
            </a:r>
            <a:r>
              <a:rPr lang="zh-CN" altLang="en-US" dirty="0">
                <a:latin typeface="宋体" panose="02010600030101010101" pitchFamily="2" charset="-122"/>
              </a:rPr>
              <a:t>现</a:t>
            </a:r>
            <a:r>
              <a:rPr lang="zh-CN" altLang="en-US" dirty="0" smtClean="0">
                <a:latin typeface="宋体" panose="02010600030101010101" pitchFamily="2" charset="-122"/>
              </a:rPr>
              <a:t>选用</a:t>
            </a:r>
            <a:r>
              <a:rPr lang="en-US" altLang="zh-CN" dirty="0" smtClean="0">
                <a:latin typeface="宋体" panose="02010600030101010101" pitchFamily="2" charset="-122"/>
              </a:rPr>
              <a:t>FO/23B </a:t>
            </a:r>
            <a:r>
              <a:rPr lang="zh-CN" altLang="en-US" dirty="0">
                <a:latin typeface="宋体" panose="02010600030101010101" pitchFamily="2" charset="-122"/>
              </a:rPr>
              <a:t>塔式起重机作为其中运输设备。试设计该塔式起重机的基础。</a:t>
            </a:r>
            <a:endParaRPr lang="zh-CN" altLang="en-US" sz="1600" dirty="0"/>
          </a:p>
        </p:txBody>
      </p:sp>
    </p:spTree>
    <p:extLst>
      <p:ext uri="{BB962C8B-B14F-4D97-AF65-F5344CB8AC3E}">
        <p14:creationId xmlns:p14="http://schemas.microsoft.com/office/powerpoint/2010/main" val="117252061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val="3075757802"/>
              </p:ext>
            </p:extLst>
          </p:nvPr>
        </p:nvGraphicFramePr>
        <p:xfrm>
          <a:off x="844550" y="1950516"/>
          <a:ext cx="10515599" cy="4107905"/>
        </p:xfrm>
        <a:graphic>
          <a:graphicData uri="http://schemas.openxmlformats.org/drawingml/2006/table">
            <a:tbl>
              <a:tblPr/>
              <a:tblGrid>
                <a:gridCol w="797307">
                  <a:extLst>
                    <a:ext uri="{9D8B030D-6E8A-4147-A177-3AD203B41FA5}">
                      <a16:colId xmlns:a16="http://schemas.microsoft.com/office/drawing/2014/main" val="2859329000"/>
                    </a:ext>
                  </a:extLst>
                </a:gridCol>
                <a:gridCol w="2214743">
                  <a:extLst>
                    <a:ext uri="{9D8B030D-6E8A-4147-A177-3AD203B41FA5}">
                      <a16:colId xmlns:a16="http://schemas.microsoft.com/office/drawing/2014/main" val="3642953966"/>
                    </a:ext>
                  </a:extLst>
                </a:gridCol>
                <a:gridCol w="1878102">
                  <a:extLst>
                    <a:ext uri="{9D8B030D-6E8A-4147-A177-3AD203B41FA5}">
                      <a16:colId xmlns:a16="http://schemas.microsoft.com/office/drawing/2014/main" val="509220541"/>
                    </a:ext>
                  </a:extLst>
                </a:gridCol>
                <a:gridCol w="1878102">
                  <a:extLst>
                    <a:ext uri="{9D8B030D-6E8A-4147-A177-3AD203B41FA5}">
                      <a16:colId xmlns:a16="http://schemas.microsoft.com/office/drawing/2014/main" val="1617776343"/>
                    </a:ext>
                  </a:extLst>
                </a:gridCol>
                <a:gridCol w="1869243">
                  <a:extLst>
                    <a:ext uri="{9D8B030D-6E8A-4147-A177-3AD203B41FA5}">
                      <a16:colId xmlns:a16="http://schemas.microsoft.com/office/drawing/2014/main" val="369503373"/>
                    </a:ext>
                  </a:extLst>
                </a:gridCol>
                <a:gridCol w="1878102">
                  <a:extLst>
                    <a:ext uri="{9D8B030D-6E8A-4147-A177-3AD203B41FA5}">
                      <a16:colId xmlns:a16="http://schemas.microsoft.com/office/drawing/2014/main" val="1734026852"/>
                    </a:ext>
                  </a:extLst>
                </a:gridCol>
              </a:tblGrid>
              <a:tr h="785791">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层号</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层名</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深度</a:t>
                      </a:r>
                      <a:r>
                        <a:rPr lang="en-US" sz="1600" b="0" i="0" u="none" strike="noStrike">
                          <a:solidFill>
                            <a:srgbClr val="000000"/>
                          </a:solidFill>
                          <a:effectLst/>
                          <a:latin typeface="宋体" panose="02010600030101010101" pitchFamily="2" charset="-122"/>
                          <a:ea typeface="宋体" panose="02010600030101010101" pitchFamily="2" charset="-122"/>
                        </a:rPr>
                        <a:t>z(m)</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l-GR" sz="1600" b="0" i="0" u="none" strike="noStrike">
                          <a:solidFill>
                            <a:srgbClr val="000000"/>
                          </a:solidFill>
                          <a:effectLst/>
                          <a:latin typeface="宋体" panose="02010600030101010101" pitchFamily="2" charset="-122"/>
                          <a:ea typeface="宋体" panose="02010600030101010101" pitchFamily="2" charset="-122"/>
                        </a:rPr>
                        <a:t>γ(</a:t>
                      </a:r>
                      <a:r>
                        <a:rPr lang="en-US" sz="1600" b="0" i="0" u="none" strike="noStrike">
                          <a:solidFill>
                            <a:srgbClr val="000000"/>
                          </a:solidFill>
                          <a:effectLst/>
                          <a:latin typeface="宋体" panose="02010600030101010101" pitchFamily="2" charset="-122"/>
                          <a:ea typeface="宋体" panose="02010600030101010101" pitchFamily="2" charset="-122"/>
                        </a:rPr>
                        <a:t>kN/m</a:t>
                      </a:r>
                      <a:r>
                        <a:rPr lang="en-US" sz="1600" b="0" i="0" u="none" strike="noStrike" baseline="30000">
                          <a:solidFill>
                            <a:srgbClr val="000000"/>
                          </a:solidFill>
                          <a:effectLst/>
                          <a:latin typeface="宋体" panose="02010600030101010101" pitchFamily="2" charset="-122"/>
                          <a:ea typeface="宋体" panose="02010600030101010101" pitchFamily="2" charset="-122"/>
                        </a:rPr>
                        <a:t>3</a:t>
                      </a:r>
                      <a:r>
                        <a:rPr lang="en-US" sz="1600" b="0" i="0" u="none" strike="noStrike">
                          <a:solidFill>
                            <a:srgbClr val="000000"/>
                          </a:solidFill>
                          <a:effectLst/>
                          <a:latin typeface="宋体" panose="02010600030101010101" pitchFamily="2" charset="-122"/>
                          <a:ea typeface="宋体" panose="02010600030101010101" pitchFamily="2" charset="-122"/>
                        </a:rPr>
                        <a:t> )</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E</a:t>
                      </a:r>
                      <a:r>
                        <a:rPr lang="en-US" sz="1600" b="0" i="0" u="none" strike="noStrike" baseline="-25000">
                          <a:solidFill>
                            <a:srgbClr val="000000"/>
                          </a:solidFill>
                          <a:effectLst/>
                          <a:latin typeface="宋体" panose="02010600030101010101" pitchFamily="2" charset="-122"/>
                          <a:ea typeface="宋体" panose="02010600030101010101" pitchFamily="2" charset="-122"/>
                        </a:rPr>
                        <a:t>S</a:t>
                      </a:r>
                      <a:r>
                        <a:rPr lang="en-US" sz="1600" b="0" i="0" u="none" strike="noStrike">
                          <a:solidFill>
                            <a:srgbClr val="000000"/>
                          </a:solidFill>
                          <a:effectLst/>
                          <a:latin typeface="宋体" panose="02010600030101010101" pitchFamily="2" charset="-122"/>
                          <a:ea typeface="宋体" panose="02010600030101010101" pitchFamily="2" charset="-122"/>
                        </a:rPr>
                        <a:t>(MPa)</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宋体" panose="02010600030101010101" pitchFamily="2" charset="-122"/>
                          <a:ea typeface="宋体" panose="02010600030101010101" pitchFamily="2" charset="-122"/>
                        </a:rPr>
                        <a:t>f</a:t>
                      </a:r>
                      <a:r>
                        <a:rPr lang="en-US" sz="1600" b="0" i="0" u="none" strike="noStrike" baseline="-25000">
                          <a:solidFill>
                            <a:srgbClr val="000000"/>
                          </a:solidFill>
                          <a:effectLst/>
                          <a:latin typeface="宋体" panose="02010600030101010101" pitchFamily="2" charset="-122"/>
                          <a:ea typeface="宋体" panose="02010600030101010101" pitchFamily="2" charset="-122"/>
                        </a:rPr>
                        <a:t>ak</a:t>
                      </a:r>
                      <a:r>
                        <a:rPr lang="en-US" sz="1600" b="0" i="0" u="none" strike="noStrike">
                          <a:solidFill>
                            <a:srgbClr val="000000"/>
                          </a:solidFill>
                          <a:effectLst/>
                          <a:latin typeface="宋体" panose="02010600030101010101" pitchFamily="2" charset="-122"/>
                          <a:ea typeface="宋体" panose="02010600030101010101" pitchFamily="2" charset="-122"/>
                        </a:rPr>
                        <a:t>(kPa)</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3415114"/>
                  </a:ext>
                </a:extLst>
              </a:tr>
              <a:tr h="810596">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素填土</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2.2</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18.5</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4.6</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5195972"/>
                  </a:ext>
                </a:extLst>
              </a:tr>
              <a:tr h="797307">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粉质黏土</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4.1</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19.1</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14.6</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130</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981853"/>
                  </a:ext>
                </a:extLst>
              </a:tr>
              <a:tr h="877038">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全风化含粉砂泥岩</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1.5</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20.5</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38</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175</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5214073"/>
                  </a:ext>
                </a:extLst>
              </a:tr>
              <a:tr h="837173">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4</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微风化含粉砂泥岩</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12</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25</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effectLst/>
                          <a:latin typeface="宋体" panose="02010600030101010101" pitchFamily="2" charset="-122"/>
                          <a:ea typeface="宋体" panose="02010600030101010101" pitchFamily="2" charset="-122"/>
                        </a:rPr>
                        <a:t>210</a:t>
                      </a:r>
                    </a:p>
                  </a:txBody>
                  <a:tcPr marL="6644" marR="6644" marT="66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2603510"/>
                  </a:ext>
                </a:extLst>
              </a:tr>
            </a:tbl>
          </a:graphicData>
        </a:graphic>
      </p:graphicFrame>
      <p:sp>
        <p:nvSpPr>
          <p:cNvPr id="10" name="矩形 9"/>
          <p:cNvSpPr/>
          <p:nvPr/>
        </p:nvSpPr>
        <p:spPr>
          <a:xfrm>
            <a:off x="4388457" y="1370622"/>
            <a:ext cx="1569660" cy="369332"/>
          </a:xfrm>
          <a:prstGeom prst="rect">
            <a:avLst/>
          </a:prstGeom>
        </p:spPr>
        <p:txBody>
          <a:bodyPr wrap="none">
            <a:spAutoFit/>
          </a:bodyPr>
          <a:lstStyle/>
          <a:p>
            <a:r>
              <a:rPr lang="zh-CN" altLang="en-US" dirty="0"/>
              <a:t>土层分布情况</a:t>
            </a:r>
          </a:p>
        </p:txBody>
      </p:sp>
    </p:spTree>
    <p:extLst>
      <p:ext uri="{BB962C8B-B14F-4D97-AF65-F5344CB8AC3E}">
        <p14:creationId xmlns:p14="http://schemas.microsoft.com/office/powerpoint/2010/main" val="230064892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（一）基础的选型</a:t>
            </a:r>
            <a:endParaRPr lang="zh-CN" altLang="en-US" sz="2000" dirty="0">
              <a:solidFill>
                <a:srgbClr val="0070C0"/>
              </a:solidFill>
            </a:endParaRPr>
          </a:p>
        </p:txBody>
      </p:sp>
      <p:sp>
        <p:nvSpPr>
          <p:cNvPr id="8" name="矩形 7"/>
          <p:cNvSpPr/>
          <p:nvPr/>
        </p:nvSpPr>
        <p:spPr>
          <a:xfrm>
            <a:off x="939339" y="1562610"/>
            <a:ext cx="10742360" cy="1338828"/>
          </a:xfrm>
          <a:prstGeom prst="rect">
            <a:avLst/>
          </a:prstGeom>
        </p:spPr>
        <p:txBody>
          <a:bodyPr wrap="square">
            <a:spAutoFit/>
          </a:bodyPr>
          <a:lstStyle/>
          <a:p>
            <a:pPr>
              <a:lnSpc>
                <a:spcPct val="150000"/>
              </a:lnSpc>
            </a:pPr>
            <a:r>
              <a:rPr lang="zh-CN" altLang="en-US" dirty="0" smtClean="0">
                <a:latin typeface="宋体" panose="02010600030101010101" pitchFamily="2" charset="-122"/>
              </a:rPr>
              <a:t>    根据</a:t>
            </a:r>
            <a:r>
              <a:rPr lang="en-US" altLang="zh-CN" dirty="0">
                <a:latin typeface="宋体" panose="02010600030101010101" pitchFamily="2" charset="-122"/>
              </a:rPr>
              <a:t>《FO/23B </a:t>
            </a:r>
            <a:r>
              <a:rPr lang="zh-CN" altLang="en-US" dirty="0">
                <a:latin typeface="宋体" panose="02010600030101010101" pitchFamily="2" charset="-122"/>
              </a:rPr>
              <a:t>塔式起重机使用说明书</a:t>
            </a:r>
            <a:r>
              <a:rPr lang="en-US" altLang="zh-CN" dirty="0">
                <a:latin typeface="宋体" panose="02010600030101010101" pitchFamily="2" charset="-122"/>
              </a:rPr>
              <a:t>》</a:t>
            </a:r>
            <a:r>
              <a:rPr lang="zh-CN" altLang="en-US" dirty="0">
                <a:latin typeface="宋体" panose="02010600030101010101" pitchFamily="2" charset="-122"/>
              </a:rPr>
              <a:t>和</a:t>
            </a:r>
            <a:r>
              <a:rPr lang="en-US" altLang="zh-CN" dirty="0">
                <a:latin typeface="宋体" panose="02010600030101010101" pitchFamily="2" charset="-122"/>
              </a:rPr>
              <a:t>《</a:t>
            </a:r>
            <a:r>
              <a:rPr lang="zh-CN" altLang="en-US" dirty="0">
                <a:latin typeface="宋体" panose="02010600030101010101" pitchFamily="2" charset="-122"/>
              </a:rPr>
              <a:t>甲花园某栋高层住宅岩土工程勘察</a:t>
            </a:r>
            <a:r>
              <a:rPr lang="zh-CN" altLang="en-US" dirty="0" smtClean="0">
                <a:latin typeface="宋体" panose="02010600030101010101" pitchFamily="2" charset="-122"/>
              </a:rPr>
              <a:t>报告</a:t>
            </a:r>
            <a:r>
              <a:rPr lang="en-US" altLang="zh-CN" dirty="0">
                <a:latin typeface="宋体" panose="02010600030101010101" pitchFamily="2" charset="-122"/>
              </a:rPr>
              <a:t>》</a:t>
            </a:r>
            <a:r>
              <a:rPr lang="zh-CN" altLang="en-US" dirty="0">
                <a:latin typeface="宋体" panose="02010600030101010101" pitchFamily="2" charset="-122"/>
              </a:rPr>
              <a:t>，本工程塔吊基础采用整体式混凝土基础，长</a:t>
            </a:r>
            <a:r>
              <a:rPr lang="en-US" altLang="zh-CN" dirty="0">
                <a:latin typeface="宋体" panose="02010600030101010101" pitchFamily="2" charset="-122"/>
              </a:rPr>
              <a:t>× </a:t>
            </a:r>
            <a:r>
              <a:rPr lang="zh-CN" altLang="en-US" dirty="0">
                <a:latin typeface="宋体" panose="02010600030101010101" pitchFamily="2" charset="-122"/>
              </a:rPr>
              <a:t>宽</a:t>
            </a:r>
            <a:r>
              <a:rPr lang="en-US" altLang="zh-CN" dirty="0">
                <a:latin typeface="宋体" panose="02010600030101010101" pitchFamily="2" charset="-122"/>
              </a:rPr>
              <a:t>× </a:t>
            </a:r>
            <a:r>
              <a:rPr lang="zh-CN" altLang="en-US" dirty="0">
                <a:latin typeface="宋体" panose="02010600030101010101" pitchFamily="2" charset="-122"/>
              </a:rPr>
              <a:t>高尺寸为</a:t>
            </a:r>
            <a:r>
              <a:rPr lang="en-US" altLang="zh-CN" dirty="0">
                <a:latin typeface="宋体" panose="02010600030101010101" pitchFamily="2" charset="-122"/>
              </a:rPr>
              <a:t>5 400mm× 5 </a:t>
            </a:r>
            <a:r>
              <a:rPr lang="en-US" altLang="zh-CN" dirty="0" smtClean="0">
                <a:latin typeface="宋体" panose="02010600030101010101" pitchFamily="2" charset="-122"/>
              </a:rPr>
              <a:t>400mm×1 </a:t>
            </a:r>
            <a:r>
              <a:rPr lang="en-US" altLang="zh-CN" dirty="0">
                <a:latin typeface="宋体" panose="02010600030101010101" pitchFamily="2" charset="-122"/>
              </a:rPr>
              <a:t>400mm</a:t>
            </a:r>
            <a:r>
              <a:rPr lang="zh-CN" altLang="en-US" dirty="0">
                <a:latin typeface="宋体" panose="02010600030101010101" pitchFamily="2" charset="-122"/>
              </a:rPr>
              <a:t>，考虑与地下室以及土层分布情况，基础埋深</a:t>
            </a:r>
            <a:r>
              <a:rPr lang="en-US" altLang="zh-CN" dirty="0">
                <a:latin typeface="宋体" panose="02010600030101010101" pitchFamily="2" charset="-122"/>
              </a:rPr>
              <a:t>d = 7.8m</a:t>
            </a:r>
            <a:r>
              <a:rPr lang="zh-CN" altLang="en-US" dirty="0">
                <a:latin typeface="宋体" panose="02010600030101010101" pitchFamily="2" charset="-122"/>
              </a:rPr>
              <a:t>，选用微风化含粉砂</a:t>
            </a:r>
            <a:r>
              <a:rPr lang="zh-CN" altLang="en-US" dirty="0" smtClean="0">
                <a:latin typeface="宋体" panose="02010600030101010101" pitchFamily="2" charset="-122"/>
              </a:rPr>
              <a:t>泥岩</a:t>
            </a:r>
            <a:r>
              <a:rPr lang="zh-CN" altLang="en-US" dirty="0">
                <a:latin typeface="宋体" panose="02010600030101010101" pitchFamily="2" charset="-122"/>
              </a:rPr>
              <a:t>作为基础持力层。塔吊基础平面及剖面施工见</a:t>
            </a:r>
            <a:r>
              <a:rPr lang="zh-CN" altLang="en-US" dirty="0" smtClean="0">
                <a:latin typeface="宋体" panose="02010600030101010101" pitchFamily="2" charset="-122"/>
              </a:rPr>
              <a:t>图</a:t>
            </a:r>
            <a:endParaRPr lang="zh-CN" altLang="en-US" sz="1600" dirty="0"/>
          </a:p>
        </p:txBody>
      </p:sp>
    </p:spTree>
    <p:extLst>
      <p:ext uri="{BB962C8B-B14F-4D97-AF65-F5344CB8AC3E}">
        <p14:creationId xmlns:p14="http://schemas.microsoft.com/office/powerpoint/2010/main" val="6822501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a:blip r:embed="rId3"/>
          <a:stretch>
            <a:fillRect/>
          </a:stretch>
        </p:blipFill>
        <p:spPr>
          <a:xfrm>
            <a:off x="1928812" y="1230304"/>
            <a:ext cx="7846955" cy="4028059"/>
          </a:xfrm>
          <a:prstGeom prst="rect">
            <a:avLst/>
          </a:prstGeom>
        </p:spPr>
      </p:pic>
      <p:sp>
        <p:nvSpPr>
          <p:cNvPr id="10" name="矩形 9"/>
          <p:cNvSpPr/>
          <p:nvPr/>
        </p:nvSpPr>
        <p:spPr>
          <a:xfrm>
            <a:off x="4181600" y="5962596"/>
            <a:ext cx="1800493" cy="369332"/>
          </a:xfrm>
          <a:prstGeom prst="rect">
            <a:avLst/>
          </a:prstGeom>
        </p:spPr>
        <p:txBody>
          <a:bodyPr wrap="none">
            <a:spAutoFit/>
          </a:bodyPr>
          <a:lstStyle/>
          <a:p>
            <a:r>
              <a:rPr lang="zh-CN" altLang="en-US" dirty="0">
                <a:solidFill>
                  <a:srgbClr val="0070C0"/>
                </a:solidFill>
              </a:rPr>
              <a:t>塔吊平面定位图</a:t>
            </a:r>
          </a:p>
        </p:txBody>
      </p:sp>
    </p:spTree>
    <p:extLst>
      <p:ext uri="{BB962C8B-B14F-4D97-AF65-F5344CB8AC3E}">
        <p14:creationId xmlns:p14="http://schemas.microsoft.com/office/powerpoint/2010/main" val="345025134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a:blip r:embed="rId3"/>
          <a:stretch>
            <a:fillRect/>
          </a:stretch>
        </p:blipFill>
        <p:spPr>
          <a:xfrm>
            <a:off x="1720733" y="1335610"/>
            <a:ext cx="8241723" cy="3747450"/>
          </a:xfrm>
          <a:prstGeom prst="rect">
            <a:avLst/>
          </a:prstGeom>
        </p:spPr>
      </p:pic>
      <p:sp>
        <p:nvSpPr>
          <p:cNvPr id="10" name="矩形 9"/>
          <p:cNvSpPr/>
          <p:nvPr/>
        </p:nvSpPr>
        <p:spPr>
          <a:xfrm>
            <a:off x="3907280" y="5706523"/>
            <a:ext cx="1800493" cy="369332"/>
          </a:xfrm>
          <a:prstGeom prst="rect">
            <a:avLst/>
          </a:prstGeom>
        </p:spPr>
        <p:txBody>
          <a:bodyPr wrap="none">
            <a:spAutoFit/>
          </a:bodyPr>
          <a:lstStyle/>
          <a:p>
            <a:r>
              <a:rPr lang="zh-CN" altLang="en-US" dirty="0">
                <a:solidFill>
                  <a:srgbClr val="0070C0"/>
                </a:solidFill>
              </a:rPr>
              <a:t>塔吊基础剖面图</a:t>
            </a:r>
          </a:p>
        </p:txBody>
      </p:sp>
    </p:spTree>
    <p:extLst>
      <p:ext uri="{BB962C8B-B14F-4D97-AF65-F5344CB8AC3E}">
        <p14:creationId xmlns:p14="http://schemas.microsoft.com/office/powerpoint/2010/main" val="177395727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（二）塔吊参数信息（参照塔吊使用说明书）</a:t>
            </a:r>
            <a:endParaRPr lang="zh-CN" altLang="en-US" sz="2000" dirty="0">
              <a:solidFill>
                <a:srgbClr val="0070C0"/>
              </a:solidFill>
            </a:endParaRPr>
          </a:p>
        </p:txBody>
      </p:sp>
      <p:sp>
        <p:nvSpPr>
          <p:cNvPr id="8" name="矩形 7"/>
          <p:cNvSpPr/>
          <p:nvPr/>
        </p:nvSpPr>
        <p:spPr>
          <a:xfrm>
            <a:off x="939339" y="1562610"/>
            <a:ext cx="10742360" cy="2953373"/>
          </a:xfrm>
          <a:prstGeom prst="rect">
            <a:avLst/>
          </a:prstGeom>
        </p:spPr>
        <p:txBody>
          <a:bodyPr wrap="square">
            <a:spAutoFit/>
          </a:bodyPr>
          <a:lstStyle/>
          <a:p>
            <a:pPr>
              <a:lnSpc>
                <a:spcPct val="150000"/>
              </a:lnSpc>
            </a:pPr>
            <a:r>
              <a:rPr lang="zh-CN" altLang="en-US" dirty="0" smtClean="0">
                <a:latin typeface="宋体" panose="02010600030101010101" pitchFamily="2" charset="-122"/>
              </a:rPr>
              <a:t>      根据</a:t>
            </a:r>
            <a:r>
              <a:rPr lang="zh-CN" altLang="en-US" dirty="0">
                <a:latin typeface="宋体" panose="02010600030101010101" pitchFamily="2" charset="-122"/>
              </a:rPr>
              <a:t>塔吊正常运转以及工程实际需要，考虑塔吊的安装高度为</a:t>
            </a:r>
            <a:r>
              <a:rPr lang="en-US" altLang="zh-CN" dirty="0">
                <a:latin typeface="宋体" panose="02010600030101010101" pitchFamily="2" charset="-122"/>
              </a:rPr>
              <a:t>78m</a:t>
            </a:r>
            <a:r>
              <a:rPr lang="zh-CN" altLang="en-US" dirty="0">
                <a:latin typeface="宋体" panose="02010600030101010101" pitchFamily="2" charset="-122"/>
              </a:rPr>
              <a:t>，共需要</a:t>
            </a:r>
            <a:r>
              <a:rPr lang="zh-CN" altLang="en-US" dirty="0" smtClean="0">
                <a:latin typeface="宋体" panose="02010600030101010101" pitchFamily="2" charset="-122"/>
              </a:rPr>
              <a:t>标准节</a:t>
            </a:r>
            <a:r>
              <a:rPr lang="en-US" altLang="zh-CN" dirty="0">
                <a:latin typeface="宋体" panose="02010600030101010101" pitchFamily="2" charset="-122"/>
              </a:rPr>
              <a:t>26 </a:t>
            </a:r>
            <a:r>
              <a:rPr lang="zh-CN" altLang="en-US" dirty="0">
                <a:latin typeface="宋体" panose="02010600030101010101" pitchFamily="2" charset="-122"/>
              </a:rPr>
              <a:t>节，每个标准节高</a:t>
            </a:r>
            <a:r>
              <a:rPr lang="en-US" altLang="zh-CN" dirty="0">
                <a:latin typeface="宋体" panose="02010600030101010101" pitchFamily="2" charset="-122"/>
              </a:rPr>
              <a:t>3m</a:t>
            </a:r>
            <a:r>
              <a:rPr lang="zh-CN" altLang="en-US" dirty="0">
                <a:latin typeface="宋体" panose="02010600030101010101" pitchFamily="2" charset="-122"/>
              </a:rPr>
              <a:t>，塔吊的配重为</a:t>
            </a:r>
            <a:r>
              <a:rPr lang="en-US" altLang="zh-CN" dirty="0">
                <a:latin typeface="宋体" panose="02010600030101010101" pitchFamily="2" charset="-122"/>
              </a:rPr>
              <a:t>11.174t</a:t>
            </a:r>
            <a:r>
              <a:rPr lang="zh-CN" altLang="en-US" dirty="0">
                <a:latin typeface="宋体" panose="02010600030101010101" pitchFamily="2" charset="-122"/>
              </a:rPr>
              <a:t>，按塔吊使用说明书计算：</a:t>
            </a:r>
          </a:p>
          <a:p>
            <a:pPr>
              <a:lnSpc>
                <a:spcPct val="150000"/>
              </a:lnSpc>
            </a:pPr>
            <a:r>
              <a:rPr lang="zh-CN" altLang="en-US" dirty="0">
                <a:latin typeface="宋体" panose="02010600030101010101" pitchFamily="2" charset="-122"/>
              </a:rPr>
              <a:t>塔吊自重为：</a:t>
            </a:r>
            <a:r>
              <a:rPr lang="en-US" altLang="zh-CN" dirty="0">
                <a:latin typeface="宋体" panose="02010600030101010101" pitchFamily="2" charset="-122"/>
              </a:rPr>
              <a:t>67.246t = 672.46kN</a:t>
            </a:r>
          </a:p>
          <a:p>
            <a:pPr>
              <a:lnSpc>
                <a:spcPct val="150000"/>
              </a:lnSpc>
            </a:pPr>
            <a:r>
              <a:rPr lang="zh-CN" altLang="en-US" dirty="0">
                <a:latin typeface="宋体" panose="02010600030101010101" pitchFamily="2" charset="-122"/>
              </a:rPr>
              <a:t>基础自重为：</a:t>
            </a:r>
            <a:r>
              <a:rPr lang="en-US" altLang="zh-CN" dirty="0">
                <a:latin typeface="宋体" panose="02010600030101010101" pitchFamily="2" charset="-122"/>
              </a:rPr>
              <a:t>5.4 × 5.4 × 1.40 × 24 =980kN</a:t>
            </a:r>
          </a:p>
          <a:p>
            <a:pPr>
              <a:lnSpc>
                <a:spcPct val="150000"/>
              </a:lnSpc>
            </a:pPr>
            <a:r>
              <a:rPr lang="zh-CN" altLang="en-US" dirty="0">
                <a:latin typeface="宋体" panose="02010600030101010101" pitchFamily="2" charset="-122"/>
              </a:rPr>
              <a:t>活荷载最大起吊重量：</a:t>
            </a:r>
            <a:r>
              <a:rPr lang="en-US" altLang="zh-CN" dirty="0">
                <a:latin typeface="宋体" panose="02010600030101010101" pitchFamily="2" charset="-122"/>
              </a:rPr>
              <a:t>10t =100kN</a:t>
            </a:r>
          </a:p>
          <a:p>
            <a:pPr>
              <a:lnSpc>
                <a:spcPct val="150000"/>
              </a:lnSpc>
            </a:pPr>
            <a:r>
              <a:rPr lang="zh-CN" altLang="en-US" dirty="0">
                <a:latin typeface="宋体" panose="02010600030101010101" pitchFamily="2" charset="-122"/>
              </a:rPr>
              <a:t>倾覆力矩：</a:t>
            </a:r>
            <a:r>
              <a:rPr lang="en-US" altLang="zh-CN" dirty="0">
                <a:latin typeface="宋体" panose="02010600030101010101" pitchFamily="2" charset="-122"/>
              </a:rPr>
              <a:t>1 450 </a:t>
            </a:r>
            <a:r>
              <a:rPr lang="en-US" altLang="zh-CN" dirty="0" err="1">
                <a:latin typeface="宋体" panose="02010600030101010101" pitchFamily="2" charset="-122"/>
              </a:rPr>
              <a:t>kN·m</a:t>
            </a:r>
            <a:endParaRPr lang="en-US" altLang="zh-CN" dirty="0">
              <a:latin typeface="宋体" panose="02010600030101010101" pitchFamily="2" charset="-122"/>
            </a:endParaRPr>
          </a:p>
          <a:p>
            <a:pPr>
              <a:lnSpc>
                <a:spcPct val="150000"/>
              </a:lnSpc>
            </a:pPr>
            <a:r>
              <a:rPr lang="zh-CN" altLang="en-US" dirty="0">
                <a:latin typeface="宋体" panose="02010600030101010101" pitchFamily="2" charset="-122"/>
              </a:rPr>
              <a:t>塔身宽度：</a:t>
            </a:r>
            <a:r>
              <a:rPr lang="en-US" altLang="zh-CN" dirty="0">
                <a:latin typeface="宋体" panose="02010600030101010101" pitchFamily="2" charset="-122"/>
              </a:rPr>
              <a:t>1.6m</a:t>
            </a:r>
            <a:endParaRPr lang="zh-CN" altLang="en-US" sz="1600" dirty="0"/>
          </a:p>
        </p:txBody>
      </p:sp>
    </p:spTree>
    <p:extLst>
      <p:ext uri="{BB962C8B-B14F-4D97-AF65-F5344CB8AC3E}">
        <p14:creationId xmlns:p14="http://schemas.microsoft.com/office/powerpoint/2010/main" val="183475873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3" name="组合 22"/>
          <p:cNvGrpSpPr/>
          <p:nvPr/>
        </p:nvGrpSpPr>
        <p:grpSpPr>
          <a:xfrm>
            <a:off x="391236" y="434454"/>
            <a:ext cx="11327642" cy="725606"/>
            <a:chOff x="464024" y="434454"/>
            <a:chExt cx="11327642" cy="725606"/>
          </a:xfrm>
        </p:grpSpPr>
        <p:grpSp>
          <p:nvGrpSpPr>
            <p:cNvPr id="3"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smtClean="0"/>
                <a:t>知识链接</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14148" y="1190600"/>
            <a:ext cx="11081982" cy="3046988"/>
          </a:xfrm>
          <a:prstGeom prst="rect">
            <a:avLst/>
          </a:prstGeom>
        </p:spPr>
        <p:txBody>
          <a:bodyPr wrap="square">
            <a:spAutoFit/>
          </a:bodyPr>
          <a:lstStyle/>
          <a:p>
            <a:pPr>
              <a:lnSpc>
                <a:spcPct val="150000"/>
              </a:lnSpc>
            </a:pPr>
            <a:r>
              <a:rPr lang="zh-CN" altLang="en-US" sz="1600" dirty="0" smtClean="0">
                <a:latin typeface="宋体" panose="02010600030101010101" pitchFamily="2" charset="-122"/>
                <a:ea typeface="宋体" panose="02010600030101010101" pitchFamily="2" charset="-122"/>
              </a:rPr>
              <a:t>    按照</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建筑地基基础设计规范</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GB 50007</a:t>
            </a:r>
            <a:r>
              <a:rPr lang="en-US" altLang="zh-CN"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2011</a:t>
            </a:r>
            <a:r>
              <a:rPr lang="zh-CN" altLang="en-US" sz="1600" dirty="0">
                <a:latin typeface="宋体" panose="02010600030101010101" pitchFamily="2" charset="-122"/>
                <a:ea typeface="宋体" panose="02010600030101010101" pitchFamily="2" charset="-122"/>
              </a:rPr>
              <a:t>）规定，地基基础安全计算</a:t>
            </a:r>
            <a:r>
              <a:rPr lang="zh-CN" altLang="en-US" sz="1600" dirty="0" smtClean="0">
                <a:latin typeface="宋体" panose="02010600030101010101" pitchFamily="2" charset="-122"/>
                <a:ea typeface="宋体" panose="02010600030101010101" pitchFamily="2" charset="-122"/>
              </a:rPr>
              <a:t>包括地基承载力</a:t>
            </a:r>
            <a:r>
              <a:rPr lang="zh-CN" altLang="en-US" sz="1600" dirty="0">
                <a:latin typeface="宋体" panose="02010600030101010101" pitchFamily="2" charset="-122"/>
                <a:ea typeface="宋体" panose="02010600030101010101" pitchFamily="2" charset="-122"/>
              </a:rPr>
              <a:t>、地基变形以及稳定性（基坑、高耸建筑物、挡土墙等）、抗浮验算（存在</a:t>
            </a:r>
            <a:r>
              <a:rPr lang="zh-CN" altLang="en-US" sz="1600" dirty="0" smtClean="0">
                <a:latin typeface="宋体" panose="02010600030101010101" pitchFamily="2" charset="-122"/>
                <a:ea typeface="宋体" panose="02010600030101010101" pitchFamily="2" charset="-122"/>
              </a:rPr>
              <a:t>上浮</a:t>
            </a:r>
            <a:r>
              <a:rPr lang="zh-CN" altLang="en-US" sz="1600" dirty="0">
                <a:latin typeface="宋体" panose="02010600030101010101" pitchFamily="2" charset="-122"/>
                <a:ea typeface="宋体" panose="02010600030101010101" pitchFamily="2" charset="-122"/>
              </a:rPr>
              <a:t>问题时）等内容。</a:t>
            </a:r>
          </a:p>
          <a:p>
            <a:pPr>
              <a:lnSpc>
                <a:spcPct val="150000"/>
              </a:lnSpc>
            </a:pPr>
            <a:r>
              <a:rPr lang="zh-CN" altLang="en-US" sz="1600" dirty="0" smtClean="0">
                <a:latin typeface="宋体" panose="02010600030101010101" pitchFamily="2" charset="-122"/>
                <a:ea typeface="宋体" panose="02010600030101010101" pitchFamily="2" charset="-122"/>
              </a:rPr>
              <a:t>     在</a:t>
            </a:r>
            <a:r>
              <a:rPr lang="zh-CN" altLang="en-US" sz="1600" dirty="0">
                <a:latin typeface="宋体" panose="02010600030101010101" pitchFamily="2" charset="-122"/>
                <a:ea typeface="宋体" panose="02010600030101010101" pitchFamily="2" charset="-122"/>
              </a:rPr>
              <a:t>进行地基基础安全计算时，上部结构传来的荷载按照极限状态不同，有正常</a:t>
            </a:r>
            <a:r>
              <a:rPr lang="zh-CN" altLang="en-US" sz="1600" dirty="0" smtClean="0">
                <a:latin typeface="宋体" panose="02010600030101010101" pitchFamily="2" charset="-122"/>
                <a:ea typeface="宋体" panose="02010600030101010101" pitchFamily="2" charset="-122"/>
              </a:rPr>
              <a:t>使用极限</a:t>
            </a:r>
            <a:r>
              <a:rPr lang="zh-CN" altLang="en-US" sz="1600" dirty="0">
                <a:latin typeface="宋体" panose="02010600030101010101" pitchFamily="2" charset="-122"/>
                <a:ea typeface="宋体" panose="02010600030101010101" pitchFamily="2" charset="-122"/>
              </a:rPr>
              <a:t>状态下荷载效应的标准组合值（简称标准组合值）、荷载效应的准永久组合值（</a:t>
            </a:r>
            <a:r>
              <a:rPr lang="zh-CN" altLang="en-US" sz="1600" dirty="0" smtClean="0">
                <a:latin typeface="宋体" panose="02010600030101010101" pitchFamily="2" charset="-122"/>
                <a:ea typeface="宋体" panose="02010600030101010101" pitchFamily="2" charset="-122"/>
              </a:rPr>
              <a:t>简称</a:t>
            </a:r>
            <a:r>
              <a:rPr lang="zh-CN" altLang="en-US" sz="1600" dirty="0">
                <a:latin typeface="宋体" panose="02010600030101010101" pitchFamily="2" charset="-122"/>
                <a:ea typeface="宋体" panose="02010600030101010101" pitchFamily="2" charset="-122"/>
              </a:rPr>
              <a:t>准永久组合值）和承载能力极限状态下荷载效应的基本组合值（简称基本组合值），</a:t>
            </a:r>
            <a:r>
              <a:rPr lang="zh-CN" altLang="en-US" sz="1600" dirty="0" smtClean="0">
                <a:latin typeface="宋体" panose="02010600030101010101" pitchFamily="2" charset="-122"/>
                <a:ea typeface="宋体" panose="02010600030101010101" pitchFamily="2" charset="-122"/>
              </a:rPr>
              <a:t>其计算方法</a:t>
            </a:r>
            <a:r>
              <a:rPr lang="zh-CN" altLang="en-US" sz="1600" dirty="0">
                <a:latin typeface="宋体" panose="02010600030101010101" pitchFamily="2" charset="-122"/>
                <a:ea typeface="宋体" panose="02010600030101010101" pitchFamily="2" charset="-122"/>
              </a:rPr>
              <a:t>与上部结构相同。</a:t>
            </a:r>
          </a:p>
          <a:p>
            <a:pPr>
              <a:lnSpc>
                <a:spcPct val="150000"/>
              </a:lnSpc>
            </a:pPr>
            <a:r>
              <a:rPr lang="zh-CN" altLang="en-US" sz="1600" dirty="0" smtClean="0">
                <a:latin typeface="宋体" panose="02010600030101010101" pitchFamily="2" charset="-122"/>
                <a:ea typeface="宋体" panose="02010600030101010101" pitchFamily="2" charset="-122"/>
              </a:rPr>
              <a:t>    在</a:t>
            </a:r>
            <a:r>
              <a:rPr lang="zh-CN" altLang="en-US" sz="1600" dirty="0">
                <a:latin typeface="宋体" panose="02010600030101010101" pitchFamily="2" charset="-122"/>
                <a:ea typeface="宋体" panose="02010600030101010101" pitchFamily="2" charset="-122"/>
              </a:rPr>
              <a:t>实际计算中，标准组合值用于确定基础底面积、埋深、桩基础设计中的桩数</a:t>
            </a:r>
            <a:r>
              <a:rPr lang="zh-CN" altLang="en-US" sz="1600" dirty="0" smtClean="0">
                <a:latin typeface="宋体" panose="02010600030101010101" pitchFamily="2" charset="-122"/>
                <a:ea typeface="宋体" panose="02010600030101010101" pitchFamily="2" charset="-122"/>
              </a:rPr>
              <a:t>，以及</a:t>
            </a:r>
            <a:r>
              <a:rPr lang="zh-CN" altLang="en-US" sz="1600" dirty="0">
                <a:latin typeface="宋体" panose="02010600030101010101" pitchFamily="2" charset="-122"/>
                <a:ea typeface="宋体" panose="02010600030101010101" pitchFamily="2" charset="-122"/>
              </a:rPr>
              <a:t>验算基础裂缝宽度；准永久组合值用于地基变形验算；基本组合值用于确定</a:t>
            </a:r>
            <a:r>
              <a:rPr lang="zh-CN" altLang="en-US" sz="1600" dirty="0" smtClean="0">
                <a:latin typeface="宋体" panose="02010600030101010101" pitchFamily="2" charset="-122"/>
                <a:ea typeface="宋体" panose="02010600030101010101" pitchFamily="2" charset="-122"/>
              </a:rPr>
              <a:t>基础</a:t>
            </a:r>
            <a:r>
              <a:rPr lang="zh-CN" altLang="en-US" sz="1600" dirty="0">
                <a:latin typeface="宋体" panose="02010600030101010101" pitchFamily="2" charset="-122"/>
                <a:ea typeface="宋体" panose="02010600030101010101" pitchFamily="2" charset="-122"/>
              </a:rPr>
              <a:t>或桩基础承台高度、支挡结构截面、基础或支挡结构内力、确定配筋和验算</a:t>
            </a:r>
            <a:r>
              <a:rPr lang="zh-CN" altLang="en-US" sz="1600" dirty="0" smtClean="0">
                <a:latin typeface="宋体" panose="02010600030101010101" pitchFamily="2" charset="-122"/>
                <a:ea typeface="宋体" panose="02010600030101010101" pitchFamily="2" charset="-122"/>
              </a:rPr>
              <a:t>材料强度</a:t>
            </a:r>
            <a:r>
              <a:rPr lang="zh-CN" altLang="en-US" sz="1600" dirty="0">
                <a:latin typeface="宋体" panose="02010600030101010101" pitchFamily="2" charset="-122"/>
                <a:ea typeface="宋体" panose="02010600030101010101" pitchFamily="2" charset="-122"/>
              </a:rPr>
              <a:t>。</a:t>
            </a:r>
            <a:endParaRPr lang="zh-CN" altLang="en-US" sz="1600" dirty="0"/>
          </a:p>
        </p:txBody>
      </p:sp>
      <p:sp>
        <p:nvSpPr>
          <p:cNvPr id="5" name="矩形 4"/>
          <p:cNvSpPr/>
          <p:nvPr/>
        </p:nvSpPr>
        <p:spPr>
          <a:xfrm>
            <a:off x="677839" y="4464390"/>
            <a:ext cx="10895049" cy="1815882"/>
          </a:xfrm>
          <a:prstGeom prst="rect">
            <a:avLst/>
          </a:prstGeom>
        </p:spPr>
        <p:txBody>
          <a:bodyPr wrap="square">
            <a:spAutoFit/>
          </a:bodyPr>
          <a:lstStyle/>
          <a:p>
            <a:r>
              <a:rPr lang="zh-CN" altLang="en-US" sz="1600" dirty="0">
                <a:latin typeface="宋体" panose="02010600030101010101" pitchFamily="2" charset="-122"/>
                <a:ea typeface="宋体" panose="02010600030101010101" pitchFamily="2" charset="-122"/>
              </a:rPr>
              <a:t>进行塔吊基础安全计算，需进行以下工作：</a:t>
            </a:r>
          </a:p>
          <a:p>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1</a:t>
            </a:r>
            <a:r>
              <a:rPr lang="zh-CN" altLang="en-US" sz="1600" dirty="0">
                <a:latin typeface="宋体" panose="02010600030101010101" pitchFamily="2" charset="-122"/>
                <a:ea typeface="宋体" panose="02010600030101010101" pitchFamily="2" charset="-122"/>
              </a:rPr>
              <a:t>）根据上部结构传来的荷载大小及地基条件初步确定基础类型及平面布置。</a:t>
            </a:r>
          </a:p>
          <a:p>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2</a:t>
            </a:r>
            <a:r>
              <a:rPr lang="zh-CN" altLang="en-US" sz="1600" dirty="0">
                <a:latin typeface="宋体" panose="02010600030101010101" pitchFamily="2" charset="-122"/>
                <a:ea typeface="宋体" panose="02010600030101010101" pitchFamily="2" charset="-122"/>
              </a:rPr>
              <a:t>）确定基础的埋置深度</a:t>
            </a:r>
            <a:r>
              <a:rPr lang="en-US" altLang="zh-CN" sz="1600" i="1" dirty="0">
                <a:latin typeface="TimesNewRomanPS-ItalicMT"/>
                <a:ea typeface="宋体" panose="02010600030101010101" pitchFamily="2" charset="-122"/>
              </a:rPr>
              <a:t>d</a:t>
            </a:r>
            <a:r>
              <a:rPr lang="zh-CN" altLang="en-US" sz="1600" dirty="0">
                <a:latin typeface="宋体" panose="02010600030101010101" pitchFamily="2" charset="-122"/>
                <a:ea typeface="宋体" panose="02010600030101010101" pitchFamily="2" charset="-122"/>
              </a:rPr>
              <a:t>。</a:t>
            </a:r>
          </a:p>
          <a:p>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3</a:t>
            </a:r>
            <a:r>
              <a:rPr lang="zh-CN" altLang="en-US" sz="1600" dirty="0">
                <a:latin typeface="宋体" panose="02010600030101010101" pitchFamily="2" charset="-122"/>
                <a:ea typeface="宋体" panose="02010600030101010101" pitchFamily="2" charset="-122"/>
              </a:rPr>
              <a:t>）确定地基承载力特征值</a:t>
            </a:r>
            <a:r>
              <a:rPr lang="en-US" altLang="zh-CN" sz="1600" i="1" dirty="0">
                <a:latin typeface="TimesNewRomanPS-ItalicMT"/>
                <a:ea typeface="宋体" panose="02010600030101010101" pitchFamily="2" charset="-122"/>
              </a:rPr>
              <a:t>f ak </a:t>
            </a:r>
            <a:r>
              <a:rPr lang="zh-CN" altLang="en-US" sz="1600" dirty="0">
                <a:latin typeface="宋体" panose="02010600030101010101" pitchFamily="2" charset="-122"/>
                <a:ea typeface="宋体" panose="02010600030101010101" pitchFamily="2" charset="-122"/>
              </a:rPr>
              <a:t>及修正值</a:t>
            </a:r>
            <a:r>
              <a:rPr lang="en-US" altLang="zh-CN" sz="1600" i="1" dirty="0">
                <a:latin typeface="TimesNewRomanPS-ItalicMT"/>
                <a:ea typeface="宋体" panose="02010600030101010101" pitchFamily="2" charset="-122"/>
              </a:rPr>
              <a:t>f a </a:t>
            </a:r>
            <a:r>
              <a:rPr lang="zh-CN" altLang="en-US" sz="1600" dirty="0">
                <a:latin typeface="宋体" panose="02010600030101010101" pitchFamily="2" charset="-122"/>
                <a:ea typeface="宋体" panose="02010600030101010101" pitchFamily="2" charset="-122"/>
              </a:rPr>
              <a:t>。</a:t>
            </a:r>
          </a:p>
          <a:p>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4</a:t>
            </a:r>
            <a:r>
              <a:rPr lang="zh-CN" altLang="en-US" sz="1600" dirty="0">
                <a:latin typeface="宋体" panose="02010600030101010101" pitchFamily="2" charset="-122"/>
                <a:ea typeface="宋体" panose="02010600030101010101" pitchFamily="2" charset="-122"/>
              </a:rPr>
              <a:t>）确定基础底面尺寸，必要时进行软弱下卧层验算。</a:t>
            </a:r>
          </a:p>
          <a:p>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5</a:t>
            </a:r>
            <a:r>
              <a:rPr lang="zh-CN" altLang="en-US" sz="1600" dirty="0">
                <a:latin typeface="宋体" panose="02010600030101010101" pitchFamily="2" charset="-122"/>
                <a:ea typeface="宋体" panose="02010600030101010101" pitchFamily="2" charset="-122"/>
              </a:rPr>
              <a:t>）进行必要的稳定性和变形验算。</a:t>
            </a:r>
          </a:p>
          <a:p>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6</a:t>
            </a:r>
            <a:r>
              <a:rPr lang="zh-CN" altLang="en-US" sz="1600" dirty="0">
                <a:latin typeface="宋体" panose="02010600030101010101" pitchFamily="2" charset="-122"/>
                <a:ea typeface="宋体" panose="02010600030101010101" pitchFamily="2" charset="-122"/>
              </a:rPr>
              <a:t>）进行基础结构设计，并绘制施工图。</a:t>
            </a:r>
            <a:endParaRPr lang="zh-CN" altLang="en-US" sz="1600" dirty="0"/>
          </a:p>
        </p:txBody>
      </p:sp>
    </p:spTree>
    <p:extLst>
      <p:ext uri="{BB962C8B-B14F-4D97-AF65-F5344CB8AC3E}">
        <p14:creationId xmlns:p14="http://schemas.microsoft.com/office/powerpoint/2010/main" val="15643482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2059240" cy="553998"/>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（三）荷载计算</a:t>
            </a:r>
            <a:endParaRPr lang="zh-CN" altLang="en-US" sz="2000" dirty="0">
              <a:solidFill>
                <a:srgbClr val="0070C0"/>
              </a:solidFill>
            </a:endParaRPr>
          </a:p>
        </p:txBody>
      </p:sp>
      <p:sp>
        <p:nvSpPr>
          <p:cNvPr id="8" name="矩形 7"/>
          <p:cNvSpPr/>
          <p:nvPr/>
        </p:nvSpPr>
        <p:spPr>
          <a:xfrm>
            <a:off x="922713" y="1666429"/>
            <a:ext cx="10742360" cy="4482124"/>
          </a:xfrm>
          <a:prstGeom prst="rect">
            <a:avLst/>
          </a:prstGeom>
        </p:spPr>
        <p:txBody>
          <a:bodyPr wrap="square">
            <a:spAutoFit/>
          </a:bodyPr>
          <a:lstStyle/>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1</a:t>
            </a:r>
            <a:r>
              <a:rPr lang="zh-CN" altLang="en-US" sz="1600" dirty="0">
                <a:latin typeface="宋体" panose="02010600030101010101" pitchFamily="2" charset="-122"/>
              </a:rPr>
              <a:t>）正常使用极限状态下，荷载效应的标准组合值：</a:t>
            </a:r>
          </a:p>
          <a:p>
            <a:pPr>
              <a:lnSpc>
                <a:spcPct val="150000"/>
              </a:lnSpc>
            </a:pPr>
            <a:r>
              <a:rPr lang="zh-CN" altLang="en-US" sz="1600" dirty="0" smtClean="0">
                <a:latin typeface="宋体" panose="02010600030101010101" pitchFamily="2" charset="-122"/>
              </a:rPr>
              <a:t>作用</a:t>
            </a:r>
            <a:r>
              <a:rPr lang="zh-CN" altLang="en-US" sz="1600" dirty="0">
                <a:latin typeface="宋体" panose="02010600030101010101" pitchFamily="2" charset="-122"/>
              </a:rPr>
              <a:t>于基础顶面的竖向荷载标准组合值为：</a:t>
            </a:r>
          </a:p>
          <a:p>
            <a:pPr>
              <a:lnSpc>
                <a:spcPct val="150000"/>
              </a:lnSpc>
            </a:pPr>
            <a:r>
              <a:rPr lang="en-US" altLang="zh-CN" sz="1600" dirty="0" err="1">
                <a:latin typeface="宋体" panose="02010600030101010101" pitchFamily="2" charset="-122"/>
              </a:rPr>
              <a:t>Fk</a:t>
            </a:r>
            <a:r>
              <a:rPr lang="en-US" altLang="zh-CN" sz="1600" dirty="0">
                <a:latin typeface="宋体" panose="02010600030101010101" pitchFamily="2" charset="-122"/>
              </a:rPr>
              <a:t> = </a:t>
            </a:r>
            <a:r>
              <a:rPr lang="zh-CN" altLang="en-US" sz="1600" dirty="0">
                <a:latin typeface="宋体" panose="02010600030101010101" pitchFamily="2" charset="-122"/>
              </a:rPr>
              <a:t>塔吊自重</a:t>
            </a:r>
            <a:r>
              <a:rPr lang="en-US" altLang="zh-CN" sz="1600" dirty="0">
                <a:latin typeface="宋体" panose="02010600030101010101" pitchFamily="2" charset="-122"/>
              </a:rPr>
              <a:t>+ </a:t>
            </a:r>
            <a:r>
              <a:rPr lang="zh-CN" altLang="en-US" sz="1600" dirty="0">
                <a:latin typeface="宋体" panose="02010600030101010101" pitchFamily="2" charset="-122"/>
              </a:rPr>
              <a:t>活荷载最大起吊重量</a:t>
            </a:r>
            <a:r>
              <a:rPr lang="en-US" altLang="zh-CN" sz="1600" dirty="0">
                <a:latin typeface="宋体" panose="02010600030101010101" pitchFamily="2" charset="-122"/>
              </a:rPr>
              <a:t>= 672.46 + 100 = 772.46</a:t>
            </a:r>
            <a:r>
              <a:rPr lang="zh-CN" altLang="en-US" sz="1600" dirty="0">
                <a:latin typeface="宋体" panose="02010600030101010101" pitchFamily="2" charset="-122"/>
              </a:rPr>
              <a:t>（</a:t>
            </a:r>
            <a:r>
              <a:rPr lang="en-US" altLang="zh-CN" sz="1600" dirty="0" err="1">
                <a:latin typeface="宋体" panose="02010600030101010101" pitchFamily="2" charset="-122"/>
              </a:rPr>
              <a:t>kN</a:t>
            </a:r>
            <a:r>
              <a:rPr lang="zh-CN" altLang="en-US" sz="1600" dirty="0">
                <a:latin typeface="宋体" panose="02010600030101010101" pitchFamily="2" charset="-122"/>
              </a:rPr>
              <a:t>）</a:t>
            </a:r>
          </a:p>
          <a:p>
            <a:pPr>
              <a:lnSpc>
                <a:spcPct val="150000"/>
              </a:lnSpc>
            </a:pPr>
            <a:r>
              <a:rPr lang="zh-CN" altLang="en-US" sz="1600" dirty="0">
                <a:latin typeface="宋体" panose="02010600030101010101" pitchFamily="2" charset="-122"/>
              </a:rPr>
              <a:t>作用于基础底面的基础及基础上回填土的竖向荷载标准组合值为：</a:t>
            </a:r>
          </a:p>
          <a:p>
            <a:pPr>
              <a:lnSpc>
                <a:spcPct val="150000"/>
              </a:lnSpc>
            </a:pPr>
            <a:r>
              <a:rPr lang="en-US" altLang="zh-CN" sz="1600" dirty="0" err="1">
                <a:latin typeface="宋体" panose="02010600030101010101" pitchFamily="2" charset="-122"/>
              </a:rPr>
              <a:t>Gk</a:t>
            </a:r>
            <a:r>
              <a:rPr lang="en-US" altLang="zh-CN" sz="1600" dirty="0">
                <a:latin typeface="宋体" panose="02010600030101010101" pitchFamily="2" charset="-122"/>
              </a:rPr>
              <a:t> = </a:t>
            </a:r>
            <a:r>
              <a:rPr lang="zh-CN" altLang="en-US" sz="1600" dirty="0">
                <a:latin typeface="宋体" panose="02010600030101010101" pitchFamily="2" charset="-122"/>
              </a:rPr>
              <a:t>基础自重</a:t>
            </a:r>
            <a:r>
              <a:rPr lang="en-US" altLang="zh-CN" sz="1600" dirty="0">
                <a:latin typeface="宋体" panose="02010600030101010101" pitchFamily="2" charset="-122"/>
              </a:rPr>
              <a:t>+ </a:t>
            </a:r>
            <a:r>
              <a:rPr lang="zh-CN" altLang="en-US" sz="1600" dirty="0">
                <a:latin typeface="宋体" panose="02010600030101010101" pitchFamily="2" charset="-122"/>
              </a:rPr>
              <a:t>基础上回填土重量</a:t>
            </a:r>
            <a:r>
              <a:rPr lang="en-US" altLang="zh-CN" sz="1600" dirty="0">
                <a:latin typeface="宋体" panose="02010600030101010101" pitchFamily="2" charset="-122"/>
              </a:rPr>
              <a:t>=980+20× 5.4 × 5.4 ×</a:t>
            </a:r>
            <a:r>
              <a:rPr lang="zh-CN" altLang="en-US" sz="1600" dirty="0">
                <a:latin typeface="宋体" panose="02010600030101010101" pitchFamily="2" charset="-122"/>
              </a:rPr>
              <a:t>（</a:t>
            </a:r>
            <a:r>
              <a:rPr lang="en-US" altLang="zh-CN" sz="1600" dirty="0">
                <a:latin typeface="宋体" panose="02010600030101010101" pitchFamily="2" charset="-122"/>
              </a:rPr>
              <a:t>7.8 - 1.4</a:t>
            </a:r>
            <a:r>
              <a:rPr lang="zh-CN" altLang="en-US" sz="1600" dirty="0">
                <a:latin typeface="宋体" panose="02010600030101010101" pitchFamily="2" charset="-122"/>
              </a:rPr>
              <a:t>）</a:t>
            </a:r>
            <a:r>
              <a:rPr lang="en-US" altLang="zh-CN" sz="1600" dirty="0">
                <a:latin typeface="宋体" panose="02010600030101010101" pitchFamily="2" charset="-122"/>
              </a:rPr>
              <a:t>= 4 712.48</a:t>
            </a:r>
            <a:r>
              <a:rPr lang="zh-CN" altLang="en-US" sz="1600" dirty="0">
                <a:latin typeface="宋体" panose="02010600030101010101" pitchFamily="2" charset="-122"/>
              </a:rPr>
              <a:t>（</a:t>
            </a:r>
            <a:r>
              <a:rPr lang="en-US" altLang="zh-CN" sz="1600" dirty="0" err="1">
                <a:latin typeface="宋体" panose="02010600030101010101" pitchFamily="2" charset="-122"/>
              </a:rPr>
              <a:t>kN</a:t>
            </a:r>
            <a:r>
              <a:rPr lang="zh-CN" altLang="en-US" sz="1600" dirty="0">
                <a:latin typeface="宋体" panose="02010600030101010101" pitchFamily="2" charset="-122"/>
              </a:rPr>
              <a:t>）</a:t>
            </a:r>
          </a:p>
          <a:p>
            <a:pPr>
              <a:lnSpc>
                <a:spcPct val="150000"/>
              </a:lnSpc>
            </a:pPr>
            <a:r>
              <a:rPr lang="zh-CN" altLang="en-US" sz="1600" dirty="0">
                <a:latin typeface="宋体" panose="02010600030101010101" pitchFamily="2" charset="-122"/>
              </a:rPr>
              <a:t>作用于基础底面的弯矩的标准组合值为：</a:t>
            </a:r>
          </a:p>
          <a:p>
            <a:pPr>
              <a:lnSpc>
                <a:spcPct val="150000"/>
              </a:lnSpc>
            </a:pPr>
            <a:r>
              <a:rPr lang="en-US" altLang="zh-CN" sz="1600" dirty="0">
                <a:latin typeface="宋体" panose="02010600030101010101" pitchFamily="2" charset="-122"/>
              </a:rPr>
              <a:t>Mk = </a:t>
            </a:r>
            <a:r>
              <a:rPr lang="zh-CN" altLang="en-US" sz="1600" dirty="0">
                <a:latin typeface="宋体" panose="02010600030101010101" pitchFamily="2" charset="-122"/>
              </a:rPr>
              <a:t>倾覆力矩</a:t>
            </a:r>
            <a:r>
              <a:rPr lang="en-US" altLang="zh-CN" sz="1600" dirty="0">
                <a:latin typeface="宋体" panose="02010600030101010101" pitchFamily="2" charset="-122"/>
              </a:rPr>
              <a:t>= 1 450kN·m</a:t>
            </a:r>
          </a:p>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2</a:t>
            </a:r>
            <a:r>
              <a:rPr lang="zh-CN" altLang="en-US" sz="1600" dirty="0">
                <a:latin typeface="宋体" panose="02010600030101010101" pitchFamily="2" charset="-122"/>
              </a:rPr>
              <a:t>）承载能力极限状态下，荷载效应的基本组合设计值（按照可变荷载效应控制为</a:t>
            </a:r>
          </a:p>
          <a:p>
            <a:pPr>
              <a:lnSpc>
                <a:spcPct val="150000"/>
              </a:lnSpc>
            </a:pPr>
            <a:r>
              <a:rPr lang="zh-CN" altLang="en-US" sz="1600" dirty="0">
                <a:latin typeface="宋体" panose="02010600030101010101" pitchFamily="2" charset="-122"/>
              </a:rPr>
              <a:t>主，竖向力分项系数为</a:t>
            </a:r>
            <a:r>
              <a:rPr lang="en-US" altLang="zh-CN" sz="1600" dirty="0">
                <a:latin typeface="宋体" panose="02010600030101010101" pitchFamily="2" charset="-122"/>
              </a:rPr>
              <a:t>1.2</a:t>
            </a:r>
            <a:r>
              <a:rPr lang="zh-CN" altLang="en-US" sz="1600" dirty="0">
                <a:latin typeface="宋体" panose="02010600030101010101" pitchFamily="2" charset="-122"/>
              </a:rPr>
              <a:t>，倾覆力矩及扭矩分项系数为</a:t>
            </a:r>
            <a:r>
              <a:rPr lang="en-US" altLang="zh-CN" sz="1600" dirty="0">
                <a:latin typeface="宋体" panose="02010600030101010101" pitchFamily="2" charset="-122"/>
              </a:rPr>
              <a:t>1.4</a:t>
            </a:r>
            <a:r>
              <a:rPr lang="zh-CN" altLang="en-US" sz="1600" dirty="0">
                <a:latin typeface="宋体" panose="02010600030101010101" pitchFamily="2" charset="-122"/>
              </a:rPr>
              <a:t>）：</a:t>
            </a:r>
          </a:p>
          <a:p>
            <a:pPr>
              <a:lnSpc>
                <a:spcPct val="150000"/>
              </a:lnSpc>
            </a:pPr>
            <a:r>
              <a:rPr lang="zh-CN" altLang="en-US" sz="1600" dirty="0">
                <a:latin typeface="宋体" panose="02010600030101010101" pitchFamily="2" charset="-122"/>
              </a:rPr>
              <a:t>作用于基础顶面的竖向荷载基本组合设计值为：</a:t>
            </a:r>
          </a:p>
          <a:p>
            <a:pPr>
              <a:lnSpc>
                <a:spcPct val="150000"/>
              </a:lnSpc>
            </a:pPr>
            <a:r>
              <a:rPr lang="en-US" altLang="zh-CN" sz="1600" dirty="0">
                <a:latin typeface="宋体" panose="02010600030101010101" pitchFamily="2" charset="-122"/>
              </a:rPr>
              <a:t>F= 1.2 ×</a:t>
            </a:r>
            <a:r>
              <a:rPr lang="zh-CN" altLang="en-US" sz="1600" dirty="0">
                <a:latin typeface="宋体" panose="02010600030101010101" pitchFamily="2" charset="-122"/>
              </a:rPr>
              <a:t>（塔吊自重</a:t>
            </a:r>
            <a:r>
              <a:rPr lang="en-US" altLang="zh-CN" sz="1600" dirty="0">
                <a:latin typeface="宋体" panose="02010600030101010101" pitchFamily="2" charset="-122"/>
              </a:rPr>
              <a:t>+ </a:t>
            </a:r>
            <a:r>
              <a:rPr lang="zh-CN" altLang="en-US" sz="1600" dirty="0">
                <a:latin typeface="宋体" panose="02010600030101010101" pitchFamily="2" charset="-122"/>
              </a:rPr>
              <a:t>活荷载最大起吊重量）</a:t>
            </a:r>
            <a:r>
              <a:rPr lang="en-US" altLang="zh-CN" sz="1600" dirty="0">
                <a:latin typeface="宋体" panose="02010600030101010101" pitchFamily="2" charset="-122"/>
              </a:rPr>
              <a:t>= 1.2 ×</a:t>
            </a:r>
            <a:r>
              <a:rPr lang="zh-CN" altLang="en-US" sz="1600" dirty="0">
                <a:latin typeface="宋体" panose="02010600030101010101" pitchFamily="2" charset="-122"/>
              </a:rPr>
              <a:t>（</a:t>
            </a:r>
            <a:r>
              <a:rPr lang="en-US" altLang="zh-CN" sz="1600" dirty="0">
                <a:latin typeface="宋体" panose="02010600030101010101" pitchFamily="2" charset="-122"/>
              </a:rPr>
              <a:t>672.46 + 100</a:t>
            </a:r>
            <a:r>
              <a:rPr lang="zh-CN" altLang="en-US" sz="1600" dirty="0">
                <a:latin typeface="宋体" panose="02010600030101010101" pitchFamily="2" charset="-122"/>
              </a:rPr>
              <a:t>）</a:t>
            </a:r>
            <a:r>
              <a:rPr lang="en-US" altLang="zh-CN" sz="1600" dirty="0">
                <a:latin typeface="宋体" panose="02010600030101010101" pitchFamily="2" charset="-122"/>
              </a:rPr>
              <a:t>= 926.95</a:t>
            </a:r>
            <a:r>
              <a:rPr lang="zh-CN" altLang="en-US" sz="1600" dirty="0">
                <a:latin typeface="宋体" panose="02010600030101010101" pitchFamily="2" charset="-122"/>
              </a:rPr>
              <a:t>（</a:t>
            </a:r>
            <a:r>
              <a:rPr lang="en-US" altLang="zh-CN" sz="1600" dirty="0" err="1">
                <a:latin typeface="宋体" panose="02010600030101010101" pitchFamily="2" charset="-122"/>
              </a:rPr>
              <a:t>kN</a:t>
            </a:r>
            <a:r>
              <a:rPr lang="zh-CN" altLang="en-US" sz="1600" dirty="0">
                <a:latin typeface="宋体" panose="02010600030101010101" pitchFamily="2" charset="-122"/>
              </a:rPr>
              <a:t>）</a:t>
            </a:r>
          </a:p>
          <a:p>
            <a:pPr>
              <a:lnSpc>
                <a:spcPct val="150000"/>
              </a:lnSpc>
            </a:pPr>
            <a:r>
              <a:rPr lang="zh-CN" altLang="en-US" sz="1600" dirty="0">
                <a:latin typeface="宋体" panose="02010600030101010101" pitchFamily="2" charset="-122"/>
              </a:rPr>
              <a:t>作用于基础底面的基础及基础上回填土的竖向荷载基本组合设计值为：</a:t>
            </a:r>
            <a:endParaRPr lang="zh-CN" altLang="en-US" sz="1600" dirty="0"/>
          </a:p>
        </p:txBody>
      </p:sp>
    </p:spTree>
    <p:extLst>
      <p:ext uri="{BB962C8B-B14F-4D97-AF65-F5344CB8AC3E}">
        <p14:creationId xmlns:p14="http://schemas.microsoft.com/office/powerpoint/2010/main" val="161268420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3156520" cy="553998"/>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（四）地基承载力验算</a:t>
            </a:r>
            <a:endParaRPr lang="zh-CN" altLang="en-US" sz="2000" dirty="0">
              <a:solidFill>
                <a:srgbClr val="0070C0"/>
              </a:solidFill>
            </a:endParaRPr>
          </a:p>
        </p:txBody>
      </p:sp>
      <p:sp>
        <p:nvSpPr>
          <p:cNvPr id="8" name="矩形 7"/>
          <p:cNvSpPr/>
          <p:nvPr/>
        </p:nvSpPr>
        <p:spPr>
          <a:xfrm>
            <a:off x="922713" y="1666429"/>
            <a:ext cx="10742360" cy="1158138"/>
          </a:xfrm>
          <a:prstGeom prst="rect">
            <a:avLst/>
          </a:prstGeom>
        </p:spPr>
        <p:txBody>
          <a:bodyPr wrap="square">
            <a:spAutoFit/>
          </a:bodyPr>
          <a:lstStyle/>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1</a:t>
            </a:r>
            <a:r>
              <a:rPr lang="zh-CN" altLang="en-US" sz="1600" dirty="0">
                <a:latin typeface="宋体" panose="02010600030101010101" pitchFamily="2" charset="-122"/>
              </a:rPr>
              <a:t>）修正后的持力层土的承载力特征值：</a:t>
            </a:r>
          </a:p>
          <a:p>
            <a:pPr>
              <a:lnSpc>
                <a:spcPct val="150000"/>
              </a:lnSpc>
            </a:pPr>
            <a:r>
              <a:rPr lang="zh-CN" altLang="en-US" sz="1600" dirty="0">
                <a:latin typeface="宋体" panose="02010600030101010101" pitchFamily="2" charset="-122"/>
              </a:rPr>
              <a:t>根据工程地质资料，持力层为微风化含粉砂泥岩，查表得</a:t>
            </a:r>
            <a:r>
              <a:rPr lang="en-US" altLang="zh-CN" sz="1600" dirty="0" err="1">
                <a:latin typeface="宋体" panose="02010600030101010101" pitchFamily="2" charset="-122"/>
              </a:rPr>
              <a:t>η</a:t>
            </a:r>
            <a:r>
              <a:rPr lang="en-US" altLang="zh-CN" sz="1200" dirty="0" err="1">
                <a:latin typeface="宋体" panose="02010600030101010101" pitchFamily="2" charset="-122"/>
              </a:rPr>
              <a:t>b</a:t>
            </a:r>
            <a:r>
              <a:rPr lang="en-US" altLang="zh-CN" sz="1600" dirty="0">
                <a:latin typeface="宋体" panose="02010600030101010101" pitchFamily="2" charset="-122"/>
              </a:rPr>
              <a:t> = 2.0</a:t>
            </a:r>
            <a:r>
              <a:rPr lang="zh-CN" altLang="en-US" sz="1600" dirty="0">
                <a:latin typeface="宋体" panose="02010600030101010101" pitchFamily="2" charset="-122"/>
              </a:rPr>
              <a:t>，</a:t>
            </a:r>
            <a:r>
              <a:rPr lang="en-US" altLang="zh-CN" sz="1600" dirty="0" err="1">
                <a:latin typeface="宋体" panose="02010600030101010101" pitchFamily="2" charset="-122"/>
              </a:rPr>
              <a:t>η</a:t>
            </a:r>
            <a:r>
              <a:rPr lang="en-US" altLang="zh-CN" sz="1200" dirty="0" err="1">
                <a:latin typeface="宋体" panose="02010600030101010101" pitchFamily="2" charset="-122"/>
              </a:rPr>
              <a:t>d</a:t>
            </a:r>
            <a:r>
              <a:rPr lang="en-US" altLang="zh-CN" sz="1200" dirty="0">
                <a:latin typeface="宋体" panose="02010600030101010101" pitchFamily="2" charset="-122"/>
              </a:rPr>
              <a:t> </a:t>
            </a:r>
            <a:r>
              <a:rPr lang="en-US" altLang="zh-CN" sz="1600" dirty="0">
                <a:latin typeface="宋体" panose="02010600030101010101" pitchFamily="2" charset="-122"/>
              </a:rPr>
              <a:t>= 3.0</a:t>
            </a:r>
            <a:r>
              <a:rPr lang="zh-CN" altLang="en-US" sz="1600" dirty="0">
                <a:latin typeface="宋体" panose="02010600030101010101" pitchFamily="2" charset="-122"/>
              </a:rPr>
              <a:t>，</a:t>
            </a:r>
          </a:p>
          <a:p>
            <a:pPr>
              <a:lnSpc>
                <a:spcPct val="150000"/>
              </a:lnSpc>
            </a:pPr>
            <a:r>
              <a:rPr lang="zh-CN" altLang="en-US" sz="1600" dirty="0">
                <a:latin typeface="宋体" panose="02010600030101010101" pitchFamily="2" charset="-122"/>
              </a:rPr>
              <a:t>基础底面以上土的加权重度为：</a:t>
            </a:r>
            <a:endParaRPr lang="zh-CN" altLang="en-US" sz="1600" dirty="0"/>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5302" y="3256829"/>
            <a:ext cx="6604212" cy="2022585"/>
          </a:xfrm>
          <a:prstGeom prst="rect">
            <a:avLst/>
          </a:prstGeom>
        </p:spPr>
      </p:pic>
    </p:spTree>
    <p:extLst>
      <p:ext uri="{BB962C8B-B14F-4D97-AF65-F5344CB8AC3E}">
        <p14:creationId xmlns:p14="http://schemas.microsoft.com/office/powerpoint/2010/main" val="110600893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3156520" cy="553998"/>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（四）地基承载力验算</a:t>
            </a:r>
            <a:endParaRPr lang="zh-CN" altLang="en-US" sz="2000" dirty="0">
              <a:solidFill>
                <a:srgbClr val="0070C0"/>
              </a:solidFill>
            </a:endParaRPr>
          </a:p>
        </p:txBody>
      </p:sp>
      <p:sp>
        <p:nvSpPr>
          <p:cNvPr id="8" name="矩形 7"/>
          <p:cNvSpPr/>
          <p:nvPr/>
        </p:nvSpPr>
        <p:spPr>
          <a:xfrm>
            <a:off x="922713" y="1666429"/>
            <a:ext cx="10742360" cy="419474"/>
          </a:xfrm>
          <a:prstGeom prst="rect">
            <a:avLst/>
          </a:prstGeom>
        </p:spPr>
        <p:txBody>
          <a:bodyPr wrap="square">
            <a:spAutoFit/>
          </a:bodyPr>
          <a:lstStyle/>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2</a:t>
            </a:r>
            <a:r>
              <a:rPr lang="zh-CN" altLang="en-US" sz="1600" dirty="0">
                <a:latin typeface="宋体" panose="02010600030101010101" pitchFamily="2" charset="-122"/>
              </a:rPr>
              <a:t>）偏心距计算：</a:t>
            </a:r>
            <a:endParaRPr lang="zh-CN" altLang="en-US" sz="1600" dirty="0"/>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5302" y="2439334"/>
            <a:ext cx="5514453" cy="668787"/>
          </a:xfrm>
          <a:prstGeom prst="rect">
            <a:avLst/>
          </a:prstGeom>
        </p:spPr>
      </p:pic>
      <p:sp>
        <p:nvSpPr>
          <p:cNvPr id="13" name="矩形 12"/>
          <p:cNvSpPr/>
          <p:nvPr/>
        </p:nvSpPr>
        <p:spPr>
          <a:xfrm>
            <a:off x="1005385" y="3878913"/>
            <a:ext cx="10742360" cy="419474"/>
          </a:xfrm>
          <a:prstGeom prst="rect">
            <a:avLst/>
          </a:prstGeom>
        </p:spPr>
        <p:txBody>
          <a:bodyPr wrap="square">
            <a:spAutoFit/>
          </a:bodyPr>
          <a:lstStyle/>
          <a:p>
            <a:pPr>
              <a:lnSpc>
                <a:spcPct val="150000"/>
              </a:lnSpc>
            </a:pPr>
            <a:r>
              <a:rPr lang="zh-CN" altLang="en-US" sz="1600" dirty="0">
                <a:latin typeface="宋体" panose="02010600030101010101" pitchFamily="2" charset="-122"/>
              </a:rPr>
              <a:t>（</a:t>
            </a:r>
            <a:r>
              <a:rPr lang="en-US" altLang="zh-CN" sz="1600" dirty="0">
                <a:latin typeface="宋体" panose="02010600030101010101" pitchFamily="2" charset="-122"/>
              </a:rPr>
              <a:t>3</a:t>
            </a:r>
            <a:r>
              <a:rPr lang="zh-CN" altLang="en-US" sz="1600" dirty="0">
                <a:latin typeface="宋体" panose="02010600030101010101" pitchFamily="2" charset="-122"/>
              </a:rPr>
              <a:t>）基底压力验算：</a:t>
            </a:r>
            <a:endParaRPr lang="zh-CN" altLang="en-US" sz="1600" dirty="0"/>
          </a:p>
        </p:txBody>
      </p:sp>
      <p:sp>
        <p:nvSpPr>
          <p:cNvPr id="11" name="矩形 10"/>
          <p:cNvSpPr/>
          <p:nvPr/>
        </p:nvSpPr>
        <p:spPr>
          <a:xfrm>
            <a:off x="1425269" y="3324240"/>
            <a:ext cx="2441694" cy="338554"/>
          </a:xfrm>
          <a:prstGeom prst="rect">
            <a:avLst/>
          </a:prstGeom>
        </p:spPr>
        <p:txBody>
          <a:bodyPr wrap="none">
            <a:spAutoFit/>
          </a:bodyPr>
          <a:lstStyle/>
          <a:p>
            <a:r>
              <a:rPr lang="zh-CN" altLang="en-US" sz="1600" dirty="0"/>
              <a:t>满足基础整体倾覆验算。</a:t>
            </a: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16822" y="4250191"/>
            <a:ext cx="6387345" cy="1301879"/>
          </a:xfrm>
          <a:prstGeom prst="rect">
            <a:avLst/>
          </a:prstGeom>
        </p:spPr>
      </p:pic>
      <p:sp>
        <p:nvSpPr>
          <p:cNvPr id="15" name="矩形 14"/>
          <p:cNvSpPr/>
          <p:nvPr/>
        </p:nvSpPr>
        <p:spPr>
          <a:xfrm>
            <a:off x="1373874" y="5977855"/>
            <a:ext cx="2236510" cy="338554"/>
          </a:xfrm>
          <a:prstGeom prst="rect">
            <a:avLst/>
          </a:prstGeom>
        </p:spPr>
        <p:txBody>
          <a:bodyPr wrap="none">
            <a:spAutoFit/>
          </a:bodyPr>
          <a:lstStyle/>
          <a:p>
            <a:r>
              <a:rPr lang="zh-CN" altLang="en-US" sz="1600" dirty="0"/>
              <a:t>地基承载力满足要求。</a:t>
            </a:r>
          </a:p>
        </p:txBody>
      </p:sp>
    </p:spTree>
    <p:extLst>
      <p:ext uri="{BB962C8B-B14F-4D97-AF65-F5344CB8AC3E}">
        <p14:creationId xmlns:p14="http://schemas.microsoft.com/office/powerpoint/2010/main" val="64755506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（五）确定基础高度</a:t>
            </a:r>
            <a:endParaRPr lang="zh-CN" altLang="en-US" sz="2000" dirty="0">
              <a:solidFill>
                <a:srgbClr val="0070C0"/>
              </a:solidFill>
            </a:endParaRPr>
          </a:p>
        </p:txBody>
      </p:sp>
      <p:sp>
        <p:nvSpPr>
          <p:cNvPr id="8" name="矩形 7"/>
          <p:cNvSpPr/>
          <p:nvPr/>
        </p:nvSpPr>
        <p:spPr>
          <a:xfrm>
            <a:off x="939339" y="1562610"/>
            <a:ext cx="10742360" cy="1800493"/>
          </a:xfrm>
          <a:prstGeom prst="rect">
            <a:avLst/>
          </a:prstGeom>
        </p:spPr>
        <p:txBody>
          <a:bodyPr wrap="square">
            <a:spAutoFit/>
          </a:bodyPr>
          <a:lstStyle/>
          <a:p>
            <a:pPr>
              <a:lnSpc>
                <a:spcPct val="150000"/>
              </a:lnSpc>
            </a:pPr>
            <a:r>
              <a:rPr lang="zh-CN" altLang="en-US" dirty="0">
                <a:latin typeface="宋体" panose="02010600030101010101" pitchFamily="2" charset="-122"/>
              </a:rPr>
              <a:t>根据构造要求， 基础混凝土等级为</a:t>
            </a:r>
            <a:r>
              <a:rPr lang="en-US" altLang="zh-CN" dirty="0">
                <a:latin typeface="宋体" panose="02010600030101010101" pitchFamily="2" charset="-122"/>
              </a:rPr>
              <a:t>C35</a:t>
            </a:r>
            <a:r>
              <a:rPr lang="zh-CN" altLang="en-US" dirty="0">
                <a:latin typeface="宋体" panose="02010600030101010101" pitchFamily="2" charset="-122"/>
              </a:rPr>
              <a:t>， 查表得混凝土抗拉强度设计值</a:t>
            </a:r>
            <a:r>
              <a:rPr lang="zh-CN" altLang="en-US" dirty="0" smtClean="0">
                <a:latin typeface="宋体" panose="02010600030101010101" pitchFamily="2" charset="-122"/>
              </a:rPr>
              <a:t>为</a:t>
            </a:r>
            <a:r>
              <a:rPr lang="en-US" altLang="zh-CN" dirty="0" err="1" smtClean="0">
                <a:latin typeface="宋体" panose="02010600030101010101" pitchFamily="2" charset="-122"/>
              </a:rPr>
              <a:t>f</a:t>
            </a:r>
            <a:r>
              <a:rPr lang="en-US" altLang="zh-CN" sz="1400" dirty="0" err="1" smtClean="0">
                <a:latin typeface="宋体" panose="02010600030101010101" pitchFamily="2" charset="-122"/>
              </a:rPr>
              <a:t>t</a:t>
            </a:r>
            <a:r>
              <a:rPr lang="en-US" altLang="zh-CN" dirty="0" smtClean="0">
                <a:latin typeface="宋体" panose="02010600030101010101" pitchFamily="2" charset="-122"/>
              </a:rPr>
              <a:t> </a:t>
            </a:r>
            <a:r>
              <a:rPr lang="en-US" altLang="zh-CN" dirty="0">
                <a:latin typeface="宋体" panose="02010600030101010101" pitchFamily="2" charset="-122"/>
              </a:rPr>
              <a:t>=1.57N/</a:t>
            </a:r>
            <a:r>
              <a:rPr lang="en-US" altLang="zh-CN" sz="1400" dirty="0">
                <a:latin typeface="宋体" panose="02010600030101010101" pitchFamily="2" charset="-122"/>
              </a:rPr>
              <a:t>mm</a:t>
            </a:r>
            <a:r>
              <a:rPr lang="en-US" altLang="zh-CN" dirty="0">
                <a:latin typeface="宋体" panose="02010600030101010101" pitchFamily="2" charset="-122"/>
              </a:rPr>
              <a:t>2</a:t>
            </a:r>
            <a:r>
              <a:rPr lang="zh-CN" altLang="en-US" dirty="0">
                <a:latin typeface="宋体" panose="02010600030101010101" pitchFamily="2" charset="-122"/>
              </a:rPr>
              <a:t>，钢筋选用</a:t>
            </a:r>
            <a:r>
              <a:rPr lang="en-US" altLang="zh-CN" dirty="0">
                <a:latin typeface="宋体" panose="02010600030101010101" pitchFamily="2" charset="-122"/>
              </a:rPr>
              <a:t>HRB335 </a:t>
            </a:r>
            <a:r>
              <a:rPr lang="zh-CN" altLang="en-US" dirty="0">
                <a:latin typeface="宋体" panose="02010600030101010101" pitchFamily="2" charset="-122"/>
              </a:rPr>
              <a:t>级，钢筋抗拉强度设计值</a:t>
            </a:r>
            <a:r>
              <a:rPr lang="en-US" altLang="zh-CN" dirty="0" err="1">
                <a:latin typeface="宋体" panose="02010600030101010101" pitchFamily="2" charset="-122"/>
              </a:rPr>
              <a:t>f</a:t>
            </a:r>
            <a:r>
              <a:rPr lang="en-US" altLang="zh-CN" sz="1400" dirty="0" err="1">
                <a:latin typeface="宋体" panose="02010600030101010101" pitchFamily="2" charset="-122"/>
              </a:rPr>
              <a:t>y</a:t>
            </a:r>
            <a:r>
              <a:rPr lang="en-US" altLang="zh-CN" dirty="0">
                <a:latin typeface="宋体" panose="02010600030101010101" pitchFamily="2" charset="-122"/>
              </a:rPr>
              <a:t> =300N/</a:t>
            </a:r>
            <a:r>
              <a:rPr lang="en-US" altLang="zh-CN" sz="1400" dirty="0">
                <a:latin typeface="宋体" panose="02010600030101010101" pitchFamily="2" charset="-122"/>
              </a:rPr>
              <a:t>mm</a:t>
            </a:r>
            <a:r>
              <a:rPr lang="en-US" altLang="zh-CN" dirty="0">
                <a:latin typeface="宋体" panose="02010600030101010101" pitchFamily="2" charset="-122"/>
              </a:rPr>
              <a:t>2</a:t>
            </a:r>
            <a:r>
              <a:rPr lang="zh-CN" altLang="en-US" dirty="0">
                <a:latin typeface="宋体" panose="02010600030101010101" pitchFamily="2" charset="-122"/>
              </a:rPr>
              <a:t>，其下用</a:t>
            </a:r>
            <a:r>
              <a:rPr lang="en-US" altLang="zh-CN" dirty="0" smtClean="0">
                <a:latin typeface="宋体" panose="02010600030101010101" pitchFamily="2" charset="-122"/>
              </a:rPr>
              <a:t>100</a:t>
            </a:r>
            <a:r>
              <a:rPr lang="zh-CN" altLang="en-US" dirty="0" smtClean="0">
                <a:latin typeface="宋体" panose="02010600030101010101" pitchFamily="2" charset="-122"/>
              </a:rPr>
              <a:t>厚</a:t>
            </a:r>
            <a:r>
              <a:rPr lang="en-US" altLang="zh-CN" dirty="0">
                <a:latin typeface="宋体" panose="02010600030101010101" pitchFamily="2" charset="-122"/>
              </a:rPr>
              <a:t>C10 </a:t>
            </a:r>
            <a:r>
              <a:rPr lang="zh-CN" altLang="en-US" dirty="0">
                <a:latin typeface="宋体" panose="02010600030101010101" pitchFamily="2" charset="-122"/>
              </a:rPr>
              <a:t>素混凝层，保护层厚度为</a:t>
            </a:r>
            <a:r>
              <a:rPr lang="en-US" altLang="zh-CN" dirty="0">
                <a:latin typeface="宋体" panose="02010600030101010101" pitchFamily="2" charset="-122"/>
              </a:rPr>
              <a:t>40mm</a:t>
            </a:r>
            <a:r>
              <a:rPr lang="zh-CN" altLang="en-US" dirty="0">
                <a:latin typeface="宋体" panose="02010600030101010101" pitchFamily="2" charset="-122"/>
              </a:rPr>
              <a:t>。选择基础高度</a:t>
            </a:r>
            <a:r>
              <a:rPr lang="en-US" altLang="zh-CN" dirty="0">
                <a:latin typeface="宋体" panose="02010600030101010101" pitchFamily="2" charset="-122"/>
              </a:rPr>
              <a:t>h = 1 400mm</a:t>
            </a:r>
            <a:r>
              <a:rPr lang="zh-CN" altLang="en-US" dirty="0">
                <a:latin typeface="宋体" panose="02010600030101010101" pitchFamily="2" charset="-122"/>
              </a:rPr>
              <a:t>，</a:t>
            </a:r>
            <a:r>
              <a:rPr lang="en-US" altLang="zh-CN" sz="2000" dirty="0">
                <a:latin typeface="宋体" panose="02010600030101010101" pitchFamily="2" charset="-122"/>
              </a:rPr>
              <a:t>h</a:t>
            </a:r>
            <a:r>
              <a:rPr lang="en-US" altLang="zh-CN" sz="1200" dirty="0">
                <a:latin typeface="宋体" panose="02010600030101010101" pitchFamily="2" charset="-122"/>
              </a:rPr>
              <a:t>0</a:t>
            </a:r>
            <a:r>
              <a:rPr lang="en-US" altLang="zh-CN" dirty="0">
                <a:latin typeface="宋体" panose="02010600030101010101" pitchFamily="2" charset="-122"/>
              </a:rPr>
              <a:t> = 1 400 - 40 </a:t>
            </a:r>
            <a:r>
              <a:rPr lang="en-US" altLang="zh-CN" dirty="0" smtClean="0">
                <a:latin typeface="宋体" panose="02010600030101010101" pitchFamily="2" charset="-122"/>
              </a:rPr>
              <a:t>=1 </a:t>
            </a:r>
            <a:r>
              <a:rPr lang="en-US" altLang="zh-CN" dirty="0">
                <a:latin typeface="宋体" panose="02010600030101010101" pitchFamily="2" charset="-122"/>
              </a:rPr>
              <a:t>360mm</a:t>
            </a:r>
            <a:r>
              <a:rPr lang="zh-CN" altLang="en-US" dirty="0">
                <a:latin typeface="宋体" panose="02010600030101010101" pitchFamily="2" charset="-122"/>
              </a:rPr>
              <a:t>，由题得，</a:t>
            </a:r>
            <a:r>
              <a:rPr lang="en-US" altLang="zh-CN" dirty="0">
                <a:latin typeface="宋体" panose="02010600030101010101" pitchFamily="2" charset="-122"/>
              </a:rPr>
              <a:t>l = b = 5.4m</a:t>
            </a:r>
            <a:r>
              <a:rPr lang="zh-CN" altLang="en-US" dirty="0">
                <a:latin typeface="宋体" panose="02010600030101010101" pitchFamily="2" charset="-122"/>
              </a:rPr>
              <a:t>，</a:t>
            </a:r>
            <a:r>
              <a:rPr lang="en-US" altLang="zh-CN" sz="2000" dirty="0">
                <a:latin typeface="宋体" panose="02010600030101010101" pitchFamily="2" charset="-122"/>
              </a:rPr>
              <a:t>a</a:t>
            </a:r>
            <a:r>
              <a:rPr lang="en-US" altLang="zh-CN" sz="1100" dirty="0">
                <a:latin typeface="宋体" panose="02010600030101010101" pitchFamily="2" charset="-122"/>
              </a:rPr>
              <a:t>t</a:t>
            </a:r>
            <a:r>
              <a:rPr lang="en-US" altLang="zh-CN" dirty="0">
                <a:latin typeface="宋体" panose="02010600030101010101" pitchFamily="2" charset="-122"/>
              </a:rPr>
              <a:t> = </a:t>
            </a:r>
            <a:r>
              <a:rPr lang="en-US" altLang="zh-CN" sz="2000" dirty="0" err="1">
                <a:latin typeface="宋体" panose="02010600030101010101" pitchFamily="2" charset="-122"/>
              </a:rPr>
              <a:t>b</a:t>
            </a:r>
            <a:r>
              <a:rPr lang="en-US" altLang="zh-CN" sz="1200" dirty="0" err="1">
                <a:latin typeface="宋体" panose="02010600030101010101" pitchFamily="2" charset="-122"/>
              </a:rPr>
              <a:t>t</a:t>
            </a:r>
            <a:r>
              <a:rPr lang="en-US" altLang="zh-CN" dirty="0">
                <a:latin typeface="宋体" panose="02010600030101010101" pitchFamily="2" charset="-122"/>
              </a:rPr>
              <a:t> = 1.6m</a:t>
            </a:r>
            <a:r>
              <a:rPr lang="zh-CN" altLang="en-US" dirty="0">
                <a:latin typeface="宋体" panose="02010600030101010101" pitchFamily="2" charset="-122"/>
              </a:rPr>
              <a:t>。</a:t>
            </a:r>
          </a:p>
          <a:p>
            <a:pPr>
              <a:lnSpc>
                <a:spcPct val="150000"/>
              </a:lnSpc>
            </a:pPr>
            <a:r>
              <a:rPr lang="zh-CN" altLang="en-US" dirty="0">
                <a:latin typeface="宋体" panose="02010600030101010101" pitchFamily="2" charset="-122"/>
              </a:rPr>
              <a:t>最大基底净反力计算：</a:t>
            </a:r>
            <a:endParaRPr lang="zh-CN" altLang="en-US" sz="1600" dirty="0"/>
          </a:p>
        </p:txBody>
      </p:sp>
      <p:pic>
        <p:nvPicPr>
          <p:cNvPr id="9" name="图片 8"/>
          <p:cNvPicPr>
            <a:picLocks noChangeAspect="1"/>
          </p:cNvPicPr>
          <p:nvPr/>
        </p:nvPicPr>
        <p:blipFill>
          <a:blip r:embed="rId3"/>
          <a:stretch>
            <a:fillRect/>
          </a:stretch>
        </p:blipFill>
        <p:spPr>
          <a:xfrm>
            <a:off x="3591530" y="3101279"/>
            <a:ext cx="6317240" cy="2937484"/>
          </a:xfrm>
          <a:prstGeom prst="rect">
            <a:avLst/>
          </a:prstGeom>
        </p:spPr>
      </p:pic>
    </p:spTree>
    <p:extLst>
      <p:ext uri="{BB962C8B-B14F-4D97-AF65-F5344CB8AC3E}">
        <p14:creationId xmlns:p14="http://schemas.microsoft.com/office/powerpoint/2010/main" val="158399073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1" name="图片 10"/>
          <p:cNvPicPr>
            <a:picLocks noChangeAspect="1"/>
          </p:cNvPicPr>
          <p:nvPr/>
        </p:nvPicPr>
        <p:blipFill>
          <a:blip r:embed="rId3"/>
          <a:stretch>
            <a:fillRect/>
          </a:stretch>
        </p:blipFill>
        <p:spPr>
          <a:xfrm>
            <a:off x="1536106" y="1324629"/>
            <a:ext cx="7258759" cy="5208945"/>
          </a:xfrm>
          <a:prstGeom prst="rect">
            <a:avLst/>
          </a:prstGeom>
        </p:spPr>
      </p:pic>
    </p:spTree>
    <p:extLst>
      <p:ext uri="{BB962C8B-B14F-4D97-AF65-F5344CB8AC3E}">
        <p14:creationId xmlns:p14="http://schemas.microsoft.com/office/powerpoint/2010/main" val="36395943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（六）基础配筋计算</a:t>
            </a:r>
            <a:endParaRPr lang="zh-CN" altLang="en-US" sz="2000" dirty="0">
              <a:solidFill>
                <a:srgbClr val="0070C0"/>
              </a:solidFill>
            </a:endParaRPr>
          </a:p>
        </p:txBody>
      </p:sp>
      <p:sp>
        <p:nvSpPr>
          <p:cNvPr id="8" name="矩形 7"/>
          <p:cNvSpPr/>
          <p:nvPr/>
        </p:nvSpPr>
        <p:spPr>
          <a:xfrm>
            <a:off x="939339" y="1562610"/>
            <a:ext cx="10742360" cy="460382"/>
          </a:xfrm>
          <a:prstGeom prst="rect">
            <a:avLst/>
          </a:prstGeom>
        </p:spPr>
        <p:txBody>
          <a:bodyPr wrap="square">
            <a:spAutoFit/>
          </a:bodyPr>
          <a:lstStyle/>
          <a:p>
            <a:pPr>
              <a:lnSpc>
                <a:spcPct val="150000"/>
              </a:lnSpc>
            </a:pPr>
            <a:r>
              <a:rPr lang="zh-CN" altLang="en-US" dirty="0">
                <a:latin typeface="宋体" panose="02010600030101010101" pitchFamily="2" charset="-122"/>
              </a:rPr>
              <a:t>按荷载效应的基本组合计算的基底压力为：</a:t>
            </a:r>
            <a:endParaRPr lang="zh-CN" altLang="en-US" sz="1600" dirty="0"/>
          </a:p>
        </p:txBody>
      </p:sp>
      <p:pic>
        <p:nvPicPr>
          <p:cNvPr id="9" name="图片 8"/>
          <p:cNvPicPr>
            <a:picLocks noChangeAspect="1"/>
          </p:cNvPicPr>
          <p:nvPr/>
        </p:nvPicPr>
        <p:blipFill>
          <a:blip r:embed="rId3"/>
          <a:stretch>
            <a:fillRect/>
          </a:stretch>
        </p:blipFill>
        <p:spPr>
          <a:xfrm>
            <a:off x="1856509" y="2092756"/>
            <a:ext cx="7811193" cy="4574611"/>
          </a:xfrm>
          <a:prstGeom prst="rect">
            <a:avLst/>
          </a:prstGeom>
        </p:spPr>
      </p:pic>
    </p:spTree>
    <p:extLst>
      <p:ext uri="{BB962C8B-B14F-4D97-AF65-F5344CB8AC3E}">
        <p14:creationId xmlns:p14="http://schemas.microsoft.com/office/powerpoint/2010/main" val="190989124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（六）基础配筋计算</a:t>
            </a:r>
            <a:endParaRPr lang="zh-CN" altLang="en-US" sz="2000" dirty="0">
              <a:solidFill>
                <a:srgbClr val="0070C0"/>
              </a:solidFill>
            </a:endParaRPr>
          </a:p>
        </p:txBody>
      </p:sp>
      <p:pic>
        <p:nvPicPr>
          <p:cNvPr id="10" name="图片 9"/>
          <p:cNvPicPr>
            <a:picLocks noChangeAspect="1"/>
          </p:cNvPicPr>
          <p:nvPr/>
        </p:nvPicPr>
        <p:blipFill>
          <a:blip r:embed="rId3"/>
          <a:stretch>
            <a:fillRect/>
          </a:stretch>
        </p:blipFill>
        <p:spPr>
          <a:xfrm>
            <a:off x="2351634" y="1603849"/>
            <a:ext cx="5831205" cy="1537318"/>
          </a:xfrm>
          <a:prstGeom prst="rect">
            <a:avLst/>
          </a:prstGeom>
        </p:spPr>
      </p:pic>
      <p:pic>
        <p:nvPicPr>
          <p:cNvPr id="11" name="图片 10"/>
          <p:cNvPicPr>
            <a:picLocks noChangeAspect="1"/>
          </p:cNvPicPr>
          <p:nvPr/>
        </p:nvPicPr>
        <p:blipFill>
          <a:blip r:embed="rId4"/>
          <a:stretch>
            <a:fillRect/>
          </a:stretch>
        </p:blipFill>
        <p:spPr>
          <a:xfrm>
            <a:off x="2351634" y="3102969"/>
            <a:ext cx="5400675" cy="704850"/>
          </a:xfrm>
          <a:prstGeom prst="rect">
            <a:avLst/>
          </a:prstGeom>
        </p:spPr>
      </p:pic>
      <p:sp>
        <p:nvSpPr>
          <p:cNvPr id="12" name="矩形 11"/>
          <p:cNvSpPr/>
          <p:nvPr/>
        </p:nvSpPr>
        <p:spPr>
          <a:xfrm>
            <a:off x="1373874" y="3932335"/>
            <a:ext cx="10079546" cy="338554"/>
          </a:xfrm>
          <a:prstGeom prst="rect">
            <a:avLst/>
          </a:prstGeom>
        </p:spPr>
        <p:txBody>
          <a:bodyPr wrap="square">
            <a:spAutoFit/>
          </a:bodyPr>
          <a:lstStyle/>
          <a:p>
            <a:r>
              <a:rPr lang="zh-CN" altLang="en-US" sz="1600" dirty="0"/>
              <a:t>查钢筋面积表并结合构造选钢筋为双层双向</a:t>
            </a:r>
            <a:r>
              <a:rPr lang="en-US" altLang="zh-CN" sz="1600" dirty="0"/>
              <a:t>12@200</a:t>
            </a:r>
            <a:r>
              <a:rPr lang="zh-CN" altLang="en-US" sz="1600" dirty="0" smtClean="0"/>
              <a:t>，拉筋</a:t>
            </a:r>
            <a:r>
              <a:rPr lang="zh-CN" altLang="en-US" sz="1600" dirty="0"/>
              <a:t>为</a:t>
            </a:r>
            <a:r>
              <a:rPr lang="en-US" altLang="zh-CN" sz="1600" dirty="0"/>
              <a:t>10@200</a:t>
            </a:r>
            <a:r>
              <a:rPr lang="zh-CN" altLang="en-US" sz="1600" dirty="0"/>
              <a:t>。基础配筋图如</a:t>
            </a:r>
            <a:r>
              <a:rPr lang="zh-CN" altLang="en-US" sz="1600" dirty="0" smtClean="0"/>
              <a:t>图。</a:t>
            </a:r>
            <a:endParaRPr lang="zh-CN" altLang="en-US" sz="1600" dirty="0"/>
          </a:p>
        </p:txBody>
      </p:sp>
      <p:pic>
        <p:nvPicPr>
          <p:cNvPr id="13" name="图片 12"/>
          <p:cNvPicPr>
            <a:picLocks noChangeAspect="1"/>
          </p:cNvPicPr>
          <p:nvPr/>
        </p:nvPicPr>
        <p:blipFill>
          <a:blip r:embed="rId5"/>
          <a:stretch>
            <a:fillRect/>
          </a:stretch>
        </p:blipFill>
        <p:spPr>
          <a:xfrm>
            <a:off x="2171007" y="4270889"/>
            <a:ext cx="6454760" cy="2165308"/>
          </a:xfrm>
          <a:prstGeom prst="rect">
            <a:avLst/>
          </a:prstGeom>
        </p:spPr>
      </p:pic>
      <p:sp>
        <p:nvSpPr>
          <p:cNvPr id="14" name="矩形 13"/>
          <p:cNvSpPr/>
          <p:nvPr/>
        </p:nvSpPr>
        <p:spPr>
          <a:xfrm>
            <a:off x="8895879" y="5402201"/>
            <a:ext cx="2031325" cy="369332"/>
          </a:xfrm>
          <a:prstGeom prst="rect">
            <a:avLst/>
          </a:prstGeom>
        </p:spPr>
        <p:txBody>
          <a:bodyPr wrap="none">
            <a:spAutoFit/>
          </a:bodyPr>
          <a:lstStyle/>
          <a:p>
            <a:r>
              <a:rPr lang="zh-CN" altLang="en-US" dirty="0"/>
              <a:t>　</a:t>
            </a:r>
            <a:r>
              <a:rPr lang="zh-CN" altLang="en-US" dirty="0">
                <a:solidFill>
                  <a:srgbClr val="0070C0"/>
                </a:solidFill>
              </a:rPr>
              <a:t>塔吊基础剖面图</a:t>
            </a:r>
          </a:p>
        </p:txBody>
      </p:sp>
    </p:spTree>
    <p:extLst>
      <p:ext uri="{BB962C8B-B14F-4D97-AF65-F5344CB8AC3E}">
        <p14:creationId xmlns:p14="http://schemas.microsoft.com/office/powerpoint/2010/main" val="312276433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5">
            <a:extLst>
              <a:ext uri="{FF2B5EF4-FFF2-40B4-BE49-F238E27FC236}">
                <a16:creationId xmlns:a16="http://schemas.microsoft.com/office/drawing/2014/main" id="{D5CAC623-B353-4101-9355-172F7A084B2B}"/>
              </a:ext>
            </a:extLst>
          </p:cNvPr>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a:extLst>
              <a:ext uri="{FF2B5EF4-FFF2-40B4-BE49-F238E27FC236}">
                <a16:creationId xmlns:a16="http://schemas.microsoft.com/office/drawing/2014/main" id="{290BC831-03AE-43C3-8E91-2FF0DC62D99E}"/>
              </a:ext>
            </a:extLst>
          </p:cNvPr>
          <p:cNvSpPr txBox="1"/>
          <p:nvPr/>
        </p:nvSpPr>
        <p:spPr>
          <a:xfrm>
            <a:off x="1856097" y="2562424"/>
            <a:ext cx="7902052" cy="1107996"/>
          </a:xfrm>
          <a:prstGeom prst="rect">
            <a:avLst/>
          </a:prstGeom>
          <a:noFill/>
        </p:spPr>
        <p:txBody>
          <a:bodyPr wrap="squar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谢       谢</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3787574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b="1" dirty="0"/>
                <a:t>一、塔吊基础类型选择</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257538" y="3254647"/>
            <a:ext cx="1800493" cy="369332"/>
          </a:xfrm>
          <a:prstGeom prst="rect">
            <a:avLst/>
          </a:prstGeom>
        </p:spPr>
        <p:txBody>
          <a:bodyPr wrap="none">
            <a:spAutoFit/>
          </a:bodyPr>
          <a:lstStyle/>
          <a:p>
            <a:r>
              <a:rPr lang="zh-CN" altLang="en-US" dirty="0"/>
              <a:t>塔式起重机基础</a:t>
            </a:r>
          </a:p>
        </p:txBody>
      </p:sp>
      <p:sp>
        <p:nvSpPr>
          <p:cNvPr id="8" name="左大括号 7"/>
          <p:cNvSpPr/>
          <p:nvPr/>
        </p:nvSpPr>
        <p:spPr>
          <a:xfrm>
            <a:off x="1903615" y="1895302"/>
            <a:ext cx="473825" cy="30673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2377440" y="1743671"/>
            <a:ext cx="2262158" cy="369332"/>
          </a:xfrm>
          <a:prstGeom prst="rect">
            <a:avLst/>
          </a:prstGeom>
        </p:spPr>
        <p:txBody>
          <a:bodyPr wrap="none">
            <a:spAutoFit/>
          </a:bodyPr>
          <a:lstStyle/>
          <a:p>
            <a:r>
              <a:rPr lang="zh-CN" altLang="en-US" dirty="0"/>
              <a:t>钢筋混凝土基础预制</a:t>
            </a:r>
          </a:p>
        </p:txBody>
      </p:sp>
      <p:sp>
        <p:nvSpPr>
          <p:cNvPr id="10" name="矩形 9"/>
          <p:cNvSpPr/>
          <p:nvPr/>
        </p:nvSpPr>
        <p:spPr>
          <a:xfrm>
            <a:off x="2377440" y="4778032"/>
            <a:ext cx="646331" cy="369332"/>
          </a:xfrm>
          <a:prstGeom prst="rect">
            <a:avLst/>
          </a:prstGeom>
        </p:spPr>
        <p:txBody>
          <a:bodyPr wrap="none">
            <a:spAutoFit/>
          </a:bodyPr>
          <a:lstStyle/>
          <a:p>
            <a:r>
              <a:rPr lang="zh-CN" altLang="en-US" dirty="0"/>
              <a:t>现浇</a:t>
            </a:r>
          </a:p>
        </p:txBody>
      </p:sp>
      <p:sp>
        <p:nvSpPr>
          <p:cNvPr id="13" name="矩形 12"/>
          <p:cNvSpPr/>
          <p:nvPr/>
        </p:nvSpPr>
        <p:spPr>
          <a:xfrm>
            <a:off x="3325091" y="4096389"/>
            <a:ext cx="1465811" cy="369332"/>
          </a:xfrm>
          <a:prstGeom prst="rect">
            <a:avLst/>
          </a:prstGeom>
        </p:spPr>
        <p:txBody>
          <a:bodyPr wrap="square">
            <a:spAutoFit/>
          </a:bodyPr>
          <a:lstStyle/>
          <a:p>
            <a:r>
              <a:rPr lang="zh-CN" altLang="en-US" dirty="0"/>
              <a:t>整体</a:t>
            </a:r>
            <a:r>
              <a:rPr lang="zh-CN" altLang="en-US" dirty="0" smtClean="0"/>
              <a:t>分离式</a:t>
            </a:r>
            <a:endParaRPr lang="zh-CN" altLang="en-US" dirty="0"/>
          </a:p>
        </p:txBody>
      </p:sp>
      <p:sp>
        <p:nvSpPr>
          <p:cNvPr id="14" name="左大括号 13"/>
          <p:cNvSpPr/>
          <p:nvPr/>
        </p:nvSpPr>
        <p:spPr>
          <a:xfrm>
            <a:off x="3023771" y="4281055"/>
            <a:ext cx="301320" cy="136328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3252499" y="5377034"/>
            <a:ext cx="2262158" cy="369332"/>
          </a:xfrm>
          <a:prstGeom prst="rect">
            <a:avLst/>
          </a:prstGeom>
        </p:spPr>
        <p:txBody>
          <a:bodyPr wrap="none">
            <a:spAutoFit/>
          </a:bodyPr>
          <a:lstStyle/>
          <a:p>
            <a:r>
              <a:rPr lang="zh-CN" altLang="en-US" dirty="0"/>
              <a:t>桩承台式钢筋混凝土</a:t>
            </a:r>
          </a:p>
        </p:txBody>
      </p:sp>
      <p:sp>
        <p:nvSpPr>
          <p:cNvPr id="17" name="矩形 16"/>
          <p:cNvSpPr/>
          <p:nvPr/>
        </p:nvSpPr>
        <p:spPr>
          <a:xfrm>
            <a:off x="4934759" y="3544382"/>
            <a:ext cx="877163" cy="369332"/>
          </a:xfrm>
          <a:prstGeom prst="rect">
            <a:avLst/>
          </a:prstGeom>
        </p:spPr>
        <p:txBody>
          <a:bodyPr wrap="none">
            <a:spAutoFit/>
          </a:bodyPr>
          <a:lstStyle/>
          <a:p>
            <a:r>
              <a:rPr lang="zh-CN" altLang="en-US" dirty="0"/>
              <a:t>方块式</a:t>
            </a:r>
          </a:p>
        </p:txBody>
      </p:sp>
      <p:sp>
        <p:nvSpPr>
          <p:cNvPr id="20" name="左大括号 19"/>
          <p:cNvSpPr/>
          <p:nvPr/>
        </p:nvSpPr>
        <p:spPr>
          <a:xfrm>
            <a:off x="4513811" y="3647008"/>
            <a:ext cx="357447" cy="124087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4934759" y="4669873"/>
            <a:ext cx="824265" cy="369332"/>
          </a:xfrm>
          <a:prstGeom prst="rect">
            <a:avLst/>
          </a:prstGeom>
        </p:spPr>
        <p:txBody>
          <a:bodyPr wrap="none">
            <a:spAutoFit/>
          </a:bodyPr>
          <a:lstStyle/>
          <a:p>
            <a:r>
              <a:rPr lang="en-US" altLang="zh-CN" dirty="0"/>
              <a:t>X </a:t>
            </a:r>
            <a:r>
              <a:rPr lang="zh-CN" altLang="en-US" dirty="0"/>
              <a:t>形式</a:t>
            </a:r>
          </a:p>
        </p:txBody>
      </p:sp>
      <p:pic>
        <p:nvPicPr>
          <p:cNvPr id="22" name="图片 21"/>
          <p:cNvPicPr>
            <a:picLocks noChangeAspect="1"/>
          </p:cNvPicPr>
          <p:nvPr/>
        </p:nvPicPr>
        <p:blipFill>
          <a:blip r:embed="rId3"/>
          <a:stretch>
            <a:fillRect/>
          </a:stretch>
        </p:blipFill>
        <p:spPr>
          <a:xfrm>
            <a:off x="6096000" y="1795639"/>
            <a:ext cx="5883921" cy="3287348"/>
          </a:xfrm>
          <a:prstGeom prst="rect">
            <a:avLst/>
          </a:prstGeom>
        </p:spPr>
      </p:pic>
      <p:sp>
        <p:nvSpPr>
          <p:cNvPr id="23" name="矩形 22"/>
          <p:cNvSpPr/>
          <p:nvPr/>
        </p:nvSpPr>
        <p:spPr>
          <a:xfrm>
            <a:off x="8132070" y="5551228"/>
            <a:ext cx="2262158" cy="369332"/>
          </a:xfrm>
          <a:prstGeom prst="rect">
            <a:avLst/>
          </a:prstGeom>
        </p:spPr>
        <p:txBody>
          <a:bodyPr wrap="none">
            <a:spAutoFit/>
          </a:bodyPr>
          <a:lstStyle/>
          <a:p>
            <a:r>
              <a:rPr lang="zh-CN" altLang="en-US" dirty="0">
                <a:solidFill>
                  <a:srgbClr val="0070C0"/>
                </a:solidFill>
              </a:rPr>
              <a:t>整体式塔吊基础形式</a:t>
            </a:r>
          </a:p>
        </p:txBody>
      </p:sp>
    </p:spTree>
    <p:extLst>
      <p:ext uri="{BB962C8B-B14F-4D97-AF65-F5344CB8AC3E}">
        <p14:creationId xmlns:p14="http://schemas.microsoft.com/office/powerpoint/2010/main" val="15643482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b="1" dirty="0"/>
                <a:t>一、塔吊基础类型选择</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10301" y="3252647"/>
            <a:ext cx="1569660" cy="369332"/>
          </a:xfrm>
          <a:prstGeom prst="rect">
            <a:avLst/>
          </a:prstGeom>
        </p:spPr>
        <p:txBody>
          <a:bodyPr wrap="none">
            <a:spAutoFit/>
          </a:bodyPr>
          <a:lstStyle/>
          <a:p>
            <a:r>
              <a:rPr lang="zh-CN" altLang="en-US" dirty="0"/>
              <a:t>塔吊设计参数</a:t>
            </a:r>
          </a:p>
        </p:txBody>
      </p:sp>
      <p:sp>
        <p:nvSpPr>
          <p:cNvPr id="8" name="左大括号 7"/>
          <p:cNvSpPr/>
          <p:nvPr/>
        </p:nvSpPr>
        <p:spPr>
          <a:xfrm>
            <a:off x="2044394" y="2419271"/>
            <a:ext cx="586248" cy="203608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2630642" y="2259716"/>
            <a:ext cx="1569660" cy="369332"/>
          </a:xfrm>
          <a:prstGeom prst="rect">
            <a:avLst/>
          </a:prstGeom>
        </p:spPr>
        <p:txBody>
          <a:bodyPr wrap="none">
            <a:spAutoFit/>
          </a:bodyPr>
          <a:lstStyle/>
          <a:p>
            <a:r>
              <a:rPr lang="zh-CN" altLang="en-US" dirty="0"/>
              <a:t>塔吊基本参数</a:t>
            </a:r>
          </a:p>
        </p:txBody>
      </p:sp>
      <p:sp>
        <p:nvSpPr>
          <p:cNvPr id="10" name="矩形 9"/>
          <p:cNvSpPr/>
          <p:nvPr/>
        </p:nvSpPr>
        <p:spPr>
          <a:xfrm>
            <a:off x="2590096" y="4306698"/>
            <a:ext cx="1569660" cy="369332"/>
          </a:xfrm>
          <a:prstGeom prst="rect">
            <a:avLst/>
          </a:prstGeom>
        </p:spPr>
        <p:txBody>
          <a:bodyPr wrap="none">
            <a:spAutoFit/>
          </a:bodyPr>
          <a:lstStyle/>
          <a:p>
            <a:r>
              <a:rPr lang="zh-CN" altLang="en-US" dirty="0"/>
              <a:t>基础设计参数</a:t>
            </a:r>
          </a:p>
        </p:txBody>
      </p:sp>
      <p:sp>
        <p:nvSpPr>
          <p:cNvPr id="14" name="左大括号 13"/>
          <p:cNvSpPr/>
          <p:nvPr/>
        </p:nvSpPr>
        <p:spPr>
          <a:xfrm>
            <a:off x="4150878" y="3798966"/>
            <a:ext cx="405773" cy="139379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左大括号 10"/>
          <p:cNvSpPr/>
          <p:nvPr/>
        </p:nvSpPr>
        <p:spPr>
          <a:xfrm>
            <a:off x="4150879" y="1499968"/>
            <a:ext cx="405773" cy="188786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4556652" y="1382652"/>
            <a:ext cx="1107996" cy="369332"/>
          </a:xfrm>
          <a:prstGeom prst="rect">
            <a:avLst/>
          </a:prstGeom>
        </p:spPr>
        <p:txBody>
          <a:bodyPr wrap="none">
            <a:spAutoFit/>
          </a:bodyPr>
          <a:lstStyle/>
          <a:p>
            <a:r>
              <a:rPr lang="zh-CN" altLang="en-US" dirty="0"/>
              <a:t>塔吊型号</a:t>
            </a:r>
          </a:p>
        </p:txBody>
      </p:sp>
      <p:sp>
        <p:nvSpPr>
          <p:cNvPr id="16" name="矩形 15"/>
          <p:cNvSpPr/>
          <p:nvPr/>
        </p:nvSpPr>
        <p:spPr>
          <a:xfrm>
            <a:off x="4556652" y="1790845"/>
            <a:ext cx="1107996" cy="369332"/>
          </a:xfrm>
          <a:prstGeom prst="rect">
            <a:avLst/>
          </a:prstGeom>
        </p:spPr>
        <p:txBody>
          <a:bodyPr wrap="none">
            <a:spAutoFit/>
          </a:bodyPr>
          <a:lstStyle/>
          <a:p>
            <a:r>
              <a:rPr lang="zh-CN" altLang="en-US" dirty="0" smtClean="0"/>
              <a:t>塔吊</a:t>
            </a:r>
            <a:r>
              <a:rPr lang="zh-CN" altLang="en-US" dirty="0"/>
              <a:t>自重</a:t>
            </a:r>
          </a:p>
        </p:txBody>
      </p:sp>
      <p:sp>
        <p:nvSpPr>
          <p:cNvPr id="24" name="矩形 23"/>
          <p:cNvSpPr/>
          <p:nvPr/>
        </p:nvSpPr>
        <p:spPr>
          <a:xfrm>
            <a:off x="4556652" y="2127784"/>
            <a:ext cx="1569660" cy="369332"/>
          </a:xfrm>
          <a:prstGeom prst="rect">
            <a:avLst/>
          </a:prstGeom>
        </p:spPr>
        <p:txBody>
          <a:bodyPr wrap="none">
            <a:spAutoFit/>
          </a:bodyPr>
          <a:lstStyle/>
          <a:p>
            <a:r>
              <a:rPr lang="zh-CN" altLang="en-US" dirty="0"/>
              <a:t>最大起重荷载</a:t>
            </a:r>
          </a:p>
        </p:txBody>
      </p:sp>
      <p:sp>
        <p:nvSpPr>
          <p:cNvPr id="25" name="矩形 24"/>
          <p:cNvSpPr/>
          <p:nvPr/>
        </p:nvSpPr>
        <p:spPr>
          <a:xfrm>
            <a:off x="4556652" y="2480138"/>
            <a:ext cx="1569660" cy="369332"/>
          </a:xfrm>
          <a:prstGeom prst="rect">
            <a:avLst/>
          </a:prstGeom>
        </p:spPr>
        <p:txBody>
          <a:bodyPr wrap="none">
            <a:spAutoFit/>
          </a:bodyPr>
          <a:lstStyle/>
          <a:p>
            <a:r>
              <a:rPr lang="zh-CN" altLang="en-US" dirty="0"/>
              <a:t>塔吊倾覆力矩</a:t>
            </a:r>
          </a:p>
        </p:txBody>
      </p:sp>
      <p:sp>
        <p:nvSpPr>
          <p:cNvPr id="26" name="矩形 25"/>
          <p:cNvSpPr/>
          <p:nvPr/>
        </p:nvSpPr>
        <p:spPr>
          <a:xfrm>
            <a:off x="4556652" y="2825212"/>
            <a:ext cx="1569660" cy="369332"/>
          </a:xfrm>
          <a:prstGeom prst="rect">
            <a:avLst/>
          </a:prstGeom>
        </p:spPr>
        <p:txBody>
          <a:bodyPr wrap="none">
            <a:spAutoFit/>
          </a:bodyPr>
          <a:lstStyle/>
          <a:p>
            <a:r>
              <a:rPr lang="zh-CN" altLang="en-US" dirty="0"/>
              <a:t>塔吊起重高度</a:t>
            </a:r>
          </a:p>
        </p:txBody>
      </p:sp>
      <p:sp>
        <p:nvSpPr>
          <p:cNvPr id="27" name="矩形 26"/>
          <p:cNvSpPr/>
          <p:nvPr/>
        </p:nvSpPr>
        <p:spPr>
          <a:xfrm>
            <a:off x="4556652" y="3205706"/>
            <a:ext cx="1107996" cy="369332"/>
          </a:xfrm>
          <a:prstGeom prst="rect">
            <a:avLst/>
          </a:prstGeom>
        </p:spPr>
        <p:txBody>
          <a:bodyPr wrap="none">
            <a:spAutoFit/>
          </a:bodyPr>
          <a:lstStyle/>
          <a:p>
            <a:r>
              <a:rPr lang="zh-CN" altLang="en-US" dirty="0"/>
              <a:t>塔身宽度</a:t>
            </a:r>
          </a:p>
        </p:txBody>
      </p:sp>
      <p:sp>
        <p:nvSpPr>
          <p:cNvPr id="28" name="矩形 27"/>
          <p:cNvSpPr/>
          <p:nvPr/>
        </p:nvSpPr>
        <p:spPr>
          <a:xfrm>
            <a:off x="4516264" y="3690428"/>
            <a:ext cx="2296768" cy="369332"/>
          </a:xfrm>
          <a:prstGeom prst="rect">
            <a:avLst/>
          </a:prstGeom>
        </p:spPr>
        <p:txBody>
          <a:bodyPr wrap="square">
            <a:spAutoFit/>
          </a:bodyPr>
          <a:lstStyle/>
          <a:p>
            <a:r>
              <a:rPr lang="zh-CN" altLang="en-US" dirty="0"/>
              <a:t>基础混凝土</a:t>
            </a:r>
            <a:r>
              <a:rPr lang="zh-CN" altLang="en-US" dirty="0" smtClean="0"/>
              <a:t>强度等级</a:t>
            </a:r>
            <a:endParaRPr lang="zh-CN" altLang="en-US" dirty="0"/>
          </a:p>
        </p:txBody>
      </p:sp>
      <p:sp>
        <p:nvSpPr>
          <p:cNvPr id="29" name="矩形 28"/>
          <p:cNvSpPr/>
          <p:nvPr/>
        </p:nvSpPr>
        <p:spPr>
          <a:xfrm>
            <a:off x="4503116" y="4045904"/>
            <a:ext cx="1569660" cy="369332"/>
          </a:xfrm>
          <a:prstGeom prst="rect">
            <a:avLst/>
          </a:prstGeom>
        </p:spPr>
        <p:txBody>
          <a:bodyPr wrap="none">
            <a:spAutoFit/>
          </a:bodyPr>
          <a:lstStyle/>
          <a:p>
            <a:r>
              <a:rPr lang="zh-CN" altLang="en-US" dirty="0"/>
              <a:t>基础承台埋深</a:t>
            </a:r>
          </a:p>
        </p:txBody>
      </p:sp>
      <p:sp>
        <p:nvSpPr>
          <p:cNvPr id="30" name="矩形 29"/>
          <p:cNvSpPr/>
          <p:nvPr/>
        </p:nvSpPr>
        <p:spPr>
          <a:xfrm>
            <a:off x="4503116" y="4364462"/>
            <a:ext cx="1800493" cy="369332"/>
          </a:xfrm>
          <a:prstGeom prst="rect">
            <a:avLst/>
          </a:prstGeom>
        </p:spPr>
        <p:txBody>
          <a:bodyPr wrap="none">
            <a:spAutoFit/>
          </a:bodyPr>
          <a:lstStyle/>
          <a:p>
            <a:r>
              <a:rPr lang="zh-CN" altLang="en-US" dirty="0"/>
              <a:t>基础宽度、厚度</a:t>
            </a:r>
          </a:p>
        </p:txBody>
      </p:sp>
      <p:sp>
        <p:nvSpPr>
          <p:cNvPr id="31" name="矩形 30"/>
          <p:cNvSpPr/>
          <p:nvPr/>
        </p:nvSpPr>
        <p:spPr>
          <a:xfrm>
            <a:off x="4503116" y="4626363"/>
            <a:ext cx="1474124" cy="369332"/>
          </a:xfrm>
          <a:prstGeom prst="rect">
            <a:avLst/>
          </a:prstGeom>
        </p:spPr>
        <p:txBody>
          <a:bodyPr wrap="square">
            <a:spAutoFit/>
          </a:bodyPr>
          <a:lstStyle/>
          <a:p>
            <a:r>
              <a:rPr lang="zh-CN" altLang="en-US" dirty="0" smtClean="0"/>
              <a:t>地基承载力</a:t>
            </a:r>
            <a:endParaRPr lang="zh-CN" altLang="en-US" dirty="0"/>
          </a:p>
        </p:txBody>
      </p:sp>
      <p:sp>
        <p:nvSpPr>
          <p:cNvPr id="32" name="矩形 31"/>
          <p:cNvSpPr/>
          <p:nvPr/>
        </p:nvSpPr>
        <p:spPr>
          <a:xfrm>
            <a:off x="4503116" y="4975702"/>
            <a:ext cx="1338828" cy="369332"/>
          </a:xfrm>
          <a:prstGeom prst="rect">
            <a:avLst/>
          </a:prstGeom>
        </p:spPr>
        <p:txBody>
          <a:bodyPr wrap="none">
            <a:spAutoFit/>
          </a:bodyPr>
          <a:lstStyle/>
          <a:p>
            <a:r>
              <a:rPr lang="zh-CN" altLang="en-US" dirty="0"/>
              <a:t>钢筋的类型</a:t>
            </a:r>
          </a:p>
        </p:txBody>
      </p:sp>
      <p:sp>
        <p:nvSpPr>
          <p:cNvPr id="33" name="矩形 32"/>
          <p:cNvSpPr/>
          <p:nvPr/>
        </p:nvSpPr>
        <p:spPr>
          <a:xfrm>
            <a:off x="7221629" y="1239906"/>
            <a:ext cx="877163" cy="369332"/>
          </a:xfrm>
          <a:prstGeom prst="rect">
            <a:avLst/>
          </a:prstGeom>
        </p:spPr>
        <p:txBody>
          <a:bodyPr wrap="none">
            <a:spAutoFit/>
          </a:bodyPr>
          <a:lstStyle/>
          <a:p>
            <a:r>
              <a:rPr lang="zh-CN" altLang="en-US" dirty="0"/>
              <a:t>平衡重</a:t>
            </a:r>
          </a:p>
        </p:txBody>
      </p:sp>
      <p:cxnSp>
        <p:nvCxnSpPr>
          <p:cNvPr id="35" name="直接连接符 34"/>
          <p:cNvCxnSpPr>
            <a:stCxn id="16" idx="3"/>
          </p:cNvCxnSpPr>
          <p:nvPr/>
        </p:nvCxnSpPr>
        <p:spPr>
          <a:xfrm>
            <a:off x="5664648" y="1975511"/>
            <a:ext cx="1326148"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左大括号 35"/>
          <p:cNvSpPr/>
          <p:nvPr/>
        </p:nvSpPr>
        <p:spPr>
          <a:xfrm>
            <a:off x="6990796" y="1382652"/>
            <a:ext cx="257902" cy="118598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7319963" y="1758452"/>
            <a:ext cx="646331" cy="369332"/>
          </a:xfrm>
          <a:prstGeom prst="rect">
            <a:avLst/>
          </a:prstGeom>
        </p:spPr>
        <p:txBody>
          <a:bodyPr wrap="none">
            <a:spAutoFit/>
          </a:bodyPr>
          <a:lstStyle/>
          <a:p>
            <a:r>
              <a:rPr lang="zh-CN" altLang="en-US" dirty="0"/>
              <a:t>压重</a:t>
            </a:r>
          </a:p>
        </p:txBody>
      </p:sp>
      <p:sp>
        <p:nvSpPr>
          <p:cNvPr id="38" name="矩形 37"/>
          <p:cNvSpPr/>
          <p:nvPr/>
        </p:nvSpPr>
        <p:spPr>
          <a:xfrm>
            <a:off x="7319963" y="2337914"/>
            <a:ext cx="877163" cy="369332"/>
          </a:xfrm>
          <a:prstGeom prst="rect">
            <a:avLst/>
          </a:prstGeom>
        </p:spPr>
        <p:txBody>
          <a:bodyPr wrap="none">
            <a:spAutoFit/>
          </a:bodyPr>
          <a:lstStyle/>
          <a:p>
            <a:r>
              <a:rPr lang="zh-CN" altLang="en-US" dirty="0"/>
              <a:t>整机重</a:t>
            </a:r>
          </a:p>
        </p:txBody>
      </p:sp>
      <p:cxnSp>
        <p:nvCxnSpPr>
          <p:cNvPr id="40" name="肘形连接符 39"/>
          <p:cNvCxnSpPr/>
          <p:nvPr/>
        </p:nvCxnSpPr>
        <p:spPr>
          <a:xfrm>
            <a:off x="6070421" y="2294070"/>
            <a:ext cx="2793244" cy="940197"/>
          </a:xfrm>
          <a:prstGeom prst="bentConnector3">
            <a:avLst>
              <a:gd name="adj1" fmla="val 21133"/>
            </a:avLst>
          </a:prstGeom>
        </p:spPr>
        <p:style>
          <a:lnRef idx="1">
            <a:schemeClr val="accent1"/>
          </a:lnRef>
          <a:fillRef idx="0">
            <a:schemeClr val="accent1"/>
          </a:fillRef>
          <a:effectRef idx="0">
            <a:schemeClr val="accent1"/>
          </a:effectRef>
          <a:fontRef idx="minor">
            <a:schemeClr val="tx1"/>
          </a:fontRef>
        </p:style>
      </p:cxnSp>
      <p:sp>
        <p:nvSpPr>
          <p:cNvPr id="42" name="左大括号 41"/>
          <p:cNvSpPr/>
          <p:nvPr/>
        </p:nvSpPr>
        <p:spPr>
          <a:xfrm>
            <a:off x="8828116" y="2174671"/>
            <a:ext cx="324197" cy="210887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矩形 42"/>
          <p:cNvSpPr/>
          <p:nvPr/>
        </p:nvSpPr>
        <p:spPr>
          <a:xfrm>
            <a:off x="9171489" y="1979361"/>
            <a:ext cx="646331" cy="369332"/>
          </a:xfrm>
          <a:prstGeom prst="rect">
            <a:avLst/>
          </a:prstGeom>
        </p:spPr>
        <p:txBody>
          <a:bodyPr wrap="none">
            <a:spAutoFit/>
          </a:bodyPr>
          <a:lstStyle/>
          <a:p>
            <a:r>
              <a:rPr lang="zh-CN" altLang="en-US" dirty="0"/>
              <a:t>物品</a:t>
            </a:r>
          </a:p>
        </p:txBody>
      </p:sp>
      <p:sp>
        <p:nvSpPr>
          <p:cNvPr id="44" name="矩形 43"/>
          <p:cNvSpPr/>
          <p:nvPr/>
        </p:nvSpPr>
        <p:spPr>
          <a:xfrm>
            <a:off x="9152313" y="4098883"/>
            <a:ext cx="1173777" cy="369332"/>
          </a:xfrm>
          <a:prstGeom prst="rect">
            <a:avLst/>
          </a:prstGeom>
        </p:spPr>
        <p:txBody>
          <a:bodyPr wrap="square">
            <a:spAutoFit/>
          </a:bodyPr>
          <a:lstStyle/>
          <a:p>
            <a:r>
              <a:rPr lang="zh-CN" altLang="en-US" dirty="0" smtClean="0"/>
              <a:t>取物</a:t>
            </a:r>
            <a:r>
              <a:rPr lang="zh-CN" altLang="en-US" dirty="0"/>
              <a:t>装置</a:t>
            </a:r>
          </a:p>
        </p:txBody>
      </p:sp>
    </p:spTree>
    <p:extLst>
      <p:ext uri="{BB962C8B-B14F-4D97-AF65-F5344CB8AC3E}">
        <p14:creationId xmlns:p14="http://schemas.microsoft.com/office/powerpoint/2010/main" val="59794278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262979" cy="646331"/>
            </a:xfrm>
            <a:prstGeom prst="rect">
              <a:avLst/>
            </a:prstGeom>
          </p:spPr>
          <p:txBody>
            <a:bodyPr wrap="none">
              <a:spAutoFit/>
            </a:bodyPr>
            <a:lstStyle/>
            <a:p>
              <a:pPr>
                <a:spcAft>
                  <a:spcPts val="0"/>
                </a:spcAft>
                <a:tabLst>
                  <a:tab pos="2222500" algn="l"/>
                  <a:tab pos="3667125" algn="l"/>
                </a:tabLst>
              </a:pPr>
              <a:r>
                <a:rPr lang="zh-CN" altLang="en-US" sz="3600" dirty="0"/>
                <a:t>三、地基承载力安全计算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649036" y="1312460"/>
            <a:ext cx="3877985" cy="369332"/>
          </a:xfrm>
          <a:prstGeom prst="rect">
            <a:avLst/>
          </a:prstGeom>
        </p:spPr>
        <p:txBody>
          <a:bodyPr wrap="none">
            <a:spAutoFit/>
          </a:bodyPr>
          <a:lstStyle/>
          <a:p>
            <a:r>
              <a:rPr lang="zh-CN" altLang="en-US" dirty="0">
                <a:solidFill>
                  <a:srgbClr val="0070C0"/>
                </a:solidFill>
              </a:rPr>
              <a:t>（一）地基承载力安全计算基本要求</a:t>
            </a:r>
          </a:p>
        </p:txBody>
      </p:sp>
      <p:sp>
        <p:nvSpPr>
          <p:cNvPr id="25" name="矩形 24"/>
          <p:cNvSpPr/>
          <p:nvPr/>
        </p:nvSpPr>
        <p:spPr>
          <a:xfrm>
            <a:off x="1069571" y="1759059"/>
            <a:ext cx="10834254" cy="369332"/>
          </a:xfrm>
          <a:prstGeom prst="rect">
            <a:avLst/>
          </a:prstGeom>
        </p:spPr>
        <p:txBody>
          <a:bodyPr wrap="square">
            <a:spAutoFit/>
          </a:bodyPr>
          <a:lstStyle/>
          <a:p>
            <a:r>
              <a:rPr lang="en-US" altLang="zh-CN" dirty="0"/>
              <a:t>《</a:t>
            </a:r>
            <a:r>
              <a:rPr lang="zh-CN" altLang="en-US" dirty="0"/>
              <a:t>建筑地基基础设计规范</a:t>
            </a:r>
            <a:r>
              <a:rPr lang="en-US" altLang="zh-CN" dirty="0"/>
              <a:t>》</a:t>
            </a:r>
            <a:r>
              <a:rPr lang="zh-CN" altLang="en-US" dirty="0"/>
              <a:t>规定，所有建筑物的地基计算</a:t>
            </a:r>
            <a:r>
              <a:rPr lang="zh-CN" altLang="en-US" dirty="0" smtClean="0"/>
              <a:t>均应</a:t>
            </a:r>
            <a:r>
              <a:rPr lang="zh-CN" altLang="en-US" dirty="0"/>
              <a:t>满足承载力计算的有关规定：</a:t>
            </a:r>
          </a:p>
        </p:txBody>
      </p:sp>
      <p:sp>
        <p:nvSpPr>
          <p:cNvPr id="26" name="矩形 25"/>
          <p:cNvSpPr/>
          <p:nvPr/>
        </p:nvSpPr>
        <p:spPr>
          <a:xfrm>
            <a:off x="1157785" y="2205658"/>
            <a:ext cx="1800493" cy="369332"/>
          </a:xfrm>
          <a:prstGeom prst="rect">
            <a:avLst/>
          </a:prstGeom>
        </p:spPr>
        <p:txBody>
          <a:bodyPr wrap="none">
            <a:spAutoFit/>
          </a:bodyPr>
          <a:lstStyle/>
          <a:p>
            <a:r>
              <a:rPr lang="zh-CN" altLang="en-US" dirty="0"/>
              <a:t>轴心受压基础：</a:t>
            </a:r>
          </a:p>
        </p:txBody>
      </p:sp>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0158" y="2390324"/>
            <a:ext cx="1562318" cy="562053"/>
          </a:xfrm>
          <a:prstGeom prst="rect">
            <a:avLst/>
          </a:prstGeom>
        </p:spPr>
      </p:pic>
      <p:sp>
        <p:nvSpPr>
          <p:cNvPr id="29" name="矩形 28"/>
          <p:cNvSpPr/>
          <p:nvPr/>
        </p:nvSpPr>
        <p:spPr>
          <a:xfrm>
            <a:off x="1157785" y="3446233"/>
            <a:ext cx="1800493" cy="369332"/>
          </a:xfrm>
          <a:prstGeom prst="rect">
            <a:avLst/>
          </a:prstGeom>
        </p:spPr>
        <p:txBody>
          <a:bodyPr wrap="none">
            <a:spAutoFit/>
          </a:bodyPr>
          <a:lstStyle/>
          <a:p>
            <a:r>
              <a:rPr lang="zh-CN" altLang="en-US" dirty="0"/>
              <a:t>偏心受压基础：</a:t>
            </a: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3000" y="3126533"/>
            <a:ext cx="3238952" cy="2143424"/>
          </a:xfrm>
          <a:prstGeom prst="rect">
            <a:avLst/>
          </a:prstGeom>
        </p:spPr>
      </p:pic>
    </p:spTree>
    <p:extLst>
      <p:ext uri="{BB962C8B-B14F-4D97-AF65-F5344CB8AC3E}">
        <p14:creationId xmlns:p14="http://schemas.microsoft.com/office/powerpoint/2010/main" val="15643482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262979" cy="646331"/>
            </a:xfrm>
            <a:prstGeom prst="rect">
              <a:avLst/>
            </a:prstGeom>
          </p:spPr>
          <p:txBody>
            <a:bodyPr wrap="none">
              <a:spAutoFit/>
            </a:bodyPr>
            <a:lstStyle/>
            <a:p>
              <a:pPr>
                <a:spcAft>
                  <a:spcPts val="0"/>
                </a:spcAft>
                <a:tabLst>
                  <a:tab pos="2222500" algn="l"/>
                  <a:tab pos="3667125" algn="l"/>
                </a:tabLst>
              </a:pPr>
              <a:r>
                <a:rPr lang="zh-CN" altLang="en-US" sz="3600" dirty="0"/>
                <a:t>三、地基承载力安全计算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649036" y="1312460"/>
            <a:ext cx="2262158" cy="369332"/>
          </a:xfrm>
          <a:prstGeom prst="rect">
            <a:avLst/>
          </a:prstGeom>
        </p:spPr>
        <p:txBody>
          <a:bodyPr wrap="none">
            <a:spAutoFit/>
          </a:bodyPr>
          <a:lstStyle/>
          <a:p>
            <a:r>
              <a:rPr lang="zh-CN" altLang="en-US" dirty="0">
                <a:solidFill>
                  <a:srgbClr val="0070C0"/>
                </a:solidFill>
              </a:rPr>
              <a:t>（二）基底压力计算</a:t>
            </a:r>
          </a:p>
        </p:txBody>
      </p:sp>
      <p:sp>
        <p:nvSpPr>
          <p:cNvPr id="7" name="矩形 6"/>
          <p:cNvSpPr/>
          <p:nvPr/>
        </p:nvSpPr>
        <p:spPr>
          <a:xfrm>
            <a:off x="1373873" y="1584273"/>
            <a:ext cx="10385947" cy="875881"/>
          </a:xfrm>
          <a:prstGeom prst="rect">
            <a:avLst/>
          </a:prstGeom>
        </p:spPr>
        <p:txBody>
          <a:bodyPr wrap="square">
            <a:spAutoFit/>
          </a:bodyPr>
          <a:lstStyle/>
          <a:p>
            <a:pPr>
              <a:lnSpc>
                <a:spcPct val="150000"/>
              </a:lnSpc>
            </a:pPr>
            <a:r>
              <a:rPr lang="zh-CN" altLang="en-US" dirty="0" smtClean="0"/>
              <a:t>        建筑物</a:t>
            </a:r>
            <a:r>
              <a:rPr lang="zh-CN" altLang="en-US" dirty="0"/>
              <a:t>荷载是通过基础传给地基的，基底压力就是基础底面与地基接触面积上</a:t>
            </a:r>
            <a:r>
              <a:rPr lang="zh-CN" altLang="en-US" dirty="0" smtClean="0"/>
              <a:t>的压应力</a:t>
            </a:r>
            <a:r>
              <a:rPr lang="zh-CN" altLang="en-US" dirty="0"/>
              <a:t>，也叫接触压力。基底压力和地基反力是一对作用力和反作用力。</a:t>
            </a:r>
          </a:p>
        </p:txBody>
      </p:sp>
      <p:sp>
        <p:nvSpPr>
          <p:cNvPr id="8" name="矩形 7"/>
          <p:cNvSpPr/>
          <p:nvPr/>
        </p:nvSpPr>
        <p:spPr>
          <a:xfrm>
            <a:off x="1093068" y="2482657"/>
            <a:ext cx="1818126" cy="369332"/>
          </a:xfrm>
          <a:prstGeom prst="rect">
            <a:avLst/>
          </a:prstGeom>
        </p:spPr>
        <p:txBody>
          <a:bodyPr wrap="none">
            <a:spAutoFit/>
          </a:bodyPr>
          <a:lstStyle/>
          <a:p>
            <a:r>
              <a:rPr lang="en-US" altLang="zh-CN" dirty="0"/>
              <a:t>1. </a:t>
            </a:r>
            <a:r>
              <a:rPr lang="zh-CN" altLang="en-US" dirty="0"/>
              <a:t>轴心受压基础</a:t>
            </a:r>
          </a:p>
        </p:txBody>
      </p:sp>
      <p:sp>
        <p:nvSpPr>
          <p:cNvPr id="9" name="矩形 8"/>
          <p:cNvSpPr/>
          <p:nvPr/>
        </p:nvSpPr>
        <p:spPr>
          <a:xfrm>
            <a:off x="1703481" y="2867054"/>
            <a:ext cx="4570482" cy="369332"/>
          </a:xfrm>
          <a:prstGeom prst="rect">
            <a:avLst/>
          </a:prstGeom>
        </p:spPr>
        <p:txBody>
          <a:bodyPr wrap="none">
            <a:spAutoFit/>
          </a:bodyPr>
          <a:lstStyle/>
          <a:p>
            <a:r>
              <a:rPr lang="zh-CN" altLang="en-US" dirty="0"/>
              <a:t>在轴心荷载作用</a:t>
            </a:r>
            <a:r>
              <a:rPr lang="zh-CN" altLang="en-US" dirty="0" smtClean="0"/>
              <a:t>下，</a:t>
            </a:r>
            <a:r>
              <a:rPr lang="zh-CN" altLang="en-US" dirty="0"/>
              <a:t>基底压力按下式计算：</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2288" y="3331350"/>
            <a:ext cx="2457793" cy="866896"/>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1879" y="2082225"/>
            <a:ext cx="2754216" cy="2177142"/>
          </a:xfrm>
          <a:prstGeom prst="rect">
            <a:avLst/>
          </a:prstGeom>
        </p:spPr>
      </p:pic>
      <p:sp>
        <p:nvSpPr>
          <p:cNvPr id="12" name="矩形 11"/>
          <p:cNvSpPr/>
          <p:nvPr/>
        </p:nvSpPr>
        <p:spPr>
          <a:xfrm>
            <a:off x="10137711" y="3146684"/>
            <a:ext cx="1800493" cy="369332"/>
          </a:xfrm>
          <a:prstGeom prst="rect">
            <a:avLst/>
          </a:prstGeom>
        </p:spPr>
        <p:txBody>
          <a:bodyPr wrap="none">
            <a:spAutoFit/>
          </a:bodyPr>
          <a:lstStyle/>
          <a:p>
            <a:r>
              <a:rPr lang="zh-CN" altLang="en-US" dirty="0"/>
              <a:t>　</a:t>
            </a:r>
            <a:r>
              <a:rPr lang="zh-CN" altLang="en-US" dirty="0">
                <a:solidFill>
                  <a:srgbClr val="0070C0"/>
                </a:solidFill>
              </a:rPr>
              <a:t>轴心受压基础</a:t>
            </a:r>
          </a:p>
        </p:txBody>
      </p:sp>
      <p:sp>
        <p:nvSpPr>
          <p:cNvPr id="13" name="矩形 12"/>
          <p:cNvSpPr/>
          <p:nvPr/>
        </p:nvSpPr>
        <p:spPr>
          <a:xfrm>
            <a:off x="1157785" y="4296714"/>
            <a:ext cx="1819729" cy="369332"/>
          </a:xfrm>
          <a:prstGeom prst="rect">
            <a:avLst/>
          </a:prstGeom>
        </p:spPr>
        <p:txBody>
          <a:bodyPr wrap="none">
            <a:spAutoFit/>
          </a:bodyPr>
          <a:lstStyle/>
          <a:p>
            <a:r>
              <a:rPr lang="en-US" altLang="zh-CN" dirty="0"/>
              <a:t>2. </a:t>
            </a:r>
            <a:r>
              <a:rPr lang="zh-CN" altLang="en-US" dirty="0"/>
              <a:t>偏心受压基础</a:t>
            </a:r>
          </a:p>
        </p:txBody>
      </p:sp>
      <p:sp>
        <p:nvSpPr>
          <p:cNvPr id="14" name="矩形 13"/>
          <p:cNvSpPr/>
          <p:nvPr/>
        </p:nvSpPr>
        <p:spPr>
          <a:xfrm>
            <a:off x="1465878" y="4631444"/>
            <a:ext cx="10472325" cy="875881"/>
          </a:xfrm>
          <a:prstGeom prst="rect">
            <a:avLst/>
          </a:prstGeom>
        </p:spPr>
        <p:txBody>
          <a:bodyPr wrap="square">
            <a:spAutoFit/>
          </a:bodyPr>
          <a:lstStyle/>
          <a:p>
            <a:pPr>
              <a:lnSpc>
                <a:spcPct val="150000"/>
              </a:lnSpc>
            </a:pPr>
            <a:r>
              <a:rPr lang="zh-CN" altLang="en-US" dirty="0" smtClean="0"/>
              <a:t>     当</a:t>
            </a:r>
            <a:r>
              <a:rPr lang="zh-CN" altLang="en-US" dirty="0"/>
              <a:t>荷载不作用在基础形心时，称为偏心受压基础。对于单向偏心受压基础</a:t>
            </a:r>
            <a:r>
              <a:rPr lang="zh-CN" altLang="en-US" dirty="0" smtClean="0"/>
              <a:t>，基底</a:t>
            </a:r>
            <a:r>
              <a:rPr lang="zh-CN" altLang="en-US" dirty="0"/>
              <a:t>边缘压应力按材料力学偏心受压公式计算，</a:t>
            </a:r>
            <a:r>
              <a:rPr lang="zh-CN" altLang="en-US" dirty="0" smtClean="0"/>
              <a:t>即：</a:t>
            </a:r>
            <a:endParaRPr lang="zh-CN" altLang="en-US" dirty="0"/>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7971" y="5313674"/>
            <a:ext cx="3096057" cy="1009791"/>
          </a:xfrm>
          <a:prstGeom prst="rect">
            <a:avLst/>
          </a:prstGeom>
        </p:spPr>
      </p:pic>
    </p:spTree>
    <p:extLst>
      <p:ext uri="{BB962C8B-B14F-4D97-AF65-F5344CB8AC3E}">
        <p14:creationId xmlns:p14="http://schemas.microsoft.com/office/powerpoint/2010/main" val="373908476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262979" cy="646331"/>
            </a:xfrm>
            <a:prstGeom prst="rect">
              <a:avLst/>
            </a:prstGeom>
          </p:spPr>
          <p:txBody>
            <a:bodyPr wrap="none">
              <a:spAutoFit/>
            </a:bodyPr>
            <a:lstStyle/>
            <a:p>
              <a:pPr>
                <a:spcAft>
                  <a:spcPts val="0"/>
                </a:spcAft>
                <a:tabLst>
                  <a:tab pos="2222500" algn="l"/>
                  <a:tab pos="3667125" algn="l"/>
                </a:tabLst>
              </a:pPr>
              <a:r>
                <a:rPr lang="zh-CN" altLang="en-US" sz="3600" dirty="0"/>
                <a:t>三、地基承载力安全计算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649036" y="1312460"/>
            <a:ext cx="2723823" cy="369332"/>
          </a:xfrm>
          <a:prstGeom prst="rect">
            <a:avLst/>
          </a:prstGeom>
        </p:spPr>
        <p:txBody>
          <a:bodyPr wrap="none">
            <a:spAutoFit/>
          </a:bodyPr>
          <a:lstStyle/>
          <a:p>
            <a:r>
              <a:rPr lang="zh-CN" altLang="en-US" dirty="0">
                <a:solidFill>
                  <a:srgbClr val="0070C0"/>
                </a:solidFill>
              </a:rPr>
              <a:t>（三）基底附加压力计算</a:t>
            </a:r>
          </a:p>
        </p:txBody>
      </p:sp>
      <p:sp>
        <p:nvSpPr>
          <p:cNvPr id="16" name="矩形 15"/>
          <p:cNvSpPr/>
          <p:nvPr/>
        </p:nvSpPr>
        <p:spPr>
          <a:xfrm>
            <a:off x="1157785" y="1759059"/>
            <a:ext cx="10602036" cy="1706878"/>
          </a:xfrm>
          <a:prstGeom prst="rect">
            <a:avLst/>
          </a:prstGeom>
        </p:spPr>
        <p:txBody>
          <a:bodyPr wrap="square">
            <a:spAutoFit/>
          </a:bodyPr>
          <a:lstStyle/>
          <a:p>
            <a:pPr>
              <a:lnSpc>
                <a:spcPct val="150000"/>
              </a:lnSpc>
            </a:pPr>
            <a:r>
              <a:rPr lang="zh-CN" altLang="en-US" dirty="0" smtClean="0"/>
              <a:t>        建筑物</a:t>
            </a:r>
            <a:r>
              <a:rPr lang="zh-CN" altLang="en-US" dirty="0"/>
              <a:t>传至基础底面处的基底压力与开挖基坑之前相比基础底面的应力增加，</a:t>
            </a:r>
            <a:r>
              <a:rPr lang="zh-CN" altLang="en-US" dirty="0" smtClean="0"/>
              <a:t>增加</a:t>
            </a:r>
            <a:r>
              <a:rPr lang="zh-CN" altLang="en-US" dirty="0"/>
              <a:t>的应力称为基底附加压力。基底附加压力是引起地基变形的主要原因。在开挖</a:t>
            </a:r>
            <a:r>
              <a:rPr lang="zh-CN" altLang="en-US" dirty="0" smtClean="0"/>
              <a:t>基坑时</a:t>
            </a:r>
            <a:r>
              <a:rPr lang="zh-CN" altLang="en-US" dirty="0"/>
              <a:t>要把基底标高以上的土挖除，使基底处原来存在的由于土的自重引起的应力消失</a:t>
            </a:r>
            <a:r>
              <a:rPr lang="zh-CN" altLang="en-US" dirty="0" smtClean="0"/>
              <a:t>。这种</a:t>
            </a:r>
            <a:r>
              <a:rPr lang="zh-CN" altLang="en-US" dirty="0"/>
              <a:t>由于土的自重引起的应力称为土的自重应力。因此，基底附加压力应为基底</a:t>
            </a:r>
            <a:r>
              <a:rPr lang="zh-CN" altLang="en-US" dirty="0" smtClean="0"/>
              <a:t>压力减去</a:t>
            </a:r>
            <a:r>
              <a:rPr lang="zh-CN" altLang="en-US" dirty="0"/>
              <a:t>基底处土的自重应力，即</a:t>
            </a: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9544" y="3694648"/>
            <a:ext cx="2095792" cy="666843"/>
          </a:xfrm>
          <a:prstGeom prst="rect">
            <a:avLst/>
          </a:prstGeom>
        </p:spPr>
      </p:pic>
      <p:sp>
        <p:nvSpPr>
          <p:cNvPr id="20" name="矩形 19"/>
          <p:cNvSpPr/>
          <p:nvPr/>
        </p:nvSpPr>
        <p:spPr>
          <a:xfrm>
            <a:off x="1271848" y="4436933"/>
            <a:ext cx="9975272" cy="875881"/>
          </a:xfrm>
          <a:prstGeom prst="rect">
            <a:avLst/>
          </a:prstGeom>
        </p:spPr>
        <p:txBody>
          <a:bodyPr wrap="square">
            <a:spAutoFit/>
          </a:bodyPr>
          <a:lstStyle/>
          <a:p>
            <a:pPr>
              <a:lnSpc>
                <a:spcPct val="150000"/>
              </a:lnSpc>
            </a:pPr>
            <a:r>
              <a:rPr lang="zh-CN" altLang="en-US" dirty="0">
                <a:latin typeface="宋体" panose="02010600030101010101" pitchFamily="2" charset="-122"/>
                <a:ea typeface="宋体" panose="02010600030101010101" pitchFamily="2" charset="-122"/>
              </a:rPr>
              <a:t>式中： </a:t>
            </a:r>
            <a:r>
              <a:rPr lang="en-US" altLang="zh-CN" i="1" dirty="0">
                <a:latin typeface="TimesNewRomanPS-ItalicMT"/>
                <a:ea typeface="宋体" panose="02010600030101010101" pitchFamily="2" charset="-122"/>
              </a:rPr>
              <a:t>p</a:t>
            </a:r>
            <a:r>
              <a:rPr lang="en-US" altLang="zh-CN" dirty="0">
                <a:latin typeface="TimesNewRomanPSMT"/>
                <a:ea typeface="宋体" panose="02010600030101010101" pitchFamily="2" charset="-122"/>
              </a:rPr>
              <a:t>0</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基底附加压力，若为偏心受压基础，计算时取平均压力，</a:t>
            </a:r>
            <a:r>
              <a:rPr lang="en-US" altLang="zh-CN" dirty="0">
                <a:latin typeface="TimesNewRomanPSMT"/>
                <a:ea typeface="宋体" panose="02010600030101010101" pitchFamily="2" charset="-122"/>
              </a:rPr>
              <a:t>kPa</a:t>
            </a:r>
            <a:r>
              <a:rPr lang="zh-CN" altLang="en-US" dirty="0">
                <a:latin typeface="宋体" panose="02010600030101010101" pitchFamily="2" charset="-122"/>
                <a:ea typeface="宋体" panose="02010600030101010101" pitchFamily="2" charset="-122"/>
              </a:rPr>
              <a:t>；</a:t>
            </a:r>
          </a:p>
          <a:p>
            <a:pPr>
              <a:lnSpc>
                <a:spcPct val="150000"/>
              </a:lnSpc>
            </a:pPr>
            <a:r>
              <a:rPr lang="en-US" altLang="zh-CN" i="1" dirty="0" smtClean="0">
                <a:latin typeface="TimesNewRomanPS-ItalicMT"/>
                <a:ea typeface="宋体" panose="02010600030101010101" pitchFamily="2" charset="-122"/>
              </a:rPr>
              <a:t>      σcz</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基础底面处土的自重应力，</a:t>
            </a:r>
            <a:r>
              <a:rPr lang="en-US" altLang="zh-CN" dirty="0">
                <a:latin typeface="TimesNewRomanPSMT"/>
                <a:ea typeface="宋体" panose="02010600030101010101" pitchFamily="2" charset="-122"/>
              </a:rPr>
              <a:t>kPa</a:t>
            </a:r>
            <a:r>
              <a:rPr lang="zh-CN" altLang="en-US" dirty="0">
                <a:latin typeface="宋体" panose="02010600030101010101" pitchFamily="2" charset="-122"/>
                <a:ea typeface="宋体" panose="02010600030101010101" pitchFamily="2" charset="-122"/>
              </a:rPr>
              <a:t>。</a:t>
            </a:r>
            <a:endParaRPr lang="zh-CN" altLang="en-US" dirty="0"/>
          </a:p>
        </p:txBody>
      </p:sp>
    </p:spTree>
    <p:extLst>
      <p:ext uri="{BB962C8B-B14F-4D97-AF65-F5344CB8AC3E}">
        <p14:creationId xmlns:p14="http://schemas.microsoft.com/office/powerpoint/2010/main" val="343170904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262979" cy="646331"/>
            </a:xfrm>
            <a:prstGeom prst="rect">
              <a:avLst/>
            </a:prstGeom>
          </p:spPr>
          <p:txBody>
            <a:bodyPr wrap="none">
              <a:spAutoFit/>
            </a:bodyPr>
            <a:lstStyle/>
            <a:p>
              <a:pPr>
                <a:spcAft>
                  <a:spcPts val="0"/>
                </a:spcAft>
                <a:tabLst>
                  <a:tab pos="2222500" algn="l"/>
                  <a:tab pos="3667125" algn="l"/>
                </a:tabLst>
              </a:pPr>
              <a:r>
                <a:rPr lang="zh-CN" altLang="en-US" sz="3600" dirty="0"/>
                <a:t>三、地基承载力安全计算</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649036" y="1312460"/>
            <a:ext cx="2723823" cy="369332"/>
          </a:xfrm>
          <a:prstGeom prst="rect">
            <a:avLst/>
          </a:prstGeom>
        </p:spPr>
        <p:txBody>
          <a:bodyPr wrap="none">
            <a:spAutoFit/>
          </a:bodyPr>
          <a:lstStyle/>
          <a:p>
            <a:r>
              <a:rPr lang="zh-CN" altLang="en-US" dirty="0">
                <a:solidFill>
                  <a:srgbClr val="0070C0"/>
                </a:solidFill>
              </a:rPr>
              <a:t>（四）土中自重应力计算</a:t>
            </a:r>
          </a:p>
        </p:txBody>
      </p:sp>
      <p:sp>
        <p:nvSpPr>
          <p:cNvPr id="7" name="矩形 6"/>
          <p:cNvSpPr/>
          <p:nvPr/>
        </p:nvSpPr>
        <p:spPr>
          <a:xfrm>
            <a:off x="1302327" y="1681792"/>
            <a:ext cx="10576559" cy="875881"/>
          </a:xfrm>
          <a:prstGeom prst="rect">
            <a:avLst/>
          </a:prstGeom>
        </p:spPr>
        <p:txBody>
          <a:bodyPr wrap="square">
            <a:spAutoFit/>
          </a:bodyPr>
          <a:lstStyle/>
          <a:p>
            <a:pPr>
              <a:lnSpc>
                <a:spcPct val="150000"/>
              </a:lnSpc>
            </a:pPr>
            <a:r>
              <a:rPr lang="zh-CN" altLang="en-US" dirty="0" smtClean="0"/>
              <a:t>        土</a:t>
            </a:r>
            <a:r>
              <a:rPr lang="zh-CN" altLang="en-US" dirty="0"/>
              <a:t>中自重应力是指由于土的自身重力在地基中产生的应力。计算土中自重应力时</a:t>
            </a:r>
            <a:r>
              <a:rPr lang="zh-CN" altLang="en-US" dirty="0" smtClean="0"/>
              <a:t>，假定</a:t>
            </a:r>
            <a:r>
              <a:rPr lang="zh-CN" altLang="en-US" dirty="0"/>
              <a:t>天然地面为无限大的水平面，任意深度处自重应力相等且无限分布。</a:t>
            </a:r>
          </a:p>
        </p:txBody>
      </p:sp>
      <p:sp>
        <p:nvSpPr>
          <p:cNvPr id="8" name="矩形 7"/>
          <p:cNvSpPr/>
          <p:nvPr/>
        </p:nvSpPr>
        <p:spPr>
          <a:xfrm>
            <a:off x="1235825" y="2699738"/>
            <a:ext cx="10457494" cy="875881"/>
          </a:xfrm>
          <a:prstGeom prst="rect">
            <a:avLst/>
          </a:prstGeom>
        </p:spPr>
        <p:txBody>
          <a:bodyPr wrap="square">
            <a:spAutoFit/>
          </a:bodyPr>
          <a:lstStyle/>
          <a:p>
            <a:pPr>
              <a:lnSpc>
                <a:spcPct val="150000"/>
              </a:lnSpc>
            </a:pPr>
            <a:r>
              <a:rPr lang="zh-CN" altLang="en-US" dirty="0" smtClean="0"/>
              <a:t>        假设</a:t>
            </a:r>
            <a:r>
              <a:rPr lang="zh-CN" altLang="en-US" dirty="0"/>
              <a:t>地面下深度为</a:t>
            </a:r>
            <a:r>
              <a:rPr lang="en-US" altLang="zh-CN" dirty="0"/>
              <a:t>z </a:t>
            </a:r>
            <a:r>
              <a:rPr lang="zh-CN" altLang="en-US" dirty="0"/>
              <a:t>内匀质土的重度为</a:t>
            </a:r>
            <a:r>
              <a:rPr lang="en-US" altLang="zh-CN" dirty="0"/>
              <a:t>γ</a:t>
            </a:r>
            <a:r>
              <a:rPr lang="zh-CN" altLang="en-US" dirty="0"/>
              <a:t>，由定义得作用在地基任意深度处的</a:t>
            </a:r>
            <a:r>
              <a:rPr lang="zh-CN" altLang="en-US" dirty="0" smtClean="0"/>
              <a:t>自重应力</a:t>
            </a:r>
            <a:r>
              <a:rPr lang="zh-CN" altLang="en-US" dirty="0"/>
              <a:t>等于单位面积上土柱的</a:t>
            </a:r>
            <a:r>
              <a:rPr lang="zh-CN" altLang="en-US" dirty="0" smtClean="0"/>
              <a:t>重力。</a:t>
            </a:r>
            <a:r>
              <a:rPr lang="zh-CN" altLang="en-US" dirty="0"/>
              <a:t>则土自重应力为：</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7517" y="3257590"/>
            <a:ext cx="2934109" cy="962159"/>
          </a:xfrm>
          <a:prstGeom prst="rect">
            <a:avLst/>
          </a:prstGeom>
        </p:spPr>
      </p:pic>
      <p:sp>
        <p:nvSpPr>
          <p:cNvPr id="10" name="矩形 9"/>
          <p:cNvSpPr/>
          <p:nvPr/>
        </p:nvSpPr>
        <p:spPr>
          <a:xfrm>
            <a:off x="1302327" y="4364016"/>
            <a:ext cx="10170986" cy="369332"/>
          </a:xfrm>
          <a:prstGeom prst="rect">
            <a:avLst/>
          </a:prstGeom>
        </p:spPr>
        <p:txBody>
          <a:bodyPr wrap="square">
            <a:spAutoFit/>
          </a:bodyPr>
          <a:lstStyle/>
          <a:p>
            <a:r>
              <a:rPr lang="zh-CN" altLang="en-US" dirty="0"/>
              <a:t>若地基土为成层土，则天然地面以下任意深度处土的自重应力为：</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7585" y="5117745"/>
            <a:ext cx="5456830" cy="763120"/>
          </a:xfrm>
          <a:prstGeom prst="rect">
            <a:avLst/>
          </a:prstGeom>
        </p:spPr>
      </p:pic>
    </p:spTree>
    <p:extLst>
      <p:ext uri="{BB962C8B-B14F-4D97-AF65-F5344CB8AC3E}">
        <p14:creationId xmlns:p14="http://schemas.microsoft.com/office/powerpoint/2010/main" val="82456727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0"/>
  <p:tag name="ISPRING_SCORM_RATE_QUIZZES" val="0"/>
  <p:tag name="ISPRING_SCORM_PASSING_SCORE" val="0.000000"/>
  <p:tag name="ISPRING_ULTRA_SCORM_COURSE_ID" val="DD2E5ACB-A4C5-448B-957C-5D8EC6EEA971"/>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修改ppt1.4\57268"/>
  <p:tag name="ISPRING_FIRST_PUBLISH" val="1"/>
</p:tagLst>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平面</Template>
  <TotalTime>5610</TotalTime>
  <Words>4519</Words>
  <Application>Microsoft Office PowerPoint</Application>
  <PresentationFormat>宽屏</PresentationFormat>
  <Paragraphs>848</Paragraphs>
  <Slides>37</Slides>
  <Notes>34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37</vt:i4>
      </vt:variant>
    </vt:vector>
  </HeadingPairs>
  <TitlesOfParts>
    <vt:vector size="49" baseType="lpstr">
      <vt:lpstr>FZKTJW--GB1-0</vt:lpstr>
      <vt:lpstr>Malgun Gothic</vt:lpstr>
      <vt:lpstr>SymbolMT</vt:lpstr>
      <vt:lpstr>TimesNewRomanPS-ItalicMT</vt:lpstr>
      <vt:lpstr>TimesNewRomanPSMT</vt:lpstr>
      <vt:lpstr>宋体</vt:lpstr>
      <vt:lpstr>微软雅黑</vt:lpstr>
      <vt:lpstr>Calibri</vt:lpstr>
      <vt:lpstr>Calibri Light</vt:lpstr>
      <vt:lpstr>Century Gothic</vt:lpstr>
      <vt:lpstr>Wingdings 2</vt:lpstr>
      <vt:lpstr>HDOfficeLightV0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zhlbduql</cp:lastModifiedBy>
  <cp:revision>245</cp:revision>
  <dcterms:created xsi:type="dcterms:W3CDTF">2017-08-18T03:02:00Z</dcterms:created>
  <dcterms:modified xsi:type="dcterms:W3CDTF">2019-06-24T15:44:14Z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